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charts/chart7.xml" ContentType="application/vnd.openxmlformats-officedocument.drawingml.chart+xml"/>
  <Override PartName="/ppt/notesSlides/notesSlide30.xml" ContentType="application/vnd.openxmlformats-officedocument.presentationml.notesSlide+xml"/>
  <Override PartName="/ppt/notesSlides/notesSlide7.xml" ContentType="application/vnd.openxmlformats-officedocument.presentationml.notesSlide+xml"/>
  <Default Extension="xlsx" ContentType="application/vnd.openxmlformats-officedocument.spreadsheetml.sheet"/>
  <Override PartName="/ppt/notesSlides/notesSlide10.xml" ContentType="application/vnd.openxmlformats-officedocument.presentationml.notesSlide+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charts/chart6.xml" ContentType="application/vnd.openxmlformats-officedocument.drawingml.chart+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44"/>
  </p:notesMasterIdLst>
  <p:handoutMasterIdLst>
    <p:handoutMasterId r:id="rId45"/>
  </p:handoutMasterIdLst>
  <p:sldIdLst>
    <p:sldId id="340" r:id="rId2"/>
    <p:sldId id="414" r:id="rId3"/>
    <p:sldId id="381" r:id="rId4"/>
    <p:sldId id="343" r:id="rId5"/>
    <p:sldId id="415" r:id="rId6"/>
    <p:sldId id="418" r:id="rId7"/>
    <p:sldId id="420" r:id="rId8"/>
    <p:sldId id="413" r:id="rId9"/>
    <p:sldId id="421" r:id="rId10"/>
    <p:sldId id="422" r:id="rId11"/>
    <p:sldId id="385" r:id="rId12"/>
    <p:sldId id="432" r:id="rId13"/>
    <p:sldId id="358" r:id="rId14"/>
    <p:sldId id="394" r:id="rId15"/>
    <p:sldId id="403" r:id="rId16"/>
    <p:sldId id="404" r:id="rId17"/>
    <p:sldId id="399" r:id="rId18"/>
    <p:sldId id="397" r:id="rId19"/>
    <p:sldId id="407" r:id="rId20"/>
    <p:sldId id="429" r:id="rId21"/>
    <p:sldId id="430" r:id="rId22"/>
    <p:sldId id="431" r:id="rId23"/>
    <p:sldId id="412" r:id="rId24"/>
    <p:sldId id="423" r:id="rId25"/>
    <p:sldId id="408" r:id="rId26"/>
    <p:sldId id="410" r:id="rId27"/>
    <p:sldId id="347" r:id="rId28"/>
    <p:sldId id="361" r:id="rId29"/>
    <p:sldId id="372" r:id="rId30"/>
    <p:sldId id="341" r:id="rId31"/>
    <p:sldId id="378" r:id="rId32"/>
    <p:sldId id="382" r:id="rId33"/>
    <p:sldId id="425" r:id="rId34"/>
    <p:sldId id="427" r:id="rId35"/>
    <p:sldId id="395" r:id="rId36"/>
    <p:sldId id="391" r:id="rId37"/>
    <p:sldId id="402" r:id="rId38"/>
    <p:sldId id="400" r:id="rId39"/>
    <p:sldId id="401" r:id="rId40"/>
    <p:sldId id="405" r:id="rId41"/>
    <p:sldId id="409" r:id="rId42"/>
    <p:sldId id="416" r:id="rId43"/>
  </p:sldIdLst>
  <p:sldSz cx="9144000" cy="6858000" type="screen4x3"/>
  <p:notesSz cx="6858000" cy="9144000"/>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0000FF"/>
    <a:srgbClr val="00CC00"/>
    <a:srgbClr val="008200"/>
    <a:srgbClr val="CC6600"/>
    <a:srgbClr val="008000"/>
    <a:srgbClr val="B85C00"/>
    <a:srgbClr val="009900"/>
    <a:srgbClr val="D26900"/>
    <a:srgbClr val="EA7500"/>
    <a:srgbClr val="00C000"/>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34" autoAdjust="0"/>
    <p:restoredTop sz="94184" autoAdjust="0"/>
  </p:normalViewPr>
  <p:slideViewPr>
    <p:cSldViewPr>
      <p:cViewPr varScale="1">
        <p:scale>
          <a:sx n="111" d="100"/>
          <a:sy n="111" d="100"/>
        </p:scale>
        <p:origin x="-90" y="-3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14"/>
    </p:cViewPr>
  </p:sorterViewPr>
  <p:notesViewPr>
    <p:cSldViewPr>
      <p:cViewPr varScale="1">
        <p:scale>
          <a:sx n="92" d="100"/>
          <a:sy n="92" d="100"/>
        </p:scale>
        <p:origin x="-2430" y="-96"/>
      </p:cViewPr>
      <p:guideLst>
        <p:guide orient="horz" pos="2880"/>
        <p:guide pos="2160"/>
      </p:guideLst>
    </p:cSldViewPr>
  </p:notesViewPr>
  <p:gridSpacing cx="46085125" cy="4608512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_____2.xlsx"/></Relationships>
</file>

<file path=ppt/charts/_rels/chart3.xml.rels><?xml version="1.0" encoding="UTF-8" standalone="yes"?>
<Relationships xmlns="http://schemas.openxmlformats.org/package/2006/relationships"><Relationship Id="rId1" Type="http://schemas.openxmlformats.org/officeDocument/2006/relationships/oleObject" Target="file:///F:\MasterThesis\Result\Python.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MasterThesis\Result\Python.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MasterThesis\Result\Python.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MasterThesis\Result\Python.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TimeZone\Apache\ReplyTim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a:defRPr/>
            </a:pPr>
            <a:r>
              <a:rPr lang="ja-JP" dirty="0" smtClean="0"/>
              <a:t>地域別</a:t>
            </a:r>
            <a:r>
              <a:rPr lang="ja-JP" altLang="en-US" dirty="0" smtClean="0"/>
              <a:t>メッセージ</a:t>
            </a:r>
            <a:r>
              <a:rPr lang="ja-JP" dirty="0" smtClean="0"/>
              <a:t>数</a:t>
            </a:r>
            <a:r>
              <a:rPr lang="ja-JP" dirty="0"/>
              <a:t>の分布</a:t>
            </a:r>
            <a:endParaRPr lang="zh-CN" dirty="0"/>
          </a:p>
        </c:rich>
      </c:tx>
      <c:layout>
        <c:manualLayout>
          <c:xMode val="edge"/>
          <c:yMode val="edge"/>
          <c:x val="0.24819658572090339"/>
          <c:y val="1.9061600350803707E-3"/>
        </c:manualLayout>
      </c:layout>
    </c:title>
    <c:plotArea>
      <c:layout>
        <c:manualLayout>
          <c:layoutTarget val="inner"/>
          <c:xMode val="edge"/>
          <c:yMode val="edge"/>
          <c:x val="0.19217792628862498"/>
          <c:y val="0.11836990715143661"/>
          <c:w val="0.77941771984384267"/>
          <c:h val="0.66223675430401763"/>
        </c:manualLayout>
      </c:layout>
      <c:barChart>
        <c:barDir val="col"/>
        <c:grouping val="clustered"/>
        <c:ser>
          <c:idx val="0"/>
          <c:order val="0"/>
          <c:tx>
            <c:strRef>
              <c:f>Sheet1!$B$1</c:f>
              <c:strCache>
                <c:ptCount val="1"/>
                <c:pt idx="0">
                  <c:v>返信数（件）</c:v>
                </c:pt>
              </c:strCache>
            </c:strRef>
          </c:tx>
          <c:spPr>
            <a:solidFill>
              <a:schemeClr val="bg1">
                <a:lumMod val="75000"/>
              </a:schemeClr>
            </a:solidFill>
            <a:ln>
              <a:solidFill>
                <a:schemeClr val="tx1"/>
              </a:solidFill>
            </a:ln>
          </c:spPr>
          <c:cat>
            <c:numRef>
              <c:f>Sheet1!$A$2:$A$9</c:f>
              <c:numCache>
                <c:formatCode>General</c:formatCode>
                <c:ptCount val="8"/>
                <c:pt idx="0">
                  <c:v>-9</c:v>
                </c:pt>
                <c:pt idx="1">
                  <c:v>-6</c:v>
                </c:pt>
                <c:pt idx="2">
                  <c:v>-3</c:v>
                </c:pt>
                <c:pt idx="3">
                  <c:v>0</c:v>
                </c:pt>
                <c:pt idx="4">
                  <c:v>3</c:v>
                </c:pt>
                <c:pt idx="5">
                  <c:v>6</c:v>
                </c:pt>
                <c:pt idx="6">
                  <c:v>9</c:v>
                </c:pt>
                <c:pt idx="7">
                  <c:v>12</c:v>
                </c:pt>
              </c:numCache>
            </c:numRef>
          </c:cat>
          <c:val>
            <c:numRef>
              <c:f>Sheet1!$B$2:$B$9</c:f>
              <c:numCache>
                <c:formatCode>General</c:formatCode>
                <c:ptCount val="8"/>
                <c:pt idx="0">
                  <c:v>4</c:v>
                </c:pt>
                <c:pt idx="1">
                  <c:v>10</c:v>
                </c:pt>
                <c:pt idx="2">
                  <c:v>73</c:v>
                </c:pt>
                <c:pt idx="3">
                  <c:v>6</c:v>
                </c:pt>
                <c:pt idx="4">
                  <c:v>16</c:v>
                </c:pt>
                <c:pt idx="5">
                  <c:v>45</c:v>
                </c:pt>
                <c:pt idx="6">
                  <c:v>28</c:v>
                </c:pt>
                <c:pt idx="7">
                  <c:v>1</c:v>
                </c:pt>
              </c:numCache>
            </c:numRef>
          </c:val>
        </c:ser>
        <c:gapWidth val="0"/>
        <c:axId val="231117184"/>
        <c:axId val="231119104"/>
      </c:barChart>
      <c:catAx>
        <c:axId val="231117184"/>
        <c:scaling>
          <c:orientation val="minMax"/>
        </c:scaling>
        <c:axPos val="b"/>
        <c:title>
          <c:tx>
            <c:rich>
              <a:bodyPr/>
              <a:lstStyle/>
              <a:p>
                <a:pPr>
                  <a:defRPr/>
                </a:pPr>
                <a:r>
                  <a:rPr lang="ja-JP"/>
                  <a:t>タイムゾーン（</a:t>
                </a:r>
                <a:r>
                  <a:rPr lang="en-US"/>
                  <a:t>UTC)</a:t>
                </a:r>
              </a:p>
            </c:rich>
          </c:tx>
          <c:layout/>
        </c:title>
        <c:numFmt formatCode="General" sourceLinked="1"/>
        <c:tickLblPos val="nextTo"/>
        <c:crossAx val="231119104"/>
        <c:crosses val="autoZero"/>
        <c:auto val="1"/>
        <c:lblAlgn val="ctr"/>
        <c:lblOffset val="100"/>
      </c:catAx>
      <c:valAx>
        <c:axId val="231119104"/>
        <c:scaling>
          <c:orientation val="minMax"/>
        </c:scaling>
        <c:axPos val="l"/>
        <c:title>
          <c:tx>
            <c:rich>
              <a:bodyPr rot="-5400000" vert="horz"/>
              <a:lstStyle/>
              <a:p>
                <a:pPr>
                  <a:defRPr/>
                </a:pPr>
                <a:r>
                  <a:rPr lang="ja-JP" altLang="en-US" dirty="0" smtClean="0"/>
                  <a:t>メッセージ</a:t>
                </a:r>
                <a:r>
                  <a:rPr lang="ja-JP" dirty="0" smtClean="0"/>
                  <a:t>数</a:t>
                </a:r>
                <a:r>
                  <a:rPr lang="ja-JP" dirty="0"/>
                  <a:t>（件）</a:t>
                </a:r>
              </a:p>
            </c:rich>
          </c:tx>
          <c:layout/>
        </c:title>
        <c:numFmt formatCode="General" sourceLinked="1"/>
        <c:tickLblPos val="nextTo"/>
        <c:crossAx val="231117184"/>
        <c:crosses val="autoZero"/>
        <c:crossBetween val="between"/>
      </c:valAx>
    </c:plotArea>
    <c:plotVisOnly val="1"/>
  </c:chart>
  <c:txPr>
    <a:bodyPr/>
    <a:lstStyle/>
    <a:p>
      <a:pPr>
        <a:defRPr sz="1100">
          <a:latin typeface="+mn-lt"/>
        </a:defRPr>
      </a:pPr>
      <a:endParaRPr lang="ja-JP"/>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style val="3"/>
  <c:chart>
    <c:plotArea>
      <c:layout/>
      <c:barChart>
        <c:barDir val="col"/>
        <c:grouping val="percentStacked"/>
        <c:ser>
          <c:idx val="0"/>
          <c:order val="0"/>
          <c:tx>
            <c:strRef>
              <c:f>Sheet1!$B$1</c:f>
              <c:strCache>
                <c:ptCount val="1"/>
                <c:pt idx="0">
                  <c:v>0 - 0.5</c:v>
                </c:pt>
              </c:strCache>
            </c:strRef>
          </c:tx>
          <c:cat>
            <c:numRef>
              <c:f>Sheet1!$A$2:$A$9</c:f>
              <c:numCache>
                <c:formatCode>General</c:formatCode>
                <c:ptCount val="8"/>
                <c:pt idx="0">
                  <c:v>0</c:v>
                </c:pt>
                <c:pt idx="1">
                  <c:v>3</c:v>
                </c:pt>
                <c:pt idx="2">
                  <c:v>6</c:v>
                </c:pt>
                <c:pt idx="3">
                  <c:v>9</c:v>
                </c:pt>
                <c:pt idx="4">
                  <c:v>12</c:v>
                </c:pt>
                <c:pt idx="5">
                  <c:v>15</c:v>
                </c:pt>
                <c:pt idx="6">
                  <c:v>18</c:v>
                </c:pt>
                <c:pt idx="7">
                  <c:v>21</c:v>
                </c:pt>
              </c:numCache>
            </c:numRef>
          </c:cat>
          <c:val>
            <c:numRef>
              <c:f>Sheet1!$B$2:$B$9</c:f>
              <c:numCache>
                <c:formatCode>General</c:formatCode>
                <c:ptCount val="8"/>
                <c:pt idx="0">
                  <c:v>22</c:v>
                </c:pt>
                <c:pt idx="1">
                  <c:v>42</c:v>
                </c:pt>
                <c:pt idx="2">
                  <c:v>26</c:v>
                </c:pt>
                <c:pt idx="3">
                  <c:v>3</c:v>
                </c:pt>
                <c:pt idx="4">
                  <c:v>2</c:v>
                </c:pt>
                <c:pt idx="5">
                  <c:v>9</c:v>
                </c:pt>
                <c:pt idx="6">
                  <c:v>20</c:v>
                </c:pt>
                <c:pt idx="7">
                  <c:v>18</c:v>
                </c:pt>
              </c:numCache>
            </c:numRef>
          </c:val>
        </c:ser>
        <c:ser>
          <c:idx val="1"/>
          <c:order val="1"/>
          <c:tx>
            <c:strRef>
              <c:f>Sheet1!$C$1</c:f>
              <c:strCache>
                <c:ptCount val="1"/>
                <c:pt idx="0">
                  <c:v>0.5 - 1</c:v>
                </c:pt>
              </c:strCache>
            </c:strRef>
          </c:tx>
          <c:cat>
            <c:numRef>
              <c:f>Sheet1!$A$2:$A$9</c:f>
              <c:numCache>
                <c:formatCode>General</c:formatCode>
                <c:ptCount val="8"/>
                <c:pt idx="0">
                  <c:v>0</c:v>
                </c:pt>
                <c:pt idx="1">
                  <c:v>3</c:v>
                </c:pt>
                <c:pt idx="2">
                  <c:v>6</c:v>
                </c:pt>
                <c:pt idx="3">
                  <c:v>9</c:v>
                </c:pt>
                <c:pt idx="4">
                  <c:v>12</c:v>
                </c:pt>
                <c:pt idx="5">
                  <c:v>15</c:v>
                </c:pt>
                <c:pt idx="6">
                  <c:v>18</c:v>
                </c:pt>
                <c:pt idx="7">
                  <c:v>21</c:v>
                </c:pt>
              </c:numCache>
            </c:numRef>
          </c:cat>
          <c:val>
            <c:numRef>
              <c:f>Sheet1!$C$2:$C$9</c:f>
              <c:numCache>
                <c:formatCode>General</c:formatCode>
                <c:ptCount val="8"/>
                <c:pt idx="0">
                  <c:v>38</c:v>
                </c:pt>
                <c:pt idx="1">
                  <c:v>26</c:v>
                </c:pt>
                <c:pt idx="2">
                  <c:v>13</c:v>
                </c:pt>
                <c:pt idx="3">
                  <c:v>5</c:v>
                </c:pt>
                <c:pt idx="4">
                  <c:v>1</c:v>
                </c:pt>
                <c:pt idx="5">
                  <c:v>11</c:v>
                </c:pt>
                <c:pt idx="6">
                  <c:v>17</c:v>
                </c:pt>
                <c:pt idx="7">
                  <c:v>15</c:v>
                </c:pt>
              </c:numCache>
            </c:numRef>
          </c:val>
        </c:ser>
        <c:ser>
          <c:idx val="2"/>
          <c:order val="2"/>
          <c:tx>
            <c:strRef>
              <c:f>Sheet1!$D$1</c:f>
              <c:strCache>
                <c:ptCount val="1"/>
                <c:pt idx="0">
                  <c:v>1 - 2</c:v>
                </c:pt>
              </c:strCache>
            </c:strRef>
          </c:tx>
          <c:cat>
            <c:numRef>
              <c:f>Sheet1!$A$2:$A$9</c:f>
              <c:numCache>
                <c:formatCode>General</c:formatCode>
                <c:ptCount val="8"/>
                <c:pt idx="0">
                  <c:v>0</c:v>
                </c:pt>
                <c:pt idx="1">
                  <c:v>3</c:v>
                </c:pt>
                <c:pt idx="2">
                  <c:v>6</c:v>
                </c:pt>
                <c:pt idx="3">
                  <c:v>9</c:v>
                </c:pt>
                <c:pt idx="4">
                  <c:v>12</c:v>
                </c:pt>
                <c:pt idx="5">
                  <c:v>15</c:v>
                </c:pt>
                <c:pt idx="6">
                  <c:v>18</c:v>
                </c:pt>
                <c:pt idx="7">
                  <c:v>21</c:v>
                </c:pt>
              </c:numCache>
            </c:numRef>
          </c:cat>
          <c:val>
            <c:numRef>
              <c:f>Sheet1!$D$2:$D$9</c:f>
              <c:numCache>
                <c:formatCode>General</c:formatCode>
                <c:ptCount val="8"/>
                <c:pt idx="0">
                  <c:v>22</c:v>
                </c:pt>
                <c:pt idx="1">
                  <c:v>16</c:v>
                </c:pt>
                <c:pt idx="2">
                  <c:v>5</c:v>
                </c:pt>
                <c:pt idx="3">
                  <c:v>8</c:v>
                </c:pt>
                <c:pt idx="4">
                  <c:v>6</c:v>
                </c:pt>
                <c:pt idx="5">
                  <c:v>14</c:v>
                </c:pt>
                <c:pt idx="6">
                  <c:v>15</c:v>
                </c:pt>
                <c:pt idx="7">
                  <c:v>21</c:v>
                </c:pt>
              </c:numCache>
            </c:numRef>
          </c:val>
        </c:ser>
        <c:ser>
          <c:idx val="3"/>
          <c:order val="3"/>
          <c:tx>
            <c:strRef>
              <c:f>Sheet1!$E$1</c:f>
              <c:strCache>
                <c:ptCount val="1"/>
                <c:pt idx="0">
                  <c:v>2 - 24</c:v>
                </c:pt>
              </c:strCache>
            </c:strRef>
          </c:tx>
          <c:cat>
            <c:numRef>
              <c:f>Sheet1!$A$2:$A$9</c:f>
              <c:numCache>
                <c:formatCode>General</c:formatCode>
                <c:ptCount val="8"/>
                <c:pt idx="0">
                  <c:v>0</c:v>
                </c:pt>
                <c:pt idx="1">
                  <c:v>3</c:v>
                </c:pt>
                <c:pt idx="2">
                  <c:v>6</c:v>
                </c:pt>
                <c:pt idx="3">
                  <c:v>9</c:v>
                </c:pt>
                <c:pt idx="4">
                  <c:v>12</c:v>
                </c:pt>
                <c:pt idx="5">
                  <c:v>15</c:v>
                </c:pt>
                <c:pt idx="6">
                  <c:v>18</c:v>
                </c:pt>
                <c:pt idx="7">
                  <c:v>21</c:v>
                </c:pt>
              </c:numCache>
            </c:numRef>
          </c:cat>
          <c:val>
            <c:numRef>
              <c:f>Sheet1!$E$2:$E$9</c:f>
              <c:numCache>
                <c:formatCode>General</c:formatCode>
                <c:ptCount val="8"/>
                <c:pt idx="0">
                  <c:v>13</c:v>
                </c:pt>
                <c:pt idx="1">
                  <c:v>25</c:v>
                </c:pt>
                <c:pt idx="2">
                  <c:v>10</c:v>
                </c:pt>
                <c:pt idx="3">
                  <c:v>15</c:v>
                </c:pt>
                <c:pt idx="4">
                  <c:v>23</c:v>
                </c:pt>
                <c:pt idx="5">
                  <c:v>34</c:v>
                </c:pt>
                <c:pt idx="6">
                  <c:v>20</c:v>
                </c:pt>
                <c:pt idx="7">
                  <c:v>23</c:v>
                </c:pt>
              </c:numCache>
            </c:numRef>
          </c:val>
        </c:ser>
        <c:gapWidth val="0"/>
        <c:overlap val="100"/>
        <c:axId val="231389440"/>
        <c:axId val="231473536"/>
      </c:barChart>
      <c:catAx>
        <c:axId val="231389440"/>
        <c:scaling>
          <c:orientation val="minMax"/>
        </c:scaling>
        <c:axPos val="b"/>
        <c:title>
          <c:tx>
            <c:rich>
              <a:bodyPr/>
              <a:lstStyle/>
              <a:p>
                <a:pPr>
                  <a:defRPr sz="1600"/>
                </a:pPr>
                <a:r>
                  <a:rPr lang="ja-JP" sz="1600" dirty="0" smtClean="0"/>
                  <a:t>送信時刻</a:t>
                </a:r>
                <a:r>
                  <a:rPr lang="ja-JP" altLang="en-US" sz="1600" dirty="0" smtClean="0"/>
                  <a:t>（アメリカ）</a:t>
                </a:r>
                <a:endParaRPr lang="en-US" sz="1600" dirty="0"/>
              </a:p>
            </c:rich>
          </c:tx>
          <c:layout/>
        </c:title>
        <c:numFmt formatCode="General" sourceLinked="1"/>
        <c:tickLblPos val="nextTo"/>
        <c:txPr>
          <a:bodyPr/>
          <a:lstStyle/>
          <a:p>
            <a:pPr>
              <a:defRPr sz="1400"/>
            </a:pPr>
            <a:endParaRPr lang="ja-JP"/>
          </a:p>
        </c:txPr>
        <c:crossAx val="231473536"/>
        <c:crosses val="autoZero"/>
        <c:auto val="1"/>
        <c:lblAlgn val="ctr"/>
        <c:lblOffset val="100"/>
      </c:catAx>
      <c:valAx>
        <c:axId val="231473536"/>
        <c:scaling>
          <c:orientation val="minMax"/>
        </c:scaling>
        <c:axPos val="l"/>
        <c:title>
          <c:tx>
            <c:rich>
              <a:bodyPr rot="-5400000" vert="horz"/>
              <a:lstStyle/>
              <a:p>
                <a:pPr>
                  <a:defRPr sz="1600"/>
                </a:pPr>
                <a:r>
                  <a:rPr lang="ja-JP" altLang="en-US" sz="1600" dirty="0" smtClean="0"/>
                  <a:t>メッセージ数</a:t>
                </a:r>
                <a:endParaRPr lang="ja-JP" sz="1600" dirty="0"/>
              </a:p>
            </c:rich>
          </c:tx>
          <c:layout/>
        </c:title>
        <c:numFmt formatCode="0%" sourceLinked="1"/>
        <c:tickLblPos val="nextTo"/>
        <c:txPr>
          <a:bodyPr/>
          <a:lstStyle/>
          <a:p>
            <a:pPr>
              <a:defRPr sz="1400"/>
            </a:pPr>
            <a:endParaRPr lang="ja-JP"/>
          </a:p>
        </c:txPr>
        <c:crossAx val="231389440"/>
        <c:crosses val="autoZero"/>
        <c:crossBetween val="between"/>
      </c:valAx>
    </c:plotArea>
    <c:legend>
      <c:legendPos val="r"/>
      <c:layout/>
      <c:spPr>
        <a:ln>
          <a:solidFill>
            <a:schemeClr val="tx1"/>
          </a:solidFill>
        </a:ln>
      </c:spPr>
      <c:txPr>
        <a:bodyPr/>
        <a:lstStyle/>
        <a:p>
          <a:pPr>
            <a:defRPr sz="1600"/>
          </a:pPr>
          <a:endParaRPr lang="ja-JP"/>
        </a:p>
      </c:txPr>
    </c:legend>
    <c:plotVisOnly val="1"/>
  </c:chart>
  <c:txPr>
    <a:bodyPr/>
    <a:lstStyle/>
    <a:p>
      <a:pPr>
        <a:defRPr sz="1800"/>
      </a:pPr>
      <a:endParaRPr lang="ja-JP"/>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ja-JP"/>
  <c:style val="3"/>
  <c:chart>
    <c:plotArea>
      <c:layout/>
      <c:barChart>
        <c:barDir val="col"/>
        <c:grouping val="percentStacked"/>
        <c:ser>
          <c:idx val="0"/>
          <c:order val="0"/>
          <c:tx>
            <c:strRef>
              <c:f>米ー米!$B$1</c:f>
              <c:strCache>
                <c:ptCount val="1"/>
                <c:pt idx="0">
                  <c:v>0 - 0.5</c:v>
                </c:pt>
              </c:strCache>
            </c:strRef>
          </c:tx>
          <c:cat>
            <c:numRef>
              <c:f>米ー米!$A$2:$A$25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米ー米!$B$2:$B$25</c:f>
              <c:numCache>
                <c:formatCode>General</c:formatCode>
                <c:ptCount val="24"/>
                <c:pt idx="0">
                  <c:v>88</c:v>
                </c:pt>
                <c:pt idx="1">
                  <c:v>53</c:v>
                </c:pt>
                <c:pt idx="2">
                  <c:v>30</c:v>
                </c:pt>
                <c:pt idx="3">
                  <c:v>13</c:v>
                </c:pt>
                <c:pt idx="4">
                  <c:v>17</c:v>
                </c:pt>
                <c:pt idx="5">
                  <c:v>19</c:v>
                </c:pt>
                <c:pt idx="6">
                  <c:v>27</c:v>
                </c:pt>
                <c:pt idx="7">
                  <c:v>65</c:v>
                </c:pt>
                <c:pt idx="8">
                  <c:v>130</c:v>
                </c:pt>
                <c:pt idx="9">
                  <c:v>245</c:v>
                </c:pt>
                <c:pt idx="10">
                  <c:v>443</c:v>
                </c:pt>
                <c:pt idx="11">
                  <c:v>536</c:v>
                </c:pt>
                <c:pt idx="12">
                  <c:v>488</c:v>
                </c:pt>
                <c:pt idx="13">
                  <c:v>505</c:v>
                </c:pt>
                <c:pt idx="14">
                  <c:v>506</c:v>
                </c:pt>
                <c:pt idx="15">
                  <c:v>510</c:v>
                </c:pt>
                <c:pt idx="16">
                  <c:v>471</c:v>
                </c:pt>
                <c:pt idx="17">
                  <c:v>393</c:v>
                </c:pt>
                <c:pt idx="18">
                  <c:v>330</c:v>
                </c:pt>
                <c:pt idx="19">
                  <c:v>247</c:v>
                </c:pt>
                <c:pt idx="20">
                  <c:v>183</c:v>
                </c:pt>
                <c:pt idx="21">
                  <c:v>155</c:v>
                </c:pt>
                <c:pt idx="22">
                  <c:v>137</c:v>
                </c:pt>
                <c:pt idx="23">
                  <c:v>170</c:v>
                </c:pt>
              </c:numCache>
            </c:numRef>
          </c:val>
        </c:ser>
        <c:ser>
          <c:idx val="1"/>
          <c:order val="1"/>
          <c:tx>
            <c:strRef>
              <c:f>米ー米!$C$1</c:f>
              <c:strCache>
                <c:ptCount val="1"/>
                <c:pt idx="0">
                  <c:v>0.5 - 1</c:v>
                </c:pt>
              </c:strCache>
            </c:strRef>
          </c:tx>
          <c:cat>
            <c:numRef>
              <c:f>米ー米!$A$2:$A$25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米ー米!$C$2:$C$25</c:f>
              <c:numCache>
                <c:formatCode>General</c:formatCode>
                <c:ptCount val="24"/>
                <c:pt idx="0">
                  <c:v>54</c:v>
                </c:pt>
                <c:pt idx="1">
                  <c:v>35</c:v>
                </c:pt>
                <c:pt idx="2">
                  <c:v>9</c:v>
                </c:pt>
                <c:pt idx="3">
                  <c:v>12</c:v>
                </c:pt>
                <c:pt idx="4">
                  <c:v>14</c:v>
                </c:pt>
                <c:pt idx="5">
                  <c:v>11</c:v>
                </c:pt>
                <c:pt idx="6">
                  <c:v>29</c:v>
                </c:pt>
                <c:pt idx="7">
                  <c:v>54</c:v>
                </c:pt>
                <c:pt idx="8">
                  <c:v>84</c:v>
                </c:pt>
                <c:pt idx="9">
                  <c:v>161</c:v>
                </c:pt>
                <c:pt idx="10">
                  <c:v>229</c:v>
                </c:pt>
                <c:pt idx="11">
                  <c:v>229</c:v>
                </c:pt>
                <c:pt idx="12">
                  <c:v>238</c:v>
                </c:pt>
                <c:pt idx="13">
                  <c:v>221</c:v>
                </c:pt>
                <c:pt idx="14">
                  <c:v>227</c:v>
                </c:pt>
                <c:pt idx="15">
                  <c:v>214</c:v>
                </c:pt>
                <c:pt idx="16">
                  <c:v>220</c:v>
                </c:pt>
                <c:pt idx="17">
                  <c:v>170</c:v>
                </c:pt>
                <c:pt idx="18">
                  <c:v>135</c:v>
                </c:pt>
                <c:pt idx="19">
                  <c:v>125</c:v>
                </c:pt>
                <c:pt idx="20">
                  <c:v>120</c:v>
                </c:pt>
                <c:pt idx="21">
                  <c:v>100</c:v>
                </c:pt>
                <c:pt idx="22">
                  <c:v>84</c:v>
                </c:pt>
                <c:pt idx="23">
                  <c:v>72</c:v>
                </c:pt>
              </c:numCache>
            </c:numRef>
          </c:val>
        </c:ser>
        <c:ser>
          <c:idx val="2"/>
          <c:order val="2"/>
          <c:tx>
            <c:strRef>
              <c:f>米ー米!$D$1</c:f>
              <c:strCache>
                <c:ptCount val="1"/>
                <c:pt idx="0">
                  <c:v>1 - 2</c:v>
                </c:pt>
              </c:strCache>
            </c:strRef>
          </c:tx>
          <c:cat>
            <c:numRef>
              <c:f>米ー米!$A$2:$A$25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米ー米!$D$2:$D$25</c:f>
              <c:numCache>
                <c:formatCode>General</c:formatCode>
                <c:ptCount val="24"/>
                <c:pt idx="0">
                  <c:v>46</c:v>
                </c:pt>
                <c:pt idx="1">
                  <c:v>26</c:v>
                </c:pt>
                <c:pt idx="2">
                  <c:v>15</c:v>
                </c:pt>
                <c:pt idx="3">
                  <c:v>10</c:v>
                </c:pt>
                <c:pt idx="4">
                  <c:v>13</c:v>
                </c:pt>
                <c:pt idx="5">
                  <c:v>17</c:v>
                </c:pt>
                <c:pt idx="6">
                  <c:v>16</c:v>
                </c:pt>
                <c:pt idx="7">
                  <c:v>73</c:v>
                </c:pt>
                <c:pt idx="8">
                  <c:v>105</c:v>
                </c:pt>
                <c:pt idx="9">
                  <c:v>149</c:v>
                </c:pt>
                <c:pt idx="10">
                  <c:v>218</c:v>
                </c:pt>
                <c:pt idx="11">
                  <c:v>251</c:v>
                </c:pt>
                <c:pt idx="12">
                  <c:v>179</c:v>
                </c:pt>
                <c:pt idx="13">
                  <c:v>201</c:v>
                </c:pt>
                <c:pt idx="14">
                  <c:v>208</c:v>
                </c:pt>
                <c:pt idx="15">
                  <c:v>180</c:v>
                </c:pt>
                <c:pt idx="16">
                  <c:v>171</c:v>
                </c:pt>
                <c:pt idx="17">
                  <c:v>143</c:v>
                </c:pt>
                <c:pt idx="18">
                  <c:v>114</c:v>
                </c:pt>
                <c:pt idx="19">
                  <c:v>115</c:v>
                </c:pt>
                <c:pt idx="20">
                  <c:v>114</c:v>
                </c:pt>
                <c:pt idx="21">
                  <c:v>100</c:v>
                </c:pt>
                <c:pt idx="22">
                  <c:v>96</c:v>
                </c:pt>
                <c:pt idx="23">
                  <c:v>71</c:v>
                </c:pt>
              </c:numCache>
            </c:numRef>
          </c:val>
        </c:ser>
        <c:ser>
          <c:idx val="3"/>
          <c:order val="3"/>
          <c:tx>
            <c:strRef>
              <c:f>米ー米!$E$1</c:f>
              <c:strCache>
                <c:ptCount val="1"/>
                <c:pt idx="0">
                  <c:v>2 - 3</c:v>
                </c:pt>
              </c:strCache>
            </c:strRef>
          </c:tx>
          <c:cat>
            <c:numRef>
              <c:f>米ー米!$A$2:$A$25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米ー米!$E$2:$E$25</c:f>
              <c:numCache>
                <c:formatCode>General</c:formatCode>
                <c:ptCount val="24"/>
                <c:pt idx="0">
                  <c:v>19</c:v>
                </c:pt>
                <c:pt idx="1">
                  <c:v>11</c:v>
                </c:pt>
                <c:pt idx="2">
                  <c:v>9</c:v>
                </c:pt>
                <c:pt idx="3">
                  <c:v>8</c:v>
                </c:pt>
                <c:pt idx="4">
                  <c:v>18</c:v>
                </c:pt>
                <c:pt idx="5">
                  <c:v>15</c:v>
                </c:pt>
                <c:pt idx="6">
                  <c:v>24</c:v>
                </c:pt>
                <c:pt idx="7">
                  <c:v>45</c:v>
                </c:pt>
                <c:pt idx="8">
                  <c:v>97</c:v>
                </c:pt>
                <c:pt idx="9">
                  <c:v>91</c:v>
                </c:pt>
                <c:pt idx="10">
                  <c:v>101</c:v>
                </c:pt>
                <c:pt idx="11">
                  <c:v>98</c:v>
                </c:pt>
                <c:pt idx="12">
                  <c:v>95</c:v>
                </c:pt>
                <c:pt idx="13">
                  <c:v>92</c:v>
                </c:pt>
                <c:pt idx="14">
                  <c:v>90</c:v>
                </c:pt>
                <c:pt idx="15">
                  <c:v>102</c:v>
                </c:pt>
                <c:pt idx="16">
                  <c:v>96</c:v>
                </c:pt>
                <c:pt idx="17">
                  <c:v>83</c:v>
                </c:pt>
                <c:pt idx="18">
                  <c:v>75</c:v>
                </c:pt>
                <c:pt idx="19">
                  <c:v>62</c:v>
                </c:pt>
                <c:pt idx="20">
                  <c:v>54</c:v>
                </c:pt>
                <c:pt idx="21">
                  <c:v>57</c:v>
                </c:pt>
                <c:pt idx="22">
                  <c:v>37</c:v>
                </c:pt>
                <c:pt idx="23">
                  <c:v>27</c:v>
                </c:pt>
              </c:numCache>
            </c:numRef>
          </c:val>
        </c:ser>
        <c:ser>
          <c:idx val="4"/>
          <c:order val="4"/>
          <c:tx>
            <c:strRef>
              <c:f>米ー米!$F$1</c:f>
              <c:strCache>
                <c:ptCount val="1"/>
                <c:pt idx="0">
                  <c:v>3 - 4</c:v>
                </c:pt>
              </c:strCache>
            </c:strRef>
          </c:tx>
          <c:cat>
            <c:numRef>
              <c:f>米ー米!$A$2:$A$25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米ー米!$F$2:$F$25</c:f>
              <c:numCache>
                <c:formatCode>General</c:formatCode>
                <c:ptCount val="24"/>
                <c:pt idx="0">
                  <c:v>19</c:v>
                </c:pt>
                <c:pt idx="1">
                  <c:v>18</c:v>
                </c:pt>
                <c:pt idx="2">
                  <c:v>8</c:v>
                </c:pt>
                <c:pt idx="3">
                  <c:v>8</c:v>
                </c:pt>
                <c:pt idx="4">
                  <c:v>9</c:v>
                </c:pt>
                <c:pt idx="5">
                  <c:v>16</c:v>
                </c:pt>
                <c:pt idx="6">
                  <c:v>25</c:v>
                </c:pt>
                <c:pt idx="7">
                  <c:v>37</c:v>
                </c:pt>
                <c:pt idx="8">
                  <c:v>56</c:v>
                </c:pt>
                <c:pt idx="9">
                  <c:v>62</c:v>
                </c:pt>
                <c:pt idx="10">
                  <c:v>71</c:v>
                </c:pt>
                <c:pt idx="11">
                  <c:v>71</c:v>
                </c:pt>
                <c:pt idx="12">
                  <c:v>76</c:v>
                </c:pt>
                <c:pt idx="13">
                  <c:v>46</c:v>
                </c:pt>
                <c:pt idx="14">
                  <c:v>38</c:v>
                </c:pt>
                <c:pt idx="15">
                  <c:v>63</c:v>
                </c:pt>
                <c:pt idx="16">
                  <c:v>60</c:v>
                </c:pt>
                <c:pt idx="17">
                  <c:v>57</c:v>
                </c:pt>
                <c:pt idx="18">
                  <c:v>38</c:v>
                </c:pt>
                <c:pt idx="19">
                  <c:v>27</c:v>
                </c:pt>
                <c:pt idx="20">
                  <c:v>32</c:v>
                </c:pt>
                <c:pt idx="21">
                  <c:v>24</c:v>
                </c:pt>
                <c:pt idx="22">
                  <c:v>28</c:v>
                </c:pt>
                <c:pt idx="23">
                  <c:v>28</c:v>
                </c:pt>
              </c:numCache>
            </c:numRef>
          </c:val>
        </c:ser>
        <c:ser>
          <c:idx val="5"/>
          <c:order val="5"/>
          <c:tx>
            <c:strRef>
              <c:f>米ー米!$G$1</c:f>
              <c:strCache>
                <c:ptCount val="1"/>
                <c:pt idx="0">
                  <c:v>4 - 5</c:v>
                </c:pt>
              </c:strCache>
            </c:strRef>
          </c:tx>
          <c:cat>
            <c:numRef>
              <c:f>米ー米!$A$2:$A$25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米ー米!$G$2:$G$25</c:f>
              <c:numCache>
                <c:formatCode>General</c:formatCode>
                <c:ptCount val="24"/>
                <c:pt idx="0">
                  <c:v>11</c:v>
                </c:pt>
                <c:pt idx="1">
                  <c:v>10</c:v>
                </c:pt>
                <c:pt idx="2">
                  <c:v>16</c:v>
                </c:pt>
                <c:pt idx="3">
                  <c:v>16</c:v>
                </c:pt>
                <c:pt idx="4">
                  <c:v>11</c:v>
                </c:pt>
                <c:pt idx="5">
                  <c:v>15</c:v>
                </c:pt>
                <c:pt idx="6">
                  <c:v>18</c:v>
                </c:pt>
                <c:pt idx="7">
                  <c:v>37</c:v>
                </c:pt>
                <c:pt idx="8">
                  <c:v>49</c:v>
                </c:pt>
                <c:pt idx="9">
                  <c:v>46</c:v>
                </c:pt>
                <c:pt idx="10">
                  <c:v>53</c:v>
                </c:pt>
                <c:pt idx="11">
                  <c:v>53</c:v>
                </c:pt>
                <c:pt idx="12">
                  <c:v>46</c:v>
                </c:pt>
                <c:pt idx="13">
                  <c:v>38</c:v>
                </c:pt>
                <c:pt idx="14">
                  <c:v>38</c:v>
                </c:pt>
                <c:pt idx="15">
                  <c:v>25</c:v>
                </c:pt>
                <c:pt idx="16">
                  <c:v>25</c:v>
                </c:pt>
                <c:pt idx="17">
                  <c:v>38</c:v>
                </c:pt>
                <c:pt idx="18">
                  <c:v>45</c:v>
                </c:pt>
                <c:pt idx="19">
                  <c:v>34</c:v>
                </c:pt>
                <c:pt idx="20">
                  <c:v>30</c:v>
                </c:pt>
                <c:pt idx="21">
                  <c:v>19</c:v>
                </c:pt>
                <c:pt idx="22">
                  <c:v>24</c:v>
                </c:pt>
                <c:pt idx="23">
                  <c:v>10</c:v>
                </c:pt>
              </c:numCache>
            </c:numRef>
          </c:val>
        </c:ser>
        <c:ser>
          <c:idx val="6"/>
          <c:order val="6"/>
          <c:tx>
            <c:strRef>
              <c:f>米ー米!$H$1</c:f>
              <c:strCache>
                <c:ptCount val="1"/>
                <c:pt idx="0">
                  <c:v>5 - 6</c:v>
                </c:pt>
              </c:strCache>
            </c:strRef>
          </c:tx>
          <c:cat>
            <c:numRef>
              <c:f>米ー米!$A$2:$A$25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米ー米!$H$2:$H$25</c:f>
              <c:numCache>
                <c:formatCode>General</c:formatCode>
                <c:ptCount val="24"/>
                <c:pt idx="0">
                  <c:v>15</c:v>
                </c:pt>
                <c:pt idx="1">
                  <c:v>9</c:v>
                </c:pt>
                <c:pt idx="2">
                  <c:v>15</c:v>
                </c:pt>
                <c:pt idx="3">
                  <c:v>13</c:v>
                </c:pt>
                <c:pt idx="4">
                  <c:v>17</c:v>
                </c:pt>
                <c:pt idx="5">
                  <c:v>21</c:v>
                </c:pt>
                <c:pt idx="6">
                  <c:v>21</c:v>
                </c:pt>
                <c:pt idx="7">
                  <c:v>22</c:v>
                </c:pt>
                <c:pt idx="8">
                  <c:v>30</c:v>
                </c:pt>
                <c:pt idx="9">
                  <c:v>26</c:v>
                </c:pt>
                <c:pt idx="10">
                  <c:v>49</c:v>
                </c:pt>
                <c:pt idx="11">
                  <c:v>34</c:v>
                </c:pt>
                <c:pt idx="12">
                  <c:v>30</c:v>
                </c:pt>
                <c:pt idx="13">
                  <c:v>33</c:v>
                </c:pt>
                <c:pt idx="14">
                  <c:v>21</c:v>
                </c:pt>
                <c:pt idx="15">
                  <c:v>25</c:v>
                </c:pt>
                <c:pt idx="16">
                  <c:v>35</c:v>
                </c:pt>
                <c:pt idx="17">
                  <c:v>32</c:v>
                </c:pt>
                <c:pt idx="18">
                  <c:v>19</c:v>
                </c:pt>
                <c:pt idx="19">
                  <c:v>16</c:v>
                </c:pt>
                <c:pt idx="20">
                  <c:v>17</c:v>
                </c:pt>
                <c:pt idx="21">
                  <c:v>15</c:v>
                </c:pt>
                <c:pt idx="22">
                  <c:v>18</c:v>
                </c:pt>
                <c:pt idx="23">
                  <c:v>26</c:v>
                </c:pt>
              </c:numCache>
            </c:numRef>
          </c:val>
        </c:ser>
        <c:ser>
          <c:idx val="7"/>
          <c:order val="7"/>
          <c:tx>
            <c:strRef>
              <c:f>米ー米!$I$1</c:f>
              <c:strCache>
                <c:ptCount val="1"/>
                <c:pt idx="0">
                  <c:v>6 - 7</c:v>
                </c:pt>
              </c:strCache>
            </c:strRef>
          </c:tx>
          <c:cat>
            <c:numRef>
              <c:f>米ー米!$A$2:$A$25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米ー米!$I$2:$I$25</c:f>
              <c:numCache>
                <c:formatCode>General</c:formatCode>
                <c:ptCount val="24"/>
                <c:pt idx="0">
                  <c:v>15</c:v>
                </c:pt>
                <c:pt idx="1">
                  <c:v>22</c:v>
                </c:pt>
                <c:pt idx="2">
                  <c:v>21</c:v>
                </c:pt>
                <c:pt idx="3">
                  <c:v>19</c:v>
                </c:pt>
                <c:pt idx="4">
                  <c:v>18</c:v>
                </c:pt>
                <c:pt idx="5">
                  <c:v>15</c:v>
                </c:pt>
                <c:pt idx="6">
                  <c:v>14</c:v>
                </c:pt>
                <c:pt idx="7">
                  <c:v>16</c:v>
                </c:pt>
                <c:pt idx="8">
                  <c:v>34</c:v>
                </c:pt>
                <c:pt idx="9">
                  <c:v>29</c:v>
                </c:pt>
                <c:pt idx="10">
                  <c:v>34</c:v>
                </c:pt>
                <c:pt idx="11">
                  <c:v>32</c:v>
                </c:pt>
                <c:pt idx="12">
                  <c:v>20</c:v>
                </c:pt>
                <c:pt idx="13">
                  <c:v>18</c:v>
                </c:pt>
                <c:pt idx="14">
                  <c:v>28</c:v>
                </c:pt>
                <c:pt idx="15">
                  <c:v>22</c:v>
                </c:pt>
                <c:pt idx="16">
                  <c:v>24</c:v>
                </c:pt>
                <c:pt idx="17">
                  <c:v>13</c:v>
                </c:pt>
                <c:pt idx="18">
                  <c:v>16</c:v>
                </c:pt>
                <c:pt idx="19">
                  <c:v>18</c:v>
                </c:pt>
                <c:pt idx="20">
                  <c:v>12</c:v>
                </c:pt>
                <c:pt idx="21">
                  <c:v>14</c:v>
                </c:pt>
                <c:pt idx="22">
                  <c:v>9</c:v>
                </c:pt>
                <c:pt idx="23">
                  <c:v>21</c:v>
                </c:pt>
              </c:numCache>
            </c:numRef>
          </c:val>
        </c:ser>
        <c:ser>
          <c:idx val="8"/>
          <c:order val="8"/>
          <c:tx>
            <c:strRef>
              <c:f>米ー米!$J$1</c:f>
              <c:strCache>
                <c:ptCount val="1"/>
                <c:pt idx="0">
                  <c:v>7 - 8</c:v>
                </c:pt>
              </c:strCache>
            </c:strRef>
          </c:tx>
          <c:cat>
            <c:numRef>
              <c:f>米ー米!$A$2:$A$25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米ー米!$J$2:$J$25</c:f>
              <c:numCache>
                <c:formatCode>General</c:formatCode>
                <c:ptCount val="24"/>
                <c:pt idx="0">
                  <c:v>21</c:v>
                </c:pt>
                <c:pt idx="1">
                  <c:v>24</c:v>
                </c:pt>
                <c:pt idx="2">
                  <c:v>17</c:v>
                </c:pt>
                <c:pt idx="3">
                  <c:v>14</c:v>
                </c:pt>
                <c:pt idx="4">
                  <c:v>7</c:v>
                </c:pt>
                <c:pt idx="5">
                  <c:v>12</c:v>
                </c:pt>
                <c:pt idx="6">
                  <c:v>10</c:v>
                </c:pt>
                <c:pt idx="7">
                  <c:v>15</c:v>
                </c:pt>
                <c:pt idx="8">
                  <c:v>23</c:v>
                </c:pt>
                <c:pt idx="9">
                  <c:v>24</c:v>
                </c:pt>
                <c:pt idx="10">
                  <c:v>28</c:v>
                </c:pt>
                <c:pt idx="11">
                  <c:v>26</c:v>
                </c:pt>
                <c:pt idx="12">
                  <c:v>29</c:v>
                </c:pt>
                <c:pt idx="13">
                  <c:v>12</c:v>
                </c:pt>
                <c:pt idx="14">
                  <c:v>17</c:v>
                </c:pt>
                <c:pt idx="15">
                  <c:v>21</c:v>
                </c:pt>
                <c:pt idx="16">
                  <c:v>21</c:v>
                </c:pt>
                <c:pt idx="17">
                  <c:v>17</c:v>
                </c:pt>
                <c:pt idx="18">
                  <c:v>17</c:v>
                </c:pt>
                <c:pt idx="19">
                  <c:v>13</c:v>
                </c:pt>
                <c:pt idx="20">
                  <c:v>18</c:v>
                </c:pt>
                <c:pt idx="21">
                  <c:v>16</c:v>
                </c:pt>
                <c:pt idx="22">
                  <c:v>16</c:v>
                </c:pt>
                <c:pt idx="23">
                  <c:v>20</c:v>
                </c:pt>
              </c:numCache>
            </c:numRef>
          </c:val>
        </c:ser>
        <c:ser>
          <c:idx val="9"/>
          <c:order val="9"/>
          <c:tx>
            <c:strRef>
              <c:f>米ー米!$K$1</c:f>
              <c:strCache>
                <c:ptCount val="1"/>
                <c:pt idx="0">
                  <c:v>8 - 24</c:v>
                </c:pt>
              </c:strCache>
            </c:strRef>
          </c:tx>
          <c:cat>
            <c:numRef>
              <c:f>米ー米!$A$2:$A$25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米ー米!$K$2:$K$25</c:f>
              <c:numCache>
                <c:formatCode>General</c:formatCode>
                <c:ptCount val="24"/>
                <c:pt idx="0">
                  <c:v>179</c:v>
                </c:pt>
                <c:pt idx="1">
                  <c:v>126</c:v>
                </c:pt>
                <c:pt idx="2">
                  <c:v>90</c:v>
                </c:pt>
                <c:pt idx="3">
                  <c:v>84</c:v>
                </c:pt>
                <c:pt idx="4">
                  <c:v>46</c:v>
                </c:pt>
                <c:pt idx="5">
                  <c:v>51</c:v>
                </c:pt>
                <c:pt idx="6">
                  <c:v>48</c:v>
                </c:pt>
                <c:pt idx="7">
                  <c:v>73</c:v>
                </c:pt>
                <c:pt idx="8">
                  <c:v>106</c:v>
                </c:pt>
                <c:pt idx="9">
                  <c:v>135</c:v>
                </c:pt>
                <c:pt idx="10">
                  <c:v>153</c:v>
                </c:pt>
                <c:pt idx="11">
                  <c:v>146</c:v>
                </c:pt>
                <c:pt idx="12">
                  <c:v>139</c:v>
                </c:pt>
                <c:pt idx="13">
                  <c:v>117</c:v>
                </c:pt>
                <c:pt idx="14">
                  <c:v>124</c:v>
                </c:pt>
                <c:pt idx="15">
                  <c:v>127</c:v>
                </c:pt>
                <c:pt idx="16">
                  <c:v>151</c:v>
                </c:pt>
                <c:pt idx="17">
                  <c:v>162</c:v>
                </c:pt>
                <c:pt idx="18">
                  <c:v>176</c:v>
                </c:pt>
                <c:pt idx="19">
                  <c:v>163</c:v>
                </c:pt>
                <c:pt idx="20">
                  <c:v>181</c:v>
                </c:pt>
                <c:pt idx="21">
                  <c:v>186</c:v>
                </c:pt>
                <c:pt idx="22">
                  <c:v>170</c:v>
                </c:pt>
                <c:pt idx="23">
                  <c:v>218</c:v>
                </c:pt>
              </c:numCache>
            </c:numRef>
          </c:val>
        </c:ser>
        <c:gapWidth val="0"/>
        <c:overlap val="100"/>
        <c:axId val="198170880"/>
        <c:axId val="198181248"/>
      </c:barChart>
      <c:catAx>
        <c:axId val="198170880"/>
        <c:scaling>
          <c:orientation val="minMax"/>
        </c:scaling>
        <c:axPos val="b"/>
        <c:title>
          <c:tx>
            <c:rich>
              <a:bodyPr/>
              <a:lstStyle/>
              <a:p>
                <a:pPr>
                  <a:defRPr/>
                </a:pPr>
                <a:r>
                  <a:rPr lang="ja-JP" altLang="en-US"/>
                  <a:t>時刻</a:t>
                </a:r>
                <a:r>
                  <a:rPr lang="en-US" altLang="en-US"/>
                  <a:t> (UTC-4)</a:t>
                </a:r>
              </a:p>
            </c:rich>
          </c:tx>
        </c:title>
        <c:numFmt formatCode="General" sourceLinked="1"/>
        <c:tickLblPos val="nextTo"/>
        <c:crossAx val="198181248"/>
        <c:crosses val="autoZero"/>
        <c:auto val="1"/>
        <c:lblAlgn val="ctr"/>
        <c:lblOffset val="100"/>
      </c:catAx>
      <c:valAx>
        <c:axId val="198181248"/>
        <c:scaling>
          <c:orientation val="minMax"/>
        </c:scaling>
        <c:axPos val="l"/>
        <c:majorGridlines/>
        <c:title>
          <c:tx>
            <c:rich>
              <a:bodyPr rot="-5400000" vert="horz"/>
              <a:lstStyle/>
              <a:p>
                <a:pPr>
                  <a:defRPr/>
                </a:pPr>
                <a:r>
                  <a:rPr lang="ja-JP" altLang="en-US"/>
                  <a:t>メッセージ数</a:t>
                </a:r>
                <a:endParaRPr lang="en-US" altLang="en-US"/>
              </a:p>
            </c:rich>
          </c:tx>
        </c:title>
        <c:numFmt formatCode="0%" sourceLinked="1"/>
        <c:tickLblPos val="nextTo"/>
        <c:crossAx val="198170880"/>
        <c:crosses val="autoZero"/>
        <c:crossBetween val="between"/>
      </c:valAx>
    </c:plotArea>
    <c:legend>
      <c:legendPos val="r"/>
      <c:spPr>
        <a:ln>
          <a:solidFill>
            <a:schemeClr val="tx1"/>
          </a:solidFill>
        </a:ln>
      </c:spPr>
    </c:legend>
    <c:plotVisOnly val="1"/>
  </c:chart>
  <c:spPr>
    <a:solidFill>
      <a:prstClr val="white"/>
    </a:solidFill>
    <a:ln>
      <a:noFill/>
    </a:ln>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ja-JP"/>
  <c:style val="3"/>
  <c:chart>
    <c:plotArea>
      <c:layout/>
      <c:barChart>
        <c:barDir val="col"/>
        <c:grouping val="percentStacked"/>
        <c:ser>
          <c:idx val="0"/>
          <c:order val="0"/>
          <c:tx>
            <c:strRef>
              <c:f>米ー欧!$B$1</c:f>
              <c:strCache>
                <c:ptCount val="1"/>
                <c:pt idx="0">
                  <c:v>0 - 0.5</c:v>
                </c:pt>
              </c:strCache>
            </c:strRef>
          </c:tx>
          <c:cat>
            <c:numRef>
              <c:f>米ー欧!$A$2:$A$25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米ー欧!$B$2:$B$25</c:f>
              <c:numCache>
                <c:formatCode>General</c:formatCode>
                <c:ptCount val="24"/>
                <c:pt idx="0">
                  <c:v>15</c:v>
                </c:pt>
                <c:pt idx="1">
                  <c:v>25</c:v>
                </c:pt>
                <c:pt idx="2">
                  <c:v>21</c:v>
                </c:pt>
                <c:pt idx="3">
                  <c:v>12</c:v>
                </c:pt>
                <c:pt idx="4">
                  <c:v>14</c:v>
                </c:pt>
                <c:pt idx="5">
                  <c:v>12</c:v>
                </c:pt>
                <c:pt idx="6">
                  <c:v>23</c:v>
                </c:pt>
                <c:pt idx="7">
                  <c:v>57</c:v>
                </c:pt>
                <c:pt idx="8">
                  <c:v>107</c:v>
                </c:pt>
                <c:pt idx="9">
                  <c:v>142</c:v>
                </c:pt>
                <c:pt idx="10">
                  <c:v>146</c:v>
                </c:pt>
                <c:pt idx="11">
                  <c:v>169</c:v>
                </c:pt>
                <c:pt idx="12">
                  <c:v>147</c:v>
                </c:pt>
                <c:pt idx="13">
                  <c:v>123</c:v>
                </c:pt>
                <c:pt idx="14">
                  <c:v>158</c:v>
                </c:pt>
                <c:pt idx="15">
                  <c:v>137</c:v>
                </c:pt>
                <c:pt idx="16">
                  <c:v>103</c:v>
                </c:pt>
                <c:pt idx="17">
                  <c:v>73</c:v>
                </c:pt>
                <c:pt idx="18">
                  <c:v>51</c:v>
                </c:pt>
                <c:pt idx="19">
                  <c:v>20</c:v>
                </c:pt>
                <c:pt idx="20">
                  <c:v>9</c:v>
                </c:pt>
                <c:pt idx="21">
                  <c:v>7</c:v>
                </c:pt>
                <c:pt idx="22">
                  <c:v>19</c:v>
                </c:pt>
                <c:pt idx="23">
                  <c:v>23</c:v>
                </c:pt>
              </c:numCache>
            </c:numRef>
          </c:val>
        </c:ser>
        <c:ser>
          <c:idx val="1"/>
          <c:order val="1"/>
          <c:tx>
            <c:strRef>
              <c:f>米ー欧!$C$1</c:f>
              <c:strCache>
                <c:ptCount val="1"/>
                <c:pt idx="0">
                  <c:v>0.5 - 1</c:v>
                </c:pt>
              </c:strCache>
            </c:strRef>
          </c:tx>
          <c:cat>
            <c:numRef>
              <c:f>米ー欧!$A$2:$A$25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米ー欧!$C$2:$C$25</c:f>
              <c:numCache>
                <c:formatCode>General</c:formatCode>
                <c:ptCount val="24"/>
                <c:pt idx="0">
                  <c:v>16</c:v>
                </c:pt>
                <c:pt idx="1">
                  <c:v>15</c:v>
                </c:pt>
                <c:pt idx="2">
                  <c:v>13</c:v>
                </c:pt>
                <c:pt idx="3">
                  <c:v>16</c:v>
                </c:pt>
                <c:pt idx="4">
                  <c:v>11</c:v>
                </c:pt>
                <c:pt idx="5">
                  <c:v>8</c:v>
                </c:pt>
                <c:pt idx="6">
                  <c:v>13</c:v>
                </c:pt>
                <c:pt idx="7">
                  <c:v>25</c:v>
                </c:pt>
                <c:pt idx="8">
                  <c:v>51</c:v>
                </c:pt>
                <c:pt idx="9">
                  <c:v>66</c:v>
                </c:pt>
                <c:pt idx="10">
                  <c:v>73</c:v>
                </c:pt>
                <c:pt idx="11">
                  <c:v>76</c:v>
                </c:pt>
                <c:pt idx="12">
                  <c:v>92</c:v>
                </c:pt>
                <c:pt idx="13">
                  <c:v>71</c:v>
                </c:pt>
                <c:pt idx="14">
                  <c:v>85</c:v>
                </c:pt>
                <c:pt idx="15">
                  <c:v>78</c:v>
                </c:pt>
                <c:pt idx="16">
                  <c:v>68</c:v>
                </c:pt>
                <c:pt idx="17">
                  <c:v>47</c:v>
                </c:pt>
                <c:pt idx="18">
                  <c:v>19</c:v>
                </c:pt>
                <c:pt idx="19">
                  <c:v>10</c:v>
                </c:pt>
                <c:pt idx="20">
                  <c:v>10</c:v>
                </c:pt>
                <c:pt idx="21">
                  <c:v>7</c:v>
                </c:pt>
                <c:pt idx="22">
                  <c:v>16</c:v>
                </c:pt>
                <c:pt idx="23">
                  <c:v>11</c:v>
                </c:pt>
              </c:numCache>
            </c:numRef>
          </c:val>
        </c:ser>
        <c:ser>
          <c:idx val="2"/>
          <c:order val="2"/>
          <c:tx>
            <c:strRef>
              <c:f>米ー欧!$D$1</c:f>
              <c:strCache>
                <c:ptCount val="1"/>
                <c:pt idx="0">
                  <c:v>1 - 2</c:v>
                </c:pt>
              </c:strCache>
            </c:strRef>
          </c:tx>
          <c:cat>
            <c:numRef>
              <c:f>米ー欧!$A$2:$A$25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米ー欧!$D$2:$D$25</c:f>
              <c:numCache>
                <c:formatCode>General</c:formatCode>
                <c:ptCount val="24"/>
                <c:pt idx="0">
                  <c:v>33</c:v>
                </c:pt>
                <c:pt idx="1">
                  <c:v>20</c:v>
                </c:pt>
                <c:pt idx="2">
                  <c:v>12</c:v>
                </c:pt>
                <c:pt idx="3">
                  <c:v>27</c:v>
                </c:pt>
                <c:pt idx="4">
                  <c:v>9</c:v>
                </c:pt>
                <c:pt idx="5">
                  <c:v>9</c:v>
                </c:pt>
                <c:pt idx="6">
                  <c:v>18</c:v>
                </c:pt>
                <c:pt idx="7">
                  <c:v>37</c:v>
                </c:pt>
                <c:pt idx="8">
                  <c:v>45</c:v>
                </c:pt>
                <c:pt idx="9">
                  <c:v>78</c:v>
                </c:pt>
                <c:pt idx="10">
                  <c:v>74</c:v>
                </c:pt>
                <c:pt idx="11">
                  <c:v>81</c:v>
                </c:pt>
                <c:pt idx="12">
                  <c:v>78</c:v>
                </c:pt>
                <c:pt idx="13">
                  <c:v>71</c:v>
                </c:pt>
                <c:pt idx="14">
                  <c:v>71</c:v>
                </c:pt>
                <c:pt idx="15">
                  <c:v>57</c:v>
                </c:pt>
                <c:pt idx="16">
                  <c:v>61</c:v>
                </c:pt>
                <c:pt idx="17">
                  <c:v>31</c:v>
                </c:pt>
                <c:pt idx="18">
                  <c:v>23</c:v>
                </c:pt>
                <c:pt idx="19">
                  <c:v>8</c:v>
                </c:pt>
                <c:pt idx="20">
                  <c:v>12</c:v>
                </c:pt>
                <c:pt idx="21">
                  <c:v>21</c:v>
                </c:pt>
                <c:pt idx="22">
                  <c:v>15</c:v>
                </c:pt>
                <c:pt idx="23">
                  <c:v>21</c:v>
                </c:pt>
              </c:numCache>
            </c:numRef>
          </c:val>
        </c:ser>
        <c:ser>
          <c:idx val="3"/>
          <c:order val="3"/>
          <c:tx>
            <c:strRef>
              <c:f>米ー欧!$E$1</c:f>
              <c:strCache>
                <c:ptCount val="1"/>
                <c:pt idx="0">
                  <c:v>2 - 3</c:v>
                </c:pt>
              </c:strCache>
            </c:strRef>
          </c:tx>
          <c:cat>
            <c:numRef>
              <c:f>米ー欧!$A$2:$A$25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米ー欧!$E$2:$E$25</c:f>
              <c:numCache>
                <c:formatCode>General</c:formatCode>
                <c:ptCount val="24"/>
                <c:pt idx="0">
                  <c:v>24</c:v>
                </c:pt>
                <c:pt idx="1">
                  <c:v>15</c:v>
                </c:pt>
                <c:pt idx="2">
                  <c:v>8</c:v>
                </c:pt>
                <c:pt idx="3">
                  <c:v>9</c:v>
                </c:pt>
                <c:pt idx="4">
                  <c:v>8</c:v>
                </c:pt>
                <c:pt idx="5">
                  <c:v>4</c:v>
                </c:pt>
                <c:pt idx="6">
                  <c:v>7</c:v>
                </c:pt>
                <c:pt idx="7">
                  <c:v>18</c:v>
                </c:pt>
                <c:pt idx="8">
                  <c:v>20</c:v>
                </c:pt>
                <c:pt idx="9">
                  <c:v>27</c:v>
                </c:pt>
                <c:pt idx="10">
                  <c:v>44</c:v>
                </c:pt>
                <c:pt idx="11">
                  <c:v>49</c:v>
                </c:pt>
                <c:pt idx="12">
                  <c:v>43</c:v>
                </c:pt>
                <c:pt idx="13">
                  <c:v>39</c:v>
                </c:pt>
                <c:pt idx="14">
                  <c:v>33</c:v>
                </c:pt>
                <c:pt idx="15">
                  <c:v>36</c:v>
                </c:pt>
                <c:pt idx="16">
                  <c:v>13</c:v>
                </c:pt>
                <c:pt idx="17">
                  <c:v>13</c:v>
                </c:pt>
                <c:pt idx="18">
                  <c:v>10</c:v>
                </c:pt>
                <c:pt idx="19">
                  <c:v>7</c:v>
                </c:pt>
                <c:pt idx="20">
                  <c:v>17</c:v>
                </c:pt>
                <c:pt idx="21">
                  <c:v>18</c:v>
                </c:pt>
                <c:pt idx="22">
                  <c:v>24</c:v>
                </c:pt>
                <c:pt idx="23">
                  <c:v>26</c:v>
                </c:pt>
              </c:numCache>
            </c:numRef>
          </c:val>
        </c:ser>
        <c:ser>
          <c:idx val="4"/>
          <c:order val="4"/>
          <c:tx>
            <c:strRef>
              <c:f>米ー欧!$F$1</c:f>
              <c:strCache>
                <c:ptCount val="1"/>
                <c:pt idx="0">
                  <c:v>3 - 4</c:v>
                </c:pt>
              </c:strCache>
            </c:strRef>
          </c:tx>
          <c:cat>
            <c:numRef>
              <c:f>米ー欧!$A$2:$A$25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米ー欧!$F$2:$F$25</c:f>
              <c:numCache>
                <c:formatCode>General</c:formatCode>
                <c:ptCount val="24"/>
                <c:pt idx="0">
                  <c:v>17</c:v>
                </c:pt>
                <c:pt idx="1">
                  <c:v>10</c:v>
                </c:pt>
                <c:pt idx="2">
                  <c:v>3</c:v>
                </c:pt>
                <c:pt idx="3">
                  <c:v>6</c:v>
                </c:pt>
                <c:pt idx="4">
                  <c:v>2</c:v>
                </c:pt>
                <c:pt idx="5">
                  <c:v>2</c:v>
                </c:pt>
                <c:pt idx="6">
                  <c:v>4</c:v>
                </c:pt>
                <c:pt idx="7">
                  <c:v>16</c:v>
                </c:pt>
                <c:pt idx="8">
                  <c:v>19</c:v>
                </c:pt>
                <c:pt idx="9">
                  <c:v>37</c:v>
                </c:pt>
                <c:pt idx="10">
                  <c:v>30</c:v>
                </c:pt>
                <c:pt idx="11">
                  <c:v>38</c:v>
                </c:pt>
                <c:pt idx="12">
                  <c:v>22</c:v>
                </c:pt>
                <c:pt idx="13">
                  <c:v>19</c:v>
                </c:pt>
                <c:pt idx="14">
                  <c:v>33</c:v>
                </c:pt>
                <c:pt idx="15">
                  <c:v>12</c:v>
                </c:pt>
                <c:pt idx="16">
                  <c:v>8</c:v>
                </c:pt>
                <c:pt idx="17">
                  <c:v>4</c:v>
                </c:pt>
                <c:pt idx="18">
                  <c:v>7</c:v>
                </c:pt>
                <c:pt idx="19">
                  <c:v>15</c:v>
                </c:pt>
                <c:pt idx="20">
                  <c:v>20</c:v>
                </c:pt>
                <c:pt idx="21">
                  <c:v>30</c:v>
                </c:pt>
                <c:pt idx="22">
                  <c:v>27</c:v>
                </c:pt>
                <c:pt idx="23">
                  <c:v>26</c:v>
                </c:pt>
              </c:numCache>
            </c:numRef>
          </c:val>
        </c:ser>
        <c:ser>
          <c:idx val="5"/>
          <c:order val="5"/>
          <c:tx>
            <c:strRef>
              <c:f>米ー欧!$G$1</c:f>
              <c:strCache>
                <c:ptCount val="1"/>
                <c:pt idx="0">
                  <c:v>4 - 5</c:v>
                </c:pt>
              </c:strCache>
            </c:strRef>
          </c:tx>
          <c:cat>
            <c:numRef>
              <c:f>米ー欧!$A$2:$A$25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米ー欧!$G$2:$G$25</c:f>
              <c:numCache>
                <c:formatCode>General</c:formatCode>
                <c:ptCount val="24"/>
                <c:pt idx="0">
                  <c:v>11</c:v>
                </c:pt>
                <c:pt idx="1">
                  <c:v>11</c:v>
                </c:pt>
                <c:pt idx="2">
                  <c:v>2</c:v>
                </c:pt>
                <c:pt idx="3">
                  <c:v>5</c:v>
                </c:pt>
                <c:pt idx="4">
                  <c:v>5</c:v>
                </c:pt>
                <c:pt idx="5">
                  <c:v>2</c:v>
                </c:pt>
                <c:pt idx="6">
                  <c:v>1</c:v>
                </c:pt>
                <c:pt idx="7">
                  <c:v>11</c:v>
                </c:pt>
                <c:pt idx="8">
                  <c:v>17</c:v>
                </c:pt>
                <c:pt idx="9">
                  <c:v>28</c:v>
                </c:pt>
                <c:pt idx="10">
                  <c:v>28</c:v>
                </c:pt>
                <c:pt idx="11">
                  <c:v>19</c:v>
                </c:pt>
                <c:pt idx="12">
                  <c:v>15</c:v>
                </c:pt>
                <c:pt idx="13">
                  <c:v>21</c:v>
                </c:pt>
                <c:pt idx="14">
                  <c:v>15</c:v>
                </c:pt>
                <c:pt idx="15">
                  <c:v>8</c:v>
                </c:pt>
                <c:pt idx="16">
                  <c:v>6</c:v>
                </c:pt>
                <c:pt idx="17">
                  <c:v>13</c:v>
                </c:pt>
                <c:pt idx="18">
                  <c:v>8</c:v>
                </c:pt>
                <c:pt idx="19">
                  <c:v>20</c:v>
                </c:pt>
                <c:pt idx="20">
                  <c:v>11</c:v>
                </c:pt>
                <c:pt idx="21">
                  <c:v>18</c:v>
                </c:pt>
                <c:pt idx="22">
                  <c:v>25</c:v>
                </c:pt>
                <c:pt idx="23">
                  <c:v>21</c:v>
                </c:pt>
              </c:numCache>
            </c:numRef>
          </c:val>
        </c:ser>
        <c:ser>
          <c:idx val="6"/>
          <c:order val="6"/>
          <c:tx>
            <c:strRef>
              <c:f>米ー欧!$H$1</c:f>
              <c:strCache>
                <c:ptCount val="1"/>
                <c:pt idx="0">
                  <c:v>5 - 6</c:v>
                </c:pt>
              </c:strCache>
            </c:strRef>
          </c:tx>
          <c:cat>
            <c:numRef>
              <c:f>米ー欧!$A$2:$A$25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米ー欧!$H$2:$H$25</c:f>
              <c:numCache>
                <c:formatCode>General</c:formatCode>
                <c:ptCount val="24"/>
                <c:pt idx="0">
                  <c:v>7</c:v>
                </c:pt>
                <c:pt idx="1">
                  <c:v>3</c:v>
                </c:pt>
                <c:pt idx="2">
                  <c:v>5</c:v>
                </c:pt>
                <c:pt idx="3">
                  <c:v>2</c:v>
                </c:pt>
                <c:pt idx="4">
                  <c:v>0</c:v>
                </c:pt>
                <c:pt idx="5">
                  <c:v>4</c:v>
                </c:pt>
                <c:pt idx="6">
                  <c:v>4</c:v>
                </c:pt>
                <c:pt idx="7">
                  <c:v>8</c:v>
                </c:pt>
                <c:pt idx="8">
                  <c:v>18</c:v>
                </c:pt>
                <c:pt idx="9">
                  <c:v>15</c:v>
                </c:pt>
                <c:pt idx="10">
                  <c:v>23</c:v>
                </c:pt>
                <c:pt idx="11">
                  <c:v>23</c:v>
                </c:pt>
                <c:pt idx="12">
                  <c:v>8</c:v>
                </c:pt>
                <c:pt idx="13">
                  <c:v>8</c:v>
                </c:pt>
                <c:pt idx="14">
                  <c:v>3</c:v>
                </c:pt>
                <c:pt idx="15">
                  <c:v>7</c:v>
                </c:pt>
                <c:pt idx="16">
                  <c:v>11</c:v>
                </c:pt>
                <c:pt idx="17">
                  <c:v>18</c:v>
                </c:pt>
                <c:pt idx="18">
                  <c:v>10</c:v>
                </c:pt>
                <c:pt idx="19">
                  <c:v>17</c:v>
                </c:pt>
                <c:pt idx="20">
                  <c:v>34</c:v>
                </c:pt>
                <c:pt idx="21">
                  <c:v>32</c:v>
                </c:pt>
                <c:pt idx="22">
                  <c:v>31</c:v>
                </c:pt>
                <c:pt idx="23">
                  <c:v>10</c:v>
                </c:pt>
              </c:numCache>
            </c:numRef>
          </c:val>
        </c:ser>
        <c:ser>
          <c:idx val="7"/>
          <c:order val="7"/>
          <c:tx>
            <c:strRef>
              <c:f>米ー欧!$I$1</c:f>
              <c:strCache>
                <c:ptCount val="1"/>
                <c:pt idx="0">
                  <c:v>6 - 7</c:v>
                </c:pt>
              </c:strCache>
            </c:strRef>
          </c:tx>
          <c:cat>
            <c:numRef>
              <c:f>米ー欧!$A$2:$A$25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米ー欧!$I$2:$I$25</c:f>
              <c:numCache>
                <c:formatCode>General</c:formatCode>
                <c:ptCount val="24"/>
                <c:pt idx="0">
                  <c:v>8</c:v>
                </c:pt>
                <c:pt idx="1">
                  <c:v>4</c:v>
                </c:pt>
                <c:pt idx="2">
                  <c:v>5</c:v>
                </c:pt>
                <c:pt idx="3">
                  <c:v>4</c:v>
                </c:pt>
                <c:pt idx="4">
                  <c:v>3</c:v>
                </c:pt>
                <c:pt idx="5">
                  <c:v>1</c:v>
                </c:pt>
                <c:pt idx="6">
                  <c:v>6</c:v>
                </c:pt>
                <c:pt idx="7">
                  <c:v>5</c:v>
                </c:pt>
                <c:pt idx="8">
                  <c:v>14</c:v>
                </c:pt>
                <c:pt idx="9">
                  <c:v>18</c:v>
                </c:pt>
                <c:pt idx="10">
                  <c:v>19</c:v>
                </c:pt>
                <c:pt idx="11">
                  <c:v>8</c:v>
                </c:pt>
                <c:pt idx="12">
                  <c:v>6</c:v>
                </c:pt>
                <c:pt idx="13">
                  <c:v>2</c:v>
                </c:pt>
                <c:pt idx="14">
                  <c:v>5</c:v>
                </c:pt>
                <c:pt idx="15">
                  <c:v>10</c:v>
                </c:pt>
                <c:pt idx="16">
                  <c:v>20</c:v>
                </c:pt>
                <c:pt idx="17">
                  <c:v>12</c:v>
                </c:pt>
                <c:pt idx="18">
                  <c:v>15</c:v>
                </c:pt>
                <c:pt idx="19">
                  <c:v>25</c:v>
                </c:pt>
                <c:pt idx="20">
                  <c:v>33</c:v>
                </c:pt>
                <c:pt idx="21">
                  <c:v>23</c:v>
                </c:pt>
                <c:pt idx="22">
                  <c:v>15</c:v>
                </c:pt>
                <c:pt idx="23">
                  <c:v>13</c:v>
                </c:pt>
              </c:numCache>
            </c:numRef>
          </c:val>
        </c:ser>
        <c:ser>
          <c:idx val="8"/>
          <c:order val="8"/>
          <c:tx>
            <c:strRef>
              <c:f>米ー欧!$J$1</c:f>
              <c:strCache>
                <c:ptCount val="1"/>
                <c:pt idx="0">
                  <c:v>7 - 8</c:v>
                </c:pt>
              </c:strCache>
            </c:strRef>
          </c:tx>
          <c:cat>
            <c:numRef>
              <c:f>米ー欧!$A$2:$A$25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米ー欧!$J$2:$J$25</c:f>
              <c:numCache>
                <c:formatCode>General</c:formatCode>
                <c:ptCount val="24"/>
                <c:pt idx="0">
                  <c:v>5</c:v>
                </c:pt>
                <c:pt idx="1">
                  <c:v>1</c:v>
                </c:pt>
                <c:pt idx="2">
                  <c:v>3</c:v>
                </c:pt>
                <c:pt idx="3">
                  <c:v>3</c:v>
                </c:pt>
                <c:pt idx="4">
                  <c:v>1</c:v>
                </c:pt>
                <c:pt idx="5">
                  <c:v>2</c:v>
                </c:pt>
                <c:pt idx="6">
                  <c:v>7</c:v>
                </c:pt>
                <c:pt idx="7">
                  <c:v>9</c:v>
                </c:pt>
                <c:pt idx="8">
                  <c:v>9</c:v>
                </c:pt>
                <c:pt idx="9">
                  <c:v>17</c:v>
                </c:pt>
                <c:pt idx="10">
                  <c:v>9</c:v>
                </c:pt>
                <c:pt idx="11">
                  <c:v>5</c:v>
                </c:pt>
                <c:pt idx="12">
                  <c:v>6</c:v>
                </c:pt>
                <c:pt idx="13">
                  <c:v>3</c:v>
                </c:pt>
                <c:pt idx="14">
                  <c:v>6</c:v>
                </c:pt>
                <c:pt idx="15">
                  <c:v>10</c:v>
                </c:pt>
                <c:pt idx="16">
                  <c:v>15</c:v>
                </c:pt>
                <c:pt idx="17">
                  <c:v>28</c:v>
                </c:pt>
                <c:pt idx="18">
                  <c:v>25</c:v>
                </c:pt>
                <c:pt idx="19">
                  <c:v>30</c:v>
                </c:pt>
                <c:pt idx="20">
                  <c:v>28</c:v>
                </c:pt>
                <c:pt idx="21">
                  <c:v>12</c:v>
                </c:pt>
                <c:pt idx="22">
                  <c:v>13</c:v>
                </c:pt>
                <c:pt idx="23">
                  <c:v>11</c:v>
                </c:pt>
              </c:numCache>
            </c:numRef>
          </c:val>
        </c:ser>
        <c:ser>
          <c:idx val="9"/>
          <c:order val="9"/>
          <c:tx>
            <c:strRef>
              <c:f>米ー欧!$K$1</c:f>
              <c:strCache>
                <c:ptCount val="1"/>
                <c:pt idx="0">
                  <c:v>8 - 24</c:v>
                </c:pt>
              </c:strCache>
            </c:strRef>
          </c:tx>
          <c:cat>
            <c:numRef>
              <c:f>米ー欧!$A$2:$A$25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米ー欧!$K$2:$K$25</c:f>
              <c:numCache>
                <c:formatCode>General</c:formatCode>
                <c:ptCount val="24"/>
                <c:pt idx="0">
                  <c:v>34</c:v>
                </c:pt>
                <c:pt idx="1">
                  <c:v>23</c:v>
                </c:pt>
                <c:pt idx="2">
                  <c:v>13</c:v>
                </c:pt>
                <c:pt idx="3">
                  <c:v>8</c:v>
                </c:pt>
                <c:pt idx="4">
                  <c:v>11</c:v>
                </c:pt>
                <c:pt idx="5">
                  <c:v>14</c:v>
                </c:pt>
                <c:pt idx="6">
                  <c:v>23</c:v>
                </c:pt>
                <c:pt idx="7">
                  <c:v>26</c:v>
                </c:pt>
                <c:pt idx="8">
                  <c:v>34</c:v>
                </c:pt>
                <c:pt idx="9">
                  <c:v>54</c:v>
                </c:pt>
                <c:pt idx="10">
                  <c:v>78</c:v>
                </c:pt>
                <c:pt idx="11">
                  <c:v>51</c:v>
                </c:pt>
                <c:pt idx="12">
                  <c:v>93</c:v>
                </c:pt>
                <c:pt idx="13">
                  <c:v>83</c:v>
                </c:pt>
                <c:pt idx="14">
                  <c:v>110</c:v>
                </c:pt>
                <c:pt idx="15">
                  <c:v>109</c:v>
                </c:pt>
                <c:pt idx="16">
                  <c:v>116</c:v>
                </c:pt>
                <c:pt idx="17">
                  <c:v>136</c:v>
                </c:pt>
                <c:pt idx="18">
                  <c:v>104</c:v>
                </c:pt>
                <c:pt idx="19">
                  <c:v>72</c:v>
                </c:pt>
                <c:pt idx="20">
                  <c:v>92</c:v>
                </c:pt>
                <c:pt idx="21">
                  <c:v>57</c:v>
                </c:pt>
                <c:pt idx="22">
                  <c:v>51</c:v>
                </c:pt>
                <c:pt idx="23">
                  <c:v>55</c:v>
                </c:pt>
              </c:numCache>
            </c:numRef>
          </c:val>
        </c:ser>
        <c:gapWidth val="0"/>
        <c:overlap val="100"/>
        <c:axId val="198249472"/>
        <c:axId val="198276224"/>
      </c:barChart>
      <c:catAx>
        <c:axId val="198249472"/>
        <c:scaling>
          <c:orientation val="minMax"/>
        </c:scaling>
        <c:axPos val="b"/>
        <c:title>
          <c:tx>
            <c:rich>
              <a:bodyPr/>
              <a:lstStyle/>
              <a:p>
                <a:pPr>
                  <a:defRPr/>
                </a:pPr>
                <a:r>
                  <a:rPr lang="ja-JP" altLang="en-US"/>
                  <a:t>時刻</a:t>
                </a:r>
                <a:r>
                  <a:rPr lang="en-US" altLang="en-US"/>
                  <a:t> (UTC-4)</a:t>
                </a:r>
              </a:p>
            </c:rich>
          </c:tx>
        </c:title>
        <c:numFmt formatCode="General" sourceLinked="1"/>
        <c:tickLblPos val="nextTo"/>
        <c:crossAx val="198276224"/>
        <c:crosses val="autoZero"/>
        <c:auto val="1"/>
        <c:lblAlgn val="ctr"/>
        <c:lblOffset val="100"/>
      </c:catAx>
      <c:valAx>
        <c:axId val="198276224"/>
        <c:scaling>
          <c:orientation val="minMax"/>
        </c:scaling>
        <c:axPos val="l"/>
        <c:majorGridlines/>
        <c:title>
          <c:tx>
            <c:rich>
              <a:bodyPr rot="-5400000" vert="horz"/>
              <a:lstStyle/>
              <a:p>
                <a:pPr>
                  <a:defRPr/>
                </a:pPr>
                <a:r>
                  <a:rPr lang="ja-JP" altLang="en-US"/>
                  <a:t>メッセージ数</a:t>
                </a:r>
                <a:endParaRPr lang="en-US" altLang="en-US"/>
              </a:p>
            </c:rich>
          </c:tx>
        </c:title>
        <c:numFmt formatCode="0%" sourceLinked="1"/>
        <c:tickLblPos val="nextTo"/>
        <c:crossAx val="198249472"/>
        <c:crosses val="autoZero"/>
        <c:crossBetween val="between"/>
      </c:valAx>
    </c:plotArea>
    <c:legend>
      <c:legendPos val="r"/>
      <c:spPr>
        <a:ln>
          <a:solidFill>
            <a:sysClr val="windowText" lastClr="000000"/>
          </a:solidFill>
        </a:ln>
      </c:spPr>
    </c:legend>
    <c:plotVisOnly val="1"/>
  </c:chart>
  <c:spPr>
    <a:solidFill>
      <a:schemeClr val="bg1"/>
    </a:solidFill>
    <a:ln>
      <a:noFill/>
    </a:ln>
  </c:sp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ja-JP"/>
  <c:style val="3"/>
  <c:chart>
    <c:plotArea>
      <c:layout/>
      <c:barChart>
        <c:barDir val="col"/>
        <c:grouping val="percentStacked"/>
        <c:ser>
          <c:idx val="0"/>
          <c:order val="0"/>
          <c:tx>
            <c:strRef>
              <c:f>'欧－欧'!$B$1</c:f>
              <c:strCache>
                <c:ptCount val="1"/>
                <c:pt idx="0">
                  <c:v>0 - 0.5</c:v>
                </c:pt>
              </c:strCache>
            </c:strRef>
          </c:tx>
          <c:cat>
            <c:numRef>
              <c:f>'欧－欧'!$A$2:$A$25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'欧－欧'!$B$2:$B$25</c:f>
              <c:numCache>
                <c:formatCode>General</c:formatCode>
                <c:ptCount val="24"/>
                <c:pt idx="0">
                  <c:v>130</c:v>
                </c:pt>
                <c:pt idx="1">
                  <c:v>72</c:v>
                </c:pt>
                <c:pt idx="2">
                  <c:v>34</c:v>
                </c:pt>
                <c:pt idx="3">
                  <c:v>24</c:v>
                </c:pt>
                <c:pt idx="4">
                  <c:v>20</c:v>
                </c:pt>
                <c:pt idx="5">
                  <c:v>37</c:v>
                </c:pt>
                <c:pt idx="6">
                  <c:v>25</c:v>
                </c:pt>
                <c:pt idx="7">
                  <c:v>29</c:v>
                </c:pt>
                <c:pt idx="8">
                  <c:v>45</c:v>
                </c:pt>
                <c:pt idx="9">
                  <c:v>47</c:v>
                </c:pt>
                <c:pt idx="10">
                  <c:v>74</c:v>
                </c:pt>
                <c:pt idx="11">
                  <c:v>100</c:v>
                </c:pt>
                <c:pt idx="12">
                  <c:v>78</c:v>
                </c:pt>
                <c:pt idx="13">
                  <c:v>91</c:v>
                </c:pt>
                <c:pt idx="14">
                  <c:v>104</c:v>
                </c:pt>
                <c:pt idx="15">
                  <c:v>118</c:v>
                </c:pt>
                <c:pt idx="16">
                  <c:v>167</c:v>
                </c:pt>
                <c:pt idx="17">
                  <c:v>160</c:v>
                </c:pt>
                <c:pt idx="18">
                  <c:v>169</c:v>
                </c:pt>
                <c:pt idx="19">
                  <c:v>174</c:v>
                </c:pt>
                <c:pt idx="20">
                  <c:v>183</c:v>
                </c:pt>
                <c:pt idx="21">
                  <c:v>184</c:v>
                </c:pt>
                <c:pt idx="22">
                  <c:v>177</c:v>
                </c:pt>
                <c:pt idx="23">
                  <c:v>189</c:v>
                </c:pt>
              </c:numCache>
            </c:numRef>
          </c:val>
        </c:ser>
        <c:ser>
          <c:idx val="1"/>
          <c:order val="1"/>
          <c:tx>
            <c:strRef>
              <c:f>'欧－欧'!$C$1</c:f>
              <c:strCache>
                <c:ptCount val="1"/>
                <c:pt idx="0">
                  <c:v>0.5 - 1</c:v>
                </c:pt>
              </c:strCache>
            </c:strRef>
          </c:tx>
          <c:cat>
            <c:numRef>
              <c:f>'欧－欧'!$A$2:$A$25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'欧－欧'!$C$2:$C$25</c:f>
              <c:numCache>
                <c:formatCode>General</c:formatCode>
                <c:ptCount val="24"/>
                <c:pt idx="0">
                  <c:v>60</c:v>
                </c:pt>
                <c:pt idx="1">
                  <c:v>28</c:v>
                </c:pt>
                <c:pt idx="2">
                  <c:v>25</c:v>
                </c:pt>
                <c:pt idx="3">
                  <c:v>32</c:v>
                </c:pt>
                <c:pt idx="4">
                  <c:v>9</c:v>
                </c:pt>
                <c:pt idx="5">
                  <c:v>18</c:v>
                </c:pt>
                <c:pt idx="6">
                  <c:v>22</c:v>
                </c:pt>
                <c:pt idx="7">
                  <c:v>10</c:v>
                </c:pt>
                <c:pt idx="8">
                  <c:v>28</c:v>
                </c:pt>
                <c:pt idx="9">
                  <c:v>47</c:v>
                </c:pt>
                <c:pt idx="10">
                  <c:v>49</c:v>
                </c:pt>
                <c:pt idx="11">
                  <c:v>71</c:v>
                </c:pt>
                <c:pt idx="12">
                  <c:v>58</c:v>
                </c:pt>
                <c:pt idx="13">
                  <c:v>57</c:v>
                </c:pt>
                <c:pt idx="14">
                  <c:v>60</c:v>
                </c:pt>
                <c:pt idx="15">
                  <c:v>70</c:v>
                </c:pt>
                <c:pt idx="16">
                  <c:v>93</c:v>
                </c:pt>
                <c:pt idx="17">
                  <c:v>96</c:v>
                </c:pt>
                <c:pt idx="18">
                  <c:v>87</c:v>
                </c:pt>
                <c:pt idx="19">
                  <c:v>91</c:v>
                </c:pt>
                <c:pt idx="20">
                  <c:v>99</c:v>
                </c:pt>
                <c:pt idx="21">
                  <c:v>115</c:v>
                </c:pt>
                <c:pt idx="22">
                  <c:v>105</c:v>
                </c:pt>
                <c:pt idx="23">
                  <c:v>92</c:v>
                </c:pt>
              </c:numCache>
            </c:numRef>
          </c:val>
        </c:ser>
        <c:ser>
          <c:idx val="2"/>
          <c:order val="2"/>
          <c:tx>
            <c:strRef>
              <c:f>'欧－欧'!$D$1</c:f>
              <c:strCache>
                <c:ptCount val="1"/>
                <c:pt idx="0">
                  <c:v>1 - 2</c:v>
                </c:pt>
              </c:strCache>
            </c:strRef>
          </c:tx>
          <c:cat>
            <c:numRef>
              <c:f>'欧－欧'!$A$2:$A$25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'欧－欧'!$D$2:$D$25</c:f>
              <c:numCache>
                <c:formatCode>General</c:formatCode>
                <c:ptCount val="24"/>
                <c:pt idx="0">
                  <c:v>52</c:v>
                </c:pt>
                <c:pt idx="1">
                  <c:v>18</c:v>
                </c:pt>
                <c:pt idx="2">
                  <c:v>23</c:v>
                </c:pt>
                <c:pt idx="3">
                  <c:v>21</c:v>
                </c:pt>
                <c:pt idx="4">
                  <c:v>23</c:v>
                </c:pt>
                <c:pt idx="5">
                  <c:v>15</c:v>
                </c:pt>
                <c:pt idx="6">
                  <c:v>15</c:v>
                </c:pt>
                <c:pt idx="7">
                  <c:v>22</c:v>
                </c:pt>
                <c:pt idx="8">
                  <c:v>30</c:v>
                </c:pt>
                <c:pt idx="9">
                  <c:v>43</c:v>
                </c:pt>
                <c:pt idx="10">
                  <c:v>50</c:v>
                </c:pt>
                <c:pt idx="11">
                  <c:v>56</c:v>
                </c:pt>
                <c:pt idx="12">
                  <c:v>54</c:v>
                </c:pt>
                <c:pt idx="13">
                  <c:v>72</c:v>
                </c:pt>
                <c:pt idx="14">
                  <c:v>57</c:v>
                </c:pt>
                <c:pt idx="15">
                  <c:v>68</c:v>
                </c:pt>
                <c:pt idx="16">
                  <c:v>85</c:v>
                </c:pt>
                <c:pt idx="17">
                  <c:v>92</c:v>
                </c:pt>
                <c:pt idx="18">
                  <c:v>85</c:v>
                </c:pt>
                <c:pt idx="19">
                  <c:v>85</c:v>
                </c:pt>
                <c:pt idx="20">
                  <c:v>89</c:v>
                </c:pt>
                <c:pt idx="21">
                  <c:v>93</c:v>
                </c:pt>
                <c:pt idx="22">
                  <c:v>80</c:v>
                </c:pt>
                <c:pt idx="23">
                  <c:v>58</c:v>
                </c:pt>
              </c:numCache>
            </c:numRef>
          </c:val>
        </c:ser>
        <c:ser>
          <c:idx val="3"/>
          <c:order val="3"/>
          <c:tx>
            <c:strRef>
              <c:f>'欧－欧'!$E$1</c:f>
              <c:strCache>
                <c:ptCount val="1"/>
                <c:pt idx="0">
                  <c:v>2 - 3</c:v>
                </c:pt>
              </c:strCache>
            </c:strRef>
          </c:tx>
          <c:cat>
            <c:numRef>
              <c:f>'欧－欧'!$A$2:$A$25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'欧－欧'!$E$2:$E$25</c:f>
              <c:numCache>
                <c:formatCode>General</c:formatCode>
                <c:ptCount val="24"/>
                <c:pt idx="0">
                  <c:v>21</c:v>
                </c:pt>
                <c:pt idx="1">
                  <c:v>14</c:v>
                </c:pt>
                <c:pt idx="2">
                  <c:v>9</c:v>
                </c:pt>
                <c:pt idx="3">
                  <c:v>19</c:v>
                </c:pt>
                <c:pt idx="4">
                  <c:v>10</c:v>
                </c:pt>
                <c:pt idx="5">
                  <c:v>12</c:v>
                </c:pt>
                <c:pt idx="6">
                  <c:v>21</c:v>
                </c:pt>
                <c:pt idx="7">
                  <c:v>16</c:v>
                </c:pt>
                <c:pt idx="8">
                  <c:v>25</c:v>
                </c:pt>
                <c:pt idx="9">
                  <c:v>20</c:v>
                </c:pt>
                <c:pt idx="10">
                  <c:v>26</c:v>
                </c:pt>
                <c:pt idx="11">
                  <c:v>29</c:v>
                </c:pt>
                <c:pt idx="12">
                  <c:v>33</c:v>
                </c:pt>
                <c:pt idx="13">
                  <c:v>40</c:v>
                </c:pt>
                <c:pt idx="14">
                  <c:v>28</c:v>
                </c:pt>
                <c:pt idx="15">
                  <c:v>45</c:v>
                </c:pt>
                <c:pt idx="16">
                  <c:v>45</c:v>
                </c:pt>
                <c:pt idx="17">
                  <c:v>54</c:v>
                </c:pt>
                <c:pt idx="18">
                  <c:v>48</c:v>
                </c:pt>
                <c:pt idx="19">
                  <c:v>51</c:v>
                </c:pt>
                <c:pt idx="20">
                  <c:v>43</c:v>
                </c:pt>
                <c:pt idx="21">
                  <c:v>43</c:v>
                </c:pt>
                <c:pt idx="22">
                  <c:v>32</c:v>
                </c:pt>
                <c:pt idx="23">
                  <c:v>28</c:v>
                </c:pt>
              </c:numCache>
            </c:numRef>
          </c:val>
        </c:ser>
        <c:ser>
          <c:idx val="4"/>
          <c:order val="4"/>
          <c:tx>
            <c:strRef>
              <c:f>'欧－欧'!$F$1</c:f>
              <c:strCache>
                <c:ptCount val="1"/>
                <c:pt idx="0">
                  <c:v>3 - 4</c:v>
                </c:pt>
              </c:strCache>
            </c:strRef>
          </c:tx>
          <c:cat>
            <c:numRef>
              <c:f>'欧－欧'!$A$2:$A$25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'欧－欧'!$F$2:$F$25</c:f>
              <c:numCache>
                <c:formatCode>General</c:formatCode>
                <c:ptCount val="24"/>
                <c:pt idx="0">
                  <c:v>11</c:v>
                </c:pt>
                <c:pt idx="1">
                  <c:v>15</c:v>
                </c:pt>
                <c:pt idx="2">
                  <c:v>17</c:v>
                </c:pt>
                <c:pt idx="3">
                  <c:v>12</c:v>
                </c:pt>
                <c:pt idx="4">
                  <c:v>11</c:v>
                </c:pt>
                <c:pt idx="5">
                  <c:v>12</c:v>
                </c:pt>
                <c:pt idx="6">
                  <c:v>10</c:v>
                </c:pt>
                <c:pt idx="7">
                  <c:v>16</c:v>
                </c:pt>
                <c:pt idx="8">
                  <c:v>14</c:v>
                </c:pt>
                <c:pt idx="9">
                  <c:v>19</c:v>
                </c:pt>
                <c:pt idx="10">
                  <c:v>16</c:v>
                </c:pt>
                <c:pt idx="11">
                  <c:v>21</c:v>
                </c:pt>
                <c:pt idx="12">
                  <c:v>24</c:v>
                </c:pt>
                <c:pt idx="13">
                  <c:v>31</c:v>
                </c:pt>
                <c:pt idx="14">
                  <c:v>20</c:v>
                </c:pt>
                <c:pt idx="15">
                  <c:v>28</c:v>
                </c:pt>
                <c:pt idx="16">
                  <c:v>32</c:v>
                </c:pt>
                <c:pt idx="17">
                  <c:v>41</c:v>
                </c:pt>
                <c:pt idx="18">
                  <c:v>27</c:v>
                </c:pt>
                <c:pt idx="19">
                  <c:v>38</c:v>
                </c:pt>
                <c:pt idx="20">
                  <c:v>29</c:v>
                </c:pt>
                <c:pt idx="21">
                  <c:v>16</c:v>
                </c:pt>
                <c:pt idx="22">
                  <c:v>15</c:v>
                </c:pt>
                <c:pt idx="23">
                  <c:v>9</c:v>
                </c:pt>
              </c:numCache>
            </c:numRef>
          </c:val>
        </c:ser>
        <c:ser>
          <c:idx val="5"/>
          <c:order val="5"/>
          <c:tx>
            <c:strRef>
              <c:f>'欧－欧'!$G$1</c:f>
              <c:strCache>
                <c:ptCount val="1"/>
                <c:pt idx="0">
                  <c:v>4 - 5</c:v>
                </c:pt>
              </c:strCache>
            </c:strRef>
          </c:tx>
          <c:cat>
            <c:numRef>
              <c:f>'欧－欧'!$A$2:$A$25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'欧－欧'!$G$2:$G$25</c:f>
              <c:numCache>
                <c:formatCode>General</c:formatCode>
                <c:ptCount val="24"/>
                <c:pt idx="0">
                  <c:v>8</c:v>
                </c:pt>
                <c:pt idx="1">
                  <c:v>4</c:v>
                </c:pt>
                <c:pt idx="2">
                  <c:v>8</c:v>
                </c:pt>
                <c:pt idx="3">
                  <c:v>8</c:v>
                </c:pt>
                <c:pt idx="4">
                  <c:v>9</c:v>
                </c:pt>
                <c:pt idx="5">
                  <c:v>10</c:v>
                </c:pt>
                <c:pt idx="6">
                  <c:v>9</c:v>
                </c:pt>
                <c:pt idx="7">
                  <c:v>15</c:v>
                </c:pt>
                <c:pt idx="8">
                  <c:v>18</c:v>
                </c:pt>
                <c:pt idx="9">
                  <c:v>12</c:v>
                </c:pt>
                <c:pt idx="10">
                  <c:v>17</c:v>
                </c:pt>
                <c:pt idx="11">
                  <c:v>21</c:v>
                </c:pt>
                <c:pt idx="12">
                  <c:v>25</c:v>
                </c:pt>
                <c:pt idx="13">
                  <c:v>15</c:v>
                </c:pt>
                <c:pt idx="14">
                  <c:v>26</c:v>
                </c:pt>
                <c:pt idx="15">
                  <c:v>30</c:v>
                </c:pt>
                <c:pt idx="16">
                  <c:v>27</c:v>
                </c:pt>
                <c:pt idx="17">
                  <c:v>23</c:v>
                </c:pt>
                <c:pt idx="18">
                  <c:v>17</c:v>
                </c:pt>
                <c:pt idx="19">
                  <c:v>21</c:v>
                </c:pt>
                <c:pt idx="20">
                  <c:v>22</c:v>
                </c:pt>
                <c:pt idx="21">
                  <c:v>10</c:v>
                </c:pt>
                <c:pt idx="22">
                  <c:v>9</c:v>
                </c:pt>
                <c:pt idx="23">
                  <c:v>19</c:v>
                </c:pt>
              </c:numCache>
            </c:numRef>
          </c:val>
        </c:ser>
        <c:ser>
          <c:idx val="6"/>
          <c:order val="6"/>
          <c:tx>
            <c:strRef>
              <c:f>'欧－欧'!$H$1</c:f>
              <c:strCache>
                <c:ptCount val="1"/>
                <c:pt idx="0">
                  <c:v>5 - 6</c:v>
                </c:pt>
              </c:strCache>
            </c:strRef>
          </c:tx>
          <c:cat>
            <c:numRef>
              <c:f>'欧－欧'!$A$2:$A$25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'欧－欧'!$H$2:$H$25</c:f>
              <c:numCache>
                <c:formatCode>General</c:formatCode>
                <c:ptCount val="24"/>
                <c:pt idx="0">
                  <c:v>12</c:v>
                </c:pt>
                <c:pt idx="1">
                  <c:v>8</c:v>
                </c:pt>
                <c:pt idx="2">
                  <c:v>8</c:v>
                </c:pt>
                <c:pt idx="3">
                  <c:v>8</c:v>
                </c:pt>
                <c:pt idx="4">
                  <c:v>5</c:v>
                </c:pt>
                <c:pt idx="5">
                  <c:v>5</c:v>
                </c:pt>
                <c:pt idx="6">
                  <c:v>9</c:v>
                </c:pt>
                <c:pt idx="7">
                  <c:v>10</c:v>
                </c:pt>
                <c:pt idx="8">
                  <c:v>13</c:v>
                </c:pt>
                <c:pt idx="9">
                  <c:v>16</c:v>
                </c:pt>
                <c:pt idx="10">
                  <c:v>19</c:v>
                </c:pt>
                <c:pt idx="11">
                  <c:v>14</c:v>
                </c:pt>
                <c:pt idx="12">
                  <c:v>20</c:v>
                </c:pt>
                <c:pt idx="13">
                  <c:v>21</c:v>
                </c:pt>
                <c:pt idx="14">
                  <c:v>13</c:v>
                </c:pt>
                <c:pt idx="15">
                  <c:v>20</c:v>
                </c:pt>
                <c:pt idx="16">
                  <c:v>29</c:v>
                </c:pt>
                <c:pt idx="17">
                  <c:v>18</c:v>
                </c:pt>
                <c:pt idx="18">
                  <c:v>18</c:v>
                </c:pt>
                <c:pt idx="19">
                  <c:v>10</c:v>
                </c:pt>
                <c:pt idx="20">
                  <c:v>12</c:v>
                </c:pt>
                <c:pt idx="21">
                  <c:v>4</c:v>
                </c:pt>
                <c:pt idx="22">
                  <c:v>8</c:v>
                </c:pt>
                <c:pt idx="23">
                  <c:v>11</c:v>
                </c:pt>
              </c:numCache>
            </c:numRef>
          </c:val>
        </c:ser>
        <c:ser>
          <c:idx val="7"/>
          <c:order val="7"/>
          <c:tx>
            <c:strRef>
              <c:f>'欧－欧'!$I$1</c:f>
              <c:strCache>
                <c:ptCount val="1"/>
                <c:pt idx="0">
                  <c:v>6 - 7</c:v>
                </c:pt>
              </c:strCache>
            </c:strRef>
          </c:tx>
          <c:cat>
            <c:numRef>
              <c:f>'欧－欧'!$A$2:$A$25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'欧－欧'!$I$2:$I$25</c:f>
              <c:numCache>
                <c:formatCode>General</c:formatCode>
                <c:ptCount val="24"/>
                <c:pt idx="0">
                  <c:v>14</c:v>
                </c:pt>
                <c:pt idx="1">
                  <c:v>10</c:v>
                </c:pt>
                <c:pt idx="2">
                  <c:v>8</c:v>
                </c:pt>
                <c:pt idx="3">
                  <c:v>9</c:v>
                </c:pt>
                <c:pt idx="4">
                  <c:v>10</c:v>
                </c:pt>
                <c:pt idx="5">
                  <c:v>5</c:v>
                </c:pt>
                <c:pt idx="6">
                  <c:v>3</c:v>
                </c:pt>
                <c:pt idx="7">
                  <c:v>11</c:v>
                </c:pt>
                <c:pt idx="8">
                  <c:v>10</c:v>
                </c:pt>
                <c:pt idx="9">
                  <c:v>16</c:v>
                </c:pt>
                <c:pt idx="10">
                  <c:v>10</c:v>
                </c:pt>
                <c:pt idx="11">
                  <c:v>21</c:v>
                </c:pt>
                <c:pt idx="12">
                  <c:v>17</c:v>
                </c:pt>
                <c:pt idx="13">
                  <c:v>16</c:v>
                </c:pt>
                <c:pt idx="14">
                  <c:v>26</c:v>
                </c:pt>
                <c:pt idx="15">
                  <c:v>15</c:v>
                </c:pt>
                <c:pt idx="16">
                  <c:v>14</c:v>
                </c:pt>
                <c:pt idx="17">
                  <c:v>10</c:v>
                </c:pt>
                <c:pt idx="18">
                  <c:v>9</c:v>
                </c:pt>
                <c:pt idx="19">
                  <c:v>10</c:v>
                </c:pt>
                <c:pt idx="20">
                  <c:v>5</c:v>
                </c:pt>
                <c:pt idx="21">
                  <c:v>14</c:v>
                </c:pt>
                <c:pt idx="22">
                  <c:v>7</c:v>
                </c:pt>
                <c:pt idx="23">
                  <c:v>16</c:v>
                </c:pt>
              </c:numCache>
            </c:numRef>
          </c:val>
        </c:ser>
        <c:ser>
          <c:idx val="8"/>
          <c:order val="8"/>
          <c:tx>
            <c:strRef>
              <c:f>'欧－欧'!$J$1</c:f>
              <c:strCache>
                <c:ptCount val="1"/>
                <c:pt idx="0">
                  <c:v>7 - 8</c:v>
                </c:pt>
              </c:strCache>
            </c:strRef>
          </c:tx>
          <c:cat>
            <c:numRef>
              <c:f>'欧－欧'!$A$2:$A$25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'欧－欧'!$J$2:$J$25</c:f>
              <c:numCache>
                <c:formatCode>General</c:formatCode>
                <c:ptCount val="24"/>
                <c:pt idx="0">
                  <c:v>17</c:v>
                </c:pt>
                <c:pt idx="1">
                  <c:v>16</c:v>
                </c:pt>
                <c:pt idx="2">
                  <c:v>7</c:v>
                </c:pt>
                <c:pt idx="3">
                  <c:v>12</c:v>
                </c:pt>
                <c:pt idx="4">
                  <c:v>7</c:v>
                </c:pt>
                <c:pt idx="5">
                  <c:v>3</c:v>
                </c:pt>
                <c:pt idx="6">
                  <c:v>7</c:v>
                </c:pt>
                <c:pt idx="7">
                  <c:v>5</c:v>
                </c:pt>
                <c:pt idx="8">
                  <c:v>13</c:v>
                </c:pt>
                <c:pt idx="9">
                  <c:v>13</c:v>
                </c:pt>
                <c:pt idx="10">
                  <c:v>15</c:v>
                </c:pt>
                <c:pt idx="11">
                  <c:v>21</c:v>
                </c:pt>
                <c:pt idx="12">
                  <c:v>16</c:v>
                </c:pt>
                <c:pt idx="13">
                  <c:v>13</c:v>
                </c:pt>
                <c:pt idx="14">
                  <c:v>9</c:v>
                </c:pt>
                <c:pt idx="15">
                  <c:v>11</c:v>
                </c:pt>
                <c:pt idx="16">
                  <c:v>11</c:v>
                </c:pt>
                <c:pt idx="17">
                  <c:v>6</c:v>
                </c:pt>
                <c:pt idx="18">
                  <c:v>8</c:v>
                </c:pt>
                <c:pt idx="19">
                  <c:v>7</c:v>
                </c:pt>
                <c:pt idx="20">
                  <c:v>10</c:v>
                </c:pt>
                <c:pt idx="21">
                  <c:v>8</c:v>
                </c:pt>
                <c:pt idx="22">
                  <c:v>5</c:v>
                </c:pt>
                <c:pt idx="23">
                  <c:v>16</c:v>
                </c:pt>
              </c:numCache>
            </c:numRef>
          </c:val>
        </c:ser>
        <c:ser>
          <c:idx val="9"/>
          <c:order val="9"/>
          <c:tx>
            <c:strRef>
              <c:f>'欧－欧'!$K$1</c:f>
              <c:strCache>
                <c:ptCount val="1"/>
                <c:pt idx="0">
                  <c:v>8 - 24</c:v>
                </c:pt>
              </c:strCache>
            </c:strRef>
          </c:tx>
          <c:cat>
            <c:numRef>
              <c:f>'欧－欧'!$A$2:$A$25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'欧－欧'!$K$2:$K$25</c:f>
              <c:numCache>
                <c:formatCode>General</c:formatCode>
                <c:ptCount val="24"/>
                <c:pt idx="0">
                  <c:v>132</c:v>
                </c:pt>
                <c:pt idx="1">
                  <c:v>82</c:v>
                </c:pt>
                <c:pt idx="2">
                  <c:v>58</c:v>
                </c:pt>
                <c:pt idx="3">
                  <c:v>52</c:v>
                </c:pt>
                <c:pt idx="4">
                  <c:v>43</c:v>
                </c:pt>
                <c:pt idx="5">
                  <c:v>34</c:v>
                </c:pt>
                <c:pt idx="6">
                  <c:v>54</c:v>
                </c:pt>
                <c:pt idx="7">
                  <c:v>66</c:v>
                </c:pt>
                <c:pt idx="8">
                  <c:v>94</c:v>
                </c:pt>
                <c:pt idx="9">
                  <c:v>83</c:v>
                </c:pt>
                <c:pt idx="10">
                  <c:v>96</c:v>
                </c:pt>
                <c:pt idx="11">
                  <c:v>105</c:v>
                </c:pt>
                <c:pt idx="12">
                  <c:v>55</c:v>
                </c:pt>
                <c:pt idx="13">
                  <c:v>63</c:v>
                </c:pt>
                <c:pt idx="14">
                  <c:v>44</c:v>
                </c:pt>
                <c:pt idx="15">
                  <c:v>50</c:v>
                </c:pt>
                <c:pt idx="16">
                  <c:v>55</c:v>
                </c:pt>
                <c:pt idx="17">
                  <c:v>61</c:v>
                </c:pt>
                <c:pt idx="18">
                  <c:v>73</c:v>
                </c:pt>
                <c:pt idx="19">
                  <c:v>85</c:v>
                </c:pt>
                <c:pt idx="20">
                  <c:v>78</c:v>
                </c:pt>
                <c:pt idx="21">
                  <c:v>91</c:v>
                </c:pt>
                <c:pt idx="22">
                  <c:v>127</c:v>
                </c:pt>
                <c:pt idx="23">
                  <c:v>174</c:v>
                </c:pt>
              </c:numCache>
            </c:numRef>
          </c:val>
        </c:ser>
        <c:gapWidth val="0"/>
        <c:overlap val="100"/>
        <c:axId val="198095232"/>
        <c:axId val="198097152"/>
      </c:barChart>
      <c:catAx>
        <c:axId val="198095232"/>
        <c:scaling>
          <c:orientation val="minMax"/>
        </c:scaling>
        <c:axPos val="b"/>
        <c:title>
          <c:tx>
            <c:rich>
              <a:bodyPr/>
              <a:lstStyle/>
              <a:p>
                <a:pPr>
                  <a:defRPr/>
                </a:pPr>
                <a:r>
                  <a:rPr lang="ja-JP" altLang="en-US"/>
                  <a:t>時刻</a:t>
                </a:r>
                <a:r>
                  <a:rPr lang="en-US" altLang="en-US"/>
                  <a:t> (UTC+2)</a:t>
                </a:r>
              </a:p>
            </c:rich>
          </c:tx>
        </c:title>
        <c:numFmt formatCode="General" sourceLinked="1"/>
        <c:tickLblPos val="nextTo"/>
        <c:crossAx val="198097152"/>
        <c:crosses val="autoZero"/>
        <c:auto val="1"/>
        <c:lblAlgn val="ctr"/>
        <c:lblOffset val="100"/>
      </c:catAx>
      <c:valAx>
        <c:axId val="198097152"/>
        <c:scaling>
          <c:orientation val="minMax"/>
        </c:scaling>
        <c:axPos val="l"/>
        <c:majorGridlines/>
        <c:title>
          <c:tx>
            <c:rich>
              <a:bodyPr rot="-5400000" vert="horz"/>
              <a:lstStyle/>
              <a:p>
                <a:pPr>
                  <a:defRPr/>
                </a:pPr>
                <a:r>
                  <a:rPr lang="ja-JP" altLang="en-US"/>
                  <a:t>メッセージ数</a:t>
                </a:r>
                <a:endParaRPr lang="en-US" altLang="en-US"/>
              </a:p>
            </c:rich>
          </c:tx>
        </c:title>
        <c:numFmt formatCode="0%" sourceLinked="1"/>
        <c:tickLblPos val="nextTo"/>
        <c:crossAx val="198095232"/>
        <c:crosses val="autoZero"/>
        <c:crossBetween val="between"/>
      </c:valAx>
    </c:plotArea>
    <c:legend>
      <c:legendPos val="r"/>
      <c:spPr>
        <a:ln>
          <a:solidFill>
            <a:sysClr val="windowText" lastClr="000000"/>
          </a:solidFill>
        </a:ln>
      </c:spPr>
    </c:legend>
    <c:plotVisOnly val="1"/>
  </c:chart>
  <c:spPr>
    <a:solidFill>
      <a:prstClr val="white"/>
    </a:solidFill>
    <a:ln>
      <a:noFill/>
    </a:ln>
  </c:sp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ja-JP"/>
  <c:style val="3"/>
  <c:chart>
    <c:plotArea>
      <c:layout/>
      <c:barChart>
        <c:barDir val="col"/>
        <c:grouping val="percentStacked"/>
        <c:ser>
          <c:idx val="0"/>
          <c:order val="0"/>
          <c:tx>
            <c:strRef>
              <c:f>'欧－米'!$B$1</c:f>
              <c:strCache>
                <c:ptCount val="1"/>
                <c:pt idx="0">
                  <c:v>0 - 0.5</c:v>
                </c:pt>
              </c:strCache>
            </c:strRef>
          </c:tx>
          <c:cat>
            <c:numRef>
              <c:f>'欧－米'!$A$2:$A$25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'欧－米'!$B$2:$B$25</c:f>
              <c:numCache>
                <c:formatCode>General</c:formatCode>
                <c:ptCount val="24"/>
                <c:pt idx="0">
                  <c:v>124</c:v>
                </c:pt>
                <c:pt idx="1">
                  <c:v>59</c:v>
                </c:pt>
                <c:pt idx="2">
                  <c:v>25</c:v>
                </c:pt>
                <c:pt idx="3">
                  <c:v>17</c:v>
                </c:pt>
                <c:pt idx="4">
                  <c:v>6</c:v>
                </c:pt>
                <c:pt idx="5">
                  <c:v>10</c:v>
                </c:pt>
                <c:pt idx="6">
                  <c:v>8</c:v>
                </c:pt>
                <c:pt idx="7">
                  <c:v>27</c:v>
                </c:pt>
                <c:pt idx="8">
                  <c:v>40</c:v>
                </c:pt>
                <c:pt idx="9">
                  <c:v>35</c:v>
                </c:pt>
                <c:pt idx="10">
                  <c:v>22</c:v>
                </c:pt>
                <c:pt idx="11">
                  <c:v>19</c:v>
                </c:pt>
                <c:pt idx="12">
                  <c:v>20</c:v>
                </c:pt>
                <c:pt idx="13">
                  <c:v>33</c:v>
                </c:pt>
                <c:pt idx="14">
                  <c:v>54</c:v>
                </c:pt>
                <c:pt idx="15">
                  <c:v>78</c:v>
                </c:pt>
                <c:pt idx="16">
                  <c:v>102</c:v>
                </c:pt>
                <c:pt idx="17">
                  <c:v>137</c:v>
                </c:pt>
                <c:pt idx="18">
                  <c:v>130</c:v>
                </c:pt>
                <c:pt idx="19">
                  <c:v>168</c:v>
                </c:pt>
                <c:pt idx="20">
                  <c:v>165</c:v>
                </c:pt>
                <c:pt idx="21">
                  <c:v>185</c:v>
                </c:pt>
                <c:pt idx="22">
                  <c:v>183</c:v>
                </c:pt>
                <c:pt idx="23">
                  <c:v>196</c:v>
                </c:pt>
              </c:numCache>
            </c:numRef>
          </c:val>
        </c:ser>
        <c:ser>
          <c:idx val="1"/>
          <c:order val="1"/>
          <c:tx>
            <c:strRef>
              <c:f>'欧－米'!$C$1</c:f>
              <c:strCache>
                <c:ptCount val="1"/>
                <c:pt idx="0">
                  <c:v>0.5 - 1</c:v>
                </c:pt>
              </c:strCache>
            </c:strRef>
          </c:tx>
          <c:cat>
            <c:numRef>
              <c:f>'欧－米'!$A$2:$A$25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'欧－米'!$C$2:$C$25</c:f>
              <c:numCache>
                <c:formatCode>General</c:formatCode>
                <c:ptCount val="24"/>
                <c:pt idx="0">
                  <c:v>61</c:v>
                </c:pt>
                <c:pt idx="1">
                  <c:v>33</c:v>
                </c:pt>
                <c:pt idx="2">
                  <c:v>9</c:v>
                </c:pt>
                <c:pt idx="3">
                  <c:v>5</c:v>
                </c:pt>
                <c:pt idx="4">
                  <c:v>4</c:v>
                </c:pt>
                <c:pt idx="5">
                  <c:v>3</c:v>
                </c:pt>
                <c:pt idx="6">
                  <c:v>6</c:v>
                </c:pt>
                <c:pt idx="7">
                  <c:v>11</c:v>
                </c:pt>
                <c:pt idx="8">
                  <c:v>17</c:v>
                </c:pt>
                <c:pt idx="9">
                  <c:v>23</c:v>
                </c:pt>
                <c:pt idx="10">
                  <c:v>22</c:v>
                </c:pt>
                <c:pt idx="11">
                  <c:v>23</c:v>
                </c:pt>
                <c:pt idx="12">
                  <c:v>19</c:v>
                </c:pt>
                <c:pt idx="13">
                  <c:v>21</c:v>
                </c:pt>
                <c:pt idx="14">
                  <c:v>42</c:v>
                </c:pt>
                <c:pt idx="15">
                  <c:v>43</c:v>
                </c:pt>
                <c:pt idx="16">
                  <c:v>53</c:v>
                </c:pt>
                <c:pt idx="17">
                  <c:v>61</c:v>
                </c:pt>
                <c:pt idx="18">
                  <c:v>78</c:v>
                </c:pt>
                <c:pt idx="19">
                  <c:v>91</c:v>
                </c:pt>
                <c:pt idx="20">
                  <c:v>81</c:v>
                </c:pt>
                <c:pt idx="21">
                  <c:v>75</c:v>
                </c:pt>
                <c:pt idx="22">
                  <c:v>93</c:v>
                </c:pt>
                <c:pt idx="23">
                  <c:v>93</c:v>
                </c:pt>
              </c:numCache>
            </c:numRef>
          </c:val>
        </c:ser>
        <c:ser>
          <c:idx val="2"/>
          <c:order val="2"/>
          <c:tx>
            <c:strRef>
              <c:f>'欧－米'!$D$1</c:f>
              <c:strCache>
                <c:ptCount val="1"/>
                <c:pt idx="0">
                  <c:v>1 - 2</c:v>
                </c:pt>
              </c:strCache>
            </c:strRef>
          </c:tx>
          <c:cat>
            <c:numRef>
              <c:f>'欧－米'!$A$2:$A$25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'欧－米'!$D$2:$D$25</c:f>
              <c:numCache>
                <c:formatCode>General</c:formatCode>
                <c:ptCount val="24"/>
                <c:pt idx="0">
                  <c:v>60</c:v>
                </c:pt>
                <c:pt idx="1">
                  <c:v>32</c:v>
                </c:pt>
                <c:pt idx="2">
                  <c:v>11</c:v>
                </c:pt>
                <c:pt idx="3">
                  <c:v>3</c:v>
                </c:pt>
                <c:pt idx="4">
                  <c:v>4</c:v>
                </c:pt>
                <c:pt idx="5">
                  <c:v>5</c:v>
                </c:pt>
                <c:pt idx="6">
                  <c:v>3</c:v>
                </c:pt>
                <c:pt idx="7">
                  <c:v>13</c:v>
                </c:pt>
                <c:pt idx="8">
                  <c:v>15</c:v>
                </c:pt>
                <c:pt idx="9">
                  <c:v>29</c:v>
                </c:pt>
                <c:pt idx="10">
                  <c:v>21</c:v>
                </c:pt>
                <c:pt idx="11">
                  <c:v>19</c:v>
                </c:pt>
                <c:pt idx="12">
                  <c:v>29</c:v>
                </c:pt>
                <c:pt idx="13">
                  <c:v>36</c:v>
                </c:pt>
                <c:pt idx="14">
                  <c:v>39</c:v>
                </c:pt>
                <c:pt idx="15">
                  <c:v>55</c:v>
                </c:pt>
                <c:pt idx="16">
                  <c:v>72</c:v>
                </c:pt>
                <c:pt idx="17">
                  <c:v>64</c:v>
                </c:pt>
                <c:pt idx="18">
                  <c:v>76</c:v>
                </c:pt>
                <c:pt idx="19">
                  <c:v>78</c:v>
                </c:pt>
                <c:pt idx="20">
                  <c:v>68</c:v>
                </c:pt>
                <c:pt idx="21">
                  <c:v>78</c:v>
                </c:pt>
                <c:pt idx="22">
                  <c:v>72</c:v>
                </c:pt>
                <c:pt idx="23">
                  <c:v>58</c:v>
                </c:pt>
              </c:numCache>
            </c:numRef>
          </c:val>
        </c:ser>
        <c:ser>
          <c:idx val="3"/>
          <c:order val="3"/>
          <c:tx>
            <c:strRef>
              <c:f>'欧－米'!$E$1</c:f>
              <c:strCache>
                <c:ptCount val="1"/>
                <c:pt idx="0">
                  <c:v>2 - 3</c:v>
                </c:pt>
              </c:strCache>
            </c:strRef>
          </c:tx>
          <c:cat>
            <c:numRef>
              <c:f>'欧－米'!$A$2:$A$25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'欧－米'!$E$2:$E$25</c:f>
              <c:numCache>
                <c:formatCode>General</c:formatCode>
                <c:ptCount val="24"/>
                <c:pt idx="0">
                  <c:v>39</c:v>
                </c:pt>
                <c:pt idx="1">
                  <c:v>19</c:v>
                </c:pt>
                <c:pt idx="2">
                  <c:v>11</c:v>
                </c:pt>
                <c:pt idx="3">
                  <c:v>3</c:v>
                </c:pt>
                <c:pt idx="4">
                  <c:v>3</c:v>
                </c:pt>
                <c:pt idx="5">
                  <c:v>2</c:v>
                </c:pt>
                <c:pt idx="6">
                  <c:v>5</c:v>
                </c:pt>
                <c:pt idx="7">
                  <c:v>7</c:v>
                </c:pt>
                <c:pt idx="8">
                  <c:v>7</c:v>
                </c:pt>
                <c:pt idx="9">
                  <c:v>12</c:v>
                </c:pt>
                <c:pt idx="10">
                  <c:v>17</c:v>
                </c:pt>
                <c:pt idx="11">
                  <c:v>26</c:v>
                </c:pt>
                <c:pt idx="12">
                  <c:v>34</c:v>
                </c:pt>
                <c:pt idx="13">
                  <c:v>40</c:v>
                </c:pt>
                <c:pt idx="14">
                  <c:v>34</c:v>
                </c:pt>
                <c:pt idx="15">
                  <c:v>37</c:v>
                </c:pt>
                <c:pt idx="16">
                  <c:v>36</c:v>
                </c:pt>
                <c:pt idx="17">
                  <c:v>30</c:v>
                </c:pt>
                <c:pt idx="18">
                  <c:v>33</c:v>
                </c:pt>
                <c:pt idx="19">
                  <c:v>43</c:v>
                </c:pt>
                <c:pt idx="20">
                  <c:v>22</c:v>
                </c:pt>
                <c:pt idx="21">
                  <c:v>32</c:v>
                </c:pt>
                <c:pt idx="22">
                  <c:v>30</c:v>
                </c:pt>
                <c:pt idx="23">
                  <c:v>47</c:v>
                </c:pt>
              </c:numCache>
            </c:numRef>
          </c:val>
        </c:ser>
        <c:ser>
          <c:idx val="4"/>
          <c:order val="4"/>
          <c:tx>
            <c:strRef>
              <c:f>'欧－米'!$F$1</c:f>
              <c:strCache>
                <c:ptCount val="1"/>
                <c:pt idx="0">
                  <c:v>3 - 4</c:v>
                </c:pt>
              </c:strCache>
            </c:strRef>
          </c:tx>
          <c:cat>
            <c:numRef>
              <c:f>'欧－米'!$A$2:$A$25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'欧－米'!$F$2:$F$25</c:f>
              <c:numCache>
                <c:formatCode>General</c:formatCode>
                <c:ptCount val="24"/>
                <c:pt idx="0">
                  <c:v>18</c:v>
                </c:pt>
                <c:pt idx="1">
                  <c:v>13</c:v>
                </c:pt>
                <c:pt idx="2">
                  <c:v>10</c:v>
                </c:pt>
                <c:pt idx="3">
                  <c:v>4</c:v>
                </c:pt>
                <c:pt idx="4">
                  <c:v>0</c:v>
                </c:pt>
                <c:pt idx="5">
                  <c:v>1</c:v>
                </c:pt>
                <c:pt idx="6">
                  <c:v>2</c:v>
                </c:pt>
                <c:pt idx="7">
                  <c:v>4</c:v>
                </c:pt>
                <c:pt idx="8">
                  <c:v>5</c:v>
                </c:pt>
                <c:pt idx="9">
                  <c:v>8</c:v>
                </c:pt>
                <c:pt idx="10">
                  <c:v>34</c:v>
                </c:pt>
                <c:pt idx="11">
                  <c:v>33</c:v>
                </c:pt>
                <c:pt idx="12">
                  <c:v>45</c:v>
                </c:pt>
                <c:pt idx="13">
                  <c:v>25</c:v>
                </c:pt>
                <c:pt idx="14">
                  <c:v>26</c:v>
                </c:pt>
                <c:pt idx="15">
                  <c:v>28</c:v>
                </c:pt>
                <c:pt idx="16">
                  <c:v>15</c:v>
                </c:pt>
                <c:pt idx="17">
                  <c:v>20</c:v>
                </c:pt>
                <c:pt idx="18">
                  <c:v>20</c:v>
                </c:pt>
                <c:pt idx="19">
                  <c:v>26</c:v>
                </c:pt>
                <c:pt idx="20">
                  <c:v>13</c:v>
                </c:pt>
                <c:pt idx="21">
                  <c:v>15</c:v>
                </c:pt>
                <c:pt idx="22">
                  <c:v>20</c:v>
                </c:pt>
                <c:pt idx="23">
                  <c:v>23</c:v>
                </c:pt>
              </c:numCache>
            </c:numRef>
          </c:val>
        </c:ser>
        <c:ser>
          <c:idx val="5"/>
          <c:order val="5"/>
          <c:tx>
            <c:strRef>
              <c:f>'欧－米'!$G$1</c:f>
              <c:strCache>
                <c:ptCount val="1"/>
                <c:pt idx="0">
                  <c:v>4 - 5</c:v>
                </c:pt>
              </c:strCache>
            </c:strRef>
          </c:tx>
          <c:cat>
            <c:numRef>
              <c:f>'欧－米'!$A$2:$A$25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'欧－米'!$G$2:$G$25</c:f>
              <c:numCache>
                <c:formatCode>General</c:formatCode>
                <c:ptCount val="24"/>
                <c:pt idx="0">
                  <c:v>11</c:v>
                </c:pt>
                <c:pt idx="1">
                  <c:v>8</c:v>
                </c:pt>
                <c:pt idx="2">
                  <c:v>3</c:v>
                </c:pt>
                <c:pt idx="3">
                  <c:v>1</c:v>
                </c:pt>
                <c:pt idx="4">
                  <c:v>2</c:v>
                </c:pt>
                <c:pt idx="5">
                  <c:v>0</c:v>
                </c:pt>
                <c:pt idx="6">
                  <c:v>1</c:v>
                </c:pt>
                <c:pt idx="7">
                  <c:v>1</c:v>
                </c:pt>
                <c:pt idx="8">
                  <c:v>13</c:v>
                </c:pt>
                <c:pt idx="9">
                  <c:v>23</c:v>
                </c:pt>
                <c:pt idx="10">
                  <c:v>28</c:v>
                </c:pt>
                <c:pt idx="11">
                  <c:v>46</c:v>
                </c:pt>
                <c:pt idx="12">
                  <c:v>34</c:v>
                </c:pt>
                <c:pt idx="13">
                  <c:v>24</c:v>
                </c:pt>
                <c:pt idx="14">
                  <c:v>31</c:v>
                </c:pt>
                <c:pt idx="15">
                  <c:v>25</c:v>
                </c:pt>
                <c:pt idx="16">
                  <c:v>19</c:v>
                </c:pt>
                <c:pt idx="17">
                  <c:v>15</c:v>
                </c:pt>
                <c:pt idx="18">
                  <c:v>11</c:v>
                </c:pt>
                <c:pt idx="19">
                  <c:v>12</c:v>
                </c:pt>
                <c:pt idx="20">
                  <c:v>15</c:v>
                </c:pt>
                <c:pt idx="21">
                  <c:v>11</c:v>
                </c:pt>
                <c:pt idx="22">
                  <c:v>21</c:v>
                </c:pt>
                <c:pt idx="23">
                  <c:v>21</c:v>
                </c:pt>
              </c:numCache>
            </c:numRef>
          </c:val>
        </c:ser>
        <c:ser>
          <c:idx val="6"/>
          <c:order val="6"/>
          <c:tx>
            <c:strRef>
              <c:f>'欧－米'!$H$1</c:f>
              <c:strCache>
                <c:ptCount val="1"/>
                <c:pt idx="0">
                  <c:v>5 - 6</c:v>
                </c:pt>
              </c:strCache>
            </c:strRef>
          </c:tx>
          <c:cat>
            <c:numRef>
              <c:f>'欧－米'!$A$2:$A$25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'欧－米'!$H$2:$H$25</c:f>
              <c:numCache>
                <c:formatCode>General</c:formatCode>
                <c:ptCount val="24"/>
                <c:pt idx="0">
                  <c:v>12</c:v>
                </c:pt>
                <c:pt idx="1">
                  <c:v>10</c:v>
                </c:pt>
                <c:pt idx="2">
                  <c:v>2</c:v>
                </c:pt>
                <c:pt idx="3">
                  <c:v>2</c:v>
                </c:pt>
                <c:pt idx="4">
                  <c:v>0</c:v>
                </c:pt>
                <c:pt idx="5">
                  <c:v>2</c:v>
                </c:pt>
                <c:pt idx="6">
                  <c:v>0</c:v>
                </c:pt>
                <c:pt idx="7">
                  <c:v>7</c:v>
                </c:pt>
                <c:pt idx="8">
                  <c:v>11</c:v>
                </c:pt>
                <c:pt idx="9">
                  <c:v>46</c:v>
                </c:pt>
                <c:pt idx="10">
                  <c:v>48</c:v>
                </c:pt>
                <c:pt idx="11">
                  <c:v>34</c:v>
                </c:pt>
                <c:pt idx="12">
                  <c:v>30</c:v>
                </c:pt>
                <c:pt idx="13">
                  <c:v>24</c:v>
                </c:pt>
                <c:pt idx="14">
                  <c:v>16</c:v>
                </c:pt>
                <c:pt idx="15">
                  <c:v>11</c:v>
                </c:pt>
                <c:pt idx="16">
                  <c:v>13</c:v>
                </c:pt>
                <c:pt idx="17">
                  <c:v>15</c:v>
                </c:pt>
                <c:pt idx="18">
                  <c:v>16</c:v>
                </c:pt>
                <c:pt idx="19">
                  <c:v>7</c:v>
                </c:pt>
                <c:pt idx="20">
                  <c:v>14</c:v>
                </c:pt>
                <c:pt idx="21">
                  <c:v>7</c:v>
                </c:pt>
                <c:pt idx="22">
                  <c:v>12</c:v>
                </c:pt>
                <c:pt idx="23">
                  <c:v>12</c:v>
                </c:pt>
              </c:numCache>
            </c:numRef>
          </c:val>
        </c:ser>
        <c:ser>
          <c:idx val="7"/>
          <c:order val="7"/>
          <c:tx>
            <c:strRef>
              <c:f>'欧－米'!$I$1</c:f>
              <c:strCache>
                <c:ptCount val="1"/>
                <c:pt idx="0">
                  <c:v>6 - 7</c:v>
                </c:pt>
              </c:strCache>
            </c:strRef>
          </c:tx>
          <c:cat>
            <c:numRef>
              <c:f>'欧－米'!$A$2:$A$25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'欧－米'!$I$2:$I$25</c:f>
              <c:numCache>
                <c:formatCode>General</c:formatCode>
                <c:ptCount val="24"/>
                <c:pt idx="0">
                  <c:v>5</c:v>
                </c:pt>
                <c:pt idx="1">
                  <c:v>2</c:v>
                </c:pt>
                <c:pt idx="2">
                  <c:v>2</c:v>
                </c:pt>
                <c:pt idx="3">
                  <c:v>0</c:v>
                </c:pt>
                <c:pt idx="4">
                  <c:v>1</c:v>
                </c:pt>
                <c:pt idx="5">
                  <c:v>0</c:v>
                </c:pt>
                <c:pt idx="6">
                  <c:v>2</c:v>
                </c:pt>
                <c:pt idx="7">
                  <c:v>14</c:v>
                </c:pt>
                <c:pt idx="8">
                  <c:v>17</c:v>
                </c:pt>
                <c:pt idx="9">
                  <c:v>43</c:v>
                </c:pt>
                <c:pt idx="10">
                  <c:v>35</c:v>
                </c:pt>
                <c:pt idx="11">
                  <c:v>30</c:v>
                </c:pt>
                <c:pt idx="12">
                  <c:v>23</c:v>
                </c:pt>
                <c:pt idx="13">
                  <c:v>20</c:v>
                </c:pt>
                <c:pt idx="14">
                  <c:v>21</c:v>
                </c:pt>
                <c:pt idx="15">
                  <c:v>15</c:v>
                </c:pt>
                <c:pt idx="16">
                  <c:v>5</c:v>
                </c:pt>
                <c:pt idx="17">
                  <c:v>16</c:v>
                </c:pt>
                <c:pt idx="18">
                  <c:v>5</c:v>
                </c:pt>
                <c:pt idx="19">
                  <c:v>8</c:v>
                </c:pt>
                <c:pt idx="20">
                  <c:v>6</c:v>
                </c:pt>
                <c:pt idx="21">
                  <c:v>7</c:v>
                </c:pt>
                <c:pt idx="22">
                  <c:v>7</c:v>
                </c:pt>
                <c:pt idx="23">
                  <c:v>12</c:v>
                </c:pt>
              </c:numCache>
            </c:numRef>
          </c:val>
        </c:ser>
        <c:ser>
          <c:idx val="8"/>
          <c:order val="8"/>
          <c:tx>
            <c:strRef>
              <c:f>'欧－米'!$J$1</c:f>
              <c:strCache>
                <c:ptCount val="1"/>
                <c:pt idx="0">
                  <c:v>7 - 8</c:v>
                </c:pt>
              </c:strCache>
            </c:strRef>
          </c:tx>
          <c:cat>
            <c:numRef>
              <c:f>'欧－米'!$A$2:$A$25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'欧－米'!$J$2:$J$25</c:f>
              <c:numCache>
                <c:formatCode>General</c:formatCode>
                <c:ptCount val="24"/>
                <c:pt idx="0">
                  <c:v>4</c:v>
                </c:pt>
                <c:pt idx="1">
                  <c:v>3</c:v>
                </c:pt>
                <c:pt idx="2">
                  <c:v>2</c:v>
                </c:pt>
                <c:pt idx="3">
                  <c:v>1</c:v>
                </c:pt>
                <c:pt idx="4">
                  <c:v>0</c:v>
                </c:pt>
                <c:pt idx="5">
                  <c:v>0</c:v>
                </c:pt>
                <c:pt idx="6">
                  <c:v>5</c:v>
                </c:pt>
                <c:pt idx="7">
                  <c:v>13</c:v>
                </c:pt>
                <c:pt idx="8">
                  <c:v>24</c:v>
                </c:pt>
                <c:pt idx="9">
                  <c:v>30</c:v>
                </c:pt>
                <c:pt idx="10">
                  <c:v>37</c:v>
                </c:pt>
                <c:pt idx="11">
                  <c:v>29</c:v>
                </c:pt>
                <c:pt idx="12">
                  <c:v>13</c:v>
                </c:pt>
                <c:pt idx="13">
                  <c:v>11</c:v>
                </c:pt>
                <c:pt idx="14">
                  <c:v>15</c:v>
                </c:pt>
                <c:pt idx="15">
                  <c:v>12</c:v>
                </c:pt>
                <c:pt idx="16">
                  <c:v>9</c:v>
                </c:pt>
                <c:pt idx="17">
                  <c:v>4</c:v>
                </c:pt>
                <c:pt idx="18">
                  <c:v>7</c:v>
                </c:pt>
                <c:pt idx="19">
                  <c:v>8</c:v>
                </c:pt>
                <c:pt idx="20">
                  <c:v>3</c:v>
                </c:pt>
                <c:pt idx="21">
                  <c:v>11</c:v>
                </c:pt>
                <c:pt idx="22">
                  <c:v>6</c:v>
                </c:pt>
                <c:pt idx="23">
                  <c:v>8</c:v>
                </c:pt>
              </c:numCache>
            </c:numRef>
          </c:val>
        </c:ser>
        <c:ser>
          <c:idx val="9"/>
          <c:order val="9"/>
          <c:tx>
            <c:strRef>
              <c:f>'欧－米'!$K$1</c:f>
              <c:strCache>
                <c:ptCount val="1"/>
                <c:pt idx="0">
                  <c:v>8 - 24</c:v>
                </c:pt>
              </c:strCache>
            </c:strRef>
          </c:tx>
          <c:cat>
            <c:numRef>
              <c:f>'欧－米'!$A$2:$A$25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'欧－米'!$K$2:$K$25</c:f>
              <c:numCache>
                <c:formatCode>General</c:formatCode>
                <c:ptCount val="24"/>
                <c:pt idx="0">
                  <c:v>50</c:v>
                </c:pt>
                <c:pt idx="1">
                  <c:v>30</c:v>
                </c:pt>
                <c:pt idx="2">
                  <c:v>19</c:v>
                </c:pt>
                <c:pt idx="3">
                  <c:v>15</c:v>
                </c:pt>
                <c:pt idx="4">
                  <c:v>16</c:v>
                </c:pt>
                <c:pt idx="5">
                  <c:v>17</c:v>
                </c:pt>
                <c:pt idx="6">
                  <c:v>30</c:v>
                </c:pt>
                <c:pt idx="7">
                  <c:v>62</c:v>
                </c:pt>
                <c:pt idx="8">
                  <c:v>100</c:v>
                </c:pt>
                <c:pt idx="9">
                  <c:v>140</c:v>
                </c:pt>
                <c:pt idx="10">
                  <c:v>123</c:v>
                </c:pt>
                <c:pt idx="11">
                  <c:v>93</c:v>
                </c:pt>
                <c:pt idx="12">
                  <c:v>69</c:v>
                </c:pt>
                <c:pt idx="13">
                  <c:v>42</c:v>
                </c:pt>
                <c:pt idx="14">
                  <c:v>39</c:v>
                </c:pt>
                <c:pt idx="15">
                  <c:v>43</c:v>
                </c:pt>
                <c:pt idx="16">
                  <c:v>32</c:v>
                </c:pt>
                <c:pt idx="17">
                  <c:v>27</c:v>
                </c:pt>
                <c:pt idx="18">
                  <c:v>34</c:v>
                </c:pt>
                <c:pt idx="19">
                  <c:v>41</c:v>
                </c:pt>
                <c:pt idx="20">
                  <c:v>36</c:v>
                </c:pt>
                <c:pt idx="21">
                  <c:v>50</c:v>
                </c:pt>
                <c:pt idx="22">
                  <c:v>46</c:v>
                </c:pt>
                <c:pt idx="23">
                  <c:v>56</c:v>
                </c:pt>
              </c:numCache>
            </c:numRef>
          </c:val>
        </c:ser>
        <c:gapWidth val="0"/>
        <c:overlap val="100"/>
        <c:axId val="198874240"/>
        <c:axId val="198876160"/>
      </c:barChart>
      <c:catAx>
        <c:axId val="198874240"/>
        <c:scaling>
          <c:orientation val="minMax"/>
        </c:scaling>
        <c:axPos val="b"/>
        <c:title>
          <c:tx>
            <c:rich>
              <a:bodyPr/>
              <a:lstStyle/>
              <a:p>
                <a:pPr>
                  <a:defRPr/>
                </a:pPr>
                <a:r>
                  <a:rPr lang="ja-JP" altLang="en-US"/>
                  <a:t>時刻</a:t>
                </a:r>
                <a:r>
                  <a:rPr lang="en-US" altLang="en-US"/>
                  <a:t> (UTC+2)</a:t>
                </a:r>
              </a:p>
            </c:rich>
          </c:tx>
        </c:title>
        <c:numFmt formatCode="General" sourceLinked="1"/>
        <c:tickLblPos val="nextTo"/>
        <c:crossAx val="198876160"/>
        <c:crosses val="autoZero"/>
        <c:auto val="1"/>
        <c:lblAlgn val="ctr"/>
        <c:lblOffset val="100"/>
      </c:catAx>
      <c:valAx>
        <c:axId val="198876160"/>
        <c:scaling>
          <c:orientation val="minMax"/>
        </c:scaling>
        <c:axPos val="l"/>
        <c:majorGridlines/>
        <c:title>
          <c:tx>
            <c:rich>
              <a:bodyPr rot="-5400000" vert="horz"/>
              <a:lstStyle/>
              <a:p>
                <a:pPr>
                  <a:defRPr/>
                </a:pPr>
                <a:r>
                  <a:rPr lang="ja-JP" altLang="en-US"/>
                  <a:t>メッセージ数</a:t>
                </a:r>
                <a:endParaRPr lang="en-US" altLang="en-US"/>
              </a:p>
            </c:rich>
          </c:tx>
        </c:title>
        <c:numFmt formatCode="0%" sourceLinked="1"/>
        <c:tickLblPos val="nextTo"/>
        <c:crossAx val="198874240"/>
        <c:crosses val="autoZero"/>
        <c:crossBetween val="between"/>
      </c:valAx>
    </c:plotArea>
    <c:legend>
      <c:legendPos val="r"/>
      <c:spPr>
        <a:ln>
          <a:solidFill>
            <a:sysClr val="windowText" lastClr="000000"/>
          </a:solidFill>
        </a:ln>
      </c:spPr>
    </c:legend>
    <c:plotVisOnly val="1"/>
  </c:chart>
  <c:spPr>
    <a:solidFill>
      <a:prstClr val="white"/>
    </a:solidFill>
    <a:ln>
      <a:noFill/>
    </a:ln>
  </c:sp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a:defRPr sz="1600"/>
            </a:pPr>
            <a:r>
              <a:rPr lang="en-US" altLang="en-US" sz="1600"/>
              <a:t>Apache</a:t>
            </a:r>
          </a:p>
        </c:rich>
      </c:tx>
    </c:title>
    <c:plotArea>
      <c:layout/>
      <c:lineChart>
        <c:grouping val="standard"/>
        <c:ser>
          <c:idx val="0"/>
          <c:order val="0"/>
          <c:tx>
            <c:v>米</c:v>
          </c:tx>
          <c:spPr>
            <a:ln>
              <a:noFill/>
            </a:ln>
          </c:spPr>
          <c:marker>
            <c:spPr>
              <a:solidFill>
                <a:schemeClr val="accent2"/>
              </a:solidFill>
              <a:ln>
                <a:solidFill>
                  <a:schemeClr val="accent2"/>
                </a:solidFill>
              </a:ln>
            </c:spPr>
          </c:marker>
          <c:cat>
            <c:numRef>
              <c:f>ReplyTime!$S$2:$S$25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ReplyTime!$U$2:$U$25</c:f>
              <c:numCache>
                <c:formatCode>General</c:formatCode>
                <c:ptCount val="24"/>
                <c:pt idx="0">
                  <c:v>2023</c:v>
                </c:pt>
                <c:pt idx="1">
                  <c:v>1674</c:v>
                </c:pt>
                <c:pt idx="2">
                  <c:v>1455</c:v>
                </c:pt>
                <c:pt idx="3">
                  <c:v>1346</c:v>
                </c:pt>
                <c:pt idx="4">
                  <c:v>1137</c:v>
                </c:pt>
                <c:pt idx="5">
                  <c:v>1019</c:v>
                </c:pt>
                <c:pt idx="6">
                  <c:v>855</c:v>
                </c:pt>
                <c:pt idx="7">
                  <c:v>693</c:v>
                </c:pt>
                <c:pt idx="8">
                  <c:v>535</c:v>
                </c:pt>
                <c:pt idx="9">
                  <c:v>395</c:v>
                </c:pt>
                <c:pt idx="10">
                  <c:v>362</c:v>
                </c:pt>
                <c:pt idx="11">
                  <c:v>573</c:v>
                </c:pt>
                <c:pt idx="12">
                  <c:v>995</c:v>
                </c:pt>
                <c:pt idx="13">
                  <c:v>1325</c:v>
                </c:pt>
                <c:pt idx="14">
                  <c:v>1799</c:v>
                </c:pt>
                <c:pt idx="15">
                  <c:v>2305</c:v>
                </c:pt>
                <c:pt idx="16">
                  <c:v>2569</c:v>
                </c:pt>
                <c:pt idx="17">
                  <c:v>2909</c:v>
                </c:pt>
                <c:pt idx="18">
                  <c:v>3277</c:v>
                </c:pt>
                <c:pt idx="19">
                  <c:v>3182</c:v>
                </c:pt>
                <c:pt idx="20">
                  <c:v>2940</c:v>
                </c:pt>
                <c:pt idx="21">
                  <c:v>2907</c:v>
                </c:pt>
                <c:pt idx="22">
                  <c:v>2593</c:v>
                </c:pt>
                <c:pt idx="23">
                  <c:v>2434</c:v>
                </c:pt>
              </c:numCache>
            </c:numRef>
          </c:val>
        </c:ser>
        <c:ser>
          <c:idx val="1"/>
          <c:order val="1"/>
          <c:tx>
            <c:v>欧</c:v>
          </c:tx>
          <c:spPr>
            <a:ln>
              <a:noFill/>
            </a:ln>
          </c:spPr>
          <c:marker>
            <c:symbol val="square"/>
            <c:size val="5"/>
            <c:spPr>
              <a:solidFill>
                <a:schemeClr val="accent1"/>
              </a:solidFill>
              <a:ln>
                <a:solidFill>
                  <a:schemeClr val="accent1"/>
                </a:solidFill>
              </a:ln>
            </c:spPr>
          </c:marker>
          <c:cat>
            <c:numRef>
              <c:f>ReplyTime!$S$2:$S$25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ReplyTime!$Y$2:$Y$25</c:f>
              <c:numCache>
                <c:formatCode>General</c:formatCode>
                <c:ptCount val="24"/>
                <c:pt idx="0">
                  <c:v>250</c:v>
                </c:pt>
                <c:pt idx="1">
                  <c:v>174</c:v>
                </c:pt>
                <c:pt idx="2">
                  <c:v>114</c:v>
                </c:pt>
                <c:pt idx="3">
                  <c:v>54</c:v>
                </c:pt>
                <c:pt idx="4">
                  <c:v>70</c:v>
                </c:pt>
                <c:pt idx="5">
                  <c:v>85</c:v>
                </c:pt>
                <c:pt idx="6">
                  <c:v>220</c:v>
                </c:pt>
                <c:pt idx="7">
                  <c:v>407</c:v>
                </c:pt>
                <c:pt idx="8">
                  <c:v>586</c:v>
                </c:pt>
                <c:pt idx="9">
                  <c:v>763</c:v>
                </c:pt>
                <c:pt idx="10">
                  <c:v>678</c:v>
                </c:pt>
                <c:pt idx="11">
                  <c:v>672</c:v>
                </c:pt>
                <c:pt idx="12">
                  <c:v>702</c:v>
                </c:pt>
                <c:pt idx="13">
                  <c:v>737</c:v>
                </c:pt>
                <c:pt idx="14">
                  <c:v>776</c:v>
                </c:pt>
                <c:pt idx="15">
                  <c:v>919</c:v>
                </c:pt>
                <c:pt idx="16">
                  <c:v>887</c:v>
                </c:pt>
                <c:pt idx="17">
                  <c:v>736</c:v>
                </c:pt>
                <c:pt idx="18">
                  <c:v>651</c:v>
                </c:pt>
                <c:pt idx="19">
                  <c:v>709</c:v>
                </c:pt>
                <c:pt idx="20">
                  <c:v>718</c:v>
                </c:pt>
                <c:pt idx="21">
                  <c:v>846</c:v>
                </c:pt>
                <c:pt idx="22">
                  <c:v>655</c:v>
                </c:pt>
                <c:pt idx="23">
                  <c:v>431</c:v>
                </c:pt>
              </c:numCache>
            </c:numRef>
          </c:val>
        </c:ser>
        <c:marker val="1"/>
        <c:axId val="198193152"/>
        <c:axId val="198843008"/>
      </c:lineChart>
      <c:catAx>
        <c:axId val="198193152"/>
        <c:scaling>
          <c:orientation val="minMax"/>
        </c:scaling>
        <c:axPos val="b"/>
        <c:numFmt formatCode="General" sourceLinked="1"/>
        <c:tickLblPos val="nextTo"/>
        <c:crossAx val="198843008"/>
        <c:crosses val="autoZero"/>
        <c:auto val="1"/>
        <c:lblAlgn val="ctr"/>
        <c:lblOffset val="100"/>
        <c:tickLblSkip val="2"/>
      </c:catAx>
      <c:valAx>
        <c:axId val="198843008"/>
        <c:scaling>
          <c:orientation val="minMax"/>
        </c:scaling>
        <c:axPos val="l"/>
        <c:title>
          <c:tx>
            <c:rich>
              <a:bodyPr rot="-5400000" vert="horz"/>
              <a:lstStyle/>
              <a:p>
                <a:pPr>
                  <a:defRPr/>
                </a:pPr>
                <a:r>
                  <a:rPr lang="ja-JP" altLang="en-US" dirty="0" smtClean="0"/>
                  <a:t>返信数</a:t>
                </a:r>
                <a:r>
                  <a:rPr lang="en-US" altLang="ja-JP" dirty="0" smtClean="0"/>
                  <a:t>(</a:t>
                </a:r>
                <a:r>
                  <a:rPr lang="ja-JP" altLang="en-US" dirty="0" smtClean="0"/>
                  <a:t>件</a:t>
                </a:r>
                <a:r>
                  <a:rPr lang="en-US" altLang="ja-JP" dirty="0" smtClean="0"/>
                  <a:t>)</a:t>
                </a:r>
                <a:endParaRPr lang="ja-JP" altLang="en-US" dirty="0"/>
              </a:p>
            </c:rich>
          </c:tx>
        </c:title>
        <c:numFmt formatCode="General" sourceLinked="1"/>
        <c:tickLblPos val="nextTo"/>
        <c:crossAx val="198193152"/>
        <c:crosses val="autoZero"/>
        <c:crossBetween val="between"/>
      </c:valAx>
    </c:plotArea>
    <c:legend>
      <c:legendPos val="r"/>
      <c:layout>
        <c:manualLayout>
          <c:xMode val="edge"/>
          <c:yMode val="edge"/>
          <c:x val="0.91561660055650962"/>
          <c:y val="0.48733600906011437"/>
          <c:w val="7.8368361849506268E-2"/>
          <c:h val="0.18287574242135271"/>
        </c:manualLayout>
      </c:layout>
    </c:legend>
    <c:plotVisOnly val="1"/>
  </c:chart>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D256457-D92E-4FA4-9638-78A359722B91}" type="datetime1">
              <a:rPr kumimoji="1" lang="ja-JP" altLang="en-US" smtClean="0"/>
              <a:pPr/>
              <a:t>2010/2/12</a:t>
            </a:fld>
            <a:endParaRPr kumimoji="1" lang="ja-JP" altLang="en-US"/>
          </a:p>
        </p:txBody>
      </p:sp>
      <p:sp>
        <p:nvSpPr>
          <p:cNvPr id="4" name="フッター プレースホル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A52F821-7FA2-40D1-9A95-9B88DA117622}"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9981AC-65CE-4890-B1B1-6D2FC3B448D1}" type="datetime1">
              <a:rPr kumimoji="1" lang="ja-JP" altLang="en-US" smtClean="0"/>
              <a:pPr/>
              <a:t>2010/2/12</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7728FC-DDC2-4BEC-B35A-0B04C71F13A6}"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OSS</a:t>
            </a:r>
            <a:r>
              <a:rPr kumimoji="1" lang="ja-JP" altLang="en-US" dirty="0" smtClean="0"/>
              <a:t>開発における時差の分析：</a:t>
            </a:r>
            <a:r>
              <a:rPr kumimoji="1" lang="en-US" altLang="ja-JP" dirty="0" smtClean="0"/>
              <a:t>OSS</a:t>
            </a:r>
            <a:r>
              <a:rPr kumimoji="1" lang="ja-JP" altLang="en-US" dirty="0" smtClean="0"/>
              <a:t>開発者間の情報交換への影響</a:t>
            </a:r>
            <a:endParaRPr kumimoji="1" lang="en-US" altLang="ja-JP" dirty="0" smtClean="0"/>
          </a:p>
          <a:p>
            <a:endParaRPr kumimoji="1" lang="en-US" altLang="ja-JP" dirty="0" smtClean="0"/>
          </a:p>
          <a:p>
            <a:r>
              <a:rPr kumimoji="1" lang="ja-JP" altLang="en-US" dirty="0" smtClean="0"/>
              <a:t>と題しまして，ソフトウェア工学講座の小山が発表します．</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0</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u="none" dirty="0" smtClean="0"/>
              <a:t>OSS</a:t>
            </a:r>
            <a:r>
              <a:rPr kumimoji="1" lang="ja-JP" altLang="en-US" u="none" dirty="0" smtClean="0"/>
              <a:t>は</a:t>
            </a:r>
            <a:r>
              <a:rPr kumimoji="1" lang="ja-JP" altLang="en-US" b="1" u="none" dirty="0" smtClean="0"/>
              <a:t>世界中に点在する開発者</a:t>
            </a:r>
            <a:r>
              <a:rPr kumimoji="1" lang="ja-JP" altLang="en-US" u="none" dirty="0" smtClean="0"/>
              <a:t>により開発され，開発者はタイムゾーンの異なる地域間で情報交換を行っています．</a:t>
            </a:r>
            <a:endParaRPr kumimoji="1" lang="en-US" altLang="ja-JP" u="none" dirty="0" smtClean="0"/>
          </a:p>
          <a:p>
            <a:endParaRPr kumimoji="1" lang="en-US" altLang="ja-JP" u="none" dirty="0" smtClean="0"/>
          </a:p>
          <a:p>
            <a:r>
              <a:rPr kumimoji="1" lang="ja-JP" altLang="en-US" u="none" dirty="0" smtClean="0"/>
              <a:t>時差のある地域間の情報交換は</a:t>
            </a:r>
            <a:r>
              <a:rPr kumimoji="1" lang="ja-JP" altLang="en-US" b="1" u="none" dirty="0" smtClean="0"/>
              <a:t>タイムラグを引き起こし</a:t>
            </a:r>
            <a:r>
              <a:rPr kumimoji="1" lang="ja-JP" altLang="en-US" u="none" dirty="0" smtClean="0"/>
              <a:t>，</a:t>
            </a:r>
            <a:r>
              <a:rPr kumimoji="1" lang="ja-JP" altLang="en-US" b="1" u="none" dirty="0" smtClean="0"/>
              <a:t>迅速な開発の妨げ</a:t>
            </a:r>
            <a:r>
              <a:rPr kumimoji="1" lang="ja-JP" altLang="en-US" u="none" dirty="0" smtClean="0"/>
              <a:t>となる可能性があります．</a:t>
            </a:r>
            <a:endParaRPr kumimoji="1" lang="en-US" altLang="ja-JP" u="none" dirty="0" smtClean="0"/>
          </a:p>
          <a:p>
            <a:r>
              <a:rPr kumimoji="1" lang="ja-JP" altLang="en-US" u="none" dirty="0" smtClean="0"/>
              <a:t>ソフトウェア中の</a:t>
            </a:r>
            <a:r>
              <a:rPr kumimoji="1" lang="ja-JP" altLang="en-US" b="1" u="none" dirty="0" smtClean="0"/>
              <a:t>重大な不具合や脆弱性の修正</a:t>
            </a:r>
            <a:r>
              <a:rPr kumimoji="1" lang="ja-JP" altLang="en-US" u="none" dirty="0" smtClean="0"/>
              <a:t>においては，</a:t>
            </a:r>
            <a:r>
              <a:rPr kumimoji="1" lang="en-US" altLang="ja-JP" u="none" dirty="0" smtClean="0"/>
              <a:t>OSS</a:t>
            </a:r>
            <a:r>
              <a:rPr kumimoji="1" lang="ja-JP" altLang="en-US" u="none" dirty="0" smtClean="0"/>
              <a:t>であっても</a:t>
            </a:r>
            <a:r>
              <a:rPr kumimoji="1" lang="ja-JP" altLang="en-US" b="1" u="none" dirty="0" smtClean="0"/>
              <a:t>早急な対応</a:t>
            </a:r>
            <a:r>
              <a:rPr kumimoji="1" lang="ja-JP" altLang="en-US" u="none" dirty="0" smtClean="0"/>
              <a:t>が求められるケースは少なくありません．</a:t>
            </a:r>
            <a:endParaRPr kumimoji="1" lang="en-US" altLang="ja-JP" u="none" dirty="0" smtClean="0"/>
          </a:p>
          <a:p>
            <a:r>
              <a:rPr kumimoji="1" lang="ja-JP" altLang="en-US" u="none" dirty="0" smtClean="0"/>
              <a:t>また，情報交換を通じた意思決定や合意形成の</a:t>
            </a:r>
            <a:r>
              <a:rPr kumimoji="1" lang="ja-JP" altLang="en-US" b="1" u="none" dirty="0" smtClean="0"/>
              <a:t>遅延</a:t>
            </a:r>
            <a:r>
              <a:rPr kumimoji="1" lang="ja-JP" altLang="en-US" u="none" dirty="0" smtClean="0"/>
              <a:t>は，ソフトウェアの信頼性のみならず，ユーザからの信頼性を損なう可能性があります．</a:t>
            </a:r>
            <a:endParaRPr kumimoji="1" lang="en-US" altLang="ja-JP" u="none" dirty="0" smtClean="0"/>
          </a:p>
          <a:p>
            <a:endParaRPr kumimoji="1" lang="en-US" altLang="ja-JP" u="none" dirty="0" smtClean="0"/>
          </a:p>
          <a:p>
            <a:r>
              <a:rPr kumimoji="1" lang="en-US" altLang="ja-JP" u="none" dirty="0" smtClean="0"/>
              <a:t>OSS</a:t>
            </a:r>
            <a:r>
              <a:rPr kumimoji="1" lang="ja-JP" altLang="en-US" u="none" dirty="0" smtClean="0"/>
              <a:t>の信頼性を確保する上で，開発者間の</a:t>
            </a:r>
            <a:r>
              <a:rPr kumimoji="1" lang="ja-JP" altLang="en-US" b="1" u="none" dirty="0" smtClean="0"/>
              <a:t>効率的な情報交換を支援する</a:t>
            </a:r>
            <a:r>
              <a:rPr kumimoji="1" lang="ja-JP" altLang="en-US" u="none" dirty="0" smtClean="0"/>
              <a:t>ことが重要です．</a:t>
            </a:r>
            <a:endParaRPr kumimoji="1" lang="en-US" altLang="ja-JP" u="none"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従来の研究では，</a:t>
            </a:r>
            <a:r>
              <a:rPr kumimoji="1" lang="en-US" altLang="ja-JP" dirty="0" smtClean="0"/>
              <a:t>OSS</a:t>
            </a:r>
            <a:r>
              <a:rPr kumimoji="1" lang="ja-JP" altLang="en-US" dirty="0" smtClean="0"/>
              <a:t>開発が成功する要因の一つとして，</a:t>
            </a:r>
            <a:r>
              <a:rPr kumimoji="1" lang="ja-JP" altLang="en-US" b="1" dirty="0" smtClean="0"/>
              <a:t>開発者が世界中に点在していること</a:t>
            </a:r>
            <a:r>
              <a:rPr kumimoji="1" lang="ja-JP" altLang="en-US" dirty="0" smtClean="0"/>
              <a:t>を挙げています．</a:t>
            </a:r>
            <a:endParaRPr kumimoji="1" lang="en-US" altLang="ja-JP" dirty="0" smtClean="0"/>
          </a:p>
          <a:p>
            <a:endParaRPr kumimoji="1" lang="en-US" altLang="ja-JP" dirty="0" smtClean="0"/>
          </a:p>
          <a:p>
            <a:r>
              <a:rPr kumimoji="1" lang="ja-JP" altLang="en-US" dirty="0" smtClean="0"/>
              <a:t>開発者が世界中に点在することで，</a:t>
            </a:r>
            <a:r>
              <a:rPr kumimoji="1" lang="en-US" altLang="ja-JP" b="1" dirty="0" smtClean="0"/>
              <a:t>24</a:t>
            </a:r>
            <a:r>
              <a:rPr kumimoji="1" lang="ja-JP" altLang="en-US" b="1" dirty="0" smtClean="0"/>
              <a:t>時間体制で開発を行うことが可能</a:t>
            </a:r>
            <a:r>
              <a:rPr kumimoji="1" lang="ja-JP" altLang="en-US" dirty="0" smtClean="0"/>
              <a:t>となり，</a:t>
            </a:r>
            <a:endParaRPr kumimoji="1" lang="en-US" altLang="ja-JP" dirty="0" smtClean="0"/>
          </a:p>
          <a:p>
            <a:r>
              <a:rPr kumimoji="1" lang="ja-JP" altLang="en-US" dirty="0" smtClean="0"/>
              <a:t>開発者間の情報交換や不具合修正など</a:t>
            </a:r>
            <a:r>
              <a:rPr kumimoji="1" lang="ja-JP" altLang="en-US" b="1" dirty="0" smtClean="0"/>
              <a:t>開発の対応が迅速</a:t>
            </a:r>
            <a:r>
              <a:rPr kumimoji="1" lang="ja-JP" altLang="en-US" dirty="0" smtClean="0"/>
              <a:t>という主張をしており，</a:t>
            </a:r>
            <a:endParaRPr kumimoji="1" lang="en-US" altLang="ja-JP" dirty="0" smtClean="0"/>
          </a:p>
          <a:p>
            <a:r>
              <a:rPr kumimoji="1" lang="ja-JP" altLang="en-US" dirty="0" smtClean="0"/>
              <a:t>開発者間の情報交換には</a:t>
            </a:r>
            <a:r>
              <a:rPr kumimoji="1" lang="ja-JP" altLang="en-US" b="1" dirty="0" smtClean="0"/>
              <a:t>タイムラグが存在しないもの</a:t>
            </a:r>
            <a:r>
              <a:rPr kumimoji="1" lang="ja-JP" altLang="en-US" dirty="0" smtClean="0"/>
              <a:t>と考えられてきました．</a:t>
            </a:r>
            <a:endParaRPr kumimoji="1" lang="en-US" altLang="ja-JP" dirty="0" smtClean="0"/>
          </a:p>
          <a:p>
            <a:endParaRPr kumimoji="1" lang="en-US" altLang="ja-JP" dirty="0" smtClean="0"/>
          </a:p>
          <a:p>
            <a:r>
              <a:rPr kumimoji="1" lang="ja-JP" altLang="en-US" b="1" dirty="0" smtClean="0"/>
              <a:t>しかし，</a:t>
            </a:r>
            <a:endParaRPr kumimoji="1" lang="en-US" altLang="ja-JP" dirty="0" smtClean="0"/>
          </a:p>
          <a:p>
            <a:r>
              <a:rPr kumimoji="1" lang="en-US" altLang="ja-JP" dirty="0" smtClean="0"/>
              <a:t>OSS</a:t>
            </a:r>
            <a:r>
              <a:rPr kumimoji="1" lang="ja-JP" altLang="en-US" dirty="0" smtClean="0"/>
              <a:t>開発の多くは</a:t>
            </a:r>
            <a:r>
              <a:rPr kumimoji="1" lang="ja-JP" altLang="en-US" b="1" dirty="0" smtClean="0"/>
              <a:t>一部の開発者を中心に</a:t>
            </a:r>
            <a:r>
              <a:rPr kumimoji="1" lang="ja-JP" altLang="en-US" dirty="0" smtClean="0"/>
              <a:t>開発が行われ，開発者は特定の地域に集中するなど</a:t>
            </a:r>
            <a:endParaRPr kumimoji="1" lang="en-US" altLang="ja-JP" dirty="0" smtClean="0"/>
          </a:p>
          <a:p>
            <a:r>
              <a:rPr kumimoji="1" lang="ja-JP" altLang="en-US" b="1" dirty="0" smtClean="0"/>
              <a:t>大きな偏りがある分散体制</a:t>
            </a:r>
            <a:r>
              <a:rPr kumimoji="1" lang="ja-JP" altLang="en-US" b="0" dirty="0" smtClean="0"/>
              <a:t>となる</a:t>
            </a:r>
            <a:r>
              <a:rPr kumimoji="1" lang="ja-JP" altLang="en-US" dirty="0" smtClean="0"/>
              <a:t>ことが明らかとなりつつあります．</a:t>
            </a:r>
            <a:endParaRPr kumimoji="1" lang="en-US" altLang="ja-JP" dirty="0" smtClean="0"/>
          </a:p>
          <a:p>
            <a:r>
              <a:rPr kumimoji="1" lang="ja-JP" altLang="en-US" dirty="0" smtClean="0"/>
              <a:t>例えば，</a:t>
            </a:r>
            <a:r>
              <a:rPr kumimoji="1" lang="en-US" altLang="ja-JP" dirty="0" err="1" smtClean="0"/>
              <a:t>PostgreSQL</a:t>
            </a:r>
            <a:r>
              <a:rPr kumimoji="1" lang="ja-JP" altLang="en-US" dirty="0" smtClean="0"/>
              <a:t>プロジェクトの開発者数は，アメリカが約</a:t>
            </a:r>
            <a:r>
              <a:rPr kumimoji="1" lang="en-US" altLang="ja-JP" dirty="0" smtClean="0"/>
              <a:t>30%</a:t>
            </a:r>
            <a:r>
              <a:rPr kumimoji="1" lang="ja-JP" altLang="en-US" dirty="0" err="1" smtClean="0"/>
              <a:t>，</a:t>
            </a:r>
            <a:r>
              <a:rPr kumimoji="1" lang="ja-JP" altLang="en-US" dirty="0" smtClean="0"/>
              <a:t>ドイツが約</a:t>
            </a:r>
            <a:r>
              <a:rPr kumimoji="1" lang="en-US" altLang="ja-JP" dirty="0" smtClean="0"/>
              <a:t>10%</a:t>
            </a:r>
            <a:r>
              <a:rPr kumimoji="1" lang="ja-JP" altLang="en-US" dirty="0" smtClean="0"/>
              <a:t>占めています．</a:t>
            </a:r>
            <a:endParaRPr kumimoji="1" lang="en-US" altLang="ja-JP" dirty="0" smtClean="0"/>
          </a:p>
          <a:p>
            <a:endParaRPr kumimoji="1" lang="en-US" altLang="ja-JP" dirty="0" smtClean="0"/>
          </a:p>
          <a:p>
            <a:r>
              <a:rPr kumimoji="1" lang="ja-JP" altLang="en-US" dirty="0" smtClean="0"/>
              <a:t>このように，</a:t>
            </a:r>
            <a:endParaRPr kumimoji="1" lang="en-US" altLang="ja-JP" dirty="0" smtClean="0"/>
          </a:p>
          <a:p>
            <a:r>
              <a:rPr kumimoji="1" lang="ja-JP" altLang="en-US" b="1" dirty="0" smtClean="0"/>
              <a:t>特定の中心的開発者が局所的に分散する体制</a:t>
            </a:r>
            <a:r>
              <a:rPr kumimoji="1" lang="ja-JP" altLang="en-US" dirty="0" smtClean="0"/>
              <a:t>で行われる</a:t>
            </a:r>
            <a:r>
              <a:rPr kumimoji="1" lang="en-US" altLang="ja-JP" dirty="0" smtClean="0"/>
              <a:t>OSS</a:t>
            </a:r>
            <a:r>
              <a:rPr kumimoji="1" lang="ja-JP" altLang="en-US" dirty="0" smtClean="0"/>
              <a:t>開発では，</a:t>
            </a:r>
            <a:endParaRPr kumimoji="1" lang="en-US" altLang="ja-JP" dirty="0" smtClean="0"/>
          </a:p>
          <a:p>
            <a:r>
              <a:rPr kumimoji="1" lang="ja-JP" altLang="en-US" b="1" dirty="0" smtClean="0"/>
              <a:t>☆　</a:t>
            </a:r>
            <a:r>
              <a:rPr kumimoji="1" lang="ja-JP" altLang="en-US" dirty="0" smtClean="0"/>
              <a:t>開発者間の情報交換に</a:t>
            </a:r>
            <a:r>
              <a:rPr kumimoji="1" lang="ja-JP" altLang="en-US" b="1" dirty="0" smtClean="0"/>
              <a:t>タイムラグが発生しやすい</a:t>
            </a:r>
            <a:r>
              <a:rPr kumimoji="1" lang="ja-JP" altLang="en-US" dirty="0" smtClean="0"/>
              <a:t>と考えられます．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そこで，本研究では，</a:t>
            </a:r>
            <a:endParaRPr kumimoji="1" lang="en-US" altLang="ja-JP" dirty="0" smtClean="0"/>
          </a:p>
          <a:p>
            <a:r>
              <a:rPr kumimoji="1" lang="en-US" altLang="ja-JP" dirty="0" smtClean="0"/>
              <a:t>OSS</a:t>
            </a:r>
            <a:r>
              <a:rPr kumimoji="1" lang="ja-JP" altLang="en-US" dirty="0" smtClean="0"/>
              <a:t>プロジェクト内における情報交換のタイムラグの実態を解明し，</a:t>
            </a:r>
            <a:endParaRPr kumimoji="1" lang="en-US" altLang="ja-JP" dirty="0" smtClean="0"/>
          </a:p>
          <a:p>
            <a:r>
              <a:rPr kumimoji="1" lang="ja-JP" altLang="en-US" dirty="0" smtClean="0"/>
              <a:t>情報交換の所要時間を短縮化するための指針を得ること</a:t>
            </a:r>
            <a:endParaRPr kumimoji="1" lang="en-US" altLang="ja-JP" dirty="0" smtClean="0"/>
          </a:p>
          <a:p>
            <a:r>
              <a:rPr kumimoji="1" lang="ja-JP" altLang="en-US" dirty="0" smtClean="0"/>
              <a:t>を目的とします．</a:t>
            </a:r>
            <a:endParaRPr kumimoji="1" lang="en-US" altLang="ja-JP" dirty="0" smtClean="0"/>
          </a:p>
          <a:p>
            <a:endParaRPr kumimoji="1" lang="en-US" altLang="ja-JP" dirty="0" smtClean="0"/>
          </a:p>
          <a:p>
            <a:r>
              <a:rPr kumimoji="1" lang="ja-JP" altLang="en-US" dirty="0" smtClean="0"/>
              <a:t>アプローチとして，</a:t>
            </a:r>
            <a:endParaRPr kumimoji="1" lang="en-US" altLang="ja-JP" dirty="0" smtClean="0"/>
          </a:p>
          <a:p>
            <a:r>
              <a:rPr kumimoji="1" lang="en-US" altLang="ja-JP" dirty="0" smtClean="0"/>
              <a:t>ML</a:t>
            </a:r>
            <a:r>
              <a:rPr kumimoji="1" lang="ja-JP" altLang="en-US" dirty="0" smtClean="0"/>
              <a:t>のアーカイブからメッセージの送信日時，送信場所，返信までに要した時間である返信時間を用いて，情報交換のタイムラグを分析します．</a:t>
            </a:r>
            <a:endParaRPr kumimoji="1" lang="en-US" altLang="ja-JP" dirty="0" smtClean="0"/>
          </a:p>
          <a:p>
            <a:endParaRPr kumimoji="1" lang="en-US" altLang="ja-JP" dirty="0" smtClean="0"/>
          </a:p>
          <a:p>
            <a:r>
              <a:rPr kumimoji="1" lang="ja-JP" altLang="en-US" dirty="0" smtClean="0"/>
              <a:t>分析では，</a:t>
            </a:r>
            <a:endParaRPr kumimoji="1" lang="en-US" altLang="ja-JP" dirty="0" smtClean="0"/>
          </a:p>
          <a:p>
            <a:r>
              <a:rPr kumimoji="1" lang="ja-JP" altLang="en-US" dirty="0" smtClean="0"/>
              <a:t>情報交換のタイムラグが発生する要因に関する仮説とタイムラグが情報交換に与える影響に関する仮説</a:t>
            </a:r>
            <a:endParaRPr kumimoji="1" lang="en-US" altLang="ja-JP" dirty="0" smtClean="0"/>
          </a:p>
          <a:p>
            <a:r>
              <a:rPr kumimoji="1" lang="ja-JP" altLang="en-US" dirty="0" smtClean="0"/>
              <a:t>について検証を行っていきます．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本研究を実施するにあたり，～～～～～を予備的に調査しました．</a:t>
            </a:r>
            <a:endParaRPr kumimoji="1" lang="en-US" altLang="ja-JP" dirty="0" smtClean="0"/>
          </a:p>
          <a:p>
            <a:endParaRPr kumimoji="1" lang="en-US" altLang="ja-JP" dirty="0" smtClean="0"/>
          </a:p>
          <a:p>
            <a:r>
              <a:rPr kumimoji="1" lang="ja-JP" altLang="en-US" dirty="0" smtClean="0"/>
              <a:t>☆　</a:t>
            </a:r>
            <a:r>
              <a:rPr kumimoji="1" lang="en-US" altLang="ja-JP" dirty="0" smtClean="0"/>
              <a:t>ML</a:t>
            </a:r>
            <a:r>
              <a:rPr kumimoji="1" lang="ja-JP" altLang="en-US" dirty="0" smtClean="0"/>
              <a:t>上でのアメリカの開発者とヨーロッパの開発者との情報交換の様子を観察した結果，</a:t>
            </a:r>
            <a:endParaRPr kumimoji="1" lang="en-US" altLang="ja-JP" dirty="0" smtClean="0"/>
          </a:p>
          <a:p>
            <a:r>
              <a:rPr kumimoji="1" lang="ja-JP" altLang="en-US" b="1" dirty="0" smtClean="0"/>
              <a:t>アメリカ</a:t>
            </a:r>
            <a:r>
              <a:rPr kumimoji="1" lang="ja-JP" altLang="en-US" dirty="0" smtClean="0"/>
              <a:t>から　☆　</a:t>
            </a:r>
            <a:r>
              <a:rPr kumimoji="1" lang="en-US" altLang="ja-JP" b="1" dirty="0" smtClean="0"/>
              <a:t>19</a:t>
            </a:r>
            <a:r>
              <a:rPr kumimoji="1" lang="ja-JP" altLang="en-US" b="1" dirty="0" smtClean="0"/>
              <a:t>時頃</a:t>
            </a:r>
            <a:r>
              <a:rPr kumimoji="1" lang="ja-JP" altLang="en-US" dirty="0" smtClean="0"/>
              <a:t>にメッセージを送信したとき，</a:t>
            </a:r>
            <a:r>
              <a:rPr kumimoji="1" lang="ja-JP" altLang="en-US" b="1" dirty="0" smtClean="0"/>
              <a:t>ヨーロッパ</a:t>
            </a:r>
            <a:r>
              <a:rPr kumimoji="1" lang="ja-JP" altLang="en-US" dirty="0" smtClean="0"/>
              <a:t>は</a:t>
            </a:r>
            <a:r>
              <a:rPr kumimoji="1" lang="en-US" altLang="ja-JP" b="1" dirty="0" smtClean="0"/>
              <a:t>1</a:t>
            </a:r>
            <a:r>
              <a:rPr kumimoji="1" lang="ja-JP" altLang="en-US" b="1" dirty="0" smtClean="0"/>
              <a:t>時頃</a:t>
            </a:r>
            <a:r>
              <a:rPr kumimoji="1" lang="ja-JP" altLang="en-US" dirty="0" smtClean="0"/>
              <a:t>となり，</a:t>
            </a:r>
            <a:endParaRPr kumimoji="1" lang="en-US" altLang="ja-JP" dirty="0" smtClean="0"/>
          </a:p>
          <a:p>
            <a:r>
              <a:rPr kumimoji="1" lang="ja-JP" altLang="en-US" dirty="0" smtClean="0"/>
              <a:t>ヨーロッパからすぐに返信されることはなく，</a:t>
            </a:r>
            <a:r>
              <a:rPr kumimoji="1" lang="ja-JP" altLang="en-US" b="1" dirty="0" smtClean="0"/>
              <a:t>ヨーロッパ</a:t>
            </a:r>
            <a:r>
              <a:rPr kumimoji="1" lang="ja-JP" altLang="en-US" dirty="0" smtClean="0"/>
              <a:t>が　☆　</a:t>
            </a:r>
            <a:r>
              <a:rPr kumimoji="1" lang="en-US" altLang="ja-JP" b="1" dirty="0" smtClean="0"/>
              <a:t>9</a:t>
            </a:r>
            <a:r>
              <a:rPr kumimoji="1" lang="ja-JP" altLang="en-US" b="1" dirty="0" smtClean="0"/>
              <a:t>時頃</a:t>
            </a:r>
            <a:r>
              <a:rPr kumimoji="1" lang="ja-JP" altLang="en-US" dirty="0" smtClean="0"/>
              <a:t>になってから返信されるケースが多く見られました．</a:t>
            </a:r>
            <a:endParaRPr kumimoji="1" lang="en-US" altLang="ja-JP" dirty="0" smtClean="0"/>
          </a:p>
          <a:p>
            <a:endParaRPr kumimoji="1" lang="en-US" altLang="ja-JP" dirty="0" smtClean="0"/>
          </a:p>
          <a:p>
            <a:r>
              <a:rPr kumimoji="1" lang="ja-JP" altLang="en-US" dirty="0" smtClean="0"/>
              <a:t>朝になってからメッセージが返信されていることから，ヨーロッパの開発者はメッセージが送信された時間帯には</a:t>
            </a:r>
            <a:r>
              <a:rPr kumimoji="1" lang="ja-JP" altLang="en-US" b="1" dirty="0" smtClean="0"/>
              <a:t>就寝</a:t>
            </a:r>
            <a:r>
              <a:rPr kumimoji="1" lang="ja-JP" altLang="en-US" dirty="0" smtClean="0"/>
              <a:t>していたと考えられます．</a:t>
            </a:r>
            <a:endParaRPr kumimoji="1" lang="en-US" altLang="ja-JP" dirty="0" smtClean="0"/>
          </a:p>
          <a:p>
            <a:endParaRPr kumimoji="1" lang="en-US" altLang="ja-JP" dirty="0" smtClean="0"/>
          </a:p>
          <a:p>
            <a:r>
              <a:rPr kumimoji="1" lang="ja-JP" altLang="en-US" dirty="0" smtClean="0"/>
              <a:t>このように，</a:t>
            </a:r>
            <a:endParaRPr kumimoji="1" lang="en-US" altLang="ja-JP" dirty="0" smtClean="0"/>
          </a:p>
          <a:p>
            <a:r>
              <a:rPr kumimoji="1" lang="ja-JP" altLang="en-US" dirty="0" smtClean="0"/>
              <a:t>時差が存在する地域間の情報交換は，情報交換を行う時間帯が異なるためにタイムラグが発生しやすいと考えられます．</a:t>
            </a:r>
            <a:endParaRPr kumimoji="1" lang="en-US" altLang="ja-JP" dirty="0" smtClean="0"/>
          </a:p>
          <a:p>
            <a:endParaRPr kumimoji="1" lang="en-US" altLang="ja-JP" dirty="0" smtClean="0"/>
          </a:p>
          <a:p>
            <a:r>
              <a:rPr kumimoji="1" lang="ja-JP" altLang="en-US" dirty="0" smtClean="0"/>
              <a:t>本研究では，☆　</a:t>
            </a:r>
            <a:r>
              <a:rPr kumimoji="1" lang="ja-JP" altLang="en-US" b="1" dirty="0" smtClean="0"/>
              <a:t>情報交換のタイムラグを解消するための要件として</a:t>
            </a:r>
            <a:r>
              <a:rPr kumimoji="1" lang="ja-JP" altLang="en-US" dirty="0" smtClean="0"/>
              <a:t>，</a:t>
            </a:r>
            <a:endParaRPr kumimoji="1" lang="en-US" altLang="ja-JP" dirty="0" smtClean="0"/>
          </a:p>
          <a:p>
            <a:r>
              <a:rPr kumimoji="1" lang="ja-JP" altLang="en-US" dirty="0" smtClean="0"/>
              <a:t>・開発者の多くが在住する地域を把握すること</a:t>
            </a:r>
            <a:endParaRPr kumimoji="1" lang="en-US" altLang="ja-JP" dirty="0" smtClean="0"/>
          </a:p>
          <a:p>
            <a:r>
              <a:rPr kumimoji="1" lang="ja-JP" altLang="en-US" dirty="0" smtClean="0"/>
              <a:t>・双方が頻繁に情報交換を行う時間帯を把握すること</a:t>
            </a:r>
            <a:endParaRPr kumimoji="1" lang="en-US" altLang="ja-JP" dirty="0" smtClean="0"/>
          </a:p>
          <a:p>
            <a:r>
              <a:rPr kumimoji="1" lang="ja-JP" altLang="en-US" dirty="0" smtClean="0"/>
              <a:t>・素早い返信が期待できる時間帯を把握すること</a:t>
            </a:r>
            <a:endParaRPr kumimoji="1" lang="en-US" altLang="ja-JP" dirty="0" smtClean="0"/>
          </a:p>
          <a:p>
            <a:r>
              <a:rPr kumimoji="1" lang="ja-JP" altLang="en-US" dirty="0" smtClean="0"/>
              <a:t>が重要となると考えます．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4</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情報交換のタイムラグが発生する要因として，</a:t>
            </a:r>
            <a:r>
              <a:rPr kumimoji="1" lang="ja-JP" altLang="en-US" b="1" dirty="0" smtClean="0"/>
              <a:t>情報交換を行う時間帯の違い</a:t>
            </a:r>
            <a:r>
              <a:rPr kumimoji="1" lang="ja-JP" altLang="en-US" dirty="0" smtClean="0"/>
              <a:t>が考えられます．</a:t>
            </a:r>
            <a:endParaRPr kumimoji="1" lang="en-US" altLang="ja-JP" dirty="0" smtClean="0"/>
          </a:p>
          <a:p>
            <a:endParaRPr kumimoji="1" lang="en-US" altLang="ja-JP" dirty="0" smtClean="0"/>
          </a:p>
          <a:p>
            <a:r>
              <a:rPr kumimoji="1" lang="en-US" altLang="ja-JP" dirty="0" smtClean="0"/>
              <a:t>OSS</a:t>
            </a:r>
            <a:r>
              <a:rPr kumimoji="1" lang="ja-JP" altLang="en-US" dirty="0" smtClean="0"/>
              <a:t>開発者の中には，日中に</a:t>
            </a:r>
            <a:r>
              <a:rPr kumimoji="1" lang="en-US" altLang="ja-JP" dirty="0" smtClean="0"/>
              <a:t>OSS</a:t>
            </a:r>
            <a:r>
              <a:rPr kumimoji="1" lang="ja-JP" altLang="en-US" dirty="0" smtClean="0"/>
              <a:t>開発以外の場で勤務している</a:t>
            </a:r>
            <a:r>
              <a:rPr kumimoji="1" lang="ja-JP" altLang="en-US" b="1" dirty="0" smtClean="0"/>
              <a:t>ボランティアの開発者</a:t>
            </a:r>
            <a:r>
              <a:rPr kumimoji="1" lang="ja-JP" altLang="en-US" dirty="0" smtClean="0"/>
              <a:t>や，</a:t>
            </a:r>
            <a:endParaRPr kumimoji="1" lang="en-US" altLang="ja-JP" dirty="0" smtClean="0"/>
          </a:p>
          <a:p>
            <a:r>
              <a:rPr kumimoji="1" lang="ja-JP" altLang="en-US" dirty="0" smtClean="0"/>
              <a:t>日中に</a:t>
            </a:r>
            <a:r>
              <a:rPr kumimoji="1" lang="en-US" altLang="ja-JP" dirty="0" smtClean="0"/>
              <a:t>OSS</a:t>
            </a:r>
            <a:r>
              <a:rPr kumimoji="1" lang="ja-JP" altLang="en-US" dirty="0" smtClean="0"/>
              <a:t>開発を仕事として勤務している</a:t>
            </a:r>
            <a:r>
              <a:rPr kumimoji="1" lang="ja-JP" altLang="en-US" b="1" dirty="0" smtClean="0"/>
              <a:t>企業の開発者</a:t>
            </a:r>
            <a:r>
              <a:rPr kumimoji="1" lang="ja-JP" altLang="en-US" dirty="0" smtClean="0"/>
              <a:t>が存在しています．</a:t>
            </a:r>
            <a:endParaRPr kumimoji="1" lang="en-US" altLang="ja-JP" dirty="0" smtClean="0"/>
          </a:p>
          <a:p>
            <a:endParaRPr kumimoji="1" lang="en-US" altLang="ja-JP" dirty="0" smtClean="0"/>
          </a:p>
          <a:p>
            <a:r>
              <a:rPr kumimoji="1" lang="ja-JP" altLang="en-US" dirty="0" smtClean="0"/>
              <a:t>ボランティアの開発者は勤務終了後に</a:t>
            </a:r>
            <a:r>
              <a:rPr kumimoji="1" lang="en-US" altLang="ja-JP" dirty="0" smtClean="0"/>
              <a:t>OSS</a:t>
            </a:r>
            <a:r>
              <a:rPr kumimoji="1" lang="ja-JP" altLang="en-US" dirty="0" smtClean="0"/>
              <a:t>開発へ従事するため，</a:t>
            </a:r>
            <a:endParaRPr kumimoji="1" lang="en-US" altLang="ja-JP" dirty="0" smtClean="0"/>
          </a:p>
          <a:p>
            <a:r>
              <a:rPr kumimoji="1" lang="ja-JP" altLang="en-US" dirty="0" smtClean="0"/>
              <a:t>情報交換は</a:t>
            </a:r>
            <a:r>
              <a:rPr kumimoji="1" lang="ja-JP" altLang="en-US" b="1" dirty="0" smtClean="0"/>
              <a:t>夕方から夜にかけた時間帯を中心に</a:t>
            </a:r>
            <a:r>
              <a:rPr kumimoji="1" lang="ja-JP" altLang="en-US" dirty="0" smtClean="0"/>
              <a:t>行っていると考えられます．</a:t>
            </a:r>
            <a:endParaRPr kumimoji="1" lang="en-US" altLang="ja-JP" dirty="0" smtClean="0"/>
          </a:p>
          <a:p>
            <a:r>
              <a:rPr kumimoji="1" lang="ja-JP" altLang="en-US" dirty="0" smtClean="0"/>
              <a:t>一方，企業の開発者は勤務時間帯に</a:t>
            </a:r>
            <a:r>
              <a:rPr kumimoji="1" lang="en-US" altLang="ja-JP" dirty="0" smtClean="0"/>
              <a:t>OSS</a:t>
            </a:r>
            <a:r>
              <a:rPr kumimoji="1" lang="ja-JP" altLang="en-US" dirty="0" smtClean="0"/>
              <a:t>開発へ従事するため，</a:t>
            </a:r>
            <a:endParaRPr kumimoji="1" lang="en-US" altLang="ja-JP" dirty="0" smtClean="0"/>
          </a:p>
          <a:p>
            <a:r>
              <a:rPr kumimoji="1" lang="ja-JP" altLang="en-US" dirty="0" smtClean="0"/>
              <a:t>情報交換は</a:t>
            </a:r>
            <a:r>
              <a:rPr kumimoji="1" lang="ja-JP" altLang="en-US" b="1" dirty="0" smtClean="0"/>
              <a:t>朝から夕方にかけた時間帯を中心に</a:t>
            </a:r>
            <a:r>
              <a:rPr kumimoji="1" lang="ja-JP" altLang="en-US" dirty="0" smtClean="0"/>
              <a:t>行っていると考えられます．</a:t>
            </a:r>
            <a:endParaRPr kumimoji="1" lang="en-US" altLang="ja-JP" dirty="0" smtClean="0"/>
          </a:p>
          <a:p>
            <a:endParaRPr kumimoji="1" lang="en-US" altLang="ja-JP" dirty="0" smtClean="0"/>
          </a:p>
          <a:p>
            <a:r>
              <a:rPr kumimoji="1" lang="ja-JP" altLang="en-US" dirty="0" smtClean="0"/>
              <a:t>例えば，</a:t>
            </a:r>
            <a:endParaRPr kumimoji="1" lang="en-US" altLang="ja-JP" dirty="0" smtClean="0"/>
          </a:p>
          <a:p>
            <a:r>
              <a:rPr kumimoji="1" lang="ja-JP" altLang="en-US" dirty="0" smtClean="0"/>
              <a:t>☆　</a:t>
            </a:r>
            <a:r>
              <a:rPr kumimoji="1" lang="ja-JP" altLang="en-US" b="1" dirty="0" smtClean="0"/>
              <a:t>アメリカではボランティアの開発者</a:t>
            </a:r>
            <a:r>
              <a:rPr kumimoji="1" lang="ja-JP" altLang="en-US" dirty="0" smtClean="0"/>
              <a:t>が多く存在し，☆　</a:t>
            </a:r>
            <a:r>
              <a:rPr kumimoji="1" lang="ja-JP" altLang="en-US" b="1" dirty="0" smtClean="0"/>
              <a:t>ヨーロッパでは企業の開発者</a:t>
            </a:r>
            <a:r>
              <a:rPr kumimoji="1" lang="ja-JP" altLang="en-US" dirty="0" smtClean="0"/>
              <a:t>が多く存在するといった違いがある場合，</a:t>
            </a:r>
            <a:endParaRPr kumimoji="1" lang="en-US" altLang="ja-JP" dirty="0" smtClean="0"/>
          </a:p>
          <a:p>
            <a:r>
              <a:rPr kumimoji="1" lang="ja-JP" altLang="en-US" dirty="0" smtClean="0"/>
              <a:t>それぞれの地域によって情報交換を行う時間帯が異なり，タイムラグが発生する可能性が高くなります．</a:t>
            </a:r>
            <a:endParaRPr kumimoji="1" lang="en-US" altLang="ja-JP" dirty="0" smtClean="0"/>
          </a:p>
          <a:p>
            <a:endParaRPr kumimoji="1" lang="en-US" altLang="ja-JP" dirty="0" smtClean="0"/>
          </a:p>
          <a:p>
            <a:r>
              <a:rPr kumimoji="1" lang="ja-JP" altLang="en-US" dirty="0" smtClean="0"/>
              <a:t>以上から，本研究では，</a:t>
            </a:r>
            <a:endParaRPr kumimoji="1" lang="en-US" altLang="ja-JP" dirty="0" smtClean="0"/>
          </a:p>
          <a:p>
            <a:r>
              <a:rPr kumimoji="1" lang="ja-JP" altLang="en-US" dirty="0" smtClean="0"/>
              <a:t>☆　</a:t>
            </a:r>
            <a:r>
              <a:rPr kumimoji="1" lang="ja-JP" altLang="en-US" b="1" dirty="0" smtClean="0"/>
              <a:t>地域によって情報交換を行う時間帯が異なる</a:t>
            </a:r>
            <a:r>
              <a:rPr kumimoji="1" lang="ja-JP" altLang="en-US" dirty="0" smtClean="0"/>
              <a:t>という仮説を導きました．</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5</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タイムラグが情報交換に与える影響として，タイムラグがあると返信時間は長くなり，リアルタイムに情報交換を行う時間帯が地域で異なることが考えられます．</a:t>
            </a:r>
            <a:endParaRPr kumimoji="1" lang="en-US" altLang="ja-JP" dirty="0" smtClean="0"/>
          </a:p>
          <a:p>
            <a:endParaRPr kumimoji="1" lang="en-US" altLang="ja-JP" dirty="0" smtClean="0"/>
          </a:p>
          <a:p>
            <a:r>
              <a:rPr kumimoji="1" lang="ja-JP" altLang="en-US" dirty="0" smtClean="0"/>
              <a:t>例えば，</a:t>
            </a:r>
            <a:endParaRPr kumimoji="1" lang="en-US" altLang="ja-JP" dirty="0" smtClean="0"/>
          </a:p>
          <a:p>
            <a:r>
              <a:rPr kumimoji="1" lang="ja-JP" altLang="en-US" dirty="0" smtClean="0"/>
              <a:t>アメリカとヨーロッパでは約</a:t>
            </a:r>
            <a:r>
              <a:rPr kumimoji="1" lang="en-US" altLang="ja-JP" dirty="0" smtClean="0"/>
              <a:t>6</a:t>
            </a:r>
            <a:r>
              <a:rPr kumimoji="1" lang="ja-JP" altLang="en-US" dirty="0" smtClean="0"/>
              <a:t>時間の時差があり，それぞれの時間帯がこのように異なります．</a:t>
            </a:r>
            <a:endParaRPr kumimoji="1" lang="en-US" altLang="ja-JP" dirty="0" smtClean="0"/>
          </a:p>
          <a:p>
            <a:r>
              <a:rPr kumimoji="1" lang="ja-JP" altLang="en-US" dirty="0" smtClean="0"/>
              <a:t>そのため，</a:t>
            </a:r>
            <a:endParaRPr kumimoji="1" lang="en-US" altLang="ja-JP" dirty="0" smtClean="0"/>
          </a:p>
          <a:p>
            <a:r>
              <a:rPr kumimoji="1" lang="ja-JP" altLang="en-US" dirty="0" smtClean="0"/>
              <a:t>☆　</a:t>
            </a:r>
            <a:r>
              <a:rPr kumimoji="1" lang="en-US" altLang="ja-JP" b="1" dirty="0" smtClean="0"/>
              <a:t>OSS</a:t>
            </a:r>
            <a:r>
              <a:rPr kumimoji="1" lang="ja-JP" altLang="en-US" b="1" dirty="0" smtClean="0"/>
              <a:t>開発に従事する時間帯が異なり</a:t>
            </a:r>
            <a:r>
              <a:rPr kumimoji="1" lang="ja-JP" altLang="en-US" dirty="0" smtClean="0"/>
              <a:t>，</a:t>
            </a:r>
            <a:r>
              <a:rPr kumimoji="1" lang="ja-JP" altLang="en-US" b="1" dirty="0" smtClean="0"/>
              <a:t>返信が長くなる</a:t>
            </a:r>
            <a:r>
              <a:rPr kumimoji="1" lang="ja-JP" altLang="en-US" b="0" dirty="0" smtClean="0"/>
              <a:t>可能性が高くなります</a:t>
            </a:r>
            <a:r>
              <a:rPr kumimoji="1" lang="ja-JP" altLang="en-US" dirty="0" smtClean="0"/>
              <a:t>．</a:t>
            </a:r>
            <a:endParaRPr kumimoji="1" lang="en-US" altLang="ja-JP" dirty="0" smtClean="0"/>
          </a:p>
          <a:p>
            <a:r>
              <a:rPr kumimoji="1" lang="ja-JP" altLang="en-US" dirty="0" smtClean="0"/>
              <a:t>また，☆　</a:t>
            </a:r>
            <a:r>
              <a:rPr kumimoji="1" lang="ja-JP" altLang="en-US" b="1" dirty="0" smtClean="0"/>
              <a:t>アメリカ内</a:t>
            </a:r>
            <a:r>
              <a:rPr kumimoji="1" lang="ja-JP" altLang="en-US" dirty="0" smtClean="0"/>
              <a:t>で行う情報交換と　☆　</a:t>
            </a:r>
            <a:r>
              <a:rPr kumimoji="1" lang="ja-JP" altLang="en-US" b="1" dirty="0" smtClean="0"/>
              <a:t>アメリカとヨーロッパ間</a:t>
            </a:r>
            <a:r>
              <a:rPr kumimoji="1" lang="ja-JP" altLang="en-US" dirty="0" smtClean="0"/>
              <a:t>で行う情報交換とでは，</a:t>
            </a:r>
            <a:r>
              <a:rPr kumimoji="1" lang="ja-JP" altLang="en-US" b="1" dirty="0" smtClean="0"/>
              <a:t>素早い返信が得られる時間帯が異なる</a:t>
            </a:r>
            <a:r>
              <a:rPr kumimoji="1" lang="ja-JP" altLang="en-US" dirty="0" smtClean="0"/>
              <a:t>可能性が高くなります．</a:t>
            </a:r>
            <a:endParaRPr kumimoji="1" lang="en-US" altLang="ja-JP" dirty="0" smtClean="0"/>
          </a:p>
          <a:p>
            <a:endParaRPr kumimoji="1" lang="en-US" altLang="ja-JP" dirty="0" smtClean="0"/>
          </a:p>
          <a:p>
            <a:r>
              <a:rPr kumimoji="1" lang="ja-JP" altLang="en-US" dirty="0" smtClean="0"/>
              <a:t>以上から，本研究では，</a:t>
            </a:r>
            <a:endParaRPr kumimoji="1" lang="en-US" altLang="ja-JP" dirty="0" smtClean="0"/>
          </a:p>
          <a:p>
            <a:r>
              <a:rPr kumimoji="1" lang="ja-JP" altLang="en-US" dirty="0" smtClean="0"/>
              <a:t>☆　</a:t>
            </a:r>
            <a:r>
              <a:rPr kumimoji="1" lang="ja-JP" altLang="en-US" b="1" dirty="0" smtClean="0"/>
              <a:t>時差のある地域間の情報交換は返信時間が長くなる</a:t>
            </a:r>
            <a:r>
              <a:rPr kumimoji="1" lang="ja-JP" altLang="en-US" dirty="0" smtClean="0"/>
              <a:t>という仮説と</a:t>
            </a:r>
            <a:endParaRPr kumimoji="1" lang="en-US" altLang="ja-JP" dirty="0" smtClean="0"/>
          </a:p>
          <a:p>
            <a:r>
              <a:rPr kumimoji="1" lang="ja-JP" altLang="en-US" b="1" dirty="0" smtClean="0"/>
              <a:t>返信者の地域によって素早い返信が期待できる時間帯が異なる</a:t>
            </a:r>
            <a:r>
              <a:rPr kumimoji="1" lang="ja-JP" altLang="en-US" dirty="0" smtClean="0"/>
              <a:t>という仮説を導きました．</a:t>
            </a:r>
            <a:endParaRPr kumimoji="1" lang="en-US" altLang="ja-JP" dirty="0" smtClean="0"/>
          </a:p>
          <a:p>
            <a:endParaRPr kumimoji="1" lang="en-US" altLang="ja-JP" dirty="0" smtClean="0"/>
          </a:p>
          <a:p>
            <a:r>
              <a:rPr kumimoji="1" lang="ja-JP" altLang="en-US" dirty="0" smtClean="0"/>
              <a:t>それぞれの仮説を検証するための分析方法については次のスライドより説明します．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6</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仮説</a:t>
            </a:r>
            <a:r>
              <a:rPr kumimoji="1" lang="en-US" altLang="ja-JP" dirty="0" smtClean="0"/>
              <a:t>1</a:t>
            </a:r>
            <a:r>
              <a:rPr kumimoji="1" lang="ja-JP" altLang="en-US" dirty="0" smtClean="0"/>
              <a:t>の～～～が異なるかを検証するために，まず地域別に～～～を求め，～～～を把握します．</a:t>
            </a:r>
            <a:endParaRPr kumimoji="1" lang="en-US" altLang="ja-JP" dirty="0" smtClean="0"/>
          </a:p>
          <a:p>
            <a:endParaRPr kumimoji="1" lang="en-US" altLang="ja-JP" dirty="0" smtClean="0"/>
          </a:p>
          <a:p>
            <a:r>
              <a:rPr kumimoji="1" lang="ja-JP" altLang="en-US" dirty="0" smtClean="0"/>
              <a:t>例えば左の図のように，</a:t>
            </a:r>
            <a:r>
              <a:rPr kumimoji="1" lang="ja-JP" altLang="en-US" b="1" dirty="0" smtClean="0"/>
              <a:t>横軸に</a:t>
            </a:r>
            <a:r>
              <a:rPr kumimoji="1" lang="ja-JP" altLang="en-US" dirty="0" smtClean="0"/>
              <a:t>各タイムゾーン，</a:t>
            </a:r>
            <a:r>
              <a:rPr kumimoji="1" lang="ja-JP" altLang="en-US" b="1" dirty="0" smtClean="0"/>
              <a:t>縦軸に</a:t>
            </a:r>
            <a:r>
              <a:rPr kumimoji="1" lang="ja-JP" altLang="en-US" dirty="0" smtClean="0"/>
              <a:t>メッセージ数を取ることで，開発者の地理的分布がわかります．</a:t>
            </a:r>
            <a:endParaRPr kumimoji="1" lang="en-US" altLang="ja-JP" dirty="0" smtClean="0"/>
          </a:p>
          <a:p>
            <a:endParaRPr kumimoji="1" lang="en-US" altLang="ja-JP" dirty="0" smtClean="0"/>
          </a:p>
          <a:p>
            <a:r>
              <a:rPr kumimoji="1" lang="ja-JP" altLang="en-US" dirty="0" smtClean="0"/>
              <a:t>次に，☆　メッセージ数の多い</a:t>
            </a:r>
            <a:r>
              <a:rPr kumimoji="1" lang="en-US" altLang="ja-JP" b="1" dirty="0" smtClean="0"/>
              <a:t>2</a:t>
            </a:r>
            <a:r>
              <a:rPr kumimoji="1" lang="ja-JP" altLang="en-US" b="1" dirty="0" smtClean="0"/>
              <a:t>地域</a:t>
            </a:r>
            <a:r>
              <a:rPr kumimoji="1" lang="ja-JP" altLang="en-US" dirty="0" smtClean="0"/>
              <a:t>を分析対象地域とし，地域毎に各時刻のメッセージ数を確認します．</a:t>
            </a:r>
            <a:endParaRPr kumimoji="1" lang="en-US" altLang="ja-JP" dirty="0" smtClean="0"/>
          </a:p>
          <a:p>
            <a:endParaRPr kumimoji="1" lang="en-US" altLang="ja-JP" dirty="0" smtClean="0"/>
          </a:p>
          <a:p>
            <a:r>
              <a:rPr kumimoji="1" lang="ja-JP" altLang="en-US" dirty="0" smtClean="0"/>
              <a:t>例えば，右の図のように，</a:t>
            </a:r>
            <a:r>
              <a:rPr kumimoji="1" lang="ja-JP" altLang="en-US" b="1" dirty="0" smtClean="0"/>
              <a:t>横軸</a:t>
            </a:r>
            <a:r>
              <a:rPr kumimoji="1" lang="ja-JP" altLang="en-US" dirty="0" smtClean="0"/>
              <a:t>にメッセージ数，</a:t>
            </a:r>
            <a:r>
              <a:rPr kumimoji="1" lang="ja-JP" altLang="en-US" b="1" dirty="0" smtClean="0"/>
              <a:t>縦軸</a:t>
            </a:r>
            <a:r>
              <a:rPr kumimoji="1" lang="ja-JP" altLang="en-US" dirty="0" smtClean="0"/>
              <a:t>に各時刻を取り，それぞれの地域を</a:t>
            </a:r>
            <a:r>
              <a:rPr kumimoji="1" lang="ja-JP" altLang="en-US" b="1" dirty="0" smtClean="0"/>
              <a:t>左右</a:t>
            </a:r>
            <a:r>
              <a:rPr kumimoji="1" lang="ja-JP" altLang="en-US" dirty="0" smtClean="0"/>
              <a:t>で分けることで，</a:t>
            </a:r>
            <a:endParaRPr kumimoji="1" lang="en-US" altLang="ja-JP" dirty="0" smtClean="0"/>
          </a:p>
          <a:p>
            <a:r>
              <a:rPr kumimoji="1" lang="ja-JP" altLang="en-US" dirty="0" smtClean="0"/>
              <a:t>情報交換を</a:t>
            </a:r>
            <a:r>
              <a:rPr kumimoji="1" lang="ja-JP" altLang="en-US" b="1" dirty="0" smtClean="0"/>
              <a:t>行う時間帯</a:t>
            </a:r>
            <a:r>
              <a:rPr kumimoji="1" lang="ja-JP" altLang="en-US" dirty="0" smtClean="0"/>
              <a:t>や</a:t>
            </a:r>
            <a:r>
              <a:rPr kumimoji="1" lang="ja-JP" altLang="en-US" b="1" dirty="0" smtClean="0"/>
              <a:t>行わない時間帯</a:t>
            </a:r>
            <a:r>
              <a:rPr kumimoji="1" lang="ja-JP" altLang="en-US" dirty="0" smtClean="0"/>
              <a:t>をそれぞれ把握することが可能となります．</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7</a:t>
            </a:fld>
            <a:endParaRPr kumimoji="1"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仮説</a:t>
            </a:r>
            <a:r>
              <a:rPr kumimoji="1" lang="en-US" altLang="ja-JP" dirty="0" smtClean="0"/>
              <a:t>2</a:t>
            </a:r>
            <a:r>
              <a:rPr kumimoji="1" lang="ja-JP" altLang="en-US" dirty="0" smtClean="0"/>
              <a:t>の～～～が長くなるかを検証するために，時差のない地域間と～～～の分布を確認します．</a:t>
            </a:r>
            <a:endParaRPr kumimoji="1" lang="en-US" altLang="ja-JP" dirty="0" smtClean="0"/>
          </a:p>
          <a:p>
            <a:endParaRPr kumimoji="1" lang="en-US" altLang="ja-JP" dirty="0" smtClean="0"/>
          </a:p>
          <a:p>
            <a:r>
              <a:rPr kumimoji="1" lang="ja-JP" altLang="en-US" dirty="0" smtClean="0"/>
              <a:t>そして，時差の有無による～～～～を用いて検定します．</a:t>
            </a:r>
            <a:endParaRPr kumimoji="1" lang="en-US" altLang="ja-JP" dirty="0" smtClean="0"/>
          </a:p>
          <a:p>
            <a:endParaRPr kumimoji="1" lang="en-US" altLang="ja-JP" dirty="0" smtClean="0"/>
          </a:p>
          <a:p>
            <a:r>
              <a:rPr kumimoji="1" lang="ja-JP" altLang="en-US" dirty="0" smtClean="0"/>
              <a:t>開発者間の情報交換には　☆　</a:t>
            </a:r>
            <a:r>
              <a:rPr kumimoji="1" lang="ja-JP" altLang="en-US" b="1" dirty="0" smtClean="0"/>
              <a:t>返信時間が長いケース</a:t>
            </a:r>
            <a:r>
              <a:rPr kumimoji="1" lang="ja-JP" altLang="en-US" dirty="0" smtClean="0"/>
              <a:t>や</a:t>
            </a:r>
            <a:r>
              <a:rPr kumimoji="1" lang="ja-JP" altLang="en-US" b="1" dirty="0" smtClean="0"/>
              <a:t>短いケース</a:t>
            </a:r>
            <a:r>
              <a:rPr kumimoji="1" lang="ja-JP" altLang="en-US" dirty="0" smtClean="0"/>
              <a:t>が存在します．</a:t>
            </a:r>
            <a:endParaRPr kumimoji="1" lang="en-US" altLang="ja-JP" dirty="0" smtClean="0"/>
          </a:p>
          <a:p>
            <a:r>
              <a:rPr kumimoji="1" lang="ja-JP" altLang="en-US" dirty="0" smtClean="0"/>
              <a:t>☆　返信時間が</a:t>
            </a:r>
            <a:r>
              <a:rPr kumimoji="1" lang="en-US" altLang="ja-JP" dirty="0" smtClean="0"/>
              <a:t>24</a:t>
            </a:r>
            <a:r>
              <a:rPr kumimoji="1" lang="ja-JP" altLang="en-US" dirty="0" smtClean="0"/>
              <a:t>時間未満のケースは，時差などの</a:t>
            </a:r>
            <a:r>
              <a:rPr kumimoji="1" lang="ja-JP" altLang="en-US" b="1" dirty="0" smtClean="0"/>
              <a:t>地理的な要因</a:t>
            </a:r>
            <a:r>
              <a:rPr kumimoji="1" lang="ja-JP" altLang="en-US" dirty="0" smtClean="0"/>
              <a:t>が影響してタイムラグを発生させていると考えられ</a:t>
            </a:r>
            <a:endParaRPr kumimoji="1" lang="en-US" altLang="ja-JP" dirty="0" smtClean="0"/>
          </a:p>
          <a:p>
            <a:r>
              <a:rPr kumimoji="1" lang="ja-JP" altLang="en-US" dirty="0" smtClean="0"/>
              <a:t>☆　返信時間が</a:t>
            </a:r>
            <a:r>
              <a:rPr kumimoji="1" lang="en-US" altLang="ja-JP" dirty="0" smtClean="0"/>
              <a:t>24</a:t>
            </a:r>
            <a:r>
              <a:rPr kumimoji="1" lang="ja-JP" altLang="en-US" dirty="0" smtClean="0"/>
              <a:t>時間以上のケースは，地理的要因よりも</a:t>
            </a:r>
            <a:r>
              <a:rPr kumimoji="1" lang="ja-JP" altLang="en-US" b="1" dirty="0" smtClean="0"/>
              <a:t>開発者個々人の都合</a:t>
            </a:r>
            <a:r>
              <a:rPr kumimoji="1" lang="ja-JP" altLang="en-US" dirty="0" smtClean="0"/>
              <a:t>といった</a:t>
            </a:r>
            <a:r>
              <a:rPr kumimoji="1" lang="ja-JP" altLang="en-US" b="1" dirty="0" smtClean="0"/>
              <a:t>人的な要因が大きく</a:t>
            </a:r>
            <a:r>
              <a:rPr kumimoji="1" lang="ja-JP" altLang="en-US" dirty="0" smtClean="0"/>
              <a:t>影響してタイムラグを発生させていると考えられる．</a:t>
            </a:r>
            <a:endParaRPr kumimoji="1" lang="en-US" altLang="ja-JP" dirty="0" smtClean="0"/>
          </a:p>
          <a:p>
            <a:endParaRPr kumimoji="1" lang="en-US" altLang="ja-JP" dirty="0" smtClean="0"/>
          </a:p>
          <a:p>
            <a:r>
              <a:rPr kumimoji="1" lang="ja-JP" altLang="en-US" dirty="0" smtClean="0"/>
              <a:t>本研究では，</a:t>
            </a:r>
            <a:r>
              <a:rPr kumimoji="1" lang="ja-JP" altLang="en-US" b="1" dirty="0" smtClean="0"/>
              <a:t>時差による情報交換のタイムラグを把握するため</a:t>
            </a:r>
            <a:r>
              <a:rPr kumimoji="1" lang="ja-JP" altLang="en-US" dirty="0" smtClean="0"/>
              <a:t>，　☆　返信時間が</a:t>
            </a:r>
            <a:r>
              <a:rPr kumimoji="1" lang="en-US" altLang="ja-JP" b="1" dirty="0" smtClean="0"/>
              <a:t>24</a:t>
            </a:r>
            <a:r>
              <a:rPr kumimoji="1" lang="ja-JP" altLang="en-US" b="1" dirty="0" smtClean="0"/>
              <a:t>時間未満</a:t>
            </a:r>
            <a:r>
              <a:rPr kumimoji="1" lang="ja-JP" altLang="en-US" dirty="0" smtClean="0"/>
              <a:t>のものを対象とします．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8</a:t>
            </a:fld>
            <a:endParaRPr kumimoji="1"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仮説</a:t>
            </a:r>
            <a:r>
              <a:rPr kumimoji="1" lang="en-US" altLang="ja-JP" dirty="0" smtClean="0"/>
              <a:t>3</a:t>
            </a:r>
            <a:r>
              <a:rPr kumimoji="1" lang="ja-JP" altLang="en-US" dirty="0" smtClean="0"/>
              <a:t>の～～～が異なるかを検証するために，各時刻における～～～を確認します．</a:t>
            </a:r>
            <a:endParaRPr kumimoji="1" lang="en-US" altLang="ja-JP" dirty="0" smtClean="0"/>
          </a:p>
          <a:p>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特に，アメリカとアメリカ，アメリカとヨーロッパなど，</a:t>
            </a:r>
            <a:r>
              <a:rPr kumimoji="1" lang="ja-JP" altLang="en-US" b="1" dirty="0" smtClean="0"/>
              <a:t>地域別に</a:t>
            </a:r>
            <a:r>
              <a:rPr kumimoji="1" lang="ja-JP" altLang="en-US" dirty="0" smtClean="0"/>
              <a:t>返信時間を分析し，各地域で</a:t>
            </a:r>
            <a:r>
              <a:rPr kumimoji="1" lang="ja-JP" altLang="en-US" b="1" dirty="0" smtClean="0"/>
              <a:t>リアルタイムに</a:t>
            </a:r>
            <a:r>
              <a:rPr kumimoji="1" lang="ja-JP" altLang="en-US" dirty="0" smtClean="0"/>
              <a:t>情報交換を行うことができる時間帯を把握します．</a:t>
            </a:r>
            <a:endParaRPr kumimoji="1" lang="en-US" altLang="ja-JP" dirty="0" smtClean="0"/>
          </a:p>
          <a:p>
            <a:endParaRPr kumimoji="1" lang="en-US" altLang="ja-JP" dirty="0" smtClean="0"/>
          </a:p>
          <a:p>
            <a:r>
              <a:rPr kumimoji="1" lang="ja-JP" altLang="en-US" dirty="0" smtClean="0"/>
              <a:t>例えば，</a:t>
            </a:r>
            <a:r>
              <a:rPr kumimoji="1" lang="ja-JP" altLang="en-US" b="1" dirty="0" smtClean="0"/>
              <a:t>横軸に</a:t>
            </a:r>
            <a:r>
              <a:rPr kumimoji="1" lang="ja-JP" altLang="en-US" dirty="0" smtClean="0"/>
              <a:t>メッセージの送信時刻を，</a:t>
            </a:r>
            <a:r>
              <a:rPr kumimoji="1" lang="ja-JP" altLang="en-US" b="1" dirty="0" smtClean="0"/>
              <a:t>縦軸に</a:t>
            </a:r>
            <a:r>
              <a:rPr kumimoji="1" lang="ja-JP" altLang="en-US" b="1" i="0" u="sng" dirty="0" smtClean="0"/>
              <a:t>各送信時刻に対するそれぞれの返信時間の分</a:t>
            </a:r>
            <a:r>
              <a:rPr kumimoji="1" lang="ja-JP" altLang="en-US" b="1" u="sng" dirty="0" smtClean="0"/>
              <a:t>布</a:t>
            </a:r>
            <a:r>
              <a:rPr kumimoji="1" lang="ja-JP" altLang="en-US" dirty="0" smtClean="0"/>
              <a:t>を取り，返信時間を細かく分けることで，返信の早い時間帯がわかります．</a:t>
            </a:r>
            <a:endParaRPr kumimoji="1" lang="en-US" altLang="ja-JP" dirty="0" smtClean="0"/>
          </a:p>
          <a:p>
            <a:r>
              <a:rPr kumimoji="1" lang="ja-JP" altLang="en-US" dirty="0" smtClean="0"/>
              <a:t>なお，返信時間の“</a:t>
            </a:r>
            <a:r>
              <a:rPr kumimoji="1" lang="en-US" altLang="ja-JP" dirty="0" smtClean="0"/>
              <a:t>1 - 2</a:t>
            </a:r>
            <a:r>
              <a:rPr kumimoji="1" lang="ja-JP" altLang="en-US" dirty="0" smtClean="0"/>
              <a:t>”は，返信時間が</a:t>
            </a:r>
            <a:r>
              <a:rPr kumimoji="1" lang="en-US" altLang="ja-JP" dirty="0" smtClean="0"/>
              <a:t>1</a:t>
            </a:r>
            <a:r>
              <a:rPr kumimoji="1" lang="ja-JP" altLang="en-US" dirty="0" smtClean="0"/>
              <a:t>時間以上</a:t>
            </a:r>
            <a:r>
              <a:rPr kumimoji="1" lang="en-US" altLang="ja-JP" dirty="0" smtClean="0"/>
              <a:t>2</a:t>
            </a:r>
            <a:r>
              <a:rPr kumimoji="1" lang="ja-JP" altLang="en-US" dirty="0" smtClean="0"/>
              <a:t>時間未満であることを意味します．</a:t>
            </a:r>
            <a:endParaRPr kumimoji="1" lang="en-US" altLang="ja-JP" dirty="0" smtClean="0"/>
          </a:p>
          <a:p>
            <a:r>
              <a:rPr kumimoji="1" lang="ja-JP" altLang="en-US" dirty="0" smtClean="0"/>
              <a:t>アメリカとヨーロッパ間の情報交換の場合，☆　アメリカの開発者は</a:t>
            </a:r>
            <a:r>
              <a:rPr kumimoji="1" lang="en-US" altLang="ja-JP" b="1" dirty="0" smtClean="0"/>
              <a:t>3</a:t>
            </a:r>
            <a:r>
              <a:rPr kumimoji="1" lang="ja-JP" altLang="en-US" b="1" dirty="0" smtClean="0"/>
              <a:t>時～</a:t>
            </a:r>
            <a:r>
              <a:rPr kumimoji="1" lang="en-US" altLang="ja-JP" b="1" dirty="0" smtClean="0"/>
              <a:t>9</a:t>
            </a:r>
            <a:r>
              <a:rPr kumimoji="1" lang="ja-JP" altLang="en-US" b="1" dirty="0" smtClean="0"/>
              <a:t>時頃に</a:t>
            </a:r>
            <a:r>
              <a:rPr kumimoji="1" lang="ja-JP" altLang="en-US" dirty="0" smtClean="0"/>
              <a:t>メッセージを送信すると，ヨーロッパの開発者から素早い返信を得ることができます。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9</a:t>
            </a:fld>
            <a:endParaRPr kumimoji="1"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それぞれの仮説を検証するために，複数の</a:t>
            </a:r>
            <a:r>
              <a:rPr kumimoji="1" lang="en-US" altLang="ja-JP" dirty="0" smtClean="0"/>
              <a:t>OSS</a:t>
            </a:r>
            <a:r>
              <a:rPr kumimoji="1" lang="ja-JP" altLang="en-US" dirty="0" smtClean="0"/>
              <a:t>プロジェクトを対象にケーススタディを行いました．</a:t>
            </a:r>
            <a:endParaRPr kumimoji="1" lang="en-US" altLang="ja-JP" dirty="0" smtClean="0"/>
          </a:p>
          <a:p>
            <a:endParaRPr kumimoji="1" lang="en-US" altLang="ja-JP" dirty="0" smtClean="0"/>
          </a:p>
          <a:p>
            <a:r>
              <a:rPr kumimoji="1" lang="ja-JP" altLang="en-US" dirty="0" smtClean="0"/>
              <a:t>分析対象プロジェクトは，</a:t>
            </a:r>
            <a:r>
              <a:rPr kumimoji="1" lang="ja-JP" altLang="en-US" b="1" dirty="0" smtClean="0"/>
              <a:t>数多くの開発者が参加する大規模なプロジェクト</a:t>
            </a:r>
            <a:r>
              <a:rPr kumimoji="1" lang="ja-JP" altLang="en-US" dirty="0" smtClean="0"/>
              <a:t>である，</a:t>
            </a:r>
            <a:r>
              <a:rPr kumimoji="1" lang="en-US" altLang="ja-JP" dirty="0" smtClean="0"/>
              <a:t>Python</a:t>
            </a:r>
            <a:r>
              <a:rPr kumimoji="1" lang="ja-JP" altLang="en-US" dirty="0" smtClean="0"/>
              <a:t>プロジェクト，</a:t>
            </a:r>
            <a:r>
              <a:rPr kumimoji="1" lang="en-US" altLang="ja-JP" dirty="0" err="1" smtClean="0"/>
              <a:t>PostgreSQL</a:t>
            </a:r>
            <a:r>
              <a:rPr kumimoji="1" lang="ja-JP" altLang="en-US" dirty="0" smtClean="0"/>
              <a:t>プロジェクト，</a:t>
            </a:r>
            <a:r>
              <a:rPr kumimoji="1" lang="en-US" altLang="ja-JP" dirty="0" smtClean="0"/>
              <a:t>Apache</a:t>
            </a:r>
            <a:r>
              <a:rPr kumimoji="1" lang="ja-JP" altLang="en-US" dirty="0" smtClean="0"/>
              <a:t>プロジェクト，</a:t>
            </a:r>
            <a:r>
              <a:rPr kumimoji="1" lang="en-US" altLang="ja-JP" dirty="0" smtClean="0"/>
              <a:t>Eclipse</a:t>
            </a:r>
            <a:r>
              <a:rPr kumimoji="1" lang="ja-JP" altLang="en-US" dirty="0" smtClean="0"/>
              <a:t>プロジェクトを用いました．</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Eclipse</a:t>
            </a:r>
            <a:r>
              <a:rPr kumimoji="1" lang="ja-JP" altLang="en-US" dirty="0" smtClean="0"/>
              <a:t>プロジェクトに関しては，</a:t>
            </a:r>
            <a:r>
              <a:rPr kumimoji="1" lang="ja-JP" altLang="en-US" b="1" dirty="0" smtClean="0"/>
              <a:t>中心のプロジェクト</a:t>
            </a:r>
            <a:r>
              <a:rPr kumimoji="1" lang="ja-JP" altLang="en-US" dirty="0" smtClean="0"/>
              <a:t>や</a:t>
            </a:r>
            <a:r>
              <a:rPr kumimoji="1" lang="ja-JP" altLang="en-US" b="1" dirty="0" smtClean="0"/>
              <a:t>ダウンロード数の多いプロジェクト</a:t>
            </a:r>
            <a:r>
              <a:rPr kumimoji="1" lang="ja-JP" altLang="en-US" dirty="0" smtClean="0"/>
              <a:t>の中から</a:t>
            </a:r>
            <a:r>
              <a:rPr kumimoji="1" lang="ja-JP" altLang="en-US" b="1" dirty="0" smtClean="0"/>
              <a:t>メッセージ数が多いプロジェクト</a:t>
            </a:r>
            <a:r>
              <a:rPr kumimoji="1" lang="ja-JP" altLang="en-US" dirty="0" smtClean="0"/>
              <a:t>を対象としました．</a:t>
            </a:r>
            <a:endParaRPr kumimoji="1" lang="en-US" altLang="ja-JP" dirty="0" smtClean="0"/>
          </a:p>
          <a:p>
            <a:r>
              <a:rPr kumimoji="1" lang="ja-JP" altLang="en-US" dirty="0" smtClean="0"/>
              <a:t>また，</a:t>
            </a:r>
            <a:r>
              <a:rPr kumimoji="1" lang="en-US" altLang="ja-JP" dirty="0" smtClean="0"/>
              <a:t>Eclipse Platform</a:t>
            </a:r>
            <a:r>
              <a:rPr kumimoji="1" lang="ja-JP" altLang="en-US" dirty="0" smtClean="0"/>
              <a:t>プロジェクトは</a:t>
            </a:r>
            <a:r>
              <a:rPr kumimoji="1" lang="ja-JP" altLang="en-US" b="1" dirty="0" smtClean="0"/>
              <a:t>モジュール毎にデータが分かれて</a:t>
            </a:r>
            <a:r>
              <a:rPr kumimoji="1" lang="ja-JP" altLang="en-US" dirty="0" smtClean="0"/>
              <a:t>いたため，</a:t>
            </a:r>
            <a:r>
              <a:rPr kumimoji="1" lang="ja-JP" altLang="en-US" b="1" dirty="0" smtClean="0"/>
              <a:t>それぞれを分けて</a:t>
            </a:r>
            <a:r>
              <a:rPr kumimoji="1" lang="ja-JP" altLang="en-US" dirty="0" smtClean="0"/>
              <a:t>分析しました．</a:t>
            </a:r>
            <a:endParaRPr kumimoji="1" lang="en-US" altLang="ja-JP" dirty="0" smtClean="0"/>
          </a:p>
          <a:p>
            <a:endParaRPr kumimoji="1" lang="en-US" altLang="ja-JP" dirty="0" smtClean="0"/>
          </a:p>
          <a:p>
            <a:r>
              <a:rPr kumimoji="1" lang="ja-JP" altLang="en-US" dirty="0" smtClean="0"/>
              <a:t>本研究では，これらのプロジェクトを　☆　</a:t>
            </a:r>
            <a:r>
              <a:rPr kumimoji="1" lang="en-US" altLang="ja-JP" dirty="0" smtClean="0"/>
              <a:t>OSS</a:t>
            </a:r>
            <a:r>
              <a:rPr kumimoji="1" lang="ja-JP" altLang="en-US" dirty="0" smtClean="0"/>
              <a:t>開発プロジェクト，～～～に分類して分析を行います．</a:t>
            </a:r>
            <a:endParaRPr kumimoji="1" lang="en-US" altLang="ja-JP" dirty="0" smtClean="0"/>
          </a:p>
          <a:p>
            <a:endParaRPr kumimoji="1" lang="en-US" altLang="ja-JP" dirty="0" smtClean="0"/>
          </a:p>
          <a:p>
            <a:r>
              <a:rPr kumimoji="1" lang="ja-JP" altLang="en-US" b="1" dirty="0" smtClean="0"/>
              <a:t>ボランティアの開発者</a:t>
            </a:r>
            <a:r>
              <a:rPr kumimoji="1" lang="ja-JP" altLang="en-US" dirty="0" smtClean="0"/>
              <a:t>や</a:t>
            </a:r>
            <a:r>
              <a:rPr kumimoji="1" lang="ja-JP" altLang="en-US" b="1" dirty="0" smtClean="0"/>
              <a:t>企業の開発者</a:t>
            </a:r>
            <a:r>
              <a:rPr kumimoji="1" lang="ja-JP" altLang="en-US" dirty="0" smtClean="0"/>
              <a:t>など，</a:t>
            </a:r>
            <a:r>
              <a:rPr kumimoji="1" lang="ja-JP" altLang="en-US" b="1" dirty="0" smtClean="0"/>
              <a:t>開発者が所属する環境によって情報交換を行う時間帯が異なったり</a:t>
            </a:r>
            <a:r>
              <a:rPr kumimoji="1" lang="ja-JP" altLang="en-US" dirty="0" smtClean="0"/>
              <a:t>，</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同じプロジェクトであっても</a:t>
            </a:r>
            <a:r>
              <a:rPr kumimoji="1" lang="ja-JP" altLang="en-US" b="1" dirty="0" smtClean="0"/>
              <a:t>モジュール毎に開発担当者が異なり</a:t>
            </a:r>
            <a:r>
              <a:rPr kumimoji="1" lang="ja-JP" altLang="en-US" dirty="0" smtClean="0"/>
              <a:t>，</a:t>
            </a:r>
            <a:r>
              <a:rPr kumimoji="1" lang="ja-JP" altLang="en-US" b="1" dirty="0" smtClean="0"/>
              <a:t>情報交換を行う時間帯が異なる</a:t>
            </a:r>
            <a:r>
              <a:rPr kumimoji="1" lang="ja-JP" altLang="en-US" dirty="0" smtClean="0"/>
              <a:t>と考えたため，このようにプロジェクトを分類しました．</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10</a:t>
            </a:fld>
            <a:endParaRPr kumimoji="1"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分析対象データは，主に開発に～～～のアーカイブを用いました．</a:t>
            </a:r>
            <a:endParaRPr kumimoji="1" lang="en-US" altLang="ja-JP" dirty="0" smtClean="0"/>
          </a:p>
          <a:p>
            <a:endParaRPr kumimoji="1" lang="en-US" altLang="ja-JP" dirty="0" smtClean="0"/>
          </a:p>
          <a:p>
            <a:r>
              <a:rPr kumimoji="1" lang="ja-JP" altLang="en-US" dirty="0" smtClean="0"/>
              <a:t>各対象データの基本統計量はこのようになっています．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11</a:t>
            </a:fld>
            <a:endParaRPr kumimoji="1"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本研究で用いた</a:t>
            </a:r>
            <a:r>
              <a:rPr kumimoji="1" lang="en-US" altLang="ja-JP" dirty="0" smtClean="0"/>
              <a:t>OSS</a:t>
            </a:r>
            <a:r>
              <a:rPr kumimoji="1" lang="ja-JP" altLang="en-US" dirty="0" smtClean="0"/>
              <a:t>プロジェクトは全て，</a:t>
            </a:r>
            <a:r>
              <a:rPr kumimoji="1" lang="ja-JP" altLang="en-US" b="1" dirty="0" smtClean="0"/>
              <a:t>アメリカ大陸地域</a:t>
            </a:r>
            <a:r>
              <a:rPr kumimoji="1" lang="ja-JP" altLang="en-US" dirty="0" smtClean="0"/>
              <a:t>と</a:t>
            </a:r>
            <a:r>
              <a:rPr kumimoji="1" lang="ja-JP" altLang="en-US" b="1" dirty="0" smtClean="0"/>
              <a:t>ヨーロッパ・アフリカ地域</a:t>
            </a:r>
            <a:r>
              <a:rPr kumimoji="1" lang="ja-JP" altLang="en-US" dirty="0" smtClean="0"/>
              <a:t>からのメッセージ数が多かったため，これらの</a:t>
            </a:r>
            <a:r>
              <a:rPr kumimoji="1" lang="en-US" altLang="ja-JP" b="1" dirty="0" smtClean="0"/>
              <a:t>2</a:t>
            </a:r>
            <a:r>
              <a:rPr kumimoji="1" lang="ja-JP" altLang="en-US" b="1" dirty="0" smtClean="0"/>
              <a:t>地域を分析対象地域</a:t>
            </a:r>
            <a:r>
              <a:rPr kumimoji="1" lang="ja-JP" altLang="en-US" dirty="0" smtClean="0"/>
              <a:t>としました．</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12</a:t>
            </a:fld>
            <a:endParaRPr kumimoji="1"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まず初めに，仮説</a:t>
            </a:r>
            <a:r>
              <a:rPr kumimoji="1" lang="en-US" altLang="ja-JP" dirty="0" smtClean="0"/>
              <a:t>1</a:t>
            </a:r>
            <a:r>
              <a:rPr kumimoji="1" lang="ja-JP" altLang="en-US" dirty="0" smtClean="0"/>
              <a:t>の結果について説明します．なお，本発表では時間の都合上，一部の結果を用いて説明します．</a:t>
            </a:r>
            <a:endParaRPr kumimoji="1" lang="en-US" altLang="ja-JP" dirty="0" smtClean="0"/>
          </a:p>
          <a:p>
            <a:endParaRPr kumimoji="1" lang="en-US" altLang="ja-JP" dirty="0" smtClean="0"/>
          </a:p>
          <a:p>
            <a:r>
              <a:rPr kumimoji="1" lang="ja-JP" altLang="en-US" dirty="0" smtClean="0"/>
              <a:t>この図は</a:t>
            </a:r>
            <a:r>
              <a:rPr kumimoji="1" lang="en-US" altLang="ja-JP" dirty="0" smtClean="0"/>
              <a:t>Python</a:t>
            </a:r>
            <a:r>
              <a:rPr kumimoji="1" lang="ja-JP" altLang="en-US" dirty="0" smtClean="0"/>
              <a:t>における，</a:t>
            </a:r>
            <a:r>
              <a:rPr kumimoji="1" lang="ja-JP" altLang="en-US" b="1" dirty="0" smtClean="0"/>
              <a:t>米</a:t>
            </a:r>
            <a:r>
              <a:rPr kumimoji="1" lang="ja-JP" altLang="en-US" dirty="0" smtClean="0"/>
              <a:t>と</a:t>
            </a:r>
            <a:r>
              <a:rPr kumimoji="1" lang="ja-JP" altLang="en-US" b="1" dirty="0" smtClean="0"/>
              <a:t>欧</a:t>
            </a:r>
            <a:r>
              <a:rPr kumimoji="1" lang="ja-JP" altLang="en-US" dirty="0" smtClean="0"/>
              <a:t>の</a:t>
            </a:r>
            <a:r>
              <a:rPr kumimoji="1" lang="ja-JP" altLang="en-US" b="1" dirty="0" smtClean="0"/>
              <a:t>各時刻のメッセージ数の分布の結果</a:t>
            </a:r>
            <a:r>
              <a:rPr kumimoji="1" lang="ja-JP" altLang="en-US" dirty="0" smtClean="0"/>
              <a:t>です．</a:t>
            </a:r>
            <a:endParaRPr kumimoji="1" lang="en-US" altLang="ja-JP" dirty="0" smtClean="0"/>
          </a:p>
          <a:p>
            <a:r>
              <a:rPr kumimoji="1" lang="ja-JP" altLang="en-US" dirty="0" smtClean="0"/>
              <a:t>図の</a:t>
            </a:r>
            <a:r>
              <a:rPr kumimoji="1" lang="ja-JP" altLang="en-US" b="1" dirty="0" smtClean="0"/>
              <a:t>左側は米の結果</a:t>
            </a:r>
            <a:r>
              <a:rPr kumimoji="1" lang="ja-JP" altLang="en-US" dirty="0" smtClean="0"/>
              <a:t>を表し，</a:t>
            </a:r>
            <a:r>
              <a:rPr kumimoji="1" lang="ja-JP" altLang="en-US" b="1" dirty="0" smtClean="0"/>
              <a:t>右側は欧の結果</a:t>
            </a:r>
            <a:r>
              <a:rPr kumimoji="1" lang="ja-JP" altLang="en-US" dirty="0" smtClean="0"/>
              <a:t>を表しています．また，</a:t>
            </a:r>
            <a:r>
              <a:rPr kumimoji="1" lang="ja-JP" altLang="en-US" b="1" dirty="0" smtClean="0"/>
              <a:t>縦軸は</a:t>
            </a:r>
            <a:r>
              <a:rPr kumimoji="1" lang="ja-JP" altLang="en-US" dirty="0" smtClean="0"/>
              <a:t>世界協定時である</a:t>
            </a:r>
            <a:r>
              <a:rPr kumimoji="1" lang="en-US" altLang="ja-JP" b="1" dirty="0" smtClean="0"/>
              <a:t>UTC+0</a:t>
            </a:r>
            <a:r>
              <a:rPr kumimoji="1" lang="ja-JP" altLang="en-US" b="1" dirty="0" smtClean="0"/>
              <a:t>の時刻</a:t>
            </a:r>
            <a:r>
              <a:rPr kumimoji="1" lang="ja-JP" altLang="en-US" dirty="0" smtClean="0"/>
              <a:t>を表し，</a:t>
            </a:r>
            <a:r>
              <a:rPr kumimoji="1" lang="ja-JP" altLang="en-US" b="1" dirty="0" smtClean="0"/>
              <a:t>横軸は</a:t>
            </a:r>
            <a:r>
              <a:rPr kumimoji="1" lang="ja-JP" altLang="en-US" dirty="0" smtClean="0"/>
              <a:t>各時刻の</a:t>
            </a:r>
            <a:r>
              <a:rPr kumimoji="1" lang="ja-JP" altLang="en-US" b="1" dirty="0" smtClean="0"/>
              <a:t>メッセージ数</a:t>
            </a:r>
            <a:r>
              <a:rPr kumimoji="1" lang="ja-JP" altLang="en-US" dirty="0" smtClean="0"/>
              <a:t>を表しています．</a:t>
            </a:r>
            <a:endParaRPr kumimoji="1" lang="en-US" altLang="ja-JP" dirty="0" smtClean="0"/>
          </a:p>
          <a:p>
            <a:endParaRPr kumimoji="1" lang="en-US" altLang="ja-JP" dirty="0" smtClean="0"/>
          </a:p>
          <a:p>
            <a:r>
              <a:rPr kumimoji="1" lang="en-US" altLang="ja-JP" dirty="0" smtClean="0"/>
              <a:t>OSS</a:t>
            </a:r>
            <a:r>
              <a:rPr kumimoji="1" lang="ja-JP" altLang="en-US" dirty="0" smtClean="0"/>
              <a:t>開発プロジェクトでは，☆　</a:t>
            </a:r>
            <a:r>
              <a:rPr kumimoji="1" lang="en-US" altLang="ja-JP" dirty="0" smtClean="0"/>
              <a:t>(</a:t>
            </a:r>
            <a:r>
              <a:rPr kumimoji="1" lang="ja-JP" altLang="en-US" b="1" dirty="0" smtClean="0"/>
              <a:t>米と欧の</a:t>
            </a:r>
            <a:r>
              <a:rPr kumimoji="1" lang="en-US" altLang="ja-JP" b="1" dirty="0" smtClean="0"/>
              <a:t>)</a:t>
            </a:r>
            <a:r>
              <a:rPr kumimoji="1" lang="ja-JP" altLang="en-US" b="1" dirty="0" smtClean="0"/>
              <a:t>両地域</a:t>
            </a:r>
            <a:r>
              <a:rPr kumimoji="1" lang="ja-JP" altLang="en-US" dirty="0" smtClean="0"/>
              <a:t>で情報交換を活発に行っている時間帯が</a:t>
            </a:r>
            <a:r>
              <a:rPr kumimoji="1" lang="ja-JP" altLang="en-US" b="1" dirty="0" smtClean="0"/>
              <a:t>同じ</a:t>
            </a:r>
            <a:r>
              <a:rPr kumimoji="1" lang="ja-JP" altLang="en-US" dirty="0" smtClean="0"/>
              <a:t>であることを確認できました．</a:t>
            </a:r>
            <a:endParaRPr kumimoji="1" lang="en-US" altLang="ja-JP" dirty="0" smtClean="0"/>
          </a:p>
          <a:p>
            <a:r>
              <a:rPr kumimoji="1" lang="ja-JP" altLang="en-US" dirty="0" smtClean="0"/>
              <a:t>しかし，メッセージ数が最小となる時間帯は異なり，☆　それぞれの現地時刻の</a:t>
            </a:r>
            <a:r>
              <a:rPr kumimoji="1" lang="ja-JP" altLang="en-US" b="1" dirty="0" smtClean="0"/>
              <a:t>深夜から早朝となる時間帯</a:t>
            </a:r>
            <a:r>
              <a:rPr kumimoji="1" lang="ja-JP" altLang="en-US" b="0" dirty="0" smtClean="0"/>
              <a:t>に</a:t>
            </a:r>
            <a:r>
              <a:rPr kumimoji="1" lang="ja-JP" altLang="en-US" dirty="0" smtClean="0"/>
              <a:t>情報交換をあまり行わないことがわかりました．</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13</a:t>
            </a:fld>
            <a:endParaRPr kumimoji="1"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企業と混合の</a:t>
            </a:r>
            <a:r>
              <a:rPr kumimoji="1" lang="en-US" altLang="ja-JP" dirty="0" smtClean="0"/>
              <a:t>OSS</a:t>
            </a:r>
            <a:r>
              <a:rPr kumimoji="1" lang="ja-JP" altLang="en-US" dirty="0" smtClean="0"/>
              <a:t>開発プロジェクトでは，☆　</a:t>
            </a:r>
            <a:r>
              <a:rPr kumimoji="1" lang="en-US" altLang="ja-JP" dirty="0" smtClean="0"/>
              <a:t>(</a:t>
            </a:r>
            <a:r>
              <a:rPr kumimoji="1" lang="ja-JP" altLang="en-US" b="1" dirty="0" smtClean="0"/>
              <a:t>米と欧の</a:t>
            </a:r>
            <a:r>
              <a:rPr kumimoji="1" lang="en-US" altLang="ja-JP" b="1" dirty="0" smtClean="0"/>
              <a:t>)</a:t>
            </a:r>
            <a:r>
              <a:rPr kumimoji="1" lang="ja-JP" altLang="en-US" b="1" dirty="0" smtClean="0"/>
              <a:t>両地域</a:t>
            </a:r>
            <a:r>
              <a:rPr kumimoji="1" lang="ja-JP" altLang="en-US" dirty="0" smtClean="0"/>
              <a:t>で情報交換を活発に行っている時間帯が</a:t>
            </a:r>
            <a:r>
              <a:rPr kumimoji="1" lang="ja-JP" altLang="en-US" b="1" dirty="0" smtClean="0"/>
              <a:t>同じ</a:t>
            </a:r>
            <a:r>
              <a:rPr kumimoji="1" lang="ja-JP" altLang="en-US" dirty="0" smtClean="0"/>
              <a:t>プロジェクトもあれば，</a:t>
            </a:r>
            <a:r>
              <a:rPr kumimoji="1" lang="ja-JP" altLang="en-US" b="1" dirty="0" smtClean="0"/>
              <a:t>異なる</a:t>
            </a:r>
            <a:r>
              <a:rPr kumimoji="1" lang="ja-JP" altLang="en-US" dirty="0" smtClean="0"/>
              <a:t>プロジェクトもあり，プロジェクトによって異なることを確認できました．</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また，メッセージ数が最小となる時間帯は，☆　</a:t>
            </a:r>
            <a:r>
              <a:rPr kumimoji="1" lang="ja-JP" altLang="en-US" b="1" dirty="0" smtClean="0"/>
              <a:t>地域によって異なる</a:t>
            </a:r>
            <a:r>
              <a:rPr kumimoji="1" lang="ja-JP" altLang="en-US" dirty="0" smtClean="0"/>
              <a:t>ことを確認できました．</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14</a:t>
            </a:fld>
            <a:endParaRPr kumimoji="1"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モジュール毎に分かれた</a:t>
            </a:r>
            <a:r>
              <a:rPr kumimoji="1" lang="en-US" altLang="ja-JP" dirty="0" smtClean="0"/>
              <a:t>OSS</a:t>
            </a:r>
            <a:r>
              <a:rPr kumimoji="1" lang="ja-JP" altLang="en-US" dirty="0" smtClean="0"/>
              <a:t>開発プロジェクトでは，☆　</a:t>
            </a:r>
            <a:r>
              <a:rPr kumimoji="1" lang="en-US" altLang="ja-JP" dirty="0" smtClean="0"/>
              <a:t>(</a:t>
            </a:r>
            <a:r>
              <a:rPr kumimoji="1" lang="ja-JP" altLang="en-US" b="1" dirty="0" smtClean="0"/>
              <a:t>米と欧の</a:t>
            </a:r>
            <a:r>
              <a:rPr kumimoji="1" lang="en-US" altLang="ja-JP" b="1" dirty="0" smtClean="0"/>
              <a:t>)</a:t>
            </a:r>
            <a:r>
              <a:rPr kumimoji="1" lang="ja-JP" altLang="en-US" b="1" dirty="0" smtClean="0"/>
              <a:t>両地域</a:t>
            </a:r>
            <a:r>
              <a:rPr kumimoji="1" lang="ja-JP" altLang="en-US" dirty="0" smtClean="0"/>
              <a:t>で情報交換を活発に行っている時間帯が異なることを確認できました．</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また，メッセージ数が最小となる時間帯は，☆　</a:t>
            </a:r>
            <a:r>
              <a:rPr kumimoji="1" lang="ja-JP" altLang="en-US" b="1" dirty="0" smtClean="0"/>
              <a:t>地域によって異なる</a:t>
            </a:r>
            <a:r>
              <a:rPr kumimoji="1" lang="ja-JP" altLang="en-US" dirty="0" smtClean="0"/>
              <a:t>ことを確認できました．</a:t>
            </a:r>
            <a:endParaRPr kumimoji="1" lang="en-US" altLang="ja-JP" dirty="0" smtClean="0"/>
          </a:p>
          <a:p>
            <a:endParaRPr kumimoji="1" lang="en-US" altLang="ja-JP" dirty="0" smtClean="0"/>
          </a:p>
          <a:p>
            <a:r>
              <a:rPr kumimoji="1" lang="ja-JP" altLang="en-US" dirty="0" smtClean="0"/>
              <a:t>以上より，☆　</a:t>
            </a:r>
            <a:r>
              <a:rPr kumimoji="1" lang="ja-JP" altLang="en-US" b="1" dirty="0" smtClean="0"/>
              <a:t>情報交換を行う時間帯は地域によって異なり，仮説</a:t>
            </a:r>
            <a:r>
              <a:rPr kumimoji="1" lang="en-US" altLang="ja-JP" b="1" dirty="0" smtClean="0"/>
              <a:t>1</a:t>
            </a:r>
            <a:r>
              <a:rPr kumimoji="1" lang="ja-JP" altLang="en-US" b="1" dirty="0" smtClean="0"/>
              <a:t>は支持された</a:t>
            </a:r>
            <a:r>
              <a:rPr kumimoji="1" lang="ja-JP" altLang="en-US" dirty="0" smtClean="0"/>
              <a:t>といえます．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15</a:t>
            </a:fld>
            <a:endParaRPr kumimoji="1"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次に仮説</a:t>
            </a:r>
            <a:r>
              <a:rPr kumimoji="1" lang="en-US" altLang="ja-JP" dirty="0" smtClean="0"/>
              <a:t>2</a:t>
            </a:r>
            <a:r>
              <a:rPr kumimoji="1" lang="ja-JP" altLang="en-US" dirty="0" smtClean="0"/>
              <a:t>の結果を説明します．</a:t>
            </a:r>
            <a:endParaRPr kumimoji="1" lang="en-US" altLang="ja-JP" dirty="0" smtClean="0"/>
          </a:p>
          <a:p>
            <a:endParaRPr kumimoji="1" lang="en-US" altLang="ja-JP" dirty="0" smtClean="0"/>
          </a:p>
          <a:p>
            <a:r>
              <a:rPr kumimoji="1" lang="ja-JP" altLang="en-US" dirty="0" smtClean="0"/>
              <a:t>表は各プロジェクトで，</a:t>
            </a:r>
            <a:r>
              <a:rPr kumimoji="1" lang="ja-JP" altLang="en-US" b="1" dirty="0" smtClean="0"/>
              <a:t>時差のない地域間</a:t>
            </a:r>
            <a:r>
              <a:rPr kumimoji="1" lang="ja-JP" altLang="en-US" dirty="0" smtClean="0"/>
              <a:t>と</a:t>
            </a:r>
            <a:r>
              <a:rPr kumimoji="1" lang="ja-JP" altLang="en-US" b="1" dirty="0" smtClean="0"/>
              <a:t>時差のある地域間</a:t>
            </a:r>
            <a:r>
              <a:rPr kumimoji="1" lang="ja-JP" altLang="en-US" dirty="0" smtClean="0"/>
              <a:t>における返信時間の差に有意差がみられたかどうかの結果です．</a:t>
            </a:r>
            <a:endParaRPr kumimoji="1" lang="en-US" altLang="ja-JP" dirty="0" smtClean="0"/>
          </a:p>
          <a:p>
            <a:r>
              <a:rPr kumimoji="1" lang="ja-JP" altLang="en-US" dirty="0" smtClean="0"/>
              <a:t>有意水準</a:t>
            </a:r>
            <a:r>
              <a:rPr kumimoji="1" lang="en-US" altLang="ja-JP" dirty="0" smtClean="0"/>
              <a:t>5</a:t>
            </a:r>
            <a:r>
              <a:rPr kumimoji="1" lang="ja-JP" altLang="en-US" dirty="0" smtClean="0"/>
              <a:t>％で</a:t>
            </a:r>
            <a:r>
              <a:rPr kumimoji="1" lang="ja-JP" altLang="en-US" b="1" dirty="0" smtClean="0"/>
              <a:t>有意差があった場合は○</a:t>
            </a:r>
            <a:r>
              <a:rPr kumimoji="1" lang="ja-JP" altLang="en-US" dirty="0" smtClean="0"/>
              <a:t>，</a:t>
            </a:r>
            <a:r>
              <a:rPr kumimoji="1" lang="ja-JP" altLang="en-US" b="1" dirty="0" smtClean="0"/>
              <a:t>なかった場合は</a:t>
            </a:r>
            <a:r>
              <a:rPr kumimoji="1" lang="en-US" altLang="ja-JP" b="1" dirty="0" smtClean="0"/>
              <a:t>×</a:t>
            </a:r>
            <a:r>
              <a:rPr kumimoji="1" lang="ja-JP" altLang="en-US" dirty="0" err="1" smtClean="0"/>
              <a:t>，</a:t>
            </a:r>
            <a:r>
              <a:rPr kumimoji="1" lang="ja-JP" altLang="en-US" dirty="0" smtClean="0"/>
              <a:t>有意差があった場合となかった場合の</a:t>
            </a:r>
            <a:r>
              <a:rPr kumimoji="1" lang="ja-JP" altLang="en-US" b="1" dirty="0" smtClean="0"/>
              <a:t>両方が存在したためどちらともいえない場合は△</a:t>
            </a:r>
            <a:r>
              <a:rPr kumimoji="1" lang="ja-JP" altLang="en-US" dirty="0" smtClean="0"/>
              <a:t>として表しています．</a:t>
            </a:r>
            <a:endParaRPr kumimoji="1" lang="en-US" altLang="ja-JP" dirty="0" smtClean="0"/>
          </a:p>
          <a:p>
            <a:endParaRPr kumimoji="1" lang="en-US" altLang="ja-JP" dirty="0" smtClean="0"/>
          </a:p>
          <a:p>
            <a:r>
              <a:rPr kumimoji="1" lang="ja-JP" altLang="en-US" dirty="0" smtClean="0"/>
              <a:t>全てのプロジェクトにおいて，☆　</a:t>
            </a:r>
            <a:r>
              <a:rPr kumimoji="1" lang="ja-JP" altLang="en-US" b="1" dirty="0" smtClean="0"/>
              <a:t>送信者が米</a:t>
            </a:r>
            <a:r>
              <a:rPr kumimoji="1" lang="ja-JP" altLang="en-US" dirty="0" smtClean="0"/>
              <a:t>のときは返信時間の差に</a:t>
            </a:r>
            <a:r>
              <a:rPr kumimoji="1" lang="ja-JP" altLang="en-US" b="1" dirty="0" smtClean="0"/>
              <a:t>有意差がみられ</a:t>
            </a:r>
            <a:r>
              <a:rPr kumimoji="1" lang="ja-JP" altLang="en-US" dirty="0" smtClean="0"/>
              <a:t>，</a:t>
            </a:r>
            <a:r>
              <a:rPr kumimoji="1" lang="ja-JP" altLang="en-US" b="1" dirty="0" smtClean="0"/>
              <a:t>時差が影響して情報交換のタイムラグを引き起こす</a:t>
            </a:r>
            <a:r>
              <a:rPr kumimoji="1" lang="ja-JP" altLang="en-US" dirty="0" smtClean="0"/>
              <a:t>ことがわかりました．</a:t>
            </a:r>
            <a:endParaRPr kumimoji="1" lang="en-US" altLang="ja-JP" dirty="0" smtClean="0"/>
          </a:p>
          <a:p>
            <a:endParaRPr kumimoji="1" lang="en-US" altLang="ja-JP" dirty="0" smtClean="0"/>
          </a:p>
          <a:p>
            <a:r>
              <a:rPr kumimoji="1" lang="ja-JP" altLang="en-US" dirty="0" smtClean="0"/>
              <a:t>しかし，</a:t>
            </a:r>
            <a:endParaRPr kumimoji="1" lang="en-US" altLang="ja-JP" dirty="0" smtClean="0"/>
          </a:p>
          <a:p>
            <a:r>
              <a:rPr kumimoji="1" lang="ja-JP" altLang="en-US" dirty="0" smtClean="0"/>
              <a:t>☆　</a:t>
            </a:r>
            <a:r>
              <a:rPr kumimoji="1" lang="ja-JP" altLang="en-US" b="1" dirty="0" smtClean="0"/>
              <a:t>送信者が欧</a:t>
            </a:r>
            <a:r>
              <a:rPr kumimoji="1" lang="ja-JP" altLang="en-US" dirty="0" smtClean="0"/>
              <a:t>のときは返信時間に有意差が見られたものと見られなかったものがあり，</a:t>
            </a:r>
            <a:r>
              <a:rPr kumimoji="1" lang="ja-JP" altLang="en-US" b="1" dirty="0" smtClean="0"/>
              <a:t>時差が影響して情報交換のタイムラグを引き起こすとは限らない</a:t>
            </a:r>
            <a:r>
              <a:rPr kumimoji="1" lang="ja-JP" altLang="en-US" dirty="0" smtClean="0"/>
              <a:t>ことがわかりました．</a:t>
            </a:r>
            <a:endParaRPr kumimoji="1" lang="en-US" altLang="ja-JP" dirty="0" smtClean="0"/>
          </a:p>
          <a:p>
            <a:endParaRPr kumimoji="1" lang="en-US" altLang="ja-JP" dirty="0" smtClean="0"/>
          </a:p>
          <a:p>
            <a:r>
              <a:rPr kumimoji="1" lang="ja-JP" altLang="en-US" dirty="0" smtClean="0"/>
              <a:t>したがって，☆　</a:t>
            </a:r>
            <a:r>
              <a:rPr kumimoji="1" lang="ja-JP" altLang="en-US" b="1" dirty="0" smtClean="0"/>
              <a:t>仮説</a:t>
            </a:r>
            <a:r>
              <a:rPr kumimoji="1" lang="en-US" altLang="ja-JP" b="1" dirty="0" smtClean="0"/>
              <a:t>2</a:t>
            </a:r>
            <a:r>
              <a:rPr kumimoji="1" lang="ja-JP" altLang="en-US" b="1" dirty="0" smtClean="0"/>
              <a:t>は弱くではあるが支持された</a:t>
            </a:r>
            <a:r>
              <a:rPr kumimoji="1" lang="ja-JP" altLang="en-US" dirty="0" smtClean="0"/>
              <a:t>といえます．</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16</a:t>
            </a:fld>
            <a:endParaRPr kumimoji="1"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最後に仮説</a:t>
            </a:r>
            <a:r>
              <a:rPr kumimoji="1" lang="en-US" altLang="ja-JP" dirty="0" smtClean="0"/>
              <a:t>3</a:t>
            </a:r>
            <a:r>
              <a:rPr kumimoji="1" lang="ja-JP" altLang="en-US" dirty="0" smtClean="0"/>
              <a:t>の説明をします．</a:t>
            </a:r>
            <a:endParaRPr kumimoji="1" lang="en-US" altLang="ja-JP" dirty="0" smtClean="0"/>
          </a:p>
          <a:p>
            <a:endParaRPr kumimoji="1" lang="en-US" altLang="ja-JP" dirty="0" smtClean="0"/>
          </a:p>
          <a:p>
            <a:r>
              <a:rPr kumimoji="1" lang="ja-JP" altLang="en-US" dirty="0" smtClean="0"/>
              <a:t>左の図は，</a:t>
            </a:r>
            <a:r>
              <a:rPr kumimoji="1" lang="en-US" altLang="ja-JP" dirty="0" smtClean="0"/>
              <a:t>Python</a:t>
            </a:r>
            <a:r>
              <a:rPr kumimoji="1" lang="ja-JP" altLang="en-US" dirty="0" smtClean="0"/>
              <a:t>における</a:t>
            </a:r>
            <a:r>
              <a:rPr kumimoji="1" lang="ja-JP" altLang="en-US" b="1" dirty="0" smtClean="0"/>
              <a:t>米内</a:t>
            </a:r>
            <a:r>
              <a:rPr kumimoji="1" lang="ja-JP" altLang="en-US" dirty="0" smtClean="0"/>
              <a:t>の</a:t>
            </a:r>
            <a:r>
              <a:rPr kumimoji="1" lang="ja-JP" altLang="en-US" b="1" dirty="0" smtClean="0"/>
              <a:t>時刻別返信時間の分布の結果</a:t>
            </a:r>
            <a:r>
              <a:rPr kumimoji="1" lang="ja-JP" altLang="en-US" dirty="0" smtClean="0"/>
              <a:t>で，右の図は</a:t>
            </a:r>
            <a:r>
              <a:rPr kumimoji="1" lang="ja-JP" altLang="en-US" b="1" dirty="0" smtClean="0"/>
              <a:t>米と欧間</a:t>
            </a:r>
            <a:r>
              <a:rPr kumimoji="1" lang="ja-JP" altLang="en-US" dirty="0" smtClean="0"/>
              <a:t>の</a:t>
            </a:r>
            <a:r>
              <a:rPr kumimoji="1" lang="ja-JP" altLang="en-US" b="1" dirty="0" smtClean="0"/>
              <a:t>時刻別返信時間の分布の結果</a:t>
            </a:r>
            <a:r>
              <a:rPr kumimoji="1" lang="ja-JP" altLang="en-US" dirty="0" smtClean="0"/>
              <a:t>です．</a:t>
            </a:r>
            <a:endParaRPr kumimoji="1" lang="en-US" altLang="ja-JP" dirty="0" smtClean="0"/>
          </a:p>
          <a:p>
            <a:r>
              <a:rPr kumimoji="1" lang="ja-JP" altLang="en-US" b="1" dirty="0" smtClean="0"/>
              <a:t>横軸</a:t>
            </a:r>
            <a:r>
              <a:rPr kumimoji="1" lang="ja-JP" altLang="en-US" dirty="0" smtClean="0"/>
              <a:t>は</a:t>
            </a:r>
            <a:r>
              <a:rPr kumimoji="1" lang="ja-JP" altLang="en-US" b="1" dirty="0" smtClean="0"/>
              <a:t>送信地域の現地時刻</a:t>
            </a:r>
            <a:r>
              <a:rPr kumimoji="1" lang="ja-JP" altLang="en-US" dirty="0" smtClean="0"/>
              <a:t>を表し，</a:t>
            </a:r>
            <a:r>
              <a:rPr kumimoji="1" lang="ja-JP" altLang="en-US" b="1" dirty="0" smtClean="0"/>
              <a:t>縦軸</a:t>
            </a:r>
            <a:r>
              <a:rPr kumimoji="1" lang="ja-JP" altLang="en-US" dirty="0" smtClean="0"/>
              <a:t>は</a:t>
            </a:r>
            <a:r>
              <a:rPr kumimoji="1" lang="ja-JP" altLang="en-US" b="1" dirty="0" smtClean="0"/>
              <a:t>各返信時間におけるメッセージ数の割合</a:t>
            </a:r>
            <a:r>
              <a:rPr kumimoji="1" lang="ja-JP" altLang="en-US" dirty="0" smtClean="0"/>
              <a:t>を表しています．</a:t>
            </a:r>
            <a:endParaRPr kumimoji="1" lang="en-US" altLang="ja-JP" dirty="0" smtClean="0"/>
          </a:p>
          <a:p>
            <a:endParaRPr kumimoji="1" lang="en-US" altLang="ja-JP" dirty="0" smtClean="0"/>
          </a:p>
          <a:p>
            <a:r>
              <a:rPr kumimoji="1" lang="ja-JP" altLang="en-US" dirty="0" smtClean="0"/>
              <a:t>図より，</a:t>
            </a:r>
            <a:r>
              <a:rPr kumimoji="1" lang="en-US" altLang="ja-JP" b="1" dirty="0" smtClean="0"/>
              <a:t>OSS</a:t>
            </a:r>
            <a:r>
              <a:rPr kumimoji="1" lang="ja-JP" altLang="en-US" b="1" dirty="0" smtClean="0"/>
              <a:t>開発プロジェクトでは</a:t>
            </a:r>
            <a:r>
              <a:rPr kumimoji="1" lang="ja-JP" altLang="en-US" dirty="0" smtClean="0"/>
              <a:t>，米から送信する場合，☆　</a:t>
            </a:r>
            <a:r>
              <a:rPr kumimoji="1" lang="en-US" altLang="ja-JP" b="1" dirty="0" smtClean="0"/>
              <a:t>9</a:t>
            </a:r>
            <a:r>
              <a:rPr kumimoji="1" lang="ja-JP" altLang="en-US" b="1" dirty="0" smtClean="0"/>
              <a:t>時～</a:t>
            </a:r>
            <a:r>
              <a:rPr kumimoji="1" lang="en-US" altLang="ja-JP" b="1" dirty="0" smtClean="0"/>
              <a:t>20</a:t>
            </a:r>
            <a:r>
              <a:rPr kumimoji="1" lang="ja-JP" altLang="en-US" b="1" dirty="0" smtClean="0"/>
              <a:t>時頃</a:t>
            </a:r>
            <a:r>
              <a:rPr kumimoji="1" lang="ja-JP" altLang="en-US" dirty="0" smtClean="0"/>
              <a:t>にメッセージを送信すると，</a:t>
            </a:r>
            <a:r>
              <a:rPr kumimoji="1" lang="ja-JP" altLang="en-US" b="1" dirty="0" smtClean="0"/>
              <a:t>米の開発者からの返信が早い</a:t>
            </a:r>
            <a:r>
              <a:rPr kumimoji="1" lang="ja-JP" altLang="en-US" dirty="0" smtClean="0"/>
              <a:t>ことがわかりました．</a:t>
            </a:r>
            <a:endParaRPr kumimoji="1" lang="en-US" altLang="ja-JP" dirty="0" smtClean="0"/>
          </a:p>
          <a:p>
            <a:r>
              <a:rPr kumimoji="1" lang="ja-JP" altLang="en-US" dirty="0" smtClean="0"/>
              <a:t>また，☆　</a:t>
            </a:r>
            <a:r>
              <a:rPr kumimoji="1" lang="en-US" altLang="ja-JP" b="1" dirty="0" smtClean="0"/>
              <a:t>7</a:t>
            </a:r>
            <a:r>
              <a:rPr kumimoji="1" lang="ja-JP" altLang="en-US" b="1" dirty="0" smtClean="0"/>
              <a:t>時～</a:t>
            </a:r>
            <a:r>
              <a:rPr kumimoji="1" lang="en-US" altLang="ja-JP" b="1" dirty="0" smtClean="0"/>
              <a:t>16</a:t>
            </a:r>
            <a:r>
              <a:rPr kumimoji="1" lang="ja-JP" altLang="en-US" b="1" dirty="0" smtClean="0"/>
              <a:t>時頃</a:t>
            </a:r>
            <a:r>
              <a:rPr kumimoji="1" lang="ja-JP" altLang="en-US" dirty="0" smtClean="0"/>
              <a:t>にメッセージを送信すると，</a:t>
            </a:r>
            <a:r>
              <a:rPr kumimoji="1" lang="ja-JP" altLang="en-US" b="1" dirty="0" smtClean="0"/>
              <a:t>欧の開発者からの返信が早い</a:t>
            </a:r>
            <a:r>
              <a:rPr kumimoji="1" lang="ja-JP" altLang="en-US" dirty="0" smtClean="0"/>
              <a:t>ことがわかりました．</a:t>
            </a:r>
            <a:endParaRPr kumimoji="1" lang="en-US" altLang="ja-JP" dirty="0" smtClean="0"/>
          </a:p>
          <a:p>
            <a:endParaRPr kumimoji="1" lang="en-US" altLang="ja-JP" dirty="0" smtClean="0"/>
          </a:p>
          <a:p>
            <a:r>
              <a:rPr kumimoji="1" lang="ja-JP" altLang="en-US" dirty="0" smtClean="0"/>
              <a:t>このように，</a:t>
            </a:r>
            <a:endParaRPr kumimoji="1" lang="en-US" altLang="ja-JP" dirty="0" smtClean="0"/>
          </a:p>
          <a:p>
            <a:r>
              <a:rPr kumimoji="1" lang="ja-JP" altLang="en-US" b="1" dirty="0" smtClean="0"/>
              <a:t>情報交換を行う相手が変わると，素早い返信が得られる時間帯も異なる</a:t>
            </a:r>
            <a:r>
              <a:rPr kumimoji="1" lang="ja-JP" altLang="en-US" dirty="0" smtClean="0"/>
              <a:t>ことがわかりました．</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17</a:t>
            </a:fld>
            <a:endParaRPr kumimoji="1"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各プロジェクトにおける，それぞれの地域の素早い返信が得られる時間帯をまとめると，このようになりました．</a:t>
            </a:r>
            <a:endParaRPr kumimoji="1" lang="en-US" altLang="ja-JP" dirty="0" smtClean="0"/>
          </a:p>
          <a:p>
            <a:endParaRPr kumimoji="1" lang="en-US" altLang="ja-JP" dirty="0" smtClean="0"/>
          </a:p>
          <a:p>
            <a:r>
              <a:rPr kumimoji="1" lang="ja-JP" altLang="en-US" dirty="0" smtClean="0"/>
              <a:t>☆　</a:t>
            </a:r>
            <a:r>
              <a:rPr kumimoji="1" lang="ja-JP" altLang="en-US" b="1" dirty="0" smtClean="0"/>
              <a:t>時差のない地域間では日中</a:t>
            </a:r>
            <a:r>
              <a:rPr kumimoji="1" lang="ja-JP" altLang="en-US" dirty="0" smtClean="0"/>
              <a:t>，☆　</a:t>
            </a:r>
            <a:r>
              <a:rPr kumimoji="1" lang="ja-JP" altLang="en-US" b="1" dirty="0" smtClean="0"/>
              <a:t>時差のある地域間では午前中と夕方以降</a:t>
            </a:r>
            <a:r>
              <a:rPr kumimoji="1" lang="ja-JP" altLang="en-US" dirty="0" smtClean="0"/>
              <a:t>と各地域で素早い返信が得られる時間帯の違いを確認できました．</a:t>
            </a:r>
            <a:endParaRPr kumimoji="1" lang="en-US" altLang="ja-JP" dirty="0" smtClean="0"/>
          </a:p>
          <a:p>
            <a:r>
              <a:rPr kumimoji="1" lang="ja-JP" altLang="en-US" dirty="0" smtClean="0"/>
              <a:t>また，</a:t>
            </a:r>
            <a:r>
              <a:rPr kumimoji="1" lang="en-US" altLang="ja-JP" dirty="0" smtClean="0"/>
              <a:t>☆</a:t>
            </a:r>
            <a:r>
              <a:rPr kumimoji="1" lang="ja-JP" altLang="en-US" dirty="0" smtClean="0"/>
              <a:t>　返信地域が</a:t>
            </a:r>
            <a:r>
              <a:rPr kumimoji="1" lang="ja-JP" altLang="en-US" b="1" dirty="0" smtClean="0"/>
              <a:t>深夜～早朝</a:t>
            </a:r>
            <a:r>
              <a:rPr kumimoji="1" lang="ja-JP" altLang="en-US" dirty="0" smtClean="0"/>
              <a:t>や</a:t>
            </a:r>
            <a:r>
              <a:rPr kumimoji="1" lang="ja-JP" altLang="en-US" b="1" dirty="0" smtClean="0"/>
              <a:t>夕方～早朝</a:t>
            </a:r>
            <a:r>
              <a:rPr kumimoji="1" lang="ja-JP" altLang="en-US" dirty="0" smtClean="0"/>
              <a:t>になる時間帯は</a:t>
            </a:r>
            <a:r>
              <a:rPr kumimoji="1" lang="ja-JP" altLang="en-US" b="1" dirty="0" smtClean="0"/>
              <a:t>返信が遅くなり</a:t>
            </a:r>
            <a:r>
              <a:rPr kumimoji="1" lang="ja-JP" altLang="en-US" dirty="0" smtClean="0"/>
              <a:t>，</a:t>
            </a:r>
            <a:r>
              <a:rPr kumimoji="1" lang="ja-JP" altLang="en-US" b="1" dirty="0" smtClean="0"/>
              <a:t>タイムラグが発生しやすい</a:t>
            </a:r>
            <a:r>
              <a:rPr kumimoji="1" lang="ja-JP" altLang="en-US" dirty="0" smtClean="0"/>
              <a:t>ことがわかりました．</a:t>
            </a:r>
            <a:endParaRPr kumimoji="1" lang="en-US" altLang="ja-JP" dirty="0" smtClean="0"/>
          </a:p>
          <a:p>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以上より，☆　</a:t>
            </a:r>
            <a:r>
              <a:rPr kumimoji="1" lang="ja-JP" altLang="en-US" b="1" dirty="0" smtClean="0"/>
              <a:t>返信者の地域によって素早い返信が期待できる時間帯が異なり，仮説</a:t>
            </a:r>
            <a:r>
              <a:rPr kumimoji="1" lang="en-US" altLang="ja-JP" b="1" dirty="0" smtClean="0"/>
              <a:t>3</a:t>
            </a:r>
            <a:r>
              <a:rPr kumimoji="1" lang="ja-JP" altLang="en-US" b="1" dirty="0" smtClean="0"/>
              <a:t>は支持された</a:t>
            </a:r>
            <a:r>
              <a:rPr kumimoji="1" lang="ja-JP" altLang="en-US" dirty="0" smtClean="0"/>
              <a:t>といえます．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18</a:t>
            </a:fld>
            <a:endParaRPr kumimoji="1"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全ての結果をまとめると，このようになりました．</a:t>
            </a:r>
            <a:endParaRPr kumimoji="1" lang="en-US" altLang="ja-JP" dirty="0" smtClean="0"/>
          </a:p>
          <a:p>
            <a:endParaRPr kumimoji="1" lang="en-US" altLang="ja-JP" dirty="0" smtClean="0"/>
          </a:p>
          <a:p>
            <a:r>
              <a:rPr kumimoji="1" lang="ja-JP" altLang="en-US" dirty="0" smtClean="0"/>
              <a:t>☆　</a:t>
            </a:r>
            <a:r>
              <a:rPr kumimoji="1" lang="ja-JP" altLang="en-US" b="1" dirty="0" smtClean="0"/>
              <a:t>米の開発者は午前中</a:t>
            </a:r>
            <a:r>
              <a:rPr kumimoji="1" lang="ja-JP" altLang="en-US" dirty="0" smtClean="0"/>
              <a:t>に，☆　</a:t>
            </a:r>
            <a:r>
              <a:rPr kumimoji="1" lang="ja-JP" altLang="en-US" b="1" dirty="0" smtClean="0"/>
              <a:t>欧の開発者は夕方まで</a:t>
            </a:r>
            <a:r>
              <a:rPr kumimoji="1" lang="ja-JP" altLang="en-US" dirty="0" smtClean="0"/>
              <a:t>にメッセージを送信すると，時差の影響を受けずに，タイムラグの少ない情報交換を実現することが可能と考えます．</a:t>
            </a:r>
            <a:endParaRPr kumimoji="1" lang="en-US" altLang="ja-JP" dirty="0" smtClean="0"/>
          </a:p>
          <a:p>
            <a:endParaRPr kumimoji="1" lang="en-US" altLang="ja-JP" dirty="0" smtClean="0"/>
          </a:p>
          <a:p>
            <a:r>
              <a:rPr kumimoji="1" lang="ja-JP" altLang="en-US" dirty="0" smtClean="0"/>
              <a:t>☆　</a:t>
            </a:r>
            <a:r>
              <a:rPr kumimoji="1" lang="en-US" altLang="ja-JP" dirty="0" smtClean="0"/>
              <a:t>OSS</a:t>
            </a:r>
            <a:r>
              <a:rPr kumimoji="1" lang="ja-JP" altLang="en-US" dirty="0" smtClean="0"/>
              <a:t>開発プロジェクトの返信時間が早くなった理由の一つとして，☆　欧の開発者が米の開発者に時間を合わせていたために，情報交換を活発に行う時間帯が同じになり，返信時間が早くなったと考えられる．</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r>
              <a:rPr kumimoji="1" lang="ja-JP" altLang="en-US" dirty="0" smtClean="0"/>
              <a:t>以下，喋らない．</a:t>
            </a:r>
            <a:endParaRPr kumimoji="1" lang="en-US" altLang="ja-JP" dirty="0" smtClean="0"/>
          </a:p>
          <a:p>
            <a:r>
              <a:rPr kumimoji="1" lang="en-US" altLang="ja-JP" dirty="0" smtClean="0"/>
              <a:t>OSS</a:t>
            </a:r>
            <a:r>
              <a:rPr kumimoji="1" lang="ja-JP" altLang="en-US" dirty="0" smtClean="0"/>
              <a:t>開発プロジェクトでは，情報交換を活発に行う時間帯が米と欧で同じ時間帯となり，返信時間が早いことがわかりました．</a:t>
            </a:r>
            <a:endParaRPr kumimoji="1" lang="en-US" altLang="ja-JP" dirty="0" smtClean="0"/>
          </a:p>
          <a:p>
            <a:r>
              <a:rPr kumimoji="1" lang="ja-JP" altLang="en-US" dirty="0" smtClean="0"/>
              <a:t>また，米の開発者は</a:t>
            </a:r>
            <a:r>
              <a:rPr kumimoji="1" lang="en-US" altLang="ja-JP" dirty="0" smtClean="0"/>
              <a:t>10</a:t>
            </a:r>
            <a:r>
              <a:rPr kumimoji="1" lang="ja-JP" altLang="en-US" dirty="0" smtClean="0"/>
              <a:t>時～</a:t>
            </a:r>
            <a:r>
              <a:rPr kumimoji="1" lang="en-US" altLang="ja-JP" dirty="0" smtClean="0"/>
              <a:t>12</a:t>
            </a:r>
            <a:r>
              <a:rPr kumimoji="1" lang="ja-JP" altLang="en-US" dirty="0" smtClean="0"/>
              <a:t>時頃に，欧の開発者は</a:t>
            </a:r>
            <a:r>
              <a:rPr kumimoji="1" lang="en-US" altLang="ja-JP" dirty="0" smtClean="0"/>
              <a:t>18</a:t>
            </a:r>
            <a:r>
              <a:rPr kumimoji="1" lang="ja-JP" altLang="en-US" dirty="0" smtClean="0"/>
              <a:t>時頃にメッセージを送信すると，タイムラグの少ない情報交換を行うことができる可能性が高いことがわかりました．</a:t>
            </a:r>
            <a:endParaRPr kumimoji="1" lang="en-US" altLang="ja-JP" dirty="0" smtClean="0"/>
          </a:p>
          <a:p>
            <a:endParaRPr kumimoji="1" lang="en-US" altLang="ja-JP" dirty="0" smtClean="0"/>
          </a:p>
          <a:p>
            <a:r>
              <a:rPr kumimoji="1" lang="ja-JP" altLang="en-US" dirty="0" smtClean="0"/>
              <a:t>さらに，企業と～プロジェクトとモジュール毎～プロジェクトでは，情報交換を活発に行う時間帯が米と欧で異なり，返信時間が遅いことがわかりました．</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また，米の開発者は</a:t>
            </a:r>
            <a:r>
              <a:rPr kumimoji="1" lang="en-US" altLang="ja-JP" dirty="0" smtClean="0"/>
              <a:t>9</a:t>
            </a:r>
            <a:r>
              <a:rPr kumimoji="1" lang="ja-JP" altLang="en-US" dirty="0" smtClean="0"/>
              <a:t>時～</a:t>
            </a:r>
            <a:r>
              <a:rPr kumimoji="1" lang="en-US" altLang="ja-JP" dirty="0" smtClean="0"/>
              <a:t>12</a:t>
            </a:r>
            <a:r>
              <a:rPr kumimoji="1" lang="ja-JP" altLang="en-US" dirty="0" smtClean="0"/>
              <a:t>時頃に，欧の開発者は</a:t>
            </a:r>
            <a:r>
              <a:rPr kumimoji="1" lang="en-US" altLang="ja-JP" dirty="0" smtClean="0"/>
              <a:t>15</a:t>
            </a:r>
            <a:r>
              <a:rPr kumimoji="1" lang="ja-JP" altLang="en-US" dirty="0" smtClean="0"/>
              <a:t>時～</a:t>
            </a:r>
            <a:r>
              <a:rPr kumimoji="1" lang="en-US" altLang="ja-JP" dirty="0" smtClean="0"/>
              <a:t>18</a:t>
            </a:r>
            <a:r>
              <a:rPr kumimoji="1" lang="ja-JP" altLang="en-US" dirty="0" smtClean="0"/>
              <a:t>時頃にメッセージを送信すると，タイムラグの少ない情報交換を行うことができる可能性が高いことがわかりました．</a:t>
            </a:r>
            <a:endParaRPr kumimoji="1" lang="en-US" altLang="ja-JP" dirty="0" smtClean="0"/>
          </a:p>
          <a:p>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19</a:t>
            </a:fld>
            <a:endParaRPr kumimoji="1"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また，企業とモジュールでは，米大陸地域の</a:t>
            </a:r>
            <a:r>
              <a:rPr kumimoji="1" lang="en-US" altLang="ja-JP" dirty="0" smtClean="0"/>
              <a:t>19</a:t>
            </a:r>
            <a:r>
              <a:rPr kumimoji="1" lang="ja-JP" altLang="en-US" dirty="0" smtClean="0"/>
              <a:t>時～</a:t>
            </a:r>
            <a:r>
              <a:rPr kumimoji="1" lang="en-US" altLang="ja-JP" dirty="0" smtClean="0"/>
              <a:t>9</a:t>
            </a:r>
            <a:r>
              <a:rPr kumimoji="1" lang="ja-JP" altLang="en-US" dirty="0" smtClean="0"/>
              <a:t>時頃にメッセージ数が極めて少なくなっていたことから，☆～～～～～ことが考えられます．</a:t>
            </a:r>
            <a:endParaRPr kumimoji="1" lang="en-US" altLang="ja-JP" dirty="0" smtClean="0"/>
          </a:p>
          <a:p>
            <a:endParaRPr kumimoji="1" lang="en-US" altLang="ja-JP" dirty="0" smtClean="0"/>
          </a:p>
          <a:p>
            <a:r>
              <a:rPr kumimoji="1" lang="ja-JP" altLang="en-US" dirty="0" smtClean="0"/>
              <a:t>そこで，それぞれのプロジェクトに参加する開発者のメールアドレスの＠以降のドメイン情報から，企業のドメインであるかどうかを調査しました．</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20</a:t>
            </a:fld>
            <a:endParaRPr kumimoji="1"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各地域において最も多いドメインは，企業であるかそれ以外であるかを区別し，どの程度占めるのかを調査した結果を表にまとめます．</a:t>
            </a:r>
            <a:endParaRPr kumimoji="1" lang="en-US" altLang="ja-JP" dirty="0" smtClean="0"/>
          </a:p>
          <a:p>
            <a:endParaRPr kumimoji="1" lang="en-US" altLang="ja-JP" dirty="0" smtClean="0"/>
          </a:p>
          <a:p>
            <a:r>
              <a:rPr kumimoji="1" lang="ja-JP" altLang="en-US" dirty="0" smtClean="0"/>
              <a:t>表より，米の開発者は企業の開発者が多く存在することがわかりました．</a:t>
            </a:r>
            <a:endParaRPr kumimoji="1" lang="en-US" altLang="ja-JP" dirty="0" smtClean="0"/>
          </a:p>
          <a:p>
            <a:endParaRPr kumimoji="1" lang="en-US" altLang="ja-JP" dirty="0" smtClean="0"/>
          </a:p>
          <a:p>
            <a:pPr marL="0" lvl="2"/>
            <a:r>
              <a:rPr kumimoji="1" lang="ja-JP" altLang="en-US" dirty="0" smtClean="0"/>
              <a:t>しかし，☆　</a:t>
            </a:r>
            <a:r>
              <a:rPr lang="ja-JP" altLang="en-US" sz="2400" dirty="0" smtClean="0"/>
              <a:t>モジュール毎～～～プロジェクトでは，</a:t>
            </a:r>
            <a:r>
              <a:rPr lang="ja-JP" altLang="en-US" sz="2400" dirty="0" smtClean="0">
                <a:solidFill>
                  <a:srgbClr val="0000FF"/>
                </a:solidFill>
              </a:rPr>
              <a:t>欧の開発者</a:t>
            </a:r>
            <a:r>
              <a:rPr lang="ja-JP" altLang="en-US" sz="2400" dirty="0" smtClean="0"/>
              <a:t>においても企業の開発者が多い</a:t>
            </a:r>
            <a:r>
              <a:rPr kumimoji="1" lang="ja-JP" altLang="en-US" sz="1200" dirty="0" smtClean="0"/>
              <a:t>ことがわかりました．</a:t>
            </a:r>
            <a:endParaRPr kumimoji="1" lang="en-US" altLang="ja-JP" sz="1200"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21</a:t>
            </a:fld>
            <a:endParaRPr kumimoji="1"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本研究では</a:t>
            </a:r>
            <a:endParaRPr kumimoji="1" lang="en-US" altLang="ja-JP" dirty="0" smtClean="0"/>
          </a:p>
          <a:p>
            <a:r>
              <a:rPr kumimoji="1" lang="en-US" altLang="ja-JP" dirty="0" smtClean="0"/>
              <a:t>OSS</a:t>
            </a:r>
            <a:r>
              <a:rPr kumimoji="1" lang="ja-JP" altLang="en-US" dirty="0" smtClean="0"/>
              <a:t>プロジェクト内の情報交換のタイムラグの実態を調査しました．</a:t>
            </a:r>
            <a:endParaRPr kumimoji="1" lang="en-US" altLang="ja-JP" dirty="0" smtClean="0"/>
          </a:p>
          <a:p>
            <a:endParaRPr kumimoji="1" lang="en-US" altLang="ja-JP" dirty="0" smtClean="0"/>
          </a:p>
          <a:p>
            <a:r>
              <a:rPr kumimoji="1" lang="ja-JP" altLang="en-US" dirty="0" smtClean="0"/>
              <a:t>タイムラグが発生する時間帯は，返信地域の深夜～早朝や，夕方～早朝にかけた時間帯であることがわかりました．</a:t>
            </a:r>
            <a:endParaRPr kumimoji="1" lang="en-US" altLang="ja-JP" dirty="0" smtClean="0"/>
          </a:p>
          <a:p>
            <a:endParaRPr kumimoji="1" lang="en-US" altLang="ja-JP" dirty="0" smtClean="0"/>
          </a:p>
          <a:p>
            <a:r>
              <a:rPr kumimoji="1" lang="ja-JP" altLang="en-US" dirty="0" smtClean="0"/>
              <a:t>米大陸地域の開発者は午前中に，欧・アフリカ地域の開発者は夕方までに情報交換を行うことで，</a:t>
            </a:r>
            <a:endParaRPr kumimoji="1" lang="en-US" altLang="ja-JP" dirty="0" smtClean="0"/>
          </a:p>
          <a:p>
            <a:r>
              <a:rPr kumimoji="1" lang="ja-JP" altLang="en-US" dirty="0" smtClean="0"/>
              <a:t>情報交換の所要時間を短縮化</a:t>
            </a:r>
            <a:r>
              <a:rPr kumimoji="1" lang="ja-JP" altLang="en-US" smtClean="0"/>
              <a:t>することが見込めます．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22</a:t>
            </a:fld>
            <a:endParaRPr kumimoji="1" lang="ja-JP"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23</a:t>
            </a:fld>
            <a:endParaRPr kumimoji="1" lang="ja-JP"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同様に，左の図は，</a:t>
            </a:r>
            <a:r>
              <a:rPr kumimoji="1" lang="en-US" altLang="ja-JP" dirty="0" smtClean="0"/>
              <a:t>Python</a:t>
            </a:r>
            <a:r>
              <a:rPr kumimoji="1" lang="ja-JP" altLang="en-US" dirty="0" smtClean="0"/>
              <a:t>における</a:t>
            </a:r>
            <a:r>
              <a:rPr kumimoji="1" lang="ja-JP" altLang="en-US" b="1" dirty="0" smtClean="0"/>
              <a:t>欧内</a:t>
            </a:r>
            <a:r>
              <a:rPr kumimoji="1" lang="ja-JP" altLang="en-US" dirty="0" smtClean="0"/>
              <a:t>の</a:t>
            </a:r>
            <a:r>
              <a:rPr kumimoji="1" lang="ja-JP" altLang="en-US" b="1" dirty="0" smtClean="0"/>
              <a:t>時刻別返信時間の分布の結果</a:t>
            </a:r>
            <a:r>
              <a:rPr kumimoji="1" lang="ja-JP" altLang="en-US" dirty="0" smtClean="0"/>
              <a:t>で，右の図は</a:t>
            </a:r>
            <a:r>
              <a:rPr kumimoji="1" lang="ja-JP" altLang="en-US" b="1" dirty="0" smtClean="0"/>
              <a:t>欧と米間</a:t>
            </a:r>
            <a:r>
              <a:rPr kumimoji="1" lang="ja-JP" altLang="en-US" dirty="0" smtClean="0"/>
              <a:t>の</a:t>
            </a:r>
            <a:r>
              <a:rPr kumimoji="1" lang="ja-JP" altLang="en-US" b="1" dirty="0" smtClean="0"/>
              <a:t>時刻別返信時間の分布の結果</a:t>
            </a:r>
            <a:r>
              <a:rPr kumimoji="1" lang="ja-JP" altLang="en-US" dirty="0" smtClean="0"/>
              <a:t>です．</a:t>
            </a:r>
            <a:endParaRPr kumimoji="1" lang="en-US" altLang="ja-JP" dirty="0" smtClean="0"/>
          </a:p>
          <a:p>
            <a:endParaRPr kumimoji="1" lang="en-US" altLang="ja-JP" dirty="0" smtClean="0"/>
          </a:p>
          <a:p>
            <a:r>
              <a:rPr kumimoji="1" lang="ja-JP" altLang="en-US" dirty="0" smtClean="0"/>
              <a:t>図より，欧から送信する場合，☆　</a:t>
            </a:r>
            <a:r>
              <a:rPr kumimoji="1" lang="en-US" altLang="ja-JP" b="1" dirty="0" smtClean="0"/>
              <a:t>14</a:t>
            </a:r>
            <a:r>
              <a:rPr kumimoji="1" lang="ja-JP" altLang="en-US" b="1" dirty="0" smtClean="0"/>
              <a:t>時～</a:t>
            </a:r>
            <a:r>
              <a:rPr kumimoji="1" lang="en-US" altLang="ja-JP" b="1" dirty="0" smtClean="0"/>
              <a:t>23</a:t>
            </a:r>
            <a:r>
              <a:rPr kumimoji="1" lang="ja-JP" altLang="en-US" b="1" dirty="0" smtClean="0"/>
              <a:t>時</a:t>
            </a:r>
            <a:r>
              <a:rPr kumimoji="1" lang="ja-JP" altLang="en-US" dirty="0" smtClean="0"/>
              <a:t>にメッセージを送信すると，</a:t>
            </a:r>
            <a:r>
              <a:rPr kumimoji="1" lang="ja-JP" altLang="en-US" b="1" dirty="0" smtClean="0"/>
              <a:t>欧の開発者からの返信が早い</a:t>
            </a:r>
            <a:r>
              <a:rPr kumimoji="1" lang="ja-JP" altLang="en-US" dirty="0" smtClean="0"/>
              <a:t>ことがわかりました．</a:t>
            </a:r>
            <a:endParaRPr kumimoji="1" lang="en-US" altLang="ja-JP" dirty="0" smtClean="0"/>
          </a:p>
          <a:p>
            <a:r>
              <a:rPr kumimoji="1" lang="ja-JP" altLang="en-US" dirty="0" smtClean="0"/>
              <a:t>また，☆　</a:t>
            </a:r>
            <a:r>
              <a:rPr kumimoji="1" lang="en-US" altLang="ja-JP" b="1" dirty="0" smtClean="0"/>
              <a:t>16</a:t>
            </a:r>
            <a:r>
              <a:rPr kumimoji="1" lang="ja-JP" altLang="en-US" b="1" dirty="0" smtClean="0"/>
              <a:t>時～</a:t>
            </a:r>
            <a:r>
              <a:rPr kumimoji="1" lang="en-US" altLang="ja-JP" b="1" dirty="0" smtClean="0"/>
              <a:t>2</a:t>
            </a:r>
            <a:r>
              <a:rPr kumimoji="1" lang="ja-JP" altLang="en-US" b="1" dirty="0" smtClean="0"/>
              <a:t>時</a:t>
            </a:r>
            <a:r>
              <a:rPr kumimoji="1" lang="ja-JP" altLang="en-US" dirty="0" smtClean="0"/>
              <a:t>にメッセージを送信すると，</a:t>
            </a:r>
            <a:r>
              <a:rPr kumimoji="1" lang="ja-JP" altLang="en-US" b="1" dirty="0" smtClean="0"/>
              <a:t>米の開発者からの返信が早い</a:t>
            </a:r>
            <a:r>
              <a:rPr kumimoji="1" lang="ja-JP" altLang="en-US" dirty="0" smtClean="0"/>
              <a:t>ことがわかりました．</a:t>
            </a:r>
            <a:endParaRPr kumimoji="1" lang="en-US" altLang="ja-JP" dirty="0" smtClean="0"/>
          </a:p>
          <a:p>
            <a:endParaRPr kumimoji="1" lang="en-US" altLang="ja-JP" dirty="0" smtClean="0"/>
          </a:p>
          <a:p>
            <a:r>
              <a:rPr kumimoji="1" lang="ja-JP" altLang="en-US" dirty="0" smtClean="0"/>
              <a:t>このように，</a:t>
            </a:r>
            <a:endParaRPr kumimoji="1" lang="en-US" altLang="ja-JP" dirty="0" smtClean="0"/>
          </a:p>
          <a:p>
            <a:r>
              <a:rPr kumimoji="1" lang="ja-JP" altLang="en-US" b="1" dirty="0" smtClean="0"/>
              <a:t>情報交換を行う相手が変わると，素早い返信が得られる時間帯も異なる</a:t>
            </a:r>
            <a:r>
              <a:rPr kumimoji="1" lang="ja-JP" altLang="en-US" dirty="0" smtClean="0"/>
              <a:t>ことがわかりました．</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24</a:t>
            </a:fld>
            <a:endParaRPr kumimoji="1" lang="ja-JP"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25</a:t>
            </a:fld>
            <a:endParaRPr kumimoji="1" lang="ja-JP"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26</a:t>
            </a:fld>
            <a:endParaRPr kumimoji="1" lang="ja-JP"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メールのやり取りだけでなく，コーティングや修正作業を行っていると考えられる</a:t>
            </a:r>
            <a:endParaRPr kumimoji="1" lang="en-US" altLang="ja-JP" dirty="0" smtClean="0"/>
          </a:p>
          <a:p>
            <a:endParaRPr kumimoji="1" lang="en-US" altLang="ja-JP" dirty="0" smtClean="0"/>
          </a:p>
          <a:p>
            <a:r>
              <a:rPr kumimoji="1" lang="ja-JP" altLang="en-US" dirty="0" smtClean="0"/>
              <a:t>開発→コーディングやバグ修正</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27</a:t>
            </a:fld>
            <a:endParaRPr kumimoji="1" lang="ja-JP"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28</a:t>
            </a:fld>
            <a:endParaRPr kumimoji="1" lang="ja-JP"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29</a:t>
            </a:fld>
            <a:endParaRPr kumimoji="1" lang="ja-JP"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30</a:t>
            </a:fld>
            <a:endParaRPr kumimoji="1" lang="ja-JP"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31</a:t>
            </a:fld>
            <a:endParaRPr kumimoji="1" lang="ja-JP"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32</a:t>
            </a:fld>
            <a:endParaRPr kumimoji="1" lang="ja-JP"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33</a:t>
            </a:fld>
            <a:endParaRPr kumimoji="1" lang="ja-JP"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34</a:t>
            </a:fld>
            <a:endParaRPr kumimoji="1" lang="ja-JP"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35</a:t>
            </a:fld>
            <a:endParaRPr kumimoji="1" lang="ja-JP"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36</a:t>
            </a:fld>
            <a:endParaRPr kumimoji="1" lang="ja-JP"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37</a:t>
            </a:fld>
            <a:endParaRPr kumimoji="1" lang="ja-JP"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38</a:t>
            </a:fld>
            <a:endParaRPr kumimoji="1" lang="ja-JP"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39</a:t>
            </a:fld>
            <a:endParaRPr kumimoji="1" lang="ja-JP"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40</a:t>
            </a:fld>
            <a:endParaRPr kumimoji="1" lang="ja-JP"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41</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1695450"/>
            <a:ext cx="6883400" cy="2222499"/>
          </a:xfrm>
        </p:spPr>
        <p:txBody>
          <a:bodyPr/>
          <a:lstStyle>
            <a:lvl1pPr>
              <a:defRPr sz="3600">
                <a:solidFill>
                  <a:schemeClr val="tx1"/>
                </a:solidFill>
                <a:latin typeface="+mj-lt"/>
                <a:ea typeface="+mj-ea"/>
                <a:cs typeface="Times New Roman" pitchFamily="18" charset="0"/>
              </a:defRPr>
            </a:lvl1pPr>
          </a:lstStyle>
          <a:p>
            <a:r>
              <a:rPr lang="ja-JP" altLang="en-US" dirty="0" smtClean="0"/>
              <a:t>マスタ タイトルの書式設定</a:t>
            </a:r>
            <a:endParaRPr lang="ja-JP" altLang="en-US" dirty="0"/>
          </a:p>
        </p:txBody>
      </p:sp>
      <p:sp>
        <p:nvSpPr>
          <p:cNvPr id="3075" name="Rectangle 3"/>
          <p:cNvSpPr>
            <a:spLocks noGrp="1" noChangeArrowheads="1"/>
          </p:cNvSpPr>
          <p:nvPr>
            <p:ph type="subTitle" idx="1"/>
          </p:nvPr>
        </p:nvSpPr>
        <p:spPr>
          <a:xfrm>
            <a:off x="2168525" y="4540250"/>
            <a:ext cx="5648325" cy="1752600"/>
          </a:xfrm>
        </p:spPr>
        <p:txBody>
          <a:bodyPr/>
          <a:lstStyle>
            <a:lvl1pPr marL="0" indent="0" algn="ctr">
              <a:buFontTx/>
              <a:buNone/>
              <a:defRPr sz="2000">
                <a:latin typeface="+mn-lt"/>
                <a:ea typeface="+mn-ea"/>
                <a:cs typeface="Times New Roman" pitchFamily="18" charset="0"/>
              </a:defRPr>
            </a:lvl1pPr>
          </a:lstStyle>
          <a:p>
            <a:r>
              <a:rPr lang="ja-JP" altLang="en-US" dirty="0" smtClean="0"/>
              <a:t>マスタ サブタイトルの書式設定</a:t>
            </a:r>
            <a:endParaRPr lang="ja-JP" altLang="en-US" dirty="0"/>
          </a:p>
        </p:txBody>
      </p:sp>
      <p:sp>
        <p:nvSpPr>
          <p:cNvPr id="3076" name="Rectangle 4"/>
          <p:cNvSpPr>
            <a:spLocks noGrp="1" noChangeArrowheads="1"/>
          </p:cNvSpPr>
          <p:nvPr>
            <p:ph type="dt" sz="half" idx="2"/>
          </p:nvPr>
        </p:nvSpPr>
        <p:spPr>
          <a:xfrm>
            <a:off x="755650" y="6408738"/>
            <a:ext cx="1763713" cy="476250"/>
          </a:xfrm>
        </p:spPr>
        <p:txBody>
          <a:bodyPr/>
          <a:lstStyle>
            <a:lvl1pPr>
              <a:defRPr/>
            </a:lvl1pPr>
          </a:lstStyle>
          <a:p>
            <a:fld id="{DDC99644-034F-40CC-BF51-415F2EABE8B4}" type="datetime1">
              <a:rPr lang="ja-JP" altLang="en-US" smtClean="0"/>
              <a:pPr/>
              <a:t>2010/2/12</a:t>
            </a:fld>
            <a:endParaRPr lang="en-US" altLang="ja-JP"/>
          </a:p>
        </p:txBody>
      </p:sp>
      <p:sp>
        <p:nvSpPr>
          <p:cNvPr id="3077" name="Rectangle 5"/>
          <p:cNvSpPr>
            <a:spLocks noGrp="1" noChangeArrowheads="1"/>
          </p:cNvSpPr>
          <p:nvPr>
            <p:ph type="ftr" sz="quarter" idx="3"/>
          </p:nvPr>
        </p:nvSpPr>
        <p:spPr>
          <a:xfrm>
            <a:off x="2803525" y="6408738"/>
            <a:ext cx="3889375" cy="476250"/>
          </a:xfrm>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3078" name="Rectangle 6"/>
          <p:cNvSpPr>
            <a:spLocks noGrp="1" noChangeArrowheads="1"/>
          </p:cNvSpPr>
          <p:nvPr>
            <p:ph type="sldNum" sz="quarter" idx="4"/>
          </p:nvPr>
        </p:nvSpPr>
        <p:spPr>
          <a:xfrm>
            <a:off x="6948488" y="6408738"/>
            <a:ext cx="2133600" cy="476250"/>
          </a:xfrm>
        </p:spPr>
        <p:txBody>
          <a:bodyPr/>
          <a:lstStyle>
            <a:lvl1pPr>
              <a:defRPr/>
            </a:lvl1pPr>
          </a:lstStyle>
          <a:p>
            <a:fld id="{63CE58A9-D097-4B19-8C0A-C6165E4DF986}" type="slidenum">
              <a:rPr lang="en-US" altLang="ja-JP"/>
              <a:pPr/>
              <a:t>&lt;#&gt;</a:t>
            </a:fld>
            <a:endParaRPr lang="en-US" altLang="ja-JP"/>
          </a:p>
        </p:txBody>
      </p:sp>
      <p:sp>
        <p:nvSpPr>
          <p:cNvPr id="3083" name="Line 11"/>
          <p:cNvSpPr>
            <a:spLocks noChangeShapeType="1"/>
          </p:cNvSpPr>
          <p:nvPr/>
        </p:nvSpPr>
        <p:spPr bwMode="auto">
          <a:xfrm flipV="1">
            <a:off x="1346200" y="0"/>
            <a:ext cx="0" cy="6858000"/>
          </a:xfrm>
          <a:prstGeom prst="line">
            <a:avLst/>
          </a:prstGeom>
          <a:noFill/>
          <a:ln w="9525">
            <a:solidFill>
              <a:srgbClr val="6699FF"/>
            </a:solidFill>
            <a:round/>
            <a:headEnd/>
            <a:tailEnd/>
          </a:ln>
          <a:effectLst/>
        </p:spPr>
        <p:txBody>
          <a:bodyPr/>
          <a:lstStyle/>
          <a:p>
            <a:endParaRPr lang="ja-JP" altLang="en-US"/>
          </a:p>
        </p:txBody>
      </p:sp>
      <p:sp>
        <p:nvSpPr>
          <p:cNvPr id="3084" name="Line 12"/>
          <p:cNvSpPr>
            <a:spLocks noChangeShapeType="1"/>
          </p:cNvSpPr>
          <p:nvPr/>
        </p:nvSpPr>
        <p:spPr bwMode="auto">
          <a:xfrm>
            <a:off x="0" y="1335088"/>
            <a:ext cx="9144000" cy="0"/>
          </a:xfrm>
          <a:prstGeom prst="line">
            <a:avLst/>
          </a:prstGeom>
          <a:noFill/>
          <a:ln w="9525">
            <a:solidFill>
              <a:srgbClr val="6699FF"/>
            </a:solidFill>
            <a:round/>
            <a:headEnd/>
            <a:tailEnd/>
          </a:ln>
          <a:effectLst/>
        </p:spPr>
        <p:txBody>
          <a:bodyPr/>
          <a:lstStyle/>
          <a:p>
            <a:endParaRPr lang="ja-JP" altLang="en-US"/>
          </a:p>
        </p:txBody>
      </p:sp>
      <p:sp>
        <p:nvSpPr>
          <p:cNvPr id="3085" name="Oval 13"/>
          <p:cNvSpPr>
            <a:spLocks noChangeArrowheads="1"/>
          </p:cNvSpPr>
          <p:nvPr/>
        </p:nvSpPr>
        <p:spPr bwMode="auto">
          <a:xfrm>
            <a:off x="8170863" y="126365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3086" name="Oval 14"/>
          <p:cNvSpPr>
            <a:spLocks noChangeArrowheads="1"/>
          </p:cNvSpPr>
          <p:nvPr/>
        </p:nvSpPr>
        <p:spPr bwMode="auto">
          <a:xfrm>
            <a:off x="8386763" y="104775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3087" name="Oval 15"/>
          <p:cNvSpPr>
            <a:spLocks noChangeArrowheads="1"/>
          </p:cNvSpPr>
          <p:nvPr/>
        </p:nvSpPr>
        <p:spPr bwMode="auto">
          <a:xfrm>
            <a:off x="8675688" y="112077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3088" name="Oval 16"/>
          <p:cNvSpPr>
            <a:spLocks noChangeArrowheads="1"/>
          </p:cNvSpPr>
          <p:nvPr/>
        </p:nvSpPr>
        <p:spPr bwMode="auto">
          <a:xfrm>
            <a:off x="120332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3089" name="Oval 17"/>
          <p:cNvSpPr>
            <a:spLocks noChangeArrowheads="1"/>
          </p:cNvSpPr>
          <p:nvPr/>
        </p:nvSpPr>
        <p:spPr bwMode="auto">
          <a:xfrm>
            <a:off x="140970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3090" name="Oval 18"/>
          <p:cNvSpPr>
            <a:spLocks noChangeArrowheads="1"/>
          </p:cNvSpPr>
          <p:nvPr/>
        </p:nvSpPr>
        <p:spPr bwMode="auto">
          <a:xfrm>
            <a:off x="127476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3091" name="Oval 19"/>
          <p:cNvSpPr>
            <a:spLocks noChangeArrowheads="1"/>
          </p:cNvSpPr>
          <p:nvPr/>
        </p:nvSpPr>
        <p:spPr bwMode="auto">
          <a:xfrm>
            <a:off x="105886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3092" name="Oval 20"/>
          <p:cNvSpPr>
            <a:spLocks noChangeArrowheads="1"/>
          </p:cNvSpPr>
          <p:nvPr/>
        </p:nvSpPr>
        <p:spPr bwMode="auto">
          <a:xfrm>
            <a:off x="1058862" y="984250"/>
            <a:ext cx="863600" cy="863600"/>
          </a:xfrm>
          <a:prstGeom prst="ellipse">
            <a:avLst/>
          </a:prstGeom>
          <a:solidFill>
            <a:srgbClr val="99CCFF"/>
          </a:solidFill>
          <a:ln w="9525">
            <a:noFill/>
            <a:round/>
            <a:headEnd/>
            <a:tailEnd/>
          </a:ln>
          <a:effectLst/>
        </p:spPr>
        <p:txBody>
          <a:bodyPr wrap="none" anchor="ctr"/>
          <a:lstStyle/>
          <a:p>
            <a:endParaRPr lang="ja-JP" altLang="en-US"/>
          </a:p>
        </p:txBody>
      </p:sp>
      <p:sp>
        <p:nvSpPr>
          <p:cNvPr id="3093" name="Oval 21"/>
          <p:cNvSpPr>
            <a:spLocks noChangeArrowheads="1"/>
          </p:cNvSpPr>
          <p:nvPr/>
        </p:nvSpPr>
        <p:spPr bwMode="auto">
          <a:xfrm>
            <a:off x="1706562" y="1489075"/>
            <a:ext cx="287338" cy="287338"/>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3"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14"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2" name="タイトル 1"/>
          <p:cNvSpPr>
            <a:spLocks noGrp="1"/>
          </p:cNvSpPr>
          <p:nvPr>
            <p:ph type="title"/>
          </p:nvPr>
        </p:nvSpPr>
        <p:spPr/>
        <p:txBody>
          <a:bodyPr/>
          <a:lstStyle>
            <a:lvl1pPr>
              <a:defRPr b="0">
                <a:solidFill>
                  <a:schemeClr val="tx1"/>
                </a:solidFill>
              </a:defRPr>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p:txBody>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日付プレースホルダ 3"/>
          <p:cNvSpPr>
            <a:spLocks noGrp="1"/>
          </p:cNvSpPr>
          <p:nvPr>
            <p:ph type="dt" sz="half" idx="10"/>
          </p:nvPr>
        </p:nvSpPr>
        <p:spPr>
          <a:xfrm>
            <a:off x="438150" y="6540500"/>
            <a:ext cx="977900" cy="311150"/>
          </a:xfrm>
        </p:spPr>
        <p:txBody>
          <a:bodyPr/>
          <a:lstStyle>
            <a:lvl1pPr>
              <a:defRPr/>
            </a:lvl1p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a:xfrm>
            <a:off x="1460500" y="6540500"/>
            <a:ext cx="6711950" cy="311150"/>
          </a:xfrm>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A34FFC92-B155-4B7B-8074-C26DB6864491}" type="slidenum">
              <a:rPr lang="en-US" altLang="ja-JP"/>
              <a:pPr/>
              <a:t>&lt;#&gt;</a:t>
            </a:fld>
            <a:endParaRPr lang="en-US"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45"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722313" y="4406900"/>
            <a:ext cx="7772400" cy="1362075"/>
          </a:xfrm>
        </p:spPr>
        <p:txBody>
          <a:bodyPr anchor="t"/>
          <a:lstStyle>
            <a:lvl1pPr algn="l">
              <a:defRPr sz="4000" b="1" cap="all">
                <a:solidFill>
                  <a:schemeClr val="tx1"/>
                </a:solidFill>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a:xfrm>
            <a:off x="438150" y="6540500"/>
            <a:ext cx="977900" cy="311150"/>
          </a:xfrm>
        </p:spPr>
        <p:txBody>
          <a:bodyPr/>
          <a:lstStyle>
            <a:lvl1pPr>
              <a:defRPr/>
            </a:lvl1pPr>
          </a:lstStyle>
          <a:p>
            <a:fld id="{D1B6533B-9919-4309-9DD0-40C5CBE4205F}" type="datetime1">
              <a:rPr lang="ja-JP" altLang="en-US" smtClean="0"/>
              <a:pPr/>
              <a:t>2010/2/12</a:t>
            </a:fld>
            <a:endParaRPr lang="en-US" altLang="ja-JP"/>
          </a:p>
        </p:txBody>
      </p:sp>
      <p:sp>
        <p:nvSpPr>
          <p:cNvPr id="5" name="フッター プレースホルダ 4"/>
          <p:cNvSpPr>
            <a:spLocks noGrp="1"/>
          </p:cNvSpPr>
          <p:nvPr>
            <p:ph type="ftr" sz="quarter" idx="11"/>
          </p:nvPr>
        </p:nvSpPr>
        <p:spPr>
          <a:xfrm>
            <a:off x="1460500" y="6540500"/>
            <a:ext cx="6711950" cy="311150"/>
          </a:xfrm>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3AA2C218-90B2-4E3E-8CB1-DE65B762AB2C}" type="slidenum">
              <a:rPr lang="en-US" altLang="ja-JP"/>
              <a:pPr/>
              <a:t>&lt;#&gt;</a:t>
            </a:fld>
            <a:endParaRPr lang="en-US" altLang="ja-JP"/>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41"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42"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43"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44"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18"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p:txBody>
          <a:bodyPr/>
          <a:lstStyle>
            <a:lvl1pPr>
              <a:defRPr>
                <a:solidFill>
                  <a:schemeClr val="tx1"/>
                </a:solidFill>
              </a:defRPr>
            </a:lvl1p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38150" y="1028700"/>
            <a:ext cx="4178300" cy="54228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コンテンツ プレースホルダ 3"/>
          <p:cNvSpPr>
            <a:spLocks noGrp="1"/>
          </p:cNvSpPr>
          <p:nvPr>
            <p:ph sz="half" idx="2"/>
          </p:nvPr>
        </p:nvSpPr>
        <p:spPr>
          <a:xfrm>
            <a:off x="4660900" y="1028700"/>
            <a:ext cx="4222751" cy="5422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5" name="日付プレースホルダ 4"/>
          <p:cNvSpPr>
            <a:spLocks noGrp="1"/>
          </p:cNvSpPr>
          <p:nvPr>
            <p:ph type="dt" sz="half" idx="10"/>
          </p:nvPr>
        </p:nvSpPr>
        <p:spPr/>
        <p:txBody>
          <a:bodyPr/>
          <a:lstStyle>
            <a:lvl1pPr>
              <a:defRPr/>
            </a:lvl1pPr>
          </a:lstStyle>
          <a:p>
            <a:fld id="{F576006E-9273-4D9F-B15F-0BF74C2018CF}" type="datetime1">
              <a:rPr lang="ja-JP" altLang="en-US" smtClean="0"/>
              <a:pPr/>
              <a:t>2010/2/12</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C7FC0B26-EEB2-4051-BE46-A669373196A5}" type="slidenum">
              <a:rPr lang="en-US" altLang="ja-JP"/>
              <a:pPr/>
              <a:t>&lt;#&gt;</a:t>
            </a:fld>
            <a:endParaRPr lang="en-US" altLang="ja-JP"/>
          </a:p>
        </p:txBody>
      </p:sp>
      <p:sp>
        <p:nvSpPr>
          <p:cNvPr id="8"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9"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1"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3"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4"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0"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457200" y="274638"/>
            <a:ext cx="8229600" cy="1143000"/>
          </a:xfrm>
        </p:spPr>
        <p:txBody>
          <a:bodyPr/>
          <a:lstStyle>
            <a:lvl1pPr>
              <a:defRPr>
                <a:solidFill>
                  <a:schemeClr val="tx1"/>
                </a:solidFill>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fld id="{F10F892C-055D-490B-BC2B-E60E69AB11B3}" type="datetime1">
              <a:rPr lang="ja-JP" altLang="en-US" smtClean="0"/>
              <a:pPr/>
              <a:t>2010/2/12</a:t>
            </a:fld>
            <a:endParaRPr lang="en-US" altLang="ja-JP"/>
          </a:p>
        </p:txBody>
      </p:sp>
      <p:sp>
        <p:nvSpPr>
          <p:cNvPr id="8" name="フッター プレースホルダ 7"/>
          <p:cNvSpPr>
            <a:spLocks noGrp="1"/>
          </p:cNvSpPr>
          <p:nvPr>
            <p:ph type="ftr" sz="quarter" idx="11"/>
          </p:nvPr>
        </p:nvSpPr>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9" name="スライド番号プレースホルダ 8"/>
          <p:cNvSpPr>
            <a:spLocks noGrp="1"/>
          </p:cNvSpPr>
          <p:nvPr>
            <p:ph type="sldNum" sz="quarter" idx="12"/>
          </p:nvPr>
        </p:nvSpPr>
        <p:spPr/>
        <p:txBody>
          <a:bodyPr/>
          <a:lstStyle>
            <a:lvl1pPr>
              <a:defRPr/>
            </a:lvl1pPr>
          </a:lstStyle>
          <a:p>
            <a:fld id="{8FC637E6-3831-4C7F-B035-3C4E0A870BF8}" type="slidenum">
              <a:rPr lang="en-US" altLang="ja-JP"/>
              <a:pPr/>
              <a:t>&lt;#&gt;</a:t>
            </a:fld>
            <a:endParaRPr lang="en-US" altLang="ja-JP"/>
          </a:p>
        </p:txBody>
      </p:sp>
      <p:sp>
        <p:nvSpPr>
          <p:cNvPr id="10"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11"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8"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9"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16"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p:txBody>
          <a:bodyPr/>
          <a:lstStyle>
            <a:lvl1pPr>
              <a:defRPr>
                <a:solidFill>
                  <a:schemeClr val="tx1"/>
                </a:solidFill>
              </a:defRPr>
            </a:lvl1p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fld id="{0ECAE5BC-73B8-469D-A36C-CDA56804D7F1}" type="datetime1">
              <a:rPr lang="ja-JP" altLang="en-US" smtClean="0"/>
              <a:pPr/>
              <a:t>2010/2/12</a:t>
            </a:fld>
            <a:endParaRPr lang="en-US" altLang="ja-JP"/>
          </a:p>
        </p:txBody>
      </p:sp>
      <p:sp>
        <p:nvSpPr>
          <p:cNvPr id="4" name="フッター プレースホルダ 3"/>
          <p:cNvSpPr>
            <a:spLocks noGrp="1"/>
          </p:cNvSpPr>
          <p:nvPr>
            <p:ph type="ftr" sz="quarter" idx="11"/>
          </p:nvPr>
        </p:nvSpPr>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5" name="スライド番号プレースホルダ 4"/>
          <p:cNvSpPr>
            <a:spLocks noGrp="1"/>
          </p:cNvSpPr>
          <p:nvPr>
            <p:ph type="sldNum" sz="quarter" idx="12"/>
          </p:nvPr>
        </p:nvSpPr>
        <p:spPr/>
        <p:txBody>
          <a:bodyPr/>
          <a:lstStyle>
            <a:lvl1pPr>
              <a:defRPr/>
            </a:lvl1pPr>
          </a:lstStyle>
          <a:p>
            <a:fld id="{3C03F5F3-CE1D-4F9B-86DD-DA01159B9948}" type="slidenum">
              <a:rPr lang="en-US" altLang="ja-JP"/>
              <a:pPr/>
              <a:t>&lt;#&gt;</a:t>
            </a:fld>
            <a:endParaRPr lang="en-US" altLang="ja-JP"/>
          </a:p>
        </p:txBody>
      </p:sp>
      <p:sp>
        <p:nvSpPr>
          <p:cNvPr id="6"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7"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8"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9"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2"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3"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4"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15"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日付プレースホルダ 1"/>
          <p:cNvSpPr>
            <a:spLocks noGrp="1"/>
          </p:cNvSpPr>
          <p:nvPr>
            <p:ph type="dt" sz="half" idx="10"/>
          </p:nvPr>
        </p:nvSpPr>
        <p:spPr/>
        <p:txBody>
          <a:bodyPr/>
          <a:lstStyle>
            <a:lvl1pPr>
              <a:defRPr/>
            </a:lvl1pPr>
          </a:lstStyle>
          <a:p>
            <a:fld id="{A593870F-8EED-488B-8E32-997B2CFACA3F}" type="datetime1">
              <a:rPr lang="ja-JP" altLang="en-US" smtClean="0"/>
              <a:pPr/>
              <a:t>2010/2/12</a:t>
            </a:fld>
            <a:endParaRPr lang="en-US" altLang="ja-JP"/>
          </a:p>
        </p:txBody>
      </p:sp>
      <p:sp>
        <p:nvSpPr>
          <p:cNvPr id="3" name="フッター プレースホルダ 2"/>
          <p:cNvSpPr>
            <a:spLocks noGrp="1"/>
          </p:cNvSpPr>
          <p:nvPr>
            <p:ph type="ftr" sz="quarter" idx="11"/>
          </p:nvPr>
        </p:nvSpPr>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4" name="スライド番号プレースホルダ 3"/>
          <p:cNvSpPr>
            <a:spLocks noGrp="1"/>
          </p:cNvSpPr>
          <p:nvPr>
            <p:ph type="sldNum" sz="quarter" idx="12"/>
          </p:nvPr>
        </p:nvSpPr>
        <p:spPr/>
        <p:txBody>
          <a:bodyPr/>
          <a:lstStyle>
            <a:lvl1pPr>
              <a:defRPr/>
            </a:lvl1pPr>
          </a:lstStyle>
          <a:p>
            <a:fld id="{0EB48950-06BA-4AEF-91E4-0B3B3C06F49F}" type="slidenum">
              <a:rPr lang="en-US" altLang="ja-JP"/>
              <a:pPr/>
              <a:t>&lt;#&gt;</a:t>
            </a:fld>
            <a:endParaRPr lang="en-US" altLang="ja-JP"/>
          </a:p>
        </p:txBody>
      </p:sp>
      <p:sp>
        <p:nvSpPr>
          <p:cNvPr id="5"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6"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7"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8"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9"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1"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12"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2C294458-26C9-449F-9EA8-7D3FF4CBAAC0}" type="datetime1">
              <a:rPr lang="ja-JP" altLang="en-US" smtClean="0"/>
              <a:pPr/>
              <a:t>2010/2/12</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02F74383-2B72-4CA9-8CB4-54B3DC802AB1}" type="slidenum">
              <a:rPr lang="en-US" altLang="ja-JP"/>
              <a:pPr/>
              <a:t>&lt;#&gt;</a:t>
            </a:fld>
            <a:endParaRPr lang="en-US" altLang="ja-JP"/>
          </a:p>
        </p:txBody>
      </p:sp>
      <p:sp>
        <p:nvSpPr>
          <p:cNvPr id="8"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18"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5908B455-32F5-461F-B10C-DCAE90EEE496}" type="datetime1">
              <a:rPr lang="ja-JP" altLang="en-US" smtClean="0"/>
              <a:pPr/>
              <a:t>2010/2/12</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3AF17A4D-C178-4FE1-BE44-B4563DABAAC5}" type="slidenum">
              <a:rPr lang="en-US" altLang="ja-JP"/>
              <a:pPr/>
              <a:t>&lt;#&gt;</a:t>
            </a:fld>
            <a:endParaRPr lang="en-US" altLang="ja-JP"/>
          </a:p>
        </p:txBody>
      </p:sp>
      <p:sp>
        <p:nvSpPr>
          <p:cNvPr id="8"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9"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1"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3"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4"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17"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7712B822-55A0-455B-B729-DB413E8D023F}"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2EDE6E8F-B346-49D1-A059-B02E58C61AFA}" type="slidenum">
              <a:rPr lang="en-US" altLang="ja-JP"/>
              <a:pPr/>
              <a:t>&lt;#&gt;</a:t>
            </a:fld>
            <a:endParaRPr lang="en-US" altLang="ja-JP"/>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5"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6"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17"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縦書きタイトル 1"/>
          <p:cNvSpPr>
            <a:spLocks noGrp="1"/>
          </p:cNvSpPr>
          <p:nvPr>
            <p:ph type="title" orient="vert"/>
          </p:nvPr>
        </p:nvSpPr>
        <p:spPr>
          <a:xfrm>
            <a:off x="6859588" y="222250"/>
            <a:ext cx="1928812" cy="5942013"/>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1073150" y="222250"/>
            <a:ext cx="5634038" cy="5942013"/>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115DB0CB-62F9-47CD-82B8-F88770F1E645}"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ED31F5EC-BE68-450C-9A7E-5A48F331F3F0}" type="slidenum">
              <a:rPr lang="en-US" altLang="ja-JP"/>
              <a:pPr/>
              <a:t>&lt;#&gt;</a:t>
            </a:fld>
            <a:endParaRPr lang="en-US" altLang="ja-JP"/>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5"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6"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38150" y="133350"/>
            <a:ext cx="8445500" cy="7175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dirty="0" smtClean="0"/>
              <a:t>マスタ タイトルの書式設定</a:t>
            </a:r>
          </a:p>
        </p:txBody>
      </p:sp>
      <p:sp>
        <p:nvSpPr>
          <p:cNvPr id="1027" name="Rectangle 3"/>
          <p:cNvSpPr>
            <a:spLocks noGrp="1" noChangeArrowheads="1"/>
          </p:cNvSpPr>
          <p:nvPr>
            <p:ph type="body" idx="1"/>
          </p:nvPr>
        </p:nvSpPr>
        <p:spPr bwMode="auto">
          <a:xfrm>
            <a:off x="438150" y="1028700"/>
            <a:ext cx="8445500" cy="542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p>
        </p:txBody>
      </p:sp>
      <p:sp>
        <p:nvSpPr>
          <p:cNvPr id="1035" name="Rectangle 11"/>
          <p:cNvSpPr>
            <a:spLocks noGrp="1" noChangeArrowheads="1"/>
          </p:cNvSpPr>
          <p:nvPr>
            <p:ph type="dt" sz="half" idx="2"/>
          </p:nvPr>
        </p:nvSpPr>
        <p:spPr bwMode="auto">
          <a:xfrm>
            <a:off x="438150" y="6540500"/>
            <a:ext cx="977900"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fld id="{DC7C449B-2F39-4015-9E4A-AB34BB458338}" type="datetime1">
              <a:rPr lang="ja-JP" altLang="en-US" smtClean="0"/>
              <a:pPr/>
              <a:t>2010/2/12</a:t>
            </a:fld>
            <a:endParaRPr lang="en-US" altLang="ja-JP" dirty="0"/>
          </a:p>
        </p:txBody>
      </p:sp>
      <p:sp>
        <p:nvSpPr>
          <p:cNvPr id="1036" name="Rectangle 12"/>
          <p:cNvSpPr>
            <a:spLocks noGrp="1" noChangeArrowheads="1"/>
          </p:cNvSpPr>
          <p:nvPr>
            <p:ph type="ftr" sz="quarter" idx="3"/>
          </p:nvPr>
        </p:nvSpPr>
        <p:spPr bwMode="auto">
          <a:xfrm>
            <a:off x="1460500" y="6540500"/>
            <a:ext cx="6711950"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b="0">
                <a:latin typeface="+mn-lt"/>
                <a:ea typeface="ＭＳ Ｐゴシック" pitchFamily="50" charset="-128"/>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1037" name="Rectangle 13"/>
          <p:cNvSpPr>
            <a:spLocks noGrp="1" noChangeArrowheads="1"/>
          </p:cNvSpPr>
          <p:nvPr>
            <p:ph type="sldNum" sz="quarter" idx="4"/>
          </p:nvPr>
        </p:nvSpPr>
        <p:spPr bwMode="auto">
          <a:xfrm>
            <a:off x="8261350" y="6540500"/>
            <a:ext cx="622300"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BD6DF968-50D1-4346-A5D6-444B4F59A262}" type="slidenum">
              <a:rPr lang="en-US" altLang="ja-JP" smtClean="0"/>
              <a:pPr/>
              <a:t>&lt;#&gt;</a:t>
            </a:fld>
            <a:endParaRPr lang="en-US" altLang="ja-JP"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rtl="0" eaLnBrk="1" fontAlgn="base" hangingPunct="1">
        <a:spcBef>
          <a:spcPct val="0"/>
        </a:spcBef>
        <a:spcAft>
          <a:spcPct val="0"/>
        </a:spcAft>
        <a:defRPr kumimoji="1" sz="3200">
          <a:solidFill>
            <a:schemeClr val="tx1"/>
          </a:solidFill>
          <a:latin typeface="+mn-lt"/>
          <a:ea typeface="+mj-ea"/>
          <a:cs typeface="Times New Roman" pitchFamily="18" charset="0"/>
        </a:defRPr>
      </a:lvl1pPr>
      <a:lvl2pPr algn="ctr" rtl="0" eaLnBrk="1" fontAlgn="base" hangingPunct="1">
        <a:spcBef>
          <a:spcPct val="0"/>
        </a:spcBef>
        <a:spcAft>
          <a:spcPct val="0"/>
        </a:spcAft>
        <a:defRPr kumimoji="1" sz="4400">
          <a:solidFill>
            <a:schemeClr val="tx2"/>
          </a:solidFill>
          <a:latin typeface="Arial" charset="0"/>
          <a:ea typeface="ＭＳ Ｐゴシック" charset="-128"/>
        </a:defRPr>
      </a:lvl2pPr>
      <a:lvl3pPr algn="ctr" rtl="0" eaLnBrk="1" fontAlgn="base" hangingPunct="1">
        <a:spcBef>
          <a:spcPct val="0"/>
        </a:spcBef>
        <a:spcAft>
          <a:spcPct val="0"/>
        </a:spcAft>
        <a:defRPr kumimoji="1" sz="4400">
          <a:solidFill>
            <a:schemeClr val="tx2"/>
          </a:solidFill>
          <a:latin typeface="Arial" charset="0"/>
          <a:ea typeface="ＭＳ Ｐゴシック" charset="-128"/>
        </a:defRPr>
      </a:lvl3pPr>
      <a:lvl4pPr algn="ctr" rtl="0" eaLnBrk="1" fontAlgn="base" hangingPunct="1">
        <a:spcBef>
          <a:spcPct val="0"/>
        </a:spcBef>
        <a:spcAft>
          <a:spcPct val="0"/>
        </a:spcAft>
        <a:defRPr kumimoji="1" sz="4400">
          <a:solidFill>
            <a:schemeClr val="tx2"/>
          </a:solidFill>
          <a:latin typeface="Arial" charset="0"/>
          <a:ea typeface="ＭＳ Ｐゴシック" charset="-128"/>
        </a:defRPr>
      </a:lvl4pPr>
      <a:lvl5pPr algn="ctr" rtl="0" eaLnBrk="1" fontAlgn="base" hangingPunct="1">
        <a:spcBef>
          <a:spcPct val="0"/>
        </a:spcBef>
        <a:spcAft>
          <a:spcPct val="0"/>
        </a:spcAft>
        <a:defRPr kumimoji="1" sz="4400">
          <a:solidFill>
            <a:schemeClr val="tx2"/>
          </a:solidFill>
          <a:latin typeface="Arial" charset="0"/>
          <a:ea typeface="ＭＳ Ｐゴシック" charset="-128"/>
        </a:defRPr>
      </a:lvl5pPr>
      <a:lvl6pPr marL="457200" algn="ctr" rtl="0" eaLnBrk="1" fontAlgn="base" hangingPunct="1">
        <a:spcBef>
          <a:spcPct val="0"/>
        </a:spcBef>
        <a:spcAft>
          <a:spcPct val="0"/>
        </a:spcAft>
        <a:defRPr kumimoji="1" sz="4400">
          <a:solidFill>
            <a:schemeClr val="tx2"/>
          </a:solidFill>
          <a:latin typeface="Arial" charset="0"/>
          <a:ea typeface="ＭＳ Ｐゴシック" charset="-128"/>
        </a:defRPr>
      </a:lvl6pPr>
      <a:lvl7pPr marL="914400" algn="ctr" rtl="0" eaLnBrk="1" fontAlgn="base" hangingPunct="1">
        <a:spcBef>
          <a:spcPct val="0"/>
        </a:spcBef>
        <a:spcAft>
          <a:spcPct val="0"/>
        </a:spcAft>
        <a:defRPr kumimoji="1" sz="4400">
          <a:solidFill>
            <a:schemeClr val="tx2"/>
          </a:solidFill>
          <a:latin typeface="Arial" charset="0"/>
          <a:ea typeface="ＭＳ Ｐゴシック" charset="-128"/>
        </a:defRPr>
      </a:lvl7pPr>
      <a:lvl8pPr marL="1371600" algn="ctr" rtl="0" eaLnBrk="1" fontAlgn="base" hangingPunct="1">
        <a:spcBef>
          <a:spcPct val="0"/>
        </a:spcBef>
        <a:spcAft>
          <a:spcPct val="0"/>
        </a:spcAft>
        <a:defRPr kumimoji="1" sz="4400">
          <a:solidFill>
            <a:schemeClr val="tx2"/>
          </a:solidFill>
          <a:latin typeface="Arial" charset="0"/>
          <a:ea typeface="ＭＳ Ｐゴシック" charset="-128"/>
        </a:defRPr>
      </a:lvl8pPr>
      <a:lvl9pPr marL="1828800" algn="ctr" rtl="0" eaLnBrk="1" fontAlgn="base" hangingPunct="1">
        <a:spcBef>
          <a:spcPct val="0"/>
        </a:spcBef>
        <a:spcAft>
          <a:spcPct val="0"/>
        </a:spcAft>
        <a:defRPr kumimoji="1" sz="4400">
          <a:solidFill>
            <a:schemeClr val="tx2"/>
          </a:solidFill>
          <a:latin typeface="Arial" charset="0"/>
          <a:ea typeface="ＭＳ Ｐゴシック" charset="-128"/>
        </a:defRPr>
      </a:lvl9pPr>
    </p:titleStyle>
    <p:bodyStyle>
      <a:lvl1pPr marL="342900" indent="-342900" algn="l" rtl="0" eaLnBrk="1" fontAlgn="base" hangingPunct="1">
        <a:spcBef>
          <a:spcPct val="20000"/>
        </a:spcBef>
        <a:spcAft>
          <a:spcPct val="0"/>
        </a:spcAft>
        <a:buClr>
          <a:srgbClr val="216BFF"/>
        </a:buClr>
        <a:buFont typeface="Wingdings" pitchFamily="2" charset="2"/>
        <a:buChar char="l"/>
        <a:defRPr kumimoji="1" sz="2800">
          <a:solidFill>
            <a:schemeClr val="tx1"/>
          </a:solidFill>
          <a:latin typeface="+mn-lt"/>
          <a:ea typeface="+mn-ea"/>
          <a:cs typeface="Times New Roman" pitchFamily="18" charset="0"/>
        </a:defRPr>
      </a:lvl1pPr>
      <a:lvl2pPr marL="742950" indent="-285750" algn="l" rtl="0" eaLnBrk="1" fontAlgn="base" hangingPunct="1">
        <a:spcBef>
          <a:spcPct val="20000"/>
        </a:spcBef>
        <a:spcAft>
          <a:spcPct val="0"/>
        </a:spcAft>
        <a:buClr>
          <a:srgbClr val="216BFF"/>
        </a:buClr>
        <a:buFont typeface="Times New Roman" pitchFamily="18" charset="0"/>
        <a:buChar char="◘"/>
        <a:defRPr kumimoji="1" sz="2400">
          <a:solidFill>
            <a:schemeClr val="tx1"/>
          </a:solidFill>
          <a:latin typeface="+mn-lt"/>
          <a:ea typeface="+mn-ea"/>
          <a:cs typeface="Times New Roman" pitchFamily="18" charset="0"/>
        </a:defRPr>
      </a:lvl2pPr>
      <a:lvl3pPr marL="1143000" indent="-228600" algn="l" rtl="0" eaLnBrk="1" fontAlgn="base" hangingPunct="1">
        <a:spcBef>
          <a:spcPct val="20000"/>
        </a:spcBef>
        <a:spcAft>
          <a:spcPct val="0"/>
        </a:spcAft>
        <a:buClr>
          <a:srgbClr val="216BFF"/>
        </a:buClr>
        <a:buChar char="•"/>
        <a:defRPr kumimoji="1" sz="2000">
          <a:solidFill>
            <a:schemeClr val="tx1"/>
          </a:solidFill>
          <a:latin typeface="+mn-lt"/>
          <a:ea typeface="+mn-ea"/>
          <a:cs typeface="Times New Roman" pitchFamily="18" charset="0"/>
        </a:defRPr>
      </a:lvl3pPr>
      <a:lvl4pPr marL="1600200" indent="-228600" algn="l" rtl="0" eaLnBrk="1" fontAlgn="base" hangingPunct="1">
        <a:spcBef>
          <a:spcPct val="20000"/>
        </a:spcBef>
        <a:spcAft>
          <a:spcPct val="0"/>
        </a:spcAft>
        <a:buClr>
          <a:srgbClr val="216BFF"/>
        </a:buClr>
        <a:buChar char="–"/>
        <a:defRPr kumimoji="1" sz="1800">
          <a:solidFill>
            <a:schemeClr val="tx1"/>
          </a:solidFill>
          <a:latin typeface="+mn-lt"/>
          <a:ea typeface="+mn-ea"/>
          <a:cs typeface="Times New Roman" pitchFamily="18" charset="0"/>
        </a:defRPr>
      </a:lvl4pPr>
      <a:lvl5pPr marL="2057400" indent="-228600" algn="l" rtl="0" eaLnBrk="1" fontAlgn="base" hangingPunct="1">
        <a:spcBef>
          <a:spcPct val="20000"/>
        </a:spcBef>
        <a:spcAft>
          <a:spcPct val="0"/>
        </a:spcAft>
        <a:buClr>
          <a:srgbClr val="216BFF"/>
        </a:buClr>
        <a:buChar char="»"/>
        <a:defRPr kumimoji="1" sz="1600">
          <a:solidFill>
            <a:schemeClr val="tx1"/>
          </a:solidFill>
          <a:latin typeface="+mn-lt"/>
          <a:ea typeface="+mn-ea"/>
          <a:cs typeface="Times New Roman" pitchFamily="18" charset="0"/>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ctrTitle"/>
          </p:nvPr>
        </p:nvSpPr>
        <p:spPr>
          <a:xfrm>
            <a:off x="1600200" y="1695450"/>
            <a:ext cx="6972300" cy="2222499"/>
          </a:xfrm>
        </p:spPr>
        <p:txBody>
          <a:bodyPr/>
          <a:lstStyle/>
          <a:p>
            <a:r>
              <a:rPr lang="en-US" altLang="ja-JP" dirty="0" smtClean="0"/>
              <a:t>OSS</a:t>
            </a:r>
            <a:r>
              <a:rPr lang="ja-JP" altLang="en-US" dirty="0" smtClean="0"/>
              <a:t>開発における時差の分析</a:t>
            </a:r>
            <a:r>
              <a:rPr lang="en-US" altLang="ja-JP" dirty="0" smtClean="0"/>
              <a:t>: </a:t>
            </a:r>
            <a:br>
              <a:rPr lang="en-US" altLang="ja-JP" dirty="0" smtClean="0"/>
            </a:br>
            <a:r>
              <a:rPr lang="en-US" altLang="ja-JP" sz="3200" dirty="0" smtClean="0"/>
              <a:t>O</a:t>
            </a:r>
            <a:r>
              <a:rPr lang="ja-JP" altLang="en-US" sz="3200" dirty="0" smtClean="0"/>
              <a:t>ＳＳ開発者間の情報交換への影響</a:t>
            </a:r>
            <a:endParaRPr kumimoji="1" lang="ja-JP" altLang="en-US" dirty="0"/>
          </a:p>
        </p:txBody>
      </p:sp>
      <p:sp>
        <p:nvSpPr>
          <p:cNvPr id="8" name="サブタイトル 7"/>
          <p:cNvSpPr>
            <a:spLocks noGrp="1"/>
          </p:cNvSpPr>
          <p:nvPr>
            <p:ph type="subTitle" idx="1"/>
          </p:nvPr>
        </p:nvSpPr>
        <p:spPr/>
        <p:txBody>
          <a:bodyPr/>
          <a:lstStyle/>
          <a:p>
            <a:r>
              <a:rPr lang="ja-JP" altLang="en-US" dirty="0" smtClean="0"/>
              <a:t>ソフトウェア工学講座</a:t>
            </a:r>
            <a:endParaRPr lang="en-US" altLang="ja-JP" dirty="0" smtClean="0"/>
          </a:p>
          <a:p>
            <a:r>
              <a:rPr lang="en-US" altLang="ja-JP" dirty="0" smtClean="0"/>
              <a:t>0851047</a:t>
            </a:r>
          </a:p>
          <a:p>
            <a:r>
              <a:rPr kumimoji="1" lang="ja-JP" altLang="en-US" dirty="0" smtClean="0"/>
              <a:t>小山　貴和子</a:t>
            </a:r>
            <a:endParaRPr kumimoji="1" lang="ja-JP"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a:t>
            </a:r>
            <a:endParaRPr kumimoji="1" lang="ja-JP" altLang="en-US" dirty="0"/>
          </a:p>
        </p:txBody>
      </p:sp>
      <p:sp>
        <p:nvSpPr>
          <p:cNvPr id="3" name="コンテンツ プレースホルダ 2"/>
          <p:cNvSpPr>
            <a:spLocks noGrp="1"/>
          </p:cNvSpPr>
          <p:nvPr>
            <p:ph idx="1"/>
          </p:nvPr>
        </p:nvSpPr>
        <p:spPr/>
        <p:txBody>
          <a:bodyPr>
            <a:noAutofit/>
          </a:bodyPr>
          <a:lstStyle/>
          <a:p>
            <a:r>
              <a:rPr lang="en-US" altLang="ja-JP" dirty="0" smtClean="0"/>
              <a:t>Open Source Software(OSS)</a:t>
            </a:r>
            <a:r>
              <a:rPr lang="ja-JP" altLang="en-US" dirty="0" smtClean="0"/>
              <a:t>は</a:t>
            </a:r>
            <a:r>
              <a:rPr lang="ja-JP" altLang="en-US" dirty="0" smtClean="0">
                <a:solidFill>
                  <a:srgbClr val="C00000"/>
                </a:solidFill>
              </a:rPr>
              <a:t>世界中に点在する開発者</a:t>
            </a:r>
            <a:r>
              <a:rPr lang="ja-JP" altLang="en-US" dirty="0" smtClean="0"/>
              <a:t>により開発が進められている</a:t>
            </a:r>
            <a:endParaRPr lang="en-US" altLang="ja-JP" dirty="0" smtClean="0"/>
          </a:p>
          <a:p>
            <a:pPr lvl="1"/>
            <a:r>
              <a:rPr lang="ja-JP" altLang="en-US" dirty="0" smtClean="0"/>
              <a:t>開発者はタイムゾーンの異なる地域間で情報交換を行う</a:t>
            </a:r>
            <a:endParaRPr lang="en-US" altLang="ja-JP" dirty="0" smtClean="0"/>
          </a:p>
          <a:p>
            <a:pPr lvl="4"/>
            <a:endParaRPr lang="en-US" altLang="ja-JP" dirty="0" smtClean="0"/>
          </a:p>
          <a:p>
            <a:r>
              <a:rPr lang="ja-JP" altLang="en-US" dirty="0" smtClean="0"/>
              <a:t>時差のある地域間の情報交換は</a:t>
            </a:r>
            <a:r>
              <a:rPr lang="ja-JP" altLang="en-US" dirty="0" smtClean="0">
                <a:solidFill>
                  <a:srgbClr val="C00000"/>
                </a:solidFill>
              </a:rPr>
              <a:t>タイムラグを引き起こし</a:t>
            </a:r>
            <a:r>
              <a:rPr lang="ja-JP" altLang="en-US" dirty="0" smtClean="0"/>
              <a:t>，迅速な開発の妨げとなる可能性がある</a:t>
            </a:r>
            <a:endParaRPr lang="en-US" altLang="ja-JP" dirty="0" smtClean="0"/>
          </a:p>
          <a:p>
            <a:pPr lvl="1"/>
            <a:r>
              <a:rPr lang="ja-JP" altLang="en-US" dirty="0" smtClean="0"/>
              <a:t>ソフトウェア中の重大な不具合や脆弱性の修正において，早急な対応が求められる</a:t>
            </a:r>
            <a:endParaRPr lang="en-US" altLang="ja-JP" dirty="0" smtClean="0"/>
          </a:p>
          <a:p>
            <a:pPr lvl="1"/>
            <a:r>
              <a:rPr lang="ja-JP" altLang="en-US" dirty="0" smtClean="0"/>
              <a:t>情報交換を通じた意思決定や合意形成の遅延は，ソフトウェアの信頼性やユーザの信頼性を損なう可能性がある</a:t>
            </a:r>
            <a:endParaRPr lang="en-US" altLang="ja-JP" dirty="0" smtClean="0"/>
          </a:p>
          <a:p>
            <a:pPr lvl="4"/>
            <a:endParaRPr lang="en-US" altLang="ja-JP" dirty="0" smtClean="0"/>
          </a:p>
          <a:p>
            <a:r>
              <a:rPr lang="en-US" altLang="ja-JP" dirty="0" smtClean="0"/>
              <a:t>OSS</a:t>
            </a:r>
            <a:r>
              <a:rPr lang="ja-JP" altLang="en-US" dirty="0" smtClean="0"/>
              <a:t>の信頼性を確保する上で，開発者間の</a:t>
            </a:r>
            <a:r>
              <a:rPr lang="ja-JP" altLang="en-US" dirty="0" smtClean="0">
                <a:solidFill>
                  <a:srgbClr val="C00000"/>
                </a:solidFill>
              </a:rPr>
              <a:t>効率的な情報交換を支援</a:t>
            </a:r>
            <a:r>
              <a:rPr lang="ja-JP" altLang="en-US" dirty="0" smtClean="0"/>
              <a:t>することが重要である</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2009/10/2</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a:t>
            </a:fld>
            <a:endParaRPr lang="en-US" altLang="ja-JP"/>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従来研究</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OSS</a:t>
            </a:r>
            <a:r>
              <a:rPr lang="ja-JP" altLang="en-US" dirty="0" smtClean="0"/>
              <a:t>開発の成功要因は，開発者が世界中に点在していることである</a:t>
            </a:r>
            <a:r>
              <a:rPr lang="en-US" altLang="ja-JP" sz="1400" dirty="0" smtClean="0"/>
              <a:t>[1]</a:t>
            </a:r>
          </a:p>
          <a:p>
            <a:pPr lvl="1"/>
            <a:r>
              <a:rPr kumimoji="1" lang="en-US" altLang="ja-JP" dirty="0" smtClean="0"/>
              <a:t>24</a:t>
            </a:r>
            <a:r>
              <a:rPr kumimoji="1" lang="ja-JP" altLang="en-US" dirty="0" smtClean="0"/>
              <a:t>時間体制で開発を行え，開発の対応が迅速となる</a:t>
            </a:r>
            <a:endParaRPr kumimoji="1" lang="en-US" altLang="ja-JP" dirty="0" smtClean="0"/>
          </a:p>
          <a:p>
            <a:pPr lvl="1"/>
            <a:r>
              <a:rPr kumimoji="1" lang="ja-JP" altLang="en-US" dirty="0" smtClean="0"/>
              <a:t>開発者間の情報交換にはタイムラグが存在しない</a:t>
            </a:r>
            <a:endParaRPr kumimoji="1" lang="en-US" altLang="ja-JP" dirty="0" smtClean="0"/>
          </a:p>
          <a:p>
            <a:pPr lvl="4"/>
            <a:endParaRPr lang="en-US" altLang="ja-JP" dirty="0" smtClean="0"/>
          </a:p>
          <a:p>
            <a:r>
              <a:rPr lang="en-US" altLang="ja-JP" dirty="0" smtClean="0"/>
              <a:t>OSS</a:t>
            </a:r>
            <a:r>
              <a:rPr lang="ja-JP" altLang="en-US" dirty="0" smtClean="0"/>
              <a:t>開発の多くは一部の開発者を中心に開発が行われ，開発者は特定の地域に集中する</a:t>
            </a:r>
            <a:r>
              <a:rPr lang="en-US" altLang="ja-JP" sz="1400" dirty="0" smtClean="0"/>
              <a:t>[2]</a:t>
            </a:r>
          </a:p>
          <a:p>
            <a:pPr lvl="1"/>
            <a:r>
              <a:rPr lang="en-US" altLang="ja-JP" dirty="0" err="1" smtClean="0"/>
              <a:t>PostgreSQL</a:t>
            </a:r>
            <a:r>
              <a:rPr lang="ja-JP" altLang="en-US" dirty="0" smtClean="0"/>
              <a:t>プロジェクトの開発者数はアメリカが約</a:t>
            </a:r>
            <a:r>
              <a:rPr lang="en-US" altLang="ja-JP" dirty="0" smtClean="0"/>
              <a:t>30%</a:t>
            </a:r>
            <a:r>
              <a:rPr lang="ja-JP" altLang="en-US" dirty="0" err="1" smtClean="0"/>
              <a:t>，</a:t>
            </a:r>
            <a:r>
              <a:rPr lang="ja-JP" altLang="en-US" dirty="0" smtClean="0"/>
              <a:t>ドイツが約</a:t>
            </a:r>
            <a:r>
              <a:rPr lang="en-US" altLang="ja-JP" dirty="0" smtClean="0"/>
              <a:t>10%</a:t>
            </a:r>
            <a:r>
              <a:rPr lang="ja-JP" altLang="en-US" dirty="0" smtClean="0"/>
              <a:t>を占める</a:t>
            </a:r>
            <a:r>
              <a:rPr lang="en-US" altLang="ja-JP" sz="1400" dirty="0" smtClean="0"/>
              <a:t>[3]</a:t>
            </a:r>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a:t>
            </a:fld>
            <a:endParaRPr lang="en-US" altLang="ja-JP"/>
          </a:p>
        </p:txBody>
      </p:sp>
      <p:sp>
        <p:nvSpPr>
          <p:cNvPr id="7" name="テキスト ボックス 6"/>
          <p:cNvSpPr txBox="1"/>
          <p:nvPr/>
        </p:nvSpPr>
        <p:spPr>
          <a:xfrm>
            <a:off x="615950" y="5340171"/>
            <a:ext cx="8261350" cy="1200329"/>
          </a:xfrm>
          <a:prstGeom prst="rect">
            <a:avLst/>
          </a:prstGeom>
          <a:noFill/>
        </p:spPr>
        <p:txBody>
          <a:bodyPr wrap="square" rtlCol="0">
            <a:spAutoFit/>
          </a:bodyPr>
          <a:lstStyle/>
          <a:p>
            <a:r>
              <a:rPr lang="en-US" altLang="ja-JP" sz="1200" dirty="0" smtClean="0">
                <a:solidFill>
                  <a:schemeClr val="bg1">
                    <a:lumMod val="50000"/>
                  </a:schemeClr>
                </a:solidFill>
              </a:rPr>
              <a:t>[1]Weber, S.: </a:t>
            </a:r>
            <a:r>
              <a:rPr lang="en-US" altLang="ja-JP" sz="1200" i="1" dirty="0" smtClean="0">
                <a:solidFill>
                  <a:schemeClr val="bg1">
                    <a:lumMod val="50000"/>
                  </a:schemeClr>
                </a:solidFill>
              </a:rPr>
              <a:t>The Success of Open Source</a:t>
            </a:r>
            <a:r>
              <a:rPr lang="en-US" altLang="ja-JP" sz="1200" dirty="0" smtClean="0">
                <a:solidFill>
                  <a:schemeClr val="bg1">
                    <a:lumMod val="50000"/>
                  </a:schemeClr>
                </a:solidFill>
              </a:rPr>
              <a:t>, </a:t>
            </a:r>
            <a:r>
              <a:rPr lang="en-US" altLang="ja-JP" sz="1200" dirty="0" err="1" smtClean="0">
                <a:solidFill>
                  <a:schemeClr val="bg1">
                    <a:lumMod val="50000"/>
                  </a:schemeClr>
                </a:solidFill>
              </a:rPr>
              <a:t>Havard</a:t>
            </a:r>
            <a:r>
              <a:rPr lang="en-US" altLang="ja-JP" sz="1200" dirty="0" smtClean="0">
                <a:solidFill>
                  <a:schemeClr val="bg1">
                    <a:lumMod val="50000"/>
                  </a:schemeClr>
                </a:solidFill>
              </a:rPr>
              <a:t> University Press(2004).</a:t>
            </a:r>
          </a:p>
          <a:p>
            <a:r>
              <a:rPr lang="en-US" altLang="ja-JP" sz="1200" dirty="0" smtClean="0">
                <a:solidFill>
                  <a:schemeClr val="bg1">
                    <a:lumMod val="50000"/>
                  </a:schemeClr>
                </a:solidFill>
              </a:rPr>
              <a:t>[2]Robles, G. and Gonzalez-</a:t>
            </a:r>
            <a:r>
              <a:rPr lang="en-US" altLang="ja-JP" sz="1200" dirty="0" err="1" smtClean="0">
                <a:solidFill>
                  <a:schemeClr val="bg1">
                    <a:lumMod val="50000"/>
                  </a:schemeClr>
                </a:solidFill>
              </a:rPr>
              <a:t>Barahona</a:t>
            </a:r>
            <a:r>
              <a:rPr lang="en-US" altLang="ja-JP" sz="1200" dirty="0" smtClean="0">
                <a:solidFill>
                  <a:schemeClr val="bg1">
                    <a:lumMod val="50000"/>
                  </a:schemeClr>
                </a:solidFill>
              </a:rPr>
              <a:t>, J.M.: Geographic location of developers at </a:t>
            </a:r>
            <a:r>
              <a:rPr lang="en-US" altLang="ja-JP" sz="1200" dirty="0" err="1" smtClean="0">
                <a:solidFill>
                  <a:schemeClr val="bg1">
                    <a:lumMod val="50000"/>
                  </a:schemeClr>
                </a:solidFill>
              </a:rPr>
              <a:t>sourceforge</a:t>
            </a:r>
            <a:r>
              <a:rPr lang="en-US" altLang="ja-JP" sz="1200" dirty="0" smtClean="0">
                <a:solidFill>
                  <a:schemeClr val="bg1">
                    <a:lumMod val="50000"/>
                  </a:schemeClr>
                </a:solidFill>
              </a:rPr>
              <a:t>, </a:t>
            </a:r>
            <a:r>
              <a:rPr lang="en-US" altLang="ja-JP" sz="1200" i="1" dirty="0" smtClean="0">
                <a:solidFill>
                  <a:schemeClr val="bg1">
                    <a:lumMod val="50000"/>
                  </a:schemeClr>
                </a:solidFill>
              </a:rPr>
              <a:t>In Proceedings of the International Workshop on Mining Software Repositories, </a:t>
            </a:r>
            <a:r>
              <a:rPr lang="en-US" altLang="ja-JP" sz="1200" dirty="0" smtClean="0">
                <a:solidFill>
                  <a:schemeClr val="bg1">
                    <a:lumMod val="50000"/>
                  </a:schemeClr>
                </a:solidFill>
              </a:rPr>
              <a:t>pp.144–150 (2006).</a:t>
            </a:r>
          </a:p>
          <a:p>
            <a:r>
              <a:rPr lang="en-US" altLang="ja-JP" sz="1200" dirty="0" smtClean="0">
                <a:solidFill>
                  <a:schemeClr val="bg1">
                    <a:lumMod val="50000"/>
                  </a:schemeClr>
                </a:solidFill>
              </a:rPr>
              <a:t>[3]Tang, R., Hassan, A. E., </a:t>
            </a:r>
            <a:r>
              <a:rPr lang="en-US" altLang="ja-JP" sz="1200" dirty="0" err="1" smtClean="0">
                <a:solidFill>
                  <a:schemeClr val="bg1">
                    <a:lumMod val="50000"/>
                  </a:schemeClr>
                </a:solidFill>
              </a:rPr>
              <a:t>Zou</a:t>
            </a:r>
            <a:r>
              <a:rPr lang="en-US" altLang="ja-JP" sz="1200" dirty="0" smtClean="0">
                <a:solidFill>
                  <a:schemeClr val="bg1">
                    <a:lumMod val="50000"/>
                  </a:schemeClr>
                </a:solidFill>
              </a:rPr>
              <a:t>, Y.: A case study on the impact of global participation on mailing lists communications of open source projects, </a:t>
            </a:r>
            <a:r>
              <a:rPr lang="en-US" altLang="ja-JP" sz="1200" i="1" dirty="0" smtClean="0">
                <a:solidFill>
                  <a:schemeClr val="bg1">
                    <a:lumMod val="50000"/>
                  </a:schemeClr>
                </a:solidFill>
              </a:rPr>
              <a:t>In Proceedings of the 3rd International Workshop on Knowledge Collaboration in Software Development , </a:t>
            </a:r>
            <a:r>
              <a:rPr lang="en-US" altLang="ja-JP" sz="1200" dirty="0" smtClean="0">
                <a:solidFill>
                  <a:schemeClr val="bg1">
                    <a:lumMod val="50000"/>
                  </a:schemeClr>
                </a:solidFill>
              </a:rPr>
              <a:t>pp.34-48 </a:t>
            </a:r>
            <a:r>
              <a:rPr lang="en-US" altLang="ja-JP" sz="1200" i="1" dirty="0" smtClean="0">
                <a:solidFill>
                  <a:schemeClr val="bg1">
                    <a:lumMod val="50000"/>
                  </a:schemeClr>
                </a:solidFill>
              </a:rPr>
              <a:t>(</a:t>
            </a:r>
            <a:r>
              <a:rPr lang="en-US" altLang="ja-JP" sz="1200" dirty="0" smtClean="0">
                <a:solidFill>
                  <a:schemeClr val="bg1">
                    <a:lumMod val="50000"/>
                  </a:schemeClr>
                </a:solidFill>
              </a:rPr>
              <a:t>2009).</a:t>
            </a:r>
            <a:endParaRPr lang="ja-JP" altLang="en-US" sz="1200" dirty="0" smtClean="0">
              <a:solidFill>
                <a:schemeClr val="bg1">
                  <a:lumMod val="50000"/>
                </a:schemeClr>
              </a:solidFill>
            </a:endParaRPr>
          </a:p>
        </p:txBody>
      </p:sp>
      <p:sp>
        <p:nvSpPr>
          <p:cNvPr id="8" name="テキスト ボックス 7"/>
          <p:cNvSpPr txBox="1"/>
          <p:nvPr/>
        </p:nvSpPr>
        <p:spPr>
          <a:xfrm>
            <a:off x="882650" y="5039380"/>
            <a:ext cx="7334250" cy="52322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kumimoji="1" lang="ja-JP" altLang="en-US" sz="2800" dirty="0" smtClean="0"/>
              <a:t>情報交換にタイムラグが発生する可能性が高い</a:t>
            </a:r>
            <a:endParaRPr kumimoji="1" lang="ja-JP"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 2"/>
          <p:cNvSpPr>
            <a:spLocks noGrp="1"/>
          </p:cNvSpPr>
          <p:nvPr>
            <p:ph idx="1"/>
          </p:nvPr>
        </p:nvSpPr>
        <p:spPr>
          <a:xfrm>
            <a:off x="438150" y="1028700"/>
            <a:ext cx="8534400" cy="5422900"/>
          </a:xfrm>
        </p:spPr>
        <p:txBody>
          <a:bodyPr/>
          <a:lstStyle/>
          <a:p>
            <a:r>
              <a:rPr lang="ja-JP" altLang="en-US" dirty="0" smtClean="0"/>
              <a:t>目的</a:t>
            </a:r>
            <a:endParaRPr lang="en-US" altLang="ja-JP" dirty="0" smtClean="0"/>
          </a:p>
          <a:p>
            <a:pPr lvl="1"/>
            <a:r>
              <a:rPr lang="en-US" altLang="ja-JP" dirty="0" smtClean="0"/>
              <a:t>OSS</a:t>
            </a:r>
            <a:r>
              <a:rPr lang="ja-JP" altLang="en-US" dirty="0" smtClean="0"/>
              <a:t>プロジェクト内における情報交換の</a:t>
            </a:r>
            <a:r>
              <a:rPr lang="ja-JP" altLang="en-US" dirty="0" smtClean="0">
                <a:solidFill>
                  <a:srgbClr val="C00000"/>
                </a:solidFill>
              </a:rPr>
              <a:t>タイムラグの実態を解明</a:t>
            </a:r>
            <a:r>
              <a:rPr lang="ja-JP" altLang="en-US" dirty="0" smtClean="0"/>
              <a:t>し，情報交換の</a:t>
            </a:r>
            <a:r>
              <a:rPr lang="ja-JP" altLang="en-US" dirty="0" smtClean="0">
                <a:solidFill>
                  <a:srgbClr val="C00000"/>
                </a:solidFill>
              </a:rPr>
              <a:t>所要時間を短縮化するための指針</a:t>
            </a:r>
            <a:r>
              <a:rPr lang="ja-JP" altLang="en-US" dirty="0" smtClean="0"/>
              <a:t>を得る</a:t>
            </a:r>
            <a:endParaRPr lang="en-US" altLang="ja-JP" dirty="0" smtClean="0"/>
          </a:p>
          <a:p>
            <a:pPr lvl="4"/>
            <a:endParaRPr lang="en-US" altLang="ja-JP" dirty="0" smtClean="0"/>
          </a:p>
          <a:p>
            <a:r>
              <a:rPr lang="ja-JP" altLang="en-US" dirty="0" smtClean="0"/>
              <a:t>アプローチ</a:t>
            </a:r>
            <a:endParaRPr lang="en-US" altLang="ja-JP" dirty="0" smtClean="0"/>
          </a:p>
          <a:p>
            <a:pPr lvl="1"/>
            <a:r>
              <a:rPr lang="en-US" altLang="ja-JP" dirty="0" smtClean="0"/>
              <a:t>Mailing List</a:t>
            </a:r>
            <a:r>
              <a:rPr lang="ja-JP" altLang="en-US" dirty="0" smtClean="0"/>
              <a:t>（</a:t>
            </a:r>
            <a:r>
              <a:rPr lang="en-US" altLang="ja-JP" dirty="0" smtClean="0"/>
              <a:t>ML</a:t>
            </a:r>
            <a:r>
              <a:rPr lang="ja-JP" altLang="en-US" dirty="0" smtClean="0"/>
              <a:t>）のアーカイブからメッセージの送信日時，送信場所，返信までに要した時間（返信時間）を用いて，情報交換のタイムラグを分析する</a:t>
            </a:r>
            <a:endParaRPr lang="en-US" altLang="ja-JP" dirty="0" smtClean="0"/>
          </a:p>
          <a:p>
            <a:pPr lvl="2"/>
            <a:r>
              <a:rPr lang="ja-JP" altLang="en-US" dirty="0" smtClean="0"/>
              <a:t>情報交換のタイムラグが発生する要因</a:t>
            </a:r>
            <a:endParaRPr lang="en-US" altLang="ja-JP" dirty="0" smtClean="0"/>
          </a:p>
          <a:p>
            <a:pPr lvl="3"/>
            <a:r>
              <a:rPr lang="ja-JP" altLang="en-US" dirty="0" smtClean="0"/>
              <a:t>仮説</a:t>
            </a:r>
            <a:r>
              <a:rPr lang="en-US" altLang="ja-JP" dirty="0" smtClean="0"/>
              <a:t>1</a:t>
            </a:r>
            <a:r>
              <a:rPr lang="ja-JP" altLang="en-US" dirty="0" smtClean="0"/>
              <a:t>：地域によって情報交換を行う時間帯が異なる</a:t>
            </a:r>
            <a:endParaRPr lang="en-US" altLang="ja-JP" dirty="0" smtClean="0"/>
          </a:p>
          <a:p>
            <a:pPr lvl="2"/>
            <a:r>
              <a:rPr lang="ja-JP" altLang="en-US" dirty="0" smtClean="0"/>
              <a:t>タイムラグが情報交換に与える影響</a:t>
            </a:r>
            <a:endParaRPr lang="en-US" altLang="ja-JP" dirty="0" smtClean="0"/>
          </a:p>
          <a:p>
            <a:pPr lvl="3"/>
            <a:r>
              <a:rPr lang="ja-JP" altLang="en-US" dirty="0" smtClean="0"/>
              <a:t>仮説</a:t>
            </a:r>
            <a:r>
              <a:rPr lang="en-US" altLang="ja-JP" dirty="0" smtClean="0"/>
              <a:t>2</a:t>
            </a:r>
            <a:r>
              <a:rPr lang="ja-JP" altLang="en-US" dirty="0" smtClean="0"/>
              <a:t>：時差のある地域間の情報交換は返信時間が長くなる</a:t>
            </a:r>
            <a:endParaRPr lang="en-US" altLang="ja-JP" dirty="0" smtClean="0"/>
          </a:p>
          <a:p>
            <a:pPr lvl="3"/>
            <a:r>
              <a:rPr lang="ja-JP" altLang="en-US" dirty="0" smtClean="0"/>
              <a:t>仮説</a:t>
            </a:r>
            <a:r>
              <a:rPr lang="en-US" altLang="ja-JP" dirty="0" smtClean="0"/>
              <a:t>3</a:t>
            </a:r>
            <a:r>
              <a:rPr lang="ja-JP" altLang="en-US" dirty="0" smtClean="0"/>
              <a:t>：返信者の地域によって素早い返信が期待できる時間帯が異なる</a:t>
            </a:r>
            <a:endParaRPr lang="en-US" altLang="ja-JP" dirty="0" smtClean="0"/>
          </a:p>
        </p:txBody>
      </p:sp>
      <p:sp>
        <p:nvSpPr>
          <p:cNvPr id="4" name="日付プレースホルダ 3"/>
          <p:cNvSpPr>
            <a:spLocks noGrp="1"/>
          </p:cNvSpPr>
          <p:nvPr>
            <p:ph type="dt" sz="half" idx="10"/>
          </p:nvPr>
        </p:nvSpPr>
        <p:spPr/>
        <p:txBody>
          <a:bodyPr/>
          <a:lstStyle/>
          <a:p>
            <a:fld id="{22930091-5A0E-412A-8286-E233D0B07A94}" type="datetime1">
              <a:rPr lang="ja-JP" altLang="en-US" smtClean="0"/>
              <a:pPr/>
              <a:t>2010/2/12</a:t>
            </a:fld>
            <a:endParaRPr lang="en-US" altLang="ja-JP"/>
          </a:p>
        </p:txBody>
      </p:sp>
      <p:sp>
        <p:nvSpPr>
          <p:cNvPr id="5" name="スライド番号プレースホルダ 4"/>
          <p:cNvSpPr>
            <a:spLocks noGrp="1"/>
          </p:cNvSpPr>
          <p:nvPr>
            <p:ph type="sldNum" sz="quarter" idx="12"/>
          </p:nvPr>
        </p:nvSpPr>
        <p:spPr/>
        <p:txBody>
          <a:bodyPr/>
          <a:lstStyle/>
          <a:p>
            <a:fld id="{A34FFC92-B155-4B7B-8074-C26DB6864491}" type="slidenum">
              <a:rPr lang="en-US" altLang="ja-JP" smtClean="0"/>
              <a:pPr/>
              <a:t>3</a:t>
            </a:fld>
            <a:endParaRPr lang="en-US" altLang="ja-JP"/>
          </a:p>
        </p:txBody>
      </p:sp>
      <p:sp>
        <p:nvSpPr>
          <p:cNvPr id="6" name="フッター プレースホルダ 5"/>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タイムラグの実態に関する予備調査</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Python</a:t>
            </a:r>
            <a:r>
              <a:rPr kumimoji="1" lang="ja-JP" altLang="en-US" dirty="0" smtClean="0"/>
              <a:t>プロジェクトの情報交換におけるタイムラグの実態を予備的に調査した</a:t>
            </a:r>
            <a:endParaRPr kumimoji="1"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4</a:t>
            </a:fld>
            <a:endParaRPr lang="en-US" altLang="ja-JP"/>
          </a:p>
        </p:txBody>
      </p:sp>
      <p:pic>
        <p:nvPicPr>
          <p:cNvPr id="17"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3508694" y="3001546"/>
            <a:ext cx="705526" cy="705526"/>
          </a:xfrm>
          <a:prstGeom prst="rect">
            <a:avLst/>
          </a:prstGeom>
          <a:noFill/>
        </p:spPr>
      </p:pic>
      <p:pic>
        <p:nvPicPr>
          <p:cNvPr id="18"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4972050" y="3134896"/>
            <a:ext cx="705526" cy="705526"/>
          </a:xfrm>
          <a:prstGeom prst="rect">
            <a:avLst/>
          </a:prstGeom>
          <a:noFill/>
        </p:spPr>
      </p:pic>
      <p:cxnSp>
        <p:nvCxnSpPr>
          <p:cNvPr id="20" name="直線矢印コネクタ 19"/>
          <p:cNvCxnSpPr/>
          <p:nvPr/>
        </p:nvCxnSpPr>
        <p:spPr>
          <a:xfrm>
            <a:off x="4130994" y="3131665"/>
            <a:ext cx="1063306" cy="3231"/>
          </a:xfrm>
          <a:prstGeom prst="straightConnector1">
            <a:avLst/>
          </a:prstGeom>
          <a:noFill/>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直線矢印コネクタ 20"/>
          <p:cNvCxnSpPr/>
          <p:nvPr/>
        </p:nvCxnSpPr>
        <p:spPr>
          <a:xfrm flipV="1">
            <a:off x="4083050" y="3490496"/>
            <a:ext cx="977900" cy="2424"/>
          </a:xfrm>
          <a:prstGeom prst="straightConnector1">
            <a:avLst/>
          </a:prstGeom>
          <a:noFill/>
          <a:ln w="3810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24" name="テキスト ボックス 23"/>
          <p:cNvSpPr txBox="1"/>
          <p:nvPr/>
        </p:nvSpPr>
        <p:spPr>
          <a:xfrm>
            <a:off x="1104900" y="3076714"/>
            <a:ext cx="1600200" cy="369332"/>
          </a:xfrm>
          <a:prstGeom prst="rect">
            <a:avLst/>
          </a:prstGeom>
          <a:noFill/>
        </p:spPr>
        <p:txBody>
          <a:bodyPr wrap="square" rtlCol="0">
            <a:spAutoFit/>
          </a:bodyPr>
          <a:lstStyle/>
          <a:p>
            <a:pPr algn="ctr"/>
            <a:r>
              <a:rPr kumimoji="1" lang="ja-JP" altLang="en-US" dirty="0" smtClean="0">
                <a:solidFill>
                  <a:srgbClr val="FF0000"/>
                </a:solidFill>
              </a:rPr>
              <a:t>送信：アメリカ</a:t>
            </a:r>
            <a:endParaRPr kumimoji="1" lang="ja-JP" altLang="en-US" dirty="0">
              <a:solidFill>
                <a:srgbClr val="FF0000"/>
              </a:solidFill>
            </a:endParaRPr>
          </a:p>
        </p:txBody>
      </p:sp>
      <p:pic>
        <p:nvPicPr>
          <p:cNvPr id="27" name="Picture 6"/>
          <p:cNvPicPr>
            <a:picLocks noChangeAspect="1" noChangeArrowheads="1"/>
          </p:cNvPicPr>
          <p:nvPr/>
        </p:nvPicPr>
        <p:blipFill>
          <a:blip r:embed="rId4" cstate="print">
            <a:grayscl/>
          </a:blip>
          <a:srcRect/>
          <a:stretch>
            <a:fillRect/>
          </a:stretch>
        </p:blipFill>
        <p:spPr bwMode="auto">
          <a:xfrm>
            <a:off x="5105400" y="2251990"/>
            <a:ext cx="622300" cy="705106"/>
          </a:xfrm>
          <a:prstGeom prst="rect">
            <a:avLst/>
          </a:prstGeom>
          <a:noFill/>
          <a:ln w="9525">
            <a:noFill/>
            <a:miter lim="800000"/>
            <a:headEnd/>
            <a:tailEnd/>
          </a:ln>
        </p:spPr>
      </p:pic>
      <p:pic>
        <p:nvPicPr>
          <p:cNvPr id="28" name="Picture 7"/>
          <p:cNvPicPr>
            <a:picLocks noChangeAspect="1" noChangeArrowheads="1"/>
          </p:cNvPicPr>
          <p:nvPr/>
        </p:nvPicPr>
        <p:blipFill>
          <a:blip r:embed="rId5" cstate="print"/>
          <a:srcRect/>
          <a:stretch>
            <a:fillRect/>
          </a:stretch>
        </p:blipFill>
        <p:spPr bwMode="auto">
          <a:xfrm>
            <a:off x="5105400" y="3660922"/>
            <a:ext cx="622300" cy="679426"/>
          </a:xfrm>
          <a:prstGeom prst="rect">
            <a:avLst/>
          </a:prstGeom>
          <a:noFill/>
          <a:ln w="9525">
            <a:noFill/>
            <a:miter lim="800000"/>
            <a:headEnd/>
            <a:tailEnd/>
          </a:ln>
        </p:spPr>
      </p:pic>
      <p:pic>
        <p:nvPicPr>
          <p:cNvPr id="29" name="Picture 8"/>
          <p:cNvPicPr>
            <a:picLocks noChangeAspect="1" noChangeArrowheads="1"/>
          </p:cNvPicPr>
          <p:nvPr/>
        </p:nvPicPr>
        <p:blipFill>
          <a:blip r:embed="rId6" cstate="print">
            <a:grayscl/>
          </a:blip>
          <a:srcRect/>
          <a:stretch>
            <a:fillRect/>
          </a:stretch>
        </p:blipFill>
        <p:spPr bwMode="auto">
          <a:xfrm>
            <a:off x="3416300" y="3648089"/>
            <a:ext cx="622300" cy="679583"/>
          </a:xfrm>
          <a:prstGeom prst="rect">
            <a:avLst/>
          </a:prstGeom>
          <a:noFill/>
          <a:ln w="9525">
            <a:noFill/>
            <a:miter lim="800000"/>
            <a:headEnd/>
            <a:tailEnd/>
          </a:ln>
        </p:spPr>
      </p:pic>
      <p:pic>
        <p:nvPicPr>
          <p:cNvPr id="2050" name="Picture 2" descr="F:\Documents and Settings\kiwako-k\Local Settings\Temporary Internet Files\Content.IE5\12NFLBS1\MPj03628600000[1].jpg"/>
          <p:cNvPicPr>
            <a:picLocks noChangeAspect="1" noChangeArrowheads="1"/>
          </p:cNvPicPr>
          <p:nvPr/>
        </p:nvPicPr>
        <p:blipFill>
          <a:blip r:embed="rId7" cstate="print"/>
          <a:srcRect/>
          <a:stretch>
            <a:fillRect/>
          </a:stretch>
        </p:blipFill>
        <p:spPr bwMode="auto">
          <a:xfrm>
            <a:off x="2589214" y="2989100"/>
            <a:ext cx="1097280" cy="576072"/>
          </a:xfrm>
          <a:prstGeom prst="rect">
            <a:avLst/>
          </a:prstGeom>
          <a:noFill/>
        </p:spPr>
      </p:pic>
      <p:sp>
        <p:nvSpPr>
          <p:cNvPr id="25" name="テキスト ボックス 24"/>
          <p:cNvSpPr txBox="1"/>
          <p:nvPr/>
        </p:nvSpPr>
        <p:spPr>
          <a:xfrm>
            <a:off x="6350000" y="3090446"/>
            <a:ext cx="1911350" cy="369332"/>
          </a:xfrm>
          <a:prstGeom prst="rect">
            <a:avLst/>
          </a:prstGeom>
          <a:noFill/>
        </p:spPr>
        <p:txBody>
          <a:bodyPr wrap="square" rtlCol="0">
            <a:spAutoFit/>
          </a:bodyPr>
          <a:lstStyle/>
          <a:p>
            <a:pPr algn="ctr"/>
            <a:r>
              <a:rPr lang="ja-JP" altLang="en-US" dirty="0" smtClean="0">
                <a:solidFill>
                  <a:srgbClr val="0000FF"/>
                </a:solidFill>
              </a:rPr>
              <a:t>返信：ヨーロッパ</a:t>
            </a:r>
            <a:endParaRPr kumimoji="1" lang="ja-JP" altLang="en-US" dirty="0">
              <a:solidFill>
                <a:srgbClr val="0000FF"/>
              </a:solidFill>
            </a:endParaRPr>
          </a:p>
        </p:txBody>
      </p:sp>
      <p:pic>
        <p:nvPicPr>
          <p:cNvPr id="30" name="Picture 9"/>
          <p:cNvPicPr>
            <a:picLocks noChangeAspect="1" noChangeArrowheads="1"/>
          </p:cNvPicPr>
          <p:nvPr/>
        </p:nvPicPr>
        <p:blipFill>
          <a:blip r:embed="rId8" cstate="print"/>
          <a:srcRect/>
          <a:stretch>
            <a:fillRect/>
          </a:stretch>
        </p:blipFill>
        <p:spPr bwMode="auto">
          <a:xfrm>
            <a:off x="3416300" y="2273300"/>
            <a:ext cx="622300" cy="665687"/>
          </a:xfrm>
          <a:prstGeom prst="rect">
            <a:avLst/>
          </a:prstGeom>
          <a:noFill/>
          <a:ln w="9525">
            <a:noFill/>
            <a:miter lim="800000"/>
            <a:headEnd/>
            <a:tailEnd/>
          </a:ln>
        </p:spPr>
      </p:pic>
      <p:sp>
        <p:nvSpPr>
          <p:cNvPr id="31" name="テキスト ボックス 30"/>
          <p:cNvSpPr txBox="1"/>
          <p:nvPr/>
        </p:nvSpPr>
        <p:spPr>
          <a:xfrm>
            <a:off x="3282950" y="1979196"/>
            <a:ext cx="889000" cy="338554"/>
          </a:xfrm>
          <a:prstGeom prst="rect">
            <a:avLst/>
          </a:prstGeom>
          <a:noFill/>
        </p:spPr>
        <p:txBody>
          <a:bodyPr wrap="square" rtlCol="0">
            <a:spAutoFit/>
          </a:bodyPr>
          <a:lstStyle/>
          <a:p>
            <a:pPr algn="ctr"/>
            <a:r>
              <a:rPr kumimoji="1" lang="en-US" altLang="ja-JP" sz="1600" dirty="0" smtClean="0"/>
              <a:t>19</a:t>
            </a:r>
            <a:r>
              <a:rPr kumimoji="1" lang="ja-JP" altLang="en-US" sz="1600" dirty="0" smtClean="0"/>
              <a:t>時頃</a:t>
            </a:r>
            <a:endParaRPr kumimoji="1" lang="ja-JP" altLang="en-US" sz="1600" dirty="0"/>
          </a:p>
        </p:txBody>
      </p:sp>
      <p:sp>
        <p:nvSpPr>
          <p:cNvPr id="33" name="四角形吹き出し 32"/>
          <p:cNvSpPr/>
          <p:nvPr/>
        </p:nvSpPr>
        <p:spPr>
          <a:xfrm>
            <a:off x="3416300" y="2273300"/>
            <a:ext cx="622300" cy="666750"/>
          </a:xfrm>
          <a:prstGeom prst="wedgeRectCallout">
            <a:avLst>
              <a:gd name="adj1" fmla="val 25392"/>
              <a:gd name="adj2" fmla="val 6150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p:cNvSpPr txBox="1"/>
          <p:nvPr/>
        </p:nvSpPr>
        <p:spPr>
          <a:xfrm>
            <a:off x="4972050" y="1979196"/>
            <a:ext cx="889000" cy="338554"/>
          </a:xfrm>
          <a:prstGeom prst="rect">
            <a:avLst/>
          </a:prstGeom>
          <a:noFill/>
        </p:spPr>
        <p:txBody>
          <a:bodyPr wrap="square" rtlCol="0">
            <a:spAutoFit/>
          </a:bodyPr>
          <a:lstStyle/>
          <a:p>
            <a:pPr algn="ctr"/>
            <a:r>
              <a:rPr lang="en-US" altLang="ja-JP" sz="1600" dirty="0" smtClean="0">
                <a:solidFill>
                  <a:schemeClr val="bg1">
                    <a:lumMod val="50000"/>
                  </a:schemeClr>
                </a:solidFill>
              </a:rPr>
              <a:t>1</a:t>
            </a:r>
            <a:r>
              <a:rPr kumimoji="1" lang="ja-JP" altLang="en-US" sz="1600" dirty="0" smtClean="0">
                <a:solidFill>
                  <a:schemeClr val="bg1">
                    <a:lumMod val="50000"/>
                  </a:schemeClr>
                </a:solidFill>
              </a:rPr>
              <a:t>時頃</a:t>
            </a:r>
            <a:endParaRPr kumimoji="1" lang="ja-JP" altLang="en-US" sz="1600" dirty="0">
              <a:solidFill>
                <a:schemeClr val="bg1">
                  <a:lumMod val="50000"/>
                </a:schemeClr>
              </a:solidFill>
            </a:endParaRPr>
          </a:p>
        </p:txBody>
      </p:sp>
      <p:sp>
        <p:nvSpPr>
          <p:cNvPr id="38" name="四角形吹き出し 37"/>
          <p:cNvSpPr/>
          <p:nvPr/>
        </p:nvSpPr>
        <p:spPr>
          <a:xfrm>
            <a:off x="5105400" y="3660922"/>
            <a:ext cx="622300" cy="666750"/>
          </a:xfrm>
          <a:prstGeom prst="wedgeRectCallout">
            <a:avLst>
              <a:gd name="adj1" fmla="val -21508"/>
              <a:gd name="adj2" fmla="val -6272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51" name="Picture 3" descr="F:\Documents and Settings\kiwako-k\Local Settings\Temporary Internet Files\Content.IE5\RN71O51D\MPj03626820000[1].jpg"/>
          <p:cNvPicPr>
            <a:picLocks noChangeAspect="1" noChangeArrowheads="1"/>
          </p:cNvPicPr>
          <p:nvPr/>
        </p:nvPicPr>
        <p:blipFill>
          <a:blip r:embed="rId9" cstate="print"/>
          <a:srcRect/>
          <a:stretch>
            <a:fillRect/>
          </a:stretch>
        </p:blipFill>
        <p:spPr bwMode="auto">
          <a:xfrm>
            <a:off x="5520677" y="2991236"/>
            <a:ext cx="962673" cy="576000"/>
          </a:xfrm>
          <a:prstGeom prst="rect">
            <a:avLst/>
          </a:prstGeom>
          <a:noFill/>
        </p:spPr>
      </p:pic>
      <p:sp>
        <p:nvSpPr>
          <p:cNvPr id="39" name="テキスト ボックス 38"/>
          <p:cNvSpPr txBox="1"/>
          <p:nvPr/>
        </p:nvSpPr>
        <p:spPr>
          <a:xfrm>
            <a:off x="3282950" y="4283222"/>
            <a:ext cx="889000" cy="338554"/>
          </a:xfrm>
          <a:prstGeom prst="rect">
            <a:avLst/>
          </a:prstGeom>
          <a:noFill/>
        </p:spPr>
        <p:txBody>
          <a:bodyPr wrap="square" rtlCol="0">
            <a:spAutoFit/>
          </a:bodyPr>
          <a:lstStyle/>
          <a:p>
            <a:pPr algn="ctr"/>
            <a:r>
              <a:rPr kumimoji="1" lang="en-US" altLang="ja-JP" sz="1600" dirty="0" smtClean="0">
                <a:solidFill>
                  <a:schemeClr val="bg1">
                    <a:lumMod val="50000"/>
                  </a:schemeClr>
                </a:solidFill>
              </a:rPr>
              <a:t>3</a:t>
            </a:r>
            <a:r>
              <a:rPr kumimoji="1" lang="ja-JP" altLang="en-US" sz="1600" dirty="0" smtClean="0">
                <a:solidFill>
                  <a:schemeClr val="bg1">
                    <a:lumMod val="50000"/>
                  </a:schemeClr>
                </a:solidFill>
              </a:rPr>
              <a:t>時頃</a:t>
            </a:r>
            <a:endParaRPr kumimoji="1" lang="ja-JP" altLang="en-US" sz="1600" dirty="0">
              <a:solidFill>
                <a:schemeClr val="bg1">
                  <a:lumMod val="50000"/>
                </a:schemeClr>
              </a:solidFill>
            </a:endParaRPr>
          </a:p>
        </p:txBody>
      </p:sp>
      <p:sp>
        <p:nvSpPr>
          <p:cNvPr id="40" name="テキスト ボックス 39"/>
          <p:cNvSpPr txBox="1"/>
          <p:nvPr/>
        </p:nvSpPr>
        <p:spPr>
          <a:xfrm>
            <a:off x="4972050" y="4283222"/>
            <a:ext cx="889000" cy="338554"/>
          </a:xfrm>
          <a:prstGeom prst="rect">
            <a:avLst/>
          </a:prstGeom>
          <a:noFill/>
        </p:spPr>
        <p:txBody>
          <a:bodyPr wrap="square" rtlCol="0">
            <a:spAutoFit/>
          </a:bodyPr>
          <a:lstStyle/>
          <a:p>
            <a:pPr algn="ctr"/>
            <a:r>
              <a:rPr kumimoji="1" lang="en-US" altLang="ja-JP" sz="1600" dirty="0" smtClean="0"/>
              <a:t>9</a:t>
            </a:r>
            <a:r>
              <a:rPr kumimoji="1" lang="ja-JP" altLang="en-US" sz="1600" dirty="0" smtClean="0"/>
              <a:t>時頃</a:t>
            </a:r>
            <a:endParaRPr kumimoji="1" lang="ja-JP" altLang="en-US" sz="1600" dirty="0"/>
          </a:p>
        </p:txBody>
      </p:sp>
      <p:sp>
        <p:nvSpPr>
          <p:cNvPr id="41" name="テキスト ボックス 40"/>
          <p:cNvSpPr txBox="1"/>
          <p:nvPr/>
        </p:nvSpPr>
        <p:spPr>
          <a:xfrm>
            <a:off x="1282700" y="4806771"/>
            <a:ext cx="6578600" cy="1200329"/>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buFont typeface="Wingdings" pitchFamily="2" charset="2"/>
              <a:buChar char="l"/>
            </a:pPr>
            <a:r>
              <a:rPr lang="ja-JP" altLang="en-US" sz="2400" dirty="0" smtClean="0"/>
              <a:t>開発者の多くが在住する地域を把握する</a:t>
            </a:r>
            <a:endParaRPr lang="en-US" altLang="ja-JP" sz="2400" dirty="0" smtClean="0"/>
          </a:p>
          <a:p>
            <a:pPr>
              <a:buFont typeface="Wingdings" pitchFamily="2" charset="2"/>
              <a:buChar char="l"/>
            </a:pPr>
            <a:r>
              <a:rPr lang="ja-JP" altLang="en-US" sz="2400" dirty="0" smtClean="0"/>
              <a:t>双方が頻繁に情報交換を行う時間帯を把握する</a:t>
            </a:r>
            <a:endParaRPr lang="en-US" altLang="ja-JP" sz="2400" dirty="0" smtClean="0"/>
          </a:p>
          <a:p>
            <a:pPr>
              <a:buFont typeface="Wingdings" pitchFamily="2" charset="2"/>
              <a:buChar char="l"/>
            </a:pPr>
            <a:r>
              <a:rPr lang="ja-JP" altLang="en-US" sz="2400" dirty="0" smtClean="0"/>
              <a:t>素早い返信が期待できる時間帯を把握する</a:t>
            </a:r>
            <a:endParaRPr kumimoji="1" lang="ja-JP"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childTnLst>
                                </p:cTn>
                              </p:par>
                            </p:childTnLst>
                          </p:cTn>
                        </p:par>
                        <p:par>
                          <p:cTn id="24" fill="hold">
                            <p:stCondLst>
                              <p:cond delay="0"/>
                            </p:stCondLst>
                            <p:childTnLst>
                              <p:par>
                                <p:cTn id="25" presetID="22" presetClass="entr" presetSubtype="8"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par>
                          <p:cTn id="28" fill="hold">
                            <p:stCondLst>
                              <p:cond delay="500"/>
                            </p:stCondLst>
                            <p:childTnLst>
                              <p:par>
                                <p:cTn id="29" presetID="9" presetClass="entr" presetSubtype="0"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dissolve">
                                      <p:cBhvr>
                                        <p:cTn id="31" dur="500"/>
                                        <p:tgtEl>
                                          <p:spTgt spid="27"/>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dissolve">
                                      <p:cBhvr>
                                        <p:cTn id="34" dur="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par>
                          <p:cTn id="45" fill="hold">
                            <p:stCondLst>
                              <p:cond delay="0"/>
                            </p:stCondLst>
                            <p:childTnLst>
                              <p:par>
                                <p:cTn id="46" presetID="22" presetClass="entr" presetSubtype="2"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right)">
                                      <p:cBhvr>
                                        <p:cTn id="48" dur="500"/>
                                        <p:tgtEl>
                                          <p:spTgt spid="21"/>
                                        </p:tgtEl>
                                      </p:cBhvr>
                                    </p:animEffect>
                                  </p:childTnLst>
                                </p:cTn>
                              </p:par>
                            </p:childTnLst>
                          </p:cTn>
                        </p:par>
                        <p:par>
                          <p:cTn id="49" fill="hold">
                            <p:stCondLst>
                              <p:cond delay="500"/>
                            </p:stCondLst>
                            <p:childTnLst>
                              <p:par>
                                <p:cTn id="50" presetID="9" presetClass="entr" presetSubtype="0"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dissolve">
                                      <p:cBhvr>
                                        <p:cTn id="52" dur="500"/>
                                        <p:tgtEl>
                                          <p:spTgt spid="29"/>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dissolve">
                                      <p:cBhvr>
                                        <p:cTn id="55" dur="500"/>
                                        <p:tgtEl>
                                          <p:spTgt spid="39"/>
                                        </p:tgtEl>
                                      </p:cBhvr>
                                    </p:animEffec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1" grpId="0"/>
      <p:bldP spid="33" grpId="0" animBg="1"/>
      <p:bldP spid="37" grpId="0"/>
      <p:bldP spid="38" grpId="0" animBg="1"/>
      <p:bldP spid="39" grpId="0"/>
      <p:bldP spid="40" grpId="0"/>
      <p:bldP spid="4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情報交換のタイムラグが発生する要因</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情報交換を行う時間帯の違いが，情報交換のタイムラグを引き起こす</a:t>
            </a:r>
            <a:endParaRPr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5</a:t>
            </a:fld>
            <a:endParaRPr lang="en-US" altLang="ja-JP"/>
          </a:p>
        </p:txBody>
      </p:sp>
      <p:sp>
        <p:nvSpPr>
          <p:cNvPr id="7" name="テキスト ボックス 6"/>
          <p:cNvSpPr txBox="1"/>
          <p:nvPr/>
        </p:nvSpPr>
        <p:spPr>
          <a:xfrm>
            <a:off x="1104900" y="5473700"/>
            <a:ext cx="6889750" cy="46166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kumimoji="1" lang="ja-JP" altLang="en-US" sz="2400" dirty="0" smtClean="0"/>
              <a:t>仮説</a:t>
            </a:r>
            <a:r>
              <a:rPr kumimoji="1" lang="en-US" altLang="ja-JP" sz="2400" dirty="0" smtClean="0"/>
              <a:t>1</a:t>
            </a:r>
            <a:r>
              <a:rPr kumimoji="1" lang="ja-JP" altLang="en-US" sz="2400" dirty="0" smtClean="0"/>
              <a:t>：地域によって情報交換を行う時間帯が異なる</a:t>
            </a:r>
            <a:endParaRPr kumimoji="1" lang="ja-JP" altLang="en-US" sz="2400" dirty="0"/>
          </a:p>
        </p:txBody>
      </p:sp>
      <p:graphicFrame>
        <p:nvGraphicFramePr>
          <p:cNvPr id="8" name="コンテンツ プレースホルダ 7"/>
          <p:cNvGraphicFramePr>
            <a:graphicFrameLocks/>
          </p:cNvGraphicFramePr>
          <p:nvPr/>
        </p:nvGraphicFramePr>
        <p:xfrm>
          <a:off x="1282700" y="2006600"/>
          <a:ext cx="6597967" cy="2286000"/>
        </p:xfrm>
        <a:graphic>
          <a:graphicData uri="http://schemas.openxmlformats.org/drawingml/2006/table">
            <a:tbl>
              <a:tblPr firstRow="1" bandRow="1">
                <a:tableStyleId>{5940675A-B579-460E-94D1-54222C63F5DA}</a:tableStyleId>
              </a:tblPr>
              <a:tblGrid>
                <a:gridCol w="2000250"/>
                <a:gridCol w="2330767"/>
                <a:gridCol w="2266950"/>
              </a:tblGrid>
              <a:tr h="248920">
                <a:tc>
                  <a:txBody>
                    <a:bodyPr/>
                    <a:lstStyle/>
                    <a:p>
                      <a:pPr algn="ctr"/>
                      <a:endParaRPr kumimoji="1" lang="ja-JP" altLang="en-US"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b="1" dirty="0" smtClean="0"/>
                        <a:t>ボランティアの開発者</a:t>
                      </a:r>
                      <a:endParaRPr kumimoji="1" lang="ja-JP" alt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b="1" dirty="0" smtClean="0"/>
                        <a:t>企業の開発者</a:t>
                      </a:r>
                      <a:endParaRPr kumimoji="1" lang="ja-JP" altLang="en-US" b="1"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35610">
                <a:tc>
                  <a:txBody>
                    <a:bodyPr/>
                    <a:lstStyle/>
                    <a:p>
                      <a:pPr algn="ctr"/>
                      <a:r>
                        <a:rPr kumimoji="1" lang="ja-JP" altLang="en-US" b="1" dirty="0" smtClean="0"/>
                        <a:t>特徴</a:t>
                      </a:r>
                      <a:endParaRPr kumimoji="1" lang="ja-JP" altLang="en-US"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ja-JP" altLang="en-US" dirty="0" smtClean="0"/>
                        <a:t>日中は</a:t>
                      </a:r>
                      <a:r>
                        <a:rPr lang="en-US" altLang="ja-JP" dirty="0" smtClean="0">
                          <a:solidFill>
                            <a:srgbClr val="C00000"/>
                          </a:solidFill>
                        </a:rPr>
                        <a:t>OSS</a:t>
                      </a:r>
                      <a:r>
                        <a:rPr lang="ja-JP" altLang="en-US" dirty="0" smtClean="0">
                          <a:solidFill>
                            <a:srgbClr val="C00000"/>
                          </a:solidFill>
                        </a:rPr>
                        <a:t>開発</a:t>
                      </a:r>
                      <a:endParaRPr lang="en-US" altLang="ja-JP" dirty="0" smtClean="0">
                        <a:solidFill>
                          <a:srgbClr val="C00000"/>
                        </a:solidFill>
                      </a:endParaRPr>
                    </a:p>
                    <a:p>
                      <a:pPr marL="0" marR="0" lvl="1" indent="0" algn="ctr" defTabSz="914400" rtl="0" eaLnBrk="1" fontAlgn="auto" latinLnBrk="0" hangingPunct="1">
                        <a:lnSpc>
                          <a:spcPct val="100000"/>
                        </a:lnSpc>
                        <a:spcBef>
                          <a:spcPts val="0"/>
                        </a:spcBef>
                        <a:spcAft>
                          <a:spcPts val="0"/>
                        </a:spcAft>
                        <a:buClrTx/>
                        <a:buSzTx/>
                        <a:buFontTx/>
                        <a:buNone/>
                        <a:tabLst/>
                        <a:defRPr/>
                      </a:pPr>
                      <a:r>
                        <a:rPr lang="ja-JP" altLang="en-US" dirty="0" smtClean="0">
                          <a:solidFill>
                            <a:srgbClr val="C00000"/>
                          </a:solidFill>
                        </a:rPr>
                        <a:t>以外の場</a:t>
                      </a:r>
                      <a:r>
                        <a:rPr lang="ja-JP" altLang="en-US" dirty="0" smtClean="0"/>
                        <a:t>で勤務</a:t>
                      </a:r>
                      <a:endParaRPr lang="en-US" altLang="ja-JP"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日中は</a:t>
                      </a:r>
                      <a:r>
                        <a:rPr kumimoji="1" lang="en-US" altLang="ja-JP" dirty="0" smtClean="0">
                          <a:solidFill>
                            <a:srgbClr val="C00000"/>
                          </a:solidFill>
                        </a:rPr>
                        <a:t>OSS</a:t>
                      </a:r>
                      <a:r>
                        <a:rPr kumimoji="1" lang="ja-JP" altLang="en-US" dirty="0" smtClean="0">
                          <a:solidFill>
                            <a:srgbClr val="C00000"/>
                          </a:solidFill>
                        </a:rPr>
                        <a:t>開発を</a:t>
                      </a:r>
                      <a:endParaRPr kumimoji="1" lang="en-US" altLang="ja-JP" dirty="0" smtClean="0">
                        <a:solidFill>
                          <a:srgbClr val="C00000"/>
                        </a:solidFill>
                      </a:endParaRPr>
                    </a:p>
                    <a:p>
                      <a:pPr marL="0" marR="0" lvl="1"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solidFill>
                            <a:srgbClr val="C00000"/>
                          </a:solidFill>
                        </a:rPr>
                        <a:t>仕事</a:t>
                      </a:r>
                      <a:r>
                        <a:rPr kumimoji="1" lang="ja-JP" altLang="en-US" dirty="0" smtClean="0"/>
                        <a:t>として勤務</a:t>
                      </a:r>
                      <a:endParaRPr kumimoji="1" lang="en-US" altLang="ja-JP" dirty="0" smtClean="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35610">
                <a:tc>
                  <a:txBody>
                    <a:bodyPr/>
                    <a:lstStyle/>
                    <a:p>
                      <a:pPr algn="ctr"/>
                      <a:r>
                        <a:rPr kumimoji="1" lang="en-US" altLang="ja-JP" b="1" dirty="0" smtClean="0"/>
                        <a:t>OSS</a:t>
                      </a:r>
                      <a:r>
                        <a:rPr kumimoji="1" lang="ja-JP" altLang="en-US" b="1" dirty="0" smtClean="0"/>
                        <a:t>開発への</a:t>
                      </a:r>
                      <a:endParaRPr kumimoji="1" lang="en-US" altLang="ja-JP" b="1" dirty="0" smtClean="0"/>
                    </a:p>
                    <a:p>
                      <a:pPr algn="ctr"/>
                      <a:r>
                        <a:rPr kumimoji="1" lang="ja-JP" altLang="en-US" b="1" dirty="0" smtClean="0"/>
                        <a:t>従事時間帯</a:t>
                      </a:r>
                      <a:endParaRPr kumimoji="1" lang="ja-JP" altLang="en-US"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ja-JP" altLang="en-US" dirty="0" smtClean="0"/>
                        <a:t>勤務終了後</a:t>
                      </a:r>
                      <a:endParaRPr lang="en-US" altLang="ja-JP" dirty="0" smtClean="0"/>
                    </a:p>
                    <a:p>
                      <a:pPr algn="ctr"/>
                      <a:r>
                        <a:rPr lang="ja-JP" altLang="en-US" dirty="0" smtClean="0"/>
                        <a:t>（夕方～夜）</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ja-JP" altLang="en-US" dirty="0" smtClean="0"/>
                        <a:t>勤務時間帯</a:t>
                      </a:r>
                      <a:endParaRPr lang="en-US" altLang="ja-JP" dirty="0" smtClean="0"/>
                    </a:p>
                    <a:p>
                      <a:pPr algn="ctr"/>
                      <a:r>
                        <a:rPr lang="ja-JP" altLang="en-US" dirty="0" smtClean="0"/>
                        <a:t>（朝～夕方）</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35610">
                <a:tc>
                  <a:txBody>
                    <a:bodyPr/>
                    <a:lstStyle/>
                    <a:p>
                      <a:pPr algn="ctr"/>
                      <a:r>
                        <a:rPr kumimoji="1" lang="ja-JP" altLang="en-US" b="1" dirty="0" smtClean="0"/>
                        <a:t>情報交換を</a:t>
                      </a:r>
                      <a:endParaRPr kumimoji="1" lang="en-US" altLang="ja-JP" b="1" dirty="0" smtClean="0"/>
                    </a:p>
                    <a:p>
                      <a:pPr algn="ctr"/>
                      <a:r>
                        <a:rPr kumimoji="1" lang="ja-JP" altLang="en-US" b="1" dirty="0" smtClean="0"/>
                        <a:t>活発に行う時間帯</a:t>
                      </a:r>
                      <a:endParaRPr kumimoji="1" lang="ja-JP" altLang="en-US"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ja-JP" altLang="en-US" dirty="0" smtClean="0">
                          <a:solidFill>
                            <a:srgbClr val="C00000"/>
                          </a:solidFill>
                        </a:rPr>
                        <a:t>夕方～夜</a:t>
                      </a:r>
                      <a:endParaRPr kumimoji="1" lang="ja-JP" altLang="en-US"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smtClean="0">
                          <a:solidFill>
                            <a:srgbClr val="C00000"/>
                          </a:solidFill>
                        </a:rPr>
                        <a:t>朝～夕方</a:t>
                      </a:r>
                      <a:endParaRPr kumimoji="1" lang="ja-JP" altLang="en-US"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pic>
        <p:nvPicPr>
          <p:cNvPr id="10" name="Picture 2" descr="F:\Documents and Settings\kiwako-k\Local Settings\Temporary Internet Files\Content.IE5\12NFLBS1\MPj03628600000[1].jpg"/>
          <p:cNvPicPr>
            <a:picLocks noChangeAspect="1" noChangeArrowheads="1"/>
          </p:cNvPicPr>
          <p:nvPr/>
        </p:nvPicPr>
        <p:blipFill>
          <a:blip r:embed="rId3" cstate="print"/>
          <a:srcRect/>
          <a:stretch>
            <a:fillRect/>
          </a:stretch>
        </p:blipFill>
        <p:spPr bwMode="auto">
          <a:xfrm>
            <a:off x="3282950" y="4495800"/>
            <a:ext cx="1200150" cy="576072"/>
          </a:xfrm>
          <a:prstGeom prst="rect">
            <a:avLst/>
          </a:prstGeom>
          <a:noFill/>
        </p:spPr>
      </p:pic>
      <p:pic>
        <p:nvPicPr>
          <p:cNvPr id="11" name="Picture 3" descr="F:\Documents and Settings\kiwako-k\Local Settings\Temporary Internet Files\Content.IE5\RN71O51D\MPj03626820000[1].jpg"/>
          <p:cNvPicPr>
            <a:picLocks noChangeAspect="1" noChangeArrowheads="1"/>
          </p:cNvPicPr>
          <p:nvPr/>
        </p:nvPicPr>
        <p:blipFill>
          <a:blip r:embed="rId4" cstate="print"/>
          <a:srcRect/>
          <a:stretch>
            <a:fillRect/>
          </a:stretch>
        </p:blipFill>
        <p:spPr bwMode="auto">
          <a:xfrm>
            <a:off x="6838950" y="4495800"/>
            <a:ext cx="1200150" cy="577850"/>
          </a:xfrm>
          <a:prstGeom prst="rect">
            <a:avLst/>
          </a:prstGeom>
          <a:noFill/>
        </p:spPr>
      </p:pic>
      <p:sp>
        <p:nvSpPr>
          <p:cNvPr id="12" name="四角形吹き出し 11"/>
          <p:cNvSpPr/>
          <p:nvPr/>
        </p:nvSpPr>
        <p:spPr>
          <a:xfrm>
            <a:off x="3282950" y="4495800"/>
            <a:ext cx="1200150" cy="577850"/>
          </a:xfrm>
          <a:prstGeom prst="wedgeRectCallout">
            <a:avLst>
              <a:gd name="adj1" fmla="val 44572"/>
              <a:gd name="adj2" fmla="val -78981"/>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吹き出し 13"/>
          <p:cNvSpPr/>
          <p:nvPr/>
        </p:nvSpPr>
        <p:spPr>
          <a:xfrm>
            <a:off x="6838950" y="4495800"/>
            <a:ext cx="1200150" cy="577850"/>
          </a:xfrm>
          <a:prstGeom prst="wedgeRectCallout">
            <a:avLst>
              <a:gd name="adj1" fmla="val -39421"/>
              <a:gd name="adj2" fmla="val -78981"/>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ssolve">
                                      <p:cBhvr>
                                        <p:cTn id="15" dur="500"/>
                                        <p:tgtEl>
                                          <p:spTgt spid="11"/>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dissolv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タイムラグが情報交換に与える影響</a:t>
            </a:r>
            <a:endParaRPr kumimoji="1" lang="ja-JP" altLang="en-US" dirty="0"/>
          </a:p>
        </p:txBody>
      </p:sp>
      <p:sp>
        <p:nvSpPr>
          <p:cNvPr id="28" name="コンテンツ プレースホルダ 27"/>
          <p:cNvSpPr>
            <a:spLocks noGrp="1"/>
          </p:cNvSpPr>
          <p:nvPr>
            <p:ph idx="1"/>
          </p:nvPr>
        </p:nvSpPr>
        <p:spPr/>
        <p:txBody>
          <a:bodyPr/>
          <a:lstStyle/>
          <a:p>
            <a:r>
              <a:rPr lang="ja-JP" altLang="en-US" dirty="0" smtClean="0"/>
              <a:t>タイムラグがあると返信時間は長くなる</a:t>
            </a:r>
            <a:endParaRPr lang="en-US" altLang="ja-JP" dirty="0" smtClean="0"/>
          </a:p>
          <a:p>
            <a:r>
              <a:rPr kumimoji="1" lang="ja-JP" altLang="en-US" dirty="0" smtClean="0"/>
              <a:t>リアルタイムに情報交換を行うことができる時間帯は地域で異なる</a:t>
            </a:r>
            <a:endParaRPr kumimoji="1"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6</a:t>
            </a:fld>
            <a:endParaRPr lang="en-US" altLang="ja-JP"/>
          </a:p>
        </p:txBody>
      </p:sp>
      <p:sp>
        <p:nvSpPr>
          <p:cNvPr id="8" name="テキスト ボックス 7"/>
          <p:cNvSpPr txBox="1"/>
          <p:nvPr/>
        </p:nvSpPr>
        <p:spPr>
          <a:xfrm>
            <a:off x="660400" y="5029200"/>
            <a:ext cx="8045450" cy="1200329"/>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kumimoji="1" lang="ja-JP" altLang="en-US" sz="2400" dirty="0" smtClean="0"/>
              <a:t>仮説</a:t>
            </a:r>
            <a:r>
              <a:rPr kumimoji="1" lang="en-US" altLang="ja-JP" sz="2400" dirty="0" smtClean="0"/>
              <a:t>2</a:t>
            </a:r>
            <a:r>
              <a:rPr kumimoji="1" lang="ja-JP" altLang="en-US" sz="2400" dirty="0" smtClean="0"/>
              <a:t>：</a:t>
            </a:r>
            <a:r>
              <a:rPr lang="ja-JP" altLang="en-US" sz="2400" dirty="0" smtClean="0"/>
              <a:t>時差のある地域間の情報交換は返信時間が長くなる</a:t>
            </a:r>
            <a:endParaRPr lang="en-US" altLang="ja-JP" sz="2400" dirty="0" smtClean="0"/>
          </a:p>
          <a:p>
            <a:r>
              <a:rPr lang="ja-JP" altLang="en-US" sz="2400" dirty="0" smtClean="0"/>
              <a:t>仮説</a:t>
            </a:r>
            <a:r>
              <a:rPr lang="en-US" altLang="ja-JP" sz="2400" dirty="0" smtClean="0"/>
              <a:t>3</a:t>
            </a:r>
            <a:r>
              <a:rPr lang="ja-JP" altLang="en-US" sz="2400" dirty="0" smtClean="0"/>
              <a:t>：返信者の地域によって素早い返信が期待できる時間帯が異なる</a:t>
            </a:r>
          </a:p>
        </p:txBody>
      </p:sp>
      <p:graphicFrame>
        <p:nvGraphicFramePr>
          <p:cNvPr id="16" name="表 15"/>
          <p:cNvGraphicFramePr>
            <a:graphicFrameLocks noGrp="1"/>
          </p:cNvGraphicFramePr>
          <p:nvPr/>
        </p:nvGraphicFramePr>
        <p:xfrm>
          <a:off x="1593850" y="2700754"/>
          <a:ext cx="6000750" cy="1750596"/>
        </p:xfrm>
        <a:graphic>
          <a:graphicData uri="http://schemas.openxmlformats.org/drawingml/2006/table">
            <a:tbl>
              <a:tblPr firstRow="1" bandRow="1">
                <a:tableStyleId>{5940675A-B579-460E-94D1-54222C63F5DA}</a:tableStyleId>
              </a:tblPr>
              <a:tblGrid>
                <a:gridCol w="1200150"/>
                <a:gridCol w="1200150"/>
                <a:gridCol w="1200150"/>
                <a:gridCol w="1200150"/>
                <a:gridCol w="1200150"/>
              </a:tblGrid>
              <a:tr h="875298">
                <a:tc>
                  <a:txBody>
                    <a:bodyPr/>
                    <a:lstStyle/>
                    <a:p>
                      <a:pPr algn="ctr"/>
                      <a:r>
                        <a:rPr kumimoji="1" lang="ja-JP" altLang="en-US" dirty="0" smtClean="0"/>
                        <a:t>アメリカ</a:t>
                      </a:r>
                      <a:endParaRPr kumimoji="1" lang="ja-JP" alt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b="1" dirty="0" smtClean="0"/>
                        <a:t>夜</a:t>
                      </a:r>
                      <a:endParaRPr kumimoji="1" lang="ja-JP" altLang="en-US" b="1"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alpha val="50000"/>
                      </a:schemeClr>
                    </a:solidFill>
                  </a:tcPr>
                </a:tc>
                <a:tc>
                  <a:txBody>
                    <a:bodyPr/>
                    <a:lstStyle/>
                    <a:p>
                      <a:pPr algn="ctr"/>
                      <a:r>
                        <a:rPr kumimoji="1" lang="ja-JP" altLang="en-US" b="1" dirty="0" smtClean="0"/>
                        <a:t>深夜</a:t>
                      </a:r>
                      <a:endParaRPr kumimoji="1" lang="ja-JP" altLang="en-US" b="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alpha val="50000"/>
                      </a:schemeClr>
                    </a:solidFill>
                  </a:tcPr>
                </a:tc>
                <a:tc gridSpan="2">
                  <a:txBody>
                    <a:bodyPr/>
                    <a:lstStyle/>
                    <a:p>
                      <a:pPr algn="ctr"/>
                      <a:r>
                        <a:rPr kumimoji="1" lang="ja-JP" altLang="en-US" b="1" dirty="0" smtClean="0"/>
                        <a:t>日中</a:t>
                      </a:r>
                      <a:endParaRPr kumimoji="1" lang="ja-JP" altLang="en-US"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alpha val="50000"/>
                      </a:schemeClr>
                    </a:solidFill>
                  </a:tcPr>
                </a:tc>
                <a:tc hMerge="1">
                  <a:txBody>
                    <a:bodyPr/>
                    <a:lstStyle/>
                    <a:p>
                      <a:pPr algn="ctr"/>
                      <a:endParaRPr kumimoji="1" lang="ja-JP" altLang="en-US"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alpha val="50000"/>
                      </a:schemeClr>
                    </a:solidFill>
                  </a:tcPr>
                </a:tc>
              </a:tr>
              <a:tr h="875298">
                <a:tc>
                  <a:txBody>
                    <a:bodyPr/>
                    <a:lstStyle/>
                    <a:p>
                      <a:pPr algn="ctr"/>
                      <a:r>
                        <a:rPr kumimoji="1" lang="ja-JP" altLang="en-US" dirty="0" smtClean="0"/>
                        <a:t>ヨーロッパ</a:t>
                      </a:r>
                      <a:endParaRPr kumimoji="1" lang="ja-JP" alt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b="1" dirty="0" smtClean="0"/>
                        <a:t>深夜</a:t>
                      </a:r>
                      <a:endParaRPr kumimoji="1" lang="ja-JP" altLang="en-US" b="1"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alpha val="50000"/>
                      </a:schemeClr>
                    </a:solidFill>
                  </a:tcPr>
                </a:tc>
                <a:tc gridSpan="2">
                  <a:txBody>
                    <a:bodyPr/>
                    <a:lstStyle/>
                    <a:p>
                      <a:pPr algn="ctr"/>
                      <a:r>
                        <a:rPr kumimoji="1" lang="ja-JP" altLang="en-US" b="1" dirty="0" smtClean="0"/>
                        <a:t>日中</a:t>
                      </a:r>
                      <a:endParaRPr kumimoji="1" lang="ja-JP" altLang="en-US" b="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alpha val="50000"/>
                      </a:schemeClr>
                    </a:solidFill>
                  </a:tcPr>
                </a:tc>
                <a:tc hMerge="1">
                  <a:txBody>
                    <a:bodyPr/>
                    <a:lstStyle/>
                    <a:p>
                      <a:pPr algn="ctr"/>
                      <a:endParaRPr kumimoji="1" lang="ja-JP"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alpha val="50000"/>
                      </a:schemeClr>
                    </a:solidFill>
                  </a:tcPr>
                </a:tc>
                <a:tc>
                  <a:txBody>
                    <a:bodyPr/>
                    <a:lstStyle/>
                    <a:p>
                      <a:pPr algn="ctr"/>
                      <a:r>
                        <a:rPr kumimoji="1" lang="ja-JP" altLang="en-US" b="1" dirty="0" smtClean="0"/>
                        <a:t>夜</a:t>
                      </a:r>
                      <a:endParaRPr kumimoji="1" lang="ja-JP" altLang="en-US"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alpha val="50000"/>
                      </a:schemeClr>
                    </a:solidFill>
                  </a:tcPr>
                </a:tc>
              </a:tr>
            </a:tbl>
          </a:graphicData>
        </a:graphic>
      </p:graphicFrame>
      <p:grpSp>
        <p:nvGrpSpPr>
          <p:cNvPr id="21" name="グループ化 20"/>
          <p:cNvGrpSpPr/>
          <p:nvPr/>
        </p:nvGrpSpPr>
        <p:grpSpPr>
          <a:xfrm>
            <a:off x="1593850" y="2708562"/>
            <a:ext cx="1200150" cy="1431638"/>
            <a:chOff x="1460500" y="1775112"/>
            <a:chExt cx="1200150" cy="1431638"/>
          </a:xfrm>
        </p:grpSpPr>
        <p:pic>
          <p:nvPicPr>
            <p:cNvPr id="17" name="Picture 2" descr="F:\Documents and Settings\kiwako-k\Local Settings\Temporary Internet Files\Content.IE5\12NFLBS1\MPj03628600000[1].jpg"/>
            <p:cNvPicPr>
              <a:picLocks noChangeAspect="1" noChangeArrowheads="1"/>
            </p:cNvPicPr>
            <p:nvPr/>
          </p:nvPicPr>
          <p:blipFill>
            <a:blip r:embed="rId3" cstate="print"/>
            <a:srcRect/>
            <a:stretch>
              <a:fillRect/>
            </a:stretch>
          </p:blipFill>
          <p:spPr bwMode="auto">
            <a:xfrm>
              <a:off x="1460500" y="1775112"/>
              <a:ext cx="1200150" cy="576072"/>
            </a:xfrm>
            <a:prstGeom prst="rect">
              <a:avLst/>
            </a:prstGeom>
            <a:noFill/>
          </p:spPr>
        </p:pic>
        <p:pic>
          <p:nvPicPr>
            <p:cNvPr id="18" name="Picture 3" descr="F:\Documents and Settings\kiwako-k\Local Settings\Temporary Internet Files\Content.IE5\RN71O51D\MPj03626820000[1].jpg"/>
            <p:cNvPicPr>
              <a:picLocks noChangeAspect="1" noChangeArrowheads="1"/>
            </p:cNvPicPr>
            <p:nvPr/>
          </p:nvPicPr>
          <p:blipFill>
            <a:blip r:embed="rId4" cstate="print"/>
            <a:srcRect/>
            <a:stretch>
              <a:fillRect/>
            </a:stretch>
          </p:blipFill>
          <p:spPr bwMode="auto">
            <a:xfrm>
              <a:off x="1460500" y="2628900"/>
              <a:ext cx="1200150" cy="577850"/>
            </a:xfrm>
            <a:prstGeom prst="rect">
              <a:avLst/>
            </a:prstGeom>
            <a:noFill/>
          </p:spPr>
        </p:pic>
      </p:grpSp>
      <p:sp>
        <p:nvSpPr>
          <p:cNvPr id="23" name="テキスト ボックス 22"/>
          <p:cNvSpPr txBox="1"/>
          <p:nvPr/>
        </p:nvSpPr>
        <p:spPr>
          <a:xfrm>
            <a:off x="304800" y="3370818"/>
            <a:ext cx="1333500" cy="369332"/>
          </a:xfrm>
          <a:prstGeom prst="rect">
            <a:avLst/>
          </a:prstGeom>
          <a:noFill/>
        </p:spPr>
        <p:txBody>
          <a:bodyPr wrap="square" rtlCol="0">
            <a:spAutoFit/>
          </a:bodyPr>
          <a:lstStyle/>
          <a:p>
            <a:pPr algn="ctr"/>
            <a:r>
              <a:rPr kumimoji="1" lang="ja-JP" altLang="en-US" dirty="0" smtClean="0"/>
              <a:t>時差</a:t>
            </a:r>
            <a:r>
              <a:rPr kumimoji="1" lang="en-US" altLang="ja-JP" dirty="0" smtClean="0"/>
              <a:t>6</a:t>
            </a:r>
            <a:r>
              <a:rPr lang="ja-JP" altLang="en-US" dirty="0" smtClean="0"/>
              <a:t>時間</a:t>
            </a:r>
            <a:endParaRPr kumimoji="1" lang="ja-JP" altLang="en-US" dirty="0"/>
          </a:p>
        </p:txBody>
      </p:sp>
      <p:sp>
        <p:nvSpPr>
          <p:cNvPr id="26" name="正方形/長方形 25"/>
          <p:cNvSpPr/>
          <p:nvPr/>
        </p:nvSpPr>
        <p:spPr>
          <a:xfrm>
            <a:off x="6083300" y="2717800"/>
            <a:ext cx="1505792" cy="844550"/>
          </a:xfrm>
          <a:prstGeom prst="rect">
            <a:avLst/>
          </a:prstGeom>
          <a:solidFill>
            <a:schemeClr val="accent3">
              <a:lumMod val="20000"/>
              <a:lumOff val="80000"/>
              <a:alpha val="50000"/>
            </a:schemeClr>
          </a:solid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p:cNvSpPr/>
          <p:nvPr/>
        </p:nvSpPr>
        <p:spPr>
          <a:xfrm>
            <a:off x="3994150" y="3592928"/>
            <a:ext cx="1644650" cy="844550"/>
          </a:xfrm>
          <a:prstGeom prst="rect">
            <a:avLst/>
          </a:prstGeom>
          <a:solidFill>
            <a:schemeClr val="accent3">
              <a:lumMod val="20000"/>
              <a:lumOff val="80000"/>
              <a:alpha val="50000"/>
            </a:schemeClr>
          </a:solid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9" name="グループ化 48"/>
          <p:cNvGrpSpPr/>
          <p:nvPr/>
        </p:nvGrpSpPr>
        <p:grpSpPr>
          <a:xfrm>
            <a:off x="7772400" y="2806700"/>
            <a:ext cx="1244600" cy="584775"/>
            <a:chOff x="4074504" y="4318000"/>
            <a:chExt cx="1244600" cy="584775"/>
          </a:xfrm>
        </p:grpSpPr>
        <p:sp>
          <p:nvSpPr>
            <p:cNvPr id="50" name="正方形/長方形 49"/>
            <p:cNvSpPr/>
            <p:nvPr/>
          </p:nvSpPr>
          <p:spPr>
            <a:xfrm>
              <a:off x="4074504" y="4504346"/>
              <a:ext cx="222250" cy="244282"/>
            </a:xfrm>
            <a:prstGeom prst="rect">
              <a:avLst/>
            </a:prstGeom>
            <a:solidFill>
              <a:schemeClr val="accent3">
                <a:lumMod val="20000"/>
                <a:lumOff val="80000"/>
                <a:alpha val="50000"/>
              </a:schemeClr>
            </a:solid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テキスト ボックス 50"/>
            <p:cNvSpPr txBox="1"/>
            <p:nvPr/>
          </p:nvSpPr>
          <p:spPr>
            <a:xfrm>
              <a:off x="4277942" y="4318000"/>
              <a:ext cx="1041162" cy="584775"/>
            </a:xfrm>
            <a:prstGeom prst="rect">
              <a:avLst/>
            </a:prstGeom>
            <a:noFill/>
          </p:spPr>
          <p:txBody>
            <a:bodyPr wrap="square" rtlCol="0">
              <a:spAutoFit/>
            </a:bodyPr>
            <a:lstStyle/>
            <a:p>
              <a:r>
                <a:rPr kumimoji="1" lang="ja-JP" altLang="en-US" sz="1600" dirty="0" smtClean="0"/>
                <a:t>開発従事</a:t>
              </a:r>
              <a:endParaRPr kumimoji="1" lang="en-US" altLang="ja-JP" sz="1600" dirty="0" smtClean="0"/>
            </a:p>
            <a:p>
              <a:r>
                <a:rPr kumimoji="1" lang="ja-JP" altLang="en-US" sz="1600" dirty="0" smtClean="0"/>
                <a:t>時間帯</a:t>
              </a:r>
              <a:endParaRPr kumimoji="1" lang="ja-JP" altLang="en-US" sz="1600" dirty="0"/>
            </a:p>
          </p:txBody>
        </p:sp>
      </p:grpSp>
      <p:sp>
        <p:nvSpPr>
          <p:cNvPr id="52" name="正方形/長方形 51"/>
          <p:cNvSpPr/>
          <p:nvPr/>
        </p:nvSpPr>
        <p:spPr>
          <a:xfrm>
            <a:off x="6438900" y="2717800"/>
            <a:ext cx="311150" cy="844550"/>
          </a:xfrm>
          <a:prstGeom prst="rect">
            <a:avLst/>
          </a:prstGeom>
          <a:solidFill>
            <a:schemeClr val="accent4">
              <a:lumMod val="40000"/>
              <a:lumOff val="60000"/>
              <a:alpha val="50000"/>
            </a:schemeClr>
          </a:solidFill>
          <a:ln w="508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正方形/長方形 52"/>
          <p:cNvSpPr/>
          <p:nvPr/>
        </p:nvSpPr>
        <p:spPr>
          <a:xfrm>
            <a:off x="5327650" y="2709254"/>
            <a:ext cx="311150" cy="1733550"/>
          </a:xfrm>
          <a:prstGeom prst="rect">
            <a:avLst/>
          </a:prstGeom>
          <a:solidFill>
            <a:schemeClr val="accent2">
              <a:lumMod val="40000"/>
              <a:lumOff val="60000"/>
              <a:alpha val="50000"/>
            </a:schemeClr>
          </a:solid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4" name="グループ化 53"/>
          <p:cNvGrpSpPr/>
          <p:nvPr/>
        </p:nvGrpSpPr>
        <p:grpSpPr>
          <a:xfrm>
            <a:off x="7772400" y="3401596"/>
            <a:ext cx="1253146" cy="338554"/>
            <a:chOff x="4074504" y="4451350"/>
            <a:chExt cx="1253146" cy="338554"/>
          </a:xfrm>
        </p:grpSpPr>
        <p:sp>
          <p:nvSpPr>
            <p:cNvPr id="55" name="正方形/長方形 54"/>
            <p:cNvSpPr/>
            <p:nvPr/>
          </p:nvSpPr>
          <p:spPr>
            <a:xfrm>
              <a:off x="4074504" y="4504346"/>
              <a:ext cx="222250" cy="244282"/>
            </a:xfrm>
            <a:prstGeom prst="rect">
              <a:avLst/>
            </a:prstGeom>
            <a:solidFill>
              <a:schemeClr val="accent4">
                <a:lumMod val="40000"/>
                <a:lumOff val="60000"/>
                <a:alpha val="50000"/>
              </a:schemeClr>
            </a:solidFill>
            <a:ln w="508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テキスト ボックス 55"/>
            <p:cNvSpPr txBox="1"/>
            <p:nvPr/>
          </p:nvSpPr>
          <p:spPr>
            <a:xfrm>
              <a:off x="4260850" y="4451350"/>
              <a:ext cx="1066800" cy="338554"/>
            </a:xfrm>
            <a:prstGeom prst="rect">
              <a:avLst/>
            </a:prstGeom>
            <a:noFill/>
          </p:spPr>
          <p:txBody>
            <a:bodyPr wrap="square" rtlCol="0">
              <a:spAutoFit/>
            </a:bodyPr>
            <a:lstStyle/>
            <a:p>
              <a:r>
                <a:rPr lang="ja-JP" altLang="en-US" sz="1600" dirty="0" smtClean="0"/>
                <a:t>アメリカ内</a:t>
              </a:r>
              <a:endParaRPr kumimoji="1" lang="ja-JP" altLang="en-US" sz="1600" dirty="0"/>
            </a:p>
          </p:txBody>
        </p:sp>
      </p:grpSp>
      <p:grpSp>
        <p:nvGrpSpPr>
          <p:cNvPr id="59" name="グループ化 58"/>
          <p:cNvGrpSpPr/>
          <p:nvPr/>
        </p:nvGrpSpPr>
        <p:grpSpPr>
          <a:xfrm>
            <a:off x="7772400" y="3784600"/>
            <a:ext cx="1511300" cy="584775"/>
            <a:chOff x="4074504" y="4348699"/>
            <a:chExt cx="1511300" cy="584775"/>
          </a:xfrm>
        </p:grpSpPr>
        <p:sp>
          <p:nvSpPr>
            <p:cNvPr id="60" name="正方形/長方形 59"/>
            <p:cNvSpPr/>
            <p:nvPr/>
          </p:nvSpPr>
          <p:spPr>
            <a:xfrm>
              <a:off x="4074504" y="4504346"/>
              <a:ext cx="222250" cy="244282"/>
            </a:xfrm>
            <a:prstGeom prst="rect">
              <a:avLst/>
            </a:prstGeom>
            <a:solidFill>
              <a:schemeClr val="accent2">
                <a:lumMod val="40000"/>
                <a:lumOff val="60000"/>
                <a:alpha val="50000"/>
              </a:schemeClr>
            </a:solid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テキスト ボックス 60"/>
            <p:cNvSpPr txBox="1"/>
            <p:nvPr/>
          </p:nvSpPr>
          <p:spPr>
            <a:xfrm>
              <a:off x="4260850" y="4348699"/>
              <a:ext cx="1324954" cy="584775"/>
            </a:xfrm>
            <a:prstGeom prst="rect">
              <a:avLst/>
            </a:prstGeom>
            <a:noFill/>
          </p:spPr>
          <p:txBody>
            <a:bodyPr wrap="square" rtlCol="0">
              <a:spAutoFit/>
            </a:bodyPr>
            <a:lstStyle/>
            <a:p>
              <a:r>
                <a:rPr lang="ja-JP" altLang="en-US" sz="1600" dirty="0" smtClean="0"/>
                <a:t>アメリカと</a:t>
              </a:r>
              <a:endParaRPr lang="en-US" altLang="ja-JP" sz="1600" dirty="0" smtClean="0"/>
            </a:p>
            <a:p>
              <a:r>
                <a:rPr lang="ja-JP" altLang="en-US" sz="1600" dirty="0" smtClean="0"/>
                <a:t>ヨーロッパ</a:t>
              </a:r>
              <a:endParaRPr kumimoji="1" lang="ja-JP" altLang="en-US" sz="16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par>
                                <p:cTn id="8" presetID="9" presetClass="entr" presetSubtype="0" fill="hold"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dissolve">
                                      <p:cBhvr>
                                        <p:cTn id="10" dur="500"/>
                                        <p:tgtEl>
                                          <p:spTgt spid="49"/>
                                        </p:tgtEl>
                                      </p:cBhvr>
                                    </p:animEffect>
                                  </p:childTnLst>
                                </p:cTn>
                              </p:par>
                            </p:childTnLst>
                          </p:cTn>
                        </p:par>
                        <p:par>
                          <p:cTn id="11" fill="hold">
                            <p:stCondLst>
                              <p:cond delay="500"/>
                            </p:stCondLst>
                            <p:childTnLst>
                              <p:par>
                                <p:cTn id="12" presetID="9" presetClass="entr" presetSubtype="0"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dissolve">
                                      <p:cBhvr>
                                        <p:cTn id="14" dur="500"/>
                                        <p:tgtEl>
                                          <p:spTgt spid="27"/>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27"/>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26"/>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49"/>
                                        </p:tgtEl>
                                        <p:attrNameLst>
                                          <p:attrName>style.visibility</p:attrName>
                                        </p:attrNameLst>
                                      </p:cBhvr>
                                      <p:to>
                                        <p:strVal val="hidden"/>
                                      </p:to>
                                    </p:set>
                                  </p:childTnLst>
                                </p:cTn>
                              </p:par>
                              <p:par>
                                <p:cTn id="23" presetID="9" presetClass="entr" presetSubtype="0" fill="hold" nodeType="with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dissolve">
                                      <p:cBhvr>
                                        <p:cTn id="25" dur="500"/>
                                        <p:tgtEl>
                                          <p:spTgt spid="52"/>
                                        </p:tgtEl>
                                      </p:cBhvr>
                                    </p:animEffect>
                                  </p:childTnLst>
                                </p:cTn>
                              </p:par>
                              <p:par>
                                <p:cTn id="26" presetID="9" presetClass="entr" presetSubtype="0" fill="hold" nodeType="with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dissolve">
                                      <p:cBhvr>
                                        <p:cTn id="28" dur="500"/>
                                        <p:tgtEl>
                                          <p:spTgt spid="54"/>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dissolve">
                                      <p:cBhvr>
                                        <p:cTn id="33" dur="500"/>
                                        <p:tgtEl>
                                          <p:spTgt spid="53"/>
                                        </p:tgtEl>
                                      </p:cBhvr>
                                    </p:animEffect>
                                  </p:childTnLst>
                                </p:cTn>
                              </p:par>
                              <p:par>
                                <p:cTn id="34" presetID="9" presetClass="entr" presetSubtype="0" fill="hold" nodeType="with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dissolve">
                                      <p:cBhvr>
                                        <p:cTn id="36" dur="500"/>
                                        <p:tgtEl>
                                          <p:spTgt spid="59"/>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dissolve">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6" grpId="0" animBg="1"/>
      <p:bldP spid="26" grpId="1" animBg="1"/>
      <p:bldP spid="27" grpId="0" animBg="1"/>
      <p:bldP spid="27"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sz="1800" dirty="0" smtClean="0"/>
              <a:t>仮説の分析方法と検証方法</a:t>
            </a:r>
            <a:r>
              <a:rPr kumimoji="1" lang="en-US" altLang="ja-JP" dirty="0" smtClean="0"/>
              <a:t/>
            </a:r>
            <a:br>
              <a:rPr kumimoji="1" lang="en-US" altLang="ja-JP" dirty="0" smtClean="0"/>
            </a:br>
            <a:r>
              <a:rPr kumimoji="1" lang="ja-JP" altLang="en-US" sz="2900" dirty="0" smtClean="0"/>
              <a:t>開発者の地理的分布と情報交換を行う時間帯</a:t>
            </a:r>
            <a:endParaRPr kumimoji="1" lang="ja-JP" altLang="en-US" sz="2900" dirty="0"/>
          </a:p>
        </p:txBody>
      </p:sp>
      <p:sp>
        <p:nvSpPr>
          <p:cNvPr id="3" name="コンテンツ プレースホルダ 2"/>
          <p:cNvSpPr>
            <a:spLocks noGrp="1"/>
          </p:cNvSpPr>
          <p:nvPr>
            <p:ph idx="1"/>
          </p:nvPr>
        </p:nvSpPr>
        <p:spPr/>
        <p:txBody>
          <a:bodyPr/>
          <a:lstStyle/>
          <a:p>
            <a:r>
              <a:rPr kumimoji="1" lang="ja-JP" altLang="en-US" dirty="0" smtClean="0"/>
              <a:t>目的</a:t>
            </a:r>
            <a:endParaRPr kumimoji="1" lang="en-US" altLang="ja-JP" dirty="0" smtClean="0"/>
          </a:p>
          <a:p>
            <a:pPr lvl="1"/>
            <a:r>
              <a:rPr lang="ja-JP" altLang="en-US" dirty="0" smtClean="0"/>
              <a:t>地域によって情報交換を行う時間帯が異なるか検証する</a:t>
            </a:r>
            <a:endParaRPr lang="en-US" altLang="ja-JP" dirty="0" smtClean="0"/>
          </a:p>
          <a:p>
            <a:r>
              <a:rPr kumimoji="1" lang="ja-JP" altLang="en-US" dirty="0" smtClean="0"/>
              <a:t>方法</a:t>
            </a:r>
            <a:endParaRPr kumimoji="1" lang="en-US" altLang="ja-JP" dirty="0" smtClean="0"/>
          </a:p>
          <a:p>
            <a:pPr lvl="1"/>
            <a:r>
              <a:rPr lang="ja-JP" altLang="en-US" dirty="0" smtClean="0"/>
              <a:t>地域別にメッセージ数を求め，ＯＳＳ開発者の地理的分布を把握する</a:t>
            </a:r>
            <a:endParaRPr lang="en-US" altLang="ja-JP" dirty="0" smtClean="0"/>
          </a:p>
          <a:p>
            <a:pPr lvl="1"/>
            <a:r>
              <a:rPr lang="ja-JP" altLang="en-US" dirty="0" smtClean="0"/>
              <a:t>分析対象とする地域毎に各時刻のメッセージ数の分布を確認する</a:t>
            </a:r>
            <a:endParaRPr kumimoji="1" lang="ja-JP" altLang="en-US" dirty="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7</a:t>
            </a:fld>
            <a:endParaRPr lang="en-US" altLang="ja-JP"/>
          </a:p>
        </p:txBody>
      </p:sp>
      <p:graphicFrame>
        <p:nvGraphicFramePr>
          <p:cNvPr id="7" name="グラフ 6"/>
          <p:cNvGraphicFramePr/>
          <p:nvPr/>
        </p:nvGraphicFramePr>
        <p:xfrm>
          <a:off x="1416050" y="3962400"/>
          <a:ext cx="3022600" cy="2622550"/>
        </p:xfrm>
        <a:graphic>
          <a:graphicData uri="http://schemas.openxmlformats.org/drawingml/2006/chart">
            <c:chart xmlns:c="http://schemas.openxmlformats.org/drawingml/2006/chart" xmlns:r="http://schemas.openxmlformats.org/officeDocument/2006/relationships" r:id="rId3"/>
          </a:graphicData>
        </a:graphic>
      </p:graphicFrame>
      <p:sp>
        <p:nvSpPr>
          <p:cNvPr id="8" name="円/楕円 7"/>
          <p:cNvSpPr/>
          <p:nvPr/>
        </p:nvSpPr>
        <p:spPr>
          <a:xfrm>
            <a:off x="2413000" y="4229100"/>
            <a:ext cx="616857" cy="209804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3362325" y="4806950"/>
            <a:ext cx="493486" cy="1525847"/>
          </a:xfrm>
          <a:prstGeom prst="ellipse">
            <a:avLst/>
          </a:prstGeom>
          <a:noFill/>
          <a:ln w="508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5060950" y="4940300"/>
            <a:ext cx="666750" cy="261610"/>
          </a:xfrm>
          <a:prstGeom prst="rect">
            <a:avLst/>
          </a:prstGeom>
          <a:solidFill>
            <a:schemeClr val="bg1"/>
          </a:solidFill>
          <a:ln>
            <a:solidFill>
              <a:schemeClr val="tx1"/>
            </a:solidFill>
          </a:ln>
        </p:spPr>
        <p:txBody>
          <a:bodyPr wrap="square" rtlCol="0">
            <a:spAutoFit/>
          </a:bodyPr>
          <a:lstStyle/>
          <a:p>
            <a:pPr algn="ctr"/>
            <a:r>
              <a:rPr kumimoji="1" lang="en-US" altLang="ja-JP" sz="1100" dirty="0" smtClean="0">
                <a:solidFill>
                  <a:srgbClr val="FF0000"/>
                </a:solidFill>
              </a:rPr>
              <a:t>UTC-3</a:t>
            </a:r>
            <a:endParaRPr kumimoji="1" lang="ja-JP" altLang="en-US" sz="1100" dirty="0">
              <a:solidFill>
                <a:srgbClr val="FF0000"/>
              </a:solidFill>
            </a:endParaRPr>
          </a:p>
        </p:txBody>
      </p:sp>
      <p:sp>
        <p:nvSpPr>
          <p:cNvPr id="17" name="テキスト ボックス 16"/>
          <p:cNvSpPr txBox="1"/>
          <p:nvPr/>
        </p:nvSpPr>
        <p:spPr>
          <a:xfrm>
            <a:off x="7461250" y="4940300"/>
            <a:ext cx="711200" cy="261610"/>
          </a:xfrm>
          <a:prstGeom prst="rect">
            <a:avLst/>
          </a:prstGeom>
          <a:solidFill>
            <a:schemeClr val="bg1"/>
          </a:solidFill>
          <a:ln>
            <a:solidFill>
              <a:schemeClr val="tx1"/>
            </a:solidFill>
          </a:ln>
        </p:spPr>
        <p:txBody>
          <a:bodyPr wrap="square" rtlCol="0">
            <a:spAutoFit/>
          </a:bodyPr>
          <a:lstStyle/>
          <a:p>
            <a:pPr algn="ctr"/>
            <a:r>
              <a:rPr lang="en-US" altLang="ja-JP" sz="1100" dirty="0" smtClean="0">
                <a:solidFill>
                  <a:srgbClr val="0000FF"/>
                </a:solidFill>
              </a:rPr>
              <a:t>UTC+6</a:t>
            </a:r>
            <a:endParaRPr kumimoji="1" lang="ja-JP" altLang="en-US" sz="1100" dirty="0">
              <a:solidFill>
                <a:srgbClr val="0000FF"/>
              </a:solidFill>
            </a:endParaRPr>
          </a:p>
        </p:txBody>
      </p:sp>
      <p:grpSp>
        <p:nvGrpSpPr>
          <p:cNvPr id="23" name="グループ化 22"/>
          <p:cNvGrpSpPr/>
          <p:nvPr/>
        </p:nvGrpSpPr>
        <p:grpSpPr>
          <a:xfrm>
            <a:off x="5110643" y="3784600"/>
            <a:ext cx="2884007" cy="2690971"/>
            <a:chOff x="5110643" y="3784600"/>
            <a:chExt cx="2884007" cy="2690971"/>
          </a:xfrm>
        </p:grpSpPr>
        <p:pic>
          <p:nvPicPr>
            <p:cNvPr id="1027" name="Picture 3"/>
            <p:cNvPicPr>
              <a:picLocks noChangeAspect="1" noChangeArrowheads="1"/>
            </p:cNvPicPr>
            <p:nvPr/>
          </p:nvPicPr>
          <p:blipFill>
            <a:blip r:embed="rId4" cstate="print"/>
            <a:srcRect/>
            <a:stretch>
              <a:fillRect/>
            </a:stretch>
          </p:blipFill>
          <p:spPr bwMode="auto">
            <a:xfrm>
              <a:off x="5110643" y="3784600"/>
              <a:ext cx="2884007" cy="2535238"/>
            </a:xfrm>
            <a:prstGeom prst="rect">
              <a:avLst/>
            </a:prstGeom>
            <a:noFill/>
            <a:ln w="9525">
              <a:noFill/>
              <a:miter lim="800000"/>
              <a:headEnd/>
              <a:tailEnd/>
            </a:ln>
            <a:effectLst/>
          </p:spPr>
        </p:pic>
        <p:sp>
          <p:nvSpPr>
            <p:cNvPr id="13" name="テキスト ボックス 12"/>
            <p:cNvSpPr txBox="1"/>
            <p:nvPr/>
          </p:nvSpPr>
          <p:spPr>
            <a:xfrm>
              <a:off x="5638800" y="3784600"/>
              <a:ext cx="1955800" cy="276999"/>
            </a:xfrm>
            <a:prstGeom prst="rect">
              <a:avLst/>
            </a:prstGeom>
            <a:solidFill>
              <a:schemeClr val="bg1"/>
            </a:solidFill>
          </p:spPr>
          <p:txBody>
            <a:bodyPr wrap="square" rtlCol="0">
              <a:spAutoFit/>
            </a:bodyPr>
            <a:lstStyle/>
            <a:p>
              <a:pPr algn="ctr"/>
              <a:r>
                <a:rPr kumimoji="1" lang="ja-JP" altLang="en-US" sz="1200" b="1" dirty="0" smtClean="0"/>
                <a:t>時刻別メッセージ数の分布</a:t>
              </a:r>
              <a:endParaRPr kumimoji="1" lang="ja-JP" altLang="en-US" sz="1200" b="1" dirty="0"/>
            </a:p>
          </p:txBody>
        </p:sp>
        <p:sp>
          <p:nvSpPr>
            <p:cNvPr id="14" name="テキスト ボックス 13"/>
            <p:cNvSpPr txBox="1"/>
            <p:nvPr/>
          </p:nvSpPr>
          <p:spPr>
            <a:xfrm>
              <a:off x="5243993" y="6229350"/>
              <a:ext cx="1200150" cy="246221"/>
            </a:xfrm>
            <a:prstGeom prst="rect">
              <a:avLst/>
            </a:prstGeom>
            <a:noFill/>
          </p:spPr>
          <p:txBody>
            <a:bodyPr wrap="square" rtlCol="0">
              <a:spAutoFit/>
            </a:bodyPr>
            <a:lstStyle/>
            <a:p>
              <a:pPr algn="ctr"/>
              <a:r>
                <a:rPr lang="ja-JP" altLang="en-US" sz="1000" dirty="0" smtClean="0"/>
                <a:t>メッセージ数</a:t>
              </a:r>
              <a:r>
                <a:rPr lang="en-US" altLang="ja-JP" sz="1000" dirty="0" smtClean="0"/>
                <a:t>(</a:t>
              </a:r>
              <a:r>
                <a:rPr lang="ja-JP" altLang="en-US" sz="1000" dirty="0" smtClean="0"/>
                <a:t>件</a:t>
              </a:r>
              <a:r>
                <a:rPr lang="en-US" altLang="ja-JP" sz="1000" dirty="0" smtClean="0"/>
                <a:t>)</a:t>
              </a:r>
              <a:endParaRPr kumimoji="1" lang="ja-JP" altLang="en-US" sz="1000" dirty="0"/>
            </a:p>
          </p:txBody>
        </p:sp>
        <p:sp>
          <p:nvSpPr>
            <p:cNvPr id="15" name="テキスト ボックス 14"/>
            <p:cNvSpPr txBox="1"/>
            <p:nvPr/>
          </p:nvSpPr>
          <p:spPr>
            <a:xfrm>
              <a:off x="6666393" y="6229350"/>
              <a:ext cx="1200150" cy="246221"/>
            </a:xfrm>
            <a:prstGeom prst="rect">
              <a:avLst/>
            </a:prstGeom>
            <a:noFill/>
          </p:spPr>
          <p:txBody>
            <a:bodyPr wrap="square" rtlCol="0">
              <a:spAutoFit/>
            </a:bodyPr>
            <a:lstStyle/>
            <a:p>
              <a:pPr algn="ctr"/>
              <a:r>
                <a:rPr lang="ja-JP" altLang="en-US" sz="1000" dirty="0" smtClean="0"/>
                <a:t>メッセージ数</a:t>
              </a:r>
              <a:r>
                <a:rPr lang="en-US" altLang="ja-JP" sz="1000" dirty="0" smtClean="0"/>
                <a:t>(</a:t>
              </a:r>
              <a:r>
                <a:rPr lang="ja-JP" altLang="en-US" sz="1000" dirty="0" smtClean="0"/>
                <a:t>件</a:t>
              </a:r>
              <a:r>
                <a:rPr lang="en-US" altLang="ja-JP" sz="1000" dirty="0" smtClean="0"/>
                <a:t>)</a:t>
              </a:r>
              <a:endParaRPr kumimoji="1" lang="ja-JP" altLang="en-US" sz="1000" dirty="0"/>
            </a:p>
          </p:txBody>
        </p:sp>
        <p:sp>
          <p:nvSpPr>
            <p:cNvPr id="18" name="テキスト ボックス 17"/>
            <p:cNvSpPr txBox="1"/>
            <p:nvPr/>
          </p:nvSpPr>
          <p:spPr>
            <a:xfrm>
              <a:off x="5222226" y="6039367"/>
              <a:ext cx="2711450" cy="246221"/>
            </a:xfrm>
            <a:prstGeom prst="rect">
              <a:avLst/>
            </a:prstGeom>
            <a:solidFill>
              <a:schemeClr val="bg1"/>
            </a:solidFill>
          </p:spPr>
          <p:txBody>
            <a:bodyPr wrap="square" rtlCol="0">
              <a:spAutoFit/>
            </a:bodyPr>
            <a:lstStyle/>
            <a:p>
              <a:r>
                <a:rPr kumimoji="1" lang="en-US" altLang="ja-JP" sz="1000" dirty="0" smtClean="0"/>
                <a:t>21      14      7        0       0        4        8       12</a:t>
              </a:r>
              <a:endParaRPr kumimoji="1" lang="ja-JP" altLang="en-US" sz="1000" dirty="0"/>
            </a:p>
          </p:txBody>
        </p:sp>
        <p:sp>
          <p:nvSpPr>
            <p:cNvPr id="19" name="テキスト ボックス 18"/>
            <p:cNvSpPr txBox="1"/>
            <p:nvPr/>
          </p:nvSpPr>
          <p:spPr>
            <a:xfrm>
              <a:off x="6445317" y="4362450"/>
              <a:ext cx="243759" cy="1778000"/>
            </a:xfrm>
            <a:prstGeom prst="rect">
              <a:avLst/>
            </a:prstGeom>
            <a:solidFill>
              <a:schemeClr val="bg1"/>
            </a:solidFill>
          </p:spPr>
          <p:txBody>
            <a:bodyPr vert="eaVert" wrap="square" rtlCol="0">
              <a:spAutoFit/>
            </a:bodyPr>
            <a:lstStyle/>
            <a:p>
              <a:pPr algn="ctr"/>
              <a:r>
                <a:rPr lang="en-US" altLang="ja-JP" sz="1000" dirty="0" smtClean="0"/>
                <a:t>21   18   15  12  9  6  3  0</a:t>
              </a:r>
              <a:endParaRPr kumimoji="1" lang="en-US" altLang="ja-JP" sz="1000" dirty="0" smtClean="0"/>
            </a:p>
          </p:txBody>
        </p:sp>
        <p:sp>
          <p:nvSpPr>
            <p:cNvPr id="20" name="テキスト ボックス 19"/>
            <p:cNvSpPr txBox="1"/>
            <p:nvPr/>
          </p:nvSpPr>
          <p:spPr>
            <a:xfrm>
              <a:off x="5727700" y="3989940"/>
              <a:ext cx="1644650" cy="246221"/>
            </a:xfrm>
            <a:prstGeom prst="rect">
              <a:avLst/>
            </a:prstGeom>
            <a:solidFill>
              <a:schemeClr val="bg1"/>
            </a:solidFill>
          </p:spPr>
          <p:txBody>
            <a:bodyPr wrap="square" rtlCol="0">
              <a:spAutoFit/>
            </a:bodyPr>
            <a:lstStyle/>
            <a:p>
              <a:pPr algn="ctr"/>
              <a:r>
                <a:rPr lang="ja-JP" altLang="en-US" sz="1000" dirty="0" smtClean="0"/>
                <a:t>時刻</a:t>
              </a:r>
              <a:r>
                <a:rPr lang="en-US" altLang="ja-JP" sz="1000" dirty="0" smtClean="0"/>
                <a:t>(UTC+0)</a:t>
              </a:r>
              <a:endParaRPr kumimoji="1" lang="ja-JP" altLang="en-US" sz="1000" dirty="0"/>
            </a:p>
          </p:txBody>
        </p:sp>
      </p:grpSp>
      <p:sp>
        <p:nvSpPr>
          <p:cNvPr id="22" name="右矢印 21"/>
          <p:cNvSpPr/>
          <p:nvPr/>
        </p:nvSpPr>
        <p:spPr>
          <a:xfrm>
            <a:off x="4394200" y="4851400"/>
            <a:ext cx="533400" cy="533400"/>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r>
              <a:rPr kumimoji="1" lang="ja-JP" altLang="en-US" dirty="0" smtClean="0"/>
              <a:t>目的</a:t>
            </a:r>
            <a:endParaRPr kumimoji="1" lang="en-US" altLang="ja-JP" dirty="0" smtClean="0"/>
          </a:p>
          <a:p>
            <a:pPr lvl="1"/>
            <a:r>
              <a:rPr lang="ja-JP" altLang="en-US" dirty="0" smtClean="0"/>
              <a:t>時差のある地域間の情報交換は返信時間が長くなるかを検証する</a:t>
            </a:r>
            <a:endParaRPr lang="en-US" altLang="ja-JP" dirty="0" smtClean="0"/>
          </a:p>
          <a:p>
            <a:r>
              <a:rPr lang="ja-JP" altLang="en-US" dirty="0" smtClean="0"/>
              <a:t>方法</a:t>
            </a:r>
            <a:endParaRPr lang="en-US" altLang="ja-JP" dirty="0" smtClean="0"/>
          </a:p>
          <a:p>
            <a:pPr lvl="1"/>
            <a:r>
              <a:rPr lang="ja-JP" altLang="en-US" dirty="0" smtClean="0"/>
              <a:t>時差のない地域間と時差のある地域間の返信時間の分布を確認する</a:t>
            </a:r>
            <a:endParaRPr lang="en-US" altLang="ja-JP" dirty="0" smtClean="0"/>
          </a:p>
          <a:p>
            <a:pPr lvl="1"/>
            <a:r>
              <a:rPr lang="ja-JP" altLang="en-US" dirty="0" smtClean="0"/>
              <a:t>時差の有無による返信時間の差が統計的に有意であるかをウィルコクソンの順位和検定を用いて検定する</a:t>
            </a:r>
            <a:endParaRPr lang="en-US" altLang="ja-JP" dirty="0" smtClean="0"/>
          </a:p>
        </p:txBody>
      </p:sp>
      <p:sp>
        <p:nvSpPr>
          <p:cNvPr id="2" name="タイトル 1"/>
          <p:cNvSpPr>
            <a:spLocks noGrp="1"/>
          </p:cNvSpPr>
          <p:nvPr>
            <p:ph type="title"/>
          </p:nvPr>
        </p:nvSpPr>
        <p:spPr/>
        <p:txBody>
          <a:bodyPr>
            <a:normAutofit fontScale="90000"/>
          </a:bodyPr>
          <a:lstStyle/>
          <a:p>
            <a:pPr lvl="2" algn="l"/>
            <a:r>
              <a:rPr kumimoji="1" lang="ja-JP" altLang="en-US" sz="1800" dirty="0" smtClean="0">
                <a:solidFill>
                  <a:schemeClr val="tx1"/>
                </a:solidFill>
              </a:rPr>
              <a:t>仮説の分析方法と検証方法</a:t>
            </a:r>
            <a:r>
              <a:rPr kumimoji="1" lang="en-US" altLang="ja-JP" sz="2900" dirty="0" smtClean="0">
                <a:solidFill>
                  <a:schemeClr val="tx1"/>
                </a:solidFill>
              </a:rPr>
              <a:t/>
            </a:r>
            <a:br>
              <a:rPr kumimoji="1" lang="en-US" altLang="ja-JP" sz="2900" dirty="0" smtClean="0">
                <a:solidFill>
                  <a:schemeClr val="tx1"/>
                </a:solidFill>
              </a:rPr>
            </a:br>
            <a:r>
              <a:rPr lang="ja-JP" altLang="en-US" sz="2900" dirty="0" smtClean="0">
                <a:solidFill>
                  <a:schemeClr val="tx1"/>
                </a:solidFill>
              </a:rPr>
              <a:t>情報交換の所要時間</a:t>
            </a:r>
            <a:endParaRPr kumimoji="1" lang="ja-JP" altLang="en-US" sz="2900" dirty="0">
              <a:solidFill>
                <a:schemeClr val="tx1"/>
              </a:solidFill>
            </a:endParaRPr>
          </a:p>
        </p:txBody>
      </p:sp>
      <p:sp>
        <p:nvSpPr>
          <p:cNvPr id="4" name="日付プレースホルダ 3"/>
          <p:cNvSpPr>
            <a:spLocks noGrp="1"/>
          </p:cNvSpPr>
          <p:nvPr>
            <p:ph type="dt" sz="half" idx="10"/>
          </p:nvPr>
        </p:nvSpPr>
        <p:spPr/>
        <p:txBody>
          <a:bodyPr/>
          <a:lstStyle/>
          <a:p>
            <a:fld id="{8A969132-2715-47DE-964F-9AC97978B6ED}" type="datetime1">
              <a:rPr lang="ja-JP" altLang="en-US" smtClean="0"/>
              <a:pPr/>
              <a:t>2010/2/12</a:t>
            </a:fld>
            <a:endParaRPr lang="en-US" altLang="ja-JP"/>
          </a:p>
        </p:txBody>
      </p:sp>
      <p:sp>
        <p:nvSpPr>
          <p:cNvPr id="5" name="スライド番号プレースホルダ 4"/>
          <p:cNvSpPr>
            <a:spLocks noGrp="1"/>
          </p:cNvSpPr>
          <p:nvPr>
            <p:ph type="sldNum" sz="quarter" idx="12"/>
          </p:nvPr>
        </p:nvSpPr>
        <p:spPr/>
        <p:txBody>
          <a:bodyPr/>
          <a:lstStyle/>
          <a:p>
            <a:fld id="{A34FFC92-B155-4B7B-8074-C26DB6864491}" type="slidenum">
              <a:rPr lang="en-US" altLang="ja-JP" smtClean="0"/>
              <a:pPr/>
              <a:t>8</a:t>
            </a:fld>
            <a:endParaRPr lang="en-US" altLang="ja-JP"/>
          </a:p>
        </p:txBody>
      </p:sp>
      <p:sp>
        <p:nvSpPr>
          <p:cNvPr id="6" name="フッター プレースホルダ 5"/>
          <p:cNvSpPr>
            <a:spLocks noGrp="1"/>
          </p:cNvSpPr>
          <p:nvPr>
            <p:ph type="ftr" sz="quarter" idx="11"/>
          </p:nvPr>
        </p:nvSpPr>
        <p:spPr/>
        <p:txBody>
          <a:bodyPr/>
          <a:lstStyle/>
          <a:p>
            <a:r>
              <a:rPr lang="en-US" altLang="ja-JP" dirty="0" smtClean="0"/>
              <a:t>OSS</a:t>
            </a:r>
            <a:r>
              <a:rPr lang="ja-JP" altLang="en-US" dirty="0" smtClean="0"/>
              <a:t>開発における時差の分析</a:t>
            </a:r>
            <a:r>
              <a:rPr lang="en-US" altLang="ja-JP" dirty="0" smtClean="0"/>
              <a:t>: OSS</a:t>
            </a:r>
            <a:r>
              <a:rPr lang="ja-JP" altLang="en-US" dirty="0" smtClean="0"/>
              <a:t>開発者の情報交換への影響</a:t>
            </a:r>
            <a:endParaRPr lang="en-US" altLang="ja-JP" dirty="0"/>
          </a:p>
        </p:txBody>
      </p:sp>
      <p:grpSp>
        <p:nvGrpSpPr>
          <p:cNvPr id="175" name="グループ化 174"/>
          <p:cNvGrpSpPr/>
          <p:nvPr/>
        </p:nvGrpSpPr>
        <p:grpSpPr>
          <a:xfrm>
            <a:off x="1727200" y="4948078"/>
            <a:ext cx="1555750" cy="1547972"/>
            <a:chOff x="1727200" y="4948078"/>
            <a:chExt cx="1555750" cy="1547972"/>
          </a:xfrm>
        </p:grpSpPr>
        <p:sp>
          <p:nvSpPr>
            <p:cNvPr id="41" name="フローチャート : 磁気ディスク 40"/>
            <p:cNvSpPr/>
            <p:nvPr/>
          </p:nvSpPr>
          <p:spPr>
            <a:xfrm>
              <a:off x="1732708" y="4948078"/>
              <a:ext cx="1511300" cy="1466850"/>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2" name="グループ化 33"/>
            <p:cNvGrpSpPr>
              <a:grpSpLocks noChangeAspect="1"/>
            </p:cNvGrpSpPr>
            <p:nvPr/>
          </p:nvGrpSpPr>
          <p:grpSpPr>
            <a:xfrm>
              <a:off x="2038350" y="4963146"/>
              <a:ext cx="948299" cy="507316"/>
              <a:chOff x="4848760" y="2006600"/>
              <a:chExt cx="2421647" cy="1295521"/>
            </a:xfrm>
            <a:noFill/>
          </p:grpSpPr>
          <p:pic>
            <p:nvPicPr>
              <p:cNvPr id="43"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4848760" y="2006600"/>
                <a:ext cx="1098207" cy="1098207"/>
              </a:xfrm>
              <a:prstGeom prst="rect">
                <a:avLst/>
              </a:prstGeom>
              <a:grpFill/>
            </p:spPr>
          </p:pic>
          <p:pic>
            <p:nvPicPr>
              <p:cNvPr id="44"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6172200" y="2006600"/>
                <a:ext cx="1098207" cy="1098207"/>
              </a:xfrm>
              <a:prstGeom prst="rect">
                <a:avLst/>
              </a:prstGeom>
              <a:grpFill/>
            </p:spPr>
          </p:pic>
          <p:cxnSp>
            <p:nvCxnSpPr>
              <p:cNvPr id="45" name="直線矢印コネクタ 44"/>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47" name="テキスト ボックス 46"/>
              <p:cNvSpPr txBox="1"/>
              <p:nvPr/>
            </p:nvSpPr>
            <p:spPr>
              <a:xfrm>
                <a:off x="4970780" y="2673349"/>
                <a:ext cx="1126118" cy="576150"/>
              </a:xfrm>
              <a:prstGeom prst="rect">
                <a:avLst/>
              </a:prstGeom>
              <a:grpFill/>
            </p:spPr>
            <p:txBody>
              <a:bodyPr wrap="square" rtlCol="0">
                <a:spAutoFit/>
              </a:bodyPr>
              <a:lstStyle/>
              <a:p>
                <a:r>
                  <a:rPr kumimoji="1" lang="ja-JP" altLang="en-US" sz="1000" dirty="0" smtClean="0">
                    <a:solidFill>
                      <a:srgbClr val="FF0000"/>
                    </a:solidFill>
                  </a:rPr>
                  <a:t>送信</a:t>
                </a:r>
                <a:endParaRPr kumimoji="1" lang="ja-JP" altLang="en-US" sz="1000" dirty="0">
                  <a:solidFill>
                    <a:srgbClr val="FF0000"/>
                  </a:solidFill>
                </a:endParaRPr>
              </a:p>
            </p:txBody>
          </p:sp>
          <p:sp>
            <p:nvSpPr>
              <p:cNvPr id="48" name="テキスト ボックス 47"/>
              <p:cNvSpPr txBox="1"/>
              <p:nvPr/>
            </p:nvSpPr>
            <p:spPr>
              <a:xfrm>
                <a:off x="6094177" y="2673352"/>
                <a:ext cx="1144166" cy="628769"/>
              </a:xfrm>
              <a:prstGeom prst="rect">
                <a:avLst/>
              </a:prstGeom>
              <a:grpFill/>
            </p:spPr>
            <p:txBody>
              <a:bodyPr wrap="square" rtlCol="0">
                <a:spAutoFit/>
              </a:bodyPr>
              <a:lstStyle/>
              <a:p>
                <a:r>
                  <a:rPr lang="ja-JP" altLang="en-US" sz="1000" dirty="0" smtClean="0">
                    <a:solidFill>
                      <a:srgbClr val="0000FF"/>
                    </a:solidFill>
                  </a:rPr>
                  <a:t>返信</a:t>
                </a:r>
                <a:endParaRPr kumimoji="1" lang="ja-JP" altLang="en-US" sz="1000" dirty="0">
                  <a:solidFill>
                    <a:srgbClr val="0000FF"/>
                  </a:solidFill>
                </a:endParaRPr>
              </a:p>
            </p:txBody>
          </p:sp>
        </p:grpSp>
        <p:grpSp>
          <p:nvGrpSpPr>
            <p:cNvPr id="49" name="グループ化 63"/>
            <p:cNvGrpSpPr>
              <a:grpSpLocks noChangeAspect="1"/>
            </p:cNvGrpSpPr>
            <p:nvPr/>
          </p:nvGrpSpPr>
          <p:grpSpPr>
            <a:xfrm>
              <a:off x="1727200" y="5426012"/>
              <a:ext cx="1466850" cy="447738"/>
              <a:chOff x="6172200" y="4720474"/>
              <a:chExt cx="2311400" cy="705526"/>
            </a:xfrm>
          </p:grpSpPr>
          <p:pic>
            <p:nvPicPr>
              <p:cNvPr id="50"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6172200" y="4720474"/>
                <a:ext cx="705526" cy="705526"/>
              </a:xfrm>
              <a:prstGeom prst="rect">
                <a:avLst/>
              </a:prstGeom>
              <a:noFill/>
            </p:spPr>
          </p:pic>
          <p:pic>
            <p:nvPicPr>
              <p:cNvPr id="51"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7778074" y="4720474"/>
                <a:ext cx="705526" cy="705526"/>
              </a:xfrm>
              <a:prstGeom prst="rect">
                <a:avLst/>
              </a:prstGeom>
              <a:noFill/>
            </p:spPr>
          </p:pic>
          <p:cxnSp>
            <p:nvCxnSpPr>
              <p:cNvPr id="52" name="直線矢印コネクタ 51"/>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54" name="グループ化 33"/>
            <p:cNvGrpSpPr>
              <a:grpSpLocks noChangeAspect="1"/>
            </p:cNvGrpSpPr>
            <p:nvPr/>
          </p:nvGrpSpPr>
          <p:grpSpPr>
            <a:xfrm>
              <a:off x="2293262" y="5826062"/>
              <a:ext cx="948299" cy="430049"/>
              <a:chOff x="4848760" y="2006600"/>
              <a:chExt cx="2421647" cy="1098207"/>
            </a:xfrm>
            <a:noFill/>
          </p:grpSpPr>
          <p:pic>
            <p:nvPicPr>
              <p:cNvPr id="55"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4848760" y="2006600"/>
                <a:ext cx="1098207" cy="1098207"/>
              </a:xfrm>
              <a:prstGeom prst="rect">
                <a:avLst/>
              </a:prstGeom>
              <a:grpFill/>
            </p:spPr>
          </p:pic>
          <p:pic>
            <p:nvPicPr>
              <p:cNvPr id="56"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6172199" y="2006600"/>
                <a:ext cx="1098208" cy="1098206"/>
              </a:xfrm>
              <a:prstGeom prst="rect">
                <a:avLst/>
              </a:prstGeom>
              <a:grpFill/>
            </p:spPr>
          </p:pic>
          <p:cxnSp>
            <p:nvCxnSpPr>
              <p:cNvPr id="57" name="直線矢印コネクタ 56"/>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8" name="直線矢印コネクタ 57"/>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59" name="グループ化 33"/>
            <p:cNvGrpSpPr>
              <a:grpSpLocks noChangeAspect="1"/>
            </p:cNvGrpSpPr>
            <p:nvPr/>
          </p:nvGrpSpPr>
          <p:grpSpPr>
            <a:xfrm>
              <a:off x="1787788" y="5692712"/>
              <a:ext cx="948299" cy="430049"/>
              <a:chOff x="4848760" y="2006600"/>
              <a:chExt cx="2421647" cy="1098207"/>
            </a:xfrm>
            <a:noFill/>
          </p:grpSpPr>
          <p:pic>
            <p:nvPicPr>
              <p:cNvPr id="60"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4848760" y="2006600"/>
                <a:ext cx="1098207" cy="1098207"/>
              </a:xfrm>
              <a:prstGeom prst="rect">
                <a:avLst/>
              </a:prstGeom>
              <a:grpFill/>
            </p:spPr>
          </p:pic>
          <p:pic>
            <p:nvPicPr>
              <p:cNvPr id="61"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6172199" y="2006600"/>
                <a:ext cx="1098208" cy="1098206"/>
              </a:xfrm>
              <a:prstGeom prst="rect">
                <a:avLst/>
              </a:prstGeom>
              <a:grpFill/>
            </p:spPr>
          </p:pic>
          <p:cxnSp>
            <p:nvCxnSpPr>
              <p:cNvPr id="62" name="直線矢印コネクタ 61"/>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3" name="直線矢印コネクタ 62"/>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64" name="グループ化 63"/>
            <p:cNvGrpSpPr>
              <a:grpSpLocks noChangeAspect="1"/>
            </p:cNvGrpSpPr>
            <p:nvPr/>
          </p:nvGrpSpPr>
          <p:grpSpPr>
            <a:xfrm>
              <a:off x="1816100" y="6048312"/>
              <a:ext cx="1466850" cy="447738"/>
              <a:chOff x="6172200" y="4720474"/>
              <a:chExt cx="2311400" cy="705526"/>
            </a:xfrm>
          </p:grpSpPr>
          <p:pic>
            <p:nvPicPr>
              <p:cNvPr id="71"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6172200" y="4720474"/>
                <a:ext cx="705526" cy="705526"/>
              </a:xfrm>
              <a:prstGeom prst="rect">
                <a:avLst/>
              </a:prstGeom>
              <a:noFill/>
            </p:spPr>
          </p:pic>
          <p:pic>
            <p:nvPicPr>
              <p:cNvPr id="74"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7778074" y="4720474"/>
                <a:ext cx="705526" cy="705526"/>
              </a:xfrm>
              <a:prstGeom prst="rect">
                <a:avLst/>
              </a:prstGeom>
              <a:noFill/>
            </p:spPr>
          </p:pic>
          <p:cxnSp>
            <p:nvCxnSpPr>
              <p:cNvPr id="75" name="直線矢印コネクタ 74"/>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6" name="直線矢印コネクタ 75"/>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sp>
        <p:nvSpPr>
          <p:cNvPr id="83" name="右矢印 82"/>
          <p:cNvSpPr/>
          <p:nvPr/>
        </p:nvSpPr>
        <p:spPr>
          <a:xfrm>
            <a:off x="3505200" y="5426012"/>
            <a:ext cx="711200" cy="577850"/>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grpSp>
        <p:nvGrpSpPr>
          <p:cNvPr id="174" name="グループ化 173"/>
          <p:cNvGrpSpPr/>
          <p:nvPr/>
        </p:nvGrpSpPr>
        <p:grpSpPr>
          <a:xfrm>
            <a:off x="4379351" y="4481543"/>
            <a:ext cx="1615049" cy="1941349"/>
            <a:chOff x="4171950" y="4406900"/>
            <a:chExt cx="1615049" cy="1941349"/>
          </a:xfrm>
        </p:grpSpPr>
        <p:grpSp>
          <p:nvGrpSpPr>
            <p:cNvPr id="100" name="グループ化 99"/>
            <p:cNvGrpSpPr/>
            <p:nvPr/>
          </p:nvGrpSpPr>
          <p:grpSpPr>
            <a:xfrm>
              <a:off x="4216400" y="4406900"/>
              <a:ext cx="1511300" cy="977903"/>
              <a:chOff x="4099574" y="4406900"/>
              <a:chExt cx="1511300" cy="977903"/>
            </a:xfrm>
          </p:grpSpPr>
          <p:grpSp>
            <p:nvGrpSpPr>
              <p:cNvPr id="90" name="グループ化 33"/>
              <p:cNvGrpSpPr>
                <a:grpSpLocks noChangeAspect="1"/>
              </p:cNvGrpSpPr>
              <p:nvPr/>
            </p:nvGrpSpPr>
            <p:grpSpPr>
              <a:xfrm>
                <a:off x="4394200" y="4954753"/>
                <a:ext cx="948299" cy="430050"/>
                <a:chOff x="4848760" y="2006600"/>
                <a:chExt cx="2421647" cy="1098207"/>
              </a:xfrm>
              <a:noFill/>
            </p:grpSpPr>
            <p:pic>
              <p:nvPicPr>
                <p:cNvPr id="91"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4848760" y="2006600"/>
                  <a:ext cx="1098207" cy="1098207"/>
                </a:xfrm>
                <a:prstGeom prst="rect">
                  <a:avLst/>
                </a:prstGeom>
                <a:grpFill/>
              </p:spPr>
            </p:pic>
            <p:pic>
              <p:nvPicPr>
                <p:cNvPr id="92"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6172199" y="2006600"/>
                  <a:ext cx="1098208" cy="1098207"/>
                </a:xfrm>
                <a:prstGeom prst="rect">
                  <a:avLst/>
                </a:prstGeom>
                <a:grpFill/>
              </p:spPr>
            </p:pic>
            <p:cxnSp>
              <p:nvCxnSpPr>
                <p:cNvPr id="93" name="直線矢印コネクタ 92"/>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4" name="直線矢印コネクタ 93"/>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sp>
            <p:nvSpPr>
              <p:cNvPr id="97" name="左中かっこ 96"/>
              <p:cNvSpPr/>
              <p:nvPr/>
            </p:nvSpPr>
            <p:spPr>
              <a:xfrm rot="5400000">
                <a:off x="4743904" y="4606925"/>
                <a:ext cx="222250" cy="444500"/>
              </a:xfrm>
              <a:prstGeom prst="leftBrace">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98" name="テキスト ボックス 97"/>
              <p:cNvSpPr txBox="1"/>
              <p:nvPr/>
            </p:nvSpPr>
            <p:spPr>
              <a:xfrm>
                <a:off x="4099574" y="4406900"/>
                <a:ext cx="1511300" cy="338554"/>
              </a:xfrm>
              <a:prstGeom prst="rect">
                <a:avLst/>
              </a:prstGeom>
              <a:noFill/>
            </p:spPr>
            <p:txBody>
              <a:bodyPr wrap="square" rtlCol="0">
                <a:spAutoFit/>
              </a:bodyPr>
              <a:lstStyle/>
              <a:p>
                <a:pPr algn="ctr"/>
                <a:r>
                  <a:rPr kumimoji="1" lang="en-US" altLang="ja-JP" sz="1600" dirty="0" smtClean="0">
                    <a:solidFill>
                      <a:schemeClr val="tx2"/>
                    </a:solidFill>
                  </a:rPr>
                  <a:t>24</a:t>
                </a:r>
                <a:r>
                  <a:rPr kumimoji="1" lang="ja-JP" altLang="en-US" sz="1600" dirty="0" smtClean="0">
                    <a:solidFill>
                      <a:schemeClr val="tx2"/>
                    </a:solidFill>
                  </a:rPr>
                  <a:t>時間未満</a:t>
                </a:r>
                <a:endParaRPr kumimoji="1" lang="ja-JP" altLang="en-US" sz="1600" dirty="0">
                  <a:solidFill>
                    <a:schemeClr val="tx2"/>
                  </a:solidFill>
                </a:endParaRPr>
              </a:p>
            </p:txBody>
          </p:sp>
        </p:grpSp>
        <p:sp>
          <p:nvSpPr>
            <p:cNvPr id="101" name="フローチャート : 磁気ディスク 100"/>
            <p:cNvSpPr/>
            <p:nvPr/>
          </p:nvSpPr>
          <p:spPr>
            <a:xfrm>
              <a:off x="4216400" y="4873435"/>
              <a:ext cx="1511300" cy="1466850"/>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3" name="グループ化 33"/>
            <p:cNvGrpSpPr>
              <a:grpSpLocks noChangeAspect="1"/>
            </p:cNvGrpSpPr>
            <p:nvPr/>
          </p:nvGrpSpPr>
          <p:grpSpPr>
            <a:xfrm>
              <a:off x="4171950" y="5784850"/>
              <a:ext cx="948299" cy="430049"/>
              <a:chOff x="4848760" y="2006600"/>
              <a:chExt cx="2421647" cy="1098207"/>
            </a:xfrm>
            <a:noFill/>
          </p:grpSpPr>
          <p:pic>
            <p:nvPicPr>
              <p:cNvPr id="114"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4848760" y="2006600"/>
                <a:ext cx="1098207" cy="1098207"/>
              </a:xfrm>
              <a:prstGeom prst="rect">
                <a:avLst/>
              </a:prstGeom>
              <a:grpFill/>
            </p:spPr>
          </p:pic>
          <p:pic>
            <p:nvPicPr>
              <p:cNvPr id="115"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6172199" y="2006600"/>
                <a:ext cx="1098208" cy="1098206"/>
              </a:xfrm>
              <a:prstGeom prst="rect">
                <a:avLst/>
              </a:prstGeom>
              <a:grpFill/>
            </p:spPr>
          </p:pic>
          <p:cxnSp>
            <p:nvCxnSpPr>
              <p:cNvPr id="116" name="直線矢印コネクタ 115"/>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7" name="直線矢印コネクタ 116"/>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18" name="グループ化 33"/>
            <p:cNvGrpSpPr>
              <a:grpSpLocks noChangeAspect="1"/>
            </p:cNvGrpSpPr>
            <p:nvPr/>
          </p:nvGrpSpPr>
          <p:grpSpPr>
            <a:xfrm>
              <a:off x="4216400" y="5384800"/>
              <a:ext cx="948299" cy="430049"/>
              <a:chOff x="4848760" y="2006600"/>
              <a:chExt cx="2421647" cy="1098207"/>
            </a:xfrm>
            <a:noFill/>
          </p:grpSpPr>
          <p:pic>
            <p:nvPicPr>
              <p:cNvPr id="119"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4848760" y="2006600"/>
                <a:ext cx="1098207" cy="1098207"/>
              </a:xfrm>
              <a:prstGeom prst="rect">
                <a:avLst/>
              </a:prstGeom>
              <a:grpFill/>
            </p:spPr>
          </p:pic>
          <p:pic>
            <p:nvPicPr>
              <p:cNvPr id="120"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6172199" y="2006600"/>
                <a:ext cx="1098208" cy="1098206"/>
              </a:xfrm>
              <a:prstGeom prst="rect">
                <a:avLst/>
              </a:prstGeom>
              <a:grpFill/>
            </p:spPr>
          </p:pic>
          <p:cxnSp>
            <p:nvCxnSpPr>
              <p:cNvPr id="121" name="直線矢印コネクタ 120"/>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2" name="直線矢印コネクタ 121"/>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23" name="グループ化 33"/>
            <p:cNvGrpSpPr>
              <a:grpSpLocks noChangeAspect="1"/>
            </p:cNvGrpSpPr>
            <p:nvPr/>
          </p:nvGrpSpPr>
          <p:grpSpPr>
            <a:xfrm>
              <a:off x="4838700" y="5918200"/>
              <a:ext cx="948299" cy="430049"/>
              <a:chOff x="4848760" y="2006600"/>
              <a:chExt cx="2421647" cy="1098207"/>
            </a:xfrm>
            <a:noFill/>
          </p:grpSpPr>
          <p:pic>
            <p:nvPicPr>
              <p:cNvPr id="124"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4848760" y="2006600"/>
                <a:ext cx="1098207" cy="1098207"/>
              </a:xfrm>
              <a:prstGeom prst="rect">
                <a:avLst/>
              </a:prstGeom>
              <a:grpFill/>
            </p:spPr>
          </p:pic>
          <p:pic>
            <p:nvPicPr>
              <p:cNvPr id="125"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6172199" y="2006600"/>
                <a:ext cx="1098208" cy="1098206"/>
              </a:xfrm>
              <a:prstGeom prst="rect">
                <a:avLst/>
              </a:prstGeom>
              <a:grpFill/>
            </p:spPr>
          </p:pic>
          <p:cxnSp>
            <p:nvCxnSpPr>
              <p:cNvPr id="126" name="直線矢印コネクタ 125"/>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7" name="直線矢印コネクタ 126"/>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28" name="グループ化 33"/>
            <p:cNvGrpSpPr>
              <a:grpSpLocks noChangeAspect="1"/>
            </p:cNvGrpSpPr>
            <p:nvPr/>
          </p:nvGrpSpPr>
          <p:grpSpPr>
            <a:xfrm>
              <a:off x="4838700" y="5518150"/>
              <a:ext cx="948299" cy="430049"/>
              <a:chOff x="4848760" y="2006600"/>
              <a:chExt cx="2421647" cy="1098207"/>
            </a:xfrm>
            <a:noFill/>
          </p:grpSpPr>
          <p:pic>
            <p:nvPicPr>
              <p:cNvPr id="129"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4848760" y="2006600"/>
                <a:ext cx="1098207" cy="1098207"/>
              </a:xfrm>
              <a:prstGeom prst="rect">
                <a:avLst/>
              </a:prstGeom>
              <a:grpFill/>
            </p:spPr>
          </p:pic>
          <p:pic>
            <p:nvPicPr>
              <p:cNvPr id="130"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6172199" y="2006600"/>
                <a:ext cx="1098208" cy="1098206"/>
              </a:xfrm>
              <a:prstGeom prst="rect">
                <a:avLst/>
              </a:prstGeom>
              <a:grpFill/>
            </p:spPr>
          </p:pic>
          <p:cxnSp>
            <p:nvCxnSpPr>
              <p:cNvPr id="131" name="直線矢印コネクタ 130"/>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2" name="直線矢印コネクタ 131"/>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grpSp>
        <p:nvGrpSpPr>
          <p:cNvPr id="173" name="グループ化 172"/>
          <p:cNvGrpSpPr/>
          <p:nvPr/>
        </p:nvGrpSpPr>
        <p:grpSpPr>
          <a:xfrm>
            <a:off x="6394450" y="4468396"/>
            <a:ext cx="1600200" cy="2016635"/>
            <a:chOff x="6172200" y="4393753"/>
            <a:chExt cx="1600200" cy="2016635"/>
          </a:xfrm>
        </p:grpSpPr>
        <p:sp>
          <p:nvSpPr>
            <p:cNvPr id="102" name="フローチャート : 磁気ディスク 101"/>
            <p:cNvSpPr/>
            <p:nvPr/>
          </p:nvSpPr>
          <p:spPr>
            <a:xfrm>
              <a:off x="6216650" y="4873435"/>
              <a:ext cx="1511300" cy="1466850"/>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2" name="グループ化 111"/>
            <p:cNvGrpSpPr/>
            <p:nvPr/>
          </p:nvGrpSpPr>
          <p:grpSpPr>
            <a:xfrm>
              <a:off x="6227666" y="4393753"/>
              <a:ext cx="1511300" cy="1036328"/>
              <a:chOff x="6216650" y="4409891"/>
              <a:chExt cx="1511300" cy="1036328"/>
            </a:xfrm>
          </p:grpSpPr>
          <p:grpSp>
            <p:nvGrpSpPr>
              <p:cNvPr id="103" name="グループ化 63"/>
              <p:cNvGrpSpPr>
                <a:grpSpLocks noChangeAspect="1"/>
              </p:cNvGrpSpPr>
              <p:nvPr/>
            </p:nvGrpSpPr>
            <p:grpSpPr>
              <a:xfrm>
                <a:off x="6216650" y="4998481"/>
                <a:ext cx="1466850" cy="447738"/>
                <a:chOff x="6172200" y="4720474"/>
                <a:chExt cx="2311400" cy="705526"/>
              </a:xfrm>
            </p:grpSpPr>
            <p:pic>
              <p:nvPicPr>
                <p:cNvPr id="104"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6172200" y="4720474"/>
                  <a:ext cx="705526" cy="705526"/>
                </a:xfrm>
                <a:prstGeom prst="rect">
                  <a:avLst/>
                </a:prstGeom>
                <a:noFill/>
              </p:spPr>
            </p:pic>
            <p:pic>
              <p:nvPicPr>
                <p:cNvPr id="105"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7778074" y="4720474"/>
                  <a:ext cx="705526" cy="705526"/>
                </a:xfrm>
                <a:prstGeom prst="rect">
                  <a:avLst/>
                </a:prstGeom>
                <a:noFill/>
              </p:spPr>
            </p:pic>
            <p:cxnSp>
              <p:nvCxnSpPr>
                <p:cNvPr id="106" name="直線矢印コネクタ 105"/>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7" name="直線矢印コネクタ 106"/>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sp>
            <p:nvSpPr>
              <p:cNvPr id="110" name="左中かっこ 109"/>
              <p:cNvSpPr/>
              <p:nvPr/>
            </p:nvSpPr>
            <p:spPr>
              <a:xfrm rot="5400000">
                <a:off x="6838950" y="4398214"/>
                <a:ext cx="266700" cy="889000"/>
              </a:xfrm>
              <a:prstGeom prst="leftBrace">
                <a:avLst>
                  <a:gd name="adj1" fmla="val 8333"/>
                  <a:gd name="adj2" fmla="val 5000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11" name="テキスト ボックス 110"/>
              <p:cNvSpPr txBox="1"/>
              <p:nvPr/>
            </p:nvSpPr>
            <p:spPr>
              <a:xfrm>
                <a:off x="6216650" y="4409891"/>
                <a:ext cx="1511300" cy="338554"/>
              </a:xfrm>
              <a:prstGeom prst="rect">
                <a:avLst/>
              </a:prstGeom>
              <a:noFill/>
            </p:spPr>
            <p:txBody>
              <a:bodyPr wrap="square" rtlCol="0">
                <a:spAutoFit/>
              </a:bodyPr>
              <a:lstStyle/>
              <a:p>
                <a:pPr algn="ctr"/>
                <a:r>
                  <a:rPr kumimoji="1" lang="en-US" altLang="ja-JP" sz="1600" dirty="0" smtClean="0">
                    <a:solidFill>
                      <a:schemeClr val="tx2"/>
                    </a:solidFill>
                  </a:rPr>
                  <a:t>24</a:t>
                </a:r>
                <a:r>
                  <a:rPr kumimoji="1" lang="ja-JP" altLang="en-US" sz="1600" dirty="0" smtClean="0">
                    <a:solidFill>
                      <a:schemeClr val="tx2"/>
                    </a:solidFill>
                  </a:rPr>
                  <a:t>時間以上</a:t>
                </a:r>
                <a:endParaRPr kumimoji="1" lang="ja-JP" altLang="en-US" sz="1600" dirty="0">
                  <a:solidFill>
                    <a:schemeClr val="tx2"/>
                  </a:solidFill>
                </a:endParaRPr>
              </a:p>
            </p:txBody>
          </p:sp>
        </p:grpSp>
        <p:grpSp>
          <p:nvGrpSpPr>
            <p:cNvPr id="153" name="グループ化 63"/>
            <p:cNvGrpSpPr>
              <a:grpSpLocks noChangeAspect="1"/>
            </p:cNvGrpSpPr>
            <p:nvPr/>
          </p:nvGrpSpPr>
          <p:grpSpPr>
            <a:xfrm>
              <a:off x="6172200" y="5518150"/>
              <a:ext cx="1466850" cy="447738"/>
              <a:chOff x="6172200" y="4720474"/>
              <a:chExt cx="2311400" cy="705526"/>
            </a:xfrm>
          </p:grpSpPr>
          <p:pic>
            <p:nvPicPr>
              <p:cNvPr id="154"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6172200" y="4720474"/>
                <a:ext cx="705526" cy="705526"/>
              </a:xfrm>
              <a:prstGeom prst="rect">
                <a:avLst/>
              </a:prstGeom>
              <a:noFill/>
            </p:spPr>
          </p:pic>
          <p:pic>
            <p:nvPicPr>
              <p:cNvPr id="155"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7778074" y="4720474"/>
                <a:ext cx="705526" cy="705526"/>
              </a:xfrm>
              <a:prstGeom prst="rect">
                <a:avLst/>
              </a:prstGeom>
              <a:noFill/>
            </p:spPr>
          </p:pic>
          <p:cxnSp>
            <p:nvCxnSpPr>
              <p:cNvPr id="156" name="直線矢印コネクタ 155"/>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7" name="直線矢印コネクタ 156"/>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58" name="グループ化 63"/>
            <p:cNvGrpSpPr>
              <a:grpSpLocks noChangeAspect="1"/>
            </p:cNvGrpSpPr>
            <p:nvPr/>
          </p:nvGrpSpPr>
          <p:grpSpPr>
            <a:xfrm>
              <a:off x="6305550" y="5340350"/>
              <a:ext cx="1466850" cy="447738"/>
              <a:chOff x="6172200" y="4720474"/>
              <a:chExt cx="2311400" cy="705526"/>
            </a:xfrm>
          </p:grpSpPr>
          <p:pic>
            <p:nvPicPr>
              <p:cNvPr id="159"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6172200" y="4720474"/>
                <a:ext cx="705526" cy="705526"/>
              </a:xfrm>
              <a:prstGeom prst="rect">
                <a:avLst/>
              </a:prstGeom>
              <a:noFill/>
            </p:spPr>
          </p:pic>
          <p:pic>
            <p:nvPicPr>
              <p:cNvPr id="160"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7778074" y="4720474"/>
                <a:ext cx="705526" cy="705526"/>
              </a:xfrm>
              <a:prstGeom prst="rect">
                <a:avLst/>
              </a:prstGeom>
              <a:noFill/>
            </p:spPr>
          </p:pic>
          <p:cxnSp>
            <p:nvCxnSpPr>
              <p:cNvPr id="161" name="直線矢印コネクタ 160"/>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2" name="直線矢印コネクタ 161"/>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63" name="グループ化 63"/>
            <p:cNvGrpSpPr>
              <a:grpSpLocks noChangeAspect="1"/>
            </p:cNvGrpSpPr>
            <p:nvPr/>
          </p:nvGrpSpPr>
          <p:grpSpPr>
            <a:xfrm>
              <a:off x="6216650" y="5962650"/>
              <a:ext cx="1466850" cy="447738"/>
              <a:chOff x="6172200" y="4720474"/>
              <a:chExt cx="2311400" cy="705526"/>
            </a:xfrm>
          </p:grpSpPr>
          <p:pic>
            <p:nvPicPr>
              <p:cNvPr id="164"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6172200" y="4720474"/>
                <a:ext cx="705526" cy="705526"/>
              </a:xfrm>
              <a:prstGeom prst="rect">
                <a:avLst/>
              </a:prstGeom>
              <a:noFill/>
            </p:spPr>
          </p:pic>
          <p:pic>
            <p:nvPicPr>
              <p:cNvPr id="165"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7778074" y="4720474"/>
                <a:ext cx="705526" cy="705526"/>
              </a:xfrm>
              <a:prstGeom prst="rect">
                <a:avLst/>
              </a:prstGeom>
              <a:noFill/>
            </p:spPr>
          </p:pic>
          <p:cxnSp>
            <p:nvCxnSpPr>
              <p:cNvPr id="166" name="直線矢印コネクタ 165"/>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7" name="直線矢印コネクタ 166"/>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68" name="グループ化 63"/>
            <p:cNvGrpSpPr>
              <a:grpSpLocks noChangeAspect="1"/>
            </p:cNvGrpSpPr>
            <p:nvPr/>
          </p:nvGrpSpPr>
          <p:grpSpPr>
            <a:xfrm>
              <a:off x="6305550" y="5740400"/>
              <a:ext cx="1466850" cy="447738"/>
              <a:chOff x="6172200" y="4720474"/>
              <a:chExt cx="2311400" cy="705526"/>
            </a:xfrm>
          </p:grpSpPr>
          <p:pic>
            <p:nvPicPr>
              <p:cNvPr id="169"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6172200" y="4720474"/>
                <a:ext cx="705526" cy="705526"/>
              </a:xfrm>
              <a:prstGeom prst="rect">
                <a:avLst/>
              </a:prstGeom>
              <a:noFill/>
            </p:spPr>
          </p:pic>
          <p:pic>
            <p:nvPicPr>
              <p:cNvPr id="170"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7778074" y="4720474"/>
                <a:ext cx="705526" cy="705526"/>
              </a:xfrm>
              <a:prstGeom prst="rect">
                <a:avLst/>
              </a:prstGeom>
              <a:noFill/>
            </p:spPr>
          </p:pic>
          <p:cxnSp>
            <p:nvCxnSpPr>
              <p:cNvPr id="171" name="直線矢印コネクタ 170"/>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2" name="直線矢印コネクタ 171"/>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sp>
        <p:nvSpPr>
          <p:cNvPr id="176" name="テキスト ボックス 175"/>
          <p:cNvSpPr txBox="1"/>
          <p:nvPr/>
        </p:nvSpPr>
        <p:spPr>
          <a:xfrm>
            <a:off x="4472084" y="6126718"/>
            <a:ext cx="1422400"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kumimoji="1" lang="ja-JP" altLang="en-US" dirty="0" smtClean="0"/>
              <a:t>地理的要因</a:t>
            </a:r>
            <a:endParaRPr kumimoji="1" lang="ja-JP" altLang="en-US" dirty="0"/>
          </a:p>
        </p:txBody>
      </p:sp>
      <p:sp>
        <p:nvSpPr>
          <p:cNvPr id="177" name="テキスト ボックス 176"/>
          <p:cNvSpPr txBox="1"/>
          <p:nvPr/>
        </p:nvSpPr>
        <p:spPr>
          <a:xfrm>
            <a:off x="6483350" y="6126718"/>
            <a:ext cx="1422400"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ja-JP" altLang="en-US" dirty="0" smtClean="0"/>
              <a:t>人的</a:t>
            </a:r>
            <a:r>
              <a:rPr kumimoji="1" lang="ja-JP" altLang="en-US" dirty="0" smtClean="0"/>
              <a:t>要因</a:t>
            </a:r>
            <a:endParaRPr kumimoji="1" lang="ja-JP" altLang="en-US" dirty="0"/>
          </a:p>
        </p:txBody>
      </p:sp>
      <p:grpSp>
        <p:nvGrpSpPr>
          <p:cNvPr id="215" name="グループ化 214"/>
          <p:cNvGrpSpPr/>
          <p:nvPr/>
        </p:nvGrpSpPr>
        <p:grpSpPr>
          <a:xfrm>
            <a:off x="6394453" y="4468396"/>
            <a:ext cx="1600201" cy="2027654"/>
            <a:chOff x="6394453" y="4468396"/>
            <a:chExt cx="1600201" cy="2027654"/>
          </a:xfrm>
        </p:grpSpPr>
        <p:sp>
          <p:nvSpPr>
            <p:cNvPr id="216" name="フローチャート : 磁気ディスク 215"/>
            <p:cNvSpPr/>
            <p:nvPr/>
          </p:nvSpPr>
          <p:spPr>
            <a:xfrm>
              <a:off x="6438900" y="4948078"/>
              <a:ext cx="1511300" cy="1466850"/>
            </a:xfrm>
            <a:prstGeom prst="flowChartMagneticDisk">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lumMod val="50000"/>
                  </a:schemeClr>
                </a:solidFill>
              </a:endParaRPr>
            </a:p>
          </p:txBody>
        </p:sp>
        <p:grpSp>
          <p:nvGrpSpPr>
            <p:cNvPr id="217" name="グループ化 111"/>
            <p:cNvGrpSpPr/>
            <p:nvPr/>
          </p:nvGrpSpPr>
          <p:grpSpPr>
            <a:xfrm>
              <a:off x="6449916" y="4468396"/>
              <a:ext cx="1511300" cy="1036328"/>
              <a:chOff x="6216650" y="4409891"/>
              <a:chExt cx="1511300" cy="1036328"/>
            </a:xfrm>
          </p:grpSpPr>
          <p:grpSp>
            <p:nvGrpSpPr>
              <p:cNvPr id="237" name="グループ化 63"/>
              <p:cNvGrpSpPr>
                <a:grpSpLocks noChangeAspect="1"/>
              </p:cNvGrpSpPr>
              <p:nvPr/>
            </p:nvGrpSpPr>
            <p:grpSpPr>
              <a:xfrm>
                <a:off x="6216653" y="4998481"/>
                <a:ext cx="1466851" cy="447738"/>
                <a:chOff x="6172200" y="4720474"/>
                <a:chExt cx="2311400" cy="705526"/>
              </a:xfrm>
            </p:grpSpPr>
            <p:pic>
              <p:nvPicPr>
                <p:cNvPr id="240" name="Picture 3" descr="F:\Documents and Settings\kiwako-k\Local Settings\Temporary Internet Files\Content.IE5\X0YBBGLR\MCj04414560000[1].png"/>
                <p:cNvPicPr>
                  <a:picLocks noChangeAspect="1" noChangeArrowheads="1"/>
                </p:cNvPicPr>
                <p:nvPr/>
              </p:nvPicPr>
              <p:blipFill>
                <a:blip r:embed="rId4" cstate="print">
                  <a:grayscl/>
                </a:blip>
                <a:srcRect/>
                <a:stretch>
                  <a:fillRect/>
                </a:stretch>
              </p:blipFill>
              <p:spPr bwMode="auto">
                <a:xfrm>
                  <a:off x="6172200" y="4720474"/>
                  <a:ext cx="705526" cy="705526"/>
                </a:xfrm>
                <a:prstGeom prst="rect">
                  <a:avLst/>
                </a:prstGeom>
                <a:noFill/>
              </p:spPr>
            </p:pic>
            <p:pic>
              <p:nvPicPr>
                <p:cNvPr id="241" name="Picture 3" descr="F:\Documents and Settings\kiwako-k\Local Settings\Temporary Internet Files\Content.IE5\X0YBBGLR\MCj04414560000[1].png"/>
                <p:cNvPicPr>
                  <a:picLocks noChangeAspect="1" noChangeArrowheads="1"/>
                </p:cNvPicPr>
                <p:nvPr/>
              </p:nvPicPr>
              <p:blipFill>
                <a:blip r:embed="rId4" cstate="print">
                  <a:grayscl/>
                </a:blip>
                <a:srcRect/>
                <a:stretch>
                  <a:fillRect/>
                </a:stretch>
              </p:blipFill>
              <p:spPr bwMode="auto">
                <a:xfrm flipH="1">
                  <a:off x="7778074" y="4720474"/>
                  <a:ext cx="705526" cy="705526"/>
                </a:xfrm>
                <a:prstGeom prst="rect">
                  <a:avLst/>
                </a:prstGeom>
                <a:noFill/>
              </p:spPr>
            </p:pic>
            <p:cxnSp>
              <p:nvCxnSpPr>
                <p:cNvPr id="242" name="直線矢印コネクタ 241"/>
                <p:cNvCxnSpPr/>
                <p:nvPr/>
              </p:nvCxnSpPr>
              <p:spPr>
                <a:xfrm>
                  <a:off x="6709094" y="4806143"/>
                  <a:ext cx="1063306" cy="3231"/>
                </a:xfrm>
                <a:prstGeom prst="straightConnector1">
                  <a:avLst/>
                </a:prstGeom>
                <a:noFill/>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3" name="直線矢印コネクタ 242"/>
                <p:cNvCxnSpPr/>
                <p:nvPr/>
              </p:nvCxnSpPr>
              <p:spPr>
                <a:xfrm flipV="1">
                  <a:off x="6927850" y="5073650"/>
                  <a:ext cx="977900" cy="2424"/>
                </a:xfrm>
                <a:prstGeom prst="straightConnector1">
                  <a:avLst/>
                </a:prstGeom>
                <a:noFill/>
                <a:ln w="19050">
                  <a:solidFill>
                    <a:schemeClr val="bg1">
                      <a:lumMod val="50000"/>
                    </a:schemeClr>
                  </a:solidFill>
                  <a:headEnd type="arrow"/>
                  <a:tailEnd type="none"/>
                </a:ln>
              </p:spPr>
              <p:style>
                <a:lnRef idx="1">
                  <a:schemeClr val="accent1"/>
                </a:lnRef>
                <a:fillRef idx="0">
                  <a:schemeClr val="accent1"/>
                </a:fillRef>
                <a:effectRef idx="0">
                  <a:schemeClr val="accent1"/>
                </a:effectRef>
                <a:fontRef idx="minor">
                  <a:schemeClr val="tx1"/>
                </a:fontRef>
              </p:style>
            </p:cxnSp>
          </p:grpSp>
          <p:sp>
            <p:nvSpPr>
              <p:cNvPr id="238" name="左中かっこ 237"/>
              <p:cNvSpPr/>
              <p:nvPr/>
            </p:nvSpPr>
            <p:spPr>
              <a:xfrm rot="5400000">
                <a:off x="6838950" y="4398214"/>
                <a:ext cx="266700" cy="889000"/>
              </a:xfrm>
              <a:prstGeom prst="leftBrace">
                <a:avLst>
                  <a:gd name="adj1" fmla="val 8333"/>
                  <a:gd name="adj2" fmla="val 50000"/>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bg1">
                      <a:lumMod val="50000"/>
                    </a:schemeClr>
                  </a:solidFill>
                </a:endParaRPr>
              </a:p>
            </p:txBody>
          </p:sp>
          <p:sp>
            <p:nvSpPr>
              <p:cNvPr id="239" name="テキスト ボックス 238"/>
              <p:cNvSpPr txBox="1"/>
              <p:nvPr/>
            </p:nvSpPr>
            <p:spPr>
              <a:xfrm>
                <a:off x="6216650" y="4409891"/>
                <a:ext cx="1511300" cy="338554"/>
              </a:xfrm>
              <a:prstGeom prst="rect">
                <a:avLst/>
              </a:prstGeom>
              <a:noFill/>
            </p:spPr>
            <p:txBody>
              <a:bodyPr wrap="square" rtlCol="0">
                <a:spAutoFit/>
              </a:bodyPr>
              <a:lstStyle/>
              <a:p>
                <a:pPr algn="ctr"/>
                <a:r>
                  <a:rPr kumimoji="1" lang="en-US" altLang="ja-JP" sz="1600" dirty="0" smtClean="0">
                    <a:solidFill>
                      <a:schemeClr val="bg1">
                        <a:lumMod val="50000"/>
                      </a:schemeClr>
                    </a:solidFill>
                  </a:rPr>
                  <a:t>24</a:t>
                </a:r>
                <a:r>
                  <a:rPr kumimoji="1" lang="ja-JP" altLang="en-US" sz="1600" dirty="0" smtClean="0">
                    <a:solidFill>
                      <a:schemeClr val="bg1">
                        <a:lumMod val="50000"/>
                      </a:schemeClr>
                    </a:solidFill>
                  </a:rPr>
                  <a:t>時間以上</a:t>
                </a:r>
                <a:endParaRPr kumimoji="1" lang="ja-JP" altLang="en-US" sz="1600" dirty="0">
                  <a:solidFill>
                    <a:schemeClr val="bg1">
                      <a:lumMod val="50000"/>
                    </a:schemeClr>
                  </a:solidFill>
                </a:endParaRPr>
              </a:p>
            </p:txBody>
          </p:sp>
        </p:grpSp>
        <p:pic>
          <p:nvPicPr>
            <p:cNvPr id="218" name="Picture 3" descr="F:\Documents and Settings\kiwako-k\Local Settings\Temporary Internet Files\Content.IE5\X0YBBGLR\MCj04414560000[1].png"/>
            <p:cNvPicPr>
              <a:picLocks noChangeAspect="1" noChangeArrowheads="1"/>
            </p:cNvPicPr>
            <p:nvPr/>
          </p:nvPicPr>
          <p:blipFill>
            <a:blip r:embed="rId4" cstate="print">
              <a:grayscl/>
            </a:blip>
            <a:srcRect/>
            <a:stretch>
              <a:fillRect/>
            </a:stretch>
          </p:blipFill>
          <p:spPr bwMode="auto">
            <a:xfrm>
              <a:off x="6394453" y="5592793"/>
              <a:ext cx="447738" cy="447738"/>
            </a:xfrm>
            <a:prstGeom prst="rect">
              <a:avLst/>
            </a:prstGeom>
            <a:noFill/>
          </p:spPr>
        </p:pic>
        <p:pic>
          <p:nvPicPr>
            <p:cNvPr id="219" name="Picture 3" descr="F:\Documents and Settings\kiwako-k\Local Settings\Temporary Internet Files\Content.IE5\X0YBBGLR\MCj04414560000[1].png"/>
            <p:cNvPicPr>
              <a:picLocks noChangeAspect="1" noChangeArrowheads="1"/>
            </p:cNvPicPr>
            <p:nvPr/>
          </p:nvPicPr>
          <p:blipFill>
            <a:blip r:embed="rId4" cstate="print">
              <a:grayscl/>
            </a:blip>
            <a:srcRect/>
            <a:stretch>
              <a:fillRect/>
            </a:stretch>
          </p:blipFill>
          <p:spPr bwMode="auto">
            <a:xfrm flipH="1">
              <a:off x="7413566" y="5592793"/>
              <a:ext cx="447738" cy="447738"/>
            </a:xfrm>
            <a:prstGeom prst="rect">
              <a:avLst/>
            </a:prstGeom>
            <a:noFill/>
          </p:spPr>
        </p:pic>
        <p:cxnSp>
          <p:nvCxnSpPr>
            <p:cNvPr id="220" name="直線矢印コネクタ 219"/>
            <p:cNvCxnSpPr/>
            <p:nvPr/>
          </p:nvCxnSpPr>
          <p:spPr>
            <a:xfrm>
              <a:off x="6735174" y="5647160"/>
              <a:ext cx="674791" cy="2050"/>
            </a:xfrm>
            <a:prstGeom prst="straightConnector1">
              <a:avLst/>
            </a:prstGeom>
            <a:noFill/>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1" name="直線矢印コネクタ 220"/>
            <p:cNvCxnSpPr/>
            <p:nvPr/>
          </p:nvCxnSpPr>
          <p:spPr>
            <a:xfrm flipV="1">
              <a:off x="6874000" y="5816924"/>
              <a:ext cx="620591" cy="1538"/>
            </a:xfrm>
            <a:prstGeom prst="straightConnector1">
              <a:avLst/>
            </a:prstGeom>
            <a:noFill/>
            <a:ln w="19050">
              <a:solidFill>
                <a:schemeClr val="bg1">
                  <a:lumMod val="50000"/>
                </a:schemeClr>
              </a:solidFill>
              <a:headEnd type="arrow"/>
              <a:tailEnd type="none"/>
            </a:ln>
          </p:spPr>
          <p:style>
            <a:lnRef idx="1">
              <a:schemeClr val="accent1"/>
            </a:lnRef>
            <a:fillRef idx="0">
              <a:schemeClr val="accent1"/>
            </a:fillRef>
            <a:effectRef idx="0">
              <a:schemeClr val="accent1"/>
            </a:effectRef>
            <a:fontRef idx="minor">
              <a:schemeClr val="tx1"/>
            </a:fontRef>
          </p:style>
        </p:cxnSp>
        <p:pic>
          <p:nvPicPr>
            <p:cNvPr id="222" name="Picture 3" descr="F:\Documents and Settings\kiwako-k\Local Settings\Temporary Internet Files\Content.IE5\X0YBBGLR\MCj04414560000[1].png"/>
            <p:cNvPicPr>
              <a:picLocks noChangeAspect="1" noChangeArrowheads="1"/>
            </p:cNvPicPr>
            <p:nvPr/>
          </p:nvPicPr>
          <p:blipFill>
            <a:blip r:embed="rId4" cstate="print">
              <a:grayscl/>
            </a:blip>
            <a:srcRect/>
            <a:stretch>
              <a:fillRect/>
            </a:stretch>
          </p:blipFill>
          <p:spPr bwMode="auto">
            <a:xfrm>
              <a:off x="6527803" y="5414993"/>
              <a:ext cx="447738" cy="447738"/>
            </a:xfrm>
            <a:prstGeom prst="rect">
              <a:avLst/>
            </a:prstGeom>
            <a:noFill/>
          </p:spPr>
        </p:pic>
        <p:pic>
          <p:nvPicPr>
            <p:cNvPr id="223" name="Picture 3" descr="F:\Documents and Settings\kiwako-k\Local Settings\Temporary Internet Files\Content.IE5\X0YBBGLR\MCj04414560000[1].png"/>
            <p:cNvPicPr>
              <a:picLocks noChangeAspect="1" noChangeArrowheads="1"/>
            </p:cNvPicPr>
            <p:nvPr/>
          </p:nvPicPr>
          <p:blipFill>
            <a:blip r:embed="rId4" cstate="print">
              <a:grayscl/>
            </a:blip>
            <a:srcRect/>
            <a:stretch>
              <a:fillRect/>
            </a:stretch>
          </p:blipFill>
          <p:spPr bwMode="auto">
            <a:xfrm flipH="1">
              <a:off x="7546916" y="5414993"/>
              <a:ext cx="447738" cy="447738"/>
            </a:xfrm>
            <a:prstGeom prst="rect">
              <a:avLst/>
            </a:prstGeom>
            <a:noFill/>
          </p:spPr>
        </p:pic>
        <p:cxnSp>
          <p:nvCxnSpPr>
            <p:cNvPr id="224" name="直線矢印コネクタ 223"/>
            <p:cNvCxnSpPr/>
            <p:nvPr/>
          </p:nvCxnSpPr>
          <p:spPr>
            <a:xfrm>
              <a:off x="6868524" y="5469360"/>
              <a:ext cx="674791" cy="2050"/>
            </a:xfrm>
            <a:prstGeom prst="straightConnector1">
              <a:avLst/>
            </a:prstGeom>
            <a:noFill/>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5" name="直線矢印コネクタ 224"/>
            <p:cNvCxnSpPr/>
            <p:nvPr/>
          </p:nvCxnSpPr>
          <p:spPr>
            <a:xfrm flipV="1">
              <a:off x="7007350" y="5639124"/>
              <a:ext cx="620591" cy="1538"/>
            </a:xfrm>
            <a:prstGeom prst="straightConnector1">
              <a:avLst/>
            </a:prstGeom>
            <a:noFill/>
            <a:ln w="19050">
              <a:solidFill>
                <a:schemeClr val="bg1">
                  <a:lumMod val="50000"/>
                </a:schemeClr>
              </a:solidFill>
              <a:headEnd type="arrow"/>
              <a:tailEnd type="none"/>
            </a:ln>
          </p:spPr>
          <p:style>
            <a:lnRef idx="1">
              <a:schemeClr val="accent1"/>
            </a:lnRef>
            <a:fillRef idx="0">
              <a:schemeClr val="accent1"/>
            </a:fillRef>
            <a:effectRef idx="0">
              <a:schemeClr val="accent1"/>
            </a:effectRef>
            <a:fontRef idx="minor">
              <a:schemeClr val="tx1"/>
            </a:fontRef>
          </p:style>
        </p:cxnSp>
        <p:grpSp>
          <p:nvGrpSpPr>
            <p:cNvPr id="226" name="グループ化 63"/>
            <p:cNvGrpSpPr>
              <a:grpSpLocks noChangeAspect="1"/>
            </p:cNvGrpSpPr>
            <p:nvPr/>
          </p:nvGrpSpPr>
          <p:grpSpPr>
            <a:xfrm>
              <a:off x="6527803" y="5815043"/>
              <a:ext cx="1466851" cy="447738"/>
              <a:chOff x="6172200" y="4720474"/>
              <a:chExt cx="2311400" cy="705526"/>
            </a:xfrm>
          </p:grpSpPr>
          <p:pic>
            <p:nvPicPr>
              <p:cNvPr id="233" name="Picture 3" descr="F:\Documents and Settings\kiwako-k\Local Settings\Temporary Internet Files\Content.IE5\X0YBBGLR\MCj04414560000[1].png"/>
              <p:cNvPicPr>
                <a:picLocks noChangeAspect="1" noChangeArrowheads="1"/>
              </p:cNvPicPr>
              <p:nvPr/>
            </p:nvPicPr>
            <p:blipFill>
              <a:blip r:embed="rId4" cstate="print">
                <a:grayscl/>
              </a:blip>
              <a:srcRect/>
              <a:stretch>
                <a:fillRect/>
              </a:stretch>
            </p:blipFill>
            <p:spPr bwMode="auto">
              <a:xfrm>
                <a:off x="6172200" y="4720474"/>
                <a:ext cx="705526" cy="705526"/>
              </a:xfrm>
              <a:prstGeom prst="rect">
                <a:avLst/>
              </a:prstGeom>
              <a:noFill/>
            </p:spPr>
          </p:pic>
          <p:pic>
            <p:nvPicPr>
              <p:cNvPr id="234" name="Picture 3" descr="F:\Documents and Settings\kiwako-k\Local Settings\Temporary Internet Files\Content.IE5\X0YBBGLR\MCj04414560000[1].png"/>
              <p:cNvPicPr>
                <a:picLocks noChangeAspect="1" noChangeArrowheads="1"/>
              </p:cNvPicPr>
              <p:nvPr/>
            </p:nvPicPr>
            <p:blipFill>
              <a:blip r:embed="rId4" cstate="print">
                <a:grayscl/>
              </a:blip>
              <a:srcRect/>
              <a:stretch>
                <a:fillRect/>
              </a:stretch>
            </p:blipFill>
            <p:spPr bwMode="auto">
              <a:xfrm flipH="1">
                <a:off x="7778074" y="4720474"/>
                <a:ext cx="705526" cy="705526"/>
              </a:xfrm>
              <a:prstGeom prst="rect">
                <a:avLst/>
              </a:prstGeom>
              <a:noFill/>
            </p:spPr>
          </p:pic>
          <p:cxnSp>
            <p:nvCxnSpPr>
              <p:cNvPr id="235" name="直線矢印コネクタ 234"/>
              <p:cNvCxnSpPr/>
              <p:nvPr/>
            </p:nvCxnSpPr>
            <p:spPr>
              <a:xfrm>
                <a:off x="6709094" y="4806143"/>
                <a:ext cx="1063306" cy="3231"/>
              </a:xfrm>
              <a:prstGeom prst="straightConnector1">
                <a:avLst/>
              </a:prstGeom>
              <a:noFill/>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6" name="直線矢印コネクタ 235"/>
              <p:cNvCxnSpPr/>
              <p:nvPr/>
            </p:nvCxnSpPr>
            <p:spPr>
              <a:xfrm flipV="1">
                <a:off x="6927850" y="5073650"/>
                <a:ext cx="977900" cy="2424"/>
              </a:xfrm>
              <a:prstGeom prst="straightConnector1">
                <a:avLst/>
              </a:prstGeom>
              <a:noFill/>
              <a:ln w="19050">
                <a:solidFill>
                  <a:schemeClr val="bg1">
                    <a:lumMod val="50000"/>
                  </a:schemeClr>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27" name="グループ化 63"/>
            <p:cNvGrpSpPr>
              <a:grpSpLocks noChangeAspect="1"/>
            </p:cNvGrpSpPr>
            <p:nvPr/>
          </p:nvGrpSpPr>
          <p:grpSpPr>
            <a:xfrm>
              <a:off x="6438903" y="6037293"/>
              <a:ext cx="1466851" cy="447738"/>
              <a:chOff x="6172200" y="4720474"/>
              <a:chExt cx="2311400" cy="705526"/>
            </a:xfrm>
          </p:grpSpPr>
          <p:pic>
            <p:nvPicPr>
              <p:cNvPr id="229" name="Picture 3" descr="F:\Documents and Settings\kiwako-k\Local Settings\Temporary Internet Files\Content.IE5\X0YBBGLR\MCj04414560000[1].png"/>
              <p:cNvPicPr>
                <a:picLocks noChangeAspect="1" noChangeArrowheads="1"/>
              </p:cNvPicPr>
              <p:nvPr/>
            </p:nvPicPr>
            <p:blipFill>
              <a:blip r:embed="rId4" cstate="print">
                <a:grayscl/>
              </a:blip>
              <a:srcRect/>
              <a:stretch>
                <a:fillRect/>
              </a:stretch>
            </p:blipFill>
            <p:spPr bwMode="auto">
              <a:xfrm>
                <a:off x="6172200" y="4720474"/>
                <a:ext cx="705526" cy="705526"/>
              </a:xfrm>
              <a:prstGeom prst="rect">
                <a:avLst/>
              </a:prstGeom>
              <a:noFill/>
            </p:spPr>
          </p:pic>
          <p:pic>
            <p:nvPicPr>
              <p:cNvPr id="230" name="Picture 3" descr="F:\Documents and Settings\kiwako-k\Local Settings\Temporary Internet Files\Content.IE5\X0YBBGLR\MCj04414560000[1].png"/>
              <p:cNvPicPr>
                <a:picLocks noChangeAspect="1" noChangeArrowheads="1"/>
              </p:cNvPicPr>
              <p:nvPr/>
            </p:nvPicPr>
            <p:blipFill>
              <a:blip r:embed="rId4" cstate="print">
                <a:grayscl/>
              </a:blip>
              <a:srcRect/>
              <a:stretch>
                <a:fillRect/>
              </a:stretch>
            </p:blipFill>
            <p:spPr bwMode="auto">
              <a:xfrm flipH="1">
                <a:off x="7778074" y="4720474"/>
                <a:ext cx="705526" cy="705526"/>
              </a:xfrm>
              <a:prstGeom prst="rect">
                <a:avLst/>
              </a:prstGeom>
              <a:noFill/>
            </p:spPr>
          </p:pic>
          <p:cxnSp>
            <p:nvCxnSpPr>
              <p:cNvPr id="231" name="直線矢印コネクタ 230"/>
              <p:cNvCxnSpPr/>
              <p:nvPr/>
            </p:nvCxnSpPr>
            <p:spPr>
              <a:xfrm>
                <a:off x="6709094" y="4806143"/>
                <a:ext cx="1063306" cy="3231"/>
              </a:xfrm>
              <a:prstGeom prst="straightConnector1">
                <a:avLst/>
              </a:prstGeom>
              <a:noFill/>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2" name="直線矢印コネクタ 231"/>
              <p:cNvCxnSpPr/>
              <p:nvPr/>
            </p:nvCxnSpPr>
            <p:spPr>
              <a:xfrm flipV="1">
                <a:off x="6927850" y="5073650"/>
                <a:ext cx="977900" cy="2424"/>
              </a:xfrm>
              <a:prstGeom prst="straightConnector1">
                <a:avLst/>
              </a:prstGeom>
              <a:noFill/>
              <a:ln w="19050">
                <a:solidFill>
                  <a:schemeClr val="bg1">
                    <a:lumMod val="50000"/>
                  </a:schemeClr>
                </a:solidFill>
                <a:headEnd type="arrow"/>
                <a:tailEnd type="none"/>
              </a:ln>
            </p:spPr>
            <p:style>
              <a:lnRef idx="1">
                <a:schemeClr val="accent1"/>
              </a:lnRef>
              <a:fillRef idx="0">
                <a:schemeClr val="accent1"/>
              </a:fillRef>
              <a:effectRef idx="0">
                <a:schemeClr val="accent1"/>
              </a:effectRef>
              <a:fontRef idx="minor">
                <a:schemeClr val="tx1"/>
              </a:fontRef>
            </p:style>
          </p:cxnSp>
        </p:grpSp>
        <p:sp>
          <p:nvSpPr>
            <p:cNvPr id="228" name="テキスト ボックス 227"/>
            <p:cNvSpPr txBox="1"/>
            <p:nvPr/>
          </p:nvSpPr>
          <p:spPr>
            <a:xfrm>
              <a:off x="6483350" y="6126718"/>
              <a:ext cx="1422400" cy="369332"/>
            </a:xfrm>
            <a:prstGeom prst="rect">
              <a:avLst/>
            </a:prstGeom>
            <a:ln>
              <a:solidFill>
                <a:schemeClr val="bg1">
                  <a:lumMod val="50000"/>
                </a:schemeClr>
              </a:solidFill>
            </a:ln>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ja-JP" altLang="en-US" dirty="0" smtClean="0">
                  <a:solidFill>
                    <a:schemeClr val="bg1">
                      <a:lumMod val="50000"/>
                    </a:schemeClr>
                  </a:solidFill>
                </a:rPr>
                <a:t>人的</a:t>
              </a:r>
              <a:r>
                <a:rPr kumimoji="1" lang="ja-JP" altLang="en-US" dirty="0" smtClean="0">
                  <a:solidFill>
                    <a:schemeClr val="bg1">
                      <a:lumMod val="50000"/>
                    </a:schemeClr>
                  </a:solidFill>
                </a:rPr>
                <a:t>要因</a:t>
              </a:r>
              <a:endParaRPr kumimoji="1" lang="ja-JP" altLang="en-US" dirty="0">
                <a:solidFill>
                  <a:schemeClr val="bg1">
                    <a:lumMod val="50000"/>
                  </a:schemeClr>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ipe(left)">
                                      <p:cBhvr>
                                        <p:cTn id="11" dur="500"/>
                                        <p:tgtEl>
                                          <p:spTgt spid="83"/>
                                        </p:tgtEl>
                                      </p:cBhvr>
                                    </p:animEffect>
                                  </p:childTnLst>
                                </p:cTn>
                              </p:par>
                            </p:childTnLst>
                          </p:cTn>
                        </p:par>
                        <p:par>
                          <p:cTn id="12" fill="hold">
                            <p:stCondLst>
                              <p:cond delay="500"/>
                            </p:stCondLst>
                            <p:childTnLst>
                              <p:par>
                                <p:cTn id="13" presetID="9" presetClass="entr" presetSubtype="0" fill="hold" nodeType="afterEffect">
                                  <p:stCondLst>
                                    <p:cond delay="0"/>
                                  </p:stCondLst>
                                  <p:childTnLst>
                                    <p:set>
                                      <p:cBhvr>
                                        <p:cTn id="14" dur="1" fill="hold">
                                          <p:stCondLst>
                                            <p:cond delay="0"/>
                                          </p:stCondLst>
                                        </p:cTn>
                                        <p:tgtEl>
                                          <p:spTgt spid="174"/>
                                        </p:tgtEl>
                                        <p:attrNameLst>
                                          <p:attrName>style.visibility</p:attrName>
                                        </p:attrNameLst>
                                      </p:cBhvr>
                                      <p:to>
                                        <p:strVal val="visible"/>
                                      </p:to>
                                    </p:set>
                                    <p:animEffect transition="in" filter="dissolve">
                                      <p:cBhvr>
                                        <p:cTn id="15" dur="500"/>
                                        <p:tgtEl>
                                          <p:spTgt spid="174"/>
                                        </p:tgtEl>
                                      </p:cBhvr>
                                    </p:animEffect>
                                  </p:childTnLst>
                                </p:cTn>
                              </p:par>
                            </p:childTnLst>
                          </p:cTn>
                        </p:par>
                        <p:par>
                          <p:cTn id="16" fill="hold">
                            <p:stCondLst>
                              <p:cond delay="1000"/>
                            </p:stCondLst>
                            <p:childTnLst>
                              <p:par>
                                <p:cTn id="17" presetID="9" presetClass="entr" presetSubtype="0" fill="hold" grpId="0" nodeType="afterEffect">
                                  <p:stCondLst>
                                    <p:cond delay="0"/>
                                  </p:stCondLst>
                                  <p:childTnLst>
                                    <p:set>
                                      <p:cBhvr>
                                        <p:cTn id="18" dur="1" fill="hold">
                                          <p:stCondLst>
                                            <p:cond delay="0"/>
                                          </p:stCondLst>
                                        </p:cTn>
                                        <p:tgtEl>
                                          <p:spTgt spid="176"/>
                                        </p:tgtEl>
                                        <p:attrNameLst>
                                          <p:attrName>style.visibility</p:attrName>
                                        </p:attrNameLst>
                                      </p:cBhvr>
                                      <p:to>
                                        <p:strVal val="visible"/>
                                      </p:to>
                                    </p:set>
                                    <p:animEffect transition="in" filter="dissolve">
                                      <p:cBhvr>
                                        <p:cTn id="19" dur="500"/>
                                        <p:tgtEl>
                                          <p:spTgt spid="176"/>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173"/>
                                        </p:tgtEl>
                                        <p:attrNameLst>
                                          <p:attrName>style.visibility</p:attrName>
                                        </p:attrNameLst>
                                      </p:cBhvr>
                                      <p:to>
                                        <p:strVal val="visible"/>
                                      </p:to>
                                    </p:set>
                                    <p:animEffect transition="in" filter="dissolve">
                                      <p:cBhvr>
                                        <p:cTn id="24" dur="500"/>
                                        <p:tgtEl>
                                          <p:spTgt spid="173"/>
                                        </p:tgtEl>
                                      </p:cBhvr>
                                    </p:animEffect>
                                  </p:childTnLst>
                                </p:cTn>
                              </p:par>
                            </p:childTnLst>
                          </p:cTn>
                        </p:par>
                        <p:par>
                          <p:cTn id="25" fill="hold">
                            <p:stCondLst>
                              <p:cond delay="500"/>
                            </p:stCondLst>
                            <p:childTnLst>
                              <p:par>
                                <p:cTn id="26" presetID="9" presetClass="entr" presetSubtype="0" fill="hold" grpId="0" nodeType="afterEffect">
                                  <p:stCondLst>
                                    <p:cond delay="0"/>
                                  </p:stCondLst>
                                  <p:childTnLst>
                                    <p:set>
                                      <p:cBhvr>
                                        <p:cTn id="27" dur="1" fill="hold">
                                          <p:stCondLst>
                                            <p:cond delay="0"/>
                                          </p:stCondLst>
                                        </p:cTn>
                                        <p:tgtEl>
                                          <p:spTgt spid="177"/>
                                        </p:tgtEl>
                                        <p:attrNameLst>
                                          <p:attrName>style.visibility</p:attrName>
                                        </p:attrNameLst>
                                      </p:cBhvr>
                                      <p:to>
                                        <p:strVal val="visible"/>
                                      </p:to>
                                    </p:set>
                                    <p:animEffect transition="in" filter="dissolve">
                                      <p:cBhvr>
                                        <p:cTn id="28" dur="500"/>
                                        <p:tgtEl>
                                          <p:spTgt spid="177"/>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173"/>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77"/>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2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176" grpId="0" animBg="1"/>
      <p:bldP spid="177" grpId="0" animBg="1"/>
      <p:bldP spid="177"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r>
              <a:rPr kumimoji="1" lang="ja-JP" altLang="en-US" dirty="0" smtClean="0"/>
              <a:t>目的</a:t>
            </a:r>
            <a:endParaRPr kumimoji="1" lang="en-US" altLang="ja-JP" dirty="0" smtClean="0"/>
          </a:p>
          <a:p>
            <a:pPr lvl="1"/>
            <a:r>
              <a:rPr lang="ja-JP" altLang="en-US" dirty="0" smtClean="0"/>
              <a:t>返信者の地域によって素早い返信が期待できる時間帯が異なるかを検証する</a:t>
            </a:r>
            <a:endParaRPr lang="en-US" altLang="ja-JP" dirty="0" smtClean="0"/>
          </a:p>
          <a:p>
            <a:r>
              <a:rPr lang="ja-JP" altLang="en-US" dirty="0" smtClean="0"/>
              <a:t>方法</a:t>
            </a:r>
            <a:endParaRPr lang="en-US" altLang="ja-JP" dirty="0" smtClean="0"/>
          </a:p>
          <a:p>
            <a:pPr lvl="1"/>
            <a:r>
              <a:rPr lang="ja-JP" altLang="en-US" dirty="0" smtClean="0"/>
              <a:t>各時刻における返信時間の分布から返信の早い時間帯を確認する</a:t>
            </a:r>
            <a:endParaRPr lang="en-US" altLang="ja-JP" dirty="0" smtClean="0"/>
          </a:p>
          <a:p>
            <a:pPr lvl="2"/>
            <a:r>
              <a:rPr lang="en-US" altLang="ja-JP" dirty="0" smtClean="0"/>
              <a:t>(</a:t>
            </a:r>
            <a:r>
              <a:rPr lang="ja-JP" altLang="en-US" dirty="0" smtClean="0"/>
              <a:t>例</a:t>
            </a:r>
            <a:r>
              <a:rPr lang="en-US" altLang="ja-JP" dirty="0" smtClean="0"/>
              <a:t>)</a:t>
            </a:r>
            <a:r>
              <a:rPr lang="ja-JP" altLang="en-US" dirty="0" smtClean="0"/>
              <a:t>送信：</a:t>
            </a:r>
            <a:r>
              <a:rPr lang="ja-JP" altLang="en-US" dirty="0" smtClean="0">
                <a:solidFill>
                  <a:srgbClr val="FF0000"/>
                </a:solidFill>
              </a:rPr>
              <a:t>アメリカ</a:t>
            </a:r>
            <a:r>
              <a:rPr lang="ja-JP" altLang="en-US" dirty="0" smtClean="0"/>
              <a:t>－返信：</a:t>
            </a:r>
            <a:r>
              <a:rPr lang="ja-JP" altLang="en-US" dirty="0" smtClean="0">
                <a:solidFill>
                  <a:srgbClr val="0000FF"/>
                </a:solidFill>
              </a:rPr>
              <a:t>ヨーロッパ</a:t>
            </a:r>
            <a:endParaRPr lang="en-US" altLang="ja-JP" dirty="0" smtClean="0"/>
          </a:p>
        </p:txBody>
      </p:sp>
      <p:sp>
        <p:nvSpPr>
          <p:cNvPr id="2" name="タイトル 1"/>
          <p:cNvSpPr>
            <a:spLocks noGrp="1"/>
          </p:cNvSpPr>
          <p:nvPr>
            <p:ph type="title"/>
          </p:nvPr>
        </p:nvSpPr>
        <p:spPr/>
        <p:txBody>
          <a:bodyPr>
            <a:normAutofit fontScale="90000"/>
          </a:bodyPr>
          <a:lstStyle/>
          <a:p>
            <a:pPr lvl="2" algn="l"/>
            <a:r>
              <a:rPr kumimoji="1" lang="ja-JP" altLang="en-US" sz="1800" dirty="0" smtClean="0">
                <a:solidFill>
                  <a:schemeClr val="tx1"/>
                </a:solidFill>
              </a:rPr>
              <a:t>仮説の分析方法と検証方法</a:t>
            </a:r>
            <a:r>
              <a:rPr kumimoji="1" lang="en-US" altLang="ja-JP" sz="2900" dirty="0" smtClean="0">
                <a:solidFill>
                  <a:schemeClr val="tx1"/>
                </a:solidFill>
              </a:rPr>
              <a:t/>
            </a:r>
            <a:br>
              <a:rPr kumimoji="1" lang="en-US" altLang="ja-JP" sz="2900" dirty="0" smtClean="0">
                <a:solidFill>
                  <a:schemeClr val="tx1"/>
                </a:solidFill>
              </a:rPr>
            </a:br>
            <a:r>
              <a:rPr lang="ja-JP" altLang="en-US" sz="2900" dirty="0" smtClean="0">
                <a:solidFill>
                  <a:schemeClr val="tx1"/>
                </a:solidFill>
              </a:rPr>
              <a:t>素早い返信が期待できる時間帯</a:t>
            </a:r>
            <a:endParaRPr kumimoji="1" lang="ja-JP" altLang="en-US" sz="2900" dirty="0">
              <a:solidFill>
                <a:schemeClr val="tx1"/>
              </a:solidFill>
            </a:endParaRPr>
          </a:p>
        </p:txBody>
      </p:sp>
      <p:sp>
        <p:nvSpPr>
          <p:cNvPr id="4" name="日付プレースホルダ 3"/>
          <p:cNvSpPr>
            <a:spLocks noGrp="1"/>
          </p:cNvSpPr>
          <p:nvPr>
            <p:ph type="dt" sz="half" idx="10"/>
          </p:nvPr>
        </p:nvSpPr>
        <p:spPr/>
        <p:txBody>
          <a:bodyPr/>
          <a:lstStyle/>
          <a:p>
            <a:fld id="{8A969132-2715-47DE-964F-9AC97978B6ED}" type="datetime1">
              <a:rPr lang="ja-JP" altLang="en-US" smtClean="0"/>
              <a:pPr/>
              <a:t>2010/2/12</a:t>
            </a:fld>
            <a:endParaRPr lang="en-US" altLang="ja-JP"/>
          </a:p>
        </p:txBody>
      </p:sp>
      <p:sp>
        <p:nvSpPr>
          <p:cNvPr id="5" name="スライド番号プレースホルダ 4"/>
          <p:cNvSpPr>
            <a:spLocks noGrp="1"/>
          </p:cNvSpPr>
          <p:nvPr>
            <p:ph type="sldNum" sz="quarter" idx="12"/>
          </p:nvPr>
        </p:nvSpPr>
        <p:spPr/>
        <p:txBody>
          <a:bodyPr/>
          <a:lstStyle/>
          <a:p>
            <a:fld id="{A34FFC92-B155-4B7B-8074-C26DB6864491}" type="slidenum">
              <a:rPr lang="en-US" altLang="ja-JP" smtClean="0"/>
              <a:pPr/>
              <a:t>9</a:t>
            </a:fld>
            <a:endParaRPr lang="en-US" altLang="ja-JP"/>
          </a:p>
        </p:txBody>
      </p:sp>
      <p:sp>
        <p:nvSpPr>
          <p:cNvPr id="6" name="フッター プレースホルダ 5"/>
          <p:cNvSpPr>
            <a:spLocks noGrp="1"/>
          </p:cNvSpPr>
          <p:nvPr>
            <p:ph type="ftr" sz="quarter" idx="11"/>
          </p:nvPr>
        </p:nvSpPr>
        <p:spPr/>
        <p:txBody>
          <a:bodyPr/>
          <a:lstStyle/>
          <a:p>
            <a:r>
              <a:rPr lang="en-US" altLang="ja-JP" dirty="0" smtClean="0"/>
              <a:t>OSS</a:t>
            </a:r>
            <a:r>
              <a:rPr lang="ja-JP" altLang="en-US" dirty="0" smtClean="0"/>
              <a:t>開発における時差の分析</a:t>
            </a:r>
            <a:r>
              <a:rPr lang="en-US" altLang="ja-JP" dirty="0" smtClean="0"/>
              <a:t>: OSS</a:t>
            </a:r>
            <a:r>
              <a:rPr lang="ja-JP" altLang="en-US" dirty="0" smtClean="0"/>
              <a:t>開発者の情報交換への影響</a:t>
            </a:r>
            <a:endParaRPr lang="en-US" altLang="ja-JP" dirty="0"/>
          </a:p>
        </p:txBody>
      </p:sp>
      <p:graphicFrame>
        <p:nvGraphicFramePr>
          <p:cNvPr id="8" name="グラフ 7"/>
          <p:cNvGraphicFramePr/>
          <p:nvPr/>
        </p:nvGraphicFramePr>
        <p:xfrm>
          <a:off x="2171700" y="4051300"/>
          <a:ext cx="4845050" cy="2622550"/>
        </p:xfrm>
        <a:graphic>
          <a:graphicData uri="http://schemas.openxmlformats.org/drawingml/2006/chart">
            <c:chart xmlns:c="http://schemas.openxmlformats.org/drawingml/2006/chart" xmlns:r="http://schemas.openxmlformats.org/officeDocument/2006/relationships" r:id="rId3"/>
          </a:graphicData>
        </a:graphic>
      </p:graphicFrame>
      <p:sp>
        <p:nvSpPr>
          <p:cNvPr id="10" name="テキスト ボックス 9"/>
          <p:cNvSpPr txBox="1"/>
          <p:nvPr/>
        </p:nvSpPr>
        <p:spPr>
          <a:xfrm>
            <a:off x="5905500" y="4406900"/>
            <a:ext cx="1200150" cy="369332"/>
          </a:xfrm>
          <a:prstGeom prst="rect">
            <a:avLst/>
          </a:prstGeom>
          <a:noFill/>
        </p:spPr>
        <p:txBody>
          <a:bodyPr wrap="square" rtlCol="0">
            <a:spAutoFit/>
          </a:bodyPr>
          <a:lstStyle/>
          <a:p>
            <a:pPr algn="ctr"/>
            <a:r>
              <a:rPr kumimoji="1" lang="ja-JP" altLang="en-US" dirty="0" smtClean="0"/>
              <a:t>返信時間</a:t>
            </a:r>
            <a:endParaRPr kumimoji="1" lang="ja-JP" altLang="en-US" dirty="0"/>
          </a:p>
        </p:txBody>
      </p:sp>
      <p:sp>
        <p:nvSpPr>
          <p:cNvPr id="11" name="正方形/長方形 10"/>
          <p:cNvSpPr/>
          <p:nvPr/>
        </p:nvSpPr>
        <p:spPr>
          <a:xfrm>
            <a:off x="3638550" y="4229100"/>
            <a:ext cx="666750" cy="15557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ケーススタディ</a:t>
            </a:r>
            <a:r>
              <a:rPr lang="en-US" altLang="ja-JP" dirty="0" smtClean="0"/>
              <a:t>(1/2)</a:t>
            </a:r>
            <a:endParaRPr lang="ja-JP" altLang="en-US" dirty="0"/>
          </a:p>
        </p:txBody>
      </p:sp>
      <p:sp>
        <p:nvSpPr>
          <p:cNvPr id="3" name="コンテンツ プレースホルダ 2"/>
          <p:cNvSpPr>
            <a:spLocks noGrp="1"/>
          </p:cNvSpPr>
          <p:nvPr>
            <p:ph idx="1"/>
          </p:nvPr>
        </p:nvSpPr>
        <p:spPr/>
        <p:txBody>
          <a:bodyPr/>
          <a:lstStyle/>
          <a:p>
            <a:r>
              <a:rPr kumimoji="1" lang="ja-JP" altLang="en-US" dirty="0" smtClean="0"/>
              <a:t>分析対象プロジェクト</a:t>
            </a:r>
            <a:endParaRPr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10</a:t>
            </a:fld>
            <a:endParaRPr lang="en-US" altLang="ja-JP"/>
          </a:p>
        </p:txBody>
      </p:sp>
      <p:graphicFrame>
        <p:nvGraphicFramePr>
          <p:cNvPr id="7" name="表 6"/>
          <p:cNvGraphicFramePr>
            <a:graphicFrameLocks noGrp="1"/>
          </p:cNvGraphicFramePr>
          <p:nvPr/>
        </p:nvGraphicFramePr>
        <p:xfrm>
          <a:off x="1371600" y="1661120"/>
          <a:ext cx="4894136" cy="3657600"/>
        </p:xfrm>
        <a:graphic>
          <a:graphicData uri="http://schemas.openxmlformats.org/drawingml/2006/table">
            <a:tbl>
              <a:tblPr firstRow="1" bandRow="1">
                <a:tableStyleId>{5940675A-B579-460E-94D1-54222C63F5DA}</a:tableStyleId>
              </a:tblPr>
              <a:tblGrid>
                <a:gridCol w="805180"/>
                <a:gridCol w="1986535"/>
                <a:gridCol w="2102421"/>
              </a:tblGrid>
              <a:tr h="285221">
                <a:tc gridSpan="3">
                  <a:txBody>
                    <a:bodyPr/>
                    <a:lstStyle/>
                    <a:p>
                      <a:pPr algn="ctr"/>
                      <a:r>
                        <a:rPr kumimoji="1" lang="en-US" altLang="ja-JP" sz="1400" dirty="0" smtClean="0"/>
                        <a:t>Python</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dirty="0"/>
                    </a:p>
                  </a:txBody>
                  <a:tcPr/>
                </a:tc>
                <a:tc hMerge="1">
                  <a:txBody>
                    <a:bodyPr/>
                    <a:lstStyle/>
                    <a:p>
                      <a:endParaRPr kumimoji="1" lang="ja-JP" altLang="en-US" dirty="0"/>
                    </a:p>
                  </a:txBody>
                  <a:tcPr/>
                </a:tc>
              </a:tr>
              <a:tr h="285221">
                <a:tc gridSpan="3">
                  <a:txBody>
                    <a:bodyPr/>
                    <a:lstStyle/>
                    <a:p>
                      <a:pPr algn="ctr"/>
                      <a:r>
                        <a:rPr kumimoji="1" lang="en-US" altLang="ja-JP" sz="1400" dirty="0" err="1" smtClean="0"/>
                        <a:t>PostgreSQL</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dirty="0"/>
                    </a:p>
                  </a:txBody>
                  <a:tcPr/>
                </a:tc>
                <a:tc hMerge="1">
                  <a:txBody>
                    <a:bodyPr/>
                    <a:lstStyle/>
                    <a:p>
                      <a:endParaRPr kumimoji="1" lang="ja-JP" altLang="en-US" dirty="0"/>
                    </a:p>
                  </a:txBody>
                  <a:tcPr/>
                </a:tc>
              </a:tr>
              <a:tr h="285221">
                <a:tc gridSpan="3">
                  <a:txBody>
                    <a:bodyPr/>
                    <a:lstStyle/>
                    <a:p>
                      <a:pPr algn="ctr"/>
                      <a:r>
                        <a:rPr kumimoji="1" lang="en-US" altLang="ja-JP" sz="1400" dirty="0" smtClean="0"/>
                        <a:t>Apache HTTP</a:t>
                      </a:r>
                      <a:r>
                        <a:rPr kumimoji="1" lang="en-US" altLang="ja-JP" sz="1400" baseline="0" dirty="0" smtClean="0"/>
                        <a:t> Server (Apache)</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dirty="0"/>
                    </a:p>
                  </a:txBody>
                  <a:tcPr/>
                </a:tc>
                <a:tc hMerge="1">
                  <a:txBody>
                    <a:bodyPr/>
                    <a:lstStyle/>
                    <a:p>
                      <a:endParaRPr kumimoji="1" lang="ja-JP" altLang="en-US" dirty="0"/>
                    </a:p>
                  </a:txBody>
                  <a:tcPr/>
                </a:tc>
              </a:tr>
              <a:tr h="285221">
                <a:tc rowSpan="9">
                  <a:txBody>
                    <a:bodyPr/>
                    <a:lstStyle/>
                    <a:p>
                      <a:pPr algn="ctr"/>
                      <a:r>
                        <a:rPr kumimoji="1" lang="en-US" altLang="ja-JP" sz="1400" dirty="0" smtClean="0"/>
                        <a:t>Eclipse</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l"/>
                      <a:r>
                        <a:rPr kumimoji="1" lang="en-US" altLang="ja-JP" sz="1400" kern="1200" baseline="0" dirty="0" smtClean="0">
                          <a:solidFill>
                            <a:schemeClr val="tx1"/>
                          </a:solidFill>
                          <a:latin typeface="+mn-lt"/>
                          <a:ea typeface="+mn-ea"/>
                          <a:cs typeface="+mn-cs"/>
                        </a:rPr>
                        <a:t>Java development tools (JDT)</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kumimoji="1" lang="ja-JP" altLang="en-US" dirty="0"/>
                    </a:p>
                  </a:txBody>
                  <a:tcPr anchor="ctr"/>
                </a:tc>
              </a:tr>
              <a:tr h="285221">
                <a:tc vMerge="1">
                  <a:txBody>
                    <a:bodyPr/>
                    <a:lstStyle/>
                    <a:p>
                      <a:endParaRPr kumimoji="1" lang="ja-JP" altLang="en-US" dirty="0"/>
                    </a:p>
                  </a:txBody>
                  <a:tcPr/>
                </a:tc>
                <a:tc gridSpan="2">
                  <a:txBody>
                    <a:bodyPr/>
                    <a:lstStyle/>
                    <a:p>
                      <a:pPr algn="l"/>
                      <a:r>
                        <a:rPr kumimoji="1" lang="en-US" altLang="ja-JP" sz="1400" kern="1200" baseline="0" dirty="0" err="1" smtClean="0">
                          <a:solidFill>
                            <a:schemeClr val="tx1"/>
                          </a:solidFill>
                          <a:latin typeface="+mn-lt"/>
                          <a:ea typeface="+mn-ea"/>
                          <a:cs typeface="+mn-cs"/>
                        </a:rPr>
                        <a:t>Plugin</a:t>
                      </a:r>
                      <a:r>
                        <a:rPr kumimoji="1" lang="en-US" altLang="ja-JP" sz="1400" kern="1200" baseline="0" dirty="0" smtClean="0">
                          <a:solidFill>
                            <a:schemeClr val="tx1"/>
                          </a:solidFill>
                          <a:latin typeface="+mn-lt"/>
                          <a:ea typeface="+mn-ea"/>
                          <a:cs typeface="+mn-cs"/>
                        </a:rPr>
                        <a:t> Development Environment (PDE)</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kumimoji="1" lang="ja-JP" altLang="en-US" dirty="0"/>
                    </a:p>
                  </a:txBody>
                  <a:tcPr anchor="ctr"/>
                </a:tc>
              </a:tr>
              <a:tr h="285221">
                <a:tc vMerge="1">
                  <a:txBody>
                    <a:bodyPr/>
                    <a:lstStyle/>
                    <a:p>
                      <a:endParaRPr kumimoji="1" lang="ja-JP" altLang="en-US" dirty="0"/>
                    </a:p>
                  </a:txBody>
                  <a:tcPr/>
                </a:tc>
                <a:tc gridSpan="2">
                  <a:txBody>
                    <a:bodyPr/>
                    <a:lstStyle/>
                    <a:p>
                      <a:pPr algn="l"/>
                      <a:r>
                        <a:rPr kumimoji="1" lang="en-US" altLang="ja-JP" sz="1400" kern="1200" baseline="0" dirty="0" smtClean="0">
                          <a:solidFill>
                            <a:schemeClr val="tx1"/>
                          </a:solidFill>
                          <a:latin typeface="+mn-lt"/>
                          <a:ea typeface="+mn-ea"/>
                          <a:cs typeface="+mn-cs"/>
                        </a:rPr>
                        <a:t>Business Intelligence and Reporting Tools (BIRT)</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kumimoji="1" lang="ja-JP" altLang="en-US" dirty="0"/>
                    </a:p>
                  </a:txBody>
                  <a:tcPr anchor="ctr"/>
                </a:tc>
              </a:tr>
              <a:tr h="285221">
                <a:tc vMerge="1">
                  <a:txBody>
                    <a:bodyPr/>
                    <a:lstStyle/>
                    <a:p>
                      <a:endParaRPr kumimoji="1" lang="ja-JP" altLang="en-US" dirty="0"/>
                    </a:p>
                  </a:txBody>
                  <a:tcPr/>
                </a:tc>
                <a:tc gridSpan="2">
                  <a:txBody>
                    <a:bodyPr/>
                    <a:lstStyle/>
                    <a:p>
                      <a:pPr algn="l"/>
                      <a:r>
                        <a:rPr kumimoji="1" lang="en-US" altLang="ja-JP" sz="1400" kern="1200" baseline="0" dirty="0" smtClean="0">
                          <a:solidFill>
                            <a:schemeClr val="tx1"/>
                          </a:solidFill>
                          <a:latin typeface="+mn-lt"/>
                          <a:ea typeface="+mn-ea"/>
                          <a:cs typeface="+mn-cs"/>
                        </a:rPr>
                        <a:t>Eclipse Modeling Framework (EMF)</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kumimoji="1" lang="ja-JP" altLang="en-US" dirty="0"/>
                    </a:p>
                  </a:txBody>
                  <a:tcPr anchor="ctr"/>
                </a:tc>
              </a:tr>
              <a:tr h="285221">
                <a:tc vMerge="1">
                  <a:txBody>
                    <a:bodyPr/>
                    <a:lstStyle/>
                    <a:p>
                      <a:endParaRPr kumimoji="1" lang="ja-JP" altLang="en-US" dirty="0"/>
                    </a:p>
                  </a:txBody>
                  <a:tcPr/>
                </a:tc>
                <a:tc gridSpan="2">
                  <a:txBody>
                    <a:bodyPr/>
                    <a:lstStyle/>
                    <a:p>
                      <a:pPr algn="l"/>
                      <a:r>
                        <a:rPr kumimoji="1" lang="en-US" altLang="ja-JP" sz="1400" kern="1200" baseline="0" dirty="0" smtClean="0">
                          <a:solidFill>
                            <a:schemeClr val="tx1"/>
                          </a:solidFill>
                          <a:latin typeface="+mn-lt"/>
                          <a:ea typeface="+mn-ea"/>
                          <a:cs typeface="+mn-cs"/>
                        </a:rPr>
                        <a:t>C/C++ Development Tooling (CDT)</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kumimoji="1" lang="ja-JP" altLang="en-US" dirty="0"/>
                    </a:p>
                  </a:txBody>
                  <a:tcPr anchor="ctr"/>
                </a:tc>
              </a:tr>
              <a:tr h="285221">
                <a:tc vMerge="1">
                  <a:txBody>
                    <a:bodyPr/>
                    <a:lstStyle/>
                    <a:p>
                      <a:endParaRPr kumimoji="1" lang="ja-JP" altLang="en-US" dirty="0"/>
                    </a:p>
                  </a:txBody>
                  <a:tcPr/>
                </a:tc>
                <a:tc gridSpan="2">
                  <a:txBody>
                    <a:bodyPr/>
                    <a:lstStyle/>
                    <a:p>
                      <a:pPr algn="l"/>
                      <a:r>
                        <a:rPr kumimoji="1" lang="en-US" altLang="ja-JP" sz="1400" kern="1200" baseline="0" dirty="0" smtClean="0">
                          <a:solidFill>
                            <a:schemeClr val="tx1"/>
                          </a:solidFill>
                          <a:latin typeface="+mn-lt"/>
                          <a:ea typeface="+mn-ea"/>
                          <a:cs typeface="+mn-cs"/>
                        </a:rPr>
                        <a:t>Eclipse Web Tools Platform Project (WTP)</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kumimoji="1" lang="ja-JP" altLang="en-US" dirty="0"/>
                    </a:p>
                  </a:txBody>
                  <a:tcPr anchor="ctr"/>
                </a:tc>
              </a:tr>
              <a:tr h="285221">
                <a:tc vMerge="1">
                  <a:txBody>
                    <a:bodyPr/>
                    <a:lstStyle/>
                    <a:p>
                      <a:endParaRPr kumimoji="1" lang="ja-JP" altLang="en-US" dirty="0"/>
                    </a:p>
                  </a:txBody>
                  <a:tcPr/>
                </a:tc>
                <a:tc rowSpan="3">
                  <a:txBody>
                    <a:bodyPr/>
                    <a:lstStyle/>
                    <a:p>
                      <a:pPr algn="ctr"/>
                      <a:r>
                        <a:rPr kumimoji="1" lang="en-US" altLang="ja-JP" sz="1400" dirty="0" smtClean="0"/>
                        <a:t>Eclipse</a:t>
                      </a:r>
                      <a:r>
                        <a:rPr kumimoji="1" lang="en-US" altLang="ja-JP" sz="1400" baseline="0" dirty="0" smtClean="0"/>
                        <a:t> Platform</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en-US" altLang="ja-JP" sz="1400" kern="1200" baseline="0" dirty="0" smtClean="0">
                          <a:solidFill>
                            <a:schemeClr val="tx1"/>
                          </a:solidFill>
                          <a:latin typeface="+mn-lt"/>
                          <a:ea typeface="+mn-ea"/>
                          <a:cs typeface="+mn-cs"/>
                        </a:rPr>
                        <a:t>Platform</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vMerge="1">
                  <a:txBody>
                    <a:bodyPr/>
                    <a:lstStyle/>
                    <a:p>
                      <a:endParaRPr kumimoji="1" lang="ja-JP" altLang="en-US" dirty="0"/>
                    </a:p>
                  </a:txBody>
                  <a:tcPr/>
                </a:tc>
                <a:tc vMerge="1">
                  <a:txBody>
                    <a:bodyPr/>
                    <a:lstStyle/>
                    <a:p>
                      <a:endParaRPr kumimoji="1" lang="ja-JP" altLang="en-US" dirty="0"/>
                    </a:p>
                  </a:txBody>
                  <a:tcPr/>
                </a:tc>
                <a:tc>
                  <a:txBody>
                    <a:bodyPr/>
                    <a:lstStyle/>
                    <a:p>
                      <a:pPr algn="l"/>
                      <a:r>
                        <a:rPr kumimoji="1" lang="en-US" altLang="ja-JP" sz="1400" kern="1200" baseline="0" dirty="0" smtClean="0">
                          <a:solidFill>
                            <a:schemeClr val="tx1"/>
                          </a:solidFill>
                          <a:latin typeface="+mn-lt"/>
                          <a:ea typeface="+mn-ea"/>
                          <a:cs typeface="+mn-cs"/>
                        </a:rPr>
                        <a:t>SWT</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vMerge="1">
                  <a:txBody>
                    <a:bodyPr/>
                    <a:lstStyle/>
                    <a:p>
                      <a:endParaRPr kumimoji="1" lang="ja-JP" altLang="en-US" dirty="0"/>
                    </a:p>
                  </a:txBody>
                  <a:tcPr/>
                </a:tc>
                <a:tc vMerge="1">
                  <a:txBody>
                    <a:bodyPr/>
                    <a:lstStyle/>
                    <a:p>
                      <a:endParaRPr kumimoji="1" lang="ja-JP" altLang="en-US" dirty="0"/>
                    </a:p>
                  </a:txBody>
                  <a:tcPr/>
                </a:tc>
                <a:tc>
                  <a:txBody>
                    <a:bodyPr/>
                    <a:lstStyle/>
                    <a:p>
                      <a:pPr algn="l"/>
                      <a:r>
                        <a:rPr kumimoji="1" lang="en-US" altLang="ja-JP" sz="1400" kern="1200" baseline="0" dirty="0" smtClean="0">
                          <a:solidFill>
                            <a:schemeClr val="tx1"/>
                          </a:solidFill>
                          <a:latin typeface="+mn-lt"/>
                          <a:ea typeface="+mn-ea"/>
                          <a:cs typeface="+mn-cs"/>
                        </a:rPr>
                        <a:t>RCP</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3" name="テキスト ボックス 12"/>
          <p:cNvSpPr txBox="1"/>
          <p:nvPr/>
        </p:nvSpPr>
        <p:spPr>
          <a:xfrm>
            <a:off x="6883400" y="1838920"/>
            <a:ext cx="1733550"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kumimoji="1" lang="ja-JP" altLang="en-US" dirty="0" smtClean="0"/>
              <a:t>ＯＳＳ開発</a:t>
            </a:r>
            <a:endParaRPr kumimoji="1" lang="en-US" altLang="ja-JP" dirty="0" smtClean="0"/>
          </a:p>
          <a:p>
            <a:pPr algn="ctr"/>
            <a:r>
              <a:rPr kumimoji="1" lang="ja-JP" altLang="en-US" dirty="0" smtClean="0"/>
              <a:t>プロジェクト</a:t>
            </a:r>
            <a:endParaRPr kumimoji="1" lang="ja-JP" altLang="en-US" dirty="0"/>
          </a:p>
        </p:txBody>
      </p:sp>
      <p:sp>
        <p:nvSpPr>
          <p:cNvPr id="14" name="正方形/長方形 13"/>
          <p:cNvSpPr/>
          <p:nvPr/>
        </p:nvSpPr>
        <p:spPr>
          <a:xfrm>
            <a:off x="1371600" y="1678372"/>
            <a:ext cx="4889500" cy="889000"/>
          </a:xfrm>
          <a:prstGeom prst="rect">
            <a:avLst/>
          </a:prstGeom>
          <a:noFill/>
          <a:ln w="50800">
            <a:solidFill>
              <a:schemeClr val="accent4"/>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15" name="右矢印 14"/>
          <p:cNvSpPr/>
          <p:nvPr/>
        </p:nvSpPr>
        <p:spPr>
          <a:xfrm>
            <a:off x="6350000" y="1927820"/>
            <a:ext cx="444500" cy="400050"/>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16" name="右矢印 15"/>
          <p:cNvSpPr/>
          <p:nvPr/>
        </p:nvSpPr>
        <p:spPr>
          <a:xfrm>
            <a:off x="6350000" y="3297144"/>
            <a:ext cx="444500" cy="400050"/>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17" name="右矢印 16"/>
          <p:cNvSpPr/>
          <p:nvPr/>
        </p:nvSpPr>
        <p:spPr>
          <a:xfrm>
            <a:off x="6350000" y="4683720"/>
            <a:ext cx="444500" cy="400050"/>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18" name="正方形/長方形 17"/>
          <p:cNvSpPr/>
          <p:nvPr/>
        </p:nvSpPr>
        <p:spPr>
          <a:xfrm>
            <a:off x="2171700" y="4425646"/>
            <a:ext cx="4089400" cy="889000"/>
          </a:xfrm>
          <a:prstGeom prst="rect">
            <a:avLst/>
          </a:prstGeom>
          <a:noFill/>
          <a:ln w="50800"/>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9" name="テキスト ボックス 18"/>
          <p:cNvSpPr txBox="1"/>
          <p:nvPr/>
        </p:nvSpPr>
        <p:spPr>
          <a:xfrm>
            <a:off x="6883400" y="4417020"/>
            <a:ext cx="1778000"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ja-JP" altLang="en-US" dirty="0" smtClean="0"/>
              <a:t>モジュール毎に分かれたＯＳＳ</a:t>
            </a:r>
            <a:r>
              <a:rPr kumimoji="1" lang="ja-JP" altLang="en-US" dirty="0" smtClean="0"/>
              <a:t>開発プロジェクト</a:t>
            </a:r>
            <a:endParaRPr kumimoji="1" lang="ja-JP" altLang="en-US" dirty="0"/>
          </a:p>
        </p:txBody>
      </p:sp>
      <p:sp>
        <p:nvSpPr>
          <p:cNvPr id="20" name="正方形/長方形 19"/>
          <p:cNvSpPr/>
          <p:nvPr/>
        </p:nvSpPr>
        <p:spPr>
          <a:xfrm>
            <a:off x="2171700" y="2603196"/>
            <a:ext cx="4089400" cy="1778000"/>
          </a:xfrm>
          <a:prstGeom prst="rect">
            <a:avLst/>
          </a:prstGeom>
          <a:noFill/>
          <a:ln w="50800">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1" name="テキスト ボックス 20"/>
          <p:cNvSpPr txBox="1"/>
          <p:nvPr/>
        </p:nvSpPr>
        <p:spPr>
          <a:xfrm>
            <a:off x="6883400" y="3047696"/>
            <a:ext cx="1778000" cy="9233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ja-JP" altLang="en-US" dirty="0" smtClean="0"/>
              <a:t>企業と混合の</a:t>
            </a:r>
            <a:endParaRPr lang="en-US" altLang="ja-JP" dirty="0" smtClean="0"/>
          </a:p>
          <a:p>
            <a:pPr algn="ctr"/>
            <a:r>
              <a:rPr lang="ja-JP" altLang="en-US" dirty="0" smtClean="0"/>
              <a:t>ＯＳＳ</a:t>
            </a:r>
            <a:r>
              <a:rPr kumimoji="1" lang="ja-JP" altLang="en-US" dirty="0" smtClean="0"/>
              <a:t>開発</a:t>
            </a:r>
            <a:endParaRPr kumimoji="1" lang="en-US" altLang="ja-JP" dirty="0" smtClean="0"/>
          </a:p>
          <a:p>
            <a:pPr algn="ctr"/>
            <a:r>
              <a:rPr kumimoji="1" lang="ja-JP" altLang="en-US" dirty="0" smtClean="0"/>
              <a:t>プロジェクト</a:t>
            </a:r>
            <a:endParaRPr kumimoji="1" lang="ja-JP"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dissolve">
                                      <p:cBhvr>
                                        <p:cTn id="10" dur="500"/>
                                        <p:tgtEl>
                                          <p:spTgt spid="1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dissolve">
                                      <p:cBhvr>
                                        <p:cTn id="13" dur="500"/>
                                        <p:tgtEl>
                                          <p:spTgt spid="13"/>
                                        </p:tgtEl>
                                      </p:cBhvr>
                                    </p:animEffect>
                                  </p:childTnLst>
                                </p:cTn>
                              </p:par>
                            </p:childTnLst>
                          </p:cTn>
                        </p:par>
                        <p:par>
                          <p:cTn id="14" fill="hold">
                            <p:stCondLst>
                              <p:cond delay="500"/>
                            </p:stCondLst>
                            <p:childTnLst>
                              <p:par>
                                <p:cTn id="15" presetID="9"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dissolve">
                                      <p:cBhvr>
                                        <p:cTn id="17" dur="500"/>
                                        <p:tgtEl>
                                          <p:spTgt spid="20"/>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dissolve">
                                      <p:cBhvr>
                                        <p:cTn id="20" dur="500"/>
                                        <p:tgtEl>
                                          <p:spTgt spid="16"/>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dissolve">
                                      <p:cBhvr>
                                        <p:cTn id="23" dur="500"/>
                                        <p:tgtEl>
                                          <p:spTgt spid="21"/>
                                        </p:tgtEl>
                                      </p:cBhvr>
                                    </p:animEffect>
                                  </p:childTnLst>
                                </p:cTn>
                              </p:par>
                            </p:childTnLst>
                          </p:cTn>
                        </p:par>
                        <p:par>
                          <p:cTn id="24" fill="hold">
                            <p:stCondLst>
                              <p:cond delay="1000"/>
                            </p:stCondLst>
                            <p:childTnLst>
                              <p:par>
                                <p:cTn id="25" presetID="9"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dissolve">
                                      <p:cBhvr>
                                        <p:cTn id="27" dur="500"/>
                                        <p:tgtEl>
                                          <p:spTgt spid="18"/>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dissolve">
                                      <p:cBhvr>
                                        <p:cTn id="30" dur="500"/>
                                        <p:tgtEl>
                                          <p:spTgt spid="17"/>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dissolve">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ケーススタディ</a:t>
            </a:r>
            <a:r>
              <a:rPr lang="en-US" altLang="ja-JP" dirty="0" smtClean="0"/>
              <a:t>(2/2)</a:t>
            </a:r>
            <a:endParaRPr lang="ja-JP" altLang="en-US" dirty="0"/>
          </a:p>
        </p:txBody>
      </p:sp>
      <p:sp>
        <p:nvSpPr>
          <p:cNvPr id="3" name="コンテンツ プレースホルダ 2"/>
          <p:cNvSpPr>
            <a:spLocks noGrp="1"/>
          </p:cNvSpPr>
          <p:nvPr>
            <p:ph idx="1"/>
          </p:nvPr>
        </p:nvSpPr>
        <p:spPr/>
        <p:txBody>
          <a:bodyPr/>
          <a:lstStyle/>
          <a:p>
            <a:r>
              <a:rPr lang="ja-JP" altLang="en-US" dirty="0" smtClean="0"/>
              <a:t>分析対象データ</a:t>
            </a:r>
            <a:endParaRPr lang="en-US" altLang="ja-JP" dirty="0" smtClean="0"/>
          </a:p>
          <a:p>
            <a:pPr lvl="1"/>
            <a:r>
              <a:rPr lang="ja-JP" altLang="en-US" dirty="0" smtClean="0"/>
              <a:t>主に開発に関する議論を行う</a:t>
            </a:r>
            <a:r>
              <a:rPr lang="en-US" altLang="ja-JP" dirty="0" smtClean="0"/>
              <a:t>ML</a:t>
            </a:r>
            <a:r>
              <a:rPr lang="ja-JP" altLang="en-US" dirty="0" smtClean="0"/>
              <a:t>またはニュースグループのアーカイブを用いる</a:t>
            </a:r>
            <a:endParaRPr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11</a:t>
            </a:fld>
            <a:endParaRPr lang="en-US" altLang="ja-JP"/>
          </a:p>
        </p:txBody>
      </p:sp>
      <p:graphicFrame>
        <p:nvGraphicFramePr>
          <p:cNvPr id="22" name="表 21"/>
          <p:cNvGraphicFramePr>
            <a:graphicFrameLocks noGrp="1"/>
          </p:cNvGraphicFramePr>
          <p:nvPr/>
        </p:nvGraphicFramePr>
        <p:xfrm>
          <a:off x="1238250" y="2444750"/>
          <a:ext cx="6670358" cy="3962400"/>
        </p:xfrm>
        <a:graphic>
          <a:graphicData uri="http://schemas.openxmlformats.org/drawingml/2006/table">
            <a:tbl>
              <a:tblPr firstRow="1" bandRow="1">
                <a:tableStyleId>{5940675A-B579-460E-94D1-54222C63F5DA}</a:tableStyleId>
              </a:tblPr>
              <a:tblGrid>
                <a:gridCol w="1805305"/>
                <a:gridCol w="1689417"/>
                <a:gridCol w="1635443"/>
                <a:gridCol w="1540193"/>
              </a:tblGrid>
              <a:tr h="285221">
                <a:tc>
                  <a:txBody>
                    <a:bodyPr/>
                    <a:lstStyle/>
                    <a:p>
                      <a:pPr algn="ctr"/>
                      <a:r>
                        <a:rPr kumimoji="1" lang="ja-JP" altLang="en-US" sz="1400" b="1" dirty="0" smtClean="0"/>
                        <a:t>分析対象プロジェクト</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400" b="1" dirty="0" smtClean="0"/>
                        <a:t>分析期間</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400" b="1" dirty="0" smtClean="0"/>
                        <a:t>全メッセージ数</a:t>
                      </a:r>
                      <a:r>
                        <a:rPr kumimoji="1" lang="en-US" altLang="ja-JP" sz="1400" b="1" dirty="0" smtClean="0"/>
                        <a:t>(</a:t>
                      </a:r>
                      <a:r>
                        <a:rPr kumimoji="1" lang="ja-JP" altLang="en-US" sz="1400" b="1" dirty="0" smtClean="0"/>
                        <a:t>件</a:t>
                      </a:r>
                      <a:r>
                        <a:rPr kumimoji="1" lang="en-US" altLang="ja-JP" sz="1400" b="1" dirty="0" smtClean="0"/>
                        <a:t>)</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400" b="1" dirty="0" smtClean="0"/>
                        <a:t>対象データ数</a:t>
                      </a:r>
                      <a:r>
                        <a:rPr kumimoji="1" lang="en-US" altLang="ja-JP" sz="1400" b="1" dirty="0" smtClean="0"/>
                        <a:t>(</a:t>
                      </a:r>
                      <a:r>
                        <a:rPr kumimoji="1" lang="ja-JP" altLang="en-US" sz="1400" b="1" dirty="0" smtClean="0"/>
                        <a:t>件</a:t>
                      </a:r>
                      <a:r>
                        <a:rPr kumimoji="1" lang="en-US" altLang="ja-JP" sz="1400" b="1" dirty="0" smtClean="0"/>
                        <a:t>)</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dirty="0" smtClean="0"/>
                        <a:t>Python</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kern="1200" baseline="0" dirty="0" smtClean="0">
                          <a:solidFill>
                            <a:schemeClr val="tx1"/>
                          </a:solidFill>
                          <a:latin typeface="+mn-lt"/>
                          <a:ea typeface="+mn-ea"/>
                          <a:cs typeface="+mn-cs"/>
                        </a:rPr>
                        <a:t>1999/04~2009/04</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89,301</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51,830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dirty="0" err="1" smtClean="0"/>
                        <a:t>PostgreSQL</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1997/01~2009/09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184,492</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114,514</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baseline="0" dirty="0" smtClean="0"/>
                        <a:t>Apache</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1995/03~2009/08</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119,673</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55,459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kern="1200" baseline="0" dirty="0" smtClean="0">
                          <a:solidFill>
                            <a:schemeClr val="tx1"/>
                          </a:solidFill>
                          <a:latin typeface="+mn-lt"/>
                          <a:ea typeface="+mn-ea"/>
                          <a:cs typeface="+mn-cs"/>
                        </a:rPr>
                        <a:t>JDT</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2003/05~2009/09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24,691</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5,951</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kern="1200" baseline="0" dirty="0" smtClean="0">
                          <a:solidFill>
                            <a:schemeClr val="tx1"/>
                          </a:solidFill>
                          <a:latin typeface="+mn-lt"/>
                          <a:ea typeface="+mn-ea"/>
                          <a:cs typeface="+mn-cs"/>
                        </a:rPr>
                        <a:t>PDE</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2008/05~2009/09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2,238</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627</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kern="1200" baseline="0" dirty="0" smtClean="0">
                          <a:solidFill>
                            <a:schemeClr val="tx1"/>
                          </a:solidFill>
                          <a:latin typeface="+mn-lt"/>
                          <a:ea typeface="+mn-ea"/>
                          <a:cs typeface="+mn-cs"/>
                        </a:rPr>
                        <a:t>BIRT</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2004/09~2009/09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35,108</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7,798</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kern="1200" baseline="0" dirty="0" smtClean="0">
                          <a:solidFill>
                            <a:schemeClr val="tx1"/>
                          </a:solidFill>
                          <a:latin typeface="+mn-lt"/>
                          <a:ea typeface="+mn-ea"/>
                          <a:cs typeface="+mn-cs"/>
                        </a:rPr>
                        <a:t>EMF</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2002/10~2009/09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44,216</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20,259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kern="1200" baseline="0" dirty="0" smtClean="0">
                          <a:solidFill>
                            <a:schemeClr val="tx1"/>
                          </a:solidFill>
                          <a:latin typeface="+mn-lt"/>
                          <a:ea typeface="+mn-ea"/>
                          <a:cs typeface="+mn-cs"/>
                        </a:rPr>
                        <a:t>CDT</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2002/01~2009/09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19,088</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3,296</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kern="1200" baseline="0" dirty="0" smtClean="0">
                          <a:solidFill>
                            <a:schemeClr val="tx1"/>
                          </a:solidFill>
                          <a:latin typeface="+mn-lt"/>
                          <a:ea typeface="+mn-ea"/>
                          <a:cs typeface="+mn-cs"/>
                        </a:rPr>
                        <a:t>WTP</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2003/07~2009/09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19,160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4,445</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kern="1200" baseline="0" dirty="0" smtClean="0">
                          <a:solidFill>
                            <a:schemeClr val="tx1"/>
                          </a:solidFill>
                          <a:latin typeface="+mn-lt"/>
                          <a:ea typeface="+mn-ea"/>
                          <a:cs typeface="+mn-cs"/>
                        </a:rPr>
                        <a:t>Platform</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2003/05~2009/09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7,628</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917</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kern="1200" baseline="0" dirty="0" smtClean="0">
                          <a:solidFill>
                            <a:schemeClr val="tx1"/>
                          </a:solidFill>
                          <a:latin typeface="+mn-lt"/>
                          <a:ea typeface="+mn-ea"/>
                          <a:cs typeface="+mn-cs"/>
                        </a:rPr>
                        <a:t>SWT</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2003/05~2009/09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45,490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8,340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kern="1200" baseline="0" dirty="0" smtClean="0">
                          <a:solidFill>
                            <a:schemeClr val="tx1"/>
                          </a:solidFill>
                          <a:latin typeface="+mn-lt"/>
                          <a:ea typeface="+mn-ea"/>
                          <a:cs typeface="+mn-cs"/>
                        </a:rPr>
                        <a:t>RCP</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2004/09~2009/09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37,583</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10,243</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分析対象地域</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メッセージ数の多い</a:t>
            </a:r>
            <a:r>
              <a:rPr lang="en-US" altLang="ja-JP" dirty="0" smtClean="0"/>
              <a:t>2</a:t>
            </a:r>
            <a:r>
              <a:rPr lang="ja-JP" altLang="en-US" dirty="0" smtClean="0"/>
              <a:t>つ地域を分析対象地域とする</a:t>
            </a:r>
            <a:endParaRPr kumimoji="1" lang="ja-JP" altLang="en-US" dirty="0"/>
          </a:p>
        </p:txBody>
      </p:sp>
      <p:sp>
        <p:nvSpPr>
          <p:cNvPr id="4" name="日付プレースホルダ 3"/>
          <p:cNvSpPr>
            <a:spLocks noGrp="1"/>
          </p:cNvSpPr>
          <p:nvPr>
            <p:ph type="dt" sz="half" idx="10"/>
          </p:nvPr>
        </p:nvSpPr>
        <p:spPr/>
        <p:txBody>
          <a:bodyPr/>
          <a:lstStyle/>
          <a:p>
            <a:fld id="{F1F30007-C20C-4D6D-BF32-926820EFBF0B}"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12</a:t>
            </a:fld>
            <a:endParaRPr lang="en-US" altLang="ja-JP"/>
          </a:p>
        </p:txBody>
      </p:sp>
      <p:pic>
        <p:nvPicPr>
          <p:cNvPr id="7" name="Picture 2"/>
          <p:cNvPicPr>
            <a:picLocks noChangeAspect="1" noChangeArrowheads="1"/>
          </p:cNvPicPr>
          <p:nvPr/>
        </p:nvPicPr>
        <p:blipFill>
          <a:blip r:embed="rId3" cstate="print"/>
          <a:srcRect/>
          <a:stretch>
            <a:fillRect/>
          </a:stretch>
        </p:blipFill>
        <p:spPr bwMode="auto">
          <a:xfrm>
            <a:off x="704850" y="1606550"/>
            <a:ext cx="8178800" cy="4441982"/>
          </a:xfrm>
          <a:prstGeom prst="rect">
            <a:avLst/>
          </a:prstGeom>
          <a:noFill/>
          <a:ln w="9525">
            <a:noFill/>
            <a:miter lim="800000"/>
            <a:headEnd/>
            <a:tailEnd/>
          </a:ln>
        </p:spPr>
      </p:pic>
      <p:sp>
        <p:nvSpPr>
          <p:cNvPr id="8" name="正方形/長方形 7"/>
          <p:cNvSpPr/>
          <p:nvPr/>
        </p:nvSpPr>
        <p:spPr>
          <a:xfrm>
            <a:off x="1676400" y="1733550"/>
            <a:ext cx="1689100" cy="4133850"/>
          </a:xfrm>
          <a:prstGeom prst="rect">
            <a:avLst/>
          </a:prstGeom>
          <a:solidFill>
            <a:srgbClr val="FF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4362450" y="1733550"/>
            <a:ext cx="1333500" cy="4133850"/>
          </a:xfrm>
          <a:prstGeom prst="rect">
            <a:avLst/>
          </a:prstGeom>
          <a:solidFill>
            <a:srgbClr val="0000FF">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3896617" y="5901035"/>
            <a:ext cx="2270173" cy="461665"/>
          </a:xfrm>
          <a:prstGeom prst="rect">
            <a:avLst/>
          </a:prstGeom>
          <a:solidFill>
            <a:schemeClr val="bg1"/>
          </a:solidFill>
        </p:spPr>
        <p:txBody>
          <a:bodyPr wrap="none">
            <a:spAutoFit/>
          </a:bodyPr>
          <a:lstStyle/>
          <a:p>
            <a:pPr algn="ctr"/>
            <a:r>
              <a:rPr lang="ja-JP" altLang="en-US" sz="2400" dirty="0" smtClean="0">
                <a:solidFill>
                  <a:srgbClr val="0000FF"/>
                </a:solidFill>
              </a:rPr>
              <a:t>欧・アフリカ地域</a:t>
            </a:r>
            <a:endParaRPr lang="ja-JP" altLang="en-US" sz="2400" dirty="0"/>
          </a:p>
        </p:txBody>
      </p:sp>
      <p:sp>
        <p:nvSpPr>
          <p:cNvPr id="11" name="テキスト ボックス 10"/>
          <p:cNvSpPr txBox="1"/>
          <p:nvPr/>
        </p:nvSpPr>
        <p:spPr>
          <a:xfrm>
            <a:off x="1460500" y="5901035"/>
            <a:ext cx="1955800" cy="461665"/>
          </a:xfrm>
          <a:prstGeom prst="rect">
            <a:avLst/>
          </a:prstGeom>
          <a:solidFill>
            <a:schemeClr val="bg1"/>
          </a:solidFill>
        </p:spPr>
        <p:txBody>
          <a:bodyPr wrap="square" rtlCol="0">
            <a:spAutoFit/>
          </a:bodyPr>
          <a:lstStyle/>
          <a:p>
            <a:pPr algn="ctr"/>
            <a:r>
              <a:rPr lang="ja-JP" altLang="en-US" sz="2400" dirty="0" smtClean="0">
                <a:solidFill>
                  <a:srgbClr val="FF0000"/>
                </a:solidFill>
              </a:rPr>
              <a:t>米大陸地域</a:t>
            </a:r>
            <a:endParaRPr kumimoji="1" lang="ja-JP" alt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グループ化 15"/>
          <p:cNvGrpSpPr/>
          <p:nvPr/>
        </p:nvGrpSpPr>
        <p:grpSpPr>
          <a:xfrm>
            <a:off x="2320290" y="2273300"/>
            <a:ext cx="4474210" cy="4445000"/>
            <a:chOff x="2438400" y="2377439"/>
            <a:chExt cx="4296411" cy="4296407"/>
          </a:xfrm>
        </p:grpSpPr>
        <p:pic>
          <p:nvPicPr>
            <p:cNvPr id="10" name="Picture 5"/>
            <p:cNvPicPr>
              <a:picLocks noChangeAspect="1" noChangeArrowheads="1"/>
            </p:cNvPicPr>
            <p:nvPr/>
          </p:nvPicPr>
          <p:blipFill>
            <a:blip r:embed="rId3" cstate="print"/>
            <a:srcRect/>
            <a:stretch>
              <a:fillRect/>
            </a:stretch>
          </p:blipFill>
          <p:spPr bwMode="auto">
            <a:xfrm>
              <a:off x="2438400" y="2377439"/>
              <a:ext cx="4296411" cy="4296407"/>
            </a:xfrm>
            <a:prstGeom prst="rect">
              <a:avLst/>
            </a:prstGeom>
            <a:noFill/>
            <a:ln w="9525">
              <a:noFill/>
              <a:miter lim="800000"/>
              <a:headEnd/>
              <a:tailEnd/>
            </a:ln>
          </p:spPr>
        </p:pic>
        <p:sp>
          <p:nvSpPr>
            <p:cNvPr id="15" name="テキスト ボックス 14"/>
            <p:cNvSpPr txBox="1"/>
            <p:nvPr/>
          </p:nvSpPr>
          <p:spPr>
            <a:xfrm>
              <a:off x="3905250" y="2495549"/>
              <a:ext cx="1377950" cy="338554"/>
            </a:xfrm>
            <a:prstGeom prst="rect">
              <a:avLst/>
            </a:prstGeom>
            <a:solidFill>
              <a:schemeClr val="bg1"/>
            </a:solidFill>
          </p:spPr>
          <p:txBody>
            <a:bodyPr wrap="square" rtlCol="0">
              <a:spAutoFit/>
            </a:bodyPr>
            <a:lstStyle/>
            <a:p>
              <a:pPr algn="ctr"/>
              <a:r>
                <a:rPr kumimoji="1" lang="en-US" altLang="ja-JP" sz="1600" dirty="0" smtClean="0"/>
                <a:t>Python</a:t>
              </a:r>
              <a:endParaRPr kumimoji="1" lang="ja-JP" altLang="en-US" sz="1600" dirty="0"/>
            </a:p>
          </p:txBody>
        </p:sp>
      </p:grpSp>
      <p:sp>
        <p:nvSpPr>
          <p:cNvPr id="2" name="タイトル 1"/>
          <p:cNvSpPr>
            <a:spLocks noGrp="1"/>
          </p:cNvSpPr>
          <p:nvPr>
            <p:ph type="title"/>
          </p:nvPr>
        </p:nvSpPr>
        <p:spPr/>
        <p:txBody>
          <a:bodyPr>
            <a:normAutofit fontScale="90000"/>
          </a:bodyPr>
          <a:lstStyle/>
          <a:p>
            <a:r>
              <a:rPr lang="ja-JP" altLang="en-US" sz="1800" dirty="0" smtClean="0"/>
              <a:t>結果</a:t>
            </a:r>
            <a:r>
              <a:rPr lang="en-US" altLang="ja-JP" dirty="0" smtClean="0"/>
              <a:t/>
            </a:r>
            <a:br>
              <a:rPr lang="en-US" altLang="ja-JP" dirty="0" smtClean="0"/>
            </a:br>
            <a:r>
              <a:rPr lang="ja-JP" altLang="en-US" sz="2700" dirty="0" smtClean="0"/>
              <a:t>仮説</a:t>
            </a:r>
            <a:r>
              <a:rPr lang="en-US" altLang="ja-JP" sz="2700" dirty="0" smtClean="0"/>
              <a:t>1</a:t>
            </a:r>
            <a:r>
              <a:rPr lang="ja-JP" altLang="en-US" sz="2700" dirty="0" smtClean="0"/>
              <a:t>：</a:t>
            </a:r>
            <a:r>
              <a:rPr lang="ja-JP" altLang="en-US" sz="2400" dirty="0" smtClean="0"/>
              <a:t>地域によって情報交換を行う時間帯が異なる</a:t>
            </a:r>
            <a:r>
              <a:rPr lang="en-US" altLang="ja-JP" sz="2400" dirty="0" smtClean="0"/>
              <a:t>(1/3)</a:t>
            </a:r>
            <a:endParaRPr kumimoji="1" lang="ja-JP" altLang="en-US" sz="2400" dirty="0"/>
          </a:p>
        </p:txBody>
      </p:sp>
      <p:sp>
        <p:nvSpPr>
          <p:cNvPr id="3" name="コンテンツ プレースホルダ 2"/>
          <p:cNvSpPr>
            <a:spLocks noGrp="1"/>
          </p:cNvSpPr>
          <p:nvPr>
            <p:ph idx="1"/>
          </p:nvPr>
        </p:nvSpPr>
        <p:spPr/>
        <p:txBody>
          <a:bodyPr/>
          <a:lstStyle/>
          <a:p>
            <a:r>
              <a:rPr lang="en-US" altLang="ja-JP" dirty="0" smtClean="0"/>
              <a:t>OSS</a:t>
            </a:r>
            <a:r>
              <a:rPr lang="ja-JP" altLang="en-US" dirty="0" smtClean="0"/>
              <a:t>開発プロジェクト</a:t>
            </a:r>
            <a:endParaRPr lang="en-US" altLang="ja-JP" dirty="0" smtClean="0"/>
          </a:p>
          <a:p>
            <a:pPr lvl="1"/>
            <a:r>
              <a:rPr lang="ja-JP" altLang="en-US" dirty="0" smtClean="0"/>
              <a:t>情報交換を活発に行っている時間帯は同一となる</a:t>
            </a:r>
            <a:endParaRPr lang="en-US" altLang="ja-JP" dirty="0" smtClean="0"/>
          </a:p>
          <a:p>
            <a:pPr lvl="1"/>
            <a:r>
              <a:rPr kumimoji="1" lang="ja-JP" altLang="en-US" dirty="0" smtClean="0"/>
              <a:t>メッセージ数が最小となる時間帯は異なる</a:t>
            </a:r>
            <a:endParaRPr kumimoji="1"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13</a:t>
            </a:fld>
            <a:endParaRPr lang="en-US" altLang="ja-JP"/>
          </a:p>
        </p:txBody>
      </p:sp>
      <p:sp>
        <p:nvSpPr>
          <p:cNvPr id="14" name="正方形/長方形 13"/>
          <p:cNvSpPr/>
          <p:nvPr/>
        </p:nvSpPr>
        <p:spPr>
          <a:xfrm>
            <a:off x="2749550" y="3073400"/>
            <a:ext cx="3644900" cy="1289050"/>
          </a:xfrm>
          <a:prstGeom prst="rect">
            <a:avLst/>
          </a:prstGeom>
          <a:solidFill>
            <a:schemeClr val="accent3">
              <a:lumMod val="20000"/>
              <a:lumOff val="80000"/>
              <a:alpha val="50000"/>
            </a:schemeClr>
          </a:solid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17" name="正方形/長方形 16"/>
          <p:cNvSpPr/>
          <p:nvPr/>
        </p:nvSpPr>
        <p:spPr>
          <a:xfrm>
            <a:off x="4794250" y="5384800"/>
            <a:ext cx="1600200" cy="800100"/>
          </a:xfrm>
          <a:prstGeom prst="rect">
            <a:avLst/>
          </a:prstGeom>
          <a:solidFill>
            <a:schemeClr val="accent3">
              <a:lumMod val="20000"/>
              <a:lumOff val="80000"/>
              <a:alpha val="50000"/>
            </a:schemeClr>
          </a:solidFill>
          <a:ln w="50800">
            <a:solidFill>
              <a:srgbClr val="00CC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2749550" y="4495800"/>
            <a:ext cx="1555750" cy="889000"/>
          </a:xfrm>
          <a:prstGeom prst="rect">
            <a:avLst/>
          </a:prstGeom>
          <a:solidFill>
            <a:schemeClr val="accent3">
              <a:lumMod val="20000"/>
              <a:lumOff val="80000"/>
              <a:alpha val="50000"/>
            </a:schemeClr>
          </a:solidFill>
          <a:ln w="50800">
            <a:solidFill>
              <a:srgbClr val="00CC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2927350" y="2696906"/>
            <a:ext cx="1205840" cy="338554"/>
          </a:xfrm>
          <a:prstGeom prst="rect">
            <a:avLst/>
          </a:prstGeom>
          <a:solidFill>
            <a:schemeClr val="bg1"/>
          </a:solidFill>
        </p:spPr>
        <p:txBody>
          <a:bodyPr wrap="square" rtlCol="0">
            <a:spAutoFit/>
          </a:bodyPr>
          <a:lstStyle/>
          <a:p>
            <a:pPr algn="just"/>
            <a:r>
              <a:rPr lang="ja-JP" altLang="en-US" sz="1600" dirty="0" smtClean="0">
                <a:solidFill>
                  <a:srgbClr val="FF0000"/>
                </a:solidFill>
              </a:rPr>
              <a:t>米大陸地域</a:t>
            </a:r>
            <a:endParaRPr kumimoji="1" lang="ja-JP" altLang="en-US" sz="1600" dirty="0"/>
          </a:p>
        </p:txBody>
      </p:sp>
      <p:sp>
        <p:nvSpPr>
          <p:cNvPr id="20" name="テキスト ボックス 19"/>
          <p:cNvSpPr txBox="1"/>
          <p:nvPr/>
        </p:nvSpPr>
        <p:spPr>
          <a:xfrm>
            <a:off x="4972050" y="2695194"/>
            <a:ext cx="1638300" cy="338554"/>
          </a:xfrm>
          <a:prstGeom prst="rect">
            <a:avLst/>
          </a:prstGeom>
          <a:solidFill>
            <a:schemeClr val="bg1"/>
          </a:solidFill>
        </p:spPr>
        <p:txBody>
          <a:bodyPr wrap="square" rtlCol="0">
            <a:spAutoFit/>
          </a:bodyPr>
          <a:lstStyle/>
          <a:p>
            <a:r>
              <a:rPr kumimoji="1" lang="ja-JP" altLang="en-US" sz="1600" dirty="0" smtClean="0">
                <a:solidFill>
                  <a:srgbClr val="0000FF"/>
                </a:solidFill>
              </a:rPr>
              <a:t>欧・アフリカ地域</a:t>
            </a:r>
            <a:endParaRPr kumimoji="1" lang="ja-JP" altLang="en-US" sz="1600" dirty="0">
              <a:solidFill>
                <a:srgbClr val="0000FF"/>
              </a:solidFill>
            </a:endParaRPr>
          </a:p>
        </p:txBody>
      </p:sp>
      <p:sp>
        <p:nvSpPr>
          <p:cNvPr id="21" name="テキスト ボックス 20"/>
          <p:cNvSpPr txBox="1"/>
          <p:nvPr/>
        </p:nvSpPr>
        <p:spPr>
          <a:xfrm>
            <a:off x="615950" y="4605119"/>
            <a:ext cx="20447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dirty="0" smtClean="0">
                <a:solidFill>
                  <a:srgbClr val="FF0000"/>
                </a:solidFill>
              </a:rPr>
              <a:t>米大陸地域</a:t>
            </a:r>
            <a:r>
              <a:rPr kumimoji="1" lang="ja-JP" altLang="en-US" dirty="0" smtClean="0"/>
              <a:t>の</a:t>
            </a:r>
            <a:endParaRPr kumimoji="1" lang="en-US" altLang="ja-JP" dirty="0" smtClean="0"/>
          </a:p>
          <a:p>
            <a:pPr algn="ctr"/>
            <a:r>
              <a:rPr lang="en-US" altLang="ja-JP" dirty="0" smtClean="0"/>
              <a:t>2</a:t>
            </a:r>
            <a:r>
              <a:rPr kumimoji="1" lang="ja-JP" altLang="en-US" dirty="0" smtClean="0"/>
              <a:t>時～</a:t>
            </a:r>
            <a:r>
              <a:rPr kumimoji="1" lang="en-US" altLang="ja-JP" dirty="0" smtClean="0"/>
              <a:t>9</a:t>
            </a:r>
            <a:r>
              <a:rPr kumimoji="1" lang="ja-JP" altLang="en-US" dirty="0" smtClean="0"/>
              <a:t>時頃に相当</a:t>
            </a:r>
            <a:endParaRPr kumimoji="1" lang="ja-JP" altLang="en-US" dirty="0"/>
          </a:p>
        </p:txBody>
      </p:sp>
      <p:sp>
        <p:nvSpPr>
          <p:cNvPr id="22" name="テキスト ボックス 21"/>
          <p:cNvSpPr txBox="1"/>
          <p:nvPr/>
        </p:nvSpPr>
        <p:spPr>
          <a:xfrm>
            <a:off x="6483350" y="5473700"/>
            <a:ext cx="20447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dirty="0" smtClean="0">
                <a:solidFill>
                  <a:srgbClr val="0000FF"/>
                </a:solidFill>
              </a:rPr>
              <a:t>欧・アフリカ地域</a:t>
            </a:r>
            <a:r>
              <a:rPr kumimoji="1" lang="ja-JP" altLang="en-US" dirty="0" smtClean="0"/>
              <a:t>の</a:t>
            </a:r>
            <a:endParaRPr kumimoji="1" lang="en-US" altLang="ja-JP" dirty="0" smtClean="0"/>
          </a:p>
          <a:p>
            <a:pPr algn="ctr"/>
            <a:r>
              <a:rPr lang="en-US" altLang="ja-JP" dirty="0" smtClean="0"/>
              <a:t>2</a:t>
            </a:r>
            <a:r>
              <a:rPr kumimoji="1" lang="ja-JP" altLang="en-US" dirty="0" smtClean="0"/>
              <a:t>時～</a:t>
            </a:r>
            <a:r>
              <a:rPr lang="en-US" altLang="ja-JP" dirty="0" smtClean="0"/>
              <a:t>8</a:t>
            </a:r>
            <a:r>
              <a:rPr kumimoji="1" lang="ja-JP" altLang="en-US" dirty="0" smtClean="0"/>
              <a:t>時頃に相当</a:t>
            </a:r>
            <a:endParaRPr kumimoji="1" lang="ja-JP"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dissolve">
                                      <p:cBhvr>
                                        <p:cTn id="15" dur="500"/>
                                        <p:tgtEl>
                                          <p:spTgt spid="18"/>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dissolve">
                                      <p:cBhvr>
                                        <p:cTn id="18" dur="500"/>
                                        <p:tgtEl>
                                          <p:spTgt spid="21"/>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dissolve">
                                      <p:cBhvr>
                                        <p:cTn id="2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18" grpId="0" animBg="1"/>
      <p:bldP spid="21" grpId="0" animBg="1"/>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グループ化 11"/>
          <p:cNvGrpSpPr/>
          <p:nvPr/>
        </p:nvGrpSpPr>
        <p:grpSpPr>
          <a:xfrm>
            <a:off x="725043" y="2693543"/>
            <a:ext cx="3980307" cy="3980307"/>
            <a:chOff x="591693" y="2693543"/>
            <a:chExt cx="3980307" cy="3980307"/>
          </a:xfrm>
        </p:grpSpPr>
        <p:pic>
          <p:nvPicPr>
            <p:cNvPr id="7" name="Picture 7"/>
            <p:cNvPicPr>
              <a:picLocks noChangeAspect="1" noChangeArrowheads="1"/>
            </p:cNvPicPr>
            <p:nvPr/>
          </p:nvPicPr>
          <p:blipFill>
            <a:blip r:embed="rId3" cstate="print"/>
            <a:srcRect/>
            <a:stretch>
              <a:fillRect/>
            </a:stretch>
          </p:blipFill>
          <p:spPr bwMode="auto">
            <a:xfrm>
              <a:off x="591693" y="2693543"/>
              <a:ext cx="3980307" cy="3980307"/>
            </a:xfrm>
            <a:prstGeom prst="rect">
              <a:avLst/>
            </a:prstGeom>
            <a:noFill/>
            <a:ln w="9525">
              <a:noFill/>
              <a:miter lim="800000"/>
              <a:headEnd/>
              <a:tailEnd/>
            </a:ln>
          </p:spPr>
        </p:pic>
        <p:sp>
          <p:nvSpPr>
            <p:cNvPr id="10" name="テキスト ボックス 9"/>
            <p:cNvSpPr txBox="1"/>
            <p:nvPr/>
          </p:nvSpPr>
          <p:spPr>
            <a:xfrm>
              <a:off x="2127250" y="2795684"/>
              <a:ext cx="933450" cy="338554"/>
            </a:xfrm>
            <a:prstGeom prst="rect">
              <a:avLst/>
            </a:prstGeom>
            <a:solidFill>
              <a:schemeClr val="bg1"/>
            </a:solidFill>
          </p:spPr>
          <p:txBody>
            <a:bodyPr wrap="square" rtlCol="0">
              <a:spAutoFit/>
            </a:bodyPr>
            <a:lstStyle/>
            <a:p>
              <a:pPr algn="ctr"/>
              <a:r>
                <a:rPr kumimoji="1" lang="en-US" altLang="ja-JP" sz="1600" dirty="0" smtClean="0"/>
                <a:t>JDT</a:t>
              </a:r>
              <a:endParaRPr kumimoji="1" lang="ja-JP" altLang="en-US" sz="1600" dirty="0"/>
            </a:p>
          </p:txBody>
        </p:sp>
      </p:grpSp>
      <p:sp>
        <p:nvSpPr>
          <p:cNvPr id="2" name="タイトル 1"/>
          <p:cNvSpPr>
            <a:spLocks noGrp="1"/>
          </p:cNvSpPr>
          <p:nvPr>
            <p:ph type="title"/>
          </p:nvPr>
        </p:nvSpPr>
        <p:spPr/>
        <p:txBody>
          <a:bodyPr>
            <a:normAutofit fontScale="90000"/>
          </a:bodyPr>
          <a:lstStyle/>
          <a:p>
            <a:r>
              <a:rPr lang="ja-JP" altLang="en-US" sz="1800" dirty="0" smtClean="0"/>
              <a:t>結果</a:t>
            </a:r>
            <a:r>
              <a:rPr lang="en-US" altLang="ja-JP" dirty="0" smtClean="0"/>
              <a:t/>
            </a:r>
            <a:br>
              <a:rPr lang="en-US" altLang="ja-JP" dirty="0" smtClean="0"/>
            </a:br>
            <a:r>
              <a:rPr lang="ja-JP" altLang="en-US" sz="2700" dirty="0" smtClean="0"/>
              <a:t>仮説</a:t>
            </a:r>
            <a:r>
              <a:rPr lang="en-US" altLang="ja-JP" sz="2700" dirty="0" smtClean="0"/>
              <a:t>1: </a:t>
            </a:r>
            <a:r>
              <a:rPr lang="ja-JP" altLang="en-US" sz="2400" dirty="0" smtClean="0"/>
              <a:t>地域によって情報交換を行う時間帯が異なる</a:t>
            </a:r>
            <a:r>
              <a:rPr lang="en-US" altLang="ja-JP" sz="2400" dirty="0" smtClean="0"/>
              <a:t>(2/3)</a:t>
            </a:r>
            <a:endParaRPr kumimoji="1" lang="ja-JP" altLang="en-US" sz="2400" dirty="0"/>
          </a:p>
        </p:txBody>
      </p:sp>
      <p:sp>
        <p:nvSpPr>
          <p:cNvPr id="3" name="コンテンツ プレースホルダ 2"/>
          <p:cNvSpPr>
            <a:spLocks noGrp="1"/>
          </p:cNvSpPr>
          <p:nvPr>
            <p:ph idx="1"/>
          </p:nvPr>
        </p:nvSpPr>
        <p:spPr/>
        <p:txBody>
          <a:bodyPr/>
          <a:lstStyle/>
          <a:p>
            <a:r>
              <a:rPr kumimoji="1" lang="ja-JP" altLang="en-US" dirty="0" smtClean="0"/>
              <a:t>企業と混合の</a:t>
            </a:r>
            <a:r>
              <a:rPr kumimoji="1" lang="en-US" altLang="ja-JP" dirty="0" smtClean="0"/>
              <a:t>OSS</a:t>
            </a:r>
            <a:r>
              <a:rPr kumimoji="1" lang="ja-JP" altLang="en-US" dirty="0" smtClean="0"/>
              <a:t>開発プロジェクト</a:t>
            </a:r>
            <a:endParaRPr kumimoji="1" lang="en-US" altLang="ja-JP" dirty="0" smtClean="0"/>
          </a:p>
          <a:p>
            <a:pPr lvl="1"/>
            <a:r>
              <a:rPr lang="ja-JP" altLang="en-US" dirty="0" smtClean="0"/>
              <a:t>プロジェクトによって情報交換を活発に行っている時間帯は異なる</a:t>
            </a:r>
            <a:endParaRPr lang="en-US" altLang="ja-JP" dirty="0" smtClean="0"/>
          </a:p>
          <a:p>
            <a:pPr lvl="1"/>
            <a:r>
              <a:rPr lang="ja-JP" altLang="en-US" dirty="0" smtClean="0"/>
              <a:t>メッセージ数が最小となる時間帯は異なる</a:t>
            </a:r>
            <a:endParaRPr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14</a:t>
            </a:fld>
            <a:endParaRPr lang="en-US" altLang="ja-JP"/>
          </a:p>
        </p:txBody>
      </p:sp>
      <p:grpSp>
        <p:nvGrpSpPr>
          <p:cNvPr id="13" name="グループ化 12"/>
          <p:cNvGrpSpPr/>
          <p:nvPr/>
        </p:nvGrpSpPr>
        <p:grpSpPr>
          <a:xfrm>
            <a:off x="4438650" y="2693543"/>
            <a:ext cx="3980307" cy="3980307"/>
            <a:chOff x="4572000" y="2693543"/>
            <a:chExt cx="3980307" cy="3980307"/>
          </a:xfrm>
        </p:grpSpPr>
        <p:pic>
          <p:nvPicPr>
            <p:cNvPr id="9" name="Picture 8"/>
            <p:cNvPicPr>
              <a:picLocks noChangeAspect="1" noChangeArrowheads="1"/>
            </p:cNvPicPr>
            <p:nvPr/>
          </p:nvPicPr>
          <p:blipFill>
            <a:blip r:embed="rId4" cstate="print"/>
            <a:srcRect/>
            <a:stretch>
              <a:fillRect/>
            </a:stretch>
          </p:blipFill>
          <p:spPr bwMode="auto">
            <a:xfrm>
              <a:off x="4572000" y="2693543"/>
              <a:ext cx="3980307" cy="3980307"/>
            </a:xfrm>
            <a:prstGeom prst="rect">
              <a:avLst/>
            </a:prstGeom>
            <a:noFill/>
            <a:ln w="9525">
              <a:noFill/>
              <a:miter lim="800000"/>
              <a:headEnd/>
              <a:tailEnd/>
            </a:ln>
          </p:spPr>
        </p:pic>
        <p:sp>
          <p:nvSpPr>
            <p:cNvPr id="11" name="テキスト ボックス 10"/>
            <p:cNvSpPr txBox="1"/>
            <p:nvPr/>
          </p:nvSpPr>
          <p:spPr>
            <a:xfrm>
              <a:off x="6083300" y="2795684"/>
              <a:ext cx="933450" cy="338554"/>
            </a:xfrm>
            <a:prstGeom prst="rect">
              <a:avLst/>
            </a:prstGeom>
            <a:solidFill>
              <a:schemeClr val="bg1"/>
            </a:solidFill>
          </p:spPr>
          <p:txBody>
            <a:bodyPr wrap="square" rtlCol="0">
              <a:spAutoFit/>
            </a:bodyPr>
            <a:lstStyle/>
            <a:p>
              <a:pPr algn="ctr"/>
              <a:r>
                <a:rPr lang="en-US" altLang="ja-JP" sz="1600" dirty="0" smtClean="0"/>
                <a:t>WTP</a:t>
              </a:r>
              <a:endParaRPr kumimoji="1" lang="ja-JP" altLang="en-US" sz="1600" dirty="0"/>
            </a:p>
          </p:txBody>
        </p:sp>
      </p:grpSp>
      <p:sp>
        <p:nvSpPr>
          <p:cNvPr id="5" name="フッター プレースホルダ 4"/>
          <p:cNvSpPr>
            <a:spLocks noGrp="1"/>
          </p:cNvSpPr>
          <p:nvPr>
            <p:ph type="ftr" sz="quarter" idx="11"/>
          </p:nvPr>
        </p:nvSpPr>
        <p:spPr/>
        <p:txBody>
          <a:bodyPr/>
          <a:lstStyle/>
          <a:p>
            <a:r>
              <a:rPr lang="en-US" altLang="ja-JP" dirty="0" smtClean="0"/>
              <a:t>OSS</a:t>
            </a:r>
            <a:r>
              <a:rPr lang="ja-JP" altLang="en-US" dirty="0" smtClean="0"/>
              <a:t>開発における時差の分析</a:t>
            </a:r>
            <a:r>
              <a:rPr lang="en-US" altLang="ja-JP" dirty="0" smtClean="0"/>
              <a:t>: OSS</a:t>
            </a:r>
            <a:r>
              <a:rPr lang="ja-JP" altLang="en-US" dirty="0" smtClean="0"/>
              <a:t>開発者の情報交換への影響</a:t>
            </a:r>
            <a:endParaRPr lang="en-US" altLang="ja-JP" dirty="0"/>
          </a:p>
        </p:txBody>
      </p:sp>
      <p:sp>
        <p:nvSpPr>
          <p:cNvPr id="14" name="正方形/長方形 13"/>
          <p:cNvSpPr/>
          <p:nvPr/>
        </p:nvSpPr>
        <p:spPr>
          <a:xfrm>
            <a:off x="1086972" y="4006850"/>
            <a:ext cx="3244850" cy="711200"/>
          </a:xfrm>
          <a:prstGeom prst="rect">
            <a:avLst/>
          </a:prstGeom>
          <a:solidFill>
            <a:schemeClr val="accent3">
              <a:lumMod val="20000"/>
              <a:lumOff val="80000"/>
              <a:alpha val="50000"/>
            </a:schemeClr>
          </a:solid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2927350" y="5384800"/>
            <a:ext cx="1410448" cy="800100"/>
          </a:xfrm>
          <a:prstGeom prst="rect">
            <a:avLst/>
          </a:prstGeom>
          <a:solidFill>
            <a:schemeClr val="accent3">
              <a:lumMod val="20000"/>
              <a:lumOff val="80000"/>
              <a:alpha val="50000"/>
            </a:schemeClr>
          </a:solidFill>
          <a:ln w="50800">
            <a:solidFill>
              <a:srgbClr val="00CC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p:cNvSpPr/>
          <p:nvPr/>
        </p:nvSpPr>
        <p:spPr>
          <a:xfrm>
            <a:off x="1090330" y="4762500"/>
            <a:ext cx="1401854" cy="1422400"/>
          </a:xfrm>
          <a:prstGeom prst="rect">
            <a:avLst/>
          </a:prstGeom>
          <a:solidFill>
            <a:schemeClr val="accent3">
              <a:lumMod val="20000"/>
              <a:lumOff val="80000"/>
              <a:alpha val="50000"/>
            </a:schemeClr>
          </a:solidFill>
          <a:ln w="50800">
            <a:solidFill>
              <a:srgbClr val="00CC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p:nvSpPr>
        <p:spPr>
          <a:xfrm>
            <a:off x="4814796" y="4762500"/>
            <a:ext cx="1401854" cy="1422400"/>
          </a:xfrm>
          <a:prstGeom prst="rect">
            <a:avLst/>
          </a:prstGeom>
          <a:solidFill>
            <a:schemeClr val="accent3">
              <a:lumMod val="20000"/>
              <a:lumOff val="80000"/>
              <a:alpha val="50000"/>
            </a:schemeClr>
          </a:solidFill>
          <a:ln w="50800">
            <a:solidFill>
              <a:srgbClr val="00CC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6637246" y="5384800"/>
            <a:ext cx="1422400" cy="800100"/>
          </a:xfrm>
          <a:prstGeom prst="rect">
            <a:avLst/>
          </a:prstGeom>
          <a:solidFill>
            <a:schemeClr val="accent3">
              <a:lumMod val="20000"/>
              <a:lumOff val="80000"/>
              <a:alpha val="50000"/>
            </a:schemeClr>
          </a:solidFill>
          <a:ln w="50800">
            <a:solidFill>
              <a:srgbClr val="00CC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a:xfrm>
            <a:off x="4794250" y="3517900"/>
            <a:ext cx="1422400" cy="1200150"/>
          </a:xfrm>
          <a:prstGeom prst="rect">
            <a:avLst/>
          </a:prstGeom>
          <a:solidFill>
            <a:schemeClr val="accent3">
              <a:lumMod val="20000"/>
              <a:lumOff val="80000"/>
              <a:alpha val="50000"/>
            </a:schemeClr>
          </a:solid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a:off x="6634628" y="4229100"/>
            <a:ext cx="1422400" cy="1099298"/>
          </a:xfrm>
          <a:prstGeom prst="rect">
            <a:avLst/>
          </a:prstGeom>
          <a:solidFill>
            <a:schemeClr val="accent3">
              <a:lumMod val="20000"/>
              <a:lumOff val="80000"/>
              <a:alpha val="50000"/>
            </a:schemeClr>
          </a:solid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1066800" y="3045996"/>
            <a:ext cx="1205840" cy="338554"/>
          </a:xfrm>
          <a:prstGeom prst="rect">
            <a:avLst/>
          </a:prstGeom>
          <a:solidFill>
            <a:schemeClr val="bg1"/>
          </a:solidFill>
        </p:spPr>
        <p:txBody>
          <a:bodyPr wrap="square" rtlCol="0">
            <a:spAutoFit/>
          </a:bodyPr>
          <a:lstStyle/>
          <a:p>
            <a:pPr algn="just"/>
            <a:r>
              <a:rPr lang="ja-JP" altLang="en-US" sz="1600" dirty="0" smtClean="0">
                <a:solidFill>
                  <a:srgbClr val="FF0000"/>
                </a:solidFill>
              </a:rPr>
              <a:t>米大陸地域</a:t>
            </a:r>
            <a:endParaRPr kumimoji="1" lang="ja-JP" altLang="en-US" sz="1600" dirty="0"/>
          </a:p>
        </p:txBody>
      </p:sp>
      <p:sp>
        <p:nvSpPr>
          <p:cNvPr id="22" name="テキスト ボックス 21"/>
          <p:cNvSpPr txBox="1"/>
          <p:nvPr/>
        </p:nvSpPr>
        <p:spPr>
          <a:xfrm>
            <a:off x="3111500" y="3044284"/>
            <a:ext cx="1638300" cy="338554"/>
          </a:xfrm>
          <a:prstGeom prst="rect">
            <a:avLst/>
          </a:prstGeom>
          <a:solidFill>
            <a:schemeClr val="bg1"/>
          </a:solidFill>
        </p:spPr>
        <p:txBody>
          <a:bodyPr wrap="square" rtlCol="0">
            <a:spAutoFit/>
          </a:bodyPr>
          <a:lstStyle/>
          <a:p>
            <a:r>
              <a:rPr kumimoji="1" lang="ja-JP" altLang="en-US" sz="1600" dirty="0" smtClean="0">
                <a:solidFill>
                  <a:srgbClr val="0000FF"/>
                </a:solidFill>
              </a:rPr>
              <a:t>欧・アフリカ地域</a:t>
            </a:r>
            <a:endParaRPr kumimoji="1" lang="ja-JP" altLang="en-US" sz="1600" dirty="0">
              <a:solidFill>
                <a:srgbClr val="0000FF"/>
              </a:solidFill>
            </a:endParaRPr>
          </a:p>
        </p:txBody>
      </p:sp>
      <p:sp>
        <p:nvSpPr>
          <p:cNvPr id="23" name="テキスト ボックス 22"/>
          <p:cNvSpPr txBox="1"/>
          <p:nvPr/>
        </p:nvSpPr>
        <p:spPr>
          <a:xfrm>
            <a:off x="4800600" y="3045996"/>
            <a:ext cx="1205840" cy="338554"/>
          </a:xfrm>
          <a:prstGeom prst="rect">
            <a:avLst/>
          </a:prstGeom>
          <a:solidFill>
            <a:schemeClr val="bg1"/>
          </a:solidFill>
        </p:spPr>
        <p:txBody>
          <a:bodyPr wrap="square" rtlCol="0">
            <a:spAutoFit/>
          </a:bodyPr>
          <a:lstStyle/>
          <a:p>
            <a:pPr algn="just"/>
            <a:r>
              <a:rPr lang="ja-JP" altLang="en-US" sz="1600" dirty="0" smtClean="0">
                <a:solidFill>
                  <a:srgbClr val="FF0000"/>
                </a:solidFill>
              </a:rPr>
              <a:t>米大陸地域</a:t>
            </a:r>
            <a:endParaRPr kumimoji="1" lang="ja-JP" altLang="en-US" sz="1600" dirty="0"/>
          </a:p>
        </p:txBody>
      </p:sp>
      <p:sp>
        <p:nvSpPr>
          <p:cNvPr id="24" name="テキスト ボックス 23"/>
          <p:cNvSpPr txBox="1"/>
          <p:nvPr/>
        </p:nvSpPr>
        <p:spPr>
          <a:xfrm>
            <a:off x="6845300" y="3044284"/>
            <a:ext cx="1638300" cy="338554"/>
          </a:xfrm>
          <a:prstGeom prst="rect">
            <a:avLst/>
          </a:prstGeom>
          <a:solidFill>
            <a:schemeClr val="bg1"/>
          </a:solidFill>
        </p:spPr>
        <p:txBody>
          <a:bodyPr wrap="square" rtlCol="0">
            <a:spAutoFit/>
          </a:bodyPr>
          <a:lstStyle/>
          <a:p>
            <a:r>
              <a:rPr kumimoji="1" lang="ja-JP" altLang="en-US" sz="1600" dirty="0" smtClean="0">
                <a:solidFill>
                  <a:srgbClr val="0000FF"/>
                </a:solidFill>
              </a:rPr>
              <a:t>欧・アフリカ地域</a:t>
            </a:r>
            <a:endParaRPr kumimoji="1" lang="ja-JP" altLang="en-US" sz="1600" dirty="0">
              <a:solidFill>
                <a:srgbClr val="0000FF"/>
              </a:solidFill>
            </a:endParaRPr>
          </a:p>
        </p:txBody>
      </p:sp>
      <p:sp>
        <p:nvSpPr>
          <p:cNvPr id="25" name="テキスト ボックス 24"/>
          <p:cNvSpPr txBox="1"/>
          <p:nvPr/>
        </p:nvSpPr>
        <p:spPr>
          <a:xfrm>
            <a:off x="127000" y="5111175"/>
            <a:ext cx="200025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1600" dirty="0" smtClean="0">
                <a:solidFill>
                  <a:srgbClr val="FF0000"/>
                </a:solidFill>
              </a:rPr>
              <a:t>米大陸地域</a:t>
            </a:r>
            <a:r>
              <a:rPr kumimoji="1" lang="ja-JP" altLang="en-US" sz="1600" dirty="0" smtClean="0"/>
              <a:t>の</a:t>
            </a:r>
            <a:endParaRPr kumimoji="1" lang="en-US" altLang="ja-JP" sz="1600" dirty="0" smtClean="0"/>
          </a:p>
          <a:p>
            <a:pPr algn="ctr"/>
            <a:r>
              <a:rPr lang="en-US" altLang="ja-JP" sz="1600" dirty="0" smtClean="0"/>
              <a:t>19</a:t>
            </a:r>
            <a:r>
              <a:rPr kumimoji="1" lang="ja-JP" altLang="en-US" sz="1600" dirty="0" smtClean="0"/>
              <a:t>時～</a:t>
            </a:r>
            <a:r>
              <a:rPr kumimoji="1" lang="en-US" altLang="ja-JP" sz="1600" dirty="0" smtClean="0"/>
              <a:t>9</a:t>
            </a:r>
            <a:r>
              <a:rPr kumimoji="1" lang="ja-JP" altLang="en-US" sz="1600" dirty="0" smtClean="0"/>
              <a:t>時頃に相当</a:t>
            </a:r>
            <a:endParaRPr kumimoji="1" lang="ja-JP" altLang="en-US" sz="1600" dirty="0"/>
          </a:p>
        </p:txBody>
      </p:sp>
      <p:sp>
        <p:nvSpPr>
          <p:cNvPr id="26" name="テキスト ボックス 25"/>
          <p:cNvSpPr txBox="1"/>
          <p:nvPr/>
        </p:nvSpPr>
        <p:spPr>
          <a:xfrm>
            <a:off x="7194550" y="5473700"/>
            <a:ext cx="182245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600" dirty="0" smtClean="0">
                <a:solidFill>
                  <a:srgbClr val="0000FF"/>
                </a:solidFill>
              </a:rPr>
              <a:t>欧・アフリカ地域</a:t>
            </a:r>
            <a:r>
              <a:rPr kumimoji="1" lang="ja-JP" altLang="en-US" sz="1600" dirty="0" smtClean="0"/>
              <a:t>の</a:t>
            </a:r>
            <a:endParaRPr kumimoji="1" lang="en-US" altLang="ja-JP" sz="1600" dirty="0" smtClean="0"/>
          </a:p>
          <a:p>
            <a:pPr algn="ctr"/>
            <a:r>
              <a:rPr lang="en-US" altLang="ja-JP" sz="1600" dirty="0" smtClean="0"/>
              <a:t>2</a:t>
            </a:r>
            <a:r>
              <a:rPr kumimoji="1" lang="ja-JP" altLang="en-US" sz="1600" dirty="0" smtClean="0"/>
              <a:t>時～</a:t>
            </a:r>
            <a:r>
              <a:rPr lang="en-US" altLang="ja-JP" sz="1600" dirty="0" smtClean="0"/>
              <a:t>8</a:t>
            </a:r>
            <a:r>
              <a:rPr kumimoji="1" lang="ja-JP" altLang="en-US" sz="1600" dirty="0" smtClean="0"/>
              <a:t>時頃に相当</a:t>
            </a:r>
            <a:endParaRPr kumimoji="1" lang="ja-JP" alt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dissolve">
                                      <p:cBhvr>
                                        <p:cTn id="10" dur="500"/>
                                        <p:tgtEl>
                                          <p:spTgt spid="19"/>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dissolve">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dissolve">
                                      <p:cBhvr>
                                        <p:cTn id="18" dur="500"/>
                                        <p:tgtEl>
                                          <p:spTgt spid="1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dissolve">
                                      <p:cBhvr>
                                        <p:cTn id="21" dur="500"/>
                                        <p:tgtEl>
                                          <p:spTgt spid="15"/>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dissolve">
                                      <p:cBhvr>
                                        <p:cTn id="24" dur="500"/>
                                        <p:tgtEl>
                                          <p:spTgt spid="17"/>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dissolve">
                                      <p:cBhvr>
                                        <p:cTn id="27" dur="500"/>
                                        <p:tgtEl>
                                          <p:spTgt spid="18"/>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dissolve">
                                      <p:cBhvr>
                                        <p:cTn id="30" dur="500"/>
                                        <p:tgtEl>
                                          <p:spTgt spid="25"/>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dissolve">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5" grpId="0" animBg="1"/>
      <p:bldP spid="2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グループ化 8"/>
          <p:cNvGrpSpPr/>
          <p:nvPr/>
        </p:nvGrpSpPr>
        <p:grpSpPr>
          <a:xfrm>
            <a:off x="2331572" y="2273300"/>
            <a:ext cx="4445000" cy="4445000"/>
            <a:chOff x="2331572" y="2273300"/>
            <a:chExt cx="4445000" cy="4445000"/>
          </a:xfrm>
        </p:grpSpPr>
        <p:pic>
          <p:nvPicPr>
            <p:cNvPr id="7" name="Picture 6"/>
            <p:cNvPicPr>
              <a:picLocks noChangeAspect="1" noChangeArrowheads="1"/>
            </p:cNvPicPr>
            <p:nvPr/>
          </p:nvPicPr>
          <p:blipFill>
            <a:blip r:embed="rId3" cstate="print"/>
            <a:srcRect/>
            <a:stretch>
              <a:fillRect/>
            </a:stretch>
          </p:blipFill>
          <p:spPr bwMode="auto">
            <a:xfrm>
              <a:off x="2331572" y="2273300"/>
              <a:ext cx="4445000" cy="4445000"/>
            </a:xfrm>
            <a:prstGeom prst="rect">
              <a:avLst/>
            </a:prstGeom>
            <a:noFill/>
            <a:ln w="9525">
              <a:noFill/>
              <a:miter lim="800000"/>
              <a:headEnd/>
              <a:tailEnd/>
            </a:ln>
          </p:spPr>
        </p:pic>
        <p:sp>
          <p:nvSpPr>
            <p:cNvPr id="8" name="テキスト ボックス 7"/>
            <p:cNvSpPr txBox="1"/>
            <p:nvPr/>
          </p:nvSpPr>
          <p:spPr>
            <a:xfrm>
              <a:off x="4083050" y="2379246"/>
              <a:ext cx="977900" cy="338554"/>
            </a:xfrm>
            <a:prstGeom prst="rect">
              <a:avLst/>
            </a:prstGeom>
            <a:solidFill>
              <a:schemeClr val="bg1"/>
            </a:solidFill>
          </p:spPr>
          <p:txBody>
            <a:bodyPr wrap="square" rtlCol="0">
              <a:spAutoFit/>
            </a:bodyPr>
            <a:lstStyle/>
            <a:p>
              <a:pPr algn="ctr"/>
              <a:r>
                <a:rPr kumimoji="1" lang="en-US" altLang="ja-JP" sz="1600" dirty="0" smtClean="0"/>
                <a:t>RCP</a:t>
              </a:r>
              <a:endParaRPr kumimoji="1" lang="ja-JP" altLang="en-US" sz="1600" dirty="0"/>
            </a:p>
          </p:txBody>
        </p:sp>
      </p:grpSp>
      <p:sp>
        <p:nvSpPr>
          <p:cNvPr id="2" name="タイトル 1"/>
          <p:cNvSpPr>
            <a:spLocks noGrp="1"/>
          </p:cNvSpPr>
          <p:nvPr>
            <p:ph type="title"/>
          </p:nvPr>
        </p:nvSpPr>
        <p:spPr/>
        <p:txBody>
          <a:bodyPr/>
          <a:lstStyle/>
          <a:p>
            <a:r>
              <a:rPr lang="ja-JP" altLang="en-US" sz="1600" dirty="0" smtClean="0"/>
              <a:t>結果</a:t>
            </a:r>
            <a:r>
              <a:rPr lang="en-US" altLang="ja-JP" dirty="0" smtClean="0"/>
              <a:t/>
            </a:r>
            <a:br>
              <a:rPr lang="en-US" altLang="ja-JP" dirty="0" smtClean="0"/>
            </a:br>
            <a:r>
              <a:rPr lang="ja-JP" altLang="en-US" sz="2400" dirty="0" smtClean="0"/>
              <a:t>仮説</a:t>
            </a:r>
            <a:r>
              <a:rPr lang="en-US" altLang="ja-JP" sz="2400" dirty="0" smtClean="0"/>
              <a:t>1</a:t>
            </a:r>
            <a:r>
              <a:rPr lang="ja-JP" altLang="en-US" sz="2400" dirty="0" smtClean="0"/>
              <a:t>：</a:t>
            </a:r>
            <a:r>
              <a:rPr lang="ja-JP" altLang="en-US" sz="2200" dirty="0" smtClean="0"/>
              <a:t>地域によって情報交換を行う時間帯が異なる</a:t>
            </a:r>
            <a:r>
              <a:rPr lang="en-US" altLang="ja-JP" sz="2200" dirty="0" smtClean="0"/>
              <a:t>(3/3)</a:t>
            </a:r>
            <a:endParaRPr kumimoji="1" lang="ja-JP" altLang="en-US" sz="2200" dirty="0"/>
          </a:p>
        </p:txBody>
      </p:sp>
      <p:sp>
        <p:nvSpPr>
          <p:cNvPr id="3" name="コンテンツ プレースホルダ 2"/>
          <p:cNvSpPr>
            <a:spLocks noGrp="1"/>
          </p:cNvSpPr>
          <p:nvPr>
            <p:ph idx="1"/>
          </p:nvPr>
        </p:nvSpPr>
        <p:spPr/>
        <p:txBody>
          <a:bodyPr/>
          <a:lstStyle/>
          <a:p>
            <a:r>
              <a:rPr kumimoji="1" lang="ja-JP" altLang="en-US" dirty="0" smtClean="0"/>
              <a:t>モジュール</a:t>
            </a:r>
            <a:r>
              <a:rPr lang="ja-JP" altLang="en-US" dirty="0" smtClean="0"/>
              <a:t>毎に分かれた</a:t>
            </a:r>
            <a:r>
              <a:rPr lang="en-US" altLang="ja-JP" dirty="0" smtClean="0"/>
              <a:t>OSS</a:t>
            </a:r>
            <a:r>
              <a:rPr lang="ja-JP" altLang="en-US" dirty="0" smtClean="0"/>
              <a:t>開発プロジェクト</a:t>
            </a:r>
            <a:endParaRPr lang="en-US" altLang="ja-JP" dirty="0" smtClean="0"/>
          </a:p>
          <a:p>
            <a:pPr lvl="1"/>
            <a:r>
              <a:rPr lang="ja-JP" altLang="en-US" dirty="0" smtClean="0"/>
              <a:t>情報交換を活発に行っている時間帯は異なる</a:t>
            </a:r>
            <a:endParaRPr lang="en-US" altLang="ja-JP" dirty="0" smtClean="0"/>
          </a:p>
          <a:p>
            <a:pPr lvl="1"/>
            <a:r>
              <a:rPr lang="ja-JP" altLang="en-US" dirty="0" smtClean="0"/>
              <a:t>メッセージ数が最小となる時間帯は異なる</a:t>
            </a:r>
            <a:endParaRPr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15</a:t>
            </a:fld>
            <a:endParaRPr lang="en-US" altLang="ja-JP"/>
          </a:p>
        </p:txBody>
      </p:sp>
      <p:sp>
        <p:nvSpPr>
          <p:cNvPr id="5" name="フッター プレースホルダ 4"/>
          <p:cNvSpPr>
            <a:spLocks noGrp="1"/>
          </p:cNvSpPr>
          <p:nvPr>
            <p:ph type="ftr" sz="quarter" idx="11"/>
          </p:nvPr>
        </p:nvSpPr>
        <p:spPr/>
        <p:txBody>
          <a:bodyPr/>
          <a:lstStyle/>
          <a:p>
            <a:r>
              <a:rPr lang="en-US" altLang="ja-JP" dirty="0" smtClean="0"/>
              <a:t>OSS</a:t>
            </a:r>
            <a:r>
              <a:rPr lang="ja-JP" altLang="en-US" dirty="0" smtClean="0"/>
              <a:t>開発における時差の分析</a:t>
            </a:r>
            <a:r>
              <a:rPr lang="en-US" altLang="ja-JP" dirty="0" smtClean="0"/>
              <a:t>: OSS</a:t>
            </a:r>
            <a:r>
              <a:rPr lang="ja-JP" altLang="en-US" dirty="0" smtClean="0"/>
              <a:t>開発者の情報交換への影響</a:t>
            </a:r>
            <a:endParaRPr lang="en-US" altLang="ja-JP" dirty="0"/>
          </a:p>
        </p:txBody>
      </p:sp>
      <p:sp>
        <p:nvSpPr>
          <p:cNvPr id="10" name="正方形/長方形 9"/>
          <p:cNvSpPr/>
          <p:nvPr/>
        </p:nvSpPr>
        <p:spPr>
          <a:xfrm>
            <a:off x="2749550" y="3562350"/>
            <a:ext cx="1555750" cy="1111250"/>
          </a:xfrm>
          <a:prstGeom prst="rect">
            <a:avLst/>
          </a:prstGeom>
          <a:solidFill>
            <a:schemeClr val="accent3">
              <a:lumMod val="20000"/>
              <a:lumOff val="80000"/>
              <a:alpha val="50000"/>
            </a:schemeClr>
          </a:solid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4794250" y="5384800"/>
            <a:ext cx="1555750" cy="800100"/>
          </a:xfrm>
          <a:prstGeom prst="rect">
            <a:avLst/>
          </a:prstGeom>
          <a:solidFill>
            <a:schemeClr val="accent3">
              <a:lumMod val="20000"/>
              <a:lumOff val="80000"/>
              <a:alpha val="50000"/>
            </a:schemeClr>
          </a:solidFill>
          <a:ln w="50800">
            <a:solidFill>
              <a:srgbClr val="00CC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a:off x="2749550" y="4762500"/>
            <a:ext cx="1555750" cy="889000"/>
          </a:xfrm>
          <a:prstGeom prst="rect">
            <a:avLst/>
          </a:prstGeom>
          <a:solidFill>
            <a:schemeClr val="accent3">
              <a:lumMod val="20000"/>
              <a:lumOff val="80000"/>
              <a:alpha val="50000"/>
            </a:schemeClr>
          </a:solidFill>
          <a:ln w="50800">
            <a:solidFill>
              <a:srgbClr val="00CC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a:xfrm>
            <a:off x="4794250" y="3917950"/>
            <a:ext cx="1555750" cy="1422400"/>
          </a:xfrm>
          <a:prstGeom prst="rect">
            <a:avLst/>
          </a:prstGeom>
          <a:solidFill>
            <a:schemeClr val="accent3">
              <a:lumMod val="20000"/>
              <a:lumOff val="80000"/>
              <a:alpha val="50000"/>
            </a:schemeClr>
          </a:solid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2349500" y="4150380"/>
            <a:ext cx="4445000"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kumimoji="1" lang="ja-JP" altLang="en-US" sz="3200" dirty="0" smtClean="0"/>
              <a:t>仮説</a:t>
            </a:r>
            <a:r>
              <a:rPr lang="en-US" altLang="ja-JP" sz="3200" dirty="0" smtClean="0"/>
              <a:t>1</a:t>
            </a:r>
            <a:r>
              <a:rPr kumimoji="1" lang="ja-JP" altLang="en-US" sz="3200" dirty="0" smtClean="0"/>
              <a:t>は支持された</a:t>
            </a:r>
            <a:endParaRPr kumimoji="1" lang="ja-JP" altLang="en-US" sz="3200" dirty="0"/>
          </a:p>
        </p:txBody>
      </p:sp>
      <p:sp>
        <p:nvSpPr>
          <p:cNvPr id="16" name="テキスト ボックス 15"/>
          <p:cNvSpPr txBox="1"/>
          <p:nvPr/>
        </p:nvSpPr>
        <p:spPr>
          <a:xfrm>
            <a:off x="2927350" y="2696906"/>
            <a:ext cx="1205840" cy="338554"/>
          </a:xfrm>
          <a:prstGeom prst="rect">
            <a:avLst/>
          </a:prstGeom>
          <a:solidFill>
            <a:schemeClr val="bg1"/>
          </a:solidFill>
        </p:spPr>
        <p:txBody>
          <a:bodyPr wrap="square" rtlCol="0">
            <a:spAutoFit/>
          </a:bodyPr>
          <a:lstStyle/>
          <a:p>
            <a:pPr algn="just"/>
            <a:r>
              <a:rPr lang="ja-JP" altLang="en-US" sz="1600" dirty="0" smtClean="0">
                <a:solidFill>
                  <a:srgbClr val="FF0000"/>
                </a:solidFill>
              </a:rPr>
              <a:t>米大陸地域</a:t>
            </a:r>
            <a:endParaRPr kumimoji="1" lang="ja-JP" altLang="en-US" sz="1600" dirty="0"/>
          </a:p>
        </p:txBody>
      </p:sp>
      <p:sp>
        <p:nvSpPr>
          <p:cNvPr id="17" name="テキスト ボックス 16"/>
          <p:cNvSpPr txBox="1"/>
          <p:nvPr/>
        </p:nvSpPr>
        <p:spPr>
          <a:xfrm>
            <a:off x="4972050" y="2695194"/>
            <a:ext cx="1638300" cy="338554"/>
          </a:xfrm>
          <a:prstGeom prst="rect">
            <a:avLst/>
          </a:prstGeom>
          <a:solidFill>
            <a:schemeClr val="bg1"/>
          </a:solidFill>
        </p:spPr>
        <p:txBody>
          <a:bodyPr wrap="square" rtlCol="0">
            <a:spAutoFit/>
          </a:bodyPr>
          <a:lstStyle/>
          <a:p>
            <a:r>
              <a:rPr kumimoji="1" lang="ja-JP" altLang="en-US" sz="1600" dirty="0" smtClean="0">
                <a:solidFill>
                  <a:srgbClr val="0000FF"/>
                </a:solidFill>
              </a:rPr>
              <a:t>欧・アフリカ地域</a:t>
            </a:r>
            <a:endParaRPr kumimoji="1" lang="ja-JP" altLang="en-US" sz="1600" dirty="0">
              <a:solidFill>
                <a:srgbClr val="0000FF"/>
              </a:solidFill>
            </a:endParaRPr>
          </a:p>
        </p:txBody>
      </p:sp>
      <p:sp>
        <p:nvSpPr>
          <p:cNvPr id="18" name="テキスト ボックス 17"/>
          <p:cNvSpPr txBox="1"/>
          <p:nvPr/>
        </p:nvSpPr>
        <p:spPr>
          <a:xfrm>
            <a:off x="615950" y="4871819"/>
            <a:ext cx="20447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dirty="0" smtClean="0">
                <a:solidFill>
                  <a:srgbClr val="FF0000"/>
                </a:solidFill>
              </a:rPr>
              <a:t>米大陸地域</a:t>
            </a:r>
            <a:r>
              <a:rPr kumimoji="1" lang="ja-JP" altLang="en-US" dirty="0" smtClean="0"/>
              <a:t>の</a:t>
            </a:r>
            <a:endParaRPr kumimoji="1" lang="en-US" altLang="ja-JP" dirty="0" smtClean="0"/>
          </a:p>
          <a:p>
            <a:pPr algn="ctr"/>
            <a:r>
              <a:rPr lang="en-US" altLang="ja-JP" dirty="0" smtClean="0"/>
              <a:t>0</a:t>
            </a:r>
            <a:r>
              <a:rPr kumimoji="1" lang="ja-JP" altLang="en-US" dirty="0" smtClean="0"/>
              <a:t>時～</a:t>
            </a:r>
            <a:r>
              <a:rPr lang="en-US" altLang="ja-JP" dirty="0" smtClean="0"/>
              <a:t>7</a:t>
            </a:r>
            <a:r>
              <a:rPr kumimoji="1" lang="ja-JP" altLang="en-US" dirty="0" smtClean="0"/>
              <a:t>時頃に相当</a:t>
            </a:r>
            <a:endParaRPr kumimoji="1" lang="ja-JP" altLang="en-US" dirty="0"/>
          </a:p>
        </p:txBody>
      </p:sp>
      <p:sp>
        <p:nvSpPr>
          <p:cNvPr id="19" name="テキスト ボックス 18"/>
          <p:cNvSpPr txBox="1"/>
          <p:nvPr/>
        </p:nvSpPr>
        <p:spPr>
          <a:xfrm>
            <a:off x="6483350" y="5473700"/>
            <a:ext cx="20447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dirty="0" smtClean="0">
                <a:solidFill>
                  <a:srgbClr val="0000FF"/>
                </a:solidFill>
              </a:rPr>
              <a:t>欧・アフリカ地域</a:t>
            </a:r>
            <a:r>
              <a:rPr kumimoji="1" lang="ja-JP" altLang="en-US" dirty="0" smtClean="0"/>
              <a:t>の</a:t>
            </a:r>
            <a:endParaRPr kumimoji="1" lang="en-US" altLang="ja-JP" dirty="0" smtClean="0"/>
          </a:p>
          <a:p>
            <a:pPr algn="ctr"/>
            <a:r>
              <a:rPr lang="en-US" altLang="ja-JP" dirty="0" smtClean="0"/>
              <a:t>2</a:t>
            </a:r>
            <a:r>
              <a:rPr kumimoji="1" lang="ja-JP" altLang="en-US" dirty="0" smtClean="0"/>
              <a:t>時～</a:t>
            </a:r>
            <a:r>
              <a:rPr lang="en-US" altLang="ja-JP" dirty="0" smtClean="0"/>
              <a:t>8</a:t>
            </a:r>
            <a:r>
              <a:rPr kumimoji="1" lang="ja-JP" altLang="en-US" dirty="0" smtClean="0"/>
              <a:t>時頃に相当</a:t>
            </a:r>
            <a:endParaRPr kumimoji="1" lang="ja-JP"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dissolve">
                                      <p:cBhvr>
                                        <p:cTn id="18" dur="500"/>
                                        <p:tgtEl>
                                          <p:spTgt spid="11"/>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dissolve">
                                      <p:cBhvr>
                                        <p:cTn id="21" dur="500"/>
                                        <p:tgtEl>
                                          <p:spTgt spid="18"/>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dissolve">
                                      <p:cBhvr>
                                        <p:cTn id="24" dur="5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5" grpId="0" animBg="1"/>
      <p:bldP spid="1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38150" y="133350"/>
            <a:ext cx="8534400" cy="717550"/>
          </a:xfrm>
        </p:spPr>
        <p:txBody>
          <a:bodyPr/>
          <a:lstStyle/>
          <a:p>
            <a:r>
              <a:rPr lang="ja-JP" altLang="en-US" sz="1600" dirty="0" smtClean="0">
                <a:solidFill>
                  <a:prstClr val="black"/>
                </a:solidFill>
              </a:rPr>
              <a:t>結果</a:t>
            </a:r>
            <a:r>
              <a:rPr lang="en-US" altLang="ja-JP" sz="2600" dirty="0" smtClean="0">
                <a:solidFill>
                  <a:prstClr val="black"/>
                </a:solidFill>
              </a:rPr>
              <a:t/>
            </a:r>
            <a:br>
              <a:rPr lang="en-US" altLang="ja-JP" sz="2600" dirty="0" smtClean="0">
                <a:solidFill>
                  <a:prstClr val="black"/>
                </a:solidFill>
              </a:rPr>
            </a:br>
            <a:r>
              <a:rPr lang="ja-JP" altLang="en-US" sz="2400" dirty="0" smtClean="0">
                <a:solidFill>
                  <a:prstClr val="black"/>
                </a:solidFill>
              </a:rPr>
              <a:t>仮説</a:t>
            </a:r>
            <a:r>
              <a:rPr lang="en-US" altLang="ja-JP" sz="2400" dirty="0" smtClean="0">
                <a:solidFill>
                  <a:prstClr val="black"/>
                </a:solidFill>
              </a:rPr>
              <a:t>2</a:t>
            </a:r>
            <a:r>
              <a:rPr lang="ja-JP" altLang="en-US" sz="2400" dirty="0" smtClean="0">
                <a:solidFill>
                  <a:prstClr val="black"/>
                </a:solidFill>
              </a:rPr>
              <a:t>：</a:t>
            </a:r>
            <a:r>
              <a:rPr lang="ja-JP" altLang="en-US" sz="2200" dirty="0" smtClean="0">
                <a:solidFill>
                  <a:prstClr val="black"/>
                </a:solidFill>
              </a:rPr>
              <a:t>時差のある地域間の情報交換は返信時間が長くなる</a:t>
            </a:r>
            <a:endParaRPr kumimoji="1" lang="ja-JP" altLang="en-US" sz="2200" dirty="0"/>
          </a:p>
        </p:txBody>
      </p:sp>
      <p:sp>
        <p:nvSpPr>
          <p:cNvPr id="3" name="コンテンツ プレースホルダ 2"/>
          <p:cNvSpPr>
            <a:spLocks noGrp="1"/>
          </p:cNvSpPr>
          <p:nvPr>
            <p:ph idx="1"/>
          </p:nvPr>
        </p:nvSpPr>
        <p:spPr/>
        <p:txBody>
          <a:bodyPr/>
          <a:lstStyle/>
          <a:p>
            <a:r>
              <a:rPr lang="ja-JP" altLang="en-US" dirty="0" smtClean="0"/>
              <a:t>送信者：</a:t>
            </a:r>
            <a:r>
              <a:rPr lang="ja-JP" altLang="en-US" dirty="0" smtClean="0">
                <a:solidFill>
                  <a:srgbClr val="FF0000"/>
                </a:solidFill>
              </a:rPr>
              <a:t>米大陸地域</a:t>
            </a:r>
            <a:endParaRPr lang="en-US" altLang="ja-JP" dirty="0" smtClean="0">
              <a:solidFill>
                <a:srgbClr val="FF0000"/>
              </a:solidFill>
            </a:endParaRPr>
          </a:p>
          <a:p>
            <a:pPr lvl="1"/>
            <a:r>
              <a:rPr lang="ja-JP" altLang="en-US" dirty="0" smtClean="0"/>
              <a:t>情報交換にタイムラグは時差が影響して引き起こす</a:t>
            </a:r>
            <a:endParaRPr lang="en-US" altLang="ja-JP" dirty="0" smtClean="0"/>
          </a:p>
          <a:p>
            <a:r>
              <a:rPr kumimoji="1" lang="ja-JP" altLang="en-US" dirty="0" smtClean="0"/>
              <a:t>送信者：</a:t>
            </a:r>
            <a:r>
              <a:rPr kumimoji="1" lang="ja-JP" altLang="en-US" dirty="0" smtClean="0">
                <a:solidFill>
                  <a:srgbClr val="0000FF"/>
                </a:solidFill>
              </a:rPr>
              <a:t>欧・アフリカ地域</a:t>
            </a:r>
            <a:endParaRPr kumimoji="1" lang="en-US" altLang="ja-JP" dirty="0" smtClean="0">
              <a:solidFill>
                <a:srgbClr val="0000FF"/>
              </a:solidFill>
            </a:endParaRPr>
          </a:p>
          <a:p>
            <a:pPr lvl="1"/>
            <a:r>
              <a:rPr lang="ja-JP" altLang="en-US" dirty="0" smtClean="0"/>
              <a:t>情報交換にタイムラグは時差が影響しているとは限らない</a:t>
            </a:r>
            <a:endParaRPr kumimoji="1" lang="ja-JP" altLang="en-US" dirty="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16</a:t>
            </a:fld>
            <a:endParaRPr lang="en-US" altLang="ja-JP"/>
          </a:p>
        </p:txBody>
      </p:sp>
      <p:graphicFrame>
        <p:nvGraphicFramePr>
          <p:cNvPr id="7" name="コンテンツ プレースホルダ 6"/>
          <p:cNvGraphicFramePr>
            <a:graphicFrameLocks/>
          </p:cNvGraphicFramePr>
          <p:nvPr/>
        </p:nvGraphicFramePr>
        <p:xfrm>
          <a:off x="838200" y="2984500"/>
          <a:ext cx="7080250" cy="1981200"/>
        </p:xfrm>
        <a:graphic>
          <a:graphicData uri="http://schemas.openxmlformats.org/drawingml/2006/table">
            <a:tbl>
              <a:tblPr firstRow="1" bandRow="1">
                <a:tableStyleId>{5940675A-B579-460E-94D1-54222C63F5DA}</a:tableStyleId>
              </a:tblPr>
              <a:tblGrid>
                <a:gridCol w="5180330"/>
                <a:gridCol w="474980"/>
                <a:gridCol w="474980"/>
                <a:gridCol w="474980"/>
                <a:gridCol w="474980"/>
              </a:tblGrid>
              <a:tr h="370840">
                <a:tc rowSpan="2">
                  <a:txBody>
                    <a:bodyPr/>
                    <a:lstStyle/>
                    <a:p>
                      <a:endParaRPr kumimoji="1" lang="ja-JP" altLang="en-US"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kumimoji="1" lang="ja-JP" altLang="en-US" sz="2000" b="1" dirty="0" smtClean="0">
                          <a:solidFill>
                            <a:srgbClr val="FF0000"/>
                          </a:solidFill>
                        </a:rPr>
                        <a:t>米</a:t>
                      </a:r>
                      <a:endParaRPr kumimoji="1" lang="ja-JP" altLang="en-US" sz="2000"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sz="2000" b="1" dirty="0" smtClean="0">
                          <a:solidFill>
                            <a:srgbClr val="FF0000"/>
                          </a:solidFill>
                        </a:rPr>
                        <a:t>米</a:t>
                      </a:r>
                      <a:endParaRPr kumimoji="1" lang="ja-JP" altLang="en-US" sz="2000" b="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kumimoji="1" lang="ja-JP" altLang="en-US" sz="2000" b="1" dirty="0" smtClean="0">
                          <a:solidFill>
                            <a:srgbClr val="0000FF"/>
                          </a:solidFill>
                        </a:rPr>
                        <a:t>欧</a:t>
                      </a:r>
                      <a:endParaRPr kumimoji="1" lang="ja-JP" altLang="en-US" sz="2000"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sz="2000" b="1" dirty="0" smtClean="0">
                          <a:solidFill>
                            <a:srgbClr val="0000FF"/>
                          </a:solidFill>
                        </a:rPr>
                        <a:t>欧</a:t>
                      </a:r>
                      <a:endParaRPr kumimoji="1" lang="ja-JP" altLang="en-US" sz="2000" b="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vMerge="1">
                  <a:txBody>
                    <a:bodyPr/>
                    <a:lstStyle/>
                    <a:p>
                      <a:endParaRPr kumimoji="1" lang="ja-JP" altLang="en-US" dirty="0"/>
                    </a:p>
                  </a:txBody>
                  <a:tcPr/>
                </a:tc>
                <a:tc vMerge="1">
                  <a:txBody>
                    <a:bodyPr/>
                    <a:lstStyle/>
                    <a:p>
                      <a:endParaRPr kumimoji="1" lang="ja-JP" altLang="en-US" dirty="0"/>
                    </a:p>
                  </a:txBody>
                  <a:tcPr/>
                </a:tc>
                <a:tc>
                  <a:txBody>
                    <a:bodyPr/>
                    <a:lstStyle/>
                    <a:p>
                      <a:pPr algn="r"/>
                      <a:r>
                        <a:rPr kumimoji="1" lang="ja-JP" altLang="en-US" sz="2000" b="1" dirty="0" smtClean="0">
                          <a:solidFill>
                            <a:srgbClr val="0000FF"/>
                          </a:solidFill>
                        </a:rPr>
                        <a:t>欧</a:t>
                      </a:r>
                      <a:endParaRPr kumimoji="1" lang="ja-JP" altLang="en-US" sz="2000" b="1" dirty="0">
                        <a:solidFill>
                          <a:srgbClr val="0000FF"/>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kumimoji="1" lang="ja-JP" altLang="en-US" dirty="0"/>
                    </a:p>
                  </a:txBody>
                  <a:tcPr/>
                </a:tc>
                <a:tc>
                  <a:txBody>
                    <a:bodyPr/>
                    <a:lstStyle/>
                    <a:p>
                      <a:pPr algn="r"/>
                      <a:r>
                        <a:rPr kumimoji="1" lang="ja-JP" altLang="en-US" sz="2000" b="1" dirty="0" smtClean="0">
                          <a:solidFill>
                            <a:srgbClr val="FF0000"/>
                          </a:solidFill>
                        </a:rPr>
                        <a:t>米</a:t>
                      </a:r>
                      <a:endParaRPr kumimoji="1" lang="ja-JP" altLang="en-US" sz="2000" b="1" dirty="0">
                        <a:solidFill>
                          <a:srgbClr val="FF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r>
                        <a:rPr kumimoji="1" lang="en-US" altLang="ja-JP" sz="2000" b="1" dirty="0" smtClean="0"/>
                        <a:t>OSS</a:t>
                      </a:r>
                      <a:r>
                        <a:rPr kumimoji="1" lang="ja-JP" altLang="en-US" sz="2000" b="1" dirty="0" smtClean="0"/>
                        <a:t>開発プロジェクト</a:t>
                      </a:r>
                      <a:endParaRPr kumimoji="1" lang="ja-JP" altLang="en-US" sz="2000" b="1"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kumimoji="1" lang="ja-JP" altLang="en-US" sz="2000" dirty="0" smtClean="0"/>
                        <a:t>○</a:t>
                      </a:r>
                      <a:endParaRPr kumimoji="1" lang="en-US" altLang="ja-JP" sz="20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en-US" altLang="ja-JP" dirty="0" smtClean="0"/>
                    </a:p>
                  </a:txBody>
                  <a:tcPr/>
                </a:tc>
                <a:tc gridSpan="2">
                  <a:txBody>
                    <a:bodyPr/>
                    <a:lstStyle/>
                    <a:p>
                      <a:pPr algn="ctr"/>
                      <a:r>
                        <a:rPr kumimoji="1" lang="en-US" altLang="ja-JP" sz="2000" dirty="0" smtClean="0"/>
                        <a:t>×</a:t>
                      </a:r>
                      <a:endParaRPr kumimoji="1" lang="ja-JP" altLang="en-US" sz="2000"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kumimoji="1" lang="ja-JP" altLang="en-US" dirty="0"/>
                    </a:p>
                  </a:txBody>
                  <a:tcPr anchor="ctr"/>
                </a:tc>
              </a:tr>
              <a:tr h="370840">
                <a:tc>
                  <a:txBody>
                    <a:bodyPr/>
                    <a:lstStyle/>
                    <a:p>
                      <a:r>
                        <a:rPr kumimoji="1" lang="ja-JP" altLang="en-US" sz="2000" b="1" dirty="0" smtClean="0"/>
                        <a:t>企業と混合の</a:t>
                      </a:r>
                      <a:r>
                        <a:rPr kumimoji="1" lang="en-US" altLang="ja-JP" sz="2000" b="1" dirty="0" smtClean="0"/>
                        <a:t>OSS</a:t>
                      </a:r>
                      <a:r>
                        <a:rPr kumimoji="1" lang="ja-JP" altLang="en-US" sz="2000" b="1" dirty="0" smtClean="0"/>
                        <a:t>開発プロジェクト</a:t>
                      </a:r>
                      <a:endParaRPr kumimoji="1" lang="ja-JP" altLang="en-US" sz="2000" b="1"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kumimoji="1" lang="ja-JP" altLang="en-US" sz="2000" dirty="0" smtClean="0"/>
                        <a:t>○</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dirty="0"/>
                    </a:p>
                  </a:txBody>
                  <a:tcPr/>
                </a:tc>
                <a:tc gridSpan="2">
                  <a:txBody>
                    <a:bodyPr/>
                    <a:lstStyle/>
                    <a:p>
                      <a:pPr algn="ctr"/>
                      <a:r>
                        <a:rPr kumimoji="1" lang="ja-JP" altLang="en-US" sz="2000" dirty="0" smtClean="0"/>
                        <a:t>△</a:t>
                      </a:r>
                      <a:endParaRPr kumimoji="1" lang="ja-JP" altLang="en-US" sz="2000"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kumimoji="1" lang="ja-JP" altLang="en-US" dirty="0"/>
                    </a:p>
                  </a:txBody>
                  <a:tcPr anchor="ctr"/>
                </a:tc>
              </a:tr>
              <a:tr h="370840">
                <a:tc>
                  <a:txBody>
                    <a:bodyPr/>
                    <a:lstStyle/>
                    <a:p>
                      <a:r>
                        <a:rPr kumimoji="1" lang="ja-JP" altLang="en-US" sz="2000" b="1" dirty="0" smtClean="0"/>
                        <a:t>モジュール毎に分かれた</a:t>
                      </a:r>
                      <a:r>
                        <a:rPr kumimoji="1" lang="en-US" altLang="ja-JP" sz="2000" b="1" dirty="0" smtClean="0"/>
                        <a:t>OSS</a:t>
                      </a:r>
                      <a:r>
                        <a:rPr kumimoji="1" lang="ja-JP" altLang="en-US" sz="2000" b="1" dirty="0" smtClean="0"/>
                        <a:t>開発プロジェクト</a:t>
                      </a:r>
                      <a:endParaRPr kumimoji="1" lang="ja-JP" altLang="en-US" sz="2000" b="1"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gridSpan="2">
                  <a:txBody>
                    <a:bodyPr/>
                    <a:lstStyle/>
                    <a:p>
                      <a:pPr algn="ctr"/>
                      <a:r>
                        <a:rPr kumimoji="1" lang="ja-JP" altLang="en-US" sz="2000" dirty="0" smtClean="0"/>
                        <a:t>○</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kumimoji="1" lang="ja-JP" altLang="en-US" dirty="0"/>
                    </a:p>
                  </a:txBody>
                  <a:tcPr/>
                </a:tc>
                <a:tc gridSpan="2">
                  <a:txBody>
                    <a:bodyPr/>
                    <a:lstStyle/>
                    <a:p>
                      <a:pPr algn="ctr"/>
                      <a:r>
                        <a:rPr kumimoji="1" lang="ja-JP" altLang="en-US" sz="2000" dirty="0" smtClean="0"/>
                        <a:t>○</a:t>
                      </a:r>
                      <a:endParaRPr kumimoji="1" lang="ja-JP" altLang="en-US" sz="2000"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pPr algn="ctr"/>
                      <a:endParaRPr kumimoji="1" lang="ja-JP" altLang="en-US" dirty="0"/>
                    </a:p>
                  </a:txBody>
                  <a:tcPr anchor="ctr"/>
                </a:tc>
              </a:tr>
            </a:tbl>
          </a:graphicData>
        </a:graphic>
      </p:graphicFrame>
      <p:cxnSp>
        <p:nvCxnSpPr>
          <p:cNvPr id="8" name="直線コネクタ 7"/>
          <p:cNvCxnSpPr/>
          <p:nvPr/>
        </p:nvCxnSpPr>
        <p:spPr>
          <a:xfrm flipV="1">
            <a:off x="6394450" y="3257176"/>
            <a:ext cx="177800" cy="8890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flipV="1">
            <a:off x="7355098" y="3257176"/>
            <a:ext cx="177800" cy="8890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6394450" y="3425030"/>
            <a:ext cx="204998" cy="7164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7355098" y="3425030"/>
            <a:ext cx="204998" cy="7164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p:cNvSpPr txBox="1"/>
          <p:nvPr/>
        </p:nvSpPr>
        <p:spPr>
          <a:xfrm>
            <a:off x="2470898" y="5340350"/>
            <a:ext cx="4222750"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kumimoji="1" lang="ja-JP" altLang="en-US" sz="3200" dirty="0" smtClean="0"/>
              <a:t>仮説</a:t>
            </a:r>
            <a:r>
              <a:rPr kumimoji="1" lang="en-US" altLang="ja-JP" sz="3200" dirty="0" smtClean="0"/>
              <a:t>2</a:t>
            </a:r>
            <a:r>
              <a:rPr kumimoji="1" lang="ja-JP" altLang="en-US" sz="3200" dirty="0" smtClean="0"/>
              <a:t>は弱く支持された</a:t>
            </a:r>
            <a:endParaRPr kumimoji="1" lang="ja-JP" altLang="en-US" sz="3200" dirty="0"/>
          </a:p>
        </p:txBody>
      </p:sp>
      <p:sp>
        <p:nvSpPr>
          <p:cNvPr id="13" name="テキスト ボックス 12"/>
          <p:cNvSpPr txBox="1"/>
          <p:nvPr/>
        </p:nvSpPr>
        <p:spPr>
          <a:xfrm>
            <a:off x="8083550" y="3941743"/>
            <a:ext cx="971550" cy="954107"/>
          </a:xfrm>
          <a:prstGeom prst="rect">
            <a:avLst/>
          </a:prstGeom>
          <a:noFill/>
          <a:ln>
            <a:solidFill>
              <a:schemeClr val="tx1"/>
            </a:solidFill>
          </a:ln>
        </p:spPr>
        <p:txBody>
          <a:bodyPr wrap="square" rtlCol="0">
            <a:spAutoFit/>
          </a:bodyPr>
          <a:lstStyle/>
          <a:p>
            <a:r>
              <a:rPr kumimoji="1" lang="ja-JP" altLang="en-US" sz="1400" dirty="0" smtClean="0"/>
              <a:t>有意差</a:t>
            </a:r>
            <a:endParaRPr kumimoji="1" lang="en-US" altLang="ja-JP" sz="1400" dirty="0" smtClean="0"/>
          </a:p>
          <a:p>
            <a:r>
              <a:rPr lang="en-US" altLang="ja-JP" sz="1400" dirty="0" smtClean="0"/>
              <a:t>(5%</a:t>
            </a:r>
            <a:r>
              <a:rPr lang="ja-JP" altLang="en-US" sz="1400" dirty="0" smtClean="0"/>
              <a:t>水準</a:t>
            </a:r>
            <a:r>
              <a:rPr lang="en-US" altLang="ja-JP" sz="1400" dirty="0" smtClean="0"/>
              <a:t>)</a:t>
            </a:r>
            <a:endParaRPr kumimoji="1" lang="en-US" altLang="ja-JP" sz="1400" dirty="0" smtClean="0"/>
          </a:p>
          <a:p>
            <a:r>
              <a:rPr lang="ja-JP" altLang="en-US" sz="1400" dirty="0" smtClean="0"/>
              <a:t>○：</a:t>
            </a:r>
            <a:r>
              <a:rPr kumimoji="1" lang="ja-JP" altLang="en-US" sz="1400" dirty="0" smtClean="0"/>
              <a:t>あり</a:t>
            </a:r>
            <a:endParaRPr kumimoji="1" lang="en-US" altLang="ja-JP" sz="1400" dirty="0" smtClean="0"/>
          </a:p>
          <a:p>
            <a:r>
              <a:rPr lang="en-US" altLang="ja-JP" sz="1400" dirty="0" smtClean="0"/>
              <a:t>×</a:t>
            </a:r>
            <a:r>
              <a:rPr lang="ja-JP" altLang="en-US" sz="1400" dirty="0" smtClean="0"/>
              <a:t>：</a:t>
            </a:r>
            <a:r>
              <a:rPr kumimoji="1" lang="ja-JP" altLang="en-US" sz="1400" dirty="0" smtClean="0"/>
              <a:t>なし</a:t>
            </a:r>
            <a:endParaRPr kumimoji="1" lang="en-US" altLang="ja-JP" sz="1400" dirty="0" smtClean="0"/>
          </a:p>
        </p:txBody>
      </p:sp>
      <p:sp>
        <p:nvSpPr>
          <p:cNvPr id="14" name="正方形/長方形 13"/>
          <p:cNvSpPr/>
          <p:nvPr/>
        </p:nvSpPr>
        <p:spPr>
          <a:xfrm>
            <a:off x="6038850" y="3769646"/>
            <a:ext cx="933450" cy="1259554"/>
          </a:xfrm>
          <a:prstGeom prst="rect">
            <a:avLst/>
          </a:prstGeom>
          <a:noFill/>
          <a:ln w="50800"/>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5" name="正方形/長方形 14"/>
          <p:cNvSpPr/>
          <p:nvPr/>
        </p:nvSpPr>
        <p:spPr>
          <a:xfrm>
            <a:off x="6972506" y="3770058"/>
            <a:ext cx="933244" cy="1259142"/>
          </a:xfrm>
          <a:prstGeom prst="rect">
            <a:avLst/>
          </a:prstGeom>
          <a:noFill/>
          <a:ln w="50800"/>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4" grpId="1"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38150" y="133350"/>
            <a:ext cx="8705850" cy="717550"/>
          </a:xfrm>
        </p:spPr>
        <p:txBody>
          <a:bodyPr>
            <a:noAutofit/>
          </a:bodyPr>
          <a:lstStyle/>
          <a:p>
            <a:r>
              <a:rPr kumimoji="1" lang="ja-JP" altLang="en-US" sz="1600" dirty="0" smtClean="0"/>
              <a:t>結果</a:t>
            </a:r>
            <a:r>
              <a:rPr kumimoji="1" lang="en-US" altLang="ja-JP" sz="2200" dirty="0" smtClean="0"/>
              <a:t/>
            </a:r>
            <a:br>
              <a:rPr kumimoji="1" lang="en-US" altLang="ja-JP" sz="2200" dirty="0" smtClean="0"/>
            </a:br>
            <a:r>
              <a:rPr kumimoji="1" lang="ja-JP" altLang="en-US" sz="2400" dirty="0" smtClean="0"/>
              <a:t>仮説</a:t>
            </a:r>
            <a:r>
              <a:rPr kumimoji="1" lang="en-US" altLang="ja-JP" sz="2400" dirty="0" smtClean="0"/>
              <a:t>3</a:t>
            </a:r>
            <a:r>
              <a:rPr lang="ja-JP" altLang="en-US" sz="2400" dirty="0" smtClean="0"/>
              <a:t>：</a:t>
            </a:r>
            <a:r>
              <a:rPr kumimoji="1" lang="ja-JP" altLang="en-US" sz="2000" dirty="0" smtClean="0"/>
              <a:t>返信者の地域によって素早い返信が期待できる時間帯が異なる</a:t>
            </a:r>
            <a:r>
              <a:rPr kumimoji="1" lang="en-US" altLang="ja-JP" sz="2000" dirty="0" smtClean="0"/>
              <a:t>(1/2)</a:t>
            </a:r>
            <a:endParaRPr kumimoji="1" lang="ja-JP" altLang="en-US" sz="2000" dirty="0"/>
          </a:p>
        </p:txBody>
      </p:sp>
      <p:sp>
        <p:nvSpPr>
          <p:cNvPr id="3" name="コンテンツ プレースホルダ 2"/>
          <p:cNvSpPr>
            <a:spLocks noGrp="1"/>
          </p:cNvSpPr>
          <p:nvPr>
            <p:ph idx="1"/>
          </p:nvPr>
        </p:nvSpPr>
        <p:spPr/>
        <p:txBody>
          <a:bodyPr/>
          <a:lstStyle/>
          <a:p>
            <a:r>
              <a:rPr kumimoji="1" lang="en-US" altLang="ja-JP" dirty="0" smtClean="0"/>
              <a:t>OSS</a:t>
            </a:r>
            <a:r>
              <a:rPr kumimoji="1" lang="ja-JP" altLang="en-US" dirty="0" smtClean="0"/>
              <a:t>開発プロジェクト：</a:t>
            </a:r>
            <a:r>
              <a:rPr lang="ja-JP" altLang="en-US" dirty="0" smtClean="0">
                <a:solidFill>
                  <a:srgbClr val="FF0000"/>
                </a:solidFill>
              </a:rPr>
              <a:t>米大陸地域</a:t>
            </a:r>
            <a:r>
              <a:rPr kumimoji="1" lang="ja-JP" altLang="en-US" dirty="0" smtClean="0"/>
              <a:t>から送信</a:t>
            </a:r>
            <a:endParaRPr kumimoji="1" lang="en-US" altLang="ja-JP" dirty="0" smtClean="0"/>
          </a:p>
          <a:p>
            <a:pPr lvl="1"/>
            <a:r>
              <a:rPr lang="en-US" altLang="ja-JP" dirty="0" smtClean="0"/>
              <a:t>9</a:t>
            </a:r>
            <a:r>
              <a:rPr lang="ja-JP" altLang="en-US" dirty="0" smtClean="0"/>
              <a:t>時～</a:t>
            </a:r>
            <a:r>
              <a:rPr lang="en-US" altLang="ja-JP" dirty="0" smtClean="0"/>
              <a:t>20</a:t>
            </a:r>
            <a:r>
              <a:rPr lang="ja-JP" altLang="en-US" dirty="0" smtClean="0"/>
              <a:t>時頃に送信すると，</a:t>
            </a:r>
            <a:r>
              <a:rPr lang="ja-JP" altLang="en-US" dirty="0" smtClean="0">
                <a:solidFill>
                  <a:srgbClr val="FF0000"/>
                </a:solidFill>
              </a:rPr>
              <a:t>米大陸地域</a:t>
            </a:r>
            <a:r>
              <a:rPr lang="ja-JP" altLang="en-US" dirty="0" smtClean="0"/>
              <a:t>の開発者からの返信が早い</a:t>
            </a:r>
          </a:p>
          <a:p>
            <a:pPr lvl="1"/>
            <a:r>
              <a:rPr lang="en-US" altLang="ja-JP" dirty="0" smtClean="0"/>
              <a:t>7</a:t>
            </a:r>
            <a:r>
              <a:rPr lang="ja-JP" altLang="en-US" dirty="0" smtClean="0"/>
              <a:t>時～</a:t>
            </a:r>
            <a:r>
              <a:rPr lang="en-US" altLang="ja-JP" dirty="0" smtClean="0"/>
              <a:t>16</a:t>
            </a:r>
            <a:r>
              <a:rPr lang="ja-JP" altLang="en-US" dirty="0" smtClean="0"/>
              <a:t>時頃に送信すると，</a:t>
            </a:r>
            <a:r>
              <a:rPr lang="ja-JP" altLang="en-US" dirty="0" smtClean="0">
                <a:solidFill>
                  <a:srgbClr val="0000FF"/>
                </a:solidFill>
              </a:rPr>
              <a:t>欧・アフリカ地域</a:t>
            </a:r>
            <a:r>
              <a:rPr lang="ja-JP" altLang="en-US" dirty="0" smtClean="0"/>
              <a:t>の開発者からの返信が早い</a:t>
            </a:r>
            <a:endParaRPr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17</a:t>
            </a:fld>
            <a:endParaRPr lang="en-US" altLang="ja-JP"/>
          </a:p>
        </p:txBody>
      </p:sp>
      <p:graphicFrame>
        <p:nvGraphicFramePr>
          <p:cNvPr id="8" name="グラフ 7"/>
          <p:cNvGraphicFramePr/>
          <p:nvPr/>
        </p:nvGraphicFramePr>
        <p:xfrm>
          <a:off x="438150" y="378460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9" name="テキスト ボックス 8"/>
          <p:cNvSpPr txBox="1"/>
          <p:nvPr/>
        </p:nvSpPr>
        <p:spPr>
          <a:xfrm>
            <a:off x="1416050" y="3579396"/>
            <a:ext cx="2680382" cy="338554"/>
          </a:xfrm>
          <a:prstGeom prst="rect">
            <a:avLst/>
          </a:prstGeom>
          <a:noFill/>
        </p:spPr>
        <p:txBody>
          <a:bodyPr wrap="square" rtlCol="0">
            <a:spAutoFit/>
          </a:bodyPr>
          <a:lstStyle/>
          <a:p>
            <a:pPr algn="ctr"/>
            <a:r>
              <a:rPr lang="ja-JP" altLang="en-US" sz="1600" dirty="0" smtClean="0"/>
              <a:t>送信：</a:t>
            </a:r>
            <a:r>
              <a:rPr lang="ja-JP" altLang="en-US" sz="1600" b="1" dirty="0" smtClean="0">
                <a:solidFill>
                  <a:srgbClr val="FF0000"/>
                </a:solidFill>
              </a:rPr>
              <a:t>米</a:t>
            </a:r>
            <a:r>
              <a:rPr lang="ja-JP" altLang="en-US" sz="1600" dirty="0" smtClean="0"/>
              <a:t>，返信：</a:t>
            </a:r>
            <a:r>
              <a:rPr lang="ja-JP" altLang="en-US" sz="1600" b="1" dirty="0" smtClean="0">
                <a:solidFill>
                  <a:srgbClr val="FF0000"/>
                </a:solidFill>
              </a:rPr>
              <a:t>米</a:t>
            </a:r>
            <a:endParaRPr lang="en-US" altLang="ja-JP" sz="1600" dirty="0" smtClean="0"/>
          </a:p>
        </p:txBody>
      </p:sp>
      <p:graphicFrame>
        <p:nvGraphicFramePr>
          <p:cNvPr id="10" name="グラフ 9"/>
          <p:cNvGraphicFramePr/>
          <p:nvPr/>
        </p:nvGraphicFramePr>
        <p:xfrm>
          <a:off x="4305300" y="3784600"/>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12" name="テキスト ボックス 11"/>
          <p:cNvSpPr txBox="1"/>
          <p:nvPr/>
        </p:nvSpPr>
        <p:spPr>
          <a:xfrm>
            <a:off x="5283200" y="3579396"/>
            <a:ext cx="2680382" cy="338554"/>
          </a:xfrm>
          <a:prstGeom prst="rect">
            <a:avLst/>
          </a:prstGeom>
          <a:noFill/>
        </p:spPr>
        <p:txBody>
          <a:bodyPr wrap="square" rtlCol="0">
            <a:spAutoFit/>
          </a:bodyPr>
          <a:lstStyle/>
          <a:p>
            <a:pPr algn="ctr"/>
            <a:r>
              <a:rPr lang="ja-JP" altLang="en-US" sz="1600" dirty="0" smtClean="0"/>
              <a:t>送信：</a:t>
            </a:r>
            <a:r>
              <a:rPr lang="ja-JP" altLang="en-US" sz="1600" b="1" dirty="0" smtClean="0">
                <a:solidFill>
                  <a:srgbClr val="FF0000"/>
                </a:solidFill>
              </a:rPr>
              <a:t>米</a:t>
            </a:r>
            <a:r>
              <a:rPr lang="ja-JP" altLang="en-US" sz="1600" dirty="0" smtClean="0"/>
              <a:t>，返信：</a:t>
            </a:r>
            <a:r>
              <a:rPr lang="ja-JP" altLang="en-US" sz="1600" b="1" dirty="0" smtClean="0">
                <a:solidFill>
                  <a:srgbClr val="0000FF"/>
                </a:solidFill>
              </a:rPr>
              <a:t>欧</a:t>
            </a:r>
            <a:endParaRPr lang="en-US" altLang="ja-JP" sz="1600" dirty="0" smtClean="0">
              <a:solidFill>
                <a:srgbClr val="0000FF"/>
              </a:solidFill>
            </a:endParaRPr>
          </a:p>
        </p:txBody>
      </p:sp>
      <p:sp>
        <p:nvSpPr>
          <p:cNvPr id="13" name="テキスト ボックス 12"/>
          <p:cNvSpPr txBox="1"/>
          <p:nvPr/>
        </p:nvSpPr>
        <p:spPr>
          <a:xfrm>
            <a:off x="3949700" y="3295650"/>
            <a:ext cx="1289050" cy="400110"/>
          </a:xfrm>
          <a:prstGeom prst="rect">
            <a:avLst/>
          </a:prstGeom>
          <a:noFill/>
        </p:spPr>
        <p:txBody>
          <a:bodyPr wrap="square" rtlCol="0">
            <a:spAutoFit/>
          </a:bodyPr>
          <a:lstStyle/>
          <a:p>
            <a:pPr algn="ctr"/>
            <a:r>
              <a:rPr lang="en-US" altLang="ja-JP" sz="2000" dirty="0" smtClean="0"/>
              <a:t>Python</a:t>
            </a:r>
          </a:p>
        </p:txBody>
      </p:sp>
      <p:sp>
        <p:nvSpPr>
          <p:cNvPr id="14" name="正方形/長方形 13"/>
          <p:cNvSpPr/>
          <p:nvPr/>
        </p:nvSpPr>
        <p:spPr>
          <a:xfrm>
            <a:off x="2387974" y="3917950"/>
            <a:ext cx="1377950" cy="19113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5988424" y="3917950"/>
            <a:ext cx="1155700" cy="19113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8039100" y="3757196"/>
            <a:ext cx="1022350" cy="338554"/>
          </a:xfrm>
          <a:prstGeom prst="rect">
            <a:avLst/>
          </a:prstGeom>
          <a:noFill/>
        </p:spPr>
        <p:txBody>
          <a:bodyPr wrap="square" rtlCol="0">
            <a:spAutoFit/>
          </a:bodyPr>
          <a:lstStyle/>
          <a:p>
            <a:pPr algn="ctr"/>
            <a:r>
              <a:rPr kumimoji="1" lang="ja-JP" altLang="en-US" sz="1600" dirty="0" smtClean="0"/>
              <a:t>返信時間</a:t>
            </a:r>
            <a:endParaRPr kumimoji="1" lang="ja-JP" alt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38150" y="133350"/>
            <a:ext cx="8534400" cy="717550"/>
          </a:xfrm>
        </p:spPr>
        <p:txBody>
          <a:bodyPr/>
          <a:lstStyle/>
          <a:p>
            <a:r>
              <a:rPr lang="ja-JP" altLang="en-US" sz="1600" dirty="0" smtClean="0"/>
              <a:t>結果</a:t>
            </a:r>
            <a:r>
              <a:rPr lang="en-US" altLang="ja-JP" sz="3600" dirty="0" smtClean="0"/>
              <a:t/>
            </a:r>
            <a:br>
              <a:rPr lang="en-US" altLang="ja-JP" sz="3600" dirty="0" smtClean="0"/>
            </a:br>
            <a:r>
              <a:rPr lang="ja-JP" altLang="en-US" sz="2400" dirty="0" smtClean="0"/>
              <a:t>仮説</a:t>
            </a:r>
            <a:r>
              <a:rPr lang="en-US" altLang="ja-JP" sz="2400" dirty="0" smtClean="0"/>
              <a:t>3</a:t>
            </a:r>
            <a:r>
              <a:rPr lang="ja-JP" altLang="en-US" sz="2400" dirty="0" smtClean="0"/>
              <a:t>：</a:t>
            </a:r>
            <a:r>
              <a:rPr lang="ja-JP" altLang="en-US" sz="2000" dirty="0" smtClean="0"/>
              <a:t>返信者の地域によって素早い返信が期待できる時間帯が異なる</a:t>
            </a:r>
            <a:r>
              <a:rPr lang="en-US" altLang="ja-JP" sz="2000" dirty="0" smtClean="0"/>
              <a:t>(2/2)</a:t>
            </a:r>
            <a:endParaRPr kumimoji="1" lang="ja-JP" altLang="en-US" sz="2000" dirty="0"/>
          </a:p>
        </p:txBody>
      </p:sp>
      <p:sp>
        <p:nvSpPr>
          <p:cNvPr id="3" name="コンテンツ プレースホルダ 2"/>
          <p:cNvSpPr>
            <a:spLocks noGrp="1"/>
          </p:cNvSpPr>
          <p:nvPr>
            <p:ph idx="1"/>
          </p:nvPr>
        </p:nvSpPr>
        <p:spPr/>
        <p:txBody>
          <a:bodyPr/>
          <a:lstStyle/>
          <a:p>
            <a:endParaRPr kumimoji="1" lang="ja-JP" altLang="en-US" dirty="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18</a:t>
            </a:fld>
            <a:endParaRPr lang="en-US" altLang="ja-JP"/>
          </a:p>
        </p:txBody>
      </p:sp>
      <p:sp>
        <p:nvSpPr>
          <p:cNvPr id="7" name="テキスト ボックス 6"/>
          <p:cNvSpPr txBox="1"/>
          <p:nvPr/>
        </p:nvSpPr>
        <p:spPr>
          <a:xfrm>
            <a:off x="2732458" y="5333425"/>
            <a:ext cx="3689350"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kumimoji="1" lang="ja-JP" altLang="en-US" sz="3200" dirty="0" smtClean="0"/>
              <a:t>仮説</a:t>
            </a:r>
            <a:r>
              <a:rPr lang="en-US" altLang="ja-JP" sz="3200" dirty="0" smtClean="0"/>
              <a:t>3</a:t>
            </a:r>
            <a:r>
              <a:rPr kumimoji="1" lang="ja-JP" altLang="en-US" sz="3200" dirty="0" smtClean="0"/>
              <a:t>は支持された</a:t>
            </a:r>
            <a:endParaRPr kumimoji="1" lang="ja-JP" altLang="en-US" sz="3200" dirty="0"/>
          </a:p>
        </p:txBody>
      </p:sp>
      <p:graphicFrame>
        <p:nvGraphicFramePr>
          <p:cNvPr id="8" name="表 7"/>
          <p:cNvGraphicFramePr>
            <a:graphicFrameLocks noGrp="1"/>
          </p:cNvGraphicFramePr>
          <p:nvPr/>
        </p:nvGraphicFramePr>
        <p:xfrm>
          <a:off x="527050" y="1600200"/>
          <a:ext cx="8144191" cy="2895600"/>
        </p:xfrm>
        <a:graphic>
          <a:graphicData uri="http://schemas.openxmlformats.org/drawingml/2006/table">
            <a:tbl>
              <a:tblPr firstRow="1" bandRow="1">
                <a:tableStyleId>{5940675A-B579-460E-94D1-54222C63F5DA}</a:tableStyleId>
              </a:tblPr>
              <a:tblGrid>
                <a:gridCol w="2914967"/>
                <a:gridCol w="965517"/>
                <a:gridCol w="824230"/>
                <a:gridCol w="965517"/>
                <a:gridCol w="965517"/>
                <a:gridCol w="1508443"/>
              </a:tblGrid>
              <a:tr h="370840">
                <a:tc>
                  <a:txBody>
                    <a:bodyPr/>
                    <a:lstStyle/>
                    <a:p>
                      <a:pPr algn="r"/>
                      <a:r>
                        <a:rPr kumimoji="1" lang="ja-JP" altLang="en-US" sz="2000" dirty="0" smtClean="0"/>
                        <a:t>送信地域</a:t>
                      </a:r>
                      <a:endParaRPr kumimoji="1" lang="ja-JP" altLang="en-US"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kumimoji="1" lang="ja-JP" altLang="en-US" sz="2000" b="1" dirty="0" smtClean="0">
                          <a:solidFill>
                            <a:srgbClr val="FF0000"/>
                          </a:solidFill>
                        </a:rPr>
                        <a:t>米</a:t>
                      </a:r>
                      <a:endParaRPr kumimoji="1" lang="ja-JP" altLang="en-US" sz="2000"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dirty="0"/>
                    </a:p>
                  </a:txBody>
                  <a:tcPr/>
                </a:tc>
                <a:tc gridSpan="2">
                  <a:txBody>
                    <a:bodyPr/>
                    <a:lstStyle/>
                    <a:p>
                      <a:pPr algn="ctr"/>
                      <a:r>
                        <a:rPr kumimoji="1" lang="ja-JP" altLang="en-US" sz="2000" b="1" dirty="0" smtClean="0">
                          <a:solidFill>
                            <a:srgbClr val="0000FF"/>
                          </a:solidFill>
                        </a:rPr>
                        <a:t>欧</a:t>
                      </a:r>
                      <a:endParaRPr kumimoji="1" lang="ja-JP" altLang="en-US" sz="2000"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dirty="0"/>
                    </a:p>
                  </a:txBody>
                  <a:tcPr/>
                </a:tc>
                <a:tc rowSpan="2">
                  <a:txBody>
                    <a:bodyPr/>
                    <a:lstStyle/>
                    <a:p>
                      <a:pPr algn="ctr"/>
                      <a:r>
                        <a:rPr kumimoji="1" lang="ja-JP" altLang="en-US" sz="2000" b="1" dirty="0" smtClean="0"/>
                        <a:t>返信の遅い</a:t>
                      </a:r>
                      <a:endParaRPr kumimoji="1" lang="en-US" altLang="ja-JP" sz="2000" b="1" dirty="0" smtClean="0"/>
                    </a:p>
                    <a:p>
                      <a:pPr algn="ctr"/>
                      <a:r>
                        <a:rPr kumimoji="1" lang="ja-JP" altLang="en-US" sz="2000" b="1" dirty="0" smtClean="0"/>
                        <a:t>時間帯</a:t>
                      </a:r>
                      <a:endParaRPr kumimoji="1" lang="ja-JP" altLang="en-US" sz="2000" b="1" dirty="0"/>
                    </a:p>
                  </a:txBody>
                  <a:tcPr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r"/>
                      <a:r>
                        <a:rPr kumimoji="1" lang="ja-JP" altLang="en-US" sz="2000" dirty="0" smtClean="0"/>
                        <a:t>返信地域</a:t>
                      </a:r>
                      <a:endParaRPr kumimoji="1" lang="ja-JP" altLang="en-US"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2000" b="1" dirty="0" smtClean="0">
                          <a:solidFill>
                            <a:srgbClr val="FF0000"/>
                          </a:solidFill>
                        </a:rPr>
                        <a:t>米</a:t>
                      </a:r>
                      <a:endParaRPr kumimoji="1" lang="ja-JP" altLang="en-US" sz="2000"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2000" b="1" dirty="0" smtClean="0">
                          <a:solidFill>
                            <a:srgbClr val="0000FF"/>
                          </a:solidFill>
                        </a:rPr>
                        <a:t>欧</a:t>
                      </a:r>
                      <a:endParaRPr kumimoji="1" lang="ja-JP" altLang="en-US" sz="2000"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2000" b="1" dirty="0" smtClean="0">
                          <a:solidFill>
                            <a:srgbClr val="0000FF"/>
                          </a:solidFill>
                        </a:rPr>
                        <a:t>欧</a:t>
                      </a:r>
                      <a:endParaRPr kumimoji="1" lang="ja-JP" altLang="en-US" sz="2000"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2000" b="1" dirty="0" smtClean="0">
                          <a:solidFill>
                            <a:srgbClr val="FF0000"/>
                          </a:solidFill>
                        </a:rPr>
                        <a:t>米</a:t>
                      </a:r>
                      <a:endParaRPr kumimoji="1" lang="ja-JP" altLang="en-US" sz="2000"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kumimoji="1" lang="ja-JP" altLang="en-US" dirty="0"/>
                    </a:p>
                  </a:txBody>
                  <a:tcPr/>
                </a:tc>
              </a:tr>
              <a:tr h="591820">
                <a:tc>
                  <a:txBody>
                    <a:bodyPr/>
                    <a:lstStyle/>
                    <a:p>
                      <a:pPr algn="ctr"/>
                      <a:r>
                        <a:rPr kumimoji="1" lang="en-US" altLang="ja-JP" sz="2000" b="1" dirty="0" smtClean="0"/>
                        <a:t>OSS</a:t>
                      </a:r>
                      <a:r>
                        <a:rPr kumimoji="1" lang="ja-JP" altLang="en-US" sz="2000" b="1" dirty="0" smtClean="0"/>
                        <a:t>開発プロジェクト</a:t>
                      </a:r>
                      <a:endParaRPr kumimoji="1" lang="ja-JP" altLang="en-US" sz="2000" b="1" dirty="0"/>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2000" dirty="0" smtClean="0"/>
                        <a:t>10~19</a:t>
                      </a:r>
                    </a:p>
                    <a:p>
                      <a:pPr algn="ctr"/>
                      <a:r>
                        <a:rPr kumimoji="1" lang="en-US" altLang="ja-JP" sz="2000" dirty="0" smtClean="0"/>
                        <a:t>(</a:t>
                      </a:r>
                      <a:r>
                        <a:rPr kumimoji="1" lang="ja-JP" altLang="en-US" sz="2000" dirty="0" smtClean="0"/>
                        <a:t>時</a:t>
                      </a:r>
                      <a:r>
                        <a:rPr kumimoji="1" lang="en-US" altLang="ja-JP" sz="2000" dirty="0" smtClean="0"/>
                        <a:t>)</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2000" dirty="0" smtClean="0"/>
                        <a:t>7~12</a:t>
                      </a:r>
                    </a:p>
                    <a:p>
                      <a:pPr algn="ctr"/>
                      <a:r>
                        <a:rPr kumimoji="1" lang="en-US" altLang="ja-JP" sz="2000" dirty="0" smtClean="0"/>
                        <a:t>(</a:t>
                      </a:r>
                      <a:r>
                        <a:rPr kumimoji="1" lang="ja-JP" altLang="en-US" sz="2000" dirty="0" smtClean="0"/>
                        <a:t>時</a:t>
                      </a:r>
                      <a:r>
                        <a:rPr kumimoji="1" lang="en-US" altLang="ja-JP" sz="2000" dirty="0" smtClean="0"/>
                        <a:t>)</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2000" dirty="0" smtClean="0"/>
                        <a:t>10~18</a:t>
                      </a:r>
                    </a:p>
                    <a:p>
                      <a:pPr algn="ctr"/>
                      <a:r>
                        <a:rPr kumimoji="1" lang="en-US" altLang="ja-JP" sz="2000" dirty="0" smtClean="0"/>
                        <a:t>(</a:t>
                      </a:r>
                      <a:r>
                        <a:rPr kumimoji="1" lang="ja-JP" altLang="en-US" sz="2000" dirty="0" smtClean="0"/>
                        <a:t>時</a:t>
                      </a:r>
                      <a:r>
                        <a:rPr kumimoji="1" lang="en-US" altLang="ja-JP" sz="2000" dirty="0" smtClean="0"/>
                        <a:t>)</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2000" dirty="0" smtClean="0"/>
                        <a:t>18~1</a:t>
                      </a:r>
                    </a:p>
                    <a:p>
                      <a:pPr algn="ctr"/>
                      <a:r>
                        <a:rPr kumimoji="1" lang="en-US" altLang="ja-JP" sz="2000" dirty="0" smtClean="0"/>
                        <a:t>(</a:t>
                      </a:r>
                      <a:r>
                        <a:rPr kumimoji="1" lang="ja-JP" altLang="en-US" sz="2000" dirty="0" smtClean="0"/>
                        <a:t>時</a:t>
                      </a:r>
                      <a:r>
                        <a:rPr kumimoji="1" lang="en-US" altLang="ja-JP" sz="2000" dirty="0" smtClean="0"/>
                        <a:t>)</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2000" dirty="0" smtClean="0"/>
                        <a:t>深夜～早朝</a:t>
                      </a:r>
                      <a:endParaRPr kumimoji="1" lang="ja-JP" altLang="en-US" sz="2000"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kumimoji="1" lang="ja-JP" altLang="en-US" sz="2000" b="1" dirty="0" smtClean="0"/>
                        <a:t>企業と混合の</a:t>
                      </a:r>
                      <a:endParaRPr kumimoji="1" lang="en-US" altLang="ja-JP" sz="2000" b="1" dirty="0" smtClean="0"/>
                    </a:p>
                    <a:p>
                      <a:pPr algn="ctr"/>
                      <a:r>
                        <a:rPr kumimoji="1" lang="en-US" altLang="ja-JP" sz="2000" b="1" dirty="0" smtClean="0"/>
                        <a:t>OSS</a:t>
                      </a:r>
                      <a:r>
                        <a:rPr kumimoji="1" lang="ja-JP" altLang="en-US" sz="2000" b="1" dirty="0" smtClean="0"/>
                        <a:t>開発プロジェクト</a:t>
                      </a:r>
                      <a:endParaRPr kumimoji="1" lang="ja-JP" altLang="en-US" sz="2000" b="1" dirty="0"/>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2000" dirty="0" smtClean="0"/>
                        <a:t>9~18</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2000" dirty="0" smtClean="0"/>
                        <a:t>6~12</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2000" dirty="0" smtClean="0"/>
                        <a:t>9~18</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2000" dirty="0" smtClean="0"/>
                        <a:t>15~21</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smtClean="0"/>
                        <a:t>夕方～早朝</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kumimoji="1" lang="ja-JP" altLang="en-US" sz="2000" b="1" dirty="0" smtClean="0"/>
                        <a:t>モジュール毎に分かれた</a:t>
                      </a:r>
                      <a:endParaRPr kumimoji="1" lang="en-US" altLang="ja-JP" sz="2000" b="1" dirty="0" smtClean="0"/>
                    </a:p>
                    <a:p>
                      <a:pPr algn="ctr"/>
                      <a:r>
                        <a:rPr kumimoji="1" lang="en-US" altLang="ja-JP" sz="2000" b="1" dirty="0" smtClean="0"/>
                        <a:t>OSS</a:t>
                      </a:r>
                      <a:r>
                        <a:rPr kumimoji="1" lang="ja-JP" altLang="en-US" sz="2000" b="1" dirty="0" smtClean="0"/>
                        <a:t>開発プロジェクト</a:t>
                      </a:r>
                      <a:endParaRPr kumimoji="1" lang="ja-JP" altLang="en-US" sz="2000" b="1" dirty="0"/>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kumimoji="1" lang="en-US" altLang="ja-JP" sz="2000" dirty="0" smtClean="0"/>
                        <a:t>9~18</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kumimoji="1" lang="en-US" altLang="ja-JP" sz="2000" dirty="0" smtClean="0"/>
                        <a:t>3~12</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kumimoji="1" lang="en-US" altLang="ja-JP" sz="2000" dirty="0" smtClean="0"/>
                        <a:t>6~18</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kumimoji="1" lang="en-US" altLang="ja-JP" sz="2000" dirty="0" smtClean="0"/>
                        <a:t>15~0</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smtClean="0"/>
                        <a:t>夕方～早朝</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bl>
          </a:graphicData>
        </a:graphic>
      </p:graphicFrame>
      <p:sp>
        <p:nvSpPr>
          <p:cNvPr id="9" name="正方形/長方形 8"/>
          <p:cNvSpPr/>
          <p:nvPr/>
        </p:nvSpPr>
        <p:spPr>
          <a:xfrm>
            <a:off x="3460750" y="2406650"/>
            <a:ext cx="933450" cy="2089150"/>
          </a:xfrm>
          <a:prstGeom prst="rect">
            <a:avLst/>
          </a:prstGeom>
          <a:noFill/>
          <a:ln w="50800"/>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0" name="正方形/長方形 9"/>
          <p:cNvSpPr/>
          <p:nvPr/>
        </p:nvSpPr>
        <p:spPr>
          <a:xfrm>
            <a:off x="5238750" y="2406650"/>
            <a:ext cx="933450" cy="2089150"/>
          </a:xfrm>
          <a:prstGeom prst="rect">
            <a:avLst/>
          </a:prstGeom>
          <a:noFill/>
          <a:ln w="50800"/>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1" name="正方形/長方形 10"/>
          <p:cNvSpPr/>
          <p:nvPr/>
        </p:nvSpPr>
        <p:spPr>
          <a:xfrm>
            <a:off x="4394200" y="2406650"/>
            <a:ext cx="844550" cy="2089150"/>
          </a:xfrm>
          <a:prstGeom prst="rect">
            <a:avLst/>
          </a:prstGeom>
          <a:noFill/>
          <a:ln w="50800"/>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2" name="正方形/長方形 11"/>
          <p:cNvSpPr/>
          <p:nvPr/>
        </p:nvSpPr>
        <p:spPr>
          <a:xfrm>
            <a:off x="6172200" y="2406650"/>
            <a:ext cx="977900" cy="2089150"/>
          </a:xfrm>
          <a:prstGeom prst="rect">
            <a:avLst/>
          </a:prstGeom>
          <a:noFill/>
          <a:ln w="50800"/>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3" name="正方形/長方形 12"/>
          <p:cNvSpPr/>
          <p:nvPr/>
        </p:nvSpPr>
        <p:spPr>
          <a:xfrm>
            <a:off x="7150100" y="2406650"/>
            <a:ext cx="1511300" cy="2089150"/>
          </a:xfrm>
          <a:prstGeom prst="rect">
            <a:avLst/>
          </a:prstGeom>
          <a:noFill/>
          <a:ln w="50800"/>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9"/>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10"/>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1"/>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2"/>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9" grpId="1" animBg="1"/>
      <p:bldP spid="10" grpId="0" animBg="1"/>
      <p:bldP spid="10" grpId="1" animBg="1"/>
      <p:bldP spid="11" grpId="0" animBg="1"/>
      <p:bldP spid="11" grpId="1" animBg="1"/>
      <p:bldP spid="12" grpId="0" animBg="1"/>
      <p:bldP spid="12" grpId="1"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グループ化 23"/>
          <p:cNvGrpSpPr/>
          <p:nvPr/>
        </p:nvGrpSpPr>
        <p:grpSpPr>
          <a:xfrm>
            <a:off x="793750" y="4080796"/>
            <a:ext cx="2533650" cy="2548604"/>
            <a:chOff x="793750" y="4021598"/>
            <a:chExt cx="2533650" cy="2548604"/>
          </a:xfrm>
        </p:grpSpPr>
        <p:grpSp>
          <p:nvGrpSpPr>
            <p:cNvPr id="18" name="グループ化 17"/>
            <p:cNvGrpSpPr/>
            <p:nvPr/>
          </p:nvGrpSpPr>
          <p:grpSpPr>
            <a:xfrm>
              <a:off x="793750" y="4036552"/>
              <a:ext cx="2533650" cy="2533650"/>
              <a:chOff x="793750" y="4036552"/>
              <a:chExt cx="2533650" cy="2533650"/>
            </a:xfrm>
          </p:grpSpPr>
          <p:pic>
            <p:nvPicPr>
              <p:cNvPr id="8" name="Picture 5"/>
              <p:cNvPicPr>
                <a:picLocks noChangeAspect="1" noChangeArrowheads="1"/>
              </p:cNvPicPr>
              <p:nvPr/>
            </p:nvPicPr>
            <p:blipFill>
              <a:blip r:embed="rId3" cstate="print"/>
              <a:srcRect/>
              <a:stretch>
                <a:fillRect/>
              </a:stretch>
            </p:blipFill>
            <p:spPr bwMode="auto">
              <a:xfrm>
                <a:off x="793750" y="4036552"/>
                <a:ext cx="2533650" cy="2533650"/>
              </a:xfrm>
              <a:prstGeom prst="rect">
                <a:avLst/>
              </a:prstGeom>
              <a:noFill/>
              <a:ln w="9525">
                <a:noFill/>
                <a:miter lim="800000"/>
                <a:headEnd/>
                <a:tailEnd/>
              </a:ln>
            </p:spPr>
          </p:pic>
          <p:sp>
            <p:nvSpPr>
              <p:cNvPr id="9" name="正方形/長方形 8"/>
              <p:cNvSpPr/>
              <p:nvPr/>
            </p:nvSpPr>
            <p:spPr>
              <a:xfrm>
                <a:off x="1016000" y="4495800"/>
                <a:ext cx="2089150" cy="748276"/>
              </a:xfrm>
              <a:prstGeom prst="rect">
                <a:avLst/>
              </a:prstGeom>
              <a:solidFill>
                <a:schemeClr val="accent3">
                  <a:lumMod val="20000"/>
                  <a:lumOff val="80000"/>
                  <a:alpha val="50000"/>
                </a:schemeClr>
              </a:solidFill>
              <a:ln w="254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 name="テキスト ボックス 22"/>
            <p:cNvSpPr txBox="1"/>
            <p:nvPr/>
          </p:nvSpPr>
          <p:spPr>
            <a:xfrm>
              <a:off x="1016000" y="4021598"/>
              <a:ext cx="2133600" cy="338554"/>
            </a:xfrm>
            <a:prstGeom prst="rect">
              <a:avLst/>
            </a:prstGeom>
            <a:solidFill>
              <a:schemeClr val="bg1"/>
            </a:solidFill>
          </p:spPr>
          <p:txBody>
            <a:bodyPr wrap="square" rtlCol="0">
              <a:spAutoFit/>
            </a:bodyPr>
            <a:lstStyle/>
            <a:p>
              <a:pPr algn="ctr"/>
              <a:r>
                <a:rPr kumimoji="1" lang="en-US" altLang="ja-JP" sz="1600" dirty="0" smtClean="0"/>
                <a:t>OSS</a:t>
              </a:r>
              <a:r>
                <a:rPr kumimoji="1" lang="ja-JP" altLang="en-US" sz="1600" dirty="0" smtClean="0"/>
                <a:t>開発プロジェクト</a:t>
              </a:r>
              <a:endParaRPr kumimoji="1" lang="ja-JP" altLang="en-US" sz="1600" dirty="0"/>
            </a:p>
          </p:txBody>
        </p:sp>
      </p:grpSp>
      <p:sp>
        <p:nvSpPr>
          <p:cNvPr id="2" name="タイトル 1"/>
          <p:cNvSpPr>
            <a:spLocks noGrp="1"/>
          </p:cNvSpPr>
          <p:nvPr>
            <p:ph type="title"/>
          </p:nvPr>
        </p:nvSpPr>
        <p:spPr/>
        <p:txBody>
          <a:bodyPr/>
          <a:lstStyle/>
          <a:p>
            <a:r>
              <a:rPr kumimoji="1" lang="ja-JP" altLang="en-US" dirty="0" smtClean="0"/>
              <a:t>結果のまとめと考察</a:t>
            </a:r>
            <a:r>
              <a:rPr lang="en-US" altLang="ja-JP" dirty="0" smtClean="0"/>
              <a:t>(1/2)</a:t>
            </a:r>
            <a:endParaRPr kumimoji="1" lang="ja-JP" altLang="en-US" dirty="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19</a:t>
            </a:fld>
            <a:endParaRPr lang="en-US" altLang="ja-JP"/>
          </a:p>
        </p:txBody>
      </p:sp>
      <p:graphicFrame>
        <p:nvGraphicFramePr>
          <p:cNvPr id="7" name="表 6"/>
          <p:cNvGraphicFramePr>
            <a:graphicFrameLocks noGrp="1"/>
          </p:cNvGraphicFramePr>
          <p:nvPr/>
        </p:nvGraphicFramePr>
        <p:xfrm>
          <a:off x="713104" y="1028700"/>
          <a:ext cx="7873337" cy="2926080"/>
        </p:xfrm>
        <a:graphic>
          <a:graphicData uri="http://schemas.openxmlformats.org/drawingml/2006/table">
            <a:tbl>
              <a:tblPr firstRow="1" bandRow="1">
                <a:tableStyleId>{5940675A-B579-460E-94D1-54222C63F5DA}</a:tableStyleId>
              </a:tblPr>
              <a:tblGrid>
                <a:gridCol w="2645093"/>
                <a:gridCol w="2005330"/>
                <a:gridCol w="1167130"/>
                <a:gridCol w="1019493"/>
                <a:gridCol w="1036291"/>
              </a:tblGrid>
              <a:tr h="507008">
                <a:tc rowSpan="2">
                  <a:txBody>
                    <a:bodyPr/>
                    <a:lstStyle/>
                    <a:p>
                      <a:pPr algn="r"/>
                      <a:endParaRPr kumimoji="1" lang="ja-JP" altLang="en-US" sz="18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kumimoji="1" lang="ja-JP" altLang="en-US" sz="1800" b="1" dirty="0" smtClean="0">
                          <a:solidFill>
                            <a:schemeClr val="tx1"/>
                          </a:solidFill>
                        </a:rPr>
                        <a:t>情報交換を</a:t>
                      </a:r>
                      <a:endParaRPr kumimoji="1" lang="en-US" altLang="ja-JP" sz="1800" b="1" dirty="0" smtClean="0">
                        <a:solidFill>
                          <a:schemeClr val="tx1"/>
                        </a:solidFill>
                      </a:endParaRPr>
                    </a:p>
                    <a:p>
                      <a:pPr algn="ctr"/>
                      <a:r>
                        <a:rPr kumimoji="1" lang="ja-JP" altLang="en-US" sz="1800" b="1" dirty="0" smtClean="0">
                          <a:solidFill>
                            <a:schemeClr val="tx1"/>
                          </a:solidFill>
                        </a:rPr>
                        <a:t>活発に行う時間帯</a:t>
                      </a: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kumimoji="1" lang="ja-JP" altLang="en-US" sz="1800" b="1" dirty="0" smtClean="0">
                          <a:solidFill>
                            <a:schemeClr val="tx1"/>
                          </a:solidFill>
                        </a:rPr>
                        <a:t>返信時間</a:t>
                      </a: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kumimoji="1" lang="ja-JP" altLang="en-US" sz="1800" b="1" dirty="0" smtClean="0">
                          <a:solidFill>
                            <a:schemeClr val="tx1"/>
                          </a:solidFill>
                        </a:rPr>
                        <a:t>素早い返信が</a:t>
                      </a:r>
                      <a:endParaRPr kumimoji="1" lang="en-US" altLang="ja-JP" sz="1800" b="1" dirty="0" smtClean="0">
                        <a:solidFill>
                          <a:schemeClr val="tx1"/>
                        </a:solidFill>
                      </a:endParaRPr>
                    </a:p>
                    <a:p>
                      <a:pPr algn="ctr"/>
                      <a:r>
                        <a:rPr kumimoji="1" lang="ja-JP" altLang="en-US" sz="1800" b="1" dirty="0" smtClean="0">
                          <a:solidFill>
                            <a:schemeClr val="tx1"/>
                          </a:solidFill>
                        </a:rPr>
                        <a:t>期待できる時間帯</a:t>
                      </a: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9719">
                <a:tc vMerge="1">
                  <a:txBody>
                    <a:bodyPr/>
                    <a:lstStyle/>
                    <a:p>
                      <a:pPr algn="r"/>
                      <a:endParaRPr kumimoji="1" lang="ja-JP" altLang="en-US" sz="18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b="1" dirty="0" smtClean="0">
                          <a:solidFill>
                            <a:srgbClr val="FF0000"/>
                          </a:solidFill>
                        </a:rPr>
                        <a:t>米</a:t>
                      </a:r>
                      <a:endParaRPr kumimoji="1" lang="ja-JP" altLang="en-US" sz="1800"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b="1" dirty="0" smtClean="0">
                          <a:solidFill>
                            <a:srgbClr val="0000FF"/>
                          </a:solidFill>
                        </a:rPr>
                        <a:t>欧</a:t>
                      </a:r>
                      <a:endParaRPr kumimoji="1" lang="ja-JP" altLang="en-US" sz="1800"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07008">
                <a:tc>
                  <a:txBody>
                    <a:bodyPr/>
                    <a:lstStyle/>
                    <a:p>
                      <a:pPr algn="ctr"/>
                      <a:r>
                        <a:rPr kumimoji="1" lang="en-US" altLang="ja-JP" sz="1800" b="1" dirty="0" smtClean="0"/>
                        <a:t>OSS</a:t>
                      </a:r>
                      <a:r>
                        <a:rPr kumimoji="1" lang="ja-JP" altLang="en-US" sz="1800" b="1" dirty="0" smtClean="0"/>
                        <a:t>開発プロジェクト</a:t>
                      </a:r>
                      <a:endParaRPr kumimoji="1" lang="ja-JP" altLang="en-US" sz="1800"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smtClean="0"/>
                        <a:t>同じ</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smtClean="0"/>
                        <a:t>早い</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10~12</a:t>
                      </a:r>
                    </a:p>
                    <a:p>
                      <a:pPr algn="ctr"/>
                      <a:r>
                        <a:rPr kumimoji="1" lang="en-US" altLang="ja-JP" sz="1800" dirty="0" smtClean="0"/>
                        <a:t>(</a:t>
                      </a:r>
                      <a:r>
                        <a:rPr kumimoji="1" lang="ja-JP" altLang="en-US" sz="1800" dirty="0" smtClean="0"/>
                        <a:t>時</a:t>
                      </a:r>
                      <a:r>
                        <a:rPr kumimoji="1" lang="en-US" altLang="ja-JP" sz="1800" dirty="0" smtClean="0"/>
                        <a:t>)</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18(</a:t>
                      </a:r>
                      <a:r>
                        <a:rPr kumimoji="1" lang="ja-JP" altLang="en-US" sz="1800" dirty="0" smtClean="0"/>
                        <a:t>時</a:t>
                      </a:r>
                      <a:r>
                        <a:rPr kumimoji="1" lang="en-US" altLang="ja-JP" sz="1800" dirty="0" smtClean="0"/>
                        <a:t>)</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07008">
                <a:tc>
                  <a:txBody>
                    <a:bodyPr/>
                    <a:lstStyle/>
                    <a:p>
                      <a:pPr algn="ctr"/>
                      <a:r>
                        <a:rPr kumimoji="1" lang="ja-JP" altLang="en-US" sz="1800" b="1" dirty="0" smtClean="0"/>
                        <a:t>企業と混合の</a:t>
                      </a:r>
                      <a:endParaRPr kumimoji="1" lang="en-US" altLang="ja-JP" sz="1800" b="1" dirty="0" smtClean="0"/>
                    </a:p>
                    <a:p>
                      <a:pPr algn="ctr"/>
                      <a:r>
                        <a:rPr kumimoji="1" lang="en-US" altLang="ja-JP" sz="1800" b="1" dirty="0" smtClean="0"/>
                        <a:t>OSS</a:t>
                      </a:r>
                      <a:r>
                        <a:rPr kumimoji="1" lang="ja-JP" altLang="en-US" sz="1800" b="1" dirty="0" smtClean="0"/>
                        <a:t>開発プロジェクト</a:t>
                      </a:r>
                      <a:endParaRPr kumimoji="1" lang="ja-JP" altLang="en-US" sz="1800"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smtClean="0"/>
                        <a:t>異なる</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smtClean="0"/>
                        <a:t>遅い</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9~12</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15~18</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07008">
                <a:tc>
                  <a:txBody>
                    <a:bodyPr/>
                    <a:lstStyle/>
                    <a:p>
                      <a:pPr algn="ctr"/>
                      <a:r>
                        <a:rPr kumimoji="1" lang="ja-JP" altLang="en-US" sz="1800" b="1" dirty="0" smtClean="0"/>
                        <a:t>モジュール毎に分かれた</a:t>
                      </a:r>
                      <a:endParaRPr kumimoji="1" lang="en-US" altLang="ja-JP" sz="1800" b="1" dirty="0" smtClean="0"/>
                    </a:p>
                    <a:p>
                      <a:pPr algn="ctr"/>
                      <a:r>
                        <a:rPr kumimoji="1" lang="en-US" altLang="ja-JP" sz="1800" b="1" dirty="0" smtClean="0"/>
                        <a:t>OSS</a:t>
                      </a:r>
                      <a:r>
                        <a:rPr kumimoji="1" lang="ja-JP" altLang="en-US" sz="1800" b="1" dirty="0" smtClean="0"/>
                        <a:t>開発プロジェクト</a:t>
                      </a:r>
                      <a:endParaRPr kumimoji="1" lang="ja-JP" altLang="en-US" sz="1800"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smtClean="0"/>
                        <a:t>異なる</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smtClean="0"/>
                        <a:t>遅い</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9~12</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15~18</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21" name="正方形/長方形 20"/>
          <p:cNvSpPr/>
          <p:nvPr/>
        </p:nvSpPr>
        <p:spPr>
          <a:xfrm>
            <a:off x="5372100" y="2006600"/>
            <a:ext cx="1155700" cy="666750"/>
          </a:xfrm>
          <a:prstGeom prst="rect">
            <a:avLst/>
          </a:prstGeom>
          <a:noFill/>
          <a:ln w="50800"/>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2" name="テキスト ボックス 21"/>
          <p:cNvSpPr txBox="1"/>
          <p:nvPr/>
        </p:nvSpPr>
        <p:spPr>
          <a:xfrm>
            <a:off x="3416300" y="4673600"/>
            <a:ext cx="5467350" cy="1200329"/>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marL="0" lvl="2"/>
            <a:r>
              <a:rPr lang="ja-JP" altLang="en-US" sz="2400" dirty="0" smtClean="0">
                <a:solidFill>
                  <a:srgbClr val="0000FF"/>
                </a:solidFill>
              </a:rPr>
              <a:t>欧・アフリカ地域の開発者</a:t>
            </a:r>
            <a:r>
              <a:rPr lang="ja-JP" altLang="en-US" sz="2400" dirty="0" smtClean="0"/>
              <a:t>は</a:t>
            </a:r>
            <a:r>
              <a:rPr lang="ja-JP" altLang="en-US" sz="2400" dirty="0" smtClean="0">
                <a:solidFill>
                  <a:srgbClr val="FF0000"/>
                </a:solidFill>
              </a:rPr>
              <a:t>米大陸地域の開発者</a:t>
            </a:r>
            <a:r>
              <a:rPr lang="ja-JP" altLang="en-US" sz="2400" dirty="0" smtClean="0"/>
              <a:t>が開発に従事する時間帯に合わせて情報交換を行っている</a:t>
            </a:r>
            <a:endParaRPr lang="en-US" altLang="ja-JP" sz="2400" dirty="0" smtClean="0"/>
          </a:p>
        </p:txBody>
      </p:sp>
      <p:sp>
        <p:nvSpPr>
          <p:cNvPr id="14" name="正方形/長方形 13"/>
          <p:cNvSpPr/>
          <p:nvPr/>
        </p:nvSpPr>
        <p:spPr>
          <a:xfrm>
            <a:off x="6527800" y="2006600"/>
            <a:ext cx="1022350" cy="1955800"/>
          </a:xfrm>
          <a:prstGeom prst="rect">
            <a:avLst/>
          </a:prstGeom>
          <a:noFill/>
          <a:ln w="50800"/>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5" name="正方形/長方形 14"/>
          <p:cNvSpPr/>
          <p:nvPr/>
        </p:nvSpPr>
        <p:spPr>
          <a:xfrm>
            <a:off x="7550150" y="2006600"/>
            <a:ext cx="1022350" cy="1955800"/>
          </a:xfrm>
          <a:prstGeom prst="rect">
            <a:avLst/>
          </a:prstGeom>
          <a:noFill/>
          <a:ln w="50800"/>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1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1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dissolve">
                                      <p:cBhvr>
                                        <p:cTn id="23" dur="500"/>
                                        <p:tgtEl>
                                          <p:spTgt spid="24"/>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dissolve">
                                      <p:cBhvr>
                                        <p:cTn id="2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14" grpId="0" animBg="1"/>
      <p:bldP spid="14" grpId="1" animBg="1"/>
      <p:bldP spid="15" grpId="0" animBg="1"/>
      <p:bldP spid="15"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結果のまとめと考察</a:t>
            </a:r>
            <a:r>
              <a:rPr lang="en-US" altLang="ja-JP" dirty="0" smtClean="0"/>
              <a:t>(2/2)</a:t>
            </a:r>
            <a:endParaRPr kumimoji="1" lang="ja-JP" altLang="en-US" dirty="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20</a:t>
            </a:fld>
            <a:endParaRPr lang="en-US" altLang="ja-JP"/>
          </a:p>
        </p:txBody>
      </p:sp>
      <p:grpSp>
        <p:nvGrpSpPr>
          <p:cNvPr id="10" name="グループ化 18"/>
          <p:cNvGrpSpPr/>
          <p:nvPr/>
        </p:nvGrpSpPr>
        <p:grpSpPr>
          <a:xfrm>
            <a:off x="1860550" y="1332476"/>
            <a:ext cx="2533650" cy="2533650"/>
            <a:chOff x="3327400" y="4051300"/>
            <a:chExt cx="2533650" cy="2533650"/>
          </a:xfrm>
        </p:grpSpPr>
        <p:pic>
          <p:nvPicPr>
            <p:cNvPr id="11" name="Picture 8"/>
            <p:cNvPicPr>
              <a:picLocks noChangeAspect="1" noChangeArrowheads="1"/>
            </p:cNvPicPr>
            <p:nvPr/>
          </p:nvPicPr>
          <p:blipFill>
            <a:blip r:embed="rId3" cstate="print"/>
            <a:srcRect/>
            <a:stretch>
              <a:fillRect/>
            </a:stretch>
          </p:blipFill>
          <p:spPr bwMode="auto">
            <a:xfrm>
              <a:off x="3327400" y="4051300"/>
              <a:ext cx="2533650" cy="2533650"/>
            </a:xfrm>
            <a:prstGeom prst="rect">
              <a:avLst/>
            </a:prstGeom>
            <a:noFill/>
            <a:ln w="9525">
              <a:noFill/>
              <a:miter lim="800000"/>
              <a:headEnd/>
              <a:tailEnd/>
            </a:ln>
          </p:spPr>
        </p:pic>
        <p:sp>
          <p:nvSpPr>
            <p:cNvPr id="14" name="正方形/長方形 13"/>
            <p:cNvSpPr/>
            <p:nvPr/>
          </p:nvSpPr>
          <p:spPr>
            <a:xfrm>
              <a:off x="3571978" y="5392174"/>
              <a:ext cx="889000" cy="889000"/>
            </a:xfrm>
            <a:prstGeom prst="rect">
              <a:avLst/>
            </a:prstGeom>
            <a:solidFill>
              <a:schemeClr val="accent3">
                <a:lumMod val="20000"/>
                <a:lumOff val="80000"/>
                <a:alpha val="50000"/>
              </a:schemeClr>
            </a:solidFill>
            <a:ln w="25400">
              <a:solidFill>
                <a:srgbClr val="00CC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2" name="グループ化 19"/>
          <p:cNvGrpSpPr/>
          <p:nvPr/>
        </p:nvGrpSpPr>
        <p:grpSpPr>
          <a:xfrm>
            <a:off x="4749800" y="1332476"/>
            <a:ext cx="2533650" cy="2533650"/>
            <a:chOff x="5816600" y="4051300"/>
            <a:chExt cx="2533650" cy="2533650"/>
          </a:xfrm>
        </p:grpSpPr>
        <p:pic>
          <p:nvPicPr>
            <p:cNvPr id="13" name="Picture 6"/>
            <p:cNvPicPr>
              <a:picLocks noChangeAspect="1" noChangeArrowheads="1"/>
            </p:cNvPicPr>
            <p:nvPr/>
          </p:nvPicPr>
          <p:blipFill>
            <a:blip r:embed="rId4" cstate="print"/>
            <a:srcRect/>
            <a:stretch>
              <a:fillRect/>
            </a:stretch>
          </p:blipFill>
          <p:spPr bwMode="auto">
            <a:xfrm>
              <a:off x="5816600" y="4051300"/>
              <a:ext cx="2533650" cy="2533650"/>
            </a:xfrm>
            <a:prstGeom prst="rect">
              <a:avLst/>
            </a:prstGeom>
            <a:noFill/>
            <a:ln w="9525">
              <a:noFill/>
              <a:miter lim="800000"/>
              <a:headEnd/>
              <a:tailEnd/>
            </a:ln>
          </p:spPr>
        </p:pic>
        <p:sp>
          <p:nvSpPr>
            <p:cNvPr id="16" name="正方形/長方形 15"/>
            <p:cNvSpPr/>
            <p:nvPr/>
          </p:nvSpPr>
          <p:spPr>
            <a:xfrm>
              <a:off x="6053598" y="5392174"/>
              <a:ext cx="889000" cy="889000"/>
            </a:xfrm>
            <a:prstGeom prst="rect">
              <a:avLst/>
            </a:prstGeom>
            <a:solidFill>
              <a:schemeClr val="accent3">
                <a:lumMod val="20000"/>
                <a:lumOff val="80000"/>
                <a:alpha val="50000"/>
              </a:schemeClr>
            </a:solidFill>
            <a:ln w="25400">
              <a:solidFill>
                <a:srgbClr val="00CC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grpSp>
      <p:sp>
        <p:nvSpPr>
          <p:cNvPr id="18" name="テキスト ボックス 17"/>
          <p:cNvSpPr txBox="1"/>
          <p:nvPr/>
        </p:nvSpPr>
        <p:spPr>
          <a:xfrm>
            <a:off x="2127456" y="1073150"/>
            <a:ext cx="2000250" cy="584775"/>
          </a:xfrm>
          <a:prstGeom prst="rect">
            <a:avLst/>
          </a:prstGeom>
          <a:solidFill>
            <a:schemeClr val="bg1"/>
          </a:solidFill>
        </p:spPr>
        <p:txBody>
          <a:bodyPr wrap="square" rtlCol="0">
            <a:spAutoFit/>
          </a:bodyPr>
          <a:lstStyle/>
          <a:p>
            <a:pPr algn="ctr"/>
            <a:r>
              <a:rPr kumimoji="1" lang="ja-JP" altLang="en-US" sz="1600" dirty="0" smtClean="0"/>
              <a:t>企業と混合の</a:t>
            </a:r>
            <a:r>
              <a:rPr kumimoji="1" lang="en-US" altLang="ja-JP" sz="1600" dirty="0" smtClean="0"/>
              <a:t>OSS</a:t>
            </a:r>
          </a:p>
          <a:p>
            <a:pPr algn="ctr"/>
            <a:r>
              <a:rPr kumimoji="1" lang="ja-JP" altLang="en-US" sz="1600" dirty="0" smtClean="0"/>
              <a:t>開発プロジェクト</a:t>
            </a:r>
            <a:endParaRPr kumimoji="1" lang="ja-JP" altLang="en-US" sz="1600" dirty="0"/>
          </a:p>
        </p:txBody>
      </p:sp>
      <p:sp>
        <p:nvSpPr>
          <p:cNvPr id="19" name="テキスト ボックス 18"/>
          <p:cNvSpPr txBox="1"/>
          <p:nvPr/>
        </p:nvSpPr>
        <p:spPr>
          <a:xfrm>
            <a:off x="4838700" y="1073150"/>
            <a:ext cx="2355850" cy="584775"/>
          </a:xfrm>
          <a:prstGeom prst="rect">
            <a:avLst/>
          </a:prstGeom>
          <a:solidFill>
            <a:schemeClr val="bg1"/>
          </a:solidFill>
        </p:spPr>
        <p:txBody>
          <a:bodyPr wrap="square" rtlCol="0">
            <a:spAutoFit/>
          </a:bodyPr>
          <a:lstStyle/>
          <a:p>
            <a:pPr algn="ctr"/>
            <a:r>
              <a:rPr lang="ja-JP" altLang="en-US" sz="1600" dirty="0" smtClean="0"/>
              <a:t>モジュール毎に分かれた</a:t>
            </a:r>
            <a:endParaRPr kumimoji="1" lang="en-US" altLang="ja-JP" sz="1600" dirty="0" smtClean="0"/>
          </a:p>
          <a:p>
            <a:pPr algn="ctr"/>
            <a:r>
              <a:rPr kumimoji="1" lang="en-US" altLang="ja-JP" sz="1600" dirty="0" smtClean="0"/>
              <a:t>OSS</a:t>
            </a:r>
            <a:r>
              <a:rPr kumimoji="1" lang="ja-JP" altLang="en-US" sz="1600" dirty="0" smtClean="0"/>
              <a:t>開発プロジェクト</a:t>
            </a:r>
            <a:endParaRPr kumimoji="1" lang="ja-JP" altLang="en-US" sz="1600" dirty="0"/>
          </a:p>
        </p:txBody>
      </p:sp>
      <p:sp>
        <p:nvSpPr>
          <p:cNvPr id="20" name="上矢印 19"/>
          <p:cNvSpPr/>
          <p:nvPr/>
        </p:nvSpPr>
        <p:spPr>
          <a:xfrm rot="18657919">
            <a:off x="3216735" y="3201367"/>
            <a:ext cx="355600" cy="810928"/>
          </a:xfrm>
          <a:prstGeom prst="up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21" name="テキスト ボックス 20"/>
          <p:cNvSpPr txBox="1"/>
          <p:nvPr/>
        </p:nvSpPr>
        <p:spPr>
          <a:xfrm>
            <a:off x="2171700" y="3948668"/>
            <a:ext cx="368935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dirty="0" smtClean="0">
                <a:solidFill>
                  <a:srgbClr val="FF0000"/>
                </a:solidFill>
              </a:rPr>
              <a:t>米大陸地域</a:t>
            </a:r>
            <a:r>
              <a:rPr kumimoji="1" lang="ja-JP" altLang="en-US" dirty="0" smtClean="0"/>
              <a:t>の</a:t>
            </a:r>
            <a:r>
              <a:rPr kumimoji="1" lang="en-US" altLang="ja-JP" dirty="0" smtClean="0"/>
              <a:t>19</a:t>
            </a:r>
            <a:r>
              <a:rPr kumimoji="1" lang="ja-JP" altLang="en-US" dirty="0" smtClean="0"/>
              <a:t>時～</a:t>
            </a:r>
            <a:r>
              <a:rPr kumimoji="1" lang="en-US" altLang="ja-JP" dirty="0" smtClean="0"/>
              <a:t>9</a:t>
            </a:r>
            <a:r>
              <a:rPr kumimoji="1" lang="ja-JP" altLang="en-US" dirty="0" smtClean="0"/>
              <a:t>時頃に相当</a:t>
            </a:r>
            <a:endParaRPr kumimoji="1" lang="ja-JP" altLang="en-US" dirty="0"/>
          </a:p>
        </p:txBody>
      </p:sp>
      <p:sp>
        <p:nvSpPr>
          <p:cNvPr id="22" name="上矢印 21"/>
          <p:cNvSpPr/>
          <p:nvPr/>
        </p:nvSpPr>
        <p:spPr>
          <a:xfrm rot="3094579">
            <a:off x="4437751" y="3210106"/>
            <a:ext cx="355600" cy="810928"/>
          </a:xfrm>
          <a:prstGeom prst="up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23" name="テキスト ボックス 22"/>
          <p:cNvSpPr txBox="1"/>
          <p:nvPr/>
        </p:nvSpPr>
        <p:spPr>
          <a:xfrm>
            <a:off x="1104900" y="4731603"/>
            <a:ext cx="6889750" cy="830997"/>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marL="0" lvl="2"/>
            <a:r>
              <a:rPr lang="ja-JP" altLang="en-US" sz="2400" dirty="0" smtClean="0">
                <a:solidFill>
                  <a:srgbClr val="FF0000"/>
                </a:solidFill>
              </a:rPr>
              <a:t>米大陸地域の開発者</a:t>
            </a:r>
            <a:r>
              <a:rPr lang="ja-JP" altLang="en-US" sz="2400" dirty="0" smtClean="0"/>
              <a:t>は企業の開発者が多く，</a:t>
            </a:r>
            <a:endParaRPr lang="en-US" altLang="ja-JP" sz="2400" dirty="0" smtClean="0"/>
          </a:p>
          <a:p>
            <a:pPr marL="0" lvl="2"/>
            <a:r>
              <a:rPr lang="ja-JP" altLang="en-US" sz="2400" dirty="0" smtClean="0">
                <a:solidFill>
                  <a:srgbClr val="0000FF"/>
                </a:solidFill>
              </a:rPr>
              <a:t>欧・アフリカ地域の開発者</a:t>
            </a:r>
            <a:r>
              <a:rPr lang="ja-JP" altLang="en-US" sz="2400" dirty="0" smtClean="0"/>
              <a:t>は企業の開発者が少ない</a:t>
            </a:r>
            <a:endParaRPr lang="en-US" altLang="ja-JP"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各地域のトップドメイン</a:t>
            </a:r>
            <a:endParaRPr kumimoji="1" lang="ja-JP" altLang="en-US" dirty="0"/>
          </a:p>
        </p:txBody>
      </p:sp>
      <p:sp>
        <p:nvSpPr>
          <p:cNvPr id="3" name="日付プレースホルダ 2"/>
          <p:cNvSpPr>
            <a:spLocks noGrp="1"/>
          </p:cNvSpPr>
          <p:nvPr>
            <p:ph type="dt" sz="half" idx="10"/>
          </p:nvPr>
        </p:nvSpPr>
        <p:spPr/>
        <p:txBody>
          <a:bodyPr/>
          <a:lstStyle/>
          <a:p>
            <a:fld id="{0ECAE5BC-73B8-469D-A36C-CDA56804D7F1}" type="datetime1">
              <a:rPr lang="ja-JP" altLang="en-US" smtClean="0"/>
              <a:pPr/>
              <a:t>2010/2/12</a:t>
            </a:fld>
            <a:endParaRPr lang="en-US" altLang="ja-JP"/>
          </a:p>
        </p:txBody>
      </p:sp>
      <p:sp>
        <p:nvSpPr>
          <p:cNvPr id="4" name="フッター プレースホルダ 3"/>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5" name="スライド番号プレースホルダ 4"/>
          <p:cNvSpPr>
            <a:spLocks noGrp="1"/>
          </p:cNvSpPr>
          <p:nvPr>
            <p:ph type="sldNum" sz="quarter" idx="12"/>
          </p:nvPr>
        </p:nvSpPr>
        <p:spPr/>
        <p:txBody>
          <a:bodyPr/>
          <a:lstStyle/>
          <a:p>
            <a:fld id="{3C03F5F3-CE1D-4F9B-86DD-DA01159B9948}" type="slidenum">
              <a:rPr lang="en-US" altLang="ja-JP" smtClean="0"/>
              <a:pPr/>
              <a:t>21</a:t>
            </a:fld>
            <a:endParaRPr lang="en-US" altLang="ja-JP"/>
          </a:p>
        </p:txBody>
      </p:sp>
      <p:graphicFrame>
        <p:nvGraphicFramePr>
          <p:cNvPr id="6" name="表 5"/>
          <p:cNvGraphicFramePr>
            <a:graphicFrameLocks noGrp="1"/>
          </p:cNvGraphicFramePr>
          <p:nvPr/>
        </p:nvGraphicFramePr>
        <p:xfrm>
          <a:off x="1092517" y="1060450"/>
          <a:ext cx="6946583" cy="3657600"/>
        </p:xfrm>
        <a:graphic>
          <a:graphicData uri="http://schemas.openxmlformats.org/drawingml/2006/table">
            <a:tbl>
              <a:tblPr firstRow="1" bandRow="1">
                <a:tableStyleId>{5940675A-B579-460E-94D1-54222C63F5DA}</a:tableStyleId>
              </a:tblPr>
              <a:tblGrid>
                <a:gridCol w="2630805"/>
                <a:gridCol w="1097280"/>
                <a:gridCol w="1503680"/>
                <a:gridCol w="1714818"/>
              </a:tblGrid>
              <a:tr h="285221">
                <a:tc gridSpan="2">
                  <a:txBody>
                    <a:bodyPr/>
                    <a:lstStyle/>
                    <a:p>
                      <a:pPr algn="ctr"/>
                      <a:endParaRPr kumimoji="1" lang="ja-JP" altLang="en-US" sz="1800"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dirty="0"/>
                    </a:p>
                  </a:txBody>
                  <a:tcPr/>
                </a:tc>
                <a:tc>
                  <a:txBody>
                    <a:bodyPr/>
                    <a:lstStyle/>
                    <a:p>
                      <a:pPr algn="ctr"/>
                      <a:r>
                        <a:rPr kumimoji="1" lang="ja-JP" altLang="en-US" sz="1800" b="1" dirty="0" smtClean="0">
                          <a:solidFill>
                            <a:srgbClr val="FF0000"/>
                          </a:solidFill>
                        </a:rPr>
                        <a:t>米</a:t>
                      </a:r>
                      <a:endParaRPr kumimoji="1" lang="ja-JP" altLang="en-US" sz="1800"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b="1" dirty="0" smtClean="0">
                          <a:solidFill>
                            <a:srgbClr val="0000FF"/>
                          </a:solidFill>
                        </a:rPr>
                        <a:t>欧</a:t>
                      </a:r>
                      <a:endParaRPr kumimoji="1" lang="ja-JP" altLang="en-US" sz="1800"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rowSpan="6">
                  <a:txBody>
                    <a:bodyPr/>
                    <a:lstStyle/>
                    <a:p>
                      <a:pPr algn="ctr"/>
                      <a:r>
                        <a:rPr kumimoji="1" lang="ja-JP" altLang="en-US" sz="1800" b="1" dirty="0" smtClean="0"/>
                        <a:t>企業と混合の</a:t>
                      </a:r>
                      <a:endParaRPr kumimoji="1" lang="en-US" altLang="ja-JP" sz="1800" b="1" dirty="0" smtClean="0"/>
                    </a:p>
                    <a:p>
                      <a:pPr algn="ctr"/>
                      <a:r>
                        <a:rPr kumimoji="1" lang="en-US" altLang="ja-JP" sz="1800" b="1" dirty="0" smtClean="0"/>
                        <a:t>OSS</a:t>
                      </a:r>
                      <a:r>
                        <a:rPr kumimoji="1" lang="ja-JP" altLang="en-US" sz="1800" b="1" dirty="0" smtClean="0"/>
                        <a:t>開発プロジェクト</a:t>
                      </a:r>
                      <a:endParaRPr kumimoji="1" lang="ja-JP" altLang="en-US" sz="1800"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en-US" altLang="ja-JP" sz="1800" kern="1200" baseline="0" dirty="0" smtClean="0">
                          <a:solidFill>
                            <a:schemeClr val="tx1"/>
                          </a:solidFill>
                          <a:latin typeface="+mn-lt"/>
                          <a:ea typeface="+mn-ea"/>
                          <a:cs typeface="+mn-cs"/>
                        </a:rPr>
                        <a:t>JDT</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sz="1800" dirty="0" smtClean="0"/>
                        <a:t>企業</a:t>
                      </a:r>
                      <a:r>
                        <a:rPr kumimoji="1" lang="en-US" altLang="ja-JP" sz="1800" dirty="0" smtClean="0"/>
                        <a:t>(22.4%)</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kumimoji="1" lang="ja-JP" altLang="en-US" sz="1800" dirty="0" smtClean="0"/>
                        <a:t>企業</a:t>
                      </a:r>
                      <a:r>
                        <a:rPr kumimoji="1" lang="en-US" altLang="ja-JP" sz="1800" dirty="0" smtClean="0"/>
                        <a:t>(23.6%)</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r>
              <a:tr h="285221">
                <a:tc vMerge="1">
                  <a:txBody>
                    <a:bodyPr/>
                    <a:lstStyle/>
                    <a:p>
                      <a:endParaRPr kumimoji="1" lang="ja-JP" altLang="en-US" dirty="0"/>
                    </a:p>
                  </a:txBody>
                  <a:tcPr/>
                </a:tc>
                <a:tc>
                  <a:txBody>
                    <a:bodyPr/>
                    <a:lstStyle/>
                    <a:p>
                      <a:pPr algn="l"/>
                      <a:r>
                        <a:rPr kumimoji="1" lang="en-US" altLang="ja-JP" sz="1800" kern="1200" baseline="0" dirty="0" smtClean="0">
                          <a:solidFill>
                            <a:schemeClr val="tx1"/>
                          </a:solidFill>
                          <a:latin typeface="+mn-lt"/>
                          <a:ea typeface="+mn-ea"/>
                          <a:cs typeface="+mn-cs"/>
                        </a:rPr>
                        <a:t>PDE</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800" dirty="0" smtClean="0"/>
                        <a:t>企業</a:t>
                      </a:r>
                      <a:r>
                        <a:rPr kumimoji="1" lang="en-US" altLang="ja-JP" sz="1800" dirty="0" smtClean="0"/>
                        <a:t>(28.0%)</a:t>
                      </a:r>
                      <a:endParaRPr kumimoji="1" lang="ja-JP" altLang="en-US" sz="18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kumimoji="1" lang="ja-JP" altLang="en-US" sz="1800" dirty="0" smtClean="0"/>
                        <a:t>その他</a:t>
                      </a:r>
                      <a:r>
                        <a:rPr kumimoji="1" lang="en-US" altLang="ja-JP" sz="1800" dirty="0" smtClean="0"/>
                        <a:t>(15.5%)</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vMerge="1">
                  <a:txBody>
                    <a:bodyPr/>
                    <a:lstStyle/>
                    <a:p>
                      <a:endParaRPr kumimoji="1" lang="ja-JP" altLang="en-US" dirty="0"/>
                    </a:p>
                  </a:txBody>
                  <a:tcPr/>
                </a:tc>
                <a:tc>
                  <a:txBody>
                    <a:bodyPr/>
                    <a:lstStyle/>
                    <a:p>
                      <a:pPr algn="l"/>
                      <a:r>
                        <a:rPr kumimoji="1" lang="en-US" altLang="ja-JP" sz="1800" kern="1200" baseline="0" dirty="0" smtClean="0">
                          <a:solidFill>
                            <a:schemeClr val="tx1"/>
                          </a:solidFill>
                          <a:latin typeface="+mn-lt"/>
                          <a:ea typeface="+mn-ea"/>
                          <a:cs typeface="+mn-cs"/>
                        </a:rPr>
                        <a:t>BIRT</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sz="1800" dirty="0" smtClean="0"/>
                        <a:t>企業</a:t>
                      </a:r>
                      <a:r>
                        <a:rPr kumimoji="1" lang="en-US" altLang="ja-JP" sz="1800" dirty="0" smtClean="0"/>
                        <a:t>(67.8%)</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kumimoji="1" lang="ja-JP" altLang="en-US" sz="1800" dirty="0" smtClean="0"/>
                        <a:t>その他</a:t>
                      </a:r>
                      <a:r>
                        <a:rPr kumimoji="1" lang="en-US" altLang="ja-JP" sz="1800" dirty="0" smtClean="0"/>
                        <a:t>(13.2%)</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vMerge="1">
                  <a:txBody>
                    <a:bodyPr/>
                    <a:lstStyle/>
                    <a:p>
                      <a:endParaRPr kumimoji="1" lang="ja-JP" altLang="en-US" dirty="0"/>
                    </a:p>
                  </a:txBody>
                  <a:tcPr/>
                </a:tc>
                <a:tc>
                  <a:txBody>
                    <a:bodyPr/>
                    <a:lstStyle/>
                    <a:p>
                      <a:pPr algn="l"/>
                      <a:r>
                        <a:rPr kumimoji="1" lang="en-US" altLang="ja-JP" sz="1800" kern="1200" baseline="0" dirty="0" smtClean="0">
                          <a:solidFill>
                            <a:schemeClr val="tx1"/>
                          </a:solidFill>
                          <a:latin typeface="+mn-lt"/>
                          <a:ea typeface="+mn-ea"/>
                          <a:cs typeface="+mn-cs"/>
                        </a:rPr>
                        <a:t>EMF</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sz="1800" dirty="0" smtClean="0"/>
                        <a:t>企業</a:t>
                      </a:r>
                      <a:r>
                        <a:rPr kumimoji="1" lang="en-US" altLang="ja-JP" sz="1800" dirty="0" smtClean="0"/>
                        <a:t>(73.1%)</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kumimoji="1" lang="ja-JP" altLang="en-US" sz="1800" dirty="0" smtClean="0"/>
                        <a:t>その他</a:t>
                      </a:r>
                      <a:r>
                        <a:rPr kumimoji="1" lang="en-US" altLang="ja-JP" sz="1800" dirty="0" smtClean="0"/>
                        <a:t>(13.8%)</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04800">
                <a:tc vMerge="1">
                  <a:txBody>
                    <a:bodyPr/>
                    <a:lstStyle/>
                    <a:p>
                      <a:endParaRPr kumimoji="1" lang="ja-JP" altLang="en-US" dirty="0"/>
                    </a:p>
                  </a:txBody>
                  <a:tcPr/>
                </a:tc>
                <a:tc>
                  <a:txBody>
                    <a:bodyPr/>
                    <a:lstStyle/>
                    <a:p>
                      <a:pPr algn="l"/>
                      <a:r>
                        <a:rPr kumimoji="1" lang="en-US" altLang="ja-JP" sz="1800" kern="1200" baseline="0" dirty="0" smtClean="0">
                          <a:solidFill>
                            <a:schemeClr val="tx1"/>
                          </a:solidFill>
                          <a:latin typeface="+mn-lt"/>
                          <a:ea typeface="+mn-ea"/>
                          <a:cs typeface="+mn-cs"/>
                        </a:rPr>
                        <a:t>CDT</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sz="1800" dirty="0" smtClean="0"/>
                        <a:t>企業</a:t>
                      </a:r>
                      <a:r>
                        <a:rPr kumimoji="1" lang="en-US" altLang="ja-JP" sz="1800" dirty="0" smtClean="0"/>
                        <a:t>(35.8%)</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kumimoji="1" lang="ja-JP" altLang="en-US" sz="1800" dirty="0" smtClean="0"/>
                        <a:t>企業</a:t>
                      </a:r>
                      <a:r>
                        <a:rPr kumimoji="1" lang="en-US" altLang="ja-JP" sz="1800" dirty="0" smtClean="0"/>
                        <a:t>(15.3%)</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r>
              <a:tr h="215900">
                <a:tc vMerge="1">
                  <a:txBody>
                    <a:bodyPr/>
                    <a:lstStyle/>
                    <a:p>
                      <a:endParaRPr kumimoji="1" lang="ja-JP" altLang="en-US" dirty="0"/>
                    </a:p>
                  </a:txBody>
                  <a:tcPr/>
                </a:tc>
                <a:tc>
                  <a:txBody>
                    <a:bodyPr/>
                    <a:lstStyle/>
                    <a:p>
                      <a:pPr algn="l"/>
                      <a:r>
                        <a:rPr kumimoji="1" lang="en-US" altLang="ja-JP" sz="1800" kern="1200" baseline="0" dirty="0" smtClean="0">
                          <a:solidFill>
                            <a:schemeClr val="tx1"/>
                          </a:solidFill>
                          <a:latin typeface="+mn-lt"/>
                          <a:ea typeface="+mn-ea"/>
                          <a:cs typeface="+mn-cs"/>
                        </a:rPr>
                        <a:t>WTP</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sz="1800" dirty="0" smtClean="0"/>
                        <a:t>企業</a:t>
                      </a:r>
                      <a:r>
                        <a:rPr kumimoji="1" lang="en-US" altLang="ja-JP" sz="1800" dirty="0" smtClean="0"/>
                        <a:t>(31.2%)</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kumimoji="1" lang="ja-JP" altLang="en-US" sz="1800" dirty="0" smtClean="0"/>
                        <a:t>その他</a:t>
                      </a:r>
                      <a:r>
                        <a:rPr kumimoji="1" lang="en-US" altLang="ja-JP" sz="1800" dirty="0" smtClean="0"/>
                        <a:t>(11.4%)</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rowSpan="3">
                  <a:txBody>
                    <a:bodyPr/>
                    <a:lstStyle/>
                    <a:p>
                      <a:pPr algn="ctr"/>
                      <a:r>
                        <a:rPr kumimoji="1" lang="ja-JP" altLang="en-US" sz="1800" b="1" dirty="0" smtClean="0"/>
                        <a:t>モジュール毎に分かれた</a:t>
                      </a:r>
                      <a:endParaRPr kumimoji="1" lang="en-US" altLang="ja-JP" sz="1800" b="1" dirty="0" smtClean="0"/>
                    </a:p>
                    <a:p>
                      <a:pPr algn="ctr"/>
                      <a:r>
                        <a:rPr kumimoji="1" lang="en-US" altLang="ja-JP" sz="1800" b="1" dirty="0" smtClean="0"/>
                        <a:t>OSS</a:t>
                      </a:r>
                      <a:r>
                        <a:rPr kumimoji="1" lang="ja-JP" altLang="en-US" sz="1800" b="1" dirty="0" smtClean="0"/>
                        <a:t>開発プロジェクト</a:t>
                      </a:r>
                      <a:endParaRPr kumimoji="1" lang="ja-JP" altLang="en-US" sz="1800"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en-US" altLang="ja-JP" sz="1800" kern="1200" baseline="0" dirty="0" smtClean="0">
                          <a:solidFill>
                            <a:schemeClr val="tx1"/>
                          </a:solidFill>
                          <a:latin typeface="+mn-lt"/>
                          <a:ea typeface="+mn-ea"/>
                          <a:cs typeface="+mn-cs"/>
                        </a:rPr>
                        <a:t>Platform</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sz="1800" dirty="0" smtClean="0"/>
                        <a:t>企業</a:t>
                      </a:r>
                      <a:r>
                        <a:rPr kumimoji="1" lang="en-US" altLang="ja-JP" sz="1800" dirty="0" smtClean="0"/>
                        <a:t>(31.6%)</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kumimoji="1" lang="ja-JP" altLang="en-US" sz="1800" dirty="0" smtClean="0"/>
                        <a:t>その他</a:t>
                      </a:r>
                      <a:r>
                        <a:rPr kumimoji="1" lang="en-US" altLang="ja-JP" sz="1800" dirty="0" smtClean="0"/>
                        <a:t>(22.9%)</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vMerge="1">
                  <a:txBody>
                    <a:bodyPr/>
                    <a:lstStyle/>
                    <a:p>
                      <a:endParaRPr kumimoji="1" lang="ja-JP" altLang="en-US" dirty="0"/>
                    </a:p>
                  </a:txBody>
                  <a:tcPr/>
                </a:tc>
                <a:tc>
                  <a:txBody>
                    <a:bodyPr/>
                    <a:lstStyle/>
                    <a:p>
                      <a:pPr algn="l"/>
                      <a:r>
                        <a:rPr kumimoji="1" lang="en-US" altLang="ja-JP" sz="1800" kern="1200" baseline="0" dirty="0" smtClean="0">
                          <a:solidFill>
                            <a:schemeClr val="tx1"/>
                          </a:solidFill>
                          <a:latin typeface="+mn-lt"/>
                          <a:ea typeface="+mn-ea"/>
                          <a:cs typeface="+mn-cs"/>
                        </a:rPr>
                        <a:t>SWT</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sz="1800" dirty="0" smtClean="0"/>
                        <a:t>企業</a:t>
                      </a:r>
                      <a:r>
                        <a:rPr kumimoji="1" lang="en-US" altLang="ja-JP" sz="1800" dirty="0" smtClean="0"/>
                        <a:t>(11.8%)</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kumimoji="1" lang="ja-JP" altLang="en-US" sz="1800" dirty="0" smtClean="0"/>
                        <a:t>企業</a:t>
                      </a:r>
                      <a:r>
                        <a:rPr kumimoji="1" lang="en-US" altLang="ja-JP" sz="1800" dirty="0" smtClean="0"/>
                        <a:t>(31.8%)</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r>
              <a:tr h="285221">
                <a:tc vMerge="1">
                  <a:txBody>
                    <a:bodyPr/>
                    <a:lstStyle/>
                    <a:p>
                      <a:endParaRPr kumimoji="1" lang="ja-JP" altLang="en-US" dirty="0"/>
                    </a:p>
                  </a:txBody>
                  <a:tcPr/>
                </a:tc>
                <a:tc>
                  <a:txBody>
                    <a:bodyPr/>
                    <a:lstStyle/>
                    <a:p>
                      <a:pPr algn="l"/>
                      <a:r>
                        <a:rPr kumimoji="1" lang="en-US" altLang="ja-JP" sz="1800" kern="1200" baseline="0" dirty="0" smtClean="0">
                          <a:solidFill>
                            <a:schemeClr val="tx1"/>
                          </a:solidFill>
                          <a:latin typeface="+mn-lt"/>
                          <a:ea typeface="+mn-ea"/>
                          <a:cs typeface="+mn-cs"/>
                        </a:rPr>
                        <a:t>RCP</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sz="1800" dirty="0" smtClean="0"/>
                        <a:t>企業</a:t>
                      </a:r>
                      <a:r>
                        <a:rPr kumimoji="1" lang="en-US" altLang="ja-JP" sz="1800" dirty="0" smtClean="0"/>
                        <a:t>(55.7%)</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kumimoji="1" lang="ja-JP" altLang="en-US" sz="1800" dirty="0" smtClean="0"/>
                        <a:t>企業</a:t>
                      </a:r>
                      <a:r>
                        <a:rPr kumimoji="1" lang="en-US" altLang="ja-JP" sz="1800" dirty="0" smtClean="0"/>
                        <a:t>(16.1%)</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r>
            </a:tbl>
          </a:graphicData>
        </a:graphic>
      </p:graphicFrame>
      <p:sp>
        <p:nvSpPr>
          <p:cNvPr id="8" name="テキスト ボックス 7"/>
          <p:cNvSpPr txBox="1"/>
          <p:nvPr/>
        </p:nvSpPr>
        <p:spPr>
          <a:xfrm>
            <a:off x="882650" y="5073650"/>
            <a:ext cx="7645400" cy="830997"/>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marL="0" lvl="2"/>
            <a:r>
              <a:rPr lang="ja-JP" altLang="en-US" sz="2400" dirty="0" smtClean="0"/>
              <a:t>モジュール毎に分かれた</a:t>
            </a:r>
            <a:r>
              <a:rPr lang="en-US" altLang="ja-JP" sz="2400" dirty="0" smtClean="0"/>
              <a:t>OSS</a:t>
            </a:r>
            <a:r>
              <a:rPr lang="ja-JP" altLang="en-US" sz="2400" dirty="0" smtClean="0"/>
              <a:t>開発プロジェクトでは，</a:t>
            </a:r>
            <a:endParaRPr lang="en-US" altLang="ja-JP" sz="2400" dirty="0" smtClean="0"/>
          </a:p>
          <a:p>
            <a:pPr marL="0" lvl="2"/>
            <a:r>
              <a:rPr lang="ja-JP" altLang="en-US" sz="2400" dirty="0" smtClean="0">
                <a:solidFill>
                  <a:srgbClr val="0000FF"/>
                </a:solidFill>
              </a:rPr>
              <a:t>欧・アフリカ地域の開発者</a:t>
            </a:r>
            <a:r>
              <a:rPr lang="ja-JP" altLang="en-US" sz="2400" dirty="0" smtClean="0"/>
              <a:t>においても企業の開発者が多い</a:t>
            </a:r>
            <a:endParaRPr lang="en-US" altLang="ja-JP"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OSS</a:t>
            </a:r>
            <a:r>
              <a:rPr kumimoji="1" lang="ja-JP" altLang="en-US" dirty="0" smtClean="0"/>
              <a:t>プロジェクト内の情報交換のタイムラグの実態</a:t>
            </a:r>
            <a:r>
              <a:rPr lang="ja-JP" altLang="en-US" dirty="0" smtClean="0"/>
              <a:t>を調査した</a:t>
            </a:r>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r>
              <a:rPr lang="ja-JP" altLang="en-US" dirty="0" smtClean="0"/>
              <a:t>タイムラグが解消できる時間帯に情報交換を行うことで，情報交換の所要時間</a:t>
            </a:r>
            <a:r>
              <a:rPr lang="ja-JP" altLang="en-US" smtClean="0"/>
              <a:t>を短縮化することが見込める</a:t>
            </a:r>
            <a:endParaRPr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22</a:t>
            </a:fld>
            <a:endParaRPr lang="en-US" altLang="ja-JP"/>
          </a:p>
        </p:txBody>
      </p:sp>
      <p:graphicFrame>
        <p:nvGraphicFramePr>
          <p:cNvPr id="7" name="表 6"/>
          <p:cNvGraphicFramePr>
            <a:graphicFrameLocks noGrp="1"/>
          </p:cNvGraphicFramePr>
          <p:nvPr/>
        </p:nvGraphicFramePr>
        <p:xfrm>
          <a:off x="971550" y="1873250"/>
          <a:ext cx="7233257" cy="2926080"/>
        </p:xfrm>
        <a:graphic>
          <a:graphicData uri="http://schemas.openxmlformats.org/drawingml/2006/table">
            <a:tbl>
              <a:tblPr firstRow="1" bandRow="1">
                <a:tableStyleId>{5940675A-B579-460E-94D1-54222C63F5DA}</a:tableStyleId>
              </a:tblPr>
              <a:tblGrid>
                <a:gridCol w="2645093"/>
                <a:gridCol w="2532380"/>
                <a:gridCol w="1019493"/>
                <a:gridCol w="1036291"/>
              </a:tblGrid>
              <a:tr h="507008">
                <a:tc rowSpan="2">
                  <a:txBody>
                    <a:bodyPr/>
                    <a:lstStyle/>
                    <a:p>
                      <a:pPr algn="r"/>
                      <a:endParaRPr kumimoji="1" lang="ja-JP" altLang="en-US" sz="18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kumimoji="1" lang="ja-JP" altLang="en-US" sz="1800" b="1" dirty="0" smtClean="0">
                          <a:solidFill>
                            <a:schemeClr val="tx1"/>
                          </a:solidFill>
                        </a:rPr>
                        <a:t>タイムラグが</a:t>
                      </a:r>
                      <a:endParaRPr kumimoji="1" lang="en-US" altLang="ja-JP" sz="1800" b="1" dirty="0" smtClean="0">
                        <a:solidFill>
                          <a:schemeClr val="tx1"/>
                        </a:solidFill>
                      </a:endParaRPr>
                    </a:p>
                    <a:p>
                      <a:pPr algn="ctr"/>
                      <a:r>
                        <a:rPr kumimoji="1" lang="ja-JP" altLang="en-US" sz="1800" b="1" dirty="0" smtClean="0">
                          <a:solidFill>
                            <a:schemeClr val="tx1"/>
                          </a:solidFill>
                        </a:rPr>
                        <a:t>発生する時間帯</a:t>
                      </a: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kumimoji="1" lang="ja-JP" altLang="en-US" sz="1800" b="1" dirty="0" smtClean="0">
                          <a:solidFill>
                            <a:schemeClr val="tx1"/>
                          </a:solidFill>
                        </a:rPr>
                        <a:t>タイムラグが</a:t>
                      </a:r>
                      <a:endParaRPr kumimoji="1" lang="en-US" altLang="ja-JP" sz="1800" b="1" dirty="0" smtClean="0">
                        <a:solidFill>
                          <a:schemeClr val="tx1"/>
                        </a:solidFill>
                      </a:endParaRPr>
                    </a:p>
                    <a:p>
                      <a:pPr algn="ctr"/>
                      <a:r>
                        <a:rPr kumimoji="1" lang="ja-JP" altLang="en-US" sz="1800" b="1" dirty="0" smtClean="0">
                          <a:solidFill>
                            <a:schemeClr val="tx1"/>
                          </a:solidFill>
                        </a:rPr>
                        <a:t>解消できる時間帯</a:t>
                      </a: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9719">
                <a:tc vMerge="1">
                  <a:txBody>
                    <a:bodyPr/>
                    <a:lstStyle/>
                    <a:p>
                      <a:pPr algn="r"/>
                      <a:endParaRPr kumimoji="1" lang="ja-JP" altLang="en-US" sz="18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b="1" dirty="0" smtClean="0">
                          <a:solidFill>
                            <a:srgbClr val="FF0000"/>
                          </a:solidFill>
                        </a:rPr>
                        <a:t>米</a:t>
                      </a:r>
                      <a:endParaRPr kumimoji="1" lang="ja-JP" altLang="en-US" sz="1800"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b="1" dirty="0" smtClean="0">
                          <a:solidFill>
                            <a:srgbClr val="0000FF"/>
                          </a:solidFill>
                        </a:rPr>
                        <a:t>欧</a:t>
                      </a:r>
                      <a:endParaRPr kumimoji="1" lang="ja-JP" altLang="en-US" sz="1800"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07008">
                <a:tc>
                  <a:txBody>
                    <a:bodyPr/>
                    <a:lstStyle/>
                    <a:p>
                      <a:pPr algn="ctr"/>
                      <a:r>
                        <a:rPr kumimoji="1" lang="en-US" altLang="ja-JP" sz="1800" b="1" dirty="0" smtClean="0"/>
                        <a:t>OSS</a:t>
                      </a:r>
                      <a:r>
                        <a:rPr kumimoji="1" lang="ja-JP" altLang="en-US" sz="1800" b="1" dirty="0" smtClean="0"/>
                        <a:t>開発プロジェクト</a:t>
                      </a:r>
                      <a:endParaRPr kumimoji="1" lang="ja-JP" altLang="en-US" sz="1800"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smtClean="0"/>
                        <a:t>返信地域の深夜～早朝</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10~12</a:t>
                      </a:r>
                    </a:p>
                    <a:p>
                      <a:pPr algn="ctr"/>
                      <a:r>
                        <a:rPr kumimoji="1" lang="en-US" altLang="ja-JP" sz="1800" dirty="0" smtClean="0"/>
                        <a:t>(</a:t>
                      </a:r>
                      <a:r>
                        <a:rPr kumimoji="1" lang="ja-JP" altLang="en-US" sz="1800" dirty="0" smtClean="0"/>
                        <a:t>時</a:t>
                      </a:r>
                      <a:r>
                        <a:rPr kumimoji="1" lang="en-US" altLang="ja-JP" sz="1800" dirty="0" smtClean="0"/>
                        <a:t>)</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18(</a:t>
                      </a:r>
                      <a:r>
                        <a:rPr kumimoji="1" lang="ja-JP" altLang="en-US" sz="1800" dirty="0" smtClean="0"/>
                        <a:t>時</a:t>
                      </a:r>
                      <a:r>
                        <a:rPr kumimoji="1" lang="en-US" altLang="ja-JP" sz="1800" dirty="0" smtClean="0"/>
                        <a:t>)</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07008">
                <a:tc>
                  <a:txBody>
                    <a:bodyPr/>
                    <a:lstStyle/>
                    <a:p>
                      <a:pPr algn="ctr"/>
                      <a:r>
                        <a:rPr kumimoji="1" lang="ja-JP" altLang="en-US" sz="1800" b="1" dirty="0" smtClean="0"/>
                        <a:t>企業と混合の</a:t>
                      </a:r>
                      <a:endParaRPr kumimoji="1" lang="en-US" altLang="ja-JP" sz="1800" b="1" dirty="0" smtClean="0"/>
                    </a:p>
                    <a:p>
                      <a:pPr algn="ctr"/>
                      <a:r>
                        <a:rPr kumimoji="1" lang="en-US" altLang="ja-JP" sz="1800" b="1" dirty="0" smtClean="0"/>
                        <a:t>OSS</a:t>
                      </a:r>
                      <a:r>
                        <a:rPr kumimoji="1" lang="ja-JP" altLang="en-US" sz="1800" b="1" dirty="0" smtClean="0"/>
                        <a:t>開発プロジェクト</a:t>
                      </a:r>
                      <a:endParaRPr kumimoji="1" lang="ja-JP" altLang="en-US" sz="1800"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smtClean="0"/>
                        <a:t>返信地域の夕方～早朝</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9~12</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15~18</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07008">
                <a:tc>
                  <a:txBody>
                    <a:bodyPr/>
                    <a:lstStyle/>
                    <a:p>
                      <a:pPr algn="ctr"/>
                      <a:r>
                        <a:rPr kumimoji="1" lang="ja-JP" altLang="en-US" sz="1800" b="1" dirty="0" smtClean="0"/>
                        <a:t>モジュール毎に分かれた</a:t>
                      </a:r>
                      <a:endParaRPr kumimoji="1" lang="en-US" altLang="ja-JP" sz="1800" b="1" dirty="0" smtClean="0"/>
                    </a:p>
                    <a:p>
                      <a:pPr algn="ctr"/>
                      <a:r>
                        <a:rPr kumimoji="1" lang="en-US" altLang="ja-JP" sz="1800" b="1" dirty="0" smtClean="0"/>
                        <a:t>OSS</a:t>
                      </a:r>
                      <a:r>
                        <a:rPr kumimoji="1" lang="ja-JP" altLang="en-US" sz="1800" b="1" dirty="0" smtClean="0"/>
                        <a:t>開発プロジェクト</a:t>
                      </a:r>
                      <a:endParaRPr kumimoji="1" lang="ja-JP" altLang="en-US" sz="1800"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smtClean="0"/>
                        <a:t>返信</a:t>
                      </a:r>
                      <a:r>
                        <a:rPr kumimoji="1" lang="ja-JP" altLang="en-US" sz="1800" smtClean="0"/>
                        <a:t>地域の夕方～</a:t>
                      </a:r>
                      <a:r>
                        <a:rPr kumimoji="1" lang="ja-JP" altLang="en-US" sz="1800" dirty="0" smtClean="0"/>
                        <a:t>早朝</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9~12</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15~18</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endParaRPr kumimoji="1" lang="ja-JP" altLang="en-US"/>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23</a:t>
            </a:fld>
            <a:endParaRPr lang="en-US" altLang="ja-JP"/>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38150" y="133350"/>
            <a:ext cx="8623300" cy="717550"/>
          </a:xfrm>
        </p:spPr>
        <p:txBody>
          <a:bodyPr/>
          <a:lstStyle/>
          <a:p>
            <a:r>
              <a:rPr lang="ja-JP" altLang="en-US" sz="1600" dirty="0" smtClean="0"/>
              <a:t>結果</a:t>
            </a:r>
            <a:r>
              <a:rPr lang="en-US" altLang="ja-JP" sz="3600" dirty="0" smtClean="0"/>
              <a:t/>
            </a:r>
            <a:br>
              <a:rPr lang="en-US" altLang="ja-JP" sz="3600" dirty="0" smtClean="0"/>
            </a:br>
            <a:r>
              <a:rPr lang="ja-JP" altLang="en-US" sz="2400" dirty="0" smtClean="0"/>
              <a:t>仮説</a:t>
            </a:r>
            <a:r>
              <a:rPr lang="en-US" altLang="ja-JP" sz="2400" dirty="0" smtClean="0"/>
              <a:t>3</a:t>
            </a:r>
            <a:r>
              <a:rPr lang="ja-JP" altLang="en-US" sz="2400" dirty="0" smtClean="0"/>
              <a:t>：</a:t>
            </a:r>
            <a:r>
              <a:rPr lang="ja-JP" altLang="en-US" sz="2000" dirty="0" smtClean="0"/>
              <a:t>返信者の地域によって素早い返信が期待できる時間帯が異なる</a:t>
            </a:r>
            <a:r>
              <a:rPr lang="en-US" altLang="ja-JP" sz="2000" dirty="0" smtClean="0"/>
              <a:t>(2/3)</a:t>
            </a:r>
            <a:endParaRPr kumimoji="1" lang="ja-JP" altLang="en-US" sz="2000" dirty="0"/>
          </a:p>
        </p:txBody>
      </p:sp>
      <p:sp>
        <p:nvSpPr>
          <p:cNvPr id="3" name="コンテンツ プレースホルダ 2"/>
          <p:cNvSpPr>
            <a:spLocks noGrp="1"/>
          </p:cNvSpPr>
          <p:nvPr>
            <p:ph idx="1"/>
          </p:nvPr>
        </p:nvSpPr>
        <p:spPr/>
        <p:txBody>
          <a:bodyPr/>
          <a:lstStyle/>
          <a:p>
            <a:r>
              <a:rPr lang="en-US" altLang="ja-JP" dirty="0" smtClean="0"/>
              <a:t>OSS</a:t>
            </a:r>
            <a:r>
              <a:rPr lang="ja-JP" altLang="en-US" dirty="0" smtClean="0"/>
              <a:t>開発プロジェクト：</a:t>
            </a:r>
            <a:r>
              <a:rPr lang="ja-JP" altLang="en-US" dirty="0" smtClean="0">
                <a:solidFill>
                  <a:srgbClr val="0000FF"/>
                </a:solidFill>
              </a:rPr>
              <a:t>欧・アフリカ地域</a:t>
            </a:r>
            <a:r>
              <a:rPr lang="ja-JP" altLang="en-US" dirty="0" smtClean="0"/>
              <a:t>から送信</a:t>
            </a:r>
            <a:endParaRPr lang="en-US" altLang="ja-JP" dirty="0" smtClean="0"/>
          </a:p>
          <a:p>
            <a:pPr lvl="1"/>
            <a:r>
              <a:rPr lang="en-US" altLang="ja-JP" dirty="0" smtClean="0"/>
              <a:t>14</a:t>
            </a:r>
            <a:r>
              <a:rPr lang="ja-JP" altLang="en-US" dirty="0" smtClean="0"/>
              <a:t>時～</a:t>
            </a:r>
            <a:r>
              <a:rPr lang="en-US" altLang="ja-JP" dirty="0" smtClean="0"/>
              <a:t>23</a:t>
            </a:r>
            <a:r>
              <a:rPr lang="ja-JP" altLang="en-US" dirty="0" smtClean="0"/>
              <a:t>時に送信すると，</a:t>
            </a:r>
            <a:r>
              <a:rPr lang="ja-JP" altLang="en-US" dirty="0" smtClean="0">
                <a:solidFill>
                  <a:srgbClr val="0000FF"/>
                </a:solidFill>
              </a:rPr>
              <a:t>欧・アフリカ地域</a:t>
            </a:r>
            <a:r>
              <a:rPr lang="ja-JP" altLang="en-US" dirty="0" smtClean="0"/>
              <a:t>の開発者からの返信が早い</a:t>
            </a:r>
            <a:endParaRPr lang="en-US" altLang="ja-JP" dirty="0" smtClean="0"/>
          </a:p>
          <a:p>
            <a:pPr lvl="1"/>
            <a:r>
              <a:rPr lang="en-US" altLang="ja-JP" dirty="0" smtClean="0"/>
              <a:t>16</a:t>
            </a:r>
            <a:r>
              <a:rPr lang="ja-JP" altLang="en-US" dirty="0" smtClean="0"/>
              <a:t>時～</a:t>
            </a:r>
            <a:r>
              <a:rPr lang="en-US" altLang="ja-JP" dirty="0" smtClean="0"/>
              <a:t>2</a:t>
            </a:r>
            <a:r>
              <a:rPr lang="ja-JP" altLang="en-US" dirty="0" smtClean="0"/>
              <a:t>時に送信すると，</a:t>
            </a:r>
            <a:r>
              <a:rPr lang="ja-JP" altLang="en-US" dirty="0" smtClean="0">
                <a:solidFill>
                  <a:srgbClr val="FF0000"/>
                </a:solidFill>
              </a:rPr>
              <a:t>米大陸地域</a:t>
            </a:r>
            <a:r>
              <a:rPr lang="ja-JP" altLang="en-US" dirty="0" smtClean="0"/>
              <a:t>の開発者からの返信が早い</a:t>
            </a:r>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24</a:t>
            </a:fld>
            <a:endParaRPr lang="en-US" altLang="ja-JP"/>
          </a:p>
        </p:txBody>
      </p:sp>
      <p:graphicFrame>
        <p:nvGraphicFramePr>
          <p:cNvPr id="7" name="グラフ 6"/>
          <p:cNvGraphicFramePr/>
          <p:nvPr/>
        </p:nvGraphicFramePr>
        <p:xfrm>
          <a:off x="438150" y="3784600"/>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グラフ 8"/>
          <p:cNvGraphicFramePr/>
          <p:nvPr/>
        </p:nvGraphicFramePr>
        <p:xfrm>
          <a:off x="4305300" y="3784600"/>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11" name="テキスト ボックス 10"/>
          <p:cNvSpPr txBox="1"/>
          <p:nvPr/>
        </p:nvSpPr>
        <p:spPr>
          <a:xfrm>
            <a:off x="1416050" y="3579396"/>
            <a:ext cx="2680382" cy="338554"/>
          </a:xfrm>
          <a:prstGeom prst="rect">
            <a:avLst/>
          </a:prstGeom>
          <a:noFill/>
        </p:spPr>
        <p:txBody>
          <a:bodyPr wrap="square" rtlCol="0">
            <a:spAutoFit/>
          </a:bodyPr>
          <a:lstStyle/>
          <a:p>
            <a:pPr algn="ctr"/>
            <a:r>
              <a:rPr lang="ja-JP" altLang="en-US" sz="1600" dirty="0" smtClean="0"/>
              <a:t>送信：</a:t>
            </a:r>
            <a:r>
              <a:rPr lang="ja-JP" altLang="en-US" sz="1600" b="1" dirty="0" smtClean="0">
                <a:solidFill>
                  <a:srgbClr val="0000FF"/>
                </a:solidFill>
              </a:rPr>
              <a:t>欧</a:t>
            </a:r>
            <a:r>
              <a:rPr lang="ja-JP" altLang="en-US" sz="1600" dirty="0" smtClean="0"/>
              <a:t>，返信：</a:t>
            </a:r>
            <a:r>
              <a:rPr lang="ja-JP" altLang="en-US" sz="1600" b="1" dirty="0" smtClean="0">
                <a:solidFill>
                  <a:srgbClr val="0000FF"/>
                </a:solidFill>
              </a:rPr>
              <a:t>欧</a:t>
            </a:r>
            <a:endParaRPr lang="en-US" altLang="ja-JP" sz="1600" dirty="0" smtClean="0">
              <a:solidFill>
                <a:srgbClr val="0000FF"/>
              </a:solidFill>
            </a:endParaRPr>
          </a:p>
        </p:txBody>
      </p:sp>
      <p:sp>
        <p:nvSpPr>
          <p:cNvPr id="12" name="テキスト ボックス 11"/>
          <p:cNvSpPr txBox="1"/>
          <p:nvPr/>
        </p:nvSpPr>
        <p:spPr>
          <a:xfrm>
            <a:off x="5283200" y="3579396"/>
            <a:ext cx="2680382" cy="338554"/>
          </a:xfrm>
          <a:prstGeom prst="rect">
            <a:avLst/>
          </a:prstGeom>
          <a:noFill/>
        </p:spPr>
        <p:txBody>
          <a:bodyPr wrap="square" rtlCol="0">
            <a:spAutoFit/>
          </a:bodyPr>
          <a:lstStyle/>
          <a:p>
            <a:pPr algn="ctr"/>
            <a:r>
              <a:rPr lang="ja-JP" altLang="en-US" sz="1600" dirty="0" smtClean="0"/>
              <a:t>送信：</a:t>
            </a:r>
            <a:r>
              <a:rPr lang="ja-JP" altLang="en-US" sz="1600" b="1" dirty="0" smtClean="0">
                <a:solidFill>
                  <a:srgbClr val="0000FF"/>
                </a:solidFill>
              </a:rPr>
              <a:t>欧</a:t>
            </a:r>
            <a:r>
              <a:rPr lang="ja-JP" altLang="en-US" sz="1600" dirty="0" smtClean="0"/>
              <a:t>，返信：</a:t>
            </a:r>
            <a:r>
              <a:rPr lang="ja-JP" altLang="en-US" sz="1600" dirty="0" smtClean="0">
                <a:solidFill>
                  <a:srgbClr val="FF0000"/>
                </a:solidFill>
              </a:rPr>
              <a:t>米</a:t>
            </a:r>
            <a:endParaRPr lang="en-US" altLang="ja-JP" sz="1600" dirty="0" smtClean="0">
              <a:solidFill>
                <a:srgbClr val="FF0000"/>
              </a:solidFill>
            </a:endParaRPr>
          </a:p>
        </p:txBody>
      </p:sp>
      <p:sp>
        <p:nvSpPr>
          <p:cNvPr id="13" name="テキスト ボックス 12"/>
          <p:cNvSpPr txBox="1"/>
          <p:nvPr/>
        </p:nvSpPr>
        <p:spPr>
          <a:xfrm>
            <a:off x="3949700" y="3295650"/>
            <a:ext cx="1289050" cy="400110"/>
          </a:xfrm>
          <a:prstGeom prst="rect">
            <a:avLst/>
          </a:prstGeom>
          <a:noFill/>
        </p:spPr>
        <p:txBody>
          <a:bodyPr wrap="square" rtlCol="0">
            <a:spAutoFit/>
          </a:bodyPr>
          <a:lstStyle/>
          <a:p>
            <a:pPr algn="ctr"/>
            <a:r>
              <a:rPr lang="en-US" altLang="ja-JP" sz="2000" dirty="0" smtClean="0"/>
              <a:t>Python</a:t>
            </a:r>
          </a:p>
        </p:txBody>
      </p:sp>
      <p:sp>
        <p:nvSpPr>
          <p:cNvPr id="14" name="正方形/長方形 13"/>
          <p:cNvSpPr/>
          <p:nvPr/>
        </p:nvSpPr>
        <p:spPr>
          <a:xfrm>
            <a:off x="3001680" y="3917950"/>
            <a:ext cx="1244600" cy="19113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7099674" y="3917950"/>
            <a:ext cx="1022350" cy="19113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p:cNvSpPr/>
          <p:nvPr/>
        </p:nvSpPr>
        <p:spPr>
          <a:xfrm>
            <a:off x="5131922" y="3917950"/>
            <a:ext cx="329078" cy="19113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8039100" y="3757196"/>
            <a:ext cx="1022350" cy="338554"/>
          </a:xfrm>
          <a:prstGeom prst="rect">
            <a:avLst/>
          </a:prstGeom>
          <a:noFill/>
        </p:spPr>
        <p:txBody>
          <a:bodyPr wrap="square" rtlCol="0">
            <a:spAutoFit/>
          </a:bodyPr>
          <a:lstStyle/>
          <a:p>
            <a:pPr algn="ctr"/>
            <a:r>
              <a:rPr kumimoji="1" lang="ja-JP" altLang="en-US" sz="1600" dirty="0" smtClean="0"/>
              <a:t>返信時間</a:t>
            </a:r>
            <a:endParaRPr kumimoji="1" lang="ja-JP" altLang="en-US" sz="1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dissolv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38150" y="133350"/>
            <a:ext cx="8705850" cy="717550"/>
          </a:xfrm>
        </p:spPr>
        <p:txBody>
          <a:bodyPr>
            <a:noAutofit/>
          </a:bodyPr>
          <a:lstStyle/>
          <a:p>
            <a:r>
              <a:rPr kumimoji="1" lang="ja-JP" altLang="en-US" sz="1600" dirty="0" smtClean="0"/>
              <a:t>分析結果</a:t>
            </a:r>
            <a:r>
              <a:rPr kumimoji="1" lang="en-US" altLang="ja-JP" sz="2200" dirty="0" smtClean="0"/>
              <a:t/>
            </a:r>
            <a:br>
              <a:rPr kumimoji="1" lang="en-US" altLang="ja-JP" sz="2200" dirty="0" smtClean="0"/>
            </a:br>
            <a:r>
              <a:rPr kumimoji="1" lang="ja-JP" altLang="en-US" sz="2400" dirty="0" smtClean="0"/>
              <a:t>仮説</a:t>
            </a:r>
            <a:r>
              <a:rPr kumimoji="1" lang="en-US" altLang="ja-JP" sz="2400" dirty="0" smtClean="0"/>
              <a:t>3: </a:t>
            </a:r>
            <a:r>
              <a:rPr kumimoji="1" lang="ja-JP" altLang="en-US" sz="2000" dirty="0" smtClean="0"/>
              <a:t>返信者の地域によって素早い返信が期待できる時間帯が異なる</a:t>
            </a:r>
            <a:r>
              <a:rPr kumimoji="1" lang="en-US" altLang="ja-JP" sz="2000" dirty="0" smtClean="0"/>
              <a:t>(1/3)</a:t>
            </a:r>
            <a:endParaRPr kumimoji="1" lang="ja-JP" altLang="en-US" sz="2000" dirty="0"/>
          </a:p>
        </p:txBody>
      </p:sp>
      <p:sp>
        <p:nvSpPr>
          <p:cNvPr id="3" name="コンテンツ プレースホルダ 2"/>
          <p:cNvSpPr>
            <a:spLocks noGrp="1"/>
          </p:cNvSpPr>
          <p:nvPr>
            <p:ph idx="1"/>
          </p:nvPr>
        </p:nvSpPr>
        <p:spPr/>
        <p:txBody>
          <a:bodyPr/>
          <a:lstStyle/>
          <a:p>
            <a:r>
              <a:rPr lang="ja-JP" altLang="en-US" dirty="0" smtClean="0"/>
              <a:t>返信者の地域が異なることで，返信の早い時間帯が異なる</a:t>
            </a:r>
            <a:endParaRPr kumimoji="1" lang="ja-JP" altLang="en-US" dirty="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25</a:t>
            </a:fld>
            <a:endParaRPr lang="en-US" altLang="ja-JP"/>
          </a:p>
        </p:txBody>
      </p:sp>
      <p:grpSp>
        <p:nvGrpSpPr>
          <p:cNvPr id="14" name="グループ化 13"/>
          <p:cNvGrpSpPr/>
          <p:nvPr/>
        </p:nvGrpSpPr>
        <p:grpSpPr>
          <a:xfrm>
            <a:off x="1193800" y="1946570"/>
            <a:ext cx="7112000" cy="4771730"/>
            <a:chOff x="1193800" y="1917640"/>
            <a:chExt cx="7112000" cy="4771730"/>
          </a:xfrm>
        </p:grpSpPr>
        <p:pic>
          <p:nvPicPr>
            <p:cNvPr id="16" name="Picture 3"/>
            <p:cNvPicPr>
              <a:picLocks noChangeAspect="1" noChangeArrowheads="1"/>
            </p:cNvPicPr>
            <p:nvPr/>
          </p:nvPicPr>
          <p:blipFill>
            <a:blip r:embed="rId3" cstate="print"/>
            <a:srcRect/>
            <a:stretch>
              <a:fillRect/>
            </a:stretch>
          </p:blipFill>
          <p:spPr bwMode="auto">
            <a:xfrm>
              <a:off x="1193800" y="2095500"/>
              <a:ext cx="7112000" cy="4593870"/>
            </a:xfrm>
            <a:prstGeom prst="rect">
              <a:avLst/>
            </a:prstGeom>
            <a:noFill/>
            <a:ln w="9525">
              <a:noFill/>
              <a:miter lim="800000"/>
              <a:headEnd/>
              <a:tailEnd/>
            </a:ln>
          </p:spPr>
        </p:pic>
        <p:sp>
          <p:nvSpPr>
            <p:cNvPr id="9" name="テキスト ボックス 8"/>
            <p:cNvSpPr txBox="1"/>
            <p:nvPr/>
          </p:nvSpPr>
          <p:spPr>
            <a:xfrm>
              <a:off x="2202768" y="2051050"/>
              <a:ext cx="1835832" cy="338554"/>
            </a:xfrm>
            <a:prstGeom prst="rect">
              <a:avLst/>
            </a:prstGeom>
            <a:noFill/>
          </p:spPr>
          <p:txBody>
            <a:bodyPr wrap="square" rtlCol="0">
              <a:spAutoFit/>
            </a:bodyPr>
            <a:lstStyle/>
            <a:p>
              <a:pPr algn="ctr"/>
              <a:r>
                <a:rPr lang="ja-JP" altLang="en-US" sz="1600" dirty="0" smtClean="0"/>
                <a:t>送信：</a:t>
              </a:r>
              <a:r>
                <a:rPr lang="ja-JP" altLang="en-US" sz="1600" b="1" dirty="0" smtClean="0">
                  <a:solidFill>
                    <a:srgbClr val="FF0000"/>
                  </a:solidFill>
                </a:rPr>
                <a:t>米</a:t>
              </a:r>
              <a:r>
                <a:rPr lang="ja-JP" altLang="en-US" sz="1600" dirty="0" smtClean="0"/>
                <a:t>，返信：</a:t>
              </a:r>
              <a:r>
                <a:rPr lang="ja-JP" altLang="en-US" sz="1600" b="1" dirty="0" smtClean="0">
                  <a:solidFill>
                    <a:srgbClr val="FF0000"/>
                  </a:solidFill>
                </a:rPr>
                <a:t>米</a:t>
              </a:r>
              <a:endParaRPr lang="en-US" altLang="ja-JP" sz="1600" dirty="0" smtClean="0"/>
            </a:p>
          </p:txBody>
        </p:sp>
        <p:sp>
          <p:nvSpPr>
            <p:cNvPr id="12" name="テキスト ボックス 11"/>
            <p:cNvSpPr txBox="1"/>
            <p:nvPr/>
          </p:nvSpPr>
          <p:spPr>
            <a:xfrm>
              <a:off x="5238750" y="2068096"/>
              <a:ext cx="1880282" cy="338554"/>
            </a:xfrm>
            <a:prstGeom prst="rect">
              <a:avLst/>
            </a:prstGeom>
            <a:noFill/>
          </p:spPr>
          <p:txBody>
            <a:bodyPr wrap="square" rtlCol="0">
              <a:spAutoFit/>
            </a:bodyPr>
            <a:lstStyle/>
            <a:p>
              <a:pPr algn="ctr"/>
              <a:r>
                <a:rPr lang="ja-JP" altLang="en-US" sz="1600" dirty="0" smtClean="0"/>
                <a:t>送信：</a:t>
              </a:r>
              <a:r>
                <a:rPr lang="ja-JP" altLang="en-US" sz="1600" b="1" dirty="0" smtClean="0">
                  <a:solidFill>
                    <a:srgbClr val="FF0000"/>
                  </a:solidFill>
                </a:rPr>
                <a:t>米</a:t>
              </a:r>
              <a:r>
                <a:rPr lang="ja-JP" altLang="en-US" sz="1600" dirty="0" smtClean="0"/>
                <a:t>，返信：</a:t>
              </a:r>
              <a:r>
                <a:rPr lang="ja-JP" altLang="en-US" sz="1600" b="1" dirty="0" smtClean="0">
                  <a:solidFill>
                    <a:srgbClr val="0000FF"/>
                  </a:solidFill>
                </a:rPr>
                <a:t>欧</a:t>
              </a:r>
              <a:endParaRPr lang="en-US" altLang="ja-JP" sz="1600" dirty="0" smtClean="0">
                <a:solidFill>
                  <a:srgbClr val="0000FF"/>
                </a:solidFill>
              </a:endParaRPr>
            </a:p>
          </p:txBody>
        </p:sp>
        <p:sp>
          <p:nvSpPr>
            <p:cNvPr id="17" name="テキスト ボックス 16"/>
            <p:cNvSpPr txBox="1"/>
            <p:nvPr/>
          </p:nvSpPr>
          <p:spPr>
            <a:xfrm>
              <a:off x="2216150" y="4362450"/>
              <a:ext cx="1866900" cy="338554"/>
            </a:xfrm>
            <a:prstGeom prst="rect">
              <a:avLst/>
            </a:prstGeom>
            <a:noFill/>
          </p:spPr>
          <p:txBody>
            <a:bodyPr wrap="square" rtlCol="0">
              <a:spAutoFit/>
            </a:bodyPr>
            <a:lstStyle/>
            <a:p>
              <a:pPr algn="ctr"/>
              <a:r>
                <a:rPr lang="ja-JP" altLang="en-US" sz="1600" dirty="0" smtClean="0"/>
                <a:t>送信：</a:t>
              </a:r>
              <a:r>
                <a:rPr lang="ja-JP" altLang="en-US" sz="1600" b="1" dirty="0" smtClean="0">
                  <a:solidFill>
                    <a:srgbClr val="0000FF"/>
                  </a:solidFill>
                </a:rPr>
                <a:t>欧</a:t>
              </a:r>
              <a:r>
                <a:rPr lang="ja-JP" altLang="en-US" sz="1600" dirty="0" smtClean="0"/>
                <a:t>，返信：</a:t>
              </a:r>
              <a:r>
                <a:rPr lang="ja-JP" altLang="en-US" sz="1600" b="1" dirty="0" smtClean="0">
                  <a:solidFill>
                    <a:srgbClr val="0000FF"/>
                  </a:solidFill>
                </a:rPr>
                <a:t>欧</a:t>
              </a:r>
              <a:endParaRPr lang="en-US" altLang="ja-JP" sz="1600" dirty="0" smtClean="0">
                <a:solidFill>
                  <a:srgbClr val="0000FF"/>
                </a:solidFill>
              </a:endParaRPr>
            </a:p>
          </p:txBody>
        </p:sp>
        <p:sp>
          <p:nvSpPr>
            <p:cNvPr id="18" name="テキスト ボックス 17"/>
            <p:cNvSpPr txBox="1"/>
            <p:nvPr/>
          </p:nvSpPr>
          <p:spPr>
            <a:xfrm>
              <a:off x="5194300" y="4362450"/>
              <a:ext cx="1911350" cy="338554"/>
            </a:xfrm>
            <a:prstGeom prst="rect">
              <a:avLst/>
            </a:prstGeom>
            <a:noFill/>
          </p:spPr>
          <p:txBody>
            <a:bodyPr wrap="square" rtlCol="0">
              <a:spAutoFit/>
            </a:bodyPr>
            <a:lstStyle/>
            <a:p>
              <a:pPr algn="ctr"/>
              <a:r>
                <a:rPr lang="ja-JP" altLang="en-US" sz="1600" dirty="0" smtClean="0"/>
                <a:t>送信：</a:t>
              </a:r>
              <a:r>
                <a:rPr lang="ja-JP" altLang="en-US" sz="1600" b="1" dirty="0" smtClean="0">
                  <a:solidFill>
                    <a:srgbClr val="0000FF"/>
                  </a:solidFill>
                </a:rPr>
                <a:t>欧</a:t>
              </a:r>
              <a:r>
                <a:rPr lang="ja-JP" altLang="en-US" sz="1600" dirty="0" smtClean="0"/>
                <a:t>，返信：</a:t>
              </a:r>
              <a:r>
                <a:rPr lang="ja-JP" altLang="en-US" sz="1600" dirty="0" smtClean="0">
                  <a:solidFill>
                    <a:srgbClr val="FF0000"/>
                  </a:solidFill>
                </a:rPr>
                <a:t>米</a:t>
              </a:r>
              <a:endParaRPr lang="en-US" altLang="ja-JP" sz="1600" dirty="0" smtClean="0">
                <a:solidFill>
                  <a:srgbClr val="FF0000"/>
                </a:solidFill>
              </a:endParaRPr>
            </a:p>
          </p:txBody>
        </p:sp>
        <p:sp>
          <p:nvSpPr>
            <p:cNvPr id="13" name="テキスト ボックス 12"/>
            <p:cNvSpPr txBox="1"/>
            <p:nvPr/>
          </p:nvSpPr>
          <p:spPr>
            <a:xfrm>
              <a:off x="3994150" y="1917640"/>
              <a:ext cx="1170270" cy="400110"/>
            </a:xfrm>
            <a:prstGeom prst="rect">
              <a:avLst/>
            </a:prstGeom>
            <a:noFill/>
          </p:spPr>
          <p:txBody>
            <a:bodyPr wrap="square" rtlCol="0">
              <a:spAutoFit/>
            </a:bodyPr>
            <a:lstStyle/>
            <a:p>
              <a:pPr algn="ctr"/>
              <a:r>
                <a:rPr lang="en-US" altLang="ja-JP" sz="2000" dirty="0" smtClean="0"/>
                <a:t>Python</a:t>
              </a:r>
            </a:p>
          </p:txBody>
        </p:sp>
      </p:grpSp>
      <p:sp>
        <p:nvSpPr>
          <p:cNvPr id="5" name="フッター プレースホルダ 4"/>
          <p:cNvSpPr>
            <a:spLocks noGrp="1"/>
          </p:cNvSpPr>
          <p:nvPr>
            <p:ph type="ftr" sz="quarter" idx="11"/>
          </p:nvPr>
        </p:nvSpPr>
        <p:spPr/>
        <p:txBody>
          <a:bodyPr/>
          <a:lstStyle/>
          <a:p>
            <a:r>
              <a:rPr lang="en-US" altLang="ja-JP" dirty="0" smtClean="0"/>
              <a:t>OSS</a:t>
            </a:r>
            <a:r>
              <a:rPr lang="ja-JP" altLang="en-US" dirty="0" smtClean="0"/>
              <a:t>開発における時差の分析</a:t>
            </a:r>
            <a:r>
              <a:rPr lang="en-US" altLang="ja-JP" dirty="0" smtClean="0"/>
              <a:t>: OSS</a:t>
            </a:r>
            <a:r>
              <a:rPr lang="ja-JP" altLang="en-US" dirty="0" smtClean="0"/>
              <a:t>開発者の情報交換への影響</a:t>
            </a:r>
            <a:endParaRPr lang="en-US" altLang="ja-JP" dirty="0"/>
          </a:p>
        </p:txBody>
      </p:sp>
      <p:sp>
        <p:nvSpPr>
          <p:cNvPr id="15" name="正方形/長方形 14"/>
          <p:cNvSpPr/>
          <p:nvPr/>
        </p:nvSpPr>
        <p:spPr>
          <a:xfrm>
            <a:off x="2773454" y="2391130"/>
            <a:ext cx="1244600" cy="14668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a:off x="5632824" y="2403082"/>
            <a:ext cx="1054848" cy="14668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a:off x="3315448" y="4702530"/>
            <a:ext cx="1125820" cy="14668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a:off x="6592796" y="4702530"/>
            <a:ext cx="912904" cy="14668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p:nvSpPr>
        <p:spPr>
          <a:xfrm>
            <a:off x="4915648" y="4702530"/>
            <a:ext cx="290604" cy="14668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まとめと今後</a:t>
            </a:r>
            <a:r>
              <a:rPr kumimoji="1" lang="ja-JP" altLang="en-US" dirty="0" smtClean="0"/>
              <a:t>の予定</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まとめ</a:t>
            </a:r>
            <a:endParaRPr lang="en-US" altLang="ja-JP" dirty="0" smtClean="0"/>
          </a:p>
          <a:p>
            <a:pPr lvl="1"/>
            <a:r>
              <a:rPr lang="en-US" altLang="ja-JP" dirty="0" smtClean="0"/>
              <a:t>OSS</a:t>
            </a:r>
            <a:r>
              <a:rPr lang="ja-JP" altLang="en-US" dirty="0" smtClean="0"/>
              <a:t>プロジェクト内における情報交換の所要時間を短縮化するために，開発者間の情報交換のタイムラグを分析した</a:t>
            </a:r>
            <a:endParaRPr lang="en-US" altLang="ja-JP" dirty="0" smtClean="0"/>
          </a:p>
          <a:p>
            <a:pPr lvl="1"/>
            <a:endParaRPr lang="en-US" altLang="ja-JP" dirty="0" smtClean="0"/>
          </a:p>
          <a:p>
            <a:r>
              <a:rPr lang="ja-JP" altLang="en-US" dirty="0" smtClean="0"/>
              <a:t>今後の予定</a:t>
            </a:r>
            <a:endParaRPr lang="en-US" altLang="ja-JP" dirty="0" smtClean="0"/>
          </a:p>
          <a:p>
            <a:pPr lvl="1"/>
            <a:r>
              <a:rPr lang="ja-JP" altLang="en-US" dirty="0" smtClean="0"/>
              <a:t>修論〆切：</a:t>
            </a:r>
            <a:r>
              <a:rPr lang="en-US" altLang="ja-JP" dirty="0" smtClean="0"/>
              <a:t>2</a:t>
            </a:r>
            <a:r>
              <a:rPr lang="ja-JP" altLang="en-US" dirty="0" smtClean="0"/>
              <a:t>月</a:t>
            </a:r>
            <a:r>
              <a:rPr lang="en-US" altLang="ja-JP" dirty="0" smtClean="0"/>
              <a:t>4</a:t>
            </a:r>
            <a:r>
              <a:rPr lang="ja-JP" altLang="en-US" dirty="0" smtClean="0"/>
              <a:t>日</a:t>
            </a:r>
            <a:endParaRPr lang="en-US" altLang="ja-JP" dirty="0" smtClean="0"/>
          </a:p>
          <a:p>
            <a:pPr lvl="1"/>
            <a:r>
              <a:rPr lang="ja-JP" altLang="en-US" dirty="0" smtClean="0"/>
              <a:t>現在，修士論文執筆中</a:t>
            </a:r>
            <a:endParaRPr lang="en-US" altLang="ja-JP" dirty="0" smtClean="0"/>
          </a:p>
          <a:p>
            <a:pPr lvl="2"/>
            <a:r>
              <a:rPr lang="ja-JP" altLang="en-US" dirty="0" smtClean="0"/>
              <a:t>目次と全体の流れを作成中（年内中に完成）</a:t>
            </a:r>
            <a:endParaRPr lang="en-US" altLang="ja-JP" dirty="0" smtClean="0"/>
          </a:p>
          <a:p>
            <a:pPr lvl="2"/>
            <a:r>
              <a:rPr lang="ja-JP" altLang="en-US" dirty="0" smtClean="0"/>
              <a:t>各章，書ける箇所から執筆する（</a:t>
            </a:r>
            <a:r>
              <a:rPr lang="en-US" altLang="ja-JP" dirty="0" smtClean="0"/>
              <a:t>1</a:t>
            </a:r>
            <a:r>
              <a:rPr lang="ja-JP" altLang="en-US" dirty="0" smtClean="0"/>
              <a:t>月</a:t>
            </a:r>
            <a:r>
              <a:rPr lang="en-US" altLang="ja-JP" dirty="0" smtClean="0"/>
              <a:t>9</a:t>
            </a:r>
            <a:r>
              <a:rPr lang="ja-JP" altLang="en-US" dirty="0" smtClean="0"/>
              <a:t>日に第</a:t>
            </a:r>
            <a:r>
              <a:rPr lang="en-US" altLang="ja-JP" dirty="0" smtClean="0"/>
              <a:t>1</a:t>
            </a:r>
            <a:r>
              <a:rPr lang="ja-JP" altLang="en-US" dirty="0" smtClean="0"/>
              <a:t>版完成）</a:t>
            </a:r>
            <a:endParaRPr lang="en-US" altLang="ja-JP" dirty="0" smtClean="0"/>
          </a:p>
          <a:p>
            <a:pPr lvl="3"/>
            <a:r>
              <a:rPr lang="ja-JP" altLang="en-US" dirty="0" smtClean="0"/>
              <a:t>もっと深い考察を考える</a:t>
            </a:r>
            <a:endParaRPr lang="en-US" altLang="ja-JP" dirty="0" smtClean="0"/>
          </a:p>
          <a:p>
            <a:pPr lvl="3"/>
            <a:r>
              <a:rPr lang="ja-JP" altLang="en-US" dirty="0" smtClean="0"/>
              <a:t>研究の位置づけを明確にするために関連研究を調査中</a:t>
            </a:r>
            <a:endParaRPr lang="en-US" altLang="ja-JP" dirty="0" smtClean="0"/>
          </a:p>
        </p:txBody>
      </p:sp>
      <p:sp>
        <p:nvSpPr>
          <p:cNvPr id="4" name="日付プレースホルダ 3"/>
          <p:cNvSpPr>
            <a:spLocks noGrp="1"/>
          </p:cNvSpPr>
          <p:nvPr>
            <p:ph type="dt" sz="half" idx="10"/>
          </p:nvPr>
        </p:nvSpPr>
        <p:spPr/>
        <p:txBody>
          <a:bodyPr/>
          <a:lstStyle/>
          <a:p>
            <a:fld id="{6C9D3C87-6AD7-44BB-9D0C-FCF27694039F}" type="datetime1">
              <a:rPr lang="ja-JP" altLang="en-US" smtClean="0"/>
              <a:pPr/>
              <a:t>2010/2/12</a:t>
            </a:fld>
            <a:endParaRPr lang="en-US" altLang="ja-JP"/>
          </a:p>
        </p:txBody>
      </p:sp>
      <p:sp>
        <p:nvSpPr>
          <p:cNvPr id="5" name="スライド番号プレースホルダ 4"/>
          <p:cNvSpPr>
            <a:spLocks noGrp="1"/>
          </p:cNvSpPr>
          <p:nvPr>
            <p:ph type="sldNum" sz="quarter" idx="12"/>
          </p:nvPr>
        </p:nvSpPr>
        <p:spPr/>
        <p:txBody>
          <a:bodyPr/>
          <a:lstStyle/>
          <a:p>
            <a:fld id="{A34FFC92-B155-4B7B-8074-C26DB6864491}" type="slidenum">
              <a:rPr lang="en-US" altLang="ja-JP" smtClean="0"/>
              <a:pPr/>
              <a:t>26</a:t>
            </a:fld>
            <a:endParaRPr lang="en-US" altLang="ja-JP"/>
          </a:p>
        </p:txBody>
      </p:sp>
      <p:sp>
        <p:nvSpPr>
          <p:cNvPr id="6" name="フッター プレースホルダ 5"/>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(c)</a:t>
            </a:r>
            <a:r>
              <a:rPr lang="ja-JP" altLang="en-US" dirty="0" smtClean="0"/>
              <a:t>開発者の活動時間帯</a:t>
            </a:r>
            <a:endParaRPr kumimoji="1" lang="ja-JP" altLang="en-US" dirty="0"/>
          </a:p>
        </p:txBody>
      </p:sp>
      <p:sp>
        <p:nvSpPr>
          <p:cNvPr id="3" name="コンテンツ プレースホルダ 2"/>
          <p:cNvSpPr>
            <a:spLocks noGrp="1"/>
          </p:cNvSpPr>
          <p:nvPr>
            <p:ph idx="1"/>
          </p:nvPr>
        </p:nvSpPr>
        <p:spPr>
          <a:xfrm>
            <a:off x="438150" y="1028700"/>
            <a:ext cx="8445500" cy="2711450"/>
          </a:xfrm>
        </p:spPr>
        <p:txBody>
          <a:bodyPr>
            <a:normAutofit fontScale="92500" lnSpcReduction="20000"/>
          </a:bodyPr>
          <a:lstStyle/>
          <a:p>
            <a:r>
              <a:rPr kumimoji="1" lang="ja-JP" altLang="en-US" dirty="0" smtClean="0"/>
              <a:t>結果</a:t>
            </a:r>
            <a:endParaRPr kumimoji="1" lang="en-US" altLang="ja-JP" dirty="0" smtClean="0"/>
          </a:p>
          <a:p>
            <a:pPr lvl="1"/>
            <a:r>
              <a:rPr lang="ja-JP" altLang="en-US" dirty="0" smtClean="0"/>
              <a:t>地域によって活動時間帯の特徴が異なる</a:t>
            </a:r>
            <a:endParaRPr lang="en-US" altLang="ja-JP" dirty="0" smtClean="0"/>
          </a:p>
          <a:p>
            <a:pPr lvl="2"/>
            <a:r>
              <a:rPr lang="ja-JP" altLang="en-US" dirty="0" smtClean="0">
                <a:solidFill>
                  <a:schemeClr val="accent2"/>
                </a:solidFill>
              </a:rPr>
              <a:t>米大陸地域</a:t>
            </a:r>
            <a:r>
              <a:rPr lang="ja-JP" altLang="en-US" dirty="0" smtClean="0"/>
              <a:t>：朝型</a:t>
            </a:r>
            <a:endParaRPr lang="en-US" altLang="ja-JP" dirty="0" smtClean="0"/>
          </a:p>
          <a:p>
            <a:pPr lvl="2"/>
            <a:r>
              <a:rPr lang="ja-JP" altLang="en-US" dirty="0" smtClean="0">
                <a:solidFill>
                  <a:schemeClr val="accent1"/>
                </a:solidFill>
              </a:rPr>
              <a:t>欧・アフリカ地域</a:t>
            </a:r>
            <a:r>
              <a:rPr lang="ja-JP" altLang="en-US" dirty="0" smtClean="0"/>
              <a:t>：日中型</a:t>
            </a:r>
            <a:endParaRPr kumimoji="1" lang="en-US" altLang="ja-JP" dirty="0" smtClean="0"/>
          </a:p>
          <a:p>
            <a:r>
              <a:rPr lang="ja-JP" altLang="en-US" dirty="0" smtClean="0"/>
              <a:t>考察</a:t>
            </a:r>
            <a:endParaRPr lang="en-US" altLang="ja-JP" dirty="0" smtClean="0"/>
          </a:p>
          <a:p>
            <a:pPr lvl="1"/>
            <a:r>
              <a:rPr lang="ja-JP" altLang="en-US" dirty="0" smtClean="0">
                <a:solidFill>
                  <a:schemeClr val="accent2"/>
                </a:solidFill>
              </a:rPr>
              <a:t>米大陸地域</a:t>
            </a:r>
            <a:r>
              <a:rPr kumimoji="1" lang="ja-JP" altLang="en-US" dirty="0" smtClean="0"/>
              <a:t>の開発者は，朝にメールをチェックし，返信している</a:t>
            </a:r>
            <a:endParaRPr kumimoji="1" lang="en-US" altLang="ja-JP" dirty="0" smtClean="0"/>
          </a:p>
          <a:p>
            <a:pPr lvl="1"/>
            <a:r>
              <a:rPr lang="ja-JP" altLang="en-US" dirty="0" smtClean="0">
                <a:solidFill>
                  <a:schemeClr val="accent1"/>
                </a:solidFill>
              </a:rPr>
              <a:t>欧・アフリカ地域</a:t>
            </a:r>
            <a:r>
              <a:rPr lang="ja-JP" altLang="en-US" dirty="0" smtClean="0"/>
              <a:t>の開発者は，日中こまめにメールをチェックし，返信している</a:t>
            </a:r>
            <a:endParaRPr kumimoji="1" lang="en-US" altLang="ja-JP" dirty="0" smtClean="0"/>
          </a:p>
          <a:p>
            <a:pPr lvl="1"/>
            <a:endParaRPr kumimoji="1" lang="ja-JP" altLang="en-US" dirty="0"/>
          </a:p>
        </p:txBody>
      </p:sp>
      <p:sp>
        <p:nvSpPr>
          <p:cNvPr id="4" name="日付プレースホルダ 3"/>
          <p:cNvSpPr>
            <a:spLocks noGrp="1"/>
          </p:cNvSpPr>
          <p:nvPr>
            <p:ph type="dt" sz="half" idx="10"/>
          </p:nvPr>
        </p:nvSpPr>
        <p:spPr/>
        <p:txBody>
          <a:bodyPr/>
          <a:lstStyle/>
          <a:p>
            <a:fld id="{2AB6E63D-3AF8-4210-8CFA-52559689F8B3}"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27</a:t>
            </a:fld>
            <a:endParaRPr lang="en-US" altLang="ja-JP"/>
          </a:p>
        </p:txBody>
      </p:sp>
      <p:graphicFrame>
        <p:nvGraphicFramePr>
          <p:cNvPr id="68" name="グラフ 67"/>
          <p:cNvGraphicFramePr/>
          <p:nvPr/>
        </p:nvGraphicFramePr>
        <p:xfrm>
          <a:off x="2349500" y="3440038"/>
          <a:ext cx="4222750" cy="2369948"/>
        </p:xfrm>
        <a:graphic>
          <a:graphicData uri="http://schemas.openxmlformats.org/drawingml/2006/chart">
            <c:chart xmlns:c="http://schemas.openxmlformats.org/drawingml/2006/chart" xmlns:r="http://schemas.openxmlformats.org/officeDocument/2006/relationships" r:id="rId3"/>
          </a:graphicData>
        </a:graphic>
      </p:graphicFrame>
      <p:sp>
        <p:nvSpPr>
          <p:cNvPr id="35" name="テキスト ボックス 34"/>
          <p:cNvSpPr txBox="1"/>
          <p:nvPr/>
        </p:nvSpPr>
        <p:spPr>
          <a:xfrm>
            <a:off x="5994400" y="5460767"/>
            <a:ext cx="603512" cy="246221"/>
          </a:xfrm>
          <a:prstGeom prst="rect">
            <a:avLst/>
          </a:prstGeom>
          <a:noFill/>
        </p:spPr>
        <p:txBody>
          <a:bodyPr wrap="square" rtlCol="0">
            <a:spAutoFit/>
          </a:bodyPr>
          <a:lstStyle/>
          <a:p>
            <a:r>
              <a:rPr kumimoji="1" lang="en-US" altLang="ja-JP" sz="1000" b="1" dirty="0" smtClean="0">
                <a:latin typeface="ＭＳ ゴシック" pitchFamily="49" charset="-128"/>
                <a:ea typeface="ＭＳ ゴシック" pitchFamily="49" charset="-128"/>
              </a:rPr>
              <a:t>UTC+0</a:t>
            </a:r>
          </a:p>
        </p:txBody>
      </p:sp>
      <p:grpSp>
        <p:nvGrpSpPr>
          <p:cNvPr id="94" name="グループ化 93"/>
          <p:cNvGrpSpPr/>
          <p:nvPr/>
        </p:nvGrpSpPr>
        <p:grpSpPr>
          <a:xfrm>
            <a:off x="3072939" y="5795888"/>
            <a:ext cx="3512293" cy="311153"/>
            <a:chOff x="3072939" y="5740397"/>
            <a:chExt cx="3512293" cy="311153"/>
          </a:xfrm>
        </p:grpSpPr>
        <p:sp>
          <p:nvSpPr>
            <p:cNvPr id="37" name="テキスト ボックス 36"/>
            <p:cNvSpPr txBox="1"/>
            <p:nvPr/>
          </p:nvSpPr>
          <p:spPr>
            <a:xfrm>
              <a:off x="5994400" y="5784850"/>
              <a:ext cx="590832" cy="246221"/>
            </a:xfrm>
            <a:prstGeom prst="rect">
              <a:avLst/>
            </a:prstGeom>
            <a:noFill/>
          </p:spPr>
          <p:txBody>
            <a:bodyPr wrap="square" rtlCol="0">
              <a:spAutoFit/>
            </a:bodyPr>
            <a:lstStyle/>
            <a:p>
              <a:r>
                <a:rPr lang="ja-JP" altLang="en-US" sz="1000" b="1" dirty="0" smtClean="0">
                  <a:solidFill>
                    <a:schemeClr val="accent2"/>
                  </a:solidFill>
                  <a:latin typeface="ＭＳ ゴシック" pitchFamily="49" charset="-128"/>
                  <a:ea typeface="ＭＳ ゴシック" pitchFamily="49" charset="-128"/>
                </a:rPr>
                <a:t>米時刻</a:t>
              </a:r>
              <a:endParaRPr kumimoji="1" lang="en-US" altLang="ja-JP" sz="1000" b="1" dirty="0" smtClean="0">
                <a:solidFill>
                  <a:schemeClr val="accent2"/>
                </a:solidFill>
                <a:latin typeface="ＭＳ ゴシック" pitchFamily="49" charset="-128"/>
                <a:ea typeface="ＭＳ ゴシック" pitchFamily="49" charset="-128"/>
              </a:endParaRPr>
            </a:p>
          </p:txBody>
        </p:sp>
        <p:grpSp>
          <p:nvGrpSpPr>
            <p:cNvPr id="93" name="グループ化 92"/>
            <p:cNvGrpSpPr/>
            <p:nvPr/>
          </p:nvGrpSpPr>
          <p:grpSpPr>
            <a:xfrm>
              <a:off x="3072939" y="5799295"/>
              <a:ext cx="2948676" cy="252255"/>
              <a:chOff x="3072939" y="5784850"/>
              <a:chExt cx="2948676" cy="252255"/>
            </a:xfrm>
          </p:grpSpPr>
          <p:sp>
            <p:nvSpPr>
              <p:cNvPr id="40" name="テキスト ボックス 39"/>
              <p:cNvSpPr txBox="1"/>
              <p:nvPr/>
            </p:nvSpPr>
            <p:spPr>
              <a:xfrm>
                <a:off x="3072939" y="5790884"/>
                <a:ext cx="343361"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17</a:t>
                </a:r>
                <a:endParaRPr kumimoji="1" lang="ja-JP" altLang="en-US" sz="1000" b="1" dirty="0">
                  <a:solidFill>
                    <a:schemeClr val="accent2"/>
                  </a:solidFill>
                  <a:latin typeface="+mn-ea"/>
                  <a:ea typeface="+mn-ea"/>
                </a:endParaRPr>
              </a:p>
            </p:txBody>
          </p:sp>
          <p:sp>
            <p:nvSpPr>
              <p:cNvPr id="41" name="テキスト ボックス 40"/>
              <p:cNvSpPr txBox="1"/>
              <p:nvPr/>
            </p:nvSpPr>
            <p:spPr>
              <a:xfrm>
                <a:off x="3559901" y="5790884"/>
                <a:ext cx="328114"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21</a:t>
                </a:r>
                <a:endParaRPr kumimoji="1" lang="ja-JP" altLang="en-US" sz="1000" b="1" dirty="0">
                  <a:solidFill>
                    <a:schemeClr val="accent2"/>
                  </a:solidFill>
                  <a:latin typeface="+mn-ea"/>
                  <a:ea typeface="+mn-ea"/>
                </a:endParaRPr>
              </a:p>
            </p:txBody>
          </p:sp>
          <p:sp>
            <p:nvSpPr>
              <p:cNvPr id="42" name="テキスト ボックス 41"/>
              <p:cNvSpPr txBox="1"/>
              <p:nvPr/>
            </p:nvSpPr>
            <p:spPr>
              <a:xfrm>
                <a:off x="4034299" y="5790877"/>
                <a:ext cx="285552"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1</a:t>
                </a:r>
                <a:endParaRPr kumimoji="1" lang="ja-JP" altLang="en-US" sz="1000" b="1" dirty="0">
                  <a:solidFill>
                    <a:schemeClr val="accent2"/>
                  </a:solidFill>
                  <a:latin typeface="+mn-ea"/>
                  <a:ea typeface="+mn-ea"/>
                </a:endParaRPr>
              </a:p>
            </p:txBody>
          </p:sp>
          <p:sp>
            <p:nvSpPr>
              <p:cNvPr id="43" name="テキスト ボックス 42"/>
              <p:cNvSpPr txBox="1"/>
              <p:nvPr/>
            </p:nvSpPr>
            <p:spPr>
              <a:xfrm>
                <a:off x="4504956" y="5790884"/>
                <a:ext cx="285552"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5</a:t>
                </a:r>
                <a:endParaRPr kumimoji="1" lang="ja-JP" altLang="en-US" sz="1000" b="1" dirty="0">
                  <a:solidFill>
                    <a:schemeClr val="accent2"/>
                  </a:solidFill>
                  <a:latin typeface="+mn-ea"/>
                  <a:ea typeface="+mn-ea"/>
                </a:endParaRPr>
              </a:p>
            </p:txBody>
          </p:sp>
          <p:sp>
            <p:nvSpPr>
              <p:cNvPr id="44" name="テキスト ボックス 43"/>
              <p:cNvSpPr txBox="1"/>
              <p:nvPr/>
            </p:nvSpPr>
            <p:spPr>
              <a:xfrm>
                <a:off x="4974874" y="5790879"/>
                <a:ext cx="329488"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9</a:t>
                </a:r>
                <a:endParaRPr kumimoji="1" lang="ja-JP" altLang="en-US" sz="1000" b="1" dirty="0">
                  <a:solidFill>
                    <a:schemeClr val="accent2"/>
                  </a:solidFill>
                  <a:latin typeface="+mn-ea"/>
                  <a:ea typeface="+mn-ea"/>
                </a:endParaRPr>
              </a:p>
            </p:txBody>
          </p:sp>
          <p:sp>
            <p:nvSpPr>
              <p:cNvPr id="45" name="テキスト ボックス 44"/>
              <p:cNvSpPr txBox="1"/>
              <p:nvPr/>
            </p:nvSpPr>
            <p:spPr>
              <a:xfrm>
                <a:off x="5454195" y="5790879"/>
                <a:ext cx="336161"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12</a:t>
                </a:r>
                <a:endParaRPr kumimoji="1" lang="ja-JP" altLang="en-US" sz="1000" b="1" dirty="0">
                  <a:solidFill>
                    <a:schemeClr val="accent2"/>
                  </a:solidFill>
                  <a:latin typeface="+mn-ea"/>
                  <a:ea typeface="+mn-ea"/>
                </a:endParaRPr>
              </a:p>
            </p:txBody>
          </p:sp>
          <p:sp>
            <p:nvSpPr>
              <p:cNvPr id="46" name="テキスト ボックス 45"/>
              <p:cNvSpPr txBox="1"/>
              <p:nvPr/>
            </p:nvSpPr>
            <p:spPr>
              <a:xfrm>
                <a:off x="3300986" y="5790879"/>
                <a:ext cx="343361"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19</a:t>
                </a:r>
                <a:endParaRPr kumimoji="1" lang="ja-JP" altLang="en-US" sz="1000" b="1" dirty="0">
                  <a:solidFill>
                    <a:schemeClr val="accent2"/>
                  </a:solidFill>
                  <a:latin typeface="+mn-ea"/>
                  <a:ea typeface="+mn-ea"/>
                </a:endParaRPr>
              </a:p>
            </p:txBody>
          </p:sp>
          <p:sp>
            <p:nvSpPr>
              <p:cNvPr id="47" name="テキスト ボックス 46"/>
              <p:cNvSpPr txBox="1"/>
              <p:nvPr/>
            </p:nvSpPr>
            <p:spPr>
              <a:xfrm>
                <a:off x="3771900" y="5790883"/>
                <a:ext cx="359032"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23</a:t>
                </a:r>
                <a:endParaRPr kumimoji="1" lang="ja-JP" altLang="en-US" sz="1000" b="1" dirty="0">
                  <a:solidFill>
                    <a:schemeClr val="accent2"/>
                  </a:solidFill>
                  <a:latin typeface="+mn-ea"/>
                  <a:ea typeface="+mn-ea"/>
                </a:endParaRPr>
              </a:p>
            </p:txBody>
          </p:sp>
          <p:sp>
            <p:nvSpPr>
              <p:cNvPr id="48" name="テキスト ボックス 47"/>
              <p:cNvSpPr txBox="1"/>
              <p:nvPr/>
            </p:nvSpPr>
            <p:spPr>
              <a:xfrm>
                <a:off x="4270964" y="5790884"/>
                <a:ext cx="285552"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3</a:t>
                </a:r>
                <a:endParaRPr kumimoji="1" lang="ja-JP" altLang="en-US" sz="1000" b="1" dirty="0">
                  <a:solidFill>
                    <a:schemeClr val="accent2"/>
                  </a:solidFill>
                  <a:latin typeface="+mn-ea"/>
                  <a:ea typeface="+mn-ea"/>
                </a:endParaRPr>
              </a:p>
            </p:txBody>
          </p:sp>
          <p:sp>
            <p:nvSpPr>
              <p:cNvPr id="49" name="テキスト ボックス 48"/>
              <p:cNvSpPr txBox="1"/>
              <p:nvPr/>
            </p:nvSpPr>
            <p:spPr>
              <a:xfrm>
                <a:off x="4717352" y="5790877"/>
                <a:ext cx="343361"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7</a:t>
                </a:r>
                <a:endParaRPr kumimoji="1" lang="ja-JP" altLang="en-US" sz="1000" b="1" dirty="0">
                  <a:solidFill>
                    <a:schemeClr val="accent2"/>
                  </a:solidFill>
                  <a:latin typeface="+mn-ea"/>
                  <a:ea typeface="+mn-ea"/>
                </a:endParaRPr>
              </a:p>
            </p:txBody>
          </p:sp>
          <p:sp>
            <p:nvSpPr>
              <p:cNvPr id="50" name="テキスト ボックス 49"/>
              <p:cNvSpPr txBox="1"/>
              <p:nvPr/>
            </p:nvSpPr>
            <p:spPr>
              <a:xfrm>
                <a:off x="5189474" y="5784850"/>
                <a:ext cx="386282"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11</a:t>
                </a:r>
                <a:endParaRPr kumimoji="1" lang="ja-JP" altLang="en-US" sz="1000" b="1" dirty="0">
                  <a:solidFill>
                    <a:schemeClr val="accent2"/>
                  </a:solidFill>
                  <a:latin typeface="+mn-ea"/>
                  <a:ea typeface="+mn-ea"/>
                </a:endParaRPr>
              </a:p>
            </p:txBody>
          </p:sp>
          <p:sp>
            <p:nvSpPr>
              <p:cNvPr id="51" name="テキスト ボックス 50"/>
              <p:cNvSpPr txBox="1"/>
              <p:nvPr/>
            </p:nvSpPr>
            <p:spPr>
              <a:xfrm>
                <a:off x="5661596" y="5784850"/>
                <a:ext cx="360019"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15</a:t>
                </a:r>
                <a:endParaRPr kumimoji="1" lang="ja-JP" altLang="en-US" sz="1000" b="1" dirty="0">
                  <a:solidFill>
                    <a:schemeClr val="accent2"/>
                  </a:solidFill>
                  <a:latin typeface="+mn-ea"/>
                  <a:ea typeface="+mn-ea"/>
                </a:endParaRPr>
              </a:p>
            </p:txBody>
          </p:sp>
        </p:grpSp>
        <p:grpSp>
          <p:nvGrpSpPr>
            <p:cNvPr id="92" name="グループ化 91"/>
            <p:cNvGrpSpPr/>
            <p:nvPr/>
          </p:nvGrpSpPr>
          <p:grpSpPr>
            <a:xfrm>
              <a:off x="3178393" y="5740397"/>
              <a:ext cx="2833313" cy="45719"/>
              <a:chOff x="3178393" y="5740396"/>
              <a:chExt cx="2833313" cy="116541"/>
            </a:xfrm>
          </p:grpSpPr>
          <p:grpSp>
            <p:nvGrpSpPr>
              <p:cNvPr id="39" name="グループ化 48"/>
              <p:cNvGrpSpPr/>
              <p:nvPr/>
            </p:nvGrpSpPr>
            <p:grpSpPr>
              <a:xfrm>
                <a:off x="3178393" y="5740401"/>
                <a:ext cx="2833313" cy="116536"/>
                <a:chOff x="2407480" y="4141370"/>
                <a:chExt cx="4308658" cy="145126"/>
              </a:xfrm>
              <a:noFill/>
            </p:grpSpPr>
            <p:cxnSp>
              <p:nvCxnSpPr>
                <p:cNvPr id="52" name="直線コネクタ 51"/>
                <p:cNvCxnSpPr/>
                <p:nvPr/>
              </p:nvCxnSpPr>
              <p:spPr>
                <a:xfrm>
                  <a:off x="2408274" y="4141379"/>
                  <a:ext cx="4306277" cy="0"/>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rot="5400000">
                  <a:off x="2336504" y="421315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rot="5400000">
                  <a:off x="3060314" y="421314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rot="5400000">
                  <a:off x="3783327" y="421315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rot="5400000">
                  <a:off x="4499992" y="4213151"/>
                  <a:ext cx="141952"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rot="5400000">
                  <a:off x="5576689" y="421315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rot="5400000">
                  <a:off x="5941737" y="421315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rot="5400000">
                  <a:off x="6298266" y="421315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rot="5400000">
                  <a:off x="2702515" y="4213932"/>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rot="5400000">
                  <a:off x="6643574" y="4212346"/>
                  <a:ext cx="143539"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rot="5400000">
                  <a:off x="4143227" y="4212357"/>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直線コネクタ 35"/>
                <p:cNvCxnSpPr/>
                <p:nvPr/>
              </p:nvCxnSpPr>
              <p:spPr>
                <a:xfrm rot="5400000">
                  <a:off x="5218941" y="4212357"/>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rot="5400000">
                  <a:off x="3418872" y="4212347"/>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rot="5400000">
                  <a:off x="4860924" y="4212357"/>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76" name="グループ化 48"/>
              <p:cNvGrpSpPr/>
              <p:nvPr/>
            </p:nvGrpSpPr>
            <p:grpSpPr>
              <a:xfrm>
                <a:off x="3294437" y="5740396"/>
                <a:ext cx="2699963" cy="116535"/>
                <a:chOff x="2407480" y="4141371"/>
                <a:chExt cx="4105872" cy="145125"/>
              </a:xfrm>
              <a:noFill/>
            </p:grpSpPr>
            <p:cxnSp>
              <p:nvCxnSpPr>
                <p:cNvPr id="77" name="直線コネクタ 76"/>
                <p:cNvCxnSpPr/>
                <p:nvPr/>
              </p:nvCxnSpPr>
              <p:spPr>
                <a:xfrm>
                  <a:off x="2408274" y="4141386"/>
                  <a:ext cx="4105078" cy="0"/>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p:nvPr/>
              </p:nvCxnSpPr>
              <p:spPr>
                <a:xfrm rot="5400000">
                  <a:off x="2336504" y="421315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p:nvPr/>
              </p:nvCxnSpPr>
              <p:spPr>
                <a:xfrm rot="5400000">
                  <a:off x="3060314" y="421314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rot="5400000">
                  <a:off x="3783327" y="421315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1" name="直線コネクタ 80"/>
                <p:cNvCxnSpPr/>
                <p:nvPr/>
              </p:nvCxnSpPr>
              <p:spPr>
                <a:xfrm rot="5400000">
                  <a:off x="4499992" y="4213151"/>
                  <a:ext cx="141952"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2" name="直線コネクタ 81"/>
                <p:cNvCxnSpPr/>
                <p:nvPr/>
              </p:nvCxnSpPr>
              <p:spPr>
                <a:xfrm rot="5400000">
                  <a:off x="5576689" y="421315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3" name="直線コネクタ 82"/>
                <p:cNvCxnSpPr/>
                <p:nvPr/>
              </p:nvCxnSpPr>
              <p:spPr>
                <a:xfrm rot="5400000">
                  <a:off x="5941737" y="421315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4" name="直線コネクタ 83"/>
                <p:cNvCxnSpPr/>
                <p:nvPr/>
              </p:nvCxnSpPr>
              <p:spPr>
                <a:xfrm rot="5400000">
                  <a:off x="6298266" y="421315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5" name="直線コネクタ 84"/>
                <p:cNvCxnSpPr/>
                <p:nvPr/>
              </p:nvCxnSpPr>
              <p:spPr>
                <a:xfrm rot="5400000">
                  <a:off x="2702515" y="4213932"/>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7" name="直線コネクタ 86"/>
                <p:cNvCxnSpPr/>
                <p:nvPr/>
              </p:nvCxnSpPr>
              <p:spPr>
                <a:xfrm rot="5400000">
                  <a:off x="4143227" y="4212357"/>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8" name="直線コネクタ 35"/>
                <p:cNvCxnSpPr/>
                <p:nvPr/>
              </p:nvCxnSpPr>
              <p:spPr>
                <a:xfrm rot="5400000">
                  <a:off x="5218941" y="4212357"/>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9" name="直線コネクタ 88"/>
                <p:cNvCxnSpPr/>
                <p:nvPr/>
              </p:nvCxnSpPr>
              <p:spPr>
                <a:xfrm rot="5400000">
                  <a:off x="3418872" y="4212347"/>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0" name="直線コネクタ 89"/>
                <p:cNvCxnSpPr/>
                <p:nvPr/>
              </p:nvCxnSpPr>
              <p:spPr>
                <a:xfrm rot="5400000">
                  <a:off x="4860924" y="4212357"/>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grpSp>
        </p:grpSp>
      </p:grpSp>
      <p:grpSp>
        <p:nvGrpSpPr>
          <p:cNvPr id="113" name="グループ化 112"/>
          <p:cNvGrpSpPr/>
          <p:nvPr/>
        </p:nvGrpSpPr>
        <p:grpSpPr>
          <a:xfrm>
            <a:off x="3060700" y="6195938"/>
            <a:ext cx="3644900" cy="300112"/>
            <a:chOff x="3060700" y="6181493"/>
            <a:chExt cx="3644900" cy="300112"/>
          </a:xfrm>
        </p:grpSpPr>
        <p:grpSp>
          <p:nvGrpSpPr>
            <p:cNvPr id="132" name="グループ化 69"/>
            <p:cNvGrpSpPr/>
            <p:nvPr/>
          </p:nvGrpSpPr>
          <p:grpSpPr>
            <a:xfrm>
              <a:off x="3060700" y="6229350"/>
              <a:ext cx="2978150" cy="252255"/>
              <a:chOff x="2082800" y="5098785"/>
              <a:chExt cx="3644899" cy="358461"/>
            </a:xfrm>
          </p:grpSpPr>
          <p:sp>
            <p:nvSpPr>
              <p:cNvPr id="133" name="テキスト ボックス 132"/>
              <p:cNvSpPr txBox="1"/>
              <p:nvPr/>
            </p:nvSpPr>
            <p:spPr>
              <a:xfrm>
                <a:off x="2082800" y="5107359"/>
                <a:ext cx="420233" cy="349887"/>
              </a:xfrm>
              <a:prstGeom prst="rect">
                <a:avLst/>
              </a:prstGeom>
              <a:noFill/>
              <a:ln>
                <a:noFill/>
              </a:ln>
            </p:spPr>
            <p:txBody>
              <a:bodyPr wrap="square" rtlCol="0">
                <a:spAutoFit/>
              </a:bodyPr>
              <a:lstStyle/>
              <a:p>
                <a:pPr algn="ctr"/>
                <a:r>
                  <a:rPr kumimoji="1" lang="en-US" altLang="ja-JP" sz="1000" b="1" dirty="0" smtClean="0">
                    <a:solidFill>
                      <a:schemeClr val="accent1"/>
                    </a:solidFill>
                    <a:latin typeface="+mn-ea"/>
                    <a:ea typeface="+mn-ea"/>
                  </a:rPr>
                  <a:t>1</a:t>
                </a:r>
                <a:endParaRPr kumimoji="1" lang="ja-JP" altLang="en-US" sz="1000" b="1" dirty="0">
                  <a:solidFill>
                    <a:schemeClr val="accent1"/>
                  </a:solidFill>
                  <a:latin typeface="+mn-ea"/>
                  <a:ea typeface="+mn-ea"/>
                </a:endParaRPr>
              </a:p>
            </p:txBody>
          </p:sp>
          <p:sp>
            <p:nvSpPr>
              <p:cNvPr id="134" name="テキスト ボックス 133"/>
              <p:cNvSpPr txBox="1"/>
              <p:nvPr/>
            </p:nvSpPr>
            <p:spPr>
              <a:xfrm>
                <a:off x="2714856" y="5107359"/>
                <a:ext cx="349481"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5</a:t>
                </a:r>
                <a:endParaRPr kumimoji="1" lang="ja-JP" altLang="en-US" sz="1000" b="1" dirty="0">
                  <a:solidFill>
                    <a:schemeClr val="accent1"/>
                  </a:solidFill>
                  <a:latin typeface="+mn-ea"/>
                  <a:ea typeface="+mn-ea"/>
                </a:endParaRPr>
              </a:p>
            </p:txBody>
          </p:sp>
          <p:sp>
            <p:nvSpPr>
              <p:cNvPr id="135" name="テキスト ボックス 134"/>
              <p:cNvSpPr txBox="1"/>
              <p:nvPr/>
            </p:nvSpPr>
            <p:spPr>
              <a:xfrm>
                <a:off x="3295463" y="5107350"/>
                <a:ext cx="349481"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9</a:t>
                </a:r>
                <a:endParaRPr kumimoji="1" lang="ja-JP" altLang="en-US" sz="1000" b="1" dirty="0">
                  <a:solidFill>
                    <a:schemeClr val="accent1"/>
                  </a:solidFill>
                  <a:latin typeface="+mn-ea"/>
                  <a:ea typeface="+mn-ea"/>
                </a:endParaRPr>
              </a:p>
            </p:txBody>
          </p:sp>
          <p:sp>
            <p:nvSpPr>
              <p:cNvPr id="136" name="テキスト ボックス 135"/>
              <p:cNvSpPr txBox="1"/>
              <p:nvPr/>
            </p:nvSpPr>
            <p:spPr>
              <a:xfrm>
                <a:off x="3823647" y="5107358"/>
                <a:ext cx="387369"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13</a:t>
                </a:r>
                <a:endParaRPr kumimoji="1" lang="ja-JP" altLang="en-US" sz="1000" b="1" dirty="0">
                  <a:solidFill>
                    <a:schemeClr val="accent1"/>
                  </a:solidFill>
                  <a:latin typeface="+mn-ea"/>
                  <a:ea typeface="+mn-ea"/>
                </a:endParaRPr>
              </a:p>
            </p:txBody>
          </p:sp>
          <p:sp>
            <p:nvSpPr>
              <p:cNvPr id="137" name="テキスト ボックス 136"/>
              <p:cNvSpPr txBox="1"/>
              <p:nvPr/>
            </p:nvSpPr>
            <p:spPr>
              <a:xfrm>
                <a:off x="4422064" y="5107352"/>
                <a:ext cx="403254"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17</a:t>
                </a:r>
                <a:endParaRPr kumimoji="1" lang="ja-JP" altLang="en-US" sz="1000" b="1" dirty="0">
                  <a:solidFill>
                    <a:schemeClr val="accent1"/>
                  </a:solidFill>
                  <a:latin typeface="+mn-ea"/>
                  <a:ea typeface="+mn-ea"/>
                </a:endParaRPr>
              </a:p>
            </p:txBody>
          </p:sp>
          <p:sp>
            <p:nvSpPr>
              <p:cNvPr id="138" name="テキスト ボックス 137"/>
              <p:cNvSpPr txBox="1"/>
              <p:nvPr/>
            </p:nvSpPr>
            <p:spPr>
              <a:xfrm>
                <a:off x="5020480" y="5107352"/>
                <a:ext cx="411421"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21</a:t>
                </a:r>
                <a:endParaRPr kumimoji="1" lang="ja-JP" altLang="en-US" sz="1000" b="1" dirty="0">
                  <a:solidFill>
                    <a:schemeClr val="accent1"/>
                  </a:solidFill>
                  <a:latin typeface="+mn-ea"/>
                  <a:ea typeface="+mn-ea"/>
                </a:endParaRPr>
              </a:p>
            </p:txBody>
          </p:sp>
          <p:sp>
            <p:nvSpPr>
              <p:cNvPr id="139" name="テキスト ボックス 138"/>
              <p:cNvSpPr txBox="1"/>
              <p:nvPr/>
            </p:nvSpPr>
            <p:spPr>
              <a:xfrm>
                <a:off x="2397975" y="5107352"/>
                <a:ext cx="420233"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3</a:t>
                </a:r>
                <a:endParaRPr kumimoji="1" lang="ja-JP" altLang="en-US" sz="1000" b="1" dirty="0">
                  <a:solidFill>
                    <a:schemeClr val="accent1"/>
                  </a:solidFill>
                  <a:latin typeface="+mn-ea"/>
                  <a:ea typeface="+mn-ea"/>
                </a:endParaRPr>
              </a:p>
            </p:txBody>
          </p:sp>
          <p:sp>
            <p:nvSpPr>
              <p:cNvPr id="140" name="テキスト ボックス 139"/>
              <p:cNvSpPr txBox="1"/>
              <p:nvPr/>
            </p:nvSpPr>
            <p:spPr>
              <a:xfrm>
                <a:off x="3003425" y="5107359"/>
                <a:ext cx="349481"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7</a:t>
                </a:r>
                <a:endParaRPr kumimoji="1" lang="ja-JP" altLang="en-US" sz="1000" b="1" dirty="0">
                  <a:solidFill>
                    <a:schemeClr val="accent1"/>
                  </a:solidFill>
                  <a:latin typeface="+mn-ea"/>
                  <a:ea typeface="+mn-ea"/>
                </a:endParaRPr>
              </a:p>
            </p:txBody>
          </p:sp>
          <p:sp>
            <p:nvSpPr>
              <p:cNvPr id="141" name="テキスト ボックス 140"/>
              <p:cNvSpPr txBox="1"/>
              <p:nvPr/>
            </p:nvSpPr>
            <p:spPr>
              <a:xfrm>
                <a:off x="3551640" y="5107359"/>
                <a:ext cx="401740"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11</a:t>
                </a:r>
                <a:endParaRPr kumimoji="1" lang="ja-JP" altLang="en-US" sz="1000" b="1" dirty="0">
                  <a:solidFill>
                    <a:schemeClr val="accent1"/>
                  </a:solidFill>
                  <a:latin typeface="+mn-ea"/>
                  <a:ea typeface="+mn-ea"/>
                </a:endParaRPr>
              </a:p>
            </p:txBody>
          </p:sp>
          <p:sp>
            <p:nvSpPr>
              <p:cNvPr id="142" name="テキスト ボックス 141"/>
              <p:cNvSpPr txBox="1"/>
              <p:nvPr/>
            </p:nvSpPr>
            <p:spPr>
              <a:xfrm>
                <a:off x="4131438" y="5107350"/>
                <a:ext cx="420233"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15</a:t>
                </a:r>
                <a:endParaRPr kumimoji="1" lang="ja-JP" altLang="en-US" sz="1000" b="1" dirty="0">
                  <a:solidFill>
                    <a:schemeClr val="accent1"/>
                  </a:solidFill>
                  <a:latin typeface="+mn-ea"/>
                  <a:ea typeface="+mn-ea"/>
                </a:endParaRPr>
              </a:p>
            </p:txBody>
          </p:sp>
          <p:sp>
            <p:nvSpPr>
              <p:cNvPr id="143" name="テキスト ボックス 142"/>
              <p:cNvSpPr txBox="1"/>
              <p:nvPr/>
            </p:nvSpPr>
            <p:spPr>
              <a:xfrm>
                <a:off x="4694071" y="5098785"/>
                <a:ext cx="472763"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19</a:t>
                </a:r>
                <a:endParaRPr kumimoji="1" lang="ja-JP" altLang="en-US" sz="1000" b="1" dirty="0">
                  <a:solidFill>
                    <a:schemeClr val="accent1"/>
                  </a:solidFill>
                  <a:latin typeface="+mn-ea"/>
                  <a:ea typeface="+mn-ea"/>
                </a:endParaRPr>
              </a:p>
            </p:txBody>
          </p:sp>
          <p:sp>
            <p:nvSpPr>
              <p:cNvPr id="144" name="テキスト ボックス 143"/>
              <p:cNvSpPr txBox="1"/>
              <p:nvPr/>
            </p:nvSpPr>
            <p:spPr>
              <a:xfrm>
                <a:off x="5287079" y="5098785"/>
                <a:ext cx="440620"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23</a:t>
                </a:r>
              </a:p>
            </p:txBody>
          </p:sp>
        </p:grpSp>
        <p:sp>
          <p:nvSpPr>
            <p:cNvPr id="36" name="テキスト ボックス 35"/>
            <p:cNvSpPr txBox="1"/>
            <p:nvPr/>
          </p:nvSpPr>
          <p:spPr>
            <a:xfrm>
              <a:off x="6025869" y="6229350"/>
              <a:ext cx="679731" cy="246221"/>
            </a:xfrm>
            <a:prstGeom prst="rect">
              <a:avLst/>
            </a:prstGeom>
            <a:noFill/>
          </p:spPr>
          <p:txBody>
            <a:bodyPr wrap="square" rtlCol="0">
              <a:spAutoFit/>
            </a:bodyPr>
            <a:lstStyle/>
            <a:p>
              <a:r>
                <a:rPr kumimoji="1" lang="ja-JP" altLang="en-US" sz="1000" b="1" dirty="0" smtClean="0">
                  <a:solidFill>
                    <a:schemeClr val="accent1"/>
                  </a:solidFill>
                  <a:latin typeface="ＭＳ ゴシック" pitchFamily="49" charset="-128"/>
                  <a:ea typeface="ＭＳ ゴシック" pitchFamily="49" charset="-128"/>
                </a:rPr>
                <a:t>欧時刻</a:t>
              </a:r>
              <a:endParaRPr kumimoji="1" lang="en-US" altLang="ja-JP" sz="1000" b="1" dirty="0" smtClean="0">
                <a:solidFill>
                  <a:schemeClr val="accent1"/>
                </a:solidFill>
                <a:latin typeface="ＭＳ ゴシック" pitchFamily="49" charset="-128"/>
                <a:ea typeface="ＭＳ ゴシック" pitchFamily="49" charset="-128"/>
              </a:endParaRPr>
            </a:p>
          </p:txBody>
        </p:sp>
        <p:grpSp>
          <p:nvGrpSpPr>
            <p:cNvPr id="112" name="グループ化 111"/>
            <p:cNvGrpSpPr/>
            <p:nvPr/>
          </p:nvGrpSpPr>
          <p:grpSpPr>
            <a:xfrm>
              <a:off x="3178393" y="6181493"/>
              <a:ext cx="2833313" cy="47857"/>
              <a:chOff x="3178393" y="6181493"/>
              <a:chExt cx="2833313" cy="102136"/>
            </a:xfrm>
          </p:grpSpPr>
          <p:grpSp>
            <p:nvGrpSpPr>
              <p:cNvPr id="131" name="グループ化 48"/>
              <p:cNvGrpSpPr/>
              <p:nvPr/>
            </p:nvGrpSpPr>
            <p:grpSpPr>
              <a:xfrm>
                <a:off x="3178393" y="6181501"/>
                <a:ext cx="2833313" cy="102128"/>
                <a:chOff x="2407480" y="4141370"/>
                <a:chExt cx="4308658" cy="145126"/>
              </a:xfrm>
              <a:noFill/>
            </p:grpSpPr>
            <p:cxnSp>
              <p:nvCxnSpPr>
                <p:cNvPr id="145" name="直線コネクタ 144"/>
                <p:cNvCxnSpPr/>
                <p:nvPr/>
              </p:nvCxnSpPr>
              <p:spPr>
                <a:xfrm>
                  <a:off x="2408274" y="4141380"/>
                  <a:ext cx="4306276" cy="0"/>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6" name="直線コネクタ 145"/>
                <p:cNvCxnSpPr/>
                <p:nvPr/>
              </p:nvCxnSpPr>
              <p:spPr>
                <a:xfrm rot="5400000">
                  <a:off x="2336504" y="421315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7" name="直線コネクタ 146"/>
                <p:cNvCxnSpPr/>
                <p:nvPr/>
              </p:nvCxnSpPr>
              <p:spPr>
                <a:xfrm rot="5400000">
                  <a:off x="3060314" y="421314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8" name="直線コネクタ 147"/>
                <p:cNvCxnSpPr/>
                <p:nvPr/>
              </p:nvCxnSpPr>
              <p:spPr>
                <a:xfrm rot="5400000">
                  <a:off x="3783327" y="421315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9" name="直線コネクタ 148"/>
                <p:cNvCxnSpPr/>
                <p:nvPr/>
              </p:nvCxnSpPr>
              <p:spPr>
                <a:xfrm rot="5400000">
                  <a:off x="4499992" y="4213151"/>
                  <a:ext cx="141952"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0" name="直線コネクタ 149"/>
                <p:cNvCxnSpPr/>
                <p:nvPr/>
              </p:nvCxnSpPr>
              <p:spPr>
                <a:xfrm rot="5400000">
                  <a:off x="5576689" y="421315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1" name="直線コネクタ 150"/>
                <p:cNvCxnSpPr/>
                <p:nvPr/>
              </p:nvCxnSpPr>
              <p:spPr>
                <a:xfrm rot="5400000">
                  <a:off x="5941737" y="421315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2" name="直線コネクタ 151"/>
                <p:cNvCxnSpPr/>
                <p:nvPr/>
              </p:nvCxnSpPr>
              <p:spPr>
                <a:xfrm rot="5400000">
                  <a:off x="6298266" y="421315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3" name="直線コネクタ 152"/>
                <p:cNvCxnSpPr/>
                <p:nvPr/>
              </p:nvCxnSpPr>
              <p:spPr>
                <a:xfrm rot="5400000">
                  <a:off x="2702515" y="4213932"/>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4" name="直線コネクタ 153"/>
                <p:cNvCxnSpPr/>
                <p:nvPr/>
              </p:nvCxnSpPr>
              <p:spPr>
                <a:xfrm rot="5400000">
                  <a:off x="6643574" y="4212346"/>
                  <a:ext cx="143539"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5" name="直線コネクタ 154"/>
                <p:cNvCxnSpPr/>
                <p:nvPr/>
              </p:nvCxnSpPr>
              <p:spPr>
                <a:xfrm rot="5400000">
                  <a:off x="4143227" y="4212357"/>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6" name="直線コネクタ 35"/>
                <p:cNvCxnSpPr/>
                <p:nvPr/>
              </p:nvCxnSpPr>
              <p:spPr>
                <a:xfrm rot="5400000">
                  <a:off x="5218941" y="4212357"/>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7" name="直線コネクタ 156"/>
                <p:cNvCxnSpPr/>
                <p:nvPr/>
              </p:nvCxnSpPr>
              <p:spPr>
                <a:xfrm rot="5400000">
                  <a:off x="3418872" y="4212347"/>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8" name="直線コネクタ 157"/>
                <p:cNvCxnSpPr/>
                <p:nvPr/>
              </p:nvCxnSpPr>
              <p:spPr>
                <a:xfrm rot="5400000">
                  <a:off x="4860924" y="4212357"/>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5" name="グループ化 48"/>
              <p:cNvGrpSpPr/>
              <p:nvPr/>
            </p:nvGrpSpPr>
            <p:grpSpPr>
              <a:xfrm>
                <a:off x="3299279" y="6181493"/>
                <a:ext cx="2695121" cy="102127"/>
                <a:chOff x="2407480" y="4141371"/>
                <a:chExt cx="4098507" cy="145125"/>
              </a:xfrm>
              <a:noFill/>
            </p:grpSpPr>
            <p:cxnSp>
              <p:nvCxnSpPr>
                <p:cNvPr id="96" name="直線コネクタ 95"/>
                <p:cNvCxnSpPr/>
                <p:nvPr/>
              </p:nvCxnSpPr>
              <p:spPr>
                <a:xfrm>
                  <a:off x="2408274" y="4141392"/>
                  <a:ext cx="4097713" cy="0"/>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7" name="直線コネクタ 96"/>
                <p:cNvCxnSpPr/>
                <p:nvPr/>
              </p:nvCxnSpPr>
              <p:spPr>
                <a:xfrm rot="5400000">
                  <a:off x="2336504" y="421315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8" name="直線コネクタ 97"/>
                <p:cNvCxnSpPr/>
                <p:nvPr/>
              </p:nvCxnSpPr>
              <p:spPr>
                <a:xfrm rot="5400000">
                  <a:off x="3060314" y="421314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9" name="直線コネクタ 98"/>
                <p:cNvCxnSpPr/>
                <p:nvPr/>
              </p:nvCxnSpPr>
              <p:spPr>
                <a:xfrm rot="5400000">
                  <a:off x="3783327" y="421315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p:cNvCxnSpPr/>
                <p:nvPr/>
              </p:nvCxnSpPr>
              <p:spPr>
                <a:xfrm rot="5400000">
                  <a:off x="4499992" y="4213151"/>
                  <a:ext cx="141952"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a:xfrm rot="5400000">
                  <a:off x="5576689" y="421315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rot="5400000">
                  <a:off x="5941737" y="421315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p:cNvCxnSpPr/>
                <p:nvPr/>
              </p:nvCxnSpPr>
              <p:spPr>
                <a:xfrm rot="5400000">
                  <a:off x="6298266" y="421315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 name="直線コネクタ 103"/>
                <p:cNvCxnSpPr/>
                <p:nvPr/>
              </p:nvCxnSpPr>
              <p:spPr>
                <a:xfrm rot="5400000">
                  <a:off x="2702515" y="4213932"/>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6" name="直線コネクタ 105"/>
                <p:cNvCxnSpPr/>
                <p:nvPr/>
              </p:nvCxnSpPr>
              <p:spPr>
                <a:xfrm rot="5400000">
                  <a:off x="4143227" y="4212357"/>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7" name="直線コネクタ 35"/>
                <p:cNvCxnSpPr/>
                <p:nvPr/>
              </p:nvCxnSpPr>
              <p:spPr>
                <a:xfrm rot="5400000">
                  <a:off x="5218941" y="4212357"/>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p:cNvCxnSpPr/>
                <p:nvPr/>
              </p:nvCxnSpPr>
              <p:spPr>
                <a:xfrm rot="5400000">
                  <a:off x="3418872" y="4212347"/>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9" name="直線コネクタ 108"/>
                <p:cNvCxnSpPr/>
                <p:nvPr/>
              </p:nvCxnSpPr>
              <p:spPr>
                <a:xfrm rot="5400000">
                  <a:off x="4860924" y="4212357"/>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grpSp>
        </p:grpSp>
      </p:grpSp>
      <p:sp>
        <p:nvSpPr>
          <p:cNvPr id="115" name="正方形/長方形 114"/>
          <p:cNvSpPr/>
          <p:nvPr/>
        </p:nvSpPr>
        <p:spPr>
          <a:xfrm>
            <a:off x="4949372" y="3928988"/>
            <a:ext cx="1066800" cy="2178049"/>
          </a:xfrm>
          <a:prstGeom prst="rect">
            <a:avLst/>
          </a:prstGeom>
          <a:solidFill>
            <a:srgbClr val="FF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p:cNvSpPr/>
          <p:nvPr/>
        </p:nvSpPr>
        <p:spPr>
          <a:xfrm>
            <a:off x="4127500" y="4895850"/>
            <a:ext cx="1788886" cy="1600200"/>
          </a:xfrm>
          <a:prstGeom prst="rect">
            <a:avLst/>
          </a:prstGeom>
          <a:solidFill>
            <a:srgbClr val="0000FF">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dissolve">
                                      <p:cBhvr>
                                        <p:cTn id="7" dur="500"/>
                                        <p:tgtEl>
                                          <p:spTgt spid="11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6"/>
                                        </p:tgtEl>
                                        <p:attrNameLst>
                                          <p:attrName>style.visibility</p:attrName>
                                        </p:attrNameLst>
                                      </p:cBhvr>
                                      <p:to>
                                        <p:strVal val="visible"/>
                                      </p:to>
                                    </p:set>
                                    <p:animEffect transition="in" filter="dissolve">
                                      <p:cBhvr>
                                        <p:cTn id="12"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116"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近年</a:t>
            </a:r>
            <a:r>
              <a:rPr kumimoji="1" lang="en-US" altLang="ja-JP" dirty="0" smtClean="0"/>
              <a:t>OSS</a:t>
            </a:r>
            <a:r>
              <a:rPr kumimoji="1" lang="ja-JP" altLang="en-US" dirty="0" smtClean="0"/>
              <a:t>は企業，行政機関，教育機関に導入されつつあり</a:t>
            </a:r>
            <a:r>
              <a:rPr kumimoji="1" lang="en-US" altLang="ja-JP" sz="1400" dirty="0" smtClean="0"/>
              <a:t>[1][2]</a:t>
            </a:r>
            <a:r>
              <a:rPr kumimoji="1" lang="ja-JP" altLang="en-US" dirty="0" err="1" smtClean="0"/>
              <a:t>，</a:t>
            </a:r>
            <a:r>
              <a:rPr kumimoji="1" lang="ja-JP" altLang="en-US" dirty="0" smtClean="0"/>
              <a:t>社会的にも広く普及している</a:t>
            </a:r>
            <a:endParaRPr kumimoji="1" lang="en-US" altLang="ja-JP" dirty="0" smtClean="0"/>
          </a:p>
          <a:p>
            <a:r>
              <a:rPr kumimoji="1" lang="en-US" altLang="ja-JP" dirty="0" smtClean="0"/>
              <a:t>OSS</a:t>
            </a:r>
            <a:r>
              <a:rPr kumimoji="1" lang="ja-JP" altLang="en-US" dirty="0" smtClean="0"/>
              <a:t>は</a:t>
            </a:r>
            <a:r>
              <a:rPr kumimoji="1" lang="ja-JP" altLang="en-US" dirty="0" smtClean="0">
                <a:solidFill>
                  <a:srgbClr val="FF0000"/>
                </a:solidFill>
              </a:rPr>
              <a:t>世界中に点在するボランティアの参加者</a:t>
            </a:r>
            <a:r>
              <a:rPr kumimoji="1" lang="ja-JP" altLang="en-US" dirty="0" smtClean="0"/>
              <a:t>によって，開発が進められている</a:t>
            </a:r>
            <a:endParaRPr lang="en-US" altLang="ja-JP" dirty="0" smtClean="0"/>
          </a:p>
          <a:p>
            <a:pPr lvl="1"/>
            <a:r>
              <a:rPr lang="ja-JP" altLang="en-US" dirty="0" smtClean="0"/>
              <a:t>タイムゾーンの違いにより，生活</a:t>
            </a:r>
            <a:r>
              <a:rPr lang="en-US" altLang="ja-JP" dirty="0" smtClean="0"/>
              <a:t>(</a:t>
            </a:r>
            <a:r>
              <a:rPr lang="ja-JP" altLang="en-US" dirty="0" smtClean="0"/>
              <a:t>食事や睡眠</a:t>
            </a:r>
            <a:r>
              <a:rPr lang="en-US" altLang="ja-JP" dirty="0" smtClean="0"/>
              <a:t>)</a:t>
            </a:r>
            <a:r>
              <a:rPr lang="ja-JP" altLang="en-US" dirty="0" smtClean="0"/>
              <a:t>の時間帯が異なる</a:t>
            </a:r>
            <a:endParaRPr kumimoji="1" lang="en-US" altLang="ja-JP" dirty="0" smtClean="0"/>
          </a:p>
          <a:p>
            <a:r>
              <a:rPr kumimoji="1" lang="ja-JP" altLang="en-US" dirty="0" smtClean="0"/>
              <a:t>開発者は</a:t>
            </a:r>
            <a:r>
              <a:rPr kumimoji="1" lang="ja-JP" altLang="en-US" dirty="0" smtClean="0">
                <a:solidFill>
                  <a:srgbClr val="FF0000"/>
                </a:solidFill>
              </a:rPr>
              <a:t>開発に従事する時間帯に束縛がなく</a:t>
            </a:r>
            <a:r>
              <a:rPr kumimoji="1" lang="ja-JP" altLang="en-US" dirty="0" smtClean="0"/>
              <a:t>，個々人の自由な意志に基づき開発を行う</a:t>
            </a:r>
            <a:endParaRPr kumimoji="1" lang="en-US" altLang="ja-JP" dirty="0" smtClean="0"/>
          </a:p>
          <a:p>
            <a:pPr lvl="1"/>
            <a:r>
              <a:rPr lang="ja-JP" altLang="en-US" dirty="0" smtClean="0"/>
              <a:t>生活リズム（昼型や夜型）の違いにより，活動の時間帯が異なる</a:t>
            </a:r>
            <a:endParaRPr lang="en-US" altLang="ja-JP" dirty="0" smtClean="0"/>
          </a:p>
        </p:txBody>
      </p:sp>
      <p:sp>
        <p:nvSpPr>
          <p:cNvPr id="4" name="日付プレースホルダ 3"/>
          <p:cNvSpPr>
            <a:spLocks noGrp="1"/>
          </p:cNvSpPr>
          <p:nvPr>
            <p:ph type="dt" sz="half" idx="10"/>
          </p:nvPr>
        </p:nvSpPr>
        <p:spPr/>
        <p:txBody>
          <a:bodyPr/>
          <a:lstStyle/>
          <a:p>
            <a:fld id="{10580540-8A4F-4AFC-BF21-6DCC86EC4BF3}" type="datetime1">
              <a:rPr lang="ja-JP" altLang="en-US" smtClean="0"/>
              <a:pPr/>
              <a:t>2010/2/12</a:t>
            </a:fld>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28</a:t>
            </a:fld>
            <a:endParaRPr lang="en-US" altLang="ja-JP"/>
          </a:p>
        </p:txBody>
      </p:sp>
      <p:sp>
        <p:nvSpPr>
          <p:cNvPr id="7" name="フッター プレースホルダ 6"/>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8" name="テキスト ボックス 7"/>
          <p:cNvSpPr txBox="1"/>
          <p:nvPr/>
        </p:nvSpPr>
        <p:spPr>
          <a:xfrm>
            <a:off x="615950" y="5709503"/>
            <a:ext cx="8261350" cy="830997"/>
          </a:xfrm>
          <a:prstGeom prst="rect">
            <a:avLst/>
          </a:prstGeom>
          <a:noFill/>
        </p:spPr>
        <p:txBody>
          <a:bodyPr wrap="square" rtlCol="0">
            <a:spAutoFit/>
          </a:bodyPr>
          <a:lstStyle/>
          <a:p>
            <a:r>
              <a:rPr lang="en-US" altLang="ja-JP" sz="1200" dirty="0" smtClean="0"/>
              <a:t>[1] </a:t>
            </a:r>
            <a:r>
              <a:rPr lang="en-US" altLang="ja-JP" sz="1200" dirty="0" err="1" smtClean="0"/>
              <a:t>Sandro</a:t>
            </a:r>
            <a:r>
              <a:rPr lang="en-US" altLang="ja-JP" sz="1200" dirty="0" smtClean="0"/>
              <a:t> M., </a:t>
            </a:r>
            <a:r>
              <a:rPr lang="en-US" altLang="ja-JP" sz="1200" dirty="0" err="1" smtClean="0"/>
              <a:t>Davide</a:t>
            </a:r>
            <a:r>
              <a:rPr lang="en-US" altLang="ja-JP" sz="1200" dirty="0" smtClean="0"/>
              <a:t> T. and </a:t>
            </a:r>
            <a:r>
              <a:rPr lang="en-US" altLang="ja-JP" sz="1200" dirty="0" err="1" smtClean="0"/>
              <a:t>Davide</a:t>
            </a:r>
            <a:r>
              <a:rPr lang="en-US" altLang="ja-JP" sz="1200" dirty="0" smtClean="0"/>
              <a:t> T.: Towards Certifying the Testing Process of Open-Source Software: New Challenges or Old Methodologies?, </a:t>
            </a:r>
            <a:r>
              <a:rPr lang="en-US" altLang="ja-JP" sz="1200" i="1" dirty="0" smtClean="0"/>
              <a:t>In Proceedings of the 2009 ICSE Workshop on Emerging Trends in Free/</a:t>
            </a:r>
            <a:r>
              <a:rPr lang="en-US" altLang="ja-JP" sz="1200" i="1" dirty="0" err="1" smtClean="0"/>
              <a:t>Libre</a:t>
            </a:r>
            <a:r>
              <a:rPr lang="en-US" altLang="ja-JP" sz="1200" i="1" dirty="0" smtClean="0"/>
              <a:t>/Open Source Software Research and Development (FLOSS’09)</a:t>
            </a:r>
            <a:r>
              <a:rPr lang="en-US" altLang="ja-JP" sz="1200" dirty="0" smtClean="0"/>
              <a:t>, pp.25-30 (2009).</a:t>
            </a:r>
          </a:p>
          <a:p>
            <a:r>
              <a:rPr lang="en-US" altLang="ja-JP" sz="1200" dirty="0" smtClean="0"/>
              <a:t>[2]</a:t>
            </a:r>
            <a:r>
              <a:rPr lang="ja-JP" altLang="en-US" sz="1200" dirty="0" smtClean="0"/>
              <a:t>独立行政法人 情報処理推進機構</a:t>
            </a:r>
            <a:r>
              <a:rPr lang="en-US" altLang="ja-JP" sz="1200" dirty="0" smtClean="0"/>
              <a:t>, </a:t>
            </a:r>
            <a:r>
              <a:rPr lang="ja-JP" altLang="en-US" sz="1200" dirty="0" smtClean="0"/>
              <a:t>オープンソース情報データベース </a:t>
            </a:r>
            <a:r>
              <a:rPr lang="en-US" altLang="ja-JP" sz="1200" dirty="0" smtClean="0"/>
              <a:t>OSS </a:t>
            </a:r>
            <a:r>
              <a:rPr lang="en-US" altLang="ja-JP" sz="1200" dirty="0" err="1" smtClean="0"/>
              <a:t>iPedia</a:t>
            </a:r>
            <a:r>
              <a:rPr lang="en-US" altLang="ja-JP" sz="1200" dirty="0" smtClean="0"/>
              <a:t>: http://ossipedia.ipa.go.jp/index.php</a:t>
            </a:r>
            <a:endParaRPr kumimoji="1" lang="ja-JP" altLang="en-US" sz="1200"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問題点</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多種多様な開発者らによる情報交換は</a:t>
            </a:r>
            <a:r>
              <a:rPr lang="ja-JP" altLang="en-US" dirty="0" smtClean="0">
                <a:solidFill>
                  <a:srgbClr val="FF0000"/>
                </a:solidFill>
              </a:rPr>
              <a:t>タイムラグが発生</a:t>
            </a:r>
            <a:r>
              <a:rPr lang="ja-JP" altLang="en-US" dirty="0" smtClean="0"/>
              <a:t>しやすい</a:t>
            </a:r>
            <a:endParaRPr lang="en-US" altLang="ja-JP" dirty="0" smtClean="0"/>
          </a:p>
          <a:p>
            <a:pPr lvl="1"/>
            <a:r>
              <a:rPr lang="ja-JP" altLang="en-US" dirty="0" smtClean="0"/>
              <a:t>ソフトウェア中の重大な不具合や脆弱性の修正において，</a:t>
            </a:r>
            <a:r>
              <a:rPr lang="ja-JP" altLang="en-US" dirty="0" smtClean="0">
                <a:solidFill>
                  <a:srgbClr val="FF0000"/>
                </a:solidFill>
              </a:rPr>
              <a:t>迅速な開発の妨げ</a:t>
            </a:r>
            <a:r>
              <a:rPr lang="ja-JP" altLang="en-US" dirty="0" smtClean="0"/>
              <a:t>となる可能性がある</a:t>
            </a:r>
            <a:endParaRPr lang="en-US" altLang="ja-JP" dirty="0" smtClean="0"/>
          </a:p>
          <a:p>
            <a:pPr lvl="1"/>
            <a:r>
              <a:rPr lang="ja-JP" altLang="en-US" dirty="0" smtClean="0"/>
              <a:t>開発者同士の</a:t>
            </a:r>
            <a:r>
              <a:rPr lang="ja-JP" altLang="en-US" dirty="0" smtClean="0">
                <a:solidFill>
                  <a:srgbClr val="FF0000"/>
                </a:solidFill>
              </a:rPr>
              <a:t>意思決定や合意形成の遅延が発生</a:t>
            </a:r>
            <a:r>
              <a:rPr lang="ja-JP" altLang="en-US" dirty="0" smtClean="0"/>
              <a:t>し，ソフトウェアの信頼性を損なう</a:t>
            </a:r>
            <a:endParaRPr lang="en-US" altLang="ja-JP" dirty="0" smtClean="0"/>
          </a:p>
          <a:p>
            <a:pPr lvl="1"/>
            <a:r>
              <a:rPr lang="ja-JP" altLang="en-US" dirty="0" smtClean="0">
                <a:solidFill>
                  <a:srgbClr val="FF0000"/>
                </a:solidFill>
              </a:rPr>
              <a:t>素早い対応ができない</a:t>
            </a:r>
            <a:r>
              <a:rPr lang="ja-JP" altLang="en-US" dirty="0" smtClean="0"/>
              <a:t>ことにより，開発者の参加意欲を低下させ，ユーザからの信頼性を損なう</a:t>
            </a:r>
            <a:endParaRPr lang="en-US" altLang="ja-JP" dirty="0" smtClean="0"/>
          </a:p>
          <a:p>
            <a:endParaRPr lang="en-US" altLang="ja-JP" dirty="0" smtClean="0"/>
          </a:p>
        </p:txBody>
      </p:sp>
      <p:sp>
        <p:nvSpPr>
          <p:cNvPr id="4" name="日付プレースホルダ 3"/>
          <p:cNvSpPr>
            <a:spLocks noGrp="1"/>
          </p:cNvSpPr>
          <p:nvPr>
            <p:ph type="dt" sz="half" idx="10"/>
          </p:nvPr>
        </p:nvSpPr>
        <p:spPr/>
        <p:txBody>
          <a:bodyPr/>
          <a:lstStyle/>
          <a:p>
            <a:fld id="{6D113231-F517-45C7-B6CE-92C5766C10EE}" type="datetime1">
              <a:rPr lang="ja-JP" altLang="en-US" smtClean="0"/>
              <a:pPr/>
              <a:t>2010/2/12</a:t>
            </a:fld>
            <a:endParaRPr lang="en-US" altLang="ja-JP"/>
          </a:p>
        </p:txBody>
      </p:sp>
      <p:sp>
        <p:nvSpPr>
          <p:cNvPr id="5" name="スライド番号プレースホルダ 4"/>
          <p:cNvSpPr>
            <a:spLocks noGrp="1"/>
          </p:cNvSpPr>
          <p:nvPr>
            <p:ph type="sldNum" sz="quarter" idx="12"/>
          </p:nvPr>
        </p:nvSpPr>
        <p:spPr/>
        <p:txBody>
          <a:bodyPr/>
          <a:lstStyle/>
          <a:p>
            <a:fld id="{A34FFC92-B155-4B7B-8074-C26DB6864491}" type="slidenum">
              <a:rPr lang="en-US" altLang="ja-JP" smtClean="0"/>
              <a:pPr/>
              <a:t>29</a:t>
            </a:fld>
            <a:endParaRPr lang="en-US" altLang="ja-JP"/>
          </a:p>
        </p:txBody>
      </p:sp>
      <p:sp>
        <p:nvSpPr>
          <p:cNvPr id="6" name="フッター プレースホルダ 5"/>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7" name="テキスト ボックス 6"/>
          <p:cNvSpPr txBox="1"/>
          <p:nvPr/>
        </p:nvSpPr>
        <p:spPr>
          <a:xfrm>
            <a:off x="1282700" y="4762500"/>
            <a:ext cx="6578600" cy="523220"/>
          </a:xfrm>
          <a:prstGeom prst="rect">
            <a:avLst/>
          </a:prstGeom>
          <a:ln/>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ja-JP" altLang="en-US" sz="2800" dirty="0" smtClean="0">
                <a:solidFill>
                  <a:srgbClr val="FF0000"/>
                </a:solidFill>
              </a:rPr>
              <a:t>効率的な情報交換を支援</a:t>
            </a:r>
            <a:r>
              <a:rPr lang="ja-JP" altLang="en-US" sz="2800" dirty="0" smtClean="0">
                <a:solidFill>
                  <a:schemeClr val="tx1"/>
                </a:solidFill>
              </a:rPr>
              <a:t>することが重要</a:t>
            </a:r>
            <a:endParaRPr lang="en-US" altLang="ja-JP" sz="2800" dirty="0" smtClean="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返信時間の分類</a:t>
            </a:r>
            <a:endParaRPr kumimoji="1" lang="ja-JP" altLang="en-US" dirty="0"/>
          </a:p>
        </p:txBody>
      </p:sp>
      <p:sp>
        <p:nvSpPr>
          <p:cNvPr id="4" name="日付プレースホルダ 3"/>
          <p:cNvSpPr>
            <a:spLocks noGrp="1"/>
          </p:cNvSpPr>
          <p:nvPr>
            <p:ph type="dt" sz="half" idx="10"/>
          </p:nvPr>
        </p:nvSpPr>
        <p:spPr/>
        <p:txBody>
          <a:bodyPr/>
          <a:lstStyle/>
          <a:p>
            <a:fld id="{94E075B0-9513-40EE-9551-5E91AA1ED53C}"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30</a:t>
            </a:fld>
            <a:endParaRPr lang="en-US" altLang="ja-JP"/>
          </a:p>
        </p:txBody>
      </p:sp>
      <p:sp>
        <p:nvSpPr>
          <p:cNvPr id="86" name="右矢印 85"/>
          <p:cNvSpPr/>
          <p:nvPr/>
        </p:nvSpPr>
        <p:spPr>
          <a:xfrm>
            <a:off x="3327400" y="3162300"/>
            <a:ext cx="711200" cy="577850"/>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a:p>
        </p:txBody>
      </p:sp>
      <p:grpSp>
        <p:nvGrpSpPr>
          <p:cNvPr id="275" name="グループ化 274"/>
          <p:cNvGrpSpPr/>
          <p:nvPr/>
        </p:nvGrpSpPr>
        <p:grpSpPr>
          <a:xfrm>
            <a:off x="4216400" y="4184650"/>
            <a:ext cx="2178050" cy="2089150"/>
            <a:chOff x="4216400" y="3962400"/>
            <a:chExt cx="2178050" cy="2089150"/>
          </a:xfrm>
        </p:grpSpPr>
        <p:sp>
          <p:nvSpPr>
            <p:cNvPr id="88" name="フローチャート : 磁気ディスク 50"/>
            <p:cNvSpPr/>
            <p:nvPr/>
          </p:nvSpPr>
          <p:spPr bwMode="auto">
            <a:xfrm>
              <a:off x="4260850" y="3962400"/>
              <a:ext cx="2089150" cy="2089150"/>
            </a:xfrm>
            <a:prstGeom prst="flowChartMagneticDisk">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ndParaRPr>
            </a:p>
          </p:txBody>
        </p:sp>
        <p:grpSp>
          <p:nvGrpSpPr>
            <p:cNvPr id="89" name="グループ化 63"/>
            <p:cNvGrpSpPr>
              <a:grpSpLocks noChangeAspect="1"/>
            </p:cNvGrpSpPr>
            <p:nvPr/>
          </p:nvGrpSpPr>
          <p:grpSpPr>
            <a:xfrm>
              <a:off x="4527550" y="4095750"/>
              <a:ext cx="1466850" cy="518055"/>
              <a:chOff x="6172200" y="4720474"/>
              <a:chExt cx="2311400" cy="816328"/>
            </a:xfrm>
          </p:grpSpPr>
          <p:pic>
            <p:nvPicPr>
              <p:cNvPr id="90"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6172200" y="4720474"/>
                <a:ext cx="705526" cy="705526"/>
              </a:xfrm>
              <a:prstGeom prst="rect">
                <a:avLst/>
              </a:prstGeom>
              <a:noFill/>
            </p:spPr>
          </p:pic>
          <p:pic>
            <p:nvPicPr>
              <p:cNvPr id="91"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7778074" y="4720474"/>
                <a:ext cx="705526" cy="705526"/>
              </a:xfrm>
              <a:prstGeom prst="rect">
                <a:avLst/>
              </a:prstGeom>
              <a:noFill/>
            </p:spPr>
          </p:pic>
          <p:cxnSp>
            <p:nvCxnSpPr>
              <p:cNvPr id="92" name="直線矢印コネクタ 91"/>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3" name="直線矢印コネクタ 92"/>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94" name="テキスト ボックス 93"/>
              <p:cNvSpPr txBox="1"/>
              <p:nvPr/>
            </p:nvSpPr>
            <p:spPr>
              <a:xfrm>
                <a:off x="6250591" y="5148816"/>
                <a:ext cx="692076" cy="387984"/>
              </a:xfrm>
              <a:prstGeom prst="rect">
                <a:avLst/>
              </a:prstGeom>
              <a:noFill/>
            </p:spPr>
            <p:txBody>
              <a:bodyPr wrap="square" rtlCol="0">
                <a:spAutoFit/>
              </a:bodyPr>
              <a:lstStyle/>
              <a:p>
                <a:r>
                  <a:rPr kumimoji="1" lang="ja-JP" altLang="en-US" sz="1000" dirty="0" smtClean="0">
                    <a:solidFill>
                      <a:srgbClr val="FF0000"/>
                    </a:solidFill>
                  </a:rPr>
                  <a:t>送信</a:t>
                </a:r>
                <a:endParaRPr kumimoji="1" lang="ja-JP" altLang="en-US" sz="1000" dirty="0">
                  <a:solidFill>
                    <a:srgbClr val="FF0000"/>
                  </a:solidFill>
                </a:endParaRPr>
              </a:p>
            </p:txBody>
          </p:sp>
          <p:sp>
            <p:nvSpPr>
              <p:cNvPr id="95" name="テキスト ボックス 94"/>
              <p:cNvSpPr txBox="1"/>
              <p:nvPr/>
            </p:nvSpPr>
            <p:spPr>
              <a:xfrm>
                <a:off x="7727950" y="5148818"/>
                <a:ext cx="717216" cy="387984"/>
              </a:xfrm>
              <a:prstGeom prst="rect">
                <a:avLst/>
              </a:prstGeom>
              <a:noFill/>
            </p:spPr>
            <p:txBody>
              <a:bodyPr wrap="square" rtlCol="0">
                <a:spAutoFit/>
              </a:bodyPr>
              <a:lstStyle/>
              <a:p>
                <a:r>
                  <a:rPr lang="ja-JP" altLang="en-US" sz="1000" dirty="0" smtClean="0">
                    <a:solidFill>
                      <a:srgbClr val="0000FF"/>
                    </a:solidFill>
                  </a:rPr>
                  <a:t>返信</a:t>
                </a:r>
                <a:endParaRPr kumimoji="1" lang="ja-JP" altLang="en-US" sz="1000" dirty="0">
                  <a:solidFill>
                    <a:srgbClr val="0000FF"/>
                  </a:solidFill>
                </a:endParaRPr>
              </a:p>
            </p:txBody>
          </p:sp>
        </p:grpSp>
        <p:grpSp>
          <p:nvGrpSpPr>
            <p:cNvPr id="178" name="グループ化 63"/>
            <p:cNvGrpSpPr>
              <a:grpSpLocks noChangeAspect="1"/>
            </p:cNvGrpSpPr>
            <p:nvPr/>
          </p:nvGrpSpPr>
          <p:grpSpPr>
            <a:xfrm>
              <a:off x="4216400" y="4762500"/>
              <a:ext cx="1466850" cy="447738"/>
              <a:chOff x="6172200" y="4720474"/>
              <a:chExt cx="2311400" cy="705526"/>
            </a:xfrm>
          </p:grpSpPr>
          <p:pic>
            <p:nvPicPr>
              <p:cNvPr id="179"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6172200" y="4720474"/>
                <a:ext cx="705526" cy="705526"/>
              </a:xfrm>
              <a:prstGeom prst="rect">
                <a:avLst/>
              </a:prstGeom>
              <a:noFill/>
            </p:spPr>
          </p:pic>
          <p:pic>
            <p:nvPicPr>
              <p:cNvPr id="180"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7778074" y="4720474"/>
                <a:ext cx="705526" cy="705526"/>
              </a:xfrm>
              <a:prstGeom prst="rect">
                <a:avLst/>
              </a:prstGeom>
              <a:noFill/>
            </p:spPr>
          </p:pic>
          <p:cxnSp>
            <p:nvCxnSpPr>
              <p:cNvPr id="181" name="直線矢印コネクタ 180"/>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2" name="直線矢印コネクタ 181"/>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83" name="グループ化 63"/>
            <p:cNvGrpSpPr>
              <a:grpSpLocks noChangeAspect="1"/>
            </p:cNvGrpSpPr>
            <p:nvPr/>
          </p:nvGrpSpPr>
          <p:grpSpPr>
            <a:xfrm>
              <a:off x="4883150" y="5562600"/>
              <a:ext cx="1466850" cy="447738"/>
              <a:chOff x="6172200" y="4720474"/>
              <a:chExt cx="2311400" cy="705526"/>
            </a:xfrm>
          </p:grpSpPr>
          <p:pic>
            <p:nvPicPr>
              <p:cNvPr id="184"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6172200" y="4720474"/>
                <a:ext cx="705526" cy="705526"/>
              </a:xfrm>
              <a:prstGeom prst="rect">
                <a:avLst/>
              </a:prstGeom>
              <a:noFill/>
            </p:spPr>
          </p:pic>
          <p:pic>
            <p:nvPicPr>
              <p:cNvPr id="185"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7778074" y="4720474"/>
                <a:ext cx="705526" cy="705526"/>
              </a:xfrm>
              <a:prstGeom prst="rect">
                <a:avLst/>
              </a:prstGeom>
              <a:noFill/>
            </p:spPr>
          </p:pic>
          <p:cxnSp>
            <p:nvCxnSpPr>
              <p:cNvPr id="186" name="直線矢印コネクタ 185"/>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7" name="直線矢印コネクタ 186"/>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88" name="グループ化 63"/>
            <p:cNvGrpSpPr>
              <a:grpSpLocks noChangeAspect="1"/>
            </p:cNvGrpSpPr>
            <p:nvPr/>
          </p:nvGrpSpPr>
          <p:grpSpPr>
            <a:xfrm>
              <a:off x="4927600" y="4584700"/>
              <a:ext cx="1466850" cy="447738"/>
              <a:chOff x="6172200" y="4720474"/>
              <a:chExt cx="2311400" cy="705526"/>
            </a:xfrm>
          </p:grpSpPr>
          <p:pic>
            <p:nvPicPr>
              <p:cNvPr id="189"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6172200" y="4720474"/>
                <a:ext cx="705526" cy="705526"/>
              </a:xfrm>
              <a:prstGeom prst="rect">
                <a:avLst/>
              </a:prstGeom>
              <a:noFill/>
            </p:spPr>
          </p:pic>
          <p:pic>
            <p:nvPicPr>
              <p:cNvPr id="190"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7778074" y="4720474"/>
                <a:ext cx="705526" cy="705526"/>
              </a:xfrm>
              <a:prstGeom prst="rect">
                <a:avLst/>
              </a:prstGeom>
              <a:noFill/>
            </p:spPr>
          </p:pic>
          <p:cxnSp>
            <p:nvCxnSpPr>
              <p:cNvPr id="191" name="直線矢印コネクタ 190"/>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2" name="直線矢印コネクタ 191"/>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93" name="グループ化 63"/>
            <p:cNvGrpSpPr>
              <a:grpSpLocks noChangeAspect="1"/>
            </p:cNvGrpSpPr>
            <p:nvPr/>
          </p:nvGrpSpPr>
          <p:grpSpPr>
            <a:xfrm>
              <a:off x="4260850" y="5207000"/>
              <a:ext cx="1466850" cy="447738"/>
              <a:chOff x="6172200" y="4720474"/>
              <a:chExt cx="2311400" cy="705526"/>
            </a:xfrm>
          </p:grpSpPr>
          <p:pic>
            <p:nvPicPr>
              <p:cNvPr id="194"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6172200" y="4720474"/>
                <a:ext cx="705526" cy="705526"/>
              </a:xfrm>
              <a:prstGeom prst="rect">
                <a:avLst/>
              </a:prstGeom>
              <a:noFill/>
            </p:spPr>
          </p:pic>
          <p:pic>
            <p:nvPicPr>
              <p:cNvPr id="195"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7778074" y="4720474"/>
                <a:ext cx="705526" cy="705526"/>
              </a:xfrm>
              <a:prstGeom prst="rect">
                <a:avLst/>
              </a:prstGeom>
              <a:noFill/>
            </p:spPr>
          </p:pic>
          <p:cxnSp>
            <p:nvCxnSpPr>
              <p:cNvPr id="196" name="直線矢印コネクタ 195"/>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7" name="直線矢印コネクタ 196"/>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98" name="グループ化 63"/>
            <p:cNvGrpSpPr>
              <a:grpSpLocks noChangeAspect="1"/>
            </p:cNvGrpSpPr>
            <p:nvPr/>
          </p:nvGrpSpPr>
          <p:grpSpPr>
            <a:xfrm>
              <a:off x="4838700" y="5029200"/>
              <a:ext cx="1466850" cy="447738"/>
              <a:chOff x="6172200" y="4720474"/>
              <a:chExt cx="2311400" cy="705526"/>
            </a:xfrm>
          </p:grpSpPr>
          <p:pic>
            <p:nvPicPr>
              <p:cNvPr id="199"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6172200" y="4720474"/>
                <a:ext cx="705526" cy="705526"/>
              </a:xfrm>
              <a:prstGeom prst="rect">
                <a:avLst/>
              </a:prstGeom>
              <a:noFill/>
            </p:spPr>
          </p:pic>
          <p:pic>
            <p:nvPicPr>
              <p:cNvPr id="200"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7778074" y="4720474"/>
                <a:ext cx="705526" cy="705526"/>
              </a:xfrm>
              <a:prstGeom prst="rect">
                <a:avLst/>
              </a:prstGeom>
              <a:noFill/>
            </p:spPr>
          </p:pic>
          <p:cxnSp>
            <p:nvCxnSpPr>
              <p:cNvPr id="201" name="直線矢印コネクタ 200"/>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2" name="直線矢印コネクタ 201"/>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grpSp>
        <p:nvGrpSpPr>
          <p:cNvPr id="274" name="グループ化 273"/>
          <p:cNvGrpSpPr/>
          <p:nvPr/>
        </p:nvGrpSpPr>
        <p:grpSpPr>
          <a:xfrm>
            <a:off x="4260850" y="1443201"/>
            <a:ext cx="2148449" cy="2163599"/>
            <a:chOff x="4260850" y="1295400"/>
            <a:chExt cx="2148449" cy="2163599"/>
          </a:xfrm>
        </p:grpSpPr>
        <p:grpSp>
          <p:nvGrpSpPr>
            <p:cNvPr id="65" name="グループ化 33"/>
            <p:cNvGrpSpPr>
              <a:grpSpLocks noChangeAspect="1"/>
            </p:cNvGrpSpPr>
            <p:nvPr/>
          </p:nvGrpSpPr>
          <p:grpSpPr>
            <a:xfrm>
              <a:off x="4290451" y="2006600"/>
              <a:ext cx="948299" cy="430049"/>
              <a:chOff x="4848760" y="2006600"/>
              <a:chExt cx="2421647" cy="1098207"/>
            </a:xfrm>
            <a:noFill/>
          </p:grpSpPr>
          <p:pic>
            <p:nvPicPr>
              <p:cNvPr id="66"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67"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68" name="直線矢印コネクタ 67"/>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9" name="直線矢印コネクタ 68"/>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sp>
          <p:nvSpPr>
            <p:cNvPr id="87" name="フローチャート : 磁気ディスク 50"/>
            <p:cNvSpPr/>
            <p:nvPr/>
          </p:nvSpPr>
          <p:spPr bwMode="auto">
            <a:xfrm>
              <a:off x="4260850" y="1295400"/>
              <a:ext cx="2089150" cy="2089150"/>
            </a:xfrm>
            <a:prstGeom prst="flowChartMagneticDisk">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ndParaRPr>
            </a:p>
          </p:txBody>
        </p:sp>
        <p:grpSp>
          <p:nvGrpSpPr>
            <p:cNvPr id="124" name="グループ化 33"/>
            <p:cNvGrpSpPr>
              <a:grpSpLocks noChangeAspect="1"/>
            </p:cNvGrpSpPr>
            <p:nvPr/>
          </p:nvGrpSpPr>
          <p:grpSpPr>
            <a:xfrm>
              <a:off x="4838700" y="1384300"/>
              <a:ext cx="948299" cy="507316"/>
              <a:chOff x="4848760" y="2006600"/>
              <a:chExt cx="2421647" cy="1295521"/>
            </a:xfrm>
            <a:noFill/>
          </p:grpSpPr>
          <p:pic>
            <p:nvPicPr>
              <p:cNvPr id="125"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126"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200" y="2006600"/>
                <a:ext cx="1098207" cy="1098207"/>
              </a:xfrm>
              <a:prstGeom prst="rect">
                <a:avLst/>
              </a:prstGeom>
              <a:grpFill/>
            </p:spPr>
          </p:pic>
          <p:cxnSp>
            <p:nvCxnSpPr>
              <p:cNvPr id="127" name="直線矢印コネクタ 126"/>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8" name="直線矢印コネクタ 127"/>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29" name="テキスト ボックス 128"/>
              <p:cNvSpPr txBox="1"/>
              <p:nvPr/>
            </p:nvSpPr>
            <p:spPr>
              <a:xfrm>
                <a:off x="4970780" y="2673349"/>
                <a:ext cx="1126118" cy="576150"/>
              </a:xfrm>
              <a:prstGeom prst="rect">
                <a:avLst/>
              </a:prstGeom>
              <a:grpFill/>
            </p:spPr>
            <p:txBody>
              <a:bodyPr wrap="square" rtlCol="0">
                <a:spAutoFit/>
              </a:bodyPr>
              <a:lstStyle/>
              <a:p>
                <a:r>
                  <a:rPr kumimoji="1" lang="ja-JP" altLang="en-US" sz="1000" dirty="0" smtClean="0">
                    <a:solidFill>
                      <a:srgbClr val="FF0000"/>
                    </a:solidFill>
                  </a:rPr>
                  <a:t>送信</a:t>
                </a:r>
                <a:endParaRPr kumimoji="1" lang="ja-JP" altLang="en-US" sz="1000" dirty="0">
                  <a:solidFill>
                    <a:srgbClr val="FF0000"/>
                  </a:solidFill>
                </a:endParaRPr>
              </a:p>
            </p:txBody>
          </p:sp>
          <p:sp>
            <p:nvSpPr>
              <p:cNvPr id="130" name="テキスト ボックス 129"/>
              <p:cNvSpPr txBox="1"/>
              <p:nvPr/>
            </p:nvSpPr>
            <p:spPr>
              <a:xfrm>
                <a:off x="6094177" y="2673352"/>
                <a:ext cx="1144166" cy="628769"/>
              </a:xfrm>
              <a:prstGeom prst="rect">
                <a:avLst/>
              </a:prstGeom>
              <a:grpFill/>
            </p:spPr>
            <p:txBody>
              <a:bodyPr wrap="square" rtlCol="0">
                <a:spAutoFit/>
              </a:bodyPr>
              <a:lstStyle/>
              <a:p>
                <a:r>
                  <a:rPr lang="ja-JP" altLang="en-US" sz="1000" dirty="0" smtClean="0">
                    <a:solidFill>
                      <a:srgbClr val="0000FF"/>
                    </a:solidFill>
                  </a:rPr>
                  <a:t>返信</a:t>
                </a:r>
                <a:endParaRPr kumimoji="1" lang="ja-JP" altLang="en-US" sz="1000" dirty="0">
                  <a:solidFill>
                    <a:srgbClr val="0000FF"/>
                  </a:solidFill>
                </a:endParaRPr>
              </a:p>
            </p:txBody>
          </p:sp>
        </p:grpSp>
        <p:grpSp>
          <p:nvGrpSpPr>
            <p:cNvPr id="208" name="グループ化 33"/>
            <p:cNvGrpSpPr>
              <a:grpSpLocks noChangeAspect="1"/>
            </p:cNvGrpSpPr>
            <p:nvPr/>
          </p:nvGrpSpPr>
          <p:grpSpPr>
            <a:xfrm>
              <a:off x="4749800" y="3028950"/>
              <a:ext cx="948299" cy="430049"/>
              <a:chOff x="4848760" y="2006600"/>
              <a:chExt cx="2421647" cy="1098207"/>
            </a:xfrm>
            <a:noFill/>
          </p:grpSpPr>
          <p:pic>
            <p:nvPicPr>
              <p:cNvPr id="209"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10"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11" name="直線矢印コネクタ 210"/>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2" name="直線矢印コネクタ 211"/>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13" name="グループ化 33"/>
            <p:cNvGrpSpPr>
              <a:grpSpLocks noChangeAspect="1"/>
            </p:cNvGrpSpPr>
            <p:nvPr/>
          </p:nvGrpSpPr>
          <p:grpSpPr>
            <a:xfrm>
              <a:off x="4260850" y="2762250"/>
              <a:ext cx="948299" cy="430049"/>
              <a:chOff x="4848760" y="2006600"/>
              <a:chExt cx="2421647" cy="1098207"/>
            </a:xfrm>
            <a:noFill/>
          </p:grpSpPr>
          <p:pic>
            <p:nvPicPr>
              <p:cNvPr id="214"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15"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16" name="直線矢印コネクタ 215"/>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7" name="直線矢印コネクタ 216"/>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18" name="グループ化 33"/>
            <p:cNvGrpSpPr>
              <a:grpSpLocks noChangeAspect="1"/>
            </p:cNvGrpSpPr>
            <p:nvPr/>
          </p:nvGrpSpPr>
          <p:grpSpPr>
            <a:xfrm>
              <a:off x="4749800" y="2495550"/>
              <a:ext cx="948299" cy="430049"/>
              <a:chOff x="4848760" y="2006600"/>
              <a:chExt cx="2421647" cy="1098207"/>
            </a:xfrm>
            <a:noFill/>
          </p:grpSpPr>
          <p:pic>
            <p:nvPicPr>
              <p:cNvPr id="219"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20"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21" name="直線矢印コネクタ 220"/>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2" name="直線矢印コネクタ 221"/>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23" name="グループ化 33"/>
            <p:cNvGrpSpPr>
              <a:grpSpLocks noChangeAspect="1"/>
            </p:cNvGrpSpPr>
            <p:nvPr/>
          </p:nvGrpSpPr>
          <p:grpSpPr>
            <a:xfrm>
              <a:off x="5283200" y="2228850"/>
              <a:ext cx="948299" cy="430049"/>
              <a:chOff x="4848760" y="2006600"/>
              <a:chExt cx="2421647" cy="1098207"/>
            </a:xfrm>
            <a:noFill/>
          </p:grpSpPr>
          <p:pic>
            <p:nvPicPr>
              <p:cNvPr id="224"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25"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26" name="直線矢印コネクタ 225"/>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7" name="直線矢印コネクタ 226"/>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28" name="グループ化 33"/>
            <p:cNvGrpSpPr>
              <a:grpSpLocks noChangeAspect="1"/>
            </p:cNvGrpSpPr>
            <p:nvPr/>
          </p:nvGrpSpPr>
          <p:grpSpPr>
            <a:xfrm>
              <a:off x="4305300" y="2228850"/>
              <a:ext cx="948299" cy="430049"/>
              <a:chOff x="4848760" y="2006600"/>
              <a:chExt cx="2421647" cy="1098207"/>
            </a:xfrm>
            <a:noFill/>
          </p:grpSpPr>
          <p:pic>
            <p:nvPicPr>
              <p:cNvPr id="229"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30"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31" name="直線矢印コネクタ 230"/>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2" name="直線矢印コネクタ 231"/>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33" name="グループ化 33"/>
            <p:cNvGrpSpPr>
              <a:grpSpLocks noChangeAspect="1"/>
            </p:cNvGrpSpPr>
            <p:nvPr/>
          </p:nvGrpSpPr>
          <p:grpSpPr>
            <a:xfrm>
              <a:off x="5372100" y="2717800"/>
              <a:ext cx="948299" cy="430049"/>
              <a:chOff x="4848760" y="2006600"/>
              <a:chExt cx="2421647" cy="1098207"/>
            </a:xfrm>
            <a:noFill/>
          </p:grpSpPr>
          <p:pic>
            <p:nvPicPr>
              <p:cNvPr id="234"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35"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36" name="直線矢印コネクタ 235"/>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7" name="直線矢印コネクタ 236"/>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38" name="グループ化 33"/>
            <p:cNvGrpSpPr>
              <a:grpSpLocks noChangeAspect="1"/>
            </p:cNvGrpSpPr>
            <p:nvPr/>
          </p:nvGrpSpPr>
          <p:grpSpPr>
            <a:xfrm>
              <a:off x="5461000" y="1962150"/>
              <a:ext cx="948299" cy="430049"/>
              <a:chOff x="4848760" y="2006600"/>
              <a:chExt cx="2421647" cy="1098207"/>
            </a:xfrm>
            <a:noFill/>
          </p:grpSpPr>
          <p:pic>
            <p:nvPicPr>
              <p:cNvPr id="239"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40"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41" name="直線矢印コネクタ 240"/>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2" name="直線矢印コネクタ 241"/>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grpSp>
        <p:nvGrpSpPr>
          <p:cNvPr id="140" name="グループ化 139"/>
          <p:cNvGrpSpPr/>
          <p:nvPr/>
        </p:nvGrpSpPr>
        <p:grpSpPr>
          <a:xfrm>
            <a:off x="1016000" y="2362200"/>
            <a:ext cx="2133600" cy="2092388"/>
            <a:chOff x="1016000" y="2362200"/>
            <a:chExt cx="2133600" cy="2092388"/>
          </a:xfrm>
        </p:grpSpPr>
        <p:sp>
          <p:nvSpPr>
            <p:cNvPr id="8" name="フローチャート : 磁気ディスク 50"/>
            <p:cNvSpPr/>
            <p:nvPr/>
          </p:nvSpPr>
          <p:spPr bwMode="auto">
            <a:xfrm>
              <a:off x="1060450" y="2362200"/>
              <a:ext cx="2089150" cy="2089150"/>
            </a:xfrm>
            <a:prstGeom prst="flowChartMagneticDisk">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ndParaRPr>
            </a:p>
          </p:txBody>
        </p:sp>
        <p:grpSp>
          <p:nvGrpSpPr>
            <p:cNvPr id="9" name="グループ化 33"/>
            <p:cNvGrpSpPr>
              <a:grpSpLocks noChangeAspect="1"/>
            </p:cNvGrpSpPr>
            <p:nvPr/>
          </p:nvGrpSpPr>
          <p:grpSpPr>
            <a:xfrm>
              <a:off x="1593850" y="2495550"/>
              <a:ext cx="948299" cy="507316"/>
              <a:chOff x="4848760" y="2006600"/>
              <a:chExt cx="2421647" cy="1295521"/>
            </a:xfrm>
            <a:noFill/>
          </p:grpSpPr>
          <p:pic>
            <p:nvPicPr>
              <p:cNvPr id="10"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11"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200" y="2006600"/>
                <a:ext cx="1098207" cy="1098207"/>
              </a:xfrm>
              <a:prstGeom prst="rect">
                <a:avLst/>
              </a:prstGeom>
              <a:grpFill/>
            </p:spPr>
          </p:pic>
          <p:cxnSp>
            <p:nvCxnSpPr>
              <p:cNvPr id="12" name="直線矢印コネクタ 11"/>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直線矢印コネクタ 12"/>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p:nvSpPr>
            <p:spPr>
              <a:xfrm>
                <a:off x="4970780" y="2673349"/>
                <a:ext cx="1126118" cy="576150"/>
              </a:xfrm>
              <a:prstGeom prst="rect">
                <a:avLst/>
              </a:prstGeom>
              <a:grpFill/>
            </p:spPr>
            <p:txBody>
              <a:bodyPr wrap="square" rtlCol="0">
                <a:spAutoFit/>
              </a:bodyPr>
              <a:lstStyle/>
              <a:p>
                <a:r>
                  <a:rPr kumimoji="1" lang="ja-JP" altLang="en-US" sz="1000" dirty="0" smtClean="0">
                    <a:solidFill>
                      <a:srgbClr val="FF0000"/>
                    </a:solidFill>
                  </a:rPr>
                  <a:t>送信</a:t>
                </a:r>
                <a:endParaRPr kumimoji="1" lang="ja-JP" altLang="en-US" sz="1000" dirty="0">
                  <a:solidFill>
                    <a:srgbClr val="FF0000"/>
                  </a:solidFill>
                </a:endParaRPr>
              </a:p>
            </p:txBody>
          </p:sp>
          <p:sp>
            <p:nvSpPr>
              <p:cNvPr id="15" name="テキスト ボックス 14"/>
              <p:cNvSpPr txBox="1"/>
              <p:nvPr/>
            </p:nvSpPr>
            <p:spPr>
              <a:xfrm>
                <a:off x="6094177" y="2673352"/>
                <a:ext cx="1144166" cy="628769"/>
              </a:xfrm>
              <a:prstGeom prst="rect">
                <a:avLst/>
              </a:prstGeom>
              <a:grpFill/>
            </p:spPr>
            <p:txBody>
              <a:bodyPr wrap="square" rtlCol="0">
                <a:spAutoFit/>
              </a:bodyPr>
              <a:lstStyle/>
              <a:p>
                <a:r>
                  <a:rPr lang="ja-JP" altLang="en-US" sz="1000" dirty="0" smtClean="0">
                    <a:solidFill>
                      <a:srgbClr val="0000FF"/>
                    </a:solidFill>
                  </a:rPr>
                  <a:t>返信</a:t>
                </a:r>
                <a:endParaRPr kumimoji="1" lang="ja-JP" altLang="en-US" sz="1000" dirty="0">
                  <a:solidFill>
                    <a:srgbClr val="0000FF"/>
                  </a:solidFill>
                </a:endParaRPr>
              </a:p>
            </p:txBody>
          </p:sp>
        </p:grpSp>
        <p:grpSp>
          <p:nvGrpSpPr>
            <p:cNvPr id="79" name="グループ化 63"/>
            <p:cNvGrpSpPr>
              <a:grpSpLocks noChangeAspect="1"/>
            </p:cNvGrpSpPr>
            <p:nvPr/>
          </p:nvGrpSpPr>
          <p:grpSpPr>
            <a:xfrm>
              <a:off x="1016000" y="3073400"/>
              <a:ext cx="1466850" cy="447738"/>
              <a:chOff x="6172200" y="4720474"/>
              <a:chExt cx="2311400" cy="705526"/>
            </a:xfrm>
          </p:grpSpPr>
          <p:pic>
            <p:nvPicPr>
              <p:cNvPr id="80"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6172200" y="4720474"/>
                <a:ext cx="705526" cy="705526"/>
              </a:xfrm>
              <a:prstGeom prst="rect">
                <a:avLst/>
              </a:prstGeom>
              <a:noFill/>
            </p:spPr>
          </p:pic>
          <p:pic>
            <p:nvPicPr>
              <p:cNvPr id="81"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7778074" y="4720474"/>
                <a:ext cx="705526" cy="705526"/>
              </a:xfrm>
              <a:prstGeom prst="rect">
                <a:avLst/>
              </a:prstGeom>
              <a:noFill/>
            </p:spPr>
          </p:pic>
          <p:cxnSp>
            <p:nvCxnSpPr>
              <p:cNvPr id="82" name="直線矢印コネクタ 81"/>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3" name="直線矢印コネクタ 82"/>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43" name="グループ化 33"/>
            <p:cNvGrpSpPr>
              <a:grpSpLocks noChangeAspect="1"/>
            </p:cNvGrpSpPr>
            <p:nvPr/>
          </p:nvGrpSpPr>
          <p:grpSpPr>
            <a:xfrm>
              <a:off x="1238250" y="3429000"/>
              <a:ext cx="948299" cy="430049"/>
              <a:chOff x="4848760" y="2006600"/>
              <a:chExt cx="2421647" cy="1098207"/>
            </a:xfrm>
            <a:noFill/>
          </p:grpSpPr>
          <p:pic>
            <p:nvPicPr>
              <p:cNvPr id="244"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45"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46" name="直線矢印コネクタ 245"/>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7" name="直線矢印コネクタ 246"/>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48" name="グループ化 33"/>
            <p:cNvGrpSpPr>
              <a:grpSpLocks noChangeAspect="1"/>
            </p:cNvGrpSpPr>
            <p:nvPr/>
          </p:nvGrpSpPr>
          <p:grpSpPr>
            <a:xfrm>
              <a:off x="2171700" y="3043401"/>
              <a:ext cx="948299" cy="430049"/>
              <a:chOff x="4848760" y="2006600"/>
              <a:chExt cx="2421647" cy="1098207"/>
            </a:xfrm>
            <a:noFill/>
          </p:grpSpPr>
          <p:pic>
            <p:nvPicPr>
              <p:cNvPr id="249"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50"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51" name="直線矢印コネクタ 250"/>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2" name="直線矢印コネクタ 251"/>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53" name="グループ化 33"/>
            <p:cNvGrpSpPr>
              <a:grpSpLocks noChangeAspect="1"/>
            </p:cNvGrpSpPr>
            <p:nvPr/>
          </p:nvGrpSpPr>
          <p:grpSpPr>
            <a:xfrm>
              <a:off x="1149350" y="3784600"/>
              <a:ext cx="948299" cy="430049"/>
              <a:chOff x="4848760" y="2006600"/>
              <a:chExt cx="2421647" cy="1098207"/>
            </a:xfrm>
            <a:noFill/>
          </p:grpSpPr>
          <p:pic>
            <p:nvPicPr>
              <p:cNvPr id="254"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55"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56" name="直線矢印コネクタ 255"/>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7" name="直線矢印コネクタ 256"/>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58" name="グループ化 63"/>
            <p:cNvGrpSpPr>
              <a:grpSpLocks noChangeAspect="1"/>
            </p:cNvGrpSpPr>
            <p:nvPr/>
          </p:nvGrpSpPr>
          <p:grpSpPr>
            <a:xfrm>
              <a:off x="1504950" y="4006850"/>
              <a:ext cx="1466850" cy="447738"/>
              <a:chOff x="6172200" y="4720474"/>
              <a:chExt cx="2311400" cy="705526"/>
            </a:xfrm>
          </p:grpSpPr>
          <p:pic>
            <p:nvPicPr>
              <p:cNvPr id="259"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6172200" y="4720474"/>
                <a:ext cx="705526" cy="705526"/>
              </a:xfrm>
              <a:prstGeom prst="rect">
                <a:avLst/>
              </a:prstGeom>
              <a:noFill/>
            </p:spPr>
          </p:pic>
          <p:pic>
            <p:nvPicPr>
              <p:cNvPr id="260"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7778074" y="4720474"/>
                <a:ext cx="705526" cy="705526"/>
              </a:xfrm>
              <a:prstGeom prst="rect">
                <a:avLst/>
              </a:prstGeom>
              <a:noFill/>
            </p:spPr>
          </p:pic>
          <p:cxnSp>
            <p:nvCxnSpPr>
              <p:cNvPr id="261" name="直線矢印コネクタ 260"/>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2" name="直線矢印コネクタ 261"/>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63" name="グループ化 63"/>
            <p:cNvGrpSpPr>
              <a:grpSpLocks noChangeAspect="1"/>
            </p:cNvGrpSpPr>
            <p:nvPr/>
          </p:nvGrpSpPr>
          <p:grpSpPr>
            <a:xfrm>
              <a:off x="1593850" y="3651250"/>
              <a:ext cx="1466850" cy="447738"/>
              <a:chOff x="6172200" y="4720474"/>
              <a:chExt cx="2311400" cy="705526"/>
            </a:xfrm>
          </p:grpSpPr>
          <p:pic>
            <p:nvPicPr>
              <p:cNvPr id="264"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6172200" y="4720474"/>
                <a:ext cx="705526" cy="705526"/>
              </a:xfrm>
              <a:prstGeom prst="rect">
                <a:avLst/>
              </a:prstGeom>
              <a:noFill/>
            </p:spPr>
          </p:pic>
          <p:pic>
            <p:nvPicPr>
              <p:cNvPr id="265"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7778074" y="4720474"/>
                <a:ext cx="705526" cy="705526"/>
              </a:xfrm>
              <a:prstGeom prst="rect">
                <a:avLst/>
              </a:prstGeom>
              <a:noFill/>
            </p:spPr>
          </p:pic>
          <p:cxnSp>
            <p:nvCxnSpPr>
              <p:cNvPr id="266" name="直線矢印コネクタ 265"/>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7" name="直線矢印コネクタ 266"/>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68" name="グループ化 33"/>
            <p:cNvGrpSpPr>
              <a:grpSpLocks noChangeAspect="1"/>
            </p:cNvGrpSpPr>
            <p:nvPr/>
          </p:nvGrpSpPr>
          <p:grpSpPr>
            <a:xfrm>
              <a:off x="2101850" y="3403600"/>
              <a:ext cx="948299" cy="430049"/>
              <a:chOff x="4848760" y="2006600"/>
              <a:chExt cx="2421647" cy="1098207"/>
            </a:xfrm>
            <a:noFill/>
          </p:grpSpPr>
          <p:pic>
            <p:nvPicPr>
              <p:cNvPr id="269"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70"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71" name="直線矢印コネクタ 270"/>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2" name="直線矢印コネクタ 271"/>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sp>
        <p:nvSpPr>
          <p:cNvPr id="276" name="左中かっこ 275"/>
          <p:cNvSpPr/>
          <p:nvPr/>
        </p:nvSpPr>
        <p:spPr>
          <a:xfrm rot="5400000">
            <a:off x="5188404" y="1171511"/>
            <a:ext cx="222250" cy="444500"/>
          </a:xfrm>
          <a:prstGeom prst="leftBrace">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77" name="左中かっこ 276"/>
          <p:cNvSpPr/>
          <p:nvPr/>
        </p:nvSpPr>
        <p:spPr>
          <a:xfrm rot="5400000">
            <a:off x="5149850" y="3695700"/>
            <a:ext cx="266700" cy="889000"/>
          </a:xfrm>
          <a:prstGeom prst="leftBrace">
            <a:avLst>
              <a:gd name="adj1" fmla="val 8333"/>
              <a:gd name="adj2" fmla="val 5000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78" name="テキスト ボックス 277"/>
          <p:cNvSpPr txBox="1"/>
          <p:nvPr/>
        </p:nvSpPr>
        <p:spPr>
          <a:xfrm>
            <a:off x="4527550" y="939800"/>
            <a:ext cx="1511300" cy="369332"/>
          </a:xfrm>
          <a:prstGeom prst="rect">
            <a:avLst/>
          </a:prstGeom>
          <a:noFill/>
        </p:spPr>
        <p:txBody>
          <a:bodyPr wrap="square" rtlCol="0">
            <a:spAutoFit/>
          </a:bodyPr>
          <a:lstStyle/>
          <a:p>
            <a:pPr algn="ctr"/>
            <a:r>
              <a:rPr kumimoji="1" lang="en-US" altLang="ja-JP" dirty="0" smtClean="0">
                <a:solidFill>
                  <a:schemeClr val="tx2"/>
                </a:solidFill>
              </a:rPr>
              <a:t>24</a:t>
            </a:r>
            <a:r>
              <a:rPr kumimoji="1" lang="ja-JP" altLang="en-US" dirty="0" smtClean="0">
                <a:solidFill>
                  <a:schemeClr val="tx2"/>
                </a:solidFill>
              </a:rPr>
              <a:t>時間未満</a:t>
            </a:r>
            <a:endParaRPr kumimoji="1" lang="ja-JP" altLang="en-US" dirty="0">
              <a:solidFill>
                <a:schemeClr val="tx2"/>
              </a:solidFill>
            </a:endParaRPr>
          </a:p>
        </p:txBody>
      </p:sp>
      <p:sp>
        <p:nvSpPr>
          <p:cNvPr id="279" name="テキスト ボックス 278"/>
          <p:cNvSpPr txBox="1"/>
          <p:nvPr/>
        </p:nvSpPr>
        <p:spPr>
          <a:xfrm>
            <a:off x="4527550" y="3637518"/>
            <a:ext cx="1511300" cy="369332"/>
          </a:xfrm>
          <a:prstGeom prst="rect">
            <a:avLst/>
          </a:prstGeom>
          <a:noFill/>
        </p:spPr>
        <p:txBody>
          <a:bodyPr wrap="square" rtlCol="0">
            <a:spAutoFit/>
          </a:bodyPr>
          <a:lstStyle/>
          <a:p>
            <a:pPr algn="ctr"/>
            <a:r>
              <a:rPr kumimoji="1" lang="en-US" altLang="ja-JP" dirty="0" smtClean="0">
                <a:solidFill>
                  <a:schemeClr val="tx2"/>
                </a:solidFill>
              </a:rPr>
              <a:t>24</a:t>
            </a:r>
            <a:r>
              <a:rPr kumimoji="1" lang="ja-JP" altLang="en-US" dirty="0" smtClean="0">
                <a:solidFill>
                  <a:schemeClr val="tx2"/>
                </a:solidFill>
              </a:rPr>
              <a:t>時間以上</a:t>
            </a:r>
            <a:endParaRPr kumimoji="1" lang="ja-JP" altLang="en-US" dirty="0">
              <a:solidFill>
                <a:schemeClr val="tx2"/>
              </a:solidFill>
            </a:endParaRPr>
          </a:p>
        </p:txBody>
      </p:sp>
      <p:sp>
        <p:nvSpPr>
          <p:cNvPr id="281" name="線吹き出し 2 (枠付き) 280"/>
          <p:cNvSpPr/>
          <p:nvPr/>
        </p:nvSpPr>
        <p:spPr>
          <a:xfrm>
            <a:off x="7016750" y="4584700"/>
            <a:ext cx="1778000" cy="622300"/>
          </a:xfrm>
          <a:prstGeom prst="borderCallout2">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人的要因</a:t>
            </a:r>
            <a:endParaRPr lang="en-US" altLang="ja-JP" dirty="0" smtClean="0">
              <a:solidFill>
                <a:schemeClr val="tx1"/>
              </a:solidFill>
            </a:endParaRPr>
          </a:p>
        </p:txBody>
      </p:sp>
      <p:sp>
        <p:nvSpPr>
          <p:cNvPr id="282" name="線吹き出し 2 (枠付き) 281"/>
          <p:cNvSpPr/>
          <p:nvPr/>
        </p:nvSpPr>
        <p:spPr>
          <a:xfrm>
            <a:off x="7016750" y="2006600"/>
            <a:ext cx="1778000" cy="622300"/>
          </a:xfrm>
          <a:prstGeom prst="borderCallout2">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地理的要因</a:t>
            </a:r>
            <a:endParaRPr lang="en-US" altLang="ja-JP" dirty="0" smtClean="0">
              <a:solidFill>
                <a:schemeClr val="tx1"/>
              </a:solidFill>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タイムラグの実態に関する予備調査</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Python</a:t>
            </a:r>
            <a:r>
              <a:rPr kumimoji="1" lang="ja-JP" altLang="en-US" dirty="0" smtClean="0"/>
              <a:t>プロジェクトの情報交換におけるタイムラグの実態を予備的に調査した</a:t>
            </a:r>
            <a:endParaRPr kumimoji="1" lang="en-US" altLang="ja-JP" dirty="0" smtClean="0"/>
          </a:p>
          <a:p>
            <a:pPr lvl="1"/>
            <a:endParaRPr kumimoji="1" lang="ja-JP" altLang="en-US" dirty="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31</a:t>
            </a:fld>
            <a:endParaRPr lang="en-US" altLang="ja-JP"/>
          </a:p>
        </p:txBody>
      </p:sp>
      <p:graphicFrame>
        <p:nvGraphicFramePr>
          <p:cNvPr id="19" name="表 18"/>
          <p:cNvGraphicFramePr>
            <a:graphicFrameLocks noGrp="1"/>
          </p:cNvGraphicFramePr>
          <p:nvPr/>
        </p:nvGraphicFramePr>
        <p:xfrm>
          <a:off x="457516" y="2372360"/>
          <a:ext cx="8362951" cy="3723640"/>
        </p:xfrm>
        <a:graphic>
          <a:graphicData uri="http://schemas.openxmlformats.org/drawingml/2006/table">
            <a:tbl>
              <a:tblPr firstRow="1" bandRow="1">
                <a:tableStyleId>{5940675A-B579-460E-94D1-54222C63F5DA}</a:tableStyleId>
              </a:tblPr>
              <a:tblGrid>
                <a:gridCol w="932180"/>
                <a:gridCol w="4892993"/>
                <a:gridCol w="1311911"/>
                <a:gridCol w="1225867"/>
              </a:tblGrid>
              <a:tr h="370840">
                <a:tc>
                  <a:txBody>
                    <a:bodyPr/>
                    <a:lstStyle/>
                    <a:p>
                      <a:pPr algn="ctr"/>
                      <a:endParaRPr kumimoji="1" lang="ja-JP" altLang="en-US"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smtClean="0"/>
                        <a:t>内容</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smtClean="0"/>
                        <a:t>アメリカ</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smtClean="0"/>
                        <a:t>ヨーロッパ</a:t>
                      </a:r>
                      <a:endParaRPr kumimoji="1" lang="ja-JP" altLang="en-US" dirty="0"/>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kumimoji="1" lang="ja-JP" altLang="en-US" dirty="0" smtClean="0"/>
                        <a:t>送信時</a:t>
                      </a:r>
                      <a:endParaRPr kumimoji="1" lang="ja-JP" altLang="en-US" dirty="0"/>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ja-JP" sz="1600" dirty="0" smtClean="0">
                          <a:latin typeface="Times New Roman" pitchFamily="18" charset="0"/>
                          <a:ea typeface="+mn-ea"/>
                          <a:cs typeface="Times New Roman" pitchFamily="18" charset="0"/>
                        </a:rPr>
                        <a:t>From:  american@is.naist.jp</a:t>
                      </a:r>
                    </a:p>
                    <a:p>
                      <a:r>
                        <a:rPr lang="en-US" altLang="ja-JP" sz="1600" dirty="0" smtClean="0">
                          <a:latin typeface="Times New Roman" pitchFamily="18" charset="0"/>
                          <a:ea typeface="+mn-ea"/>
                          <a:cs typeface="Times New Roman" pitchFamily="18" charset="0"/>
                        </a:rPr>
                        <a:t>Date:</a:t>
                      </a:r>
                      <a:r>
                        <a:rPr lang="ja-JP" altLang="en-US" sz="1600" dirty="0" smtClean="0">
                          <a:latin typeface="Times New Roman" pitchFamily="18" charset="0"/>
                          <a:ea typeface="+mn-ea"/>
                          <a:cs typeface="Times New Roman" pitchFamily="18" charset="0"/>
                        </a:rPr>
                        <a:t>　</a:t>
                      </a:r>
                      <a:r>
                        <a:rPr lang="en-US" altLang="ja-JP" sz="1600" dirty="0" smtClean="0">
                          <a:latin typeface="Times New Roman" pitchFamily="18" charset="0"/>
                          <a:ea typeface="+mn-ea"/>
                          <a:cs typeface="Times New Roman" pitchFamily="18" charset="0"/>
                        </a:rPr>
                        <a:t>Sun,  30  Jul  2000  </a:t>
                      </a:r>
                      <a:r>
                        <a:rPr lang="en-US" altLang="ja-JP" sz="1600" b="1" u="sng" dirty="0" smtClean="0">
                          <a:latin typeface="Times New Roman" pitchFamily="18" charset="0"/>
                          <a:ea typeface="+mn-ea"/>
                          <a:cs typeface="Times New Roman" pitchFamily="18" charset="0"/>
                        </a:rPr>
                        <a:t>19:26:00 </a:t>
                      </a:r>
                      <a:r>
                        <a:rPr lang="en-US" altLang="ja-JP" sz="1600" dirty="0" smtClean="0">
                          <a:latin typeface="Times New Roman" pitchFamily="18" charset="0"/>
                          <a:ea typeface="+mn-ea"/>
                          <a:cs typeface="Times New Roman" pitchFamily="18" charset="0"/>
                        </a:rPr>
                        <a:t> -0400</a:t>
                      </a:r>
                      <a:r>
                        <a:rPr lang="ja-JP" altLang="en-US" sz="1600" dirty="0" smtClean="0">
                          <a:latin typeface="Times New Roman" pitchFamily="18" charset="0"/>
                          <a:ea typeface="+mn-ea"/>
                          <a:cs typeface="Times New Roman" pitchFamily="18" charset="0"/>
                        </a:rPr>
                        <a:t> </a:t>
                      </a:r>
                      <a:r>
                        <a:rPr lang="en-US" altLang="ja-JP" sz="1600" dirty="0" smtClean="0">
                          <a:latin typeface="Times New Roman" pitchFamily="18" charset="0"/>
                          <a:ea typeface="+mn-ea"/>
                          <a:cs typeface="Times New Roman" pitchFamily="18" charset="0"/>
                        </a:rPr>
                        <a:t>(</a:t>
                      </a:r>
                      <a:r>
                        <a:rPr lang="ja-JP" altLang="en-US" sz="1600" dirty="0" smtClean="0">
                          <a:latin typeface="Times New Roman" pitchFamily="18" charset="0"/>
                          <a:ea typeface="+mn-ea"/>
                          <a:cs typeface="Times New Roman" pitchFamily="18" charset="0"/>
                        </a:rPr>
                        <a:t>アメリカ</a:t>
                      </a:r>
                      <a:r>
                        <a:rPr lang="en-US" altLang="ja-JP" sz="1600" dirty="0" smtClean="0">
                          <a:latin typeface="Times New Roman" pitchFamily="18" charset="0"/>
                          <a:ea typeface="+mn-ea"/>
                          <a:cs typeface="Times New Roman" pitchFamily="18" charset="0"/>
                        </a:rPr>
                        <a:t>)</a:t>
                      </a:r>
                    </a:p>
                    <a:p>
                      <a:r>
                        <a:rPr lang="en-US" altLang="ja-JP" sz="1600" dirty="0" smtClean="0">
                          <a:latin typeface="Times New Roman" pitchFamily="18" charset="0"/>
                          <a:ea typeface="+mn-ea"/>
                          <a:cs typeface="Times New Roman" pitchFamily="18" charset="0"/>
                        </a:rPr>
                        <a:t>Subject:  [Python-Dev] title</a:t>
                      </a:r>
                      <a:endParaRPr lang="ja-JP" altLang="en-US" sz="1600" dirty="0" smtClean="0">
                        <a:latin typeface="Times New Roman" pitchFamily="18" charset="0"/>
                        <a:ea typeface="+mn-ea"/>
                        <a:cs typeface="Times New Roman" pitchFamily="18" charset="0"/>
                      </a:endParaRPr>
                    </a:p>
                    <a:p>
                      <a:endParaRPr lang="en-US" altLang="ja-JP" sz="1600" dirty="0" smtClean="0">
                        <a:latin typeface="Times New Roman" pitchFamily="18" charset="0"/>
                        <a:ea typeface="+mn-ea"/>
                        <a:cs typeface="Times New Roman" pitchFamily="18" charset="0"/>
                      </a:endParaRPr>
                    </a:p>
                    <a:p>
                      <a:r>
                        <a:rPr lang="en-US" altLang="ja-JP" sz="1600" dirty="0" smtClean="0">
                          <a:latin typeface="Times New Roman" pitchFamily="18" charset="0"/>
                          <a:ea typeface="+mn-ea"/>
                          <a:cs typeface="Times New Roman" pitchFamily="18" charset="0"/>
                        </a:rPr>
                        <a:t>messages ……..</a:t>
                      </a:r>
                    </a:p>
                    <a:p>
                      <a:endParaRPr lang="en-US" altLang="ja-JP" sz="1600" dirty="0" smtClean="0">
                        <a:latin typeface="Times New Roman" pitchFamily="18" charset="0"/>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19</a:t>
                      </a:r>
                      <a:r>
                        <a:rPr kumimoji="1" lang="ja-JP" altLang="en-US" dirty="0" smtClean="0"/>
                        <a:t>時頃</a:t>
                      </a:r>
                      <a:endParaRPr kumimoji="1" lang="en-US" altLang="ja-JP" dirty="0" smtClean="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solidFill>
                            <a:schemeClr val="bg1">
                              <a:lumMod val="50000"/>
                            </a:schemeClr>
                          </a:solidFill>
                        </a:rPr>
                        <a:t>1</a:t>
                      </a:r>
                      <a:r>
                        <a:rPr kumimoji="1" lang="ja-JP" altLang="en-US" dirty="0" smtClean="0">
                          <a:solidFill>
                            <a:schemeClr val="bg1">
                              <a:lumMod val="50000"/>
                            </a:schemeClr>
                          </a:solidFill>
                        </a:rPr>
                        <a:t>時頃</a:t>
                      </a:r>
                      <a:endParaRPr kumimoji="1" lang="ja-JP" altLang="en-US" dirty="0">
                        <a:solidFill>
                          <a:schemeClr val="bg1">
                            <a:lumMod val="50000"/>
                          </a:schemeClr>
                        </a:solidFill>
                      </a:endParaRPr>
                    </a:p>
                  </a:txBody>
                  <a:tcPr anchor="b">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kumimoji="1" lang="ja-JP" altLang="en-US" dirty="0" smtClean="0"/>
                        <a:t>返信時</a:t>
                      </a:r>
                      <a:endParaRPr kumimoji="1" lang="ja-JP" altLang="en-US" dirty="0"/>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altLang="ja-JP" sz="1600" dirty="0" smtClean="0">
                          <a:latin typeface="Times New Roman" pitchFamily="18" charset="0"/>
                          <a:ea typeface="+mn-ea"/>
                          <a:cs typeface="Times New Roman" pitchFamily="18" charset="0"/>
                        </a:rPr>
                        <a:t>From:  european@is.naist.jp</a:t>
                      </a:r>
                    </a:p>
                    <a:p>
                      <a:r>
                        <a:rPr lang="en-US" altLang="ja-JP" sz="1600" dirty="0" smtClean="0">
                          <a:latin typeface="Times New Roman" pitchFamily="18" charset="0"/>
                          <a:ea typeface="+mn-ea"/>
                          <a:cs typeface="Times New Roman" pitchFamily="18" charset="0"/>
                        </a:rPr>
                        <a:t>Date: </a:t>
                      </a:r>
                      <a:r>
                        <a:rPr lang="ja-JP" altLang="en-US" sz="1600" dirty="0" smtClean="0">
                          <a:latin typeface="Times New Roman" pitchFamily="18" charset="0"/>
                          <a:ea typeface="+mn-ea"/>
                          <a:cs typeface="Times New Roman" pitchFamily="18" charset="0"/>
                        </a:rPr>
                        <a:t> </a:t>
                      </a:r>
                      <a:r>
                        <a:rPr lang="en-US" altLang="ja-JP" sz="1600" dirty="0" smtClean="0">
                          <a:latin typeface="Times New Roman" pitchFamily="18" charset="0"/>
                          <a:ea typeface="+mn-ea"/>
                          <a:cs typeface="Times New Roman" pitchFamily="18" charset="0"/>
                        </a:rPr>
                        <a:t>Mon,  31  Jul  2000  </a:t>
                      </a:r>
                      <a:r>
                        <a:rPr lang="en-US" altLang="ja-JP" sz="1600" b="1" u="sng" dirty="0" smtClean="0">
                          <a:latin typeface="Times New Roman" pitchFamily="18" charset="0"/>
                          <a:ea typeface="+mn-ea"/>
                          <a:cs typeface="Times New Roman" pitchFamily="18" charset="0"/>
                        </a:rPr>
                        <a:t>09:43:55</a:t>
                      </a:r>
                      <a:r>
                        <a:rPr lang="en-US" altLang="ja-JP" sz="1600" dirty="0" smtClean="0">
                          <a:latin typeface="Times New Roman" pitchFamily="18" charset="0"/>
                          <a:ea typeface="+mn-ea"/>
                          <a:cs typeface="Times New Roman" pitchFamily="18" charset="0"/>
                        </a:rPr>
                        <a:t>  +0200 (</a:t>
                      </a:r>
                      <a:r>
                        <a:rPr lang="ja-JP" altLang="en-US" sz="1600" dirty="0" smtClean="0">
                          <a:latin typeface="Times New Roman" pitchFamily="18" charset="0"/>
                          <a:ea typeface="+mn-ea"/>
                          <a:cs typeface="Times New Roman" pitchFamily="18" charset="0"/>
                        </a:rPr>
                        <a:t>ヨーロッパ</a:t>
                      </a:r>
                      <a:r>
                        <a:rPr lang="en-US" altLang="ja-JP" sz="1600" dirty="0" smtClean="0">
                          <a:latin typeface="Times New Roman" pitchFamily="18" charset="0"/>
                          <a:ea typeface="+mn-ea"/>
                          <a:cs typeface="Times New Roman" pitchFamily="18" charset="0"/>
                        </a:rPr>
                        <a:t>)</a:t>
                      </a:r>
                    </a:p>
                    <a:p>
                      <a:r>
                        <a:rPr lang="en-US" altLang="ja-JP" sz="1600" dirty="0" smtClean="0">
                          <a:latin typeface="Times New Roman" pitchFamily="18" charset="0"/>
                          <a:ea typeface="+mn-ea"/>
                          <a:cs typeface="Times New Roman" pitchFamily="18" charset="0"/>
                        </a:rPr>
                        <a:t>Subject :  [Python-Dev] title</a:t>
                      </a:r>
                    </a:p>
                    <a:p>
                      <a:endParaRPr lang="en-US" altLang="ja-JP" sz="1600" dirty="0" smtClean="0">
                        <a:latin typeface="Times New Roman" pitchFamily="18" charset="0"/>
                        <a:ea typeface="+mn-ea"/>
                        <a:cs typeface="Times New Roman" pitchFamily="18" charset="0"/>
                      </a:endParaRPr>
                    </a:p>
                    <a:p>
                      <a:r>
                        <a:rPr lang="en-US" altLang="ja-JP" sz="1600" b="1" dirty="0" smtClean="0">
                          <a:solidFill>
                            <a:srgbClr val="FF0000"/>
                          </a:solidFill>
                          <a:latin typeface="Times New Roman" pitchFamily="18" charset="0"/>
                          <a:ea typeface="+mn-ea"/>
                          <a:cs typeface="Times New Roman" pitchFamily="18" charset="0"/>
                        </a:rPr>
                        <a:t>Good morning .</a:t>
                      </a:r>
                    </a:p>
                    <a:p>
                      <a:r>
                        <a:rPr lang="en-US" altLang="ja-JP" sz="1600" dirty="0" smtClean="0">
                          <a:latin typeface="Times New Roman" pitchFamily="18" charset="0"/>
                          <a:ea typeface="+mn-ea"/>
                          <a:cs typeface="Times New Roman" pitchFamily="18" charset="0"/>
                        </a:rPr>
                        <a:t>messages ……..</a:t>
                      </a:r>
                    </a:p>
                    <a:p>
                      <a:endParaRPr kumimoji="1" lang="ja-JP" alt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kumimoji="1" lang="en-US" altLang="ja-JP" dirty="0" smtClean="0">
                          <a:solidFill>
                            <a:schemeClr val="bg1">
                              <a:lumMod val="50000"/>
                            </a:schemeClr>
                          </a:solidFill>
                        </a:rPr>
                        <a:t>3</a:t>
                      </a:r>
                      <a:r>
                        <a:rPr kumimoji="1" lang="ja-JP" altLang="en-US" dirty="0" smtClean="0">
                          <a:solidFill>
                            <a:schemeClr val="bg1">
                              <a:lumMod val="50000"/>
                            </a:schemeClr>
                          </a:solidFill>
                        </a:rPr>
                        <a:t>時頃</a:t>
                      </a:r>
                      <a:endParaRPr kumimoji="1" lang="ja-JP" altLang="en-US" dirty="0">
                        <a:solidFill>
                          <a:schemeClr val="bg1">
                            <a:lumMod val="50000"/>
                          </a:schemeClr>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kumimoji="1" lang="en-US" altLang="ja-JP" dirty="0" smtClean="0"/>
                        <a:t>9</a:t>
                      </a:r>
                      <a:r>
                        <a:rPr kumimoji="1" lang="ja-JP" altLang="en-US" dirty="0" smtClean="0"/>
                        <a:t>時頃</a:t>
                      </a:r>
                      <a:endParaRPr kumimoji="1" lang="ja-JP" altLang="en-US" dirty="0"/>
                    </a:p>
                  </a:txBody>
                  <a:tcPr anchor="b">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bl>
          </a:graphicData>
        </a:graphic>
      </p:graphicFrame>
      <p:pic>
        <p:nvPicPr>
          <p:cNvPr id="1030" name="Picture 6"/>
          <p:cNvPicPr>
            <a:picLocks noChangeAspect="1" noChangeArrowheads="1"/>
          </p:cNvPicPr>
          <p:nvPr/>
        </p:nvPicPr>
        <p:blipFill>
          <a:blip r:embed="rId3" cstate="print">
            <a:grayscl/>
          </a:blip>
          <a:srcRect/>
          <a:stretch>
            <a:fillRect/>
          </a:stretch>
        </p:blipFill>
        <p:spPr bwMode="auto">
          <a:xfrm>
            <a:off x="7727950" y="2806700"/>
            <a:ext cx="1028383" cy="1165224"/>
          </a:xfrm>
          <a:prstGeom prst="rect">
            <a:avLst/>
          </a:prstGeom>
          <a:noFill/>
          <a:ln w="9525">
            <a:noFill/>
            <a:miter lim="800000"/>
            <a:headEnd/>
            <a:tailEnd/>
          </a:ln>
        </p:spPr>
      </p:pic>
      <p:pic>
        <p:nvPicPr>
          <p:cNvPr id="1031" name="Picture 7"/>
          <p:cNvPicPr>
            <a:picLocks noChangeAspect="1" noChangeArrowheads="1"/>
          </p:cNvPicPr>
          <p:nvPr/>
        </p:nvPicPr>
        <p:blipFill>
          <a:blip r:embed="rId4" cstate="print"/>
          <a:srcRect/>
          <a:stretch>
            <a:fillRect/>
          </a:stretch>
        </p:blipFill>
        <p:spPr bwMode="auto">
          <a:xfrm>
            <a:off x="7683500" y="4495800"/>
            <a:ext cx="1139955" cy="1244600"/>
          </a:xfrm>
          <a:prstGeom prst="rect">
            <a:avLst/>
          </a:prstGeom>
          <a:noFill/>
          <a:ln w="9525">
            <a:noFill/>
            <a:miter lim="800000"/>
            <a:headEnd/>
            <a:tailEnd/>
          </a:ln>
        </p:spPr>
      </p:pic>
      <p:pic>
        <p:nvPicPr>
          <p:cNvPr id="1032" name="Picture 8"/>
          <p:cNvPicPr>
            <a:picLocks noChangeAspect="1" noChangeArrowheads="1"/>
          </p:cNvPicPr>
          <p:nvPr/>
        </p:nvPicPr>
        <p:blipFill>
          <a:blip r:embed="rId5" cstate="print">
            <a:grayscl/>
          </a:blip>
          <a:srcRect/>
          <a:stretch>
            <a:fillRect/>
          </a:stretch>
        </p:blipFill>
        <p:spPr bwMode="auto">
          <a:xfrm>
            <a:off x="6365170" y="4494883"/>
            <a:ext cx="1140530" cy="1245517"/>
          </a:xfrm>
          <a:prstGeom prst="rect">
            <a:avLst/>
          </a:prstGeom>
          <a:noFill/>
          <a:ln w="9525">
            <a:noFill/>
            <a:miter lim="800000"/>
            <a:headEnd/>
            <a:tailEnd/>
          </a:ln>
        </p:spPr>
      </p:pic>
      <p:pic>
        <p:nvPicPr>
          <p:cNvPr id="1033" name="Picture 9"/>
          <p:cNvPicPr>
            <a:picLocks noChangeAspect="1" noChangeArrowheads="1"/>
          </p:cNvPicPr>
          <p:nvPr/>
        </p:nvPicPr>
        <p:blipFill>
          <a:blip r:embed="rId6" cstate="print"/>
          <a:srcRect/>
          <a:stretch>
            <a:fillRect/>
          </a:stretch>
        </p:blipFill>
        <p:spPr bwMode="auto">
          <a:xfrm>
            <a:off x="6394450" y="2806700"/>
            <a:ext cx="1085253" cy="1160918"/>
          </a:xfrm>
          <a:prstGeom prst="rect">
            <a:avLst/>
          </a:prstGeom>
          <a:noFill/>
          <a:ln w="9525">
            <a:noFill/>
            <a:miter lim="800000"/>
            <a:headEnd/>
            <a:tailEnd/>
          </a:ln>
        </p:spPr>
      </p:pic>
      <p:sp>
        <p:nvSpPr>
          <p:cNvPr id="16" name="テキスト ボックス 15"/>
          <p:cNvSpPr txBox="1"/>
          <p:nvPr/>
        </p:nvSpPr>
        <p:spPr>
          <a:xfrm>
            <a:off x="3343924" y="3879008"/>
            <a:ext cx="2444750" cy="40011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kumimoji="1" lang="ja-JP" altLang="en-US" sz="2000" dirty="0" smtClean="0"/>
              <a:t>返信時間</a:t>
            </a:r>
            <a:r>
              <a:rPr kumimoji="1" lang="en-US" altLang="ja-JP" sz="2000" dirty="0" smtClean="0"/>
              <a:t>=</a:t>
            </a:r>
            <a:r>
              <a:rPr kumimoji="1" lang="ja-JP" altLang="en-US" sz="2000" dirty="0" smtClean="0"/>
              <a:t>約</a:t>
            </a:r>
            <a:r>
              <a:rPr kumimoji="1" lang="en-US" altLang="ja-JP" sz="2000" dirty="0" smtClean="0"/>
              <a:t>8</a:t>
            </a:r>
            <a:r>
              <a:rPr kumimoji="1" lang="ja-JP" altLang="en-US" sz="2000" dirty="0" smtClean="0"/>
              <a:t>時間</a:t>
            </a:r>
            <a:endParaRPr kumimoji="1" lang="ja-JP" altLang="en-US" sz="2000"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38150" y="133350"/>
            <a:ext cx="8534400" cy="717550"/>
          </a:xfrm>
        </p:spPr>
        <p:txBody>
          <a:bodyPr/>
          <a:lstStyle/>
          <a:p>
            <a:r>
              <a:rPr lang="ja-JP" altLang="en-US" sz="1600" dirty="0" smtClean="0">
                <a:solidFill>
                  <a:prstClr val="black"/>
                </a:solidFill>
              </a:rPr>
              <a:t>結果</a:t>
            </a:r>
            <a:r>
              <a:rPr lang="en-US" altLang="ja-JP" sz="2600" dirty="0" smtClean="0">
                <a:solidFill>
                  <a:prstClr val="black"/>
                </a:solidFill>
              </a:rPr>
              <a:t/>
            </a:r>
            <a:br>
              <a:rPr lang="en-US" altLang="ja-JP" sz="2600" dirty="0" smtClean="0">
                <a:solidFill>
                  <a:prstClr val="black"/>
                </a:solidFill>
              </a:rPr>
            </a:br>
            <a:r>
              <a:rPr lang="ja-JP" altLang="en-US" sz="2400" dirty="0" smtClean="0">
                <a:solidFill>
                  <a:prstClr val="black"/>
                </a:solidFill>
              </a:rPr>
              <a:t>仮説</a:t>
            </a:r>
            <a:r>
              <a:rPr lang="en-US" altLang="ja-JP" sz="2400" dirty="0" smtClean="0">
                <a:solidFill>
                  <a:prstClr val="black"/>
                </a:solidFill>
              </a:rPr>
              <a:t>2: </a:t>
            </a:r>
            <a:r>
              <a:rPr lang="ja-JP" altLang="en-US" sz="2200" dirty="0" smtClean="0">
                <a:solidFill>
                  <a:prstClr val="black"/>
                </a:solidFill>
              </a:rPr>
              <a:t>時差のある地域間の情報交換は返信時間が長くなる</a:t>
            </a:r>
            <a:endParaRPr kumimoji="1" lang="ja-JP" altLang="en-US" sz="2200" dirty="0"/>
          </a:p>
        </p:txBody>
      </p:sp>
      <p:sp>
        <p:nvSpPr>
          <p:cNvPr id="3" name="コンテンツ プレースホルダ 2"/>
          <p:cNvSpPr>
            <a:spLocks noGrp="1"/>
          </p:cNvSpPr>
          <p:nvPr>
            <p:ph idx="1"/>
          </p:nvPr>
        </p:nvSpPr>
        <p:spPr/>
        <p:txBody>
          <a:bodyPr/>
          <a:lstStyle/>
          <a:p>
            <a:r>
              <a:rPr lang="ja-JP" altLang="en-US" dirty="0" smtClean="0"/>
              <a:t>送信者：</a:t>
            </a:r>
            <a:r>
              <a:rPr lang="ja-JP" altLang="en-US" dirty="0" smtClean="0">
                <a:solidFill>
                  <a:srgbClr val="FF0000"/>
                </a:solidFill>
              </a:rPr>
              <a:t>米大陸地域</a:t>
            </a:r>
            <a:endParaRPr lang="en-US" altLang="ja-JP" dirty="0" smtClean="0">
              <a:solidFill>
                <a:srgbClr val="FF0000"/>
              </a:solidFill>
            </a:endParaRPr>
          </a:p>
          <a:p>
            <a:pPr lvl="1"/>
            <a:r>
              <a:rPr lang="ja-JP" altLang="en-US" dirty="0" smtClean="0"/>
              <a:t>情報交換にタイムラグは時差が影響して引き起こす</a:t>
            </a:r>
            <a:endParaRPr lang="en-US" altLang="ja-JP" dirty="0" smtClean="0"/>
          </a:p>
          <a:p>
            <a:r>
              <a:rPr kumimoji="1" lang="ja-JP" altLang="en-US" dirty="0" smtClean="0"/>
              <a:t>送信者：</a:t>
            </a:r>
            <a:r>
              <a:rPr kumimoji="1" lang="ja-JP" altLang="en-US" dirty="0" smtClean="0">
                <a:solidFill>
                  <a:srgbClr val="0000FF"/>
                </a:solidFill>
              </a:rPr>
              <a:t>欧・アフリカ地域</a:t>
            </a:r>
            <a:endParaRPr kumimoji="1" lang="en-US" altLang="ja-JP" dirty="0" smtClean="0">
              <a:solidFill>
                <a:srgbClr val="0000FF"/>
              </a:solidFill>
            </a:endParaRPr>
          </a:p>
          <a:p>
            <a:pPr lvl="1"/>
            <a:r>
              <a:rPr lang="ja-JP" altLang="en-US" dirty="0" smtClean="0"/>
              <a:t>情報交換にタイムラグは時差が影響しているとは限らない</a:t>
            </a:r>
            <a:endParaRPr kumimoji="1" lang="ja-JP" altLang="en-US" dirty="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32</a:t>
            </a:fld>
            <a:endParaRPr lang="en-US" altLang="ja-JP"/>
          </a:p>
        </p:txBody>
      </p:sp>
      <p:sp>
        <p:nvSpPr>
          <p:cNvPr id="12" name="テキスト ボックス 11"/>
          <p:cNvSpPr txBox="1"/>
          <p:nvPr/>
        </p:nvSpPr>
        <p:spPr>
          <a:xfrm>
            <a:off x="2470898" y="5340350"/>
            <a:ext cx="4222750"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kumimoji="1" lang="ja-JP" altLang="en-US" sz="3200" dirty="0" smtClean="0"/>
              <a:t>仮説</a:t>
            </a:r>
            <a:r>
              <a:rPr kumimoji="1" lang="en-US" altLang="ja-JP" sz="3200" dirty="0" smtClean="0"/>
              <a:t>2</a:t>
            </a:r>
            <a:r>
              <a:rPr kumimoji="1" lang="ja-JP" altLang="en-US" sz="3200" dirty="0" smtClean="0"/>
              <a:t>は弱く支持された</a:t>
            </a:r>
            <a:endParaRPr kumimoji="1" lang="ja-JP" altLang="en-US" sz="3200" dirty="0"/>
          </a:p>
        </p:txBody>
      </p:sp>
      <p:sp>
        <p:nvSpPr>
          <p:cNvPr id="13" name="テキスト ボックス 12"/>
          <p:cNvSpPr txBox="1"/>
          <p:nvPr/>
        </p:nvSpPr>
        <p:spPr>
          <a:xfrm>
            <a:off x="8083550" y="3941743"/>
            <a:ext cx="971550" cy="954107"/>
          </a:xfrm>
          <a:prstGeom prst="rect">
            <a:avLst/>
          </a:prstGeom>
          <a:noFill/>
          <a:ln>
            <a:solidFill>
              <a:schemeClr val="tx1"/>
            </a:solidFill>
          </a:ln>
        </p:spPr>
        <p:txBody>
          <a:bodyPr wrap="square" rtlCol="0">
            <a:spAutoFit/>
          </a:bodyPr>
          <a:lstStyle/>
          <a:p>
            <a:r>
              <a:rPr kumimoji="1" lang="ja-JP" altLang="en-US" sz="1400" dirty="0" smtClean="0"/>
              <a:t>有意差</a:t>
            </a:r>
            <a:endParaRPr kumimoji="1" lang="en-US" altLang="ja-JP" sz="1400" dirty="0" smtClean="0"/>
          </a:p>
          <a:p>
            <a:r>
              <a:rPr lang="en-US" altLang="ja-JP" sz="1400" dirty="0" smtClean="0"/>
              <a:t>(5%</a:t>
            </a:r>
            <a:r>
              <a:rPr lang="ja-JP" altLang="en-US" sz="1400" dirty="0" smtClean="0"/>
              <a:t>水準</a:t>
            </a:r>
            <a:r>
              <a:rPr lang="en-US" altLang="ja-JP" sz="1400" dirty="0" smtClean="0"/>
              <a:t>)</a:t>
            </a:r>
            <a:endParaRPr kumimoji="1" lang="en-US" altLang="ja-JP" sz="1400" dirty="0" smtClean="0"/>
          </a:p>
          <a:p>
            <a:r>
              <a:rPr lang="ja-JP" altLang="en-US" sz="1400" dirty="0" smtClean="0"/>
              <a:t>○：</a:t>
            </a:r>
            <a:r>
              <a:rPr kumimoji="1" lang="ja-JP" altLang="en-US" sz="1400" dirty="0" smtClean="0"/>
              <a:t>あり</a:t>
            </a:r>
            <a:endParaRPr kumimoji="1" lang="en-US" altLang="ja-JP" sz="1400" dirty="0" smtClean="0"/>
          </a:p>
          <a:p>
            <a:r>
              <a:rPr lang="en-US" altLang="ja-JP" sz="1400" dirty="0" smtClean="0"/>
              <a:t>×</a:t>
            </a:r>
            <a:r>
              <a:rPr lang="ja-JP" altLang="en-US" sz="1400" dirty="0" smtClean="0"/>
              <a:t>：</a:t>
            </a:r>
            <a:r>
              <a:rPr kumimoji="1" lang="ja-JP" altLang="en-US" sz="1400" dirty="0" smtClean="0"/>
              <a:t>なし</a:t>
            </a:r>
            <a:endParaRPr kumimoji="1" lang="en-US" altLang="ja-JP" sz="1400" dirty="0" smtClean="0"/>
          </a:p>
        </p:txBody>
      </p:sp>
      <p:graphicFrame>
        <p:nvGraphicFramePr>
          <p:cNvPr id="14" name="表 13"/>
          <p:cNvGraphicFramePr>
            <a:graphicFrameLocks noGrp="1"/>
          </p:cNvGraphicFramePr>
          <p:nvPr/>
        </p:nvGraphicFramePr>
        <p:xfrm>
          <a:off x="571500" y="3028950"/>
          <a:ext cx="7435850" cy="2123440"/>
        </p:xfrm>
        <a:graphic>
          <a:graphicData uri="http://schemas.openxmlformats.org/drawingml/2006/table">
            <a:tbl>
              <a:tblPr firstRow="1" bandRow="1">
                <a:tableStyleId>{5940675A-B579-460E-94D1-54222C63F5DA}</a:tableStyleId>
              </a:tblPr>
              <a:tblGrid>
                <a:gridCol w="703580"/>
                <a:gridCol w="703580"/>
                <a:gridCol w="1351280"/>
                <a:gridCol w="2046605"/>
                <a:gridCol w="2630805"/>
              </a:tblGrid>
              <a:tr h="370840">
                <a:tc>
                  <a:txBody>
                    <a:bodyPr/>
                    <a:lstStyle/>
                    <a:p>
                      <a:pPr algn="ctr"/>
                      <a:r>
                        <a:rPr kumimoji="1" lang="ja-JP" altLang="en-US" dirty="0" smtClean="0"/>
                        <a:t>送信</a:t>
                      </a:r>
                      <a:endParaRPr kumimoji="1" lang="ja-JP" altLang="en-US" dirty="0"/>
                    </a:p>
                  </a:txBody>
                  <a:tcPr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smtClean="0"/>
                        <a:t>返信</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b="1" dirty="0" smtClean="0"/>
                        <a:t>OSS</a:t>
                      </a:r>
                      <a:r>
                        <a:rPr kumimoji="1" lang="ja-JP" altLang="en-US" b="1" dirty="0" smtClean="0"/>
                        <a:t>開発</a:t>
                      </a:r>
                      <a:endParaRPr kumimoji="1" lang="en-US" altLang="ja-JP" b="1" dirty="0" smtClean="0"/>
                    </a:p>
                    <a:p>
                      <a:r>
                        <a:rPr kumimoji="1" lang="ja-JP" altLang="en-US" b="1" dirty="0" smtClean="0"/>
                        <a:t>プロジェクト</a:t>
                      </a:r>
                      <a:endParaRPr kumimoji="1" lang="ja-JP" alt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b="1" dirty="0" smtClean="0"/>
                        <a:t>企業と混合の</a:t>
                      </a:r>
                      <a:r>
                        <a:rPr kumimoji="1" lang="en-US" altLang="ja-JP" b="1" dirty="0" smtClean="0"/>
                        <a:t>OSS</a:t>
                      </a:r>
                    </a:p>
                    <a:p>
                      <a:r>
                        <a:rPr kumimoji="1" lang="ja-JP" altLang="en-US" b="1" dirty="0" smtClean="0"/>
                        <a:t>開発プロジェクト</a:t>
                      </a:r>
                      <a:endParaRPr kumimoji="1" lang="ja-JP" alt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b="1" dirty="0" smtClean="0"/>
                        <a:t>モジュール毎に分かれた</a:t>
                      </a:r>
                      <a:endParaRPr kumimoji="1" lang="en-US" altLang="ja-JP" b="1" dirty="0" smtClean="0"/>
                    </a:p>
                    <a:p>
                      <a:r>
                        <a:rPr kumimoji="1" lang="en-US" altLang="ja-JP" b="1" dirty="0" smtClean="0"/>
                        <a:t>OSS</a:t>
                      </a:r>
                      <a:r>
                        <a:rPr kumimoji="1" lang="ja-JP" altLang="en-US" b="1" dirty="0" smtClean="0"/>
                        <a:t>開発プロジェクト</a:t>
                      </a:r>
                      <a:endParaRPr kumimoji="1" lang="ja-JP" altLang="en-US" b="1" dirty="0"/>
                    </a:p>
                  </a:txBody>
                  <a:tcPr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rowSpan="2">
                  <a:txBody>
                    <a:bodyPr/>
                    <a:lstStyle/>
                    <a:p>
                      <a:pPr algn="ctr"/>
                      <a:r>
                        <a:rPr kumimoji="1" lang="ja-JP" altLang="en-US" b="1" dirty="0" smtClean="0">
                          <a:solidFill>
                            <a:srgbClr val="FF0000"/>
                          </a:solidFill>
                        </a:rPr>
                        <a:t>米</a:t>
                      </a:r>
                      <a:endParaRPr kumimoji="1" lang="ja-JP" altLang="en-US" b="1" dirty="0">
                        <a:solidFill>
                          <a:srgbClr val="FF0000"/>
                        </a:solidFill>
                      </a:endParaRP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b="1" dirty="0" smtClean="0">
                          <a:solidFill>
                            <a:srgbClr val="FF0000"/>
                          </a:solidFill>
                        </a:rPr>
                        <a:t>米</a:t>
                      </a:r>
                      <a:endParaRPr kumimoji="1" lang="ja-JP" altLang="en-US"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kumimoji="1" lang="ja-JP" altLang="en-US" dirty="0" smtClean="0"/>
                        <a:t>○</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kumimoji="1" lang="ja-JP" altLang="en-US" dirty="0" smtClean="0"/>
                        <a:t>○</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kumimoji="1" lang="ja-JP" altLang="en-US" dirty="0" smtClean="0"/>
                        <a:t>○</a:t>
                      </a:r>
                      <a:endParaRPr kumimoji="1" lang="ja-JP" altLang="en-US"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vMerge="1">
                  <a:txBody>
                    <a:bodyPr/>
                    <a:lstStyle/>
                    <a:p>
                      <a:endParaRPr kumimoji="1" lang="ja-JP" altLang="en-US" dirty="0"/>
                    </a:p>
                  </a:txBody>
                  <a:tcPr/>
                </a:tc>
                <a:tc>
                  <a:txBody>
                    <a:bodyPr/>
                    <a:lstStyle/>
                    <a:p>
                      <a:pPr algn="ctr"/>
                      <a:r>
                        <a:rPr kumimoji="1" lang="ja-JP" altLang="en-US" b="1" dirty="0" smtClean="0">
                          <a:solidFill>
                            <a:srgbClr val="0000FF"/>
                          </a:solidFill>
                        </a:rPr>
                        <a:t>欧</a:t>
                      </a:r>
                      <a:endParaRPr kumimoji="1" lang="ja-JP" altLang="en-US"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endParaRPr kumimoji="1" lang="ja-JP" altLang="en-US" dirty="0"/>
                    </a:p>
                  </a:txBody>
                  <a:tcPr anchor="ctr"/>
                </a:tc>
                <a:tc vMerge="1">
                  <a:txBody>
                    <a:bodyPr/>
                    <a:lstStyle/>
                    <a:p>
                      <a:pPr algn="ctr"/>
                      <a:endParaRPr kumimoji="1" lang="ja-JP" altLang="en-US" dirty="0"/>
                    </a:p>
                  </a:txBody>
                  <a:tcPr anchor="ctr"/>
                </a:tc>
                <a:tc vMerge="1">
                  <a:txBody>
                    <a:bodyPr/>
                    <a:lstStyle/>
                    <a:p>
                      <a:pPr algn="ctr"/>
                      <a:endParaRPr kumimoji="1" lang="ja-JP" altLang="en-US" dirty="0"/>
                    </a:p>
                  </a:txBody>
                  <a:tcPr anchor="ctr"/>
                </a:tc>
              </a:tr>
              <a:tr h="370840">
                <a:tc rowSpan="2">
                  <a:txBody>
                    <a:bodyPr/>
                    <a:lstStyle/>
                    <a:p>
                      <a:pPr algn="ctr"/>
                      <a:r>
                        <a:rPr kumimoji="1" lang="ja-JP" altLang="en-US" b="1" dirty="0" smtClean="0">
                          <a:solidFill>
                            <a:srgbClr val="0000FF"/>
                          </a:solidFill>
                        </a:rPr>
                        <a:t>欧</a:t>
                      </a:r>
                      <a:endParaRPr kumimoji="1" lang="ja-JP" altLang="en-US" b="1" dirty="0">
                        <a:solidFill>
                          <a:srgbClr val="0000FF"/>
                        </a:solidFill>
                      </a:endParaRP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kumimoji="1" lang="ja-JP" altLang="en-US" b="1" dirty="0" smtClean="0">
                          <a:solidFill>
                            <a:srgbClr val="0000FF"/>
                          </a:solidFill>
                        </a:rPr>
                        <a:t>欧</a:t>
                      </a:r>
                      <a:endParaRPr kumimoji="1" lang="ja-JP" altLang="en-US"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kumimoji="1" lang="en-US" altLang="ja-JP" dirty="0" smtClean="0"/>
                        <a:t>×</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rowSpan="2">
                  <a:txBody>
                    <a:bodyPr/>
                    <a:lstStyle/>
                    <a:p>
                      <a:pPr algn="ctr"/>
                      <a:r>
                        <a:rPr kumimoji="1" lang="ja-JP" altLang="en-US" dirty="0" smtClean="0"/>
                        <a:t>△</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rowSpan="2">
                  <a:txBody>
                    <a:bodyPr/>
                    <a:lstStyle/>
                    <a:p>
                      <a:pPr algn="ctr"/>
                      <a:r>
                        <a:rPr kumimoji="1" lang="ja-JP" altLang="en-US" dirty="0" smtClean="0"/>
                        <a:t>○</a:t>
                      </a:r>
                      <a:endParaRPr kumimoji="1" lang="ja-JP" altLang="en-US"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370840">
                <a:tc vMerge="1">
                  <a:txBody>
                    <a:bodyPr/>
                    <a:lstStyle/>
                    <a:p>
                      <a:endParaRPr kumimoji="1" lang="ja-JP" altLang="en-US" dirty="0"/>
                    </a:p>
                  </a:txBody>
                  <a:tcPr/>
                </a:tc>
                <a:tc>
                  <a:txBody>
                    <a:bodyPr/>
                    <a:lstStyle/>
                    <a:p>
                      <a:pPr algn="ctr"/>
                      <a:r>
                        <a:rPr kumimoji="1" lang="ja-JP" altLang="en-US" b="1" dirty="0" smtClean="0">
                          <a:solidFill>
                            <a:srgbClr val="FF0000"/>
                          </a:solidFill>
                        </a:rPr>
                        <a:t>米</a:t>
                      </a:r>
                      <a:endParaRPr kumimoji="1" lang="ja-JP" altLang="en-US"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vMerge="1">
                  <a:txBody>
                    <a:bodyPr/>
                    <a:lstStyle/>
                    <a:p>
                      <a:pPr algn="ctr"/>
                      <a:endParaRPr kumimoji="1" lang="ja-JP" altLang="en-US" dirty="0"/>
                    </a:p>
                  </a:txBody>
                  <a:tcPr anchor="ctr"/>
                </a:tc>
                <a:tc vMerge="1">
                  <a:txBody>
                    <a:bodyPr/>
                    <a:lstStyle/>
                    <a:p>
                      <a:pPr algn="ctr"/>
                      <a:endParaRPr kumimoji="1" lang="ja-JP" altLang="en-US" dirty="0"/>
                    </a:p>
                  </a:txBody>
                  <a:tcPr anchor="ctr"/>
                </a:tc>
                <a:tc vMerge="1">
                  <a:txBody>
                    <a:bodyPr/>
                    <a:lstStyle/>
                    <a:p>
                      <a:pPr algn="ctr"/>
                      <a:endParaRPr kumimoji="1" lang="ja-JP" altLang="en-US" dirty="0"/>
                    </a:p>
                  </a:txBody>
                  <a:tcPr anchor="ct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38150" y="133350"/>
            <a:ext cx="8534400" cy="717550"/>
          </a:xfrm>
        </p:spPr>
        <p:txBody>
          <a:bodyPr/>
          <a:lstStyle/>
          <a:p>
            <a:r>
              <a:rPr lang="ja-JP" altLang="en-US" sz="1600" dirty="0" smtClean="0"/>
              <a:t>結果</a:t>
            </a:r>
            <a:r>
              <a:rPr lang="en-US" altLang="ja-JP" sz="3600" dirty="0" smtClean="0"/>
              <a:t/>
            </a:r>
            <a:br>
              <a:rPr lang="en-US" altLang="ja-JP" sz="3600" dirty="0" smtClean="0"/>
            </a:br>
            <a:r>
              <a:rPr lang="ja-JP" altLang="en-US" sz="2400" dirty="0" smtClean="0"/>
              <a:t>仮説</a:t>
            </a:r>
            <a:r>
              <a:rPr lang="en-US" altLang="ja-JP" sz="2400" dirty="0" smtClean="0"/>
              <a:t>3: </a:t>
            </a:r>
            <a:r>
              <a:rPr lang="ja-JP" altLang="en-US" sz="2000" dirty="0" smtClean="0"/>
              <a:t>返信者の地域によって素早い返信が期待できる時間帯が異なる</a:t>
            </a:r>
            <a:r>
              <a:rPr lang="en-US" altLang="ja-JP" sz="2000" dirty="0" smtClean="0"/>
              <a:t>(3/3)</a:t>
            </a:r>
            <a:endParaRPr kumimoji="1" lang="ja-JP" altLang="en-US" sz="2000" dirty="0"/>
          </a:p>
        </p:txBody>
      </p:sp>
      <p:sp>
        <p:nvSpPr>
          <p:cNvPr id="3" name="コンテンツ プレースホルダ 2"/>
          <p:cNvSpPr>
            <a:spLocks noGrp="1"/>
          </p:cNvSpPr>
          <p:nvPr>
            <p:ph idx="1"/>
          </p:nvPr>
        </p:nvSpPr>
        <p:spPr/>
        <p:txBody>
          <a:bodyPr/>
          <a:lstStyle/>
          <a:p>
            <a:r>
              <a:rPr lang="ja-JP" altLang="en-US" dirty="0" smtClean="0"/>
              <a:t>情報交換を行う相手が変わると，素早い返信が得られる時間帯も異なる</a:t>
            </a:r>
            <a:endParaRPr kumimoji="1" lang="ja-JP" altLang="en-US" dirty="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33</a:t>
            </a:fld>
            <a:endParaRPr lang="en-US" altLang="ja-JP"/>
          </a:p>
        </p:txBody>
      </p:sp>
      <p:sp>
        <p:nvSpPr>
          <p:cNvPr id="7" name="テキスト ボックス 6"/>
          <p:cNvSpPr txBox="1"/>
          <p:nvPr/>
        </p:nvSpPr>
        <p:spPr>
          <a:xfrm>
            <a:off x="2732458" y="5333425"/>
            <a:ext cx="3689350"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kumimoji="1" lang="ja-JP" altLang="en-US" sz="3200" dirty="0" smtClean="0"/>
              <a:t>仮説</a:t>
            </a:r>
            <a:r>
              <a:rPr lang="en-US" altLang="ja-JP" sz="3200" dirty="0" smtClean="0"/>
              <a:t>3</a:t>
            </a:r>
            <a:r>
              <a:rPr kumimoji="1" lang="ja-JP" altLang="en-US" sz="3200" dirty="0" smtClean="0"/>
              <a:t>は支持された</a:t>
            </a:r>
            <a:endParaRPr kumimoji="1" lang="ja-JP" altLang="en-US" sz="3200" dirty="0"/>
          </a:p>
        </p:txBody>
      </p:sp>
      <p:graphicFrame>
        <p:nvGraphicFramePr>
          <p:cNvPr id="9" name="表 8"/>
          <p:cNvGraphicFramePr>
            <a:graphicFrameLocks noGrp="1"/>
          </p:cNvGraphicFramePr>
          <p:nvPr/>
        </p:nvGraphicFramePr>
        <p:xfrm>
          <a:off x="869950" y="2184400"/>
          <a:ext cx="7435850" cy="2763520"/>
        </p:xfrm>
        <a:graphic>
          <a:graphicData uri="http://schemas.openxmlformats.org/drawingml/2006/table">
            <a:tbl>
              <a:tblPr firstRow="1" bandRow="1">
                <a:tableStyleId>{5940675A-B579-460E-94D1-54222C63F5DA}</a:tableStyleId>
              </a:tblPr>
              <a:tblGrid>
                <a:gridCol w="703580"/>
                <a:gridCol w="703580"/>
                <a:gridCol w="1351280"/>
                <a:gridCol w="2046605"/>
                <a:gridCol w="2630805"/>
              </a:tblGrid>
              <a:tr h="370840">
                <a:tc>
                  <a:txBody>
                    <a:bodyPr/>
                    <a:lstStyle/>
                    <a:p>
                      <a:pPr algn="ctr"/>
                      <a:r>
                        <a:rPr kumimoji="1" lang="ja-JP" altLang="en-US" dirty="0" smtClean="0"/>
                        <a:t>送信</a:t>
                      </a:r>
                      <a:endParaRPr kumimoji="1" lang="ja-JP" altLang="en-US" dirty="0"/>
                    </a:p>
                  </a:txBody>
                  <a:tcPr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smtClean="0"/>
                        <a:t>返信</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b="1" dirty="0" smtClean="0"/>
                        <a:t>OSS</a:t>
                      </a:r>
                      <a:r>
                        <a:rPr kumimoji="1" lang="ja-JP" altLang="en-US" b="1" dirty="0" smtClean="0"/>
                        <a:t>開発</a:t>
                      </a:r>
                      <a:endParaRPr kumimoji="1" lang="en-US" altLang="ja-JP" b="1" dirty="0" smtClean="0"/>
                    </a:p>
                    <a:p>
                      <a:r>
                        <a:rPr kumimoji="1" lang="ja-JP" altLang="en-US" b="1" dirty="0" smtClean="0"/>
                        <a:t>プロジェクト</a:t>
                      </a:r>
                      <a:endParaRPr kumimoji="1" lang="ja-JP" alt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b="1" dirty="0" smtClean="0"/>
                        <a:t>企業と混合の</a:t>
                      </a:r>
                      <a:r>
                        <a:rPr kumimoji="1" lang="en-US" altLang="ja-JP" b="1" dirty="0" smtClean="0"/>
                        <a:t>OSS</a:t>
                      </a:r>
                    </a:p>
                    <a:p>
                      <a:r>
                        <a:rPr kumimoji="1" lang="ja-JP" altLang="en-US" b="1" dirty="0" smtClean="0"/>
                        <a:t>開発プロジェクト</a:t>
                      </a:r>
                      <a:endParaRPr kumimoji="1" lang="ja-JP" alt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b="1" dirty="0" smtClean="0"/>
                        <a:t>モジュール毎に分かれた</a:t>
                      </a:r>
                      <a:endParaRPr kumimoji="1" lang="en-US" altLang="ja-JP" b="1" dirty="0" smtClean="0"/>
                    </a:p>
                    <a:p>
                      <a:r>
                        <a:rPr kumimoji="1" lang="en-US" altLang="ja-JP" b="1" dirty="0" smtClean="0"/>
                        <a:t>OSS</a:t>
                      </a:r>
                      <a:r>
                        <a:rPr kumimoji="1" lang="ja-JP" altLang="en-US" b="1" dirty="0" smtClean="0"/>
                        <a:t>開発プロジェクト</a:t>
                      </a:r>
                      <a:endParaRPr kumimoji="1" lang="ja-JP" altLang="en-US" b="1" dirty="0"/>
                    </a:p>
                  </a:txBody>
                  <a:tcPr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rowSpan="2">
                  <a:txBody>
                    <a:bodyPr/>
                    <a:lstStyle/>
                    <a:p>
                      <a:pPr algn="ctr"/>
                      <a:r>
                        <a:rPr kumimoji="1" lang="ja-JP" altLang="en-US" b="1" dirty="0" smtClean="0">
                          <a:solidFill>
                            <a:srgbClr val="FF0000"/>
                          </a:solidFill>
                        </a:rPr>
                        <a:t>米</a:t>
                      </a:r>
                      <a:endParaRPr kumimoji="1" lang="ja-JP" altLang="en-US" b="1" dirty="0">
                        <a:solidFill>
                          <a:srgbClr val="FF0000"/>
                        </a:solidFill>
                      </a:endParaRP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b="1" dirty="0" smtClean="0">
                          <a:solidFill>
                            <a:srgbClr val="FF0000"/>
                          </a:solidFill>
                        </a:rPr>
                        <a:t>米</a:t>
                      </a:r>
                      <a:endParaRPr kumimoji="1" lang="ja-JP" altLang="en-US"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10~19</a:t>
                      </a:r>
                      <a:r>
                        <a:rPr kumimoji="1" lang="ja-JP" altLang="en-US" dirty="0" smtClean="0"/>
                        <a:t>（時）</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9~18(</a:t>
                      </a:r>
                      <a:r>
                        <a:rPr kumimoji="1" lang="ja-JP" altLang="en-US" dirty="0" smtClean="0"/>
                        <a:t>時</a:t>
                      </a:r>
                      <a:r>
                        <a:rPr kumimoji="1" lang="en-US" altLang="ja-JP" dirty="0" smtClean="0"/>
                        <a:t>)</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9~18(</a:t>
                      </a:r>
                      <a:r>
                        <a:rPr kumimoji="1" lang="ja-JP" altLang="en-US" dirty="0" smtClean="0"/>
                        <a:t>時）</a:t>
                      </a:r>
                      <a:endParaRPr kumimoji="1" lang="ja-JP" altLang="en-US"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vMerge="1">
                  <a:txBody>
                    <a:bodyPr/>
                    <a:lstStyle/>
                    <a:p>
                      <a:endParaRPr kumimoji="1" lang="ja-JP" altLang="en-US" dirty="0"/>
                    </a:p>
                  </a:txBody>
                  <a:tcPr/>
                </a:tc>
                <a:tc>
                  <a:txBody>
                    <a:bodyPr/>
                    <a:lstStyle/>
                    <a:p>
                      <a:pPr algn="ctr"/>
                      <a:r>
                        <a:rPr kumimoji="1" lang="ja-JP" altLang="en-US" b="1" dirty="0" smtClean="0">
                          <a:solidFill>
                            <a:srgbClr val="0000FF"/>
                          </a:solidFill>
                        </a:rPr>
                        <a:t>欧</a:t>
                      </a:r>
                      <a:endParaRPr kumimoji="1" lang="ja-JP" altLang="en-US"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7~12</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6~12</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3~12</a:t>
                      </a:r>
                      <a:endParaRPr kumimoji="1" lang="ja-JP" altLang="en-US"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rowSpan="2">
                  <a:txBody>
                    <a:bodyPr/>
                    <a:lstStyle/>
                    <a:p>
                      <a:pPr algn="ctr"/>
                      <a:r>
                        <a:rPr kumimoji="1" lang="ja-JP" altLang="en-US" b="1" dirty="0" smtClean="0">
                          <a:solidFill>
                            <a:srgbClr val="0000FF"/>
                          </a:solidFill>
                        </a:rPr>
                        <a:t>欧</a:t>
                      </a:r>
                      <a:endParaRPr kumimoji="1" lang="ja-JP" altLang="en-US" b="1" dirty="0">
                        <a:solidFill>
                          <a:srgbClr val="0000FF"/>
                        </a:solidFill>
                      </a:endParaRP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b="1" dirty="0" smtClean="0">
                          <a:solidFill>
                            <a:srgbClr val="0000FF"/>
                          </a:solidFill>
                        </a:rPr>
                        <a:t>欧</a:t>
                      </a:r>
                      <a:endParaRPr kumimoji="1" lang="ja-JP" altLang="en-US"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10~18</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9~18</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6~18</a:t>
                      </a:r>
                      <a:endParaRPr kumimoji="1" lang="ja-JP" altLang="en-US"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vMerge="1">
                  <a:txBody>
                    <a:bodyPr/>
                    <a:lstStyle/>
                    <a:p>
                      <a:endParaRPr kumimoji="1" lang="ja-JP" altLang="en-US" dirty="0"/>
                    </a:p>
                  </a:txBody>
                  <a:tcPr/>
                </a:tc>
                <a:tc>
                  <a:txBody>
                    <a:bodyPr/>
                    <a:lstStyle/>
                    <a:p>
                      <a:pPr algn="ctr"/>
                      <a:r>
                        <a:rPr kumimoji="1" lang="ja-JP" altLang="en-US" b="1" dirty="0" smtClean="0">
                          <a:solidFill>
                            <a:srgbClr val="FF0000"/>
                          </a:solidFill>
                        </a:rPr>
                        <a:t>米</a:t>
                      </a:r>
                      <a:endParaRPr kumimoji="1" lang="ja-JP" altLang="en-US"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18~1</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15~21</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15~0</a:t>
                      </a:r>
                      <a:endParaRPr kumimoji="1" lang="ja-JP" altLang="en-US"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gridSpan="2">
                  <a:txBody>
                    <a:bodyPr/>
                    <a:lstStyle/>
                    <a:p>
                      <a:pPr algn="ctr"/>
                      <a:r>
                        <a:rPr kumimoji="1" lang="ja-JP" altLang="en-US" b="1" dirty="0" smtClean="0">
                          <a:solidFill>
                            <a:schemeClr val="tx1"/>
                          </a:solidFill>
                        </a:rPr>
                        <a:t>返信の遅い</a:t>
                      </a:r>
                      <a:endParaRPr kumimoji="1" lang="en-US" altLang="ja-JP" b="1" dirty="0" smtClean="0">
                        <a:solidFill>
                          <a:schemeClr val="tx1"/>
                        </a:solidFill>
                      </a:endParaRPr>
                    </a:p>
                    <a:p>
                      <a:pPr algn="ctr"/>
                      <a:r>
                        <a:rPr kumimoji="1" lang="ja-JP" altLang="en-US" b="1" dirty="0" smtClean="0">
                          <a:solidFill>
                            <a:schemeClr val="tx1"/>
                          </a:solidFill>
                        </a:rPr>
                        <a:t>時間帯</a:t>
                      </a:r>
                      <a:endParaRPr kumimoji="1" lang="ja-JP" altLang="en-US" b="1" dirty="0">
                        <a:solidFill>
                          <a:schemeClr val="tx1"/>
                        </a:solidFill>
                      </a:endParaRP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pPr algn="ctr"/>
                      <a:endParaRPr kumimoji="1" lang="ja-JP" altLang="en-US"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kumimoji="1" lang="ja-JP" altLang="en-US" dirty="0" smtClean="0"/>
                        <a:t>深夜～早朝</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kumimoji="1" lang="ja-JP" altLang="en-US" dirty="0" smtClean="0"/>
                        <a:t>夕方～早朝</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kumimoji="1" lang="ja-JP" altLang="en-US" dirty="0" smtClean="0"/>
                        <a:t>夕方～早朝</a:t>
                      </a:r>
                      <a:endParaRPr kumimoji="1" lang="ja-JP" altLang="en-US"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A593870F-8EED-488B-8E32-997B2CFACA3F}" type="datetime1">
              <a:rPr lang="ja-JP" altLang="en-US" smtClean="0"/>
              <a:pPr/>
              <a:t>2010/2/12</a:t>
            </a:fld>
            <a:endParaRPr lang="en-US" altLang="ja-JP"/>
          </a:p>
        </p:txBody>
      </p:sp>
      <p:sp>
        <p:nvSpPr>
          <p:cNvPr id="3" name="フッター プレースホルダ 2"/>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4" name="スライド番号プレースホルダ 3"/>
          <p:cNvSpPr>
            <a:spLocks noGrp="1"/>
          </p:cNvSpPr>
          <p:nvPr>
            <p:ph type="sldNum" sz="quarter" idx="12"/>
          </p:nvPr>
        </p:nvSpPr>
        <p:spPr/>
        <p:txBody>
          <a:bodyPr/>
          <a:lstStyle/>
          <a:p>
            <a:fld id="{0EB48950-06BA-4AEF-91E4-0B3B3C06F49F}" type="slidenum">
              <a:rPr lang="en-US" altLang="ja-JP" smtClean="0"/>
              <a:pPr/>
              <a:t>34</a:t>
            </a:fld>
            <a:endParaRPr lang="en-US" altLang="ja-JP"/>
          </a:p>
        </p:txBody>
      </p:sp>
      <p:graphicFrame>
        <p:nvGraphicFramePr>
          <p:cNvPr id="6" name="表 5"/>
          <p:cNvGraphicFramePr>
            <a:graphicFrameLocks noGrp="1"/>
          </p:cNvGraphicFramePr>
          <p:nvPr/>
        </p:nvGraphicFramePr>
        <p:xfrm>
          <a:off x="1590358" y="673100"/>
          <a:ext cx="6004242" cy="5699760"/>
        </p:xfrm>
        <a:graphic>
          <a:graphicData uri="http://schemas.openxmlformats.org/drawingml/2006/table">
            <a:tbl>
              <a:tblPr firstRow="1" bandRow="1">
                <a:tableStyleId>{5940675A-B579-460E-94D1-54222C63F5DA}</a:tableStyleId>
              </a:tblPr>
              <a:tblGrid>
                <a:gridCol w="1224280"/>
                <a:gridCol w="1052830"/>
                <a:gridCol w="1052830"/>
                <a:gridCol w="646430"/>
                <a:gridCol w="1392555"/>
                <a:gridCol w="635317"/>
              </a:tblGrid>
              <a:tr h="256615">
                <a:tc>
                  <a:txBody>
                    <a:bodyPr/>
                    <a:lstStyle/>
                    <a:p>
                      <a:pPr algn="ctr"/>
                      <a:r>
                        <a:rPr kumimoji="1" lang="ja-JP" altLang="en-US" sz="1600" dirty="0" smtClean="0"/>
                        <a:t>プロジェクト</a:t>
                      </a:r>
                      <a:endParaRPr kumimoji="1" lang="ja-JP" altLang="en-US" sz="1600" dirty="0"/>
                    </a:p>
                  </a:txBody>
                  <a:tcPr anchor="ctr"/>
                </a:tc>
                <a:tc>
                  <a:txBody>
                    <a:bodyPr/>
                    <a:lstStyle/>
                    <a:p>
                      <a:pPr algn="ctr"/>
                      <a:r>
                        <a:rPr kumimoji="1" lang="ja-JP" altLang="en-US" sz="1600" dirty="0" smtClean="0"/>
                        <a:t>送信地域</a:t>
                      </a:r>
                      <a:endParaRPr kumimoji="1" lang="ja-JP" altLang="en-US" sz="1600" dirty="0"/>
                    </a:p>
                  </a:txBody>
                  <a:tcPr anchor="ctr"/>
                </a:tc>
                <a:tc>
                  <a:txBody>
                    <a:bodyPr/>
                    <a:lstStyle/>
                    <a:p>
                      <a:pPr algn="ctr"/>
                      <a:r>
                        <a:rPr kumimoji="1" lang="ja-JP" altLang="en-US" sz="1600" dirty="0" smtClean="0"/>
                        <a:t>返信地域</a:t>
                      </a:r>
                      <a:endParaRPr kumimoji="1" lang="ja-JP" altLang="en-US" sz="1600" dirty="0"/>
                    </a:p>
                  </a:txBody>
                  <a:tcPr anchor="ctr"/>
                </a:tc>
                <a:tc>
                  <a:txBody>
                    <a:bodyPr/>
                    <a:lstStyle/>
                    <a:p>
                      <a:pPr algn="ctr"/>
                      <a:r>
                        <a:rPr kumimoji="1" lang="ja-JP" altLang="en-US" sz="1600" dirty="0" smtClean="0"/>
                        <a:t>時差</a:t>
                      </a:r>
                      <a:endParaRPr kumimoji="1" lang="ja-JP" altLang="en-US" sz="1600" dirty="0"/>
                    </a:p>
                  </a:txBody>
                  <a:tcPr anchor="ctr"/>
                </a:tc>
                <a:tc>
                  <a:txBody>
                    <a:bodyPr/>
                    <a:lstStyle/>
                    <a:p>
                      <a:pPr algn="ctr"/>
                      <a:r>
                        <a:rPr kumimoji="1" lang="ja-JP" altLang="en-US" sz="1600" dirty="0" smtClean="0"/>
                        <a:t>返信時間</a:t>
                      </a:r>
                      <a:r>
                        <a:rPr kumimoji="1" lang="en-US" altLang="ja-JP" sz="1600" dirty="0" smtClean="0"/>
                        <a:t>(</a:t>
                      </a:r>
                      <a:r>
                        <a:rPr kumimoji="1" lang="ja-JP" altLang="en-US" sz="1600" dirty="0" smtClean="0"/>
                        <a:t>時</a:t>
                      </a:r>
                      <a:r>
                        <a:rPr kumimoji="1" lang="en-US" altLang="ja-JP" sz="1600" dirty="0" smtClean="0"/>
                        <a:t>)</a:t>
                      </a:r>
                      <a:endParaRPr kumimoji="1" lang="ja-JP" altLang="en-US" sz="1600" dirty="0"/>
                    </a:p>
                  </a:txBody>
                  <a:tcPr anchor="ctr"/>
                </a:tc>
                <a:tc>
                  <a:txBody>
                    <a:bodyPr/>
                    <a:lstStyle/>
                    <a:p>
                      <a:pPr algn="ctr"/>
                      <a:r>
                        <a:rPr kumimoji="1" lang="en-US" altLang="ja-JP" sz="1600" dirty="0" smtClean="0"/>
                        <a:t>P</a:t>
                      </a:r>
                      <a:r>
                        <a:rPr kumimoji="1" lang="ja-JP" altLang="en-US" sz="1600" dirty="0" smtClean="0"/>
                        <a:t>値</a:t>
                      </a:r>
                      <a:endParaRPr kumimoji="1" lang="ja-JP" altLang="en-US" sz="1600" dirty="0"/>
                    </a:p>
                  </a:txBody>
                  <a:tcPr anchor="ctr"/>
                </a:tc>
              </a:tr>
              <a:tr h="157480">
                <a:tc rowSpan="4">
                  <a:txBody>
                    <a:bodyPr/>
                    <a:lstStyle/>
                    <a:p>
                      <a:pPr algn="ctr"/>
                      <a:r>
                        <a:rPr kumimoji="1" lang="en-US" altLang="ja-JP" sz="1600" dirty="0" smtClean="0">
                          <a:solidFill>
                            <a:schemeClr val="tx1"/>
                          </a:solidFill>
                        </a:rPr>
                        <a:t>Python</a:t>
                      </a:r>
                      <a:endParaRPr kumimoji="1" lang="ja-JP" altLang="en-US" sz="1600" dirty="0">
                        <a:solidFill>
                          <a:schemeClr val="tx1"/>
                        </a:solidFill>
                      </a:endParaRPr>
                    </a:p>
                  </a:txBody>
                  <a:tcPr anchor="ctr"/>
                </a:tc>
                <a:tc rowSpan="2">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t>無</a:t>
                      </a:r>
                      <a:endParaRPr kumimoji="1" lang="ja-JP" altLang="en-US" sz="1600" dirty="0"/>
                    </a:p>
                  </a:txBody>
                  <a:tcPr anchor="ctr"/>
                </a:tc>
                <a:tc>
                  <a:txBody>
                    <a:bodyPr/>
                    <a:lstStyle/>
                    <a:p>
                      <a:pPr algn="ctr"/>
                      <a:r>
                        <a:rPr kumimoji="1" lang="en-US" altLang="ja-JP" sz="1600" dirty="0" smtClean="0"/>
                        <a:t>1.24</a:t>
                      </a:r>
                      <a:endParaRPr kumimoji="1" lang="ja-JP" altLang="en-US" sz="1600" dirty="0"/>
                    </a:p>
                  </a:txBody>
                  <a:tcPr anchor="ctr"/>
                </a:tc>
                <a:tc rowSpan="2">
                  <a:txBody>
                    <a:bodyPr/>
                    <a:lstStyle/>
                    <a:p>
                      <a:pPr algn="ctr"/>
                      <a:r>
                        <a:rPr kumimoji="1" lang="en-US" altLang="ja-JP" sz="1600" dirty="0" smtClean="0"/>
                        <a:t>0.00</a:t>
                      </a:r>
                      <a:endParaRPr kumimoji="1" lang="ja-JP" altLang="en-US" sz="1600" dirty="0"/>
                    </a:p>
                  </a:txBody>
                  <a:tcPr anchor="ctr"/>
                </a:tc>
              </a:tr>
              <a:tr h="256615">
                <a:tc vMerge="1">
                  <a:txBody>
                    <a:bodyPr/>
                    <a:lstStyle/>
                    <a:p>
                      <a:endParaRPr kumimoji="1" lang="ja-JP" altLang="en-US"/>
                    </a:p>
                  </a:txBody>
                  <a:tcPr/>
                </a:tc>
                <a:tc vMerge="1">
                  <a:txBody>
                    <a:bodyPr/>
                    <a:lstStyle/>
                    <a:p>
                      <a:endParaRPr kumimoji="1" lang="ja-JP" altLang="en-US" dirty="0"/>
                    </a:p>
                  </a:txBody>
                  <a:tcPr/>
                </a:tc>
                <a:tc>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t>有</a:t>
                      </a:r>
                      <a:endParaRPr kumimoji="1" lang="ja-JP" altLang="en-US" sz="1600" dirty="0"/>
                    </a:p>
                  </a:txBody>
                  <a:tcPr anchor="ctr"/>
                </a:tc>
                <a:tc>
                  <a:txBody>
                    <a:bodyPr/>
                    <a:lstStyle/>
                    <a:p>
                      <a:pPr algn="ctr"/>
                      <a:r>
                        <a:rPr kumimoji="1" lang="en-US" altLang="ja-JP" sz="1600" dirty="0" smtClean="0"/>
                        <a:t>2.07</a:t>
                      </a:r>
                      <a:endParaRPr kumimoji="1" lang="ja-JP" altLang="en-US" sz="1600" dirty="0"/>
                    </a:p>
                  </a:txBody>
                  <a:tcPr anchor="ctr"/>
                </a:tc>
                <a:tc vMerge="1">
                  <a:txBody>
                    <a:bodyPr/>
                    <a:lstStyle/>
                    <a:p>
                      <a:endParaRPr kumimoji="1" lang="ja-JP" altLang="en-US" dirty="0"/>
                    </a:p>
                  </a:txBody>
                  <a:tcPr/>
                </a:tc>
              </a:tr>
              <a:tr h="256615">
                <a:tc vMerge="1">
                  <a:txBody>
                    <a:bodyPr/>
                    <a:lstStyle/>
                    <a:p>
                      <a:pPr algn="ctr"/>
                      <a:endParaRPr kumimoji="1" lang="ja-JP" altLang="en-US" dirty="0">
                        <a:solidFill>
                          <a:srgbClr val="0000FF"/>
                        </a:solidFill>
                      </a:endParaRPr>
                    </a:p>
                  </a:txBody>
                  <a:tcPr anchor="ctr"/>
                </a:tc>
                <a:tc rowSpan="2">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t>無</a:t>
                      </a:r>
                      <a:endParaRPr kumimoji="1" lang="ja-JP" altLang="en-US" sz="1600" dirty="0"/>
                    </a:p>
                  </a:txBody>
                  <a:tcPr anchor="ctr"/>
                </a:tc>
                <a:tc>
                  <a:txBody>
                    <a:bodyPr/>
                    <a:lstStyle/>
                    <a:p>
                      <a:pPr algn="ctr"/>
                      <a:r>
                        <a:rPr kumimoji="1" lang="en-US" altLang="ja-JP" sz="1600" dirty="0" smtClean="0"/>
                        <a:t>1.59</a:t>
                      </a:r>
                      <a:endParaRPr kumimoji="1" lang="ja-JP" altLang="en-US" sz="1600" dirty="0"/>
                    </a:p>
                  </a:txBody>
                  <a:tcPr anchor="ctr"/>
                </a:tc>
                <a:tc rowSpan="2">
                  <a:txBody>
                    <a:bodyPr/>
                    <a:lstStyle/>
                    <a:p>
                      <a:pPr algn="ctr"/>
                      <a:r>
                        <a:rPr kumimoji="1" lang="en-US" altLang="ja-JP" sz="1600" b="1" dirty="0" smtClean="0"/>
                        <a:t>0.57</a:t>
                      </a:r>
                      <a:endParaRPr kumimoji="1" lang="ja-JP" altLang="en-US" sz="1600" b="1" dirty="0"/>
                    </a:p>
                  </a:txBody>
                  <a:tcPr anchor="ctr"/>
                </a:tc>
              </a:tr>
              <a:tr h="256615">
                <a:tc vMerge="1">
                  <a:txBody>
                    <a:bodyPr/>
                    <a:lstStyle/>
                    <a:p>
                      <a:endParaRPr kumimoji="1" lang="ja-JP" altLang="en-US"/>
                    </a:p>
                  </a:txBody>
                  <a:tcPr/>
                </a:tc>
                <a:tc vMerge="1">
                  <a:txBody>
                    <a:bodyPr/>
                    <a:lstStyle/>
                    <a:p>
                      <a:endParaRPr kumimoji="1" lang="ja-JP" altLang="en-US" dirty="0"/>
                    </a:p>
                  </a:txBody>
                  <a:tcPr anchor="ctr"/>
                </a:tc>
                <a:tc>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t>有</a:t>
                      </a:r>
                      <a:endParaRPr kumimoji="1" lang="ja-JP" altLang="en-US" sz="1600" dirty="0"/>
                    </a:p>
                  </a:txBody>
                  <a:tcPr anchor="ctr"/>
                </a:tc>
                <a:tc>
                  <a:txBody>
                    <a:bodyPr/>
                    <a:lstStyle/>
                    <a:p>
                      <a:pPr algn="ctr"/>
                      <a:r>
                        <a:rPr kumimoji="1" lang="en-US" altLang="ja-JP" sz="1600" dirty="0" smtClean="0"/>
                        <a:t>1.80</a:t>
                      </a:r>
                      <a:endParaRPr kumimoji="1" lang="ja-JP" altLang="en-US" sz="1600" dirty="0"/>
                    </a:p>
                  </a:txBody>
                  <a:tcPr anchor="ctr"/>
                </a:tc>
                <a:tc vMerge="1">
                  <a:txBody>
                    <a:bodyPr/>
                    <a:lstStyle/>
                    <a:p>
                      <a:endParaRPr kumimoji="1" lang="ja-JP" altLang="en-US" dirty="0"/>
                    </a:p>
                  </a:txBody>
                  <a:tcPr/>
                </a:tc>
              </a:tr>
              <a:tr h="256615">
                <a:tc rowSpan="4">
                  <a:txBody>
                    <a:bodyPr/>
                    <a:lstStyle/>
                    <a:p>
                      <a:pPr algn="ctr"/>
                      <a:r>
                        <a:rPr kumimoji="1" lang="en-US" altLang="ja-JP" sz="1600" dirty="0" smtClean="0">
                          <a:solidFill>
                            <a:schemeClr val="tx1"/>
                          </a:solidFill>
                        </a:rPr>
                        <a:t>BIRT</a:t>
                      </a:r>
                      <a:endParaRPr kumimoji="1" lang="ja-JP" altLang="en-US" sz="1600" dirty="0">
                        <a:solidFill>
                          <a:schemeClr val="tx1"/>
                        </a:solidFill>
                      </a:endParaRPr>
                    </a:p>
                  </a:txBody>
                  <a:tcPr anchor="ctr"/>
                </a:tc>
                <a:tc rowSpan="2">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t>無</a:t>
                      </a:r>
                      <a:endParaRPr kumimoji="1" lang="ja-JP" altLang="en-US" sz="1600" dirty="0"/>
                    </a:p>
                  </a:txBody>
                  <a:tcPr anchor="ctr"/>
                </a:tc>
                <a:tc>
                  <a:txBody>
                    <a:bodyPr/>
                    <a:lstStyle/>
                    <a:p>
                      <a:pPr algn="ctr"/>
                      <a:r>
                        <a:rPr kumimoji="1" lang="en-US" altLang="ja-JP" sz="1600" dirty="0" smtClean="0"/>
                        <a:t>2.33</a:t>
                      </a:r>
                      <a:endParaRPr kumimoji="1" lang="ja-JP" altLang="en-US" sz="1600" dirty="0"/>
                    </a:p>
                  </a:txBody>
                  <a:tcPr anchor="ctr"/>
                </a:tc>
                <a:tc rowSpan="2">
                  <a:txBody>
                    <a:bodyPr/>
                    <a:lstStyle/>
                    <a:p>
                      <a:pPr algn="ctr"/>
                      <a:r>
                        <a:rPr kumimoji="1" lang="en-US" altLang="ja-JP" sz="1600" b="0" dirty="0" smtClean="0"/>
                        <a:t>0.00</a:t>
                      </a:r>
                      <a:endParaRPr kumimoji="1" lang="ja-JP" altLang="en-US" sz="1600" b="0" dirty="0"/>
                    </a:p>
                  </a:txBody>
                  <a:tcPr anchor="ctr"/>
                </a:tc>
              </a:tr>
              <a:tr h="256615">
                <a:tc vMerge="1">
                  <a:txBody>
                    <a:bodyPr/>
                    <a:lstStyle/>
                    <a:p>
                      <a:pPr algn="ctr"/>
                      <a:endParaRPr kumimoji="1" lang="ja-JP" altLang="en-US" dirty="0">
                        <a:solidFill>
                          <a:schemeClr val="tx1"/>
                        </a:solidFill>
                      </a:endParaRPr>
                    </a:p>
                  </a:txBody>
                  <a:tcPr anchor="ctr"/>
                </a:tc>
                <a:tc vMerge="1">
                  <a:txBody>
                    <a:bodyPr/>
                    <a:lstStyle/>
                    <a:p>
                      <a:endParaRPr kumimoji="1" lang="ja-JP" altLang="en-US" dirty="0"/>
                    </a:p>
                  </a:txBody>
                  <a:tcPr/>
                </a:tc>
                <a:tc>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t>有</a:t>
                      </a:r>
                      <a:endParaRPr kumimoji="1" lang="ja-JP" altLang="en-US" sz="1600" dirty="0"/>
                    </a:p>
                  </a:txBody>
                  <a:tcPr anchor="ctr"/>
                </a:tc>
                <a:tc>
                  <a:txBody>
                    <a:bodyPr/>
                    <a:lstStyle/>
                    <a:p>
                      <a:pPr algn="ctr"/>
                      <a:r>
                        <a:rPr kumimoji="1" lang="en-US" altLang="ja-JP" sz="1600" dirty="0" smtClean="0"/>
                        <a:t>10.41</a:t>
                      </a:r>
                      <a:endParaRPr kumimoji="1" lang="ja-JP" altLang="en-US" sz="1600" dirty="0"/>
                    </a:p>
                  </a:txBody>
                  <a:tcPr anchor="ctr"/>
                </a:tc>
                <a:tc vMerge="1">
                  <a:txBody>
                    <a:bodyPr/>
                    <a:lstStyle/>
                    <a:p>
                      <a:pPr algn="ctr"/>
                      <a:endParaRPr kumimoji="1" lang="ja-JP" altLang="en-US" b="1" dirty="0"/>
                    </a:p>
                  </a:txBody>
                  <a:tcPr anchor="ctr"/>
                </a:tc>
              </a:tr>
              <a:tr h="256615">
                <a:tc vMerge="1">
                  <a:txBody>
                    <a:bodyPr/>
                    <a:lstStyle/>
                    <a:p>
                      <a:pPr algn="ctr"/>
                      <a:endParaRPr kumimoji="1" lang="ja-JP" altLang="en-US" dirty="0">
                        <a:solidFill>
                          <a:schemeClr val="tx1"/>
                        </a:solidFill>
                      </a:endParaRPr>
                    </a:p>
                  </a:txBody>
                  <a:tcPr anchor="ctr"/>
                </a:tc>
                <a:tc rowSpan="2">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t>無</a:t>
                      </a:r>
                      <a:endParaRPr kumimoji="1" lang="ja-JP" altLang="en-US" sz="1600" dirty="0"/>
                    </a:p>
                  </a:txBody>
                  <a:tcPr anchor="ctr"/>
                </a:tc>
                <a:tc>
                  <a:txBody>
                    <a:bodyPr/>
                    <a:lstStyle/>
                    <a:p>
                      <a:pPr algn="ctr"/>
                      <a:r>
                        <a:rPr kumimoji="1" lang="en-US" altLang="ja-JP" sz="1600" dirty="0" smtClean="0"/>
                        <a:t>1.48</a:t>
                      </a:r>
                      <a:endParaRPr kumimoji="1" lang="ja-JP" altLang="en-US" sz="1600" dirty="0"/>
                    </a:p>
                  </a:txBody>
                  <a:tcPr anchor="ctr"/>
                </a:tc>
                <a:tc rowSpan="2">
                  <a:txBody>
                    <a:bodyPr/>
                    <a:lstStyle/>
                    <a:p>
                      <a:pPr algn="ctr"/>
                      <a:r>
                        <a:rPr kumimoji="1" lang="en-US" altLang="ja-JP" sz="1600" b="0" dirty="0" smtClean="0"/>
                        <a:t>0.00</a:t>
                      </a:r>
                      <a:endParaRPr kumimoji="1" lang="ja-JP" altLang="en-US" sz="1600" b="0" dirty="0"/>
                    </a:p>
                  </a:txBody>
                  <a:tcPr anchor="ctr"/>
                </a:tc>
              </a:tr>
              <a:tr h="256615">
                <a:tc vMerge="1">
                  <a:txBody>
                    <a:bodyPr/>
                    <a:lstStyle/>
                    <a:p>
                      <a:pPr algn="ctr"/>
                      <a:endParaRPr kumimoji="1" lang="ja-JP" altLang="en-US" dirty="0">
                        <a:solidFill>
                          <a:schemeClr val="tx1"/>
                        </a:solidFill>
                      </a:endParaRPr>
                    </a:p>
                  </a:txBody>
                  <a:tcPr anchor="ctr"/>
                </a:tc>
                <a:tc vMerge="1">
                  <a:txBody>
                    <a:bodyPr/>
                    <a:lstStyle/>
                    <a:p>
                      <a:endParaRPr kumimoji="1" lang="ja-JP" altLang="en-US" dirty="0"/>
                    </a:p>
                  </a:txBody>
                  <a:tcPr anchor="ctr"/>
                </a:tc>
                <a:tc>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t>有</a:t>
                      </a:r>
                      <a:endParaRPr kumimoji="1" lang="ja-JP" altLang="en-US" sz="1600" dirty="0"/>
                    </a:p>
                  </a:txBody>
                  <a:tcPr anchor="ctr"/>
                </a:tc>
                <a:tc>
                  <a:txBody>
                    <a:bodyPr/>
                    <a:lstStyle/>
                    <a:p>
                      <a:pPr algn="ctr"/>
                      <a:r>
                        <a:rPr kumimoji="1" lang="en-US" altLang="ja-JP" sz="1600" dirty="0" smtClean="0"/>
                        <a:t>4.72</a:t>
                      </a:r>
                      <a:endParaRPr kumimoji="1" lang="ja-JP" altLang="en-US" sz="1600" dirty="0"/>
                    </a:p>
                  </a:txBody>
                  <a:tcPr anchor="ctr"/>
                </a:tc>
                <a:tc vMerge="1">
                  <a:txBody>
                    <a:bodyPr/>
                    <a:lstStyle/>
                    <a:p>
                      <a:pPr algn="ctr"/>
                      <a:endParaRPr kumimoji="1" lang="ja-JP" altLang="en-US" b="1" dirty="0"/>
                    </a:p>
                  </a:txBody>
                  <a:tcPr anchor="ctr"/>
                </a:tc>
              </a:tr>
              <a:tr h="256615">
                <a:tc rowSpan="4">
                  <a:txBody>
                    <a:bodyPr/>
                    <a:lstStyle/>
                    <a:p>
                      <a:pPr algn="ctr"/>
                      <a:r>
                        <a:rPr kumimoji="1" lang="en-US" altLang="ja-JP" sz="1600" dirty="0" smtClean="0">
                          <a:solidFill>
                            <a:schemeClr val="tx1"/>
                          </a:solidFill>
                        </a:rPr>
                        <a:t>EMF</a:t>
                      </a:r>
                      <a:endParaRPr kumimoji="1" lang="ja-JP" altLang="en-US" sz="1600" dirty="0">
                        <a:solidFill>
                          <a:schemeClr val="tx1"/>
                        </a:solidFill>
                      </a:endParaRPr>
                    </a:p>
                  </a:txBody>
                  <a:tcPr anchor="ctr"/>
                </a:tc>
                <a:tc rowSpan="2">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t>無</a:t>
                      </a:r>
                      <a:endParaRPr kumimoji="1" lang="ja-JP" altLang="en-US" sz="1600" dirty="0"/>
                    </a:p>
                  </a:txBody>
                  <a:tcPr anchor="ctr"/>
                </a:tc>
                <a:tc>
                  <a:txBody>
                    <a:bodyPr/>
                    <a:lstStyle/>
                    <a:p>
                      <a:pPr algn="ctr"/>
                      <a:r>
                        <a:rPr kumimoji="1" lang="en-US" altLang="ja-JP" sz="1600" dirty="0" smtClean="0"/>
                        <a:t>0.93</a:t>
                      </a:r>
                      <a:endParaRPr kumimoji="1" lang="ja-JP" altLang="en-US" sz="1600" dirty="0"/>
                    </a:p>
                  </a:txBody>
                  <a:tcPr anchor="ctr"/>
                </a:tc>
                <a:tc rowSpan="2">
                  <a:txBody>
                    <a:bodyPr/>
                    <a:lstStyle/>
                    <a:p>
                      <a:pPr algn="ctr"/>
                      <a:r>
                        <a:rPr kumimoji="1" lang="en-US" altLang="ja-JP" sz="1600" b="0" dirty="0" smtClean="0"/>
                        <a:t>0.00</a:t>
                      </a:r>
                      <a:endParaRPr kumimoji="1" lang="ja-JP" altLang="en-US" sz="1600" b="0" dirty="0"/>
                    </a:p>
                  </a:txBody>
                  <a:tcPr anchor="ctr"/>
                </a:tc>
              </a:tr>
              <a:tr h="256615">
                <a:tc vMerge="1">
                  <a:txBody>
                    <a:bodyPr/>
                    <a:lstStyle/>
                    <a:p>
                      <a:pPr algn="ctr"/>
                      <a:endParaRPr kumimoji="1" lang="ja-JP" altLang="en-US" sz="1600" dirty="0">
                        <a:solidFill>
                          <a:schemeClr val="tx1"/>
                        </a:solidFill>
                      </a:endParaRPr>
                    </a:p>
                  </a:txBody>
                  <a:tcPr anchor="ctr"/>
                </a:tc>
                <a:tc vMerge="1">
                  <a:txBody>
                    <a:bodyPr/>
                    <a:lstStyle/>
                    <a:p>
                      <a:endParaRPr kumimoji="1" lang="ja-JP" altLang="en-US" dirty="0"/>
                    </a:p>
                  </a:txBody>
                  <a:tcPr/>
                </a:tc>
                <a:tc>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t>有</a:t>
                      </a:r>
                      <a:endParaRPr kumimoji="1" lang="ja-JP" altLang="en-US" sz="1600" dirty="0"/>
                    </a:p>
                  </a:txBody>
                  <a:tcPr anchor="ctr"/>
                </a:tc>
                <a:tc>
                  <a:txBody>
                    <a:bodyPr/>
                    <a:lstStyle/>
                    <a:p>
                      <a:pPr algn="ctr"/>
                      <a:r>
                        <a:rPr kumimoji="1" lang="en-US" altLang="ja-JP" sz="1600" dirty="0" smtClean="0"/>
                        <a:t>1.72</a:t>
                      </a:r>
                      <a:endParaRPr kumimoji="1" lang="ja-JP" altLang="en-US" sz="1600" dirty="0"/>
                    </a:p>
                  </a:txBody>
                  <a:tcPr anchor="ctr"/>
                </a:tc>
                <a:tc vMerge="1">
                  <a:txBody>
                    <a:bodyPr/>
                    <a:lstStyle/>
                    <a:p>
                      <a:pPr algn="ctr"/>
                      <a:endParaRPr kumimoji="1" lang="ja-JP" altLang="en-US" sz="1600" b="0" dirty="0"/>
                    </a:p>
                  </a:txBody>
                  <a:tcPr anchor="ctr"/>
                </a:tc>
              </a:tr>
              <a:tr h="256615">
                <a:tc vMerge="1">
                  <a:txBody>
                    <a:bodyPr/>
                    <a:lstStyle/>
                    <a:p>
                      <a:pPr algn="ctr"/>
                      <a:endParaRPr kumimoji="1" lang="ja-JP" altLang="en-US" sz="1600" dirty="0">
                        <a:solidFill>
                          <a:schemeClr val="tx1"/>
                        </a:solidFill>
                      </a:endParaRPr>
                    </a:p>
                  </a:txBody>
                  <a:tcPr anchor="ctr"/>
                </a:tc>
                <a:tc rowSpan="2">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t>無</a:t>
                      </a:r>
                      <a:endParaRPr kumimoji="1" lang="ja-JP" altLang="en-US" sz="1600" dirty="0"/>
                    </a:p>
                  </a:txBody>
                  <a:tcPr anchor="ctr"/>
                </a:tc>
                <a:tc>
                  <a:txBody>
                    <a:bodyPr/>
                    <a:lstStyle/>
                    <a:p>
                      <a:pPr algn="ctr"/>
                      <a:r>
                        <a:rPr kumimoji="1" lang="en-US" altLang="ja-JP" sz="1600" dirty="0" smtClean="0"/>
                        <a:t>0.97</a:t>
                      </a:r>
                      <a:endParaRPr kumimoji="1" lang="ja-JP" altLang="en-US" sz="1600" dirty="0"/>
                    </a:p>
                  </a:txBody>
                  <a:tcPr anchor="ctr"/>
                </a:tc>
                <a:tc rowSpan="2">
                  <a:txBody>
                    <a:bodyPr/>
                    <a:lstStyle/>
                    <a:p>
                      <a:pPr algn="ctr"/>
                      <a:r>
                        <a:rPr kumimoji="1" lang="en-US" altLang="ja-JP" sz="1600" b="1" dirty="0" smtClean="0"/>
                        <a:t>0.69</a:t>
                      </a:r>
                      <a:endParaRPr kumimoji="1" lang="ja-JP" altLang="en-US" sz="1600" b="1" dirty="0"/>
                    </a:p>
                  </a:txBody>
                  <a:tcPr anchor="ctr"/>
                </a:tc>
              </a:tr>
              <a:tr h="256615">
                <a:tc vMerge="1">
                  <a:txBody>
                    <a:bodyPr/>
                    <a:lstStyle/>
                    <a:p>
                      <a:pPr algn="ctr"/>
                      <a:endParaRPr kumimoji="1" lang="ja-JP" altLang="en-US" sz="1600" dirty="0">
                        <a:solidFill>
                          <a:schemeClr val="tx1"/>
                        </a:solidFill>
                      </a:endParaRPr>
                    </a:p>
                  </a:txBody>
                  <a:tcPr anchor="ctr"/>
                </a:tc>
                <a:tc vMerge="1">
                  <a:txBody>
                    <a:bodyPr/>
                    <a:lstStyle/>
                    <a:p>
                      <a:endParaRPr kumimoji="1" lang="ja-JP" altLang="en-US" dirty="0"/>
                    </a:p>
                  </a:txBody>
                  <a:tcPr anchor="ctr"/>
                </a:tc>
                <a:tc>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t>有</a:t>
                      </a:r>
                      <a:endParaRPr kumimoji="1" lang="ja-JP" altLang="en-US" sz="1600" dirty="0"/>
                    </a:p>
                  </a:txBody>
                  <a:tcPr anchor="ctr"/>
                </a:tc>
                <a:tc>
                  <a:txBody>
                    <a:bodyPr/>
                    <a:lstStyle/>
                    <a:p>
                      <a:pPr algn="ctr"/>
                      <a:r>
                        <a:rPr kumimoji="1" lang="en-US" altLang="ja-JP" sz="1600" dirty="0" smtClean="0"/>
                        <a:t>1.00</a:t>
                      </a:r>
                      <a:endParaRPr kumimoji="1" lang="ja-JP" altLang="en-US" sz="1600" dirty="0"/>
                    </a:p>
                  </a:txBody>
                  <a:tcPr anchor="ctr"/>
                </a:tc>
                <a:tc vMerge="1">
                  <a:txBody>
                    <a:bodyPr/>
                    <a:lstStyle/>
                    <a:p>
                      <a:pPr algn="ctr"/>
                      <a:endParaRPr kumimoji="1" lang="ja-JP" altLang="en-US" sz="1600" b="0" dirty="0"/>
                    </a:p>
                  </a:txBody>
                  <a:tcPr anchor="ctr"/>
                </a:tc>
              </a:tr>
              <a:tr h="256615">
                <a:tc rowSpan="4">
                  <a:txBody>
                    <a:bodyPr/>
                    <a:lstStyle/>
                    <a:p>
                      <a:pPr algn="ctr"/>
                      <a:r>
                        <a:rPr kumimoji="1" lang="en-US" altLang="ja-JP" sz="1600" dirty="0" smtClean="0">
                          <a:solidFill>
                            <a:schemeClr val="tx1"/>
                          </a:solidFill>
                        </a:rPr>
                        <a:t>SWT</a:t>
                      </a:r>
                      <a:endParaRPr kumimoji="1" lang="ja-JP" altLang="en-US" sz="1600" dirty="0">
                        <a:solidFill>
                          <a:schemeClr val="tx1"/>
                        </a:solidFill>
                      </a:endParaRPr>
                    </a:p>
                  </a:txBody>
                  <a:tcPr anchor="ctr"/>
                </a:tc>
                <a:tc rowSpan="2">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t>無</a:t>
                      </a:r>
                      <a:endParaRPr kumimoji="1" lang="ja-JP" altLang="en-US" sz="1600" dirty="0"/>
                    </a:p>
                  </a:txBody>
                  <a:tcPr anchor="ctr"/>
                </a:tc>
                <a:tc>
                  <a:txBody>
                    <a:bodyPr/>
                    <a:lstStyle/>
                    <a:p>
                      <a:pPr algn="ctr"/>
                      <a:r>
                        <a:rPr kumimoji="1" lang="en-US" altLang="ja-JP" sz="1600" dirty="0" smtClean="0"/>
                        <a:t>2.42</a:t>
                      </a:r>
                      <a:endParaRPr kumimoji="1" lang="ja-JP" altLang="en-US" sz="1600" dirty="0"/>
                    </a:p>
                  </a:txBody>
                  <a:tcPr anchor="ctr"/>
                </a:tc>
                <a:tc rowSpan="2">
                  <a:txBody>
                    <a:bodyPr/>
                    <a:lstStyle/>
                    <a:p>
                      <a:pPr algn="ctr"/>
                      <a:r>
                        <a:rPr kumimoji="1" lang="en-US" altLang="ja-JP" sz="1600" b="0" dirty="0" smtClean="0"/>
                        <a:t>0.00</a:t>
                      </a:r>
                      <a:endParaRPr kumimoji="1" lang="ja-JP" altLang="en-US" sz="1600" b="0" dirty="0"/>
                    </a:p>
                  </a:txBody>
                  <a:tcPr anchor="ctr"/>
                </a:tc>
              </a:tr>
              <a:tr h="256615">
                <a:tc vMerge="1">
                  <a:txBody>
                    <a:bodyPr/>
                    <a:lstStyle/>
                    <a:p>
                      <a:pPr algn="ctr"/>
                      <a:endParaRPr kumimoji="1" lang="ja-JP" altLang="en-US" dirty="0">
                        <a:solidFill>
                          <a:schemeClr val="tx1"/>
                        </a:solidFill>
                      </a:endParaRPr>
                    </a:p>
                  </a:txBody>
                  <a:tcPr anchor="ctr"/>
                </a:tc>
                <a:tc vMerge="1">
                  <a:txBody>
                    <a:bodyPr/>
                    <a:lstStyle/>
                    <a:p>
                      <a:endParaRPr kumimoji="1" lang="ja-JP" altLang="en-US" dirty="0"/>
                    </a:p>
                  </a:txBody>
                  <a:tcPr/>
                </a:tc>
                <a:tc>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t>有</a:t>
                      </a:r>
                      <a:endParaRPr kumimoji="1" lang="ja-JP" altLang="en-US" sz="1600" dirty="0"/>
                    </a:p>
                  </a:txBody>
                  <a:tcPr anchor="ctr"/>
                </a:tc>
                <a:tc>
                  <a:txBody>
                    <a:bodyPr/>
                    <a:lstStyle/>
                    <a:p>
                      <a:pPr algn="ctr"/>
                      <a:r>
                        <a:rPr kumimoji="1" lang="en-US" altLang="ja-JP" sz="1600" dirty="0" smtClean="0"/>
                        <a:t>3.25</a:t>
                      </a:r>
                      <a:endParaRPr kumimoji="1" lang="ja-JP" altLang="en-US" sz="1600" dirty="0"/>
                    </a:p>
                  </a:txBody>
                  <a:tcPr anchor="ctr"/>
                </a:tc>
                <a:tc vMerge="1">
                  <a:txBody>
                    <a:bodyPr/>
                    <a:lstStyle/>
                    <a:p>
                      <a:pPr algn="ctr"/>
                      <a:endParaRPr kumimoji="1" lang="ja-JP" altLang="en-US" b="1" dirty="0"/>
                    </a:p>
                  </a:txBody>
                  <a:tcPr anchor="ctr"/>
                </a:tc>
              </a:tr>
              <a:tr h="256615">
                <a:tc vMerge="1">
                  <a:txBody>
                    <a:bodyPr/>
                    <a:lstStyle/>
                    <a:p>
                      <a:pPr algn="ctr"/>
                      <a:endParaRPr kumimoji="1" lang="ja-JP" altLang="en-US" dirty="0">
                        <a:solidFill>
                          <a:schemeClr val="tx1"/>
                        </a:solidFill>
                      </a:endParaRPr>
                    </a:p>
                  </a:txBody>
                  <a:tcPr anchor="ctr"/>
                </a:tc>
                <a:tc rowSpan="2">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t>無</a:t>
                      </a:r>
                      <a:endParaRPr kumimoji="1" lang="ja-JP" altLang="en-US" sz="1600" dirty="0"/>
                    </a:p>
                  </a:txBody>
                  <a:tcPr anchor="ctr"/>
                </a:tc>
                <a:tc>
                  <a:txBody>
                    <a:bodyPr/>
                    <a:lstStyle/>
                    <a:p>
                      <a:pPr algn="ctr"/>
                      <a:r>
                        <a:rPr kumimoji="1" lang="en-US" altLang="ja-JP" sz="1600" dirty="0" smtClean="0"/>
                        <a:t>0.96</a:t>
                      </a:r>
                      <a:endParaRPr kumimoji="1" lang="ja-JP" altLang="en-US" sz="1600" dirty="0"/>
                    </a:p>
                  </a:txBody>
                  <a:tcPr anchor="ctr"/>
                </a:tc>
                <a:tc rowSpan="2">
                  <a:txBody>
                    <a:bodyPr/>
                    <a:lstStyle/>
                    <a:p>
                      <a:pPr algn="ctr"/>
                      <a:r>
                        <a:rPr kumimoji="1" lang="en-US" altLang="ja-JP" sz="1600" b="0" dirty="0" smtClean="0"/>
                        <a:t>0.00</a:t>
                      </a:r>
                      <a:endParaRPr kumimoji="1" lang="ja-JP" altLang="en-US" sz="1600" b="0" dirty="0"/>
                    </a:p>
                  </a:txBody>
                  <a:tcPr anchor="ctr"/>
                </a:tc>
              </a:tr>
              <a:tr h="256615">
                <a:tc vMerge="1">
                  <a:txBody>
                    <a:bodyPr/>
                    <a:lstStyle/>
                    <a:p>
                      <a:pPr algn="ctr"/>
                      <a:endParaRPr kumimoji="1" lang="ja-JP" altLang="en-US" dirty="0">
                        <a:solidFill>
                          <a:schemeClr val="tx1"/>
                        </a:solidFill>
                      </a:endParaRPr>
                    </a:p>
                  </a:txBody>
                  <a:tcPr anchor="ctr"/>
                </a:tc>
                <a:tc vMerge="1">
                  <a:txBody>
                    <a:bodyPr/>
                    <a:lstStyle/>
                    <a:p>
                      <a:endParaRPr kumimoji="1" lang="ja-JP" altLang="en-US" dirty="0"/>
                    </a:p>
                  </a:txBody>
                  <a:tcPr anchor="ctr"/>
                </a:tc>
                <a:tc>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t>有</a:t>
                      </a:r>
                      <a:endParaRPr kumimoji="1" lang="ja-JP" altLang="en-US" sz="1600" dirty="0"/>
                    </a:p>
                  </a:txBody>
                  <a:tcPr anchor="ctr"/>
                </a:tc>
                <a:tc>
                  <a:txBody>
                    <a:bodyPr/>
                    <a:lstStyle/>
                    <a:p>
                      <a:pPr algn="ctr"/>
                      <a:r>
                        <a:rPr kumimoji="1" lang="en-US" altLang="ja-JP" sz="1600" dirty="0" smtClean="0"/>
                        <a:t>3.42</a:t>
                      </a:r>
                      <a:endParaRPr kumimoji="1" lang="ja-JP" altLang="en-US" sz="1600" dirty="0"/>
                    </a:p>
                  </a:txBody>
                  <a:tcPr anchor="ctr"/>
                </a:tc>
                <a:tc vMerge="1">
                  <a:txBody>
                    <a:bodyPr/>
                    <a:lstStyle/>
                    <a:p>
                      <a:pPr algn="ctr"/>
                      <a:endParaRPr kumimoji="1" lang="ja-JP" altLang="en-US" b="1" dirty="0"/>
                    </a:p>
                  </a:txBody>
                  <a:tcPr anchor="ctr"/>
                </a:tc>
              </a:tr>
            </a:tbl>
          </a:graphicData>
        </a:graphic>
      </p:graphicFrame>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35</a:t>
            </a:fld>
            <a:endParaRPr lang="en-US" altLang="ja-JP"/>
          </a:p>
        </p:txBody>
      </p:sp>
      <p:pic>
        <p:nvPicPr>
          <p:cNvPr id="4101" name="Picture 5"/>
          <p:cNvPicPr>
            <a:picLocks noChangeAspect="1" noChangeArrowheads="1"/>
          </p:cNvPicPr>
          <p:nvPr/>
        </p:nvPicPr>
        <p:blipFill>
          <a:blip r:embed="rId3" cstate="print"/>
          <a:srcRect/>
          <a:stretch>
            <a:fillRect/>
          </a:stretch>
        </p:blipFill>
        <p:spPr bwMode="auto">
          <a:xfrm>
            <a:off x="1416050" y="273050"/>
            <a:ext cx="2943225" cy="2943225"/>
          </a:xfrm>
          <a:prstGeom prst="rect">
            <a:avLst/>
          </a:prstGeom>
          <a:noFill/>
          <a:ln w="9525">
            <a:noFill/>
            <a:miter lim="800000"/>
            <a:headEnd/>
            <a:tailEnd/>
          </a:ln>
        </p:spPr>
      </p:pic>
      <p:pic>
        <p:nvPicPr>
          <p:cNvPr id="4102" name="Picture 6"/>
          <p:cNvPicPr>
            <a:picLocks noChangeAspect="1" noChangeArrowheads="1"/>
          </p:cNvPicPr>
          <p:nvPr/>
        </p:nvPicPr>
        <p:blipFill>
          <a:blip r:embed="rId4" cstate="print"/>
          <a:srcRect/>
          <a:stretch>
            <a:fillRect/>
          </a:stretch>
        </p:blipFill>
        <p:spPr bwMode="auto">
          <a:xfrm>
            <a:off x="5283200" y="450850"/>
            <a:ext cx="2587625" cy="2587625"/>
          </a:xfrm>
          <a:prstGeom prst="rect">
            <a:avLst/>
          </a:prstGeom>
          <a:noFill/>
          <a:ln w="9525">
            <a:noFill/>
            <a:miter lim="800000"/>
            <a:headEnd/>
            <a:tailEnd/>
          </a:ln>
        </p:spPr>
      </p:pic>
      <p:pic>
        <p:nvPicPr>
          <p:cNvPr id="4103" name="Picture 7"/>
          <p:cNvPicPr>
            <a:picLocks noChangeAspect="1" noChangeArrowheads="1"/>
          </p:cNvPicPr>
          <p:nvPr/>
        </p:nvPicPr>
        <p:blipFill>
          <a:blip r:embed="rId5" cstate="print"/>
          <a:srcRect/>
          <a:stretch>
            <a:fillRect/>
          </a:stretch>
        </p:blipFill>
        <p:spPr bwMode="auto">
          <a:xfrm>
            <a:off x="1238250" y="3251200"/>
            <a:ext cx="2987675" cy="2987675"/>
          </a:xfrm>
          <a:prstGeom prst="rect">
            <a:avLst/>
          </a:prstGeom>
          <a:noFill/>
          <a:ln w="9525">
            <a:noFill/>
            <a:miter lim="800000"/>
            <a:headEnd/>
            <a:tailEnd/>
          </a:ln>
        </p:spPr>
      </p:pic>
      <p:pic>
        <p:nvPicPr>
          <p:cNvPr id="4104" name="Picture 8"/>
          <p:cNvPicPr>
            <a:picLocks noChangeAspect="1" noChangeArrowheads="1"/>
          </p:cNvPicPr>
          <p:nvPr/>
        </p:nvPicPr>
        <p:blipFill>
          <a:blip r:embed="rId6" cstate="print"/>
          <a:srcRect/>
          <a:stretch>
            <a:fillRect/>
          </a:stretch>
        </p:blipFill>
        <p:spPr bwMode="auto">
          <a:xfrm>
            <a:off x="5416550" y="3251200"/>
            <a:ext cx="3067050" cy="3067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A593870F-8EED-488B-8E32-997B2CFACA3F}" type="datetime1">
              <a:rPr lang="ja-JP" altLang="en-US" smtClean="0"/>
              <a:pPr/>
              <a:t>2010/2/12</a:t>
            </a:fld>
            <a:endParaRPr lang="en-US" altLang="ja-JP"/>
          </a:p>
        </p:txBody>
      </p:sp>
      <p:sp>
        <p:nvSpPr>
          <p:cNvPr id="3" name="フッター プレースホルダ 2"/>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4" name="スライド番号プレースホルダ 3"/>
          <p:cNvSpPr>
            <a:spLocks noGrp="1"/>
          </p:cNvSpPr>
          <p:nvPr>
            <p:ph type="sldNum" sz="quarter" idx="12"/>
          </p:nvPr>
        </p:nvSpPr>
        <p:spPr/>
        <p:txBody>
          <a:bodyPr/>
          <a:lstStyle/>
          <a:p>
            <a:fld id="{0EB48950-06BA-4AEF-91E4-0B3B3C06F49F}" type="slidenum">
              <a:rPr lang="en-US" altLang="ja-JP" smtClean="0"/>
              <a:pPr/>
              <a:t>36</a:t>
            </a:fld>
            <a:endParaRPr lang="en-US" altLang="ja-JP"/>
          </a:p>
        </p:txBody>
      </p:sp>
      <p:grpSp>
        <p:nvGrpSpPr>
          <p:cNvPr id="15" name="グループ化 14"/>
          <p:cNvGrpSpPr/>
          <p:nvPr/>
        </p:nvGrpSpPr>
        <p:grpSpPr>
          <a:xfrm>
            <a:off x="1371600" y="228600"/>
            <a:ext cx="6400800" cy="6400800"/>
            <a:chOff x="1371600" y="228600"/>
            <a:chExt cx="6400800" cy="6400800"/>
          </a:xfrm>
        </p:grpSpPr>
        <p:pic>
          <p:nvPicPr>
            <p:cNvPr id="7170" name="Picture 2"/>
            <p:cNvPicPr>
              <a:picLocks noChangeAspect="1" noChangeArrowheads="1"/>
            </p:cNvPicPr>
            <p:nvPr/>
          </p:nvPicPr>
          <p:blipFill>
            <a:blip r:embed="rId3" cstate="print"/>
            <a:srcRect/>
            <a:stretch>
              <a:fillRect/>
            </a:stretch>
          </p:blipFill>
          <p:spPr bwMode="auto">
            <a:xfrm>
              <a:off x="1371600" y="228600"/>
              <a:ext cx="6400800" cy="6400800"/>
            </a:xfrm>
            <a:prstGeom prst="rect">
              <a:avLst/>
            </a:prstGeom>
            <a:noFill/>
            <a:ln w="9525">
              <a:noFill/>
              <a:miter lim="800000"/>
              <a:headEnd/>
              <a:tailEnd/>
            </a:ln>
            <a:effectLst/>
          </p:spPr>
        </p:pic>
        <p:sp>
          <p:nvSpPr>
            <p:cNvPr id="6" name="テキスト ボックス 5"/>
            <p:cNvSpPr txBox="1"/>
            <p:nvPr/>
          </p:nvSpPr>
          <p:spPr>
            <a:xfrm>
              <a:off x="2444750" y="1045746"/>
              <a:ext cx="1460500" cy="338554"/>
            </a:xfrm>
            <a:prstGeom prst="rect">
              <a:avLst/>
            </a:prstGeom>
            <a:solidFill>
              <a:schemeClr val="bg1"/>
            </a:solidFill>
          </p:spPr>
          <p:txBody>
            <a:bodyPr wrap="square" rtlCol="0">
              <a:spAutoFit/>
            </a:bodyPr>
            <a:lstStyle/>
            <a:p>
              <a:pPr algn="ctr"/>
              <a:r>
                <a:rPr lang="ja-JP" altLang="en-US" sz="1600" dirty="0" smtClean="0">
                  <a:solidFill>
                    <a:srgbClr val="FF0000"/>
                  </a:solidFill>
                </a:rPr>
                <a:t>米大陸地域</a:t>
              </a:r>
              <a:endParaRPr kumimoji="1" lang="ja-JP" altLang="en-US" sz="1600" dirty="0"/>
            </a:p>
          </p:txBody>
        </p:sp>
        <p:sp>
          <p:nvSpPr>
            <p:cNvPr id="7" name="テキスト ボックス 6"/>
            <p:cNvSpPr txBox="1"/>
            <p:nvPr/>
          </p:nvSpPr>
          <p:spPr>
            <a:xfrm>
              <a:off x="5105400" y="1045746"/>
              <a:ext cx="1727200" cy="338554"/>
            </a:xfrm>
            <a:prstGeom prst="rect">
              <a:avLst/>
            </a:prstGeom>
            <a:solidFill>
              <a:schemeClr val="bg1"/>
            </a:solidFill>
          </p:spPr>
          <p:txBody>
            <a:bodyPr wrap="square" rtlCol="0">
              <a:spAutoFit/>
            </a:bodyPr>
            <a:lstStyle/>
            <a:p>
              <a:pPr algn="ctr"/>
              <a:r>
                <a:rPr kumimoji="1" lang="ja-JP" altLang="en-US" sz="1600" dirty="0" smtClean="0">
                  <a:solidFill>
                    <a:srgbClr val="0000FF"/>
                  </a:solidFill>
                </a:rPr>
                <a:t>欧・アフリカ地域</a:t>
              </a:r>
              <a:endParaRPr kumimoji="1" lang="ja-JP" altLang="en-US" sz="1600" dirty="0">
                <a:solidFill>
                  <a:srgbClr val="0000FF"/>
                </a:solidFill>
              </a:endParaRPr>
            </a:p>
          </p:txBody>
        </p:sp>
        <p:sp>
          <p:nvSpPr>
            <p:cNvPr id="8" name="テキスト ボックス 7"/>
            <p:cNvSpPr txBox="1"/>
            <p:nvPr/>
          </p:nvSpPr>
          <p:spPr>
            <a:xfrm>
              <a:off x="3905250" y="1049119"/>
              <a:ext cx="1333500" cy="307777"/>
            </a:xfrm>
            <a:prstGeom prst="rect">
              <a:avLst/>
            </a:prstGeom>
            <a:solidFill>
              <a:schemeClr val="bg1"/>
            </a:solidFill>
          </p:spPr>
          <p:txBody>
            <a:bodyPr wrap="square" rtlCol="0">
              <a:spAutoFit/>
            </a:bodyPr>
            <a:lstStyle/>
            <a:p>
              <a:pPr algn="ctr"/>
              <a:r>
                <a:rPr lang="ja-JP" altLang="en-US" sz="1400" dirty="0" smtClean="0"/>
                <a:t>時刻</a:t>
              </a:r>
              <a:r>
                <a:rPr lang="en-US" altLang="ja-JP" sz="1400" dirty="0" smtClean="0"/>
                <a:t>(UTC+0)</a:t>
              </a:r>
              <a:endParaRPr kumimoji="1" lang="ja-JP" altLang="en-US" sz="1400" dirty="0"/>
            </a:p>
          </p:txBody>
        </p:sp>
        <p:sp>
          <p:nvSpPr>
            <p:cNvPr id="9" name="テキスト ボックス 8"/>
            <p:cNvSpPr txBox="1"/>
            <p:nvPr/>
          </p:nvSpPr>
          <p:spPr>
            <a:xfrm>
              <a:off x="2393950" y="6099373"/>
              <a:ext cx="1466850" cy="307777"/>
            </a:xfrm>
            <a:prstGeom prst="rect">
              <a:avLst/>
            </a:prstGeom>
            <a:solidFill>
              <a:schemeClr val="bg1"/>
            </a:solidFill>
          </p:spPr>
          <p:txBody>
            <a:bodyPr wrap="square" rtlCol="0">
              <a:spAutoFit/>
            </a:bodyPr>
            <a:lstStyle/>
            <a:p>
              <a:pPr algn="ctr"/>
              <a:r>
                <a:rPr lang="ja-JP" altLang="en-US" sz="1400" dirty="0" smtClean="0"/>
                <a:t>メッセージ数</a:t>
              </a:r>
              <a:r>
                <a:rPr lang="en-US" altLang="ja-JP" sz="1400" dirty="0" smtClean="0"/>
                <a:t>(</a:t>
              </a:r>
              <a:r>
                <a:rPr lang="ja-JP" altLang="en-US" sz="1400" dirty="0" smtClean="0"/>
                <a:t>件</a:t>
              </a:r>
              <a:r>
                <a:rPr lang="en-US" altLang="ja-JP" sz="1400" dirty="0" smtClean="0"/>
                <a:t>)</a:t>
              </a:r>
              <a:endParaRPr kumimoji="1" lang="ja-JP" altLang="en-US" sz="1400" dirty="0"/>
            </a:p>
          </p:txBody>
        </p:sp>
        <p:sp>
          <p:nvSpPr>
            <p:cNvPr id="10" name="テキスト ボックス 9"/>
            <p:cNvSpPr txBox="1"/>
            <p:nvPr/>
          </p:nvSpPr>
          <p:spPr>
            <a:xfrm>
              <a:off x="5238750" y="6099373"/>
              <a:ext cx="1466850" cy="307777"/>
            </a:xfrm>
            <a:prstGeom prst="rect">
              <a:avLst/>
            </a:prstGeom>
            <a:solidFill>
              <a:schemeClr val="bg1"/>
            </a:solidFill>
          </p:spPr>
          <p:txBody>
            <a:bodyPr wrap="square" rtlCol="0">
              <a:spAutoFit/>
            </a:bodyPr>
            <a:lstStyle/>
            <a:p>
              <a:pPr algn="ctr"/>
              <a:r>
                <a:rPr lang="ja-JP" altLang="en-US" sz="1400" dirty="0" smtClean="0"/>
                <a:t>メッセージ数</a:t>
              </a:r>
              <a:r>
                <a:rPr lang="en-US" altLang="ja-JP" sz="1400" dirty="0" smtClean="0"/>
                <a:t>(</a:t>
              </a:r>
              <a:r>
                <a:rPr lang="ja-JP" altLang="en-US" sz="1400" dirty="0" smtClean="0"/>
                <a:t>件</a:t>
              </a:r>
              <a:r>
                <a:rPr lang="en-US" altLang="ja-JP" sz="1400" dirty="0" smtClean="0"/>
                <a:t>)</a:t>
              </a:r>
              <a:endParaRPr kumimoji="1" lang="ja-JP" altLang="en-US" sz="1400" dirty="0"/>
            </a:p>
          </p:txBody>
        </p:sp>
        <p:sp>
          <p:nvSpPr>
            <p:cNvPr id="11" name="テキスト ボックス 10"/>
            <p:cNvSpPr txBox="1"/>
            <p:nvPr/>
          </p:nvSpPr>
          <p:spPr>
            <a:xfrm>
              <a:off x="4038600" y="406400"/>
              <a:ext cx="1022350" cy="400110"/>
            </a:xfrm>
            <a:prstGeom prst="rect">
              <a:avLst/>
            </a:prstGeom>
            <a:solidFill>
              <a:schemeClr val="bg1"/>
            </a:solidFill>
          </p:spPr>
          <p:txBody>
            <a:bodyPr wrap="square" rtlCol="0">
              <a:spAutoFit/>
            </a:bodyPr>
            <a:lstStyle/>
            <a:p>
              <a:pPr algn="ctr"/>
              <a:r>
                <a:rPr lang="en-US" altLang="ja-JP" sz="2000" dirty="0" smtClean="0"/>
                <a:t>Python</a:t>
              </a:r>
            </a:p>
          </p:txBody>
        </p:sp>
      </p:gr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A593870F-8EED-488B-8E32-997B2CFACA3F}" type="datetime1">
              <a:rPr lang="ja-JP" altLang="en-US" smtClean="0"/>
              <a:pPr/>
              <a:t>2010/2/12</a:t>
            </a:fld>
            <a:endParaRPr lang="en-US" altLang="ja-JP"/>
          </a:p>
        </p:txBody>
      </p:sp>
      <p:sp>
        <p:nvSpPr>
          <p:cNvPr id="3" name="フッター プレースホルダ 2"/>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4" name="スライド番号プレースホルダ 3"/>
          <p:cNvSpPr>
            <a:spLocks noGrp="1"/>
          </p:cNvSpPr>
          <p:nvPr>
            <p:ph type="sldNum" sz="quarter" idx="12"/>
          </p:nvPr>
        </p:nvSpPr>
        <p:spPr/>
        <p:txBody>
          <a:bodyPr/>
          <a:lstStyle/>
          <a:p>
            <a:fld id="{0EB48950-06BA-4AEF-91E4-0B3B3C06F49F}" type="slidenum">
              <a:rPr lang="en-US" altLang="ja-JP" smtClean="0"/>
              <a:pPr/>
              <a:t>37</a:t>
            </a:fld>
            <a:endParaRPr lang="en-US" altLang="ja-JP"/>
          </a:p>
        </p:txBody>
      </p:sp>
      <p:grpSp>
        <p:nvGrpSpPr>
          <p:cNvPr id="13" name="グループ化 12"/>
          <p:cNvGrpSpPr/>
          <p:nvPr/>
        </p:nvGrpSpPr>
        <p:grpSpPr>
          <a:xfrm>
            <a:off x="1371600" y="228600"/>
            <a:ext cx="6400800" cy="6400800"/>
            <a:chOff x="1371600" y="228600"/>
            <a:chExt cx="6400800" cy="6400800"/>
          </a:xfrm>
        </p:grpSpPr>
        <p:pic>
          <p:nvPicPr>
            <p:cNvPr id="5122" name="Picture 2"/>
            <p:cNvPicPr>
              <a:picLocks noChangeAspect="1" noChangeArrowheads="1"/>
            </p:cNvPicPr>
            <p:nvPr/>
          </p:nvPicPr>
          <p:blipFill>
            <a:blip r:embed="rId3" cstate="print"/>
            <a:srcRect/>
            <a:stretch>
              <a:fillRect/>
            </a:stretch>
          </p:blipFill>
          <p:spPr bwMode="auto">
            <a:xfrm>
              <a:off x="1371600" y="228600"/>
              <a:ext cx="6400800" cy="6400800"/>
            </a:xfrm>
            <a:prstGeom prst="rect">
              <a:avLst/>
            </a:prstGeom>
            <a:noFill/>
            <a:ln w="9525">
              <a:noFill/>
              <a:miter lim="800000"/>
              <a:headEnd/>
              <a:tailEnd/>
            </a:ln>
            <a:effectLst/>
          </p:spPr>
        </p:pic>
        <p:sp>
          <p:nvSpPr>
            <p:cNvPr id="7" name="テキスト ボックス 6"/>
            <p:cNvSpPr txBox="1"/>
            <p:nvPr/>
          </p:nvSpPr>
          <p:spPr>
            <a:xfrm>
              <a:off x="4038600" y="406400"/>
              <a:ext cx="1022350" cy="400110"/>
            </a:xfrm>
            <a:prstGeom prst="rect">
              <a:avLst/>
            </a:prstGeom>
            <a:solidFill>
              <a:schemeClr val="bg1"/>
            </a:solidFill>
          </p:spPr>
          <p:txBody>
            <a:bodyPr wrap="square" rtlCol="0">
              <a:spAutoFit/>
            </a:bodyPr>
            <a:lstStyle/>
            <a:p>
              <a:pPr algn="ctr"/>
              <a:r>
                <a:rPr lang="en-US" altLang="ja-JP" sz="2000" dirty="0" smtClean="0"/>
                <a:t>RCP</a:t>
              </a:r>
            </a:p>
          </p:txBody>
        </p:sp>
        <p:sp>
          <p:nvSpPr>
            <p:cNvPr id="8" name="テキスト ボックス 7"/>
            <p:cNvSpPr txBox="1"/>
            <p:nvPr/>
          </p:nvSpPr>
          <p:spPr>
            <a:xfrm>
              <a:off x="2444750" y="1045746"/>
              <a:ext cx="1460500" cy="338554"/>
            </a:xfrm>
            <a:prstGeom prst="rect">
              <a:avLst/>
            </a:prstGeom>
            <a:solidFill>
              <a:schemeClr val="bg1"/>
            </a:solidFill>
          </p:spPr>
          <p:txBody>
            <a:bodyPr wrap="square" rtlCol="0">
              <a:spAutoFit/>
            </a:bodyPr>
            <a:lstStyle/>
            <a:p>
              <a:pPr algn="ctr"/>
              <a:r>
                <a:rPr lang="ja-JP" altLang="en-US" sz="1600" dirty="0" smtClean="0">
                  <a:solidFill>
                    <a:srgbClr val="FF0000"/>
                  </a:solidFill>
                </a:rPr>
                <a:t>米大陸地域</a:t>
              </a:r>
              <a:endParaRPr kumimoji="1" lang="ja-JP" altLang="en-US" sz="1600" dirty="0"/>
            </a:p>
          </p:txBody>
        </p:sp>
        <p:sp>
          <p:nvSpPr>
            <p:cNvPr id="9" name="テキスト ボックス 8"/>
            <p:cNvSpPr txBox="1"/>
            <p:nvPr/>
          </p:nvSpPr>
          <p:spPr>
            <a:xfrm>
              <a:off x="5105400" y="1045746"/>
              <a:ext cx="1727200" cy="338554"/>
            </a:xfrm>
            <a:prstGeom prst="rect">
              <a:avLst/>
            </a:prstGeom>
            <a:solidFill>
              <a:schemeClr val="bg1"/>
            </a:solidFill>
          </p:spPr>
          <p:txBody>
            <a:bodyPr wrap="square" rtlCol="0">
              <a:spAutoFit/>
            </a:bodyPr>
            <a:lstStyle/>
            <a:p>
              <a:pPr algn="ctr"/>
              <a:r>
                <a:rPr kumimoji="1" lang="ja-JP" altLang="en-US" sz="1600" dirty="0" smtClean="0">
                  <a:solidFill>
                    <a:srgbClr val="0000FF"/>
                  </a:solidFill>
                </a:rPr>
                <a:t>欧・アフリカ地域</a:t>
              </a:r>
              <a:endParaRPr kumimoji="1" lang="ja-JP" altLang="en-US" sz="1600" dirty="0">
                <a:solidFill>
                  <a:srgbClr val="0000FF"/>
                </a:solidFill>
              </a:endParaRPr>
            </a:p>
          </p:txBody>
        </p:sp>
        <p:sp>
          <p:nvSpPr>
            <p:cNvPr id="10" name="テキスト ボックス 9"/>
            <p:cNvSpPr txBox="1"/>
            <p:nvPr/>
          </p:nvSpPr>
          <p:spPr>
            <a:xfrm>
              <a:off x="3905250" y="1049119"/>
              <a:ext cx="1333500" cy="307777"/>
            </a:xfrm>
            <a:prstGeom prst="rect">
              <a:avLst/>
            </a:prstGeom>
            <a:solidFill>
              <a:schemeClr val="bg1"/>
            </a:solidFill>
          </p:spPr>
          <p:txBody>
            <a:bodyPr wrap="square" rtlCol="0">
              <a:spAutoFit/>
            </a:bodyPr>
            <a:lstStyle/>
            <a:p>
              <a:pPr algn="ctr"/>
              <a:r>
                <a:rPr lang="ja-JP" altLang="en-US" sz="1400" dirty="0" smtClean="0"/>
                <a:t>時刻</a:t>
              </a:r>
              <a:r>
                <a:rPr lang="en-US" altLang="ja-JP" sz="1400" dirty="0" smtClean="0"/>
                <a:t>(UTC+0)</a:t>
              </a:r>
              <a:endParaRPr kumimoji="1" lang="ja-JP" altLang="en-US" sz="1400" dirty="0"/>
            </a:p>
          </p:txBody>
        </p:sp>
        <p:sp>
          <p:nvSpPr>
            <p:cNvPr id="11" name="テキスト ボックス 10"/>
            <p:cNvSpPr txBox="1"/>
            <p:nvPr/>
          </p:nvSpPr>
          <p:spPr>
            <a:xfrm>
              <a:off x="2393950" y="6099373"/>
              <a:ext cx="1466850" cy="307777"/>
            </a:xfrm>
            <a:prstGeom prst="rect">
              <a:avLst/>
            </a:prstGeom>
            <a:solidFill>
              <a:schemeClr val="bg1"/>
            </a:solidFill>
          </p:spPr>
          <p:txBody>
            <a:bodyPr wrap="square" rtlCol="0">
              <a:spAutoFit/>
            </a:bodyPr>
            <a:lstStyle/>
            <a:p>
              <a:pPr algn="ctr"/>
              <a:r>
                <a:rPr lang="ja-JP" altLang="en-US" sz="1400" dirty="0" smtClean="0"/>
                <a:t>メッセージ数</a:t>
              </a:r>
              <a:r>
                <a:rPr lang="en-US" altLang="ja-JP" sz="1400" dirty="0" smtClean="0"/>
                <a:t>(</a:t>
              </a:r>
              <a:r>
                <a:rPr lang="ja-JP" altLang="en-US" sz="1400" dirty="0" smtClean="0"/>
                <a:t>件</a:t>
              </a:r>
              <a:r>
                <a:rPr lang="en-US" altLang="ja-JP" sz="1400" dirty="0" smtClean="0"/>
                <a:t>)</a:t>
              </a:r>
              <a:endParaRPr kumimoji="1" lang="ja-JP" altLang="en-US" sz="1400" dirty="0"/>
            </a:p>
          </p:txBody>
        </p:sp>
        <p:sp>
          <p:nvSpPr>
            <p:cNvPr id="12" name="テキスト ボックス 11"/>
            <p:cNvSpPr txBox="1"/>
            <p:nvPr/>
          </p:nvSpPr>
          <p:spPr>
            <a:xfrm>
              <a:off x="5238750" y="6099373"/>
              <a:ext cx="1466850" cy="307777"/>
            </a:xfrm>
            <a:prstGeom prst="rect">
              <a:avLst/>
            </a:prstGeom>
            <a:solidFill>
              <a:schemeClr val="bg1"/>
            </a:solidFill>
          </p:spPr>
          <p:txBody>
            <a:bodyPr wrap="square" rtlCol="0">
              <a:spAutoFit/>
            </a:bodyPr>
            <a:lstStyle/>
            <a:p>
              <a:pPr algn="ctr"/>
              <a:r>
                <a:rPr lang="ja-JP" altLang="en-US" sz="1400" dirty="0" smtClean="0"/>
                <a:t>メッセージ数</a:t>
              </a:r>
              <a:r>
                <a:rPr lang="en-US" altLang="ja-JP" sz="1400" dirty="0" smtClean="0"/>
                <a:t>(</a:t>
              </a:r>
              <a:r>
                <a:rPr lang="ja-JP" altLang="en-US" sz="1400" dirty="0" smtClean="0"/>
                <a:t>件</a:t>
              </a:r>
              <a:r>
                <a:rPr lang="en-US" altLang="ja-JP" sz="1400" dirty="0" smtClean="0"/>
                <a:t>)</a:t>
              </a:r>
              <a:endParaRPr kumimoji="1" lang="ja-JP" altLang="en-US" sz="1400" dirty="0"/>
            </a:p>
          </p:txBody>
        </p:sp>
      </p:gr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A593870F-8EED-488B-8E32-997B2CFACA3F}" type="datetime1">
              <a:rPr lang="ja-JP" altLang="en-US" smtClean="0"/>
              <a:pPr/>
              <a:t>2010/2/12</a:t>
            </a:fld>
            <a:endParaRPr lang="en-US" altLang="ja-JP"/>
          </a:p>
        </p:txBody>
      </p:sp>
      <p:sp>
        <p:nvSpPr>
          <p:cNvPr id="3" name="フッター プレースホルダ 2"/>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4" name="スライド番号プレースホルダ 3"/>
          <p:cNvSpPr>
            <a:spLocks noGrp="1"/>
          </p:cNvSpPr>
          <p:nvPr>
            <p:ph type="sldNum" sz="quarter" idx="12"/>
          </p:nvPr>
        </p:nvSpPr>
        <p:spPr/>
        <p:txBody>
          <a:bodyPr/>
          <a:lstStyle/>
          <a:p>
            <a:fld id="{0EB48950-06BA-4AEF-91E4-0B3B3C06F49F}" type="slidenum">
              <a:rPr lang="en-US" altLang="ja-JP" smtClean="0"/>
              <a:pPr/>
              <a:t>38</a:t>
            </a:fld>
            <a:endParaRPr lang="en-US" altLang="ja-JP"/>
          </a:p>
        </p:txBody>
      </p:sp>
      <p:grpSp>
        <p:nvGrpSpPr>
          <p:cNvPr id="13" name="グループ化 12"/>
          <p:cNvGrpSpPr/>
          <p:nvPr/>
        </p:nvGrpSpPr>
        <p:grpSpPr>
          <a:xfrm>
            <a:off x="1371600" y="228600"/>
            <a:ext cx="6400800" cy="6400800"/>
            <a:chOff x="1371600" y="228600"/>
            <a:chExt cx="6400800" cy="6400800"/>
          </a:xfrm>
        </p:grpSpPr>
        <p:pic>
          <p:nvPicPr>
            <p:cNvPr id="6146" name="Picture 2"/>
            <p:cNvPicPr>
              <a:picLocks noChangeAspect="1" noChangeArrowheads="1"/>
            </p:cNvPicPr>
            <p:nvPr/>
          </p:nvPicPr>
          <p:blipFill>
            <a:blip r:embed="rId3" cstate="print"/>
            <a:srcRect/>
            <a:stretch>
              <a:fillRect/>
            </a:stretch>
          </p:blipFill>
          <p:spPr bwMode="auto">
            <a:xfrm>
              <a:off x="1371600" y="228600"/>
              <a:ext cx="6400800" cy="6400800"/>
            </a:xfrm>
            <a:prstGeom prst="rect">
              <a:avLst/>
            </a:prstGeom>
            <a:noFill/>
            <a:ln w="9525">
              <a:noFill/>
              <a:miter lim="800000"/>
              <a:headEnd/>
              <a:tailEnd/>
            </a:ln>
            <a:effectLst/>
          </p:spPr>
        </p:pic>
        <p:sp>
          <p:nvSpPr>
            <p:cNvPr id="7" name="テキスト ボックス 6"/>
            <p:cNvSpPr txBox="1"/>
            <p:nvPr/>
          </p:nvSpPr>
          <p:spPr>
            <a:xfrm>
              <a:off x="4038600" y="406400"/>
              <a:ext cx="1022350" cy="400110"/>
            </a:xfrm>
            <a:prstGeom prst="rect">
              <a:avLst/>
            </a:prstGeom>
            <a:solidFill>
              <a:schemeClr val="bg1"/>
            </a:solidFill>
          </p:spPr>
          <p:txBody>
            <a:bodyPr wrap="square" rtlCol="0">
              <a:spAutoFit/>
            </a:bodyPr>
            <a:lstStyle/>
            <a:p>
              <a:pPr algn="ctr"/>
              <a:r>
                <a:rPr lang="en-US" altLang="ja-JP" sz="2000" dirty="0" smtClean="0"/>
                <a:t>JDT</a:t>
              </a:r>
            </a:p>
          </p:txBody>
        </p:sp>
        <p:sp>
          <p:nvSpPr>
            <p:cNvPr id="8" name="テキスト ボックス 7"/>
            <p:cNvSpPr txBox="1"/>
            <p:nvPr/>
          </p:nvSpPr>
          <p:spPr>
            <a:xfrm>
              <a:off x="2444750" y="1045746"/>
              <a:ext cx="1460500" cy="338554"/>
            </a:xfrm>
            <a:prstGeom prst="rect">
              <a:avLst/>
            </a:prstGeom>
            <a:solidFill>
              <a:schemeClr val="bg1"/>
            </a:solidFill>
          </p:spPr>
          <p:txBody>
            <a:bodyPr wrap="square" rtlCol="0">
              <a:spAutoFit/>
            </a:bodyPr>
            <a:lstStyle/>
            <a:p>
              <a:pPr algn="ctr"/>
              <a:r>
                <a:rPr lang="ja-JP" altLang="en-US" sz="1600" dirty="0" smtClean="0">
                  <a:solidFill>
                    <a:srgbClr val="FF0000"/>
                  </a:solidFill>
                </a:rPr>
                <a:t>米大陸地域</a:t>
              </a:r>
              <a:endParaRPr kumimoji="1" lang="ja-JP" altLang="en-US" sz="1600" dirty="0"/>
            </a:p>
          </p:txBody>
        </p:sp>
        <p:sp>
          <p:nvSpPr>
            <p:cNvPr id="9" name="テキスト ボックス 8"/>
            <p:cNvSpPr txBox="1"/>
            <p:nvPr/>
          </p:nvSpPr>
          <p:spPr>
            <a:xfrm>
              <a:off x="5105400" y="1045746"/>
              <a:ext cx="1727200" cy="338554"/>
            </a:xfrm>
            <a:prstGeom prst="rect">
              <a:avLst/>
            </a:prstGeom>
            <a:solidFill>
              <a:schemeClr val="bg1"/>
            </a:solidFill>
          </p:spPr>
          <p:txBody>
            <a:bodyPr wrap="square" rtlCol="0">
              <a:spAutoFit/>
            </a:bodyPr>
            <a:lstStyle/>
            <a:p>
              <a:pPr algn="ctr"/>
              <a:r>
                <a:rPr kumimoji="1" lang="ja-JP" altLang="en-US" sz="1600" dirty="0" smtClean="0">
                  <a:solidFill>
                    <a:srgbClr val="0000FF"/>
                  </a:solidFill>
                </a:rPr>
                <a:t>欧・アフリカ地域</a:t>
              </a:r>
              <a:endParaRPr kumimoji="1" lang="ja-JP" altLang="en-US" sz="1600" dirty="0">
                <a:solidFill>
                  <a:srgbClr val="0000FF"/>
                </a:solidFill>
              </a:endParaRPr>
            </a:p>
          </p:txBody>
        </p:sp>
        <p:sp>
          <p:nvSpPr>
            <p:cNvPr id="10" name="テキスト ボックス 9"/>
            <p:cNvSpPr txBox="1"/>
            <p:nvPr/>
          </p:nvSpPr>
          <p:spPr>
            <a:xfrm>
              <a:off x="3905250" y="1049119"/>
              <a:ext cx="1333500" cy="307777"/>
            </a:xfrm>
            <a:prstGeom prst="rect">
              <a:avLst/>
            </a:prstGeom>
            <a:solidFill>
              <a:schemeClr val="bg1"/>
            </a:solidFill>
          </p:spPr>
          <p:txBody>
            <a:bodyPr wrap="square" rtlCol="0">
              <a:spAutoFit/>
            </a:bodyPr>
            <a:lstStyle/>
            <a:p>
              <a:pPr algn="ctr"/>
              <a:r>
                <a:rPr lang="ja-JP" altLang="en-US" sz="1400" dirty="0" smtClean="0"/>
                <a:t>時刻</a:t>
              </a:r>
              <a:r>
                <a:rPr lang="en-US" altLang="ja-JP" sz="1400" dirty="0" smtClean="0"/>
                <a:t>(UTC+0)</a:t>
              </a:r>
              <a:endParaRPr kumimoji="1" lang="ja-JP" altLang="en-US" sz="1400" dirty="0"/>
            </a:p>
          </p:txBody>
        </p:sp>
        <p:sp>
          <p:nvSpPr>
            <p:cNvPr id="11" name="テキスト ボックス 10"/>
            <p:cNvSpPr txBox="1"/>
            <p:nvPr/>
          </p:nvSpPr>
          <p:spPr>
            <a:xfrm>
              <a:off x="2393950" y="6099373"/>
              <a:ext cx="1466850" cy="307777"/>
            </a:xfrm>
            <a:prstGeom prst="rect">
              <a:avLst/>
            </a:prstGeom>
            <a:solidFill>
              <a:schemeClr val="bg1"/>
            </a:solidFill>
          </p:spPr>
          <p:txBody>
            <a:bodyPr wrap="square" rtlCol="0">
              <a:spAutoFit/>
            </a:bodyPr>
            <a:lstStyle/>
            <a:p>
              <a:pPr algn="ctr"/>
              <a:r>
                <a:rPr lang="ja-JP" altLang="en-US" sz="1400" dirty="0" smtClean="0"/>
                <a:t>メッセージ数</a:t>
              </a:r>
              <a:r>
                <a:rPr lang="en-US" altLang="ja-JP" sz="1400" dirty="0" smtClean="0"/>
                <a:t>(</a:t>
              </a:r>
              <a:r>
                <a:rPr lang="ja-JP" altLang="en-US" sz="1400" dirty="0" smtClean="0"/>
                <a:t>件</a:t>
              </a:r>
              <a:r>
                <a:rPr lang="en-US" altLang="ja-JP" sz="1400" dirty="0" smtClean="0"/>
                <a:t>)</a:t>
              </a:r>
              <a:endParaRPr kumimoji="1" lang="ja-JP" altLang="en-US" sz="1400" dirty="0"/>
            </a:p>
          </p:txBody>
        </p:sp>
        <p:sp>
          <p:nvSpPr>
            <p:cNvPr id="12" name="テキスト ボックス 11"/>
            <p:cNvSpPr txBox="1"/>
            <p:nvPr/>
          </p:nvSpPr>
          <p:spPr>
            <a:xfrm>
              <a:off x="5238750" y="6099373"/>
              <a:ext cx="1466850" cy="307777"/>
            </a:xfrm>
            <a:prstGeom prst="rect">
              <a:avLst/>
            </a:prstGeom>
            <a:solidFill>
              <a:schemeClr val="bg1"/>
            </a:solidFill>
          </p:spPr>
          <p:txBody>
            <a:bodyPr wrap="square" rtlCol="0">
              <a:spAutoFit/>
            </a:bodyPr>
            <a:lstStyle/>
            <a:p>
              <a:pPr algn="ctr"/>
              <a:r>
                <a:rPr lang="ja-JP" altLang="en-US" sz="1400" dirty="0" smtClean="0"/>
                <a:t>メッセージ数</a:t>
              </a:r>
              <a:r>
                <a:rPr lang="en-US" altLang="ja-JP" sz="1400" dirty="0" smtClean="0"/>
                <a:t>(</a:t>
              </a:r>
              <a:r>
                <a:rPr lang="ja-JP" altLang="en-US" sz="1400" dirty="0" smtClean="0"/>
                <a:t>件</a:t>
              </a:r>
              <a:r>
                <a:rPr lang="en-US" altLang="ja-JP" sz="1400" dirty="0" smtClean="0"/>
                <a:t>)</a:t>
              </a:r>
              <a:endParaRPr kumimoji="1" lang="ja-JP" altLang="en-US" sz="1400" dirty="0"/>
            </a:p>
          </p:txBody>
        </p:sp>
      </p:gr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A593870F-8EED-488B-8E32-997B2CFACA3F}" type="datetime1">
              <a:rPr lang="ja-JP" altLang="en-US" smtClean="0"/>
              <a:pPr/>
              <a:t>2010/2/12</a:t>
            </a:fld>
            <a:endParaRPr lang="en-US" altLang="ja-JP"/>
          </a:p>
        </p:txBody>
      </p:sp>
      <p:sp>
        <p:nvSpPr>
          <p:cNvPr id="3" name="フッター プレースホルダ 2"/>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4" name="スライド番号プレースホルダ 3"/>
          <p:cNvSpPr>
            <a:spLocks noGrp="1"/>
          </p:cNvSpPr>
          <p:nvPr>
            <p:ph type="sldNum" sz="quarter" idx="12"/>
          </p:nvPr>
        </p:nvSpPr>
        <p:spPr/>
        <p:txBody>
          <a:bodyPr/>
          <a:lstStyle/>
          <a:p>
            <a:fld id="{0EB48950-06BA-4AEF-91E4-0B3B3C06F49F}" type="slidenum">
              <a:rPr lang="en-US" altLang="ja-JP" smtClean="0"/>
              <a:pPr/>
              <a:t>39</a:t>
            </a:fld>
            <a:endParaRPr lang="en-US" altLang="ja-JP"/>
          </a:p>
        </p:txBody>
      </p:sp>
      <p:grpSp>
        <p:nvGrpSpPr>
          <p:cNvPr id="12" name="グループ化 11"/>
          <p:cNvGrpSpPr/>
          <p:nvPr/>
        </p:nvGrpSpPr>
        <p:grpSpPr>
          <a:xfrm>
            <a:off x="1371600" y="228600"/>
            <a:ext cx="6400800" cy="6400800"/>
            <a:chOff x="1371600" y="228600"/>
            <a:chExt cx="6400800" cy="6400800"/>
          </a:xfrm>
        </p:grpSpPr>
        <p:pic>
          <p:nvPicPr>
            <p:cNvPr id="8194" name="Picture 2"/>
            <p:cNvPicPr>
              <a:picLocks noChangeAspect="1" noChangeArrowheads="1"/>
            </p:cNvPicPr>
            <p:nvPr/>
          </p:nvPicPr>
          <p:blipFill>
            <a:blip r:embed="rId3" cstate="print"/>
            <a:srcRect/>
            <a:stretch>
              <a:fillRect/>
            </a:stretch>
          </p:blipFill>
          <p:spPr bwMode="auto">
            <a:xfrm>
              <a:off x="1371600" y="228600"/>
              <a:ext cx="6400800" cy="6400800"/>
            </a:xfrm>
            <a:prstGeom prst="rect">
              <a:avLst/>
            </a:prstGeom>
            <a:noFill/>
            <a:ln w="9525">
              <a:noFill/>
              <a:miter lim="800000"/>
              <a:headEnd/>
              <a:tailEnd/>
            </a:ln>
            <a:effectLst/>
          </p:spPr>
        </p:pic>
        <p:sp>
          <p:nvSpPr>
            <p:cNvPr id="6" name="テキスト ボックス 5"/>
            <p:cNvSpPr txBox="1"/>
            <p:nvPr/>
          </p:nvSpPr>
          <p:spPr>
            <a:xfrm>
              <a:off x="4038600" y="406400"/>
              <a:ext cx="1022350" cy="400110"/>
            </a:xfrm>
            <a:prstGeom prst="rect">
              <a:avLst/>
            </a:prstGeom>
            <a:solidFill>
              <a:schemeClr val="bg1"/>
            </a:solidFill>
          </p:spPr>
          <p:txBody>
            <a:bodyPr wrap="square" rtlCol="0">
              <a:spAutoFit/>
            </a:bodyPr>
            <a:lstStyle/>
            <a:p>
              <a:pPr algn="ctr"/>
              <a:r>
                <a:rPr lang="en-US" altLang="ja-JP" sz="2000" dirty="0" smtClean="0"/>
                <a:t>WTP</a:t>
              </a:r>
            </a:p>
          </p:txBody>
        </p:sp>
        <p:sp>
          <p:nvSpPr>
            <p:cNvPr id="7" name="テキスト ボックス 6"/>
            <p:cNvSpPr txBox="1"/>
            <p:nvPr/>
          </p:nvSpPr>
          <p:spPr>
            <a:xfrm>
              <a:off x="2444750" y="1045746"/>
              <a:ext cx="1460500" cy="338554"/>
            </a:xfrm>
            <a:prstGeom prst="rect">
              <a:avLst/>
            </a:prstGeom>
            <a:solidFill>
              <a:schemeClr val="bg1"/>
            </a:solidFill>
          </p:spPr>
          <p:txBody>
            <a:bodyPr wrap="square" rtlCol="0">
              <a:spAutoFit/>
            </a:bodyPr>
            <a:lstStyle/>
            <a:p>
              <a:pPr algn="ctr"/>
              <a:r>
                <a:rPr lang="ja-JP" altLang="en-US" sz="1600" dirty="0" smtClean="0">
                  <a:solidFill>
                    <a:srgbClr val="FF0000"/>
                  </a:solidFill>
                </a:rPr>
                <a:t>米大陸地域</a:t>
              </a:r>
              <a:endParaRPr kumimoji="1" lang="ja-JP" altLang="en-US" sz="1600" dirty="0"/>
            </a:p>
          </p:txBody>
        </p:sp>
        <p:sp>
          <p:nvSpPr>
            <p:cNvPr id="8" name="テキスト ボックス 7"/>
            <p:cNvSpPr txBox="1"/>
            <p:nvPr/>
          </p:nvSpPr>
          <p:spPr>
            <a:xfrm>
              <a:off x="5105400" y="1045746"/>
              <a:ext cx="1727200" cy="338554"/>
            </a:xfrm>
            <a:prstGeom prst="rect">
              <a:avLst/>
            </a:prstGeom>
            <a:solidFill>
              <a:schemeClr val="bg1"/>
            </a:solidFill>
          </p:spPr>
          <p:txBody>
            <a:bodyPr wrap="square" rtlCol="0">
              <a:spAutoFit/>
            </a:bodyPr>
            <a:lstStyle/>
            <a:p>
              <a:pPr algn="ctr"/>
              <a:r>
                <a:rPr kumimoji="1" lang="ja-JP" altLang="en-US" sz="1600" dirty="0" smtClean="0">
                  <a:solidFill>
                    <a:srgbClr val="0000FF"/>
                  </a:solidFill>
                </a:rPr>
                <a:t>欧・アフリカ地域</a:t>
              </a:r>
              <a:endParaRPr kumimoji="1" lang="ja-JP" altLang="en-US" sz="1600" dirty="0">
                <a:solidFill>
                  <a:srgbClr val="0000FF"/>
                </a:solidFill>
              </a:endParaRPr>
            </a:p>
          </p:txBody>
        </p:sp>
        <p:sp>
          <p:nvSpPr>
            <p:cNvPr id="9" name="テキスト ボックス 8"/>
            <p:cNvSpPr txBox="1"/>
            <p:nvPr/>
          </p:nvSpPr>
          <p:spPr>
            <a:xfrm>
              <a:off x="3905250" y="1049119"/>
              <a:ext cx="1333500" cy="307777"/>
            </a:xfrm>
            <a:prstGeom prst="rect">
              <a:avLst/>
            </a:prstGeom>
            <a:solidFill>
              <a:schemeClr val="bg1"/>
            </a:solidFill>
          </p:spPr>
          <p:txBody>
            <a:bodyPr wrap="square" rtlCol="0">
              <a:spAutoFit/>
            </a:bodyPr>
            <a:lstStyle/>
            <a:p>
              <a:pPr algn="ctr"/>
              <a:r>
                <a:rPr lang="ja-JP" altLang="en-US" sz="1400" dirty="0" smtClean="0"/>
                <a:t>時刻</a:t>
              </a:r>
              <a:r>
                <a:rPr lang="en-US" altLang="ja-JP" sz="1400" dirty="0" smtClean="0"/>
                <a:t>(UTC+0)</a:t>
              </a:r>
              <a:endParaRPr kumimoji="1" lang="ja-JP" altLang="en-US" sz="1400" dirty="0"/>
            </a:p>
          </p:txBody>
        </p:sp>
        <p:sp>
          <p:nvSpPr>
            <p:cNvPr id="10" name="テキスト ボックス 9"/>
            <p:cNvSpPr txBox="1"/>
            <p:nvPr/>
          </p:nvSpPr>
          <p:spPr>
            <a:xfrm>
              <a:off x="2393950" y="6099373"/>
              <a:ext cx="1466850" cy="307777"/>
            </a:xfrm>
            <a:prstGeom prst="rect">
              <a:avLst/>
            </a:prstGeom>
            <a:solidFill>
              <a:schemeClr val="bg1"/>
            </a:solidFill>
          </p:spPr>
          <p:txBody>
            <a:bodyPr wrap="square" rtlCol="0">
              <a:spAutoFit/>
            </a:bodyPr>
            <a:lstStyle/>
            <a:p>
              <a:pPr algn="ctr"/>
              <a:r>
                <a:rPr lang="ja-JP" altLang="en-US" sz="1400" dirty="0" smtClean="0"/>
                <a:t>メッセージ数</a:t>
              </a:r>
              <a:r>
                <a:rPr lang="en-US" altLang="ja-JP" sz="1400" dirty="0" smtClean="0"/>
                <a:t>(</a:t>
              </a:r>
              <a:r>
                <a:rPr lang="ja-JP" altLang="en-US" sz="1400" dirty="0" smtClean="0"/>
                <a:t>件</a:t>
              </a:r>
              <a:r>
                <a:rPr lang="en-US" altLang="ja-JP" sz="1400" dirty="0" smtClean="0"/>
                <a:t>)</a:t>
              </a:r>
              <a:endParaRPr kumimoji="1" lang="ja-JP" altLang="en-US" sz="1400" dirty="0"/>
            </a:p>
          </p:txBody>
        </p:sp>
        <p:sp>
          <p:nvSpPr>
            <p:cNvPr id="11" name="テキスト ボックス 10"/>
            <p:cNvSpPr txBox="1"/>
            <p:nvPr/>
          </p:nvSpPr>
          <p:spPr>
            <a:xfrm>
              <a:off x="5238750" y="6099373"/>
              <a:ext cx="1466850" cy="307777"/>
            </a:xfrm>
            <a:prstGeom prst="rect">
              <a:avLst/>
            </a:prstGeom>
            <a:solidFill>
              <a:schemeClr val="bg1"/>
            </a:solidFill>
          </p:spPr>
          <p:txBody>
            <a:bodyPr wrap="square" rtlCol="0">
              <a:spAutoFit/>
            </a:bodyPr>
            <a:lstStyle/>
            <a:p>
              <a:pPr algn="ctr"/>
              <a:r>
                <a:rPr lang="ja-JP" altLang="en-US" sz="1400" dirty="0" smtClean="0"/>
                <a:t>メッセージ数</a:t>
              </a:r>
              <a:r>
                <a:rPr lang="en-US" altLang="ja-JP" sz="1400" dirty="0" smtClean="0"/>
                <a:t>(</a:t>
              </a:r>
              <a:r>
                <a:rPr lang="ja-JP" altLang="en-US" sz="1400" dirty="0" smtClean="0"/>
                <a:t>件</a:t>
              </a:r>
              <a:r>
                <a:rPr lang="en-US" altLang="ja-JP" sz="1400" dirty="0" smtClean="0"/>
                <a:t>)</a:t>
              </a:r>
              <a:endParaRPr kumimoji="1" lang="ja-JP" altLang="en-US" sz="1400" dirty="0"/>
            </a:p>
          </p:txBody>
        </p:sp>
      </p:gr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40</a:t>
            </a:fld>
            <a:endParaRPr lang="en-US" altLang="ja-JP"/>
          </a:p>
        </p:txBody>
      </p:sp>
      <p:pic>
        <p:nvPicPr>
          <p:cNvPr id="9219" name="Picture 3"/>
          <p:cNvPicPr>
            <a:picLocks noChangeAspect="1" noChangeArrowheads="1"/>
          </p:cNvPicPr>
          <p:nvPr/>
        </p:nvPicPr>
        <p:blipFill>
          <a:blip r:embed="rId3" cstate="print"/>
          <a:srcRect/>
          <a:stretch>
            <a:fillRect/>
          </a:stretch>
        </p:blipFill>
        <p:spPr bwMode="auto">
          <a:xfrm>
            <a:off x="1993900" y="1962150"/>
            <a:ext cx="5948363" cy="415377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情報交換のタイムラグが発生する要因</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ボランティアの開発者</a:t>
            </a:r>
            <a:endParaRPr kumimoji="1" lang="en-US" altLang="ja-JP" dirty="0" smtClean="0"/>
          </a:p>
          <a:p>
            <a:pPr lvl="1"/>
            <a:r>
              <a:rPr lang="ja-JP" altLang="en-US" dirty="0" smtClean="0"/>
              <a:t>日中は</a:t>
            </a:r>
            <a:r>
              <a:rPr lang="en-US" altLang="ja-JP" dirty="0" smtClean="0"/>
              <a:t>OSS</a:t>
            </a:r>
            <a:r>
              <a:rPr lang="ja-JP" altLang="en-US" dirty="0" smtClean="0"/>
              <a:t>開発以外の場で勤務している</a:t>
            </a:r>
            <a:endParaRPr lang="en-US" altLang="ja-JP" dirty="0" smtClean="0"/>
          </a:p>
          <a:p>
            <a:pPr lvl="1"/>
            <a:r>
              <a:rPr lang="en-US" altLang="ja-JP" dirty="0" smtClean="0"/>
              <a:t>OSS</a:t>
            </a:r>
            <a:r>
              <a:rPr lang="ja-JP" altLang="en-US" dirty="0" smtClean="0"/>
              <a:t>開発は勤務終了後に行う</a:t>
            </a:r>
            <a:endParaRPr lang="en-US" altLang="ja-JP" dirty="0" smtClean="0"/>
          </a:p>
          <a:p>
            <a:pPr lvl="1"/>
            <a:r>
              <a:rPr lang="ja-JP" altLang="en-US" dirty="0" smtClean="0"/>
              <a:t>情報交換は夕方から夜にかけて活発に行われる</a:t>
            </a:r>
            <a:endParaRPr kumimoji="1" lang="en-US" altLang="ja-JP" dirty="0" smtClean="0"/>
          </a:p>
          <a:p>
            <a:r>
              <a:rPr lang="ja-JP" altLang="en-US" dirty="0" smtClean="0"/>
              <a:t>企業の開発者</a:t>
            </a:r>
            <a:endParaRPr lang="en-US" altLang="ja-JP" dirty="0" smtClean="0"/>
          </a:p>
          <a:p>
            <a:pPr lvl="1"/>
            <a:r>
              <a:rPr kumimoji="1" lang="ja-JP" altLang="en-US" dirty="0" smtClean="0"/>
              <a:t>日中は</a:t>
            </a:r>
            <a:r>
              <a:rPr kumimoji="1" lang="en-US" altLang="ja-JP" dirty="0" smtClean="0"/>
              <a:t>OSS</a:t>
            </a:r>
            <a:r>
              <a:rPr kumimoji="1" lang="ja-JP" altLang="en-US" dirty="0" smtClean="0"/>
              <a:t>開発を仕事として勤務している</a:t>
            </a:r>
            <a:endParaRPr kumimoji="1" lang="en-US" altLang="ja-JP" dirty="0" smtClean="0"/>
          </a:p>
          <a:p>
            <a:pPr lvl="1"/>
            <a:r>
              <a:rPr lang="en-US" altLang="ja-JP" dirty="0" smtClean="0"/>
              <a:t>OSS</a:t>
            </a:r>
            <a:r>
              <a:rPr lang="ja-JP" altLang="en-US" dirty="0" smtClean="0"/>
              <a:t>開発は勤務時間帯に行う</a:t>
            </a:r>
            <a:endParaRPr lang="en-US" altLang="ja-JP" dirty="0" smtClean="0"/>
          </a:p>
          <a:p>
            <a:pPr lvl="1"/>
            <a:r>
              <a:rPr kumimoji="1" lang="ja-JP" altLang="en-US" dirty="0" smtClean="0"/>
              <a:t>情報交換は朝から夕方にかけて活発に行われる</a:t>
            </a:r>
            <a:endParaRPr kumimoji="1" lang="en-US" altLang="ja-JP" dirty="0" smtClean="0"/>
          </a:p>
          <a:p>
            <a:r>
              <a:rPr lang="ja-JP" altLang="en-US" dirty="0" smtClean="0"/>
              <a:t>情報交換を行う時間帯の違いが，情報交換のタイムラグを引き起こす要因である</a:t>
            </a:r>
            <a:endParaRPr lang="en-US" altLang="ja-JP" dirty="0" smtClean="0"/>
          </a:p>
          <a:p>
            <a:endParaRPr kumimoji="1"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41</a:t>
            </a:fld>
            <a:endParaRPr lang="en-US" altLang="ja-JP"/>
          </a:p>
        </p:txBody>
      </p:sp>
      <p:sp>
        <p:nvSpPr>
          <p:cNvPr id="7" name="テキスト ボックス 6"/>
          <p:cNvSpPr txBox="1"/>
          <p:nvPr/>
        </p:nvSpPr>
        <p:spPr>
          <a:xfrm>
            <a:off x="1060450" y="5767685"/>
            <a:ext cx="6978650" cy="46166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kumimoji="1" lang="ja-JP" altLang="en-US" sz="2400" dirty="0" smtClean="0"/>
              <a:t>仮説</a:t>
            </a:r>
            <a:r>
              <a:rPr kumimoji="1" lang="en-US" altLang="ja-JP" sz="2400" dirty="0" smtClean="0"/>
              <a:t>1</a:t>
            </a:r>
            <a:r>
              <a:rPr kumimoji="1" lang="ja-JP" altLang="en-US" sz="2400" dirty="0" smtClean="0"/>
              <a:t>：地域によって情報交換を行う時間帯が異なる</a:t>
            </a:r>
            <a:endParaRPr kumimoji="1" lang="ja-JP" altLang="en-US" sz="2400" dirty="0"/>
          </a:p>
        </p:txBody>
      </p:sp>
    </p:spTree>
  </p:cSld>
  <p:clrMapOvr>
    <a:masterClrMapping/>
  </p:clrMapOvr>
  <p:transition/>
</p:sld>
</file>

<file path=ppt/theme/theme1.xml><?xml version="1.0" encoding="utf-8"?>
<a:theme xmlns:a="http://schemas.openxmlformats.org/drawingml/2006/main" name="simple_bubbl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bbl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ubb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bbl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bbl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bbl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bbl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bbl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bbl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bbl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bbl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bbl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bbl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bbl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simple_bubble-2</Template>
  <TotalTime>24252</TotalTime>
  <Words>5459</Words>
  <Application>Microsoft Office PowerPoint</Application>
  <PresentationFormat>画面に合わせる (4:3)</PresentationFormat>
  <Paragraphs>1070</Paragraphs>
  <Slides>42</Slides>
  <Notes>42</Notes>
  <HiddenSlides>18</HiddenSlides>
  <MMClips>0</MMClips>
  <ScaleCrop>false</ScaleCrop>
  <HeadingPairs>
    <vt:vector size="4" baseType="variant">
      <vt:variant>
        <vt:lpstr>テーマ</vt:lpstr>
      </vt:variant>
      <vt:variant>
        <vt:i4>1</vt:i4>
      </vt:variant>
      <vt:variant>
        <vt:lpstr>スライド タイトル</vt:lpstr>
      </vt:variant>
      <vt:variant>
        <vt:i4>42</vt:i4>
      </vt:variant>
    </vt:vector>
  </HeadingPairs>
  <TitlesOfParts>
    <vt:vector size="43" baseType="lpstr">
      <vt:lpstr>simple_bubble-2</vt:lpstr>
      <vt:lpstr>OSS開発における時差の分析:  OＳＳ開発者間の情報交換への影響</vt:lpstr>
      <vt:lpstr>背景</vt:lpstr>
      <vt:lpstr>従来研究</vt:lpstr>
      <vt:lpstr>目的とアプローチ</vt:lpstr>
      <vt:lpstr>タイムラグの実態に関する予備調査</vt:lpstr>
      <vt:lpstr>情報交換のタイムラグが発生する要因</vt:lpstr>
      <vt:lpstr>タイムラグが情報交換に与える影響</vt:lpstr>
      <vt:lpstr>仮説の分析方法と検証方法 開発者の地理的分布と情報交換を行う時間帯</vt:lpstr>
      <vt:lpstr>仮説の分析方法と検証方法 情報交換の所要時間</vt:lpstr>
      <vt:lpstr>仮説の分析方法と検証方法 素早い返信が期待できる時間帯</vt:lpstr>
      <vt:lpstr>ケーススタディ(1/2)</vt:lpstr>
      <vt:lpstr>ケーススタディ(2/2)</vt:lpstr>
      <vt:lpstr>分析対象地域</vt:lpstr>
      <vt:lpstr>結果 仮説1：地域によって情報交換を行う時間帯が異なる(1/3)</vt:lpstr>
      <vt:lpstr>結果 仮説1: 地域によって情報交換を行う時間帯が異なる(2/3)</vt:lpstr>
      <vt:lpstr>結果 仮説1：地域によって情報交換を行う時間帯が異なる(3/3)</vt:lpstr>
      <vt:lpstr>結果 仮説2：時差のある地域間の情報交換は返信時間が長くなる</vt:lpstr>
      <vt:lpstr>結果 仮説3：返信者の地域によって素早い返信が期待できる時間帯が異なる(1/2)</vt:lpstr>
      <vt:lpstr>結果 仮説3：返信者の地域によって素早い返信が期待できる時間帯が異なる(2/2)</vt:lpstr>
      <vt:lpstr>結果のまとめと考察(1/2)</vt:lpstr>
      <vt:lpstr>結果のまとめと考察(2/2)</vt:lpstr>
      <vt:lpstr>各地域のトップドメイン</vt:lpstr>
      <vt:lpstr>まとめ</vt:lpstr>
      <vt:lpstr>スライド 23</vt:lpstr>
      <vt:lpstr>結果 仮説3：返信者の地域によって素早い返信が期待できる時間帯が異なる(2/3)</vt:lpstr>
      <vt:lpstr>分析結果 仮説3: 返信者の地域によって素早い返信が期待できる時間帯が異なる(1/3)</vt:lpstr>
      <vt:lpstr>まとめと今後の予定</vt:lpstr>
      <vt:lpstr>(c)開発者の活動時間帯</vt:lpstr>
      <vt:lpstr>背景</vt:lpstr>
      <vt:lpstr>問題点</vt:lpstr>
      <vt:lpstr>返信時間の分類</vt:lpstr>
      <vt:lpstr>タイムラグの実態に関する予備調査</vt:lpstr>
      <vt:lpstr>結果 仮説2: 時差のある地域間の情報交換は返信時間が長くなる</vt:lpstr>
      <vt:lpstr>結果 仮説3: 返信者の地域によって素早い返信が期待できる時間帯が異なる(3/3)</vt:lpstr>
      <vt:lpstr>スライド 34</vt:lpstr>
      <vt:lpstr>スライド 35</vt:lpstr>
      <vt:lpstr>スライド 36</vt:lpstr>
      <vt:lpstr>スライド 37</vt:lpstr>
      <vt:lpstr>スライド 38</vt:lpstr>
      <vt:lpstr>スライド 39</vt:lpstr>
      <vt:lpstr>スライド 40</vt:lpstr>
      <vt:lpstr>情報交換のタイムラグが発生する要因</vt:lpstr>
    </vt:vector>
  </TitlesOfParts>
  <Company>奈良先端科学技術大学院大学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kiwako-k</dc:creator>
  <cp:lastModifiedBy>kiwako-k</cp:lastModifiedBy>
  <cp:revision>1245</cp:revision>
  <dcterms:created xsi:type="dcterms:W3CDTF">2009-08-18T10:41:33Z</dcterms:created>
  <dcterms:modified xsi:type="dcterms:W3CDTF">2010-02-12T06:20:48Z</dcterms:modified>
</cp:coreProperties>
</file>