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
  </p:notesMasterIdLst>
  <p:sldIdLst>
    <p:sldId id="256" r:id="rId2"/>
    <p:sldId id="259" r:id="rId3"/>
    <p:sldId id="257" r:id="rId4"/>
    <p:sldId id="258" r:id="rId5"/>
    <p:sldId id="260" r:id="rId6"/>
    <p:sldId id="261" r:id="rId7"/>
    <p:sldId id="262" r:id="rId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142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72A0D8-70AC-4417-8F43-011AF81AC167}" type="datetimeFigureOut">
              <a:rPr kumimoji="1" lang="ja-JP" altLang="en-US" smtClean="0"/>
              <a:t>2016/3/21</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98DA2F-1B9C-4487-ACC8-014EB3DED345}" type="slidenum">
              <a:rPr kumimoji="1" lang="ja-JP" altLang="en-US" smtClean="0"/>
              <a:t>‹#›</a:t>
            </a:fld>
            <a:endParaRPr kumimoji="1" lang="ja-JP" altLang="en-US"/>
          </a:p>
        </p:txBody>
      </p:sp>
    </p:spTree>
    <p:extLst>
      <p:ext uri="{BB962C8B-B14F-4D97-AF65-F5344CB8AC3E}">
        <p14:creationId xmlns:p14="http://schemas.microsoft.com/office/powerpoint/2010/main" val="377479739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B367846-E3CE-4FB1-9405-43B9BE170FBF}" type="datetime1">
              <a:rPr kumimoji="1" lang="ja-JP" altLang="en-US" smtClean="0"/>
              <a:t>2016/3/21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270059359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Meiryo UI" pitchFamily="50" charset="-128"/>
                <a:ea typeface="Meiryo UI" pitchFamily="50" charset="-128"/>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p:txBody>
          <a:bodyPr/>
          <a:lstStyle>
            <a:lvl1pPr algn="just">
              <a:defRPr>
                <a:latin typeface="Meiryo UI" pitchFamily="50" charset="-128"/>
                <a:ea typeface="Meiryo UI" pitchFamily="50" charset="-128"/>
              </a:defRPr>
            </a:lvl1pPr>
            <a:lvl2pPr algn="just">
              <a:defRPr>
                <a:latin typeface="Meiryo UI" pitchFamily="50" charset="-128"/>
                <a:ea typeface="Meiryo UI" pitchFamily="50" charset="-128"/>
              </a:defRPr>
            </a:lvl2pPr>
            <a:lvl3pPr algn="just">
              <a:defRPr>
                <a:latin typeface="Meiryo UI" pitchFamily="50" charset="-128"/>
                <a:ea typeface="Meiryo UI" pitchFamily="50" charset="-128"/>
              </a:defRPr>
            </a:lvl3pPr>
            <a:lvl4pPr algn="just">
              <a:defRPr>
                <a:latin typeface="Meiryo UI" pitchFamily="50" charset="-128"/>
                <a:ea typeface="Meiryo UI" pitchFamily="50" charset="-128"/>
              </a:defRPr>
            </a:lvl4pPr>
            <a:lvl5pPr algn="just">
              <a:defRPr>
                <a:latin typeface="Meiryo UI" pitchFamily="50" charset="-128"/>
                <a:ea typeface="Meiryo UI" pitchFamily="50" charset="-128"/>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2016/3/21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3409096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6CE9E001-1172-4A3D-A78D-6777E0A23E13}" type="datetime1">
              <a:rPr kumimoji="1" lang="ja-JP" altLang="en-US" smtClean="0"/>
              <a:t>2016/3/21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1887687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FEC55135-A770-4596-B1E0-A4FABFFECE30}" type="datetime1">
              <a:rPr kumimoji="1" lang="ja-JP" altLang="en-US" smtClean="0"/>
              <a:t>2016/3/21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320709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FF816010-87AF-4C89-974F-04476A8DC7D9}" type="datetime1">
              <a:rPr kumimoji="1" lang="ja-JP" altLang="en-US" smtClean="0"/>
              <a:t>2016/3/21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1488991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95E66226-1AFC-4FB1-A9A4-D62D2D7DC895}" type="datetime1">
              <a:rPr kumimoji="1" lang="ja-JP" altLang="en-US" smtClean="0"/>
              <a:t>2016/3/21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462695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C400D8D-84A8-4C39-AB0F-3DD071494157}" type="datetime1">
              <a:rPr kumimoji="1" lang="ja-JP" altLang="en-US" smtClean="0"/>
              <a:t>2016/3/21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614235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7E90BB1-CC21-49C9-A9CF-D74CEAFC6183}" type="datetime1">
              <a:rPr kumimoji="1" lang="ja-JP" altLang="en-US" smtClean="0"/>
              <a:t>2016/3/21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3486118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6410187E-197C-46B5-B228-1EEF9E9F7CDB}" type="datetime1">
              <a:rPr kumimoji="1" lang="ja-JP" altLang="en-US" smtClean="0"/>
              <a:t>2016/3/21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1596689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C30E5BF-54E3-49C2-81A9-89AF290DB069}" type="datetime1">
              <a:rPr kumimoji="1" lang="ja-JP" altLang="en-US" smtClean="0"/>
              <a:t>2016/3/21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3451828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87E66AD-097D-4F99-B403-0272D47320B7}" type="datetime1">
              <a:rPr kumimoji="1" lang="ja-JP" altLang="en-US" smtClean="0"/>
              <a:t>2016/3/21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1341601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0" y="6381328"/>
            <a:ext cx="2133600" cy="365125"/>
          </a:xfrm>
          <a:prstGeom prst="rect">
            <a:avLst/>
          </a:prstGeom>
        </p:spPr>
        <p:txBody>
          <a:bodyPr vert="horz" lIns="91440" tIns="45720" rIns="91440" bIns="45720" rtlCol="0" anchor="ctr"/>
          <a:lstStyle>
            <a:lvl1pPr algn="l">
              <a:defRPr sz="1200">
                <a:solidFill>
                  <a:schemeClr val="tx1">
                    <a:tint val="75000"/>
                  </a:schemeClr>
                </a:solidFill>
                <a:latin typeface="Meiryo UI" pitchFamily="50" charset="-128"/>
                <a:ea typeface="Meiryo UI" pitchFamily="50" charset="-128"/>
              </a:defRPr>
            </a:lvl1pPr>
          </a:lstStyle>
          <a:p>
            <a:fld id="{4E901336-0A9D-4714-807D-8FA4F9B04F7C}" type="datetime1">
              <a:rPr lang="ja-JP" altLang="en-US" smtClean="0"/>
              <a:t>2016/3/21</a:t>
            </a:fld>
            <a:endParaRPr lang="ja-JP" altLang="en-US" dirty="0"/>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Meiryo UI" pitchFamily="50" charset="-128"/>
                <a:ea typeface="Meiryo UI" pitchFamily="50" charset="-128"/>
              </a:defRPr>
            </a:lvl1pPr>
          </a:lstStyle>
          <a:p>
            <a:endParaRPr lang="ja-JP" altLang="en-US" dirty="0"/>
          </a:p>
        </p:txBody>
      </p:sp>
      <p:sp>
        <p:nvSpPr>
          <p:cNvPr id="6" name="スライド番号プレースホルダー 5"/>
          <p:cNvSpPr>
            <a:spLocks noGrp="1"/>
          </p:cNvSpPr>
          <p:nvPr>
            <p:ph type="sldNum" sz="quarter" idx="4"/>
          </p:nvPr>
        </p:nvSpPr>
        <p:spPr>
          <a:xfrm>
            <a:off x="7010400" y="6381328"/>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C6832DC1-658B-43A4-B593-C4FB1BEB711B}" type="slidenum">
              <a:rPr lang="ja-JP" altLang="en-US" smtClean="0"/>
              <a:pPr/>
              <a:t>‹#›</a:t>
            </a:fld>
            <a:endParaRPr lang="ja-JP" altLang="en-US" dirty="0"/>
          </a:p>
        </p:txBody>
      </p:sp>
    </p:spTree>
    <p:extLst>
      <p:ext uri="{BB962C8B-B14F-4D97-AF65-F5344CB8AC3E}">
        <p14:creationId xmlns:p14="http://schemas.microsoft.com/office/powerpoint/2010/main" val="3500164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p:txStyles>
    <p:titleStyle>
      <a:lvl1pPr algn="ctr" defTabSz="914400" rtl="0" eaLnBrk="1" latinLnBrk="0" hangingPunct="1">
        <a:spcBef>
          <a:spcPct val="0"/>
        </a:spcBef>
        <a:buNone/>
        <a:defRPr kumimoji="1" sz="4400" kern="1200">
          <a:solidFill>
            <a:schemeClr val="tx1"/>
          </a:solidFill>
          <a:latin typeface="Meiryo UI" pitchFamily="50" charset="-128"/>
          <a:ea typeface="Meiryo UI" pitchFamily="50" charset="-128"/>
          <a:cs typeface="+mj-cs"/>
        </a:defRPr>
      </a:lvl1pPr>
    </p:titleStyle>
    <p:bodyStyle>
      <a:lvl1pPr marL="342900" indent="-342900" algn="just" defTabSz="914400" rtl="0" eaLnBrk="1" latinLnBrk="0" hangingPunct="1">
        <a:spcBef>
          <a:spcPct val="20000"/>
        </a:spcBef>
        <a:buFont typeface="Arial" pitchFamily="34" charset="0"/>
        <a:buChar char="•"/>
        <a:defRPr kumimoji="1" sz="3200" kern="1200">
          <a:solidFill>
            <a:schemeClr val="tx1"/>
          </a:solidFill>
          <a:latin typeface="Meiryo UI" pitchFamily="50" charset="-128"/>
          <a:ea typeface="Meiryo UI" pitchFamily="50" charset="-128"/>
          <a:cs typeface="+mn-cs"/>
        </a:defRPr>
      </a:lvl1pPr>
      <a:lvl2pPr marL="742950" indent="-285750" algn="just" defTabSz="914400" rtl="0" eaLnBrk="1" latinLnBrk="0" hangingPunct="1">
        <a:spcBef>
          <a:spcPct val="20000"/>
        </a:spcBef>
        <a:buFont typeface="Arial" pitchFamily="34" charset="0"/>
        <a:buChar char="–"/>
        <a:defRPr kumimoji="1" sz="2800" kern="1200">
          <a:solidFill>
            <a:schemeClr val="tx1"/>
          </a:solidFill>
          <a:latin typeface="Meiryo UI" pitchFamily="50" charset="-128"/>
          <a:ea typeface="Meiryo UI" pitchFamily="50" charset="-128"/>
          <a:cs typeface="+mn-cs"/>
        </a:defRPr>
      </a:lvl2pPr>
      <a:lvl3pPr marL="1143000" indent="-228600" algn="just" defTabSz="914400" rtl="0" eaLnBrk="1" latinLnBrk="0" hangingPunct="1">
        <a:spcBef>
          <a:spcPct val="20000"/>
        </a:spcBef>
        <a:buFont typeface="Arial" pitchFamily="34" charset="0"/>
        <a:buChar char="•"/>
        <a:defRPr kumimoji="1" sz="2400" kern="1200">
          <a:solidFill>
            <a:schemeClr val="tx1"/>
          </a:solidFill>
          <a:latin typeface="Meiryo UI" pitchFamily="50" charset="-128"/>
          <a:ea typeface="Meiryo UI" pitchFamily="50" charset="-128"/>
          <a:cs typeface="+mn-cs"/>
        </a:defRPr>
      </a:lvl3pPr>
      <a:lvl4pPr marL="1600200" indent="-228600" algn="just" defTabSz="914400" rtl="0" eaLnBrk="1" latinLnBrk="0" hangingPunct="1">
        <a:spcBef>
          <a:spcPct val="20000"/>
        </a:spcBef>
        <a:buFont typeface="Arial" pitchFamily="34" charset="0"/>
        <a:buChar char="–"/>
        <a:defRPr kumimoji="1" sz="2000" kern="1200">
          <a:solidFill>
            <a:schemeClr val="tx1"/>
          </a:solidFill>
          <a:latin typeface="Meiryo UI" pitchFamily="50" charset="-128"/>
          <a:ea typeface="Meiryo UI" pitchFamily="50" charset="-128"/>
          <a:cs typeface="+mn-cs"/>
        </a:defRPr>
      </a:lvl4pPr>
      <a:lvl5pPr marL="2057400" indent="-228600" algn="just" defTabSz="914400" rtl="0" eaLnBrk="1" latinLnBrk="0" hangingPunct="1">
        <a:spcBef>
          <a:spcPct val="20000"/>
        </a:spcBef>
        <a:buFont typeface="Arial" pitchFamily="34" charset="0"/>
        <a:buChar char="»"/>
        <a:defRPr kumimoji="1" sz="2000" kern="1200">
          <a:solidFill>
            <a:schemeClr val="tx1"/>
          </a:solidFill>
          <a:latin typeface="Meiryo UI" pitchFamily="50" charset="-128"/>
          <a:ea typeface="Meiryo UI"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研究引き継ぎ</a:t>
            </a:r>
            <a:endParaRPr kumimoji="1" lang="ja-JP" altLang="en-US" dirty="0"/>
          </a:p>
        </p:txBody>
      </p:sp>
      <p:sp>
        <p:nvSpPr>
          <p:cNvPr id="3" name="サブタイトル 2"/>
          <p:cNvSpPr>
            <a:spLocks noGrp="1"/>
          </p:cNvSpPr>
          <p:nvPr>
            <p:ph type="subTitle" idx="1"/>
          </p:nvPr>
        </p:nvSpPr>
        <p:spPr/>
        <p:txBody>
          <a:bodyPr/>
          <a:lstStyle/>
          <a:p>
            <a:r>
              <a:rPr kumimoji="1" lang="ja-JP" altLang="en-US" dirty="0" smtClean="0"/>
              <a:t>吉行</a:t>
            </a:r>
            <a:endParaRPr kumimoji="1" lang="ja-JP" altLang="en-US" dirty="0"/>
          </a:p>
        </p:txBody>
      </p:sp>
    </p:spTree>
    <p:extLst>
      <p:ext uri="{BB962C8B-B14F-4D97-AF65-F5344CB8AC3E}">
        <p14:creationId xmlns:p14="http://schemas.microsoft.com/office/powerpoint/2010/main" val="30575556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研究概要</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High Impact Bug</a:t>
            </a:r>
            <a:r>
              <a:rPr kumimoji="1" lang="ja-JP" altLang="en-US" dirty="0" smtClean="0"/>
              <a:t>を考慮し</a:t>
            </a:r>
            <a:r>
              <a:rPr lang="ja-JP" altLang="en-US" dirty="0" smtClean="0"/>
              <a:t>た不具合修正時間予測</a:t>
            </a:r>
            <a:endParaRPr lang="en-US" altLang="ja-JP" dirty="0" smtClean="0"/>
          </a:p>
          <a:p>
            <a:pPr lvl="1"/>
            <a:r>
              <a:rPr kumimoji="1" lang="ja-JP" altLang="en-US" dirty="0" smtClean="0"/>
              <a:t>先行研究ですでに用いられている不具合票から得られるメトリクス（不具合票メトリクス）に加えて，不具合の分類方法のひとつとして近年注目されている</a:t>
            </a:r>
            <a:r>
              <a:rPr kumimoji="1" lang="en-US" altLang="ja-JP" dirty="0" smtClean="0"/>
              <a:t>High Impact Bug</a:t>
            </a:r>
            <a:r>
              <a:rPr kumimoji="1" lang="ja-JP" altLang="en-US" dirty="0" smtClean="0"/>
              <a:t>による分類を考慮した手法</a:t>
            </a:r>
            <a:endParaRPr kumimoji="1" lang="en-US" altLang="ja-JP" dirty="0" smtClean="0"/>
          </a:p>
          <a:p>
            <a:pPr lvl="1"/>
            <a:r>
              <a:rPr lang="ja-JP" altLang="en-US" dirty="0"/>
              <a:t>予測</a:t>
            </a:r>
            <a:r>
              <a:rPr lang="ja-JP" altLang="en-US" dirty="0" smtClean="0"/>
              <a:t>精度微増</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2016/3/21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2</a:t>
            </a:fld>
            <a:endParaRPr kumimoji="1" lang="ja-JP" altLang="en-US"/>
          </a:p>
        </p:txBody>
      </p:sp>
    </p:spTree>
    <p:extLst>
      <p:ext uri="{BB962C8B-B14F-4D97-AF65-F5344CB8AC3E}">
        <p14:creationId xmlns:p14="http://schemas.microsoft.com/office/powerpoint/2010/main" val="32914484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修論の実験に使ったデータとファイル</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err="1" smtClean="0"/>
              <a:t>Bitbucket</a:t>
            </a:r>
            <a:r>
              <a:rPr kumimoji="1" lang="en-US" altLang="ja-JP" dirty="0" smtClean="0"/>
              <a:t>/</a:t>
            </a:r>
            <a:r>
              <a:rPr kumimoji="1" lang="en-US" altLang="ja-JP" dirty="0" err="1" smtClean="0"/>
              <a:t>wakayama_oss</a:t>
            </a:r>
            <a:r>
              <a:rPr kumimoji="1" lang="en-US" altLang="ja-JP" dirty="0" smtClean="0"/>
              <a:t>/masters_thesis2015/</a:t>
            </a:r>
            <a:r>
              <a:rPr kumimoji="1" lang="en-US" altLang="ja-JP" dirty="0" err="1" smtClean="0"/>
              <a:t>yoshiyuki</a:t>
            </a:r>
            <a:r>
              <a:rPr kumimoji="1" lang="en-US" altLang="ja-JP" dirty="0" smtClean="0"/>
              <a:t>/</a:t>
            </a:r>
            <a:r>
              <a:rPr kumimoji="1" lang="en-US" altLang="ja-JP" dirty="0" err="1" smtClean="0"/>
              <a:t>Rscript</a:t>
            </a:r>
            <a:r>
              <a:rPr kumimoji="1" lang="ja-JP" altLang="en-US" dirty="0" smtClean="0"/>
              <a:t>にすべて置いています</a:t>
            </a:r>
            <a:endParaRPr kumimoji="1" lang="en-US" altLang="ja-JP" dirty="0" smtClean="0"/>
          </a:p>
          <a:p>
            <a:pPr lvl="1"/>
            <a:r>
              <a:rPr lang="en-US" altLang="ja-JP" dirty="0" err="1" smtClean="0"/>
              <a:t>Rscript</a:t>
            </a:r>
            <a:endParaRPr lang="en-US" altLang="ja-JP" dirty="0" smtClean="0"/>
          </a:p>
          <a:p>
            <a:pPr lvl="2"/>
            <a:r>
              <a:rPr kumimoji="1" lang="en-US" altLang="ja-JP" dirty="0" smtClean="0"/>
              <a:t>input</a:t>
            </a:r>
            <a:r>
              <a:rPr kumimoji="1" lang="ja-JP" altLang="en-US" dirty="0" smtClean="0"/>
              <a:t>（生データ）</a:t>
            </a:r>
            <a:endParaRPr kumimoji="1" lang="en-US" altLang="ja-JP" dirty="0" smtClean="0"/>
          </a:p>
          <a:p>
            <a:pPr lvl="2"/>
            <a:r>
              <a:rPr lang="en-US" altLang="ja-JP" dirty="0" smtClean="0"/>
              <a:t>output</a:t>
            </a:r>
            <a:r>
              <a:rPr lang="ja-JP" altLang="en-US" dirty="0" smtClean="0"/>
              <a:t>（実験入力用データおよび統計解析結果）</a:t>
            </a:r>
            <a:endParaRPr lang="en-US" altLang="ja-JP" dirty="0" smtClean="0"/>
          </a:p>
          <a:p>
            <a:pPr lvl="2"/>
            <a:r>
              <a:rPr lang="en-US" altLang="ja-JP" dirty="0" smtClean="0"/>
              <a:t>r</a:t>
            </a:r>
            <a:r>
              <a:rPr kumimoji="1" lang="en-US" altLang="ja-JP" dirty="0" smtClean="0"/>
              <a:t>esult</a:t>
            </a:r>
            <a:r>
              <a:rPr kumimoji="1" lang="ja-JP" altLang="en-US" dirty="0" smtClean="0"/>
              <a:t>（予測実験結果）</a:t>
            </a:r>
            <a:endParaRPr kumimoji="1" lang="en-US" altLang="ja-JP" dirty="0" smtClean="0"/>
          </a:p>
          <a:p>
            <a:pPr lvl="2"/>
            <a:r>
              <a:rPr lang="en-US" altLang="ja-JP" dirty="0" smtClean="0"/>
              <a:t>scripts</a:t>
            </a:r>
            <a:r>
              <a:rPr lang="ja-JP" altLang="en-US" dirty="0" smtClean="0"/>
              <a:t>（</a:t>
            </a:r>
            <a:r>
              <a:rPr lang="en-US" altLang="ja-JP" dirty="0" smtClean="0"/>
              <a:t>R</a:t>
            </a:r>
            <a:r>
              <a:rPr lang="ja-JP" altLang="en-US" dirty="0" smtClean="0"/>
              <a:t>のプログラム</a:t>
            </a:r>
            <a:r>
              <a:rPr lang="ja-JP" altLang="en-US" dirty="0"/>
              <a:t>）</a:t>
            </a:r>
            <a:endParaRPr kumimoji="1" lang="en-US" altLang="ja-JP" dirty="0" smtClean="0"/>
          </a:p>
          <a:p>
            <a:r>
              <a:rPr lang="ja-JP" altLang="en-US" dirty="0"/>
              <a:t>各詳細</a:t>
            </a:r>
            <a:r>
              <a:rPr lang="ja-JP" altLang="en-US" dirty="0" smtClean="0"/>
              <a:t>は直接お問い合わせください</a:t>
            </a:r>
            <a:endParaRPr kumimoji="1" lang="ja-JP" altLang="en-US" dirty="0"/>
          </a:p>
        </p:txBody>
      </p:sp>
      <p:sp>
        <p:nvSpPr>
          <p:cNvPr id="6" name="日付プレースホルダー 5"/>
          <p:cNvSpPr>
            <a:spLocks noGrp="1"/>
          </p:cNvSpPr>
          <p:nvPr>
            <p:ph type="dt" sz="half" idx="10"/>
          </p:nvPr>
        </p:nvSpPr>
        <p:spPr/>
        <p:txBody>
          <a:bodyPr/>
          <a:lstStyle/>
          <a:p>
            <a:fld id="{04AA0F16-2C02-4260-9E5A-6EA0021EC91F}" type="datetime1">
              <a:rPr kumimoji="1" lang="ja-JP" altLang="en-US" smtClean="0"/>
              <a:t>2016/3/21</a:t>
            </a:fld>
            <a:endParaRPr kumimoji="1" lang="ja-JP" altLang="en-US"/>
          </a:p>
        </p:txBody>
      </p:sp>
      <p:sp>
        <p:nvSpPr>
          <p:cNvPr id="7" name="スライド番号プレースホルダー 6"/>
          <p:cNvSpPr>
            <a:spLocks noGrp="1"/>
          </p:cNvSpPr>
          <p:nvPr>
            <p:ph type="sldNum" sz="quarter" idx="12"/>
          </p:nvPr>
        </p:nvSpPr>
        <p:spPr/>
        <p:txBody>
          <a:bodyPr/>
          <a:lstStyle/>
          <a:p>
            <a:fld id="{C6832DC1-658B-43A4-B593-C4FB1BEB711B}" type="slidenum">
              <a:rPr kumimoji="1" lang="ja-JP" altLang="en-US" smtClean="0"/>
              <a:t>3</a:t>
            </a:fld>
            <a:endParaRPr kumimoji="1" lang="ja-JP" altLang="en-US"/>
          </a:p>
        </p:txBody>
      </p:sp>
    </p:spTree>
    <p:extLst>
      <p:ext uri="{BB962C8B-B14F-4D97-AF65-F5344CB8AC3E}">
        <p14:creationId xmlns:p14="http://schemas.microsoft.com/office/powerpoint/2010/main" val="36021414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展望</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予測モデル構築に用いる不具合票メトリクスの問題</a:t>
            </a:r>
            <a:endParaRPr kumimoji="1" lang="en-US" altLang="ja-JP" dirty="0" smtClean="0"/>
          </a:p>
          <a:p>
            <a:pPr lvl="1"/>
            <a:r>
              <a:rPr lang="ja-JP" altLang="en-US" dirty="0"/>
              <a:t>現在使って</a:t>
            </a:r>
            <a:r>
              <a:rPr lang="ja-JP" altLang="en-US" dirty="0" smtClean="0"/>
              <a:t>いるメトリクスの中には，報告時点ではわからないものも使っている（修正担当者やコメント数等，多くの先行研究もそう）</a:t>
            </a:r>
            <a:endParaRPr lang="en-US" altLang="ja-JP" dirty="0" smtClean="0"/>
          </a:p>
          <a:p>
            <a:pPr lvl="1"/>
            <a:r>
              <a:rPr kumimoji="1" lang="ja-JP" altLang="en-US" dirty="0"/>
              <a:t>しかし</a:t>
            </a:r>
            <a:r>
              <a:rPr kumimoji="1" lang="ja-JP" altLang="en-US" dirty="0" smtClean="0"/>
              <a:t>，実際の適用タイミングを考えると，報告時点でわかる情報だけ使って予測したい</a:t>
            </a:r>
            <a:endParaRPr lang="en-US" altLang="ja-JP" dirty="0"/>
          </a:p>
          <a:p>
            <a:pPr lvl="1"/>
            <a:r>
              <a:rPr kumimoji="1" lang="ja-JP" altLang="en-US" dirty="0" smtClean="0"/>
              <a:t>当然予測精度は下がるが，</a:t>
            </a:r>
            <a:r>
              <a:rPr kumimoji="1" lang="en-US" altLang="ja-JP" dirty="0" smtClean="0">
                <a:solidFill>
                  <a:srgbClr val="FF0000"/>
                </a:solidFill>
              </a:rPr>
              <a:t>High Impact Bug</a:t>
            </a:r>
            <a:r>
              <a:rPr kumimoji="1" lang="ja-JP" altLang="en-US" dirty="0" smtClean="0">
                <a:solidFill>
                  <a:srgbClr val="FF0000"/>
                </a:solidFill>
              </a:rPr>
              <a:t>を考慮すると現モデルと同等の結果が得られる（一例しか実験してないので，もうちょっと検証してほしい）</a:t>
            </a:r>
            <a:endParaRPr kumimoji="1" lang="en-US" altLang="ja-JP" dirty="0" smtClean="0">
              <a:solidFill>
                <a:srgbClr val="FF0000"/>
              </a:solidFill>
            </a:endParaRPr>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2016/3/21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4</a:t>
            </a:fld>
            <a:endParaRPr kumimoji="1" lang="ja-JP" altLang="en-US"/>
          </a:p>
        </p:txBody>
      </p:sp>
    </p:spTree>
    <p:extLst>
      <p:ext uri="{BB962C8B-B14F-4D97-AF65-F5344CB8AC3E}">
        <p14:creationId xmlns:p14="http://schemas.microsoft.com/office/powerpoint/2010/main" val="27616334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イメージ</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2016/3/21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5</a:t>
            </a:fld>
            <a:endParaRPr kumimoji="1" lang="ja-JP" altLang="en-US"/>
          </a:p>
        </p:txBody>
      </p:sp>
      <p:sp>
        <p:nvSpPr>
          <p:cNvPr id="6" name="正方形/長方形 5"/>
          <p:cNvSpPr/>
          <p:nvPr/>
        </p:nvSpPr>
        <p:spPr>
          <a:xfrm>
            <a:off x="755576" y="1268760"/>
            <a:ext cx="3312368" cy="19442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400" dirty="0">
                <a:solidFill>
                  <a:srgbClr val="0070C0"/>
                </a:solidFill>
                <a:latin typeface="Meiryo UI" pitchFamily="50" charset="-128"/>
                <a:ea typeface="Meiryo UI" pitchFamily="50" charset="-128"/>
              </a:rPr>
              <a:t>報告時点で</a:t>
            </a:r>
            <a:r>
              <a:rPr lang="ja-JP" altLang="en-US" sz="2400" dirty="0" smtClean="0">
                <a:solidFill>
                  <a:srgbClr val="0070C0"/>
                </a:solidFill>
                <a:latin typeface="Meiryo UI" pitchFamily="50" charset="-128"/>
                <a:ea typeface="Meiryo UI" pitchFamily="50" charset="-128"/>
              </a:rPr>
              <a:t>取得不可能</a:t>
            </a:r>
            <a:r>
              <a:rPr lang="ja-JP" altLang="en-US" sz="2400" dirty="0">
                <a:latin typeface="Meiryo UI" pitchFamily="50" charset="-128"/>
                <a:ea typeface="Meiryo UI" pitchFamily="50" charset="-128"/>
              </a:rPr>
              <a:t>な不具合票</a:t>
            </a:r>
            <a:r>
              <a:rPr lang="ja-JP" altLang="en-US" sz="2400" dirty="0" smtClean="0">
                <a:latin typeface="Meiryo UI" pitchFamily="50" charset="-128"/>
                <a:ea typeface="Meiryo UI" pitchFamily="50" charset="-128"/>
              </a:rPr>
              <a:t>メトリクスも用いた</a:t>
            </a:r>
            <a:r>
              <a:rPr lang="ja-JP" altLang="en-US" sz="2400" dirty="0">
                <a:latin typeface="Meiryo UI" pitchFamily="50" charset="-128"/>
                <a:ea typeface="Meiryo UI" pitchFamily="50" charset="-128"/>
              </a:rPr>
              <a:t>予測</a:t>
            </a:r>
            <a:r>
              <a:rPr lang="ja-JP" altLang="en-US" sz="2400" dirty="0" smtClean="0">
                <a:latin typeface="Meiryo UI" pitchFamily="50" charset="-128"/>
                <a:ea typeface="Meiryo UI" pitchFamily="50" charset="-128"/>
              </a:rPr>
              <a:t>モデル（現状）</a:t>
            </a:r>
            <a:endParaRPr kumimoji="1" lang="en-US" altLang="ja-JP" sz="2400" dirty="0" smtClean="0">
              <a:latin typeface="Meiryo UI" pitchFamily="50" charset="-128"/>
              <a:ea typeface="Meiryo UI" pitchFamily="50" charset="-128"/>
            </a:endParaRPr>
          </a:p>
          <a:p>
            <a:pPr algn="ctr"/>
            <a:endParaRPr lang="en-US" altLang="ja-JP" sz="2400" dirty="0" smtClean="0">
              <a:latin typeface="Meiryo UI" pitchFamily="50" charset="-128"/>
              <a:ea typeface="Meiryo UI" pitchFamily="50" charset="-128"/>
            </a:endParaRPr>
          </a:p>
          <a:p>
            <a:pPr algn="ctr"/>
            <a:r>
              <a:rPr lang="ja-JP" altLang="en-US" sz="2400" dirty="0" smtClean="0">
                <a:latin typeface="Meiryo UI" pitchFamily="50" charset="-128"/>
                <a:ea typeface="Meiryo UI" pitchFamily="50" charset="-128"/>
              </a:rPr>
              <a:t>精度</a:t>
            </a:r>
            <a:r>
              <a:rPr lang="en-US" altLang="ja-JP" sz="2400" dirty="0" smtClean="0">
                <a:latin typeface="Meiryo UI" pitchFamily="50" charset="-128"/>
                <a:ea typeface="Meiryo UI" pitchFamily="50" charset="-128"/>
              </a:rPr>
              <a:t>68</a:t>
            </a:r>
            <a:r>
              <a:rPr lang="en-US" altLang="ja-JP" sz="2400" dirty="0" smtClean="0">
                <a:latin typeface="Meiryo UI" pitchFamily="50" charset="-128"/>
                <a:ea typeface="Meiryo UI" pitchFamily="50" charset="-128"/>
              </a:rPr>
              <a:t>%</a:t>
            </a:r>
            <a:endParaRPr kumimoji="1" lang="ja-JP" altLang="en-US" sz="2400" dirty="0">
              <a:latin typeface="Meiryo UI" pitchFamily="50" charset="-128"/>
              <a:ea typeface="Meiryo UI" pitchFamily="50" charset="-128"/>
            </a:endParaRPr>
          </a:p>
        </p:txBody>
      </p:sp>
      <p:sp>
        <p:nvSpPr>
          <p:cNvPr id="7" name="正方形/長方形 6"/>
          <p:cNvSpPr/>
          <p:nvPr/>
        </p:nvSpPr>
        <p:spPr>
          <a:xfrm>
            <a:off x="755576" y="3501008"/>
            <a:ext cx="3312368" cy="19442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400" dirty="0">
                <a:solidFill>
                  <a:srgbClr val="FF0000"/>
                </a:solidFill>
                <a:latin typeface="Meiryo UI" pitchFamily="50" charset="-128"/>
                <a:ea typeface="Meiryo UI" pitchFamily="50" charset="-128"/>
              </a:rPr>
              <a:t>報告時点</a:t>
            </a:r>
            <a:r>
              <a:rPr lang="ja-JP" altLang="en-US" sz="2400" dirty="0" smtClean="0">
                <a:solidFill>
                  <a:srgbClr val="FF0000"/>
                </a:solidFill>
                <a:latin typeface="Meiryo UI" pitchFamily="50" charset="-128"/>
                <a:ea typeface="Meiryo UI" pitchFamily="50" charset="-128"/>
              </a:rPr>
              <a:t>で取得可能な</a:t>
            </a:r>
            <a:r>
              <a:rPr kumimoji="1" lang="ja-JP" altLang="en-US" sz="2400" dirty="0" smtClean="0">
                <a:latin typeface="Meiryo UI" pitchFamily="50" charset="-128"/>
                <a:ea typeface="Meiryo UI" pitchFamily="50" charset="-128"/>
              </a:rPr>
              <a:t>不具合票メトリクスを用いた予測モデル</a:t>
            </a:r>
            <a:endParaRPr kumimoji="1" lang="en-US" altLang="ja-JP" sz="2400" dirty="0" smtClean="0">
              <a:latin typeface="Meiryo UI" pitchFamily="50" charset="-128"/>
              <a:ea typeface="Meiryo UI" pitchFamily="50" charset="-128"/>
            </a:endParaRPr>
          </a:p>
          <a:p>
            <a:pPr algn="ctr"/>
            <a:endParaRPr lang="en-US" altLang="ja-JP" sz="2400" dirty="0" smtClean="0">
              <a:latin typeface="Meiryo UI" pitchFamily="50" charset="-128"/>
              <a:ea typeface="Meiryo UI" pitchFamily="50" charset="-128"/>
            </a:endParaRPr>
          </a:p>
          <a:p>
            <a:pPr algn="ctr"/>
            <a:r>
              <a:rPr lang="ja-JP" altLang="en-US" sz="2400" dirty="0" smtClean="0">
                <a:latin typeface="Meiryo UI" pitchFamily="50" charset="-128"/>
                <a:ea typeface="Meiryo UI" pitchFamily="50" charset="-128"/>
              </a:rPr>
              <a:t>精度</a:t>
            </a:r>
            <a:r>
              <a:rPr lang="en-US" altLang="ja-JP" sz="2400" dirty="0" smtClean="0">
                <a:latin typeface="Meiryo UI" pitchFamily="50" charset="-128"/>
                <a:ea typeface="Meiryo UI" pitchFamily="50" charset="-128"/>
              </a:rPr>
              <a:t>60%</a:t>
            </a:r>
            <a:endParaRPr kumimoji="1" lang="ja-JP" altLang="en-US" sz="2400" dirty="0">
              <a:latin typeface="Meiryo UI" pitchFamily="50" charset="-128"/>
              <a:ea typeface="Meiryo UI" pitchFamily="50" charset="-128"/>
            </a:endParaRPr>
          </a:p>
        </p:txBody>
      </p:sp>
      <p:sp>
        <p:nvSpPr>
          <p:cNvPr id="8" name="右矢印 7"/>
          <p:cNvSpPr/>
          <p:nvPr/>
        </p:nvSpPr>
        <p:spPr>
          <a:xfrm>
            <a:off x="4067944" y="1844824"/>
            <a:ext cx="1008112" cy="79208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sp>
        <p:nvSpPr>
          <p:cNvPr id="9" name="右矢印 8"/>
          <p:cNvSpPr/>
          <p:nvPr/>
        </p:nvSpPr>
        <p:spPr>
          <a:xfrm>
            <a:off x="4067944" y="4149080"/>
            <a:ext cx="1008112" cy="792088"/>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sp>
        <p:nvSpPr>
          <p:cNvPr id="10" name="正方形/長方形 9"/>
          <p:cNvSpPr/>
          <p:nvPr/>
        </p:nvSpPr>
        <p:spPr>
          <a:xfrm>
            <a:off x="5076056" y="1268760"/>
            <a:ext cx="3312368" cy="19442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en-US" altLang="ja-JP" sz="2400" dirty="0" smtClean="0">
              <a:latin typeface="Meiryo UI" pitchFamily="50" charset="-128"/>
              <a:ea typeface="Meiryo UI" pitchFamily="50" charset="-128"/>
            </a:endParaRPr>
          </a:p>
          <a:p>
            <a:pPr algn="ctr"/>
            <a:r>
              <a:rPr kumimoji="1" lang="en-US" altLang="ja-JP" sz="2400" dirty="0" smtClean="0">
                <a:latin typeface="Meiryo UI" pitchFamily="50" charset="-128"/>
                <a:ea typeface="Meiryo UI" pitchFamily="50" charset="-128"/>
              </a:rPr>
              <a:t>+High Impact Bug</a:t>
            </a:r>
          </a:p>
          <a:p>
            <a:pPr algn="ctr"/>
            <a:endParaRPr lang="en-US" altLang="ja-JP" sz="2400" dirty="0" smtClean="0">
              <a:latin typeface="Meiryo UI" pitchFamily="50" charset="-128"/>
              <a:ea typeface="Meiryo UI" pitchFamily="50" charset="-128"/>
            </a:endParaRPr>
          </a:p>
          <a:p>
            <a:pPr algn="ctr"/>
            <a:endParaRPr lang="en-US" altLang="ja-JP" sz="2400" dirty="0" smtClean="0">
              <a:latin typeface="Meiryo UI" pitchFamily="50" charset="-128"/>
              <a:ea typeface="Meiryo UI" pitchFamily="50" charset="-128"/>
            </a:endParaRPr>
          </a:p>
          <a:p>
            <a:pPr algn="ctr"/>
            <a:r>
              <a:rPr lang="ja-JP" altLang="en-US" sz="2400" dirty="0" smtClean="0">
                <a:latin typeface="Meiryo UI" pitchFamily="50" charset="-128"/>
                <a:ea typeface="Meiryo UI" pitchFamily="50" charset="-128"/>
              </a:rPr>
              <a:t>精度</a:t>
            </a:r>
            <a:r>
              <a:rPr lang="en-US" altLang="ja-JP" sz="2400" dirty="0" smtClean="0">
                <a:latin typeface="Meiryo UI" pitchFamily="50" charset="-128"/>
                <a:ea typeface="Meiryo UI" pitchFamily="50" charset="-128"/>
              </a:rPr>
              <a:t>70%</a:t>
            </a:r>
            <a:endParaRPr kumimoji="1" lang="ja-JP" altLang="en-US" sz="2400" dirty="0">
              <a:latin typeface="Meiryo UI" pitchFamily="50" charset="-128"/>
              <a:ea typeface="Meiryo UI" pitchFamily="50" charset="-128"/>
            </a:endParaRPr>
          </a:p>
        </p:txBody>
      </p:sp>
      <p:sp>
        <p:nvSpPr>
          <p:cNvPr id="11" name="正方形/長方形 10"/>
          <p:cNvSpPr/>
          <p:nvPr/>
        </p:nvSpPr>
        <p:spPr>
          <a:xfrm>
            <a:off x="5076056" y="3501008"/>
            <a:ext cx="3312368" cy="19442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en-US" altLang="ja-JP" sz="2400" dirty="0" smtClean="0">
              <a:latin typeface="Meiryo UI" pitchFamily="50" charset="-128"/>
              <a:ea typeface="Meiryo UI" pitchFamily="50" charset="-128"/>
            </a:endParaRPr>
          </a:p>
          <a:p>
            <a:pPr algn="ctr"/>
            <a:r>
              <a:rPr kumimoji="1" lang="en-US" altLang="ja-JP" sz="2400" dirty="0" smtClean="0">
                <a:latin typeface="Meiryo UI" pitchFamily="50" charset="-128"/>
                <a:ea typeface="Meiryo UI" pitchFamily="50" charset="-128"/>
              </a:rPr>
              <a:t>+High Impact Bug</a:t>
            </a:r>
          </a:p>
          <a:p>
            <a:pPr algn="ctr"/>
            <a:endParaRPr lang="en-US" altLang="ja-JP" sz="2400" dirty="0" smtClean="0">
              <a:latin typeface="Meiryo UI" pitchFamily="50" charset="-128"/>
              <a:ea typeface="Meiryo UI" pitchFamily="50" charset="-128"/>
            </a:endParaRPr>
          </a:p>
          <a:p>
            <a:pPr algn="ctr"/>
            <a:endParaRPr lang="en-US" altLang="ja-JP" sz="2400" dirty="0">
              <a:latin typeface="Meiryo UI" pitchFamily="50" charset="-128"/>
              <a:ea typeface="Meiryo UI" pitchFamily="50" charset="-128"/>
            </a:endParaRPr>
          </a:p>
          <a:p>
            <a:pPr algn="ctr"/>
            <a:r>
              <a:rPr lang="ja-JP" altLang="en-US" sz="2400" dirty="0" smtClean="0">
                <a:latin typeface="Meiryo UI" pitchFamily="50" charset="-128"/>
                <a:ea typeface="Meiryo UI" pitchFamily="50" charset="-128"/>
              </a:rPr>
              <a:t>精度</a:t>
            </a:r>
            <a:r>
              <a:rPr lang="en-US" altLang="ja-JP" sz="2400" dirty="0" smtClean="0">
                <a:latin typeface="Meiryo UI" pitchFamily="50" charset="-128"/>
                <a:ea typeface="Meiryo UI" pitchFamily="50" charset="-128"/>
              </a:rPr>
              <a:t>69</a:t>
            </a:r>
            <a:r>
              <a:rPr lang="en-US" altLang="ja-JP" sz="2400" dirty="0" smtClean="0">
                <a:latin typeface="Meiryo UI" pitchFamily="50" charset="-128"/>
                <a:ea typeface="Meiryo UI" pitchFamily="50" charset="-128"/>
              </a:rPr>
              <a:t>%</a:t>
            </a:r>
            <a:endParaRPr kumimoji="1" lang="ja-JP" altLang="en-US" sz="2400" dirty="0">
              <a:latin typeface="Meiryo UI" pitchFamily="50" charset="-128"/>
              <a:ea typeface="Meiryo UI" pitchFamily="50" charset="-128"/>
            </a:endParaRPr>
          </a:p>
        </p:txBody>
      </p:sp>
      <p:sp>
        <p:nvSpPr>
          <p:cNvPr id="12" name="正方形/長方形 11"/>
          <p:cNvSpPr/>
          <p:nvPr/>
        </p:nvSpPr>
        <p:spPr>
          <a:xfrm>
            <a:off x="1403648" y="5589240"/>
            <a:ext cx="6840760" cy="11521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2400" dirty="0" smtClean="0">
                <a:latin typeface="Meiryo UI" pitchFamily="50" charset="-128"/>
                <a:ea typeface="Meiryo UI" pitchFamily="50" charset="-128"/>
              </a:rPr>
              <a:t>High Impact Bug</a:t>
            </a:r>
            <a:r>
              <a:rPr kumimoji="1" lang="ja-JP" altLang="en-US" sz="2400" dirty="0" smtClean="0">
                <a:latin typeface="Meiryo UI" pitchFamily="50" charset="-128"/>
                <a:ea typeface="Meiryo UI" pitchFamily="50" charset="-128"/>
              </a:rPr>
              <a:t>の説明力？が修正担当者やコメント数等の影響の大きなメトリクス並みにあるのでは？</a:t>
            </a:r>
            <a:endParaRPr kumimoji="1" lang="ja-JP" altLang="en-US" sz="2400" dirty="0">
              <a:latin typeface="Meiryo UI" pitchFamily="50" charset="-128"/>
              <a:ea typeface="Meiryo UI" pitchFamily="50" charset="-128"/>
            </a:endParaRPr>
          </a:p>
        </p:txBody>
      </p:sp>
    </p:spTree>
    <p:extLst>
      <p:ext uri="{BB962C8B-B14F-4D97-AF65-F5344CB8AC3E}">
        <p14:creationId xmlns:p14="http://schemas.microsoft.com/office/powerpoint/2010/main" val="21308872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ただし</a:t>
            </a:r>
            <a:endParaRPr kumimoji="1" lang="ja-JP" altLang="en-US" dirty="0"/>
          </a:p>
        </p:txBody>
      </p:sp>
      <p:sp>
        <p:nvSpPr>
          <p:cNvPr id="3" name="コンテンツ プレースホルダー 2"/>
          <p:cNvSpPr>
            <a:spLocks noGrp="1"/>
          </p:cNvSpPr>
          <p:nvPr>
            <p:ph idx="1"/>
          </p:nvPr>
        </p:nvSpPr>
        <p:spPr/>
        <p:txBody>
          <a:bodyPr>
            <a:normAutofit fontScale="85000" lnSpcReduction="20000"/>
          </a:bodyPr>
          <a:lstStyle/>
          <a:p>
            <a:r>
              <a:rPr kumimoji="1" lang="ja-JP" altLang="en-US" dirty="0" smtClean="0"/>
              <a:t>このとき，</a:t>
            </a:r>
            <a:r>
              <a:rPr kumimoji="1" lang="en-US" altLang="ja-JP" dirty="0" smtClean="0"/>
              <a:t>High Impact Bug</a:t>
            </a:r>
            <a:r>
              <a:rPr kumimoji="1" lang="ja-JP" altLang="en-US" dirty="0" smtClean="0"/>
              <a:t>の判定可能タイミングも考えな</a:t>
            </a:r>
            <a:r>
              <a:rPr lang="ja-JP" altLang="en-US" dirty="0" smtClean="0"/>
              <a:t>ければならない</a:t>
            </a:r>
            <a:endParaRPr lang="en-US" altLang="ja-JP" dirty="0" smtClean="0"/>
          </a:p>
          <a:p>
            <a:pPr lvl="1"/>
            <a:r>
              <a:rPr kumimoji="1" lang="en-US" altLang="ja-JP" dirty="0" smtClean="0"/>
              <a:t>Dormant Bug, Surprise Bug</a:t>
            </a:r>
            <a:r>
              <a:rPr kumimoji="1" lang="ja-JP" altLang="en-US" dirty="0" smtClean="0"/>
              <a:t>は報告時に判定可能</a:t>
            </a:r>
            <a:endParaRPr kumimoji="1" lang="en-US" altLang="ja-JP" dirty="0" smtClean="0"/>
          </a:p>
          <a:p>
            <a:pPr lvl="1"/>
            <a:r>
              <a:rPr lang="en-US" altLang="ja-JP" dirty="0" smtClean="0"/>
              <a:t>Security Bug, Performance Bug, Breakage Bug</a:t>
            </a:r>
            <a:r>
              <a:rPr lang="ja-JP" altLang="en-US" dirty="0" smtClean="0"/>
              <a:t>は報告時に登録される</a:t>
            </a:r>
            <a:r>
              <a:rPr lang="en-US" altLang="ja-JP" dirty="0" smtClean="0"/>
              <a:t>Description</a:t>
            </a:r>
            <a:r>
              <a:rPr lang="ja-JP" altLang="en-US" dirty="0" smtClean="0"/>
              <a:t>のみで判定もできるが，中にはコメント欄での議論で判定される場合もある</a:t>
            </a:r>
            <a:endParaRPr lang="en-US" altLang="ja-JP" dirty="0" smtClean="0"/>
          </a:p>
          <a:p>
            <a:pPr lvl="1"/>
            <a:r>
              <a:rPr kumimoji="1" lang="en-US" altLang="ja-JP" dirty="0" smtClean="0"/>
              <a:t>Blocking Bug</a:t>
            </a:r>
            <a:r>
              <a:rPr kumimoji="1" lang="ja-JP" altLang="en-US" dirty="0" smtClean="0"/>
              <a:t>も，報告時点では必ずしも分からず，修正し始めてからわかることもある</a:t>
            </a:r>
            <a:endParaRPr kumimoji="1" lang="en-US" altLang="ja-JP" dirty="0" smtClean="0"/>
          </a:p>
          <a:p>
            <a:endParaRPr lang="en-US" altLang="ja-JP" dirty="0"/>
          </a:p>
          <a:p>
            <a:r>
              <a:rPr kumimoji="1" lang="ja-JP" altLang="en-US" dirty="0" smtClean="0"/>
              <a:t>現在タグ付けされている各</a:t>
            </a:r>
            <a:r>
              <a:rPr kumimoji="1" lang="en-US" altLang="ja-JP" dirty="0" smtClean="0"/>
              <a:t>High Impact Bug</a:t>
            </a:r>
            <a:r>
              <a:rPr kumimoji="1" lang="ja-JP" altLang="en-US" dirty="0" smtClean="0"/>
              <a:t>の判定基準が得られた日時を参照して，報告時とのギャップ</a:t>
            </a:r>
            <a:r>
              <a:rPr lang="ja-JP" altLang="en-US" dirty="0" smtClean="0"/>
              <a:t>がそれほどなければ大丈夫かも？</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2016/3/21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6</a:t>
            </a:fld>
            <a:endParaRPr kumimoji="1" lang="ja-JP" altLang="en-US"/>
          </a:p>
        </p:txBody>
      </p:sp>
    </p:spTree>
    <p:extLst>
      <p:ext uri="{BB962C8B-B14F-4D97-AF65-F5344CB8AC3E}">
        <p14:creationId xmlns:p14="http://schemas.microsoft.com/office/powerpoint/2010/main" val="14741049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一番やるべきこと</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6</a:t>
            </a:r>
            <a:r>
              <a:rPr kumimoji="1" lang="ja-JP" altLang="en-US" dirty="0" smtClean="0"/>
              <a:t>種類の</a:t>
            </a:r>
            <a:r>
              <a:rPr kumimoji="1" lang="en-US" altLang="ja-JP" dirty="0" smtClean="0"/>
              <a:t>High Impact Bug</a:t>
            </a:r>
            <a:r>
              <a:rPr kumimoji="1" lang="ja-JP" altLang="en-US" dirty="0" smtClean="0"/>
              <a:t>がすべて予測精度向上に寄与するわけではない</a:t>
            </a:r>
            <a:endParaRPr kumimoji="1" lang="en-US" altLang="ja-JP" dirty="0" smtClean="0"/>
          </a:p>
          <a:p>
            <a:pPr lvl="1"/>
            <a:endParaRPr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2016/3/21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7</a:t>
            </a:fld>
            <a:endParaRPr kumimoji="1" lang="ja-JP" altLang="en-US"/>
          </a:p>
        </p:txBody>
      </p:sp>
      <p:sp>
        <p:nvSpPr>
          <p:cNvPr id="6" name="正方形/長方形 5"/>
          <p:cNvSpPr/>
          <p:nvPr/>
        </p:nvSpPr>
        <p:spPr>
          <a:xfrm>
            <a:off x="395536" y="2708920"/>
            <a:ext cx="3384376" cy="187220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800" dirty="0">
                <a:latin typeface="Meiryo UI" pitchFamily="50" charset="-128"/>
                <a:ea typeface="Meiryo UI" pitchFamily="50" charset="-128"/>
              </a:rPr>
              <a:t>どの</a:t>
            </a:r>
            <a:r>
              <a:rPr lang="en-US" altLang="ja-JP" sz="2800" dirty="0">
                <a:latin typeface="Meiryo UI" pitchFamily="50" charset="-128"/>
                <a:ea typeface="Meiryo UI" pitchFamily="50" charset="-128"/>
              </a:rPr>
              <a:t>High Impact Bug</a:t>
            </a:r>
            <a:r>
              <a:rPr lang="ja-JP" altLang="en-US" sz="2800" dirty="0">
                <a:latin typeface="Meiryo UI" pitchFamily="50" charset="-128"/>
                <a:ea typeface="Meiryo UI" pitchFamily="50" charset="-128"/>
              </a:rPr>
              <a:t>が予測精度向上に寄与するかを事前に</a:t>
            </a:r>
            <a:r>
              <a:rPr lang="ja-JP" altLang="en-US" sz="2800" dirty="0" smtClean="0">
                <a:latin typeface="Meiryo UI" pitchFamily="50" charset="-128"/>
                <a:ea typeface="Meiryo UI" pitchFamily="50" charset="-128"/>
              </a:rPr>
              <a:t>知りたい</a:t>
            </a:r>
            <a:endParaRPr lang="ja-JP" altLang="en-US" sz="2800" dirty="0">
              <a:latin typeface="Meiryo UI" pitchFamily="50" charset="-128"/>
              <a:ea typeface="Meiryo UI" pitchFamily="50" charset="-128"/>
            </a:endParaRPr>
          </a:p>
        </p:txBody>
      </p:sp>
      <p:sp>
        <p:nvSpPr>
          <p:cNvPr id="7" name="正方形/長方形 6"/>
          <p:cNvSpPr/>
          <p:nvPr/>
        </p:nvSpPr>
        <p:spPr>
          <a:xfrm>
            <a:off x="5364088" y="2674640"/>
            <a:ext cx="3384376" cy="19064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800" dirty="0" smtClean="0">
                <a:latin typeface="Meiryo UI" pitchFamily="50" charset="-128"/>
                <a:ea typeface="Meiryo UI" pitchFamily="50" charset="-128"/>
              </a:rPr>
              <a:t>すべて</a:t>
            </a:r>
            <a:r>
              <a:rPr lang="ja-JP" altLang="en-US" sz="2800" dirty="0">
                <a:latin typeface="Meiryo UI" pitchFamily="50" charset="-128"/>
                <a:ea typeface="Meiryo UI" pitchFamily="50" charset="-128"/>
              </a:rPr>
              <a:t>精度向上に寄与するように，</a:t>
            </a:r>
            <a:r>
              <a:rPr lang="en-US" altLang="ja-JP" sz="2800" dirty="0">
                <a:latin typeface="Meiryo UI" pitchFamily="50" charset="-128"/>
                <a:ea typeface="Meiryo UI" pitchFamily="50" charset="-128"/>
              </a:rPr>
              <a:t>High Impact Bug</a:t>
            </a:r>
            <a:r>
              <a:rPr lang="ja-JP" altLang="en-US" sz="2800" dirty="0">
                <a:latin typeface="Meiryo UI" pitchFamily="50" charset="-128"/>
                <a:ea typeface="Meiryo UI" pitchFamily="50" charset="-128"/>
              </a:rPr>
              <a:t>の分類方法を見直す</a:t>
            </a:r>
          </a:p>
        </p:txBody>
      </p:sp>
      <p:sp>
        <p:nvSpPr>
          <p:cNvPr id="8" name="テキスト ボックス 7"/>
          <p:cNvSpPr txBox="1"/>
          <p:nvPr/>
        </p:nvSpPr>
        <p:spPr>
          <a:xfrm>
            <a:off x="3779912" y="3429000"/>
            <a:ext cx="1620957" cy="523220"/>
          </a:xfrm>
          <a:prstGeom prst="rect">
            <a:avLst/>
          </a:prstGeom>
          <a:noFill/>
        </p:spPr>
        <p:txBody>
          <a:bodyPr wrap="none" rtlCol="0">
            <a:spAutoFit/>
          </a:bodyPr>
          <a:lstStyle/>
          <a:p>
            <a:r>
              <a:rPr kumimoji="1" lang="ja-JP" altLang="en-US" sz="2800" dirty="0" smtClean="0">
                <a:latin typeface="メイリオ" pitchFamily="50" charset="-128"/>
                <a:ea typeface="メイリオ" pitchFamily="50" charset="-128"/>
              </a:rPr>
              <a:t>もしくは</a:t>
            </a:r>
            <a:endParaRPr kumimoji="1" lang="ja-JP" altLang="en-US" sz="2800" dirty="0">
              <a:latin typeface="メイリオ" pitchFamily="50" charset="-128"/>
              <a:ea typeface="メイリオ" pitchFamily="50" charset="-128"/>
            </a:endParaRPr>
          </a:p>
        </p:txBody>
      </p:sp>
      <p:sp>
        <p:nvSpPr>
          <p:cNvPr id="9" name="正方形/長方形 8"/>
          <p:cNvSpPr/>
          <p:nvPr/>
        </p:nvSpPr>
        <p:spPr>
          <a:xfrm>
            <a:off x="395536" y="4581128"/>
            <a:ext cx="3384376" cy="1800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2400" dirty="0">
                <a:solidFill>
                  <a:srgbClr val="0070C0"/>
                </a:solidFill>
                <a:latin typeface="Meiryo UI" pitchFamily="50" charset="-128"/>
                <a:ea typeface="Meiryo UI" pitchFamily="50" charset="-128"/>
              </a:rPr>
              <a:t>(</a:t>
            </a:r>
            <a:r>
              <a:rPr kumimoji="1" lang="ja-JP" altLang="en-US" sz="2400" dirty="0" smtClean="0">
                <a:solidFill>
                  <a:srgbClr val="0070C0"/>
                </a:solidFill>
                <a:latin typeface="Meiryo UI" pitchFamily="50" charset="-128"/>
                <a:ea typeface="Meiryo UI" pitchFamily="50" charset="-128"/>
              </a:rPr>
              <a:t>私の知識では</a:t>
            </a:r>
            <a:r>
              <a:rPr kumimoji="1" lang="en-US" altLang="ja-JP" sz="2400" dirty="0" smtClean="0">
                <a:solidFill>
                  <a:srgbClr val="0070C0"/>
                </a:solidFill>
                <a:latin typeface="Meiryo UI" pitchFamily="50" charset="-128"/>
                <a:ea typeface="Meiryo UI" pitchFamily="50" charset="-128"/>
              </a:rPr>
              <a:t>)</a:t>
            </a:r>
            <a:r>
              <a:rPr kumimoji="1" lang="ja-JP" altLang="en-US" sz="2400" dirty="0" smtClean="0">
                <a:solidFill>
                  <a:srgbClr val="0070C0"/>
                </a:solidFill>
                <a:latin typeface="Meiryo UI" pitchFamily="50" charset="-128"/>
                <a:ea typeface="Meiryo UI" pitchFamily="50" charset="-128"/>
              </a:rPr>
              <a:t>統計的には説明できませんでした</a:t>
            </a:r>
            <a:endParaRPr kumimoji="1" lang="en-US" altLang="ja-JP" sz="2400" dirty="0" smtClean="0">
              <a:solidFill>
                <a:srgbClr val="0070C0"/>
              </a:solidFill>
              <a:latin typeface="Meiryo UI" pitchFamily="50" charset="-128"/>
              <a:ea typeface="Meiryo UI" pitchFamily="50" charset="-128"/>
            </a:endParaRPr>
          </a:p>
          <a:p>
            <a:pPr algn="ctr"/>
            <a:r>
              <a:rPr lang="ja-JP" altLang="en-US" sz="2400" dirty="0" smtClean="0">
                <a:solidFill>
                  <a:srgbClr val="0070C0"/>
                </a:solidFill>
                <a:latin typeface="Meiryo UI" pitchFamily="50" charset="-128"/>
                <a:ea typeface="Meiryo UI" pitchFamily="50" charset="-128"/>
              </a:rPr>
              <a:t>統計職人になりたかったらもうちょっとやってもいいかも</a:t>
            </a:r>
            <a:endParaRPr kumimoji="1" lang="ja-JP" altLang="en-US" sz="2400" dirty="0">
              <a:solidFill>
                <a:srgbClr val="0070C0"/>
              </a:solidFill>
              <a:latin typeface="Meiryo UI" pitchFamily="50" charset="-128"/>
              <a:ea typeface="Meiryo UI" pitchFamily="50" charset="-128"/>
            </a:endParaRPr>
          </a:p>
        </p:txBody>
      </p:sp>
      <p:sp>
        <p:nvSpPr>
          <p:cNvPr id="10" name="正方形/長方形 9"/>
          <p:cNvSpPr/>
          <p:nvPr/>
        </p:nvSpPr>
        <p:spPr>
          <a:xfrm>
            <a:off x="5364088" y="4581128"/>
            <a:ext cx="3384376" cy="1800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solidFill>
                  <a:srgbClr val="0070C0"/>
                </a:solidFill>
                <a:latin typeface="Meiryo UI" pitchFamily="50" charset="-128"/>
                <a:ea typeface="Meiryo UI" pitchFamily="50" charset="-128"/>
              </a:rPr>
              <a:t>目視すればするほど多様性を確認するはめになる</a:t>
            </a:r>
            <a:endParaRPr kumimoji="1" lang="en-US" altLang="ja-JP" sz="2400" dirty="0" smtClean="0">
              <a:solidFill>
                <a:srgbClr val="0070C0"/>
              </a:solidFill>
              <a:latin typeface="Meiryo UI" pitchFamily="50" charset="-128"/>
              <a:ea typeface="Meiryo UI" pitchFamily="50" charset="-128"/>
            </a:endParaRPr>
          </a:p>
          <a:p>
            <a:pPr algn="ctr"/>
            <a:r>
              <a:rPr kumimoji="1" lang="ja-JP" altLang="en-US" sz="2400" dirty="0" smtClean="0">
                <a:solidFill>
                  <a:srgbClr val="0070C0"/>
                </a:solidFill>
                <a:latin typeface="Meiryo UI" pitchFamily="50" charset="-128"/>
                <a:ea typeface="Meiryo UI" pitchFamily="50" charset="-128"/>
              </a:rPr>
              <a:t>世界へようこそ</a:t>
            </a:r>
            <a:endParaRPr kumimoji="1" lang="ja-JP" altLang="en-US" sz="2400" dirty="0">
              <a:solidFill>
                <a:srgbClr val="0070C0"/>
              </a:solidFill>
              <a:latin typeface="Meiryo UI" pitchFamily="50" charset="-128"/>
              <a:ea typeface="Meiryo UI" pitchFamily="50" charset="-128"/>
            </a:endParaRPr>
          </a:p>
        </p:txBody>
      </p:sp>
    </p:spTree>
    <p:extLst>
      <p:ext uri="{BB962C8B-B14F-4D97-AF65-F5344CB8AC3E}">
        <p14:creationId xmlns:p14="http://schemas.microsoft.com/office/powerpoint/2010/main" val="3923274949"/>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kumimoji="1" dirty="0">
            <a:latin typeface="Meiryo UI" pitchFamily="50" charset="-128"/>
            <a:ea typeface="Meiryo UI" pitchFamily="50" charset="-128"/>
          </a:defRPr>
        </a:defPPr>
      </a:lstStyle>
      <a:style>
        <a:lnRef idx="2">
          <a:schemeClr val="dk1"/>
        </a:lnRef>
        <a:fillRef idx="1">
          <a:schemeClr val="lt1"/>
        </a:fillRef>
        <a:effectRef idx="0">
          <a:schemeClr val="dk1"/>
        </a:effectRef>
        <a:fontRef idx="minor">
          <a:schemeClr val="dk1"/>
        </a:fontRef>
      </a:style>
    </a:spDef>
    <a:txDef>
      <a:spPr>
        <a:noFill/>
      </a:spPr>
      <a:bodyPr wrap="square" rtlCol="0">
        <a:spAutoFit/>
      </a:bodyPr>
      <a:lstStyle>
        <a:defPPr>
          <a:defRPr kumimoji="1" dirty="0">
            <a:latin typeface="メイリオ" pitchFamily="50" charset="-128"/>
            <a:ea typeface="メイリオ" pitchFamily="50" charset="-128"/>
          </a:defRPr>
        </a:defPPr>
      </a:lst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68</TotalTime>
  <Words>490</Words>
  <Application>Microsoft Office PowerPoint</Application>
  <PresentationFormat>画面に合わせる (4:3)</PresentationFormat>
  <Paragraphs>65</Paragraphs>
  <Slides>7</Slides>
  <Notes>0</Notes>
  <HiddenSlides>0</HiddenSlides>
  <MMClips>0</MMClips>
  <ScaleCrop>false</ScaleCrop>
  <HeadingPairs>
    <vt:vector size="4" baseType="variant">
      <vt:variant>
        <vt:lpstr>テーマ</vt:lpstr>
      </vt:variant>
      <vt:variant>
        <vt:i4>1</vt:i4>
      </vt:variant>
      <vt:variant>
        <vt:lpstr>スライド タイトル</vt:lpstr>
      </vt:variant>
      <vt:variant>
        <vt:i4>7</vt:i4>
      </vt:variant>
    </vt:vector>
  </HeadingPairs>
  <TitlesOfParts>
    <vt:vector size="8" baseType="lpstr">
      <vt:lpstr>blank</vt:lpstr>
      <vt:lpstr>研究引き継ぎ</vt:lpstr>
      <vt:lpstr>研究概要</vt:lpstr>
      <vt:lpstr>修論の実験に使ったデータとファイル</vt:lpstr>
      <vt:lpstr>展望</vt:lpstr>
      <vt:lpstr>イメージ</vt:lpstr>
      <vt:lpstr>ただし</vt:lpstr>
      <vt:lpstr>一番やるべきこと</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研究引き継ぎ</dc:title>
  <dc:creator>Hayato Yoshiyuki</dc:creator>
  <cp:lastModifiedBy>Hayato Yoshiyuki</cp:lastModifiedBy>
  <cp:revision>5</cp:revision>
  <dcterms:created xsi:type="dcterms:W3CDTF">2016-03-21T07:55:01Z</dcterms:created>
  <dcterms:modified xsi:type="dcterms:W3CDTF">2016-03-21T09:03:49Z</dcterms:modified>
</cp:coreProperties>
</file>