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70" r:id="rId13"/>
    <p:sldId id="271" r:id="rId14"/>
    <p:sldId id="267" r:id="rId15"/>
    <p:sldId id="269" r:id="rId16"/>
    <p:sldId id="268"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193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3491674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lvl1pPr algn="just">
              <a:defRPr/>
            </a:lvl1pPr>
            <a:lvl2pPr algn="just">
              <a:defRPr/>
            </a:lvl2pPr>
            <a:lvl3pPr algn="just">
              <a:defRPr/>
            </a:lvl3pPr>
            <a:lvl4pPr algn="just">
              <a:defRPr/>
            </a:lvl4pPr>
            <a:lvl5pPr algn="just">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4197840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1288933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1697991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302168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377724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65782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6079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156068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242911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41649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73057-B4B1-4CC1-AD01-015D6FEE9D73}" type="datetimeFigureOut">
              <a:rPr kumimoji="1" lang="ja-JP" altLang="en-US" smtClean="0"/>
              <a:t>2014/5/28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22DB6-9C42-4420-B4D6-FA6AB7831F07}" type="slidenum">
              <a:rPr kumimoji="1" lang="ja-JP" altLang="en-US" smtClean="0"/>
              <a:t>‹#›</a:t>
            </a:fld>
            <a:endParaRPr kumimoji="1" lang="ja-JP" altLang="en-US"/>
          </a:p>
        </p:txBody>
      </p:sp>
    </p:spTree>
    <p:extLst>
      <p:ext uri="{BB962C8B-B14F-4D97-AF65-F5344CB8AC3E}">
        <p14:creationId xmlns:p14="http://schemas.microsoft.com/office/powerpoint/2010/main" val="2973850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High-Impact Defects : A Study of Breakage and Surprise Defects</a:t>
            </a:r>
            <a:endParaRPr kumimoji="1" lang="ja-JP" altLang="en-US" dirty="0"/>
          </a:p>
        </p:txBody>
      </p:sp>
      <p:sp>
        <p:nvSpPr>
          <p:cNvPr id="3" name="サブタイトル 2"/>
          <p:cNvSpPr>
            <a:spLocks noGrp="1"/>
          </p:cNvSpPr>
          <p:nvPr>
            <p:ph type="subTitle" idx="1"/>
          </p:nvPr>
        </p:nvSpPr>
        <p:spPr/>
        <p:txBody>
          <a:bodyPr>
            <a:normAutofit fontScale="92500" lnSpcReduction="20000"/>
          </a:bodyPr>
          <a:lstStyle/>
          <a:p>
            <a:r>
              <a:rPr lang="en-US" altLang="ja-JP" dirty="0" smtClean="0"/>
              <a:t>ESEC/FSE’11</a:t>
            </a:r>
          </a:p>
          <a:p>
            <a:r>
              <a:rPr kumimoji="1" lang="en-US" altLang="ja-JP" dirty="0" err="1" smtClean="0"/>
              <a:t>Emad</a:t>
            </a:r>
            <a:r>
              <a:rPr kumimoji="1" lang="en-US" altLang="ja-JP" dirty="0" smtClean="0"/>
              <a:t> </a:t>
            </a:r>
            <a:r>
              <a:rPr kumimoji="1" lang="en-US" altLang="ja-JP" dirty="0" err="1" smtClean="0"/>
              <a:t>Shihab,Audris</a:t>
            </a:r>
            <a:r>
              <a:rPr kumimoji="1" lang="en-US" altLang="ja-JP" dirty="0" smtClean="0"/>
              <a:t> </a:t>
            </a:r>
            <a:r>
              <a:rPr kumimoji="1" lang="en-US" altLang="ja-JP" dirty="0" err="1" smtClean="0"/>
              <a:t>Mockus</a:t>
            </a:r>
            <a:r>
              <a:rPr kumimoji="1" lang="en-US" altLang="ja-JP" dirty="0" smtClean="0"/>
              <a:t>,</a:t>
            </a:r>
          </a:p>
          <a:p>
            <a:r>
              <a:rPr kumimoji="1" lang="en-US" altLang="ja-JP" dirty="0" smtClean="0"/>
              <a:t>Yasutaka </a:t>
            </a:r>
            <a:r>
              <a:rPr kumimoji="1" lang="en-US" altLang="ja-JP" dirty="0" err="1" smtClean="0"/>
              <a:t>kamei,Bram</a:t>
            </a:r>
            <a:r>
              <a:rPr kumimoji="1" lang="en-US" altLang="ja-JP" dirty="0" smtClean="0"/>
              <a:t> Adams and Ahmed E. Hassan</a:t>
            </a:r>
            <a:endParaRPr kumimoji="1" lang="ja-JP" altLang="en-US" dirty="0"/>
          </a:p>
        </p:txBody>
      </p:sp>
    </p:spTree>
    <p:extLst>
      <p:ext uri="{BB962C8B-B14F-4D97-AF65-F5344CB8AC3E}">
        <p14:creationId xmlns:p14="http://schemas.microsoft.com/office/powerpoint/2010/main" val="3250306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バグ予測ではリリース前の変更数やプロダクトの規模を用いてリリース後のバグを予測して</a:t>
            </a:r>
            <a:r>
              <a:rPr kumimoji="1" lang="ja-JP" altLang="en-US" dirty="0" smtClean="0"/>
              <a:t>いる</a:t>
            </a:r>
            <a:endParaRPr kumimoji="1" lang="en-US" altLang="ja-JP" dirty="0" smtClean="0"/>
          </a:p>
          <a:p>
            <a:r>
              <a:rPr lang="ja-JP" altLang="en-US" dirty="0"/>
              <a:t>しかし</a:t>
            </a:r>
            <a:r>
              <a:rPr lang="ja-JP" altLang="en-US" dirty="0" smtClean="0"/>
              <a:t>、予測精度が</a:t>
            </a:r>
            <a:r>
              <a:rPr lang="ja-JP" altLang="en-US" dirty="0" smtClean="0"/>
              <a:t>低い</a:t>
            </a:r>
            <a:endParaRPr lang="en-US" altLang="ja-JP" dirty="0"/>
          </a:p>
          <a:p>
            <a:pPr lvl="1"/>
            <a:r>
              <a:rPr kumimoji="1" lang="ja-JP" altLang="en-US" dirty="0" smtClean="0"/>
              <a:t>「変更回数が多くて</a:t>
            </a:r>
            <a:r>
              <a:rPr lang="ja-JP" altLang="en-US" dirty="0" smtClean="0"/>
              <a:t>規模</a:t>
            </a:r>
            <a:r>
              <a:rPr kumimoji="1" lang="ja-JP" altLang="en-US" dirty="0" smtClean="0"/>
              <a:t>も大きくて複雑</a:t>
            </a:r>
            <a:r>
              <a:rPr lang="ja-JP" altLang="en-US" dirty="0" smtClean="0"/>
              <a:t>度も高い」</a:t>
            </a:r>
            <a:r>
              <a:rPr lang="ja-JP" altLang="en-US" dirty="0" err="1" smtClean="0"/>
              <a:t>ような</a:t>
            </a:r>
            <a:r>
              <a:rPr lang="ja-JP" altLang="en-US" dirty="0" smtClean="0"/>
              <a:t>バグが含まれているのが分かりきったものしかうまく予測できてない</a:t>
            </a:r>
            <a:endParaRPr lang="en-US" altLang="ja-JP" dirty="0"/>
          </a:p>
          <a:p>
            <a:pPr lvl="1"/>
            <a:r>
              <a:rPr lang="ja-JP" altLang="en-US" dirty="0"/>
              <a:t>「８０％のバグは２０％のファイルに存在する</a:t>
            </a:r>
            <a:r>
              <a:rPr lang="ja-JP" altLang="en-US" dirty="0" smtClean="0"/>
              <a:t>」</a:t>
            </a:r>
            <a:endParaRPr kumimoji="1" lang="en-US" altLang="ja-JP" dirty="0" smtClean="0"/>
          </a:p>
          <a:p>
            <a:r>
              <a:rPr kumimoji="1" lang="ja-JP" altLang="en-US" dirty="0" smtClean="0"/>
              <a:t>そこ</a:t>
            </a:r>
            <a:r>
              <a:rPr kumimoji="1" lang="ja-JP" altLang="en-US" dirty="0" smtClean="0"/>
              <a:t>で、</a:t>
            </a:r>
            <a:r>
              <a:rPr kumimoji="1" lang="en-US" altLang="ja-JP" dirty="0" smtClean="0">
                <a:solidFill>
                  <a:srgbClr val="FF0000"/>
                </a:solidFill>
              </a:rPr>
              <a:t>High-Impact</a:t>
            </a:r>
            <a:r>
              <a:rPr kumimoji="1" lang="ja-JP" altLang="en-US" dirty="0" smtClean="0">
                <a:solidFill>
                  <a:srgbClr val="FF0000"/>
                </a:solidFill>
              </a:rPr>
              <a:t>なバグに限定して予測する</a:t>
            </a:r>
            <a:r>
              <a:rPr kumimoji="1" lang="ja-JP" altLang="en-US" dirty="0" smtClean="0"/>
              <a:t>ことで、効果的なバグ予測を目指す</a:t>
            </a:r>
            <a:endParaRPr kumimoji="1" lang="ja-JP" altLang="en-US" dirty="0"/>
          </a:p>
        </p:txBody>
      </p:sp>
    </p:spTree>
    <p:extLst>
      <p:ext uri="{BB962C8B-B14F-4D97-AF65-F5344CB8AC3E}">
        <p14:creationId xmlns:p14="http://schemas.microsoft.com/office/powerpoint/2010/main" val="875081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Defects</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a:t>
            </a:r>
            <a:r>
              <a:rPr kumimoji="1" lang="en-US" altLang="ja-JP" dirty="0" smtClean="0"/>
              <a:t>High Impact</a:t>
            </a:r>
            <a:r>
              <a:rPr kumimoji="1" lang="ja-JP" altLang="en-US" dirty="0" smtClean="0"/>
              <a:t>」</a:t>
            </a:r>
            <a:r>
              <a:rPr kumimoji="1" lang="ja-JP" altLang="en-US" dirty="0" err="1" smtClean="0"/>
              <a:t>か</a:t>
            </a:r>
            <a:r>
              <a:rPr kumimoji="1" lang="ja-JP" altLang="en-US" dirty="0" smtClean="0"/>
              <a:t>どうかはステークホルダーによって異なる</a:t>
            </a:r>
            <a:endParaRPr kumimoji="1" lang="en-US" altLang="ja-JP" dirty="0" smtClean="0"/>
          </a:p>
          <a:p>
            <a:r>
              <a:rPr lang="en-US" altLang="ja-JP" dirty="0"/>
              <a:t>2</a:t>
            </a:r>
            <a:r>
              <a:rPr lang="ja-JP" altLang="en-US" dirty="0" err="1" smtClean="0"/>
              <a:t>つの</a:t>
            </a:r>
            <a:r>
              <a:rPr lang="ja-JP" altLang="en-US" dirty="0"/>
              <a:t>側面</a:t>
            </a:r>
            <a:r>
              <a:rPr lang="ja-JP" altLang="en-US" dirty="0" smtClean="0"/>
              <a:t>から</a:t>
            </a:r>
            <a:r>
              <a:rPr lang="en-US" altLang="ja-JP" dirty="0" smtClean="0"/>
              <a:t>High Impact</a:t>
            </a:r>
            <a:r>
              <a:rPr lang="ja-JP" altLang="en-US" dirty="0" smtClean="0"/>
              <a:t>を考える</a:t>
            </a:r>
            <a:endParaRPr lang="en-US" altLang="ja-JP" dirty="0" smtClean="0"/>
          </a:p>
          <a:p>
            <a:pPr lvl="1"/>
            <a:r>
              <a:rPr kumimoji="1" lang="ja-JP" altLang="en-US" dirty="0" smtClean="0"/>
              <a:t>ユーザにとって</a:t>
            </a:r>
            <a:endParaRPr kumimoji="1" lang="en-US" altLang="ja-JP" dirty="0" smtClean="0"/>
          </a:p>
          <a:p>
            <a:pPr lvl="2"/>
            <a:r>
              <a:rPr lang="en-US" altLang="ja-JP" dirty="0" smtClean="0">
                <a:solidFill>
                  <a:srgbClr val="FF0000"/>
                </a:solidFill>
              </a:rPr>
              <a:t>Breakage</a:t>
            </a:r>
            <a:r>
              <a:rPr lang="ja-JP" altLang="en-US" dirty="0" smtClean="0"/>
              <a:t>：以前追加した機能が使えない状態になる</a:t>
            </a:r>
            <a:endParaRPr kumimoji="1" lang="en-US" altLang="ja-JP" dirty="0" smtClean="0"/>
          </a:p>
          <a:p>
            <a:pPr lvl="1"/>
            <a:r>
              <a:rPr lang="ja-JP" altLang="en-US" dirty="0"/>
              <a:t>開発者に</a:t>
            </a:r>
            <a:r>
              <a:rPr lang="ja-JP" altLang="en-US" dirty="0" smtClean="0"/>
              <a:t>とって</a:t>
            </a:r>
            <a:endParaRPr lang="en-US" altLang="ja-JP" dirty="0" smtClean="0"/>
          </a:p>
          <a:p>
            <a:pPr lvl="2"/>
            <a:r>
              <a:rPr kumimoji="1" lang="en-US" altLang="ja-JP" dirty="0" smtClean="0">
                <a:solidFill>
                  <a:srgbClr val="FF0000"/>
                </a:solidFill>
              </a:rPr>
              <a:t>Surprise</a:t>
            </a:r>
            <a:r>
              <a:rPr kumimoji="1" lang="ja-JP" altLang="en-US" dirty="0" smtClean="0"/>
              <a:t>：思ってなかったところにバグが出る、リリース前に見つけたバグよりリリース後に見つけたバグのほうが多い</a:t>
            </a:r>
            <a:endParaRPr kumimoji="1" lang="ja-JP" altLang="en-US" dirty="0"/>
          </a:p>
        </p:txBody>
      </p:sp>
    </p:spTree>
    <p:extLst>
      <p:ext uri="{BB962C8B-B14F-4D97-AF65-F5344CB8AC3E}">
        <p14:creationId xmlns:p14="http://schemas.microsoft.com/office/powerpoint/2010/main" val="2317620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定義</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kumimoji="1" lang="en-US" altLang="ja-JP" dirty="0" smtClean="0"/>
              <a:t>Breakage</a:t>
            </a:r>
          </a:p>
          <a:p>
            <a:pPr lvl="1"/>
            <a:r>
              <a:rPr lang="ja-JP" altLang="en-US" dirty="0"/>
              <a:t>以前</a:t>
            </a:r>
            <a:r>
              <a:rPr lang="ja-JP" altLang="en-US" dirty="0" smtClean="0"/>
              <a:t>の</a:t>
            </a:r>
            <a:r>
              <a:rPr lang="ja-JP" altLang="en-US" dirty="0"/>
              <a:t>リリース</a:t>
            </a:r>
            <a:r>
              <a:rPr lang="ja-JP" altLang="en-US" dirty="0" smtClean="0"/>
              <a:t>で</a:t>
            </a:r>
            <a:r>
              <a:rPr lang="ja-JP" altLang="en-US" dirty="0"/>
              <a:t>追加した機能</a:t>
            </a:r>
            <a:r>
              <a:rPr lang="ja-JP" altLang="en-US" dirty="0" smtClean="0"/>
              <a:t>が、新しい機能の追加や不具合の修正によって使えない状態になる不具合</a:t>
            </a:r>
            <a:endParaRPr lang="en-US" altLang="ja-JP" dirty="0" smtClean="0"/>
          </a:p>
          <a:p>
            <a:r>
              <a:rPr kumimoji="1" lang="en-US" altLang="ja-JP" dirty="0" smtClean="0"/>
              <a:t>Surprise</a:t>
            </a:r>
          </a:p>
          <a:p>
            <a:pPr lvl="1"/>
            <a:r>
              <a:rPr lang="ja-JP" altLang="en-US" dirty="0"/>
              <a:t>リリース前</a:t>
            </a:r>
            <a:r>
              <a:rPr lang="ja-JP" altLang="en-US" dirty="0" smtClean="0"/>
              <a:t>に発見</a:t>
            </a:r>
            <a:r>
              <a:rPr lang="ja-JP" altLang="en-US" dirty="0" smtClean="0"/>
              <a:t>した</a:t>
            </a:r>
            <a:r>
              <a:rPr lang="ja-JP" altLang="en-US" dirty="0"/>
              <a:t>不具合</a:t>
            </a:r>
            <a:r>
              <a:rPr lang="ja-JP" altLang="en-US" dirty="0" smtClean="0"/>
              <a:t>と</a:t>
            </a:r>
            <a:r>
              <a:rPr lang="ja-JP" altLang="en-US" dirty="0" smtClean="0"/>
              <a:t>リリース後に発見</a:t>
            </a:r>
            <a:r>
              <a:rPr lang="ja-JP" altLang="en-US" dirty="0" smtClean="0"/>
              <a:t>した</a:t>
            </a:r>
            <a:r>
              <a:rPr lang="ja-JP" altLang="en-US" dirty="0"/>
              <a:t>不具合</a:t>
            </a:r>
            <a:r>
              <a:rPr lang="ja-JP" altLang="en-US" dirty="0" smtClean="0"/>
              <a:t>の比</a:t>
            </a:r>
            <a:endParaRPr lang="en-US" altLang="ja-JP" dirty="0" smtClean="0"/>
          </a:p>
          <a:p>
            <a:pPr lvl="1"/>
            <a:endParaRPr lang="en-US" altLang="ja-JP" dirty="0" smtClean="0"/>
          </a:p>
          <a:p>
            <a:pPr lvl="1"/>
            <a:endParaRPr kumimoji="1" lang="en-US" altLang="ja-JP" dirty="0"/>
          </a:p>
          <a:p>
            <a:pPr lvl="1"/>
            <a:endParaRPr lang="en-US" altLang="ja-JP" dirty="0" smtClean="0"/>
          </a:p>
          <a:p>
            <a:pPr lvl="1"/>
            <a:endParaRPr kumimoji="1" lang="en-US" altLang="ja-JP" dirty="0" smtClean="0"/>
          </a:p>
          <a:p>
            <a:pPr lvl="1"/>
            <a:r>
              <a:rPr kumimoji="1" lang="ja-JP" altLang="en-US" dirty="0" smtClean="0"/>
              <a:t>前の</a:t>
            </a:r>
            <a:r>
              <a:rPr kumimoji="1" lang="ja-JP" altLang="en-US" dirty="0"/>
              <a:t>リリース</a:t>
            </a:r>
            <a:r>
              <a:rPr kumimoji="1" lang="ja-JP" altLang="en-US" dirty="0" smtClean="0"/>
              <a:t>の</a:t>
            </a:r>
            <a:r>
              <a:rPr kumimoji="1" lang="ja-JP" altLang="en-US" dirty="0"/>
              <a:t>時</a:t>
            </a:r>
            <a:r>
              <a:rPr kumimoji="1" lang="ja-JP" altLang="en-US" dirty="0" smtClean="0"/>
              <a:t>の中央値を次のリリース時の閾値として、判定する</a:t>
            </a:r>
            <a:endParaRPr kumimoji="1" lang="en-US" altLang="ja-JP" dirty="0" smtClean="0"/>
          </a:p>
          <a:p>
            <a:pPr lvl="1"/>
            <a:endParaRPr kumimoji="1" lang="en-US" altLang="ja-JP" dirty="0" smtClean="0"/>
          </a:p>
          <a:p>
            <a:pPr lvl="1"/>
            <a:endParaRPr kumimoji="1" lang="ja-JP" alt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762" y="3645024"/>
            <a:ext cx="7162800" cy="771525"/>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4581128"/>
            <a:ext cx="7343775" cy="381000"/>
          </a:xfrm>
          <a:prstGeom prst="rect">
            <a:avLst/>
          </a:prstGeom>
        </p:spPr>
      </p:pic>
    </p:spTree>
    <p:extLst>
      <p:ext uri="{BB962C8B-B14F-4D97-AF65-F5344CB8AC3E}">
        <p14:creationId xmlns:p14="http://schemas.microsoft.com/office/powerpoint/2010/main" val="764743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データセット</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商用の電話通信ソフト</a:t>
            </a:r>
            <a:endParaRPr kumimoji="1" lang="en-US" altLang="ja-JP" dirty="0" smtClean="0"/>
          </a:p>
          <a:p>
            <a:pPr lvl="1"/>
            <a:r>
              <a:rPr lang="ja-JP" altLang="en-US" dirty="0"/>
              <a:t>約</a:t>
            </a:r>
            <a:r>
              <a:rPr lang="en-US" altLang="ja-JP" dirty="0" smtClean="0"/>
              <a:t>30</a:t>
            </a:r>
            <a:r>
              <a:rPr lang="ja-JP" altLang="en-US" dirty="0" smtClean="0"/>
              <a:t>年開発が続いている</a:t>
            </a:r>
            <a:endParaRPr lang="en-US" altLang="ja-JP" dirty="0" smtClean="0"/>
          </a:p>
          <a:p>
            <a:pPr lvl="1"/>
            <a:r>
              <a:rPr lang="en-US" altLang="ja-JP" dirty="0"/>
              <a:t>C,C</a:t>
            </a:r>
            <a:r>
              <a:rPr lang="en-US" altLang="ja-JP" dirty="0" smtClean="0"/>
              <a:t>++</a:t>
            </a:r>
            <a:r>
              <a:rPr lang="ja-JP" altLang="en-US" dirty="0" smtClean="0"/>
              <a:t>で</a:t>
            </a:r>
            <a:r>
              <a:rPr kumimoji="1" lang="ja-JP" altLang="en-US" dirty="0" smtClean="0"/>
              <a:t>７</a:t>
            </a:r>
            <a:r>
              <a:rPr kumimoji="1" lang="en-US" altLang="ja-JP" dirty="0" smtClean="0"/>
              <a:t>,</a:t>
            </a:r>
            <a:r>
              <a:rPr kumimoji="1" lang="ja-JP" altLang="en-US" dirty="0" smtClean="0"/>
              <a:t>０００</a:t>
            </a:r>
            <a:r>
              <a:rPr kumimoji="1" lang="en-US" altLang="ja-JP" dirty="0" smtClean="0"/>
              <a:t>,</a:t>
            </a:r>
            <a:r>
              <a:rPr kumimoji="1" lang="ja-JP" altLang="en-US" dirty="0" smtClean="0"/>
              <a:t>０００行</a:t>
            </a:r>
            <a:endParaRPr lang="en-US" altLang="ja-JP" dirty="0" smtClean="0"/>
          </a:p>
          <a:p>
            <a:r>
              <a:rPr lang="en-US" altLang="ja-JP" dirty="0" err="1" smtClean="0"/>
              <a:t>Sablime</a:t>
            </a:r>
            <a:r>
              <a:rPr lang="ja-JP" altLang="en-US" dirty="0" smtClean="0"/>
              <a:t>：</a:t>
            </a:r>
            <a:r>
              <a:rPr lang="en-US" altLang="ja-JP" dirty="0" smtClean="0"/>
              <a:t>Configuration management system</a:t>
            </a:r>
            <a:endParaRPr lang="en-US" altLang="ja-JP" dirty="0"/>
          </a:p>
          <a:p>
            <a:pPr lvl="1"/>
            <a:r>
              <a:rPr lang="ja-JP" altLang="en-US" dirty="0" smtClean="0"/>
              <a:t>機能</a:t>
            </a:r>
            <a:r>
              <a:rPr lang="ja-JP" altLang="en-US" dirty="0"/>
              <a:t>追加やバグ修正を含むコードの変更要求</a:t>
            </a:r>
            <a:r>
              <a:rPr lang="ja-JP" altLang="en-US" dirty="0" smtClean="0"/>
              <a:t>を</a:t>
            </a:r>
            <a:r>
              <a:rPr lang="en-US" altLang="ja-JP" dirty="0" smtClean="0"/>
              <a:t>Modification Requests</a:t>
            </a:r>
            <a:r>
              <a:rPr lang="ja-JP" altLang="en-US" dirty="0" smtClean="0"/>
              <a:t>（</a:t>
            </a:r>
            <a:r>
              <a:rPr lang="en-US" altLang="ja-JP" dirty="0" smtClean="0"/>
              <a:t>MR)</a:t>
            </a:r>
            <a:r>
              <a:rPr lang="ja-JP" altLang="en-US" dirty="0" smtClean="0"/>
              <a:t>という単位で管理</a:t>
            </a:r>
            <a:endParaRPr lang="en-US" altLang="ja-JP" dirty="0" smtClean="0"/>
          </a:p>
          <a:p>
            <a:pPr lvl="1"/>
            <a:r>
              <a:rPr lang="ja-JP" altLang="en-US" dirty="0" smtClean="0"/>
              <a:t>各</a:t>
            </a:r>
            <a:r>
              <a:rPr lang="en-US" altLang="ja-JP" dirty="0" smtClean="0"/>
              <a:t>MR</a:t>
            </a:r>
            <a:r>
              <a:rPr lang="ja-JP" altLang="en-US" dirty="0"/>
              <a:t>を</a:t>
            </a:r>
            <a:r>
              <a:rPr lang="ja-JP" altLang="en-US" dirty="0" smtClean="0"/>
              <a:t>どのリリースに含めたかが記録される</a:t>
            </a:r>
            <a:endParaRPr lang="en-US" altLang="ja-JP" dirty="0" smtClean="0"/>
          </a:p>
          <a:p>
            <a:pPr lvl="1"/>
            <a:r>
              <a:rPr lang="ja-JP" altLang="en-US" dirty="0" smtClean="0"/>
              <a:t>リリース前の変更とリリース後の変更がわかる</a:t>
            </a:r>
            <a:endParaRPr lang="en-US" altLang="ja-JP" dirty="0" smtClean="0"/>
          </a:p>
        </p:txBody>
      </p:sp>
    </p:spTree>
    <p:extLst>
      <p:ext uri="{BB962C8B-B14F-4D97-AF65-F5344CB8AC3E}">
        <p14:creationId xmlns:p14="http://schemas.microsoft.com/office/powerpoint/2010/main" val="317034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 and Surprise Defects</a:t>
            </a:r>
            <a:r>
              <a:rPr kumimoji="1" lang="ja-JP" altLang="en-US" dirty="0" smtClean="0"/>
              <a:t>の割合</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70890"/>
            <a:ext cx="9144000" cy="2770278"/>
          </a:xfrm>
          <a:prstGeom prst="rect">
            <a:avLst/>
          </a:prstGeom>
        </p:spPr>
      </p:pic>
      <p:sp>
        <p:nvSpPr>
          <p:cNvPr id="5" name="正方形/長方形 4"/>
          <p:cNvSpPr/>
          <p:nvPr/>
        </p:nvSpPr>
        <p:spPr>
          <a:xfrm>
            <a:off x="1763688" y="5589240"/>
            <a:ext cx="5976664" cy="10801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2400" dirty="0" smtClean="0"/>
              <a:t>全体の２％のファイルにしか</a:t>
            </a:r>
            <a:r>
              <a:rPr kumimoji="1" lang="en-US" altLang="ja-JP" sz="2400" dirty="0" smtClean="0"/>
              <a:t>Breakage</a:t>
            </a:r>
            <a:r>
              <a:rPr kumimoji="1" lang="ja-JP" altLang="en-US" sz="2400" dirty="0" smtClean="0"/>
              <a:t>や</a:t>
            </a:r>
            <a:r>
              <a:rPr kumimoji="1" lang="en-US" altLang="ja-JP" sz="2400" dirty="0" smtClean="0"/>
              <a:t>Surprise </a:t>
            </a:r>
            <a:r>
              <a:rPr kumimoji="1" lang="ja-JP" altLang="en-US" sz="2400" dirty="0" smtClean="0"/>
              <a:t>は含まれていない</a:t>
            </a:r>
            <a:endParaRPr kumimoji="1" lang="ja-JP" altLang="en-US" sz="2400" dirty="0"/>
          </a:p>
        </p:txBody>
      </p:sp>
      <p:sp>
        <p:nvSpPr>
          <p:cNvPr id="6" name="正方形/長方形 5"/>
          <p:cNvSpPr/>
          <p:nvPr/>
        </p:nvSpPr>
        <p:spPr>
          <a:xfrm>
            <a:off x="4067944" y="4581128"/>
            <a:ext cx="432048" cy="288032"/>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7" name="正方形/長方形 6"/>
          <p:cNvSpPr/>
          <p:nvPr/>
        </p:nvSpPr>
        <p:spPr>
          <a:xfrm>
            <a:off x="6156176" y="4581128"/>
            <a:ext cx="432048" cy="288032"/>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Tree>
    <p:extLst>
      <p:ext uri="{BB962C8B-B14F-4D97-AF65-F5344CB8AC3E}">
        <p14:creationId xmlns:p14="http://schemas.microsoft.com/office/powerpoint/2010/main" val="3518554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予備調査２</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 </a:t>
            </a:r>
            <a:r>
              <a:rPr kumimoji="1" lang="ja-JP" altLang="en-US" dirty="0" smtClean="0"/>
              <a:t>と</a:t>
            </a:r>
            <a:r>
              <a:rPr kumimoji="1" lang="en-US" altLang="ja-JP" dirty="0" smtClean="0"/>
              <a:t> Surprise </a:t>
            </a:r>
            <a:r>
              <a:rPr kumimoji="1" lang="ja-JP" altLang="en-US" dirty="0" smtClean="0"/>
              <a:t>に違いがあるのか？</a:t>
            </a:r>
            <a:endParaRPr lang="en-US" altLang="ja-JP" dirty="0"/>
          </a:p>
          <a:p>
            <a:pPr lvl="8"/>
            <a:endParaRPr lang="en-US" altLang="ja-JP" dirty="0" smtClean="0"/>
          </a:p>
          <a:p>
            <a:pPr lvl="1"/>
            <a:r>
              <a:rPr lang="ja-JP" altLang="en-US" dirty="0"/>
              <a:t>　</a:t>
            </a:r>
            <a:r>
              <a:rPr lang="en-US" altLang="ja-JP" dirty="0" smtClean="0"/>
              <a:t>			</a:t>
            </a:r>
            <a:r>
              <a:rPr lang="ja-JP" altLang="en-US" dirty="0" smtClean="0"/>
              <a:t>　　＝</a:t>
            </a:r>
            <a:r>
              <a:rPr lang="en-US" altLang="ja-JP" dirty="0" smtClean="0"/>
              <a:t>6%</a:t>
            </a:r>
            <a:r>
              <a:rPr lang="ja-JP" altLang="en-US" dirty="0" smtClean="0"/>
              <a:t>くらい</a:t>
            </a:r>
            <a:endParaRPr lang="en-US" altLang="ja-JP" dirty="0" smtClean="0"/>
          </a:p>
          <a:p>
            <a:pPr lvl="1"/>
            <a:r>
              <a:rPr lang="en-US" altLang="ja-JP" dirty="0" smtClean="0"/>
              <a:t>Breakage</a:t>
            </a:r>
            <a:r>
              <a:rPr lang="ja-JP" altLang="en-US" dirty="0" smtClean="0"/>
              <a:t>と</a:t>
            </a:r>
            <a:r>
              <a:rPr lang="en-US" altLang="ja-JP" dirty="0" smtClean="0"/>
              <a:t>Surprise</a:t>
            </a:r>
            <a:r>
              <a:rPr lang="ja-JP" altLang="en-US" dirty="0" smtClean="0"/>
              <a:t>は同時には起こりにくい</a:t>
            </a:r>
            <a:endParaRPr lang="en-US" altLang="ja-JP" dirty="0" smtClean="0"/>
          </a:p>
          <a:p>
            <a:pPr lvl="1"/>
            <a:endParaRPr lang="en-US" altLang="ja-JP" dirty="0"/>
          </a:p>
          <a:p>
            <a:pPr marL="457200" lvl="1" indent="0">
              <a:buNone/>
            </a:pP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2348880"/>
            <a:ext cx="3333750" cy="781050"/>
          </a:xfrm>
          <a:prstGeom prst="rect">
            <a:avLst/>
          </a:prstGeom>
        </p:spPr>
      </p:pic>
    </p:spTree>
    <p:extLst>
      <p:ext uri="{BB962C8B-B14F-4D97-AF65-F5344CB8AC3E}">
        <p14:creationId xmlns:p14="http://schemas.microsoft.com/office/powerpoint/2010/main" val="3483914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 Study</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RQ1:Breakage/Surprise</a:t>
            </a:r>
            <a:r>
              <a:rPr kumimoji="1" lang="ja-JP" altLang="en-US" dirty="0" smtClean="0"/>
              <a:t>をうまく予測できるか？</a:t>
            </a:r>
            <a:endParaRPr kumimoji="1" lang="en-US" altLang="ja-JP" dirty="0" smtClean="0"/>
          </a:p>
          <a:p>
            <a:r>
              <a:rPr lang="en-US" altLang="ja-JP" dirty="0"/>
              <a:t>RQ2</a:t>
            </a:r>
            <a:r>
              <a:rPr lang="en-US" altLang="ja-JP" dirty="0" smtClean="0"/>
              <a:t>:</a:t>
            </a:r>
            <a:r>
              <a:rPr lang="ja-JP" altLang="en-US" dirty="0" smtClean="0"/>
              <a:t>どんな</a:t>
            </a:r>
            <a:r>
              <a:rPr lang="ja-JP" altLang="en-US" dirty="0" smtClean="0"/>
              <a:t>要素群が</a:t>
            </a:r>
            <a:r>
              <a:rPr lang="ja-JP" altLang="en-US" dirty="0" smtClean="0"/>
              <a:t>予測に役立つか？</a:t>
            </a:r>
            <a:endParaRPr lang="en-US" altLang="ja-JP" dirty="0" smtClean="0"/>
          </a:p>
          <a:p>
            <a:r>
              <a:rPr kumimoji="1" lang="en-US" altLang="ja-JP" dirty="0"/>
              <a:t>RQ3</a:t>
            </a:r>
            <a:r>
              <a:rPr kumimoji="1" lang="en-US" altLang="ja-JP" dirty="0" smtClean="0"/>
              <a:t>:</a:t>
            </a:r>
            <a:r>
              <a:rPr kumimoji="1" lang="ja-JP" altLang="en-US" dirty="0" smtClean="0"/>
              <a:t>各要素がどれほど予測に寄与しているか？</a:t>
            </a:r>
            <a:endParaRPr kumimoji="1" lang="ja-JP" altLang="en-US" dirty="0"/>
          </a:p>
        </p:txBody>
      </p:sp>
    </p:spTree>
    <p:extLst>
      <p:ext uri="{BB962C8B-B14F-4D97-AF65-F5344CB8AC3E}">
        <p14:creationId xmlns:p14="http://schemas.microsoft.com/office/powerpoint/2010/main" val="872111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予測モデルの説明変数</a:t>
            </a:r>
            <a:endParaRPr kumimoji="1" lang="ja-JP" altLang="en-US" dirty="0"/>
          </a:p>
        </p:txBody>
      </p:sp>
      <p:sp>
        <p:nvSpPr>
          <p:cNvPr id="3" name="コンテンツ プレースホルダー 2"/>
          <p:cNvSpPr>
            <a:spLocks noGrp="1"/>
          </p:cNvSpPr>
          <p:nvPr>
            <p:ph idx="1"/>
          </p:nvPr>
        </p:nvSpPr>
        <p:spPr>
          <a:xfrm>
            <a:off x="457200" y="1600200"/>
            <a:ext cx="4258816" cy="4525963"/>
          </a:xfrm>
        </p:spPr>
        <p:txBody>
          <a:bodyPr>
            <a:normAutofit fontScale="92500" lnSpcReduction="10000"/>
          </a:bodyPr>
          <a:lstStyle/>
          <a:p>
            <a:r>
              <a:rPr kumimoji="1" lang="en-US" altLang="ja-JP" sz="2800" dirty="0" smtClean="0"/>
              <a:t>Traditional Factors</a:t>
            </a:r>
          </a:p>
          <a:p>
            <a:pPr lvl="1"/>
            <a:r>
              <a:rPr lang="ja-JP" altLang="en-US" sz="2400" dirty="0"/>
              <a:t>変更</a:t>
            </a:r>
            <a:r>
              <a:rPr lang="ja-JP" altLang="en-US" sz="2400" dirty="0" smtClean="0"/>
              <a:t>回数等</a:t>
            </a:r>
            <a:endParaRPr lang="en-US" altLang="ja-JP" sz="2400" dirty="0" smtClean="0"/>
          </a:p>
          <a:p>
            <a:r>
              <a:rPr kumimoji="1" lang="en-US" altLang="ja-JP" sz="2800" dirty="0"/>
              <a:t>Co-change </a:t>
            </a:r>
            <a:r>
              <a:rPr kumimoji="1" lang="en-US" altLang="ja-JP" sz="2800" dirty="0" smtClean="0"/>
              <a:t>Factors</a:t>
            </a:r>
          </a:p>
          <a:p>
            <a:pPr lvl="1"/>
            <a:r>
              <a:rPr lang="ja-JP" altLang="en-US" sz="2400" dirty="0"/>
              <a:t>同時</a:t>
            </a:r>
            <a:r>
              <a:rPr lang="ja-JP" altLang="en-US" sz="2400" dirty="0" smtClean="0"/>
              <a:t>変更ファイル数等</a:t>
            </a:r>
            <a:endParaRPr lang="en-US" altLang="ja-JP" sz="2400" dirty="0" smtClean="0"/>
          </a:p>
          <a:p>
            <a:r>
              <a:rPr lang="en-US" altLang="ja-JP" sz="2800" dirty="0"/>
              <a:t>Time </a:t>
            </a:r>
            <a:r>
              <a:rPr lang="en-US" altLang="ja-JP" sz="2800" dirty="0" smtClean="0"/>
              <a:t>Factors</a:t>
            </a:r>
          </a:p>
          <a:p>
            <a:pPr lvl="1"/>
            <a:r>
              <a:rPr lang="ja-JP" altLang="en-US" sz="2400" dirty="0" smtClean="0"/>
              <a:t>リリース前の最新の変更からリリースまでの時間</a:t>
            </a:r>
            <a:endParaRPr lang="en-US" altLang="ja-JP" sz="2400" dirty="0" smtClean="0"/>
          </a:p>
          <a:p>
            <a:pPr lvl="1"/>
            <a:r>
              <a:rPr lang="ja-JP" altLang="en-US" sz="2400" dirty="0"/>
              <a:t>ファイル</a:t>
            </a:r>
            <a:r>
              <a:rPr lang="ja-JP" altLang="en-US" sz="2400" dirty="0" smtClean="0"/>
              <a:t>の生存期間</a:t>
            </a:r>
            <a:endParaRPr lang="en-US" altLang="ja-JP" sz="2400" dirty="0" smtClean="0"/>
          </a:p>
          <a:p>
            <a:r>
              <a:rPr lang="ja-JP" altLang="en-US" sz="2800" dirty="0" smtClean="0"/>
              <a:t>多重共線性の確認</a:t>
            </a:r>
            <a:endParaRPr lang="en-US" altLang="ja-JP" sz="2800" dirty="0" smtClean="0"/>
          </a:p>
          <a:p>
            <a:pPr lvl="1"/>
            <a:r>
              <a:rPr lang="ja-JP" altLang="en-US" sz="2400" dirty="0" smtClean="0"/>
              <a:t>全１５</a:t>
            </a:r>
            <a:r>
              <a:rPr lang="ja-JP" altLang="en-US" sz="2400" dirty="0" smtClean="0"/>
              <a:t>個</a:t>
            </a:r>
            <a:r>
              <a:rPr lang="ja-JP" altLang="en-US" sz="2400" dirty="0" smtClean="0"/>
              <a:t>の</a:t>
            </a:r>
            <a:r>
              <a:rPr lang="ja-JP" altLang="en-US" sz="2400" dirty="0" smtClean="0"/>
              <a:t>変数のうち、</a:t>
            </a:r>
            <a:r>
              <a:rPr lang="en-US" altLang="ja-JP" sz="2400" dirty="0" smtClean="0"/>
              <a:t>5</a:t>
            </a:r>
            <a:r>
              <a:rPr lang="ja-JP" altLang="en-US" sz="2400" dirty="0" err="1" smtClean="0"/>
              <a:t>つの</a:t>
            </a:r>
            <a:r>
              <a:rPr lang="ja-JP" altLang="en-US" sz="2400" dirty="0" smtClean="0"/>
              <a:t>変数を用いる</a:t>
            </a:r>
            <a:endParaRPr lang="en-US" altLang="ja-JP" sz="2400" dirty="0" smtClean="0"/>
          </a:p>
          <a:p>
            <a:endParaRPr lang="en-US" altLang="ja-JP" dirty="0" smtClean="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2762" y="1412776"/>
            <a:ext cx="4541238" cy="4326979"/>
          </a:xfrm>
          <a:prstGeom prst="rect">
            <a:avLst/>
          </a:prstGeom>
        </p:spPr>
      </p:pic>
    </p:spTree>
    <p:extLst>
      <p:ext uri="{BB962C8B-B14F-4D97-AF65-F5344CB8AC3E}">
        <p14:creationId xmlns:p14="http://schemas.microsoft.com/office/powerpoint/2010/main" val="3259785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a:t>
            </a:r>
            <a:endParaRPr kumimoji="1" lang="ja-JP" altLang="en-US" dirty="0"/>
          </a:p>
        </p:txBody>
      </p:sp>
      <p:sp>
        <p:nvSpPr>
          <p:cNvPr id="3" name="コンテンツ プレースホルダー 2"/>
          <p:cNvSpPr>
            <a:spLocks noGrp="1"/>
          </p:cNvSpPr>
          <p:nvPr>
            <p:ph idx="1"/>
          </p:nvPr>
        </p:nvSpPr>
        <p:spPr>
          <a:xfrm>
            <a:off x="457200" y="1600200"/>
            <a:ext cx="4282950" cy="4525963"/>
          </a:xfrm>
        </p:spPr>
        <p:txBody>
          <a:bodyPr/>
          <a:lstStyle/>
          <a:p>
            <a:r>
              <a:rPr lang="en-US" altLang="ja-JP" dirty="0" smtClean="0"/>
              <a:t>Breakage/Surprise</a:t>
            </a:r>
          </a:p>
          <a:p>
            <a:pPr lvl="1"/>
            <a:r>
              <a:rPr kumimoji="1" lang="ja-JP" altLang="en-US" dirty="0"/>
              <a:t>どちら</a:t>
            </a:r>
            <a:r>
              <a:rPr kumimoji="1" lang="ja-JP" altLang="en-US" dirty="0" smtClean="0"/>
              <a:t>も</a:t>
            </a:r>
            <a:r>
              <a:rPr kumimoji="1" lang="en-US" altLang="ja-JP" dirty="0" smtClean="0"/>
              <a:t>Precision</a:t>
            </a:r>
            <a:r>
              <a:rPr kumimoji="1" lang="ja-JP" altLang="en-US" dirty="0" smtClean="0"/>
              <a:t>が低くて</a:t>
            </a:r>
            <a:r>
              <a:rPr kumimoji="1" lang="en-US" altLang="ja-JP" dirty="0" smtClean="0"/>
              <a:t>Recall</a:t>
            </a:r>
            <a:r>
              <a:rPr kumimoji="1" lang="ja-JP" altLang="en-US" dirty="0" smtClean="0"/>
              <a:t>が</a:t>
            </a:r>
            <a:r>
              <a:rPr kumimoji="1" lang="en-US" altLang="ja-JP" dirty="0" smtClean="0"/>
              <a:t>70</a:t>
            </a:r>
            <a:r>
              <a:rPr kumimoji="1" lang="ja-JP" altLang="en-US" dirty="0" smtClean="0"/>
              <a:t>以上</a:t>
            </a:r>
            <a:endParaRPr kumimoji="1" lang="en-US" altLang="ja-JP" dirty="0" smtClean="0"/>
          </a:p>
          <a:p>
            <a:pPr lvl="1"/>
            <a:r>
              <a:rPr lang="en-US" altLang="ja-JP" dirty="0" smtClean="0"/>
              <a:t>Precision</a:t>
            </a:r>
            <a:r>
              <a:rPr lang="ja-JP" altLang="en-US" dirty="0" smtClean="0"/>
              <a:t>が低いのは</a:t>
            </a:r>
            <a:r>
              <a:rPr lang="en-US" altLang="ja-JP" dirty="0" smtClean="0"/>
              <a:t>Breakage/Surprise</a:t>
            </a:r>
            <a:r>
              <a:rPr lang="ja-JP" altLang="en-US" dirty="0" smtClean="0"/>
              <a:t>がもともと少ない</a:t>
            </a:r>
            <a:r>
              <a:rPr lang="ja-JP" altLang="en-US" dirty="0" smtClean="0"/>
              <a:t>から</a:t>
            </a:r>
            <a:endParaRPr lang="en-US" altLang="ja-JP" dirty="0" smtClean="0"/>
          </a:p>
          <a:p>
            <a:pPr lvl="1"/>
            <a:r>
              <a:rPr lang="ja-JP" altLang="en-US" dirty="0"/>
              <a:t>モデル</a:t>
            </a:r>
            <a:r>
              <a:rPr lang="ja-JP" altLang="en-US" dirty="0" smtClean="0"/>
              <a:t>の寄与率は先行研究と同程度</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1525935"/>
            <a:ext cx="4392488" cy="1954925"/>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150" y="3835499"/>
            <a:ext cx="4296346" cy="2126376"/>
          </a:xfrm>
          <a:prstGeom prst="rect">
            <a:avLst/>
          </a:prstGeom>
        </p:spPr>
      </p:pic>
    </p:spTree>
    <p:extLst>
      <p:ext uri="{BB962C8B-B14F-4D97-AF65-F5344CB8AC3E}">
        <p14:creationId xmlns:p14="http://schemas.microsoft.com/office/powerpoint/2010/main" val="1516414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予測に重要な</a:t>
            </a:r>
            <a:r>
              <a:rPr kumimoji="1" lang="ja-JP" altLang="en-US" dirty="0" smtClean="0"/>
              <a:t>変数群</a:t>
            </a:r>
            <a:endParaRPr kumimoji="1" lang="en-US" altLang="ja-JP" dirty="0" smtClean="0"/>
          </a:p>
          <a:p>
            <a:r>
              <a:rPr kumimoji="1" lang="en-US" altLang="ja-JP" dirty="0" smtClean="0"/>
              <a:t>Breakage</a:t>
            </a:r>
          </a:p>
          <a:p>
            <a:pPr lvl="1"/>
            <a:r>
              <a:rPr lang="en-US" altLang="ja-JP" dirty="0"/>
              <a:t>Traditional </a:t>
            </a:r>
            <a:r>
              <a:rPr lang="en-US" altLang="ja-JP" dirty="0" smtClean="0"/>
              <a:t>Factors</a:t>
            </a:r>
            <a:r>
              <a:rPr lang="ja-JP" altLang="en-US" dirty="0" smtClean="0"/>
              <a:t>（ファイル変更回数やリリース前のバグ数）が重要</a:t>
            </a:r>
            <a:endParaRPr lang="en-US" altLang="ja-JP" dirty="0" smtClean="0"/>
          </a:p>
          <a:p>
            <a:r>
              <a:rPr kumimoji="1" lang="en-US" altLang="ja-JP" dirty="0" smtClean="0"/>
              <a:t>Surprise</a:t>
            </a:r>
          </a:p>
          <a:p>
            <a:pPr lvl="1"/>
            <a:r>
              <a:rPr kumimoji="1" lang="en-US" altLang="ja-JP" dirty="0" smtClean="0"/>
              <a:t>Co-Change Factors</a:t>
            </a:r>
            <a:r>
              <a:rPr kumimoji="1" lang="ja-JP" altLang="en-US" dirty="0" smtClean="0"/>
              <a:t>（同時変更ファイル数等）</a:t>
            </a:r>
            <a:endParaRPr kumimoji="1" lang="en-US" altLang="ja-JP" dirty="0" smtClean="0"/>
          </a:p>
          <a:p>
            <a:pPr lvl="1"/>
            <a:r>
              <a:rPr lang="en-US" altLang="ja-JP" dirty="0"/>
              <a:t>Time </a:t>
            </a:r>
            <a:r>
              <a:rPr lang="en-US" altLang="ja-JP" dirty="0" smtClean="0"/>
              <a:t>Factors</a:t>
            </a:r>
            <a:r>
              <a:rPr lang="ja-JP" altLang="en-US" dirty="0" smtClean="0"/>
              <a:t>（リリース前の最終変更からの日数等）が重要</a:t>
            </a:r>
            <a:endParaRPr kumimoji="1" lang="ja-JP" altLang="en-US" dirty="0"/>
          </a:p>
        </p:txBody>
      </p:sp>
    </p:spTree>
    <p:extLst>
      <p:ext uri="{BB962C8B-B14F-4D97-AF65-F5344CB8AC3E}">
        <p14:creationId xmlns:p14="http://schemas.microsoft.com/office/powerpoint/2010/main" val="2036552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各変数が予測に与える影響の比較</a:t>
            </a:r>
            <a:endParaRPr kumimoji="1" lang="en-US" altLang="ja-JP" dirty="0" smtClean="0"/>
          </a:p>
          <a:p>
            <a:pPr lvl="1"/>
            <a:r>
              <a:rPr lang="ja-JP" altLang="en-US" dirty="0"/>
              <a:t>リリースごと</a:t>
            </a:r>
            <a:r>
              <a:rPr lang="ja-JP" altLang="en-US" dirty="0" smtClean="0"/>
              <a:t>に、変数の影響が違う</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18" y="3163146"/>
            <a:ext cx="9144000" cy="1800495"/>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79" y="4941168"/>
            <a:ext cx="9144000" cy="1646078"/>
          </a:xfrm>
          <a:prstGeom prst="rect">
            <a:avLst/>
          </a:prstGeom>
        </p:spPr>
      </p:pic>
      <p:sp>
        <p:nvSpPr>
          <p:cNvPr id="6" name="正方形/長方形 5"/>
          <p:cNvSpPr/>
          <p:nvPr/>
        </p:nvSpPr>
        <p:spPr>
          <a:xfrm>
            <a:off x="6233678" y="3876650"/>
            <a:ext cx="1080120" cy="936104"/>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正方形/長方形 6"/>
          <p:cNvSpPr/>
          <p:nvPr/>
        </p:nvSpPr>
        <p:spPr>
          <a:xfrm>
            <a:off x="6233678" y="5650745"/>
            <a:ext cx="1080120" cy="80259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373715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Breakage/Surprise</a:t>
            </a:r>
            <a:r>
              <a:rPr lang="ja-JP" altLang="en-US" dirty="0" smtClean="0"/>
              <a:t>に注目した効果</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Post-release defects</a:t>
            </a:r>
            <a:r>
              <a:rPr lang="ja-JP" altLang="en-US" dirty="0" smtClean="0"/>
              <a:t>を予測するためのモデルと</a:t>
            </a:r>
            <a:r>
              <a:rPr lang="en-US" altLang="ja-JP" dirty="0" smtClean="0"/>
              <a:t>Breakage/Surprise</a:t>
            </a:r>
            <a:r>
              <a:rPr lang="ja-JP" altLang="en-US" dirty="0" smtClean="0"/>
              <a:t>を予測するためのモデルを用いて、</a:t>
            </a:r>
            <a:r>
              <a:rPr lang="en-US" altLang="ja-JP" dirty="0" smtClean="0"/>
              <a:t>Breakage/Surprise</a:t>
            </a:r>
            <a:r>
              <a:rPr lang="ja-JP" altLang="en-US" dirty="0" smtClean="0"/>
              <a:t>を予測し、比較</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803" y="3079204"/>
            <a:ext cx="5372100" cy="1876425"/>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803" y="4929683"/>
            <a:ext cx="5105400" cy="1847850"/>
          </a:xfrm>
          <a:prstGeom prst="rect">
            <a:avLst/>
          </a:prstGeom>
        </p:spPr>
      </p:pic>
      <p:sp>
        <p:nvSpPr>
          <p:cNvPr id="6" name="正方形/長方形 5"/>
          <p:cNvSpPr/>
          <p:nvPr/>
        </p:nvSpPr>
        <p:spPr>
          <a:xfrm>
            <a:off x="5990903" y="3429000"/>
            <a:ext cx="2829569" cy="1500683"/>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t>Breakage</a:t>
            </a:r>
          </a:p>
          <a:p>
            <a:pPr algn="ctr"/>
            <a:r>
              <a:rPr kumimoji="1" lang="ja-JP" altLang="en-US" sz="2000" dirty="0" smtClean="0"/>
              <a:t>４１％のレビューの削減</a:t>
            </a:r>
            <a:endParaRPr kumimoji="1" lang="ja-JP" altLang="en-US" sz="2000" dirty="0"/>
          </a:p>
        </p:txBody>
      </p:sp>
      <p:sp>
        <p:nvSpPr>
          <p:cNvPr id="8" name="正方形/長方形 7"/>
          <p:cNvSpPr/>
          <p:nvPr/>
        </p:nvSpPr>
        <p:spPr>
          <a:xfrm>
            <a:off x="6014492" y="5157192"/>
            <a:ext cx="2829569" cy="1500683"/>
          </a:xfrm>
          <a:prstGeom prst="rect">
            <a:avLst/>
          </a:prstGeom>
          <a:noFill/>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ja-JP" sz="2000" dirty="0" smtClean="0"/>
              <a:t>Surprise</a:t>
            </a:r>
          </a:p>
          <a:p>
            <a:pPr algn="ctr"/>
            <a:r>
              <a:rPr kumimoji="1" lang="ja-JP" altLang="en-US" sz="2000" dirty="0" smtClean="0"/>
              <a:t>５５％のレビューの削減</a:t>
            </a:r>
            <a:endParaRPr kumimoji="1" lang="ja-JP" altLang="en-US" sz="2000" dirty="0"/>
          </a:p>
        </p:txBody>
      </p:sp>
    </p:spTree>
    <p:extLst>
      <p:ext uri="{BB962C8B-B14F-4D97-AF65-F5344CB8AC3E}">
        <p14:creationId xmlns:p14="http://schemas.microsoft.com/office/powerpoint/2010/main" val="947317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制約</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Breakage</a:t>
            </a:r>
            <a:r>
              <a:rPr kumimoji="1" lang="ja-JP" altLang="en-US" dirty="0" smtClean="0"/>
              <a:t>の判定</a:t>
            </a:r>
            <a:r>
              <a:rPr kumimoji="1" lang="ja-JP" altLang="en-US" dirty="0" smtClean="0"/>
              <a:t>が</a:t>
            </a:r>
            <a:r>
              <a:rPr lang="ja-JP" altLang="en-US" dirty="0"/>
              <a:t>目視</a:t>
            </a:r>
            <a:endParaRPr kumimoji="1" lang="en-US" altLang="ja-JP" dirty="0" smtClean="0"/>
          </a:p>
          <a:p>
            <a:r>
              <a:rPr lang="ja-JP" altLang="en-US" dirty="0" smtClean="0"/>
              <a:t>リリース後</a:t>
            </a:r>
            <a:r>
              <a:rPr lang="en-US" altLang="ja-JP" dirty="0"/>
              <a:t>1</a:t>
            </a:r>
            <a:r>
              <a:rPr lang="ja-JP" altLang="en-US" dirty="0"/>
              <a:t>か</a:t>
            </a:r>
            <a:r>
              <a:rPr lang="ja-JP" altLang="en-US" dirty="0" smtClean="0"/>
              <a:t>月分</a:t>
            </a:r>
            <a:r>
              <a:rPr lang="ja-JP" altLang="en-US" dirty="0"/>
              <a:t>しか</a:t>
            </a:r>
            <a:r>
              <a:rPr lang="ja-JP" altLang="en-US" dirty="0" smtClean="0"/>
              <a:t>見てない</a:t>
            </a:r>
            <a:endParaRPr lang="en-US" altLang="ja-JP" dirty="0" smtClean="0"/>
          </a:p>
          <a:p>
            <a:pPr lvl="1"/>
            <a:r>
              <a:rPr lang="ja-JP" altLang="en-US" dirty="0"/>
              <a:t>それ以降</a:t>
            </a:r>
            <a:r>
              <a:rPr lang="ja-JP" altLang="en-US" dirty="0" smtClean="0"/>
              <a:t>に重大な機能に関するバグが見つかる場合を考慮していない</a:t>
            </a:r>
            <a:endParaRPr lang="en-US" altLang="ja-JP" dirty="0" smtClean="0"/>
          </a:p>
          <a:p>
            <a:r>
              <a:rPr kumimoji="1" lang="en-US" altLang="ja-JP" dirty="0"/>
              <a:t>C/C</a:t>
            </a:r>
            <a:r>
              <a:rPr kumimoji="1" lang="en-US" altLang="ja-JP" dirty="0" smtClean="0"/>
              <a:t>++</a:t>
            </a:r>
            <a:r>
              <a:rPr kumimoji="1" lang="ja-JP" altLang="en-US" dirty="0" smtClean="0"/>
              <a:t>のプロジェクトしか見てない</a:t>
            </a:r>
            <a:endParaRPr kumimoji="1" lang="ja-JP" altLang="en-US" dirty="0"/>
          </a:p>
        </p:txBody>
      </p:sp>
    </p:spTree>
    <p:extLst>
      <p:ext uri="{BB962C8B-B14F-4D97-AF65-F5344CB8AC3E}">
        <p14:creationId xmlns:p14="http://schemas.microsoft.com/office/powerpoint/2010/main" val="2532000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活用</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リリース直前の「ドタバタ状態」に注意するべき</a:t>
            </a:r>
            <a:endParaRPr kumimoji="1" lang="en-US" altLang="ja-JP" dirty="0" smtClean="0"/>
          </a:p>
          <a:p>
            <a:endParaRPr kumimoji="1" lang="en-US" altLang="ja-JP" dirty="0" smtClean="0"/>
          </a:p>
          <a:p>
            <a:r>
              <a:rPr lang="ja-JP" altLang="en-US" dirty="0"/>
              <a:t>機能単位では</a:t>
            </a:r>
            <a:r>
              <a:rPr lang="ja-JP" altLang="en-US" dirty="0" smtClean="0"/>
              <a:t>なく、ファイル単位の予測なので、テスターのバグ検出の助けにはなりにくい</a:t>
            </a:r>
            <a:endParaRPr kumimoji="1" lang="ja-JP" altLang="en-US" dirty="0"/>
          </a:p>
        </p:txBody>
      </p:sp>
    </p:spTree>
    <p:extLst>
      <p:ext uri="{BB962C8B-B14F-4D97-AF65-F5344CB8AC3E}">
        <p14:creationId xmlns:p14="http://schemas.microsoft.com/office/powerpoint/2010/main" val="3119612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77500" lnSpcReduction="20000"/>
          </a:bodyPr>
          <a:lstStyle/>
          <a:p>
            <a:r>
              <a:rPr kumimoji="1" lang="en-US" altLang="ja-JP" dirty="0" smtClean="0"/>
              <a:t>Breakage and Surprise Defects</a:t>
            </a:r>
            <a:r>
              <a:rPr lang="ja-JP" altLang="en-US" dirty="0" smtClean="0"/>
              <a:t>はどちらも</a:t>
            </a:r>
            <a:r>
              <a:rPr lang="en-US" altLang="ja-JP" dirty="0" smtClean="0"/>
              <a:t>High Impact</a:t>
            </a:r>
            <a:r>
              <a:rPr lang="ja-JP" altLang="en-US" dirty="0" smtClean="0"/>
              <a:t>であり、同時には起こりにくい</a:t>
            </a:r>
            <a:endParaRPr lang="en-US" altLang="ja-JP" dirty="0" smtClean="0"/>
          </a:p>
          <a:p>
            <a:endParaRPr lang="en-US" altLang="ja-JP" dirty="0" smtClean="0"/>
          </a:p>
          <a:p>
            <a:r>
              <a:rPr kumimoji="1" lang="en-US" altLang="ja-JP" dirty="0" smtClean="0"/>
              <a:t>Breakage/Surprise</a:t>
            </a:r>
            <a:r>
              <a:rPr kumimoji="1" lang="ja-JP" altLang="en-US" dirty="0" smtClean="0"/>
              <a:t>に注目して構築した</a:t>
            </a:r>
            <a:r>
              <a:rPr kumimoji="1" lang="ja-JP" altLang="en-US" dirty="0"/>
              <a:t>予測</a:t>
            </a:r>
            <a:r>
              <a:rPr kumimoji="1" lang="ja-JP" altLang="en-US" dirty="0" smtClean="0"/>
              <a:t>モデル</a:t>
            </a:r>
            <a:r>
              <a:rPr kumimoji="1" lang="ja-JP" altLang="en-US" dirty="0"/>
              <a:t>に</a:t>
            </a:r>
            <a:r>
              <a:rPr kumimoji="1" lang="ja-JP" altLang="en-US" dirty="0" smtClean="0"/>
              <a:t>よって、レビュー効率の向上が見られた</a:t>
            </a:r>
            <a:endParaRPr kumimoji="1" lang="en-US" altLang="ja-JP" dirty="0" smtClean="0"/>
          </a:p>
          <a:p>
            <a:endParaRPr kumimoji="1" lang="en-US" altLang="ja-JP" dirty="0" smtClean="0"/>
          </a:p>
          <a:p>
            <a:r>
              <a:rPr lang="en-US" altLang="ja-JP" dirty="0" smtClean="0"/>
              <a:t>Breakage</a:t>
            </a:r>
            <a:r>
              <a:rPr lang="ja-JP" altLang="en-US" dirty="0" smtClean="0"/>
              <a:t>の予測にはバグ予測でよく使われていた要素（ファイルの規模等）が、</a:t>
            </a:r>
            <a:r>
              <a:rPr lang="en-US" altLang="ja-JP" dirty="0" smtClean="0"/>
              <a:t>Surprise</a:t>
            </a:r>
            <a:r>
              <a:rPr lang="ja-JP" altLang="en-US" dirty="0" smtClean="0"/>
              <a:t>の予測には</a:t>
            </a:r>
            <a:r>
              <a:rPr lang="en-US" altLang="ja-JP" dirty="0" smtClean="0"/>
              <a:t>co-change</a:t>
            </a:r>
            <a:r>
              <a:rPr lang="ja-JP" altLang="en-US" dirty="0" smtClean="0"/>
              <a:t>などの要素が重要である</a:t>
            </a:r>
            <a:endParaRPr lang="en-US" altLang="ja-JP" dirty="0" smtClean="0"/>
          </a:p>
          <a:p>
            <a:endParaRPr kumimoji="1" lang="en-US" altLang="ja-JP" dirty="0"/>
          </a:p>
          <a:p>
            <a:r>
              <a:rPr lang="ja-JP" altLang="en-US" dirty="0" smtClean="0"/>
              <a:t>何かに特化した予測は、より現実に則した結果が得られる</a:t>
            </a:r>
            <a:endParaRPr lang="en-US" altLang="ja-JP" dirty="0" smtClean="0"/>
          </a:p>
        </p:txBody>
      </p:sp>
    </p:spTree>
    <p:extLst>
      <p:ext uri="{BB962C8B-B14F-4D97-AF65-F5344CB8AC3E}">
        <p14:creationId xmlns:p14="http://schemas.microsoft.com/office/powerpoint/2010/main" val="25974329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kumimoji="1"/>
        </a:defPPr>
      </a:lstStyle>
      <a:style>
        <a:lnRef idx="2">
          <a:schemeClr val="accent1"/>
        </a:lnRef>
        <a:fillRef idx="1">
          <a:schemeClr val="lt1"/>
        </a:fillRef>
        <a:effectRef idx="0">
          <a:schemeClr val="accent1"/>
        </a:effectRef>
        <a:fontRef idx="minor">
          <a:schemeClr val="dk1"/>
        </a:fontRef>
      </a:style>
    </a:spDef>
  </a:objectDefaults>
  <a:extraClrSchemeLst/>
</a:theme>
</file>

<file path=docProps/app.xml><?xml version="1.0" encoding="utf-8"?>
<Properties xmlns="http://schemas.openxmlformats.org/officeDocument/2006/extended-properties" xmlns:vt="http://schemas.openxmlformats.org/officeDocument/2006/docPropsVTypes">
  <TotalTime>50867</TotalTime>
  <Words>694</Words>
  <Application>Microsoft Office PowerPoint</Application>
  <PresentationFormat>画面に合わせる (4:3)</PresentationFormat>
  <Paragraphs>95</Paragraphs>
  <Slides>16</Slides>
  <Notes>0</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Office ​​テーマ</vt:lpstr>
      <vt:lpstr>High-Impact Defects : A Study of Breakage and Surprise Defects</vt:lpstr>
      <vt:lpstr>背景</vt:lpstr>
      <vt:lpstr>High Impact Defects</vt:lpstr>
      <vt:lpstr>定義</vt:lpstr>
      <vt:lpstr>データセット</vt:lpstr>
      <vt:lpstr>予備調査</vt:lpstr>
      <vt:lpstr>予備調査２</vt:lpstr>
      <vt:lpstr>Case Study</vt:lpstr>
      <vt:lpstr>予測モデルの説明変数</vt:lpstr>
      <vt:lpstr>RQ1</vt:lpstr>
      <vt:lpstr>RQ2</vt:lpstr>
      <vt:lpstr>RQ3</vt:lpstr>
      <vt:lpstr>Breakage/Surpriseに注目した効果</vt:lpstr>
      <vt:lpstr>制約</vt:lpstr>
      <vt:lpstr>活用</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oss.wakayama</dc:creator>
  <cp:lastModifiedBy>Hayato Yoshiyuki</cp:lastModifiedBy>
  <cp:revision>21</cp:revision>
  <dcterms:created xsi:type="dcterms:W3CDTF">2014-04-16T05:11:10Z</dcterms:created>
  <dcterms:modified xsi:type="dcterms:W3CDTF">2014-05-28T05:36:34Z</dcterms:modified>
</cp:coreProperties>
</file>