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7" r:id="rId2"/>
    <p:sldId id="258" r:id="rId3"/>
    <p:sldId id="259" r:id="rId4"/>
    <p:sldId id="264" r:id="rId5"/>
    <p:sldId id="269" r:id="rId6"/>
    <p:sldId id="271" r:id="rId7"/>
    <p:sldId id="272" r:id="rId8"/>
    <p:sldId id="266" r:id="rId9"/>
    <p:sldId id="273" r:id="rId10"/>
    <p:sldId id="274" r:id="rId11"/>
    <p:sldId id="275" r:id="rId12"/>
    <p:sldId id="260" r:id="rId13"/>
    <p:sldId id="265" r:id="rId14"/>
    <p:sldId id="263" r:id="rId15"/>
    <p:sldId id="268"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8" d="100"/>
          <a:sy n="68" d="100"/>
        </p:scale>
        <p:origin x="1470" y="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12C74C-F6B6-45AB-AD8F-E9D51D39B08F}" type="datetimeFigureOut">
              <a:rPr kumimoji="1" lang="ja-JP" altLang="en-US" smtClean="0"/>
              <a:t>2018/1/24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964651-51E5-4EEF-9EDA-C2A0361ADF5F}" type="slidenum">
              <a:rPr kumimoji="1" lang="ja-JP" altLang="en-US" smtClean="0"/>
              <a:t>‹#›</a:t>
            </a:fld>
            <a:endParaRPr kumimoji="1" lang="ja-JP" altLang="en-US"/>
          </a:p>
        </p:txBody>
      </p:sp>
    </p:spTree>
    <p:extLst>
      <p:ext uri="{BB962C8B-B14F-4D97-AF65-F5344CB8AC3E}">
        <p14:creationId xmlns:p14="http://schemas.microsoft.com/office/powerpoint/2010/main" val="346377500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第</a:t>
            </a:r>
            <a:r>
              <a:rPr kumimoji="1" lang="en-US" altLang="ja-JP" dirty="0"/>
              <a:t>16</a:t>
            </a:r>
            <a:r>
              <a:rPr kumimoji="1" lang="ja-JP" altLang="en-US" dirty="0"/>
              <a:t>章まであるので、必要な章だけを説明していくつもりです。</a:t>
            </a:r>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a:t>
            </a:fld>
            <a:endParaRPr kumimoji="1" lang="ja-JP" altLang="en-US"/>
          </a:p>
        </p:txBody>
      </p:sp>
    </p:spTree>
    <p:extLst>
      <p:ext uri="{BB962C8B-B14F-4D97-AF65-F5344CB8AC3E}">
        <p14:creationId xmlns:p14="http://schemas.microsoft.com/office/powerpoint/2010/main" val="665437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特定の問題を再現するようなテストケースの作成はデバッグプロセスの中でも最も難しい問題の１つ</a:t>
            </a:r>
          </a:p>
          <a:p>
            <a:r>
              <a:rPr kumimoji="1" lang="ja-JP" altLang="en-US" dirty="0"/>
              <a:t>問題環境を実際に使用しての作業は問題を再現するのに一番適している</a:t>
            </a:r>
            <a:r>
              <a:rPr kumimoji="1" lang="en-US" altLang="ja-JP" dirty="0"/>
              <a:t>.</a:t>
            </a:r>
            <a:r>
              <a:rPr kumimoji="1" lang="ja-JP" altLang="en-US" dirty="0"/>
              <a:t>しかし以下の理由で通常は問題の起こった環境で作業することはほとんどない</a:t>
            </a:r>
            <a:endParaRPr kumimoji="1" lang="en-US" altLang="ja-JP" dirty="0"/>
          </a:p>
          <a:p>
            <a:r>
              <a:rPr lang="ja-JP" altLang="en-US" sz="1200" dirty="0"/>
              <a:t>・プライバシー：ユーザは他人に自分のマシンをいじられることを嫌がる</a:t>
            </a:r>
            <a:r>
              <a:rPr lang="en-US" altLang="ja-JP" sz="1200" dirty="0"/>
              <a:t>.</a:t>
            </a:r>
          </a:p>
          <a:p>
            <a:r>
              <a:rPr kumimoji="1" lang="ja-JP" altLang="en-US" sz="1200" dirty="0"/>
              <a:t>・開発の容易さ：問題の調査のために、デバッガなどの診断ソフトを含めた、完全な開発環境をプログラマが必要とすることがある。しかしそのような環境は普通顧客のマシンにはインストールされていない。</a:t>
            </a:r>
            <a:endParaRPr kumimoji="1" lang="en-US" altLang="ja-JP" sz="1200" dirty="0"/>
          </a:p>
          <a:p>
            <a:r>
              <a:rPr lang="ja-JP" altLang="en-US" sz="1200" dirty="0"/>
              <a:t>・メンテナンスのコスト：ユーザが問題のマシンを使いたがることがある。多くの場合、ソフトウェアのメンテナンスのために稼働中のマシンを持ち出すことはできない。</a:t>
            </a:r>
            <a:endParaRPr lang="en-US" altLang="ja-JP" sz="1200" dirty="0"/>
          </a:p>
          <a:p>
            <a:r>
              <a:rPr kumimoji="1" lang="ja-JP" altLang="en-US" sz="1200" dirty="0"/>
              <a:t>・移動のコスト：物理的なアクセスが必要な時にメンテナンス担当者がユーザのマシンの設置場所まで訪問するとなると、コストがかかる。</a:t>
            </a:r>
            <a:endParaRPr kumimoji="1" lang="en-US" altLang="ja-JP" sz="1200" dirty="0"/>
          </a:p>
          <a:p>
            <a:r>
              <a:rPr lang="ja-JP" altLang="en-US" sz="1200" dirty="0"/>
              <a:t>・実験のリスク：通常デバッグは実験を伴う。実験がユーザのマシンに何らかのダメージを与える可能性がある。</a:t>
            </a:r>
            <a:endParaRPr kumimoji="1" lang="en-US" altLang="ja-JP" sz="1100" dirty="0"/>
          </a:p>
          <a:p>
            <a:endParaRPr kumimoji="1" lang="en-US" altLang="ja-JP" dirty="0"/>
          </a:p>
        </p:txBody>
      </p:sp>
      <p:sp>
        <p:nvSpPr>
          <p:cNvPr id="4" name="スライド番号プレースホルダー 3"/>
          <p:cNvSpPr>
            <a:spLocks noGrp="1"/>
          </p:cNvSpPr>
          <p:nvPr>
            <p:ph type="sldNum" sz="quarter" idx="10"/>
          </p:nvPr>
        </p:nvSpPr>
        <p:spPr/>
        <p:txBody>
          <a:bodyPr/>
          <a:lstStyle/>
          <a:p>
            <a:fld id="{11964651-51E5-4EEF-9EDA-C2A0361ADF5F}" type="slidenum">
              <a:rPr kumimoji="1" lang="ja-JP" altLang="en-US" smtClean="0"/>
              <a:t>5</a:t>
            </a:fld>
            <a:endParaRPr kumimoji="1" lang="ja-JP" altLang="en-US"/>
          </a:p>
        </p:txBody>
      </p:sp>
    </p:spTree>
    <p:extLst>
      <p:ext uri="{BB962C8B-B14F-4D97-AF65-F5344CB8AC3E}">
        <p14:creationId xmlns:p14="http://schemas.microsoft.com/office/powerpoint/2010/main" val="1059753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a:t>問題を再現するうえで、問題が発生した環境を再現するだけでは不十分である。問題に至るまでのステップを再構築できる必要がある。</a:t>
            </a:r>
            <a:endParaRPr kumimoji="1" lang="en-US" altLang="ja-JP" sz="1200" dirty="0"/>
          </a:p>
          <a:p>
            <a:r>
              <a:rPr kumimoji="1" lang="ja-JP" altLang="en-US" sz="1200" dirty="0"/>
              <a:t>そして特定のプログラム実行を再現するためには、プログラムの入力を再現する必要がある。</a:t>
            </a:r>
            <a:endParaRPr kumimoji="1" lang="en-US" altLang="ja-JP" sz="1200" dirty="0"/>
          </a:p>
          <a:p>
            <a:r>
              <a:rPr kumimoji="1" lang="ja-JP" altLang="en-US" sz="1200" dirty="0"/>
              <a:t>ファイルやキーボードからデータを読むような、古典的な意味でのプログラム入力を想定すると簡単に感じるが、入力はそれだけではない。特にプログラムの実行に影響を与えるものすべてが「入力」であると考えることができてしまう。</a:t>
            </a:r>
            <a:endParaRPr kumimoji="1" lang="en-US" altLang="ja-JP" sz="1200" dirty="0"/>
          </a:p>
          <a:p>
            <a:r>
              <a:rPr kumimoji="1" lang="ja-JP" altLang="en-US" sz="1200" dirty="0"/>
              <a:t>・静的データ：しかしこれは最も解決しやすい種類の入力と言える。</a:t>
            </a:r>
            <a:endParaRPr kumimoji="1" lang="en-US" altLang="ja-JP" sz="1200" dirty="0"/>
          </a:p>
          <a:p>
            <a:r>
              <a:rPr lang="ja-JP" altLang="en-US" sz="1200" dirty="0"/>
              <a:t>・ユーザ入力：ユーザ入力の些細な違いが、問題に関係する可能性がある。</a:t>
            </a:r>
            <a:endParaRPr lang="en-US" altLang="ja-JP" sz="1200" dirty="0"/>
          </a:p>
          <a:p>
            <a:r>
              <a:rPr kumimoji="1" lang="ja-JP" altLang="en-US" sz="1200" dirty="0"/>
              <a:t>・コミュニケーション：スレッド間・プロセス間・マシン間でのコミュニケーションがあると、問題の再現はいくつかの点で難しくなる。</a:t>
            </a:r>
            <a:endParaRPr kumimoji="1" lang="en-US" altLang="ja-JP" sz="1200" dirty="0"/>
          </a:p>
          <a:p>
            <a:r>
              <a:rPr lang="ja-JP" altLang="en-US" sz="1200" dirty="0"/>
              <a:t>・時間：さまざまな経緯でプログラム実行に影響を与えうる。</a:t>
            </a:r>
            <a:endParaRPr lang="en-US" altLang="ja-JP" sz="1200" dirty="0"/>
          </a:p>
          <a:p>
            <a:r>
              <a:rPr kumimoji="1" lang="ja-JP" altLang="en-US" sz="1200" dirty="0"/>
              <a:t>・乱数：毎回異なるもので、プログラムの実行も毎回異なる。</a:t>
            </a:r>
            <a:endParaRPr kumimoji="1" lang="en-US" altLang="ja-JP" sz="1200" dirty="0"/>
          </a:p>
          <a:p>
            <a:r>
              <a:rPr lang="ja-JP" altLang="en-US" sz="1200" dirty="0"/>
              <a:t>・動作環境：プログラムと密にやり取りするサービスを提供する。このサービスはプログラム実行に影響する場合もあればない時もある。</a:t>
            </a:r>
            <a:endParaRPr lang="en-US" altLang="ja-JP" sz="1200" dirty="0"/>
          </a:p>
          <a:p>
            <a:r>
              <a:rPr lang="ja-JP" altLang="en-US" sz="1200" dirty="0"/>
              <a:t>・スケジューリング：プロセスとスレッドのスケジューリングは、本来はプログラム実行に干渉すべきではないが、プログラムに欠陥がある場合実行に影響するかもしれない。</a:t>
            </a:r>
            <a:endParaRPr lang="en-US" altLang="ja-JP"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11964651-51E5-4EEF-9EDA-C2A0361ADF5F}" type="slidenum">
              <a:rPr kumimoji="1" lang="ja-JP" altLang="en-US" smtClean="0"/>
              <a:t>7</a:t>
            </a:fld>
            <a:endParaRPr kumimoji="1" lang="ja-JP" altLang="en-US"/>
          </a:p>
        </p:txBody>
      </p:sp>
    </p:spTree>
    <p:extLst>
      <p:ext uri="{BB962C8B-B14F-4D97-AF65-F5344CB8AC3E}">
        <p14:creationId xmlns:p14="http://schemas.microsoft.com/office/powerpoint/2010/main" val="43373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前頁の入力の大部分はプログラマやユーザによって意図された効果をプログラムに及ぼすが、一方で次に示す入力の場合は、その影響に特に意図は介在しない。</a:t>
            </a:r>
            <a:endParaRPr kumimoji="1" lang="en-US" altLang="ja-JP" dirty="0"/>
          </a:p>
          <a:p>
            <a:pPr marL="0" indent="0">
              <a:buNone/>
            </a:pPr>
            <a:r>
              <a:rPr lang="ja-JP" altLang="en-US" sz="1200" dirty="0"/>
              <a:t>・物理現象</a:t>
            </a:r>
            <a:endParaRPr lang="en-US" altLang="ja-JP" sz="1200" dirty="0"/>
          </a:p>
          <a:p>
            <a:pPr marL="0" indent="0">
              <a:buNone/>
            </a:pPr>
            <a:r>
              <a:rPr lang="ja-JP" altLang="en-US" sz="1200" dirty="0"/>
              <a:t> 通常、物理現象はハードウェア層（物理層）で抽象化されており、計算に影響を与えない。しかし宇宙線・放電・量子効果などはプログラムの実行に影響する可能性がある。</a:t>
            </a:r>
            <a:endParaRPr lang="en-US" altLang="ja-JP" sz="1200" dirty="0"/>
          </a:p>
          <a:p>
            <a:pPr marL="0" indent="0">
              <a:buNone/>
            </a:pPr>
            <a:endParaRPr lang="en-US" altLang="ja-JP" sz="1200" dirty="0"/>
          </a:p>
          <a:p>
            <a:pPr marL="0" indent="0">
              <a:buNone/>
            </a:pPr>
            <a:r>
              <a:rPr lang="en-US" altLang="ja-JP" sz="1200" dirty="0"/>
              <a:t>  </a:t>
            </a:r>
            <a:r>
              <a:rPr lang="ja-JP" altLang="en-US" sz="1200" dirty="0"/>
              <a:t>・デバッグツール</a:t>
            </a:r>
            <a:endParaRPr lang="en-US" altLang="ja-JP" sz="1200" dirty="0"/>
          </a:p>
          <a:p>
            <a:pPr marL="0" indent="0">
              <a:buNone/>
            </a:pPr>
            <a:r>
              <a:rPr lang="en-US" altLang="ja-JP" sz="1200" dirty="0"/>
              <a:t> </a:t>
            </a:r>
            <a:r>
              <a:rPr lang="ja-JP" altLang="en-US" sz="1200" dirty="0"/>
              <a:t>通常、デバッグツールはプログラムの実行に干渉する。そのため問題が明らかになることもあれば逆に問題を隠してしまうことがある。</a:t>
            </a:r>
            <a:endParaRPr lang="en-US" altLang="ja-JP"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11964651-51E5-4EEF-9EDA-C2A0361ADF5F}" type="slidenum">
              <a:rPr kumimoji="1" lang="ja-JP" altLang="en-US" smtClean="0"/>
              <a:t>8</a:t>
            </a:fld>
            <a:endParaRPr kumimoji="1" lang="ja-JP" altLang="en-US"/>
          </a:p>
        </p:txBody>
      </p:sp>
    </p:spTree>
    <p:extLst>
      <p:ext uri="{BB962C8B-B14F-4D97-AF65-F5344CB8AC3E}">
        <p14:creationId xmlns:p14="http://schemas.microsoft.com/office/powerpoint/2010/main" val="1145819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プログラムは、環境が提供するサービスを利用して環境と対話していると言える。</a:t>
            </a:r>
            <a:endParaRPr kumimoji="1" lang="en-US" altLang="ja-JP" dirty="0"/>
          </a:p>
          <a:p>
            <a:r>
              <a:rPr kumimoji="1" lang="ja-JP" altLang="en-US" dirty="0"/>
              <a:t>プログラムと環境の対話は通常、</a:t>
            </a:r>
            <a:r>
              <a:rPr kumimoji="1" lang="en-US" altLang="ja-JP" dirty="0"/>
              <a:t>OS</a:t>
            </a:r>
            <a:r>
              <a:rPr kumimoji="1" lang="ja-JP" altLang="en-US" dirty="0"/>
              <a:t>が処理する。厳密にいうと、</a:t>
            </a:r>
            <a:r>
              <a:rPr kumimoji="1" lang="en-US" altLang="ja-JP" dirty="0"/>
              <a:t>OS</a:t>
            </a:r>
            <a:r>
              <a:rPr kumimoji="1" lang="ja-JP" altLang="en-US" dirty="0"/>
              <a:t>はプログラムのすべての入出力を制御する。そのため、プログラムと</a:t>
            </a:r>
            <a:r>
              <a:rPr kumimoji="1" lang="en-US" altLang="ja-JP" dirty="0"/>
              <a:t>OS</a:t>
            </a:r>
            <a:r>
              <a:rPr kumimoji="1" lang="ja-JP" altLang="en-US" dirty="0"/>
              <a:t>の境界部分は、プログラム実行の監視・制御・あるいは記録と再生に適した場所になる。</a:t>
            </a:r>
            <a:endParaRPr kumimoji="1" lang="en-US" altLang="ja-JP" dirty="0"/>
          </a:p>
          <a:p>
            <a:r>
              <a:rPr kumimoji="1" lang="ja-JP" altLang="en-US" dirty="0"/>
              <a:t>＜プログラム参照＞</a:t>
            </a:r>
            <a:endParaRPr kumimoji="1" lang="en-US" altLang="ja-JP" dirty="0"/>
          </a:p>
          <a:p>
            <a:r>
              <a:rPr kumimoji="1" lang="en-US" altLang="ja-JP" dirty="0"/>
              <a:t>Linux</a:t>
            </a:r>
            <a:r>
              <a:rPr kumimoji="1" lang="ja-JP" altLang="en-US" dirty="0"/>
              <a:t>上では、</a:t>
            </a:r>
            <a:r>
              <a:rPr kumimoji="1" lang="en-US" altLang="ja-JP" dirty="0" err="1"/>
              <a:t>strace</a:t>
            </a:r>
            <a:r>
              <a:rPr kumimoji="1" lang="ja-JP" altLang="en-US" dirty="0"/>
              <a:t>ツールでプログラムと</a:t>
            </a:r>
            <a:r>
              <a:rPr kumimoji="1" lang="en-US" altLang="ja-JP" dirty="0"/>
              <a:t>OS</a:t>
            </a:r>
            <a:r>
              <a:rPr kumimoji="1" lang="ja-JP" altLang="en-US" dirty="0"/>
              <a:t>との対話を監視することができる。</a:t>
            </a:r>
            <a:r>
              <a:rPr kumimoji="1" lang="en-US" altLang="ja-JP" dirty="0" err="1"/>
              <a:t>Strace</a:t>
            </a:r>
            <a:r>
              <a:rPr kumimoji="1" lang="ja-JP" altLang="en-US" dirty="0"/>
              <a:t>は、実行されたすべてのシステムコールと、システムコールの引数及び戻り値を出力する。</a:t>
            </a:r>
          </a:p>
        </p:txBody>
      </p:sp>
      <p:sp>
        <p:nvSpPr>
          <p:cNvPr id="4" name="スライド番号プレースホルダー 3"/>
          <p:cNvSpPr>
            <a:spLocks noGrp="1"/>
          </p:cNvSpPr>
          <p:nvPr>
            <p:ph type="sldNum" sz="quarter" idx="10"/>
          </p:nvPr>
        </p:nvSpPr>
        <p:spPr/>
        <p:txBody>
          <a:bodyPr/>
          <a:lstStyle/>
          <a:p>
            <a:fld id="{11964651-51E5-4EEF-9EDA-C2A0361ADF5F}" type="slidenum">
              <a:rPr kumimoji="1" lang="ja-JP" altLang="en-US" smtClean="0"/>
              <a:t>10</a:t>
            </a:fld>
            <a:endParaRPr kumimoji="1" lang="ja-JP" altLang="en-US"/>
          </a:p>
        </p:txBody>
      </p:sp>
    </p:spTree>
    <p:extLst>
      <p:ext uri="{BB962C8B-B14F-4D97-AF65-F5344CB8AC3E}">
        <p14:creationId xmlns:p14="http://schemas.microsoft.com/office/powerpoint/2010/main" val="3271519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log</a:t>
            </a:r>
            <a:r>
              <a:rPr kumimoji="1" lang="ja-JP" altLang="en-US" dirty="0"/>
              <a:t>ファイルには実行されたシステムコールが順番に記載されている。</a:t>
            </a:r>
            <a:endParaRPr kumimoji="1" lang="en-US" altLang="ja-JP" dirty="0"/>
          </a:p>
          <a:p>
            <a:r>
              <a:rPr kumimoji="1" lang="ja-JP" altLang="en-US" dirty="0"/>
              <a:t>例えば</a:t>
            </a:r>
            <a:r>
              <a:rPr kumimoji="1" lang="en-US" altLang="ja-JP" dirty="0"/>
              <a:t>write()</a:t>
            </a:r>
            <a:r>
              <a:rPr kumimoji="1" lang="ja-JP" altLang="en-US" dirty="0"/>
              <a:t>システムコールはストリーム番号</a:t>
            </a:r>
            <a:r>
              <a:rPr kumimoji="1" lang="en-US" altLang="ja-JP" dirty="0"/>
              <a:t>1</a:t>
            </a:r>
            <a:r>
              <a:rPr kumimoji="1" lang="ja-JP" altLang="en-US" dirty="0"/>
              <a:t>（第一引数）に文字列を書きだしている</a:t>
            </a:r>
            <a:r>
              <a:rPr kumimoji="1" lang="en-US" altLang="ja-JP" dirty="0"/>
              <a:t>.</a:t>
            </a:r>
            <a:r>
              <a:rPr kumimoji="1" lang="ja-JP" altLang="en-US" dirty="0"/>
              <a:t>　ストリーム番号</a:t>
            </a:r>
            <a:r>
              <a:rPr kumimoji="1" lang="en-US" altLang="ja-JP" dirty="0"/>
              <a:t>1</a:t>
            </a:r>
            <a:r>
              <a:rPr kumimoji="1" lang="ja-JP" altLang="en-US" dirty="0"/>
              <a:t>は</a:t>
            </a:r>
            <a:r>
              <a:rPr kumimoji="1" lang="en-US" altLang="ja-JP" dirty="0"/>
              <a:t>LINUX</a:t>
            </a:r>
            <a:r>
              <a:rPr kumimoji="1" lang="ja-JP" altLang="en-US" dirty="0"/>
              <a:t>では標準出力を表す</a:t>
            </a:r>
            <a:r>
              <a:rPr kumimoji="1" lang="en-US" altLang="ja-JP" dirty="0"/>
              <a:t>.</a:t>
            </a:r>
          </a:p>
          <a:p>
            <a:r>
              <a:rPr kumimoji="1" lang="en-US" altLang="ja-JP" dirty="0" err="1"/>
              <a:t>Strace</a:t>
            </a:r>
            <a:r>
              <a:rPr kumimoji="1" lang="ja-JP" altLang="en-US" dirty="0" err="1"/>
              <a:t>のような</a:t>
            </a:r>
            <a:r>
              <a:rPr kumimoji="1" lang="ja-JP" altLang="en-US" dirty="0"/>
              <a:t>ツールはプログラムと</a:t>
            </a:r>
            <a:r>
              <a:rPr kumimoji="1" lang="en-US" altLang="ja-JP" dirty="0"/>
              <a:t>OS</a:t>
            </a:r>
            <a:r>
              <a:rPr kumimoji="1" lang="ja-JP" altLang="en-US" dirty="0"/>
              <a:t>の対話を監視するのに最適である</a:t>
            </a:r>
            <a:r>
              <a:rPr kumimoji="1" lang="en-US" altLang="ja-JP" dirty="0"/>
              <a:t>.</a:t>
            </a:r>
            <a:endParaRPr kumimoji="1" lang="ja-JP" altLang="en-US" dirty="0"/>
          </a:p>
        </p:txBody>
      </p:sp>
      <p:sp>
        <p:nvSpPr>
          <p:cNvPr id="4" name="スライド番号プレースホルダー 3"/>
          <p:cNvSpPr>
            <a:spLocks noGrp="1"/>
          </p:cNvSpPr>
          <p:nvPr>
            <p:ph type="sldNum" sz="quarter" idx="10"/>
          </p:nvPr>
        </p:nvSpPr>
        <p:spPr/>
        <p:txBody>
          <a:bodyPr/>
          <a:lstStyle/>
          <a:p>
            <a:fld id="{11964651-51E5-4EEF-9EDA-C2A0361ADF5F}" type="slidenum">
              <a:rPr kumimoji="1" lang="ja-JP" altLang="en-US" smtClean="0"/>
              <a:t>11</a:t>
            </a:fld>
            <a:endParaRPr kumimoji="1" lang="ja-JP" altLang="en-US"/>
          </a:p>
        </p:txBody>
      </p:sp>
    </p:spTree>
    <p:extLst>
      <p:ext uri="{BB962C8B-B14F-4D97-AF65-F5344CB8AC3E}">
        <p14:creationId xmlns:p14="http://schemas.microsoft.com/office/powerpoint/2010/main" val="2670813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dirty="0"/>
              <a:t>以下のものは特殊なバグを表すコンピュータ用語がある。</a:t>
            </a:r>
            <a:endParaRPr kumimoji="1" lang="en-US" altLang="ja-JP" sz="1200" dirty="0"/>
          </a:p>
          <a:p>
            <a:r>
              <a:rPr kumimoji="1" lang="ja-JP" altLang="en-US" sz="1200" dirty="0"/>
              <a:t>・</a:t>
            </a:r>
            <a:r>
              <a:rPr kumimoji="1" lang="ja-JP" altLang="en-US" sz="1200" dirty="0">
                <a:solidFill>
                  <a:srgbClr val="FF0000"/>
                </a:solidFill>
              </a:rPr>
              <a:t>ボーアバグ（量子力学から生まれた用語）</a:t>
            </a:r>
            <a:r>
              <a:rPr kumimoji="1" lang="ja-JP" altLang="en-US" sz="1200" dirty="0"/>
              <a:t>：</a:t>
            </a:r>
            <a:endParaRPr kumimoji="1" lang="en-US" altLang="ja-JP" sz="1200" dirty="0"/>
          </a:p>
          <a:p>
            <a:r>
              <a:rPr kumimoji="1" lang="ja-JP" altLang="en-US" sz="1200" dirty="0"/>
              <a:t>再現可能なバグ。未知の場合もあるが明確に定められた条件下で、確実に出現するバグである。</a:t>
            </a:r>
            <a:endParaRPr kumimoji="1" lang="en-US" altLang="ja-JP" sz="1200" dirty="0"/>
          </a:p>
          <a:p>
            <a:r>
              <a:rPr lang="ja-JP" altLang="en-US" sz="1200" dirty="0"/>
              <a:t>・</a:t>
            </a:r>
            <a:r>
              <a:rPr lang="ja-JP" altLang="en-US" sz="1200" dirty="0">
                <a:solidFill>
                  <a:srgbClr val="FF0000"/>
                </a:solidFill>
              </a:rPr>
              <a:t>ハイゼンバグ（量子物理学のハイゼンベルグの不確定性原理から生まれた用語）</a:t>
            </a:r>
            <a:r>
              <a:rPr lang="ja-JP" altLang="en-US" sz="1200" dirty="0"/>
              <a:t>：</a:t>
            </a:r>
            <a:endParaRPr lang="en-US" altLang="ja-JP" sz="1200" dirty="0"/>
          </a:p>
          <a:p>
            <a:r>
              <a:rPr lang="ja-JP" altLang="en-US" sz="1200" dirty="0"/>
              <a:t>バグを探したり特定しようとすると消えてしまうか動きが変わってしまうバグ</a:t>
            </a:r>
            <a:endParaRPr lang="en-US" altLang="ja-JP" sz="1200" dirty="0"/>
          </a:p>
          <a:p>
            <a:r>
              <a:rPr kumimoji="1" lang="ja-JP" altLang="en-US" sz="1200" dirty="0"/>
              <a:t>・</a:t>
            </a:r>
            <a:r>
              <a:rPr kumimoji="1" lang="ja-JP" altLang="en-US" sz="1200" dirty="0">
                <a:solidFill>
                  <a:srgbClr val="FF0000"/>
                </a:solidFill>
              </a:rPr>
              <a:t>マンデルバグ（マンデルブロ集合から生まれた用語）</a:t>
            </a:r>
            <a:r>
              <a:rPr kumimoji="1" lang="ja-JP" altLang="en-US" sz="1200" dirty="0"/>
              <a:t>：</a:t>
            </a:r>
            <a:endParaRPr kumimoji="1" lang="en-US" altLang="ja-JP" sz="1200" dirty="0"/>
          </a:p>
          <a:p>
            <a:r>
              <a:rPr kumimoji="1" lang="ja-JP" altLang="en-US" sz="1200" dirty="0"/>
              <a:t>根本原因が複雑かつ不明瞭であり、その振る舞いが混沌としていて非決定的に見えるバグ。</a:t>
            </a:r>
            <a:endParaRPr kumimoji="1" lang="en-US" altLang="ja-JP" sz="1200" dirty="0"/>
          </a:p>
          <a:p>
            <a:r>
              <a:rPr lang="ja-JP" altLang="en-US" sz="1200" dirty="0"/>
              <a:t>・</a:t>
            </a:r>
            <a:r>
              <a:rPr lang="ja-JP" altLang="en-US" sz="1200" dirty="0">
                <a:solidFill>
                  <a:srgbClr val="FF0000"/>
                </a:solidFill>
              </a:rPr>
              <a:t>シュレーディンバグ（量子物理学のシュレーディンガーの猫に関する思考実験から生まれた用語）</a:t>
            </a:r>
            <a:r>
              <a:rPr lang="ja-JP" altLang="en-US" sz="1200" dirty="0"/>
              <a:t>：</a:t>
            </a:r>
            <a:endParaRPr lang="en-US" altLang="ja-JP" sz="1200" dirty="0"/>
          </a:p>
          <a:p>
            <a:r>
              <a:rPr lang="ja-JP" altLang="en-US" sz="1200" dirty="0"/>
              <a:t>プログラムに存在する、設計または実装に関するバグで、誰かがソースコードを読んだり特殊な実行を行って、そのプログラムが動くはずがないということに気づくまでは出現しない。そして一旦出現すると誰が実行してもそのプログラムは動かなくなる。それ以降、修正されるまでプログラムは正常に動作しない。</a:t>
            </a:r>
            <a:endParaRPr kumimoji="1" lang="ja-JP" altLang="en-US"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11964651-51E5-4EEF-9EDA-C2A0361ADF5F}" type="slidenum">
              <a:rPr kumimoji="1" lang="ja-JP" altLang="en-US" smtClean="0"/>
              <a:t>13</a:t>
            </a:fld>
            <a:endParaRPr kumimoji="1" lang="ja-JP" altLang="en-US"/>
          </a:p>
        </p:txBody>
      </p:sp>
    </p:spTree>
    <p:extLst>
      <p:ext uri="{BB962C8B-B14F-4D97-AF65-F5344CB8AC3E}">
        <p14:creationId xmlns:p14="http://schemas.microsoft.com/office/powerpoint/2010/main" val="3927297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D9B16F2-1939-4955-9579-02D5B573DED6}" type="datetime1">
              <a:rPr kumimoji="1" lang="ja-JP" altLang="en-US" smtClean="0"/>
              <a:t>2018/1/24</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DD0438C8-4446-4AFE-AB6B-A512F014807E}"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3728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018EF06-A80B-4194-B55A-5B2A5E6A929C}" type="datetime1">
              <a:rPr kumimoji="1" lang="ja-JP" altLang="en-US" smtClean="0"/>
              <a:t>2018/1/24</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DD0438C8-4446-4AFE-AB6B-A512F014807E}" type="slidenum">
              <a:rPr kumimoji="1" lang="ja-JP" altLang="en-US" smtClean="0"/>
              <a:t>‹#›</a:t>
            </a:fld>
            <a:endParaRPr kumimoji="1" lang="ja-JP" altLang="en-US"/>
          </a:p>
        </p:txBody>
      </p:sp>
    </p:spTree>
    <p:extLst>
      <p:ext uri="{BB962C8B-B14F-4D97-AF65-F5344CB8AC3E}">
        <p14:creationId xmlns:p14="http://schemas.microsoft.com/office/powerpoint/2010/main" val="4037843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B86D6B3-CE08-442E-9658-A5E24A2C5673}" type="datetime1">
              <a:rPr kumimoji="1" lang="ja-JP" altLang="en-US" smtClean="0"/>
              <a:t>2018/1/24</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DD0438C8-4446-4AFE-AB6B-A512F014807E}"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1934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24731F0-4A88-42B4-8DE6-924988B6DF25}" type="datetime1">
              <a:rPr kumimoji="1" lang="ja-JP" altLang="en-US" smtClean="0"/>
              <a:t>2018/1/24</a:t>
            </a:fld>
            <a:endParaRPr kumimoji="1" lang="ja-JP" altLang="en-US"/>
          </a:p>
        </p:txBody>
      </p:sp>
      <p:sp>
        <p:nvSpPr>
          <p:cNvPr id="6" name="Footer Placeholder 5"/>
          <p:cNvSpPr>
            <a:spLocks noGrp="1"/>
          </p:cNvSpPr>
          <p:nvPr>
            <p:ph type="ftr" sz="quarter" idx="11"/>
          </p:nvPr>
        </p:nvSpPr>
        <p:spPr/>
        <p:txBody>
          <a:body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p>
            <a:fld id="{DD0438C8-4446-4AFE-AB6B-A512F014807E}" type="slidenum">
              <a:rPr kumimoji="1" lang="ja-JP" altLang="en-US" smtClean="0"/>
              <a:t>‹#›</a:t>
            </a:fld>
            <a:endParaRPr kumimoji="1" lang="ja-JP" altLang="en-US"/>
          </a:p>
        </p:txBody>
      </p:sp>
    </p:spTree>
    <p:extLst>
      <p:ext uri="{BB962C8B-B14F-4D97-AF65-F5344CB8AC3E}">
        <p14:creationId xmlns:p14="http://schemas.microsoft.com/office/powerpoint/2010/main" val="2118997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59DCBA1-1BB0-44D4-B665-6610B52B575E}" type="datetime1">
              <a:rPr kumimoji="1" lang="ja-JP" altLang="en-US" smtClean="0"/>
              <a:t>2018/1/24</a:t>
            </a:fld>
            <a:endParaRPr kumimoji="1" lang="ja-JP" altLang="en-US"/>
          </a:p>
        </p:txBody>
      </p:sp>
      <p:sp>
        <p:nvSpPr>
          <p:cNvPr id="8" name="Footer Placeholder 7"/>
          <p:cNvSpPr>
            <a:spLocks noGrp="1"/>
          </p:cNvSpPr>
          <p:nvPr>
            <p:ph type="ftr" sz="quarter" idx="11"/>
          </p:nvPr>
        </p:nvSpPr>
        <p:spPr/>
        <p:txBody>
          <a:bodyPr/>
          <a:lstStyle/>
          <a:p>
            <a:r>
              <a:rPr kumimoji="1" lang="ja-JP" altLang="en-US"/>
              <a:t>デバッグの理論と実践</a:t>
            </a:r>
          </a:p>
        </p:txBody>
      </p:sp>
      <p:sp>
        <p:nvSpPr>
          <p:cNvPr id="9" name="Slide Number Placeholder 8"/>
          <p:cNvSpPr>
            <a:spLocks noGrp="1"/>
          </p:cNvSpPr>
          <p:nvPr>
            <p:ph type="sldNum" sz="quarter" idx="12"/>
          </p:nvPr>
        </p:nvSpPr>
        <p:spPr/>
        <p:txBody>
          <a:bodyPr/>
          <a:lstStyle/>
          <a:p>
            <a:fld id="{DD0438C8-4446-4AFE-AB6B-A512F014807E}" type="slidenum">
              <a:rPr kumimoji="1" lang="ja-JP" altLang="en-US" smtClean="0"/>
              <a:t>‹#›</a:t>
            </a:fld>
            <a:endParaRPr kumimoji="1" lang="ja-JP" altLang="en-US"/>
          </a:p>
        </p:txBody>
      </p:sp>
    </p:spTree>
    <p:extLst>
      <p:ext uri="{BB962C8B-B14F-4D97-AF65-F5344CB8AC3E}">
        <p14:creationId xmlns:p14="http://schemas.microsoft.com/office/powerpoint/2010/main" val="1566577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81288FC-CB13-4C49-B76A-730BD873884C}" type="datetime1">
              <a:rPr kumimoji="1" lang="ja-JP" altLang="en-US" smtClean="0"/>
              <a:t>2018/1/24</a:t>
            </a:fld>
            <a:endParaRPr kumimoji="1" lang="ja-JP" altLang="en-US"/>
          </a:p>
        </p:txBody>
      </p:sp>
      <p:sp>
        <p:nvSpPr>
          <p:cNvPr id="4" name="Footer Placeholder 3"/>
          <p:cNvSpPr>
            <a:spLocks noGrp="1"/>
          </p:cNvSpPr>
          <p:nvPr>
            <p:ph type="ftr" sz="quarter" idx="11"/>
          </p:nvPr>
        </p:nvSpPr>
        <p:spPr/>
        <p:txBody>
          <a:bodyPr/>
          <a:lstStyle/>
          <a:p>
            <a:r>
              <a:rPr kumimoji="1" lang="ja-JP" altLang="en-US"/>
              <a:t>デバッグの理論と実践</a:t>
            </a:r>
          </a:p>
        </p:txBody>
      </p:sp>
      <p:sp>
        <p:nvSpPr>
          <p:cNvPr id="5" name="Slide Number Placeholder 4"/>
          <p:cNvSpPr>
            <a:spLocks noGrp="1"/>
          </p:cNvSpPr>
          <p:nvPr>
            <p:ph type="sldNum" sz="quarter" idx="12"/>
          </p:nvPr>
        </p:nvSpPr>
        <p:spPr/>
        <p:txBody>
          <a:bodyPr/>
          <a:lstStyle/>
          <a:p>
            <a:fld id="{DD0438C8-4446-4AFE-AB6B-A512F014807E}" type="slidenum">
              <a:rPr kumimoji="1" lang="ja-JP" altLang="en-US" smtClean="0"/>
              <a:t>‹#›</a:t>
            </a:fld>
            <a:endParaRPr kumimoji="1" lang="ja-JP" altLang="en-US"/>
          </a:p>
        </p:txBody>
      </p:sp>
    </p:spTree>
    <p:extLst>
      <p:ext uri="{BB962C8B-B14F-4D97-AF65-F5344CB8AC3E}">
        <p14:creationId xmlns:p14="http://schemas.microsoft.com/office/powerpoint/2010/main" val="3796380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5CAF202-A75E-406A-87D4-982309BAE29D}" type="datetime1">
              <a:rPr kumimoji="1" lang="ja-JP" altLang="en-US" smtClean="0"/>
              <a:t>2018/1/24</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kumimoji="1" lang="ja-JP" altLang="en-US"/>
              <a:t>デバッグの理論と実践</a:t>
            </a:r>
          </a:p>
        </p:txBody>
      </p:sp>
      <p:sp>
        <p:nvSpPr>
          <p:cNvPr id="9" name="Slide Number Placeholder 8"/>
          <p:cNvSpPr>
            <a:spLocks noGrp="1"/>
          </p:cNvSpPr>
          <p:nvPr>
            <p:ph type="sldNum" sz="quarter" idx="12"/>
          </p:nvPr>
        </p:nvSpPr>
        <p:spPr/>
        <p:txBody>
          <a:bodyPr/>
          <a:lstStyle/>
          <a:p>
            <a:fld id="{DD0438C8-4446-4AFE-AB6B-A512F014807E}" type="slidenum">
              <a:rPr kumimoji="1" lang="ja-JP" altLang="en-US" smtClean="0"/>
              <a:t>‹#›</a:t>
            </a:fld>
            <a:endParaRPr kumimoji="1" lang="ja-JP" altLang="en-US"/>
          </a:p>
        </p:txBody>
      </p:sp>
    </p:spTree>
    <p:extLst>
      <p:ext uri="{BB962C8B-B14F-4D97-AF65-F5344CB8AC3E}">
        <p14:creationId xmlns:p14="http://schemas.microsoft.com/office/powerpoint/2010/main" val="3201799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8CD5DC1-2CE5-4F7D-8665-66656CD1BFF0}" type="datetime1">
              <a:rPr kumimoji="1" lang="ja-JP" altLang="en-US" smtClean="0"/>
              <a:t>2018/1/24</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D0438C8-4446-4AFE-AB6B-A512F014807E}" type="slidenum">
              <a:rPr kumimoji="1" lang="ja-JP" altLang="en-US" smtClean="0"/>
              <a:t>‹#›</a:t>
            </a:fld>
            <a:endParaRPr kumimoji="1" lang="ja-JP" altLang="en-US"/>
          </a:p>
        </p:txBody>
      </p:sp>
    </p:spTree>
    <p:extLst>
      <p:ext uri="{BB962C8B-B14F-4D97-AF65-F5344CB8AC3E}">
        <p14:creationId xmlns:p14="http://schemas.microsoft.com/office/powerpoint/2010/main" val="3185530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FED6E99-E9D8-4EC5-B8B7-AE39C5D46DE7}" type="datetime1">
              <a:rPr kumimoji="1" lang="ja-JP" altLang="en-US" smtClean="0"/>
              <a:t>2018/1/24</a:t>
            </a:fld>
            <a:endParaRPr kumimoji="1" lang="ja-JP" altLang="en-US"/>
          </a:p>
        </p:txBody>
      </p:sp>
      <p:sp>
        <p:nvSpPr>
          <p:cNvPr id="6" name="Footer Placeholder 5"/>
          <p:cNvSpPr>
            <a:spLocks noGrp="1"/>
          </p:cNvSpPr>
          <p:nvPr>
            <p:ph type="ftr" sz="quarter" idx="11"/>
          </p:nvPr>
        </p:nvSpPr>
        <p:spPr/>
        <p:txBody>
          <a:body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p>
            <a:fld id="{DD0438C8-4446-4AFE-AB6B-A512F014807E}" type="slidenum">
              <a:rPr kumimoji="1" lang="ja-JP" altLang="en-US" smtClean="0"/>
              <a:t>‹#›</a:t>
            </a:fld>
            <a:endParaRPr kumimoji="1" lang="ja-JP" altLang="en-US"/>
          </a:p>
        </p:txBody>
      </p:sp>
    </p:spTree>
    <p:extLst>
      <p:ext uri="{BB962C8B-B14F-4D97-AF65-F5344CB8AC3E}">
        <p14:creationId xmlns:p14="http://schemas.microsoft.com/office/powerpoint/2010/main" val="2348674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948807C-E004-4F5A-8B33-8F943529A03F}" type="datetime1">
              <a:rPr kumimoji="1" lang="ja-JP" altLang="en-US" smtClean="0"/>
              <a:t>2018/1/24</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DD0438C8-4446-4AFE-AB6B-A512F014807E}" type="slidenum">
              <a:rPr kumimoji="1" lang="ja-JP" altLang="en-US" smtClean="0"/>
              <a:t>‹#›</a:t>
            </a:fld>
            <a:endParaRPr kumimoji="1" lang="ja-JP" altLang="en-US"/>
          </a:p>
        </p:txBody>
      </p:sp>
    </p:spTree>
    <p:extLst>
      <p:ext uri="{BB962C8B-B14F-4D97-AF65-F5344CB8AC3E}">
        <p14:creationId xmlns:p14="http://schemas.microsoft.com/office/powerpoint/2010/main" val="1948958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E4A9635-ED4B-4805-967E-E92C6322C5D1}" type="datetime1">
              <a:rPr kumimoji="1" lang="ja-JP" altLang="en-US" smtClean="0"/>
              <a:t>2018/1/24</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DD0438C8-4446-4AFE-AB6B-A512F014807E}" type="slidenum">
              <a:rPr kumimoji="1" lang="ja-JP" altLang="en-US" smtClean="0"/>
              <a:t>‹#›</a:t>
            </a:fld>
            <a:endParaRPr kumimoji="1" lang="ja-JP" altLang="en-US"/>
          </a:p>
        </p:txBody>
      </p:sp>
    </p:spTree>
    <p:extLst>
      <p:ext uri="{BB962C8B-B14F-4D97-AF65-F5344CB8AC3E}">
        <p14:creationId xmlns:p14="http://schemas.microsoft.com/office/powerpoint/2010/main" val="1418714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C6F74C68-10D9-43E6-8177-594AADA126C9}" type="datetime1">
              <a:rPr kumimoji="1" lang="ja-JP" altLang="en-US" smtClean="0"/>
              <a:t>2018/1/24</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kumimoji="1" lang="ja-JP" altLang="en-US"/>
              <a:t>デバッグの理論と実践</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DD0438C8-4446-4AFE-AB6B-A512F014807E}"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7338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2C24AF53-332B-4CE0-9A5B-253CDFF4E467}"/>
              </a:ext>
            </a:extLst>
          </p:cNvPr>
          <p:cNvSpPr>
            <a:spLocks noGrp="1"/>
          </p:cNvSpPr>
          <p:nvPr>
            <p:ph type="ctrTitle"/>
          </p:nvPr>
        </p:nvSpPr>
        <p:spPr>
          <a:xfrm>
            <a:off x="825038" y="569843"/>
            <a:ext cx="8825399" cy="3455196"/>
          </a:xfrm>
        </p:spPr>
        <p:txBody>
          <a:bodyPr>
            <a:normAutofit/>
          </a:bodyPr>
          <a:lstStyle/>
          <a:p>
            <a:r>
              <a:rPr lang="en-US" altLang="ja-JP" sz="5400" b="1" dirty="0"/>
              <a:t>4</a:t>
            </a:r>
            <a:r>
              <a:rPr lang="ja-JP" altLang="en-US" sz="5400" b="1" dirty="0"/>
              <a:t>章：　　　　　　　　　　　　　　　　　</a:t>
            </a:r>
            <a:r>
              <a:rPr lang="ja-JP" altLang="en-US" sz="6000" b="1" dirty="0"/>
              <a:t>問題の再現</a:t>
            </a:r>
            <a:endParaRPr lang="ja-JP" altLang="en-US" sz="5400" b="1" dirty="0"/>
          </a:p>
        </p:txBody>
      </p:sp>
      <p:sp>
        <p:nvSpPr>
          <p:cNvPr id="11" name="サブタイトル 10">
            <a:extLst>
              <a:ext uri="{FF2B5EF4-FFF2-40B4-BE49-F238E27FC236}">
                <a16:creationId xmlns:a16="http://schemas.microsoft.com/office/drawing/2014/main" id="{B924806F-FEAF-4C97-B846-7628D60A7B37}"/>
              </a:ext>
            </a:extLst>
          </p:cNvPr>
          <p:cNvSpPr>
            <a:spLocks noGrp="1"/>
          </p:cNvSpPr>
          <p:nvPr>
            <p:ph type="subTitle" idx="1"/>
          </p:nvPr>
        </p:nvSpPr>
        <p:spPr/>
        <p:txBody>
          <a:bodyPr>
            <a:normAutofit fontScale="85000" lnSpcReduction="20000"/>
          </a:bodyPr>
          <a:lstStyle/>
          <a:p>
            <a:r>
              <a:rPr lang="en-US" altLang="ja-JP" b="1" dirty="0"/>
              <a:t>Andreas Zeller </a:t>
            </a:r>
            <a:r>
              <a:rPr lang="ja-JP" altLang="en-US" b="1" dirty="0"/>
              <a:t>著　　中田秀基　監訳</a:t>
            </a:r>
            <a:endParaRPr lang="en-US" altLang="ja-JP" b="1" dirty="0"/>
          </a:p>
          <a:p>
            <a:r>
              <a:rPr kumimoji="1" lang="ja-JP" altLang="en-US" b="1" dirty="0"/>
              <a:t>デバッグの理論と実践</a:t>
            </a:r>
            <a:endParaRPr kumimoji="1" lang="en-US" altLang="ja-JP" b="1" dirty="0"/>
          </a:p>
          <a:p>
            <a:r>
              <a:rPr kumimoji="1" lang="en-US" altLang="ja-JP" b="1" dirty="0"/>
              <a:t>-</a:t>
            </a:r>
            <a:r>
              <a:rPr kumimoji="1" lang="ja-JP" altLang="en-US" b="1" dirty="0"/>
              <a:t>なぜプログラムはうまく動かないのか</a:t>
            </a:r>
            <a:r>
              <a:rPr kumimoji="1" lang="en-US" altLang="ja-JP" b="1" dirty="0"/>
              <a:t>-</a:t>
            </a:r>
            <a:endParaRPr kumimoji="1" lang="ja-JP" altLang="en-US" b="1" dirty="0"/>
          </a:p>
        </p:txBody>
      </p:sp>
      <p:sp>
        <p:nvSpPr>
          <p:cNvPr id="13" name="フッター プレースホルダー 12">
            <a:extLst>
              <a:ext uri="{FF2B5EF4-FFF2-40B4-BE49-F238E27FC236}">
                <a16:creationId xmlns:a16="http://schemas.microsoft.com/office/drawing/2014/main" id="{4CF9AEFF-10DE-4D1C-83D8-88B3F0567461}"/>
              </a:ext>
            </a:extLst>
          </p:cNvPr>
          <p:cNvSpPr>
            <a:spLocks noGrp="1"/>
          </p:cNvSpPr>
          <p:nvPr>
            <p:ph type="ftr" sz="quarter" idx="11"/>
          </p:nvPr>
        </p:nvSpPr>
        <p:spPr/>
        <p:txBody>
          <a:bodyPr/>
          <a:lstStyle/>
          <a:p>
            <a:r>
              <a:rPr kumimoji="1" lang="ja-JP" altLang="en-US"/>
              <a:t>デバッグの理論と実践</a:t>
            </a:r>
            <a:endParaRPr kumimoji="1" lang="ja-JP" altLang="en-US" dirty="0"/>
          </a:p>
        </p:txBody>
      </p:sp>
      <p:sp>
        <p:nvSpPr>
          <p:cNvPr id="14" name="スライド番号プレースホルダー 13">
            <a:extLst>
              <a:ext uri="{FF2B5EF4-FFF2-40B4-BE49-F238E27FC236}">
                <a16:creationId xmlns:a16="http://schemas.microsoft.com/office/drawing/2014/main" id="{B933ABAE-A06D-493D-9993-A91774FC587A}"/>
              </a:ext>
            </a:extLst>
          </p:cNvPr>
          <p:cNvSpPr>
            <a:spLocks noGrp="1"/>
          </p:cNvSpPr>
          <p:nvPr>
            <p:ph type="sldNum" sz="quarter" idx="12"/>
          </p:nvPr>
        </p:nvSpPr>
        <p:spPr/>
        <p:txBody>
          <a:bodyPr/>
          <a:lstStyle/>
          <a:p>
            <a:fld id="{0B7C5F9B-2037-4439-A621-83984923E22F}" type="slidenum">
              <a:rPr kumimoji="1" lang="ja-JP" altLang="en-US" smtClean="0"/>
              <a:t>1</a:t>
            </a:fld>
            <a:endParaRPr kumimoji="1" lang="ja-JP" altLang="en-US" dirty="0"/>
          </a:p>
        </p:txBody>
      </p:sp>
      <p:sp>
        <p:nvSpPr>
          <p:cNvPr id="12" name="テキスト ボックス 11">
            <a:extLst>
              <a:ext uri="{FF2B5EF4-FFF2-40B4-BE49-F238E27FC236}">
                <a16:creationId xmlns:a16="http://schemas.microsoft.com/office/drawing/2014/main" id="{E35D47FC-9535-463D-9B29-0B44D4DB7F85}"/>
              </a:ext>
            </a:extLst>
          </p:cNvPr>
          <p:cNvSpPr txBox="1"/>
          <p:nvPr/>
        </p:nvSpPr>
        <p:spPr>
          <a:xfrm>
            <a:off x="825038" y="5598621"/>
            <a:ext cx="4191907" cy="584775"/>
          </a:xfrm>
          <a:prstGeom prst="rect">
            <a:avLst/>
          </a:prstGeom>
          <a:noFill/>
        </p:spPr>
        <p:txBody>
          <a:bodyPr wrap="square" rtlCol="0">
            <a:spAutoFit/>
          </a:bodyPr>
          <a:lstStyle/>
          <a:p>
            <a:r>
              <a:rPr lang="ja-JP" altLang="en-US" sz="1600" b="1" dirty="0"/>
              <a:t>学籍番号　</a:t>
            </a:r>
            <a:r>
              <a:rPr lang="en-US" altLang="ja-JP" sz="1600" b="1" dirty="0"/>
              <a:t>60206299</a:t>
            </a:r>
          </a:p>
          <a:p>
            <a:r>
              <a:rPr lang="ja-JP" altLang="en-US" sz="1600" b="1" dirty="0"/>
              <a:t>氏名　　　　吉富　楓雅</a:t>
            </a:r>
          </a:p>
        </p:txBody>
      </p:sp>
    </p:spTree>
    <p:extLst>
      <p:ext uri="{BB962C8B-B14F-4D97-AF65-F5344CB8AC3E}">
        <p14:creationId xmlns:p14="http://schemas.microsoft.com/office/powerpoint/2010/main" val="906066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CB6DBB-6102-411E-A7F3-778DCD6103AF}"/>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id="{B37AB955-0642-4BE8-A571-7687FE179847}"/>
              </a:ext>
            </a:extLst>
          </p:cNvPr>
          <p:cNvSpPr>
            <a:spLocks noGrp="1"/>
          </p:cNvSpPr>
          <p:nvPr>
            <p:ph idx="1"/>
          </p:nvPr>
        </p:nvSpPr>
        <p:spPr>
          <a:xfrm>
            <a:off x="822960" y="2436426"/>
            <a:ext cx="7543801" cy="4023360"/>
          </a:xfrm>
        </p:spPr>
        <p:txBody>
          <a:bodyPr>
            <a:normAutofit/>
          </a:bodyPr>
          <a:lstStyle/>
          <a:p>
            <a:r>
              <a:rPr kumimoji="1" lang="en-US" altLang="ja-JP" sz="2800" dirty="0"/>
              <a:t>1.</a:t>
            </a:r>
            <a:r>
              <a:rPr kumimoji="1" lang="ja-JP" altLang="en-US" sz="2800" dirty="0"/>
              <a:t>　問題環境の再現</a:t>
            </a:r>
            <a:endParaRPr kumimoji="1" lang="en-US" altLang="ja-JP" sz="2800" dirty="0"/>
          </a:p>
          <a:p>
            <a:r>
              <a:rPr lang="en-US" altLang="ja-JP" sz="2800" dirty="0"/>
              <a:t>2.</a:t>
            </a:r>
            <a:r>
              <a:rPr lang="ja-JP" altLang="en-US" sz="2800" dirty="0"/>
              <a:t>　プログラム実行の再現</a:t>
            </a:r>
            <a:endParaRPr lang="en-US" altLang="ja-JP" sz="2800" dirty="0"/>
          </a:p>
          <a:p>
            <a:r>
              <a:rPr kumimoji="1" lang="en-US" altLang="ja-JP" sz="2800" dirty="0"/>
              <a:t>3.</a:t>
            </a:r>
            <a:r>
              <a:rPr kumimoji="1" lang="ja-JP" altLang="en-US" sz="2800" dirty="0"/>
              <a:t>　</a:t>
            </a:r>
            <a:r>
              <a:rPr lang="ja-JP" altLang="en-US" sz="2800" dirty="0"/>
              <a:t>動作環境の再現</a:t>
            </a:r>
            <a:endParaRPr lang="en-US" altLang="ja-JP" sz="2800" dirty="0"/>
          </a:p>
          <a:p>
            <a:r>
              <a:rPr lang="en-US" altLang="ja-JP" sz="2800" dirty="0"/>
              <a:t>4.</a:t>
            </a:r>
            <a:r>
              <a:rPr lang="ja-JP" altLang="en-US" sz="2800" dirty="0"/>
              <a:t>　デバッグツールの影響</a:t>
            </a:r>
            <a:endParaRPr lang="en-US" altLang="ja-JP" sz="2800" dirty="0"/>
          </a:p>
          <a:p>
            <a:r>
              <a:rPr lang="en-US" altLang="ja-JP" sz="2800" dirty="0"/>
              <a:t>5.</a:t>
            </a:r>
            <a:r>
              <a:rPr lang="ja-JP" altLang="en-US" sz="2800" dirty="0"/>
              <a:t>　まとめ</a:t>
            </a:r>
            <a:endParaRPr lang="en-US" altLang="ja-JP" sz="2800" dirty="0"/>
          </a:p>
          <a:p>
            <a:endParaRPr lang="en-US" altLang="ja-JP" sz="2400" dirty="0"/>
          </a:p>
          <a:p>
            <a:endParaRPr kumimoji="1" lang="ja-JP" altLang="en-US" dirty="0"/>
          </a:p>
        </p:txBody>
      </p:sp>
      <p:sp>
        <p:nvSpPr>
          <p:cNvPr id="4" name="フッター プレースホルダー 3">
            <a:extLst>
              <a:ext uri="{FF2B5EF4-FFF2-40B4-BE49-F238E27FC236}">
                <a16:creationId xmlns:a16="http://schemas.microsoft.com/office/drawing/2014/main" id="{9F3B4BD5-CAE3-48AF-B5B6-0B1DD3A975AD}"/>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D39266A5-7867-46C6-95DB-202464072A01}"/>
              </a:ext>
            </a:extLst>
          </p:cNvPr>
          <p:cNvSpPr>
            <a:spLocks noGrp="1"/>
          </p:cNvSpPr>
          <p:nvPr>
            <p:ph type="sldNum" sz="quarter" idx="12"/>
          </p:nvPr>
        </p:nvSpPr>
        <p:spPr/>
        <p:txBody>
          <a:bodyPr/>
          <a:lstStyle/>
          <a:p>
            <a:fld id="{40A5BECB-529C-49EF-B800-A459243032ED}" type="slidenum">
              <a:rPr kumimoji="1" lang="ja-JP" altLang="en-US" smtClean="0"/>
              <a:t>2</a:t>
            </a:fld>
            <a:endParaRPr kumimoji="1" lang="ja-JP" altLang="en-US"/>
          </a:p>
        </p:txBody>
      </p:sp>
    </p:spTree>
    <p:extLst>
      <p:ext uri="{BB962C8B-B14F-4D97-AF65-F5344CB8AC3E}">
        <p14:creationId xmlns:p14="http://schemas.microsoft.com/office/powerpoint/2010/main" val="4023530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p:txBody>
          <a:bodyPr/>
          <a:lstStyle/>
          <a:p>
            <a:fld id="{40A5BECB-529C-49EF-B800-A459243032ED}" type="slidenum">
              <a:rPr kumimoji="1" lang="ja-JP" altLang="en-US" smtClean="0"/>
              <a:t>3</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2404251" y="2026727"/>
            <a:ext cx="8751429" cy="1449387"/>
          </a:xfrm>
        </p:spPr>
        <p:txBody>
          <a:bodyPr/>
          <a:lstStyle/>
          <a:p>
            <a:r>
              <a:rPr lang="ja-JP" altLang="en-US" dirty="0"/>
              <a:t>問題環境の再現</a:t>
            </a:r>
            <a:endParaRPr kumimoji="1" lang="ja-JP" altLang="en-US" dirty="0"/>
          </a:p>
        </p:txBody>
      </p:sp>
      <p:pic>
        <p:nvPicPr>
          <p:cNvPr id="7" name="図 6" descr="テキスト が含まれている画像&#10;&#10;非常に高い精度で生成された説明">
            <a:extLst>
              <a:ext uri="{FF2B5EF4-FFF2-40B4-BE49-F238E27FC236}">
                <a16:creationId xmlns:a16="http://schemas.microsoft.com/office/drawing/2014/main" id="{8A1C70DE-2AA3-4F8B-92DB-08F54F2AC6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8426" y="3604590"/>
            <a:ext cx="2598245" cy="2598245"/>
          </a:xfrm>
          <a:prstGeom prst="rect">
            <a:avLst/>
          </a:prstGeom>
        </p:spPr>
      </p:pic>
    </p:spTree>
    <p:extLst>
      <p:ext uri="{BB962C8B-B14F-4D97-AF65-F5344CB8AC3E}">
        <p14:creationId xmlns:p14="http://schemas.microsoft.com/office/powerpoint/2010/main" val="184650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1492B593-AE1D-4C9C-8AF5-B6FACED2540D}"/>
              </a:ext>
            </a:extLst>
          </p:cNvPr>
          <p:cNvSpPr>
            <a:spLocks noGrp="1"/>
          </p:cNvSpPr>
          <p:nvPr>
            <p:ph type="title"/>
          </p:nvPr>
        </p:nvSpPr>
        <p:spPr/>
        <p:txBody>
          <a:bodyPr/>
          <a:lstStyle/>
          <a:p>
            <a:pPr algn="ctr"/>
            <a:r>
              <a:rPr kumimoji="1" lang="ja-JP" altLang="en-US" dirty="0"/>
              <a:t>デバッグの最初の作業</a:t>
            </a:r>
          </a:p>
        </p:txBody>
      </p:sp>
      <p:sp>
        <p:nvSpPr>
          <p:cNvPr id="5" name="コンテンツ プレースホルダー 4">
            <a:extLst>
              <a:ext uri="{FF2B5EF4-FFF2-40B4-BE49-F238E27FC236}">
                <a16:creationId xmlns:a16="http://schemas.microsoft.com/office/drawing/2014/main" id="{815D0F61-4FE5-4E83-9AAF-E52D9096E592}"/>
              </a:ext>
            </a:extLst>
          </p:cNvPr>
          <p:cNvSpPr>
            <a:spLocks noGrp="1"/>
          </p:cNvSpPr>
          <p:nvPr>
            <p:ph idx="1"/>
          </p:nvPr>
        </p:nvSpPr>
        <p:spPr/>
        <p:txBody>
          <a:bodyPr>
            <a:normAutofit/>
          </a:bodyPr>
          <a:lstStyle/>
          <a:p>
            <a:endParaRPr lang="en-US" altLang="ja-JP" sz="2800" dirty="0"/>
          </a:p>
          <a:p>
            <a:r>
              <a:rPr lang="ja-JP" altLang="en-US" sz="2800" dirty="0"/>
              <a:t>デバッグの第</a:t>
            </a:r>
            <a:r>
              <a:rPr lang="en-US" altLang="ja-JP" sz="2800" dirty="0"/>
              <a:t>1</a:t>
            </a:r>
            <a:r>
              <a:rPr lang="ja-JP" altLang="en-US" sz="2800" dirty="0"/>
              <a:t>歩：　問題の再現</a:t>
            </a:r>
            <a:endParaRPr lang="en-US" altLang="ja-JP" sz="2800" dirty="0"/>
          </a:p>
          <a:p>
            <a:pPr marL="0" indent="0">
              <a:buNone/>
            </a:pPr>
            <a:endParaRPr lang="en-US" altLang="ja-JP" sz="2800" dirty="0"/>
          </a:p>
          <a:p>
            <a:r>
              <a:rPr lang="ja-JP" altLang="en-US" sz="2800" dirty="0"/>
              <a:t>・問題を観察するため</a:t>
            </a:r>
            <a:endParaRPr lang="en-US" altLang="ja-JP" sz="2800" dirty="0"/>
          </a:p>
          <a:p>
            <a:r>
              <a:rPr kumimoji="1" lang="ja-JP" altLang="en-US" sz="2800" dirty="0"/>
              <a:t>・問題が修正できるかどうかを確認するため</a:t>
            </a:r>
            <a:endParaRPr kumimoji="1" lang="en-US" altLang="ja-JP" sz="2800" dirty="0"/>
          </a:p>
          <a:p>
            <a:endParaRPr lang="en-US" altLang="ja-JP" sz="2800" dirty="0"/>
          </a:p>
          <a:p>
            <a:r>
              <a:rPr kumimoji="1" lang="ja-JP" altLang="en-US" sz="2800" dirty="0">
                <a:solidFill>
                  <a:srgbClr val="FF0000"/>
                </a:solidFill>
              </a:rPr>
              <a:t>どうすればテストで特定の問題を再現できるか？</a:t>
            </a:r>
          </a:p>
        </p:txBody>
      </p:sp>
      <p:sp>
        <p:nvSpPr>
          <p:cNvPr id="2" name="フッター プレースホルダー 1">
            <a:extLst>
              <a:ext uri="{FF2B5EF4-FFF2-40B4-BE49-F238E27FC236}">
                <a16:creationId xmlns:a16="http://schemas.microsoft.com/office/drawing/2014/main" id="{AD87824D-3FDA-4965-B301-C9DBA3124124}"/>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B083B3A6-D97D-40EF-8DE4-413475CDBA45}"/>
              </a:ext>
            </a:extLst>
          </p:cNvPr>
          <p:cNvSpPr>
            <a:spLocks noGrp="1"/>
          </p:cNvSpPr>
          <p:nvPr>
            <p:ph type="sldNum" sz="quarter" idx="12"/>
          </p:nvPr>
        </p:nvSpPr>
        <p:spPr/>
        <p:txBody>
          <a:bodyPr/>
          <a:lstStyle/>
          <a:p>
            <a:fld id="{DD0438C8-4446-4AFE-AB6B-A512F014807E}" type="slidenum">
              <a:rPr kumimoji="1" lang="ja-JP" altLang="en-US" smtClean="0"/>
              <a:t>4</a:t>
            </a:fld>
            <a:endParaRPr kumimoji="1" lang="ja-JP" altLang="en-US"/>
          </a:p>
        </p:txBody>
      </p:sp>
      <p:pic>
        <p:nvPicPr>
          <p:cNvPr id="7" name="図 6">
            <a:extLst>
              <a:ext uri="{FF2B5EF4-FFF2-40B4-BE49-F238E27FC236}">
                <a16:creationId xmlns:a16="http://schemas.microsoft.com/office/drawing/2014/main" id="{83868573-5501-4A5C-B96B-386FCF6423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1542" y="1796024"/>
            <a:ext cx="2910525" cy="2302549"/>
          </a:xfrm>
          <a:prstGeom prst="rect">
            <a:avLst/>
          </a:prstGeom>
        </p:spPr>
      </p:pic>
    </p:spTree>
    <p:extLst>
      <p:ext uri="{BB962C8B-B14F-4D97-AF65-F5344CB8AC3E}">
        <p14:creationId xmlns:p14="http://schemas.microsoft.com/office/powerpoint/2010/main" val="1945797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ADF044-0B13-44BE-8E50-DAFDC87131B1}"/>
              </a:ext>
            </a:extLst>
          </p:cNvPr>
          <p:cNvSpPr>
            <a:spLocks noGrp="1"/>
          </p:cNvSpPr>
          <p:nvPr>
            <p:ph type="title"/>
          </p:nvPr>
        </p:nvSpPr>
        <p:spPr/>
        <p:txBody>
          <a:bodyPr/>
          <a:lstStyle/>
          <a:p>
            <a:pPr algn="ctr"/>
            <a:r>
              <a:rPr kumimoji="1" lang="ja-JP" altLang="en-US" dirty="0"/>
              <a:t>問題の再現</a:t>
            </a:r>
          </a:p>
        </p:txBody>
      </p:sp>
      <p:sp>
        <p:nvSpPr>
          <p:cNvPr id="3" name="コンテンツ プレースホルダー 2">
            <a:extLst>
              <a:ext uri="{FF2B5EF4-FFF2-40B4-BE49-F238E27FC236}">
                <a16:creationId xmlns:a16="http://schemas.microsoft.com/office/drawing/2014/main" id="{AEB79595-CD89-4450-AA24-1FDA6414E433}"/>
              </a:ext>
            </a:extLst>
          </p:cNvPr>
          <p:cNvSpPr>
            <a:spLocks noGrp="1"/>
          </p:cNvSpPr>
          <p:nvPr>
            <p:ph idx="1"/>
          </p:nvPr>
        </p:nvSpPr>
        <p:spPr>
          <a:xfrm>
            <a:off x="822960" y="1845734"/>
            <a:ext cx="8131126" cy="4614052"/>
          </a:xfrm>
        </p:spPr>
        <p:txBody>
          <a:bodyPr>
            <a:normAutofit fontScale="92500"/>
          </a:bodyPr>
          <a:lstStyle/>
          <a:p>
            <a:r>
              <a:rPr lang="ja-JP" altLang="en-US" sz="2600" dirty="0"/>
              <a:t>デバッグプロセスの中でも最も難しい問題の１つ：</a:t>
            </a:r>
            <a:endParaRPr lang="en-US" altLang="ja-JP" sz="2600" dirty="0"/>
          </a:p>
          <a:p>
            <a:r>
              <a:rPr kumimoji="1" lang="ja-JP" altLang="en-US" sz="2600" dirty="0">
                <a:solidFill>
                  <a:srgbClr val="FF0000"/>
                </a:solidFill>
              </a:rPr>
              <a:t>特定の問題を再現するようなテストケースの作成</a:t>
            </a:r>
            <a:endParaRPr kumimoji="1" lang="en-US" altLang="ja-JP" sz="2600" dirty="0">
              <a:solidFill>
                <a:srgbClr val="FF0000"/>
              </a:solidFill>
            </a:endParaRPr>
          </a:p>
          <a:p>
            <a:endParaRPr lang="en-US" altLang="ja-JP" sz="2600" dirty="0"/>
          </a:p>
          <a:p>
            <a:r>
              <a:rPr lang="ja-JP" altLang="en-US" sz="2600" dirty="0"/>
              <a:t>問題環境での作業は問題を再現するのに最も適しているが</a:t>
            </a:r>
            <a:r>
              <a:rPr lang="en-US" altLang="ja-JP" sz="2600" dirty="0"/>
              <a:t>…</a:t>
            </a:r>
          </a:p>
          <a:p>
            <a:r>
              <a:rPr lang="ja-JP" altLang="en-US" sz="2600" dirty="0"/>
              <a:t>・プライバシー</a:t>
            </a:r>
            <a:endParaRPr lang="en-US" altLang="ja-JP" sz="2600" dirty="0"/>
          </a:p>
          <a:p>
            <a:r>
              <a:rPr kumimoji="1" lang="ja-JP" altLang="en-US" sz="2600" dirty="0"/>
              <a:t>・開発の容易さ</a:t>
            </a:r>
            <a:endParaRPr kumimoji="1" lang="en-US" altLang="ja-JP" sz="2600" dirty="0"/>
          </a:p>
          <a:p>
            <a:r>
              <a:rPr lang="ja-JP" altLang="en-US" sz="2600" dirty="0"/>
              <a:t>・メンテナンスのコスト</a:t>
            </a:r>
            <a:endParaRPr lang="en-US" altLang="ja-JP" sz="2600" dirty="0"/>
          </a:p>
          <a:p>
            <a:r>
              <a:rPr kumimoji="1" lang="ja-JP" altLang="en-US" sz="2600" dirty="0"/>
              <a:t>・移動のコスト</a:t>
            </a:r>
            <a:endParaRPr kumimoji="1" lang="en-US" altLang="ja-JP" sz="2600" dirty="0"/>
          </a:p>
          <a:p>
            <a:r>
              <a:rPr lang="ja-JP" altLang="en-US" sz="2600" dirty="0"/>
              <a:t>・実験のリスク</a:t>
            </a:r>
            <a:endParaRPr kumimoji="1" lang="en-US" altLang="ja-JP" sz="2400" dirty="0"/>
          </a:p>
        </p:txBody>
      </p:sp>
      <p:sp>
        <p:nvSpPr>
          <p:cNvPr id="4" name="フッター プレースホルダー 3">
            <a:extLst>
              <a:ext uri="{FF2B5EF4-FFF2-40B4-BE49-F238E27FC236}">
                <a16:creationId xmlns:a16="http://schemas.microsoft.com/office/drawing/2014/main" id="{EAB2BBC9-A94B-4DCA-B406-2C23A1F9AB61}"/>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74F81B8C-485E-414E-8BB7-7085872FC579}"/>
              </a:ext>
            </a:extLst>
          </p:cNvPr>
          <p:cNvSpPr>
            <a:spLocks noGrp="1"/>
          </p:cNvSpPr>
          <p:nvPr>
            <p:ph type="sldNum" sz="quarter" idx="12"/>
          </p:nvPr>
        </p:nvSpPr>
        <p:spPr/>
        <p:txBody>
          <a:bodyPr/>
          <a:lstStyle/>
          <a:p>
            <a:fld id="{DD0438C8-4446-4AFE-AB6B-A512F014807E}" type="slidenum">
              <a:rPr kumimoji="1" lang="ja-JP" altLang="en-US" smtClean="0"/>
              <a:t>5</a:t>
            </a:fld>
            <a:endParaRPr kumimoji="1" lang="ja-JP" altLang="en-US"/>
          </a:p>
        </p:txBody>
      </p:sp>
    </p:spTree>
    <p:extLst>
      <p:ext uri="{BB962C8B-B14F-4D97-AF65-F5344CB8AC3E}">
        <p14:creationId xmlns:p14="http://schemas.microsoft.com/office/powerpoint/2010/main" val="3407284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p:txBody>
          <a:bodyPr/>
          <a:lstStyle/>
          <a:p>
            <a:fld id="{40A5BECB-529C-49EF-B800-A459243032ED}" type="slidenum">
              <a:rPr kumimoji="1" lang="ja-JP" altLang="en-US" smtClean="0"/>
              <a:t>6</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1405445" y="2026727"/>
            <a:ext cx="8751429" cy="1449387"/>
          </a:xfrm>
        </p:spPr>
        <p:txBody>
          <a:bodyPr/>
          <a:lstStyle/>
          <a:p>
            <a:r>
              <a:rPr lang="ja-JP" altLang="en-US" dirty="0"/>
              <a:t>プログラム実行の再現</a:t>
            </a:r>
            <a:endParaRPr kumimoji="1" lang="ja-JP" altLang="en-US" dirty="0"/>
          </a:p>
        </p:txBody>
      </p:sp>
      <p:pic>
        <p:nvPicPr>
          <p:cNvPr id="6" name="図 5" descr="テキスト が含まれている画像&#10;&#10;高い精度で生成された説明">
            <a:extLst>
              <a:ext uri="{FF2B5EF4-FFF2-40B4-BE49-F238E27FC236}">
                <a16:creationId xmlns:a16="http://schemas.microsoft.com/office/drawing/2014/main" id="{2A151FB5-49BB-419C-8C34-98D149AB94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3279" y="3476114"/>
            <a:ext cx="2118352" cy="2742343"/>
          </a:xfrm>
          <a:prstGeom prst="rect">
            <a:avLst/>
          </a:prstGeom>
        </p:spPr>
      </p:pic>
    </p:spTree>
    <p:extLst>
      <p:ext uri="{BB962C8B-B14F-4D97-AF65-F5344CB8AC3E}">
        <p14:creationId xmlns:p14="http://schemas.microsoft.com/office/powerpoint/2010/main" val="861944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D6066623-732C-4A0F-83D6-79174EF83BF7}"/>
              </a:ext>
            </a:extLst>
          </p:cNvPr>
          <p:cNvSpPr>
            <a:spLocks noGrp="1"/>
          </p:cNvSpPr>
          <p:nvPr>
            <p:ph type="title"/>
          </p:nvPr>
        </p:nvSpPr>
        <p:spPr/>
        <p:txBody>
          <a:bodyPr/>
          <a:lstStyle/>
          <a:p>
            <a:pPr algn="ctr"/>
            <a:r>
              <a:rPr kumimoji="1" lang="ja-JP" altLang="en-US" dirty="0"/>
              <a:t>実行に影響する入力</a:t>
            </a:r>
          </a:p>
        </p:txBody>
      </p:sp>
      <p:sp>
        <p:nvSpPr>
          <p:cNvPr id="5" name="コンテンツ プレースホルダー 4">
            <a:extLst>
              <a:ext uri="{FF2B5EF4-FFF2-40B4-BE49-F238E27FC236}">
                <a16:creationId xmlns:a16="http://schemas.microsoft.com/office/drawing/2014/main" id="{995E051B-99AF-4220-AB5B-1B41B676B25D}"/>
              </a:ext>
            </a:extLst>
          </p:cNvPr>
          <p:cNvSpPr>
            <a:spLocks noGrp="1"/>
          </p:cNvSpPr>
          <p:nvPr>
            <p:ph idx="1"/>
          </p:nvPr>
        </p:nvSpPr>
        <p:spPr>
          <a:xfrm>
            <a:off x="822960" y="2021579"/>
            <a:ext cx="7744266" cy="4836421"/>
          </a:xfrm>
        </p:spPr>
        <p:txBody>
          <a:bodyPr>
            <a:normAutofit/>
          </a:bodyPr>
          <a:lstStyle/>
          <a:p>
            <a:r>
              <a:rPr kumimoji="1" lang="ja-JP" altLang="en-US" sz="2800" dirty="0"/>
              <a:t>・静的データ</a:t>
            </a:r>
            <a:endParaRPr kumimoji="1" lang="en-US" altLang="ja-JP" sz="2800" dirty="0"/>
          </a:p>
          <a:p>
            <a:r>
              <a:rPr lang="ja-JP" altLang="en-US" sz="2800" dirty="0"/>
              <a:t>・ユーザ入力</a:t>
            </a:r>
            <a:endParaRPr lang="en-US" altLang="ja-JP" sz="2800" dirty="0"/>
          </a:p>
          <a:p>
            <a:r>
              <a:rPr kumimoji="1" lang="ja-JP" altLang="en-US" sz="2800" dirty="0"/>
              <a:t>・コミュニケーション</a:t>
            </a:r>
            <a:endParaRPr kumimoji="1" lang="en-US" altLang="ja-JP" sz="2800" dirty="0"/>
          </a:p>
          <a:p>
            <a:r>
              <a:rPr lang="ja-JP" altLang="en-US" sz="2800" dirty="0"/>
              <a:t>・時間</a:t>
            </a:r>
            <a:endParaRPr lang="en-US" altLang="ja-JP" sz="2800" dirty="0"/>
          </a:p>
          <a:p>
            <a:r>
              <a:rPr kumimoji="1" lang="ja-JP" altLang="en-US" sz="2800" dirty="0"/>
              <a:t>・乱数</a:t>
            </a:r>
            <a:endParaRPr kumimoji="1" lang="en-US" altLang="ja-JP" sz="2800" dirty="0"/>
          </a:p>
          <a:p>
            <a:r>
              <a:rPr lang="ja-JP" altLang="en-US" sz="2800" dirty="0"/>
              <a:t>・動作環境</a:t>
            </a:r>
            <a:endParaRPr lang="en-US" altLang="ja-JP" sz="2800" dirty="0"/>
          </a:p>
          <a:p>
            <a:r>
              <a:rPr lang="ja-JP" altLang="en-US" sz="2800" dirty="0"/>
              <a:t>・スケジューリング</a:t>
            </a:r>
            <a:endParaRPr lang="en-US" altLang="ja-JP" sz="2800" dirty="0"/>
          </a:p>
        </p:txBody>
      </p:sp>
      <p:sp>
        <p:nvSpPr>
          <p:cNvPr id="2" name="フッター プレースホルダー 1">
            <a:extLst>
              <a:ext uri="{FF2B5EF4-FFF2-40B4-BE49-F238E27FC236}">
                <a16:creationId xmlns:a16="http://schemas.microsoft.com/office/drawing/2014/main" id="{0F030CB9-7710-4357-B769-EAADD07822A5}"/>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BFE9529E-DE75-431F-947C-9EFD1C138A83}"/>
              </a:ext>
            </a:extLst>
          </p:cNvPr>
          <p:cNvSpPr>
            <a:spLocks noGrp="1"/>
          </p:cNvSpPr>
          <p:nvPr>
            <p:ph type="sldNum" sz="quarter" idx="12"/>
          </p:nvPr>
        </p:nvSpPr>
        <p:spPr/>
        <p:txBody>
          <a:bodyPr/>
          <a:lstStyle/>
          <a:p>
            <a:fld id="{DD0438C8-4446-4AFE-AB6B-A512F014807E}" type="slidenum">
              <a:rPr kumimoji="1" lang="ja-JP" altLang="en-US" smtClean="0"/>
              <a:t>7</a:t>
            </a:fld>
            <a:endParaRPr kumimoji="1" lang="ja-JP" altLang="en-US"/>
          </a:p>
        </p:txBody>
      </p:sp>
    </p:spTree>
    <p:extLst>
      <p:ext uri="{BB962C8B-B14F-4D97-AF65-F5344CB8AC3E}">
        <p14:creationId xmlns:p14="http://schemas.microsoft.com/office/powerpoint/2010/main" val="1573717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48E8C83C-E256-4E31-868B-715163C81F5C}"/>
              </a:ext>
            </a:extLst>
          </p:cNvPr>
          <p:cNvSpPr>
            <a:spLocks noGrp="1"/>
          </p:cNvSpPr>
          <p:nvPr>
            <p:ph type="title"/>
          </p:nvPr>
        </p:nvSpPr>
        <p:spPr/>
        <p:txBody>
          <a:bodyPr/>
          <a:lstStyle/>
          <a:p>
            <a:pPr algn="ctr"/>
            <a:r>
              <a:rPr lang="ja-JP" altLang="en-US" dirty="0"/>
              <a:t>意図が介在しない入力</a:t>
            </a:r>
            <a:endParaRPr kumimoji="1" lang="ja-JP" altLang="en-US" dirty="0"/>
          </a:p>
        </p:txBody>
      </p:sp>
      <p:sp>
        <p:nvSpPr>
          <p:cNvPr id="5" name="コンテンツ プレースホルダー 4">
            <a:extLst>
              <a:ext uri="{FF2B5EF4-FFF2-40B4-BE49-F238E27FC236}">
                <a16:creationId xmlns:a16="http://schemas.microsoft.com/office/drawing/2014/main" id="{E9E46BD3-0729-4C54-9679-B9AB1BA72E41}"/>
              </a:ext>
            </a:extLst>
          </p:cNvPr>
          <p:cNvSpPr>
            <a:spLocks noGrp="1"/>
          </p:cNvSpPr>
          <p:nvPr>
            <p:ph idx="1"/>
          </p:nvPr>
        </p:nvSpPr>
        <p:spPr>
          <a:xfrm>
            <a:off x="800099" y="2218378"/>
            <a:ext cx="7543801" cy="4023360"/>
          </a:xfrm>
        </p:spPr>
        <p:txBody>
          <a:bodyPr>
            <a:normAutofit/>
          </a:bodyPr>
          <a:lstStyle/>
          <a:p>
            <a:pPr marL="0" indent="0">
              <a:buNone/>
            </a:pPr>
            <a:r>
              <a:rPr lang="en-US" altLang="ja-JP" sz="2800" dirty="0"/>
              <a:t>  </a:t>
            </a:r>
            <a:r>
              <a:rPr lang="ja-JP" altLang="en-US" sz="2800" dirty="0"/>
              <a:t>・物理現象</a:t>
            </a:r>
            <a:endParaRPr lang="en-US" altLang="ja-JP" sz="2800" dirty="0"/>
          </a:p>
          <a:p>
            <a:pPr marL="0" indent="0">
              <a:buNone/>
            </a:pPr>
            <a:r>
              <a:rPr lang="ja-JP" altLang="en-US" sz="2800" dirty="0"/>
              <a:t> 宇宙線・放電・量子効果など</a:t>
            </a:r>
            <a:endParaRPr lang="en-US" altLang="ja-JP" sz="2800" dirty="0"/>
          </a:p>
          <a:p>
            <a:pPr marL="0" indent="0">
              <a:buNone/>
            </a:pPr>
            <a:endParaRPr lang="en-US" altLang="ja-JP" sz="2800" dirty="0"/>
          </a:p>
          <a:p>
            <a:pPr marL="0" indent="0">
              <a:buNone/>
            </a:pPr>
            <a:r>
              <a:rPr lang="en-US" altLang="ja-JP" sz="2800" dirty="0"/>
              <a:t>  </a:t>
            </a:r>
            <a:r>
              <a:rPr lang="ja-JP" altLang="en-US" sz="2800" dirty="0"/>
              <a:t>・デバッグツール</a:t>
            </a:r>
            <a:endParaRPr lang="en-US" altLang="ja-JP" sz="2800" dirty="0"/>
          </a:p>
          <a:p>
            <a:pPr marL="0" indent="0">
              <a:buNone/>
            </a:pPr>
            <a:r>
              <a:rPr lang="en-US" altLang="ja-JP" sz="2800" dirty="0"/>
              <a:t> </a:t>
            </a:r>
            <a:r>
              <a:rPr lang="ja-JP" altLang="en-US" sz="2800" dirty="0"/>
              <a:t>プログラムの実行に干渉するが問題を隠してしま </a:t>
            </a:r>
            <a:r>
              <a:rPr lang="ja-JP" altLang="en-US" sz="2800" dirty="0" err="1"/>
              <a:t>う</a:t>
            </a:r>
            <a:r>
              <a:rPr lang="ja-JP" altLang="en-US" sz="2800" dirty="0"/>
              <a:t>ことがある</a:t>
            </a:r>
            <a:endParaRPr lang="en-US" altLang="ja-JP" sz="2800" dirty="0"/>
          </a:p>
        </p:txBody>
      </p:sp>
      <p:sp>
        <p:nvSpPr>
          <p:cNvPr id="2" name="フッター プレースホルダー 1">
            <a:extLst>
              <a:ext uri="{FF2B5EF4-FFF2-40B4-BE49-F238E27FC236}">
                <a16:creationId xmlns:a16="http://schemas.microsoft.com/office/drawing/2014/main" id="{8F811D0D-8DA9-4A9E-9EBD-A4C5070D881A}"/>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E151319D-36AD-4123-A9AE-739769F07596}"/>
              </a:ext>
            </a:extLst>
          </p:cNvPr>
          <p:cNvSpPr>
            <a:spLocks noGrp="1"/>
          </p:cNvSpPr>
          <p:nvPr>
            <p:ph type="sldNum" sz="quarter" idx="12"/>
          </p:nvPr>
        </p:nvSpPr>
        <p:spPr/>
        <p:txBody>
          <a:bodyPr/>
          <a:lstStyle/>
          <a:p>
            <a:fld id="{DD0438C8-4446-4AFE-AB6B-A512F014807E}" type="slidenum">
              <a:rPr kumimoji="1" lang="ja-JP" altLang="en-US" smtClean="0"/>
              <a:t>8</a:t>
            </a:fld>
            <a:endParaRPr kumimoji="1" lang="ja-JP" altLang="en-US"/>
          </a:p>
        </p:txBody>
      </p:sp>
    </p:spTree>
    <p:extLst>
      <p:ext uri="{BB962C8B-B14F-4D97-AF65-F5344CB8AC3E}">
        <p14:creationId xmlns:p14="http://schemas.microsoft.com/office/powerpoint/2010/main" val="3478347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F3A103C6-528C-475B-ABA1-2A5997CC0F76}"/>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36A2D990-CB4E-4B2C-A8DE-00912986CA4D}"/>
              </a:ext>
            </a:extLst>
          </p:cNvPr>
          <p:cNvSpPr>
            <a:spLocks noGrp="1"/>
          </p:cNvSpPr>
          <p:nvPr>
            <p:ph type="sldNum" sz="quarter" idx="12"/>
          </p:nvPr>
        </p:nvSpPr>
        <p:spPr/>
        <p:txBody>
          <a:bodyPr/>
          <a:lstStyle/>
          <a:p>
            <a:fld id="{DD0438C8-4446-4AFE-AB6B-A512F014807E}" type="slidenum">
              <a:rPr kumimoji="1" lang="ja-JP" altLang="en-US" smtClean="0"/>
              <a:t>9</a:t>
            </a:fld>
            <a:endParaRPr kumimoji="1" lang="ja-JP" altLang="en-US"/>
          </a:p>
        </p:txBody>
      </p:sp>
      <p:sp>
        <p:nvSpPr>
          <p:cNvPr id="6" name="正方形/長方形 5">
            <a:extLst>
              <a:ext uri="{FF2B5EF4-FFF2-40B4-BE49-F238E27FC236}">
                <a16:creationId xmlns:a16="http://schemas.microsoft.com/office/drawing/2014/main" id="{A213031F-0132-47A6-8B7D-59CFD5CD8A0C}"/>
              </a:ext>
            </a:extLst>
          </p:cNvPr>
          <p:cNvSpPr/>
          <p:nvPr/>
        </p:nvSpPr>
        <p:spPr>
          <a:xfrm>
            <a:off x="2504767" y="2659559"/>
            <a:ext cx="4134465" cy="769441"/>
          </a:xfrm>
          <a:prstGeom prst="rect">
            <a:avLst/>
          </a:prstGeom>
        </p:spPr>
        <p:txBody>
          <a:bodyPr wrap="none">
            <a:spAutoFit/>
          </a:bodyPr>
          <a:lstStyle/>
          <a:p>
            <a:r>
              <a:rPr lang="ja-JP" altLang="en-US" sz="4400" dirty="0"/>
              <a:t>動作環境の再現</a:t>
            </a:r>
          </a:p>
        </p:txBody>
      </p:sp>
      <p:pic>
        <p:nvPicPr>
          <p:cNvPr id="8" name="図 7" descr="クリップアート が含まれている画像&#10;&#10;高い精度で生成された説明">
            <a:extLst>
              <a:ext uri="{FF2B5EF4-FFF2-40B4-BE49-F238E27FC236}">
                <a16:creationId xmlns:a16="http://schemas.microsoft.com/office/drawing/2014/main" id="{8C8D717A-8A90-4841-99D7-8A3BA5986A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4604" y="3429000"/>
            <a:ext cx="2735162" cy="2756699"/>
          </a:xfrm>
          <a:prstGeom prst="rect">
            <a:avLst/>
          </a:prstGeom>
        </p:spPr>
      </p:pic>
    </p:spTree>
    <p:extLst>
      <p:ext uri="{BB962C8B-B14F-4D97-AF65-F5344CB8AC3E}">
        <p14:creationId xmlns:p14="http://schemas.microsoft.com/office/powerpoint/2010/main" val="4045379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9864B2FB-F02B-49CE-B92A-776DB7EC38C2}"/>
              </a:ext>
            </a:extLst>
          </p:cNvPr>
          <p:cNvSpPr>
            <a:spLocks noGrp="1"/>
          </p:cNvSpPr>
          <p:nvPr>
            <p:ph type="title"/>
          </p:nvPr>
        </p:nvSpPr>
        <p:spPr>
          <a:xfrm>
            <a:off x="742070" y="263527"/>
            <a:ext cx="7705578" cy="1450757"/>
          </a:xfrm>
        </p:spPr>
        <p:txBody>
          <a:bodyPr>
            <a:normAutofit/>
          </a:bodyPr>
          <a:lstStyle/>
          <a:p>
            <a:r>
              <a:rPr kumimoji="1" lang="en-US" altLang="ja-JP" sz="4400" dirty="0"/>
              <a:t>C++</a:t>
            </a:r>
            <a:r>
              <a:rPr kumimoji="1" lang="ja-JP" altLang="en-US" sz="4400" dirty="0"/>
              <a:t>のパスワード要求プログラム</a:t>
            </a:r>
          </a:p>
        </p:txBody>
      </p:sp>
      <p:sp>
        <p:nvSpPr>
          <p:cNvPr id="5" name="コンテンツ プレースホルダー 4">
            <a:extLst>
              <a:ext uri="{FF2B5EF4-FFF2-40B4-BE49-F238E27FC236}">
                <a16:creationId xmlns:a16="http://schemas.microsoft.com/office/drawing/2014/main" id="{60A3F7C2-E6A1-460D-816B-A42E157EB87B}"/>
              </a:ext>
            </a:extLst>
          </p:cNvPr>
          <p:cNvSpPr>
            <a:spLocks noGrp="1"/>
          </p:cNvSpPr>
          <p:nvPr>
            <p:ph idx="1"/>
          </p:nvPr>
        </p:nvSpPr>
        <p:spPr>
          <a:xfrm>
            <a:off x="872197" y="1837637"/>
            <a:ext cx="8046720" cy="4622149"/>
          </a:xfrm>
        </p:spPr>
        <p:txBody>
          <a:bodyPr>
            <a:normAutofit fontScale="92500" lnSpcReduction="10000"/>
          </a:bodyPr>
          <a:lstStyle/>
          <a:p>
            <a:r>
              <a:rPr lang="en-US" altLang="ja-JP" sz="1800" dirty="0"/>
              <a:t>using namespace </a:t>
            </a:r>
            <a:r>
              <a:rPr lang="en-US" altLang="ja-JP" sz="1800" dirty="0" err="1"/>
              <a:t>std</a:t>
            </a:r>
            <a:r>
              <a:rPr lang="en-US" altLang="ja-JP" sz="1800" dirty="0"/>
              <a:t>;</a:t>
            </a:r>
            <a:endParaRPr lang="ja-JP" altLang="en-US" sz="1800" dirty="0"/>
          </a:p>
          <a:p>
            <a:r>
              <a:rPr lang="en-US" altLang="ja-JP" sz="1800" dirty="0"/>
              <a:t>string </a:t>
            </a:r>
            <a:r>
              <a:rPr lang="en-US" altLang="ja-JP" sz="1800" dirty="0" err="1"/>
              <a:t>secret_password</a:t>
            </a:r>
            <a:r>
              <a:rPr lang="en-US" altLang="ja-JP" sz="1800" dirty="0"/>
              <a:t> = "secret";</a:t>
            </a:r>
            <a:endParaRPr lang="ja-JP" altLang="en-US" sz="1800" dirty="0"/>
          </a:p>
          <a:p>
            <a:r>
              <a:rPr lang="en-US" altLang="ja-JP" sz="1800" dirty="0" err="1"/>
              <a:t>int</a:t>
            </a:r>
            <a:r>
              <a:rPr lang="en-US" altLang="ja-JP" sz="1800" dirty="0"/>
              <a:t> main()</a:t>
            </a:r>
          </a:p>
          <a:p>
            <a:r>
              <a:rPr lang="en-US" altLang="ja-JP" sz="1800" dirty="0"/>
              <a:t>{</a:t>
            </a:r>
          </a:p>
          <a:p>
            <a:r>
              <a:rPr lang="en-US" altLang="ja-JP" sz="1800" dirty="0"/>
              <a:t>string </a:t>
            </a:r>
            <a:r>
              <a:rPr lang="en-US" altLang="ja-JP" sz="1800" dirty="0" err="1"/>
              <a:t>given_password</a:t>
            </a:r>
            <a:r>
              <a:rPr lang="en-US" altLang="ja-JP" sz="1800" dirty="0"/>
              <a:t>;</a:t>
            </a:r>
            <a:endParaRPr lang="ja-JP" altLang="en-US" sz="1800" dirty="0"/>
          </a:p>
          <a:p>
            <a:r>
              <a:rPr lang="en-US" altLang="ja-JP" sz="1800" dirty="0" err="1"/>
              <a:t>cout</a:t>
            </a:r>
            <a:r>
              <a:rPr lang="en-US" altLang="ja-JP" sz="1800" dirty="0"/>
              <a:t> &lt;&lt; "Please enter your password: ";</a:t>
            </a:r>
          </a:p>
          <a:p>
            <a:r>
              <a:rPr lang="en-US" altLang="ja-JP" sz="1800" dirty="0" err="1"/>
              <a:t>cin</a:t>
            </a:r>
            <a:r>
              <a:rPr lang="en-US" altLang="ja-JP" sz="1800" dirty="0"/>
              <a:t> &gt;&gt; </a:t>
            </a:r>
            <a:r>
              <a:rPr lang="en-US" altLang="ja-JP" sz="1800" dirty="0" err="1"/>
              <a:t>given_password</a:t>
            </a:r>
            <a:r>
              <a:rPr lang="en-US" altLang="ja-JP" sz="1800" dirty="0"/>
              <a:t>;</a:t>
            </a:r>
          </a:p>
          <a:p>
            <a:r>
              <a:rPr lang="en-US" altLang="ja-JP" sz="1800" dirty="0"/>
              <a:t>if (</a:t>
            </a:r>
            <a:r>
              <a:rPr lang="en-US" altLang="ja-JP" sz="1800" dirty="0" err="1"/>
              <a:t>given_password</a:t>
            </a:r>
            <a:r>
              <a:rPr lang="en-US" altLang="ja-JP" sz="1800" dirty="0"/>
              <a:t> == </a:t>
            </a:r>
            <a:r>
              <a:rPr lang="en-US" altLang="ja-JP" sz="1800" dirty="0" err="1"/>
              <a:t>secret_password</a:t>
            </a:r>
            <a:r>
              <a:rPr lang="en-US" altLang="ja-JP" sz="1800" dirty="0"/>
              <a:t>)</a:t>
            </a:r>
          </a:p>
          <a:p>
            <a:r>
              <a:rPr lang="en-US" altLang="ja-JP" sz="1800" dirty="0" err="1"/>
              <a:t>cout</a:t>
            </a:r>
            <a:r>
              <a:rPr lang="en-US" altLang="ja-JP" sz="1800" dirty="0"/>
              <a:t> &lt;&lt; "Access granted." &lt;&lt; </a:t>
            </a:r>
            <a:r>
              <a:rPr lang="en-US" altLang="ja-JP" sz="1800" dirty="0" err="1"/>
              <a:t>endl</a:t>
            </a:r>
            <a:r>
              <a:rPr lang="en-US" altLang="ja-JP" sz="1800" dirty="0"/>
              <a:t>;</a:t>
            </a:r>
          </a:p>
          <a:p>
            <a:r>
              <a:rPr lang="en-US" altLang="ja-JP" sz="1800" dirty="0"/>
              <a:t>else</a:t>
            </a:r>
          </a:p>
          <a:p>
            <a:r>
              <a:rPr lang="en-US" altLang="ja-JP" sz="1800" dirty="0" err="1"/>
              <a:t>cout</a:t>
            </a:r>
            <a:r>
              <a:rPr lang="en-US" altLang="ja-JP" sz="1800" dirty="0"/>
              <a:t> &lt;&lt; "Access denied." &lt;&lt; </a:t>
            </a:r>
            <a:r>
              <a:rPr lang="en-US" altLang="ja-JP" sz="1800" dirty="0" err="1"/>
              <a:t>endl</a:t>
            </a:r>
            <a:r>
              <a:rPr lang="en-US" altLang="ja-JP" sz="1800" dirty="0"/>
              <a:t>;</a:t>
            </a:r>
          </a:p>
          <a:p>
            <a:r>
              <a:rPr lang="en-US" altLang="ja-JP" sz="1800" dirty="0"/>
              <a:t>}</a:t>
            </a:r>
            <a:endParaRPr kumimoji="1" lang="ja-JP" altLang="en-US" sz="1800" dirty="0"/>
          </a:p>
        </p:txBody>
      </p:sp>
      <p:sp>
        <p:nvSpPr>
          <p:cNvPr id="2" name="フッター プレースホルダー 1">
            <a:extLst>
              <a:ext uri="{FF2B5EF4-FFF2-40B4-BE49-F238E27FC236}">
                <a16:creationId xmlns:a16="http://schemas.microsoft.com/office/drawing/2014/main" id="{B38D2A7D-F7CC-47E9-B149-C1E3E506D563}"/>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91159705-7792-44DB-9C14-641BB102F14E}"/>
              </a:ext>
            </a:extLst>
          </p:cNvPr>
          <p:cNvSpPr>
            <a:spLocks noGrp="1"/>
          </p:cNvSpPr>
          <p:nvPr>
            <p:ph type="sldNum" sz="quarter" idx="12"/>
          </p:nvPr>
        </p:nvSpPr>
        <p:spPr/>
        <p:txBody>
          <a:bodyPr/>
          <a:lstStyle/>
          <a:p>
            <a:fld id="{DD0438C8-4446-4AFE-AB6B-A512F014807E}" type="slidenum">
              <a:rPr kumimoji="1" lang="ja-JP" altLang="en-US" smtClean="0"/>
              <a:t>10</a:t>
            </a:fld>
            <a:endParaRPr kumimoji="1" lang="ja-JP" altLang="en-US"/>
          </a:p>
        </p:txBody>
      </p:sp>
    </p:spTree>
    <p:extLst>
      <p:ext uri="{BB962C8B-B14F-4D97-AF65-F5344CB8AC3E}">
        <p14:creationId xmlns:p14="http://schemas.microsoft.com/office/powerpoint/2010/main" val="3522062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ABFA98-4C80-4CBA-BD3A-E4B057221CAC}"/>
              </a:ext>
            </a:extLst>
          </p:cNvPr>
          <p:cNvSpPr>
            <a:spLocks noGrp="1"/>
          </p:cNvSpPr>
          <p:nvPr>
            <p:ph type="title"/>
          </p:nvPr>
        </p:nvSpPr>
        <p:spPr/>
        <p:txBody>
          <a:bodyPr/>
          <a:lstStyle/>
          <a:p>
            <a:pPr algn="ctr"/>
            <a:r>
              <a:rPr kumimoji="1" lang="en-US" altLang="ja-JP" dirty="0" err="1"/>
              <a:t>Password.c</a:t>
            </a:r>
            <a:r>
              <a:rPr kumimoji="1" lang="ja-JP" altLang="en-US" dirty="0"/>
              <a:t>の</a:t>
            </a:r>
            <a:r>
              <a:rPr kumimoji="1" lang="en-US" altLang="ja-JP" dirty="0" err="1"/>
              <a:t>strace</a:t>
            </a:r>
            <a:r>
              <a:rPr kumimoji="1" lang="ja-JP" altLang="en-US" dirty="0"/>
              <a:t>ログ</a:t>
            </a:r>
          </a:p>
        </p:txBody>
      </p:sp>
      <p:sp>
        <p:nvSpPr>
          <p:cNvPr id="3" name="コンテンツ プレースホルダー 2">
            <a:extLst>
              <a:ext uri="{FF2B5EF4-FFF2-40B4-BE49-F238E27FC236}">
                <a16:creationId xmlns:a16="http://schemas.microsoft.com/office/drawing/2014/main" id="{75A86267-67D1-4989-9087-F6DE70672ABA}"/>
              </a:ext>
            </a:extLst>
          </p:cNvPr>
          <p:cNvSpPr>
            <a:spLocks noGrp="1"/>
          </p:cNvSpPr>
          <p:nvPr>
            <p:ph idx="1"/>
          </p:nvPr>
        </p:nvSpPr>
        <p:spPr>
          <a:xfrm>
            <a:off x="800099" y="2086893"/>
            <a:ext cx="7543801" cy="4023360"/>
          </a:xfrm>
        </p:spPr>
        <p:txBody>
          <a:bodyPr>
            <a:normAutofit/>
          </a:bodyPr>
          <a:lstStyle/>
          <a:p>
            <a:r>
              <a:rPr kumimoji="1" lang="en-US" altLang="ja-JP" sz="2400" dirty="0"/>
              <a:t>※</a:t>
            </a:r>
            <a:r>
              <a:rPr kumimoji="1" lang="ja-JP" altLang="en-US" sz="2400" dirty="0"/>
              <a:t>一部抜粋</a:t>
            </a:r>
            <a:endParaRPr kumimoji="1" lang="en-US" altLang="ja-JP" sz="2400" dirty="0"/>
          </a:p>
          <a:p>
            <a:endParaRPr lang="en-US" altLang="ja-JP" sz="2800" dirty="0"/>
          </a:p>
          <a:p>
            <a:r>
              <a:rPr kumimoji="1" lang="en-US" altLang="ja-JP" sz="2800" dirty="0"/>
              <a:t>write(1,  “Please enter your password:  ”, 28) = 28</a:t>
            </a:r>
          </a:p>
          <a:p>
            <a:r>
              <a:rPr lang="en-US" altLang="ja-JP" sz="2800" dirty="0"/>
              <a:t>read(0,  “secret\n”,  1024)                                  = 7</a:t>
            </a:r>
          </a:p>
          <a:p>
            <a:r>
              <a:rPr lang="en-US" altLang="ja-JP" sz="2800" dirty="0"/>
              <a:t>w</a:t>
            </a:r>
            <a:r>
              <a:rPr kumimoji="1" lang="en-US" altLang="ja-JP" sz="2800" dirty="0"/>
              <a:t>rite(1,  “Access granted.\n,  16”)                    = 16</a:t>
            </a:r>
          </a:p>
          <a:p>
            <a:r>
              <a:rPr lang="en-US" altLang="ja-JP" sz="2800" dirty="0" err="1"/>
              <a:t>exit_group</a:t>
            </a:r>
            <a:r>
              <a:rPr lang="en-US" altLang="ja-JP" sz="2800" dirty="0"/>
              <a:t>(0)                                                         = ?</a:t>
            </a:r>
            <a:endParaRPr kumimoji="1" lang="ja-JP" altLang="en-US" sz="2800" dirty="0"/>
          </a:p>
        </p:txBody>
      </p:sp>
      <p:sp>
        <p:nvSpPr>
          <p:cNvPr id="4" name="フッター プレースホルダー 3">
            <a:extLst>
              <a:ext uri="{FF2B5EF4-FFF2-40B4-BE49-F238E27FC236}">
                <a16:creationId xmlns:a16="http://schemas.microsoft.com/office/drawing/2014/main" id="{9689981A-BAC2-47E0-BF05-A2D194FF2B97}"/>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67D6BFD6-F9BE-444A-991C-22380E1A6ACC}"/>
              </a:ext>
            </a:extLst>
          </p:cNvPr>
          <p:cNvSpPr>
            <a:spLocks noGrp="1"/>
          </p:cNvSpPr>
          <p:nvPr>
            <p:ph type="sldNum" sz="quarter" idx="12"/>
          </p:nvPr>
        </p:nvSpPr>
        <p:spPr/>
        <p:txBody>
          <a:bodyPr/>
          <a:lstStyle/>
          <a:p>
            <a:fld id="{DD0438C8-4446-4AFE-AB6B-A512F014807E}" type="slidenum">
              <a:rPr kumimoji="1" lang="ja-JP" altLang="en-US" smtClean="0"/>
              <a:t>11</a:t>
            </a:fld>
            <a:endParaRPr kumimoji="1" lang="ja-JP" altLang="en-US"/>
          </a:p>
        </p:txBody>
      </p:sp>
    </p:spTree>
    <p:extLst>
      <p:ext uri="{BB962C8B-B14F-4D97-AF65-F5344CB8AC3E}">
        <p14:creationId xmlns:p14="http://schemas.microsoft.com/office/powerpoint/2010/main" val="2882158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a:extLst>
              <a:ext uri="{FF2B5EF4-FFF2-40B4-BE49-F238E27FC236}">
                <a16:creationId xmlns:a16="http://schemas.microsoft.com/office/drawing/2014/main" id="{2144D692-0E92-4EB0-A645-6C9BFEBD2E03}"/>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E6656F1F-1359-4393-93A3-779FFB488EBC}"/>
              </a:ext>
            </a:extLst>
          </p:cNvPr>
          <p:cNvSpPr>
            <a:spLocks noGrp="1"/>
          </p:cNvSpPr>
          <p:nvPr>
            <p:ph type="sldNum" sz="quarter" idx="12"/>
          </p:nvPr>
        </p:nvSpPr>
        <p:spPr/>
        <p:txBody>
          <a:bodyPr/>
          <a:lstStyle/>
          <a:p>
            <a:fld id="{DD0438C8-4446-4AFE-AB6B-A512F014807E}" type="slidenum">
              <a:rPr kumimoji="1" lang="ja-JP" altLang="en-US" smtClean="0"/>
              <a:t>12</a:t>
            </a:fld>
            <a:endParaRPr kumimoji="1" lang="ja-JP" altLang="en-US"/>
          </a:p>
        </p:txBody>
      </p:sp>
      <p:sp>
        <p:nvSpPr>
          <p:cNvPr id="4" name="正方形/長方形 3">
            <a:extLst>
              <a:ext uri="{FF2B5EF4-FFF2-40B4-BE49-F238E27FC236}">
                <a16:creationId xmlns:a16="http://schemas.microsoft.com/office/drawing/2014/main" id="{D693AB27-4478-480B-8222-7D21050D4A73}"/>
              </a:ext>
            </a:extLst>
          </p:cNvPr>
          <p:cNvSpPr/>
          <p:nvPr/>
        </p:nvSpPr>
        <p:spPr>
          <a:xfrm>
            <a:off x="1810667" y="2820264"/>
            <a:ext cx="5522666" cy="769441"/>
          </a:xfrm>
          <a:prstGeom prst="rect">
            <a:avLst/>
          </a:prstGeom>
        </p:spPr>
        <p:txBody>
          <a:bodyPr wrap="none">
            <a:spAutoFit/>
          </a:bodyPr>
          <a:lstStyle/>
          <a:p>
            <a:r>
              <a:rPr lang="ja-JP" altLang="en-US" sz="4400" dirty="0"/>
              <a:t>デバッグツールの影響</a:t>
            </a:r>
          </a:p>
        </p:txBody>
      </p:sp>
      <p:pic>
        <p:nvPicPr>
          <p:cNvPr id="6" name="図 5" descr="テキスト が含まれている画像&#10;&#10;非常に高い精度で生成された説明">
            <a:extLst>
              <a:ext uri="{FF2B5EF4-FFF2-40B4-BE49-F238E27FC236}">
                <a16:creationId xmlns:a16="http://schemas.microsoft.com/office/drawing/2014/main" id="{87A600E6-294D-4DFD-AE37-AB1D02B9FE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6071" y="3589705"/>
            <a:ext cx="3856382" cy="2651263"/>
          </a:xfrm>
          <a:prstGeom prst="rect">
            <a:avLst/>
          </a:prstGeom>
        </p:spPr>
      </p:pic>
    </p:spTree>
    <p:extLst>
      <p:ext uri="{BB962C8B-B14F-4D97-AF65-F5344CB8AC3E}">
        <p14:creationId xmlns:p14="http://schemas.microsoft.com/office/powerpoint/2010/main" val="1813153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13E0763B-9079-4FCE-864D-365E9E1BAA7C}"/>
              </a:ext>
            </a:extLst>
          </p:cNvPr>
          <p:cNvSpPr>
            <a:spLocks noGrp="1"/>
          </p:cNvSpPr>
          <p:nvPr>
            <p:ph type="title"/>
          </p:nvPr>
        </p:nvSpPr>
        <p:spPr/>
        <p:txBody>
          <a:bodyPr/>
          <a:lstStyle/>
          <a:p>
            <a:pPr algn="ctr"/>
            <a:r>
              <a:rPr kumimoji="1" lang="ja-JP" altLang="en-US" dirty="0"/>
              <a:t>再現可能と再現不可能</a:t>
            </a:r>
          </a:p>
        </p:txBody>
      </p:sp>
      <p:sp>
        <p:nvSpPr>
          <p:cNvPr id="5" name="コンテンツ プレースホルダー 4">
            <a:extLst>
              <a:ext uri="{FF2B5EF4-FFF2-40B4-BE49-F238E27FC236}">
                <a16:creationId xmlns:a16="http://schemas.microsoft.com/office/drawing/2014/main" id="{403ADEAC-2AB0-4B93-8FAB-C2D966D06CE2}"/>
              </a:ext>
            </a:extLst>
          </p:cNvPr>
          <p:cNvSpPr>
            <a:spLocks noGrp="1"/>
          </p:cNvSpPr>
          <p:nvPr>
            <p:ph idx="1"/>
          </p:nvPr>
        </p:nvSpPr>
        <p:spPr>
          <a:xfrm>
            <a:off x="822959" y="1845734"/>
            <a:ext cx="7543801" cy="4273712"/>
          </a:xfrm>
        </p:spPr>
        <p:txBody>
          <a:bodyPr>
            <a:normAutofit lnSpcReduction="10000"/>
          </a:bodyPr>
          <a:lstStyle/>
          <a:p>
            <a:r>
              <a:rPr kumimoji="1" lang="ja-JP" altLang="en-US" sz="2400" dirty="0"/>
              <a:t>・</a:t>
            </a:r>
            <a:r>
              <a:rPr kumimoji="1" lang="ja-JP" altLang="en-US" sz="2400" dirty="0">
                <a:solidFill>
                  <a:srgbClr val="FF0000"/>
                </a:solidFill>
              </a:rPr>
              <a:t>ボーアバグ</a:t>
            </a:r>
            <a:r>
              <a:rPr kumimoji="1" lang="ja-JP" altLang="en-US" sz="2400" dirty="0"/>
              <a:t>：</a:t>
            </a:r>
            <a:endParaRPr kumimoji="1" lang="en-US" altLang="ja-JP" sz="2400" dirty="0"/>
          </a:p>
          <a:p>
            <a:r>
              <a:rPr kumimoji="1" lang="ja-JP" altLang="en-US" sz="2400" dirty="0"/>
              <a:t>再現可能なバグ</a:t>
            </a:r>
            <a:endParaRPr kumimoji="1" lang="en-US" altLang="ja-JP" sz="2400" dirty="0"/>
          </a:p>
          <a:p>
            <a:r>
              <a:rPr lang="ja-JP" altLang="en-US" sz="2400" dirty="0"/>
              <a:t>・</a:t>
            </a:r>
            <a:r>
              <a:rPr lang="ja-JP" altLang="en-US" sz="2400" dirty="0">
                <a:solidFill>
                  <a:srgbClr val="FF0000"/>
                </a:solidFill>
              </a:rPr>
              <a:t>ハイゼンバグ</a:t>
            </a:r>
            <a:r>
              <a:rPr lang="ja-JP" altLang="en-US" sz="2400" dirty="0"/>
              <a:t>：</a:t>
            </a:r>
            <a:endParaRPr lang="en-US" altLang="ja-JP" sz="2400" dirty="0"/>
          </a:p>
          <a:p>
            <a:r>
              <a:rPr lang="ja-JP" altLang="en-US" sz="2400" dirty="0"/>
              <a:t>バグを特定しようとすると消えてしまうバグ</a:t>
            </a:r>
            <a:endParaRPr lang="en-US" altLang="ja-JP" sz="2400" dirty="0"/>
          </a:p>
          <a:p>
            <a:r>
              <a:rPr kumimoji="1" lang="ja-JP" altLang="en-US" sz="2400" dirty="0"/>
              <a:t>・</a:t>
            </a:r>
            <a:r>
              <a:rPr kumimoji="1" lang="ja-JP" altLang="en-US" sz="2400" dirty="0">
                <a:solidFill>
                  <a:srgbClr val="FF0000"/>
                </a:solidFill>
              </a:rPr>
              <a:t>マンデルバグ</a:t>
            </a:r>
            <a:r>
              <a:rPr kumimoji="1" lang="ja-JP" altLang="en-US" sz="2400" dirty="0"/>
              <a:t>：</a:t>
            </a:r>
            <a:endParaRPr kumimoji="1" lang="en-US" altLang="ja-JP" sz="2400" dirty="0"/>
          </a:p>
          <a:p>
            <a:r>
              <a:rPr kumimoji="1" lang="ja-JP" altLang="en-US" sz="2400" dirty="0"/>
              <a:t>根本原因が複雑かつ不明瞭で非決定的に見えるバグ</a:t>
            </a:r>
            <a:endParaRPr kumimoji="1" lang="en-US" altLang="ja-JP" sz="2400" dirty="0"/>
          </a:p>
          <a:p>
            <a:r>
              <a:rPr lang="ja-JP" altLang="en-US" sz="2400" dirty="0"/>
              <a:t>・</a:t>
            </a:r>
            <a:r>
              <a:rPr lang="ja-JP" altLang="en-US" sz="2400" dirty="0">
                <a:solidFill>
                  <a:srgbClr val="FF0000"/>
                </a:solidFill>
              </a:rPr>
              <a:t>シュレーディンバグ</a:t>
            </a:r>
            <a:r>
              <a:rPr lang="ja-JP" altLang="en-US" sz="2400" dirty="0"/>
              <a:t>：</a:t>
            </a:r>
            <a:endParaRPr lang="en-US" altLang="ja-JP" sz="2400" dirty="0"/>
          </a:p>
          <a:p>
            <a:r>
              <a:rPr lang="ja-JP" altLang="en-US" sz="2400" dirty="0"/>
              <a:t>そのプログラムが動くはずがないということに気づくまでは出現しない</a:t>
            </a:r>
            <a:endParaRPr kumimoji="1" lang="ja-JP" altLang="en-US" sz="2400" dirty="0"/>
          </a:p>
        </p:txBody>
      </p:sp>
      <p:sp>
        <p:nvSpPr>
          <p:cNvPr id="2" name="フッター プレースホルダー 1">
            <a:extLst>
              <a:ext uri="{FF2B5EF4-FFF2-40B4-BE49-F238E27FC236}">
                <a16:creationId xmlns:a16="http://schemas.microsoft.com/office/drawing/2014/main" id="{359586F6-8888-43A2-82A3-E0F51EDA02BC}"/>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EEC9A3E9-5238-44E8-BDE6-647134CD2B00}"/>
              </a:ext>
            </a:extLst>
          </p:cNvPr>
          <p:cNvSpPr>
            <a:spLocks noGrp="1"/>
          </p:cNvSpPr>
          <p:nvPr>
            <p:ph type="sldNum" sz="quarter" idx="12"/>
          </p:nvPr>
        </p:nvSpPr>
        <p:spPr/>
        <p:txBody>
          <a:bodyPr/>
          <a:lstStyle/>
          <a:p>
            <a:fld id="{DD0438C8-4446-4AFE-AB6B-A512F014807E}" type="slidenum">
              <a:rPr kumimoji="1" lang="ja-JP" altLang="en-US" smtClean="0"/>
              <a:t>13</a:t>
            </a:fld>
            <a:endParaRPr kumimoji="1" lang="ja-JP" altLang="en-US"/>
          </a:p>
        </p:txBody>
      </p:sp>
    </p:spTree>
    <p:extLst>
      <p:ext uri="{BB962C8B-B14F-4D97-AF65-F5344CB8AC3E}">
        <p14:creationId xmlns:p14="http://schemas.microsoft.com/office/powerpoint/2010/main" val="2459837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p:txBody>
          <a:bodyPr/>
          <a:lstStyle/>
          <a:p>
            <a:fld id="{40A5BECB-529C-49EF-B800-A459243032ED}" type="slidenum">
              <a:rPr kumimoji="1" lang="ja-JP" altLang="en-US" smtClean="0"/>
              <a:t>14</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3285091" y="2102070"/>
            <a:ext cx="7543800" cy="1449387"/>
          </a:xfrm>
        </p:spPr>
        <p:txBody>
          <a:bodyPr/>
          <a:lstStyle/>
          <a:p>
            <a:r>
              <a:rPr lang="ja-JP" altLang="en-US" dirty="0"/>
              <a:t>まとめ</a:t>
            </a:r>
            <a:endParaRPr kumimoji="1" lang="ja-JP" altLang="en-US" dirty="0"/>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7320" y="3353562"/>
            <a:ext cx="3916680" cy="2937510"/>
          </a:xfrm>
          <a:prstGeom prst="rect">
            <a:avLst/>
          </a:prstGeom>
        </p:spPr>
      </p:pic>
    </p:spTree>
    <p:extLst>
      <p:ext uri="{BB962C8B-B14F-4D97-AF65-F5344CB8AC3E}">
        <p14:creationId xmlns:p14="http://schemas.microsoft.com/office/powerpoint/2010/main" val="3175140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09C82D08-3265-4D9A-B0B4-56B42EA5040F}"/>
              </a:ext>
            </a:extLst>
          </p:cNvPr>
          <p:cNvSpPr>
            <a:spLocks noGrp="1"/>
          </p:cNvSpPr>
          <p:nvPr>
            <p:ph type="title"/>
          </p:nvPr>
        </p:nvSpPr>
        <p:spPr/>
        <p:txBody>
          <a:bodyPr/>
          <a:lstStyle/>
          <a:p>
            <a:pPr algn="ctr"/>
            <a:r>
              <a:rPr kumimoji="1" lang="ja-JP" altLang="en-US" dirty="0"/>
              <a:t>まとめ</a:t>
            </a:r>
          </a:p>
        </p:txBody>
      </p:sp>
      <p:sp>
        <p:nvSpPr>
          <p:cNvPr id="5" name="コンテンツ プレースホルダー 4">
            <a:extLst>
              <a:ext uri="{FF2B5EF4-FFF2-40B4-BE49-F238E27FC236}">
                <a16:creationId xmlns:a16="http://schemas.microsoft.com/office/drawing/2014/main" id="{E4E72DFA-6329-4BB9-A39D-B73E2444C669}"/>
              </a:ext>
            </a:extLst>
          </p:cNvPr>
          <p:cNvSpPr>
            <a:spLocks noGrp="1"/>
          </p:cNvSpPr>
          <p:nvPr>
            <p:ph idx="1"/>
          </p:nvPr>
        </p:nvSpPr>
        <p:spPr>
          <a:xfrm>
            <a:off x="800099" y="2527549"/>
            <a:ext cx="7543801" cy="4023360"/>
          </a:xfrm>
        </p:spPr>
        <p:txBody>
          <a:bodyPr>
            <a:normAutofit/>
          </a:bodyPr>
          <a:lstStyle/>
          <a:p>
            <a:r>
              <a:rPr kumimoji="1" lang="ja-JP" altLang="en-US" sz="2800" dirty="0"/>
              <a:t>・問題のあった環境で再現を行うことは難しい</a:t>
            </a:r>
            <a:r>
              <a:rPr kumimoji="1" lang="en-US" altLang="ja-JP" sz="2800" dirty="0"/>
              <a:t>.</a:t>
            </a:r>
          </a:p>
          <a:p>
            <a:endParaRPr kumimoji="1" lang="en-US" altLang="ja-JP" sz="2800" dirty="0"/>
          </a:p>
          <a:p>
            <a:r>
              <a:rPr lang="ja-JP" altLang="en-US" sz="2800" dirty="0"/>
              <a:t>・デバッグを行う上で「入力」の再現は重要である</a:t>
            </a:r>
            <a:r>
              <a:rPr lang="en-US" altLang="ja-JP" sz="2800" dirty="0"/>
              <a:t>.</a:t>
            </a:r>
          </a:p>
          <a:p>
            <a:endParaRPr lang="en-US" altLang="ja-JP" sz="2800" dirty="0"/>
          </a:p>
          <a:p>
            <a:r>
              <a:rPr kumimoji="1" lang="ja-JP" altLang="en-US" sz="2800" dirty="0"/>
              <a:t>・バグには再現可能なものと不可能なものがある</a:t>
            </a:r>
            <a:r>
              <a:rPr kumimoji="1" lang="en-US" altLang="ja-JP" sz="2800" dirty="0"/>
              <a:t>.</a:t>
            </a:r>
          </a:p>
        </p:txBody>
      </p:sp>
      <p:sp>
        <p:nvSpPr>
          <p:cNvPr id="2" name="フッター プレースホルダー 1">
            <a:extLst>
              <a:ext uri="{FF2B5EF4-FFF2-40B4-BE49-F238E27FC236}">
                <a16:creationId xmlns:a16="http://schemas.microsoft.com/office/drawing/2014/main" id="{BD333F95-F0F8-42C1-973D-9311F2BE199F}"/>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B1F2A681-9384-4788-9715-8FB4FE754374}"/>
              </a:ext>
            </a:extLst>
          </p:cNvPr>
          <p:cNvSpPr>
            <a:spLocks noGrp="1"/>
          </p:cNvSpPr>
          <p:nvPr>
            <p:ph type="sldNum" sz="quarter" idx="12"/>
          </p:nvPr>
        </p:nvSpPr>
        <p:spPr/>
        <p:txBody>
          <a:bodyPr/>
          <a:lstStyle/>
          <a:p>
            <a:fld id="{DD0438C8-4446-4AFE-AB6B-A512F014807E}" type="slidenum">
              <a:rPr kumimoji="1" lang="ja-JP" altLang="en-US" smtClean="0"/>
              <a:t>15</a:t>
            </a:fld>
            <a:endParaRPr kumimoji="1" lang="ja-JP" altLang="en-US"/>
          </a:p>
        </p:txBody>
      </p:sp>
    </p:spTree>
    <p:extLst>
      <p:ext uri="{BB962C8B-B14F-4D97-AF65-F5344CB8AC3E}">
        <p14:creationId xmlns:p14="http://schemas.microsoft.com/office/powerpoint/2010/main" val="484189866"/>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540</TotalTime>
  <Words>1469</Words>
  <Application>Microsoft Office PowerPoint</Application>
  <PresentationFormat>画面に合わせる (4:3)</PresentationFormat>
  <Paragraphs>161</Paragraphs>
  <Slides>15</Slides>
  <Notes>7</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15</vt:i4>
      </vt:variant>
    </vt:vector>
  </HeadingPairs>
  <TitlesOfParts>
    <vt:vector size="20" baseType="lpstr">
      <vt:lpstr>ＭＳ Ｐゴシック</vt:lpstr>
      <vt:lpstr>游ゴシック</vt:lpstr>
      <vt:lpstr>Calibri</vt:lpstr>
      <vt:lpstr>Calibri Light</vt:lpstr>
      <vt:lpstr>レトロスペクト</vt:lpstr>
      <vt:lpstr>4章：　　　　　　　　　　　　　　　　　問題の再現</vt:lpstr>
      <vt:lpstr>目次</vt:lpstr>
      <vt:lpstr>問題環境の再現</vt:lpstr>
      <vt:lpstr>デバッグの最初の作業</vt:lpstr>
      <vt:lpstr>問題の再現</vt:lpstr>
      <vt:lpstr>プログラム実行の再現</vt:lpstr>
      <vt:lpstr>実行に影響する入力</vt:lpstr>
      <vt:lpstr>意図が介在しない入力</vt:lpstr>
      <vt:lpstr>PowerPoint プレゼンテーション</vt:lpstr>
      <vt:lpstr>C++のパスワード要求プログラム</vt:lpstr>
      <vt:lpstr>Password.cのstraceログ</vt:lpstr>
      <vt:lpstr>PowerPoint プレゼンテーション</vt:lpstr>
      <vt:lpstr>再現可能と再現不可能</vt:lpstr>
      <vt:lpstr>まとめ</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2章：　　　　　　　　　　　　　　　　　問題の管理</dc:title>
  <dc:creator>Fuga Yoshitomi</dc:creator>
  <cp:lastModifiedBy>Fuga Yoshitomi</cp:lastModifiedBy>
  <cp:revision>29</cp:revision>
  <dcterms:created xsi:type="dcterms:W3CDTF">2018-01-22T08:48:42Z</dcterms:created>
  <dcterms:modified xsi:type="dcterms:W3CDTF">2018-01-24T12:09:32Z</dcterms:modified>
</cp:coreProperties>
</file>