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9" r:id="rId8"/>
    <p:sldId id="270" r:id="rId9"/>
    <p:sldId id="266" r:id="rId10"/>
    <p:sldId id="262" r:id="rId11"/>
    <p:sldId id="265" r:id="rId12"/>
    <p:sldId id="263" r:id="rId13"/>
    <p:sldId id="267" r:id="rId14"/>
    <p:sldId id="264" r:id="rId15"/>
    <p:sldId id="268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A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57200" indent="-182880">
              <a:buFont typeface="Arial" panose="020B0604020202020204" pitchFamily="34" charset="0"/>
              <a:buChar char="−"/>
              <a:defRPr sz="2400"/>
            </a:lvl2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750F699-A364-4111-A393-128B49B3D058}" type="datetimeFigureOut">
              <a:rPr kumimoji="1" lang="ja-JP" altLang="en-US" smtClean="0"/>
              <a:t>2013/12/6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30BAADE-823A-48DF-B0CD-A9C01C47CD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3</a:t>
            </a:r>
            <a:r>
              <a:rPr kumimoji="1" lang="ja-JP" altLang="en-US" dirty="0" smtClean="0"/>
              <a:t>つ以上の平均値の比較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B3</a:t>
            </a:r>
            <a:r>
              <a:rPr lang="en-US" altLang="ja-JP" dirty="0"/>
              <a:t>	</a:t>
            </a:r>
            <a:r>
              <a:rPr lang="ja-JP" altLang="en-US" dirty="0" smtClean="0"/>
              <a:t>久木田　雄亮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12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資料</a:t>
            </a:r>
            <a:endParaRPr lang="ja-JP" altLang="en-US" dirty="0"/>
          </a:p>
        </p:txBody>
      </p:sp>
      <p:pic>
        <p:nvPicPr>
          <p:cNvPr id="3" name="Picture 2" descr="C:\Users\You Know\Downloads\51sdLsEk4IL._SL500_AA3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645024"/>
            <a:ext cx="2857500" cy="2857500"/>
          </a:xfrm>
          <a:prstGeom prst="rect">
            <a:avLst/>
          </a:prstGeom>
          <a:noFill/>
        </p:spPr>
      </p:pic>
      <p:sp>
        <p:nvSpPr>
          <p:cNvPr id="4" name="テキスト ボックス 3"/>
          <p:cNvSpPr txBox="1"/>
          <p:nvPr/>
        </p:nvSpPr>
        <p:spPr>
          <a:xfrm>
            <a:off x="467544" y="1772816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医薬研究者の視点からみた</a:t>
            </a:r>
            <a:r>
              <a:rPr lang="ja-JP" altLang="en-US" sz="2400" dirty="0" smtClean="0"/>
              <a:t>道具</a:t>
            </a:r>
            <a:r>
              <a:rPr lang="ja-JP" altLang="en-US" sz="2400" dirty="0"/>
              <a:t>として</a:t>
            </a:r>
            <a:r>
              <a:rPr lang="ja-JP" altLang="en-US" sz="2400" dirty="0" smtClean="0"/>
              <a:t>の統計学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奥田千恵子著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ja-JP" altLang="en-US" sz="2400" dirty="0" smtClean="0"/>
              <a:t>第</a:t>
            </a:r>
            <a:r>
              <a:rPr kumimoji="1" lang="en-US" altLang="ja-JP" sz="2400" smtClean="0"/>
              <a:t>11</a:t>
            </a:r>
            <a:r>
              <a:rPr kumimoji="1" lang="ja-JP" altLang="en-US" sz="2400" smtClean="0"/>
              <a:t>章</a:t>
            </a:r>
            <a:r>
              <a:rPr kumimoji="1" lang="ja-JP" altLang="en-US" sz="2400" dirty="0" smtClean="0"/>
              <a:t>　</a:t>
            </a:r>
            <a:r>
              <a:rPr lang="en-US" altLang="ja-JP" sz="2400" dirty="0" smtClean="0"/>
              <a:t>3</a:t>
            </a:r>
            <a:r>
              <a:rPr lang="ja-JP" altLang="en-US" sz="2400" dirty="0" smtClean="0"/>
              <a:t>つ以上の平均値の比較</a:t>
            </a:r>
            <a:endParaRPr kumimoji="1" lang="ja-JP" altLang="en-US" sz="2400" dirty="0" smtClean="0"/>
          </a:p>
        </p:txBody>
      </p:sp>
      <p:sp>
        <p:nvSpPr>
          <p:cNvPr id="5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D17A5259-4C45-4F70-9B67-D32A170BD58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23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実験計画法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多くの群を扱う統計解析法の原理は難解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/>
              <a:t>実験系</a:t>
            </a:r>
            <a:r>
              <a:rPr lang="ja-JP" altLang="en-US" dirty="0" smtClean="0"/>
              <a:t>をできるだけシンプルにする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効率の良い実験デザインを組む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個体差など</a:t>
            </a:r>
            <a:r>
              <a:rPr lang="ja-JP" altLang="en-US" dirty="0" smtClean="0"/>
              <a:t>の誤差を統計学的に管理する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90179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フィッシャーの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原則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実験計画の実施において以下の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点を重点的に管理する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pPr marL="457200" indent="-457200">
              <a:buFont typeface="+mj-lt"/>
              <a:buAutoNum type="arabicPeriod"/>
            </a:pPr>
            <a:r>
              <a:rPr lang="ja-JP" altLang="en-US" dirty="0"/>
              <a:t>規模</a:t>
            </a:r>
            <a:r>
              <a:rPr lang="ja-JP" altLang="en-US" dirty="0" smtClean="0"/>
              <a:t>の拡大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推定値の誤差は例数を増やすことで小さくできる．</a:t>
            </a:r>
            <a:endParaRPr kumimoji="1" lang="en-US" altLang="ja-JP" dirty="0" smtClean="0"/>
          </a:p>
          <a:p>
            <a:pPr lvl="1"/>
            <a:endParaRPr kumimoji="1" lang="en-US" altLang="ja-JP" dirty="0"/>
          </a:p>
          <a:p>
            <a:pPr marL="457200" indent="-457200">
              <a:buFont typeface="+mj-lt"/>
              <a:buAutoNum type="arabicPeriod"/>
            </a:pPr>
            <a:r>
              <a:rPr lang="ja-JP" altLang="en-US" dirty="0" smtClean="0"/>
              <a:t>無作為化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系統誤差を排除するため，割り付けを</a:t>
            </a:r>
            <a:r>
              <a:rPr kumimoji="1" lang="ja-JP" altLang="en-US" dirty="0" smtClean="0">
                <a:solidFill>
                  <a:srgbClr val="FF0000"/>
                </a:solidFill>
              </a:rPr>
              <a:t>無作為</a:t>
            </a:r>
            <a:r>
              <a:rPr kumimoji="1" lang="ja-JP" altLang="en-US" dirty="0" smtClean="0"/>
              <a:t>に行う．</a:t>
            </a:r>
            <a:endParaRPr kumimoji="1" lang="en-US" altLang="ja-JP" dirty="0" smtClean="0"/>
          </a:p>
          <a:p>
            <a:pPr lvl="1"/>
            <a:endParaRPr kumimoji="1" lang="en-US" altLang="ja-JP" dirty="0"/>
          </a:p>
          <a:p>
            <a:pPr marL="457200" indent="-457200">
              <a:buFont typeface="+mj-lt"/>
              <a:buAutoNum type="arabicPeriod"/>
            </a:pPr>
            <a:r>
              <a:rPr lang="ja-JP" altLang="en-US" dirty="0" smtClean="0"/>
              <a:t>局所管理</a:t>
            </a:r>
            <a:endParaRPr lang="en-US" altLang="ja-JP" dirty="0" smtClean="0"/>
          </a:p>
          <a:p>
            <a:pPr lvl="1"/>
            <a:r>
              <a:rPr kumimoji="1" lang="ja-JP" altLang="en-US" dirty="0">
                <a:solidFill>
                  <a:srgbClr val="FF0000"/>
                </a:solidFill>
              </a:rPr>
              <a:t>背景</a:t>
            </a:r>
            <a:r>
              <a:rPr kumimoji="1" lang="ja-JP" altLang="en-US" dirty="0" smtClean="0">
                <a:solidFill>
                  <a:srgbClr val="FF0000"/>
                </a:solidFill>
              </a:rPr>
              <a:t>因子</a:t>
            </a:r>
            <a:r>
              <a:rPr kumimoji="1" lang="ja-JP" altLang="en-US" dirty="0" smtClean="0"/>
              <a:t>などが，群間で</a:t>
            </a:r>
            <a:r>
              <a:rPr kumimoji="1" lang="ja-JP" altLang="en-US" dirty="0" smtClean="0">
                <a:solidFill>
                  <a:srgbClr val="FF0000"/>
                </a:solidFill>
              </a:rPr>
              <a:t>均一</a:t>
            </a:r>
            <a:r>
              <a:rPr kumimoji="1" lang="ja-JP" altLang="en-US" dirty="0" smtClean="0"/>
              <a:t>になるよう管理する．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806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因子と水準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因子</a:t>
            </a:r>
            <a:r>
              <a:rPr kumimoji="1" lang="en-US" altLang="ja-JP" dirty="0" smtClean="0"/>
              <a:t>(factor)</a:t>
            </a:r>
          </a:p>
          <a:p>
            <a:pPr lvl="1"/>
            <a:r>
              <a:rPr lang="ja-JP" altLang="en-US" dirty="0" smtClean="0"/>
              <a:t>実験</a:t>
            </a:r>
            <a:r>
              <a:rPr lang="ja-JP" altLang="en-US" dirty="0"/>
              <a:t>目的と</a:t>
            </a:r>
            <a:r>
              <a:rPr lang="ja-JP" altLang="en-US" dirty="0" smtClean="0"/>
              <a:t>して取り上げた要因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>
                <a:solidFill>
                  <a:srgbClr val="FF0000"/>
                </a:solidFill>
              </a:rPr>
              <a:t>水準</a:t>
            </a:r>
            <a:r>
              <a:rPr lang="en-US" altLang="ja-JP" dirty="0" smtClean="0"/>
              <a:t>(level)</a:t>
            </a:r>
          </a:p>
          <a:p>
            <a:pPr lvl="1"/>
            <a:r>
              <a:rPr kumimoji="1" lang="ja-JP" altLang="en-US" dirty="0"/>
              <a:t>因子</a:t>
            </a:r>
            <a:r>
              <a:rPr kumimoji="1" lang="ja-JP" altLang="en-US" dirty="0" smtClean="0"/>
              <a:t>を段階に分ける場合のカテゴリー数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群間の比較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1</a:t>
            </a:r>
            <a:r>
              <a:rPr lang="ja-JP" altLang="en-US" dirty="0" smtClean="0"/>
              <a:t>因子</a:t>
            </a:r>
            <a:r>
              <a:rPr lang="en-US" altLang="ja-JP" dirty="0" smtClean="0"/>
              <a:t>2</a:t>
            </a:r>
            <a:r>
              <a:rPr lang="ja-JP" altLang="en-US" dirty="0" smtClean="0"/>
              <a:t>水準</a:t>
            </a:r>
            <a:endParaRPr lang="en-US" altLang="ja-JP" dirty="0"/>
          </a:p>
          <a:p>
            <a:r>
              <a:rPr kumimoji="1" lang="ja-JP" altLang="en-US" dirty="0" smtClean="0"/>
              <a:t>複数群間の比較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1</a:t>
            </a:r>
            <a:r>
              <a:rPr kumimoji="1" lang="ja-JP" altLang="en-US" dirty="0" smtClean="0"/>
              <a:t>因子</a:t>
            </a:r>
            <a:r>
              <a:rPr kumimoji="1" lang="en-US" altLang="ja-JP" dirty="0" smtClean="0"/>
              <a:t>3~5</a:t>
            </a:r>
            <a:r>
              <a:rPr kumimoji="1" lang="ja-JP" altLang="en-US" dirty="0" smtClean="0"/>
              <a:t>水準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4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分散分析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得たデータから，誤差の中に埋もれている意味のある情報を引き出す手法</a:t>
            </a:r>
            <a:endParaRPr kumimoji="1" lang="en-US" altLang="ja-JP" dirty="0" smtClean="0"/>
          </a:p>
          <a:p>
            <a:pPr lvl="1"/>
            <a:r>
              <a:rPr lang="ja-JP" altLang="en-US" sz="2000" dirty="0" smtClean="0"/>
              <a:t>データ全体のばらつき＝要因による変動部分＋誤差による変動部分</a:t>
            </a:r>
            <a:endParaRPr lang="en-US" altLang="ja-JP" sz="2000" dirty="0" smtClean="0"/>
          </a:p>
          <a:p>
            <a:pPr marL="274320" lvl="1" indent="0">
              <a:buNone/>
            </a:pPr>
            <a:endParaRPr lang="en-US" altLang="ja-JP" sz="2000" dirty="0"/>
          </a:p>
          <a:p>
            <a:r>
              <a:rPr kumimoji="1" lang="ja-JP" altLang="en-US" dirty="0" smtClean="0"/>
              <a:t>要因による変動　＞　誤差による変動　の検定をする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帰</a:t>
            </a:r>
            <a:r>
              <a:rPr lang="ja-JP" altLang="en-US" dirty="0" smtClean="0"/>
              <a:t>無仮説</a:t>
            </a:r>
            <a:endParaRPr lang="en-US" altLang="ja-JP" dirty="0" smtClean="0"/>
          </a:p>
          <a:p>
            <a:pPr lvl="1"/>
            <a:r>
              <a:rPr lang="ja-JP" altLang="en-US" dirty="0">
                <a:solidFill>
                  <a:srgbClr val="FF0000"/>
                </a:solidFill>
              </a:rPr>
              <a:t>すべて</a:t>
            </a:r>
            <a:r>
              <a:rPr lang="ja-JP" altLang="en-US" dirty="0" smtClean="0">
                <a:solidFill>
                  <a:srgbClr val="FF0000"/>
                </a:solidFill>
              </a:rPr>
              <a:t>の群の母平均値は等しい</a:t>
            </a:r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dirty="0" smtClean="0"/>
              <a:t>対立仮説</a:t>
            </a:r>
            <a:endParaRPr lang="en-US" altLang="ja-JP" dirty="0" smtClean="0"/>
          </a:p>
          <a:p>
            <a:pPr lvl="1"/>
            <a:r>
              <a:rPr lang="ja-JP" altLang="en-US" dirty="0"/>
              <a:t>すべて</a:t>
            </a:r>
            <a:r>
              <a:rPr lang="ja-JP" altLang="en-US" dirty="0" smtClean="0"/>
              <a:t>の群の母平均値は等しいとはいえない，つまり，どれか</a:t>
            </a:r>
            <a:r>
              <a:rPr lang="en-US" altLang="ja-JP" dirty="0" smtClean="0"/>
              <a:t>1</a:t>
            </a:r>
            <a:r>
              <a:rPr lang="ja-JP" altLang="en-US" dirty="0" smtClean="0"/>
              <a:t>つ以上の群の母平均値が，他の群と異なっている．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228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分散分析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607840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2052" name="Picture 4" descr="http://www.koka.ac.jp/morigiwa/sjs/les301010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261192"/>
            <a:ext cx="3441948" cy="362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3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分散分析の条件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kumimoji="1" lang="ja-JP" altLang="en-US" dirty="0" smtClean="0"/>
              <a:t>標本は母集団から無作為に抽出されている</a:t>
            </a:r>
            <a:endParaRPr kumimoji="1" lang="en-US" altLang="ja-JP" dirty="0" smtClean="0"/>
          </a:p>
          <a:p>
            <a:pPr marL="457200" indent="-457200">
              <a:buFont typeface="+mj-lt"/>
              <a:buAutoNum type="arabicPeriod"/>
            </a:pPr>
            <a:endParaRPr lang="en-US" altLang="ja-JP" dirty="0"/>
          </a:p>
          <a:p>
            <a:pPr marL="457200" indent="-457200">
              <a:buFont typeface="+mj-lt"/>
              <a:buAutoNum type="arabicPeriod"/>
            </a:pPr>
            <a:r>
              <a:rPr kumimoji="1" lang="ja-JP" altLang="en-US" dirty="0" smtClean="0"/>
              <a:t>母集団は正規分布に従う</a:t>
            </a:r>
            <a:endParaRPr kumimoji="1" lang="en-US" altLang="ja-JP" dirty="0" smtClean="0"/>
          </a:p>
          <a:p>
            <a:pPr marL="457200" indent="-457200">
              <a:buFont typeface="+mj-lt"/>
              <a:buAutoNum type="arabicPeriod"/>
            </a:pPr>
            <a:endParaRPr lang="en-US" altLang="ja-JP" dirty="0"/>
          </a:p>
          <a:p>
            <a:pPr marL="457200" indent="-457200">
              <a:buFont typeface="+mj-lt"/>
              <a:buAutoNum type="arabicPeriod"/>
            </a:pPr>
            <a:r>
              <a:rPr kumimoji="1" lang="ja-JP" altLang="en-US" dirty="0" smtClean="0"/>
              <a:t>標本が互いに独立している</a:t>
            </a:r>
            <a:endParaRPr kumimoji="1" lang="en-US" altLang="ja-JP" dirty="0" smtClean="0"/>
          </a:p>
          <a:p>
            <a:pPr marL="457200" indent="-457200">
              <a:buFont typeface="+mj-lt"/>
              <a:buAutoNum type="arabicPeriod"/>
            </a:pPr>
            <a:endParaRPr lang="en-US" altLang="ja-JP" dirty="0"/>
          </a:p>
          <a:p>
            <a:pPr marL="457200" indent="-457200">
              <a:buFont typeface="+mj-lt"/>
              <a:buAutoNum type="arabicPeriod"/>
            </a:pPr>
            <a:r>
              <a:rPr lang="ja-JP" altLang="en-US" dirty="0"/>
              <a:t>すべて</a:t>
            </a:r>
            <a:r>
              <a:rPr lang="ja-JP" altLang="en-US" dirty="0" smtClean="0"/>
              <a:t>の母分散は等しい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357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計算手順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要因，誤差，全体の偏差</a:t>
            </a:r>
            <a:r>
              <a:rPr lang="ja-JP" altLang="en-US" dirty="0"/>
              <a:t>平方和を計算</a:t>
            </a:r>
            <a:r>
              <a:rPr lang="ja-JP" altLang="en-US" dirty="0" smtClean="0"/>
              <a:t>する</a:t>
            </a:r>
            <a:endParaRPr lang="en-US" altLang="ja-JP" dirty="0"/>
          </a:p>
          <a:p>
            <a:r>
              <a:rPr lang="ja-JP" altLang="en-US" dirty="0"/>
              <a:t>要因，誤差，全体の</a:t>
            </a:r>
            <a:r>
              <a:rPr lang="ja-JP" altLang="en-US" dirty="0" smtClean="0"/>
              <a:t>自由度</a:t>
            </a:r>
            <a:r>
              <a:rPr lang="ja-JP" altLang="en-US" dirty="0"/>
              <a:t>を計算</a:t>
            </a:r>
            <a:r>
              <a:rPr lang="ja-JP" altLang="en-US" dirty="0" smtClean="0"/>
              <a:t>する</a:t>
            </a:r>
            <a:endParaRPr lang="en-US" altLang="ja-JP" dirty="0" smtClean="0"/>
          </a:p>
          <a:p>
            <a:r>
              <a:rPr lang="ja-JP" altLang="en-US" dirty="0" smtClean="0"/>
              <a:t>要因</a:t>
            </a:r>
            <a:r>
              <a:rPr lang="ja-JP" altLang="en-US" dirty="0"/>
              <a:t>，</a:t>
            </a:r>
            <a:r>
              <a:rPr lang="ja-JP" altLang="en-US" dirty="0" smtClean="0"/>
              <a:t>誤差の分散</a:t>
            </a:r>
            <a:r>
              <a:rPr lang="ja-JP" altLang="en-US" dirty="0"/>
              <a:t>を計算</a:t>
            </a:r>
            <a:r>
              <a:rPr lang="ja-JP" altLang="en-US" dirty="0" smtClean="0"/>
              <a:t>する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分散比（要因の分散／誤差の分散）を求める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有意水準</a:t>
            </a:r>
            <a:r>
              <a:rPr lang="en-US" altLang="ja-JP" dirty="0"/>
              <a:t>α</a:t>
            </a:r>
            <a:r>
              <a:rPr lang="ja-JP" altLang="en-US" dirty="0"/>
              <a:t>を</a:t>
            </a:r>
            <a:r>
              <a:rPr lang="ja-JP" altLang="en-US" dirty="0" smtClean="0"/>
              <a:t>決める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分散比に対応する確率</a:t>
            </a:r>
            <a:r>
              <a:rPr lang="en-US" altLang="ja-JP" dirty="0"/>
              <a:t>P</a:t>
            </a:r>
            <a:r>
              <a:rPr lang="ja-JP" altLang="en-US" dirty="0"/>
              <a:t>が</a:t>
            </a:r>
            <a:r>
              <a:rPr lang="en-US" altLang="ja-JP" dirty="0"/>
              <a:t>α</a:t>
            </a:r>
            <a:r>
              <a:rPr lang="ja-JP" altLang="en-US" dirty="0"/>
              <a:t>より小さければ「すべての群の母平均値は等しい」という帰無仮説を棄却する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926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元配置分散分析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0824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データセット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1649294"/>
                  </p:ext>
                </p:extLst>
              </p:nvPr>
            </p:nvGraphicFramePr>
            <p:xfrm>
              <a:off x="1115616" y="1916832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食事療法</a:t>
                          </a:r>
                          <a:endParaRPr kumimoji="1" lang="ja-JP" altLang="en-US" dirty="0"/>
                        </a:p>
                      </a:txBody>
                      <a:tcPr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A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B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C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1649294"/>
                  </p:ext>
                </p:extLst>
              </p:nvPr>
            </p:nvGraphicFramePr>
            <p:xfrm>
              <a:off x="1115616" y="1916832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食事療法</a:t>
                          </a:r>
                          <a:endParaRPr kumimoji="1" lang="ja-JP" altLang="en-US" dirty="0"/>
                        </a:p>
                      </a:txBody>
                      <a:tcPr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A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B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C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11475" r="-200601" b="-2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9701" t="-211475" r="-100000" b="-2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00" t="-211475" r="-300" b="-22131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11475" r="-200601" b="-1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9701" t="-311475" r="-100000" b="-1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00" t="-311475" r="-300" b="-12131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0386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元配置分散分析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509120"/>
            <a:ext cx="8435280" cy="1967880"/>
          </a:xfrm>
        </p:spPr>
        <p:txBody>
          <a:bodyPr/>
          <a:lstStyle/>
          <a:p>
            <a:r>
              <a:rPr kumimoji="1" lang="ja-JP" altLang="en-US" dirty="0" smtClean="0"/>
              <a:t>新たな変動要因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全体</a:t>
            </a:r>
            <a:r>
              <a:rPr lang="ja-JP" altLang="en-US" dirty="0" smtClean="0"/>
              <a:t>のばらつき＝</a:t>
            </a:r>
            <a:endParaRPr lang="en-US" altLang="ja-JP" dirty="0" smtClean="0"/>
          </a:p>
          <a:p>
            <a:pPr marL="274320" lvl="1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要因</a:t>
            </a:r>
            <a:r>
              <a:rPr lang="en-US" altLang="ja-JP" dirty="0" smtClean="0"/>
              <a:t>A</a:t>
            </a:r>
            <a:r>
              <a:rPr lang="ja-JP" altLang="en-US" dirty="0" smtClean="0"/>
              <a:t>の主作用＋要因</a:t>
            </a:r>
            <a:r>
              <a:rPr lang="en-US" altLang="ja-JP" dirty="0" smtClean="0"/>
              <a:t>B</a:t>
            </a:r>
            <a:r>
              <a:rPr lang="ja-JP" altLang="en-US" dirty="0" smtClean="0"/>
              <a:t>の主作用＋</a:t>
            </a:r>
            <a:r>
              <a:rPr lang="en-US" altLang="ja-JP" dirty="0" smtClean="0"/>
              <a:t>A</a:t>
            </a:r>
            <a:r>
              <a:rPr lang="ja-JP" altLang="en-US" dirty="0" smtClean="0"/>
              <a:t>と</a:t>
            </a:r>
            <a:r>
              <a:rPr lang="en-US" altLang="ja-JP" dirty="0" smtClean="0"/>
              <a:t>B</a:t>
            </a:r>
            <a:r>
              <a:rPr lang="ja-JP" altLang="en-US" dirty="0" smtClean="0"/>
              <a:t>の</a:t>
            </a:r>
            <a:r>
              <a:rPr lang="ja-JP" altLang="en-US" dirty="0" smtClean="0">
                <a:solidFill>
                  <a:srgbClr val="FF0000"/>
                </a:solidFill>
              </a:rPr>
              <a:t>交互作用</a:t>
            </a:r>
            <a:r>
              <a:rPr lang="ja-JP" altLang="en-US" dirty="0" smtClean="0"/>
              <a:t>＋誤差</a:t>
            </a:r>
            <a:endParaRPr lang="en-US" altLang="ja-JP" dirty="0" smtClean="0"/>
          </a:p>
          <a:p>
            <a:endParaRPr lang="en-US" altLang="ja-JP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834792"/>
                  </p:ext>
                </p:extLst>
              </p:nvPr>
            </p:nvGraphicFramePr>
            <p:xfrm>
              <a:off x="1524000" y="1412775"/>
              <a:ext cx="6096000" cy="29616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3744"/>
                    <a:gridCol w="1224136"/>
                    <a:gridCol w="1689720"/>
                    <a:gridCol w="1219200"/>
                    <a:gridCol w="1219200"/>
                  </a:tblGrid>
                  <a:tr h="355065">
                    <a:tc rowSpan="2" gridSpan="2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食事療法</a:t>
                          </a:r>
                          <a:endParaRPr kumimoji="1" lang="ja-JP" altLang="en-US" dirty="0"/>
                        </a:p>
                      </a:txBody>
                      <a:tcPr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A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B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C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運動療法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vert="eaVert" anchor="ctr"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あり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なし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834792"/>
                  </p:ext>
                </p:extLst>
              </p:nvPr>
            </p:nvGraphicFramePr>
            <p:xfrm>
              <a:off x="1524000" y="1412775"/>
              <a:ext cx="6096000" cy="29616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3744"/>
                    <a:gridCol w="1224136"/>
                    <a:gridCol w="1689720"/>
                    <a:gridCol w="1219200"/>
                    <a:gridCol w="1219200"/>
                  </a:tblGrid>
                  <a:tr h="365760">
                    <a:tc rowSpan="2" gridSpan="2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 rowSpan="2" h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食事療法</a:t>
                          </a:r>
                          <a:endParaRPr kumimoji="1" lang="ja-JP" altLang="en-US" dirty="0"/>
                        </a:p>
                      </a:txBody>
                      <a:tcPr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gridSpan="2"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 hMerge="1"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A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B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>
                              <a:solidFill>
                                <a:schemeClr val="bg1"/>
                              </a:solidFill>
                            </a:rPr>
                            <a:t>C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</a:tr>
                  <a:tr h="370840"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運動療法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vert="eaVert" anchor="ctr"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あり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16606" t="-209836" r="-144404" b="-5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209836" r="-100000" b="-5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000" t="-209836" b="-519672"/>
                          </a:stretch>
                        </a:blipFill>
                      </a:tcPr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16606" t="-309836" r="-144404" b="-4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309836" r="-100000" b="-4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000" t="-309836" b="-419672"/>
                          </a:stretch>
                        </a:blipFill>
                      </a:tcPr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なし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16606" t="-508197" r="-144404" b="-2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508197" r="-100000" b="-2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000" t="-508197" b="-221311"/>
                          </a:stretch>
                        </a:blipFill>
                      </a:tcPr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16606" t="-608197" r="-144404" b="-1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608197" r="-100000" b="-1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000" t="-608197" b="-121311"/>
                          </a:stretch>
                        </a:blipFill>
                      </a:tcPr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4748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</a:t>
            </a:r>
            <a:r>
              <a:rPr lang="ja-JP" altLang="en-US" dirty="0" smtClean="0"/>
              <a:t>元配置反復測定分散分析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664296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個体間</a:t>
            </a:r>
            <a:r>
              <a:rPr kumimoji="1" lang="ja-JP" altLang="en-US" dirty="0" smtClean="0"/>
              <a:t>のばらつきでなく，</a:t>
            </a:r>
            <a:r>
              <a:rPr kumimoji="1" lang="ja-JP" altLang="en-US" dirty="0" smtClean="0">
                <a:solidFill>
                  <a:srgbClr val="FF0000"/>
                </a:solidFill>
              </a:rPr>
              <a:t>個体内</a:t>
            </a:r>
            <a:r>
              <a:rPr kumimoji="1" lang="ja-JP" altLang="en-US" dirty="0" smtClean="0"/>
              <a:t>のばらつきを考える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計算</a:t>
            </a:r>
            <a:r>
              <a:rPr lang="ja-JP" altLang="en-US" dirty="0" smtClean="0"/>
              <a:t>方法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要因，個体差，誤差の偏差平方和を計算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要因，個体差，誤差</a:t>
            </a:r>
            <a:r>
              <a:rPr lang="ja-JP" altLang="en-US" dirty="0" smtClean="0"/>
              <a:t>の自由度を計算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後</a:t>
            </a:r>
            <a:r>
              <a:rPr kumimoji="1" lang="ja-JP" altLang="en-US" dirty="0" smtClean="0"/>
              <a:t>は分散分析と同じ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0813890"/>
                  </p:ext>
                </p:extLst>
              </p:nvPr>
            </p:nvGraphicFramePr>
            <p:xfrm>
              <a:off x="755576" y="1564000"/>
              <a:ext cx="6080647" cy="1849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4129"/>
                    <a:gridCol w="1164129"/>
                    <a:gridCol w="1164129"/>
                    <a:gridCol w="1294130"/>
                    <a:gridCol w="1294130"/>
                  </a:tblGrid>
                  <a:tr h="370840"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個体</a:t>
                          </a:r>
                          <a:r>
                            <a:rPr kumimoji="1" lang="en-US" altLang="ja-JP" dirty="0" smtClean="0"/>
                            <a:t>No.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朝食前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食後</a:t>
                          </a:r>
                          <a:r>
                            <a:rPr kumimoji="1" lang="en-US" altLang="ja-JP" dirty="0" smtClean="0"/>
                            <a:t>2</a:t>
                          </a:r>
                          <a:r>
                            <a:rPr kumimoji="1" lang="ja-JP" altLang="en-US" dirty="0" smtClean="0"/>
                            <a:t>時間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食後</a:t>
                          </a:r>
                          <a:r>
                            <a:rPr kumimoji="1" lang="en-US" altLang="ja-JP" dirty="0" smtClean="0"/>
                            <a:t>4</a:t>
                          </a:r>
                          <a:r>
                            <a:rPr kumimoji="1" lang="ja-JP" altLang="en-US" dirty="0" smtClean="0"/>
                            <a:t>時間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rowSpan="4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中性脂肪の値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09632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3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0813890"/>
                  </p:ext>
                </p:extLst>
              </p:nvPr>
            </p:nvGraphicFramePr>
            <p:xfrm>
              <a:off x="755576" y="1564000"/>
              <a:ext cx="6080647" cy="1849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4129"/>
                    <a:gridCol w="1164129"/>
                    <a:gridCol w="1164129"/>
                    <a:gridCol w="1294130"/>
                    <a:gridCol w="1294130"/>
                  </a:tblGrid>
                  <a:tr h="370840"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個体</a:t>
                          </a:r>
                          <a:r>
                            <a:rPr kumimoji="1" lang="en-US" altLang="ja-JP" dirty="0" smtClean="0"/>
                            <a:t>No.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朝食前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食後</a:t>
                          </a:r>
                          <a:r>
                            <a:rPr kumimoji="1" lang="en-US" altLang="ja-JP" dirty="0" smtClean="0"/>
                            <a:t>2</a:t>
                          </a:r>
                          <a:r>
                            <a:rPr kumimoji="1" lang="ja-JP" altLang="en-US" dirty="0" smtClean="0"/>
                            <a:t>時間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食後</a:t>
                          </a:r>
                          <a:r>
                            <a:rPr kumimoji="1" lang="en-US" altLang="ja-JP" dirty="0" smtClean="0"/>
                            <a:t>4</a:t>
                          </a:r>
                          <a:r>
                            <a:rPr kumimoji="1" lang="ja-JP" altLang="en-US" dirty="0" smtClean="0"/>
                            <a:t>時間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 rowSpan="4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中性脂肪の値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24" t="-111475" r="-222513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0755" t="-111475" r="-100472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70755" t="-111475" r="-472" b="-322951"/>
                          </a:stretch>
                        </a:blipFill>
                      </a:tcPr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24" t="-215000" r="-222513" b="-2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0755" t="-215000" r="-100472" b="-2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70755" t="-215000" r="-472" b="-228333"/>
                          </a:stretch>
                        </a:blipFill>
                      </a:tcPr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24" t="-416667" r="-222513" b="-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70755" t="-416667" r="-100472" b="-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70755" t="-416667" r="-472" b="-26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6004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2</a:t>
            </a:r>
            <a:r>
              <a:rPr lang="ja-JP" altLang="en-US" dirty="0" smtClean="0"/>
              <a:t>元配置</a:t>
            </a:r>
            <a:r>
              <a:rPr lang="ja-JP" altLang="en-US" dirty="0"/>
              <a:t>反復測定分散分析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679848"/>
          </a:xfrm>
        </p:spPr>
        <p:txBody>
          <a:bodyPr/>
          <a:lstStyle/>
          <a:p>
            <a:r>
              <a:rPr kumimoji="1" lang="ja-JP" altLang="en-US" dirty="0" smtClean="0"/>
              <a:t>例：</a:t>
            </a:r>
            <a:r>
              <a:rPr lang="ja-JP" altLang="en-US" dirty="0"/>
              <a:t>治療内容</a:t>
            </a:r>
            <a:r>
              <a:rPr lang="ja-JP" altLang="en-US" dirty="0" smtClean="0"/>
              <a:t>と時間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229283"/>
                  </p:ext>
                </p:extLst>
              </p:nvPr>
            </p:nvGraphicFramePr>
            <p:xfrm>
              <a:off x="971600" y="1340768"/>
              <a:ext cx="7272933" cy="34301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7505"/>
                    <a:gridCol w="1411357"/>
                    <a:gridCol w="1411357"/>
                    <a:gridCol w="1411357"/>
                    <a:gridCol w="1411357"/>
                  </a:tblGrid>
                  <a:tr h="50405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中性脂肪の値</a:t>
                          </a: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個体</a:t>
                          </a:r>
                          <a:r>
                            <a:rPr kumimoji="1" lang="en-US" altLang="ja-JP" dirty="0" smtClean="0"/>
                            <a:t>No.</a:t>
                          </a:r>
                          <a:endParaRPr kumimoji="1" lang="ja-JP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朝食前</a:t>
                          </a:r>
                          <a:endParaRPr kumimoji="1" lang="ja-JP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食後</a:t>
                          </a:r>
                          <a:r>
                            <a:rPr kumimoji="1" lang="en-US" altLang="ja-JP" dirty="0" smtClean="0"/>
                            <a:t>2</a:t>
                          </a:r>
                          <a:r>
                            <a:rPr kumimoji="1" lang="ja-JP" altLang="en-US" dirty="0" smtClean="0"/>
                            <a:t>時間</a:t>
                          </a:r>
                          <a:endParaRPr kumimoji="1" lang="ja-JP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食後</a:t>
                          </a:r>
                          <a:r>
                            <a:rPr kumimoji="1" lang="en-US" altLang="ja-JP" dirty="0" smtClean="0"/>
                            <a:t>4</a:t>
                          </a:r>
                          <a:r>
                            <a:rPr kumimoji="1" lang="ja-JP" altLang="en-US" dirty="0" smtClean="0"/>
                            <a:t>時間</a:t>
                          </a:r>
                          <a:endParaRPr kumimoji="1" lang="ja-JP" altLang="en-US" dirty="0"/>
                        </a:p>
                      </a:txBody>
                      <a:tcPr anchor="ctr"/>
                    </a:tc>
                  </a:tr>
                  <a:tr h="328036">
                    <a:tc rowSpan="4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食事療法あり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  <m:t>111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8036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8036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28036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11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12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13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8036">
                    <a:tc rowSpan="4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食事療法なし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sz="18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29293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</a:rPr>
                                      <m:t>211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8036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8036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28036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21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22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23</m:t>
                                    </m:r>
                                    <m:r>
                                      <a:rPr kumimoji="1" lang="en-US" altLang="ja-JP" b="0" i="1" dirty="0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229283"/>
                  </p:ext>
                </p:extLst>
              </p:nvPr>
            </p:nvGraphicFramePr>
            <p:xfrm>
              <a:off x="971600" y="1340768"/>
              <a:ext cx="7272933" cy="34301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7505"/>
                    <a:gridCol w="1411357"/>
                    <a:gridCol w="1411357"/>
                    <a:gridCol w="1411357"/>
                    <a:gridCol w="1411357"/>
                  </a:tblGrid>
                  <a:tr h="50405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中性脂肪の値</a:t>
                          </a: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個体</a:t>
                          </a:r>
                          <a:r>
                            <a:rPr kumimoji="1" lang="en-US" altLang="ja-JP" dirty="0" smtClean="0"/>
                            <a:t>No.</a:t>
                          </a:r>
                          <a:endParaRPr kumimoji="1" lang="ja-JP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朝食前</a:t>
                          </a:r>
                          <a:endParaRPr kumimoji="1" lang="ja-JP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食後</a:t>
                          </a:r>
                          <a:r>
                            <a:rPr kumimoji="1" lang="en-US" altLang="ja-JP" dirty="0" smtClean="0"/>
                            <a:t>2</a:t>
                          </a:r>
                          <a:r>
                            <a:rPr kumimoji="1" lang="ja-JP" altLang="en-US" dirty="0" smtClean="0"/>
                            <a:t>時間</a:t>
                          </a:r>
                          <a:endParaRPr kumimoji="1" lang="ja-JP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食後</a:t>
                          </a:r>
                          <a:r>
                            <a:rPr kumimoji="1" lang="en-US" altLang="ja-JP" dirty="0" smtClean="0"/>
                            <a:t>4</a:t>
                          </a:r>
                          <a:r>
                            <a:rPr kumimoji="1" lang="ja-JP" altLang="en-US" dirty="0" smtClean="0"/>
                            <a:t>時間</a:t>
                          </a:r>
                          <a:endParaRPr kumimoji="1" lang="ja-JP" altLang="en-US" dirty="0"/>
                        </a:p>
                      </a:txBody>
                      <a:tcPr anchor="ctr"/>
                    </a:tc>
                  </a:tr>
                  <a:tr h="365760">
                    <a:tc rowSpan="4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食事療法あり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4655" t="-140000" r="-200000" b="-7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16017" t="-140000" r="-100866" b="-7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4224" t="-140000" r="-431" b="-726667"/>
                          </a:stretch>
                        </a:blipFill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4655" t="-240000" r="-200000" b="-6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16017" t="-240000" r="-100866" b="-6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4224" t="-240000" r="-431" b="-626667"/>
                          </a:stretch>
                        </a:blipFill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4655" t="-440000" r="-200000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16017" t="-440000" r="-100866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4224" t="-440000" r="-431" b="-426667"/>
                          </a:stretch>
                        </a:blipFill>
                      </a:tcPr>
                    </a:tc>
                  </a:tr>
                  <a:tr h="365760">
                    <a:tc rowSpan="4"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>
                              <a:solidFill>
                                <a:schemeClr val="bg1"/>
                              </a:solidFill>
                            </a:rPr>
                            <a:t>食事療法なし</a:t>
                          </a:r>
                          <a:endParaRPr kumimoji="1" lang="ja-JP" alt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4655" t="-540000" r="-200000" b="-3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16017" t="-540000" r="-100866" b="-3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4224" t="-540000" r="-431" b="-326667"/>
                          </a:stretch>
                        </a:blipFill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4655" t="-640000" r="-200000" b="-2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16017" t="-640000" r="-100866" b="-2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4224" t="-640000" r="-431" b="-226667"/>
                          </a:stretch>
                        </a:blipFill>
                      </a:tcPr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・・・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pPr algn="ctr"/>
                          <a:endParaRPr kumimoji="1" lang="ja-JP" altLang="en-US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rgbClr val="93A2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14655" t="-840000" r="-200000" b="-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16017" t="-840000" r="-100866" b="-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14224" t="-840000" r="-431" b="-26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778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なぜ</a:t>
            </a:r>
            <a:r>
              <a:rPr lang="en-US" altLang="ja-JP" dirty="0" smtClean="0"/>
              <a:t>t</a:t>
            </a:r>
            <a:r>
              <a:rPr lang="ja-JP" altLang="en-US" dirty="0" smtClean="0"/>
              <a:t>検定を用いないのか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実験系に</a:t>
            </a:r>
            <a:r>
              <a:rPr kumimoji="1" lang="ja-JP" altLang="en-US" dirty="0" smtClean="0">
                <a:solidFill>
                  <a:srgbClr val="FF0000"/>
                </a:solidFill>
              </a:rPr>
              <a:t>繰り返し</a:t>
            </a:r>
            <a:r>
              <a:rPr kumimoji="1" lang="ja-JP" altLang="en-US" dirty="0" smtClean="0"/>
              <a:t>用いるのがいけない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差がないにもかかわらず有意差が出る確率が増える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有意水準</a:t>
            </a:r>
            <a:r>
              <a:rPr lang="en-US" altLang="ja-JP" dirty="0" smtClean="0"/>
              <a:t>5%</a:t>
            </a:r>
            <a:r>
              <a:rPr lang="ja-JP" altLang="en-US" dirty="0" smtClean="0"/>
              <a:t>の</a:t>
            </a:r>
            <a:r>
              <a:rPr lang="en-US" altLang="ja-JP" dirty="0" smtClean="0"/>
              <a:t>t</a:t>
            </a:r>
            <a:r>
              <a:rPr lang="ja-JP" altLang="en-US" dirty="0" smtClean="0"/>
              <a:t>検定を</a:t>
            </a:r>
            <a:r>
              <a:rPr lang="en-US" altLang="ja-JP" dirty="0" smtClean="0"/>
              <a:t>3</a:t>
            </a:r>
            <a:r>
              <a:rPr lang="ja-JP" altLang="en-US" dirty="0" smtClean="0"/>
              <a:t>回繰り返すと</a:t>
            </a:r>
            <a:r>
              <a:rPr lang="en-US" altLang="ja-JP" dirty="0" smtClean="0"/>
              <a:t>α</a:t>
            </a:r>
            <a:r>
              <a:rPr lang="ja-JP" altLang="en-US" dirty="0" smtClean="0"/>
              <a:t>過誤率が</a:t>
            </a:r>
            <a:r>
              <a:rPr lang="en-US" altLang="ja-JP" dirty="0" smtClean="0"/>
              <a:t>14.26%</a:t>
            </a:r>
          </a:p>
          <a:p>
            <a:pPr lvl="1"/>
            <a:endParaRPr lang="en-US" altLang="ja-JP" dirty="0"/>
          </a:p>
          <a:p>
            <a:r>
              <a:rPr lang="ja-JP" altLang="en-US" dirty="0"/>
              <a:t>分散</a:t>
            </a:r>
            <a:r>
              <a:rPr lang="ja-JP" altLang="en-US" dirty="0" smtClean="0"/>
              <a:t>分析では</a:t>
            </a:r>
            <a:r>
              <a:rPr lang="en-US" altLang="ja-JP" dirty="0" smtClean="0">
                <a:solidFill>
                  <a:srgbClr val="FF0000"/>
                </a:solidFill>
              </a:rPr>
              <a:t>1</a:t>
            </a:r>
            <a:r>
              <a:rPr lang="ja-JP" altLang="en-US" dirty="0" smtClean="0">
                <a:solidFill>
                  <a:srgbClr val="FF0000"/>
                </a:solidFill>
              </a:rPr>
              <a:t>回</a:t>
            </a:r>
            <a:r>
              <a:rPr lang="ja-JP" altLang="en-US" dirty="0" smtClean="0"/>
              <a:t>だけ</a:t>
            </a:r>
            <a:r>
              <a:rPr lang="en-US" altLang="ja-JP" dirty="0" smtClean="0"/>
              <a:t>F</a:t>
            </a:r>
            <a:r>
              <a:rPr lang="ja-JP" altLang="en-US" dirty="0" smtClean="0"/>
              <a:t>検定をおこなう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「すべての群の母平均値は等しい」という帰無仮説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1687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多重比較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全体において有意水準の値を保って，どの群とどの群の間に有意差があるかを検定する方法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ボンフェローニの補正</a:t>
            </a:r>
            <a:endParaRPr lang="en-US" altLang="ja-JP" dirty="0" smtClean="0"/>
          </a:p>
          <a:p>
            <a:pPr lvl="1"/>
            <a:r>
              <a:rPr lang="en-US" altLang="ja-JP" dirty="0"/>
              <a:t>t</a:t>
            </a:r>
            <a:r>
              <a:rPr lang="ja-JP" altLang="en-US" dirty="0" smtClean="0"/>
              <a:t>検定行う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有意水準</a:t>
            </a:r>
            <a:r>
              <a:rPr kumimoji="1" lang="ja-JP" altLang="en-US" dirty="0" smtClean="0"/>
              <a:t>を，</a:t>
            </a:r>
            <a:r>
              <a:rPr kumimoji="1" lang="en-US" altLang="ja-JP" dirty="0" smtClean="0"/>
              <a:t>α</a:t>
            </a:r>
            <a:r>
              <a:rPr kumimoji="1" lang="ja-JP" altLang="en-US" dirty="0" smtClean="0"/>
              <a:t>／検定繰り返し数，とする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α</a:t>
            </a:r>
            <a:r>
              <a:rPr lang="ja-JP" altLang="en-US" dirty="0" smtClean="0"/>
              <a:t>過誤率に対して厳しく，有意差が出にくい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ボンフェローニの補正の検出力の弱さをカバーする手法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シェフェの方法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テューキー</a:t>
            </a:r>
            <a:r>
              <a:rPr kumimoji="1" lang="ja-JP" altLang="en-US" dirty="0" smtClean="0"/>
              <a:t>の方法　など・・・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33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クラリティ">
  <a:themeElements>
    <a:clrScheme name="クラリティ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クラシック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クラリティ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1293</TotalTime>
  <Words>884</Words>
  <Application>Microsoft Office PowerPoint</Application>
  <PresentationFormat>画面に合わせる (4:3)</PresentationFormat>
  <Paragraphs>198</Paragraphs>
  <Slides>15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クラリティ</vt:lpstr>
      <vt:lpstr>3つ以上の平均値の比較</vt:lpstr>
      <vt:lpstr>PowerPoint プレゼンテーション</vt:lpstr>
      <vt:lpstr>実験計画法</vt:lpstr>
      <vt:lpstr>フィッシャーの3原則</vt:lpstr>
      <vt:lpstr>因子と水準</vt:lpstr>
      <vt:lpstr>分散分析</vt:lpstr>
      <vt:lpstr>分散分析</vt:lpstr>
      <vt:lpstr>分散分析の条件</vt:lpstr>
      <vt:lpstr>計算手順</vt:lpstr>
      <vt:lpstr>1元配置分散分析</vt:lpstr>
      <vt:lpstr>2元配置分散分析</vt:lpstr>
      <vt:lpstr>1元配置反復測定分散分析</vt:lpstr>
      <vt:lpstr>2元配置反復測定分散分析</vt:lpstr>
      <vt:lpstr>なぜt検定を用いないのか</vt:lpstr>
      <vt:lpstr>多重比較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3つ以上の平均値の比較</dc:title>
  <dc:creator>kyusuke</dc:creator>
  <cp:lastModifiedBy>kyusuke</cp:lastModifiedBy>
  <cp:revision>29</cp:revision>
  <dcterms:created xsi:type="dcterms:W3CDTF">2013-12-04T01:07:48Z</dcterms:created>
  <dcterms:modified xsi:type="dcterms:W3CDTF">2013-12-06T02:21:00Z</dcterms:modified>
</cp:coreProperties>
</file>