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4" r:id="rId1"/>
  </p:sldMasterIdLst>
  <p:notesMasterIdLst>
    <p:notesMasterId r:id="rId18"/>
  </p:notes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2"/>
    <p:restoredTop sz="94656"/>
  </p:normalViewPr>
  <p:slideViewPr>
    <p:cSldViewPr snapToGrid="0" snapToObjects="1">
      <p:cViewPr varScale="1">
        <p:scale>
          <a:sx n="71" d="100"/>
          <a:sy n="71" d="100"/>
        </p:scale>
        <p:origin x="192" y="9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B9A833-B399-8D45-88CB-3DD1BDAC8549}" type="datetimeFigureOut">
              <a:rPr kumimoji="1" lang="ja-JP" altLang="en-US" smtClean="0"/>
              <a:t>2017/6/5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3231B0-E9ED-B24C-9691-14FC49AAB7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8691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231B0-E9ED-B24C-9691-14FC49AAB76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7494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UI</a:t>
            </a:r>
            <a:r>
              <a:rPr kumimoji="1" lang="ja-JP" altLang="en-US" dirty="0" smtClean="0"/>
              <a:t>時間　ウィンドウの移動およびサイズ変更　１０２時間　平均してセッション当たり約</a:t>
            </a:r>
            <a:r>
              <a:rPr kumimoji="1" lang="en-US" altLang="ja-JP" dirty="0" smtClean="0"/>
              <a:t>3m 55s</a:t>
            </a:r>
            <a:r>
              <a:rPr kumimoji="1" lang="ja-JP" altLang="en-US" dirty="0" smtClean="0"/>
              <a:t>、合計時間の約</a:t>
            </a:r>
            <a:r>
              <a:rPr kumimoji="1" lang="en-US" altLang="ja-JP" dirty="0" smtClean="0"/>
              <a:t>14</a:t>
            </a:r>
            <a:r>
              <a:rPr kumimoji="1" lang="ja-JP" altLang="en-US" dirty="0" smtClean="0"/>
              <a:t>％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理解時間　</a:t>
            </a:r>
            <a:r>
              <a:rPr kumimoji="1" lang="en-US" altLang="ja-JP" dirty="0" smtClean="0"/>
              <a:t>594</a:t>
            </a:r>
            <a:r>
              <a:rPr kumimoji="1" lang="ja-JP" altLang="en-US" dirty="0" smtClean="0"/>
              <a:t>時間以上の理解時間がセッションごとに平均して</a:t>
            </a:r>
            <a:r>
              <a:rPr kumimoji="1" lang="en-US" altLang="ja-JP" dirty="0" smtClean="0"/>
              <a:t>22</a:t>
            </a:r>
            <a:r>
              <a:rPr kumimoji="1" lang="ja-JP" altLang="en-US" dirty="0" smtClean="0"/>
              <a:t>分（すなわち、セッション持続時間の約</a:t>
            </a:r>
            <a:r>
              <a:rPr kumimoji="1" lang="en-US" altLang="ja-JP" dirty="0" smtClean="0"/>
              <a:t>80</a:t>
            </a:r>
            <a:r>
              <a:rPr kumimoji="1" lang="ja-JP" altLang="en-US" dirty="0" smtClean="0"/>
              <a:t>％）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231B0-E9ED-B24C-9691-14FC49AAB764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24280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合計</a:t>
            </a:r>
            <a:r>
              <a:rPr kumimoji="1" lang="en-US" altLang="ja-JP" dirty="0" smtClean="0"/>
              <a:t>17</a:t>
            </a:r>
            <a:r>
              <a:rPr kumimoji="1" lang="ja-JP" altLang="en-US" dirty="0" smtClean="0"/>
              <a:t>人</a:t>
            </a:r>
            <a:r>
              <a:rPr kumimoji="1" lang="en-US" altLang="ja-JP" dirty="0" smtClean="0"/>
              <a:t>,</a:t>
            </a:r>
            <a:r>
              <a:rPr kumimoji="1" lang="ja-JP" altLang="en-US" dirty="0" smtClean="0"/>
              <a:t>総開発時間</a:t>
            </a:r>
            <a:r>
              <a:rPr kumimoji="1" lang="en-US" altLang="ja-JP" dirty="0" smtClean="0"/>
              <a:t>771</a:t>
            </a:r>
            <a:r>
              <a:rPr kumimoji="1" lang="ja-JP" altLang="en-US" dirty="0" smtClean="0"/>
              <a:t>時間</a:t>
            </a:r>
            <a:endParaRPr kumimoji="1" lang="en-US" altLang="ja-JP" dirty="0" smtClean="0"/>
          </a:p>
          <a:p>
            <a:r>
              <a:rPr kumimoji="1" lang="ja-JP" altLang="en-US" dirty="0" smtClean="0"/>
              <a:t>ソースコード関連のウィンドウ等のやり取りに着目（次スライド）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231B0-E9ED-B24C-9691-14FC49AAB764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10328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• </a:t>
            </a:r>
            <a:r>
              <a:rPr kumimoji="1" lang="ja-JP" altLang="en-US" dirty="0" smtClean="0"/>
              <a:t>コードブラウザは、ユーザがソースコードをナビゲート、読み込み、書き込めるようにするコアウィンドウです（図</a:t>
            </a:r>
            <a:r>
              <a:rPr kumimoji="1" lang="en-US" altLang="ja-JP" dirty="0" smtClean="0"/>
              <a:t>1.a</a:t>
            </a:r>
            <a:r>
              <a:rPr kumimoji="1" lang="ja-JP" altLang="en-US" dirty="0" smtClean="0"/>
              <a:t>参照）。</a:t>
            </a:r>
            <a:endParaRPr kumimoji="1" lang="en-US" altLang="ja-JP" dirty="0" smtClean="0"/>
          </a:p>
          <a:p>
            <a:r>
              <a:rPr kumimoji="1" lang="ja-JP" altLang="en-US" dirty="0" smtClean="0"/>
              <a:t>・デバッガは、デバッグ活動専用のウィンドウです。ユーザーはコールスタックをナビゲートし、変数の状態を監視し、メソッドのソースコードを読み込み</a:t>
            </a:r>
            <a:r>
              <a:rPr kumimoji="1" lang="en-US" altLang="ja-JP" dirty="0" smtClean="0"/>
              <a:t>/</a:t>
            </a:r>
            <a:r>
              <a:rPr kumimoji="1" lang="ja-JP" altLang="en-US" dirty="0" smtClean="0"/>
              <a:t>編集することができます（図</a:t>
            </a:r>
            <a:r>
              <a:rPr kumimoji="1" lang="en-US" altLang="ja-JP" dirty="0" smtClean="0"/>
              <a:t>1.b</a:t>
            </a:r>
            <a:r>
              <a:rPr kumimoji="1" lang="ja-JP" altLang="en-US" dirty="0" smtClean="0"/>
              <a:t>参照）。</a:t>
            </a:r>
            <a:endParaRPr kumimoji="1" lang="en-US" altLang="ja-JP" dirty="0" smtClean="0"/>
          </a:p>
          <a:p>
            <a:r>
              <a:rPr kumimoji="1" lang="ja-JP" altLang="en-US" dirty="0" smtClean="0"/>
              <a:t>・メッセージリストは、メソッドのリストを表示するすべての</a:t>
            </a:r>
            <a:r>
              <a:rPr kumimoji="1" lang="en-US" altLang="ja-JP" dirty="0" smtClean="0"/>
              <a:t>UI</a:t>
            </a:r>
            <a:r>
              <a:rPr kumimoji="1" lang="ja-JP" altLang="en-US" dirty="0" smtClean="0"/>
              <a:t>と、選択時にメソッド自体のソースコードです。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231B0-E9ED-B24C-9691-14FC49AAB764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5029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しきい値１００％を基準に低、高分ける</a:t>
            </a:r>
            <a:endParaRPr kumimoji="1" lang="en-US" altLang="ja-JP" dirty="0" smtClean="0"/>
          </a:p>
          <a:p>
            <a:r>
              <a:rPr kumimoji="1" lang="en-US" altLang="ja-JP" dirty="0" smtClean="0"/>
              <a:t>75</a:t>
            </a:r>
            <a:r>
              <a:rPr kumimoji="1" lang="ja-JP" altLang="en-US" dirty="0" smtClean="0"/>
              <a:t>％、</a:t>
            </a:r>
            <a:r>
              <a:rPr kumimoji="1" lang="en-US" altLang="ja-JP" dirty="0" smtClean="0"/>
              <a:t>100</a:t>
            </a:r>
            <a:r>
              <a:rPr kumimoji="1" lang="ja-JP" altLang="en-US" dirty="0" smtClean="0"/>
              <a:t>％、</a:t>
            </a:r>
            <a:r>
              <a:rPr kumimoji="1" lang="en-US" altLang="ja-JP" dirty="0" smtClean="0"/>
              <a:t>200</a:t>
            </a:r>
            <a:r>
              <a:rPr kumimoji="1" lang="ja-JP" altLang="en-US" dirty="0" smtClean="0"/>
              <a:t>％の</a:t>
            </a:r>
            <a:r>
              <a:rPr kumimoji="1" lang="en-US" altLang="ja-JP" dirty="0" smtClean="0"/>
              <a:t>3</a:t>
            </a:r>
            <a:r>
              <a:rPr kumimoji="1" lang="ja-JP" altLang="en-US" dirty="0" smtClean="0"/>
              <a:t>つのしきい値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231B0-E9ED-B24C-9691-14FC49AAB764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44033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ピアソン相関係数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231B0-E9ED-B24C-9691-14FC49AAB76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61272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これまででプログラムの約３分の１の間</a:t>
            </a:r>
            <a:r>
              <a:rPr kumimoji="1" lang="en-US" altLang="ja-JP" dirty="0" smtClean="0"/>
              <a:t>CHAOS</a:t>
            </a:r>
            <a:r>
              <a:rPr kumimoji="1" lang="ja-JP" altLang="en-US" dirty="0" smtClean="0"/>
              <a:t>ですごすことがわかった</a:t>
            </a:r>
            <a:endParaRPr kumimoji="1" lang="en-US" altLang="ja-JP" dirty="0" smtClean="0"/>
          </a:p>
          <a:p>
            <a:r>
              <a:rPr kumimoji="1" lang="ja-JP" altLang="en-US" dirty="0" smtClean="0"/>
              <a:t>また、</a:t>
            </a:r>
            <a:r>
              <a:rPr kumimoji="1" lang="en-US" altLang="ja-JP" dirty="0" smtClean="0"/>
              <a:t>CHAOS=</a:t>
            </a:r>
            <a:r>
              <a:rPr kumimoji="1" lang="ja-JP" altLang="en-US" dirty="0" smtClean="0"/>
              <a:t>時間がかかることもわかった</a:t>
            </a:r>
            <a:endParaRPr kumimoji="1" lang="en-US" altLang="ja-JP" dirty="0" smtClean="0"/>
          </a:p>
          <a:p>
            <a:r>
              <a:rPr kumimoji="1" lang="ja-JP" altLang="en-US" dirty="0" smtClean="0"/>
              <a:t>これを減らす必要がある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231B0-E9ED-B24C-9691-14FC49AAB764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79264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231B0-E9ED-B24C-9691-14FC49AAB764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22003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ウィンドウの一部を隠し、資格認知不可を軽減</a:t>
            </a:r>
            <a:endParaRPr kumimoji="1" lang="en-US" altLang="ja-JP" dirty="0" smtClean="0"/>
          </a:p>
          <a:p>
            <a:r>
              <a:rPr kumimoji="1" lang="ja-JP" altLang="en-US" dirty="0" smtClean="0"/>
              <a:t>コード以外の要素（リストやボタンなど）を隠す</a:t>
            </a:r>
            <a:endParaRPr kumimoji="1" lang="en-US" altLang="ja-JP" dirty="0" smtClean="0"/>
          </a:p>
          <a:p>
            <a:r>
              <a:rPr kumimoji="1" lang="ja-JP" altLang="en-US" dirty="0" smtClean="0"/>
              <a:t>目的　アクティブウィンドウ以外のビジュアルノイズを軽減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231B0-E9ED-B24C-9691-14FC49AAB764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7760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231B0-E9ED-B24C-9691-14FC49AAB764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1284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ELLISION</a:t>
            </a:r>
            <a:r>
              <a:rPr kumimoji="1" lang="ja-JP" altLang="en-US" dirty="0" smtClean="0"/>
              <a:t>だけでもフリースペース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使用可能な余白部分</a:t>
            </a:r>
            <a:r>
              <a:rPr kumimoji="1" lang="en-US" altLang="ja-JP" dirty="0" smtClean="0"/>
              <a:t>)</a:t>
            </a:r>
            <a:r>
              <a:rPr kumimoji="1" lang="ja-JP" altLang="en-US" dirty="0" smtClean="0"/>
              <a:t>が増えているのがわかる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231B0-E9ED-B24C-9691-14FC49AAB764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99299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セッションごとに各レベルがどれだけ増えたか</a:t>
            </a:r>
            <a:endParaRPr kumimoji="1" lang="en-US" altLang="ja-JP" dirty="0" smtClean="0"/>
          </a:p>
          <a:p>
            <a:r>
              <a:rPr kumimoji="1" lang="ja-JP" altLang="en-US" dirty="0" smtClean="0"/>
              <a:t>高レベルのカオスは８パーセント減少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これまでは３０％をカオスで過ごす必要があったが半分で済むように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231B0-E9ED-B24C-9691-14FC49AAB764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8807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231B0-E9ED-B24C-9691-14FC49AAB764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02087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231B0-E9ED-B24C-9691-14FC49AAB764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8442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59E7-D79B-5540-AF33-E7148F33ECCA}" type="datetime1">
              <a:rPr kumimoji="1" lang="ja-JP" altLang="en-US" smtClean="0"/>
              <a:t>2017/6/5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C99C-B0B9-A841-90CA-378B5626CB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4BC91-AA7C-B04C-96C6-55B05EED7BDA}" type="datetime1">
              <a:rPr kumimoji="1" lang="ja-JP" altLang="en-US" smtClean="0"/>
              <a:t>2017/6/5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C99C-B0B9-A841-90CA-378B5626CB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DED05-3860-D840-A574-D3AB214249BF}" type="datetime1">
              <a:rPr kumimoji="1" lang="ja-JP" altLang="en-US" smtClean="0"/>
              <a:t>2017/6/5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C99C-B0B9-A841-90CA-378B5626CB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F3DA5-4167-D346-890C-2855D5A7E340}" type="datetime1">
              <a:rPr kumimoji="1" lang="ja-JP" altLang="en-US" smtClean="0"/>
              <a:t>2017/6/5</a:t>
            </a:fld>
            <a:endParaRPr kumimoji="1" lang="ja-JP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C99C-B0B9-A841-90CA-378B5626CB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2C024-090F-2B4A-B48D-051CB437394A}" type="datetime1">
              <a:rPr kumimoji="1" lang="ja-JP" altLang="en-US" smtClean="0"/>
              <a:t>2017/6/5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C99C-B0B9-A841-90CA-378B5626CB2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82266-BB0B-D846-AB00-FC46912F4DBA}" type="datetime1">
              <a:rPr kumimoji="1" lang="ja-JP" altLang="en-US" smtClean="0"/>
              <a:t>2017/6/5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C99C-B0B9-A841-90CA-378B5626CB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5CEA0-ED7A-0F40-8401-D9795838EE43}" type="datetime1">
              <a:rPr kumimoji="1" lang="ja-JP" altLang="en-US" smtClean="0"/>
              <a:t>2017/6/5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C99C-B0B9-A841-90CA-378B5626CB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3;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4572000" y="0"/>
            <a:ext cx="457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6463F-B45C-C541-8B21-7EDB87763541}" type="datetime1">
              <a:rPr kumimoji="1" lang="ja-JP" altLang="en-US" smtClean="0"/>
              <a:t>2017/6/5</a:t>
            </a:fld>
            <a:endParaRPr kumimoji="1" lang="ja-JP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C99C-B0B9-A841-90CA-378B5626CB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0"/>
            <a:ext cx="4576573" cy="6858000"/>
          </a:xfrm>
          <a:solidFill>
            <a:schemeClr val="bg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プレースホルダーまでドラッグするかアイコンをクリックして図を追加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BF459185-7AB2-B345-8521-273EABF67F71}" type="datetime1">
              <a:rPr kumimoji="1" lang="ja-JP" altLang="en-US" smtClean="0"/>
              <a:t>2017/6/5</a:t>
            </a:fld>
            <a:endParaRPr kumimoji="1" lang="ja-JP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C99C-B0B9-A841-90CA-378B5626CB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3;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1BD2-17D2-FF48-8F8C-9CCBAA3FADC3}" type="datetime1">
              <a:rPr kumimoji="1" lang="ja-JP" altLang="en-US" smtClean="0"/>
              <a:t>2017/6/5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C99C-B0B9-A841-90CA-378B5626CB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42133-72A1-AB48-B29F-5CEACAAB6B0E}" type="datetime1">
              <a:rPr kumimoji="1" lang="ja-JP" altLang="en-US" smtClean="0"/>
              <a:t>2017/6/5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C99C-B0B9-A841-90CA-378B5626CB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06045" y="964692"/>
            <a:ext cx="5937755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BCBC4C82-6023-8646-B0CF-F0ADBBB46AA7}" type="datetime1">
              <a:rPr kumimoji="1" lang="ja-JP" altLang="en-US" smtClean="0"/>
              <a:t>2017/6/5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D0AEC99C-B0B9-A841-90CA-378B5626CB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548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kumimoji="1" sz="26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kumimoji="1"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kumimoji="1"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kumimoji="1"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kumimoji="1"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kumimoji="1"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kumimoji="1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kumimoji="1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466168" y="932334"/>
            <a:ext cx="8462681" cy="2492188"/>
          </a:xfrm>
        </p:spPr>
        <p:txBody>
          <a:bodyPr>
            <a:normAutofit/>
          </a:bodyPr>
          <a:lstStyle/>
          <a:p>
            <a:r>
              <a:rPr lang="en-US" altLang="ja-JP" sz="4000" dirty="0"/>
              <a:t>Taming the IDE </a:t>
            </a:r>
            <a:r>
              <a:rPr lang="en-US" altLang="ja-JP" sz="4000" dirty="0" smtClean="0"/>
              <a:t>with </a:t>
            </a:r>
            <a:r>
              <a:rPr lang="en-US" altLang="ja-JP" sz="4000" dirty="0"/>
              <a:t>Fine-grained Interaction Data </a:t>
            </a:r>
            <a:r>
              <a:rPr lang="en-US" altLang="ja-JP" dirty="0"/>
              <a:t/>
            </a:r>
            <a:br>
              <a:rPr lang="en-US" altLang="ja-JP" dirty="0"/>
            </a:b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33429" y="4083602"/>
            <a:ext cx="6728157" cy="1239894"/>
          </a:xfrm>
        </p:spPr>
        <p:txBody>
          <a:bodyPr>
            <a:normAutofit fontScale="92500" lnSpcReduction="10000"/>
          </a:bodyPr>
          <a:lstStyle/>
          <a:p>
            <a:r>
              <a:rPr lang="it-IT" altLang="ja-JP" sz="2800" dirty="0"/>
              <a:t>Roberto </a:t>
            </a:r>
            <a:r>
              <a:rPr lang="it-IT" altLang="ja-JP" sz="2800" dirty="0" smtClean="0"/>
              <a:t>Minelli, </a:t>
            </a:r>
            <a:r>
              <a:rPr lang="it-IT" altLang="ja-JP" sz="2800" dirty="0"/>
              <a:t>Andrea </a:t>
            </a:r>
            <a:r>
              <a:rPr lang="it-IT" altLang="ja-JP" sz="2800" dirty="0" smtClean="0"/>
              <a:t>Mocci, </a:t>
            </a:r>
          </a:p>
          <a:p>
            <a:r>
              <a:rPr lang="it-IT" altLang="ja-JP" sz="2800" dirty="0" err="1" smtClean="0"/>
              <a:t>Romain</a:t>
            </a:r>
            <a:r>
              <a:rPr lang="it-IT" altLang="ja-JP" sz="2800" dirty="0" smtClean="0"/>
              <a:t> </a:t>
            </a:r>
            <a:r>
              <a:rPr lang="it-IT" altLang="ja-JP" sz="2800" dirty="0" err="1" smtClean="0"/>
              <a:t>Robbes</a:t>
            </a:r>
            <a:r>
              <a:rPr lang="it-IT" altLang="ja-JP" sz="2800" dirty="0" smtClean="0"/>
              <a:t>, </a:t>
            </a:r>
            <a:r>
              <a:rPr lang="it-IT" altLang="ja-JP" sz="2800" dirty="0"/>
              <a:t>Michele </a:t>
            </a:r>
            <a:r>
              <a:rPr lang="it-IT" altLang="ja-JP" sz="2800" dirty="0" smtClean="0"/>
              <a:t>Lanza</a:t>
            </a:r>
            <a:r>
              <a:rPr lang="it-IT" altLang="ja-JP" dirty="0"/>
              <a:t/>
            </a:r>
            <a:br>
              <a:rPr lang="it-IT" altLang="ja-JP" dirty="0"/>
            </a:br>
            <a:endParaRPr lang="it-IT" altLang="ja-JP" dirty="0"/>
          </a:p>
          <a:p>
            <a:endParaRPr kumimoji="1" lang="ja-JP" altLang="en-US" dirty="0"/>
          </a:p>
        </p:txBody>
      </p:sp>
      <p:sp>
        <p:nvSpPr>
          <p:cNvPr id="4" name="サブタイトル 2"/>
          <p:cNvSpPr txBox="1">
            <a:spLocks/>
          </p:cNvSpPr>
          <p:nvPr/>
        </p:nvSpPr>
        <p:spPr>
          <a:xfrm>
            <a:off x="340659" y="6239435"/>
            <a:ext cx="8588190" cy="61856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kumimoji="1"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kumimoji="1" sz="1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kumimoji="1"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kumimoji="1"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kumimoji="1"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kumimoji="1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/>
              <a:t>2016 IEEE 24th International Conference </a:t>
            </a:r>
            <a:r>
              <a:rPr lang="en-US" altLang="ja-JP"/>
              <a:t>on </a:t>
            </a:r>
            <a:r>
              <a:rPr lang="it-IT" altLang="ja-JP" dirty="0" smtClean="0"/>
              <a:t/>
            </a:r>
            <a:br>
              <a:rPr lang="it-IT" altLang="ja-JP" dirty="0" smtClean="0"/>
            </a:br>
            <a:endParaRPr lang="it-IT" altLang="ja-JP" dirty="0" smtClean="0"/>
          </a:p>
          <a:p>
            <a:endParaRPr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C99C-B0B9-A841-90CA-378B5626CB23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8740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606045" y="319234"/>
            <a:ext cx="5937755" cy="1188720"/>
          </a:xfrm>
        </p:spPr>
        <p:txBody>
          <a:bodyPr>
            <a:normAutofit/>
          </a:bodyPr>
          <a:lstStyle/>
          <a:p>
            <a:r>
              <a:rPr kumimoji="1" lang="ja-JP" altLang="en-US" sz="4400" dirty="0" smtClean="0"/>
              <a:t>背景</a:t>
            </a:r>
            <a:endParaRPr kumimoji="1" lang="ja-JP" altLang="en-US" sz="44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73741" y="1864659"/>
            <a:ext cx="8283388" cy="3875369"/>
          </a:xfrm>
        </p:spPr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dirty="0" smtClean="0"/>
              <a:t>開発者をサポートするため</a:t>
            </a:r>
            <a:r>
              <a:rPr kumimoji="1" lang="en-US" altLang="ja-JP" sz="2800" dirty="0" smtClean="0"/>
              <a:t>IDE</a:t>
            </a:r>
            <a:r>
              <a:rPr kumimoji="1" lang="ja-JP" altLang="en-US" sz="2800" dirty="0" smtClean="0"/>
              <a:t>が用いられている</a:t>
            </a:r>
            <a:endParaRPr kumimoji="1" lang="en-US" altLang="ja-JP" sz="2800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800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dirty="0" smtClean="0"/>
              <a:t>様々な</a:t>
            </a:r>
            <a:r>
              <a:rPr lang="en-US" altLang="ja-JP" sz="2800" dirty="0" smtClean="0"/>
              <a:t>UI</a:t>
            </a:r>
            <a:r>
              <a:rPr lang="ja-JP" altLang="en-US" sz="2800" dirty="0" smtClean="0"/>
              <a:t>の</a:t>
            </a:r>
            <a:r>
              <a:rPr lang="en-US" altLang="ja-JP" sz="2800" dirty="0" smtClean="0"/>
              <a:t>IDE</a:t>
            </a:r>
            <a:r>
              <a:rPr lang="ja-JP" altLang="en-US" sz="2800" dirty="0" smtClean="0"/>
              <a:t>があるが、ソースコードエンティティ間の複雑な関係に対しうまく対処できる</a:t>
            </a:r>
            <a:r>
              <a:rPr lang="en-US" altLang="ja-JP" sz="2800" dirty="0" smtClean="0"/>
              <a:t>UI</a:t>
            </a:r>
            <a:r>
              <a:rPr lang="ja-JP" altLang="en-US" sz="2800" dirty="0" smtClean="0"/>
              <a:t>がない</a:t>
            </a:r>
            <a:endParaRPr lang="en-US" altLang="ja-JP" sz="2800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8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dirty="0" smtClean="0"/>
              <a:t>そのため複数のコンポーネントを開く必要があるが、そのせいで画面がごちゃごちゃする</a:t>
            </a:r>
            <a:endParaRPr kumimoji="1" lang="en-US" altLang="ja-JP" sz="2800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dirty="0" smtClean="0"/>
              <a:t>(</a:t>
            </a:r>
            <a:r>
              <a:rPr kumimoji="1" lang="ja-JP" altLang="en-US" sz="2800" dirty="0" smtClean="0"/>
              <a:t>これにより開発者が混乱する状態を</a:t>
            </a:r>
            <a:r>
              <a:rPr kumimoji="1" lang="en-US" altLang="ja-JP" sz="2800" dirty="0" smtClean="0"/>
              <a:t>chaos</a:t>
            </a:r>
            <a:r>
              <a:rPr kumimoji="1" lang="ja-JP" altLang="en-US" sz="2800" dirty="0" smtClean="0"/>
              <a:t>と呼ぶ</a:t>
            </a:r>
            <a:r>
              <a:rPr kumimoji="1" lang="en-US" altLang="ja-JP" sz="2800" dirty="0" smtClean="0"/>
              <a:t>)</a:t>
            </a:r>
            <a:endParaRPr kumimoji="1" lang="ja-JP" altLang="en-US" sz="2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C99C-B0B9-A841-90CA-378B5626CB23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0477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606045" y="319234"/>
            <a:ext cx="5937755" cy="1188720"/>
          </a:xfrm>
        </p:spPr>
        <p:txBody>
          <a:bodyPr>
            <a:normAutofit/>
          </a:bodyPr>
          <a:lstStyle/>
          <a:p>
            <a:r>
              <a:rPr lang="en-US" altLang="ja-JP" sz="4400" dirty="0" err="1" smtClean="0"/>
              <a:t>ChaoS</a:t>
            </a:r>
            <a:r>
              <a:rPr lang="ja-JP" altLang="en-US" sz="4400" dirty="0" smtClean="0"/>
              <a:t>について</a:t>
            </a:r>
            <a:endParaRPr kumimoji="1" lang="ja-JP" altLang="en-US" sz="44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73740" y="1864659"/>
            <a:ext cx="8570259" cy="3875369"/>
          </a:xfrm>
        </p:spPr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dirty="0" smtClean="0"/>
              <a:t>２つのコンポーネントが関連している</a:t>
            </a:r>
            <a:endParaRPr kumimoji="1" lang="en-US" altLang="ja-JP" sz="2800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00" dirty="0" smtClean="0"/>
              <a:t>・</a:t>
            </a:r>
            <a:r>
              <a:rPr lang="en-US" altLang="ja-JP" sz="2800" dirty="0" smtClean="0"/>
              <a:t>UI TIME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800" dirty="0"/>
              <a:t>	</a:t>
            </a:r>
            <a:r>
              <a:rPr lang="en-US" altLang="ja-JP" sz="2800" dirty="0" smtClean="0"/>
              <a:t>IDE</a:t>
            </a:r>
            <a:r>
              <a:rPr lang="ja-JP" altLang="en-US" sz="2800" dirty="0" smtClean="0"/>
              <a:t>上の</a:t>
            </a:r>
            <a:r>
              <a:rPr lang="en-US" altLang="ja-JP" sz="2800" dirty="0" smtClean="0"/>
              <a:t>UI</a:t>
            </a:r>
            <a:r>
              <a:rPr lang="ja-JP" altLang="en-US" sz="2800" dirty="0" smtClean="0"/>
              <a:t>を操作する時間</a:t>
            </a:r>
            <a:endParaRPr lang="en-US" altLang="ja-JP" sz="2800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28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00" dirty="0" smtClean="0"/>
              <a:t>・</a:t>
            </a:r>
            <a:r>
              <a:rPr lang="en-US" altLang="ja-JP" sz="2800" dirty="0" smtClean="0"/>
              <a:t>UNDERSTANDING TIME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800" dirty="0"/>
              <a:t>	</a:t>
            </a:r>
            <a:r>
              <a:rPr lang="en-US" altLang="ja-JP" sz="2800" dirty="0" err="1"/>
              <a:t>i</a:t>
            </a:r>
            <a:r>
              <a:rPr lang="ja-JP" altLang="en-US" sz="2800" dirty="0"/>
              <a:t>）基本的な理解</a:t>
            </a:r>
            <a:r>
              <a:rPr lang="ja-JP" altLang="en-US" sz="2800" dirty="0" smtClean="0"/>
              <a:t>時間</a:t>
            </a:r>
            <a:endParaRPr lang="en-US" altLang="ja-JP" sz="2800" dirty="0" smtClean="0"/>
          </a:p>
          <a:p>
            <a:pPr marL="0" lvl="0" indent="0">
              <a:spcBef>
                <a:spcPts val="0"/>
              </a:spcBef>
              <a:buClrTx/>
              <a:buNone/>
            </a:pPr>
            <a:r>
              <a:rPr lang="en-US" altLang="ja-JP" sz="2800" dirty="0"/>
              <a:t>	</a:t>
            </a:r>
            <a:r>
              <a:rPr lang="en-US" altLang="ja-JP" sz="2800" dirty="0" smtClean="0"/>
              <a:t>ii</a:t>
            </a:r>
            <a:r>
              <a:rPr lang="ja-JP" altLang="en-US" sz="2800" dirty="0"/>
              <a:t>）実行時のオブジェクトのふるまいを</a:t>
            </a:r>
            <a:r>
              <a:rPr lang="ja-JP" altLang="en-US" sz="2800" dirty="0" smtClean="0"/>
              <a:t>検査</a:t>
            </a:r>
            <a:r>
              <a:rPr lang="en-US" altLang="ja-JP" sz="2800" dirty="0" smtClean="0"/>
              <a:t>	</a:t>
            </a:r>
            <a:r>
              <a:rPr lang="ja-JP" altLang="en-US" sz="2800" dirty="0" smtClean="0"/>
              <a:t>する</a:t>
            </a:r>
            <a:r>
              <a:rPr lang="ja-JP" altLang="en-US" sz="2800" dirty="0"/>
              <a:t>のに費やされる</a:t>
            </a:r>
            <a:r>
              <a:rPr lang="ja-JP" altLang="en-US" sz="2800" dirty="0" smtClean="0"/>
              <a:t>時間</a:t>
            </a:r>
            <a:endParaRPr lang="en-US" altLang="ja-JP" sz="2800" dirty="0" smtClean="0"/>
          </a:p>
          <a:p>
            <a:pPr marL="0" lvl="0" indent="0">
              <a:spcBef>
                <a:spcPts val="0"/>
              </a:spcBef>
              <a:buClrTx/>
              <a:buNone/>
            </a:pPr>
            <a:r>
              <a:rPr lang="en-US" altLang="ja-JP" sz="2800" dirty="0"/>
              <a:t>	</a:t>
            </a:r>
            <a:r>
              <a:rPr lang="en-US" altLang="ja-JP" sz="2800" dirty="0" smtClean="0"/>
              <a:t>iii</a:t>
            </a:r>
            <a:r>
              <a:rPr lang="ja-JP" altLang="en-US" sz="2800" dirty="0"/>
              <a:t>）マウスドリフトを行うのに費やされた</a:t>
            </a:r>
            <a:r>
              <a:rPr lang="ja-JP" altLang="en-US" sz="2800" dirty="0" smtClean="0"/>
              <a:t>時間</a:t>
            </a:r>
            <a:endParaRPr kumimoji="1" lang="ja-JP" altLang="en-US" sz="2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C99C-B0B9-A841-90CA-378B5626CB23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4294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606045" y="319234"/>
            <a:ext cx="5937755" cy="1188720"/>
          </a:xfrm>
        </p:spPr>
        <p:txBody>
          <a:bodyPr>
            <a:normAutofit/>
          </a:bodyPr>
          <a:lstStyle/>
          <a:p>
            <a:r>
              <a:rPr kumimoji="1" lang="ja-JP" altLang="en-US" sz="4400" dirty="0" smtClean="0"/>
              <a:t>この論文での目的</a:t>
            </a:r>
            <a:endParaRPr kumimoji="1" lang="ja-JP" altLang="en-US" sz="44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73741" y="1864659"/>
            <a:ext cx="8283388" cy="3875369"/>
          </a:xfrm>
        </p:spPr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dirty="0" smtClean="0"/>
              <a:t>Chaos</a:t>
            </a:r>
            <a:r>
              <a:rPr kumimoji="1" lang="ja-JP" altLang="en-US" sz="2800" dirty="0" smtClean="0"/>
              <a:t>のレベルを特徴づけ定義する</a:t>
            </a:r>
            <a:endParaRPr kumimoji="1" lang="en-US" altLang="ja-JP" sz="2800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28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dirty="0" smtClean="0"/>
              <a:t>Chaos</a:t>
            </a:r>
            <a:r>
              <a:rPr kumimoji="1" lang="ja-JP" altLang="en-US" sz="2800" dirty="0" smtClean="0"/>
              <a:t>のレベルを下げるための方法</a:t>
            </a:r>
            <a:r>
              <a:rPr lang="ja-JP" altLang="en-US" sz="2800" dirty="0" smtClean="0"/>
              <a:t>を考える</a:t>
            </a:r>
            <a:endParaRPr kumimoji="1" lang="en-US" altLang="ja-JP" sz="2800" dirty="0" smtClean="0"/>
          </a:p>
          <a:p>
            <a:pPr marL="0" indent="0">
              <a:spcBef>
                <a:spcPts val="0"/>
              </a:spcBef>
              <a:buClrTx/>
              <a:buNone/>
            </a:pPr>
            <a:r>
              <a:rPr lang="en-US" altLang="ja-JP" sz="2800" dirty="0" smtClean="0"/>
              <a:t>(</a:t>
            </a:r>
            <a:r>
              <a:rPr lang="en-US" altLang="ja-JP" sz="2800" dirty="0"/>
              <a:t>elision and layout strategies </a:t>
            </a:r>
            <a:r>
              <a:rPr lang="ja-JP" altLang="en-US" sz="2800" dirty="0" smtClean="0"/>
              <a:t>と呼ぶ</a:t>
            </a:r>
            <a:r>
              <a:rPr lang="en-US" altLang="ja-JP" sz="2800" dirty="0" smtClean="0"/>
              <a:t>)</a:t>
            </a:r>
            <a:endParaRPr kumimoji="1" lang="ja-JP" altLang="en-US" sz="2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C99C-B0B9-A841-90CA-378B5626CB23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6750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606045" y="319234"/>
            <a:ext cx="5937755" cy="1188720"/>
          </a:xfrm>
        </p:spPr>
        <p:txBody>
          <a:bodyPr>
            <a:normAutofit/>
          </a:bodyPr>
          <a:lstStyle/>
          <a:p>
            <a:r>
              <a:rPr lang="ja-JP" altLang="en-US" sz="4400" dirty="0" smtClean="0"/>
              <a:t>使用するデータ</a:t>
            </a:r>
            <a:endParaRPr kumimoji="1" lang="ja-JP" altLang="en-US" sz="44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73741" y="1864659"/>
            <a:ext cx="8283388" cy="3875369"/>
          </a:xfrm>
        </p:spPr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dirty="0" smtClean="0"/>
              <a:t>内部のインタラクションデータを収集するために</a:t>
            </a:r>
            <a:r>
              <a:rPr kumimoji="1" lang="en-US" altLang="ja-JP" sz="2800" dirty="0" smtClean="0"/>
              <a:t>DFLOW</a:t>
            </a:r>
            <a:r>
              <a:rPr kumimoji="1" lang="en-US" altLang="ja-JP" sz="2800" baseline="-25000" dirty="0" smtClean="0"/>
              <a:t>[24]</a:t>
            </a:r>
            <a:r>
              <a:rPr kumimoji="1" lang="ja-JP" altLang="en-US" sz="2800" dirty="0" smtClean="0"/>
              <a:t>を構築</a:t>
            </a:r>
            <a:endParaRPr kumimoji="1" lang="en-US" altLang="ja-JP" sz="2800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C99C-B0B9-A841-90CA-378B5626CB23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270053" y="6303299"/>
            <a:ext cx="697005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[24] R. Minelli, A. Mocci, and M. Lanza, “I know what you did last summer – an investigation of how developers spend their time,” </a:t>
            </a:r>
            <a:endParaRPr lang="en-US" altLang="ja-JP" sz="1400" dirty="0" smtClean="0"/>
          </a:p>
          <a:p>
            <a:endParaRPr kumimoji="1" lang="ja-JP" altLang="en-US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348" y="2879978"/>
            <a:ext cx="5579148" cy="3520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153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606045" y="319234"/>
            <a:ext cx="5937755" cy="1188720"/>
          </a:xfrm>
        </p:spPr>
        <p:txBody>
          <a:bodyPr>
            <a:normAutofit/>
          </a:bodyPr>
          <a:lstStyle/>
          <a:p>
            <a:r>
              <a:rPr kumimoji="1" lang="ja-JP" altLang="en-US" sz="4400" dirty="0" smtClean="0"/>
              <a:t>ソースコード関連</a:t>
            </a:r>
            <a:endParaRPr kumimoji="1" lang="ja-JP" altLang="en-US" sz="44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73741" y="1864659"/>
            <a:ext cx="8283388" cy="3875369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buClrTx/>
              <a:buNone/>
              <a:defRPr/>
            </a:pPr>
            <a:r>
              <a:rPr lang="ja-JP" altLang="en-US" sz="2800" dirty="0"/>
              <a:t>ウィンドウでソースコードに関連するツール３つ</a:t>
            </a:r>
            <a:endParaRPr lang="ja-JP" altLang="en-US" sz="2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C99C-B0B9-A841-90CA-378B5626CB23}" type="slidenum">
              <a:rPr kumimoji="1" lang="ja-JP" altLang="en-US" smtClean="0"/>
              <a:t>6</a:t>
            </a:fld>
            <a:endParaRPr kumimoji="1" lang="ja-JP" altLang="en-US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2" y="3255765"/>
            <a:ext cx="9144000" cy="248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667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606045" y="319234"/>
            <a:ext cx="5937755" cy="1188720"/>
          </a:xfrm>
        </p:spPr>
        <p:txBody>
          <a:bodyPr>
            <a:normAutofit/>
          </a:bodyPr>
          <a:lstStyle/>
          <a:p>
            <a:r>
              <a:rPr kumimoji="1" lang="en-US" altLang="ja-JP" sz="4400" dirty="0" smtClean="0"/>
              <a:t>Chaos</a:t>
            </a:r>
            <a:r>
              <a:rPr kumimoji="1" lang="ja-JP" altLang="en-US" sz="4400" dirty="0" smtClean="0"/>
              <a:t>のレベル付け</a:t>
            </a:r>
            <a:endParaRPr kumimoji="1" lang="ja-JP" altLang="en-US" sz="44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73741" y="1864659"/>
            <a:ext cx="8283388" cy="3875369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buClrTx/>
              <a:buNone/>
              <a:defRPr/>
            </a:pPr>
            <a:r>
              <a:rPr lang="en-US" altLang="ja-JP" sz="2800" dirty="0" smtClean="0"/>
              <a:t>Chaos</a:t>
            </a:r>
            <a:r>
              <a:rPr lang="ja-JP" altLang="en-US" sz="2800" dirty="0" smtClean="0"/>
              <a:t>を二種類のレベル</a:t>
            </a:r>
            <a:r>
              <a:rPr lang="en-US" altLang="ja-JP" sz="2800" dirty="0" smtClean="0"/>
              <a:t>(</a:t>
            </a:r>
            <a:r>
              <a:rPr lang="en-US" altLang="ja-JP" sz="2800" dirty="0" err="1" smtClean="0"/>
              <a:t>high,low</a:t>
            </a:r>
            <a:r>
              <a:rPr lang="en-US" altLang="ja-JP" sz="2800" dirty="0" smtClean="0"/>
              <a:t>)</a:t>
            </a:r>
            <a:r>
              <a:rPr lang="ja-JP" altLang="en-US" sz="2800" dirty="0" smtClean="0"/>
              <a:t>に分ける</a:t>
            </a:r>
            <a:endParaRPr lang="en-US" altLang="ja-JP" sz="2800" dirty="0" smtClean="0"/>
          </a:p>
          <a:p>
            <a:pPr marL="0" lvl="0" indent="0">
              <a:spcBef>
                <a:spcPts val="0"/>
              </a:spcBef>
              <a:buClrTx/>
              <a:buNone/>
              <a:defRPr/>
            </a:pPr>
            <a:endParaRPr lang="en-US" altLang="ja-JP" sz="2800" dirty="0" smtClean="0"/>
          </a:p>
          <a:p>
            <a:pPr marL="0" lvl="0" indent="0">
              <a:spcBef>
                <a:spcPts val="0"/>
              </a:spcBef>
              <a:buClrTx/>
              <a:buNone/>
              <a:defRPr/>
            </a:pPr>
            <a:r>
              <a:rPr lang="ja-JP" altLang="en-US" sz="2800" dirty="0" smtClean="0"/>
              <a:t>ウィンドウでの必要なスペースを元に分類</a:t>
            </a:r>
            <a:endParaRPr lang="en-US" altLang="ja-JP" sz="2800" dirty="0" smtClean="0"/>
          </a:p>
          <a:p>
            <a:pPr marL="0" lvl="0" indent="0">
              <a:spcBef>
                <a:spcPts val="0"/>
              </a:spcBef>
              <a:buClrTx/>
              <a:buNone/>
              <a:defRPr/>
            </a:pPr>
            <a:endParaRPr lang="ja-JP" altLang="en-US" sz="2800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91" y="3412004"/>
            <a:ext cx="7580280" cy="2988796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C99C-B0B9-A841-90CA-378B5626CB23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891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606045" y="319234"/>
            <a:ext cx="5937755" cy="1188720"/>
          </a:xfrm>
        </p:spPr>
        <p:txBody>
          <a:bodyPr>
            <a:normAutofit/>
          </a:bodyPr>
          <a:lstStyle/>
          <a:p>
            <a:r>
              <a:rPr kumimoji="1" lang="en-US" altLang="ja-JP" sz="4400" dirty="0" smtClean="0"/>
              <a:t>CHAOS</a:t>
            </a:r>
            <a:r>
              <a:rPr kumimoji="1" lang="ja-JP" altLang="en-US" sz="4400" dirty="0" smtClean="0"/>
              <a:t>による影響</a:t>
            </a:r>
            <a:endParaRPr kumimoji="1" lang="ja-JP" altLang="en-US" sz="4400" dirty="0"/>
          </a:p>
        </p:txBody>
      </p:sp>
      <p:pic>
        <p:nvPicPr>
          <p:cNvPr id="5" name="コンテンツ プレースホルダー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33" y="1936376"/>
            <a:ext cx="8308525" cy="3046459"/>
          </a:xfr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C99C-B0B9-A841-90CA-378B5626CB23}" type="slidenum">
              <a:rPr kumimoji="1" lang="ja-JP" altLang="en-US" smtClean="0"/>
              <a:t>8</a:t>
            </a:fld>
            <a:endParaRPr kumimoji="1" lang="ja-JP" altLang="en-US"/>
          </a:p>
        </p:txBody>
      </p:sp>
      <p:cxnSp>
        <p:nvCxnSpPr>
          <p:cNvPr id="11" name="直線コネクタ 10"/>
          <p:cNvCxnSpPr/>
          <p:nvPr/>
        </p:nvCxnSpPr>
        <p:spPr>
          <a:xfrm>
            <a:off x="3567953" y="4751294"/>
            <a:ext cx="609600" cy="1793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4865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606045" y="319234"/>
            <a:ext cx="5937755" cy="1188720"/>
          </a:xfrm>
        </p:spPr>
        <p:txBody>
          <a:bodyPr>
            <a:normAutofit/>
          </a:bodyPr>
          <a:lstStyle/>
          <a:p>
            <a:r>
              <a:rPr kumimoji="1" lang="ja-JP" altLang="en-US" sz="4400" dirty="0" smtClean="0"/>
              <a:t>提案手法</a:t>
            </a:r>
            <a:endParaRPr kumimoji="1" lang="ja-JP" altLang="en-US" sz="44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73741" y="1864659"/>
            <a:ext cx="8283388" cy="3875369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buClrTx/>
              <a:buNone/>
              <a:defRPr/>
            </a:pPr>
            <a:r>
              <a:rPr lang="en-US" altLang="ja-JP" sz="2800" dirty="0"/>
              <a:t>elision and layout </a:t>
            </a:r>
            <a:r>
              <a:rPr lang="en-US" altLang="ja-JP" sz="2800" dirty="0" smtClean="0"/>
              <a:t>strategies</a:t>
            </a:r>
          </a:p>
          <a:p>
            <a:pPr marL="0" lvl="0" indent="0">
              <a:spcBef>
                <a:spcPts val="0"/>
              </a:spcBef>
              <a:buClrTx/>
              <a:buNone/>
              <a:defRPr/>
            </a:pPr>
            <a:r>
              <a:rPr lang="en-US" altLang="ja-JP" sz="2800" dirty="0"/>
              <a:t>	</a:t>
            </a:r>
            <a:r>
              <a:rPr lang="en-US" altLang="ja-JP" sz="2800" dirty="0" smtClean="0"/>
              <a:t>UI</a:t>
            </a:r>
            <a:r>
              <a:rPr lang="ja-JP" altLang="en-US" sz="2800" dirty="0" smtClean="0"/>
              <a:t>の不必要な部分を省略し、配置し直す</a:t>
            </a:r>
            <a:endParaRPr lang="ja-JP" altLang="en-US" sz="2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C99C-B0B9-A841-90CA-378B5626CB23}" type="slidenum">
              <a:rPr kumimoji="1" lang="ja-JP" altLang="en-US" smtClean="0"/>
              <a:t>9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911" y="2895845"/>
            <a:ext cx="5195047" cy="391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444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606045" y="319234"/>
            <a:ext cx="5937755" cy="1188720"/>
          </a:xfrm>
        </p:spPr>
        <p:txBody>
          <a:bodyPr>
            <a:normAutofit/>
          </a:bodyPr>
          <a:lstStyle/>
          <a:p>
            <a:r>
              <a:rPr kumimoji="1" lang="en-US" altLang="ja-JP" sz="4400" dirty="0" smtClean="0"/>
              <a:t>Elision</a:t>
            </a:r>
            <a:endParaRPr kumimoji="1" lang="ja-JP" altLang="en-US" sz="4400" dirty="0"/>
          </a:p>
        </p:txBody>
      </p:sp>
      <p:pic>
        <p:nvPicPr>
          <p:cNvPr id="5" name="コンテンツ プレースホルダー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9" y="2456329"/>
            <a:ext cx="9012065" cy="2491643"/>
          </a:xfr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C99C-B0B9-A841-90CA-378B5626CB23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1715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606045" y="319234"/>
            <a:ext cx="5937755" cy="1188720"/>
          </a:xfrm>
        </p:spPr>
        <p:txBody>
          <a:bodyPr>
            <a:normAutofit/>
          </a:bodyPr>
          <a:lstStyle/>
          <a:p>
            <a:r>
              <a:rPr kumimoji="1" lang="en-US" altLang="ja-JP" sz="4400" dirty="0" smtClean="0"/>
              <a:t>Elision</a:t>
            </a:r>
            <a:endParaRPr kumimoji="1" lang="ja-JP" altLang="en-US" sz="4400" dirty="0"/>
          </a:p>
        </p:txBody>
      </p:sp>
      <p:pic>
        <p:nvPicPr>
          <p:cNvPr id="5" name="コンテンツ プレースホルダー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063" y="1887270"/>
            <a:ext cx="5874737" cy="4461625"/>
          </a:xfr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C99C-B0B9-A841-90CA-378B5626CB23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95009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606045" y="319234"/>
            <a:ext cx="5937755" cy="1188720"/>
          </a:xfrm>
        </p:spPr>
        <p:txBody>
          <a:bodyPr>
            <a:normAutofit/>
          </a:bodyPr>
          <a:lstStyle/>
          <a:p>
            <a:r>
              <a:rPr lang="en-US" altLang="ja-JP" sz="4400" dirty="0"/>
              <a:t>layout</a:t>
            </a:r>
            <a:endParaRPr kumimoji="1" lang="ja-JP" altLang="en-US" sz="4400" dirty="0"/>
          </a:p>
        </p:txBody>
      </p:sp>
      <p:pic>
        <p:nvPicPr>
          <p:cNvPr id="5" name="コンテンツ プレースホルダー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607" y="1739664"/>
            <a:ext cx="6314477" cy="4718510"/>
          </a:xfr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C99C-B0B9-A841-90CA-378B5626CB23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05586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606045" y="319234"/>
            <a:ext cx="5937755" cy="1188720"/>
          </a:xfrm>
        </p:spPr>
        <p:txBody>
          <a:bodyPr>
            <a:normAutofit/>
          </a:bodyPr>
          <a:lstStyle/>
          <a:p>
            <a:r>
              <a:rPr kumimoji="1" lang="en-US" altLang="ja-JP" sz="4400" dirty="0" smtClean="0"/>
              <a:t>STRATEGY</a:t>
            </a:r>
            <a:r>
              <a:rPr kumimoji="1" lang="ja-JP" altLang="en-US" sz="4400" dirty="0" smtClean="0"/>
              <a:t>の効果</a:t>
            </a:r>
            <a:endParaRPr kumimoji="1" lang="ja-JP" altLang="en-US" sz="4400" dirty="0"/>
          </a:p>
        </p:txBody>
      </p:sp>
      <p:pic>
        <p:nvPicPr>
          <p:cNvPr id="5" name="コンテンツ プレースホルダー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92" y="2180639"/>
            <a:ext cx="8283575" cy="3280295"/>
          </a:xfr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C99C-B0B9-A841-90CA-378B5626CB23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0222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606045" y="319234"/>
            <a:ext cx="5937755" cy="1188720"/>
          </a:xfrm>
        </p:spPr>
        <p:txBody>
          <a:bodyPr>
            <a:normAutofit/>
          </a:bodyPr>
          <a:lstStyle/>
          <a:p>
            <a:r>
              <a:rPr lang="en-US" altLang="ja-JP" sz="4400" dirty="0" smtClean="0"/>
              <a:t>STRATEGY</a:t>
            </a:r>
            <a:r>
              <a:rPr lang="ja-JP" altLang="en-US" sz="4400" dirty="0" smtClean="0"/>
              <a:t>の効果</a:t>
            </a:r>
            <a:endParaRPr kumimoji="1" lang="ja-JP" altLang="en-US" sz="4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C99C-B0B9-A841-90CA-378B5626CB23}" type="slidenum">
              <a:rPr kumimoji="1" lang="ja-JP" altLang="en-US" smtClean="0"/>
              <a:t>14</a:t>
            </a:fld>
            <a:endParaRPr kumimoji="1" lang="ja-JP" altLang="en-US"/>
          </a:p>
        </p:txBody>
      </p:sp>
      <p:pic>
        <p:nvPicPr>
          <p:cNvPr id="9" name="コンテンツ プレースホルダー 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77" y="2779059"/>
            <a:ext cx="8583823" cy="2438400"/>
          </a:xfrm>
        </p:spPr>
      </p:pic>
    </p:spTree>
    <p:extLst>
      <p:ext uri="{BB962C8B-B14F-4D97-AF65-F5344CB8AC3E}">
        <p14:creationId xmlns:p14="http://schemas.microsoft.com/office/powerpoint/2010/main" val="364556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606045" y="319234"/>
            <a:ext cx="5937755" cy="1188720"/>
          </a:xfrm>
        </p:spPr>
        <p:txBody>
          <a:bodyPr>
            <a:normAutofit/>
          </a:bodyPr>
          <a:lstStyle/>
          <a:p>
            <a:r>
              <a:rPr lang="ja-JP" altLang="en-US" sz="4400" dirty="0" smtClean="0"/>
              <a:t>まとめ</a:t>
            </a:r>
            <a:endParaRPr kumimoji="1" lang="ja-JP" altLang="en-US" sz="44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73741" y="1864659"/>
            <a:ext cx="8283388" cy="3875369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buClrTx/>
              <a:buNone/>
              <a:defRPr/>
            </a:pPr>
            <a:r>
              <a:rPr lang="en-US" altLang="ja-JP" sz="2800" dirty="0" smtClean="0"/>
              <a:t>770</a:t>
            </a:r>
            <a:r>
              <a:rPr lang="ja-JP" altLang="en-US" sz="2800" dirty="0" smtClean="0"/>
              <a:t>時間以上のデータを元にしたインタラクションデータを分析した</a:t>
            </a:r>
            <a:endParaRPr lang="en-US" altLang="ja-JP" sz="2800" dirty="0" smtClean="0"/>
          </a:p>
          <a:p>
            <a:pPr marL="0" lvl="0" indent="0">
              <a:spcBef>
                <a:spcPts val="0"/>
              </a:spcBef>
              <a:buClrTx/>
              <a:buNone/>
              <a:defRPr/>
            </a:pPr>
            <a:endParaRPr lang="en-US" altLang="ja-JP" sz="2800" dirty="0" smtClean="0"/>
          </a:p>
          <a:p>
            <a:pPr marL="0" lvl="0" indent="0">
              <a:spcBef>
                <a:spcPts val="0"/>
              </a:spcBef>
              <a:buClrTx/>
              <a:buNone/>
              <a:defRPr/>
            </a:pPr>
            <a:r>
              <a:rPr lang="ja-JP" altLang="en-US" sz="2800" dirty="0" smtClean="0"/>
              <a:t>セッション時間の３０％以上を高レベルの</a:t>
            </a:r>
            <a:r>
              <a:rPr lang="en-US" altLang="ja-JP" sz="2800" dirty="0" smtClean="0"/>
              <a:t>CHAOS</a:t>
            </a:r>
            <a:r>
              <a:rPr lang="ja-JP" altLang="en-US" sz="2800" dirty="0" smtClean="0"/>
              <a:t>で費やしている</a:t>
            </a:r>
            <a:endParaRPr lang="en-US" altLang="ja-JP" sz="2800" dirty="0" smtClean="0"/>
          </a:p>
          <a:p>
            <a:pPr marL="0" lvl="0" indent="0">
              <a:spcBef>
                <a:spcPts val="0"/>
              </a:spcBef>
              <a:buClrTx/>
              <a:buNone/>
              <a:defRPr/>
            </a:pPr>
            <a:endParaRPr lang="en-US" altLang="ja-JP" sz="2800" dirty="0"/>
          </a:p>
          <a:p>
            <a:pPr marL="0" lvl="0" indent="0">
              <a:spcBef>
                <a:spcPts val="0"/>
              </a:spcBef>
              <a:buClrTx/>
              <a:buNone/>
              <a:defRPr/>
            </a:pPr>
            <a:r>
              <a:rPr lang="ja-JP" altLang="en-US" sz="2800" dirty="0" smtClean="0"/>
              <a:t>単純な</a:t>
            </a:r>
            <a:r>
              <a:rPr lang="en-US" altLang="ja-JP" sz="2800" dirty="0" smtClean="0"/>
              <a:t>STRATEGY</a:t>
            </a:r>
            <a:r>
              <a:rPr lang="ja-JP" altLang="en-US" sz="2800" dirty="0" smtClean="0"/>
              <a:t>でもレイアウトウィンドウに必要なスペースを節約できることがわかった</a:t>
            </a:r>
            <a:endParaRPr lang="ja-JP" altLang="en-US" sz="2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C99C-B0B9-A841-90CA-378B5626CB23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0046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606045" y="319234"/>
            <a:ext cx="5937755" cy="1188720"/>
          </a:xfrm>
        </p:spPr>
        <p:txBody>
          <a:bodyPr>
            <a:normAutofit/>
          </a:bodyPr>
          <a:lstStyle/>
          <a:p>
            <a:r>
              <a:rPr kumimoji="1" lang="ja-JP" altLang="en-US" sz="4400" dirty="0" smtClean="0"/>
              <a:t>所感</a:t>
            </a:r>
            <a:endParaRPr kumimoji="1" lang="ja-JP" altLang="en-US" sz="44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73741" y="1864659"/>
            <a:ext cx="8283388" cy="3875369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buClrTx/>
              <a:buNone/>
              <a:defRPr/>
            </a:pPr>
            <a:r>
              <a:rPr lang="ja-JP" altLang="en-US" sz="2800" dirty="0" smtClean="0"/>
              <a:t>知りたい情報</a:t>
            </a:r>
            <a:r>
              <a:rPr lang="en-US" altLang="ja-JP" sz="2800" dirty="0" smtClean="0"/>
              <a:t>(</a:t>
            </a:r>
            <a:r>
              <a:rPr lang="ja-JP" altLang="en-US" sz="2800" dirty="0" smtClean="0"/>
              <a:t>どのような情報を中心に表示すればよいか等</a:t>
            </a:r>
            <a:r>
              <a:rPr lang="en-US" altLang="ja-JP" sz="2800" dirty="0" smtClean="0"/>
              <a:t>)</a:t>
            </a:r>
            <a:r>
              <a:rPr lang="ja-JP" altLang="en-US" sz="2800" dirty="0" smtClean="0"/>
              <a:t>ではなかった</a:t>
            </a:r>
            <a:endParaRPr lang="en-US" altLang="ja-JP" sz="2800" dirty="0" smtClean="0"/>
          </a:p>
          <a:p>
            <a:pPr marL="0" lvl="0" indent="0">
              <a:spcBef>
                <a:spcPts val="0"/>
              </a:spcBef>
              <a:buClrTx/>
              <a:buNone/>
              <a:defRPr/>
            </a:pPr>
            <a:endParaRPr lang="en-US" altLang="ja-JP" sz="2800" dirty="0"/>
          </a:p>
          <a:p>
            <a:pPr marL="0" lvl="0" indent="0">
              <a:spcBef>
                <a:spcPts val="0"/>
              </a:spcBef>
              <a:buClrTx/>
              <a:buNone/>
              <a:defRPr/>
            </a:pPr>
            <a:r>
              <a:rPr lang="ja-JP" altLang="en-US" sz="2800" dirty="0" smtClean="0"/>
              <a:t>エンドユーザだけでなく開発者にもユーザフレンドリにすべきという点に共感した</a:t>
            </a:r>
            <a:endParaRPr lang="ja-JP" altLang="en-US" sz="2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C99C-B0B9-A841-90CA-378B5626CB23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077084"/>
      </p:ext>
    </p:extLst>
  </p:cSld>
  <p:clrMapOvr>
    <a:masterClrMapping/>
  </p:clrMapOvr>
</p:sld>
</file>

<file path=ppt/theme/theme1.xml><?xml version="1.0" encoding="utf-8"?>
<a:theme xmlns:a="http://schemas.openxmlformats.org/drawingml/2006/main" name="パーセル">
  <a:themeElements>
    <a:clrScheme name="パーセル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パーセル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パーセル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71C241A9-A460-4AD1-916F-25308628A5BC}"/>
    </a:ext>
  </a:ext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1018</TotalTime>
  <Words>588</Words>
  <Application>Microsoft Macintosh PowerPoint</Application>
  <PresentationFormat>画面に合わせる (4:3)</PresentationFormat>
  <Paragraphs>105</Paragraphs>
  <Slides>16</Slides>
  <Notes>14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16</vt:i4>
      </vt:variant>
    </vt:vector>
  </HeadingPairs>
  <TitlesOfParts>
    <vt:vector size="21" baseType="lpstr">
      <vt:lpstr>Gill Sans MT</vt:lpstr>
      <vt:lpstr>HGｺﾞｼｯｸE</vt:lpstr>
      <vt:lpstr>Yu Gothic</vt:lpstr>
      <vt:lpstr>Arial</vt:lpstr>
      <vt:lpstr>パーセル</vt:lpstr>
      <vt:lpstr>Taming the IDE with Fine-grained Interaction Data  </vt:lpstr>
      <vt:lpstr>背景</vt:lpstr>
      <vt:lpstr>ChaoSについて</vt:lpstr>
      <vt:lpstr>この論文での目的</vt:lpstr>
      <vt:lpstr>使用するデータ</vt:lpstr>
      <vt:lpstr>ソースコード関連</vt:lpstr>
      <vt:lpstr>Chaosのレベル付け</vt:lpstr>
      <vt:lpstr>CHAOSによる影響</vt:lpstr>
      <vt:lpstr>提案手法</vt:lpstr>
      <vt:lpstr>Elision</vt:lpstr>
      <vt:lpstr>Elision</vt:lpstr>
      <vt:lpstr>layout</vt:lpstr>
      <vt:lpstr>STRATEGYの効果</vt:lpstr>
      <vt:lpstr>STRATEGYの効果</vt:lpstr>
      <vt:lpstr>まとめ</vt:lpstr>
      <vt:lpstr>所感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Taming the IDE with Fine-grained Interaction Data  </dc:title>
  <dc:creator>山﨑　大輝</dc:creator>
  <cp:lastModifiedBy>山﨑　大輝</cp:lastModifiedBy>
  <cp:revision>13</cp:revision>
  <dcterms:created xsi:type="dcterms:W3CDTF">2017-06-05T07:00:24Z</dcterms:created>
  <dcterms:modified xsi:type="dcterms:W3CDTF">2017-06-05T23:58:31Z</dcterms:modified>
</cp:coreProperties>
</file>