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4" r:id="rId1"/>
  </p:sldMasterIdLst>
  <p:notesMasterIdLst>
    <p:notesMasterId r:id="rId15"/>
  </p:notesMasterIdLst>
  <p:sldIdLst>
    <p:sldId id="256" r:id="rId2"/>
    <p:sldId id="269" r:id="rId3"/>
    <p:sldId id="258" r:id="rId4"/>
    <p:sldId id="266" r:id="rId5"/>
    <p:sldId id="267" r:id="rId6"/>
    <p:sldId id="268" r:id="rId7"/>
    <p:sldId id="259" r:id="rId8"/>
    <p:sldId id="271" r:id="rId9"/>
    <p:sldId id="272" r:id="rId10"/>
    <p:sldId id="260" r:id="rId11"/>
    <p:sldId id="270" r:id="rId12"/>
    <p:sldId id="262" r:id="rId13"/>
    <p:sldId id="263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febook-a4" initials="l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-132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47ED2-965B-457F-BD1C-B49BD405DC3E}" type="datetimeFigureOut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BF28A-34BA-4D49-9A92-562114F299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370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FBF28A-34BA-4D49-9A92-562114F2991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351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3B0C-5552-4A3C-B0C9-B52226B6B54F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1D48E-46E6-4F9F-9097-160875B5E85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052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32312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ja-JP" altLang="en-US" dirty="0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38326"/>
            <a:ext cx="7543801" cy="4440344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571DD-0D57-4705-A0FA-B8E9EEAD40D6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083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37C40-F512-40C2-BFAD-D756C175DED0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559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654FD-03BB-458F-BA29-52653547A88D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8331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01E10-90FA-41D8-9C4F-67759CAD8922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058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A836E-13A9-40A7-8512-E20A45361880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116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EF415-849F-48D4-BBAC-9AC92E6D36FF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045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1462ABA-C167-47AC-8FA6-8FD51DD57CC0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15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E0CCC-EF86-4B3C-975B-FA8D27B8445A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156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C56B8-40EC-4ECE-A1D1-5FA64AD9C65D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02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5807-BF54-4698-BE67-83A1F9EBA19C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1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67A2B9D-0D16-4853-A9ED-22BE7E5A34A6}" type="datetime1">
              <a:rPr kumimoji="1" lang="ja-JP" altLang="en-US" smtClean="0"/>
              <a:t>2014/11/4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8B798EC-6722-4FAE-B7D4-3189A9999152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40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kumimoji="1" lang="ja-JP" altLang="en-US" dirty="0" smtClean="0"/>
              <a:t>第４章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sz="5400" dirty="0" smtClean="0"/>
              <a:t>構造化手法による</a:t>
            </a:r>
            <a:r>
              <a:rPr kumimoji="1" lang="en-US" altLang="ja-JP" sz="7200" dirty="0" smtClean="0"/>
              <a:t/>
            </a:r>
            <a:br>
              <a:rPr kumimoji="1" lang="en-US" altLang="ja-JP" sz="7200" dirty="0" smtClean="0"/>
            </a:br>
            <a:r>
              <a:rPr kumimoji="1" lang="ja-JP" altLang="en-US" sz="5300" dirty="0" smtClean="0"/>
              <a:t>分析･設計･プログラミング</a:t>
            </a:r>
            <a:endParaRPr kumimoji="1" lang="ja-JP" altLang="en-US" sz="53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図解でわかる</a:t>
            </a:r>
            <a:endParaRPr kumimoji="1" lang="en-US" altLang="ja-JP" dirty="0" smtClean="0"/>
          </a:p>
          <a:p>
            <a:r>
              <a:rPr lang="ja-JP" altLang="en-US" dirty="0"/>
              <a:t>ソフトウェア</a:t>
            </a:r>
            <a:r>
              <a:rPr lang="ja-JP" altLang="en-US" dirty="0" smtClean="0"/>
              <a:t>開発</a:t>
            </a:r>
            <a:r>
              <a:rPr lang="ja-JP" altLang="en-US" dirty="0"/>
              <a:t>の</a:t>
            </a:r>
            <a:r>
              <a:rPr lang="ja-JP" altLang="en-US" dirty="0" smtClean="0"/>
              <a:t>すべて</a:t>
            </a:r>
            <a:endParaRPr lang="en-US" altLang="ja-JP" dirty="0" smtClean="0"/>
          </a:p>
          <a:p>
            <a:r>
              <a:rPr lang="en-US" altLang="zh-TW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ISBM-534-03109-2</a:t>
            </a:r>
            <a:r>
              <a:rPr lang="zh-TW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日</a:t>
            </a:r>
            <a:r>
              <a:rPr lang="zh-TW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本実業</a:t>
            </a:r>
            <a:r>
              <a:rPr lang="zh-TW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出版社</a:t>
            </a:r>
            <a:endParaRPr lang="en-US" altLang="zh-TW" dirty="0" smtClean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815385" y="5963138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発表：松尾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174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構造化手法の開発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52450" y="1876425"/>
            <a:ext cx="8591550" cy="4432935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</a:pPr>
            <a:r>
              <a:rPr lang="ja-JP" altLang="en-US" dirty="0" smtClean="0"/>
              <a:t>なぜ構造化</a:t>
            </a:r>
            <a:r>
              <a:rPr lang="ja-JP" altLang="en-US" dirty="0"/>
              <a:t>？</a:t>
            </a:r>
            <a:endParaRPr lang="en-US" altLang="ja-JP" dirty="0"/>
          </a:p>
          <a:p>
            <a:pPr lvl="1"/>
            <a:r>
              <a:rPr lang="ja-JP" altLang="en-US" sz="2600" dirty="0"/>
              <a:t>過去</a:t>
            </a:r>
            <a:endParaRPr lang="en-US" altLang="ja-JP" sz="2600" dirty="0"/>
          </a:p>
          <a:p>
            <a:pPr lvl="2"/>
            <a:r>
              <a:rPr lang="ja-JP" altLang="en-US" sz="2600" dirty="0"/>
              <a:t>小規模な開発</a:t>
            </a:r>
            <a:endParaRPr lang="en-US" altLang="ja-JP" sz="2600" dirty="0"/>
          </a:p>
          <a:p>
            <a:pPr lvl="2"/>
            <a:r>
              <a:rPr lang="ja-JP" altLang="en-US" sz="2600" dirty="0"/>
              <a:t>個人だけでプログラミング</a:t>
            </a:r>
            <a:endParaRPr lang="en-US" altLang="ja-JP" sz="5200" dirty="0"/>
          </a:p>
          <a:p>
            <a:pPr lvl="1"/>
            <a:r>
              <a:rPr lang="ja-JP" altLang="en-US" sz="2600" dirty="0"/>
              <a:t>現在</a:t>
            </a:r>
            <a:endParaRPr lang="en-US" altLang="ja-JP" sz="2600" dirty="0"/>
          </a:p>
          <a:p>
            <a:pPr lvl="2"/>
            <a:r>
              <a:rPr lang="ja-JP" altLang="en-US" sz="2600" dirty="0"/>
              <a:t>大規模な開発</a:t>
            </a:r>
            <a:endParaRPr lang="en-US" altLang="ja-JP" sz="2600" dirty="0"/>
          </a:p>
          <a:p>
            <a:pPr lvl="2"/>
            <a:r>
              <a:rPr lang="ja-JP" altLang="en-US" sz="2600" dirty="0"/>
              <a:t>コード流用の増加</a:t>
            </a:r>
            <a:endParaRPr lang="en-US" altLang="ja-JP" sz="2600" dirty="0"/>
          </a:p>
          <a:p>
            <a:pPr lvl="2"/>
            <a:r>
              <a:rPr lang="ja-JP" altLang="en-US" sz="2600" dirty="0"/>
              <a:t>読んでも分かりにくいコードの氾濫</a:t>
            </a:r>
            <a:r>
              <a:rPr lang="en-US" altLang="ja-JP" sz="2600" dirty="0"/>
              <a:t>(</a:t>
            </a:r>
            <a:r>
              <a:rPr lang="en-US" altLang="ja-JP" sz="2600" dirty="0" err="1"/>
              <a:t>GoTo</a:t>
            </a:r>
            <a:r>
              <a:rPr lang="ja-JP" altLang="en-US" sz="2600" dirty="0"/>
              <a:t>の多用等</a:t>
            </a:r>
            <a:r>
              <a:rPr lang="en-US" altLang="ja-JP" sz="2600" dirty="0" smtClean="0"/>
              <a:t>)</a:t>
            </a:r>
          </a:p>
          <a:p>
            <a:pPr lvl="2"/>
            <a:endParaRPr lang="en-US" altLang="ja-JP" sz="4300" dirty="0"/>
          </a:p>
          <a:p>
            <a:r>
              <a:rPr lang="ja-JP" altLang="en-US" dirty="0" smtClean="0"/>
              <a:t>開発の各工程</a:t>
            </a:r>
            <a:r>
              <a:rPr lang="en-US" altLang="ja-JP" dirty="0" smtClean="0"/>
              <a:t>(</a:t>
            </a:r>
            <a:r>
              <a:rPr lang="ja-JP" altLang="en-US" dirty="0" smtClean="0"/>
              <a:t>分析･設計･プログラミング</a:t>
            </a:r>
            <a:r>
              <a:rPr lang="en-US" altLang="ja-JP" dirty="0" smtClean="0"/>
              <a:t>)</a:t>
            </a:r>
            <a:r>
              <a:rPr lang="ja-JP" altLang="en-US" dirty="0" smtClean="0"/>
              <a:t>を</a:t>
            </a:r>
            <a:r>
              <a:rPr lang="ja-JP" altLang="en-US" dirty="0"/>
              <a:t>構造化</a:t>
            </a:r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97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構造化分析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8096" y="1933575"/>
            <a:ext cx="7747254" cy="4375785"/>
          </a:xfrm>
        </p:spPr>
        <p:txBody>
          <a:bodyPr/>
          <a:lstStyle/>
          <a:p>
            <a:r>
              <a:rPr kumimoji="1" lang="ja-JP" altLang="en-US" dirty="0" smtClean="0"/>
              <a:t>顧客の要望を誰が見ても明らかな形にまとめる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段階的に詳細化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図示</a:t>
            </a:r>
            <a:endParaRPr lang="en-US" altLang="ja-JP" dirty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デ・マルコの手法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DFD</a:t>
            </a:r>
            <a:r>
              <a:rPr lang="ja-JP" altLang="en-US" dirty="0"/>
              <a:t>（</a:t>
            </a:r>
            <a:r>
              <a:rPr lang="ja-JP" altLang="en-US" dirty="0" smtClean="0"/>
              <a:t>データフローダイアグラム）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DD</a:t>
            </a:r>
            <a:r>
              <a:rPr lang="ja-JP" altLang="en-US" dirty="0"/>
              <a:t>（</a:t>
            </a:r>
            <a:r>
              <a:rPr kumimoji="1" lang="ja-JP" altLang="en-US" dirty="0" smtClean="0"/>
              <a:t>データディクショナリ）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ミニ仕様書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55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20217"/>
          <a:stretch/>
        </p:blipFill>
        <p:spPr>
          <a:xfrm>
            <a:off x="4933951" y="2556259"/>
            <a:ext cx="4210049" cy="253390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DFD</a:t>
            </a:r>
            <a:r>
              <a:rPr lang="ja-JP" altLang="en-US" dirty="0" smtClean="0"/>
              <a:t>（データフローダイアグラム）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87121" y="1933575"/>
            <a:ext cx="7290055" cy="4375785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対象となる業務を図示したもの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分解できなくなるまで詳細化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レベル</a:t>
            </a:r>
            <a:r>
              <a:rPr lang="ja-JP" altLang="en-US" dirty="0" smtClean="0"/>
              <a:t>０：おおまかな関係の図示</a:t>
            </a:r>
            <a:endParaRPr lang="en-US" altLang="ja-JP" dirty="0"/>
          </a:p>
          <a:p>
            <a:pPr lvl="1"/>
            <a:r>
              <a:rPr lang="ja-JP" altLang="en-US" dirty="0" smtClean="0"/>
              <a:t>レベル１：</a:t>
            </a:r>
            <a:r>
              <a:rPr lang="en-US" altLang="ja-JP" dirty="0" smtClean="0"/>
              <a:t>Lv0</a:t>
            </a:r>
            <a:r>
              <a:rPr lang="ja-JP" altLang="en-US" dirty="0" smtClean="0"/>
              <a:t>のバブルの詳細化</a:t>
            </a:r>
            <a:endParaRPr lang="en-US" altLang="ja-JP" dirty="0"/>
          </a:p>
          <a:p>
            <a:pPr lvl="1"/>
            <a:r>
              <a:rPr lang="ja-JP" altLang="en-US" dirty="0" smtClean="0"/>
              <a:t>レベル２：</a:t>
            </a:r>
            <a:r>
              <a:rPr lang="en-US" altLang="ja-JP" dirty="0" smtClean="0"/>
              <a:t>Lv1</a:t>
            </a:r>
            <a:r>
              <a:rPr lang="ja-JP" altLang="en-US" dirty="0" smtClean="0"/>
              <a:t>の</a:t>
            </a:r>
            <a:r>
              <a:rPr lang="ja-JP" altLang="en-US" dirty="0"/>
              <a:t>バブルの詳細化</a:t>
            </a:r>
            <a:endParaRPr lang="en-US" altLang="ja-JP" dirty="0" smtClean="0"/>
          </a:p>
          <a:p>
            <a:pPr marL="514325" lvl="4" indent="-34289">
              <a:lnSpc>
                <a:spcPts val="750"/>
              </a:lnSpc>
              <a:buNone/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marL="514325" lvl="4" indent="-34289">
              <a:lnSpc>
                <a:spcPts val="750"/>
              </a:lnSpc>
              <a:buNone/>
            </a:pPr>
            <a:r>
              <a:rPr lang="ja-JP" altLang="en-US" dirty="0" smtClean="0"/>
              <a:t>・</a:t>
            </a:r>
            <a:endParaRPr lang="en-US" altLang="ja-JP" dirty="0" smtClean="0"/>
          </a:p>
          <a:p>
            <a:pPr marL="514325" lvl="4" indent="-34289">
              <a:lnSpc>
                <a:spcPts val="750"/>
              </a:lnSpc>
              <a:buNone/>
            </a:pPr>
            <a:r>
              <a:rPr lang="ja-JP" altLang="en-US" dirty="0"/>
              <a:t>・</a:t>
            </a:r>
            <a:endParaRPr lang="en-US" altLang="ja-JP" dirty="0"/>
          </a:p>
          <a:p>
            <a:pPr lvl="1"/>
            <a:r>
              <a:rPr lang="ja-JP" altLang="en-US" dirty="0" smtClean="0"/>
              <a:t>レベルｎ：</a:t>
            </a:r>
            <a:r>
              <a:rPr lang="en-US" altLang="ja-JP" dirty="0" err="1" smtClean="0"/>
              <a:t>Lv</a:t>
            </a:r>
            <a:r>
              <a:rPr lang="en-US" altLang="ja-JP" dirty="0" smtClean="0"/>
              <a:t>(n-1)</a:t>
            </a:r>
            <a:r>
              <a:rPr lang="ja-JP" altLang="en-US" dirty="0" smtClean="0"/>
              <a:t>の</a:t>
            </a:r>
            <a:r>
              <a:rPr lang="ja-JP" altLang="en-US" dirty="0"/>
              <a:t>バブルの詳細化</a:t>
            </a:r>
            <a:endParaRPr lang="en-US" altLang="ja-JP" dirty="0"/>
          </a:p>
          <a:p>
            <a:pPr lvl="1"/>
            <a:endParaRPr kumimoji="1" lang="en-US" altLang="ja-JP" dirty="0" smtClean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DD</a:t>
            </a:r>
            <a:r>
              <a:rPr lang="ja-JP" altLang="en-US" dirty="0" smtClean="0"/>
              <a:t>（データディクショナリ）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8096" y="1933575"/>
            <a:ext cx="7547229" cy="4375785"/>
          </a:xfrm>
        </p:spPr>
        <p:txBody>
          <a:bodyPr/>
          <a:lstStyle/>
          <a:p>
            <a:r>
              <a:rPr kumimoji="1" lang="ja-JP" altLang="en-US" dirty="0" smtClean="0"/>
              <a:t>分析</a:t>
            </a:r>
            <a:r>
              <a:rPr lang="ja-JP" altLang="en-US" dirty="0"/>
              <a:t>から</a:t>
            </a:r>
            <a:r>
              <a:rPr kumimoji="1" lang="ja-JP" altLang="en-US" dirty="0" smtClean="0"/>
              <a:t>必要なデータ項目を定義化したもの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560" y="2624663"/>
            <a:ext cx="6210300" cy="3684697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43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ミニ仕様書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68096" y="1933575"/>
            <a:ext cx="7928229" cy="4375785"/>
          </a:xfrm>
        </p:spPr>
        <p:txBody>
          <a:bodyPr/>
          <a:lstStyle/>
          <a:p>
            <a:r>
              <a:rPr kumimoji="1" lang="en-US" altLang="ja-JP" dirty="0" smtClean="0"/>
              <a:t>DFD</a:t>
            </a:r>
            <a:r>
              <a:rPr kumimoji="1" lang="ja-JP" altLang="en-US" dirty="0" smtClean="0"/>
              <a:t>の最下位レベルの図から仕様を記述したもの</a:t>
            </a:r>
            <a:endParaRPr kumimoji="1" lang="en-US" altLang="ja-JP" dirty="0" smtClean="0"/>
          </a:p>
          <a:p>
            <a:pPr lvl="1">
              <a:lnSpc>
                <a:spcPct val="150000"/>
              </a:lnSpc>
            </a:pPr>
            <a:r>
              <a:rPr lang="en-US" altLang="ja-JP" dirty="0" smtClean="0"/>
              <a:t>DFD</a:t>
            </a:r>
            <a:r>
              <a:rPr lang="ja-JP" altLang="en-US" dirty="0" err="1" smtClean="0"/>
              <a:t>だけ</a:t>
            </a:r>
            <a:r>
              <a:rPr lang="ja-JP" altLang="en-US" dirty="0" smtClean="0"/>
              <a:t>では完全な詳細化は出来ない</a:t>
            </a:r>
            <a:endParaRPr lang="en-US" altLang="ja-JP" dirty="0"/>
          </a:p>
          <a:p>
            <a:pPr lvl="1">
              <a:lnSpc>
                <a:spcPct val="150000"/>
              </a:lnSpc>
            </a:pPr>
            <a:r>
              <a:rPr lang="ja-JP" altLang="en-US" dirty="0" smtClean="0"/>
              <a:t>分かりやすく簡潔に表現する</a:t>
            </a:r>
            <a:endParaRPr kumimoji="1" lang="en-US" altLang="ja-JP" dirty="0" smtClean="0"/>
          </a:p>
          <a:p>
            <a:pPr lvl="2"/>
            <a:r>
              <a:rPr kumimoji="1" lang="ja-JP" altLang="en-US" sz="2400" dirty="0" smtClean="0"/>
              <a:t>構造化言語</a:t>
            </a:r>
            <a:endParaRPr kumimoji="1" lang="en-US" altLang="ja-JP" sz="2400" dirty="0" smtClean="0"/>
          </a:p>
          <a:p>
            <a:pPr lvl="2"/>
            <a:r>
              <a:rPr kumimoji="1" lang="ja-JP" altLang="en-US" sz="2400" dirty="0" smtClean="0"/>
              <a:t>決定表</a:t>
            </a:r>
            <a:endParaRPr kumimoji="1" lang="en-US" altLang="ja-JP" sz="2400" dirty="0" smtClean="0"/>
          </a:p>
          <a:p>
            <a:pPr lvl="2"/>
            <a:r>
              <a:rPr lang="ja-JP" altLang="en-US" sz="2400" dirty="0"/>
              <a:t>決定</a:t>
            </a:r>
            <a:r>
              <a:rPr lang="ja-JP" altLang="en-US" sz="2400" dirty="0" smtClean="0"/>
              <a:t>木</a:t>
            </a:r>
            <a:endParaRPr lang="en-US" altLang="ja-JP" sz="2400" dirty="0" smtClean="0"/>
          </a:p>
          <a:p>
            <a:pPr lvl="2"/>
            <a:r>
              <a:rPr kumimoji="1" lang="ja-JP" altLang="en-US" sz="2400" dirty="0"/>
              <a:t>流れ図</a:t>
            </a: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0" y="3954704"/>
            <a:ext cx="2314575" cy="2164156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91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構造化設計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/>
              <a:t>モジュール単位で設計をする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DFD</a:t>
            </a:r>
            <a:r>
              <a:rPr lang="ja-JP" altLang="en-US" dirty="0"/>
              <a:t>から</a:t>
            </a:r>
            <a:r>
              <a:rPr lang="ja-JP" altLang="en-US" dirty="0" smtClean="0"/>
              <a:t>モジュール構造図を作成</a:t>
            </a:r>
            <a:endParaRPr lang="en-US" altLang="ja-JP" dirty="0" smtClean="0"/>
          </a:p>
          <a:p>
            <a:r>
              <a:rPr lang="ja-JP" altLang="en-US" dirty="0"/>
              <a:t>分割手法</a:t>
            </a:r>
            <a:endParaRPr lang="en-US" altLang="ja-JP" dirty="0"/>
          </a:p>
          <a:p>
            <a:pPr lvl="1"/>
            <a:r>
              <a:rPr lang="en-US" altLang="ja-JP" sz="2600" dirty="0"/>
              <a:t>STS</a:t>
            </a:r>
            <a:r>
              <a:rPr lang="ja-JP" altLang="en-US" sz="2600" dirty="0"/>
              <a:t>分割手法</a:t>
            </a:r>
            <a:endParaRPr lang="en-US" altLang="ja-JP" sz="2600" dirty="0"/>
          </a:p>
          <a:p>
            <a:pPr lvl="1"/>
            <a:r>
              <a:rPr lang="en-US" altLang="ja-JP" sz="2600" dirty="0"/>
              <a:t>TR</a:t>
            </a:r>
            <a:r>
              <a:rPr lang="ja-JP" altLang="en-US" sz="2600" dirty="0"/>
              <a:t>分割</a:t>
            </a:r>
            <a:r>
              <a:rPr lang="ja-JP" altLang="en-US" sz="2600" dirty="0" smtClean="0"/>
              <a:t>手法</a:t>
            </a:r>
            <a:endParaRPr lang="en-US" altLang="ja-JP" dirty="0" smtClean="0"/>
          </a:p>
          <a:p>
            <a:r>
              <a:rPr lang="ja-JP" altLang="en-US" dirty="0" smtClean="0"/>
              <a:t>モジュール分割基準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形状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大きさ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独立性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領域</a:t>
            </a:r>
            <a:endParaRPr lang="en-US" altLang="ja-JP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15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モジュール分割基準（１）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形状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出来上がった</a:t>
            </a:r>
            <a:r>
              <a:rPr lang="ja-JP" altLang="en-US" dirty="0" smtClean="0"/>
              <a:t>構造図全体の形状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モスク型が最適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大きさ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モジュールのコードの長さ</a:t>
            </a:r>
            <a:endParaRPr lang="en-US" altLang="ja-JP" dirty="0" smtClean="0"/>
          </a:p>
          <a:p>
            <a:pPr lvl="1"/>
            <a:r>
              <a:rPr lang="ja-JP" altLang="en-US" dirty="0"/>
              <a:t>大きすぎて</a:t>
            </a:r>
            <a:r>
              <a:rPr lang="ja-JP" altLang="en-US" dirty="0" smtClean="0"/>
              <a:t>も</a:t>
            </a:r>
            <a:r>
              <a:rPr lang="ja-JP" altLang="en-US" dirty="0"/>
              <a:t>小さすぎて</a:t>
            </a:r>
            <a:r>
              <a:rPr lang="ja-JP" altLang="en-US" dirty="0" smtClean="0"/>
              <a:t>も</a:t>
            </a:r>
            <a:r>
              <a:rPr lang="ja-JP" altLang="en-US" dirty="0"/>
              <a:t>良くない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理由があれば</a:t>
            </a:r>
            <a:r>
              <a:rPr lang="ja-JP" altLang="en-US" dirty="0"/>
              <a:t>大きすぎても小さすぎても</a:t>
            </a:r>
            <a:r>
              <a:rPr lang="ja-JP" altLang="en-US" dirty="0" smtClean="0"/>
              <a:t>良い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298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モジュール分割基準（２）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独立性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モジュール間の依存具合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独立性が高い</a:t>
            </a:r>
            <a:r>
              <a:rPr kumimoji="1" lang="ja-JP" altLang="en-US" dirty="0" smtClean="0"/>
              <a:t>ほど</a:t>
            </a:r>
            <a:r>
              <a:rPr kumimoji="1" lang="ja-JP" altLang="en-US" dirty="0" smtClean="0"/>
              <a:t>良い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kumimoji="1" lang="ja-JP" altLang="en-US" dirty="0" smtClean="0"/>
              <a:t>領域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モジュールどうしで動作の影響が及ぶ範囲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領域が大きいとシステムの構造は複雑化する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04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構造化プログラミング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構造化</a:t>
            </a:r>
            <a:r>
              <a:rPr kumimoji="1" lang="ja-JP" altLang="en-US" dirty="0" smtClean="0"/>
              <a:t>定理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どの</a:t>
            </a:r>
            <a:r>
              <a:rPr lang="ja-JP" altLang="en-US" dirty="0" smtClean="0"/>
              <a:t>ようなプログラムも構造で表すことが出来る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連結、選択、反復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構造化コーディング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わかりやすさ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効率</a:t>
            </a:r>
            <a:r>
              <a:rPr lang="ja-JP" altLang="en-US" dirty="0" smtClean="0"/>
              <a:t>の</a:t>
            </a:r>
            <a:r>
              <a:rPr lang="ja-JP" altLang="en-US" dirty="0"/>
              <a:t>よ</a:t>
            </a:r>
            <a:r>
              <a:rPr lang="ja-JP" altLang="en-US" dirty="0" smtClean="0"/>
              <a:t>さ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保守のしやすさ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ja-JP" dirty="0" smtClean="0"/>
          </a:p>
          <a:p>
            <a:pPr lvl="1"/>
            <a:r>
              <a:rPr kumimoji="1" lang="ja-JP" altLang="en-US" sz="2800" dirty="0" smtClean="0"/>
              <a:t>構造化手法は開発を三段階に分割する</a:t>
            </a:r>
            <a:endParaRPr kumimoji="1" lang="en-US" altLang="ja-JP" sz="2800" dirty="0" smtClean="0"/>
          </a:p>
          <a:p>
            <a:pPr lvl="1"/>
            <a:endParaRPr lang="en-US" altLang="ja-JP" sz="2800" dirty="0"/>
          </a:p>
          <a:p>
            <a:pPr lvl="1"/>
            <a:r>
              <a:rPr kumimoji="1" lang="ja-JP" altLang="en-US" sz="2800" dirty="0" smtClean="0"/>
              <a:t>各工程で対象を構造化</a:t>
            </a:r>
            <a:endParaRPr kumimoji="1" lang="en-US" altLang="ja-JP" sz="2800" dirty="0" smtClean="0"/>
          </a:p>
          <a:p>
            <a:pPr lvl="2"/>
            <a:r>
              <a:rPr lang="ja-JP" altLang="en-US" sz="2400" dirty="0" smtClean="0"/>
              <a:t>分析：図示する</a:t>
            </a:r>
            <a:endParaRPr lang="en-US" altLang="ja-JP" sz="2400" dirty="0" smtClean="0"/>
          </a:p>
          <a:p>
            <a:pPr lvl="2"/>
            <a:r>
              <a:rPr lang="ja-JP" altLang="en-US" sz="2400" dirty="0" smtClean="0"/>
              <a:t>設計：モジュール化</a:t>
            </a:r>
            <a:endParaRPr lang="en-US" altLang="ja-JP" sz="2400" dirty="0" smtClean="0"/>
          </a:p>
          <a:p>
            <a:pPr lvl="2"/>
            <a:r>
              <a:rPr lang="ja-JP" altLang="en-US" sz="2400" dirty="0" smtClean="0"/>
              <a:t>プログラミング：構造化プログラミング</a:t>
            </a:r>
            <a:endParaRPr lang="en-US" altLang="ja-JP" sz="2400" dirty="0"/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272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構造化手法とオブジェクト指向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何が違うか？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62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辺形 2"/>
          <p:cNvSpPr/>
          <p:nvPr/>
        </p:nvSpPr>
        <p:spPr>
          <a:xfrm rot="800660">
            <a:off x="5558896" y="3686032"/>
            <a:ext cx="1912207" cy="660998"/>
          </a:xfrm>
          <a:prstGeom prst="parallelogram">
            <a:avLst>
              <a:gd name="adj" fmla="val 91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4" name="平行四辺形 3"/>
          <p:cNvSpPr/>
          <p:nvPr/>
        </p:nvSpPr>
        <p:spPr>
          <a:xfrm rot="800660">
            <a:off x="4251591" y="2821639"/>
            <a:ext cx="1912207" cy="660998"/>
          </a:xfrm>
          <a:prstGeom prst="parallelogram">
            <a:avLst>
              <a:gd name="adj" fmla="val 91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5" name="平行四辺形 4"/>
          <p:cNvSpPr/>
          <p:nvPr/>
        </p:nvSpPr>
        <p:spPr>
          <a:xfrm rot="800660">
            <a:off x="2694253" y="3686032"/>
            <a:ext cx="1912207" cy="660998"/>
          </a:xfrm>
          <a:prstGeom prst="parallelogram">
            <a:avLst>
              <a:gd name="adj" fmla="val 91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6" name="平行四辺形 5"/>
          <p:cNvSpPr/>
          <p:nvPr/>
        </p:nvSpPr>
        <p:spPr>
          <a:xfrm rot="800660">
            <a:off x="4251591" y="1932943"/>
            <a:ext cx="1912207" cy="660998"/>
          </a:xfrm>
          <a:prstGeom prst="parallelogram">
            <a:avLst>
              <a:gd name="adj" fmla="val 91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3349618" y="3214691"/>
            <a:ext cx="1194405" cy="39464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H="1">
            <a:off x="4671108" y="3272668"/>
            <a:ext cx="238261" cy="65118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5135170" y="3272670"/>
            <a:ext cx="373261" cy="85391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H="1" flipV="1">
            <a:off x="5680885" y="3214690"/>
            <a:ext cx="1840682" cy="70916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H="1">
            <a:off x="4201126" y="2407138"/>
            <a:ext cx="589112" cy="8172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H="1" flipV="1">
            <a:off x="5383415" y="2350278"/>
            <a:ext cx="830849" cy="68855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平行四辺形 19"/>
          <p:cNvSpPr/>
          <p:nvPr/>
        </p:nvSpPr>
        <p:spPr>
          <a:xfrm rot="800660">
            <a:off x="4842694" y="2259230"/>
            <a:ext cx="526814" cy="182105"/>
          </a:xfrm>
          <a:prstGeom prst="parallelogram">
            <a:avLst>
              <a:gd name="adj" fmla="val 91035"/>
            </a:avLst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1" name="平行四辺形 20"/>
          <p:cNvSpPr/>
          <p:nvPr/>
        </p:nvSpPr>
        <p:spPr>
          <a:xfrm rot="800660">
            <a:off x="4580368" y="3079771"/>
            <a:ext cx="526814" cy="182105"/>
          </a:xfrm>
          <a:prstGeom prst="parallelogram">
            <a:avLst>
              <a:gd name="adj" fmla="val 91035"/>
            </a:avLst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2" name="平行四辺形 21"/>
          <p:cNvSpPr/>
          <p:nvPr/>
        </p:nvSpPr>
        <p:spPr>
          <a:xfrm rot="800660">
            <a:off x="5140168" y="3147927"/>
            <a:ext cx="526814" cy="182105"/>
          </a:xfrm>
          <a:prstGeom prst="parallelogram">
            <a:avLst>
              <a:gd name="adj" fmla="val 91035"/>
            </a:avLst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98EC-6722-4FAE-B7D4-3189A9999152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933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371</TotalTime>
  <Words>377</Words>
  <Application>Microsoft Office PowerPoint</Application>
  <PresentationFormat>画面に合わせる (4:3)</PresentationFormat>
  <Paragraphs>108</Paragraphs>
  <Slides>13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レトロスペクト</vt:lpstr>
      <vt:lpstr>第４章 構造化手法による 分析･設計･プログラミング</vt:lpstr>
      <vt:lpstr>構造化手法の開発</vt:lpstr>
      <vt:lpstr>構造化分析</vt:lpstr>
      <vt:lpstr>DFD（データフローダイアグラム）</vt:lpstr>
      <vt:lpstr>DD（データディクショナリ）</vt:lpstr>
      <vt:lpstr>ミニ仕様書</vt:lpstr>
      <vt:lpstr>構造化設計</vt:lpstr>
      <vt:lpstr>モジュール分割基準（１）</vt:lpstr>
      <vt:lpstr>モジュール分割基準（２）</vt:lpstr>
      <vt:lpstr>構造化プログラミング</vt:lpstr>
      <vt:lpstr>まとめ</vt:lpstr>
      <vt:lpstr>構造化手法とオブジェクト指向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構造化手法による分析・設計・プログラミング</dc:title>
  <dc:creator>lifebook-a4</dc:creator>
  <cp:lastModifiedBy>daisuke</cp:lastModifiedBy>
  <cp:revision>39</cp:revision>
  <dcterms:created xsi:type="dcterms:W3CDTF">2014-10-28T08:26:40Z</dcterms:created>
  <dcterms:modified xsi:type="dcterms:W3CDTF">2014-11-03T18:29:30Z</dcterms:modified>
</cp:coreProperties>
</file>