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aveSubsetFonts="1">
  <p:sldMasterIdLst>
    <p:sldMasterId id="2147483768" r:id="rId1"/>
  </p:sldMasterIdLst>
  <p:notesMasterIdLst>
    <p:notesMasterId r:id="rId25"/>
  </p:notesMasterIdLst>
  <p:handoutMasterIdLst>
    <p:handoutMasterId r:id="rId26"/>
  </p:handoutMasterIdLst>
  <p:sldIdLst>
    <p:sldId id="321" r:id="rId2"/>
    <p:sldId id="489" r:id="rId3"/>
    <p:sldId id="481" r:id="rId4"/>
    <p:sldId id="509" r:id="rId5"/>
    <p:sldId id="510" r:id="rId6"/>
    <p:sldId id="483" r:id="rId7"/>
    <p:sldId id="491" r:id="rId8"/>
    <p:sldId id="492" r:id="rId9"/>
    <p:sldId id="511" r:id="rId10"/>
    <p:sldId id="401" r:id="rId11"/>
    <p:sldId id="494" r:id="rId12"/>
    <p:sldId id="495" r:id="rId13"/>
    <p:sldId id="486" r:id="rId14"/>
    <p:sldId id="500" r:id="rId15"/>
    <p:sldId id="501" r:id="rId16"/>
    <p:sldId id="502" r:id="rId17"/>
    <p:sldId id="503" r:id="rId18"/>
    <p:sldId id="504" r:id="rId19"/>
    <p:sldId id="505" r:id="rId20"/>
    <p:sldId id="506" r:id="rId21"/>
    <p:sldId id="507" r:id="rId22"/>
    <p:sldId id="508" r:id="rId23"/>
    <p:sldId id="512" r:id="rId2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9704" autoAdjust="0"/>
  </p:normalViewPr>
  <p:slideViewPr>
    <p:cSldViewPr snapToGrid="0" snapToObjects="1">
      <p:cViewPr varScale="1">
        <p:scale>
          <a:sx n="117" d="100"/>
          <a:sy n="117" d="100"/>
        </p:scale>
        <p:origin x="-1288" y="-104"/>
      </p:cViewPr>
      <p:guideLst>
        <p:guide orient="horz" pos="2016"/>
        <p:guide pos="442"/>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10" cy="7201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shoji-f\SNA\Master's%20Thesis\&#20462;&#35542;&#30330;&#34920;\&#20462;&#35542;&#29992;&#12464;&#12521;&#125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kinori-i.crow\AppData\Local\Temp\result04_&#12371;&#12398;&#12487;&#12540;&#12479;&#12434;&#20351;&#12387;&#12390;&#21407;&#31295;&#26360;&#12356;&#12383;.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kinori-i.crow\AppData\Local\Temp\result04_&#12371;&#12398;&#12487;&#12540;&#12479;&#12434;&#20351;&#12387;&#12390;&#21407;&#31295;&#26360;&#12356;&#1238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v>有意差あり</c:v>
          </c:tx>
          <c:spPr>
            <a:solidFill>
              <a:srgbClr val="0070C0"/>
            </a:solidFill>
          </c:spPr>
          <c:invertIfNegative val="0"/>
          <c:cat>
            <c:strRef>
              <c:f>Sheet1!$B$2:$B$6</c:f>
              <c:strCache>
                <c:ptCount val="5"/>
                <c:pt idx="0">
                  <c:v>参加期間</c:v>
                </c:pt>
                <c:pt idx="1">
                  <c:v>パッチ投稿数</c:v>
                </c:pt>
                <c:pt idx="2">
                  <c:v>レビュー数</c:v>
                </c:pt>
                <c:pt idx="3">
                  <c:v>コメント数</c:v>
                </c:pt>
                <c:pt idx="4">
                  <c:v>レビュー時間</c:v>
                </c:pt>
              </c:strCache>
            </c:strRef>
          </c:cat>
          <c:val>
            <c:numRef>
              <c:f>Sheet1!$C$2:$C$6</c:f>
              <c:numCache>
                <c:formatCode>General</c:formatCode>
                <c:ptCount val="5"/>
                <c:pt idx="0">
                  <c:v>27.0</c:v>
                </c:pt>
                <c:pt idx="1">
                  <c:v>11.0</c:v>
                </c:pt>
                <c:pt idx="2">
                  <c:v>15.0</c:v>
                </c:pt>
                <c:pt idx="3">
                  <c:v>24.0</c:v>
                </c:pt>
                <c:pt idx="4">
                  <c:v>5.0</c:v>
                </c:pt>
              </c:numCache>
            </c:numRef>
          </c:val>
        </c:ser>
        <c:ser>
          <c:idx val="1"/>
          <c:order val="1"/>
          <c:tx>
            <c:v>有意差なし</c:v>
          </c:tx>
          <c:spPr>
            <a:solidFill>
              <a:schemeClr val="bg2">
                <a:lumMod val="75000"/>
              </a:schemeClr>
            </a:solidFill>
          </c:spPr>
          <c:invertIfNegative val="0"/>
          <c:cat>
            <c:strRef>
              <c:f>Sheet1!$B$2:$B$6</c:f>
              <c:strCache>
                <c:ptCount val="5"/>
                <c:pt idx="0">
                  <c:v>参加期間</c:v>
                </c:pt>
                <c:pt idx="1">
                  <c:v>パッチ投稿数</c:v>
                </c:pt>
                <c:pt idx="2">
                  <c:v>レビュー数</c:v>
                </c:pt>
                <c:pt idx="3">
                  <c:v>コメント数</c:v>
                </c:pt>
                <c:pt idx="4">
                  <c:v>レビュー時間</c:v>
                </c:pt>
              </c:strCache>
            </c:strRef>
          </c:cat>
          <c:val>
            <c:numRef>
              <c:f>Sheet1!$D$2:$D$6</c:f>
              <c:numCache>
                <c:formatCode>General</c:formatCode>
                <c:ptCount val="5"/>
                <c:pt idx="0">
                  <c:v>5.0</c:v>
                </c:pt>
                <c:pt idx="1">
                  <c:v>19.0</c:v>
                </c:pt>
                <c:pt idx="2">
                  <c:v>13.0</c:v>
                </c:pt>
                <c:pt idx="3">
                  <c:v>8.0</c:v>
                </c:pt>
                <c:pt idx="4">
                  <c:v>23.0</c:v>
                </c:pt>
              </c:numCache>
            </c:numRef>
          </c:val>
        </c:ser>
        <c:dLbls>
          <c:showLegendKey val="0"/>
          <c:showVal val="0"/>
          <c:showCatName val="0"/>
          <c:showSerName val="0"/>
          <c:showPercent val="0"/>
          <c:showBubbleSize val="0"/>
        </c:dLbls>
        <c:gapWidth val="70"/>
        <c:overlap val="100"/>
        <c:axId val="-2024997176"/>
        <c:axId val="-2024995160"/>
      </c:barChart>
      <c:catAx>
        <c:axId val="-2024997176"/>
        <c:scaling>
          <c:orientation val="minMax"/>
        </c:scaling>
        <c:delete val="0"/>
        <c:axPos val="b"/>
        <c:majorTickMark val="out"/>
        <c:minorTickMark val="none"/>
        <c:tickLblPos val="nextTo"/>
        <c:txPr>
          <a:bodyPr/>
          <a:lstStyle/>
          <a:p>
            <a:pPr>
              <a:defRPr sz="1200"/>
            </a:pPr>
            <a:endParaRPr lang="ja-JP"/>
          </a:p>
        </c:txPr>
        <c:crossAx val="-2024995160"/>
        <c:crosses val="autoZero"/>
        <c:auto val="1"/>
        <c:lblAlgn val="ctr"/>
        <c:lblOffset val="100"/>
        <c:noMultiLvlLbl val="0"/>
      </c:catAx>
      <c:valAx>
        <c:axId val="-2024995160"/>
        <c:scaling>
          <c:orientation val="minMax"/>
        </c:scaling>
        <c:delete val="0"/>
        <c:axPos val="l"/>
        <c:majorGridlines/>
        <c:title>
          <c:tx>
            <c:rich>
              <a:bodyPr rot="-5400000" vert="horz"/>
              <a:lstStyle/>
              <a:p>
                <a:pPr>
                  <a:defRPr sz="1400"/>
                </a:pPr>
                <a:r>
                  <a:rPr lang="ja-JP" altLang="en-US" sz="1400"/>
                  <a:t>プロジェクト数</a:t>
                </a:r>
              </a:p>
            </c:rich>
          </c:tx>
          <c:layout/>
          <c:overlay val="0"/>
        </c:title>
        <c:numFmt formatCode="0%" sourceLinked="1"/>
        <c:majorTickMark val="out"/>
        <c:minorTickMark val="none"/>
        <c:tickLblPos val="nextTo"/>
        <c:crossAx val="-202499717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'RQ2'!$AD$7</c:f>
              <c:strCache>
                <c:ptCount val="1"/>
                <c:pt idx="0">
                  <c:v>ランダム予測</c:v>
                </c:pt>
              </c:strCache>
            </c:strRef>
          </c:tx>
          <c:invertIfNegative val="0"/>
          <c:cat>
            <c:strRef>
              <c:f>'RQ2'!$AE$6:$AG$6</c:f>
              <c:strCache>
                <c:ptCount val="3"/>
                <c:pt idx="0">
                  <c:v>適合率</c:v>
                </c:pt>
                <c:pt idx="1">
                  <c:v>再現率</c:v>
                </c:pt>
                <c:pt idx="2">
                  <c:v>F1</c:v>
                </c:pt>
              </c:strCache>
            </c:strRef>
          </c:cat>
          <c:val>
            <c:numRef>
              <c:f>'RQ2'!$AE$7:$AG$7</c:f>
              <c:numCache>
                <c:formatCode>General</c:formatCode>
                <c:ptCount val="3"/>
                <c:pt idx="0">
                  <c:v>0.01</c:v>
                </c:pt>
                <c:pt idx="1">
                  <c:v>0.5</c:v>
                </c:pt>
                <c:pt idx="2">
                  <c:v>0.01</c:v>
                </c:pt>
              </c:numCache>
            </c:numRef>
          </c:val>
        </c:ser>
        <c:ser>
          <c:idx val="1"/>
          <c:order val="1"/>
          <c:tx>
            <c:strRef>
              <c:f>'RQ2'!$AD$8</c:f>
              <c:strCache>
                <c:ptCount val="1"/>
                <c:pt idx="0">
                  <c:v>本実験モデルで予測</c:v>
                </c:pt>
              </c:strCache>
            </c:strRef>
          </c:tx>
          <c:invertIfNegative val="0"/>
          <c:cat>
            <c:strRef>
              <c:f>'RQ2'!$AE$6:$AG$6</c:f>
              <c:strCache>
                <c:ptCount val="3"/>
                <c:pt idx="0">
                  <c:v>適合率</c:v>
                </c:pt>
                <c:pt idx="1">
                  <c:v>再現率</c:v>
                </c:pt>
                <c:pt idx="2">
                  <c:v>F1</c:v>
                </c:pt>
              </c:strCache>
            </c:strRef>
          </c:cat>
          <c:val>
            <c:numRef>
              <c:f>'RQ2'!$AE$8:$AG$8</c:f>
              <c:numCache>
                <c:formatCode>General</c:formatCode>
                <c:ptCount val="3"/>
                <c:pt idx="0">
                  <c:v>0.07</c:v>
                </c:pt>
                <c:pt idx="1">
                  <c:v>0.700000000000001</c:v>
                </c:pt>
                <c:pt idx="2">
                  <c:v>0.13</c:v>
                </c:pt>
              </c:numCache>
            </c:numRef>
          </c:val>
        </c:ser>
        <c:dLbls>
          <c:showLegendKey val="0"/>
          <c:showVal val="0"/>
          <c:showCatName val="0"/>
          <c:showSerName val="0"/>
          <c:showPercent val="0"/>
          <c:showBubbleSize val="0"/>
        </c:dLbls>
        <c:gapWidth val="150"/>
        <c:axId val="-1999162024"/>
        <c:axId val="-1999507432"/>
      </c:barChart>
      <c:catAx>
        <c:axId val="-1999162024"/>
        <c:scaling>
          <c:orientation val="minMax"/>
        </c:scaling>
        <c:delete val="0"/>
        <c:axPos val="b"/>
        <c:majorTickMark val="out"/>
        <c:minorTickMark val="none"/>
        <c:tickLblPos val="nextTo"/>
        <c:txPr>
          <a:bodyPr/>
          <a:lstStyle/>
          <a:p>
            <a:pPr>
              <a:defRPr>
                <a:latin typeface="Arial" pitchFamily="34" charset="0"/>
                <a:cs typeface="Arial" pitchFamily="34" charset="0"/>
              </a:defRPr>
            </a:pPr>
            <a:endParaRPr lang="ja-JP"/>
          </a:p>
        </c:txPr>
        <c:crossAx val="-1999507432"/>
        <c:crosses val="autoZero"/>
        <c:auto val="1"/>
        <c:lblAlgn val="ctr"/>
        <c:lblOffset val="100"/>
        <c:noMultiLvlLbl val="0"/>
      </c:catAx>
      <c:valAx>
        <c:axId val="-1999507432"/>
        <c:scaling>
          <c:orientation val="minMax"/>
          <c:max val="1.0"/>
        </c:scaling>
        <c:delete val="0"/>
        <c:axPos val="l"/>
        <c:majorGridlines/>
        <c:numFmt formatCode="General" sourceLinked="1"/>
        <c:majorTickMark val="out"/>
        <c:minorTickMark val="none"/>
        <c:tickLblPos val="nextTo"/>
        <c:txPr>
          <a:bodyPr/>
          <a:lstStyle/>
          <a:p>
            <a:pPr>
              <a:defRPr>
                <a:latin typeface="Arial" pitchFamily="34" charset="0"/>
                <a:cs typeface="Arial" pitchFamily="34" charset="0"/>
              </a:defRPr>
            </a:pPr>
            <a:endParaRPr lang="ja-JP"/>
          </a:p>
        </c:txPr>
        <c:crossAx val="-1999162024"/>
        <c:crosses val="autoZero"/>
        <c:crossBetween val="between"/>
      </c:valAx>
    </c:plotArea>
    <c:plotVisOnly val="1"/>
    <c:dispBlanksAs val="gap"/>
    <c:showDLblsOverMax val="0"/>
  </c:chart>
  <c:spPr>
    <a:ln>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'RQ2'!$AD$11</c:f>
              <c:strCache>
                <c:ptCount val="1"/>
                <c:pt idx="0">
                  <c:v>ランダム予測</c:v>
                </c:pt>
              </c:strCache>
            </c:strRef>
          </c:tx>
          <c:invertIfNegative val="0"/>
          <c:cat>
            <c:strRef>
              <c:f>'RQ2'!$AE$10:$AG$10</c:f>
              <c:strCache>
                <c:ptCount val="3"/>
                <c:pt idx="0">
                  <c:v>適合率</c:v>
                </c:pt>
                <c:pt idx="1">
                  <c:v>再現率</c:v>
                </c:pt>
                <c:pt idx="2">
                  <c:v>F1</c:v>
                </c:pt>
              </c:strCache>
            </c:strRef>
          </c:cat>
          <c:val>
            <c:numRef>
              <c:f>'RQ2'!$AE$11:$AG$11</c:f>
              <c:numCache>
                <c:formatCode>General</c:formatCode>
                <c:ptCount val="3"/>
                <c:pt idx="0">
                  <c:v>0.0</c:v>
                </c:pt>
                <c:pt idx="1">
                  <c:v>0.5</c:v>
                </c:pt>
                <c:pt idx="2">
                  <c:v>0.01</c:v>
                </c:pt>
              </c:numCache>
            </c:numRef>
          </c:val>
        </c:ser>
        <c:ser>
          <c:idx val="1"/>
          <c:order val="1"/>
          <c:tx>
            <c:strRef>
              <c:f>'RQ2'!$AD$12</c:f>
              <c:strCache>
                <c:ptCount val="1"/>
                <c:pt idx="0">
                  <c:v>本実験モデルで予測</c:v>
                </c:pt>
              </c:strCache>
            </c:strRef>
          </c:tx>
          <c:invertIfNegative val="0"/>
          <c:cat>
            <c:strRef>
              <c:f>'RQ2'!$AE$10:$AG$10</c:f>
              <c:strCache>
                <c:ptCount val="3"/>
                <c:pt idx="0">
                  <c:v>適合率</c:v>
                </c:pt>
                <c:pt idx="1">
                  <c:v>再現率</c:v>
                </c:pt>
                <c:pt idx="2">
                  <c:v>F1</c:v>
                </c:pt>
              </c:strCache>
            </c:strRef>
          </c:cat>
          <c:val>
            <c:numRef>
              <c:f>'RQ2'!$AE$12:$AG$12</c:f>
              <c:numCache>
                <c:formatCode>General</c:formatCode>
                <c:ptCount val="3"/>
                <c:pt idx="0">
                  <c:v>0.02</c:v>
                </c:pt>
                <c:pt idx="1">
                  <c:v>0.830000000000001</c:v>
                </c:pt>
                <c:pt idx="2">
                  <c:v>0.05</c:v>
                </c:pt>
              </c:numCache>
            </c:numRef>
          </c:val>
        </c:ser>
        <c:dLbls>
          <c:showLegendKey val="0"/>
          <c:showVal val="0"/>
          <c:showCatName val="0"/>
          <c:showSerName val="0"/>
          <c:showPercent val="0"/>
          <c:showBubbleSize val="0"/>
        </c:dLbls>
        <c:gapWidth val="150"/>
        <c:axId val="-1999403672"/>
        <c:axId val="-1999407752"/>
      </c:barChart>
      <c:catAx>
        <c:axId val="-1999403672"/>
        <c:scaling>
          <c:orientation val="minMax"/>
        </c:scaling>
        <c:delete val="0"/>
        <c:axPos val="b"/>
        <c:majorTickMark val="out"/>
        <c:minorTickMark val="none"/>
        <c:tickLblPos val="nextTo"/>
        <c:txPr>
          <a:bodyPr/>
          <a:lstStyle/>
          <a:p>
            <a:pPr>
              <a:defRPr>
                <a:latin typeface="Arial" pitchFamily="34" charset="0"/>
                <a:cs typeface="Arial" pitchFamily="34" charset="0"/>
              </a:defRPr>
            </a:pPr>
            <a:endParaRPr lang="ja-JP"/>
          </a:p>
        </c:txPr>
        <c:crossAx val="-1999407752"/>
        <c:crosses val="autoZero"/>
        <c:auto val="1"/>
        <c:lblAlgn val="ctr"/>
        <c:lblOffset val="100"/>
        <c:noMultiLvlLbl val="0"/>
      </c:catAx>
      <c:valAx>
        <c:axId val="-1999407752"/>
        <c:scaling>
          <c:orientation val="minMax"/>
          <c:max val="1.0"/>
        </c:scaling>
        <c:delete val="0"/>
        <c:axPos val="l"/>
        <c:majorGridlines/>
        <c:numFmt formatCode="General" sourceLinked="1"/>
        <c:majorTickMark val="out"/>
        <c:minorTickMark val="none"/>
        <c:tickLblPos val="nextTo"/>
        <c:txPr>
          <a:bodyPr/>
          <a:lstStyle/>
          <a:p>
            <a:pPr>
              <a:defRPr>
                <a:latin typeface="Arial" pitchFamily="34" charset="0"/>
                <a:cs typeface="Arial" pitchFamily="34" charset="0"/>
              </a:defRPr>
            </a:pPr>
            <a:endParaRPr lang="ja-JP"/>
          </a:p>
        </c:txPr>
        <c:crossAx val="-1999403672"/>
        <c:crosses val="autoZero"/>
        <c:crossBetween val="between"/>
      </c:valAx>
    </c:plotArea>
    <c:plotVisOnly val="1"/>
    <c:dispBlanksAs val="gap"/>
    <c:showDLblsOverMax val="0"/>
  </c:chart>
  <c:spPr>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FEA3AE-39F6-4998-B855-C61C6A8771CD}" type="doc">
      <dgm:prSet loTypeId="urn:microsoft.com/office/officeart/2005/8/layout/venn2" loCatId="relationship" qsTypeId="urn:microsoft.com/office/officeart/2005/8/quickstyle/simple3" qsCatId="simple" csTypeId="urn:microsoft.com/office/officeart/2005/8/colors/colorful5" csCatId="colorful" phldr="1"/>
      <dgm:spPr/>
      <dgm:t>
        <a:bodyPr/>
        <a:lstStyle/>
        <a:p>
          <a:endParaRPr kumimoji="1" lang="ja-JP" altLang="en-US"/>
        </a:p>
      </dgm:t>
    </dgm:pt>
    <dgm:pt modelId="{F771065B-C307-434C-AC17-5ADDA42C4C4F}">
      <dgm:prSet phldrT="[テキスト]" custT="1"/>
      <dgm:spPr>
        <a:effectLst>
          <a:outerShdw blurRad="50800" dist="38100" dir="5400000" algn="t" rotWithShape="0">
            <a:prstClr val="black">
              <a:alpha val="40000"/>
            </a:prstClr>
          </a:outerShdw>
        </a:effectLst>
      </dgm:spPr>
      <dgm:t>
        <a:bodyPr/>
        <a:lstStyle/>
        <a:p>
          <a:r>
            <a:rPr lang="en-US" altLang="ja-JP" sz="1050" dirty="0" smtClean="0"/>
            <a:t>HCI</a:t>
          </a:r>
          <a:r>
            <a:rPr lang="ja-JP" altLang="en-US" sz="1050" dirty="0" smtClean="0"/>
            <a:t>（開発者・利用者支援）</a:t>
          </a:r>
          <a:endParaRPr lang="ja-JP" altLang="en-US" sz="1050" dirty="0"/>
        </a:p>
      </dgm:t>
    </dgm:pt>
    <dgm:pt modelId="{2E795904-10AF-4EF1-9537-BF39F02EA288}" type="parTrans" cxnId="{683B57AD-42F2-4983-84C4-984E122D8790}">
      <dgm:prSet/>
      <dgm:spPr/>
      <dgm:t>
        <a:bodyPr/>
        <a:lstStyle/>
        <a:p>
          <a:endParaRPr lang="ja-JP" altLang="en-US" sz="1050"/>
        </a:p>
      </dgm:t>
    </dgm:pt>
    <dgm:pt modelId="{82D06004-4FB0-4C51-B6D1-9BB7C1504512}" type="sibTrans" cxnId="{683B57AD-42F2-4983-84C4-984E122D8790}">
      <dgm:prSet/>
      <dgm:spPr/>
      <dgm:t>
        <a:bodyPr/>
        <a:lstStyle/>
        <a:p>
          <a:endParaRPr lang="ja-JP" altLang="en-US" sz="1050"/>
        </a:p>
      </dgm:t>
    </dgm:pt>
    <dgm:pt modelId="{B6980E9A-5B19-4690-9055-276F5466F151}">
      <dgm:prSet phldrT="[テキスト]" custT="1"/>
      <dgm:spPr/>
      <dgm:t>
        <a:bodyPr/>
        <a:lstStyle/>
        <a:p>
          <a:pPr algn="l"/>
          <a:r>
            <a:rPr lang="en-US" altLang="ja-JP" sz="1050" dirty="0" smtClean="0"/>
            <a:t>CSCW</a:t>
          </a:r>
          <a:r>
            <a:rPr lang="ja-JP" altLang="en-US" sz="1050" dirty="0" smtClean="0"/>
            <a:t>（協調作業支援）</a:t>
          </a:r>
          <a:endParaRPr lang="ja-JP" altLang="en-US" sz="1050" dirty="0"/>
        </a:p>
      </dgm:t>
    </dgm:pt>
    <dgm:pt modelId="{8D56CB14-61BD-4511-AC2B-F1154B7D110D}" type="parTrans" cxnId="{A499D519-B957-4228-A2E5-ED17EF259B72}">
      <dgm:prSet/>
      <dgm:spPr/>
      <dgm:t>
        <a:bodyPr/>
        <a:lstStyle/>
        <a:p>
          <a:endParaRPr lang="ja-JP" altLang="en-US" sz="1050"/>
        </a:p>
      </dgm:t>
    </dgm:pt>
    <dgm:pt modelId="{EC96B492-0FB0-4787-810A-2C5AE2400B6B}" type="sibTrans" cxnId="{A499D519-B957-4228-A2E5-ED17EF259B72}">
      <dgm:prSet/>
      <dgm:spPr/>
      <dgm:t>
        <a:bodyPr/>
        <a:lstStyle/>
        <a:p>
          <a:endParaRPr lang="ja-JP" altLang="en-US" sz="1050"/>
        </a:p>
      </dgm:t>
    </dgm:pt>
    <dgm:pt modelId="{AC3FB81E-E7D3-4452-9397-3FEF73FE7EF7}">
      <dgm:prSet phldrT="[テキスト]" custT="1"/>
      <dgm:spPr/>
      <dgm:t>
        <a:bodyPr/>
        <a:lstStyle/>
        <a:p>
          <a:pPr algn="l"/>
          <a:r>
            <a:rPr lang="ja-JP" altLang="en-US" sz="1050" dirty="0" smtClean="0"/>
            <a:t>ソフトウェア工学（開発・管理支援）</a:t>
          </a:r>
          <a:endParaRPr lang="ja-JP" altLang="en-US" sz="1050" dirty="0"/>
        </a:p>
      </dgm:t>
    </dgm:pt>
    <dgm:pt modelId="{0E16ECD1-FDD2-4FCB-9DF2-A399E4286950}" type="parTrans" cxnId="{AB91923E-FFF6-41D9-8B7D-E231B6176A94}">
      <dgm:prSet/>
      <dgm:spPr/>
      <dgm:t>
        <a:bodyPr/>
        <a:lstStyle/>
        <a:p>
          <a:endParaRPr lang="ja-JP" altLang="en-US" sz="1050"/>
        </a:p>
      </dgm:t>
    </dgm:pt>
    <dgm:pt modelId="{3002B5A7-0CE1-49F6-B00D-95B4AD65DCB4}" type="sibTrans" cxnId="{AB91923E-FFF6-41D9-8B7D-E231B6176A94}">
      <dgm:prSet/>
      <dgm:spPr/>
      <dgm:t>
        <a:bodyPr/>
        <a:lstStyle/>
        <a:p>
          <a:endParaRPr lang="ja-JP" altLang="en-US" sz="1050"/>
        </a:p>
      </dgm:t>
    </dgm:pt>
    <dgm:pt modelId="{ADD57E57-F0FA-407E-98A9-3BEF7A9AE1D6}">
      <dgm:prSet phldrT="[テキスト]" custT="1"/>
      <dgm:spPr/>
      <dgm:t>
        <a:bodyPr/>
        <a:lstStyle/>
        <a:p>
          <a:pPr algn="l"/>
          <a:r>
            <a:rPr lang="en-US" altLang="ja-JP" sz="1050" dirty="0" smtClean="0"/>
            <a:t>OSS</a:t>
          </a:r>
          <a:r>
            <a:rPr lang="ja-JP" altLang="en-US" sz="1050" dirty="0" smtClean="0"/>
            <a:t>（開発・利用支援）</a:t>
          </a:r>
          <a:endParaRPr lang="ja-JP" altLang="en-US" sz="1050" dirty="0"/>
        </a:p>
      </dgm:t>
    </dgm:pt>
    <dgm:pt modelId="{81831C70-8662-422A-89E3-8DF95248034A}" type="parTrans" cxnId="{C74D9B6A-2E2C-4905-A7C5-23037EC7CA66}">
      <dgm:prSet/>
      <dgm:spPr/>
      <dgm:t>
        <a:bodyPr/>
        <a:lstStyle/>
        <a:p>
          <a:endParaRPr lang="ja-JP" altLang="en-US" sz="1050"/>
        </a:p>
      </dgm:t>
    </dgm:pt>
    <dgm:pt modelId="{88EF710D-2238-4E2C-9E4B-3A0D7B5A80B4}" type="sibTrans" cxnId="{C74D9B6A-2E2C-4905-A7C5-23037EC7CA66}">
      <dgm:prSet/>
      <dgm:spPr/>
      <dgm:t>
        <a:bodyPr/>
        <a:lstStyle/>
        <a:p>
          <a:endParaRPr lang="ja-JP" altLang="en-US" sz="1050"/>
        </a:p>
      </dgm:t>
    </dgm:pt>
    <dgm:pt modelId="{E7064A06-33AA-4224-BA62-2672AB8BCDBC}" type="pres">
      <dgm:prSet presAssocID="{9AFEA3AE-39F6-4998-B855-C61C6A8771CD}" presName="Name0" presStyleCnt="0">
        <dgm:presLayoutVars>
          <dgm:chMax val="7"/>
          <dgm:resizeHandles val="exact"/>
        </dgm:presLayoutVars>
      </dgm:prSet>
      <dgm:spPr/>
      <dgm:t>
        <a:bodyPr/>
        <a:lstStyle/>
        <a:p>
          <a:endParaRPr kumimoji="1" lang="ja-JP" altLang="en-US"/>
        </a:p>
      </dgm:t>
    </dgm:pt>
    <dgm:pt modelId="{91D6439A-EF74-4F2A-9B78-1E547F3DD0D1}" type="pres">
      <dgm:prSet presAssocID="{9AFEA3AE-39F6-4998-B855-C61C6A8771CD}" presName="comp1" presStyleCnt="0"/>
      <dgm:spPr/>
    </dgm:pt>
    <dgm:pt modelId="{1F9E09D0-AB21-4C64-85AC-EBD6EE3B01D2}" type="pres">
      <dgm:prSet presAssocID="{9AFEA3AE-39F6-4998-B855-C61C6A8771CD}" presName="circle1" presStyleLbl="node1" presStyleIdx="0" presStyleCnt="4"/>
      <dgm:spPr/>
      <dgm:t>
        <a:bodyPr/>
        <a:lstStyle/>
        <a:p>
          <a:endParaRPr kumimoji="1" lang="ja-JP" altLang="en-US"/>
        </a:p>
      </dgm:t>
    </dgm:pt>
    <dgm:pt modelId="{63C5883F-18D9-4048-800E-7F883031C10B}" type="pres">
      <dgm:prSet presAssocID="{9AFEA3AE-39F6-4998-B855-C61C6A8771CD}" presName="c1text" presStyleLbl="node1" presStyleIdx="0" presStyleCnt="4">
        <dgm:presLayoutVars>
          <dgm:bulletEnabled val="1"/>
        </dgm:presLayoutVars>
      </dgm:prSet>
      <dgm:spPr/>
      <dgm:t>
        <a:bodyPr/>
        <a:lstStyle/>
        <a:p>
          <a:endParaRPr kumimoji="1" lang="ja-JP" altLang="en-US"/>
        </a:p>
      </dgm:t>
    </dgm:pt>
    <dgm:pt modelId="{874A0E51-DBF2-4B30-93DB-817537F93481}" type="pres">
      <dgm:prSet presAssocID="{9AFEA3AE-39F6-4998-B855-C61C6A8771CD}" presName="comp2" presStyleCnt="0"/>
      <dgm:spPr/>
    </dgm:pt>
    <dgm:pt modelId="{CBFB257F-B846-4C8F-802B-34ED1458AD34}" type="pres">
      <dgm:prSet presAssocID="{9AFEA3AE-39F6-4998-B855-C61C6A8771CD}" presName="circle2" presStyleLbl="node1" presStyleIdx="1" presStyleCnt="4"/>
      <dgm:spPr/>
      <dgm:t>
        <a:bodyPr/>
        <a:lstStyle/>
        <a:p>
          <a:endParaRPr kumimoji="1" lang="ja-JP" altLang="en-US"/>
        </a:p>
      </dgm:t>
    </dgm:pt>
    <dgm:pt modelId="{416EA214-A619-4182-934A-3F07FB9DB864}" type="pres">
      <dgm:prSet presAssocID="{9AFEA3AE-39F6-4998-B855-C61C6A8771CD}" presName="c2text" presStyleLbl="node1" presStyleIdx="1" presStyleCnt="4">
        <dgm:presLayoutVars>
          <dgm:bulletEnabled val="1"/>
        </dgm:presLayoutVars>
      </dgm:prSet>
      <dgm:spPr/>
      <dgm:t>
        <a:bodyPr/>
        <a:lstStyle/>
        <a:p>
          <a:endParaRPr kumimoji="1" lang="ja-JP" altLang="en-US"/>
        </a:p>
      </dgm:t>
    </dgm:pt>
    <dgm:pt modelId="{119F04EF-9823-4033-B8E5-0564CE4A212A}" type="pres">
      <dgm:prSet presAssocID="{9AFEA3AE-39F6-4998-B855-C61C6A8771CD}" presName="comp3" presStyleCnt="0"/>
      <dgm:spPr/>
    </dgm:pt>
    <dgm:pt modelId="{E9C60846-4146-4FEE-92E4-EE65E729E824}" type="pres">
      <dgm:prSet presAssocID="{9AFEA3AE-39F6-4998-B855-C61C6A8771CD}" presName="circle3" presStyleLbl="node1" presStyleIdx="2" presStyleCnt="4"/>
      <dgm:spPr/>
      <dgm:t>
        <a:bodyPr/>
        <a:lstStyle/>
        <a:p>
          <a:endParaRPr kumimoji="1" lang="ja-JP" altLang="en-US"/>
        </a:p>
      </dgm:t>
    </dgm:pt>
    <dgm:pt modelId="{F6FA9E11-BAFC-4015-B1F0-E0900AB30835}" type="pres">
      <dgm:prSet presAssocID="{9AFEA3AE-39F6-4998-B855-C61C6A8771CD}" presName="c3text" presStyleLbl="node1" presStyleIdx="2" presStyleCnt="4">
        <dgm:presLayoutVars>
          <dgm:bulletEnabled val="1"/>
        </dgm:presLayoutVars>
      </dgm:prSet>
      <dgm:spPr/>
      <dgm:t>
        <a:bodyPr/>
        <a:lstStyle/>
        <a:p>
          <a:endParaRPr kumimoji="1" lang="ja-JP" altLang="en-US"/>
        </a:p>
      </dgm:t>
    </dgm:pt>
    <dgm:pt modelId="{D3ABB13D-1901-452A-ABF9-583D128E50DD}" type="pres">
      <dgm:prSet presAssocID="{9AFEA3AE-39F6-4998-B855-C61C6A8771CD}" presName="comp4" presStyleCnt="0"/>
      <dgm:spPr/>
    </dgm:pt>
    <dgm:pt modelId="{93807315-ACD2-4EB6-B5C5-A0F216173261}" type="pres">
      <dgm:prSet presAssocID="{9AFEA3AE-39F6-4998-B855-C61C6A8771CD}" presName="circle4" presStyleLbl="node1" presStyleIdx="3" presStyleCnt="4"/>
      <dgm:spPr/>
      <dgm:t>
        <a:bodyPr/>
        <a:lstStyle/>
        <a:p>
          <a:endParaRPr kumimoji="1" lang="ja-JP" altLang="en-US"/>
        </a:p>
      </dgm:t>
    </dgm:pt>
    <dgm:pt modelId="{F885713E-B496-4FC6-B324-D51AA0575E42}" type="pres">
      <dgm:prSet presAssocID="{9AFEA3AE-39F6-4998-B855-C61C6A8771CD}" presName="c4text" presStyleLbl="node1" presStyleIdx="3" presStyleCnt="4">
        <dgm:presLayoutVars>
          <dgm:bulletEnabled val="1"/>
        </dgm:presLayoutVars>
      </dgm:prSet>
      <dgm:spPr/>
      <dgm:t>
        <a:bodyPr/>
        <a:lstStyle/>
        <a:p>
          <a:endParaRPr kumimoji="1" lang="ja-JP" altLang="en-US"/>
        </a:p>
      </dgm:t>
    </dgm:pt>
  </dgm:ptLst>
  <dgm:cxnLst>
    <dgm:cxn modelId="{206342A8-5971-A64A-9A13-1E0AB547A471}" type="presOf" srcId="{B6980E9A-5B19-4690-9055-276F5466F151}" destId="{416EA214-A619-4182-934A-3F07FB9DB864}" srcOrd="1" destOrd="0" presId="urn:microsoft.com/office/officeart/2005/8/layout/venn2"/>
    <dgm:cxn modelId="{683B57AD-42F2-4983-84C4-984E122D8790}" srcId="{9AFEA3AE-39F6-4998-B855-C61C6A8771CD}" destId="{F771065B-C307-434C-AC17-5ADDA42C4C4F}" srcOrd="0" destOrd="0" parTransId="{2E795904-10AF-4EF1-9537-BF39F02EA288}" sibTransId="{82D06004-4FB0-4C51-B6D1-9BB7C1504512}"/>
    <dgm:cxn modelId="{457B1BFC-8593-404F-AE2C-292A4680B480}" type="presOf" srcId="{AC3FB81E-E7D3-4452-9397-3FEF73FE7EF7}" destId="{E9C60846-4146-4FEE-92E4-EE65E729E824}" srcOrd="0" destOrd="0" presId="urn:microsoft.com/office/officeart/2005/8/layout/venn2"/>
    <dgm:cxn modelId="{A32CCBD7-FFB7-504F-87B0-7A3D04314BFF}" type="presOf" srcId="{B6980E9A-5B19-4690-9055-276F5466F151}" destId="{CBFB257F-B846-4C8F-802B-34ED1458AD34}" srcOrd="0" destOrd="0" presId="urn:microsoft.com/office/officeart/2005/8/layout/venn2"/>
    <dgm:cxn modelId="{AB91923E-FFF6-41D9-8B7D-E231B6176A94}" srcId="{9AFEA3AE-39F6-4998-B855-C61C6A8771CD}" destId="{AC3FB81E-E7D3-4452-9397-3FEF73FE7EF7}" srcOrd="2" destOrd="0" parTransId="{0E16ECD1-FDD2-4FCB-9DF2-A399E4286950}" sibTransId="{3002B5A7-0CE1-49F6-B00D-95B4AD65DCB4}"/>
    <dgm:cxn modelId="{D4E72B8E-7D72-F649-8CFD-1B206E428E57}" type="presOf" srcId="{F771065B-C307-434C-AC17-5ADDA42C4C4F}" destId="{1F9E09D0-AB21-4C64-85AC-EBD6EE3B01D2}" srcOrd="0" destOrd="0" presId="urn:microsoft.com/office/officeart/2005/8/layout/venn2"/>
    <dgm:cxn modelId="{A499D519-B957-4228-A2E5-ED17EF259B72}" srcId="{9AFEA3AE-39F6-4998-B855-C61C6A8771CD}" destId="{B6980E9A-5B19-4690-9055-276F5466F151}" srcOrd="1" destOrd="0" parTransId="{8D56CB14-61BD-4511-AC2B-F1154B7D110D}" sibTransId="{EC96B492-0FB0-4787-810A-2C5AE2400B6B}"/>
    <dgm:cxn modelId="{DC7ECF0A-6CEC-DC43-8A9D-E8995B57656C}" type="presOf" srcId="{ADD57E57-F0FA-407E-98A9-3BEF7A9AE1D6}" destId="{F885713E-B496-4FC6-B324-D51AA0575E42}" srcOrd="1" destOrd="0" presId="urn:microsoft.com/office/officeart/2005/8/layout/venn2"/>
    <dgm:cxn modelId="{C74D9B6A-2E2C-4905-A7C5-23037EC7CA66}" srcId="{9AFEA3AE-39F6-4998-B855-C61C6A8771CD}" destId="{ADD57E57-F0FA-407E-98A9-3BEF7A9AE1D6}" srcOrd="3" destOrd="0" parTransId="{81831C70-8662-422A-89E3-8DF95248034A}" sibTransId="{88EF710D-2238-4E2C-9E4B-3A0D7B5A80B4}"/>
    <dgm:cxn modelId="{8F99A0E7-4818-AB4E-A591-D7CB06D4563F}" type="presOf" srcId="{AC3FB81E-E7D3-4452-9397-3FEF73FE7EF7}" destId="{F6FA9E11-BAFC-4015-B1F0-E0900AB30835}" srcOrd="1" destOrd="0" presId="urn:microsoft.com/office/officeart/2005/8/layout/venn2"/>
    <dgm:cxn modelId="{420526B6-26E8-184E-B355-C8F2A196A54E}" type="presOf" srcId="{9AFEA3AE-39F6-4998-B855-C61C6A8771CD}" destId="{E7064A06-33AA-4224-BA62-2672AB8BCDBC}" srcOrd="0" destOrd="0" presId="urn:microsoft.com/office/officeart/2005/8/layout/venn2"/>
    <dgm:cxn modelId="{BD82783C-CD26-6243-8648-C448082318EB}" type="presOf" srcId="{F771065B-C307-434C-AC17-5ADDA42C4C4F}" destId="{63C5883F-18D9-4048-800E-7F883031C10B}" srcOrd="1" destOrd="0" presId="urn:microsoft.com/office/officeart/2005/8/layout/venn2"/>
    <dgm:cxn modelId="{2B3711EE-2448-5E41-90E7-3D1B88B3F554}" type="presOf" srcId="{ADD57E57-F0FA-407E-98A9-3BEF7A9AE1D6}" destId="{93807315-ACD2-4EB6-B5C5-A0F216173261}" srcOrd="0" destOrd="0" presId="urn:microsoft.com/office/officeart/2005/8/layout/venn2"/>
    <dgm:cxn modelId="{7A936F36-B282-B74E-B8F8-5D8DAAF85EFC}" type="presParOf" srcId="{E7064A06-33AA-4224-BA62-2672AB8BCDBC}" destId="{91D6439A-EF74-4F2A-9B78-1E547F3DD0D1}" srcOrd="0" destOrd="0" presId="urn:microsoft.com/office/officeart/2005/8/layout/venn2"/>
    <dgm:cxn modelId="{36517383-5B67-0E42-90E9-DAC022A7C3AE}" type="presParOf" srcId="{91D6439A-EF74-4F2A-9B78-1E547F3DD0D1}" destId="{1F9E09D0-AB21-4C64-85AC-EBD6EE3B01D2}" srcOrd="0" destOrd="0" presId="urn:microsoft.com/office/officeart/2005/8/layout/venn2"/>
    <dgm:cxn modelId="{169CE7B3-2D99-F94E-880F-AEC77936A813}" type="presParOf" srcId="{91D6439A-EF74-4F2A-9B78-1E547F3DD0D1}" destId="{63C5883F-18D9-4048-800E-7F883031C10B}" srcOrd="1" destOrd="0" presId="urn:microsoft.com/office/officeart/2005/8/layout/venn2"/>
    <dgm:cxn modelId="{33DE598A-5601-7B4A-B888-FBE45584CA20}" type="presParOf" srcId="{E7064A06-33AA-4224-BA62-2672AB8BCDBC}" destId="{874A0E51-DBF2-4B30-93DB-817537F93481}" srcOrd="1" destOrd="0" presId="urn:microsoft.com/office/officeart/2005/8/layout/venn2"/>
    <dgm:cxn modelId="{7DF93B16-A4D8-F849-8371-47EEBB4AAC80}" type="presParOf" srcId="{874A0E51-DBF2-4B30-93DB-817537F93481}" destId="{CBFB257F-B846-4C8F-802B-34ED1458AD34}" srcOrd="0" destOrd="0" presId="urn:microsoft.com/office/officeart/2005/8/layout/venn2"/>
    <dgm:cxn modelId="{4FC11350-0CBE-C742-97F4-00A303218882}" type="presParOf" srcId="{874A0E51-DBF2-4B30-93DB-817537F93481}" destId="{416EA214-A619-4182-934A-3F07FB9DB864}" srcOrd="1" destOrd="0" presId="urn:microsoft.com/office/officeart/2005/8/layout/venn2"/>
    <dgm:cxn modelId="{5FE8A559-5364-7647-B441-3B675EC520AA}" type="presParOf" srcId="{E7064A06-33AA-4224-BA62-2672AB8BCDBC}" destId="{119F04EF-9823-4033-B8E5-0564CE4A212A}" srcOrd="2" destOrd="0" presId="urn:microsoft.com/office/officeart/2005/8/layout/venn2"/>
    <dgm:cxn modelId="{47ECA9A2-D47E-EB40-A469-564285C50944}" type="presParOf" srcId="{119F04EF-9823-4033-B8E5-0564CE4A212A}" destId="{E9C60846-4146-4FEE-92E4-EE65E729E824}" srcOrd="0" destOrd="0" presId="urn:microsoft.com/office/officeart/2005/8/layout/venn2"/>
    <dgm:cxn modelId="{CBB31B5F-00AF-8448-938B-B66C012ACD68}" type="presParOf" srcId="{119F04EF-9823-4033-B8E5-0564CE4A212A}" destId="{F6FA9E11-BAFC-4015-B1F0-E0900AB30835}" srcOrd="1" destOrd="0" presId="urn:microsoft.com/office/officeart/2005/8/layout/venn2"/>
    <dgm:cxn modelId="{C248D916-9866-6B4B-9111-8CE087AB9B1C}" type="presParOf" srcId="{E7064A06-33AA-4224-BA62-2672AB8BCDBC}" destId="{D3ABB13D-1901-452A-ABF9-583D128E50DD}" srcOrd="3" destOrd="0" presId="urn:microsoft.com/office/officeart/2005/8/layout/venn2"/>
    <dgm:cxn modelId="{3A2BEC10-0EDA-6D44-AA24-904AF163DE2E}" type="presParOf" srcId="{D3ABB13D-1901-452A-ABF9-583D128E50DD}" destId="{93807315-ACD2-4EB6-B5C5-A0F216173261}" srcOrd="0" destOrd="0" presId="urn:microsoft.com/office/officeart/2005/8/layout/venn2"/>
    <dgm:cxn modelId="{AFEFFD50-117A-0B46-A3A9-942BC75F7549}" type="presParOf" srcId="{D3ABB13D-1901-452A-ABF9-583D128E50DD}" destId="{F885713E-B496-4FC6-B324-D51AA0575E42}" srcOrd="1" destOrd="0" presId="urn:microsoft.com/office/officeart/2005/8/layout/venn2"/>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F7C4B8-87BE-4261-8A95-07664F749ABD}" type="doc">
      <dgm:prSet loTypeId="urn:microsoft.com/office/officeart/2005/8/layout/gear1" loCatId="cycle" qsTypeId="urn:microsoft.com/office/officeart/2005/8/quickstyle/simple5" qsCatId="simple" csTypeId="urn:microsoft.com/office/officeart/2005/8/colors/colorful2" csCatId="colorful" phldr="1"/>
      <dgm:spPr/>
    </dgm:pt>
    <dgm:pt modelId="{8AD24BF5-A907-4890-A7C3-5FDB336A28ED}">
      <dgm:prSet phldrT="[テキスト]"/>
      <dgm:spPr/>
      <dgm:t>
        <a:bodyPr/>
        <a:lstStyle/>
        <a:p>
          <a:r>
            <a:rPr kumimoji="1" lang="ja-JP" altLang="en-US" b="1" dirty="0" smtClean="0">
              <a:solidFill>
                <a:schemeClr val="bg1"/>
              </a:solidFill>
            </a:rPr>
            <a:t>③</a:t>
          </a:r>
          <a:r>
            <a:rPr kumimoji="1" lang="en-US" altLang="ja-JP" b="1" dirty="0" smtClean="0">
              <a:solidFill>
                <a:schemeClr val="bg1"/>
              </a:solidFill>
            </a:rPr>
            <a:t/>
          </a:r>
          <a:br>
            <a:rPr kumimoji="1" lang="en-US" altLang="ja-JP" b="1" dirty="0" smtClean="0">
              <a:solidFill>
                <a:schemeClr val="bg1"/>
              </a:solidFill>
            </a:rPr>
          </a:br>
          <a:r>
            <a:rPr kumimoji="1" lang="ja-JP" altLang="en-US" b="1" dirty="0" smtClean="0">
              <a:solidFill>
                <a:schemeClr val="bg1"/>
              </a:solidFill>
            </a:rPr>
            <a:t>支援の自動化</a:t>
          </a:r>
          <a:endParaRPr kumimoji="1" lang="en-US" altLang="ja-JP" b="1" dirty="0" smtClean="0">
            <a:solidFill>
              <a:schemeClr val="bg1"/>
            </a:solidFill>
          </a:endParaRPr>
        </a:p>
        <a:p>
          <a:r>
            <a:rPr kumimoji="1" lang="ja-JP" altLang="en-US" b="1" dirty="0" smtClean="0">
              <a:solidFill>
                <a:schemeClr val="bg1"/>
              </a:solidFill>
            </a:rPr>
            <a:t>（リポジトリマイニング）</a:t>
          </a:r>
          <a:endParaRPr kumimoji="1" lang="ja-JP" altLang="en-US" b="1" dirty="0">
            <a:solidFill>
              <a:schemeClr val="bg1"/>
            </a:solidFill>
          </a:endParaRPr>
        </a:p>
      </dgm:t>
    </dgm:pt>
    <dgm:pt modelId="{7E1B81CD-43B6-4631-9E4D-5A1FB95E778D}" type="parTrans" cxnId="{69F874CE-222D-4D43-937B-03DF66890F97}">
      <dgm:prSet/>
      <dgm:spPr/>
      <dgm:t>
        <a:bodyPr/>
        <a:lstStyle/>
        <a:p>
          <a:endParaRPr kumimoji="1" lang="ja-JP" altLang="en-US"/>
        </a:p>
      </dgm:t>
    </dgm:pt>
    <dgm:pt modelId="{C420FBAB-0FFA-4EB4-8516-FD40201F24FD}" type="sibTrans" cxnId="{69F874CE-222D-4D43-937B-03DF66890F97}">
      <dgm:prSet/>
      <dgm:spPr/>
      <dgm:t>
        <a:bodyPr/>
        <a:lstStyle/>
        <a:p>
          <a:endParaRPr kumimoji="1" lang="ja-JP" altLang="en-US"/>
        </a:p>
      </dgm:t>
    </dgm:pt>
    <dgm:pt modelId="{876F2B5C-EE4D-4E1D-8F14-03CB4919FD5E}">
      <dgm:prSet phldrT="[テキスト]" custT="1"/>
      <dgm:spPr/>
      <dgm:t>
        <a:bodyPr rIns="0"/>
        <a:lstStyle/>
        <a:p>
          <a:r>
            <a:rPr kumimoji="1" lang="ja-JP" altLang="en-US" sz="1200" b="1" dirty="0" smtClean="0">
              <a:solidFill>
                <a:schemeClr val="tx1"/>
              </a:solidFill>
            </a:rPr>
            <a:t>②</a:t>
          </a:r>
          <a:r>
            <a:rPr kumimoji="1" lang="en-US" altLang="ja-JP" sz="1200" b="1" dirty="0" smtClean="0">
              <a:solidFill>
                <a:schemeClr val="tx1"/>
              </a:solidFill>
            </a:rPr>
            <a:t/>
          </a:r>
          <a:br>
            <a:rPr kumimoji="1" lang="en-US" altLang="ja-JP" sz="1200" b="1" dirty="0" smtClean="0">
              <a:solidFill>
                <a:schemeClr val="tx1"/>
              </a:solidFill>
            </a:rPr>
          </a:br>
          <a:r>
            <a:rPr kumimoji="1" lang="ja-JP" altLang="en-US" sz="1200" b="1" dirty="0" smtClean="0">
              <a:solidFill>
                <a:schemeClr val="tx1"/>
              </a:solidFill>
            </a:rPr>
            <a:t>支援方法の検討</a:t>
          </a:r>
          <a:endParaRPr kumimoji="1" lang="ja-JP" altLang="en-US" sz="1200" b="1" dirty="0">
            <a:solidFill>
              <a:schemeClr val="tx1"/>
            </a:solidFill>
          </a:endParaRPr>
        </a:p>
      </dgm:t>
    </dgm:pt>
    <dgm:pt modelId="{B9B5B1F0-63F6-4233-B65B-3EA034A39055}" type="parTrans" cxnId="{EE848F79-68F5-4B0A-A5E1-57F6D8AD17D4}">
      <dgm:prSet/>
      <dgm:spPr/>
      <dgm:t>
        <a:bodyPr/>
        <a:lstStyle/>
        <a:p>
          <a:endParaRPr kumimoji="1" lang="ja-JP" altLang="en-US"/>
        </a:p>
      </dgm:t>
    </dgm:pt>
    <dgm:pt modelId="{16F1DDAD-780B-4662-B368-0F292F0100D8}" type="sibTrans" cxnId="{EE848F79-68F5-4B0A-A5E1-57F6D8AD17D4}">
      <dgm:prSet/>
      <dgm:spPr/>
      <dgm:t>
        <a:bodyPr/>
        <a:lstStyle/>
        <a:p>
          <a:endParaRPr kumimoji="1" lang="ja-JP" altLang="en-US"/>
        </a:p>
      </dgm:t>
    </dgm:pt>
    <dgm:pt modelId="{36FE771F-85FD-49AB-AFFA-3B60343DB346}">
      <dgm:prSet phldrT="[テキスト]" custT="1"/>
      <dgm:spPr/>
      <dgm:t>
        <a:bodyPr/>
        <a:lstStyle/>
        <a:p>
          <a:r>
            <a:rPr kumimoji="1" lang="ja-JP" altLang="en-US" sz="1100" b="1" dirty="0" smtClean="0">
              <a:solidFill>
                <a:schemeClr val="tx1"/>
              </a:solidFill>
            </a:rPr>
            <a:t>①</a:t>
          </a:r>
          <a:r>
            <a:rPr kumimoji="1" lang="en-US" altLang="ja-JP" sz="1100" b="1" dirty="0" smtClean="0">
              <a:solidFill>
                <a:schemeClr val="tx1"/>
              </a:solidFill>
            </a:rPr>
            <a:t/>
          </a:r>
          <a:br>
            <a:rPr kumimoji="1" lang="en-US" altLang="ja-JP" sz="1100" b="1" dirty="0" smtClean="0">
              <a:solidFill>
                <a:schemeClr val="tx1"/>
              </a:solidFill>
            </a:rPr>
          </a:br>
          <a:r>
            <a:rPr kumimoji="1" lang="ja-JP" altLang="en-US" sz="1100" b="1" dirty="0" smtClean="0">
              <a:solidFill>
                <a:schemeClr val="tx1"/>
              </a:solidFill>
            </a:rPr>
            <a:t>問題の発見</a:t>
          </a:r>
          <a:r>
            <a:rPr kumimoji="1" lang="en-US" altLang="ja-JP" sz="1100" b="1" dirty="0" smtClean="0">
              <a:solidFill>
                <a:schemeClr val="tx1"/>
              </a:solidFill>
            </a:rPr>
            <a:t/>
          </a:r>
          <a:br>
            <a:rPr kumimoji="1" lang="en-US" altLang="ja-JP" sz="1100" b="1" dirty="0" smtClean="0">
              <a:solidFill>
                <a:schemeClr val="tx1"/>
              </a:solidFill>
            </a:rPr>
          </a:br>
          <a:r>
            <a:rPr kumimoji="1" lang="ja-JP" altLang="en-US" sz="1100" b="1" dirty="0" smtClean="0">
              <a:solidFill>
                <a:schemeClr val="tx1"/>
              </a:solidFill>
            </a:rPr>
            <a:t>（見える化）</a:t>
          </a:r>
          <a:endParaRPr kumimoji="1" lang="ja-JP" altLang="en-US" sz="1100" b="1" dirty="0">
            <a:solidFill>
              <a:schemeClr val="tx1"/>
            </a:solidFill>
          </a:endParaRPr>
        </a:p>
      </dgm:t>
    </dgm:pt>
    <dgm:pt modelId="{FDFDE144-DF3E-4BB0-A65C-C04E6FD7BF0F}" type="parTrans" cxnId="{E4D892A8-1F9B-4918-8B06-ECA38FCA3D32}">
      <dgm:prSet/>
      <dgm:spPr/>
      <dgm:t>
        <a:bodyPr/>
        <a:lstStyle/>
        <a:p>
          <a:endParaRPr kumimoji="1" lang="ja-JP" altLang="en-US"/>
        </a:p>
      </dgm:t>
    </dgm:pt>
    <dgm:pt modelId="{47A81582-E355-41B2-8C19-410F1E0157E1}" type="sibTrans" cxnId="{E4D892A8-1F9B-4918-8B06-ECA38FCA3D32}">
      <dgm:prSet/>
      <dgm:spPr/>
      <dgm:t>
        <a:bodyPr/>
        <a:lstStyle/>
        <a:p>
          <a:endParaRPr kumimoji="1" lang="ja-JP" altLang="en-US"/>
        </a:p>
      </dgm:t>
    </dgm:pt>
    <dgm:pt modelId="{4FBA735D-5CA2-4C3E-AC26-560761920D8F}" type="pres">
      <dgm:prSet presAssocID="{47F7C4B8-87BE-4261-8A95-07664F749ABD}" presName="composite" presStyleCnt="0">
        <dgm:presLayoutVars>
          <dgm:chMax val="3"/>
          <dgm:animLvl val="lvl"/>
          <dgm:resizeHandles val="exact"/>
        </dgm:presLayoutVars>
      </dgm:prSet>
      <dgm:spPr/>
    </dgm:pt>
    <dgm:pt modelId="{C7D377CB-5225-4020-9E31-84AD09EA5F76}" type="pres">
      <dgm:prSet presAssocID="{8AD24BF5-A907-4890-A7C3-5FDB336A28ED}" presName="gear1" presStyleLbl="node1" presStyleIdx="0" presStyleCnt="3">
        <dgm:presLayoutVars>
          <dgm:chMax val="1"/>
          <dgm:bulletEnabled val="1"/>
        </dgm:presLayoutVars>
      </dgm:prSet>
      <dgm:spPr/>
      <dgm:t>
        <a:bodyPr/>
        <a:lstStyle/>
        <a:p>
          <a:endParaRPr kumimoji="1" lang="ja-JP" altLang="en-US"/>
        </a:p>
      </dgm:t>
    </dgm:pt>
    <dgm:pt modelId="{FD2449A1-19EA-43DB-B537-46CD188A375F}" type="pres">
      <dgm:prSet presAssocID="{8AD24BF5-A907-4890-A7C3-5FDB336A28ED}" presName="gear1srcNode" presStyleLbl="node1" presStyleIdx="0" presStyleCnt="3"/>
      <dgm:spPr/>
      <dgm:t>
        <a:bodyPr/>
        <a:lstStyle/>
        <a:p>
          <a:endParaRPr kumimoji="1" lang="ja-JP" altLang="en-US"/>
        </a:p>
      </dgm:t>
    </dgm:pt>
    <dgm:pt modelId="{323EBA37-1849-4051-9108-4377AD1CB64E}" type="pres">
      <dgm:prSet presAssocID="{8AD24BF5-A907-4890-A7C3-5FDB336A28ED}" presName="gear1dstNode" presStyleLbl="node1" presStyleIdx="0" presStyleCnt="3"/>
      <dgm:spPr/>
      <dgm:t>
        <a:bodyPr/>
        <a:lstStyle/>
        <a:p>
          <a:endParaRPr kumimoji="1" lang="ja-JP" altLang="en-US"/>
        </a:p>
      </dgm:t>
    </dgm:pt>
    <dgm:pt modelId="{69F1B658-177B-46A2-812A-00F9B968858A}" type="pres">
      <dgm:prSet presAssocID="{876F2B5C-EE4D-4E1D-8F14-03CB4919FD5E}" presName="gear2" presStyleLbl="node1" presStyleIdx="1" presStyleCnt="3">
        <dgm:presLayoutVars>
          <dgm:chMax val="1"/>
          <dgm:bulletEnabled val="1"/>
        </dgm:presLayoutVars>
      </dgm:prSet>
      <dgm:spPr/>
      <dgm:t>
        <a:bodyPr/>
        <a:lstStyle/>
        <a:p>
          <a:endParaRPr kumimoji="1" lang="ja-JP" altLang="en-US"/>
        </a:p>
      </dgm:t>
    </dgm:pt>
    <dgm:pt modelId="{30B2E326-1F59-4311-AA31-34A1DEDD390C}" type="pres">
      <dgm:prSet presAssocID="{876F2B5C-EE4D-4E1D-8F14-03CB4919FD5E}" presName="gear2srcNode" presStyleLbl="node1" presStyleIdx="1" presStyleCnt="3"/>
      <dgm:spPr/>
      <dgm:t>
        <a:bodyPr/>
        <a:lstStyle/>
        <a:p>
          <a:endParaRPr kumimoji="1" lang="ja-JP" altLang="en-US"/>
        </a:p>
      </dgm:t>
    </dgm:pt>
    <dgm:pt modelId="{E9BD9AA3-B3B5-4A18-8545-93693EAE3F70}" type="pres">
      <dgm:prSet presAssocID="{876F2B5C-EE4D-4E1D-8F14-03CB4919FD5E}" presName="gear2dstNode" presStyleLbl="node1" presStyleIdx="1" presStyleCnt="3"/>
      <dgm:spPr/>
      <dgm:t>
        <a:bodyPr/>
        <a:lstStyle/>
        <a:p>
          <a:endParaRPr kumimoji="1" lang="ja-JP" altLang="en-US"/>
        </a:p>
      </dgm:t>
    </dgm:pt>
    <dgm:pt modelId="{D205F05E-A230-4B2C-9741-F199EBD9CEBC}" type="pres">
      <dgm:prSet presAssocID="{36FE771F-85FD-49AB-AFFA-3B60343DB346}" presName="gear3" presStyleLbl="node1" presStyleIdx="2" presStyleCnt="3"/>
      <dgm:spPr/>
      <dgm:t>
        <a:bodyPr/>
        <a:lstStyle/>
        <a:p>
          <a:endParaRPr kumimoji="1" lang="ja-JP" altLang="en-US"/>
        </a:p>
      </dgm:t>
    </dgm:pt>
    <dgm:pt modelId="{EF505D37-D74A-48B9-9EF0-A185DA3B1B1F}" type="pres">
      <dgm:prSet presAssocID="{36FE771F-85FD-49AB-AFFA-3B60343DB346}" presName="gear3tx" presStyleLbl="node1" presStyleIdx="2" presStyleCnt="3">
        <dgm:presLayoutVars>
          <dgm:chMax val="1"/>
          <dgm:bulletEnabled val="1"/>
        </dgm:presLayoutVars>
      </dgm:prSet>
      <dgm:spPr/>
      <dgm:t>
        <a:bodyPr/>
        <a:lstStyle/>
        <a:p>
          <a:endParaRPr kumimoji="1" lang="ja-JP" altLang="en-US"/>
        </a:p>
      </dgm:t>
    </dgm:pt>
    <dgm:pt modelId="{17EAC36D-C041-4799-A42F-9F79B622F55A}" type="pres">
      <dgm:prSet presAssocID="{36FE771F-85FD-49AB-AFFA-3B60343DB346}" presName="gear3srcNode" presStyleLbl="node1" presStyleIdx="2" presStyleCnt="3"/>
      <dgm:spPr/>
      <dgm:t>
        <a:bodyPr/>
        <a:lstStyle/>
        <a:p>
          <a:endParaRPr kumimoji="1" lang="ja-JP" altLang="en-US"/>
        </a:p>
      </dgm:t>
    </dgm:pt>
    <dgm:pt modelId="{4E38D4FB-B21B-4C2E-BE67-942071895150}" type="pres">
      <dgm:prSet presAssocID="{36FE771F-85FD-49AB-AFFA-3B60343DB346}" presName="gear3dstNode" presStyleLbl="node1" presStyleIdx="2" presStyleCnt="3"/>
      <dgm:spPr/>
      <dgm:t>
        <a:bodyPr/>
        <a:lstStyle/>
        <a:p>
          <a:endParaRPr kumimoji="1" lang="ja-JP" altLang="en-US"/>
        </a:p>
      </dgm:t>
    </dgm:pt>
    <dgm:pt modelId="{D3607195-E182-455B-8522-18B16EA57415}" type="pres">
      <dgm:prSet presAssocID="{C420FBAB-0FFA-4EB4-8516-FD40201F24FD}" presName="connector1" presStyleLbl="sibTrans2D1" presStyleIdx="0" presStyleCnt="3"/>
      <dgm:spPr/>
      <dgm:t>
        <a:bodyPr/>
        <a:lstStyle/>
        <a:p>
          <a:endParaRPr kumimoji="1" lang="ja-JP" altLang="en-US"/>
        </a:p>
      </dgm:t>
    </dgm:pt>
    <dgm:pt modelId="{3E295DAA-21C9-43A3-A17B-45D6ECE3C9E0}" type="pres">
      <dgm:prSet presAssocID="{16F1DDAD-780B-4662-B368-0F292F0100D8}" presName="connector2" presStyleLbl="sibTrans2D1" presStyleIdx="1" presStyleCnt="3"/>
      <dgm:spPr/>
      <dgm:t>
        <a:bodyPr/>
        <a:lstStyle/>
        <a:p>
          <a:endParaRPr kumimoji="1" lang="ja-JP" altLang="en-US"/>
        </a:p>
      </dgm:t>
    </dgm:pt>
    <dgm:pt modelId="{C8D7E6BE-9E6E-47AC-A1F1-22D51F9F4394}" type="pres">
      <dgm:prSet presAssocID="{47A81582-E355-41B2-8C19-410F1E0157E1}" presName="connector3" presStyleLbl="sibTrans2D1" presStyleIdx="2" presStyleCnt="3"/>
      <dgm:spPr/>
      <dgm:t>
        <a:bodyPr/>
        <a:lstStyle/>
        <a:p>
          <a:endParaRPr kumimoji="1" lang="ja-JP" altLang="en-US"/>
        </a:p>
      </dgm:t>
    </dgm:pt>
  </dgm:ptLst>
  <dgm:cxnLst>
    <dgm:cxn modelId="{EE848F79-68F5-4B0A-A5E1-57F6D8AD17D4}" srcId="{47F7C4B8-87BE-4261-8A95-07664F749ABD}" destId="{876F2B5C-EE4D-4E1D-8F14-03CB4919FD5E}" srcOrd="1" destOrd="0" parTransId="{B9B5B1F0-63F6-4233-B65B-3EA034A39055}" sibTransId="{16F1DDAD-780B-4662-B368-0F292F0100D8}"/>
    <dgm:cxn modelId="{EB5DA9D7-B33A-024E-8CB0-A6F451B0C61A}" type="presOf" srcId="{47F7C4B8-87BE-4261-8A95-07664F749ABD}" destId="{4FBA735D-5CA2-4C3E-AC26-560761920D8F}" srcOrd="0" destOrd="0" presId="urn:microsoft.com/office/officeart/2005/8/layout/gear1"/>
    <dgm:cxn modelId="{9DE54D29-9EAE-5E45-A2FF-1FDE24813291}" type="presOf" srcId="{16F1DDAD-780B-4662-B368-0F292F0100D8}" destId="{3E295DAA-21C9-43A3-A17B-45D6ECE3C9E0}" srcOrd="0" destOrd="0" presId="urn:microsoft.com/office/officeart/2005/8/layout/gear1"/>
    <dgm:cxn modelId="{A53BBECA-CD0B-1E40-8AD3-FF524F4FC2C3}" type="presOf" srcId="{8AD24BF5-A907-4890-A7C3-5FDB336A28ED}" destId="{C7D377CB-5225-4020-9E31-84AD09EA5F76}" srcOrd="0" destOrd="0" presId="urn:microsoft.com/office/officeart/2005/8/layout/gear1"/>
    <dgm:cxn modelId="{28A77A99-949F-F944-8B08-8B17B3657A29}" type="presOf" srcId="{876F2B5C-EE4D-4E1D-8F14-03CB4919FD5E}" destId="{69F1B658-177B-46A2-812A-00F9B968858A}" srcOrd="0" destOrd="0" presId="urn:microsoft.com/office/officeart/2005/8/layout/gear1"/>
    <dgm:cxn modelId="{4AD54966-A3D5-744C-BAD1-0EE7805322C8}" type="presOf" srcId="{47A81582-E355-41B2-8C19-410F1E0157E1}" destId="{C8D7E6BE-9E6E-47AC-A1F1-22D51F9F4394}" srcOrd="0" destOrd="0" presId="urn:microsoft.com/office/officeart/2005/8/layout/gear1"/>
    <dgm:cxn modelId="{DB27C6F1-9EB8-3D41-AC9E-727D09667E84}" type="presOf" srcId="{876F2B5C-EE4D-4E1D-8F14-03CB4919FD5E}" destId="{E9BD9AA3-B3B5-4A18-8545-93693EAE3F70}" srcOrd="2" destOrd="0" presId="urn:microsoft.com/office/officeart/2005/8/layout/gear1"/>
    <dgm:cxn modelId="{90A58512-40AE-AB4D-AC80-324E813008DD}" type="presOf" srcId="{C420FBAB-0FFA-4EB4-8516-FD40201F24FD}" destId="{D3607195-E182-455B-8522-18B16EA57415}" srcOrd="0" destOrd="0" presId="urn:microsoft.com/office/officeart/2005/8/layout/gear1"/>
    <dgm:cxn modelId="{0E628104-AE60-DC4F-ABAD-BCCFFC08BC87}" type="presOf" srcId="{36FE771F-85FD-49AB-AFFA-3B60343DB346}" destId="{17EAC36D-C041-4799-A42F-9F79B622F55A}" srcOrd="2" destOrd="0" presId="urn:microsoft.com/office/officeart/2005/8/layout/gear1"/>
    <dgm:cxn modelId="{E4D892A8-1F9B-4918-8B06-ECA38FCA3D32}" srcId="{47F7C4B8-87BE-4261-8A95-07664F749ABD}" destId="{36FE771F-85FD-49AB-AFFA-3B60343DB346}" srcOrd="2" destOrd="0" parTransId="{FDFDE144-DF3E-4BB0-A65C-C04E6FD7BF0F}" sibTransId="{47A81582-E355-41B2-8C19-410F1E0157E1}"/>
    <dgm:cxn modelId="{7F337BE0-FBA8-624A-8CA3-D3FE9D14E6EF}" type="presOf" srcId="{8AD24BF5-A907-4890-A7C3-5FDB336A28ED}" destId="{FD2449A1-19EA-43DB-B537-46CD188A375F}" srcOrd="1" destOrd="0" presId="urn:microsoft.com/office/officeart/2005/8/layout/gear1"/>
    <dgm:cxn modelId="{248C6AC5-4EB0-1641-B3A6-FA4A0A371C49}" type="presOf" srcId="{876F2B5C-EE4D-4E1D-8F14-03CB4919FD5E}" destId="{30B2E326-1F59-4311-AA31-34A1DEDD390C}" srcOrd="1" destOrd="0" presId="urn:microsoft.com/office/officeart/2005/8/layout/gear1"/>
    <dgm:cxn modelId="{B0623AC1-14EA-7045-B600-812B3A5CFC69}" type="presOf" srcId="{36FE771F-85FD-49AB-AFFA-3B60343DB346}" destId="{4E38D4FB-B21B-4C2E-BE67-942071895150}" srcOrd="3" destOrd="0" presId="urn:microsoft.com/office/officeart/2005/8/layout/gear1"/>
    <dgm:cxn modelId="{60E89E22-F4BE-CF41-B1EF-ECCE4E33D419}" type="presOf" srcId="{36FE771F-85FD-49AB-AFFA-3B60343DB346}" destId="{D205F05E-A230-4B2C-9741-F199EBD9CEBC}" srcOrd="0" destOrd="0" presId="urn:microsoft.com/office/officeart/2005/8/layout/gear1"/>
    <dgm:cxn modelId="{50D32A69-6BD4-3541-B67C-0588FEA37E01}" type="presOf" srcId="{36FE771F-85FD-49AB-AFFA-3B60343DB346}" destId="{EF505D37-D74A-48B9-9EF0-A185DA3B1B1F}" srcOrd="1" destOrd="0" presId="urn:microsoft.com/office/officeart/2005/8/layout/gear1"/>
    <dgm:cxn modelId="{69F874CE-222D-4D43-937B-03DF66890F97}" srcId="{47F7C4B8-87BE-4261-8A95-07664F749ABD}" destId="{8AD24BF5-A907-4890-A7C3-5FDB336A28ED}" srcOrd="0" destOrd="0" parTransId="{7E1B81CD-43B6-4631-9E4D-5A1FB95E778D}" sibTransId="{C420FBAB-0FFA-4EB4-8516-FD40201F24FD}"/>
    <dgm:cxn modelId="{EE3FFC06-18B2-6449-8E19-9D137CA06DBF}" type="presOf" srcId="{8AD24BF5-A907-4890-A7C3-5FDB336A28ED}" destId="{323EBA37-1849-4051-9108-4377AD1CB64E}" srcOrd="2" destOrd="0" presId="urn:microsoft.com/office/officeart/2005/8/layout/gear1"/>
    <dgm:cxn modelId="{A193E461-DF7D-4444-B289-DF43779484D6}" type="presParOf" srcId="{4FBA735D-5CA2-4C3E-AC26-560761920D8F}" destId="{C7D377CB-5225-4020-9E31-84AD09EA5F76}" srcOrd="0" destOrd="0" presId="urn:microsoft.com/office/officeart/2005/8/layout/gear1"/>
    <dgm:cxn modelId="{BBA13755-FD66-5242-B99A-5127ACB3D3A8}" type="presParOf" srcId="{4FBA735D-5CA2-4C3E-AC26-560761920D8F}" destId="{FD2449A1-19EA-43DB-B537-46CD188A375F}" srcOrd="1" destOrd="0" presId="urn:microsoft.com/office/officeart/2005/8/layout/gear1"/>
    <dgm:cxn modelId="{72689463-3575-B049-9EF8-7528BBACA24D}" type="presParOf" srcId="{4FBA735D-5CA2-4C3E-AC26-560761920D8F}" destId="{323EBA37-1849-4051-9108-4377AD1CB64E}" srcOrd="2" destOrd="0" presId="urn:microsoft.com/office/officeart/2005/8/layout/gear1"/>
    <dgm:cxn modelId="{BA0DFEF0-C2D5-724B-9ED5-1CF0E46C08C8}" type="presParOf" srcId="{4FBA735D-5CA2-4C3E-AC26-560761920D8F}" destId="{69F1B658-177B-46A2-812A-00F9B968858A}" srcOrd="3" destOrd="0" presId="urn:microsoft.com/office/officeart/2005/8/layout/gear1"/>
    <dgm:cxn modelId="{9BD96CD9-0C81-2243-AB8D-2B19639B8451}" type="presParOf" srcId="{4FBA735D-5CA2-4C3E-AC26-560761920D8F}" destId="{30B2E326-1F59-4311-AA31-34A1DEDD390C}" srcOrd="4" destOrd="0" presId="urn:microsoft.com/office/officeart/2005/8/layout/gear1"/>
    <dgm:cxn modelId="{330DC52F-47E3-004A-BE34-E65E6CAD0FC3}" type="presParOf" srcId="{4FBA735D-5CA2-4C3E-AC26-560761920D8F}" destId="{E9BD9AA3-B3B5-4A18-8545-93693EAE3F70}" srcOrd="5" destOrd="0" presId="urn:microsoft.com/office/officeart/2005/8/layout/gear1"/>
    <dgm:cxn modelId="{A9C39110-BC11-0749-AE38-F4E5C46A3A5B}" type="presParOf" srcId="{4FBA735D-5CA2-4C3E-AC26-560761920D8F}" destId="{D205F05E-A230-4B2C-9741-F199EBD9CEBC}" srcOrd="6" destOrd="0" presId="urn:microsoft.com/office/officeart/2005/8/layout/gear1"/>
    <dgm:cxn modelId="{6267330A-5319-E240-9F08-52C8306D9498}" type="presParOf" srcId="{4FBA735D-5CA2-4C3E-AC26-560761920D8F}" destId="{EF505D37-D74A-48B9-9EF0-A185DA3B1B1F}" srcOrd="7" destOrd="0" presId="urn:microsoft.com/office/officeart/2005/8/layout/gear1"/>
    <dgm:cxn modelId="{4B203801-A229-FE4F-9AF1-26C6AC5E00B6}" type="presParOf" srcId="{4FBA735D-5CA2-4C3E-AC26-560761920D8F}" destId="{17EAC36D-C041-4799-A42F-9F79B622F55A}" srcOrd="8" destOrd="0" presId="urn:microsoft.com/office/officeart/2005/8/layout/gear1"/>
    <dgm:cxn modelId="{74682221-09C6-4541-903C-6EB69E1D99FB}" type="presParOf" srcId="{4FBA735D-5CA2-4C3E-AC26-560761920D8F}" destId="{4E38D4FB-B21B-4C2E-BE67-942071895150}" srcOrd="9" destOrd="0" presId="urn:microsoft.com/office/officeart/2005/8/layout/gear1"/>
    <dgm:cxn modelId="{F980E916-C6CF-CC49-B179-348FAD6603AA}" type="presParOf" srcId="{4FBA735D-5CA2-4C3E-AC26-560761920D8F}" destId="{D3607195-E182-455B-8522-18B16EA57415}" srcOrd="10" destOrd="0" presId="urn:microsoft.com/office/officeart/2005/8/layout/gear1"/>
    <dgm:cxn modelId="{F70F5299-F997-0C42-A181-8F5B464158F6}" type="presParOf" srcId="{4FBA735D-5CA2-4C3E-AC26-560761920D8F}" destId="{3E295DAA-21C9-43A3-A17B-45D6ECE3C9E0}" srcOrd="11" destOrd="0" presId="urn:microsoft.com/office/officeart/2005/8/layout/gear1"/>
    <dgm:cxn modelId="{50DCBD2E-8387-6C42-BA42-66D9CA89B5FD}" type="presParOf" srcId="{4FBA735D-5CA2-4C3E-AC26-560761920D8F}" destId="{C8D7E6BE-9E6E-47AC-A1F1-22D51F9F4394}"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9E09D0-AB21-4C64-85AC-EBD6EE3B01D2}">
      <dsp:nvSpPr>
        <dsp:cNvPr id="0" name=""/>
        <dsp:cNvSpPr/>
      </dsp:nvSpPr>
      <dsp:spPr>
        <a:xfrm>
          <a:off x="425375" y="0"/>
          <a:ext cx="3302149" cy="3302149"/>
        </a:xfrm>
        <a:prstGeom prst="ellipse">
          <a:avLst/>
        </a:prstGeom>
        <a:gradFill rotWithShape="0">
          <a:gsLst>
            <a:gs pos="0">
              <a:schemeClr val="accent5">
                <a:hueOff val="0"/>
                <a:satOff val="0"/>
                <a:lumOff val="0"/>
                <a:alphaOff val="0"/>
                <a:tint val="45000"/>
                <a:satMod val="200000"/>
              </a:schemeClr>
            </a:gs>
            <a:gs pos="30000">
              <a:schemeClr val="accent5">
                <a:hueOff val="0"/>
                <a:satOff val="0"/>
                <a:lumOff val="0"/>
                <a:alphaOff val="0"/>
                <a:tint val="61000"/>
                <a:satMod val="200000"/>
              </a:schemeClr>
            </a:gs>
            <a:gs pos="45000">
              <a:schemeClr val="accent5">
                <a:hueOff val="0"/>
                <a:satOff val="0"/>
                <a:lumOff val="0"/>
                <a:alphaOff val="0"/>
                <a:tint val="66000"/>
                <a:satMod val="200000"/>
              </a:schemeClr>
            </a:gs>
            <a:gs pos="55000">
              <a:schemeClr val="accent5">
                <a:hueOff val="0"/>
                <a:satOff val="0"/>
                <a:lumOff val="0"/>
                <a:alphaOff val="0"/>
                <a:tint val="66000"/>
                <a:satMod val="200000"/>
              </a:schemeClr>
            </a:gs>
            <a:gs pos="73000">
              <a:schemeClr val="accent5">
                <a:hueOff val="0"/>
                <a:satOff val="0"/>
                <a:lumOff val="0"/>
                <a:alphaOff val="0"/>
                <a:tint val="61000"/>
                <a:satMod val="200000"/>
              </a:schemeClr>
            </a:gs>
            <a:gs pos="100000">
              <a:schemeClr val="accent5">
                <a:hueOff val="0"/>
                <a:satOff val="0"/>
                <a:lumOff val="0"/>
                <a:alphaOff val="0"/>
                <a:tint val="45000"/>
                <a:satMod val="200000"/>
              </a:schemeClr>
            </a:gs>
          </a:gsLst>
          <a:lin ang="950000" scaled="1"/>
        </a:gradFill>
        <a:ln>
          <a:noFill/>
        </a:ln>
        <a:effectLst>
          <a:outerShdw blurRad="50800" dist="38100" dir="5400000" algn="t"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78232" rIns="78232" bIns="78232" numCol="1" spcCol="1270" anchor="ctr" anchorCtr="0">
          <a:noAutofit/>
        </a:bodyPr>
        <a:lstStyle/>
        <a:p>
          <a:pPr lvl="0" algn="ctr" defTabSz="466725">
            <a:lnSpc>
              <a:spcPct val="90000"/>
            </a:lnSpc>
            <a:spcBef>
              <a:spcPct val="0"/>
            </a:spcBef>
            <a:spcAft>
              <a:spcPct val="35000"/>
            </a:spcAft>
          </a:pPr>
          <a:r>
            <a:rPr lang="en-US" altLang="ja-JP" sz="1050" kern="1200" dirty="0" smtClean="0"/>
            <a:t>HCI</a:t>
          </a:r>
          <a:r>
            <a:rPr lang="ja-JP" altLang="en-US" sz="1050" kern="1200" dirty="0" smtClean="0"/>
            <a:t>（開発者・利用者支援）</a:t>
          </a:r>
          <a:endParaRPr lang="ja-JP" altLang="en-US" sz="1050" kern="1200" dirty="0"/>
        </a:p>
      </dsp:txBody>
      <dsp:txXfrm>
        <a:off x="1614809" y="165107"/>
        <a:ext cx="923280" cy="495322"/>
      </dsp:txXfrm>
    </dsp:sp>
    <dsp:sp modelId="{CBFB257F-B846-4C8F-802B-34ED1458AD34}">
      <dsp:nvSpPr>
        <dsp:cNvPr id="0" name=""/>
        <dsp:cNvSpPr/>
      </dsp:nvSpPr>
      <dsp:spPr>
        <a:xfrm>
          <a:off x="755590" y="660429"/>
          <a:ext cx="2641719" cy="2641719"/>
        </a:xfrm>
        <a:prstGeom prst="ellipse">
          <a:avLst/>
        </a:prstGeom>
        <a:gradFill rotWithShape="0">
          <a:gsLst>
            <a:gs pos="0">
              <a:schemeClr val="accent5">
                <a:hueOff val="-8598"/>
                <a:satOff val="-6168"/>
                <a:lumOff val="-3268"/>
                <a:alphaOff val="0"/>
                <a:tint val="45000"/>
                <a:satMod val="200000"/>
              </a:schemeClr>
            </a:gs>
            <a:gs pos="30000">
              <a:schemeClr val="accent5">
                <a:hueOff val="-8598"/>
                <a:satOff val="-6168"/>
                <a:lumOff val="-3268"/>
                <a:alphaOff val="0"/>
                <a:tint val="61000"/>
                <a:satMod val="200000"/>
              </a:schemeClr>
            </a:gs>
            <a:gs pos="45000">
              <a:schemeClr val="accent5">
                <a:hueOff val="-8598"/>
                <a:satOff val="-6168"/>
                <a:lumOff val="-3268"/>
                <a:alphaOff val="0"/>
                <a:tint val="66000"/>
                <a:satMod val="200000"/>
              </a:schemeClr>
            </a:gs>
            <a:gs pos="55000">
              <a:schemeClr val="accent5">
                <a:hueOff val="-8598"/>
                <a:satOff val="-6168"/>
                <a:lumOff val="-3268"/>
                <a:alphaOff val="0"/>
                <a:tint val="66000"/>
                <a:satMod val="200000"/>
              </a:schemeClr>
            </a:gs>
            <a:gs pos="73000">
              <a:schemeClr val="accent5">
                <a:hueOff val="-8598"/>
                <a:satOff val="-6168"/>
                <a:lumOff val="-3268"/>
                <a:alphaOff val="0"/>
                <a:tint val="61000"/>
                <a:satMod val="200000"/>
              </a:schemeClr>
            </a:gs>
            <a:gs pos="100000">
              <a:schemeClr val="accent5">
                <a:hueOff val="-8598"/>
                <a:satOff val="-6168"/>
                <a:lumOff val="-3268"/>
                <a:alphaOff val="0"/>
                <a:tint val="45000"/>
                <a:satMod val="200000"/>
              </a:schemeClr>
            </a:gs>
          </a:gsLst>
          <a:lin ang="950000" scaled="1"/>
        </a:gradFill>
        <a:ln>
          <a:noFill/>
        </a:ln>
        <a:effectLst>
          <a:outerShdw blurRad="381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78232" rIns="78232" bIns="78232" numCol="1" spcCol="1270" anchor="ctr" anchorCtr="0">
          <a:noAutofit/>
        </a:bodyPr>
        <a:lstStyle/>
        <a:p>
          <a:pPr lvl="0" algn="l" defTabSz="466725">
            <a:lnSpc>
              <a:spcPct val="90000"/>
            </a:lnSpc>
            <a:spcBef>
              <a:spcPct val="0"/>
            </a:spcBef>
            <a:spcAft>
              <a:spcPct val="35000"/>
            </a:spcAft>
          </a:pPr>
          <a:r>
            <a:rPr lang="en-US" altLang="ja-JP" sz="1050" kern="1200" dirty="0" smtClean="0"/>
            <a:t>CSCW</a:t>
          </a:r>
          <a:r>
            <a:rPr lang="ja-JP" altLang="en-US" sz="1050" kern="1200" dirty="0" smtClean="0"/>
            <a:t>（協調作業支援）</a:t>
          </a:r>
          <a:endParaRPr lang="ja-JP" altLang="en-US" sz="1050" kern="1200" dirty="0"/>
        </a:p>
      </dsp:txBody>
      <dsp:txXfrm>
        <a:off x="1614809" y="818932"/>
        <a:ext cx="923280" cy="475509"/>
      </dsp:txXfrm>
    </dsp:sp>
    <dsp:sp modelId="{E9C60846-4146-4FEE-92E4-EE65E729E824}">
      <dsp:nvSpPr>
        <dsp:cNvPr id="0" name=""/>
        <dsp:cNvSpPr/>
      </dsp:nvSpPr>
      <dsp:spPr>
        <a:xfrm>
          <a:off x="1085805" y="1320859"/>
          <a:ext cx="1981289" cy="1981289"/>
        </a:xfrm>
        <a:prstGeom prst="ellipse">
          <a:avLst/>
        </a:prstGeom>
        <a:gradFill rotWithShape="0">
          <a:gsLst>
            <a:gs pos="0">
              <a:schemeClr val="accent5">
                <a:hueOff val="-17195"/>
                <a:satOff val="-12335"/>
                <a:lumOff val="-6535"/>
                <a:alphaOff val="0"/>
                <a:tint val="45000"/>
                <a:satMod val="200000"/>
              </a:schemeClr>
            </a:gs>
            <a:gs pos="30000">
              <a:schemeClr val="accent5">
                <a:hueOff val="-17195"/>
                <a:satOff val="-12335"/>
                <a:lumOff val="-6535"/>
                <a:alphaOff val="0"/>
                <a:tint val="61000"/>
                <a:satMod val="200000"/>
              </a:schemeClr>
            </a:gs>
            <a:gs pos="45000">
              <a:schemeClr val="accent5">
                <a:hueOff val="-17195"/>
                <a:satOff val="-12335"/>
                <a:lumOff val="-6535"/>
                <a:alphaOff val="0"/>
                <a:tint val="66000"/>
                <a:satMod val="200000"/>
              </a:schemeClr>
            </a:gs>
            <a:gs pos="55000">
              <a:schemeClr val="accent5">
                <a:hueOff val="-17195"/>
                <a:satOff val="-12335"/>
                <a:lumOff val="-6535"/>
                <a:alphaOff val="0"/>
                <a:tint val="66000"/>
                <a:satMod val="200000"/>
              </a:schemeClr>
            </a:gs>
            <a:gs pos="73000">
              <a:schemeClr val="accent5">
                <a:hueOff val="-17195"/>
                <a:satOff val="-12335"/>
                <a:lumOff val="-6535"/>
                <a:alphaOff val="0"/>
                <a:tint val="61000"/>
                <a:satMod val="200000"/>
              </a:schemeClr>
            </a:gs>
            <a:gs pos="100000">
              <a:schemeClr val="accent5">
                <a:hueOff val="-17195"/>
                <a:satOff val="-12335"/>
                <a:lumOff val="-6535"/>
                <a:alphaOff val="0"/>
                <a:tint val="45000"/>
                <a:satMod val="200000"/>
              </a:schemeClr>
            </a:gs>
          </a:gsLst>
          <a:lin ang="950000" scaled="1"/>
        </a:gradFill>
        <a:ln>
          <a:noFill/>
        </a:ln>
        <a:effectLst>
          <a:outerShdw blurRad="381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78232" rIns="78232" bIns="78232" numCol="1" spcCol="1270" anchor="ctr" anchorCtr="0">
          <a:noAutofit/>
        </a:bodyPr>
        <a:lstStyle/>
        <a:p>
          <a:pPr lvl="0" algn="l" defTabSz="466725">
            <a:lnSpc>
              <a:spcPct val="90000"/>
            </a:lnSpc>
            <a:spcBef>
              <a:spcPct val="0"/>
            </a:spcBef>
            <a:spcAft>
              <a:spcPct val="35000"/>
            </a:spcAft>
          </a:pPr>
          <a:r>
            <a:rPr lang="ja-JP" altLang="en-US" sz="1050" kern="1200" dirty="0" smtClean="0"/>
            <a:t>ソフトウェア工学（開発・管理支援）</a:t>
          </a:r>
          <a:endParaRPr lang="ja-JP" altLang="en-US" sz="1050" kern="1200" dirty="0"/>
        </a:p>
      </dsp:txBody>
      <dsp:txXfrm>
        <a:off x="1614809" y="1469456"/>
        <a:ext cx="923280" cy="445790"/>
      </dsp:txXfrm>
    </dsp:sp>
    <dsp:sp modelId="{93807315-ACD2-4EB6-B5C5-A0F216173261}">
      <dsp:nvSpPr>
        <dsp:cNvPr id="0" name=""/>
        <dsp:cNvSpPr/>
      </dsp:nvSpPr>
      <dsp:spPr>
        <a:xfrm>
          <a:off x="1416020" y="1981289"/>
          <a:ext cx="1320859" cy="1320859"/>
        </a:xfrm>
        <a:prstGeom prst="ellipse">
          <a:avLst/>
        </a:prstGeom>
        <a:gradFill rotWithShape="0">
          <a:gsLst>
            <a:gs pos="0">
              <a:schemeClr val="accent5">
                <a:hueOff val="-25793"/>
                <a:satOff val="-18503"/>
                <a:lumOff val="-9803"/>
                <a:alphaOff val="0"/>
                <a:tint val="45000"/>
                <a:satMod val="200000"/>
              </a:schemeClr>
            </a:gs>
            <a:gs pos="30000">
              <a:schemeClr val="accent5">
                <a:hueOff val="-25793"/>
                <a:satOff val="-18503"/>
                <a:lumOff val="-9803"/>
                <a:alphaOff val="0"/>
                <a:tint val="61000"/>
                <a:satMod val="200000"/>
              </a:schemeClr>
            </a:gs>
            <a:gs pos="45000">
              <a:schemeClr val="accent5">
                <a:hueOff val="-25793"/>
                <a:satOff val="-18503"/>
                <a:lumOff val="-9803"/>
                <a:alphaOff val="0"/>
                <a:tint val="66000"/>
                <a:satMod val="200000"/>
              </a:schemeClr>
            </a:gs>
            <a:gs pos="55000">
              <a:schemeClr val="accent5">
                <a:hueOff val="-25793"/>
                <a:satOff val="-18503"/>
                <a:lumOff val="-9803"/>
                <a:alphaOff val="0"/>
                <a:tint val="66000"/>
                <a:satMod val="200000"/>
              </a:schemeClr>
            </a:gs>
            <a:gs pos="73000">
              <a:schemeClr val="accent5">
                <a:hueOff val="-25793"/>
                <a:satOff val="-18503"/>
                <a:lumOff val="-9803"/>
                <a:alphaOff val="0"/>
                <a:tint val="61000"/>
                <a:satMod val="200000"/>
              </a:schemeClr>
            </a:gs>
            <a:gs pos="100000">
              <a:schemeClr val="accent5">
                <a:hueOff val="-25793"/>
                <a:satOff val="-18503"/>
                <a:lumOff val="-9803"/>
                <a:alphaOff val="0"/>
                <a:tint val="45000"/>
                <a:satMod val="200000"/>
              </a:schemeClr>
            </a:gs>
          </a:gsLst>
          <a:lin ang="950000" scaled="1"/>
        </a:gradFill>
        <a:ln>
          <a:noFill/>
        </a:ln>
        <a:effectLst>
          <a:outerShdw blurRad="38100" dist="25400" dir="5400000" rotWithShape="0">
            <a:srgbClr val="000000">
              <a:alpha val="4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8232" tIns="78232" rIns="78232" bIns="78232" numCol="1" spcCol="1270" anchor="ctr" anchorCtr="0">
          <a:noAutofit/>
        </a:bodyPr>
        <a:lstStyle/>
        <a:p>
          <a:pPr lvl="0" algn="l" defTabSz="466725">
            <a:lnSpc>
              <a:spcPct val="90000"/>
            </a:lnSpc>
            <a:spcBef>
              <a:spcPct val="0"/>
            </a:spcBef>
            <a:spcAft>
              <a:spcPct val="35000"/>
            </a:spcAft>
          </a:pPr>
          <a:r>
            <a:rPr lang="en-US" altLang="ja-JP" sz="1050" kern="1200" dirty="0" smtClean="0"/>
            <a:t>OSS</a:t>
          </a:r>
          <a:r>
            <a:rPr lang="ja-JP" altLang="en-US" sz="1050" kern="1200" dirty="0" smtClean="0"/>
            <a:t>（開発・利用支援）</a:t>
          </a:r>
          <a:endParaRPr lang="ja-JP" altLang="en-US" sz="1050" kern="1200" dirty="0"/>
        </a:p>
      </dsp:txBody>
      <dsp:txXfrm>
        <a:off x="1609455" y="2311504"/>
        <a:ext cx="933988" cy="6604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D377CB-5225-4020-9E31-84AD09EA5F76}">
      <dsp:nvSpPr>
        <dsp:cNvPr id="0" name=""/>
        <dsp:cNvSpPr/>
      </dsp:nvSpPr>
      <dsp:spPr>
        <a:xfrm>
          <a:off x="2292274" y="1742414"/>
          <a:ext cx="2129617" cy="2129617"/>
        </a:xfrm>
        <a:prstGeom prst="gear9">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kumimoji="1" lang="ja-JP" altLang="en-US" sz="1600" b="1" kern="1200" dirty="0" smtClean="0">
              <a:solidFill>
                <a:schemeClr val="bg1"/>
              </a:solidFill>
            </a:rPr>
            <a:t>③</a:t>
          </a:r>
          <a:r>
            <a:rPr kumimoji="1" lang="en-US" altLang="ja-JP" sz="1600" b="1" kern="1200" dirty="0" smtClean="0">
              <a:solidFill>
                <a:schemeClr val="bg1"/>
              </a:solidFill>
            </a:rPr>
            <a:t/>
          </a:r>
          <a:br>
            <a:rPr kumimoji="1" lang="en-US" altLang="ja-JP" sz="1600" b="1" kern="1200" dirty="0" smtClean="0">
              <a:solidFill>
                <a:schemeClr val="bg1"/>
              </a:solidFill>
            </a:rPr>
          </a:br>
          <a:r>
            <a:rPr kumimoji="1" lang="ja-JP" altLang="en-US" sz="1600" b="1" kern="1200" dirty="0" smtClean="0">
              <a:solidFill>
                <a:schemeClr val="bg1"/>
              </a:solidFill>
            </a:rPr>
            <a:t>支援の自動化</a:t>
          </a:r>
          <a:endParaRPr kumimoji="1" lang="en-US" altLang="ja-JP" sz="1600" b="1" kern="1200" dirty="0" smtClean="0">
            <a:solidFill>
              <a:schemeClr val="bg1"/>
            </a:solidFill>
          </a:endParaRPr>
        </a:p>
        <a:p>
          <a:pPr lvl="0" algn="ctr" defTabSz="711200">
            <a:lnSpc>
              <a:spcPct val="90000"/>
            </a:lnSpc>
            <a:spcBef>
              <a:spcPct val="0"/>
            </a:spcBef>
            <a:spcAft>
              <a:spcPct val="35000"/>
            </a:spcAft>
          </a:pPr>
          <a:r>
            <a:rPr kumimoji="1" lang="ja-JP" altLang="en-US" sz="1600" b="1" kern="1200" dirty="0" smtClean="0">
              <a:solidFill>
                <a:schemeClr val="bg1"/>
              </a:solidFill>
            </a:rPr>
            <a:t>（リポジトリマイニング）</a:t>
          </a:r>
          <a:endParaRPr kumimoji="1" lang="ja-JP" altLang="en-US" sz="1600" b="1" kern="1200" dirty="0">
            <a:solidFill>
              <a:schemeClr val="bg1"/>
            </a:solidFill>
          </a:endParaRPr>
        </a:p>
      </dsp:txBody>
      <dsp:txXfrm>
        <a:off x="2720422" y="2241267"/>
        <a:ext cx="1273321" cy="1094667"/>
      </dsp:txXfrm>
    </dsp:sp>
    <dsp:sp modelId="{69F1B658-177B-46A2-812A-00F9B968858A}">
      <dsp:nvSpPr>
        <dsp:cNvPr id="0" name=""/>
        <dsp:cNvSpPr/>
      </dsp:nvSpPr>
      <dsp:spPr>
        <a:xfrm>
          <a:off x="1053224" y="1239050"/>
          <a:ext cx="1548812" cy="1548812"/>
        </a:xfrm>
        <a:prstGeom prst="gear6">
          <a:avLst/>
        </a:prstGeom>
        <a:gradFill rotWithShape="0">
          <a:gsLst>
            <a:gs pos="0">
              <a:schemeClr val="accent2">
                <a:hueOff val="-4271744"/>
                <a:satOff val="12481"/>
                <a:lumOff val="-2353"/>
                <a:alphaOff val="0"/>
                <a:shade val="63000"/>
              </a:schemeClr>
            </a:gs>
            <a:gs pos="30000">
              <a:schemeClr val="accent2">
                <a:hueOff val="-4271744"/>
                <a:satOff val="12481"/>
                <a:lumOff val="-2353"/>
                <a:alphaOff val="0"/>
                <a:shade val="90000"/>
                <a:satMod val="110000"/>
              </a:schemeClr>
            </a:gs>
            <a:gs pos="45000">
              <a:schemeClr val="accent2">
                <a:hueOff val="-4271744"/>
                <a:satOff val="12481"/>
                <a:lumOff val="-2353"/>
                <a:alphaOff val="0"/>
                <a:shade val="100000"/>
                <a:satMod val="118000"/>
              </a:schemeClr>
            </a:gs>
            <a:gs pos="55000">
              <a:schemeClr val="accent2">
                <a:hueOff val="-4271744"/>
                <a:satOff val="12481"/>
                <a:lumOff val="-2353"/>
                <a:alphaOff val="0"/>
                <a:shade val="100000"/>
                <a:satMod val="118000"/>
              </a:schemeClr>
            </a:gs>
            <a:gs pos="73000">
              <a:schemeClr val="accent2">
                <a:hueOff val="-4271744"/>
                <a:satOff val="12481"/>
                <a:lumOff val="-2353"/>
                <a:alphaOff val="0"/>
                <a:shade val="90000"/>
                <a:satMod val="110000"/>
              </a:schemeClr>
            </a:gs>
            <a:gs pos="100000">
              <a:schemeClr val="accent2">
                <a:hueOff val="-4271744"/>
                <a:satOff val="12481"/>
                <a:lumOff val="-2353"/>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4271744"/>
              <a:satOff val="12481"/>
              <a:lumOff val="-2353"/>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0" bIns="15240" numCol="1" spcCol="1270" anchor="ctr" anchorCtr="0">
          <a:noAutofit/>
        </a:bodyPr>
        <a:lstStyle/>
        <a:p>
          <a:pPr lvl="0" algn="ctr" defTabSz="533400">
            <a:lnSpc>
              <a:spcPct val="90000"/>
            </a:lnSpc>
            <a:spcBef>
              <a:spcPct val="0"/>
            </a:spcBef>
            <a:spcAft>
              <a:spcPct val="35000"/>
            </a:spcAft>
          </a:pPr>
          <a:r>
            <a:rPr kumimoji="1" lang="ja-JP" altLang="en-US" sz="1200" b="1" kern="1200" dirty="0" smtClean="0">
              <a:solidFill>
                <a:schemeClr val="tx1"/>
              </a:solidFill>
            </a:rPr>
            <a:t>②</a:t>
          </a:r>
          <a:r>
            <a:rPr kumimoji="1" lang="en-US" altLang="ja-JP" sz="1200" b="1" kern="1200" dirty="0" smtClean="0">
              <a:solidFill>
                <a:schemeClr val="tx1"/>
              </a:solidFill>
            </a:rPr>
            <a:t/>
          </a:r>
          <a:br>
            <a:rPr kumimoji="1" lang="en-US" altLang="ja-JP" sz="1200" b="1" kern="1200" dirty="0" smtClean="0">
              <a:solidFill>
                <a:schemeClr val="tx1"/>
              </a:solidFill>
            </a:rPr>
          </a:br>
          <a:r>
            <a:rPr kumimoji="1" lang="ja-JP" altLang="en-US" sz="1200" b="1" kern="1200" dirty="0" smtClean="0">
              <a:solidFill>
                <a:schemeClr val="tx1"/>
              </a:solidFill>
            </a:rPr>
            <a:t>支援方法の検討</a:t>
          </a:r>
          <a:endParaRPr kumimoji="1" lang="ja-JP" altLang="en-US" sz="1200" b="1" kern="1200" dirty="0">
            <a:solidFill>
              <a:schemeClr val="tx1"/>
            </a:solidFill>
          </a:endParaRPr>
        </a:p>
      </dsp:txBody>
      <dsp:txXfrm>
        <a:off x="1443142" y="1631325"/>
        <a:ext cx="768976" cy="764262"/>
      </dsp:txXfrm>
    </dsp:sp>
    <dsp:sp modelId="{D205F05E-A230-4B2C-9741-F199EBD9CEBC}">
      <dsp:nvSpPr>
        <dsp:cNvPr id="0" name=""/>
        <dsp:cNvSpPr/>
      </dsp:nvSpPr>
      <dsp:spPr>
        <a:xfrm rot="20700000">
          <a:off x="1920717" y="170527"/>
          <a:ext cx="1517520" cy="1517520"/>
        </a:xfrm>
        <a:prstGeom prst="gear6">
          <a:avLst/>
        </a:prstGeom>
        <a:gradFill rotWithShape="0">
          <a:gsLst>
            <a:gs pos="0">
              <a:schemeClr val="accent2">
                <a:hueOff val="-8543489"/>
                <a:satOff val="24962"/>
                <a:lumOff val="-4706"/>
                <a:alphaOff val="0"/>
                <a:shade val="63000"/>
              </a:schemeClr>
            </a:gs>
            <a:gs pos="30000">
              <a:schemeClr val="accent2">
                <a:hueOff val="-8543489"/>
                <a:satOff val="24962"/>
                <a:lumOff val="-4706"/>
                <a:alphaOff val="0"/>
                <a:shade val="90000"/>
                <a:satMod val="110000"/>
              </a:schemeClr>
            </a:gs>
            <a:gs pos="45000">
              <a:schemeClr val="accent2">
                <a:hueOff val="-8543489"/>
                <a:satOff val="24962"/>
                <a:lumOff val="-4706"/>
                <a:alphaOff val="0"/>
                <a:shade val="100000"/>
                <a:satMod val="118000"/>
              </a:schemeClr>
            </a:gs>
            <a:gs pos="55000">
              <a:schemeClr val="accent2">
                <a:hueOff val="-8543489"/>
                <a:satOff val="24962"/>
                <a:lumOff val="-4706"/>
                <a:alphaOff val="0"/>
                <a:shade val="100000"/>
                <a:satMod val="118000"/>
              </a:schemeClr>
            </a:gs>
            <a:gs pos="73000">
              <a:schemeClr val="accent2">
                <a:hueOff val="-8543489"/>
                <a:satOff val="24962"/>
                <a:lumOff val="-4706"/>
                <a:alphaOff val="0"/>
                <a:shade val="90000"/>
                <a:satMod val="110000"/>
              </a:schemeClr>
            </a:gs>
            <a:gs pos="100000">
              <a:schemeClr val="accent2">
                <a:hueOff val="-8543489"/>
                <a:satOff val="24962"/>
                <a:lumOff val="-4706"/>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8543489"/>
              <a:satOff val="24962"/>
              <a:lumOff val="-4706"/>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kumimoji="1" lang="ja-JP" altLang="en-US" sz="1100" b="1" kern="1200" dirty="0" smtClean="0">
              <a:solidFill>
                <a:schemeClr val="tx1"/>
              </a:solidFill>
            </a:rPr>
            <a:t>①</a:t>
          </a:r>
          <a:r>
            <a:rPr kumimoji="1" lang="en-US" altLang="ja-JP" sz="1100" b="1" kern="1200" dirty="0" smtClean="0">
              <a:solidFill>
                <a:schemeClr val="tx1"/>
              </a:solidFill>
            </a:rPr>
            <a:t/>
          </a:r>
          <a:br>
            <a:rPr kumimoji="1" lang="en-US" altLang="ja-JP" sz="1100" b="1" kern="1200" dirty="0" smtClean="0">
              <a:solidFill>
                <a:schemeClr val="tx1"/>
              </a:solidFill>
            </a:rPr>
          </a:br>
          <a:r>
            <a:rPr kumimoji="1" lang="ja-JP" altLang="en-US" sz="1100" b="1" kern="1200" dirty="0" smtClean="0">
              <a:solidFill>
                <a:schemeClr val="tx1"/>
              </a:solidFill>
            </a:rPr>
            <a:t>問題の発見</a:t>
          </a:r>
          <a:r>
            <a:rPr kumimoji="1" lang="en-US" altLang="ja-JP" sz="1100" b="1" kern="1200" dirty="0" smtClean="0">
              <a:solidFill>
                <a:schemeClr val="tx1"/>
              </a:solidFill>
            </a:rPr>
            <a:t/>
          </a:r>
          <a:br>
            <a:rPr kumimoji="1" lang="en-US" altLang="ja-JP" sz="1100" b="1" kern="1200" dirty="0" smtClean="0">
              <a:solidFill>
                <a:schemeClr val="tx1"/>
              </a:solidFill>
            </a:rPr>
          </a:br>
          <a:r>
            <a:rPr kumimoji="1" lang="ja-JP" altLang="en-US" sz="1100" b="1" kern="1200" dirty="0" smtClean="0">
              <a:solidFill>
                <a:schemeClr val="tx1"/>
              </a:solidFill>
            </a:rPr>
            <a:t>（見える化）</a:t>
          </a:r>
          <a:endParaRPr kumimoji="1" lang="ja-JP" altLang="en-US" sz="1100" b="1" kern="1200" dirty="0">
            <a:solidFill>
              <a:schemeClr val="tx1"/>
            </a:solidFill>
          </a:endParaRPr>
        </a:p>
      </dsp:txBody>
      <dsp:txXfrm rot="-20700000">
        <a:off x="2253554" y="503364"/>
        <a:ext cx="851847" cy="851847"/>
      </dsp:txXfrm>
    </dsp:sp>
    <dsp:sp modelId="{D3607195-E182-455B-8522-18B16EA57415}">
      <dsp:nvSpPr>
        <dsp:cNvPr id="0" name=""/>
        <dsp:cNvSpPr/>
      </dsp:nvSpPr>
      <dsp:spPr>
        <a:xfrm>
          <a:off x="2125019" y="1423046"/>
          <a:ext cx="2725910" cy="2725910"/>
        </a:xfrm>
        <a:prstGeom prst="circularArrow">
          <a:avLst>
            <a:gd name="adj1" fmla="val 4687"/>
            <a:gd name="adj2" fmla="val 299029"/>
            <a:gd name="adj3" fmla="val 2508090"/>
            <a:gd name="adj4" fmla="val 15878785"/>
            <a:gd name="adj5" fmla="val 5469"/>
          </a:avLst>
        </a:prstGeom>
        <a:gradFill rotWithShape="0">
          <a:gsLst>
            <a:gs pos="0">
              <a:schemeClr val="accent2">
                <a:hueOff val="0"/>
                <a:satOff val="0"/>
                <a:lumOff val="0"/>
                <a:alphaOff val="0"/>
                <a:shade val="63000"/>
              </a:schemeClr>
            </a:gs>
            <a:gs pos="30000">
              <a:schemeClr val="accent2">
                <a:hueOff val="0"/>
                <a:satOff val="0"/>
                <a:lumOff val="0"/>
                <a:alphaOff val="0"/>
                <a:shade val="90000"/>
                <a:satMod val="110000"/>
              </a:schemeClr>
            </a:gs>
            <a:gs pos="45000">
              <a:schemeClr val="accent2">
                <a:hueOff val="0"/>
                <a:satOff val="0"/>
                <a:lumOff val="0"/>
                <a:alphaOff val="0"/>
                <a:shade val="100000"/>
                <a:satMod val="118000"/>
              </a:schemeClr>
            </a:gs>
            <a:gs pos="55000">
              <a:schemeClr val="accent2">
                <a:hueOff val="0"/>
                <a:satOff val="0"/>
                <a:lumOff val="0"/>
                <a:alphaOff val="0"/>
                <a:shade val="100000"/>
                <a:satMod val="118000"/>
              </a:schemeClr>
            </a:gs>
            <a:gs pos="73000">
              <a:schemeClr val="accent2">
                <a:hueOff val="0"/>
                <a:satOff val="0"/>
                <a:lumOff val="0"/>
                <a:alphaOff val="0"/>
                <a:shade val="90000"/>
                <a:satMod val="110000"/>
              </a:schemeClr>
            </a:gs>
            <a:gs pos="100000">
              <a:schemeClr val="accent2">
                <a:hueOff val="0"/>
                <a:satOff val="0"/>
                <a:lumOff val="0"/>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sp>
    <dsp:sp modelId="{3E295DAA-21C9-43A3-A17B-45D6ECE3C9E0}">
      <dsp:nvSpPr>
        <dsp:cNvPr id="0" name=""/>
        <dsp:cNvSpPr/>
      </dsp:nvSpPr>
      <dsp:spPr>
        <a:xfrm>
          <a:off x="778932" y="897739"/>
          <a:ext cx="1980544" cy="1980544"/>
        </a:xfrm>
        <a:prstGeom prst="leftCircularArrow">
          <a:avLst>
            <a:gd name="adj1" fmla="val 6452"/>
            <a:gd name="adj2" fmla="val 429999"/>
            <a:gd name="adj3" fmla="val 10489124"/>
            <a:gd name="adj4" fmla="val 14837806"/>
            <a:gd name="adj5" fmla="val 7527"/>
          </a:avLst>
        </a:prstGeom>
        <a:gradFill rotWithShape="0">
          <a:gsLst>
            <a:gs pos="0">
              <a:schemeClr val="accent2">
                <a:hueOff val="-4271744"/>
                <a:satOff val="12481"/>
                <a:lumOff val="-2353"/>
                <a:alphaOff val="0"/>
                <a:shade val="63000"/>
              </a:schemeClr>
            </a:gs>
            <a:gs pos="30000">
              <a:schemeClr val="accent2">
                <a:hueOff val="-4271744"/>
                <a:satOff val="12481"/>
                <a:lumOff val="-2353"/>
                <a:alphaOff val="0"/>
                <a:shade val="90000"/>
                <a:satMod val="110000"/>
              </a:schemeClr>
            </a:gs>
            <a:gs pos="45000">
              <a:schemeClr val="accent2">
                <a:hueOff val="-4271744"/>
                <a:satOff val="12481"/>
                <a:lumOff val="-2353"/>
                <a:alphaOff val="0"/>
                <a:shade val="100000"/>
                <a:satMod val="118000"/>
              </a:schemeClr>
            </a:gs>
            <a:gs pos="55000">
              <a:schemeClr val="accent2">
                <a:hueOff val="-4271744"/>
                <a:satOff val="12481"/>
                <a:lumOff val="-2353"/>
                <a:alphaOff val="0"/>
                <a:shade val="100000"/>
                <a:satMod val="118000"/>
              </a:schemeClr>
            </a:gs>
            <a:gs pos="73000">
              <a:schemeClr val="accent2">
                <a:hueOff val="-4271744"/>
                <a:satOff val="12481"/>
                <a:lumOff val="-2353"/>
                <a:alphaOff val="0"/>
                <a:shade val="90000"/>
                <a:satMod val="110000"/>
              </a:schemeClr>
            </a:gs>
            <a:gs pos="100000">
              <a:schemeClr val="accent2">
                <a:hueOff val="-4271744"/>
                <a:satOff val="12481"/>
                <a:lumOff val="-2353"/>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4271744"/>
              <a:satOff val="12481"/>
              <a:lumOff val="-2353"/>
              <a:alphaOff val="0"/>
            </a:schemeClr>
          </a:contourClr>
        </a:sp3d>
      </dsp:spPr>
      <dsp:style>
        <a:lnRef idx="0">
          <a:scrgbClr r="0" g="0" b="0"/>
        </a:lnRef>
        <a:fillRef idx="3">
          <a:scrgbClr r="0" g="0" b="0"/>
        </a:fillRef>
        <a:effectRef idx="3">
          <a:scrgbClr r="0" g="0" b="0"/>
        </a:effectRef>
        <a:fontRef idx="minor">
          <a:schemeClr val="lt1"/>
        </a:fontRef>
      </dsp:style>
    </dsp:sp>
    <dsp:sp modelId="{C8D7E6BE-9E6E-47AC-A1F1-22D51F9F4394}">
      <dsp:nvSpPr>
        <dsp:cNvPr id="0" name=""/>
        <dsp:cNvSpPr/>
      </dsp:nvSpPr>
      <dsp:spPr>
        <a:xfrm>
          <a:off x="1569699" y="-160483"/>
          <a:ext cx="2135425" cy="2135425"/>
        </a:xfrm>
        <a:prstGeom prst="circularArrow">
          <a:avLst>
            <a:gd name="adj1" fmla="val 5984"/>
            <a:gd name="adj2" fmla="val 394124"/>
            <a:gd name="adj3" fmla="val 13313824"/>
            <a:gd name="adj4" fmla="val 10508221"/>
            <a:gd name="adj5" fmla="val 6981"/>
          </a:avLst>
        </a:prstGeom>
        <a:gradFill rotWithShape="0">
          <a:gsLst>
            <a:gs pos="0">
              <a:schemeClr val="accent2">
                <a:hueOff val="-8543489"/>
                <a:satOff val="24962"/>
                <a:lumOff val="-4706"/>
                <a:alphaOff val="0"/>
                <a:shade val="63000"/>
              </a:schemeClr>
            </a:gs>
            <a:gs pos="30000">
              <a:schemeClr val="accent2">
                <a:hueOff val="-8543489"/>
                <a:satOff val="24962"/>
                <a:lumOff val="-4706"/>
                <a:alphaOff val="0"/>
                <a:shade val="90000"/>
                <a:satMod val="110000"/>
              </a:schemeClr>
            </a:gs>
            <a:gs pos="45000">
              <a:schemeClr val="accent2">
                <a:hueOff val="-8543489"/>
                <a:satOff val="24962"/>
                <a:lumOff val="-4706"/>
                <a:alphaOff val="0"/>
                <a:shade val="100000"/>
                <a:satMod val="118000"/>
              </a:schemeClr>
            </a:gs>
            <a:gs pos="55000">
              <a:schemeClr val="accent2">
                <a:hueOff val="-8543489"/>
                <a:satOff val="24962"/>
                <a:lumOff val="-4706"/>
                <a:alphaOff val="0"/>
                <a:shade val="100000"/>
                <a:satMod val="118000"/>
              </a:schemeClr>
            </a:gs>
            <a:gs pos="73000">
              <a:schemeClr val="accent2">
                <a:hueOff val="-8543489"/>
                <a:satOff val="24962"/>
                <a:lumOff val="-4706"/>
                <a:alphaOff val="0"/>
                <a:shade val="90000"/>
                <a:satMod val="110000"/>
              </a:schemeClr>
            </a:gs>
            <a:gs pos="100000">
              <a:schemeClr val="accent2">
                <a:hueOff val="-8543489"/>
                <a:satOff val="24962"/>
                <a:lumOff val="-4706"/>
                <a:alphaOff val="0"/>
                <a:shade val="63000"/>
              </a:schemeClr>
            </a:gs>
          </a:gsLst>
          <a:lin ang="950000" scaled="1"/>
        </a:gradFill>
        <a:ln>
          <a:noFill/>
        </a:ln>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accent2">
              <a:hueOff val="-8543489"/>
              <a:satOff val="24962"/>
              <a:lumOff val="-4706"/>
              <a:alphaOff val="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CCD6B3A-634E-4643-B774-678978CC1DFB}" type="datetimeFigureOut">
              <a:rPr kumimoji="1" lang="ja-JP" altLang="en-US" smtClean="0"/>
              <a:t>2012/10/09</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A7AA813-5008-7B4F-85EF-B082834F7770}" type="slidenum">
              <a:rPr kumimoji="1" lang="ja-JP" altLang="en-US" smtClean="0"/>
              <a:t>‹#›</a:t>
            </a:fld>
            <a:endParaRPr kumimoji="1" lang="ja-JP" altLang="en-US"/>
          </a:p>
        </p:txBody>
      </p:sp>
    </p:spTree>
    <p:extLst>
      <p:ext uri="{BB962C8B-B14F-4D97-AF65-F5344CB8AC3E}">
        <p14:creationId xmlns:p14="http://schemas.microsoft.com/office/powerpoint/2010/main" val="10602368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B902BF-0B27-490B-BFAC-9884BB07AEF8}" type="datetimeFigureOut">
              <a:rPr kumimoji="1" lang="ja-JP" altLang="en-US" smtClean="0"/>
              <a:pPr/>
              <a:t>2012/10/09</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E6A07B-80C0-4935-9822-74F3BFF45711}" type="slidenum">
              <a:rPr kumimoji="1" lang="ja-JP" altLang="en-US" smtClean="0"/>
              <a:pPr/>
              <a:t>‹#›</a:t>
            </a:fld>
            <a:endParaRPr kumimoji="1" lang="ja-JP" altLang="en-US"/>
          </a:p>
        </p:txBody>
      </p:sp>
    </p:spTree>
    <p:extLst>
      <p:ext uri="{BB962C8B-B14F-4D97-AF65-F5344CB8AC3E}">
        <p14:creationId xmlns:p14="http://schemas.microsoft.com/office/powerpoint/2010/main" val="28347944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まずは，簡単に私の略歴を紹介</a:t>
            </a:r>
            <a:r>
              <a:rPr kumimoji="1" lang="ja-JP" altLang="en-US" smtClean="0"/>
              <a:t>いたします．</a:t>
            </a:r>
            <a:endParaRPr kumimoji="1" lang="en-US" altLang="ja-JP" smtClean="0"/>
          </a:p>
          <a:p>
            <a:r>
              <a:rPr kumimoji="1" lang="ja-JP" altLang="en-US" dirty="0" smtClean="0"/>
              <a:t>現在は，奈良先端大のソフトウェア工学研究室にて助教をしております．</a:t>
            </a:r>
            <a:endParaRPr kumimoji="1" lang="en-US" altLang="ja-JP" dirty="0" smtClean="0"/>
          </a:p>
          <a:p>
            <a:endParaRPr kumimoji="1" lang="en-US" altLang="ja-JP" dirty="0" smtClean="0"/>
          </a:p>
          <a:p>
            <a:r>
              <a:rPr kumimoji="1" lang="en-US" altLang="ja-JP" dirty="0" smtClean="0"/>
              <a:t>98</a:t>
            </a:r>
            <a:r>
              <a:rPr kumimoji="1" lang="ja-JP" altLang="en-US" dirty="0" smtClean="0"/>
              <a:t>年の</a:t>
            </a:r>
            <a:r>
              <a:rPr kumimoji="1" lang="en-US" altLang="ja-JP" dirty="0" smtClean="0"/>
              <a:t>3</a:t>
            </a:r>
            <a:r>
              <a:rPr kumimoji="1" lang="ja-JP" altLang="en-US" dirty="0" smtClean="0"/>
              <a:t>月に京都工芸繊維大学卒業後，奈良先端大に進学し，</a:t>
            </a:r>
            <a:endParaRPr kumimoji="1" lang="en-US" altLang="ja-JP" dirty="0" smtClean="0"/>
          </a:p>
          <a:p>
            <a:r>
              <a:rPr kumimoji="1" lang="en-US" altLang="ja-JP" dirty="0" smtClean="0"/>
              <a:t>5</a:t>
            </a:r>
            <a:r>
              <a:rPr kumimoji="1" lang="ja-JP" altLang="en-US" dirty="0" smtClean="0"/>
              <a:t>年間，認知科学研究室に在籍しました．</a:t>
            </a:r>
            <a:endParaRPr kumimoji="1" lang="en-US" altLang="ja-JP" dirty="0" smtClean="0"/>
          </a:p>
          <a:p>
            <a:r>
              <a:rPr kumimoji="1" lang="ja-JP" altLang="en-US" dirty="0" smtClean="0"/>
              <a:t>その間，指導教員が東大先端研へ異動しましたので，</a:t>
            </a:r>
            <a:endParaRPr kumimoji="1" lang="en-US" altLang="ja-JP" dirty="0" smtClean="0"/>
          </a:p>
          <a:p>
            <a:r>
              <a:rPr kumimoji="1" lang="ja-JP" altLang="en-US" dirty="0" smtClean="0"/>
              <a:t>共に東京で研究を行い去年</a:t>
            </a:r>
            <a:r>
              <a:rPr kumimoji="1" lang="en-US" altLang="ja-JP" dirty="0" smtClean="0"/>
              <a:t>2003</a:t>
            </a:r>
            <a:r>
              <a:rPr kumimoji="1" lang="ja-JP" altLang="en-US" dirty="0" smtClean="0"/>
              <a:t>年</a:t>
            </a:r>
            <a:r>
              <a:rPr kumimoji="1" lang="en-US" altLang="ja-JP" dirty="0" smtClean="0"/>
              <a:t>3</a:t>
            </a:r>
            <a:r>
              <a:rPr kumimoji="1" lang="ja-JP" altLang="en-US" dirty="0" smtClean="0"/>
              <a:t>月に博士号を取得しました．</a:t>
            </a:r>
            <a:endParaRPr kumimoji="1" lang="en-US" altLang="ja-JP" dirty="0" smtClean="0"/>
          </a:p>
          <a:p>
            <a:endParaRPr kumimoji="1" lang="en-US" altLang="ja-JP" dirty="0" smtClean="0"/>
          </a:p>
          <a:p>
            <a:r>
              <a:rPr kumimoji="1" lang="en-US" altLang="ja-JP" dirty="0" smtClean="0"/>
              <a:t>2003</a:t>
            </a:r>
            <a:r>
              <a:rPr kumimoji="1" lang="ja-JP" altLang="en-US" dirty="0" smtClean="0"/>
              <a:t>年</a:t>
            </a:r>
            <a:r>
              <a:rPr kumimoji="1" lang="en-US" altLang="ja-JP" dirty="0" smtClean="0"/>
              <a:t>4</a:t>
            </a:r>
            <a:r>
              <a:rPr kumimoji="1" lang="ja-JP" altLang="en-US" dirty="0" smtClean="0"/>
              <a:t>月からは以前からリサーチアシスタントとして働いておりました</a:t>
            </a:r>
            <a:endParaRPr kumimoji="1" lang="en-US" altLang="ja-JP" dirty="0" smtClean="0"/>
          </a:p>
          <a:p>
            <a:r>
              <a:rPr kumimoji="1" lang="ja-JP" altLang="en-US" dirty="0" smtClean="0"/>
              <a:t>旧科技団のさきがけ研究のポスドクとして半年間働きました．</a:t>
            </a:r>
            <a:endParaRPr kumimoji="1" lang="en-US" altLang="ja-JP" dirty="0" smtClean="0"/>
          </a:p>
          <a:p>
            <a:r>
              <a:rPr kumimoji="1" lang="en-US" altLang="ja-JP" dirty="0" smtClean="0"/>
              <a:t>2003</a:t>
            </a:r>
            <a:r>
              <a:rPr kumimoji="1" lang="ja-JP" altLang="en-US" dirty="0" smtClean="0"/>
              <a:t>年</a:t>
            </a:r>
            <a:r>
              <a:rPr kumimoji="1" lang="en-US" altLang="ja-JP" dirty="0" smtClean="0"/>
              <a:t>10</a:t>
            </a:r>
            <a:r>
              <a:rPr kumimoji="1" lang="ja-JP" altLang="en-US" dirty="0" smtClean="0"/>
              <a:t>月からは阪大・奈良先端大の産官学連携プロジェクト</a:t>
            </a:r>
            <a:r>
              <a:rPr kumimoji="1" lang="en-US" altLang="ja-JP" dirty="0" smtClean="0"/>
              <a:t>EASE</a:t>
            </a:r>
          </a:p>
          <a:p>
            <a:r>
              <a:rPr kumimoji="1" lang="ja-JP" altLang="en-US" dirty="0" err="1" smtClean="0"/>
              <a:t>にて</a:t>
            </a:r>
            <a:r>
              <a:rPr kumimoji="1" lang="en-US" altLang="ja-JP" dirty="0" smtClean="0"/>
              <a:t>1</a:t>
            </a:r>
            <a:r>
              <a:rPr kumimoji="1" lang="ja-JP" altLang="en-US" dirty="0" smtClean="0"/>
              <a:t>年間ポスドクとして雇用され大阪で企業実務者とともに研究開発</a:t>
            </a:r>
            <a:endParaRPr kumimoji="1" lang="en-US" altLang="ja-JP" dirty="0" smtClean="0"/>
          </a:p>
          <a:p>
            <a:r>
              <a:rPr kumimoji="1" lang="ja-JP" altLang="en-US" dirty="0" smtClean="0"/>
              <a:t>に従事しました．</a:t>
            </a:r>
            <a:endParaRPr kumimoji="1" lang="en-US" altLang="ja-JP" dirty="0" smtClean="0"/>
          </a:p>
          <a:p>
            <a:endParaRPr kumimoji="1" lang="en-US" altLang="ja-JP" dirty="0" smtClean="0"/>
          </a:p>
          <a:p>
            <a:r>
              <a:rPr kumimoji="1" lang="ja-JP" altLang="en-US" dirty="0" smtClean="0"/>
              <a:t>その後，</a:t>
            </a:r>
            <a:r>
              <a:rPr kumimoji="1" lang="en-US" altLang="ja-JP" dirty="0" smtClean="0"/>
              <a:t>2004</a:t>
            </a:r>
            <a:r>
              <a:rPr kumimoji="1" lang="ja-JP" altLang="en-US" dirty="0" smtClean="0"/>
              <a:t>年</a:t>
            </a:r>
            <a:r>
              <a:rPr kumimoji="1" lang="en-US" altLang="ja-JP" dirty="0" smtClean="0"/>
              <a:t>10</a:t>
            </a:r>
            <a:r>
              <a:rPr kumimoji="1" lang="ja-JP" altLang="en-US" dirty="0" smtClean="0"/>
              <a:t>月から奈良先端大助手として雇用され現在に至ります．</a:t>
            </a:r>
            <a:endParaRPr kumimoji="1" lang="en-US" altLang="ja-JP" dirty="0" smtClean="0"/>
          </a:p>
          <a:p>
            <a:r>
              <a:rPr kumimoji="1" lang="en-US" altLang="ja-JP" dirty="0" smtClean="0"/>
              <a:t>2009</a:t>
            </a:r>
            <a:r>
              <a:rPr kumimoji="1" lang="ja-JP" altLang="en-US" dirty="0" smtClean="0"/>
              <a:t>年からは兼任で大阪大学の招聘教員として先導的</a:t>
            </a:r>
            <a:r>
              <a:rPr kumimoji="1" lang="en-US" altLang="ja-JP" dirty="0" smtClean="0"/>
              <a:t>IT</a:t>
            </a:r>
            <a:r>
              <a:rPr kumimoji="1" lang="ja-JP" altLang="en-US" dirty="0" smtClean="0"/>
              <a:t>スペシャリスト</a:t>
            </a:r>
            <a:endParaRPr kumimoji="1" lang="en-US" altLang="ja-JP" dirty="0" smtClean="0"/>
          </a:p>
          <a:p>
            <a:r>
              <a:rPr kumimoji="1" lang="ja-JP" altLang="en-US" dirty="0" smtClean="0"/>
              <a:t>育成推進プログラムで実践的なソフトウェア工学教育に携わっています．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3</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博士課程の</a:t>
            </a:r>
            <a:r>
              <a:rPr kumimoji="1" lang="en-US" altLang="ja-JP" dirty="0" smtClean="0"/>
              <a:t>5</a:t>
            </a:r>
            <a:r>
              <a:rPr kumimoji="1" lang="ja-JP" altLang="en-US" dirty="0" smtClean="0"/>
              <a:t>年間は</a:t>
            </a:r>
            <a:r>
              <a:rPr kumimoji="1" lang="en-US" altLang="ja-JP" dirty="0" smtClean="0"/>
              <a:t>HCI</a:t>
            </a:r>
            <a:r>
              <a:rPr kumimoji="1" lang="ja-JP" altLang="en-US" dirty="0" smtClean="0"/>
              <a:t>・</a:t>
            </a:r>
            <a:r>
              <a:rPr kumimoji="1" lang="en-US" altLang="ja-JP" dirty="0" smtClean="0"/>
              <a:t>CSCW</a:t>
            </a:r>
            <a:r>
              <a:rPr kumimoji="1" lang="ja-JP" altLang="en-US" dirty="0" smtClean="0"/>
              <a:t>の分野で，言語や習慣の異なる顧客と開発者とのコミュニケーション・コラボレーションを支援するための可視化システムを研究しました．ソフトウェア工学の分野では要求分析や要求抽出の支援にあたるものです．</a:t>
            </a:r>
            <a:endParaRPr kumimoji="1" lang="en-US" altLang="ja-JP" dirty="0" smtClean="0"/>
          </a:p>
          <a:p>
            <a:endParaRPr kumimoji="1" lang="en-US" altLang="ja-JP" dirty="0" smtClean="0"/>
          </a:p>
          <a:p>
            <a:r>
              <a:rPr kumimoji="1" lang="ja-JP" altLang="en-US" dirty="0" smtClean="0"/>
              <a:t>その後，産学官連携プロジェクトに参画し，本格的にソフトウェア工学の分野で研究を始めました．</a:t>
            </a:r>
            <a:r>
              <a:rPr kumimoji="1" lang="en-US" altLang="ja-JP" dirty="0" smtClean="0"/>
              <a:t>EASE</a:t>
            </a:r>
            <a:r>
              <a:rPr kumimoji="1" lang="ja-JP" altLang="en-US" dirty="0" smtClean="0"/>
              <a:t>プロジェクトでは主に，プロジェクト管理の支援を，奈良先端大では要求工学や分散開発，また，後ほど紹介させて頂きます，リポジトリマイニングに基</a:t>
            </a:r>
            <a:r>
              <a:rPr kumimoji="1" lang="ja-JP" altLang="en-US" dirty="0" err="1" smtClean="0"/>
              <a:t>づ</a:t>
            </a:r>
            <a:r>
              <a:rPr kumimoji="1" lang="en-US" altLang="ja-JP" dirty="0" smtClean="0"/>
              <a:t>OSS</a:t>
            </a:r>
            <a:r>
              <a:rPr kumimoji="1" lang="ja-JP" altLang="en-US" dirty="0" smtClean="0"/>
              <a:t>開発利用支援の研究に取り組んでおります．また，奈良先端大では，</a:t>
            </a:r>
            <a:r>
              <a:rPr kumimoji="1" lang="en-US" altLang="ja-JP" dirty="0" smtClean="0"/>
              <a:t>HCI/CSCW</a:t>
            </a:r>
            <a:r>
              <a:rPr kumimoji="1" lang="ja-JP" altLang="en-US" dirty="0" err="1" smtClean="0"/>
              <a:t>での</a:t>
            </a:r>
            <a:r>
              <a:rPr kumimoji="1" lang="ja-JP" altLang="en-US" dirty="0" smtClean="0"/>
              <a:t>経験を生かして，ユーザビリティや</a:t>
            </a:r>
            <a:r>
              <a:rPr kumimoji="1" lang="en-US" altLang="ja-JP" dirty="0" smtClean="0"/>
              <a:t>SW</a:t>
            </a:r>
            <a:r>
              <a:rPr kumimoji="1" lang="ja-JP" altLang="en-US" dirty="0" smtClean="0"/>
              <a:t>開発におけるヒューマン・ソーシャルファクタの研究も行っています．</a:t>
            </a:r>
            <a:endParaRPr kumimoji="1" lang="en-US" altLang="ja-JP" dirty="0" smtClean="0"/>
          </a:p>
          <a:p>
            <a:endParaRPr kumimoji="1" lang="en-US" altLang="ja-JP" dirty="0" smtClean="0"/>
          </a:p>
          <a:p>
            <a:r>
              <a:rPr kumimoji="1" lang="ja-JP" altLang="en-US" dirty="0" smtClean="0"/>
              <a:t>私の研究キャリアをまとめますと，</a:t>
            </a:r>
            <a:r>
              <a:rPr kumimoji="1" lang="en-US" altLang="ja-JP" dirty="0" smtClean="0"/>
              <a:t>HCI</a:t>
            </a:r>
            <a:r>
              <a:rPr kumimoji="1" lang="ja-JP" altLang="en-US" dirty="0" smtClean="0"/>
              <a:t>・</a:t>
            </a:r>
            <a:r>
              <a:rPr kumimoji="1" lang="en-US" altLang="ja-JP" dirty="0" smtClean="0"/>
              <a:t>CSCW</a:t>
            </a:r>
            <a:r>
              <a:rPr kumimoji="1" lang="ja-JP" altLang="en-US" dirty="0" smtClean="0"/>
              <a:t>という比較的広い研究対象を持つ分野からスタートし，ソフトウェア工学を基盤として，現在は</a:t>
            </a:r>
            <a:r>
              <a:rPr kumimoji="1" lang="en-US" altLang="ja-JP" dirty="0" smtClean="0"/>
              <a:t>OSS</a:t>
            </a:r>
            <a:r>
              <a:rPr kumimoji="1" lang="ja-JP" altLang="en-US" dirty="0" smtClean="0"/>
              <a:t>開発というコアな研究領域に精力的に取り組んでいるという状況です．</a:t>
            </a:r>
            <a:endParaRPr kumimoji="1" lang="en-US" altLang="ja-JP" dirty="0" smtClean="0"/>
          </a:p>
          <a:p>
            <a:endParaRPr kumimoji="1" lang="en-US" altLang="ja-JP" dirty="0" smtClean="0"/>
          </a:p>
          <a:p>
            <a:r>
              <a:rPr kumimoji="1" lang="ja-JP" altLang="en-US" dirty="0" smtClean="0"/>
              <a:t>私の研究のゴールをまとめますと，ソフトウェア開発における知識コラボレーションの支援，ということができます．そのためには，ソフトウェア開発者を知識労働者と捉えその知的作業を支援すること，また，開発者間の協調作業を支援すること，さらに，開発者と利用者とのコラボレーションを支援することが重要となります．これらサブゴールを達成するために力を入れて取り組んでおりますりの</a:t>
            </a:r>
            <a:r>
              <a:rPr kumimoji="1" lang="ja-JP" altLang="en-US" dirty="0" err="1" smtClean="0"/>
              <a:t>が</a:t>
            </a:r>
            <a:r>
              <a:rPr kumimoji="1" lang="ja-JP" altLang="en-US" dirty="0" smtClean="0"/>
              <a:t>リポジトリマイニング技術でして，後ほど説明させて頂きます．</a:t>
            </a:r>
            <a:endParaRPr kumimoji="1" lang="en-US" altLang="ja-JP" dirty="0" smtClean="0"/>
          </a:p>
          <a:p>
            <a:endParaRPr kumimoji="1" lang="en-US" altLang="ja-JP" dirty="0" smtClean="0"/>
          </a:p>
          <a:p>
            <a:r>
              <a:rPr kumimoji="1" lang="ja-JP" altLang="en-US" dirty="0" smtClean="0"/>
              <a:t>これらの分野は，和歌山大学の先生方とも共通点が多く，システムデザイン学科の宗森先生，吉野先生にはグループウェア研究会で日頃よりお世話になっておりますし，情報通信システム学科の塚田先生にも情報処理学会の論文誌特集号編集委員会でお世話になっております．また，ソフトウェア工学分野では鰺坂先生，満田先生，フクヤス先生にお世話になっており，</a:t>
            </a:r>
            <a:r>
              <a:rPr kumimoji="1" lang="en-US" altLang="ja-JP" dirty="0" smtClean="0"/>
              <a:t>IT</a:t>
            </a:r>
            <a:r>
              <a:rPr kumimoji="1" lang="ja-JP" altLang="en-US" dirty="0" smtClean="0"/>
              <a:t>スペシャリストプログラムで共に実践的ソフトウェア工学教育に取り組んでおります．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5</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では，これまでの私の研究活動がソフトウェア工学知識体系のどのあたりをカバーしてきたかを示します．個々の知識領域を極めたという意味ではございませんが，私の研究対象の概要を知って頂けるのではないかと思います．</a:t>
            </a:r>
            <a:endParaRPr kumimoji="1" lang="en-US" altLang="ja-JP" dirty="0" smtClean="0"/>
          </a:p>
          <a:p>
            <a:endParaRPr kumimoji="1" lang="en-US" altLang="ja-JP" dirty="0" smtClean="0"/>
          </a:p>
          <a:p>
            <a:r>
              <a:rPr kumimoji="1" lang="ja-JP" altLang="en-US" dirty="0" smtClean="0"/>
              <a:t>まず，博士課程での研究はソフトウェア要求に関するものでした．</a:t>
            </a:r>
            <a:endParaRPr kumimoji="1" lang="en-US" altLang="ja-JP" dirty="0" smtClean="0"/>
          </a:p>
          <a:p>
            <a:endParaRPr kumimoji="1" lang="en-US" altLang="ja-JP" dirty="0" smtClean="0"/>
          </a:p>
          <a:p>
            <a:r>
              <a:rPr kumimoji="1" lang="ja-JP" altLang="en-US" dirty="0" smtClean="0"/>
              <a:t>次に</a:t>
            </a:r>
            <a:r>
              <a:rPr kumimoji="1" lang="en-US" altLang="ja-JP" dirty="0" smtClean="0"/>
              <a:t>EASE</a:t>
            </a:r>
            <a:r>
              <a:rPr kumimoji="1" lang="ja-JP" altLang="en-US" dirty="0" smtClean="0"/>
              <a:t>プロジェクトでは，プロジェクトマネジメント関連の研究に取り組みましたので，この辺りの領域を．</a:t>
            </a:r>
            <a:endParaRPr kumimoji="1" lang="en-US" altLang="ja-JP" dirty="0" smtClean="0"/>
          </a:p>
          <a:p>
            <a:endParaRPr kumimoji="1" lang="en-US" altLang="ja-JP" dirty="0" smtClean="0"/>
          </a:p>
          <a:p>
            <a:r>
              <a:rPr kumimoji="1" lang="ja-JP" altLang="en-US" dirty="0" smtClean="0"/>
              <a:t>奈良先端大では，再び要求工学に取り組んだり，開発者の作業をリポジトリマイニングにより自動的に支援するといったあたりを狙って研究を続けておりますので，より広範な領域を対象としています．</a:t>
            </a:r>
            <a:endParaRPr kumimoji="1" lang="en-US" altLang="ja-JP" dirty="0" smtClean="0"/>
          </a:p>
          <a:p>
            <a:endParaRPr kumimoji="1" lang="en-US" altLang="ja-JP" dirty="0" smtClean="0"/>
          </a:p>
          <a:p>
            <a:r>
              <a:rPr kumimoji="1" lang="ja-JP" altLang="en-US" dirty="0" smtClean="0"/>
              <a:t>支援手法の研究や支援ツールの研究は，学生時代より一貫して行っている領域になります．</a:t>
            </a:r>
            <a:endParaRPr kumimoji="1" lang="en-US" altLang="ja-JP" dirty="0" smtClean="0"/>
          </a:p>
          <a:p>
            <a:endParaRPr kumimoji="1" lang="en-US" altLang="ja-JP" dirty="0" smtClean="0"/>
          </a:p>
          <a:p>
            <a:r>
              <a:rPr kumimoji="1" lang="ja-JP" altLang="en-US" dirty="0" smtClean="0"/>
              <a:t>なお，ソフトウェア設計の部分はこれまで研究対象としたことがございませんでしたが，これは，奈良先端大にソフトウェア設計学研究室という設計を専門とした研究を行っているグループがありますので，これまで力を入れておりませんでしたが，もしこちらで採用頂けることになりましたら，私にとって新たなチャレンジ領域として取り組みたいと考えている部分でもあります．</a:t>
            </a:r>
            <a:endParaRPr kumimoji="1" lang="ja-JP" altLang="en-US" dirty="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6</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Therefore, if we have troubles on such systems, we will have large economic damage.</a:t>
            </a:r>
          </a:p>
          <a:p>
            <a:endParaRPr kumimoji="1" lang="en-US" altLang="ja-JP" dirty="0" smtClean="0"/>
          </a:p>
          <a:p>
            <a:r>
              <a:rPr kumimoji="1" lang="en-US" altLang="ja-JP" dirty="0" smtClean="0"/>
              <a:t>In 2009, National Institute of Standards and Technology reported that Software failures cost U.S. Economy $59.5 Billion annually.</a:t>
            </a:r>
          </a:p>
          <a:p>
            <a:r>
              <a:rPr kumimoji="1" lang="en-US" altLang="ja-JP" dirty="0" smtClean="0"/>
              <a:t>$59.5 Billion is almost equal to 0.6% of GDP in US.</a:t>
            </a:r>
          </a:p>
          <a:p>
            <a:endParaRPr kumimoji="1" lang="en-US" altLang="ja-JP" dirty="0" smtClean="0"/>
          </a:p>
          <a:p>
            <a:r>
              <a:rPr kumimoji="1" lang="en-US" altLang="ja-JP" dirty="0" smtClean="0"/>
              <a:t>If we can assume that this percentage can be applied to Japan, social</a:t>
            </a:r>
            <a:r>
              <a:rPr kumimoji="1" lang="en-US" altLang="ja-JP" baseline="0" dirty="0" smtClean="0"/>
              <a:t> loos by s</a:t>
            </a:r>
            <a:r>
              <a:rPr kumimoji="1" lang="en-US" altLang="ja-JP" dirty="0" smtClean="0"/>
              <a:t>oftware failures in Japan is about 3</a:t>
            </a:r>
            <a:r>
              <a:rPr kumimoji="1" lang="en-US" altLang="ja-JP" baseline="0" dirty="0" smtClean="0"/>
              <a:t> </a:t>
            </a:r>
            <a:r>
              <a:rPr kumimoji="1" lang="en-US" altLang="ja-JP" dirty="0" smtClean="0"/>
              <a:t>trillion Yen annually.</a:t>
            </a:r>
          </a:p>
          <a:p>
            <a:r>
              <a:rPr kumimoji="1" lang="en-US" altLang="ja-JP" dirty="0" smtClean="0"/>
              <a:t>That is about</a:t>
            </a:r>
            <a:r>
              <a:rPr kumimoji="1" lang="en-US" altLang="ja-JP" baseline="0" dirty="0" smtClean="0"/>
              <a:t> 25 % of </a:t>
            </a:r>
            <a:r>
              <a:rPr lang="en-US" altLang="ja-JP" dirty="0" smtClean="0"/>
              <a:t>annual sales of software industry in Japan.</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A2EF321B-F5DE-409B-BF3D-2ACC21403362}" type="slidenum">
              <a:rPr lang="en-US" altLang="ja-JP" smtClean="0"/>
              <a:pPr>
                <a:defRPr/>
              </a:pPr>
              <a:t>9</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研究紹介に入る前に，まず，リポジトリマイニングとは何かについてご説明致します．</a:t>
            </a:r>
            <a:endParaRPr kumimoji="1" lang="en-US" altLang="ja-JP" dirty="0" smtClean="0"/>
          </a:p>
          <a:p>
            <a:endParaRPr kumimoji="1" lang="en-US" altLang="ja-JP" dirty="0" smtClean="0"/>
          </a:p>
          <a:p>
            <a:r>
              <a:rPr kumimoji="1" lang="ja-JP" altLang="en-US" dirty="0" smtClean="0"/>
              <a:t>リポジトリマイニングとは，開発の過程で記録・蓄積される大量のデータから，ソフトウェア開発に有用な知見を導き出すための分析技術の総称です．</a:t>
            </a:r>
            <a:endParaRPr kumimoji="1" lang="en-US" altLang="ja-JP" dirty="0" smtClean="0"/>
          </a:p>
          <a:p>
            <a:endParaRPr kumimoji="1" lang="en-US" altLang="ja-JP" dirty="0" smtClean="0"/>
          </a:p>
          <a:p>
            <a:r>
              <a:rPr kumimoji="1" lang="ja-JP" altLang="en-US" dirty="0" smtClean="0"/>
              <a:t>この研究分野は，ソフトウェア工学の中でも最近非常にホットな研究分野の１つです．</a:t>
            </a:r>
            <a:endParaRPr kumimoji="1" lang="en-US" altLang="ja-JP" dirty="0" smtClean="0"/>
          </a:p>
          <a:p>
            <a:r>
              <a:rPr kumimoji="1" lang="ja-JP" altLang="en-US" dirty="0" smtClean="0"/>
              <a:t>例えば，リポジトリマイニングの専門の国際会議が，</a:t>
            </a:r>
            <a:r>
              <a:rPr kumimoji="1" lang="en-US" altLang="ja-JP" dirty="0" smtClean="0"/>
              <a:t>2005</a:t>
            </a:r>
            <a:r>
              <a:rPr kumimoji="1" lang="ja-JP" altLang="en-US" dirty="0" smtClean="0"/>
              <a:t>年から始まり，年々投稿数が増え採択率が厳しくなっております．</a:t>
            </a:r>
            <a:endParaRPr kumimoji="1" lang="en-US" altLang="ja-JP" dirty="0" smtClean="0"/>
          </a:p>
          <a:p>
            <a:r>
              <a:rPr kumimoji="1" lang="ja-JP" altLang="en-US" dirty="0" smtClean="0"/>
              <a:t>また，</a:t>
            </a:r>
            <a:r>
              <a:rPr kumimoji="1" lang="en-US" altLang="ja-JP" dirty="0" smtClean="0"/>
              <a:t>IEEE</a:t>
            </a:r>
            <a:r>
              <a:rPr kumimoji="1" lang="ja-JP" altLang="en-US" dirty="0" smtClean="0"/>
              <a:t> </a:t>
            </a:r>
            <a:r>
              <a:rPr kumimoji="1" lang="en-US" altLang="ja-JP" dirty="0" smtClean="0"/>
              <a:t>Transaction on Software Engineering</a:t>
            </a:r>
            <a:r>
              <a:rPr kumimoji="1" lang="ja-JP" altLang="en-US" dirty="0" smtClean="0"/>
              <a:t>や</a:t>
            </a:r>
            <a:r>
              <a:rPr kumimoji="1" lang="en-US" altLang="ja-JP" dirty="0" smtClean="0"/>
              <a:t>Empirical Software</a:t>
            </a:r>
            <a:r>
              <a:rPr kumimoji="1" lang="en-US" altLang="ja-JP" baseline="0" dirty="0" smtClean="0"/>
              <a:t> Engineering</a:t>
            </a:r>
            <a:r>
              <a:rPr kumimoji="1" lang="ja-JP" altLang="en-US" baseline="0" dirty="0" smtClean="0"/>
              <a:t>といったトップレベルの国際ジャーナルでも特集号が毎年のように企画されております．</a:t>
            </a:r>
            <a:endParaRPr kumimoji="1" lang="ja-JP" altLang="en-US" dirty="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14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これまでも，ソフトウェア開発を支援する技術はたくさんありました．リポジトリマイニングはそうした既存の支援技術と根本的に何が違うのかを簡単にご説明します．</a:t>
            </a:r>
            <a:endParaRPr kumimoji="1" lang="en-US" altLang="ja-JP" dirty="0" smtClean="0"/>
          </a:p>
          <a:p>
            <a:endParaRPr kumimoji="1" lang="en-US" altLang="ja-JP" dirty="0" smtClean="0"/>
          </a:p>
          <a:p>
            <a:r>
              <a:rPr kumimoji="1" lang="ja-JP" altLang="en-US" dirty="0" smtClean="0"/>
              <a:t>こ</a:t>
            </a:r>
            <a:r>
              <a:rPr kumimoji="1" lang="ja-JP" altLang="en-US" dirty="0" err="1" smtClean="0"/>
              <a:t>でまでの</a:t>
            </a:r>
            <a:r>
              <a:rPr kumimoji="1" lang="ja-JP" altLang="en-US" dirty="0" smtClean="0"/>
              <a:t>支援技術，たとえば</a:t>
            </a:r>
            <a:r>
              <a:rPr kumimoji="1" lang="en-US" altLang="ja-JP" dirty="0" smtClean="0"/>
              <a:t>CASE</a:t>
            </a:r>
            <a:r>
              <a:rPr kumimoji="1" lang="ja-JP" altLang="en-US" dirty="0" smtClean="0"/>
              <a:t>ツールなどは，設計ドキュメントからコードを自動生成するなど，開発者を強力に支援するものとして普及してきましたが，</a:t>
            </a:r>
            <a:r>
              <a:rPr kumimoji="1" lang="en-US" altLang="ja-JP" dirty="0" smtClean="0"/>
              <a:t>CASE</a:t>
            </a:r>
            <a:r>
              <a:rPr kumimoji="1" lang="ja-JP" altLang="en-US" dirty="0" smtClean="0"/>
              <a:t>ツールは支援のための仕掛け，例えば自動変換に必要なモデルはツールのなかに内包されているものであり，多少語弊がありますが，開発者が賢いのではなくあくまでもツールが賢い，というスタンスのものです．</a:t>
            </a:r>
            <a:endParaRPr kumimoji="1" lang="en-US" altLang="ja-JP" dirty="0" smtClean="0"/>
          </a:p>
          <a:p>
            <a:endParaRPr kumimoji="1" lang="en-US" altLang="ja-JP" dirty="0" smtClean="0"/>
          </a:p>
          <a:p>
            <a:r>
              <a:rPr kumimoji="1" lang="ja-JP" altLang="en-US" dirty="0" smtClean="0"/>
              <a:t>一方，リポジトリマイニングの背景にある考え方は，まず，開発の際に用いられたすべてのデータは何らかの形で保存されており，そのデータには開発者の創意工夫の結晶が埋もれているだろうと．そうした創意工夫の結晶を，パターンや傾向を掘り起こすことで他の開発者にも提供・共有し，開発者の能力を高めようという考え方です．また，そうした一連の分析の作業を自動的に行おう，開発者には知的作業のみに集中してもらおう，という考え方に由来しているものです．</a:t>
            </a:r>
            <a:endParaRPr kumimoji="1" lang="ja-JP" altLang="en-US" dirty="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15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それでは，最近私の研究グループが精力的に研究しております，リポジトリマイニングに基づく</a:t>
            </a:r>
            <a:r>
              <a:rPr kumimoji="1" lang="en-US" altLang="ja-JP" dirty="0" smtClean="0"/>
              <a:t>OSS</a:t>
            </a:r>
            <a:r>
              <a:rPr kumimoji="1" lang="ja-JP" altLang="en-US" dirty="0" smtClean="0"/>
              <a:t>開発・利用支援の研究につきましていくつかご紹介させて頂きたいと思います．ここ</a:t>
            </a:r>
            <a:r>
              <a:rPr kumimoji="1" lang="en-US" altLang="ja-JP" dirty="0" smtClean="0"/>
              <a:t>2</a:t>
            </a:r>
            <a:r>
              <a:rPr kumimoji="1" lang="ja-JP" altLang="en-US" dirty="0" smtClean="0"/>
              <a:t>年で論文誌が</a:t>
            </a:r>
            <a:r>
              <a:rPr kumimoji="1" lang="en-US" altLang="ja-JP" dirty="0" smtClean="0"/>
              <a:t>4</a:t>
            </a:r>
            <a:r>
              <a:rPr kumimoji="1" lang="ja-JP" altLang="en-US" dirty="0" smtClean="0"/>
              <a:t>本，著書の一部が</a:t>
            </a:r>
            <a:r>
              <a:rPr kumimoji="1" lang="en-US" altLang="ja-JP" dirty="0" smtClean="0"/>
              <a:t>1</a:t>
            </a:r>
            <a:r>
              <a:rPr kumimoji="1" lang="ja-JP" altLang="en-US" dirty="0" smtClean="0"/>
              <a:t>本と，比較的成果も出ております．</a:t>
            </a:r>
            <a:endParaRPr kumimoji="1" lang="ja-JP" altLang="en-US" dirty="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16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このスライドは，</a:t>
            </a:r>
            <a:r>
              <a:rPr kumimoji="1" lang="en-US" altLang="ja-JP" dirty="0" smtClean="0"/>
              <a:t>OSS</a:t>
            </a:r>
            <a:r>
              <a:rPr kumimoji="1" lang="ja-JP" altLang="en-US" dirty="0" smtClean="0"/>
              <a:t>開発・利用を支援するための我々研究グループのアプローチを示したものです．</a:t>
            </a:r>
            <a:endParaRPr kumimoji="1" lang="en-US" altLang="ja-JP" dirty="0" smtClean="0"/>
          </a:p>
          <a:p>
            <a:endParaRPr kumimoji="1" lang="en-US" altLang="ja-JP" dirty="0" smtClean="0"/>
          </a:p>
          <a:p>
            <a:r>
              <a:rPr kumimoji="1" lang="ja-JP" altLang="en-US" dirty="0" smtClean="0"/>
              <a:t>まず</a:t>
            </a:r>
            <a:r>
              <a:rPr kumimoji="1" lang="en-US" altLang="ja-JP" dirty="0" smtClean="0"/>
              <a:t>OSS</a:t>
            </a:r>
            <a:r>
              <a:rPr kumimoji="1" lang="ja-JP" altLang="en-US" dirty="0" smtClean="0"/>
              <a:t>開発支援では，問題の見えるかを行う必要があります．</a:t>
            </a:r>
            <a:endParaRPr kumimoji="1" lang="en-US" altLang="ja-JP" dirty="0" smtClean="0"/>
          </a:p>
          <a:p>
            <a:r>
              <a:rPr lang="en-US" altLang="ja-JP" dirty="0" smtClean="0">
                <a:solidFill>
                  <a:srgbClr val="C00000"/>
                </a:solidFill>
                <a:latin typeface="Arial" charset="0"/>
                <a:ea typeface="HGP創英角ｺﾞｼｯｸUB" pitchFamily="50" charset="-128"/>
              </a:rPr>
              <a:t>OSS</a:t>
            </a:r>
            <a:r>
              <a:rPr lang="ja-JP" altLang="en-US" dirty="0" smtClean="0">
                <a:solidFill>
                  <a:srgbClr val="C00000"/>
                </a:solidFill>
                <a:latin typeface="Arial" charset="0"/>
                <a:ea typeface="HGP創英角ｺﾞｼｯｸUB" pitchFamily="50" charset="-128"/>
              </a:rPr>
              <a:t>プロジェクトで起きている問題は意外にも認知されていない場合が多く，</a:t>
            </a:r>
            <a:r>
              <a:rPr lang="ja-JP" altLang="en-US" dirty="0" smtClean="0">
                <a:latin typeface="Arial" charset="0"/>
                <a:ea typeface="HGP創英角ｺﾞｼｯｸUB" pitchFamily="50" charset="-128"/>
              </a:rPr>
              <a:t>社会的には成功プロジェクトとされる場合でも，プロジェクト内部では混乱や衝突を繰り返していることが多くあります．</a:t>
            </a:r>
            <a:endParaRPr lang="en-US" altLang="ja-JP" dirty="0" smtClean="0">
              <a:latin typeface="Arial" charset="0"/>
              <a:ea typeface="HGP創英角ｺﾞｼｯｸUB" pitchFamily="50" charset="-128"/>
            </a:endParaRPr>
          </a:p>
          <a:p>
            <a:endParaRPr lang="en-US" altLang="ja-JP" dirty="0" smtClean="0">
              <a:latin typeface="Arial" charset="0"/>
              <a:ea typeface="HGP創英角ｺﾞｼｯｸUB" pitchFamily="50" charset="-128"/>
            </a:endParaRPr>
          </a:p>
          <a:p>
            <a:r>
              <a:rPr lang="ja-JP" altLang="en-US" dirty="0" smtClean="0">
                <a:latin typeface="Arial" charset="0"/>
                <a:ea typeface="HGP創英角ｺﾞｼｯｸUB" pitchFamily="50" charset="-128"/>
              </a:rPr>
              <a:t>次に，</a:t>
            </a:r>
            <a:r>
              <a:rPr lang="en-US" altLang="ja-JP" dirty="0" smtClean="0">
                <a:latin typeface="Arial" charset="0"/>
                <a:ea typeface="HGP創英角ｺﾞｼｯｸUB" pitchFamily="50" charset="-128"/>
              </a:rPr>
              <a:t>OSS</a:t>
            </a:r>
            <a:r>
              <a:rPr lang="ja-JP" altLang="en-US" dirty="0" smtClean="0">
                <a:latin typeface="Arial" charset="0"/>
                <a:ea typeface="HGP創英角ｺﾞｼｯｸUB" pitchFamily="50" charset="-128"/>
              </a:rPr>
              <a:t>開発あるいは</a:t>
            </a:r>
            <a:r>
              <a:rPr lang="en-US" altLang="ja-JP" dirty="0" smtClean="0">
                <a:latin typeface="Arial" charset="0"/>
                <a:ea typeface="HGP創英角ｺﾞｼｯｸUB" pitchFamily="50" charset="-128"/>
              </a:rPr>
              <a:t>OSS</a:t>
            </a:r>
            <a:r>
              <a:rPr lang="ja-JP" altLang="en-US" dirty="0" smtClean="0">
                <a:latin typeface="Arial" charset="0"/>
                <a:ea typeface="HGP創英角ｺﾞｼｯｸUB" pitchFamily="50" charset="-128"/>
              </a:rPr>
              <a:t>プロジェクトの特徴に合わせて支援方法を慎重に吟味する必要があります．ボランティアベースの参加者主体の</a:t>
            </a:r>
            <a:r>
              <a:rPr lang="en-US" altLang="ja-JP" dirty="0" smtClean="0">
                <a:latin typeface="Arial" charset="0"/>
                <a:ea typeface="HGP創英角ｺﾞｼｯｸUB" pitchFamily="50" charset="-128"/>
              </a:rPr>
              <a:t>OSS</a:t>
            </a:r>
            <a:r>
              <a:rPr lang="ja-JP" altLang="en-US" dirty="0" smtClean="0">
                <a:latin typeface="Arial" charset="0"/>
                <a:ea typeface="HGP創英角ｺﾞｼｯｸUB" pitchFamily="50" charset="-128"/>
              </a:rPr>
              <a:t>プロジェクトは，ステークホルダ間の絶妙なバランスによって成り立っていることも多くありますので，そのバランスが崩れるような支援の方法は危険です．従って，公開されているデータを用いて広範囲に分析を行うことによって，信頼するに足る支援方法を決定します．この際，</a:t>
            </a:r>
            <a:r>
              <a:rPr lang="en-US" altLang="ja-JP" dirty="0" smtClean="0">
                <a:latin typeface="Arial" charset="0"/>
                <a:ea typeface="HGP創英角ｺﾞｼｯｸUB" pitchFamily="50" charset="-128"/>
              </a:rPr>
              <a:t>OSS</a:t>
            </a:r>
            <a:r>
              <a:rPr lang="ja-JP" altLang="en-US" dirty="0" smtClean="0">
                <a:latin typeface="Arial" charset="0"/>
                <a:ea typeface="HGP創英角ｺﾞｼｯｸUB" pitchFamily="50" charset="-128"/>
              </a:rPr>
              <a:t>プロジェクトでは，ソースが公開されているだけはなく，すべての開発履歴も公開されていますので，それらを利用することが出来ます．</a:t>
            </a:r>
            <a:endParaRPr lang="en-US" altLang="ja-JP" dirty="0" smtClean="0">
              <a:latin typeface="Arial" charset="0"/>
              <a:ea typeface="HGP創英角ｺﾞｼｯｸUB" pitchFamily="50" charset="-128"/>
            </a:endParaRPr>
          </a:p>
          <a:p>
            <a:endParaRPr lang="en-US" altLang="ja-JP" dirty="0" smtClean="0">
              <a:latin typeface="Arial" charset="0"/>
              <a:ea typeface="HGP創英角ｺﾞｼｯｸUB" pitchFamily="50" charset="-128"/>
            </a:endParaRPr>
          </a:p>
          <a:p>
            <a:r>
              <a:rPr lang="ja-JP" altLang="en-US" dirty="0" smtClean="0">
                <a:latin typeface="Arial" charset="0"/>
                <a:ea typeface="HGP創英角ｺﾞｼｯｸUB" pitchFamily="50" charset="-128"/>
              </a:rPr>
              <a:t>最後に，膨大なデータをリポジトリマイニングにより分析し，ソフトウェア開発に有用な知見を導き出します．この際，開発者には負担をかけずに自動的に支援をおこなえるようにすることが理想的です．</a:t>
            </a:r>
          </a:p>
          <a:p>
            <a:endParaRPr kumimoji="1" lang="ja-JP" altLang="en-US" dirty="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17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それではまず，一つ目のアプローチ，問題の見える化に取り組んだ研究についてご紹介します．</a:t>
            </a:r>
            <a:endParaRPr kumimoji="1" lang="en-US" altLang="ja-JP" dirty="0" smtClean="0"/>
          </a:p>
          <a:p>
            <a:endParaRPr kumimoji="1" lang="en-US" altLang="ja-JP" dirty="0" smtClean="0"/>
          </a:p>
          <a:p>
            <a:r>
              <a:rPr kumimoji="1" lang="ja-JP" altLang="en-US" dirty="0" smtClean="0"/>
              <a:t>この研究では，成功しているプロジェクト</a:t>
            </a:r>
            <a:r>
              <a:rPr kumimoji="1" lang="en-US" altLang="ja-JP" dirty="0" smtClean="0"/>
              <a:t>Apache</a:t>
            </a:r>
            <a:r>
              <a:rPr kumimoji="1" lang="ja-JP" altLang="en-US" dirty="0" smtClean="0"/>
              <a:t>と失敗に終わった</a:t>
            </a:r>
            <a:r>
              <a:rPr kumimoji="1" lang="en-US" altLang="ja-JP" dirty="0" smtClean="0"/>
              <a:t>Netscape</a:t>
            </a:r>
            <a:r>
              <a:rPr kumimoji="1" lang="ja-JP" altLang="en-US" dirty="0" smtClean="0"/>
              <a:t>プロジェクトのコミュニケーション構造をネットワーク分析にかけて比較分析したものです．</a:t>
            </a:r>
            <a:endParaRPr kumimoji="1" lang="en-US" altLang="ja-JP" dirty="0" smtClean="0"/>
          </a:p>
          <a:p>
            <a:endParaRPr kumimoji="1" lang="en-US" altLang="ja-JP" dirty="0" smtClean="0"/>
          </a:p>
          <a:p>
            <a:r>
              <a:rPr kumimoji="1" lang="ja-JP" altLang="en-US" dirty="0" smtClean="0"/>
              <a:t>リポジトリデータとしては，開発者</a:t>
            </a:r>
            <a:r>
              <a:rPr kumimoji="1" lang="en-US" altLang="ja-JP" dirty="0" smtClean="0"/>
              <a:t>ML</a:t>
            </a:r>
            <a:r>
              <a:rPr kumimoji="1" lang="ja-JP" altLang="en-US" dirty="0" smtClean="0"/>
              <a:t>とユーザ</a:t>
            </a:r>
            <a:r>
              <a:rPr kumimoji="1" lang="en-US" altLang="ja-JP" dirty="0" smtClean="0"/>
              <a:t>ML</a:t>
            </a:r>
            <a:r>
              <a:rPr kumimoji="1" lang="ja-JP" altLang="en-US" dirty="0" smtClean="0"/>
              <a:t>を用いています．</a:t>
            </a:r>
            <a:endParaRPr kumimoji="1" lang="en-US" altLang="ja-JP" dirty="0" smtClean="0"/>
          </a:p>
          <a:p>
            <a:endParaRPr kumimoji="1" lang="en-US" altLang="ja-JP" dirty="0" smtClean="0"/>
          </a:p>
          <a:p>
            <a:r>
              <a:rPr kumimoji="1" lang="ja-JP" altLang="en-US" dirty="0" smtClean="0"/>
              <a:t>図の説明（ノードの意味をまず話すこと）．</a:t>
            </a:r>
            <a:endParaRPr kumimoji="1" lang="en-US" altLang="ja-JP" dirty="0" smtClean="0"/>
          </a:p>
          <a:p>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18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次に，支援方法の検討に取り組んだ研究についてご紹介します．</a:t>
            </a:r>
            <a:endParaRPr kumimoji="1" lang="en-US" altLang="ja-JP" dirty="0" smtClean="0"/>
          </a:p>
          <a:p>
            <a:endParaRPr kumimoji="1" lang="en-US" altLang="ja-JP" dirty="0" smtClean="0"/>
          </a:p>
          <a:p>
            <a:r>
              <a:rPr kumimoji="1" lang="ja-JP" altLang="en-US" dirty="0" smtClean="0"/>
              <a:t>先の研究では，コア開発者がコミュニティにとって重要なことが分かりました．</a:t>
            </a:r>
            <a:endParaRPr kumimoji="1" lang="en-US" altLang="ja-JP" dirty="0" smtClean="0"/>
          </a:p>
          <a:p>
            <a:endParaRPr kumimoji="1" lang="en-US" altLang="ja-JP" dirty="0" smtClean="0"/>
          </a:p>
          <a:p>
            <a:r>
              <a:rPr kumimoji="1" lang="ja-JP" altLang="en-US" dirty="0" smtClean="0"/>
              <a:t>ですので，将来コア開発者として開発者とユーザの仲立ちをする有能な開発者を既存開発者の中から見つけだすことがプロジェクトにとって重要と考えました．</a:t>
            </a:r>
            <a:r>
              <a:rPr lang="ja-JP" altLang="en-US" dirty="0" smtClean="0"/>
              <a:t>コア開発者を増やし利用者からのフィードバックを素早く反映する，すなわち開発スピードを速めることがプロジェクトの持続的発展に必要だからです．</a:t>
            </a:r>
            <a:endParaRPr lang="en-US" altLang="ja-JP" dirty="0" smtClean="0"/>
          </a:p>
          <a:p>
            <a:endParaRPr lang="en-US" altLang="ja-JP" dirty="0" smtClean="0"/>
          </a:p>
          <a:p>
            <a:r>
              <a:rPr kumimoji="1" lang="ja-JP" altLang="en-US" dirty="0" smtClean="0"/>
              <a:t>そこで</a:t>
            </a:r>
            <a:r>
              <a:rPr kumimoji="1" lang="en-US" altLang="ja-JP" dirty="0" smtClean="0"/>
              <a:t>32</a:t>
            </a:r>
            <a:r>
              <a:rPr kumimoji="1" lang="ja-JP" altLang="en-US" dirty="0" smtClean="0"/>
              <a:t>件の</a:t>
            </a:r>
            <a:r>
              <a:rPr kumimoji="1" lang="en-US" altLang="ja-JP" dirty="0" smtClean="0"/>
              <a:t>OSS</a:t>
            </a:r>
            <a:r>
              <a:rPr kumimoji="1" lang="ja-JP" altLang="en-US" dirty="0" smtClean="0"/>
              <a:t>プロジェクトのデータ，特に開発者の活動履歴を多く含んだ不具合管理リポジトリデータをマイニングしました．</a:t>
            </a:r>
            <a:endParaRPr kumimoji="1" lang="en-US" altLang="ja-JP" dirty="0" smtClean="0"/>
          </a:p>
          <a:p>
            <a:endParaRPr kumimoji="1" lang="en-US" altLang="ja-JP" dirty="0" smtClean="0"/>
          </a:p>
          <a:p>
            <a:r>
              <a:rPr kumimoji="1" lang="ja-JP" altLang="en-US" dirty="0" smtClean="0"/>
              <a:t>既存のコア開発者がコア開発者として昇格する前の活動をみることによって，プロジェクトが開発者のどのような側面を重視しているのかを分析しました．</a:t>
            </a:r>
            <a:endParaRPr kumimoji="1" lang="en-US" altLang="ja-JP" dirty="0" smtClean="0"/>
          </a:p>
          <a:p>
            <a:endParaRPr kumimoji="1" lang="en-US" altLang="ja-JP" dirty="0" smtClean="0"/>
          </a:p>
          <a:p>
            <a:r>
              <a:rPr kumimoji="1" lang="ja-JP" altLang="en-US" dirty="0" smtClean="0"/>
              <a:t>その結果，不具合解決の活動に</a:t>
            </a:r>
            <a:r>
              <a:rPr kumimoji="1" lang="en-US" altLang="ja-JP" dirty="0" smtClean="0"/>
              <a:t>1</a:t>
            </a:r>
            <a:r>
              <a:rPr kumimoji="1" lang="ja-JP" altLang="en-US" dirty="0" smtClean="0"/>
              <a:t>年程度関わっており，不具合に関する議論に積極的にかかわっている開発者がコア開発者として選出されることが分かりました．</a:t>
            </a:r>
            <a:endParaRPr kumimoji="1" lang="en-US" altLang="ja-JP" dirty="0" smtClean="0"/>
          </a:p>
          <a:p>
            <a:endParaRPr kumimoji="1" lang="en-US" altLang="ja-JP" dirty="0" smtClean="0"/>
          </a:p>
          <a:p>
            <a:r>
              <a:rPr kumimoji="1" lang="ja-JP" altLang="en-US" dirty="0" smtClean="0"/>
              <a:t>また，意外なことに不具合解消のためのパッチを投稿している開発者を昇格させているプロジェクトは全体の</a:t>
            </a:r>
            <a:r>
              <a:rPr kumimoji="1" lang="en-US" altLang="ja-JP" dirty="0" smtClean="0"/>
              <a:t>3</a:t>
            </a:r>
            <a:r>
              <a:rPr kumimoji="1" lang="ja-JP" altLang="en-US" dirty="0" smtClean="0"/>
              <a:t>割程度のプロジェクトであり，パッチの投稿数はあまり重要ではないことがわかりました．</a:t>
            </a:r>
            <a:endParaRPr kumimoji="1" lang="en-US" altLang="ja-JP" dirty="0" smtClean="0"/>
          </a:p>
          <a:p>
            <a:endParaRPr kumimoji="1" lang="en-US" altLang="ja-JP" dirty="0" smtClean="0"/>
          </a:p>
          <a:p>
            <a:r>
              <a:rPr kumimoji="1" lang="ja-JP" altLang="en-US" dirty="0" smtClean="0"/>
              <a:t>これらの結果を用いて，コア開発者の選出を支援できるものと思います．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19</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先のコア開発者の選出を支援はできますが，出来れば，この人とこの人はプロジェクトにとって重要だよ，という風に具体的にプロジェクト管理者に教えてあげる，あるいは，プロジェクトの「勘と経験」に頼らないコア開発者選出，というところまでもって行きたいので，支援の自動化のアプローチとして，コア開発者に昇格すべき候補者を推薦する，自動選出を支援するという研究に取り組みました．</a:t>
            </a:r>
            <a:endParaRPr kumimoji="1" lang="en-US" altLang="ja-JP" dirty="0" smtClean="0"/>
          </a:p>
          <a:p>
            <a:endParaRPr kumimoji="1" lang="en-US" altLang="ja-JP" dirty="0" smtClean="0"/>
          </a:p>
          <a:p>
            <a:r>
              <a:rPr kumimoji="1" lang="ja-JP" altLang="en-US" dirty="0" smtClean="0"/>
              <a:t>先の研究の</a:t>
            </a:r>
            <a:r>
              <a:rPr kumimoji="1" lang="ja-JP" altLang="en-US" dirty="0" err="1" smtClean="0"/>
              <a:t>と</a:t>
            </a:r>
            <a:r>
              <a:rPr kumimoji="1" lang="ja-JP" altLang="en-US" dirty="0" smtClean="0"/>
              <a:t>同様に，不具合管理システムのデータを用いて，コア開発者候補を予測する予測モデルを作成しました．その結果，概ね，ランダム予測，あるいは，単一の指標を使って予測するよりも予測精度が向上する，すなわち，数多くの候補者を推薦できることが分かり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20</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21</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22</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8DF8B1B7-AE3C-43B7-BEF2-91837B4B7443}" type="slidenum">
              <a:rPr kumimoji="1" lang="ja-JP" altLang="en-US" smtClean="0"/>
              <a:pPr/>
              <a:t>23</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6400800" y="6355080"/>
            <a:ext cx="2286000" cy="365760"/>
          </a:xfrm>
        </p:spPr>
        <p:txBody>
          <a:bodyPr/>
          <a:lstStyle>
            <a:lvl1pPr>
              <a:defRPr sz="1400"/>
            </a:lvl1pPr>
          </a:lstStyle>
          <a:p>
            <a:r>
              <a:rPr kumimoji="1" lang="en-US" altLang="ja-JP" smtClean="0"/>
              <a:t>2012/10/11</a:t>
            </a:r>
            <a:endParaRPr kumimoji="1" lang="ja-JP" altLang="en-US"/>
          </a:p>
        </p:txBody>
      </p:sp>
      <p:sp>
        <p:nvSpPr>
          <p:cNvPr id="17" name="フッター プレースホルダー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ー 28"/>
          <p:cNvSpPr>
            <a:spLocks noGrp="1"/>
          </p:cNvSpPr>
          <p:nvPr>
            <p:ph type="sldNum" sz="quarter" idx="12"/>
          </p:nvPr>
        </p:nvSpPr>
        <p:spPr>
          <a:xfrm>
            <a:off x="1216152" y="6355080"/>
            <a:ext cx="1219200" cy="365760"/>
          </a:xfrm>
        </p:spPr>
        <p:txBody>
          <a:bodyPr/>
          <a:lstStyle/>
          <a:p>
            <a:fld id="{1E71F938-0822-47EC-B3CD-AEB5C7683738}" type="slidenum">
              <a:rPr kumimoji="1" lang="ja-JP" altLang="en-US" smtClean="0"/>
              <a:pPr/>
              <a: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dirty="0" smtClean="0"/>
              <a:t>マスター タイトルの書式設定</a:t>
            </a:r>
            <a:endParaRPr kumimoji="0" lang="en-US" dirty="0"/>
          </a:p>
        </p:txBody>
      </p:sp>
      <p:sp>
        <p:nvSpPr>
          <p:cNvPr id="4" name="日付プレースホルダー 3"/>
          <p:cNvSpPr>
            <a:spLocks noGrp="1"/>
          </p:cNvSpPr>
          <p:nvPr>
            <p:ph type="dt" sz="half" idx="10"/>
          </p:nvPr>
        </p:nvSpPr>
        <p:spPr>
          <a:xfrm>
            <a:off x="609601" y="6624795"/>
            <a:ext cx="964818" cy="159944"/>
          </a:xfrm>
        </p:spPr>
        <p:txBody>
          <a:bodyPr wrap="none" lIns="0" tIns="0" rIns="0" bIns="0" anchor="ctr" anchorCtr="0"/>
          <a:lstStyle>
            <a:lvl1pPr>
              <a:defRPr sz="1200"/>
            </a:lvl1pPr>
          </a:lstStyle>
          <a:p>
            <a:r>
              <a:rPr kumimoji="1" lang="en-US" altLang="ja-JP" smtClean="0"/>
              <a:t>2012/10/11</a:t>
            </a:r>
            <a:endParaRPr kumimoji="1" lang="ja-JP" altLang="en-US" dirty="0"/>
          </a:p>
        </p:txBody>
      </p:sp>
      <p:sp>
        <p:nvSpPr>
          <p:cNvPr id="5" name="フッター プレースホルダー 4"/>
          <p:cNvSpPr>
            <a:spLocks noGrp="1"/>
          </p:cNvSpPr>
          <p:nvPr>
            <p:ph type="ftr" sz="quarter" idx="11"/>
          </p:nvPr>
        </p:nvSpPr>
        <p:spPr>
          <a:xfrm>
            <a:off x="1574419" y="6624795"/>
            <a:ext cx="6311422" cy="159944"/>
          </a:xfrm>
        </p:spPr>
        <p:txBody>
          <a:bodyPr wrap="none" lIns="0" tIns="0" rIns="0" bIns="0" anchor="ctr" anchorCtr="0"/>
          <a:lstStyle>
            <a:lvl1pPr algn="ctr">
              <a:defRPr sz="1200"/>
            </a:lvl1pPr>
          </a:lstStyle>
          <a:p>
            <a:endParaRPr kumimoji="1" lang="ja-JP" altLang="en-US" dirty="0"/>
          </a:p>
        </p:txBody>
      </p:sp>
      <p:sp>
        <p:nvSpPr>
          <p:cNvPr id="6" name="スライド番号プレースホルダー 5"/>
          <p:cNvSpPr>
            <a:spLocks noGrp="1"/>
          </p:cNvSpPr>
          <p:nvPr>
            <p:ph type="sldNum" sz="quarter" idx="12"/>
          </p:nvPr>
        </p:nvSpPr>
        <p:spPr>
          <a:xfrm>
            <a:off x="7885841" y="6624795"/>
            <a:ext cx="800958" cy="159944"/>
          </a:xfrm>
        </p:spPr>
        <p:txBody>
          <a:bodyPr wrap="none" lIns="0" tIns="0" rIns="0" bIns="0" anchor="ctr" anchorCtr="0"/>
          <a:lstStyle>
            <a:lvl1pPr algn="r">
              <a:defRPr sz="1200"/>
            </a:lvl1pPr>
          </a:lstStyle>
          <a:p>
            <a:fld id="{1E71F938-0822-47EC-B3CD-AEB5C7683738}" type="slidenum">
              <a:rPr kumimoji="1" lang="ja-JP" altLang="en-US" smtClean="0"/>
              <a:pPr/>
              <a:t>‹#›</a:t>
            </a:fld>
            <a:endParaRPr kumimoji="1" lang="ja-JP" altLang="en-US"/>
          </a:p>
        </p:txBody>
      </p:sp>
      <p:sp>
        <p:nvSpPr>
          <p:cNvPr id="8" name="コンテンツ プレースホルダー 7"/>
          <p:cNvSpPr>
            <a:spLocks noGrp="1"/>
          </p:cNvSpPr>
          <p:nvPr>
            <p:ph sz="quarter" idx="1"/>
          </p:nvPr>
        </p:nvSpPr>
        <p:spPr>
          <a:xfrm>
            <a:off x="457200" y="1219200"/>
            <a:ext cx="8229600" cy="5231704"/>
          </a:xfrm>
        </p:spPr>
        <p:txBody>
          <a:bodyPr/>
          <a:lstStyle>
            <a:lvl1pPr algn="just">
              <a:defRPr sz="2800">
                <a:solidFill>
                  <a:schemeClr val="tx1"/>
                </a:solidFill>
              </a:defRPr>
            </a:lvl1pPr>
            <a:lvl2pPr algn="just">
              <a:defRPr sz="2600">
                <a:solidFill>
                  <a:schemeClr val="tx1"/>
                </a:solidFill>
              </a:defRPr>
            </a:lvl2pPr>
            <a:lvl3pPr algn="just">
              <a:defRPr sz="2400">
                <a:solidFill>
                  <a:schemeClr val="tx1"/>
                </a:solidFill>
              </a:defRPr>
            </a:lvl3pPr>
            <a:lvl4pPr algn="just">
              <a:defRPr sz="2000">
                <a:solidFill>
                  <a:schemeClr val="tx1"/>
                </a:solidFill>
              </a:defRPr>
            </a:lvl4pPr>
            <a:lvl5pPr algn="just">
              <a:defRPr sz="1800">
                <a:solidFill>
                  <a:schemeClr val="tx1"/>
                </a:solidFill>
              </a:defRPr>
            </a:lvl5pPr>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a:xfrm>
            <a:off x="6400800" y="6355080"/>
            <a:ext cx="2286000" cy="365760"/>
          </a:xfrm>
        </p:spPr>
        <p:txBody>
          <a:bodyPr/>
          <a:lstStyle/>
          <a:p>
            <a:r>
              <a:rPr kumimoji="1" lang="en-US" altLang="ja-JP" smtClean="0"/>
              <a:t>2012/10/11</a:t>
            </a:r>
            <a:endParaRPr kumimoji="1" lang="ja-JP" altLang="en-US"/>
          </a:p>
        </p:txBody>
      </p:sp>
      <p:sp>
        <p:nvSpPr>
          <p:cNvPr id="5" name="フッター プレースホルダー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ー 5"/>
          <p:cNvSpPr>
            <a:spLocks noGrp="1"/>
          </p:cNvSpPr>
          <p:nvPr>
            <p:ph type="sldNum" sz="quarter" idx="12"/>
          </p:nvPr>
        </p:nvSpPr>
        <p:spPr>
          <a:xfrm>
            <a:off x="1069848" y="6355080"/>
            <a:ext cx="1520952" cy="365760"/>
          </a:xfrm>
        </p:spPr>
        <p:txBody>
          <a:bodyPr/>
          <a:lstStyle/>
          <a:p>
            <a:fld id="{1E71F938-0822-47EC-B3CD-AEB5C7683738}" type="slidenum">
              <a:rPr kumimoji="1" lang="ja-JP" altLang="en-US" smtClean="0"/>
              <a:pPr/>
              <a: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r>
              <a:rPr kumimoji="1" lang="en-US" altLang="ja-JP" smtClean="0"/>
              <a:t>2012/10/11</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E71F938-0822-47EC-B3CD-AEB5C7683738}" type="slidenum">
              <a:rPr kumimoji="1" lang="ja-JP" altLang="en-US" smtClean="0"/>
              <a:pPr/>
              <a:t>‹#›</a:t>
            </a:fld>
            <a:endParaRPr kumimoji="1" lang="ja-JP" altLang="en-US"/>
          </a:p>
        </p:txBody>
      </p:sp>
      <p:sp>
        <p:nvSpPr>
          <p:cNvPr id="9" name="コンテンツ プレースホルダー 8"/>
          <p:cNvSpPr>
            <a:spLocks noGrp="1"/>
          </p:cNvSpPr>
          <p:nvPr>
            <p:ph sz="quarter" idx="1"/>
          </p:nvPr>
        </p:nvSpPr>
        <p:spPr>
          <a:xfrm>
            <a:off x="457200" y="1219200"/>
            <a:ext cx="4041648"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632198" y="1216152"/>
            <a:ext cx="4041648" cy="493776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r>
              <a:rPr kumimoji="1" lang="en-US" altLang="ja-JP" smtClean="0"/>
              <a:t>2012/10/11</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E71F938-0822-47EC-B3CD-AEB5C7683738}" type="slidenum">
              <a:rPr kumimoji="1" lang="ja-JP" altLang="en-US" smtClean="0"/>
              <a:pPr/>
              <a:t>‹#›</a:t>
            </a:fld>
            <a:endParaRPr kumimoji="1" lang="ja-JP" altLang="en-US"/>
          </a:p>
        </p:txBody>
      </p:sp>
      <p:sp>
        <p:nvSpPr>
          <p:cNvPr id="11" name="コンテンツ プレースホルダー 10"/>
          <p:cNvSpPr>
            <a:spLocks noGrp="1"/>
          </p:cNvSpPr>
          <p:nvPr>
            <p:ph sz="quarter" idx="2"/>
          </p:nvPr>
        </p:nvSpPr>
        <p:spPr>
          <a:xfrm>
            <a:off x="457200" y="2133600"/>
            <a:ext cx="4038600" cy="4038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quarter" idx="4"/>
          </p:nvPr>
        </p:nvSpPr>
        <p:spPr>
          <a:xfrm>
            <a:off x="4648200" y="2133600"/>
            <a:ext cx="4038600" cy="4038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r>
              <a:rPr kumimoji="1" lang="en-US" altLang="ja-JP" smtClean="0"/>
              <a:t>2012/10/11</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E71F938-0822-47EC-B3CD-AEB5C7683738}" type="slidenum">
              <a:rPr kumimoji="1" lang="ja-JP" altLang="en-US" smtClean="0"/>
              <a:pPr/>
              <a: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2012/10/11</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E71F938-0822-47EC-B3CD-AEB5C7683738}" type="slidenum">
              <a:rPr kumimoji="1" lang="ja-JP" altLang="en-US" smtClean="0"/>
              <a:pPr/>
              <a: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2012/10/11</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E71F938-0822-47EC-B3CD-AEB5C7683738}"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ー 11"/>
          <p:cNvSpPr>
            <a:spLocks noGrp="1"/>
          </p:cNvSpPr>
          <p:nvPr>
            <p:ph sz="quarter" idx="1"/>
          </p:nvPr>
        </p:nvSpPr>
        <p:spPr>
          <a:xfrm>
            <a:off x="304800" y="304800"/>
            <a:ext cx="5715000" cy="5715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2012/10/11</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E71F938-0822-47EC-B3CD-AEB5C7683738}"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r>
              <a:rPr kumimoji="1" lang="en-US" altLang="ja-JP" smtClean="0"/>
              <a:t>2012/10/11</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E71F938-0822-47EC-B3CD-AEB5C768373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r>
              <a:rPr kumimoji="1" lang="en-US" altLang="ja-JP" smtClean="0"/>
              <a:t>2012/10/11</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E71F938-0822-47EC-B3CD-AEB5C7683738}" type="slidenum">
              <a:rPr kumimoji="1" lang="ja-JP" altLang="en-US" smtClean="0"/>
              <a:pPr/>
              <a: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7382038" y="6620097"/>
            <a:ext cx="1307809" cy="190849"/>
          </a:xfrm>
          <a:prstGeom prst="rect">
            <a:avLst/>
          </a:prstGeom>
        </p:spPr>
        <p:txBody>
          <a:bodyPr vert="horz" anchor="ctr" anchorCtr="0"/>
          <a:lstStyle>
            <a:lvl1pPr algn="r" eaLnBrk="1" latinLnBrk="0" hangingPunct="1">
              <a:defRPr kumimoji="0" sz="1200">
                <a:solidFill>
                  <a:schemeClr val="tx2"/>
                </a:solidFill>
              </a:defRPr>
            </a:lvl1pPr>
          </a:lstStyle>
          <a:p>
            <a:r>
              <a:rPr kumimoji="1" lang="en-US" altLang="ja-JP" smtClean="0"/>
              <a:t>2012/10/11</a:t>
            </a:r>
            <a:endParaRPr kumimoji="1" lang="ja-JP" altLang="en-US" dirty="0"/>
          </a:p>
        </p:txBody>
      </p:sp>
      <p:sp>
        <p:nvSpPr>
          <p:cNvPr id="3" name="フッター プレースホルダー 2"/>
          <p:cNvSpPr>
            <a:spLocks noGrp="1"/>
          </p:cNvSpPr>
          <p:nvPr>
            <p:ph type="ftr" sz="quarter" idx="3"/>
          </p:nvPr>
        </p:nvSpPr>
        <p:spPr>
          <a:xfrm>
            <a:off x="1611572" y="6620097"/>
            <a:ext cx="5770466" cy="190849"/>
          </a:xfrm>
          <a:prstGeom prst="rect">
            <a:avLst/>
          </a:prstGeom>
        </p:spPr>
        <p:txBody>
          <a:bodyPr vert="horz" anchor="ctr" anchorCtr="0"/>
          <a:lstStyle>
            <a:lvl1pPr algn="r" eaLnBrk="1" latinLnBrk="0" hangingPunct="1">
              <a:defRPr kumimoji="0" sz="1200">
                <a:solidFill>
                  <a:schemeClr val="tx2"/>
                </a:solidFill>
              </a:defRPr>
            </a:lvl1pPr>
          </a:lstStyle>
          <a:p>
            <a:pPr algn="ctr"/>
            <a:endParaRPr kumimoji="1" lang="ja-JP" altLang="en-US" dirty="0"/>
          </a:p>
        </p:txBody>
      </p:sp>
      <p:sp>
        <p:nvSpPr>
          <p:cNvPr id="23" name="スライド番号プレースホルダー 22"/>
          <p:cNvSpPr>
            <a:spLocks noGrp="1"/>
          </p:cNvSpPr>
          <p:nvPr>
            <p:ph type="sldNum" sz="quarter" idx="4"/>
          </p:nvPr>
        </p:nvSpPr>
        <p:spPr>
          <a:xfrm>
            <a:off x="612648" y="6620097"/>
            <a:ext cx="998924" cy="190850"/>
          </a:xfrm>
          <a:prstGeom prst="rect">
            <a:avLst/>
          </a:prstGeom>
        </p:spPr>
        <p:txBody>
          <a:bodyPr vert="horz" anchor="ctr" anchorCtr="0"/>
          <a:lstStyle>
            <a:lvl1pPr algn="l" eaLnBrk="1" latinLnBrk="0" hangingPunct="1">
              <a:defRPr kumimoji="0" sz="1200">
                <a:solidFill>
                  <a:schemeClr val="tx2"/>
                </a:solidFill>
              </a:defRPr>
            </a:lvl1pPr>
          </a:lstStyle>
          <a:p>
            <a:fld id="{1E71F938-0822-47EC-B3CD-AEB5C7683738}" type="slidenum">
              <a:rPr kumimoji="1" lang="ja-JP" altLang="en-US" smtClean="0"/>
              <a:pPr/>
              <a:t>‹#›</a:t>
            </a:fld>
            <a:endParaRPr kumimoji="1" lang="ja-JP" altLang="en-US" dirty="0"/>
          </a:p>
        </p:txBody>
      </p:sp>
      <p:sp>
        <p:nvSpPr>
          <p:cNvPr id="28" name="直線コネクタ 27"/>
          <p:cNvSpPr>
            <a:spLocks noChangeShapeType="1"/>
          </p:cNvSpPr>
          <p:nvPr/>
        </p:nvSpPr>
        <p:spPr bwMode="auto">
          <a:xfrm>
            <a:off x="457200" y="654106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65536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png"/><Relationship Id="rId6" Type="http://schemas.openxmlformats.org/officeDocument/2006/relationships/image" Target="../media/image7.jpg"/><Relationship Id="rId1" Type="http://schemas.openxmlformats.org/officeDocument/2006/relationships/slideLayout" Target="../slideLayouts/slideLayout4.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image" Target="../media/image19.png"/><Relationship Id="rId14" Type="http://schemas.openxmlformats.org/officeDocument/2006/relationships/image" Target="../media/image20.png"/><Relationship Id="rId15"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jpeg"/><Relationship Id="rId9" Type="http://schemas.openxmlformats.org/officeDocument/2006/relationships/image" Target="../media/image15.png"/><Relationship Id="rId10"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 Id="rId3" Type="http://schemas.openxmlformats.org/officeDocument/2006/relationships/image" Target="../media/image23.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4.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 Id="rId3"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gif"/><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6.xml.rels><?xml version="1.0" encoding="UTF-8" standalone="yes"?>
<Relationships xmlns="http://schemas.openxmlformats.org/package/2006/relationships"><Relationship Id="rId9" Type="http://schemas.openxmlformats.org/officeDocument/2006/relationships/image" Target="../media/image37.png"/><Relationship Id="rId20" Type="http://schemas.openxmlformats.org/officeDocument/2006/relationships/image" Target="../media/image48.png"/><Relationship Id="rId21" Type="http://schemas.openxmlformats.org/officeDocument/2006/relationships/image" Target="../media/image49.png"/><Relationship Id="rId22" Type="http://schemas.openxmlformats.org/officeDocument/2006/relationships/image" Target="../media/image50.gif"/><Relationship Id="rId23" Type="http://schemas.openxmlformats.org/officeDocument/2006/relationships/image" Target="../media/image51.png"/><Relationship Id="rId24" Type="http://schemas.openxmlformats.org/officeDocument/2006/relationships/image" Target="../media/image52.jpeg"/><Relationship Id="rId10" Type="http://schemas.openxmlformats.org/officeDocument/2006/relationships/image" Target="../media/image38.png"/><Relationship Id="rId11" Type="http://schemas.openxmlformats.org/officeDocument/2006/relationships/image" Target="../media/image39.png"/><Relationship Id="rId12" Type="http://schemas.openxmlformats.org/officeDocument/2006/relationships/image" Target="../media/image40.png"/><Relationship Id="rId13" Type="http://schemas.openxmlformats.org/officeDocument/2006/relationships/image" Target="../media/image41.png"/><Relationship Id="rId14" Type="http://schemas.openxmlformats.org/officeDocument/2006/relationships/image" Target="../media/image42.png"/><Relationship Id="rId15" Type="http://schemas.openxmlformats.org/officeDocument/2006/relationships/image" Target="../media/image43.png"/><Relationship Id="rId16" Type="http://schemas.openxmlformats.org/officeDocument/2006/relationships/image" Target="../media/image44.png"/><Relationship Id="rId17" Type="http://schemas.openxmlformats.org/officeDocument/2006/relationships/image" Target="../media/image45.png"/><Relationship Id="rId18" Type="http://schemas.openxmlformats.org/officeDocument/2006/relationships/image" Target="../media/image46.png"/><Relationship Id="rId19"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6.png"/><Relationship Id="rId4" Type="http://schemas.openxmlformats.org/officeDocument/2006/relationships/diagramData" Target="../diagrams/data2.xml"/><Relationship Id="rId5" Type="http://schemas.openxmlformats.org/officeDocument/2006/relationships/diagramLayout" Target="../diagrams/layout2.xml"/><Relationship Id="rId6" Type="http://schemas.openxmlformats.org/officeDocument/2006/relationships/diagramQuickStyle" Target="../diagrams/quickStyle2.xml"/><Relationship Id="rId7" Type="http://schemas.openxmlformats.org/officeDocument/2006/relationships/diagramColors" Target="../diagrams/colors2.xml"/><Relationship Id="rId8" Type="http://schemas.microsoft.com/office/2007/relationships/diagramDrawing" Target="../diagrams/drawing2.xml"/></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chart" Target="../charts/chart2.xml"/><Relationship Id="rId6" Type="http://schemas.openxmlformats.org/officeDocument/2006/relationships/chart" Target="../charts/chart3.xml"/><Relationship Id="rId7" Type="http://schemas.openxmlformats.org/officeDocument/2006/relationships/image" Target="../media/image59.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gif"/><Relationship Id="rId5" Type="http://schemas.openxmlformats.org/officeDocument/2006/relationships/image" Target="../media/image64.png"/><Relationship Id="rId6" Type="http://schemas.openxmlformats.org/officeDocument/2006/relationships/image" Target="../media/image65.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image" Target="../media/image66.emf"/><Relationship Id="rId4" Type="http://schemas.openxmlformats.org/officeDocument/2006/relationships/image" Target="../media/image67.gi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19200" y="3890233"/>
            <a:ext cx="6858000" cy="1008279"/>
          </a:xfrm>
        </p:spPr>
        <p:txBody>
          <a:bodyPr>
            <a:noAutofit/>
          </a:bodyPr>
          <a:lstStyle/>
          <a:p>
            <a:pPr algn="ctr"/>
            <a:r>
              <a:rPr kumimoji="1" lang="ja-JP" altLang="en-US" sz="4800" dirty="0" smtClean="0">
                <a:latin typeface="+mj-ea"/>
              </a:rPr>
              <a:t>研究紹介</a:t>
            </a:r>
            <a:endParaRPr kumimoji="1" lang="ja-JP" altLang="en-US" sz="4800" dirty="0">
              <a:latin typeface="+mj-ea"/>
            </a:endParaRPr>
          </a:p>
        </p:txBody>
      </p:sp>
      <p:sp>
        <p:nvSpPr>
          <p:cNvPr id="3" name="サブタイトル 2"/>
          <p:cNvSpPr>
            <a:spLocks noGrp="1"/>
          </p:cNvSpPr>
          <p:nvPr>
            <p:ph type="subTitle" idx="1"/>
          </p:nvPr>
        </p:nvSpPr>
        <p:spPr>
          <a:xfrm>
            <a:off x="1219200" y="5146162"/>
            <a:ext cx="6858000" cy="533400"/>
          </a:xfrm>
        </p:spPr>
        <p:txBody>
          <a:bodyPr>
            <a:normAutofit/>
          </a:bodyPr>
          <a:lstStyle/>
          <a:p>
            <a:pPr algn="ctr"/>
            <a:r>
              <a:rPr lang="en-US" altLang="ja-JP" dirty="0" smtClean="0">
                <a:latin typeface="+mj-ea"/>
              </a:rPr>
              <a:t>2012</a:t>
            </a:r>
            <a:r>
              <a:rPr lang="ja-JP" altLang="en-US" dirty="0" smtClean="0">
                <a:latin typeface="+mj-ea"/>
              </a:rPr>
              <a:t>年</a:t>
            </a:r>
            <a:r>
              <a:rPr lang="en-US" altLang="ja-JP" dirty="0" smtClean="0">
                <a:latin typeface="+mj-ea"/>
              </a:rPr>
              <a:t>10</a:t>
            </a:r>
            <a:r>
              <a:rPr kumimoji="1" lang="ja-JP" altLang="en-US" dirty="0" smtClean="0">
                <a:latin typeface="+mj-ea"/>
              </a:rPr>
              <a:t>月</a:t>
            </a:r>
            <a:r>
              <a:rPr kumimoji="1" lang="en-US" altLang="ja-JP" dirty="0" smtClean="0">
                <a:latin typeface="+mj-ea"/>
              </a:rPr>
              <a:t>11</a:t>
            </a:r>
            <a:r>
              <a:rPr kumimoji="1" lang="ja-JP" altLang="en-US" dirty="0" smtClean="0">
                <a:latin typeface="+mj-ea"/>
              </a:rPr>
              <a:t>日</a:t>
            </a:r>
            <a:r>
              <a:rPr kumimoji="1" lang="en-US" altLang="ja-JP" dirty="0" smtClean="0">
                <a:latin typeface="+mj-ea"/>
              </a:rPr>
              <a:t>(</a:t>
            </a:r>
            <a:r>
              <a:rPr kumimoji="1" lang="ja-JP" altLang="en-US" dirty="0" smtClean="0">
                <a:latin typeface="+mj-ea"/>
              </a:rPr>
              <a:t>木</a:t>
            </a:r>
            <a:r>
              <a:rPr kumimoji="1" lang="en-US" altLang="ja-JP" dirty="0" smtClean="0">
                <a:latin typeface="+mj-ea"/>
              </a:rPr>
              <a:t>)</a:t>
            </a:r>
            <a:endParaRPr kumimoji="1" lang="ja-JP" altLang="en-US" dirty="0">
              <a:latin typeface="+mj-ea"/>
            </a:endParaRPr>
          </a:p>
        </p:txBody>
      </p:sp>
      <p:sp>
        <p:nvSpPr>
          <p:cNvPr id="4" name="テキスト ボックス 3"/>
          <p:cNvSpPr txBox="1"/>
          <p:nvPr/>
        </p:nvSpPr>
        <p:spPr>
          <a:xfrm>
            <a:off x="0" y="882213"/>
            <a:ext cx="9144000" cy="2308324"/>
          </a:xfrm>
          <a:prstGeom prst="rect">
            <a:avLst/>
          </a:prstGeom>
          <a:noFill/>
        </p:spPr>
        <p:txBody>
          <a:bodyPr wrap="square" rtlCol="0">
            <a:spAutoFit/>
          </a:bodyPr>
          <a:lstStyle/>
          <a:p>
            <a:pPr algn="ctr"/>
            <a:r>
              <a:rPr lang="ja-JP" altLang="en-US" sz="4800" dirty="0" smtClean="0">
                <a:latin typeface="+mj-ea"/>
                <a:ea typeface="+mj-ea"/>
              </a:rPr>
              <a:t>オープンソース</a:t>
            </a:r>
            <a:r>
              <a:rPr lang="en-US" altLang="ja-JP" sz="4800" dirty="0" smtClean="0">
                <a:latin typeface="+mj-ea"/>
                <a:ea typeface="+mj-ea"/>
              </a:rPr>
              <a:t/>
            </a:r>
            <a:br>
              <a:rPr lang="en-US" altLang="ja-JP" sz="4800" dirty="0" smtClean="0">
                <a:latin typeface="+mj-ea"/>
                <a:ea typeface="+mj-ea"/>
              </a:rPr>
            </a:br>
            <a:r>
              <a:rPr lang="ja-JP" altLang="en-US" sz="4800" dirty="0" smtClean="0">
                <a:latin typeface="+mj-ea"/>
                <a:ea typeface="+mj-ea"/>
              </a:rPr>
              <a:t>ソフトウェア工学研究室</a:t>
            </a:r>
            <a:r>
              <a:rPr lang="en-US" altLang="ja-JP" sz="4800" dirty="0" smtClean="0">
                <a:latin typeface="+mj-ea"/>
                <a:ea typeface="+mj-ea"/>
              </a:rPr>
              <a:t/>
            </a:r>
            <a:br>
              <a:rPr lang="en-US" altLang="ja-JP" sz="4800" dirty="0" smtClean="0">
                <a:latin typeface="+mj-ea"/>
                <a:ea typeface="+mj-ea"/>
              </a:rPr>
            </a:br>
            <a:r>
              <a:rPr lang="ja-JP" altLang="en-US" sz="4800" dirty="0" smtClean="0">
                <a:latin typeface="+mj-ea"/>
                <a:ea typeface="+mj-ea"/>
              </a:rPr>
              <a:t>（大平研）</a:t>
            </a:r>
            <a:endParaRPr lang="ja-JP" altLang="en-US" sz="4800" dirty="0">
              <a:latin typeface="+mj-ea"/>
              <a:ea typeface="+mj-ea"/>
            </a:endParaRPr>
          </a:p>
        </p:txBody>
      </p:sp>
    </p:spTree>
    <p:extLst>
      <p:ext uri="{BB962C8B-B14F-4D97-AF65-F5344CB8AC3E}">
        <p14:creationId xmlns:p14="http://schemas.microsoft.com/office/powerpoint/2010/main" val="1058201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自己紹介</a:t>
            </a:r>
          </a:p>
        </p:txBody>
      </p:sp>
      <p:sp>
        <p:nvSpPr>
          <p:cNvPr id="3" name="コンテンツ プレースホルダ 2"/>
          <p:cNvSpPr>
            <a:spLocks noGrp="1"/>
          </p:cNvSpPr>
          <p:nvPr>
            <p:ph idx="1"/>
          </p:nvPr>
        </p:nvSpPr>
        <p:spPr/>
        <p:txBody>
          <a:bodyPr>
            <a:normAutofit fontScale="62500" lnSpcReduction="20000"/>
          </a:bodyPr>
          <a:lstStyle/>
          <a:p>
            <a:pPr algn="l"/>
            <a:r>
              <a:rPr lang="ja-JP" altLang="en-US" dirty="0">
                <a:latin typeface="+mn-ea"/>
              </a:rPr>
              <a:t>大平 雅雄（おおひら まさお） </a:t>
            </a:r>
            <a:endParaRPr lang="en-US" altLang="ja-JP" dirty="0">
              <a:latin typeface="+mn-ea"/>
            </a:endParaRPr>
          </a:p>
          <a:p>
            <a:pPr lvl="1" algn="l">
              <a:lnSpc>
                <a:spcPct val="120000"/>
              </a:lnSpc>
            </a:pPr>
            <a:r>
              <a:rPr lang="ja-JP" altLang="en-US" dirty="0">
                <a:latin typeface="+mn-ea"/>
              </a:rPr>
              <a:t>生年月日：</a:t>
            </a:r>
            <a:r>
              <a:rPr lang="en-US" altLang="ja-JP" dirty="0" smtClean="0">
                <a:latin typeface="+mn-ea"/>
              </a:rPr>
              <a:t>1974.8.2</a:t>
            </a:r>
            <a:r>
              <a:rPr lang="ja-JP" altLang="en-US" dirty="0" smtClean="0">
                <a:latin typeface="+mn-ea"/>
              </a:rPr>
              <a:t>（</a:t>
            </a:r>
            <a:r>
              <a:rPr lang="en-US" altLang="ja-JP" dirty="0" smtClean="0">
                <a:latin typeface="+mn-ea"/>
              </a:rPr>
              <a:t>38</a:t>
            </a:r>
            <a:r>
              <a:rPr lang="ja-JP" altLang="en-US" dirty="0" smtClean="0">
                <a:latin typeface="+mn-ea"/>
              </a:rPr>
              <a:t>歳）</a:t>
            </a:r>
            <a:endParaRPr lang="en-US" altLang="ja-JP" dirty="0">
              <a:latin typeface="+mn-ea"/>
            </a:endParaRPr>
          </a:p>
          <a:p>
            <a:pPr lvl="1" algn="l">
              <a:lnSpc>
                <a:spcPct val="120000"/>
              </a:lnSpc>
            </a:pPr>
            <a:r>
              <a:rPr lang="ja-JP" altLang="en-US" dirty="0">
                <a:latin typeface="+mn-ea"/>
              </a:rPr>
              <a:t>出身：</a:t>
            </a:r>
            <a:r>
              <a:rPr lang="ja-JP" altLang="en-US" dirty="0" smtClean="0">
                <a:latin typeface="+mn-ea"/>
              </a:rPr>
              <a:t>大阪府</a:t>
            </a:r>
            <a:r>
              <a:rPr lang="ja-JP" altLang="en-US" dirty="0" smtClean="0">
                <a:latin typeface="+mn-ea"/>
              </a:rPr>
              <a:t>高石市</a:t>
            </a:r>
            <a:endParaRPr lang="en-US" altLang="ja-JP" dirty="0">
              <a:latin typeface="+mn-ea"/>
            </a:endParaRPr>
          </a:p>
          <a:p>
            <a:pPr lvl="1" algn="l">
              <a:lnSpc>
                <a:spcPct val="120000"/>
              </a:lnSpc>
            </a:pPr>
            <a:r>
              <a:rPr lang="ja-JP" altLang="en-US" dirty="0">
                <a:latin typeface="+mn-ea"/>
              </a:rPr>
              <a:t>学位：博士（工学）</a:t>
            </a:r>
            <a:endParaRPr lang="en-US" altLang="ja-JP" dirty="0">
              <a:latin typeface="+mn-ea"/>
            </a:endParaRPr>
          </a:p>
          <a:p>
            <a:pPr lvl="1" algn="l">
              <a:lnSpc>
                <a:spcPct val="120000"/>
              </a:lnSpc>
            </a:pPr>
            <a:r>
              <a:rPr lang="ja-JP" altLang="en-US" dirty="0" smtClean="0">
                <a:latin typeface="+mn-ea"/>
              </a:rPr>
              <a:t>学歴</a:t>
            </a:r>
            <a:endParaRPr lang="en-US" altLang="ja-JP" dirty="0">
              <a:latin typeface="+mn-ea"/>
            </a:endParaRPr>
          </a:p>
          <a:p>
            <a:pPr lvl="2" algn="l"/>
            <a:r>
              <a:rPr lang="en-US" altLang="ja-JP" dirty="0" smtClean="0">
                <a:latin typeface="+mn-ea"/>
              </a:rPr>
              <a:t>1998.3</a:t>
            </a:r>
            <a:r>
              <a:rPr lang="ja-JP" altLang="en-US" dirty="0" smtClean="0">
                <a:latin typeface="+mn-ea"/>
              </a:rPr>
              <a:t>　京都</a:t>
            </a:r>
            <a:r>
              <a:rPr lang="ja-JP" altLang="en-US" dirty="0">
                <a:latin typeface="+mn-ea"/>
              </a:rPr>
              <a:t>工芸繊維大学・電子情報工</a:t>
            </a:r>
            <a:r>
              <a:rPr lang="ja-JP" altLang="en-US" dirty="0" smtClean="0">
                <a:latin typeface="+mn-ea"/>
              </a:rPr>
              <a:t>学科</a:t>
            </a:r>
            <a:r>
              <a:rPr lang="en-US" altLang="ja-JP" dirty="0" smtClean="0">
                <a:latin typeface="+mn-ea"/>
              </a:rPr>
              <a:t> </a:t>
            </a:r>
            <a:r>
              <a:rPr lang="ja-JP" altLang="en-US" dirty="0" smtClean="0">
                <a:latin typeface="+mn-ea"/>
              </a:rPr>
              <a:t>卒業</a:t>
            </a:r>
            <a:endParaRPr lang="en-US" altLang="ja-JP" dirty="0" smtClean="0">
              <a:latin typeface="+mn-ea"/>
            </a:endParaRPr>
          </a:p>
          <a:p>
            <a:pPr lvl="2" algn="l"/>
            <a:r>
              <a:rPr lang="en-US" altLang="ja-JP" dirty="0" smtClean="0">
                <a:latin typeface="+mn-ea"/>
              </a:rPr>
              <a:t>2000.3</a:t>
            </a:r>
            <a:r>
              <a:rPr lang="ja-JP" altLang="en-US" dirty="0" smtClean="0">
                <a:latin typeface="+mn-ea"/>
              </a:rPr>
              <a:t>　奈良先端科学技術大学院大学・博士前期課程</a:t>
            </a:r>
            <a:r>
              <a:rPr lang="en-US" altLang="ja-JP" dirty="0" smtClean="0">
                <a:latin typeface="+mn-ea"/>
              </a:rPr>
              <a:t> </a:t>
            </a:r>
            <a:r>
              <a:rPr lang="ja-JP" altLang="en-US" dirty="0" smtClean="0">
                <a:latin typeface="+mn-ea"/>
              </a:rPr>
              <a:t>修了</a:t>
            </a:r>
            <a:endParaRPr lang="en-US" altLang="ja-JP" dirty="0" smtClean="0">
              <a:latin typeface="+mn-ea"/>
            </a:endParaRPr>
          </a:p>
          <a:p>
            <a:pPr lvl="2" algn="l"/>
            <a:r>
              <a:rPr lang="en-US" altLang="ja-JP" dirty="0" smtClean="0">
                <a:latin typeface="+mn-ea"/>
              </a:rPr>
              <a:t>2003.3</a:t>
            </a:r>
            <a:r>
              <a:rPr lang="ja-JP" altLang="en-US" dirty="0">
                <a:latin typeface="+mn-ea"/>
              </a:rPr>
              <a:t>　奈良先端科学技術大学院大学・</a:t>
            </a:r>
            <a:r>
              <a:rPr lang="ja-JP" altLang="en-US" dirty="0" smtClean="0">
                <a:latin typeface="+mn-ea"/>
              </a:rPr>
              <a:t>博士後期課程</a:t>
            </a:r>
            <a:r>
              <a:rPr lang="en-US" altLang="ja-JP" dirty="0" smtClean="0">
                <a:latin typeface="+mn-ea"/>
              </a:rPr>
              <a:t> </a:t>
            </a:r>
            <a:r>
              <a:rPr lang="ja-JP" altLang="en-US" dirty="0" smtClean="0">
                <a:latin typeface="+mn-ea"/>
              </a:rPr>
              <a:t>修了</a:t>
            </a:r>
            <a:endParaRPr lang="en-US" altLang="ja-JP" dirty="0" smtClean="0">
              <a:latin typeface="+mn-ea"/>
            </a:endParaRPr>
          </a:p>
          <a:p>
            <a:pPr lvl="1" algn="l">
              <a:lnSpc>
                <a:spcPct val="120000"/>
              </a:lnSpc>
            </a:pPr>
            <a:r>
              <a:rPr lang="ja-JP" altLang="en-US" dirty="0" smtClean="0">
                <a:latin typeface="+mn-ea"/>
              </a:rPr>
              <a:t>職歴</a:t>
            </a:r>
            <a:endParaRPr lang="en-US" altLang="ja-JP" dirty="0">
              <a:latin typeface="+mn-ea"/>
            </a:endParaRPr>
          </a:p>
          <a:p>
            <a:pPr lvl="2" algn="l"/>
            <a:r>
              <a:rPr lang="en-US" altLang="ja-JP" dirty="0" smtClean="0">
                <a:latin typeface="+mn-ea"/>
              </a:rPr>
              <a:t>2003.04</a:t>
            </a:r>
            <a:r>
              <a:rPr lang="en-US" altLang="ja-JP" dirty="0">
                <a:latin typeface="+mn-ea"/>
              </a:rPr>
              <a:t>-</a:t>
            </a:r>
            <a:r>
              <a:rPr lang="en-US" altLang="ja-JP" dirty="0" smtClean="0">
                <a:latin typeface="+mn-ea"/>
              </a:rPr>
              <a:t>2003.9</a:t>
            </a:r>
            <a:r>
              <a:rPr lang="en-US" altLang="ja-JP" dirty="0">
                <a:latin typeface="+mn-ea"/>
              </a:rPr>
              <a:t>	</a:t>
            </a:r>
            <a:r>
              <a:rPr lang="ja-JP" altLang="en-US" dirty="0" smtClean="0">
                <a:latin typeface="+mn-ea"/>
              </a:rPr>
              <a:t>科学</a:t>
            </a:r>
            <a:r>
              <a:rPr lang="ja-JP" altLang="en-US" dirty="0">
                <a:latin typeface="+mn-ea"/>
              </a:rPr>
              <a:t>技術振興事業団 さきがけ研究「協調と制御」領域</a:t>
            </a:r>
            <a:r>
              <a:rPr lang="en-US" altLang="ja-JP" dirty="0">
                <a:latin typeface="+mn-ea"/>
              </a:rPr>
              <a:t/>
            </a:r>
            <a:br>
              <a:rPr lang="en-US" altLang="ja-JP" dirty="0">
                <a:latin typeface="+mn-ea"/>
              </a:rPr>
            </a:br>
            <a:r>
              <a:rPr lang="en-US" altLang="ja-JP" dirty="0">
                <a:latin typeface="+mn-ea"/>
              </a:rPr>
              <a:t>	</a:t>
            </a:r>
            <a:r>
              <a:rPr lang="en-US" altLang="ja-JP" dirty="0" smtClean="0">
                <a:latin typeface="+mn-ea"/>
              </a:rPr>
              <a:t>	</a:t>
            </a:r>
            <a:r>
              <a:rPr lang="en-US" altLang="ja-JP" dirty="0" smtClean="0">
                <a:latin typeface="+mn-ea"/>
              </a:rPr>
              <a:t>		</a:t>
            </a:r>
            <a:r>
              <a:rPr lang="ja-JP" altLang="en-US" dirty="0" smtClean="0">
                <a:latin typeface="+mn-ea"/>
              </a:rPr>
              <a:t>グループメンバ</a:t>
            </a:r>
            <a:r>
              <a:rPr lang="ja-JP" altLang="en-US" dirty="0">
                <a:latin typeface="+mn-ea"/>
              </a:rPr>
              <a:t>（ポスドク</a:t>
            </a:r>
            <a:r>
              <a:rPr lang="ja-JP" altLang="en-US" dirty="0" smtClean="0">
                <a:latin typeface="+mn-ea"/>
              </a:rPr>
              <a:t>）</a:t>
            </a:r>
            <a:endParaRPr lang="en-US" altLang="ja-JP" dirty="0" smtClean="0">
              <a:latin typeface="+mn-ea"/>
            </a:endParaRPr>
          </a:p>
          <a:p>
            <a:pPr lvl="2" algn="l"/>
            <a:r>
              <a:rPr lang="en-US" altLang="ja-JP" dirty="0" smtClean="0">
                <a:latin typeface="+mn-ea"/>
              </a:rPr>
              <a:t>2003.10</a:t>
            </a:r>
            <a:r>
              <a:rPr lang="en-US" altLang="ja-JP" dirty="0">
                <a:latin typeface="+mn-ea"/>
              </a:rPr>
              <a:t>-2004.9 	</a:t>
            </a:r>
            <a:r>
              <a:rPr lang="ja-JP" altLang="en-US" dirty="0" smtClean="0">
                <a:latin typeface="+mn-ea"/>
              </a:rPr>
              <a:t>奈良</a:t>
            </a:r>
            <a:r>
              <a:rPr lang="ja-JP" altLang="en-US" dirty="0">
                <a:latin typeface="+mn-ea"/>
              </a:rPr>
              <a:t>先端科学技術大学院大学・</a:t>
            </a:r>
            <a:r>
              <a:rPr lang="en-US" altLang="ja-JP" dirty="0">
                <a:latin typeface="+mn-ea"/>
              </a:rPr>
              <a:t>EASE</a:t>
            </a:r>
            <a:r>
              <a:rPr lang="ja-JP" altLang="en-US" dirty="0">
                <a:latin typeface="+mn-ea"/>
              </a:rPr>
              <a:t>プロジェクト</a:t>
            </a:r>
            <a:r>
              <a:rPr lang="en-US" altLang="ja-JP" dirty="0">
                <a:latin typeface="+mn-ea"/>
              </a:rPr>
              <a:t/>
            </a:r>
            <a:br>
              <a:rPr lang="en-US" altLang="ja-JP" dirty="0">
                <a:latin typeface="+mn-ea"/>
              </a:rPr>
            </a:br>
            <a:r>
              <a:rPr lang="en-US" altLang="ja-JP" dirty="0">
                <a:latin typeface="+mn-ea"/>
              </a:rPr>
              <a:t>		</a:t>
            </a:r>
            <a:r>
              <a:rPr lang="en-US" altLang="ja-JP" dirty="0" smtClean="0">
                <a:latin typeface="+mn-ea"/>
              </a:rPr>
              <a:t>		</a:t>
            </a:r>
            <a:r>
              <a:rPr lang="ja-JP" altLang="en-US" dirty="0" smtClean="0">
                <a:latin typeface="+mn-ea"/>
              </a:rPr>
              <a:t>産</a:t>
            </a:r>
            <a:r>
              <a:rPr lang="ja-JP" altLang="en-US" dirty="0">
                <a:latin typeface="+mn-ea"/>
              </a:rPr>
              <a:t>官学連携研究員（ポスドク</a:t>
            </a:r>
            <a:r>
              <a:rPr lang="ja-JP" altLang="en-US" dirty="0" smtClean="0">
                <a:latin typeface="+mn-ea"/>
              </a:rPr>
              <a:t>）</a:t>
            </a:r>
            <a:endParaRPr lang="en-US" altLang="ja-JP" dirty="0" smtClean="0">
              <a:latin typeface="+mn-ea"/>
            </a:endParaRPr>
          </a:p>
          <a:p>
            <a:pPr lvl="2" algn="l"/>
            <a:r>
              <a:rPr lang="en-US" altLang="ja-JP" dirty="0" smtClean="0">
                <a:latin typeface="+mn-ea"/>
              </a:rPr>
              <a:t>2004.10-2012.3	</a:t>
            </a:r>
            <a:r>
              <a:rPr lang="ja-JP" altLang="en-US" dirty="0" smtClean="0">
                <a:latin typeface="+mn-ea"/>
              </a:rPr>
              <a:t>奈良</a:t>
            </a:r>
            <a:r>
              <a:rPr lang="ja-JP" altLang="en-US" dirty="0">
                <a:latin typeface="+mn-ea"/>
              </a:rPr>
              <a:t>先端科学技術大学院大学</a:t>
            </a:r>
            <a:r>
              <a:rPr lang="ja-JP" altLang="en-US" dirty="0" smtClean="0">
                <a:latin typeface="+mn-ea"/>
              </a:rPr>
              <a:t>・情報科学研究科</a:t>
            </a:r>
            <a:r>
              <a:rPr lang="en-US" altLang="ja-JP" dirty="0" smtClean="0">
                <a:latin typeface="+mn-ea"/>
              </a:rPr>
              <a:t/>
            </a:r>
            <a:br>
              <a:rPr lang="en-US" altLang="ja-JP" dirty="0" smtClean="0">
                <a:latin typeface="+mn-ea"/>
              </a:rPr>
            </a:br>
            <a:r>
              <a:rPr lang="en-US" altLang="ja-JP" dirty="0" smtClean="0">
                <a:latin typeface="+mn-ea"/>
              </a:rPr>
              <a:t>		</a:t>
            </a:r>
            <a:r>
              <a:rPr lang="en-US" altLang="ja-JP" dirty="0" smtClean="0">
                <a:latin typeface="+mn-ea"/>
              </a:rPr>
              <a:t>		</a:t>
            </a:r>
            <a:r>
              <a:rPr lang="ja-JP" altLang="en-US" dirty="0" smtClean="0">
                <a:latin typeface="+mn-ea"/>
              </a:rPr>
              <a:t>助手</a:t>
            </a:r>
            <a:r>
              <a:rPr lang="ja-JP" altLang="en-US" dirty="0">
                <a:latin typeface="+mn-ea"/>
              </a:rPr>
              <a:t>（</a:t>
            </a:r>
            <a:r>
              <a:rPr lang="en-US" altLang="ja-JP" dirty="0">
                <a:latin typeface="+mn-ea"/>
              </a:rPr>
              <a:t>2007</a:t>
            </a:r>
            <a:r>
              <a:rPr lang="ja-JP" altLang="en-US" dirty="0">
                <a:latin typeface="+mn-ea"/>
              </a:rPr>
              <a:t>年より助教</a:t>
            </a:r>
            <a:r>
              <a:rPr lang="ja-JP" altLang="en-US" dirty="0" smtClean="0">
                <a:latin typeface="+mn-ea"/>
              </a:rPr>
              <a:t>）</a:t>
            </a:r>
            <a:endParaRPr lang="en-US" altLang="ja-JP" dirty="0" smtClean="0">
              <a:latin typeface="+mn-ea"/>
            </a:endParaRPr>
          </a:p>
          <a:p>
            <a:pPr lvl="2" algn="l"/>
            <a:r>
              <a:rPr lang="en-US" altLang="ja-JP" dirty="0" smtClean="0">
                <a:latin typeface="+mn-ea"/>
              </a:rPr>
              <a:t>2012.04-</a:t>
            </a:r>
            <a:r>
              <a:rPr lang="ja-JP" altLang="en-US" dirty="0" smtClean="0">
                <a:latin typeface="+mn-ea"/>
              </a:rPr>
              <a:t>現在</a:t>
            </a:r>
            <a:r>
              <a:rPr lang="en-US" altLang="ja-JP" dirty="0" smtClean="0">
                <a:latin typeface="+mn-ea"/>
              </a:rPr>
              <a:t>	</a:t>
            </a:r>
            <a:r>
              <a:rPr lang="ja-JP" altLang="en-US" dirty="0" smtClean="0">
                <a:latin typeface="+mn-ea"/>
              </a:rPr>
              <a:t>和歌山大学・システム工学部・情報通信システム学科</a:t>
            </a:r>
            <a:r>
              <a:rPr lang="en-US" altLang="ja-JP" dirty="0" smtClean="0">
                <a:latin typeface="+mn-ea"/>
              </a:rPr>
              <a:t> </a:t>
            </a:r>
            <a:r>
              <a:rPr lang="ja-JP" altLang="en-US" dirty="0" smtClean="0">
                <a:latin typeface="+mn-ea"/>
              </a:rPr>
              <a:t>講師</a:t>
            </a:r>
            <a:endParaRPr lang="en-US" altLang="ja-JP" dirty="0" smtClean="0">
              <a:latin typeface="+mn-ea"/>
            </a:endParaRPr>
          </a:p>
          <a:p>
            <a:pPr lvl="1" algn="l">
              <a:lnSpc>
                <a:spcPct val="120000"/>
              </a:lnSpc>
            </a:pPr>
            <a:r>
              <a:rPr lang="ja-JP" altLang="en-US" dirty="0" smtClean="0">
                <a:latin typeface="+mn-ea"/>
              </a:rPr>
              <a:t>専門：</a:t>
            </a:r>
            <a:r>
              <a:rPr lang="ja-JP" altLang="en-US" dirty="0" smtClean="0">
                <a:solidFill>
                  <a:srgbClr val="0066FF"/>
                </a:solidFill>
                <a:latin typeface="+mn-ea"/>
              </a:rPr>
              <a:t>ソフトウェア工学</a:t>
            </a:r>
            <a:endParaRPr lang="en-US" altLang="ja-JP" dirty="0" smtClean="0">
              <a:solidFill>
                <a:srgbClr val="0066FF"/>
              </a:solidFill>
              <a:latin typeface="+mn-ea"/>
            </a:endParaRPr>
          </a:p>
          <a:p>
            <a:pPr lvl="2" algn="l"/>
            <a:r>
              <a:rPr lang="ja-JP" altLang="en-US" dirty="0" smtClean="0">
                <a:solidFill>
                  <a:srgbClr val="0066FF"/>
                </a:solidFill>
                <a:latin typeface="+mn-ea"/>
              </a:rPr>
              <a:t>エンピリカル（実証的）アプローチ</a:t>
            </a:r>
            <a:endParaRPr lang="en-US" altLang="ja-JP" dirty="0" smtClean="0">
              <a:solidFill>
                <a:srgbClr val="0066FF"/>
              </a:solidFill>
              <a:latin typeface="+mn-ea"/>
            </a:endParaRPr>
          </a:p>
          <a:p>
            <a:pPr lvl="2" algn="l"/>
            <a:r>
              <a:rPr lang="ja-JP" altLang="en-US" dirty="0" smtClean="0">
                <a:solidFill>
                  <a:srgbClr val="0066FF"/>
                </a:solidFill>
                <a:latin typeface="+mn-ea"/>
              </a:rPr>
              <a:t>リポジトリマイニング</a:t>
            </a:r>
            <a:endParaRPr lang="en-US" altLang="ja-JP" dirty="0" smtClean="0">
              <a:solidFill>
                <a:srgbClr val="0066FF"/>
              </a:solidFill>
              <a:latin typeface="+mn-ea"/>
            </a:endParaRPr>
          </a:p>
          <a:p>
            <a:pPr lvl="2" algn="l"/>
            <a:r>
              <a:rPr lang="ja-JP" altLang="en-US" dirty="0" smtClean="0">
                <a:solidFill>
                  <a:srgbClr val="0066FF"/>
                </a:solidFill>
                <a:latin typeface="+mn-ea"/>
              </a:rPr>
              <a:t>オープンソースソフトウェア</a:t>
            </a:r>
            <a:endParaRPr lang="en-US" altLang="ja-JP" dirty="0" smtClean="0">
              <a:solidFill>
                <a:srgbClr val="0066FF"/>
              </a:solidFill>
              <a:latin typeface="+mn-ea"/>
            </a:endParaRPr>
          </a:p>
        </p:txBody>
      </p:sp>
      <p:sp>
        <p:nvSpPr>
          <p:cNvPr id="6" name="日付プレースホルダー 5"/>
          <p:cNvSpPr>
            <a:spLocks noGrp="1"/>
          </p:cNvSpPr>
          <p:nvPr>
            <p:ph type="dt" sz="half" idx="10"/>
          </p:nvPr>
        </p:nvSpPr>
        <p:spPr/>
        <p:txBody>
          <a:bodyPr/>
          <a:lstStyle/>
          <a:p>
            <a:pPr>
              <a:defRPr/>
            </a:pPr>
            <a:r>
              <a:rPr lang="en-US" altLang="ja-JP" smtClean="0"/>
              <a:t>2012/10/11</a:t>
            </a:r>
            <a:endParaRPr lang="en-US" altLang="ja-JP"/>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3</a:t>
            </a:fld>
            <a:endParaRPr kumimoji="1" lang="ja-JP" altLang="en-US"/>
          </a:p>
        </p:txBody>
      </p:sp>
      <p:pic>
        <p:nvPicPr>
          <p:cNvPr id="5" name="図 4" descr="DSC_0498_fac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5133" y="688808"/>
            <a:ext cx="1801666" cy="240222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535972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研究室メンバー</a:t>
            </a:r>
            <a:endParaRPr kumimoji="1" lang="ja-JP" altLang="en-US" dirty="0"/>
          </a:p>
        </p:txBody>
      </p:sp>
      <p:sp>
        <p:nvSpPr>
          <p:cNvPr id="3" name="日付プレースホルダー 2"/>
          <p:cNvSpPr>
            <a:spLocks noGrp="1"/>
          </p:cNvSpPr>
          <p:nvPr>
            <p:ph type="dt" sz="half" idx="10"/>
          </p:nvPr>
        </p:nvSpPr>
        <p:spPr/>
        <p:txBody>
          <a:bodyPr/>
          <a:lstStyle/>
          <a:p>
            <a:r>
              <a:rPr kumimoji="1" lang="en-US" altLang="ja-JP" smtClean="0"/>
              <a:t>2012/10/11</a:t>
            </a:r>
            <a:endParaRPr kumimoji="1" lang="ja-JP" altLang="en-US" dirty="0"/>
          </a:p>
        </p:txBody>
      </p:sp>
      <p:sp>
        <p:nvSpPr>
          <p:cNvPr id="5" name="スライド番号プレースホルダー 4"/>
          <p:cNvSpPr>
            <a:spLocks noGrp="1"/>
          </p:cNvSpPr>
          <p:nvPr>
            <p:ph type="sldNum" sz="quarter" idx="12"/>
          </p:nvPr>
        </p:nvSpPr>
        <p:spPr/>
        <p:txBody>
          <a:bodyPr/>
          <a:lstStyle/>
          <a:p>
            <a:fld id="{1E71F938-0822-47EC-B3CD-AEB5C7683738}" type="slidenum">
              <a:rPr kumimoji="1" lang="ja-JP" altLang="en-US" smtClean="0"/>
              <a:pPr/>
              <a:t>4</a:t>
            </a:fld>
            <a:endParaRPr kumimoji="1" lang="ja-JP" altLang="en-US"/>
          </a:p>
        </p:txBody>
      </p:sp>
      <p:sp>
        <p:nvSpPr>
          <p:cNvPr id="7" name="コンテンツ プレースホルダー 6"/>
          <p:cNvSpPr>
            <a:spLocks noGrp="1"/>
          </p:cNvSpPr>
          <p:nvPr>
            <p:ph sz="quarter" idx="1"/>
          </p:nvPr>
        </p:nvSpPr>
        <p:spPr/>
        <p:txBody>
          <a:bodyPr/>
          <a:lstStyle/>
          <a:p>
            <a:r>
              <a:rPr lang="ja-JP" altLang="en-US" dirty="0" smtClean="0"/>
              <a:t>教員：大平雅雄（講師）</a:t>
            </a:r>
            <a:endParaRPr lang="en-US" altLang="ja-JP" dirty="0" smtClean="0"/>
          </a:p>
          <a:p>
            <a:pPr lvl="1"/>
            <a:endParaRPr lang="en-US" altLang="ja-JP" dirty="0"/>
          </a:p>
          <a:p>
            <a:pPr lvl="1"/>
            <a:endParaRPr lang="en-US" altLang="ja-JP" dirty="0"/>
          </a:p>
          <a:p>
            <a:pPr lvl="2"/>
            <a:endParaRPr lang="en-US" altLang="ja-JP" dirty="0" smtClean="0"/>
          </a:p>
          <a:p>
            <a:pPr lvl="2"/>
            <a:endParaRPr lang="en-US" altLang="ja-JP" dirty="0"/>
          </a:p>
          <a:p>
            <a:pPr lvl="2"/>
            <a:endParaRPr lang="en-US" altLang="ja-JP" dirty="0" smtClean="0"/>
          </a:p>
          <a:p>
            <a:pPr lvl="2"/>
            <a:endParaRPr lang="en-US" altLang="ja-JP" dirty="0"/>
          </a:p>
          <a:p>
            <a:r>
              <a:rPr lang="ja-JP" altLang="en-US" dirty="0" smtClean="0"/>
              <a:t>学生：柏</a:t>
            </a:r>
            <a:r>
              <a:rPr lang="ja-JP" altLang="en-US" dirty="0"/>
              <a:t>祐太郎（</a:t>
            </a:r>
            <a:r>
              <a:rPr lang="en-US" altLang="ja-JP" dirty="0"/>
              <a:t>B</a:t>
            </a:r>
            <a:r>
              <a:rPr lang="ja-JP" altLang="en-US" dirty="0"/>
              <a:t>４</a:t>
            </a:r>
            <a:r>
              <a:rPr lang="ja-JP" altLang="en-US" dirty="0" smtClean="0"/>
              <a:t>）</a:t>
            </a:r>
            <a:endParaRPr lang="ja-JP" altLang="en-US" dirty="0"/>
          </a:p>
        </p:txBody>
      </p:sp>
      <p:sp>
        <p:nvSpPr>
          <p:cNvPr id="8" name="コンテンツ プレースホルダー 7"/>
          <p:cNvSpPr>
            <a:spLocks noGrp="1"/>
          </p:cNvSpPr>
          <p:nvPr>
            <p:ph sz="quarter" idx="2"/>
          </p:nvPr>
        </p:nvSpPr>
        <p:spPr>
          <a:xfrm>
            <a:off x="4233458" y="1216152"/>
            <a:ext cx="4910541" cy="4937760"/>
          </a:xfrm>
        </p:spPr>
        <p:txBody>
          <a:bodyPr/>
          <a:lstStyle/>
          <a:p>
            <a:r>
              <a:rPr kumimoji="1" lang="ja-JP" altLang="en-US" dirty="0" smtClean="0"/>
              <a:t>留学生（奈良先端大）</a:t>
            </a:r>
            <a:endParaRPr kumimoji="1" lang="en-US" altLang="ja-JP" dirty="0" smtClean="0"/>
          </a:p>
          <a:p>
            <a:pPr lvl="1"/>
            <a:r>
              <a:rPr lang="en-US" altLang="ja-JP" dirty="0" err="1" smtClean="0"/>
              <a:t>Papon</a:t>
            </a:r>
            <a:r>
              <a:rPr lang="en-US" altLang="ja-JP" dirty="0" smtClean="0"/>
              <a:t> </a:t>
            </a:r>
            <a:r>
              <a:rPr lang="en-US" altLang="ja-JP" dirty="0" err="1" smtClean="0"/>
              <a:t>Yongpisanpop</a:t>
            </a:r>
            <a:r>
              <a:rPr lang="en-US" altLang="ja-JP" dirty="0"/>
              <a:t> </a:t>
            </a:r>
            <a:r>
              <a:rPr lang="en-US" altLang="ja-JP" dirty="0" smtClean="0"/>
              <a:t>(D1)</a:t>
            </a:r>
          </a:p>
          <a:p>
            <a:pPr lvl="1"/>
            <a:r>
              <a:rPr lang="en-US" altLang="ja-JP" dirty="0" err="1"/>
              <a:t>Passakorn</a:t>
            </a:r>
            <a:r>
              <a:rPr lang="en-US" altLang="ja-JP" dirty="0"/>
              <a:t> </a:t>
            </a:r>
            <a:r>
              <a:rPr lang="en-US" altLang="ja-JP" dirty="0" err="1" smtClean="0"/>
              <a:t>Phannachitta</a:t>
            </a:r>
            <a:r>
              <a:rPr lang="en-US" altLang="ja-JP" dirty="0" smtClean="0"/>
              <a:t> (M2)</a:t>
            </a:r>
          </a:p>
          <a:p>
            <a:pPr lvl="1"/>
            <a:r>
              <a:rPr lang="en-US" altLang="ja-JP" dirty="0" err="1"/>
              <a:t>Chakkrit</a:t>
            </a:r>
            <a:r>
              <a:rPr lang="en-US" altLang="ja-JP" dirty="0"/>
              <a:t> </a:t>
            </a:r>
            <a:r>
              <a:rPr lang="en-US" altLang="ja-JP" dirty="0" err="1" smtClean="0"/>
              <a:t>Tantithamthavorn</a:t>
            </a:r>
            <a:r>
              <a:rPr lang="en-US" altLang="ja-JP" dirty="0"/>
              <a:t> </a:t>
            </a:r>
            <a:r>
              <a:rPr lang="en-US" altLang="ja-JP" dirty="0" smtClean="0"/>
              <a:t>(M1)</a:t>
            </a:r>
            <a:endParaRPr lang="en-US" altLang="ja-JP" dirty="0"/>
          </a:p>
        </p:txBody>
      </p:sp>
      <p:pic>
        <p:nvPicPr>
          <p:cNvPr id="10" name="図 9" descr="DSC_0498_fac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1509" y="1893551"/>
            <a:ext cx="1418923" cy="1891896"/>
          </a:xfrm>
          <a:prstGeom prst="rect">
            <a:avLst/>
          </a:prstGeom>
          <a:ln>
            <a:noFill/>
          </a:ln>
          <a:effectLst>
            <a:outerShdw blurRad="292100" dist="139700" dir="2700000" algn="tl" rotWithShape="0">
              <a:srgbClr val="333333">
                <a:alpha val="65000"/>
              </a:srgbClr>
            </a:outerShdw>
          </a:effectLst>
        </p:spPr>
      </p:pic>
      <p:pic>
        <p:nvPicPr>
          <p:cNvPr id="11" name="図 10" descr="yutar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1509" y="4632178"/>
            <a:ext cx="1418923" cy="1787532"/>
          </a:xfrm>
          <a:prstGeom prst="rect">
            <a:avLst/>
          </a:prstGeom>
          <a:ln>
            <a:noFill/>
          </a:ln>
          <a:effectLst>
            <a:outerShdw blurRad="292100" dist="139700" dir="2700000" algn="tl" rotWithShape="0">
              <a:srgbClr val="333333">
                <a:alpha val="65000"/>
              </a:srgbClr>
            </a:outerShdw>
          </a:effectLst>
        </p:spPr>
      </p:pic>
      <p:pic>
        <p:nvPicPr>
          <p:cNvPr id="12" name="Picture 12" descr="http://csl.cpe.ku.ac.th/members/kong.jpg"/>
          <p:cNvPicPr>
            <a:picLocks noChangeAspect="1" noChangeArrowheads="1"/>
          </p:cNvPicPr>
          <p:nvPr/>
        </p:nvPicPr>
        <p:blipFill>
          <a:blip r:embed="rId4" cstate="print"/>
          <a:srcRect/>
          <a:stretch>
            <a:fillRect/>
          </a:stretch>
        </p:blipFill>
        <p:spPr bwMode="auto">
          <a:xfrm>
            <a:off x="5271312" y="4613806"/>
            <a:ext cx="1418923" cy="1805904"/>
          </a:xfrm>
          <a:prstGeom prst="rect">
            <a:avLst/>
          </a:prstGeom>
          <a:ln>
            <a:noFill/>
          </a:ln>
          <a:effectLst>
            <a:outerShdw blurRad="292100" dist="139700" dir="2700000" algn="tl" rotWithShape="0">
              <a:srgbClr val="333333">
                <a:alpha val="65000"/>
              </a:srgbClr>
            </a:outerShdw>
          </a:effectLst>
        </p:spPr>
      </p:pic>
      <p:pic>
        <p:nvPicPr>
          <p:cNvPr id="13" name="Picture 3"/>
          <p:cNvPicPr>
            <a:picLocks noChangeAspect="1" noChangeArrowheads="1"/>
          </p:cNvPicPr>
          <p:nvPr/>
        </p:nvPicPr>
        <p:blipFill>
          <a:blip r:embed="rId5" cstate="print"/>
          <a:srcRect/>
          <a:stretch>
            <a:fillRect/>
          </a:stretch>
        </p:blipFill>
        <p:spPr bwMode="auto">
          <a:xfrm>
            <a:off x="7059609" y="4632178"/>
            <a:ext cx="1355638" cy="1805904"/>
          </a:xfrm>
          <a:prstGeom prst="rect">
            <a:avLst/>
          </a:prstGeom>
          <a:ln>
            <a:noFill/>
          </a:ln>
          <a:effectLst>
            <a:outerShdw blurRad="292100" dist="139700" dir="2700000" algn="tl" rotWithShape="0">
              <a:srgbClr val="333333">
                <a:alpha val="65000"/>
              </a:srgbClr>
            </a:outerShdw>
          </a:effectLst>
        </p:spPr>
      </p:pic>
      <p:pic>
        <p:nvPicPr>
          <p:cNvPr id="14" name="図 13" descr="papon.jpg"/>
          <p:cNvPicPr>
            <a:picLocks noChangeAspect="1"/>
          </p:cNvPicPr>
          <p:nvPr/>
        </p:nvPicPr>
        <p:blipFill rotWithShape="1">
          <a:blip r:embed="rId6">
            <a:extLst>
              <a:ext uri="{28A0092B-C50C-407E-A947-70E740481C1C}">
                <a14:useLocalDpi xmlns:a14="http://schemas.microsoft.com/office/drawing/2010/main" val="0"/>
              </a:ext>
            </a:extLst>
          </a:blip>
          <a:srcRect t="14184" b="19292"/>
          <a:stretch/>
        </p:blipFill>
        <p:spPr>
          <a:xfrm>
            <a:off x="5271312" y="3115547"/>
            <a:ext cx="3143935" cy="12809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4262083"/>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blinds(horizontal)">
                                      <p:cBhvr>
                                        <p:cTn id="10" dur="500"/>
                                        <p:tgtEl>
                                          <p:spTgt spid="8">
                                            <p:txEl>
                                              <p:pRg st="0" end="0"/>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blinds(horizontal)">
                                      <p:cBhvr>
                                        <p:cTn id="13" dur="500"/>
                                        <p:tgtEl>
                                          <p:spTgt spid="8">
                                            <p:txEl>
                                              <p:pRg st="1" end="1"/>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blinds(horizontal)">
                                      <p:cBhvr>
                                        <p:cTn id="16" dur="500"/>
                                        <p:tgtEl>
                                          <p:spTgt spid="8">
                                            <p:txEl>
                                              <p:pRg st="2" end="2"/>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blinds(horizontal)">
                                      <p:cBhvr>
                                        <p:cTn id="19" dur="500"/>
                                        <p:tgtEl>
                                          <p:spTgt spid="8">
                                            <p:txEl>
                                              <p:pRg st="3" end="3"/>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par>
                                <p:cTn id="23" presetID="3" presetClass="entr" presetSubtype="1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linds(horizontal)">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smtClean="0"/>
              <a:t>研究経歴および研究分野概要</a:t>
            </a:r>
            <a:endParaRPr kumimoji="1" lang="ja-JP" altLang="en-US" dirty="0"/>
          </a:p>
        </p:txBody>
      </p:sp>
      <p:graphicFrame>
        <p:nvGraphicFramePr>
          <p:cNvPr id="14" name="コンテンツ プレースホルダ 13"/>
          <p:cNvGraphicFramePr>
            <a:graphicFrameLocks noGrp="1"/>
          </p:cNvGraphicFramePr>
          <p:nvPr>
            <p:ph idx="1"/>
            <p:extLst>
              <p:ext uri="{D42A27DB-BD31-4B8C-83A1-F6EECF244321}">
                <p14:modId xmlns:p14="http://schemas.microsoft.com/office/powerpoint/2010/main" val="2231729532"/>
              </p:ext>
            </p:extLst>
          </p:nvPr>
        </p:nvGraphicFramePr>
        <p:xfrm>
          <a:off x="356415" y="1219907"/>
          <a:ext cx="8389499" cy="2164079"/>
        </p:xfrm>
        <a:graphic>
          <a:graphicData uri="http://schemas.openxmlformats.org/drawingml/2006/table">
            <a:tbl>
              <a:tblPr firstRow="1" bandRow="1">
                <a:tableStyleId>{912C8C85-51F0-491E-9774-3900AFEF0FD7}</a:tableStyleId>
              </a:tblPr>
              <a:tblGrid>
                <a:gridCol w="1336899"/>
                <a:gridCol w="1616335"/>
                <a:gridCol w="2979861"/>
                <a:gridCol w="2456404"/>
              </a:tblGrid>
              <a:tr h="156210">
                <a:tc>
                  <a:txBody>
                    <a:bodyPr/>
                    <a:lstStyle/>
                    <a:p>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smtClean="0"/>
                        <a:t>ソフトウェア工学</a:t>
                      </a:r>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HCI</a:t>
                      </a:r>
                      <a:r>
                        <a:rPr kumimoji="1" lang="ja-JP" altLang="en-US" sz="1400" dirty="0" smtClean="0"/>
                        <a:t>・</a:t>
                      </a:r>
                      <a:r>
                        <a:rPr kumimoji="1" lang="en-US" altLang="ja-JP" sz="1400" dirty="0" smtClean="0"/>
                        <a:t>CSCW</a:t>
                      </a:r>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tcPr>
                </a:tc>
              </a:tr>
              <a:tr h="156210">
                <a:tc>
                  <a:txBody>
                    <a:bodyPr/>
                    <a:lstStyle/>
                    <a:p>
                      <a:r>
                        <a:rPr kumimoji="1" lang="en-US" altLang="ja-JP" sz="1400" dirty="0" smtClean="0"/>
                        <a:t>1998-2002</a:t>
                      </a:r>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r>
                        <a:rPr kumimoji="1" lang="en-US" altLang="ja-JP" sz="1400" dirty="0" smtClean="0"/>
                        <a:t>@</a:t>
                      </a:r>
                      <a:r>
                        <a:rPr kumimoji="1" lang="ja-JP" altLang="en-US" sz="1400" dirty="0" smtClean="0"/>
                        <a:t>奈良先端大</a:t>
                      </a:r>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algn="just"/>
                      <a:endParaRPr kumimoji="1" lang="ja-JP" altLang="en-US" sz="1400" dirty="0"/>
                    </a:p>
                  </a:txBody>
                  <a:tcPr marL="108080" marR="10808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rowSpan="2">
                  <a:txBody>
                    <a:bodyPr/>
                    <a:lstStyle/>
                    <a:p>
                      <a:pPr marL="361950" indent="-361950" algn="just" defTabSz="914400" rtl="0" eaLnBrk="1" latinLnBrk="0" hangingPunct="1">
                        <a:buFont typeface="Wingdings" pitchFamily="2" charset="2"/>
                        <a:buChar char="l"/>
                      </a:pPr>
                      <a:r>
                        <a:rPr kumimoji="1" lang="ja-JP" altLang="en-US" sz="1400" kern="1200" dirty="0" smtClean="0">
                          <a:solidFill>
                            <a:srgbClr val="0070C0"/>
                          </a:solidFill>
                          <a:latin typeface="+mn-lt"/>
                          <a:ea typeface="+mn-ea"/>
                          <a:cs typeface="+mn-cs"/>
                        </a:rPr>
                        <a:t>異文化コラボレーション</a:t>
                      </a:r>
                      <a:endParaRPr kumimoji="1" lang="en-US" altLang="ja-JP" sz="1400" kern="1200" dirty="0" smtClean="0">
                        <a:solidFill>
                          <a:srgbClr val="0070C0"/>
                        </a:solidFill>
                        <a:latin typeface="+mn-lt"/>
                        <a:ea typeface="+mn-ea"/>
                        <a:cs typeface="+mn-cs"/>
                      </a:endParaRPr>
                    </a:p>
                    <a:p>
                      <a:pPr marL="361950" indent="-361950" algn="just" defTabSz="914400" rtl="0" eaLnBrk="1" latinLnBrk="0" hangingPunct="1">
                        <a:buFont typeface="Wingdings" pitchFamily="2" charset="2"/>
                        <a:buChar char="l"/>
                      </a:pPr>
                      <a:r>
                        <a:rPr kumimoji="1" lang="ja-JP" altLang="en-US" sz="1400" kern="1200" dirty="0" smtClean="0">
                          <a:solidFill>
                            <a:srgbClr val="C00000"/>
                          </a:solidFill>
                          <a:latin typeface="+mn-lt"/>
                          <a:ea typeface="+mn-ea"/>
                          <a:cs typeface="+mn-cs"/>
                        </a:rPr>
                        <a:t>可視化</a:t>
                      </a:r>
                      <a:endParaRPr kumimoji="1" lang="ja-JP" altLang="en-US" sz="1400" kern="1200" dirty="0">
                        <a:solidFill>
                          <a:srgbClr val="C00000"/>
                        </a:solidFill>
                        <a:latin typeface="+mn-lt"/>
                        <a:ea typeface="+mn-ea"/>
                        <a:cs typeface="+mn-cs"/>
                      </a:endParaRPr>
                    </a:p>
                  </a:txBody>
                  <a:tcPr marL="108080" marR="10808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56210">
                <a:tc>
                  <a:txBody>
                    <a:bodyPr/>
                    <a:lstStyle/>
                    <a:p>
                      <a:r>
                        <a:rPr kumimoji="1" lang="en-US" altLang="ja-JP" sz="1400" dirty="0" smtClean="0"/>
                        <a:t>2002-2003</a:t>
                      </a:r>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r>
                        <a:rPr kumimoji="1" lang="en-US" altLang="ja-JP" sz="1400" dirty="0" smtClean="0"/>
                        <a:t>@</a:t>
                      </a:r>
                      <a:r>
                        <a:rPr kumimoji="1" lang="ja-JP" altLang="en-US" sz="1400" dirty="0" smtClean="0"/>
                        <a:t>東大先端研</a:t>
                      </a:r>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dirty="0"/>
                    </a:p>
                  </a:txBody>
                  <a:tcPr/>
                </a:tc>
              </a:tr>
              <a:tr h="156210">
                <a:tc>
                  <a:txBody>
                    <a:bodyPr/>
                    <a:lstStyle/>
                    <a:p>
                      <a:r>
                        <a:rPr kumimoji="1" lang="en-US" altLang="ja-JP" sz="1400" dirty="0" smtClean="0"/>
                        <a:t>2004</a:t>
                      </a:r>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r>
                        <a:rPr kumimoji="1" lang="en-US" altLang="ja-JP" sz="1400" dirty="0" smtClean="0"/>
                        <a:t>@EASE</a:t>
                      </a:r>
                      <a:r>
                        <a:rPr kumimoji="1" lang="ja-JP" altLang="en-US" sz="1400" dirty="0" smtClean="0"/>
                        <a:t>プロジェクト</a:t>
                      </a:r>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361950" indent="-361950" algn="just" defTabSz="914400" rtl="0" eaLnBrk="1" latinLnBrk="0" hangingPunct="1">
                        <a:buFont typeface="Wingdings" pitchFamily="2" charset="2"/>
                        <a:buChar char="l"/>
                      </a:pPr>
                      <a:r>
                        <a:rPr kumimoji="1" lang="ja-JP" altLang="en-US" sz="1400" kern="1200" dirty="0" smtClean="0">
                          <a:solidFill>
                            <a:srgbClr val="0070C0"/>
                          </a:solidFill>
                          <a:latin typeface="+mn-lt"/>
                          <a:ea typeface="+mn-ea"/>
                          <a:cs typeface="+mn-cs"/>
                        </a:rPr>
                        <a:t>プロジェクト管理</a:t>
                      </a:r>
                      <a:endParaRPr kumimoji="1" lang="ja-JP" altLang="en-US" sz="1400" kern="1200" dirty="0">
                        <a:solidFill>
                          <a:srgbClr val="0070C0"/>
                        </a:solidFill>
                        <a:latin typeface="+mn-lt"/>
                        <a:ea typeface="+mn-ea"/>
                        <a:cs typeface="+mn-cs"/>
                      </a:endParaRPr>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just"/>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718820">
                <a:tc>
                  <a:txBody>
                    <a:bodyPr/>
                    <a:lstStyle/>
                    <a:p>
                      <a:r>
                        <a:rPr kumimoji="1" lang="en-US" altLang="ja-JP" sz="1400" dirty="0" smtClean="0"/>
                        <a:t>2005-</a:t>
                      </a:r>
                      <a:r>
                        <a:rPr kumimoji="1" lang="ja-JP" altLang="en-US" sz="1400" dirty="0" smtClean="0"/>
                        <a:t>現在</a:t>
                      </a:r>
                      <a:endParaRPr kumimoji="1" lang="ja-JP" altLang="en-US" sz="1400" dirty="0"/>
                    </a:p>
                  </a:txBody>
                  <a:tcPr marL="108080" marR="10808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smtClean="0"/>
                        <a:t>@</a:t>
                      </a:r>
                      <a:r>
                        <a:rPr kumimoji="1" lang="ja-JP" altLang="en-US" sz="1400" dirty="0" smtClean="0"/>
                        <a:t>奈良先端大</a:t>
                      </a:r>
                    </a:p>
                  </a:txBody>
                  <a:tcPr marL="108080" marR="10808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361950" indent="-361950" algn="just">
                        <a:buFont typeface="Wingdings" pitchFamily="2" charset="2"/>
                        <a:buChar char="l"/>
                      </a:pPr>
                      <a:r>
                        <a:rPr kumimoji="1" lang="ja-JP" altLang="en-US" sz="1400" dirty="0" smtClean="0">
                          <a:solidFill>
                            <a:srgbClr val="C00000"/>
                          </a:solidFill>
                        </a:rPr>
                        <a:t>要求工学</a:t>
                      </a:r>
                      <a:endParaRPr kumimoji="1" lang="ja-JP" altLang="en-US" sz="1400" dirty="0">
                        <a:solidFill>
                          <a:srgbClr val="C00000"/>
                        </a:solidFill>
                      </a:endParaRPr>
                    </a:p>
                    <a:p>
                      <a:pPr marL="361950" marR="0" indent="-361950" algn="just" defTabSz="914400" rtl="0" eaLnBrk="1" fontAlgn="auto" latinLnBrk="0" hangingPunct="1">
                        <a:lnSpc>
                          <a:spcPct val="100000"/>
                        </a:lnSpc>
                        <a:spcBef>
                          <a:spcPts val="0"/>
                        </a:spcBef>
                        <a:spcAft>
                          <a:spcPts val="0"/>
                        </a:spcAft>
                        <a:buClrTx/>
                        <a:buSzTx/>
                        <a:buFont typeface="Wingdings" pitchFamily="2" charset="2"/>
                        <a:buChar char="l"/>
                        <a:tabLst/>
                        <a:defRPr/>
                      </a:pPr>
                      <a:r>
                        <a:rPr kumimoji="1" lang="ja-JP" altLang="en-US" sz="1400" dirty="0" smtClean="0">
                          <a:solidFill>
                            <a:srgbClr val="0070C0"/>
                          </a:solidFill>
                        </a:rPr>
                        <a:t>分散（オフショア）開発</a:t>
                      </a:r>
                    </a:p>
                    <a:p>
                      <a:pPr marL="361950" indent="-361950" algn="just">
                        <a:buFont typeface="Wingdings" pitchFamily="2" charset="2"/>
                        <a:buChar char="l"/>
                      </a:pPr>
                      <a:r>
                        <a:rPr kumimoji="1" lang="ja-JP" altLang="en-US" sz="1400" dirty="0" smtClean="0">
                          <a:solidFill>
                            <a:srgbClr val="009900"/>
                          </a:solidFill>
                        </a:rPr>
                        <a:t>リポジトリマイニングに基づくオープンソース開発・利用支援</a:t>
                      </a:r>
                      <a:endParaRPr kumimoji="1" lang="ja-JP" altLang="en-US" sz="1400" dirty="0">
                        <a:solidFill>
                          <a:srgbClr val="009900"/>
                        </a:solidFill>
                      </a:endParaRPr>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361950" indent="-361950" algn="just">
                        <a:buFont typeface="Wingdings" pitchFamily="2" charset="2"/>
                        <a:buChar char="l"/>
                      </a:pPr>
                      <a:r>
                        <a:rPr kumimoji="1" lang="ja-JP" altLang="en-US" sz="1400" dirty="0" smtClean="0">
                          <a:solidFill>
                            <a:srgbClr val="C00000"/>
                          </a:solidFill>
                        </a:rPr>
                        <a:t>ユーザビリティ評価</a:t>
                      </a:r>
                      <a:endParaRPr kumimoji="1" lang="ja-JP" altLang="en-US" sz="1400" dirty="0">
                        <a:solidFill>
                          <a:srgbClr val="C00000"/>
                        </a:solidFill>
                      </a:endParaRPr>
                    </a:p>
                    <a:p>
                      <a:pPr marL="361950" indent="-361950" algn="just">
                        <a:buFont typeface="Wingdings" pitchFamily="2" charset="2"/>
                        <a:buChar char="l"/>
                      </a:pPr>
                      <a:r>
                        <a:rPr kumimoji="1" lang="en-US" altLang="ja-JP" sz="1400" dirty="0" smtClean="0"/>
                        <a:t>SW</a:t>
                      </a:r>
                      <a:r>
                        <a:rPr kumimoji="1" lang="ja-JP" altLang="en-US" sz="1400" dirty="0" smtClean="0"/>
                        <a:t>開発における</a:t>
                      </a:r>
                      <a:r>
                        <a:rPr kumimoji="1" lang="ja-JP" altLang="en-US" sz="1400" dirty="0" smtClean="0">
                          <a:solidFill>
                            <a:srgbClr val="FF6600"/>
                          </a:solidFill>
                        </a:rPr>
                        <a:t>ヒューマン</a:t>
                      </a:r>
                      <a:r>
                        <a:rPr kumimoji="1" lang="ja-JP" altLang="en-US" sz="1400" dirty="0" smtClean="0"/>
                        <a:t>・</a:t>
                      </a:r>
                      <a:r>
                        <a:rPr kumimoji="1" lang="ja-JP" altLang="en-US" sz="1400" dirty="0" smtClean="0">
                          <a:solidFill>
                            <a:srgbClr val="0070C0"/>
                          </a:solidFill>
                        </a:rPr>
                        <a:t>ソーシャルファクタ</a:t>
                      </a:r>
                      <a:endParaRPr kumimoji="1" lang="en-US" altLang="ja-JP" sz="1400" dirty="0" smtClean="0">
                        <a:solidFill>
                          <a:srgbClr val="0070C0"/>
                        </a:solidFill>
                      </a:endParaRPr>
                    </a:p>
                    <a:p>
                      <a:pPr marL="361950" indent="-361950" algn="just">
                        <a:buFont typeface="Wingdings" pitchFamily="2" charset="2"/>
                        <a:buChar char="l"/>
                      </a:pPr>
                      <a:r>
                        <a:rPr kumimoji="1" lang="en-US" altLang="ja-JP" sz="1400" dirty="0" smtClean="0"/>
                        <a:t>SE</a:t>
                      </a:r>
                      <a:r>
                        <a:rPr kumimoji="1" lang="ja-JP" altLang="en-US" sz="1400" dirty="0" smtClean="0"/>
                        <a:t>技術の応用，など</a:t>
                      </a:r>
                      <a:endParaRPr kumimoji="1" lang="ja-JP" altLang="en-US" sz="1400" dirty="0"/>
                    </a:p>
                  </a:txBody>
                  <a:tcPr marL="108080" marR="108080">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bl>
          </a:graphicData>
        </a:graphic>
      </p:graphicFrame>
      <p:sp>
        <p:nvSpPr>
          <p:cNvPr id="4" name="スライド番号プレースホルダ 3"/>
          <p:cNvSpPr>
            <a:spLocks noGrp="1"/>
          </p:cNvSpPr>
          <p:nvPr>
            <p:ph type="sldNum" sz="quarter" idx="11"/>
          </p:nvPr>
        </p:nvSpPr>
        <p:spPr/>
        <p:txBody>
          <a:bodyPr/>
          <a:lstStyle/>
          <a:p>
            <a:fld id="{D2D8002D-B5B0-4BAC-B1F6-782DDCCE6D9C}" type="slidenum">
              <a:rPr kumimoji="1" lang="ja-JP" altLang="en-US" smtClean="0"/>
              <a:pPr/>
              <a:t>5</a:t>
            </a:fld>
            <a:endParaRPr kumimoji="1" lang="ja-JP" altLang="en-US"/>
          </a:p>
        </p:txBody>
      </p:sp>
      <p:graphicFrame>
        <p:nvGraphicFramePr>
          <p:cNvPr id="5" name="図表 4"/>
          <p:cNvGraphicFramePr/>
          <p:nvPr/>
        </p:nvGraphicFramePr>
        <p:xfrm>
          <a:off x="1" y="3419474"/>
          <a:ext cx="4152900" cy="33021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テキスト ボックス 7"/>
          <p:cNvSpPr txBox="1"/>
          <p:nvPr/>
        </p:nvSpPr>
        <p:spPr>
          <a:xfrm>
            <a:off x="3640138" y="3593170"/>
            <a:ext cx="5464175" cy="2369880"/>
          </a:xfrm>
          <a:prstGeom prst="rect">
            <a:avLst/>
          </a:prstGeom>
          <a:noFill/>
        </p:spPr>
        <p:txBody>
          <a:bodyPr wrap="square" rtlCol="0">
            <a:spAutoFit/>
          </a:bodyPr>
          <a:lstStyle/>
          <a:p>
            <a:pPr marL="266700" indent="-266700">
              <a:buFont typeface="Wingdings" pitchFamily="2" charset="2"/>
              <a:buChar char="n"/>
            </a:pPr>
            <a:r>
              <a:rPr lang="ja-JP" altLang="en-US" sz="2000" dirty="0" smtClean="0">
                <a:latin typeface="+mj-ea"/>
                <a:ea typeface="+mj-ea"/>
              </a:rPr>
              <a:t>ソフトウェア開発における知識コラボレーションの支援</a:t>
            </a:r>
            <a:r>
              <a:rPr lang="en-US" altLang="ja-JP" sz="1600" dirty="0" smtClean="0">
                <a:latin typeface="+mj-ea"/>
                <a:ea typeface="+mj-ea"/>
              </a:rPr>
              <a:t>[1]</a:t>
            </a:r>
            <a:endParaRPr lang="en-US" altLang="ja-JP" sz="2000" dirty="0" smtClean="0">
              <a:latin typeface="+mj-ea"/>
              <a:ea typeface="+mj-ea"/>
            </a:endParaRPr>
          </a:p>
          <a:p>
            <a:pPr marL="628650" lvl="1" indent="-361950">
              <a:buFont typeface="Wingdings" pitchFamily="2" charset="2"/>
              <a:buChar char="Ø"/>
            </a:pPr>
            <a:r>
              <a:rPr lang="ja-JP" altLang="en-US" dirty="0" smtClean="0">
                <a:solidFill>
                  <a:srgbClr val="FF6600"/>
                </a:solidFill>
              </a:rPr>
              <a:t>知的</a:t>
            </a:r>
            <a:r>
              <a:rPr kumimoji="1" lang="ja-JP" altLang="en-US" dirty="0" smtClean="0">
                <a:solidFill>
                  <a:srgbClr val="FF6600"/>
                </a:solidFill>
              </a:rPr>
              <a:t>労働者</a:t>
            </a:r>
            <a:r>
              <a:rPr lang="ja-JP" altLang="en-US" dirty="0" smtClean="0">
                <a:solidFill>
                  <a:srgbClr val="FF6600"/>
                </a:solidFill>
              </a:rPr>
              <a:t>としての</a:t>
            </a:r>
            <a:r>
              <a:rPr kumimoji="1" lang="ja-JP" altLang="en-US" dirty="0" smtClean="0">
                <a:solidFill>
                  <a:srgbClr val="FF6600"/>
                </a:solidFill>
              </a:rPr>
              <a:t>開発者</a:t>
            </a:r>
            <a:endParaRPr lang="en-US" altLang="ja-JP" dirty="0" smtClean="0">
              <a:solidFill>
                <a:srgbClr val="FF6600"/>
              </a:solidFill>
            </a:endParaRPr>
          </a:p>
          <a:p>
            <a:pPr marL="628650" lvl="1" indent="-361950">
              <a:buFont typeface="Wingdings" pitchFamily="2" charset="2"/>
              <a:buChar char="Ø"/>
            </a:pPr>
            <a:r>
              <a:rPr kumimoji="1" lang="ja-JP" altLang="en-US" dirty="0" smtClean="0">
                <a:solidFill>
                  <a:srgbClr val="0070C0"/>
                </a:solidFill>
              </a:rPr>
              <a:t>開発者間の知的協調作業</a:t>
            </a:r>
            <a:endParaRPr kumimoji="1" lang="en-US" altLang="ja-JP" dirty="0" smtClean="0">
              <a:solidFill>
                <a:srgbClr val="0070C0"/>
              </a:solidFill>
            </a:endParaRPr>
          </a:p>
          <a:p>
            <a:pPr marL="628650" lvl="1" indent="-361950">
              <a:buFont typeface="Wingdings" pitchFamily="2" charset="2"/>
              <a:buChar char="Ø"/>
            </a:pPr>
            <a:r>
              <a:rPr lang="ja-JP" altLang="en-US" dirty="0" smtClean="0">
                <a:solidFill>
                  <a:srgbClr val="C00000"/>
                </a:solidFill>
              </a:rPr>
              <a:t>開発者と利用者の知的協調作業</a:t>
            </a:r>
            <a:endParaRPr lang="en-US" altLang="ja-JP" dirty="0" smtClean="0">
              <a:solidFill>
                <a:srgbClr val="C00000"/>
              </a:solidFill>
            </a:endParaRPr>
          </a:p>
          <a:p>
            <a:pPr marL="266700" lvl="1" algn="just"/>
            <a:r>
              <a:rPr lang="ja-JP" altLang="en-US" dirty="0" smtClean="0"/>
              <a:t>を支援する</a:t>
            </a:r>
            <a:r>
              <a:rPr lang="ja-JP" altLang="en-US" dirty="0" smtClean="0">
                <a:solidFill>
                  <a:srgbClr val="009900"/>
                </a:solidFill>
              </a:rPr>
              <a:t>リポジトリマイニング技術（支援の自動化技術）</a:t>
            </a:r>
            <a:r>
              <a:rPr lang="ja-JP" altLang="en-US" dirty="0" smtClean="0"/>
              <a:t>を開発し，ソフトウェアの生産性・品質を向上させること</a:t>
            </a:r>
            <a:endParaRPr kumimoji="1" lang="ja-JP" altLang="en-US" dirty="0" smtClean="0"/>
          </a:p>
        </p:txBody>
      </p:sp>
      <p:sp>
        <p:nvSpPr>
          <p:cNvPr id="9" name="テキスト ボックス 8"/>
          <p:cNvSpPr txBox="1"/>
          <p:nvPr/>
        </p:nvSpPr>
        <p:spPr>
          <a:xfrm>
            <a:off x="3640138" y="5997292"/>
            <a:ext cx="5503862" cy="430887"/>
          </a:xfrm>
          <a:prstGeom prst="rect">
            <a:avLst/>
          </a:prstGeom>
          <a:noFill/>
        </p:spPr>
        <p:txBody>
          <a:bodyPr wrap="square" rtlCol="0">
            <a:spAutoFit/>
          </a:bodyPr>
          <a:lstStyle/>
          <a:p>
            <a:pPr marL="228600" lvl="0" indent="-228600">
              <a:buFont typeface="+mj-lt"/>
              <a:buAutoNum type="arabicPeriod"/>
            </a:pPr>
            <a:r>
              <a:rPr lang="ja-JP" altLang="ja-JP" sz="1100" u="words" dirty="0" smtClean="0"/>
              <a:t>大平雅雄</a:t>
            </a:r>
            <a:r>
              <a:rPr lang="en-US" altLang="ja-JP" sz="1100" dirty="0" smtClean="0"/>
              <a:t>, </a:t>
            </a:r>
            <a:r>
              <a:rPr lang="ja-JP" altLang="ja-JP" sz="1100" dirty="0" smtClean="0"/>
              <a:t>イェ ユンウェン</a:t>
            </a:r>
            <a:r>
              <a:rPr lang="en-US" altLang="ja-JP" sz="1100" dirty="0" smtClean="0"/>
              <a:t>, </a:t>
            </a:r>
            <a:r>
              <a:rPr lang="ja-JP" altLang="ja-JP" sz="1100" dirty="0" smtClean="0"/>
              <a:t>中小路久美代</a:t>
            </a:r>
            <a:r>
              <a:rPr lang="en-US" altLang="ja-JP" sz="1100" dirty="0" smtClean="0"/>
              <a:t>, </a:t>
            </a:r>
            <a:r>
              <a:rPr lang="ja-JP" altLang="ja-JP" sz="1100" dirty="0" smtClean="0"/>
              <a:t>山本恭裕</a:t>
            </a:r>
            <a:r>
              <a:rPr lang="en-US" altLang="ja-JP" sz="1100" dirty="0" smtClean="0"/>
              <a:t>, </a:t>
            </a:r>
            <a:r>
              <a:rPr lang="ja-JP" altLang="ja-JP" sz="1100" dirty="0" smtClean="0"/>
              <a:t>ソフトウェア開発における知識コラボレーション</a:t>
            </a:r>
            <a:r>
              <a:rPr lang="en-US" altLang="ja-JP" sz="1100" dirty="0" smtClean="0"/>
              <a:t>, </a:t>
            </a:r>
            <a:r>
              <a:rPr lang="ja-JP" altLang="ja-JP" sz="1100" dirty="0" smtClean="0"/>
              <a:t>人工知能学会誌</a:t>
            </a:r>
            <a:r>
              <a:rPr lang="en-US" altLang="ja-JP" sz="1100" dirty="0" smtClean="0"/>
              <a:t>, Vol.26, No.1, pp.66-78, January 2011.</a:t>
            </a:r>
            <a:endParaRPr lang="ja-JP" altLang="ja-JP" sz="1100" dirty="0"/>
          </a:p>
        </p:txBody>
      </p:sp>
      <p:sp>
        <p:nvSpPr>
          <p:cNvPr id="10" name="角丸四角形 9"/>
          <p:cNvSpPr/>
          <p:nvPr/>
        </p:nvSpPr>
        <p:spPr bwMode="auto">
          <a:xfrm>
            <a:off x="3318005" y="2904501"/>
            <a:ext cx="2945343" cy="449580"/>
          </a:xfrm>
          <a:prstGeom prst="roundRect">
            <a:avLst/>
          </a:prstGeom>
          <a:noFill/>
          <a:ln w="57150" cap="flat" cmpd="sng" algn="ctr">
            <a:solidFill>
              <a:srgbClr val="C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2" name="日付プレースホルダー 1"/>
          <p:cNvSpPr>
            <a:spLocks noGrp="1"/>
          </p:cNvSpPr>
          <p:nvPr>
            <p:ph type="dt" sz="half" idx="10"/>
          </p:nvPr>
        </p:nvSpPr>
        <p:spPr/>
        <p:txBody>
          <a:bodyPr/>
          <a:lstStyle/>
          <a:p>
            <a:r>
              <a:rPr kumimoji="1" lang="en-US" altLang="ja-JP" smtClean="0"/>
              <a:t>2012/10/11</a:t>
            </a:r>
            <a:endParaRPr kumimoji="1" lang="ja-JP" altLang="en-US" dirty="0"/>
          </a:p>
        </p:txBody>
      </p:sp>
    </p:spTree>
    <p:extLst>
      <p:ext uri="{BB962C8B-B14F-4D97-AF65-F5344CB8AC3E}">
        <p14:creationId xmlns:p14="http://schemas.microsoft.com/office/powerpoint/2010/main" val="28794530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2700" dirty="0" smtClean="0"/>
              <a:t>ソフトウェア工学知識体系（</a:t>
            </a:r>
            <a:r>
              <a:rPr lang="en-US" altLang="ja-JP" sz="2700" dirty="0" smtClean="0"/>
              <a:t>SWEBOK</a:t>
            </a:r>
            <a:r>
              <a:rPr lang="ja-JP" altLang="en-US" sz="2700" dirty="0" smtClean="0"/>
              <a:t>）との対応</a:t>
            </a:r>
            <a:endParaRPr kumimoji="1" lang="ja-JP" altLang="en-US" dirty="0"/>
          </a:p>
        </p:txBody>
      </p:sp>
      <p:graphicFrame>
        <p:nvGraphicFramePr>
          <p:cNvPr id="5" name="コンテンツ プレースホルダ 4"/>
          <p:cNvGraphicFramePr>
            <a:graphicFrameLocks noGrp="1"/>
          </p:cNvGraphicFramePr>
          <p:nvPr>
            <p:ph idx="1"/>
            <p:extLst>
              <p:ext uri="{D42A27DB-BD31-4B8C-83A1-F6EECF244321}">
                <p14:modId xmlns:p14="http://schemas.microsoft.com/office/powerpoint/2010/main" val="4263243374"/>
              </p:ext>
            </p:extLst>
          </p:nvPr>
        </p:nvGraphicFramePr>
        <p:xfrm>
          <a:off x="738554" y="1154771"/>
          <a:ext cx="7685289" cy="5387439"/>
        </p:xfrm>
        <a:graphic>
          <a:graphicData uri="http://schemas.openxmlformats.org/drawingml/2006/table">
            <a:tbl>
              <a:tblPr firstRow="1" bandRow="1">
                <a:tableStyleId>{72833802-FEF1-4C79-8D5D-14CF1EAF98D9}</a:tableStyleId>
              </a:tblPr>
              <a:tblGrid>
                <a:gridCol w="2112500"/>
                <a:gridCol w="1816100"/>
                <a:gridCol w="1026088"/>
                <a:gridCol w="1026088"/>
                <a:gridCol w="678425"/>
                <a:gridCol w="1026088"/>
              </a:tblGrid>
              <a:tr h="0">
                <a:tc>
                  <a:txBody>
                    <a:bodyPr/>
                    <a:lstStyle/>
                    <a:p>
                      <a:pPr algn="ctr"/>
                      <a:r>
                        <a:rPr lang="ja-JP" altLang="en-US" sz="1200" b="1" dirty="0"/>
                        <a:t>知識領域</a:t>
                      </a:r>
                      <a:endParaRPr lang="ja-JP" altLang="en-US" sz="1200" dirty="0"/>
                    </a:p>
                  </a:txBody>
                  <a:tcPr marL="36000" marR="36000" marT="72000" marB="72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algn="ctr"/>
                      <a:r>
                        <a:rPr lang="ja-JP" altLang="en-US" sz="1200" b="1" dirty="0"/>
                        <a:t>副知識領域</a:t>
                      </a:r>
                      <a:endParaRPr lang="ja-JP" altLang="en-US" sz="1200" dirty="0"/>
                    </a:p>
                  </a:txBody>
                  <a:tcPr marL="36000" marR="36000" marT="72000" marB="72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smtClean="0"/>
                        <a:t>1998-2002</a:t>
                      </a:r>
                      <a:br>
                        <a:rPr kumimoji="1" lang="en-US" altLang="ja-JP" sz="1200" dirty="0" smtClean="0"/>
                      </a:br>
                      <a:r>
                        <a:rPr kumimoji="1" lang="en-US" altLang="ja-JP" sz="1200" dirty="0" smtClean="0"/>
                        <a:t>@</a:t>
                      </a:r>
                      <a:r>
                        <a:rPr kumimoji="1" lang="ja-JP" altLang="en-US" sz="1200" dirty="0" smtClean="0"/>
                        <a:t>奈良先端大</a:t>
                      </a:r>
                    </a:p>
                  </a:txBody>
                  <a:tcPr marL="36000" marR="36000" marT="72000" marB="72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smtClean="0"/>
                        <a:t>2003</a:t>
                      </a:r>
                      <a:br>
                        <a:rPr kumimoji="1" lang="en-US" altLang="ja-JP" sz="1200" dirty="0" smtClean="0"/>
                      </a:br>
                      <a:r>
                        <a:rPr kumimoji="1" lang="en-US" altLang="ja-JP" sz="1200" dirty="0" smtClean="0"/>
                        <a:t>@</a:t>
                      </a:r>
                      <a:r>
                        <a:rPr kumimoji="1" lang="ja-JP" altLang="en-US" sz="1200" dirty="0" smtClean="0"/>
                        <a:t>東大先端研</a:t>
                      </a:r>
                    </a:p>
                  </a:txBody>
                  <a:tcPr marL="36000" marR="36000" marT="72000" marB="72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smtClean="0"/>
                        <a:t>2004</a:t>
                      </a:r>
                      <a:br>
                        <a:rPr kumimoji="1" lang="en-US" altLang="ja-JP" sz="1200" dirty="0" smtClean="0"/>
                      </a:br>
                      <a:r>
                        <a:rPr kumimoji="1" lang="en-US" altLang="ja-JP" sz="1200" dirty="0" smtClean="0"/>
                        <a:t>@EASE</a:t>
                      </a:r>
                      <a:endParaRPr kumimoji="1" lang="ja-JP" altLang="en-US" sz="1200" dirty="0" smtClean="0"/>
                    </a:p>
                  </a:txBody>
                  <a:tcPr marL="36000" marR="36000" marT="72000" marB="72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smtClean="0"/>
                        <a:t>2005</a:t>
                      </a:r>
                      <a:r>
                        <a:rPr kumimoji="1" lang="ja-JP" altLang="en-US" sz="1200" dirty="0" smtClean="0"/>
                        <a:t>～</a:t>
                      </a:r>
                      <a:r>
                        <a:rPr kumimoji="1" lang="en-US" altLang="ja-JP" sz="1200" dirty="0" smtClean="0"/>
                        <a:t/>
                      </a:r>
                      <a:br>
                        <a:rPr kumimoji="1" lang="en-US" altLang="ja-JP" sz="1200" dirty="0" smtClean="0"/>
                      </a:br>
                      <a:r>
                        <a:rPr kumimoji="1" lang="en-US" altLang="ja-JP" sz="1200" dirty="0" smtClean="0"/>
                        <a:t>@</a:t>
                      </a:r>
                      <a:r>
                        <a:rPr kumimoji="1" lang="ja-JP" altLang="en-US" sz="1200" dirty="0" smtClean="0"/>
                        <a:t>奈良先端大</a:t>
                      </a:r>
                    </a:p>
                  </a:txBody>
                  <a:tcPr marL="36000" marR="36000" marT="72000" marB="72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accent6"/>
                    </a:solidFill>
                  </a:tcPr>
                </a:tc>
              </a:tr>
              <a:tr h="0">
                <a:tc rowSpan="7">
                  <a:txBody>
                    <a:bodyPr/>
                    <a:lstStyle/>
                    <a:p>
                      <a:r>
                        <a:rPr kumimoji="1" lang="ja-JP" altLang="en-US" sz="1200" b="1" i="0" kern="1200" dirty="0" smtClean="0">
                          <a:solidFill>
                            <a:schemeClr val="tx1"/>
                          </a:solidFill>
                          <a:latin typeface="+mn-lt"/>
                          <a:ea typeface="+mn-ea"/>
                          <a:cs typeface="+mn-cs"/>
                        </a:rPr>
                        <a:t>ソフトウエア要求</a:t>
                      </a:r>
                      <a:endParaRPr kumimoji="1" lang="ja-JP" altLang="en-US" sz="1200" b="1" dirty="0"/>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700" b="1" dirty="0" smtClean="0"/>
                        <a:t>ソフトウェア要求の基礎</a:t>
                      </a:r>
                      <a:endParaRPr kumimoji="1" lang="ja-JP" altLang="en-US" sz="700" b="1"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要求プロセス</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要求抽出</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要求分析</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要求の仕様化</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要求の妥当性確認</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実践上考慮すべきことがら</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row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smtClean="0"/>
                        <a:t>ソフトウェア設計</a:t>
                      </a:r>
                      <a:endParaRPr kumimoji="1" lang="ja-JP" altLang="en-US" sz="1200" b="1" dirty="0"/>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lang="ja-JP" altLang="en-US" sz="700" b="1" dirty="0"/>
                        <a:t>ソフトウェア設計の基礎</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ソフトウェア設計における主要な問題</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ソフトウェア構造とアーキテクチャ</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ソフトウェア設計品質の分析と評価</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ソフトウェア設計のための表記</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ソフトウェア設計戦略および手法</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rowSpan="3">
                  <a:txBody>
                    <a:bodyPr/>
                    <a:lstStyle/>
                    <a:p>
                      <a:r>
                        <a:rPr kumimoji="1" lang="ja-JP" altLang="en-US" sz="1200" b="1" i="0" kern="1200" dirty="0" smtClean="0">
                          <a:solidFill>
                            <a:schemeClr val="tx1"/>
                          </a:solidFill>
                          <a:latin typeface="+mn-lt"/>
                          <a:ea typeface="+mn-ea"/>
                          <a:cs typeface="+mn-cs"/>
                        </a:rPr>
                        <a:t>ソフトウエア構築</a:t>
                      </a:r>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lang="ja-JP" altLang="en-US" sz="700" b="1" dirty="0"/>
                        <a:t>ソフトウェア構築の基礎</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ソフトウェア構築のマネジメント</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実践上考慮すべきことがら</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rowSpan="4">
                  <a:txBody>
                    <a:bodyPr/>
                    <a:lstStyle/>
                    <a:p>
                      <a:r>
                        <a:rPr kumimoji="1" lang="ja-JP" altLang="en-US" sz="1200" b="1" dirty="0" smtClean="0"/>
                        <a:t>ソフトウエア試験</a:t>
                      </a:r>
                      <a:endParaRPr kumimoji="1" lang="ja-JP" altLang="en-US" sz="1200" b="1" dirty="0"/>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lang="ja-JP" altLang="en-US" sz="700" b="1" dirty="0"/>
                        <a:t>ソフトウェアテスティングの基礎</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600" dirty="0" smtClean="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テストレベル</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600" dirty="0" smtClean="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テスト技法</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600" dirty="0" smtClean="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テストに関係した計量尺度</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600" dirty="0" smtClean="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row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smtClean="0"/>
                        <a:t>ソフトウエア保守</a:t>
                      </a:r>
                      <a:endParaRPr kumimoji="1" lang="ja-JP" altLang="en-US" sz="1200" b="1" dirty="0"/>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lang="ja-JP" altLang="en-US" sz="700" b="1" dirty="0"/>
                        <a:t>ソフトウェア保守の基礎</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600" dirty="0" smtClean="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ソフトウェア保守における主要な課題</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600" dirty="0" smtClean="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保守プロセス</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600" dirty="0" smtClean="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保守のための技法</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kumimoji="1" lang="ja-JP" altLang="en-US" sz="600" dirty="0" smtClean="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rowSpan="6">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smtClean="0"/>
                        <a:t>ソフトウェア構成管理</a:t>
                      </a:r>
                      <a:endParaRPr kumimoji="1" lang="ja-JP" altLang="en-US" sz="1200" b="1" dirty="0"/>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lang="en-US" altLang="ja-JP" sz="700" b="1" dirty="0"/>
                        <a:t>SCM</a:t>
                      </a:r>
                      <a:r>
                        <a:rPr lang="ja-JP" altLang="en-US" sz="700" b="1" dirty="0"/>
                        <a:t>プロセスのマネジメント</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ソフトウェア構成識別</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ソフトウェア構成コントロール</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ソフトウェア構成実態説明</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ソフトウェア構成監査</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ソフトウェアリリース・マネジメントおよび引き渡し</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rowSpan="6">
                  <a:txBody>
                    <a:bodyPr/>
                    <a:lstStyle/>
                    <a:p>
                      <a:r>
                        <a:rPr kumimoji="1" lang="ja-JP" altLang="en-US" sz="1200" b="1" i="0" kern="1200" dirty="0" smtClean="0">
                          <a:solidFill>
                            <a:schemeClr val="tx1"/>
                          </a:solidFill>
                          <a:latin typeface="+mn-lt"/>
                          <a:ea typeface="+mn-ea"/>
                          <a:cs typeface="+mn-cs"/>
                        </a:rPr>
                        <a:t>ソフトウエア工学管理</a:t>
                      </a:r>
                      <a:endParaRPr kumimoji="1" lang="ja-JP" altLang="en-US" sz="1200" b="1" dirty="0"/>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lang="ja-JP" altLang="en-US" sz="700" b="1" dirty="0"/>
                        <a:t>始動および適用範囲の定義</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ソフトウェアプロジェクト計画</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ソフトウェアプロジェクト計画実施</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レビューおよび評価</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終結</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ソフトウェアエンジニアリング計量</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rowSpan="4">
                  <a:txBody>
                    <a:bodyPr/>
                    <a:lstStyle/>
                    <a:p>
                      <a:r>
                        <a:rPr kumimoji="1" lang="ja-JP" altLang="en-US" sz="1200" b="1" i="0" kern="1200" dirty="0" smtClean="0">
                          <a:solidFill>
                            <a:schemeClr val="tx1"/>
                          </a:solidFill>
                          <a:latin typeface="+mn-lt"/>
                          <a:ea typeface="+mn-ea"/>
                          <a:cs typeface="+mn-cs"/>
                        </a:rPr>
                        <a:t>ソフトウエア工学プロセス</a:t>
                      </a:r>
                      <a:endParaRPr kumimoji="1" lang="ja-JP" altLang="en-US" sz="1200" b="1" dirty="0"/>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lang="ja-JP" altLang="en-US" sz="700" b="1" dirty="0"/>
                        <a:t>プロセスの実現および変更</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プロセス定義</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プロセス査定</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600" dirty="0" smtClean="0"/>
                        <a:t>●</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62865">
                <a:tc vMerge="1">
                  <a:txBody>
                    <a:bodyPr/>
                    <a:lstStyle/>
                    <a:p>
                      <a:endParaRPr kumimoji="1" lang="ja-JP" altLang="en-US"/>
                    </a:p>
                  </a:txBody>
                  <a:tcPr/>
                </a:tc>
                <a:tc>
                  <a:txBody>
                    <a:bodyPr/>
                    <a:lstStyle/>
                    <a:p>
                      <a:pPr algn="ctr"/>
                      <a:r>
                        <a:rPr lang="ja-JP" altLang="en-US" sz="700" b="1" dirty="0"/>
                        <a:t>プロセスおよびプロダクト計量</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rowSpan="2">
                  <a:txBody>
                    <a:bodyPr/>
                    <a:lstStyle/>
                    <a:p>
                      <a:r>
                        <a:rPr kumimoji="1" lang="ja-JP" altLang="en-US" sz="1200" b="1" i="0" kern="1200" dirty="0" smtClean="0">
                          <a:solidFill>
                            <a:schemeClr val="tx1"/>
                          </a:solidFill>
                          <a:latin typeface="+mn-lt"/>
                          <a:ea typeface="+mn-ea"/>
                          <a:cs typeface="+mn-cs"/>
                        </a:rPr>
                        <a:t>ソフトウエア工学ツールと方法</a:t>
                      </a:r>
                      <a:endParaRPr kumimoji="1" lang="ja-JP" altLang="en-US" sz="1200" b="1" dirty="0"/>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lang="ja-JP" altLang="en-US" sz="700" b="1" dirty="0"/>
                        <a:t>ソフトウェアエンジニアリングツール</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vMerge="1">
                  <a:txBody>
                    <a:bodyPr/>
                    <a:lstStyle/>
                    <a:p>
                      <a:endParaRPr kumimoji="1" lang="ja-JP" altLang="en-US"/>
                    </a:p>
                  </a:txBody>
                  <a:tcPr/>
                </a:tc>
                <a:tc>
                  <a:txBody>
                    <a:bodyPr/>
                    <a:lstStyle/>
                    <a:p>
                      <a:pPr algn="ctr"/>
                      <a:r>
                        <a:rPr lang="ja-JP" altLang="en-US" sz="700" b="1" dirty="0"/>
                        <a:t>ソフトウェアエンジニアリング手法</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solidFill>
                      <a:schemeClr val="bg1">
                        <a:lumMod val="85000"/>
                      </a:schemeClr>
                    </a:solidFill>
                  </a:tcPr>
                </a:tc>
              </a:tr>
              <a:tr h="0">
                <a:tc rowSpan="3">
                  <a:txBody>
                    <a:bodyPr/>
                    <a:lstStyle/>
                    <a:p>
                      <a:r>
                        <a:rPr kumimoji="1" lang="ja-JP" altLang="en-US" sz="1200" b="1" i="0" kern="1200" dirty="0" smtClean="0">
                          <a:solidFill>
                            <a:schemeClr val="tx1"/>
                          </a:solidFill>
                          <a:latin typeface="+mn-lt"/>
                          <a:ea typeface="+mn-ea"/>
                          <a:cs typeface="+mn-cs"/>
                        </a:rPr>
                        <a:t>ソフトウエア品質</a:t>
                      </a:r>
                      <a:endParaRPr kumimoji="1" lang="ja-JP" altLang="en-US" sz="1200" b="1" dirty="0"/>
                    </a:p>
                  </a:txBody>
                  <a:tcPr marL="72000" marR="72000" marT="36000" marB="3600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lang="ja-JP" altLang="en-US" sz="700" b="1" dirty="0"/>
                        <a:t>ソフトウェア品質の基礎</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142240">
                <a:tc vMerge="1">
                  <a:txBody>
                    <a:bodyPr/>
                    <a:lstStyle/>
                    <a:p>
                      <a:endParaRPr kumimoji="1" lang="ja-JP" altLang="en-US"/>
                    </a:p>
                  </a:txBody>
                  <a:tcPr/>
                </a:tc>
                <a:tc>
                  <a:txBody>
                    <a:bodyPr/>
                    <a:lstStyle/>
                    <a:p>
                      <a:pPr algn="ctr"/>
                      <a:r>
                        <a:rPr lang="ja-JP" altLang="en-US" sz="700" b="1" dirty="0"/>
                        <a:t>ソフトウェア品質マネジメントプロセス</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r h="0">
                <a:tc vMerge="1">
                  <a:txBody>
                    <a:bodyPr/>
                    <a:lstStyle/>
                    <a:p>
                      <a:endParaRPr kumimoji="1" lang="ja-JP" altLang="en-US"/>
                    </a:p>
                  </a:txBody>
                  <a:tcPr/>
                </a:tc>
                <a:tc>
                  <a:txBody>
                    <a:bodyPr/>
                    <a:lstStyle/>
                    <a:p>
                      <a:pPr algn="ctr"/>
                      <a:r>
                        <a:rPr lang="ja-JP" altLang="en-US" sz="700" b="1" dirty="0"/>
                        <a:t>実践上考慮すべきことがら</a:t>
                      </a:r>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c>
                  <a:txBody>
                    <a:bodyPr/>
                    <a:lstStyle/>
                    <a:p>
                      <a:pPr algn="ctr"/>
                      <a:r>
                        <a:rPr kumimoji="1" lang="ja-JP" altLang="en-US" sz="600" dirty="0" smtClean="0"/>
                        <a:t>●</a:t>
                      </a:r>
                      <a:endParaRPr kumimoji="1" lang="ja-JP" altLang="en-US" sz="600" dirty="0"/>
                    </a:p>
                  </a:txBody>
                  <a:tcPr marL="0" marR="0" marT="0" marB="0" anchor="ctr">
                    <a:lnL w="6350" cap="flat" cmpd="sng" algn="ctr">
                      <a:solidFill>
                        <a:schemeClr val="accent6"/>
                      </a:solidFill>
                      <a:prstDash val="solid"/>
                      <a:round/>
                      <a:headEnd type="none" w="med" len="med"/>
                      <a:tailEnd type="none" w="med" len="med"/>
                    </a:lnL>
                    <a:lnR w="6350" cap="flat" cmpd="sng" algn="ctr">
                      <a:solidFill>
                        <a:schemeClr val="accent6"/>
                      </a:solidFill>
                      <a:prstDash val="solid"/>
                      <a:round/>
                      <a:headEnd type="none" w="med" len="med"/>
                      <a:tailEnd type="none" w="med" len="med"/>
                    </a:lnR>
                    <a:lnT w="6350" cap="flat" cmpd="sng" algn="ctr">
                      <a:solidFill>
                        <a:schemeClr val="accent6"/>
                      </a:solidFill>
                      <a:prstDash val="solid"/>
                      <a:round/>
                      <a:headEnd type="none" w="med" len="med"/>
                      <a:tailEnd type="none" w="med" len="med"/>
                    </a:lnT>
                    <a:lnB w="6350" cap="flat" cmpd="sng" algn="ctr">
                      <a:solidFill>
                        <a:schemeClr val="accent6"/>
                      </a:solidFill>
                      <a:prstDash val="solid"/>
                      <a:round/>
                      <a:headEnd type="none" w="med" len="med"/>
                      <a:tailEnd type="none" w="med" len="med"/>
                    </a:lnB>
                  </a:tcPr>
                </a:tc>
              </a:tr>
            </a:tbl>
          </a:graphicData>
        </a:graphic>
      </p:graphicFrame>
      <p:sp>
        <p:nvSpPr>
          <p:cNvPr id="4" name="スライド番号プレースホルダ 3"/>
          <p:cNvSpPr>
            <a:spLocks noGrp="1"/>
          </p:cNvSpPr>
          <p:nvPr>
            <p:ph type="sldNum" sz="quarter" idx="11"/>
          </p:nvPr>
        </p:nvSpPr>
        <p:spPr/>
        <p:txBody>
          <a:bodyPr/>
          <a:lstStyle/>
          <a:p>
            <a:fld id="{D2D8002D-B5B0-4BAC-B1F6-782DDCCE6D9C}" type="slidenum">
              <a:rPr kumimoji="1" lang="ja-JP" altLang="en-US" smtClean="0"/>
              <a:pPr/>
              <a:t>6</a:t>
            </a:fld>
            <a:endParaRPr kumimoji="1" lang="ja-JP" altLang="en-US"/>
          </a:p>
        </p:txBody>
      </p:sp>
      <p:sp>
        <p:nvSpPr>
          <p:cNvPr id="6" name="角丸四角形 5"/>
          <p:cNvSpPr/>
          <p:nvPr/>
        </p:nvSpPr>
        <p:spPr bwMode="auto">
          <a:xfrm>
            <a:off x="4667250" y="1697695"/>
            <a:ext cx="2095500" cy="714375"/>
          </a:xfrm>
          <a:prstGeom prst="roundRect">
            <a:avLst/>
          </a:prstGeom>
          <a:noFill/>
          <a:ln w="57150" cap="flat" cmpd="sng" algn="ctr">
            <a:solidFill>
              <a:srgbClr val="C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7" name="角丸四角形 6"/>
          <p:cNvSpPr/>
          <p:nvPr/>
        </p:nvSpPr>
        <p:spPr bwMode="auto">
          <a:xfrm>
            <a:off x="6734175" y="4840945"/>
            <a:ext cx="647700" cy="1720315"/>
          </a:xfrm>
          <a:prstGeom prst="roundRect">
            <a:avLst/>
          </a:prstGeom>
          <a:noFill/>
          <a:ln w="57150" cap="flat" cmpd="sng" algn="ctr">
            <a:solidFill>
              <a:srgbClr val="0099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8" name="角丸四角形 7"/>
          <p:cNvSpPr/>
          <p:nvPr/>
        </p:nvSpPr>
        <p:spPr bwMode="auto">
          <a:xfrm>
            <a:off x="6734175" y="2964522"/>
            <a:ext cx="647700" cy="495300"/>
          </a:xfrm>
          <a:prstGeom prst="roundRect">
            <a:avLst/>
          </a:prstGeom>
          <a:noFill/>
          <a:ln w="57150" cap="flat" cmpd="sng" algn="ctr">
            <a:solidFill>
              <a:srgbClr val="0099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9" name="角丸四角形 8"/>
          <p:cNvSpPr/>
          <p:nvPr/>
        </p:nvSpPr>
        <p:spPr bwMode="auto">
          <a:xfrm>
            <a:off x="7381875" y="5488646"/>
            <a:ext cx="1041968" cy="1072614"/>
          </a:xfrm>
          <a:prstGeom prst="roundRect">
            <a:avLst/>
          </a:prstGeom>
          <a:noFill/>
          <a:ln w="57150" cap="flat" cmpd="sng" algn="ctr">
            <a:solidFill>
              <a:srgbClr val="0070C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10" name="角丸四角形 9"/>
          <p:cNvSpPr/>
          <p:nvPr/>
        </p:nvSpPr>
        <p:spPr bwMode="auto">
          <a:xfrm>
            <a:off x="7381875" y="2993097"/>
            <a:ext cx="1041968" cy="1876422"/>
          </a:xfrm>
          <a:prstGeom prst="roundRect">
            <a:avLst/>
          </a:prstGeom>
          <a:noFill/>
          <a:ln w="57150" cap="flat" cmpd="sng" algn="ctr">
            <a:solidFill>
              <a:srgbClr val="0070C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11" name="角丸四角形 10"/>
          <p:cNvSpPr/>
          <p:nvPr/>
        </p:nvSpPr>
        <p:spPr bwMode="auto">
          <a:xfrm>
            <a:off x="7381875" y="1697694"/>
            <a:ext cx="1041968" cy="714375"/>
          </a:xfrm>
          <a:prstGeom prst="roundRect">
            <a:avLst/>
          </a:prstGeom>
          <a:noFill/>
          <a:ln w="57150" cap="flat" cmpd="sng" algn="ctr">
            <a:solidFill>
              <a:srgbClr val="0070C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12" name="角丸四角形 11"/>
          <p:cNvSpPr/>
          <p:nvPr/>
        </p:nvSpPr>
        <p:spPr bwMode="auto">
          <a:xfrm>
            <a:off x="4667250" y="5898221"/>
            <a:ext cx="3756593" cy="323850"/>
          </a:xfrm>
          <a:prstGeom prst="roundRect">
            <a:avLst/>
          </a:prstGeom>
          <a:noFill/>
          <a:ln w="57150" cap="flat" cmpd="sng" algn="ctr">
            <a:solidFill>
              <a:srgbClr val="FF66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13" name="角丸四角形 12"/>
          <p:cNvSpPr/>
          <p:nvPr/>
        </p:nvSpPr>
        <p:spPr bwMode="auto">
          <a:xfrm>
            <a:off x="4667250" y="2412068"/>
            <a:ext cx="3756593" cy="552453"/>
          </a:xfrm>
          <a:prstGeom prst="roundRect">
            <a:avLst/>
          </a:prstGeom>
          <a:noFill/>
          <a:ln w="57150" cap="flat" cmpd="sng" algn="ctr">
            <a:solidFill>
              <a:srgbClr val="CC00CC"/>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3" name="日付プレースホルダー 2"/>
          <p:cNvSpPr>
            <a:spLocks noGrp="1"/>
          </p:cNvSpPr>
          <p:nvPr>
            <p:ph type="dt" sz="half" idx="10"/>
          </p:nvPr>
        </p:nvSpPr>
        <p:spPr/>
        <p:txBody>
          <a:bodyPr/>
          <a:lstStyle/>
          <a:p>
            <a:r>
              <a:rPr kumimoji="1" lang="en-US" altLang="ja-JP" smtClean="0"/>
              <a:t>2012/10/11</a:t>
            </a:r>
            <a:endParaRPr kumimoji="1" lang="ja-JP" altLang="en-US" dirty="0"/>
          </a:p>
        </p:txBody>
      </p:sp>
    </p:spTree>
    <p:extLst>
      <p:ext uri="{BB962C8B-B14F-4D97-AF65-F5344CB8AC3E}">
        <p14:creationId xmlns:p14="http://schemas.microsoft.com/office/powerpoint/2010/main" val="93017391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linds(horizontal)">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linds(horizontal)">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linds(horizontal)">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研究分野</a:t>
            </a:r>
            <a:endParaRPr kumimoji="1" lang="ja-JP" altLang="en-US" dirty="0"/>
          </a:p>
        </p:txBody>
      </p:sp>
      <p:sp>
        <p:nvSpPr>
          <p:cNvPr id="3" name="日付プレースホルダー 2"/>
          <p:cNvSpPr>
            <a:spLocks noGrp="1"/>
          </p:cNvSpPr>
          <p:nvPr>
            <p:ph type="dt" sz="half" idx="10"/>
          </p:nvPr>
        </p:nvSpPr>
        <p:spPr/>
        <p:txBody>
          <a:bodyPr/>
          <a:lstStyle/>
          <a:p>
            <a:r>
              <a:rPr kumimoji="1" lang="en-US" altLang="ja-JP" smtClean="0"/>
              <a:t>2012/10/11</a:t>
            </a:r>
            <a:endParaRPr kumimoji="1" lang="ja-JP" altLang="en-US" dirty="0"/>
          </a:p>
        </p:txBody>
      </p:sp>
      <p:sp>
        <p:nvSpPr>
          <p:cNvPr id="5" name="スライド番号プレースホルダー 4"/>
          <p:cNvSpPr>
            <a:spLocks noGrp="1"/>
          </p:cNvSpPr>
          <p:nvPr>
            <p:ph type="sldNum" sz="quarter" idx="12"/>
          </p:nvPr>
        </p:nvSpPr>
        <p:spPr/>
        <p:txBody>
          <a:bodyPr/>
          <a:lstStyle/>
          <a:p>
            <a:fld id="{1E71F938-0822-47EC-B3CD-AEB5C7683738}" type="slidenum">
              <a:rPr kumimoji="1" lang="ja-JP" altLang="en-US" smtClean="0"/>
              <a:pPr/>
              <a:t>7</a:t>
            </a:fld>
            <a:endParaRPr kumimoji="1" lang="ja-JP" altLang="en-US"/>
          </a:p>
        </p:txBody>
      </p:sp>
      <p:sp>
        <p:nvSpPr>
          <p:cNvPr id="6" name="コンテンツ プレースホルダー 5"/>
          <p:cNvSpPr>
            <a:spLocks noGrp="1"/>
          </p:cNvSpPr>
          <p:nvPr>
            <p:ph sz="quarter" idx="1"/>
          </p:nvPr>
        </p:nvSpPr>
        <p:spPr/>
        <p:txBody>
          <a:bodyPr/>
          <a:lstStyle/>
          <a:p>
            <a:r>
              <a:rPr lang="ja-JP" altLang="en-US" dirty="0" smtClean="0"/>
              <a:t>オープンソースソフトウェア工学</a:t>
            </a:r>
            <a:endParaRPr lang="en-US" altLang="ja-JP" dirty="0" smtClean="0"/>
          </a:p>
          <a:p>
            <a:pPr lvl="1"/>
            <a:r>
              <a:rPr lang="ja-JP" altLang="en-US" dirty="0">
                <a:solidFill>
                  <a:srgbClr val="FF0000"/>
                </a:solidFill>
              </a:rPr>
              <a:t>ソフトウェア工学</a:t>
            </a:r>
            <a:r>
              <a:rPr lang="ja-JP" altLang="en-US" dirty="0"/>
              <a:t>の立場から</a:t>
            </a:r>
            <a:r>
              <a:rPr lang="ja-JP" altLang="en-US" dirty="0" smtClean="0"/>
              <a:t>，</a:t>
            </a:r>
            <a:r>
              <a:rPr lang="ja-JP" altLang="en-US" dirty="0" smtClean="0">
                <a:solidFill>
                  <a:srgbClr val="3366FF"/>
                </a:solidFill>
              </a:rPr>
              <a:t>オープンソースソフトウェア（</a:t>
            </a:r>
            <a:r>
              <a:rPr lang="en-US" altLang="ja-JP" dirty="0" smtClean="0">
                <a:solidFill>
                  <a:srgbClr val="3366FF"/>
                </a:solidFill>
              </a:rPr>
              <a:t>OSS</a:t>
            </a:r>
            <a:r>
              <a:rPr lang="ja-JP" altLang="en-US" dirty="0" smtClean="0">
                <a:solidFill>
                  <a:srgbClr val="3366FF"/>
                </a:solidFill>
              </a:rPr>
              <a:t>）</a:t>
            </a:r>
            <a:r>
              <a:rPr lang="ja-JP" altLang="en-US" dirty="0" smtClean="0"/>
              <a:t>の</a:t>
            </a:r>
            <a:r>
              <a:rPr lang="ja-JP" altLang="en-US" dirty="0" smtClean="0">
                <a:solidFill>
                  <a:srgbClr val="FF0000"/>
                </a:solidFill>
              </a:rPr>
              <a:t>開発</a:t>
            </a:r>
            <a:r>
              <a:rPr lang="ja-JP" altLang="en-US" dirty="0">
                <a:solidFill>
                  <a:srgbClr val="FF0000"/>
                </a:solidFill>
              </a:rPr>
              <a:t>／利用支援技術</a:t>
            </a:r>
            <a:r>
              <a:rPr lang="ja-JP" altLang="en-US" dirty="0"/>
              <a:t>の確立</a:t>
            </a:r>
            <a:r>
              <a:rPr lang="ja-JP" altLang="en-US" dirty="0" smtClean="0"/>
              <a:t>を目指す分野</a:t>
            </a:r>
            <a:endParaRPr lang="en-US" altLang="ja-JP" dirty="0" smtClean="0"/>
          </a:p>
          <a:p>
            <a:pPr lvl="1"/>
            <a:endParaRPr lang="en-US" altLang="ja-JP" dirty="0" smtClean="0"/>
          </a:p>
          <a:p>
            <a:pPr marL="274320" lvl="1" indent="0">
              <a:buNone/>
            </a:pPr>
            <a:endParaRPr lang="en-US" altLang="ja-JP" dirty="0" smtClean="0"/>
          </a:p>
          <a:p>
            <a:pPr marL="274320" lvl="1" indent="0">
              <a:buNone/>
            </a:pPr>
            <a:endParaRPr lang="en-US" altLang="ja-JP" dirty="0"/>
          </a:p>
          <a:p>
            <a:pPr lvl="1"/>
            <a:r>
              <a:rPr lang="ja-JP" altLang="en-US" dirty="0" smtClean="0"/>
              <a:t>ソフトウェア工学</a:t>
            </a:r>
            <a:endParaRPr lang="en-US" altLang="ja-JP" dirty="0" smtClean="0"/>
          </a:p>
          <a:p>
            <a:pPr lvl="2"/>
            <a:r>
              <a:rPr lang="ja-JP" altLang="en-US" dirty="0"/>
              <a:t>ソフトウェアの</a:t>
            </a:r>
            <a:r>
              <a:rPr lang="ja-JP" altLang="en-US" dirty="0">
                <a:solidFill>
                  <a:srgbClr val="FF0000"/>
                </a:solidFill>
              </a:rPr>
              <a:t>生産性・品質向上</a:t>
            </a:r>
            <a:r>
              <a:rPr lang="ja-JP" altLang="en-US" dirty="0"/>
              <a:t>を支援するため</a:t>
            </a:r>
            <a:r>
              <a:rPr lang="ja-JP" altLang="en-US" dirty="0" smtClean="0"/>
              <a:t>の</a:t>
            </a:r>
            <a:r>
              <a:rPr lang="en-US" altLang="ja-JP" dirty="0" smtClean="0"/>
              <a:t/>
            </a:r>
            <a:br>
              <a:rPr lang="en-US" altLang="ja-JP" dirty="0" smtClean="0"/>
            </a:br>
            <a:r>
              <a:rPr lang="ja-JP" altLang="en-US" dirty="0" smtClean="0"/>
              <a:t>技術</a:t>
            </a:r>
            <a:r>
              <a:rPr lang="ja-JP" altLang="en-US" dirty="0"/>
              <a:t>研究領域</a:t>
            </a:r>
            <a:endParaRPr lang="en-US" altLang="ja-JP" dirty="0"/>
          </a:p>
          <a:p>
            <a:pPr lvl="3"/>
            <a:r>
              <a:rPr lang="ja-JP" altLang="en-US" dirty="0"/>
              <a:t>ソフトウェア開発プロセスの様々な工程が研究</a:t>
            </a:r>
            <a:r>
              <a:rPr lang="ja-JP" altLang="en-US" dirty="0" smtClean="0"/>
              <a:t>対象（広範囲</a:t>
            </a:r>
            <a:r>
              <a:rPr lang="ja-JP" altLang="en-US" dirty="0"/>
              <a:t>）</a:t>
            </a:r>
            <a:endParaRPr lang="en-US" altLang="ja-JP" dirty="0"/>
          </a:p>
          <a:p>
            <a:pPr lvl="2"/>
            <a:endParaRPr lang="ja-JP" altLang="en-US" dirty="0"/>
          </a:p>
          <a:p>
            <a:endParaRPr lang="en-US" altLang="ja-JP" dirty="0" smtClean="0"/>
          </a:p>
          <a:p>
            <a:pPr lvl="1"/>
            <a:endParaRPr kumimoji="1" lang="ja-JP" altLang="en-US" dirty="0"/>
          </a:p>
        </p:txBody>
      </p:sp>
      <p:pic>
        <p:nvPicPr>
          <p:cNvPr id="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7803" y="2697282"/>
            <a:ext cx="868205" cy="434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2815" y="2738321"/>
            <a:ext cx="454305" cy="454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83522" y="3169660"/>
            <a:ext cx="532389" cy="47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59737" y="2790487"/>
            <a:ext cx="1137519" cy="379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図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09411" y="3365234"/>
            <a:ext cx="1231980" cy="271036"/>
          </a:xfrm>
          <a:prstGeom prst="rect">
            <a:avLst/>
          </a:prstGeom>
          <a:effectLst>
            <a:outerShdw blurRad="50800" dist="38100" dir="2700000" algn="tl" rotWithShape="0">
              <a:prstClr val="black">
                <a:alpha val="40000"/>
              </a:prstClr>
            </a:outerShdw>
          </a:effectLst>
        </p:spPr>
      </p:pic>
      <p:pic>
        <p:nvPicPr>
          <p:cNvPr id="13" name="図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93868" y="2711450"/>
            <a:ext cx="468436" cy="545728"/>
          </a:xfrm>
          <a:prstGeom prst="rect">
            <a:avLst/>
          </a:prstGeom>
          <a:effectLst>
            <a:outerShdw blurRad="50800" dist="38100" dir="2700000" algn="tl" rotWithShape="0">
              <a:prstClr val="black">
                <a:alpha val="40000"/>
              </a:prstClr>
            </a:outerShdw>
          </a:effectLst>
        </p:spPr>
      </p:pic>
      <p:pic>
        <p:nvPicPr>
          <p:cNvPr id="14" name="図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8054" y="3365160"/>
            <a:ext cx="611213" cy="398541"/>
          </a:xfrm>
          <a:prstGeom prst="rect">
            <a:avLst/>
          </a:prstGeom>
          <a:effectLst>
            <a:outerShdw blurRad="50800" dist="38100" dir="2700000" algn="tl" rotWithShape="0">
              <a:prstClr val="black">
                <a:alpha val="40000"/>
              </a:prstClr>
            </a:outerShdw>
          </a:effectLst>
        </p:spPr>
      </p:pic>
      <p:pic>
        <p:nvPicPr>
          <p:cNvPr id="15" name="Picture 2" descr="\\psf\Home\Dropbox\WU\Lecture\510px-Tux.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7497" y="2697282"/>
            <a:ext cx="475912" cy="5598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psf\Home\Dropbox\WU\Lecture\508px-Gccegg.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59874" y="3283419"/>
            <a:ext cx="407380" cy="48035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7" name="Picture 4" descr="\\psf\Home\Dropbox\WU\Lecture\500px-ASF-logo.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64964" y="2689063"/>
            <a:ext cx="840784" cy="25391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psf\Home\Dropbox\WU\Lecture\500px-PHP-logo.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231954" y="3094273"/>
            <a:ext cx="511108" cy="27088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9" name="Picture 6" descr="\\psf\Home\Dropbox\WU\Lecture\eclipse_bckgr_logo_fc_med.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689805" y="2738321"/>
            <a:ext cx="458481" cy="47315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 name="Picture 7" descr="\\psf\Home\Dropbox\WU\Lecture\500px-MySQL.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720448" y="3260059"/>
            <a:ext cx="760107" cy="39373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8" descr="\\psf\Home\Dropbox\WU\Lecture\500px-Ruby_logo.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697256" y="3229717"/>
            <a:ext cx="367708" cy="36770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1" name="図形グループ 30"/>
          <p:cNvGrpSpPr/>
          <p:nvPr/>
        </p:nvGrpSpPr>
        <p:grpSpPr>
          <a:xfrm>
            <a:off x="1447603" y="5634435"/>
            <a:ext cx="6758574" cy="488092"/>
            <a:chOff x="860383" y="3571887"/>
            <a:chExt cx="7687548" cy="615801"/>
          </a:xfrm>
        </p:grpSpPr>
        <p:sp>
          <p:nvSpPr>
            <p:cNvPr id="22" name="正方形/長方形 21"/>
            <p:cNvSpPr/>
            <p:nvPr/>
          </p:nvSpPr>
          <p:spPr>
            <a:xfrm>
              <a:off x="860383" y="3571887"/>
              <a:ext cx="1308519" cy="61580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dirty="0" smtClean="0"/>
                <a:t>要求分析</a:t>
              </a:r>
              <a:endParaRPr kumimoji="1" lang="ja-JP" altLang="en-US" dirty="0"/>
            </a:p>
          </p:txBody>
        </p:sp>
        <p:sp>
          <p:nvSpPr>
            <p:cNvPr id="23" name="正方形/長方形 22"/>
            <p:cNvSpPr/>
            <p:nvPr/>
          </p:nvSpPr>
          <p:spPr>
            <a:xfrm>
              <a:off x="2455140" y="3571887"/>
              <a:ext cx="1308519" cy="61580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dirty="0" smtClean="0"/>
                <a:t>設計</a:t>
              </a:r>
              <a:endParaRPr kumimoji="1" lang="ja-JP" altLang="en-US" dirty="0"/>
            </a:p>
          </p:txBody>
        </p:sp>
        <p:sp>
          <p:nvSpPr>
            <p:cNvPr id="24" name="正方形/長方形 23"/>
            <p:cNvSpPr/>
            <p:nvPr/>
          </p:nvSpPr>
          <p:spPr>
            <a:xfrm>
              <a:off x="4049897" y="3571887"/>
              <a:ext cx="1308519" cy="61580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dirty="0" smtClean="0"/>
                <a:t>実装</a:t>
              </a:r>
              <a:endParaRPr kumimoji="1" lang="ja-JP" altLang="en-US" dirty="0"/>
            </a:p>
          </p:txBody>
        </p:sp>
        <p:sp>
          <p:nvSpPr>
            <p:cNvPr id="25" name="正方形/長方形 24"/>
            <p:cNvSpPr/>
            <p:nvPr/>
          </p:nvSpPr>
          <p:spPr>
            <a:xfrm>
              <a:off x="5644654" y="3571887"/>
              <a:ext cx="1308519" cy="61580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dirty="0" smtClean="0"/>
                <a:t>試験</a:t>
              </a:r>
              <a:endParaRPr kumimoji="1" lang="ja-JP" altLang="en-US" dirty="0"/>
            </a:p>
          </p:txBody>
        </p:sp>
        <p:sp>
          <p:nvSpPr>
            <p:cNvPr id="26" name="正方形/長方形 25"/>
            <p:cNvSpPr/>
            <p:nvPr/>
          </p:nvSpPr>
          <p:spPr>
            <a:xfrm>
              <a:off x="7239412" y="3571887"/>
              <a:ext cx="1308519" cy="615801"/>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kumimoji="1" lang="ja-JP" altLang="en-US" dirty="0" smtClean="0"/>
                <a:t>運用保守</a:t>
              </a:r>
              <a:endParaRPr kumimoji="1" lang="ja-JP" altLang="en-US" dirty="0"/>
            </a:p>
          </p:txBody>
        </p:sp>
        <p:cxnSp>
          <p:nvCxnSpPr>
            <p:cNvPr id="27" name="直線矢印コネクタ 26"/>
            <p:cNvCxnSpPr>
              <a:stCxn id="22" idx="3"/>
              <a:endCxn id="23" idx="1"/>
            </p:cNvCxnSpPr>
            <p:nvPr/>
          </p:nvCxnSpPr>
          <p:spPr>
            <a:xfrm>
              <a:off x="2168902" y="3879788"/>
              <a:ext cx="286238" cy="0"/>
            </a:xfrm>
            <a:prstGeom prst="straightConnector1">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a:stCxn id="23" idx="3"/>
              <a:endCxn id="24" idx="1"/>
            </p:cNvCxnSpPr>
            <p:nvPr/>
          </p:nvCxnSpPr>
          <p:spPr>
            <a:xfrm>
              <a:off x="3763659" y="3879788"/>
              <a:ext cx="286238" cy="0"/>
            </a:xfrm>
            <a:prstGeom prst="straightConnector1">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24" idx="3"/>
              <a:endCxn id="25" idx="1"/>
            </p:cNvCxnSpPr>
            <p:nvPr/>
          </p:nvCxnSpPr>
          <p:spPr>
            <a:xfrm>
              <a:off x="5358416" y="3879788"/>
              <a:ext cx="286238" cy="0"/>
            </a:xfrm>
            <a:prstGeom prst="straightConnector1">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a:stCxn id="25" idx="3"/>
              <a:endCxn id="26" idx="1"/>
            </p:cNvCxnSpPr>
            <p:nvPr/>
          </p:nvCxnSpPr>
          <p:spPr>
            <a:xfrm>
              <a:off x="6953173" y="3879788"/>
              <a:ext cx="286239" cy="0"/>
            </a:xfrm>
            <a:prstGeom prst="straightConnector1">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734929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なぜソフトウェア工学が必要か？</a:t>
            </a:r>
            <a:r>
              <a:rPr lang="en-US" altLang="ja-JP" dirty="0" smtClean="0"/>
              <a:t/>
            </a:r>
            <a:br>
              <a:rPr lang="en-US" altLang="ja-JP" dirty="0" smtClean="0"/>
            </a:br>
            <a:r>
              <a:rPr lang="ja-JP" altLang="en-US" sz="2700" dirty="0" smtClean="0"/>
              <a:t>プロジェクト管理の視点</a:t>
            </a:r>
            <a:endParaRPr lang="ja-JP" altLang="en-US" sz="2700" dirty="0"/>
          </a:p>
        </p:txBody>
      </p:sp>
      <p:sp>
        <p:nvSpPr>
          <p:cNvPr id="7" name="コンテンツ プレースホルダー 6"/>
          <p:cNvSpPr>
            <a:spLocks noGrp="1"/>
          </p:cNvSpPr>
          <p:nvPr>
            <p:ph idx="1"/>
          </p:nvPr>
        </p:nvSpPr>
        <p:spPr/>
        <p:txBody>
          <a:bodyPr/>
          <a:lstStyle/>
          <a:p>
            <a:endParaRPr kumimoji="1" lang="ja-JP" altLang="en-US"/>
          </a:p>
        </p:txBody>
      </p:sp>
      <p:sp>
        <p:nvSpPr>
          <p:cNvPr id="3" name="日付プレースホルダー 2"/>
          <p:cNvSpPr>
            <a:spLocks noGrp="1"/>
          </p:cNvSpPr>
          <p:nvPr>
            <p:ph type="dt" sz="half" idx="10"/>
          </p:nvPr>
        </p:nvSpPr>
        <p:spPr/>
        <p:txBody>
          <a:bodyPr/>
          <a:lstStyle/>
          <a:p>
            <a:pPr>
              <a:defRPr/>
            </a:pPr>
            <a:r>
              <a:rPr lang="en-US" altLang="ja-JP" smtClean="0"/>
              <a:t>2012/10/11</a:t>
            </a:r>
            <a:endParaRPr lang="en-US" altLang="ja-JP"/>
          </a:p>
        </p:txBody>
      </p:sp>
      <p:sp>
        <p:nvSpPr>
          <p:cNvPr id="5" name="スライド番号プレースホルダー 4"/>
          <p:cNvSpPr>
            <a:spLocks noGrp="1"/>
          </p:cNvSpPr>
          <p:nvPr>
            <p:ph type="sldNum" sz="quarter" idx="12"/>
          </p:nvPr>
        </p:nvSpPr>
        <p:spPr/>
        <p:txBody>
          <a:bodyPr/>
          <a:lstStyle/>
          <a:p>
            <a:fld id="{1E71F938-0822-47EC-B3CD-AEB5C7683738}" type="slidenum">
              <a:rPr lang="ja-JP" altLang="en-US" smtClean="0"/>
              <a:pPr/>
              <a:t>8</a:t>
            </a:fld>
            <a:endParaRPr lang="ja-JP" altLang="en-US"/>
          </a:p>
        </p:txBody>
      </p:sp>
      <p:pic>
        <p:nvPicPr>
          <p:cNvPr id="12" name="図 11"/>
          <p:cNvPicPr>
            <a:picLocks noChangeAspect="1"/>
          </p:cNvPicPr>
          <p:nvPr/>
        </p:nvPicPr>
        <p:blipFill>
          <a:blip r:embed="rId2"/>
          <a:stretch>
            <a:fillRect/>
          </a:stretch>
        </p:blipFill>
        <p:spPr>
          <a:xfrm>
            <a:off x="317810" y="1367882"/>
            <a:ext cx="6325070" cy="4541339"/>
          </a:xfrm>
          <a:prstGeom prst="rect">
            <a:avLst/>
          </a:prstGeom>
          <a:effectLst>
            <a:outerShdw blurRad="50800" dist="38100" dir="2700000" algn="tl" rotWithShape="0">
              <a:prstClr val="black">
                <a:alpha val="40000"/>
              </a:prstClr>
            </a:outerShdw>
          </a:effectLst>
        </p:spPr>
      </p:pic>
      <p:pic>
        <p:nvPicPr>
          <p:cNvPr id="13" name="図 12"/>
          <p:cNvPicPr>
            <a:picLocks noChangeAspect="1"/>
          </p:cNvPicPr>
          <p:nvPr/>
        </p:nvPicPr>
        <p:blipFill>
          <a:blip r:embed="rId3"/>
          <a:stretch>
            <a:fillRect/>
          </a:stretch>
        </p:blipFill>
        <p:spPr>
          <a:xfrm>
            <a:off x="2220608" y="1993276"/>
            <a:ext cx="6605582" cy="454133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6225103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xmlns:p14="http://schemas.microsoft.com/office/powerpoint/2010/main">
        <p:cut/>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p:cNvSpPr>
            <a:spLocks noGrp="1"/>
          </p:cNvSpPr>
          <p:nvPr>
            <p:ph type="title"/>
          </p:nvPr>
        </p:nvSpPr>
        <p:spPr/>
        <p:txBody>
          <a:bodyPr>
            <a:normAutofit fontScale="90000"/>
          </a:bodyPr>
          <a:lstStyle/>
          <a:p>
            <a:r>
              <a:rPr lang="ja-JP" altLang="en-US" dirty="0"/>
              <a:t>なぜソフトウェア工学が必要か？</a:t>
            </a:r>
            <a:r>
              <a:rPr lang="en-US" altLang="ja-JP" dirty="0"/>
              <a:t/>
            </a:r>
            <a:br>
              <a:rPr lang="en-US" altLang="ja-JP" dirty="0"/>
            </a:br>
            <a:r>
              <a:rPr lang="ja-JP" altLang="en-US" sz="2700" dirty="0" smtClean="0"/>
              <a:t>社会経済的損失の視点</a:t>
            </a:r>
          </a:p>
        </p:txBody>
      </p:sp>
      <p:sp>
        <p:nvSpPr>
          <p:cNvPr id="36867" name="コンテンツ プレースホルダ 2"/>
          <p:cNvSpPr>
            <a:spLocks noGrp="1"/>
          </p:cNvSpPr>
          <p:nvPr>
            <p:ph idx="1"/>
          </p:nvPr>
        </p:nvSpPr>
        <p:spPr/>
        <p:txBody>
          <a:bodyPr/>
          <a:lstStyle/>
          <a:p>
            <a:pPr algn="just"/>
            <a:r>
              <a:rPr lang="ja-JP" altLang="en-US" dirty="0" smtClean="0"/>
              <a:t>米国では年間</a:t>
            </a:r>
            <a:r>
              <a:rPr lang="en-US" altLang="ja-JP" dirty="0" smtClean="0"/>
              <a:t>595</a:t>
            </a:r>
            <a:r>
              <a:rPr lang="ja-JP" altLang="en-US" dirty="0" smtClean="0"/>
              <a:t>億ドル（国内総生産の</a:t>
            </a:r>
            <a:r>
              <a:rPr lang="en-US" altLang="ja-JP" dirty="0" smtClean="0"/>
              <a:t>0.6%</a:t>
            </a:r>
            <a:r>
              <a:rPr lang="ja-JP" altLang="en-US" dirty="0" smtClean="0"/>
              <a:t>）</a:t>
            </a:r>
            <a:endParaRPr lang="en-US" altLang="ja-JP" dirty="0" smtClean="0"/>
          </a:p>
          <a:p>
            <a:pPr marL="274320" lvl="1" indent="0" algn="just">
              <a:buNone/>
            </a:pPr>
            <a:r>
              <a:rPr lang="ja-JP" altLang="en-US" sz="1800" dirty="0" smtClean="0"/>
              <a:t>（米国商務省国立標準技術研究所調査，</a:t>
            </a:r>
            <a:r>
              <a:rPr lang="en-US" altLang="ja-JP" sz="1800" dirty="0" smtClean="0"/>
              <a:t>2002</a:t>
            </a:r>
            <a:r>
              <a:rPr lang="ja-JP" altLang="en-US" sz="1800" dirty="0" smtClean="0"/>
              <a:t>年）</a:t>
            </a:r>
            <a:endParaRPr lang="en-US" altLang="ja-JP" sz="1200" dirty="0" smtClean="0"/>
          </a:p>
          <a:p>
            <a:pPr algn="l"/>
            <a:r>
              <a:rPr lang="ja-JP" altLang="en-US" dirty="0" smtClean="0"/>
              <a:t>日本にあてはめると年間約</a:t>
            </a:r>
            <a:r>
              <a:rPr lang="en-US" altLang="ja-JP" dirty="0" smtClean="0"/>
              <a:t>3</a:t>
            </a:r>
            <a:r>
              <a:rPr lang="ja-JP" altLang="en-US" dirty="0" smtClean="0"/>
              <a:t>兆円</a:t>
            </a:r>
            <a:r>
              <a:rPr lang="en-US" altLang="ja-JP" dirty="0" smtClean="0"/>
              <a:t/>
            </a:r>
            <a:br>
              <a:rPr lang="en-US" altLang="ja-JP" dirty="0" smtClean="0"/>
            </a:br>
            <a:r>
              <a:rPr lang="ja-JP" altLang="en-US" sz="1800" dirty="0" smtClean="0"/>
              <a:t>（ソフトウェア産業の年間売り上げのおよそ</a:t>
            </a:r>
            <a:r>
              <a:rPr lang="en-US" altLang="ja-JP" sz="1800" dirty="0" smtClean="0"/>
              <a:t>25%</a:t>
            </a:r>
            <a:r>
              <a:rPr lang="ja-JP" altLang="en-US" sz="1800" dirty="0" smtClean="0"/>
              <a:t>）</a:t>
            </a:r>
            <a:r>
              <a:rPr lang="en-US" altLang="ja-JP" sz="1800" dirty="0" smtClean="0"/>
              <a:t/>
            </a:r>
            <a:br>
              <a:rPr lang="en-US" altLang="ja-JP" sz="1800" dirty="0" smtClean="0"/>
            </a:br>
            <a:endParaRPr lang="ja-JP" altLang="en-US" sz="1800" dirty="0" smtClean="0"/>
          </a:p>
        </p:txBody>
      </p:sp>
      <p:sp>
        <p:nvSpPr>
          <p:cNvPr id="2" name="日付プレースホルダー 1"/>
          <p:cNvSpPr>
            <a:spLocks noGrp="1"/>
          </p:cNvSpPr>
          <p:nvPr>
            <p:ph type="dt" sz="half" idx="10"/>
          </p:nvPr>
        </p:nvSpPr>
        <p:spPr/>
        <p:txBody>
          <a:bodyPr/>
          <a:lstStyle/>
          <a:p>
            <a:pPr>
              <a:defRPr/>
            </a:pPr>
            <a:r>
              <a:rPr lang="en-US" altLang="ja-JP" smtClean="0"/>
              <a:t>2012/10/11</a:t>
            </a:r>
            <a:endParaRPr lang="en-US" altLang="ja-JP"/>
          </a:p>
        </p:txBody>
      </p:sp>
      <p:sp>
        <p:nvSpPr>
          <p:cNvPr id="6" name="スライド番号プレースホルダー 5"/>
          <p:cNvSpPr>
            <a:spLocks noGrp="1"/>
          </p:cNvSpPr>
          <p:nvPr>
            <p:ph type="sldNum" sz="quarter" idx="12"/>
          </p:nvPr>
        </p:nvSpPr>
        <p:spPr/>
        <p:txBody>
          <a:bodyPr/>
          <a:lstStyle/>
          <a:p>
            <a:fld id="{583CFC85-CB6E-4F84-8CC8-2B91D80CBA43}" type="slidenum">
              <a:rPr kumimoji="1" lang="ja-JP" altLang="en-US" smtClean="0"/>
              <a:t>9</a:t>
            </a:fld>
            <a:endParaRPr kumimoji="1" lang="ja-JP" altLang="en-US" dirty="0"/>
          </a:p>
        </p:txBody>
      </p:sp>
      <p:pic>
        <p:nvPicPr>
          <p:cNvPr id="993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5148" y="3163819"/>
            <a:ext cx="6097552" cy="3312071"/>
          </a:xfrm>
          <a:prstGeom prst="rect">
            <a:avLst/>
          </a:prstGeom>
          <a:solidFill>
            <a:schemeClr val="bg1">
              <a:lumMod val="85000"/>
            </a:schemeClr>
          </a:solidFill>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63439261"/>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なぜ</a:t>
            </a:r>
            <a:r>
              <a:rPr kumimoji="1" lang="en-US" altLang="ja-JP" dirty="0" smtClean="0">
                <a:latin typeface="+mn-lt"/>
              </a:rPr>
              <a:t>OSS</a:t>
            </a:r>
            <a:r>
              <a:rPr kumimoji="1" lang="ja-JP" altLang="en-US" dirty="0" smtClean="0"/>
              <a:t>を対象とするのか？</a:t>
            </a:r>
            <a:endParaRPr kumimoji="1" lang="ja-JP" altLang="en-US" dirty="0"/>
          </a:p>
        </p:txBody>
      </p:sp>
      <p:sp>
        <p:nvSpPr>
          <p:cNvPr id="7" name="日付プレースホルダー 6"/>
          <p:cNvSpPr>
            <a:spLocks noGrp="1"/>
          </p:cNvSpPr>
          <p:nvPr>
            <p:ph type="dt" sz="half" idx="10"/>
          </p:nvPr>
        </p:nvSpPr>
        <p:spPr/>
        <p:txBody>
          <a:bodyPr/>
          <a:lstStyle/>
          <a:p>
            <a:r>
              <a:rPr kumimoji="1" lang="en-US" altLang="ja-JP" smtClean="0"/>
              <a:t>2012/10/11</a:t>
            </a:r>
            <a:endParaRPr kumimoji="1" lang="ja-JP" altLang="en-US" dirty="0"/>
          </a:p>
        </p:txBody>
      </p:sp>
      <p:sp>
        <p:nvSpPr>
          <p:cNvPr id="9" name="スライド番号プレースホルダー 8"/>
          <p:cNvSpPr>
            <a:spLocks noGrp="1"/>
          </p:cNvSpPr>
          <p:nvPr>
            <p:ph type="sldNum" sz="quarter" idx="12"/>
          </p:nvPr>
        </p:nvSpPr>
        <p:spPr/>
        <p:txBody>
          <a:bodyPr/>
          <a:lstStyle/>
          <a:p>
            <a:fld id="{1E71F938-0822-47EC-B3CD-AEB5C7683738}" type="slidenum">
              <a:rPr kumimoji="1" lang="ja-JP" altLang="en-US" smtClean="0"/>
              <a:pPr/>
              <a:t>10</a:t>
            </a:fld>
            <a:endParaRPr kumimoji="1" lang="ja-JP" altLang="en-US"/>
          </a:p>
        </p:txBody>
      </p:sp>
      <p:sp>
        <p:nvSpPr>
          <p:cNvPr id="3" name="コンテンツ プレースホルダー 2"/>
          <p:cNvSpPr>
            <a:spLocks noGrp="1"/>
          </p:cNvSpPr>
          <p:nvPr>
            <p:ph sz="quarter" idx="1"/>
          </p:nvPr>
        </p:nvSpPr>
        <p:spPr/>
        <p:txBody>
          <a:bodyPr/>
          <a:lstStyle/>
          <a:p>
            <a:r>
              <a:rPr kumimoji="1" lang="en-US" altLang="ja-JP" dirty="0" smtClean="0"/>
              <a:t>OSS</a:t>
            </a:r>
            <a:r>
              <a:rPr kumimoji="1" lang="ja-JP" altLang="en-US" dirty="0" smtClean="0"/>
              <a:t>を利用してソフトウェア開発を行う企業が増えた</a:t>
            </a:r>
            <a:endParaRPr kumimoji="1" lang="en-US" altLang="ja-JP" dirty="0" smtClean="0"/>
          </a:p>
          <a:p>
            <a:pPr lvl="1"/>
            <a:r>
              <a:rPr lang="en-US" altLang="en-US" dirty="0" smtClean="0"/>
              <a:t>組み込みシステム</a:t>
            </a:r>
          </a:p>
          <a:p>
            <a:pPr lvl="2"/>
            <a:r>
              <a:rPr lang="en-US" altLang="en-US" dirty="0" smtClean="0"/>
              <a:t>携帯電話</a:t>
            </a:r>
            <a:r>
              <a:rPr lang="ja-JP" altLang="en-US" dirty="0" smtClean="0"/>
              <a:t>（</a:t>
            </a:r>
            <a:r>
              <a:rPr lang="en-US" altLang="ja-JP" dirty="0" smtClean="0"/>
              <a:t>Android</a:t>
            </a:r>
            <a:r>
              <a:rPr lang="ja-JP" altLang="en-US" dirty="0" smtClean="0"/>
              <a:t>携帯）</a:t>
            </a:r>
            <a:endParaRPr lang="en-US" altLang="en-US" dirty="0" smtClean="0"/>
          </a:p>
          <a:p>
            <a:pPr lvl="2"/>
            <a:r>
              <a:rPr lang="ja-JP" altLang="en-US" dirty="0" smtClean="0"/>
              <a:t>情報家電（テレビ／ブルーレイレコーダ）</a:t>
            </a:r>
            <a:r>
              <a:rPr lang="ja-JP" altLang="en-US" dirty="0"/>
              <a:t>，</a:t>
            </a:r>
            <a:r>
              <a:rPr lang="ja-JP" altLang="en-US" dirty="0" smtClean="0"/>
              <a:t>など</a:t>
            </a:r>
            <a:endParaRPr lang="en-US" altLang="ja-JP" dirty="0" smtClean="0"/>
          </a:p>
          <a:p>
            <a:pPr lvl="1"/>
            <a:r>
              <a:rPr lang="ja-JP" altLang="en-US" dirty="0" smtClean="0"/>
              <a:t>基幹業務システム</a:t>
            </a:r>
            <a:endParaRPr lang="en-US" altLang="ja-JP" dirty="0" smtClean="0"/>
          </a:p>
          <a:p>
            <a:pPr lvl="2"/>
            <a:r>
              <a:rPr lang="ja-JP" altLang="en-US" dirty="0" smtClean="0"/>
              <a:t>銀行／証券取引所，など</a:t>
            </a:r>
            <a:endParaRPr lang="en-US" altLang="ja-JP" dirty="0" smtClean="0"/>
          </a:p>
        </p:txBody>
      </p:sp>
      <p:pic>
        <p:nvPicPr>
          <p:cNvPr id="12" name="Picture 1"/>
          <p:cNvPicPr>
            <a:picLocks noChangeAspect="1" noChangeArrowheads="1"/>
          </p:cNvPicPr>
          <p:nvPr/>
        </p:nvPicPr>
        <p:blipFill rotWithShape="1">
          <a:blip r:embed="rId2" cstate="print"/>
          <a:srcRect l="7464" t="10276" r="9725" b="13588"/>
          <a:stretch/>
        </p:blipFill>
        <p:spPr bwMode="auto">
          <a:xfrm>
            <a:off x="457200" y="3948448"/>
            <a:ext cx="4037058" cy="2676347"/>
          </a:xfrm>
          <a:prstGeom prst="rect">
            <a:avLst/>
          </a:prstGeom>
          <a:ln>
            <a:noFill/>
          </a:ln>
          <a:effectLst>
            <a:outerShdw blurRad="292100" dist="139700" dir="2700000" algn="tl" rotWithShape="0">
              <a:srgbClr val="333333">
                <a:alpha val="65000"/>
              </a:srgbClr>
            </a:outerShdw>
          </a:effectLst>
        </p:spPr>
      </p:pic>
      <p:pic>
        <p:nvPicPr>
          <p:cNvPr id="13" name="Picture 2"/>
          <p:cNvPicPr>
            <a:picLocks noChangeAspect="1" noChangeArrowheads="1"/>
          </p:cNvPicPr>
          <p:nvPr/>
        </p:nvPicPr>
        <p:blipFill rotWithShape="1">
          <a:blip r:embed="rId3" cstate="print"/>
          <a:srcRect l="10030" t="7335" r="10535" b="19650"/>
          <a:stretch/>
        </p:blipFill>
        <p:spPr bwMode="auto">
          <a:xfrm>
            <a:off x="4648730" y="3948448"/>
            <a:ext cx="4038069" cy="267634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32905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linds(horizontal)">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なぜ</a:t>
            </a:r>
            <a:r>
              <a:rPr kumimoji="1" lang="en-US" altLang="ja-JP" dirty="0" smtClean="0">
                <a:latin typeface="+mn-lt"/>
              </a:rPr>
              <a:t>OSS</a:t>
            </a:r>
            <a:r>
              <a:rPr kumimoji="1" lang="ja-JP" altLang="en-US" dirty="0" smtClean="0"/>
              <a:t>を対象とするのか？</a:t>
            </a:r>
            <a:endParaRPr kumimoji="1" lang="ja-JP" altLang="en-US" dirty="0"/>
          </a:p>
        </p:txBody>
      </p:sp>
      <p:sp>
        <p:nvSpPr>
          <p:cNvPr id="7" name="日付プレースホルダー 6"/>
          <p:cNvSpPr>
            <a:spLocks noGrp="1"/>
          </p:cNvSpPr>
          <p:nvPr>
            <p:ph type="dt" sz="half" idx="10"/>
          </p:nvPr>
        </p:nvSpPr>
        <p:spPr/>
        <p:txBody>
          <a:bodyPr/>
          <a:lstStyle/>
          <a:p>
            <a:r>
              <a:rPr kumimoji="1" lang="en-US" altLang="ja-JP" smtClean="0"/>
              <a:t>2012/10/11</a:t>
            </a:r>
            <a:endParaRPr kumimoji="1" lang="ja-JP" altLang="en-US" dirty="0"/>
          </a:p>
        </p:txBody>
      </p:sp>
      <p:sp>
        <p:nvSpPr>
          <p:cNvPr id="9" name="スライド番号プレースホルダー 8"/>
          <p:cNvSpPr>
            <a:spLocks noGrp="1"/>
          </p:cNvSpPr>
          <p:nvPr>
            <p:ph type="sldNum" sz="quarter" idx="12"/>
          </p:nvPr>
        </p:nvSpPr>
        <p:spPr/>
        <p:txBody>
          <a:bodyPr/>
          <a:lstStyle/>
          <a:p>
            <a:fld id="{1E71F938-0822-47EC-B3CD-AEB5C7683738}" type="slidenum">
              <a:rPr kumimoji="1" lang="ja-JP" altLang="en-US" smtClean="0"/>
              <a:pPr/>
              <a:t>11</a:t>
            </a:fld>
            <a:endParaRPr kumimoji="1" lang="ja-JP" altLang="en-US"/>
          </a:p>
        </p:txBody>
      </p:sp>
      <p:sp>
        <p:nvSpPr>
          <p:cNvPr id="3" name="コンテンツ プレースホルダー 2"/>
          <p:cNvSpPr>
            <a:spLocks noGrp="1"/>
          </p:cNvSpPr>
          <p:nvPr>
            <p:ph sz="quarter" idx="1"/>
          </p:nvPr>
        </p:nvSpPr>
        <p:spPr/>
        <p:txBody>
          <a:bodyPr/>
          <a:lstStyle/>
          <a:p>
            <a:r>
              <a:rPr kumimoji="1" lang="en-US" altLang="ja-JP" dirty="0" smtClean="0"/>
              <a:t>OSS</a:t>
            </a:r>
            <a:r>
              <a:rPr kumimoji="1" lang="ja-JP" altLang="en-US" dirty="0" smtClean="0"/>
              <a:t>／</a:t>
            </a:r>
            <a:r>
              <a:rPr kumimoji="1" lang="en-US" altLang="ja-JP" dirty="0" smtClean="0"/>
              <a:t>OSS</a:t>
            </a:r>
            <a:r>
              <a:rPr kumimoji="1" lang="ja-JP" altLang="en-US" dirty="0" smtClean="0"/>
              <a:t>ベースのシステム利用者（エンドユーザ）が増えた</a:t>
            </a:r>
            <a:endParaRPr kumimoji="1" lang="en-US" altLang="ja-JP" dirty="0" smtClean="0"/>
          </a:p>
          <a:p>
            <a:pPr lvl="1"/>
            <a:endParaRPr kumimoji="1" lang="ja-JP" altLang="en-US" dirty="0"/>
          </a:p>
        </p:txBody>
      </p:sp>
      <p:pic>
        <p:nvPicPr>
          <p:cNvPr id="10" name="Picture 5" descr="C:\Users\Dropbox\VulnerableSmartPhones2011.jpg"/>
          <p:cNvPicPr>
            <a:picLocks noChangeAspect="1" noChangeArrowheads="1"/>
          </p:cNvPicPr>
          <p:nvPr/>
        </p:nvPicPr>
        <p:blipFill rotWithShape="1">
          <a:blip r:embed="rId2" cstate="print"/>
          <a:srcRect b="21260"/>
          <a:stretch/>
        </p:blipFill>
        <p:spPr bwMode="auto">
          <a:xfrm>
            <a:off x="4649741" y="2208682"/>
            <a:ext cx="4037058" cy="2676347"/>
          </a:xfrm>
          <a:prstGeom prst="rect">
            <a:avLst/>
          </a:prstGeom>
          <a:ln>
            <a:noFill/>
          </a:ln>
          <a:effectLst>
            <a:outerShdw blurRad="292100" dist="139700" dir="2700000" algn="tl" rotWithShape="0">
              <a:srgbClr val="333333">
                <a:alpha val="65000"/>
              </a:srgbClr>
            </a:outerShdw>
          </a:effectLst>
        </p:spPr>
      </p:pic>
      <p:pic>
        <p:nvPicPr>
          <p:cNvPr id="11" name="Picture 4"/>
          <p:cNvPicPr>
            <a:picLocks noChangeAspect="1" noChangeArrowheads="1"/>
          </p:cNvPicPr>
          <p:nvPr/>
        </p:nvPicPr>
        <p:blipFill rotWithShape="1">
          <a:blip r:embed="rId3" cstate="print"/>
          <a:srcRect b="23799"/>
          <a:stretch/>
        </p:blipFill>
        <p:spPr bwMode="auto">
          <a:xfrm>
            <a:off x="471849" y="2208682"/>
            <a:ext cx="4022409" cy="2676348"/>
          </a:xfrm>
          <a:prstGeom prst="rect">
            <a:avLst/>
          </a:prstGeom>
          <a:ln>
            <a:noFill/>
          </a:ln>
          <a:effectLst>
            <a:outerShdw blurRad="292100" dist="139700" dir="2700000" algn="tl" rotWithShape="0">
              <a:srgbClr val="333333">
                <a:alpha val="65000"/>
              </a:srgbClr>
            </a:outerShdw>
          </a:effectLst>
        </p:spPr>
      </p:pic>
      <p:sp>
        <p:nvSpPr>
          <p:cNvPr id="15" name="テキスト ボックス 14"/>
          <p:cNvSpPr txBox="1"/>
          <p:nvPr/>
        </p:nvSpPr>
        <p:spPr>
          <a:xfrm>
            <a:off x="718615" y="5073497"/>
            <a:ext cx="7742411" cy="1384995"/>
          </a:xfrm>
          <a:prstGeom prst="rect">
            <a:avLst/>
          </a:prstGeom>
          <a:solidFill>
            <a:schemeClr val="bg1"/>
          </a:solidFill>
          <a:ln w="76200" cmpd="sng">
            <a:solidFill>
              <a:srgbClr val="FF6600"/>
            </a:solidFill>
          </a:ln>
        </p:spPr>
        <p:txBody>
          <a:bodyPr wrap="square" rtlCol="0">
            <a:spAutoFit/>
          </a:bodyPr>
          <a:lstStyle/>
          <a:p>
            <a:pPr algn="ctr"/>
            <a:r>
              <a:rPr kumimoji="1" lang="en-US" altLang="ja-JP" sz="2800" dirty="0" smtClean="0">
                <a:solidFill>
                  <a:srgbClr val="FF0000"/>
                </a:solidFill>
              </a:rPr>
              <a:t>OSS</a:t>
            </a:r>
            <a:r>
              <a:rPr kumimoji="1" lang="ja-JP" altLang="en-US" sz="2800" dirty="0" smtClean="0">
                <a:solidFill>
                  <a:srgbClr val="FF0000"/>
                </a:solidFill>
              </a:rPr>
              <a:t>を作る側（</a:t>
            </a:r>
            <a:r>
              <a:rPr kumimoji="1" lang="en-US" altLang="ja-JP" sz="2800" dirty="0" smtClean="0">
                <a:solidFill>
                  <a:srgbClr val="FF0000"/>
                </a:solidFill>
              </a:rPr>
              <a:t>OSS</a:t>
            </a:r>
            <a:r>
              <a:rPr lang="ja-JP" altLang="en-US" sz="2800" dirty="0" smtClean="0">
                <a:solidFill>
                  <a:srgbClr val="FF0000"/>
                </a:solidFill>
              </a:rPr>
              <a:t>プロジェクト）</a:t>
            </a:r>
            <a:r>
              <a:rPr kumimoji="1" lang="ja-JP" altLang="en-US" sz="2800" dirty="0" smtClean="0">
                <a:solidFill>
                  <a:srgbClr val="FF0000"/>
                </a:solidFill>
              </a:rPr>
              <a:t>／活用する側（ソフトウェア開発企業）</a:t>
            </a:r>
            <a:r>
              <a:rPr kumimoji="1" lang="ja-JP" altLang="en-US" sz="2800" dirty="0" smtClean="0"/>
              <a:t>／利用する側（エンドユーザ），それぞれが問題を抱えるようになった</a:t>
            </a:r>
            <a:endParaRPr kumimoji="1" lang="en-US" altLang="ja-JP" sz="2800" dirty="0" smtClean="0"/>
          </a:p>
        </p:txBody>
      </p:sp>
    </p:spTree>
    <p:extLst>
      <p:ext uri="{BB962C8B-B14F-4D97-AF65-F5344CB8AC3E}">
        <p14:creationId xmlns:p14="http://schemas.microsoft.com/office/powerpoint/2010/main" val="1219206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ntr" presetSubtype="1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オープンソースソフトウェア開発の方法論</a:t>
            </a:r>
            <a:endParaRPr kumimoji="1" lang="ja-JP" altLang="en-US" dirty="0"/>
          </a:p>
        </p:txBody>
      </p:sp>
      <p:sp>
        <p:nvSpPr>
          <p:cNvPr id="6" name="コンテンツ プレースホルダ 5"/>
          <p:cNvSpPr>
            <a:spLocks noGrp="1"/>
          </p:cNvSpPr>
          <p:nvPr>
            <p:ph idx="1"/>
          </p:nvPr>
        </p:nvSpPr>
        <p:spPr/>
        <p:txBody>
          <a:bodyPr/>
          <a:lstStyle/>
          <a:p>
            <a:r>
              <a:rPr lang="ja-JP" altLang="en-US" dirty="0"/>
              <a:t>コミュニティ主導のソフトウェア</a:t>
            </a:r>
            <a:r>
              <a:rPr lang="ja-JP" altLang="en-US" dirty="0" smtClean="0"/>
              <a:t>開発</a:t>
            </a:r>
            <a:endParaRPr lang="en-US" altLang="ja-JP" dirty="0" smtClean="0"/>
          </a:p>
          <a:p>
            <a:pPr lvl="1"/>
            <a:r>
              <a:rPr kumimoji="1" lang="ja-JP" altLang="en-US" dirty="0" smtClean="0">
                <a:solidFill>
                  <a:srgbClr val="FF0000"/>
                </a:solidFill>
              </a:rPr>
              <a:t>世界中のボランティア開発者</a:t>
            </a:r>
            <a:r>
              <a:rPr kumimoji="1" lang="ja-JP" altLang="en-US" dirty="0" smtClean="0"/>
              <a:t>がオンライン上</a:t>
            </a:r>
            <a:r>
              <a:rPr kumimoji="1" lang="ja-JP" altLang="en-US" dirty="0" smtClean="0"/>
              <a:t>にコミュニティを形成し，共同でソフトウェアを開発</a:t>
            </a:r>
            <a:r>
              <a:rPr kumimoji="1" lang="ja-JP" altLang="en-US" dirty="0" smtClean="0"/>
              <a:t>する</a:t>
            </a:r>
            <a:endParaRPr kumimoji="1" lang="en-US" altLang="ja-JP" dirty="0" smtClean="0"/>
          </a:p>
          <a:p>
            <a:pPr lvl="1"/>
            <a:r>
              <a:rPr lang="ja-JP" altLang="en-US" dirty="0" smtClean="0"/>
              <a:t>共同開発により得られた成果であるソフトウェア（ソースコード）は，</a:t>
            </a:r>
            <a:r>
              <a:rPr lang="ja-JP" altLang="en-US" dirty="0" smtClean="0">
                <a:solidFill>
                  <a:srgbClr val="FF0000"/>
                </a:solidFill>
              </a:rPr>
              <a:t>無償で公開</a:t>
            </a:r>
            <a:r>
              <a:rPr lang="ja-JP" altLang="en-US" dirty="0" smtClean="0"/>
              <a:t>される</a:t>
            </a:r>
            <a:endParaRPr kumimoji="1" lang="ja-JP" altLang="en-US" dirty="0"/>
          </a:p>
        </p:txBody>
      </p:sp>
      <p:sp>
        <p:nvSpPr>
          <p:cNvPr id="3" name="日付プレースホルダ 2"/>
          <p:cNvSpPr>
            <a:spLocks noGrp="1"/>
          </p:cNvSpPr>
          <p:nvPr>
            <p:ph type="dt" sz="half" idx="10"/>
          </p:nvPr>
        </p:nvSpPr>
        <p:spPr/>
        <p:txBody>
          <a:bodyPr/>
          <a:lstStyle/>
          <a:p>
            <a:r>
              <a:rPr kumimoji="1" lang="en-US" altLang="ja-JP" smtClean="0"/>
              <a:t>2012/10/11</a:t>
            </a:r>
            <a:endParaRPr kumimoji="1" lang="ja-JP" altLang="en-US" dirty="0"/>
          </a:p>
        </p:txBody>
      </p:sp>
      <p:sp>
        <p:nvSpPr>
          <p:cNvPr id="5" name="スライド番号プレースホルダ 4"/>
          <p:cNvSpPr>
            <a:spLocks noGrp="1"/>
          </p:cNvSpPr>
          <p:nvPr>
            <p:ph type="sldNum" sz="quarter" idx="12"/>
          </p:nvPr>
        </p:nvSpPr>
        <p:spPr/>
        <p:txBody>
          <a:bodyPr/>
          <a:lstStyle/>
          <a:p>
            <a:fld id="{1E71F938-0822-47EC-B3CD-AEB5C7683738}" type="slidenum">
              <a:rPr kumimoji="1" lang="ja-JP" altLang="en-US" smtClean="0"/>
              <a:pPr/>
              <a:t>12</a:t>
            </a:fld>
            <a:endParaRPr kumimoji="1" lang="ja-JP" altLang="en-US"/>
          </a:p>
        </p:txBody>
      </p:sp>
      <p:pic>
        <p:nvPicPr>
          <p:cNvPr id="1026" name="Picture 2"/>
          <p:cNvPicPr>
            <a:picLocks noChangeAspect="1" noChangeArrowheads="1"/>
          </p:cNvPicPr>
          <p:nvPr/>
        </p:nvPicPr>
        <p:blipFill>
          <a:blip r:embed="rId2" cstate="print"/>
          <a:srcRect/>
          <a:stretch>
            <a:fillRect/>
          </a:stretch>
        </p:blipFill>
        <p:spPr bwMode="auto">
          <a:xfrm>
            <a:off x="3158811" y="3487079"/>
            <a:ext cx="2811451" cy="3034198"/>
          </a:xfrm>
          <a:prstGeom prst="rect">
            <a:avLst/>
          </a:prstGeom>
          <a:noFill/>
          <a:ln w="9525">
            <a:noFill/>
            <a:miter lim="800000"/>
            <a:headEnd/>
            <a:tailEnd/>
          </a:ln>
          <a:effectLst/>
        </p:spPr>
      </p:pic>
    </p:spTree>
    <p:extLst>
      <p:ext uri="{BB962C8B-B14F-4D97-AF65-F5344CB8AC3E}">
        <p14:creationId xmlns:p14="http://schemas.microsoft.com/office/powerpoint/2010/main" val="3208823925"/>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オープンソースのメリット・デメリット</a:t>
            </a:r>
            <a:endParaRPr kumimoji="1" lang="ja-JP" altLang="en-US" dirty="0"/>
          </a:p>
        </p:txBody>
      </p:sp>
      <p:sp>
        <p:nvSpPr>
          <p:cNvPr id="6" name="コンテンツ プレースホルダ 5"/>
          <p:cNvSpPr>
            <a:spLocks noGrp="1"/>
          </p:cNvSpPr>
          <p:nvPr>
            <p:ph idx="1"/>
          </p:nvPr>
        </p:nvSpPr>
        <p:spPr/>
        <p:txBody>
          <a:bodyPr>
            <a:normAutofit/>
          </a:bodyPr>
          <a:lstStyle/>
          <a:p>
            <a:r>
              <a:rPr kumimoji="1" lang="ja-JP" altLang="en-US" dirty="0" smtClean="0"/>
              <a:t>メリット</a:t>
            </a:r>
            <a:endParaRPr kumimoji="1" lang="en-US" altLang="ja-JP" dirty="0" smtClean="0"/>
          </a:p>
          <a:p>
            <a:pPr lvl="1"/>
            <a:r>
              <a:rPr lang="ja-JP" altLang="en-US" dirty="0" smtClean="0"/>
              <a:t>導入コストが安いこと</a:t>
            </a:r>
            <a:endParaRPr lang="en-US" altLang="ja-JP" dirty="0" smtClean="0"/>
          </a:p>
          <a:p>
            <a:pPr lvl="1"/>
            <a:r>
              <a:rPr lang="ja-JP" altLang="en-US" dirty="0" smtClean="0"/>
              <a:t>問題の発見・解決が迅速なこと</a:t>
            </a:r>
            <a:endParaRPr lang="en-US" altLang="ja-JP" dirty="0" smtClean="0"/>
          </a:p>
          <a:p>
            <a:pPr lvl="2"/>
            <a:r>
              <a:rPr lang="ja-JP" altLang="en-US" dirty="0" smtClean="0"/>
              <a:t>ソースコードが世界中に公開されているため</a:t>
            </a:r>
            <a:endParaRPr lang="en-US" altLang="ja-JP" dirty="0" smtClean="0"/>
          </a:p>
          <a:p>
            <a:pPr lvl="1"/>
            <a:r>
              <a:rPr lang="ja-JP" altLang="en-US" dirty="0" smtClean="0"/>
              <a:t>機能拡張や変更が容易なこと</a:t>
            </a:r>
            <a:endParaRPr lang="en-US" altLang="ja-JP" dirty="0" smtClean="0"/>
          </a:p>
          <a:p>
            <a:pPr lvl="1"/>
            <a:r>
              <a:rPr lang="ja-JP" altLang="en-US" dirty="0" smtClean="0"/>
              <a:t>ベンダー・ロックインの回避手段となりえること</a:t>
            </a:r>
            <a:endParaRPr lang="en-US" altLang="ja-JP" dirty="0" smtClean="0"/>
          </a:p>
          <a:p>
            <a:r>
              <a:rPr lang="ja-JP" altLang="en-US" dirty="0" smtClean="0"/>
              <a:t>デメリット</a:t>
            </a:r>
            <a:endParaRPr lang="en-US" altLang="ja-JP" dirty="0" smtClean="0"/>
          </a:p>
          <a:p>
            <a:pPr lvl="1"/>
            <a:r>
              <a:rPr lang="ja-JP" altLang="en-US" dirty="0" smtClean="0">
                <a:solidFill>
                  <a:srgbClr val="FF0000"/>
                </a:solidFill>
              </a:rPr>
              <a:t>サポートが得られるかどうか不透明なこと</a:t>
            </a:r>
            <a:endParaRPr lang="en-US" altLang="ja-JP" dirty="0" smtClean="0">
              <a:solidFill>
                <a:srgbClr val="FF0000"/>
              </a:solidFill>
            </a:endParaRPr>
          </a:p>
          <a:p>
            <a:pPr lvl="2"/>
            <a:r>
              <a:rPr kumimoji="1" lang="ja-JP" altLang="en-US" dirty="0" smtClean="0"/>
              <a:t>運用</a:t>
            </a:r>
            <a:r>
              <a:rPr kumimoji="1" lang="ja-JP" altLang="en-US" dirty="0" smtClean="0"/>
              <a:t>コストが高くつく場合が</a:t>
            </a:r>
            <a:r>
              <a:rPr kumimoji="1" lang="ja-JP" altLang="en-US" dirty="0" smtClean="0"/>
              <a:t>ある</a:t>
            </a:r>
            <a:endParaRPr kumimoji="1" lang="en-US" altLang="ja-JP" dirty="0" smtClean="0"/>
          </a:p>
          <a:p>
            <a:pPr lvl="1"/>
            <a:r>
              <a:rPr kumimoji="1" lang="ja-JP" altLang="en-US" dirty="0" smtClean="0">
                <a:solidFill>
                  <a:srgbClr val="FF0000"/>
                </a:solidFill>
              </a:rPr>
              <a:t>プロジェクトが継続するかどうか不透明なこと</a:t>
            </a:r>
            <a:endParaRPr kumimoji="1" lang="ja-JP" altLang="en-US" dirty="0">
              <a:solidFill>
                <a:srgbClr val="FF0000"/>
              </a:solidFill>
            </a:endParaRPr>
          </a:p>
        </p:txBody>
      </p:sp>
      <p:sp>
        <p:nvSpPr>
          <p:cNvPr id="3" name="日付プレースホルダ 2"/>
          <p:cNvSpPr>
            <a:spLocks noGrp="1"/>
          </p:cNvSpPr>
          <p:nvPr>
            <p:ph type="dt" sz="half" idx="10"/>
          </p:nvPr>
        </p:nvSpPr>
        <p:spPr/>
        <p:txBody>
          <a:bodyPr/>
          <a:lstStyle/>
          <a:p>
            <a:r>
              <a:rPr kumimoji="1" lang="en-US" altLang="ja-JP" smtClean="0"/>
              <a:t>2012/10/11</a:t>
            </a:r>
            <a:endParaRPr kumimoji="1" lang="ja-JP" altLang="en-US" dirty="0"/>
          </a:p>
        </p:txBody>
      </p:sp>
      <p:sp>
        <p:nvSpPr>
          <p:cNvPr id="5" name="スライド番号プレースホルダ 4"/>
          <p:cNvSpPr>
            <a:spLocks noGrp="1"/>
          </p:cNvSpPr>
          <p:nvPr>
            <p:ph type="sldNum" sz="quarter" idx="12"/>
          </p:nvPr>
        </p:nvSpPr>
        <p:spPr/>
        <p:txBody>
          <a:bodyPr/>
          <a:lstStyle/>
          <a:p>
            <a:fld id="{1E71F938-0822-47EC-B3CD-AEB5C7683738}" type="slidenum">
              <a:rPr kumimoji="1" lang="ja-JP" altLang="en-US" smtClean="0"/>
              <a:pPr/>
              <a:t>13</a:t>
            </a:fld>
            <a:endParaRPr kumimoji="1" lang="ja-JP" altLang="en-US"/>
          </a:p>
        </p:txBody>
      </p:sp>
    </p:spTree>
    <p:extLst>
      <p:ext uri="{BB962C8B-B14F-4D97-AF65-F5344CB8AC3E}">
        <p14:creationId xmlns:p14="http://schemas.microsoft.com/office/powerpoint/2010/main" val="301670575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研究内容</a:t>
            </a:r>
            <a:endParaRPr lang="ja-JP" altLang="en-US" dirty="0"/>
          </a:p>
        </p:txBody>
      </p:sp>
      <p:sp>
        <p:nvSpPr>
          <p:cNvPr id="3" name="コンテンツ プレースホルダ 2"/>
          <p:cNvSpPr>
            <a:spLocks noGrp="1"/>
          </p:cNvSpPr>
          <p:nvPr>
            <p:ph idx="1"/>
          </p:nvPr>
        </p:nvSpPr>
        <p:spPr/>
        <p:txBody>
          <a:bodyPr>
            <a:noAutofit/>
          </a:bodyPr>
          <a:lstStyle/>
          <a:p>
            <a:r>
              <a:rPr lang="ja-JP" altLang="en-US" dirty="0"/>
              <a:t>ソフトウェアリポジトリマイニング （</a:t>
            </a:r>
            <a:r>
              <a:rPr lang="en-US" altLang="ja-JP" dirty="0"/>
              <a:t>MSR</a:t>
            </a:r>
            <a:r>
              <a:rPr lang="ja-JP" altLang="en-US" dirty="0" smtClean="0"/>
              <a:t>）</a:t>
            </a:r>
            <a:endParaRPr lang="en-US" altLang="ja-JP" dirty="0" smtClean="0"/>
          </a:p>
          <a:p>
            <a:pPr lvl="1"/>
            <a:r>
              <a:rPr lang="ja-JP" altLang="en-US" dirty="0" smtClean="0"/>
              <a:t>開発データへのデータマイニング手法の応用</a:t>
            </a:r>
            <a:endParaRPr lang="en-US" altLang="ja-JP" dirty="0" smtClean="0"/>
          </a:p>
          <a:p>
            <a:pPr lvl="2"/>
            <a:r>
              <a:rPr lang="ja-JP" altLang="en-US" dirty="0" smtClean="0"/>
              <a:t>蓄積された膨大な開発データの活用</a:t>
            </a:r>
            <a:endParaRPr lang="en-US" altLang="ja-JP" dirty="0"/>
          </a:p>
          <a:p>
            <a:pPr lvl="3"/>
            <a:r>
              <a:rPr lang="ja-JP" altLang="en-US" dirty="0" smtClean="0"/>
              <a:t>「</a:t>
            </a:r>
            <a:r>
              <a:rPr lang="ja-JP" altLang="en-US" dirty="0"/>
              <a:t>計測</a:t>
            </a:r>
            <a:r>
              <a:rPr lang="ja-JP" altLang="en-US" dirty="0" smtClean="0"/>
              <a:t>」「解析」の</a:t>
            </a:r>
            <a:r>
              <a:rPr lang="ja-JP" altLang="en-US" dirty="0"/>
              <a:t>自動化</a:t>
            </a:r>
            <a:r>
              <a:rPr lang="ja-JP" altLang="en-US" dirty="0" smtClean="0"/>
              <a:t>⇒</a:t>
            </a:r>
            <a:r>
              <a:rPr lang="en-US" altLang="ja-JP" dirty="0" smtClean="0"/>
              <a:t>PDCA</a:t>
            </a:r>
            <a:r>
              <a:rPr lang="ja-JP" altLang="en-US" dirty="0" smtClean="0"/>
              <a:t>サイクルの支援</a:t>
            </a:r>
            <a:endParaRPr lang="en-US" altLang="ja-JP" dirty="0" smtClean="0"/>
          </a:p>
          <a:p>
            <a:pPr lvl="3"/>
            <a:r>
              <a:rPr lang="ja-JP" altLang="en-US" dirty="0" smtClean="0"/>
              <a:t>ソフトウェア工学の中でも最近非常にホットな研究分野</a:t>
            </a:r>
            <a:endParaRPr lang="en-US" altLang="ja-JP" dirty="0" smtClean="0"/>
          </a:p>
        </p:txBody>
      </p:sp>
      <p:sp>
        <p:nvSpPr>
          <p:cNvPr id="4" name="日付プレースホルダー 3"/>
          <p:cNvSpPr>
            <a:spLocks noGrp="1"/>
          </p:cNvSpPr>
          <p:nvPr>
            <p:ph type="dt" sz="half" idx="10"/>
          </p:nvPr>
        </p:nvSpPr>
        <p:spPr/>
        <p:txBody>
          <a:bodyPr/>
          <a:lstStyle/>
          <a:p>
            <a:pPr>
              <a:defRPr/>
            </a:pPr>
            <a:r>
              <a:rPr lang="en-US" altLang="ja-JP" smtClean="0"/>
              <a:t>2012/10/11</a:t>
            </a:r>
            <a:endParaRPr lang="en-US" altLang="ja-JP"/>
          </a:p>
        </p:txBody>
      </p:sp>
      <p:sp>
        <p:nvSpPr>
          <p:cNvPr id="51" name="スライド番号プレースホルダー 4"/>
          <p:cNvSpPr>
            <a:spLocks noGrp="1"/>
          </p:cNvSpPr>
          <p:nvPr>
            <p:ph type="sldNum" sz="quarter" idx="12"/>
          </p:nvPr>
        </p:nvSpPr>
        <p:spPr/>
        <p:txBody>
          <a:bodyPr/>
          <a:lstStyle/>
          <a:p>
            <a:fld id="{583CFC85-CB6E-4F84-8CC8-2B91D80CBA43}" type="slidenum">
              <a:rPr kumimoji="1" lang="ja-JP" altLang="en-US" smtClean="0"/>
              <a:t>14</a:t>
            </a:fld>
            <a:endParaRPr kumimoji="1" lang="ja-JP" altLang="en-US"/>
          </a:p>
        </p:txBody>
      </p:sp>
      <p:grpSp>
        <p:nvGrpSpPr>
          <p:cNvPr id="5" name="図形グループ 4"/>
          <p:cNvGrpSpPr/>
          <p:nvPr/>
        </p:nvGrpSpPr>
        <p:grpSpPr>
          <a:xfrm flipH="1">
            <a:off x="1574419" y="3459446"/>
            <a:ext cx="3268972" cy="2991458"/>
            <a:chOff x="4022422" y="3594423"/>
            <a:chExt cx="2943225" cy="2789533"/>
          </a:xfrm>
        </p:grpSpPr>
        <p:sp>
          <p:nvSpPr>
            <p:cNvPr id="58" name="12-Point Star 46"/>
            <p:cNvSpPr/>
            <p:nvPr/>
          </p:nvSpPr>
          <p:spPr>
            <a:xfrm>
              <a:off x="4636526" y="5214152"/>
              <a:ext cx="1889684" cy="1034827"/>
            </a:xfrm>
            <a:prstGeom prst="star12">
              <a:avLst/>
            </a:prstGeom>
            <a:gradFill>
              <a:gsLst>
                <a:gs pos="59000">
                  <a:srgbClr val="FF0000"/>
                </a:gs>
                <a:gs pos="50000">
                  <a:srgbClr val="FFFF00">
                    <a:shade val="67500"/>
                    <a:satMod val="115000"/>
                  </a:srgbClr>
                </a:gs>
                <a:gs pos="100000">
                  <a:srgbClr val="FFFF00">
                    <a:shade val="100000"/>
                    <a:satMod val="115000"/>
                  </a:srgb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200"/>
            </a:p>
          </p:txBody>
        </p:sp>
        <p:sp>
          <p:nvSpPr>
            <p:cNvPr id="59" name="Flowchart: Magnetic Disk 5"/>
            <p:cNvSpPr/>
            <p:nvPr/>
          </p:nvSpPr>
          <p:spPr>
            <a:xfrm>
              <a:off x="5176436" y="5934031"/>
              <a:ext cx="899849" cy="449925"/>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100" b="1" dirty="0" err="1">
                  <a:solidFill>
                    <a:schemeClr val="tx2"/>
                  </a:solidFill>
                </a:rPr>
                <a:t>Mailinglist</a:t>
              </a:r>
              <a:endParaRPr lang="en-CA" sz="1100" b="1" dirty="0">
                <a:solidFill>
                  <a:schemeClr val="tx2"/>
                </a:solidFill>
              </a:endParaRPr>
            </a:p>
          </p:txBody>
        </p:sp>
        <p:sp>
          <p:nvSpPr>
            <p:cNvPr id="60" name="Flowchart: Magnetic Disk 6"/>
            <p:cNvSpPr/>
            <p:nvPr/>
          </p:nvSpPr>
          <p:spPr>
            <a:xfrm>
              <a:off x="4546541" y="5979024"/>
              <a:ext cx="719880" cy="404932"/>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100" b="1" dirty="0" err="1">
                  <a:solidFill>
                    <a:schemeClr val="tx2"/>
                  </a:solidFill>
                </a:rPr>
                <a:t>Bugzilla</a:t>
              </a:r>
              <a:endParaRPr lang="en-CA" sz="1100" b="1" dirty="0">
                <a:solidFill>
                  <a:schemeClr val="tx2"/>
                </a:solidFill>
              </a:endParaRPr>
            </a:p>
          </p:txBody>
        </p:sp>
        <p:grpSp>
          <p:nvGrpSpPr>
            <p:cNvPr id="61" name="Group 8"/>
            <p:cNvGrpSpPr>
              <a:grpSpLocks/>
            </p:cNvGrpSpPr>
            <p:nvPr/>
          </p:nvGrpSpPr>
          <p:grpSpPr bwMode="auto">
            <a:xfrm>
              <a:off x="5311413" y="3594423"/>
              <a:ext cx="614897" cy="719879"/>
              <a:chOff x="3719498" y="2528878"/>
              <a:chExt cx="976314" cy="1143008"/>
            </a:xfrm>
          </p:grpSpPr>
          <p:pic>
            <p:nvPicPr>
              <p:cNvPr id="62" name="Picture 15" descr="C:\tmp\MSRRoadAhead\nuvola\128x128\apps\personal.png"/>
              <p:cNvPicPr>
                <a:picLocks noChangeAspect="1" noChangeArrowheads="1"/>
              </p:cNvPicPr>
              <p:nvPr/>
            </p:nvPicPr>
            <p:blipFill>
              <a:blip r:embed="rId3" cstate="print"/>
              <a:srcRect/>
              <a:stretch>
                <a:fillRect/>
              </a:stretch>
            </p:blipFill>
            <p:spPr bwMode="auto">
              <a:xfrm>
                <a:off x="3719498" y="2528878"/>
                <a:ext cx="976314" cy="976314"/>
              </a:xfrm>
              <a:prstGeom prst="rect">
                <a:avLst/>
              </a:prstGeom>
              <a:noFill/>
              <a:ln w="9525">
                <a:noFill/>
                <a:miter lim="800000"/>
                <a:headEnd/>
                <a:tailEnd/>
              </a:ln>
            </p:spPr>
          </p:pic>
          <p:pic>
            <p:nvPicPr>
              <p:cNvPr id="63" name="Picture 40" descr="C:\tmp\MSRRoadAhead\nuvola\48x48\actions\configure.png"/>
              <p:cNvPicPr>
                <a:picLocks noChangeAspect="1" noChangeArrowheads="1"/>
              </p:cNvPicPr>
              <p:nvPr/>
            </p:nvPicPr>
            <p:blipFill>
              <a:blip r:embed="rId4" cstate="print"/>
              <a:srcRect/>
              <a:stretch>
                <a:fillRect/>
              </a:stretch>
            </p:blipFill>
            <p:spPr bwMode="auto">
              <a:xfrm>
                <a:off x="3857620" y="3214686"/>
                <a:ext cx="457200" cy="457200"/>
              </a:xfrm>
              <a:prstGeom prst="rect">
                <a:avLst/>
              </a:prstGeom>
              <a:noFill/>
              <a:ln w="9525">
                <a:noFill/>
                <a:miter lim="800000"/>
                <a:headEnd/>
                <a:tailEnd/>
              </a:ln>
            </p:spPr>
          </p:pic>
          <p:pic>
            <p:nvPicPr>
              <p:cNvPr id="64" name="Picture 41" descr="C:\tmp\MSRRoadAhead\nuvola\48x48\actions\kgpg_edit.png"/>
              <p:cNvPicPr>
                <a:picLocks noChangeAspect="1" noChangeArrowheads="1"/>
              </p:cNvPicPr>
              <p:nvPr/>
            </p:nvPicPr>
            <p:blipFill>
              <a:blip r:embed="rId5" cstate="print"/>
              <a:srcRect/>
              <a:stretch>
                <a:fillRect/>
              </a:stretch>
            </p:blipFill>
            <p:spPr bwMode="auto">
              <a:xfrm>
                <a:off x="4071934" y="3143248"/>
                <a:ext cx="457200" cy="457200"/>
              </a:xfrm>
              <a:prstGeom prst="rect">
                <a:avLst/>
              </a:prstGeom>
              <a:noFill/>
              <a:ln w="9525">
                <a:noFill/>
                <a:miter lim="800000"/>
                <a:headEnd/>
                <a:tailEnd/>
              </a:ln>
            </p:spPr>
          </p:pic>
        </p:grpSp>
        <p:sp>
          <p:nvSpPr>
            <p:cNvPr id="65" name="Flowchart: Magnetic Disk 12"/>
            <p:cNvSpPr/>
            <p:nvPr/>
          </p:nvSpPr>
          <p:spPr>
            <a:xfrm>
              <a:off x="5986300" y="5979024"/>
              <a:ext cx="719880" cy="404932"/>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100" b="1" dirty="0">
                  <a:solidFill>
                    <a:schemeClr val="tx2"/>
                  </a:solidFill>
                </a:rPr>
                <a:t>Crashes</a:t>
              </a:r>
            </a:p>
          </p:txBody>
        </p:sp>
        <p:cxnSp>
          <p:nvCxnSpPr>
            <p:cNvPr id="66" name="Straight Arrow Connector 13"/>
            <p:cNvCxnSpPr/>
            <p:nvPr/>
          </p:nvCxnSpPr>
          <p:spPr>
            <a:xfrm rot="5400000">
              <a:off x="4981968" y="4958695"/>
              <a:ext cx="1214796" cy="15997"/>
            </a:xfrm>
            <a:prstGeom prst="straightConnector1">
              <a:avLst/>
            </a:prstGeom>
            <a:ln w="57150">
              <a:solidFill>
                <a:schemeClr val="bg1">
                  <a:lumMod val="65000"/>
                </a:schemeClr>
              </a:solidFill>
              <a:tailEnd type="stealth" w="lg" len="lg"/>
            </a:ln>
          </p:spPr>
          <p:style>
            <a:lnRef idx="3">
              <a:schemeClr val="accent1"/>
            </a:lnRef>
            <a:fillRef idx="0">
              <a:schemeClr val="accent1"/>
            </a:fillRef>
            <a:effectRef idx="2">
              <a:schemeClr val="accent1"/>
            </a:effectRef>
            <a:fontRef idx="minor">
              <a:schemeClr val="tx1"/>
            </a:fontRef>
          </p:style>
        </p:cxnSp>
        <p:sp>
          <p:nvSpPr>
            <p:cNvPr id="67" name="Flowchart: Magnetic Disk 14"/>
            <p:cNvSpPr/>
            <p:nvPr/>
          </p:nvSpPr>
          <p:spPr>
            <a:xfrm>
              <a:off x="4816496" y="5664077"/>
              <a:ext cx="758873" cy="404933"/>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100" b="1" dirty="0">
                  <a:solidFill>
                    <a:schemeClr val="tx2"/>
                  </a:solidFill>
                </a:rPr>
                <a:t>Field logs</a:t>
              </a:r>
            </a:p>
          </p:txBody>
        </p:sp>
        <p:sp>
          <p:nvSpPr>
            <p:cNvPr id="68" name="Freeform 42"/>
            <p:cNvSpPr/>
            <p:nvPr/>
          </p:nvSpPr>
          <p:spPr>
            <a:xfrm rot="204001">
              <a:off x="4359040" y="4164821"/>
              <a:ext cx="996672" cy="1855373"/>
            </a:xfrm>
            <a:custGeom>
              <a:avLst/>
              <a:gdLst>
                <a:gd name="connsiteX0" fmla="*/ 816187 w 1750907"/>
                <a:gd name="connsiteY0" fmla="*/ 3048000 h 3048000"/>
                <a:gd name="connsiteX1" fmla="*/ 155787 w 1750907"/>
                <a:gd name="connsiteY1" fmla="*/ 1148080 h 3048000"/>
                <a:gd name="connsiteX2" fmla="*/ 1750907 w 1750907"/>
                <a:gd name="connsiteY2" fmla="*/ 0 h 3048000"/>
              </a:gdLst>
              <a:ahLst/>
              <a:cxnLst>
                <a:cxn ang="0">
                  <a:pos x="connsiteX0" y="connsiteY0"/>
                </a:cxn>
                <a:cxn ang="0">
                  <a:pos x="connsiteX1" y="connsiteY1"/>
                </a:cxn>
                <a:cxn ang="0">
                  <a:pos x="connsiteX2" y="connsiteY2"/>
                </a:cxn>
              </a:cxnLst>
              <a:rect l="l" t="t" r="r" b="b"/>
              <a:pathLst>
                <a:path w="1750907" h="3048000">
                  <a:moveTo>
                    <a:pt x="816187" y="3048000"/>
                  </a:moveTo>
                  <a:cubicBezTo>
                    <a:pt x="408093" y="2352040"/>
                    <a:pt x="0" y="1656080"/>
                    <a:pt x="155787" y="1148080"/>
                  </a:cubicBezTo>
                  <a:cubicBezTo>
                    <a:pt x="311574" y="640080"/>
                    <a:pt x="1478280" y="189653"/>
                    <a:pt x="1750907" y="0"/>
                  </a:cubicBezTo>
                </a:path>
              </a:pathLst>
            </a:custGeom>
            <a:ln w="101600">
              <a:solidFill>
                <a:srgbClr val="FF33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sz="1200"/>
            </a:p>
          </p:txBody>
        </p:sp>
        <p:sp>
          <p:nvSpPr>
            <p:cNvPr id="69" name="Flowchart: Magnetic Disk 11"/>
            <p:cNvSpPr/>
            <p:nvPr/>
          </p:nvSpPr>
          <p:spPr>
            <a:xfrm>
              <a:off x="5536376" y="5664077"/>
              <a:ext cx="719880" cy="404933"/>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100" b="1" dirty="0">
                  <a:solidFill>
                    <a:schemeClr val="tx2"/>
                  </a:solidFill>
                </a:rPr>
                <a:t>CVS/SVN</a:t>
              </a:r>
            </a:p>
          </p:txBody>
        </p:sp>
        <p:pic>
          <p:nvPicPr>
            <p:cNvPr id="70" name="Picture 1" descr="C:\tmp\MSRRoadAhead\MSRLogo2009a.gif"/>
            <p:cNvPicPr>
              <a:picLocks noChangeAspect="1" noChangeArrowheads="1"/>
            </p:cNvPicPr>
            <p:nvPr/>
          </p:nvPicPr>
          <p:blipFill>
            <a:blip r:embed="rId6" cstate="print"/>
            <a:srcRect/>
            <a:stretch>
              <a:fillRect/>
            </a:stretch>
          </p:blipFill>
          <p:spPr bwMode="auto">
            <a:xfrm>
              <a:off x="4022422" y="4607533"/>
              <a:ext cx="1048238" cy="822996"/>
            </a:xfrm>
            <a:prstGeom prst="rect">
              <a:avLst/>
            </a:prstGeom>
            <a:noFill/>
            <a:ln w="9525">
              <a:noFill/>
              <a:miter lim="800000"/>
              <a:headEnd/>
              <a:tailEnd/>
            </a:ln>
          </p:spPr>
        </p:pic>
        <p:grpSp>
          <p:nvGrpSpPr>
            <p:cNvPr id="71" name="Group 8"/>
            <p:cNvGrpSpPr>
              <a:grpSpLocks/>
            </p:cNvGrpSpPr>
            <p:nvPr/>
          </p:nvGrpSpPr>
          <p:grpSpPr bwMode="auto">
            <a:xfrm>
              <a:off x="5911313" y="3872806"/>
              <a:ext cx="614897" cy="719879"/>
              <a:chOff x="3719498" y="2528878"/>
              <a:chExt cx="976314" cy="1143008"/>
            </a:xfrm>
          </p:grpSpPr>
          <p:pic>
            <p:nvPicPr>
              <p:cNvPr id="72" name="Picture 15" descr="C:\tmp\MSRRoadAhead\nuvola\128x128\apps\personal.png"/>
              <p:cNvPicPr>
                <a:picLocks noChangeAspect="1" noChangeArrowheads="1"/>
              </p:cNvPicPr>
              <p:nvPr/>
            </p:nvPicPr>
            <p:blipFill>
              <a:blip r:embed="rId3" cstate="print"/>
              <a:srcRect/>
              <a:stretch>
                <a:fillRect/>
              </a:stretch>
            </p:blipFill>
            <p:spPr bwMode="auto">
              <a:xfrm>
                <a:off x="3719498" y="2528878"/>
                <a:ext cx="976314" cy="976314"/>
              </a:xfrm>
              <a:prstGeom prst="rect">
                <a:avLst/>
              </a:prstGeom>
              <a:noFill/>
              <a:ln w="9525">
                <a:noFill/>
                <a:miter lim="800000"/>
                <a:headEnd/>
                <a:tailEnd/>
              </a:ln>
            </p:spPr>
          </p:pic>
          <p:pic>
            <p:nvPicPr>
              <p:cNvPr id="73" name="Picture 40" descr="C:\tmp\MSRRoadAhead\nuvola\48x48\actions\configure.png"/>
              <p:cNvPicPr>
                <a:picLocks noChangeAspect="1" noChangeArrowheads="1"/>
              </p:cNvPicPr>
              <p:nvPr/>
            </p:nvPicPr>
            <p:blipFill>
              <a:blip r:embed="rId4" cstate="print"/>
              <a:srcRect/>
              <a:stretch>
                <a:fillRect/>
              </a:stretch>
            </p:blipFill>
            <p:spPr bwMode="auto">
              <a:xfrm>
                <a:off x="3857620" y="3214686"/>
                <a:ext cx="457200" cy="457200"/>
              </a:xfrm>
              <a:prstGeom prst="rect">
                <a:avLst/>
              </a:prstGeom>
              <a:noFill/>
              <a:ln w="9525">
                <a:noFill/>
                <a:miter lim="800000"/>
                <a:headEnd/>
                <a:tailEnd/>
              </a:ln>
            </p:spPr>
          </p:pic>
          <p:pic>
            <p:nvPicPr>
              <p:cNvPr id="74" name="Picture 41" descr="C:\tmp\MSRRoadAhead\nuvola\48x48\actions\kgpg_edit.png"/>
              <p:cNvPicPr>
                <a:picLocks noChangeAspect="1" noChangeArrowheads="1"/>
              </p:cNvPicPr>
              <p:nvPr/>
            </p:nvPicPr>
            <p:blipFill>
              <a:blip r:embed="rId5" cstate="print"/>
              <a:srcRect/>
              <a:stretch>
                <a:fillRect/>
              </a:stretch>
            </p:blipFill>
            <p:spPr bwMode="auto">
              <a:xfrm>
                <a:off x="4071934" y="3143248"/>
                <a:ext cx="457200" cy="457200"/>
              </a:xfrm>
              <a:prstGeom prst="rect">
                <a:avLst/>
              </a:prstGeom>
              <a:noFill/>
              <a:ln w="9525">
                <a:noFill/>
                <a:miter lim="800000"/>
                <a:headEnd/>
                <a:tailEnd/>
              </a:ln>
            </p:spPr>
          </p:pic>
        </p:grpSp>
        <p:grpSp>
          <p:nvGrpSpPr>
            <p:cNvPr id="75" name="Group 8"/>
            <p:cNvGrpSpPr>
              <a:grpSpLocks/>
            </p:cNvGrpSpPr>
            <p:nvPr/>
          </p:nvGrpSpPr>
          <p:grpSpPr bwMode="auto">
            <a:xfrm>
              <a:off x="6350750" y="4415710"/>
              <a:ext cx="614897" cy="719879"/>
              <a:chOff x="3719498" y="2528878"/>
              <a:chExt cx="976314" cy="1143008"/>
            </a:xfrm>
          </p:grpSpPr>
          <p:pic>
            <p:nvPicPr>
              <p:cNvPr id="76" name="Picture 15" descr="C:\tmp\MSRRoadAhead\nuvola\128x128\apps\personal.png"/>
              <p:cNvPicPr>
                <a:picLocks noChangeAspect="1" noChangeArrowheads="1"/>
              </p:cNvPicPr>
              <p:nvPr/>
            </p:nvPicPr>
            <p:blipFill>
              <a:blip r:embed="rId3" cstate="print"/>
              <a:srcRect/>
              <a:stretch>
                <a:fillRect/>
              </a:stretch>
            </p:blipFill>
            <p:spPr bwMode="auto">
              <a:xfrm>
                <a:off x="3719498" y="2528878"/>
                <a:ext cx="976314" cy="976314"/>
              </a:xfrm>
              <a:prstGeom prst="rect">
                <a:avLst/>
              </a:prstGeom>
              <a:noFill/>
              <a:ln w="9525">
                <a:noFill/>
                <a:miter lim="800000"/>
                <a:headEnd/>
                <a:tailEnd/>
              </a:ln>
            </p:spPr>
          </p:pic>
          <p:pic>
            <p:nvPicPr>
              <p:cNvPr id="77" name="Picture 40" descr="C:\tmp\MSRRoadAhead\nuvola\48x48\actions\configure.png"/>
              <p:cNvPicPr>
                <a:picLocks noChangeAspect="1" noChangeArrowheads="1"/>
              </p:cNvPicPr>
              <p:nvPr/>
            </p:nvPicPr>
            <p:blipFill>
              <a:blip r:embed="rId4" cstate="print"/>
              <a:srcRect/>
              <a:stretch>
                <a:fillRect/>
              </a:stretch>
            </p:blipFill>
            <p:spPr bwMode="auto">
              <a:xfrm>
                <a:off x="3857620" y="3214686"/>
                <a:ext cx="457200" cy="457200"/>
              </a:xfrm>
              <a:prstGeom prst="rect">
                <a:avLst/>
              </a:prstGeom>
              <a:noFill/>
              <a:ln w="9525">
                <a:noFill/>
                <a:miter lim="800000"/>
                <a:headEnd/>
                <a:tailEnd/>
              </a:ln>
            </p:spPr>
          </p:pic>
          <p:pic>
            <p:nvPicPr>
              <p:cNvPr id="78" name="Picture 41" descr="C:\tmp\MSRRoadAhead\nuvola\48x48\actions\kgpg_edit.png"/>
              <p:cNvPicPr>
                <a:picLocks noChangeAspect="1" noChangeArrowheads="1"/>
              </p:cNvPicPr>
              <p:nvPr/>
            </p:nvPicPr>
            <p:blipFill>
              <a:blip r:embed="rId5" cstate="print"/>
              <a:srcRect/>
              <a:stretch>
                <a:fillRect/>
              </a:stretch>
            </p:blipFill>
            <p:spPr bwMode="auto">
              <a:xfrm>
                <a:off x="4071934" y="3143248"/>
                <a:ext cx="457200" cy="457200"/>
              </a:xfrm>
              <a:prstGeom prst="rect">
                <a:avLst/>
              </a:prstGeom>
              <a:noFill/>
              <a:ln w="9525">
                <a:noFill/>
                <a:miter lim="800000"/>
                <a:headEnd/>
                <a:tailEnd/>
              </a:ln>
            </p:spPr>
          </p:pic>
        </p:grpSp>
        <p:cxnSp>
          <p:nvCxnSpPr>
            <p:cNvPr id="79" name="Straight Arrow Connector 13"/>
            <p:cNvCxnSpPr>
              <a:stCxn id="73" idx="2"/>
            </p:cNvCxnSpPr>
            <p:nvPr/>
          </p:nvCxnSpPr>
          <p:spPr>
            <a:xfrm rot="5400000">
              <a:off x="5491105" y="4922916"/>
              <a:ext cx="981407" cy="320945"/>
            </a:xfrm>
            <a:prstGeom prst="straightConnector1">
              <a:avLst/>
            </a:prstGeom>
            <a:ln w="57150">
              <a:solidFill>
                <a:schemeClr val="bg1">
                  <a:lumMod val="65000"/>
                </a:schemeClr>
              </a:solidFill>
              <a:tailEnd type="stealth" w="lg" len="lg"/>
            </a:ln>
          </p:spPr>
          <p:style>
            <a:lnRef idx="3">
              <a:schemeClr val="accent1"/>
            </a:lnRef>
            <a:fillRef idx="0">
              <a:schemeClr val="accent1"/>
            </a:fillRef>
            <a:effectRef idx="2">
              <a:schemeClr val="accent1"/>
            </a:effectRef>
            <a:fontRef idx="minor">
              <a:schemeClr val="tx1"/>
            </a:fontRef>
          </p:style>
        </p:cxnSp>
        <p:cxnSp>
          <p:nvCxnSpPr>
            <p:cNvPr id="80" name="Straight Arrow Connector 13"/>
            <p:cNvCxnSpPr>
              <a:stCxn id="77" idx="2"/>
            </p:cNvCxnSpPr>
            <p:nvPr/>
          </p:nvCxnSpPr>
          <p:spPr>
            <a:xfrm rot="5400000">
              <a:off x="6064756" y="5147118"/>
              <a:ext cx="528490" cy="505432"/>
            </a:xfrm>
            <a:prstGeom prst="straightConnector1">
              <a:avLst/>
            </a:prstGeom>
            <a:ln w="57150">
              <a:solidFill>
                <a:schemeClr val="bg1">
                  <a:lumMod val="65000"/>
                </a:schemeClr>
              </a:solidFill>
              <a:tailEnd type="stealth" w="lg" len="lg"/>
            </a:ln>
          </p:spPr>
          <p:style>
            <a:lnRef idx="3">
              <a:schemeClr val="accent1"/>
            </a:lnRef>
            <a:fillRef idx="0">
              <a:schemeClr val="accent1"/>
            </a:fillRef>
            <a:effectRef idx="2">
              <a:schemeClr val="accent1"/>
            </a:effectRef>
            <a:fontRef idx="minor">
              <a:schemeClr val="tx1"/>
            </a:fontRef>
          </p:style>
        </p:cxnSp>
      </p:grpSp>
      <p:sp>
        <p:nvSpPr>
          <p:cNvPr id="81" name="テキスト ボックス 80"/>
          <p:cNvSpPr txBox="1"/>
          <p:nvPr/>
        </p:nvSpPr>
        <p:spPr>
          <a:xfrm>
            <a:off x="4915900" y="4072626"/>
            <a:ext cx="4050349" cy="1938992"/>
          </a:xfrm>
          <a:prstGeom prst="rect">
            <a:avLst/>
          </a:prstGeom>
          <a:noFill/>
        </p:spPr>
        <p:txBody>
          <a:bodyPr wrap="square" rtlCol="0">
            <a:spAutoFit/>
          </a:bodyPr>
          <a:lstStyle/>
          <a:p>
            <a:pPr marL="271463" indent="-271463">
              <a:buFont typeface="Wingdings" pitchFamily="2" charset="2"/>
              <a:buChar char="l"/>
            </a:pPr>
            <a:r>
              <a:rPr lang="ja-JP" altLang="en-US" sz="2000" dirty="0" smtClean="0"/>
              <a:t>相関ルール分析</a:t>
            </a:r>
          </a:p>
          <a:p>
            <a:pPr marL="271463" indent="-271463">
              <a:buFont typeface="Wingdings" pitchFamily="2" charset="2"/>
              <a:buChar char="l"/>
            </a:pPr>
            <a:r>
              <a:rPr lang="ja-JP" altLang="en-US" sz="2000" dirty="0" smtClean="0"/>
              <a:t>クラス分類</a:t>
            </a:r>
          </a:p>
          <a:p>
            <a:pPr marL="271463" indent="-271463">
              <a:buFont typeface="Wingdings" pitchFamily="2" charset="2"/>
              <a:buChar char="l"/>
            </a:pPr>
            <a:r>
              <a:rPr lang="ja-JP" altLang="en-US" sz="2000" dirty="0" smtClean="0"/>
              <a:t>回帰分析</a:t>
            </a:r>
          </a:p>
          <a:p>
            <a:pPr marL="271463" indent="-271463">
              <a:buFont typeface="Wingdings" pitchFamily="2" charset="2"/>
              <a:buChar char="l"/>
            </a:pPr>
            <a:r>
              <a:rPr lang="ja-JP" altLang="en-US" sz="2000" dirty="0" smtClean="0"/>
              <a:t>クラスタリング</a:t>
            </a:r>
            <a:endParaRPr lang="en-US" altLang="ja-JP" sz="2000" dirty="0" smtClean="0"/>
          </a:p>
          <a:p>
            <a:pPr marL="271463" indent="-271463">
              <a:buFont typeface="Wingdings" pitchFamily="2" charset="2"/>
              <a:buChar char="l"/>
            </a:pPr>
            <a:r>
              <a:rPr lang="ja-JP" altLang="en-US" sz="2000" dirty="0" smtClean="0"/>
              <a:t>テキストマイニング</a:t>
            </a:r>
            <a:endParaRPr lang="en-US" altLang="ja-JP" sz="2000" dirty="0" smtClean="0"/>
          </a:p>
          <a:p>
            <a:pPr marL="271463" indent="-271463">
              <a:buFont typeface="Wingdings" pitchFamily="2" charset="2"/>
              <a:buChar char="l"/>
            </a:pPr>
            <a:r>
              <a:rPr lang="ja-JP" altLang="en-US" sz="2000" dirty="0" smtClean="0"/>
              <a:t>ソーシャルネットワーク分析，など</a:t>
            </a:r>
          </a:p>
        </p:txBody>
      </p:sp>
    </p:spTree>
    <p:extLst>
      <p:ext uri="{BB962C8B-B14F-4D97-AF65-F5344CB8AC3E}">
        <p14:creationId xmlns:p14="http://schemas.microsoft.com/office/powerpoint/2010/main" val="939376379"/>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xmlns:p14="http://schemas.microsoft.com/office/powerpoint/2010/main">
        <p:cut/>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ja-JP" altLang="en-US" dirty="0" smtClean="0"/>
              <a:t>これまでの開発支援技術との違い</a:t>
            </a:r>
            <a:endParaRPr kumimoji="1" lang="ja-JP" altLang="en-US" dirty="0"/>
          </a:p>
        </p:txBody>
      </p:sp>
      <p:sp>
        <p:nvSpPr>
          <p:cNvPr id="6" name="コンテンツ プレースホルダ 5"/>
          <p:cNvSpPr>
            <a:spLocks noGrp="1"/>
          </p:cNvSpPr>
          <p:nvPr>
            <p:ph idx="1"/>
          </p:nvPr>
        </p:nvSpPr>
        <p:spPr/>
        <p:txBody>
          <a:bodyPr>
            <a:normAutofit fontScale="92500"/>
          </a:bodyPr>
          <a:lstStyle/>
          <a:p>
            <a:r>
              <a:rPr lang="ja-JP" altLang="en-US" dirty="0" smtClean="0"/>
              <a:t>伝統的アプローチ</a:t>
            </a:r>
            <a:endParaRPr lang="en-US" altLang="ja-JP" dirty="0" smtClean="0"/>
          </a:p>
          <a:p>
            <a:pPr lvl="1">
              <a:buNone/>
            </a:pPr>
            <a:r>
              <a:rPr kumimoji="1" lang="ja-JP" altLang="en-US" dirty="0" smtClean="0"/>
              <a:t>例）</a:t>
            </a:r>
            <a:r>
              <a:rPr lang="en-US" altLang="ja-JP" dirty="0" smtClean="0"/>
              <a:t>CASE (Computer Aided Software Engineering</a:t>
            </a:r>
            <a:r>
              <a:rPr lang="ja-JP" altLang="en-US" dirty="0" smtClean="0"/>
              <a:t>）ツール</a:t>
            </a:r>
            <a:endParaRPr lang="en-US" altLang="ja-JP" dirty="0" smtClean="0"/>
          </a:p>
          <a:p>
            <a:pPr lvl="1">
              <a:buNone/>
            </a:pPr>
            <a:endParaRPr kumimoji="1" lang="en-US" altLang="ja-JP" dirty="0" smtClean="0"/>
          </a:p>
          <a:p>
            <a:pPr lvl="1">
              <a:buNone/>
            </a:pPr>
            <a:endParaRPr lang="en-US" altLang="ja-JP" dirty="0" smtClean="0"/>
          </a:p>
          <a:p>
            <a:pPr lvl="1">
              <a:buNone/>
            </a:pPr>
            <a:endParaRPr kumimoji="1" lang="en-US" altLang="ja-JP" dirty="0" smtClean="0"/>
          </a:p>
          <a:p>
            <a:pPr lvl="1">
              <a:buNone/>
            </a:pPr>
            <a:endParaRPr lang="en-US" altLang="ja-JP" dirty="0" smtClean="0"/>
          </a:p>
          <a:p>
            <a:r>
              <a:rPr lang="en-US" altLang="ja-JP" dirty="0" smtClean="0"/>
              <a:t>MSR</a:t>
            </a:r>
            <a:r>
              <a:rPr lang="ja-JP" altLang="en-US" dirty="0" smtClean="0"/>
              <a:t>的アプローチ</a:t>
            </a:r>
            <a:endParaRPr lang="en-US" altLang="ja-JP" dirty="0" smtClean="0"/>
          </a:p>
          <a:p>
            <a:pPr lvl="1" algn="l"/>
            <a:r>
              <a:rPr lang="ja-JP" altLang="en-US" sz="1800" dirty="0" smtClean="0"/>
              <a:t>「開発の際に用いられたすべてのデータ」</a:t>
            </a:r>
            <a:r>
              <a:rPr lang="en-US" altLang="ja-JP" sz="1800" dirty="0" smtClean="0"/>
              <a:t/>
            </a:r>
            <a:br>
              <a:rPr lang="en-US" altLang="ja-JP" sz="1800" dirty="0" smtClean="0"/>
            </a:br>
            <a:r>
              <a:rPr lang="ja-JP" altLang="en-US" sz="1800" dirty="0" smtClean="0"/>
              <a:t>は何らかの形で保存されている</a:t>
            </a:r>
            <a:endParaRPr lang="en-US" altLang="ja-JP" sz="1800" dirty="0" smtClean="0"/>
          </a:p>
          <a:p>
            <a:pPr lvl="2" algn="l"/>
            <a:r>
              <a:rPr lang="ja-JP" altLang="en-US" sz="1600" dirty="0" smtClean="0"/>
              <a:t>蓄積された膨大な開発履歴データには，</a:t>
            </a:r>
            <a:r>
              <a:rPr lang="en-US" altLang="ja-JP" sz="1600" dirty="0" smtClean="0"/>
              <a:t/>
            </a:r>
            <a:br>
              <a:rPr lang="en-US" altLang="ja-JP" sz="1600" dirty="0" smtClean="0"/>
            </a:br>
            <a:r>
              <a:rPr lang="ja-JP" altLang="en-US" sz="1600" dirty="0" smtClean="0">
                <a:solidFill>
                  <a:srgbClr val="FF0000"/>
                </a:solidFill>
              </a:rPr>
              <a:t>開発者の創意工夫</a:t>
            </a:r>
            <a:r>
              <a:rPr lang="ja-JP" altLang="en-US" sz="1600" dirty="0" smtClean="0"/>
              <a:t>が埋もれているのでは？</a:t>
            </a:r>
            <a:endParaRPr lang="en-US" altLang="ja-JP" sz="1600" dirty="0" smtClean="0"/>
          </a:p>
          <a:p>
            <a:pPr lvl="1" algn="l"/>
            <a:r>
              <a:rPr lang="ja-JP" altLang="en-US" sz="1800" dirty="0" smtClean="0"/>
              <a:t>隠されたパターンや傾向を掘り起こす</a:t>
            </a:r>
            <a:r>
              <a:rPr lang="en-US" altLang="ja-JP" sz="1800" dirty="0" smtClean="0"/>
              <a:t>(mining</a:t>
            </a:r>
            <a:r>
              <a:rPr lang="ja-JP" altLang="en-US" sz="1800" dirty="0" smtClean="0"/>
              <a:t>）</a:t>
            </a:r>
            <a:r>
              <a:rPr lang="en-US" altLang="ja-JP" sz="1800" dirty="0" smtClean="0"/>
              <a:t/>
            </a:r>
            <a:br>
              <a:rPr lang="en-US" altLang="ja-JP" sz="1800" dirty="0" smtClean="0"/>
            </a:br>
            <a:r>
              <a:rPr lang="ja-JP" altLang="en-US" sz="1800" dirty="0" smtClean="0"/>
              <a:t>ことで，ソフトウェア開発を（自動的に）支援したい</a:t>
            </a:r>
            <a:endParaRPr lang="en-US" altLang="ja-JP" sz="1800" dirty="0" smtClean="0"/>
          </a:p>
          <a:p>
            <a:pPr lvl="2" algn="l"/>
            <a:r>
              <a:rPr lang="ja-JP" altLang="en-US" sz="1600" dirty="0" smtClean="0"/>
              <a:t>開発者には知的作業にのみ集中してもらいたい</a:t>
            </a:r>
            <a:endParaRPr lang="en-US" altLang="ja-JP" sz="1600" dirty="0" smtClean="0"/>
          </a:p>
        </p:txBody>
      </p:sp>
      <p:sp>
        <p:nvSpPr>
          <p:cNvPr id="4" name="スライド番号プレースホルダ 3"/>
          <p:cNvSpPr>
            <a:spLocks noGrp="1"/>
          </p:cNvSpPr>
          <p:nvPr>
            <p:ph type="sldNum" sz="quarter" idx="11"/>
          </p:nvPr>
        </p:nvSpPr>
        <p:spPr/>
        <p:txBody>
          <a:bodyPr/>
          <a:lstStyle/>
          <a:p>
            <a:fld id="{D2D8002D-B5B0-4BAC-B1F6-782DDCCE6D9C}" type="slidenum">
              <a:rPr kumimoji="1" lang="ja-JP" altLang="en-US" smtClean="0"/>
              <a:pPr/>
              <a:t>15</a:t>
            </a:fld>
            <a:endParaRPr kumimoji="1" lang="ja-JP" altLang="en-US"/>
          </a:p>
        </p:txBody>
      </p:sp>
      <p:sp>
        <p:nvSpPr>
          <p:cNvPr id="7" name="テキスト ボックス 6"/>
          <p:cNvSpPr txBox="1"/>
          <p:nvPr/>
        </p:nvSpPr>
        <p:spPr>
          <a:xfrm>
            <a:off x="443268" y="2357500"/>
            <a:ext cx="877163" cy="369332"/>
          </a:xfrm>
          <a:prstGeom prst="rect">
            <a:avLst/>
          </a:prstGeom>
          <a:solidFill>
            <a:schemeClr val="bg1"/>
          </a:solidFill>
        </p:spPr>
        <p:txBody>
          <a:bodyPr wrap="none" rtlCol="0">
            <a:spAutoFit/>
          </a:bodyPr>
          <a:lstStyle/>
          <a:p>
            <a:r>
              <a:rPr kumimoji="1" lang="ja-JP" altLang="en-US" dirty="0" smtClean="0"/>
              <a:t>開発者</a:t>
            </a:r>
          </a:p>
        </p:txBody>
      </p:sp>
      <p:grpSp>
        <p:nvGrpSpPr>
          <p:cNvPr id="8" name="Group 5"/>
          <p:cNvGrpSpPr>
            <a:grpSpLocks/>
          </p:cNvGrpSpPr>
          <p:nvPr/>
        </p:nvGrpSpPr>
        <p:grpSpPr bwMode="auto">
          <a:xfrm>
            <a:off x="681824" y="2846671"/>
            <a:ext cx="400050" cy="708025"/>
            <a:chOff x="2063" y="2924"/>
            <a:chExt cx="364" cy="642"/>
          </a:xfrm>
        </p:grpSpPr>
        <p:sp>
          <p:nvSpPr>
            <p:cNvPr id="9" name="Line 6"/>
            <p:cNvSpPr>
              <a:spLocks noChangeShapeType="1"/>
            </p:cNvSpPr>
            <p:nvPr/>
          </p:nvSpPr>
          <p:spPr bwMode="auto">
            <a:xfrm>
              <a:off x="2064" y="3249"/>
              <a:ext cx="363" cy="0"/>
            </a:xfrm>
            <a:prstGeom prst="line">
              <a:avLst/>
            </a:prstGeom>
            <a:noFill/>
            <a:ln w="25400">
              <a:solidFill>
                <a:schemeClr val="tx1"/>
              </a:solidFill>
              <a:round/>
              <a:headEnd/>
              <a:tailEnd/>
            </a:ln>
            <a:effectLst/>
          </p:spPr>
          <p:txBody>
            <a:bodyPr/>
            <a:lstStyle/>
            <a:p>
              <a:endParaRPr lang="ja-JP" altLang="en-US"/>
            </a:p>
          </p:txBody>
        </p:sp>
        <p:sp>
          <p:nvSpPr>
            <p:cNvPr id="10" name="Oval 7"/>
            <p:cNvSpPr>
              <a:spLocks noChangeArrowheads="1"/>
            </p:cNvSpPr>
            <p:nvPr/>
          </p:nvSpPr>
          <p:spPr bwMode="auto">
            <a:xfrm>
              <a:off x="2128" y="2924"/>
              <a:ext cx="234" cy="234"/>
            </a:xfrm>
            <a:prstGeom prst="ellipse">
              <a:avLst/>
            </a:prstGeom>
            <a:noFill/>
            <a:ln w="25400">
              <a:solidFill>
                <a:schemeClr val="tx1"/>
              </a:solidFill>
              <a:round/>
              <a:headEnd/>
              <a:tailEnd/>
            </a:ln>
            <a:effectLst/>
          </p:spPr>
          <p:txBody>
            <a:bodyPr wrap="none" anchor="ctr"/>
            <a:lstStyle/>
            <a:p>
              <a:endParaRPr lang="ja-JP" altLang="en-US"/>
            </a:p>
          </p:txBody>
        </p:sp>
        <p:sp>
          <p:nvSpPr>
            <p:cNvPr id="11" name="Line 8"/>
            <p:cNvSpPr>
              <a:spLocks noChangeShapeType="1"/>
            </p:cNvSpPr>
            <p:nvPr/>
          </p:nvSpPr>
          <p:spPr bwMode="auto">
            <a:xfrm>
              <a:off x="2245" y="3385"/>
              <a:ext cx="181" cy="181"/>
            </a:xfrm>
            <a:prstGeom prst="line">
              <a:avLst/>
            </a:prstGeom>
            <a:noFill/>
            <a:ln w="25400">
              <a:solidFill>
                <a:schemeClr val="tx1"/>
              </a:solidFill>
              <a:round/>
              <a:headEnd/>
              <a:tailEnd/>
            </a:ln>
            <a:effectLst/>
          </p:spPr>
          <p:txBody>
            <a:bodyPr/>
            <a:lstStyle/>
            <a:p>
              <a:endParaRPr lang="ja-JP" altLang="en-US"/>
            </a:p>
          </p:txBody>
        </p:sp>
        <p:sp>
          <p:nvSpPr>
            <p:cNvPr id="12" name="Line 9"/>
            <p:cNvSpPr>
              <a:spLocks noChangeShapeType="1"/>
            </p:cNvSpPr>
            <p:nvPr/>
          </p:nvSpPr>
          <p:spPr bwMode="auto">
            <a:xfrm flipH="1">
              <a:off x="2063" y="3385"/>
              <a:ext cx="182" cy="181"/>
            </a:xfrm>
            <a:prstGeom prst="line">
              <a:avLst/>
            </a:prstGeom>
            <a:noFill/>
            <a:ln w="25400">
              <a:solidFill>
                <a:schemeClr val="tx1"/>
              </a:solidFill>
              <a:round/>
              <a:headEnd/>
              <a:tailEnd/>
            </a:ln>
            <a:effectLst/>
          </p:spPr>
          <p:txBody>
            <a:bodyPr/>
            <a:lstStyle/>
            <a:p>
              <a:endParaRPr lang="ja-JP" altLang="en-US"/>
            </a:p>
          </p:txBody>
        </p:sp>
        <p:sp>
          <p:nvSpPr>
            <p:cNvPr id="13" name="Line 10"/>
            <p:cNvSpPr>
              <a:spLocks noChangeShapeType="1"/>
            </p:cNvSpPr>
            <p:nvPr/>
          </p:nvSpPr>
          <p:spPr bwMode="auto">
            <a:xfrm>
              <a:off x="2245" y="3158"/>
              <a:ext cx="0" cy="227"/>
            </a:xfrm>
            <a:prstGeom prst="line">
              <a:avLst/>
            </a:prstGeom>
            <a:noFill/>
            <a:ln w="25400">
              <a:solidFill>
                <a:schemeClr val="tx1"/>
              </a:solidFill>
              <a:round/>
              <a:headEnd/>
              <a:tailEnd/>
            </a:ln>
            <a:effectLst/>
          </p:spPr>
          <p:txBody>
            <a:bodyPr/>
            <a:lstStyle/>
            <a:p>
              <a:endParaRPr lang="ja-JP" altLang="en-US"/>
            </a:p>
          </p:txBody>
        </p:sp>
      </p:grpSp>
      <p:pic>
        <p:nvPicPr>
          <p:cNvPr id="145410" name="Picture 2" descr="http://upload.wikimedia.org/wikipedia/commons/2/2b/Umbrelo_1.png"/>
          <p:cNvPicPr>
            <a:picLocks noChangeAspect="1" noChangeArrowheads="1"/>
          </p:cNvPicPr>
          <p:nvPr/>
        </p:nvPicPr>
        <p:blipFill>
          <a:blip r:embed="rId3" cstate="print"/>
          <a:srcRect/>
          <a:stretch>
            <a:fillRect/>
          </a:stretch>
        </p:blipFill>
        <p:spPr bwMode="auto">
          <a:xfrm>
            <a:off x="3191975" y="2128030"/>
            <a:ext cx="1824116" cy="1426666"/>
          </a:xfrm>
          <a:prstGeom prst="rect">
            <a:avLst/>
          </a:prstGeom>
          <a:noFill/>
        </p:spPr>
      </p:pic>
      <p:sp>
        <p:nvSpPr>
          <p:cNvPr id="15" name="テキスト ボックス 14"/>
          <p:cNvSpPr txBox="1"/>
          <p:nvPr/>
        </p:nvSpPr>
        <p:spPr>
          <a:xfrm>
            <a:off x="5016091" y="2128030"/>
            <a:ext cx="1463862" cy="369332"/>
          </a:xfrm>
          <a:prstGeom prst="rect">
            <a:avLst/>
          </a:prstGeom>
          <a:noFill/>
        </p:spPr>
        <p:txBody>
          <a:bodyPr wrap="none" rtlCol="0">
            <a:spAutoFit/>
          </a:bodyPr>
          <a:lstStyle/>
          <a:p>
            <a:r>
              <a:rPr kumimoji="1" lang="en-US" altLang="ja-JP" dirty="0" smtClean="0"/>
              <a:t>CASE</a:t>
            </a:r>
            <a:r>
              <a:rPr kumimoji="1" lang="ja-JP" altLang="en-US" dirty="0" smtClean="0"/>
              <a:t>ツール</a:t>
            </a:r>
          </a:p>
        </p:txBody>
      </p:sp>
      <p:sp>
        <p:nvSpPr>
          <p:cNvPr id="16" name="右矢印 15"/>
          <p:cNvSpPr/>
          <p:nvPr/>
        </p:nvSpPr>
        <p:spPr bwMode="auto">
          <a:xfrm flipH="1">
            <a:off x="1925817" y="2726832"/>
            <a:ext cx="880839" cy="350748"/>
          </a:xfrm>
          <a:prstGeom prst="rightArrow">
            <a:avLst>
              <a:gd name="adj1" fmla="val 33706"/>
              <a:gd name="adj2" fmla="val 88019"/>
            </a:avLst>
          </a:prstGeom>
          <a:solidFill>
            <a:srgbClr val="FFFFFF"/>
          </a:solidFill>
          <a:ln w="28575" cap="flat" cmpd="sng" algn="ctr">
            <a:solidFill>
              <a:srgbClr val="C00000"/>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rgbClr val="4D4D4D"/>
              </a:solidFill>
              <a:effectLst/>
              <a:latin typeface="Arial" charset="0"/>
              <a:ea typeface="ＭＳ Ｐゴシック" pitchFamily="50" charset="-128"/>
            </a:endParaRPr>
          </a:p>
        </p:txBody>
      </p:sp>
      <p:sp>
        <p:nvSpPr>
          <p:cNvPr id="17" name="テキスト ボックス 16"/>
          <p:cNvSpPr txBox="1"/>
          <p:nvPr/>
        </p:nvSpPr>
        <p:spPr>
          <a:xfrm>
            <a:off x="1778520" y="3093031"/>
            <a:ext cx="1613480" cy="461665"/>
          </a:xfrm>
          <a:prstGeom prst="rect">
            <a:avLst/>
          </a:prstGeom>
          <a:noFill/>
        </p:spPr>
        <p:txBody>
          <a:bodyPr wrap="square" rtlCol="0">
            <a:spAutoFit/>
          </a:bodyPr>
          <a:lstStyle/>
          <a:p>
            <a:r>
              <a:rPr lang="ja-JP" altLang="en-US" sz="1200" dirty="0" smtClean="0"/>
              <a:t>設計情報からの</a:t>
            </a:r>
            <a:r>
              <a:rPr lang="en-US" altLang="ja-JP" sz="1200" dirty="0" smtClean="0"/>
              <a:t/>
            </a:r>
            <a:br>
              <a:rPr lang="en-US" altLang="ja-JP" sz="1200" dirty="0" smtClean="0"/>
            </a:br>
            <a:r>
              <a:rPr kumimoji="1" lang="ja-JP" altLang="en-US" sz="1200" dirty="0" smtClean="0"/>
              <a:t>コード自動生成など</a:t>
            </a:r>
          </a:p>
        </p:txBody>
      </p:sp>
      <p:sp>
        <p:nvSpPr>
          <p:cNvPr id="18" name="テキスト ボックス 17"/>
          <p:cNvSpPr txBox="1"/>
          <p:nvPr/>
        </p:nvSpPr>
        <p:spPr>
          <a:xfrm>
            <a:off x="1983253" y="2357500"/>
            <a:ext cx="646331" cy="369332"/>
          </a:xfrm>
          <a:prstGeom prst="rect">
            <a:avLst/>
          </a:prstGeom>
          <a:noFill/>
        </p:spPr>
        <p:txBody>
          <a:bodyPr wrap="none" rtlCol="0">
            <a:spAutoFit/>
          </a:bodyPr>
          <a:lstStyle/>
          <a:p>
            <a:r>
              <a:rPr kumimoji="1" lang="ja-JP" altLang="en-US" dirty="0" smtClean="0"/>
              <a:t>支援</a:t>
            </a:r>
          </a:p>
        </p:txBody>
      </p:sp>
      <p:sp>
        <p:nvSpPr>
          <p:cNvPr id="145414" name="Documents"/>
          <p:cNvSpPr>
            <a:spLocks noEditPoints="1" noChangeArrowheads="1"/>
          </p:cNvSpPr>
          <p:nvPr/>
        </p:nvSpPr>
        <p:spPr bwMode="auto">
          <a:xfrm>
            <a:off x="1267612" y="2628900"/>
            <a:ext cx="485775" cy="649981"/>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ja-JP" altLang="en-US"/>
          </a:p>
        </p:txBody>
      </p:sp>
      <p:sp>
        <p:nvSpPr>
          <p:cNvPr id="23" name="雲形吹き出し 22"/>
          <p:cNvSpPr/>
          <p:nvPr/>
        </p:nvSpPr>
        <p:spPr bwMode="auto">
          <a:xfrm>
            <a:off x="5257800" y="2573562"/>
            <a:ext cx="1712913" cy="981134"/>
          </a:xfrm>
          <a:prstGeom prst="cloudCallout">
            <a:avLst>
              <a:gd name="adj1" fmla="val -62112"/>
              <a:gd name="adj2" fmla="val 24121"/>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smtClean="0">
              <a:ln>
                <a:noFill/>
              </a:ln>
              <a:solidFill>
                <a:srgbClr val="4D4D4D"/>
              </a:solidFill>
              <a:effectLst/>
              <a:latin typeface="Arial" charset="0"/>
              <a:ea typeface="ＭＳ Ｐゴシック" pitchFamily="50" charset="-128"/>
            </a:endParaRPr>
          </a:p>
        </p:txBody>
      </p:sp>
      <p:pic>
        <p:nvPicPr>
          <p:cNvPr id="145416" name="Picture 8" descr="http://mt-net.vis.ne.jp/images/381/FE2001S_42_a1.gif"/>
          <p:cNvPicPr>
            <a:picLocks noChangeAspect="1" noChangeArrowheads="1"/>
          </p:cNvPicPr>
          <p:nvPr/>
        </p:nvPicPr>
        <p:blipFill>
          <a:blip r:embed="rId4" cstate="print"/>
          <a:srcRect/>
          <a:stretch>
            <a:fillRect/>
          </a:stretch>
        </p:blipFill>
        <p:spPr bwMode="auto">
          <a:xfrm>
            <a:off x="5635626" y="2793507"/>
            <a:ext cx="1039812" cy="515713"/>
          </a:xfrm>
          <a:prstGeom prst="rect">
            <a:avLst/>
          </a:prstGeom>
          <a:noFill/>
        </p:spPr>
      </p:pic>
      <p:sp>
        <p:nvSpPr>
          <p:cNvPr id="25" name="テキスト ボックス 24"/>
          <p:cNvSpPr txBox="1"/>
          <p:nvPr/>
        </p:nvSpPr>
        <p:spPr>
          <a:xfrm>
            <a:off x="7065381" y="2477478"/>
            <a:ext cx="1753181" cy="1077218"/>
          </a:xfrm>
          <a:prstGeom prst="rect">
            <a:avLst/>
          </a:prstGeom>
          <a:noFill/>
        </p:spPr>
        <p:txBody>
          <a:bodyPr wrap="square" rtlCol="0">
            <a:spAutoFit/>
          </a:bodyPr>
          <a:lstStyle/>
          <a:p>
            <a:pPr algn="just"/>
            <a:r>
              <a:rPr kumimoji="1" lang="ja-JP" altLang="en-US" sz="1600" dirty="0" smtClean="0"/>
              <a:t>自動変換に必要なモデルはツールに内包されている</a:t>
            </a:r>
            <a:r>
              <a:rPr kumimoji="1" lang="en-US" altLang="ja-JP" sz="1600" dirty="0" smtClean="0"/>
              <a:t/>
            </a:r>
            <a:br>
              <a:rPr kumimoji="1" lang="en-US" altLang="ja-JP" sz="1600" dirty="0" smtClean="0"/>
            </a:br>
            <a:r>
              <a:rPr kumimoji="1" lang="ja-JP" altLang="en-US" sz="1600" dirty="0" smtClean="0"/>
              <a:t>＝</a:t>
            </a:r>
            <a:r>
              <a:rPr kumimoji="1" lang="ja-JP" altLang="en-US" sz="1600" dirty="0" smtClean="0">
                <a:solidFill>
                  <a:srgbClr val="FF0000"/>
                </a:solidFill>
              </a:rPr>
              <a:t>ツールが賢い</a:t>
            </a:r>
            <a:endParaRPr kumimoji="1" lang="ja-JP" altLang="en-US" sz="1600" dirty="0" smtClean="0"/>
          </a:p>
        </p:txBody>
      </p:sp>
      <p:sp>
        <p:nvSpPr>
          <p:cNvPr id="102" name="12-Point Star 46"/>
          <p:cNvSpPr/>
          <p:nvPr/>
        </p:nvSpPr>
        <p:spPr>
          <a:xfrm>
            <a:off x="6535447" y="5300815"/>
            <a:ext cx="1889684" cy="1034827"/>
          </a:xfrm>
          <a:prstGeom prst="star12">
            <a:avLst/>
          </a:prstGeom>
          <a:gradFill>
            <a:gsLst>
              <a:gs pos="59000">
                <a:srgbClr val="FF0000"/>
              </a:gs>
              <a:gs pos="50000">
                <a:srgbClr val="FFFF00">
                  <a:shade val="67500"/>
                  <a:satMod val="115000"/>
                </a:srgbClr>
              </a:gs>
              <a:gs pos="100000">
                <a:srgbClr val="FFFF00">
                  <a:shade val="100000"/>
                  <a:satMod val="115000"/>
                </a:srgbClr>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000"/>
          </a:p>
        </p:txBody>
      </p:sp>
      <p:sp>
        <p:nvSpPr>
          <p:cNvPr id="103" name="Flowchart: Magnetic Disk 5"/>
          <p:cNvSpPr/>
          <p:nvPr/>
        </p:nvSpPr>
        <p:spPr>
          <a:xfrm>
            <a:off x="7075357" y="6020694"/>
            <a:ext cx="899849" cy="449925"/>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900" b="1" dirty="0" err="1">
                <a:solidFill>
                  <a:schemeClr val="tx2"/>
                </a:solidFill>
              </a:rPr>
              <a:t>Mailinglist</a:t>
            </a:r>
            <a:endParaRPr lang="en-CA" sz="900" b="1" dirty="0">
              <a:solidFill>
                <a:schemeClr val="tx2"/>
              </a:solidFill>
            </a:endParaRPr>
          </a:p>
        </p:txBody>
      </p:sp>
      <p:sp>
        <p:nvSpPr>
          <p:cNvPr id="104" name="Flowchart: Magnetic Disk 6"/>
          <p:cNvSpPr/>
          <p:nvPr/>
        </p:nvSpPr>
        <p:spPr>
          <a:xfrm>
            <a:off x="6445462" y="6065687"/>
            <a:ext cx="719880" cy="404932"/>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900" b="1" dirty="0" err="1">
                <a:solidFill>
                  <a:schemeClr val="tx2"/>
                </a:solidFill>
              </a:rPr>
              <a:t>Bugzilla</a:t>
            </a:r>
            <a:endParaRPr lang="en-CA" sz="900" b="1" dirty="0">
              <a:solidFill>
                <a:schemeClr val="tx2"/>
              </a:solidFill>
            </a:endParaRPr>
          </a:p>
        </p:txBody>
      </p:sp>
      <p:grpSp>
        <p:nvGrpSpPr>
          <p:cNvPr id="105" name="Group 8"/>
          <p:cNvGrpSpPr>
            <a:grpSpLocks/>
          </p:cNvGrpSpPr>
          <p:nvPr/>
        </p:nvGrpSpPr>
        <p:grpSpPr bwMode="auto">
          <a:xfrm>
            <a:off x="7210334" y="3681086"/>
            <a:ext cx="614897" cy="719879"/>
            <a:chOff x="3719498" y="2528878"/>
            <a:chExt cx="976314" cy="1143008"/>
          </a:xfrm>
        </p:grpSpPr>
        <p:pic>
          <p:nvPicPr>
            <p:cNvPr id="106" name="Picture 15" descr="C:\tmp\MSRRoadAhead\nuvola\128x128\apps\personal.png"/>
            <p:cNvPicPr>
              <a:picLocks noChangeAspect="1" noChangeArrowheads="1"/>
            </p:cNvPicPr>
            <p:nvPr/>
          </p:nvPicPr>
          <p:blipFill>
            <a:blip r:embed="rId5" cstate="print"/>
            <a:srcRect/>
            <a:stretch>
              <a:fillRect/>
            </a:stretch>
          </p:blipFill>
          <p:spPr bwMode="auto">
            <a:xfrm>
              <a:off x="3719498" y="2528878"/>
              <a:ext cx="976314" cy="976314"/>
            </a:xfrm>
            <a:prstGeom prst="rect">
              <a:avLst/>
            </a:prstGeom>
            <a:noFill/>
            <a:ln w="9525">
              <a:noFill/>
              <a:miter lim="800000"/>
              <a:headEnd/>
              <a:tailEnd/>
            </a:ln>
          </p:spPr>
        </p:pic>
        <p:pic>
          <p:nvPicPr>
            <p:cNvPr id="107" name="Picture 40" descr="C:\tmp\MSRRoadAhead\nuvola\48x48\actions\configure.png"/>
            <p:cNvPicPr>
              <a:picLocks noChangeAspect="1" noChangeArrowheads="1"/>
            </p:cNvPicPr>
            <p:nvPr/>
          </p:nvPicPr>
          <p:blipFill>
            <a:blip r:embed="rId6" cstate="print"/>
            <a:srcRect/>
            <a:stretch>
              <a:fillRect/>
            </a:stretch>
          </p:blipFill>
          <p:spPr bwMode="auto">
            <a:xfrm>
              <a:off x="3857620" y="3214686"/>
              <a:ext cx="457200" cy="457200"/>
            </a:xfrm>
            <a:prstGeom prst="rect">
              <a:avLst/>
            </a:prstGeom>
            <a:noFill/>
            <a:ln w="9525">
              <a:noFill/>
              <a:miter lim="800000"/>
              <a:headEnd/>
              <a:tailEnd/>
            </a:ln>
          </p:spPr>
        </p:pic>
        <p:pic>
          <p:nvPicPr>
            <p:cNvPr id="108" name="Picture 41" descr="C:\tmp\MSRRoadAhead\nuvola\48x48\actions\kgpg_edit.png"/>
            <p:cNvPicPr>
              <a:picLocks noChangeAspect="1" noChangeArrowheads="1"/>
            </p:cNvPicPr>
            <p:nvPr/>
          </p:nvPicPr>
          <p:blipFill>
            <a:blip r:embed="rId7" cstate="print"/>
            <a:srcRect/>
            <a:stretch>
              <a:fillRect/>
            </a:stretch>
          </p:blipFill>
          <p:spPr bwMode="auto">
            <a:xfrm>
              <a:off x="4071934" y="3143248"/>
              <a:ext cx="457200" cy="457200"/>
            </a:xfrm>
            <a:prstGeom prst="rect">
              <a:avLst/>
            </a:prstGeom>
            <a:noFill/>
            <a:ln w="9525">
              <a:noFill/>
              <a:miter lim="800000"/>
              <a:headEnd/>
              <a:tailEnd/>
            </a:ln>
          </p:spPr>
        </p:pic>
      </p:grpSp>
      <p:sp>
        <p:nvSpPr>
          <p:cNvPr id="109" name="Flowchart: Magnetic Disk 12"/>
          <p:cNvSpPr/>
          <p:nvPr/>
        </p:nvSpPr>
        <p:spPr>
          <a:xfrm>
            <a:off x="7885221" y="6065687"/>
            <a:ext cx="719880" cy="404932"/>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900" b="1" dirty="0">
                <a:solidFill>
                  <a:schemeClr val="tx2"/>
                </a:solidFill>
              </a:rPr>
              <a:t>Crashes</a:t>
            </a:r>
          </a:p>
        </p:txBody>
      </p:sp>
      <p:cxnSp>
        <p:nvCxnSpPr>
          <p:cNvPr id="110" name="Straight Arrow Connector 13"/>
          <p:cNvCxnSpPr/>
          <p:nvPr/>
        </p:nvCxnSpPr>
        <p:spPr>
          <a:xfrm rot="5400000">
            <a:off x="6880889" y="5045358"/>
            <a:ext cx="1214796" cy="15997"/>
          </a:xfrm>
          <a:prstGeom prst="straightConnector1">
            <a:avLst/>
          </a:prstGeom>
          <a:ln w="57150">
            <a:solidFill>
              <a:schemeClr val="bg1">
                <a:lumMod val="65000"/>
              </a:schemeClr>
            </a:solidFill>
            <a:tailEnd type="stealth" w="lg" len="lg"/>
          </a:ln>
        </p:spPr>
        <p:style>
          <a:lnRef idx="3">
            <a:schemeClr val="accent1"/>
          </a:lnRef>
          <a:fillRef idx="0">
            <a:schemeClr val="accent1"/>
          </a:fillRef>
          <a:effectRef idx="2">
            <a:schemeClr val="accent1"/>
          </a:effectRef>
          <a:fontRef idx="minor">
            <a:schemeClr val="tx1"/>
          </a:fontRef>
        </p:style>
      </p:cxnSp>
      <p:sp>
        <p:nvSpPr>
          <p:cNvPr id="111" name="Flowchart: Magnetic Disk 14"/>
          <p:cNvSpPr/>
          <p:nvPr/>
        </p:nvSpPr>
        <p:spPr>
          <a:xfrm>
            <a:off x="6715417" y="5750740"/>
            <a:ext cx="758873" cy="404933"/>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900" b="1" dirty="0">
                <a:solidFill>
                  <a:schemeClr val="tx2"/>
                </a:solidFill>
              </a:rPr>
              <a:t>Field logs</a:t>
            </a:r>
          </a:p>
        </p:txBody>
      </p:sp>
      <p:sp>
        <p:nvSpPr>
          <p:cNvPr id="112" name="Freeform 42"/>
          <p:cNvSpPr/>
          <p:nvPr/>
        </p:nvSpPr>
        <p:spPr>
          <a:xfrm rot="204001">
            <a:off x="6257961" y="4251484"/>
            <a:ext cx="996672" cy="1855373"/>
          </a:xfrm>
          <a:custGeom>
            <a:avLst/>
            <a:gdLst>
              <a:gd name="connsiteX0" fmla="*/ 816187 w 1750907"/>
              <a:gd name="connsiteY0" fmla="*/ 3048000 h 3048000"/>
              <a:gd name="connsiteX1" fmla="*/ 155787 w 1750907"/>
              <a:gd name="connsiteY1" fmla="*/ 1148080 h 3048000"/>
              <a:gd name="connsiteX2" fmla="*/ 1750907 w 1750907"/>
              <a:gd name="connsiteY2" fmla="*/ 0 h 3048000"/>
            </a:gdLst>
            <a:ahLst/>
            <a:cxnLst>
              <a:cxn ang="0">
                <a:pos x="connsiteX0" y="connsiteY0"/>
              </a:cxn>
              <a:cxn ang="0">
                <a:pos x="connsiteX1" y="connsiteY1"/>
              </a:cxn>
              <a:cxn ang="0">
                <a:pos x="connsiteX2" y="connsiteY2"/>
              </a:cxn>
            </a:cxnLst>
            <a:rect l="l" t="t" r="r" b="b"/>
            <a:pathLst>
              <a:path w="1750907" h="3048000">
                <a:moveTo>
                  <a:pt x="816187" y="3048000"/>
                </a:moveTo>
                <a:cubicBezTo>
                  <a:pt x="408093" y="2352040"/>
                  <a:pt x="0" y="1656080"/>
                  <a:pt x="155787" y="1148080"/>
                </a:cubicBezTo>
                <a:cubicBezTo>
                  <a:pt x="311574" y="640080"/>
                  <a:pt x="1478280" y="189653"/>
                  <a:pt x="1750907" y="0"/>
                </a:cubicBezTo>
              </a:path>
            </a:pathLst>
          </a:custGeom>
          <a:ln w="101600">
            <a:solidFill>
              <a:srgbClr val="FF33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CA" sz="1000"/>
          </a:p>
        </p:txBody>
      </p:sp>
      <p:sp>
        <p:nvSpPr>
          <p:cNvPr id="113" name="Flowchart: Magnetic Disk 11"/>
          <p:cNvSpPr/>
          <p:nvPr/>
        </p:nvSpPr>
        <p:spPr>
          <a:xfrm>
            <a:off x="7435297" y="5750740"/>
            <a:ext cx="719880" cy="404933"/>
          </a:xfrm>
          <a:prstGeom prst="flowChartMagneticDisk">
            <a:avLst/>
          </a:prstGeom>
          <a:solidFill>
            <a:srgbClr val="FFEEA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900" b="1" dirty="0">
                <a:solidFill>
                  <a:schemeClr val="tx2"/>
                </a:solidFill>
              </a:rPr>
              <a:t>CVS/SVN</a:t>
            </a:r>
          </a:p>
        </p:txBody>
      </p:sp>
      <p:pic>
        <p:nvPicPr>
          <p:cNvPr id="115" name="Picture 1" descr="C:\tmp\MSRRoadAhead\MSRLogo2009a.gif"/>
          <p:cNvPicPr>
            <a:picLocks noChangeAspect="1" noChangeArrowheads="1"/>
          </p:cNvPicPr>
          <p:nvPr/>
        </p:nvPicPr>
        <p:blipFill>
          <a:blip r:embed="rId8" cstate="print"/>
          <a:srcRect/>
          <a:stretch>
            <a:fillRect/>
          </a:stretch>
        </p:blipFill>
        <p:spPr bwMode="auto">
          <a:xfrm>
            <a:off x="5921343" y="4694196"/>
            <a:ext cx="1048238" cy="822996"/>
          </a:xfrm>
          <a:prstGeom prst="rect">
            <a:avLst/>
          </a:prstGeom>
          <a:noFill/>
          <a:ln w="9525">
            <a:noFill/>
            <a:miter lim="800000"/>
            <a:headEnd/>
            <a:tailEnd/>
          </a:ln>
        </p:spPr>
      </p:pic>
      <p:grpSp>
        <p:nvGrpSpPr>
          <p:cNvPr id="116" name="Group 8"/>
          <p:cNvGrpSpPr>
            <a:grpSpLocks/>
          </p:cNvGrpSpPr>
          <p:nvPr/>
        </p:nvGrpSpPr>
        <p:grpSpPr bwMode="auto">
          <a:xfrm>
            <a:off x="7810234" y="3959469"/>
            <a:ext cx="614897" cy="719879"/>
            <a:chOff x="3719498" y="2528878"/>
            <a:chExt cx="976314" cy="1143008"/>
          </a:xfrm>
        </p:grpSpPr>
        <p:pic>
          <p:nvPicPr>
            <p:cNvPr id="117" name="Picture 15" descr="C:\tmp\MSRRoadAhead\nuvola\128x128\apps\personal.png"/>
            <p:cNvPicPr>
              <a:picLocks noChangeAspect="1" noChangeArrowheads="1"/>
            </p:cNvPicPr>
            <p:nvPr/>
          </p:nvPicPr>
          <p:blipFill>
            <a:blip r:embed="rId5" cstate="print"/>
            <a:srcRect/>
            <a:stretch>
              <a:fillRect/>
            </a:stretch>
          </p:blipFill>
          <p:spPr bwMode="auto">
            <a:xfrm>
              <a:off x="3719498" y="2528878"/>
              <a:ext cx="976314" cy="976314"/>
            </a:xfrm>
            <a:prstGeom prst="rect">
              <a:avLst/>
            </a:prstGeom>
            <a:noFill/>
            <a:ln w="9525">
              <a:noFill/>
              <a:miter lim="800000"/>
              <a:headEnd/>
              <a:tailEnd/>
            </a:ln>
          </p:spPr>
        </p:pic>
        <p:pic>
          <p:nvPicPr>
            <p:cNvPr id="118" name="Picture 40" descr="C:\tmp\MSRRoadAhead\nuvola\48x48\actions\configure.png"/>
            <p:cNvPicPr>
              <a:picLocks noChangeAspect="1" noChangeArrowheads="1"/>
            </p:cNvPicPr>
            <p:nvPr/>
          </p:nvPicPr>
          <p:blipFill>
            <a:blip r:embed="rId6" cstate="print"/>
            <a:srcRect/>
            <a:stretch>
              <a:fillRect/>
            </a:stretch>
          </p:blipFill>
          <p:spPr bwMode="auto">
            <a:xfrm>
              <a:off x="3857620" y="3214686"/>
              <a:ext cx="457200" cy="457200"/>
            </a:xfrm>
            <a:prstGeom prst="rect">
              <a:avLst/>
            </a:prstGeom>
            <a:noFill/>
            <a:ln w="9525">
              <a:noFill/>
              <a:miter lim="800000"/>
              <a:headEnd/>
              <a:tailEnd/>
            </a:ln>
          </p:spPr>
        </p:pic>
        <p:pic>
          <p:nvPicPr>
            <p:cNvPr id="119" name="Picture 41" descr="C:\tmp\MSRRoadAhead\nuvola\48x48\actions\kgpg_edit.png"/>
            <p:cNvPicPr>
              <a:picLocks noChangeAspect="1" noChangeArrowheads="1"/>
            </p:cNvPicPr>
            <p:nvPr/>
          </p:nvPicPr>
          <p:blipFill>
            <a:blip r:embed="rId7" cstate="print"/>
            <a:srcRect/>
            <a:stretch>
              <a:fillRect/>
            </a:stretch>
          </p:blipFill>
          <p:spPr bwMode="auto">
            <a:xfrm>
              <a:off x="4071934" y="3143248"/>
              <a:ext cx="457200" cy="457200"/>
            </a:xfrm>
            <a:prstGeom prst="rect">
              <a:avLst/>
            </a:prstGeom>
            <a:noFill/>
            <a:ln w="9525">
              <a:noFill/>
              <a:miter lim="800000"/>
              <a:headEnd/>
              <a:tailEnd/>
            </a:ln>
          </p:spPr>
        </p:pic>
      </p:grpSp>
      <p:grpSp>
        <p:nvGrpSpPr>
          <p:cNvPr id="120" name="Group 8"/>
          <p:cNvGrpSpPr>
            <a:grpSpLocks/>
          </p:cNvGrpSpPr>
          <p:nvPr/>
        </p:nvGrpSpPr>
        <p:grpSpPr bwMode="auto">
          <a:xfrm>
            <a:off x="8249671" y="4502373"/>
            <a:ext cx="614897" cy="719879"/>
            <a:chOff x="3719498" y="2528878"/>
            <a:chExt cx="976314" cy="1143008"/>
          </a:xfrm>
        </p:grpSpPr>
        <p:pic>
          <p:nvPicPr>
            <p:cNvPr id="121" name="Picture 15" descr="C:\tmp\MSRRoadAhead\nuvola\128x128\apps\personal.png"/>
            <p:cNvPicPr>
              <a:picLocks noChangeAspect="1" noChangeArrowheads="1"/>
            </p:cNvPicPr>
            <p:nvPr/>
          </p:nvPicPr>
          <p:blipFill>
            <a:blip r:embed="rId5" cstate="print"/>
            <a:srcRect/>
            <a:stretch>
              <a:fillRect/>
            </a:stretch>
          </p:blipFill>
          <p:spPr bwMode="auto">
            <a:xfrm>
              <a:off x="3719498" y="2528878"/>
              <a:ext cx="976314" cy="976314"/>
            </a:xfrm>
            <a:prstGeom prst="rect">
              <a:avLst/>
            </a:prstGeom>
            <a:noFill/>
            <a:ln w="9525">
              <a:noFill/>
              <a:miter lim="800000"/>
              <a:headEnd/>
              <a:tailEnd/>
            </a:ln>
          </p:spPr>
        </p:pic>
        <p:pic>
          <p:nvPicPr>
            <p:cNvPr id="122" name="Picture 40" descr="C:\tmp\MSRRoadAhead\nuvola\48x48\actions\configure.png"/>
            <p:cNvPicPr>
              <a:picLocks noChangeAspect="1" noChangeArrowheads="1"/>
            </p:cNvPicPr>
            <p:nvPr/>
          </p:nvPicPr>
          <p:blipFill>
            <a:blip r:embed="rId6" cstate="print"/>
            <a:srcRect/>
            <a:stretch>
              <a:fillRect/>
            </a:stretch>
          </p:blipFill>
          <p:spPr bwMode="auto">
            <a:xfrm>
              <a:off x="3857620" y="3214686"/>
              <a:ext cx="457200" cy="457200"/>
            </a:xfrm>
            <a:prstGeom prst="rect">
              <a:avLst/>
            </a:prstGeom>
            <a:noFill/>
            <a:ln w="9525">
              <a:noFill/>
              <a:miter lim="800000"/>
              <a:headEnd/>
              <a:tailEnd/>
            </a:ln>
          </p:spPr>
        </p:pic>
        <p:pic>
          <p:nvPicPr>
            <p:cNvPr id="123" name="Picture 41" descr="C:\tmp\MSRRoadAhead\nuvola\48x48\actions\kgpg_edit.png"/>
            <p:cNvPicPr>
              <a:picLocks noChangeAspect="1" noChangeArrowheads="1"/>
            </p:cNvPicPr>
            <p:nvPr/>
          </p:nvPicPr>
          <p:blipFill>
            <a:blip r:embed="rId7" cstate="print"/>
            <a:srcRect/>
            <a:stretch>
              <a:fillRect/>
            </a:stretch>
          </p:blipFill>
          <p:spPr bwMode="auto">
            <a:xfrm>
              <a:off x="4071934" y="3143248"/>
              <a:ext cx="457200" cy="457200"/>
            </a:xfrm>
            <a:prstGeom prst="rect">
              <a:avLst/>
            </a:prstGeom>
            <a:noFill/>
            <a:ln w="9525">
              <a:noFill/>
              <a:miter lim="800000"/>
              <a:headEnd/>
              <a:tailEnd/>
            </a:ln>
          </p:spPr>
        </p:pic>
      </p:grpSp>
      <p:cxnSp>
        <p:nvCxnSpPr>
          <p:cNvPr id="124" name="Straight Arrow Connector 13"/>
          <p:cNvCxnSpPr>
            <a:stCxn id="118" idx="2"/>
          </p:cNvCxnSpPr>
          <p:nvPr/>
        </p:nvCxnSpPr>
        <p:spPr>
          <a:xfrm rot="5400000">
            <a:off x="7390026" y="5009579"/>
            <a:ext cx="981407" cy="320945"/>
          </a:xfrm>
          <a:prstGeom prst="straightConnector1">
            <a:avLst/>
          </a:prstGeom>
          <a:ln w="57150">
            <a:solidFill>
              <a:schemeClr val="bg1">
                <a:lumMod val="65000"/>
              </a:schemeClr>
            </a:solidFill>
            <a:tailEnd type="stealth" w="lg" len="lg"/>
          </a:ln>
        </p:spPr>
        <p:style>
          <a:lnRef idx="3">
            <a:schemeClr val="accent1"/>
          </a:lnRef>
          <a:fillRef idx="0">
            <a:schemeClr val="accent1"/>
          </a:fillRef>
          <a:effectRef idx="2">
            <a:schemeClr val="accent1"/>
          </a:effectRef>
          <a:fontRef idx="minor">
            <a:schemeClr val="tx1"/>
          </a:fontRef>
        </p:style>
      </p:cxnSp>
      <p:cxnSp>
        <p:nvCxnSpPr>
          <p:cNvPr id="128" name="Straight Arrow Connector 13"/>
          <p:cNvCxnSpPr>
            <a:stCxn id="122" idx="2"/>
          </p:cNvCxnSpPr>
          <p:nvPr/>
        </p:nvCxnSpPr>
        <p:spPr>
          <a:xfrm rot="5400000">
            <a:off x="7963677" y="5233781"/>
            <a:ext cx="528490" cy="505432"/>
          </a:xfrm>
          <a:prstGeom prst="straightConnector1">
            <a:avLst/>
          </a:prstGeom>
          <a:ln w="57150">
            <a:solidFill>
              <a:schemeClr val="bg1">
                <a:lumMod val="65000"/>
              </a:schemeClr>
            </a:solidFill>
            <a:tailEnd type="stealth" w="lg" len="lg"/>
          </a:ln>
        </p:spPr>
        <p:style>
          <a:lnRef idx="3">
            <a:schemeClr val="accent1"/>
          </a:lnRef>
          <a:fillRef idx="0">
            <a:schemeClr val="accent1"/>
          </a:fillRef>
          <a:effectRef idx="2">
            <a:schemeClr val="accent1"/>
          </a:effectRef>
          <a:fontRef idx="minor">
            <a:schemeClr val="tx1"/>
          </a:fontRef>
        </p:style>
      </p:cxnSp>
      <p:sp>
        <p:nvSpPr>
          <p:cNvPr id="44" name="テキスト ボックス 43"/>
          <p:cNvSpPr txBox="1"/>
          <p:nvPr/>
        </p:nvSpPr>
        <p:spPr>
          <a:xfrm>
            <a:off x="5455339" y="3715730"/>
            <a:ext cx="2729837" cy="1015663"/>
          </a:xfrm>
          <a:prstGeom prst="rect">
            <a:avLst/>
          </a:prstGeom>
          <a:noFill/>
        </p:spPr>
        <p:txBody>
          <a:bodyPr wrap="square" rtlCol="0">
            <a:spAutoFit/>
          </a:bodyPr>
          <a:lstStyle/>
          <a:p>
            <a:pPr marL="85725" indent="-85725">
              <a:buFont typeface="Wingdings" pitchFamily="2" charset="2"/>
              <a:buChar char="l"/>
            </a:pPr>
            <a:r>
              <a:rPr lang="ja-JP" altLang="en-US" sz="1200" dirty="0" smtClean="0"/>
              <a:t>相関ルール分析</a:t>
            </a:r>
          </a:p>
          <a:p>
            <a:pPr marL="85725" indent="-85725">
              <a:buFont typeface="Wingdings" pitchFamily="2" charset="2"/>
              <a:buChar char="l"/>
            </a:pPr>
            <a:r>
              <a:rPr lang="ja-JP" altLang="en-US" sz="1200" dirty="0" smtClean="0"/>
              <a:t>クラス分類</a:t>
            </a:r>
          </a:p>
          <a:p>
            <a:pPr marL="85725" indent="-85725">
              <a:buFont typeface="Wingdings" pitchFamily="2" charset="2"/>
              <a:buChar char="l"/>
            </a:pPr>
            <a:r>
              <a:rPr lang="ja-JP" altLang="en-US" sz="1200" dirty="0" smtClean="0"/>
              <a:t>回帰分析</a:t>
            </a:r>
          </a:p>
          <a:p>
            <a:pPr marL="85725" indent="-85725">
              <a:buFont typeface="Wingdings" pitchFamily="2" charset="2"/>
              <a:buChar char="l"/>
            </a:pPr>
            <a:r>
              <a:rPr lang="ja-JP" altLang="en-US" sz="1200" dirty="0" smtClean="0"/>
              <a:t>クラスタリング</a:t>
            </a:r>
            <a:endParaRPr lang="en-US" altLang="ja-JP" sz="1200" dirty="0" smtClean="0"/>
          </a:p>
          <a:p>
            <a:pPr marL="85725" indent="-85725">
              <a:buFont typeface="Wingdings" pitchFamily="2" charset="2"/>
              <a:buChar char="l"/>
            </a:pPr>
            <a:r>
              <a:rPr lang="ja-JP" altLang="en-US" sz="1200" dirty="0" smtClean="0"/>
              <a:t>ソーシャルネットワーク分析，など</a:t>
            </a:r>
          </a:p>
        </p:txBody>
      </p:sp>
      <p:sp>
        <p:nvSpPr>
          <p:cNvPr id="2" name="日付プレースホルダー 1"/>
          <p:cNvSpPr>
            <a:spLocks noGrp="1"/>
          </p:cNvSpPr>
          <p:nvPr>
            <p:ph type="dt" sz="half" idx="10"/>
          </p:nvPr>
        </p:nvSpPr>
        <p:spPr/>
        <p:txBody>
          <a:bodyPr/>
          <a:lstStyle/>
          <a:p>
            <a:r>
              <a:rPr kumimoji="1" lang="en-US" altLang="ja-JP" smtClean="0"/>
              <a:t>2012/10/11</a:t>
            </a:r>
            <a:endParaRPr kumimoji="1" lang="ja-JP" altLang="en-US" dirty="0"/>
          </a:p>
        </p:txBody>
      </p:sp>
    </p:spTree>
    <p:extLst>
      <p:ext uri="{BB962C8B-B14F-4D97-AF65-F5344CB8AC3E}">
        <p14:creationId xmlns:p14="http://schemas.microsoft.com/office/powerpoint/2010/main" val="25909950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title"/>
          </p:nvPr>
        </p:nvSpPr>
        <p:spPr/>
        <p:txBody>
          <a:bodyPr/>
          <a:lstStyle/>
          <a:p>
            <a:r>
              <a:rPr kumimoji="1" lang="ja-JP" altLang="en-US" dirty="0" smtClean="0"/>
              <a:t>研究紹介：</a:t>
            </a:r>
            <a:endParaRPr kumimoji="1" lang="ja-JP" altLang="en-US" dirty="0"/>
          </a:p>
        </p:txBody>
      </p:sp>
      <p:sp>
        <p:nvSpPr>
          <p:cNvPr id="9" name="コンテンツ プレースホルダ 8"/>
          <p:cNvSpPr>
            <a:spLocks noGrp="1"/>
          </p:cNvSpPr>
          <p:nvPr>
            <p:ph idx="1"/>
          </p:nvPr>
        </p:nvSpPr>
        <p:spPr>
          <a:xfrm>
            <a:off x="317810" y="1367882"/>
            <a:ext cx="8508380" cy="5476256"/>
          </a:xfrm>
        </p:spPr>
        <p:txBody>
          <a:bodyPr>
            <a:normAutofit fontScale="85000" lnSpcReduction="20000"/>
          </a:bodyPr>
          <a:lstStyle/>
          <a:p>
            <a:pPr>
              <a:lnSpc>
                <a:spcPct val="120000"/>
              </a:lnSpc>
            </a:pPr>
            <a:r>
              <a:rPr lang="ja-JP" altLang="en-US" dirty="0" smtClean="0"/>
              <a:t>リポジトリマイニングに基づく</a:t>
            </a:r>
            <a:r>
              <a:rPr lang="en-US" altLang="ja-JP" dirty="0" smtClean="0"/>
              <a:t>OSS</a:t>
            </a:r>
            <a:r>
              <a:rPr lang="ja-JP" altLang="en-US" dirty="0" smtClean="0"/>
              <a:t>開発・利用支援</a:t>
            </a:r>
            <a:endParaRPr lang="en-US" altLang="ja-JP" dirty="0" smtClean="0"/>
          </a:p>
          <a:p>
            <a:pPr lvl="1">
              <a:lnSpc>
                <a:spcPct val="120000"/>
              </a:lnSpc>
            </a:pPr>
            <a:r>
              <a:rPr lang="en-US" altLang="ja-JP" u="heavy" dirty="0" smtClean="0">
                <a:uFill>
                  <a:solidFill>
                    <a:srgbClr val="FF6600"/>
                  </a:solidFill>
                </a:uFill>
              </a:rPr>
              <a:t>OSS</a:t>
            </a:r>
            <a:r>
              <a:rPr lang="ja-JP" altLang="en-US" u="heavy" dirty="0" smtClean="0">
                <a:uFill>
                  <a:solidFill>
                    <a:srgbClr val="FF6600"/>
                  </a:solidFill>
                </a:uFill>
              </a:rPr>
              <a:t>プロジェクトにおける</a:t>
            </a:r>
            <a:r>
              <a:rPr lang="en-US" altLang="ja-JP" u="heavy" dirty="0" smtClean="0">
                <a:uFill>
                  <a:solidFill>
                    <a:srgbClr val="FF6600"/>
                  </a:solidFill>
                </a:uFill>
              </a:rPr>
              <a:t>OSS</a:t>
            </a:r>
            <a:r>
              <a:rPr lang="ja-JP" altLang="en-US" u="heavy" dirty="0" smtClean="0">
                <a:uFill>
                  <a:solidFill>
                    <a:srgbClr val="FF6600"/>
                  </a:solidFill>
                </a:uFill>
              </a:rPr>
              <a:t>開発</a:t>
            </a:r>
            <a:r>
              <a:rPr lang="ja-JP" altLang="en-US" dirty="0" smtClean="0"/>
              <a:t>の支援</a:t>
            </a:r>
            <a:endParaRPr lang="en-US" altLang="ja-JP" dirty="0" smtClean="0"/>
          </a:p>
          <a:p>
            <a:pPr lvl="1">
              <a:lnSpc>
                <a:spcPct val="120000"/>
              </a:lnSpc>
            </a:pPr>
            <a:r>
              <a:rPr lang="en-US" altLang="ja-JP" dirty="0" smtClean="0"/>
              <a:t>OSS</a:t>
            </a:r>
            <a:r>
              <a:rPr lang="ja-JP" altLang="en-US" dirty="0" smtClean="0"/>
              <a:t>を利用した</a:t>
            </a:r>
            <a:r>
              <a:rPr lang="ja-JP" altLang="en-US" u="heavy" dirty="0" smtClean="0">
                <a:uFill>
                  <a:solidFill>
                    <a:srgbClr val="0070C0"/>
                  </a:solidFill>
                </a:uFill>
              </a:rPr>
              <a:t>企業における製品開発</a:t>
            </a:r>
            <a:r>
              <a:rPr lang="ja-JP" altLang="en-US" dirty="0" smtClean="0"/>
              <a:t>の支援</a:t>
            </a:r>
            <a:endParaRPr lang="en-US" altLang="ja-JP" dirty="0" smtClean="0"/>
          </a:p>
          <a:p>
            <a:pPr lvl="8" algn="just"/>
            <a:endParaRPr lang="ja-JP" altLang="en-US" dirty="0" smtClean="0"/>
          </a:p>
          <a:p>
            <a:r>
              <a:rPr lang="ja-JP" altLang="en-US" dirty="0" smtClean="0"/>
              <a:t>最近の主な研究成果</a:t>
            </a:r>
            <a:endParaRPr lang="en-US" altLang="ja-JP" dirty="0" smtClean="0"/>
          </a:p>
          <a:p>
            <a:pPr lvl="1">
              <a:spcBef>
                <a:spcPts val="300"/>
              </a:spcBef>
              <a:buSzPct val="100000"/>
              <a:buFont typeface="+mj-lt"/>
              <a:buAutoNum type="arabicPeriod"/>
            </a:pPr>
            <a:r>
              <a:rPr lang="en-US" altLang="ja-JP" sz="1400" dirty="0">
                <a:latin typeface="+mn-ea"/>
              </a:rPr>
              <a:t>Masao Ohira, Ahmed E. Hassan, </a:t>
            </a:r>
            <a:r>
              <a:rPr lang="en-US" altLang="ja-JP" sz="1400" dirty="0" err="1">
                <a:latin typeface="+mn-ea"/>
              </a:rPr>
              <a:t>Naoya</a:t>
            </a:r>
            <a:r>
              <a:rPr lang="en-US" altLang="ja-JP" sz="1400" dirty="0">
                <a:latin typeface="+mn-ea"/>
              </a:rPr>
              <a:t> </a:t>
            </a:r>
            <a:r>
              <a:rPr lang="en-US" altLang="ja-JP" sz="1400" dirty="0" err="1">
                <a:latin typeface="+mn-ea"/>
              </a:rPr>
              <a:t>Osawa</a:t>
            </a:r>
            <a:r>
              <a:rPr lang="en-US" altLang="ja-JP" sz="1400" dirty="0">
                <a:latin typeface="+mn-ea"/>
              </a:rPr>
              <a:t>, Ken-</a:t>
            </a:r>
            <a:r>
              <a:rPr lang="en-US" altLang="ja-JP" sz="1400" dirty="0" err="1">
                <a:latin typeface="+mn-ea"/>
              </a:rPr>
              <a:t>ichi</a:t>
            </a:r>
            <a:r>
              <a:rPr lang="en-US" altLang="ja-JP" sz="1400" dirty="0">
                <a:latin typeface="+mn-ea"/>
              </a:rPr>
              <a:t> Matsumoto, The impact of bug management patterns on bug fixing: a case study of  Eclipse projects, Proceedings of 28th IEEE International Conference on Software Maintenance (ICSM2012), September, 2012. (to appear</a:t>
            </a:r>
            <a:r>
              <a:rPr lang="en-US" altLang="ja-JP" sz="1400" dirty="0" smtClean="0">
                <a:latin typeface="+mn-ea"/>
              </a:rPr>
              <a:t>)</a:t>
            </a:r>
          </a:p>
          <a:p>
            <a:pPr lvl="1">
              <a:spcBef>
                <a:spcPts val="300"/>
              </a:spcBef>
              <a:buSzPct val="100000"/>
              <a:buFont typeface="+mj-lt"/>
              <a:buAutoNum type="arabicPeriod"/>
            </a:pPr>
            <a:r>
              <a:rPr lang="en-US" altLang="ja-JP" sz="1400" dirty="0" err="1" smtClean="0">
                <a:latin typeface="+mn-ea"/>
              </a:rPr>
              <a:t>Anakorn</a:t>
            </a:r>
            <a:r>
              <a:rPr lang="en-US" altLang="ja-JP" sz="1400" dirty="0" smtClean="0">
                <a:latin typeface="+mn-ea"/>
              </a:rPr>
              <a:t> </a:t>
            </a:r>
            <a:r>
              <a:rPr lang="en-US" altLang="ja-JP" sz="1400" dirty="0" err="1">
                <a:latin typeface="+mn-ea"/>
              </a:rPr>
              <a:t>Jongyindee</a:t>
            </a:r>
            <a:r>
              <a:rPr lang="en-US" altLang="ja-JP" sz="1400" dirty="0">
                <a:latin typeface="+mn-ea"/>
              </a:rPr>
              <a:t>, Masao Ohira, </a:t>
            </a:r>
            <a:r>
              <a:rPr lang="en-US" altLang="ja-JP" sz="1400" dirty="0" err="1">
                <a:latin typeface="+mn-ea"/>
              </a:rPr>
              <a:t>Akinori</a:t>
            </a:r>
            <a:r>
              <a:rPr lang="en-US" altLang="ja-JP" sz="1400" dirty="0">
                <a:latin typeface="+mn-ea"/>
              </a:rPr>
              <a:t> Ihara, and Ken-</a:t>
            </a:r>
            <a:r>
              <a:rPr lang="en-US" altLang="ja-JP" sz="1400" dirty="0" err="1">
                <a:latin typeface="+mn-ea"/>
              </a:rPr>
              <a:t>ichi</a:t>
            </a:r>
            <a:r>
              <a:rPr lang="en-US" altLang="ja-JP" sz="1400" dirty="0">
                <a:latin typeface="+mn-ea"/>
              </a:rPr>
              <a:t> Matsumoto, Good Or Bad Committers? – A Case Study of Committer’s Activities on the Eclipse’s Bug Fixing Process,” IEICE Transactions on Information and Systems, Vol.E95-D, No.9  pp.2202-2210, September, 2012.</a:t>
            </a:r>
          </a:p>
          <a:p>
            <a:pPr lvl="1">
              <a:spcBef>
                <a:spcPts val="300"/>
              </a:spcBef>
              <a:buSzPct val="100000"/>
              <a:buFont typeface="+mj-lt"/>
              <a:buAutoNum type="arabicPeriod"/>
            </a:pPr>
            <a:r>
              <a:rPr lang="en-US" altLang="ja-JP" sz="1400" dirty="0" err="1">
                <a:latin typeface="+mn-ea"/>
              </a:rPr>
              <a:t>Passakorn</a:t>
            </a:r>
            <a:r>
              <a:rPr lang="en-US" altLang="ja-JP" sz="1400" dirty="0">
                <a:latin typeface="+mn-ea"/>
              </a:rPr>
              <a:t> </a:t>
            </a:r>
            <a:r>
              <a:rPr lang="en-US" altLang="ja-JP" sz="1400" dirty="0" err="1">
                <a:latin typeface="+mn-ea"/>
              </a:rPr>
              <a:t>Phannachitta</a:t>
            </a:r>
            <a:r>
              <a:rPr lang="en-US" altLang="ja-JP" sz="1400" dirty="0">
                <a:latin typeface="+mn-ea"/>
              </a:rPr>
              <a:t>, </a:t>
            </a:r>
            <a:r>
              <a:rPr lang="en-US" altLang="ja-JP" sz="1400" dirty="0" err="1">
                <a:latin typeface="+mn-ea"/>
              </a:rPr>
              <a:t>Akinori</a:t>
            </a:r>
            <a:r>
              <a:rPr lang="en-US" altLang="ja-JP" sz="1400" dirty="0">
                <a:latin typeface="+mn-ea"/>
              </a:rPr>
              <a:t> Ihara, </a:t>
            </a:r>
            <a:r>
              <a:rPr lang="en-US" altLang="ja-JP" sz="1400" dirty="0" err="1">
                <a:latin typeface="+mn-ea"/>
              </a:rPr>
              <a:t>Pijak</a:t>
            </a:r>
            <a:r>
              <a:rPr lang="en-US" altLang="ja-JP" sz="1400" dirty="0">
                <a:latin typeface="+mn-ea"/>
              </a:rPr>
              <a:t> </a:t>
            </a:r>
            <a:r>
              <a:rPr lang="en-US" altLang="ja-JP" sz="1400" dirty="0" err="1">
                <a:latin typeface="+mn-ea"/>
              </a:rPr>
              <a:t>Jirapiwong</a:t>
            </a:r>
            <a:r>
              <a:rPr lang="en-US" altLang="ja-JP" sz="1400" dirty="0">
                <a:latin typeface="+mn-ea"/>
              </a:rPr>
              <a:t>, Masao Ohira, and Ken-</a:t>
            </a:r>
            <a:r>
              <a:rPr lang="en-US" altLang="ja-JP" sz="1400" dirty="0" err="1">
                <a:latin typeface="+mn-ea"/>
              </a:rPr>
              <a:t>ichi</a:t>
            </a:r>
            <a:r>
              <a:rPr lang="en-US" altLang="ja-JP" sz="1400" dirty="0">
                <a:latin typeface="+mn-ea"/>
              </a:rPr>
              <a:t> Matsumoto, An Algorithm for Gradual Patch Acceptance Detection in Open Source Software Repository Mining, IEICE Transactions on Information and Systems, Vol.E95-A  No.9  pp.1478-1489, September, 2012.</a:t>
            </a:r>
          </a:p>
          <a:p>
            <a:pPr lvl="1">
              <a:spcBef>
                <a:spcPts val="300"/>
              </a:spcBef>
              <a:buSzPct val="100000"/>
              <a:buFont typeface="+mj-lt"/>
              <a:buAutoNum type="arabicPeriod"/>
            </a:pPr>
            <a:r>
              <a:rPr lang="ja-JP" altLang="en-US" sz="1400" dirty="0">
                <a:latin typeface="+mn-ea"/>
              </a:rPr>
              <a:t>伊原 彰紀</a:t>
            </a:r>
            <a:r>
              <a:rPr lang="en-US" altLang="ja-JP" sz="1400" dirty="0">
                <a:latin typeface="+mn-ea"/>
              </a:rPr>
              <a:t>, </a:t>
            </a:r>
            <a:r>
              <a:rPr lang="ja-JP" altLang="en-US" sz="1400" dirty="0">
                <a:latin typeface="+mn-ea"/>
              </a:rPr>
              <a:t>亀井 靖高</a:t>
            </a:r>
            <a:r>
              <a:rPr lang="en-US" altLang="ja-JP" sz="1400" dirty="0">
                <a:latin typeface="+mn-ea"/>
              </a:rPr>
              <a:t>, </a:t>
            </a:r>
            <a:r>
              <a:rPr lang="ja-JP" altLang="en-US" sz="1400" dirty="0">
                <a:latin typeface="+mn-ea"/>
              </a:rPr>
              <a:t>大平 雅雄</a:t>
            </a:r>
            <a:r>
              <a:rPr lang="en-US" altLang="ja-JP" sz="1400" dirty="0">
                <a:latin typeface="+mn-ea"/>
              </a:rPr>
              <a:t>, </a:t>
            </a:r>
            <a:r>
              <a:rPr lang="ja-JP" altLang="en-US" sz="1400" dirty="0">
                <a:latin typeface="+mn-ea"/>
              </a:rPr>
              <a:t>松本 健一</a:t>
            </a:r>
            <a:r>
              <a:rPr lang="en-US" altLang="ja-JP" sz="1400" dirty="0">
                <a:latin typeface="+mn-ea"/>
              </a:rPr>
              <a:t>, </a:t>
            </a:r>
            <a:r>
              <a:rPr lang="ja-JP" altLang="en-US" sz="1400" dirty="0">
                <a:latin typeface="+mn-ea"/>
              </a:rPr>
              <a:t>鵜林 尚靖 </a:t>
            </a:r>
            <a:r>
              <a:rPr lang="en-US" altLang="ja-JP" sz="1400" dirty="0">
                <a:latin typeface="+mn-ea"/>
              </a:rPr>
              <a:t>, OSS</a:t>
            </a:r>
            <a:r>
              <a:rPr lang="ja-JP" altLang="en-US" sz="1400" dirty="0">
                <a:latin typeface="+mn-ea"/>
              </a:rPr>
              <a:t>プロジェクトにおける開発者の活動量を用いたコミッター候補者予測</a:t>
            </a:r>
            <a:r>
              <a:rPr lang="en-US" altLang="ja-JP" sz="1400" dirty="0">
                <a:latin typeface="+mn-ea"/>
              </a:rPr>
              <a:t>, </a:t>
            </a:r>
            <a:r>
              <a:rPr lang="ja-JP" altLang="en-US" sz="1400" dirty="0">
                <a:latin typeface="+mn-ea"/>
              </a:rPr>
              <a:t>電子情報通信学会論文誌</a:t>
            </a:r>
            <a:r>
              <a:rPr lang="en-US" altLang="ja-JP" sz="1400" dirty="0">
                <a:latin typeface="+mn-ea"/>
              </a:rPr>
              <a:t>, Vol.J95-D, No.2, pp.237-249, February, 2012.</a:t>
            </a:r>
          </a:p>
          <a:p>
            <a:pPr lvl="1">
              <a:spcBef>
                <a:spcPts val="300"/>
              </a:spcBef>
              <a:buSzPct val="100000"/>
              <a:buFont typeface="+mj-lt"/>
              <a:buAutoNum type="arabicPeriod"/>
            </a:pPr>
            <a:r>
              <a:rPr lang="ja-JP" altLang="en-US" sz="1400" dirty="0">
                <a:latin typeface="+mn-ea"/>
              </a:rPr>
              <a:t>伊原 彰紀</a:t>
            </a:r>
            <a:r>
              <a:rPr lang="en-US" altLang="ja-JP" sz="1400" dirty="0">
                <a:latin typeface="+mn-ea"/>
              </a:rPr>
              <a:t>, </a:t>
            </a:r>
            <a:r>
              <a:rPr lang="ja-JP" altLang="en-US" sz="1400" dirty="0">
                <a:latin typeface="+mn-ea"/>
              </a:rPr>
              <a:t>大平 雅雄</a:t>
            </a:r>
            <a:r>
              <a:rPr lang="en-US" altLang="ja-JP" sz="1400" dirty="0">
                <a:latin typeface="+mn-ea"/>
              </a:rPr>
              <a:t>, </a:t>
            </a:r>
            <a:r>
              <a:rPr lang="ja-JP" altLang="en-US" sz="1400" dirty="0">
                <a:latin typeface="+mn-ea"/>
              </a:rPr>
              <a:t>松本 健一</a:t>
            </a:r>
            <a:r>
              <a:rPr lang="en-US" altLang="ja-JP" sz="1400" dirty="0">
                <a:latin typeface="+mn-ea"/>
              </a:rPr>
              <a:t>, OSS</a:t>
            </a:r>
            <a:r>
              <a:rPr lang="ja-JP" altLang="en-US" sz="1400" dirty="0">
                <a:latin typeface="+mn-ea"/>
              </a:rPr>
              <a:t>開発における不具合修正プロセスの現状と課題 ：不具合修正時間の短縮化へ向けた分析</a:t>
            </a:r>
            <a:r>
              <a:rPr lang="en-US" altLang="ja-JP" sz="1400" dirty="0">
                <a:latin typeface="+mn-ea"/>
              </a:rPr>
              <a:t>, </a:t>
            </a:r>
            <a:r>
              <a:rPr lang="ja-JP" altLang="en-US" sz="1400" dirty="0">
                <a:latin typeface="+mn-ea"/>
              </a:rPr>
              <a:t>情報社会学会誌</a:t>
            </a:r>
            <a:r>
              <a:rPr lang="en-US" altLang="ja-JP" sz="1400" dirty="0">
                <a:latin typeface="+mn-ea"/>
              </a:rPr>
              <a:t>, Vol.6, No.2,  pp.1-12, November, 2011.</a:t>
            </a:r>
            <a:r>
              <a:rPr lang="ja-JP" altLang="en-US" sz="1400" dirty="0" smtClean="0">
                <a:latin typeface="+mn-ea"/>
              </a:rPr>
              <a:t>亀井 靖高</a:t>
            </a:r>
            <a:r>
              <a:rPr lang="en-US" altLang="ja-JP" sz="1400" dirty="0" smtClean="0">
                <a:latin typeface="+mn-ea"/>
              </a:rPr>
              <a:t>, </a:t>
            </a:r>
            <a:r>
              <a:rPr lang="ja-JP" altLang="en-US" sz="1400" dirty="0" smtClean="0">
                <a:latin typeface="+mn-ea"/>
              </a:rPr>
              <a:t>大平 雅雄</a:t>
            </a:r>
            <a:r>
              <a:rPr lang="en-US" altLang="ja-JP" sz="1400" dirty="0" smtClean="0">
                <a:latin typeface="+mn-ea"/>
              </a:rPr>
              <a:t>, </a:t>
            </a:r>
            <a:r>
              <a:rPr lang="ja-JP" altLang="en-US" sz="1400" dirty="0" smtClean="0">
                <a:latin typeface="+mn-ea"/>
              </a:rPr>
              <a:t>伊原 彰紀</a:t>
            </a:r>
            <a:r>
              <a:rPr lang="en-US" altLang="ja-JP" sz="1400" dirty="0" smtClean="0">
                <a:latin typeface="+mn-ea"/>
              </a:rPr>
              <a:t>, </a:t>
            </a:r>
            <a:r>
              <a:rPr lang="ja-JP" altLang="en-US" sz="1400" dirty="0" smtClean="0">
                <a:latin typeface="+mn-ea"/>
              </a:rPr>
              <a:t>小山 貴和子</a:t>
            </a:r>
            <a:r>
              <a:rPr lang="en-US" altLang="ja-JP" sz="1400" dirty="0" smtClean="0">
                <a:latin typeface="+mn-ea"/>
              </a:rPr>
              <a:t>, </a:t>
            </a:r>
            <a:r>
              <a:rPr lang="ja-JP" altLang="en-US" sz="1400" dirty="0" smtClean="0">
                <a:latin typeface="+mn-ea"/>
              </a:rPr>
              <a:t>柗本 真佑</a:t>
            </a:r>
            <a:r>
              <a:rPr lang="en-US" altLang="ja-JP" sz="1400" dirty="0" smtClean="0">
                <a:latin typeface="+mn-ea"/>
              </a:rPr>
              <a:t>, </a:t>
            </a:r>
            <a:r>
              <a:rPr lang="ja-JP" altLang="en-US" sz="1400" dirty="0" smtClean="0">
                <a:latin typeface="+mn-ea"/>
              </a:rPr>
              <a:t>松本 健一</a:t>
            </a:r>
            <a:r>
              <a:rPr lang="en-US" altLang="ja-JP" sz="1400" dirty="0" smtClean="0">
                <a:latin typeface="+mn-ea"/>
              </a:rPr>
              <a:t>, </a:t>
            </a:r>
            <a:r>
              <a:rPr lang="ja-JP" altLang="en-US" sz="1400" dirty="0" smtClean="0">
                <a:latin typeface="+mn-ea"/>
              </a:rPr>
              <a:t>鵜林 尚靖 </a:t>
            </a:r>
            <a:r>
              <a:rPr lang="en-US" altLang="ja-JP" sz="1400" dirty="0" smtClean="0">
                <a:latin typeface="+mn-ea"/>
              </a:rPr>
              <a:t>, ``</a:t>
            </a:r>
            <a:r>
              <a:rPr lang="ja-JP" altLang="en-US" sz="1400" dirty="0" smtClean="0">
                <a:latin typeface="+mn-ea"/>
              </a:rPr>
              <a:t>グローバル環境下における</a:t>
            </a:r>
            <a:r>
              <a:rPr lang="en-US" altLang="ja-JP" sz="1400" dirty="0" smtClean="0">
                <a:latin typeface="+mn-ea"/>
              </a:rPr>
              <a:t>OSS</a:t>
            </a:r>
            <a:r>
              <a:rPr lang="ja-JP" altLang="en-US" sz="1400" dirty="0" smtClean="0">
                <a:latin typeface="+mn-ea"/>
              </a:rPr>
              <a:t>開発者の情報交換に対する時差の影響</a:t>
            </a:r>
            <a:r>
              <a:rPr lang="en-US" altLang="ja-JP" sz="1400" dirty="0" smtClean="0">
                <a:latin typeface="+mn-ea"/>
              </a:rPr>
              <a:t>,'' </a:t>
            </a:r>
            <a:r>
              <a:rPr lang="ja-JP" altLang="en-US" sz="1400" dirty="0" smtClean="0">
                <a:latin typeface="+mn-ea"/>
              </a:rPr>
              <a:t>情報社会学会誌</a:t>
            </a:r>
            <a:r>
              <a:rPr lang="en-US" altLang="ja-JP" sz="1400" dirty="0" smtClean="0">
                <a:latin typeface="+mn-ea"/>
              </a:rPr>
              <a:t>, Vol.6, No.2, pp.13-30, November 2011.</a:t>
            </a:r>
          </a:p>
          <a:p>
            <a:pPr lvl="1">
              <a:spcBef>
                <a:spcPts val="300"/>
              </a:spcBef>
              <a:buSzPct val="100000"/>
              <a:buFont typeface="+mj-lt"/>
              <a:buAutoNum type="arabicPeriod"/>
            </a:pPr>
            <a:r>
              <a:rPr lang="ja-JP" altLang="en-US" sz="1400" dirty="0">
                <a:latin typeface="+mn-ea"/>
              </a:rPr>
              <a:t>亀井 靖高</a:t>
            </a:r>
            <a:r>
              <a:rPr lang="en-US" altLang="ja-JP" sz="1400" dirty="0">
                <a:latin typeface="+mn-ea"/>
              </a:rPr>
              <a:t>, </a:t>
            </a:r>
            <a:r>
              <a:rPr lang="ja-JP" altLang="en-US" sz="1400" dirty="0">
                <a:latin typeface="+mn-ea"/>
              </a:rPr>
              <a:t>大平 雅雄</a:t>
            </a:r>
            <a:r>
              <a:rPr lang="en-US" altLang="ja-JP" sz="1400" dirty="0">
                <a:latin typeface="+mn-ea"/>
              </a:rPr>
              <a:t>, </a:t>
            </a:r>
            <a:r>
              <a:rPr lang="ja-JP" altLang="en-US" sz="1400" dirty="0">
                <a:latin typeface="+mn-ea"/>
              </a:rPr>
              <a:t>伊原 彰紀</a:t>
            </a:r>
            <a:r>
              <a:rPr lang="en-US" altLang="ja-JP" sz="1400" dirty="0">
                <a:latin typeface="+mn-ea"/>
              </a:rPr>
              <a:t>, </a:t>
            </a:r>
            <a:r>
              <a:rPr lang="ja-JP" altLang="en-US" sz="1400" dirty="0">
                <a:latin typeface="+mn-ea"/>
              </a:rPr>
              <a:t>小山 貴和子</a:t>
            </a:r>
            <a:r>
              <a:rPr lang="en-US" altLang="ja-JP" sz="1400" dirty="0">
                <a:latin typeface="+mn-ea"/>
              </a:rPr>
              <a:t>, </a:t>
            </a:r>
            <a:r>
              <a:rPr lang="ja-JP" altLang="en-US" sz="1400" dirty="0">
                <a:latin typeface="+mn-ea"/>
              </a:rPr>
              <a:t>柗本 真佑</a:t>
            </a:r>
            <a:r>
              <a:rPr lang="en-US" altLang="ja-JP" sz="1400" dirty="0">
                <a:latin typeface="+mn-ea"/>
              </a:rPr>
              <a:t>, </a:t>
            </a:r>
            <a:r>
              <a:rPr lang="ja-JP" altLang="en-US" sz="1400" dirty="0">
                <a:latin typeface="+mn-ea"/>
              </a:rPr>
              <a:t>松本 健一</a:t>
            </a:r>
            <a:r>
              <a:rPr lang="en-US" altLang="ja-JP" sz="1400" dirty="0">
                <a:latin typeface="+mn-ea"/>
              </a:rPr>
              <a:t>, </a:t>
            </a:r>
            <a:r>
              <a:rPr lang="ja-JP" altLang="en-US" sz="1400" dirty="0">
                <a:latin typeface="+mn-ea"/>
              </a:rPr>
              <a:t>鵜林 尚靖 </a:t>
            </a:r>
            <a:r>
              <a:rPr lang="en-US" altLang="ja-JP" sz="1400" dirty="0">
                <a:latin typeface="+mn-ea"/>
              </a:rPr>
              <a:t>, </a:t>
            </a:r>
            <a:r>
              <a:rPr lang="ja-JP" altLang="en-US" sz="1400" dirty="0">
                <a:latin typeface="+mn-ea"/>
              </a:rPr>
              <a:t>グローバル環境下における</a:t>
            </a:r>
            <a:r>
              <a:rPr lang="en-US" altLang="ja-JP" sz="1400" dirty="0">
                <a:latin typeface="+mn-ea"/>
              </a:rPr>
              <a:t>OSS</a:t>
            </a:r>
            <a:r>
              <a:rPr lang="ja-JP" altLang="en-US" sz="1400" dirty="0">
                <a:latin typeface="+mn-ea"/>
              </a:rPr>
              <a:t>開発者の情報交換に対する時差の影響</a:t>
            </a:r>
            <a:r>
              <a:rPr lang="en-US" altLang="ja-JP" sz="1400" dirty="0">
                <a:latin typeface="+mn-ea"/>
              </a:rPr>
              <a:t>, </a:t>
            </a:r>
            <a:r>
              <a:rPr lang="ja-JP" altLang="en-US" sz="1400" dirty="0">
                <a:latin typeface="+mn-ea"/>
              </a:rPr>
              <a:t>情報社会学会誌</a:t>
            </a:r>
            <a:r>
              <a:rPr lang="en-US" altLang="ja-JP" sz="1400" dirty="0">
                <a:latin typeface="+mn-ea"/>
              </a:rPr>
              <a:t>, Vol.6, No.2, pp.13-30, November, 2011.</a:t>
            </a:r>
            <a:endParaRPr lang="en-US" altLang="ja-JP" sz="1400" dirty="0" smtClean="0">
              <a:latin typeface="+mn-ea"/>
            </a:endParaRPr>
          </a:p>
          <a:p>
            <a:pPr lvl="1">
              <a:spcBef>
                <a:spcPts val="300"/>
              </a:spcBef>
              <a:buSzPct val="100000"/>
              <a:buFont typeface="+mj-lt"/>
              <a:buAutoNum type="arabicPeriod"/>
            </a:pPr>
            <a:r>
              <a:rPr lang="en-US" altLang="ja-JP" sz="1400" dirty="0" smtClean="0">
                <a:latin typeface="+mn-ea"/>
              </a:rPr>
              <a:t>Masao Ohira, </a:t>
            </a:r>
            <a:r>
              <a:rPr lang="en-US" altLang="ja-JP" sz="1400" dirty="0" err="1" smtClean="0">
                <a:latin typeface="+mn-ea"/>
              </a:rPr>
              <a:t>Kiwako</a:t>
            </a:r>
            <a:r>
              <a:rPr lang="en-US" altLang="ja-JP" sz="1400" dirty="0" smtClean="0">
                <a:latin typeface="+mn-ea"/>
              </a:rPr>
              <a:t> Koyama, </a:t>
            </a:r>
            <a:r>
              <a:rPr lang="en-US" altLang="ja-JP" sz="1400" dirty="0" err="1" smtClean="0">
                <a:latin typeface="+mn-ea"/>
              </a:rPr>
              <a:t>Akinori</a:t>
            </a:r>
            <a:r>
              <a:rPr lang="en-US" altLang="ja-JP" sz="1400" dirty="0" smtClean="0">
                <a:latin typeface="+mn-ea"/>
              </a:rPr>
              <a:t> Ihara, </a:t>
            </a:r>
            <a:r>
              <a:rPr lang="en-US" altLang="ja-JP" sz="1400" dirty="0" err="1" smtClean="0">
                <a:latin typeface="+mn-ea"/>
              </a:rPr>
              <a:t>Shinsuke</a:t>
            </a:r>
            <a:r>
              <a:rPr lang="en-US" altLang="ja-JP" sz="1400" dirty="0" smtClean="0">
                <a:latin typeface="+mn-ea"/>
              </a:rPr>
              <a:t> Matsumoto, Yasutaka Kamei, and Ken-</a:t>
            </a:r>
            <a:r>
              <a:rPr lang="en-US" altLang="ja-JP" sz="1400" dirty="0" err="1" smtClean="0">
                <a:latin typeface="+mn-ea"/>
              </a:rPr>
              <a:t>ichi</a:t>
            </a:r>
            <a:r>
              <a:rPr lang="en-US" altLang="ja-JP" sz="1400" dirty="0" smtClean="0">
                <a:latin typeface="+mn-ea"/>
              </a:rPr>
              <a:t> Matsumoto, A Time-Lag Analysis for Improving the Efficiency of Communications among OSS Developers, In </a:t>
            </a:r>
            <a:r>
              <a:rPr lang="en-US" altLang="ja-JP" sz="1400" dirty="0" err="1" smtClean="0">
                <a:latin typeface="+mn-ea"/>
              </a:rPr>
              <a:t>Kumiyo</a:t>
            </a:r>
            <a:r>
              <a:rPr lang="en-US" altLang="ja-JP" sz="1400" dirty="0" smtClean="0">
                <a:latin typeface="+mn-ea"/>
              </a:rPr>
              <a:t> </a:t>
            </a:r>
            <a:r>
              <a:rPr lang="en-US" altLang="ja-JP" sz="1400" dirty="0" err="1" smtClean="0">
                <a:latin typeface="+mn-ea"/>
              </a:rPr>
              <a:t>Nakakoji</a:t>
            </a:r>
            <a:r>
              <a:rPr lang="en-US" altLang="ja-JP" sz="1400" dirty="0" smtClean="0">
                <a:latin typeface="+mn-ea"/>
              </a:rPr>
              <a:t>, </a:t>
            </a:r>
            <a:r>
              <a:rPr lang="en-US" altLang="ja-JP" sz="1400" dirty="0" err="1" smtClean="0">
                <a:latin typeface="+mn-ea"/>
              </a:rPr>
              <a:t>Yohei</a:t>
            </a:r>
            <a:r>
              <a:rPr lang="en-US" altLang="ja-JP" sz="1400" dirty="0" smtClean="0">
                <a:latin typeface="+mn-ea"/>
              </a:rPr>
              <a:t> Murakami, Eric </a:t>
            </a:r>
            <a:r>
              <a:rPr lang="en-US" altLang="ja-JP" sz="1400" dirty="0" err="1" smtClean="0">
                <a:latin typeface="+mn-ea"/>
              </a:rPr>
              <a:t>McCready</a:t>
            </a:r>
            <a:r>
              <a:rPr lang="en-US" altLang="ja-JP" sz="1400" dirty="0" smtClean="0">
                <a:latin typeface="+mn-ea"/>
              </a:rPr>
              <a:t> (Eds.), New Frontiers in Artificial Intelligence, Lecture Notes in Artificial Intelligence, LNAI6284, pp.135-146, Springer, 2010.</a:t>
            </a:r>
          </a:p>
          <a:p>
            <a:pPr lvl="1">
              <a:spcBef>
                <a:spcPts val="300"/>
              </a:spcBef>
              <a:buSzPct val="100000"/>
              <a:buFont typeface="+mj-lt"/>
              <a:buAutoNum type="arabicPeriod"/>
            </a:pPr>
            <a:r>
              <a:rPr lang="ja-JP" altLang="en-US" sz="1400" dirty="0" smtClean="0">
                <a:latin typeface="+mn-ea"/>
              </a:rPr>
              <a:t>柗本 真佑</a:t>
            </a:r>
            <a:r>
              <a:rPr lang="en-US" altLang="ja-JP" sz="1400" dirty="0" smtClean="0">
                <a:latin typeface="+mn-ea"/>
              </a:rPr>
              <a:t>, </a:t>
            </a:r>
            <a:r>
              <a:rPr lang="ja-JP" altLang="en-US" sz="1400" dirty="0" smtClean="0">
                <a:latin typeface="+mn-ea"/>
              </a:rPr>
              <a:t>亀井 靖高</a:t>
            </a:r>
            <a:r>
              <a:rPr lang="en-US" altLang="ja-JP" sz="1400" dirty="0" smtClean="0">
                <a:latin typeface="+mn-ea"/>
              </a:rPr>
              <a:t>, </a:t>
            </a:r>
            <a:r>
              <a:rPr lang="ja-JP" altLang="en-US" sz="1400" dirty="0" smtClean="0">
                <a:latin typeface="+mn-ea"/>
              </a:rPr>
              <a:t>大平 雅雄</a:t>
            </a:r>
            <a:r>
              <a:rPr lang="en-US" altLang="ja-JP" sz="1400" dirty="0" smtClean="0">
                <a:latin typeface="+mn-ea"/>
              </a:rPr>
              <a:t>, </a:t>
            </a:r>
            <a:r>
              <a:rPr lang="ja-JP" altLang="en-US" sz="1400" dirty="0" smtClean="0">
                <a:latin typeface="+mn-ea"/>
              </a:rPr>
              <a:t>松本 健一</a:t>
            </a:r>
            <a:r>
              <a:rPr lang="en-US" altLang="ja-JP" sz="1400" dirty="0" smtClean="0">
                <a:latin typeface="+mn-ea"/>
              </a:rPr>
              <a:t>, OSS</a:t>
            </a:r>
            <a:r>
              <a:rPr lang="ja-JP" altLang="en-US" sz="1400" dirty="0" smtClean="0">
                <a:latin typeface="+mn-ea"/>
              </a:rPr>
              <a:t>コミュニティにおけるオープンコラボレーションの理解</a:t>
            </a:r>
            <a:r>
              <a:rPr lang="en-US" altLang="ja-JP" sz="1400" dirty="0" smtClean="0">
                <a:latin typeface="+mn-ea"/>
              </a:rPr>
              <a:t>, </a:t>
            </a:r>
            <a:r>
              <a:rPr lang="ja-JP" altLang="en-US" sz="1400" dirty="0" smtClean="0">
                <a:latin typeface="+mn-ea"/>
              </a:rPr>
              <a:t>情報社会学会誌</a:t>
            </a:r>
            <a:r>
              <a:rPr lang="en-US" altLang="ja-JP" sz="1400" dirty="0" smtClean="0">
                <a:latin typeface="+mn-ea"/>
              </a:rPr>
              <a:t>, Vol.3, No.2, pp.29-42, March 2009.</a:t>
            </a:r>
          </a:p>
        </p:txBody>
      </p:sp>
      <p:sp>
        <p:nvSpPr>
          <p:cNvPr id="2" name="日付プレースホルダー 1"/>
          <p:cNvSpPr>
            <a:spLocks noGrp="1"/>
          </p:cNvSpPr>
          <p:nvPr>
            <p:ph type="dt" sz="half" idx="10"/>
          </p:nvPr>
        </p:nvSpPr>
        <p:spPr/>
        <p:txBody>
          <a:bodyPr/>
          <a:lstStyle/>
          <a:p>
            <a:pPr>
              <a:defRPr/>
            </a:pPr>
            <a:r>
              <a:rPr lang="en-US" altLang="ja-JP" smtClean="0"/>
              <a:t>2012/10/11</a:t>
            </a:r>
            <a:endParaRPr lang="en-US" altLang="ja-JP"/>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16</a:t>
            </a:fld>
            <a:endParaRPr kumimoji="1" lang="ja-JP" altLang="en-US"/>
          </a:p>
        </p:txBody>
      </p:sp>
    </p:spTree>
    <p:extLst>
      <p:ext uri="{BB962C8B-B14F-4D97-AF65-F5344CB8AC3E}">
        <p14:creationId xmlns:p14="http://schemas.microsoft.com/office/powerpoint/2010/main" val="13079968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kumimoji="1" lang="ja-JP" altLang="en-US" dirty="0" smtClean="0"/>
              <a:t>研究のアプローチ</a:t>
            </a:r>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17</a:t>
            </a:fld>
            <a:endParaRPr kumimoji="1" lang="ja-JP" altLang="en-US"/>
          </a:p>
        </p:txBody>
      </p:sp>
      <p:sp>
        <p:nvSpPr>
          <p:cNvPr id="29" name="コンテンツ プレースホルダ 28"/>
          <p:cNvSpPr>
            <a:spLocks noGrp="1"/>
          </p:cNvSpPr>
          <p:nvPr>
            <p:ph sz="quarter" idx="1"/>
          </p:nvPr>
        </p:nvSpPr>
        <p:spPr/>
        <p:txBody>
          <a:bodyPr/>
          <a:lstStyle/>
          <a:p>
            <a:endParaRPr kumimoji="1" lang="ja-JP" altLang="en-US" dirty="0"/>
          </a:p>
        </p:txBody>
      </p:sp>
      <p:pic>
        <p:nvPicPr>
          <p:cNvPr id="7" name="Picture 2"/>
          <p:cNvPicPr>
            <a:picLocks noChangeAspect="1" noChangeArrowheads="1"/>
          </p:cNvPicPr>
          <p:nvPr/>
        </p:nvPicPr>
        <p:blipFill>
          <a:blip r:embed="rId3" cstate="print"/>
          <a:srcRect/>
          <a:stretch>
            <a:fillRect/>
          </a:stretch>
        </p:blipFill>
        <p:spPr bwMode="auto">
          <a:xfrm>
            <a:off x="397198" y="5047835"/>
            <a:ext cx="5342013" cy="1727958"/>
          </a:xfrm>
          <a:prstGeom prst="rect">
            <a:avLst/>
          </a:prstGeom>
          <a:noFill/>
          <a:ln w="9525">
            <a:noFill/>
            <a:miter lim="800000"/>
            <a:headEnd/>
            <a:tailEnd/>
          </a:ln>
        </p:spPr>
      </p:pic>
      <p:graphicFrame>
        <p:nvGraphicFramePr>
          <p:cNvPr id="8" name="コンテンツ プレースホルダ 3"/>
          <p:cNvGraphicFramePr>
            <a:graphicFrameLocks/>
          </p:cNvGraphicFramePr>
          <p:nvPr>
            <p:extLst>
              <p:ext uri="{D42A27DB-BD31-4B8C-83A1-F6EECF244321}">
                <p14:modId xmlns:p14="http://schemas.microsoft.com/office/powerpoint/2010/main" val="1605755247"/>
              </p:ext>
            </p:extLst>
          </p:nvPr>
        </p:nvGraphicFramePr>
        <p:xfrm>
          <a:off x="1758810" y="1593744"/>
          <a:ext cx="4971753" cy="38720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角丸四角形吹き出し 8"/>
          <p:cNvSpPr/>
          <p:nvPr/>
        </p:nvSpPr>
        <p:spPr bwMode="auto">
          <a:xfrm>
            <a:off x="5484934" y="1233852"/>
            <a:ext cx="3535590" cy="991538"/>
          </a:xfrm>
          <a:prstGeom prst="wedgeRoundRectCallout">
            <a:avLst>
              <a:gd name="adj1" fmla="val -68781"/>
              <a:gd name="adj2" fmla="val 56007"/>
              <a:gd name="adj3" fmla="val 16667"/>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0" tIns="36000" rIns="36000" bIns="36000" numCol="1" rtlCol="0" anchor="ctr" anchorCtr="0" compatLnSpc="1">
            <a:prstTxWarp prst="textNoShape">
              <a:avLst/>
            </a:prstTxWarp>
          </a:bodyPr>
          <a:lstStyle/>
          <a:p>
            <a:pPr marL="179388" marR="0" indent="-88900" algn="just" defTabSz="914400" rtl="0" eaLnBrk="1" fontAlgn="base" latinLnBrk="0" hangingPunct="1">
              <a:lnSpc>
                <a:spcPct val="100000"/>
              </a:lnSpc>
              <a:spcBef>
                <a:spcPct val="0"/>
              </a:spcBef>
              <a:spcAft>
                <a:spcPct val="0"/>
              </a:spcAft>
              <a:buClrTx/>
              <a:buSzTx/>
              <a:buFont typeface="Arial" pitchFamily="34" charset="0"/>
              <a:buChar char="•"/>
              <a:tabLst/>
            </a:pPr>
            <a:r>
              <a:rPr kumimoji="1" lang="en-US" altLang="ja-JP" sz="1200" i="0" u="none" strike="noStrike" cap="none" normalizeH="0" baseline="0" dirty="0" smtClean="0">
                <a:ln>
                  <a:noFill/>
                </a:ln>
                <a:solidFill>
                  <a:srgbClr val="C00000"/>
                </a:solidFill>
                <a:effectLst/>
                <a:latin typeface="Arial" charset="0"/>
                <a:ea typeface="HGP創英角ｺﾞｼｯｸUB" pitchFamily="50" charset="-128"/>
              </a:rPr>
              <a:t>OSS</a:t>
            </a:r>
            <a:r>
              <a:rPr kumimoji="1" lang="ja-JP" altLang="en-US" sz="1200" i="0" u="none" strike="noStrike" cap="none" normalizeH="0" baseline="0" dirty="0" smtClean="0">
                <a:ln>
                  <a:noFill/>
                </a:ln>
                <a:solidFill>
                  <a:srgbClr val="C00000"/>
                </a:solidFill>
                <a:effectLst/>
                <a:latin typeface="Arial" charset="0"/>
                <a:ea typeface="HGP創英角ｺﾞｼｯｸUB" pitchFamily="50" charset="-128"/>
              </a:rPr>
              <a:t>プロジェクトで起きている問題は意外にも認知されていない</a:t>
            </a:r>
            <a:endParaRPr kumimoji="1" lang="en-US" altLang="ja-JP" sz="1200" i="0" u="none" strike="noStrike" cap="none" normalizeH="0" baseline="0" dirty="0" smtClean="0">
              <a:ln>
                <a:noFill/>
              </a:ln>
              <a:solidFill>
                <a:srgbClr val="C00000"/>
              </a:solidFill>
              <a:effectLst/>
              <a:latin typeface="Arial" charset="0"/>
              <a:ea typeface="HGP創英角ｺﾞｼｯｸUB" pitchFamily="50" charset="-128"/>
            </a:endParaRPr>
          </a:p>
          <a:p>
            <a:pPr marL="179388" marR="0" indent="-88900" algn="just" defTabSz="914400" rtl="0" eaLnBrk="1" fontAlgn="base" latinLnBrk="0" hangingPunct="1">
              <a:lnSpc>
                <a:spcPct val="100000"/>
              </a:lnSpc>
              <a:spcBef>
                <a:spcPct val="0"/>
              </a:spcBef>
              <a:spcAft>
                <a:spcPct val="0"/>
              </a:spcAft>
              <a:buClrTx/>
              <a:buSzTx/>
              <a:buFont typeface="Arial" pitchFamily="34" charset="0"/>
              <a:buChar char="•"/>
              <a:tabLst/>
            </a:pPr>
            <a:r>
              <a:rPr lang="ja-JP" altLang="en-US" sz="1200" dirty="0" smtClean="0">
                <a:latin typeface="Arial" charset="0"/>
                <a:ea typeface="HGP創英角ｺﾞｼｯｸUB" pitchFamily="50" charset="-128"/>
              </a:rPr>
              <a:t>社会的には成功プロジェクトとされる場合でも，</a:t>
            </a:r>
            <a:r>
              <a:rPr lang="en-US" altLang="ja-JP" sz="1200" dirty="0" smtClean="0">
                <a:latin typeface="Arial" charset="0"/>
                <a:ea typeface="HGP創英角ｺﾞｼｯｸUB" pitchFamily="50" charset="-128"/>
              </a:rPr>
              <a:t/>
            </a:r>
            <a:br>
              <a:rPr lang="en-US" altLang="ja-JP" sz="1200" dirty="0" smtClean="0">
                <a:latin typeface="Arial" charset="0"/>
                <a:ea typeface="HGP創英角ｺﾞｼｯｸUB" pitchFamily="50" charset="-128"/>
              </a:rPr>
            </a:br>
            <a:r>
              <a:rPr lang="ja-JP" altLang="en-US" sz="1200" dirty="0" smtClean="0">
                <a:latin typeface="Arial" charset="0"/>
                <a:ea typeface="HGP創英角ｺﾞｼｯｸUB" pitchFamily="50" charset="-128"/>
              </a:rPr>
              <a:t>プロジェクト内部では混乱や衝突を繰り返している</a:t>
            </a:r>
            <a:endParaRPr kumimoji="1" lang="ja-JP" altLang="en-US" sz="1200" i="0" u="none" strike="noStrike" cap="none" normalizeH="0" baseline="0" dirty="0" smtClean="0">
              <a:ln>
                <a:noFill/>
              </a:ln>
              <a:solidFill>
                <a:schemeClr val="tx1"/>
              </a:solidFill>
              <a:effectLst/>
              <a:latin typeface="Arial" charset="0"/>
              <a:ea typeface="HGP創英角ｺﾞｼｯｸUB" pitchFamily="50" charset="-128"/>
            </a:endParaRPr>
          </a:p>
        </p:txBody>
      </p:sp>
      <p:sp>
        <p:nvSpPr>
          <p:cNvPr id="10" name="角丸四角形吹き出し 9"/>
          <p:cNvSpPr/>
          <p:nvPr/>
        </p:nvSpPr>
        <p:spPr bwMode="auto">
          <a:xfrm>
            <a:off x="52097" y="1378656"/>
            <a:ext cx="3139279" cy="1331360"/>
          </a:xfrm>
          <a:prstGeom prst="wedgeRoundRectCallout">
            <a:avLst>
              <a:gd name="adj1" fmla="val 57132"/>
              <a:gd name="adj2" fmla="val 95943"/>
              <a:gd name="adj3" fmla="val 16667"/>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0" tIns="36000" rIns="36000" bIns="36000" numCol="1" rtlCol="0" anchor="ctr" anchorCtr="0" compatLnSpc="1">
            <a:prstTxWarp prst="textNoShape">
              <a:avLst/>
            </a:prstTxWarp>
          </a:bodyPr>
          <a:lstStyle/>
          <a:p>
            <a:pPr marL="179388" indent="-88900" algn="just" fontAlgn="base">
              <a:spcBef>
                <a:spcPct val="0"/>
              </a:spcBef>
              <a:spcAft>
                <a:spcPct val="0"/>
              </a:spcAft>
              <a:buFont typeface="Arial" pitchFamily="34" charset="0"/>
              <a:buChar char="•"/>
            </a:pPr>
            <a:r>
              <a:rPr kumimoji="1" lang="en-US" altLang="ja-JP" sz="1200" i="0" u="none" strike="noStrike" cap="none" normalizeH="0" baseline="0" dirty="0" smtClean="0">
                <a:ln>
                  <a:noFill/>
                </a:ln>
                <a:solidFill>
                  <a:schemeClr val="tx1"/>
                </a:solidFill>
                <a:effectLst/>
                <a:latin typeface="Arial" charset="0"/>
                <a:ea typeface="HGP創英角ｺﾞｼｯｸUB" pitchFamily="50" charset="-128"/>
              </a:rPr>
              <a:t>OSS</a:t>
            </a:r>
            <a:r>
              <a:rPr lang="ja-JP" altLang="en-US" sz="1200" dirty="0" smtClean="0">
                <a:solidFill>
                  <a:schemeClr val="tx1"/>
                </a:solidFill>
                <a:latin typeface="Arial" charset="0"/>
                <a:ea typeface="HGP創英角ｺﾞｼｯｸUB" pitchFamily="50" charset="-128"/>
              </a:rPr>
              <a:t>開発は，</a:t>
            </a:r>
            <a:r>
              <a:rPr kumimoji="1" lang="ja-JP" altLang="en-US" sz="1200" i="0" u="none" strike="noStrike" cap="none" normalizeH="0" baseline="0" dirty="0" smtClean="0">
                <a:ln>
                  <a:noFill/>
                </a:ln>
                <a:solidFill>
                  <a:srgbClr val="C00000"/>
                </a:solidFill>
                <a:effectLst/>
                <a:latin typeface="Arial" charset="0"/>
                <a:ea typeface="HGP創英角ｺﾞｼｯｸUB" pitchFamily="50" charset="-128"/>
              </a:rPr>
              <a:t>ソースコードが公開されているだけではなく</a:t>
            </a:r>
            <a:r>
              <a:rPr lang="ja-JP" altLang="en-US" sz="1200" dirty="0" smtClean="0">
                <a:solidFill>
                  <a:srgbClr val="C00000"/>
                </a:solidFill>
                <a:latin typeface="Arial" charset="0"/>
                <a:ea typeface="HGP創英角ｺﾞｼｯｸUB" pitchFamily="50" charset="-128"/>
              </a:rPr>
              <a:t>，開発過程すべてが</a:t>
            </a:r>
            <a:r>
              <a:rPr kumimoji="1" lang="ja-JP" altLang="en-US" sz="1200" i="0" u="none" strike="noStrike" cap="none" normalizeH="0" baseline="0" dirty="0" smtClean="0">
                <a:ln>
                  <a:noFill/>
                </a:ln>
                <a:solidFill>
                  <a:srgbClr val="C00000"/>
                </a:solidFill>
                <a:effectLst/>
                <a:latin typeface="Arial" charset="0"/>
                <a:ea typeface="HGP創英角ｺﾞｼｯｸUB" pitchFamily="50" charset="-128"/>
              </a:rPr>
              <a:t>公開</a:t>
            </a:r>
            <a:r>
              <a:rPr lang="ja-JP" altLang="en-US" sz="1200" dirty="0" smtClean="0">
                <a:solidFill>
                  <a:schemeClr val="tx1"/>
                </a:solidFill>
                <a:latin typeface="Arial" charset="0"/>
                <a:ea typeface="HGP創英角ｺﾞｼｯｸUB" pitchFamily="50" charset="-128"/>
              </a:rPr>
              <a:t>（</a:t>
            </a:r>
            <a:r>
              <a:rPr lang="en-US" altLang="ja-JP" sz="1200" dirty="0" smtClean="0">
                <a:solidFill>
                  <a:schemeClr val="tx1"/>
                </a:solidFill>
                <a:latin typeface="Arial" charset="0"/>
                <a:ea typeface="HGP創英角ｺﾞｼｯｸUB" pitchFamily="50" charset="-128"/>
              </a:rPr>
              <a:t>ML</a:t>
            </a:r>
            <a:r>
              <a:rPr lang="ja-JP" altLang="en-US" sz="1200" dirty="0" smtClean="0">
                <a:solidFill>
                  <a:schemeClr val="tx1"/>
                </a:solidFill>
                <a:latin typeface="Arial" charset="0"/>
                <a:ea typeface="HGP創英角ｺﾞｼｯｸUB" pitchFamily="50" charset="-128"/>
              </a:rPr>
              <a:t>による議論内容，不具合報告，レビュー・テスト結果など）されて</a:t>
            </a:r>
            <a:r>
              <a:rPr kumimoji="1" lang="ja-JP" altLang="en-US" sz="1200" i="0" u="none" strike="noStrike" cap="none" normalizeH="0" baseline="0" dirty="0" smtClean="0">
                <a:ln>
                  <a:noFill/>
                </a:ln>
                <a:solidFill>
                  <a:schemeClr val="tx1"/>
                </a:solidFill>
                <a:effectLst/>
                <a:latin typeface="Arial" charset="0"/>
                <a:ea typeface="HGP創英角ｺﾞｼｯｸUB" pitchFamily="50" charset="-128"/>
              </a:rPr>
              <a:t>いる</a:t>
            </a:r>
            <a:endParaRPr kumimoji="1" lang="en-US" altLang="ja-JP" sz="1200" i="0" u="none" strike="noStrike" cap="none" normalizeH="0" baseline="0" dirty="0" smtClean="0">
              <a:ln>
                <a:noFill/>
              </a:ln>
              <a:solidFill>
                <a:schemeClr val="tx1"/>
              </a:solidFill>
              <a:effectLst/>
              <a:latin typeface="Arial" charset="0"/>
              <a:ea typeface="HGP創英角ｺﾞｼｯｸUB" pitchFamily="50" charset="-128"/>
            </a:endParaRPr>
          </a:p>
          <a:p>
            <a:pPr marL="179388" marR="0" indent="-88900" algn="just" defTabSz="914400" rtl="0" eaLnBrk="1" fontAlgn="base" latinLnBrk="0" hangingPunct="1">
              <a:lnSpc>
                <a:spcPct val="100000"/>
              </a:lnSpc>
              <a:spcBef>
                <a:spcPct val="0"/>
              </a:spcBef>
              <a:spcAft>
                <a:spcPct val="0"/>
              </a:spcAft>
              <a:buClrTx/>
              <a:buSzTx/>
              <a:buFont typeface="Arial" pitchFamily="34" charset="0"/>
              <a:buChar char="•"/>
              <a:tabLst/>
            </a:pPr>
            <a:r>
              <a:rPr lang="ja-JP" altLang="en-US" sz="1200" dirty="0" smtClean="0">
                <a:solidFill>
                  <a:srgbClr val="C00000"/>
                </a:solidFill>
                <a:latin typeface="Arial" charset="0"/>
                <a:ea typeface="HGP創英角ｺﾞｼｯｸUB" pitchFamily="50" charset="-128"/>
              </a:rPr>
              <a:t>多数の</a:t>
            </a:r>
            <a:r>
              <a:rPr lang="en-US" altLang="ja-JP" sz="1200" dirty="0" smtClean="0">
                <a:solidFill>
                  <a:srgbClr val="C00000"/>
                </a:solidFill>
                <a:latin typeface="Arial" charset="0"/>
                <a:ea typeface="HGP創英角ｺﾞｼｯｸUB" pitchFamily="50" charset="-128"/>
              </a:rPr>
              <a:t>OSS</a:t>
            </a:r>
            <a:r>
              <a:rPr lang="ja-JP" altLang="en-US" sz="1200" dirty="0" smtClean="0">
                <a:solidFill>
                  <a:srgbClr val="C00000"/>
                </a:solidFill>
                <a:latin typeface="Arial" charset="0"/>
                <a:ea typeface="HGP創英角ｺﾞｼｯｸUB" pitchFamily="50" charset="-128"/>
              </a:rPr>
              <a:t>プロジェクトデータを収集</a:t>
            </a:r>
            <a:r>
              <a:rPr lang="ja-JP" altLang="en-US" sz="1200" dirty="0" smtClean="0">
                <a:solidFill>
                  <a:schemeClr val="tx1"/>
                </a:solidFill>
                <a:latin typeface="Arial" charset="0"/>
                <a:ea typeface="HGP創英角ｺﾞｼｯｸUB" pitchFamily="50" charset="-128"/>
              </a:rPr>
              <a:t>することで信頼性の高い支援方法を考案する</a:t>
            </a:r>
            <a:endParaRPr kumimoji="1" lang="ja-JP" altLang="en-US" sz="1200" i="0" u="none" strike="noStrike" cap="none" normalizeH="0" baseline="0" dirty="0" smtClean="0">
              <a:ln>
                <a:noFill/>
              </a:ln>
              <a:solidFill>
                <a:schemeClr val="tx1"/>
              </a:solidFill>
              <a:effectLst/>
              <a:latin typeface="Arial" charset="0"/>
              <a:ea typeface="HGP創英角ｺﾞｼｯｸUB" pitchFamily="50" charset="-128"/>
            </a:endParaRPr>
          </a:p>
        </p:txBody>
      </p:sp>
      <p:sp>
        <p:nvSpPr>
          <p:cNvPr id="11" name="角丸四角形吹き出し 10"/>
          <p:cNvSpPr/>
          <p:nvPr/>
        </p:nvSpPr>
        <p:spPr bwMode="auto">
          <a:xfrm>
            <a:off x="6567289" y="3263646"/>
            <a:ext cx="2576711" cy="2848034"/>
          </a:xfrm>
          <a:prstGeom prst="wedgeRoundRectCallout">
            <a:avLst>
              <a:gd name="adj1" fmla="val -68756"/>
              <a:gd name="adj2" fmla="val -25505"/>
              <a:gd name="adj3" fmla="val 16667"/>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0" tIns="36000" rIns="36000" bIns="36000" numCol="1" rtlCol="0" anchor="ctr" anchorCtr="0" compatLnSpc="1">
            <a:prstTxWarp prst="textNoShape">
              <a:avLst/>
            </a:prstTxWarp>
          </a:bodyPr>
          <a:lstStyle/>
          <a:p>
            <a:pPr marL="179388" marR="0" indent="-88900" algn="just" defTabSz="914400" rtl="0" eaLnBrk="1" fontAlgn="base" latinLnBrk="0" hangingPunct="1">
              <a:lnSpc>
                <a:spcPct val="100000"/>
              </a:lnSpc>
              <a:spcBef>
                <a:spcPct val="0"/>
              </a:spcBef>
              <a:spcAft>
                <a:spcPct val="0"/>
              </a:spcAft>
              <a:buClrTx/>
              <a:buSzTx/>
              <a:buFont typeface="Arial" pitchFamily="34" charset="0"/>
              <a:buChar char="•"/>
              <a:tabLst/>
            </a:pPr>
            <a:r>
              <a:rPr kumimoji="1" lang="ja-JP" altLang="en-US" sz="1200" i="0" u="none" strike="noStrike" cap="none" normalizeH="0" baseline="0" dirty="0" smtClean="0">
                <a:ln>
                  <a:noFill/>
                </a:ln>
                <a:solidFill>
                  <a:srgbClr val="C00000"/>
                </a:solidFill>
                <a:effectLst/>
                <a:latin typeface="Arial" charset="0"/>
                <a:ea typeface="HGP創英角ｺﾞｼｯｸUB" pitchFamily="50" charset="-128"/>
              </a:rPr>
              <a:t>リポジトリマイニング：</a:t>
            </a:r>
            <a:r>
              <a:rPr kumimoji="1" lang="en-US" altLang="ja-JP" sz="1200" i="0" u="none" strike="noStrike" cap="none" normalizeH="0" baseline="0" dirty="0" smtClean="0">
                <a:ln>
                  <a:noFill/>
                </a:ln>
                <a:solidFill>
                  <a:srgbClr val="C00000"/>
                </a:solidFill>
                <a:effectLst/>
                <a:latin typeface="Arial" charset="0"/>
                <a:ea typeface="HGP創英角ｺﾞｼｯｸUB" pitchFamily="50" charset="-128"/>
              </a:rPr>
              <a:t/>
            </a:r>
            <a:br>
              <a:rPr kumimoji="1" lang="en-US" altLang="ja-JP" sz="1200" i="0" u="none" strike="noStrike" cap="none" normalizeH="0" baseline="0" dirty="0" smtClean="0">
                <a:ln>
                  <a:noFill/>
                </a:ln>
                <a:solidFill>
                  <a:srgbClr val="C00000"/>
                </a:solidFill>
                <a:effectLst/>
                <a:latin typeface="Arial" charset="0"/>
                <a:ea typeface="HGP創英角ｺﾞｼｯｸUB" pitchFamily="50" charset="-128"/>
              </a:rPr>
            </a:br>
            <a:r>
              <a:rPr kumimoji="1" lang="ja-JP" altLang="en-US" sz="1200" i="0" u="none" strike="noStrike" cap="none" normalizeH="0" baseline="0" dirty="0" smtClean="0">
                <a:ln>
                  <a:noFill/>
                </a:ln>
                <a:solidFill>
                  <a:srgbClr val="C00000"/>
                </a:solidFill>
                <a:effectLst/>
                <a:latin typeface="Arial" charset="0"/>
                <a:ea typeface="HGP創英角ｺﾞｼｯｸUB" pitchFamily="50" charset="-128"/>
              </a:rPr>
              <a:t>ソフトウェアリポジトリに蓄積された開発履歴に対してデータマイニングをおこなうための技術の総称</a:t>
            </a:r>
            <a:endParaRPr kumimoji="1" lang="en-US" altLang="ja-JP" sz="1200" i="0" u="none" strike="noStrike" cap="none" normalizeH="0" baseline="0" dirty="0" smtClean="0">
              <a:ln>
                <a:noFill/>
              </a:ln>
              <a:solidFill>
                <a:srgbClr val="C00000"/>
              </a:solidFill>
              <a:effectLst/>
              <a:latin typeface="Arial" charset="0"/>
              <a:ea typeface="HGP創英角ｺﾞｼｯｸUB" pitchFamily="50" charset="-128"/>
            </a:endParaRPr>
          </a:p>
          <a:p>
            <a:pPr marL="179388" indent="-88900" algn="just" fontAlgn="base">
              <a:spcBef>
                <a:spcPct val="0"/>
              </a:spcBef>
              <a:spcAft>
                <a:spcPct val="0"/>
              </a:spcAft>
              <a:buFont typeface="Arial" pitchFamily="34" charset="0"/>
              <a:buChar char="•"/>
            </a:pPr>
            <a:r>
              <a:rPr lang="ja-JP" altLang="en-US" sz="1200" dirty="0" smtClean="0">
                <a:solidFill>
                  <a:schemeClr val="tx1"/>
                </a:solidFill>
                <a:latin typeface="Arial" charset="0"/>
                <a:ea typeface="HGP創英角ｺﾞｼｯｸUB" pitchFamily="50" charset="-128"/>
              </a:rPr>
              <a:t>開発履歴データ</a:t>
            </a:r>
            <a:endParaRPr lang="en-US" altLang="ja-JP" sz="1200" dirty="0" smtClean="0">
              <a:solidFill>
                <a:schemeClr val="tx1"/>
              </a:solidFill>
              <a:latin typeface="Arial" charset="0"/>
              <a:ea typeface="HGP創英角ｺﾞｼｯｸUB" pitchFamily="50" charset="-128"/>
            </a:endParaRPr>
          </a:p>
          <a:p>
            <a:pPr marL="360363" lvl="1" indent="-90488" algn="just" fontAlgn="base">
              <a:spcBef>
                <a:spcPct val="0"/>
              </a:spcBef>
              <a:spcAft>
                <a:spcPct val="0"/>
              </a:spcAft>
              <a:buFont typeface="Arial" pitchFamily="34" charset="0"/>
              <a:buChar char="•"/>
            </a:pPr>
            <a:r>
              <a:rPr lang="ja-JP" altLang="en-US" sz="1200" dirty="0" smtClean="0">
                <a:solidFill>
                  <a:schemeClr val="tx1"/>
                </a:solidFill>
                <a:latin typeface="Arial" charset="0"/>
                <a:ea typeface="HGP創英角ｺﾞｼｯｸUB" pitchFamily="50" charset="-128"/>
              </a:rPr>
              <a:t>コミュニケーションデータ</a:t>
            </a:r>
            <a:endParaRPr lang="en-US" altLang="ja-JP" sz="1200" dirty="0" smtClean="0">
              <a:solidFill>
                <a:schemeClr val="tx1"/>
              </a:solidFill>
              <a:latin typeface="Arial" charset="0"/>
              <a:ea typeface="HGP創英角ｺﾞｼｯｸUB" pitchFamily="50" charset="-128"/>
            </a:endParaRPr>
          </a:p>
          <a:p>
            <a:pPr marL="360363" lvl="1" indent="-90488" algn="just" fontAlgn="base">
              <a:spcBef>
                <a:spcPct val="0"/>
              </a:spcBef>
              <a:spcAft>
                <a:spcPct val="0"/>
              </a:spcAft>
              <a:buFont typeface="Arial" pitchFamily="34" charset="0"/>
              <a:buChar char="•"/>
            </a:pPr>
            <a:r>
              <a:rPr lang="ja-JP" altLang="en-US" sz="1200" dirty="0" smtClean="0">
                <a:solidFill>
                  <a:schemeClr val="tx1"/>
                </a:solidFill>
                <a:latin typeface="Arial" charset="0"/>
                <a:ea typeface="HGP創英角ｺﾞｼｯｸUB" pitchFamily="50" charset="-128"/>
              </a:rPr>
              <a:t>プロダクトデータ</a:t>
            </a:r>
            <a:endParaRPr lang="en-US" altLang="ja-JP" sz="1200" dirty="0" smtClean="0">
              <a:solidFill>
                <a:schemeClr val="tx1"/>
              </a:solidFill>
              <a:latin typeface="Arial" charset="0"/>
              <a:ea typeface="HGP創英角ｺﾞｼｯｸUB" pitchFamily="50" charset="-128"/>
            </a:endParaRPr>
          </a:p>
          <a:p>
            <a:pPr marL="360363" lvl="1" indent="-90488" algn="just" fontAlgn="base">
              <a:spcBef>
                <a:spcPct val="0"/>
              </a:spcBef>
              <a:spcAft>
                <a:spcPct val="0"/>
              </a:spcAft>
              <a:buFont typeface="Arial" pitchFamily="34" charset="0"/>
              <a:buChar char="•"/>
            </a:pPr>
            <a:r>
              <a:rPr lang="ja-JP" altLang="en-US" sz="1200" dirty="0" smtClean="0">
                <a:solidFill>
                  <a:schemeClr val="tx1"/>
                </a:solidFill>
                <a:latin typeface="Arial" charset="0"/>
                <a:ea typeface="HGP創英角ｺﾞｼｯｸUB" pitchFamily="50" charset="-128"/>
              </a:rPr>
              <a:t>プロセスデータ</a:t>
            </a:r>
            <a:endParaRPr lang="en-US" altLang="ja-JP" sz="1200" dirty="0" smtClean="0">
              <a:solidFill>
                <a:schemeClr val="tx1"/>
              </a:solidFill>
              <a:latin typeface="Arial" charset="0"/>
              <a:ea typeface="HGP創英角ｺﾞｼｯｸUB" pitchFamily="50" charset="-128"/>
            </a:endParaRPr>
          </a:p>
          <a:p>
            <a:pPr marL="179388" marR="0" indent="-88900" algn="just" defTabSz="914400" rtl="0" eaLnBrk="1" fontAlgn="base" latinLnBrk="0" hangingPunct="1">
              <a:lnSpc>
                <a:spcPct val="100000"/>
              </a:lnSpc>
              <a:spcBef>
                <a:spcPct val="0"/>
              </a:spcBef>
              <a:spcAft>
                <a:spcPct val="0"/>
              </a:spcAft>
              <a:buClrTx/>
              <a:buSzTx/>
              <a:buFont typeface="Arial" pitchFamily="34" charset="0"/>
              <a:buChar char="•"/>
              <a:tabLst/>
            </a:pPr>
            <a:r>
              <a:rPr kumimoji="1" lang="en-US" altLang="ja-JP" sz="1200" i="0" u="none" strike="noStrike" cap="none" normalizeH="0" baseline="0" dirty="0" smtClean="0">
                <a:ln>
                  <a:noFill/>
                </a:ln>
                <a:solidFill>
                  <a:schemeClr val="tx1"/>
                </a:solidFill>
                <a:effectLst/>
                <a:latin typeface="Arial" charset="0"/>
                <a:ea typeface="HGP創英角ｺﾞｼｯｸUB" pitchFamily="50" charset="-128"/>
              </a:rPr>
              <a:t>OSS</a:t>
            </a:r>
            <a:r>
              <a:rPr kumimoji="1" lang="ja-JP" altLang="en-US" sz="1200" i="0" u="none" strike="noStrike" cap="none" normalizeH="0" baseline="0" dirty="0" smtClean="0">
                <a:ln>
                  <a:noFill/>
                </a:ln>
                <a:solidFill>
                  <a:schemeClr val="tx1"/>
                </a:solidFill>
                <a:effectLst/>
                <a:latin typeface="Arial" charset="0"/>
                <a:ea typeface="HGP創英角ｺﾞｼｯｸUB" pitchFamily="50" charset="-128"/>
              </a:rPr>
              <a:t>の</a:t>
            </a:r>
            <a:r>
              <a:rPr kumimoji="1" lang="ja-JP" altLang="en-US" sz="1200" i="0" u="none" strike="noStrike" cap="none" normalizeH="0" baseline="0" dirty="0" smtClean="0">
                <a:ln>
                  <a:noFill/>
                </a:ln>
                <a:solidFill>
                  <a:srgbClr val="C00000"/>
                </a:solidFill>
                <a:effectLst/>
                <a:latin typeface="Arial" charset="0"/>
                <a:ea typeface="HGP創英角ｺﾞｼｯｸUB" pitchFamily="50" charset="-128"/>
              </a:rPr>
              <a:t>品質改善</a:t>
            </a:r>
            <a:r>
              <a:rPr kumimoji="1" lang="ja-JP" altLang="en-US" sz="1200" i="0" u="none" strike="noStrike" cap="none" normalizeH="0" baseline="0" dirty="0" smtClean="0">
                <a:ln>
                  <a:noFill/>
                </a:ln>
                <a:solidFill>
                  <a:schemeClr val="tx1"/>
                </a:solidFill>
                <a:effectLst/>
                <a:latin typeface="Arial" charset="0"/>
                <a:ea typeface="HGP創英角ｺﾞｼｯｸUB" pitchFamily="50" charset="-128"/>
              </a:rPr>
              <a:t>およびプロジェクトの</a:t>
            </a:r>
            <a:r>
              <a:rPr kumimoji="1" lang="ja-JP" altLang="en-US" sz="1200" i="0" u="none" strike="noStrike" cap="none" normalizeH="0" baseline="0" dirty="0" smtClean="0">
                <a:ln>
                  <a:noFill/>
                </a:ln>
                <a:solidFill>
                  <a:srgbClr val="C00000"/>
                </a:solidFill>
                <a:effectLst/>
                <a:latin typeface="Arial" charset="0"/>
                <a:ea typeface="HGP創英角ｺﾞｼｯｸUB" pitchFamily="50" charset="-128"/>
              </a:rPr>
              <a:t>プロセス改善</a:t>
            </a:r>
            <a:r>
              <a:rPr kumimoji="1" lang="ja-JP" altLang="en-US" sz="1200" i="0" u="none" strike="noStrike" cap="none" normalizeH="0" baseline="0" dirty="0" smtClean="0">
                <a:ln>
                  <a:noFill/>
                </a:ln>
                <a:solidFill>
                  <a:schemeClr val="tx1"/>
                </a:solidFill>
                <a:effectLst/>
                <a:latin typeface="Arial" charset="0"/>
                <a:ea typeface="HGP創英角ｺﾞｼｯｸUB" pitchFamily="50" charset="-128"/>
              </a:rPr>
              <a:t>を，データの自動計測・分析により支援する</a:t>
            </a:r>
            <a:endParaRPr kumimoji="1" lang="en-US" altLang="ja-JP" sz="1200" i="0" u="none" strike="noStrike" cap="none" normalizeH="0" baseline="0" dirty="0" smtClean="0">
              <a:ln>
                <a:noFill/>
              </a:ln>
              <a:solidFill>
                <a:schemeClr val="tx1"/>
              </a:solidFill>
              <a:effectLst/>
              <a:latin typeface="Arial" charset="0"/>
              <a:ea typeface="HGP創英角ｺﾞｼｯｸUB" pitchFamily="50" charset="-128"/>
            </a:endParaRPr>
          </a:p>
          <a:p>
            <a:pPr marL="179388" marR="0" indent="-88900" algn="just" defTabSz="914400" rtl="0" eaLnBrk="1" fontAlgn="base" latinLnBrk="0" hangingPunct="1">
              <a:lnSpc>
                <a:spcPct val="100000"/>
              </a:lnSpc>
              <a:spcBef>
                <a:spcPct val="0"/>
              </a:spcBef>
              <a:spcAft>
                <a:spcPct val="0"/>
              </a:spcAft>
              <a:buClrTx/>
              <a:buSzTx/>
              <a:buFont typeface="Arial" pitchFamily="34" charset="0"/>
              <a:buChar char="•"/>
              <a:tabLst/>
            </a:pPr>
            <a:r>
              <a:rPr lang="ja-JP" altLang="en-US" sz="1200" dirty="0" smtClean="0">
                <a:solidFill>
                  <a:schemeClr val="tx1"/>
                </a:solidFill>
                <a:latin typeface="Arial" charset="0"/>
                <a:ea typeface="HGP創英角ｺﾞｼｯｸUB" pitchFamily="50" charset="-128"/>
              </a:rPr>
              <a:t>企業ユーザのニーズを満たすための</a:t>
            </a:r>
            <a:r>
              <a:rPr lang="ja-JP" altLang="en-US" sz="1200" dirty="0" smtClean="0">
                <a:solidFill>
                  <a:srgbClr val="C00000"/>
                </a:solidFill>
                <a:latin typeface="Arial" charset="0"/>
                <a:ea typeface="HGP創英角ｺﾞｼｯｸUB" pitchFamily="50" charset="-128"/>
              </a:rPr>
              <a:t>品質管理・予測支援（不具合予測など）</a:t>
            </a:r>
            <a:r>
              <a:rPr lang="ja-JP" altLang="en-US" sz="1200" dirty="0" smtClean="0">
                <a:solidFill>
                  <a:schemeClr val="tx1"/>
                </a:solidFill>
                <a:latin typeface="Arial" charset="0"/>
                <a:ea typeface="HGP創英角ｺﾞｼｯｸUB" pitchFamily="50" charset="-128"/>
              </a:rPr>
              <a:t>を提供する</a:t>
            </a:r>
            <a:endParaRPr kumimoji="1" lang="en-US" altLang="ja-JP" sz="1200" i="0" u="none" strike="noStrike" cap="none" normalizeH="0" baseline="0" dirty="0" smtClean="0">
              <a:ln>
                <a:noFill/>
              </a:ln>
              <a:solidFill>
                <a:schemeClr val="tx1"/>
              </a:solidFill>
              <a:effectLst/>
              <a:latin typeface="Arial" charset="0"/>
              <a:ea typeface="HGP創英角ｺﾞｼｯｸUB" pitchFamily="50" charset="-128"/>
            </a:endParaRPr>
          </a:p>
        </p:txBody>
      </p:sp>
      <p:grpSp>
        <p:nvGrpSpPr>
          <p:cNvPr id="2" name="グループ化 11"/>
          <p:cNvGrpSpPr/>
          <p:nvPr/>
        </p:nvGrpSpPr>
        <p:grpSpPr>
          <a:xfrm>
            <a:off x="629349" y="2820420"/>
            <a:ext cx="1887233" cy="1700773"/>
            <a:chOff x="854993" y="2204864"/>
            <a:chExt cx="4764122" cy="4061670"/>
          </a:xfrm>
        </p:grpSpPr>
        <p:pic>
          <p:nvPicPr>
            <p:cNvPr id="13" name="Picture 3" descr="C:\Documents and Settings\shoji-f\デスクトップ\169px-ASF-logo.svg.png"/>
            <p:cNvPicPr>
              <a:picLocks noChangeAspect="1" noChangeArrowheads="1"/>
            </p:cNvPicPr>
            <p:nvPr/>
          </p:nvPicPr>
          <p:blipFill>
            <a:blip r:embed="rId9" cstate="print"/>
            <a:srcRect/>
            <a:stretch>
              <a:fillRect/>
            </a:stretch>
          </p:blipFill>
          <p:spPr bwMode="auto">
            <a:xfrm>
              <a:off x="877292" y="2438178"/>
              <a:ext cx="1584176" cy="478065"/>
            </a:xfrm>
            <a:prstGeom prst="rect">
              <a:avLst/>
            </a:prstGeom>
            <a:noFill/>
            <a:ln w="9525">
              <a:noFill/>
              <a:miter lim="800000"/>
              <a:headEnd/>
              <a:tailEnd/>
            </a:ln>
          </p:spPr>
        </p:pic>
        <p:pic>
          <p:nvPicPr>
            <p:cNvPr id="14" name="Picture 4" descr="C:\shoji-f\SNA\年末報告会\プロジェクトロゴ\eclipse.png"/>
            <p:cNvPicPr>
              <a:picLocks noChangeAspect="1" noChangeArrowheads="1"/>
            </p:cNvPicPr>
            <p:nvPr/>
          </p:nvPicPr>
          <p:blipFill>
            <a:blip r:embed="rId10" cstate="print"/>
            <a:srcRect/>
            <a:stretch>
              <a:fillRect/>
            </a:stretch>
          </p:blipFill>
          <p:spPr bwMode="auto">
            <a:xfrm>
              <a:off x="854993" y="3263347"/>
              <a:ext cx="1628775" cy="866775"/>
            </a:xfrm>
            <a:prstGeom prst="rect">
              <a:avLst/>
            </a:prstGeom>
            <a:noFill/>
            <a:ln w="9525">
              <a:noFill/>
              <a:miter lim="800000"/>
              <a:headEnd/>
              <a:tailEnd/>
            </a:ln>
          </p:spPr>
        </p:pic>
        <p:pic>
          <p:nvPicPr>
            <p:cNvPr id="15" name="Picture 5" descr="C:\shoji-f\SNA\年末報告会\プロジェクトロゴ\globus.png"/>
            <p:cNvPicPr>
              <a:picLocks noChangeAspect="1" noChangeArrowheads="1"/>
            </p:cNvPicPr>
            <p:nvPr/>
          </p:nvPicPr>
          <p:blipFill>
            <a:blip r:embed="rId11" cstate="print"/>
            <a:srcRect/>
            <a:stretch>
              <a:fillRect/>
            </a:stretch>
          </p:blipFill>
          <p:spPr bwMode="auto">
            <a:xfrm>
              <a:off x="2491201" y="4336492"/>
              <a:ext cx="909638" cy="719137"/>
            </a:xfrm>
            <a:prstGeom prst="rect">
              <a:avLst/>
            </a:prstGeom>
            <a:noFill/>
            <a:ln w="9525">
              <a:noFill/>
              <a:miter lim="800000"/>
              <a:headEnd/>
              <a:tailEnd/>
            </a:ln>
          </p:spPr>
        </p:pic>
        <p:pic>
          <p:nvPicPr>
            <p:cNvPr id="16" name="Picture 14" descr="C:\shoji-f\SNA\年末報告会\プロジェクトロゴ\GCC.png"/>
            <p:cNvPicPr>
              <a:picLocks noChangeAspect="1" noChangeArrowheads="1"/>
            </p:cNvPicPr>
            <p:nvPr/>
          </p:nvPicPr>
          <p:blipFill>
            <a:blip r:embed="rId12" cstate="print"/>
            <a:srcRect/>
            <a:stretch>
              <a:fillRect/>
            </a:stretch>
          </p:blipFill>
          <p:spPr bwMode="auto">
            <a:xfrm>
              <a:off x="3650534" y="3368157"/>
              <a:ext cx="648072" cy="763698"/>
            </a:xfrm>
            <a:prstGeom prst="rect">
              <a:avLst/>
            </a:prstGeom>
            <a:noFill/>
            <a:ln w="9525">
              <a:noFill/>
              <a:miter lim="800000"/>
              <a:headEnd/>
              <a:tailEnd/>
            </a:ln>
          </p:spPr>
        </p:pic>
        <p:pic>
          <p:nvPicPr>
            <p:cNvPr id="17" name="Picture 15" descr="C:\shoji-f\SNA\年末報告会\プロジェクトロゴ\wireshark.png"/>
            <p:cNvPicPr>
              <a:picLocks noChangeAspect="1" noChangeArrowheads="1"/>
            </p:cNvPicPr>
            <p:nvPr/>
          </p:nvPicPr>
          <p:blipFill>
            <a:blip r:embed="rId13" cstate="print"/>
            <a:srcRect/>
            <a:stretch>
              <a:fillRect/>
            </a:stretch>
          </p:blipFill>
          <p:spPr bwMode="auto">
            <a:xfrm>
              <a:off x="3660245" y="4427514"/>
              <a:ext cx="628650" cy="628650"/>
            </a:xfrm>
            <a:prstGeom prst="rect">
              <a:avLst/>
            </a:prstGeom>
            <a:noFill/>
            <a:ln w="9525">
              <a:noFill/>
              <a:miter lim="800000"/>
              <a:headEnd/>
              <a:tailEnd/>
            </a:ln>
          </p:spPr>
        </p:pic>
        <p:pic>
          <p:nvPicPr>
            <p:cNvPr id="18" name="Picture 16" descr="C:\shoji-f\SNA\年末報告会\プロジェクトロゴ\xfree86.gif"/>
            <p:cNvPicPr>
              <a:picLocks noChangeAspect="1" noChangeArrowheads="1"/>
            </p:cNvPicPr>
            <p:nvPr/>
          </p:nvPicPr>
          <p:blipFill>
            <a:blip r:embed="rId14" cstate="print"/>
            <a:srcRect/>
            <a:stretch>
              <a:fillRect/>
            </a:stretch>
          </p:blipFill>
          <p:spPr bwMode="auto">
            <a:xfrm>
              <a:off x="1103436" y="4477226"/>
              <a:ext cx="1131888" cy="571500"/>
            </a:xfrm>
            <a:prstGeom prst="rect">
              <a:avLst/>
            </a:prstGeom>
            <a:noFill/>
            <a:ln w="9525">
              <a:noFill/>
              <a:miter lim="800000"/>
              <a:headEnd/>
              <a:tailEnd/>
            </a:ln>
          </p:spPr>
        </p:pic>
        <p:pic>
          <p:nvPicPr>
            <p:cNvPr id="19" name="Picture 24"/>
            <p:cNvPicPr>
              <a:picLocks noChangeAspect="1" noChangeArrowheads="1"/>
            </p:cNvPicPr>
            <p:nvPr/>
          </p:nvPicPr>
          <p:blipFill>
            <a:blip r:embed="rId15" cstate="print"/>
            <a:srcRect/>
            <a:stretch>
              <a:fillRect/>
            </a:stretch>
          </p:blipFill>
          <p:spPr bwMode="auto">
            <a:xfrm>
              <a:off x="2545147" y="3248210"/>
              <a:ext cx="801747" cy="792088"/>
            </a:xfrm>
            <a:prstGeom prst="rect">
              <a:avLst/>
            </a:prstGeom>
            <a:noFill/>
            <a:ln w="9525">
              <a:noFill/>
              <a:miter lim="800000"/>
              <a:headEnd/>
              <a:tailEnd/>
            </a:ln>
          </p:spPr>
        </p:pic>
        <p:pic>
          <p:nvPicPr>
            <p:cNvPr id="20" name="Picture 26" descr="C:\Documents and Settings\shoji-f\デスクトップ\11522.png"/>
            <p:cNvPicPr>
              <a:picLocks noChangeAspect="1" noChangeArrowheads="1"/>
            </p:cNvPicPr>
            <p:nvPr/>
          </p:nvPicPr>
          <p:blipFill>
            <a:blip r:embed="rId16" cstate="print"/>
            <a:srcRect/>
            <a:stretch>
              <a:fillRect/>
            </a:stretch>
          </p:blipFill>
          <p:spPr bwMode="auto">
            <a:xfrm>
              <a:off x="2549976" y="5351823"/>
              <a:ext cx="792088" cy="792088"/>
            </a:xfrm>
            <a:prstGeom prst="rect">
              <a:avLst/>
            </a:prstGeom>
            <a:noFill/>
          </p:spPr>
        </p:pic>
        <p:pic>
          <p:nvPicPr>
            <p:cNvPr id="21" name="Picture 28" descr="C:\Documents and Settings\shoji-f\デスクトップ\songbird-512_inline.png"/>
            <p:cNvPicPr>
              <a:picLocks noChangeAspect="1" noChangeArrowheads="1"/>
            </p:cNvPicPr>
            <p:nvPr/>
          </p:nvPicPr>
          <p:blipFill>
            <a:blip r:embed="rId17" cstate="print"/>
            <a:srcRect/>
            <a:stretch>
              <a:fillRect/>
            </a:stretch>
          </p:blipFill>
          <p:spPr bwMode="auto">
            <a:xfrm>
              <a:off x="3578526" y="5351823"/>
              <a:ext cx="792088" cy="792088"/>
            </a:xfrm>
            <a:prstGeom prst="rect">
              <a:avLst/>
            </a:prstGeom>
            <a:noFill/>
          </p:spPr>
        </p:pic>
        <p:pic>
          <p:nvPicPr>
            <p:cNvPr id="22" name="Picture 36"/>
            <p:cNvPicPr>
              <a:picLocks noChangeAspect="1" noChangeArrowheads="1"/>
            </p:cNvPicPr>
            <p:nvPr/>
          </p:nvPicPr>
          <p:blipFill>
            <a:blip r:embed="rId18" cstate="print"/>
            <a:srcRect/>
            <a:stretch>
              <a:fillRect/>
            </a:stretch>
          </p:blipFill>
          <p:spPr bwMode="auto">
            <a:xfrm>
              <a:off x="3555470" y="2281923"/>
              <a:ext cx="838200" cy="790575"/>
            </a:xfrm>
            <a:prstGeom prst="rect">
              <a:avLst/>
            </a:prstGeom>
            <a:noFill/>
            <a:ln w="9525">
              <a:noFill/>
              <a:miter lim="800000"/>
              <a:headEnd/>
              <a:tailEnd/>
            </a:ln>
          </p:spPr>
        </p:pic>
        <p:pic>
          <p:nvPicPr>
            <p:cNvPr id="23" name="Picture 2"/>
            <p:cNvPicPr>
              <a:picLocks noChangeAspect="1" noChangeArrowheads="1"/>
            </p:cNvPicPr>
            <p:nvPr/>
          </p:nvPicPr>
          <p:blipFill>
            <a:blip r:embed="rId19" cstate="print"/>
            <a:srcRect/>
            <a:stretch>
              <a:fillRect/>
            </a:stretch>
          </p:blipFill>
          <p:spPr bwMode="auto">
            <a:xfrm>
              <a:off x="1093316" y="5395829"/>
              <a:ext cx="1152128" cy="704077"/>
            </a:xfrm>
            <a:prstGeom prst="rect">
              <a:avLst/>
            </a:prstGeom>
            <a:noFill/>
            <a:ln w="9525">
              <a:noFill/>
              <a:miter lim="800000"/>
              <a:headEnd/>
              <a:tailEnd/>
            </a:ln>
          </p:spPr>
        </p:pic>
        <p:pic>
          <p:nvPicPr>
            <p:cNvPr id="24" name="Picture 4" descr="C:\Documents and Settings\shoji-f\デスクトップ\One_Mozilla-Logo-_white_.png"/>
            <p:cNvPicPr>
              <a:picLocks noChangeAspect="1" noChangeArrowheads="1"/>
            </p:cNvPicPr>
            <p:nvPr/>
          </p:nvPicPr>
          <p:blipFill>
            <a:blip r:embed="rId20" cstate="print"/>
            <a:srcRect/>
            <a:stretch>
              <a:fillRect/>
            </a:stretch>
          </p:blipFill>
          <p:spPr bwMode="auto">
            <a:xfrm>
              <a:off x="2585980" y="2402404"/>
              <a:ext cx="720080" cy="549612"/>
            </a:xfrm>
            <a:prstGeom prst="rect">
              <a:avLst/>
            </a:prstGeom>
            <a:noFill/>
          </p:spPr>
        </p:pic>
        <p:pic>
          <p:nvPicPr>
            <p:cNvPr id="25" name="Picture 9" descr="Netbean Logo.png"/>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753519" y="3338715"/>
              <a:ext cx="792088" cy="792088"/>
            </a:xfrm>
            <a:prstGeom prst="rect">
              <a:avLst/>
            </a:prstGeom>
          </p:spPr>
        </p:pic>
        <p:pic>
          <p:nvPicPr>
            <p:cNvPr id="26" name="Picture 8" descr="http://www.isc.tamu.edu/~lewing/linux/sit3-shine.7.gif"/>
            <p:cNvPicPr>
              <a:picLocks noChangeAspect="1" noChangeArrowheads="1"/>
            </p:cNvPicPr>
            <p:nvPr/>
          </p:nvPicPr>
          <p:blipFill>
            <a:blip r:embed="rId22" cstate="print">
              <a:clrChange>
                <a:clrFrom>
                  <a:srgbClr val="000000"/>
                </a:clrFrom>
                <a:clrTo>
                  <a:srgbClr val="000000">
                    <a:alpha val="0"/>
                  </a:srgbClr>
                </a:clrTo>
              </a:clrChange>
            </a:blip>
            <a:srcRect/>
            <a:stretch>
              <a:fillRect/>
            </a:stretch>
          </p:blipFill>
          <p:spPr bwMode="auto">
            <a:xfrm>
              <a:off x="4720515" y="2204864"/>
              <a:ext cx="858096" cy="944693"/>
            </a:xfrm>
            <a:prstGeom prst="rect">
              <a:avLst/>
            </a:prstGeom>
            <a:noFill/>
          </p:spPr>
        </p:pic>
        <p:pic>
          <p:nvPicPr>
            <p:cNvPr id="27" name="Picture 12" descr="http://www.toptechreviews.net/wp-content/uploads/2010/07/Postgres-Database-Is-Expected-to-Suffice-the-Needs-of-Different-Administration.png"/>
            <p:cNvPicPr>
              <a:picLocks noChangeAspect="1" noChangeArrowheads="1"/>
            </p:cNvPicPr>
            <p:nvPr/>
          </p:nvPicPr>
          <p:blipFill>
            <a:blip r:embed="rId23" cstate="print">
              <a:clrChange>
                <a:clrFrom>
                  <a:srgbClr val="FFFFFF"/>
                </a:clrFrom>
                <a:clrTo>
                  <a:srgbClr val="FFFFFF">
                    <a:alpha val="0"/>
                  </a:srgbClr>
                </a:clrTo>
              </a:clrChange>
            </a:blip>
            <a:srcRect/>
            <a:stretch>
              <a:fillRect/>
            </a:stretch>
          </p:blipFill>
          <p:spPr bwMode="auto">
            <a:xfrm>
              <a:off x="4789523" y="4319961"/>
              <a:ext cx="720080" cy="720080"/>
            </a:xfrm>
            <a:prstGeom prst="rect">
              <a:avLst/>
            </a:prstGeom>
            <a:noFill/>
          </p:spPr>
        </p:pic>
        <p:pic>
          <p:nvPicPr>
            <p:cNvPr id="28" name="Picture 3" descr="C:\Users\yasuta-k\Desktop\android-logo.jpg"/>
            <p:cNvPicPr>
              <a:picLocks noChangeAspect="1" noChangeArrowheads="1"/>
            </p:cNvPicPr>
            <p:nvPr/>
          </p:nvPicPr>
          <p:blipFill>
            <a:blip r:embed="rId24" cstate="print">
              <a:clrChange>
                <a:clrFrom>
                  <a:srgbClr val="FFFFFF"/>
                </a:clrFrom>
                <a:clrTo>
                  <a:srgbClr val="FFFFFF">
                    <a:alpha val="0"/>
                  </a:srgbClr>
                </a:clrTo>
              </a:clrChange>
            </a:blip>
            <a:srcRect/>
            <a:stretch>
              <a:fillRect/>
            </a:stretch>
          </p:blipFill>
          <p:spPr bwMode="auto">
            <a:xfrm>
              <a:off x="4680012" y="5229200"/>
              <a:ext cx="939103" cy="1037334"/>
            </a:xfrm>
            <a:prstGeom prst="rect">
              <a:avLst/>
            </a:prstGeom>
            <a:noFill/>
          </p:spPr>
        </p:pic>
      </p:grpSp>
      <p:sp>
        <p:nvSpPr>
          <p:cNvPr id="3" name="日付プレースホルダー 2"/>
          <p:cNvSpPr>
            <a:spLocks noGrp="1"/>
          </p:cNvSpPr>
          <p:nvPr>
            <p:ph type="dt" sz="half" idx="10"/>
          </p:nvPr>
        </p:nvSpPr>
        <p:spPr/>
        <p:txBody>
          <a:bodyPr/>
          <a:lstStyle/>
          <a:p>
            <a:r>
              <a:rPr kumimoji="1" lang="en-US" altLang="ja-JP" smtClean="0"/>
              <a:t>2012/10/11</a:t>
            </a:r>
            <a:endParaRPr kumimoji="1" lang="ja-JP" altLang="en-US" dirty="0"/>
          </a:p>
        </p:txBody>
      </p:sp>
    </p:spTree>
    <p:extLst>
      <p:ext uri="{BB962C8B-B14F-4D97-AF65-F5344CB8AC3E}">
        <p14:creationId xmlns:p14="http://schemas.microsoft.com/office/powerpoint/2010/main" val="2113265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p:cNvSpPr/>
          <p:nvPr/>
        </p:nvSpPr>
        <p:spPr bwMode="auto">
          <a:xfrm>
            <a:off x="0" y="2957768"/>
            <a:ext cx="9144000" cy="390023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smtClean="0">
              <a:ln>
                <a:noFill/>
              </a:ln>
              <a:solidFill>
                <a:schemeClr val="tx1"/>
              </a:solidFill>
              <a:effectLst/>
              <a:latin typeface="Arial" charset="0"/>
              <a:ea typeface="HGP創英角ｺﾞｼｯｸUB" pitchFamily="50" charset="-128"/>
            </a:endParaRPr>
          </a:p>
        </p:txBody>
      </p:sp>
      <p:sp>
        <p:nvSpPr>
          <p:cNvPr id="2" name="タイトル 1"/>
          <p:cNvSpPr>
            <a:spLocks noGrp="1"/>
          </p:cNvSpPr>
          <p:nvPr>
            <p:ph type="title"/>
          </p:nvPr>
        </p:nvSpPr>
        <p:spPr/>
        <p:txBody>
          <a:bodyPr/>
          <a:lstStyle/>
          <a:p>
            <a:r>
              <a:rPr lang="ja-JP" altLang="en-US" sz="2800" dirty="0" smtClean="0"/>
              <a:t>①問題の見える化：コミュニケーションデータのマイニング</a:t>
            </a:r>
            <a:endParaRPr lang="ja-JP" altLang="en-US" sz="2800" dirty="0"/>
          </a:p>
        </p:txBody>
      </p:sp>
      <p:sp>
        <p:nvSpPr>
          <p:cNvPr id="3" name="コンテンツ プレースホルダ 2"/>
          <p:cNvSpPr>
            <a:spLocks noGrp="1"/>
          </p:cNvSpPr>
          <p:nvPr>
            <p:ph idx="1"/>
          </p:nvPr>
        </p:nvSpPr>
        <p:spPr/>
        <p:txBody>
          <a:bodyPr/>
          <a:lstStyle/>
          <a:p>
            <a:pPr>
              <a:spcBef>
                <a:spcPts val="300"/>
              </a:spcBef>
            </a:pPr>
            <a:r>
              <a:rPr lang="ja-JP" altLang="en-US" sz="1600" dirty="0" smtClean="0"/>
              <a:t>リポジトリマイニング</a:t>
            </a:r>
            <a:endParaRPr lang="en-US" altLang="ja-JP" sz="1600" dirty="0" smtClean="0"/>
          </a:p>
          <a:p>
            <a:pPr lvl="1">
              <a:spcBef>
                <a:spcPts val="300"/>
              </a:spcBef>
            </a:pPr>
            <a:r>
              <a:rPr lang="ja-JP" altLang="en-US" sz="1400" dirty="0" smtClean="0"/>
              <a:t>手法：ソーシャルネットワーク分析</a:t>
            </a:r>
            <a:endParaRPr lang="en-US" altLang="ja-JP" sz="1400" dirty="0" smtClean="0"/>
          </a:p>
          <a:p>
            <a:pPr lvl="1">
              <a:spcBef>
                <a:spcPts val="300"/>
              </a:spcBef>
            </a:pPr>
            <a:r>
              <a:rPr lang="ja-JP" altLang="en-US" sz="1400" dirty="0" smtClean="0"/>
              <a:t>データ：開発者</a:t>
            </a:r>
            <a:r>
              <a:rPr lang="en-US" altLang="ja-JP" sz="1400" dirty="0" smtClean="0"/>
              <a:t>ML</a:t>
            </a:r>
            <a:r>
              <a:rPr lang="ja-JP" altLang="en-US" sz="1400" dirty="0" smtClean="0"/>
              <a:t>とユーザ</a:t>
            </a:r>
            <a:r>
              <a:rPr lang="en-US" altLang="ja-JP" sz="1400" dirty="0" smtClean="0"/>
              <a:t>ML</a:t>
            </a:r>
          </a:p>
          <a:p>
            <a:pPr>
              <a:spcBef>
                <a:spcPts val="300"/>
              </a:spcBef>
            </a:pPr>
            <a:r>
              <a:rPr lang="ja-JP" altLang="en-US" sz="1600" dirty="0" smtClean="0"/>
              <a:t>結果</a:t>
            </a:r>
            <a:endParaRPr lang="en-US" altLang="ja-JP" sz="1600" dirty="0" smtClean="0"/>
          </a:p>
          <a:p>
            <a:pPr lvl="1">
              <a:spcBef>
                <a:spcPts val="300"/>
              </a:spcBef>
            </a:pPr>
            <a:r>
              <a:rPr lang="en-US" altLang="ja-JP" sz="1400" dirty="0" smtClean="0"/>
              <a:t>Netscape</a:t>
            </a:r>
            <a:r>
              <a:rPr lang="ja-JP" altLang="en-US" sz="1400" dirty="0" smtClean="0"/>
              <a:t>では，開発者とユーザを媒介するコア開発者の活動が見られなくなった</a:t>
            </a:r>
            <a:endParaRPr lang="en-US" altLang="ja-JP" sz="1400" dirty="0" smtClean="0"/>
          </a:p>
          <a:p>
            <a:pPr lvl="2">
              <a:spcBef>
                <a:spcPts val="300"/>
              </a:spcBef>
            </a:pPr>
            <a:r>
              <a:rPr lang="ja-JP" altLang="en-US" sz="1200" dirty="0" smtClean="0"/>
              <a:t>コア開発者：開発者</a:t>
            </a:r>
            <a:r>
              <a:rPr lang="en-US" altLang="ja-JP" sz="1200" dirty="0" smtClean="0"/>
              <a:t>ML</a:t>
            </a:r>
            <a:r>
              <a:rPr lang="ja-JP" altLang="en-US" sz="1200" dirty="0" smtClean="0"/>
              <a:t>とユーザ</a:t>
            </a:r>
            <a:r>
              <a:rPr lang="en-US" altLang="ja-JP" sz="1200" dirty="0" smtClean="0"/>
              <a:t>ML</a:t>
            </a:r>
            <a:r>
              <a:rPr lang="ja-JP" altLang="en-US" sz="1200" dirty="0" smtClean="0"/>
              <a:t>の両方に参加し，両コミュニティの仲介役を担う</a:t>
            </a:r>
            <a:endParaRPr lang="en-US" altLang="ja-JP" sz="1200" dirty="0" smtClean="0"/>
          </a:p>
          <a:p>
            <a:pPr lvl="1">
              <a:spcBef>
                <a:spcPts val="300"/>
              </a:spcBef>
            </a:pPr>
            <a:r>
              <a:rPr lang="ja-JP" altLang="en-US" sz="1400" dirty="0" smtClean="0"/>
              <a:t>この後，プロジェクトは急速に衰退していった</a:t>
            </a:r>
            <a:endParaRPr lang="ja-JP" altLang="en-US" sz="1400" dirty="0"/>
          </a:p>
        </p:txBody>
      </p:sp>
      <p:sp>
        <p:nvSpPr>
          <p:cNvPr id="6" name="スライド番号プレースホルダー 5"/>
          <p:cNvSpPr>
            <a:spLocks noGrp="1"/>
          </p:cNvSpPr>
          <p:nvPr>
            <p:ph type="sldNum" sz="quarter" idx="12"/>
          </p:nvPr>
        </p:nvSpPr>
        <p:spPr/>
        <p:txBody>
          <a:bodyPr/>
          <a:lstStyle/>
          <a:p>
            <a:pPr>
              <a:defRPr/>
            </a:pPr>
            <a:fld id="{E6A802BE-3497-4DD0-9B82-2A864817D727}" type="slidenum">
              <a:rPr lang="en-US" altLang="ja-JP" smtClean="0"/>
              <a:pPr>
                <a:defRPr/>
              </a:pPr>
              <a:t>18</a:t>
            </a:fld>
            <a:endParaRPr lang="en-US" altLang="ja-JP"/>
          </a:p>
        </p:txBody>
      </p:sp>
      <p:pic>
        <p:nvPicPr>
          <p:cNvPr id="146434" name="Picture 2"/>
          <p:cNvPicPr>
            <a:picLocks noChangeAspect="1" noChangeArrowheads="1"/>
          </p:cNvPicPr>
          <p:nvPr/>
        </p:nvPicPr>
        <p:blipFill>
          <a:blip r:embed="rId3" cstate="print"/>
          <a:srcRect/>
          <a:stretch>
            <a:fillRect/>
          </a:stretch>
        </p:blipFill>
        <p:spPr bwMode="auto">
          <a:xfrm>
            <a:off x="179512" y="3236108"/>
            <a:ext cx="4225774" cy="3370313"/>
          </a:xfrm>
          <a:prstGeom prst="rect">
            <a:avLst/>
          </a:prstGeom>
          <a:noFill/>
          <a:ln w="9525">
            <a:noFill/>
            <a:miter lim="800000"/>
            <a:headEnd/>
            <a:tailEnd/>
          </a:ln>
        </p:spPr>
      </p:pic>
      <p:pic>
        <p:nvPicPr>
          <p:cNvPr id="146435" name="Picture 3"/>
          <p:cNvPicPr>
            <a:picLocks noChangeAspect="1" noChangeArrowheads="1"/>
          </p:cNvPicPr>
          <p:nvPr/>
        </p:nvPicPr>
        <p:blipFill>
          <a:blip r:embed="rId4" cstate="print"/>
          <a:srcRect/>
          <a:stretch>
            <a:fillRect/>
          </a:stretch>
        </p:blipFill>
        <p:spPr bwMode="auto">
          <a:xfrm>
            <a:off x="4799962" y="3230271"/>
            <a:ext cx="4236534" cy="3376150"/>
          </a:xfrm>
          <a:prstGeom prst="rect">
            <a:avLst/>
          </a:prstGeom>
          <a:noFill/>
          <a:ln w="9525">
            <a:noFill/>
            <a:miter lim="800000"/>
            <a:headEnd/>
            <a:tailEnd/>
          </a:ln>
        </p:spPr>
      </p:pic>
      <p:pic>
        <p:nvPicPr>
          <p:cNvPr id="7" name="Picture 7" descr="Apache logo.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4262" y="3165390"/>
            <a:ext cx="1345410" cy="378496"/>
          </a:xfrm>
          <a:prstGeom prst="rect">
            <a:avLst/>
          </a:prstGeom>
        </p:spPr>
      </p:pic>
      <p:pic>
        <p:nvPicPr>
          <p:cNvPr id="8" name="Picture 10" descr="http://www.albinoblacksheep.com/download/icon/netscape.png"/>
          <p:cNvPicPr>
            <a:picLocks noChangeAspect="1" noChangeArrowheads="1"/>
          </p:cNvPicPr>
          <p:nvPr/>
        </p:nvPicPr>
        <p:blipFill>
          <a:blip r:embed="rId6" cstate="print"/>
          <a:srcRect/>
          <a:stretch>
            <a:fillRect/>
          </a:stretch>
        </p:blipFill>
        <p:spPr bwMode="auto">
          <a:xfrm>
            <a:off x="5004048" y="3039830"/>
            <a:ext cx="542255" cy="542255"/>
          </a:xfrm>
          <a:prstGeom prst="rect">
            <a:avLst/>
          </a:prstGeom>
          <a:noFill/>
        </p:spPr>
      </p:pic>
      <p:sp>
        <p:nvSpPr>
          <p:cNvPr id="9" name="テキスト ボックス 8"/>
          <p:cNvSpPr txBox="1"/>
          <p:nvPr/>
        </p:nvSpPr>
        <p:spPr>
          <a:xfrm>
            <a:off x="1571110" y="3183846"/>
            <a:ext cx="2717411" cy="338554"/>
          </a:xfrm>
          <a:prstGeom prst="rect">
            <a:avLst/>
          </a:prstGeom>
          <a:noFill/>
        </p:spPr>
        <p:txBody>
          <a:bodyPr wrap="none" rtlCol="0">
            <a:spAutoFit/>
          </a:bodyPr>
          <a:lstStyle/>
          <a:p>
            <a:r>
              <a:rPr kumimoji="1" lang="en-US" altLang="ja-JP" sz="1600" b="1" dirty="0" smtClean="0"/>
              <a:t>Apache </a:t>
            </a:r>
            <a:r>
              <a:rPr kumimoji="1" lang="en-US" altLang="ja-JP" sz="1600" b="1" dirty="0" err="1" smtClean="0"/>
              <a:t>httpd</a:t>
            </a:r>
            <a:r>
              <a:rPr lang="ja-JP" altLang="en-US" sz="1600" b="1" dirty="0" smtClean="0"/>
              <a:t> </a:t>
            </a:r>
            <a:r>
              <a:rPr lang="en-US" altLang="ja-JP" sz="1600" b="1" dirty="0" smtClean="0"/>
              <a:t>(2005/12)</a:t>
            </a:r>
            <a:endParaRPr kumimoji="1" lang="ja-JP" altLang="en-US" sz="1600" b="1" dirty="0" smtClean="0"/>
          </a:p>
        </p:txBody>
      </p:sp>
      <p:sp>
        <p:nvSpPr>
          <p:cNvPr id="10" name="テキスト ボックス 9"/>
          <p:cNvSpPr txBox="1"/>
          <p:nvPr/>
        </p:nvSpPr>
        <p:spPr>
          <a:xfrm>
            <a:off x="5593660" y="3183846"/>
            <a:ext cx="2294218" cy="338554"/>
          </a:xfrm>
          <a:prstGeom prst="rect">
            <a:avLst/>
          </a:prstGeom>
          <a:noFill/>
        </p:spPr>
        <p:txBody>
          <a:bodyPr wrap="none" rtlCol="0">
            <a:spAutoFit/>
          </a:bodyPr>
          <a:lstStyle/>
          <a:p>
            <a:r>
              <a:rPr kumimoji="1" lang="en-US" altLang="ja-JP" sz="1600" b="1" dirty="0" smtClean="0"/>
              <a:t>Netscape (2002/08)</a:t>
            </a:r>
            <a:endParaRPr kumimoji="1" lang="ja-JP" altLang="en-US" sz="1600" b="1" dirty="0" smtClean="0"/>
          </a:p>
        </p:txBody>
      </p:sp>
      <p:sp>
        <p:nvSpPr>
          <p:cNvPr id="11" name="Oval 21"/>
          <p:cNvSpPr>
            <a:spLocks noChangeAspect="1" noChangeArrowheads="1"/>
          </p:cNvSpPr>
          <p:nvPr/>
        </p:nvSpPr>
        <p:spPr bwMode="auto">
          <a:xfrm>
            <a:off x="2339975" y="6676123"/>
            <a:ext cx="136525" cy="138112"/>
          </a:xfrm>
          <a:prstGeom prst="ellipse">
            <a:avLst/>
          </a:prstGeom>
          <a:solidFill>
            <a:srgbClr val="FFF200"/>
          </a:solidFill>
          <a:ln w="9525" algn="ctr">
            <a:solidFill>
              <a:schemeClr val="tx1"/>
            </a:solidFill>
            <a:round/>
            <a:headEnd/>
            <a:tailEnd/>
          </a:ln>
        </p:spPr>
        <p:txBody>
          <a:bodyPr wrap="none" lIns="0" tIns="0" rIns="0" bIns="0" anchor="ctr">
            <a:spAutoFit/>
          </a:bodyPr>
          <a:lstStyle/>
          <a:p>
            <a:endParaRPr lang="ja-JP" altLang="en-US"/>
          </a:p>
        </p:txBody>
      </p:sp>
      <p:sp>
        <p:nvSpPr>
          <p:cNvPr id="12" name="Oval 22"/>
          <p:cNvSpPr>
            <a:spLocks noChangeAspect="1" noChangeArrowheads="1"/>
          </p:cNvSpPr>
          <p:nvPr/>
        </p:nvSpPr>
        <p:spPr bwMode="auto">
          <a:xfrm>
            <a:off x="5365742" y="6671360"/>
            <a:ext cx="136525" cy="138113"/>
          </a:xfrm>
          <a:prstGeom prst="ellipse">
            <a:avLst/>
          </a:prstGeom>
          <a:solidFill>
            <a:srgbClr val="ED1C24"/>
          </a:solidFill>
          <a:ln w="9525" algn="ctr">
            <a:solidFill>
              <a:schemeClr val="tx1"/>
            </a:solidFill>
            <a:round/>
            <a:headEnd/>
            <a:tailEnd/>
          </a:ln>
        </p:spPr>
        <p:txBody>
          <a:bodyPr wrap="none" lIns="0" tIns="0" rIns="0" bIns="0" anchor="ctr">
            <a:spAutoFit/>
          </a:bodyPr>
          <a:lstStyle/>
          <a:p>
            <a:endParaRPr lang="ja-JP" altLang="en-US"/>
          </a:p>
        </p:txBody>
      </p:sp>
      <p:sp>
        <p:nvSpPr>
          <p:cNvPr id="13" name="Oval 23"/>
          <p:cNvSpPr>
            <a:spLocks noChangeAspect="1" noChangeArrowheads="1"/>
          </p:cNvSpPr>
          <p:nvPr/>
        </p:nvSpPr>
        <p:spPr bwMode="auto">
          <a:xfrm>
            <a:off x="3894138" y="6671360"/>
            <a:ext cx="138112" cy="138113"/>
          </a:xfrm>
          <a:prstGeom prst="ellipse">
            <a:avLst/>
          </a:prstGeom>
          <a:solidFill>
            <a:srgbClr val="00ADEF"/>
          </a:solidFill>
          <a:ln w="9525" algn="ctr">
            <a:solidFill>
              <a:schemeClr val="tx1"/>
            </a:solidFill>
            <a:round/>
            <a:headEnd/>
            <a:tailEnd/>
          </a:ln>
        </p:spPr>
        <p:txBody>
          <a:bodyPr wrap="none" lIns="0" tIns="0" rIns="0" bIns="0" anchor="ctr">
            <a:spAutoFit/>
          </a:bodyPr>
          <a:lstStyle/>
          <a:p>
            <a:endParaRPr lang="ja-JP" altLang="en-US"/>
          </a:p>
        </p:txBody>
      </p:sp>
      <p:sp>
        <p:nvSpPr>
          <p:cNvPr id="14" name="テキスト ボックス 571"/>
          <p:cNvSpPr txBox="1">
            <a:spLocks noChangeArrowheads="1"/>
          </p:cNvSpPr>
          <p:nvPr/>
        </p:nvSpPr>
        <p:spPr bwMode="auto">
          <a:xfrm>
            <a:off x="2498725" y="6596748"/>
            <a:ext cx="800219" cy="338554"/>
          </a:xfrm>
          <a:prstGeom prst="rect">
            <a:avLst/>
          </a:prstGeom>
          <a:noFill/>
          <a:ln w="9525">
            <a:noFill/>
            <a:miter lim="800000"/>
            <a:headEnd/>
            <a:tailEnd/>
          </a:ln>
        </p:spPr>
        <p:txBody>
          <a:bodyPr wrap="none">
            <a:spAutoFit/>
          </a:bodyPr>
          <a:lstStyle/>
          <a:p>
            <a:pPr algn="l"/>
            <a:r>
              <a:rPr lang="ja-JP" altLang="en-US" sz="1600" dirty="0" smtClean="0">
                <a:solidFill>
                  <a:schemeClr val="tx1"/>
                </a:solidFill>
              </a:rPr>
              <a:t>開発者</a:t>
            </a:r>
            <a:endParaRPr lang="en-US" altLang="ja-JP" sz="1600" dirty="0">
              <a:solidFill>
                <a:schemeClr val="tx1"/>
              </a:solidFill>
            </a:endParaRPr>
          </a:p>
        </p:txBody>
      </p:sp>
      <p:sp>
        <p:nvSpPr>
          <p:cNvPr id="15" name="テキスト ボックス 571"/>
          <p:cNvSpPr txBox="1">
            <a:spLocks noChangeArrowheads="1"/>
          </p:cNvSpPr>
          <p:nvPr/>
        </p:nvSpPr>
        <p:spPr bwMode="auto">
          <a:xfrm>
            <a:off x="4056063" y="6591985"/>
            <a:ext cx="784189" cy="338554"/>
          </a:xfrm>
          <a:prstGeom prst="rect">
            <a:avLst/>
          </a:prstGeom>
          <a:noFill/>
          <a:ln w="9525">
            <a:noFill/>
            <a:miter lim="800000"/>
            <a:headEnd/>
            <a:tailEnd/>
          </a:ln>
        </p:spPr>
        <p:txBody>
          <a:bodyPr wrap="none">
            <a:spAutoFit/>
          </a:bodyPr>
          <a:lstStyle/>
          <a:p>
            <a:pPr algn="l"/>
            <a:r>
              <a:rPr lang="ja-JP" altLang="en-US" sz="1600" dirty="0" smtClean="0">
                <a:solidFill>
                  <a:schemeClr val="tx1"/>
                </a:solidFill>
              </a:rPr>
              <a:t>ユーザ</a:t>
            </a:r>
            <a:endParaRPr lang="en-US" altLang="ja-JP" sz="1600" dirty="0">
              <a:solidFill>
                <a:schemeClr val="tx1"/>
              </a:solidFill>
            </a:endParaRPr>
          </a:p>
        </p:txBody>
      </p:sp>
      <p:sp>
        <p:nvSpPr>
          <p:cNvPr id="16" name="テキスト ボックス 571"/>
          <p:cNvSpPr txBox="1">
            <a:spLocks noChangeArrowheads="1"/>
          </p:cNvSpPr>
          <p:nvPr/>
        </p:nvSpPr>
        <p:spPr bwMode="auto">
          <a:xfrm>
            <a:off x="5526080" y="6590398"/>
            <a:ext cx="1148071" cy="338554"/>
          </a:xfrm>
          <a:prstGeom prst="rect">
            <a:avLst/>
          </a:prstGeom>
          <a:noFill/>
          <a:ln w="9525">
            <a:noFill/>
            <a:miter lim="800000"/>
            <a:headEnd/>
            <a:tailEnd/>
          </a:ln>
        </p:spPr>
        <p:txBody>
          <a:bodyPr wrap="none">
            <a:spAutoFit/>
          </a:bodyPr>
          <a:lstStyle/>
          <a:p>
            <a:pPr algn="l"/>
            <a:r>
              <a:rPr lang="ja-JP" altLang="en-US" sz="1600" dirty="0" smtClean="0">
                <a:solidFill>
                  <a:schemeClr val="tx1"/>
                </a:solidFill>
              </a:rPr>
              <a:t>コア開発者</a:t>
            </a:r>
            <a:endParaRPr lang="en-US" altLang="ja-JP" sz="1600" dirty="0">
              <a:solidFill>
                <a:schemeClr val="tx1"/>
              </a:solidFill>
            </a:endParaRPr>
          </a:p>
        </p:txBody>
      </p:sp>
      <p:sp>
        <p:nvSpPr>
          <p:cNvPr id="20" name="テキスト ボックス 19"/>
          <p:cNvSpPr txBox="1"/>
          <p:nvPr/>
        </p:nvSpPr>
        <p:spPr>
          <a:xfrm>
            <a:off x="6674151" y="1334671"/>
            <a:ext cx="2290462" cy="707886"/>
          </a:xfrm>
          <a:prstGeom prst="rect">
            <a:avLst/>
          </a:prstGeom>
          <a:noFill/>
          <a:ln w="6350">
            <a:solidFill>
              <a:schemeClr val="tx1"/>
            </a:solidFill>
          </a:ln>
        </p:spPr>
        <p:txBody>
          <a:bodyPr wrap="square" rtlCol="0">
            <a:spAutoFit/>
          </a:bodyPr>
          <a:lstStyle/>
          <a:p>
            <a:pPr marL="0" lvl="1" algn="just">
              <a:spcBef>
                <a:spcPts val="300"/>
              </a:spcBef>
              <a:buSzPct val="100000"/>
            </a:pPr>
            <a:r>
              <a:rPr lang="ja-JP" altLang="en-US" sz="1000" dirty="0" smtClean="0">
                <a:latin typeface="+mn-ea"/>
              </a:rPr>
              <a:t>柗本真佑</a:t>
            </a:r>
            <a:r>
              <a:rPr lang="en-US" altLang="ja-JP" sz="1000" dirty="0" smtClean="0">
                <a:latin typeface="+mn-ea"/>
              </a:rPr>
              <a:t>, </a:t>
            </a:r>
            <a:r>
              <a:rPr lang="ja-JP" altLang="en-US" sz="1000" dirty="0" smtClean="0">
                <a:latin typeface="+mn-ea"/>
              </a:rPr>
              <a:t>亀井靖高</a:t>
            </a:r>
            <a:r>
              <a:rPr lang="en-US" altLang="ja-JP" sz="1000" dirty="0" smtClean="0">
                <a:latin typeface="+mn-ea"/>
              </a:rPr>
              <a:t>, </a:t>
            </a:r>
            <a:r>
              <a:rPr lang="ja-JP" altLang="en-US" sz="1000" dirty="0" smtClean="0">
                <a:latin typeface="+mn-ea"/>
              </a:rPr>
              <a:t>大平雅雄</a:t>
            </a:r>
            <a:r>
              <a:rPr lang="en-US" altLang="ja-JP" sz="1000" dirty="0" smtClean="0">
                <a:latin typeface="+mn-ea"/>
              </a:rPr>
              <a:t>, </a:t>
            </a:r>
            <a:r>
              <a:rPr lang="ja-JP" altLang="en-US" sz="1000" dirty="0" smtClean="0">
                <a:latin typeface="+mn-ea"/>
              </a:rPr>
              <a:t>松本健一</a:t>
            </a:r>
            <a:r>
              <a:rPr lang="en-US" altLang="ja-JP" sz="1000" dirty="0" smtClean="0">
                <a:latin typeface="+mn-ea"/>
              </a:rPr>
              <a:t>, OSS</a:t>
            </a:r>
            <a:r>
              <a:rPr lang="ja-JP" altLang="en-US" sz="1000" dirty="0" smtClean="0">
                <a:latin typeface="+mn-ea"/>
              </a:rPr>
              <a:t>コミュニティにおけるオープンコラボレーションの理解</a:t>
            </a:r>
            <a:r>
              <a:rPr lang="en-US" altLang="ja-JP" sz="1000" dirty="0" smtClean="0">
                <a:latin typeface="+mn-ea"/>
              </a:rPr>
              <a:t>, </a:t>
            </a:r>
            <a:r>
              <a:rPr lang="ja-JP" altLang="en-US" sz="1000" dirty="0" smtClean="0">
                <a:latin typeface="+mn-ea"/>
              </a:rPr>
              <a:t>情報社会学会誌</a:t>
            </a:r>
            <a:r>
              <a:rPr lang="en-US" altLang="ja-JP" sz="1000" dirty="0" smtClean="0">
                <a:latin typeface="+mn-ea"/>
              </a:rPr>
              <a:t>, Vol.3, No.2, pp.29-42, March 2009.</a:t>
            </a:r>
          </a:p>
        </p:txBody>
      </p:sp>
      <p:sp>
        <p:nvSpPr>
          <p:cNvPr id="4" name="テキスト ボックス 3"/>
          <p:cNvSpPr txBox="1"/>
          <p:nvPr/>
        </p:nvSpPr>
        <p:spPr>
          <a:xfrm>
            <a:off x="718615" y="1271239"/>
            <a:ext cx="7742411" cy="2800767"/>
          </a:xfrm>
          <a:prstGeom prst="rect">
            <a:avLst/>
          </a:prstGeom>
          <a:solidFill>
            <a:schemeClr val="bg1"/>
          </a:solidFill>
          <a:ln w="76200" cmpd="sng">
            <a:solidFill>
              <a:srgbClr val="FF6600"/>
            </a:solidFill>
          </a:ln>
        </p:spPr>
        <p:txBody>
          <a:bodyPr wrap="square" rtlCol="0">
            <a:spAutoFit/>
          </a:bodyPr>
          <a:lstStyle/>
          <a:p>
            <a:pPr algn="ctr"/>
            <a:endParaRPr kumimoji="1" lang="en-US" altLang="ja-JP" dirty="0" smtClean="0"/>
          </a:p>
          <a:p>
            <a:pPr algn="ctr"/>
            <a:r>
              <a:rPr kumimoji="1" lang="ja-JP" altLang="en-US" sz="3200" dirty="0" smtClean="0"/>
              <a:t>リポジトリマイニングのメリット：その１</a:t>
            </a:r>
            <a:endParaRPr kumimoji="1" lang="en-US" altLang="ja-JP" sz="3200" dirty="0" smtClean="0"/>
          </a:p>
          <a:p>
            <a:pPr algn="ctr"/>
            <a:endParaRPr lang="en-US" altLang="ja-JP" sz="3200" dirty="0" smtClean="0"/>
          </a:p>
          <a:p>
            <a:pPr algn="ctr"/>
            <a:r>
              <a:rPr kumimoji="1" lang="ja-JP" altLang="en-US" sz="3600" dirty="0" smtClean="0">
                <a:solidFill>
                  <a:srgbClr val="800000"/>
                </a:solidFill>
              </a:rPr>
              <a:t>プロジェクトの成功／失敗</a:t>
            </a:r>
            <a:r>
              <a:rPr kumimoji="1" lang="ja-JP" altLang="en-US" sz="3600" dirty="0" smtClean="0">
                <a:solidFill>
                  <a:srgbClr val="800000"/>
                </a:solidFill>
              </a:rPr>
              <a:t>要因</a:t>
            </a:r>
            <a:r>
              <a:rPr kumimoji="1" lang="ja-JP" altLang="en-US" sz="3600" dirty="0" smtClean="0">
                <a:solidFill>
                  <a:srgbClr val="800000"/>
                </a:solidFill>
              </a:rPr>
              <a:t>が</a:t>
            </a:r>
            <a:r>
              <a:rPr kumimoji="1" lang="en-US" altLang="ja-JP" sz="3600" dirty="0" smtClean="0">
                <a:solidFill>
                  <a:srgbClr val="800000"/>
                </a:solidFill>
              </a:rPr>
              <a:t/>
            </a:r>
            <a:br>
              <a:rPr kumimoji="1" lang="en-US" altLang="ja-JP" sz="3600" dirty="0" smtClean="0">
                <a:solidFill>
                  <a:srgbClr val="800000"/>
                </a:solidFill>
              </a:rPr>
            </a:br>
            <a:r>
              <a:rPr kumimoji="1" lang="ja-JP" altLang="en-US" sz="3600" dirty="0" smtClean="0">
                <a:solidFill>
                  <a:srgbClr val="800000"/>
                </a:solidFill>
              </a:rPr>
              <a:t>分析</a:t>
            </a:r>
            <a:r>
              <a:rPr lang="ja-JP" altLang="en-US" sz="3600" dirty="0" smtClean="0">
                <a:solidFill>
                  <a:srgbClr val="800000"/>
                </a:solidFill>
              </a:rPr>
              <a:t>できる！</a:t>
            </a:r>
            <a:endParaRPr kumimoji="1" lang="en-US" altLang="ja-JP" sz="3600" dirty="0" smtClean="0">
              <a:solidFill>
                <a:srgbClr val="800000"/>
              </a:solidFill>
            </a:endParaRPr>
          </a:p>
          <a:p>
            <a:pPr algn="ctr"/>
            <a:endParaRPr kumimoji="1" lang="ja-JP" altLang="en-US" dirty="0"/>
          </a:p>
        </p:txBody>
      </p:sp>
      <p:sp>
        <p:nvSpPr>
          <p:cNvPr id="5" name="日付プレースホルダー 4"/>
          <p:cNvSpPr>
            <a:spLocks noGrp="1"/>
          </p:cNvSpPr>
          <p:nvPr>
            <p:ph type="dt" sz="half" idx="10"/>
          </p:nvPr>
        </p:nvSpPr>
        <p:spPr/>
        <p:txBody>
          <a:bodyPr/>
          <a:lstStyle/>
          <a:p>
            <a:r>
              <a:rPr kumimoji="1" lang="en-US" altLang="ja-JP" smtClean="0"/>
              <a:t>2012/10/11</a:t>
            </a:r>
            <a:endParaRPr kumimoji="1" lang="ja-JP" altLang="en-US" dirty="0"/>
          </a:p>
        </p:txBody>
      </p:sp>
    </p:spTree>
    <p:extLst>
      <p:ext uri="{BB962C8B-B14F-4D97-AF65-F5344CB8AC3E}">
        <p14:creationId xmlns:p14="http://schemas.microsoft.com/office/powerpoint/2010/main" val="31510102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0" y="3574895"/>
            <a:ext cx="9144000" cy="328310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5" name="タイトル 4"/>
          <p:cNvSpPr>
            <a:spLocks noGrp="1"/>
          </p:cNvSpPr>
          <p:nvPr>
            <p:ph type="title"/>
          </p:nvPr>
        </p:nvSpPr>
        <p:spPr/>
        <p:txBody>
          <a:bodyPr/>
          <a:lstStyle/>
          <a:p>
            <a:r>
              <a:rPr lang="ja-JP" altLang="en-US" sz="2800" dirty="0" smtClean="0"/>
              <a:t>②支援方法の検討：不具合管理リポジトリのマイニング</a:t>
            </a:r>
            <a:endParaRPr kumimoji="1" lang="ja-JP" altLang="en-US" dirty="0"/>
          </a:p>
        </p:txBody>
      </p:sp>
      <p:sp>
        <p:nvSpPr>
          <p:cNvPr id="6" name="コンテンツ プレースホルダ 5"/>
          <p:cNvSpPr>
            <a:spLocks noGrp="1"/>
          </p:cNvSpPr>
          <p:nvPr>
            <p:ph idx="1"/>
          </p:nvPr>
        </p:nvSpPr>
        <p:spPr/>
        <p:txBody>
          <a:bodyPr/>
          <a:lstStyle/>
          <a:p>
            <a:r>
              <a:rPr lang="ja-JP" altLang="en-US" sz="1600" dirty="0" smtClean="0"/>
              <a:t>支援方法の検討</a:t>
            </a:r>
            <a:endParaRPr lang="en-US" altLang="ja-JP" sz="1600" dirty="0" smtClean="0"/>
          </a:p>
          <a:p>
            <a:pPr lvl="1"/>
            <a:r>
              <a:rPr lang="ja-JP" altLang="en-US" sz="1400" dirty="0" smtClean="0"/>
              <a:t>コア開発者となりえる有能な開発者をできるだけ早く発見する方法を検討</a:t>
            </a:r>
            <a:endParaRPr lang="en-US" altLang="ja-JP" sz="1400" dirty="0" smtClean="0"/>
          </a:p>
          <a:p>
            <a:pPr lvl="2" algn="l">
              <a:buNone/>
            </a:pPr>
            <a:r>
              <a:rPr lang="en-US" altLang="ja-JP" sz="1200" dirty="0" smtClean="0"/>
              <a:t>[</a:t>
            </a:r>
            <a:r>
              <a:rPr lang="ja-JP" altLang="en-US" sz="1200" dirty="0" smtClean="0"/>
              <a:t>仮定</a:t>
            </a:r>
            <a:r>
              <a:rPr lang="en-US" altLang="ja-JP" sz="1200" dirty="0" smtClean="0"/>
              <a:t>]</a:t>
            </a:r>
            <a:r>
              <a:rPr lang="ja-JP" altLang="en-US" sz="1200" dirty="0" smtClean="0"/>
              <a:t> コア開発者を増やし利用者からのフィードバックを素早く反映する</a:t>
            </a:r>
            <a:r>
              <a:rPr lang="en-US" altLang="ja-JP" sz="1200" dirty="0" smtClean="0"/>
              <a:t/>
            </a:r>
            <a:br>
              <a:rPr lang="en-US" altLang="ja-JP" sz="1200" dirty="0" smtClean="0"/>
            </a:br>
            <a:r>
              <a:rPr lang="ja-JP" altLang="en-US" sz="1200" dirty="0" smtClean="0"/>
              <a:t> （開発スピードを速める）ことがプロジェクトの持続的発展に必要</a:t>
            </a:r>
            <a:endParaRPr lang="en-US" altLang="ja-JP" sz="1200" dirty="0" smtClean="0"/>
          </a:p>
          <a:p>
            <a:r>
              <a:rPr lang="ja-JP" altLang="en-US" sz="1600" dirty="0" smtClean="0"/>
              <a:t>マイニング</a:t>
            </a:r>
            <a:endParaRPr lang="en-US" altLang="ja-JP" sz="1600" dirty="0" smtClean="0"/>
          </a:p>
          <a:p>
            <a:pPr lvl="1"/>
            <a:r>
              <a:rPr lang="ja-JP" altLang="en-US" sz="1400" dirty="0" smtClean="0"/>
              <a:t>手法：</a:t>
            </a:r>
            <a:r>
              <a:rPr lang="en-US" altLang="ja-JP" sz="1400" dirty="0" smtClean="0"/>
              <a:t>32</a:t>
            </a:r>
            <a:r>
              <a:rPr lang="ja-JP" altLang="en-US" sz="1400" dirty="0" smtClean="0"/>
              <a:t>件の</a:t>
            </a:r>
            <a:r>
              <a:rPr lang="en-US" altLang="ja-JP" sz="1400" dirty="0" smtClean="0"/>
              <a:t>OSS</a:t>
            </a:r>
            <a:r>
              <a:rPr lang="ja-JP" altLang="en-US" sz="1400" dirty="0" smtClean="0"/>
              <a:t>プロジェクトのコア開発者の過去の（コア開発者に昇格する前の）活動を分類する</a:t>
            </a:r>
            <a:endParaRPr lang="en-US" altLang="ja-JP" sz="1400" dirty="0" smtClean="0"/>
          </a:p>
          <a:p>
            <a:pPr lvl="1"/>
            <a:r>
              <a:rPr lang="ja-JP" altLang="en-US" sz="1400" dirty="0" smtClean="0"/>
              <a:t>データ：不具合管理システム利用時の開発者の活動履歴（パッチ投稿数など）</a:t>
            </a:r>
            <a:endParaRPr lang="en-US" altLang="ja-JP" sz="1400" dirty="0" smtClean="0"/>
          </a:p>
          <a:p>
            <a:r>
              <a:rPr lang="ja-JP" altLang="en-US" sz="1600" dirty="0" smtClean="0"/>
              <a:t>結果</a:t>
            </a:r>
            <a:endParaRPr lang="en-US" altLang="ja-JP" sz="1600" dirty="0" smtClean="0"/>
          </a:p>
          <a:p>
            <a:pPr lvl="1"/>
            <a:endParaRPr lang="en-US" altLang="ja-JP" sz="1400" dirty="0" smtClean="0"/>
          </a:p>
        </p:txBody>
      </p:sp>
      <p:sp>
        <p:nvSpPr>
          <p:cNvPr id="2" name="日付プレースホルダー 1"/>
          <p:cNvSpPr>
            <a:spLocks noGrp="1"/>
          </p:cNvSpPr>
          <p:nvPr>
            <p:ph type="dt" sz="half" idx="10"/>
          </p:nvPr>
        </p:nvSpPr>
        <p:spPr/>
        <p:txBody>
          <a:bodyPr/>
          <a:lstStyle/>
          <a:p>
            <a:pPr>
              <a:defRPr/>
            </a:pPr>
            <a:r>
              <a:rPr lang="en-US" altLang="ja-JP" smtClean="0"/>
              <a:t>2012/10/11</a:t>
            </a:r>
            <a:endParaRPr lang="en-US" altLang="ja-JP"/>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19</a:t>
            </a:fld>
            <a:endParaRPr kumimoji="1" lang="ja-JP" altLang="en-US"/>
          </a:p>
        </p:txBody>
      </p:sp>
      <p:graphicFrame>
        <p:nvGraphicFramePr>
          <p:cNvPr id="7" name="グラフ 6"/>
          <p:cNvGraphicFramePr/>
          <p:nvPr>
            <p:extLst>
              <p:ext uri="{D42A27DB-BD31-4B8C-83A1-F6EECF244321}">
                <p14:modId xmlns:p14="http://schemas.microsoft.com/office/powerpoint/2010/main" val="1590304295"/>
              </p:ext>
            </p:extLst>
          </p:nvPr>
        </p:nvGraphicFramePr>
        <p:xfrm>
          <a:off x="1519172" y="3187315"/>
          <a:ext cx="6724495" cy="2518403"/>
        </p:xfrm>
        <a:graphic>
          <a:graphicData uri="http://schemas.openxmlformats.org/drawingml/2006/chart">
            <c:chart xmlns:c="http://schemas.openxmlformats.org/drawingml/2006/chart" xmlns:r="http://schemas.openxmlformats.org/officeDocument/2006/relationships" r:id="rId3"/>
          </a:graphicData>
        </a:graphic>
      </p:graphicFrame>
      <p:sp>
        <p:nvSpPr>
          <p:cNvPr id="8" name="角丸四角形 7"/>
          <p:cNvSpPr/>
          <p:nvPr/>
        </p:nvSpPr>
        <p:spPr>
          <a:xfrm>
            <a:off x="499403" y="5705718"/>
            <a:ext cx="8144302" cy="474143"/>
          </a:xfrm>
          <a:prstGeom prst="roundRect">
            <a:avLst/>
          </a:prstGeom>
          <a:ln/>
        </p:spPr>
        <p:style>
          <a:lnRef idx="1">
            <a:schemeClr val="dk1"/>
          </a:lnRef>
          <a:fillRef idx="2">
            <a:schemeClr val="dk1"/>
          </a:fillRef>
          <a:effectRef idx="1">
            <a:schemeClr val="dk1"/>
          </a:effectRef>
          <a:fontRef idx="minor">
            <a:schemeClr val="dk1"/>
          </a:fontRef>
        </p:style>
        <p:txBody>
          <a:bodyPr lIns="72000" rIns="72000" anchor="ctr"/>
          <a:lstStyle/>
          <a:p>
            <a:pPr marL="0" lvl="1" algn="ctr">
              <a:defRPr/>
            </a:pPr>
            <a:r>
              <a:rPr lang="ja-JP" altLang="en-US" kern="0" dirty="0" smtClean="0">
                <a:solidFill>
                  <a:schemeClr val="tx1"/>
                </a:solidFill>
              </a:rPr>
              <a:t>「参加期間」「コメント数」はコミッター選出の指標として有効</a:t>
            </a:r>
            <a:endParaRPr lang="en-US" altLang="ja-JP" kern="0" dirty="0" smtClean="0">
              <a:solidFill>
                <a:schemeClr val="tx1"/>
              </a:solidFill>
            </a:endParaRPr>
          </a:p>
        </p:txBody>
      </p:sp>
      <p:sp>
        <p:nvSpPr>
          <p:cNvPr id="9" name="角丸四角形 8"/>
          <p:cNvSpPr/>
          <p:nvPr/>
        </p:nvSpPr>
        <p:spPr>
          <a:xfrm>
            <a:off x="499403" y="6338902"/>
            <a:ext cx="8144302" cy="474143"/>
          </a:xfrm>
          <a:prstGeom prst="roundRect">
            <a:avLst/>
          </a:prstGeom>
          <a:ln/>
        </p:spPr>
        <p:style>
          <a:lnRef idx="1">
            <a:schemeClr val="dk1"/>
          </a:lnRef>
          <a:fillRef idx="2">
            <a:schemeClr val="dk1"/>
          </a:fillRef>
          <a:effectRef idx="1">
            <a:schemeClr val="dk1"/>
          </a:effectRef>
          <a:fontRef idx="minor">
            <a:schemeClr val="dk1"/>
          </a:fontRef>
        </p:style>
        <p:txBody>
          <a:bodyPr anchor="ctr"/>
          <a:lstStyle/>
          <a:p>
            <a:pPr algn="ctr">
              <a:defRPr/>
            </a:pPr>
            <a:r>
              <a:rPr lang="ja-JP" altLang="en-US" kern="0" dirty="0" smtClean="0">
                <a:solidFill>
                  <a:schemeClr val="tx1"/>
                </a:solidFill>
              </a:rPr>
              <a:t>「レビュー時間」はコミッター選出の指標として使えない</a:t>
            </a:r>
            <a:endParaRPr lang="ja-JP" altLang="en-US" b="1" dirty="0">
              <a:solidFill>
                <a:schemeClr val="tx1"/>
              </a:solidFill>
            </a:endParaRPr>
          </a:p>
        </p:txBody>
      </p:sp>
      <p:sp>
        <p:nvSpPr>
          <p:cNvPr id="12" name="テキスト ボックス 11"/>
          <p:cNvSpPr txBox="1"/>
          <p:nvPr/>
        </p:nvSpPr>
        <p:spPr>
          <a:xfrm>
            <a:off x="6674151" y="1303732"/>
            <a:ext cx="2290462" cy="1169551"/>
          </a:xfrm>
          <a:prstGeom prst="rect">
            <a:avLst/>
          </a:prstGeom>
          <a:noFill/>
          <a:ln w="6350">
            <a:solidFill>
              <a:schemeClr val="tx1"/>
            </a:solidFill>
          </a:ln>
        </p:spPr>
        <p:txBody>
          <a:bodyPr wrap="square" rtlCol="0">
            <a:spAutoFit/>
          </a:bodyPr>
          <a:lstStyle/>
          <a:p>
            <a:pPr marL="0" lvl="1" algn="just">
              <a:spcBef>
                <a:spcPts val="300"/>
              </a:spcBef>
              <a:buSzPct val="100000"/>
            </a:pPr>
            <a:r>
              <a:rPr lang="ja-JP" altLang="en-US" sz="1000" dirty="0" smtClean="0">
                <a:latin typeface="+mn-ea"/>
              </a:rPr>
              <a:t>藤田将司</a:t>
            </a:r>
            <a:r>
              <a:rPr lang="en-US" altLang="ja-JP" sz="1000" dirty="0" smtClean="0">
                <a:latin typeface="+mn-ea"/>
              </a:rPr>
              <a:t>, </a:t>
            </a:r>
            <a:r>
              <a:rPr lang="ja-JP" altLang="en-US" sz="1000" dirty="0" smtClean="0">
                <a:latin typeface="+mn-ea"/>
              </a:rPr>
              <a:t>伊原彰紀</a:t>
            </a:r>
            <a:r>
              <a:rPr lang="en-US" altLang="ja-JP" sz="1000" dirty="0" smtClean="0">
                <a:latin typeface="+mn-ea"/>
              </a:rPr>
              <a:t>, </a:t>
            </a:r>
            <a:r>
              <a:rPr lang="ja-JP" altLang="en-US" sz="1000" dirty="0" smtClean="0">
                <a:latin typeface="+mn-ea"/>
              </a:rPr>
              <a:t>大平雅雄</a:t>
            </a:r>
            <a:r>
              <a:rPr lang="en-US" altLang="ja-JP" sz="1000" dirty="0" smtClean="0">
                <a:latin typeface="+mn-ea"/>
              </a:rPr>
              <a:t>, </a:t>
            </a:r>
            <a:r>
              <a:rPr lang="ja-JP" altLang="en-US" sz="1000" dirty="0" smtClean="0">
                <a:latin typeface="+mn-ea"/>
              </a:rPr>
              <a:t>松本健一</a:t>
            </a:r>
            <a:r>
              <a:rPr lang="en-US" altLang="ja-JP" sz="1000" dirty="0" smtClean="0">
                <a:latin typeface="+mn-ea"/>
              </a:rPr>
              <a:t>, OSS</a:t>
            </a:r>
            <a:r>
              <a:rPr lang="ja-JP" altLang="en-US" sz="1000" dirty="0" smtClean="0">
                <a:latin typeface="+mn-ea"/>
              </a:rPr>
              <a:t>開発におけるパッチレビュープロセスの効率化に向けたコミッターの分類</a:t>
            </a:r>
            <a:r>
              <a:rPr lang="en-US" altLang="ja-JP" sz="1000" dirty="0" smtClean="0">
                <a:latin typeface="+mn-ea"/>
              </a:rPr>
              <a:t>, </a:t>
            </a:r>
            <a:r>
              <a:rPr lang="ja-JP" altLang="en-US" sz="1000" dirty="0" smtClean="0">
                <a:latin typeface="+mn-ea"/>
              </a:rPr>
              <a:t>平成</a:t>
            </a:r>
            <a:r>
              <a:rPr lang="en-US" altLang="ja-JP" sz="1000" dirty="0" smtClean="0">
                <a:latin typeface="+mn-ea"/>
              </a:rPr>
              <a:t>22</a:t>
            </a:r>
            <a:r>
              <a:rPr lang="ja-JP" altLang="en-US" sz="1000" dirty="0" smtClean="0">
                <a:latin typeface="+mn-ea"/>
              </a:rPr>
              <a:t>年度 情報処理学会関西支部 支部大会 講演論文集</a:t>
            </a:r>
            <a:r>
              <a:rPr lang="en-US" altLang="ja-JP" sz="1000" dirty="0" smtClean="0">
                <a:latin typeface="+mn-ea"/>
              </a:rPr>
              <a:t>, Vol.2010, September 2010. (</a:t>
            </a:r>
            <a:r>
              <a:rPr lang="ja-JP" altLang="en-US" sz="1000" dirty="0" smtClean="0">
                <a:latin typeface="+mn-ea"/>
              </a:rPr>
              <a:t>学生奨励賞（受賞者：藤田将司）</a:t>
            </a:r>
            <a:r>
              <a:rPr lang="en-US" altLang="ja-JP" sz="1000" dirty="0" smtClean="0">
                <a:latin typeface="+mn-ea"/>
              </a:rPr>
              <a:t>)</a:t>
            </a:r>
          </a:p>
        </p:txBody>
      </p:sp>
      <p:sp>
        <p:nvSpPr>
          <p:cNvPr id="3" name="テキスト ボックス 2"/>
          <p:cNvSpPr txBox="1"/>
          <p:nvPr/>
        </p:nvSpPr>
        <p:spPr>
          <a:xfrm>
            <a:off x="457200" y="1250699"/>
            <a:ext cx="8313312" cy="2800767"/>
          </a:xfrm>
          <a:prstGeom prst="rect">
            <a:avLst/>
          </a:prstGeom>
          <a:solidFill>
            <a:srgbClr val="FFFFFF"/>
          </a:solidFill>
          <a:ln w="76200" cmpd="sng">
            <a:solidFill>
              <a:srgbClr val="FF6600"/>
            </a:solidFill>
          </a:ln>
        </p:spPr>
        <p:txBody>
          <a:bodyPr wrap="square" rtlCol="0">
            <a:spAutoFit/>
          </a:bodyPr>
          <a:lstStyle/>
          <a:p>
            <a:pPr algn="ctr"/>
            <a:endParaRPr lang="en-US" altLang="ja-JP" dirty="0"/>
          </a:p>
          <a:p>
            <a:pPr algn="ctr"/>
            <a:r>
              <a:rPr lang="ja-JP" altLang="en-US" sz="3200" dirty="0"/>
              <a:t>リポジトリマイニングのメリット：</a:t>
            </a:r>
            <a:r>
              <a:rPr lang="ja-JP" altLang="en-US" sz="3200" dirty="0" smtClean="0"/>
              <a:t>その２</a:t>
            </a:r>
            <a:endParaRPr lang="en-US" altLang="ja-JP" sz="3200" dirty="0"/>
          </a:p>
          <a:p>
            <a:pPr algn="ctr"/>
            <a:endParaRPr lang="en-US" altLang="ja-JP" sz="3200" dirty="0"/>
          </a:p>
          <a:p>
            <a:pPr algn="ctr"/>
            <a:r>
              <a:rPr lang="ja-JP" altLang="en-US" sz="3600" dirty="0" smtClean="0">
                <a:solidFill>
                  <a:srgbClr val="800000"/>
                </a:solidFill>
              </a:rPr>
              <a:t>数百件のプロジェクト／数万人の開発者の特徴を分析／比較</a:t>
            </a:r>
            <a:r>
              <a:rPr lang="ja-JP" altLang="en-US" sz="3600" dirty="0" smtClean="0">
                <a:solidFill>
                  <a:srgbClr val="800000"/>
                </a:solidFill>
              </a:rPr>
              <a:t>で</a:t>
            </a:r>
            <a:r>
              <a:rPr lang="ja-JP" altLang="en-US" sz="3600" dirty="0" smtClean="0">
                <a:solidFill>
                  <a:srgbClr val="800000"/>
                </a:solidFill>
              </a:rPr>
              <a:t>きる</a:t>
            </a:r>
            <a:r>
              <a:rPr lang="ja-JP" altLang="en-US" sz="3600" dirty="0" smtClean="0">
                <a:solidFill>
                  <a:srgbClr val="800000"/>
                </a:solidFill>
              </a:rPr>
              <a:t>！</a:t>
            </a:r>
            <a:endParaRPr lang="en-US" altLang="ja-JP" sz="3600" dirty="0" smtClean="0">
              <a:solidFill>
                <a:srgbClr val="800000"/>
              </a:solidFill>
            </a:endParaRPr>
          </a:p>
          <a:p>
            <a:pPr algn="ctr"/>
            <a:endParaRPr lang="ja-JP" altLang="en-US" dirty="0"/>
          </a:p>
        </p:txBody>
      </p:sp>
    </p:spTree>
    <p:extLst>
      <p:ext uri="{BB962C8B-B14F-4D97-AF65-F5344CB8AC3E}">
        <p14:creationId xmlns:p14="http://schemas.microsoft.com/office/powerpoint/2010/main" val="183098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0" y="5059542"/>
            <a:ext cx="9144000" cy="179845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タイトル 4"/>
          <p:cNvSpPr>
            <a:spLocks noGrp="1"/>
          </p:cNvSpPr>
          <p:nvPr>
            <p:ph type="title"/>
          </p:nvPr>
        </p:nvSpPr>
        <p:spPr/>
        <p:txBody>
          <a:bodyPr/>
          <a:lstStyle/>
          <a:p>
            <a:r>
              <a:rPr lang="ja-JP" altLang="en-US" sz="2800" dirty="0" smtClean="0"/>
              <a:t>③支援の自動化：不具合管理リポジトリのマイニング</a:t>
            </a:r>
            <a:endParaRPr kumimoji="1" lang="ja-JP" altLang="en-US" sz="2800" dirty="0"/>
          </a:p>
        </p:txBody>
      </p:sp>
      <p:sp>
        <p:nvSpPr>
          <p:cNvPr id="6" name="コンテンツ プレースホルダ 5"/>
          <p:cNvSpPr>
            <a:spLocks noGrp="1"/>
          </p:cNvSpPr>
          <p:nvPr>
            <p:ph idx="1"/>
          </p:nvPr>
        </p:nvSpPr>
        <p:spPr/>
        <p:txBody>
          <a:bodyPr/>
          <a:lstStyle/>
          <a:p>
            <a:r>
              <a:rPr lang="ja-JP" altLang="en-US" sz="1600" dirty="0" smtClean="0"/>
              <a:t>支援の自動化</a:t>
            </a:r>
            <a:endParaRPr lang="en-US" altLang="ja-JP" sz="1600" dirty="0" smtClean="0"/>
          </a:p>
          <a:p>
            <a:pPr lvl="1"/>
            <a:r>
              <a:rPr lang="ja-JP" altLang="en-US" sz="1400" dirty="0" smtClean="0"/>
              <a:t>コア開発者に昇格すべき候補者を</a:t>
            </a:r>
            <a:r>
              <a:rPr lang="en-US" altLang="ja-JP" sz="1400" dirty="0" smtClean="0"/>
              <a:t>OSS</a:t>
            </a:r>
            <a:r>
              <a:rPr lang="ja-JP" altLang="en-US" sz="1400" dirty="0" smtClean="0"/>
              <a:t>プロジェクトリーダに推薦する</a:t>
            </a:r>
            <a:endParaRPr lang="en-US" altLang="ja-JP" sz="1400" dirty="0" smtClean="0"/>
          </a:p>
          <a:p>
            <a:r>
              <a:rPr lang="ja-JP" altLang="en-US" sz="1600" dirty="0" smtClean="0"/>
              <a:t>マイニング</a:t>
            </a:r>
            <a:endParaRPr lang="en-US" altLang="ja-JP" sz="1600" dirty="0" smtClean="0"/>
          </a:p>
          <a:p>
            <a:pPr lvl="1"/>
            <a:r>
              <a:rPr lang="ja-JP" altLang="en-US" sz="1400" dirty="0" smtClean="0"/>
              <a:t>手法：開発者の過去の活動履歴から予測モデルを作成する</a:t>
            </a:r>
            <a:endParaRPr lang="en-US" altLang="ja-JP" sz="1400" dirty="0" smtClean="0"/>
          </a:p>
          <a:p>
            <a:pPr lvl="1"/>
            <a:r>
              <a:rPr lang="ja-JP" altLang="en-US" sz="1400" dirty="0" smtClean="0"/>
              <a:t>データ：不具合管理システム利用時の開発者の活動履歴（パッチ投稿数など）</a:t>
            </a:r>
            <a:endParaRPr lang="en-US" altLang="ja-JP" sz="1400" dirty="0" smtClean="0"/>
          </a:p>
          <a:p>
            <a:r>
              <a:rPr lang="ja-JP" altLang="en-US" sz="1600" dirty="0" smtClean="0"/>
              <a:t>結果</a:t>
            </a:r>
            <a:endParaRPr lang="en-US" altLang="ja-JP" sz="1600" dirty="0" smtClean="0"/>
          </a:p>
        </p:txBody>
      </p:sp>
      <p:sp>
        <p:nvSpPr>
          <p:cNvPr id="2" name="日付プレースホルダー 1"/>
          <p:cNvSpPr>
            <a:spLocks noGrp="1"/>
          </p:cNvSpPr>
          <p:nvPr>
            <p:ph type="dt" sz="half" idx="10"/>
          </p:nvPr>
        </p:nvSpPr>
        <p:spPr/>
        <p:txBody>
          <a:bodyPr/>
          <a:lstStyle/>
          <a:p>
            <a:pPr>
              <a:defRPr/>
            </a:pPr>
            <a:r>
              <a:rPr lang="en-US" altLang="ja-JP" smtClean="0"/>
              <a:t>2012/10/11</a:t>
            </a:r>
            <a:endParaRPr lang="en-US" altLang="ja-JP"/>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20</a:t>
            </a:fld>
            <a:endParaRPr kumimoji="1" lang="ja-JP" altLang="en-US"/>
          </a:p>
        </p:txBody>
      </p:sp>
      <p:sp>
        <p:nvSpPr>
          <p:cNvPr id="7" name="テキスト ボックス 6"/>
          <p:cNvSpPr txBox="1"/>
          <p:nvPr/>
        </p:nvSpPr>
        <p:spPr>
          <a:xfrm>
            <a:off x="1455470" y="2868991"/>
            <a:ext cx="3436061" cy="276999"/>
          </a:xfrm>
          <a:prstGeom prst="rect">
            <a:avLst/>
          </a:prstGeom>
          <a:noFill/>
        </p:spPr>
        <p:txBody>
          <a:bodyPr wrap="square" rtlCol="0">
            <a:spAutoFit/>
          </a:bodyPr>
          <a:lstStyle/>
          <a:p>
            <a:r>
              <a:rPr kumimoji="1" lang="en-US" altLang="ja-JP" sz="1200" dirty="0" smtClean="0"/>
              <a:t>Eclipse Platform</a:t>
            </a:r>
            <a:r>
              <a:rPr kumimoji="1" lang="ja-JP" altLang="en-US" sz="1200" dirty="0" smtClean="0"/>
              <a:t>プロジェクト</a:t>
            </a:r>
            <a:endParaRPr kumimoji="1" lang="ja-JP" altLang="en-US" sz="1200" dirty="0"/>
          </a:p>
        </p:txBody>
      </p:sp>
      <p:sp>
        <p:nvSpPr>
          <p:cNvPr id="8" name="テキスト ボックス 7"/>
          <p:cNvSpPr txBox="1"/>
          <p:nvPr/>
        </p:nvSpPr>
        <p:spPr>
          <a:xfrm>
            <a:off x="5673871" y="2868991"/>
            <a:ext cx="2957708" cy="276999"/>
          </a:xfrm>
          <a:prstGeom prst="rect">
            <a:avLst/>
          </a:prstGeom>
          <a:noFill/>
        </p:spPr>
        <p:txBody>
          <a:bodyPr wrap="square" rtlCol="0">
            <a:spAutoFit/>
          </a:bodyPr>
          <a:lstStyle/>
          <a:p>
            <a:r>
              <a:rPr kumimoji="1" lang="en-US" altLang="ja-JP" sz="1200" dirty="0" smtClean="0"/>
              <a:t>Mozilla Firefox</a:t>
            </a:r>
            <a:r>
              <a:rPr kumimoji="1" lang="ja-JP" altLang="en-US" sz="1200" dirty="0" smtClean="0"/>
              <a:t>プロジェクト</a:t>
            </a:r>
            <a:endParaRPr kumimoji="1" lang="ja-JP" altLang="en-US" sz="1200" dirty="0"/>
          </a:p>
        </p:txBody>
      </p:sp>
      <p:grpSp>
        <p:nvGrpSpPr>
          <p:cNvPr id="9" name="グループ化 8"/>
          <p:cNvGrpSpPr/>
          <p:nvPr/>
        </p:nvGrpSpPr>
        <p:grpSpPr>
          <a:xfrm>
            <a:off x="187631" y="3087124"/>
            <a:ext cx="4243760" cy="1615644"/>
            <a:chOff x="2195736" y="1916832"/>
            <a:chExt cx="2798276" cy="1065333"/>
          </a:xfrm>
        </p:grpSpPr>
        <p:pic>
          <p:nvPicPr>
            <p:cNvPr id="10" name="Picture 3"/>
            <p:cNvPicPr>
              <a:picLocks noChangeAspect="1" noChangeArrowheads="1"/>
            </p:cNvPicPr>
            <p:nvPr/>
          </p:nvPicPr>
          <p:blipFill>
            <a:blip r:embed="rId3" cstate="print"/>
            <a:srcRect/>
            <a:stretch>
              <a:fillRect/>
            </a:stretch>
          </p:blipFill>
          <p:spPr bwMode="auto">
            <a:xfrm>
              <a:off x="2195736" y="1916832"/>
              <a:ext cx="2798276" cy="1065333"/>
            </a:xfrm>
            <a:prstGeom prst="rect">
              <a:avLst/>
            </a:prstGeom>
            <a:noFill/>
            <a:ln w="9525">
              <a:noFill/>
              <a:miter lim="800000"/>
              <a:headEnd/>
              <a:tailEnd/>
            </a:ln>
          </p:spPr>
        </p:pic>
        <p:sp>
          <p:nvSpPr>
            <p:cNvPr id="11" name="角丸四角形 10"/>
            <p:cNvSpPr/>
            <p:nvPr/>
          </p:nvSpPr>
          <p:spPr bwMode="auto">
            <a:xfrm>
              <a:off x="3538205" y="2092644"/>
              <a:ext cx="843838" cy="104672"/>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12" name="角丸四角形 11"/>
            <p:cNvSpPr/>
            <p:nvPr/>
          </p:nvSpPr>
          <p:spPr bwMode="auto">
            <a:xfrm>
              <a:off x="3538205" y="2876020"/>
              <a:ext cx="843838" cy="103802"/>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grpSp>
      <p:grpSp>
        <p:nvGrpSpPr>
          <p:cNvPr id="13" name="グループ化 12"/>
          <p:cNvGrpSpPr/>
          <p:nvPr/>
        </p:nvGrpSpPr>
        <p:grpSpPr>
          <a:xfrm>
            <a:off x="4716600" y="3087124"/>
            <a:ext cx="4229658" cy="1615644"/>
            <a:chOff x="5201264" y="1906662"/>
            <a:chExt cx="2798276" cy="1068885"/>
          </a:xfrm>
        </p:grpSpPr>
        <p:pic>
          <p:nvPicPr>
            <p:cNvPr id="14" name="Picture 4"/>
            <p:cNvPicPr>
              <a:picLocks noChangeAspect="1" noChangeArrowheads="1"/>
            </p:cNvPicPr>
            <p:nvPr/>
          </p:nvPicPr>
          <p:blipFill>
            <a:blip r:embed="rId4" cstate="print"/>
            <a:srcRect/>
            <a:stretch>
              <a:fillRect/>
            </a:stretch>
          </p:blipFill>
          <p:spPr bwMode="auto">
            <a:xfrm>
              <a:off x="5201264" y="1906662"/>
              <a:ext cx="2798276" cy="1068885"/>
            </a:xfrm>
            <a:prstGeom prst="rect">
              <a:avLst/>
            </a:prstGeom>
            <a:noFill/>
            <a:ln w="9525">
              <a:noFill/>
              <a:miter lim="800000"/>
              <a:headEnd/>
              <a:tailEnd/>
            </a:ln>
          </p:spPr>
        </p:pic>
        <p:sp>
          <p:nvSpPr>
            <p:cNvPr id="15" name="角丸四角形 14"/>
            <p:cNvSpPr/>
            <p:nvPr/>
          </p:nvSpPr>
          <p:spPr bwMode="auto">
            <a:xfrm>
              <a:off x="6543733" y="2092014"/>
              <a:ext cx="843838" cy="99810"/>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16" name="角丸四角形 15"/>
            <p:cNvSpPr/>
            <p:nvPr/>
          </p:nvSpPr>
          <p:spPr bwMode="auto">
            <a:xfrm>
              <a:off x="6543733" y="2866535"/>
              <a:ext cx="843838" cy="95818"/>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grpSp>
      <p:graphicFrame>
        <p:nvGraphicFramePr>
          <p:cNvPr id="17" name="グラフ 16"/>
          <p:cNvGraphicFramePr/>
          <p:nvPr/>
        </p:nvGraphicFramePr>
        <p:xfrm>
          <a:off x="195263" y="4683213"/>
          <a:ext cx="4236127" cy="21582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グラフ 17"/>
          <p:cNvGraphicFramePr/>
          <p:nvPr/>
        </p:nvGraphicFramePr>
        <p:xfrm>
          <a:off x="4716599" y="4683213"/>
          <a:ext cx="4247517" cy="2158215"/>
        </p:xfrm>
        <a:graphic>
          <a:graphicData uri="http://schemas.openxmlformats.org/drawingml/2006/chart">
            <c:chart xmlns:c="http://schemas.openxmlformats.org/drawingml/2006/chart" xmlns:r="http://schemas.openxmlformats.org/officeDocument/2006/relationships" r:id="rId6"/>
          </a:graphicData>
        </a:graphic>
      </p:graphicFrame>
      <p:pic>
        <p:nvPicPr>
          <p:cNvPr id="19" name="Picture 5"/>
          <p:cNvPicPr>
            <a:picLocks noChangeAspect="1" noChangeArrowheads="1"/>
          </p:cNvPicPr>
          <p:nvPr/>
        </p:nvPicPr>
        <p:blipFill>
          <a:blip r:embed="rId7" cstate="print"/>
          <a:srcRect/>
          <a:stretch>
            <a:fillRect/>
          </a:stretch>
        </p:blipFill>
        <p:spPr bwMode="auto">
          <a:xfrm>
            <a:off x="3071393" y="5040167"/>
            <a:ext cx="1320724" cy="356953"/>
          </a:xfrm>
          <a:prstGeom prst="rect">
            <a:avLst/>
          </a:prstGeom>
          <a:noFill/>
          <a:ln w="9525">
            <a:noFill/>
            <a:miter lim="800000"/>
            <a:headEnd/>
            <a:tailEnd/>
          </a:ln>
        </p:spPr>
      </p:pic>
      <p:pic>
        <p:nvPicPr>
          <p:cNvPr id="20" name="Picture 5"/>
          <p:cNvPicPr>
            <a:picLocks noChangeAspect="1" noChangeArrowheads="1"/>
          </p:cNvPicPr>
          <p:nvPr/>
        </p:nvPicPr>
        <p:blipFill>
          <a:blip r:embed="rId7" cstate="print"/>
          <a:srcRect/>
          <a:stretch>
            <a:fillRect/>
          </a:stretch>
        </p:blipFill>
        <p:spPr bwMode="auto">
          <a:xfrm>
            <a:off x="7625534" y="5040168"/>
            <a:ext cx="1320724" cy="356953"/>
          </a:xfrm>
          <a:prstGeom prst="rect">
            <a:avLst/>
          </a:prstGeom>
          <a:noFill/>
          <a:ln w="9525">
            <a:noFill/>
            <a:miter lim="800000"/>
            <a:headEnd/>
            <a:tailEnd/>
          </a:ln>
        </p:spPr>
      </p:pic>
      <p:sp>
        <p:nvSpPr>
          <p:cNvPr id="23" name="テキスト ボックス 22"/>
          <p:cNvSpPr txBox="1"/>
          <p:nvPr/>
        </p:nvSpPr>
        <p:spPr>
          <a:xfrm>
            <a:off x="6478015" y="1271239"/>
            <a:ext cx="2486101" cy="1089952"/>
          </a:xfrm>
          <a:prstGeom prst="rect">
            <a:avLst/>
          </a:prstGeom>
          <a:noFill/>
          <a:ln>
            <a:solidFill>
              <a:schemeClr val="tx1"/>
            </a:solidFill>
          </a:ln>
        </p:spPr>
        <p:txBody>
          <a:bodyPr wrap="square" rtlCol="0">
            <a:noAutofit/>
          </a:bodyPr>
          <a:lstStyle/>
          <a:p>
            <a:pPr algn="just"/>
            <a:r>
              <a:rPr lang="ja-JP" altLang="en-US" sz="1100" dirty="0"/>
              <a:t>伊原 彰紀</a:t>
            </a:r>
            <a:r>
              <a:rPr lang="en-US" altLang="ja-JP" sz="1100" dirty="0"/>
              <a:t>, </a:t>
            </a:r>
            <a:r>
              <a:rPr lang="ja-JP" altLang="en-US" sz="1100" dirty="0"/>
              <a:t>亀井 靖高</a:t>
            </a:r>
            <a:r>
              <a:rPr lang="en-US" altLang="ja-JP" sz="1100" dirty="0"/>
              <a:t>, </a:t>
            </a:r>
            <a:r>
              <a:rPr lang="ja-JP" altLang="en-US" sz="1100" dirty="0"/>
              <a:t>大平 雅雄</a:t>
            </a:r>
            <a:r>
              <a:rPr lang="en-US" altLang="ja-JP" sz="1100" dirty="0"/>
              <a:t>, </a:t>
            </a:r>
            <a:r>
              <a:rPr lang="ja-JP" altLang="en-US" sz="1100" dirty="0"/>
              <a:t>松本 健一</a:t>
            </a:r>
            <a:r>
              <a:rPr lang="en-US" altLang="ja-JP" sz="1100" dirty="0"/>
              <a:t>, </a:t>
            </a:r>
            <a:r>
              <a:rPr lang="ja-JP" altLang="en-US" sz="1100" dirty="0"/>
              <a:t>鵜林 尚靖 </a:t>
            </a:r>
            <a:r>
              <a:rPr lang="en-US" altLang="ja-JP" sz="1100" dirty="0"/>
              <a:t>, OSS</a:t>
            </a:r>
            <a:r>
              <a:rPr lang="ja-JP" altLang="en-US" sz="1100" dirty="0"/>
              <a:t>プロジェクトにおける開発者の活動量を用いたコミッター候補者予測</a:t>
            </a:r>
            <a:r>
              <a:rPr lang="en-US" altLang="ja-JP" sz="1100" dirty="0"/>
              <a:t>, </a:t>
            </a:r>
            <a:r>
              <a:rPr lang="ja-JP" altLang="en-US" sz="1100" dirty="0"/>
              <a:t>電子情報通信学会論文誌</a:t>
            </a:r>
            <a:r>
              <a:rPr lang="en-US" altLang="ja-JP" sz="1100" dirty="0"/>
              <a:t>, Vol.J95-D, No.2, pp.237-249, February, 2012.</a:t>
            </a:r>
          </a:p>
          <a:p>
            <a:endParaRPr kumimoji="1" lang="ja-JP" altLang="en-US" dirty="0"/>
          </a:p>
        </p:txBody>
      </p:sp>
      <p:sp>
        <p:nvSpPr>
          <p:cNvPr id="25" name="正方形/長方形 24"/>
          <p:cNvSpPr/>
          <p:nvPr/>
        </p:nvSpPr>
        <p:spPr>
          <a:xfrm>
            <a:off x="607219" y="1271239"/>
            <a:ext cx="8218971" cy="3354765"/>
          </a:xfrm>
          <a:prstGeom prst="rect">
            <a:avLst/>
          </a:prstGeom>
          <a:solidFill>
            <a:srgbClr val="FFFFFF"/>
          </a:solidFill>
          <a:ln w="76200" cmpd="sng">
            <a:solidFill>
              <a:srgbClr val="FF6600"/>
            </a:solidFill>
          </a:ln>
        </p:spPr>
        <p:txBody>
          <a:bodyPr wrap="square">
            <a:spAutoFit/>
          </a:bodyPr>
          <a:lstStyle/>
          <a:p>
            <a:pPr algn="ctr"/>
            <a:endParaRPr lang="en-US" altLang="ja-JP" dirty="0" smtClean="0"/>
          </a:p>
          <a:p>
            <a:pPr algn="ctr"/>
            <a:r>
              <a:rPr lang="ja-JP" altLang="en-US" sz="3200" dirty="0" smtClean="0"/>
              <a:t>リポジトリマイニング</a:t>
            </a:r>
            <a:r>
              <a:rPr lang="ja-JP" altLang="en-US" sz="3200" dirty="0"/>
              <a:t>のメリット：</a:t>
            </a:r>
            <a:r>
              <a:rPr lang="ja-JP" altLang="en-US" sz="3200" dirty="0" smtClean="0"/>
              <a:t>その３</a:t>
            </a:r>
            <a:endParaRPr lang="en-US" altLang="ja-JP" sz="3200" dirty="0"/>
          </a:p>
          <a:p>
            <a:pPr algn="ctr"/>
            <a:endParaRPr lang="en-US" altLang="ja-JP" sz="3200" dirty="0"/>
          </a:p>
          <a:p>
            <a:pPr algn="ctr"/>
            <a:r>
              <a:rPr lang="ja-JP" altLang="en-US" sz="3600" dirty="0" smtClean="0">
                <a:solidFill>
                  <a:srgbClr val="800000"/>
                </a:solidFill>
              </a:rPr>
              <a:t>過去の膨大なデータから</a:t>
            </a:r>
            <a:r>
              <a:rPr lang="en-US" altLang="ja-JP" sz="3600" dirty="0" smtClean="0">
                <a:solidFill>
                  <a:srgbClr val="800000"/>
                </a:solidFill>
              </a:rPr>
              <a:t/>
            </a:r>
            <a:br>
              <a:rPr lang="en-US" altLang="ja-JP" sz="3600" dirty="0" smtClean="0">
                <a:solidFill>
                  <a:srgbClr val="800000"/>
                </a:solidFill>
              </a:rPr>
            </a:br>
            <a:r>
              <a:rPr lang="ja-JP" altLang="en-US" sz="3600" dirty="0" smtClean="0">
                <a:solidFill>
                  <a:srgbClr val="800000"/>
                </a:solidFill>
              </a:rPr>
              <a:t>未来を予測</a:t>
            </a:r>
            <a:r>
              <a:rPr lang="ja-JP" altLang="en-US" sz="3600" dirty="0" smtClean="0">
                <a:solidFill>
                  <a:srgbClr val="800000"/>
                </a:solidFill>
              </a:rPr>
              <a:t>でき</a:t>
            </a:r>
            <a:r>
              <a:rPr lang="ja-JP" altLang="en-US" sz="3600" dirty="0" smtClean="0">
                <a:solidFill>
                  <a:srgbClr val="800000"/>
                </a:solidFill>
              </a:rPr>
              <a:t>る</a:t>
            </a:r>
            <a:r>
              <a:rPr lang="ja-JP" altLang="en-US" sz="3600" dirty="0" smtClean="0">
                <a:solidFill>
                  <a:srgbClr val="800000"/>
                </a:solidFill>
              </a:rPr>
              <a:t>！</a:t>
            </a:r>
            <a:r>
              <a:rPr lang="en-US" altLang="ja-JP" sz="3600" dirty="0" smtClean="0">
                <a:solidFill>
                  <a:srgbClr val="800000"/>
                </a:solidFill>
              </a:rPr>
              <a:t/>
            </a:r>
            <a:br>
              <a:rPr lang="en-US" altLang="ja-JP" sz="3600" dirty="0" smtClean="0">
                <a:solidFill>
                  <a:srgbClr val="800000"/>
                </a:solidFill>
              </a:rPr>
            </a:br>
            <a:r>
              <a:rPr lang="ja-JP" altLang="en-US" sz="3200" dirty="0" smtClean="0">
                <a:solidFill>
                  <a:srgbClr val="800000"/>
                </a:solidFill>
              </a:rPr>
              <a:t>（失敗要因を事前に排除</a:t>
            </a:r>
            <a:r>
              <a:rPr lang="ja-JP" altLang="en-US" sz="3200" dirty="0" smtClean="0">
                <a:solidFill>
                  <a:srgbClr val="800000"/>
                </a:solidFill>
              </a:rPr>
              <a:t>でき</a:t>
            </a:r>
            <a:r>
              <a:rPr lang="ja-JP" altLang="en-US" sz="3200" dirty="0" smtClean="0">
                <a:solidFill>
                  <a:srgbClr val="800000"/>
                </a:solidFill>
              </a:rPr>
              <a:t>る</a:t>
            </a:r>
            <a:r>
              <a:rPr lang="ja-JP" altLang="en-US" sz="3200" dirty="0" smtClean="0">
                <a:solidFill>
                  <a:srgbClr val="800000"/>
                </a:solidFill>
              </a:rPr>
              <a:t>！</a:t>
            </a:r>
            <a:r>
              <a:rPr lang="ja-JP" altLang="en-US" sz="3200" dirty="0" smtClean="0">
                <a:solidFill>
                  <a:srgbClr val="800000"/>
                </a:solidFill>
              </a:rPr>
              <a:t>）</a:t>
            </a:r>
            <a:endParaRPr lang="en-US" altLang="ja-JP" sz="3200" dirty="0" smtClean="0">
              <a:solidFill>
                <a:srgbClr val="800000"/>
              </a:solidFill>
            </a:endParaRPr>
          </a:p>
          <a:p>
            <a:pPr algn="ctr"/>
            <a:endParaRPr lang="en-US" altLang="ja-JP" dirty="0">
              <a:solidFill>
                <a:srgbClr val="800000"/>
              </a:solidFill>
            </a:endParaRPr>
          </a:p>
        </p:txBody>
      </p:sp>
    </p:spTree>
    <p:extLst>
      <p:ext uri="{BB962C8B-B14F-4D97-AF65-F5344CB8AC3E}">
        <p14:creationId xmlns:p14="http://schemas.microsoft.com/office/powerpoint/2010/main" val="34076262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OSS</a:t>
            </a:r>
            <a:r>
              <a:rPr lang="ja-JP" altLang="en-US" dirty="0" smtClean="0"/>
              <a:t>研究成果の社会還元</a:t>
            </a:r>
            <a:endParaRPr kumimoji="1" lang="ja-JP" altLang="en-US" dirty="0"/>
          </a:p>
        </p:txBody>
      </p:sp>
      <p:sp>
        <p:nvSpPr>
          <p:cNvPr id="6" name="コンテンツ プレースホルダ 5"/>
          <p:cNvSpPr>
            <a:spLocks noGrp="1"/>
          </p:cNvSpPr>
          <p:nvPr>
            <p:ph idx="1"/>
          </p:nvPr>
        </p:nvSpPr>
        <p:spPr/>
        <p:txBody>
          <a:bodyPr/>
          <a:lstStyle/>
          <a:p>
            <a:r>
              <a:rPr lang="en-US" altLang="ja-JP" sz="1800" dirty="0" smtClean="0"/>
              <a:t>Modest </a:t>
            </a:r>
            <a:r>
              <a:rPr kumimoji="1" lang="en-US" altLang="ja-JP" sz="1800" dirty="0" smtClean="0"/>
              <a:t>@ Mozilla Japan</a:t>
            </a:r>
          </a:p>
          <a:p>
            <a:pPr lvl="1"/>
            <a:r>
              <a:rPr lang="ja-JP" altLang="en-US" sz="1600" dirty="0" smtClean="0"/>
              <a:t>開発者と利用者が共に開発のアイデアを出し合うための場を開設</a:t>
            </a:r>
            <a:endParaRPr lang="en-US" altLang="ja-JP" sz="1600" dirty="0" smtClean="0"/>
          </a:p>
          <a:p>
            <a:r>
              <a:rPr kumimoji="1" lang="en-US" altLang="ja-JP" sz="1800" dirty="0" smtClean="0"/>
              <a:t>OpenOffice.org</a:t>
            </a:r>
            <a:r>
              <a:rPr kumimoji="1" lang="ja-JP" altLang="en-US" sz="1800" dirty="0" smtClean="0"/>
              <a:t>日本語プロジェクト</a:t>
            </a:r>
            <a:endParaRPr kumimoji="1" lang="en-US" altLang="ja-JP" sz="1800" dirty="0" smtClean="0"/>
          </a:p>
          <a:p>
            <a:pPr lvl="1"/>
            <a:r>
              <a:rPr lang="ja-JP" altLang="en-US" sz="1400" dirty="0" smtClean="0"/>
              <a:t>これまで存在しなかったユーザメーリングリストを開設．ユーザ同士の助け合いから，さらに一歩進んで積極的にコミュニティへ貢献する人材の育成を目指す．</a:t>
            </a:r>
            <a:endParaRPr kumimoji="1" lang="ja-JP" altLang="en-US" sz="1400" dirty="0"/>
          </a:p>
        </p:txBody>
      </p:sp>
      <p:sp>
        <p:nvSpPr>
          <p:cNvPr id="2" name="日付プレースホルダー 1"/>
          <p:cNvSpPr>
            <a:spLocks noGrp="1"/>
          </p:cNvSpPr>
          <p:nvPr>
            <p:ph type="dt" sz="half" idx="10"/>
          </p:nvPr>
        </p:nvSpPr>
        <p:spPr/>
        <p:txBody>
          <a:bodyPr/>
          <a:lstStyle/>
          <a:p>
            <a:pPr>
              <a:defRPr/>
            </a:pPr>
            <a:r>
              <a:rPr lang="en-US" altLang="ja-JP" smtClean="0"/>
              <a:t>2012/10/11</a:t>
            </a:r>
            <a:endParaRPr lang="en-US" altLang="ja-JP"/>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21</a:t>
            </a:fld>
            <a:endParaRPr kumimoji="1" lang="ja-JP" altLang="en-US"/>
          </a:p>
        </p:txBody>
      </p:sp>
      <p:pic>
        <p:nvPicPr>
          <p:cNvPr id="1026" name="Picture 2"/>
          <p:cNvPicPr>
            <a:picLocks noChangeAspect="1" noChangeArrowheads="1"/>
          </p:cNvPicPr>
          <p:nvPr/>
        </p:nvPicPr>
        <p:blipFill>
          <a:blip r:embed="rId3" cstate="print"/>
          <a:srcRect/>
          <a:stretch>
            <a:fillRect/>
          </a:stretch>
        </p:blipFill>
        <p:spPr bwMode="auto">
          <a:xfrm>
            <a:off x="5114916" y="2870728"/>
            <a:ext cx="3488681" cy="3597822"/>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748839" y="2870729"/>
            <a:ext cx="3488681" cy="3597822"/>
          </a:xfrm>
          <a:prstGeom prst="rect">
            <a:avLst/>
          </a:prstGeom>
          <a:noFill/>
          <a:ln w="9525">
            <a:noFill/>
            <a:miter lim="800000"/>
            <a:headEnd/>
            <a:tailEnd/>
          </a:ln>
        </p:spPr>
      </p:pic>
    </p:spTree>
    <p:extLst>
      <p:ext uri="{BB962C8B-B14F-4D97-AF65-F5344CB8AC3E}">
        <p14:creationId xmlns:p14="http://schemas.microsoft.com/office/powerpoint/2010/main" val="4063473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52400"/>
            <a:ext cx="8686800" cy="990600"/>
          </a:xfrm>
        </p:spPr>
        <p:txBody>
          <a:bodyPr>
            <a:normAutofit fontScale="90000"/>
          </a:bodyPr>
          <a:lstStyle/>
          <a:p>
            <a:r>
              <a:rPr kumimoji="1" lang="ja-JP" altLang="en-US" dirty="0" smtClean="0"/>
              <a:t>共同研究実績</a:t>
            </a:r>
            <a:r>
              <a:rPr lang="ja-JP" altLang="en-US" sz="3200" dirty="0" smtClean="0"/>
              <a:t>（海外研究機関／</a:t>
            </a:r>
            <a:r>
              <a:rPr lang="en-US" altLang="ja-JP" sz="3200" dirty="0" smtClean="0"/>
              <a:t>OSS</a:t>
            </a:r>
            <a:r>
              <a:rPr lang="ja-JP" altLang="en-US" sz="3200" dirty="0" smtClean="0"/>
              <a:t>プロジェクト）</a:t>
            </a:r>
            <a:endParaRPr kumimoji="1" lang="ja-JP" altLang="en-US" sz="3200" dirty="0"/>
          </a:p>
        </p:txBody>
      </p:sp>
      <p:sp>
        <p:nvSpPr>
          <p:cNvPr id="3" name="コンテンツ プレースホルダ 2"/>
          <p:cNvSpPr>
            <a:spLocks noGrp="1"/>
          </p:cNvSpPr>
          <p:nvPr>
            <p:ph idx="1"/>
          </p:nvPr>
        </p:nvSpPr>
        <p:spPr/>
        <p:txBody>
          <a:bodyPr>
            <a:normAutofit/>
          </a:bodyPr>
          <a:lstStyle/>
          <a:p>
            <a:r>
              <a:rPr lang="ja-JP" altLang="en-US" sz="2000" dirty="0" smtClean="0">
                <a:latin typeface="+mn-lt"/>
              </a:rPr>
              <a:t>リポジトリマイニング研究のための国際ネットワーク</a:t>
            </a:r>
            <a:endParaRPr lang="en-US" altLang="ja-JP" sz="2000" dirty="0" smtClean="0">
              <a:latin typeface="+mn-lt"/>
            </a:endParaRPr>
          </a:p>
          <a:p>
            <a:pPr lvl="1"/>
            <a:r>
              <a:rPr lang="en-US" altLang="ja-JP" sz="1600" dirty="0" smtClean="0">
                <a:latin typeface="+mn-lt"/>
              </a:rPr>
              <a:t>Gail C. Murphy @ British Columbia</a:t>
            </a:r>
            <a:r>
              <a:rPr lang="ja-JP" altLang="en-US" sz="1600" dirty="0" smtClean="0">
                <a:latin typeface="+mn-lt"/>
              </a:rPr>
              <a:t>大学</a:t>
            </a:r>
            <a:endParaRPr lang="en-US" altLang="ja-JP" sz="1600" dirty="0" smtClean="0">
              <a:latin typeface="+mn-lt"/>
            </a:endParaRPr>
          </a:p>
          <a:p>
            <a:pPr lvl="1"/>
            <a:r>
              <a:rPr lang="en-US" altLang="ja-JP" sz="1600" dirty="0" smtClean="0">
                <a:latin typeface="+mn-lt"/>
              </a:rPr>
              <a:t>Daniel German @ Victoria</a:t>
            </a:r>
            <a:r>
              <a:rPr lang="ja-JP" altLang="en-US" sz="1600" dirty="0" smtClean="0">
                <a:latin typeface="+mn-lt"/>
              </a:rPr>
              <a:t>大学</a:t>
            </a:r>
            <a:endParaRPr lang="en-US" altLang="ja-JP" sz="1600" dirty="0" smtClean="0">
              <a:latin typeface="+mn-lt"/>
            </a:endParaRPr>
          </a:p>
          <a:p>
            <a:pPr lvl="1"/>
            <a:r>
              <a:rPr lang="en-US" altLang="ja-JP" sz="1600" dirty="0" smtClean="0">
                <a:latin typeface="+mn-lt"/>
              </a:rPr>
              <a:t>Michael Terry @ Waterloo</a:t>
            </a:r>
            <a:r>
              <a:rPr lang="ja-JP" altLang="en-US" sz="1600" dirty="0" smtClean="0">
                <a:latin typeface="+mn-lt"/>
              </a:rPr>
              <a:t>大学</a:t>
            </a:r>
            <a:endParaRPr lang="en-US" altLang="ja-JP" sz="1600" dirty="0" smtClean="0">
              <a:latin typeface="+mn-lt"/>
            </a:endParaRPr>
          </a:p>
          <a:p>
            <a:pPr lvl="1"/>
            <a:r>
              <a:rPr lang="en-US" altLang="ja-JP" sz="1600" dirty="0" smtClean="0">
                <a:latin typeface="+mn-lt"/>
              </a:rPr>
              <a:t>Ahmed E. Hassan @ Queen’s</a:t>
            </a:r>
            <a:r>
              <a:rPr lang="ja-JP" altLang="en-US" sz="1600" dirty="0" smtClean="0">
                <a:latin typeface="+mn-lt"/>
              </a:rPr>
              <a:t>大学</a:t>
            </a:r>
            <a:endParaRPr lang="en-US" altLang="ja-JP" sz="1600" dirty="0" smtClean="0">
              <a:latin typeface="+mn-lt"/>
            </a:endParaRPr>
          </a:p>
          <a:p>
            <a:pPr lvl="1"/>
            <a:r>
              <a:rPr lang="en-US" altLang="ja-JP" sz="1600" dirty="0" smtClean="0">
                <a:latin typeface="+mn-lt"/>
              </a:rPr>
              <a:t>Peter Rigby @ McGill</a:t>
            </a:r>
            <a:r>
              <a:rPr lang="ja-JP" altLang="en-US" sz="1600" dirty="0" smtClean="0">
                <a:latin typeface="+mn-lt"/>
              </a:rPr>
              <a:t>大学</a:t>
            </a:r>
            <a:endParaRPr lang="en-US" altLang="ja-JP" sz="1600" dirty="0" smtClean="0">
              <a:latin typeface="+mn-lt"/>
            </a:endParaRPr>
          </a:p>
          <a:p>
            <a:pPr lvl="1"/>
            <a:r>
              <a:rPr lang="en-US" altLang="ja-JP" sz="1600" dirty="0" smtClean="0">
                <a:latin typeface="+mn-lt"/>
              </a:rPr>
              <a:t>Tao Xi</a:t>
            </a:r>
            <a:r>
              <a:rPr lang="ja-JP" altLang="en-US" sz="1600" dirty="0" smtClean="0">
                <a:latin typeface="+mn-lt"/>
              </a:rPr>
              <a:t> </a:t>
            </a:r>
            <a:r>
              <a:rPr lang="en-US" altLang="ja-JP" sz="1600" dirty="0" smtClean="0">
                <a:latin typeface="+mn-lt"/>
              </a:rPr>
              <a:t>@ North Carolina State</a:t>
            </a:r>
            <a:r>
              <a:rPr lang="ja-JP" altLang="en-US" sz="1600" dirty="0" smtClean="0">
                <a:latin typeface="+mn-lt"/>
              </a:rPr>
              <a:t>大学</a:t>
            </a:r>
            <a:endParaRPr lang="en-US" altLang="ja-JP" sz="1600" dirty="0" smtClean="0">
              <a:latin typeface="+mn-lt"/>
            </a:endParaRPr>
          </a:p>
          <a:p>
            <a:pPr lvl="1"/>
            <a:r>
              <a:rPr lang="en-US" altLang="ja-JP" sz="1600" dirty="0" err="1" smtClean="0">
                <a:latin typeface="+mn-lt"/>
              </a:rPr>
              <a:t>Tien</a:t>
            </a:r>
            <a:r>
              <a:rPr lang="en-US" altLang="ja-JP" sz="1600" dirty="0" smtClean="0">
                <a:latin typeface="+mn-lt"/>
              </a:rPr>
              <a:t> N. Nguyen</a:t>
            </a:r>
            <a:r>
              <a:rPr lang="ja-JP" altLang="en-US" sz="1600" dirty="0" smtClean="0">
                <a:latin typeface="+mn-lt"/>
              </a:rPr>
              <a:t> </a:t>
            </a:r>
            <a:r>
              <a:rPr lang="en-US" altLang="ja-JP" sz="1600" dirty="0" smtClean="0">
                <a:latin typeface="+mn-lt"/>
              </a:rPr>
              <a:t>@ Iowa State</a:t>
            </a:r>
            <a:r>
              <a:rPr lang="ja-JP" altLang="en-US" sz="1600" dirty="0" smtClean="0">
                <a:latin typeface="+mn-lt"/>
              </a:rPr>
              <a:t>大学</a:t>
            </a:r>
            <a:endParaRPr lang="en-US" altLang="ja-JP" sz="1600" dirty="0" smtClean="0">
              <a:latin typeface="+mn-lt"/>
            </a:endParaRPr>
          </a:p>
          <a:p>
            <a:pPr lvl="1"/>
            <a:r>
              <a:rPr lang="en-US" altLang="ja-JP" sz="1600" dirty="0" smtClean="0">
                <a:latin typeface="+mn-lt"/>
              </a:rPr>
              <a:t>Thomas Zimmerman @ Microsoft Research</a:t>
            </a:r>
          </a:p>
          <a:p>
            <a:pPr lvl="1"/>
            <a:r>
              <a:rPr lang="en-US" altLang="ja-JP" sz="1600" dirty="0" smtClean="0">
                <a:latin typeface="+mn-lt"/>
              </a:rPr>
              <a:t>Sung Kim</a:t>
            </a:r>
            <a:r>
              <a:rPr lang="ja-JP" altLang="en-US" sz="1600" dirty="0" smtClean="0">
                <a:latin typeface="+mn-lt"/>
              </a:rPr>
              <a:t> </a:t>
            </a:r>
            <a:r>
              <a:rPr lang="en-US" altLang="ja-JP" sz="1600" dirty="0" smtClean="0">
                <a:latin typeface="+mn-lt"/>
              </a:rPr>
              <a:t>@ Hong Kong University of Science and Technology</a:t>
            </a:r>
            <a:r>
              <a:rPr lang="ja-JP" altLang="en-US" sz="1600" dirty="0" smtClean="0">
                <a:latin typeface="+mn-lt"/>
              </a:rPr>
              <a:t>大学</a:t>
            </a:r>
            <a:endParaRPr lang="en-US" altLang="ja-JP" sz="1600" dirty="0" smtClean="0">
              <a:latin typeface="+mn-lt"/>
            </a:endParaRPr>
          </a:p>
          <a:p>
            <a:pPr lvl="1"/>
            <a:r>
              <a:rPr lang="en-US" altLang="ja-JP" sz="1600" dirty="0" smtClean="0">
                <a:latin typeface="+mn-lt"/>
              </a:rPr>
              <a:t>Jack Keung</a:t>
            </a:r>
            <a:r>
              <a:rPr lang="ja-JP" altLang="en-US" sz="1600" dirty="0" smtClean="0">
                <a:latin typeface="+mn-lt"/>
              </a:rPr>
              <a:t> </a:t>
            </a:r>
            <a:r>
              <a:rPr lang="en-US" altLang="ja-JP" sz="1600" dirty="0" smtClean="0">
                <a:latin typeface="+mn-lt"/>
              </a:rPr>
              <a:t>@</a:t>
            </a:r>
            <a:r>
              <a:rPr lang="ja-JP" altLang="en-US" sz="1600" dirty="0" smtClean="0">
                <a:latin typeface="+mn-lt"/>
              </a:rPr>
              <a:t> </a:t>
            </a:r>
            <a:r>
              <a:rPr lang="en-US" altLang="ja-JP" sz="1600" dirty="0" smtClean="0">
                <a:latin typeface="+mn-lt"/>
              </a:rPr>
              <a:t>Hong Kong Polytechnic</a:t>
            </a:r>
            <a:r>
              <a:rPr lang="ja-JP" altLang="en-US" sz="1600" dirty="0" smtClean="0">
                <a:latin typeface="+mn-lt"/>
              </a:rPr>
              <a:t>大学</a:t>
            </a:r>
            <a:endParaRPr lang="en-US" altLang="ja-JP" sz="1600" dirty="0" smtClean="0">
              <a:latin typeface="+mn-lt"/>
            </a:endParaRPr>
          </a:p>
          <a:p>
            <a:pPr lvl="1"/>
            <a:r>
              <a:rPr lang="en-US" altLang="ja-JP" sz="1600" dirty="0" smtClean="0">
                <a:latin typeface="+mn-lt"/>
              </a:rPr>
              <a:t>David</a:t>
            </a:r>
            <a:r>
              <a:rPr lang="ja-JP" altLang="en-US" sz="1600" dirty="0" smtClean="0">
                <a:latin typeface="+mn-lt"/>
              </a:rPr>
              <a:t> </a:t>
            </a:r>
            <a:r>
              <a:rPr lang="en-US" altLang="ja-JP" sz="1600" dirty="0" smtClean="0">
                <a:latin typeface="+mn-lt"/>
              </a:rPr>
              <a:t>Lo @ Singapore Management</a:t>
            </a:r>
            <a:r>
              <a:rPr lang="ja-JP" altLang="en-US" sz="1600" dirty="0" smtClean="0">
                <a:latin typeface="+mn-lt"/>
              </a:rPr>
              <a:t>大学</a:t>
            </a:r>
            <a:endParaRPr lang="en-US" altLang="ja-JP" sz="1800" dirty="0" smtClean="0">
              <a:latin typeface="+mn-lt"/>
            </a:endParaRPr>
          </a:p>
          <a:p>
            <a:r>
              <a:rPr lang="en-US" altLang="ja-JP" sz="2000" dirty="0" smtClean="0">
                <a:latin typeface="+mn-lt"/>
              </a:rPr>
              <a:t>OSS</a:t>
            </a:r>
            <a:r>
              <a:rPr lang="ja-JP" altLang="en-US" sz="2000" dirty="0" smtClean="0">
                <a:latin typeface="+mn-lt"/>
              </a:rPr>
              <a:t>研究のための研究パートナー</a:t>
            </a:r>
            <a:endParaRPr lang="en-US" altLang="ja-JP" sz="2000" dirty="0" smtClean="0">
              <a:latin typeface="+mn-lt"/>
            </a:endParaRPr>
          </a:p>
        </p:txBody>
      </p:sp>
      <p:sp>
        <p:nvSpPr>
          <p:cNvPr id="5" name="日付プレースホルダー 4"/>
          <p:cNvSpPr>
            <a:spLocks noGrp="1"/>
          </p:cNvSpPr>
          <p:nvPr>
            <p:ph type="dt" sz="half" idx="10"/>
          </p:nvPr>
        </p:nvSpPr>
        <p:spPr/>
        <p:txBody>
          <a:bodyPr/>
          <a:lstStyle/>
          <a:p>
            <a:pPr>
              <a:defRPr/>
            </a:pPr>
            <a:r>
              <a:rPr lang="en-US" altLang="ja-JP" smtClean="0"/>
              <a:t>2012/10/11</a:t>
            </a:r>
            <a:endParaRPr lang="en-US" altLang="ja-JP"/>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22</a:t>
            </a:fld>
            <a:endParaRPr kumimoji="1" lang="ja-JP" altLang="en-US"/>
          </a:p>
        </p:txBody>
      </p:sp>
      <p:pic>
        <p:nvPicPr>
          <p:cNvPr id="6" name="Picture 2" descr="http://logostock.jp/logostock/images/redhatlinux.png"/>
          <p:cNvPicPr>
            <a:picLocks noChangeAspect="1" noChangeArrowheads="1"/>
          </p:cNvPicPr>
          <p:nvPr/>
        </p:nvPicPr>
        <p:blipFill>
          <a:blip r:embed="rId3" cstate="print"/>
          <a:srcRect/>
          <a:stretch>
            <a:fillRect/>
          </a:stretch>
        </p:blipFill>
        <p:spPr bwMode="auto">
          <a:xfrm>
            <a:off x="6486087" y="5204115"/>
            <a:ext cx="1393627" cy="1393627"/>
          </a:xfrm>
          <a:prstGeom prst="rect">
            <a:avLst/>
          </a:prstGeom>
          <a:noFill/>
        </p:spPr>
      </p:pic>
      <p:pic>
        <p:nvPicPr>
          <p:cNvPr id="18434" name="Picture 2" descr="http://cssnite.jp/images/MozillaJapan_logo.gif"/>
          <p:cNvPicPr>
            <a:picLocks noChangeAspect="1" noChangeArrowheads="1"/>
          </p:cNvPicPr>
          <p:nvPr/>
        </p:nvPicPr>
        <p:blipFill>
          <a:blip r:embed="rId4" cstate="print"/>
          <a:srcRect/>
          <a:stretch>
            <a:fillRect/>
          </a:stretch>
        </p:blipFill>
        <p:spPr bwMode="auto">
          <a:xfrm>
            <a:off x="2796793" y="5424678"/>
            <a:ext cx="1905000" cy="952500"/>
          </a:xfrm>
          <a:prstGeom prst="rect">
            <a:avLst/>
          </a:prstGeom>
          <a:noFill/>
        </p:spPr>
      </p:pic>
      <p:pic>
        <p:nvPicPr>
          <p:cNvPr id="18442" name="Picture 10" descr="http://www.w3.org/2008/security-ws/papers/images-for-pos-paper/DinoHead-r2.png"/>
          <p:cNvPicPr>
            <a:picLocks noChangeAspect="1" noChangeArrowheads="1"/>
          </p:cNvPicPr>
          <p:nvPr/>
        </p:nvPicPr>
        <p:blipFill>
          <a:blip r:embed="rId5" cstate="print"/>
          <a:srcRect/>
          <a:stretch>
            <a:fillRect/>
          </a:stretch>
        </p:blipFill>
        <p:spPr bwMode="auto">
          <a:xfrm>
            <a:off x="1317332" y="5362956"/>
            <a:ext cx="1508333" cy="1075944"/>
          </a:xfrm>
          <a:prstGeom prst="rect">
            <a:avLst/>
          </a:prstGeom>
          <a:noFill/>
        </p:spPr>
      </p:pic>
      <p:pic>
        <p:nvPicPr>
          <p:cNvPr id="18446" name="Picture 14" descr="http://www.netbooknews.com/wp-content/2010/10/openoffice-logo.png"/>
          <p:cNvPicPr>
            <a:picLocks noChangeAspect="1" noChangeArrowheads="1"/>
          </p:cNvPicPr>
          <p:nvPr/>
        </p:nvPicPr>
        <p:blipFill>
          <a:blip r:embed="rId6" cstate="print"/>
          <a:srcRect/>
          <a:stretch>
            <a:fillRect/>
          </a:stretch>
        </p:blipFill>
        <p:spPr bwMode="auto">
          <a:xfrm>
            <a:off x="4672921" y="5332487"/>
            <a:ext cx="1842037" cy="1136883"/>
          </a:xfrm>
          <a:prstGeom prst="rect">
            <a:avLst/>
          </a:prstGeom>
          <a:noFill/>
        </p:spPr>
      </p:pic>
    </p:spTree>
    <p:extLst>
      <p:ext uri="{BB962C8B-B14F-4D97-AF65-F5344CB8AC3E}">
        <p14:creationId xmlns:p14="http://schemas.microsoft.com/office/powerpoint/2010/main" val="4253846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共同研究実績</a:t>
            </a:r>
            <a:r>
              <a:rPr kumimoji="1" lang="ja-JP" altLang="en-US" sz="3200" dirty="0" smtClean="0"/>
              <a:t>（国内産業界）</a:t>
            </a:r>
            <a:endParaRPr kumimoji="1" lang="ja-JP" altLang="en-US" sz="3200" dirty="0"/>
          </a:p>
        </p:txBody>
      </p:sp>
      <p:sp>
        <p:nvSpPr>
          <p:cNvPr id="3" name="コンテンツ プレースホルダ 2"/>
          <p:cNvSpPr>
            <a:spLocks noGrp="1"/>
          </p:cNvSpPr>
          <p:nvPr>
            <p:ph idx="1"/>
          </p:nvPr>
        </p:nvSpPr>
        <p:spPr/>
        <p:txBody>
          <a:bodyPr>
            <a:noAutofit/>
          </a:bodyPr>
          <a:lstStyle/>
          <a:p>
            <a:r>
              <a:rPr lang="en-US" altLang="ja-JP" sz="2000" dirty="0" smtClean="0"/>
              <a:t>EASE</a:t>
            </a:r>
            <a:r>
              <a:rPr lang="ja-JP" altLang="en-US" sz="2000" dirty="0" smtClean="0"/>
              <a:t>プロジェクト</a:t>
            </a:r>
            <a:r>
              <a:rPr lang="en-US" altLang="ja-JP" sz="2000" baseline="30000" dirty="0" smtClean="0"/>
              <a:t>※</a:t>
            </a:r>
            <a:endParaRPr lang="en-US" altLang="ja-JP" sz="2000" dirty="0" smtClean="0"/>
          </a:p>
          <a:p>
            <a:pPr lvl="1"/>
            <a:r>
              <a:rPr lang="ja-JP" altLang="en-US" sz="1600" dirty="0" smtClean="0"/>
              <a:t>文科省「</a:t>
            </a:r>
            <a:r>
              <a:rPr lang="en-US" altLang="ja-JP" sz="1600" dirty="0" smtClean="0"/>
              <a:t>e-Society</a:t>
            </a:r>
            <a:r>
              <a:rPr lang="ja-JP" altLang="en-US" sz="1600" dirty="0" smtClean="0"/>
              <a:t>基盤ソフトウェアの総合開発」の一環</a:t>
            </a:r>
            <a:endParaRPr lang="en-US" altLang="ja-JP" sz="1600" dirty="0" smtClean="0"/>
          </a:p>
          <a:p>
            <a:pPr lvl="2"/>
            <a:r>
              <a:rPr lang="ja-JP" altLang="en-US" sz="1400" dirty="0" smtClean="0"/>
              <a:t>研究代表者：鳥居宏次教授（奈良先端大）</a:t>
            </a:r>
            <a:endParaRPr lang="en-US" altLang="ja-JP" sz="1400" dirty="0" smtClean="0"/>
          </a:p>
          <a:p>
            <a:pPr lvl="2"/>
            <a:r>
              <a:rPr lang="ja-JP" altLang="en-US" sz="1400" dirty="0" smtClean="0"/>
              <a:t>研究機関：</a:t>
            </a:r>
            <a:r>
              <a:rPr lang="en-US" altLang="ja-JP" sz="1400" dirty="0" smtClean="0"/>
              <a:t>H15</a:t>
            </a:r>
            <a:r>
              <a:rPr lang="ja-JP" altLang="en-US" sz="1400" dirty="0" smtClean="0"/>
              <a:t>年度～</a:t>
            </a:r>
            <a:r>
              <a:rPr lang="en-US" altLang="ja-JP" sz="1400" dirty="0" smtClean="0"/>
              <a:t>H19</a:t>
            </a:r>
            <a:r>
              <a:rPr lang="ja-JP" altLang="en-US" sz="1400" dirty="0" smtClean="0"/>
              <a:t>年度（</a:t>
            </a:r>
            <a:r>
              <a:rPr lang="en-US" altLang="ja-JP" sz="1400" dirty="0" smtClean="0"/>
              <a:t>5</a:t>
            </a:r>
            <a:r>
              <a:rPr lang="ja-JP" altLang="en-US" sz="1400" dirty="0" smtClean="0"/>
              <a:t>年間）</a:t>
            </a:r>
          </a:p>
          <a:p>
            <a:pPr lvl="1"/>
            <a:r>
              <a:rPr lang="ja-JP" altLang="en-US" sz="1600" dirty="0" smtClean="0"/>
              <a:t>開発履歴データの自動収集・計測システム</a:t>
            </a:r>
            <a:r>
              <a:rPr lang="en-US" altLang="ja-JP" sz="1600" dirty="0" smtClean="0"/>
              <a:t>EPM</a:t>
            </a:r>
            <a:r>
              <a:rPr lang="en-US" altLang="ja-JP" sz="1000" dirty="0" smtClean="0"/>
              <a:t>[</a:t>
            </a:r>
            <a:r>
              <a:rPr lang="ja-JP" altLang="en-US" sz="1000" dirty="0" smtClean="0"/>
              <a:t>１</a:t>
            </a:r>
            <a:r>
              <a:rPr lang="en-US" altLang="ja-JP" sz="1000" dirty="0" smtClean="0"/>
              <a:t>]</a:t>
            </a:r>
            <a:r>
              <a:rPr lang="ja-JP" altLang="en-US" sz="1600" dirty="0" smtClean="0"/>
              <a:t>の開発に成功</a:t>
            </a:r>
            <a:endParaRPr lang="en-US" altLang="ja-JP" sz="1600" dirty="0" smtClean="0"/>
          </a:p>
          <a:p>
            <a:pPr lvl="2"/>
            <a:r>
              <a:rPr lang="ja-JP" altLang="en-US" sz="1400" dirty="0" smtClean="0">
                <a:solidFill>
                  <a:srgbClr val="FF0000"/>
                </a:solidFill>
              </a:rPr>
              <a:t>リポジトリマイニングに基づくソフトウェア開発支援の先駆け</a:t>
            </a:r>
            <a:endParaRPr lang="en-US" altLang="ja-JP" sz="1400" dirty="0" smtClean="0">
              <a:solidFill>
                <a:srgbClr val="FF0000"/>
              </a:solidFill>
            </a:endParaRPr>
          </a:p>
          <a:p>
            <a:pPr lvl="2"/>
            <a:r>
              <a:rPr lang="ja-JP" altLang="en-US" sz="1400" dirty="0" smtClean="0"/>
              <a:t>現在は</a:t>
            </a:r>
            <a:r>
              <a:rPr lang="en-US" altLang="ja-JP" sz="1400" dirty="0" smtClean="0"/>
              <a:t>IPA</a:t>
            </a:r>
            <a:r>
              <a:rPr lang="ja-JP" altLang="en-US" sz="1400" dirty="0" smtClean="0"/>
              <a:t>（情報処理推進機構）に保守・配布業務を移管</a:t>
            </a:r>
            <a:endParaRPr lang="en-US" altLang="ja-JP" sz="1400" dirty="0" smtClean="0"/>
          </a:p>
          <a:p>
            <a:pPr lvl="2"/>
            <a:r>
              <a:rPr lang="en-US" altLang="ja-JP" sz="1400" dirty="0" smtClean="0"/>
              <a:t>10</a:t>
            </a:r>
            <a:r>
              <a:rPr lang="ja-JP" altLang="en-US" sz="1400" dirty="0" smtClean="0"/>
              <a:t>万件の</a:t>
            </a:r>
            <a:r>
              <a:rPr lang="en-US" altLang="ja-JP" sz="1400" dirty="0" smtClean="0"/>
              <a:t>OSS</a:t>
            </a:r>
            <a:r>
              <a:rPr lang="ja-JP" altLang="en-US" sz="1400" dirty="0" smtClean="0"/>
              <a:t>プロジェクトデータを収集・分析</a:t>
            </a:r>
            <a:endParaRPr lang="en-US" altLang="ja-JP" sz="1400" dirty="0" smtClean="0"/>
          </a:p>
          <a:p>
            <a:pPr lvl="2"/>
            <a:endParaRPr lang="en-US" altLang="ja-JP" sz="1400" dirty="0" smtClean="0"/>
          </a:p>
          <a:p>
            <a:r>
              <a:rPr lang="en-US" altLang="ja-JP" sz="2000" dirty="0" err="1" smtClean="0"/>
              <a:t>StagE</a:t>
            </a:r>
            <a:r>
              <a:rPr lang="ja-JP" altLang="en-US" sz="2000" dirty="0" smtClean="0"/>
              <a:t>プロジェクト</a:t>
            </a:r>
            <a:r>
              <a:rPr lang="en-US" altLang="ja-JP" sz="2000" baseline="30000" dirty="0" smtClean="0"/>
              <a:t>※※</a:t>
            </a:r>
          </a:p>
          <a:p>
            <a:pPr lvl="1"/>
            <a:r>
              <a:rPr lang="ja-JP" altLang="en-US" sz="1600" dirty="0" smtClean="0"/>
              <a:t>文科省「次世代</a:t>
            </a:r>
            <a:r>
              <a:rPr lang="en-US" altLang="ja-JP" sz="1600" dirty="0" smtClean="0"/>
              <a:t>IT</a:t>
            </a:r>
            <a:r>
              <a:rPr lang="ja-JP" altLang="en-US" sz="1600" dirty="0" smtClean="0"/>
              <a:t>基盤構築のための研究開発：ソフトウェア構築状況の可視化技術の開発普及」の一環</a:t>
            </a:r>
            <a:endParaRPr lang="ja-JP" altLang="ja-JP" sz="1600" dirty="0" smtClean="0"/>
          </a:p>
          <a:p>
            <a:pPr lvl="2"/>
            <a:r>
              <a:rPr lang="ja-JP" altLang="en-US" sz="1400" dirty="0" smtClean="0"/>
              <a:t>研究代表者：松本健一教授（奈良先端大）</a:t>
            </a:r>
            <a:endParaRPr lang="en-US" altLang="ja-JP" sz="1400" dirty="0" smtClean="0"/>
          </a:p>
          <a:p>
            <a:pPr lvl="2"/>
            <a:r>
              <a:rPr lang="ja-JP" altLang="en-US" sz="1400" dirty="0" smtClean="0"/>
              <a:t>研究機関：</a:t>
            </a:r>
            <a:r>
              <a:rPr lang="en-US" altLang="ja-JP" sz="1400" dirty="0" smtClean="0"/>
              <a:t>H19</a:t>
            </a:r>
            <a:r>
              <a:rPr lang="ja-JP" altLang="en-US" sz="1400" dirty="0" smtClean="0"/>
              <a:t>年度～</a:t>
            </a:r>
            <a:r>
              <a:rPr lang="en-US" altLang="ja-JP" sz="1400" dirty="0" smtClean="0"/>
              <a:t>H23</a:t>
            </a:r>
            <a:r>
              <a:rPr lang="ja-JP" altLang="en-US" sz="1400" dirty="0" smtClean="0"/>
              <a:t>年度（</a:t>
            </a:r>
            <a:r>
              <a:rPr lang="en-US" altLang="ja-JP" sz="1400" dirty="0" smtClean="0"/>
              <a:t>5</a:t>
            </a:r>
            <a:r>
              <a:rPr lang="ja-JP" altLang="en-US" sz="1400" dirty="0" smtClean="0"/>
              <a:t>年間）</a:t>
            </a:r>
            <a:endParaRPr lang="en-US" altLang="ja-JP" sz="1400" dirty="0" smtClean="0"/>
          </a:p>
          <a:p>
            <a:pPr lvl="1"/>
            <a:r>
              <a:rPr lang="ja-JP" altLang="en-US" sz="1600" dirty="0" smtClean="0"/>
              <a:t>ソフトウェアタグの開発に成功</a:t>
            </a:r>
            <a:endParaRPr lang="en-US" altLang="ja-JP" sz="1600" dirty="0" smtClean="0"/>
          </a:p>
          <a:p>
            <a:pPr lvl="2"/>
            <a:r>
              <a:rPr lang="ja-JP" altLang="en-US" sz="1400" dirty="0" smtClean="0"/>
              <a:t>ソフトウェアの構築状況の可視化</a:t>
            </a:r>
            <a:endParaRPr lang="en-US" altLang="ja-JP" sz="1400" dirty="0" smtClean="0"/>
          </a:p>
          <a:p>
            <a:pPr lvl="2"/>
            <a:r>
              <a:rPr lang="ja-JP" altLang="en-US" sz="1400" dirty="0" smtClean="0"/>
              <a:t>多重下請構造問題，発注者・受注者間の係争問題の解決</a:t>
            </a:r>
            <a:endParaRPr lang="en-US" altLang="ja-JP" sz="1400" dirty="0" smtClean="0"/>
          </a:p>
        </p:txBody>
      </p:sp>
      <p:sp>
        <p:nvSpPr>
          <p:cNvPr id="6" name="日付プレースホルダー 5"/>
          <p:cNvSpPr>
            <a:spLocks noGrp="1"/>
          </p:cNvSpPr>
          <p:nvPr>
            <p:ph type="dt" sz="half" idx="10"/>
          </p:nvPr>
        </p:nvSpPr>
        <p:spPr/>
        <p:txBody>
          <a:bodyPr/>
          <a:lstStyle/>
          <a:p>
            <a:pPr>
              <a:defRPr/>
            </a:pPr>
            <a:r>
              <a:rPr lang="en-US" altLang="ja-JP" smtClean="0"/>
              <a:t>2012/10/11</a:t>
            </a:r>
            <a:endParaRPr lang="en-US" altLang="ja-JP"/>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23</a:t>
            </a:fld>
            <a:endParaRPr kumimoji="1" lang="ja-JP" altLang="en-US"/>
          </a:p>
        </p:txBody>
      </p:sp>
      <p:sp>
        <p:nvSpPr>
          <p:cNvPr id="5" name="テキスト ボックス 4"/>
          <p:cNvSpPr txBox="1"/>
          <p:nvPr/>
        </p:nvSpPr>
        <p:spPr>
          <a:xfrm>
            <a:off x="-1" y="6204814"/>
            <a:ext cx="9143999" cy="646331"/>
          </a:xfrm>
          <a:prstGeom prst="rect">
            <a:avLst/>
          </a:prstGeom>
          <a:solidFill>
            <a:srgbClr val="FFFFFF"/>
          </a:solidFill>
        </p:spPr>
        <p:txBody>
          <a:bodyPr wrap="square" rtlCol="0">
            <a:spAutoFit/>
          </a:bodyPr>
          <a:lstStyle/>
          <a:p>
            <a:pPr marL="342900" lvl="0" indent="-342900" algn="just"/>
            <a:r>
              <a:rPr lang="en-US" altLang="ja-JP" sz="900" dirty="0" smtClean="0"/>
              <a:t>※	EASE</a:t>
            </a:r>
            <a:r>
              <a:rPr lang="ja-JP" altLang="en-US" sz="900" dirty="0" smtClean="0"/>
              <a:t>（</a:t>
            </a:r>
            <a:r>
              <a:rPr lang="en-US" altLang="ja-JP" sz="900" dirty="0" smtClean="0"/>
              <a:t>Empirical Approach to Software Engineering:</a:t>
            </a:r>
            <a:r>
              <a:rPr lang="ja-JP" altLang="en-US" sz="900" dirty="0" smtClean="0"/>
              <a:t>ソフトウェア工学へのエンピリカルアプローチ）．</a:t>
            </a:r>
            <a:endParaRPr lang="en-US" altLang="ja-JP" sz="900" dirty="0" smtClean="0"/>
          </a:p>
          <a:p>
            <a:pPr marL="342900" indent="-342900" algn="just"/>
            <a:r>
              <a:rPr lang="en-US" altLang="ja-JP" sz="700" dirty="0" smtClean="0"/>
              <a:t>※※	</a:t>
            </a:r>
            <a:r>
              <a:rPr lang="en-US" altLang="ja-JP" sz="900" dirty="0" err="1" smtClean="0"/>
              <a:t>StagE</a:t>
            </a:r>
            <a:r>
              <a:rPr lang="ja-JP" altLang="en-US" sz="900" dirty="0" smtClean="0"/>
              <a:t>（</a:t>
            </a:r>
            <a:r>
              <a:rPr lang="en-US" altLang="ja-JP" sz="900" dirty="0" smtClean="0"/>
              <a:t>Software Traceability and Accountability for Global software Engineering</a:t>
            </a:r>
            <a:r>
              <a:rPr lang="ja-JP" altLang="en-US" sz="900" dirty="0" smtClean="0"/>
              <a:t>：エンピリカルデータに基づくソフトウェアタグ技術の開発と普及）．</a:t>
            </a:r>
            <a:endParaRPr lang="ja-JP" altLang="ja-JP" sz="900" dirty="0" smtClean="0"/>
          </a:p>
          <a:p>
            <a:pPr marL="342900" lvl="0" indent="-342900" algn="just">
              <a:buFont typeface="+mj-lt"/>
              <a:buAutoNum type="arabicPeriod"/>
            </a:pPr>
            <a:r>
              <a:rPr lang="ja-JP" altLang="en-US" sz="900" u="sng" dirty="0" smtClean="0"/>
              <a:t>大平雅雄</a:t>
            </a:r>
            <a:r>
              <a:rPr lang="en-US" altLang="ja-JP" sz="900" dirty="0" smtClean="0"/>
              <a:t>, </a:t>
            </a:r>
            <a:r>
              <a:rPr lang="ja-JP" altLang="en-US" sz="900" dirty="0" smtClean="0"/>
              <a:t>横森励士</a:t>
            </a:r>
            <a:r>
              <a:rPr lang="en-US" altLang="ja-JP" sz="900" dirty="0" smtClean="0"/>
              <a:t>, </a:t>
            </a:r>
            <a:r>
              <a:rPr lang="ja-JP" altLang="en-US" sz="900" dirty="0" smtClean="0"/>
              <a:t>阪井誠</a:t>
            </a:r>
            <a:r>
              <a:rPr lang="en-US" altLang="ja-JP" sz="900" dirty="0" smtClean="0"/>
              <a:t>, </a:t>
            </a:r>
            <a:r>
              <a:rPr lang="ja-JP" altLang="en-US" sz="900" dirty="0" smtClean="0"/>
              <a:t>岩村聡</a:t>
            </a:r>
            <a:r>
              <a:rPr lang="en-US" altLang="ja-JP" sz="900" dirty="0" smtClean="0"/>
              <a:t>, </a:t>
            </a:r>
            <a:r>
              <a:rPr lang="ja-JP" altLang="en-US" sz="900" dirty="0" smtClean="0"/>
              <a:t>小野英治</a:t>
            </a:r>
            <a:r>
              <a:rPr lang="en-US" altLang="ja-JP" sz="900" dirty="0" smtClean="0"/>
              <a:t>, </a:t>
            </a:r>
            <a:r>
              <a:rPr lang="ja-JP" altLang="en-US" sz="900" dirty="0" smtClean="0"/>
              <a:t>新海平</a:t>
            </a:r>
            <a:r>
              <a:rPr lang="en-US" altLang="ja-JP" sz="900" dirty="0" smtClean="0"/>
              <a:t>, </a:t>
            </a:r>
            <a:r>
              <a:rPr lang="ja-JP" altLang="en-US" sz="900" dirty="0" smtClean="0"/>
              <a:t>横川智教</a:t>
            </a:r>
            <a:r>
              <a:rPr lang="en-US" altLang="ja-JP" sz="900" dirty="0" smtClean="0"/>
              <a:t>, </a:t>
            </a:r>
            <a:r>
              <a:rPr lang="ja-JP" altLang="en-US" sz="900" dirty="0" smtClean="0"/>
              <a:t>ソフトウェア開発プロジェクトのリアルタイム制御を目的とした支援システム</a:t>
            </a:r>
            <a:r>
              <a:rPr lang="en-US" altLang="ja-JP" sz="900" dirty="0" smtClean="0"/>
              <a:t>, </a:t>
            </a:r>
            <a:r>
              <a:rPr lang="ja-JP" altLang="en-US" sz="900" dirty="0" smtClean="0"/>
              <a:t>電子情報通信学会論文誌</a:t>
            </a:r>
            <a:r>
              <a:rPr lang="en-US" altLang="ja-JP" sz="900" dirty="0" smtClean="0"/>
              <a:t>D-I, </a:t>
            </a:r>
            <a:r>
              <a:rPr lang="ja-JP" altLang="en-US" sz="900" dirty="0" smtClean="0"/>
              <a:t>「システム開発論文」特集号</a:t>
            </a:r>
            <a:r>
              <a:rPr lang="en-US" altLang="ja-JP" sz="900" dirty="0" smtClean="0"/>
              <a:t>, Vol. J88-D-I, No.2, pp. 228-239, February 2005.</a:t>
            </a:r>
            <a:endParaRPr lang="ja-JP" altLang="ja-JP" sz="900" dirty="0" smtClean="0"/>
          </a:p>
        </p:txBody>
      </p:sp>
      <p:pic>
        <p:nvPicPr>
          <p:cNvPr id="7" name="Picture 6" descr="EPM_Interface"/>
          <p:cNvPicPr>
            <a:picLocks noChangeAspect="1" noChangeArrowheads="1"/>
          </p:cNvPicPr>
          <p:nvPr/>
        </p:nvPicPr>
        <p:blipFill>
          <a:blip r:embed="rId3" cstate="print"/>
          <a:srcRect/>
          <a:stretch>
            <a:fillRect/>
          </a:stretch>
        </p:blipFill>
        <p:spPr bwMode="auto">
          <a:xfrm>
            <a:off x="6753225" y="1336377"/>
            <a:ext cx="2192337" cy="1630224"/>
          </a:xfrm>
          <a:prstGeom prst="rect">
            <a:avLst/>
          </a:prstGeom>
          <a:noFill/>
          <a:effectLst>
            <a:outerShdw blurRad="50800" dist="38100" dir="2700000" algn="tl" rotWithShape="0">
              <a:prstClr val="black">
                <a:alpha val="40000"/>
              </a:prstClr>
            </a:outerShdw>
          </a:effectLst>
        </p:spPr>
      </p:pic>
      <p:sp>
        <p:nvSpPr>
          <p:cNvPr id="8" name="Text Box 46"/>
          <p:cNvSpPr txBox="1">
            <a:spLocks noChangeArrowheads="1"/>
          </p:cNvSpPr>
          <p:nvPr/>
        </p:nvSpPr>
        <p:spPr bwMode="auto">
          <a:xfrm>
            <a:off x="6970713" y="2973893"/>
            <a:ext cx="1905488" cy="461665"/>
          </a:xfrm>
          <a:prstGeom prst="rect">
            <a:avLst/>
          </a:prstGeom>
          <a:noFill/>
          <a:ln w="25400" algn="ctr">
            <a:noFill/>
            <a:miter lim="800000"/>
            <a:headEnd/>
            <a:tailEnd/>
          </a:ln>
          <a:effectLst/>
        </p:spPr>
        <p:txBody>
          <a:bodyPr wrap="square" anchor="t">
            <a:spAutoFit/>
          </a:bodyPr>
          <a:lstStyle/>
          <a:p>
            <a:pPr>
              <a:spcBef>
                <a:spcPct val="50000"/>
              </a:spcBef>
            </a:pPr>
            <a:r>
              <a:rPr lang="en-US" altLang="ja-JP" sz="1200" dirty="0" smtClean="0"/>
              <a:t>EPM: Empirical</a:t>
            </a:r>
            <a:r>
              <a:rPr lang="ja-JP" altLang="en-US" sz="1200" dirty="0" smtClean="0"/>
              <a:t> </a:t>
            </a:r>
            <a:r>
              <a:rPr lang="en-US" altLang="ja-JP" sz="1200" dirty="0" smtClean="0"/>
              <a:t>Project Monitor</a:t>
            </a:r>
            <a:endParaRPr lang="en-US" altLang="ja-JP" sz="1200" dirty="0"/>
          </a:p>
        </p:txBody>
      </p:sp>
      <p:pic>
        <p:nvPicPr>
          <p:cNvPr id="9" name="Picture 2" descr="http://www.stage-project.jp/img/trace.gif"/>
          <p:cNvPicPr>
            <a:picLocks noChangeAspect="1" noChangeArrowheads="1"/>
          </p:cNvPicPr>
          <p:nvPr/>
        </p:nvPicPr>
        <p:blipFill>
          <a:blip r:embed="rId4" cstate="print"/>
          <a:srcRect/>
          <a:stretch>
            <a:fillRect/>
          </a:stretch>
        </p:blipFill>
        <p:spPr bwMode="auto">
          <a:xfrm>
            <a:off x="6753225" y="3550424"/>
            <a:ext cx="2321254" cy="1874860"/>
          </a:xfrm>
          <a:prstGeom prst="rect">
            <a:avLst/>
          </a:prstGeom>
          <a:noFill/>
          <a:effectLst>
            <a:outerShdw blurRad="50800" dist="38100" dir="2700000" algn="tl" rotWithShape="0">
              <a:prstClr val="black">
                <a:alpha val="40000"/>
              </a:prstClr>
            </a:outerShdw>
          </a:effectLst>
        </p:spPr>
      </p:pic>
      <p:sp>
        <p:nvSpPr>
          <p:cNvPr id="10" name="Text Box 46"/>
          <p:cNvSpPr txBox="1">
            <a:spLocks noChangeArrowheads="1"/>
          </p:cNvSpPr>
          <p:nvPr/>
        </p:nvSpPr>
        <p:spPr bwMode="auto">
          <a:xfrm>
            <a:off x="6753224" y="5425284"/>
            <a:ext cx="2390775" cy="461665"/>
          </a:xfrm>
          <a:prstGeom prst="rect">
            <a:avLst/>
          </a:prstGeom>
          <a:noFill/>
          <a:ln w="25400" algn="ctr">
            <a:noFill/>
            <a:miter lim="800000"/>
            <a:headEnd/>
            <a:tailEnd/>
          </a:ln>
          <a:effectLst/>
        </p:spPr>
        <p:txBody>
          <a:bodyPr wrap="square" anchor="t">
            <a:spAutoFit/>
          </a:bodyPr>
          <a:lstStyle/>
          <a:p>
            <a:pPr algn="just">
              <a:spcBef>
                <a:spcPct val="50000"/>
              </a:spcBef>
            </a:pPr>
            <a:r>
              <a:rPr lang="ja-JP" altLang="en-US" sz="1200" dirty="0" smtClean="0"/>
              <a:t>ソフトウェアタグ：食品のトレーサビリティを手本として開発．</a:t>
            </a:r>
            <a:endParaRPr lang="en-US" altLang="ja-JP" sz="1200" dirty="0"/>
          </a:p>
        </p:txBody>
      </p:sp>
    </p:spTree>
    <p:extLst>
      <p:ext uri="{BB962C8B-B14F-4D97-AF65-F5344CB8AC3E}">
        <p14:creationId xmlns:p14="http://schemas.microsoft.com/office/powerpoint/2010/main" val="39876156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2012/10/11</a:t>
            </a:r>
            <a:endParaRPr kumimoji="1" lang="ja-JP" altLang="en-US" dirty="0"/>
          </a:p>
        </p:txBody>
      </p:sp>
      <p:sp>
        <p:nvSpPr>
          <p:cNvPr id="4" name="スライド番号プレースホルダー 3"/>
          <p:cNvSpPr>
            <a:spLocks noGrp="1"/>
          </p:cNvSpPr>
          <p:nvPr>
            <p:ph type="sldNum" sz="quarter" idx="12"/>
          </p:nvPr>
        </p:nvSpPr>
        <p:spPr/>
        <p:txBody>
          <a:bodyPr/>
          <a:lstStyle/>
          <a:p>
            <a:fld id="{1E71F938-0822-47EC-B3CD-AEB5C7683738}" type="slidenum">
              <a:rPr kumimoji="1" lang="ja-JP" altLang="en-US" smtClean="0"/>
              <a:pPr/>
              <a:t>24</a:t>
            </a:fld>
            <a:endParaRPr kumimoji="1" lang="ja-JP" altLang="en-US"/>
          </a:p>
        </p:txBody>
      </p:sp>
      <p:sp>
        <p:nvSpPr>
          <p:cNvPr id="5" name="コンテンツ プレースホルダー 4"/>
          <p:cNvSpPr>
            <a:spLocks noGrp="1"/>
          </p:cNvSpPr>
          <p:nvPr>
            <p:ph sz="quarter" idx="1"/>
          </p:nvPr>
        </p:nvSpPr>
        <p:spPr/>
        <p:txBody>
          <a:bodyPr/>
          <a:lstStyle/>
          <a:p>
            <a:endParaRPr kumimoji="1" lang="ja-JP" altLang="en-US"/>
          </a:p>
        </p:txBody>
      </p:sp>
    </p:spTree>
    <p:extLst>
      <p:ext uri="{BB962C8B-B14F-4D97-AF65-F5344CB8AC3E}">
        <p14:creationId xmlns:p14="http://schemas.microsoft.com/office/powerpoint/2010/main" val="37607317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ユーザー定義 1">
      <a:majorFont>
        <a:latin typeface="HG明朝E"/>
        <a:ea typeface="HG明朝E"/>
        <a:cs typeface=""/>
      </a:majorFont>
      <a:minorFont>
        <a:latin typeface="ＭＳ Ｐゴシック"/>
        <a:ea typeface="ＭＳ Ｐゴシック"/>
        <a:cs typeface=""/>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txDef>
      <a:spPr>
        <a:noFill/>
      </a:spPr>
      <a:bodyPr wrap="none" lIns="36000" tIns="36000" rIns="36000" bIns="36000" rtlCol="0">
        <a:spAutoFit/>
      </a:bodyPr>
      <a:lstStyle>
        <a:defPPr>
          <a:defRPr dirty="0" smtClean="0"/>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Origin</Template>
  <TotalTime>5461</TotalTime>
  <Words>4369</Words>
  <Application>Microsoft Macintosh PowerPoint</Application>
  <PresentationFormat>画面に合わせる (4:3)</PresentationFormat>
  <Paragraphs>548</Paragraphs>
  <Slides>23</Slides>
  <Notes>14</Notes>
  <HiddenSlides>0</HiddenSlides>
  <MMClips>0</MMClips>
  <ScaleCrop>false</ScaleCrop>
  <HeadingPairs>
    <vt:vector size="4" baseType="variant">
      <vt:variant>
        <vt:lpstr>テーマ</vt:lpstr>
      </vt:variant>
      <vt:variant>
        <vt:i4>1</vt:i4>
      </vt:variant>
      <vt:variant>
        <vt:lpstr>スライド タイトル</vt:lpstr>
      </vt:variant>
      <vt:variant>
        <vt:i4>23</vt:i4>
      </vt:variant>
    </vt:vector>
  </HeadingPairs>
  <TitlesOfParts>
    <vt:vector size="24" baseType="lpstr">
      <vt:lpstr>アース</vt:lpstr>
      <vt:lpstr>研究紹介</vt:lpstr>
      <vt:lpstr>自己紹介</vt:lpstr>
      <vt:lpstr>研究室メンバー</vt:lpstr>
      <vt:lpstr>研究経歴および研究分野概要</vt:lpstr>
      <vt:lpstr>ソフトウェア工学知識体系（SWEBOK）との対応</vt:lpstr>
      <vt:lpstr>研究分野</vt:lpstr>
      <vt:lpstr>なぜソフトウェア工学が必要か？ プロジェクト管理の視点</vt:lpstr>
      <vt:lpstr>なぜソフトウェア工学が必要か？ 社会経済的損失の視点</vt:lpstr>
      <vt:lpstr>なぜOSSを対象とするのか？</vt:lpstr>
      <vt:lpstr>なぜOSSを対象とするのか？</vt:lpstr>
      <vt:lpstr>オープンソースソフトウェア開発の方法論</vt:lpstr>
      <vt:lpstr>オープンソースのメリット・デメリット</vt:lpstr>
      <vt:lpstr>研究内容</vt:lpstr>
      <vt:lpstr>これまでの開発支援技術との違い</vt:lpstr>
      <vt:lpstr>研究紹介：</vt:lpstr>
      <vt:lpstr>研究のアプローチ</vt:lpstr>
      <vt:lpstr>①問題の見える化：コミュニケーションデータのマイニング</vt:lpstr>
      <vt:lpstr>②支援方法の検討：不具合管理リポジトリのマイニング</vt:lpstr>
      <vt:lpstr>③支援の自動化：不具合管理リポジトリのマイニング</vt:lpstr>
      <vt:lpstr>OSS研究成果の社会還元</vt:lpstr>
      <vt:lpstr>共同研究実績（海外研究機関／OSSプロジェクト）</vt:lpstr>
      <vt:lpstr>共同研究実績（国内産業界）</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Masao Ohira</dc:creator>
  <cp:lastModifiedBy>Masao Ohira</cp:lastModifiedBy>
  <cp:revision>459</cp:revision>
  <dcterms:created xsi:type="dcterms:W3CDTF">2012-05-21T02:24:23Z</dcterms:created>
  <dcterms:modified xsi:type="dcterms:W3CDTF">2012-10-09T04:41:57Z</dcterms:modified>
</cp:coreProperties>
</file>