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8"/>
  </p:notesMasterIdLst>
  <p:handoutMasterIdLst>
    <p:handoutMasterId r:id="rId19"/>
  </p:handoutMasterIdLst>
  <p:sldIdLst>
    <p:sldId id="256" r:id="rId2"/>
    <p:sldId id="257" r:id="rId3"/>
    <p:sldId id="258" r:id="rId4"/>
    <p:sldId id="261" r:id="rId5"/>
    <p:sldId id="259" r:id="rId6"/>
    <p:sldId id="260" r:id="rId7"/>
    <p:sldId id="264" r:id="rId8"/>
    <p:sldId id="265" r:id="rId9"/>
    <p:sldId id="271" r:id="rId10"/>
    <p:sldId id="266" r:id="rId11"/>
    <p:sldId id="267" r:id="rId12"/>
    <p:sldId id="268" r:id="rId13"/>
    <p:sldId id="272" r:id="rId14"/>
    <p:sldId id="269" r:id="rId15"/>
    <p:sldId id="273" r:id="rId16"/>
    <p:sldId id="274"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74" d="100"/>
          <a:sy n="74" d="100"/>
        </p:scale>
        <p:origin x="-318" y="90"/>
      </p:cViewPr>
      <p:guideLst>
        <p:guide orient="horz" pos="2160"/>
        <p:guide pos="2880"/>
      </p:guideLst>
    </p:cSldViewPr>
  </p:slideViewPr>
  <p:notesTextViewPr>
    <p:cViewPr>
      <p:scale>
        <a:sx n="100" d="100"/>
        <a:sy n="100" d="100"/>
      </p:scale>
      <p:origin x="0" y="0"/>
    </p:cViewPr>
  </p:notesTextViewPr>
  <p:notesViewPr>
    <p:cSldViewPr showGuides="1">
      <p:cViewPr varScale="1">
        <p:scale>
          <a:sx n="83" d="100"/>
          <a:sy n="83" d="100"/>
        </p:scale>
        <p:origin x="-1854"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14CE6E-8764-4346-B421-A3C2C15DC5B2}" type="datetimeFigureOut">
              <a:rPr kumimoji="1" lang="ja-JP" altLang="en-US" smtClean="0"/>
              <a:pPr/>
              <a:t>2008/12/17</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28A3E57-4B0B-45CC-8D9A-9704D82DE08E}"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0773A5-EACC-4E29-8BD2-502D1CF4AC0F}" type="datetimeFigureOut">
              <a:rPr kumimoji="1" lang="ja-JP" altLang="en-US" smtClean="0"/>
              <a:pPr/>
              <a:t>2008/12/17</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508624-0F30-4DDE-BDCE-B1DFD0F1131B}"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進化するという観点でソフトウェアシステム≒生態系</a:t>
            </a:r>
          </a:p>
          <a:p>
            <a:endParaRPr kumimoji="1" lang="ja-JP" altLang="en-US" dirty="0"/>
          </a:p>
        </p:txBody>
      </p:sp>
      <p:sp>
        <p:nvSpPr>
          <p:cNvPr id="4" name="スライド番号プレースホルダ 3"/>
          <p:cNvSpPr>
            <a:spLocks noGrp="1"/>
          </p:cNvSpPr>
          <p:nvPr>
            <p:ph type="sldNum" sz="quarter" idx="10"/>
          </p:nvPr>
        </p:nvSpPr>
        <p:spPr/>
        <p:txBody>
          <a:bodyPr/>
          <a:lstStyle/>
          <a:p>
            <a:fld id="{92508624-0F30-4DDE-BDCE-B1DFD0F1131B}" type="slidenum">
              <a:rPr kumimoji="1" lang="ja-JP" altLang="en-US" smtClean="0"/>
              <a:pPr/>
              <a:t>5</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相関を図るには</a:t>
            </a:r>
            <a:r>
              <a:rPr kumimoji="1" lang="en-US" altLang="ja-JP" dirty="0" smtClean="0"/>
              <a:t>SPSS</a:t>
            </a:r>
            <a:endParaRPr kumimoji="1" lang="ja-JP" altLang="en-US" dirty="0"/>
          </a:p>
        </p:txBody>
      </p:sp>
      <p:sp>
        <p:nvSpPr>
          <p:cNvPr id="4" name="スライド番号プレースホルダ 3"/>
          <p:cNvSpPr>
            <a:spLocks noGrp="1"/>
          </p:cNvSpPr>
          <p:nvPr>
            <p:ph type="sldNum" sz="quarter" idx="10"/>
          </p:nvPr>
        </p:nvSpPr>
        <p:spPr/>
        <p:txBody>
          <a:bodyPr/>
          <a:lstStyle/>
          <a:p>
            <a:fld id="{90130B80-B261-45A6-B411-BF7691ECDFB9}" type="slidenum">
              <a:rPr kumimoji="1" lang="ja-JP" altLang="en-US" smtClean="0"/>
              <a:pPr/>
              <a:t>8</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Tahoma" pitchFamily="34" charset="0"/>
                <a:cs typeface="Tahoma" pitchFamily="34" charset="0"/>
              </a:defRPr>
            </a:lvl1pPr>
          </a:lstStyle>
          <a:p>
            <a:r>
              <a:rPr kumimoji="1" lang="ja-JP" altLang="en-US" smtClean="0"/>
              <a:t>マスタ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G創英角ｺﾞｼｯｸUB" pitchFamily="49" charset="-128"/>
                <a:ea typeface="HG創英角ｺﾞｼｯｸUB" pitchFamily="49"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dirty="0"/>
          </a:p>
        </p:txBody>
      </p:sp>
      <p:sp>
        <p:nvSpPr>
          <p:cNvPr id="4" name="日付プレースホルダ 3"/>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928670"/>
          </a:xfrm>
        </p:spPr>
        <p:txBody>
          <a:bodyPr>
            <a:normAutofit/>
          </a:bodyPr>
          <a:lstStyle>
            <a:lvl1pPr algn="l">
              <a:defRPr sz="3600" b="1">
                <a:latin typeface="+mj-ea"/>
                <a:ea typeface="+mj-ea"/>
                <a:cs typeface="Tahoma" pitchFamily="34" charset="0"/>
              </a:defRPr>
            </a:lvl1pPr>
          </a:lstStyle>
          <a:p>
            <a:r>
              <a:rPr kumimoji="1" lang="ja-JP" altLang="en-US" smtClean="0"/>
              <a:t>マスタ タイトルの書式設定</a:t>
            </a:r>
            <a:endParaRPr kumimoji="1" lang="ja-JP" altLang="en-US" dirty="0"/>
          </a:p>
        </p:txBody>
      </p:sp>
      <p:sp>
        <p:nvSpPr>
          <p:cNvPr id="3" name="コンテンツ プレースホルダ 2"/>
          <p:cNvSpPr>
            <a:spLocks noGrp="1"/>
          </p:cNvSpPr>
          <p:nvPr>
            <p:ph idx="1"/>
          </p:nvPr>
        </p:nvSpPr>
        <p:spPr>
          <a:xfrm>
            <a:off x="457200" y="1142984"/>
            <a:ext cx="8229600" cy="5143536"/>
          </a:xfrm>
        </p:spPr>
        <p:txBody>
          <a:bodyPr>
            <a:normAutofit/>
          </a:bodyPr>
          <a:lstStyle>
            <a:lvl1pPr>
              <a:buClr>
                <a:schemeClr val="tx1"/>
              </a:buClr>
              <a:defRPr sz="2800">
                <a:latin typeface="Tahoma" pitchFamily="34" charset="0"/>
                <a:ea typeface="MS UI Gothic" pitchFamily="50" charset="-128"/>
                <a:cs typeface="Tahoma" pitchFamily="34" charset="0"/>
              </a:defRPr>
            </a:lvl1pPr>
            <a:lvl2pPr>
              <a:buClr>
                <a:schemeClr val="tx1"/>
              </a:buClr>
              <a:defRPr sz="2400">
                <a:latin typeface="Tahoma" pitchFamily="34" charset="0"/>
                <a:ea typeface="MS UI Gothic" pitchFamily="50" charset="-128"/>
                <a:cs typeface="Tahoma" pitchFamily="34" charset="0"/>
              </a:defRPr>
            </a:lvl2pPr>
            <a:lvl3pPr>
              <a:buClr>
                <a:schemeClr val="tx1"/>
              </a:buClr>
              <a:defRPr sz="2000">
                <a:latin typeface="Tahoma" pitchFamily="34" charset="0"/>
                <a:ea typeface="MS UI Gothic" pitchFamily="50" charset="-128"/>
                <a:cs typeface="Tahoma" pitchFamily="34" charset="0"/>
              </a:defRPr>
            </a:lvl3pPr>
            <a:lvl4pPr>
              <a:buClr>
                <a:schemeClr val="tx1"/>
              </a:buClr>
              <a:defRPr sz="1800">
                <a:latin typeface="Tahoma" pitchFamily="34" charset="0"/>
                <a:ea typeface="MS UI Gothic" pitchFamily="50" charset="-128"/>
                <a:cs typeface="Tahoma" pitchFamily="34" charset="0"/>
              </a:defRPr>
            </a:lvl4pPr>
            <a:lvl5pPr>
              <a:buClr>
                <a:schemeClr val="tx1"/>
              </a:buClr>
              <a:defRPr sz="1800">
                <a:latin typeface="Tahoma" pitchFamily="34" charset="0"/>
                <a:ea typeface="MS UI Gothic" pitchFamily="50" charset="-128"/>
                <a:cs typeface="Tahoma" pitchFamily="34" charset="0"/>
              </a:defRPr>
            </a:lvl5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 3"/>
          <p:cNvSpPr>
            <a:spLocks noGrp="1"/>
          </p:cNvSpPr>
          <p:nvPr>
            <p:ph type="dt" sz="half" idx="10"/>
          </p:nvPr>
        </p:nvSpPr>
        <p:spPr>
          <a:xfrm>
            <a:off x="428596" y="6492875"/>
            <a:ext cx="2133600" cy="365125"/>
          </a:xfrm>
        </p:spPr>
        <p:txBody>
          <a:body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11"/>
          </p:nvPr>
        </p:nvSpPr>
        <p:spPr>
          <a:xfrm>
            <a:off x="3124200" y="6492875"/>
            <a:ext cx="2895600" cy="365125"/>
          </a:xfrm>
        </p:spPr>
        <p:txBody>
          <a:bodyPr/>
          <a:lstStyle/>
          <a:p>
            <a:endParaRPr kumimoji="1" lang="ja-JP" altLang="en-US" dirty="0"/>
          </a:p>
        </p:txBody>
      </p:sp>
      <p:sp>
        <p:nvSpPr>
          <p:cNvPr id="6" name="スライド番号プレースホルダ 5"/>
          <p:cNvSpPr>
            <a:spLocks noGrp="1"/>
          </p:cNvSpPr>
          <p:nvPr>
            <p:ph type="sldNum" sz="quarter" idx="12"/>
          </p:nvPr>
        </p:nvSpPr>
        <p:spPr>
          <a:xfrm>
            <a:off x="6572264" y="6492875"/>
            <a:ext cx="2133600" cy="365125"/>
          </a:xfrm>
        </p:spPr>
        <p:txBody>
          <a:bodyPr/>
          <a:lstStyle/>
          <a:p>
            <a:fld id="{C906BED9-3924-45C2-9723-1E596958458B}" type="slidenum">
              <a:rPr kumimoji="1" lang="ja-JP" altLang="en-US" smtClean="0"/>
              <a:pPr/>
              <a:t>&lt;#&gt;</a:t>
            </a:fld>
            <a:endParaRPr kumimoji="1" lang="ja-JP" altLang="en-US"/>
          </a:p>
        </p:txBody>
      </p:sp>
      <p:cxnSp>
        <p:nvCxnSpPr>
          <p:cNvPr id="7" name="直線コネクタ 6"/>
          <p:cNvCxnSpPr/>
          <p:nvPr/>
        </p:nvCxnSpPr>
        <p:spPr>
          <a:xfrm>
            <a:off x="250001" y="928670"/>
            <a:ext cx="8643998" cy="1588"/>
          </a:xfrm>
          <a:prstGeom prst="line">
            <a:avLst/>
          </a:prstGeom>
          <a:ln w="19050"/>
        </p:spPr>
        <p:style>
          <a:lnRef idx="2">
            <a:schemeClr val="dk1"/>
          </a:lnRef>
          <a:fillRef idx="0">
            <a:schemeClr val="dk1"/>
          </a:fillRef>
          <a:effectRef idx="1">
            <a:schemeClr val="dk1"/>
          </a:effectRef>
          <a:fontRef idx="minor">
            <a:schemeClr val="tx1"/>
          </a:fontRef>
        </p:style>
      </p:cxnSp>
      <p:cxnSp>
        <p:nvCxnSpPr>
          <p:cNvPr id="10" name="直線コネクタ 9"/>
          <p:cNvCxnSpPr/>
          <p:nvPr/>
        </p:nvCxnSpPr>
        <p:spPr>
          <a:xfrm>
            <a:off x="250001" y="6500834"/>
            <a:ext cx="8643998" cy="1588"/>
          </a:xfrm>
          <a:prstGeom prst="line">
            <a:avLst/>
          </a:prstGeom>
          <a:ln w="190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C906BED9-3924-45C2-9723-1E596958458B}"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0"/>
            <a:ext cx="8229600" cy="1143000"/>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00BC43-B042-4948-82D2-B03F61CAA97B}" type="datetimeFigureOut">
              <a:rPr kumimoji="1" lang="ja-JP" altLang="en-US" smtClean="0"/>
              <a:pPr/>
              <a:t>2008/12/17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06BED9-3924-45C2-9723-1E596958458B}" type="slidenum">
              <a:rPr kumimoji="1" lang="ja-JP" altLang="en-US" smtClean="0"/>
              <a:pPr/>
              <a:t>&lt;#&gt;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kumimoji="1" sz="4400" kern="1200">
          <a:solidFill>
            <a:schemeClr val="tx1"/>
          </a:solidFill>
          <a:latin typeface="HG創英角ｺﾞｼｯｸUB" pitchFamily="49" charset="-128"/>
          <a:ea typeface="HG創英角ｺﾞｼｯｸUB" pitchFamily="49" charset="-128"/>
          <a:cs typeface="+mj-cs"/>
        </a:defRPr>
      </a:lvl1pPr>
    </p:titleStyle>
    <p:bodyStyle>
      <a:lvl1pPr marL="342900" indent="-342900" algn="l" defTabSz="914400" rtl="0" eaLnBrk="1" latinLnBrk="0" hangingPunct="1">
        <a:spcBef>
          <a:spcPct val="20000"/>
        </a:spcBef>
        <a:buFont typeface="Wingdings" pitchFamily="2" charset="2"/>
        <a:buChar char="n"/>
        <a:defRPr kumimoji="1" sz="3200" kern="1200">
          <a:solidFill>
            <a:schemeClr val="tx1"/>
          </a:solidFill>
          <a:latin typeface="メイリオ" pitchFamily="50" charset="-128"/>
          <a:ea typeface="メイリオ" pitchFamily="50" charset="-128"/>
          <a:cs typeface="+mn-cs"/>
        </a:defRPr>
      </a:lvl1pPr>
      <a:lvl2pPr marL="742950" indent="-285750" algn="l" defTabSz="914400" rtl="0" eaLnBrk="1" latinLnBrk="0" hangingPunct="1">
        <a:spcBef>
          <a:spcPct val="20000"/>
        </a:spcBef>
        <a:buFont typeface="Wingdings" pitchFamily="2" charset="2"/>
        <a:buChar char="p"/>
        <a:defRPr kumimoji="1" sz="2800" kern="1200">
          <a:solidFill>
            <a:schemeClr val="tx1"/>
          </a:solidFill>
          <a:latin typeface="メイリオ" pitchFamily="50" charset="-128"/>
          <a:ea typeface="メイリオ" pitchFamily="50" charset="-128"/>
          <a:cs typeface="+mn-cs"/>
        </a:defRPr>
      </a:lvl2pPr>
      <a:lvl3pPr marL="1143000" indent="-228600" algn="l" defTabSz="914400" rtl="0" eaLnBrk="1" latinLnBrk="0" hangingPunct="1">
        <a:spcBef>
          <a:spcPct val="20000"/>
        </a:spcBef>
        <a:buFont typeface="Wingdings" pitchFamily="2" charset="2"/>
        <a:buChar char="l"/>
        <a:defRPr kumimoji="1" sz="2400" kern="1200">
          <a:solidFill>
            <a:schemeClr val="tx1"/>
          </a:solidFill>
          <a:latin typeface="メイリオ" pitchFamily="50" charset="-128"/>
          <a:ea typeface="メイリオ" pitchFamily="50" charset="-128"/>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メイリオ" pitchFamily="50" charset="-128"/>
          <a:ea typeface="メイリオ"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71472" y="571479"/>
            <a:ext cx="7886728" cy="3028971"/>
          </a:xfrm>
        </p:spPr>
        <p:txBody>
          <a:bodyPr>
            <a:normAutofit/>
          </a:bodyPr>
          <a:lstStyle/>
          <a:p>
            <a:r>
              <a:rPr lang="en-US" altLang="ja-JP" b="1" dirty="0" smtClean="0"/>
              <a:t>Measuring the Evolution of Open Source Software Systems with their </a:t>
            </a:r>
            <a:br>
              <a:rPr lang="en-US" altLang="ja-JP" b="1" dirty="0" smtClean="0"/>
            </a:br>
            <a:r>
              <a:rPr lang="en-US" altLang="ja-JP" b="1" dirty="0" smtClean="0"/>
              <a:t>Communities</a:t>
            </a:r>
            <a:endParaRPr kumimoji="1" lang="ja-JP" altLang="en-US" dirty="0"/>
          </a:p>
        </p:txBody>
      </p:sp>
      <p:sp>
        <p:nvSpPr>
          <p:cNvPr id="3" name="サブタイトル 2"/>
          <p:cNvSpPr>
            <a:spLocks noGrp="1"/>
          </p:cNvSpPr>
          <p:nvPr>
            <p:ph type="subTitle" idx="1"/>
          </p:nvPr>
        </p:nvSpPr>
        <p:spPr/>
        <p:txBody>
          <a:bodyPr>
            <a:normAutofit fontScale="62500" lnSpcReduction="20000"/>
          </a:bodyPr>
          <a:lstStyle/>
          <a:p>
            <a:r>
              <a:rPr lang="en-US" altLang="ja-JP" dirty="0" smtClean="0"/>
              <a:t>Yi Wang, </a:t>
            </a:r>
            <a:r>
              <a:rPr lang="en-US" altLang="ja-JP" dirty="0" err="1" smtClean="0"/>
              <a:t>Defeng</a:t>
            </a:r>
            <a:r>
              <a:rPr lang="en-US" altLang="ja-JP" dirty="0" smtClean="0"/>
              <a:t> </a:t>
            </a:r>
            <a:r>
              <a:rPr lang="en-US" altLang="ja-JP" dirty="0" err="1" smtClean="0"/>
              <a:t>Guo</a:t>
            </a:r>
            <a:r>
              <a:rPr lang="en-US" altLang="ja-JP" dirty="0" smtClean="0"/>
              <a:t>, </a:t>
            </a:r>
            <a:r>
              <a:rPr lang="en-US" altLang="ja-JP" dirty="0" err="1" smtClean="0"/>
              <a:t>Huihui</a:t>
            </a:r>
            <a:r>
              <a:rPr lang="en-US" altLang="ja-JP" dirty="0" smtClean="0"/>
              <a:t> Shi </a:t>
            </a:r>
          </a:p>
          <a:p>
            <a:endParaRPr lang="en-US" altLang="ja-JP" dirty="0" smtClean="0"/>
          </a:p>
          <a:p>
            <a:r>
              <a:rPr lang="en-US" altLang="ja-JP" dirty="0" smtClean="0"/>
              <a:t>Department of Computer Science and Engineering </a:t>
            </a:r>
          </a:p>
          <a:p>
            <a:r>
              <a:rPr lang="en-US" altLang="ja-JP" dirty="0" smtClean="0"/>
              <a:t>Shanghai Jiao Tong University </a:t>
            </a:r>
          </a:p>
          <a:p>
            <a:r>
              <a:rPr lang="en-US" altLang="ja-JP" dirty="0" smtClean="0"/>
              <a:t>{</a:t>
            </a:r>
            <a:r>
              <a:rPr lang="en-US" altLang="ja-JP" dirty="0" err="1" smtClean="0"/>
              <a:t>yi_wang</a:t>
            </a:r>
            <a:r>
              <a:rPr lang="en-US" altLang="ja-JP" dirty="0" smtClean="0"/>
              <a:t>, </a:t>
            </a:r>
            <a:r>
              <a:rPr lang="en-US" altLang="ja-JP" dirty="0" err="1" smtClean="0"/>
              <a:t>gudfeng</a:t>
            </a:r>
            <a:r>
              <a:rPr lang="en-US" altLang="ja-JP" dirty="0" smtClean="0"/>
              <a:t>, </a:t>
            </a:r>
            <a:r>
              <a:rPr lang="en-US" altLang="ja-JP" dirty="0" err="1" smtClean="0"/>
              <a:t>hhshi</a:t>
            </a:r>
            <a:r>
              <a:rPr lang="en-US" altLang="ja-JP" dirty="0" smtClean="0"/>
              <a:t>}@</a:t>
            </a:r>
            <a:r>
              <a:rPr lang="en-US" altLang="ja-JP" dirty="0" err="1" smtClean="0"/>
              <a:t>sjtu.edu.cn</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Abstract</a:t>
            </a:r>
            <a:endParaRPr lang="ja-JP" altLang="en-US" dirty="0"/>
          </a:p>
        </p:txBody>
      </p:sp>
      <p:sp>
        <p:nvSpPr>
          <p:cNvPr id="3" name="コンテンツ プレースホルダ 2"/>
          <p:cNvSpPr>
            <a:spLocks noGrp="1"/>
          </p:cNvSpPr>
          <p:nvPr>
            <p:ph idx="1"/>
          </p:nvPr>
        </p:nvSpPr>
        <p:spPr/>
        <p:txBody>
          <a:bodyPr>
            <a:normAutofit lnSpcReduction="10000"/>
          </a:bodyPr>
          <a:lstStyle/>
          <a:p>
            <a:r>
              <a:rPr lang="ja-JP" altLang="en-US" dirty="0" smtClean="0"/>
              <a:t>進化を定量的な指標で見ることが必用である</a:t>
            </a:r>
            <a:endParaRPr lang="en-US" altLang="ja-JP" dirty="0" smtClean="0"/>
          </a:p>
          <a:p>
            <a:pPr lvl="1"/>
            <a:r>
              <a:rPr lang="en-US" altLang="ja-JP" dirty="0" smtClean="0"/>
              <a:t>OSS</a:t>
            </a:r>
            <a:r>
              <a:rPr lang="ja-JP" altLang="en-US" dirty="0" smtClean="0"/>
              <a:t>は利用者の要求を満たすため進化する</a:t>
            </a:r>
            <a:endParaRPr lang="en-US" altLang="ja-JP" dirty="0" smtClean="0"/>
          </a:p>
          <a:p>
            <a:pPr lvl="2"/>
            <a:r>
              <a:rPr lang="ja-JP" altLang="en-US" dirty="0" smtClean="0"/>
              <a:t>従来</a:t>
            </a:r>
            <a:r>
              <a:rPr lang="ja-JP" altLang="en-US" dirty="0" smtClean="0"/>
              <a:t>の指標は適していない</a:t>
            </a:r>
            <a:endParaRPr lang="en-US" altLang="ja-JP" dirty="0" smtClean="0"/>
          </a:p>
          <a:p>
            <a:endParaRPr lang="en-US" altLang="ja-JP" dirty="0" smtClean="0"/>
          </a:p>
          <a:p>
            <a:r>
              <a:rPr lang="en-US" altLang="ja-JP" dirty="0" smtClean="0"/>
              <a:t>OSS</a:t>
            </a:r>
            <a:r>
              <a:rPr lang="ja-JP" altLang="en-US" dirty="0" smtClean="0"/>
              <a:t>の評価のために進化の指標を作った</a:t>
            </a:r>
            <a:endParaRPr lang="en-US" altLang="ja-JP" dirty="0" smtClean="0"/>
          </a:p>
          <a:p>
            <a:pPr lvl="1"/>
            <a:r>
              <a:rPr lang="ja-JP" altLang="en-US" dirty="0" smtClean="0"/>
              <a:t>指標モデルで</a:t>
            </a:r>
            <a:r>
              <a:rPr lang="en-US" altLang="ja-JP" dirty="0" smtClean="0"/>
              <a:t>OSS</a:t>
            </a:r>
            <a:r>
              <a:rPr lang="ja-JP" altLang="en-US" dirty="0" smtClean="0"/>
              <a:t>と</a:t>
            </a:r>
            <a:r>
              <a:rPr lang="en-US" altLang="ja-JP" dirty="0" smtClean="0"/>
              <a:t>OSC</a:t>
            </a:r>
            <a:r>
              <a:rPr lang="ja-JP" altLang="en-US" dirty="0" smtClean="0"/>
              <a:t>を計測できた</a:t>
            </a:r>
            <a:endParaRPr lang="en-US" altLang="ja-JP" dirty="0" smtClean="0"/>
          </a:p>
          <a:p>
            <a:endParaRPr lang="en-US" altLang="ja-JP" dirty="0" smtClean="0"/>
          </a:p>
          <a:p>
            <a:r>
              <a:rPr lang="en-US" altLang="ja-JP" dirty="0" smtClean="0"/>
              <a:t>OSC</a:t>
            </a:r>
            <a:r>
              <a:rPr lang="ja-JP" altLang="en-US" dirty="0" err="1" smtClean="0"/>
              <a:t>，</a:t>
            </a:r>
            <a:r>
              <a:rPr lang="ja-JP" altLang="en-US" dirty="0" smtClean="0"/>
              <a:t>そのメンバーは</a:t>
            </a:r>
            <a:r>
              <a:rPr lang="en-US" altLang="ja-JP" dirty="0" smtClean="0"/>
              <a:t>OSS</a:t>
            </a:r>
            <a:r>
              <a:rPr lang="ja-JP" altLang="en-US" dirty="0" smtClean="0"/>
              <a:t>進化に重要な役割をもっていることが</a:t>
            </a:r>
            <a:r>
              <a:rPr lang="ja-JP" altLang="en-US" dirty="0" smtClean="0"/>
              <a:t>わかった</a:t>
            </a:r>
            <a:endParaRPr lang="en-US" altLang="ja-JP" dirty="0" smtClean="0"/>
          </a:p>
          <a:p>
            <a:r>
              <a:rPr lang="en-US" altLang="ja-JP" dirty="0" smtClean="0"/>
              <a:t>OSS</a:t>
            </a:r>
            <a:r>
              <a:rPr lang="ja-JP" altLang="en-US" dirty="0" smtClean="0"/>
              <a:t>の成長が早いのはコミュニティもまた成長しているからとわかった</a:t>
            </a:r>
            <a:endParaRPr lang="en-US" altLang="ja-JP" dirty="0" smtClean="0"/>
          </a:p>
          <a:p>
            <a:endParaRPr lang="en-US" altLang="ja-JP"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Contents</a:t>
            </a:r>
            <a:endParaRPr kumimoji="1" lang="ja-JP" altLang="en-US" dirty="0"/>
          </a:p>
        </p:txBody>
      </p:sp>
      <p:sp>
        <p:nvSpPr>
          <p:cNvPr id="3" name="コンテンツ プレースホルダ 2"/>
          <p:cNvSpPr>
            <a:spLocks noGrp="1"/>
          </p:cNvSpPr>
          <p:nvPr>
            <p:ph idx="1"/>
          </p:nvPr>
        </p:nvSpPr>
        <p:spPr/>
        <p:txBody>
          <a:bodyPr/>
          <a:lstStyle/>
          <a:p>
            <a:pPr marL="514350" indent="-514350">
              <a:buFont typeface="+mj-lt"/>
              <a:buAutoNum type="arabicPeriod"/>
            </a:pPr>
            <a:r>
              <a:rPr lang="en-US" altLang="ja-JP" dirty="0" smtClean="0"/>
              <a:t>Introduction</a:t>
            </a:r>
          </a:p>
          <a:p>
            <a:pPr marL="514350" indent="-514350">
              <a:buFont typeface="+mj-lt"/>
              <a:buAutoNum type="arabicPeriod"/>
            </a:pPr>
            <a:r>
              <a:rPr lang="en-US" altLang="ja-JP" dirty="0" smtClean="0"/>
              <a:t>Differences between Open Source Evolution and Traditional Evolution</a:t>
            </a:r>
          </a:p>
          <a:p>
            <a:pPr marL="514350" indent="-514350">
              <a:buFont typeface="+mj-lt"/>
              <a:buAutoNum type="arabicPeriod"/>
            </a:pPr>
            <a:r>
              <a:rPr lang="en-US" altLang="ja-JP" dirty="0" smtClean="0"/>
              <a:t>Metrics Model</a:t>
            </a:r>
          </a:p>
          <a:p>
            <a:pPr marL="514350" indent="-514350">
              <a:buFont typeface="+mj-lt"/>
              <a:buAutoNum type="arabicPeriod"/>
            </a:pPr>
            <a:r>
              <a:rPr lang="en-US" altLang="ja-JP" dirty="0" smtClean="0"/>
              <a:t>Case Study</a:t>
            </a:r>
          </a:p>
          <a:p>
            <a:pPr marL="514350" indent="-514350">
              <a:buFont typeface="+mj-lt"/>
              <a:buAutoNum type="arabicPeriod"/>
            </a:pPr>
            <a:r>
              <a:rPr lang="en-US" altLang="ja-JP" dirty="0" smtClean="0"/>
              <a:t>Related Works</a:t>
            </a:r>
          </a:p>
          <a:p>
            <a:pPr marL="514350" indent="-514350">
              <a:buFont typeface="+mj-lt"/>
              <a:buAutoNum type="arabicPeriod"/>
            </a:pPr>
            <a:r>
              <a:rPr lang="en-US" altLang="ja-JP" dirty="0" smtClean="0"/>
              <a:t>Conclusion</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Introduction</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ソフトウェアシステム≒生態系</a:t>
            </a:r>
            <a:r>
              <a:rPr lang="en-US" altLang="ja-JP" dirty="0" smtClean="0"/>
              <a:t>[]</a:t>
            </a:r>
          </a:p>
          <a:p>
            <a:pPr lvl="1"/>
            <a:r>
              <a:rPr lang="en-US" altLang="ja-JP" dirty="0" smtClean="0"/>
              <a:t>Software evolution is change in the essential properties of a software product family over time</a:t>
            </a:r>
          </a:p>
          <a:p>
            <a:pPr lvl="1"/>
            <a:endParaRPr lang="en-US" altLang="ja-JP" dirty="0" smtClean="0"/>
          </a:p>
          <a:p>
            <a:r>
              <a:rPr lang="en-US" altLang="ja-JP" dirty="0" smtClean="0"/>
              <a:t>1970</a:t>
            </a:r>
            <a:r>
              <a:rPr lang="ja-JP" altLang="en-US" dirty="0" smtClean="0"/>
              <a:t>年代、ソフトウェアに</a:t>
            </a:r>
            <a:r>
              <a:rPr lang="en-US" altLang="ja-JP" dirty="0" smtClean="0"/>
              <a:t>”evolution”</a:t>
            </a:r>
            <a:r>
              <a:rPr lang="ja-JP" altLang="en-US" dirty="0" smtClean="0"/>
              <a:t>という単語が適用された</a:t>
            </a:r>
            <a:endParaRPr lang="en-US" altLang="ja-JP" dirty="0" smtClean="0"/>
          </a:p>
          <a:p>
            <a:pPr lvl="1"/>
            <a:r>
              <a:rPr lang="ja-JP" altLang="en-US" dirty="0" smtClean="0"/>
              <a:t>ソフトウェアの進化を効率的に管理することが成功に直結</a:t>
            </a:r>
            <a:endParaRPr lang="en-US" altLang="ja-JP" dirty="0" smtClean="0"/>
          </a:p>
          <a:p>
            <a:pPr lvl="2"/>
            <a:r>
              <a:rPr lang="ja-JP" altLang="en-US" dirty="0" smtClean="0"/>
              <a:t>進化を計測するメトリクス（指標）が作られた</a:t>
            </a:r>
            <a:r>
              <a:rPr lang="en-US" altLang="ja-JP" dirty="0" smtClean="0"/>
              <a:t>[]</a:t>
            </a:r>
          </a:p>
          <a:p>
            <a:pPr lvl="2"/>
            <a:endParaRPr lang="en-US" altLang="ja-JP" dirty="0" smtClean="0"/>
          </a:p>
          <a:p>
            <a:pPr lvl="2"/>
            <a:endParaRPr lang="en-US" altLang="ja-JP" dirty="0" smtClean="0"/>
          </a:p>
          <a:p>
            <a:r>
              <a:rPr lang="ja-JP" altLang="en-US" dirty="0" smtClean="0"/>
              <a:t>現在も，従来の指標が使用されている</a:t>
            </a:r>
            <a:endParaRPr lang="en-US" altLang="ja-JP"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Objective</a:t>
            </a:r>
            <a:endParaRPr kumimoji="1" lang="ja-JP" altLang="en-US" dirty="0"/>
          </a:p>
        </p:txBody>
      </p:sp>
      <p:sp>
        <p:nvSpPr>
          <p:cNvPr id="3" name="コンテンツ プレースホルダ 2"/>
          <p:cNvSpPr>
            <a:spLocks noGrp="1"/>
          </p:cNvSpPr>
          <p:nvPr>
            <p:ph idx="1"/>
          </p:nvPr>
        </p:nvSpPr>
        <p:spPr/>
        <p:txBody>
          <a:bodyPr>
            <a:normAutofit/>
          </a:bodyPr>
          <a:lstStyle/>
          <a:p>
            <a:r>
              <a:rPr lang="en-US" altLang="ja-JP" dirty="0" smtClean="0"/>
              <a:t>OSC</a:t>
            </a:r>
            <a:r>
              <a:rPr lang="ja-JP" altLang="en-US" dirty="0" smtClean="0"/>
              <a:t>から多くのソフトウェアが開発されている</a:t>
            </a:r>
            <a:endParaRPr lang="en-US" altLang="ja-JP" dirty="0" smtClean="0"/>
          </a:p>
          <a:p>
            <a:pPr lvl="1"/>
            <a:r>
              <a:rPr lang="en-US" altLang="ja-JP" dirty="0" smtClean="0"/>
              <a:t>OSSD</a:t>
            </a:r>
            <a:r>
              <a:rPr lang="ja-JP" altLang="en-US" dirty="0" smtClean="0"/>
              <a:t>は従来開発と比べて開発，保守が柔軟</a:t>
            </a:r>
            <a:endParaRPr lang="en-US" altLang="ja-JP" dirty="0" smtClean="0"/>
          </a:p>
          <a:p>
            <a:pPr lvl="1"/>
            <a:r>
              <a:rPr lang="en-US" altLang="ja-JP" dirty="0" smtClean="0"/>
              <a:t>OSS</a:t>
            </a:r>
            <a:r>
              <a:rPr lang="ja-JP" altLang="en-US" dirty="0" smtClean="0"/>
              <a:t>は</a:t>
            </a:r>
            <a:r>
              <a:rPr lang="ja-JP" altLang="en-US" dirty="0" smtClean="0">
                <a:solidFill>
                  <a:srgbClr val="FF0000"/>
                </a:solidFill>
              </a:rPr>
              <a:t>規模が大きくても成長がはやい</a:t>
            </a:r>
            <a:r>
              <a:rPr lang="ja-JP" altLang="en-US" dirty="0" smtClean="0"/>
              <a:t>のではないかということが</a:t>
            </a:r>
            <a:r>
              <a:rPr lang="ja-JP" altLang="en-US" dirty="0" smtClean="0">
                <a:solidFill>
                  <a:srgbClr val="FF0000"/>
                </a:solidFill>
              </a:rPr>
              <a:t>従来の指標</a:t>
            </a:r>
            <a:r>
              <a:rPr lang="ja-JP" altLang="en-US" dirty="0" smtClean="0"/>
              <a:t>を用いた測定によって示唆された</a:t>
            </a:r>
            <a:r>
              <a:rPr lang="en-US" altLang="ja-JP" dirty="0" smtClean="0"/>
              <a:t>[]</a:t>
            </a:r>
          </a:p>
          <a:p>
            <a:pPr lvl="1"/>
            <a:endParaRPr lang="en-US" altLang="ja-JP" dirty="0" smtClean="0"/>
          </a:p>
          <a:p>
            <a:pPr lvl="1"/>
            <a:endParaRPr lang="en-US" altLang="ja-JP" dirty="0" smtClean="0"/>
          </a:p>
          <a:p>
            <a:pPr lvl="1"/>
            <a:endParaRPr lang="en-US" altLang="ja-JP" dirty="0" smtClean="0"/>
          </a:p>
          <a:p>
            <a:pPr lvl="1"/>
            <a:endParaRPr lang="en-US" altLang="ja-JP" dirty="0" smtClean="0"/>
          </a:p>
          <a:p>
            <a:endParaRPr lang="en-US" altLang="ja-JP" dirty="0" smtClean="0"/>
          </a:p>
          <a:p>
            <a:r>
              <a:rPr lang="ja-JP" altLang="en-US" dirty="0" smtClean="0"/>
              <a:t>正確に</a:t>
            </a:r>
            <a:r>
              <a:rPr lang="en-US" altLang="ja-JP" dirty="0" smtClean="0"/>
              <a:t>OSS</a:t>
            </a:r>
            <a:r>
              <a:rPr lang="ja-JP" altLang="en-US" dirty="0" smtClean="0"/>
              <a:t>の進化を計測するために，</a:t>
            </a:r>
            <a:r>
              <a:rPr lang="en-US" altLang="ja-JP" dirty="0" smtClean="0"/>
              <a:t>OSS</a:t>
            </a:r>
            <a:r>
              <a:rPr lang="ja-JP" altLang="en-US" dirty="0" smtClean="0"/>
              <a:t>用の新しいメトリクスを作製する</a:t>
            </a:r>
          </a:p>
          <a:p>
            <a:endParaRPr lang="en-US" altLang="ja-JP" dirty="0" smtClean="0"/>
          </a:p>
          <a:p>
            <a:endParaRPr lang="en-US" altLang="ja-JP" dirty="0" smtClean="0">
              <a:solidFill>
                <a:srgbClr val="FF0000"/>
              </a:solidFill>
            </a:endParaRPr>
          </a:p>
          <a:p>
            <a:endParaRPr lang="en-US" altLang="ja-JP" dirty="0" smtClean="0">
              <a:solidFill>
                <a:srgbClr val="FF0000"/>
              </a:solidFill>
            </a:endParaRPr>
          </a:p>
          <a:p>
            <a:pPr>
              <a:buNone/>
            </a:pPr>
            <a:endParaRPr kumimoji="1" lang="ja-JP" altLang="en-US" dirty="0"/>
          </a:p>
        </p:txBody>
      </p:sp>
      <p:sp>
        <p:nvSpPr>
          <p:cNvPr id="4" name="下矢印 3"/>
          <p:cNvSpPr/>
          <p:nvPr/>
        </p:nvSpPr>
        <p:spPr>
          <a:xfrm>
            <a:off x="1428728" y="3643314"/>
            <a:ext cx="484632" cy="97840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dirty="0">
              <a:solidFill>
                <a:schemeClr val="tx1"/>
              </a:solidFill>
            </a:endParaRPr>
          </a:p>
        </p:txBody>
      </p:sp>
      <p:sp>
        <p:nvSpPr>
          <p:cNvPr id="5" name="テキスト ボックス 4"/>
          <p:cNvSpPr txBox="1"/>
          <p:nvPr/>
        </p:nvSpPr>
        <p:spPr>
          <a:xfrm>
            <a:off x="2428860" y="3786190"/>
            <a:ext cx="5929354" cy="646331"/>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r>
              <a:rPr lang="ja-JP" altLang="en-US" dirty="0" smtClean="0">
                <a:solidFill>
                  <a:srgbClr val="FF0000"/>
                </a:solidFill>
                <a:latin typeface="メイリオ" pitchFamily="50" charset="-128"/>
                <a:ea typeface="メイリオ" pitchFamily="50" charset="-128"/>
              </a:rPr>
              <a:t>従来の指標</a:t>
            </a:r>
            <a:endParaRPr lang="en-US" altLang="ja-JP" dirty="0" smtClean="0">
              <a:latin typeface="メイリオ" pitchFamily="50" charset="-128"/>
              <a:ea typeface="メイリオ" pitchFamily="50" charset="-128"/>
            </a:endParaRPr>
          </a:p>
          <a:p>
            <a:r>
              <a:rPr lang="ja-JP" altLang="en-US" dirty="0" smtClean="0">
                <a:latin typeface="メイリオ" pitchFamily="50" charset="-128"/>
                <a:ea typeface="メイリオ" pitchFamily="50" charset="-128"/>
              </a:rPr>
              <a:t>　・単一企業による開発，管理技術に基づいた指標</a:t>
            </a:r>
            <a:endParaRPr kumimoji="1" lang="en-US" altLang="ja-JP" dirty="0" smtClean="0">
              <a:latin typeface="メイリオ" pitchFamily="50" charset="-128"/>
              <a:ea typeface="メイリオ" pitchFamily="50"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Differences between Open Source Evolution and Traditional Evolution</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kumimoji="1" lang="en-US" altLang="ja-JP" dirty="0" smtClean="0"/>
              <a:t>OSC</a:t>
            </a:r>
            <a:r>
              <a:rPr kumimoji="1" lang="ja-JP" altLang="en-US" dirty="0" smtClean="0"/>
              <a:t>による開発と企業による開発の違い</a:t>
            </a:r>
            <a:endParaRPr kumimoji="1" lang="en-US" altLang="ja-JP" dirty="0" smtClean="0"/>
          </a:p>
          <a:p>
            <a:pPr lvl="1"/>
            <a:r>
              <a:rPr kumimoji="1" lang="en-US" altLang="ja-JP" dirty="0" smtClean="0"/>
              <a:t>Team and Staff</a:t>
            </a:r>
          </a:p>
          <a:p>
            <a:pPr lvl="2"/>
            <a:r>
              <a:rPr lang="ja-JP" altLang="en-US" dirty="0" smtClean="0"/>
              <a:t>企業では，固定されたチームである</a:t>
            </a:r>
            <a:endParaRPr lang="en-US" altLang="ja-JP" dirty="0" smtClean="0"/>
          </a:p>
          <a:p>
            <a:pPr lvl="2"/>
            <a:r>
              <a:rPr kumimoji="1" lang="en-US" altLang="ja-JP" dirty="0" smtClean="0"/>
              <a:t>OSC</a:t>
            </a:r>
            <a:r>
              <a:rPr kumimoji="1" lang="ja-JP" altLang="en-US" dirty="0" smtClean="0"/>
              <a:t>では，チームはあるが，多くのボランティア開発者が入ったり，出たりしている</a:t>
            </a:r>
            <a:endParaRPr kumimoji="1" lang="en-US" altLang="ja-JP" dirty="0" smtClean="0"/>
          </a:p>
          <a:p>
            <a:pPr lvl="1"/>
            <a:r>
              <a:rPr lang="en-US" altLang="ja-JP" dirty="0" smtClean="0"/>
              <a:t>Management</a:t>
            </a:r>
          </a:p>
          <a:p>
            <a:pPr lvl="2"/>
            <a:r>
              <a:rPr lang="ja-JP" altLang="en-US" dirty="0" smtClean="0"/>
              <a:t>企業では，要求定義，バグレポート，ドキュメントなどが形式</a:t>
            </a:r>
            <a:r>
              <a:rPr lang="ja-JP" altLang="en-US" dirty="0" err="1" smtClean="0"/>
              <a:t>ばって</a:t>
            </a:r>
            <a:r>
              <a:rPr lang="ja-JP" altLang="en-US" dirty="0" smtClean="0"/>
              <a:t>いる</a:t>
            </a:r>
            <a:endParaRPr lang="en-US" altLang="ja-JP" dirty="0" smtClean="0"/>
          </a:p>
          <a:p>
            <a:pPr lvl="2"/>
            <a:r>
              <a:rPr kumimoji="1" lang="en-US" altLang="ja-JP" dirty="0" smtClean="0"/>
              <a:t>OSC</a:t>
            </a:r>
            <a:r>
              <a:rPr kumimoji="1" lang="ja-JP" altLang="en-US" dirty="0" smtClean="0"/>
              <a:t>では，企業に比べて</a:t>
            </a:r>
            <a:r>
              <a:rPr lang="ja-JP" altLang="en-US" dirty="0" smtClean="0"/>
              <a:t>形式</a:t>
            </a:r>
            <a:r>
              <a:rPr lang="ja-JP" altLang="en-US" dirty="0" err="1" smtClean="0"/>
              <a:t>ばっては</a:t>
            </a:r>
            <a:r>
              <a:rPr lang="ja-JP" altLang="en-US" dirty="0" smtClean="0"/>
              <a:t>いない</a:t>
            </a:r>
            <a:endParaRPr lang="en-US" altLang="ja-JP" dirty="0" smtClean="0"/>
          </a:p>
          <a:p>
            <a:pPr lvl="1"/>
            <a:r>
              <a:rPr kumimoji="1" lang="en-US" altLang="ja-JP" dirty="0" smtClean="0"/>
              <a:t>Global Factors</a:t>
            </a:r>
          </a:p>
          <a:p>
            <a:pPr lvl="2"/>
            <a:r>
              <a:rPr lang="ja-JP" altLang="en-US" dirty="0" smtClean="0"/>
              <a:t>企業（大企業以外）では，一つの部署内で開発される</a:t>
            </a:r>
            <a:endParaRPr lang="en-US" altLang="ja-JP" dirty="0" smtClean="0"/>
          </a:p>
          <a:p>
            <a:pPr lvl="2"/>
            <a:r>
              <a:rPr kumimoji="1" lang="en-US" altLang="ja-JP" dirty="0" smtClean="0"/>
              <a:t>OSC</a:t>
            </a:r>
            <a:r>
              <a:rPr kumimoji="1" lang="ja-JP" altLang="en-US" dirty="0" smtClean="0"/>
              <a:t>で</a:t>
            </a:r>
            <a:r>
              <a:rPr lang="ja-JP" altLang="en-US" dirty="0" smtClean="0"/>
              <a:t>は，</a:t>
            </a:r>
            <a:r>
              <a:rPr kumimoji="1" lang="ja-JP" altLang="en-US" dirty="0" smtClean="0"/>
              <a:t>さまざまな国の人たちが協調することによって開発される</a:t>
            </a:r>
            <a:endParaRPr kumimoji="1" lang="en-US" altLang="ja-JP" dirty="0" smtClean="0"/>
          </a:p>
          <a:p>
            <a:endParaRPr lang="en-US" altLang="ja-JP" dirty="0" smtClean="0"/>
          </a:p>
          <a:p>
            <a:r>
              <a:rPr lang="en-US" altLang="ja-JP" dirty="0" smtClean="0"/>
              <a:t>OSC</a:t>
            </a:r>
            <a:r>
              <a:rPr lang="ja-JP" altLang="en-US" dirty="0" smtClean="0"/>
              <a:t>による開発と企業による開発では，ソフトウェアの進化のプロセスは全く異なる</a:t>
            </a:r>
            <a:endParaRPr lang="en-US" altLang="ja-JP" dirty="0" smtClean="0"/>
          </a:p>
          <a:p>
            <a:pPr lvl="1"/>
            <a:endParaRPr lang="en-US" altLang="ja-JP"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Metrics Model</a:t>
            </a:r>
            <a:endParaRPr lang="ja-JP" altLang="en-US" dirty="0"/>
          </a:p>
        </p:txBody>
      </p:sp>
      <p:sp>
        <p:nvSpPr>
          <p:cNvPr id="3" name="コンテンツ プレースホルダ 2"/>
          <p:cNvSpPr>
            <a:spLocks noGrp="1"/>
          </p:cNvSpPr>
          <p:nvPr>
            <p:ph idx="1"/>
          </p:nvPr>
        </p:nvSpPr>
        <p:spPr/>
        <p:txBody>
          <a:bodyPr>
            <a:normAutofit/>
          </a:bodyPr>
          <a:lstStyle/>
          <a:p>
            <a:r>
              <a:rPr lang="en-US" altLang="ja-JP" dirty="0" smtClean="0"/>
              <a:t>OSS</a:t>
            </a:r>
            <a:r>
              <a:rPr lang="ja-JP" altLang="en-US" dirty="0" smtClean="0"/>
              <a:t>の進化の特徴を考慮して以下の変数に着目したメトリクス</a:t>
            </a:r>
            <a:endParaRPr lang="en-US" altLang="ja-JP" dirty="0" smtClean="0"/>
          </a:p>
          <a:p>
            <a:pPr lvl="1"/>
            <a:r>
              <a:rPr lang="ja-JP" altLang="en-US" dirty="0" smtClean="0"/>
              <a:t>モジュール</a:t>
            </a:r>
            <a:endParaRPr lang="en-US" altLang="ja-JP" dirty="0" smtClean="0"/>
          </a:p>
          <a:p>
            <a:pPr lvl="2"/>
            <a:r>
              <a:rPr lang="en-US" altLang="ja-JP" dirty="0" smtClean="0"/>
              <a:t>OSS</a:t>
            </a:r>
            <a:r>
              <a:rPr lang="ja-JP" altLang="en-US" dirty="0" smtClean="0"/>
              <a:t>では他のプロジェクトのソースを拝借したり，ソースの統一性がないため</a:t>
            </a:r>
            <a:endParaRPr lang="en-US" altLang="ja-JP" dirty="0" smtClean="0"/>
          </a:p>
          <a:p>
            <a:pPr lvl="1"/>
            <a:r>
              <a:rPr lang="ja-JP" altLang="en-US" dirty="0" smtClean="0"/>
              <a:t>バグ，修正されたバグ</a:t>
            </a:r>
            <a:endParaRPr lang="en-US" altLang="ja-JP" dirty="0" smtClean="0"/>
          </a:p>
          <a:p>
            <a:pPr lvl="2"/>
            <a:r>
              <a:rPr lang="ja-JP" altLang="en-US" dirty="0" smtClean="0"/>
              <a:t>現存する</a:t>
            </a:r>
            <a:r>
              <a:rPr lang="en-US" altLang="ja-JP" dirty="0" smtClean="0"/>
              <a:t>OSS</a:t>
            </a:r>
            <a:r>
              <a:rPr lang="ja-JP" altLang="en-US" dirty="0" smtClean="0"/>
              <a:t>のシステムを進化させるためのメインのタスクは，バグを修正すること</a:t>
            </a:r>
            <a:endParaRPr lang="en-US" altLang="ja-JP" dirty="0" smtClean="0"/>
          </a:p>
          <a:p>
            <a:pPr lvl="1"/>
            <a:r>
              <a:rPr lang="ja-JP" altLang="en-US" dirty="0" smtClean="0"/>
              <a:t>望まれる機能が実装されたか</a:t>
            </a:r>
            <a:endParaRPr lang="en-US" altLang="ja-JP" dirty="0" smtClean="0"/>
          </a:p>
          <a:p>
            <a:pPr lvl="2"/>
            <a:r>
              <a:rPr lang="ja-JP" altLang="en-US" dirty="0" smtClean="0"/>
              <a:t>要求仕様書などが無い．インターネット上に記述された機能の詳細だけである．実装されるかは決まっていないため</a:t>
            </a:r>
            <a:endParaRPr lang="en-US" altLang="ja-JP" dirty="0" smtClean="0"/>
          </a:p>
          <a:p>
            <a:endParaRPr lang="en-US" altLang="ja-JP" dirty="0" smtClean="0"/>
          </a:p>
          <a:p>
            <a:endParaRPr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表 21"/>
          <p:cNvGraphicFramePr>
            <a:graphicFrameLocks noGrp="1"/>
          </p:cNvGraphicFramePr>
          <p:nvPr/>
        </p:nvGraphicFramePr>
        <p:xfrm>
          <a:off x="214282" y="150484"/>
          <a:ext cx="8729722" cy="1706880"/>
        </p:xfrm>
        <a:graphic>
          <a:graphicData uri="http://schemas.openxmlformats.org/drawingml/2006/table">
            <a:tbl>
              <a:tblPr firstRow="1" firstCol="1">
                <a:tableStyleId>{5C22544A-7EE6-4342-B048-85BDC9FD1C3A}</a:tableStyleId>
              </a:tblPr>
              <a:tblGrid>
                <a:gridCol w="709930"/>
                <a:gridCol w="8019792"/>
              </a:tblGrid>
              <a:tr h="370840">
                <a:tc gridSpan="2">
                  <a:txBody>
                    <a:bodyPr/>
                    <a:lstStyle/>
                    <a:p>
                      <a:pPr algn="ctr"/>
                      <a:r>
                        <a:rPr kumimoji="1" lang="ja-JP" altLang="en-US" sz="2800" b="0" dirty="0" smtClean="0">
                          <a:solidFill>
                            <a:schemeClr val="bg1"/>
                          </a:solidFill>
                          <a:latin typeface="HGP創英角ｺﾞｼｯｸUB" pitchFamily="50" charset="-128"/>
                          <a:ea typeface="HGP創英角ｺﾞｼｯｸUB" pitchFamily="50" charset="-128"/>
                        </a:rPr>
                        <a:t>モジュール</a:t>
                      </a:r>
                      <a:r>
                        <a:rPr lang="ja-JP" altLang="en-US" sz="2800" b="0" dirty="0" smtClean="0">
                          <a:solidFill>
                            <a:schemeClr val="bg1"/>
                          </a:solidFill>
                          <a:latin typeface="HGP創英角ｺﾞｼｯｸUB" pitchFamily="50" charset="-128"/>
                          <a:ea typeface="HGP創英角ｺﾞｼｯｸUB" pitchFamily="50" charset="-128"/>
                        </a:rPr>
                        <a:t>に関連したメトリクス</a:t>
                      </a:r>
                      <a:endParaRPr kumimoji="1" lang="ja-JP" altLang="en-US" sz="2800" b="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r>
              <a:tr h="196220">
                <a:tc>
                  <a:txBody>
                    <a:bodyPr/>
                    <a:lstStyle/>
                    <a:p>
                      <a:pPr algn="ctr"/>
                      <a:r>
                        <a:rPr lang="en-US" altLang="ja-JP" sz="2000" dirty="0" smtClean="0">
                          <a:latin typeface="HGP創英角ｺﾞｼｯｸUB" pitchFamily="50" charset="-128"/>
                          <a:ea typeface="HGP創英角ｺﾞｼｯｸUB" pitchFamily="50" charset="-128"/>
                        </a:rPr>
                        <a:t>M1</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ソフトウェア中のモジュールの数</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CD</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コードを貢献する開発者の数</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MC</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en-US" altLang="ja-JP" sz="2000" dirty="0" smtClean="0">
                          <a:latin typeface="HGP創英角ｺﾞｼｯｸUB" pitchFamily="50" charset="-128"/>
                          <a:ea typeface="HGP創英角ｺﾞｼｯｸUB" pitchFamily="50" charset="-128"/>
                        </a:rPr>
                        <a:t>M1</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CD</a:t>
                      </a:r>
                      <a:r>
                        <a:rPr lang="ja-JP" altLang="en-US" sz="2000" dirty="0" smtClean="0">
                          <a:latin typeface="HGP創英角ｺﾞｼｯｸUB" pitchFamily="50" charset="-128"/>
                          <a:ea typeface="HGP創英角ｺﾞｼｯｸUB" pitchFamily="50" charset="-128"/>
                        </a:rPr>
                        <a:t>の相関</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3" name="表 22"/>
          <p:cNvGraphicFramePr>
            <a:graphicFrameLocks noGrp="1"/>
          </p:cNvGraphicFramePr>
          <p:nvPr/>
        </p:nvGraphicFramePr>
        <p:xfrm>
          <a:off x="214282" y="1928802"/>
          <a:ext cx="8730000" cy="3688080"/>
        </p:xfrm>
        <a:graphic>
          <a:graphicData uri="http://schemas.openxmlformats.org/drawingml/2006/table">
            <a:tbl>
              <a:tblPr firstRow="1" firstCol="1">
                <a:tableStyleId>{21E4AEA4-8DFA-4A89-87EB-49C32662AFE0}</a:tableStyleId>
              </a:tblPr>
              <a:tblGrid>
                <a:gridCol w="717504"/>
                <a:gridCol w="8012496"/>
              </a:tblGrid>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800" b="0" dirty="0" smtClean="0">
                          <a:latin typeface="HGP創英角ｺﾞｼｯｸUB" pitchFamily="50" charset="-128"/>
                          <a:ea typeface="HGP創英角ｺﾞｼｯｸUB" pitchFamily="50" charset="-128"/>
                        </a:rPr>
                        <a:t>バグに関連したメトリクス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tc>
              </a:tr>
              <a:tr h="343540">
                <a:tc>
                  <a:txBody>
                    <a:bodyPr/>
                    <a:lstStyle/>
                    <a:p>
                      <a:pPr algn="ctr"/>
                      <a:r>
                        <a:rPr lang="en-US" altLang="ja-JP" sz="2000" dirty="0" smtClean="0">
                          <a:latin typeface="HGP創英角ｺﾞｼｯｸUB" pitchFamily="50" charset="-128"/>
                          <a:ea typeface="HGP創英角ｺﾞｼｯｸUB" pitchFamily="50" charset="-128"/>
                        </a:rPr>
                        <a:t>B1</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ソフトウェア中に存在しているバグの数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BF</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ソフトウェア中のバグが修正された数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2000" dirty="0" smtClean="0">
                          <a:latin typeface="HGP創英角ｺﾞｼｯｸUB" pitchFamily="50" charset="-128"/>
                          <a:ea typeface="HGP創英角ｺﾞｼｯｸUB" pitchFamily="50" charset="-128"/>
                        </a:rPr>
                        <a:t>FBR</a:t>
                      </a:r>
                      <a:endParaRPr lang="ja-JP" altLang="en-US" sz="2000" dirty="0" smtClean="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修正されたバグ数</a:t>
                      </a:r>
                      <a:r>
                        <a:rPr lang="en-US" altLang="ja-JP" sz="2000" dirty="0" smtClean="0">
                          <a:latin typeface="HGP創英角ｺﾞｼｯｸUB" pitchFamily="50" charset="-128"/>
                          <a:ea typeface="HGP創英角ｺﾞｼｯｸUB" pitchFamily="50" charset="-128"/>
                        </a:rPr>
                        <a:t>/</a:t>
                      </a:r>
                      <a:r>
                        <a:rPr lang="ja-JP" altLang="en-US" sz="2000" dirty="0" smtClean="0">
                          <a:latin typeface="HGP創英角ｺﾞｼｯｸUB" pitchFamily="50" charset="-128"/>
                          <a:ea typeface="HGP創英角ｺﾞｼｯｸUB" pitchFamily="50" charset="-128"/>
                        </a:rPr>
                        <a:t>存在しているバグ数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AU</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アクティブユーザの数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BC</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US" altLang="ja-JP" sz="2000" dirty="0" smtClean="0">
                          <a:latin typeface="HGP創英角ｺﾞｼｯｸUB" pitchFamily="50" charset="-128"/>
                          <a:ea typeface="HGP創英角ｺﾞｼｯｸUB" pitchFamily="50" charset="-128"/>
                        </a:rPr>
                        <a:t>B1</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CD</a:t>
                      </a:r>
                      <a:r>
                        <a:rPr lang="ja-JP" altLang="en-US" sz="2000" dirty="0" smtClean="0">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kumimoji="1" lang="en-US" altLang="ja-JP" sz="2000" dirty="0" smtClean="0">
                          <a:solidFill>
                            <a:schemeClr val="bg1"/>
                          </a:solidFill>
                          <a:latin typeface="HGP創英角ｺﾞｼｯｸUB" pitchFamily="50" charset="-128"/>
                          <a:ea typeface="HGP創英角ｺﾞｼｯｸUB" pitchFamily="50" charset="-128"/>
                        </a:rPr>
                        <a:t>BA</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kumimoji="1" lang="en-US" altLang="ja-JP" sz="2000" dirty="0" smtClean="0">
                          <a:solidFill>
                            <a:schemeClr val="tx1"/>
                          </a:solidFill>
                          <a:latin typeface="HGP創英角ｺﾞｼｯｸUB" pitchFamily="50" charset="-128"/>
                          <a:ea typeface="HGP創英角ｺﾞｼｯｸUB" pitchFamily="50" charset="-128"/>
                        </a:rPr>
                        <a:t>B1</a:t>
                      </a:r>
                      <a:r>
                        <a:rPr kumimoji="1" lang="ja-JP" altLang="en-US" sz="2000" dirty="0" smtClean="0">
                          <a:solidFill>
                            <a:schemeClr val="tx1"/>
                          </a:solidFill>
                          <a:latin typeface="HGP創英角ｺﾞｼｯｸUB" pitchFamily="50" charset="-128"/>
                          <a:ea typeface="HGP創英角ｺﾞｼｯｸUB" pitchFamily="50" charset="-128"/>
                        </a:rPr>
                        <a:t>と</a:t>
                      </a:r>
                      <a:r>
                        <a:rPr kumimoji="1" lang="en-US" altLang="ja-JP" sz="2000" dirty="0" smtClean="0">
                          <a:solidFill>
                            <a:schemeClr val="tx1"/>
                          </a:solidFill>
                          <a:latin typeface="HGP創英角ｺﾞｼｯｸUB" pitchFamily="50" charset="-128"/>
                          <a:ea typeface="HGP創英角ｺﾞｼｯｸUB" pitchFamily="50" charset="-128"/>
                        </a:rPr>
                        <a:t>AU</a:t>
                      </a:r>
                      <a:r>
                        <a:rPr kumimoji="1" lang="ja-JP" altLang="en-US" sz="2000" dirty="0" smtClean="0">
                          <a:solidFill>
                            <a:schemeClr val="tx1"/>
                          </a:solidFill>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FC</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US" altLang="ja-JP" sz="2000" dirty="0" smtClean="0">
                          <a:latin typeface="HGP創英角ｺﾞｼｯｸUB" pitchFamily="50" charset="-128"/>
                          <a:ea typeface="HGP創英角ｺﾞｼｯｸUB" pitchFamily="50" charset="-128"/>
                        </a:rPr>
                        <a:t>BF</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CD</a:t>
                      </a:r>
                      <a:r>
                        <a:rPr lang="ja-JP" altLang="en-US" sz="2000" dirty="0" smtClean="0">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FA</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US" altLang="ja-JP" sz="2000" dirty="0" smtClean="0">
                          <a:latin typeface="HGP創英角ｺﾞｼｯｸUB" pitchFamily="50" charset="-128"/>
                          <a:ea typeface="HGP創英角ｺﾞｼｯｸUB" pitchFamily="50" charset="-128"/>
                        </a:rPr>
                        <a:t>BF</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AU</a:t>
                      </a:r>
                      <a:r>
                        <a:rPr lang="ja-JP" altLang="en-US" sz="2000" dirty="0" smtClean="0">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24" name="表 23"/>
          <p:cNvGraphicFramePr>
            <a:graphicFrameLocks noGrp="1"/>
          </p:cNvGraphicFramePr>
          <p:nvPr/>
        </p:nvGraphicFramePr>
        <p:xfrm>
          <a:off x="214282" y="5800748"/>
          <a:ext cx="8730000" cy="914400"/>
        </p:xfrm>
        <a:graphic>
          <a:graphicData uri="http://schemas.openxmlformats.org/drawingml/2006/table">
            <a:tbl>
              <a:tblPr firstRow="1" firstCol="1">
                <a:tableStyleId>{F5AB1C69-6EDB-4FF4-983F-18BD219EF322}</a:tableStyleId>
              </a:tblPr>
              <a:tblGrid>
                <a:gridCol w="662678"/>
                <a:gridCol w="8067322"/>
              </a:tblGrid>
              <a:tr h="370840">
                <a:tc gridSpan="2">
                  <a:txBody>
                    <a:bodyPr/>
                    <a:lstStyle/>
                    <a:p>
                      <a:pPr algn="ctr"/>
                      <a:r>
                        <a:rPr kumimoji="1" lang="ja-JP" altLang="en-US" sz="2800" b="0" dirty="0" smtClean="0">
                          <a:latin typeface="HGP創英角ｺﾞｼｯｸUB" pitchFamily="50" charset="-128"/>
                          <a:ea typeface="HGP創英角ｺﾞｼｯｸUB" pitchFamily="50" charset="-128"/>
                        </a:rPr>
                        <a:t>提案機能が実装されたかのメトリクス</a:t>
                      </a:r>
                      <a:endParaRPr kumimoji="1" lang="ja-JP" altLang="en-US" sz="2800" b="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r>
              <a:tr h="370840">
                <a:tc>
                  <a:txBody>
                    <a:bodyPr/>
                    <a:lstStyle/>
                    <a:p>
                      <a:pPr algn="ctr"/>
                      <a:r>
                        <a:rPr kumimoji="1" lang="en-US" altLang="ja-JP" sz="2000" dirty="0" smtClean="0">
                          <a:latin typeface="HGP創英角ｺﾞｼｯｸUB" pitchFamily="50" charset="-128"/>
                          <a:ea typeface="HGP創英角ｺﾞｼｯｸUB" pitchFamily="50" charset="-128"/>
                        </a:rPr>
                        <a:t>FIR</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kumimoji="1" lang="ja-JP" altLang="en-US" sz="2000" dirty="0" smtClean="0">
                          <a:latin typeface="HGP創英角ｺﾞｼｯｸUB" pitchFamily="50" charset="-128"/>
                          <a:ea typeface="HGP創英角ｺﾞｼｯｸUB" pitchFamily="50" charset="-128"/>
                        </a:rPr>
                        <a:t>実装した機能数</a:t>
                      </a:r>
                      <a:r>
                        <a:rPr kumimoji="1" lang="en-US" altLang="ja-JP" sz="2000" dirty="0" smtClean="0">
                          <a:latin typeface="HGP創英角ｺﾞｼｯｸUB" pitchFamily="50" charset="-128"/>
                          <a:ea typeface="HGP創英角ｺﾞｼｯｸUB" pitchFamily="50" charset="-128"/>
                        </a:rPr>
                        <a:t>/</a:t>
                      </a:r>
                      <a:r>
                        <a:rPr kumimoji="1" lang="ja-JP" altLang="en-US" sz="2000" dirty="0" smtClean="0">
                          <a:latin typeface="HGP創英角ｺﾞｼｯｸUB" pitchFamily="50" charset="-128"/>
                          <a:ea typeface="HGP創英角ｺﾞｼｯｸUB" pitchFamily="50" charset="-128"/>
                        </a:rPr>
                        <a:t>提案された機能数</a:t>
                      </a:r>
                      <a:endParaRPr kumimoji="1" lang="en-US" altLang="ja-JP" sz="2000" dirty="0" smtClean="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Case</a:t>
            </a:r>
            <a:r>
              <a:rPr lang="ja-JP" altLang="en-US" dirty="0" smtClean="0"/>
              <a:t> </a:t>
            </a:r>
            <a:r>
              <a:rPr kumimoji="1" lang="en-US" altLang="ja-JP" dirty="0" smtClean="0"/>
              <a:t>Study</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対象：</a:t>
            </a:r>
            <a:r>
              <a:rPr kumimoji="1" lang="en-US" altLang="ja-JP" dirty="0" err="1" smtClean="0"/>
              <a:t>Ubuntu</a:t>
            </a:r>
            <a:endParaRPr kumimoji="1" lang="en-US" altLang="ja-JP" dirty="0" smtClean="0"/>
          </a:p>
          <a:p>
            <a:pPr lvl="1"/>
            <a:r>
              <a:rPr kumimoji="1" lang="ja-JP" altLang="en-US" dirty="0" smtClean="0"/>
              <a:t>フリーの</a:t>
            </a:r>
            <a:r>
              <a:rPr kumimoji="1" lang="en-US" altLang="ja-JP" dirty="0" smtClean="0"/>
              <a:t>Linux</a:t>
            </a:r>
            <a:r>
              <a:rPr kumimoji="1" lang="ja-JP" altLang="en-US" dirty="0" smtClean="0"/>
              <a:t>ディストリビューショ</a:t>
            </a:r>
            <a:r>
              <a:rPr lang="ja-JP" altLang="en-US" dirty="0" smtClean="0"/>
              <a:t>ンである</a:t>
            </a:r>
            <a:endParaRPr lang="en-US" altLang="ja-JP" dirty="0" smtClean="0"/>
          </a:p>
          <a:p>
            <a:pPr lvl="2"/>
            <a:r>
              <a:rPr lang="en-US" altLang="ja-JP" dirty="0" smtClean="0"/>
              <a:t>Linux</a:t>
            </a:r>
            <a:r>
              <a:rPr lang="ja-JP" altLang="en-US" dirty="0" smtClean="0"/>
              <a:t>ディストリビューションとは、</a:t>
            </a:r>
            <a:r>
              <a:rPr lang="en-US" altLang="ja-JP" dirty="0" smtClean="0"/>
              <a:t>GNU/Linux</a:t>
            </a:r>
            <a:r>
              <a:rPr lang="ja-JP" altLang="en-US" dirty="0" smtClean="0"/>
              <a:t>システムを、一般利用者が導入（インストール）したり、利用できる形にまとめ上げたもの（頒布形態）</a:t>
            </a:r>
            <a:endParaRPr lang="en-US" altLang="ja-JP" dirty="0" smtClean="0"/>
          </a:p>
          <a:p>
            <a:pPr lvl="1"/>
            <a:r>
              <a:rPr lang="en-US" altLang="ja-JP" dirty="0" smtClean="0"/>
              <a:t>Canonical Ltd.</a:t>
            </a:r>
            <a:r>
              <a:rPr lang="ja-JP" altLang="en-US" dirty="0" smtClean="0"/>
              <a:t>から支援を受けている</a:t>
            </a:r>
            <a:endParaRPr lang="en-US" altLang="ja-JP" dirty="0" smtClean="0"/>
          </a:p>
          <a:p>
            <a:r>
              <a:rPr lang="ja-JP" altLang="en-US" dirty="0" smtClean="0"/>
              <a:t>分析期間</a:t>
            </a:r>
            <a:endParaRPr lang="en-US" altLang="ja-JP" dirty="0" smtClean="0"/>
          </a:p>
          <a:p>
            <a:pPr lvl="1"/>
            <a:r>
              <a:rPr lang="ja-JP" altLang="en-US" dirty="0" smtClean="0"/>
              <a:t>半年ごとの定期的なリリース時を分析</a:t>
            </a:r>
            <a:endParaRPr lang="en-US" altLang="ja-JP" dirty="0" smtClean="0"/>
          </a:p>
          <a:p>
            <a:pPr lvl="2"/>
            <a:r>
              <a:rPr kumimoji="1" lang="en-US" altLang="ja-JP" dirty="0" smtClean="0"/>
              <a:t>2004</a:t>
            </a:r>
            <a:r>
              <a:rPr kumimoji="1" lang="ja-JP" altLang="en-US" dirty="0" smtClean="0"/>
              <a:t>年</a:t>
            </a:r>
            <a:r>
              <a:rPr kumimoji="1" lang="en-US" altLang="ja-JP" dirty="0" smtClean="0"/>
              <a:t>10</a:t>
            </a:r>
            <a:r>
              <a:rPr kumimoji="1" lang="ja-JP" altLang="en-US" dirty="0" smtClean="0"/>
              <a:t>月の</a:t>
            </a:r>
            <a:r>
              <a:rPr kumimoji="1" lang="en-US" altLang="ja-JP" dirty="0" smtClean="0"/>
              <a:t>Ver4.10</a:t>
            </a:r>
            <a:r>
              <a:rPr kumimoji="1" lang="ja-JP" altLang="en-US" dirty="0" smtClean="0"/>
              <a:t>～</a:t>
            </a:r>
            <a:r>
              <a:rPr kumimoji="1" lang="en-US" altLang="ja-JP" dirty="0" smtClean="0"/>
              <a:t>2006</a:t>
            </a:r>
            <a:r>
              <a:rPr kumimoji="1" lang="ja-JP" altLang="en-US" dirty="0" smtClean="0"/>
              <a:t>年</a:t>
            </a:r>
            <a:r>
              <a:rPr kumimoji="1" lang="en-US" altLang="ja-JP" dirty="0" smtClean="0"/>
              <a:t>10</a:t>
            </a:r>
            <a:r>
              <a:rPr kumimoji="1" lang="ja-JP" altLang="en-US" dirty="0" smtClean="0"/>
              <a:t>月の</a:t>
            </a:r>
            <a:r>
              <a:rPr kumimoji="1" lang="en-US" altLang="ja-JP" dirty="0" smtClean="0"/>
              <a:t>Ver6.10</a:t>
            </a:r>
            <a:endParaRPr lang="en-US" altLang="ja-JP" dirty="0" smtClean="0"/>
          </a:p>
          <a:p>
            <a:pPr lvl="2"/>
            <a:r>
              <a:rPr kumimoji="1" lang="ja-JP" altLang="en-US" dirty="0" smtClean="0"/>
              <a:t>計</a:t>
            </a:r>
            <a:r>
              <a:rPr kumimoji="1" lang="en-US" altLang="ja-JP" dirty="0" smtClean="0"/>
              <a:t>5</a:t>
            </a:r>
            <a:r>
              <a:rPr kumimoji="1" lang="ja-JP" altLang="en-US" dirty="0" smtClean="0"/>
              <a:t>回の定期的なリリース</a:t>
            </a:r>
            <a:endParaRPr kumimoji="1" lang="en-US" altLang="ja-JP" dirty="0" smtClean="0"/>
          </a:p>
          <a:p>
            <a:r>
              <a:rPr lang="ja-JP" altLang="en-US" dirty="0" smtClean="0"/>
              <a:t>分析ソース</a:t>
            </a:r>
            <a:endParaRPr lang="en-US" altLang="ja-JP" dirty="0" smtClean="0"/>
          </a:p>
          <a:p>
            <a:pPr lvl="1"/>
            <a:r>
              <a:rPr lang="en-US" altLang="ja-JP" dirty="0" err="1" smtClean="0"/>
              <a:t>Launchepad</a:t>
            </a:r>
            <a:r>
              <a:rPr lang="en-US" altLang="ja-JP" dirty="0" smtClean="0"/>
              <a:t>:</a:t>
            </a:r>
            <a:r>
              <a:rPr lang="ja-JP" altLang="en-US" dirty="0" smtClean="0"/>
              <a:t>プロジェクトホストティングサービス</a:t>
            </a:r>
            <a:endParaRPr lang="en-US" altLang="ja-JP"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Analysis</a:t>
            </a:r>
            <a:br>
              <a:rPr lang="en-US" altLang="ja-JP" dirty="0" smtClean="0"/>
            </a:br>
            <a:r>
              <a:rPr lang="en-US" altLang="ja-JP" dirty="0" smtClean="0"/>
              <a:t>Metrics Related to Modules</a:t>
            </a:r>
            <a:endParaRPr lang="ja-JP" altLang="en-US" dirty="0"/>
          </a:p>
        </p:txBody>
      </p:sp>
      <p:pic>
        <p:nvPicPr>
          <p:cNvPr id="1027" name="Picture 3"/>
          <p:cNvPicPr>
            <a:picLocks noGrp="1" noChangeAspect="1" noChangeArrowheads="1"/>
          </p:cNvPicPr>
          <p:nvPr>
            <p:ph idx="1"/>
          </p:nvPr>
        </p:nvPicPr>
        <p:blipFill>
          <a:blip r:embed="rId2"/>
          <a:stretch>
            <a:fillRect/>
          </a:stretch>
        </p:blipFill>
        <p:spPr>
          <a:xfrm>
            <a:off x="4764331" y="1500174"/>
            <a:ext cx="4308263" cy="1804991"/>
          </a:xfrm>
        </p:spPr>
      </p:pic>
      <p:pic>
        <p:nvPicPr>
          <p:cNvPr id="1026" name="Picture 2"/>
          <p:cNvPicPr>
            <a:picLocks noChangeAspect="1" noChangeArrowheads="1"/>
          </p:cNvPicPr>
          <p:nvPr/>
        </p:nvPicPr>
        <p:blipFill>
          <a:blip r:embed="rId3"/>
          <a:srcRect/>
          <a:stretch>
            <a:fillRect/>
          </a:stretch>
        </p:blipFill>
        <p:spPr bwMode="auto">
          <a:xfrm>
            <a:off x="38186" y="1500174"/>
            <a:ext cx="4367104" cy="1785950"/>
          </a:xfrm>
          <a:prstGeom prst="rect">
            <a:avLst/>
          </a:prstGeom>
          <a:noFill/>
          <a:ln w="9525">
            <a:noFill/>
            <a:miter lim="800000"/>
            <a:headEnd/>
            <a:tailEnd/>
          </a:ln>
          <a:effectLst/>
        </p:spPr>
      </p:pic>
      <p:graphicFrame>
        <p:nvGraphicFramePr>
          <p:cNvPr id="5" name="表 4"/>
          <p:cNvGraphicFramePr>
            <a:graphicFrameLocks noGrp="1"/>
          </p:cNvGraphicFramePr>
          <p:nvPr/>
        </p:nvGraphicFramePr>
        <p:xfrm>
          <a:off x="214282" y="3429000"/>
          <a:ext cx="8643998" cy="792480"/>
        </p:xfrm>
        <a:graphic>
          <a:graphicData uri="http://schemas.openxmlformats.org/drawingml/2006/table">
            <a:tbl>
              <a:tblPr firstCol="1">
                <a:tableStyleId>{5C22544A-7EE6-4342-B048-85BDC9FD1C3A}</a:tableStyleId>
              </a:tblPr>
              <a:tblGrid>
                <a:gridCol w="702958"/>
                <a:gridCol w="7941040"/>
              </a:tblGrid>
              <a:tr h="196220">
                <a:tc>
                  <a:txBody>
                    <a:bodyPr/>
                    <a:lstStyle/>
                    <a:p>
                      <a:pPr algn="ctr"/>
                      <a:r>
                        <a:rPr lang="en-US" altLang="ja-JP" sz="2000" dirty="0" smtClean="0">
                          <a:latin typeface="HGP創英角ｺﾞｼｯｸUB" pitchFamily="50" charset="-128"/>
                          <a:ea typeface="HGP創英角ｺﾞｼｯｸUB" pitchFamily="50" charset="-128"/>
                        </a:rPr>
                        <a:t>M1</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ソフトウェア中のモジュールの数</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CD</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コードを貢献する開発者の数</a:t>
                      </a:r>
                      <a:endParaRPr kumimoji="1" lang="ja-JP" altLang="en-US" sz="2000" dirty="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テキスト ボックス 5"/>
          <p:cNvSpPr txBox="1"/>
          <p:nvPr/>
        </p:nvSpPr>
        <p:spPr>
          <a:xfrm>
            <a:off x="1571350" y="1071546"/>
            <a:ext cx="1143262" cy="369332"/>
          </a:xfrm>
          <a:prstGeom prst="rect">
            <a:avLst/>
          </a:prstGeom>
          <a:noFill/>
        </p:spPr>
        <p:txBody>
          <a:bodyPr wrap="none" rtlCol="0">
            <a:spAutoFit/>
          </a:bodyPr>
          <a:lstStyle/>
          <a:p>
            <a:r>
              <a:rPr kumimoji="1" lang="en-US" altLang="ja-JP" dirty="0" smtClean="0"/>
              <a:t>CD</a:t>
            </a:r>
            <a:r>
              <a:rPr kumimoji="1" lang="ja-JP" altLang="en-US" dirty="0" smtClean="0"/>
              <a:t>の推移</a:t>
            </a:r>
            <a:endParaRPr kumimoji="1" lang="ja-JP" altLang="en-US" dirty="0"/>
          </a:p>
        </p:txBody>
      </p:sp>
      <p:sp>
        <p:nvSpPr>
          <p:cNvPr id="7" name="テキスト ボックス 6"/>
          <p:cNvSpPr txBox="1"/>
          <p:nvPr/>
        </p:nvSpPr>
        <p:spPr>
          <a:xfrm>
            <a:off x="6523920" y="1130842"/>
            <a:ext cx="1191352" cy="369332"/>
          </a:xfrm>
          <a:prstGeom prst="rect">
            <a:avLst/>
          </a:prstGeom>
          <a:noFill/>
        </p:spPr>
        <p:txBody>
          <a:bodyPr wrap="none" rtlCol="0">
            <a:spAutoFit/>
          </a:bodyPr>
          <a:lstStyle/>
          <a:p>
            <a:r>
              <a:rPr lang="en-US" altLang="ja-JP" dirty="0" smtClean="0"/>
              <a:t>M1</a:t>
            </a:r>
            <a:r>
              <a:rPr kumimoji="1" lang="ja-JP" altLang="en-US" dirty="0" smtClean="0"/>
              <a:t>の推移</a:t>
            </a:r>
            <a:endParaRPr kumimoji="1" lang="ja-JP" altLang="en-US" dirty="0"/>
          </a:p>
        </p:txBody>
      </p:sp>
      <p:sp>
        <p:nvSpPr>
          <p:cNvPr id="8" name="正方形/長方形 7"/>
          <p:cNvSpPr/>
          <p:nvPr/>
        </p:nvSpPr>
        <p:spPr>
          <a:xfrm>
            <a:off x="285720" y="4429132"/>
            <a:ext cx="8643998" cy="1928826"/>
          </a:xfrm>
          <a:prstGeom prst="rect">
            <a:avLst/>
          </a:prstGeom>
          <a:solidFill>
            <a:schemeClr val="tx1">
              <a:lumMod val="95000"/>
              <a:lumOff val="5000"/>
            </a:schemeClr>
          </a:solidFill>
          <a:ln>
            <a:noFill/>
          </a:ln>
        </p:spPr>
        <p:style>
          <a:lnRef idx="1">
            <a:schemeClr val="dk1"/>
          </a:lnRef>
          <a:fillRef idx="2">
            <a:schemeClr val="dk1"/>
          </a:fillRef>
          <a:effectRef idx="1">
            <a:schemeClr val="dk1"/>
          </a:effectRef>
          <a:fontRef idx="minor">
            <a:schemeClr val="dk1"/>
          </a:fontRef>
        </p:style>
        <p:txBody>
          <a:bodyPr rtlCol="0" anchor="t" anchorCtr="0"/>
          <a:lstStyle/>
          <a:p>
            <a:pPr algn="ctr"/>
            <a:r>
              <a:rPr kumimoji="1" lang="ja-JP" altLang="en-US" sz="2800" dirty="0" smtClean="0">
                <a:solidFill>
                  <a:schemeClr val="bg1"/>
                </a:solidFill>
              </a:rPr>
              <a:t>まとめ</a:t>
            </a:r>
            <a:endParaRPr kumimoji="1" lang="en-US" altLang="ja-JP" sz="2800" dirty="0" smtClean="0">
              <a:solidFill>
                <a:schemeClr val="bg1"/>
              </a:solidFill>
            </a:endParaRPr>
          </a:p>
          <a:p>
            <a:pPr algn="ctr"/>
            <a:endParaRPr kumimoji="1" lang="en-US" altLang="ja-JP" sz="3600" dirty="0" smtClean="0">
              <a:solidFill>
                <a:schemeClr val="bg1"/>
              </a:solidFill>
            </a:endParaRPr>
          </a:p>
          <a:p>
            <a:pPr>
              <a:buFont typeface="Wingdings" pitchFamily="2" charset="2"/>
              <a:buChar char="p"/>
            </a:pPr>
            <a:r>
              <a:rPr lang="ja-JP" altLang="en-US" sz="2400" dirty="0" smtClean="0">
                <a:solidFill>
                  <a:schemeClr val="bg1"/>
                </a:solidFill>
              </a:rPr>
              <a:t>モジュールの増加と開発者の増加には相関がある</a:t>
            </a:r>
            <a:endParaRPr lang="en-US" altLang="ja-JP" sz="2400" dirty="0" smtClean="0">
              <a:solidFill>
                <a:schemeClr val="bg1"/>
              </a:solidFill>
            </a:endParaRPr>
          </a:p>
          <a:p>
            <a:pPr>
              <a:buFont typeface="Wingdings" pitchFamily="2" charset="2"/>
              <a:buChar char="p"/>
            </a:pPr>
            <a:r>
              <a:rPr lang="ja-JP" altLang="en-US" sz="2400" dirty="0" smtClean="0">
                <a:solidFill>
                  <a:schemeClr val="bg1"/>
                </a:solidFill>
              </a:rPr>
              <a:t>開発者の増加の成長はソフトウェアの成長と比べて遅くはない</a:t>
            </a:r>
            <a:endParaRPr lang="en-US" altLang="ja-JP" sz="2400" dirty="0" smtClean="0">
              <a:solidFill>
                <a:schemeClr val="bg1"/>
              </a:solidFill>
            </a:endParaRPr>
          </a:p>
          <a:p>
            <a:endParaRPr lang="en-US" altLang="ja-JP" dirty="0" smtClean="0">
              <a:solidFill>
                <a:schemeClr val="bg1"/>
              </a:solidFill>
            </a:endParaRPr>
          </a:p>
          <a:p>
            <a:pPr>
              <a:buFont typeface="Wingdings" pitchFamily="2" charset="2"/>
              <a:buChar char="p"/>
            </a:pPr>
            <a:endParaRPr kumimoji="1" lang="en-US" altLang="ja-JP" dirty="0" smtClean="0">
              <a:solidFill>
                <a:schemeClr val="bg1"/>
              </a:solidFill>
            </a:endParaRPr>
          </a:p>
          <a:p>
            <a:pPr>
              <a:buFont typeface="Wingdings" pitchFamily="2" charset="2"/>
              <a:buChar char="p"/>
            </a:pP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Metrics Related to Bugs Fixing</a:t>
            </a:r>
            <a:endParaRPr kumimoji="1" lang="ja-JP" altLang="en-US" dirty="0"/>
          </a:p>
        </p:txBody>
      </p:sp>
      <p:graphicFrame>
        <p:nvGraphicFramePr>
          <p:cNvPr id="9" name="コンテンツ プレースホルダ 8"/>
          <p:cNvGraphicFramePr>
            <a:graphicFrameLocks noGrp="1"/>
          </p:cNvGraphicFramePr>
          <p:nvPr>
            <p:ph idx="1"/>
          </p:nvPr>
        </p:nvGraphicFramePr>
        <p:xfrm>
          <a:off x="285720" y="3168974"/>
          <a:ext cx="8572560" cy="1188720"/>
        </p:xfrm>
        <a:graphic>
          <a:graphicData uri="http://schemas.openxmlformats.org/drawingml/2006/table">
            <a:tbl>
              <a:tblPr firstCol="1">
                <a:tableStyleId>{21E4AEA4-8DFA-4A89-87EB-49C32662AFE0}</a:tableStyleId>
              </a:tblPr>
              <a:tblGrid>
                <a:gridCol w="704564"/>
                <a:gridCol w="7867996"/>
              </a:tblGrid>
              <a:tr h="343540">
                <a:tc>
                  <a:txBody>
                    <a:bodyPr/>
                    <a:lstStyle/>
                    <a:p>
                      <a:pPr algn="ctr"/>
                      <a:r>
                        <a:rPr lang="en-US" altLang="ja-JP" sz="2000" dirty="0" smtClean="0">
                          <a:latin typeface="HGP創英角ｺﾞｼｯｸUB" pitchFamily="50" charset="-128"/>
                          <a:ea typeface="HGP創英角ｺﾞｼｯｸUB" pitchFamily="50" charset="-128"/>
                        </a:rPr>
                        <a:t>B1</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ソフトウェア中に存在しているバグの数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BF</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ソフトウェア中のバグが修正された数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ja-JP" sz="2000" dirty="0" smtClean="0">
                          <a:latin typeface="HGP創英角ｺﾞｼｯｸUB" pitchFamily="50" charset="-128"/>
                          <a:ea typeface="HGP創英角ｺﾞｼｯｸUB" pitchFamily="50" charset="-128"/>
                        </a:rPr>
                        <a:t>FBR</a:t>
                      </a:r>
                      <a:endParaRPr lang="ja-JP" altLang="en-US" sz="2000" dirty="0" smtClean="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修正されたバグ数</a:t>
                      </a:r>
                      <a:r>
                        <a:rPr lang="en-US" altLang="ja-JP" sz="2000" dirty="0" smtClean="0">
                          <a:latin typeface="HGP創英角ｺﾞｼｯｸUB" pitchFamily="50" charset="-128"/>
                          <a:ea typeface="HGP創英角ｺﾞｼｯｸUB" pitchFamily="50" charset="-128"/>
                        </a:rPr>
                        <a:t>/</a:t>
                      </a:r>
                      <a:r>
                        <a:rPr lang="ja-JP" altLang="en-US" sz="2000" dirty="0" smtClean="0">
                          <a:latin typeface="HGP創英角ｺﾞｼｯｸUB" pitchFamily="50" charset="-128"/>
                          <a:ea typeface="HGP創英角ｺﾞｼｯｸUB" pitchFamily="50" charset="-128"/>
                        </a:rPr>
                        <a:t>存在しているバグ数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2051" name="Picture 3"/>
          <p:cNvPicPr>
            <a:picLocks noChangeAspect="1" noChangeArrowheads="1"/>
          </p:cNvPicPr>
          <p:nvPr/>
        </p:nvPicPr>
        <p:blipFill>
          <a:blip r:embed="rId2"/>
          <a:srcRect/>
          <a:stretch>
            <a:fillRect/>
          </a:stretch>
        </p:blipFill>
        <p:spPr bwMode="auto">
          <a:xfrm>
            <a:off x="857224" y="1000108"/>
            <a:ext cx="3250001" cy="1928826"/>
          </a:xfrm>
          <a:prstGeom prst="rect">
            <a:avLst/>
          </a:prstGeom>
          <a:noFill/>
          <a:ln w="9525">
            <a:noFill/>
            <a:miter lim="800000"/>
            <a:headEnd/>
            <a:tailEnd/>
          </a:ln>
          <a:effectLst/>
        </p:spPr>
      </p:pic>
      <p:pic>
        <p:nvPicPr>
          <p:cNvPr id="2053" name="Picture 5"/>
          <p:cNvPicPr>
            <a:picLocks noChangeAspect="1" noChangeArrowheads="1"/>
          </p:cNvPicPr>
          <p:nvPr/>
        </p:nvPicPr>
        <p:blipFill>
          <a:blip r:embed="rId3"/>
          <a:srcRect/>
          <a:stretch>
            <a:fillRect/>
          </a:stretch>
        </p:blipFill>
        <p:spPr bwMode="auto">
          <a:xfrm>
            <a:off x="5286380" y="1000108"/>
            <a:ext cx="2880000" cy="1911429"/>
          </a:xfrm>
          <a:prstGeom prst="rect">
            <a:avLst/>
          </a:prstGeom>
          <a:noFill/>
          <a:ln w="9525">
            <a:noFill/>
            <a:miter lim="800000"/>
            <a:headEnd/>
            <a:tailEnd/>
          </a:ln>
          <a:effectLst/>
        </p:spPr>
      </p:pic>
      <p:pic>
        <p:nvPicPr>
          <p:cNvPr id="8" name="Picture 3"/>
          <p:cNvPicPr>
            <a:picLocks noChangeAspect="1" noChangeArrowheads="1"/>
          </p:cNvPicPr>
          <p:nvPr/>
        </p:nvPicPr>
        <p:blipFill>
          <a:blip r:embed="rId4"/>
          <a:srcRect/>
          <a:stretch>
            <a:fillRect/>
          </a:stretch>
        </p:blipFill>
        <p:spPr bwMode="auto">
          <a:xfrm>
            <a:off x="5143504" y="4953020"/>
            <a:ext cx="3152775" cy="1333500"/>
          </a:xfrm>
          <a:prstGeom prst="rect">
            <a:avLst/>
          </a:prstGeom>
          <a:noFill/>
          <a:ln w="9525">
            <a:noFill/>
            <a:miter lim="800000"/>
            <a:headEnd/>
            <a:tailEnd/>
          </a:ln>
          <a:effectLst/>
        </p:spPr>
      </p:pic>
      <p:sp>
        <p:nvSpPr>
          <p:cNvPr id="7" name="テキスト ボックス 6"/>
          <p:cNvSpPr txBox="1"/>
          <p:nvPr/>
        </p:nvSpPr>
        <p:spPr>
          <a:xfrm>
            <a:off x="1857356" y="2786058"/>
            <a:ext cx="1098378" cy="369332"/>
          </a:xfrm>
          <a:prstGeom prst="rect">
            <a:avLst/>
          </a:prstGeom>
          <a:noFill/>
        </p:spPr>
        <p:txBody>
          <a:bodyPr wrap="none" rtlCol="0">
            <a:spAutoFit/>
          </a:bodyPr>
          <a:lstStyle/>
          <a:p>
            <a:r>
              <a:rPr kumimoji="1" lang="en-US" altLang="ja-JP" dirty="0" smtClean="0"/>
              <a:t>B1</a:t>
            </a:r>
            <a:r>
              <a:rPr kumimoji="1" lang="ja-JP" altLang="en-US" dirty="0" smtClean="0"/>
              <a:t>の推移</a:t>
            </a:r>
            <a:endParaRPr kumimoji="1" lang="en-US" altLang="ja-JP" dirty="0" smtClean="0"/>
          </a:p>
        </p:txBody>
      </p:sp>
      <p:sp>
        <p:nvSpPr>
          <p:cNvPr id="10" name="テキスト ボックス 9"/>
          <p:cNvSpPr txBox="1"/>
          <p:nvPr/>
        </p:nvSpPr>
        <p:spPr>
          <a:xfrm>
            <a:off x="6143636" y="2786058"/>
            <a:ext cx="1091966" cy="369332"/>
          </a:xfrm>
          <a:prstGeom prst="rect">
            <a:avLst/>
          </a:prstGeom>
          <a:noFill/>
        </p:spPr>
        <p:txBody>
          <a:bodyPr wrap="none" rtlCol="0">
            <a:spAutoFit/>
          </a:bodyPr>
          <a:lstStyle/>
          <a:p>
            <a:r>
              <a:rPr kumimoji="1" lang="en-US" altLang="ja-JP" dirty="0" smtClean="0"/>
              <a:t>BF</a:t>
            </a:r>
            <a:r>
              <a:rPr kumimoji="1" lang="ja-JP" altLang="en-US" dirty="0" smtClean="0"/>
              <a:t>の推移</a:t>
            </a:r>
            <a:endParaRPr kumimoji="1" lang="en-US" altLang="ja-JP" dirty="0" smtClean="0"/>
          </a:p>
        </p:txBody>
      </p:sp>
      <p:sp>
        <p:nvSpPr>
          <p:cNvPr id="12" name="正方形/長方形 11"/>
          <p:cNvSpPr/>
          <p:nvPr/>
        </p:nvSpPr>
        <p:spPr>
          <a:xfrm>
            <a:off x="285720" y="5000636"/>
            <a:ext cx="4286280" cy="1071570"/>
          </a:xfrm>
          <a:prstGeom prst="rect">
            <a:avLst/>
          </a:prstGeom>
          <a:solidFill>
            <a:schemeClr val="tx1">
              <a:lumMod val="95000"/>
              <a:lumOff val="5000"/>
            </a:schemeClr>
          </a:solidFill>
          <a:ln>
            <a:noFill/>
          </a:ln>
        </p:spPr>
        <p:style>
          <a:lnRef idx="1">
            <a:schemeClr val="dk1"/>
          </a:lnRef>
          <a:fillRef idx="2">
            <a:schemeClr val="dk1"/>
          </a:fillRef>
          <a:effectRef idx="1">
            <a:schemeClr val="dk1"/>
          </a:effectRef>
          <a:fontRef idx="minor">
            <a:schemeClr val="dk1"/>
          </a:fontRef>
        </p:style>
        <p:txBody>
          <a:bodyPr rtlCol="0" anchor="t" anchorCtr="0"/>
          <a:lstStyle/>
          <a:p>
            <a:pPr algn="ctr"/>
            <a:r>
              <a:rPr kumimoji="1" lang="ja-JP" altLang="en-US" sz="2800" dirty="0" smtClean="0">
                <a:solidFill>
                  <a:schemeClr val="bg1"/>
                </a:solidFill>
              </a:rPr>
              <a:t>まとめ</a:t>
            </a:r>
            <a:endParaRPr kumimoji="1" lang="en-US" altLang="ja-JP" sz="2800" dirty="0" smtClean="0">
              <a:solidFill>
                <a:schemeClr val="bg1"/>
              </a:solidFill>
            </a:endParaRPr>
          </a:p>
          <a:p>
            <a:pPr>
              <a:buFont typeface="Wingdings" pitchFamily="2" charset="2"/>
              <a:buChar char="p"/>
            </a:pPr>
            <a:r>
              <a:rPr lang="en-US" altLang="ja-JP" dirty="0" smtClean="0">
                <a:solidFill>
                  <a:schemeClr val="bg1"/>
                </a:solidFill>
              </a:rPr>
              <a:t>FBR</a:t>
            </a:r>
            <a:r>
              <a:rPr lang="ja-JP" altLang="en-US" dirty="0" smtClean="0">
                <a:solidFill>
                  <a:schemeClr val="bg1"/>
                </a:solidFill>
              </a:rPr>
              <a:t>の変化がすくない</a:t>
            </a:r>
            <a:endParaRPr lang="en-US" altLang="ja-JP" dirty="0" smtClean="0">
              <a:solidFill>
                <a:schemeClr val="bg1"/>
              </a:solidFill>
            </a:endParaRPr>
          </a:p>
          <a:p>
            <a:pPr>
              <a:buFont typeface="Wingdings" pitchFamily="2" charset="2"/>
              <a:buChar char="p"/>
            </a:pPr>
            <a:r>
              <a:rPr kumimoji="1" lang="ja-JP" altLang="en-US" dirty="0" smtClean="0">
                <a:solidFill>
                  <a:schemeClr val="bg1"/>
                </a:solidFill>
              </a:rPr>
              <a:t>バグ修正には専門的な知識とスキルがいる</a:t>
            </a:r>
            <a:endParaRPr kumimoji="1" lang="en-US" altLang="ja-JP" dirty="0" smtClean="0">
              <a:solidFill>
                <a:schemeClr val="bg1"/>
              </a:solidFill>
            </a:endParaRPr>
          </a:p>
          <a:p>
            <a:pPr>
              <a:buFont typeface="Wingdings" pitchFamily="2" charset="2"/>
              <a:buChar char="p"/>
            </a:pP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8" name="コンテンツ プレースホルダ 7"/>
          <p:cNvGraphicFramePr>
            <a:graphicFrameLocks noGrp="1"/>
          </p:cNvGraphicFramePr>
          <p:nvPr>
            <p:ph idx="1"/>
          </p:nvPr>
        </p:nvGraphicFramePr>
        <p:xfrm>
          <a:off x="214282" y="2590808"/>
          <a:ext cx="8730000" cy="1981200"/>
        </p:xfrm>
        <a:graphic>
          <a:graphicData uri="http://schemas.openxmlformats.org/drawingml/2006/table">
            <a:tbl>
              <a:tblPr firstCol="1">
                <a:tableStyleId>{21E4AEA4-8DFA-4A89-87EB-49C32662AFE0}</a:tableStyleId>
              </a:tblPr>
              <a:tblGrid>
                <a:gridCol w="717504"/>
                <a:gridCol w="8012496"/>
              </a:tblGrid>
              <a:tr h="370840">
                <a:tc>
                  <a:txBody>
                    <a:bodyPr/>
                    <a:lstStyle/>
                    <a:p>
                      <a:pPr algn="ctr"/>
                      <a:r>
                        <a:rPr lang="en-US" altLang="ja-JP" sz="2000" dirty="0" smtClean="0">
                          <a:latin typeface="HGP創英角ｺﾞｼｯｸUB" pitchFamily="50" charset="-128"/>
                          <a:ea typeface="HGP創英角ｺﾞｼｯｸUB" pitchFamily="50" charset="-128"/>
                        </a:rPr>
                        <a:t>AU</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ja-JP" altLang="en-US" sz="2000" dirty="0" smtClean="0">
                          <a:latin typeface="HGP創英角ｺﾞｼｯｸUB" pitchFamily="50" charset="-128"/>
                          <a:ea typeface="HGP創英角ｺﾞｼｯｸUB" pitchFamily="50" charset="-128"/>
                        </a:rPr>
                        <a:t>アクティブユーザの数</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BC</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latin typeface="HGP創英角ｺﾞｼｯｸUB" pitchFamily="50" charset="-128"/>
                          <a:ea typeface="HGP創英角ｺﾞｼｯｸUB" pitchFamily="50" charset="-128"/>
                        </a:rPr>
                        <a:t>B1</a:t>
                      </a:r>
                      <a:r>
                        <a:rPr lang="ja-JP" altLang="en-US" sz="1600" dirty="0" smtClean="0">
                          <a:latin typeface="HGP創英角ｺﾞｼｯｸUB" pitchFamily="50" charset="-128"/>
                          <a:ea typeface="HGP創英角ｺﾞｼｯｸUB" pitchFamily="50" charset="-128"/>
                        </a:rPr>
                        <a:t>（ソフトウェア中に存在しているバグの数）</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CD</a:t>
                      </a:r>
                      <a:r>
                        <a:rPr lang="ja-JP" altLang="en-US" sz="1600" dirty="0" smtClean="0">
                          <a:latin typeface="HGP創英角ｺﾞｼｯｸUB" pitchFamily="50" charset="-128"/>
                          <a:ea typeface="HGP創英角ｺﾞｼｯｸUB" pitchFamily="50" charset="-128"/>
                        </a:rPr>
                        <a:t>（コードを貢献する開発者の数）</a:t>
                      </a:r>
                      <a:r>
                        <a:rPr lang="ja-JP" altLang="en-US" sz="2000" dirty="0" smtClean="0">
                          <a:latin typeface="HGP創英角ｺﾞｼｯｸUB" pitchFamily="50" charset="-128"/>
                          <a:ea typeface="HGP創英角ｺﾞｼｯｸUB" pitchFamily="50" charset="-128"/>
                        </a:rPr>
                        <a:t>の相関</a:t>
                      </a:r>
                      <a:endParaRPr lang="en-US" altLang="ja-JP" sz="2000" dirty="0" smtClean="0">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kumimoji="1" lang="en-US" altLang="ja-JP" sz="2000" dirty="0" smtClean="0">
                          <a:solidFill>
                            <a:schemeClr val="bg1"/>
                          </a:solidFill>
                          <a:latin typeface="HGP創英角ｺﾞｼｯｸUB" pitchFamily="50" charset="-128"/>
                          <a:ea typeface="HGP創英角ｺﾞｼｯｸUB" pitchFamily="50" charset="-128"/>
                        </a:rPr>
                        <a:t>BA</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kumimoji="1" lang="en-US" altLang="ja-JP" sz="2000" dirty="0" smtClean="0">
                          <a:solidFill>
                            <a:schemeClr val="tx1"/>
                          </a:solidFill>
                          <a:latin typeface="HGP創英角ｺﾞｼｯｸUB" pitchFamily="50" charset="-128"/>
                          <a:ea typeface="HGP創英角ｺﾞｼｯｸUB" pitchFamily="50" charset="-128"/>
                        </a:rPr>
                        <a:t>B1</a:t>
                      </a:r>
                      <a:r>
                        <a:rPr kumimoji="1" lang="ja-JP" altLang="en-US" sz="2000" dirty="0" smtClean="0">
                          <a:solidFill>
                            <a:schemeClr val="tx1"/>
                          </a:solidFill>
                          <a:latin typeface="HGP創英角ｺﾞｼｯｸUB" pitchFamily="50" charset="-128"/>
                          <a:ea typeface="HGP創英角ｺﾞｼｯｸUB" pitchFamily="50" charset="-128"/>
                        </a:rPr>
                        <a:t>と</a:t>
                      </a:r>
                      <a:r>
                        <a:rPr kumimoji="1" lang="en-US" altLang="ja-JP" sz="2000" dirty="0" smtClean="0">
                          <a:solidFill>
                            <a:schemeClr val="tx1"/>
                          </a:solidFill>
                          <a:latin typeface="HGP創英角ｺﾞｼｯｸUB" pitchFamily="50" charset="-128"/>
                          <a:ea typeface="HGP創英角ｺﾞｼｯｸUB" pitchFamily="50" charset="-128"/>
                        </a:rPr>
                        <a:t>AU</a:t>
                      </a:r>
                      <a:r>
                        <a:rPr kumimoji="1" lang="ja-JP" altLang="en-US" sz="2000" dirty="0" smtClean="0">
                          <a:solidFill>
                            <a:schemeClr val="tx1"/>
                          </a:solidFill>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FC</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2000" dirty="0" smtClean="0">
                          <a:latin typeface="HGP創英角ｺﾞｼｯｸUB" pitchFamily="50" charset="-128"/>
                          <a:ea typeface="HGP創英角ｺﾞｼｯｸUB" pitchFamily="50" charset="-128"/>
                        </a:rPr>
                        <a:t>BF</a:t>
                      </a:r>
                      <a:r>
                        <a:rPr lang="ja-JP" altLang="en-US" sz="1600" dirty="0" smtClean="0">
                          <a:latin typeface="HGP創英角ｺﾞｼｯｸUB" pitchFamily="50" charset="-128"/>
                          <a:ea typeface="HGP創英角ｺﾞｼｯｸUB" pitchFamily="50" charset="-128"/>
                        </a:rPr>
                        <a:t>（ソフトウェア中のバグが修正された数）</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CD</a:t>
                      </a:r>
                      <a:r>
                        <a:rPr lang="ja-JP" altLang="en-US" sz="2000" dirty="0" smtClean="0">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altLang="ja-JP" sz="2000" dirty="0" smtClean="0">
                          <a:latin typeface="HGP創英角ｺﾞｼｯｸUB" pitchFamily="50" charset="-128"/>
                          <a:ea typeface="HGP創英角ｺﾞｼｯｸUB" pitchFamily="50" charset="-128"/>
                        </a:rPr>
                        <a:t>FA</a:t>
                      </a:r>
                      <a:endParaRPr kumimoji="1" lang="ja-JP" altLang="en-US" sz="2000" dirty="0">
                        <a:solidFill>
                          <a:schemeClr val="bg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US" altLang="ja-JP" sz="2000" dirty="0" smtClean="0">
                          <a:latin typeface="HGP創英角ｺﾞｼｯｸUB" pitchFamily="50" charset="-128"/>
                          <a:ea typeface="HGP創英角ｺﾞｼｯｸUB" pitchFamily="50" charset="-128"/>
                        </a:rPr>
                        <a:t>BF</a:t>
                      </a:r>
                      <a:r>
                        <a:rPr lang="ja-JP" altLang="en-US" sz="2000" dirty="0" smtClean="0">
                          <a:latin typeface="HGP創英角ｺﾞｼｯｸUB" pitchFamily="50" charset="-128"/>
                          <a:ea typeface="HGP創英角ｺﾞｼｯｸUB" pitchFamily="50" charset="-128"/>
                        </a:rPr>
                        <a:t>と</a:t>
                      </a:r>
                      <a:r>
                        <a:rPr lang="en-US" altLang="ja-JP" sz="2000" dirty="0" smtClean="0">
                          <a:latin typeface="HGP創英角ｺﾞｼｯｸUB" pitchFamily="50" charset="-128"/>
                          <a:ea typeface="HGP創英角ｺﾞｼｯｸUB" pitchFamily="50" charset="-128"/>
                        </a:rPr>
                        <a:t>AU</a:t>
                      </a:r>
                      <a:r>
                        <a:rPr lang="ja-JP" altLang="en-US" sz="2000" dirty="0" smtClean="0">
                          <a:latin typeface="HGP創英角ｺﾞｼｯｸUB" pitchFamily="50" charset="-128"/>
                          <a:ea typeface="HGP創英角ｺﾞｼｯｸUB" pitchFamily="50" charset="-128"/>
                        </a:rPr>
                        <a:t>の相関</a:t>
                      </a:r>
                      <a:endParaRPr kumimoji="1" lang="ja-JP" altLang="en-US" sz="200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3076" name="Picture 4"/>
          <p:cNvPicPr>
            <a:picLocks noChangeAspect="1" noChangeArrowheads="1"/>
          </p:cNvPicPr>
          <p:nvPr/>
        </p:nvPicPr>
        <p:blipFill>
          <a:blip r:embed="rId2"/>
          <a:srcRect/>
          <a:stretch>
            <a:fillRect/>
          </a:stretch>
        </p:blipFill>
        <p:spPr bwMode="auto">
          <a:xfrm>
            <a:off x="4500562" y="1000108"/>
            <a:ext cx="4318393" cy="1443508"/>
          </a:xfrm>
          <a:prstGeom prst="rect">
            <a:avLst/>
          </a:prstGeom>
          <a:noFill/>
          <a:ln w="9525">
            <a:noFill/>
            <a:miter lim="800000"/>
            <a:headEnd/>
            <a:tailEnd/>
          </a:ln>
          <a:effectLst/>
        </p:spPr>
      </p:pic>
      <p:pic>
        <p:nvPicPr>
          <p:cNvPr id="3077" name="Picture 5"/>
          <p:cNvPicPr>
            <a:picLocks noChangeAspect="1" noChangeArrowheads="1"/>
          </p:cNvPicPr>
          <p:nvPr/>
        </p:nvPicPr>
        <p:blipFill>
          <a:blip r:embed="rId3"/>
          <a:srcRect/>
          <a:stretch>
            <a:fillRect/>
          </a:stretch>
        </p:blipFill>
        <p:spPr bwMode="auto">
          <a:xfrm>
            <a:off x="4572000" y="4803974"/>
            <a:ext cx="4214842" cy="1482546"/>
          </a:xfrm>
          <a:prstGeom prst="rect">
            <a:avLst/>
          </a:prstGeom>
          <a:noFill/>
          <a:ln w="9525">
            <a:noFill/>
            <a:miter lim="800000"/>
            <a:headEnd/>
            <a:tailEnd/>
          </a:ln>
          <a:effectLst/>
        </p:spPr>
      </p:pic>
      <p:sp>
        <p:nvSpPr>
          <p:cNvPr id="9" name="正方形/長方形 8"/>
          <p:cNvSpPr/>
          <p:nvPr/>
        </p:nvSpPr>
        <p:spPr>
          <a:xfrm>
            <a:off x="214282" y="1214422"/>
            <a:ext cx="3714776" cy="107157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t" anchorCtr="0"/>
          <a:lstStyle/>
          <a:p>
            <a:pPr algn="ctr"/>
            <a:r>
              <a:rPr lang="en-US" altLang="ja-JP" sz="2400" dirty="0" smtClean="0"/>
              <a:t>AU</a:t>
            </a:r>
            <a:r>
              <a:rPr lang="ja-JP" altLang="en-US" sz="2400" dirty="0" smtClean="0"/>
              <a:t>のまとめ</a:t>
            </a:r>
            <a:endParaRPr lang="en-US" altLang="ja-JP" sz="2400" dirty="0" smtClean="0"/>
          </a:p>
          <a:p>
            <a:pPr>
              <a:buFont typeface="Wingdings" pitchFamily="2" charset="2"/>
              <a:buChar char="p"/>
            </a:pPr>
            <a:r>
              <a:rPr lang="en-US" altLang="ja-JP" dirty="0" smtClean="0"/>
              <a:t>AU</a:t>
            </a:r>
            <a:r>
              <a:rPr lang="ja-JP" altLang="en-US" dirty="0" smtClean="0"/>
              <a:t>の増加がはやい</a:t>
            </a:r>
            <a:endParaRPr lang="en-US" altLang="ja-JP" dirty="0" smtClean="0"/>
          </a:p>
          <a:p>
            <a:pPr>
              <a:buFont typeface="Wingdings" pitchFamily="2" charset="2"/>
              <a:buChar char="p"/>
            </a:pPr>
            <a:r>
              <a:rPr kumimoji="1" lang="en-US" altLang="ja-JP" dirty="0" err="1" smtClean="0"/>
              <a:t>Ubuntu</a:t>
            </a:r>
            <a:r>
              <a:rPr lang="ja-JP" altLang="en-US" dirty="0" smtClean="0"/>
              <a:t>の知名度が増している</a:t>
            </a:r>
            <a:endParaRPr kumimoji="1" lang="en-US" altLang="ja-JP" dirty="0" smtClean="0"/>
          </a:p>
          <a:p>
            <a:pPr>
              <a:buFont typeface="Wingdings" pitchFamily="2" charset="2"/>
              <a:buChar char="p"/>
            </a:pPr>
            <a:endParaRPr kumimoji="1" lang="ja-JP" altLang="en-US" dirty="0"/>
          </a:p>
        </p:txBody>
      </p:sp>
      <p:sp>
        <p:nvSpPr>
          <p:cNvPr id="10" name="正方形/長方形 9"/>
          <p:cNvSpPr/>
          <p:nvPr/>
        </p:nvSpPr>
        <p:spPr>
          <a:xfrm>
            <a:off x="214282" y="5072074"/>
            <a:ext cx="4000528" cy="107157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t" anchorCtr="0"/>
          <a:lstStyle/>
          <a:p>
            <a:pPr algn="ctr"/>
            <a:r>
              <a:rPr lang="ja-JP" altLang="en-US" sz="2400" dirty="0" smtClean="0"/>
              <a:t>相関のまとめ</a:t>
            </a:r>
            <a:endParaRPr lang="en-US" altLang="ja-JP" sz="2400" dirty="0" smtClean="0"/>
          </a:p>
          <a:p>
            <a:pPr>
              <a:buFont typeface="Wingdings" pitchFamily="2" charset="2"/>
              <a:buChar char="p"/>
            </a:pPr>
            <a:r>
              <a:rPr lang="en-US" altLang="ja-JP" dirty="0" smtClean="0"/>
              <a:t>B1</a:t>
            </a:r>
            <a:r>
              <a:rPr lang="ja-JP" altLang="en-US" dirty="0" smtClean="0"/>
              <a:t>と</a:t>
            </a:r>
            <a:r>
              <a:rPr lang="en-US" altLang="ja-JP" dirty="0" smtClean="0"/>
              <a:t>CD</a:t>
            </a:r>
            <a:r>
              <a:rPr lang="ja-JP" altLang="en-US" dirty="0" smtClean="0"/>
              <a:t>に相関がある</a:t>
            </a:r>
            <a:endParaRPr lang="en-US" altLang="ja-JP" dirty="0" smtClean="0"/>
          </a:p>
          <a:p>
            <a:pPr>
              <a:buFont typeface="Wingdings" pitchFamily="2" charset="2"/>
              <a:buChar char="p"/>
            </a:pPr>
            <a:r>
              <a:rPr lang="en-US" altLang="ja-JP" dirty="0" err="1" smtClean="0"/>
              <a:t>Ubuntu</a:t>
            </a:r>
            <a:r>
              <a:rPr lang="ja-JP" altLang="en-US" dirty="0" smtClean="0"/>
              <a:t>は若いプロジェクトだからかも</a:t>
            </a:r>
            <a:endParaRPr kumimoji="1" lang="en-US" altLang="ja-JP" dirty="0" smtClean="0"/>
          </a:p>
          <a:p>
            <a:pPr>
              <a:buFont typeface="Wingdings" pitchFamily="2" charset="2"/>
              <a:buChar char="p"/>
            </a:pPr>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graphicFrame>
        <p:nvGraphicFramePr>
          <p:cNvPr id="4" name="コンテンツ プレースホルダ 3"/>
          <p:cNvGraphicFramePr>
            <a:graphicFrameLocks noGrp="1"/>
          </p:cNvGraphicFramePr>
          <p:nvPr>
            <p:ph idx="1"/>
          </p:nvPr>
        </p:nvGraphicFramePr>
        <p:xfrm>
          <a:off x="457200" y="1143000"/>
          <a:ext cx="8730000" cy="396240"/>
        </p:xfrm>
        <a:graphic>
          <a:graphicData uri="http://schemas.openxmlformats.org/drawingml/2006/table">
            <a:tbl>
              <a:tblPr firstRow="1" firstCol="1">
                <a:tableStyleId>{F5AB1C69-6EDB-4FF4-983F-18BD219EF322}</a:tableStyleId>
              </a:tblPr>
              <a:tblGrid>
                <a:gridCol w="662678"/>
                <a:gridCol w="8067322"/>
              </a:tblGrid>
              <a:tr h="370840">
                <a:tc>
                  <a:txBody>
                    <a:bodyPr/>
                    <a:lstStyle/>
                    <a:p>
                      <a:pPr algn="ctr"/>
                      <a:r>
                        <a:rPr kumimoji="1" lang="en-US" altLang="ja-JP" sz="2000" b="0" dirty="0" smtClean="0">
                          <a:solidFill>
                            <a:schemeClr val="tx1"/>
                          </a:solidFill>
                          <a:latin typeface="HGP創英角ｺﾞｼｯｸUB" pitchFamily="50" charset="-128"/>
                          <a:ea typeface="HGP創英角ｺﾞｼｯｸUB" pitchFamily="50" charset="-128"/>
                        </a:rPr>
                        <a:t>FIR</a:t>
                      </a:r>
                      <a:endParaRPr kumimoji="1" lang="ja-JP" altLang="en-US" sz="2000" b="0" dirty="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r>
                        <a:rPr kumimoji="1" lang="ja-JP" altLang="en-US" sz="2000" b="0" dirty="0" smtClean="0">
                          <a:solidFill>
                            <a:schemeClr val="tx1"/>
                          </a:solidFill>
                          <a:latin typeface="HGP創英角ｺﾞｼｯｸUB" pitchFamily="50" charset="-128"/>
                          <a:ea typeface="HGP創英角ｺﾞｼｯｸUB" pitchFamily="50" charset="-128"/>
                        </a:rPr>
                        <a:t>実装した機能数</a:t>
                      </a:r>
                      <a:r>
                        <a:rPr kumimoji="1" lang="en-US" altLang="ja-JP" sz="2000" b="0" dirty="0" smtClean="0">
                          <a:solidFill>
                            <a:schemeClr val="tx1"/>
                          </a:solidFill>
                          <a:latin typeface="HGP創英角ｺﾞｼｯｸUB" pitchFamily="50" charset="-128"/>
                          <a:ea typeface="HGP創英角ｺﾞｼｯｸUB" pitchFamily="50" charset="-128"/>
                        </a:rPr>
                        <a:t>/</a:t>
                      </a:r>
                      <a:r>
                        <a:rPr kumimoji="1" lang="ja-JP" altLang="en-US" sz="2000" b="0" dirty="0" smtClean="0">
                          <a:solidFill>
                            <a:schemeClr val="tx1"/>
                          </a:solidFill>
                          <a:latin typeface="HGP創英角ｺﾞｼｯｸUB" pitchFamily="50" charset="-128"/>
                          <a:ea typeface="HGP創英角ｺﾞｼｯｸUB" pitchFamily="50" charset="-128"/>
                        </a:rPr>
                        <a:t>提案された機能数</a:t>
                      </a:r>
                      <a:endParaRPr kumimoji="1" lang="en-US" altLang="ja-JP" sz="2000" b="0" dirty="0" smtClean="0">
                        <a:solidFill>
                          <a:schemeClr val="tx1"/>
                        </a:solidFill>
                        <a:latin typeface="HGP創英角ｺﾞｼｯｸUB" pitchFamily="50" charset="-128"/>
                        <a:ea typeface="HGP創英角ｺﾞｼｯｸUB"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26" name="Picture 2"/>
          <p:cNvPicPr>
            <a:picLocks noChangeAspect="1" noChangeArrowheads="1"/>
          </p:cNvPicPr>
          <p:nvPr/>
        </p:nvPicPr>
        <p:blipFill>
          <a:blip r:embed="rId2"/>
          <a:srcRect/>
          <a:stretch>
            <a:fillRect/>
          </a:stretch>
        </p:blipFill>
        <p:spPr bwMode="auto">
          <a:xfrm>
            <a:off x="2147887" y="1785926"/>
            <a:ext cx="4848225" cy="3228975"/>
          </a:xfrm>
          <a:prstGeom prst="rect">
            <a:avLst/>
          </a:prstGeom>
          <a:noFill/>
          <a:ln w="9525">
            <a:noFill/>
            <a:miter lim="800000"/>
            <a:headEnd/>
            <a:tailEnd/>
          </a:ln>
          <a:effectLst/>
        </p:spPr>
      </p:pic>
      <p:sp>
        <p:nvSpPr>
          <p:cNvPr id="6" name="正方形/長方形 5"/>
          <p:cNvSpPr/>
          <p:nvPr/>
        </p:nvSpPr>
        <p:spPr>
          <a:xfrm>
            <a:off x="285720" y="5072074"/>
            <a:ext cx="8572560" cy="128588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t" anchorCtr="0"/>
          <a:lstStyle/>
          <a:p>
            <a:pPr algn="ctr"/>
            <a:r>
              <a:rPr lang="en-US" altLang="ja-JP" sz="2000" dirty="0" smtClean="0"/>
              <a:t>FIR</a:t>
            </a:r>
            <a:r>
              <a:rPr lang="ja-JP" altLang="en-US" sz="2000" dirty="0" smtClean="0"/>
              <a:t>のまとめ</a:t>
            </a:r>
            <a:endParaRPr lang="en-US" altLang="ja-JP" sz="2000" dirty="0" smtClean="0"/>
          </a:p>
          <a:p>
            <a:pPr algn="ctr"/>
            <a:endParaRPr kumimoji="1" lang="en-US" altLang="ja-JP" sz="2000" dirty="0" smtClean="0"/>
          </a:p>
          <a:p>
            <a:pPr>
              <a:buFont typeface="Wingdings" pitchFamily="2" charset="2"/>
              <a:buChar char="p"/>
            </a:pPr>
            <a:r>
              <a:rPr lang="ja-JP" altLang="en-US" dirty="0" smtClean="0"/>
              <a:t>提案された機能が実装される割合が</a:t>
            </a:r>
            <a:r>
              <a:rPr lang="en-US" altLang="ja-JP" dirty="0" smtClean="0"/>
              <a:t>90</a:t>
            </a:r>
            <a:r>
              <a:rPr lang="ja-JP" altLang="en-US" dirty="0" smtClean="0"/>
              <a:t>％を超えている</a:t>
            </a:r>
            <a:endParaRPr kumimoji="1" lang="en-US" altLang="ja-JP" dirty="0" smtClean="0"/>
          </a:p>
          <a:p>
            <a:pPr>
              <a:buFont typeface="Wingdings" pitchFamily="2" charset="2"/>
              <a:buChar char="p"/>
            </a:pPr>
            <a:endParaRPr kumimoji="1" lang="ja-JP"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Discussion</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パッケージの増加は，人数の増加と深く密着している</a:t>
            </a:r>
            <a:endParaRPr lang="en-US" altLang="ja-JP" dirty="0" smtClean="0"/>
          </a:p>
          <a:p>
            <a:r>
              <a:rPr lang="ja-JP" altLang="en-US" dirty="0" smtClean="0"/>
              <a:t>バグレポートの増加はアクティブユーザと深く密着している</a:t>
            </a:r>
            <a:endParaRPr lang="en-US" altLang="ja-JP" dirty="0" smtClean="0"/>
          </a:p>
          <a:p>
            <a:pPr lvl="1"/>
            <a:r>
              <a:rPr lang="ja-JP" altLang="en-US" dirty="0" smtClean="0"/>
              <a:t>アクティブユーザは</a:t>
            </a:r>
            <a:r>
              <a:rPr lang="en-US" altLang="ja-JP" dirty="0" smtClean="0"/>
              <a:t>OSS</a:t>
            </a:r>
            <a:r>
              <a:rPr lang="ja-JP" altLang="en-US" dirty="0" smtClean="0"/>
              <a:t>の品質と深く結び付いている</a:t>
            </a:r>
            <a:endParaRPr lang="en-US" altLang="ja-JP" dirty="0" smtClean="0"/>
          </a:p>
          <a:p>
            <a:r>
              <a:rPr lang="ja-JP" altLang="en-US" dirty="0" smtClean="0"/>
              <a:t>バグの修正に関しては積極的ではない</a:t>
            </a:r>
            <a:endParaRPr lang="en-US" altLang="ja-JP" dirty="0" smtClean="0"/>
          </a:p>
          <a:p>
            <a:pPr lvl="1"/>
            <a:r>
              <a:rPr lang="en-US" altLang="ja-JP" dirty="0" smtClean="0"/>
              <a:t>10000</a:t>
            </a:r>
            <a:r>
              <a:rPr lang="ja-JP" altLang="en-US" dirty="0" smtClean="0"/>
              <a:t>バグが</a:t>
            </a:r>
            <a:r>
              <a:rPr lang="en-US" altLang="ja-JP" dirty="0" smtClean="0"/>
              <a:t>Assign</a:t>
            </a:r>
            <a:r>
              <a:rPr lang="ja-JP" altLang="en-US" dirty="0" smtClean="0"/>
              <a:t>されてない</a:t>
            </a:r>
            <a:endParaRPr lang="en-US" altLang="ja-JP" dirty="0" smtClean="0"/>
          </a:p>
          <a:p>
            <a:pPr lvl="1"/>
            <a:endParaRPr lang="en-US" altLang="ja-JP" dirty="0" smtClean="0"/>
          </a:p>
          <a:p>
            <a:r>
              <a:rPr lang="ja-JP" altLang="en-US" dirty="0" smtClean="0"/>
              <a:t>提案された機能が実装される比率は，従来の開発より高い</a:t>
            </a:r>
            <a:endParaRPr lang="en-US" altLang="ja-JP" dirty="0" smtClean="0"/>
          </a:p>
          <a:p>
            <a:pPr lvl="1"/>
            <a:r>
              <a:rPr lang="ja-JP" altLang="en-US" dirty="0" smtClean="0"/>
              <a:t>企業</a:t>
            </a:r>
            <a:r>
              <a:rPr lang="en-US" altLang="ja-JP" dirty="0" smtClean="0"/>
              <a:t>70%</a:t>
            </a:r>
            <a:r>
              <a:rPr lang="ja-JP" altLang="en-US" dirty="0" smtClean="0"/>
              <a:t>　今回</a:t>
            </a:r>
            <a:r>
              <a:rPr lang="en-US" altLang="ja-JP" dirty="0" smtClean="0"/>
              <a:t>90%</a:t>
            </a:r>
          </a:p>
          <a:p>
            <a:pPr lvl="1"/>
            <a:r>
              <a:rPr lang="en-US" altLang="ja-JP" dirty="0" smtClean="0"/>
              <a:t>Distributed</a:t>
            </a:r>
            <a:r>
              <a:rPr lang="ja-JP" altLang="en-US" dirty="0" smtClean="0"/>
              <a:t> </a:t>
            </a:r>
            <a:r>
              <a:rPr lang="en-US" altLang="ja-JP" dirty="0" smtClean="0"/>
              <a:t>intelligence</a:t>
            </a:r>
            <a:r>
              <a:rPr lang="ja-JP" altLang="en-US" dirty="0" smtClean="0"/>
              <a:t>の</a:t>
            </a:r>
            <a:r>
              <a:rPr lang="en-US" altLang="ja-JP" dirty="0" smtClean="0"/>
              <a:t>power</a:t>
            </a:r>
            <a:r>
              <a:rPr lang="ja-JP" altLang="en-US" dirty="0" smtClean="0"/>
              <a:t>である</a:t>
            </a:r>
            <a:endParaRPr lang="en-US" altLang="ja-JP" dirty="0" smtClean="0"/>
          </a:p>
          <a:p>
            <a:pPr lvl="1"/>
            <a:endParaRPr lang="en-US" altLang="ja-JP"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Conclude</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従来のメトリクスでは</a:t>
            </a:r>
            <a:r>
              <a:rPr kumimoji="1" lang="en-US" altLang="ja-JP" dirty="0" smtClean="0"/>
              <a:t>OSS</a:t>
            </a:r>
            <a:r>
              <a:rPr kumimoji="1" lang="ja-JP" altLang="en-US" dirty="0" smtClean="0"/>
              <a:t>に対応していなかったが，今回のメトリクスで</a:t>
            </a:r>
            <a:r>
              <a:rPr kumimoji="1" lang="en-US" altLang="ja-JP" dirty="0" smtClean="0"/>
              <a:t>OSS</a:t>
            </a:r>
            <a:r>
              <a:rPr kumimoji="1" lang="ja-JP" altLang="en-US" dirty="0" smtClean="0"/>
              <a:t>の進化を測れるようになった</a:t>
            </a:r>
            <a:endParaRPr lang="en-US" altLang="ja-JP" dirty="0" smtClean="0"/>
          </a:p>
          <a:p>
            <a:pPr lvl="1"/>
            <a:r>
              <a:rPr lang="ja-JP" altLang="en-US" dirty="0" smtClean="0"/>
              <a:t>新しいメトリクスは，モジュール，バグ，バグ修正などに関連している</a:t>
            </a:r>
            <a:endParaRPr lang="en-US" altLang="ja-JP" dirty="0" smtClean="0"/>
          </a:p>
          <a:p>
            <a:pPr lvl="1"/>
            <a:endParaRPr lang="en-US" altLang="ja-JP" dirty="0" smtClean="0"/>
          </a:p>
          <a:p>
            <a:r>
              <a:rPr kumimoji="1" lang="ja-JP" altLang="en-US" dirty="0" smtClean="0"/>
              <a:t>ケーススタディの結果，コミュニティ，そしてコミュニティのメンバーは</a:t>
            </a:r>
            <a:r>
              <a:rPr kumimoji="1" lang="en-US" altLang="ja-JP" dirty="0" smtClean="0"/>
              <a:t>OSS</a:t>
            </a:r>
            <a:r>
              <a:rPr kumimoji="1" lang="ja-JP" altLang="en-US" dirty="0" smtClean="0"/>
              <a:t>の進化に関して重要な役割をもっている</a:t>
            </a:r>
            <a:endParaRPr kumimoji="1" lang="en-US" altLang="ja-JP" dirty="0" smtClean="0"/>
          </a:p>
          <a:p>
            <a:endParaRPr lang="en-US" altLang="ja-JP" dirty="0"/>
          </a:p>
          <a:p>
            <a:r>
              <a:rPr lang="en-US" altLang="ja-JP" dirty="0" smtClean="0"/>
              <a:t>OSS</a:t>
            </a:r>
            <a:r>
              <a:rPr lang="ja-JP" altLang="en-US" dirty="0" smtClean="0"/>
              <a:t>の成長が早いのは，コミュニティが成長し成熟しているためである</a:t>
            </a:r>
            <a:endParaRPr lang="en-US" altLang="ja-JP"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関連研究で，規模の小さい</a:t>
            </a:r>
            <a:r>
              <a:rPr lang="en-US" altLang="ja-JP" dirty="0" smtClean="0"/>
              <a:t>OSS</a:t>
            </a:r>
            <a:r>
              <a:rPr lang="ja-JP" altLang="en-US" dirty="0" smtClean="0"/>
              <a:t>は，規模の大きい</a:t>
            </a:r>
            <a:r>
              <a:rPr lang="en-US" altLang="ja-JP" dirty="0" smtClean="0"/>
              <a:t>OSS</a:t>
            </a:r>
            <a:r>
              <a:rPr lang="ja-JP" altLang="en-US" dirty="0" smtClean="0"/>
              <a:t>と進化の様式が異なるといっている論文を紹介していた</a:t>
            </a:r>
            <a:endParaRPr lang="en-US" altLang="ja-JP" dirty="0" smtClean="0"/>
          </a:p>
          <a:p>
            <a:pPr lvl="1"/>
            <a:r>
              <a:rPr lang="ja-JP" altLang="en-US" dirty="0" smtClean="0"/>
              <a:t>どのように違うのかを知るために読んでみたい</a:t>
            </a:r>
            <a:endParaRPr lang="en-US" altLang="ja-JP" dirty="0" smtClean="0"/>
          </a:p>
          <a:p>
            <a:endParaRPr lang="en-US" altLang="ja-JP" dirty="0" smtClean="0"/>
          </a:p>
          <a:p>
            <a:r>
              <a:rPr lang="ja-JP" altLang="en-US" dirty="0" smtClean="0"/>
              <a:t>この実験のケーススタディではアサインされていないバグが多い＝放置されているバグが多い．これは無視されているってこと？なんかつかえそうな</a:t>
            </a:r>
            <a:endParaRPr lang="en-US" altLang="ja-JP" dirty="0" smtClean="0"/>
          </a:p>
          <a:p>
            <a:endParaRPr lang="en-US" altLang="ja-JP" dirty="0" smtClean="0"/>
          </a:p>
        </p:txBody>
      </p:sp>
    </p:spTree>
  </p:cSld>
  <p:clrMapOvr>
    <a:masterClrMapping/>
  </p:clrMapOvr>
</p:sld>
</file>

<file path=ppt/theme/theme1.xml><?xml version="1.0" encoding="utf-8"?>
<a:theme xmlns:a="http://schemas.openxmlformats.org/drawingml/2006/main" name="Standar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Tahoma"/>
        <a:ea typeface="MS UI Gothic"/>
        <a:cs typeface=""/>
      </a:majorFont>
      <a:minorFont>
        <a:latin typeface="Tahoma"/>
        <a:ea typeface="MS UI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Standart</Template>
  <TotalTime>3075</TotalTime>
  <Words>1127</Words>
  <Application>Microsoft Office PowerPoint</Application>
  <PresentationFormat>画面に合わせる (4:3)</PresentationFormat>
  <Paragraphs>177</Paragraphs>
  <Slides>16</Slides>
  <Notes>2</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Standart</vt:lpstr>
      <vt:lpstr>Measuring the Evolution of Open Source Software Systems with their  Communities</vt:lpstr>
      <vt:lpstr>Abstract</vt:lpstr>
      <vt:lpstr>Contents</vt:lpstr>
      <vt:lpstr>Introduction</vt:lpstr>
      <vt:lpstr>Objective</vt:lpstr>
      <vt:lpstr>Differences between Open Source Evolution and Traditional Evolution</vt:lpstr>
      <vt:lpstr>Metrics Model</vt:lpstr>
      <vt:lpstr>スライド 8</vt:lpstr>
      <vt:lpstr>Case Study</vt:lpstr>
      <vt:lpstr>Analysis Metrics Related to Modules</vt:lpstr>
      <vt:lpstr>Metrics Related to Bugs Fixing</vt:lpstr>
      <vt:lpstr>スライド 12</vt:lpstr>
      <vt:lpstr>スライド 13</vt:lpstr>
      <vt:lpstr>Discussion</vt:lpstr>
      <vt:lpstr>Conclude</vt:lpstr>
      <vt:lpstr>感想</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ソフトウェア工学講座</dc:creator>
  <cp:lastModifiedBy>mizuki-y</cp:lastModifiedBy>
  <cp:revision>255</cp:revision>
  <dcterms:created xsi:type="dcterms:W3CDTF">2008-11-16T07:17:31Z</dcterms:created>
  <dcterms:modified xsi:type="dcterms:W3CDTF">2008-12-17T02:10:55Z</dcterms:modified>
</cp:coreProperties>
</file>