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handoutMasterIdLst>
    <p:handoutMasterId r:id="rId34"/>
  </p:handoutMasterIdLst>
  <p:sldIdLst>
    <p:sldId id="273" r:id="rId2"/>
    <p:sldId id="335" r:id="rId3"/>
    <p:sldId id="310" r:id="rId4"/>
    <p:sldId id="311" r:id="rId5"/>
    <p:sldId id="326" r:id="rId6"/>
    <p:sldId id="339" r:id="rId7"/>
    <p:sldId id="327" r:id="rId8"/>
    <p:sldId id="338" r:id="rId9"/>
    <p:sldId id="328" r:id="rId10"/>
    <p:sldId id="312" r:id="rId11"/>
    <p:sldId id="315" r:id="rId12"/>
    <p:sldId id="316" r:id="rId13"/>
    <p:sldId id="317" r:id="rId14"/>
    <p:sldId id="332" r:id="rId15"/>
    <p:sldId id="333" r:id="rId16"/>
    <p:sldId id="340" r:id="rId17"/>
    <p:sldId id="334" r:id="rId18"/>
    <p:sldId id="341" r:id="rId19"/>
    <p:sldId id="307" r:id="rId20"/>
    <p:sldId id="308" r:id="rId21"/>
    <p:sldId id="309" r:id="rId22"/>
    <p:sldId id="336" r:id="rId23"/>
    <p:sldId id="329" r:id="rId24"/>
    <p:sldId id="318" r:id="rId25"/>
    <p:sldId id="319" r:id="rId26"/>
    <p:sldId id="320" r:id="rId27"/>
    <p:sldId id="321" r:id="rId28"/>
    <p:sldId id="322" r:id="rId29"/>
    <p:sldId id="323" r:id="rId30"/>
    <p:sldId id="337" r:id="rId31"/>
    <p:sldId id="331" r:id="rId3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5303" autoAdjust="0"/>
  </p:normalViewPr>
  <p:slideViewPr>
    <p:cSldViewPr snapToGrid="0" snapToObjects="1" showGuides="1">
      <p:cViewPr>
        <p:scale>
          <a:sx n="70" d="100"/>
          <a:sy n="70" d="100"/>
        </p:scale>
        <p:origin x="-108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akira\AppData\Roaming\Microsoft\Excel\committer_visualize%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Sheet1!$B$1</c:f>
              <c:strCache>
                <c:ptCount val="1"/>
                <c:pt idx="0">
                  <c:v>開発者A</c:v>
                </c:pt>
              </c:strCache>
            </c:strRef>
          </c:tx>
          <c:marker>
            <c:symbol val="none"/>
          </c:marker>
          <c:val>
            <c:numRef>
              <c:f>Sheet1!$B$2:$B$13</c:f>
              <c:numCache>
                <c:formatCode>General</c:formatCode>
                <c:ptCount val="12"/>
                <c:pt idx="0">
                  <c:v>14</c:v>
                </c:pt>
                <c:pt idx="1">
                  <c:v>16</c:v>
                </c:pt>
                <c:pt idx="2">
                  <c:v>19</c:v>
                </c:pt>
                <c:pt idx="3">
                  <c:v>25</c:v>
                </c:pt>
                <c:pt idx="4">
                  <c:v>27</c:v>
                </c:pt>
                <c:pt idx="5">
                  <c:v>27.5</c:v>
                </c:pt>
                <c:pt idx="6">
                  <c:v>28</c:v>
                </c:pt>
                <c:pt idx="7">
                  <c:v>29</c:v>
                </c:pt>
                <c:pt idx="8">
                  <c:v>29.5</c:v>
                </c:pt>
                <c:pt idx="9">
                  <c:v>30</c:v>
                </c:pt>
                <c:pt idx="10">
                  <c:v>32</c:v>
                </c:pt>
              </c:numCache>
            </c:numRef>
          </c:val>
          <c:smooth val="1"/>
        </c:ser>
        <c:dLbls>
          <c:showLegendKey val="0"/>
          <c:showVal val="0"/>
          <c:showCatName val="0"/>
          <c:showSerName val="0"/>
          <c:showPercent val="0"/>
          <c:showBubbleSize val="0"/>
        </c:dLbls>
        <c:marker val="1"/>
        <c:smooth val="0"/>
        <c:axId val="169030400"/>
        <c:axId val="169032320"/>
      </c:lineChart>
      <c:catAx>
        <c:axId val="169030400"/>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169032320"/>
        <c:crosses val="autoZero"/>
        <c:auto val="1"/>
        <c:lblAlgn val="ctr"/>
        <c:lblOffset val="100"/>
        <c:noMultiLvlLbl val="0"/>
      </c:catAx>
      <c:valAx>
        <c:axId val="169032320"/>
        <c:scaling>
          <c:orientation val="minMax"/>
          <c:max val="35"/>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169030400"/>
        <c:crosses val="autoZero"/>
        <c:crossBetween val="between"/>
        <c:majorUnit val="5"/>
      </c:valAx>
    </c:plotArea>
    <c:plotVisOnly val="1"/>
    <c:dispBlanksAs val="gap"/>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Sheet1!$B$1</c:f>
              <c:strCache>
                <c:ptCount val="1"/>
                <c:pt idx="0">
                  <c:v>開発者A</c:v>
                </c:pt>
              </c:strCache>
            </c:strRef>
          </c:tx>
          <c:marker>
            <c:symbol val="none"/>
          </c:marker>
          <c:val>
            <c:numRef>
              <c:f>Sheet1!$B$2:$B$13</c:f>
              <c:numCache>
                <c:formatCode>General</c:formatCode>
                <c:ptCount val="12"/>
                <c:pt idx="0">
                  <c:v>14</c:v>
                </c:pt>
                <c:pt idx="1">
                  <c:v>16</c:v>
                </c:pt>
                <c:pt idx="2">
                  <c:v>19</c:v>
                </c:pt>
                <c:pt idx="3">
                  <c:v>25</c:v>
                </c:pt>
              </c:numCache>
            </c:numRef>
          </c:val>
          <c:smooth val="1"/>
        </c:ser>
        <c:dLbls>
          <c:showLegendKey val="0"/>
          <c:showVal val="0"/>
          <c:showCatName val="0"/>
          <c:showSerName val="0"/>
          <c:showPercent val="0"/>
          <c:showBubbleSize val="0"/>
        </c:dLbls>
        <c:marker val="1"/>
        <c:smooth val="0"/>
        <c:axId val="169263104"/>
        <c:axId val="169266176"/>
      </c:lineChart>
      <c:catAx>
        <c:axId val="169263104"/>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169266176"/>
        <c:crosses val="autoZero"/>
        <c:auto val="1"/>
        <c:lblAlgn val="ctr"/>
        <c:lblOffset val="100"/>
        <c:noMultiLvlLbl val="0"/>
      </c:catAx>
      <c:valAx>
        <c:axId val="169266176"/>
        <c:scaling>
          <c:orientation val="minMax"/>
          <c:max val="35"/>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169263104"/>
        <c:crosses val="autoZero"/>
        <c:crossBetween val="between"/>
        <c:majorUnit val="5"/>
      </c:valAx>
    </c:plotArea>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Sheet1!$B$1</c:f>
              <c:strCache>
                <c:ptCount val="1"/>
                <c:pt idx="0">
                  <c:v>開発者A</c:v>
                </c:pt>
              </c:strCache>
            </c:strRef>
          </c:tx>
          <c:marker>
            <c:symbol val="none"/>
          </c:marker>
          <c:val>
            <c:numRef>
              <c:f>Sheet1!$B$2:$B$13</c:f>
              <c:numCache>
                <c:formatCode>General</c:formatCode>
                <c:ptCount val="12"/>
                <c:pt idx="0">
                  <c:v>15</c:v>
                </c:pt>
                <c:pt idx="1">
                  <c:v>15</c:v>
                </c:pt>
                <c:pt idx="2">
                  <c:v>15.5</c:v>
                </c:pt>
                <c:pt idx="3">
                  <c:v>15.5</c:v>
                </c:pt>
                <c:pt idx="4">
                  <c:v>16</c:v>
                </c:pt>
                <c:pt idx="5">
                  <c:v>16</c:v>
                </c:pt>
                <c:pt idx="6">
                  <c:v>16</c:v>
                </c:pt>
                <c:pt idx="7">
                  <c:v>16</c:v>
                </c:pt>
                <c:pt idx="8">
                  <c:v>15.5</c:v>
                </c:pt>
                <c:pt idx="9">
                  <c:v>15.5</c:v>
                </c:pt>
                <c:pt idx="10">
                  <c:v>15</c:v>
                </c:pt>
                <c:pt idx="11">
                  <c:v>15</c:v>
                </c:pt>
              </c:numCache>
            </c:numRef>
          </c:val>
          <c:smooth val="1"/>
        </c:ser>
        <c:ser>
          <c:idx val="2"/>
          <c:order val="1"/>
          <c:tx>
            <c:strRef>
              <c:f>Sheet1!$C$1</c:f>
              <c:strCache>
                <c:ptCount val="1"/>
                <c:pt idx="0">
                  <c:v>開発者B</c:v>
                </c:pt>
              </c:strCache>
            </c:strRef>
          </c:tx>
          <c:marker>
            <c:symbol val="none"/>
          </c:marker>
          <c:val>
            <c:numRef>
              <c:f>Sheet1!$C$2:$C$13</c:f>
              <c:numCache>
                <c:formatCode>General</c:formatCode>
                <c:ptCount val="12"/>
                <c:pt idx="0">
                  <c:v>30</c:v>
                </c:pt>
                <c:pt idx="1">
                  <c:v>29</c:v>
                </c:pt>
                <c:pt idx="2">
                  <c:v>29</c:v>
                </c:pt>
                <c:pt idx="3">
                  <c:v>28</c:v>
                </c:pt>
                <c:pt idx="4">
                  <c:v>27</c:v>
                </c:pt>
                <c:pt idx="5">
                  <c:v>25</c:v>
                </c:pt>
                <c:pt idx="6">
                  <c:v>22</c:v>
                </c:pt>
                <c:pt idx="7">
                  <c:v>18</c:v>
                </c:pt>
                <c:pt idx="8">
                  <c:v>12</c:v>
                </c:pt>
                <c:pt idx="9">
                  <c:v>7</c:v>
                </c:pt>
                <c:pt idx="10">
                  <c:v>3</c:v>
                </c:pt>
                <c:pt idx="11">
                  <c:v>1</c:v>
                </c:pt>
              </c:numCache>
            </c:numRef>
          </c:val>
          <c:smooth val="1"/>
        </c:ser>
        <c:ser>
          <c:idx val="3"/>
          <c:order val="2"/>
          <c:tx>
            <c:strRef>
              <c:f>Sheet1!$D$1</c:f>
              <c:strCache>
                <c:ptCount val="1"/>
                <c:pt idx="0">
                  <c:v>開発者C</c:v>
                </c:pt>
              </c:strCache>
            </c:strRef>
          </c:tx>
          <c:marker>
            <c:symbol val="none"/>
          </c:marker>
          <c:val>
            <c:numRef>
              <c:f>Sheet1!$D$2:$D$13</c:f>
              <c:numCache>
                <c:formatCode>General</c:formatCode>
                <c:ptCount val="12"/>
                <c:pt idx="0">
                  <c:v>4</c:v>
                </c:pt>
                <c:pt idx="1">
                  <c:v>8</c:v>
                </c:pt>
                <c:pt idx="2">
                  <c:v>15</c:v>
                </c:pt>
                <c:pt idx="3">
                  <c:v>20</c:v>
                </c:pt>
                <c:pt idx="4">
                  <c:v>25</c:v>
                </c:pt>
                <c:pt idx="5">
                  <c:v>30</c:v>
                </c:pt>
                <c:pt idx="6">
                  <c:v>25</c:v>
                </c:pt>
                <c:pt idx="7">
                  <c:v>20</c:v>
                </c:pt>
                <c:pt idx="8">
                  <c:v>15</c:v>
                </c:pt>
                <c:pt idx="9">
                  <c:v>11</c:v>
                </c:pt>
                <c:pt idx="10">
                  <c:v>8</c:v>
                </c:pt>
                <c:pt idx="11">
                  <c:v>4</c:v>
                </c:pt>
              </c:numCache>
            </c:numRef>
          </c:val>
          <c:smooth val="1"/>
        </c:ser>
        <c:ser>
          <c:idx val="4"/>
          <c:order val="3"/>
          <c:tx>
            <c:strRef>
              <c:f>Sheet1!$E$1</c:f>
              <c:strCache>
                <c:ptCount val="1"/>
                <c:pt idx="0">
                  <c:v>開発者D</c:v>
                </c:pt>
              </c:strCache>
            </c:strRef>
          </c:tx>
          <c:marker>
            <c:symbol val="none"/>
          </c:marker>
          <c:val>
            <c:numRef>
              <c:f>Sheet1!$E$2:$E$13</c:f>
              <c:numCache>
                <c:formatCode>General</c:formatCode>
                <c:ptCount val="12"/>
                <c:pt idx="0">
                  <c:v>1</c:v>
                </c:pt>
                <c:pt idx="1">
                  <c:v>3</c:v>
                </c:pt>
                <c:pt idx="2">
                  <c:v>7</c:v>
                </c:pt>
                <c:pt idx="3">
                  <c:v>12</c:v>
                </c:pt>
                <c:pt idx="4">
                  <c:v>18</c:v>
                </c:pt>
                <c:pt idx="5">
                  <c:v>22</c:v>
                </c:pt>
                <c:pt idx="6">
                  <c:v>25</c:v>
                </c:pt>
                <c:pt idx="7">
                  <c:v>27</c:v>
                </c:pt>
                <c:pt idx="8">
                  <c:v>28</c:v>
                </c:pt>
                <c:pt idx="9">
                  <c:v>29</c:v>
                </c:pt>
                <c:pt idx="10">
                  <c:v>29</c:v>
                </c:pt>
                <c:pt idx="11">
                  <c:v>30</c:v>
                </c:pt>
              </c:numCache>
            </c:numRef>
          </c:val>
          <c:smooth val="1"/>
        </c:ser>
        <c:dLbls>
          <c:showLegendKey val="0"/>
          <c:showVal val="0"/>
          <c:showCatName val="0"/>
          <c:showSerName val="0"/>
          <c:showPercent val="0"/>
          <c:showBubbleSize val="0"/>
        </c:dLbls>
        <c:marker val="1"/>
        <c:smooth val="0"/>
        <c:axId val="43668608"/>
        <c:axId val="43670528"/>
      </c:lineChart>
      <c:catAx>
        <c:axId val="43668608"/>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43670528"/>
        <c:crosses val="autoZero"/>
        <c:auto val="1"/>
        <c:lblAlgn val="ctr"/>
        <c:lblOffset val="100"/>
        <c:noMultiLvlLbl val="0"/>
      </c:catAx>
      <c:valAx>
        <c:axId val="43670528"/>
        <c:scaling>
          <c:orientation val="minMax"/>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43668608"/>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136827263360608E-2"/>
          <c:y val="4.214400334095024E-2"/>
          <c:w val="0.75099901793706925"/>
          <c:h val="0.71032533374735429"/>
        </c:manualLayout>
      </c:layout>
      <c:lineChart>
        <c:grouping val="standard"/>
        <c:varyColors val="0"/>
        <c:ser>
          <c:idx val="0"/>
          <c:order val="0"/>
          <c:tx>
            <c:strRef>
              <c:f>attmonth!$I$50</c:f>
              <c:strCache>
                <c:ptCount val="1"/>
                <c:pt idx="0">
                  <c:v>候補者A</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attmonth!$J$50:$U$50</c:f>
              <c:numCache>
                <c:formatCode>General</c:formatCode>
                <c:ptCount val="12"/>
                <c:pt idx="0">
                  <c:v>43</c:v>
                </c:pt>
                <c:pt idx="1">
                  <c:v>31</c:v>
                </c:pt>
                <c:pt idx="2">
                  <c:v>35</c:v>
                </c:pt>
                <c:pt idx="3">
                  <c:v>36</c:v>
                </c:pt>
                <c:pt idx="4">
                  <c:v>18</c:v>
                </c:pt>
                <c:pt idx="5">
                  <c:v>47</c:v>
                </c:pt>
                <c:pt idx="6">
                  <c:v>37</c:v>
                </c:pt>
                <c:pt idx="7">
                  <c:v>38</c:v>
                </c:pt>
                <c:pt idx="8">
                  <c:v>34</c:v>
                </c:pt>
                <c:pt idx="9">
                  <c:v>39</c:v>
                </c:pt>
                <c:pt idx="10">
                  <c:v>20</c:v>
                </c:pt>
                <c:pt idx="11">
                  <c:v>23</c:v>
                </c:pt>
              </c:numCache>
            </c:numRef>
          </c:val>
          <c:smooth val="1"/>
        </c:ser>
        <c:ser>
          <c:idx val="1"/>
          <c:order val="1"/>
          <c:tx>
            <c:strRef>
              <c:f>attmonth!$I$51</c:f>
              <c:strCache>
                <c:ptCount val="1"/>
                <c:pt idx="0">
                  <c:v>候補者B</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attmonth!$J$51:$U$51</c:f>
              <c:numCache>
                <c:formatCode>General</c:formatCode>
                <c:ptCount val="12"/>
                <c:pt idx="0">
                  <c:v>2</c:v>
                </c:pt>
                <c:pt idx="1">
                  <c:v>23</c:v>
                </c:pt>
                <c:pt idx="2">
                  <c:v>27</c:v>
                </c:pt>
                <c:pt idx="3">
                  <c:v>14</c:v>
                </c:pt>
                <c:pt idx="4">
                  <c:v>11</c:v>
                </c:pt>
                <c:pt idx="5">
                  <c:v>10</c:v>
                </c:pt>
                <c:pt idx="6">
                  <c:v>8</c:v>
                </c:pt>
                <c:pt idx="7">
                  <c:v>10</c:v>
                </c:pt>
                <c:pt idx="8">
                  <c:v>5</c:v>
                </c:pt>
                <c:pt idx="9">
                  <c:v>13</c:v>
                </c:pt>
                <c:pt idx="10">
                  <c:v>17</c:v>
                </c:pt>
                <c:pt idx="11">
                  <c:v>8</c:v>
                </c:pt>
              </c:numCache>
            </c:numRef>
          </c:val>
          <c:smooth val="1"/>
        </c:ser>
        <c:ser>
          <c:idx val="2"/>
          <c:order val="2"/>
          <c:tx>
            <c:strRef>
              <c:f>attmonth!$I$52</c:f>
              <c:strCache>
                <c:ptCount val="1"/>
                <c:pt idx="0">
                  <c:v>候補者C</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attmonth!$J$52:$U$52</c:f>
              <c:numCache>
                <c:formatCode>General</c:formatCode>
                <c:ptCount val="12"/>
                <c:pt idx="0">
                  <c:v>11</c:v>
                </c:pt>
                <c:pt idx="1">
                  <c:v>33</c:v>
                </c:pt>
                <c:pt idx="2">
                  <c:v>33</c:v>
                </c:pt>
                <c:pt idx="3">
                  <c:v>24</c:v>
                </c:pt>
                <c:pt idx="4">
                  <c:v>7</c:v>
                </c:pt>
                <c:pt idx="5">
                  <c:v>18</c:v>
                </c:pt>
                <c:pt idx="6">
                  <c:v>22</c:v>
                </c:pt>
                <c:pt idx="7">
                  <c:v>14</c:v>
                </c:pt>
                <c:pt idx="8">
                  <c:v>19</c:v>
                </c:pt>
                <c:pt idx="9">
                  <c:v>16</c:v>
                </c:pt>
                <c:pt idx="10">
                  <c:v>19</c:v>
                </c:pt>
                <c:pt idx="11">
                  <c:v>19</c:v>
                </c:pt>
              </c:numCache>
            </c:numRef>
          </c:val>
          <c:smooth val="1"/>
        </c:ser>
        <c:dLbls>
          <c:showLegendKey val="0"/>
          <c:showVal val="0"/>
          <c:showCatName val="0"/>
          <c:showSerName val="0"/>
          <c:showPercent val="0"/>
          <c:showBubbleSize val="0"/>
        </c:dLbls>
        <c:marker val="1"/>
        <c:smooth val="0"/>
        <c:axId val="158009216"/>
        <c:axId val="160703232"/>
      </c:lineChart>
      <c:catAx>
        <c:axId val="158009216"/>
        <c:scaling>
          <c:orientation val="minMax"/>
        </c:scaling>
        <c:delete val="0"/>
        <c:axPos val="b"/>
        <c:title>
          <c:tx>
            <c:rich>
              <a:bodyPr/>
              <a:lstStyle/>
              <a:p>
                <a:pPr>
                  <a:defRPr/>
                </a:pPr>
                <a:r>
                  <a:rPr lang="ja-JP" altLang="en-US" sz="1800" dirty="0" smtClean="0"/>
                  <a:t>活動開始からの月数</a:t>
                </a:r>
                <a:endParaRPr lang="ja-JP" altLang="en-US" sz="1800" dirty="0"/>
              </a:p>
            </c:rich>
          </c:tx>
          <c:layout/>
          <c:overlay val="0"/>
        </c:title>
        <c:numFmt formatCode="General" sourceLinked="1"/>
        <c:majorTickMark val="out"/>
        <c:minorTickMark val="none"/>
        <c:tickLblPos val="nextTo"/>
        <c:txPr>
          <a:bodyPr/>
          <a:lstStyle/>
          <a:p>
            <a:pPr>
              <a:defRPr sz="1800"/>
            </a:pPr>
            <a:endParaRPr lang="ja-JP"/>
          </a:p>
        </c:txPr>
        <c:crossAx val="160703232"/>
        <c:crosses val="autoZero"/>
        <c:auto val="1"/>
        <c:lblAlgn val="ctr"/>
        <c:lblOffset val="100"/>
        <c:noMultiLvlLbl val="0"/>
      </c:catAx>
      <c:valAx>
        <c:axId val="160703232"/>
        <c:scaling>
          <c:orientation val="minMax"/>
        </c:scaling>
        <c:delete val="0"/>
        <c:axPos val="l"/>
        <c:title>
          <c:tx>
            <c:rich>
              <a:bodyPr rot="0" vert="wordArtVertRtl"/>
              <a:lstStyle/>
              <a:p>
                <a:pPr>
                  <a:defRPr sz="1800"/>
                </a:pPr>
                <a:r>
                  <a:rPr lang="ja-JP" altLang="en-US" sz="1800" dirty="0" smtClean="0"/>
                  <a:t>パッチ投稿数</a:t>
                </a:r>
                <a:endParaRPr lang="ja-JP" altLang="en-US" sz="1800" dirty="0"/>
              </a:p>
            </c:rich>
          </c:tx>
          <c:layout/>
          <c:overlay val="0"/>
        </c:title>
        <c:numFmt formatCode="General" sourceLinked="1"/>
        <c:majorTickMark val="out"/>
        <c:minorTickMark val="none"/>
        <c:tickLblPos val="nextTo"/>
        <c:txPr>
          <a:bodyPr/>
          <a:lstStyle/>
          <a:p>
            <a:pPr>
              <a:defRPr sz="1800"/>
            </a:pPr>
            <a:endParaRPr lang="ja-JP"/>
          </a:p>
        </c:txPr>
        <c:crossAx val="158009216"/>
        <c:crosses val="autoZero"/>
        <c:crossBetween val="between"/>
      </c:valAx>
    </c:plotArea>
    <c:legend>
      <c:legendPos val="r"/>
      <c:layout/>
      <c:overlay val="0"/>
      <c:txPr>
        <a:bodyPr/>
        <a:lstStyle/>
        <a:p>
          <a:pPr>
            <a:defRPr sz="1800"/>
          </a:pPr>
          <a:endParaRPr lang="ja-JP"/>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5311A-05D3-476D-BAEF-A3F3B9EB7B35}" type="doc">
      <dgm:prSet loTypeId="urn:microsoft.com/office/officeart/2005/8/layout/radial4" loCatId="relationship" qsTypeId="urn:microsoft.com/office/officeart/2005/8/quickstyle/simple1" qsCatId="simple" csTypeId="urn:microsoft.com/office/officeart/2005/8/colors/accent6_2" csCatId="accent6" phldr="1"/>
      <dgm:spPr/>
      <dgm:t>
        <a:bodyPr/>
        <a:lstStyle/>
        <a:p>
          <a:endParaRPr kumimoji="1" lang="ja-JP" altLang="en-US"/>
        </a:p>
      </dgm:t>
    </dgm:pt>
    <dgm:pt modelId="{05582AE7-DEB7-4DED-B84A-04B4A88E8966}">
      <dgm:prSet phldrT="[テキスト]" custT="1">
        <dgm:style>
          <a:lnRef idx="1">
            <a:schemeClr val="accent1"/>
          </a:lnRef>
          <a:fillRef idx="2">
            <a:schemeClr val="accent1"/>
          </a:fillRef>
          <a:effectRef idx="1">
            <a:schemeClr val="accent1"/>
          </a:effectRef>
          <a:fontRef idx="minor">
            <a:schemeClr val="dk1"/>
          </a:fontRef>
        </dgm:style>
      </dgm:prSet>
      <dgm:spPr/>
      <dgm:t>
        <a:bodyPr/>
        <a:lstStyle/>
        <a:p>
          <a:r>
            <a:rPr kumimoji="1" lang="ja-JP" altLang="en-US" sz="2400" dirty="0" smtClean="0"/>
            <a:t>品質</a:t>
          </a:r>
          <a:r>
            <a:rPr kumimoji="1" lang="en-US" altLang="ja-JP" sz="2400" smtClean="0"/>
            <a:t/>
          </a:r>
          <a:br>
            <a:rPr kumimoji="1" lang="en-US" altLang="ja-JP" sz="2400" smtClean="0"/>
          </a:br>
          <a:r>
            <a:rPr kumimoji="1" lang="ja-JP" altLang="en-US" sz="2400" smtClean="0"/>
            <a:t>改善</a:t>
          </a:r>
          <a:endParaRPr kumimoji="1" lang="ja-JP" altLang="en-US" sz="2400" dirty="0"/>
        </a:p>
      </dgm:t>
    </dgm:pt>
    <dgm:pt modelId="{B5E0B761-06F5-4679-89B2-4CB64A039199}" type="parTrans" cxnId="{1F376E27-1659-4A8F-BC1E-13281B0DF202}">
      <dgm:prSet/>
      <dgm:spPr/>
      <dgm:t>
        <a:bodyPr/>
        <a:lstStyle/>
        <a:p>
          <a:endParaRPr kumimoji="1" lang="ja-JP" altLang="en-US" sz="1000"/>
        </a:p>
      </dgm:t>
    </dgm:pt>
    <dgm:pt modelId="{6171DBEF-097D-4E0E-8DF5-72B353653DD1}" type="sibTrans" cxnId="{1F376E27-1659-4A8F-BC1E-13281B0DF202}">
      <dgm:prSet/>
      <dgm:spPr/>
      <dgm:t>
        <a:bodyPr/>
        <a:lstStyle/>
        <a:p>
          <a:endParaRPr kumimoji="1" lang="ja-JP" altLang="en-US" sz="1000"/>
        </a:p>
      </dgm:t>
    </dgm:pt>
    <dgm:pt modelId="{CD3DB196-3686-4ECA-9AF7-11435D9F140C}">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エンド</a:t>
          </a:r>
          <a:r>
            <a:rPr kumimoji="1" lang="en-US" altLang="ja-JP" sz="1800" dirty="0" smtClean="0"/>
            <a:t/>
          </a:r>
          <a:br>
            <a:rPr kumimoji="1" lang="en-US" altLang="ja-JP" sz="1800" dirty="0" smtClean="0"/>
          </a:br>
          <a:r>
            <a:rPr kumimoji="1" lang="ja-JP" altLang="en-US" sz="1800" dirty="0" smtClean="0"/>
            <a:t>ユーザ</a:t>
          </a:r>
          <a:endParaRPr kumimoji="1" lang="ja-JP" altLang="en-US" sz="1800" dirty="0"/>
        </a:p>
      </dgm:t>
    </dgm:pt>
    <dgm:pt modelId="{4E3A3FC2-CA4E-4BA5-8ECF-394C81D1EE19}" type="parTrans" cxnId="{22F86092-967C-417D-84D5-85C2460F789E}">
      <dgm:prSet/>
      <dgm:spPr/>
      <dgm:t>
        <a:bodyPr/>
        <a:lstStyle/>
        <a:p>
          <a:endParaRPr kumimoji="1" lang="ja-JP" altLang="en-US" sz="1000"/>
        </a:p>
      </dgm:t>
    </dgm:pt>
    <dgm:pt modelId="{F440C7A5-6F84-4539-9B71-2D1F093EF1DB}" type="sibTrans" cxnId="{22F86092-967C-417D-84D5-85C2460F789E}">
      <dgm:prSet/>
      <dgm:spPr/>
      <dgm:t>
        <a:bodyPr/>
        <a:lstStyle/>
        <a:p>
          <a:endParaRPr kumimoji="1" lang="ja-JP" altLang="en-US" sz="1000"/>
        </a:p>
      </dgm:t>
    </dgm:pt>
    <dgm:pt modelId="{344F507C-59A8-4C9F-85BE-F08EE254EF06}">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en-US" altLang="ja-JP" sz="1800" b="1" dirty="0" smtClean="0"/>
            <a:t>OSS</a:t>
          </a:r>
          <a:r>
            <a:rPr kumimoji="1" lang="en-US" altLang="ja-JP" sz="1800" dirty="0" smtClean="0"/>
            <a:t/>
          </a:r>
          <a:br>
            <a:rPr kumimoji="1" lang="en-US" altLang="ja-JP" sz="1800" dirty="0" smtClean="0"/>
          </a:br>
          <a:r>
            <a:rPr kumimoji="1" lang="ja-JP" altLang="en-US" sz="1800" dirty="0" smtClean="0"/>
            <a:t>プロジェクト</a:t>
          </a:r>
          <a:endParaRPr kumimoji="1" lang="ja-JP" altLang="en-US" sz="1800" dirty="0"/>
        </a:p>
      </dgm:t>
    </dgm:pt>
    <dgm:pt modelId="{139D7445-049A-4A35-8125-ADE2423A0CDC}" type="parTrans" cxnId="{A7899EC4-1CCC-4612-ABBF-15791D952D95}">
      <dgm:prSet/>
      <dgm:spPr/>
      <dgm:t>
        <a:bodyPr/>
        <a:lstStyle/>
        <a:p>
          <a:endParaRPr kumimoji="1" lang="ja-JP" altLang="en-US" sz="1000"/>
        </a:p>
      </dgm:t>
    </dgm:pt>
    <dgm:pt modelId="{DBB3A8C4-8BC6-4DE2-AB36-4080FE046A1A}" type="sibTrans" cxnId="{A7899EC4-1CCC-4612-ABBF-15791D952D95}">
      <dgm:prSet/>
      <dgm:spPr/>
      <dgm:t>
        <a:bodyPr/>
        <a:lstStyle/>
        <a:p>
          <a:endParaRPr kumimoji="1" lang="ja-JP" altLang="en-US" sz="1000"/>
        </a:p>
      </dgm:t>
    </dgm:pt>
    <dgm:pt modelId="{5A11D1A6-79F7-4FDD-8CFD-25A99456CE97}">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ユーザ企業</a:t>
          </a:r>
          <a:endParaRPr kumimoji="1" lang="ja-JP" altLang="en-US" sz="1800" dirty="0"/>
        </a:p>
      </dgm:t>
    </dgm:pt>
    <dgm:pt modelId="{0DD57117-0A31-4AA8-A576-DAF70D0C391E}" type="parTrans" cxnId="{3D532E30-0921-4C63-BC8D-ED1EA63743FB}">
      <dgm:prSet/>
      <dgm:spPr/>
      <dgm:t>
        <a:bodyPr/>
        <a:lstStyle/>
        <a:p>
          <a:endParaRPr kumimoji="1" lang="ja-JP" altLang="en-US" sz="1000"/>
        </a:p>
      </dgm:t>
    </dgm:pt>
    <dgm:pt modelId="{7198F266-2C59-4DB8-9EEA-C9658E5FBB7E}" type="sibTrans" cxnId="{3D532E30-0921-4C63-BC8D-ED1EA63743FB}">
      <dgm:prSet/>
      <dgm:spPr/>
      <dgm:t>
        <a:bodyPr/>
        <a:lstStyle/>
        <a:p>
          <a:endParaRPr kumimoji="1" lang="ja-JP" altLang="en-US" sz="1000"/>
        </a:p>
      </dgm:t>
    </dgm:pt>
    <dgm:pt modelId="{BDBB12BC-B6F2-4467-B933-412884E68FDC}" type="pres">
      <dgm:prSet presAssocID="{48C5311A-05D3-476D-BAEF-A3F3B9EB7B35}" presName="cycle" presStyleCnt="0">
        <dgm:presLayoutVars>
          <dgm:chMax val="1"/>
          <dgm:dir/>
          <dgm:animLvl val="ctr"/>
          <dgm:resizeHandles val="exact"/>
        </dgm:presLayoutVars>
      </dgm:prSet>
      <dgm:spPr/>
      <dgm:t>
        <a:bodyPr/>
        <a:lstStyle/>
        <a:p>
          <a:endParaRPr kumimoji="1" lang="ja-JP" altLang="en-US"/>
        </a:p>
      </dgm:t>
    </dgm:pt>
    <dgm:pt modelId="{8C73F787-ED61-44E3-84E0-67215B2774B8}" type="pres">
      <dgm:prSet presAssocID="{05582AE7-DEB7-4DED-B84A-04B4A88E8966}" presName="centerShape" presStyleLbl="node0" presStyleIdx="0" presStyleCnt="1" custScaleX="133313" custScaleY="126261" custLinFactNeighborY="-38385"/>
      <dgm:spPr/>
      <dgm:t>
        <a:bodyPr/>
        <a:lstStyle/>
        <a:p>
          <a:endParaRPr kumimoji="1" lang="ja-JP" altLang="en-US"/>
        </a:p>
      </dgm:t>
    </dgm:pt>
    <dgm:pt modelId="{4EEBD7F7-168E-4830-820D-B547C729FF3C}" type="pres">
      <dgm:prSet presAssocID="{4E3A3FC2-CA4E-4BA5-8ECF-394C81D1EE19}" presName="parTrans" presStyleLbl="bgSibTrans2D1" presStyleIdx="0" presStyleCnt="3" custScaleX="172120"/>
      <dgm:spPr/>
      <dgm:t>
        <a:bodyPr/>
        <a:lstStyle/>
        <a:p>
          <a:endParaRPr kumimoji="1" lang="ja-JP" altLang="en-US"/>
        </a:p>
      </dgm:t>
    </dgm:pt>
    <dgm:pt modelId="{815660D6-8887-47FA-9C05-882E66AD2C90}" type="pres">
      <dgm:prSet presAssocID="{CD3DB196-3686-4ECA-9AF7-11435D9F140C}" presName="node" presStyleLbl="node1" presStyleIdx="0" presStyleCnt="3" custScaleY="72162" custRadScaleRad="124110" custRadScaleInc="651">
        <dgm:presLayoutVars>
          <dgm:bulletEnabled val="1"/>
        </dgm:presLayoutVars>
      </dgm:prSet>
      <dgm:spPr/>
      <dgm:t>
        <a:bodyPr/>
        <a:lstStyle/>
        <a:p>
          <a:endParaRPr kumimoji="1" lang="ja-JP" altLang="en-US"/>
        </a:p>
      </dgm:t>
    </dgm:pt>
    <dgm:pt modelId="{ECF08123-8755-46BF-A8CB-756671F972C8}" type="pres">
      <dgm:prSet presAssocID="{139D7445-049A-4A35-8125-ADE2423A0CDC}" presName="parTrans" presStyleLbl="bgSibTrans2D1" presStyleIdx="1" presStyleCnt="3" custScaleX="109185" custLinFactNeighborY="-89532" custRadScaleRad="27632" custRadScaleInc="-2147483648"/>
      <dgm:spPr/>
      <dgm:t>
        <a:bodyPr/>
        <a:lstStyle/>
        <a:p>
          <a:endParaRPr kumimoji="1" lang="ja-JP" altLang="en-US"/>
        </a:p>
      </dgm:t>
    </dgm:pt>
    <dgm:pt modelId="{AF601757-9E91-4759-B045-0B047C2D42D2}" type="pres">
      <dgm:prSet presAssocID="{344F507C-59A8-4C9F-85BE-F08EE254EF06}" presName="node" presStyleLbl="node1" presStyleIdx="1" presStyleCnt="3" custScaleY="72162" custRadScaleRad="5429" custRadScaleInc="-300000">
        <dgm:presLayoutVars>
          <dgm:bulletEnabled val="1"/>
        </dgm:presLayoutVars>
      </dgm:prSet>
      <dgm:spPr/>
      <dgm:t>
        <a:bodyPr/>
        <a:lstStyle/>
        <a:p>
          <a:endParaRPr kumimoji="1" lang="ja-JP" altLang="en-US"/>
        </a:p>
      </dgm:t>
    </dgm:pt>
    <dgm:pt modelId="{03EBBC57-C906-4B80-807C-D84CB184D438}" type="pres">
      <dgm:prSet presAssocID="{0DD57117-0A31-4AA8-A576-DAF70D0C391E}" presName="parTrans" presStyleLbl="bgSibTrans2D1" presStyleIdx="2" presStyleCnt="3" custScaleX="172120"/>
      <dgm:spPr/>
      <dgm:t>
        <a:bodyPr/>
        <a:lstStyle/>
        <a:p>
          <a:endParaRPr kumimoji="1" lang="ja-JP" altLang="en-US"/>
        </a:p>
      </dgm:t>
    </dgm:pt>
    <dgm:pt modelId="{A98C23EB-1622-4668-B22D-05C931F779E5}" type="pres">
      <dgm:prSet presAssocID="{5A11D1A6-79F7-4FDD-8CFD-25A99456CE97}" presName="node" presStyleLbl="node1" presStyleIdx="2" presStyleCnt="3" custScaleY="72162" custRadScaleRad="121423" custRadScaleInc="-2513">
        <dgm:presLayoutVars>
          <dgm:bulletEnabled val="1"/>
        </dgm:presLayoutVars>
      </dgm:prSet>
      <dgm:spPr/>
      <dgm:t>
        <a:bodyPr/>
        <a:lstStyle/>
        <a:p>
          <a:endParaRPr kumimoji="1" lang="ja-JP" altLang="en-US"/>
        </a:p>
      </dgm:t>
    </dgm:pt>
  </dgm:ptLst>
  <dgm:cxnLst>
    <dgm:cxn modelId="{1F376E27-1659-4A8F-BC1E-13281B0DF202}" srcId="{48C5311A-05D3-476D-BAEF-A3F3B9EB7B35}" destId="{05582AE7-DEB7-4DED-B84A-04B4A88E8966}" srcOrd="0" destOrd="0" parTransId="{B5E0B761-06F5-4679-89B2-4CB64A039199}" sibTransId="{6171DBEF-097D-4E0E-8DF5-72B353653DD1}"/>
    <dgm:cxn modelId="{7F958402-0B32-425F-A375-62EE8222651F}" type="presOf" srcId="{4E3A3FC2-CA4E-4BA5-8ECF-394C81D1EE19}" destId="{4EEBD7F7-168E-4830-820D-B547C729FF3C}" srcOrd="0" destOrd="0" presId="urn:microsoft.com/office/officeart/2005/8/layout/radial4"/>
    <dgm:cxn modelId="{5A097B32-2752-4031-9BBB-6EF0EA3E3F49}" type="presOf" srcId="{05582AE7-DEB7-4DED-B84A-04B4A88E8966}" destId="{8C73F787-ED61-44E3-84E0-67215B2774B8}" srcOrd="0" destOrd="0" presId="urn:microsoft.com/office/officeart/2005/8/layout/radial4"/>
    <dgm:cxn modelId="{3D532E30-0921-4C63-BC8D-ED1EA63743FB}" srcId="{05582AE7-DEB7-4DED-B84A-04B4A88E8966}" destId="{5A11D1A6-79F7-4FDD-8CFD-25A99456CE97}" srcOrd="2" destOrd="0" parTransId="{0DD57117-0A31-4AA8-A576-DAF70D0C391E}" sibTransId="{7198F266-2C59-4DB8-9EEA-C9658E5FBB7E}"/>
    <dgm:cxn modelId="{DE267A67-ACF0-45CB-9E99-19F1FDA4CFE7}" type="presOf" srcId="{CD3DB196-3686-4ECA-9AF7-11435D9F140C}" destId="{815660D6-8887-47FA-9C05-882E66AD2C90}" srcOrd="0" destOrd="0" presId="urn:microsoft.com/office/officeart/2005/8/layout/radial4"/>
    <dgm:cxn modelId="{00B8D397-0A24-407D-B611-9F4A6D791A43}" type="presOf" srcId="{0DD57117-0A31-4AA8-A576-DAF70D0C391E}" destId="{03EBBC57-C906-4B80-807C-D84CB184D438}" srcOrd="0" destOrd="0" presId="urn:microsoft.com/office/officeart/2005/8/layout/radial4"/>
    <dgm:cxn modelId="{916312B5-3B97-4686-9FD1-4640B422B8E6}" type="presOf" srcId="{48C5311A-05D3-476D-BAEF-A3F3B9EB7B35}" destId="{BDBB12BC-B6F2-4467-B933-412884E68FDC}" srcOrd="0" destOrd="0" presId="urn:microsoft.com/office/officeart/2005/8/layout/radial4"/>
    <dgm:cxn modelId="{F2AB781A-2FC9-469B-9C2A-5439B2E10D68}" type="presOf" srcId="{5A11D1A6-79F7-4FDD-8CFD-25A99456CE97}" destId="{A98C23EB-1622-4668-B22D-05C931F779E5}" srcOrd="0" destOrd="0" presId="urn:microsoft.com/office/officeart/2005/8/layout/radial4"/>
    <dgm:cxn modelId="{96C5BFD3-046A-4BC7-A842-9E93A919C1A4}" type="presOf" srcId="{139D7445-049A-4A35-8125-ADE2423A0CDC}" destId="{ECF08123-8755-46BF-A8CB-756671F972C8}" srcOrd="0" destOrd="0" presId="urn:microsoft.com/office/officeart/2005/8/layout/radial4"/>
    <dgm:cxn modelId="{22F86092-967C-417D-84D5-85C2460F789E}" srcId="{05582AE7-DEB7-4DED-B84A-04B4A88E8966}" destId="{CD3DB196-3686-4ECA-9AF7-11435D9F140C}" srcOrd="0" destOrd="0" parTransId="{4E3A3FC2-CA4E-4BA5-8ECF-394C81D1EE19}" sibTransId="{F440C7A5-6F84-4539-9B71-2D1F093EF1DB}"/>
    <dgm:cxn modelId="{C1CCBE2E-4754-41BB-A72B-7C62CDDAA2BD}" type="presOf" srcId="{344F507C-59A8-4C9F-85BE-F08EE254EF06}" destId="{AF601757-9E91-4759-B045-0B047C2D42D2}" srcOrd="0" destOrd="0" presId="urn:microsoft.com/office/officeart/2005/8/layout/radial4"/>
    <dgm:cxn modelId="{A7899EC4-1CCC-4612-ABBF-15791D952D95}" srcId="{05582AE7-DEB7-4DED-B84A-04B4A88E8966}" destId="{344F507C-59A8-4C9F-85BE-F08EE254EF06}" srcOrd="1" destOrd="0" parTransId="{139D7445-049A-4A35-8125-ADE2423A0CDC}" sibTransId="{DBB3A8C4-8BC6-4DE2-AB36-4080FE046A1A}"/>
    <dgm:cxn modelId="{6F31FB9F-1543-4806-B7EC-7B1897988387}" type="presParOf" srcId="{BDBB12BC-B6F2-4467-B933-412884E68FDC}" destId="{8C73F787-ED61-44E3-84E0-67215B2774B8}" srcOrd="0" destOrd="0" presId="urn:microsoft.com/office/officeart/2005/8/layout/radial4"/>
    <dgm:cxn modelId="{D81A955D-B88B-4E36-8C2F-A996552FE674}" type="presParOf" srcId="{BDBB12BC-B6F2-4467-B933-412884E68FDC}" destId="{4EEBD7F7-168E-4830-820D-B547C729FF3C}" srcOrd="1" destOrd="0" presId="urn:microsoft.com/office/officeart/2005/8/layout/radial4"/>
    <dgm:cxn modelId="{97B1E616-6A26-469A-AF16-248820739496}" type="presParOf" srcId="{BDBB12BC-B6F2-4467-B933-412884E68FDC}" destId="{815660D6-8887-47FA-9C05-882E66AD2C90}" srcOrd="2" destOrd="0" presId="urn:microsoft.com/office/officeart/2005/8/layout/radial4"/>
    <dgm:cxn modelId="{6367F366-7A96-4AB9-859D-631D7F001ECC}" type="presParOf" srcId="{BDBB12BC-B6F2-4467-B933-412884E68FDC}" destId="{ECF08123-8755-46BF-A8CB-756671F972C8}" srcOrd="3" destOrd="0" presId="urn:microsoft.com/office/officeart/2005/8/layout/radial4"/>
    <dgm:cxn modelId="{6CAD87BB-5C08-4E15-AD1F-19B02A01CE35}" type="presParOf" srcId="{BDBB12BC-B6F2-4467-B933-412884E68FDC}" destId="{AF601757-9E91-4759-B045-0B047C2D42D2}" srcOrd="4" destOrd="0" presId="urn:microsoft.com/office/officeart/2005/8/layout/radial4"/>
    <dgm:cxn modelId="{E94951E8-AB3A-4FF7-8DE6-6A08D57FFDB2}" type="presParOf" srcId="{BDBB12BC-B6F2-4467-B933-412884E68FDC}" destId="{03EBBC57-C906-4B80-807C-D84CB184D438}" srcOrd="5" destOrd="0" presId="urn:microsoft.com/office/officeart/2005/8/layout/radial4"/>
    <dgm:cxn modelId="{AA12A92B-A407-43B0-91AE-6BD9A1B27C2F}" type="presParOf" srcId="{BDBB12BC-B6F2-4467-B933-412884E68FDC}" destId="{A98C23EB-1622-4668-B22D-05C931F779E5}" srcOrd="6" destOrd="0" presId="urn:microsoft.com/office/officeart/2005/8/layout/radial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F787-ED61-44E3-84E0-67215B2774B8}">
      <dsp:nvSpPr>
        <dsp:cNvPr id="0" name=""/>
        <dsp:cNvSpPr/>
      </dsp:nvSpPr>
      <dsp:spPr>
        <a:xfrm>
          <a:off x="3356831" y="0"/>
          <a:ext cx="1984248" cy="1879285"/>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品質</a:t>
          </a:r>
          <a:r>
            <a:rPr kumimoji="1" lang="en-US" altLang="ja-JP" sz="2400" kern="1200" smtClean="0"/>
            <a:t/>
          </a:r>
          <a:br>
            <a:rPr kumimoji="1" lang="en-US" altLang="ja-JP" sz="2400" kern="1200" smtClean="0"/>
          </a:br>
          <a:r>
            <a:rPr kumimoji="1" lang="ja-JP" altLang="en-US" sz="2400" kern="1200" smtClean="0"/>
            <a:t>改善</a:t>
          </a:r>
          <a:endParaRPr kumimoji="1" lang="ja-JP" altLang="en-US" sz="2400" kern="1200" dirty="0"/>
        </a:p>
      </dsp:txBody>
      <dsp:txXfrm>
        <a:off x="3647417" y="275215"/>
        <a:ext cx="1403076" cy="1328855"/>
      </dsp:txXfrm>
    </dsp:sp>
    <dsp:sp modelId="{4EEBD7F7-168E-4830-820D-B547C729FF3C}">
      <dsp:nvSpPr>
        <dsp:cNvPr id="0" name=""/>
        <dsp:cNvSpPr/>
      </dsp:nvSpPr>
      <dsp:spPr>
        <a:xfrm rot="10801252">
          <a:off x="2039408" y="726993"/>
          <a:ext cx="1598214"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5660D6-8887-47FA-9C05-882E66AD2C90}">
      <dsp:nvSpPr>
        <dsp:cNvPr id="0" name=""/>
        <dsp:cNvSpPr/>
      </dsp:nvSpPr>
      <dsp:spPr>
        <a:xfrm>
          <a:off x="1667246" y="530777"/>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エンド</a:t>
          </a:r>
          <a:r>
            <a:rPr kumimoji="1" lang="en-US" altLang="ja-JP" sz="1800" kern="1200" dirty="0" smtClean="0"/>
            <a:t/>
          </a:r>
          <a:br>
            <a:rPr kumimoji="1" lang="en-US" altLang="ja-JP" sz="1800" kern="1200" dirty="0" smtClean="0"/>
          </a:br>
          <a:r>
            <a:rPr kumimoji="1" lang="ja-JP" altLang="en-US" sz="1800" kern="1200" dirty="0" smtClean="0"/>
            <a:t>ユーザ</a:t>
          </a:r>
          <a:endParaRPr kumimoji="1" lang="ja-JP" altLang="en-US" sz="1800" kern="1200" dirty="0"/>
        </a:p>
      </dsp:txBody>
      <dsp:txXfrm>
        <a:off x="1691154" y="554685"/>
        <a:ext cx="1366176" cy="768476"/>
      </dsp:txXfrm>
    </dsp:sp>
    <dsp:sp modelId="{ECF08123-8755-46BF-A8CB-756671F972C8}">
      <dsp:nvSpPr>
        <dsp:cNvPr id="0" name=""/>
        <dsp:cNvSpPr/>
      </dsp:nvSpPr>
      <dsp:spPr>
        <a:xfrm rot="5400000">
          <a:off x="4055684" y="1587259"/>
          <a:ext cx="586542"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601757-9E91-4759-B045-0B047C2D42D2}">
      <dsp:nvSpPr>
        <dsp:cNvPr id="0" name=""/>
        <dsp:cNvSpPr/>
      </dsp:nvSpPr>
      <dsp:spPr>
        <a:xfrm>
          <a:off x="3641959" y="2039605"/>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t>OSS</a:t>
          </a:r>
          <a:r>
            <a:rPr kumimoji="1" lang="en-US" altLang="ja-JP" sz="1800" kern="1200" dirty="0" smtClean="0"/>
            <a:t/>
          </a:r>
          <a:br>
            <a:rPr kumimoji="1" lang="en-US" altLang="ja-JP" sz="1800" kern="1200" dirty="0" smtClean="0"/>
          </a:br>
          <a:r>
            <a:rPr kumimoji="1" lang="ja-JP" altLang="en-US" sz="1800" kern="1200" dirty="0" smtClean="0"/>
            <a:t>プロジェクト</a:t>
          </a:r>
          <a:endParaRPr kumimoji="1" lang="ja-JP" altLang="en-US" sz="1800" kern="1200" dirty="0"/>
        </a:p>
      </dsp:txBody>
      <dsp:txXfrm>
        <a:off x="3665867" y="2063513"/>
        <a:ext cx="1366176" cy="768476"/>
      </dsp:txXfrm>
    </dsp:sp>
    <dsp:sp modelId="{03EBBC57-C906-4B80-807C-D84CB184D438}">
      <dsp:nvSpPr>
        <dsp:cNvPr id="0" name=""/>
        <dsp:cNvSpPr/>
      </dsp:nvSpPr>
      <dsp:spPr>
        <a:xfrm rot="21586006">
          <a:off x="5080240" y="721545"/>
          <a:ext cx="1484578"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C23EB-1622-4668-B22D-05C931F779E5}">
      <dsp:nvSpPr>
        <dsp:cNvPr id="0" name=""/>
        <dsp:cNvSpPr/>
      </dsp:nvSpPr>
      <dsp:spPr>
        <a:xfrm>
          <a:off x="5546792" y="523742"/>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ユーザ企業</a:t>
          </a:r>
          <a:endParaRPr kumimoji="1" lang="ja-JP" altLang="en-US" sz="1800" kern="1200" dirty="0"/>
        </a:p>
      </dsp:txBody>
      <dsp:txXfrm>
        <a:off x="5570700" y="547650"/>
        <a:ext cx="1366176" cy="76847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77DDDB4-4B17-0C46-96D4-FF407CDBFFAA}" type="datetimeFigureOut">
              <a:rPr kumimoji="1" lang="ja-JP" altLang="en-US" smtClean="0"/>
              <a:t>2015/8/31</a:t>
            </a:fld>
            <a:endParaRPr kumimoji="1" lang="ja-JP" altLang="en-US" dirty="0"/>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696C49-DC5E-AD4F-918D-031871C9D3FE}" type="slidenum">
              <a:rPr kumimoji="1" lang="ja-JP" altLang="en-US" smtClean="0"/>
              <a:t>‹#›</a:t>
            </a:fld>
            <a:endParaRPr kumimoji="1" lang="ja-JP" altLang="en-US" dirty="0"/>
          </a:p>
        </p:txBody>
      </p:sp>
    </p:spTree>
    <p:extLst>
      <p:ext uri="{BB962C8B-B14F-4D97-AF65-F5344CB8AC3E}">
        <p14:creationId xmlns:p14="http://schemas.microsoft.com/office/powerpoint/2010/main" val="40931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E7A192-E54E-F346-9142-EBDBB7BAE677}" type="datetimeFigureOut">
              <a:rPr kumimoji="1" lang="ja-JP" altLang="en-US" smtClean="0"/>
              <a:t>2015/8/31</a:t>
            </a:fld>
            <a:endParaRPr kumimoji="1" lang="ja-JP" altLang="en-US" dirty="0"/>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1D74F6-2E31-3540-BA87-9CBB998BC01E}" type="slidenum">
              <a:rPr kumimoji="1" lang="ja-JP" altLang="en-US" smtClean="0"/>
              <a:t>‹#›</a:t>
            </a:fld>
            <a:endParaRPr kumimoji="1" lang="ja-JP" altLang="en-US" dirty="0"/>
          </a:p>
        </p:txBody>
      </p:sp>
    </p:spTree>
    <p:extLst>
      <p:ext uri="{BB962C8B-B14F-4D97-AF65-F5344CB8AC3E}">
        <p14:creationId xmlns:p14="http://schemas.microsoft.com/office/powerpoint/2010/main" val="32640904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dirty="0" smtClean="0">
                <a:solidFill>
                  <a:prstClr val="black"/>
                </a:solidFill>
              </a:rPr>
              <a:t>平成</a:t>
            </a:r>
            <a:r>
              <a:rPr lang="en-US" altLang="ja-JP" dirty="0" smtClean="0">
                <a:solidFill>
                  <a:prstClr val="black"/>
                </a:solidFill>
              </a:rPr>
              <a:t>20</a:t>
            </a:r>
            <a:r>
              <a:rPr lang="ja-JP" altLang="en-US" dirty="0" smtClean="0">
                <a:solidFill>
                  <a:prstClr val="black"/>
                </a:solidFill>
              </a:rPr>
              <a:t>年５月</a:t>
            </a:r>
            <a:r>
              <a:rPr lang="en-US" altLang="ja-JP" dirty="0" smtClean="0">
                <a:solidFill>
                  <a:prstClr val="black"/>
                </a:solidFill>
              </a:rPr>
              <a:t>24</a:t>
            </a:r>
            <a:r>
              <a:rPr lang="ja-JP" altLang="en-US" dirty="0" smtClean="0">
                <a:solidFill>
                  <a:prstClr val="black"/>
                </a:solidFill>
              </a:rPr>
              <a:t>日　　　　　　　　　　近畿地区国立大学合同入試説明会（梅田）</a:t>
            </a:r>
            <a:endParaRPr lang="en-US" altLang="ja-JP"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3</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コミッターへの昇格について説明します．</a:t>
            </a:r>
            <a:endParaRPr kumimoji="1" lang="en-US" altLang="ja-JP" dirty="0" smtClean="0"/>
          </a:p>
          <a:p>
            <a:endParaRPr kumimoji="1" lang="en-US" altLang="ja-JP" dirty="0" smtClean="0"/>
          </a:p>
          <a:p>
            <a:r>
              <a:rPr kumimoji="1" lang="ja-JP" altLang="en-US" dirty="0" smtClean="0"/>
              <a:t>コミッターの選出は，プロジェクト管理者や既存のコミッターなど，コミッター以上の権限を持つ開発者たちによって選出されます．</a:t>
            </a:r>
            <a:endParaRPr kumimoji="1" lang="en-US" altLang="ja-JP" dirty="0" smtClean="0"/>
          </a:p>
          <a:p>
            <a:endParaRPr kumimoji="1" lang="en-US" altLang="ja-JP" dirty="0" smtClean="0"/>
          </a:p>
          <a:p>
            <a:r>
              <a:rPr kumimoji="1" lang="ja-JP" altLang="en-US" dirty="0" smtClean="0"/>
              <a:t>一般的に，コミッターへ昇格するためには，プロジェクト管理者にプロジェクトへの貢献を認められる必要があります．</a:t>
            </a:r>
            <a:endParaRPr kumimoji="1" lang="en-US" altLang="ja-JP" dirty="0" smtClean="0"/>
          </a:p>
          <a:p>
            <a:r>
              <a:rPr kumimoji="1" lang="ja-JP" altLang="en-US" dirty="0" smtClean="0"/>
              <a:t>この時の，貢献として考えられる活動として，パッチの投稿や，投稿されたパッチに対するレビュー，プロジェクト内での議論への参加が挙げられます．</a:t>
            </a:r>
            <a:endParaRPr kumimoji="1" lang="en-US" altLang="ja-JP" dirty="0" smtClean="0"/>
          </a:p>
          <a:p>
            <a:endParaRPr kumimoji="1" lang="en-US" altLang="ja-JP" dirty="0" smtClean="0"/>
          </a:p>
          <a:p>
            <a:r>
              <a:rPr kumimoji="1" lang="ja-JP" altLang="en-US" dirty="0" smtClean="0"/>
              <a:t>しかし，コミッターの選出には明確な指標は存在しません．</a:t>
            </a:r>
            <a:endParaRPr kumimoji="1" lang="en-US" altLang="ja-JP" dirty="0" smtClean="0"/>
          </a:p>
          <a:p>
            <a:r>
              <a:rPr kumimoji="1" lang="ja-JP" altLang="en-US" dirty="0" smtClean="0"/>
              <a:t>プロジェクトによっては，コミッターの選出に関して公式なドキュメントが用意されていますが，</a:t>
            </a:r>
            <a:endParaRPr kumimoji="1" lang="en-US" altLang="ja-JP" dirty="0" smtClean="0"/>
          </a:p>
          <a:p>
            <a:r>
              <a:rPr kumimoji="1" lang="ja-JP" altLang="en-US" dirty="0" smtClean="0"/>
              <a:t>その多くではプロジェクト管理者に認められた後の，推薦や承認などの事務的な手続きに関してのみ記載されています．</a:t>
            </a:r>
            <a:endParaRPr kumimoji="1" lang="en-US" altLang="ja-JP" dirty="0" smtClean="0"/>
          </a:p>
          <a:p>
            <a:r>
              <a:rPr kumimoji="1" lang="ja-JP" altLang="en-US" dirty="0" smtClean="0"/>
              <a:t>そのため，プロジェクト管理者は，それぞれの主観でコミッターの選出を行っています．</a:t>
            </a:r>
            <a:endParaRPr kumimoji="1" lang="en-US" altLang="ja-JP" dirty="0" smtClean="0"/>
          </a:p>
          <a:p>
            <a:endParaRPr kumimoji="1" lang="en-US" altLang="ja-JP" dirty="0" smtClean="0"/>
          </a:p>
          <a:p>
            <a:r>
              <a:rPr kumimoji="1" lang="ja-JP" altLang="en-US" dirty="0" smtClean="0"/>
              <a:t>このことから，コミッター選出の指標を明らかにすることで，コミッター選出を容易に行うことができると考えます．</a:t>
            </a:r>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a:t>
            </a:fld>
            <a:endParaRPr kumimoji="1" lang="ja-JP" altLang="en-US"/>
          </a:p>
        </p:txBody>
      </p:sp>
    </p:spTree>
    <p:extLst>
      <p:ext uri="{BB962C8B-B14F-4D97-AF65-F5344CB8AC3E}">
        <p14:creationId xmlns:p14="http://schemas.microsoft.com/office/powerpoint/2010/main" val="120418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10</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19</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20</a:t>
            </a:fld>
            <a:endParaRPr kumimoji="1" lang="ja-JP" altLang="en-US"/>
          </a:p>
        </p:txBody>
      </p:sp>
    </p:spTree>
    <p:extLst>
      <p:ext uri="{BB962C8B-B14F-4D97-AF65-F5344CB8AC3E}">
        <p14:creationId xmlns:p14="http://schemas.microsoft.com/office/powerpoint/2010/main" val="2537477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21</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22</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不具合管理システムにおける開発者の活動内容を定義します．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右の図には不具合管理システム内の不具合票の概略を示します．</a:t>
            </a:r>
            <a:endParaRPr lang="en-US" altLang="ja-JP" dirty="0" smtClean="0">
              <a:ea typeface="ＭＳ Ｐ明朝" pitchFamily="18" charset="-128"/>
            </a:endParaRPr>
          </a:p>
          <a:p>
            <a:pPr eaLnBrk="1" hangingPunct="1"/>
            <a:r>
              <a:rPr lang="ja-JP" altLang="en-US" dirty="0" smtClean="0">
                <a:ea typeface="ＭＳ Ｐ明朝" pitchFamily="18" charset="-128"/>
              </a:rPr>
              <a:t>パッチを含む不具合報告内において，パッチ形式のファイルが添付されているメッセージをパッチ投稿，</a:t>
            </a:r>
            <a:endParaRPr lang="en-US" altLang="ja-JP" dirty="0" smtClean="0">
              <a:ea typeface="ＭＳ Ｐ明朝" pitchFamily="18" charset="-128"/>
            </a:endParaRPr>
          </a:p>
          <a:p>
            <a:pPr eaLnBrk="1" hangingPunct="1"/>
            <a:r>
              <a:rPr lang="ja-JP" altLang="en-US" dirty="0" smtClean="0">
                <a:ea typeface="ＭＳ Ｐ明朝" pitchFamily="18" charset="-128"/>
              </a:rPr>
              <a:t>パッチ投稿の次に投稿された他の開発者によるメッセージをレビューと定義します．</a:t>
            </a:r>
            <a:endParaRPr lang="en-US" altLang="ja-JP" dirty="0" smtClean="0">
              <a:ea typeface="ＭＳ Ｐ明朝" pitchFamily="18" charset="-128"/>
            </a:endParaRPr>
          </a:p>
          <a:p>
            <a:pPr eaLnBrk="1" hangingPunct="1"/>
            <a:r>
              <a:rPr lang="ja-JP" altLang="en-US" dirty="0" smtClean="0">
                <a:ea typeface="ＭＳ Ｐ明朝" pitchFamily="18" charset="-128"/>
              </a:rPr>
              <a:t>また，パッチを含まない不具合報告内での全てのメッセージはコメントと定義します．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これらの定義のもと，こちらに示す，</a:t>
            </a:r>
            <a:endParaRPr lang="en-US" altLang="ja-JP" dirty="0" smtClean="0">
              <a:ea typeface="ＭＳ Ｐ明朝" pitchFamily="18" charset="-128"/>
            </a:endParaRPr>
          </a:p>
          <a:p>
            <a:pPr eaLnBrk="1" hangingPunct="1"/>
            <a:r>
              <a:rPr lang="ja-JP" altLang="en-US" dirty="0" smtClean="0">
                <a:ea typeface="ＭＳ Ｐ明朝" pitchFamily="18" charset="-128"/>
              </a:rPr>
              <a:t>活動期間，パッチ投稿数，レビュー数，コメント数，レビュー時間について分析を行っていきます．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23</a:t>
            </a:fld>
            <a:endParaRPr kumimoji="1" lang="ja-JP" altLang="en-US"/>
          </a:p>
        </p:txBody>
      </p:sp>
    </p:spTree>
    <p:extLst>
      <p:ext uri="{BB962C8B-B14F-4D97-AF65-F5344CB8AC3E}">
        <p14:creationId xmlns:p14="http://schemas.microsoft.com/office/powerpoint/2010/main" val="3595110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E6EA45F-895D-4DCE-AFCD-81405491D501}"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6789398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512956"/>
            <a:ext cx="9144000" cy="758283"/>
          </a:xfrm>
        </p:spPr>
        <p:txBody>
          <a:bodyPr/>
          <a:lstStyle>
            <a:lvl1pPr algn="ctr">
              <a:defRPr sz="3600">
                <a:latin typeface="ヒラギノ角ゴ ProN W6"/>
                <a:ea typeface="ヒラギノ角ゴ ProN W6"/>
                <a:cs typeface="ヒラギノ角ゴ ProN W3"/>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317810" y="1367882"/>
            <a:ext cx="8508380" cy="5166733"/>
          </a:xfrm>
        </p:spPr>
        <p:txBody>
          <a:bodyPr/>
          <a:lstStyle>
            <a:lvl1pPr algn="just">
              <a:defRPr sz="2800">
                <a:latin typeface="ヒラギノ角ゴ ProN W3"/>
                <a:ea typeface="ヒラギノ角ゴ ProN W3"/>
                <a:cs typeface="ヒラギノ角ゴ ProN W3"/>
              </a:defRPr>
            </a:lvl1pPr>
            <a:lvl2pPr algn="just">
              <a:defRPr sz="2400">
                <a:latin typeface="ヒラギノ角ゴ ProN W3"/>
                <a:ea typeface="ヒラギノ角ゴ ProN W3"/>
                <a:cs typeface="ヒラギノ角ゴ ProN W3"/>
              </a:defRPr>
            </a:lvl2pPr>
            <a:lvl3pPr algn="just">
              <a:defRPr sz="2000">
                <a:latin typeface="ヒラギノ角ゴ ProN W3"/>
                <a:ea typeface="ヒラギノ角ゴ ProN W3"/>
                <a:cs typeface="ヒラギノ角ゴ ProN W3"/>
              </a:defRPr>
            </a:lvl3pPr>
            <a:lvl4pPr algn="just">
              <a:defRPr sz="1800">
                <a:latin typeface="ヒラギノ角ゴ ProN W3"/>
                <a:ea typeface="ヒラギノ角ゴ ProN W3"/>
                <a:cs typeface="ヒラギノ角ゴ ProN W3"/>
              </a:defRPr>
            </a:lvl4pPr>
            <a:lvl5pPr algn="just">
              <a:defRPr sz="1800">
                <a:latin typeface="ヒラギノ角ゴ ProN W3"/>
                <a:ea typeface="ヒラギノ角ゴ ProN W3"/>
                <a:cs typeface="ヒラギノ角ゴ ProN W3"/>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7" name="日付プレースホルダー 6"/>
          <p:cNvSpPr>
            <a:spLocks noGrp="1"/>
          </p:cNvSpPr>
          <p:nvPr>
            <p:ph type="dt" sz="half" idx="10"/>
          </p:nvPr>
        </p:nvSpPr>
        <p:spPr>
          <a:xfrm>
            <a:off x="0" y="6608151"/>
            <a:ext cx="1043608"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r>
              <a:rPr lang="en-US" altLang="ja-JP" smtClean="0"/>
              <a:t>2015/6/16</a:t>
            </a:r>
            <a:endParaRPr lang="en-US" altLang="ja-JP" dirty="0"/>
          </a:p>
        </p:txBody>
      </p:sp>
      <p:sp>
        <p:nvSpPr>
          <p:cNvPr id="8" name="フッター プレースホルダー 7"/>
          <p:cNvSpPr>
            <a:spLocks noGrp="1"/>
          </p:cNvSpPr>
          <p:nvPr>
            <p:ph type="ftr" sz="quarter" idx="11"/>
          </p:nvPr>
        </p:nvSpPr>
        <p:spPr>
          <a:xfrm>
            <a:off x="899592" y="6608151"/>
            <a:ext cx="7920880"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endParaRPr lang="en-US" altLang="ja-JP" dirty="0"/>
          </a:p>
        </p:txBody>
      </p:sp>
      <p:sp>
        <p:nvSpPr>
          <p:cNvPr id="9" name="スライド番号プレースホルダー 8"/>
          <p:cNvSpPr>
            <a:spLocks noGrp="1"/>
          </p:cNvSpPr>
          <p:nvPr>
            <p:ph type="sldNum" sz="quarter" idx="12"/>
          </p:nvPr>
        </p:nvSpPr>
        <p:spPr>
          <a:xfrm>
            <a:off x="8604448" y="6608151"/>
            <a:ext cx="539552" cy="249849"/>
          </a:xfrm>
        </p:spPr>
        <p:txBody>
          <a:bodyPr/>
          <a:lstStyle>
            <a:lvl1pPr algn="r">
              <a:defRPr sz="1400" b="1">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a:t>
            </a:fld>
            <a:endParaRPr lang="en-US" altLang="ja-JP" dirty="0"/>
          </a:p>
        </p:txBody>
      </p:sp>
    </p:spTree>
    <p:extLst>
      <p:ext uri="{BB962C8B-B14F-4D97-AF65-F5344CB8AC3E}">
        <p14:creationId xmlns:p14="http://schemas.microsoft.com/office/powerpoint/2010/main" val="659477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24CCBC0-BD49-4449-A761-90659A7CEF00}"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74235639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4E6409C3-C1C4-431A-A72F-3B7D15767F35}"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34930902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8"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9" name="スライド番号プレースホルダ 5"/>
          <p:cNvSpPr>
            <a:spLocks noGrp="1"/>
          </p:cNvSpPr>
          <p:nvPr>
            <p:ph type="sldNum" sz="quarter" idx="12"/>
          </p:nvPr>
        </p:nvSpPr>
        <p:spPr/>
        <p:txBody>
          <a:bodyPr/>
          <a:lstStyle>
            <a:lvl1pPr>
              <a:defRPr/>
            </a:lvl1pPr>
          </a:lstStyle>
          <a:p>
            <a:pPr>
              <a:defRPr/>
            </a:pPr>
            <a:fld id="{93ABA7E6-D5E6-472B-9238-B720A13C7585}"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41403799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4"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5" name="スライド番号プレースホルダ 5"/>
          <p:cNvSpPr>
            <a:spLocks noGrp="1"/>
          </p:cNvSpPr>
          <p:nvPr>
            <p:ph type="sldNum" sz="quarter" idx="12"/>
          </p:nvPr>
        </p:nvSpPr>
        <p:spPr/>
        <p:txBody>
          <a:bodyPr/>
          <a:lstStyle>
            <a:lvl1pPr>
              <a:defRPr/>
            </a:lvl1pPr>
          </a:lstStyle>
          <a:p>
            <a:pPr>
              <a:defRPr/>
            </a:pPr>
            <a:fld id="{3D55966A-3272-4150-BBD6-91FC78DDF0FA}"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5027575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3"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02F095EF-B336-44D5-AD97-2516D864E521}"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9248760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23968031-3E63-43A9-A989-D3B0F1A0DB25}"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598593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endParaRPr lang="ja-JP" altLang="en-US" noProof="0"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B0569763-EE23-4D74-AF59-860C25334053}"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6138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01C6BFF-94BA-467D-992E-FDBD1CE1C049}"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41709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en-US" altLang="ja-JP" dirty="0">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EFC2293-A043-46DE-A58F-396F9E4B7245}" type="slidenum">
              <a:rPr lang="en-US" altLang="ja-JP">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30188724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370"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8371"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ＭＳ Ｐゴシック" pitchFamily="50" charset="-128"/>
              </a:defRPr>
            </a:lvl1p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ＭＳ Ｐゴシック" pitchFamily="50" charset="-128"/>
              </a:defRPr>
            </a:lvl1p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ＭＳ Ｐゴシック" pitchFamily="50" charset="-128"/>
              </a:defRPr>
            </a:lvl1pPr>
          </a:lstStyle>
          <a:p>
            <a:pPr fontAlgn="base">
              <a:spcBef>
                <a:spcPct val="0"/>
              </a:spcBef>
              <a:spcAft>
                <a:spcPct val="0"/>
              </a:spcAft>
              <a:defRPr/>
            </a:pPr>
            <a:fld id="{3CF8B8C6-A53D-4FF4-89BE-E493ABAED688}" type="slidenum">
              <a:rPr lang="en-US" altLang="ja-JP">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pic>
        <p:nvPicPr>
          <p:cNvPr id="58375" name="Picture 5"/>
          <p:cNvPicPr>
            <a:picLocks noChangeAspect="1" noChangeArrowheads="1"/>
          </p:cNvPicPr>
          <p:nvPr/>
        </p:nvPicPr>
        <p:blipFill>
          <a:blip r:embed="rId13" cstate="print"/>
          <a:srcRect/>
          <a:stretch>
            <a:fillRect/>
          </a:stretch>
        </p:blipFill>
        <p:spPr bwMode="auto">
          <a:xfrm>
            <a:off x="0" y="0"/>
            <a:ext cx="9155113" cy="6858000"/>
          </a:xfrm>
          <a:prstGeom prst="rect">
            <a:avLst/>
          </a:prstGeom>
          <a:noFill/>
          <a:ln w="9525">
            <a:noFill/>
            <a:miter lim="800000"/>
            <a:headEnd/>
            <a:tailEnd/>
          </a:ln>
        </p:spPr>
      </p:pic>
    </p:spTree>
    <p:extLst>
      <p:ext uri="{BB962C8B-B14F-4D97-AF65-F5344CB8AC3E}">
        <p14:creationId xmlns:p14="http://schemas.microsoft.com/office/powerpoint/2010/main" val="2542428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diagramData" Target="../diagrams/data1.xml"/><Relationship Id="rId21" Type="http://schemas.openxmlformats.org/officeDocument/2006/relationships/image" Target="../media/image24.png"/><Relationship Id="rId7" Type="http://schemas.microsoft.com/office/2007/relationships/diagramDrawing" Target="../diagrams/drawing1.xml"/><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6.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diagramQuickStyle" Target="../diagrams/quickStyle1.xml"/><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diagramLayout" Target="../diagrams/layout1.xml"/><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36059" y="548680"/>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2005903"/>
            <a:ext cx="8806973" cy="1874416"/>
          </a:xfrm>
        </p:spPr>
        <p:txBody>
          <a:bodyPr/>
          <a:lstStyle/>
          <a:p>
            <a:r>
              <a:rPr lang="ja-JP" altLang="en-US" sz="3600" dirty="0"/>
              <a:t>データサイズを考慮</a:t>
            </a:r>
            <a:r>
              <a:rPr lang="ja-JP" altLang="en-US" sz="3600" dirty="0" smtClean="0"/>
              <a:t>した</a:t>
            </a:r>
            <a:r>
              <a:rPr lang="en-US" altLang="ja-JP" sz="3600" dirty="0" smtClean="0"/>
              <a:t/>
            </a:r>
            <a:br>
              <a:rPr lang="en-US" altLang="ja-JP" sz="3600" dirty="0" smtClean="0"/>
            </a:br>
            <a:r>
              <a:rPr lang="ja-JP" altLang="en-US" sz="3600" dirty="0" smtClean="0"/>
              <a:t>コミッター候補者予測モデルの検討</a:t>
            </a:r>
            <a:endParaRPr lang="ja-JP" altLang="en-US" sz="3600" dirty="0">
              <a:latin typeface="ヒラギノ角ゴ ProN W6"/>
              <a:ea typeface="ヒラギノ角ゴ ProN W6"/>
              <a:cs typeface="ヒラギノ角ゴ ProN W6"/>
            </a:endParaRPr>
          </a:p>
        </p:txBody>
      </p:sp>
      <p:sp>
        <p:nvSpPr>
          <p:cNvPr id="3" name="サブタイトル 2"/>
          <p:cNvSpPr>
            <a:spLocks noGrp="1"/>
          </p:cNvSpPr>
          <p:nvPr>
            <p:ph type="subTitle" idx="1"/>
          </p:nvPr>
        </p:nvSpPr>
        <p:spPr>
          <a:xfrm>
            <a:off x="1144764" y="3941735"/>
            <a:ext cx="7717921" cy="1542200"/>
          </a:xfrm>
          <a:noFill/>
        </p:spPr>
        <p:txBody>
          <a:bodyPr/>
          <a:lstStyle/>
          <a:p>
            <a:pPr algn="r"/>
            <a:r>
              <a:rPr kumimoji="1" lang="ja-JP" altLang="en-US" sz="2400" dirty="0" smtClean="0">
                <a:solidFill>
                  <a:schemeClr val="tx1"/>
                </a:solidFill>
                <a:latin typeface="ヒラギノ角ゴ ProN W3"/>
                <a:ea typeface="ヒラギノ角ゴ ProN W3"/>
                <a:cs typeface="ヒラギノ角ゴ ProN W3"/>
              </a:rPr>
              <a:t>和歌山大学　システム工学研究科</a:t>
            </a:r>
            <a:endParaRPr kumimoji="1" lang="en-US" altLang="ja-JP" sz="2400" dirty="0" smtClean="0">
              <a:solidFill>
                <a:schemeClr val="tx1"/>
              </a:solidFill>
              <a:latin typeface="ヒラギノ角ゴ ProN W3"/>
              <a:ea typeface="ヒラギノ角ゴ ProN W3"/>
              <a:cs typeface="ヒラギノ角ゴ ProN W3"/>
            </a:endParaRPr>
          </a:p>
          <a:p>
            <a:pPr algn="r"/>
            <a:r>
              <a:rPr kumimoji="1" lang="ja-JP" altLang="en-US" sz="2400" dirty="0" smtClean="0">
                <a:solidFill>
                  <a:schemeClr val="tx1"/>
                </a:solidFill>
                <a:latin typeface="ヒラギノ角ゴ ProN W3"/>
                <a:ea typeface="ヒラギノ角ゴ ProN W3"/>
                <a:cs typeface="ヒラギノ角ゴ ProN W3"/>
              </a:rPr>
              <a:t>◎松本明</a:t>
            </a:r>
            <a:endParaRPr kumimoji="1" lang="en-US" altLang="ja-JP" sz="2400" dirty="0" smtClean="0">
              <a:solidFill>
                <a:schemeClr val="tx1"/>
              </a:solidFill>
              <a:latin typeface="ヒラギノ角ゴ ProN W3"/>
              <a:ea typeface="ヒラギノ角ゴ ProN W3"/>
              <a:cs typeface="ヒラギノ角ゴ ProN W3"/>
            </a:endParaRPr>
          </a:p>
          <a:p>
            <a:pPr algn="r"/>
            <a:r>
              <a:rPr lang="ja-JP" altLang="en-US" sz="2400" dirty="0" smtClean="0">
                <a:solidFill>
                  <a:schemeClr val="tx1"/>
                </a:solidFill>
                <a:latin typeface="ヒラギノ角ゴ ProN W3"/>
                <a:ea typeface="ヒラギノ角ゴ ProN W3"/>
                <a:cs typeface="ヒラギノ角ゴ ProN W3"/>
              </a:rPr>
              <a:t>奈良</a:t>
            </a:r>
            <a:r>
              <a:rPr lang="ja-JP" altLang="en-US" sz="2400" dirty="0">
                <a:solidFill>
                  <a:schemeClr val="tx1"/>
                </a:solidFill>
                <a:latin typeface="ヒラギノ角ゴ ProN W3"/>
                <a:ea typeface="ヒラギノ角ゴ ProN W3"/>
                <a:cs typeface="ヒラギノ角ゴ ProN W3"/>
              </a:rPr>
              <a:t>先端科学技術</a:t>
            </a:r>
            <a:r>
              <a:rPr lang="ja-JP" altLang="en-US" sz="2400" dirty="0" smtClean="0">
                <a:solidFill>
                  <a:schemeClr val="tx1"/>
                </a:solidFill>
                <a:latin typeface="ヒラギノ角ゴ ProN W3"/>
                <a:ea typeface="ヒラギノ角ゴ ProN W3"/>
                <a:cs typeface="ヒラギノ角ゴ ProN W3"/>
              </a:rPr>
              <a:t>大学院大学　情報科学研究科</a:t>
            </a:r>
            <a:endParaRPr lang="en-US" altLang="ja-JP" sz="2400" dirty="0" smtClean="0">
              <a:solidFill>
                <a:schemeClr val="tx1"/>
              </a:solidFill>
              <a:latin typeface="ヒラギノ角ゴ ProN W3"/>
              <a:ea typeface="ヒラギノ角ゴ ProN W3"/>
              <a:cs typeface="ヒラギノ角ゴ ProN W3"/>
            </a:endParaRPr>
          </a:p>
          <a:p>
            <a:pPr algn="r"/>
            <a:r>
              <a:rPr lang="ja-JP" altLang="en-US" sz="2400" dirty="0" smtClean="0">
                <a:solidFill>
                  <a:schemeClr val="tx1"/>
                </a:solidFill>
                <a:latin typeface="ヒラギノ角ゴ ProN W3"/>
                <a:ea typeface="ヒラギノ角ゴ ProN W3"/>
                <a:cs typeface="ヒラギノ角ゴ ProN W3"/>
              </a:rPr>
              <a:t>伊原彰紀</a:t>
            </a:r>
            <a:endParaRPr lang="en-US" altLang="ja-JP" sz="2400" dirty="0" smtClean="0">
              <a:solidFill>
                <a:schemeClr val="tx1"/>
              </a:solidFill>
              <a:latin typeface="ヒラギノ角ゴ ProN W3"/>
              <a:ea typeface="ヒラギノ角ゴ ProN W3"/>
              <a:cs typeface="ヒラギノ角ゴ ProN W3"/>
            </a:endParaRPr>
          </a:p>
          <a:p>
            <a:pPr algn="r"/>
            <a:r>
              <a:rPr lang="ja-JP" altLang="en-US" sz="2400" dirty="0" smtClean="0">
                <a:solidFill>
                  <a:schemeClr val="tx1"/>
                </a:solidFill>
                <a:latin typeface="ヒラギノ角ゴ ProN W3"/>
                <a:ea typeface="ヒラギノ角ゴ ProN W3"/>
                <a:cs typeface="ヒラギノ角ゴ ProN W3"/>
              </a:rPr>
              <a:t>和歌山大学　システム工学部</a:t>
            </a:r>
            <a:endParaRPr lang="en-US" altLang="ja-JP" sz="2400" dirty="0" smtClean="0">
              <a:solidFill>
                <a:schemeClr val="tx1"/>
              </a:solidFill>
              <a:latin typeface="ヒラギノ角ゴ ProN W3"/>
              <a:ea typeface="ヒラギノ角ゴ ProN W3"/>
              <a:cs typeface="ヒラギノ角ゴ ProN W3"/>
            </a:endParaRPr>
          </a:p>
          <a:p>
            <a:pPr algn="r"/>
            <a:r>
              <a:rPr lang="ja-JP" altLang="en-US" sz="2400" dirty="0" smtClean="0">
                <a:solidFill>
                  <a:schemeClr val="tx1"/>
                </a:solidFill>
                <a:latin typeface="ヒラギノ角ゴ ProN W3"/>
                <a:ea typeface="ヒラギノ角ゴ ProN W3"/>
                <a:cs typeface="ヒラギノ角ゴ ProN W3"/>
              </a:rPr>
              <a:t>大平雅雄　</a:t>
            </a:r>
            <a:endParaRPr kumimoji="1" lang="en-US" altLang="ja-JP" sz="2400" dirty="0" smtClean="0">
              <a:solidFill>
                <a:schemeClr val="tx1"/>
              </a:solidFill>
              <a:latin typeface="ヒラギノ角ゴ ProN W3"/>
              <a:ea typeface="ヒラギノ角ゴ ProN W3"/>
              <a:cs typeface="ヒラギノ角ゴ ProN W3"/>
            </a:endParaRPr>
          </a:p>
        </p:txBody>
      </p:sp>
    </p:spTree>
    <p:extLst>
      <p:ext uri="{BB962C8B-B14F-4D97-AF65-F5344CB8AC3E}">
        <p14:creationId xmlns:p14="http://schemas.microsoft.com/office/powerpoint/2010/main" val="199155473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t>OSS</a:t>
            </a:r>
            <a:r>
              <a:rPr lang="ja-JP" altLang="en-US" sz="3600" dirty="0"/>
              <a:t>開発におけるコミッターの役割</a:t>
            </a:r>
            <a:endParaRPr kumimoji="1" lang="ja-JP" altLang="en-US" sz="3600" dirty="0"/>
          </a:p>
        </p:txBody>
      </p:sp>
      <p:sp>
        <p:nvSpPr>
          <p:cNvPr id="3" name="コンテンツ プレースホルダー 2"/>
          <p:cNvSpPr>
            <a:spLocks noGrp="1"/>
          </p:cNvSpPr>
          <p:nvPr>
            <p:ph idx="1"/>
          </p:nvPr>
        </p:nvSpPr>
        <p:spPr/>
        <p:txBody>
          <a:bodyPr/>
          <a:lstStyle/>
          <a:p>
            <a:r>
              <a:rPr lang="ja-JP" altLang="en-US" dirty="0" smtClean="0"/>
              <a:t>多くの</a:t>
            </a:r>
            <a:r>
              <a:rPr lang="en-US" altLang="ja-JP" dirty="0" smtClean="0"/>
              <a:t>OSS</a:t>
            </a:r>
            <a:r>
              <a:rPr lang="ja-JP" altLang="en-US" dirty="0" smtClean="0"/>
              <a:t>プロジェクトにおいて，プロダクト</a:t>
            </a:r>
            <a:r>
              <a:rPr lang="ja-JP" altLang="en-US" dirty="0"/>
              <a:t>に加えた変更</a:t>
            </a:r>
            <a:r>
              <a:rPr lang="ja-JP" altLang="en-US" dirty="0" smtClean="0"/>
              <a:t>をバージョン管理</a:t>
            </a:r>
            <a:r>
              <a:rPr lang="ja-JP" altLang="en-US" dirty="0"/>
              <a:t>システムにコミットする権限を持つ，</a:t>
            </a:r>
            <a:r>
              <a:rPr lang="ja-JP" altLang="en-US" dirty="0">
                <a:solidFill>
                  <a:srgbClr val="FF0000"/>
                </a:solidFill>
              </a:rPr>
              <a:t>コミッター</a:t>
            </a:r>
            <a:r>
              <a:rPr lang="ja-JP" altLang="en-US" dirty="0"/>
              <a:t>が存在</a:t>
            </a:r>
            <a:r>
              <a:rPr lang="ja-JP" altLang="en-US" dirty="0" smtClean="0"/>
              <a:t>する</a:t>
            </a:r>
            <a:endParaRPr lang="en-US" altLang="ja-JP" dirty="0" smtClean="0"/>
          </a:p>
          <a:p>
            <a:r>
              <a:rPr lang="ja-JP" altLang="en-US" dirty="0" smtClean="0"/>
              <a:t>コミッターは様々な活動を担っている</a:t>
            </a:r>
            <a:endParaRPr lang="en-US" altLang="ja-JP" dirty="0" smtClean="0"/>
          </a:p>
          <a:p>
            <a:pPr lvl="1"/>
            <a:r>
              <a:rPr lang="ja-JP" altLang="en-US" dirty="0" smtClean="0"/>
              <a:t>開発者への修正依頼</a:t>
            </a:r>
            <a:endParaRPr lang="en-US" altLang="ja-JP" dirty="0" smtClean="0"/>
          </a:p>
          <a:p>
            <a:pPr lvl="1"/>
            <a:r>
              <a:rPr lang="ja-JP" altLang="en-US" dirty="0" smtClean="0"/>
              <a:t>パッチ</a:t>
            </a:r>
            <a:r>
              <a:rPr lang="ja-JP" altLang="en-US" dirty="0"/>
              <a:t>品質の</a:t>
            </a:r>
            <a:r>
              <a:rPr lang="ja-JP" altLang="en-US" dirty="0" smtClean="0"/>
              <a:t>検証</a:t>
            </a:r>
            <a:endParaRPr lang="en-US" altLang="ja-JP" dirty="0" smtClean="0"/>
          </a:p>
          <a:p>
            <a:pPr lvl="1"/>
            <a:r>
              <a:rPr lang="ja-JP" altLang="en-US" dirty="0" smtClean="0"/>
              <a:t>構成管理</a:t>
            </a:r>
            <a:endParaRPr lang="en-US" altLang="ja-JP" dirty="0" smtClean="0"/>
          </a:p>
          <a:p>
            <a:pPr lvl="1"/>
            <a:r>
              <a:rPr lang="ja-JP" altLang="en-US" dirty="0" smtClean="0"/>
              <a:t>ドキュメント作成　など</a:t>
            </a:r>
            <a:endParaRPr lang="en-US" altLang="ja-JP" dirty="0" smtClean="0"/>
          </a:p>
          <a:p>
            <a:r>
              <a:rPr kumimoji="1" lang="ja-JP" altLang="en-US" dirty="0" smtClean="0"/>
              <a:t>コミッターの数が不足しているプロジェクト</a:t>
            </a:r>
            <a:r>
              <a:rPr lang="ja-JP" altLang="en-US" dirty="0"/>
              <a:t>が</a:t>
            </a:r>
            <a:r>
              <a:rPr kumimoji="1" lang="ja-JP" altLang="en-US" dirty="0" smtClean="0"/>
              <a:t>多く</a:t>
            </a:r>
            <a:r>
              <a:rPr lang="ja-JP" altLang="en-US" dirty="0"/>
              <a:t>ある</a:t>
            </a:r>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a:t>
            </a:fld>
            <a:endParaRPr lang="en-US" altLang="ja-JP" dirty="0"/>
          </a:p>
        </p:txBody>
      </p:sp>
    </p:spTree>
    <p:extLst>
      <p:ext uri="{BB962C8B-B14F-4D97-AF65-F5344CB8AC3E}">
        <p14:creationId xmlns:p14="http://schemas.microsoft.com/office/powerpoint/2010/main" val="2566499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コミッターの不足が招く問題</a:t>
            </a:r>
            <a:endParaRPr kumimoji="1" lang="ja-JP" altLang="en-US" sz="3600" dirty="0"/>
          </a:p>
        </p:txBody>
      </p:sp>
      <p:pic>
        <p:nvPicPr>
          <p:cNvPr id="79" name="Picture 19" descr="C:\shoji-f\SNA\Master's Thesis\図1.png"/>
          <p:cNvPicPr>
            <a:picLocks noChangeAspect="1" noChangeArrowheads="1"/>
          </p:cNvPicPr>
          <p:nvPr/>
        </p:nvPicPr>
        <p:blipFill>
          <a:blip r:embed="rId3" cstate="print"/>
          <a:srcRect/>
          <a:stretch>
            <a:fillRect/>
          </a:stretch>
        </p:blipFill>
        <p:spPr bwMode="auto">
          <a:xfrm>
            <a:off x="5260752" y="2543180"/>
            <a:ext cx="590248" cy="610430"/>
          </a:xfrm>
          <a:prstGeom prst="rect">
            <a:avLst/>
          </a:prstGeom>
          <a:noFill/>
          <a:ln w="9525">
            <a:noFill/>
            <a:miter lim="800000"/>
            <a:headEnd/>
            <a:tailEnd/>
          </a:ln>
        </p:spPr>
      </p:pic>
      <p:pic>
        <p:nvPicPr>
          <p:cNvPr id="80" name="Picture 19" descr="C:\shoji-f\SNA\Master's Thesis\図1.png"/>
          <p:cNvPicPr>
            <a:picLocks noChangeAspect="1" noChangeArrowheads="1"/>
          </p:cNvPicPr>
          <p:nvPr/>
        </p:nvPicPr>
        <p:blipFill>
          <a:blip r:embed="rId3" cstate="print"/>
          <a:srcRect/>
          <a:stretch>
            <a:fillRect/>
          </a:stretch>
        </p:blipFill>
        <p:spPr bwMode="auto">
          <a:xfrm>
            <a:off x="4669910" y="2237965"/>
            <a:ext cx="590248" cy="610430"/>
          </a:xfrm>
          <a:prstGeom prst="rect">
            <a:avLst/>
          </a:prstGeom>
          <a:noFill/>
          <a:ln w="9525">
            <a:noFill/>
            <a:miter lim="800000"/>
            <a:headEnd/>
            <a:tailEnd/>
          </a:ln>
        </p:spPr>
      </p:pic>
      <p:pic>
        <p:nvPicPr>
          <p:cNvPr id="81" name="Picture 19" descr="C:\shoji-f\SNA\Master's Thesis\図1.png"/>
          <p:cNvPicPr>
            <a:picLocks noChangeAspect="1" noChangeArrowheads="1"/>
          </p:cNvPicPr>
          <p:nvPr/>
        </p:nvPicPr>
        <p:blipFill>
          <a:blip r:embed="rId3" cstate="print"/>
          <a:srcRect/>
          <a:stretch>
            <a:fillRect/>
          </a:stretch>
        </p:blipFill>
        <p:spPr bwMode="auto">
          <a:xfrm>
            <a:off x="4497011" y="2909800"/>
            <a:ext cx="590248" cy="610430"/>
          </a:xfrm>
          <a:prstGeom prst="rect">
            <a:avLst/>
          </a:prstGeom>
          <a:noFill/>
          <a:ln w="9525">
            <a:noFill/>
            <a:miter lim="800000"/>
            <a:headEnd/>
            <a:tailEnd/>
          </a:ln>
        </p:spPr>
      </p:pic>
      <p:pic>
        <p:nvPicPr>
          <p:cNvPr id="82" name="Picture 19" descr="C:\shoji-f\SNA\Master's Thesis\図1.png"/>
          <p:cNvPicPr>
            <a:picLocks noChangeAspect="1" noChangeArrowheads="1"/>
          </p:cNvPicPr>
          <p:nvPr/>
        </p:nvPicPr>
        <p:blipFill>
          <a:blip r:embed="rId3" cstate="print"/>
          <a:srcRect/>
          <a:stretch>
            <a:fillRect/>
          </a:stretch>
        </p:blipFill>
        <p:spPr bwMode="auto">
          <a:xfrm>
            <a:off x="5024113" y="3220840"/>
            <a:ext cx="590248" cy="610430"/>
          </a:xfrm>
          <a:prstGeom prst="rect">
            <a:avLst/>
          </a:prstGeom>
          <a:noFill/>
          <a:ln w="9525">
            <a:noFill/>
            <a:miter lim="800000"/>
            <a:headEnd/>
            <a:tailEnd/>
          </a:ln>
        </p:spPr>
      </p:pic>
      <p:cxnSp>
        <p:nvCxnSpPr>
          <p:cNvPr id="83" name="直線矢印コネクタ 82"/>
          <p:cNvCxnSpPr/>
          <p:nvPr/>
        </p:nvCxnSpPr>
        <p:spPr bwMode="auto">
          <a:xfrm>
            <a:off x="3206829" y="3463191"/>
            <a:ext cx="1290182" cy="21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3289341" y="2855501"/>
            <a:ext cx="1172892"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3413513" y="2381504"/>
            <a:ext cx="938314"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90711" y="1956467"/>
            <a:ext cx="586383" cy="586713"/>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58728" y="2451626"/>
            <a:ext cx="586383" cy="586713"/>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90711" y="3048965"/>
            <a:ext cx="586383" cy="586713"/>
          </a:xfrm>
          <a:prstGeom prst="rect">
            <a:avLst/>
          </a:prstGeom>
          <a:noFill/>
          <a:ln w="9525">
            <a:noFill/>
            <a:miter lim="800000"/>
            <a:headEnd/>
            <a:tailEnd/>
          </a:ln>
        </p:spPr>
      </p:pic>
      <p:cxnSp>
        <p:nvCxnSpPr>
          <p:cNvPr id="89" name="直線矢印コネクタ 88"/>
          <p:cNvCxnSpPr/>
          <p:nvPr/>
        </p:nvCxnSpPr>
        <p:spPr bwMode="auto">
          <a:xfrm flipV="1">
            <a:off x="3168726" y="3853224"/>
            <a:ext cx="1293507" cy="124093"/>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603129" y="3559868"/>
            <a:ext cx="586383" cy="586713"/>
          </a:xfrm>
          <a:prstGeom prst="rect">
            <a:avLst/>
          </a:prstGeom>
          <a:noFill/>
          <a:ln w="9525">
            <a:noFill/>
            <a:miter lim="800000"/>
            <a:headEnd/>
            <a:tailEnd/>
          </a:ln>
        </p:spPr>
      </p:pic>
      <p:sp>
        <p:nvSpPr>
          <p:cNvPr id="91" name="円柱 90"/>
          <p:cNvSpPr/>
          <p:nvPr/>
        </p:nvSpPr>
        <p:spPr bwMode="auto">
          <a:xfrm>
            <a:off x="7289139" y="2638693"/>
            <a:ext cx="694804" cy="790368"/>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a:p>
        </p:txBody>
      </p:sp>
      <p:sp>
        <p:nvSpPr>
          <p:cNvPr id="92" name="右矢印 91"/>
          <p:cNvSpPr/>
          <p:nvPr/>
        </p:nvSpPr>
        <p:spPr bwMode="auto">
          <a:xfrm>
            <a:off x="6085125" y="2761886"/>
            <a:ext cx="888881" cy="565536"/>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93" name="Picture 7" descr="j0431601"/>
          <p:cNvPicPr>
            <a:picLocks noChangeAspect="1" noChangeArrowheads="1"/>
          </p:cNvPicPr>
          <p:nvPr/>
        </p:nvPicPr>
        <p:blipFill>
          <a:blip r:embed="rId5" cstate="print"/>
          <a:srcRect/>
          <a:stretch>
            <a:fillRect/>
          </a:stretch>
        </p:blipFill>
        <p:spPr bwMode="auto">
          <a:xfrm>
            <a:off x="1330731" y="2367336"/>
            <a:ext cx="629163" cy="629516"/>
          </a:xfrm>
          <a:prstGeom prst="rect">
            <a:avLst/>
          </a:prstGeom>
          <a:noFill/>
          <a:ln w="9525">
            <a:noFill/>
            <a:miter lim="800000"/>
            <a:headEnd/>
            <a:tailEnd/>
          </a:ln>
        </p:spPr>
      </p:pic>
      <p:pic>
        <p:nvPicPr>
          <p:cNvPr id="94" name="Picture 7" descr="j0431601"/>
          <p:cNvPicPr>
            <a:picLocks noChangeAspect="1" noChangeArrowheads="1"/>
          </p:cNvPicPr>
          <p:nvPr/>
        </p:nvPicPr>
        <p:blipFill>
          <a:blip r:embed="rId5" cstate="print"/>
          <a:srcRect/>
          <a:stretch>
            <a:fillRect/>
          </a:stretch>
        </p:blipFill>
        <p:spPr bwMode="auto">
          <a:xfrm>
            <a:off x="1762730" y="2132369"/>
            <a:ext cx="629163" cy="629516"/>
          </a:xfrm>
          <a:prstGeom prst="rect">
            <a:avLst/>
          </a:prstGeom>
          <a:noFill/>
          <a:ln w="9525">
            <a:noFill/>
            <a:miter lim="800000"/>
            <a:headEnd/>
            <a:tailEnd/>
          </a:ln>
        </p:spPr>
      </p:pic>
      <p:pic>
        <p:nvPicPr>
          <p:cNvPr id="95" name="Picture 7" descr="j0431601"/>
          <p:cNvPicPr>
            <a:picLocks noChangeAspect="1" noChangeArrowheads="1"/>
          </p:cNvPicPr>
          <p:nvPr/>
        </p:nvPicPr>
        <p:blipFill>
          <a:blip r:embed="rId5" cstate="print"/>
          <a:srcRect/>
          <a:stretch>
            <a:fillRect/>
          </a:stretch>
        </p:blipFill>
        <p:spPr bwMode="auto">
          <a:xfrm>
            <a:off x="1709566" y="2564611"/>
            <a:ext cx="629163" cy="629516"/>
          </a:xfrm>
          <a:prstGeom prst="rect">
            <a:avLst/>
          </a:prstGeom>
          <a:noFill/>
          <a:ln w="9525">
            <a:noFill/>
            <a:miter lim="800000"/>
            <a:headEnd/>
            <a:tailEnd/>
          </a:ln>
        </p:spPr>
      </p:pic>
      <p:pic>
        <p:nvPicPr>
          <p:cNvPr id="96" name="Picture 7" descr="j0431601"/>
          <p:cNvPicPr>
            <a:picLocks noChangeAspect="1" noChangeArrowheads="1"/>
          </p:cNvPicPr>
          <p:nvPr/>
        </p:nvPicPr>
        <p:blipFill>
          <a:blip r:embed="rId5" cstate="print"/>
          <a:srcRect/>
          <a:stretch>
            <a:fillRect/>
          </a:stretch>
        </p:blipFill>
        <p:spPr bwMode="auto">
          <a:xfrm>
            <a:off x="1762730" y="2996852"/>
            <a:ext cx="629163" cy="629516"/>
          </a:xfrm>
          <a:prstGeom prst="rect">
            <a:avLst/>
          </a:prstGeom>
          <a:noFill/>
          <a:ln w="9525">
            <a:noFill/>
            <a:miter lim="800000"/>
            <a:headEnd/>
            <a:tailEnd/>
          </a:ln>
        </p:spPr>
      </p:pic>
      <p:pic>
        <p:nvPicPr>
          <p:cNvPr id="97" name="Picture 7" descr="j0431601"/>
          <p:cNvPicPr>
            <a:picLocks noChangeAspect="1" noChangeArrowheads="1"/>
          </p:cNvPicPr>
          <p:nvPr/>
        </p:nvPicPr>
        <p:blipFill>
          <a:blip r:embed="rId5" cstate="print"/>
          <a:srcRect/>
          <a:stretch>
            <a:fillRect/>
          </a:stretch>
        </p:blipFill>
        <p:spPr bwMode="auto">
          <a:xfrm>
            <a:off x="1618730" y="3357053"/>
            <a:ext cx="629163" cy="629516"/>
          </a:xfrm>
          <a:prstGeom prst="rect">
            <a:avLst/>
          </a:prstGeom>
          <a:noFill/>
          <a:ln w="9525">
            <a:noFill/>
            <a:miter lim="800000"/>
            <a:headEnd/>
            <a:tailEnd/>
          </a:ln>
        </p:spPr>
      </p:pic>
      <p:pic>
        <p:nvPicPr>
          <p:cNvPr id="98" name="Picture 7" descr="j0431601"/>
          <p:cNvPicPr>
            <a:picLocks noChangeAspect="1" noChangeArrowheads="1"/>
          </p:cNvPicPr>
          <p:nvPr/>
        </p:nvPicPr>
        <p:blipFill>
          <a:blip r:embed="rId5" cstate="print"/>
          <a:srcRect/>
          <a:stretch>
            <a:fillRect/>
          </a:stretch>
        </p:blipFill>
        <p:spPr bwMode="auto">
          <a:xfrm>
            <a:off x="2357564" y="2060329"/>
            <a:ext cx="629163" cy="629516"/>
          </a:xfrm>
          <a:prstGeom prst="rect">
            <a:avLst/>
          </a:prstGeom>
          <a:noFill/>
          <a:ln w="9525">
            <a:noFill/>
            <a:miter lim="800000"/>
            <a:headEnd/>
            <a:tailEnd/>
          </a:ln>
        </p:spPr>
      </p:pic>
      <p:pic>
        <p:nvPicPr>
          <p:cNvPr id="99" name="Picture 7" descr="j0431601"/>
          <p:cNvPicPr>
            <a:picLocks noChangeAspect="1" noChangeArrowheads="1"/>
          </p:cNvPicPr>
          <p:nvPr/>
        </p:nvPicPr>
        <p:blipFill>
          <a:blip r:embed="rId5" cstate="print"/>
          <a:srcRect/>
          <a:stretch>
            <a:fillRect/>
          </a:stretch>
        </p:blipFill>
        <p:spPr bwMode="auto">
          <a:xfrm>
            <a:off x="2213565" y="2439377"/>
            <a:ext cx="629163" cy="629516"/>
          </a:xfrm>
          <a:prstGeom prst="rect">
            <a:avLst/>
          </a:prstGeom>
          <a:noFill/>
          <a:ln w="9525">
            <a:noFill/>
            <a:miter lim="800000"/>
            <a:headEnd/>
            <a:tailEnd/>
          </a:ln>
        </p:spPr>
      </p:pic>
      <p:pic>
        <p:nvPicPr>
          <p:cNvPr id="100" name="Picture 7" descr="j0431601"/>
          <p:cNvPicPr>
            <a:picLocks noChangeAspect="1" noChangeArrowheads="1"/>
          </p:cNvPicPr>
          <p:nvPr/>
        </p:nvPicPr>
        <p:blipFill>
          <a:blip r:embed="rId5" cstate="print"/>
          <a:srcRect/>
          <a:stretch>
            <a:fillRect/>
          </a:stretch>
        </p:blipFill>
        <p:spPr bwMode="auto">
          <a:xfrm>
            <a:off x="2213565" y="2852772"/>
            <a:ext cx="629163" cy="629516"/>
          </a:xfrm>
          <a:prstGeom prst="rect">
            <a:avLst/>
          </a:prstGeom>
          <a:noFill/>
          <a:ln w="9525">
            <a:noFill/>
            <a:miter lim="800000"/>
            <a:headEnd/>
            <a:tailEnd/>
          </a:ln>
        </p:spPr>
      </p:pic>
      <p:pic>
        <p:nvPicPr>
          <p:cNvPr id="101" name="Picture 7" descr="j0431601"/>
          <p:cNvPicPr>
            <a:picLocks noChangeAspect="1" noChangeArrowheads="1"/>
          </p:cNvPicPr>
          <p:nvPr/>
        </p:nvPicPr>
        <p:blipFill>
          <a:blip r:embed="rId5" cstate="print"/>
          <a:srcRect/>
          <a:stretch>
            <a:fillRect/>
          </a:stretch>
        </p:blipFill>
        <p:spPr bwMode="auto">
          <a:xfrm>
            <a:off x="2194729" y="3429061"/>
            <a:ext cx="629163" cy="629516"/>
          </a:xfrm>
          <a:prstGeom prst="rect">
            <a:avLst/>
          </a:prstGeom>
          <a:noFill/>
          <a:ln w="9525">
            <a:noFill/>
            <a:miter lim="800000"/>
            <a:headEnd/>
            <a:tailEnd/>
          </a:ln>
        </p:spPr>
      </p:pic>
      <p:pic>
        <p:nvPicPr>
          <p:cNvPr id="149" name="Picture 7" descr="j0431601"/>
          <p:cNvPicPr>
            <a:picLocks noChangeAspect="1" noChangeArrowheads="1"/>
          </p:cNvPicPr>
          <p:nvPr/>
        </p:nvPicPr>
        <p:blipFill>
          <a:blip r:embed="rId5" cstate="print"/>
          <a:srcRect/>
          <a:stretch>
            <a:fillRect/>
          </a:stretch>
        </p:blipFill>
        <p:spPr bwMode="auto">
          <a:xfrm>
            <a:off x="1258731" y="2727538"/>
            <a:ext cx="629163" cy="629516"/>
          </a:xfrm>
          <a:prstGeom prst="rect">
            <a:avLst/>
          </a:prstGeom>
          <a:noFill/>
          <a:ln w="9525">
            <a:noFill/>
            <a:miter lim="800000"/>
            <a:headEnd/>
            <a:tailEnd/>
          </a:ln>
        </p:spPr>
      </p:pic>
      <p:pic>
        <p:nvPicPr>
          <p:cNvPr id="150" name="Picture 7" descr="j0431601"/>
          <p:cNvPicPr>
            <a:picLocks noChangeAspect="1" noChangeArrowheads="1"/>
          </p:cNvPicPr>
          <p:nvPr/>
        </p:nvPicPr>
        <p:blipFill>
          <a:blip r:embed="rId5" cstate="print"/>
          <a:srcRect/>
          <a:stretch>
            <a:fillRect/>
          </a:stretch>
        </p:blipFill>
        <p:spPr bwMode="auto">
          <a:xfrm>
            <a:off x="1330731" y="3087739"/>
            <a:ext cx="629163" cy="629516"/>
          </a:xfrm>
          <a:prstGeom prst="rect">
            <a:avLst/>
          </a:prstGeom>
          <a:noFill/>
          <a:ln w="9525">
            <a:noFill/>
            <a:miter lim="800000"/>
            <a:headEnd/>
            <a:tailEnd/>
          </a:ln>
        </p:spPr>
      </p:pic>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3</a:t>
            </a:fld>
            <a:endParaRPr kumimoji="1" lang="ja-JP" altLang="en-US" dirty="0"/>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102" name="正方形/長方形 101"/>
          <p:cNvSpPr/>
          <p:nvPr/>
        </p:nvSpPr>
        <p:spPr>
          <a:xfrm>
            <a:off x="516002" y="4034707"/>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一般開発者</a:t>
            </a:r>
            <a:endParaRPr kumimoji="1" lang="ja-JP" altLang="en-US" sz="2400" dirty="0"/>
          </a:p>
        </p:txBody>
      </p:sp>
      <p:sp>
        <p:nvSpPr>
          <p:cNvPr id="141" name="正方形/長方形 140"/>
          <p:cNvSpPr/>
          <p:nvPr/>
        </p:nvSpPr>
        <p:spPr>
          <a:xfrm>
            <a:off x="3764882" y="4058577"/>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a:t>コミッター</a:t>
            </a:r>
            <a:endParaRPr kumimoji="1" lang="ja-JP" altLang="en-US" sz="2400" dirty="0"/>
          </a:p>
        </p:txBody>
      </p:sp>
      <p:sp>
        <p:nvSpPr>
          <p:cNvPr id="142" name="正方形/長方形 141"/>
          <p:cNvSpPr/>
          <p:nvPr/>
        </p:nvSpPr>
        <p:spPr>
          <a:xfrm>
            <a:off x="6196409" y="3935744"/>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リポジトリ</a:t>
            </a:r>
            <a:endParaRPr kumimoji="1" lang="ja-JP" altLang="en-US" sz="2400" dirty="0"/>
          </a:p>
        </p:txBody>
      </p:sp>
      <p:sp>
        <p:nvSpPr>
          <p:cNvPr id="143" name="AutoShape 4"/>
          <p:cNvSpPr>
            <a:spLocks noChangeArrowheads="1"/>
          </p:cNvSpPr>
          <p:nvPr/>
        </p:nvSpPr>
        <p:spPr bwMode="auto">
          <a:xfrm>
            <a:off x="1386557" y="4687389"/>
            <a:ext cx="6421197" cy="990600"/>
          </a:xfrm>
          <a:prstGeom prst="flowChartAlternateProcess">
            <a:avLst/>
          </a:prstGeom>
          <a:solidFill>
            <a:schemeClr val="bg1"/>
          </a:solidFill>
          <a:ln w="28575" algn="ctr">
            <a:solidFill>
              <a:srgbClr val="FF0000"/>
            </a:solidFill>
            <a:miter lim="800000"/>
            <a:headEnd/>
            <a:tailEnd/>
          </a:ln>
          <a:effectLst/>
        </p:spPr>
        <p:txBody>
          <a:bodyPr wrap="square" tIns="72000" bIns="72000" anchor="ctr"/>
          <a:lstStyle/>
          <a:p>
            <a:pPr algn="ctr"/>
            <a:r>
              <a:rPr lang="ja-JP" altLang="en-US" sz="2400" b="1" dirty="0"/>
              <a:t>少数のコミッターへのタスクの</a:t>
            </a:r>
            <a:r>
              <a:rPr lang="ja-JP" altLang="en-US" sz="2400" b="1" dirty="0" smtClean="0"/>
              <a:t>集中</a:t>
            </a:r>
            <a:endParaRPr lang="en-US" altLang="ja-JP" sz="2400" b="1" dirty="0" smtClean="0"/>
          </a:p>
          <a:p>
            <a:pPr algn="ctr"/>
            <a:r>
              <a:rPr lang="ja-JP" altLang="en-US" sz="2400" b="1" dirty="0"/>
              <a:t>レビュー時間の</a:t>
            </a:r>
            <a:r>
              <a:rPr lang="ja-JP" altLang="en-US" sz="2400" b="1" dirty="0" smtClean="0"/>
              <a:t>長期化</a:t>
            </a:r>
            <a:endParaRPr lang="ja-JP" altLang="en-US" sz="2400" b="1" dirty="0"/>
          </a:p>
        </p:txBody>
      </p:sp>
      <p:sp>
        <p:nvSpPr>
          <p:cNvPr id="7" name="正方形/長方形 6"/>
          <p:cNvSpPr/>
          <p:nvPr/>
        </p:nvSpPr>
        <p:spPr>
          <a:xfrm>
            <a:off x="0" y="5222570"/>
            <a:ext cx="9144000" cy="10640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bg1"/>
                </a:solidFill>
              </a:rPr>
              <a:t>コミッターに昇格すべき開発者を見つけ出すことが重要</a:t>
            </a:r>
            <a:endParaRPr lang="en-US" altLang="ja-JP" sz="2800" dirty="0">
              <a:solidFill>
                <a:schemeClr val="bg1"/>
              </a:solidFill>
            </a:endParaRPr>
          </a:p>
        </p:txBody>
      </p:sp>
      <p:sp>
        <p:nvSpPr>
          <p:cNvPr id="14" name="正方形/長方形 13"/>
          <p:cNvSpPr/>
          <p:nvPr/>
        </p:nvSpPr>
        <p:spPr>
          <a:xfrm>
            <a:off x="3635808" y="1507312"/>
            <a:ext cx="1329226" cy="70670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t>パッチ投稿</a:t>
            </a:r>
            <a:endParaRPr lang="ja-JP" altLang="en-US" dirty="0"/>
          </a:p>
        </p:txBody>
      </p:sp>
    </p:spTree>
    <p:extLst>
      <p:ext uri="{BB962C8B-B14F-4D97-AF65-F5344CB8AC3E}">
        <p14:creationId xmlns:p14="http://schemas.microsoft.com/office/powerpoint/2010/main" val="126095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コミッターへの昇格</a:t>
            </a:r>
            <a:endParaRPr kumimoji="1" lang="ja-JP" altLang="en-US" sz="3600" dirty="0"/>
          </a:p>
        </p:txBody>
      </p:sp>
      <p:sp>
        <p:nvSpPr>
          <p:cNvPr id="30" name="コンテンツ プレースホルダ 2"/>
          <p:cNvSpPr>
            <a:spLocks noGrp="1"/>
          </p:cNvSpPr>
          <p:nvPr>
            <p:ph idx="1"/>
          </p:nvPr>
        </p:nvSpPr>
        <p:spPr>
          <a:xfrm>
            <a:off x="609600" y="1600200"/>
            <a:ext cx="7924800" cy="4997152"/>
          </a:xfrm>
        </p:spPr>
        <p:txBody>
          <a:bodyPr>
            <a:normAutofit/>
          </a:bodyPr>
          <a:lstStyle/>
          <a:p>
            <a:pPr algn="l"/>
            <a:r>
              <a:rPr lang="ja-JP" altLang="en-US" dirty="0" smtClean="0"/>
              <a:t>コミッター選出はプロジェクト管理者や既存のコミッターによって行われる</a:t>
            </a:r>
            <a:r>
              <a:rPr lang="en-US" altLang="ja-JP" sz="2400" dirty="0" smtClean="0"/>
              <a:t>[1</a:t>
            </a:r>
            <a:r>
              <a:rPr lang="en-US" altLang="ja-JP" sz="2400" dirty="0" smtClean="0"/>
              <a:t>]</a:t>
            </a:r>
          </a:p>
          <a:p>
            <a:pPr algn="l"/>
            <a:endParaRPr lang="en-US" altLang="ja-JP" sz="2400" dirty="0" smtClean="0"/>
          </a:p>
          <a:p>
            <a:r>
              <a:rPr lang="ja-JP" altLang="en-US" dirty="0" smtClean="0"/>
              <a:t>プロジェクトへの</a:t>
            </a:r>
            <a:r>
              <a:rPr lang="ja-JP" altLang="en-US" dirty="0" smtClean="0">
                <a:solidFill>
                  <a:srgbClr val="FF0000"/>
                </a:solidFill>
              </a:rPr>
              <a:t>貢献</a:t>
            </a:r>
            <a:r>
              <a:rPr lang="ja-JP" altLang="en-US" dirty="0" smtClean="0"/>
              <a:t>が認められればコミッターとして選出</a:t>
            </a:r>
            <a:r>
              <a:rPr lang="ja-JP" altLang="en-US" dirty="0" smtClean="0"/>
              <a:t>される</a:t>
            </a:r>
            <a:endParaRPr lang="en-US" altLang="ja-JP" dirty="0" smtClean="0"/>
          </a:p>
          <a:p>
            <a:endParaRPr lang="en-US" altLang="ja-JP" dirty="0"/>
          </a:p>
          <a:p>
            <a:endParaRPr lang="en-US" altLang="ja-JP" dirty="0" smtClean="0"/>
          </a:p>
          <a:p>
            <a:endParaRPr lang="en-US" altLang="ja-JP" dirty="0" smtClean="0"/>
          </a:p>
          <a:p>
            <a:pPr marL="0" indent="0">
              <a:buNone/>
            </a:pPr>
            <a:endParaRPr lang="en-US" altLang="ja-JP" dirty="0"/>
          </a:p>
          <a:p>
            <a:endParaRPr lang="en-US" altLang="ja-JP" dirty="0" smtClean="0"/>
          </a:p>
          <a:p>
            <a:endParaRPr lang="en-US" altLang="ja-JP" dirty="0"/>
          </a:p>
          <a:p>
            <a:pPr marL="0" indent="0">
              <a:buNone/>
            </a:pPr>
            <a:endParaRPr lang="en-US" altLang="ja-JP" dirty="0" smtClean="0"/>
          </a:p>
          <a:p>
            <a:pPr marL="0" indent="0">
              <a:buNone/>
            </a:pPr>
            <a:endParaRPr lang="en-US" altLang="ja-JP" dirty="0" smtClean="0"/>
          </a:p>
        </p:txBody>
      </p:sp>
      <p:sp>
        <p:nvSpPr>
          <p:cNvPr id="31" name="テキスト ボックス 4"/>
          <p:cNvSpPr txBox="1">
            <a:spLocks noChangeArrowheads="1"/>
          </p:cNvSpPr>
          <p:nvPr/>
        </p:nvSpPr>
        <p:spPr bwMode="auto">
          <a:xfrm>
            <a:off x="302695" y="6074132"/>
            <a:ext cx="8805809" cy="523220"/>
          </a:xfrm>
          <a:prstGeom prst="rect">
            <a:avLst/>
          </a:prstGeom>
          <a:noFill/>
          <a:ln w="9525">
            <a:noFill/>
            <a:miter lim="800000"/>
            <a:headEnd/>
            <a:tailEnd/>
          </a:ln>
        </p:spPr>
        <p:txBody>
          <a:bodyPr wrap="none">
            <a:spAutoFit/>
          </a:bodyPr>
          <a:lstStyle/>
          <a:p>
            <a:r>
              <a:rPr lang="en-US" altLang="ja-JP" sz="1400" dirty="0" smtClean="0"/>
              <a:t>[1] C. Jensen and W. </a:t>
            </a:r>
            <a:r>
              <a:rPr lang="en-US" altLang="ja-JP" sz="1400" dirty="0" err="1" smtClean="0"/>
              <a:t>Scacchi</a:t>
            </a:r>
            <a:r>
              <a:rPr lang="en-US" altLang="ja-JP" sz="1400" dirty="0" smtClean="0"/>
              <a:t>. Role Migration and Advancement Processes in OSSD Projects: A Comparative Case Study. </a:t>
            </a:r>
          </a:p>
          <a:p>
            <a:r>
              <a:rPr lang="en-US" altLang="ja-JP" sz="1400" dirty="0" smtClean="0"/>
              <a:t>Proceedings of the 29</a:t>
            </a:r>
            <a:r>
              <a:rPr lang="en-US" altLang="ja-JP" sz="1400" baseline="30000" dirty="0" smtClean="0"/>
              <a:t>th</a:t>
            </a:r>
            <a:r>
              <a:rPr lang="en-US" altLang="ja-JP" sz="1400" dirty="0" smtClean="0"/>
              <a:t> International conference on software engineering (ICSE’07), pp.364-374, 2007</a:t>
            </a:r>
            <a:endParaRPr lang="ja-JP" altLang="en-US" sz="1400" dirty="0"/>
          </a:p>
        </p:txBody>
      </p:sp>
      <p:grpSp>
        <p:nvGrpSpPr>
          <p:cNvPr id="32" name="グループ化 31"/>
          <p:cNvGrpSpPr/>
          <p:nvPr/>
        </p:nvGrpSpPr>
        <p:grpSpPr>
          <a:xfrm>
            <a:off x="1739396" y="4150921"/>
            <a:ext cx="6696744" cy="1323439"/>
            <a:chOff x="2339752" y="4509120"/>
            <a:chExt cx="6696744" cy="1323439"/>
          </a:xfrm>
        </p:grpSpPr>
        <p:sp>
          <p:nvSpPr>
            <p:cNvPr id="33" name="テキスト ボックス 67"/>
            <p:cNvSpPr txBox="1">
              <a:spLocks noChangeArrowheads="1"/>
            </p:cNvSpPr>
            <p:nvPr/>
          </p:nvSpPr>
          <p:spPr bwMode="auto">
            <a:xfrm>
              <a:off x="2478311" y="4509120"/>
              <a:ext cx="6558185" cy="1323439"/>
            </a:xfrm>
            <a:prstGeom prst="rect">
              <a:avLst/>
            </a:prstGeom>
            <a:solidFill>
              <a:schemeClr val="bg1"/>
            </a:solidFill>
            <a:ln w="9525">
              <a:noFill/>
              <a:miter lim="800000"/>
              <a:headEnd/>
              <a:tailEnd/>
            </a:ln>
          </p:spPr>
          <p:txBody>
            <a:bodyPr wrap="square">
              <a:spAutoFit/>
            </a:bodyPr>
            <a:lstStyle/>
            <a:p>
              <a:pPr lvl="1"/>
              <a:r>
                <a:rPr lang="ja-JP" altLang="en-US" sz="2000" dirty="0" smtClean="0"/>
                <a:t>①パッチ</a:t>
              </a:r>
              <a:r>
                <a:rPr lang="ja-JP" altLang="en-US" sz="2000" dirty="0"/>
                <a:t>の作成・投稿</a:t>
              </a:r>
              <a:endParaRPr lang="en-US" altLang="ja-JP" sz="2000" dirty="0"/>
            </a:p>
            <a:p>
              <a:pPr lvl="1"/>
              <a:r>
                <a:rPr lang="ja-JP" altLang="en-US" sz="2000" dirty="0"/>
                <a:t>②</a:t>
              </a:r>
              <a:r>
                <a:rPr lang="ja-JP" altLang="en-US" sz="2000" dirty="0" smtClean="0"/>
                <a:t>投稿</a:t>
              </a:r>
              <a:r>
                <a:rPr lang="ja-JP" altLang="en-US" sz="2000" dirty="0"/>
                <a:t>された</a:t>
              </a:r>
              <a:r>
                <a:rPr lang="ja-JP" altLang="en-US" sz="2000" dirty="0" smtClean="0"/>
                <a:t>パッチのレビュー＆フィードバック</a:t>
              </a:r>
              <a:endParaRPr lang="en-US" altLang="ja-JP" sz="2000" dirty="0" smtClean="0"/>
            </a:p>
            <a:p>
              <a:pPr lvl="1"/>
              <a:r>
                <a:rPr lang="ja-JP" altLang="en-US" sz="2000" dirty="0" smtClean="0"/>
                <a:t>③不具合に対する議論（コメントの投稿）</a:t>
              </a:r>
              <a:endParaRPr lang="en-US" altLang="ja-JP" sz="2000" dirty="0" smtClean="0"/>
            </a:p>
            <a:p>
              <a:pPr lvl="1"/>
              <a:r>
                <a:rPr lang="ja-JP" altLang="en-US" sz="2000" dirty="0" smtClean="0"/>
                <a:t>④パッチの妥当性確認後，構成管理ツールへコミット</a:t>
              </a:r>
              <a:endParaRPr lang="en-US" altLang="ja-JP" sz="2000" dirty="0" smtClean="0"/>
            </a:p>
          </p:txBody>
        </p:sp>
        <p:grpSp>
          <p:nvGrpSpPr>
            <p:cNvPr id="34" name="グループ化 173"/>
            <p:cNvGrpSpPr/>
            <p:nvPr/>
          </p:nvGrpSpPr>
          <p:grpSpPr>
            <a:xfrm>
              <a:off x="2339752" y="4589863"/>
              <a:ext cx="576063" cy="1188764"/>
              <a:chOff x="2339752" y="4589863"/>
              <a:chExt cx="576063" cy="1188764"/>
            </a:xfrm>
          </p:grpSpPr>
          <p:pic>
            <p:nvPicPr>
              <p:cNvPr id="35" name="Picture 19" descr="C:\shoji-f\SNA\Master's Thesis\図1.png"/>
              <p:cNvPicPr>
                <a:picLocks noChangeAspect="1" noChangeArrowheads="1"/>
              </p:cNvPicPr>
              <p:nvPr/>
            </p:nvPicPr>
            <p:blipFill>
              <a:blip r:embed="rId3" cstate="print"/>
              <a:srcRect/>
              <a:stretch>
                <a:fillRect/>
              </a:stretch>
            </p:blipFill>
            <p:spPr bwMode="auto">
              <a:xfrm>
                <a:off x="2339752" y="4589863"/>
                <a:ext cx="246076" cy="254490"/>
              </a:xfrm>
              <a:prstGeom prst="rect">
                <a:avLst/>
              </a:prstGeom>
              <a:noFill/>
              <a:ln w="9525">
                <a:noFill/>
                <a:miter lim="800000"/>
                <a:headEnd/>
                <a:tailEnd/>
              </a:ln>
            </p:spPr>
          </p:pic>
          <p:pic>
            <p:nvPicPr>
              <p:cNvPr id="36" name="Picture 7" descr="j0431601"/>
              <p:cNvPicPr>
                <a:picLocks noChangeAspect="1" noChangeArrowheads="1"/>
              </p:cNvPicPr>
              <p:nvPr/>
            </p:nvPicPr>
            <p:blipFill>
              <a:blip r:embed="rId4" cstate="print"/>
              <a:srcRect/>
              <a:stretch>
                <a:fillRect/>
              </a:stretch>
            </p:blipFill>
            <p:spPr bwMode="auto">
              <a:xfrm>
                <a:off x="2627784" y="4589863"/>
                <a:ext cx="288031" cy="288193"/>
              </a:xfrm>
              <a:prstGeom prst="rect">
                <a:avLst/>
              </a:prstGeom>
              <a:noFill/>
              <a:ln w="9525">
                <a:noFill/>
                <a:miter lim="800000"/>
                <a:headEnd/>
                <a:tailEnd/>
              </a:ln>
            </p:spPr>
          </p:pic>
          <p:pic>
            <p:nvPicPr>
              <p:cNvPr id="37" name="Picture 19" descr="C:\shoji-f\SNA\Master's Thesis\図1.png"/>
              <p:cNvPicPr>
                <a:picLocks noChangeAspect="1" noChangeArrowheads="1"/>
              </p:cNvPicPr>
              <p:nvPr/>
            </p:nvPicPr>
            <p:blipFill>
              <a:blip r:embed="rId3" cstate="print"/>
              <a:srcRect/>
              <a:stretch>
                <a:fillRect/>
              </a:stretch>
            </p:blipFill>
            <p:spPr bwMode="auto">
              <a:xfrm>
                <a:off x="2339752" y="4877895"/>
                <a:ext cx="246076" cy="254490"/>
              </a:xfrm>
              <a:prstGeom prst="rect">
                <a:avLst/>
              </a:prstGeom>
              <a:noFill/>
              <a:ln w="9525">
                <a:noFill/>
                <a:miter lim="800000"/>
                <a:headEnd/>
                <a:tailEnd/>
              </a:ln>
            </p:spPr>
          </p:pic>
          <p:pic>
            <p:nvPicPr>
              <p:cNvPr id="38" name="Picture 7" descr="j0431601"/>
              <p:cNvPicPr>
                <a:picLocks noChangeAspect="1" noChangeArrowheads="1"/>
              </p:cNvPicPr>
              <p:nvPr/>
            </p:nvPicPr>
            <p:blipFill>
              <a:blip r:embed="rId4" cstate="print"/>
              <a:srcRect/>
              <a:stretch>
                <a:fillRect/>
              </a:stretch>
            </p:blipFill>
            <p:spPr bwMode="auto">
              <a:xfrm>
                <a:off x="2627784" y="4877895"/>
                <a:ext cx="288031" cy="288193"/>
              </a:xfrm>
              <a:prstGeom prst="rect">
                <a:avLst/>
              </a:prstGeom>
              <a:noFill/>
              <a:ln w="9525">
                <a:noFill/>
                <a:miter lim="800000"/>
                <a:headEnd/>
                <a:tailEnd/>
              </a:ln>
            </p:spPr>
          </p:pic>
          <p:pic>
            <p:nvPicPr>
              <p:cNvPr id="39" name="Picture 19" descr="C:\shoji-f\SNA\Master's Thesis\図1.png"/>
              <p:cNvPicPr>
                <a:picLocks noChangeAspect="1" noChangeArrowheads="1"/>
              </p:cNvPicPr>
              <p:nvPr/>
            </p:nvPicPr>
            <p:blipFill>
              <a:blip r:embed="rId3" cstate="print"/>
              <a:srcRect/>
              <a:stretch>
                <a:fillRect/>
              </a:stretch>
            </p:blipFill>
            <p:spPr bwMode="auto">
              <a:xfrm>
                <a:off x="2339752" y="5184933"/>
                <a:ext cx="246076" cy="254490"/>
              </a:xfrm>
              <a:prstGeom prst="rect">
                <a:avLst/>
              </a:prstGeom>
              <a:noFill/>
              <a:ln w="9525">
                <a:noFill/>
                <a:miter lim="800000"/>
                <a:headEnd/>
                <a:tailEnd/>
              </a:ln>
            </p:spPr>
          </p:pic>
          <p:pic>
            <p:nvPicPr>
              <p:cNvPr id="40" name="Picture 7" descr="j0431601"/>
              <p:cNvPicPr>
                <a:picLocks noChangeAspect="1" noChangeArrowheads="1"/>
              </p:cNvPicPr>
              <p:nvPr/>
            </p:nvPicPr>
            <p:blipFill>
              <a:blip r:embed="rId4" cstate="print"/>
              <a:srcRect/>
              <a:stretch>
                <a:fillRect/>
              </a:stretch>
            </p:blipFill>
            <p:spPr bwMode="auto">
              <a:xfrm>
                <a:off x="2627784" y="5184933"/>
                <a:ext cx="288031" cy="288193"/>
              </a:xfrm>
              <a:prstGeom prst="rect">
                <a:avLst/>
              </a:prstGeom>
              <a:noFill/>
              <a:ln w="9525">
                <a:noFill/>
                <a:miter lim="800000"/>
                <a:headEnd/>
                <a:tailEnd/>
              </a:ln>
            </p:spPr>
          </p:pic>
          <p:pic>
            <p:nvPicPr>
              <p:cNvPr id="41" name="Picture 19" descr="C:\shoji-f\SNA\Master's Thesis\図1.png"/>
              <p:cNvPicPr>
                <a:picLocks noChangeAspect="1" noChangeArrowheads="1"/>
              </p:cNvPicPr>
              <p:nvPr/>
            </p:nvPicPr>
            <p:blipFill>
              <a:blip r:embed="rId3" cstate="print"/>
              <a:srcRect/>
              <a:stretch>
                <a:fillRect/>
              </a:stretch>
            </p:blipFill>
            <p:spPr bwMode="auto">
              <a:xfrm>
                <a:off x="2525724" y="5524137"/>
                <a:ext cx="246076" cy="254490"/>
              </a:xfrm>
              <a:prstGeom prst="rect">
                <a:avLst/>
              </a:prstGeom>
              <a:noFill/>
              <a:ln w="9525">
                <a:noFill/>
                <a:miter lim="800000"/>
                <a:headEnd/>
                <a:tailEnd/>
              </a:ln>
            </p:spPr>
          </p:pic>
        </p:grpSp>
      </p:grpSp>
      <p:sp>
        <p:nvSpPr>
          <p:cNvPr id="42" name="角丸四角形 41"/>
          <p:cNvSpPr/>
          <p:nvPr/>
        </p:nvSpPr>
        <p:spPr bwMode="auto">
          <a:xfrm>
            <a:off x="2038784" y="4128756"/>
            <a:ext cx="5328592" cy="964005"/>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a:t>
            </a:fld>
            <a:endParaRPr kumimoji="1" lang="ja-JP" altLang="en-US"/>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4066158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z="3600" dirty="0" smtClean="0"/>
              <a:t>コミッター昇格における問題点</a:t>
            </a:r>
            <a:endParaRPr kumimoji="1" lang="ja-JP" altLang="en-US" sz="3600" dirty="0"/>
          </a:p>
        </p:txBody>
      </p:sp>
      <p:sp>
        <p:nvSpPr>
          <p:cNvPr id="3" name="コンテンツ プレースホルダー 2"/>
          <p:cNvSpPr>
            <a:spLocks noGrp="1"/>
          </p:cNvSpPr>
          <p:nvPr>
            <p:ph idx="1"/>
          </p:nvPr>
        </p:nvSpPr>
        <p:spPr/>
        <p:txBody>
          <a:bodyPr/>
          <a:lstStyle/>
          <a:p>
            <a:r>
              <a:rPr lang="ja-JP" altLang="en-US" dirty="0"/>
              <a:t>コミッター選出のための客観的指標は存在しない</a:t>
            </a:r>
            <a:endParaRPr lang="en-US" altLang="ja-JP" dirty="0"/>
          </a:p>
          <a:p>
            <a:pPr lvl="1"/>
            <a:r>
              <a:rPr lang="ja-JP" altLang="en-US" dirty="0"/>
              <a:t>プロジェクト管理者は経験的にコミッター選出を行っている</a:t>
            </a:r>
            <a:endParaRPr lang="en-US" altLang="ja-JP" dirty="0"/>
          </a:p>
          <a:p>
            <a:pPr lvl="1"/>
            <a:r>
              <a:rPr lang="ja-JP" altLang="en-US" dirty="0"/>
              <a:t>コミッター選出にはコストがかかる</a:t>
            </a:r>
            <a:endParaRPr lang="en-US" altLang="ja-JP" dirty="0"/>
          </a:p>
          <a:p>
            <a:endParaRPr kumimoji="1" lang="en-US" altLang="ja-JP" dirty="0" smtClean="0"/>
          </a:p>
          <a:p>
            <a:r>
              <a:rPr lang="ja-JP" altLang="en-US" dirty="0"/>
              <a:t>有能な開発者であって</a:t>
            </a:r>
            <a:r>
              <a:rPr lang="ja-JP" altLang="en-US" dirty="0" smtClean="0"/>
              <a:t>も，コミッター</a:t>
            </a:r>
            <a:r>
              <a:rPr lang="ja-JP" altLang="en-US" dirty="0"/>
              <a:t>に推薦される前にプロジェクトから</a:t>
            </a:r>
            <a:r>
              <a:rPr lang="ja-JP" altLang="en-US" dirty="0" smtClean="0"/>
              <a:t>離脱</a:t>
            </a:r>
            <a:r>
              <a:rPr lang="ja-JP" altLang="en-US" dirty="0"/>
              <a:t>して</a:t>
            </a:r>
            <a:r>
              <a:rPr lang="ja-JP" altLang="en-US" dirty="0" smtClean="0"/>
              <a:t>しまう恐れがある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a:t>
            </a:fld>
            <a:endParaRPr lang="en-US" altLang="ja-JP" dirty="0"/>
          </a:p>
        </p:txBody>
      </p:sp>
    </p:spTree>
    <p:extLst>
      <p:ext uri="{BB962C8B-B14F-4D97-AF65-F5344CB8AC3E}">
        <p14:creationId xmlns:p14="http://schemas.microsoft.com/office/powerpoint/2010/main" val="793217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877708030"/>
              </p:ext>
            </p:extLst>
          </p:nvPr>
        </p:nvGraphicFramePr>
        <p:xfrm>
          <a:off x="887768" y="2220031"/>
          <a:ext cx="7673264" cy="4364156"/>
        </p:xfrm>
        <a:graphic>
          <a:graphicData uri="http://schemas.openxmlformats.org/drawingml/2006/chart">
            <c:chart xmlns:c="http://schemas.openxmlformats.org/drawingml/2006/chart" xmlns:r="http://schemas.openxmlformats.org/officeDocument/2006/relationships" r:id="rId2"/>
          </a:graphicData>
        </a:graphic>
      </p:graphicFrame>
      <p:sp>
        <p:nvSpPr>
          <p:cNvPr id="2" name="タイトル 1"/>
          <p:cNvSpPr>
            <a:spLocks noGrp="1"/>
          </p:cNvSpPr>
          <p:nvPr>
            <p:ph type="title"/>
          </p:nvPr>
        </p:nvSpPr>
        <p:spPr/>
        <p:txBody>
          <a:bodyPr/>
          <a:lstStyle/>
          <a:p>
            <a:r>
              <a:rPr lang="ja-JP" altLang="en-US" dirty="0"/>
              <a:t>コミッター昇格における問題点</a:t>
            </a:r>
            <a:endParaRPr kumimoji="1" lang="ja-JP" altLang="en-US" dirty="0"/>
          </a:p>
        </p:txBody>
      </p:sp>
      <p:sp>
        <p:nvSpPr>
          <p:cNvPr id="3" name="コンテンツ プレースホルダー 2"/>
          <p:cNvSpPr>
            <a:spLocks noGrp="1"/>
          </p:cNvSpPr>
          <p:nvPr>
            <p:ph idx="1"/>
          </p:nvPr>
        </p:nvSpPr>
        <p:spPr>
          <a:xfrm>
            <a:off x="317810" y="1271239"/>
            <a:ext cx="8508380" cy="5166733"/>
          </a:xfrm>
        </p:spPr>
        <p:txBody>
          <a:bodyPr/>
          <a:lstStyle/>
          <a:p>
            <a:r>
              <a:rPr lang="ja-JP" altLang="en-US" dirty="0" smtClean="0"/>
              <a:t>開発者の活動内容例</a:t>
            </a:r>
            <a:endParaRPr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6</a:t>
            </a:fld>
            <a:endParaRPr lang="en-US" altLang="ja-JP" dirty="0"/>
          </a:p>
        </p:txBody>
      </p:sp>
      <p:graphicFrame>
        <p:nvGraphicFramePr>
          <p:cNvPr id="20" name="コンテンツ プレースホルダー 6"/>
          <p:cNvGraphicFramePr>
            <a:graphicFrameLocks/>
          </p:cNvGraphicFramePr>
          <p:nvPr>
            <p:extLst>
              <p:ext uri="{D42A27DB-BD31-4B8C-83A1-F6EECF244321}">
                <p14:modId xmlns:p14="http://schemas.microsoft.com/office/powerpoint/2010/main" val="792708830"/>
              </p:ext>
            </p:extLst>
          </p:nvPr>
        </p:nvGraphicFramePr>
        <p:xfrm>
          <a:off x="887768" y="2220031"/>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21" name="直線コネクタ 20"/>
          <p:cNvCxnSpPr/>
          <p:nvPr/>
        </p:nvCxnSpPr>
        <p:spPr>
          <a:xfrm>
            <a:off x="3821373" y="2483890"/>
            <a:ext cx="13647" cy="3220871"/>
          </a:xfrm>
          <a:prstGeom prst="line">
            <a:avLst/>
          </a:prstGeom>
          <a:ln w="38100">
            <a:solidFill>
              <a:srgbClr val="0070C0"/>
            </a:solidFill>
            <a:prstDash val="dash"/>
          </a:ln>
        </p:spPr>
        <p:style>
          <a:lnRef idx="1">
            <a:schemeClr val="dk1"/>
          </a:lnRef>
          <a:fillRef idx="0">
            <a:schemeClr val="dk1"/>
          </a:fillRef>
          <a:effectRef idx="0">
            <a:schemeClr val="dk1"/>
          </a:effectRef>
          <a:fontRef idx="minor">
            <a:schemeClr val="tx1"/>
          </a:fontRef>
        </p:style>
      </p:cxnSp>
      <p:cxnSp>
        <p:nvCxnSpPr>
          <p:cNvPr id="23" name="直線コネクタ 22"/>
          <p:cNvCxnSpPr/>
          <p:nvPr/>
        </p:nvCxnSpPr>
        <p:spPr>
          <a:xfrm>
            <a:off x="3475417" y="2483890"/>
            <a:ext cx="13647" cy="3220871"/>
          </a:xfrm>
          <a:prstGeom prst="line">
            <a:avLst/>
          </a:prstGeom>
          <a:ln w="38100">
            <a:solidFill>
              <a:srgbClr val="C00000"/>
            </a:solidFill>
            <a:prstDash val="dash"/>
          </a:ln>
        </p:spPr>
        <p:style>
          <a:lnRef idx="1">
            <a:schemeClr val="dk1"/>
          </a:lnRef>
          <a:fillRef idx="0">
            <a:schemeClr val="dk1"/>
          </a:fillRef>
          <a:effectRef idx="0">
            <a:schemeClr val="dk1"/>
          </a:effectRef>
          <a:fontRef idx="minor">
            <a:schemeClr val="tx1"/>
          </a:fontRef>
        </p:style>
      </p:cxnSp>
      <p:sp>
        <p:nvSpPr>
          <p:cNvPr id="24" name="正方形/長方形 23"/>
          <p:cNvSpPr/>
          <p:nvPr/>
        </p:nvSpPr>
        <p:spPr>
          <a:xfrm>
            <a:off x="3352585" y="3971493"/>
            <a:ext cx="2270293" cy="588444"/>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コミッター推薦</a:t>
            </a:r>
            <a:endParaRPr lang="ja-JP" altLang="en-US" dirty="0"/>
          </a:p>
        </p:txBody>
      </p:sp>
      <p:sp>
        <p:nvSpPr>
          <p:cNvPr id="22" name="正方形/長方形 21"/>
          <p:cNvSpPr/>
          <p:nvPr/>
        </p:nvSpPr>
        <p:spPr>
          <a:xfrm>
            <a:off x="3461768" y="4741798"/>
            <a:ext cx="1838321" cy="58844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プロジェクト離脱</a:t>
            </a:r>
            <a:endParaRPr lang="ja-JP" altLang="en-US" dirty="0"/>
          </a:p>
        </p:txBody>
      </p:sp>
      <p:sp>
        <p:nvSpPr>
          <p:cNvPr id="25" name="正方形/長方形 24"/>
          <p:cNvSpPr/>
          <p:nvPr/>
        </p:nvSpPr>
        <p:spPr>
          <a:xfrm>
            <a:off x="0" y="5199796"/>
            <a:ext cx="9144000" cy="11699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sz="2800" dirty="0" smtClean="0">
                <a:solidFill>
                  <a:schemeClr val="bg1"/>
                </a:solidFill>
              </a:rPr>
              <a:t>コミッター推薦のタイミングは非常に重要である</a:t>
            </a:r>
            <a:endParaRPr lang="en-US" altLang="ja-JP" sz="2800" dirty="0" smtClean="0">
              <a:solidFill>
                <a:schemeClr val="bg1"/>
              </a:solidFill>
            </a:endParaRPr>
          </a:p>
        </p:txBody>
      </p:sp>
    </p:spTree>
    <p:extLst>
      <p:ext uri="{BB962C8B-B14F-4D97-AF65-F5344CB8AC3E}">
        <p14:creationId xmlns:p14="http://schemas.microsoft.com/office/powerpoint/2010/main" val="8742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4" grpId="0" animBg="1"/>
      <p:bldP spid="22"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a:t>開発者の活動量を</a:t>
            </a:r>
            <a:r>
              <a:rPr lang="ja-JP" altLang="en-US" dirty="0" smtClean="0"/>
              <a:t>用いた</a:t>
            </a:r>
            <a:r>
              <a:rPr lang="ja-JP" altLang="en-US" dirty="0"/>
              <a:t>コミッター候補者</a:t>
            </a:r>
            <a:r>
              <a:rPr lang="ja-JP" altLang="en-US" dirty="0" smtClean="0"/>
              <a:t>予測</a:t>
            </a:r>
            <a:r>
              <a:rPr lang="en-US" altLang="ja-JP" sz="2400" dirty="0" smtClean="0"/>
              <a:t>[2]</a:t>
            </a:r>
            <a:endParaRPr lang="en-US" altLang="ja-JP" dirty="0" smtClean="0"/>
          </a:p>
          <a:p>
            <a:pPr lvl="1"/>
            <a:r>
              <a:rPr lang="ja-JP" altLang="en-US" dirty="0" smtClean="0"/>
              <a:t>コミッター</a:t>
            </a:r>
            <a:r>
              <a:rPr lang="ja-JP" altLang="en-US" dirty="0"/>
              <a:t>候補者と一般開発者の</a:t>
            </a:r>
            <a:r>
              <a:rPr lang="ja-JP" altLang="en-US" dirty="0" smtClean="0"/>
              <a:t>活動履歴</a:t>
            </a:r>
            <a:r>
              <a:rPr lang="ja-JP" altLang="en-US" dirty="0" smtClean="0"/>
              <a:t>と活動</a:t>
            </a:r>
            <a:r>
              <a:rPr lang="ja-JP" altLang="en-US" dirty="0"/>
              <a:t>期間を</a:t>
            </a:r>
            <a:r>
              <a:rPr lang="ja-JP" altLang="en-US" dirty="0" smtClean="0"/>
              <a:t>用いて予測モデルを</a:t>
            </a:r>
            <a:r>
              <a:rPr lang="ja-JP" altLang="en-US" dirty="0" smtClean="0"/>
              <a:t>構築</a:t>
            </a:r>
            <a:endParaRPr lang="en-US" altLang="ja-JP" dirty="0" smtClean="0"/>
          </a:p>
          <a:p>
            <a:pPr lvl="1"/>
            <a:endParaRPr kumimoji="1" lang="en-US" altLang="ja-JP" dirty="0" smtClean="0"/>
          </a:p>
          <a:p>
            <a:r>
              <a:rPr lang="ja-JP" altLang="en-US" dirty="0"/>
              <a:t>活動内容メトリクス</a:t>
            </a:r>
            <a:endParaRPr lang="en-US" altLang="ja-JP" dirty="0"/>
          </a:p>
          <a:p>
            <a:pPr lvl="1"/>
            <a:r>
              <a:rPr lang="ja-JP" altLang="en-US" dirty="0"/>
              <a:t>活動期間（月）</a:t>
            </a:r>
            <a:endParaRPr lang="en-US" altLang="ja-JP" dirty="0"/>
          </a:p>
          <a:p>
            <a:pPr lvl="1"/>
            <a:r>
              <a:rPr lang="ja-JP" altLang="en-US" dirty="0"/>
              <a:t>総パッチ</a:t>
            </a:r>
            <a:r>
              <a:rPr lang="ja-JP" altLang="en-US" dirty="0" smtClean="0"/>
              <a:t>投稿数，</a:t>
            </a:r>
            <a:r>
              <a:rPr lang="ja-JP" altLang="en-US" dirty="0"/>
              <a:t>月パッチ投稿数（中央値</a:t>
            </a:r>
            <a:r>
              <a:rPr lang="ja-JP" altLang="en-US" dirty="0" smtClean="0"/>
              <a:t>）</a:t>
            </a:r>
            <a:endParaRPr lang="en-US" altLang="ja-JP" dirty="0"/>
          </a:p>
          <a:p>
            <a:pPr lvl="1"/>
            <a:r>
              <a:rPr lang="ja-JP" altLang="en-US" dirty="0" smtClean="0"/>
              <a:t>総パッチレビュー数，</a:t>
            </a:r>
            <a:r>
              <a:rPr lang="ja-JP" altLang="en-US" dirty="0"/>
              <a:t>月パッチレビュー数（中央値</a:t>
            </a:r>
            <a:r>
              <a:rPr lang="ja-JP" altLang="en-US" dirty="0" smtClean="0"/>
              <a:t>）</a:t>
            </a:r>
            <a:endParaRPr lang="en-US" altLang="ja-JP" dirty="0"/>
          </a:p>
          <a:p>
            <a:pPr lvl="1"/>
            <a:r>
              <a:rPr lang="ja-JP" altLang="en-US" dirty="0"/>
              <a:t>総コメント</a:t>
            </a:r>
            <a:r>
              <a:rPr lang="ja-JP" altLang="en-US" dirty="0" smtClean="0"/>
              <a:t>投稿数，月</a:t>
            </a:r>
            <a:r>
              <a:rPr lang="ja-JP" altLang="en-US" dirty="0"/>
              <a:t>コメント投稿数（中央値）</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7</a:t>
            </a:fld>
            <a:endParaRPr lang="en-US" altLang="ja-JP" dirty="0"/>
          </a:p>
        </p:txBody>
      </p:sp>
      <p:sp>
        <p:nvSpPr>
          <p:cNvPr id="7" name="テキスト ボックス 4"/>
          <p:cNvSpPr txBox="1">
            <a:spLocks noChangeArrowheads="1"/>
          </p:cNvSpPr>
          <p:nvPr/>
        </p:nvSpPr>
        <p:spPr bwMode="auto">
          <a:xfrm>
            <a:off x="20381" y="5944034"/>
            <a:ext cx="8987141" cy="769441"/>
          </a:xfrm>
          <a:prstGeom prst="rect">
            <a:avLst/>
          </a:prstGeom>
          <a:noFill/>
          <a:ln w="9525">
            <a:noFill/>
            <a:miter lim="800000"/>
            <a:headEnd/>
            <a:tailEnd/>
          </a:ln>
        </p:spPr>
        <p:txBody>
          <a:bodyPr wrap="square">
            <a:spAutoFit/>
          </a:bodyPr>
          <a:lstStyle/>
          <a:p>
            <a:r>
              <a:rPr lang="en-US" altLang="ja-JP" sz="2400" baseline="30000" dirty="0" smtClean="0"/>
              <a:t>[2]</a:t>
            </a:r>
            <a:r>
              <a:rPr lang="en-US" altLang="ja-JP" sz="2400" dirty="0" smtClean="0"/>
              <a:t> </a:t>
            </a:r>
            <a:r>
              <a:rPr lang="ja-JP" altLang="en-US" sz="2000" baseline="30000" dirty="0" smtClean="0"/>
              <a:t>伊原</a:t>
            </a:r>
            <a:r>
              <a:rPr lang="ja-JP" altLang="en-US" sz="2000" baseline="30000" dirty="0"/>
              <a:t>彰</a:t>
            </a:r>
            <a:r>
              <a:rPr lang="ja-JP" altLang="en-US" sz="2000" baseline="30000" dirty="0" smtClean="0"/>
              <a:t>紀，亀井</a:t>
            </a:r>
            <a:r>
              <a:rPr lang="ja-JP" altLang="en-US" sz="2000" baseline="30000" dirty="0"/>
              <a:t>靖</a:t>
            </a:r>
            <a:r>
              <a:rPr lang="ja-JP" altLang="en-US" sz="2000" baseline="30000" dirty="0" smtClean="0"/>
              <a:t>高</a:t>
            </a:r>
            <a:r>
              <a:rPr lang="ja-JP" altLang="en-US" sz="2000" baseline="30000" dirty="0"/>
              <a:t>，</a:t>
            </a:r>
            <a:r>
              <a:rPr lang="ja-JP" altLang="en-US" sz="2000" baseline="30000" dirty="0" smtClean="0"/>
              <a:t>大平</a:t>
            </a:r>
            <a:r>
              <a:rPr lang="ja-JP" altLang="en-US" sz="2000" baseline="30000" dirty="0"/>
              <a:t>雅</a:t>
            </a:r>
            <a:r>
              <a:rPr lang="ja-JP" altLang="en-US" sz="2000" baseline="30000" dirty="0" smtClean="0"/>
              <a:t>雄</a:t>
            </a:r>
            <a:r>
              <a:rPr lang="ja-JP" altLang="en-US" sz="2000" baseline="30000" dirty="0"/>
              <a:t>，</a:t>
            </a:r>
            <a:r>
              <a:rPr lang="ja-JP" altLang="en-US" sz="2000" baseline="30000" dirty="0" smtClean="0"/>
              <a:t>松本健一，鵜</a:t>
            </a:r>
            <a:r>
              <a:rPr lang="ja-JP" altLang="en-US" sz="2000" baseline="30000" dirty="0"/>
              <a:t>林尚</a:t>
            </a:r>
            <a:r>
              <a:rPr lang="ja-JP" altLang="en-US" sz="2000" baseline="30000" dirty="0" smtClean="0"/>
              <a:t>靖</a:t>
            </a:r>
            <a:r>
              <a:rPr lang="ja-JP" altLang="en-US" sz="2000" baseline="30000" dirty="0"/>
              <a:t>：</a:t>
            </a:r>
            <a:r>
              <a:rPr lang="en-US" altLang="ja-JP" sz="2000" baseline="30000" dirty="0" smtClean="0"/>
              <a:t>OSS</a:t>
            </a:r>
            <a:r>
              <a:rPr lang="ja-JP" altLang="en-US" sz="2000" baseline="30000" dirty="0" smtClean="0"/>
              <a:t>プロジェクト</a:t>
            </a:r>
            <a:r>
              <a:rPr lang="ja-JP" altLang="en-US" sz="2000" baseline="30000" dirty="0"/>
              <a:t>における開発者の活動量を用いた</a:t>
            </a:r>
            <a:r>
              <a:rPr lang="ja-JP" altLang="en-US" sz="2000" baseline="30000" dirty="0" smtClean="0"/>
              <a:t>コミッター候補者予測，電子</a:t>
            </a:r>
            <a:r>
              <a:rPr lang="ja-JP" altLang="en-US" sz="2000" baseline="30000" dirty="0"/>
              <a:t>情報通信学会</a:t>
            </a:r>
            <a:r>
              <a:rPr lang="ja-JP" altLang="en-US" sz="2000" baseline="30000" dirty="0" smtClean="0"/>
              <a:t>論文誌，</a:t>
            </a:r>
            <a:r>
              <a:rPr lang="en-US" altLang="ja-JP" sz="2000" baseline="30000" dirty="0" smtClean="0"/>
              <a:t>Vol.95</a:t>
            </a:r>
            <a:r>
              <a:rPr lang="ja-JP" altLang="en-US" sz="2000" baseline="30000" dirty="0" err="1" smtClean="0"/>
              <a:t>，</a:t>
            </a:r>
            <a:r>
              <a:rPr lang="en-US" altLang="ja-JP" sz="2000" baseline="30000" dirty="0" smtClean="0"/>
              <a:t>No.2</a:t>
            </a:r>
            <a:r>
              <a:rPr lang="ja-JP" altLang="en-US" sz="2000" baseline="30000" dirty="0" err="1" smtClean="0"/>
              <a:t>，</a:t>
            </a:r>
            <a:r>
              <a:rPr lang="en-US" altLang="ja-JP" sz="2000" baseline="30000" dirty="0" smtClean="0"/>
              <a:t>pp.237–249</a:t>
            </a:r>
            <a:r>
              <a:rPr lang="ja-JP" altLang="en-US" sz="2000" baseline="30000" dirty="0" err="1" smtClean="0"/>
              <a:t>，</a:t>
            </a:r>
            <a:r>
              <a:rPr lang="en-US" altLang="ja-JP" sz="2000" baseline="30000" dirty="0" smtClean="0"/>
              <a:t>2012</a:t>
            </a:r>
            <a:endParaRPr lang="ja-JP" altLang="en-US" sz="2000" dirty="0"/>
          </a:p>
        </p:txBody>
      </p:sp>
    </p:spTree>
    <p:extLst>
      <p:ext uri="{BB962C8B-B14F-4D97-AF65-F5344CB8AC3E}">
        <p14:creationId xmlns:p14="http://schemas.microsoft.com/office/powerpoint/2010/main" val="924919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コミッター</a:t>
            </a:r>
            <a:r>
              <a:rPr lang="ja-JP" altLang="en-US" dirty="0" smtClean="0"/>
              <a:t>昇格以前</a:t>
            </a:r>
            <a:r>
              <a:rPr lang="ja-JP" altLang="en-US" dirty="0"/>
              <a:t>の</a:t>
            </a:r>
            <a:r>
              <a:rPr lang="ja-JP" altLang="en-US" dirty="0">
                <a:solidFill>
                  <a:srgbClr val="FF0000"/>
                </a:solidFill>
              </a:rPr>
              <a:t>全ての期間</a:t>
            </a:r>
            <a:r>
              <a:rPr lang="ja-JP" altLang="en-US" dirty="0"/>
              <a:t>の</a:t>
            </a:r>
            <a:r>
              <a:rPr lang="ja-JP" altLang="en-US" dirty="0" smtClean="0"/>
              <a:t>各活動の中央値をメトリクスとして用いている</a:t>
            </a:r>
            <a:endParaRPr lang="en-US" altLang="ja-JP" dirty="0" smtClean="0"/>
          </a:p>
          <a:p>
            <a:pPr lvl="1"/>
            <a:r>
              <a:rPr lang="ja-JP" altLang="en-US" dirty="0"/>
              <a:t>長期間の活動量の中央値</a:t>
            </a:r>
            <a:r>
              <a:rPr lang="ja-JP" altLang="en-US" dirty="0" smtClean="0"/>
              <a:t>はコミッター候補者</a:t>
            </a:r>
            <a:r>
              <a:rPr lang="ja-JP" altLang="en-US" dirty="0"/>
              <a:t>が有する本来の能力を過小評価する可能性がある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8</a:t>
            </a:fld>
            <a:endParaRPr lang="en-US" altLang="ja-JP" dirty="0"/>
          </a:p>
        </p:txBody>
      </p:sp>
      <p:sp>
        <p:nvSpPr>
          <p:cNvPr id="7" name="ホームベース 6"/>
          <p:cNvSpPr/>
          <p:nvPr/>
        </p:nvSpPr>
        <p:spPr>
          <a:xfrm>
            <a:off x="2065368" y="3642882"/>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cxnSp>
        <p:nvCxnSpPr>
          <p:cNvPr id="8" name="直線矢印コネクタ 7"/>
          <p:cNvCxnSpPr/>
          <p:nvPr/>
        </p:nvCxnSpPr>
        <p:spPr>
          <a:xfrm flipV="1">
            <a:off x="1777336" y="6007324"/>
            <a:ext cx="5976664" cy="11822"/>
          </a:xfrm>
          <a:prstGeom prst="straightConnector1">
            <a:avLst/>
          </a:prstGeom>
          <a:ln w="57150">
            <a:solidFill>
              <a:schemeClr val="accent5">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Picture 19" descr="C:\shoji-f\SNA\Master's Thesis\図1.png"/>
          <p:cNvPicPr>
            <a:picLocks noChangeAspect="1" noChangeArrowheads="1"/>
          </p:cNvPicPr>
          <p:nvPr/>
        </p:nvPicPr>
        <p:blipFill>
          <a:blip r:embed="rId2" cstate="print"/>
          <a:srcRect/>
          <a:stretch>
            <a:fillRect/>
          </a:stretch>
        </p:blipFill>
        <p:spPr bwMode="auto">
          <a:xfrm>
            <a:off x="1057256" y="3659404"/>
            <a:ext cx="476006" cy="492282"/>
          </a:xfrm>
          <a:prstGeom prst="rect">
            <a:avLst/>
          </a:prstGeom>
          <a:noFill/>
          <a:ln w="9525">
            <a:noFill/>
            <a:miter lim="800000"/>
            <a:headEnd/>
            <a:tailEnd/>
          </a:ln>
        </p:spPr>
      </p:pic>
      <p:pic>
        <p:nvPicPr>
          <p:cNvPr id="10" name="Picture 7" descr="j0431601"/>
          <p:cNvPicPr>
            <a:picLocks noChangeAspect="1" noChangeArrowheads="1"/>
          </p:cNvPicPr>
          <p:nvPr/>
        </p:nvPicPr>
        <p:blipFill>
          <a:blip r:embed="rId3" cstate="print"/>
          <a:srcRect/>
          <a:stretch>
            <a:fillRect/>
          </a:stretch>
        </p:blipFill>
        <p:spPr bwMode="auto">
          <a:xfrm>
            <a:off x="1016677" y="4932239"/>
            <a:ext cx="557163" cy="557476"/>
          </a:xfrm>
          <a:prstGeom prst="rect">
            <a:avLst/>
          </a:prstGeom>
          <a:noFill/>
          <a:ln w="9525">
            <a:noFill/>
            <a:miter lim="800000"/>
            <a:headEnd/>
            <a:tailEnd/>
          </a:ln>
        </p:spPr>
      </p:pic>
      <p:sp>
        <p:nvSpPr>
          <p:cNvPr id="11" name="テキスト ボックス 10"/>
          <p:cNvSpPr txBox="1"/>
          <p:nvPr/>
        </p:nvSpPr>
        <p:spPr>
          <a:xfrm>
            <a:off x="3361512" y="4350694"/>
            <a:ext cx="1944216" cy="369332"/>
          </a:xfrm>
          <a:prstGeom prst="rect">
            <a:avLst/>
          </a:prstGeom>
          <a:noFill/>
        </p:spPr>
        <p:txBody>
          <a:bodyPr wrap="square" rtlCol="0">
            <a:spAutoFit/>
          </a:bodyPr>
          <a:lstStyle/>
          <a:p>
            <a:r>
              <a:rPr kumimoji="1" lang="ja-JP" altLang="en-US" dirty="0" smtClean="0">
                <a:solidFill>
                  <a:srgbClr val="0000FF"/>
                </a:solidFill>
              </a:rPr>
              <a:t>コミッター昇格</a:t>
            </a:r>
            <a:endParaRPr kumimoji="1" lang="ja-JP" altLang="en-US" dirty="0">
              <a:solidFill>
                <a:srgbClr val="0000FF"/>
              </a:solidFill>
            </a:endParaRPr>
          </a:p>
        </p:txBody>
      </p:sp>
      <p:sp>
        <p:nvSpPr>
          <p:cNvPr id="12" name="ホームベース 11"/>
          <p:cNvSpPr/>
          <p:nvPr/>
        </p:nvSpPr>
        <p:spPr>
          <a:xfrm>
            <a:off x="2065368" y="3636549"/>
            <a:ext cx="2016224" cy="648072"/>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3" name="ホームベース 12"/>
          <p:cNvSpPr/>
          <p:nvPr/>
        </p:nvSpPr>
        <p:spPr>
          <a:xfrm>
            <a:off x="2785448" y="4939026"/>
            <a:ext cx="4032448" cy="648072"/>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7826008" y="5776491"/>
            <a:ext cx="972108" cy="461665"/>
          </a:xfrm>
          <a:prstGeom prst="rect">
            <a:avLst/>
          </a:prstGeom>
          <a:noFill/>
        </p:spPr>
        <p:txBody>
          <a:bodyPr wrap="square" rtlCol="0">
            <a:spAutoFit/>
          </a:bodyPr>
          <a:lstStyle/>
          <a:p>
            <a:r>
              <a:rPr lang="en-US" altLang="ja-JP" sz="2400" i="1" dirty="0" smtClean="0"/>
              <a:t>Time</a:t>
            </a:r>
            <a:endParaRPr kumimoji="1" lang="ja-JP" altLang="en-US" sz="2400" i="1" dirty="0"/>
          </a:p>
        </p:txBody>
      </p:sp>
      <p:cxnSp>
        <p:nvCxnSpPr>
          <p:cNvPr id="15" name="直線コネクタ 14"/>
          <p:cNvCxnSpPr/>
          <p:nvPr/>
        </p:nvCxnSpPr>
        <p:spPr>
          <a:xfrm>
            <a:off x="4081592" y="3622374"/>
            <a:ext cx="0" cy="668580"/>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09184" y="4353670"/>
            <a:ext cx="1944216" cy="369332"/>
          </a:xfrm>
          <a:prstGeom prst="rect">
            <a:avLst/>
          </a:prstGeom>
          <a:noFill/>
        </p:spPr>
        <p:txBody>
          <a:bodyPr wrap="square" rtlCol="0">
            <a:spAutoFit/>
          </a:bodyPr>
          <a:lstStyle/>
          <a:p>
            <a:r>
              <a:rPr kumimoji="1" lang="ja-JP" altLang="en-US" dirty="0" smtClean="0"/>
              <a:t>コミッター候補者</a:t>
            </a:r>
            <a:endParaRPr kumimoji="1" lang="ja-JP" altLang="en-US" dirty="0"/>
          </a:p>
        </p:txBody>
      </p:sp>
      <p:sp>
        <p:nvSpPr>
          <p:cNvPr id="17" name="テキスト ボックス 16"/>
          <p:cNvSpPr txBox="1"/>
          <p:nvPr/>
        </p:nvSpPr>
        <p:spPr>
          <a:xfrm>
            <a:off x="592911" y="5505798"/>
            <a:ext cx="1364176" cy="369332"/>
          </a:xfrm>
          <a:prstGeom prst="rect">
            <a:avLst/>
          </a:prstGeom>
          <a:noFill/>
        </p:spPr>
        <p:txBody>
          <a:bodyPr wrap="square" rtlCol="0">
            <a:spAutoFit/>
          </a:bodyPr>
          <a:lstStyle/>
          <a:p>
            <a:r>
              <a:rPr kumimoji="1" lang="ja-JP" altLang="en-US" dirty="0" smtClean="0"/>
              <a:t>一般開発者</a:t>
            </a:r>
            <a:endParaRPr kumimoji="1" lang="ja-JP" altLang="en-US" dirty="0"/>
          </a:p>
        </p:txBody>
      </p:sp>
    </p:spTree>
    <p:extLst>
      <p:ext uri="{BB962C8B-B14F-4D97-AF65-F5344CB8AC3E}">
        <p14:creationId xmlns:p14="http://schemas.microsoft.com/office/powerpoint/2010/main" val="21026564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851618202"/>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7017224" y="2538480"/>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5679744" y="2538479"/>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4342263"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3468808" y="2538477"/>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a:xfrm>
            <a:off x="317810" y="1271239"/>
            <a:ext cx="8508380" cy="5166733"/>
          </a:xfrm>
        </p:spPr>
        <p:txBody>
          <a:bodyPr/>
          <a:lstStyle/>
          <a:p>
            <a:r>
              <a:rPr lang="ja-JP" altLang="en-US" dirty="0"/>
              <a:t>一般開発者がコミッターに昇格する</a:t>
            </a:r>
            <a:r>
              <a:rPr lang="ja-JP" altLang="en-US" dirty="0" smtClean="0"/>
              <a:t>までの</a:t>
            </a:r>
            <a:r>
              <a:rPr lang="ja-JP" altLang="en-US" dirty="0"/>
              <a:t>活動は常に一定であるとは</a:t>
            </a:r>
            <a:r>
              <a:rPr lang="ja-JP" altLang="en-US" dirty="0" smtClean="0"/>
              <a:t>限らない</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9</a:t>
            </a:fld>
            <a:endParaRPr lang="en-US" altLang="ja-JP" dirty="0"/>
          </a:p>
        </p:txBody>
      </p:sp>
      <p:cxnSp>
        <p:nvCxnSpPr>
          <p:cNvPr id="11" name="直線コネクタ 10"/>
          <p:cNvCxnSpPr/>
          <p:nvPr/>
        </p:nvCxnSpPr>
        <p:spPr>
          <a:xfrm>
            <a:off x="3468807" y="2538481"/>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16" name="円/楕円 15"/>
          <p:cNvSpPr/>
          <p:nvPr/>
        </p:nvSpPr>
        <p:spPr>
          <a:xfrm>
            <a:off x="2142699"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18203810">
            <a:off x="3358800" y="3118834"/>
            <a:ext cx="1130759"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677468"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0" y="4913194"/>
            <a:ext cx="9144000" cy="152477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適当</a:t>
            </a:r>
            <a:r>
              <a:rPr lang="ja-JP" altLang="en-US" sz="4000" baseline="30000" dirty="0" smtClean="0"/>
              <a:t>なデータセット期間の取り方について</a:t>
            </a:r>
            <a:endParaRPr lang="en-US" altLang="ja-JP" sz="4000" baseline="30000" dirty="0" smtClean="0"/>
          </a:p>
          <a:p>
            <a:pPr algn="ctr"/>
            <a:r>
              <a:rPr lang="ja-JP" altLang="en-US" sz="4000" baseline="30000" dirty="0" smtClean="0"/>
              <a:t>考慮する必要性</a:t>
            </a:r>
            <a:r>
              <a:rPr lang="ja-JP" altLang="en-US" sz="4000" baseline="30000" dirty="0" smtClean="0"/>
              <a:t>がある</a:t>
            </a:r>
            <a:endParaRPr lang="en-US" altLang="ja-JP" sz="4000" dirty="0">
              <a:solidFill>
                <a:schemeClr val="bg1"/>
              </a:solidFill>
            </a:endParaRPr>
          </a:p>
        </p:txBody>
      </p:sp>
    </p:spTree>
    <p:extLst>
      <p:ext uri="{BB962C8B-B14F-4D97-AF65-F5344CB8AC3E}">
        <p14:creationId xmlns:p14="http://schemas.microsoft.com/office/powerpoint/2010/main" val="52005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2"/>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目的とアプローチ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ja-JP" altLang="en-US" dirty="0" smtClean="0"/>
              <a:t>目的</a:t>
            </a:r>
            <a:endParaRPr lang="en-US" altLang="ja-JP" dirty="0" smtClean="0"/>
          </a:p>
          <a:p>
            <a:pPr lvl="1"/>
            <a:r>
              <a:rPr lang="ja-JP" altLang="en-US" dirty="0" smtClean="0"/>
              <a:t>コミッターに昇格すべき開発者に対して，適当なタイミングで推薦を行うことができるようにすること</a:t>
            </a:r>
            <a:endParaRPr lang="en-US" altLang="ja-JP" dirty="0"/>
          </a:p>
          <a:p>
            <a:r>
              <a:rPr lang="ja-JP" altLang="en-US" dirty="0" smtClean="0"/>
              <a:t>アプローチ</a:t>
            </a:r>
            <a:endParaRPr lang="en-US" altLang="ja-JP" dirty="0" smtClean="0"/>
          </a:p>
          <a:p>
            <a:pPr lvl="1"/>
            <a:r>
              <a:rPr lang="ja-JP" altLang="en-US" dirty="0"/>
              <a:t>既存モデルをベースに，データセット期間の取り方を調整</a:t>
            </a:r>
            <a:r>
              <a:rPr lang="ja-JP" altLang="en-US" dirty="0" smtClean="0"/>
              <a:t>したコミッター</a:t>
            </a:r>
            <a:r>
              <a:rPr lang="ja-JP" altLang="en-US" dirty="0"/>
              <a:t>候補者予測</a:t>
            </a:r>
            <a:r>
              <a:rPr lang="ja-JP" altLang="en-US" dirty="0" smtClean="0"/>
              <a:t>モデルを構築する</a:t>
            </a:r>
            <a:endParaRPr lang="ja-JP" altLang="en-US" dirty="0"/>
          </a:p>
          <a:p>
            <a:pPr lvl="1"/>
            <a:endParaRPr lang="en-US" altLang="ja-JP" sz="1600" dirty="0" smtClean="0"/>
          </a:p>
          <a:p>
            <a:pPr lvl="1"/>
            <a:endParaRPr lang="en-US" altLang="ja-JP" dirty="0" smtClean="0"/>
          </a:p>
          <a:p>
            <a:pPr lvl="1"/>
            <a:endParaRPr lang="ja-JP" altLang="en-US"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10</a:t>
            </a:fld>
            <a:endParaRPr kumimoji="1" lang="ja-JP" altLang="en-US"/>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ホームベース 5"/>
          <p:cNvSpPr/>
          <p:nvPr/>
        </p:nvSpPr>
        <p:spPr>
          <a:xfrm>
            <a:off x="1819704" y="4975821"/>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7" name="ホームベース 6"/>
          <p:cNvSpPr/>
          <p:nvPr/>
        </p:nvSpPr>
        <p:spPr>
          <a:xfrm>
            <a:off x="1819703" y="4980877"/>
            <a:ext cx="12913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8" name="Picture 19" descr="C:\shoji-f\SNA\Master's Thesis\図1.png"/>
          <p:cNvPicPr>
            <a:picLocks noChangeAspect="1" noChangeArrowheads="1"/>
          </p:cNvPicPr>
          <p:nvPr/>
        </p:nvPicPr>
        <p:blipFill>
          <a:blip r:embed="rId3" cstate="print"/>
          <a:srcRect/>
          <a:stretch>
            <a:fillRect/>
          </a:stretch>
        </p:blipFill>
        <p:spPr bwMode="auto">
          <a:xfrm>
            <a:off x="811592" y="4992343"/>
            <a:ext cx="476006" cy="492282"/>
          </a:xfrm>
          <a:prstGeom prst="rect">
            <a:avLst/>
          </a:prstGeom>
          <a:noFill/>
          <a:ln w="9525">
            <a:noFill/>
            <a:miter lim="800000"/>
            <a:headEnd/>
            <a:tailEnd/>
          </a:ln>
        </p:spPr>
      </p:pic>
      <p:cxnSp>
        <p:nvCxnSpPr>
          <p:cNvPr id="9" name="直線コネクタ 8"/>
          <p:cNvCxnSpPr/>
          <p:nvPr/>
        </p:nvCxnSpPr>
        <p:spPr>
          <a:xfrm>
            <a:off x="3118532" y="4501015"/>
            <a:ext cx="0"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flipV="1">
            <a:off x="1819703" y="6073278"/>
            <a:ext cx="5976664" cy="1182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7796367" y="6129369"/>
            <a:ext cx="1072332" cy="461665"/>
          </a:xfrm>
          <a:prstGeom prst="rect">
            <a:avLst/>
          </a:prstGeom>
          <a:noFill/>
        </p:spPr>
        <p:txBody>
          <a:bodyPr wrap="square" rtlCol="0">
            <a:spAutoFit/>
          </a:bodyPr>
          <a:lstStyle/>
          <a:p>
            <a:r>
              <a:rPr lang="en-US" altLang="ja-JP" sz="2400" i="1" dirty="0" smtClean="0"/>
              <a:t>Month</a:t>
            </a:r>
            <a:endParaRPr kumimoji="1" lang="ja-JP" altLang="en-US" sz="2400" i="1" dirty="0"/>
          </a:p>
        </p:txBody>
      </p:sp>
      <p:sp>
        <p:nvSpPr>
          <p:cNvPr id="12" name="テキスト ボックス 11"/>
          <p:cNvSpPr txBox="1"/>
          <p:nvPr/>
        </p:nvSpPr>
        <p:spPr>
          <a:xfrm>
            <a:off x="2967476" y="6129369"/>
            <a:ext cx="375759" cy="461665"/>
          </a:xfrm>
          <a:prstGeom prst="rect">
            <a:avLst/>
          </a:prstGeom>
          <a:noFill/>
        </p:spPr>
        <p:txBody>
          <a:bodyPr wrap="square" rtlCol="0">
            <a:spAutoFit/>
          </a:bodyPr>
          <a:lstStyle/>
          <a:p>
            <a:pPr algn="ctr"/>
            <a:r>
              <a:rPr kumimoji="1" lang="en-US" altLang="ja-JP" sz="2400" dirty="0" smtClean="0"/>
              <a:t>1</a:t>
            </a:r>
            <a:endParaRPr kumimoji="1" lang="ja-JP" altLang="en-US" sz="2400" dirty="0"/>
          </a:p>
        </p:txBody>
      </p:sp>
      <p:cxnSp>
        <p:nvCxnSpPr>
          <p:cNvPr id="14" name="直線コネクタ 13"/>
          <p:cNvCxnSpPr/>
          <p:nvPr/>
        </p:nvCxnSpPr>
        <p:spPr>
          <a:xfrm>
            <a:off x="1819703" y="4501015"/>
            <a:ext cx="24104" cy="15722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67507" y="5617286"/>
            <a:ext cx="1364176" cy="369332"/>
          </a:xfrm>
          <a:prstGeom prst="rect">
            <a:avLst/>
          </a:prstGeom>
          <a:noFill/>
        </p:spPr>
        <p:txBody>
          <a:bodyPr wrap="square" rtlCol="0">
            <a:spAutoFit/>
          </a:bodyPr>
          <a:lstStyle/>
          <a:p>
            <a:pPr algn="ctr"/>
            <a:r>
              <a:rPr kumimoji="1" lang="ja-JP" altLang="en-US" dirty="0" smtClean="0"/>
              <a:t>開発者</a:t>
            </a:r>
            <a:endParaRPr kumimoji="1" lang="ja-JP" altLang="en-US" dirty="0"/>
          </a:p>
        </p:txBody>
      </p:sp>
      <p:cxnSp>
        <p:nvCxnSpPr>
          <p:cNvPr id="16" name="直線コネクタ 15"/>
          <p:cNvCxnSpPr/>
          <p:nvPr/>
        </p:nvCxnSpPr>
        <p:spPr>
          <a:xfrm>
            <a:off x="4395480" y="4501015"/>
            <a:ext cx="6823"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4251247" y="6129369"/>
            <a:ext cx="375759" cy="461665"/>
          </a:xfrm>
          <a:prstGeom prst="rect">
            <a:avLst/>
          </a:prstGeom>
          <a:noFill/>
        </p:spPr>
        <p:txBody>
          <a:bodyPr wrap="square" rtlCol="0">
            <a:spAutoFit/>
          </a:bodyPr>
          <a:lstStyle/>
          <a:p>
            <a:pPr algn="ctr"/>
            <a:r>
              <a:rPr kumimoji="1" lang="en-US" altLang="ja-JP" sz="2400" dirty="0" smtClean="0"/>
              <a:t>2</a:t>
            </a:r>
            <a:endParaRPr kumimoji="1" lang="ja-JP" altLang="en-US" sz="2400" dirty="0"/>
          </a:p>
        </p:txBody>
      </p:sp>
      <p:cxnSp>
        <p:nvCxnSpPr>
          <p:cNvPr id="18" name="直線コネクタ 17"/>
          <p:cNvCxnSpPr/>
          <p:nvPr/>
        </p:nvCxnSpPr>
        <p:spPr>
          <a:xfrm>
            <a:off x="5745703" y="4501015"/>
            <a:ext cx="13648"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608295" y="6129369"/>
            <a:ext cx="375759" cy="461665"/>
          </a:xfrm>
          <a:prstGeom prst="rect">
            <a:avLst/>
          </a:prstGeom>
          <a:noFill/>
        </p:spPr>
        <p:txBody>
          <a:bodyPr wrap="square" rtlCol="0">
            <a:spAutoFit/>
          </a:bodyPr>
          <a:lstStyle/>
          <a:p>
            <a:pPr algn="ctr"/>
            <a:r>
              <a:rPr lang="en-US" altLang="ja-JP" sz="2400" dirty="0"/>
              <a:t>3</a:t>
            </a:r>
            <a:endParaRPr kumimoji="1" lang="ja-JP" altLang="en-US" sz="2400" dirty="0"/>
          </a:p>
        </p:txBody>
      </p:sp>
      <p:sp>
        <p:nvSpPr>
          <p:cNvPr id="20" name="ホームベース 19"/>
          <p:cNvSpPr/>
          <p:nvPr/>
        </p:nvSpPr>
        <p:spPr>
          <a:xfrm>
            <a:off x="1833351" y="4969488"/>
            <a:ext cx="25826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1" name="ホームベース 20"/>
          <p:cNvSpPr/>
          <p:nvPr/>
        </p:nvSpPr>
        <p:spPr>
          <a:xfrm>
            <a:off x="1830159" y="4965047"/>
            <a:ext cx="3915544"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592755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ケーススタディ</a:t>
            </a:r>
            <a:endParaRPr kumimoji="1" lang="ja-JP" altLang="en-US" sz="3600" dirty="0"/>
          </a:p>
        </p:txBody>
      </p:sp>
      <p:sp>
        <p:nvSpPr>
          <p:cNvPr id="4" name="コンテンツ プレースホルダ 26"/>
          <p:cNvSpPr txBox="1">
            <a:spLocks/>
          </p:cNvSpPr>
          <p:nvPr/>
        </p:nvSpPr>
        <p:spPr>
          <a:xfrm>
            <a:off x="609600" y="1347809"/>
            <a:ext cx="7924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パッチの投稿・レビューに不具合管理システム</a:t>
            </a:r>
            <a:r>
              <a:rPr lang="en-US" altLang="ja-JP" sz="2800" dirty="0" smtClean="0"/>
              <a:t>Jira</a:t>
            </a:r>
            <a:r>
              <a:rPr lang="ja-JP" altLang="en-US" sz="2800" dirty="0" smtClean="0"/>
              <a:t>を利用している</a:t>
            </a:r>
            <a:r>
              <a:rPr lang="en-US" altLang="ja-JP" sz="2800" dirty="0" smtClean="0"/>
              <a:t>OSS</a:t>
            </a:r>
            <a:r>
              <a:rPr lang="ja-JP" altLang="en-US" sz="2800" dirty="0" smtClean="0"/>
              <a:t>プロジェクト，</a:t>
            </a:r>
            <a:r>
              <a:rPr lang="en-US" altLang="ja-JP" sz="2800" dirty="0" smtClean="0"/>
              <a:t>Apache </a:t>
            </a:r>
            <a:r>
              <a:rPr lang="en-US" altLang="ja-JP" sz="2800" dirty="0" err="1" smtClean="0"/>
              <a:t>Ambari</a:t>
            </a:r>
            <a:r>
              <a:rPr lang="ja-JP" altLang="en-US" sz="2800" dirty="0" smtClean="0"/>
              <a:t>を</a:t>
            </a:r>
            <a:r>
              <a:rPr lang="ja-JP" altLang="en-US" sz="2800" dirty="0" smtClean="0"/>
              <a:t>対象</a:t>
            </a:r>
            <a:endParaRPr lang="ja-JP" altLang="en-US" sz="28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820" y="2708920"/>
            <a:ext cx="3240360" cy="972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0" name="表 19"/>
          <p:cNvGraphicFramePr>
            <a:graphicFrameLocks noGrp="1"/>
          </p:cNvGraphicFramePr>
          <p:nvPr>
            <p:extLst>
              <p:ext uri="{D42A27DB-BD31-4B8C-83A1-F6EECF244321}">
                <p14:modId xmlns:p14="http://schemas.microsoft.com/office/powerpoint/2010/main" val="1782394848"/>
              </p:ext>
            </p:extLst>
          </p:nvPr>
        </p:nvGraphicFramePr>
        <p:xfrm>
          <a:off x="1151620" y="3933056"/>
          <a:ext cx="6840760" cy="2016224"/>
        </p:xfrm>
        <a:graphic>
          <a:graphicData uri="http://schemas.openxmlformats.org/drawingml/2006/table">
            <a:tbl>
              <a:tblPr bandRow="1">
                <a:tableStyleId>{7DF18680-E054-41AD-8BC1-D1AEF772440D}</a:tableStyleId>
              </a:tblPr>
              <a:tblGrid>
                <a:gridCol w="3096344"/>
                <a:gridCol w="3744416"/>
              </a:tblGrid>
              <a:tr h="504056">
                <a:tc>
                  <a:txBody>
                    <a:bodyPr/>
                    <a:lstStyle/>
                    <a:p>
                      <a:r>
                        <a:rPr kumimoji="1" lang="ja-JP" altLang="en-US" sz="2400" dirty="0" smtClean="0"/>
                        <a:t>分析期間</a:t>
                      </a:r>
                      <a:endParaRPr kumimoji="1" lang="ja-JP" altLang="en-US" sz="2400" dirty="0"/>
                    </a:p>
                  </a:txBody>
                  <a:tcPr/>
                </a:tc>
                <a:tc>
                  <a:txBody>
                    <a:bodyPr/>
                    <a:lstStyle/>
                    <a:p>
                      <a:r>
                        <a:rPr kumimoji="1" lang="en-US" altLang="ja-JP" sz="2400" dirty="0" smtClean="0"/>
                        <a:t>2011/9</a:t>
                      </a:r>
                      <a:r>
                        <a:rPr kumimoji="1" lang="ja-JP" altLang="en-US" sz="2400" dirty="0" smtClean="0"/>
                        <a:t>　～　</a:t>
                      </a:r>
                      <a:r>
                        <a:rPr kumimoji="1" lang="en-US" altLang="ja-JP" sz="2400" dirty="0" smtClean="0"/>
                        <a:t>2014/12</a:t>
                      </a:r>
                      <a:endParaRPr kumimoji="1" lang="ja-JP" altLang="en-US" sz="2400" dirty="0"/>
                    </a:p>
                  </a:txBody>
                  <a:tcPr/>
                </a:tc>
              </a:tr>
              <a:tr h="504056">
                <a:tc>
                  <a:txBody>
                    <a:bodyPr/>
                    <a:lstStyle/>
                    <a:p>
                      <a:r>
                        <a:rPr kumimoji="1" lang="ja-JP" altLang="en-US" sz="2400" dirty="0" smtClean="0"/>
                        <a:t>全コミッター数</a:t>
                      </a:r>
                      <a:endParaRPr kumimoji="1" lang="ja-JP" altLang="en-US" sz="2400" dirty="0"/>
                    </a:p>
                  </a:txBody>
                  <a:tcPr/>
                </a:tc>
                <a:tc>
                  <a:txBody>
                    <a:bodyPr/>
                    <a:lstStyle/>
                    <a:p>
                      <a:r>
                        <a:rPr kumimoji="1" lang="en-US" altLang="ja-JP" sz="2400" dirty="0" smtClean="0"/>
                        <a:t>47</a:t>
                      </a:r>
                      <a:endParaRPr kumimoji="1" lang="ja-JP" altLang="en-US" sz="2400" dirty="0"/>
                    </a:p>
                  </a:txBody>
                  <a:tcPr/>
                </a:tc>
              </a:tr>
              <a:tr h="504056">
                <a:tc>
                  <a:txBody>
                    <a:bodyPr/>
                    <a:lstStyle/>
                    <a:p>
                      <a:r>
                        <a:rPr kumimoji="1" lang="ja-JP" altLang="en-US" sz="2400" dirty="0" smtClean="0"/>
                        <a:t>コミッター候補者数</a:t>
                      </a:r>
                      <a:endParaRPr kumimoji="1" lang="ja-JP" altLang="en-US" sz="2400" dirty="0"/>
                    </a:p>
                  </a:txBody>
                  <a:tcPr/>
                </a:tc>
                <a:tc>
                  <a:txBody>
                    <a:bodyPr/>
                    <a:lstStyle/>
                    <a:p>
                      <a:r>
                        <a:rPr kumimoji="1" lang="en-US" altLang="ja-JP" sz="2400" dirty="0" smtClean="0"/>
                        <a:t>43</a:t>
                      </a:r>
                      <a:endParaRPr kumimoji="1" lang="ja-JP" altLang="en-US" sz="2400" dirty="0"/>
                    </a:p>
                  </a:txBody>
                  <a:tcPr/>
                </a:tc>
              </a:tr>
              <a:tr h="504056">
                <a:tc>
                  <a:txBody>
                    <a:bodyPr/>
                    <a:lstStyle/>
                    <a:p>
                      <a:r>
                        <a:rPr kumimoji="1" lang="ja-JP" altLang="en-US" sz="2400" dirty="0" smtClean="0"/>
                        <a:t>一般開発者数</a:t>
                      </a:r>
                      <a:endParaRPr kumimoji="1" lang="ja-JP" altLang="en-US" sz="2400" dirty="0"/>
                    </a:p>
                  </a:txBody>
                  <a:tcPr/>
                </a:tc>
                <a:tc>
                  <a:txBody>
                    <a:bodyPr/>
                    <a:lstStyle/>
                    <a:p>
                      <a:r>
                        <a:rPr kumimoji="1" lang="en-US" altLang="ja-JP" sz="2400" dirty="0" smtClean="0"/>
                        <a:t>248</a:t>
                      </a:r>
                      <a:endParaRPr kumimoji="1" lang="ja-JP" altLang="en-US" sz="2400" dirty="0"/>
                    </a:p>
                  </a:txBody>
                  <a:tcPr/>
                </a:tc>
              </a:tr>
            </a:tbl>
          </a:graphicData>
        </a:graphic>
      </p:graphicFrame>
      <p:sp>
        <p:nvSpPr>
          <p:cNvPr id="21" name="スライド番号プレースホルダー 20"/>
          <p:cNvSpPr>
            <a:spLocks noGrp="1"/>
          </p:cNvSpPr>
          <p:nvPr>
            <p:ph type="sldNum" sz="quarter" idx="12"/>
          </p:nvPr>
        </p:nvSpPr>
        <p:spPr/>
        <p:txBody>
          <a:bodyPr/>
          <a:lstStyle/>
          <a:p>
            <a:fld id="{426E118B-0F06-492D-A002-B837CB8491AF}" type="slidenum">
              <a:rPr kumimoji="1" lang="ja-JP" altLang="en-US" smtClean="0"/>
              <a:t>11</a:t>
            </a:fld>
            <a:endParaRPr kumimoji="1" lang="ja-JP" altLang="en-US"/>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2581543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不具合管理</a:t>
            </a:r>
            <a:r>
              <a:rPr lang="ja-JP" altLang="en-US" sz="3600" dirty="0"/>
              <a:t>システム</a:t>
            </a:r>
            <a:r>
              <a:rPr kumimoji="1" lang="en-US" altLang="ja-JP" sz="3600" dirty="0" smtClean="0"/>
              <a:t>Jira</a:t>
            </a:r>
            <a:endParaRPr kumimoji="1" lang="ja-JP" altLang="en-US" sz="3600" dirty="0"/>
          </a:p>
        </p:txBody>
      </p:sp>
      <p:pic>
        <p:nvPicPr>
          <p:cNvPr id="7" name="Picture 3" descr="\\psf\Home\Pictures\スクリーンショット 2015-05-21 14.16.5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442" y="1556792"/>
            <a:ext cx="8903116" cy="4752528"/>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12</a:t>
            </a:fld>
            <a:endParaRPr kumimoji="1" lang="ja-JP" altLang="en-US"/>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3181504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不具合管理</a:t>
            </a:r>
            <a:r>
              <a:rPr lang="ja-JP" altLang="en-US" sz="3600" dirty="0"/>
              <a:t>システム</a:t>
            </a:r>
            <a:r>
              <a:rPr kumimoji="1" lang="en-US" altLang="ja-JP" sz="3600" dirty="0" smtClean="0"/>
              <a:t>Jira</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13</a:t>
            </a:fld>
            <a:endParaRPr kumimoji="1" lang="ja-JP" altLang="en-US"/>
          </a:p>
        </p:txBody>
      </p:sp>
      <p:pic>
        <p:nvPicPr>
          <p:cNvPr id="5" name="Picture 4" descr="\\psf\Home\Pictures\スクリーンショット 2015-05-21 13.36.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71" y="5272306"/>
            <a:ext cx="8185623" cy="82134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6" name="Picture 3" descr="\\psf\Home\Pictures\スクリーンショット 2015-05-21 13.33.4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1" y="1836000"/>
            <a:ext cx="8409864" cy="94492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8" name="Picture 2" descr="\\psf\Home\Pictures\スクリーンショット 2015-05-21 13.36.2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140" y="3645024"/>
            <a:ext cx="5984204" cy="90075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539550" y="1268760"/>
            <a:ext cx="2016225" cy="461665"/>
          </a:xfrm>
          <a:prstGeom prst="rect">
            <a:avLst/>
          </a:prstGeom>
          <a:noFill/>
        </p:spPr>
        <p:txBody>
          <a:bodyPr wrap="square" rtlCol="0">
            <a:spAutoFit/>
          </a:bodyPr>
          <a:lstStyle/>
          <a:p>
            <a:r>
              <a:rPr kumimoji="1" lang="ja-JP" altLang="en-US" sz="2400" dirty="0" smtClean="0"/>
              <a:t>・パッチ投稿</a:t>
            </a:r>
            <a:endParaRPr kumimoji="1" lang="ja-JP" altLang="en-US" sz="2400" dirty="0"/>
          </a:p>
        </p:txBody>
      </p:sp>
      <p:sp>
        <p:nvSpPr>
          <p:cNvPr id="9" name="テキスト ボックス 8"/>
          <p:cNvSpPr txBox="1"/>
          <p:nvPr/>
        </p:nvSpPr>
        <p:spPr>
          <a:xfrm>
            <a:off x="539549" y="4725144"/>
            <a:ext cx="2232251" cy="461665"/>
          </a:xfrm>
          <a:prstGeom prst="rect">
            <a:avLst/>
          </a:prstGeom>
          <a:noFill/>
        </p:spPr>
        <p:txBody>
          <a:bodyPr wrap="square" rtlCol="0">
            <a:spAutoFit/>
          </a:bodyPr>
          <a:lstStyle/>
          <a:p>
            <a:r>
              <a:rPr kumimoji="1" lang="ja-JP" altLang="en-US" sz="2400" dirty="0" smtClean="0"/>
              <a:t>・コメント投稿</a:t>
            </a:r>
            <a:endParaRPr kumimoji="1" lang="ja-JP" altLang="en-US" sz="2400" dirty="0"/>
          </a:p>
        </p:txBody>
      </p:sp>
      <p:sp>
        <p:nvSpPr>
          <p:cNvPr id="10" name="テキスト ボックス 9"/>
          <p:cNvSpPr txBox="1"/>
          <p:nvPr/>
        </p:nvSpPr>
        <p:spPr>
          <a:xfrm>
            <a:off x="539548" y="3068960"/>
            <a:ext cx="2232251" cy="461665"/>
          </a:xfrm>
          <a:prstGeom prst="rect">
            <a:avLst/>
          </a:prstGeom>
          <a:noFill/>
        </p:spPr>
        <p:txBody>
          <a:bodyPr wrap="square" rtlCol="0">
            <a:spAutoFit/>
          </a:bodyPr>
          <a:lstStyle/>
          <a:p>
            <a:r>
              <a:rPr kumimoji="1" lang="ja-JP" altLang="en-US" sz="2400" dirty="0" smtClean="0"/>
              <a:t>・パッチレビュー</a:t>
            </a:r>
            <a:endParaRPr kumimoji="1" lang="ja-JP" altLang="en-US" sz="2400" dirty="0"/>
          </a:p>
        </p:txBody>
      </p:sp>
      <p:sp>
        <p:nvSpPr>
          <p:cNvPr id="7" name="フッター プレースホルダー 6"/>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218315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実験目的</a:t>
            </a:r>
            <a:endParaRPr lang="en-US" altLang="ja-JP" dirty="0"/>
          </a:p>
          <a:p>
            <a:pPr lvl="1"/>
            <a:r>
              <a:rPr lang="ja-JP" altLang="en-US" dirty="0"/>
              <a:t>データサイズの</a:t>
            </a:r>
            <a:r>
              <a:rPr lang="ja-JP" altLang="en-US" dirty="0" smtClean="0"/>
              <a:t>大きさに</a:t>
            </a:r>
            <a:r>
              <a:rPr lang="ja-JP" altLang="en-US" dirty="0"/>
              <a:t>よって</a:t>
            </a:r>
            <a:r>
              <a:rPr lang="en-US" altLang="ja-JP" dirty="0"/>
              <a:t>, </a:t>
            </a:r>
            <a:r>
              <a:rPr lang="ja-JP" altLang="en-US" dirty="0"/>
              <a:t>予測精度に違いが見られる</a:t>
            </a:r>
            <a:r>
              <a:rPr lang="ja-JP" altLang="en-US" dirty="0" smtClean="0"/>
              <a:t>かどうかを</a:t>
            </a:r>
            <a:r>
              <a:rPr lang="ja-JP" altLang="en-US" dirty="0"/>
              <a:t>確認</a:t>
            </a:r>
            <a:r>
              <a:rPr lang="ja-JP" altLang="en-US" dirty="0" smtClean="0"/>
              <a:t>する</a:t>
            </a:r>
            <a:endParaRPr lang="en-US" altLang="ja-JP" dirty="0"/>
          </a:p>
          <a:p>
            <a:pPr lvl="1"/>
            <a:endParaRPr kumimoji="1" lang="en-US" altLang="ja-JP" dirty="0" smtClean="0"/>
          </a:p>
          <a:p>
            <a:r>
              <a:rPr lang="ja-JP" altLang="en-US" dirty="0"/>
              <a:t>ロジスティック回帰分析によって</a:t>
            </a:r>
            <a:r>
              <a:rPr lang="ja-JP" altLang="en-US" dirty="0" smtClean="0"/>
              <a:t>予測</a:t>
            </a:r>
            <a:endParaRPr lang="en-US" altLang="ja-JP" dirty="0"/>
          </a:p>
          <a:p>
            <a:pPr lvl="1"/>
            <a:r>
              <a:rPr lang="ja-JP" altLang="en-US" dirty="0"/>
              <a:t>説明変数</a:t>
            </a:r>
            <a:endParaRPr lang="en-US" altLang="ja-JP" dirty="0"/>
          </a:p>
          <a:p>
            <a:pPr lvl="2"/>
            <a:r>
              <a:rPr lang="en-US" altLang="ja-JP" sz="2400" dirty="0"/>
              <a:t>7</a:t>
            </a:r>
            <a:r>
              <a:rPr lang="ja-JP" altLang="en-US" sz="2400" dirty="0"/>
              <a:t>種類の活動内容メトリクス</a:t>
            </a:r>
            <a:endParaRPr lang="en-US" altLang="ja-JP" sz="2400" dirty="0"/>
          </a:p>
          <a:p>
            <a:pPr lvl="1"/>
            <a:r>
              <a:rPr lang="ja-JP" altLang="en-US" dirty="0"/>
              <a:t>目的変数</a:t>
            </a:r>
            <a:endParaRPr lang="en-US" altLang="ja-JP" dirty="0"/>
          </a:p>
          <a:p>
            <a:pPr lvl="2"/>
            <a:r>
              <a:rPr lang="ja-JP" altLang="en-US" sz="2400" dirty="0"/>
              <a:t>コミッターに昇格するか否か</a:t>
            </a:r>
          </a:p>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14</a:t>
            </a:fld>
            <a:endParaRPr lang="en-US" altLang="ja-JP" dirty="0"/>
          </a:p>
        </p:txBody>
      </p:sp>
    </p:spTree>
    <p:extLst>
      <p:ext uri="{BB962C8B-B14F-4D97-AF65-F5344CB8AC3E}">
        <p14:creationId xmlns:p14="http://schemas.microsoft.com/office/powerpoint/2010/main" val="1119780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15</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2787709134"/>
              </p:ext>
            </p:extLst>
          </p:nvPr>
        </p:nvGraphicFramePr>
        <p:xfrm>
          <a:off x="1372779" y="1603648"/>
          <a:ext cx="6477049" cy="4516055"/>
        </p:xfrm>
        <a:graphic>
          <a:graphicData uri="http://schemas.openxmlformats.org/drawingml/2006/table">
            <a:tbl>
              <a:tblPr firstRow="1" bandRow="1">
                <a:tableStyleId>{7DF18680-E054-41AD-8BC1-D1AEF772440D}</a:tableStyleId>
              </a:tblPr>
              <a:tblGrid>
                <a:gridCol w="1379855"/>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0.90</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0.43</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0.58</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2</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0.52</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0.81</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0.63</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3</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ＭＳ Ｐゴシック"/>
                        </a:rPr>
                        <a:t>0.80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0.78</a:t>
                      </a:r>
                      <a:endParaRPr lang="en-US" altLang="ja-JP" sz="2400" b="0" i="0" u="none" strike="noStrike" dirty="0">
                        <a:solidFill>
                          <a:srgbClr val="000000"/>
                        </a:solidFill>
                        <a:effectLst/>
                        <a:latin typeface="ＭＳ Ｐゴシック"/>
                      </a:endParaRPr>
                    </a:p>
                  </a:txBody>
                  <a:tcPr marL="4787" marR="4787" marT="4787" marB="0" anchor="ctr"/>
                </a:tc>
              </a:tr>
              <a:tr h="540000">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ＭＳ Ｐゴシック"/>
                        </a:rPr>
                        <a:t>0.68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0.81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0.74</a:t>
                      </a:r>
                      <a:endParaRPr lang="en-US" altLang="ja-JP" sz="2400" b="0" i="0" u="none" strike="noStrike" dirty="0">
                        <a:solidFill>
                          <a:srgbClr val="000000"/>
                        </a:solidFill>
                        <a:effectLst/>
                        <a:latin typeface="ＭＳ Ｐゴシック"/>
                      </a:endParaRPr>
                    </a:p>
                  </a:txBody>
                  <a:tcPr marL="4787" marR="4787" marT="4787" marB="0" anchor="ctr"/>
                </a:tc>
              </a:tr>
              <a:tr h="540000">
                <a:tc>
                  <a:txBody>
                    <a:bodyPr/>
                    <a:lstStyle/>
                    <a:p>
                      <a:pPr algn="ctr"/>
                      <a:r>
                        <a:rPr kumimoji="1" lang="en-US" altLang="ja-JP" sz="2400" dirty="0" smtClean="0">
                          <a:latin typeface="+mn-ea"/>
                          <a:ea typeface="+mn-ea"/>
                        </a:rPr>
                        <a:t>5</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ＭＳ Ｐゴシック"/>
                        </a:rPr>
                        <a:t>0.74</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0.81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0.77</a:t>
                      </a:r>
                      <a:endParaRPr lang="en-US" altLang="ja-JP" sz="2400" b="0" i="0" u="none" strike="noStrike" dirty="0">
                        <a:solidFill>
                          <a:srgbClr val="000000"/>
                        </a:solidFill>
                        <a:effectLst/>
                        <a:latin typeface="ＭＳ Ｐゴシック"/>
                      </a:endParaRPr>
                    </a:p>
                  </a:txBody>
                  <a:tcPr marL="4787" marR="4787" marT="4787" marB="0" anchor="ctr"/>
                </a:tc>
              </a:tr>
              <a:tr h="540000">
                <a:tc>
                  <a:txBody>
                    <a:bodyPr/>
                    <a:lstStyle/>
                    <a:p>
                      <a:pPr algn="ctr"/>
                      <a:r>
                        <a:rPr kumimoji="1" lang="en-US" altLang="ja-JP" sz="2400" dirty="0" smtClean="0">
                          <a:latin typeface="+mn-ea"/>
                          <a:ea typeface="+mn-ea"/>
                        </a:rPr>
                        <a:t>6</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ＭＳ Ｐゴシック"/>
                        </a:rPr>
                        <a:t>0.65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0.81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0.72</a:t>
                      </a:r>
                      <a:endParaRPr lang="en-US" altLang="ja-JP" sz="2400" b="0" i="0" u="none" strike="noStrike" dirty="0">
                        <a:solidFill>
                          <a:srgbClr val="000000"/>
                        </a:solidFill>
                        <a:effectLst/>
                        <a:latin typeface="ＭＳ Ｐゴシック"/>
                      </a:endParaRPr>
                    </a:p>
                  </a:txBody>
                  <a:tcPr marL="4787" marR="4787" marT="4787" marB="0" anchor="ctr"/>
                </a:tc>
              </a:tr>
              <a:tr h="540000">
                <a:tc>
                  <a:txBody>
                    <a:bodyPr/>
                    <a:lstStyle/>
                    <a:p>
                      <a:pPr algn="ctr"/>
                      <a:r>
                        <a:rPr kumimoji="1" lang="ja-JP" altLang="en-US" sz="2400" dirty="0" smtClean="0"/>
                        <a:t>全期間</a:t>
                      </a:r>
                      <a:endParaRPr kumimoji="1" lang="ja-JP" altLang="en-US" sz="2400" dirty="0"/>
                    </a:p>
                  </a:txBody>
                  <a:tcPr anchor="ctr"/>
                </a:tc>
                <a:tc>
                  <a:txBody>
                    <a:bodyPr/>
                    <a:lstStyle/>
                    <a:p>
                      <a:pPr algn="ctr" fontAlgn="ctr"/>
                      <a:r>
                        <a:rPr lang="en-US" altLang="ja-JP" sz="2400" b="0" i="0" u="none" strike="noStrike" dirty="0" smtClean="0">
                          <a:solidFill>
                            <a:srgbClr val="000000"/>
                          </a:solidFill>
                          <a:effectLst/>
                          <a:latin typeface="ＭＳ Ｐゴシック"/>
                        </a:rPr>
                        <a:t>0.68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0.81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ＭＳ Ｐゴシック"/>
                        </a:rPr>
                        <a:t>0.74</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8" name="正方形/長方形 7"/>
          <p:cNvSpPr/>
          <p:nvPr/>
        </p:nvSpPr>
        <p:spPr>
          <a:xfrm>
            <a:off x="1372779" y="3432412"/>
            <a:ext cx="6477049" cy="539087"/>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 name="正方形/長方形 8"/>
          <p:cNvSpPr/>
          <p:nvPr/>
        </p:nvSpPr>
        <p:spPr>
          <a:xfrm>
            <a:off x="0" y="5022376"/>
            <a:ext cx="9144000" cy="14155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データセット期間を</a:t>
            </a:r>
            <a:r>
              <a:rPr lang="ja-JP" altLang="en-US" sz="4000" baseline="30000" dirty="0" smtClean="0"/>
              <a:t>考慮することで</a:t>
            </a:r>
            <a:endParaRPr lang="en-US" altLang="ja-JP" sz="4000" baseline="30000" dirty="0"/>
          </a:p>
          <a:p>
            <a:pPr algn="ctr"/>
            <a:r>
              <a:rPr lang="ja-JP" altLang="en-US" sz="4000" baseline="30000" dirty="0" smtClean="0"/>
              <a:t>既存の予測モデルよりも予測精度が向上した</a:t>
            </a:r>
            <a:endParaRPr lang="en-US" altLang="ja-JP" sz="4000" dirty="0">
              <a:solidFill>
                <a:schemeClr val="bg1"/>
              </a:solidFill>
            </a:endParaRPr>
          </a:p>
        </p:txBody>
      </p:sp>
    </p:spTree>
    <p:extLst>
      <p:ext uri="{BB962C8B-B14F-4D97-AF65-F5344CB8AC3E}">
        <p14:creationId xmlns:p14="http://schemas.microsoft.com/office/powerpoint/2010/main" val="408557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結果の考察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コミッター候補者の過去の活動内容（抜粋）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16</a:t>
            </a:fld>
            <a:endParaRPr lang="en-US" altLang="ja-JP" dirty="0"/>
          </a:p>
        </p:txBody>
      </p:sp>
      <p:graphicFrame>
        <p:nvGraphicFramePr>
          <p:cNvPr id="12" name="グラフ 11"/>
          <p:cNvGraphicFramePr>
            <a:graphicFrameLocks/>
          </p:cNvGraphicFramePr>
          <p:nvPr>
            <p:extLst>
              <p:ext uri="{D42A27DB-BD31-4B8C-83A1-F6EECF244321}">
                <p14:modId xmlns:p14="http://schemas.microsoft.com/office/powerpoint/2010/main" val="1807214564"/>
              </p:ext>
            </p:extLst>
          </p:nvPr>
        </p:nvGraphicFramePr>
        <p:xfrm>
          <a:off x="204717" y="1883398"/>
          <a:ext cx="8830101" cy="4978769"/>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直線コネクタ 12"/>
          <p:cNvCxnSpPr/>
          <p:nvPr/>
        </p:nvCxnSpPr>
        <p:spPr>
          <a:xfrm>
            <a:off x="2429302" y="2483900"/>
            <a:ext cx="13647" cy="322087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1326108" y="2483900"/>
            <a:ext cx="13647" cy="322087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15" name="正方形/長方形 14"/>
          <p:cNvSpPr/>
          <p:nvPr/>
        </p:nvSpPr>
        <p:spPr>
          <a:xfrm>
            <a:off x="2056047" y="4426314"/>
            <a:ext cx="2966329" cy="923613"/>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t>プロジェクト参加初期</a:t>
            </a:r>
            <a:endParaRPr lang="en-US" altLang="ja-JP" sz="2000" dirty="0" smtClean="0"/>
          </a:p>
          <a:p>
            <a:pPr algn="ctr"/>
            <a:r>
              <a:rPr lang="ja-JP" altLang="en-US" sz="2000" dirty="0" smtClean="0"/>
              <a:t>から活発に活動</a:t>
            </a:r>
            <a:endParaRPr lang="ja-JP" altLang="en-US" sz="2000" dirty="0"/>
          </a:p>
        </p:txBody>
      </p:sp>
      <p:sp>
        <p:nvSpPr>
          <p:cNvPr id="16" name="正方形/長方形 15"/>
          <p:cNvSpPr/>
          <p:nvPr/>
        </p:nvSpPr>
        <p:spPr>
          <a:xfrm>
            <a:off x="0" y="5199796"/>
            <a:ext cx="9144000" cy="12381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対象プロジェクトでは参加初期から</a:t>
            </a:r>
            <a:r>
              <a:rPr lang="ja-JP" altLang="en-US" sz="4000" baseline="30000" dirty="0"/>
              <a:t>活発</a:t>
            </a:r>
            <a:r>
              <a:rPr lang="ja-JP" altLang="en-US" sz="4000" baseline="30000" dirty="0" smtClean="0"/>
              <a:t>に活動する</a:t>
            </a:r>
            <a:endParaRPr lang="en-US" altLang="ja-JP" sz="4000" baseline="30000" dirty="0" smtClean="0"/>
          </a:p>
          <a:p>
            <a:pPr algn="ctr"/>
            <a:r>
              <a:rPr lang="ja-JP" altLang="en-US" sz="4000" baseline="30000" dirty="0" smtClean="0"/>
              <a:t>開発者が多くいたため，高い予測精度となったと考えられる</a:t>
            </a:r>
            <a:endParaRPr lang="ja-JP" altLang="en-US" sz="4000" baseline="30000" dirty="0"/>
          </a:p>
        </p:txBody>
      </p:sp>
    </p:spTree>
    <p:extLst>
      <p:ext uri="{BB962C8B-B14F-4D97-AF65-F5344CB8AC3E}">
        <p14:creationId xmlns:p14="http://schemas.microsoft.com/office/powerpoint/2010/main" val="416363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コミッター</a:t>
            </a:r>
            <a:r>
              <a:rPr lang="ja-JP" altLang="en-US" dirty="0"/>
              <a:t>に昇格すべき開発者に対して，適当なタイミングで推薦を行うことができるようにする</a:t>
            </a:r>
            <a:r>
              <a:rPr lang="ja-JP" altLang="en-US" dirty="0" smtClean="0"/>
              <a:t>ことを目的として，データセット</a:t>
            </a:r>
            <a:r>
              <a:rPr lang="ja-JP" altLang="en-US" dirty="0"/>
              <a:t>期間の取り方を調整したコミッター候補者予測モデルを</a:t>
            </a:r>
            <a:r>
              <a:rPr lang="ja-JP" altLang="en-US" dirty="0" smtClean="0"/>
              <a:t>構築した</a:t>
            </a:r>
            <a:endParaRPr lang="en-US" altLang="ja-JP" dirty="0" smtClean="0"/>
          </a:p>
          <a:p>
            <a:endParaRPr lang="ja-JP" altLang="en-US" dirty="0"/>
          </a:p>
          <a:p>
            <a:r>
              <a:rPr lang="ja-JP" altLang="en-US" dirty="0" smtClean="0"/>
              <a:t>実験</a:t>
            </a:r>
            <a:r>
              <a:rPr lang="ja-JP" altLang="en-US" dirty="0"/>
              <a:t>の結果</a:t>
            </a:r>
            <a:r>
              <a:rPr lang="ja-JP" altLang="en-US" dirty="0" smtClean="0"/>
              <a:t>，</a:t>
            </a:r>
            <a:r>
              <a:rPr lang="en-US" altLang="ja-JP" dirty="0" err="1" smtClean="0"/>
              <a:t>Ambari</a:t>
            </a:r>
            <a:r>
              <a:rPr lang="ja-JP" altLang="en-US" dirty="0" smtClean="0"/>
              <a:t>プロジェクトではデータセット期間を３ヵ月とすることで，</a:t>
            </a:r>
            <a:r>
              <a:rPr lang="en-US" altLang="ja-JP" dirty="0" smtClean="0"/>
              <a:t>F1</a:t>
            </a:r>
            <a:r>
              <a:rPr lang="ja-JP" altLang="en-US" dirty="0" smtClean="0"/>
              <a:t>値</a:t>
            </a:r>
            <a:r>
              <a:rPr lang="en-US" altLang="ja-JP" dirty="0" smtClean="0"/>
              <a:t>0.78</a:t>
            </a:r>
            <a:r>
              <a:rPr lang="ja-JP" altLang="en-US" dirty="0" smtClean="0"/>
              <a:t>の精度でコミッターに昇格する開発者を予測できること</a:t>
            </a:r>
            <a:r>
              <a:rPr lang="ja-JP" altLang="en-US" dirty="0"/>
              <a:t>が</a:t>
            </a:r>
            <a:r>
              <a:rPr lang="ja-JP" altLang="en-US" dirty="0" smtClean="0"/>
              <a:t>わかった</a:t>
            </a:r>
            <a:endParaRPr lang="en-US" altLang="ja-JP" dirty="0" smtClean="0"/>
          </a:p>
          <a:p>
            <a:pPr lvl="1"/>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17</a:t>
            </a:fld>
            <a:endParaRPr lang="en-US" altLang="ja-JP" dirty="0"/>
          </a:p>
        </p:txBody>
      </p:sp>
    </p:spTree>
    <p:extLst>
      <p:ext uri="{BB962C8B-B14F-4D97-AF65-F5344CB8AC3E}">
        <p14:creationId xmlns:p14="http://schemas.microsoft.com/office/powerpoint/2010/main" val="3547457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今後</a:t>
            </a:r>
            <a:r>
              <a:rPr lang="ja-JP" altLang="en-US" dirty="0"/>
              <a:t>の課題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異なるデータセット期間の取り方で予測</a:t>
            </a:r>
            <a:r>
              <a:rPr lang="ja-JP" altLang="en-US" dirty="0"/>
              <a:t>精度</a:t>
            </a:r>
            <a:r>
              <a:rPr lang="ja-JP" altLang="en-US" dirty="0" smtClean="0"/>
              <a:t>を検証・比較する</a:t>
            </a:r>
            <a:endParaRPr lang="en-US" altLang="ja-JP" dirty="0" smtClean="0"/>
          </a:p>
          <a:p>
            <a:endParaRPr lang="en-US" altLang="ja-JP" dirty="0"/>
          </a:p>
          <a:p>
            <a:r>
              <a:rPr lang="ja-JP" altLang="en-US" dirty="0" smtClean="0"/>
              <a:t>開発者それぞれ個人の活動実績と，それに対応するデータセット期間の取り方を考慮した予測</a:t>
            </a:r>
            <a:r>
              <a:rPr lang="ja-JP" altLang="en-US" dirty="0"/>
              <a:t>モデルを構築する</a:t>
            </a:r>
            <a:endParaRPr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18</a:t>
            </a:fld>
            <a:endParaRPr lang="en-US" altLang="ja-JP" dirty="0"/>
          </a:p>
        </p:txBody>
      </p:sp>
    </p:spTree>
    <p:extLst>
      <p:ext uri="{BB962C8B-B14F-4D97-AF65-F5344CB8AC3E}">
        <p14:creationId xmlns:p14="http://schemas.microsoft.com/office/powerpoint/2010/main" val="770667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en-US" altLang="ja-JP" sz="2800" dirty="0" smtClean="0"/>
              <a:t>OSS</a:t>
            </a:r>
            <a:r>
              <a:rPr lang="ja-JP" altLang="en-US" sz="2800" dirty="0" smtClean="0"/>
              <a:t>を活用した製品開発のニーズが高まっている</a:t>
            </a:r>
            <a:endParaRPr lang="en-US" altLang="ja-JP" sz="2800" dirty="0" smtClean="0"/>
          </a:p>
          <a:p>
            <a:pPr lvl="1"/>
            <a:r>
              <a:rPr lang="ja-JP" altLang="en-US" sz="2400" dirty="0" smtClean="0"/>
              <a:t>ソフトウェアライフサイクルの短期化</a:t>
            </a:r>
            <a:endParaRPr lang="en-US" altLang="ja-JP" sz="2400" dirty="0" smtClean="0"/>
          </a:p>
          <a:p>
            <a:pPr lvl="1"/>
            <a:r>
              <a:rPr lang="ja-JP" altLang="en-US" sz="2400" dirty="0" smtClean="0"/>
              <a:t>コスト</a:t>
            </a:r>
            <a:r>
              <a:rPr lang="ja-JP" altLang="en-US" sz="2400" dirty="0" smtClean="0"/>
              <a:t>削減</a:t>
            </a:r>
            <a:r>
              <a:rPr lang="ja-JP" altLang="en-US" sz="2400" dirty="0" smtClean="0"/>
              <a:t>要請</a:t>
            </a:r>
            <a:endParaRPr lang="en-US" altLang="ja-JP" sz="2400" dirty="0" smtClean="0"/>
          </a:p>
          <a:p>
            <a:endParaRPr lang="en-US" altLang="ja-JP" dirty="0" smtClean="0"/>
          </a:p>
          <a:p>
            <a:r>
              <a:rPr lang="en-US" altLang="ja-JP" sz="2800" dirty="0" smtClean="0"/>
              <a:t>OSS</a:t>
            </a:r>
            <a:r>
              <a:rPr lang="ja-JP" altLang="en-US" sz="2800" dirty="0" smtClean="0"/>
              <a:t>の品質に対する懸念も深刻化しつつある</a:t>
            </a:r>
            <a:endParaRPr lang="en-US" altLang="ja-JP" sz="2800" dirty="0" smtClean="0"/>
          </a:p>
          <a:p>
            <a:pPr lvl="1"/>
            <a:r>
              <a:rPr lang="ja-JP" altLang="en-US" sz="2400" dirty="0" smtClean="0"/>
              <a:t>不具合報告の増加</a:t>
            </a:r>
            <a:endParaRPr lang="en-US" altLang="ja-JP" sz="2400" dirty="0" smtClean="0"/>
          </a:p>
          <a:p>
            <a:pPr lvl="1"/>
            <a:r>
              <a:rPr lang="ja-JP" altLang="en-US" sz="2400" dirty="0" smtClean="0"/>
              <a:t>不具合修正の長期化（修正版リリースの遅れ）</a:t>
            </a:r>
            <a:endParaRPr lang="en-US" altLang="ja-JP" sz="2400" dirty="0" smtClean="0"/>
          </a:p>
          <a:p>
            <a:endParaRPr kumimoji="1" lang="ja-JP" altLang="en-US" dirty="0"/>
          </a:p>
        </p:txBody>
      </p:sp>
      <p:sp>
        <p:nvSpPr>
          <p:cNvPr id="4" name="AutoShape 4"/>
          <p:cNvSpPr>
            <a:spLocks noChangeArrowheads="1"/>
          </p:cNvSpPr>
          <p:nvPr/>
        </p:nvSpPr>
        <p:spPr bwMode="auto">
          <a:xfrm>
            <a:off x="683568" y="5318720"/>
            <a:ext cx="7696200" cy="990600"/>
          </a:xfrm>
          <a:prstGeom prst="flowChartAlternateProcess">
            <a:avLst/>
          </a:prstGeom>
          <a:solidFill>
            <a:schemeClr val="bg1"/>
          </a:solidFill>
          <a:ln w="28575" algn="ctr">
            <a:solidFill>
              <a:srgbClr val="C00000"/>
            </a:solidFill>
            <a:miter lim="800000"/>
            <a:headEnd/>
            <a:tailEnd/>
          </a:ln>
          <a:effectLst/>
        </p:spPr>
        <p:txBody>
          <a:bodyPr wrap="square" tIns="72000" bIns="72000" anchor="ctr"/>
          <a:lstStyle/>
          <a:p>
            <a:pPr algn="ctr"/>
            <a:r>
              <a:rPr lang="en-US" altLang="ja-JP" sz="2400" dirty="0" smtClean="0"/>
              <a:t>OSS</a:t>
            </a:r>
            <a:r>
              <a:rPr lang="ja-JP" altLang="en-US" sz="2400" dirty="0" smtClean="0"/>
              <a:t>開発における品質保証活動の支援が求められている</a:t>
            </a:r>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19</a:t>
            </a:fld>
            <a:endParaRPr kumimoji="1" lang="ja-JP" altLang="en-US"/>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22358239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sz="3000" dirty="0" smtClean="0"/>
              <a:t>本研究の位置付け：</a:t>
            </a:r>
            <a:r>
              <a:rPr lang="en-US" altLang="ja-JP" sz="3000" dirty="0" smtClean="0"/>
              <a:t>OSS</a:t>
            </a:r>
            <a:r>
              <a:rPr lang="ja-JP" altLang="en-US" sz="3000" dirty="0" smtClean="0"/>
              <a:t>開発における品質保証活動</a:t>
            </a:r>
            <a:endParaRPr kumimoji="1" lang="ja-JP" altLang="en-US" sz="3000" dirty="0"/>
          </a:p>
        </p:txBody>
      </p:sp>
      <p:graphicFrame>
        <p:nvGraphicFramePr>
          <p:cNvPr id="4" name="図表 3"/>
          <p:cNvGraphicFramePr/>
          <p:nvPr>
            <p:extLst>
              <p:ext uri="{D42A27DB-BD31-4B8C-83A1-F6EECF244321}">
                <p14:modId xmlns:p14="http://schemas.microsoft.com/office/powerpoint/2010/main" val="633912407"/>
              </p:ext>
            </p:extLst>
          </p:nvPr>
        </p:nvGraphicFramePr>
        <p:xfrm>
          <a:off x="195263" y="1775301"/>
          <a:ext cx="8697912" cy="3263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8" descr="C:\Users\masao\AppData\Local\Microsoft\Windows\Temporary Internet Files\Content.IE5\4PLHG8SU\MC900234930[1].wmf"/>
          <p:cNvPicPr>
            <a:picLocks noChangeAspect="1" noChangeArrowheads="1"/>
          </p:cNvPicPr>
          <p:nvPr/>
        </p:nvPicPr>
        <p:blipFill>
          <a:blip r:embed="rId8" cstate="print"/>
          <a:srcRect/>
          <a:stretch>
            <a:fillRect/>
          </a:stretch>
        </p:blipFill>
        <p:spPr bwMode="auto">
          <a:xfrm>
            <a:off x="7355564" y="1887061"/>
            <a:ext cx="1245110" cy="1218496"/>
          </a:xfrm>
          <a:prstGeom prst="rect">
            <a:avLst/>
          </a:prstGeom>
          <a:noFill/>
          <a:effectLst>
            <a:outerShdw blurRad="50800" dist="38100" dir="2700000" algn="tl" rotWithShape="0">
              <a:prstClr val="black">
                <a:alpha val="40000"/>
              </a:prstClr>
            </a:outerShdw>
          </a:effectLst>
        </p:spPr>
      </p:pic>
      <p:pic>
        <p:nvPicPr>
          <p:cNvPr id="6" name="Picture 10" descr="F:\Documents and Settings\masao\My Documents\My Pictures\Microsoft クリップ オーガナイザ\j0433936.png"/>
          <p:cNvPicPr>
            <a:picLocks noChangeAspect="1" noChangeArrowheads="1"/>
          </p:cNvPicPr>
          <p:nvPr/>
        </p:nvPicPr>
        <p:blipFill>
          <a:blip r:embed="rId9" cstate="print"/>
          <a:srcRect/>
          <a:stretch>
            <a:fillRect/>
          </a:stretch>
        </p:blipFill>
        <p:spPr bwMode="auto">
          <a:xfrm flipH="1">
            <a:off x="270590" y="2068403"/>
            <a:ext cx="480703" cy="470922"/>
          </a:xfrm>
          <a:prstGeom prst="rect">
            <a:avLst/>
          </a:prstGeom>
          <a:noFill/>
        </p:spPr>
      </p:pic>
      <p:pic>
        <p:nvPicPr>
          <p:cNvPr id="7" name="Picture 35" descr="F:\Documents and Settings\masao\My Documents\My Pictures\Microsoft クリップ オーガナイザ\j0433933.png"/>
          <p:cNvPicPr>
            <a:picLocks noChangeAspect="1" noChangeArrowheads="1"/>
          </p:cNvPicPr>
          <p:nvPr/>
        </p:nvPicPr>
        <p:blipFill>
          <a:blip r:embed="rId10" cstate="print"/>
          <a:srcRect/>
          <a:stretch>
            <a:fillRect/>
          </a:stretch>
        </p:blipFill>
        <p:spPr bwMode="auto">
          <a:xfrm flipH="1">
            <a:off x="724821" y="1665530"/>
            <a:ext cx="480703" cy="470922"/>
          </a:xfrm>
          <a:prstGeom prst="rect">
            <a:avLst/>
          </a:prstGeom>
          <a:noFill/>
        </p:spPr>
      </p:pic>
      <p:pic>
        <p:nvPicPr>
          <p:cNvPr id="8" name="Picture 38" descr="F:\Documents and Settings\masao\My Documents\My Pictures\Microsoft クリップ オーガナイザ\j0433928.png"/>
          <p:cNvPicPr>
            <a:picLocks noChangeAspect="1" noChangeArrowheads="1"/>
          </p:cNvPicPr>
          <p:nvPr/>
        </p:nvPicPr>
        <p:blipFill>
          <a:blip r:embed="rId11" cstate="print"/>
          <a:srcRect/>
          <a:stretch>
            <a:fillRect/>
          </a:stretch>
        </p:blipFill>
        <p:spPr bwMode="auto">
          <a:xfrm flipH="1">
            <a:off x="523500" y="1761634"/>
            <a:ext cx="480703" cy="470922"/>
          </a:xfrm>
          <a:prstGeom prst="rect">
            <a:avLst/>
          </a:prstGeom>
          <a:noFill/>
        </p:spPr>
      </p:pic>
      <p:pic>
        <p:nvPicPr>
          <p:cNvPr id="9" name="Picture 20" descr="F:\Documents and Settings\masao\My Documents\My Pictures\Microsoft クリップ オーガナイザ\j0433955.png"/>
          <p:cNvPicPr>
            <a:picLocks noChangeAspect="1" noChangeArrowheads="1"/>
          </p:cNvPicPr>
          <p:nvPr/>
        </p:nvPicPr>
        <p:blipFill>
          <a:blip r:embed="rId12" cstate="print"/>
          <a:srcRect/>
          <a:stretch>
            <a:fillRect/>
          </a:stretch>
        </p:blipFill>
        <p:spPr bwMode="auto">
          <a:xfrm flipH="1">
            <a:off x="965173" y="1698267"/>
            <a:ext cx="480703" cy="470922"/>
          </a:xfrm>
          <a:prstGeom prst="rect">
            <a:avLst/>
          </a:prstGeom>
          <a:noFill/>
        </p:spPr>
      </p:pic>
      <p:pic>
        <p:nvPicPr>
          <p:cNvPr id="10" name="Picture 25" descr="F:\Documents and Settings\masao\My Documents\My Pictures\Microsoft クリップ オーガナイザ\j0433960.png"/>
          <p:cNvPicPr>
            <a:picLocks noChangeAspect="1" noChangeArrowheads="1"/>
          </p:cNvPicPr>
          <p:nvPr/>
        </p:nvPicPr>
        <p:blipFill>
          <a:blip r:embed="rId13" cstate="print"/>
          <a:srcRect/>
          <a:stretch>
            <a:fillRect/>
          </a:stretch>
        </p:blipFill>
        <p:spPr bwMode="auto">
          <a:xfrm flipH="1">
            <a:off x="1078416" y="1862349"/>
            <a:ext cx="480703" cy="470922"/>
          </a:xfrm>
          <a:prstGeom prst="rect">
            <a:avLst/>
          </a:prstGeom>
          <a:noFill/>
        </p:spPr>
      </p:pic>
      <p:pic>
        <p:nvPicPr>
          <p:cNvPr id="11" name="Picture 4" descr="F:\Documents and Settings\masao\My Documents\My Pictures\Microsoft クリップ オーガナイザ\j0432657.png"/>
          <p:cNvPicPr>
            <a:picLocks noChangeAspect="1" noChangeArrowheads="1"/>
          </p:cNvPicPr>
          <p:nvPr/>
        </p:nvPicPr>
        <p:blipFill>
          <a:blip r:embed="rId14" cstate="print"/>
          <a:srcRect/>
          <a:stretch>
            <a:fillRect/>
          </a:stretch>
        </p:blipFill>
        <p:spPr bwMode="auto">
          <a:xfrm flipH="1">
            <a:off x="724821" y="1932817"/>
            <a:ext cx="480703" cy="470922"/>
          </a:xfrm>
          <a:prstGeom prst="rect">
            <a:avLst/>
          </a:prstGeom>
          <a:noFill/>
        </p:spPr>
      </p:pic>
      <p:pic>
        <p:nvPicPr>
          <p:cNvPr id="12" name="Picture 45" descr="F:\Documents and Settings\masao\My Documents\My Pictures\Microsoft クリップ オーガナイザ\j0433926.png"/>
          <p:cNvPicPr>
            <a:picLocks noChangeAspect="1" noChangeArrowheads="1"/>
          </p:cNvPicPr>
          <p:nvPr/>
        </p:nvPicPr>
        <p:blipFill>
          <a:blip r:embed="rId15" cstate="print"/>
          <a:srcRect/>
          <a:stretch>
            <a:fillRect/>
          </a:stretch>
        </p:blipFill>
        <p:spPr bwMode="auto">
          <a:xfrm flipH="1">
            <a:off x="543060" y="2016277"/>
            <a:ext cx="478033" cy="468306"/>
          </a:xfrm>
          <a:prstGeom prst="rect">
            <a:avLst/>
          </a:prstGeom>
          <a:noFill/>
        </p:spPr>
      </p:pic>
      <p:pic>
        <p:nvPicPr>
          <p:cNvPr id="13" name="Picture 29" descr="F:\Documents and Settings\masao\My Documents\My Pictures\Microsoft クリップ オーガナイザ\j0433945.png"/>
          <p:cNvPicPr>
            <a:picLocks noChangeAspect="1" noChangeArrowheads="1"/>
          </p:cNvPicPr>
          <p:nvPr/>
        </p:nvPicPr>
        <p:blipFill>
          <a:blip r:embed="rId16" cstate="print"/>
          <a:srcRect/>
          <a:stretch>
            <a:fillRect/>
          </a:stretch>
        </p:blipFill>
        <p:spPr bwMode="auto">
          <a:xfrm flipH="1">
            <a:off x="439039" y="2284113"/>
            <a:ext cx="480703" cy="470922"/>
          </a:xfrm>
          <a:prstGeom prst="rect">
            <a:avLst/>
          </a:prstGeom>
          <a:noFill/>
        </p:spPr>
      </p:pic>
      <p:pic>
        <p:nvPicPr>
          <p:cNvPr id="14" name="Picture 14" descr="F:\Documents and Settings\masao\My Documents\My Pictures\Microsoft クリップ オーガナイザ\j0433959.png"/>
          <p:cNvPicPr>
            <a:picLocks noChangeAspect="1" noChangeArrowheads="1"/>
          </p:cNvPicPr>
          <p:nvPr/>
        </p:nvPicPr>
        <p:blipFill>
          <a:blip r:embed="rId17" cstate="print"/>
          <a:srcRect/>
          <a:stretch>
            <a:fillRect/>
          </a:stretch>
        </p:blipFill>
        <p:spPr bwMode="auto">
          <a:xfrm flipH="1">
            <a:off x="839400" y="2083432"/>
            <a:ext cx="480703" cy="470922"/>
          </a:xfrm>
          <a:prstGeom prst="rect">
            <a:avLst/>
          </a:prstGeom>
          <a:noFill/>
        </p:spPr>
      </p:pic>
      <p:pic>
        <p:nvPicPr>
          <p:cNvPr id="15" name="Picture 16" descr="F:\Documents and Settings\masao\My Documents\My Pictures\Microsoft クリップ オーガナイザ\j0433950.png"/>
          <p:cNvPicPr>
            <a:picLocks noChangeAspect="1" noChangeArrowheads="1"/>
          </p:cNvPicPr>
          <p:nvPr/>
        </p:nvPicPr>
        <p:blipFill>
          <a:blip r:embed="rId18" cstate="print"/>
          <a:srcRect/>
          <a:stretch>
            <a:fillRect/>
          </a:stretch>
        </p:blipFill>
        <p:spPr bwMode="auto">
          <a:xfrm flipH="1">
            <a:off x="1029721" y="2211182"/>
            <a:ext cx="483374" cy="473538"/>
          </a:xfrm>
          <a:prstGeom prst="rect">
            <a:avLst/>
          </a:prstGeom>
          <a:noFill/>
        </p:spPr>
      </p:pic>
      <p:pic>
        <p:nvPicPr>
          <p:cNvPr id="16" name="Picture 22" descr="F:\Documents and Settings\masao\My Documents\My Pictures\Microsoft クリップ オーガナイザ\j0433957.png"/>
          <p:cNvPicPr>
            <a:picLocks noChangeAspect="1" noChangeArrowheads="1"/>
          </p:cNvPicPr>
          <p:nvPr/>
        </p:nvPicPr>
        <p:blipFill>
          <a:blip r:embed="rId19" cstate="print"/>
          <a:srcRect/>
          <a:stretch>
            <a:fillRect/>
          </a:stretch>
        </p:blipFill>
        <p:spPr bwMode="auto">
          <a:xfrm flipH="1">
            <a:off x="1235951" y="2303864"/>
            <a:ext cx="480703" cy="470922"/>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016332" y="2532753"/>
            <a:ext cx="480703" cy="470922"/>
          </a:xfrm>
          <a:prstGeom prst="rect">
            <a:avLst/>
          </a:prstGeom>
          <a:noFill/>
        </p:spPr>
      </p:pic>
      <p:pic>
        <p:nvPicPr>
          <p:cNvPr id="18" name="Picture 46" descr="F:\Documents and Settings\masao\My Documents\My Pictures\Microsoft クリップ オーガナイザ\j0433927.png"/>
          <p:cNvPicPr>
            <a:picLocks noChangeAspect="1" noChangeArrowheads="1"/>
          </p:cNvPicPr>
          <p:nvPr/>
        </p:nvPicPr>
        <p:blipFill>
          <a:blip r:embed="rId21" cstate="print"/>
          <a:srcRect/>
          <a:stretch>
            <a:fillRect/>
          </a:stretch>
        </p:blipFill>
        <p:spPr bwMode="auto">
          <a:xfrm flipH="1">
            <a:off x="1214947" y="2568732"/>
            <a:ext cx="480703" cy="470922"/>
          </a:xfrm>
          <a:prstGeom prst="rect">
            <a:avLst/>
          </a:prstGeom>
          <a:noFill/>
        </p:spPr>
      </p:pic>
      <p:pic>
        <p:nvPicPr>
          <p:cNvPr id="19"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715398" y="2309662"/>
            <a:ext cx="499549" cy="489385"/>
          </a:xfrm>
          <a:prstGeom prst="rect">
            <a:avLst/>
          </a:prstGeom>
          <a:noFill/>
        </p:spPr>
      </p:pic>
      <p:pic>
        <p:nvPicPr>
          <p:cNvPr id="20" name="Picture 18" descr="F:\Documents and Settings\masao\My Documents\My Pictures\Microsoft クリップ オーガナイザ\j0433952.png"/>
          <p:cNvPicPr>
            <a:picLocks noChangeAspect="1" noChangeArrowheads="1"/>
          </p:cNvPicPr>
          <p:nvPr/>
        </p:nvPicPr>
        <p:blipFill>
          <a:blip r:embed="rId23" cstate="print"/>
          <a:srcRect/>
          <a:stretch>
            <a:fillRect/>
          </a:stretch>
        </p:blipFill>
        <p:spPr bwMode="auto">
          <a:xfrm flipH="1">
            <a:off x="626162" y="2563585"/>
            <a:ext cx="480703" cy="470922"/>
          </a:xfrm>
          <a:prstGeom prst="rect">
            <a:avLst/>
          </a:prstGeom>
          <a:noFill/>
        </p:spPr>
      </p:pic>
      <p:pic>
        <p:nvPicPr>
          <p:cNvPr id="21"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839400" y="2682105"/>
            <a:ext cx="475362" cy="465690"/>
          </a:xfrm>
          <a:prstGeom prst="rect">
            <a:avLst/>
          </a:prstGeom>
          <a:noFill/>
        </p:spPr>
      </p:pic>
      <p:pic>
        <p:nvPicPr>
          <p:cNvPr id="22" name="Picture 17" descr="F:\Documents and Settings\masao\My Documents\My Pictures\Microsoft クリップ オーガナイザ\j0433951.png"/>
          <p:cNvPicPr>
            <a:picLocks noChangeAspect="1" noChangeArrowheads="1"/>
          </p:cNvPicPr>
          <p:nvPr/>
        </p:nvPicPr>
        <p:blipFill>
          <a:blip r:embed="rId25" cstate="print"/>
          <a:srcRect/>
          <a:stretch>
            <a:fillRect/>
          </a:stretch>
        </p:blipFill>
        <p:spPr bwMode="auto">
          <a:xfrm flipH="1">
            <a:off x="1004203" y="2846582"/>
            <a:ext cx="480703" cy="470922"/>
          </a:xfrm>
          <a:prstGeom prst="rect">
            <a:avLst/>
          </a:prstGeom>
          <a:noFill/>
        </p:spPr>
      </p:pic>
      <p:pic>
        <p:nvPicPr>
          <p:cNvPr id="23" name="Picture 9" descr="F:\Documents and Settings\masao\My Documents\My Pictures\Microsoft クリップ オーガナイザ\j0433929.png"/>
          <p:cNvPicPr>
            <a:picLocks noChangeAspect="1" noChangeArrowheads="1"/>
          </p:cNvPicPr>
          <p:nvPr/>
        </p:nvPicPr>
        <p:blipFill>
          <a:blip r:embed="rId26" cstate="print"/>
          <a:srcRect/>
          <a:stretch>
            <a:fillRect/>
          </a:stretch>
        </p:blipFill>
        <p:spPr bwMode="auto">
          <a:xfrm flipH="1">
            <a:off x="385811" y="2519574"/>
            <a:ext cx="480703" cy="470922"/>
          </a:xfrm>
          <a:prstGeom prst="rect">
            <a:avLst/>
          </a:prstGeom>
          <a:noFill/>
        </p:spPr>
      </p:pic>
      <p:pic>
        <p:nvPicPr>
          <p:cNvPr id="24"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626162" y="2846582"/>
            <a:ext cx="480703" cy="470922"/>
          </a:xfrm>
          <a:prstGeom prst="rect">
            <a:avLst/>
          </a:prstGeom>
          <a:noFill/>
        </p:spPr>
      </p:pic>
      <p:sp>
        <p:nvSpPr>
          <p:cNvPr id="25" name="テキスト ボックス 24"/>
          <p:cNvSpPr txBox="1"/>
          <p:nvPr/>
        </p:nvSpPr>
        <p:spPr>
          <a:xfrm>
            <a:off x="5753687" y="3176017"/>
            <a:ext cx="1849901" cy="646331"/>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資金提供</a:t>
            </a:r>
            <a:endParaRPr kumimoji="1" lang="en-US" altLang="ja-JP" dirty="0" smtClean="0"/>
          </a:p>
          <a:p>
            <a:pPr marL="182563" indent="-182563">
              <a:buFont typeface="Arial" pitchFamily="34" charset="0"/>
              <a:buChar char="•"/>
            </a:pPr>
            <a:r>
              <a:rPr kumimoji="1" lang="ja-JP" altLang="en-US" dirty="0" smtClean="0"/>
              <a:t>人材派遣</a:t>
            </a:r>
            <a:r>
              <a:rPr lang="ja-JP" altLang="en-US" dirty="0"/>
              <a:t>，</a:t>
            </a:r>
            <a:r>
              <a:rPr kumimoji="1" lang="ja-JP" altLang="en-US" dirty="0" smtClean="0"/>
              <a:t>など</a:t>
            </a:r>
            <a:endParaRPr kumimoji="1" lang="en-US" altLang="ja-JP" dirty="0" smtClean="0"/>
          </a:p>
        </p:txBody>
      </p:sp>
      <p:sp>
        <p:nvSpPr>
          <p:cNvPr id="26" name="テキスト ボックス 25"/>
          <p:cNvSpPr txBox="1"/>
          <p:nvPr/>
        </p:nvSpPr>
        <p:spPr>
          <a:xfrm>
            <a:off x="1445875" y="3176017"/>
            <a:ext cx="1824863" cy="923330"/>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不具合報告</a:t>
            </a:r>
            <a:endParaRPr kumimoji="1" lang="en-US" altLang="ja-JP" dirty="0" smtClean="0"/>
          </a:p>
          <a:p>
            <a:pPr marL="182563" indent="-182563">
              <a:buFont typeface="Arial" pitchFamily="34" charset="0"/>
              <a:buChar char="•"/>
            </a:pPr>
            <a:r>
              <a:rPr lang="ja-JP" altLang="en-US" dirty="0" smtClean="0"/>
              <a:t>ベータテスター</a:t>
            </a:r>
            <a:endParaRPr kumimoji="1" lang="en-US" altLang="ja-JP" dirty="0" smtClean="0"/>
          </a:p>
          <a:p>
            <a:pPr marL="182563" indent="-182563">
              <a:buFont typeface="Arial" pitchFamily="34" charset="0"/>
              <a:buChar char="•"/>
            </a:pPr>
            <a:r>
              <a:rPr lang="ja-JP" altLang="en-US" dirty="0" smtClean="0"/>
              <a:t>寄付</a:t>
            </a:r>
            <a:r>
              <a:rPr kumimoji="1" lang="ja-JP" altLang="en-US" dirty="0" smtClean="0"/>
              <a:t>，など</a:t>
            </a:r>
            <a:endParaRPr kumimoji="1" lang="en-US" altLang="ja-JP" dirty="0" smtClean="0"/>
          </a:p>
        </p:txBody>
      </p:sp>
      <p:sp>
        <p:nvSpPr>
          <p:cNvPr id="27" name="テキスト ボックス 26"/>
          <p:cNvSpPr txBox="1"/>
          <p:nvPr/>
        </p:nvSpPr>
        <p:spPr>
          <a:xfrm>
            <a:off x="950383" y="4889060"/>
            <a:ext cx="2567353" cy="1477328"/>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lang="ja-JP" altLang="en-US" dirty="0" smtClean="0"/>
              <a:t>パッチレビュー</a:t>
            </a:r>
          </a:p>
          <a:p>
            <a:pPr marL="182563" indent="-182563">
              <a:buFont typeface="Arial" pitchFamily="34" charset="0"/>
              <a:buChar char="•"/>
            </a:pPr>
            <a:r>
              <a:rPr lang="ja-JP" altLang="en-US" dirty="0" smtClean="0"/>
              <a:t>ソフトウェアテスト</a:t>
            </a:r>
          </a:p>
          <a:p>
            <a:pPr marL="182563" indent="-182563">
              <a:buFont typeface="Arial" pitchFamily="34" charset="0"/>
              <a:buChar char="•"/>
            </a:pPr>
            <a:r>
              <a:rPr lang="ja-JP" altLang="en-US" dirty="0" smtClean="0"/>
              <a:t>不具合管理 </a:t>
            </a:r>
          </a:p>
          <a:p>
            <a:pPr marL="182563" indent="-182563">
              <a:buFont typeface="Arial" pitchFamily="34" charset="0"/>
              <a:buChar char="•"/>
            </a:pPr>
            <a:r>
              <a:rPr lang="ja-JP" altLang="en-US" dirty="0" smtClean="0"/>
              <a:t>構成管理</a:t>
            </a:r>
          </a:p>
          <a:p>
            <a:pPr marL="182563" indent="-182563">
              <a:buFont typeface="Arial" pitchFamily="34" charset="0"/>
              <a:buChar char="•"/>
            </a:pPr>
            <a:r>
              <a:rPr lang="ja-JP" altLang="en-US" dirty="0" smtClean="0"/>
              <a:t>リリース管理，など</a:t>
            </a:r>
          </a:p>
        </p:txBody>
      </p:sp>
      <p:sp>
        <p:nvSpPr>
          <p:cNvPr id="47" name="角丸四角形 46"/>
          <p:cNvSpPr/>
          <p:nvPr/>
        </p:nvSpPr>
        <p:spPr bwMode="auto">
          <a:xfrm>
            <a:off x="1154368" y="4889060"/>
            <a:ext cx="2278967" cy="336394"/>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48" name="テキスト ボックス 47"/>
          <p:cNvSpPr txBox="1"/>
          <p:nvPr/>
        </p:nvSpPr>
        <p:spPr>
          <a:xfrm>
            <a:off x="686037" y="4248124"/>
            <a:ext cx="3126659" cy="646331"/>
          </a:xfrm>
          <a:prstGeom prst="rect">
            <a:avLst/>
          </a:prstGeom>
          <a:noFill/>
        </p:spPr>
        <p:txBody>
          <a:bodyPr wrap="square" rtlCol="0">
            <a:spAutoFit/>
          </a:bodyPr>
          <a:lstStyle/>
          <a:p>
            <a:pPr algn="ctr"/>
            <a:r>
              <a:rPr kumimoji="1" lang="ja-JP" altLang="en-US" dirty="0" smtClean="0">
                <a:solidFill>
                  <a:srgbClr val="FF0000"/>
                </a:solidFill>
              </a:rPr>
              <a:t>本研究のスコープ：</a:t>
            </a:r>
            <a:r>
              <a:rPr kumimoji="1" lang="en-US" altLang="ja-JP" dirty="0" smtClean="0">
                <a:solidFill>
                  <a:srgbClr val="FF0000"/>
                </a:solidFill>
              </a:rPr>
              <a:t/>
            </a:r>
            <a:br>
              <a:rPr kumimoji="1" lang="en-US" altLang="ja-JP" dirty="0" smtClean="0">
                <a:solidFill>
                  <a:srgbClr val="FF0000"/>
                </a:solidFill>
              </a:rPr>
            </a:br>
            <a:r>
              <a:rPr kumimoji="1" lang="ja-JP" altLang="en-US" dirty="0" smtClean="0">
                <a:solidFill>
                  <a:srgbClr val="FF0000"/>
                </a:solidFill>
              </a:rPr>
              <a:t>パッチレビュープロセスの改善</a:t>
            </a:r>
            <a:endParaRPr kumimoji="1" lang="ja-JP" altLang="en-US" dirty="0">
              <a:solidFill>
                <a:srgbClr val="FF0000"/>
              </a:solidFill>
            </a:endParaRPr>
          </a:p>
        </p:txBody>
      </p:sp>
      <p:grpSp>
        <p:nvGrpSpPr>
          <p:cNvPr id="49" name="グループ化 48"/>
          <p:cNvGrpSpPr/>
          <p:nvPr/>
        </p:nvGrpSpPr>
        <p:grpSpPr>
          <a:xfrm>
            <a:off x="7454289" y="3229014"/>
            <a:ext cx="1664922" cy="2475885"/>
            <a:chOff x="7454289" y="3026527"/>
            <a:chExt cx="1664922" cy="2475885"/>
          </a:xfrm>
        </p:grpSpPr>
        <p:pic>
          <p:nvPicPr>
            <p:cNvPr id="50" name="Picture 2" descr="http://logostock.jp/logostock/images/redhatlinux.png"/>
            <p:cNvPicPr>
              <a:picLocks noChangeAspect="1" noChangeArrowheads="1"/>
            </p:cNvPicPr>
            <p:nvPr/>
          </p:nvPicPr>
          <p:blipFill>
            <a:blip r:embed="rId28" cstate="print"/>
            <a:srcRect/>
            <a:stretch>
              <a:fillRect/>
            </a:stretch>
          </p:blipFill>
          <p:spPr bwMode="auto">
            <a:xfrm>
              <a:off x="7589937" y="4108785"/>
              <a:ext cx="1393627" cy="1393627"/>
            </a:xfrm>
            <a:prstGeom prst="rect">
              <a:avLst/>
            </a:prstGeom>
            <a:noFill/>
          </p:spPr>
        </p:pic>
        <p:sp>
          <p:nvSpPr>
            <p:cNvPr id="51" name="下矢印 50"/>
            <p:cNvSpPr/>
            <p:nvPr/>
          </p:nvSpPr>
          <p:spPr bwMode="auto">
            <a:xfrm rot="10800000">
              <a:off x="8044434" y="3026527"/>
              <a:ext cx="484632" cy="930621"/>
            </a:xfrm>
            <a:prstGeom prst="downArrow">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52" name="テキスト ボックス 51"/>
            <p:cNvSpPr txBox="1"/>
            <p:nvPr/>
          </p:nvSpPr>
          <p:spPr>
            <a:xfrm>
              <a:off x="7454289" y="4045637"/>
              <a:ext cx="1664922" cy="369332"/>
            </a:xfrm>
            <a:prstGeom prst="rect">
              <a:avLst/>
            </a:prstGeom>
            <a:noFill/>
            <a:ln>
              <a:solidFill>
                <a:schemeClr val="tx1"/>
              </a:solidFill>
            </a:ln>
            <a:effectLst/>
          </p:spPr>
          <p:txBody>
            <a:bodyPr wrap="square" rtlCol="0">
              <a:spAutoFit/>
            </a:bodyPr>
            <a:lstStyle/>
            <a:p>
              <a:pPr marL="182563" indent="-182563">
                <a:buFont typeface="Arial" pitchFamily="34" charset="0"/>
                <a:buChar char="•"/>
              </a:pPr>
              <a:r>
                <a:rPr lang="ja-JP" altLang="en-US" dirty="0" smtClean="0"/>
                <a:t>サポート業務</a:t>
              </a:r>
              <a:endParaRPr kumimoji="1" lang="en-US" altLang="ja-JP" dirty="0" smtClean="0"/>
            </a:p>
          </p:txBody>
        </p:sp>
      </p:gr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20</a:t>
            </a:fld>
            <a:endParaRPr kumimoji="1" lang="ja-JP" altLang="en-US"/>
          </a:p>
        </p:txBody>
      </p:sp>
      <p:grpSp>
        <p:nvGrpSpPr>
          <p:cNvPr id="53" name="グループ化 52"/>
          <p:cNvGrpSpPr>
            <a:grpSpLocks noChangeAspect="1"/>
          </p:cNvGrpSpPr>
          <p:nvPr/>
        </p:nvGrpSpPr>
        <p:grpSpPr>
          <a:xfrm>
            <a:off x="3635896" y="4869160"/>
            <a:ext cx="1975277" cy="1332871"/>
            <a:chOff x="10423361" y="17917449"/>
            <a:chExt cx="2988434" cy="1829106"/>
          </a:xfrm>
        </p:grpSpPr>
        <p:pic>
          <p:nvPicPr>
            <p:cNvPr id="55" name="Picture 30" descr="F:\Documents and Settings\masao\My Documents\My Pictures\Microsoft クリップ オーガナイザ\j0433943.png"/>
            <p:cNvPicPr>
              <a:picLocks noChangeAspect="1" noChangeArrowheads="1"/>
            </p:cNvPicPr>
            <p:nvPr/>
          </p:nvPicPr>
          <p:blipFill>
            <a:blip r:embed="rId29" cstate="print"/>
            <a:srcRect/>
            <a:stretch>
              <a:fillRect/>
            </a:stretch>
          </p:blipFill>
          <p:spPr bwMode="auto">
            <a:xfrm flipH="1">
              <a:off x="10423361" y="18301169"/>
              <a:ext cx="792808" cy="792809"/>
            </a:xfrm>
            <a:prstGeom prst="rect">
              <a:avLst/>
            </a:prstGeom>
            <a:noFill/>
          </p:spPr>
        </p:pic>
        <p:pic>
          <p:nvPicPr>
            <p:cNvPr id="56"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10893370" y="18880607"/>
              <a:ext cx="771702" cy="756000"/>
            </a:xfrm>
            <a:prstGeom prst="rect">
              <a:avLst/>
            </a:prstGeom>
            <a:noFill/>
          </p:spPr>
        </p:pic>
        <p:pic>
          <p:nvPicPr>
            <p:cNvPr id="57"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11692499" y="17917449"/>
              <a:ext cx="936000" cy="936000"/>
            </a:xfrm>
            <a:prstGeom prst="rect">
              <a:avLst/>
            </a:prstGeom>
            <a:noFill/>
          </p:spPr>
        </p:pic>
        <p:pic>
          <p:nvPicPr>
            <p:cNvPr id="58" name="Picture 19" descr="F:\Documents and Settings\masao\My Documents\My Pictures\Microsoft クリップ オーガナイザ\j0433953.png"/>
            <p:cNvPicPr>
              <a:picLocks noChangeAspect="1" noChangeArrowheads="1"/>
            </p:cNvPicPr>
            <p:nvPr/>
          </p:nvPicPr>
          <p:blipFill>
            <a:blip r:embed="rId30" cstate="print"/>
            <a:srcRect/>
            <a:stretch>
              <a:fillRect/>
            </a:stretch>
          </p:blipFill>
          <p:spPr bwMode="auto">
            <a:xfrm flipH="1">
              <a:off x="11107539" y="18200465"/>
              <a:ext cx="748776" cy="748776"/>
            </a:xfrm>
            <a:prstGeom prst="rect">
              <a:avLst/>
            </a:prstGeom>
            <a:noFill/>
          </p:spPr>
        </p:pic>
        <p:pic>
          <p:nvPicPr>
            <p:cNvPr id="59"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2630484" y="18013137"/>
              <a:ext cx="781311" cy="765414"/>
            </a:xfrm>
            <a:prstGeom prst="rect">
              <a:avLst/>
            </a:prstGeom>
            <a:noFill/>
          </p:spPr>
        </p:pic>
        <p:pic>
          <p:nvPicPr>
            <p:cNvPr id="60"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11510257" y="18907026"/>
              <a:ext cx="856965" cy="839529"/>
            </a:xfrm>
            <a:prstGeom prst="rect">
              <a:avLst/>
            </a:prstGeom>
            <a:noFill/>
          </p:spPr>
        </p:pic>
        <p:pic>
          <p:nvPicPr>
            <p:cNvPr id="61" name="図 6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sp>
        <p:nvSpPr>
          <p:cNvPr id="28" name="フッター プレースホルダー 27"/>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25851721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 name="コンテンツ プレースホルダ 2"/>
          <p:cNvSpPr>
            <a:spLocks noGrp="1"/>
          </p:cNvSpPr>
          <p:nvPr>
            <p:ph idx="1"/>
          </p:nvPr>
        </p:nvSpPr>
        <p:spPr>
          <a:xfrm>
            <a:off x="609600" y="1600200"/>
            <a:ext cx="7924800" cy="4997152"/>
          </a:xfrm>
        </p:spPr>
        <p:txBody>
          <a:bodyPr>
            <a:normAutofit/>
          </a:bodyPr>
          <a:lstStyle/>
          <a:p>
            <a:r>
              <a:rPr lang="ja-JP" altLang="en-US" sz="2400" dirty="0" smtClean="0"/>
              <a:t>パッチ</a:t>
            </a:r>
            <a:endParaRPr lang="en-US" altLang="ja-JP" sz="2400" dirty="0"/>
          </a:p>
          <a:p>
            <a:pPr lvl="1"/>
            <a:r>
              <a:rPr lang="ja-JP" altLang="en-US" sz="2400" dirty="0" smtClean="0"/>
              <a:t>不具合修正のためにプログラムの変更点のみを記載　した</a:t>
            </a:r>
            <a:r>
              <a:rPr lang="ja-JP" altLang="en-US" sz="2400" dirty="0"/>
              <a:t>ファイル</a:t>
            </a:r>
            <a:endParaRPr lang="en-US" altLang="ja-JP" sz="2400" dirty="0" smtClean="0"/>
          </a:p>
        </p:txBody>
      </p:sp>
      <p:sp>
        <p:nvSpPr>
          <p:cNvPr id="2" name="タイトル 1"/>
          <p:cNvSpPr>
            <a:spLocks noGrp="1"/>
          </p:cNvSpPr>
          <p:nvPr>
            <p:ph type="title"/>
          </p:nvPr>
        </p:nvSpPr>
        <p:spPr/>
        <p:txBody>
          <a:bodyPr>
            <a:normAutofit/>
          </a:bodyPr>
          <a:lstStyle/>
          <a:p>
            <a:r>
              <a:rPr kumimoji="1" lang="ja-JP" altLang="en-US" sz="3600" dirty="0" smtClean="0"/>
              <a:t>パッチレビュープロセス</a:t>
            </a:r>
            <a:endParaRPr kumimoji="1" lang="ja-JP" altLang="en-US" sz="3600" dirty="0"/>
          </a:p>
        </p:txBody>
      </p:sp>
      <p:grpSp>
        <p:nvGrpSpPr>
          <p:cNvPr id="86" name="グループ化 85"/>
          <p:cNvGrpSpPr/>
          <p:nvPr/>
        </p:nvGrpSpPr>
        <p:grpSpPr>
          <a:xfrm>
            <a:off x="683569" y="2897823"/>
            <a:ext cx="7992888" cy="3140696"/>
            <a:chOff x="955249" y="3054327"/>
            <a:chExt cx="7232035" cy="2683349"/>
          </a:xfrm>
        </p:grpSpPr>
        <p:cxnSp>
          <p:nvCxnSpPr>
            <p:cNvPr id="4" name="直線矢印コネクタ 3"/>
            <p:cNvCxnSpPr/>
            <p:nvPr/>
          </p:nvCxnSpPr>
          <p:spPr>
            <a:xfrm>
              <a:off x="1868030" y="4467383"/>
              <a:ext cx="6319254" cy="1253"/>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868030" y="3340198"/>
              <a:ext cx="6319254" cy="1254"/>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a:endCxn id="50" idx="1"/>
            </p:cNvCxnSpPr>
            <p:nvPr/>
          </p:nvCxnSpPr>
          <p:spPr>
            <a:xfrm rot="16200000" flipH="1">
              <a:off x="2895135" y="3624587"/>
              <a:ext cx="959975" cy="448867"/>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4447139" y="4547627"/>
              <a:ext cx="507797" cy="39244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955249" y="3429220"/>
              <a:ext cx="954661" cy="236662"/>
            </a:xfrm>
            <a:prstGeom prst="rect">
              <a:avLst/>
            </a:prstGeom>
            <a:noFill/>
            <a:ln w="19050">
              <a:noFill/>
            </a:ln>
          </p:spPr>
          <p:txBody>
            <a:bodyPr wrap="none">
              <a:spAutoFit/>
            </a:bodyPr>
            <a:lstStyle/>
            <a:p>
              <a:pPr>
                <a:defRPr/>
              </a:pPr>
              <a:r>
                <a:rPr lang="ja-JP" altLang="en-US" sz="1200" b="1" dirty="0">
                  <a:latin typeface="+mn-lt"/>
                </a:rPr>
                <a:t>パッチ投稿者</a:t>
              </a:r>
            </a:p>
          </p:txBody>
        </p:sp>
        <p:sp>
          <p:nvSpPr>
            <p:cNvPr id="9" name="テキスト ボックス 8"/>
            <p:cNvSpPr txBox="1"/>
            <p:nvPr/>
          </p:nvSpPr>
          <p:spPr>
            <a:xfrm>
              <a:off x="1065585" y="4526312"/>
              <a:ext cx="780612" cy="236662"/>
            </a:xfrm>
            <a:prstGeom prst="rect">
              <a:avLst/>
            </a:prstGeom>
            <a:noFill/>
            <a:ln w="19050">
              <a:noFill/>
            </a:ln>
          </p:spPr>
          <p:txBody>
            <a:bodyPr wrap="none">
              <a:spAutoFit/>
            </a:bodyPr>
            <a:lstStyle/>
            <a:p>
              <a:pPr>
                <a:defRPr/>
              </a:pPr>
              <a:r>
                <a:rPr lang="ja-JP" altLang="en-US" sz="1200" b="1" dirty="0">
                  <a:latin typeface="+mn-lt"/>
                </a:rPr>
                <a:t>レビュアー</a:t>
              </a:r>
            </a:p>
          </p:txBody>
        </p:sp>
        <p:sp>
          <p:nvSpPr>
            <p:cNvPr id="10" name="角丸四角形 9"/>
            <p:cNvSpPr/>
            <p:nvPr/>
          </p:nvSpPr>
          <p:spPr>
            <a:xfrm>
              <a:off x="4958697" y="3199770"/>
              <a:ext cx="924065"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b="1" dirty="0">
                  <a:solidFill>
                    <a:schemeClr val="tx1"/>
                  </a:solidFill>
                </a:rPr>
                <a:t>パッチ作成</a:t>
              </a:r>
            </a:p>
          </p:txBody>
        </p:sp>
        <p:sp>
          <p:nvSpPr>
            <p:cNvPr id="11" name="角丸四角形 10"/>
            <p:cNvSpPr/>
            <p:nvPr/>
          </p:nvSpPr>
          <p:spPr>
            <a:xfrm>
              <a:off x="2081180" y="3192247"/>
              <a:ext cx="1015594"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a:solidFill>
                    <a:schemeClr val="tx1"/>
                  </a:solidFill>
                </a:rPr>
                <a:t>パッチ作成</a:t>
              </a:r>
            </a:p>
          </p:txBody>
        </p:sp>
        <p:sp>
          <p:nvSpPr>
            <p:cNvPr id="12" name="テキスト ボックス 11"/>
            <p:cNvSpPr txBox="1"/>
            <p:nvPr/>
          </p:nvSpPr>
          <p:spPr>
            <a:xfrm>
              <a:off x="3543134" y="3622778"/>
              <a:ext cx="1354126" cy="144627"/>
            </a:xfrm>
            <a:prstGeom prst="rect">
              <a:avLst/>
            </a:prstGeom>
            <a:noFill/>
          </p:spPr>
          <p:txBody>
            <a:bodyPr wrap="square" lIns="0" tIns="0" rIns="0" bIns="0">
              <a:spAutoFit/>
            </a:bodyPr>
            <a:lstStyle/>
            <a:p>
              <a:pPr>
                <a:defRPr/>
              </a:pPr>
              <a:r>
                <a:rPr lang="ja-JP" altLang="en-US" sz="1100" b="1" dirty="0">
                  <a:latin typeface="+mn-lt"/>
                </a:rPr>
                <a:t>パッチ投稿</a:t>
              </a:r>
            </a:p>
          </p:txBody>
        </p:sp>
        <p:cxnSp>
          <p:nvCxnSpPr>
            <p:cNvPr id="13" name="直線矢印コネクタ 12"/>
            <p:cNvCxnSpPr>
              <a:stCxn id="50" idx="3"/>
            </p:cNvCxnSpPr>
            <p:nvPr/>
          </p:nvCxnSpPr>
          <p:spPr>
            <a:xfrm flipV="1">
              <a:off x="4488514" y="3417937"/>
              <a:ext cx="465167" cy="911072"/>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4" name="角丸四角形 13"/>
            <p:cNvSpPr/>
            <p:nvPr/>
          </p:nvSpPr>
          <p:spPr>
            <a:xfrm>
              <a:off x="6362976" y="4180728"/>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a:solidFill>
                    <a:schemeClr val="tx1"/>
                  </a:solidFill>
                </a:rPr>
                <a:t>レビュー</a:t>
              </a:r>
            </a:p>
          </p:txBody>
        </p:sp>
        <p:sp>
          <p:nvSpPr>
            <p:cNvPr id="15" name="テキスト ボックス 14"/>
            <p:cNvSpPr txBox="1"/>
            <p:nvPr/>
          </p:nvSpPr>
          <p:spPr>
            <a:xfrm>
              <a:off x="4405762" y="3904417"/>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16" name="テキスト ボックス 15"/>
            <p:cNvSpPr txBox="1"/>
            <p:nvPr/>
          </p:nvSpPr>
          <p:spPr>
            <a:xfrm>
              <a:off x="4558728" y="4625364"/>
              <a:ext cx="625657"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cxnSp>
          <p:nvCxnSpPr>
            <p:cNvPr id="17" name="直線矢印コネクタ 16"/>
            <p:cNvCxnSpPr/>
            <p:nvPr/>
          </p:nvCxnSpPr>
          <p:spPr>
            <a:xfrm rot="16200000" flipH="1">
              <a:off x="5663971" y="3620427"/>
              <a:ext cx="951649" cy="448868"/>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nvGrpSpPr>
            <p:cNvPr id="18" name="グループ化 94"/>
            <p:cNvGrpSpPr>
              <a:grpSpLocks/>
            </p:cNvGrpSpPr>
            <p:nvPr/>
          </p:nvGrpSpPr>
          <p:grpSpPr bwMode="auto">
            <a:xfrm>
              <a:off x="7663919" y="4313943"/>
              <a:ext cx="271966" cy="353269"/>
              <a:chOff x="8024847" y="2983537"/>
              <a:chExt cx="345380" cy="447721"/>
            </a:xfrm>
          </p:grpSpPr>
          <p:sp>
            <p:nvSpPr>
              <p:cNvPr id="19" name="正方形/長方形 18"/>
              <p:cNvSpPr/>
              <p:nvPr/>
            </p:nvSpPr>
            <p:spPr>
              <a:xfrm>
                <a:off x="8143395" y="3071539"/>
                <a:ext cx="71652" cy="21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0" name="グループ化 84"/>
              <p:cNvGrpSpPr>
                <a:grpSpLocks/>
              </p:cNvGrpSpPr>
              <p:nvPr/>
            </p:nvGrpSpPr>
            <p:grpSpPr bwMode="auto">
              <a:xfrm rot="2245077">
                <a:off x="8024847" y="2983537"/>
                <a:ext cx="345380" cy="447721"/>
                <a:chOff x="1848714" y="4286164"/>
                <a:chExt cx="430429" cy="642381"/>
              </a:xfrm>
            </p:grpSpPr>
            <p:cxnSp>
              <p:nvCxnSpPr>
                <p:cNvPr id="21" name="曲線コネクタ 20"/>
                <p:cNvCxnSpPr/>
                <p:nvPr/>
              </p:nvCxnSpPr>
              <p:spPr>
                <a:xfrm rot="16200000" flipH="1">
                  <a:off x="1741177" y="4463819"/>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曲線コネクタ 21"/>
                <p:cNvCxnSpPr/>
                <p:nvPr/>
              </p:nvCxnSpPr>
              <p:spPr>
                <a:xfrm rot="16200000" flipH="1">
                  <a:off x="1814416" y="4393701"/>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3" name="グループ化 95"/>
            <p:cNvGrpSpPr>
              <a:grpSpLocks/>
            </p:cNvGrpSpPr>
            <p:nvPr/>
          </p:nvGrpSpPr>
          <p:grpSpPr bwMode="auto">
            <a:xfrm>
              <a:off x="7657649" y="3189265"/>
              <a:ext cx="271966" cy="353270"/>
              <a:chOff x="8024846" y="2983536"/>
              <a:chExt cx="345380" cy="447722"/>
            </a:xfrm>
          </p:grpSpPr>
          <p:sp>
            <p:nvSpPr>
              <p:cNvPr id="24" name="正方形/長方形 23"/>
              <p:cNvSpPr/>
              <p:nvPr/>
            </p:nvSpPr>
            <p:spPr>
              <a:xfrm>
                <a:off x="8143394" y="3071540"/>
                <a:ext cx="71653" cy="214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5" name="グループ化 84"/>
              <p:cNvGrpSpPr>
                <a:grpSpLocks/>
              </p:cNvGrpSpPr>
              <p:nvPr/>
            </p:nvGrpSpPr>
            <p:grpSpPr bwMode="auto">
              <a:xfrm rot="2245077">
                <a:off x="8024846" y="2983536"/>
                <a:ext cx="345380" cy="447722"/>
                <a:chOff x="1848713" y="4286166"/>
                <a:chExt cx="430429" cy="642383"/>
              </a:xfrm>
            </p:grpSpPr>
            <p:cxnSp>
              <p:nvCxnSpPr>
                <p:cNvPr id="26" name="曲線コネクタ 25"/>
                <p:cNvCxnSpPr/>
                <p:nvPr/>
              </p:nvCxnSpPr>
              <p:spPr>
                <a:xfrm rot="16200000" flipH="1">
                  <a:off x="1741175" y="4463822"/>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曲線コネクタ 26"/>
                <p:cNvCxnSpPr/>
                <p:nvPr/>
              </p:nvCxnSpPr>
              <p:spPr>
                <a:xfrm rot="16200000" flipH="1">
                  <a:off x="1814414" y="4393704"/>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8" name="直線矢印コネクタ 27"/>
            <p:cNvCxnSpPr/>
            <p:nvPr/>
          </p:nvCxnSpPr>
          <p:spPr>
            <a:xfrm rot="16200000" flipH="1">
              <a:off x="7211812" y="4547627"/>
              <a:ext cx="507797" cy="392446"/>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7037530" y="3647384"/>
              <a:ext cx="910274" cy="45137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0"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153196" y="3509464"/>
              <a:ext cx="440091" cy="438837"/>
            </a:xfrm>
            <a:prstGeom prst="rect">
              <a:avLst/>
            </a:prstGeom>
            <a:noFill/>
            <a:ln w="9525">
              <a:noFill/>
              <a:miter lim="800000"/>
              <a:headEnd/>
              <a:tailEnd/>
            </a:ln>
          </p:spPr>
        </p:pic>
        <p:grpSp>
          <p:nvGrpSpPr>
            <p:cNvPr id="31" name="グループ化 69"/>
            <p:cNvGrpSpPr/>
            <p:nvPr/>
          </p:nvGrpSpPr>
          <p:grpSpPr>
            <a:xfrm>
              <a:off x="4620778" y="3700709"/>
              <a:ext cx="338534" cy="203120"/>
              <a:chOff x="2428860" y="6143644"/>
              <a:chExt cx="714380" cy="428628"/>
            </a:xfrm>
            <a:gradFill>
              <a:gsLst>
                <a:gs pos="0">
                  <a:srgbClr val="FFEFD1"/>
                </a:gs>
                <a:gs pos="64999">
                  <a:srgbClr val="F0EBD5"/>
                </a:gs>
                <a:gs pos="100000">
                  <a:srgbClr val="D1C39F"/>
                </a:gs>
              </a:gsLst>
              <a:lin ang="5400000" scaled="0"/>
            </a:gradFill>
          </p:grpSpPr>
          <p:sp>
            <p:nvSpPr>
              <p:cNvPr id="32" name="正方形/長方形 31"/>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33" name="二等辺三角形 32"/>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34"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5945453" y="3509464"/>
              <a:ext cx="440091" cy="438837"/>
            </a:xfrm>
            <a:prstGeom prst="rect">
              <a:avLst/>
            </a:prstGeom>
            <a:noFill/>
            <a:ln w="9525">
              <a:noFill/>
              <a:miter lim="800000"/>
              <a:headEnd/>
              <a:tailEnd/>
            </a:ln>
          </p:spPr>
        </p:pic>
        <p:sp>
          <p:nvSpPr>
            <p:cNvPr id="35" name="テキスト ボックス 34"/>
            <p:cNvSpPr txBox="1"/>
            <p:nvPr/>
          </p:nvSpPr>
          <p:spPr>
            <a:xfrm>
              <a:off x="7305849" y="4667994"/>
              <a:ext cx="626910"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sp>
          <p:nvSpPr>
            <p:cNvPr id="36" name="テキスト ボックス 35"/>
            <p:cNvSpPr txBox="1"/>
            <p:nvPr/>
          </p:nvSpPr>
          <p:spPr>
            <a:xfrm>
              <a:off x="5274106" y="4800121"/>
              <a:ext cx="2895311" cy="552213"/>
            </a:xfrm>
            <a:prstGeom prst="rect">
              <a:avLst/>
            </a:prstGeom>
            <a:noFill/>
            <a:ln w="19050">
              <a:noFill/>
            </a:ln>
          </p:spPr>
          <p:txBody>
            <a:bodyPr wrap="none">
              <a:spAutoFit/>
            </a:bodyPr>
            <a:lstStyle/>
            <a:p>
              <a:pPr>
                <a:defRPr/>
              </a:pPr>
              <a:r>
                <a:rPr lang="ja-JP" altLang="en-US" b="1" dirty="0" smtClean="0">
                  <a:solidFill>
                    <a:srgbClr val="0000FF"/>
                  </a:solidFill>
                  <a:latin typeface="+mn-lt"/>
                </a:rPr>
                <a:t>コミッター</a:t>
              </a:r>
              <a:endParaRPr lang="en-US" altLang="ja-JP" b="1" dirty="0" smtClean="0">
                <a:solidFill>
                  <a:srgbClr val="0000FF"/>
                </a:solidFill>
                <a:latin typeface="+mn-lt"/>
              </a:endParaRPr>
            </a:p>
            <a:p>
              <a:pPr>
                <a:defRPr/>
              </a:pPr>
              <a:r>
                <a:rPr lang="ja-JP" altLang="en-US" b="1" dirty="0">
                  <a:solidFill>
                    <a:srgbClr val="0000FF"/>
                  </a:solidFill>
                </a:rPr>
                <a:t>　</a:t>
              </a:r>
              <a:r>
                <a:rPr lang="ja-JP" altLang="en-US" b="1" dirty="0" smtClean="0">
                  <a:solidFill>
                    <a:srgbClr val="0000FF"/>
                  </a:solidFill>
                </a:rPr>
                <a:t>　</a:t>
              </a:r>
              <a:r>
                <a:rPr lang="ja-JP" altLang="en-US" b="1" dirty="0" smtClean="0">
                  <a:solidFill>
                    <a:srgbClr val="0000FF"/>
                  </a:solidFill>
                  <a:latin typeface="+mn-lt"/>
                </a:rPr>
                <a:t>（コミット権限のある開発者）</a:t>
              </a:r>
              <a:endParaRPr lang="en-US" altLang="ja-JP" b="1" dirty="0">
                <a:solidFill>
                  <a:srgbClr val="0000FF"/>
                </a:solidFill>
                <a:latin typeface="+mn-lt"/>
              </a:endParaRPr>
            </a:p>
          </p:txBody>
        </p:sp>
        <p:pic>
          <p:nvPicPr>
            <p:cNvPr id="37" name="Picture 19" descr="C:\shoji-f\SNA\Master's Thesis\図1.png"/>
            <p:cNvPicPr>
              <a:picLocks noChangeAspect="1" noChangeArrowheads="1"/>
            </p:cNvPicPr>
            <p:nvPr/>
          </p:nvPicPr>
          <p:blipFill>
            <a:blip r:embed="rId4" cstate="print"/>
            <a:srcRect/>
            <a:stretch>
              <a:fillRect/>
            </a:stretch>
          </p:blipFill>
          <p:spPr bwMode="auto">
            <a:xfrm>
              <a:off x="4991934" y="4581183"/>
              <a:ext cx="376146" cy="388684"/>
            </a:xfrm>
            <a:prstGeom prst="rect">
              <a:avLst/>
            </a:prstGeom>
            <a:noFill/>
            <a:ln w="9525">
              <a:noFill/>
              <a:miter lim="800000"/>
              <a:headEnd/>
              <a:tailEnd/>
            </a:ln>
          </p:spPr>
        </p:pic>
        <p:grpSp>
          <p:nvGrpSpPr>
            <p:cNvPr id="38" name="グループ化 59"/>
            <p:cNvGrpSpPr>
              <a:grpSpLocks/>
            </p:cNvGrpSpPr>
            <p:nvPr/>
          </p:nvGrpSpPr>
          <p:grpSpPr bwMode="auto">
            <a:xfrm>
              <a:off x="1032983" y="4126344"/>
              <a:ext cx="947887" cy="440091"/>
              <a:chOff x="4857752" y="1071546"/>
              <a:chExt cx="1200168" cy="557226"/>
            </a:xfrm>
          </p:grpSpPr>
          <p:pic>
            <p:nvPicPr>
              <p:cNvPr id="39"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0"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1" name="テキスト ボックス 62"/>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42" name="グループ化 63"/>
            <p:cNvGrpSpPr>
              <a:grpSpLocks/>
            </p:cNvGrpSpPr>
            <p:nvPr/>
          </p:nvGrpSpPr>
          <p:grpSpPr bwMode="auto">
            <a:xfrm>
              <a:off x="1032983" y="3054327"/>
              <a:ext cx="947887" cy="440091"/>
              <a:chOff x="4857752" y="1071546"/>
              <a:chExt cx="1200168" cy="557226"/>
            </a:xfrm>
          </p:grpSpPr>
          <p:pic>
            <p:nvPicPr>
              <p:cNvPr id="43"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4"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5" name="テキスト ボックス 66"/>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dirty="0"/>
                  <a:t>or</a:t>
                </a:r>
                <a:endParaRPr lang="ja-JP" altLang="en-US" sz="1050" dirty="0"/>
              </a:p>
            </p:txBody>
          </p:sp>
        </p:grpSp>
        <p:sp>
          <p:nvSpPr>
            <p:cNvPr id="46" name="テキスト ボックス 45"/>
            <p:cNvSpPr txBox="1"/>
            <p:nvPr/>
          </p:nvSpPr>
          <p:spPr>
            <a:xfrm>
              <a:off x="5771173" y="3904417"/>
              <a:ext cx="1354126" cy="144627"/>
            </a:xfrm>
            <a:prstGeom prst="rect">
              <a:avLst/>
            </a:prstGeom>
            <a:solidFill>
              <a:schemeClr val="bg1"/>
            </a:solidFill>
          </p:spPr>
          <p:txBody>
            <a:bodyPr lIns="0" tIns="0" rIns="0" bIns="0">
              <a:spAutoFit/>
            </a:bodyPr>
            <a:lstStyle/>
            <a:p>
              <a:pPr>
                <a:defRPr/>
              </a:pPr>
              <a:r>
                <a:rPr lang="ja-JP" altLang="en-US" sz="1100" b="1" dirty="0" smtClean="0">
                  <a:latin typeface="+mn-lt"/>
                </a:rPr>
                <a:t>パッチ再投稿</a:t>
              </a:r>
              <a:endParaRPr lang="ja-JP" altLang="en-US" sz="1100" b="1" dirty="0">
                <a:latin typeface="+mn-lt"/>
              </a:endParaRPr>
            </a:p>
          </p:txBody>
        </p:sp>
        <p:sp>
          <p:nvSpPr>
            <p:cNvPr id="47" name="テキスト ボックス 46"/>
            <p:cNvSpPr txBox="1"/>
            <p:nvPr/>
          </p:nvSpPr>
          <p:spPr>
            <a:xfrm>
              <a:off x="7191751" y="3883103"/>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48" name="テキスト ボックス 47"/>
            <p:cNvSpPr txBox="1"/>
            <p:nvPr/>
          </p:nvSpPr>
          <p:spPr>
            <a:xfrm>
              <a:off x="2878013" y="3599386"/>
              <a:ext cx="415498" cy="369332"/>
            </a:xfrm>
            <a:prstGeom prst="rect">
              <a:avLst/>
            </a:prstGeom>
            <a:noFill/>
          </p:spPr>
          <p:txBody>
            <a:bodyPr wrap="none" rtlCol="0">
              <a:spAutoFit/>
            </a:bodyPr>
            <a:lstStyle/>
            <a:p>
              <a:r>
                <a:rPr lang="ja-JP" altLang="en-US" dirty="0" smtClean="0"/>
                <a:t>①</a:t>
              </a:r>
              <a:endParaRPr kumimoji="1" lang="ja-JP" altLang="en-US" dirty="0"/>
            </a:p>
          </p:txBody>
        </p:sp>
        <p:grpSp>
          <p:nvGrpSpPr>
            <p:cNvPr id="49" name="グループ化 48"/>
            <p:cNvGrpSpPr/>
            <p:nvPr/>
          </p:nvGrpSpPr>
          <p:grpSpPr>
            <a:xfrm>
              <a:off x="3552577" y="4141750"/>
              <a:ext cx="935937" cy="369332"/>
              <a:chOff x="3552577" y="2712119"/>
              <a:chExt cx="935937" cy="369332"/>
            </a:xfrm>
          </p:grpSpPr>
          <p:sp>
            <p:nvSpPr>
              <p:cNvPr id="50" name="角丸四角形 49"/>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レビュー</a:t>
                </a:r>
                <a:endParaRPr lang="ja-JP" altLang="en-US" sz="1200" b="1" dirty="0">
                  <a:solidFill>
                    <a:schemeClr val="tx1"/>
                  </a:solidFill>
                </a:endParaRPr>
              </a:p>
            </p:txBody>
          </p:sp>
          <p:sp>
            <p:nvSpPr>
              <p:cNvPr id="51" name="テキスト ボックス 50"/>
              <p:cNvSpPr txBox="1"/>
              <p:nvPr/>
            </p:nvSpPr>
            <p:spPr>
              <a:xfrm>
                <a:off x="3552577" y="2712119"/>
                <a:ext cx="415498" cy="369332"/>
              </a:xfrm>
              <a:prstGeom prst="rect">
                <a:avLst/>
              </a:prstGeom>
              <a:noFill/>
            </p:spPr>
            <p:txBody>
              <a:bodyPr wrap="none" rtlCol="0">
                <a:spAutoFit/>
              </a:bodyPr>
              <a:lstStyle/>
              <a:p>
                <a:r>
                  <a:rPr lang="ja-JP" altLang="en-US" dirty="0" smtClean="0"/>
                  <a:t>②</a:t>
                </a:r>
                <a:endParaRPr kumimoji="1" lang="ja-JP" altLang="en-US" dirty="0"/>
              </a:p>
            </p:txBody>
          </p:sp>
        </p:grpSp>
        <p:grpSp>
          <p:nvGrpSpPr>
            <p:cNvPr id="52" name="グループ化 51"/>
            <p:cNvGrpSpPr/>
            <p:nvPr/>
          </p:nvGrpSpPr>
          <p:grpSpPr>
            <a:xfrm>
              <a:off x="4405762" y="4990352"/>
              <a:ext cx="1236864" cy="747324"/>
              <a:chOff x="6362976" y="3973112"/>
              <a:chExt cx="1236864" cy="747324"/>
            </a:xfrm>
          </p:grpSpPr>
          <p:grpSp>
            <p:nvGrpSpPr>
              <p:cNvPr id="53" name="グループ化 74"/>
              <p:cNvGrpSpPr>
                <a:grpSpLocks/>
              </p:cNvGrpSpPr>
              <p:nvPr/>
            </p:nvGrpSpPr>
            <p:grpSpPr bwMode="auto">
              <a:xfrm>
                <a:off x="6561056" y="4031565"/>
                <a:ext cx="1038784" cy="688871"/>
                <a:chOff x="351210" y="3860341"/>
                <a:chExt cx="1314935" cy="873853"/>
              </a:xfrm>
            </p:grpSpPr>
            <p:sp>
              <p:nvSpPr>
                <p:cNvPr id="55" name="円柱 54"/>
                <p:cNvSpPr/>
                <p:nvPr/>
              </p:nvSpPr>
              <p:spPr>
                <a:xfrm>
                  <a:off x="714848" y="3860341"/>
                  <a:ext cx="481933" cy="543008"/>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56" name="テキスト ボックス 55"/>
                <p:cNvSpPr txBox="1"/>
                <p:nvPr/>
              </p:nvSpPr>
              <p:spPr>
                <a:xfrm>
                  <a:off x="351210" y="4450659"/>
                  <a:ext cx="1314935" cy="283535"/>
                </a:xfrm>
                <a:prstGeom prst="rect">
                  <a:avLst/>
                </a:prstGeom>
                <a:noFill/>
              </p:spPr>
              <p:txBody>
                <a:bodyPr wrap="none">
                  <a:spAutoFit/>
                </a:bodyPr>
                <a:lstStyle/>
                <a:p>
                  <a:pPr>
                    <a:defRPr/>
                  </a:pPr>
                  <a:r>
                    <a:rPr lang="ja-JP" altLang="en-US" sz="1100" b="1" dirty="0">
                      <a:latin typeface="+mn-lt"/>
                    </a:rPr>
                    <a:t>構成管理ツール</a:t>
                  </a:r>
                </a:p>
              </p:txBody>
            </p:sp>
          </p:grpSp>
          <p:sp>
            <p:nvSpPr>
              <p:cNvPr id="54" name="テキスト ボックス 53"/>
              <p:cNvSpPr txBox="1"/>
              <p:nvPr/>
            </p:nvSpPr>
            <p:spPr>
              <a:xfrm>
                <a:off x="6362976" y="3973112"/>
                <a:ext cx="415498" cy="369332"/>
              </a:xfrm>
              <a:prstGeom prst="rect">
                <a:avLst/>
              </a:prstGeom>
              <a:noFill/>
            </p:spPr>
            <p:txBody>
              <a:bodyPr wrap="none" rtlCol="0">
                <a:spAutoFit/>
              </a:bodyPr>
              <a:lstStyle/>
              <a:p>
                <a:r>
                  <a:rPr lang="ja-JP" altLang="en-US" dirty="0" smtClean="0"/>
                  <a:t>④</a:t>
                </a:r>
                <a:endParaRPr kumimoji="1" lang="ja-JP" altLang="en-US" dirty="0"/>
              </a:p>
            </p:txBody>
          </p:sp>
        </p:grpSp>
        <p:sp>
          <p:nvSpPr>
            <p:cNvPr id="57" name="テキスト ボックス 56"/>
            <p:cNvSpPr txBox="1"/>
            <p:nvPr/>
          </p:nvSpPr>
          <p:spPr>
            <a:xfrm>
              <a:off x="4244219" y="3622778"/>
              <a:ext cx="415498" cy="369332"/>
            </a:xfrm>
            <a:prstGeom prst="rect">
              <a:avLst/>
            </a:prstGeom>
            <a:noFill/>
          </p:spPr>
          <p:txBody>
            <a:bodyPr wrap="none" rtlCol="0">
              <a:spAutoFit/>
            </a:bodyPr>
            <a:lstStyle/>
            <a:p>
              <a:r>
                <a:rPr lang="ja-JP" altLang="en-US" dirty="0" smtClean="0"/>
                <a:t>②</a:t>
              </a:r>
              <a:endParaRPr kumimoji="1" lang="ja-JP" altLang="en-US" dirty="0"/>
            </a:p>
          </p:txBody>
        </p:sp>
        <p:grpSp>
          <p:nvGrpSpPr>
            <p:cNvPr id="68" name="グループ化 67"/>
            <p:cNvGrpSpPr/>
            <p:nvPr/>
          </p:nvGrpSpPr>
          <p:grpSpPr>
            <a:xfrm>
              <a:off x="3550508" y="4419824"/>
              <a:ext cx="935937" cy="369332"/>
              <a:chOff x="3552577" y="2712119"/>
              <a:chExt cx="935937" cy="369332"/>
            </a:xfrm>
          </p:grpSpPr>
          <p:sp>
            <p:nvSpPr>
              <p:cNvPr id="69" name="角丸四角形 68"/>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議論</a:t>
                </a:r>
                <a:endParaRPr lang="ja-JP" altLang="en-US" sz="1200" b="1" dirty="0">
                  <a:solidFill>
                    <a:schemeClr val="tx1"/>
                  </a:solidFill>
                </a:endParaRPr>
              </a:p>
            </p:txBody>
          </p:sp>
          <p:sp>
            <p:nvSpPr>
              <p:cNvPr id="70" name="テキスト ボックス 69"/>
              <p:cNvSpPr txBox="1"/>
              <p:nvPr/>
            </p:nvSpPr>
            <p:spPr>
              <a:xfrm>
                <a:off x="3552577" y="2712119"/>
                <a:ext cx="415498" cy="369332"/>
              </a:xfrm>
              <a:prstGeom prst="rect">
                <a:avLst/>
              </a:prstGeom>
              <a:noFill/>
            </p:spPr>
            <p:txBody>
              <a:bodyPr wrap="none" rtlCol="0">
                <a:spAutoFit/>
              </a:bodyPr>
              <a:lstStyle/>
              <a:p>
                <a:r>
                  <a:rPr lang="ja-JP" altLang="en-US" dirty="0" smtClean="0"/>
                  <a:t>③</a:t>
                </a:r>
                <a:endParaRPr kumimoji="1" lang="ja-JP" altLang="en-US" dirty="0"/>
              </a:p>
            </p:txBody>
          </p:sp>
        </p:grpSp>
        <p:sp>
          <p:nvSpPr>
            <p:cNvPr id="71" name="角丸四角形 70"/>
            <p:cNvSpPr/>
            <p:nvPr/>
          </p:nvSpPr>
          <p:spPr>
            <a:xfrm>
              <a:off x="6360522" y="4458486"/>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smtClean="0">
                  <a:solidFill>
                    <a:schemeClr val="tx1"/>
                  </a:solidFill>
                </a:rPr>
                <a:t>議論</a:t>
              </a:r>
              <a:endParaRPr lang="ja-JP" altLang="en-US" sz="1200" b="1" dirty="0">
                <a:solidFill>
                  <a:schemeClr val="tx1"/>
                </a:solidFill>
              </a:endParaRPr>
            </a:p>
          </p:txBody>
        </p:sp>
      </p:grpSp>
      <p:grpSp>
        <p:nvGrpSpPr>
          <p:cNvPr id="72" name="グループ化 67"/>
          <p:cNvGrpSpPr/>
          <p:nvPr/>
        </p:nvGrpSpPr>
        <p:grpSpPr>
          <a:xfrm>
            <a:off x="636239" y="5207628"/>
            <a:ext cx="1803773" cy="1245708"/>
            <a:chOff x="6660232" y="4077072"/>
            <a:chExt cx="1611733" cy="1008112"/>
          </a:xfrm>
        </p:grpSpPr>
        <p:pic>
          <p:nvPicPr>
            <p:cNvPr id="73" name="Picture 19" descr="C:\shoji-f\SNA\Master's Thesis\図1.png"/>
            <p:cNvPicPr>
              <a:picLocks noChangeAspect="1" noChangeArrowheads="1"/>
            </p:cNvPicPr>
            <p:nvPr/>
          </p:nvPicPr>
          <p:blipFill>
            <a:blip r:embed="rId4" cstate="print"/>
            <a:srcRect/>
            <a:stretch>
              <a:fillRect/>
            </a:stretch>
          </p:blipFill>
          <p:spPr bwMode="auto">
            <a:xfrm>
              <a:off x="6852312" y="4342758"/>
              <a:ext cx="469131" cy="485669"/>
            </a:xfrm>
            <a:prstGeom prst="rect">
              <a:avLst/>
            </a:prstGeom>
            <a:noFill/>
            <a:ln w="9525">
              <a:noFill/>
              <a:miter lim="800000"/>
              <a:headEnd/>
              <a:tailEnd/>
            </a:ln>
          </p:spPr>
        </p:pic>
        <p:pic>
          <p:nvPicPr>
            <p:cNvPr id="74" name="Picture 7" descr="j0431601"/>
            <p:cNvPicPr>
              <a:picLocks noChangeAspect="1" noChangeArrowheads="1"/>
            </p:cNvPicPr>
            <p:nvPr/>
          </p:nvPicPr>
          <p:blipFill>
            <a:blip r:embed="rId6" cstate="print"/>
            <a:srcRect/>
            <a:stretch>
              <a:fillRect/>
            </a:stretch>
          </p:blipFill>
          <p:spPr bwMode="auto">
            <a:xfrm>
              <a:off x="7532003" y="4365033"/>
              <a:ext cx="521695" cy="522522"/>
            </a:xfrm>
            <a:prstGeom prst="rect">
              <a:avLst/>
            </a:prstGeom>
            <a:noFill/>
            <a:ln w="9525">
              <a:noFill/>
              <a:miter lim="800000"/>
              <a:headEnd/>
              <a:tailEnd/>
            </a:ln>
          </p:spPr>
        </p:pic>
        <p:sp>
          <p:nvSpPr>
            <p:cNvPr id="75" name="テキスト ボックス 71"/>
            <p:cNvSpPr txBox="1">
              <a:spLocks noChangeArrowheads="1"/>
            </p:cNvSpPr>
            <p:nvPr/>
          </p:nvSpPr>
          <p:spPr bwMode="auto">
            <a:xfrm>
              <a:off x="6765329" y="4802740"/>
              <a:ext cx="709294" cy="224170"/>
            </a:xfrm>
            <a:prstGeom prst="rect">
              <a:avLst/>
            </a:prstGeom>
            <a:noFill/>
            <a:ln w="9525">
              <a:noFill/>
              <a:miter lim="800000"/>
              <a:headEnd/>
              <a:tailEnd/>
            </a:ln>
          </p:spPr>
          <p:txBody>
            <a:bodyPr wrap="none">
              <a:spAutoFit/>
            </a:bodyPr>
            <a:lstStyle/>
            <a:p>
              <a:r>
                <a:rPr lang="ja-JP" altLang="en-US" sz="1200" b="1" dirty="0"/>
                <a:t>コミッター</a:t>
              </a:r>
            </a:p>
          </p:txBody>
        </p:sp>
        <p:sp>
          <p:nvSpPr>
            <p:cNvPr id="76" name="テキスト ボックス 72"/>
            <p:cNvSpPr txBox="1">
              <a:spLocks noChangeArrowheads="1"/>
            </p:cNvSpPr>
            <p:nvPr/>
          </p:nvSpPr>
          <p:spPr bwMode="auto">
            <a:xfrm>
              <a:off x="7154470" y="4103457"/>
              <a:ext cx="577519" cy="224167"/>
            </a:xfrm>
            <a:prstGeom prst="rect">
              <a:avLst/>
            </a:prstGeom>
            <a:noFill/>
            <a:ln w="9525">
              <a:noFill/>
              <a:miter lim="800000"/>
              <a:headEnd/>
              <a:tailEnd/>
            </a:ln>
          </p:spPr>
          <p:txBody>
            <a:bodyPr wrap="none">
              <a:spAutoFit/>
            </a:bodyPr>
            <a:lstStyle/>
            <a:p>
              <a:r>
                <a:rPr lang="ja-JP" altLang="en-US" sz="1200" b="1" dirty="0"/>
                <a:t>開発者</a:t>
              </a:r>
            </a:p>
          </p:txBody>
        </p:sp>
        <p:sp>
          <p:nvSpPr>
            <p:cNvPr id="77" name="テキスト ボックス 73"/>
            <p:cNvSpPr txBox="1">
              <a:spLocks noChangeArrowheads="1"/>
            </p:cNvSpPr>
            <p:nvPr/>
          </p:nvSpPr>
          <p:spPr bwMode="auto">
            <a:xfrm>
              <a:off x="7419438" y="4807844"/>
              <a:ext cx="852527" cy="224167"/>
            </a:xfrm>
            <a:prstGeom prst="rect">
              <a:avLst/>
            </a:prstGeom>
            <a:noFill/>
            <a:ln w="9525">
              <a:noFill/>
              <a:miter lim="800000"/>
              <a:headEnd/>
              <a:tailEnd/>
            </a:ln>
          </p:spPr>
          <p:txBody>
            <a:bodyPr wrap="none">
              <a:spAutoFit/>
            </a:bodyPr>
            <a:lstStyle/>
            <a:p>
              <a:r>
                <a:rPr lang="ja-JP" altLang="en-US" sz="1200" b="1" dirty="0"/>
                <a:t>一般開発者</a:t>
              </a:r>
            </a:p>
          </p:txBody>
        </p:sp>
        <p:sp>
          <p:nvSpPr>
            <p:cNvPr id="78" name="角丸四角形 7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21</a:t>
            </a:fld>
            <a:endParaRPr kumimoji="1" lang="ja-JP" altLang="en-US"/>
          </a:p>
        </p:txBody>
      </p:sp>
      <p:sp>
        <p:nvSpPr>
          <p:cNvPr id="91" name="四角形吹き出し 90"/>
          <p:cNvSpPr/>
          <p:nvPr/>
        </p:nvSpPr>
        <p:spPr>
          <a:xfrm>
            <a:off x="3266188" y="1772816"/>
            <a:ext cx="2244882"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①パッチの</a:t>
            </a:r>
            <a:endParaRPr kumimoji="1" lang="en-US" altLang="ja-JP" sz="2400" dirty="0" smtClean="0"/>
          </a:p>
          <a:p>
            <a:pPr algn="ctr"/>
            <a:r>
              <a:rPr kumimoji="1" lang="ja-JP" altLang="en-US" sz="2400" dirty="0" smtClean="0"/>
              <a:t>作成・投稿</a:t>
            </a:r>
            <a:endParaRPr kumimoji="1" lang="ja-JP" altLang="en-US" sz="2400" dirty="0"/>
          </a:p>
        </p:txBody>
      </p:sp>
      <p:sp>
        <p:nvSpPr>
          <p:cNvPr id="92" name="四角形吹き出し 91"/>
          <p:cNvSpPr/>
          <p:nvPr/>
        </p:nvSpPr>
        <p:spPr>
          <a:xfrm>
            <a:off x="4167609" y="2534003"/>
            <a:ext cx="2403660"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a:t>②</a:t>
            </a:r>
            <a:r>
              <a:rPr kumimoji="1" lang="ja-JP" altLang="en-US" sz="2400" dirty="0" smtClean="0"/>
              <a:t>レビュー・フィードバック</a:t>
            </a:r>
            <a:endParaRPr kumimoji="1" lang="ja-JP" altLang="en-US" sz="2400" dirty="0"/>
          </a:p>
        </p:txBody>
      </p:sp>
      <p:sp>
        <p:nvSpPr>
          <p:cNvPr id="93" name="四角形吹き出し 92"/>
          <p:cNvSpPr/>
          <p:nvPr/>
        </p:nvSpPr>
        <p:spPr>
          <a:xfrm>
            <a:off x="4019982" y="5482747"/>
            <a:ext cx="2403660" cy="761187"/>
          </a:xfrm>
          <a:prstGeom prst="wedgeRectCallout">
            <a:avLst>
              <a:gd name="adj1" fmla="val -42216"/>
              <a:gd name="adj2" fmla="val -1118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③不具合に</a:t>
            </a:r>
            <a:endParaRPr kumimoji="1" lang="en-US" altLang="ja-JP" sz="2400" dirty="0" smtClean="0"/>
          </a:p>
          <a:p>
            <a:pPr algn="ctr"/>
            <a:r>
              <a:rPr kumimoji="1" lang="ja-JP" altLang="en-US" sz="2400" dirty="0" smtClean="0"/>
              <a:t>対する議論</a:t>
            </a:r>
            <a:endParaRPr kumimoji="1" lang="ja-JP" altLang="en-US" sz="2400" dirty="0"/>
          </a:p>
        </p:txBody>
      </p:sp>
      <p:sp>
        <p:nvSpPr>
          <p:cNvPr id="94" name="四角形吹き出し 93"/>
          <p:cNvSpPr/>
          <p:nvPr/>
        </p:nvSpPr>
        <p:spPr>
          <a:xfrm>
            <a:off x="5851535" y="5916334"/>
            <a:ext cx="2403660" cy="761187"/>
          </a:xfrm>
          <a:prstGeom prst="wedgeRectCallout">
            <a:avLst>
              <a:gd name="adj1" fmla="val -57365"/>
              <a:gd name="adj2" fmla="val -11078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smtClean="0"/>
              <a:t>④</a:t>
            </a:r>
            <a:r>
              <a:rPr lang="ja-JP" altLang="en-US" sz="2400" dirty="0"/>
              <a:t>構成</a:t>
            </a:r>
            <a:r>
              <a:rPr lang="ja-JP" altLang="en-US" sz="2400" dirty="0" smtClean="0"/>
              <a:t>管理</a:t>
            </a:r>
            <a:endParaRPr lang="en-US" altLang="ja-JP" sz="2400" dirty="0" smtClean="0"/>
          </a:p>
          <a:p>
            <a:pPr algn="ctr"/>
            <a:r>
              <a:rPr lang="ja-JP" altLang="en-US" sz="2400" dirty="0" smtClean="0"/>
              <a:t>ツール</a:t>
            </a:r>
            <a:r>
              <a:rPr lang="ja-JP" altLang="en-US" sz="2400" dirty="0"/>
              <a:t>へコミット</a:t>
            </a:r>
            <a:endParaRPr kumimoji="1" lang="en-US" altLang="ja-JP" sz="2400" dirty="0" smtClean="0"/>
          </a:p>
        </p:txBody>
      </p:sp>
      <p:sp>
        <p:nvSpPr>
          <p:cNvPr id="58" name="フッター プレースホルダー 57"/>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37242234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1" grpId="1" animBg="1"/>
      <p:bldP spid="92" grpId="0" animBg="1"/>
      <p:bldP spid="92" grpId="1" animBg="1"/>
      <p:bldP spid="93" grpId="0" animBg="1"/>
      <p:bldP spid="93" grpId="1" animBg="1"/>
      <p:bldP spid="9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パッチレビュープロセスにおける問題点</a:t>
            </a:r>
            <a:endParaRPr kumimoji="1" lang="ja-JP" altLang="en-US" sz="3600" dirty="0"/>
          </a:p>
        </p:txBody>
      </p:sp>
      <p:pic>
        <p:nvPicPr>
          <p:cNvPr id="79" name="Picture 19" descr="C:\shoji-f\SNA\Master's Thesis\図1.png"/>
          <p:cNvPicPr>
            <a:picLocks noChangeAspect="1" noChangeArrowheads="1"/>
          </p:cNvPicPr>
          <p:nvPr/>
        </p:nvPicPr>
        <p:blipFill>
          <a:blip r:embed="rId3" cstate="print"/>
          <a:srcRect/>
          <a:stretch>
            <a:fillRect/>
          </a:stretch>
        </p:blipFill>
        <p:spPr bwMode="auto">
          <a:xfrm>
            <a:off x="6377122" y="2091421"/>
            <a:ext cx="476006" cy="492282"/>
          </a:xfrm>
          <a:prstGeom prst="rect">
            <a:avLst/>
          </a:prstGeom>
          <a:noFill/>
          <a:ln w="9525">
            <a:noFill/>
            <a:miter lim="800000"/>
            <a:headEnd/>
            <a:tailEnd/>
          </a:ln>
        </p:spPr>
      </p:pic>
      <p:pic>
        <p:nvPicPr>
          <p:cNvPr id="80" name="Picture 19" descr="C:\shoji-f\SNA\Master's Thesis\図1.png"/>
          <p:cNvPicPr>
            <a:picLocks noChangeAspect="1" noChangeArrowheads="1"/>
          </p:cNvPicPr>
          <p:nvPr/>
        </p:nvPicPr>
        <p:blipFill>
          <a:blip r:embed="rId3" cstate="print"/>
          <a:srcRect/>
          <a:stretch>
            <a:fillRect/>
          </a:stretch>
        </p:blipFill>
        <p:spPr bwMode="auto">
          <a:xfrm>
            <a:off x="5873123" y="1749550"/>
            <a:ext cx="476006" cy="492282"/>
          </a:xfrm>
          <a:prstGeom prst="rect">
            <a:avLst/>
          </a:prstGeom>
          <a:noFill/>
          <a:ln w="9525">
            <a:noFill/>
            <a:miter lim="800000"/>
            <a:headEnd/>
            <a:tailEnd/>
          </a:ln>
        </p:spPr>
      </p:pic>
      <p:pic>
        <p:nvPicPr>
          <p:cNvPr id="81" name="Picture 19" descr="C:\shoji-f\SNA\Master's Thesis\図1.png"/>
          <p:cNvPicPr>
            <a:picLocks noChangeAspect="1" noChangeArrowheads="1"/>
          </p:cNvPicPr>
          <p:nvPr/>
        </p:nvPicPr>
        <p:blipFill>
          <a:blip r:embed="rId3" cstate="print"/>
          <a:srcRect/>
          <a:stretch>
            <a:fillRect/>
          </a:stretch>
        </p:blipFill>
        <p:spPr bwMode="auto">
          <a:xfrm>
            <a:off x="5657124" y="2325872"/>
            <a:ext cx="476006" cy="492282"/>
          </a:xfrm>
          <a:prstGeom prst="rect">
            <a:avLst/>
          </a:prstGeom>
          <a:noFill/>
          <a:ln w="9525">
            <a:noFill/>
            <a:miter lim="800000"/>
            <a:headEnd/>
            <a:tailEnd/>
          </a:ln>
        </p:spPr>
      </p:pic>
      <p:pic>
        <p:nvPicPr>
          <p:cNvPr id="82" name="Picture 19" descr="C:\shoji-f\SNA\Master's Thesis\図1.png"/>
          <p:cNvPicPr>
            <a:picLocks noChangeAspect="1" noChangeArrowheads="1"/>
          </p:cNvPicPr>
          <p:nvPr/>
        </p:nvPicPr>
        <p:blipFill>
          <a:blip r:embed="rId3" cstate="print"/>
          <a:srcRect/>
          <a:stretch>
            <a:fillRect/>
          </a:stretch>
        </p:blipFill>
        <p:spPr bwMode="auto">
          <a:xfrm>
            <a:off x="6184226" y="2636912"/>
            <a:ext cx="476006" cy="492282"/>
          </a:xfrm>
          <a:prstGeom prst="rect">
            <a:avLst/>
          </a:prstGeom>
          <a:noFill/>
          <a:ln w="9525">
            <a:noFill/>
            <a:miter lim="800000"/>
            <a:headEnd/>
            <a:tailEnd/>
          </a:ln>
        </p:spPr>
      </p:pic>
      <p:cxnSp>
        <p:nvCxnSpPr>
          <p:cNvPr id="83" name="直線矢印コネクタ 82"/>
          <p:cNvCxnSpPr/>
          <p:nvPr/>
        </p:nvCxnSpPr>
        <p:spPr bwMode="auto">
          <a:xfrm>
            <a:off x="4722291" y="2710027"/>
            <a:ext cx="785813"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4793729" y="2204014"/>
            <a:ext cx="714375"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4949030" y="1839201"/>
            <a:ext cx="571500"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949664" y="1484784"/>
            <a:ext cx="357149" cy="357350"/>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65816" y="2060848"/>
            <a:ext cx="357149" cy="357350"/>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65816" y="2495586"/>
            <a:ext cx="357149" cy="357350"/>
          </a:xfrm>
          <a:prstGeom prst="rect">
            <a:avLst/>
          </a:prstGeom>
          <a:noFill/>
          <a:ln w="9525">
            <a:noFill/>
            <a:miter lim="800000"/>
            <a:headEnd/>
            <a:tailEnd/>
          </a:ln>
        </p:spPr>
      </p:pic>
      <p:cxnSp>
        <p:nvCxnSpPr>
          <p:cNvPr id="89" name="直線矢印コネクタ 88"/>
          <p:cNvCxnSpPr/>
          <p:nvPr/>
        </p:nvCxnSpPr>
        <p:spPr bwMode="auto">
          <a:xfrm flipV="1">
            <a:off x="4720430" y="3067753"/>
            <a:ext cx="800100" cy="2222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78234" y="2924944"/>
            <a:ext cx="357149" cy="357350"/>
          </a:xfrm>
          <a:prstGeom prst="rect">
            <a:avLst/>
          </a:prstGeom>
          <a:noFill/>
          <a:ln w="9525">
            <a:noFill/>
            <a:miter lim="800000"/>
            <a:headEnd/>
            <a:tailEnd/>
          </a:ln>
        </p:spPr>
      </p:pic>
      <p:sp>
        <p:nvSpPr>
          <p:cNvPr id="91" name="円柱 90"/>
          <p:cNvSpPr/>
          <p:nvPr/>
        </p:nvSpPr>
        <p:spPr bwMode="auto">
          <a:xfrm>
            <a:off x="7889080" y="2181511"/>
            <a:ext cx="357188" cy="428625"/>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a:p>
        </p:txBody>
      </p:sp>
      <p:sp>
        <p:nvSpPr>
          <p:cNvPr id="92" name="右矢印 91"/>
          <p:cNvSpPr/>
          <p:nvPr/>
        </p:nvSpPr>
        <p:spPr bwMode="auto">
          <a:xfrm>
            <a:off x="7130997" y="2196720"/>
            <a:ext cx="486112" cy="42862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93" name="Picture 7" descr="j0431601"/>
          <p:cNvPicPr>
            <a:picLocks noChangeAspect="1" noChangeArrowheads="1"/>
          </p:cNvPicPr>
          <p:nvPr/>
        </p:nvPicPr>
        <p:blipFill>
          <a:blip r:embed="rId5" cstate="print"/>
          <a:srcRect/>
          <a:stretch>
            <a:fillRect/>
          </a:stretch>
        </p:blipFill>
        <p:spPr bwMode="auto">
          <a:xfrm>
            <a:off x="3281130" y="1696356"/>
            <a:ext cx="557163" cy="557476"/>
          </a:xfrm>
          <a:prstGeom prst="rect">
            <a:avLst/>
          </a:prstGeom>
          <a:noFill/>
          <a:ln w="9525">
            <a:noFill/>
            <a:miter lim="800000"/>
            <a:headEnd/>
            <a:tailEnd/>
          </a:ln>
        </p:spPr>
      </p:pic>
      <p:pic>
        <p:nvPicPr>
          <p:cNvPr id="94" name="Picture 7" descr="j0431601"/>
          <p:cNvPicPr>
            <a:picLocks noChangeAspect="1" noChangeArrowheads="1"/>
          </p:cNvPicPr>
          <p:nvPr/>
        </p:nvPicPr>
        <p:blipFill>
          <a:blip r:embed="rId5" cstate="print"/>
          <a:srcRect/>
          <a:stretch>
            <a:fillRect/>
          </a:stretch>
        </p:blipFill>
        <p:spPr bwMode="auto">
          <a:xfrm>
            <a:off x="3713129" y="1461389"/>
            <a:ext cx="557163" cy="557476"/>
          </a:xfrm>
          <a:prstGeom prst="rect">
            <a:avLst/>
          </a:prstGeom>
          <a:noFill/>
          <a:ln w="9525">
            <a:noFill/>
            <a:miter lim="800000"/>
            <a:headEnd/>
            <a:tailEnd/>
          </a:ln>
        </p:spPr>
      </p:pic>
      <p:pic>
        <p:nvPicPr>
          <p:cNvPr id="95" name="Picture 7" descr="j0431601"/>
          <p:cNvPicPr>
            <a:picLocks noChangeAspect="1" noChangeArrowheads="1"/>
          </p:cNvPicPr>
          <p:nvPr/>
        </p:nvPicPr>
        <p:blipFill>
          <a:blip r:embed="rId5" cstate="print"/>
          <a:srcRect/>
          <a:stretch>
            <a:fillRect/>
          </a:stretch>
        </p:blipFill>
        <p:spPr bwMode="auto">
          <a:xfrm>
            <a:off x="3659965" y="1893631"/>
            <a:ext cx="557163" cy="557476"/>
          </a:xfrm>
          <a:prstGeom prst="rect">
            <a:avLst/>
          </a:prstGeom>
          <a:noFill/>
          <a:ln w="9525">
            <a:noFill/>
            <a:miter lim="800000"/>
            <a:headEnd/>
            <a:tailEnd/>
          </a:ln>
        </p:spPr>
      </p:pic>
      <p:pic>
        <p:nvPicPr>
          <p:cNvPr id="96" name="Picture 7" descr="j0431601"/>
          <p:cNvPicPr>
            <a:picLocks noChangeAspect="1" noChangeArrowheads="1"/>
          </p:cNvPicPr>
          <p:nvPr/>
        </p:nvPicPr>
        <p:blipFill>
          <a:blip r:embed="rId5" cstate="print"/>
          <a:srcRect/>
          <a:stretch>
            <a:fillRect/>
          </a:stretch>
        </p:blipFill>
        <p:spPr bwMode="auto">
          <a:xfrm>
            <a:off x="3713129" y="2325872"/>
            <a:ext cx="557163" cy="557476"/>
          </a:xfrm>
          <a:prstGeom prst="rect">
            <a:avLst/>
          </a:prstGeom>
          <a:noFill/>
          <a:ln w="9525">
            <a:noFill/>
            <a:miter lim="800000"/>
            <a:headEnd/>
            <a:tailEnd/>
          </a:ln>
        </p:spPr>
      </p:pic>
      <p:pic>
        <p:nvPicPr>
          <p:cNvPr id="97" name="Picture 7" descr="j0431601"/>
          <p:cNvPicPr>
            <a:picLocks noChangeAspect="1" noChangeArrowheads="1"/>
          </p:cNvPicPr>
          <p:nvPr/>
        </p:nvPicPr>
        <p:blipFill>
          <a:blip r:embed="rId5" cstate="print"/>
          <a:srcRect/>
          <a:stretch>
            <a:fillRect/>
          </a:stretch>
        </p:blipFill>
        <p:spPr bwMode="auto">
          <a:xfrm>
            <a:off x="3569129" y="2686073"/>
            <a:ext cx="557163" cy="557476"/>
          </a:xfrm>
          <a:prstGeom prst="rect">
            <a:avLst/>
          </a:prstGeom>
          <a:noFill/>
          <a:ln w="9525">
            <a:noFill/>
            <a:miter lim="800000"/>
            <a:headEnd/>
            <a:tailEnd/>
          </a:ln>
        </p:spPr>
      </p:pic>
      <p:pic>
        <p:nvPicPr>
          <p:cNvPr id="98" name="Picture 7" descr="j0431601"/>
          <p:cNvPicPr>
            <a:picLocks noChangeAspect="1" noChangeArrowheads="1"/>
          </p:cNvPicPr>
          <p:nvPr/>
        </p:nvPicPr>
        <p:blipFill>
          <a:blip r:embed="rId5" cstate="print"/>
          <a:srcRect/>
          <a:stretch>
            <a:fillRect/>
          </a:stretch>
        </p:blipFill>
        <p:spPr bwMode="auto">
          <a:xfrm>
            <a:off x="4307963" y="1389349"/>
            <a:ext cx="557163" cy="557476"/>
          </a:xfrm>
          <a:prstGeom prst="rect">
            <a:avLst/>
          </a:prstGeom>
          <a:noFill/>
          <a:ln w="9525">
            <a:noFill/>
            <a:miter lim="800000"/>
            <a:headEnd/>
            <a:tailEnd/>
          </a:ln>
        </p:spPr>
      </p:pic>
      <p:pic>
        <p:nvPicPr>
          <p:cNvPr id="99" name="Picture 7" descr="j0431601"/>
          <p:cNvPicPr>
            <a:picLocks noChangeAspect="1" noChangeArrowheads="1"/>
          </p:cNvPicPr>
          <p:nvPr/>
        </p:nvPicPr>
        <p:blipFill>
          <a:blip r:embed="rId5" cstate="print"/>
          <a:srcRect/>
          <a:stretch>
            <a:fillRect/>
          </a:stretch>
        </p:blipFill>
        <p:spPr bwMode="auto">
          <a:xfrm>
            <a:off x="4163964" y="1768397"/>
            <a:ext cx="557163" cy="557476"/>
          </a:xfrm>
          <a:prstGeom prst="rect">
            <a:avLst/>
          </a:prstGeom>
          <a:noFill/>
          <a:ln w="9525">
            <a:noFill/>
            <a:miter lim="800000"/>
            <a:headEnd/>
            <a:tailEnd/>
          </a:ln>
        </p:spPr>
      </p:pic>
      <p:pic>
        <p:nvPicPr>
          <p:cNvPr id="100" name="Picture 7" descr="j0431601"/>
          <p:cNvPicPr>
            <a:picLocks noChangeAspect="1" noChangeArrowheads="1"/>
          </p:cNvPicPr>
          <p:nvPr/>
        </p:nvPicPr>
        <p:blipFill>
          <a:blip r:embed="rId5" cstate="print"/>
          <a:srcRect/>
          <a:stretch>
            <a:fillRect/>
          </a:stretch>
        </p:blipFill>
        <p:spPr bwMode="auto">
          <a:xfrm>
            <a:off x="4163964" y="2181792"/>
            <a:ext cx="557163" cy="557476"/>
          </a:xfrm>
          <a:prstGeom prst="rect">
            <a:avLst/>
          </a:prstGeom>
          <a:noFill/>
          <a:ln w="9525">
            <a:noFill/>
            <a:miter lim="800000"/>
            <a:headEnd/>
            <a:tailEnd/>
          </a:ln>
        </p:spPr>
      </p:pic>
      <p:pic>
        <p:nvPicPr>
          <p:cNvPr id="101" name="Picture 7" descr="j0431601"/>
          <p:cNvPicPr>
            <a:picLocks noChangeAspect="1" noChangeArrowheads="1"/>
          </p:cNvPicPr>
          <p:nvPr/>
        </p:nvPicPr>
        <p:blipFill>
          <a:blip r:embed="rId5" cstate="print"/>
          <a:srcRect/>
          <a:stretch>
            <a:fillRect/>
          </a:stretch>
        </p:blipFill>
        <p:spPr bwMode="auto">
          <a:xfrm>
            <a:off x="4145128" y="2758081"/>
            <a:ext cx="557163" cy="557476"/>
          </a:xfrm>
          <a:prstGeom prst="rect">
            <a:avLst/>
          </a:prstGeom>
          <a:noFill/>
          <a:ln w="9525">
            <a:noFill/>
            <a:miter lim="800000"/>
            <a:headEnd/>
            <a:tailEnd/>
          </a:ln>
        </p:spPr>
      </p:pic>
      <p:grpSp>
        <p:nvGrpSpPr>
          <p:cNvPr id="103" name="グループ化 102"/>
          <p:cNvGrpSpPr/>
          <p:nvPr/>
        </p:nvGrpSpPr>
        <p:grpSpPr>
          <a:xfrm>
            <a:off x="976507" y="3789040"/>
            <a:ext cx="7339909" cy="2294781"/>
            <a:chOff x="-12700" y="1551633"/>
            <a:chExt cx="9553575" cy="2986871"/>
          </a:xfrm>
        </p:grpSpPr>
        <p:cxnSp>
          <p:nvCxnSpPr>
            <p:cNvPr id="104" name="直線矢印コネクタ 103"/>
            <p:cNvCxnSpPr/>
            <p:nvPr/>
          </p:nvCxnSpPr>
          <p:spPr>
            <a:xfrm>
              <a:off x="1143000" y="3340746"/>
              <a:ext cx="8001000" cy="158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p:nvPr/>
          </p:nvCxnSpPr>
          <p:spPr>
            <a:xfrm>
              <a:off x="1143000" y="1913583"/>
              <a:ext cx="8001000" cy="1588"/>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16200000" flipH="1">
              <a:off x="2448720"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rot="16200000" flipH="1">
              <a:off x="5156994" y="3443140"/>
              <a:ext cx="642937" cy="4953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08" name="テキスト ボックス 107"/>
            <p:cNvSpPr txBox="1"/>
            <p:nvPr/>
          </p:nvSpPr>
          <p:spPr>
            <a:xfrm>
              <a:off x="-12700" y="2026296"/>
              <a:ext cx="1365495" cy="364020"/>
            </a:xfrm>
            <a:prstGeom prst="rect">
              <a:avLst/>
            </a:prstGeom>
            <a:noFill/>
            <a:ln w="19050">
              <a:noFill/>
            </a:ln>
          </p:spPr>
          <p:txBody>
            <a:bodyPr wrap="none">
              <a:spAutoFit/>
            </a:bodyPr>
            <a:lstStyle/>
            <a:p>
              <a:pPr>
                <a:defRPr/>
              </a:pPr>
              <a:r>
                <a:rPr lang="ja-JP" altLang="en-US" sz="1200" b="1" dirty="0">
                  <a:latin typeface="+mn-lt"/>
                </a:rPr>
                <a:t>パッチ投稿者</a:t>
              </a:r>
            </a:p>
          </p:txBody>
        </p:sp>
        <p:sp>
          <p:nvSpPr>
            <p:cNvPr id="109" name="テキスト ボックス 108"/>
            <p:cNvSpPr txBox="1"/>
            <p:nvPr/>
          </p:nvSpPr>
          <p:spPr>
            <a:xfrm>
              <a:off x="127000" y="3415358"/>
              <a:ext cx="1122933" cy="360540"/>
            </a:xfrm>
            <a:prstGeom prst="rect">
              <a:avLst/>
            </a:prstGeom>
            <a:noFill/>
            <a:ln w="19050">
              <a:noFill/>
            </a:ln>
          </p:spPr>
          <p:txBody>
            <a:bodyPr wrap="none">
              <a:spAutoFit/>
            </a:bodyPr>
            <a:lstStyle/>
            <a:p>
              <a:pPr>
                <a:defRPr/>
              </a:pPr>
              <a:r>
                <a:rPr lang="ja-JP" altLang="en-US" sz="1200" b="1" dirty="0">
                  <a:latin typeface="+mn-lt"/>
                </a:rPr>
                <a:t>レビュアー</a:t>
              </a:r>
            </a:p>
          </p:txBody>
        </p:sp>
        <p:sp>
          <p:nvSpPr>
            <p:cNvPr id="110" name="角丸四角形 109"/>
            <p:cNvSpPr/>
            <p:nvPr/>
          </p:nvSpPr>
          <p:spPr>
            <a:xfrm>
              <a:off x="5776913" y="1735783"/>
              <a:ext cx="116998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b="1" dirty="0">
                  <a:solidFill>
                    <a:schemeClr val="tx1"/>
                  </a:solidFill>
                </a:rPr>
                <a:t>パッチ作成</a:t>
              </a:r>
            </a:p>
          </p:txBody>
        </p:sp>
        <p:sp>
          <p:nvSpPr>
            <p:cNvPr id="111" name="角丸四角形 110"/>
            <p:cNvSpPr/>
            <p:nvPr/>
          </p:nvSpPr>
          <p:spPr>
            <a:xfrm>
              <a:off x="1412875" y="1726258"/>
              <a:ext cx="128587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a:solidFill>
                    <a:schemeClr val="tx1"/>
                  </a:solidFill>
                </a:rPr>
                <a:t>パッチ作成</a:t>
              </a:r>
            </a:p>
          </p:txBody>
        </p:sp>
        <p:sp>
          <p:nvSpPr>
            <p:cNvPr id="112" name="テキスト ボックス 111"/>
            <p:cNvSpPr txBox="1"/>
            <p:nvPr/>
          </p:nvSpPr>
          <p:spPr>
            <a:xfrm>
              <a:off x="2713038" y="2654946"/>
              <a:ext cx="1714500" cy="222456"/>
            </a:xfrm>
            <a:prstGeom prst="rect">
              <a:avLst/>
            </a:prstGeom>
            <a:solidFill>
              <a:schemeClr val="bg1"/>
            </a:solidFill>
          </p:spPr>
          <p:txBody>
            <a:bodyPr lIns="0" tIns="0" rIns="0" bIns="0">
              <a:spAutoFit/>
            </a:bodyPr>
            <a:lstStyle/>
            <a:p>
              <a:pPr>
                <a:defRPr/>
              </a:pPr>
              <a:r>
                <a:rPr lang="ja-JP" altLang="en-US" sz="1100" b="1" dirty="0">
                  <a:latin typeface="+mn-lt"/>
                </a:rPr>
                <a:t>パッチ投稿</a:t>
              </a:r>
            </a:p>
          </p:txBody>
        </p:sp>
        <p:cxnSp>
          <p:nvCxnSpPr>
            <p:cNvPr id="113" name="直線矢印コネクタ 112"/>
            <p:cNvCxnSpPr/>
            <p:nvPr/>
          </p:nvCxnSpPr>
          <p:spPr>
            <a:xfrm rot="5400000" flipH="1" flipV="1">
              <a:off x="4906962" y="2302521"/>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5076825" y="2627959"/>
              <a:ext cx="1079500" cy="222456"/>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115" name="テキスト ボックス 114"/>
            <p:cNvSpPr txBox="1"/>
            <p:nvPr/>
          </p:nvSpPr>
          <p:spPr>
            <a:xfrm>
              <a:off x="5297488" y="3540770"/>
              <a:ext cx="793749" cy="222456"/>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cxnSp>
          <p:nvCxnSpPr>
            <p:cNvPr id="116" name="直線矢印コネクタ 115"/>
            <p:cNvCxnSpPr/>
            <p:nvPr/>
          </p:nvCxnSpPr>
          <p:spPr>
            <a:xfrm rot="16200000" flipH="1">
              <a:off x="6668295"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11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770188" y="2127896"/>
              <a:ext cx="557212" cy="555625"/>
            </a:xfrm>
            <a:prstGeom prst="rect">
              <a:avLst/>
            </a:prstGeom>
            <a:noFill/>
            <a:ln w="9525">
              <a:noFill/>
              <a:miter lim="800000"/>
              <a:headEnd/>
              <a:tailEnd/>
            </a:ln>
          </p:spPr>
        </p:pic>
        <p:grpSp>
          <p:nvGrpSpPr>
            <p:cNvPr id="118" name="グループ化 69"/>
            <p:cNvGrpSpPr/>
            <p:nvPr/>
          </p:nvGrpSpPr>
          <p:grpSpPr>
            <a:xfrm>
              <a:off x="5348418" y="2370037"/>
              <a:ext cx="428628" cy="257177"/>
              <a:chOff x="2428860" y="6143644"/>
              <a:chExt cx="714380" cy="428628"/>
            </a:xfrm>
            <a:gradFill>
              <a:gsLst>
                <a:gs pos="0">
                  <a:srgbClr val="FFEFD1"/>
                </a:gs>
                <a:gs pos="64999">
                  <a:srgbClr val="F0EBD5"/>
                </a:gs>
                <a:gs pos="100000">
                  <a:srgbClr val="D1C39F"/>
                </a:gs>
              </a:gsLst>
              <a:lin ang="5400000" scaled="0"/>
            </a:gradFill>
          </p:grpSpPr>
          <p:sp>
            <p:nvSpPr>
              <p:cNvPr id="139" name="正方形/長方形 138"/>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140" name="二等辺三角形 139"/>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11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7024688" y="2127896"/>
              <a:ext cx="557212" cy="555625"/>
            </a:xfrm>
            <a:prstGeom prst="rect">
              <a:avLst/>
            </a:prstGeom>
            <a:noFill/>
            <a:ln w="9525">
              <a:noFill/>
              <a:miter lim="800000"/>
              <a:headEnd/>
              <a:tailEnd/>
            </a:ln>
          </p:spPr>
        </p:pic>
        <p:grpSp>
          <p:nvGrpSpPr>
            <p:cNvPr id="120" name="グループ化 74"/>
            <p:cNvGrpSpPr>
              <a:grpSpLocks/>
            </p:cNvGrpSpPr>
            <p:nvPr/>
          </p:nvGrpSpPr>
          <p:grpSpPr bwMode="auto">
            <a:xfrm>
              <a:off x="5321300" y="3770957"/>
              <a:ext cx="1494321" cy="767547"/>
              <a:chOff x="226010" y="3786190"/>
              <a:chExt cx="1493978" cy="769001"/>
            </a:xfrm>
          </p:grpSpPr>
          <p:sp>
            <p:nvSpPr>
              <p:cNvPr id="137" name="円柱 136"/>
              <p:cNvSpPr/>
              <p:nvPr/>
            </p:nvSpPr>
            <p:spPr>
              <a:xfrm>
                <a:off x="714848" y="3786190"/>
                <a:ext cx="357106" cy="427847"/>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138" name="テキスト ボックス 137"/>
              <p:cNvSpPr txBox="1"/>
              <p:nvPr/>
            </p:nvSpPr>
            <p:spPr>
              <a:xfrm>
                <a:off x="226010" y="4214036"/>
                <a:ext cx="1493978" cy="341155"/>
              </a:xfrm>
              <a:prstGeom prst="rect">
                <a:avLst/>
              </a:prstGeom>
              <a:noFill/>
            </p:spPr>
            <p:txBody>
              <a:bodyPr wrap="none">
                <a:spAutoFit/>
              </a:bodyPr>
              <a:lstStyle/>
              <a:p>
                <a:pPr>
                  <a:defRPr/>
                </a:pPr>
                <a:r>
                  <a:rPr lang="ja-JP" altLang="en-US" sz="1100" b="1" dirty="0">
                    <a:latin typeface="+mn-lt"/>
                  </a:rPr>
                  <a:t>構成管理ツール</a:t>
                </a:r>
              </a:p>
            </p:txBody>
          </p:sp>
        </p:grpSp>
        <p:pic>
          <p:nvPicPr>
            <p:cNvPr id="121" name="Picture 19" descr="C:\shoji-f\SNA\Master's Thesis\図1.png"/>
            <p:cNvPicPr>
              <a:picLocks noChangeAspect="1" noChangeArrowheads="1"/>
            </p:cNvPicPr>
            <p:nvPr/>
          </p:nvPicPr>
          <p:blipFill>
            <a:blip r:embed="rId3" cstate="print"/>
            <a:srcRect/>
            <a:stretch>
              <a:fillRect/>
            </a:stretch>
          </p:blipFill>
          <p:spPr bwMode="auto">
            <a:xfrm>
              <a:off x="4981575" y="3763226"/>
              <a:ext cx="476250" cy="492125"/>
            </a:xfrm>
            <a:prstGeom prst="rect">
              <a:avLst/>
            </a:prstGeom>
            <a:noFill/>
            <a:ln w="9525">
              <a:noFill/>
              <a:miter lim="800000"/>
              <a:headEnd/>
              <a:tailEnd/>
            </a:ln>
          </p:spPr>
        </p:pic>
        <p:grpSp>
          <p:nvGrpSpPr>
            <p:cNvPr id="122" name="グループ化 59"/>
            <p:cNvGrpSpPr>
              <a:grpSpLocks/>
            </p:cNvGrpSpPr>
            <p:nvPr/>
          </p:nvGrpSpPr>
          <p:grpSpPr bwMode="auto">
            <a:xfrm>
              <a:off x="85721" y="2908946"/>
              <a:ext cx="1200149" cy="558105"/>
              <a:chOff x="4857752" y="1071546"/>
              <a:chExt cx="1200168" cy="558119"/>
            </a:xfrm>
          </p:grpSpPr>
          <p:pic>
            <p:nvPicPr>
              <p:cNvPr id="134"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5"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6" name="テキスト ボックス 62"/>
              <p:cNvSpPr txBox="1">
                <a:spLocks noChangeArrowheads="1"/>
              </p:cNvSpPr>
              <p:nvPr/>
            </p:nvSpPr>
            <p:spPr bwMode="auto">
              <a:xfrm>
                <a:off x="5286380" y="1285860"/>
                <a:ext cx="407000" cy="343805"/>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123" name="グループ化 63"/>
            <p:cNvGrpSpPr>
              <a:grpSpLocks/>
            </p:cNvGrpSpPr>
            <p:nvPr/>
          </p:nvGrpSpPr>
          <p:grpSpPr bwMode="auto">
            <a:xfrm>
              <a:off x="85721" y="1551633"/>
              <a:ext cx="1200149" cy="558106"/>
              <a:chOff x="4857752" y="1071546"/>
              <a:chExt cx="1200168" cy="558119"/>
            </a:xfrm>
          </p:grpSpPr>
          <p:pic>
            <p:nvPicPr>
              <p:cNvPr id="131"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2"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3" name="テキスト ボックス 66"/>
              <p:cNvSpPr txBox="1">
                <a:spLocks noChangeArrowheads="1"/>
              </p:cNvSpPr>
              <p:nvPr/>
            </p:nvSpPr>
            <p:spPr bwMode="auto">
              <a:xfrm>
                <a:off x="5286380" y="1285861"/>
                <a:ext cx="407000" cy="343804"/>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sp>
          <p:nvSpPr>
            <p:cNvPr id="124" name="テキスト ボックス 123"/>
            <p:cNvSpPr txBox="1"/>
            <p:nvPr/>
          </p:nvSpPr>
          <p:spPr>
            <a:xfrm>
              <a:off x="6961188" y="2627959"/>
              <a:ext cx="1714500" cy="222456"/>
            </a:xfrm>
            <a:prstGeom prst="rect">
              <a:avLst/>
            </a:prstGeom>
            <a:solidFill>
              <a:schemeClr val="bg1"/>
            </a:solidFill>
          </p:spPr>
          <p:txBody>
            <a:bodyPr lIns="0" tIns="0" rIns="0" bIns="0">
              <a:spAutoFit/>
            </a:bodyPr>
            <a:lstStyle/>
            <a:p>
              <a:pPr>
                <a:defRPr/>
              </a:pPr>
              <a:r>
                <a:rPr lang="ja-JP" altLang="en-US" sz="1100" b="1" dirty="0">
                  <a:latin typeface="+mn-lt"/>
                </a:rPr>
                <a:t>パッチ投稿</a:t>
              </a:r>
            </a:p>
          </p:txBody>
        </p:sp>
        <p:sp>
          <p:nvSpPr>
            <p:cNvPr id="125" name="角丸四角形 124"/>
            <p:cNvSpPr/>
            <p:nvPr/>
          </p:nvSpPr>
          <p:spPr>
            <a:xfrm>
              <a:off x="3348038" y="3178549"/>
              <a:ext cx="1871662" cy="341312"/>
            </a:xfrm>
            <a:prstGeom prst="roundRect">
              <a:avLst/>
            </a:prstGeom>
            <a:solidFill>
              <a:schemeClr val="accent2">
                <a:lumMod val="60000"/>
                <a:lumOff val="4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6" name="角丸四角形 125"/>
            <p:cNvSpPr/>
            <p:nvPr/>
          </p:nvSpPr>
          <p:spPr>
            <a:xfrm>
              <a:off x="3335338" y="3155008"/>
              <a:ext cx="1125537" cy="358775"/>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7" name="テキスト ボックス 126"/>
            <p:cNvSpPr txBox="1"/>
            <p:nvPr/>
          </p:nvSpPr>
          <p:spPr>
            <a:xfrm>
              <a:off x="3348037" y="3156596"/>
              <a:ext cx="1780246" cy="364020"/>
            </a:xfrm>
            <a:prstGeom prst="rect">
              <a:avLst/>
            </a:prstGeom>
            <a:noFill/>
            <a:ln w="19050">
              <a:noFill/>
            </a:ln>
          </p:spPr>
          <p:txBody>
            <a:bodyPr wrap="square">
              <a:spAutoFit/>
            </a:bodyPr>
            <a:lstStyle/>
            <a:p>
              <a:pPr>
                <a:defRPr/>
              </a:pPr>
              <a:r>
                <a:rPr lang="ja-JP" altLang="en-US" sz="1200" b="1" dirty="0" smtClean="0">
                  <a:latin typeface="+mn-lt"/>
                </a:rPr>
                <a:t>レビュー・議論</a:t>
              </a:r>
              <a:endParaRPr lang="ja-JP" altLang="en-US" sz="1200" b="1" dirty="0">
                <a:latin typeface="+mn-lt"/>
              </a:endParaRPr>
            </a:p>
          </p:txBody>
        </p:sp>
        <p:sp>
          <p:nvSpPr>
            <p:cNvPr id="128" name="角丸四角形 127"/>
            <p:cNvSpPr/>
            <p:nvPr/>
          </p:nvSpPr>
          <p:spPr>
            <a:xfrm>
              <a:off x="7669213" y="3135958"/>
              <a:ext cx="1871662" cy="341313"/>
            </a:xfrm>
            <a:prstGeom prst="roundRect">
              <a:avLst/>
            </a:prstGeom>
            <a:solidFill>
              <a:schemeClr val="accent2">
                <a:lumMod val="60000"/>
                <a:lumOff val="4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9" name="角丸四角形 128"/>
            <p:cNvSpPr/>
            <p:nvPr/>
          </p:nvSpPr>
          <p:spPr>
            <a:xfrm>
              <a:off x="7654925" y="3135958"/>
              <a:ext cx="1127125" cy="360363"/>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30" name="テキスト ボックス 129"/>
            <p:cNvSpPr txBox="1"/>
            <p:nvPr/>
          </p:nvSpPr>
          <p:spPr>
            <a:xfrm>
              <a:off x="7669211" y="3139133"/>
              <a:ext cx="1474788" cy="364020"/>
            </a:xfrm>
            <a:prstGeom prst="rect">
              <a:avLst/>
            </a:prstGeom>
            <a:noFill/>
            <a:ln w="19050">
              <a:noFill/>
            </a:ln>
          </p:spPr>
          <p:txBody>
            <a:bodyPr wrap="square">
              <a:spAutoFit/>
            </a:bodyPr>
            <a:lstStyle/>
            <a:p>
              <a:pPr>
                <a:defRPr/>
              </a:pPr>
              <a:r>
                <a:rPr lang="ja-JP" altLang="en-US" sz="1200" b="1" dirty="0" smtClean="0">
                  <a:latin typeface="+mn-lt"/>
                </a:rPr>
                <a:t>レビュー・議論</a:t>
              </a:r>
              <a:endParaRPr lang="ja-JP" altLang="en-US" sz="1200" b="1" dirty="0">
                <a:latin typeface="+mn-lt"/>
              </a:endParaRPr>
            </a:p>
          </p:txBody>
        </p:sp>
      </p:grpSp>
      <p:pic>
        <p:nvPicPr>
          <p:cNvPr id="149" name="Picture 7" descr="j0431601"/>
          <p:cNvPicPr>
            <a:picLocks noChangeAspect="1" noChangeArrowheads="1"/>
          </p:cNvPicPr>
          <p:nvPr/>
        </p:nvPicPr>
        <p:blipFill>
          <a:blip r:embed="rId5" cstate="print"/>
          <a:srcRect/>
          <a:stretch>
            <a:fillRect/>
          </a:stretch>
        </p:blipFill>
        <p:spPr bwMode="auto">
          <a:xfrm>
            <a:off x="3209130" y="2056558"/>
            <a:ext cx="557163" cy="557476"/>
          </a:xfrm>
          <a:prstGeom prst="rect">
            <a:avLst/>
          </a:prstGeom>
          <a:noFill/>
          <a:ln w="9525">
            <a:noFill/>
            <a:miter lim="800000"/>
            <a:headEnd/>
            <a:tailEnd/>
          </a:ln>
        </p:spPr>
      </p:pic>
      <p:pic>
        <p:nvPicPr>
          <p:cNvPr id="150" name="Picture 7" descr="j0431601"/>
          <p:cNvPicPr>
            <a:picLocks noChangeAspect="1" noChangeArrowheads="1"/>
          </p:cNvPicPr>
          <p:nvPr/>
        </p:nvPicPr>
        <p:blipFill>
          <a:blip r:embed="rId5" cstate="print"/>
          <a:srcRect/>
          <a:stretch>
            <a:fillRect/>
          </a:stretch>
        </p:blipFill>
        <p:spPr bwMode="auto">
          <a:xfrm>
            <a:off x="3281130" y="2416759"/>
            <a:ext cx="557163" cy="557476"/>
          </a:xfrm>
          <a:prstGeom prst="rect">
            <a:avLst/>
          </a:prstGeom>
          <a:noFill/>
          <a:ln w="9525">
            <a:noFill/>
            <a:miter lim="800000"/>
            <a:headEnd/>
            <a:tailEnd/>
          </a:ln>
        </p:spPr>
      </p:pic>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22</a:t>
            </a:fld>
            <a:endParaRPr kumimoji="1" lang="ja-JP" altLang="en-US"/>
          </a:p>
        </p:txBody>
      </p:sp>
      <p:grpSp>
        <p:nvGrpSpPr>
          <p:cNvPr id="151" name="グループ化 67"/>
          <p:cNvGrpSpPr/>
          <p:nvPr/>
        </p:nvGrpSpPr>
        <p:grpSpPr>
          <a:xfrm>
            <a:off x="832283" y="1709809"/>
            <a:ext cx="1797361" cy="1245708"/>
            <a:chOff x="6660232" y="4077072"/>
            <a:chExt cx="1606004" cy="1008112"/>
          </a:xfrm>
        </p:grpSpPr>
        <p:pic>
          <p:nvPicPr>
            <p:cNvPr id="153" name="Picture 19" descr="C:\shoji-f\SNA\Master's Thesis\図1.png"/>
            <p:cNvPicPr>
              <a:picLocks noChangeAspect="1" noChangeArrowheads="1"/>
            </p:cNvPicPr>
            <p:nvPr/>
          </p:nvPicPr>
          <p:blipFill>
            <a:blip r:embed="rId3" cstate="print"/>
            <a:srcRect/>
            <a:stretch>
              <a:fillRect/>
            </a:stretch>
          </p:blipFill>
          <p:spPr bwMode="auto">
            <a:xfrm>
              <a:off x="6852312" y="4342758"/>
              <a:ext cx="469131" cy="485669"/>
            </a:xfrm>
            <a:prstGeom prst="rect">
              <a:avLst/>
            </a:prstGeom>
            <a:noFill/>
            <a:ln w="9525">
              <a:noFill/>
              <a:miter lim="800000"/>
              <a:headEnd/>
              <a:tailEnd/>
            </a:ln>
          </p:spPr>
        </p:pic>
        <p:pic>
          <p:nvPicPr>
            <p:cNvPr id="154" name="Picture 7" descr="j0431601"/>
            <p:cNvPicPr>
              <a:picLocks noChangeAspect="1" noChangeArrowheads="1"/>
            </p:cNvPicPr>
            <p:nvPr/>
          </p:nvPicPr>
          <p:blipFill>
            <a:blip r:embed="rId7" cstate="print"/>
            <a:srcRect/>
            <a:stretch>
              <a:fillRect/>
            </a:stretch>
          </p:blipFill>
          <p:spPr bwMode="auto">
            <a:xfrm>
              <a:off x="7532003" y="4365033"/>
              <a:ext cx="521695" cy="522522"/>
            </a:xfrm>
            <a:prstGeom prst="rect">
              <a:avLst/>
            </a:prstGeom>
            <a:noFill/>
            <a:ln w="9525">
              <a:noFill/>
              <a:miter lim="800000"/>
              <a:headEnd/>
              <a:tailEnd/>
            </a:ln>
          </p:spPr>
        </p:pic>
        <p:sp>
          <p:nvSpPr>
            <p:cNvPr id="156" name="テキスト ボックス 71"/>
            <p:cNvSpPr txBox="1">
              <a:spLocks noChangeArrowheads="1"/>
            </p:cNvSpPr>
            <p:nvPr/>
          </p:nvSpPr>
          <p:spPr bwMode="auto">
            <a:xfrm>
              <a:off x="6765329" y="4802740"/>
              <a:ext cx="709294" cy="224170"/>
            </a:xfrm>
            <a:prstGeom prst="rect">
              <a:avLst/>
            </a:prstGeom>
            <a:noFill/>
            <a:ln w="9525">
              <a:noFill/>
              <a:miter lim="800000"/>
              <a:headEnd/>
              <a:tailEnd/>
            </a:ln>
          </p:spPr>
          <p:txBody>
            <a:bodyPr wrap="none">
              <a:spAutoFit/>
            </a:bodyPr>
            <a:lstStyle/>
            <a:p>
              <a:r>
                <a:rPr lang="ja-JP" altLang="en-US" sz="1200" b="1" dirty="0"/>
                <a:t>コミッター</a:t>
              </a:r>
            </a:p>
          </p:txBody>
        </p:sp>
        <p:sp>
          <p:nvSpPr>
            <p:cNvPr id="157" name="テキスト ボックス 72"/>
            <p:cNvSpPr txBox="1">
              <a:spLocks noChangeArrowheads="1"/>
            </p:cNvSpPr>
            <p:nvPr/>
          </p:nvSpPr>
          <p:spPr bwMode="auto">
            <a:xfrm>
              <a:off x="7154470" y="4103457"/>
              <a:ext cx="577519" cy="224167"/>
            </a:xfrm>
            <a:prstGeom prst="rect">
              <a:avLst/>
            </a:prstGeom>
            <a:noFill/>
            <a:ln w="9525">
              <a:noFill/>
              <a:miter lim="800000"/>
              <a:headEnd/>
              <a:tailEnd/>
            </a:ln>
          </p:spPr>
          <p:txBody>
            <a:bodyPr wrap="none">
              <a:spAutoFit/>
            </a:bodyPr>
            <a:lstStyle/>
            <a:p>
              <a:r>
                <a:rPr lang="ja-JP" altLang="en-US" sz="1200" b="1" dirty="0"/>
                <a:t>開発者</a:t>
              </a:r>
            </a:p>
          </p:txBody>
        </p:sp>
        <p:sp>
          <p:nvSpPr>
            <p:cNvPr id="158" name="テキスト ボックス 73"/>
            <p:cNvSpPr txBox="1">
              <a:spLocks noChangeArrowheads="1"/>
            </p:cNvSpPr>
            <p:nvPr/>
          </p:nvSpPr>
          <p:spPr bwMode="auto">
            <a:xfrm>
              <a:off x="7419438" y="4807844"/>
              <a:ext cx="846798" cy="224167"/>
            </a:xfrm>
            <a:prstGeom prst="rect">
              <a:avLst/>
            </a:prstGeom>
            <a:noFill/>
            <a:ln w="9525">
              <a:noFill/>
              <a:miter lim="800000"/>
              <a:headEnd/>
              <a:tailEnd/>
            </a:ln>
          </p:spPr>
          <p:txBody>
            <a:bodyPr wrap="none">
              <a:spAutoFit/>
            </a:bodyPr>
            <a:lstStyle/>
            <a:p>
              <a:r>
                <a:rPr lang="ja-JP" altLang="en-US" sz="1200" b="1" dirty="0"/>
                <a:t>一般開発者</a:t>
              </a:r>
            </a:p>
          </p:txBody>
        </p:sp>
        <p:sp>
          <p:nvSpPr>
            <p:cNvPr id="159" name="角丸四角形 158"/>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5" name="正方形/長方形 4"/>
          <p:cNvSpPr/>
          <p:nvPr/>
        </p:nvSpPr>
        <p:spPr>
          <a:xfrm>
            <a:off x="2889653" y="2802036"/>
            <a:ext cx="4752528" cy="61938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少数のコミッターへのタスクの集中</a:t>
            </a:r>
            <a:endParaRPr kumimoji="1" lang="ja-JP" altLang="en-US" sz="2400" dirty="0"/>
          </a:p>
        </p:txBody>
      </p:sp>
      <p:sp>
        <p:nvSpPr>
          <p:cNvPr id="160" name="正方形/長方形 159"/>
          <p:cNvSpPr/>
          <p:nvPr/>
        </p:nvSpPr>
        <p:spPr>
          <a:xfrm>
            <a:off x="2437291" y="4238061"/>
            <a:ext cx="4752528" cy="61938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レビュー時間の長期化</a:t>
            </a:r>
            <a:endParaRPr kumimoji="1" lang="ja-JP" altLang="en-US" sz="2400" dirty="0"/>
          </a:p>
        </p:txBody>
      </p:sp>
      <p:sp>
        <p:nvSpPr>
          <p:cNvPr id="7" name="正方形/長方形 6"/>
          <p:cNvSpPr/>
          <p:nvPr/>
        </p:nvSpPr>
        <p:spPr>
          <a:xfrm>
            <a:off x="0" y="5317273"/>
            <a:ext cx="9144000" cy="10640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bg1"/>
                </a:solidFill>
              </a:rPr>
              <a:t>コミッターに昇格すべき開発者を見つけ出すことが重要</a:t>
            </a:r>
            <a:endParaRPr lang="en-US" altLang="ja-JP" sz="2800" dirty="0">
              <a:solidFill>
                <a:schemeClr val="bg1"/>
              </a:solidFill>
            </a:endParaRPr>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12427808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0"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分析：活動内容メトリクス</a:t>
            </a:r>
            <a:endParaRPr kumimoji="1" lang="ja-JP" altLang="en-US" sz="3600" dirty="0"/>
          </a:p>
        </p:txBody>
      </p:sp>
      <p:sp>
        <p:nvSpPr>
          <p:cNvPr id="4" name="コンテンツ プレースホルダ 2"/>
          <p:cNvSpPr txBox="1">
            <a:spLocks/>
          </p:cNvSpPr>
          <p:nvPr/>
        </p:nvSpPr>
        <p:spPr>
          <a:xfrm>
            <a:off x="609600" y="1600200"/>
            <a:ext cx="7924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活動期間（月）</a:t>
            </a:r>
            <a:endParaRPr lang="en-US" altLang="ja-JP" sz="2800" dirty="0" smtClean="0"/>
          </a:p>
          <a:p>
            <a:r>
              <a:rPr lang="ja-JP" altLang="en-US" sz="2800" dirty="0" smtClean="0"/>
              <a:t>活動量</a:t>
            </a:r>
            <a:endParaRPr lang="en-US" altLang="ja-JP" sz="2800" dirty="0" smtClean="0"/>
          </a:p>
          <a:p>
            <a:pPr lvl="1"/>
            <a:r>
              <a:rPr lang="ja-JP" altLang="en-US" dirty="0"/>
              <a:t>総</a:t>
            </a:r>
            <a:r>
              <a:rPr lang="ja-JP" altLang="en-US" dirty="0" smtClean="0"/>
              <a:t>パッチ投稿数</a:t>
            </a:r>
            <a:endParaRPr lang="en-US" altLang="ja-JP" dirty="0" smtClean="0"/>
          </a:p>
          <a:p>
            <a:pPr lvl="1"/>
            <a:r>
              <a:rPr lang="ja-JP" altLang="en-US" dirty="0" smtClean="0"/>
              <a:t>総パッチレビュー数</a:t>
            </a:r>
            <a:endParaRPr lang="en-US" altLang="ja-JP" dirty="0" smtClean="0"/>
          </a:p>
          <a:p>
            <a:pPr lvl="1"/>
            <a:r>
              <a:rPr lang="ja-JP" altLang="en-US" dirty="0" smtClean="0"/>
              <a:t>総コメント投稿数</a:t>
            </a:r>
            <a:endParaRPr lang="en-US" altLang="ja-JP" dirty="0" smtClean="0"/>
          </a:p>
          <a:p>
            <a:pPr lvl="1"/>
            <a:r>
              <a:rPr lang="ja-JP" altLang="en-US" dirty="0" smtClean="0"/>
              <a:t>月パッチ</a:t>
            </a:r>
            <a:r>
              <a:rPr lang="ja-JP" altLang="en-US" dirty="0"/>
              <a:t>投稿数</a:t>
            </a:r>
            <a:endParaRPr lang="en-US" altLang="ja-JP" dirty="0"/>
          </a:p>
          <a:p>
            <a:pPr lvl="1"/>
            <a:r>
              <a:rPr lang="ja-JP" altLang="en-US" dirty="0" smtClean="0"/>
              <a:t>月パッチレビュー数</a:t>
            </a:r>
            <a:endParaRPr lang="en-US" altLang="ja-JP" dirty="0"/>
          </a:p>
          <a:p>
            <a:pPr lvl="1"/>
            <a:r>
              <a:rPr lang="ja-JP" altLang="en-US" dirty="0" smtClean="0"/>
              <a:t>月コメント投稿数</a:t>
            </a:r>
            <a:endParaRPr lang="en-US" altLang="ja-JP" dirty="0" smtClean="0"/>
          </a:p>
          <a:p>
            <a:pPr lvl="1"/>
            <a:endParaRPr lang="ja-JP" altLang="en-US" dirty="0" smtClean="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23</a:t>
            </a:fld>
            <a:endParaRPr kumimoji="1" lang="ja-JP" altLang="en-US"/>
          </a:p>
        </p:txBody>
      </p:sp>
      <p:sp>
        <p:nvSpPr>
          <p:cNvPr id="6" name="右中かっこ 5"/>
          <p:cNvSpPr/>
          <p:nvPr/>
        </p:nvSpPr>
        <p:spPr>
          <a:xfrm>
            <a:off x="4355976" y="4221088"/>
            <a:ext cx="576064" cy="1512168"/>
          </a:xfrm>
          <a:prstGeom prst="rightBrace">
            <a:avLst>
              <a:gd name="adj1" fmla="val 20770"/>
              <a:gd name="adj2" fmla="val 4887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p:cNvSpPr txBox="1"/>
          <p:nvPr/>
        </p:nvSpPr>
        <p:spPr>
          <a:xfrm>
            <a:off x="5148064" y="4365104"/>
            <a:ext cx="360040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dirty="0"/>
              <a:t>一時期のみ積極的に活動した開発者と継続して活動している開発者を</a:t>
            </a:r>
            <a:r>
              <a:rPr lang="ja-JP" altLang="en-US" sz="2400" dirty="0" smtClean="0"/>
              <a:t>区別</a:t>
            </a:r>
            <a:endParaRPr lang="ja-JP" altLang="en-US" sz="24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3296681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活動</a:t>
            </a:r>
            <a:r>
              <a:rPr lang="ja-JP" altLang="en-US" sz="3600" dirty="0" smtClean="0"/>
              <a:t>期間（月）の</a:t>
            </a:r>
            <a:r>
              <a:rPr lang="ja-JP" altLang="en-US" sz="3600" dirty="0"/>
              <a:t>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501352336"/>
              </p:ext>
            </p:extLst>
          </p:nvPr>
        </p:nvGraphicFramePr>
        <p:xfrm>
          <a:off x="683569" y="2060848"/>
          <a:ext cx="7560840" cy="2208165"/>
        </p:xfrm>
        <a:graphic>
          <a:graphicData uri="http://schemas.openxmlformats.org/drawingml/2006/table">
            <a:tbl>
              <a:tblPr firstRow="1" bandRow="1">
                <a:tableStyleId>{7DF18680-E054-41AD-8BC1-D1AEF772440D}</a:tableStyleId>
              </a:tblPr>
              <a:tblGrid>
                <a:gridCol w="2463646"/>
                <a:gridCol w="1529158"/>
                <a:gridCol w="1784018"/>
                <a:gridCol w="1784018"/>
              </a:tblGrid>
              <a:tr h="736055">
                <a:tc>
                  <a:txBody>
                    <a:bodyPr/>
                    <a:lstStyle/>
                    <a:p>
                      <a:endParaRPr kumimoji="1" lang="ja-JP" altLang="en-US" dirty="0"/>
                    </a:p>
                  </a:txBody>
                  <a:tcP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6055">
                <a:tc>
                  <a:txBody>
                    <a:bodyPr/>
                    <a:lstStyle/>
                    <a:p>
                      <a:pPr algn="ctr"/>
                      <a:r>
                        <a:rPr kumimoji="1" lang="ja-JP" altLang="en-US" sz="2000" dirty="0" smtClean="0"/>
                        <a:t>コミッター候補者</a:t>
                      </a:r>
                      <a:endParaRPr kumimoji="1" lang="ja-JP" altLang="en-US" sz="2000" dirty="0"/>
                    </a:p>
                  </a:txBody>
                  <a:tcPr anchor="ctr"/>
                </a:tc>
                <a:tc>
                  <a:txBody>
                    <a:bodyPr/>
                    <a:lstStyle/>
                    <a:p>
                      <a:pPr algn="ctr" fontAlgn="ctr"/>
                      <a:r>
                        <a:rPr lang="en-US" altLang="ja-JP" sz="2400" u="none" strike="noStrike">
                          <a:effectLst/>
                        </a:rPr>
                        <a:t>4</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4.77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9.52</a:t>
                      </a:r>
                      <a:endParaRPr lang="en-US" altLang="ja-JP" sz="2400" b="0" i="0" u="none" strike="noStrike" dirty="0">
                        <a:solidFill>
                          <a:srgbClr val="000000"/>
                        </a:solidFill>
                        <a:effectLst/>
                        <a:latin typeface="ＭＳ Ｐゴシック"/>
                      </a:endParaRPr>
                    </a:p>
                  </a:txBody>
                  <a:tcPr marL="4787" marR="4787" marT="4787" marB="0" anchor="ctr"/>
                </a:tc>
              </a:tr>
              <a:tr h="736055">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1.90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2.69</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5" name="テキスト ボックス 4"/>
          <p:cNvSpPr txBox="1"/>
          <p:nvPr/>
        </p:nvSpPr>
        <p:spPr>
          <a:xfrm>
            <a:off x="827584" y="4581128"/>
            <a:ext cx="7920880" cy="2086725"/>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a:t>
            </a:r>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a:t>
            </a:r>
            <a:r>
              <a:rPr lang="ja-JP" altLang="en-US" sz="2400" kern="0" dirty="0" smtClean="0"/>
              <a:t>ある</a:t>
            </a:r>
            <a:endParaRPr lang="en-US" altLang="ja-JP" sz="2400" kern="0" dirty="0" smtClean="0"/>
          </a:p>
          <a:p>
            <a:pPr>
              <a:spcBef>
                <a:spcPct val="20000"/>
              </a:spcBef>
              <a:defRPr/>
            </a:pPr>
            <a:r>
              <a:rPr lang="ja-JP" altLang="en-US" sz="2400" kern="0" dirty="0"/>
              <a:t>⇒</a:t>
            </a:r>
            <a:r>
              <a:rPr lang="ja-JP" altLang="en-US" sz="2400" kern="0" dirty="0" smtClean="0">
                <a:solidFill>
                  <a:srgbClr val="C00000"/>
                </a:solidFill>
              </a:rPr>
              <a:t>コミッター</a:t>
            </a:r>
            <a:r>
              <a:rPr lang="ja-JP" altLang="en-US" sz="2400" kern="0" dirty="0">
                <a:solidFill>
                  <a:srgbClr val="C00000"/>
                </a:solidFill>
              </a:rPr>
              <a:t>選出の指標として有効</a:t>
            </a:r>
            <a:endParaRPr lang="en-US" altLang="ja-JP" sz="2400" kern="0" dirty="0">
              <a:solidFill>
                <a:srgbClr val="C00000"/>
              </a:solidFill>
            </a:endParaRPr>
          </a:p>
          <a:p>
            <a:endParaRPr kumimoji="1" lang="ja-JP" altLang="en-US" sz="2400" dirty="0"/>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24</a:t>
            </a:fld>
            <a:endParaRPr kumimoji="1" lang="ja-JP" altLang="en-US"/>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78097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パッチ投稿数の比較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936710433"/>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30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32.82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555.30</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4.21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335.87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（総パッチ投稿数）</a:t>
            </a:r>
            <a:endParaRPr kumimoji="1" lang="en-US" altLang="ja-JP" sz="2400" dirty="0" smtClean="0"/>
          </a:p>
          <a:p>
            <a:r>
              <a:rPr lang="ja-JP" altLang="en-US" sz="2400" dirty="0" smtClean="0"/>
              <a:t>　　　　　　　　　</a:t>
            </a:r>
            <a:r>
              <a:rPr lang="en-US" altLang="ja-JP" sz="2400" dirty="0"/>
              <a:t>P = 0.00 &lt; 0.05 </a:t>
            </a:r>
            <a:r>
              <a:rPr lang="ja-JP" altLang="en-US" sz="2400" dirty="0" smtClean="0"/>
              <a:t>（月パッチ</a:t>
            </a:r>
            <a:r>
              <a:rPr lang="ja-JP" altLang="en-US" sz="2400" dirty="0"/>
              <a:t>投稿数</a:t>
            </a:r>
            <a:r>
              <a:rPr lang="ja-JP" altLang="en-US" sz="2400" dirty="0" smtClean="0"/>
              <a:t>）</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25</a:t>
            </a:fld>
            <a:endParaRPr kumimoji="1" lang="ja-JP" altLang="en-US"/>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2868097556"/>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5.25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7.57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57.89</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11.24</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総パッチ投稿数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a:t>月</a:t>
            </a:r>
            <a:r>
              <a:rPr kumimoji="1" lang="ja-JP" altLang="en-US" sz="2400" dirty="0" smtClean="0"/>
              <a:t>パッチ投稿数</a:t>
            </a:r>
            <a:endParaRPr kumimoji="1" lang="ja-JP" altLang="en-US" sz="2400" dirty="0"/>
          </a:p>
        </p:txBody>
      </p:sp>
      <p:sp>
        <p:nvSpPr>
          <p:cNvPr id="9" name="フッター プレースホルダー 8"/>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4176687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コンテンツ プレースホルダー 3"/>
          <p:cNvGraphicFramePr>
            <a:graphicFrameLocks noGrp="1"/>
          </p:cNvGraphicFramePr>
          <p:nvPr>
            <p:ph idx="1"/>
            <p:extLst>
              <p:ext uri="{D42A27DB-BD31-4B8C-83A1-F6EECF244321}">
                <p14:modId xmlns:p14="http://schemas.microsoft.com/office/powerpoint/2010/main" val="878377217"/>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2.68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49.44</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0.08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0.26</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2" name="タイトル 1"/>
          <p:cNvSpPr>
            <a:spLocks noGrp="1"/>
          </p:cNvSpPr>
          <p:nvPr>
            <p:ph type="title"/>
          </p:nvPr>
        </p:nvSpPr>
        <p:spPr/>
        <p:txBody>
          <a:bodyPr>
            <a:normAutofit/>
          </a:bodyPr>
          <a:lstStyle/>
          <a:p>
            <a:r>
              <a:rPr kumimoji="1" lang="ja-JP" altLang="en-US" sz="3600" dirty="0" smtClean="0"/>
              <a:t>パッチレビュー数の比較</a:t>
            </a:r>
            <a:endParaRPr kumimoji="1" lang="ja-JP" altLang="en-US" sz="3600" dirty="0"/>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（総パッチレビュー数）</a:t>
            </a:r>
            <a:endParaRPr kumimoji="1" lang="en-US" altLang="ja-JP" sz="2400" dirty="0" smtClean="0"/>
          </a:p>
          <a:p>
            <a:r>
              <a:rPr lang="ja-JP" altLang="en-US" sz="2400" dirty="0" smtClean="0"/>
              <a:t>　　　　　　　　　</a:t>
            </a:r>
            <a:r>
              <a:rPr lang="en-US" altLang="ja-JP" sz="2400" dirty="0"/>
              <a:t>P = 0.00 &lt; 0.05 </a:t>
            </a:r>
            <a:r>
              <a:rPr lang="ja-JP" altLang="en-US" sz="2400" dirty="0" smtClean="0"/>
              <a:t>（月パッチレビュー数）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26</a:t>
            </a:fld>
            <a:endParaRPr kumimoji="1" lang="ja-JP" altLang="en-US"/>
          </a:p>
        </p:txBody>
      </p:sp>
      <p:sp>
        <p:nvSpPr>
          <p:cNvPr id="7" name="テキスト ボックス 6"/>
          <p:cNvSpPr txBox="1"/>
          <p:nvPr/>
        </p:nvSpPr>
        <p:spPr>
          <a:xfrm>
            <a:off x="179512" y="1599183"/>
            <a:ext cx="2808312" cy="461665"/>
          </a:xfrm>
          <a:prstGeom prst="rect">
            <a:avLst/>
          </a:prstGeom>
          <a:noFill/>
        </p:spPr>
        <p:txBody>
          <a:bodyPr wrap="square" rtlCol="0">
            <a:spAutoFit/>
          </a:bodyPr>
          <a:lstStyle/>
          <a:p>
            <a:r>
              <a:rPr kumimoji="1" lang="ja-JP" altLang="en-US" sz="2400" dirty="0" smtClean="0"/>
              <a:t>総パッチレビュー数</a:t>
            </a:r>
            <a:endParaRPr kumimoji="1" lang="ja-JP" altLang="en-US" sz="2400" dirty="0"/>
          </a:p>
        </p:txBody>
      </p:sp>
      <p:sp>
        <p:nvSpPr>
          <p:cNvPr id="8" name="テキスト ボックス 7"/>
          <p:cNvSpPr txBox="1"/>
          <p:nvPr/>
        </p:nvSpPr>
        <p:spPr>
          <a:xfrm>
            <a:off x="4824536" y="1599183"/>
            <a:ext cx="2699792" cy="461665"/>
          </a:xfrm>
          <a:prstGeom prst="rect">
            <a:avLst/>
          </a:prstGeom>
          <a:noFill/>
        </p:spPr>
        <p:txBody>
          <a:bodyPr wrap="square" rtlCol="0">
            <a:spAutoFit/>
          </a:bodyPr>
          <a:lstStyle/>
          <a:p>
            <a:r>
              <a:rPr lang="ja-JP" altLang="en-US" sz="2400" dirty="0"/>
              <a:t>月</a:t>
            </a:r>
            <a:r>
              <a:rPr kumimoji="1" lang="ja-JP" altLang="en-US" sz="2400" dirty="0" smtClean="0"/>
              <a:t>パッチレビュー数</a:t>
            </a:r>
            <a:endParaRPr kumimoji="1" lang="ja-JP" altLang="en-US" sz="2400" dirty="0"/>
          </a:p>
        </p:txBody>
      </p:sp>
      <p:graphicFrame>
        <p:nvGraphicFramePr>
          <p:cNvPr id="9" name="コンテンツ プレースホルダー 3"/>
          <p:cNvGraphicFramePr>
            <a:graphicFrameLocks/>
          </p:cNvGraphicFramePr>
          <p:nvPr>
            <p:extLst>
              <p:ext uri="{D42A27DB-BD31-4B8C-83A1-F6EECF244321}">
                <p14:modId xmlns:p14="http://schemas.microsoft.com/office/powerpoint/2010/main" val="2708719975"/>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7198">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4801">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10.27</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409.26</a:t>
                      </a:r>
                      <a:endParaRPr lang="en-US" altLang="ja-JP" sz="2400" b="0" i="0" u="none" strike="noStrike">
                        <a:solidFill>
                          <a:srgbClr val="000000"/>
                        </a:solidFill>
                        <a:effectLst/>
                        <a:latin typeface="ＭＳ Ｐゴシック"/>
                      </a:endParaRPr>
                    </a:p>
                  </a:txBody>
                  <a:tcPr marL="4787" marR="4787" marT="4787" marB="0" anchor="ctr"/>
                </a:tc>
              </a:tr>
              <a:tr h="734801">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0</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0.26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2.10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664529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189885362"/>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15.91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205.61</a:t>
                      </a:r>
                      <a:endParaRPr lang="en-US" altLang="ja-JP" sz="2400" b="0" i="0" u="none" strike="noStrike">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3.20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24.27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2" name="タイトル 1"/>
          <p:cNvSpPr>
            <a:spLocks noGrp="1"/>
          </p:cNvSpPr>
          <p:nvPr>
            <p:ph type="title"/>
          </p:nvPr>
        </p:nvSpPr>
        <p:spPr/>
        <p:txBody>
          <a:bodyPr>
            <a:normAutofit/>
          </a:bodyPr>
          <a:lstStyle/>
          <a:p>
            <a:pPr algn="l"/>
            <a:r>
              <a:rPr kumimoji="1" lang="ja-JP" altLang="en-US" sz="3600" dirty="0" smtClean="0"/>
              <a:t>コメント投稿数の比較</a:t>
            </a:r>
            <a:endParaRPr kumimoji="1" lang="ja-JP" altLang="en-US" sz="3600" dirty="0"/>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（総コメント投稿数）</a:t>
            </a:r>
            <a:endParaRPr kumimoji="1" lang="en-US" altLang="ja-JP" sz="2400" dirty="0" smtClean="0"/>
          </a:p>
          <a:p>
            <a:r>
              <a:rPr lang="ja-JP" altLang="en-US" sz="2400" dirty="0" smtClean="0"/>
              <a:t>　　　　　　　　　</a:t>
            </a:r>
            <a:r>
              <a:rPr lang="en-US" altLang="ja-JP" sz="2400" dirty="0"/>
              <a:t>P = </a:t>
            </a:r>
            <a:r>
              <a:rPr lang="en-US" altLang="ja-JP" sz="2400" dirty="0" smtClean="0"/>
              <a:t>0.02 </a:t>
            </a:r>
            <a:r>
              <a:rPr lang="en-US" altLang="ja-JP" sz="2400" dirty="0"/>
              <a:t>&lt; 0.05 </a:t>
            </a:r>
            <a:r>
              <a:rPr lang="ja-JP" altLang="en-US" sz="2400" dirty="0" smtClean="0"/>
              <a:t>（月コメント投稿数）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27</a:t>
            </a:fld>
            <a:endParaRPr kumimoji="1" lang="ja-JP" altLang="en-US"/>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3761671589"/>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2.91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17.75</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b="0" i="0" u="none" strike="noStrike" dirty="0" smtClean="0">
                          <a:solidFill>
                            <a:schemeClr val="dk1"/>
                          </a:solidFill>
                          <a:effectLst/>
                          <a:latin typeface="+mn-l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1.49</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5.20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総コメント投稿数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smtClean="0"/>
              <a:t>月</a:t>
            </a:r>
            <a:r>
              <a:rPr lang="ja-JP" altLang="en-US" sz="2400" dirty="0"/>
              <a:t>コメント</a:t>
            </a:r>
            <a:r>
              <a:rPr kumimoji="1" lang="ja-JP" altLang="en-US" sz="2400" dirty="0" smtClean="0"/>
              <a:t>投稿数</a:t>
            </a:r>
            <a:endParaRPr kumimoji="1" lang="ja-JP" altLang="en-US" sz="2400" dirty="0"/>
          </a:p>
        </p:txBody>
      </p:sp>
      <p:sp>
        <p:nvSpPr>
          <p:cNvPr id="9" name="フッター プレースホルダー 8"/>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761717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予測モデルの構築</a:t>
            </a:r>
            <a:endParaRPr kumimoji="1" lang="ja-JP" altLang="en-US" sz="3600" dirty="0"/>
          </a:p>
        </p:txBody>
      </p:sp>
      <p:sp>
        <p:nvSpPr>
          <p:cNvPr id="3" name="コンテンツ プレースホルダー 2"/>
          <p:cNvSpPr>
            <a:spLocks noGrp="1"/>
          </p:cNvSpPr>
          <p:nvPr>
            <p:ph idx="1"/>
          </p:nvPr>
        </p:nvSpPr>
        <p:spPr/>
        <p:txBody>
          <a:bodyPr/>
          <a:lstStyle/>
          <a:p>
            <a:pPr marL="342900" lvl="1" indent="-342900">
              <a:buFont typeface="Arial" panose="020B0604020202020204" pitchFamily="34" charset="0"/>
              <a:buChar char="•"/>
            </a:pPr>
            <a:r>
              <a:rPr lang="en-US" altLang="ja-JP" dirty="0" smtClean="0"/>
              <a:t>RQ2</a:t>
            </a:r>
            <a:r>
              <a:rPr lang="ja-JP" altLang="en-US" dirty="0" smtClean="0"/>
              <a:t>：</a:t>
            </a:r>
            <a:r>
              <a:rPr lang="ja-JP" altLang="en-US" dirty="0"/>
              <a:t>開発者の活動量からコミッター候補者を</a:t>
            </a:r>
            <a:r>
              <a:rPr lang="ja-JP" altLang="en-US" dirty="0" smtClean="0"/>
              <a:t>どの</a:t>
            </a:r>
            <a:r>
              <a:rPr lang="ja-JP" altLang="en-US" dirty="0"/>
              <a:t>程度の精度で予測</a:t>
            </a:r>
            <a:r>
              <a:rPr lang="ja-JP" altLang="en-US" dirty="0" smtClean="0"/>
              <a:t>できるか </a:t>
            </a:r>
            <a:r>
              <a:rPr lang="en-US" altLang="ja-JP" dirty="0"/>
              <a:t>?</a:t>
            </a:r>
            <a:endParaRPr kumimoji="1" lang="en-US" altLang="ja-JP" dirty="0" smtClean="0"/>
          </a:p>
          <a:p>
            <a:endParaRPr lang="en-US" altLang="ja-JP" sz="2800" dirty="0"/>
          </a:p>
          <a:p>
            <a:r>
              <a:rPr kumimoji="1" lang="ja-JP" altLang="en-US" sz="2800" dirty="0" smtClean="0"/>
              <a:t>ロジスティック回帰分析によって予測</a:t>
            </a:r>
            <a:endParaRPr kumimoji="1" lang="en-US" altLang="ja-JP" sz="2800" dirty="0" smtClean="0"/>
          </a:p>
          <a:p>
            <a:pPr lvl="1"/>
            <a:r>
              <a:rPr lang="ja-JP" altLang="en-US" dirty="0"/>
              <a:t>説明</a:t>
            </a:r>
            <a:r>
              <a:rPr lang="ja-JP" altLang="en-US" dirty="0" smtClean="0"/>
              <a:t>変数</a:t>
            </a:r>
            <a:endParaRPr lang="en-US" altLang="ja-JP" dirty="0" smtClean="0"/>
          </a:p>
          <a:p>
            <a:pPr lvl="2"/>
            <a:r>
              <a:rPr kumimoji="1" lang="en-US" altLang="ja-JP" dirty="0" smtClean="0"/>
              <a:t>7</a:t>
            </a:r>
            <a:r>
              <a:rPr kumimoji="1" lang="ja-JP" altLang="en-US" dirty="0" smtClean="0"/>
              <a:t>種類の活動内容メトリクス</a:t>
            </a:r>
            <a:endParaRPr kumimoji="1" lang="en-US" altLang="ja-JP" dirty="0" smtClean="0"/>
          </a:p>
          <a:p>
            <a:pPr lvl="1"/>
            <a:r>
              <a:rPr lang="ja-JP" altLang="en-US" dirty="0"/>
              <a:t>目的</a:t>
            </a:r>
            <a:r>
              <a:rPr lang="ja-JP" altLang="en-US" dirty="0" smtClean="0"/>
              <a:t>変数</a:t>
            </a:r>
            <a:endParaRPr lang="en-US" altLang="ja-JP" dirty="0" smtClean="0"/>
          </a:p>
          <a:p>
            <a:pPr lvl="2"/>
            <a:r>
              <a:rPr lang="ja-JP" altLang="en-US" dirty="0" smtClean="0"/>
              <a:t>コミッター</a:t>
            </a:r>
            <a:r>
              <a:rPr lang="ja-JP" altLang="en-US" dirty="0"/>
              <a:t>に昇格するか否か</a:t>
            </a:r>
            <a:endParaRPr kumimoji="1" lang="ja-JP" altLang="en-US" dirty="0"/>
          </a:p>
        </p:txBody>
      </p:sp>
      <p:sp>
        <p:nvSpPr>
          <p:cNvPr id="4" name="スライド番号プレースホルダー 3"/>
          <p:cNvSpPr>
            <a:spLocks noGrp="1"/>
          </p:cNvSpPr>
          <p:nvPr>
            <p:ph type="sldNum" sz="quarter" idx="12"/>
          </p:nvPr>
        </p:nvSpPr>
        <p:spPr/>
        <p:txBody>
          <a:bodyPr/>
          <a:lstStyle/>
          <a:p>
            <a:fld id="{426E118B-0F06-492D-A002-B837CB8491AF}" type="slidenum">
              <a:rPr lang="ja-JP" altLang="en-US" smtClean="0"/>
              <a:pPr/>
              <a:t>28</a:t>
            </a:fld>
            <a:endParaRPr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365573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予測モデルの評価</a:t>
            </a:r>
            <a:endParaRPr kumimoji="1" lang="ja-JP" altLang="en-US" sz="3600" dirty="0"/>
          </a:p>
        </p:txBody>
      </p:sp>
      <p:sp>
        <p:nvSpPr>
          <p:cNvPr id="4" name="スライド番号プレースホルダー 3"/>
          <p:cNvSpPr>
            <a:spLocks noGrp="1"/>
          </p:cNvSpPr>
          <p:nvPr>
            <p:ph type="sldNum" sz="quarter" idx="12"/>
          </p:nvPr>
        </p:nvSpPr>
        <p:spPr/>
        <p:txBody>
          <a:bodyPr/>
          <a:lstStyle/>
          <a:p>
            <a:fld id="{426E118B-0F06-492D-A002-B837CB8491AF}" type="slidenum">
              <a:rPr lang="ja-JP" altLang="en-US" smtClean="0"/>
              <a:pPr/>
              <a:t>29</a:t>
            </a:fld>
            <a:endParaRPr lang="ja-JP" altLang="en-US" dirty="0"/>
          </a:p>
        </p:txBody>
      </p:sp>
      <p:graphicFrame>
        <p:nvGraphicFramePr>
          <p:cNvPr id="5" name="コンテンツ プレースホルダー 3"/>
          <p:cNvGraphicFramePr>
            <a:graphicFrameLocks/>
          </p:cNvGraphicFramePr>
          <p:nvPr>
            <p:extLst>
              <p:ext uri="{D42A27DB-BD31-4B8C-83A1-F6EECF244321}">
                <p14:modId xmlns:p14="http://schemas.microsoft.com/office/powerpoint/2010/main" val="1848974879"/>
              </p:ext>
            </p:extLst>
          </p:nvPr>
        </p:nvGraphicFramePr>
        <p:xfrm>
          <a:off x="755575" y="2276873"/>
          <a:ext cx="7920880" cy="2767033"/>
        </p:xfrm>
        <a:graphic>
          <a:graphicData uri="http://schemas.openxmlformats.org/drawingml/2006/table">
            <a:tbl>
              <a:tblPr firstRow="1" bandRow="1">
                <a:tableStyleId>{7DF18680-E054-41AD-8BC1-D1AEF772440D}</a:tableStyleId>
              </a:tblPr>
              <a:tblGrid>
                <a:gridCol w="3308433"/>
                <a:gridCol w="1383733"/>
                <a:gridCol w="1614357"/>
                <a:gridCol w="1614357"/>
              </a:tblGrid>
              <a:tr h="678801">
                <a:tc>
                  <a:txBody>
                    <a:bodyPr/>
                    <a:lstStyle/>
                    <a:p>
                      <a:pPr algn="r"/>
                      <a:endParaRPr kumimoji="1" lang="ja-JP" altLang="en-US" sz="1800" dirty="0"/>
                    </a:p>
                  </a:txBody>
                  <a:tcPr anchor="ctr"/>
                </a:tc>
                <a:tc>
                  <a:txBody>
                    <a:bodyPr/>
                    <a:lstStyle/>
                    <a:p>
                      <a:pPr algn="ctr"/>
                      <a:r>
                        <a:rPr kumimoji="1" lang="ja-JP" altLang="en-US" sz="1800" dirty="0" smtClean="0"/>
                        <a:t>適合率</a:t>
                      </a:r>
                      <a:endParaRPr kumimoji="1" lang="ja-JP" altLang="en-US" sz="1800" dirty="0"/>
                    </a:p>
                  </a:txBody>
                  <a:tcPr anchor="ctr"/>
                </a:tc>
                <a:tc>
                  <a:txBody>
                    <a:bodyPr/>
                    <a:lstStyle/>
                    <a:p>
                      <a:pPr algn="ctr"/>
                      <a:r>
                        <a:rPr kumimoji="1" lang="ja-JP" altLang="en-US" sz="1800" dirty="0" smtClean="0"/>
                        <a:t>再現率</a:t>
                      </a:r>
                      <a:endParaRPr kumimoji="1" lang="ja-JP" altLang="en-US" sz="1800" dirty="0"/>
                    </a:p>
                  </a:txBody>
                  <a:tcPr anchor="ctr"/>
                </a:tc>
                <a:tc>
                  <a:txBody>
                    <a:bodyPr/>
                    <a:lstStyle/>
                    <a:p>
                      <a:pPr algn="ctr"/>
                      <a:r>
                        <a:rPr kumimoji="1" lang="en-US" altLang="ja-JP" sz="1800" dirty="0" smtClean="0"/>
                        <a:t>F1</a:t>
                      </a:r>
                      <a:r>
                        <a:rPr kumimoji="1" lang="ja-JP" altLang="en-US" sz="1800" dirty="0" smtClean="0"/>
                        <a:t>値</a:t>
                      </a:r>
                      <a:endParaRPr kumimoji="1" lang="en-US" altLang="ja-JP" sz="1800" dirty="0" smtClean="0"/>
                    </a:p>
                  </a:txBody>
                  <a:tcPr anchor="ctr"/>
                </a:tc>
              </a:tr>
              <a:tr h="730630">
                <a:tc>
                  <a:txBody>
                    <a:bodyPr/>
                    <a:lstStyle/>
                    <a:p>
                      <a:pPr algn="ctr" fontAlgn="ctr"/>
                      <a:r>
                        <a:rPr lang="ja-JP" altLang="en-US" sz="2400" u="none" strike="noStrike" dirty="0" smtClean="0">
                          <a:effectLst/>
                        </a:rPr>
                        <a:t>本実験モデルによる予測</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 0.64</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0.76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0.70</a:t>
                      </a:r>
                      <a:endParaRPr lang="en-US" altLang="ja-JP" sz="2400" b="0" i="0" u="none" strike="noStrike" dirty="0">
                        <a:solidFill>
                          <a:srgbClr val="000000"/>
                        </a:solidFill>
                        <a:effectLst/>
                        <a:latin typeface="ＭＳ Ｐゴシック"/>
                      </a:endParaRPr>
                    </a:p>
                  </a:txBody>
                  <a:tcPr marL="4787" marR="4787" marT="4787" marB="0" anchor="ctr"/>
                </a:tc>
              </a:tr>
              <a:tr h="678801">
                <a:tc>
                  <a:txBody>
                    <a:bodyPr/>
                    <a:lstStyle/>
                    <a:p>
                      <a:pPr algn="ctr" fontAlgn="ctr"/>
                      <a:r>
                        <a:rPr lang="ja-JP" altLang="en-US" sz="2400" u="none" strike="noStrike" dirty="0" smtClean="0">
                          <a:effectLst/>
                        </a:rPr>
                        <a:t>ランダム予測</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0.14</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0.50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0.22</a:t>
                      </a:r>
                      <a:endParaRPr lang="en-US" altLang="ja-JP" sz="2400" b="0" i="0" u="none" strike="noStrike" dirty="0">
                        <a:solidFill>
                          <a:srgbClr val="000000"/>
                        </a:solidFill>
                        <a:effectLst/>
                        <a:latin typeface="ＭＳ Ｐゴシック"/>
                      </a:endParaRPr>
                    </a:p>
                  </a:txBody>
                  <a:tcPr marL="4787" marR="4787" marT="4787" marB="0" anchor="ctr"/>
                </a:tc>
              </a:tr>
              <a:tr h="678801">
                <a:tc>
                  <a:txBody>
                    <a:bodyPr/>
                    <a:lstStyle/>
                    <a:p>
                      <a:pPr algn="ctr" fontAlgn="ctr"/>
                      <a:r>
                        <a:rPr lang="ja-JP" altLang="en-US" sz="2400" u="none" strike="noStrike" dirty="0" smtClean="0">
                          <a:effectLst/>
                        </a:rPr>
                        <a:t>向上率</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kumimoji="1" lang="en-US" altLang="ja-JP" sz="2400" u="none" strike="noStrike" kern="1200" dirty="0" smtClean="0">
                          <a:effectLst/>
                        </a:rPr>
                        <a:t>4.57</a:t>
                      </a:r>
                      <a:endParaRPr lang="en-US" altLang="ja-JP" sz="32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1.52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3.18</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6" name="テキスト ボックス 5"/>
          <p:cNvSpPr txBox="1"/>
          <p:nvPr/>
        </p:nvSpPr>
        <p:spPr>
          <a:xfrm>
            <a:off x="755576" y="5415607"/>
            <a:ext cx="7920880" cy="461665"/>
          </a:xfrm>
          <a:prstGeom prst="rect">
            <a:avLst/>
          </a:prstGeom>
          <a:noFill/>
        </p:spPr>
        <p:txBody>
          <a:bodyPr wrap="square" rtlCol="0">
            <a:spAutoFit/>
          </a:bodyPr>
          <a:lstStyle/>
          <a:p>
            <a:r>
              <a:rPr lang="ja-JP" altLang="en-US" sz="2400" dirty="0">
                <a:solidFill>
                  <a:srgbClr val="C00000"/>
                </a:solidFill>
              </a:rPr>
              <a:t>ランダムに予測するより</a:t>
            </a:r>
            <a:r>
              <a:rPr lang="ja-JP" altLang="en-US" sz="2400" dirty="0" smtClean="0">
                <a:solidFill>
                  <a:srgbClr val="C00000"/>
                </a:solidFill>
              </a:rPr>
              <a:t>も高い精度で予測可能</a:t>
            </a:r>
            <a:endParaRPr kumimoji="1" lang="ja-JP" altLang="en-US" sz="2400" dirty="0">
              <a:solidFill>
                <a:srgbClr val="C00000"/>
              </a:solidFill>
            </a:endParaRPr>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Tree>
    <p:extLst>
      <p:ext uri="{BB962C8B-B14F-4D97-AF65-F5344CB8AC3E}">
        <p14:creationId xmlns:p14="http://schemas.microsoft.com/office/powerpoint/2010/main" val="1204189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a:t>開発者の活動量を</a:t>
            </a:r>
            <a:r>
              <a:rPr lang="ja-JP" altLang="en-US" dirty="0" smtClean="0"/>
              <a:t>用いた</a:t>
            </a:r>
            <a:r>
              <a:rPr lang="ja-JP" altLang="en-US" dirty="0"/>
              <a:t>コミッター候補者</a:t>
            </a:r>
            <a:r>
              <a:rPr lang="ja-JP" altLang="en-US" dirty="0" smtClean="0"/>
              <a:t>予測</a:t>
            </a:r>
            <a:r>
              <a:rPr lang="en-US" altLang="ja-JP" sz="2400" dirty="0" smtClean="0"/>
              <a:t>[2]</a:t>
            </a:r>
            <a:endParaRPr lang="en-US" altLang="ja-JP" dirty="0" smtClean="0"/>
          </a:p>
          <a:p>
            <a:pPr lvl="1"/>
            <a:r>
              <a:rPr lang="ja-JP" altLang="en-US" dirty="0" smtClean="0"/>
              <a:t>コミッター</a:t>
            </a:r>
            <a:r>
              <a:rPr lang="ja-JP" altLang="en-US" dirty="0"/>
              <a:t>候補者と一般開発者の</a:t>
            </a:r>
            <a:r>
              <a:rPr lang="ja-JP" altLang="en-US" dirty="0" smtClean="0"/>
              <a:t>活動（パッチ</a:t>
            </a:r>
            <a:r>
              <a:rPr lang="ja-JP" altLang="en-US" dirty="0"/>
              <a:t>の</a:t>
            </a:r>
            <a:r>
              <a:rPr lang="ja-JP" altLang="en-US" dirty="0" smtClean="0"/>
              <a:t>投稿，パッ </a:t>
            </a:r>
            <a:r>
              <a:rPr lang="ja-JP" altLang="en-US" dirty="0"/>
              <a:t>チの</a:t>
            </a:r>
            <a:r>
              <a:rPr lang="ja-JP" altLang="en-US" dirty="0" smtClean="0"/>
              <a:t>検証，開発</a:t>
            </a:r>
            <a:r>
              <a:rPr lang="ja-JP" altLang="en-US" dirty="0"/>
              <a:t>に伴う</a:t>
            </a:r>
            <a:r>
              <a:rPr lang="ja-JP" altLang="en-US" dirty="0" smtClean="0"/>
              <a:t>議論</a:t>
            </a:r>
            <a:r>
              <a:rPr lang="en-US" altLang="ja-JP" dirty="0" smtClean="0"/>
              <a:t>)</a:t>
            </a:r>
            <a:r>
              <a:rPr lang="ja-JP" altLang="en-US" dirty="0" smtClean="0"/>
              <a:t>の履歴と活動</a:t>
            </a:r>
            <a:r>
              <a:rPr lang="ja-JP" altLang="en-US" dirty="0"/>
              <a:t>期間を</a:t>
            </a:r>
            <a:r>
              <a:rPr lang="ja-JP" altLang="en-US" dirty="0" smtClean="0"/>
              <a:t>用いて予測モデルを構築</a:t>
            </a:r>
            <a:endParaRPr lang="en-US" altLang="ja-JP" dirty="0" smtClean="0"/>
          </a:p>
          <a:p>
            <a:pPr lvl="1"/>
            <a:endParaRPr kumimoji="1" lang="en-US" altLang="ja-JP" dirty="0" smtClean="0"/>
          </a:p>
          <a:p>
            <a:r>
              <a:rPr lang="ja-JP" altLang="en-US" dirty="0"/>
              <a:t>コミッター</a:t>
            </a:r>
            <a:r>
              <a:rPr lang="ja-JP" altLang="en-US" dirty="0" smtClean="0"/>
              <a:t>昇格以前</a:t>
            </a:r>
            <a:r>
              <a:rPr lang="ja-JP" altLang="en-US" dirty="0"/>
              <a:t>の</a:t>
            </a:r>
            <a:r>
              <a:rPr lang="ja-JP" altLang="en-US" dirty="0">
                <a:solidFill>
                  <a:srgbClr val="FF0000"/>
                </a:solidFill>
              </a:rPr>
              <a:t>全ての期間</a:t>
            </a:r>
            <a:r>
              <a:rPr lang="ja-JP" altLang="en-US" dirty="0"/>
              <a:t>の</a:t>
            </a:r>
            <a:r>
              <a:rPr lang="ja-JP" altLang="en-US" dirty="0" smtClean="0"/>
              <a:t>各活動の中央値をメトリクスとして用いている</a:t>
            </a:r>
            <a:endParaRPr lang="en-US" altLang="ja-JP" dirty="0" smtClean="0"/>
          </a:p>
          <a:p>
            <a:pPr lvl="1"/>
            <a:r>
              <a:rPr lang="ja-JP" altLang="en-US" dirty="0"/>
              <a:t>長期間の活動量の中央値</a:t>
            </a:r>
            <a:r>
              <a:rPr lang="ja-JP" altLang="en-US" dirty="0" smtClean="0"/>
              <a:t>はコミッター候補者</a:t>
            </a:r>
            <a:r>
              <a:rPr lang="ja-JP" altLang="en-US" dirty="0"/>
              <a:t>が有する本来の能力を過小評価する可能性がある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30</a:t>
            </a:fld>
            <a:endParaRPr lang="en-US" altLang="ja-JP" dirty="0"/>
          </a:p>
        </p:txBody>
      </p:sp>
    </p:spTree>
    <p:extLst>
      <p:ext uri="{BB962C8B-B14F-4D97-AF65-F5344CB8AC3E}">
        <p14:creationId xmlns:p14="http://schemas.microsoft.com/office/powerpoint/2010/main" val="3441443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ホームベース 15"/>
          <p:cNvSpPr/>
          <p:nvPr/>
        </p:nvSpPr>
        <p:spPr>
          <a:xfrm>
            <a:off x="1819704" y="3570077"/>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a:bodyPr>
          <a:lstStyle/>
          <a:p>
            <a:r>
              <a:rPr kumimoji="1" lang="ja-JP" altLang="en-US" sz="3600" dirty="0" smtClean="0"/>
              <a:t>提案</a:t>
            </a:r>
            <a:r>
              <a:rPr kumimoji="1" lang="ja-JP" altLang="en-US" sz="3600" dirty="0" smtClean="0"/>
              <a:t>手法</a:t>
            </a:r>
            <a:endParaRPr kumimoji="1" lang="ja-JP" altLang="en-US" sz="3600" dirty="0"/>
          </a:p>
        </p:txBody>
      </p:sp>
      <p:sp>
        <p:nvSpPr>
          <p:cNvPr id="4" name="コンテンツ プレースホルダ 2"/>
          <p:cNvSpPr txBox="1">
            <a:spLocks/>
          </p:cNvSpPr>
          <p:nvPr/>
        </p:nvSpPr>
        <p:spPr>
          <a:xfrm>
            <a:off x="609599" y="1600200"/>
            <a:ext cx="7994849"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既存</a:t>
            </a:r>
            <a:r>
              <a:rPr lang="ja-JP" altLang="en-US" sz="2800" dirty="0"/>
              <a:t>モデル</a:t>
            </a:r>
            <a:r>
              <a:rPr lang="ja-JP" altLang="en-US" sz="2800" dirty="0" smtClean="0"/>
              <a:t>をベースに</a:t>
            </a:r>
            <a:r>
              <a:rPr lang="ja-JP" altLang="en-US" sz="2800" dirty="0" smtClean="0"/>
              <a:t>データセット期間の取り方を調整</a:t>
            </a:r>
            <a:endParaRPr lang="en-US" altLang="ja-JP" sz="1800" dirty="0" smtClean="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31</a:t>
            </a:fld>
            <a:endParaRPr kumimoji="1" lang="ja-JP" altLang="en-US"/>
          </a:p>
        </p:txBody>
      </p:sp>
      <p:sp>
        <p:nvSpPr>
          <p:cNvPr id="27" name="ホームベース 26"/>
          <p:cNvSpPr/>
          <p:nvPr/>
        </p:nvSpPr>
        <p:spPr>
          <a:xfrm>
            <a:off x="1819703" y="3575133"/>
            <a:ext cx="12913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19" name="Picture 19" descr="C:\shoji-f\SNA\Master's Thesis\図1.png"/>
          <p:cNvPicPr>
            <a:picLocks noChangeAspect="1" noChangeArrowheads="1"/>
          </p:cNvPicPr>
          <p:nvPr/>
        </p:nvPicPr>
        <p:blipFill>
          <a:blip r:embed="rId2" cstate="print"/>
          <a:srcRect/>
          <a:stretch>
            <a:fillRect/>
          </a:stretch>
        </p:blipFill>
        <p:spPr bwMode="auto">
          <a:xfrm>
            <a:off x="811592" y="3586599"/>
            <a:ext cx="476006" cy="492282"/>
          </a:xfrm>
          <a:prstGeom prst="rect">
            <a:avLst/>
          </a:prstGeom>
          <a:noFill/>
          <a:ln w="9525">
            <a:noFill/>
            <a:miter lim="800000"/>
            <a:headEnd/>
            <a:tailEnd/>
          </a:ln>
        </p:spPr>
      </p:pic>
      <p:cxnSp>
        <p:nvCxnSpPr>
          <p:cNvPr id="24" name="直線コネクタ 23"/>
          <p:cNvCxnSpPr/>
          <p:nvPr/>
        </p:nvCxnSpPr>
        <p:spPr>
          <a:xfrm>
            <a:off x="3111709"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V="1">
            <a:off x="1819703" y="5158862"/>
            <a:ext cx="5976664" cy="1182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7796367" y="5214953"/>
            <a:ext cx="1072332" cy="461665"/>
          </a:xfrm>
          <a:prstGeom prst="rect">
            <a:avLst/>
          </a:prstGeom>
          <a:noFill/>
        </p:spPr>
        <p:txBody>
          <a:bodyPr wrap="square" rtlCol="0">
            <a:spAutoFit/>
          </a:bodyPr>
          <a:lstStyle/>
          <a:p>
            <a:r>
              <a:rPr lang="en-US" altLang="ja-JP" sz="2400" i="1" dirty="0" smtClean="0"/>
              <a:t>Month</a:t>
            </a:r>
            <a:endParaRPr kumimoji="1" lang="ja-JP" altLang="en-US" sz="2400" i="1" dirty="0"/>
          </a:p>
        </p:txBody>
      </p:sp>
      <p:sp>
        <p:nvSpPr>
          <p:cNvPr id="13" name="テキスト ボックス 12"/>
          <p:cNvSpPr txBox="1"/>
          <p:nvPr/>
        </p:nvSpPr>
        <p:spPr>
          <a:xfrm>
            <a:off x="2967476" y="5214953"/>
            <a:ext cx="375759" cy="523220"/>
          </a:xfrm>
          <a:prstGeom prst="rect">
            <a:avLst/>
          </a:prstGeom>
          <a:noFill/>
        </p:spPr>
        <p:txBody>
          <a:bodyPr wrap="square" rtlCol="0">
            <a:spAutoFit/>
          </a:bodyPr>
          <a:lstStyle/>
          <a:p>
            <a:pPr algn="ctr"/>
            <a:r>
              <a:rPr kumimoji="1" lang="en-US" altLang="ja-JP" sz="2800" dirty="0" smtClean="0"/>
              <a:t>1</a:t>
            </a:r>
            <a:endParaRPr kumimoji="1" lang="ja-JP" altLang="en-US" sz="2800" dirty="0"/>
          </a:p>
        </p:txBody>
      </p:sp>
      <p:cxnSp>
        <p:nvCxnSpPr>
          <p:cNvPr id="23" name="直線コネクタ 22"/>
          <p:cNvCxnSpPr/>
          <p:nvPr/>
        </p:nvCxnSpPr>
        <p:spPr>
          <a:xfrm>
            <a:off x="1819705" y="2710402"/>
            <a:ext cx="24102" cy="244846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2" name="テキスト ボックス 31"/>
          <p:cNvSpPr txBox="1"/>
          <p:nvPr/>
        </p:nvSpPr>
        <p:spPr>
          <a:xfrm>
            <a:off x="367507" y="4211542"/>
            <a:ext cx="1364176" cy="369332"/>
          </a:xfrm>
          <a:prstGeom prst="rect">
            <a:avLst/>
          </a:prstGeom>
          <a:noFill/>
        </p:spPr>
        <p:txBody>
          <a:bodyPr wrap="square" rtlCol="0">
            <a:spAutoFit/>
          </a:bodyPr>
          <a:lstStyle/>
          <a:p>
            <a:pPr algn="ctr"/>
            <a:r>
              <a:rPr kumimoji="1" lang="ja-JP" altLang="en-US" dirty="0" smtClean="0"/>
              <a:t>開発者</a:t>
            </a:r>
            <a:endParaRPr kumimoji="1" lang="ja-JP" altLang="en-US" dirty="0"/>
          </a:p>
        </p:txBody>
      </p:sp>
      <p:cxnSp>
        <p:nvCxnSpPr>
          <p:cNvPr id="33" name="直線コネクタ 32"/>
          <p:cNvCxnSpPr/>
          <p:nvPr/>
        </p:nvCxnSpPr>
        <p:spPr>
          <a:xfrm>
            <a:off x="4395480"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4251247" y="5214953"/>
            <a:ext cx="375759" cy="523220"/>
          </a:xfrm>
          <a:prstGeom prst="rect">
            <a:avLst/>
          </a:prstGeom>
          <a:noFill/>
        </p:spPr>
        <p:txBody>
          <a:bodyPr wrap="square" rtlCol="0">
            <a:spAutoFit/>
          </a:bodyPr>
          <a:lstStyle/>
          <a:p>
            <a:pPr algn="ctr"/>
            <a:r>
              <a:rPr kumimoji="1" lang="en-US" altLang="ja-JP" sz="2800" dirty="0" smtClean="0"/>
              <a:t>2</a:t>
            </a:r>
            <a:endParaRPr kumimoji="1" lang="ja-JP" altLang="en-US" sz="2800" dirty="0"/>
          </a:p>
        </p:txBody>
      </p:sp>
      <p:cxnSp>
        <p:nvCxnSpPr>
          <p:cNvPr id="37" name="直線コネクタ 36"/>
          <p:cNvCxnSpPr/>
          <p:nvPr/>
        </p:nvCxnSpPr>
        <p:spPr>
          <a:xfrm>
            <a:off x="5752528"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608295" y="5214953"/>
            <a:ext cx="375759" cy="523220"/>
          </a:xfrm>
          <a:prstGeom prst="rect">
            <a:avLst/>
          </a:prstGeom>
          <a:noFill/>
        </p:spPr>
        <p:txBody>
          <a:bodyPr wrap="square" rtlCol="0">
            <a:spAutoFit/>
          </a:bodyPr>
          <a:lstStyle/>
          <a:p>
            <a:pPr algn="ctr"/>
            <a:r>
              <a:rPr lang="en-US" altLang="ja-JP" sz="2800" dirty="0"/>
              <a:t>3</a:t>
            </a:r>
            <a:endParaRPr kumimoji="1" lang="ja-JP" altLang="en-US" sz="2800" dirty="0"/>
          </a:p>
        </p:txBody>
      </p:sp>
      <p:sp>
        <p:nvSpPr>
          <p:cNvPr id="20" name="ホームベース 19"/>
          <p:cNvSpPr/>
          <p:nvPr/>
        </p:nvSpPr>
        <p:spPr>
          <a:xfrm>
            <a:off x="1833351" y="3563744"/>
            <a:ext cx="25826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31" name="ホームベース 30"/>
          <p:cNvSpPr/>
          <p:nvPr/>
        </p:nvSpPr>
        <p:spPr>
          <a:xfrm>
            <a:off x="1830159" y="3559303"/>
            <a:ext cx="3915544"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408302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1" grpId="0" animBg="1"/>
    </p:bldLst>
  </p:timing>
</p:sld>
</file>

<file path=ppt/theme/theme1.xml><?xml version="1.0" encoding="utf-8"?>
<a:theme xmlns:a="http://schemas.openxmlformats.org/drawingml/2006/main" name="プレゼンテーション2">
  <a:themeElements>
    <a:clrScheme name="ユーザー定義 4">
      <a:dk1>
        <a:srgbClr val="43434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16534</TotalTime>
  <Words>2374</Words>
  <Application>Microsoft Office PowerPoint</Application>
  <PresentationFormat>画面に合わせる (4:3)</PresentationFormat>
  <Paragraphs>504</Paragraphs>
  <Slides>31</Slides>
  <Notes>9</Notes>
  <HiddenSlides>13</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プレゼンテーション2</vt:lpstr>
      <vt:lpstr>データサイズを考慮した コミッター候補者予測モデルの検討</vt:lpstr>
      <vt:lpstr>OSS開発におけるコミッターの役割</vt:lpstr>
      <vt:lpstr>コミッターの不足が招く問題</vt:lpstr>
      <vt:lpstr>コミッターへの昇格</vt:lpstr>
      <vt:lpstr>コミッター昇格における問題点</vt:lpstr>
      <vt:lpstr>コミッター昇格における問題点</vt:lpstr>
      <vt:lpstr>先行研究</vt:lpstr>
      <vt:lpstr>先行研究</vt:lpstr>
      <vt:lpstr>先行研究</vt:lpstr>
      <vt:lpstr>目的とアプローチ</vt:lpstr>
      <vt:lpstr>ケーススタディ</vt:lpstr>
      <vt:lpstr>不具合管理システムJira</vt:lpstr>
      <vt:lpstr>不具合管理システムJira</vt:lpstr>
      <vt:lpstr>実験</vt:lpstr>
      <vt:lpstr>実験結果</vt:lpstr>
      <vt:lpstr>結果の考察</vt:lpstr>
      <vt:lpstr>まとめ</vt:lpstr>
      <vt:lpstr>今後の課題</vt:lpstr>
      <vt:lpstr>背景：OSSの品質に対する社会的懸念</vt:lpstr>
      <vt:lpstr>本研究の位置付け：OSS開発における品質保証活動</vt:lpstr>
      <vt:lpstr>パッチレビュープロセス</vt:lpstr>
      <vt:lpstr>パッチレビュープロセスにおける問題点</vt:lpstr>
      <vt:lpstr>分析：活動内容メトリクス</vt:lpstr>
      <vt:lpstr>活動期間（月）の比較</vt:lpstr>
      <vt:lpstr>パッチ投稿数の比較</vt:lpstr>
      <vt:lpstr>パッチレビュー数の比較</vt:lpstr>
      <vt:lpstr>コメント投稿数の比較</vt:lpstr>
      <vt:lpstr>予測モデルの構築</vt:lpstr>
      <vt:lpstr>予測モデルの評価</vt:lpstr>
      <vt:lpstr>先行研究</vt:lpstr>
      <vt:lpstr>提案手法</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Akira Matsumoto</cp:lastModifiedBy>
  <cp:revision>282</cp:revision>
  <cp:lastPrinted>2015-09-01T06:07:23Z</cp:lastPrinted>
  <dcterms:created xsi:type="dcterms:W3CDTF">2012-11-16T04:52:04Z</dcterms:created>
  <dcterms:modified xsi:type="dcterms:W3CDTF">2015-09-01T06:37:12Z</dcterms:modified>
</cp:coreProperties>
</file>