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72" r:id="rId3"/>
    <p:sldId id="279" r:id="rId4"/>
    <p:sldId id="273" r:id="rId5"/>
    <p:sldId id="274" r:id="rId6"/>
    <p:sldId id="299" r:id="rId7"/>
    <p:sldId id="275" r:id="rId8"/>
    <p:sldId id="276" r:id="rId9"/>
    <p:sldId id="277" r:id="rId10"/>
    <p:sldId id="278" r:id="rId11"/>
    <p:sldId id="280" r:id="rId12"/>
    <p:sldId id="281" r:id="rId13"/>
    <p:sldId id="282" r:id="rId14"/>
    <p:sldId id="283" r:id="rId15"/>
    <p:sldId id="284" r:id="rId16"/>
    <p:sldId id="285" r:id="rId17"/>
    <p:sldId id="286" r:id="rId18"/>
    <p:sldId id="293" r:id="rId19"/>
    <p:sldId id="296" r:id="rId20"/>
    <p:sldId id="295" r:id="rId21"/>
    <p:sldId id="297" r:id="rId22"/>
    <p:sldId id="292" r:id="rId23"/>
    <p:sldId id="291" r:id="rId24"/>
    <p:sldId id="298" r:id="rId25"/>
    <p:sldId id="290" r:id="rId26"/>
    <p:sldId id="287" r:id="rId27"/>
    <p:sldId id="288" r:id="rId28"/>
    <p:sldId id="289" r:id="rId29"/>
    <p:sldId id="294" r:id="rId3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marker>
            <c:symbol val="none"/>
          </c:marker>
          <c:xVal>
            <c:numRef>
              <c:f>Sheet1!$C$10:$Q$10</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xVal>
          <c:yVal>
            <c:numRef>
              <c:f>Sheet1!$C$11:$Q$11</c:f>
              <c:numCache>
                <c:formatCode>General</c:formatCode>
                <c:ptCount val="15"/>
                <c:pt idx="0">
                  <c:v>20</c:v>
                </c:pt>
                <c:pt idx="1">
                  <c:v>33</c:v>
                </c:pt>
                <c:pt idx="2">
                  <c:v>48</c:v>
                </c:pt>
                <c:pt idx="3">
                  <c:v>60</c:v>
                </c:pt>
                <c:pt idx="4">
                  <c:v>62</c:v>
                </c:pt>
                <c:pt idx="5">
                  <c:v>59</c:v>
                </c:pt>
                <c:pt idx="6">
                  <c:v>52</c:v>
                </c:pt>
                <c:pt idx="7">
                  <c:v>44</c:v>
                </c:pt>
                <c:pt idx="8">
                  <c:v>35</c:v>
                </c:pt>
                <c:pt idx="9">
                  <c:v>25</c:v>
                </c:pt>
                <c:pt idx="10">
                  <c:v>20</c:v>
                </c:pt>
                <c:pt idx="11">
                  <c:v>15</c:v>
                </c:pt>
                <c:pt idx="12">
                  <c:v>11</c:v>
                </c:pt>
                <c:pt idx="13">
                  <c:v>9</c:v>
                </c:pt>
                <c:pt idx="14">
                  <c:v>8</c:v>
                </c:pt>
              </c:numCache>
            </c:numRef>
          </c:yVal>
          <c:smooth val="1"/>
        </c:ser>
        <c:dLbls>
          <c:showLegendKey val="0"/>
          <c:showVal val="0"/>
          <c:showCatName val="0"/>
          <c:showSerName val="0"/>
          <c:showPercent val="0"/>
          <c:showBubbleSize val="0"/>
        </c:dLbls>
        <c:axId val="193137664"/>
        <c:axId val="193180416"/>
      </c:scatterChart>
      <c:valAx>
        <c:axId val="193137664"/>
        <c:scaling>
          <c:orientation val="minMax"/>
        </c:scaling>
        <c:delete val="1"/>
        <c:axPos val="b"/>
        <c:numFmt formatCode="General" sourceLinked="1"/>
        <c:majorTickMark val="out"/>
        <c:minorTickMark val="none"/>
        <c:tickLblPos val="nextTo"/>
        <c:crossAx val="193180416"/>
        <c:crosses val="autoZero"/>
        <c:crossBetween val="midCat"/>
      </c:valAx>
      <c:valAx>
        <c:axId val="193180416"/>
        <c:scaling>
          <c:orientation val="minMax"/>
        </c:scaling>
        <c:delete val="1"/>
        <c:axPos val="l"/>
        <c:numFmt formatCode="General" sourceLinked="1"/>
        <c:majorTickMark val="out"/>
        <c:minorTickMark val="none"/>
        <c:tickLblPos val="nextTo"/>
        <c:crossAx val="193137664"/>
        <c:crosses val="autoZero"/>
        <c:crossBetween val="midCat"/>
      </c:valAx>
      <c:spPr>
        <a:noFill/>
        <a:ln w="25400">
          <a:noFill/>
        </a:ln>
      </c:spPr>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6111111111111108E-2"/>
          <c:y val="1.3888888888888888E-2"/>
          <c:w val="0.93888888888888888"/>
          <c:h val="0.89814814814814814"/>
        </c:manualLayout>
      </c:layout>
      <c:scatterChart>
        <c:scatterStyle val="smoothMarker"/>
        <c:varyColors val="0"/>
        <c:ser>
          <c:idx val="0"/>
          <c:order val="0"/>
          <c:marker>
            <c:symbol val="none"/>
          </c:marker>
          <c:xVal>
            <c:numRef>
              <c:f>Sheet1!$B$1:$B$25</c:f>
              <c:numCache>
                <c:formatCode>General</c:formatCode>
                <c:ptCount val="2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numCache>
            </c:numRef>
          </c:xVal>
          <c:yVal>
            <c:numRef>
              <c:f>Sheet1!$C$1:$C$25</c:f>
              <c:numCache>
                <c:formatCode>General</c:formatCode>
                <c:ptCount val="25"/>
                <c:pt idx="0">
                  <c:v>74</c:v>
                </c:pt>
                <c:pt idx="1">
                  <c:v>62.5</c:v>
                </c:pt>
                <c:pt idx="2">
                  <c:v>51</c:v>
                </c:pt>
                <c:pt idx="3">
                  <c:v>40</c:v>
                </c:pt>
                <c:pt idx="4">
                  <c:v>32</c:v>
                </c:pt>
                <c:pt idx="5">
                  <c:v>28</c:v>
                </c:pt>
                <c:pt idx="6">
                  <c:v>25</c:v>
                </c:pt>
                <c:pt idx="7">
                  <c:v>24</c:v>
                </c:pt>
                <c:pt idx="8">
                  <c:v>24</c:v>
                </c:pt>
                <c:pt idx="9">
                  <c:v>24</c:v>
                </c:pt>
                <c:pt idx="10">
                  <c:v>24</c:v>
                </c:pt>
                <c:pt idx="11">
                  <c:v>24</c:v>
                </c:pt>
                <c:pt idx="12">
                  <c:v>24</c:v>
                </c:pt>
                <c:pt idx="13">
                  <c:v>24</c:v>
                </c:pt>
                <c:pt idx="14">
                  <c:v>24</c:v>
                </c:pt>
                <c:pt idx="15">
                  <c:v>24</c:v>
                </c:pt>
                <c:pt idx="16">
                  <c:v>27</c:v>
                </c:pt>
                <c:pt idx="17">
                  <c:v>30</c:v>
                </c:pt>
                <c:pt idx="18">
                  <c:v>33</c:v>
                </c:pt>
                <c:pt idx="19">
                  <c:v>38</c:v>
                </c:pt>
                <c:pt idx="20">
                  <c:v>43</c:v>
                </c:pt>
                <c:pt idx="21">
                  <c:v>50</c:v>
                </c:pt>
                <c:pt idx="22">
                  <c:v>57</c:v>
                </c:pt>
                <c:pt idx="23">
                  <c:v>66</c:v>
                </c:pt>
                <c:pt idx="24">
                  <c:v>75</c:v>
                </c:pt>
              </c:numCache>
            </c:numRef>
          </c:yVal>
          <c:smooth val="1"/>
        </c:ser>
        <c:dLbls>
          <c:showLegendKey val="0"/>
          <c:showVal val="0"/>
          <c:showCatName val="0"/>
          <c:showSerName val="0"/>
          <c:showPercent val="0"/>
          <c:showBubbleSize val="0"/>
        </c:dLbls>
        <c:axId val="199636096"/>
        <c:axId val="199637632"/>
      </c:scatterChart>
      <c:valAx>
        <c:axId val="199636096"/>
        <c:scaling>
          <c:orientation val="minMax"/>
        </c:scaling>
        <c:delete val="1"/>
        <c:axPos val="b"/>
        <c:numFmt formatCode="General" sourceLinked="1"/>
        <c:majorTickMark val="out"/>
        <c:minorTickMark val="none"/>
        <c:tickLblPos val="nextTo"/>
        <c:crossAx val="199637632"/>
        <c:crosses val="autoZero"/>
        <c:crossBetween val="midCat"/>
      </c:valAx>
      <c:valAx>
        <c:axId val="199637632"/>
        <c:scaling>
          <c:orientation val="minMax"/>
        </c:scaling>
        <c:delete val="1"/>
        <c:axPos val="l"/>
        <c:numFmt formatCode="General" sourceLinked="1"/>
        <c:majorTickMark val="out"/>
        <c:minorTickMark val="none"/>
        <c:tickLblPos val="nextTo"/>
        <c:crossAx val="199636096"/>
        <c:crosses val="autoZero"/>
        <c:crossBetween val="midCat"/>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2012/12/6</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2012/12/6</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image" Target="../media/image5.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a:t>６</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2012</a:t>
            </a:r>
            <a:r>
              <a:rPr lang="ja-JP" altLang="en-US" dirty="0" smtClean="0"/>
              <a:t>年</a:t>
            </a:r>
            <a:r>
              <a:rPr lang="en-US" altLang="ja-JP" dirty="0" smtClean="0"/>
              <a:t>11</a:t>
            </a:r>
            <a:r>
              <a:rPr lang="ja-JP" altLang="en-US" dirty="0" smtClean="0"/>
              <a:t>月</a:t>
            </a:r>
            <a:r>
              <a:rPr lang="en-US" altLang="ja-JP" dirty="0"/>
              <a:t>30</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第７章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000" dirty="0" smtClean="0"/>
          </a:p>
          <a:p>
            <a:pPr marL="0" indent="0" algn="ctr">
              <a:buNone/>
            </a:pPr>
            <a:r>
              <a:rPr kumimoji="1" lang="ja-JP" altLang="en-US" sz="4800" dirty="0" smtClean="0"/>
              <a:t>欠陥に学ぶ</a:t>
            </a:r>
            <a:endParaRPr kumimoji="1" lang="ja-JP" altLang="en-US" sz="4800" dirty="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solidFill>
                  <a:srgbClr val="FF0000"/>
                </a:solidFill>
              </a:rPr>
              <a:t>質問！</a:t>
            </a:r>
            <a:endParaRPr kumimoji="1" lang="ja-JP" altLang="en-US" dirty="0">
              <a:solidFill>
                <a:srgbClr val="FF0000"/>
              </a:solidFill>
            </a:endParaRPr>
          </a:p>
        </p:txBody>
      </p:sp>
      <p:sp>
        <p:nvSpPr>
          <p:cNvPr id="3" name="コンテンツ プレースホルダー 2"/>
          <p:cNvSpPr>
            <a:spLocks noGrp="1"/>
          </p:cNvSpPr>
          <p:nvPr>
            <p:ph idx="1"/>
          </p:nvPr>
        </p:nvSpPr>
        <p:spPr/>
        <p:txBody>
          <a:bodyPr/>
          <a:lstStyle/>
          <a:p>
            <a:pPr marL="457200" indent="-457200" algn="just">
              <a:buFont typeface="+mj-lt"/>
              <a:buAutoNum type="arabicPeriod"/>
            </a:pPr>
            <a:r>
              <a:rPr kumimoji="1" lang="ja-JP" altLang="en-US" dirty="0" smtClean="0"/>
              <a:t>製品を出荷してから半年間、欠陥が全く報告されていません。よろこんでいいのでしょうか？</a:t>
            </a:r>
            <a:endParaRPr kumimoji="1" lang="en-US" altLang="ja-JP" dirty="0" smtClean="0"/>
          </a:p>
          <a:p>
            <a:pPr marL="457200" indent="-457200" algn="just">
              <a:buFont typeface="+mj-lt"/>
              <a:buAutoNum type="arabicPeriod"/>
            </a:pPr>
            <a:endParaRPr lang="en-US" altLang="ja-JP" dirty="0"/>
          </a:p>
          <a:p>
            <a:pPr marL="457200" indent="-457200" algn="just">
              <a:buFont typeface="+mj-lt"/>
              <a:buAutoNum type="arabicPeriod"/>
            </a:pPr>
            <a:r>
              <a:rPr kumimoji="1" lang="ja-JP" altLang="en-US" dirty="0" smtClean="0"/>
              <a:t>上司から、出荷までに９９％のバグを発見、修正するように指示がありました。</a:t>
            </a:r>
            <a:r>
              <a:rPr lang="en-US" altLang="ja-JP" dirty="0"/>
              <a:t>	</a:t>
            </a:r>
            <a:endParaRPr lang="en-US" altLang="ja-JP" dirty="0" smtClean="0"/>
          </a:p>
          <a:p>
            <a:pPr marL="0" indent="0" algn="just">
              <a:buNone/>
            </a:pPr>
            <a:r>
              <a:rPr lang="ja-JP" altLang="en-US" dirty="0" smtClean="0"/>
              <a:t>　　どう答えますか？</a:t>
            </a:r>
            <a:endParaRPr lang="en-US" altLang="ja-JP" dirty="0" smtClean="0"/>
          </a:p>
        </p:txBody>
      </p:sp>
    </p:spTree>
    <p:extLst>
      <p:ext uri="{BB962C8B-B14F-4D97-AF65-F5344CB8AC3E}">
        <p14:creationId xmlns:p14="http://schemas.microsoft.com/office/powerpoint/2010/main" val="38356727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なぜ欠陥を測るのか</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smtClean="0"/>
              <a:t>ユーザにとって</a:t>
            </a:r>
            <a:endParaRPr kumimoji="1" lang="en-US" altLang="ja-JP" dirty="0" smtClean="0"/>
          </a:p>
          <a:p>
            <a:pPr marL="0" indent="0">
              <a:buNone/>
            </a:pPr>
            <a:r>
              <a:rPr lang="ja-JP" altLang="en-US" dirty="0"/>
              <a:t>欠陥</a:t>
            </a:r>
            <a:r>
              <a:rPr lang="ja-JP" altLang="en-US" dirty="0" smtClean="0"/>
              <a:t>はできるだけ少ないほうがいい</a:t>
            </a:r>
            <a:endParaRPr lang="en-US" altLang="ja-JP" dirty="0" smtClean="0"/>
          </a:p>
          <a:p>
            <a:pPr marL="0" indent="0">
              <a:buNone/>
            </a:pPr>
            <a:endParaRPr kumimoji="1" lang="en-US" altLang="ja-JP" dirty="0"/>
          </a:p>
          <a:p>
            <a:pPr marL="0" indent="0">
              <a:buNone/>
            </a:pPr>
            <a:r>
              <a:rPr lang="ja-JP" altLang="en-US" dirty="0" smtClean="0"/>
              <a:t>しかし</a:t>
            </a:r>
            <a:endParaRPr lang="en-US" altLang="ja-JP" dirty="0" smtClean="0"/>
          </a:p>
          <a:p>
            <a:pPr marL="0" indent="0">
              <a:buNone/>
            </a:pPr>
            <a:r>
              <a:rPr kumimoji="1" lang="ja-JP" altLang="en-US" dirty="0" smtClean="0"/>
              <a:t>技術者</a:t>
            </a:r>
            <a:r>
              <a:rPr kumimoji="1" lang="ja-JP" altLang="en-US" dirty="0"/>
              <a:t>に</a:t>
            </a:r>
            <a:r>
              <a:rPr kumimoji="1" lang="ja-JP" altLang="en-US" dirty="0" smtClean="0"/>
              <a:t>とって</a:t>
            </a:r>
            <a:endParaRPr kumimoji="1" lang="en-US" altLang="ja-JP" dirty="0" smtClean="0"/>
          </a:p>
          <a:p>
            <a:pPr marL="0" indent="0">
              <a:buNone/>
            </a:pPr>
            <a:r>
              <a:rPr lang="ja-JP" altLang="en-US" dirty="0" smtClean="0"/>
              <a:t>欠陥は発見されたほうが嬉しい</a:t>
            </a:r>
            <a:endParaRPr lang="en-US" altLang="ja-JP" dirty="0" smtClean="0"/>
          </a:p>
          <a:p>
            <a:pPr marL="0" indent="0">
              <a:buNone/>
            </a:pPr>
            <a:endParaRPr kumimoji="1" lang="en-US" altLang="ja-JP" dirty="0"/>
          </a:p>
          <a:p>
            <a:pPr marL="0" indent="0">
              <a:buNone/>
            </a:pPr>
            <a:r>
              <a:rPr lang="ja-JP" altLang="en-US" dirty="0" smtClean="0"/>
              <a:t>欠陥はスケジュールやソフトウェア品質において定量的で役に立つメトリクスである</a:t>
            </a:r>
            <a:endParaRPr lang="en-US" altLang="ja-JP" dirty="0" smtClean="0"/>
          </a:p>
        </p:txBody>
      </p:sp>
      <p:cxnSp>
        <p:nvCxnSpPr>
          <p:cNvPr id="5" name="直線矢印コネクタ 4"/>
          <p:cNvCxnSpPr/>
          <p:nvPr/>
        </p:nvCxnSpPr>
        <p:spPr>
          <a:xfrm>
            <a:off x="4211960" y="4509120"/>
            <a:ext cx="0" cy="43204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507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障害と故障</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「障害」はシステム内に現存する欠陥のこと</a:t>
            </a:r>
            <a:endParaRPr kumimoji="1" lang="en-US" altLang="ja-JP" dirty="0" smtClean="0"/>
          </a:p>
          <a:p>
            <a:pPr marL="0" indent="0" algn="just">
              <a:buNone/>
            </a:pPr>
            <a:endParaRPr lang="en-US" altLang="ja-JP" dirty="0"/>
          </a:p>
          <a:p>
            <a:pPr marL="0" indent="0" algn="just">
              <a:buNone/>
            </a:pPr>
            <a:r>
              <a:rPr kumimoji="1" lang="ja-JP" altLang="en-US" dirty="0" smtClean="0"/>
              <a:t>「故障」はシステムを実行したときに、要求されたパフォーマンスを発揮できないこと</a:t>
            </a:r>
            <a:endParaRPr kumimoji="1" lang="en-US" altLang="ja-JP" dirty="0" smtClean="0"/>
          </a:p>
          <a:p>
            <a:pPr marL="0" indent="0" algn="just">
              <a:buNone/>
            </a:pPr>
            <a:endParaRPr lang="en-US" altLang="ja-JP" dirty="0"/>
          </a:p>
          <a:p>
            <a:pPr marL="0" indent="0" algn="just">
              <a:buNone/>
            </a:pPr>
            <a:r>
              <a:rPr kumimoji="1" lang="en-US" altLang="ja-JP" dirty="0" smtClean="0"/>
              <a:t>7</a:t>
            </a:r>
            <a:r>
              <a:rPr kumimoji="1" lang="ja-JP" altLang="en-US" dirty="0" smtClean="0"/>
              <a:t>章で学ぶ欠陥メトリクスは「障害」を測定する</a:t>
            </a:r>
            <a:endParaRPr kumimoji="1" lang="en-US" altLang="ja-JP" dirty="0" smtClean="0"/>
          </a:p>
          <a:p>
            <a:pPr marL="0" indent="0" algn="just">
              <a:buNone/>
            </a:pPr>
            <a:endParaRPr lang="en-US" altLang="ja-JP" dirty="0"/>
          </a:p>
          <a:p>
            <a:pPr marL="0" indent="0" algn="just">
              <a:buNone/>
            </a:pPr>
            <a:r>
              <a:rPr lang="ja-JP" altLang="en-US" dirty="0" smtClean="0"/>
              <a:t>次</a:t>
            </a:r>
            <a:r>
              <a:rPr kumimoji="1" lang="ja-JP" altLang="en-US" dirty="0" smtClean="0"/>
              <a:t>章で学ぶ信頼性メトリクスでは「故障」を測定する</a:t>
            </a:r>
            <a:endParaRPr kumimoji="1" lang="ja-JP" altLang="en-US" dirty="0"/>
          </a:p>
        </p:txBody>
      </p:sp>
    </p:spTree>
    <p:extLst>
      <p:ext uri="{BB962C8B-B14F-4D97-AF65-F5344CB8AC3E}">
        <p14:creationId xmlns:p14="http://schemas.microsoft.com/office/powerpoint/2010/main" val="26821278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障害と故障（補足）</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英語の使い分け</a:t>
            </a:r>
            <a:endParaRPr kumimoji="1" lang="en-US" altLang="ja-JP" dirty="0" smtClean="0"/>
          </a:p>
          <a:p>
            <a:pPr marL="0" indent="0">
              <a:buNone/>
            </a:pPr>
            <a:endParaRPr lang="en-US" altLang="ja-JP" dirty="0"/>
          </a:p>
          <a:p>
            <a:pPr marL="0" indent="0">
              <a:buNone/>
            </a:pPr>
            <a:r>
              <a:rPr kumimoji="1" lang="ja-JP" altLang="en-US" dirty="0" smtClean="0"/>
              <a:t>欠陥</a:t>
            </a:r>
            <a:r>
              <a:rPr lang="en-US" altLang="ja-JP" dirty="0"/>
              <a:t> </a:t>
            </a:r>
            <a:r>
              <a:rPr lang="en-US" altLang="ja-JP" dirty="0" smtClean="0"/>
              <a:t>defect</a:t>
            </a:r>
            <a:endParaRPr kumimoji="1" lang="en-US" altLang="ja-JP" dirty="0" smtClean="0"/>
          </a:p>
          <a:p>
            <a:pPr marL="0" indent="0">
              <a:buNone/>
            </a:pPr>
            <a:r>
              <a:rPr lang="ja-JP" altLang="en-US" dirty="0" smtClean="0"/>
              <a:t>障害 </a:t>
            </a:r>
            <a:r>
              <a:rPr lang="en-US" altLang="ja-JP" dirty="0" smtClean="0"/>
              <a:t>fault</a:t>
            </a:r>
          </a:p>
          <a:p>
            <a:pPr marL="0" indent="0">
              <a:buNone/>
            </a:pPr>
            <a:r>
              <a:rPr kumimoji="1" lang="ja-JP" altLang="en-US" dirty="0" smtClean="0"/>
              <a:t>故障 </a:t>
            </a:r>
            <a:r>
              <a:rPr kumimoji="1" lang="en-US" altLang="ja-JP" dirty="0" smtClean="0"/>
              <a:t>failure</a:t>
            </a:r>
          </a:p>
          <a:p>
            <a:pPr marL="0" indent="0">
              <a:buNone/>
            </a:pPr>
            <a:r>
              <a:rPr lang="ja-JP" altLang="en-US" dirty="0" smtClean="0"/>
              <a:t>バグ </a:t>
            </a:r>
            <a:r>
              <a:rPr lang="en-US" altLang="ja-JP" smtClean="0"/>
              <a:t>bug</a:t>
            </a:r>
            <a:endParaRPr kumimoji="1" lang="ja-JP" altLang="en-US" dirty="0"/>
          </a:p>
        </p:txBody>
      </p:sp>
    </p:spTree>
    <p:extLst>
      <p:ext uri="{BB962C8B-B14F-4D97-AF65-F5344CB8AC3E}">
        <p14:creationId xmlns:p14="http://schemas.microsoft.com/office/powerpoint/2010/main" val="297886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欠陥の重要度</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欠陥の中には、致命的なものから、取るに足らないものまで幅がある</a:t>
            </a:r>
            <a:endParaRPr kumimoji="1" lang="en-US" altLang="ja-JP" dirty="0" smtClean="0"/>
          </a:p>
          <a:p>
            <a:pPr marL="0" indent="0" algn="just">
              <a:buNone/>
            </a:pPr>
            <a:endParaRPr lang="en-US" altLang="ja-JP" dirty="0"/>
          </a:p>
          <a:p>
            <a:pPr marL="0" indent="0" algn="just">
              <a:buNone/>
            </a:pPr>
            <a:r>
              <a:rPr kumimoji="1" lang="ja-JP" altLang="en-US" dirty="0" smtClean="0"/>
              <a:t>プロジェクトマネージャーはプロジェクトと製品のパフォーマンスに本当に影響を与える欠陥に着目する必要がある</a:t>
            </a:r>
            <a:endParaRPr kumimoji="1" lang="ja-JP" altLang="en-US" dirty="0"/>
          </a:p>
        </p:txBody>
      </p:sp>
    </p:spTree>
    <p:extLst>
      <p:ext uri="{BB962C8B-B14F-4D97-AF65-F5344CB8AC3E}">
        <p14:creationId xmlns:p14="http://schemas.microsoft.com/office/powerpoint/2010/main" val="3160525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欠陥密度</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一般的によくつかわれる欠陥に関するメトリクスは、欠陥密度である</a:t>
            </a:r>
            <a:endParaRPr kumimoji="1" lang="en-US" altLang="ja-JP" dirty="0" smtClean="0"/>
          </a:p>
          <a:p>
            <a:pPr marL="0" indent="0" algn="just">
              <a:buNone/>
            </a:pPr>
            <a:endParaRPr lang="en-US" altLang="ja-JP" dirty="0"/>
          </a:p>
          <a:p>
            <a:pPr marL="0" indent="0" algn="just">
              <a:buNone/>
            </a:pPr>
            <a:r>
              <a:rPr kumimoji="1" lang="ja-JP" altLang="en-US" dirty="0" smtClean="0"/>
              <a:t>欠陥密度は、</a:t>
            </a:r>
            <a:r>
              <a:rPr kumimoji="1" lang="en-US" altLang="ja-JP" dirty="0" smtClean="0"/>
              <a:t>KLOC</a:t>
            </a:r>
            <a:r>
              <a:rPr kumimoji="1" lang="ja-JP" altLang="en-US" dirty="0" smtClean="0"/>
              <a:t>または</a:t>
            </a:r>
            <a:r>
              <a:rPr kumimoji="1" lang="en-US" altLang="ja-JP" dirty="0" smtClean="0"/>
              <a:t>FP</a:t>
            </a:r>
            <a:r>
              <a:rPr kumimoji="1" lang="ja-JP" altLang="en-US" dirty="0" smtClean="0"/>
              <a:t>あたりの欠陥の数で測定する</a:t>
            </a:r>
            <a:endParaRPr kumimoji="1" lang="ja-JP" altLang="en-US" dirty="0"/>
          </a:p>
        </p:txBody>
      </p:sp>
    </p:spTree>
    <p:extLst>
      <p:ext uri="{BB962C8B-B14F-4D97-AF65-F5344CB8AC3E}">
        <p14:creationId xmlns:p14="http://schemas.microsoft.com/office/powerpoint/2010/main" val="20151597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欠陥発見率</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欠陥には特有の法則性、ふるまい、パターンがある</a:t>
            </a:r>
            <a:endParaRPr kumimoji="1" lang="en-US" altLang="ja-JP" dirty="0" smtClean="0"/>
          </a:p>
          <a:p>
            <a:pPr marL="0" indent="0" algn="just">
              <a:buNone/>
            </a:pPr>
            <a:endParaRPr lang="en-US" altLang="ja-JP" dirty="0"/>
          </a:p>
          <a:p>
            <a:pPr marL="0" indent="0" algn="just">
              <a:buNone/>
            </a:pPr>
            <a:r>
              <a:rPr kumimoji="1" lang="ja-JP" altLang="en-US" dirty="0" smtClean="0"/>
              <a:t>欠陥の発見率も特有の法則性がある</a:t>
            </a:r>
            <a:endParaRPr kumimoji="1" lang="ja-JP" altLang="en-US" dirty="0"/>
          </a:p>
        </p:txBody>
      </p:sp>
    </p:spTree>
    <p:extLst>
      <p:ext uri="{BB962C8B-B14F-4D97-AF65-F5344CB8AC3E}">
        <p14:creationId xmlns:p14="http://schemas.microsoft.com/office/powerpoint/2010/main" val="13581331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欠陥発見率の法則性</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欠陥発見率はレイリー曲線に従うことが多い</a:t>
            </a:r>
            <a:endParaRPr kumimoji="1" lang="ja-JP" altLang="en-US" dirty="0"/>
          </a:p>
        </p:txBody>
      </p:sp>
      <p:sp>
        <p:nvSpPr>
          <p:cNvPr id="6" name="テキスト ボックス 5"/>
          <p:cNvSpPr txBox="1"/>
          <p:nvPr/>
        </p:nvSpPr>
        <p:spPr>
          <a:xfrm>
            <a:off x="1158007" y="2708920"/>
            <a:ext cx="461665" cy="2088232"/>
          </a:xfrm>
          <a:prstGeom prst="rect">
            <a:avLst/>
          </a:prstGeom>
          <a:noFill/>
        </p:spPr>
        <p:txBody>
          <a:bodyPr vert="eaVert" wrap="square" rtlCol="0">
            <a:spAutoFit/>
          </a:bodyPr>
          <a:lstStyle/>
          <a:p>
            <a:r>
              <a:rPr kumimoji="1" lang="ja-JP" altLang="en-US" dirty="0" smtClean="0"/>
              <a:t>欠陥発見率</a:t>
            </a:r>
            <a:endParaRPr kumimoji="1" lang="ja-JP" altLang="en-US" dirty="0"/>
          </a:p>
        </p:txBody>
      </p:sp>
      <p:sp>
        <p:nvSpPr>
          <p:cNvPr id="7" name="テキスト ボックス 6"/>
          <p:cNvSpPr txBox="1"/>
          <p:nvPr/>
        </p:nvSpPr>
        <p:spPr>
          <a:xfrm>
            <a:off x="6660232" y="5301208"/>
            <a:ext cx="2376264" cy="369332"/>
          </a:xfrm>
          <a:prstGeom prst="rect">
            <a:avLst/>
          </a:prstGeom>
          <a:noFill/>
        </p:spPr>
        <p:txBody>
          <a:bodyPr wrap="square" rtlCol="0">
            <a:spAutoFit/>
          </a:bodyPr>
          <a:lstStyle/>
          <a:p>
            <a:r>
              <a:rPr kumimoji="1" lang="ja-JP" altLang="en-US" dirty="0" smtClean="0"/>
              <a:t>時間</a:t>
            </a:r>
            <a:endParaRPr kumimoji="1" lang="ja-JP" altLang="en-US" dirty="0"/>
          </a:p>
        </p:txBody>
      </p:sp>
      <p:graphicFrame>
        <p:nvGraphicFramePr>
          <p:cNvPr id="8" name="グラフ 7"/>
          <p:cNvGraphicFramePr>
            <a:graphicFrameLocks/>
          </p:cNvGraphicFramePr>
          <p:nvPr>
            <p:extLst>
              <p:ext uri="{D42A27DB-BD31-4B8C-83A1-F6EECF244321}">
                <p14:modId xmlns:p14="http://schemas.microsoft.com/office/powerpoint/2010/main" val="3683313482"/>
              </p:ext>
            </p:extLst>
          </p:nvPr>
        </p:nvGraphicFramePr>
        <p:xfrm>
          <a:off x="1646366" y="2564904"/>
          <a:ext cx="5733946" cy="2736304"/>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直線矢印コネクタ 9"/>
          <p:cNvCxnSpPr/>
          <p:nvPr/>
        </p:nvCxnSpPr>
        <p:spPr>
          <a:xfrm flipV="1">
            <a:off x="1763688" y="2636912"/>
            <a:ext cx="0" cy="252028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直線矢印コネクタ 10"/>
          <p:cNvCxnSpPr/>
          <p:nvPr/>
        </p:nvCxnSpPr>
        <p:spPr>
          <a:xfrm>
            <a:off x="1763688" y="5157192"/>
            <a:ext cx="554461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07938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欠陥と工数の関係</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欠陥と工数は一般に直線関係にある（正の相関）</a:t>
            </a:r>
            <a:endParaRPr kumimoji="1" lang="en-US" altLang="ja-JP" dirty="0" smtClean="0"/>
          </a:p>
          <a:p>
            <a:pPr marL="0" indent="0" algn="just">
              <a:buNone/>
            </a:pPr>
            <a:endParaRPr lang="en-US" altLang="ja-JP" dirty="0"/>
          </a:p>
          <a:p>
            <a:pPr marL="0" indent="0" algn="just">
              <a:buNone/>
            </a:pPr>
            <a:r>
              <a:rPr kumimoji="1" lang="ja-JP" altLang="en-US" dirty="0" smtClean="0"/>
              <a:t>これは人々は欠陥の原因となる誤りをほぼ一定の割合で犯していると言える</a:t>
            </a:r>
            <a:endParaRPr kumimoji="1" lang="en-US" altLang="ja-JP" dirty="0" smtClean="0"/>
          </a:p>
          <a:p>
            <a:pPr marL="0" indent="0" algn="just">
              <a:buNone/>
            </a:pPr>
            <a:endParaRPr lang="en-US" altLang="ja-JP" dirty="0"/>
          </a:p>
          <a:p>
            <a:pPr marL="0" indent="0" algn="just">
              <a:buNone/>
            </a:pPr>
            <a:r>
              <a:rPr kumimoji="1" lang="ja-JP" altLang="en-US" dirty="0" smtClean="0"/>
              <a:t>これをゼロにはできないが、スキルの向上やスケジュール、プロジェクト要員の調整等で傾きを緩やかにすることはできる</a:t>
            </a:r>
            <a:endParaRPr kumimoji="1" lang="ja-JP" altLang="en-US" dirty="0"/>
          </a:p>
        </p:txBody>
      </p:sp>
    </p:spTree>
    <p:extLst>
      <p:ext uri="{BB962C8B-B14F-4D97-AF65-F5344CB8AC3E}">
        <p14:creationId xmlns:p14="http://schemas.microsoft.com/office/powerpoint/2010/main" val="3647746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欠陥</a:t>
            </a:r>
            <a:r>
              <a:rPr kumimoji="1" lang="ja-JP" altLang="en-US" dirty="0" smtClean="0"/>
              <a:t>密度と</a:t>
            </a:r>
            <a:r>
              <a:rPr kumimoji="1" lang="en-US" altLang="ja-JP" dirty="0" smtClean="0"/>
              <a:t/>
            </a:r>
            <a:br>
              <a:rPr kumimoji="1" lang="en-US" altLang="ja-JP" dirty="0" smtClean="0"/>
            </a:br>
            <a:r>
              <a:rPr kumimoji="1" lang="ja-JP" altLang="en-US" dirty="0" smtClean="0"/>
              <a:t>モジュール複雑度の関係</a:t>
            </a:r>
            <a:endParaRPr kumimoji="1" lang="ja-JP" altLang="en-US" dirty="0"/>
          </a:p>
        </p:txBody>
      </p:sp>
      <p:sp>
        <p:nvSpPr>
          <p:cNvPr id="4" name="コンテンツ プレースホルダー 3"/>
          <p:cNvSpPr>
            <a:spLocks noGrp="1"/>
          </p:cNvSpPr>
          <p:nvPr>
            <p:ph idx="1"/>
          </p:nvPr>
        </p:nvSpPr>
        <p:spPr/>
        <p:txBody>
          <a:bodyPr/>
          <a:lstStyle/>
          <a:p>
            <a:pPr marL="0" indent="0" algn="just">
              <a:buNone/>
            </a:pPr>
            <a:r>
              <a:rPr kumimoji="1" lang="ja-JP" altLang="en-US" dirty="0" smtClean="0"/>
              <a:t>複雑度と欠陥密度の関係は</a:t>
            </a:r>
            <a:endParaRPr kumimoji="1" lang="en-US" altLang="ja-JP" dirty="0" smtClean="0"/>
          </a:p>
          <a:p>
            <a:pPr marL="0" indent="0" algn="just">
              <a:buNone/>
            </a:pPr>
            <a:r>
              <a:rPr kumimoji="1" lang="ja-JP" altLang="en-US" dirty="0" smtClean="0"/>
              <a:t>一般にバスタブ曲線と呼ばれる</a:t>
            </a:r>
            <a:endParaRPr kumimoji="1" lang="ja-JP" altLang="en-US" dirty="0"/>
          </a:p>
        </p:txBody>
      </p:sp>
      <p:sp>
        <p:nvSpPr>
          <p:cNvPr id="5" name="テキスト ボックス 4"/>
          <p:cNvSpPr txBox="1"/>
          <p:nvPr/>
        </p:nvSpPr>
        <p:spPr>
          <a:xfrm>
            <a:off x="1823161" y="3068960"/>
            <a:ext cx="504056" cy="1477328"/>
          </a:xfrm>
          <a:prstGeom prst="rect">
            <a:avLst/>
          </a:prstGeom>
          <a:noFill/>
        </p:spPr>
        <p:txBody>
          <a:bodyPr wrap="square" rtlCol="0">
            <a:spAutoFit/>
          </a:bodyPr>
          <a:lstStyle/>
          <a:p>
            <a:r>
              <a:rPr kumimoji="1" lang="ja-JP" altLang="en-US" dirty="0" smtClean="0"/>
              <a:t>欠陥密度</a:t>
            </a:r>
            <a:endParaRPr kumimoji="1" lang="en-US" altLang="ja-JP" dirty="0" smtClean="0"/>
          </a:p>
          <a:p>
            <a:endParaRPr kumimoji="1" lang="ja-JP" altLang="en-US" dirty="0"/>
          </a:p>
        </p:txBody>
      </p:sp>
      <p:sp>
        <p:nvSpPr>
          <p:cNvPr id="8" name="テキスト ボックス 7"/>
          <p:cNvSpPr txBox="1"/>
          <p:nvPr/>
        </p:nvSpPr>
        <p:spPr>
          <a:xfrm>
            <a:off x="5076056" y="5301208"/>
            <a:ext cx="2304256" cy="369332"/>
          </a:xfrm>
          <a:prstGeom prst="rect">
            <a:avLst/>
          </a:prstGeom>
          <a:noFill/>
        </p:spPr>
        <p:txBody>
          <a:bodyPr wrap="square" rtlCol="0">
            <a:spAutoFit/>
          </a:bodyPr>
          <a:lstStyle/>
          <a:p>
            <a:r>
              <a:rPr kumimoji="1" lang="ja-JP" altLang="en-US" dirty="0" smtClean="0"/>
              <a:t>複雑度</a:t>
            </a:r>
            <a:endParaRPr kumimoji="1" lang="en-US" altLang="ja-JP" dirty="0" smtClean="0"/>
          </a:p>
        </p:txBody>
      </p:sp>
      <p:cxnSp>
        <p:nvCxnSpPr>
          <p:cNvPr id="11" name="直線矢印コネクタ 10"/>
          <p:cNvCxnSpPr/>
          <p:nvPr/>
        </p:nvCxnSpPr>
        <p:spPr>
          <a:xfrm flipV="1">
            <a:off x="2327217" y="3068960"/>
            <a:ext cx="0" cy="208823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直線矢印コネクタ 17"/>
          <p:cNvCxnSpPr/>
          <p:nvPr/>
        </p:nvCxnSpPr>
        <p:spPr>
          <a:xfrm>
            <a:off x="2327217" y="5157192"/>
            <a:ext cx="3900967"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7" name="円/楕円 16"/>
          <p:cNvSpPr/>
          <p:nvPr/>
        </p:nvSpPr>
        <p:spPr>
          <a:xfrm>
            <a:off x="3563888" y="4546288"/>
            <a:ext cx="936104" cy="538896"/>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graphicFrame>
        <p:nvGraphicFramePr>
          <p:cNvPr id="10" name="グラフ 9"/>
          <p:cNvGraphicFramePr>
            <a:graphicFrameLocks/>
          </p:cNvGraphicFramePr>
          <p:nvPr>
            <p:extLst>
              <p:ext uri="{D42A27DB-BD31-4B8C-83A1-F6EECF244321}">
                <p14:modId xmlns:p14="http://schemas.microsoft.com/office/powerpoint/2010/main" val="2243257929"/>
              </p:ext>
            </p:extLst>
          </p:nvPr>
        </p:nvGraphicFramePr>
        <p:xfrm>
          <a:off x="2309964" y="3035044"/>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19" name="下矢印 18"/>
          <p:cNvSpPr/>
          <p:nvPr/>
        </p:nvSpPr>
        <p:spPr>
          <a:xfrm rot="1898648">
            <a:off x="4277198" y="4089182"/>
            <a:ext cx="29430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4499992" y="3717032"/>
            <a:ext cx="1656184" cy="369332"/>
          </a:xfrm>
          <a:prstGeom prst="rect">
            <a:avLst/>
          </a:prstGeom>
          <a:noFill/>
        </p:spPr>
        <p:txBody>
          <a:bodyPr wrap="square" rtlCol="0">
            <a:spAutoFit/>
          </a:bodyPr>
          <a:lstStyle/>
          <a:p>
            <a:r>
              <a:rPr kumimoji="1" lang="ja-JP" altLang="en-US" dirty="0" smtClean="0"/>
              <a:t>理想はこの辺</a:t>
            </a:r>
            <a:endParaRPr kumimoji="1" lang="ja-JP" altLang="en-US" dirty="0"/>
          </a:p>
        </p:txBody>
      </p:sp>
    </p:spTree>
    <p:extLst>
      <p:ext uri="{BB962C8B-B14F-4D97-AF65-F5344CB8AC3E}">
        <p14:creationId xmlns:p14="http://schemas.microsoft.com/office/powerpoint/2010/main" val="44948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バスタブ曲線について</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lgn="just">
              <a:buNone/>
            </a:pPr>
            <a:r>
              <a:rPr lang="ja-JP" altLang="en-US" dirty="0" smtClean="0"/>
              <a:t>複雑度が高いとき欠陥密度が高くなるのはわかるが、</a:t>
            </a:r>
            <a:endParaRPr lang="en-US" altLang="ja-JP" dirty="0" smtClean="0"/>
          </a:p>
          <a:p>
            <a:pPr marL="0" indent="0" algn="just">
              <a:buNone/>
            </a:pPr>
            <a:r>
              <a:rPr kumimoji="1" lang="ja-JP" altLang="en-US" dirty="0"/>
              <a:t>複雑度</a:t>
            </a:r>
            <a:r>
              <a:rPr kumimoji="1" lang="ja-JP" altLang="en-US" dirty="0" smtClean="0"/>
              <a:t>が</a:t>
            </a:r>
            <a:r>
              <a:rPr kumimoji="1" lang="ja-JP" altLang="en-US" dirty="0"/>
              <a:t>小さい</a:t>
            </a:r>
            <a:r>
              <a:rPr kumimoji="1" lang="ja-JP" altLang="en-US" dirty="0" smtClean="0"/>
              <a:t>時</a:t>
            </a:r>
            <a:r>
              <a:rPr kumimoji="1" lang="ja-JP" altLang="en-US" dirty="0"/>
              <a:t>欠陥密度</a:t>
            </a:r>
            <a:r>
              <a:rPr kumimoji="1" lang="ja-JP" altLang="en-US" dirty="0" smtClean="0"/>
              <a:t>が大きいのはなぜか？</a:t>
            </a:r>
            <a:endParaRPr kumimoji="1" lang="en-US" altLang="ja-JP" dirty="0" smtClean="0"/>
          </a:p>
          <a:p>
            <a:pPr marL="0" indent="0" algn="just">
              <a:buNone/>
            </a:pPr>
            <a:endParaRPr lang="en-US" altLang="ja-JP" dirty="0"/>
          </a:p>
          <a:p>
            <a:pPr marL="0" indent="0" algn="just">
              <a:buNone/>
            </a:pPr>
            <a:endParaRPr kumimoji="1" lang="en-US" altLang="ja-JP" dirty="0" smtClean="0"/>
          </a:p>
          <a:p>
            <a:pPr marL="0" indent="0" algn="just">
              <a:buNone/>
            </a:pPr>
            <a:r>
              <a:rPr lang="ja-JP" altLang="en-US" dirty="0" smtClean="0"/>
              <a:t>スタートアップ欠陥</a:t>
            </a:r>
            <a:endParaRPr lang="en-US" altLang="ja-JP" dirty="0" smtClean="0"/>
          </a:p>
          <a:p>
            <a:pPr marL="0" indent="0" algn="just">
              <a:buNone/>
            </a:pPr>
            <a:r>
              <a:rPr kumimoji="1" lang="ja-JP" altLang="en-US" dirty="0" smtClean="0"/>
              <a:t>どんなモジュールにも、ある程度存在する</a:t>
            </a:r>
            <a:r>
              <a:rPr lang="ja-JP" altLang="en-US" dirty="0" smtClean="0"/>
              <a:t>初期</a:t>
            </a:r>
            <a:r>
              <a:rPr lang="ja-JP" altLang="en-US" dirty="0"/>
              <a:t>欠陥</a:t>
            </a:r>
            <a:endParaRPr kumimoji="1" lang="en-US" altLang="ja-JP" dirty="0" smtClean="0"/>
          </a:p>
          <a:p>
            <a:pPr marL="0" indent="0" algn="just">
              <a:buNone/>
            </a:pPr>
            <a:r>
              <a:rPr lang="ja-JP" altLang="en-US" dirty="0"/>
              <a:t>複雑度</a:t>
            </a:r>
            <a:r>
              <a:rPr lang="ja-JP" altLang="en-US" dirty="0" smtClean="0"/>
              <a:t>が小さい→規模が小さいプログラムだと欠陥密度は大きくなる</a:t>
            </a:r>
            <a:endParaRPr kumimoji="1" lang="ja-JP" altLang="en-US" dirty="0"/>
          </a:p>
        </p:txBody>
      </p:sp>
      <p:cxnSp>
        <p:nvCxnSpPr>
          <p:cNvPr id="5" name="直線矢印コネクタ 4"/>
          <p:cNvCxnSpPr/>
          <p:nvPr/>
        </p:nvCxnSpPr>
        <p:spPr>
          <a:xfrm>
            <a:off x="4211960" y="3249162"/>
            <a:ext cx="0" cy="7200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9519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欠陥数</a:t>
            </a:r>
            <a:r>
              <a:rPr lang="ja-JP" altLang="en-US" dirty="0" smtClean="0"/>
              <a:t>の</a:t>
            </a:r>
            <a:r>
              <a:rPr lang="ja-JP" altLang="en-US" dirty="0"/>
              <a:t>予測</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欠陥の予測に用いる技法とモデルの目的は、</a:t>
            </a:r>
            <a:endParaRPr kumimoji="1" lang="en-US" altLang="ja-JP" dirty="0" smtClean="0"/>
          </a:p>
          <a:p>
            <a:pPr marL="0" indent="0" algn="just">
              <a:buNone/>
            </a:pPr>
            <a:r>
              <a:rPr kumimoji="1" lang="ja-JP" altLang="en-US" dirty="0" smtClean="0">
                <a:solidFill>
                  <a:srgbClr val="FF0000"/>
                </a:solidFill>
              </a:rPr>
              <a:t>総欠陥数の予測</a:t>
            </a:r>
            <a:r>
              <a:rPr kumimoji="1" lang="ja-JP" altLang="en-US" dirty="0" smtClean="0"/>
              <a:t>と</a:t>
            </a:r>
            <a:endParaRPr kumimoji="1" lang="en-US" altLang="ja-JP" dirty="0" smtClean="0"/>
          </a:p>
          <a:p>
            <a:pPr marL="0" indent="0" algn="just">
              <a:buNone/>
            </a:pPr>
            <a:r>
              <a:rPr kumimoji="1" lang="ja-JP" altLang="en-US" dirty="0" smtClean="0">
                <a:solidFill>
                  <a:srgbClr val="FF0000"/>
                </a:solidFill>
              </a:rPr>
              <a:t>時系列における欠陥分布の推定</a:t>
            </a:r>
            <a:r>
              <a:rPr kumimoji="1" lang="ja-JP" altLang="en-US" dirty="0" smtClean="0"/>
              <a:t>である</a:t>
            </a:r>
            <a:endParaRPr kumimoji="1" lang="en-US" altLang="ja-JP" dirty="0" smtClean="0"/>
          </a:p>
          <a:p>
            <a:pPr marL="0" indent="0" algn="just">
              <a:buNone/>
            </a:pPr>
            <a:endParaRPr kumimoji="1" lang="en-US" altLang="ja-JP" dirty="0" smtClean="0"/>
          </a:p>
          <a:p>
            <a:pPr algn="just"/>
            <a:r>
              <a:rPr lang="ja-JP" altLang="en-US" dirty="0"/>
              <a:t>動的</a:t>
            </a:r>
            <a:r>
              <a:rPr lang="ja-JP" altLang="en-US" dirty="0" smtClean="0"/>
              <a:t>モデル：発見された欠陥の統計分布に基づいて欠陥数を予測する</a:t>
            </a:r>
            <a:endParaRPr lang="en-US" altLang="ja-JP" dirty="0" smtClean="0"/>
          </a:p>
          <a:p>
            <a:pPr algn="just"/>
            <a:r>
              <a:rPr lang="ja-JP" altLang="en-US" dirty="0"/>
              <a:t>静的</a:t>
            </a:r>
            <a:r>
              <a:rPr lang="ja-JP" altLang="en-US" dirty="0" smtClean="0"/>
              <a:t>モデル：プロジェクトとプロセスの属性を用いて欠陥数を予測する</a:t>
            </a:r>
            <a:endParaRPr lang="en-US" altLang="ja-JP" dirty="0" smtClean="0"/>
          </a:p>
        </p:txBody>
      </p:sp>
    </p:spTree>
    <p:extLst>
      <p:ext uri="{BB962C8B-B14F-4D97-AF65-F5344CB8AC3E}">
        <p14:creationId xmlns:p14="http://schemas.microsoft.com/office/powerpoint/2010/main" val="615310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動的欠陥モデル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動的モデルを適用するには、ある程度の欠陥データが必要である</a:t>
            </a:r>
            <a:endParaRPr kumimoji="1" lang="en-US" altLang="ja-JP" dirty="0" smtClean="0"/>
          </a:p>
          <a:p>
            <a:pPr marL="0" indent="0">
              <a:buNone/>
            </a:pPr>
            <a:endParaRPr lang="en-US" altLang="ja-JP" dirty="0"/>
          </a:p>
          <a:p>
            <a:pPr marL="0" indent="0">
              <a:buNone/>
            </a:pPr>
            <a:r>
              <a:rPr kumimoji="1" lang="ja-JP" altLang="en-US" dirty="0" smtClean="0"/>
              <a:t>レイリーモデル、指数モデル、</a:t>
            </a:r>
            <a:r>
              <a:rPr kumimoji="1" lang="en-US" altLang="ja-JP" dirty="0" smtClean="0"/>
              <a:t>S</a:t>
            </a:r>
            <a:r>
              <a:rPr kumimoji="1" lang="ja-JP" altLang="en-US" dirty="0" smtClean="0"/>
              <a:t>字モデルがある</a:t>
            </a:r>
            <a:endParaRPr kumimoji="1" lang="en-US" altLang="ja-JP" dirty="0" smtClean="0"/>
          </a:p>
          <a:p>
            <a:pPr marL="0" indent="0">
              <a:buNone/>
            </a:pPr>
            <a:endParaRPr lang="en-US" altLang="ja-JP" dirty="0"/>
          </a:p>
          <a:p>
            <a:pPr marL="0" indent="0">
              <a:buNone/>
            </a:pPr>
            <a:r>
              <a:rPr kumimoji="1" lang="ja-JP" altLang="en-US" dirty="0" smtClean="0"/>
              <a:t>レイリーモデルは開発サイクル全体をモデル化</a:t>
            </a:r>
            <a:endParaRPr kumimoji="1" lang="en-US" altLang="ja-JP" dirty="0" smtClean="0"/>
          </a:p>
          <a:p>
            <a:pPr marL="0" indent="0">
              <a:buNone/>
            </a:pPr>
            <a:r>
              <a:rPr lang="ja-JP" altLang="en-US" dirty="0" smtClean="0"/>
              <a:t>指数モデル、</a:t>
            </a:r>
            <a:r>
              <a:rPr lang="en-US" altLang="ja-JP" dirty="0" smtClean="0"/>
              <a:t>S</a:t>
            </a:r>
            <a:r>
              <a:rPr lang="ja-JP" altLang="en-US" dirty="0" smtClean="0"/>
              <a:t>字モデルはテストやシステム導入プロセスをモデル化している</a:t>
            </a:r>
            <a:endParaRPr kumimoji="1" lang="ja-JP" altLang="en-US" dirty="0"/>
          </a:p>
        </p:txBody>
      </p:sp>
    </p:spTree>
    <p:extLst>
      <p:ext uri="{BB962C8B-B14F-4D97-AF65-F5344CB8AC3E}">
        <p14:creationId xmlns:p14="http://schemas.microsoft.com/office/powerpoint/2010/main" val="26756543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分布関数</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確率密度関数</a:t>
            </a:r>
            <a:r>
              <a:rPr kumimoji="1" lang="en-US" altLang="ja-JP" dirty="0" smtClean="0"/>
              <a:t>f</a:t>
            </a:r>
            <a:r>
              <a:rPr kumimoji="1" lang="ja-JP" altLang="en-US" dirty="0" smtClean="0"/>
              <a:t>（</a:t>
            </a:r>
            <a:r>
              <a:rPr kumimoji="1" lang="en-US" altLang="ja-JP" dirty="0" smtClean="0"/>
              <a:t>t</a:t>
            </a:r>
            <a:r>
              <a:rPr kumimoji="1" lang="ja-JP" altLang="en-US" dirty="0" smtClean="0"/>
              <a:t>）</a:t>
            </a:r>
            <a:endParaRPr kumimoji="1" lang="en-US" altLang="ja-JP" dirty="0" smtClean="0"/>
          </a:p>
          <a:p>
            <a:pPr marL="0" indent="0">
              <a:buNone/>
            </a:pPr>
            <a:r>
              <a:rPr lang="en-US" altLang="ja-JP" dirty="0" smtClean="0"/>
              <a:t>	</a:t>
            </a:r>
            <a:r>
              <a:rPr lang="ja-JP" altLang="en-US" dirty="0" smtClean="0"/>
              <a:t>時刻</a:t>
            </a:r>
            <a:r>
              <a:rPr lang="en-US" altLang="ja-JP" dirty="0" smtClean="0"/>
              <a:t>t</a:t>
            </a:r>
            <a:r>
              <a:rPr lang="ja-JP" altLang="en-US" dirty="0" smtClean="0"/>
              <a:t>における欠陥発見数</a:t>
            </a:r>
            <a:endParaRPr lang="en-US" altLang="ja-JP" dirty="0"/>
          </a:p>
          <a:p>
            <a:pPr marL="0" indent="0">
              <a:buNone/>
            </a:pPr>
            <a:r>
              <a:rPr kumimoji="1" lang="ja-JP" altLang="en-US" dirty="0" smtClean="0"/>
              <a:t>累積分布関数</a:t>
            </a:r>
            <a:r>
              <a:rPr kumimoji="1" lang="en-US" altLang="ja-JP" dirty="0" smtClean="0"/>
              <a:t>F(t)</a:t>
            </a:r>
          </a:p>
          <a:p>
            <a:pPr marL="0" indent="0">
              <a:buNone/>
            </a:pPr>
            <a:r>
              <a:rPr lang="en-US" altLang="ja-JP" dirty="0"/>
              <a:t>	</a:t>
            </a:r>
            <a:r>
              <a:rPr lang="ja-JP" altLang="en-US" dirty="0" smtClean="0"/>
              <a:t>時刻</a:t>
            </a:r>
            <a:r>
              <a:rPr lang="en-US" altLang="ja-JP" dirty="0" smtClean="0"/>
              <a:t>t</a:t>
            </a:r>
            <a:r>
              <a:rPr lang="ja-JP" altLang="en-US" dirty="0" err="1" smtClean="0"/>
              <a:t>までに</a:t>
            </a:r>
            <a:r>
              <a:rPr lang="ja-JP" altLang="en-US" dirty="0" smtClean="0"/>
              <a:t>発見された欠陥数の合計</a:t>
            </a:r>
            <a:endParaRPr lang="en-US" altLang="ja-JP" dirty="0" smtClean="0"/>
          </a:p>
          <a:p>
            <a:pPr marL="0" indent="0">
              <a:buNone/>
            </a:pPr>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135517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レイリーモデル</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fontScale="92500" lnSpcReduction="20000"/>
              </a:bodyPr>
              <a:lstStyle/>
              <a:p>
                <a:pPr marL="0" indent="0" algn="just">
                  <a:buNone/>
                </a:pPr>
                <a:endParaRPr lang="en-US" altLang="ja-JP" dirty="0" smtClean="0"/>
              </a:p>
              <a:p>
                <a:pPr marL="0" indent="0" algn="just">
                  <a:buNone/>
                </a:pPr>
                <a:r>
                  <a:rPr lang="ja-JP" altLang="en-US" dirty="0" smtClean="0"/>
                  <a:t>確率密度関数</a:t>
                </a:r>
                <a14:m>
                  <m:oMath xmlns:m="http://schemas.openxmlformats.org/officeDocument/2006/math">
                    <m:r>
                      <a:rPr lang="en-US" altLang="ja-JP" b="0" i="0" smtClean="0">
                        <a:latin typeface="Cambria Math"/>
                      </a:rPr>
                      <m:t>:</m:t>
                    </m:r>
                  </m:oMath>
                </a14:m>
                <a:endParaRPr lang="en-US" altLang="ja-JP" b="0" dirty="0" smtClean="0"/>
              </a:p>
              <a:p>
                <a:pPr marL="0" indent="0" algn="just">
                  <a:buNone/>
                </a:pPr>
                <a:endParaRPr lang="en-US" altLang="ja-JP" b="0" dirty="0" smtClean="0"/>
              </a:p>
              <a:p>
                <a:pPr marL="0" indent="0" algn="just">
                  <a:buNone/>
                </a:pPr>
                <a:r>
                  <a:rPr lang="ja-JP" altLang="en-US" b="0" dirty="0" smtClean="0"/>
                  <a:t>累積分布関数</a:t>
                </a:r>
                <a14:m>
                  <m:oMath xmlns:m="http://schemas.openxmlformats.org/officeDocument/2006/math">
                    <m:r>
                      <a:rPr lang="en-US" altLang="ja-JP" b="0" i="0" smtClean="0">
                        <a:latin typeface="Cambria Math"/>
                      </a:rPr>
                      <m:t>:</m:t>
                    </m:r>
                  </m:oMath>
                </a14:m>
                <a:endParaRPr lang="en-US" altLang="ja-JP" b="0" dirty="0" smtClean="0"/>
              </a:p>
              <a:p>
                <a:pPr marL="0" indent="0" algn="just">
                  <a:buNone/>
                </a:pPr>
                <a:endParaRPr lang="en-US" altLang="ja-JP" b="0" dirty="0" smtClean="0"/>
              </a:p>
              <a:p>
                <a:pPr marL="0" indent="0" algn="just">
                  <a:buNone/>
                </a:pPr>
                <a:r>
                  <a:rPr lang="en-US" altLang="ja-JP" dirty="0" smtClean="0"/>
                  <a:t>K</a:t>
                </a:r>
                <a:r>
                  <a:rPr lang="ja-JP" altLang="en-US" dirty="0" smtClean="0"/>
                  <a:t>：総欠陥数</a:t>
                </a:r>
                <a:endParaRPr lang="en-US" altLang="ja-JP" dirty="0"/>
              </a:p>
              <a:p>
                <a:pPr marL="0" indent="0" algn="just">
                  <a:buNone/>
                </a:pPr>
                <a:r>
                  <a:rPr lang="en-US" altLang="ja-JP" dirty="0" smtClean="0"/>
                  <a:t>t</a:t>
                </a:r>
                <a:r>
                  <a:rPr lang="ja-JP" altLang="en-US" dirty="0" smtClean="0"/>
                  <a:t>：時刻</a:t>
                </a:r>
                <a:endParaRPr lang="en-US" altLang="ja-JP" dirty="0" smtClean="0"/>
              </a:p>
              <a:p>
                <a:pPr marL="0" indent="0" algn="just">
                  <a:buNone/>
                </a:pPr>
                <a:r>
                  <a:rPr lang="en-US" altLang="ja-JP" dirty="0"/>
                  <a:t>t</a:t>
                </a:r>
                <a:r>
                  <a:rPr lang="en-US" altLang="ja-JP" dirty="0" smtClean="0"/>
                  <a:t>m</a:t>
                </a:r>
                <a:r>
                  <a:rPr lang="ja-JP" altLang="en-US" dirty="0" smtClean="0"/>
                  <a:t>：</a:t>
                </a:r>
                <a:r>
                  <a:rPr lang="en-US" altLang="ja-JP" dirty="0"/>
                  <a:t>f</a:t>
                </a:r>
                <a:r>
                  <a:rPr lang="ja-JP" altLang="en-US" dirty="0"/>
                  <a:t>（</a:t>
                </a:r>
                <a:r>
                  <a:rPr lang="en-US" altLang="ja-JP" dirty="0"/>
                  <a:t>t</a:t>
                </a:r>
                <a:r>
                  <a:rPr lang="ja-JP" altLang="en-US" dirty="0" smtClean="0"/>
                  <a:t>）が最大となる時刻</a:t>
                </a:r>
                <a:r>
                  <a:rPr lang="en-US" altLang="ja-JP" dirty="0" smtClean="0"/>
                  <a:t>t</a:t>
                </a:r>
              </a:p>
              <a:p>
                <a:pPr marL="0" indent="0" algn="just">
                  <a:buNone/>
                </a:pPr>
                <a:r>
                  <a:rPr lang="en-US" altLang="ja-JP" dirty="0"/>
                  <a:t>t</a:t>
                </a:r>
                <a:r>
                  <a:rPr lang="en-US" altLang="ja-JP" dirty="0" smtClean="0"/>
                  <a:t>m</a:t>
                </a:r>
                <a:r>
                  <a:rPr lang="ja-JP" altLang="en-US" dirty="0" smtClean="0"/>
                  <a:t>の時点で</a:t>
                </a:r>
                <a:r>
                  <a:rPr lang="en-US" altLang="ja-JP" dirty="0" smtClean="0"/>
                  <a:t>40</a:t>
                </a:r>
                <a:r>
                  <a:rPr lang="ja-JP" altLang="en-US" dirty="0" smtClean="0"/>
                  <a:t>％の欠陥が</a:t>
                </a:r>
                <a:endParaRPr lang="en-US" altLang="ja-JP" dirty="0" smtClean="0"/>
              </a:p>
              <a:p>
                <a:pPr marL="0" indent="0" algn="just">
                  <a:buNone/>
                </a:pPr>
                <a:r>
                  <a:rPr lang="ja-JP" altLang="en-US" dirty="0"/>
                  <a:t>発見される</a:t>
                </a:r>
                <a:endParaRPr lang="en-US" altLang="ja-JP" dirty="0"/>
              </a:p>
              <a:p>
                <a:pPr marL="0" indent="0" algn="just">
                  <a:buNone/>
                </a:pPr>
                <a:endParaRPr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3"/>
                <a:stretch>
                  <a:fillRect l="-1181"/>
                </a:stretch>
              </a:blipFill>
            </p:spPr>
            <p:txBody>
              <a:bodyPr/>
              <a:lstStyle/>
              <a:p>
                <a:r>
                  <a:rPr lang="ja-JP" altLang="en-US">
                    <a:noFill/>
                  </a:rPr>
                  <a:t> </a:t>
                </a:r>
              </a:p>
            </p:txBody>
          </p:sp>
        </mc:Fallback>
      </mc:AlternateContent>
      <p:graphicFrame>
        <p:nvGraphicFramePr>
          <p:cNvPr id="4" name="オブジェクト 3"/>
          <p:cNvGraphicFramePr>
            <a:graphicFrameLocks noChangeAspect="1"/>
          </p:cNvGraphicFramePr>
          <p:nvPr>
            <p:extLst>
              <p:ext uri="{D42A27DB-BD31-4B8C-83A1-F6EECF244321}">
                <p14:modId xmlns:p14="http://schemas.microsoft.com/office/powerpoint/2010/main" val="105627281"/>
              </p:ext>
            </p:extLst>
          </p:nvPr>
        </p:nvGraphicFramePr>
        <p:xfrm>
          <a:off x="3347864" y="2204864"/>
          <a:ext cx="4176712" cy="1309688"/>
        </p:xfrm>
        <a:graphic>
          <a:graphicData uri="http://schemas.openxmlformats.org/presentationml/2006/ole">
            <mc:AlternateContent xmlns:mc="http://schemas.openxmlformats.org/markup-compatibility/2006">
              <mc:Choice xmlns:v="urn:schemas-microsoft-com:vml" Requires="v">
                <p:oleObj spid="_x0000_s2056" name="数式" r:id="rId4" imgW="1701800" imgH="533400" progId="Equation.3">
                  <p:embed/>
                </p:oleObj>
              </mc:Choice>
              <mc:Fallback>
                <p:oleObj name="数式" r:id="rId4" imgW="1701800" imgH="533400" progId="Equation.3">
                  <p:embed/>
                  <p:pic>
                    <p:nvPicPr>
                      <p:cNvPr id="0" name="Object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2204864"/>
                        <a:ext cx="4176712" cy="1309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4888" y="3645023"/>
            <a:ext cx="3560763" cy="242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テキスト ボックス 4"/>
          <p:cNvSpPr txBox="1"/>
          <p:nvPr/>
        </p:nvSpPr>
        <p:spPr>
          <a:xfrm>
            <a:off x="6516216" y="4149080"/>
            <a:ext cx="1080120" cy="369332"/>
          </a:xfrm>
          <a:prstGeom prst="rect">
            <a:avLst/>
          </a:prstGeom>
          <a:noFill/>
        </p:spPr>
        <p:txBody>
          <a:bodyPr wrap="square" rtlCol="0">
            <a:spAutoFit/>
          </a:bodyPr>
          <a:lstStyle/>
          <a:p>
            <a:r>
              <a:rPr lang="en-US" altLang="ja-JP" dirty="0"/>
              <a:t>f</a:t>
            </a:r>
            <a:r>
              <a:rPr kumimoji="1" lang="ja-JP" altLang="en-US" dirty="0" smtClean="0"/>
              <a:t>（</a:t>
            </a:r>
            <a:r>
              <a:rPr kumimoji="1" lang="en-US" altLang="ja-JP" dirty="0" smtClean="0"/>
              <a:t>t</a:t>
            </a:r>
            <a:r>
              <a:rPr kumimoji="1" lang="ja-JP" altLang="en-US" dirty="0" smtClean="0"/>
              <a:t>）</a:t>
            </a:r>
            <a:endParaRPr kumimoji="1" lang="ja-JP" altLang="en-US" dirty="0"/>
          </a:p>
        </p:txBody>
      </p:sp>
    </p:spTree>
    <p:extLst>
      <p:ext uri="{BB962C8B-B14F-4D97-AF65-F5344CB8AC3E}">
        <p14:creationId xmlns:p14="http://schemas.microsoft.com/office/powerpoint/2010/main" val="3908349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レイリーモデルの例</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endParaRPr lang="en-US" altLang="ja-JP" dirty="0" smtClean="0"/>
          </a:p>
          <a:p>
            <a:pPr marL="0" indent="0">
              <a:buNone/>
            </a:pPr>
            <a:endParaRPr lang="en-US" altLang="ja-JP" dirty="0" smtClean="0"/>
          </a:p>
          <a:p>
            <a:pPr marL="0" indent="0">
              <a:buNone/>
            </a:pPr>
            <a:r>
              <a:rPr lang="en-US" altLang="ja-JP" dirty="0" smtClean="0"/>
              <a:t>※</a:t>
            </a:r>
            <a:r>
              <a:rPr lang="ja-JP" altLang="en-US" dirty="0"/>
              <a:t>最初の</a:t>
            </a:r>
            <a:r>
              <a:rPr lang="en-US" altLang="ja-JP" dirty="0"/>
              <a:t>40%</a:t>
            </a:r>
            <a:r>
              <a:rPr lang="ja-JP" altLang="en-US" dirty="0"/>
              <a:t>の欠陥がｔｍまでに発見</a:t>
            </a:r>
            <a:r>
              <a:rPr lang="ja-JP" altLang="en-US" dirty="0" smtClean="0"/>
              <a:t>される</a:t>
            </a:r>
            <a:endParaRPr lang="en-US" altLang="ja-JP" dirty="0" smtClean="0"/>
          </a:p>
          <a:p>
            <a:pPr marL="0" indent="0">
              <a:buNone/>
            </a:pPr>
            <a:r>
              <a:rPr lang="ja-JP" altLang="en-US" dirty="0"/>
              <a:t>第５週</a:t>
            </a:r>
            <a:r>
              <a:rPr lang="ja-JP" altLang="en-US" dirty="0" smtClean="0"/>
              <a:t>まで</a:t>
            </a:r>
            <a:r>
              <a:rPr lang="ja-JP" altLang="en-US" dirty="0"/>
              <a:t>に発見</a:t>
            </a:r>
            <a:r>
              <a:rPr lang="ja-JP" altLang="en-US" dirty="0" smtClean="0"/>
              <a:t>された</a:t>
            </a:r>
            <a:r>
              <a:rPr lang="ja-JP" altLang="en-US" dirty="0"/>
              <a:t>欠陥</a:t>
            </a:r>
            <a:r>
              <a:rPr lang="ja-JP" altLang="en-US" dirty="0" smtClean="0"/>
              <a:t>の</a:t>
            </a:r>
            <a:r>
              <a:rPr lang="ja-JP" altLang="en-US" dirty="0"/>
              <a:t>総数</a:t>
            </a:r>
            <a:r>
              <a:rPr lang="ja-JP" altLang="en-US" dirty="0" smtClean="0"/>
              <a:t>が</a:t>
            </a:r>
            <a:r>
              <a:rPr lang="en-US" altLang="ja-JP" dirty="0" smtClean="0"/>
              <a:t>223</a:t>
            </a:r>
          </a:p>
          <a:p>
            <a:pPr marL="0" indent="0">
              <a:buNone/>
            </a:pPr>
            <a:r>
              <a:rPr kumimoji="1" lang="en-US" altLang="ja-JP" dirty="0" smtClean="0"/>
              <a:t>K=223</a:t>
            </a:r>
            <a:r>
              <a:rPr kumimoji="1" lang="ja-JP" altLang="en-US" dirty="0" smtClean="0"/>
              <a:t>＊（</a:t>
            </a:r>
            <a:r>
              <a:rPr kumimoji="1" lang="en-US" altLang="ja-JP" dirty="0" smtClean="0"/>
              <a:t>100/40</a:t>
            </a:r>
            <a:r>
              <a:rPr kumimoji="1" lang="ja-JP" altLang="en-US" dirty="0" smtClean="0"/>
              <a:t>）</a:t>
            </a:r>
            <a:r>
              <a:rPr kumimoji="1" lang="en-US" altLang="ja-JP" dirty="0" smtClean="0"/>
              <a:t>=557,tm=5</a:t>
            </a:r>
          </a:p>
          <a:p>
            <a:pPr marL="0" indent="0">
              <a:buNone/>
            </a:pPr>
            <a:endParaRPr kumimoji="1" lang="en-US" altLang="ja-JP" dirty="0" smtClean="0"/>
          </a:p>
          <a:p>
            <a:pPr marL="0" indent="0">
              <a:buNone/>
            </a:pPr>
            <a:endParaRPr lang="en-US" altLang="ja-JP" dirty="0"/>
          </a:p>
          <a:p>
            <a:pPr marL="0" indent="0">
              <a:buNone/>
            </a:pPr>
            <a:endParaRPr kumimoji="1" lang="en-US" altLang="ja-JP" dirty="0" smtClean="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49" y="1988840"/>
            <a:ext cx="7529513"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206" y="2001539"/>
            <a:ext cx="73183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1423" y="4293096"/>
            <a:ext cx="484822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テキスト ボックス 3"/>
          <p:cNvSpPr txBox="1"/>
          <p:nvPr/>
        </p:nvSpPr>
        <p:spPr>
          <a:xfrm>
            <a:off x="1115616" y="5346145"/>
            <a:ext cx="7056784" cy="369332"/>
          </a:xfrm>
          <a:prstGeom prst="rect">
            <a:avLst/>
          </a:prstGeom>
          <a:noFill/>
        </p:spPr>
        <p:txBody>
          <a:bodyPr wrap="square" rtlCol="0">
            <a:spAutoFit/>
          </a:bodyPr>
          <a:lstStyle/>
          <a:p>
            <a:r>
              <a:rPr kumimoji="1" lang="ja-JP" altLang="en-US" dirty="0" smtClean="0"/>
              <a:t>この式から</a:t>
            </a:r>
            <a:r>
              <a:rPr lang="ja-JP" altLang="en-US" dirty="0" smtClean="0"/>
              <a:t>第１</a:t>
            </a:r>
            <a:r>
              <a:rPr lang="en-US" altLang="ja-JP" dirty="0" smtClean="0"/>
              <a:t>2</a:t>
            </a:r>
            <a:r>
              <a:rPr lang="ja-JP" altLang="en-US" dirty="0" smtClean="0"/>
              <a:t>週目</a:t>
            </a:r>
            <a:r>
              <a:rPr lang="ja-JP" altLang="en-US" dirty="0"/>
              <a:t>の時点</a:t>
            </a:r>
            <a:r>
              <a:rPr lang="ja-JP" altLang="en-US" dirty="0" smtClean="0"/>
              <a:t>で</a:t>
            </a:r>
            <a:r>
              <a:rPr lang="ja-JP" altLang="en-US" dirty="0"/>
              <a:t>発見</a:t>
            </a:r>
            <a:r>
              <a:rPr lang="ja-JP" altLang="en-US" dirty="0" smtClean="0"/>
              <a:t>された累積欠陥の数を予測する</a:t>
            </a:r>
            <a:endParaRPr lang="en-US" altLang="ja-JP" dirty="0" smtClean="0"/>
          </a:p>
        </p:txBody>
      </p:sp>
      <p:sp>
        <p:nvSpPr>
          <p:cNvPr id="5" name="テキスト ボックス 4"/>
          <p:cNvSpPr txBox="1"/>
          <p:nvPr/>
        </p:nvSpPr>
        <p:spPr>
          <a:xfrm>
            <a:off x="1691680" y="5715477"/>
            <a:ext cx="1800200" cy="369332"/>
          </a:xfrm>
          <a:prstGeom prst="rect">
            <a:avLst/>
          </a:prstGeom>
          <a:noFill/>
        </p:spPr>
        <p:txBody>
          <a:bodyPr wrap="square" rtlCol="0">
            <a:spAutoFit/>
          </a:bodyPr>
          <a:lstStyle/>
          <a:p>
            <a:r>
              <a:rPr kumimoji="1" lang="en-US" altLang="ja-JP" dirty="0" smtClean="0"/>
              <a:t>F(12)</a:t>
            </a:r>
            <a:r>
              <a:rPr kumimoji="1" lang="ja-JP" altLang="en-US" dirty="0" smtClean="0"/>
              <a:t>≒</a:t>
            </a:r>
            <a:r>
              <a:rPr kumimoji="1" lang="en-US" altLang="ja-JP" dirty="0" smtClean="0"/>
              <a:t>525</a:t>
            </a:r>
            <a:endParaRPr kumimoji="1" lang="ja-JP" altLang="en-US" dirty="0"/>
          </a:p>
        </p:txBody>
      </p:sp>
      <p:sp>
        <p:nvSpPr>
          <p:cNvPr id="6" name="テキスト ボックス 5"/>
          <p:cNvSpPr txBox="1"/>
          <p:nvPr/>
        </p:nvSpPr>
        <p:spPr>
          <a:xfrm>
            <a:off x="3275856" y="5715476"/>
            <a:ext cx="5060106" cy="369332"/>
          </a:xfrm>
          <a:prstGeom prst="rect">
            <a:avLst/>
          </a:prstGeom>
          <a:noFill/>
        </p:spPr>
        <p:txBody>
          <a:bodyPr wrap="square" rtlCol="0">
            <a:spAutoFit/>
          </a:bodyPr>
          <a:lstStyle/>
          <a:p>
            <a:r>
              <a:rPr kumimoji="1" lang="en-US" altLang="ja-JP" dirty="0" smtClean="0"/>
              <a:t>12</a:t>
            </a:r>
            <a:r>
              <a:rPr kumimoji="1" lang="ja-JP" altLang="en-US" dirty="0" smtClean="0"/>
              <a:t>週の時点で約</a:t>
            </a:r>
            <a:r>
              <a:rPr kumimoji="1" lang="en-US" altLang="ja-JP" dirty="0" smtClean="0"/>
              <a:t>95</a:t>
            </a:r>
            <a:r>
              <a:rPr kumimoji="1" lang="ja-JP" altLang="en-US" dirty="0" smtClean="0"/>
              <a:t>％の欠陥が発見されている？</a:t>
            </a:r>
            <a:endParaRPr kumimoji="1" lang="ja-JP" altLang="en-US" dirty="0"/>
          </a:p>
        </p:txBody>
      </p:sp>
    </p:spTree>
    <p:extLst>
      <p:ext uri="{BB962C8B-B14F-4D97-AF65-F5344CB8AC3E}">
        <p14:creationId xmlns:p14="http://schemas.microsoft.com/office/powerpoint/2010/main" val="16308767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静的欠陥モデル</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静的欠陥モデルは過去のプロジェクトデータに基づいたモデルであって、現在のプロジェクトのデータによるものではない</a:t>
            </a:r>
            <a:endParaRPr kumimoji="1" lang="en-US" altLang="ja-JP" dirty="0" smtClean="0"/>
          </a:p>
          <a:p>
            <a:pPr marL="0" indent="0" algn="just">
              <a:buNone/>
            </a:pPr>
            <a:endParaRPr lang="en-US" altLang="ja-JP" dirty="0"/>
          </a:p>
          <a:p>
            <a:pPr marL="0" indent="0" algn="just">
              <a:buNone/>
            </a:pPr>
            <a:r>
              <a:rPr kumimoji="1" lang="ja-JP" altLang="en-US" dirty="0" smtClean="0"/>
              <a:t>よって、プロジェクト開始前でも適用できる</a:t>
            </a:r>
            <a:endParaRPr kumimoji="1" lang="ja-JP" altLang="en-US" dirty="0"/>
          </a:p>
        </p:txBody>
      </p:sp>
    </p:spTree>
    <p:extLst>
      <p:ext uri="{BB962C8B-B14F-4D97-AF65-F5344CB8AC3E}">
        <p14:creationId xmlns:p14="http://schemas.microsoft.com/office/powerpoint/2010/main" val="4764426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欠陥の作り込みと除去</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欠陥はプロジェクトの至るところで作りこまれ、テストなどを通して除去される</a:t>
            </a:r>
            <a:endParaRPr lang="en-US" altLang="ja-JP" dirty="0"/>
          </a:p>
          <a:p>
            <a:pPr marL="0" indent="0">
              <a:buNone/>
            </a:pPr>
            <a:endParaRPr kumimoji="1" lang="ja-JP" altLang="en-US" dirty="0"/>
          </a:p>
        </p:txBody>
      </p:sp>
      <p:grpSp>
        <p:nvGrpSpPr>
          <p:cNvPr id="24" name="グループ化 23"/>
          <p:cNvGrpSpPr/>
          <p:nvPr/>
        </p:nvGrpSpPr>
        <p:grpSpPr>
          <a:xfrm>
            <a:off x="1345987" y="3138776"/>
            <a:ext cx="6281351" cy="2617603"/>
            <a:chOff x="1345987" y="3138776"/>
            <a:chExt cx="6281351" cy="2617603"/>
          </a:xfrm>
        </p:grpSpPr>
        <p:sp>
          <p:nvSpPr>
            <p:cNvPr id="12" name="右矢印 11"/>
            <p:cNvSpPr/>
            <p:nvPr/>
          </p:nvSpPr>
          <p:spPr>
            <a:xfrm rot="3309749">
              <a:off x="3505925" y="3294538"/>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3" name="右矢印 12"/>
            <p:cNvSpPr/>
            <p:nvPr/>
          </p:nvSpPr>
          <p:spPr>
            <a:xfrm rot="3309749">
              <a:off x="5057284" y="3294537"/>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grpSp>
          <p:nvGrpSpPr>
            <p:cNvPr id="23" name="グループ化 22"/>
            <p:cNvGrpSpPr/>
            <p:nvPr/>
          </p:nvGrpSpPr>
          <p:grpSpPr>
            <a:xfrm>
              <a:off x="1345987" y="3254408"/>
              <a:ext cx="6281351" cy="2501971"/>
              <a:chOff x="1170969" y="2809854"/>
              <a:chExt cx="6281351" cy="2501971"/>
            </a:xfrm>
          </p:grpSpPr>
          <p:sp>
            <p:nvSpPr>
              <p:cNvPr id="4" name="二等辺三角形 3"/>
              <p:cNvSpPr/>
              <p:nvPr/>
            </p:nvSpPr>
            <p:spPr>
              <a:xfrm rot="16200000">
                <a:off x="3959932" y="944724"/>
                <a:ext cx="936104" cy="604867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p:cNvSpPr txBox="1"/>
              <p:nvPr/>
            </p:nvSpPr>
            <p:spPr>
              <a:xfrm>
                <a:off x="5292080" y="3802554"/>
                <a:ext cx="1512168" cy="369332"/>
              </a:xfrm>
              <a:prstGeom prst="rect">
                <a:avLst/>
              </a:prstGeom>
              <a:noFill/>
            </p:spPr>
            <p:txBody>
              <a:bodyPr wrap="square" rtlCol="0">
                <a:spAutoFit/>
              </a:bodyPr>
              <a:lstStyle/>
              <a:p>
                <a:r>
                  <a:rPr kumimoji="1" lang="ja-JP" altLang="en-US" dirty="0" smtClean="0"/>
                  <a:t>製品</a:t>
                </a:r>
                <a:endParaRPr kumimoji="1" lang="ja-JP" altLang="en-US" dirty="0"/>
              </a:p>
            </p:txBody>
          </p:sp>
          <p:sp>
            <p:nvSpPr>
              <p:cNvPr id="6" name="右矢印 5"/>
              <p:cNvSpPr/>
              <p:nvPr/>
            </p:nvSpPr>
            <p:spPr>
              <a:xfrm rot="3309749">
                <a:off x="2101150" y="2965615"/>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4" name="右矢印 13"/>
              <p:cNvSpPr/>
              <p:nvPr/>
            </p:nvSpPr>
            <p:spPr>
              <a:xfrm rot="3309749">
                <a:off x="5341511" y="4563182"/>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5" name="右矢印 14"/>
              <p:cNvSpPr/>
              <p:nvPr/>
            </p:nvSpPr>
            <p:spPr>
              <a:xfrm rot="3309749">
                <a:off x="3876214" y="4563182"/>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6" name="右矢印 15"/>
              <p:cNvSpPr/>
              <p:nvPr/>
            </p:nvSpPr>
            <p:spPr>
              <a:xfrm rot="3309749">
                <a:off x="2424916" y="4563182"/>
                <a:ext cx="904404" cy="592881"/>
              </a:xfrm>
              <a:prstGeom prst="right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kumimoji="1" lang="ja-JP" altLang="en-US"/>
              </a:p>
            </p:txBody>
          </p:sp>
          <p:sp>
            <p:nvSpPr>
              <p:cNvPr id="17" name="テキスト ボックス 16"/>
              <p:cNvSpPr txBox="1"/>
              <p:nvPr/>
            </p:nvSpPr>
            <p:spPr>
              <a:xfrm>
                <a:off x="1475656" y="3072238"/>
                <a:ext cx="1152128" cy="369332"/>
              </a:xfrm>
              <a:prstGeom prst="rect">
                <a:avLst/>
              </a:prstGeom>
              <a:noFill/>
            </p:spPr>
            <p:txBody>
              <a:bodyPr wrap="square" rtlCol="0">
                <a:spAutoFit/>
              </a:bodyPr>
              <a:lstStyle/>
              <a:p>
                <a:r>
                  <a:rPr kumimoji="1" lang="ja-JP" altLang="en-US" dirty="0" smtClean="0"/>
                  <a:t>要求定義</a:t>
                </a:r>
                <a:endParaRPr kumimoji="1" lang="ja-JP" altLang="en-US" dirty="0"/>
              </a:p>
            </p:txBody>
          </p:sp>
          <p:sp>
            <p:nvSpPr>
              <p:cNvPr id="18" name="テキスト ボックス 17"/>
              <p:cNvSpPr txBox="1"/>
              <p:nvPr/>
            </p:nvSpPr>
            <p:spPr>
              <a:xfrm>
                <a:off x="3101856" y="3085726"/>
                <a:ext cx="1152128" cy="369332"/>
              </a:xfrm>
              <a:prstGeom prst="rect">
                <a:avLst/>
              </a:prstGeom>
              <a:noFill/>
            </p:spPr>
            <p:txBody>
              <a:bodyPr wrap="square" rtlCol="0">
                <a:spAutoFit/>
              </a:bodyPr>
              <a:lstStyle/>
              <a:p>
                <a:r>
                  <a:rPr lang="ja-JP" altLang="en-US" dirty="0"/>
                  <a:t>設計</a:t>
                </a:r>
                <a:endParaRPr kumimoji="1" lang="ja-JP" altLang="en-US" dirty="0"/>
              </a:p>
            </p:txBody>
          </p:sp>
          <p:sp>
            <p:nvSpPr>
              <p:cNvPr id="19" name="テキスト ボックス 18"/>
              <p:cNvSpPr txBox="1"/>
              <p:nvPr/>
            </p:nvSpPr>
            <p:spPr>
              <a:xfrm>
                <a:off x="4253984" y="3013012"/>
                <a:ext cx="1398136" cy="369332"/>
              </a:xfrm>
              <a:prstGeom prst="rect">
                <a:avLst/>
              </a:prstGeom>
              <a:noFill/>
            </p:spPr>
            <p:txBody>
              <a:bodyPr wrap="square" rtlCol="0">
                <a:spAutoFit/>
              </a:bodyPr>
              <a:lstStyle/>
              <a:p>
                <a:r>
                  <a:rPr lang="ja-JP" altLang="en-US" dirty="0"/>
                  <a:t>コーディング</a:t>
                </a:r>
                <a:endParaRPr kumimoji="1" lang="ja-JP" altLang="en-US" dirty="0"/>
              </a:p>
            </p:txBody>
          </p:sp>
          <p:sp>
            <p:nvSpPr>
              <p:cNvPr id="20" name="テキスト ボックス 19"/>
              <p:cNvSpPr txBox="1"/>
              <p:nvPr/>
            </p:nvSpPr>
            <p:spPr>
              <a:xfrm>
                <a:off x="4965766" y="4696991"/>
                <a:ext cx="1152128" cy="369332"/>
              </a:xfrm>
              <a:prstGeom prst="rect">
                <a:avLst/>
              </a:prstGeom>
              <a:noFill/>
            </p:spPr>
            <p:txBody>
              <a:bodyPr wrap="square" rtlCol="0">
                <a:spAutoFit/>
              </a:bodyPr>
              <a:lstStyle/>
              <a:p>
                <a:r>
                  <a:rPr lang="ja-JP" altLang="en-US" dirty="0"/>
                  <a:t>テスト</a:t>
                </a:r>
                <a:endParaRPr kumimoji="1" lang="ja-JP" altLang="en-US" dirty="0"/>
              </a:p>
            </p:txBody>
          </p:sp>
          <p:sp>
            <p:nvSpPr>
              <p:cNvPr id="21" name="テキスト ボックス 20"/>
              <p:cNvSpPr txBox="1"/>
              <p:nvPr/>
            </p:nvSpPr>
            <p:spPr>
              <a:xfrm>
                <a:off x="3305006" y="4696991"/>
                <a:ext cx="1152128" cy="369332"/>
              </a:xfrm>
              <a:prstGeom prst="rect">
                <a:avLst/>
              </a:prstGeom>
              <a:noFill/>
            </p:spPr>
            <p:txBody>
              <a:bodyPr wrap="square" rtlCol="0">
                <a:spAutoFit/>
              </a:bodyPr>
              <a:lstStyle/>
              <a:p>
                <a:r>
                  <a:rPr lang="ja-JP" altLang="en-US" dirty="0"/>
                  <a:t>レビュー</a:t>
                </a:r>
                <a:endParaRPr kumimoji="1" lang="ja-JP" altLang="en-US" dirty="0"/>
              </a:p>
            </p:txBody>
          </p:sp>
          <p:sp>
            <p:nvSpPr>
              <p:cNvPr id="22" name="テキスト ボックス 21"/>
              <p:cNvSpPr txBox="1"/>
              <p:nvPr/>
            </p:nvSpPr>
            <p:spPr>
              <a:xfrm>
                <a:off x="1170969" y="4696991"/>
                <a:ext cx="1761502" cy="369332"/>
              </a:xfrm>
              <a:prstGeom prst="rect">
                <a:avLst/>
              </a:prstGeom>
              <a:noFill/>
            </p:spPr>
            <p:txBody>
              <a:bodyPr wrap="square" rtlCol="0">
                <a:spAutoFit/>
              </a:bodyPr>
              <a:lstStyle/>
              <a:p>
                <a:r>
                  <a:rPr lang="ja-JP" altLang="en-US" dirty="0"/>
                  <a:t>プロトタイピング</a:t>
                </a:r>
                <a:endParaRPr kumimoji="1" lang="ja-JP" altLang="en-US" dirty="0"/>
              </a:p>
            </p:txBody>
          </p:sp>
        </p:grpSp>
      </p:grpSp>
    </p:spTree>
    <p:extLst>
      <p:ext uri="{BB962C8B-B14F-4D97-AF65-F5344CB8AC3E}">
        <p14:creationId xmlns:p14="http://schemas.microsoft.com/office/powerpoint/2010/main" val="22993309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静的欠陥モデルのツール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COQUALMO</a:t>
            </a:r>
          </a:p>
          <a:p>
            <a:pPr marL="0" indent="0">
              <a:buNone/>
            </a:pPr>
            <a:r>
              <a:rPr lang="ja-JP" altLang="en-US" dirty="0"/>
              <a:t>要求</a:t>
            </a:r>
            <a:r>
              <a:rPr lang="ja-JP" altLang="en-US" dirty="0" smtClean="0"/>
              <a:t>定義、設計、コーディングにおける欠陥予測モデル</a:t>
            </a:r>
            <a:endParaRPr lang="en-US" altLang="ja-JP" dirty="0" smtClean="0"/>
          </a:p>
          <a:p>
            <a:pPr marL="0" indent="0">
              <a:buNone/>
            </a:pPr>
            <a:endParaRPr kumimoji="1" lang="en-US" altLang="ja-JP" dirty="0"/>
          </a:p>
          <a:p>
            <a:pPr marL="0" indent="0">
              <a:buNone/>
            </a:pPr>
            <a:r>
              <a:rPr lang="ja-JP" altLang="en-US" dirty="0" smtClean="0"/>
              <a:t>欠陥作り込み要因と欠陥除去要因に対する評価を入力として、欠陥密度の予測値を得る</a:t>
            </a:r>
            <a:endParaRPr kumimoji="1" lang="en-US" altLang="ja-JP" dirty="0" smtClean="0"/>
          </a:p>
          <a:p>
            <a:pPr marL="0" indent="0">
              <a:buNone/>
            </a:pP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37470824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欠陥除去率</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ある段階での欠陥がどれくらい除去できたか</a:t>
            </a:r>
            <a:endParaRPr kumimoji="1" lang="en-US" altLang="ja-JP" dirty="0" smtClean="0"/>
          </a:p>
          <a:p>
            <a:pPr marL="0" indent="0">
              <a:buNone/>
            </a:pPr>
            <a:r>
              <a:rPr kumimoji="1" lang="ja-JP" altLang="en-US" dirty="0" smtClean="0"/>
              <a:t>全体の欠陥除去率：</a:t>
            </a:r>
            <a:r>
              <a:rPr kumimoji="1" lang="en-US" altLang="ja-JP" dirty="0" smtClean="0"/>
              <a:t>E/</a:t>
            </a:r>
            <a:r>
              <a:rPr kumimoji="1" lang="ja-JP" altLang="en-US" dirty="0" smtClean="0"/>
              <a:t>（</a:t>
            </a:r>
            <a:r>
              <a:rPr kumimoji="1" lang="en-US" altLang="ja-JP" dirty="0" smtClean="0"/>
              <a:t>E+D)</a:t>
            </a:r>
          </a:p>
          <a:p>
            <a:pPr marL="0" indent="0">
              <a:buNone/>
            </a:pPr>
            <a:r>
              <a:rPr lang="en-US" altLang="ja-JP" dirty="0" smtClean="0"/>
              <a:t>E</a:t>
            </a:r>
            <a:r>
              <a:rPr lang="ja-JP" altLang="en-US" dirty="0" smtClean="0"/>
              <a:t>：製品を出荷するまでの欠陥発見数</a:t>
            </a:r>
            <a:endParaRPr lang="en-US" altLang="ja-JP" dirty="0" smtClean="0"/>
          </a:p>
          <a:p>
            <a:pPr marL="0" indent="0">
              <a:buNone/>
            </a:pPr>
            <a:r>
              <a:rPr kumimoji="1" lang="en-US" altLang="ja-JP" dirty="0" smtClean="0"/>
              <a:t>D:</a:t>
            </a:r>
            <a:r>
              <a:rPr kumimoji="1" lang="ja-JP" altLang="en-US" dirty="0" smtClean="0"/>
              <a:t>出荷後の欠陥発見数</a:t>
            </a:r>
            <a:endParaRPr kumimoji="1" lang="en-US" altLang="ja-JP" dirty="0" smtClean="0"/>
          </a:p>
          <a:p>
            <a:pPr marL="0" indent="0">
              <a:buNone/>
            </a:pPr>
            <a:endParaRPr lang="en-US" altLang="ja-JP" dirty="0" smtClean="0"/>
          </a:p>
          <a:p>
            <a:pPr marL="0" indent="0">
              <a:buNone/>
            </a:pPr>
            <a:r>
              <a:rPr lang="ja-JP" altLang="en-US" dirty="0"/>
              <a:t>工程</a:t>
            </a:r>
            <a:r>
              <a:rPr lang="ja-JP" altLang="en-US" dirty="0" smtClean="0"/>
              <a:t>別の欠陥除去率：</a:t>
            </a:r>
            <a:r>
              <a:rPr lang="en-US" altLang="ja-JP" dirty="0" err="1" smtClean="0"/>
              <a:t>E</a:t>
            </a:r>
            <a:r>
              <a:rPr lang="en-US" altLang="ja-JP" baseline="-25000" dirty="0" err="1" smtClean="0"/>
              <a:t>i</a:t>
            </a:r>
            <a:r>
              <a:rPr lang="en-US" altLang="ja-JP" dirty="0" smtClean="0"/>
              <a:t>/</a:t>
            </a:r>
            <a:r>
              <a:rPr lang="ja-JP" altLang="en-US" dirty="0" smtClean="0"/>
              <a:t>（</a:t>
            </a:r>
            <a:r>
              <a:rPr lang="en-US" altLang="ja-JP" dirty="0" smtClean="0"/>
              <a:t>E</a:t>
            </a:r>
            <a:r>
              <a:rPr lang="en-US" altLang="ja-JP" baseline="-25000" dirty="0" smtClean="0"/>
              <a:t>i</a:t>
            </a:r>
            <a:r>
              <a:rPr lang="en-US" altLang="ja-JP" dirty="0" smtClean="0"/>
              <a:t>+E</a:t>
            </a:r>
            <a:r>
              <a:rPr lang="en-US" altLang="ja-JP" baseline="-25000" dirty="0" smtClean="0"/>
              <a:t>i+1</a:t>
            </a:r>
            <a:r>
              <a:rPr lang="en-US" altLang="ja-JP" dirty="0" smtClean="0"/>
              <a:t>)</a:t>
            </a:r>
          </a:p>
          <a:p>
            <a:pPr marL="0" indent="0">
              <a:buNone/>
            </a:pPr>
            <a:r>
              <a:rPr lang="en-US" altLang="ja-JP" dirty="0" err="1" smtClean="0"/>
              <a:t>E</a:t>
            </a:r>
            <a:r>
              <a:rPr lang="en-US" altLang="ja-JP" baseline="-25000" dirty="0" err="1" smtClean="0"/>
              <a:t>i</a:t>
            </a:r>
            <a:r>
              <a:rPr lang="en-US" altLang="ja-JP" dirty="0" smtClean="0"/>
              <a:t>:</a:t>
            </a:r>
            <a:r>
              <a:rPr lang="ja-JP" altLang="en-US" dirty="0" smtClean="0"/>
              <a:t>ある欠陥除去工程での欠陥発見数</a:t>
            </a:r>
            <a:endParaRPr lang="en-US" altLang="ja-JP" dirty="0" smtClean="0"/>
          </a:p>
          <a:p>
            <a:pPr marL="0" indent="0">
              <a:buNone/>
            </a:pPr>
            <a:r>
              <a:rPr lang="en-US" altLang="ja-JP" dirty="0" smtClean="0"/>
              <a:t>E</a:t>
            </a:r>
            <a:r>
              <a:rPr lang="en-US" altLang="ja-JP" baseline="-25000" dirty="0" smtClean="0"/>
              <a:t>i+1</a:t>
            </a:r>
            <a:r>
              <a:rPr lang="ja-JP" altLang="en-US" dirty="0" smtClean="0"/>
              <a:t>：次の欠陥除去工程での欠陥発見数</a:t>
            </a:r>
            <a:endParaRPr lang="en-US" altLang="ja-JP" dirty="0"/>
          </a:p>
        </p:txBody>
      </p:sp>
    </p:spTree>
    <p:extLst>
      <p:ext uri="{BB962C8B-B14F-4D97-AF65-F5344CB8AC3E}">
        <p14:creationId xmlns:p14="http://schemas.microsoft.com/office/powerpoint/2010/main" val="22106754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欠陥除去率の</a:t>
            </a:r>
            <a:r>
              <a:rPr kumimoji="1" lang="en-US" altLang="ja-JP" dirty="0" smtClean="0"/>
              <a:t/>
            </a:r>
            <a:br>
              <a:rPr kumimoji="1" lang="en-US" altLang="ja-JP" dirty="0" smtClean="0"/>
            </a:br>
            <a:r>
              <a:rPr kumimoji="1" lang="ja-JP" altLang="en-US" dirty="0" smtClean="0"/>
              <a:t>ベンチマークデータ</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過去のデータから（アメリカ）、一般的に、多くのプロジェクトは出荷前の時点で</a:t>
            </a:r>
            <a:r>
              <a:rPr kumimoji="1" lang="en-US" altLang="ja-JP" dirty="0" smtClean="0"/>
              <a:t>75</a:t>
            </a:r>
            <a:r>
              <a:rPr kumimoji="1" lang="ja-JP" altLang="en-US" dirty="0" smtClean="0"/>
              <a:t>％～</a:t>
            </a:r>
            <a:r>
              <a:rPr kumimoji="1" lang="en-US" altLang="ja-JP" dirty="0" smtClean="0"/>
              <a:t>85</a:t>
            </a:r>
            <a:r>
              <a:rPr kumimoji="1" lang="ja-JP" altLang="en-US" dirty="0" smtClean="0"/>
              <a:t>％の欠陥しか除去できていない</a:t>
            </a:r>
            <a:endParaRPr kumimoji="1" lang="en-US" altLang="ja-JP" dirty="0" smtClean="0"/>
          </a:p>
          <a:p>
            <a:pPr marL="0" indent="0">
              <a:buNone/>
            </a:pPr>
            <a:endParaRPr lang="en-US" altLang="ja-JP" dirty="0"/>
          </a:p>
          <a:p>
            <a:pPr marL="0" indent="0">
              <a:buNone/>
            </a:pPr>
            <a:r>
              <a:rPr kumimoji="1" lang="ja-JP" altLang="en-US" dirty="0" smtClean="0"/>
              <a:t>どんなに熟練しても</a:t>
            </a:r>
            <a:r>
              <a:rPr kumimoji="1" lang="en-US" altLang="ja-JP" dirty="0" smtClean="0"/>
              <a:t>95</a:t>
            </a:r>
            <a:r>
              <a:rPr kumimoji="1" lang="ja-JP" altLang="en-US" dirty="0" smtClean="0"/>
              <a:t>％程度が限度で、それ以上の欠陥除去には莫大</a:t>
            </a:r>
            <a:r>
              <a:rPr lang="ja-JP" altLang="en-US" dirty="0" smtClean="0"/>
              <a:t>なコストがかかる</a:t>
            </a:r>
            <a:endParaRPr lang="en-US" altLang="ja-JP" dirty="0" smtClean="0"/>
          </a:p>
          <a:p>
            <a:pPr marL="0" indent="0">
              <a:buNone/>
            </a:pPr>
            <a:endParaRPr kumimoji="1" lang="en-US" altLang="ja-JP" dirty="0" smtClean="0"/>
          </a:p>
          <a:p>
            <a:pPr marL="0" indent="0">
              <a:buNone/>
            </a:pPr>
            <a:r>
              <a:rPr lang="ja-JP" altLang="en-US" dirty="0"/>
              <a:t>一般的</a:t>
            </a:r>
            <a:r>
              <a:rPr lang="ja-JP" altLang="en-US" dirty="0" smtClean="0"/>
              <a:t>な情報システムには</a:t>
            </a:r>
            <a:r>
              <a:rPr lang="en-US" altLang="ja-JP" dirty="0" smtClean="0"/>
              <a:t>95</a:t>
            </a:r>
            <a:r>
              <a:rPr lang="ja-JP" altLang="en-US" dirty="0" smtClean="0"/>
              <a:t>％で十分である</a:t>
            </a:r>
            <a:endParaRPr kumimoji="1" lang="en-US" altLang="ja-JP" dirty="0"/>
          </a:p>
          <a:p>
            <a:pPr marL="0" indent="0">
              <a:buNone/>
            </a:pPr>
            <a:endParaRPr kumimoji="1" lang="ja-JP" altLang="en-US" dirty="0"/>
          </a:p>
        </p:txBody>
      </p:sp>
    </p:spTree>
    <p:extLst>
      <p:ext uri="{BB962C8B-B14F-4D97-AF65-F5344CB8AC3E}">
        <p14:creationId xmlns:p14="http://schemas.microsoft.com/office/powerpoint/2010/main" val="36688384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９５％以降が難しい</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9</a:t>
            </a:r>
            <a:r>
              <a:rPr kumimoji="1" lang="ja-JP" altLang="en-US" dirty="0" smtClean="0"/>
              <a:t>週の時点で</a:t>
            </a:r>
            <a:r>
              <a:rPr kumimoji="1" lang="en-US" altLang="ja-JP" dirty="0" smtClean="0"/>
              <a:t>446</a:t>
            </a:r>
            <a:r>
              <a:rPr kumimoji="1" lang="ja-JP" altLang="en-US" dirty="0" smtClean="0"/>
              <a:t>個</a:t>
            </a:r>
            <a:endParaRPr kumimoji="1" lang="en-US" altLang="ja-JP" dirty="0" smtClean="0"/>
          </a:p>
          <a:p>
            <a:pPr marL="0" indent="0">
              <a:buNone/>
            </a:pPr>
            <a:r>
              <a:rPr lang="en-US" altLang="ja-JP" dirty="0"/>
              <a:t>12</a:t>
            </a:r>
            <a:r>
              <a:rPr lang="ja-JP" altLang="en-US" dirty="0"/>
              <a:t>週の時点</a:t>
            </a:r>
            <a:r>
              <a:rPr lang="ja-JP" altLang="en-US" dirty="0" smtClean="0"/>
              <a:t>で</a:t>
            </a:r>
            <a:r>
              <a:rPr lang="en-US" altLang="ja-JP" dirty="0" smtClean="0"/>
              <a:t>525</a:t>
            </a:r>
            <a:r>
              <a:rPr lang="ja-JP" altLang="en-US" dirty="0" smtClean="0"/>
              <a:t>個</a:t>
            </a:r>
            <a:endParaRPr lang="en-US" altLang="ja-JP" dirty="0" smtClean="0"/>
          </a:p>
          <a:p>
            <a:pPr marL="0" indent="0">
              <a:buNone/>
            </a:pPr>
            <a:r>
              <a:rPr kumimoji="1" lang="en-US" altLang="ja-JP" dirty="0"/>
              <a:t>15</a:t>
            </a:r>
            <a:r>
              <a:rPr kumimoji="1" lang="ja-JP" altLang="en-US" dirty="0"/>
              <a:t>週の時点</a:t>
            </a:r>
            <a:r>
              <a:rPr kumimoji="1" lang="ja-JP" altLang="en-US" dirty="0" smtClean="0"/>
              <a:t>で</a:t>
            </a:r>
            <a:r>
              <a:rPr kumimoji="1" lang="en-US" altLang="ja-JP" dirty="0" smtClean="0"/>
              <a:t>550</a:t>
            </a:r>
            <a:r>
              <a:rPr kumimoji="1" lang="ja-JP" altLang="en-US" dirty="0" smtClean="0"/>
              <a:t>個</a:t>
            </a:r>
            <a:endParaRPr kumimoji="1" lang="en-US" altLang="ja-JP" dirty="0" smtClean="0"/>
          </a:p>
          <a:p>
            <a:pPr marL="0" indent="0">
              <a:buNone/>
            </a:pPr>
            <a:endParaRPr lang="en-US" altLang="ja-JP" dirty="0"/>
          </a:p>
          <a:p>
            <a:pPr marL="0" indent="0">
              <a:buNone/>
            </a:pPr>
            <a:r>
              <a:rPr kumimoji="1" lang="ja-JP" altLang="en-US" dirty="0" smtClean="0"/>
              <a:t>同じ</a:t>
            </a:r>
            <a:r>
              <a:rPr kumimoji="1" lang="en-US" altLang="ja-JP" dirty="0" smtClean="0"/>
              <a:t>3</a:t>
            </a:r>
            <a:r>
              <a:rPr kumimoji="1" lang="ja-JP" altLang="en-US" dirty="0" smtClean="0"/>
              <a:t>週間でも見つかる欠陥の数が違う</a:t>
            </a:r>
            <a:endParaRPr kumimoji="1" lang="en-US" altLang="ja-JP" dirty="0" smtClean="0"/>
          </a:p>
          <a:p>
            <a:pPr marL="0" indent="0">
              <a:buNone/>
            </a:pPr>
            <a:r>
              <a:rPr lang="en-US" altLang="ja-JP" dirty="0"/>
              <a:t>15</a:t>
            </a:r>
            <a:r>
              <a:rPr lang="ja-JP" altLang="en-US" dirty="0"/>
              <a:t>週の時点</a:t>
            </a:r>
            <a:r>
              <a:rPr lang="ja-JP" altLang="en-US" dirty="0" smtClean="0"/>
              <a:t>で、約９９％は達成しているが、</a:t>
            </a:r>
            <a:endParaRPr lang="en-US" altLang="ja-JP" dirty="0" smtClean="0"/>
          </a:p>
          <a:p>
            <a:pPr marL="0" indent="0">
              <a:buNone/>
            </a:pPr>
            <a:r>
              <a:rPr lang="ja-JP" altLang="en-US" dirty="0"/>
              <a:t>さら</a:t>
            </a:r>
            <a:r>
              <a:rPr lang="ja-JP" altLang="en-US" dirty="0" smtClean="0"/>
              <a:t>なるコストをかけてまでやるべきなのか？</a:t>
            </a:r>
            <a:endParaRPr kumimoji="1" lang="ja-JP" altLang="en-US" dirty="0"/>
          </a:p>
        </p:txBody>
      </p:sp>
      <p:sp>
        <p:nvSpPr>
          <p:cNvPr id="16" name="円弧 15"/>
          <p:cNvSpPr/>
          <p:nvPr/>
        </p:nvSpPr>
        <p:spPr>
          <a:xfrm flipH="1">
            <a:off x="3851920" y="2348880"/>
            <a:ext cx="1080120" cy="504056"/>
          </a:xfrm>
          <a:prstGeom prst="arc">
            <a:avLst>
              <a:gd name="adj1" fmla="val 5400192"/>
              <a:gd name="adj2" fmla="val 16340758"/>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 name="テキスト ボックス 16"/>
          <p:cNvSpPr txBox="1"/>
          <p:nvPr/>
        </p:nvSpPr>
        <p:spPr>
          <a:xfrm>
            <a:off x="5265992" y="2416242"/>
            <a:ext cx="2088232" cy="369332"/>
          </a:xfrm>
          <a:prstGeom prst="rect">
            <a:avLst/>
          </a:prstGeom>
          <a:noFill/>
        </p:spPr>
        <p:txBody>
          <a:bodyPr wrap="square" rtlCol="0">
            <a:spAutoFit/>
          </a:bodyPr>
          <a:lstStyle/>
          <a:p>
            <a:r>
              <a:rPr kumimoji="1" lang="en-US" altLang="ja-JP" dirty="0" smtClean="0"/>
              <a:t>79</a:t>
            </a:r>
            <a:r>
              <a:rPr kumimoji="1" lang="ja-JP" altLang="en-US" dirty="0" smtClean="0"/>
              <a:t>個見つかった</a:t>
            </a:r>
            <a:endParaRPr kumimoji="1" lang="ja-JP" altLang="en-US" dirty="0"/>
          </a:p>
        </p:txBody>
      </p:sp>
      <p:sp>
        <p:nvSpPr>
          <p:cNvPr id="18" name="円弧 17"/>
          <p:cNvSpPr/>
          <p:nvPr/>
        </p:nvSpPr>
        <p:spPr>
          <a:xfrm flipH="1">
            <a:off x="3851920" y="2852936"/>
            <a:ext cx="1080120" cy="504056"/>
          </a:xfrm>
          <a:prstGeom prst="arc">
            <a:avLst>
              <a:gd name="adj1" fmla="val 5400192"/>
              <a:gd name="adj2" fmla="val 16340758"/>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9" name="テキスト ボックス 18"/>
          <p:cNvSpPr txBox="1"/>
          <p:nvPr/>
        </p:nvSpPr>
        <p:spPr>
          <a:xfrm>
            <a:off x="5265992" y="2987660"/>
            <a:ext cx="2088232" cy="369332"/>
          </a:xfrm>
          <a:prstGeom prst="rect">
            <a:avLst/>
          </a:prstGeom>
          <a:noFill/>
        </p:spPr>
        <p:txBody>
          <a:bodyPr wrap="square" rtlCol="0">
            <a:spAutoFit/>
          </a:bodyPr>
          <a:lstStyle/>
          <a:p>
            <a:r>
              <a:rPr lang="en-US" altLang="ja-JP" dirty="0"/>
              <a:t>25</a:t>
            </a:r>
            <a:r>
              <a:rPr kumimoji="1" lang="ja-JP" altLang="en-US" dirty="0" smtClean="0"/>
              <a:t>個見つかった</a:t>
            </a:r>
            <a:endParaRPr kumimoji="1" lang="ja-JP" altLang="en-US" dirty="0"/>
          </a:p>
        </p:txBody>
      </p:sp>
    </p:spTree>
    <p:extLst>
      <p:ext uri="{BB962C8B-B14F-4D97-AF65-F5344CB8AC3E}">
        <p14:creationId xmlns:p14="http://schemas.microsoft.com/office/powerpoint/2010/main" val="5127306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工程ごとの欠陥除去の</a:t>
            </a:r>
            <a:r>
              <a:rPr kumimoji="1" lang="en-US" altLang="ja-JP" dirty="0" smtClean="0"/>
              <a:t/>
            </a:r>
            <a:br>
              <a:rPr kumimoji="1" lang="en-US" altLang="ja-JP" dirty="0" smtClean="0"/>
            </a:br>
            <a:r>
              <a:rPr kumimoji="1" lang="ja-JP" altLang="en-US" dirty="0" smtClean="0"/>
              <a:t>コスト効率</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欠陥の除去が遅れるほど、その除去コストは高くつく</a:t>
            </a:r>
            <a:endParaRPr kumimoji="1" lang="en-US" altLang="ja-JP" dirty="0" smtClean="0"/>
          </a:p>
          <a:p>
            <a:pPr marL="0" indent="0">
              <a:buNone/>
            </a:pPr>
            <a:endParaRPr lang="en-US" altLang="ja-JP" dirty="0"/>
          </a:p>
          <a:p>
            <a:pPr marL="0" indent="0">
              <a:buNone/>
            </a:pPr>
            <a:r>
              <a:rPr kumimoji="1" lang="ja-JP" altLang="en-US" dirty="0" smtClean="0"/>
              <a:t>要求</a:t>
            </a:r>
            <a:r>
              <a:rPr kumimoji="1" lang="en-US" altLang="ja-JP" dirty="0" smtClean="0"/>
              <a:t>/</a:t>
            </a:r>
            <a:r>
              <a:rPr kumimoji="1" lang="ja-JP" altLang="en-US" dirty="0" smtClean="0"/>
              <a:t>設計における修正コスト：</a:t>
            </a:r>
            <a:r>
              <a:rPr kumimoji="1" lang="en-US" altLang="ja-JP" dirty="0" smtClean="0"/>
              <a:t>1</a:t>
            </a:r>
            <a:r>
              <a:rPr kumimoji="1" lang="ja-JP" altLang="en-US" dirty="0" smtClean="0"/>
              <a:t>倍とすると</a:t>
            </a:r>
            <a:endParaRPr kumimoji="1" lang="en-US" altLang="ja-JP" dirty="0" smtClean="0"/>
          </a:p>
          <a:p>
            <a:pPr marL="0" indent="0">
              <a:buNone/>
            </a:pPr>
            <a:r>
              <a:rPr lang="ja-JP" altLang="en-US" dirty="0" smtClean="0"/>
              <a:t>コーディングにおける修正コスト：</a:t>
            </a:r>
            <a:r>
              <a:rPr lang="en-US" altLang="ja-JP" dirty="0" smtClean="0"/>
              <a:t>5</a:t>
            </a:r>
            <a:r>
              <a:rPr lang="ja-JP" altLang="en-US" dirty="0" smtClean="0"/>
              <a:t>倍</a:t>
            </a:r>
            <a:endParaRPr lang="en-US" altLang="ja-JP" dirty="0" smtClean="0"/>
          </a:p>
          <a:p>
            <a:pPr marL="0" indent="0">
              <a:buNone/>
            </a:pPr>
            <a:r>
              <a:rPr kumimoji="1" lang="ja-JP" altLang="en-US" dirty="0"/>
              <a:t>テスト工程に</a:t>
            </a:r>
            <a:r>
              <a:rPr kumimoji="1" lang="ja-JP" altLang="en-US" dirty="0" smtClean="0"/>
              <a:t>おける修正コスト：</a:t>
            </a:r>
            <a:r>
              <a:rPr kumimoji="1" lang="en-US" altLang="ja-JP" dirty="0" smtClean="0"/>
              <a:t>25</a:t>
            </a:r>
            <a:r>
              <a:rPr kumimoji="1" lang="ja-JP" altLang="en-US" dirty="0" smtClean="0"/>
              <a:t>倍</a:t>
            </a:r>
            <a:endParaRPr kumimoji="1" lang="en-US" altLang="ja-JP" dirty="0" smtClean="0"/>
          </a:p>
          <a:p>
            <a:pPr marL="0" indent="0">
              <a:buNone/>
            </a:pPr>
            <a:r>
              <a:rPr lang="ja-JP" altLang="en-US" dirty="0"/>
              <a:t>出荷後に</a:t>
            </a:r>
            <a:r>
              <a:rPr lang="ja-JP" altLang="en-US" dirty="0" smtClean="0"/>
              <a:t>おける</a:t>
            </a:r>
            <a:r>
              <a:rPr lang="ja-JP" altLang="en-US" dirty="0"/>
              <a:t>修正</a:t>
            </a:r>
            <a:r>
              <a:rPr lang="ja-JP" altLang="en-US" dirty="0" smtClean="0"/>
              <a:t>コスト：</a:t>
            </a:r>
            <a:r>
              <a:rPr lang="en-US" altLang="ja-JP" dirty="0" smtClean="0"/>
              <a:t>250</a:t>
            </a:r>
            <a:r>
              <a:rPr lang="ja-JP" altLang="en-US" dirty="0" smtClean="0"/>
              <a:t>倍</a:t>
            </a:r>
            <a:endParaRPr kumimoji="1" lang="ja-JP" altLang="en-US" dirty="0"/>
          </a:p>
        </p:txBody>
      </p:sp>
    </p:spTree>
    <p:extLst>
      <p:ext uri="{BB962C8B-B14F-4D97-AF65-F5344CB8AC3E}">
        <p14:creationId xmlns:p14="http://schemas.microsoft.com/office/powerpoint/2010/main" val="32651682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顧客</a:t>
            </a:r>
            <a:r>
              <a:rPr lang="ja-JP" altLang="en-US" dirty="0" smtClean="0"/>
              <a:t>から報告される欠陥</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smtClean="0"/>
              <a:t>顧客から報告される欠陥はユーザ数と正の相関がある</a:t>
            </a:r>
            <a:endParaRPr kumimoji="1" lang="en-US" altLang="ja-JP" dirty="0" smtClean="0"/>
          </a:p>
          <a:p>
            <a:pPr marL="0" indent="0">
              <a:buNone/>
            </a:pPr>
            <a:endParaRPr lang="en-US" altLang="ja-JP" dirty="0" smtClean="0"/>
          </a:p>
          <a:p>
            <a:pPr marL="0" indent="0">
              <a:buNone/>
            </a:pPr>
            <a:r>
              <a:rPr lang="ja-JP" altLang="en-US" dirty="0" smtClean="0"/>
              <a:t>つまり、ソフトウェアは使われれば使われるほど欠陥が多く見つかる</a:t>
            </a:r>
            <a:endParaRPr lang="en-US" altLang="ja-JP" dirty="0" smtClean="0"/>
          </a:p>
          <a:p>
            <a:pPr marL="0" indent="0">
              <a:buNone/>
            </a:pPr>
            <a:endParaRPr kumimoji="1" lang="en-US" altLang="ja-JP" dirty="0" smtClean="0"/>
          </a:p>
          <a:p>
            <a:pPr marL="0" indent="0">
              <a:buNone/>
            </a:pPr>
            <a:r>
              <a:rPr lang="ja-JP" altLang="en-US" dirty="0"/>
              <a:t>逆に</a:t>
            </a:r>
            <a:r>
              <a:rPr lang="ja-JP" altLang="en-US" dirty="0" smtClean="0"/>
              <a:t>言えば</a:t>
            </a:r>
            <a:endParaRPr lang="en-US" altLang="ja-JP" dirty="0" smtClean="0"/>
          </a:p>
          <a:p>
            <a:pPr marL="0" indent="0">
              <a:buNone/>
            </a:pPr>
            <a:r>
              <a:rPr kumimoji="1" lang="ja-JP" altLang="en-US" dirty="0" smtClean="0"/>
              <a:t>ソフトウェアがバグだらけなら、使うユーザが少なくなり、欠陥も対して見つからない</a:t>
            </a:r>
            <a:endParaRPr kumimoji="1" lang="ja-JP" altLang="en-US" dirty="0"/>
          </a:p>
        </p:txBody>
      </p:sp>
    </p:spTree>
    <p:extLst>
      <p:ext uri="{BB962C8B-B14F-4D97-AF65-F5344CB8AC3E}">
        <p14:creationId xmlns:p14="http://schemas.microsoft.com/office/powerpoint/2010/main" val="2788332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質問１の答え</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lang="ja-JP" altLang="en-US" dirty="0" smtClean="0"/>
              <a:t>製品</a:t>
            </a:r>
            <a:r>
              <a:rPr lang="ja-JP" altLang="en-US" dirty="0"/>
              <a:t>を出荷してから半年間、欠陥が全く報告されていません。よろこんでいいのでしょうか</a:t>
            </a:r>
            <a:r>
              <a:rPr lang="ja-JP" altLang="en-US" dirty="0" smtClean="0"/>
              <a:t>？</a:t>
            </a:r>
            <a:endParaRPr lang="en-US" altLang="ja-JP" dirty="0"/>
          </a:p>
          <a:p>
            <a:pPr marL="0" indent="0" algn="just">
              <a:buNone/>
            </a:pPr>
            <a:endParaRPr kumimoji="1" lang="en-US" altLang="ja-JP" dirty="0" smtClean="0"/>
          </a:p>
          <a:p>
            <a:pPr marL="0" indent="0" algn="just">
              <a:buNone/>
            </a:pPr>
            <a:r>
              <a:rPr lang="ja-JP" altLang="en-US" dirty="0" smtClean="0"/>
              <a:t>まず確認すべきことは、</a:t>
            </a:r>
            <a:endParaRPr lang="en-US" altLang="ja-JP" dirty="0" smtClean="0"/>
          </a:p>
          <a:p>
            <a:pPr marL="0" indent="0" algn="just">
              <a:buNone/>
            </a:pPr>
            <a:r>
              <a:rPr kumimoji="1" lang="ja-JP" altLang="en-US" dirty="0" smtClean="0">
                <a:solidFill>
                  <a:srgbClr val="FF0000"/>
                </a:solidFill>
              </a:rPr>
              <a:t>そのシステムを使っている人がいるのかどうか</a:t>
            </a:r>
            <a:endParaRPr kumimoji="1" lang="en-US" altLang="ja-JP" dirty="0" smtClean="0">
              <a:solidFill>
                <a:srgbClr val="FF0000"/>
              </a:solidFill>
            </a:endParaRPr>
          </a:p>
          <a:p>
            <a:pPr marL="0" indent="0" algn="just">
              <a:buNone/>
            </a:pPr>
            <a:r>
              <a:rPr kumimoji="1" lang="ja-JP" altLang="en-US" dirty="0" smtClean="0"/>
              <a:t>報告される欠陥がすくない理由は、誰も使っていないからかもしれない・・・</a:t>
            </a:r>
            <a:endParaRPr kumimoji="1" lang="en-US" altLang="ja-JP" dirty="0" smtClean="0"/>
          </a:p>
          <a:p>
            <a:pPr marL="0" indent="0" algn="just">
              <a:buNone/>
            </a:pPr>
            <a:endParaRPr lang="en-US" altLang="ja-JP" dirty="0"/>
          </a:p>
          <a:p>
            <a:pPr marL="0" indent="0" algn="just">
              <a:buNone/>
            </a:pPr>
            <a:r>
              <a:rPr kumimoji="1" lang="ja-JP" altLang="en-US" dirty="0" smtClean="0"/>
              <a:t>多くの人が使っていることが確認できて、それでもなお欠陥が報告されていないのであれば、欠陥除去率の高い、いいプロジェクトであったと言える</a:t>
            </a:r>
            <a:endParaRPr kumimoji="1" lang="en-US" altLang="ja-JP" dirty="0" smtClean="0"/>
          </a:p>
          <a:p>
            <a:pPr marL="0" indent="0" algn="just">
              <a:buNone/>
            </a:pPr>
            <a:endParaRPr kumimoji="1" lang="ja-JP" altLang="en-US" dirty="0"/>
          </a:p>
        </p:txBody>
      </p:sp>
      <p:cxnSp>
        <p:nvCxnSpPr>
          <p:cNvPr id="5" name="直線矢印コネクタ 4"/>
          <p:cNvCxnSpPr/>
          <p:nvPr/>
        </p:nvCxnSpPr>
        <p:spPr>
          <a:xfrm>
            <a:off x="4355976" y="2672916"/>
            <a:ext cx="0" cy="39604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7949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質問２の答え</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lang="ja-JP" altLang="en-US" dirty="0"/>
              <a:t>上司から、出荷までに９９％のバグを発見、修正するように指示がありました</a:t>
            </a:r>
            <a:r>
              <a:rPr lang="ja-JP" altLang="en-US" dirty="0" smtClean="0"/>
              <a:t>。</a:t>
            </a:r>
            <a:endParaRPr lang="en-US" altLang="ja-JP" dirty="0" smtClean="0"/>
          </a:p>
          <a:p>
            <a:pPr marL="0" indent="0" algn="just">
              <a:buNone/>
            </a:pPr>
            <a:endParaRPr kumimoji="1" lang="en-US" altLang="ja-JP" dirty="0" smtClean="0"/>
          </a:p>
          <a:p>
            <a:pPr marL="0" indent="0" algn="just">
              <a:buNone/>
            </a:pPr>
            <a:r>
              <a:rPr lang="ja-JP" altLang="en-US" dirty="0" smtClean="0"/>
              <a:t>９９％のバグの発見と修正はほぼ不可能であり、とてもコストがかかる</a:t>
            </a:r>
            <a:endParaRPr lang="en-US" altLang="ja-JP" dirty="0" smtClean="0"/>
          </a:p>
          <a:p>
            <a:pPr marL="0" indent="0" algn="just">
              <a:buNone/>
            </a:pPr>
            <a:endParaRPr kumimoji="1" lang="en-US" altLang="ja-JP" dirty="0"/>
          </a:p>
          <a:p>
            <a:pPr marL="0" indent="0" algn="just">
              <a:buNone/>
            </a:pPr>
            <a:r>
              <a:rPr kumimoji="1" lang="ja-JP" altLang="en-US" dirty="0" smtClean="0"/>
              <a:t>欠陥ベンチマークのデータについて上司と議論し、目標を適切なものとするように提案するべき</a:t>
            </a:r>
            <a:endParaRPr kumimoji="1" lang="ja-JP" altLang="en-US" dirty="0"/>
          </a:p>
        </p:txBody>
      </p:sp>
      <p:cxnSp>
        <p:nvCxnSpPr>
          <p:cNvPr id="5" name="直線矢印コネクタ 4"/>
          <p:cNvCxnSpPr/>
          <p:nvPr/>
        </p:nvCxnSpPr>
        <p:spPr>
          <a:xfrm>
            <a:off x="4211960" y="2852936"/>
            <a:ext cx="0" cy="43204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97261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buNone/>
            </a:pPr>
            <a:r>
              <a:rPr lang="ja-JP" altLang="en-US" dirty="0" smtClean="0"/>
              <a:t>欠陥</a:t>
            </a:r>
            <a:r>
              <a:rPr lang="ja-JP" altLang="en-US" dirty="0"/>
              <a:t>除去率：出荷前、または開発の各工程で</a:t>
            </a:r>
            <a:r>
              <a:rPr lang="ja-JP" altLang="en-US" dirty="0" smtClean="0"/>
              <a:t>除去</a:t>
            </a:r>
            <a:endParaRPr lang="en-US" altLang="ja-JP" dirty="0" smtClean="0"/>
          </a:p>
          <a:p>
            <a:pPr marL="0" indent="0">
              <a:buNone/>
            </a:pPr>
            <a:r>
              <a:rPr lang="ja-JP" altLang="en-US" dirty="0"/>
              <a:t>　</a:t>
            </a:r>
            <a:r>
              <a:rPr lang="ja-JP" altLang="en-US" dirty="0" smtClean="0"/>
              <a:t>　　　　　　　した欠陥</a:t>
            </a:r>
            <a:r>
              <a:rPr lang="ja-JP" altLang="en-US" dirty="0"/>
              <a:t>の割合</a:t>
            </a:r>
            <a:endParaRPr lang="en-US" altLang="ja-JP" dirty="0"/>
          </a:p>
          <a:p>
            <a:pPr marL="0" indent="0">
              <a:buNone/>
            </a:pPr>
            <a:r>
              <a:rPr lang="ja-JP" altLang="en-US" dirty="0" smtClean="0"/>
              <a:t>欠陥</a:t>
            </a:r>
            <a:r>
              <a:rPr lang="ja-JP" altLang="en-US" dirty="0"/>
              <a:t>密度：残存している</a:t>
            </a:r>
            <a:r>
              <a:rPr lang="en-US" altLang="ja-JP" dirty="0"/>
              <a:t>KLOC</a:t>
            </a:r>
            <a:r>
              <a:rPr lang="ja-JP" altLang="en-US" dirty="0"/>
              <a:t>あたりの欠陥数</a:t>
            </a:r>
          </a:p>
          <a:p>
            <a:pPr marL="0" indent="0">
              <a:buNone/>
            </a:pPr>
            <a:endParaRPr lang="en-US" altLang="ja-JP" dirty="0" smtClean="0"/>
          </a:p>
          <a:p>
            <a:pPr marL="0" indent="0">
              <a:buNone/>
            </a:pPr>
            <a:r>
              <a:rPr lang="ja-JP" altLang="en-US" dirty="0" smtClean="0"/>
              <a:t>欠陥</a:t>
            </a:r>
            <a:r>
              <a:rPr lang="ja-JP" altLang="en-US" dirty="0"/>
              <a:t>に</a:t>
            </a:r>
            <a:r>
              <a:rPr lang="ja-JP" altLang="en-US" dirty="0" smtClean="0"/>
              <a:t>は特有のパターンと、法則性がある</a:t>
            </a:r>
            <a:endParaRPr lang="en-US" altLang="ja-JP" dirty="0" smtClean="0"/>
          </a:p>
          <a:p>
            <a:pPr marL="0" indent="0">
              <a:buNone/>
            </a:pPr>
            <a:endParaRPr kumimoji="1" lang="en-US" altLang="ja-JP" dirty="0"/>
          </a:p>
          <a:p>
            <a:pPr marL="0" indent="0">
              <a:buNone/>
            </a:pPr>
            <a:r>
              <a:rPr lang="ja-JP" altLang="en-US" dirty="0" smtClean="0"/>
              <a:t>欠陥はプロジェクトの</a:t>
            </a:r>
            <a:r>
              <a:rPr lang="ja-JP" altLang="en-US" dirty="0"/>
              <a:t>至るところ</a:t>
            </a:r>
            <a:r>
              <a:rPr lang="ja-JP" altLang="en-US" dirty="0" smtClean="0"/>
              <a:t>で作りこまれ、テストなどを通して除去される</a:t>
            </a:r>
            <a:endParaRPr lang="en-US" altLang="ja-JP" dirty="0" smtClean="0"/>
          </a:p>
          <a:p>
            <a:pPr marL="0" indent="0">
              <a:buNone/>
            </a:pPr>
            <a:endParaRPr kumimoji="1" lang="en-US" altLang="ja-JP" dirty="0"/>
          </a:p>
          <a:p>
            <a:pPr marL="0" indent="0">
              <a:buNone/>
            </a:pPr>
            <a:r>
              <a:rPr lang="ja-JP" altLang="en-US" dirty="0" smtClean="0"/>
              <a:t>欠陥数や欠陥発見率を予測する方法</a:t>
            </a:r>
            <a:endParaRPr lang="en-US" altLang="ja-JP" dirty="0" smtClean="0"/>
          </a:p>
          <a:p>
            <a:pPr marL="0" indent="0">
              <a:buNone/>
            </a:pPr>
            <a:endParaRPr lang="en-US" altLang="ja-JP" dirty="0" smtClean="0"/>
          </a:p>
        </p:txBody>
      </p:sp>
    </p:spTree>
    <p:extLst>
      <p:ext uri="{BB962C8B-B14F-4D97-AF65-F5344CB8AC3E}">
        <p14:creationId xmlns:p14="http://schemas.microsoft.com/office/powerpoint/2010/main" val="5507175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29567</TotalTime>
  <Words>1249</Words>
  <Application>Microsoft Office PowerPoint</Application>
  <PresentationFormat>画面に合わせる (4:3)</PresentationFormat>
  <Paragraphs>194</Paragraphs>
  <Slides>29</Slides>
  <Notes>0</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29</vt:i4>
      </vt:variant>
    </vt:vector>
  </HeadingPairs>
  <TitlesOfParts>
    <vt:vector size="31" baseType="lpstr">
      <vt:lpstr>プッシュピン</vt:lpstr>
      <vt:lpstr>数式</vt:lpstr>
      <vt:lpstr>ソフトウェアメトリクスの基礎.６</vt:lpstr>
      <vt:lpstr>第７章</vt:lpstr>
      <vt:lpstr>質問！</vt:lpstr>
      <vt:lpstr>なぜ欠陥を測るのか</vt:lpstr>
      <vt:lpstr>障害と故障</vt:lpstr>
      <vt:lpstr>障害と故障（補足）</vt:lpstr>
      <vt:lpstr>欠陥の重要度</vt:lpstr>
      <vt:lpstr>欠陥密度</vt:lpstr>
      <vt:lpstr>欠陥発見率</vt:lpstr>
      <vt:lpstr>欠陥発見率の法則性</vt:lpstr>
      <vt:lpstr>欠陥と工数の関係</vt:lpstr>
      <vt:lpstr>欠陥密度と モジュール複雑度の関係</vt:lpstr>
      <vt:lpstr>バスタブ曲線について</vt:lpstr>
      <vt:lpstr>欠陥数の予測</vt:lpstr>
      <vt:lpstr>動的欠陥モデル</vt:lpstr>
      <vt:lpstr>分布関数</vt:lpstr>
      <vt:lpstr>レイリーモデル</vt:lpstr>
      <vt:lpstr>レイリーモデルの例</vt:lpstr>
      <vt:lpstr>静的欠陥モデル</vt:lpstr>
      <vt:lpstr>欠陥の作り込みと除去</vt:lpstr>
      <vt:lpstr>静的欠陥モデルのツール</vt:lpstr>
      <vt:lpstr>欠陥除去率</vt:lpstr>
      <vt:lpstr>欠陥除去率の ベンチマークデータ</vt:lpstr>
      <vt:lpstr>９５％以降が難しい</vt:lpstr>
      <vt:lpstr>工程ごとの欠陥除去の コスト効率</vt:lpstr>
      <vt:lpstr>顧客から報告される欠陥</vt:lpstr>
      <vt:lpstr>質問１の答え</vt:lpstr>
      <vt:lpstr>質問２の答え</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Share4</cp:lastModifiedBy>
  <cp:revision>151</cp:revision>
  <dcterms:created xsi:type="dcterms:W3CDTF">2012-10-18T12:09:36Z</dcterms:created>
  <dcterms:modified xsi:type="dcterms:W3CDTF">2012-12-06T07:04:58Z</dcterms:modified>
</cp:coreProperties>
</file>