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16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F408D-75BC-4A2E-BB4A-03E36DB2A51C}" type="datetimeFigureOut">
              <a:rPr kumimoji="1" lang="ja-JP" altLang="en-US" smtClean="0"/>
              <a:t>2016/2/29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E31A-27F3-422C-BDFB-3DB2576FA5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2381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F408D-75BC-4A2E-BB4A-03E36DB2A51C}" type="datetimeFigureOut">
              <a:rPr kumimoji="1" lang="ja-JP" altLang="en-US" smtClean="0"/>
              <a:t>2016/2/29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E31A-27F3-422C-BDFB-3DB2576FA5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4664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F408D-75BC-4A2E-BB4A-03E36DB2A51C}" type="datetimeFigureOut">
              <a:rPr kumimoji="1" lang="ja-JP" altLang="en-US" smtClean="0"/>
              <a:t>2016/2/29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E31A-27F3-422C-BDFB-3DB2576FA5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1630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F408D-75BC-4A2E-BB4A-03E36DB2A51C}" type="datetimeFigureOut">
              <a:rPr kumimoji="1" lang="ja-JP" altLang="en-US" smtClean="0"/>
              <a:t>2016/2/29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E31A-27F3-422C-BDFB-3DB2576FA5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384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F408D-75BC-4A2E-BB4A-03E36DB2A51C}" type="datetimeFigureOut">
              <a:rPr kumimoji="1" lang="ja-JP" altLang="en-US" smtClean="0"/>
              <a:t>2016/2/29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E31A-27F3-422C-BDFB-3DB2576FA5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505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F408D-75BC-4A2E-BB4A-03E36DB2A51C}" type="datetimeFigureOut">
              <a:rPr kumimoji="1" lang="ja-JP" altLang="en-US" smtClean="0"/>
              <a:t>2016/2/29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E31A-27F3-422C-BDFB-3DB2576FA5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6175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F408D-75BC-4A2E-BB4A-03E36DB2A51C}" type="datetimeFigureOut">
              <a:rPr kumimoji="1" lang="ja-JP" altLang="en-US" smtClean="0"/>
              <a:t>2016/2/29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E31A-27F3-422C-BDFB-3DB2576FA5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112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F408D-75BC-4A2E-BB4A-03E36DB2A51C}" type="datetimeFigureOut">
              <a:rPr kumimoji="1" lang="ja-JP" altLang="en-US" smtClean="0"/>
              <a:t>2016/2/29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E31A-27F3-422C-BDFB-3DB2576FA5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4292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F408D-75BC-4A2E-BB4A-03E36DB2A51C}" type="datetimeFigureOut">
              <a:rPr kumimoji="1" lang="ja-JP" altLang="en-US" smtClean="0"/>
              <a:t>2016/2/29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E31A-27F3-422C-BDFB-3DB2576FA5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8164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F408D-75BC-4A2E-BB4A-03E36DB2A51C}" type="datetimeFigureOut">
              <a:rPr kumimoji="1" lang="ja-JP" altLang="en-US" smtClean="0"/>
              <a:t>2016/2/29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E31A-27F3-422C-BDFB-3DB2576FA5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7814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F408D-75BC-4A2E-BB4A-03E36DB2A51C}" type="datetimeFigureOut">
              <a:rPr kumimoji="1" lang="ja-JP" altLang="en-US" smtClean="0"/>
              <a:t>2016/2/29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E31A-27F3-422C-BDFB-3DB2576FA5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8147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F408D-75BC-4A2E-BB4A-03E36DB2A51C}" type="datetimeFigureOut">
              <a:rPr kumimoji="1" lang="ja-JP" altLang="en-US" smtClean="0"/>
              <a:t>2016/2/29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1E31A-27F3-422C-BDFB-3DB2576FA58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875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KCTEC</a:t>
            </a:r>
            <a:r>
              <a:rPr kumimoji="1" lang="ja-JP" altLang="en-US" dirty="0" smtClean="0"/>
              <a:t>　動作手順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スタートコミットを決める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/>
              <a:t>スタートコミット</a:t>
            </a:r>
            <a:r>
              <a:rPr lang="ja-JP" altLang="en-US" dirty="0" smtClean="0"/>
              <a:t>で存在するコード片，クローンを特定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スタートコミットと次のコミットの</a:t>
            </a:r>
            <a:r>
              <a:rPr kumimoji="1" lang="en-US" altLang="ja-JP" dirty="0" smtClean="0"/>
              <a:t>Diff</a:t>
            </a:r>
            <a:r>
              <a:rPr kumimoji="1" lang="ja-JP" altLang="en-US" dirty="0" smtClean="0"/>
              <a:t>を求め，その</a:t>
            </a:r>
            <a:r>
              <a:rPr kumimoji="1" lang="en-US" altLang="ja-JP" dirty="0" smtClean="0"/>
              <a:t>Diff</a:t>
            </a:r>
            <a:r>
              <a:rPr kumimoji="1" lang="ja-JP" altLang="en-US" dirty="0" smtClean="0"/>
              <a:t>で変更された箇所がクローンと一致するか調べる</a:t>
            </a:r>
            <a:endParaRPr kumimoji="1"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/>
              <a:t>一致するものが</a:t>
            </a:r>
            <a:r>
              <a:rPr lang="ja-JP" altLang="en-US" dirty="0" smtClean="0"/>
              <a:t>あれば，</a:t>
            </a:r>
            <a:r>
              <a:rPr lang="en-US" altLang="ja-JP" dirty="0" smtClean="0"/>
              <a:t>2</a:t>
            </a:r>
            <a:r>
              <a:rPr lang="ja-JP" altLang="en-US" dirty="0" err="1" smtClean="0"/>
              <a:t>．</a:t>
            </a:r>
            <a:r>
              <a:rPr lang="ja-JP" altLang="en-US" smtClean="0"/>
              <a:t>で特定したクローンと同一に扱う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127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58"/>
          <p:cNvSpPr/>
          <p:nvPr/>
        </p:nvSpPr>
        <p:spPr>
          <a:xfrm flipH="1">
            <a:off x="416842" y="1679316"/>
            <a:ext cx="2210942" cy="32998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62" y="21600"/>
                </a:moveTo>
                <a:lnTo>
                  <a:pt x="5097" y="21600"/>
                </a:lnTo>
                <a:lnTo>
                  <a:pt x="0" y="17468"/>
                </a:lnTo>
                <a:lnTo>
                  <a:pt x="0" y="0"/>
                </a:lnTo>
                <a:lnTo>
                  <a:pt x="21600" y="0"/>
                </a:lnTo>
                <a:lnTo>
                  <a:pt x="21600" y="21600"/>
                </a:lnTo>
                <a:lnTo>
                  <a:pt x="10662" y="2160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defRPr>
            </a:pPr>
            <a:endParaRPr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クローン追跡方法</a:t>
            </a:r>
            <a:endParaRPr kumimoji="1" lang="ja-JP" altLang="en-US" dirty="0"/>
          </a:p>
        </p:txBody>
      </p:sp>
      <p:sp>
        <p:nvSpPr>
          <p:cNvPr id="8" name="Shape 159"/>
          <p:cNvSpPr/>
          <p:nvPr/>
        </p:nvSpPr>
        <p:spPr>
          <a:xfrm flipH="1">
            <a:off x="2106058" y="4352597"/>
            <a:ext cx="521726" cy="626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defRPr>
            </a:pPr>
            <a:endParaRPr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43608" y="1205125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err="1" smtClean="0"/>
              <a:t>Rev.A</a:t>
            </a:r>
            <a:endParaRPr kumimoji="1" lang="ja-JP" altLang="en-US" sz="2400"/>
          </a:p>
        </p:txBody>
      </p:sp>
      <p:sp>
        <p:nvSpPr>
          <p:cNvPr id="6" name="正方形/長方形 5"/>
          <p:cNvSpPr/>
          <p:nvPr/>
        </p:nvSpPr>
        <p:spPr>
          <a:xfrm>
            <a:off x="3059832" y="1772816"/>
            <a:ext cx="292697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055268" y="1311151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smtClean="0"/>
              <a:t>Diff</a:t>
            </a:r>
            <a:endParaRPr kumimoji="1" lang="ja-JP" altLang="en-US" sz="240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16842" y="1679317"/>
            <a:ext cx="213893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kumimoji="1" lang="en-US" altLang="ja-JP" sz="2000" smtClean="0"/>
              <a:t>public main {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sz="2000"/>
              <a:t> </a:t>
            </a:r>
            <a:r>
              <a:rPr lang="en-US" altLang="ja-JP" sz="2000" smtClean="0"/>
              <a:t> </a:t>
            </a:r>
            <a:r>
              <a:rPr lang="en-US" altLang="ja-JP" sz="2000" smtClean="0"/>
              <a:t>if</a:t>
            </a:r>
            <a:r>
              <a:rPr lang="en-US" altLang="ja-JP" sz="2000" smtClean="0"/>
              <a:t>(.........){</a:t>
            </a:r>
            <a:endParaRPr lang="en-US" altLang="ja-JP" sz="2000" smtClean="0"/>
          </a:p>
          <a:p>
            <a:pPr marL="342900" indent="-342900">
              <a:buFont typeface="+mj-lt"/>
              <a:buAutoNum type="arabicPeriod"/>
            </a:pPr>
            <a:r>
              <a:rPr lang="en-US" altLang="ja-JP" sz="2000"/>
              <a:t> </a:t>
            </a:r>
            <a:r>
              <a:rPr lang="en-US" altLang="ja-JP" sz="2000" smtClean="0"/>
              <a:t>    int a = 0;</a:t>
            </a:r>
          </a:p>
          <a:p>
            <a:pPr marL="342900" indent="-342900">
              <a:buFont typeface="+mj-lt"/>
              <a:buAutoNum type="arabicPeriod"/>
            </a:pPr>
            <a:r>
              <a:rPr kumimoji="1" lang="en-US" altLang="ja-JP" sz="2000"/>
              <a:t> </a:t>
            </a:r>
            <a:r>
              <a:rPr kumimoji="1" lang="en-US" altLang="ja-JP" sz="2000" smtClean="0"/>
              <a:t>    exeA();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sz="2000"/>
              <a:t> </a:t>
            </a:r>
            <a:r>
              <a:rPr lang="en-US" altLang="ja-JP" sz="2000" smtClean="0"/>
              <a:t> }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sz="2000" smtClean="0"/>
              <a:t> </a:t>
            </a:r>
            <a:r>
              <a:rPr lang="en-US" altLang="ja-JP" sz="2000" smtClean="0"/>
              <a:t>if</a:t>
            </a:r>
            <a:r>
              <a:rPr lang="en-US" altLang="ja-JP" sz="2000" smtClean="0"/>
              <a:t>(.........){</a:t>
            </a:r>
            <a:endParaRPr lang="en-US" altLang="ja-JP" sz="2000" smtClean="0"/>
          </a:p>
          <a:p>
            <a:pPr marL="342900" indent="-342900">
              <a:buFont typeface="+mj-lt"/>
              <a:buAutoNum type="arabicPeriod"/>
            </a:pPr>
            <a:r>
              <a:rPr lang="en-US" altLang="ja-JP" sz="2000"/>
              <a:t> </a:t>
            </a:r>
            <a:r>
              <a:rPr lang="en-US" altLang="ja-JP" sz="2000" smtClean="0"/>
              <a:t>    int b = 0;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sz="2000"/>
              <a:t>     exeA();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sz="2000" smtClean="0"/>
              <a:t>  }</a:t>
            </a:r>
          </a:p>
          <a:p>
            <a:pPr marL="342900" indent="-342900">
              <a:buFont typeface="+mj-lt"/>
              <a:buAutoNum type="arabicPeriod"/>
            </a:pPr>
            <a:r>
              <a:rPr kumimoji="1" lang="en-US" altLang="ja-JP" sz="2000"/>
              <a:t>}</a:t>
            </a:r>
            <a:endParaRPr kumimoji="1" lang="en-US" altLang="ja-JP" sz="2000" smtClean="0"/>
          </a:p>
          <a:p>
            <a:pPr marL="342900" indent="-342900">
              <a:buFont typeface="+mj-lt"/>
              <a:buAutoNum type="arabicPeriod"/>
            </a:pPr>
            <a:endParaRPr kumimoji="1" lang="ja-JP" altLang="en-US" sz="2000"/>
          </a:p>
        </p:txBody>
      </p:sp>
      <p:sp>
        <p:nvSpPr>
          <p:cNvPr id="26" name="Shape 158"/>
          <p:cNvSpPr/>
          <p:nvPr/>
        </p:nvSpPr>
        <p:spPr>
          <a:xfrm flipH="1">
            <a:off x="6588224" y="1742697"/>
            <a:ext cx="2210942" cy="32998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62" y="21600"/>
                </a:moveTo>
                <a:lnTo>
                  <a:pt x="5097" y="21600"/>
                </a:lnTo>
                <a:lnTo>
                  <a:pt x="0" y="17468"/>
                </a:lnTo>
                <a:lnTo>
                  <a:pt x="0" y="0"/>
                </a:lnTo>
                <a:lnTo>
                  <a:pt x="21600" y="0"/>
                </a:lnTo>
                <a:lnTo>
                  <a:pt x="21600" y="21600"/>
                </a:lnTo>
                <a:lnTo>
                  <a:pt x="10662" y="2160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defRPr>
            </a:pPr>
            <a:endParaRPr/>
          </a:p>
        </p:txBody>
      </p:sp>
      <p:sp>
        <p:nvSpPr>
          <p:cNvPr id="27" name="Shape 159"/>
          <p:cNvSpPr/>
          <p:nvPr/>
        </p:nvSpPr>
        <p:spPr>
          <a:xfrm flipH="1">
            <a:off x="8277440" y="4415978"/>
            <a:ext cx="521726" cy="626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defRPr>
            </a:pPr>
            <a:endParaRPr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7214990" y="126850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smtClean="0"/>
              <a:t>Rev.B</a:t>
            </a:r>
            <a:endParaRPr kumimoji="1" lang="ja-JP" altLang="en-US" sz="240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6588224" y="1742698"/>
            <a:ext cx="213893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kumimoji="1" lang="en-US" altLang="ja-JP" sz="2000" smtClean="0"/>
              <a:t>public main {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sz="2000"/>
              <a:t> </a:t>
            </a:r>
            <a:r>
              <a:rPr lang="en-US" altLang="ja-JP" sz="2000" smtClean="0"/>
              <a:t> </a:t>
            </a:r>
            <a:r>
              <a:rPr lang="en-US" altLang="ja-JP" sz="2000" smtClean="0"/>
              <a:t>if</a:t>
            </a:r>
            <a:r>
              <a:rPr lang="en-US" altLang="ja-JP" sz="2000" smtClean="0"/>
              <a:t>(.........){</a:t>
            </a:r>
            <a:endParaRPr lang="en-US" altLang="ja-JP" sz="2000" smtClean="0"/>
          </a:p>
          <a:p>
            <a:pPr marL="342900" indent="-342900">
              <a:buFont typeface="+mj-lt"/>
              <a:buAutoNum type="arabicPeriod"/>
            </a:pPr>
            <a:r>
              <a:rPr lang="en-US" altLang="ja-JP" sz="2000"/>
              <a:t> </a:t>
            </a:r>
            <a:r>
              <a:rPr lang="en-US" altLang="ja-JP" sz="2000" smtClean="0"/>
              <a:t>    int c = 0;</a:t>
            </a:r>
          </a:p>
          <a:p>
            <a:pPr marL="342900" indent="-342900">
              <a:buFont typeface="+mj-lt"/>
              <a:buAutoNum type="arabicPeriod"/>
            </a:pPr>
            <a:r>
              <a:rPr kumimoji="1" lang="en-US" altLang="ja-JP" sz="2000"/>
              <a:t> </a:t>
            </a:r>
            <a:r>
              <a:rPr kumimoji="1" lang="en-US" altLang="ja-JP" sz="2000" smtClean="0"/>
              <a:t>    exeA();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sz="2000"/>
              <a:t> </a:t>
            </a:r>
            <a:r>
              <a:rPr lang="en-US" altLang="ja-JP" sz="2000" smtClean="0"/>
              <a:t> }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sz="2000" smtClean="0"/>
              <a:t> </a:t>
            </a:r>
            <a:r>
              <a:rPr lang="en-US" altLang="ja-JP" sz="2000" smtClean="0"/>
              <a:t>if</a:t>
            </a:r>
            <a:r>
              <a:rPr lang="en-US" altLang="ja-JP" sz="2000" smtClean="0"/>
              <a:t>(.........){</a:t>
            </a:r>
            <a:endParaRPr lang="en-US" altLang="ja-JP" sz="2000" smtClean="0"/>
          </a:p>
          <a:p>
            <a:pPr marL="342900" indent="-342900">
              <a:buFont typeface="+mj-lt"/>
              <a:buAutoNum type="arabicPeriod"/>
            </a:pPr>
            <a:r>
              <a:rPr lang="en-US" altLang="ja-JP" sz="2000"/>
              <a:t> </a:t>
            </a:r>
            <a:r>
              <a:rPr lang="en-US" altLang="ja-JP" sz="2000" smtClean="0"/>
              <a:t>    int b = 0;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sz="2000"/>
              <a:t>     exeA();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sz="2000" smtClean="0"/>
              <a:t>  }</a:t>
            </a:r>
          </a:p>
          <a:p>
            <a:pPr marL="342900" indent="-342900">
              <a:buFont typeface="+mj-lt"/>
              <a:buAutoNum type="arabicPeriod"/>
            </a:pPr>
            <a:r>
              <a:rPr kumimoji="1" lang="en-US" altLang="ja-JP" sz="2000"/>
              <a:t>}</a:t>
            </a:r>
            <a:endParaRPr kumimoji="1" lang="en-US" altLang="ja-JP" sz="2000" smtClean="0"/>
          </a:p>
          <a:p>
            <a:pPr marL="342900" indent="-342900">
              <a:buFont typeface="+mj-lt"/>
              <a:buAutoNum type="arabicPeriod"/>
            </a:pPr>
            <a:endParaRPr kumimoji="1" lang="ja-JP" altLang="en-US" sz="2000"/>
          </a:p>
        </p:txBody>
      </p:sp>
      <p:sp>
        <p:nvSpPr>
          <p:cNvPr id="30" name="Shape 163"/>
          <p:cNvSpPr/>
          <p:nvPr/>
        </p:nvSpPr>
        <p:spPr>
          <a:xfrm>
            <a:off x="406189" y="2060848"/>
            <a:ext cx="2210942" cy="1152128"/>
          </a:xfrm>
          <a:prstGeom prst="rect">
            <a:avLst/>
          </a:prstGeom>
          <a:solidFill>
            <a:schemeClr val="accent5">
              <a:hueOff val="-375889"/>
              <a:satOff val="-9195"/>
              <a:lumOff val="-14901"/>
              <a:alpha val="45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defRPr>
            </a:pPr>
            <a:endParaRPr/>
          </a:p>
        </p:txBody>
      </p:sp>
      <p:sp>
        <p:nvSpPr>
          <p:cNvPr id="31" name="Shape 163"/>
          <p:cNvSpPr/>
          <p:nvPr/>
        </p:nvSpPr>
        <p:spPr>
          <a:xfrm>
            <a:off x="416842" y="3284984"/>
            <a:ext cx="2200289" cy="1152128"/>
          </a:xfrm>
          <a:prstGeom prst="rect">
            <a:avLst/>
          </a:prstGeom>
          <a:solidFill>
            <a:schemeClr val="accent5">
              <a:hueOff val="-375889"/>
              <a:satOff val="-9195"/>
              <a:lumOff val="-14901"/>
              <a:alpha val="45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defRPr>
            </a:pPr>
            <a:endParaRPr/>
          </a:p>
        </p:txBody>
      </p:sp>
      <p:sp>
        <p:nvSpPr>
          <p:cNvPr id="3" name="正方形/長方形 2"/>
          <p:cNvSpPr/>
          <p:nvPr/>
        </p:nvSpPr>
        <p:spPr>
          <a:xfrm>
            <a:off x="3059832" y="1772816"/>
            <a:ext cx="576064" cy="646331"/>
          </a:xfrm>
          <a:prstGeom prst="rect">
            <a:avLst/>
          </a:prstGeom>
          <a:solidFill>
            <a:schemeClr val="bg1">
              <a:lumMod val="65000"/>
              <a:alpha val="33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059832" y="1772816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mtClean="0"/>
              <a:t>3.</a:t>
            </a:r>
          </a:p>
          <a:p>
            <a:r>
              <a:rPr lang="en-US" altLang="ja-JP"/>
              <a:t> </a:t>
            </a:r>
            <a:r>
              <a:rPr lang="en-US" altLang="ja-JP" smtClean="0"/>
              <a:t>    3.</a:t>
            </a:r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635896" y="1772816"/>
            <a:ext cx="2350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mtClean="0"/>
              <a:t>-</a:t>
            </a:r>
            <a:r>
              <a:rPr lang="ja-JP" altLang="en-US" smtClean="0"/>
              <a:t> </a:t>
            </a:r>
            <a:r>
              <a:rPr lang="en-US" altLang="ja-JP" smtClean="0"/>
              <a:t>-    int a = 0;</a:t>
            </a:r>
          </a:p>
          <a:p>
            <a:r>
              <a:rPr lang="en-US" altLang="ja-JP" smtClean="0"/>
              <a:t>+ </a:t>
            </a:r>
            <a:r>
              <a:rPr kumimoji="1" lang="en-US" altLang="ja-JP" smtClean="0"/>
              <a:t>+   int c = 0;</a:t>
            </a:r>
            <a:endParaRPr kumimoji="1" lang="ja-JP" altLang="en-US"/>
          </a:p>
        </p:txBody>
      </p:sp>
      <p:sp>
        <p:nvSpPr>
          <p:cNvPr id="20" name="Shape 163"/>
          <p:cNvSpPr/>
          <p:nvPr/>
        </p:nvSpPr>
        <p:spPr>
          <a:xfrm>
            <a:off x="6588224" y="2132856"/>
            <a:ext cx="2210942" cy="1152128"/>
          </a:xfrm>
          <a:prstGeom prst="rect">
            <a:avLst/>
          </a:prstGeom>
          <a:solidFill>
            <a:schemeClr val="accent5">
              <a:hueOff val="-375889"/>
              <a:satOff val="-9195"/>
              <a:lumOff val="-14901"/>
              <a:alpha val="45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defRPr>
            </a:pPr>
            <a:endParaRPr/>
          </a:p>
        </p:txBody>
      </p:sp>
      <p:sp>
        <p:nvSpPr>
          <p:cNvPr id="9" name="角丸四角形 8"/>
          <p:cNvSpPr/>
          <p:nvPr/>
        </p:nvSpPr>
        <p:spPr>
          <a:xfrm>
            <a:off x="179512" y="2276872"/>
            <a:ext cx="2664296" cy="432048"/>
          </a:xfrm>
          <a:prstGeom prst="roundRect">
            <a:avLst/>
          </a:prstGeom>
          <a:solidFill>
            <a:schemeClr val="accent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角丸四角形 20"/>
          <p:cNvSpPr/>
          <p:nvPr/>
        </p:nvSpPr>
        <p:spPr>
          <a:xfrm>
            <a:off x="2996208" y="1700808"/>
            <a:ext cx="3087960" cy="792088"/>
          </a:xfrm>
          <a:prstGeom prst="roundRect">
            <a:avLst/>
          </a:prstGeom>
          <a:solidFill>
            <a:schemeClr val="accent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角丸四角形 22"/>
          <p:cNvSpPr/>
          <p:nvPr/>
        </p:nvSpPr>
        <p:spPr>
          <a:xfrm>
            <a:off x="6350894" y="2348880"/>
            <a:ext cx="2664296" cy="432048"/>
          </a:xfrm>
          <a:prstGeom prst="roundRect">
            <a:avLst/>
          </a:prstGeom>
          <a:solidFill>
            <a:schemeClr val="accent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23528" y="5220573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mtClean="0"/>
              <a:t>クローンセット</a:t>
            </a:r>
            <a:r>
              <a:rPr lang="en-US" altLang="ja-JP"/>
              <a:t>α</a:t>
            </a:r>
            <a:endParaRPr lang="en-US" altLang="ja-JP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ja-JP" altLang="en-US" smtClean="0"/>
              <a:t>コード片</a:t>
            </a:r>
            <a:r>
              <a:rPr kumimoji="1" lang="en-US" altLang="ja-JP" smtClean="0"/>
              <a:t>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mtClean="0"/>
              <a:t>コード片</a:t>
            </a:r>
            <a:r>
              <a:rPr lang="en-US" altLang="ja-JP" smtClean="0"/>
              <a:t>B</a:t>
            </a:r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99126" y="184482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mtClean="0"/>
              <a:t>A</a:t>
            </a:r>
            <a:endParaRPr kumimoji="1" lang="ja-JP" altLang="en-US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88473" y="3241948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/>
              <a:t>B</a:t>
            </a:r>
            <a:endParaRPr kumimoji="1" lang="ja-JP" altLang="en-US"/>
          </a:p>
        </p:txBody>
      </p:sp>
      <p:cxnSp>
        <p:nvCxnSpPr>
          <p:cNvPr id="13" name="直線コネクタ 12"/>
          <p:cNvCxnSpPr/>
          <p:nvPr/>
        </p:nvCxnSpPr>
        <p:spPr>
          <a:xfrm>
            <a:off x="2617131" y="2780928"/>
            <a:ext cx="379077" cy="7007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/>
          <p:cNvCxnSpPr>
            <a:stCxn id="31" idx="3"/>
          </p:cNvCxnSpPr>
          <p:nvPr/>
        </p:nvCxnSpPr>
        <p:spPr>
          <a:xfrm flipV="1">
            <a:off x="2617131" y="3481635"/>
            <a:ext cx="379077" cy="379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3059832" y="328498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mtClean="0"/>
              <a:t>クローンセット</a:t>
            </a:r>
            <a:r>
              <a:rPr kumimoji="1" lang="en-US" altLang="ja-JP" smtClean="0"/>
              <a:t>α</a:t>
            </a:r>
            <a:endParaRPr kumimoji="1" lang="ja-JP" altLang="en-US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6261792" y="1979548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mtClean="0"/>
              <a:t>A’</a:t>
            </a:r>
            <a:endParaRPr kumimoji="1" lang="ja-JP" altLang="en-US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6228184" y="5157192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mtClean="0"/>
              <a:t>クローンセット</a:t>
            </a:r>
            <a:r>
              <a:rPr lang="en-US" altLang="ja-JP" smtClean="0"/>
              <a:t>α</a:t>
            </a:r>
            <a:r>
              <a:rPr lang="ja-JP" altLang="en-US" smtClean="0"/>
              <a:t>’</a:t>
            </a:r>
            <a:endParaRPr lang="en-US" altLang="ja-JP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ja-JP" altLang="en-US" smtClean="0"/>
              <a:t>コード片</a:t>
            </a:r>
            <a:r>
              <a:rPr lang="en-US" altLang="ja-JP" smtClean="0"/>
              <a:t>A’</a:t>
            </a:r>
            <a:endParaRPr kumimoji="1" lang="en-US" altLang="ja-JP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mtClean="0"/>
              <a:t>コード片</a:t>
            </a:r>
            <a:r>
              <a:rPr lang="en-US" altLang="ja-JP" smtClean="0"/>
              <a:t>B</a:t>
            </a:r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478167" y="4244369"/>
            <a:ext cx="2592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mtClean="0"/>
              <a:t>コード片</a:t>
            </a:r>
            <a:r>
              <a:rPr kumimoji="1" lang="en-US" altLang="ja-JP" smtClean="0"/>
              <a:t>A</a:t>
            </a:r>
            <a:r>
              <a:rPr kumimoji="1" lang="ja-JP" altLang="en-US" smtClean="0"/>
              <a:t>とコード片</a:t>
            </a:r>
            <a:r>
              <a:rPr kumimoji="1" lang="en-US" altLang="ja-JP" smtClean="0"/>
              <a:t>A’</a:t>
            </a:r>
            <a:r>
              <a:rPr lang="ja-JP" altLang="en-US" smtClean="0"/>
              <a:t>が</a:t>
            </a:r>
            <a:endParaRPr lang="en-US" altLang="ja-JP" smtClean="0"/>
          </a:p>
          <a:p>
            <a:r>
              <a:rPr kumimoji="1" lang="ja-JP" altLang="en-US"/>
              <a:t>クローン</a:t>
            </a:r>
            <a:r>
              <a:rPr kumimoji="1" lang="ja-JP" altLang="en-US"/>
              <a:t>関係</a:t>
            </a:r>
            <a:r>
              <a:rPr kumimoji="1" lang="ja-JP" altLang="en-US" smtClean="0"/>
              <a:t>にあるかを比較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510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58"/>
          <p:cNvSpPr/>
          <p:nvPr/>
        </p:nvSpPr>
        <p:spPr>
          <a:xfrm flipH="1">
            <a:off x="416842" y="1679316"/>
            <a:ext cx="2210942" cy="32998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62" y="21600"/>
                </a:moveTo>
                <a:lnTo>
                  <a:pt x="5097" y="21600"/>
                </a:lnTo>
                <a:lnTo>
                  <a:pt x="0" y="17468"/>
                </a:lnTo>
                <a:lnTo>
                  <a:pt x="0" y="0"/>
                </a:lnTo>
                <a:lnTo>
                  <a:pt x="21600" y="0"/>
                </a:lnTo>
                <a:lnTo>
                  <a:pt x="21600" y="21600"/>
                </a:lnTo>
                <a:lnTo>
                  <a:pt x="10662" y="2160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defRPr>
            </a:pPr>
            <a:endParaRPr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クローン追跡方法</a:t>
            </a:r>
            <a:endParaRPr kumimoji="1" lang="ja-JP" altLang="en-US" dirty="0"/>
          </a:p>
        </p:txBody>
      </p:sp>
      <p:sp>
        <p:nvSpPr>
          <p:cNvPr id="8" name="Shape 159"/>
          <p:cNvSpPr/>
          <p:nvPr/>
        </p:nvSpPr>
        <p:spPr>
          <a:xfrm flipH="1">
            <a:off x="2106058" y="4352597"/>
            <a:ext cx="521726" cy="626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defRPr>
            </a:pPr>
            <a:endParaRPr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43608" y="1205125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err="1" smtClean="0"/>
              <a:t>Rev.A</a:t>
            </a:r>
            <a:endParaRPr kumimoji="1" lang="ja-JP" altLang="en-US" sz="2400"/>
          </a:p>
        </p:txBody>
      </p:sp>
      <p:sp>
        <p:nvSpPr>
          <p:cNvPr id="6" name="正方形/長方形 5"/>
          <p:cNvSpPr/>
          <p:nvPr/>
        </p:nvSpPr>
        <p:spPr>
          <a:xfrm>
            <a:off x="3059832" y="1772816"/>
            <a:ext cx="292697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055268" y="1311151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smtClean="0"/>
              <a:t>Diff</a:t>
            </a:r>
            <a:endParaRPr kumimoji="1" lang="ja-JP" altLang="en-US" sz="240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16842" y="1679317"/>
            <a:ext cx="213893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kumimoji="1" lang="en-US" altLang="ja-JP" sz="2000" smtClean="0"/>
              <a:t>public main {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sz="2000"/>
              <a:t> </a:t>
            </a:r>
            <a:r>
              <a:rPr lang="en-US" altLang="ja-JP" sz="2000" smtClean="0"/>
              <a:t> </a:t>
            </a:r>
            <a:r>
              <a:rPr lang="en-US" altLang="ja-JP" sz="2000" smtClean="0"/>
              <a:t>if</a:t>
            </a:r>
            <a:r>
              <a:rPr lang="en-US" altLang="ja-JP" sz="2000" smtClean="0"/>
              <a:t>(.........){</a:t>
            </a:r>
            <a:endParaRPr lang="en-US" altLang="ja-JP" sz="2000" smtClean="0"/>
          </a:p>
          <a:p>
            <a:pPr marL="342900" indent="-342900">
              <a:buFont typeface="+mj-lt"/>
              <a:buAutoNum type="arabicPeriod"/>
            </a:pPr>
            <a:r>
              <a:rPr lang="en-US" altLang="ja-JP" sz="2000"/>
              <a:t> </a:t>
            </a:r>
            <a:r>
              <a:rPr lang="en-US" altLang="ja-JP" sz="2000" smtClean="0"/>
              <a:t>    int a = 0;</a:t>
            </a:r>
          </a:p>
          <a:p>
            <a:pPr marL="342900" indent="-342900">
              <a:buFont typeface="+mj-lt"/>
              <a:buAutoNum type="arabicPeriod"/>
            </a:pPr>
            <a:r>
              <a:rPr kumimoji="1" lang="en-US" altLang="ja-JP" sz="2000"/>
              <a:t> </a:t>
            </a:r>
            <a:r>
              <a:rPr kumimoji="1" lang="en-US" altLang="ja-JP" sz="2000" smtClean="0"/>
              <a:t>    exeA();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sz="2000"/>
              <a:t> </a:t>
            </a:r>
            <a:r>
              <a:rPr lang="en-US" altLang="ja-JP" sz="2000" smtClean="0"/>
              <a:t> }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sz="2000" smtClean="0"/>
              <a:t> </a:t>
            </a:r>
            <a:r>
              <a:rPr lang="en-US" altLang="ja-JP" sz="2000" smtClean="0"/>
              <a:t>if</a:t>
            </a:r>
            <a:r>
              <a:rPr lang="en-US" altLang="ja-JP" sz="2000" smtClean="0"/>
              <a:t>(.........){</a:t>
            </a:r>
            <a:endParaRPr lang="en-US" altLang="ja-JP" sz="2000" smtClean="0"/>
          </a:p>
          <a:p>
            <a:pPr marL="342900" indent="-342900">
              <a:buFont typeface="+mj-lt"/>
              <a:buAutoNum type="arabicPeriod"/>
            </a:pPr>
            <a:r>
              <a:rPr lang="en-US" altLang="ja-JP" sz="2000"/>
              <a:t> </a:t>
            </a:r>
            <a:r>
              <a:rPr lang="en-US" altLang="ja-JP" sz="2000" smtClean="0"/>
              <a:t>    int b = 0;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sz="2000"/>
              <a:t>     exeA();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sz="2000" smtClean="0"/>
              <a:t>  }</a:t>
            </a:r>
          </a:p>
          <a:p>
            <a:pPr marL="342900" indent="-342900">
              <a:buFont typeface="+mj-lt"/>
              <a:buAutoNum type="arabicPeriod"/>
            </a:pPr>
            <a:r>
              <a:rPr kumimoji="1" lang="en-US" altLang="ja-JP" sz="2000"/>
              <a:t>}</a:t>
            </a:r>
            <a:endParaRPr kumimoji="1" lang="en-US" altLang="ja-JP" sz="2000" smtClean="0"/>
          </a:p>
          <a:p>
            <a:pPr marL="342900" indent="-342900">
              <a:buFont typeface="+mj-lt"/>
              <a:buAutoNum type="arabicPeriod"/>
            </a:pPr>
            <a:endParaRPr kumimoji="1" lang="ja-JP" altLang="en-US" sz="2000"/>
          </a:p>
        </p:txBody>
      </p:sp>
      <p:sp>
        <p:nvSpPr>
          <p:cNvPr id="26" name="Shape 158"/>
          <p:cNvSpPr/>
          <p:nvPr/>
        </p:nvSpPr>
        <p:spPr>
          <a:xfrm flipH="1">
            <a:off x="6588224" y="1742697"/>
            <a:ext cx="2210942" cy="32998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62" y="21600"/>
                </a:moveTo>
                <a:lnTo>
                  <a:pt x="5097" y="21600"/>
                </a:lnTo>
                <a:lnTo>
                  <a:pt x="0" y="17468"/>
                </a:lnTo>
                <a:lnTo>
                  <a:pt x="0" y="0"/>
                </a:lnTo>
                <a:lnTo>
                  <a:pt x="21600" y="0"/>
                </a:lnTo>
                <a:lnTo>
                  <a:pt x="21600" y="21600"/>
                </a:lnTo>
                <a:lnTo>
                  <a:pt x="10662" y="2160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defRPr>
            </a:pPr>
            <a:endParaRPr/>
          </a:p>
        </p:txBody>
      </p:sp>
      <p:sp>
        <p:nvSpPr>
          <p:cNvPr id="27" name="Shape 159"/>
          <p:cNvSpPr/>
          <p:nvPr/>
        </p:nvSpPr>
        <p:spPr>
          <a:xfrm flipH="1">
            <a:off x="8277440" y="4415978"/>
            <a:ext cx="521726" cy="626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defRPr>
            </a:pPr>
            <a:endParaRPr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7214990" y="126850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smtClean="0"/>
              <a:t>Rev.B</a:t>
            </a:r>
            <a:endParaRPr kumimoji="1" lang="ja-JP" altLang="en-US" sz="240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6588224" y="1742698"/>
            <a:ext cx="213893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kumimoji="1" lang="en-US" altLang="ja-JP" sz="2000" smtClean="0"/>
              <a:t>public main {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sz="2000"/>
              <a:t> </a:t>
            </a:r>
            <a:r>
              <a:rPr lang="en-US" altLang="ja-JP" sz="2000" smtClean="0"/>
              <a:t> </a:t>
            </a:r>
            <a:r>
              <a:rPr lang="en-US" altLang="ja-JP" sz="2000" smtClean="0"/>
              <a:t>if</a:t>
            </a:r>
            <a:r>
              <a:rPr lang="en-US" altLang="ja-JP" sz="2000" smtClean="0"/>
              <a:t>(.........){</a:t>
            </a:r>
            <a:endParaRPr lang="en-US" altLang="ja-JP" sz="2000" smtClean="0"/>
          </a:p>
          <a:p>
            <a:pPr marL="342900" indent="-342900">
              <a:buFont typeface="+mj-lt"/>
              <a:buAutoNum type="arabicPeriod"/>
            </a:pPr>
            <a:r>
              <a:rPr lang="en-US" altLang="ja-JP" sz="2000"/>
              <a:t> </a:t>
            </a:r>
            <a:r>
              <a:rPr lang="en-US" altLang="ja-JP" sz="2000" smtClean="0"/>
              <a:t>    </a:t>
            </a:r>
            <a:r>
              <a:rPr lang="en-US" altLang="ja-JP" sz="2000" smtClean="0"/>
              <a:t>methodA();</a:t>
            </a:r>
            <a:endParaRPr lang="en-US" altLang="ja-JP" sz="2000" smtClean="0"/>
          </a:p>
          <a:p>
            <a:pPr marL="342900" indent="-342900">
              <a:buFont typeface="+mj-lt"/>
              <a:buAutoNum type="arabicPeriod"/>
            </a:pPr>
            <a:r>
              <a:rPr kumimoji="1" lang="en-US" altLang="ja-JP" sz="2000"/>
              <a:t> </a:t>
            </a:r>
            <a:r>
              <a:rPr kumimoji="1" lang="en-US" altLang="ja-JP" sz="2000" smtClean="0"/>
              <a:t>    exeA();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sz="2000"/>
              <a:t> </a:t>
            </a:r>
            <a:r>
              <a:rPr lang="en-US" altLang="ja-JP" sz="2000" smtClean="0"/>
              <a:t> }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sz="2000" smtClean="0"/>
              <a:t> </a:t>
            </a:r>
            <a:r>
              <a:rPr lang="en-US" altLang="ja-JP" sz="2000" smtClean="0"/>
              <a:t>if</a:t>
            </a:r>
            <a:r>
              <a:rPr lang="en-US" altLang="ja-JP" sz="2000" smtClean="0"/>
              <a:t>(.........){</a:t>
            </a:r>
            <a:endParaRPr lang="en-US" altLang="ja-JP" sz="2000" smtClean="0"/>
          </a:p>
          <a:p>
            <a:pPr marL="342900" indent="-342900">
              <a:buFont typeface="+mj-lt"/>
              <a:buAutoNum type="arabicPeriod"/>
            </a:pPr>
            <a:r>
              <a:rPr lang="en-US" altLang="ja-JP" sz="2000"/>
              <a:t> </a:t>
            </a:r>
            <a:r>
              <a:rPr lang="en-US" altLang="ja-JP" sz="2000" smtClean="0"/>
              <a:t>    int b = 0;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sz="2000"/>
              <a:t>     exeA();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sz="2000" smtClean="0"/>
              <a:t>  }</a:t>
            </a:r>
          </a:p>
          <a:p>
            <a:pPr marL="342900" indent="-342900">
              <a:buFont typeface="+mj-lt"/>
              <a:buAutoNum type="arabicPeriod"/>
            </a:pPr>
            <a:r>
              <a:rPr kumimoji="1" lang="en-US" altLang="ja-JP" sz="2000"/>
              <a:t>}</a:t>
            </a:r>
            <a:endParaRPr kumimoji="1" lang="en-US" altLang="ja-JP" sz="2000" smtClean="0"/>
          </a:p>
          <a:p>
            <a:pPr marL="342900" indent="-342900">
              <a:buFont typeface="+mj-lt"/>
              <a:buAutoNum type="arabicPeriod"/>
            </a:pPr>
            <a:endParaRPr kumimoji="1" lang="ja-JP" altLang="en-US" sz="2000"/>
          </a:p>
        </p:txBody>
      </p:sp>
      <p:sp>
        <p:nvSpPr>
          <p:cNvPr id="30" name="Shape 163"/>
          <p:cNvSpPr/>
          <p:nvPr/>
        </p:nvSpPr>
        <p:spPr>
          <a:xfrm>
            <a:off x="406189" y="2060848"/>
            <a:ext cx="2210942" cy="1152128"/>
          </a:xfrm>
          <a:prstGeom prst="rect">
            <a:avLst/>
          </a:prstGeom>
          <a:solidFill>
            <a:schemeClr val="accent5">
              <a:hueOff val="-375889"/>
              <a:satOff val="-9195"/>
              <a:lumOff val="-14901"/>
              <a:alpha val="45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defRPr>
            </a:pPr>
            <a:endParaRPr/>
          </a:p>
        </p:txBody>
      </p:sp>
      <p:sp>
        <p:nvSpPr>
          <p:cNvPr id="31" name="Shape 163"/>
          <p:cNvSpPr/>
          <p:nvPr/>
        </p:nvSpPr>
        <p:spPr>
          <a:xfrm>
            <a:off x="416842" y="3284984"/>
            <a:ext cx="2200289" cy="1152128"/>
          </a:xfrm>
          <a:prstGeom prst="rect">
            <a:avLst/>
          </a:prstGeom>
          <a:solidFill>
            <a:schemeClr val="accent5">
              <a:hueOff val="-375889"/>
              <a:satOff val="-9195"/>
              <a:lumOff val="-14901"/>
              <a:alpha val="45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defRPr>
            </a:pPr>
            <a:endParaRPr/>
          </a:p>
        </p:txBody>
      </p:sp>
      <p:sp>
        <p:nvSpPr>
          <p:cNvPr id="3" name="正方形/長方形 2"/>
          <p:cNvSpPr/>
          <p:nvPr/>
        </p:nvSpPr>
        <p:spPr>
          <a:xfrm>
            <a:off x="3059832" y="1772816"/>
            <a:ext cx="576064" cy="646331"/>
          </a:xfrm>
          <a:prstGeom prst="rect">
            <a:avLst/>
          </a:prstGeom>
          <a:solidFill>
            <a:schemeClr val="bg1">
              <a:lumMod val="65000"/>
              <a:alpha val="33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059832" y="1772816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mtClean="0"/>
              <a:t>3.</a:t>
            </a:r>
          </a:p>
          <a:p>
            <a:r>
              <a:rPr lang="en-US" altLang="ja-JP"/>
              <a:t> </a:t>
            </a:r>
            <a:r>
              <a:rPr lang="en-US" altLang="ja-JP" smtClean="0"/>
              <a:t>    3.</a:t>
            </a:r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635896" y="1772816"/>
            <a:ext cx="2350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mtClean="0"/>
              <a:t>-</a:t>
            </a:r>
            <a:r>
              <a:rPr lang="ja-JP" altLang="en-US" smtClean="0"/>
              <a:t> </a:t>
            </a:r>
            <a:r>
              <a:rPr lang="en-US" altLang="ja-JP" smtClean="0"/>
              <a:t>-    int a = 0;</a:t>
            </a:r>
          </a:p>
          <a:p>
            <a:r>
              <a:rPr lang="en-US" altLang="ja-JP" smtClean="0"/>
              <a:t>+ </a:t>
            </a:r>
            <a:r>
              <a:rPr kumimoji="1" lang="en-US" altLang="ja-JP" smtClean="0"/>
              <a:t>+   methodA();</a:t>
            </a:r>
            <a:endParaRPr kumimoji="1" lang="ja-JP" altLang="en-US"/>
          </a:p>
        </p:txBody>
      </p:sp>
      <p:sp>
        <p:nvSpPr>
          <p:cNvPr id="20" name="Shape 163"/>
          <p:cNvSpPr/>
          <p:nvPr/>
        </p:nvSpPr>
        <p:spPr>
          <a:xfrm>
            <a:off x="6602184" y="2161600"/>
            <a:ext cx="2210942" cy="1152128"/>
          </a:xfrm>
          <a:prstGeom prst="rect">
            <a:avLst/>
          </a:prstGeom>
          <a:solidFill>
            <a:schemeClr val="accent5">
              <a:hueOff val="-375889"/>
              <a:satOff val="-9195"/>
              <a:lumOff val="-14901"/>
              <a:alpha val="45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effectLst>
                  <a:outerShdw blurRad="25400" dist="33948" dir="2700000" rotWithShape="0">
                    <a:srgbClr val="3B3936"/>
                  </a:outerShdw>
                </a:effectLst>
              </a:defRPr>
            </a:pPr>
            <a:endParaRPr/>
          </a:p>
        </p:txBody>
      </p:sp>
      <p:sp>
        <p:nvSpPr>
          <p:cNvPr id="9" name="角丸四角形 8"/>
          <p:cNvSpPr/>
          <p:nvPr/>
        </p:nvSpPr>
        <p:spPr>
          <a:xfrm>
            <a:off x="179512" y="2276872"/>
            <a:ext cx="2664296" cy="432048"/>
          </a:xfrm>
          <a:prstGeom prst="roundRect">
            <a:avLst/>
          </a:prstGeom>
          <a:solidFill>
            <a:schemeClr val="accent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角丸四角形 20"/>
          <p:cNvSpPr/>
          <p:nvPr/>
        </p:nvSpPr>
        <p:spPr>
          <a:xfrm>
            <a:off x="2997344" y="1700808"/>
            <a:ext cx="3087960" cy="792088"/>
          </a:xfrm>
          <a:prstGeom prst="roundRect">
            <a:avLst/>
          </a:prstGeom>
          <a:solidFill>
            <a:schemeClr val="accent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角丸四角形 22"/>
          <p:cNvSpPr/>
          <p:nvPr/>
        </p:nvSpPr>
        <p:spPr>
          <a:xfrm>
            <a:off x="6325543" y="2380508"/>
            <a:ext cx="2664296" cy="432048"/>
          </a:xfrm>
          <a:prstGeom prst="roundRect">
            <a:avLst/>
          </a:prstGeom>
          <a:solidFill>
            <a:schemeClr val="accent1">
              <a:alpha val="3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23528" y="5220573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mtClean="0"/>
              <a:t>クローンセット</a:t>
            </a:r>
            <a:r>
              <a:rPr lang="en-US" altLang="ja-JP"/>
              <a:t>α</a:t>
            </a:r>
            <a:endParaRPr lang="en-US" altLang="ja-JP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ja-JP" altLang="en-US" smtClean="0"/>
              <a:t>コード片</a:t>
            </a:r>
            <a:r>
              <a:rPr kumimoji="1" lang="en-US" altLang="ja-JP" smtClean="0"/>
              <a:t>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mtClean="0"/>
              <a:t>コード片</a:t>
            </a:r>
            <a:r>
              <a:rPr lang="en-US" altLang="ja-JP" smtClean="0"/>
              <a:t>B</a:t>
            </a:r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99126" y="184482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mtClean="0"/>
              <a:t>A</a:t>
            </a:r>
            <a:endParaRPr kumimoji="1" lang="ja-JP" altLang="en-US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88473" y="3241948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/>
              <a:t>B</a:t>
            </a:r>
            <a:endParaRPr kumimoji="1" lang="ja-JP" altLang="en-US"/>
          </a:p>
        </p:txBody>
      </p:sp>
      <p:cxnSp>
        <p:nvCxnSpPr>
          <p:cNvPr id="13" name="直線コネクタ 12"/>
          <p:cNvCxnSpPr/>
          <p:nvPr/>
        </p:nvCxnSpPr>
        <p:spPr>
          <a:xfrm>
            <a:off x="2617131" y="2780928"/>
            <a:ext cx="379077" cy="7007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/>
          <p:cNvCxnSpPr>
            <a:stCxn id="31" idx="3"/>
          </p:cNvCxnSpPr>
          <p:nvPr/>
        </p:nvCxnSpPr>
        <p:spPr>
          <a:xfrm flipV="1">
            <a:off x="2617131" y="3481635"/>
            <a:ext cx="379077" cy="379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3059832" y="3284984"/>
            <a:ext cx="1714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mtClean="0"/>
              <a:t>クローンセット</a:t>
            </a:r>
            <a:r>
              <a:rPr kumimoji="1" lang="en-US" altLang="ja-JP" smtClean="0"/>
              <a:t>α</a:t>
            </a:r>
            <a:endParaRPr kumimoji="1" lang="ja-JP" altLang="en-US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6261792" y="1979548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mtClean="0"/>
              <a:t>A’</a:t>
            </a:r>
            <a:endParaRPr kumimoji="1" lang="ja-JP" altLang="en-US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6228184" y="5157192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mtClean="0"/>
              <a:t>クローンセット</a:t>
            </a:r>
            <a:r>
              <a:rPr lang="en-US" altLang="ja-JP"/>
              <a:t>α</a:t>
            </a:r>
            <a:endParaRPr lang="en-US" altLang="ja-JP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ja-JP" altLang="en-US" smtClean="0"/>
              <a:t>コード片</a:t>
            </a:r>
            <a:r>
              <a:rPr lang="en-US" altLang="ja-JP" smtClean="0"/>
              <a:t>A’</a:t>
            </a:r>
            <a:endParaRPr kumimoji="1" lang="en-US" altLang="ja-JP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 smtClean="0"/>
              <a:t>コード片</a:t>
            </a:r>
            <a:r>
              <a:rPr lang="en-US" altLang="ja-JP" smtClean="0"/>
              <a:t>B</a:t>
            </a:r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478167" y="4244369"/>
            <a:ext cx="2592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mtClean="0"/>
              <a:t>コード片</a:t>
            </a:r>
            <a:r>
              <a:rPr kumimoji="1" lang="en-US" altLang="ja-JP" smtClean="0"/>
              <a:t>A</a:t>
            </a:r>
            <a:r>
              <a:rPr kumimoji="1" lang="ja-JP" altLang="en-US" smtClean="0"/>
              <a:t>とコード片</a:t>
            </a:r>
            <a:r>
              <a:rPr kumimoji="1" lang="en-US" altLang="ja-JP" smtClean="0"/>
              <a:t>A’</a:t>
            </a:r>
            <a:r>
              <a:rPr lang="ja-JP" altLang="en-US" smtClean="0"/>
              <a:t>が</a:t>
            </a:r>
            <a:endParaRPr lang="en-US" altLang="ja-JP" smtClean="0"/>
          </a:p>
          <a:p>
            <a:r>
              <a:rPr kumimoji="1" lang="ja-JP" altLang="en-US"/>
              <a:t>クローン</a:t>
            </a:r>
            <a:r>
              <a:rPr kumimoji="1" lang="ja-JP" altLang="en-US"/>
              <a:t>関係</a:t>
            </a:r>
            <a:r>
              <a:rPr kumimoji="1" lang="ja-JP" altLang="en-US" smtClean="0"/>
              <a:t>にあるかを比較</a:t>
            </a:r>
            <a:endParaRPr kumimoji="1" lang="ja-JP" altLang="en-US"/>
          </a:p>
        </p:txBody>
      </p:sp>
      <p:sp>
        <p:nvSpPr>
          <p:cNvPr id="14" name="乗算記号 13"/>
          <p:cNvSpPr/>
          <p:nvPr/>
        </p:nvSpPr>
        <p:spPr>
          <a:xfrm>
            <a:off x="6861542" y="4979157"/>
            <a:ext cx="1253564" cy="1296144"/>
          </a:xfrm>
          <a:prstGeom prst="mathMultiply">
            <a:avLst/>
          </a:prstGeom>
          <a:solidFill>
            <a:srgbClr val="C0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228184" y="6381328"/>
            <a:ext cx="2487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smtClean="0"/>
              <a:t>クローンセット</a:t>
            </a:r>
            <a:r>
              <a:rPr lang="en-US" altLang="ja-JP" smtClean="0"/>
              <a:t>α</a:t>
            </a:r>
            <a:r>
              <a:rPr lang="ja-JP" altLang="en-US" smtClean="0"/>
              <a:t>消失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226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4" grpId="0" animBg="1"/>
      <p:bldP spid="15" grpId="0"/>
    </p:bld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8151</TotalTime>
  <Words>294</Words>
  <Application>Microsoft Office PowerPoint</Application>
  <PresentationFormat>画面に合わせる (4:3)</PresentationFormat>
  <Paragraphs>86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​​テーマ</vt:lpstr>
      <vt:lpstr>KCTEC　動作手順</vt:lpstr>
      <vt:lpstr>クローン追跡方法</vt:lpstr>
      <vt:lpstr>クローン追跡方法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yusuke kukita</dc:creator>
  <cp:lastModifiedBy>yusuke kukita</cp:lastModifiedBy>
  <cp:revision>14</cp:revision>
  <dcterms:created xsi:type="dcterms:W3CDTF">2016-02-26T14:01:57Z</dcterms:created>
  <dcterms:modified xsi:type="dcterms:W3CDTF">2016-03-03T05:54:47Z</dcterms:modified>
</cp:coreProperties>
</file>