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4704" autoAdjust="0"/>
  </p:normalViewPr>
  <p:slideViewPr>
    <p:cSldViewPr>
      <p:cViewPr varScale="1">
        <p:scale>
          <a:sx n="110" d="100"/>
          <a:sy n="110" d="100"/>
        </p:scale>
        <p:origin x="-164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746DBAB-2C57-4AED-A5A4-F15E054CE8A3}" type="datetimeFigureOut">
              <a:rPr kumimoji="1" lang="ja-JP" altLang="en-US" smtClean="0"/>
              <a:t>2012/11/1</a:t>
            </a:fld>
            <a:endParaRPr kumimoji="1" lang="ja-JP" altLang="en-US"/>
          </a:p>
        </p:txBody>
      </p:sp>
      <p:sp>
        <p:nvSpPr>
          <p:cNvPr id="5" name="Footer Placeholder 4"/>
          <p:cNvSpPr>
            <a:spLocks noGrp="1"/>
          </p:cNvSpPr>
          <p:nvPr>
            <p:ph type="ftr" sz="quarter" idx="11"/>
          </p:nvPr>
        </p:nvSpPr>
        <p:spPr>
          <a:xfrm>
            <a:off x="1174044" y="5357592"/>
            <a:ext cx="5034845" cy="365125"/>
          </a:xfrm>
        </p:spPr>
        <p:txBody>
          <a:bodyPr/>
          <a:lstStyle/>
          <a:p>
            <a:endParaRPr kumimoji="1" lang="ja-JP" alt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0746DBAB-2C57-4AED-A5A4-F15E054CE8A3}" type="datetimeFigureOut">
              <a:rPr kumimoji="1" lang="ja-JP" altLang="en-US" smtClean="0"/>
              <a:t>2012/11/1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9" name="Content Placeholder 8"/>
          <p:cNvSpPr>
            <a:spLocks noGrp="1"/>
          </p:cNvSpPr>
          <p:nvPr>
            <p:ph sz="quarter" idx="13"/>
          </p:nvPr>
        </p:nvSpPr>
        <p:spPr>
          <a:xfrm>
            <a:off x="1298448" y="2121407"/>
            <a:ext cx="3200400" cy="360273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0746DBAB-2C57-4AED-A5A4-F15E054CE8A3}" type="datetimeFigureOut">
              <a:rPr kumimoji="1" lang="ja-JP" altLang="en-US" smtClean="0"/>
              <a:t>2012/11/1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11" name="Content Placeholder 10"/>
          <p:cNvSpPr>
            <a:spLocks noGrp="1"/>
          </p:cNvSpPr>
          <p:nvPr>
            <p:ph sz="quarter" idx="13"/>
          </p:nvPr>
        </p:nvSpPr>
        <p:spPr>
          <a:xfrm>
            <a:off x="1298448" y="2944368"/>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0746DBAB-2C57-4AED-A5A4-F15E054CE8A3}" type="datetimeFigureOut">
              <a:rPr kumimoji="1" lang="ja-JP" altLang="en-US" smtClean="0"/>
              <a:t>2012/11/1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6DBAB-2C57-4AED-A5A4-F15E054CE8A3}" type="datetimeFigureOut">
              <a:rPr kumimoji="1" lang="ja-JP" altLang="en-US" smtClean="0"/>
              <a:t>2012/11/1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ja-JP" altLang="en-US" smtClean="0"/>
              <a:t>マスター タイトルの書式設定</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1698" y="5885672"/>
            <a:ext cx="1213821" cy="365125"/>
          </a:xfrm>
        </p:spPr>
        <p:txBody>
          <a:bodyPr/>
          <a:lstStyle/>
          <a:p>
            <a:fld id="{0746DBAB-2C57-4AED-A5A4-F15E054CE8A3}" type="datetimeFigureOut">
              <a:rPr kumimoji="1" lang="ja-JP" altLang="en-US" smtClean="0"/>
              <a:t>2012/11/1</a:t>
            </a:fld>
            <a:endParaRPr kumimoji="1" lang="ja-JP" altLang="en-US"/>
          </a:p>
        </p:txBody>
      </p:sp>
      <p:sp>
        <p:nvSpPr>
          <p:cNvPr id="6" name="Footer Placeholder 5"/>
          <p:cNvSpPr>
            <a:spLocks noGrp="1"/>
          </p:cNvSpPr>
          <p:nvPr>
            <p:ph type="ftr" sz="quarter" idx="11"/>
          </p:nvPr>
        </p:nvSpPr>
        <p:spPr>
          <a:xfrm rot="-60000">
            <a:off x="914554" y="5829261"/>
            <a:ext cx="3522607" cy="365125"/>
          </a:xfrm>
        </p:spPr>
        <p:txBody>
          <a:bodyPr/>
          <a:lstStyle/>
          <a:p>
            <a:endParaRPr kumimoji="1" lang="ja-JP" altLang="en-US"/>
          </a:p>
        </p:txBody>
      </p:sp>
      <p:sp>
        <p:nvSpPr>
          <p:cNvPr id="7" name="Slide Number Placeholder 6"/>
          <p:cNvSpPr>
            <a:spLocks noGrp="1"/>
          </p:cNvSpPr>
          <p:nvPr>
            <p:ph type="sldNum" sz="quarter" idx="12"/>
          </p:nvPr>
        </p:nvSpPr>
        <p:spPr>
          <a:xfrm rot="60000">
            <a:off x="7557313" y="5896961"/>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5936" y="5888737"/>
            <a:ext cx="1213821" cy="365125"/>
          </a:xfrm>
        </p:spPr>
        <p:txBody>
          <a:bodyPr/>
          <a:lstStyle/>
          <a:p>
            <a:fld id="{0746DBAB-2C57-4AED-A5A4-F15E054CE8A3}" type="datetimeFigureOut">
              <a:rPr kumimoji="1" lang="ja-JP" altLang="en-US" smtClean="0"/>
              <a:t>2012/11/1</a:t>
            </a:fld>
            <a:endParaRPr kumimoji="1" lang="ja-JP" altLang="en-US"/>
          </a:p>
        </p:txBody>
      </p:sp>
      <p:sp>
        <p:nvSpPr>
          <p:cNvPr id="6" name="Footer Placeholder 5"/>
          <p:cNvSpPr>
            <a:spLocks noGrp="1"/>
          </p:cNvSpPr>
          <p:nvPr>
            <p:ph type="ftr" sz="quarter" idx="11"/>
          </p:nvPr>
        </p:nvSpPr>
        <p:spPr>
          <a:xfrm rot="-60000">
            <a:off x="914569" y="5831037"/>
            <a:ext cx="3319043" cy="365125"/>
          </a:xfrm>
        </p:spPr>
        <p:txBody>
          <a:bodyPr/>
          <a:lstStyle/>
          <a:p>
            <a:endParaRPr kumimoji="1" lang="ja-JP" altLang="en-US"/>
          </a:p>
        </p:txBody>
      </p:sp>
      <p:sp>
        <p:nvSpPr>
          <p:cNvPr id="7" name="Slide Number Placeholder 6"/>
          <p:cNvSpPr>
            <a:spLocks noGrp="1"/>
          </p:cNvSpPr>
          <p:nvPr>
            <p:ph type="sldNum" sz="quarter" idx="12"/>
          </p:nvPr>
        </p:nvSpPr>
        <p:spPr>
          <a:xfrm rot="60000">
            <a:off x="7562089" y="5900026"/>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746DBAB-2C57-4AED-A5A4-F15E054CE8A3}" type="datetimeFigureOut">
              <a:rPr kumimoji="1" lang="ja-JP" altLang="en-US" smtClean="0"/>
              <a:t>2012/11/1</a:t>
            </a:fld>
            <a:endParaRPr kumimoji="1" lang="ja-JP" alt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kumimoji="1" lang="ja-JP" alt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9969F975-D7EA-4E15-B41C-915D86A8DEA9}"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kumimoji="1"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kumimoji="1"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kumimoji="1"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kumimoji="1"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ソフトウェアメトリクスの基礎</a:t>
            </a:r>
            <a:r>
              <a:rPr lang="en-US" altLang="ja-JP" dirty="0" smtClean="0"/>
              <a:t>.</a:t>
            </a:r>
            <a:r>
              <a:rPr lang="ja-JP" altLang="en-US" dirty="0" smtClean="0"/>
              <a:t>２</a:t>
            </a:r>
            <a:endParaRPr kumimoji="1" lang="ja-JP" altLang="en-US" dirty="0"/>
          </a:p>
        </p:txBody>
      </p:sp>
      <p:sp>
        <p:nvSpPr>
          <p:cNvPr id="3" name="サブタイトル 2"/>
          <p:cNvSpPr>
            <a:spLocks noGrp="1"/>
          </p:cNvSpPr>
          <p:nvPr>
            <p:ph type="subTitle" idx="1"/>
          </p:nvPr>
        </p:nvSpPr>
        <p:spPr/>
        <p:txBody>
          <a:bodyPr>
            <a:normAutofit/>
          </a:bodyPr>
          <a:lstStyle/>
          <a:p>
            <a:r>
              <a:rPr kumimoji="1" lang="en-US" altLang="ja-JP" dirty="0" smtClean="0"/>
              <a:t>60151054</a:t>
            </a:r>
          </a:p>
          <a:p>
            <a:r>
              <a:rPr kumimoji="1" lang="ja-JP" altLang="en-US" dirty="0" smtClean="0"/>
              <a:t>吉行　勇人</a:t>
            </a:r>
            <a:endParaRPr kumimoji="1" lang="en-US" altLang="ja-JP" dirty="0" smtClean="0"/>
          </a:p>
          <a:p>
            <a:pPr algn="r"/>
            <a:r>
              <a:rPr lang="en-US" altLang="ja-JP" dirty="0" smtClean="0"/>
              <a:t>2012</a:t>
            </a:r>
            <a:r>
              <a:rPr lang="ja-JP" altLang="en-US" dirty="0" smtClean="0"/>
              <a:t>年月日</a:t>
            </a:r>
            <a:endParaRPr kumimoji="1" lang="ja-JP" altLang="en-US" dirty="0"/>
          </a:p>
        </p:txBody>
      </p:sp>
    </p:spTree>
    <p:extLst>
      <p:ext uri="{BB962C8B-B14F-4D97-AF65-F5344CB8AC3E}">
        <p14:creationId xmlns:p14="http://schemas.microsoft.com/office/powerpoint/2010/main" val="685961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a:t>
            </a:r>
            <a:r>
              <a:rPr kumimoji="1" lang="en-US" altLang="ja-JP" dirty="0" smtClean="0"/>
              <a:t>3</a:t>
            </a:r>
            <a:r>
              <a:rPr kumimoji="1" lang="ja-JP" altLang="en-US" dirty="0" smtClean="0"/>
              <a:t>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ctr">
              <a:buNone/>
            </a:pPr>
            <a:r>
              <a:rPr kumimoji="1" lang="ja-JP" altLang="en-US" sz="6000" dirty="0" smtClean="0"/>
              <a:t>測定の基礎</a:t>
            </a:r>
            <a:endParaRPr kumimoji="1" lang="ja-JP" altLang="en-US" sz="6000" dirty="0"/>
          </a:p>
        </p:txBody>
      </p:sp>
    </p:spTree>
    <p:extLst>
      <p:ext uri="{BB962C8B-B14F-4D97-AF65-F5344CB8AC3E}">
        <p14:creationId xmlns:p14="http://schemas.microsoft.com/office/powerpoint/2010/main" val="720163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課題</a:t>
            </a:r>
            <a:endParaRPr kumimoji="1" lang="ja-JP" altLang="en-US" dirty="0"/>
          </a:p>
        </p:txBody>
      </p:sp>
      <p:pic>
        <p:nvPicPr>
          <p:cNvPr id="1028"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1700808"/>
            <a:ext cx="6403120" cy="4176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6897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答え</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13</a:t>
            </a:r>
            <a:r>
              <a:rPr kumimoji="1" lang="ja-JP" altLang="en-US" dirty="0" smtClean="0"/>
              <a:t>行</a:t>
            </a:r>
            <a:endParaRPr kumimoji="1" lang="en-US" altLang="ja-JP" dirty="0" smtClean="0"/>
          </a:p>
          <a:p>
            <a:endParaRPr lang="en-US" altLang="ja-JP" dirty="0"/>
          </a:p>
          <a:p>
            <a:pPr marL="0" indent="0">
              <a:buNone/>
            </a:pPr>
            <a:r>
              <a:rPr kumimoji="1" lang="ja-JP" altLang="en-US" dirty="0" smtClean="0"/>
              <a:t>ただし・・・</a:t>
            </a:r>
            <a:endParaRPr kumimoji="1" lang="en-US" altLang="ja-JP" dirty="0" smtClean="0"/>
          </a:p>
          <a:p>
            <a:pPr marL="0" indent="0">
              <a:buNone/>
            </a:pPr>
            <a:r>
              <a:rPr kumimoji="1" lang="ja-JP" altLang="en-US" dirty="0" smtClean="0"/>
              <a:t>　数え方と使用した法則によって異なる</a:t>
            </a:r>
            <a:endParaRPr kumimoji="1" lang="en-US" altLang="ja-JP" dirty="0" smtClean="0"/>
          </a:p>
          <a:p>
            <a:pPr marL="0" indent="0">
              <a:buNone/>
            </a:pPr>
            <a:endParaRPr kumimoji="1" lang="en-US" altLang="ja-JP" dirty="0" smtClean="0"/>
          </a:p>
          <a:p>
            <a:pPr marL="0" indent="0">
              <a:buNone/>
            </a:pPr>
            <a:endParaRPr lang="en-US" altLang="ja-JP" dirty="0"/>
          </a:p>
          <a:p>
            <a:pPr marL="0" indent="0" algn="ctr">
              <a:buNone/>
            </a:pPr>
            <a:r>
              <a:rPr kumimoji="1" lang="ja-JP" altLang="en-US" dirty="0" smtClean="0"/>
              <a:t>「モデル」が必要！</a:t>
            </a:r>
            <a:endParaRPr kumimoji="1" lang="ja-JP" altLang="en-US" dirty="0"/>
          </a:p>
        </p:txBody>
      </p:sp>
      <p:sp>
        <p:nvSpPr>
          <p:cNvPr id="4" name="下矢印 3"/>
          <p:cNvSpPr/>
          <p:nvPr/>
        </p:nvSpPr>
        <p:spPr>
          <a:xfrm>
            <a:off x="4211960" y="3933056"/>
            <a:ext cx="432048"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533231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測定モデル</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測定不可能なものを測定可能にするにはモデルが重要である</a:t>
            </a:r>
            <a:endParaRPr kumimoji="1" lang="en-US" altLang="ja-JP" dirty="0" smtClean="0"/>
          </a:p>
          <a:p>
            <a:pPr marL="0" indent="0">
              <a:buNone/>
            </a:pPr>
            <a:r>
              <a:rPr lang="ja-JP" altLang="en-US" dirty="0"/>
              <a:t>測定したい事柄に</a:t>
            </a:r>
            <a:r>
              <a:rPr lang="ja-JP" altLang="en-US" dirty="0" smtClean="0"/>
              <a:t>ついて</a:t>
            </a:r>
            <a:r>
              <a:rPr lang="ja-JP" altLang="en-US" dirty="0"/>
              <a:t>モデル</a:t>
            </a:r>
            <a:r>
              <a:rPr lang="ja-JP" altLang="en-US" dirty="0" smtClean="0"/>
              <a:t>を</a:t>
            </a:r>
            <a:r>
              <a:rPr lang="ja-JP" altLang="en-US" dirty="0"/>
              <a:t>作成</a:t>
            </a:r>
            <a:r>
              <a:rPr lang="ja-JP" altLang="en-US" dirty="0" smtClean="0"/>
              <a:t>する</a:t>
            </a:r>
            <a:endParaRPr lang="en-US" altLang="ja-JP" dirty="0" smtClean="0"/>
          </a:p>
          <a:p>
            <a:pPr marL="0" indent="0">
              <a:buNone/>
            </a:pPr>
            <a:endParaRPr kumimoji="1" lang="en-US" altLang="ja-JP" dirty="0"/>
          </a:p>
          <a:p>
            <a:pPr marL="457200" indent="-457200">
              <a:buFont typeface="+mj-lt"/>
              <a:buAutoNum type="arabicPeriod"/>
            </a:pPr>
            <a:r>
              <a:rPr lang="ja-JP" altLang="en-US" dirty="0" smtClean="0"/>
              <a:t>テキストモデル・・・・・・・言葉</a:t>
            </a:r>
            <a:endParaRPr lang="en-US" altLang="ja-JP" dirty="0" smtClean="0"/>
          </a:p>
          <a:p>
            <a:pPr marL="457200" indent="-457200">
              <a:buFont typeface="+mj-lt"/>
              <a:buAutoNum type="arabicPeriod"/>
            </a:pPr>
            <a:r>
              <a:rPr kumimoji="1" lang="ja-JP" altLang="en-US" dirty="0" smtClean="0"/>
              <a:t>ダイアグラムモデル・・・・図</a:t>
            </a:r>
            <a:endParaRPr kumimoji="1" lang="en-US" altLang="ja-JP" dirty="0" smtClean="0"/>
          </a:p>
          <a:p>
            <a:pPr marL="457200" indent="-457200">
              <a:buFont typeface="+mj-lt"/>
              <a:buAutoNum type="arabicPeriod"/>
            </a:pPr>
            <a:r>
              <a:rPr lang="ja-JP" altLang="en-US" dirty="0" smtClean="0"/>
              <a:t>アルゴリズムモデル・・・・数式</a:t>
            </a:r>
            <a:endParaRPr kumimoji="1" lang="ja-JP" altLang="en-US" dirty="0"/>
          </a:p>
        </p:txBody>
      </p:sp>
    </p:spTree>
    <p:extLst>
      <p:ext uri="{BB962C8B-B14F-4D97-AF65-F5344CB8AC3E}">
        <p14:creationId xmlns:p14="http://schemas.microsoft.com/office/powerpoint/2010/main" val="2153993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テキストモデル</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言葉でモデルを表す</a:t>
            </a:r>
            <a:endParaRPr kumimoji="1" lang="en-US" altLang="ja-JP" dirty="0" smtClean="0"/>
          </a:p>
          <a:p>
            <a:pPr marL="0" indent="0">
              <a:buNone/>
            </a:pPr>
            <a:endParaRPr lang="en-US" altLang="ja-JP" dirty="0"/>
          </a:p>
          <a:p>
            <a:pPr marL="0" indent="0">
              <a:buNone/>
            </a:pPr>
            <a:r>
              <a:rPr kumimoji="1" lang="ja-JP" altLang="en-US" dirty="0" smtClean="0"/>
              <a:t>しかし</a:t>
            </a:r>
            <a:endParaRPr kumimoji="1" lang="en-US" altLang="ja-JP" dirty="0" smtClean="0"/>
          </a:p>
          <a:p>
            <a:pPr marL="0" indent="0">
              <a:buNone/>
            </a:pPr>
            <a:r>
              <a:rPr lang="ja-JP" altLang="en-US" dirty="0"/>
              <a:t>複雑な状況</a:t>
            </a:r>
            <a:r>
              <a:rPr lang="ja-JP" altLang="en-US" dirty="0" smtClean="0"/>
              <a:t>や</a:t>
            </a:r>
            <a:r>
              <a:rPr lang="ja-JP" altLang="en-US" dirty="0"/>
              <a:t>法則</a:t>
            </a:r>
            <a:r>
              <a:rPr lang="ja-JP" altLang="en-US" dirty="0" smtClean="0"/>
              <a:t>を</a:t>
            </a:r>
            <a:r>
              <a:rPr lang="ja-JP" altLang="en-US" dirty="0"/>
              <a:t>言葉だけ</a:t>
            </a:r>
            <a:r>
              <a:rPr lang="ja-JP" altLang="en-US" dirty="0" smtClean="0"/>
              <a:t>で</a:t>
            </a:r>
            <a:r>
              <a:rPr lang="ja-JP" altLang="en-US" dirty="0"/>
              <a:t>適切</a:t>
            </a:r>
            <a:r>
              <a:rPr lang="ja-JP" altLang="en-US" dirty="0" smtClean="0"/>
              <a:t>に</a:t>
            </a:r>
            <a:r>
              <a:rPr lang="ja-JP" altLang="en-US" dirty="0"/>
              <a:t>表現</a:t>
            </a:r>
            <a:r>
              <a:rPr lang="ja-JP" altLang="en-US" dirty="0" smtClean="0"/>
              <a:t>する</a:t>
            </a:r>
            <a:r>
              <a:rPr lang="ja-JP" altLang="en-US" dirty="0"/>
              <a:t>の</a:t>
            </a:r>
            <a:r>
              <a:rPr lang="ja-JP" altLang="en-US" dirty="0" smtClean="0"/>
              <a:t>は難しい</a:t>
            </a:r>
            <a:endParaRPr kumimoji="1" lang="ja-JP" altLang="en-US" dirty="0"/>
          </a:p>
        </p:txBody>
      </p:sp>
    </p:spTree>
    <p:extLst>
      <p:ext uri="{BB962C8B-B14F-4D97-AF65-F5344CB8AC3E}">
        <p14:creationId xmlns:p14="http://schemas.microsoft.com/office/powerpoint/2010/main" val="29423899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テキストモデルの例</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工数：製品の開発に必要な時間の合計</a:t>
            </a:r>
            <a:endParaRPr kumimoji="1" lang="en-US" altLang="ja-JP" dirty="0" smtClean="0"/>
          </a:p>
          <a:p>
            <a:r>
              <a:rPr lang="ja-JP" altLang="en-US" dirty="0" smtClean="0"/>
              <a:t>フィーチャ：顧客の要求　仕様</a:t>
            </a:r>
            <a:endParaRPr lang="en-US" altLang="ja-JP" dirty="0" smtClean="0"/>
          </a:p>
          <a:p>
            <a:r>
              <a:rPr lang="ja-JP" altLang="en-US" dirty="0" smtClean="0"/>
              <a:t>規模：開発製品の規模　フィーチャに依存</a:t>
            </a:r>
            <a:endParaRPr lang="en-US" altLang="ja-JP" dirty="0" smtClean="0"/>
          </a:p>
          <a:p>
            <a:r>
              <a:rPr lang="ja-JP" altLang="en-US" dirty="0" smtClean="0"/>
              <a:t>欠陥：不完全性　規模とスケジュールに依存</a:t>
            </a:r>
            <a:endParaRPr lang="en-US" altLang="ja-JP" dirty="0" smtClean="0"/>
          </a:p>
          <a:p>
            <a:r>
              <a:rPr lang="ja-JP" altLang="en-US" dirty="0" smtClean="0"/>
              <a:t>スケジュール：開発時間全体　工数とリソー</a:t>
            </a:r>
            <a:r>
              <a:rPr lang="en-US" altLang="ja-JP" dirty="0" smtClean="0"/>
              <a:t>		</a:t>
            </a:r>
            <a:r>
              <a:rPr lang="ja-JP" altLang="en-US" dirty="0" smtClean="0"/>
              <a:t>　スに依存</a:t>
            </a:r>
            <a:endParaRPr lang="en-US" altLang="ja-JP" dirty="0" smtClean="0"/>
          </a:p>
          <a:p>
            <a:r>
              <a:rPr lang="ja-JP" altLang="en-US" dirty="0" smtClean="0"/>
              <a:t>リソース：割り当てられる開発者の数</a:t>
            </a:r>
            <a:endParaRPr lang="en-US" altLang="ja-JP" dirty="0" smtClean="0"/>
          </a:p>
        </p:txBody>
      </p:sp>
    </p:spTree>
    <p:extLst>
      <p:ext uri="{BB962C8B-B14F-4D97-AF65-F5344CB8AC3E}">
        <p14:creationId xmlns:p14="http://schemas.microsoft.com/office/powerpoint/2010/main" val="1323306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テキストモデルの</a:t>
            </a:r>
            <a:r>
              <a:rPr kumimoji="1" lang="en-US" altLang="ja-JP" dirty="0" smtClean="0"/>
              <a:t/>
            </a:r>
            <a:br>
              <a:rPr kumimoji="1" lang="en-US" altLang="ja-JP" dirty="0" smtClean="0"/>
            </a:br>
            <a:r>
              <a:rPr kumimoji="1" lang="ja-JP" altLang="en-US" dirty="0" smtClean="0"/>
              <a:t>利点</a:t>
            </a:r>
            <a:r>
              <a:rPr kumimoji="1" lang="ja-JP" altLang="en-US" dirty="0" smtClean="0"/>
              <a:t>と欠点</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利点</a:t>
            </a:r>
            <a:endParaRPr kumimoji="1" lang="en-US" altLang="ja-JP" dirty="0" smtClean="0"/>
          </a:p>
          <a:p>
            <a:pPr marL="0" indent="0">
              <a:buNone/>
            </a:pPr>
            <a:r>
              <a:rPr lang="en-US" altLang="ja-JP" dirty="0"/>
              <a:t>	</a:t>
            </a:r>
            <a:r>
              <a:rPr lang="ja-JP" altLang="en-US" dirty="0" smtClean="0"/>
              <a:t>各項目が明確に定義されている</a:t>
            </a:r>
            <a:endParaRPr lang="en-US" altLang="ja-JP" dirty="0" smtClean="0"/>
          </a:p>
          <a:p>
            <a:pPr marL="0" indent="0">
              <a:buNone/>
            </a:pPr>
            <a:endParaRPr lang="en-US" altLang="ja-JP" dirty="0" smtClean="0"/>
          </a:p>
          <a:p>
            <a:pPr marL="0" indent="0">
              <a:buNone/>
            </a:pPr>
            <a:r>
              <a:rPr kumimoji="1" lang="ja-JP" altLang="en-US" dirty="0" smtClean="0"/>
              <a:t>欠点</a:t>
            </a:r>
            <a:endParaRPr kumimoji="1" lang="en-US" altLang="ja-JP" dirty="0" smtClean="0"/>
          </a:p>
          <a:p>
            <a:pPr marL="0" indent="0">
              <a:buNone/>
            </a:pPr>
            <a:r>
              <a:rPr lang="en-US" altLang="ja-JP" dirty="0"/>
              <a:t>	</a:t>
            </a:r>
            <a:r>
              <a:rPr lang="ja-JP" altLang="en-US" dirty="0" smtClean="0"/>
              <a:t>項目間の関係を視覚化するのが難しい</a:t>
            </a:r>
            <a:endParaRPr kumimoji="1" lang="ja-JP" altLang="en-US" dirty="0"/>
          </a:p>
        </p:txBody>
      </p:sp>
    </p:spTree>
    <p:extLst>
      <p:ext uri="{BB962C8B-B14F-4D97-AF65-F5344CB8AC3E}">
        <p14:creationId xmlns:p14="http://schemas.microsoft.com/office/powerpoint/2010/main" val="4011821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ダイアグラムモデル</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図でモデルを表す</a:t>
            </a:r>
            <a:endParaRPr kumimoji="1" lang="en-US" altLang="ja-JP" dirty="0" smtClean="0"/>
          </a:p>
          <a:p>
            <a:pPr marL="0" indent="0">
              <a:buNone/>
            </a:pPr>
            <a:endParaRPr kumimoji="1" lang="en-US" altLang="ja-JP" dirty="0" smtClean="0"/>
          </a:p>
          <a:p>
            <a:pPr marL="0" indent="0">
              <a:buNone/>
            </a:pPr>
            <a:r>
              <a:rPr lang="ja-JP" altLang="en-US" dirty="0"/>
              <a:t>実体</a:t>
            </a:r>
            <a:r>
              <a:rPr lang="ja-JP" altLang="en-US" dirty="0" smtClean="0"/>
              <a:t>や、実体間の関係およびそれらの法則性をモデル化できる</a:t>
            </a:r>
            <a:endParaRPr kumimoji="1" lang="ja-JP" altLang="en-US" dirty="0"/>
          </a:p>
        </p:txBody>
      </p:sp>
    </p:spTree>
    <p:extLst>
      <p:ext uri="{BB962C8B-B14F-4D97-AF65-F5344CB8AC3E}">
        <p14:creationId xmlns:p14="http://schemas.microsoft.com/office/powerpoint/2010/main" val="35539747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ダイアグラムモデルの例</a:t>
            </a:r>
            <a:endParaRPr kumimoji="1" lang="ja-JP" altLang="en-US" dirty="0"/>
          </a:p>
        </p:txBody>
      </p:sp>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2482" y="2119313"/>
            <a:ext cx="6038398" cy="360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4540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アルゴリズムモデル</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パラメータモデルとも呼ばれる</a:t>
            </a:r>
            <a:endParaRPr kumimoji="1" lang="en-US" altLang="ja-JP" dirty="0" smtClean="0"/>
          </a:p>
          <a:p>
            <a:pPr marL="0" indent="0">
              <a:buNone/>
            </a:pPr>
            <a:endParaRPr lang="en-US" altLang="ja-JP" dirty="0"/>
          </a:p>
          <a:p>
            <a:pPr marL="0" indent="0">
              <a:buNone/>
            </a:pPr>
            <a:r>
              <a:rPr kumimoji="1" lang="ja-JP" altLang="en-US" dirty="0" smtClean="0"/>
              <a:t>モデルを式で表す</a:t>
            </a:r>
            <a:endParaRPr kumimoji="1" lang="en-US" altLang="ja-JP" dirty="0" smtClean="0"/>
          </a:p>
          <a:p>
            <a:pPr marL="0" indent="0">
              <a:buNone/>
            </a:pPr>
            <a:endParaRPr lang="en-US" altLang="ja-JP" dirty="0"/>
          </a:p>
          <a:p>
            <a:pPr marL="0" indent="0">
              <a:buNone/>
            </a:pPr>
            <a:r>
              <a:rPr kumimoji="1" lang="ja-JP" altLang="en-US" dirty="0" smtClean="0"/>
              <a:t>実体間の関係をより明確に表現できる</a:t>
            </a:r>
            <a:endParaRPr kumimoji="1" lang="ja-JP" altLang="en-US" dirty="0"/>
          </a:p>
        </p:txBody>
      </p:sp>
    </p:spTree>
    <p:extLst>
      <p:ext uri="{BB962C8B-B14F-4D97-AF65-F5344CB8AC3E}">
        <p14:creationId xmlns:p14="http://schemas.microsoft.com/office/powerpoint/2010/main" val="13323656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アルゴリズムモデルの例</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工数＝スケジュール＊リソース</a:t>
            </a:r>
            <a:endParaRPr kumimoji="1" lang="en-US" altLang="ja-JP" dirty="0" smtClean="0"/>
          </a:p>
          <a:p>
            <a:endParaRPr kumimoji="1" lang="en-US" altLang="ja-JP" dirty="0" smtClean="0"/>
          </a:p>
          <a:p>
            <a:r>
              <a:rPr lang="en-US" altLang="ja-JP" dirty="0"/>
              <a:t>1</a:t>
            </a:r>
            <a:r>
              <a:rPr lang="ja-JP" altLang="en-US" dirty="0"/>
              <a:t>回のテスト</a:t>
            </a:r>
            <a:r>
              <a:rPr lang="ja-JP" altLang="en-US" dirty="0" smtClean="0"/>
              <a:t>で</a:t>
            </a:r>
            <a:r>
              <a:rPr lang="ja-JP" altLang="en-US" dirty="0"/>
              <a:t>発見</a:t>
            </a:r>
            <a:r>
              <a:rPr lang="ja-JP" altLang="en-US" dirty="0" smtClean="0"/>
              <a:t>される欠陥の数</a:t>
            </a:r>
            <a:endParaRPr lang="en-US" altLang="ja-JP" dirty="0" smtClean="0"/>
          </a:p>
          <a:p>
            <a:pPr marL="0" indent="0">
              <a:buNone/>
            </a:pPr>
            <a:r>
              <a:rPr kumimoji="1" lang="en-US" altLang="ja-JP" dirty="0"/>
              <a:t>	</a:t>
            </a:r>
            <a:r>
              <a:rPr kumimoji="1" lang="ja-JP" altLang="en-US" dirty="0" smtClean="0"/>
              <a:t>＝残存している欠陥の３０％</a:t>
            </a:r>
            <a:endParaRPr kumimoji="1" lang="en-US" altLang="ja-JP" dirty="0" smtClean="0"/>
          </a:p>
          <a:p>
            <a:pPr marL="0" indent="0">
              <a:buNone/>
            </a:pPr>
            <a:endParaRPr lang="en-US" altLang="ja-JP" dirty="0" smtClean="0"/>
          </a:p>
          <a:p>
            <a:r>
              <a:rPr kumimoji="1" lang="ja-JP" altLang="en-US" dirty="0" smtClean="0"/>
              <a:t>工数＝</a:t>
            </a:r>
            <a:r>
              <a:rPr kumimoji="1" lang="en-US" altLang="ja-JP" dirty="0" smtClean="0"/>
              <a:t>A*</a:t>
            </a:r>
            <a:r>
              <a:rPr kumimoji="1" lang="ja-JP" altLang="en-US" dirty="0" smtClean="0"/>
              <a:t>（プログラム規模</a:t>
            </a:r>
            <a:r>
              <a:rPr kumimoji="1" lang="en-US" altLang="ja-JP" baseline="30000" dirty="0" smtClean="0"/>
              <a:t>B</a:t>
            </a:r>
            <a:r>
              <a:rPr kumimoji="1" lang="ja-JP" altLang="en-US" dirty="0" smtClean="0"/>
              <a:t>）＋</a:t>
            </a:r>
            <a:r>
              <a:rPr kumimoji="1" lang="en-US" altLang="ja-JP" dirty="0" smtClean="0"/>
              <a:t>C</a:t>
            </a:r>
          </a:p>
          <a:p>
            <a:pPr marL="365760" lvl="1" indent="0">
              <a:buNone/>
            </a:pPr>
            <a:r>
              <a:rPr lang="en-US" altLang="ja-JP" dirty="0"/>
              <a:t>	</a:t>
            </a:r>
            <a:r>
              <a:rPr lang="en-US" altLang="ja-JP" dirty="0" smtClean="0"/>
              <a:t>A,B,C</a:t>
            </a:r>
            <a:r>
              <a:rPr lang="ja-JP" altLang="en-US" dirty="0" smtClean="0"/>
              <a:t>は実績データから算出した定数</a:t>
            </a:r>
            <a:endParaRPr kumimoji="1" lang="en-US" altLang="ja-JP" dirty="0" smtClean="0"/>
          </a:p>
        </p:txBody>
      </p:sp>
    </p:spTree>
    <p:extLst>
      <p:ext uri="{BB962C8B-B14F-4D97-AF65-F5344CB8AC3E}">
        <p14:creationId xmlns:p14="http://schemas.microsoft.com/office/powerpoint/2010/main" val="13876580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実際のモデルの例：応答時間</a:t>
            </a:r>
            <a:r>
              <a:rPr kumimoji="1" lang="en-US" altLang="ja-JP" dirty="0" smtClean="0"/>
              <a:t/>
            </a:r>
            <a:br>
              <a:rPr kumimoji="1" lang="en-US" altLang="ja-JP" dirty="0" smtClean="0"/>
            </a:br>
            <a:r>
              <a:rPr lang="ja-JP" altLang="en-US" dirty="0"/>
              <a:t>（１）</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テキスト：応答時間（</a:t>
            </a:r>
            <a:r>
              <a:rPr kumimoji="1" lang="en-US" altLang="ja-JP" dirty="0" smtClean="0"/>
              <a:t>Response </a:t>
            </a:r>
            <a:r>
              <a:rPr kumimoji="1" lang="en-US" altLang="ja-JP" dirty="0" err="1" smtClean="0"/>
              <a:t>Time</a:t>
            </a:r>
            <a:r>
              <a:rPr lang="en-US" altLang="ja-JP" dirty="0" err="1" smtClean="0"/>
              <a:t>,</a:t>
            </a:r>
            <a:r>
              <a:rPr kumimoji="1" lang="en-US" altLang="ja-JP" dirty="0" err="1" smtClean="0"/>
              <a:t>RT</a:t>
            </a:r>
            <a:r>
              <a:rPr kumimoji="1" lang="ja-JP" altLang="en-US" dirty="0" smtClean="0"/>
              <a:t>）は、</a:t>
            </a:r>
            <a:endParaRPr kumimoji="1" lang="en-US" altLang="ja-JP" dirty="0" smtClean="0"/>
          </a:p>
          <a:p>
            <a:pPr marL="0" indent="0">
              <a:buNone/>
            </a:pPr>
            <a:r>
              <a:rPr kumimoji="1" lang="en-US" altLang="ja-JP" dirty="0" smtClean="0"/>
              <a:t>	</a:t>
            </a:r>
            <a:r>
              <a:rPr kumimoji="1" lang="ja-JP" altLang="en-US" dirty="0" smtClean="0"/>
              <a:t>　エンターキーを押してから画面上に</a:t>
            </a:r>
            <a:endParaRPr kumimoji="1" lang="en-US" altLang="ja-JP" dirty="0" smtClean="0"/>
          </a:p>
          <a:p>
            <a:pPr marL="0" indent="0">
              <a:buNone/>
            </a:pPr>
            <a:r>
              <a:rPr kumimoji="1" lang="en-US" altLang="ja-JP" dirty="0" smtClean="0"/>
              <a:t>	</a:t>
            </a:r>
            <a:r>
              <a:rPr kumimoji="1" lang="ja-JP" altLang="en-US" dirty="0" smtClean="0"/>
              <a:t>　応答が現れるまでの時間を測定する。</a:t>
            </a:r>
            <a:endParaRPr kumimoji="1" lang="en-US" altLang="ja-JP" dirty="0" smtClean="0"/>
          </a:p>
          <a:p>
            <a:pPr marL="0" indent="0">
              <a:buNone/>
            </a:pPr>
            <a:endParaRPr kumimoji="1" lang="en-US" altLang="ja-JP" dirty="0" smtClean="0"/>
          </a:p>
          <a:p>
            <a:pPr marL="0" indent="0">
              <a:buNone/>
            </a:pPr>
            <a:r>
              <a:rPr lang="ja-JP" altLang="en-US" dirty="0" smtClean="0"/>
              <a:t>アルゴリズム：</a:t>
            </a:r>
            <a:r>
              <a:rPr lang="en-US" altLang="ja-JP" dirty="0" smtClean="0"/>
              <a:t>RT</a:t>
            </a:r>
            <a:r>
              <a:rPr lang="ja-JP" altLang="en-US" dirty="0" smtClean="0"/>
              <a:t>＝標準時間内における</a:t>
            </a:r>
            <a:endParaRPr lang="en-US" altLang="ja-JP" dirty="0" smtClean="0"/>
          </a:p>
          <a:p>
            <a:pPr marL="0" indent="0">
              <a:buNone/>
            </a:pPr>
            <a:r>
              <a:rPr lang="en-US" altLang="ja-JP" dirty="0" smtClean="0"/>
              <a:t>		</a:t>
            </a:r>
            <a:r>
              <a:rPr lang="ja-JP" altLang="en-US" dirty="0" smtClean="0"/>
              <a:t>　　　（応答の開始</a:t>
            </a:r>
            <a:r>
              <a:rPr lang="en-US" altLang="ja-JP" dirty="0" smtClean="0"/>
              <a:t>-</a:t>
            </a:r>
            <a:r>
              <a:rPr lang="ja-JP" altLang="en-US" dirty="0" smtClean="0"/>
              <a:t>入力の開始）</a:t>
            </a:r>
            <a:endParaRPr lang="en-US" altLang="ja-JP" dirty="0" smtClean="0"/>
          </a:p>
          <a:p>
            <a:pPr marL="0" indent="0">
              <a:buNone/>
            </a:pPr>
            <a:r>
              <a:rPr lang="en-US" altLang="ja-JP" dirty="0"/>
              <a:t>	</a:t>
            </a:r>
            <a:r>
              <a:rPr lang="en-US" altLang="ja-JP" dirty="0" smtClean="0"/>
              <a:t>	</a:t>
            </a:r>
            <a:r>
              <a:rPr lang="ja-JP" altLang="en-US" dirty="0" smtClean="0"/>
              <a:t>　　　の平均</a:t>
            </a:r>
            <a:endParaRPr kumimoji="1" lang="ja-JP" altLang="en-US" dirty="0"/>
          </a:p>
        </p:txBody>
      </p:sp>
    </p:spTree>
    <p:extLst>
      <p:ext uri="{BB962C8B-B14F-4D97-AF65-F5344CB8AC3E}">
        <p14:creationId xmlns:p14="http://schemas.microsoft.com/office/powerpoint/2010/main" val="17088562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実際のモデルの例：応答時間（２）</a:t>
            </a:r>
            <a:endParaRPr kumimoji="1" lang="ja-JP" altLang="en-US" dirty="0"/>
          </a:p>
        </p:txBody>
      </p:sp>
      <p:cxnSp>
        <p:nvCxnSpPr>
          <p:cNvPr id="9" name="直線矢印コネクタ 8"/>
          <p:cNvCxnSpPr/>
          <p:nvPr/>
        </p:nvCxnSpPr>
        <p:spPr>
          <a:xfrm>
            <a:off x="1979712" y="5517232"/>
            <a:ext cx="5544616" cy="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
        <p:nvSpPr>
          <p:cNvPr id="11" name="正方形/長方形 10"/>
          <p:cNvSpPr/>
          <p:nvPr/>
        </p:nvSpPr>
        <p:spPr>
          <a:xfrm>
            <a:off x="2010945" y="4870940"/>
            <a:ext cx="201622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平均入力プロセス</a:t>
            </a:r>
            <a:endParaRPr kumimoji="1" lang="ja-JP" altLang="en-US" dirty="0"/>
          </a:p>
        </p:txBody>
      </p:sp>
      <p:sp>
        <p:nvSpPr>
          <p:cNvPr id="12" name="正方形/長方形 11"/>
          <p:cNvSpPr/>
          <p:nvPr/>
        </p:nvSpPr>
        <p:spPr>
          <a:xfrm>
            <a:off x="5364088" y="3212976"/>
            <a:ext cx="208823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平均表示プロセス</a:t>
            </a:r>
            <a:endParaRPr kumimoji="1" lang="ja-JP" altLang="en-US" dirty="0"/>
          </a:p>
        </p:txBody>
      </p:sp>
      <p:cxnSp>
        <p:nvCxnSpPr>
          <p:cNvPr id="14" name="直線矢印コネクタ 13"/>
          <p:cNvCxnSpPr/>
          <p:nvPr/>
        </p:nvCxnSpPr>
        <p:spPr>
          <a:xfrm>
            <a:off x="3923928" y="4293096"/>
            <a:ext cx="1440160" cy="0"/>
          </a:xfrm>
          <a:prstGeom prst="straightConnector1">
            <a:avLst/>
          </a:prstGeom>
          <a:ln w="50800">
            <a:headEnd type="arrow"/>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1475656" y="1732929"/>
            <a:ext cx="1008112" cy="369332"/>
          </a:xfrm>
          <a:prstGeom prst="rect">
            <a:avLst/>
          </a:prstGeom>
          <a:noFill/>
        </p:spPr>
        <p:txBody>
          <a:bodyPr wrap="square" rtlCol="0">
            <a:spAutoFit/>
          </a:bodyPr>
          <a:lstStyle/>
          <a:p>
            <a:r>
              <a:rPr kumimoji="1" lang="ja-JP" altLang="en-US" dirty="0" smtClean="0"/>
              <a:t>プロセス</a:t>
            </a:r>
            <a:endParaRPr kumimoji="1" lang="ja-JP" altLang="en-US" dirty="0"/>
          </a:p>
        </p:txBody>
      </p:sp>
      <p:sp>
        <p:nvSpPr>
          <p:cNvPr id="20" name="テキスト ボックス 19"/>
          <p:cNvSpPr txBox="1"/>
          <p:nvPr/>
        </p:nvSpPr>
        <p:spPr>
          <a:xfrm>
            <a:off x="4427984" y="3717032"/>
            <a:ext cx="720080" cy="369332"/>
          </a:xfrm>
          <a:prstGeom prst="rect">
            <a:avLst/>
          </a:prstGeom>
          <a:noFill/>
        </p:spPr>
        <p:txBody>
          <a:bodyPr wrap="square" rtlCol="0">
            <a:spAutoFit/>
          </a:bodyPr>
          <a:lstStyle/>
          <a:p>
            <a:r>
              <a:rPr kumimoji="1" lang="en-US" altLang="ja-JP" dirty="0" smtClean="0"/>
              <a:t>RT</a:t>
            </a:r>
            <a:endParaRPr kumimoji="1" lang="ja-JP" altLang="en-US" dirty="0"/>
          </a:p>
        </p:txBody>
      </p:sp>
      <p:sp>
        <p:nvSpPr>
          <p:cNvPr id="22" name="テキスト ボックス 21"/>
          <p:cNvSpPr txBox="1"/>
          <p:nvPr/>
        </p:nvSpPr>
        <p:spPr>
          <a:xfrm>
            <a:off x="6804248" y="5805264"/>
            <a:ext cx="864096" cy="646331"/>
          </a:xfrm>
          <a:prstGeom prst="rect">
            <a:avLst/>
          </a:prstGeom>
          <a:noFill/>
        </p:spPr>
        <p:txBody>
          <a:bodyPr wrap="square" rtlCol="0">
            <a:spAutoFit/>
          </a:bodyPr>
          <a:lstStyle/>
          <a:p>
            <a:r>
              <a:rPr kumimoji="1" lang="ja-JP" altLang="en-US" dirty="0" smtClean="0"/>
              <a:t>時間</a:t>
            </a:r>
            <a:endParaRPr kumimoji="1" lang="en-US" altLang="ja-JP" dirty="0" smtClean="0"/>
          </a:p>
          <a:p>
            <a:endParaRPr kumimoji="1" lang="ja-JP" altLang="en-US" dirty="0"/>
          </a:p>
        </p:txBody>
      </p:sp>
      <p:sp>
        <p:nvSpPr>
          <p:cNvPr id="23" name="テキスト ボックス 22"/>
          <p:cNvSpPr txBox="1"/>
          <p:nvPr/>
        </p:nvSpPr>
        <p:spPr>
          <a:xfrm>
            <a:off x="1502350" y="5747524"/>
            <a:ext cx="3384376" cy="369332"/>
          </a:xfrm>
          <a:prstGeom prst="rect">
            <a:avLst/>
          </a:prstGeom>
          <a:noFill/>
        </p:spPr>
        <p:txBody>
          <a:bodyPr wrap="square" rtlCol="0">
            <a:spAutoFit/>
          </a:bodyPr>
          <a:lstStyle/>
          <a:p>
            <a:r>
              <a:rPr kumimoji="1" lang="ja-JP" altLang="en-US" dirty="0" smtClean="0"/>
              <a:t>ダイアグラムモデル</a:t>
            </a:r>
            <a:endParaRPr kumimoji="1" lang="ja-JP" altLang="en-US" dirty="0"/>
          </a:p>
        </p:txBody>
      </p:sp>
      <p:cxnSp>
        <p:nvCxnSpPr>
          <p:cNvPr id="7" name="直線矢印コネクタ 6"/>
          <p:cNvCxnSpPr/>
          <p:nvPr/>
        </p:nvCxnSpPr>
        <p:spPr>
          <a:xfrm flipV="1">
            <a:off x="1979712" y="2120004"/>
            <a:ext cx="0" cy="3397228"/>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19653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64346" y="620689"/>
            <a:ext cx="6965245" cy="1008112"/>
          </a:xfrm>
        </p:spPr>
        <p:txBody>
          <a:bodyPr>
            <a:normAutofit/>
          </a:bodyPr>
          <a:lstStyle/>
          <a:p>
            <a:r>
              <a:rPr kumimoji="1" lang="ja-JP" altLang="en-US" sz="3600" dirty="0" smtClean="0"/>
              <a:t>メトリクスのためのメタモデル</a:t>
            </a:r>
            <a:endParaRPr kumimoji="1" lang="ja-JP" altLang="en-US" sz="3600" dirty="0"/>
          </a:p>
        </p:txBody>
      </p:sp>
      <p:sp>
        <p:nvSpPr>
          <p:cNvPr id="4" name="正方形/長方形 3"/>
          <p:cNvSpPr/>
          <p:nvPr/>
        </p:nvSpPr>
        <p:spPr>
          <a:xfrm>
            <a:off x="3248842" y="2060848"/>
            <a:ext cx="1008112" cy="6120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概念</a:t>
            </a:r>
            <a:endParaRPr kumimoji="1" lang="ja-JP" altLang="en-US" dirty="0"/>
          </a:p>
        </p:txBody>
      </p:sp>
      <p:sp>
        <p:nvSpPr>
          <p:cNvPr id="5" name="正方形/長方形 4"/>
          <p:cNvSpPr/>
          <p:nvPr/>
        </p:nvSpPr>
        <p:spPr>
          <a:xfrm>
            <a:off x="3032818" y="3084169"/>
            <a:ext cx="1440160" cy="567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定義</a:t>
            </a:r>
            <a:endParaRPr kumimoji="1" lang="ja-JP" altLang="en-US" dirty="0"/>
          </a:p>
        </p:txBody>
      </p:sp>
      <p:sp>
        <p:nvSpPr>
          <p:cNvPr id="6" name="正方形/長方形 5"/>
          <p:cNvSpPr/>
          <p:nvPr/>
        </p:nvSpPr>
        <p:spPr>
          <a:xfrm>
            <a:off x="2958827" y="4223859"/>
            <a:ext cx="1588142"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運用上の定義</a:t>
            </a:r>
            <a:endParaRPr kumimoji="1" lang="ja-JP" altLang="en-US" dirty="0"/>
          </a:p>
        </p:txBody>
      </p:sp>
      <p:sp>
        <p:nvSpPr>
          <p:cNvPr id="7" name="正方形/長方形 6"/>
          <p:cNvSpPr/>
          <p:nvPr/>
        </p:nvSpPr>
        <p:spPr>
          <a:xfrm>
            <a:off x="2672778" y="5305797"/>
            <a:ext cx="2160240"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現実世界での測定</a:t>
            </a:r>
            <a:endParaRPr kumimoji="1" lang="ja-JP" altLang="en-US" dirty="0"/>
          </a:p>
        </p:txBody>
      </p:sp>
      <p:cxnSp>
        <p:nvCxnSpPr>
          <p:cNvPr id="9" name="直線矢印コネクタ 8"/>
          <p:cNvCxnSpPr>
            <a:stCxn id="4" idx="2"/>
            <a:endCxn id="5" idx="0"/>
          </p:cNvCxnSpPr>
          <p:nvPr/>
        </p:nvCxnSpPr>
        <p:spPr>
          <a:xfrm>
            <a:off x="3752898" y="2672916"/>
            <a:ext cx="0" cy="411253"/>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0" name="直線矢印コネクタ 9"/>
          <p:cNvCxnSpPr>
            <a:stCxn id="5" idx="2"/>
            <a:endCxn id="6" idx="0"/>
          </p:cNvCxnSpPr>
          <p:nvPr/>
        </p:nvCxnSpPr>
        <p:spPr>
          <a:xfrm>
            <a:off x="3752898" y="3651849"/>
            <a:ext cx="0" cy="57201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1" name="直線矢印コネクタ 10"/>
          <p:cNvCxnSpPr>
            <a:endCxn id="7" idx="0"/>
          </p:cNvCxnSpPr>
          <p:nvPr/>
        </p:nvCxnSpPr>
        <p:spPr>
          <a:xfrm>
            <a:off x="3752898" y="4943939"/>
            <a:ext cx="0" cy="361858"/>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7" name="直線コネクタ 16"/>
          <p:cNvCxnSpPr/>
          <p:nvPr/>
        </p:nvCxnSpPr>
        <p:spPr>
          <a:xfrm>
            <a:off x="1619672" y="3937854"/>
            <a:ext cx="3600400" cy="0"/>
          </a:xfrm>
          <a:prstGeom prst="line">
            <a:avLst/>
          </a:prstGeom>
          <a:ln w="38100"/>
        </p:spPr>
        <p:style>
          <a:lnRef idx="1">
            <a:schemeClr val="dk1"/>
          </a:lnRef>
          <a:fillRef idx="0">
            <a:schemeClr val="dk1"/>
          </a:fillRef>
          <a:effectRef idx="0">
            <a:schemeClr val="dk1"/>
          </a:effectRef>
          <a:fontRef idx="minor">
            <a:schemeClr val="tx1"/>
          </a:fontRef>
        </p:style>
      </p:cxnSp>
      <p:sp>
        <p:nvSpPr>
          <p:cNvPr id="18" name="テキスト ボックス 17"/>
          <p:cNvSpPr txBox="1"/>
          <p:nvPr/>
        </p:nvSpPr>
        <p:spPr>
          <a:xfrm>
            <a:off x="1288044" y="2585016"/>
            <a:ext cx="691668" cy="369332"/>
          </a:xfrm>
          <a:prstGeom prst="rect">
            <a:avLst/>
          </a:prstGeom>
          <a:noFill/>
        </p:spPr>
        <p:txBody>
          <a:bodyPr wrap="square" rtlCol="0">
            <a:spAutoFit/>
          </a:bodyPr>
          <a:lstStyle/>
          <a:p>
            <a:r>
              <a:rPr kumimoji="1" lang="ja-JP" altLang="en-US" dirty="0" smtClean="0"/>
              <a:t>抽象</a:t>
            </a:r>
            <a:endParaRPr kumimoji="1" lang="ja-JP" altLang="en-US" dirty="0"/>
          </a:p>
        </p:txBody>
      </p:sp>
      <p:sp>
        <p:nvSpPr>
          <p:cNvPr id="19" name="テキスト ボックス 18"/>
          <p:cNvSpPr txBox="1"/>
          <p:nvPr/>
        </p:nvSpPr>
        <p:spPr>
          <a:xfrm>
            <a:off x="990483" y="4759273"/>
            <a:ext cx="1512168" cy="369332"/>
          </a:xfrm>
          <a:prstGeom prst="rect">
            <a:avLst/>
          </a:prstGeom>
          <a:noFill/>
        </p:spPr>
        <p:txBody>
          <a:bodyPr wrap="square" rtlCol="0">
            <a:spAutoFit/>
          </a:bodyPr>
          <a:lstStyle/>
          <a:p>
            <a:r>
              <a:rPr kumimoji="1" lang="ja-JP" altLang="en-US" dirty="0" smtClean="0"/>
              <a:t>実証的世界</a:t>
            </a:r>
            <a:endParaRPr kumimoji="1" lang="ja-JP" altLang="en-US" dirty="0"/>
          </a:p>
        </p:txBody>
      </p:sp>
      <p:sp>
        <p:nvSpPr>
          <p:cNvPr id="20" name="テキスト ボックス 19"/>
          <p:cNvSpPr txBox="1"/>
          <p:nvPr/>
        </p:nvSpPr>
        <p:spPr>
          <a:xfrm>
            <a:off x="5652120" y="5204172"/>
            <a:ext cx="2682916" cy="923330"/>
          </a:xfrm>
          <a:prstGeom prst="rect">
            <a:avLst/>
          </a:prstGeom>
          <a:noFill/>
        </p:spPr>
        <p:txBody>
          <a:bodyPr wrap="square" rtlCol="0">
            <a:spAutoFit/>
          </a:bodyPr>
          <a:lstStyle/>
          <a:p>
            <a:r>
              <a:rPr lang="ja-JP" altLang="en-US" dirty="0" smtClean="0"/>
              <a:t>送信</a:t>
            </a:r>
            <a:r>
              <a:rPr lang="ja-JP" altLang="en-US" dirty="0"/>
              <a:t>に</a:t>
            </a:r>
            <a:r>
              <a:rPr lang="ja-JP" altLang="en-US" dirty="0" smtClean="0"/>
              <a:t>かかる時間＋</a:t>
            </a:r>
            <a:endParaRPr lang="en-US" altLang="ja-JP" dirty="0" smtClean="0"/>
          </a:p>
          <a:p>
            <a:r>
              <a:rPr lang="ja-JP" altLang="en-US" dirty="0" smtClean="0"/>
              <a:t>サーバー内の経過時間＋表示にかかる時間</a:t>
            </a:r>
            <a:endParaRPr kumimoji="1" lang="ja-JP" altLang="en-US" dirty="0"/>
          </a:p>
        </p:txBody>
      </p:sp>
      <p:sp>
        <p:nvSpPr>
          <p:cNvPr id="21" name="テキスト ボックス 20"/>
          <p:cNvSpPr txBox="1"/>
          <p:nvPr/>
        </p:nvSpPr>
        <p:spPr>
          <a:xfrm>
            <a:off x="5652120" y="4039193"/>
            <a:ext cx="2538900" cy="923330"/>
          </a:xfrm>
          <a:prstGeom prst="rect">
            <a:avLst/>
          </a:prstGeom>
          <a:noFill/>
        </p:spPr>
        <p:txBody>
          <a:bodyPr wrap="square" rtlCol="0">
            <a:spAutoFit/>
          </a:bodyPr>
          <a:lstStyle/>
          <a:p>
            <a:r>
              <a:rPr lang="ja-JP" altLang="en-US" dirty="0"/>
              <a:t>応答表示の開始</a:t>
            </a:r>
            <a:r>
              <a:rPr lang="ja-JP" altLang="en-US" dirty="0" smtClean="0"/>
              <a:t>時間</a:t>
            </a:r>
            <a:r>
              <a:rPr lang="ja-JP" altLang="en-US" dirty="0" err="1" smtClean="0"/>
              <a:t>ー</a:t>
            </a:r>
            <a:r>
              <a:rPr lang="ja-JP" altLang="en-US" dirty="0" smtClean="0"/>
              <a:t>エンターキーを押した時刻の平均</a:t>
            </a:r>
            <a:endParaRPr kumimoji="1" lang="ja-JP" altLang="en-US" dirty="0"/>
          </a:p>
        </p:txBody>
      </p:sp>
      <p:sp>
        <p:nvSpPr>
          <p:cNvPr id="22" name="テキスト ボックス 21"/>
          <p:cNvSpPr txBox="1"/>
          <p:nvPr/>
        </p:nvSpPr>
        <p:spPr>
          <a:xfrm>
            <a:off x="5652120" y="2906344"/>
            <a:ext cx="2520280" cy="646331"/>
          </a:xfrm>
          <a:prstGeom prst="rect">
            <a:avLst/>
          </a:prstGeom>
          <a:noFill/>
        </p:spPr>
        <p:txBody>
          <a:bodyPr wrap="square" rtlCol="0">
            <a:spAutoFit/>
          </a:bodyPr>
          <a:lstStyle/>
          <a:p>
            <a:r>
              <a:rPr lang="ja-JP" altLang="en-US" dirty="0"/>
              <a:t>システム</a:t>
            </a:r>
            <a:r>
              <a:rPr lang="ja-JP" altLang="en-US" dirty="0" smtClean="0"/>
              <a:t>が入力に応答するまでの時間の平均</a:t>
            </a:r>
            <a:endParaRPr kumimoji="1" lang="ja-JP" altLang="en-US" dirty="0"/>
          </a:p>
        </p:txBody>
      </p:sp>
      <p:sp>
        <p:nvSpPr>
          <p:cNvPr id="23" name="テキスト ボックス 22"/>
          <p:cNvSpPr txBox="1"/>
          <p:nvPr/>
        </p:nvSpPr>
        <p:spPr>
          <a:xfrm>
            <a:off x="5652120" y="2182216"/>
            <a:ext cx="1440160" cy="369332"/>
          </a:xfrm>
          <a:prstGeom prst="rect">
            <a:avLst/>
          </a:prstGeom>
          <a:noFill/>
        </p:spPr>
        <p:txBody>
          <a:bodyPr wrap="square" rtlCol="0">
            <a:spAutoFit/>
          </a:bodyPr>
          <a:lstStyle/>
          <a:p>
            <a:r>
              <a:rPr lang="ja-JP" altLang="en-US" dirty="0"/>
              <a:t>応答時間</a:t>
            </a:r>
            <a:endParaRPr kumimoji="1" lang="ja-JP" altLang="en-US" dirty="0"/>
          </a:p>
        </p:txBody>
      </p:sp>
      <p:sp>
        <p:nvSpPr>
          <p:cNvPr id="24" name="テキスト ボックス 23"/>
          <p:cNvSpPr txBox="1"/>
          <p:nvPr/>
        </p:nvSpPr>
        <p:spPr>
          <a:xfrm>
            <a:off x="1746567" y="1556792"/>
            <a:ext cx="5472608" cy="369332"/>
          </a:xfrm>
          <a:prstGeom prst="rect">
            <a:avLst/>
          </a:prstGeom>
          <a:noFill/>
        </p:spPr>
        <p:txBody>
          <a:bodyPr wrap="square" rtlCol="0">
            <a:spAutoFit/>
          </a:bodyPr>
          <a:lstStyle/>
          <a:p>
            <a:r>
              <a:rPr kumimoji="1" lang="ja-JP" altLang="en-US" dirty="0" smtClean="0"/>
              <a:t>抽象的な概念を実証的な測定によって表すモデル</a:t>
            </a:r>
            <a:endParaRPr kumimoji="1" lang="ja-JP" altLang="en-US" dirty="0"/>
          </a:p>
        </p:txBody>
      </p:sp>
    </p:spTree>
    <p:extLst>
      <p:ext uri="{BB962C8B-B14F-4D97-AF65-F5344CB8AC3E}">
        <p14:creationId xmlns:p14="http://schemas.microsoft.com/office/powerpoint/2010/main" val="16200705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メトリクスの種類</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直接メトリクス</a:t>
            </a:r>
            <a:endParaRPr kumimoji="1" lang="en-US" altLang="ja-JP" dirty="0" smtClean="0"/>
          </a:p>
          <a:p>
            <a:pPr marL="0" indent="0">
              <a:buNone/>
            </a:pPr>
            <a:r>
              <a:rPr lang="en-US" altLang="ja-JP" dirty="0"/>
              <a:t>	</a:t>
            </a:r>
            <a:r>
              <a:rPr lang="ja-JP" altLang="en-US" dirty="0" smtClean="0"/>
              <a:t>直接値を割り当てる</a:t>
            </a:r>
            <a:endParaRPr lang="en-US" altLang="ja-JP" dirty="0" smtClean="0"/>
          </a:p>
          <a:p>
            <a:pPr marL="0" indent="0">
              <a:buNone/>
            </a:pPr>
            <a:r>
              <a:rPr lang="ja-JP" altLang="en-US"/>
              <a:t>間接</a:t>
            </a:r>
            <a:r>
              <a:rPr kumimoji="1" lang="ja-JP" altLang="en-US" smtClean="0"/>
              <a:t>メトリクス</a:t>
            </a:r>
            <a:endParaRPr kumimoji="1" lang="en-US" altLang="ja-JP" dirty="0" smtClean="0"/>
          </a:p>
          <a:p>
            <a:pPr marL="0" indent="0">
              <a:buNone/>
            </a:pPr>
            <a:r>
              <a:rPr lang="en-US" altLang="ja-JP" dirty="0"/>
              <a:t>	</a:t>
            </a:r>
            <a:r>
              <a:rPr lang="ja-JP" altLang="en-US" dirty="0" smtClean="0"/>
              <a:t>測定対象に関連する値を測定した後、</a:t>
            </a:r>
            <a:endParaRPr lang="en-US" altLang="ja-JP" dirty="0" smtClean="0"/>
          </a:p>
          <a:p>
            <a:pPr marL="0" indent="0">
              <a:buNone/>
            </a:pPr>
            <a:r>
              <a:rPr kumimoji="1" lang="en-US" altLang="ja-JP" dirty="0"/>
              <a:t>	</a:t>
            </a:r>
            <a:r>
              <a:rPr kumimoji="1" lang="ja-JP" altLang="en-US" dirty="0" smtClean="0"/>
              <a:t>その値から間接的に値を求める</a:t>
            </a:r>
            <a:endParaRPr kumimoji="1" lang="ja-JP" altLang="en-US" dirty="0"/>
          </a:p>
        </p:txBody>
      </p:sp>
    </p:spTree>
    <p:extLst>
      <p:ext uri="{BB962C8B-B14F-4D97-AF65-F5344CB8AC3E}">
        <p14:creationId xmlns:p14="http://schemas.microsoft.com/office/powerpoint/2010/main" val="39014254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測定の効力</a:t>
            </a:r>
            <a:endParaRPr kumimoji="1" lang="ja-JP" altLang="en-US" dirty="0"/>
          </a:p>
        </p:txBody>
      </p:sp>
      <p:sp>
        <p:nvSpPr>
          <p:cNvPr id="3" name="コンテンツ プレースホルダー 2"/>
          <p:cNvSpPr>
            <a:spLocks noGrp="1"/>
          </p:cNvSpPr>
          <p:nvPr>
            <p:ph idx="1"/>
          </p:nvPr>
        </p:nvSpPr>
        <p:spPr>
          <a:xfrm>
            <a:off x="1403648" y="2060848"/>
            <a:ext cx="6196405" cy="3603812"/>
          </a:xfrm>
        </p:spPr>
        <p:txBody>
          <a:bodyPr/>
          <a:lstStyle/>
          <a:p>
            <a:pPr marL="0" indent="0">
              <a:buNone/>
            </a:pPr>
            <a:r>
              <a:rPr kumimoji="1" lang="ja-JP" altLang="en-US" dirty="0" smtClean="0"/>
              <a:t>若い専門家にとっては信じられないくらい、測定は極めて強力である</a:t>
            </a:r>
            <a:endParaRPr kumimoji="1" lang="en-US" altLang="ja-JP" dirty="0" smtClean="0"/>
          </a:p>
          <a:p>
            <a:pPr marL="0" indent="0">
              <a:buNone/>
            </a:pPr>
            <a:r>
              <a:rPr kumimoji="1" lang="ja-JP" altLang="en-US" dirty="0" smtClean="0"/>
              <a:t>測定を実施すると、人々は測定結果をよくするべくあらゆる手を打つようになる</a:t>
            </a:r>
            <a:endParaRPr kumimoji="1" lang="en-US" altLang="ja-JP" dirty="0" smtClean="0"/>
          </a:p>
          <a:p>
            <a:pPr marL="0" indent="0">
              <a:buNone/>
            </a:pPr>
            <a:endParaRPr lang="en-US" altLang="ja-JP" dirty="0" smtClean="0"/>
          </a:p>
          <a:p>
            <a:pPr marL="0" indent="0">
              <a:buNone/>
            </a:pPr>
            <a:r>
              <a:rPr lang="ja-JP" altLang="en-US" dirty="0" smtClean="0"/>
              <a:t>しかし・・・</a:t>
            </a:r>
            <a:endParaRPr lang="en-US" altLang="ja-JP" dirty="0" smtClean="0"/>
          </a:p>
          <a:p>
            <a:pPr marL="0" indent="0">
              <a:buNone/>
            </a:pPr>
            <a:r>
              <a:rPr lang="ja-JP" altLang="en-US" dirty="0" smtClean="0">
                <a:solidFill>
                  <a:srgbClr val="FF0000"/>
                </a:solidFill>
              </a:rPr>
              <a:t>メトリクスが誤っていれば、非生産的な行動が簡単に引き起こされてしまう！</a:t>
            </a:r>
            <a:endParaRPr lang="en-US" altLang="ja-JP" dirty="0">
              <a:solidFill>
                <a:srgbClr val="FF0000"/>
              </a:solidFill>
            </a:endParaRPr>
          </a:p>
          <a:p>
            <a:pPr marL="0" indent="0">
              <a:buNone/>
            </a:pPr>
            <a:endParaRPr kumimoji="1" lang="en-US" altLang="ja-JP" dirty="0" smtClean="0"/>
          </a:p>
        </p:txBody>
      </p:sp>
    </p:spTree>
    <p:extLst>
      <p:ext uri="{BB962C8B-B14F-4D97-AF65-F5344CB8AC3E}">
        <p14:creationId xmlns:p14="http://schemas.microsoft.com/office/powerpoint/2010/main" val="7657580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測定理論</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a:t>
            </a:r>
            <a:r>
              <a:rPr kumimoji="1" lang="ja-JP" altLang="en-US" dirty="0" smtClean="0"/>
              <a:t>測定についていかなるデータ操作を行っても、測定対象である現実世界の実体間の関係が保存されなければならない</a:t>
            </a:r>
            <a:r>
              <a:rPr kumimoji="1" lang="ja-JP" altLang="en-US" dirty="0" smtClean="0"/>
              <a:t>」</a:t>
            </a:r>
            <a:endParaRPr kumimoji="1" lang="en-US" altLang="ja-JP" dirty="0" smtClean="0"/>
          </a:p>
          <a:p>
            <a:pPr marL="0" indent="0">
              <a:buNone/>
            </a:pPr>
            <a:endParaRPr lang="en-US" altLang="ja-JP" dirty="0"/>
          </a:p>
          <a:p>
            <a:pPr marL="0" indent="0">
              <a:buNone/>
            </a:pPr>
            <a:r>
              <a:rPr lang="ja-JP" altLang="en-US" dirty="0"/>
              <a:t>測定理論を用いると、測定データを妥当に分析して操作できるようになる</a:t>
            </a:r>
            <a:endParaRPr lang="en-US" altLang="ja-JP" dirty="0"/>
          </a:p>
          <a:p>
            <a:pPr marL="0" indent="0">
              <a:buNone/>
            </a:pPr>
            <a:endParaRPr kumimoji="1" lang="ja-JP" altLang="en-US" dirty="0"/>
          </a:p>
        </p:txBody>
      </p:sp>
    </p:spTree>
    <p:extLst>
      <p:ext uri="{BB962C8B-B14F-4D97-AF65-F5344CB8AC3E}">
        <p14:creationId xmlns:p14="http://schemas.microsoft.com/office/powerpoint/2010/main" val="38185152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カスタマーサポートの例</a:t>
            </a:r>
            <a:endParaRPr kumimoji="1" lang="ja-JP" altLang="en-US" dirty="0"/>
          </a:p>
        </p:txBody>
      </p:sp>
      <p:sp>
        <p:nvSpPr>
          <p:cNvPr id="3" name="コンテンツ プレースホルダー 2"/>
          <p:cNvSpPr>
            <a:spLocks noGrp="1"/>
          </p:cNvSpPr>
          <p:nvPr>
            <p:ph idx="1"/>
          </p:nvPr>
        </p:nvSpPr>
        <p:spPr/>
        <p:txBody>
          <a:bodyPr anchor="ctr">
            <a:normAutofit fontScale="92500" lnSpcReduction="10000"/>
          </a:bodyPr>
          <a:lstStyle/>
          <a:p>
            <a:pPr marL="457200" indent="-457200">
              <a:buFont typeface="+mj-lt"/>
              <a:buAutoNum type="arabicPeriod"/>
            </a:pPr>
            <a:r>
              <a:rPr kumimoji="1" lang="ja-JP" altLang="en-US" dirty="0" smtClean="0"/>
              <a:t>すばらしい</a:t>
            </a:r>
            <a:endParaRPr kumimoji="1" lang="en-US" altLang="ja-JP" dirty="0" smtClean="0"/>
          </a:p>
          <a:p>
            <a:pPr marL="457200" indent="-457200">
              <a:buFont typeface="+mj-lt"/>
              <a:buAutoNum type="arabicPeriod"/>
            </a:pPr>
            <a:endParaRPr kumimoji="1" lang="en-US" altLang="ja-JP" dirty="0" smtClean="0"/>
          </a:p>
          <a:p>
            <a:pPr marL="457200" indent="-457200">
              <a:buFont typeface="+mj-lt"/>
              <a:buAutoNum type="arabicPeriod"/>
            </a:pPr>
            <a:r>
              <a:rPr lang="ja-JP" altLang="en-US" dirty="0" smtClean="0"/>
              <a:t>良い</a:t>
            </a:r>
            <a:endParaRPr lang="en-US" altLang="ja-JP" dirty="0" smtClean="0"/>
          </a:p>
          <a:p>
            <a:pPr marL="457200" indent="-457200">
              <a:buFont typeface="+mj-lt"/>
              <a:buAutoNum type="arabicPeriod"/>
            </a:pPr>
            <a:endParaRPr lang="en-US" altLang="ja-JP" dirty="0" smtClean="0"/>
          </a:p>
          <a:p>
            <a:pPr marL="457200" indent="-457200">
              <a:buFont typeface="+mj-lt"/>
              <a:buAutoNum type="arabicPeriod"/>
            </a:pPr>
            <a:r>
              <a:rPr kumimoji="1" lang="ja-JP" altLang="en-US" dirty="0" smtClean="0"/>
              <a:t>ふつう</a:t>
            </a:r>
            <a:endParaRPr kumimoji="1" lang="en-US" altLang="ja-JP" dirty="0" smtClean="0"/>
          </a:p>
          <a:p>
            <a:pPr marL="457200" indent="-457200">
              <a:buFont typeface="+mj-lt"/>
              <a:buAutoNum type="arabicPeriod"/>
            </a:pPr>
            <a:endParaRPr kumimoji="1" lang="en-US" altLang="ja-JP" dirty="0" smtClean="0"/>
          </a:p>
          <a:p>
            <a:pPr marL="457200" indent="-457200">
              <a:buFont typeface="+mj-lt"/>
              <a:buAutoNum type="arabicPeriod"/>
            </a:pPr>
            <a:r>
              <a:rPr lang="ja-JP" altLang="en-US" dirty="0" smtClean="0"/>
              <a:t>不十分</a:t>
            </a:r>
            <a:endParaRPr lang="en-US" altLang="ja-JP" dirty="0" smtClean="0"/>
          </a:p>
          <a:p>
            <a:pPr marL="457200" indent="-457200">
              <a:buFont typeface="+mj-lt"/>
              <a:buAutoNum type="arabicPeriod"/>
            </a:pPr>
            <a:endParaRPr lang="en-US" altLang="ja-JP" dirty="0" smtClean="0"/>
          </a:p>
          <a:p>
            <a:pPr marL="457200" indent="-457200">
              <a:buFont typeface="+mj-lt"/>
              <a:buAutoNum type="arabicPeriod"/>
            </a:pPr>
            <a:r>
              <a:rPr lang="ja-JP" altLang="en-US" dirty="0"/>
              <a:t>悪い</a:t>
            </a:r>
            <a:endParaRPr lang="en-US" altLang="ja-JP" dirty="0" smtClean="0"/>
          </a:p>
        </p:txBody>
      </p:sp>
    </p:spTree>
    <p:extLst>
      <p:ext uri="{BB962C8B-B14F-4D97-AF65-F5344CB8AC3E}">
        <p14:creationId xmlns:p14="http://schemas.microsoft.com/office/powerpoint/2010/main" val="18304040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カスタマーサポートの例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得られた結果の平均・・・３</a:t>
            </a:r>
            <a:endParaRPr kumimoji="1" lang="en-US" altLang="ja-JP" dirty="0" smtClean="0"/>
          </a:p>
          <a:p>
            <a:pPr marL="0" indent="0">
              <a:buNone/>
            </a:pPr>
            <a:endParaRPr lang="en-US" altLang="ja-JP" dirty="0"/>
          </a:p>
          <a:p>
            <a:pPr marL="0" indent="0">
              <a:buNone/>
            </a:pPr>
            <a:r>
              <a:rPr kumimoji="1" lang="ja-JP" altLang="en-US" dirty="0" smtClean="0"/>
              <a:t>しかし・・・</a:t>
            </a:r>
            <a:endParaRPr kumimoji="1" lang="en-US" altLang="ja-JP" dirty="0" smtClean="0"/>
          </a:p>
          <a:p>
            <a:pPr marL="0" indent="0">
              <a:buNone/>
            </a:pPr>
            <a:r>
              <a:rPr lang="ja-JP" altLang="en-US" dirty="0"/>
              <a:t>回答</a:t>
            </a:r>
            <a:r>
              <a:rPr lang="ja-JP" altLang="en-US" dirty="0" smtClean="0"/>
              <a:t>の５０％が「１．素晴らしい」</a:t>
            </a:r>
            <a:endParaRPr lang="en-US" altLang="ja-JP" dirty="0" smtClean="0"/>
          </a:p>
          <a:p>
            <a:pPr marL="0" indent="0">
              <a:buNone/>
            </a:pPr>
            <a:r>
              <a:rPr lang="ja-JP" altLang="en-US" dirty="0" smtClean="0"/>
              <a:t>残りの５０％が「５．悪い」</a:t>
            </a:r>
            <a:endParaRPr lang="en-US" altLang="ja-JP" dirty="0" smtClean="0"/>
          </a:p>
          <a:p>
            <a:pPr marL="0" indent="0">
              <a:buNone/>
            </a:pPr>
            <a:endParaRPr kumimoji="1" lang="en-US" altLang="ja-JP" dirty="0" smtClean="0"/>
          </a:p>
          <a:p>
            <a:pPr marL="0" indent="0">
              <a:buNone/>
            </a:pPr>
            <a:r>
              <a:rPr lang="ja-JP" altLang="en-US" dirty="0"/>
              <a:t>元の</a:t>
            </a:r>
            <a:r>
              <a:rPr lang="ja-JP" altLang="en-US" dirty="0" smtClean="0"/>
              <a:t>データと得られた結果が一致していない・・・</a:t>
            </a:r>
            <a:r>
              <a:rPr lang="ja-JP" altLang="en-US" dirty="0" smtClean="0">
                <a:solidFill>
                  <a:srgbClr val="FF0000"/>
                </a:solidFill>
              </a:rPr>
              <a:t>測定理論に基づいていない！</a:t>
            </a:r>
            <a:endParaRPr kumimoji="1" lang="en-US" altLang="ja-JP" dirty="0" smtClean="0">
              <a:solidFill>
                <a:srgbClr val="FF0000"/>
              </a:solidFill>
            </a:endParaRPr>
          </a:p>
        </p:txBody>
      </p:sp>
      <p:cxnSp>
        <p:nvCxnSpPr>
          <p:cNvPr id="5" name="直線矢印コネクタ 4"/>
          <p:cNvCxnSpPr/>
          <p:nvPr/>
        </p:nvCxnSpPr>
        <p:spPr>
          <a:xfrm>
            <a:off x="4283968" y="4293096"/>
            <a:ext cx="0" cy="504056"/>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27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測定尺度</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kumimoji="1" lang="ja-JP" altLang="en-US" dirty="0" smtClean="0"/>
              <a:t>名義尺度（</a:t>
            </a:r>
            <a:r>
              <a:rPr kumimoji="1" lang="en-US" altLang="ja-JP" dirty="0" smtClean="0"/>
              <a:t>Normal</a:t>
            </a:r>
            <a:r>
              <a:rPr kumimoji="1" lang="ja-JP" altLang="en-US" dirty="0" smtClean="0"/>
              <a:t>）</a:t>
            </a:r>
            <a:endParaRPr kumimoji="1" lang="en-US" altLang="ja-JP" dirty="0" smtClean="0"/>
          </a:p>
          <a:p>
            <a:endParaRPr kumimoji="1" lang="en-US" altLang="ja-JP" dirty="0" smtClean="0"/>
          </a:p>
          <a:p>
            <a:r>
              <a:rPr lang="ja-JP" altLang="en-US" dirty="0"/>
              <a:t>順序</a:t>
            </a:r>
            <a:r>
              <a:rPr lang="ja-JP" altLang="en-US" dirty="0" smtClean="0"/>
              <a:t>尺度（</a:t>
            </a:r>
            <a:r>
              <a:rPr lang="en-US" altLang="ja-JP" dirty="0"/>
              <a:t>O</a:t>
            </a:r>
            <a:r>
              <a:rPr lang="en-US" altLang="ja-JP" dirty="0" smtClean="0"/>
              <a:t>rdinal</a:t>
            </a:r>
            <a:r>
              <a:rPr lang="ja-JP" altLang="en-US" dirty="0" smtClean="0"/>
              <a:t>）</a:t>
            </a:r>
            <a:endParaRPr lang="en-US" altLang="ja-JP" dirty="0" smtClean="0"/>
          </a:p>
          <a:p>
            <a:endParaRPr lang="en-US" altLang="ja-JP" dirty="0" smtClean="0"/>
          </a:p>
          <a:p>
            <a:r>
              <a:rPr kumimoji="1" lang="ja-JP" altLang="en-US" dirty="0"/>
              <a:t>間隔</a:t>
            </a:r>
            <a:r>
              <a:rPr kumimoji="1" lang="ja-JP" altLang="en-US" dirty="0" smtClean="0"/>
              <a:t>尺度（</a:t>
            </a:r>
            <a:r>
              <a:rPr lang="en-US" altLang="ja-JP" dirty="0"/>
              <a:t>I</a:t>
            </a:r>
            <a:r>
              <a:rPr kumimoji="1" lang="en-US" altLang="ja-JP" dirty="0" smtClean="0"/>
              <a:t>nterval</a:t>
            </a:r>
            <a:r>
              <a:rPr kumimoji="1" lang="ja-JP" altLang="en-US" dirty="0" smtClean="0"/>
              <a:t>）</a:t>
            </a:r>
            <a:endParaRPr kumimoji="1" lang="en-US" altLang="ja-JP" dirty="0" smtClean="0"/>
          </a:p>
          <a:p>
            <a:endParaRPr kumimoji="1" lang="en-US" altLang="ja-JP" dirty="0" smtClean="0"/>
          </a:p>
          <a:p>
            <a:r>
              <a:rPr lang="ja-JP" altLang="en-US" dirty="0"/>
              <a:t>比率</a:t>
            </a:r>
            <a:r>
              <a:rPr lang="ja-JP" altLang="en-US" dirty="0" smtClean="0"/>
              <a:t>尺度（</a:t>
            </a:r>
            <a:r>
              <a:rPr lang="en-US" altLang="ja-JP" dirty="0"/>
              <a:t>R</a:t>
            </a:r>
            <a:r>
              <a:rPr lang="en-US" altLang="ja-JP" dirty="0" smtClean="0"/>
              <a:t>atio</a:t>
            </a:r>
            <a:r>
              <a:rPr lang="ja-JP" altLang="en-US" dirty="0" smtClean="0"/>
              <a:t>）</a:t>
            </a:r>
            <a:endParaRPr lang="en-US" altLang="ja-JP" dirty="0" smtClean="0"/>
          </a:p>
          <a:p>
            <a:endParaRPr lang="en-US" altLang="ja-JP" dirty="0" smtClean="0"/>
          </a:p>
          <a:p>
            <a:r>
              <a:rPr kumimoji="1" lang="ja-JP" altLang="en-US" dirty="0"/>
              <a:t>絶対</a:t>
            </a:r>
            <a:r>
              <a:rPr kumimoji="1" lang="ja-JP" altLang="en-US" dirty="0" smtClean="0"/>
              <a:t>尺度（</a:t>
            </a:r>
            <a:r>
              <a:rPr lang="en-US" altLang="ja-JP" dirty="0"/>
              <a:t>A</a:t>
            </a:r>
            <a:r>
              <a:rPr kumimoji="1" lang="en-US" altLang="ja-JP" dirty="0" smtClean="0"/>
              <a:t>bsolute</a:t>
            </a:r>
            <a:r>
              <a:rPr kumimoji="1" lang="ja-JP" altLang="en-US" dirty="0" smtClean="0"/>
              <a:t>）</a:t>
            </a:r>
            <a:endParaRPr kumimoji="1" lang="ja-JP" altLang="en-US" dirty="0"/>
          </a:p>
        </p:txBody>
      </p:sp>
    </p:spTree>
    <p:extLst>
      <p:ext uri="{BB962C8B-B14F-4D97-AF65-F5344CB8AC3E}">
        <p14:creationId xmlns:p14="http://schemas.microsoft.com/office/powerpoint/2010/main" val="16507812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測定尺度：名義</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名義尺度・・・名前はあるが順序がない</a:t>
            </a:r>
            <a:endParaRPr kumimoji="1" lang="en-US" altLang="ja-JP" dirty="0" smtClean="0"/>
          </a:p>
          <a:p>
            <a:endParaRPr lang="en-US" altLang="ja-JP" dirty="0"/>
          </a:p>
          <a:p>
            <a:pPr marL="0" indent="0">
              <a:buNone/>
            </a:pPr>
            <a:r>
              <a:rPr kumimoji="1" lang="ja-JP" altLang="en-US" dirty="0" smtClean="0"/>
              <a:t>例　プロジェクトの種類</a:t>
            </a:r>
            <a:endParaRPr kumimoji="1" lang="en-US" altLang="ja-JP" dirty="0" smtClean="0"/>
          </a:p>
          <a:p>
            <a:pPr marL="0" indent="0">
              <a:buNone/>
            </a:pPr>
            <a:r>
              <a:rPr lang="en-US" altLang="ja-JP" dirty="0"/>
              <a:t>	</a:t>
            </a:r>
            <a:r>
              <a:rPr lang="ja-JP" altLang="en-US" dirty="0" smtClean="0"/>
              <a:t>商用、軍事、経営情報システム　など</a:t>
            </a:r>
            <a:endParaRPr lang="en-US" altLang="ja-JP" dirty="0" smtClean="0"/>
          </a:p>
          <a:p>
            <a:pPr marL="0" indent="0">
              <a:buNone/>
            </a:pPr>
            <a:endParaRPr kumimoji="1" lang="en-US" altLang="ja-JP" dirty="0"/>
          </a:p>
          <a:p>
            <a:pPr marL="0" indent="0">
              <a:buNone/>
            </a:pPr>
            <a:r>
              <a:rPr lang="ja-JP" altLang="en-US" dirty="0" smtClean="0"/>
              <a:t>名前だけなので、比較ができない</a:t>
            </a:r>
            <a:endParaRPr lang="en-US" altLang="ja-JP" dirty="0" smtClean="0"/>
          </a:p>
          <a:p>
            <a:pPr marL="0" indent="0">
              <a:buNone/>
            </a:pPr>
            <a:r>
              <a:rPr kumimoji="1" lang="ja-JP" altLang="en-US" dirty="0"/>
              <a:t>規模</a:t>
            </a:r>
            <a:r>
              <a:rPr kumimoji="1" lang="ja-JP" altLang="en-US" dirty="0" smtClean="0"/>
              <a:t>や複雑性などのほかの比較対象が必要</a:t>
            </a:r>
            <a:endParaRPr kumimoji="1" lang="en-US" altLang="ja-JP" dirty="0" smtClean="0"/>
          </a:p>
          <a:p>
            <a:pPr marL="0" indent="0">
              <a:buNone/>
            </a:pPr>
            <a:endParaRPr kumimoji="1" lang="ja-JP" altLang="en-US" dirty="0"/>
          </a:p>
        </p:txBody>
      </p:sp>
    </p:spTree>
    <p:extLst>
      <p:ext uri="{BB962C8B-B14F-4D97-AF65-F5344CB8AC3E}">
        <p14:creationId xmlns:p14="http://schemas.microsoft.com/office/powerpoint/2010/main" val="23656611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測定尺度：順序</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順序尺度・・・直線的に順序づけられた分類</a:t>
            </a:r>
            <a:endParaRPr kumimoji="1" lang="en-US" altLang="ja-JP" dirty="0" smtClean="0"/>
          </a:p>
          <a:p>
            <a:pPr marL="0" indent="0">
              <a:buNone/>
            </a:pPr>
            <a:r>
              <a:rPr lang="en-US" altLang="ja-JP" dirty="0"/>
              <a:t>	</a:t>
            </a:r>
            <a:r>
              <a:rPr lang="en-US" altLang="ja-JP" dirty="0" smtClean="0"/>
              <a:t>	</a:t>
            </a:r>
            <a:r>
              <a:rPr lang="ja-JP" altLang="en-US" dirty="0" smtClean="0"/>
              <a:t>　比較ができる</a:t>
            </a:r>
            <a:endParaRPr lang="en-US" altLang="ja-JP" dirty="0" smtClean="0"/>
          </a:p>
          <a:p>
            <a:pPr marL="0" indent="0">
              <a:buNone/>
            </a:pPr>
            <a:endParaRPr lang="en-US" altLang="ja-JP" dirty="0" smtClean="0"/>
          </a:p>
          <a:p>
            <a:pPr marL="0" indent="0">
              <a:buNone/>
            </a:pPr>
            <a:r>
              <a:rPr lang="ja-JP" altLang="en-US" dirty="0" smtClean="0"/>
              <a:t>　例　トラブル報告の致命度</a:t>
            </a:r>
            <a:endParaRPr lang="en-US" altLang="ja-JP" dirty="0" smtClean="0"/>
          </a:p>
          <a:p>
            <a:pPr marL="0" indent="0">
              <a:buNone/>
            </a:pPr>
            <a:r>
              <a:rPr lang="en-US" altLang="ja-JP" dirty="0"/>
              <a:t>	</a:t>
            </a:r>
            <a:r>
              <a:rPr lang="ja-JP" altLang="en-US" dirty="0" smtClean="0"/>
              <a:t>致命的、重大、軽微　など</a:t>
            </a:r>
            <a:endParaRPr lang="en-US" altLang="ja-JP" dirty="0" smtClean="0"/>
          </a:p>
          <a:p>
            <a:pPr marL="0" indent="0">
              <a:buNone/>
            </a:pPr>
            <a:endParaRPr lang="en-US" altLang="ja-JP" dirty="0"/>
          </a:p>
          <a:p>
            <a:pPr marL="0" indent="0">
              <a:buNone/>
            </a:pPr>
            <a:r>
              <a:rPr lang="ja-JP" altLang="en-US" dirty="0" smtClean="0"/>
              <a:t>ただし、「２つの致命的なトラブル」が「４つの軽微なトラブル」より悪いかどうかはわからない</a:t>
            </a:r>
            <a:endParaRPr lang="en-US" altLang="ja-JP" dirty="0" smtClean="0"/>
          </a:p>
        </p:txBody>
      </p:sp>
    </p:spTree>
    <p:extLst>
      <p:ext uri="{BB962C8B-B14F-4D97-AF65-F5344CB8AC3E}">
        <p14:creationId xmlns:p14="http://schemas.microsoft.com/office/powerpoint/2010/main" val="3809140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測定尺度：間隔</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間隔尺度</a:t>
            </a:r>
            <a:r>
              <a:rPr lang="ja-JP" altLang="en-US" dirty="0" smtClean="0"/>
              <a:t>・・一定の間隔で存在する順序尺度</a:t>
            </a:r>
            <a:endParaRPr lang="en-US" altLang="ja-JP" dirty="0" smtClean="0"/>
          </a:p>
          <a:p>
            <a:pPr marL="0" indent="0">
              <a:buNone/>
            </a:pPr>
            <a:r>
              <a:rPr kumimoji="1" lang="en-US" altLang="ja-JP" dirty="0"/>
              <a:t>	</a:t>
            </a:r>
            <a:r>
              <a:rPr kumimoji="1" lang="en-US" altLang="ja-JP" dirty="0" smtClean="0"/>
              <a:t>	</a:t>
            </a:r>
            <a:r>
              <a:rPr kumimoji="1" lang="ja-JP" altLang="en-US" dirty="0" smtClean="0"/>
              <a:t>加算と減算を行える</a:t>
            </a:r>
            <a:endParaRPr kumimoji="1" lang="en-US" altLang="ja-JP" dirty="0" smtClean="0"/>
          </a:p>
          <a:p>
            <a:pPr marL="0" indent="0">
              <a:buNone/>
            </a:pPr>
            <a:endParaRPr lang="en-US" altLang="ja-JP" dirty="0"/>
          </a:p>
          <a:p>
            <a:pPr marL="0" indent="0">
              <a:buNone/>
            </a:pPr>
            <a:r>
              <a:rPr kumimoji="1" lang="ja-JP" altLang="en-US" dirty="0" smtClean="0"/>
              <a:t>　例　気温</a:t>
            </a:r>
            <a:endParaRPr kumimoji="1" lang="en-US" altLang="ja-JP" dirty="0" smtClean="0"/>
          </a:p>
          <a:p>
            <a:pPr marL="0" indent="0">
              <a:buNone/>
            </a:pPr>
            <a:r>
              <a:rPr lang="en-US" altLang="ja-JP" dirty="0"/>
              <a:t>	</a:t>
            </a:r>
            <a:r>
              <a:rPr lang="ja-JP" altLang="en-US" dirty="0"/>
              <a:t>３０</a:t>
            </a:r>
            <a:r>
              <a:rPr lang="ja-JP" altLang="en-US" dirty="0" smtClean="0"/>
              <a:t>℃は１０℃よりも２０℃高い</a:t>
            </a:r>
            <a:endParaRPr lang="en-US" altLang="ja-JP" dirty="0" smtClean="0"/>
          </a:p>
          <a:p>
            <a:pPr marL="0" indent="0">
              <a:buNone/>
            </a:pPr>
            <a:r>
              <a:rPr kumimoji="1" lang="en-US" altLang="ja-JP" dirty="0" smtClean="0"/>
              <a:t>	</a:t>
            </a:r>
            <a:r>
              <a:rPr kumimoji="1" lang="ja-JP" altLang="en-US" dirty="0" smtClean="0"/>
              <a:t>－２０℃は１０℃よりも３０℃低い</a:t>
            </a:r>
            <a:endParaRPr kumimoji="1" lang="en-US" altLang="ja-JP" dirty="0"/>
          </a:p>
          <a:p>
            <a:pPr marL="0" indent="0">
              <a:buNone/>
            </a:pPr>
            <a:r>
              <a:rPr lang="ja-JP" altLang="en-US" dirty="0"/>
              <a:t>間隔尺度</a:t>
            </a:r>
            <a:r>
              <a:rPr lang="ja-JP" altLang="en-US" dirty="0" smtClean="0"/>
              <a:t>はソフトウェア測定ではほとんど使用されない</a:t>
            </a:r>
            <a:endParaRPr kumimoji="1" lang="en-US" altLang="ja-JP" dirty="0" smtClean="0"/>
          </a:p>
        </p:txBody>
      </p:sp>
    </p:spTree>
    <p:extLst>
      <p:ext uri="{BB962C8B-B14F-4D97-AF65-F5344CB8AC3E}">
        <p14:creationId xmlns:p14="http://schemas.microsoft.com/office/powerpoint/2010/main" val="25671325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測定尺度：比率</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比率尺度・・・数値の比が常に一定である</a:t>
            </a:r>
            <a:endParaRPr kumimoji="1" lang="en-US" altLang="ja-JP" dirty="0" smtClean="0"/>
          </a:p>
          <a:p>
            <a:pPr marL="0" indent="0">
              <a:buNone/>
            </a:pPr>
            <a:r>
              <a:rPr lang="en-US" altLang="ja-JP" dirty="0"/>
              <a:t>	</a:t>
            </a:r>
            <a:r>
              <a:rPr lang="en-US" altLang="ja-JP" dirty="0" smtClean="0"/>
              <a:t>	</a:t>
            </a:r>
            <a:r>
              <a:rPr lang="ja-JP" altLang="en-US" dirty="0" smtClean="0"/>
              <a:t>　「比」であるからマイナスはない</a:t>
            </a:r>
            <a:endParaRPr lang="en-US" altLang="ja-JP" dirty="0" smtClean="0"/>
          </a:p>
          <a:p>
            <a:pPr marL="0" indent="0">
              <a:buNone/>
            </a:pPr>
            <a:r>
              <a:rPr lang="ja-JP" altLang="en-US" dirty="0" smtClean="0"/>
              <a:t>例　時間</a:t>
            </a:r>
            <a:endParaRPr lang="en-US" altLang="ja-JP" dirty="0" smtClean="0"/>
          </a:p>
          <a:p>
            <a:pPr marL="0" indent="0">
              <a:buNone/>
            </a:pPr>
            <a:r>
              <a:rPr lang="ja-JP" altLang="en-US" dirty="0" smtClean="0"/>
              <a:t>　　０から始まり、どの目盛も一定の比率である</a:t>
            </a:r>
            <a:endParaRPr lang="en-US" altLang="ja-JP" dirty="0" smtClean="0"/>
          </a:p>
          <a:p>
            <a:pPr marL="0" indent="0">
              <a:buNone/>
            </a:pPr>
            <a:endParaRPr lang="en-US" altLang="ja-JP" dirty="0" smtClean="0"/>
          </a:p>
          <a:p>
            <a:pPr marL="0" indent="0">
              <a:buNone/>
            </a:pPr>
            <a:r>
              <a:rPr kumimoji="1" lang="ja-JP" altLang="en-US" dirty="0" smtClean="0"/>
              <a:t>ソフトウェア測定では、モジュール１つあたりのエラーの数や１人あたりが作成したコード行数など、多く使われる</a:t>
            </a:r>
            <a:endParaRPr kumimoji="1" lang="en-US" altLang="ja-JP" dirty="0" smtClean="0"/>
          </a:p>
        </p:txBody>
      </p:sp>
    </p:spTree>
    <p:extLst>
      <p:ext uri="{BB962C8B-B14F-4D97-AF65-F5344CB8AC3E}">
        <p14:creationId xmlns:p14="http://schemas.microsoft.com/office/powerpoint/2010/main" val="5594286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測定尺度：絶対尺度</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絶対尺度・・・０と正数のみの比率尺度</a:t>
            </a:r>
            <a:endParaRPr lang="en-US" altLang="ja-JP" dirty="0"/>
          </a:p>
          <a:p>
            <a:endParaRPr lang="en-US" altLang="ja-JP" dirty="0" smtClean="0"/>
          </a:p>
          <a:p>
            <a:pPr marL="0" indent="0">
              <a:buNone/>
            </a:pPr>
            <a:r>
              <a:rPr lang="ja-JP" altLang="en-US" dirty="0" smtClean="0"/>
              <a:t>例　検出したエラーの総数、開発人数</a:t>
            </a:r>
            <a:endParaRPr lang="en-US" altLang="ja-JP" dirty="0" smtClean="0"/>
          </a:p>
        </p:txBody>
      </p:sp>
    </p:spTree>
    <p:extLst>
      <p:ext uri="{BB962C8B-B14F-4D97-AF65-F5344CB8AC3E}">
        <p14:creationId xmlns:p14="http://schemas.microsoft.com/office/powerpoint/2010/main" val="22877950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中心傾向</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中心傾向とは、データ軍の中央、中心のこと</a:t>
            </a:r>
            <a:endParaRPr kumimoji="1" lang="en-US" altLang="ja-JP" dirty="0" smtClean="0"/>
          </a:p>
          <a:p>
            <a:pPr marL="0" indent="0">
              <a:buNone/>
            </a:pPr>
            <a:r>
              <a:rPr lang="ja-JP" altLang="en-US" dirty="0"/>
              <a:t>平均値</a:t>
            </a:r>
            <a:r>
              <a:rPr lang="ja-JP" altLang="en-US" dirty="0" smtClean="0"/>
              <a:t>、中央値、最頻値などがある</a:t>
            </a:r>
            <a:endParaRPr lang="en-US" altLang="ja-JP" dirty="0" smtClean="0"/>
          </a:p>
          <a:p>
            <a:pPr marL="0" indent="0">
              <a:buNone/>
            </a:pPr>
            <a:endParaRPr kumimoji="1" lang="en-US" altLang="ja-JP" dirty="0" smtClean="0"/>
          </a:p>
          <a:p>
            <a:r>
              <a:rPr lang="ja-JP" altLang="en-US" dirty="0" smtClean="0"/>
              <a:t>尺度ごとの適切な中心傾向</a:t>
            </a:r>
            <a:endParaRPr lang="en-US" altLang="ja-JP" dirty="0" smtClean="0"/>
          </a:p>
          <a:p>
            <a:pPr marL="0" indent="0">
              <a:buNone/>
            </a:pPr>
            <a:r>
              <a:rPr lang="en-US" altLang="ja-JP" dirty="0" smtClean="0"/>
              <a:t>	</a:t>
            </a:r>
            <a:r>
              <a:rPr lang="ja-JP" altLang="en-US" dirty="0" smtClean="0"/>
              <a:t>名義尺度：最頻値</a:t>
            </a:r>
            <a:endParaRPr lang="en-US" altLang="ja-JP" dirty="0" smtClean="0">
              <a:solidFill>
                <a:srgbClr val="FF0000"/>
              </a:solidFill>
            </a:endParaRPr>
          </a:p>
          <a:p>
            <a:pPr marL="0" indent="0">
              <a:buNone/>
            </a:pPr>
            <a:r>
              <a:rPr kumimoji="1" lang="en-US" altLang="ja-JP" dirty="0" smtClean="0"/>
              <a:t>	</a:t>
            </a:r>
            <a:r>
              <a:rPr kumimoji="1" lang="ja-JP" altLang="en-US" dirty="0" smtClean="0"/>
              <a:t>順序尺度：最頻値、中央値</a:t>
            </a:r>
            <a:endParaRPr kumimoji="1" lang="en-US" altLang="ja-JP" dirty="0" smtClean="0"/>
          </a:p>
          <a:p>
            <a:pPr marL="0" indent="0">
              <a:buNone/>
            </a:pPr>
            <a:r>
              <a:rPr lang="en-US" altLang="ja-JP" dirty="0" smtClean="0"/>
              <a:t>	</a:t>
            </a:r>
            <a:r>
              <a:rPr lang="ja-JP" altLang="en-US" dirty="0" smtClean="0"/>
              <a:t>間隔、比率、絶対尺度：すべて適切</a:t>
            </a:r>
            <a:endParaRPr kumimoji="1" lang="ja-JP" altLang="en-US" dirty="0"/>
          </a:p>
        </p:txBody>
      </p:sp>
    </p:spTree>
    <p:extLst>
      <p:ext uri="{BB962C8B-B14F-4D97-AF65-F5344CB8AC3E}">
        <p14:creationId xmlns:p14="http://schemas.microsoft.com/office/powerpoint/2010/main" val="42666826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ばらつき</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データの中央だけでなく、差異やばらつきを知りたい時もある</a:t>
            </a:r>
            <a:endParaRPr kumimoji="1" lang="en-US" altLang="ja-JP" dirty="0" smtClean="0"/>
          </a:p>
          <a:p>
            <a:pPr marL="0" indent="0">
              <a:buNone/>
            </a:pPr>
            <a:endParaRPr lang="en-US" altLang="ja-JP" dirty="0"/>
          </a:p>
          <a:p>
            <a:pPr marL="0" indent="0">
              <a:buNone/>
            </a:pPr>
            <a:r>
              <a:rPr lang="ja-JP" altLang="en-US" dirty="0" smtClean="0"/>
              <a:t>偏差、分散、標準偏差など</a:t>
            </a:r>
            <a:endParaRPr lang="en-US" altLang="ja-JP" dirty="0" smtClean="0"/>
          </a:p>
          <a:p>
            <a:pPr marL="0" indent="0">
              <a:buNone/>
            </a:pPr>
            <a:endParaRPr kumimoji="1" lang="ja-JP" altLang="en-US" dirty="0"/>
          </a:p>
        </p:txBody>
      </p:sp>
    </p:spTree>
    <p:extLst>
      <p:ext uri="{BB962C8B-B14F-4D97-AF65-F5344CB8AC3E}">
        <p14:creationId xmlns:p14="http://schemas.microsoft.com/office/powerpoint/2010/main" val="3848814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モデル</a:t>
            </a:r>
            <a:endParaRPr lang="en-US" altLang="ja-JP" dirty="0"/>
          </a:p>
          <a:p>
            <a:pPr marL="0" indent="0">
              <a:buNone/>
            </a:pPr>
            <a:r>
              <a:rPr lang="ja-JP" altLang="en-US" dirty="0" smtClean="0"/>
              <a:t>　測定したい概念に対し、モデルを作成する必</a:t>
            </a:r>
            <a:endParaRPr lang="en-US" altLang="ja-JP" dirty="0" smtClean="0"/>
          </a:p>
          <a:p>
            <a:pPr marL="0" indent="0">
              <a:buNone/>
            </a:pPr>
            <a:r>
              <a:rPr lang="ja-JP" altLang="en-US" dirty="0"/>
              <a:t>　</a:t>
            </a:r>
            <a:r>
              <a:rPr lang="ja-JP" altLang="en-US" dirty="0" smtClean="0"/>
              <a:t>要がある</a:t>
            </a:r>
            <a:endParaRPr lang="en-US" altLang="ja-JP" dirty="0" smtClean="0"/>
          </a:p>
          <a:p>
            <a:pPr marL="0" indent="0">
              <a:buNone/>
            </a:pPr>
            <a:r>
              <a:rPr kumimoji="1" lang="ja-JP" altLang="en-US" dirty="0"/>
              <a:t>　</a:t>
            </a:r>
            <a:r>
              <a:rPr kumimoji="1" lang="ja-JP" altLang="en-US" dirty="0" smtClean="0"/>
              <a:t>モデルがあれば、抽象的な概念も特定できる</a:t>
            </a:r>
            <a:endParaRPr kumimoji="1" lang="en-US" altLang="ja-JP" dirty="0" smtClean="0"/>
          </a:p>
          <a:p>
            <a:pPr marL="0" indent="0">
              <a:buNone/>
            </a:pPr>
            <a:endParaRPr lang="en-US" altLang="ja-JP" dirty="0"/>
          </a:p>
          <a:p>
            <a:r>
              <a:rPr kumimoji="1" lang="ja-JP" altLang="en-US" dirty="0" smtClean="0"/>
              <a:t>測定理論と統計</a:t>
            </a:r>
            <a:endParaRPr kumimoji="1" lang="en-US" altLang="ja-JP" dirty="0" smtClean="0"/>
          </a:p>
          <a:p>
            <a:pPr marL="0" indent="0">
              <a:buNone/>
            </a:pPr>
            <a:r>
              <a:rPr lang="ja-JP" altLang="en-US" dirty="0"/>
              <a:t>　</a:t>
            </a:r>
            <a:r>
              <a:rPr lang="ja-JP" altLang="en-US" dirty="0" smtClean="0"/>
              <a:t>メトリクスデータの分析と比較を有効に行う</a:t>
            </a:r>
            <a:endParaRPr lang="en-US" altLang="ja-JP" dirty="0" smtClean="0"/>
          </a:p>
        </p:txBody>
      </p:sp>
    </p:spTree>
    <p:extLst>
      <p:ext uri="{BB962C8B-B14F-4D97-AF65-F5344CB8AC3E}">
        <p14:creationId xmlns:p14="http://schemas.microsoft.com/office/powerpoint/2010/main" val="236392593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プッシュピン">
  <a:themeElements>
    <a:clrScheme name="プッシュピン">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プッシュピン">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プッシュピン">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1156</TotalTime>
  <Words>608</Words>
  <Application>Microsoft Office PowerPoint</Application>
  <PresentationFormat>画面に合わせる (4:3)</PresentationFormat>
  <Paragraphs>186</Paragraphs>
  <Slides>29</Slides>
  <Notes>0</Notes>
  <HiddenSlides>0</HiddenSlides>
  <MMClips>0</MMClips>
  <ScaleCrop>false</ScaleCrop>
  <HeadingPairs>
    <vt:vector size="4" baseType="variant">
      <vt:variant>
        <vt:lpstr>テーマ</vt:lpstr>
      </vt:variant>
      <vt:variant>
        <vt:i4>1</vt:i4>
      </vt:variant>
      <vt:variant>
        <vt:lpstr>スライド タイトル</vt:lpstr>
      </vt:variant>
      <vt:variant>
        <vt:i4>29</vt:i4>
      </vt:variant>
    </vt:vector>
  </HeadingPairs>
  <TitlesOfParts>
    <vt:vector size="30" baseType="lpstr">
      <vt:lpstr>プッシュピン</vt:lpstr>
      <vt:lpstr>ソフトウェアメトリクスの基礎.２</vt:lpstr>
      <vt:lpstr>第3章</vt:lpstr>
      <vt:lpstr>課題</vt:lpstr>
      <vt:lpstr>答え</vt:lpstr>
      <vt:lpstr>測定モデル</vt:lpstr>
      <vt:lpstr>テキストモデル</vt:lpstr>
      <vt:lpstr>テキストモデルの例</vt:lpstr>
      <vt:lpstr>テキストモデルの 利点と欠点</vt:lpstr>
      <vt:lpstr>ダイアグラムモデル</vt:lpstr>
      <vt:lpstr>ダイアグラムモデルの例</vt:lpstr>
      <vt:lpstr>アルゴリズムモデル</vt:lpstr>
      <vt:lpstr>アルゴリズムモデルの例</vt:lpstr>
      <vt:lpstr>実際のモデルの例：応答時間 （１）</vt:lpstr>
      <vt:lpstr>実際のモデルの例：応答時間（２）</vt:lpstr>
      <vt:lpstr>メトリクスのためのメタモデル</vt:lpstr>
      <vt:lpstr>メトリクスの種類</vt:lpstr>
      <vt:lpstr>測定の効力</vt:lpstr>
      <vt:lpstr>測定理論</vt:lpstr>
      <vt:lpstr>カスタマーサポートの例</vt:lpstr>
      <vt:lpstr>カスタマーサポートの例</vt:lpstr>
      <vt:lpstr>測定尺度</vt:lpstr>
      <vt:lpstr>測定尺度：名義</vt:lpstr>
      <vt:lpstr>測定尺度：順序</vt:lpstr>
      <vt:lpstr>測定尺度：間隔</vt:lpstr>
      <vt:lpstr>測定尺度：比率</vt:lpstr>
      <vt:lpstr>測定尺度：絶対尺度</vt:lpstr>
      <vt:lpstr>中心傾向</vt:lpstr>
      <vt:lpstr>ばらつき</vt:lpstr>
      <vt:lpstr>まとめ</vt:lpstr>
    </vt:vector>
  </TitlesOfParts>
  <Company>和歌山大学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ソフトウェアメトリクスの基礎</dc:title>
  <dc:creator>システム情報学センター</dc:creator>
  <cp:lastModifiedBy>Share4</cp:lastModifiedBy>
  <cp:revision>51</cp:revision>
  <dcterms:created xsi:type="dcterms:W3CDTF">2012-10-18T12:09:36Z</dcterms:created>
  <dcterms:modified xsi:type="dcterms:W3CDTF">2012-11-01T10:10:43Z</dcterms:modified>
</cp:coreProperties>
</file>