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84" r:id="rId1"/>
  </p:sldMasterIdLst>
  <p:notesMasterIdLst>
    <p:notesMasterId r:id="rId22"/>
  </p:notesMasterIdLst>
  <p:handoutMasterIdLst>
    <p:handoutMasterId r:id="rId23"/>
  </p:handoutMasterIdLst>
  <p:sldIdLst>
    <p:sldId id="256" r:id="rId2"/>
    <p:sldId id="257" r:id="rId3"/>
    <p:sldId id="258" r:id="rId4"/>
    <p:sldId id="321" r:id="rId5"/>
    <p:sldId id="322" r:id="rId6"/>
    <p:sldId id="259" r:id="rId7"/>
    <p:sldId id="310" r:id="rId8"/>
    <p:sldId id="263" r:id="rId9"/>
    <p:sldId id="309" r:id="rId10"/>
    <p:sldId id="260" r:id="rId11"/>
    <p:sldId id="313" r:id="rId12"/>
    <p:sldId id="316" r:id="rId13"/>
    <p:sldId id="314" r:id="rId14"/>
    <p:sldId id="317" r:id="rId15"/>
    <p:sldId id="315" r:id="rId16"/>
    <p:sldId id="319" r:id="rId17"/>
    <p:sldId id="318" r:id="rId18"/>
    <p:sldId id="277" r:id="rId19"/>
    <p:sldId id="323" r:id="rId20"/>
    <p:sldId id="324" r:id="rId21"/>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66CC"/>
    <a:srgbClr val="FE9C00"/>
    <a:srgbClr val="DC3812"/>
    <a:srgbClr val="DD4578"/>
    <a:srgbClr val="0099C5"/>
    <a:srgbClr val="990099"/>
    <a:srgbClr val="109619"/>
    <a:srgbClr val="FD9904"/>
    <a:srgbClr val="FD980E"/>
    <a:srgbClr val="FE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72" autoAdjust="0"/>
    <p:restoredTop sz="82686" autoAdjust="0"/>
  </p:normalViewPr>
  <p:slideViewPr>
    <p:cSldViewPr snapToGrid="0" snapToObjects="1">
      <p:cViewPr>
        <p:scale>
          <a:sx n="80" d="100"/>
          <a:sy n="80" d="100"/>
        </p:scale>
        <p:origin x="1192" y="3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804"/>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86" tIns="45743" rIns="91486" bIns="45743"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9" y="0"/>
            <a:ext cx="2949787" cy="498693"/>
          </a:xfrm>
          <a:prstGeom prst="rect">
            <a:avLst/>
          </a:prstGeom>
        </p:spPr>
        <p:txBody>
          <a:bodyPr vert="horz" lIns="91486" tIns="45743" rIns="91486" bIns="45743" rtlCol="0"/>
          <a:lstStyle>
            <a:lvl1pPr algn="r">
              <a:defRPr sz="1200"/>
            </a:lvl1pPr>
          </a:lstStyle>
          <a:p>
            <a:fld id="{FF237D73-9DE8-4305-9415-2B8C61636000}" type="datetimeFigureOut">
              <a:rPr kumimoji="1" lang="ja-JP" altLang="en-US" smtClean="0"/>
              <a:t>2017/2/1</a:t>
            </a:fld>
            <a:endParaRPr kumimoji="1" lang="ja-JP" altLang="en-US"/>
          </a:p>
        </p:txBody>
      </p:sp>
      <p:sp>
        <p:nvSpPr>
          <p:cNvPr id="4" name="フッター プレースホルダー 3"/>
          <p:cNvSpPr>
            <a:spLocks noGrp="1"/>
          </p:cNvSpPr>
          <p:nvPr>
            <p:ph type="ftr" sz="quarter" idx="2"/>
          </p:nvPr>
        </p:nvSpPr>
        <p:spPr>
          <a:xfrm>
            <a:off x="0" y="9440648"/>
            <a:ext cx="2949787" cy="498692"/>
          </a:xfrm>
          <a:prstGeom prst="rect">
            <a:avLst/>
          </a:prstGeom>
        </p:spPr>
        <p:txBody>
          <a:bodyPr vert="horz" lIns="91486" tIns="45743" rIns="91486" bIns="45743"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9" y="9440648"/>
            <a:ext cx="2949787" cy="498692"/>
          </a:xfrm>
          <a:prstGeom prst="rect">
            <a:avLst/>
          </a:prstGeom>
        </p:spPr>
        <p:txBody>
          <a:bodyPr vert="horz" lIns="91486" tIns="45743" rIns="91486" bIns="45743" rtlCol="0" anchor="b"/>
          <a:lstStyle>
            <a:lvl1pPr algn="r">
              <a:defRPr sz="1200"/>
            </a:lvl1pPr>
          </a:lstStyle>
          <a:p>
            <a:fld id="{0F3A7239-E226-4990-8F1C-6FAD9DB0ABAF}" type="slidenum">
              <a:rPr kumimoji="1" lang="ja-JP" altLang="en-US" smtClean="0"/>
              <a:t>‹#›</a:t>
            </a:fld>
            <a:endParaRPr kumimoji="1" lang="ja-JP" altLang="en-US"/>
          </a:p>
        </p:txBody>
      </p:sp>
    </p:spTree>
    <p:extLst>
      <p:ext uri="{BB962C8B-B14F-4D97-AF65-F5344CB8AC3E}">
        <p14:creationId xmlns:p14="http://schemas.microsoft.com/office/powerpoint/2010/main" val="29199807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86" tIns="45743" rIns="91486" bIns="4574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9" y="0"/>
            <a:ext cx="2949787" cy="498693"/>
          </a:xfrm>
          <a:prstGeom prst="rect">
            <a:avLst/>
          </a:prstGeom>
        </p:spPr>
        <p:txBody>
          <a:bodyPr vert="horz" lIns="91486" tIns="45743" rIns="91486" bIns="45743" rtlCol="0"/>
          <a:lstStyle>
            <a:lvl1pPr algn="r">
              <a:defRPr sz="1200"/>
            </a:lvl1pPr>
          </a:lstStyle>
          <a:p>
            <a:fld id="{03CFDA3A-D304-4D0D-B418-1571E43D39E2}" type="datetimeFigureOut">
              <a:rPr kumimoji="1" lang="ja-JP" altLang="en-US" smtClean="0"/>
              <a:t>2017/2/1</a:t>
            </a:fld>
            <a:endParaRPr kumimoji="1" lang="ja-JP" altLang="en-US"/>
          </a:p>
        </p:txBody>
      </p:sp>
      <p:sp>
        <p:nvSpPr>
          <p:cNvPr id="4" name="スライド イメージ プレースホルダー 3"/>
          <p:cNvSpPr>
            <a:spLocks noGrp="1" noRot="1" noChangeAspect="1"/>
          </p:cNvSpPr>
          <p:nvPr>
            <p:ph type="sldImg" idx="2"/>
          </p:nvPr>
        </p:nvSpPr>
        <p:spPr>
          <a:xfrm>
            <a:off x="1168400" y="1241425"/>
            <a:ext cx="4470400" cy="3354388"/>
          </a:xfrm>
          <a:prstGeom prst="rect">
            <a:avLst/>
          </a:prstGeom>
          <a:noFill/>
          <a:ln w="12700">
            <a:solidFill>
              <a:prstClr val="black"/>
            </a:solidFill>
          </a:ln>
        </p:spPr>
        <p:txBody>
          <a:bodyPr vert="horz" lIns="91486" tIns="45743" rIns="91486" bIns="45743"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86" tIns="45743" rIns="91486" bIns="45743"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8"/>
            <a:ext cx="2949787" cy="498692"/>
          </a:xfrm>
          <a:prstGeom prst="rect">
            <a:avLst/>
          </a:prstGeom>
        </p:spPr>
        <p:txBody>
          <a:bodyPr vert="horz" lIns="91486" tIns="45743" rIns="91486" bIns="4574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9" y="9440648"/>
            <a:ext cx="2949787" cy="498692"/>
          </a:xfrm>
          <a:prstGeom prst="rect">
            <a:avLst/>
          </a:prstGeom>
        </p:spPr>
        <p:txBody>
          <a:bodyPr vert="horz" lIns="91486" tIns="45743" rIns="91486" bIns="45743" rtlCol="0" anchor="b"/>
          <a:lstStyle>
            <a:lvl1pPr algn="r">
              <a:defRPr sz="1200"/>
            </a:lvl1pPr>
          </a:lstStyle>
          <a:p>
            <a:fld id="{D85CF604-A6F2-4AF2-BB27-C343D939DBAB}" type="slidenum">
              <a:rPr kumimoji="1" lang="ja-JP" altLang="en-US" smtClean="0"/>
              <a:t>‹#›</a:t>
            </a:fld>
            <a:endParaRPr kumimoji="1" lang="ja-JP" altLang="en-US"/>
          </a:p>
        </p:txBody>
      </p:sp>
    </p:spTree>
    <p:extLst>
      <p:ext uri="{BB962C8B-B14F-4D97-AF65-F5344CB8AC3E}">
        <p14:creationId xmlns:p14="http://schemas.microsoft.com/office/powerpoint/2010/main" val="215219443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OSS</a:t>
            </a:r>
            <a:r>
              <a:rPr kumimoji="1" lang="ja-JP" altLang="en-US" dirty="0" smtClean="0"/>
              <a:t>コミュニティにおける活動継続性と</a:t>
            </a:r>
            <a:r>
              <a:rPr kumimoji="1" lang="en-US" altLang="ja-JP" dirty="0" smtClean="0"/>
              <a:t>Politeness</a:t>
            </a:r>
            <a:r>
              <a:rPr kumimoji="1" lang="ja-JP" altLang="en-US" dirty="0" smtClean="0"/>
              <a:t>の関係</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0</a:t>
            </a:fld>
            <a:endParaRPr kumimoji="1" lang="ja-JP" altLang="en-US"/>
          </a:p>
        </p:txBody>
      </p:sp>
    </p:spTree>
    <p:extLst>
      <p:ext uri="{BB962C8B-B14F-4D97-AF65-F5344CB8AC3E}">
        <p14:creationId xmlns:p14="http://schemas.microsoft.com/office/powerpoint/2010/main" val="1770207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a:t>
            </a:fld>
            <a:endParaRPr kumimoji="1" lang="ja-JP" altLang="en-US"/>
          </a:p>
        </p:txBody>
      </p:sp>
    </p:spTree>
    <p:extLst>
      <p:ext uri="{BB962C8B-B14F-4D97-AF65-F5344CB8AC3E}">
        <p14:creationId xmlns:p14="http://schemas.microsoft.com/office/powerpoint/2010/main" val="962345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2</a:t>
            </a:fld>
            <a:endParaRPr kumimoji="1" lang="ja-JP" altLang="en-US"/>
          </a:p>
        </p:txBody>
      </p:sp>
    </p:spTree>
    <p:extLst>
      <p:ext uri="{BB962C8B-B14F-4D97-AF65-F5344CB8AC3E}">
        <p14:creationId xmlns:p14="http://schemas.microsoft.com/office/powerpoint/2010/main" val="189410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目的を満たすアプローチをしていない</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5</a:t>
            </a:fld>
            <a:endParaRPr kumimoji="1" lang="ja-JP" altLang="en-US"/>
          </a:p>
        </p:txBody>
      </p:sp>
    </p:spTree>
    <p:extLst>
      <p:ext uri="{BB962C8B-B14F-4D97-AF65-F5344CB8AC3E}">
        <p14:creationId xmlns:p14="http://schemas.microsoft.com/office/powerpoint/2010/main" val="931046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目的を満たすアプローチをしていない</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6</a:t>
            </a:fld>
            <a:endParaRPr kumimoji="1" lang="ja-JP" altLang="en-US"/>
          </a:p>
        </p:txBody>
      </p:sp>
    </p:spTree>
    <p:extLst>
      <p:ext uri="{BB962C8B-B14F-4D97-AF65-F5344CB8AC3E}">
        <p14:creationId xmlns:p14="http://schemas.microsoft.com/office/powerpoint/2010/main" val="2072776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Tree>
    <p:extLst>
      <p:ext uri="{BB962C8B-B14F-4D97-AF65-F5344CB8AC3E}">
        <p14:creationId xmlns:p14="http://schemas.microsoft.com/office/powerpoint/2010/main" val="700514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Politeness</a:t>
            </a:r>
            <a:r>
              <a:rPr kumimoji="1" lang="ja-JP" altLang="en-US" dirty="0" smtClean="0"/>
              <a:t>には</a:t>
            </a:r>
            <a:r>
              <a:rPr kumimoji="1" lang="en-US" altLang="ja-JP" dirty="0" smtClean="0"/>
              <a:t>Politeness Strategy</a:t>
            </a:r>
            <a:r>
              <a:rPr kumimoji="1" lang="ja-JP" altLang="en-US" dirty="0" smtClean="0"/>
              <a:t>と呼ばれる</a:t>
            </a:r>
            <a:r>
              <a:rPr kumimoji="1" lang="en-US" altLang="ja-JP" dirty="0" smtClean="0"/>
              <a:t>20</a:t>
            </a:r>
            <a:r>
              <a:rPr kumimoji="1" lang="ja-JP" altLang="en-US" dirty="0" smtClean="0"/>
              <a:t>種類の分類があります．</a:t>
            </a:r>
            <a:endParaRPr kumimoji="1" lang="en-US" altLang="ja-JP" dirty="0" smtClean="0"/>
          </a:p>
          <a:p>
            <a:r>
              <a:rPr kumimoji="1" lang="ja-JP" altLang="en-US" dirty="0" smtClean="0"/>
              <a:t>例として以下のストラテジーをあげました．</a:t>
            </a:r>
            <a:endParaRPr kumimoji="1" lang="en-US" altLang="ja-JP" dirty="0" smtClean="0"/>
          </a:p>
          <a:p>
            <a:r>
              <a:rPr kumimoji="1" lang="en-US" altLang="ja-JP" dirty="0" smtClean="0"/>
              <a:t>Gratitude</a:t>
            </a:r>
            <a:r>
              <a:rPr kumimoji="1" lang="ja-JP" altLang="en-US" dirty="0" smtClean="0"/>
              <a:t>は相手への感謝，</a:t>
            </a:r>
            <a:r>
              <a:rPr kumimoji="1" lang="en-US" altLang="ja-JP" dirty="0" smtClean="0"/>
              <a:t>deference</a:t>
            </a:r>
            <a:r>
              <a:rPr kumimoji="1" lang="ja-JP" altLang="en-US" dirty="0" smtClean="0"/>
              <a:t>は相手への敬意などポジティブな内容がみられます．</a:t>
            </a:r>
            <a:endParaRPr kumimoji="1" lang="en-US" altLang="ja-JP" dirty="0" smtClean="0"/>
          </a:p>
          <a:p>
            <a:r>
              <a:rPr kumimoji="1" lang="ja-JP" altLang="en-US" dirty="0" smtClean="0"/>
              <a:t>また，</a:t>
            </a:r>
            <a:r>
              <a:rPr kumimoji="1" lang="en-US" altLang="ja-JP" dirty="0" smtClean="0"/>
              <a:t>Apologizing</a:t>
            </a:r>
            <a:r>
              <a:rPr kumimoji="1" lang="ja-JP" altLang="en-US" dirty="0" smtClean="0"/>
              <a:t>はミスに対する謝罪，</a:t>
            </a:r>
            <a:r>
              <a:rPr kumimoji="1" lang="en-US" altLang="ja-JP" dirty="0" smtClean="0"/>
              <a:t>Hedge</a:t>
            </a:r>
            <a:r>
              <a:rPr kumimoji="1" lang="ja-JP" altLang="en-US" dirty="0" smtClean="0"/>
              <a:t>は曖昧な表現などネガティブな内容がみられています．</a:t>
            </a:r>
            <a:endParaRPr kumimoji="1" lang="en-US" altLang="ja-JP" dirty="0" smtClean="0"/>
          </a:p>
        </p:txBody>
      </p:sp>
    </p:spTree>
    <p:extLst>
      <p:ext uri="{BB962C8B-B14F-4D97-AF65-F5344CB8AC3E}">
        <p14:creationId xmlns:p14="http://schemas.microsoft.com/office/powerpoint/2010/main" val="642584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baseline="0" dirty="0" smtClean="0"/>
          </a:p>
        </p:txBody>
      </p:sp>
    </p:spTree>
    <p:extLst>
      <p:ext uri="{BB962C8B-B14F-4D97-AF65-F5344CB8AC3E}">
        <p14:creationId xmlns:p14="http://schemas.microsoft.com/office/powerpoint/2010/main" val="1780456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14</a:t>
            </a:fld>
            <a:endParaRPr kumimoji="1" lang="ja-JP" altLang="en-US"/>
          </a:p>
        </p:txBody>
      </p:sp>
    </p:spTree>
    <p:extLst>
      <p:ext uri="{BB962C8B-B14F-4D97-AF65-F5344CB8AC3E}">
        <p14:creationId xmlns:p14="http://schemas.microsoft.com/office/powerpoint/2010/main" val="1839068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15</a:t>
            </a:fld>
            <a:endParaRPr kumimoji="1" lang="ja-JP" altLang="en-US"/>
          </a:p>
        </p:txBody>
      </p:sp>
    </p:spTree>
    <p:extLst>
      <p:ext uri="{BB962C8B-B14F-4D97-AF65-F5344CB8AC3E}">
        <p14:creationId xmlns:p14="http://schemas.microsoft.com/office/powerpoint/2010/main" val="2121137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19</a:t>
            </a:fld>
            <a:endParaRPr kumimoji="1" lang="ja-JP" altLang="en-US"/>
          </a:p>
        </p:txBody>
      </p:sp>
    </p:spTree>
    <p:extLst>
      <p:ext uri="{BB962C8B-B14F-4D97-AF65-F5344CB8AC3E}">
        <p14:creationId xmlns:p14="http://schemas.microsoft.com/office/powerpoint/2010/main" val="1138291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621457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dirty="0" smtClean="0"/>
              <a:t>マスター タイトルの書式設定</a:t>
            </a:r>
            <a:endParaRPr kumimoji="1" lang="ja-JP" altLang="en-US" dirty="0"/>
          </a:p>
        </p:txBody>
      </p:sp>
      <p:sp>
        <p:nvSpPr>
          <p:cNvPr id="3" name="コンテンツ プレースホルダー 2"/>
          <p:cNvSpPr>
            <a:spLocks noGrp="1"/>
          </p:cNvSpPr>
          <p:nvPr>
            <p:ph idx="1" hasCustomPrompt="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dirty="0" smtClean="0"/>
              <a:t>マスターテキストの書式設定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a:xfrm>
            <a:off x="251520" y="6552728"/>
            <a:ext cx="1872208" cy="260648"/>
          </a:xfrm>
        </p:spPr>
        <p:txBody>
          <a:bodyPr/>
          <a:lstStyle>
            <a:lvl1pPr>
              <a:defRPr sz="1800">
                <a:solidFill>
                  <a:schemeClr val="bg1"/>
                </a:solidFill>
                <a:latin typeface="HGPｺﾞｼｯｸM" panose="020B0600000000000000" pitchFamily="50" charset="-128"/>
                <a:ea typeface="HGPｺﾞｼｯｸM" panose="020B0600000000000000" pitchFamily="50" charset="-128"/>
              </a:defRPr>
            </a:lvl1p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a:xfrm>
            <a:off x="8100392" y="6552728"/>
            <a:ext cx="770301" cy="260648"/>
          </a:xfrm>
        </p:spPr>
        <p:txBody>
          <a:bodyPr/>
          <a:lstStyle>
            <a:lvl1pPr>
              <a:defRPr sz="2000" b="1">
                <a:solidFill>
                  <a:schemeClr val="bg1"/>
                </a:solidFill>
                <a:latin typeface="HGPｺﾞｼｯｸM" panose="020B0600000000000000" pitchFamily="50" charset="-128"/>
                <a:ea typeface="HGPｺﾞｼｯｸM" panose="020B0600000000000000" pitchFamily="50" charset="-128"/>
              </a:defRPr>
            </a:lvl1p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22416303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A01EB350-109A-4D4A-A961-C525DD0DEB96}"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511306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3" name="コンテンツ プレースホルダー 2"/>
          <p:cNvSpPr>
            <a:spLocks noGrp="1"/>
          </p:cNvSpPr>
          <p:nvPr>
            <p:ph sz="half" idx="1"/>
          </p:nvPr>
        </p:nvSpPr>
        <p:spPr>
          <a:xfrm>
            <a:off x="457200" y="1600200"/>
            <a:ext cx="4038600" cy="4525963"/>
          </a:xfrm>
        </p:spPr>
        <p:txBody>
          <a:bodyPr/>
          <a:lstStyle>
            <a:lvl1pPr>
              <a:defRPr sz="2800">
                <a:latin typeface="Meiryo" charset="-128"/>
                <a:ea typeface="Meiryo" charset="-128"/>
                <a:cs typeface="Meiryo" charset="-128"/>
              </a:defRPr>
            </a:lvl1pPr>
            <a:lvl2pPr>
              <a:defRPr sz="2400">
                <a:latin typeface="Meiryo" charset="-128"/>
                <a:ea typeface="Meiryo" charset="-128"/>
                <a:cs typeface="Meiryo" charset="-128"/>
              </a:defRPr>
            </a:lvl2pPr>
            <a:lvl3pPr>
              <a:defRPr sz="2000">
                <a:latin typeface="Meiryo" charset="-128"/>
                <a:ea typeface="Meiryo" charset="-128"/>
                <a:cs typeface="Meiryo" charset="-128"/>
              </a:defRPr>
            </a:lvl3pPr>
            <a:lvl4pPr>
              <a:defRPr sz="1800">
                <a:latin typeface="Meiryo" charset="-128"/>
                <a:ea typeface="Meiryo" charset="-128"/>
                <a:cs typeface="Meiryo" charset="-128"/>
              </a:defRPr>
            </a:lvl4pPr>
            <a:lvl5pPr>
              <a:defRPr sz="1800">
                <a:latin typeface="Meiryo" charset="-128"/>
                <a:ea typeface="Meiryo" charset="-128"/>
                <a:cs typeface="Meiryo" charset="-128"/>
              </a:defRPr>
            </a:lvl5pPr>
            <a:lvl6pPr>
              <a:defRPr sz="1800"/>
            </a:lvl6pPr>
            <a:lvl7pPr>
              <a:defRPr sz="1800"/>
            </a:lvl7pPr>
            <a:lvl8pPr>
              <a:defRPr sz="1800"/>
            </a:lvl8pPr>
            <a:lvl9pPr>
              <a:defRPr sz="1800"/>
            </a:lvl9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atin typeface="+mn-ea"/>
                <a:ea typeface="+mn-ea"/>
              </a:defRPr>
            </a:lvl1pPr>
            <a:lvl2pPr>
              <a:defRPr sz="2400">
                <a:latin typeface="+mn-ea"/>
                <a:ea typeface="+mn-ea"/>
              </a:defRPr>
            </a:lvl2pPr>
            <a:lvl3pPr>
              <a:defRPr sz="2000">
                <a:latin typeface="+mn-ea"/>
                <a:ea typeface="+mn-ea"/>
              </a:defRPr>
            </a:lvl3pPr>
            <a:lvl4pPr>
              <a:defRPr sz="1800">
                <a:latin typeface="+mn-ea"/>
                <a:ea typeface="+mn-ea"/>
              </a:defRPr>
            </a:lvl4pPr>
            <a:lvl5pPr>
              <a:defRPr sz="1800">
                <a:latin typeface="+mn-ea"/>
                <a:ea typeface="+mn-ea"/>
              </a:defRPr>
            </a:lvl5pPr>
            <a:lvl6pPr>
              <a:defRPr sz="1800"/>
            </a:lvl6pPr>
            <a:lvl7pPr>
              <a:defRPr sz="1800"/>
            </a:lvl7pPr>
            <a:lvl8pPr>
              <a:defRPr sz="1800"/>
            </a:lvl8pPr>
            <a:lvl9pPr>
              <a:defRPr sz="1800"/>
            </a:lvl9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8" name="日付プレースホルダー 3"/>
          <p:cNvSpPr>
            <a:spLocks noGrp="1"/>
          </p:cNvSpPr>
          <p:nvPr>
            <p:ph type="dt" sz="half" idx="10"/>
          </p:nvPr>
        </p:nvSpPr>
        <p:spPr>
          <a:xfrm>
            <a:off x="251520" y="6552728"/>
            <a:ext cx="1872208" cy="260648"/>
          </a:xfrm>
        </p:spPr>
        <p:txBody>
          <a:bodyPr/>
          <a:lstStyle>
            <a:lvl1pPr>
              <a:defRPr sz="1800">
                <a:solidFill>
                  <a:schemeClr val="bg1"/>
                </a:solidFill>
                <a:latin typeface="HGPｺﾞｼｯｸM" panose="020B0600000000000000" pitchFamily="50" charset="-128"/>
                <a:ea typeface="HGPｺﾞｼｯｸM" panose="020B0600000000000000" pitchFamily="50" charset="-128"/>
              </a:defRPr>
            </a:lvl1pPr>
          </a:lstStyle>
          <a:p>
            <a:fld id="{3C3349E1-DE3F-BD4C-9E65-A5FBD48298D8}" type="datetime1">
              <a:rPr kumimoji="1" lang="ja-JP" altLang="en-US" smtClean="0"/>
              <a:t>2017/2/1</a:t>
            </a:fld>
            <a:endParaRPr kumimoji="1" lang="ja-JP" altLang="en-US"/>
          </a:p>
        </p:txBody>
      </p:sp>
      <p:sp>
        <p:nvSpPr>
          <p:cNvPr id="9"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10" name="スライド番号プレースホルダー 5"/>
          <p:cNvSpPr>
            <a:spLocks noGrp="1"/>
          </p:cNvSpPr>
          <p:nvPr>
            <p:ph type="sldNum" sz="quarter" idx="12"/>
          </p:nvPr>
        </p:nvSpPr>
        <p:spPr>
          <a:xfrm>
            <a:off x="8100392" y="6552728"/>
            <a:ext cx="770301" cy="260648"/>
          </a:xfrm>
        </p:spPr>
        <p:txBody>
          <a:bodyPr/>
          <a:lstStyle>
            <a:lvl1pPr>
              <a:defRPr sz="2000" b="1">
                <a:solidFill>
                  <a:schemeClr val="bg1"/>
                </a:solidFill>
                <a:latin typeface="HGPｺﾞｼｯｸM" panose="020B0600000000000000" pitchFamily="50" charset="-128"/>
                <a:ea typeface="HGPｺﾞｼｯｸM" panose="020B0600000000000000" pitchFamily="50" charset="-128"/>
              </a:defRPr>
            </a:lvl1pPr>
          </a:lstStyle>
          <a:p>
            <a:fld id="{478870E5-24B9-4FF4-9773-D41B47BFD28C}" type="slidenum">
              <a:rPr kumimoji="1" lang="ja-JP" altLang="en-US" smtClean="0"/>
              <a:t>‹#›</a:t>
            </a:fld>
            <a:endParaRPr kumimoji="1" lang="ja-JP" altLang="en-US"/>
          </a:p>
        </p:txBody>
      </p:sp>
      <p:sp>
        <p:nvSpPr>
          <p:cNvPr id="11" name="タイトル 1"/>
          <p:cNvSpPr>
            <a:spLocks noGrp="1"/>
          </p:cNvSpPr>
          <p:nvPr>
            <p:ph type="title"/>
          </p:nvPr>
        </p:nvSpPr>
        <p:spPr>
          <a:xfrm>
            <a:off x="457200" y="332656"/>
            <a:ext cx="8229600" cy="1084982"/>
          </a:xfrm>
        </p:spPr>
        <p:txBody>
          <a:bodyPr>
            <a:normAutofit/>
          </a:bodyPr>
          <a:lstStyle>
            <a:lvl1pPr>
              <a:defRPr sz="4000">
                <a:latin typeface="+mj-ea"/>
                <a:ea typeface="+mj-ea"/>
              </a:defRPr>
            </a:lvl1pPr>
          </a:lstStyle>
          <a:p>
            <a:r>
              <a:rPr kumimoji="1" lang="ja-JP" altLang="en-US" dirty="0" smtClean="0"/>
              <a:t>マスター タイトルの書式設定</a:t>
            </a:r>
            <a:endParaRPr kumimoji="1" lang="ja-JP" altLang="en-US" dirty="0"/>
          </a:p>
        </p:txBody>
      </p:sp>
    </p:spTree>
    <p:extLst>
      <p:ext uri="{BB962C8B-B14F-4D97-AF65-F5344CB8AC3E}">
        <p14:creationId xmlns:p14="http://schemas.microsoft.com/office/powerpoint/2010/main" val="889061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73BE6699-00FA-CE42-A5F5-1DC5D2539D43}" type="datetime1">
              <a:rPr kumimoji="1" lang="ja-JP" altLang="en-US" smtClean="0"/>
              <a:t>2017/2/1</a:t>
            </a:fld>
            <a:endParaRPr kumimoji="1" lang="ja-JP" altLang="en-US"/>
          </a:p>
        </p:txBody>
      </p:sp>
      <p:sp>
        <p:nvSpPr>
          <p:cNvPr id="8" name="フッター プレースホルダー 7"/>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9" name="スライド番号プレースホルダー 8"/>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003629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239EF177-F249-E046-B859-A8A75FCFD1B4}" type="datetime1">
              <a:rPr kumimoji="1" lang="ja-JP" altLang="en-US" smtClean="0"/>
              <a:t>2017/2/1</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696166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7D12500-B74B-7242-88CB-4BEEBBDC9A16}" type="datetime1">
              <a:rPr kumimoji="1" lang="ja-JP" altLang="en-US" smtClean="0"/>
              <a:t>2017/2/1</a:t>
            </a:fld>
            <a:endParaRPr kumimoji="1" lang="ja-JP" altLang="en-US"/>
          </a:p>
        </p:txBody>
      </p:sp>
      <p:sp>
        <p:nvSpPr>
          <p:cNvPr id="3" name="フッター プレースホルダー 2"/>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496221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C5C066BA-3ACD-CF49-B942-AE8692B6829C}" type="datetime1">
              <a:rPr kumimoji="1" lang="ja-JP" altLang="en-US" smtClean="0"/>
              <a:t>2017/2/1</a:t>
            </a:fld>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7" name="スライド番号プレースホルダー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11619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プレースホルダーまでドラッグするかアイコンをクリックして図を追加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E5F60E3-0833-E649-A4AF-742E94A4A458}" type="datetime1">
              <a:rPr kumimoji="1" lang="ja-JP" altLang="en-US" smtClean="0"/>
              <a:t>2017/2/1</a:t>
            </a:fld>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7" name="スライド番号プレースホルダー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42430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2F36E28-AB5B-2A43-B55D-2A56FB947E6E}"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249165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CD735B0-EBF5-634F-8DAB-34A100AD5BF6}"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4064909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タイトル &amp; 箇条書き">
    <p:spTree>
      <p:nvGrpSpPr>
        <p:cNvPr id="1" name=""/>
        <p:cNvGrpSpPr/>
        <p:nvPr/>
      </p:nvGrpSpPr>
      <p:grpSpPr>
        <a:xfrm>
          <a:off x="0" y="0"/>
          <a:ext cx="0" cy="0"/>
          <a:chOff x="0" y="0"/>
          <a:chExt cx="0" cy="0"/>
        </a:xfrm>
      </p:grpSpPr>
      <p:sp>
        <p:nvSpPr>
          <p:cNvPr id="56" name="Shape 56"/>
          <p:cNvSpPr>
            <a:spLocks noGrp="1"/>
          </p:cNvSpPr>
          <p:nvPr>
            <p:ph type="title"/>
          </p:nvPr>
        </p:nvSpPr>
        <p:spPr>
          <a:xfrm>
            <a:off x="669727" y="311795"/>
            <a:ext cx="7804547" cy="769441"/>
          </a:xfrm>
          <a:prstGeom prst="rect">
            <a:avLst/>
          </a:prstGeom>
          <a:noFill/>
          <a:ln w="34925" cap="flat">
            <a:noFill/>
            <a:miter lim="800000"/>
          </a:ln>
        </p:spPr>
        <p:txBody>
          <a:bodyPr>
            <a:spAutoFit/>
          </a:bodyPr>
          <a:lstStyle/>
          <a:p>
            <a:r>
              <a:rPr lang="ja-JP" altLang="en-US" smtClean="0"/>
              <a:t>マスター タイトルの書式設定</a:t>
            </a:r>
            <a:endParaRPr/>
          </a:p>
        </p:txBody>
      </p:sp>
      <p:sp>
        <p:nvSpPr>
          <p:cNvPr id="57" name="Shape 57"/>
          <p:cNvSpPr>
            <a:spLocks noGrp="1"/>
          </p:cNvSpPr>
          <p:nvPr>
            <p:ph type="body" idx="1"/>
          </p:nvPr>
        </p:nvSpPr>
        <p:spPr>
          <a:xfrm>
            <a:off x="669727" y="1428750"/>
            <a:ext cx="7804547" cy="4822031"/>
          </a:xfrm>
          <a:prstGeom prst="rect">
            <a:avLst/>
          </a:prstGeom>
        </p:spPr>
        <p:txBody>
          <a:bodyPr anchor="t"/>
          <a:lstStyle>
            <a:lvl1pPr marL="267881" indent="-267881">
              <a:buSzPct val="49000"/>
              <a:buChar char="✤"/>
              <a:defRPr sz="2461"/>
            </a:lvl1pPr>
            <a:lvl2pPr marL="580409" indent="-267881">
              <a:buSzPct val="58999"/>
              <a:buChar char="-"/>
            </a:lvl2pPr>
            <a:lvl3pPr marL="866149" indent="-241093">
              <a:buSzPct val="38000"/>
              <a:buChar char="★"/>
              <a:defRPr sz="1898"/>
            </a:lvl3pPr>
            <a:lvl4pPr marL="1178677" indent="-241093">
              <a:buSzPct val="30000"/>
              <a:buChar char="✦"/>
              <a:defRPr sz="1758"/>
            </a:lvl4pPr>
            <a:lvl5pPr marL="1455487" indent="-205376">
              <a:defRPr sz="1547"/>
            </a:lvl5pPr>
          </a:lstStyle>
          <a:p>
            <a:pPr lvl="0"/>
            <a:r>
              <a:rPr lang="ja-JP" altLang="en-US"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dirty="0"/>
          </a:p>
        </p:txBody>
      </p:sp>
      <p:sp>
        <p:nvSpPr>
          <p:cNvPr id="58" name="Shape 58"/>
          <p:cNvSpPr>
            <a:spLocks noGrp="1"/>
          </p:cNvSpPr>
          <p:nvPr>
            <p:ph type="sldNum" sz="quarter" idx="2"/>
          </p:nvPr>
        </p:nvSpPr>
        <p:spPr>
          <a:xfrm>
            <a:off x="8660149" y="6430639"/>
            <a:ext cx="291573" cy="232172"/>
          </a:xfrm>
          <a:prstGeom prst="rect">
            <a:avLst/>
          </a:prstGeom>
        </p:spPr>
        <p:txBody>
          <a:bodyPr/>
          <a:lstStyle/>
          <a:p>
            <a:fld id="{86CB4B4D-7CA3-9044-876B-883B54F8677D}" type="slidenum">
              <a:rPr lang="uk-UA" smtClean="0"/>
              <a:t>‹#›</a:t>
            </a:fld>
            <a:endParaRPr lang="uk-UA" dirty="0"/>
          </a:p>
        </p:txBody>
      </p:sp>
      <p:sp>
        <p:nvSpPr>
          <p:cNvPr id="2" name="フッター プレースホルダー 1"/>
          <p:cNvSpPr>
            <a:spLocks noGrp="1"/>
          </p:cNvSpPr>
          <p:nvPr>
            <p:ph type="ftr" sz="quarter" idx="10"/>
          </p:nvPr>
        </p:nvSpPr>
        <p:spPr>
          <a:xfrm>
            <a:off x="119617" y="6364225"/>
            <a:ext cx="7719514" cy="365001"/>
          </a:xfrm>
        </p:spPr>
        <p:txBody>
          <a:bodyPr/>
          <a:lstStyle>
            <a:lvl1pPr algn="l">
              <a:defRPr sz="1266"/>
            </a:lvl1p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dirty="0"/>
          </a:p>
        </p:txBody>
      </p:sp>
    </p:spTree>
    <p:extLst>
      <p:ext uri="{BB962C8B-B14F-4D97-AF65-F5344CB8AC3E}">
        <p14:creationId xmlns:p14="http://schemas.microsoft.com/office/powerpoint/2010/main" val="867578408"/>
      </p:ext>
    </p:extLst>
  </p:cSld>
  <p:clrMapOvr>
    <a:masterClrMapping/>
  </p:clrMapOvr>
  <p:transition spd="med"/>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a:xfrm>
            <a:off x="669727" y="307330"/>
            <a:ext cx="7804547" cy="769441"/>
          </a:xfrm>
          <a:noFill/>
          <a:ln w="25400">
            <a:noFill/>
          </a:ln>
        </p:spPr>
        <p:txBody>
          <a:bodyPr>
            <a:spAutoFit/>
          </a:bodyPr>
          <a:lstStyle/>
          <a:p>
            <a:r>
              <a:rPr kumimoji="1" lang="ja-JP" altLang="en-US" smtClean="0"/>
              <a:t>マスター タイトルの書式設定</a:t>
            </a:r>
            <a:endParaRPr kumimoji="1" lang="ja-JP" altLang="en-US"/>
          </a:p>
        </p:txBody>
      </p:sp>
      <p:sp>
        <p:nvSpPr>
          <p:cNvPr id="3" name="スライド番号プレースホルダー 2"/>
          <p:cNvSpPr>
            <a:spLocks noGrp="1"/>
          </p:cNvSpPr>
          <p:nvPr>
            <p:ph type="sldNum" sz="quarter" idx="10"/>
          </p:nvPr>
        </p:nvSpPr>
        <p:spPr/>
        <p:txBody>
          <a:bodyPr/>
          <a:lstStyle/>
          <a:p>
            <a:fld id="{86CB4B4D-7CA3-9044-876B-883B54F8677D}" type="slidenum">
              <a:rPr lang="uk-UA" smtClean="0"/>
              <a:t>‹#›</a:t>
            </a:fld>
            <a:endParaRPr lang="uk-UA"/>
          </a:p>
        </p:txBody>
      </p:sp>
      <p:sp>
        <p:nvSpPr>
          <p:cNvPr id="4" name="Shape 57"/>
          <p:cNvSpPr>
            <a:spLocks noGrp="1"/>
          </p:cNvSpPr>
          <p:nvPr>
            <p:ph type="body" idx="1"/>
          </p:nvPr>
        </p:nvSpPr>
        <p:spPr>
          <a:xfrm>
            <a:off x="669727" y="1428750"/>
            <a:ext cx="3903621" cy="4822031"/>
          </a:xfrm>
          <a:prstGeom prst="rect">
            <a:avLst/>
          </a:prstGeom>
        </p:spPr>
        <p:txBody>
          <a:bodyPr anchor="t"/>
          <a:lstStyle>
            <a:lvl1pPr marL="267881" indent="-267881">
              <a:buSzPct val="49000"/>
              <a:buChar char="✤"/>
              <a:defRPr sz="2461"/>
            </a:lvl1pPr>
            <a:lvl2pPr marL="580409" indent="-267881">
              <a:buSzPct val="58999"/>
              <a:buChar char="-"/>
            </a:lvl2pPr>
            <a:lvl3pPr marL="866149" indent="-241093">
              <a:buSzPct val="38000"/>
              <a:buChar char="★"/>
              <a:defRPr sz="1898"/>
            </a:lvl3pPr>
            <a:lvl4pPr marL="1178677" indent="-241093">
              <a:buSzPct val="30000"/>
              <a:buChar char="✦"/>
              <a:defRPr sz="1758"/>
            </a:lvl4pPr>
            <a:lvl5pPr marL="1455487" indent="-205376">
              <a:defRPr sz="1547"/>
            </a:lvl5pPr>
          </a:lstStyle>
          <a:p>
            <a:pPr lvl="0"/>
            <a:r>
              <a:rPr lang="ja-JP" altLang="en-US"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dirty="0"/>
          </a:p>
        </p:txBody>
      </p:sp>
      <p:sp>
        <p:nvSpPr>
          <p:cNvPr id="5" name="Shape 57"/>
          <p:cNvSpPr>
            <a:spLocks noGrp="1"/>
          </p:cNvSpPr>
          <p:nvPr>
            <p:ph type="body" idx="1"/>
          </p:nvPr>
        </p:nvSpPr>
        <p:spPr>
          <a:xfrm>
            <a:off x="4572001" y="1428750"/>
            <a:ext cx="3903621" cy="4822031"/>
          </a:xfrm>
          <a:prstGeom prst="rect">
            <a:avLst/>
          </a:prstGeom>
        </p:spPr>
        <p:txBody>
          <a:bodyPr anchor="t"/>
          <a:lstStyle>
            <a:lvl1pPr marL="267881" indent="-267881">
              <a:buSzPct val="49000"/>
              <a:buChar char="✤"/>
              <a:defRPr sz="2461"/>
            </a:lvl1pPr>
            <a:lvl2pPr marL="580409" indent="-267881">
              <a:buSzPct val="58999"/>
              <a:buChar char="-"/>
            </a:lvl2pPr>
            <a:lvl3pPr marL="866149" indent="-241093">
              <a:buSzPct val="38000"/>
              <a:buChar char="★"/>
              <a:defRPr sz="1898"/>
            </a:lvl3pPr>
            <a:lvl4pPr marL="1178677" indent="-241093">
              <a:buSzPct val="30000"/>
              <a:buChar char="✦"/>
              <a:defRPr sz="1758"/>
            </a:lvl4pPr>
            <a:lvl5pPr marL="1455487" indent="-205376">
              <a:defRPr sz="1547"/>
            </a:lvl5pPr>
          </a:lstStyle>
          <a:p>
            <a:pPr lvl="0"/>
            <a:r>
              <a:rPr lang="ja-JP" altLang="en-US"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dirty="0"/>
          </a:p>
        </p:txBody>
      </p:sp>
      <p:sp>
        <p:nvSpPr>
          <p:cNvPr id="8" name="フッター プレースホルダー 3"/>
          <p:cNvSpPr>
            <a:spLocks noGrp="1"/>
          </p:cNvSpPr>
          <p:nvPr>
            <p:ph type="ftr" sz="quarter" idx="11"/>
          </p:nvPr>
        </p:nvSpPr>
        <p:spPr>
          <a:xfrm>
            <a:off x="119617" y="6364225"/>
            <a:ext cx="7719514" cy="365001"/>
          </a:xfrm>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dirty="0"/>
          </a:p>
        </p:txBody>
      </p:sp>
    </p:spTree>
    <p:extLst>
      <p:ext uri="{BB962C8B-B14F-4D97-AF65-F5344CB8AC3E}">
        <p14:creationId xmlns:p14="http://schemas.microsoft.com/office/powerpoint/2010/main" val="2097097529"/>
      </p:ext>
    </p:extLst>
  </p:cSld>
  <p:clrMapOvr>
    <a:masterClrMapping/>
  </p:clrMapOvr>
  <p:transition spd="med"/>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1B3487-6E80-8145-BA63-D1ED0F1FE7E8}" type="datetime1">
              <a:rPr kumimoji="1" lang="ja-JP" altLang="en-US" smtClean="0"/>
              <a:t>2017/2/1</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870E5-24B9-4FF4-9773-D41B47BFD28C}"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25344"/>
            <a:ext cx="9144000" cy="332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031920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iming>
    <p:tnLst>
      <p:par>
        <p:cTn id="1" dur="indefinite" restart="never" nodeType="tmRoot"/>
      </p:par>
    </p:tnLst>
  </p:timing>
  <p:hf hd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lnSpc>
          <a:spcPct val="100000"/>
        </a:lnSpc>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lnSpc>
          <a:spcPct val="100000"/>
        </a:lnSpc>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lnSpc>
          <a:spcPct val="100000"/>
        </a:lnSpc>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lnSpc>
          <a:spcPct val="100000"/>
        </a:lnSpc>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lnSpc>
          <a:spcPct val="100000"/>
        </a:lnSpc>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 Id="rId3" Type="http://schemas.openxmlformats.org/officeDocument/2006/relationships/image" Target="../media/image4.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 Id="rId3" Type="http://schemas.openxmlformats.org/officeDocument/2006/relationships/image" Target="../media/image6.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emf"/><Relationship Id="rId4" Type="http://schemas.openxmlformats.org/officeDocument/2006/relationships/image" Target="../media/image8.em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emf"/><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06371" y="2145924"/>
            <a:ext cx="7931258" cy="1470025"/>
          </a:xfrm>
        </p:spPr>
        <p:txBody>
          <a:bodyPr>
            <a:noAutofit/>
          </a:bodyPr>
          <a:lstStyle/>
          <a:p>
            <a:r>
              <a:rPr lang="en-US" altLang="ja-JP" sz="4000" dirty="0" smtClean="0"/>
              <a:t>OSS</a:t>
            </a:r>
            <a:r>
              <a:rPr lang="ja-JP" altLang="en-US" sz="4000" dirty="0" smtClean="0"/>
              <a:t>開発コミュニティの継続性と開発者の</a:t>
            </a:r>
            <a:r>
              <a:rPr lang="en-US" altLang="ja-JP" sz="4000" dirty="0" smtClean="0"/>
              <a:t>Politeness</a:t>
            </a:r>
            <a:r>
              <a:rPr lang="ja-JP" altLang="en-US" sz="4000" dirty="0" smtClean="0"/>
              <a:t>の関係分析</a:t>
            </a:r>
            <a:endParaRPr kumimoji="1" lang="ja-JP" altLang="en-US" sz="4000" dirty="0"/>
          </a:p>
        </p:txBody>
      </p:sp>
      <p:sp>
        <p:nvSpPr>
          <p:cNvPr id="3" name="サブタイトル 2"/>
          <p:cNvSpPr>
            <a:spLocks noGrp="1"/>
          </p:cNvSpPr>
          <p:nvPr>
            <p:ph type="subTitle" idx="1"/>
          </p:nvPr>
        </p:nvSpPr>
        <p:spPr>
          <a:xfrm>
            <a:off x="807027" y="4080164"/>
            <a:ext cx="7529946" cy="1752600"/>
          </a:xfrm>
        </p:spPr>
        <p:txBody>
          <a:bodyPr/>
          <a:lstStyle/>
          <a:p>
            <a:r>
              <a:rPr lang="ja-JP" altLang="en-US" smtClean="0">
                <a:solidFill>
                  <a:schemeClr val="tx1">
                    <a:lumMod val="50000"/>
                    <a:lumOff val="50000"/>
                  </a:schemeClr>
                </a:solidFill>
              </a:rPr>
              <a:t>オープンソースソフトウェア工学研究室</a:t>
            </a:r>
            <a:endParaRPr kumimoji="1" lang="en-US" altLang="ja-JP" dirty="0" smtClean="0">
              <a:solidFill>
                <a:schemeClr val="tx1">
                  <a:lumMod val="50000"/>
                  <a:lumOff val="50000"/>
                </a:schemeClr>
              </a:solidFill>
            </a:endParaRPr>
          </a:p>
          <a:p>
            <a:r>
              <a:rPr kumimoji="1" lang="en-US" altLang="ja-JP" dirty="0" smtClean="0">
                <a:solidFill>
                  <a:schemeClr val="tx1">
                    <a:lumMod val="50000"/>
                    <a:lumOff val="50000"/>
                  </a:schemeClr>
                </a:solidFill>
              </a:rPr>
              <a:t>60181052</a:t>
            </a:r>
            <a:r>
              <a:rPr kumimoji="1" lang="ja-JP" altLang="en-US" dirty="0" smtClean="0">
                <a:solidFill>
                  <a:schemeClr val="tx1">
                    <a:lumMod val="50000"/>
                    <a:lumOff val="50000"/>
                  </a:schemeClr>
                </a:solidFill>
              </a:rPr>
              <a:t>　宮崎智己</a:t>
            </a:r>
            <a:endParaRPr kumimoji="1" lang="en-US" altLang="ja-JP" dirty="0" smtClean="0">
              <a:solidFill>
                <a:schemeClr val="tx1">
                  <a:lumMod val="50000"/>
                  <a:lumOff val="50000"/>
                </a:schemeClr>
              </a:solidFill>
            </a:endParaRPr>
          </a:p>
        </p:txBody>
      </p:sp>
    </p:spTree>
    <p:extLst>
      <p:ext uri="{BB962C8B-B14F-4D97-AF65-F5344CB8AC3E}">
        <p14:creationId xmlns:p14="http://schemas.microsoft.com/office/powerpoint/2010/main" val="15778226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生産性向上のために，</a:t>
            </a:r>
            <a:r>
              <a:rPr lang="en-US" altLang="ja-JP" dirty="0" smtClean="0"/>
              <a:t>OSS</a:t>
            </a:r>
            <a:r>
              <a:rPr lang="ja-JP" altLang="en-US" dirty="0" smtClean="0"/>
              <a:t>を再利用する企業が増えてきている</a:t>
            </a:r>
            <a:endParaRPr lang="en-US" altLang="ja-JP" dirty="0" smtClean="0"/>
          </a:p>
          <a:p>
            <a:endParaRPr lang="en-US" altLang="ja-JP" dirty="0" smtClean="0"/>
          </a:p>
          <a:p>
            <a:r>
              <a:rPr lang="en-US" altLang="ja-JP" dirty="0" smtClean="0"/>
              <a:t>OSS</a:t>
            </a:r>
            <a:r>
              <a:rPr lang="ja-JP" altLang="en-US" dirty="0" smtClean="0"/>
              <a:t>は継続的に開発・保守されるかわからない</a:t>
            </a:r>
            <a:endParaRPr lang="en-US" altLang="ja-JP" dirty="0" smtClean="0"/>
          </a:p>
          <a:p>
            <a:pPr lvl="1"/>
            <a:r>
              <a:rPr lang="ja-JP" altLang="en-US" dirty="0" smtClean="0"/>
              <a:t>多くの開発者はボランティア開発者</a:t>
            </a:r>
            <a:endParaRPr lang="en-US" altLang="ja-JP" dirty="0" smtClean="0"/>
          </a:p>
          <a:p>
            <a:pPr lvl="1"/>
            <a:r>
              <a:rPr lang="ja-JP" altLang="en-US" dirty="0" smtClean="0"/>
              <a:t>ごく一部の開発者が継続的に活動</a:t>
            </a:r>
            <a:endParaRPr lang="en-US" altLang="ja-JP" dirty="0" smtClean="0"/>
          </a:p>
          <a:p>
            <a:endParaRPr lang="en-US" altLang="ja-JP" dirty="0" smtClean="0"/>
          </a:p>
          <a:p>
            <a:r>
              <a:rPr lang="ja-JP" altLang="en-US" dirty="0" smtClean="0"/>
              <a:t>どの</a:t>
            </a:r>
            <a:r>
              <a:rPr lang="en-US" altLang="ja-JP" dirty="0" smtClean="0"/>
              <a:t>OSS</a:t>
            </a:r>
            <a:r>
              <a:rPr lang="ja-JP" altLang="en-US" dirty="0" smtClean="0"/>
              <a:t>を再利用すべきかわからない</a:t>
            </a:r>
            <a:endParaRPr kumimoji="1" lang="ja-JP" altLang="en-US"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a:t>
            </a:fld>
            <a:endParaRPr kumimoji="1" lang="ja-JP" altLang="en-US"/>
          </a:p>
        </p:txBody>
      </p:sp>
      <p:sp>
        <p:nvSpPr>
          <p:cNvPr id="7" name="日付プレースホルダー 6"/>
          <p:cNvSpPr>
            <a:spLocks noGrp="1"/>
          </p:cNvSpPr>
          <p:nvPr>
            <p:ph type="dt" sz="half" idx="10"/>
          </p:nvPr>
        </p:nvSpPr>
        <p:spPr/>
        <p:txBody>
          <a:bodyPr/>
          <a:lstStyle/>
          <a:p>
            <a:fld id="{A96B415C-7F91-D044-A6EB-D32A96247901}" type="datetime1">
              <a:rPr kumimoji="1" lang="ja-JP" altLang="en-US" smtClean="0"/>
              <a:t>2017/2/1</a:t>
            </a:fld>
            <a:endParaRPr kumimoji="1" lang="ja-JP" altLang="en-US"/>
          </a:p>
        </p:txBody>
      </p:sp>
      <p:sp>
        <p:nvSpPr>
          <p:cNvPr id="8" name="フッター プレースホルダー 7"/>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Tree>
    <p:extLst>
      <p:ext uri="{BB962C8B-B14F-4D97-AF65-F5344CB8AC3E}">
        <p14:creationId xmlns:p14="http://schemas.microsoft.com/office/powerpoint/2010/main" val="3242399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開発者の活動の継続性の研究</a:t>
            </a:r>
            <a:endParaRPr kumimoji="1" lang="ja-JP" altLang="en-US" dirty="0"/>
          </a:p>
        </p:txBody>
      </p:sp>
      <p:sp>
        <p:nvSpPr>
          <p:cNvPr id="3" name="コンテンツ プレースホルダー 2"/>
          <p:cNvSpPr>
            <a:spLocks noGrp="1"/>
          </p:cNvSpPr>
          <p:nvPr>
            <p:ph idx="1"/>
          </p:nvPr>
        </p:nvSpPr>
        <p:spPr>
          <a:xfrm>
            <a:off x="457200" y="1417638"/>
            <a:ext cx="8229600" cy="4581240"/>
          </a:xfrm>
        </p:spPr>
        <p:txBody>
          <a:bodyPr>
            <a:normAutofit/>
          </a:bodyPr>
          <a:lstStyle/>
          <a:p>
            <a:r>
              <a:rPr kumimoji="1" lang="ja-JP" altLang="en-US" dirty="0" smtClean="0"/>
              <a:t>開発者の平均活動期間は約</a:t>
            </a:r>
            <a:r>
              <a:rPr kumimoji="1" lang="en-US" altLang="ja-JP" dirty="0" smtClean="0"/>
              <a:t>1.5</a:t>
            </a:r>
            <a:r>
              <a:rPr kumimoji="1" lang="ja-JP" altLang="en-US" dirty="0" smtClean="0"/>
              <a:t>年</a:t>
            </a:r>
            <a:r>
              <a:rPr lang="en-US" altLang="ja-JP" dirty="0" smtClean="0"/>
              <a:t>[1]</a:t>
            </a:r>
          </a:p>
          <a:p>
            <a:pPr lvl="1"/>
            <a:r>
              <a:rPr kumimoji="1" lang="ja-JP" altLang="en-US" dirty="0" smtClean="0"/>
              <a:t>多くの開発者は参加してすぐに離脱してしまう</a:t>
            </a:r>
            <a:endParaRPr kumimoji="1" lang="en-US" altLang="ja-JP" dirty="0" smtClean="0"/>
          </a:p>
          <a:p>
            <a:pPr lvl="1"/>
            <a:r>
              <a:rPr lang="ja-JP" altLang="en-US" dirty="0" smtClean="0"/>
              <a:t>長くプロジェクトに貢献してもらうためには，</a:t>
            </a:r>
            <a:r>
              <a:rPr lang="en-US" altLang="ja-JP" dirty="0" smtClean="0"/>
              <a:t>1.5</a:t>
            </a:r>
            <a:r>
              <a:rPr lang="ja-JP" altLang="en-US" dirty="0" smtClean="0"/>
              <a:t>年以内に重要な役割を与えることが必要</a:t>
            </a:r>
            <a:endParaRPr lang="en-US" altLang="ja-JP" dirty="0" smtClean="0"/>
          </a:p>
          <a:p>
            <a:pPr lvl="1"/>
            <a:endParaRPr lang="en-US" altLang="ja-JP" dirty="0"/>
          </a:p>
          <a:p>
            <a:pPr lvl="1"/>
            <a:endParaRPr lang="en-US" altLang="ja-JP" dirty="0" smtClean="0"/>
          </a:p>
          <a:p>
            <a:pPr lvl="1"/>
            <a:endParaRPr lang="en-US" altLang="ja-JP" dirty="0" smtClean="0"/>
          </a:p>
          <a:p>
            <a:pPr lvl="1"/>
            <a:endParaRPr lang="en-US" altLang="ja-JP"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a:t>
            </a:fld>
            <a:endParaRPr kumimoji="1" lang="ja-JP" altLang="en-US"/>
          </a:p>
        </p:txBody>
      </p:sp>
      <p:grpSp>
        <p:nvGrpSpPr>
          <p:cNvPr id="23" name="図形グループ 22"/>
          <p:cNvGrpSpPr/>
          <p:nvPr/>
        </p:nvGrpSpPr>
        <p:grpSpPr>
          <a:xfrm>
            <a:off x="1641097" y="3213330"/>
            <a:ext cx="4955630" cy="1218650"/>
            <a:chOff x="1641097" y="2714377"/>
            <a:chExt cx="4955630" cy="1218650"/>
          </a:xfrm>
        </p:grpSpPr>
        <p:grpSp>
          <p:nvGrpSpPr>
            <p:cNvPr id="6" name="図形グループ 5"/>
            <p:cNvGrpSpPr/>
            <p:nvPr/>
          </p:nvGrpSpPr>
          <p:grpSpPr>
            <a:xfrm>
              <a:off x="1641097" y="2773136"/>
              <a:ext cx="1468936" cy="1159891"/>
              <a:chOff x="1708951" y="3663522"/>
              <a:chExt cx="2599765" cy="2052808"/>
            </a:xfrm>
          </p:grpSpPr>
          <p:pic>
            <p:nvPicPr>
              <p:cNvPr id="7" name="MC900433944.png"/>
              <p:cNvPicPr/>
              <p:nvPr/>
            </p:nvPicPr>
            <p:blipFill>
              <a:blip r:embed="rId3">
                <a:extLst/>
              </a:blip>
              <a:stretch>
                <a:fillRect/>
              </a:stretch>
            </p:blipFill>
            <p:spPr>
              <a:xfrm>
                <a:off x="1861868" y="4156471"/>
                <a:ext cx="742722" cy="742722"/>
              </a:xfrm>
              <a:prstGeom prst="rect">
                <a:avLst/>
              </a:prstGeom>
              <a:ln w="12700">
                <a:miter lim="400000"/>
              </a:ln>
            </p:spPr>
          </p:pic>
          <p:pic>
            <p:nvPicPr>
              <p:cNvPr id="8" name="MC900433944.png"/>
              <p:cNvPicPr/>
              <p:nvPr/>
            </p:nvPicPr>
            <p:blipFill>
              <a:blip r:embed="rId3">
                <a:extLst/>
              </a:blip>
              <a:stretch>
                <a:fillRect/>
              </a:stretch>
            </p:blipFill>
            <p:spPr>
              <a:xfrm>
                <a:off x="2617417" y="3663522"/>
                <a:ext cx="742722" cy="742722"/>
              </a:xfrm>
              <a:prstGeom prst="rect">
                <a:avLst/>
              </a:prstGeom>
              <a:ln w="12700">
                <a:miter lim="400000"/>
              </a:ln>
            </p:spPr>
          </p:pic>
          <p:pic>
            <p:nvPicPr>
              <p:cNvPr id="9" name="MC900433944.png"/>
              <p:cNvPicPr/>
              <p:nvPr/>
            </p:nvPicPr>
            <p:blipFill>
              <a:blip r:embed="rId3">
                <a:extLst/>
              </a:blip>
              <a:stretch>
                <a:fillRect/>
              </a:stretch>
            </p:blipFill>
            <p:spPr>
              <a:xfrm>
                <a:off x="2246056" y="4701514"/>
                <a:ext cx="742722" cy="742722"/>
              </a:xfrm>
              <a:prstGeom prst="rect">
                <a:avLst/>
              </a:prstGeom>
              <a:ln w="12700">
                <a:miter lim="400000"/>
              </a:ln>
            </p:spPr>
          </p:pic>
          <p:pic>
            <p:nvPicPr>
              <p:cNvPr id="10" name="MC900433944.png"/>
              <p:cNvPicPr/>
              <p:nvPr/>
            </p:nvPicPr>
            <p:blipFill>
              <a:blip r:embed="rId3">
                <a:extLst/>
              </a:blip>
              <a:stretch>
                <a:fillRect/>
              </a:stretch>
            </p:blipFill>
            <p:spPr>
              <a:xfrm>
                <a:off x="3040706" y="4817545"/>
                <a:ext cx="742722" cy="742722"/>
              </a:xfrm>
              <a:prstGeom prst="rect">
                <a:avLst/>
              </a:prstGeom>
              <a:ln w="12700">
                <a:miter lim="400000"/>
              </a:ln>
            </p:spPr>
          </p:pic>
          <p:pic>
            <p:nvPicPr>
              <p:cNvPr id="11" name="MC900433944.png"/>
              <p:cNvPicPr/>
              <p:nvPr/>
            </p:nvPicPr>
            <p:blipFill>
              <a:blip r:embed="rId3">
                <a:extLst/>
              </a:blip>
              <a:stretch>
                <a:fillRect/>
              </a:stretch>
            </p:blipFill>
            <p:spPr>
              <a:xfrm>
                <a:off x="3412067" y="4074823"/>
                <a:ext cx="742722" cy="742722"/>
              </a:xfrm>
              <a:prstGeom prst="rect">
                <a:avLst/>
              </a:prstGeom>
              <a:ln w="12700">
                <a:miter lim="400000"/>
              </a:ln>
            </p:spPr>
          </p:pic>
          <p:sp>
            <p:nvSpPr>
              <p:cNvPr id="12" name="円/楕円 11"/>
              <p:cNvSpPr/>
              <p:nvPr/>
            </p:nvSpPr>
            <p:spPr>
              <a:xfrm>
                <a:off x="1708951" y="3663522"/>
                <a:ext cx="2599765" cy="2052808"/>
              </a:xfrm>
              <a:prstGeom prst="ellipse">
                <a:avLst/>
              </a:prstGeom>
              <a:noFill/>
              <a:ln w="31750">
                <a:solidFill>
                  <a:schemeClr val="accent2"/>
                </a:solidFill>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grpSp>
        <p:grpSp>
          <p:nvGrpSpPr>
            <p:cNvPr id="13" name="図形グループ 12"/>
            <p:cNvGrpSpPr/>
            <p:nvPr/>
          </p:nvGrpSpPr>
          <p:grpSpPr>
            <a:xfrm>
              <a:off x="4572001" y="2714377"/>
              <a:ext cx="2024726" cy="1192606"/>
              <a:chOff x="2223247" y="3877717"/>
              <a:chExt cx="3583415" cy="2110707"/>
            </a:xfrm>
          </p:grpSpPr>
          <p:pic>
            <p:nvPicPr>
              <p:cNvPr id="14" name="MC900433944.png"/>
              <p:cNvPicPr/>
              <p:nvPr/>
            </p:nvPicPr>
            <p:blipFill>
              <a:blip r:embed="rId3">
                <a:extLst/>
              </a:blip>
              <a:stretch>
                <a:fillRect/>
              </a:stretch>
            </p:blipFill>
            <p:spPr>
              <a:xfrm>
                <a:off x="2376164" y="4428565"/>
                <a:ext cx="742722" cy="742722"/>
              </a:xfrm>
              <a:prstGeom prst="rect">
                <a:avLst/>
              </a:prstGeom>
              <a:ln w="12700">
                <a:miter lim="400000"/>
              </a:ln>
            </p:spPr>
          </p:pic>
          <p:pic>
            <p:nvPicPr>
              <p:cNvPr id="15" name="MC900433944.png"/>
              <p:cNvPicPr/>
              <p:nvPr/>
            </p:nvPicPr>
            <p:blipFill>
              <a:blip r:embed="rId3">
                <a:extLst/>
              </a:blip>
              <a:stretch>
                <a:fillRect/>
              </a:stretch>
            </p:blipFill>
            <p:spPr>
              <a:xfrm>
                <a:off x="3131713" y="3935616"/>
                <a:ext cx="742722" cy="742722"/>
              </a:xfrm>
              <a:prstGeom prst="rect">
                <a:avLst/>
              </a:prstGeom>
              <a:ln w="12700">
                <a:miter lim="400000"/>
              </a:ln>
            </p:spPr>
          </p:pic>
          <p:pic>
            <p:nvPicPr>
              <p:cNvPr id="16" name="MC900433944.png"/>
              <p:cNvPicPr/>
              <p:nvPr/>
            </p:nvPicPr>
            <p:blipFill>
              <a:blip r:embed="rId3">
                <a:extLst/>
              </a:blip>
              <a:stretch>
                <a:fillRect/>
              </a:stretch>
            </p:blipFill>
            <p:spPr>
              <a:xfrm>
                <a:off x="2760352" y="4973608"/>
                <a:ext cx="742722" cy="742722"/>
              </a:xfrm>
              <a:prstGeom prst="rect">
                <a:avLst/>
              </a:prstGeom>
              <a:ln w="12700">
                <a:miter lim="400000"/>
              </a:ln>
            </p:spPr>
          </p:pic>
          <p:pic>
            <p:nvPicPr>
              <p:cNvPr id="17" name="MC900433944.png"/>
              <p:cNvPicPr/>
              <p:nvPr/>
            </p:nvPicPr>
            <p:blipFill>
              <a:blip r:embed="rId3">
                <a:extLst/>
              </a:blip>
              <a:stretch>
                <a:fillRect/>
              </a:stretch>
            </p:blipFill>
            <p:spPr>
              <a:xfrm>
                <a:off x="3555002" y="5089639"/>
                <a:ext cx="742722" cy="742722"/>
              </a:xfrm>
              <a:prstGeom prst="rect">
                <a:avLst/>
              </a:prstGeom>
              <a:ln w="12700">
                <a:miter lim="400000"/>
              </a:ln>
            </p:spPr>
          </p:pic>
          <p:pic>
            <p:nvPicPr>
              <p:cNvPr id="18" name="MC900433944.png"/>
              <p:cNvPicPr/>
              <p:nvPr/>
            </p:nvPicPr>
            <p:blipFill>
              <a:blip r:embed="rId3">
                <a:extLst/>
              </a:blip>
              <a:stretch>
                <a:fillRect/>
              </a:stretch>
            </p:blipFill>
            <p:spPr>
              <a:xfrm>
                <a:off x="5063940" y="3877717"/>
                <a:ext cx="742722" cy="742722"/>
              </a:xfrm>
              <a:prstGeom prst="rect">
                <a:avLst/>
              </a:prstGeom>
              <a:ln w="12700">
                <a:miter lim="400000"/>
              </a:ln>
            </p:spPr>
          </p:pic>
          <p:sp>
            <p:nvSpPr>
              <p:cNvPr id="19" name="円/楕円 18"/>
              <p:cNvSpPr/>
              <p:nvPr/>
            </p:nvSpPr>
            <p:spPr>
              <a:xfrm>
                <a:off x="2223247" y="3935616"/>
                <a:ext cx="2599765" cy="2052808"/>
              </a:xfrm>
              <a:prstGeom prst="ellipse">
                <a:avLst/>
              </a:prstGeom>
              <a:noFill/>
              <a:ln w="31750">
                <a:solidFill>
                  <a:schemeClr val="accent2"/>
                </a:solidFill>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grpSp>
        <p:sp>
          <p:nvSpPr>
            <p:cNvPr id="20" name="右矢印 19"/>
            <p:cNvSpPr/>
            <p:nvPr/>
          </p:nvSpPr>
          <p:spPr>
            <a:xfrm rot="20419041">
              <a:off x="5534649" y="2924206"/>
              <a:ext cx="642078" cy="419657"/>
            </a:xfrm>
            <a:prstGeom prst="rightArrow">
              <a:avLst>
                <a:gd name="adj1" fmla="val 38471"/>
                <a:gd name="adj2" fmla="val 58469"/>
              </a:avLst>
            </a:prstGeom>
            <a:solidFill>
              <a:srgbClr val="FF000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sp>
          <p:nvSpPr>
            <p:cNvPr id="21" name="右矢印 20"/>
            <p:cNvSpPr/>
            <p:nvPr/>
          </p:nvSpPr>
          <p:spPr>
            <a:xfrm>
              <a:off x="3410455" y="3032838"/>
              <a:ext cx="852850" cy="586493"/>
            </a:xfrm>
            <a:prstGeom prst="rightArrow">
              <a:avLst/>
            </a:prstGeom>
            <a:blipFill rotWithShape="1">
              <a:blip r:embed="rId4"/>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grpSp>
      <p:sp>
        <p:nvSpPr>
          <p:cNvPr id="22" name="テキスト ボックス 21"/>
          <p:cNvSpPr txBox="1"/>
          <p:nvPr/>
        </p:nvSpPr>
        <p:spPr>
          <a:xfrm>
            <a:off x="348816" y="6103192"/>
            <a:ext cx="8619173" cy="400110"/>
          </a:xfrm>
          <a:prstGeom prst="rect">
            <a:avLst/>
          </a:prstGeom>
          <a:noFill/>
        </p:spPr>
        <p:txBody>
          <a:bodyPr wrap="square" rtlCol="0">
            <a:spAutoFit/>
          </a:bodyPr>
          <a:lstStyle/>
          <a:p>
            <a:r>
              <a:rPr lang="en-US" altLang="ja-JP" sz="1000" dirty="0"/>
              <a:t>[1] Bird, C., </a:t>
            </a:r>
            <a:r>
              <a:rPr lang="en-US" altLang="ja-JP" sz="1000" dirty="0" err="1"/>
              <a:t>Gourley</a:t>
            </a:r>
            <a:r>
              <a:rPr lang="en-US" altLang="ja-JP" sz="1000" dirty="0"/>
              <a:t>, A., </a:t>
            </a:r>
            <a:r>
              <a:rPr lang="en-US" altLang="ja-JP" sz="1000" dirty="0" err="1"/>
              <a:t>Devanbu</a:t>
            </a:r>
            <a:r>
              <a:rPr lang="en-US" altLang="ja-JP" sz="1000" dirty="0"/>
              <a:t>, P., </a:t>
            </a:r>
            <a:r>
              <a:rPr lang="en-US" altLang="ja-JP" sz="1000" dirty="0" err="1"/>
              <a:t>Swaminathan</a:t>
            </a:r>
            <a:r>
              <a:rPr lang="en-US" altLang="ja-JP" sz="1000" dirty="0"/>
              <a:t>, A. and Hsu, G.: Open Borders? Immigration in Open Source Projects, Proceedings of the 4th International Workshop on Mining Software Repositories (MSR’07), p. 6 (2007</a:t>
            </a:r>
            <a:r>
              <a:rPr lang="en-US" altLang="ja-JP" sz="1000" dirty="0" smtClean="0"/>
              <a:t>)</a:t>
            </a:r>
          </a:p>
        </p:txBody>
      </p:sp>
      <p:sp>
        <p:nvSpPr>
          <p:cNvPr id="25" name="日付プレースホルダー 24"/>
          <p:cNvSpPr>
            <a:spLocks noGrp="1"/>
          </p:cNvSpPr>
          <p:nvPr>
            <p:ph type="dt" sz="half" idx="10"/>
          </p:nvPr>
        </p:nvSpPr>
        <p:spPr/>
        <p:txBody>
          <a:bodyPr/>
          <a:lstStyle/>
          <a:p>
            <a:fld id="{10F8227F-B87D-1C4A-BA3F-B6A6C58A2900}" type="datetime1">
              <a:rPr kumimoji="1" lang="ja-JP" altLang="en-US" smtClean="0"/>
              <a:t>2017/2/1</a:t>
            </a:fld>
            <a:endParaRPr kumimoji="1" lang="ja-JP" altLang="en-US"/>
          </a:p>
        </p:txBody>
      </p:sp>
      <p:sp>
        <p:nvSpPr>
          <p:cNvPr id="26" name="フッター プレースホルダー 25"/>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27" name="正方形/長方形 26"/>
          <p:cNvSpPr/>
          <p:nvPr/>
        </p:nvSpPr>
        <p:spPr>
          <a:xfrm>
            <a:off x="75653" y="4575350"/>
            <a:ext cx="8992694" cy="1480338"/>
          </a:xfrm>
          <a:prstGeom prst="rect">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3200" dirty="0" smtClean="0">
                <a:solidFill>
                  <a:schemeClr val="bg1"/>
                </a:solidFill>
              </a:rPr>
              <a:t>なぜ開発者が離脱してしまうかは</a:t>
            </a:r>
            <a:endParaRPr lang="en-US" altLang="ja-JP" sz="3200" dirty="0" smtClean="0">
              <a:solidFill>
                <a:schemeClr val="bg1"/>
              </a:solidFill>
            </a:endParaRPr>
          </a:p>
          <a:p>
            <a:pPr algn="ctr"/>
            <a:r>
              <a:rPr lang="ja-JP" altLang="en-US" sz="3200" dirty="0" smtClean="0">
                <a:solidFill>
                  <a:schemeClr val="bg1"/>
                </a:solidFill>
              </a:rPr>
              <a:t>明らかにされていない</a:t>
            </a:r>
            <a:endParaRPr kumimoji="1" lang="ja-JP" altLang="en-US" sz="3200" dirty="0">
              <a:solidFill>
                <a:schemeClr val="bg1"/>
              </a:solidFill>
            </a:endParaRPr>
          </a:p>
        </p:txBody>
      </p:sp>
    </p:spTree>
    <p:extLst>
      <p:ext uri="{BB962C8B-B14F-4D97-AF65-F5344CB8AC3E}">
        <p14:creationId xmlns:p14="http://schemas.microsoft.com/office/powerpoint/2010/main" val="15378908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考えられる開発者の主な離脱要因</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開発スキルの不足</a:t>
            </a:r>
            <a:endParaRPr lang="en-US" altLang="ja-JP" dirty="0" smtClean="0"/>
          </a:p>
          <a:p>
            <a:endParaRPr lang="en-US" altLang="ja-JP" dirty="0" smtClean="0"/>
          </a:p>
          <a:p>
            <a:r>
              <a:rPr lang="ja-JP" altLang="en-US" dirty="0" smtClean="0"/>
              <a:t>開発スタイル・方向性の違い</a:t>
            </a:r>
            <a:endParaRPr lang="en-US" altLang="ja-JP" dirty="0" smtClean="0"/>
          </a:p>
          <a:p>
            <a:endParaRPr lang="en-US" altLang="ja-JP" dirty="0" smtClean="0"/>
          </a:p>
          <a:p>
            <a:r>
              <a:rPr lang="ja-JP" altLang="en-US" u="sng" dirty="0" smtClean="0"/>
              <a:t>人間関係での問題</a:t>
            </a:r>
            <a:endParaRPr lang="en-US" altLang="ja-JP" u="sng" dirty="0" smtClean="0"/>
          </a:p>
          <a:p>
            <a:pPr lvl="1"/>
            <a:r>
              <a:rPr lang="ja-JP" altLang="en-US" u="sng" dirty="0" smtClean="0"/>
              <a:t>コミュニティに馴染めない</a:t>
            </a:r>
            <a:endParaRPr lang="en-US" altLang="ja-JP" u="sng" dirty="0" smtClean="0"/>
          </a:p>
          <a:p>
            <a:pPr lvl="1"/>
            <a:r>
              <a:rPr lang="ja-JP" altLang="en-US" u="sng" dirty="0" smtClean="0"/>
              <a:t>他の開発者と口論</a:t>
            </a:r>
            <a:endParaRPr lang="en-US" altLang="ja-JP" u="sng" dirty="0" smtClean="0"/>
          </a:p>
        </p:txBody>
      </p:sp>
      <p:sp>
        <p:nvSpPr>
          <p:cNvPr id="4" name="日付プレースホルダー 3"/>
          <p:cNvSpPr>
            <a:spLocks noGrp="1"/>
          </p:cNvSpPr>
          <p:nvPr>
            <p:ph type="dt" sz="half" idx="10"/>
          </p:nvPr>
        </p:nvSpPr>
        <p:spPr/>
        <p:txBody>
          <a:body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3</a:t>
            </a:fld>
            <a:endParaRPr kumimoji="1" lang="ja-JP" altLang="en-US"/>
          </a:p>
        </p:txBody>
      </p:sp>
    </p:spTree>
    <p:extLst>
      <p:ext uri="{BB962C8B-B14F-4D97-AF65-F5344CB8AC3E}">
        <p14:creationId xmlns:p14="http://schemas.microsoft.com/office/powerpoint/2010/main" val="1120989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本研究のモチベーション</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OSS</a:t>
            </a:r>
            <a:r>
              <a:rPr lang="ja-JP" altLang="en-US" dirty="0"/>
              <a:t>開発は協調</a:t>
            </a:r>
            <a:r>
              <a:rPr lang="ja-JP" altLang="en-US" dirty="0" smtClean="0"/>
              <a:t>作業なため，</a:t>
            </a:r>
            <a:r>
              <a:rPr kumimoji="1" lang="ja-JP" altLang="en-US" dirty="0" smtClean="0"/>
              <a:t>継続的に活動をおこなうためにはコミュニティ内の人間関係が重要</a:t>
            </a:r>
            <a:endParaRPr kumimoji="1" lang="en-US" altLang="ja-JP" dirty="0" smtClean="0"/>
          </a:p>
          <a:p>
            <a:endParaRPr lang="en-US" altLang="ja-JP" dirty="0" smtClean="0"/>
          </a:p>
          <a:p>
            <a:r>
              <a:rPr lang="ja-JP" altLang="en-US" dirty="0" smtClean="0"/>
              <a:t>良好な人間関係を確立するためには，他の開発者と配慮のあるやり取りが必要</a:t>
            </a:r>
            <a:endParaRPr lang="en-US" altLang="ja-JP" dirty="0" smtClean="0"/>
          </a:p>
          <a:p>
            <a:endParaRPr lang="en-US" altLang="ja-JP" dirty="0"/>
          </a:p>
          <a:p>
            <a:r>
              <a:rPr lang="ja-JP" altLang="en-US" dirty="0"/>
              <a:t>継続的に活動を行なっている開発者</a:t>
            </a:r>
            <a:r>
              <a:rPr lang="ja-JP" altLang="en-US" dirty="0" smtClean="0"/>
              <a:t>は他の開発者への配慮を行えているからではないか</a:t>
            </a:r>
            <a:endParaRPr lang="en-US" altLang="ja-JP" dirty="0" smtClean="0"/>
          </a:p>
        </p:txBody>
      </p:sp>
      <p:sp>
        <p:nvSpPr>
          <p:cNvPr id="4" name="日付プレースホルダー 3"/>
          <p:cNvSpPr>
            <a:spLocks noGrp="1"/>
          </p:cNvSpPr>
          <p:nvPr>
            <p:ph type="dt" sz="half" idx="10"/>
          </p:nvPr>
        </p:nvSpPr>
        <p:spPr/>
        <p:txBody>
          <a:body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4</a:t>
            </a:fld>
            <a:endParaRPr kumimoji="1" lang="ja-JP" altLang="en-US"/>
          </a:p>
        </p:txBody>
      </p:sp>
    </p:spTree>
    <p:extLst>
      <p:ext uri="{BB962C8B-B14F-4D97-AF65-F5344CB8AC3E}">
        <p14:creationId xmlns:p14="http://schemas.microsoft.com/office/powerpoint/2010/main" val="1209928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本研究の目的とアプローチ</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3200" dirty="0" smtClean="0"/>
              <a:t>目的</a:t>
            </a:r>
            <a:endParaRPr lang="en-US" altLang="ja-JP" sz="3200" dirty="0" smtClean="0"/>
          </a:p>
          <a:p>
            <a:pPr lvl="1"/>
            <a:r>
              <a:rPr lang="ja-JP" altLang="en-US" sz="2800" dirty="0" smtClean="0"/>
              <a:t>開発者の配慮と開発者の活動継続性が関係あるかどうかを明らかにする</a:t>
            </a:r>
            <a:endParaRPr lang="en-US" altLang="ja-JP" sz="2800" dirty="0" smtClean="0"/>
          </a:p>
          <a:p>
            <a:endParaRPr lang="en-US" altLang="ja-JP" sz="3200" dirty="0" smtClean="0"/>
          </a:p>
          <a:p>
            <a:r>
              <a:rPr lang="ja-JP" altLang="en-US" sz="3200" dirty="0" smtClean="0"/>
              <a:t>アプローチ</a:t>
            </a:r>
            <a:endParaRPr lang="en-US" altLang="ja-JP" sz="3200" dirty="0" smtClean="0"/>
          </a:p>
          <a:p>
            <a:pPr lvl="1"/>
            <a:r>
              <a:rPr lang="ja-JP" altLang="en-US" sz="2800" dirty="0" smtClean="0"/>
              <a:t>開発者の配慮を</a:t>
            </a:r>
            <a:r>
              <a:rPr lang="en-US" altLang="ja-JP" sz="2800" dirty="0" smtClean="0">
                <a:solidFill>
                  <a:srgbClr val="FF0000"/>
                </a:solidFill>
              </a:rPr>
              <a:t>Politeness</a:t>
            </a:r>
            <a:r>
              <a:rPr lang="ja-JP" altLang="en-US" sz="2800" dirty="0" smtClean="0"/>
              <a:t>で定義</a:t>
            </a:r>
            <a:endParaRPr lang="en-US" altLang="ja-JP" sz="2800" dirty="0" smtClean="0"/>
          </a:p>
          <a:p>
            <a:pPr lvl="1"/>
            <a:r>
              <a:rPr lang="ja-JP" altLang="en-US" sz="2800" dirty="0" smtClean="0"/>
              <a:t>開発者の</a:t>
            </a:r>
            <a:r>
              <a:rPr lang="en-US" altLang="ja-JP" sz="2800" dirty="0" smtClean="0"/>
              <a:t>Politeness</a:t>
            </a:r>
            <a:r>
              <a:rPr lang="ja-JP" altLang="en-US" sz="2800" dirty="0" smtClean="0"/>
              <a:t>と活動期間の関係を分析</a:t>
            </a:r>
            <a:endParaRPr lang="en-US" altLang="ja-JP" sz="2800" dirty="0" smtClean="0"/>
          </a:p>
          <a:p>
            <a:endParaRPr lang="en-US" altLang="ja-JP" sz="3200"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5</a:t>
            </a:fld>
            <a:endParaRPr kumimoji="1" lang="ja-JP" altLang="en-US"/>
          </a:p>
        </p:txBody>
      </p:sp>
      <p:sp>
        <p:nvSpPr>
          <p:cNvPr id="7" name="日付プレースホルダー 6"/>
          <p:cNvSpPr>
            <a:spLocks noGrp="1"/>
          </p:cNvSpPr>
          <p:nvPr>
            <p:ph type="dt" sz="half" idx="10"/>
          </p:nvPr>
        </p:nvSpPr>
        <p:spPr/>
        <p:txBody>
          <a:bodyPr/>
          <a:lstStyle/>
          <a:p>
            <a:fld id="{D9E7A8AC-98D8-EC4E-8EAA-E1933A4E6201}" type="datetime1">
              <a:rPr kumimoji="1" lang="ja-JP" altLang="en-US" smtClean="0"/>
              <a:t>2017/2/1</a:t>
            </a:fld>
            <a:endParaRPr kumimoji="1" lang="ja-JP" altLang="en-US"/>
          </a:p>
        </p:txBody>
      </p:sp>
      <p:sp>
        <p:nvSpPr>
          <p:cNvPr id="8" name="フッター プレースホルダー 7"/>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Tree>
    <p:extLst>
      <p:ext uri="{BB962C8B-B14F-4D97-AF65-F5344CB8AC3E}">
        <p14:creationId xmlns:p14="http://schemas.microsoft.com/office/powerpoint/2010/main" val="17221636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リサーチクエスチョン</a:t>
            </a:r>
            <a:endParaRPr kumimoji="1" lang="ja-JP" altLang="en-US" dirty="0"/>
          </a:p>
        </p:txBody>
      </p:sp>
      <p:sp>
        <p:nvSpPr>
          <p:cNvPr id="3" name="コンテンツ プレースホルダー 2"/>
          <p:cNvSpPr>
            <a:spLocks noGrp="1"/>
          </p:cNvSpPr>
          <p:nvPr>
            <p:ph idx="1"/>
          </p:nvPr>
        </p:nvSpPr>
        <p:spPr/>
        <p:txBody>
          <a:bodyPr>
            <a:normAutofit/>
          </a:bodyPr>
          <a:lstStyle/>
          <a:p>
            <a:endParaRPr lang="en-US" altLang="ja-JP" dirty="0" smtClean="0"/>
          </a:p>
          <a:p>
            <a:r>
              <a:rPr lang="en-US" altLang="ja-JP" dirty="0" smtClean="0"/>
              <a:t>RQ1:</a:t>
            </a:r>
            <a:r>
              <a:rPr lang="ja-JP" altLang="en-US" dirty="0" smtClean="0"/>
              <a:t>長期開発者の受信メールの</a:t>
            </a:r>
            <a:r>
              <a:rPr lang="en-US" altLang="ja-JP" dirty="0" smtClean="0"/>
              <a:t>Politeness</a:t>
            </a:r>
            <a:r>
              <a:rPr lang="ja-JP" altLang="en-US" dirty="0" smtClean="0"/>
              <a:t>と短期開発者の受信メールの</a:t>
            </a:r>
            <a:r>
              <a:rPr lang="en-US" altLang="ja-JP" dirty="0" smtClean="0"/>
              <a:t>Politeness</a:t>
            </a:r>
            <a:r>
              <a:rPr lang="ja-JP" altLang="en-US" dirty="0" smtClean="0"/>
              <a:t>に違いはあるか？</a:t>
            </a:r>
            <a:endParaRPr lang="en-US" altLang="ja-JP" dirty="0" smtClean="0"/>
          </a:p>
          <a:p>
            <a:endParaRPr lang="en-US" altLang="ja-JP" dirty="0"/>
          </a:p>
          <a:p>
            <a:r>
              <a:rPr lang="en-US" altLang="ja-JP" dirty="0" smtClean="0"/>
              <a:t>RQ2:</a:t>
            </a:r>
            <a:r>
              <a:rPr lang="ja-JP" altLang="en-US" dirty="0" smtClean="0"/>
              <a:t>長期</a:t>
            </a:r>
            <a:r>
              <a:rPr lang="ja-JP" altLang="en-US" dirty="0"/>
              <a:t>開発者</a:t>
            </a:r>
            <a:r>
              <a:rPr lang="ja-JP" altLang="en-US" dirty="0" smtClean="0"/>
              <a:t>の送信メール</a:t>
            </a:r>
            <a:r>
              <a:rPr lang="ja-JP" altLang="en-US" dirty="0"/>
              <a:t>の</a:t>
            </a:r>
            <a:r>
              <a:rPr lang="en-US" altLang="ja-JP" dirty="0"/>
              <a:t>Politeness</a:t>
            </a:r>
            <a:r>
              <a:rPr lang="ja-JP" altLang="en-US" dirty="0"/>
              <a:t>と短期開発者</a:t>
            </a:r>
            <a:r>
              <a:rPr lang="ja-JP" altLang="en-US" dirty="0" smtClean="0"/>
              <a:t>の送信メール</a:t>
            </a:r>
            <a:r>
              <a:rPr lang="ja-JP" altLang="en-US" dirty="0"/>
              <a:t>の</a:t>
            </a:r>
            <a:r>
              <a:rPr lang="en-US" altLang="ja-JP" dirty="0"/>
              <a:t>Politeness</a:t>
            </a:r>
            <a:r>
              <a:rPr lang="ja-JP" altLang="en-US" dirty="0"/>
              <a:t>に違いはあるか</a:t>
            </a:r>
            <a:r>
              <a:rPr lang="ja-JP" altLang="en-US" dirty="0" smtClean="0"/>
              <a:t>？</a:t>
            </a:r>
            <a:endParaRPr lang="en-US" altLang="ja-JP"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6</a:t>
            </a:fld>
            <a:endParaRPr kumimoji="1" lang="ja-JP" altLang="en-US"/>
          </a:p>
        </p:txBody>
      </p:sp>
      <p:sp>
        <p:nvSpPr>
          <p:cNvPr id="7" name="日付プレースホルダー 6"/>
          <p:cNvSpPr>
            <a:spLocks noGrp="1"/>
          </p:cNvSpPr>
          <p:nvPr>
            <p:ph type="dt" sz="half" idx="10"/>
          </p:nvPr>
        </p:nvSpPr>
        <p:spPr/>
        <p:txBody>
          <a:bodyPr/>
          <a:lstStyle/>
          <a:p>
            <a:fld id="{D9E7A8AC-98D8-EC4E-8EAA-E1933A4E6201}" type="datetime1">
              <a:rPr kumimoji="1" lang="ja-JP" altLang="en-US" smtClean="0"/>
              <a:t>2017/2/1</a:t>
            </a:fld>
            <a:endParaRPr kumimoji="1" lang="ja-JP" altLang="en-US"/>
          </a:p>
        </p:txBody>
      </p:sp>
      <p:sp>
        <p:nvSpPr>
          <p:cNvPr id="8" name="フッター プレースホルダー 7"/>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Tree>
    <p:extLst>
      <p:ext uri="{BB962C8B-B14F-4D97-AF65-F5344CB8AC3E}">
        <p14:creationId xmlns:p14="http://schemas.microsoft.com/office/powerpoint/2010/main" val="1529400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Politeness [3]</a:t>
            </a:r>
            <a:endParaRPr kumimoji="1" lang="ja-JP" altLang="en-US" dirty="0"/>
          </a:p>
        </p:txBody>
      </p:sp>
      <p:sp>
        <p:nvSpPr>
          <p:cNvPr id="3" name="テキスト プレースホルダー 2"/>
          <p:cNvSpPr>
            <a:spLocks noGrp="1"/>
          </p:cNvSpPr>
          <p:nvPr>
            <p:ph idx="1"/>
          </p:nvPr>
        </p:nvSpPr>
        <p:spPr/>
        <p:txBody>
          <a:bodyPr/>
          <a:lstStyle/>
          <a:p>
            <a:r>
              <a:rPr lang="ja-JP" altLang="en-US" dirty="0" smtClean="0"/>
              <a:t>相手との</a:t>
            </a:r>
            <a:r>
              <a:rPr lang="ja-JP" altLang="en-US" dirty="0" smtClean="0">
                <a:solidFill>
                  <a:schemeClr val="tx1"/>
                </a:solidFill>
              </a:rPr>
              <a:t>円滑な人間関係を確立・維持しつつコミュニケーションを行うため</a:t>
            </a:r>
            <a:r>
              <a:rPr lang="ja-JP" altLang="en-US" dirty="0" smtClean="0"/>
              <a:t>の</a:t>
            </a:r>
            <a:r>
              <a:rPr lang="ja-JP" altLang="en-US" dirty="0" smtClean="0">
                <a:solidFill>
                  <a:srgbClr val="FF0000"/>
                </a:solidFill>
              </a:rPr>
              <a:t>配慮</a:t>
            </a:r>
            <a:endParaRPr lang="en-US" altLang="ja-JP" dirty="0">
              <a:solidFill>
                <a:srgbClr val="FF0000"/>
              </a:solidFill>
            </a:endParaRPr>
          </a:p>
          <a:p>
            <a:endParaRPr lang="en-US" altLang="ja-JP" dirty="0">
              <a:solidFill>
                <a:srgbClr val="FF0000"/>
              </a:solidFill>
            </a:endParaRPr>
          </a:p>
          <a:p>
            <a:endParaRPr lang="en-US" altLang="ja-JP" dirty="0" smtClean="0">
              <a:solidFill>
                <a:srgbClr val="FF0000"/>
              </a:solidFill>
            </a:endParaRPr>
          </a:p>
          <a:p>
            <a:r>
              <a:rPr lang="en-US" altLang="ja-JP" dirty="0" smtClean="0"/>
              <a:t>Politeness</a:t>
            </a:r>
            <a:r>
              <a:rPr lang="ja-JP" altLang="en-US" dirty="0" smtClean="0"/>
              <a:t>の算出手順</a:t>
            </a:r>
            <a:endParaRPr lang="en-US" altLang="ja-JP" dirty="0" smtClean="0"/>
          </a:p>
          <a:p>
            <a:pPr lvl="1" algn="l"/>
            <a:r>
              <a:rPr lang="ja-JP" altLang="en-US" dirty="0"/>
              <a:t>入力テキストから</a:t>
            </a:r>
            <a:r>
              <a:rPr lang="en-US" altLang="ja-JP" dirty="0"/>
              <a:t>Politeness Strategy</a:t>
            </a:r>
            <a:r>
              <a:rPr lang="ja-JP" altLang="en-US" dirty="0"/>
              <a:t>を正規表現を用いて抽出</a:t>
            </a:r>
            <a:endParaRPr lang="en-US" altLang="ja-JP" dirty="0"/>
          </a:p>
          <a:p>
            <a:pPr lvl="1" algn="l"/>
            <a:r>
              <a:rPr lang="ja-JP" altLang="en-US" dirty="0"/>
              <a:t>抽出した</a:t>
            </a:r>
            <a:r>
              <a:rPr lang="en-US" altLang="ja-JP" dirty="0"/>
              <a:t>Politeness Strategy</a:t>
            </a:r>
            <a:r>
              <a:rPr lang="ja-JP" altLang="en-US" dirty="0"/>
              <a:t>を</a:t>
            </a:r>
            <a:r>
              <a:rPr lang="en-US" altLang="ja-JP" dirty="0"/>
              <a:t>SVM</a:t>
            </a:r>
            <a:r>
              <a:rPr lang="ja-JP" altLang="en-US" dirty="0"/>
              <a:t>に入力</a:t>
            </a:r>
            <a:r>
              <a:rPr lang="ja-JP" altLang="en-US" dirty="0" smtClean="0"/>
              <a:t>して</a:t>
            </a:r>
            <a:r>
              <a:rPr lang="en-US" altLang="ja-JP" dirty="0" smtClean="0"/>
              <a:t>Politeness</a:t>
            </a:r>
            <a:r>
              <a:rPr lang="ja-JP" altLang="en-US" dirty="0"/>
              <a:t>値</a:t>
            </a:r>
            <a:r>
              <a:rPr lang="ja-JP" altLang="en-US" dirty="0" smtClean="0"/>
              <a:t>を</a:t>
            </a:r>
            <a:r>
              <a:rPr lang="en-US" altLang="ja-JP" dirty="0" smtClean="0"/>
              <a:t>0~1</a:t>
            </a:r>
            <a:r>
              <a:rPr lang="ja-JP" altLang="en-US" dirty="0" smtClean="0"/>
              <a:t>の値で算出</a:t>
            </a:r>
            <a:endParaRPr lang="en-US" altLang="ja-JP" dirty="0"/>
          </a:p>
        </p:txBody>
      </p:sp>
      <p:sp>
        <p:nvSpPr>
          <p:cNvPr id="4" name="スライド番号プレースホルダー 3"/>
          <p:cNvSpPr>
            <a:spLocks noGrp="1"/>
          </p:cNvSpPr>
          <p:nvPr>
            <p:ph type="sldNum" sz="quarter" idx="12"/>
          </p:nvPr>
        </p:nvSpPr>
        <p:spPr/>
        <p:txBody>
          <a:bodyPr/>
          <a:lstStyle/>
          <a:p>
            <a:fld id="{86CB4B4D-7CA3-9044-876B-883B54F8677D}" type="slidenum">
              <a:rPr lang="uk-UA" smtClean="0"/>
              <a:t>7</a:t>
            </a:fld>
            <a:endParaRPr lang="uk-UA" dirty="0"/>
          </a:p>
        </p:txBody>
      </p:sp>
      <p:sp>
        <p:nvSpPr>
          <p:cNvPr id="6" name="テキスト ボックス 5"/>
          <p:cNvSpPr txBox="1"/>
          <p:nvPr/>
        </p:nvSpPr>
        <p:spPr>
          <a:xfrm>
            <a:off x="457200" y="6043456"/>
            <a:ext cx="7824428" cy="3799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l"/>
            <a:r>
              <a:rPr lang="en-US" altLang="ja-JP" sz="1000" dirty="0" smtClean="0"/>
              <a:t>[3]Brown</a:t>
            </a:r>
            <a:r>
              <a:rPr lang="en-US" altLang="ja-JP" sz="1000" dirty="0"/>
              <a:t>, P., &amp; Levinson, S. (1978). Universals in language usage::Politeness phenomena. In E. Goody (Ed.), Questions and politeness: Strategies in social interaction (pp. 56-310). Cambridge: Cambridge University Press. </a:t>
            </a:r>
            <a:endParaRPr kumimoji="0" lang="ja-JP" altLang="en-US" sz="1000" dirty="0">
              <a:solidFill>
                <a:srgbClr val="000000"/>
              </a:solidFill>
              <a:sym typeface="ヒラギノ角ゴ ProN W3"/>
            </a:endParaRPr>
          </a:p>
        </p:txBody>
      </p:sp>
      <p:sp>
        <p:nvSpPr>
          <p:cNvPr id="7" name="日付プレースホルダー 6"/>
          <p:cNvSpPr>
            <a:spLocks noGrp="1"/>
          </p:cNvSpPr>
          <p:nvPr>
            <p:ph type="dt" sz="half" idx="10"/>
          </p:nvPr>
        </p:nvSpPr>
        <p:spPr/>
        <p:txBody>
          <a:bodyPr/>
          <a:lstStyle/>
          <a:p>
            <a:fld id="{28A447ED-FC72-A24D-9B89-EEAD877BE2AF}" type="datetime1">
              <a:rPr kumimoji="1" lang="ja-JP" altLang="en-US" smtClean="0"/>
              <a:t>2017/2/1</a:t>
            </a:fld>
            <a:endParaRPr kumimoji="1" lang="ja-JP" altLang="en-US"/>
          </a:p>
        </p:txBody>
      </p:sp>
      <p:sp>
        <p:nvSpPr>
          <p:cNvPr id="9" name="フッター プレースホルダー 8"/>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Tree>
    <p:extLst>
      <p:ext uri="{BB962C8B-B14F-4D97-AF65-F5344CB8AC3E}">
        <p14:creationId xmlns:p14="http://schemas.microsoft.com/office/powerpoint/2010/main" val="16607095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Politeness Strategy</a:t>
            </a:r>
            <a:endParaRPr kumimoji="1" lang="ja-JP" altLang="en-US" dirty="0"/>
          </a:p>
        </p:txBody>
      </p:sp>
      <p:sp>
        <p:nvSpPr>
          <p:cNvPr id="3" name="テキスト プレースホルダー 2"/>
          <p:cNvSpPr>
            <a:spLocks noGrp="1"/>
          </p:cNvSpPr>
          <p:nvPr>
            <p:ph idx="1"/>
          </p:nvPr>
        </p:nvSpPr>
        <p:spPr/>
        <p:txBody>
          <a:bodyPr/>
          <a:lstStyle/>
          <a:p>
            <a:r>
              <a:rPr lang="en-US" altLang="ja-JP" dirty="0" smtClean="0"/>
              <a:t>Politeness</a:t>
            </a:r>
            <a:r>
              <a:rPr lang="ja-JP" altLang="en-US" dirty="0" smtClean="0"/>
              <a:t>を満たす</a:t>
            </a:r>
            <a:r>
              <a:rPr lang="en-US" altLang="ja-JP" dirty="0" smtClean="0"/>
              <a:t>20</a:t>
            </a:r>
            <a:r>
              <a:rPr lang="ja-JP" altLang="en-US" dirty="0" smtClean="0"/>
              <a:t>の要素</a:t>
            </a:r>
          </a:p>
          <a:p>
            <a:pPr lvl="1"/>
            <a:r>
              <a:rPr lang="ja-JP" altLang="en-US" dirty="0" smtClean="0"/>
              <a:t>単語の意味や位置によって分類</a:t>
            </a:r>
            <a:r>
              <a:rPr lang="en-US" altLang="ja-JP" dirty="0" smtClean="0"/>
              <a:t>	</a:t>
            </a:r>
          </a:p>
        </p:txBody>
      </p:sp>
      <p:sp>
        <p:nvSpPr>
          <p:cNvPr id="5" name="スライド番号プレースホルダー 4"/>
          <p:cNvSpPr>
            <a:spLocks noGrp="1"/>
          </p:cNvSpPr>
          <p:nvPr>
            <p:ph type="sldNum" sz="quarter" idx="12"/>
          </p:nvPr>
        </p:nvSpPr>
        <p:spPr/>
        <p:txBody>
          <a:bodyPr/>
          <a:lstStyle/>
          <a:p>
            <a:fld id="{86CB4B4D-7CA3-9044-876B-883B54F8677D}" type="slidenum">
              <a:rPr lang="uk-UA" smtClean="0"/>
              <a:t>8</a:t>
            </a:fld>
            <a:endParaRPr lang="uk-UA" dirty="0"/>
          </a:p>
        </p:txBody>
      </p:sp>
      <p:graphicFrame>
        <p:nvGraphicFramePr>
          <p:cNvPr id="4" name="表 3"/>
          <p:cNvGraphicFramePr>
            <a:graphicFrameLocks noGrp="1"/>
          </p:cNvGraphicFramePr>
          <p:nvPr>
            <p:extLst/>
          </p:nvPr>
        </p:nvGraphicFramePr>
        <p:xfrm>
          <a:off x="628650" y="2454376"/>
          <a:ext cx="7845624" cy="3566160"/>
        </p:xfrm>
        <a:graphic>
          <a:graphicData uri="http://schemas.openxmlformats.org/drawingml/2006/table">
            <a:tbl>
              <a:tblPr firstRow="1" bandRow="1">
                <a:tableStyleId>{5C22544A-7EE6-4342-B048-85BDC9FD1C3A}</a:tableStyleId>
              </a:tblPr>
              <a:tblGrid>
                <a:gridCol w="2072347"/>
                <a:gridCol w="3450421"/>
                <a:gridCol w="2322856"/>
              </a:tblGrid>
              <a:tr h="335574">
                <a:tc>
                  <a:txBody>
                    <a:bodyPr/>
                    <a:lstStyle/>
                    <a:p>
                      <a:pPr algn="ctr"/>
                      <a:r>
                        <a:rPr kumimoji="1" lang="en-US" altLang="ja-JP" sz="2000" dirty="0" smtClean="0"/>
                        <a:t>Strategy</a:t>
                      </a:r>
                      <a:endParaRPr kumimoji="1" lang="ja-JP" altLang="en-US" sz="2000" dirty="0"/>
                    </a:p>
                  </a:txBody>
                  <a:tcPr/>
                </a:tc>
                <a:tc>
                  <a:txBody>
                    <a:bodyPr/>
                    <a:lstStyle/>
                    <a:p>
                      <a:pPr algn="ctr"/>
                      <a:r>
                        <a:rPr kumimoji="1" lang="ja-JP" altLang="en-US" sz="2000" dirty="0" smtClean="0"/>
                        <a:t>主な単語</a:t>
                      </a:r>
                      <a:r>
                        <a:rPr kumimoji="1" lang="en-US" altLang="ja-JP" sz="2000" dirty="0" smtClean="0"/>
                        <a:t>,</a:t>
                      </a:r>
                      <a:r>
                        <a:rPr kumimoji="1" lang="ja-JP" altLang="en-US" sz="2000" dirty="0" smtClean="0"/>
                        <a:t>文</a:t>
                      </a:r>
                      <a:endParaRPr kumimoji="1" lang="ja-JP" altLang="en-US" sz="2000" dirty="0"/>
                    </a:p>
                  </a:txBody>
                  <a:tcPr/>
                </a:tc>
                <a:tc>
                  <a:txBody>
                    <a:bodyPr/>
                    <a:lstStyle/>
                    <a:p>
                      <a:pPr algn="ctr"/>
                      <a:endParaRPr kumimoji="1" lang="ja-JP" altLang="en-US" sz="2000" dirty="0"/>
                    </a:p>
                  </a:txBody>
                  <a:tcPr/>
                </a:tc>
              </a:tr>
              <a:tr h="3962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dirty="0" smtClean="0"/>
                        <a:t>Gratitude</a:t>
                      </a:r>
                      <a:endParaRPr kumimoji="1" lang="en-US" altLang="ja-JP" sz="2000" dirty="0" smtClean="0">
                        <a:solidFill>
                          <a:srgbClr val="FF0000"/>
                        </a:solidFill>
                      </a:endParaRPr>
                    </a:p>
                  </a:txBody>
                  <a:tcPr/>
                </a:tc>
                <a:tc>
                  <a:txBody>
                    <a:bodyPr/>
                    <a:lstStyle/>
                    <a:p>
                      <a:r>
                        <a:rPr kumimoji="1" lang="en-US" altLang="ja-JP" sz="2000" dirty="0" err="1" smtClean="0"/>
                        <a:t>thank,appreciate</a:t>
                      </a:r>
                      <a:endParaRPr kumimoji="1" lang="ja-JP" altLang="en-US" sz="2000" dirty="0"/>
                    </a:p>
                  </a:txBody>
                  <a:tcPr/>
                </a:tc>
                <a:tc rowSpan="4">
                  <a:txBody>
                    <a:bodyPr/>
                    <a:lstStyle/>
                    <a:p>
                      <a:pPr algn="ctr"/>
                      <a:r>
                        <a:rPr kumimoji="1" lang="en-US" altLang="ja-JP" sz="2000" dirty="0" smtClean="0">
                          <a:solidFill>
                            <a:srgbClr val="FF0000"/>
                          </a:solidFill>
                        </a:rPr>
                        <a:t>Politeness</a:t>
                      </a:r>
                      <a:r>
                        <a:rPr kumimoji="1" lang="ja-JP" altLang="en-US" sz="2000" dirty="0" smtClean="0">
                          <a:solidFill>
                            <a:srgbClr val="FF0000"/>
                          </a:solidFill>
                        </a:rPr>
                        <a:t>を</a:t>
                      </a:r>
                      <a:endParaRPr kumimoji="1" lang="en-US" altLang="ja-JP" sz="2000" dirty="0" smtClean="0">
                        <a:solidFill>
                          <a:srgbClr val="FF0000"/>
                        </a:solidFill>
                      </a:endParaRPr>
                    </a:p>
                    <a:p>
                      <a:pPr algn="ctr"/>
                      <a:r>
                        <a:rPr kumimoji="1" lang="ja-JP" altLang="en-US" sz="2000" dirty="0" smtClean="0">
                          <a:solidFill>
                            <a:srgbClr val="FF0000"/>
                          </a:solidFill>
                        </a:rPr>
                        <a:t>高める</a:t>
                      </a:r>
                      <a:r>
                        <a:rPr kumimoji="1" lang="en-US" altLang="ja-JP" sz="2000" dirty="0" smtClean="0">
                          <a:solidFill>
                            <a:srgbClr val="FF0000"/>
                          </a:solidFill>
                        </a:rPr>
                        <a:t>Strategy</a:t>
                      </a:r>
                    </a:p>
                  </a:txBody>
                  <a:tcPr anchor="ctr"/>
                </a:tc>
              </a:tr>
              <a:tr h="3962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dirty="0" smtClean="0"/>
                        <a:t>deference</a:t>
                      </a:r>
                      <a:endParaRPr kumimoji="1" lang="en-US" altLang="ja-JP" sz="2000" dirty="0" smtClean="0">
                        <a:solidFill>
                          <a:srgbClr val="FF0000"/>
                        </a:solidFill>
                      </a:endParaRPr>
                    </a:p>
                  </a:txBody>
                  <a:tcPr/>
                </a:tc>
                <a:tc>
                  <a:txBody>
                    <a:bodyPr/>
                    <a:lstStyle/>
                    <a:p>
                      <a:r>
                        <a:rPr kumimoji="1" lang="en-US" altLang="ja-JP" sz="2000" dirty="0" err="1" smtClean="0"/>
                        <a:t>great,good,nice</a:t>
                      </a:r>
                      <a:endParaRPr kumimoji="1" lang="ja-JP" altLang="en-US" sz="2000" dirty="0"/>
                    </a:p>
                  </a:txBody>
                  <a:tcPr/>
                </a:tc>
                <a:tc vMerge="1">
                  <a:txBody>
                    <a:bodyPr/>
                    <a:lstStyle/>
                    <a:p>
                      <a:endParaRPr kumimoji="1" lang="ja-JP" altLang="en-US" sz="2000" dirty="0"/>
                    </a:p>
                  </a:txBody>
                  <a:tcPr/>
                </a:tc>
              </a:tr>
              <a:tr h="3962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dirty="0" smtClean="0"/>
                        <a:t>Greeting</a:t>
                      </a:r>
                      <a:endParaRPr kumimoji="1" lang="ja-JP" altLang="en-US" sz="2000" dirty="0" smtClean="0">
                        <a:solidFill>
                          <a:srgbClr val="FF0000"/>
                        </a:solidFill>
                      </a:endParaRPr>
                    </a:p>
                  </a:txBody>
                  <a:tcPr/>
                </a:tc>
                <a:tc>
                  <a:txBody>
                    <a:bodyPr/>
                    <a:lstStyle/>
                    <a:p>
                      <a:r>
                        <a:rPr kumimoji="1" lang="en-US" altLang="ja-JP" sz="2000" dirty="0" err="1" smtClean="0"/>
                        <a:t>hi,hey,hello</a:t>
                      </a:r>
                      <a:endParaRPr kumimoji="1" lang="ja-JP" altLang="en-US" sz="2000" dirty="0"/>
                    </a:p>
                  </a:txBody>
                  <a:tcPr/>
                </a:tc>
                <a:tc vMerge="1">
                  <a:txBody>
                    <a:bodyPr/>
                    <a:lstStyle/>
                    <a:p>
                      <a:endParaRPr kumimoji="1" lang="ja-JP" altLang="en-US" sz="2000" dirty="0"/>
                    </a:p>
                  </a:txBody>
                  <a:tcPr/>
                </a:tc>
              </a:tr>
              <a:tr h="3962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dirty="0" smtClean="0">
                          <a:solidFill>
                            <a:schemeClr val="tx1"/>
                          </a:solidFill>
                        </a:rPr>
                        <a:t>hedges</a:t>
                      </a:r>
                      <a:endParaRPr kumimoji="1" lang="ja-JP" altLang="en-US" sz="2000" dirty="0" smtClean="0">
                        <a:solidFill>
                          <a:schemeClr val="tx1"/>
                        </a:solidFill>
                      </a:endParaRPr>
                    </a:p>
                  </a:txBody>
                  <a:tcPr/>
                </a:tc>
                <a:tc>
                  <a:txBody>
                    <a:bodyPr/>
                    <a:lstStyle/>
                    <a:p>
                      <a:r>
                        <a:rPr kumimoji="1" lang="en-US" altLang="ja-JP" sz="2000" dirty="0" err="1" smtClean="0"/>
                        <a:t>think,assume,feel</a:t>
                      </a:r>
                      <a:endParaRPr kumimoji="1" lang="ja-JP" altLang="en-US" sz="2000" dirty="0"/>
                    </a:p>
                  </a:txBody>
                  <a:tcPr/>
                </a:tc>
                <a:tc vMerge="1">
                  <a:txBody>
                    <a:bodyPr/>
                    <a:lstStyle/>
                    <a:p>
                      <a:endParaRPr kumimoji="1" lang="ja-JP" altLang="en-US" sz="2000" dirty="0"/>
                    </a:p>
                  </a:txBody>
                  <a:tcPr/>
                </a:tc>
              </a:tr>
              <a:tr h="3962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dirty="0" smtClean="0"/>
                        <a:t>Please start</a:t>
                      </a:r>
                      <a:endParaRPr kumimoji="1" lang="ja-JP" altLang="en-US" sz="2000" dirty="0" smtClean="0">
                        <a:solidFill>
                          <a:srgbClr val="0070C0"/>
                        </a:solidFill>
                      </a:endParaRPr>
                    </a:p>
                  </a:txBody>
                  <a:tcPr/>
                </a:tc>
                <a:tc>
                  <a:txBody>
                    <a:bodyPr/>
                    <a:lstStyle/>
                    <a:p>
                      <a:r>
                        <a:rPr kumimoji="1" lang="en-US" altLang="ja-JP" sz="2000" dirty="0" smtClean="0"/>
                        <a:t>Please</a:t>
                      </a:r>
                      <a:r>
                        <a:rPr kumimoji="1" lang="en-US" altLang="ja-JP" sz="2000" baseline="0" dirty="0" smtClean="0"/>
                        <a:t> ~</a:t>
                      </a:r>
                      <a:r>
                        <a:rPr kumimoji="1" lang="en-US" altLang="ja-JP" sz="2000" dirty="0" smtClean="0"/>
                        <a:t>,</a:t>
                      </a:r>
                      <a:endParaRPr kumimoji="1" lang="ja-JP" altLang="en-US" sz="2000" dirty="0"/>
                    </a:p>
                  </a:txBody>
                  <a:tcPr/>
                </a:tc>
                <a:tc rowSpan="4">
                  <a:txBody>
                    <a:bodyPr/>
                    <a:lstStyle/>
                    <a:p>
                      <a:pPr algn="ctr"/>
                      <a:r>
                        <a:rPr kumimoji="1" lang="en-US" altLang="ja-JP" sz="2000" dirty="0" smtClean="0">
                          <a:solidFill>
                            <a:schemeClr val="accent1"/>
                          </a:solidFill>
                        </a:rPr>
                        <a:t>Politeness</a:t>
                      </a:r>
                      <a:r>
                        <a:rPr kumimoji="1" lang="ja-JP" altLang="en-US" sz="2000" dirty="0" smtClean="0">
                          <a:solidFill>
                            <a:schemeClr val="accent1"/>
                          </a:solidFill>
                        </a:rPr>
                        <a:t>を</a:t>
                      </a:r>
                      <a:endParaRPr kumimoji="1" lang="en-US" altLang="ja-JP" sz="2000" dirty="0" smtClean="0">
                        <a:solidFill>
                          <a:schemeClr val="accent1"/>
                        </a:solidFill>
                      </a:endParaRPr>
                    </a:p>
                    <a:p>
                      <a:pPr algn="ctr"/>
                      <a:r>
                        <a:rPr kumimoji="1" lang="ja-JP" altLang="en-US" sz="2000" dirty="0" smtClean="0">
                          <a:solidFill>
                            <a:schemeClr val="accent1"/>
                          </a:solidFill>
                        </a:rPr>
                        <a:t>低くする</a:t>
                      </a:r>
                      <a:r>
                        <a:rPr kumimoji="1" lang="en-US" altLang="ja-JP" sz="2000" dirty="0" smtClean="0">
                          <a:solidFill>
                            <a:schemeClr val="accent1"/>
                          </a:solidFill>
                        </a:rPr>
                        <a:t>Strategy</a:t>
                      </a:r>
                      <a:endParaRPr kumimoji="1" lang="ja-JP" altLang="en-US" sz="2000" dirty="0">
                        <a:solidFill>
                          <a:schemeClr val="accent1"/>
                        </a:solidFill>
                      </a:endParaRPr>
                    </a:p>
                  </a:txBody>
                  <a:tcPr anchor="ctr"/>
                </a:tc>
              </a:tr>
              <a:tr h="3962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dirty="0" smtClean="0"/>
                        <a:t>Factuality</a:t>
                      </a:r>
                      <a:endParaRPr kumimoji="1" lang="ja-JP" altLang="en-US" sz="2000" dirty="0" smtClean="0">
                        <a:solidFill>
                          <a:srgbClr val="0070C0"/>
                        </a:solidFill>
                      </a:endParaRPr>
                    </a:p>
                  </a:txBody>
                  <a:tcPr/>
                </a:tc>
                <a:tc>
                  <a:txBody>
                    <a:bodyPr/>
                    <a:lstStyle/>
                    <a:p>
                      <a:r>
                        <a:rPr kumimoji="1" lang="en-US" altLang="ja-JP" sz="2000" dirty="0" err="1" smtClean="0"/>
                        <a:t>really,actually,honestly</a:t>
                      </a:r>
                      <a:endParaRPr kumimoji="1" lang="ja-JP" altLang="en-US" sz="2000" dirty="0"/>
                    </a:p>
                  </a:txBody>
                  <a:tcPr/>
                </a:tc>
                <a:tc vMerge="1">
                  <a:txBody>
                    <a:bodyPr/>
                    <a:lstStyle/>
                    <a:p>
                      <a:endParaRPr kumimoji="1" lang="ja-JP" altLang="en-US" sz="2000" dirty="0"/>
                    </a:p>
                  </a:txBody>
                  <a:tcPr/>
                </a:tc>
              </a:tr>
              <a:tr h="3962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dirty="0" smtClean="0"/>
                        <a:t>Direct question</a:t>
                      </a:r>
                      <a:endParaRPr kumimoji="1" lang="ja-JP" altLang="en-US" sz="2000" dirty="0" smtClean="0">
                        <a:solidFill>
                          <a:srgbClr val="0070C0"/>
                        </a:solidFill>
                      </a:endParaRPr>
                    </a:p>
                  </a:txBody>
                  <a:tcPr anchor="ctr"/>
                </a:tc>
                <a:tc>
                  <a:txBody>
                    <a:bodyPr/>
                    <a:lstStyle/>
                    <a:p>
                      <a:r>
                        <a:rPr kumimoji="1" lang="en-US" altLang="ja-JP" sz="2000" dirty="0" smtClean="0"/>
                        <a:t>What ~?,Why</a:t>
                      </a:r>
                      <a:r>
                        <a:rPr kumimoji="1" lang="en-US" altLang="ja-JP" sz="2000" baseline="0" dirty="0" smtClean="0"/>
                        <a:t> ~?.Where ~?</a:t>
                      </a:r>
                      <a:endParaRPr kumimoji="1" lang="ja-JP" altLang="en-US" sz="2000" dirty="0"/>
                    </a:p>
                  </a:txBody>
                  <a:tcPr/>
                </a:tc>
                <a:tc vMerge="1">
                  <a:txBody>
                    <a:bodyPr/>
                    <a:lstStyle/>
                    <a:p>
                      <a:endParaRPr kumimoji="1" lang="ja-JP" altLang="en-US" sz="2000" dirty="0"/>
                    </a:p>
                  </a:txBody>
                  <a:tcPr/>
                </a:tc>
              </a:tr>
              <a:tr h="3962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dirty="0" smtClean="0"/>
                        <a:t>2</a:t>
                      </a:r>
                      <a:r>
                        <a:rPr kumimoji="1" lang="en-US" altLang="ja-JP" sz="2000" baseline="30000" dirty="0" smtClean="0"/>
                        <a:t>nd</a:t>
                      </a:r>
                      <a:r>
                        <a:rPr kumimoji="1" lang="en-US" altLang="ja-JP" sz="2000" dirty="0" smtClean="0"/>
                        <a:t>  person</a:t>
                      </a:r>
                      <a:r>
                        <a:rPr kumimoji="1" lang="en-US" altLang="ja-JP" sz="2000" baseline="0" dirty="0" smtClean="0"/>
                        <a:t> start</a:t>
                      </a:r>
                      <a:endParaRPr kumimoji="1" lang="ja-JP" altLang="en-US" sz="2000" dirty="0" smtClean="0">
                        <a:solidFill>
                          <a:srgbClr val="0070C0"/>
                        </a:solidFill>
                      </a:endParaRPr>
                    </a:p>
                  </a:txBody>
                  <a:tcPr/>
                </a:tc>
                <a:tc>
                  <a:txBody>
                    <a:bodyPr/>
                    <a:lstStyle/>
                    <a:p>
                      <a:r>
                        <a:rPr kumimoji="1" lang="en-US" altLang="ja-JP" sz="2000" dirty="0" smtClean="0"/>
                        <a:t>You ~.</a:t>
                      </a:r>
                      <a:endParaRPr kumimoji="1" lang="ja-JP" altLang="en-US" sz="2000" dirty="0"/>
                    </a:p>
                  </a:txBody>
                  <a:tcPr/>
                </a:tc>
                <a:tc vMerge="1">
                  <a:txBody>
                    <a:bodyPr/>
                    <a:lstStyle/>
                    <a:p>
                      <a:endParaRPr kumimoji="1" lang="ja-JP" altLang="en-US" sz="2000" dirty="0"/>
                    </a:p>
                  </a:txBody>
                  <a:tcPr/>
                </a:tc>
              </a:tr>
            </a:tbl>
          </a:graphicData>
        </a:graphic>
      </p:graphicFrame>
      <p:sp>
        <p:nvSpPr>
          <p:cNvPr id="8" name="日付プレースホルダー 7"/>
          <p:cNvSpPr>
            <a:spLocks noGrp="1"/>
          </p:cNvSpPr>
          <p:nvPr>
            <p:ph type="dt" sz="half" idx="10"/>
          </p:nvPr>
        </p:nvSpPr>
        <p:spPr/>
        <p:txBody>
          <a:bodyPr/>
          <a:lstStyle/>
          <a:p>
            <a:fld id="{D97D9D50-F7F6-3C4A-A5B1-3E2678FF8FBC}" type="datetime1">
              <a:rPr kumimoji="1" lang="ja-JP" altLang="en-US" smtClean="0"/>
              <a:t>2017/2/1</a:t>
            </a:fld>
            <a:endParaRPr kumimoji="1" lang="ja-JP" altLang="en-US"/>
          </a:p>
        </p:txBody>
      </p:sp>
      <p:sp>
        <p:nvSpPr>
          <p:cNvPr id="9" name="フッター プレースホルダー 8"/>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Tree>
    <p:extLst>
      <p:ext uri="{BB962C8B-B14F-4D97-AF65-F5344CB8AC3E}">
        <p14:creationId xmlns:p14="http://schemas.microsoft.com/office/powerpoint/2010/main" val="855607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 name="Shape 405"/>
          <p:cNvSpPr>
            <a:spLocks noGrp="1"/>
          </p:cNvSpPr>
          <p:nvPr>
            <p:ph type="title"/>
          </p:nvPr>
        </p:nvSpPr>
        <p:spPr>
          <a:prstGeom prst="rect">
            <a:avLst/>
          </a:prstGeom>
        </p:spPr>
        <p:txBody>
          <a:bodyPr/>
          <a:lstStyle/>
          <a:p>
            <a:r>
              <a:rPr dirty="0"/>
              <a:t>ケーススタディ</a:t>
            </a:r>
          </a:p>
        </p:txBody>
      </p:sp>
      <p:sp>
        <p:nvSpPr>
          <p:cNvPr id="406" name="Shape 406"/>
          <p:cNvSpPr>
            <a:spLocks noGrp="1"/>
          </p:cNvSpPr>
          <p:nvPr>
            <p:ph idx="1"/>
          </p:nvPr>
        </p:nvSpPr>
        <p:spPr>
          <a:prstGeom prst="rect">
            <a:avLst/>
          </a:prstGeom>
        </p:spPr>
        <p:txBody>
          <a:bodyPr/>
          <a:lstStyle/>
          <a:p>
            <a:r>
              <a:rPr lang="ja-JP" altLang="en-US" dirty="0" smtClean="0"/>
              <a:t>データセット</a:t>
            </a:r>
            <a:endParaRPr lang="en-US" altLang="ja-JP" dirty="0" smtClean="0"/>
          </a:p>
          <a:p>
            <a:endParaRPr lang="en-US" altLang="ja-JP" dirty="0"/>
          </a:p>
          <a:p>
            <a:endParaRPr lang="en-US" altLang="ja-JP" dirty="0" smtClean="0"/>
          </a:p>
          <a:p>
            <a:endParaRPr lang="en-US" altLang="ja-JP" dirty="0"/>
          </a:p>
          <a:p>
            <a:endParaRPr lang="en-US" altLang="ja-JP" dirty="0"/>
          </a:p>
          <a:p>
            <a:r>
              <a:rPr lang="ja-JP" altLang="en-US" dirty="0" smtClean="0"/>
              <a:t>分析方法</a:t>
            </a:r>
            <a:endParaRPr lang="en-US" altLang="ja-JP" dirty="0" smtClean="0"/>
          </a:p>
          <a:p>
            <a:pPr lvl="1"/>
            <a:r>
              <a:rPr lang="ja-JP" altLang="en-US" dirty="0" smtClean="0"/>
              <a:t>長期開発者の</a:t>
            </a:r>
            <a:r>
              <a:rPr lang="en-US" altLang="ja-JP" dirty="0" smtClean="0"/>
              <a:t>Politeness</a:t>
            </a:r>
            <a:r>
              <a:rPr lang="ja-JP" altLang="en-US" dirty="0" smtClean="0"/>
              <a:t>値と短期開発者の</a:t>
            </a:r>
            <a:r>
              <a:rPr lang="en-US" altLang="ja-JP" dirty="0" smtClean="0"/>
              <a:t>Politeness</a:t>
            </a:r>
            <a:r>
              <a:rPr lang="ja-JP" altLang="en-US" dirty="0" smtClean="0"/>
              <a:t>値の平均値を比較</a:t>
            </a:r>
            <a:endParaRPr lang="en-US" altLang="ja-JP" dirty="0" smtClean="0"/>
          </a:p>
          <a:p>
            <a:pPr lvl="1"/>
            <a:r>
              <a:rPr lang="ja-JP" altLang="en-US" dirty="0" smtClean="0"/>
              <a:t>マンホイットニーの</a:t>
            </a:r>
            <a:r>
              <a:rPr lang="en-US" altLang="ja-JP" dirty="0" smtClean="0"/>
              <a:t>U</a:t>
            </a:r>
            <a:r>
              <a:rPr lang="ja-JP" altLang="en-US" dirty="0" smtClean="0"/>
              <a:t>検定で検定</a:t>
            </a:r>
            <a:endParaRPr lang="en-US" altLang="ja-JP" dirty="0" smtClean="0"/>
          </a:p>
          <a:p>
            <a:pPr lvl="1"/>
            <a:endParaRPr lang="en-US" altLang="ja-JP" dirty="0" smtClean="0"/>
          </a:p>
        </p:txBody>
      </p:sp>
      <p:sp>
        <p:nvSpPr>
          <p:cNvPr id="3" name="スライド番号プレースホルダー 2"/>
          <p:cNvSpPr>
            <a:spLocks noGrp="1"/>
          </p:cNvSpPr>
          <p:nvPr>
            <p:ph type="sldNum" sz="quarter" idx="12"/>
          </p:nvPr>
        </p:nvSpPr>
        <p:spPr/>
        <p:txBody>
          <a:bodyPr/>
          <a:lstStyle/>
          <a:p>
            <a:fld id="{86CB4B4D-7CA3-9044-876B-883B54F8677D}" type="slidenum">
              <a:rPr lang="uk-UA" smtClean="0"/>
              <a:t>9</a:t>
            </a:fld>
            <a:endParaRPr lang="uk-UA" dirty="0"/>
          </a:p>
        </p:txBody>
      </p:sp>
      <p:graphicFrame>
        <p:nvGraphicFramePr>
          <p:cNvPr id="6" name="表 5"/>
          <p:cNvGraphicFramePr>
            <a:graphicFrameLocks noGrp="1"/>
          </p:cNvGraphicFramePr>
          <p:nvPr>
            <p:extLst>
              <p:ext uri="{D42A27DB-BD31-4B8C-83A1-F6EECF244321}">
                <p14:modId xmlns:p14="http://schemas.microsoft.com/office/powerpoint/2010/main" val="316887906"/>
              </p:ext>
            </p:extLst>
          </p:nvPr>
        </p:nvGraphicFramePr>
        <p:xfrm>
          <a:off x="724228" y="1988180"/>
          <a:ext cx="7376164" cy="1371600"/>
        </p:xfrm>
        <a:graphic>
          <a:graphicData uri="http://schemas.openxmlformats.org/drawingml/2006/table">
            <a:tbl>
              <a:tblPr firstRow="1" bandRow="1">
                <a:tableStyleId>{5C22544A-7EE6-4342-B048-85BDC9FD1C3A}</a:tableStyleId>
              </a:tblPr>
              <a:tblGrid>
                <a:gridCol w="3440810"/>
                <a:gridCol w="1967677"/>
                <a:gridCol w="1967677"/>
              </a:tblGrid>
              <a:tr h="407536">
                <a:tc>
                  <a:txBody>
                    <a:bodyPr/>
                    <a:lstStyle/>
                    <a:p>
                      <a:pPr algn="ctr"/>
                      <a:r>
                        <a:rPr kumimoji="1" lang="ja-JP" altLang="en-US" sz="2400" dirty="0" smtClean="0"/>
                        <a:t>プロジェクト</a:t>
                      </a:r>
                      <a:endParaRPr kumimoji="1" lang="ja-JP" altLang="en-US" sz="2400" dirty="0"/>
                    </a:p>
                  </a:txBody>
                  <a:tcPr/>
                </a:tc>
                <a:tc>
                  <a:txBody>
                    <a:bodyPr/>
                    <a:lstStyle/>
                    <a:p>
                      <a:pPr algn="ctr"/>
                      <a:r>
                        <a:rPr kumimoji="1" lang="ja-JP" altLang="en-US" sz="2400" dirty="0" smtClean="0"/>
                        <a:t>長期開発者</a:t>
                      </a:r>
                      <a:endParaRPr kumimoji="1" lang="ja-JP" altLang="en-US" sz="2400" dirty="0"/>
                    </a:p>
                  </a:txBody>
                  <a:tcPr/>
                </a:tc>
                <a:tc>
                  <a:txBody>
                    <a:bodyPr/>
                    <a:lstStyle/>
                    <a:p>
                      <a:pPr algn="ctr"/>
                      <a:r>
                        <a:rPr kumimoji="1" lang="ja-JP" altLang="en-US" sz="2400" dirty="0" smtClean="0"/>
                        <a:t>短期開発者</a:t>
                      </a:r>
                      <a:endParaRPr kumimoji="1" lang="ja-JP" altLang="en-US" sz="2400" dirty="0"/>
                    </a:p>
                  </a:txBody>
                  <a:tcPr/>
                </a:tc>
              </a:tr>
              <a:tr h="367443">
                <a:tc>
                  <a:txBody>
                    <a:bodyPr/>
                    <a:lstStyle/>
                    <a:p>
                      <a:r>
                        <a:rPr kumimoji="1" lang="en-US" altLang="ja-JP" sz="2400" dirty="0" smtClean="0"/>
                        <a:t>Apache HTTP Server</a:t>
                      </a:r>
                      <a:endParaRPr kumimoji="1" lang="ja-JP" altLang="en-US" sz="2400"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ja-JP" sz="2400" dirty="0" smtClean="0">
                          <a:effectLst/>
                        </a:rPr>
                        <a:t>183</a:t>
                      </a:r>
                      <a:r>
                        <a:rPr lang="ja-JP" altLang="en-US" sz="2400" dirty="0" smtClean="0">
                          <a:effectLst/>
                        </a:rPr>
                        <a:t>人</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kumimoji="1" lang="en-US" altLang="ja-JP" sz="2400" kern="1200" dirty="0" smtClean="0">
                          <a:solidFill>
                            <a:schemeClr val="dk1"/>
                          </a:solidFill>
                          <a:effectLst/>
                          <a:latin typeface="+mn-lt"/>
                          <a:ea typeface="+mn-ea"/>
                          <a:cs typeface="+mn-cs"/>
                        </a:rPr>
                        <a:t>173</a:t>
                      </a:r>
                      <a:r>
                        <a:rPr kumimoji="1" lang="ja-JP" altLang="en-US" sz="2400" kern="1200" dirty="0" smtClean="0">
                          <a:solidFill>
                            <a:schemeClr val="dk1"/>
                          </a:solidFill>
                          <a:effectLst/>
                          <a:latin typeface="+mn-lt"/>
                          <a:ea typeface="+mn-ea"/>
                          <a:cs typeface="+mn-cs"/>
                        </a:rPr>
                        <a:t>人</a:t>
                      </a:r>
                      <a:endParaRPr kumimoji="1" lang="is-IS" altLang="ja-JP" sz="2400" kern="1200" dirty="0" smtClean="0">
                        <a:solidFill>
                          <a:schemeClr val="dk1"/>
                        </a:solidFill>
                        <a:effectLst/>
                        <a:latin typeface="+mn-lt"/>
                        <a:ea typeface="+mn-ea"/>
                        <a:cs typeface="+mn-cs"/>
                      </a:endParaRPr>
                    </a:p>
                  </a:txBody>
                  <a:tcPr/>
                </a:tc>
              </a:tr>
              <a:tr h="367443">
                <a:tc>
                  <a:txBody>
                    <a:bodyPr/>
                    <a:lstStyle/>
                    <a:p>
                      <a:r>
                        <a:rPr kumimoji="1" lang="en-US" altLang="ja-JP" sz="2400" dirty="0" smtClean="0"/>
                        <a:t>Python</a:t>
                      </a:r>
                      <a:endParaRPr kumimoji="1" lang="ja-JP" altLang="en-US" sz="2400" dirty="0"/>
                    </a:p>
                  </a:txBody>
                  <a:tcPr/>
                </a:tc>
                <a:tc>
                  <a:txBody>
                    <a:bodyPr/>
                    <a:lstStyle/>
                    <a:p>
                      <a:pPr algn="r"/>
                      <a:r>
                        <a:rPr kumimoji="1" lang="en-US" altLang="ja-JP" sz="2400" kern="1200" dirty="0" smtClean="0">
                          <a:solidFill>
                            <a:schemeClr val="dk1"/>
                          </a:solidFill>
                          <a:effectLst/>
                          <a:latin typeface="+mn-lt"/>
                          <a:ea typeface="+mn-ea"/>
                          <a:cs typeface="+mn-cs"/>
                        </a:rPr>
                        <a:t>227</a:t>
                      </a:r>
                      <a:r>
                        <a:rPr kumimoji="1" lang="ja-JP" altLang="en-US" sz="2400" kern="1200" dirty="0" smtClean="0">
                          <a:solidFill>
                            <a:schemeClr val="dk1"/>
                          </a:solidFill>
                          <a:effectLst/>
                          <a:latin typeface="+mn-lt"/>
                          <a:ea typeface="+mn-ea"/>
                          <a:cs typeface="+mn-cs"/>
                        </a:rPr>
                        <a:t>人</a:t>
                      </a:r>
                      <a:endParaRPr kumimoji="1" lang="mr-IN" altLang="ja-JP" sz="2400" kern="1200" dirty="0">
                        <a:solidFill>
                          <a:schemeClr val="dk1"/>
                        </a:solidFill>
                        <a:effectLst/>
                        <a:latin typeface="+mn-lt"/>
                        <a:ea typeface="+mn-ea"/>
                        <a:cs typeface="+mn-cs"/>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kumimoji="1" lang="en-US" altLang="ja-JP" sz="2400" kern="1200" dirty="0" smtClean="0">
                          <a:solidFill>
                            <a:schemeClr val="dk1"/>
                          </a:solidFill>
                          <a:effectLst/>
                          <a:latin typeface="+mn-lt"/>
                          <a:ea typeface="+mn-ea"/>
                          <a:cs typeface="+mn-cs"/>
                        </a:rPr>
                        <a:t>183</a:t>
                      </a:r>
                      <a:r>
                        <a:rPr kumimoji="1" lang="ja-JP" altLang="en-US" sz="2400" kern="1200" dirty="0" smtClean="0">
                          <a:solidFill>
                            <a:schemeClr val="dk1"/>
                          </a:solidFill>
                          <a:effectLst/>
                          <a:latin typeface="+mn-lt"/>
                          <a:ea typeface="+mn-ea"/>
                          <a:cs typeface="+mn-cs"/>
                        </a:rPr>
                        <a:t>人</a:t>
                      </a:r>
                      <a:endParaRPr kumimoji="1" lang="ru-RU" altLang="ja-JP" sz="2400" kern="1200" dirty="0" smtClean="0">
                        <a:solidFill>
                          <a:schemeClr val="dk1"/>
                        </a:solidFill>
                        <a:effectLst/>
                        <a:latin typeface="+mn-lt"/>
                        <a:ea typeface="+mn-ea"/>
                        <a:cs typeface="+mn-cs"/>
                      </a:endParaRPr>
                    </a:p>
                  </a:txBody>
                  <a:tcPr/>
                </a:tc>
              </a:tr>
            </a:tbl>
          </a:graphicData>
        </a:graphic>
      </p:graphicFrame>
      <p:sp>
        <p:nvSpPr>
          <p:cNvPr id="15" name="日付プレースホルダー 14"/>
          <p:cNvSpPr>
            <a:spLocks noGrp="1"/>
          </p:cNvSpPr>
          <p:nvPr>
            <p:ph type="dt" sz="half" idx="10"/>
          </p:nvPr>
        </p:nvSpPr>
        <p:spPr/>
        <p:txBody>
          <a:bodyPr/>
          <a:lstStyle/>
          <a:p>
            <a:fld id="{FE86DFAB-0A92-0B4F-8CB7-81A89D08C847}" type="datetime1">
              <a:rPr kumimoji="1" lang="ja-JP" altLang="en-US" smtClean="0"/>
              <a:t>2017/2/1</a:t>
            </a:fld>
            <a:endParaRPr kumimoji="1" lang="ja-JP" altLang="en-US"/>
          </a:p>
        </p:txBody>
      </p:sp>
      <p:sp>
        <p:nvSpPr>
          <p:cNvPr id="16" name="フッター プレースホルダー 15"/>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14" name="テキスト ボックス 13"/>
          <p:cNvSpPr txBox="1"/>
          <p:nvPr/>
        </p:nvSpPr>
        <p:spPr>
          <a:xfrm>
            <a:off x="836825" y="3399181"/>
            <a:ext cx="5442516" cy="646331"/>
          </a:xfrm>
          <a:prstGeom prst="rect">
            <a:avLst/>
          </a:prstGeom>
          <a:noFill/>
        </p:spPr>
        <p:txBody>
          <a:bodyPr wrap="none" rtlCol="0">
            <a:spAutoFit/>
          </a:bodyPr>
          <a:lstStyle/>
          <a:p>
            <a:pPr marL="0" lvl="1"/>
            <a:r>
              <a:rPr lang="ja-JP" altLang="en-US" dirty="0"/>
              <a:t>長期開発者</a:t>
            </a:r>
            <a:r>
              <a:rPr lang="ja-JP" altLang="en-US" dirty="0" smtClean="0"/>
              <a:t>：活動期間</a:t>
            </a:r>
            <a:r>
              <a:rPr lang="en-US" altLang="ja-JP" dirty="0" smtClean="0"/>
              <a:t>270</a:t>
            </a:r>
            <a:r>
              <a:rPr lang="ja-JP" altLang="en-US" dirty="0"/>
              <a:t>日</a:t>
            </a:r>
            <a:r>
              <a:rPr lang="ja-JP" altLang="en-US" dirty="0" smtClean="0"/>
              <a:t>以上開発者</a:t>
            </a:r>
            <a:endParaRPr lang="en-US" altLang="ja-JP" dirty="0"/>
          </a:p>
          <a:p>
            <a:pPr marL="0" lvl="1"/>
            <a:r>
              <a:rPr lang="ja-JP" altLang="en-US" dirty="0"/>
              <a:t>短期開発者</a:t>
            </a:r>
            <a:r>
              <a:rPr lang="ja-JP" altLang="en-US" dirty="0" smtClean="0"/>
              <a:t>：活動期間</a:t>
            </a:r>
            <a:r>
              <a:rPr lang="en-US" altLang="ja-JP" dirty="0" smtClean="0"/>
              <a:t>90</a:t>
            </a:r>
            <a:r>
              <a:rPr lang="ja-JP" altLang="en-US" dirty="0"/>
              <a:t>日以上</a:t>
            </a:r>
            <a:r>
              <a:rPr lang="en-US" altLang="ja-JP" dirty="0"/>
              <a:t>270</a:t>
            </a:r>
            <a:r>
              <a:rPr lang="ja-JP" altLang="en-US" dirty="0"/>
              <a:t>日</a:t>
            </a:r>
            <a:r>
              <a:rPr lang="ja-JP" altLang="en-US" dirty="0" smtClean="0"/>
              <a:t>未満の開発者</a:t>
            </a:r>
            <a:endParaRPr lang="en-US" altLang="ja-JP" dirty="0"/>
          </a:p>
        </p:txBody>
      </p:sp>
    </p:spTree>
    <p:extLst>
      <p:ext uri="{BB962C8B-B14F-4D97-AF65-F5344CB8AC3E}">
        <p14:creationId xmlns:p14="http://schemas.microsoft.com/office/powerpoint/2010/main" val="2123823773"/>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en-US" altLang="ja-JP" dirty="0" smtClean="0"/>
              <a:t>RQ1</a:t>
            </a:r>
            <a:r>
              <a:rPr lang="ja-JP" altLang="en-US" dirty="0" smtClean="0"/>
              <a:t>：結果</a:t>
            </a:r>
            <a:endParaRPr kumimoji="1" lang="ja-JP" altLang="en-US" dirty="0"/>
          </a:p>
        </p:txBody>
      </p:sp>
      <p:sp>
        <p:nvSpPr>
          <p:cNvPr id="4" name="日付プレースホルダー 3"/>
          <p:cNvSpPr>
            <a:spLocks noGrp="1"/>
          </p:cNvSpPr>
          <p:nvPr>
            <p:ph type="dt" sz="half" idx="10"/>
          </p:nvPr>
        </p:nvSpPr>
        <p:spPr/>
        <p:txBody>
          <a:body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10</a:t>
            </a:fld>
            <a:endParaRPr kumimoji="1" lang="ja-JP" altLang="en-US"/>
          </a:p>
        </p:txBody>
      </p:sp>
      <p:pic>
        <p:nvPicPr>
          <p:cNvPr id="13" name="コンテンツ プレースホルダー 1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0800000" flipH="1" flipV="1">
            <a:off x="222349" y="211143"/>
            <a:ext cx="4641742" cy="6006962"/>
          </a:xfrm>
        </p:spPr>
      </p:pic>
      <p:pic>
        <p:nvPicPr>
          <p:cNvPr id="14" name="図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4677" y="211142"/>
            <a:ext cx="4701354" cy="6006963"/>
          </a:xfrm>
          <a:prstGeom prst="rect">
            <a:avLst/>
          </a:prstGeom>
        </p:spPr>
      </p:pic>
    </p:spTree>
    <p:extLst>
      <p:ext uri="{BB962C8B-B14F-4D97-AF65-F5344CB8AC3E}">
        <p14:creationId xmlns:p14="http://schemas.microsoft.com/office/powerpoint/2010/main" val="18319126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en-US" altLang="ja-JP" dirty="0" smtClean="0"/>
              <a:t>RQ1</a:t>
            </a:r>
            <a:r>
              <a:rPr lang="ja-JP" altLang="en-US" dirty="0" smtClean="0"/>
              <a:t>：結果</a:t>
            </a:r>
            <a:endParaRPr kumimoji="1" lang="ja-JP" altLang="en-US" dirty="0"/>
          </a:p>
        </p:txBody>
      </p:sp>
      <p:sp>
        <p:nvSpPr>
          <p:cNvPr id="4" name="日付プレースホルダー 3"/>
          <p:cNvSpPr>
            <a:spLocks noGrp="1"/>
          </p:cNvSpPr>
          <p:nvPr>
            <p:ph type="dt" sz="half" idx="10"/>
          </p:nvPr>
        </p:nvSpPr>
        <p:spPr/>
        <p:txBody>
          <a:body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11</a:t>
            </a:fld>
            <a:endParaRPr kumimoji="1" lang="ja-JP" altLang="en-US"/>
          </a:p>
        </p:txBody>
      </p:sp>
      <p:graphicFrame>
        <p:nvGraphicFramePr>
          <p:cNvPr id="9" name="コンテンツ プレースホルダー 8"/>
          <p:cNvGraphicFramePr>
            <a:graphicFrameLocks noGrp="1"/>
          </p:cNvGraphicFramePr>
          <p:nvPr>
            <p:ph idx="1"/>
            <p:extLst>
              <p:ext uri="{D42A27DB-BD31-4B8C-83A1-F6EECF244321}">
                <p14:modId xmlns:p14="http://schemas.microsoft.com/office/powerpoint/2010/main" val="1121980701"/>
              </p:ext>
            </p:extLst>
          </p:nvPr>
        </p:nvGraphicFramePr>
        <p:xfrm>
          <a:off x="133326" y="1868274"/>
          <a:ext cx="8737369" cy="2022984"/>
        </p:xfrm>
        <a:graphic>
          <a:graphicData uri="http://schemas.openxmlformats.org/drawingml/2006/table">
            <a:tbl>
              <a:tblPr/>
              <a:tblGrid>
                <a:gridCol w="1289754"/>
                <a:gridCol w="1087274"/>
                <a:gridCol w="1049864"/>
                <a:gridCol w="1049864"/>
                <a:gridCol w="1111021"/>
                <a:gridCol w="1049864"/>
                <a:gridCol w="1049864"/>
                <a:gridCol w="1049864"/>
              </a:tblGrid>
              <a:tr h="505746">
                <a:tc rowSpan="2">
                  <a:txBody>
                    <a:bodyPr/>
                    <a:lstStyle/>
                    <a:p>
                      <a:pPr algn="l" fontAlgn="b"/>
                      <a:endParaRPr lang="en-US" altLang="ja-JP" sz="2400" b="1" i="0" u="none" strike="noStrike" dirty="0" smtClean="0">
                        <a:solidFill>
                          <a:srgbClr val="FFFFFF"/>
                        </a:solidFill>
                        <a:effectLst/>
                        <a:latin typeface="+mn-ea"/>
                        <a:ea typeface="+mn-ea"/>
                      </a:endParaRPr>
                    </a:p>
                  </a:txBody>
                  <a:tcPr marL="6350" marR="6350" marT="6350" marB="0" anchor="b">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3266CC"/>
                    </a:solidFill>
                  </a:tcPr>
                </a:tc>
                <a:tc gridSpan="3">
                  <a:txBody>
                    <a:bodyPr/>
                    <a:lstStyle/>
                    <a:p>
                      <a:pPr algn="ctr" fontAlgn="b"/>
                      <a:r>
                        <a:rPr lang="ja-JP" altLang="en-US" sz="2400" b="1" i="0" u="none" strike="noStrike" dirty="0">
                          <a:solidFill>
                            <a:srgbClr val="FFFFFF"/>
                          </a:solidFill>
                          <a:effectLst/>
                          <a:latin typeface="+mn-ea"/>
                          <a:ea typeface="+mn-ea"/>
                        </a:rPr>
                        <a:t>長期</a:t>
                      </a:r>
                      <a:r>
                        <a:rPr lang="ja-JP" altLang="en-US" sz="2400" b="1" i="0" u="none" strike="noStrike" dirty="0" smtClean="0">
                          <a:solidFill>
                            <a:srgbClr val="FFFFFF"/>
                          </a:solidFill>
                          <a:effectLst/>
                          <a:latin typeface="+mn-ea"/>
                          <a:ea typeface="+mn-ea"/>
                        </a:rPr>
                        <a:t>開発者</a:t>
                      </a:r>
                      <a:endParaRPr lang="ja-JP" altLang="en-US" sz="2400" b="1" i="0" u="none" strike="noStrike" dirty="0">
                        <a:solidFill>
                          <a:srgbClr val="FFFFFF"/>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3266CC"/>
                    </a:solidFill>
                  </a:tcPr>
                </a:tc>
                <a:tc hMerge="1">
                  <a:txBody>
                    <a:bodyPr/>
                    <a:lstStyle/>
                    <a:p>
                      <a:pPr algn="ctr" fontAlgn="b"/>
                      <a:endParaRPr lang="is-IS" sz="2400" b="1" i="0" u="none" strike="noStrike" dirty="0">
                        <a:solidFill>
                          <a:srgbClr val="FFFFFF"/>
                        </a:solidFill>
                        <a:effectLst/>
                        <a:latin typeface="Yu Gothic" charset="-128"/>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472C4"/>
                    </a:solidFill>
                  </a:tcPr>
                </a:tc>
                <a:tc hMerge="1">
                  <a:txBody>
                    <a:bodyPr/>
                    <a:lstStyle/>
                    <a:p>
                      <a:pPr algn="ctr" fontAlgn="b"/>
                      <a:endParaRPr lang="en-US" altLang="ja-JP" sz="2400" b="1" i="0" u="none" strike="noStrike" dirty="0">
                        <a:solidFill>
                          <a:srgbClr val="FFFFFF"/>
                        </a:solidFill>
                        <a:effectLst/>
                        <a:latin typeface="Yu Gothic" charset="-128"/>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472C4"/>
                    </a:solidFill>
                  </a:tcPr>
                </a:tc>
                <a:tc gridSpan="3">
                  <a:txBody>
                    <a:bodyPr/>
                    <a:lstStyle/>
                    <a:p>
                      <a:pPr algn="ctr" fontAlgn="b"/>
                      <a:r>
                        <a:rPr lang="ja-JP" altLang="en-US" sz="2400" b="1" i="0" u="none" strike="noStrike" dirty="0">
                          <a:solidFill>
                            <a:srgbClr val="FFFFFF"/>
                          </a:solidFill>
                          <a:effectLst/>
                          <a:latin typeface="+mn-ea"/>
                          <a:ea typeface="+mn-ea"/>
                        </a:rPr>
                        <a:t>短期開発者</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3266CC"/>
                    </a:solidFill>
                  </a:tcPr>
                </a:tc>
                <a:tc hMerge="1">
                  <a:txBody>
                    <a:bodyPr/>
                    <a:lstStyle/>
                    <a:p>
                      <a:pPr algn="ctr" fontAlgn="b"/>
                      <a:endParaRPr lang="en-US" altLang="ja-JP" sz="2400" b="1" i="0" u="none" strike="noStrike" dirty="0">
                        <a:solidFill>
                          <a:srgbClr val="FFFFFF"/>
                        </a:solidFill>
                        <a:effectLst/>
                        <a:latin typeface="Yu Gothic" charset="-128"/>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472C4"/>
                    </a:solidFill>
                  </a:tcPr>
                </a:tc>
                <a:tc hMerge="1">
                  <a:txBody>
                    <a:bodyPr/>
                    <a:lstStyle/>
                    <a:p>
                      <a:pPr algn="ctr" fontAlgn="b"/>
                      <a:endParaRPr lang="en-US" altLang="ja-JP" sz="2400" b="1" i="0" u="none" strike="noStrike" dirty="0">
                        <a:solidFill>
                          <a:srgbClr val="FFFFFF"/>
                        </a:solidFill>
                        <a:effectLst/>
                        <a:latin typeface="Yu Gothic" charset="-128"/>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472C4"/>
                    </a:solidFill>
                  </a:tcPr>
                </a:tc>
                <a:tc rowSpan="2">
                  <a:txBody>
                    <a:bodyPr/>
                    <a:lstStyle/>
                    <a:p>
                      <a:pPr algn="ctr" fontAlgn="b"/>
                      <a:r>
                        <a:rPr lang="en-US" altLang="ja-JP" sz="2400" b="1" i="0" u="none" strike="noStrike" dirty="0">
                          <a:solidFill>
                            <a:srgbClr val="FFFFFF"/>
                          </a:solidFill>
                          <a:effectLst/>
                          <a:latin typeface="+mn-ea"/>
                          <a:ea typeface="+mn-ea"/>
                        </a:rPr>
                        <a:t>p</a:t>
                      </a:r>
                      <a:r>
                        <a:rPr lang="ja-JP" altLang="en-US" sz="2400" b="1" i="0" u="none" strike="noStrike" dirty="0">
                          <a:solidFill>
                            <a:srgbClr val="FFFFFF"/>
                          </a:solidFill>
                          <a:effectLst/>
                          <a:latin typeface="+mn-ea"/>
                          <a:ea typeface="+mn-ea"/>
                        </a:rPr>
                        <a:t>値</a:t>
                      </a:r>
                    </a:p>
                  </a:txBody>
                  <a:tcPr marL="6350" marR="6350" marT="6350" marB="0" anchor="b">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3266CC"/>
                    </a:solidFill>
                  </a:tcPr>
                </a:tc>
              </a:tr>
              <a:tr h="505746">
                <a:tc vMerge="1">
                  <a:txBody>
                    <a:bodyPr/>
                    <a:lstStyle/>
                    <a:p>
                      <a:pPr algn="l" fontAlgn="b"/>
                      <a:endParaRPr lang="ja-JP" altLang="en-US" sz="2400" b="0" i="0" u="none" strike="noStrike" dirty="0">
                        <a:solidFill>
                          <a:srgbClr val="000000"/>
                        </a:solidFill>
                        <a:effectLst/>
                        <a:latin typeface="+mn-ea"/>
                        <a:ea typeface="+mn-ea"/>
                      </a:endParaRPr>
                    </a:p>
                  </a:txBody>
                  <a:tcPr marL="6350" marR="6350" marT="635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algn="l" fontAlgn="b"/>
                      <a:r>
                        <a:rPr lang="ja-JP" altLang="en-US" sz="2400" b="0" i="0" u="none" strike="noStrike" dirty="0">
                          <a:solidFill>
                            <a:schemeClr val="bg1"/>
                          </a:solidFill>
                          <a:effectLst/>
                          <a:latin typeface="+mn-ea"/>
                          <a:ea typeface="+mn-ea"/>
                        </a:rPr>
                        <a:t>中央値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最大値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最小値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中央値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最大値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最小値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vMerge="1">
                  <a:txBody>
                    <a:bodyPr/>
                    <a:lstStyle/>
                    <a:p>
                      <a:pPr algn="ctr" fontAlgn="b"/>
                      <a:endParaRPr lang="ja-JP" altLang="en-US"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r>
              <a:tr h="505746">
                <a:tc>
                  <a:txBody>
                    <a:bodyPr/>
                    <a:lstStyle/>
                    <a:p>
                      <a:pPr algn="ctr" fontAlgn="b"/>
                      <a:r>
                        <a:rPr lang="en-US" altLang="ja-JP" sz="2400" b="0" i="0" u="none" strike="noStrike" dirty="0" smtClean="0">
                          <a:solidFill>
                            <a:srgbClr val="000000"/>
                          </a:solidFill>
                          <a:effectLst/>
                          <a:latin typeface="+mn-ea"/>
                          <a:ea typeface="+mn-ea"/>
                        </a:rPr>
                        <a:t>Apache</a:t>
                      </a:r>
                      <a:endParaRPr lang="ja-JP" altLang="en-US" sz="2400" b="0" i="0" u="none" strike="noStrike" dirty="0">
                        <a:solidFill>
                          <a:srgbClr val="000000"/>
                        </a:solidFill>
                        <a:effectLst/>
                        <a:latin typeface="+mn-ea"/>
                        <a:ea typeface="+mn-ea"/>
                      </a:endParaRPr>
                    </a:p>
                  </a:txBody>
                  <a:tcPr marL="6350" marR="6350" marT="635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smtClean="0">
                          <a:solidFill>
                            <a:srgbClr val="000000"/>
                          </a:solidFill>
                          <a:effectLst/>
                          <a:latin typeface="+mn-ea"/>
                          <a:ea typeface="+mn-ea"/>
                        </a:rPr>
                        <a:t>0.60</a:t>
                      </a:r>
                      <a:endParaRPr lang="nb-NO"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uk-UA" sz="2400" b="0" i="0" u="none" strike="noStrike" dirty="0">
                          <a:solidFill>
                            <a:srgbClr val="000000"/>
                          </a:solidFill>
                          <a:effectLst/>
                          <a:latin typeface="+mn-ea"/>
                          <a:ea typeface="+mn-ea"/>
                        </a:rPr>
                        <a:t>0.77</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a:solidFill>
                            <a:srgbClr val="000000"/>
                          </a:solidFill>
                          <a:effectLst/>
                          <a:latin typeface="+mn-ea"/>
                          <a:ea typeface="+mn-ea"/>
                        </a:rPr>
                        <a:t>0.46</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smtClean="0">
                          <a:solidFill>
                            <a:srgbClr val="000000"/>
                          </a:solidFill>
                          <a:effectLst/>
                          <a:latin typeface="+mn-ea"/>
                          <a:ea typeface="+mn-ea"/>
                        </a:rPr>
                        <a:t>0.60</a:t>
                      </a:r>
                      <a:endParaRPr lang="nb-NO"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it-IT" sz="2400" b="0" i="0" u="none" strike="noStrike" dirty="0">
                          <a:solidFill>
                            <a:srgbClr val="000000"/>
                          </a:solidFill>
                          <a:effectLst/>
                          <a:latin typeface="+mn-ea"/>
                          <a:ea typeface="+mn-ea"/>
                        </a:rPr>
                        <a:t>0.89</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a:solidFill>
                            <a:srgbClr val="000000"/>
                          </a:solidFill>
                          <a:effectLst/>
                          <a:latin typeface="+mn-ea"/>
                          <a:ea typeface="+mn-ea"/>
                        </a:rPr>
                        <a:t>0.42</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a:solidFill>
                            <a:srgbClr val="000000"/>
                          </a:solidFill>
                          <a:effectLst/>
                          <a:latin typeface="+mn-ea"/>
                          <a:ea typeface="+mn-ea"/>
                        </a:rPr>
                        <a:t>0.44</a:t>
                      </a:r>
                    </a:p>
                  </a:txBody>
                  <a:tcPr marL="6350" marR="6350" marT="635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r>
              <a:tr h="505746">
                <a:tc>
                  <a:txBody>
                    <a:bodyPr/>
                    <a:lstStyle/>
                    <a:p>
                      <a:pPr algn="ctr" fontAlgn="b"/>
                      <a:r>
                        <a:rPr lang="en-US" altLang="ja-JP" sz="2400" b="0" i="0" u="none" strike="noStrike" dirty="0" smtClean="0">
                          <a:solidFill>
                            <a:srgbClr val="000000"/>
                          </a:solidFill>
                          <a:effectLst/>
                          <a:latin typeface="+mn-ea"/>
                          <a:ea typeface="+mn-ea"/>
                        </a:rPr>
                        <a:t>Python</a:t>
                      </a:r>
                      <a:endParaRPr lang="ja-JP" altLang="en-US" sz="2400" b="0" i="0" u="none" strike="noStrike" dirty="0">
                        <a:solidFill>
                          <a:srgbClr val="000000"/>
                        </a:solidFill>
                        <a:effectLst/>
                        <a:latin typeface="+mn-ea"/>
                        <a:ea typeface="+mn-ea"/>
                      </a:endParaRPr>
                    </a:p>
                  </a:txBody>
                  <a:tcPr marL="6350" marR="6350" marT="635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0.63</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0.80</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0.47</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0.63</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0.88</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0.22</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0.06</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B4C6E7"/>
                    </a:solidFill>
                  </a:tcPr>
                </a:tc>
              </a:tr>
            </a:tbl>
          </a:graphicData>
        </a:graphic>
      </p:graphicFrame>
      <p:sp>
        <p:nvSpPr>
          <p:cNvPr id="15" name="テキスト ボックス 14"/>
          <p:cNvSpPr txBox="1"/>
          <p:nvPr/>
        </p:nvSpPr>
        <p:spPr>
          <a:xfrm>
            <a:off x="251520" y="4487704"/>
            <a:ext cx="8686800" cy="954107"/>
          </a:xfrm>
          <a:prstGeom prst="rect">
            <a:avLst/>
          </a:prstGeom>
          <a:noFill/>
          <a:ln w="38100">
            <a:solidFill>
              <a:schemeClr val="tx1"/>
            </a:solidFill>
          </a:ln>
        </p:spPr>
        <p:txBody>
          <a:bodyPr wrap="square" rtlCol="0">
            <a:spAutoFit/>
          </a:bodyPr>
          <a:lstStyle/>
          <a:p>
            <a:pPr algn="ctr"/>
            <a:r>
              <a:rPr kumimoji="1" lang="ja-JP" altLang="en-US" sz="2800" dirty="0" smtClean="0"/>
              <a:t>長期開発者の受信メールの</a:t>
            </a:r>
            <a:r>
              <a:rPr kumimoji="1" lang="en-US" altLang="ja-JP" sz="2800" dirty="0" smtClean="0"/>
              <a:t>Politeness</a:t>
            </a:r>
            <a:r>
              <a:rPr kumimoji="1" lang="ja-JP" altLang="en-US" sz="2800" dirty="0" smtClean="0"/>
              <a:t>値と</a:t>
            </a:r>
            <a:endParaRPr kumimoji="1" lang="en-US" altLang="ja-JP" sz="2800" dirty="0" smtClean="0"/>
          </a:p>
          <a:p>
            <a:pPr algn="ctr"/>
            <a:r>
              <a:rPr kumimoji="1" lang="ja-JP" altLang="en-US" sz="2800" dirty="0" smtClean="0"/>
              <a:t>短期開発者の</a:t>
            </a:r>
            <a:r>
              <a:rPr kumimoji="1" lang="en-US" altLang="ja-JP" sz="2800" dirty="0" smtClean="0"/>
              <a:t>Politeness</a:t>
            </a:r>
            <a:r>
              <a:rPr kumimoji="1" lang="ja-JP" altLang="en-US" sz="2800" dirty="0" smtClean="0"/>
              <a:t>値の違いは確認できなかった</a:t>
            </a:r>
            <a:endParaRPr kumimoji="1" lang="ja-JP" altLang="en-US" sz="2800" dirty="0"/>
          </a:p>
        </p:txBody>
      </p:sp>
    </p:spTree>
    <p:extLst>
      <p:ext uri="{BB962C8B-B14F-4D97-AF65-F5344CB8AC3E}">
        <p14:creationId xmlns:p14="http://schemas.microsoft.com/office/powerpoint/2010/main" val="7111165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RQ2</a:t>
            </a:r>
            <a:r>
              <a:rPr kumimoji="1" lang="ja-JP" altLang="en-US" dirty="0" smtClean="0"/>
              <a:t>：結果</a:t>
            </a:r>
            <a:endParaRPr kumimoji="1" lang="ja-JP" altLang="en-US" dirty="0"/>
          </a:p>
        </p:txBody>
      </p:sp>
      <p:sp>
        <p:nvSpPr>
          <p:cNvPr id="4" name="日付プレースホルダー 3"/>
          <p:cNvSpPr>
            <a:spLocks noGrp="1"/>
          </p:cNvSpPr>
          <p:nvPr>
            <p:ph type="dt" sz="half" idx="10"/>
          </p:nvPr>
        </p:nvSpPr>
        <p:spPr/>
        <p:txBody>
          <a:body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12</a:t>
            </a:fld>
            <a:endParaRPr kumimoji="1" lang="ja-JP" altLang="en-US"/>
          </a:p>
        </p:txBody>
      </p:sp>
      <p:pic>
        <p:nvPicPr>
          <p:cNvPr id="9" name="図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5804" y="195643"/>
            <a:ext cx="4632513" cy="6022462"/>
          </a:xfrm>
          <a:prstGeom prst="rect">
            <a:avLst/>
          </a:prstGeom>
        </p:spPr>
      </p:pic>
      <p:pic>
        <p:nvPicPr>
          <p:cNvPr id="11" name="コンテンツ プレースホルダー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578" y="211141"/>
            <a:ext cx="4617015" cy="6006964"/>
          </a:xfrm>
          <a:prstGeom prst="rect">
            <a:avLst/>
          </a:prstGeom>
        </p:spPr>
      </p:pic>
    </p:spTree>
    <p:extLst>
      <p:ext uri="{BB962C8B-B14F-4D97-AF65-F5344CB8AC3E}">
        <p14:creationId xmlns:p14="http://schemas.microsoft.com/office/powerpoint/2010/main" val="4836178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en-US" altLang="ja-JP" dirty="0" smtClean="0"/>
              <a:t>RQ2</a:t>
            </a:r>
            <a:r>
              <a:rPr lang="ja-JP" altLang="en-US" dirty="0" smtClean="0"/>
              <a:t>：結果</a:t>
            </a:r>
            <a:endParaRPr kumimoji="1" lang="ja-JP" altLang="en-US" dirty="0"/>
          </a:p>
        </p:txBody>
      </p:sp>
      <p:sp>
        <p:nvSpPr>
          <p:cNvPr id="4" name="日付プレースホルダー 3"/>
          <p:cNvSpPr>
            <a:spLocks noGrp="1"/>
          </p:cNvSpPr>
          <p:nvPr>
            <p:ph type="dt" sz="half" idx="10"/>
          </p:nvPr>
        </p:nvSpPr>
        <p:spPr/>
        <p:txBody>
          <a:body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13</a:t>
            </a:fld>
            <a:endParaRPr kumimoji="1" lang="ja-JP" altLang="en-US"/>
          </a:p>
        </p:txBody>
      </p:sp>
      <p:graphicFrame>
        <p:nvGraphicFramePr>
          <p:cNvPr id="9" name="コンテンツ プレースホルダー 8"/>
          <p:cNvGraphicFramePr>
            <a:graphicFrameLocks noGrp="1"/>
          </p:cNvGraphicFramePr>
          <p:nvPr>
            <p:ph idx="1"/>
            <p:extLst>
              <p:ext uri="{D42A27DB-BD31-4B8C-83A1-F6EECF244321}">
                <p14:modId xmlns:p14="http://schemas.microsoft.com/office/powerpoint/2010/main" val="447017301"/>
              </p:ext>
            </p:extLst>
          </p:nvPr>
        </p:nvGraphicFramePr>
        <p:xfrm>
          <a:off x="154279" y="1818688"/>
          <a:ext cx="8830283" cy="2022984"/>
        </p:xfrm>
        <a:graphic>
          <a:graphicData uri="http://schemas.openxmlformats.org/drawingml/2006/table">
            <a:tbl>
              <a:tblPr/>
              <a:tblGrid>
                <a:gridCol w="1203325"/>
                <a:gridCol w="1030288"/>
                <a:gridCol w="1030288"/>
                <a:gridCol w="1030288"/>
                <a:gridCol w="1030288"/>
                <a:gridCol w="1030288"/>
                <a:gridCol w="1030288"/>
                <a:gridCol w="1445230"/>
              </a:tblGrid>
              <a:tr h="505746">
                <a:tc rowSpan="2">
                  <a:txBody>
                    <a:bodyPr/>
                    <a:lstStyle/>
                    <a:p>
                      <a:pPr algn="l" fontAlgn="b"/>
                      <a:endParaRPr lang="en-US" altLang="ja-JP" sz="2400" b="1" i="0" u="none" strike="noStrike" dirty="0" smtClean="0">
                        <a:solidFill>
                          <a:srgbClr val="FFFFFF"/>
                        </a:solidFill>
                        <a:effectLst/>
                        <a:latin typeface="+mn-ea"/>
                        <a:ea typeface="+mn-ea"/>
                      </a:endParaRPr>
                    </a:p>
                  </a:txBody>
                  <a:tcPr marL="6350" marR="6350" marT="6350" marB="0" anchor="b">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3266CC"/>
                    </a:solidFill>
                  </a:tcPr>
                </a:tc>
                <a:tc gridSpan="3">
                  <a:txBody>
                    <a:bodyPr/>
                    <a:lstStyle/>
                    <a:p>
                      <a:pPr algn="ctr" fontAlgn="b"/>
                      <a:r>
                        <a:rPr lang="ja-JP" altLang="en-US" sz="2400" b="1" i="0" u="none" strike="noStrike" dirty="0">
                          <a:solidFill>
                            <a:srgbClr val="FFFFFF"/>
                          </a:solidFill>
                          <a:effectLst/>
                          <a:latin typeface="+mn-ea"/>
                          <a:ea typeface="+mn-ea"/>
                        </a:rPr>
                        <a:t>長期</a:t>
                      </a:r>
                      <a:r>
                        <a:rPr lang="ja-JP" altLang="en-US" sz="2400" b="1" i="0" u="none" strike="noStrike" dirty="0" smtClean="0">
                          <a:solidFill>
                            <a:srgbClr val="FFFFFF"/>
                          </a:solidFill>
                          <a:effectLst/>
                          <a:latin typeface="+mn-ea"/>
                          <a:ea typeface="+mn-ea"/>
                        </a:rPr>
                        <a:t>開発者</a:t>
                      </a:r>
                      <a:endParaRPr lang="ja-JP" altLang="en-US" sz="2400" b="1" i="0" u="none" strike="noStrike" dirty="0">
                        <a:solidFill>
                          <a:srgbClr val="FFFFFF"/>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3266CC"/>
                    </a:solidFill>
                  </a:tcPr>
                </a:tc>
                <a:tc hMerge="1">
                  <a:txBody>
                    <a:bodyPr/>
                    <a:lstStyle/>
                    <a:p>
                      <a:pPr algn="ctr" fontAlgn="b"/>
                      <a:endParaRPr lang="is-IS" sz="2400" b="1" i="0" u="none" strike="noStrike" dirty="0">
                        <a:solidFill>
                          <a:srgbClr val="FFFFFF"/>
                        </a:solidFill>
                        <a:effectLst/>
                        <a:latin typeface="Yu Gothic" charset="-128"/>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472C4"/>
                    </a:solidFill>
                  </a:tcPr>
                </a:tc>
                <a:tc hMerge="1">
                  <a:txBody>
                    <a:bodyPr/>
                    <a:lstStyle/>
                    <a:p>
                      <a:pPr algn="ctr" fontAlgn="b"/>
                      <a:endParaRPr lang="en-US" altLang="ja-JP" sz="2400" b="1" i="0" u="none" strike="noStrike" dirty="0">
                        <a:solidFill>
                          <a:srgbClr val="FFFFFF"/>
                        </a:solidFill>
                        <a:effectLst/>
                        <a:latin typeface="Yu Gothic" charset="-128"/>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472C4"/>
                    </a:solidFill>
                  </a:tcPr>
                </a:tc>
                <a:tc gridSpan="3">
                  <a:txBody>
                    <a:bodyPr/>
                    <a:lstStyle/>
                    <a:p>
                      <a:pPr algn="ctr" fontAlgn="b"/>
                      <a:r>
                        <a:rPr lang="ja-JP" altLang="en-US" sz="2400" b="1" i="0" u="none" strike="noStrike" dirty="0">
                          <a:solidFill>
                            <a:srgbClr val="FFFFFF"/>
                          </a:solidFill>
                          <a:effectLst/>
                          <a:latin typeface="+mn-ea"/>
                          <a:ea typeface="+mn-ea"/>
                        </a:rPr>
                        <a:t>短期開発者</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3266CC"/>
                    </a:solidFill>
                  </a:tcPr>
                </a:tc>
                <a:tc hMerge="1">
                  <a:txBody>
                    <a:bodyPr/>
                    <a:lstStyle/>
                    <a:p>
                      <a:pPr algn="ctr" fontAlgn="b"/>
                      <a:endParaRPr lang="en-US" altLang="ja-JP" sz="2400" b="1" i="0" u="none" strike="noStrike" dirty="0">
                        <a:solidFill>
                          <a:srgbClr val="FFFFFF"/>
                        </a:solidFill>
                        <a:effectLst/>
                        <a:latin typeface="Yu Gothic" charset="-128"/>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472C4"/>
                    </a:solidFill>
                  </a:tcPr>
                </a:tc>
                <a:tc hMerge="1">
                  <a:txBody>
                    <a:bodyPr/>
                    <a:lstStyle/>
                    <a:p>
                      <a:pPr algn="ctr" fontAlgn="b"/>
                      <a:endParaRPr lang="en-US" altLang="ja-JP" sz="2400" b="1" i="0" u="none" strike="noStrike" dirty="0">
                        <a:solidFill>
                          <a:srgbClr val="FFFFFF"/>
                        </a:solidFill>
                        <a:effectLst/>
                        <a:latin typeface="Yu Gothic" charset="-128"/>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472C4"/>
                    </a:solidFill>
                  </a:tcPr>
                </a:tc>
                <a:tc rowSpan="2">
                  <a:txBody>
                    <a:bodyPr/>
                    <a:lstStyle/>
                    <a:p>
                      <a:pPr algn="ctr" fontAlgn="b"/>
                      <a:r>
                        <a:rPr lang="en-US" altLang="ja-JP" sz="2400" b="1" i="0" u="none" strike="noStrike" dirty="0">
                          <a:solidFill>
                            <a:srgbClr val="FFFFFF"/>
                          </a:solidFill>
                          <a:effectLst/>
                          <a:latin typeface="+mn-ea"/>
                          <a:ea typeface="+mn-ea"/>
                        </a:rPr>
                        <a:t>p</a:t>
                      </a:r>
                      <a:r>
                        <a:rPr lang="ja-JP" altLang="en-US" sz="2400" b="1" i="0" u="none" strike="noStrike" dirty="0">
                          <a:solidFill>
                            <a:srgbClr val="FFFFFF"/>
                          </a:solidFill>
                          <a:effectLst/>
                          <a:latin typeface="+mn-ea"/>
                          <a:ea typeface="+mn-ea"/>
                        </a:rPr>
                        <a:t>値</a:t>
                      </a:r>
                    </a:p>
                  </a:txBody>
                  <a:tcPr marL="6350" marR="6350" marT="6350" marB="0" anchor="b">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3266CC"/>
                    </a:solidFill>
                  </a:tcPr>
                </a:tc>
              </a:tr>
              <a:tr h="505746">
                <a:tc vMerge="1">
                  <a:txBody>
                    <a:bodyPr/>
                    <a:lstStyle/>
                    <a:p>
                      <a:pPr algn="l" fontAlgn="b"/>
                      <a:endParaRPr lang="ja-JP" altLang="en-US" sz="2400" b="0" i="0" u="none" strike="noStrike" dirty="0">
                        <a:solidFill>
                          <a:srgbClr val="000000"/>
                        </a:solidFill>
                        <a:effectLst/>
                        <a:latin typeface="+mn-ea"/>
                        <a:ea typeface="+mn-ea"/>
                      </a:endParaRPr>
                    </a:p>
                  </a:txBody>
                  <a:tcPr marL="6350" marR="6350" marT="635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algn="l" fontAlgn="b"/>
                      <a:r>
                        <a:rPr lang="ja-JP" altLang="en-US" sz="2400" b="0" i="0" u="none" strike="noStrike" dirty="0">
                          <a:solidFill>
                            <a:schemeClr val="bg1"/>
                          </a:solidFill>
                          <a:effectLst/>
                          <a:latin typeface="+mn-ea"/>
                          <a:ea typeface="+mn-ea"/>
                        </a:rPr>
                        <a:t>中央値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最大値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最小値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中央値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最大値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最小値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vMerge="1">
                  <a:txBody>
                    <a:bodyPr/>
                    <a:lstStyle/>
                    <a:p>
                      <a:pPr algn="ctr" fontAlgn="b"/>
                      <a:endParaRPr lang="ja-JP" altLang="en-US"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r>
              <a:tr h="505746">
                <a:tc>
                  <a:txBody>
                    <a:bodyPr/>
                    <a:lstStyle/>
                    <a:p>
                      <a:pPr algn="ctr" fontAlgn="b"/>
                      <a:r>
                        <a:rPr lang="en-US" altLang="ja-JP" sz="2400" b="0" i="0" u="none" strike="noStrike" dirty="0" smtClean="0">
                          <a:solidFill>
                            <a:srgbClr val="000000"/>
                          </a:solidFill>
                          <a:effectLst/>
                          <a:latin typeface="+mn-ea"/>
                          <a:ea typeface="+mn-ea"/>
                        </a:rPr>
                        <a:t>Apache</a:t>
                      </a:r>
                      <a:endParaRPr lang="ja-JP" altLang="en-US" sz="2400" b="0" i="0" u="none" strike="noStrike" dirty="0">
                        <a:solidFill>
                          <a:srgbClr val="000000"/>
                        </a:solidFill>
                        <a:effectLst/>
                        <a:latin typeface="+mn-ea"/>
                        <a:ea typeface="+mn-ea"/>
                      </a:endParaRPr>
                    </a:p>
                  </a:txBody>
                  <a:tcPr marL="6350" marR="6350" marT="635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smtClean="0">
                          <a:solidFill>
                            <a:srgbClr val="000000"/>
                          </a:solidFill>
                          <a:effectLst/>
                          <a:latin typeface="+mn-ea"/>
                          <a:ea typeface="+mn-ea"/>
                        </a:rPr>
                        <a:t>0.62</a:t>
                      </a:r>
                      <a:endParaRPr lang="nb-NO"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en-US" sz="2400" b="0" i="0" u="none" strike="noStrike" dirty="0" smtClean="0">
                          <a:solidFill>
                            <a:srgbClr val="000000"/>
                          </a:solidFill>
                          <a:effectLst/>
                          <a:latin typeface="+mn-ea"/>
                          <a:ea typeface="+mn-ea"/>
                        </a:rPr>
                        <a:t>0.87</a:t>
                      </a:r>
                      <a:endParaRPr lang="uk-UA"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smtClean="0">
                          <a:solidFill>
                            <a:srgbClr val="000000"/>
                          </a:solidFill>
                          <a:effectLst/>
                          <a:latin typeface="+mn-ea"/>
                          <a:ea typeface="+mn-ea"/>
                        </a:rPr>
                        <a:t>0.34</a:t>
                      </a:r>
                      <a:endParaRPr lang="nb-NO"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smtClean="0">
                          <a:solidFill>
                            <a:srgbClr val="000000"/>
                          </a:solidFill>
                          <a:effectLst/>
                          <a:latin typeface="+mn-ea"/>
                          <a:ea typeface="+mn-ea"/>
                        </a:rPr>
                        <a:t>0.66</a:t>
                      </a:r>
                      <a:endParaRPr lang="nb-NO"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it-IT" sz="2400" b="0" i="0" u="none" strike="noStrike" dirty="0" smtClean="0">
                          <a:solidFill>
                            <a:srgbClr val="000000"/>
                          </a:solidFill>
                          <a:effectLst/>
                          <a:latin typeface="+mn-ea"/>
                          <a:ea typeface="+mn-ea"/>
                        </a:rPr>
                        <a:t>0.96</a:t>
                      </a:r>
                      <a:endParaRPr lang="it-IT"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smtClean="0">
                          <a:solidFill>
                            <a:srgbClr val="000000"/>
                          </a:solidFill>
                          <a:effectLst/>
                          <a:latin typeface="+mn-ea"/>
                          <a:ea typeface="+mn-ea"/>
                        </a:rPr>
                        <a:t>0.31</a:t>
                      </a:r>
                      <a:endParaRPr lang="nb-NO"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smtClean="0">
                          <a:solidFill>
                            <a:srgbClr val="FF0000"/>
                          </a:solidFill>
                          <a:effectLst/>
                          <a:latin typeface="+mn-ea"/>
                          <a:ea typeface="+mn-ea"/>
                        </a:rPr>
                        <a:t>0.01</a:t>
                      </a:r>
                      <a:endParaRPr lang="nb-NO" sz="2400" b="0" i="0" u="none" strike="noStrike" dirty="0">
                        <a:solidFill>
                          <a:srgbClr val="FF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r>
              <a:tr h="505746">
                <a:tc>
                  <a:txBody>
                    <a:bodyPr/>
                    <a:lstStyle/>
                    <a:p>
                      <a:pPr algn="ctr" fontAlgn="b"/>
                      <a:r>
                        <a:rPr lang="en-US" altLang="ja-JP" sz="2400" b="0" i="0" u="none" strike="noStrike" dirty="0" smtClean="0">
                          <a:solidFill>
                            <a:srgbClr val="000000"/>
                          </a:solidFill>
                          <a:effectLst/>
                          <a:latin typeface="+mn-ea"/>
                          <a:ea typeface="+mn-ea"/>
                        </a:rPr>
                        <a:t>Python</a:t>
                      </a:r>
                      <a:endParaRPr lang="ja-JP" altLang="en-US" sz="2400" b="0" i="0" u="none" strike="noStrike" dirty="0">
                        <a:solidFill>
                          <a:srgbClr val="000000"/>
                        </a:solidFill>
                        <a:effectLst/>
                        <a:latin typeface="+mn-ea"/>
                        <a:ea typeface="+mn-ea"/>
                      </a:endParaRPr>
                    </a:p>
                  </a:txBody>
                  <a:tcPr marL="6350" marR="6350" marT="635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0.64</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0.83</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0.37</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0.68</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0.91</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0.42</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solidFill>
                            <a:srgbClr val="FF0000"/>
                          </a:solidFill>
                          <a:effectLst/>
                          <a:latin typeface="+mn-ea"/>
                          <a:ea typeface="+mn-ea"/>
                        </a:rPr>
                        <a:t>0.00</a:t>
                      </a:r>
                      <a:endParaRPr lang="is-IS" altLang="ja-JP" sz="2400" dirty="0">
                        <a:solidFill>
                          <a:srgbClr val="FF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B4C6E7"/>
                    </a:solidFill>
                  </a:tcPr>
                </a:tc>
              </a:tr>
            </a:tbl>
          </a:graphicData>
        </a:graphic>
      </p:graphicFrame>
      <p:sp>
        <p:nvSpPr>
          <p:cNvPr id="15" name="テキスト ボックス 14"/>
          <p:cNvSpPr txBox="1"/>
          <p:nvPr/>
        </p:nvSpPr>
        <p:spPr>
          <a:xfrm>
            <a:off x="228598" y="4450382"/>
            <a:ext cx="8686800" cy="954107"/>
          </a:xfrm>
          <a:prstGeom prst="rect">
            <a:avLst/>
          </a:prstGeom>
          <a:noFill/>
          <a:ln w="38100">
            <a:solidFill>
              <a:schemeClr val="tx1"/>
            </a:solidFill>
          </a:ln>
        </p:spPr>
        <p:txBody>
          <a:bodyPr wrap="square" rtlCol="0">
            <a:spAutoFit/>
          </a:bodyPr>
          <a:lstStyle/>
          <a:p>
            <a:pPr algn="ctr"/>
            <a:r>
              <a:rPr kumimoji="1" lang="ja-JP" altLang="en-US" sz="2800" dirty="0" smtClean="0"/>
              <a:t>長期開発者の受信メールの</a:t>
            </a:r>
            <a:r>
              <a:rPr kumimoji="1" lang="en-US" altLang="ja-JP" sz="2800" dirty="0" smtClean="0"/>
              <a:t>Politeness</a:t>
            </a:r>
            <a:r>
              <a:rPr kumimoji="1" lang="ja-JP" altLang="en-US" sz="2800" dirty="0" smtClean="0"/>
              <a:t>値と</a:t>
            </a:r>
            <a:endParaRPr kumimoji="1" lang="en-US" altLang="ja-JP" sz="2800" dirty="0" smtClean="0"/>
          </a:p>
          <a:p>
            <a:pPr algn="ctr"/>
            <a:r>
              <a:rPr kumimoji="1" lang="ja-JP" altLang="en-US" sz="2800" dirty="0" smtClean="0"/>
              <a:t>短期開発者の</a:t>
            </a:r>
            <a:r>
              <a:rPr kumimoji="1" lang="en-US" altLang="ja-JP" sz="2800" dirty="0" smtClean="0"/>
              <a:t>Politeness</a:t>
            </a:r>
            <a:r>
              <a:rPr kumimoji="1" lang="ja-JP" altLang="en-US" sz="2800" dirty="0" smtClean="0"/>
              <a:t>値</a:t>
            </a:r>
            <a:r>
              <a:rPr lang="ja-JP" altLang="en-US" sz="2800" dirty="0" smtClean="0"/>
              <a:t>に</a:t>
            </a:r>
            <a:r>
              <a:rPr kumimoji="1" lang="ja-JP" altLang="en-US" sz="2800" dirty="0" smtClean="0"/>
              <a:t>違いが確認できた</a:t>
            </a:r>
            <a:endParaRPr kumimoji="1" lang="ja-JP" altLang="en-US" sz="2800" dirty="0"/>
          </a:p>
        </p:txBody>
      </p:sp>
    </p:spTree>
    <p:extLst>
      <p:ext uri="{BB962C8B-B14F-4D97-AF65-F5344CB8AC3E}">
        <p14:creationId xmlns:p14="http://schemas.microsoft.com/office/powerpoint/2010/main" val="11058753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lvl="1"/>
            <a:endParaRPr lang="en-US" altLang="ja-JP" dirty="0"/>
          </a:p>
          <a:p>
            <a:endParaRPr lang="en-US" altLang="ja-JP" dirty="0" smtClean="0"/>
          </a:p>
        </p:txBody>
      </p:sp>
      <p:sp>
        <p:nvSpPr>
          <p:cNvPr id="4" name="日付プレースホルダー 3"/>
          <p:cNvSpPr>
            <a:spLocks noGrp="1"/>
          </p:cNvSpPr>
          <p:nvPr>
            <p:ph type="dt" sz="half" idx="10"/>
          </p:nvPr>
        </p:nvSpPr>
        <p:spPr/>
        <p:txBody>
          <a:body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14</a:t>
            </a:fld>
            <a:endParaRPr kumimoji="1" lang="ja-JP" altLang="en-US"/>
          </a:p>
        </p:txBody>
      </p:sp>
      <p:pic>
        <p:nvPicPr>
          <p:cNvPr id="7" name="コンテンツ プレースホルダー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786" y="1012816"/>
            <a:ext cx="3612735" cy="4675305"/>
          </a:xfrm>
          <a:prstGeom prst="rect">
            <a:avLst/>
          </a:prstGeom>
        </p:spPr>
      </p:pic>
      <p:pic>
        <p:nvPicPr>
          <p:cNvPr id="8" name="図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0521" y="1012816"/>
            <a:ext cx="3623637" cy="4689412"/>
          </a:xfrm>
          <a:prstGeom prst="rect">
            <a:avLst/>
          </a:prstGeom>
        </p:spPr>
      </p:pic>
      <p:sp>
        <p:nvSpPr>
          <p:cNvPr id="9" name="テキスト ボックス 8"/>
          <p:cNvSpPr txBox="1"/>
          <p:nvPr/>
        </p:nvSpPr>
        <p:spPr>
          <a:xfrm>
            <a:off x="27120" y="5512921"/>
            <a:ext cx="9116879" cy="523220"/>
          </a:xfrm>
          <a:prstGeom prst="rect">
            <a:avLst/>
          </a:prstGeom>
          <a:noFill/>
          <a:ln w="38100">
            <a:solidFill>
              <a:schemeClr val="tx1"/>
            </a:solidFill>
          </a:ln>
        </p:spPr>
        <p:txBody>
          <a:bodyPr wrap="square" rtlCol="0">
            <a:spAutoFit/>
          </a:bodyPr>
          <a:lstStyle/>
          <a:p>
            <a:pPr algn="ctr"/>
            <a:r>
              <a:rPr lang="ja-JP" altLang="en-US" sz="2800" dirty="0"/>
              <a:t>短期開発者の方が</a:t>
            </a:r>
            <a:r>
              <a:rPr lang="en-US" altLang="ja-JP" sz="2800" dirty="0"/>
              <a:t>Politeness</a:t>
            </a:r>
            <a:r>
              <a:rPr lang="ja-JP" altLang="en-US" sz="2800" dirty="0"/>
              <a:t>値</a:t>
            </a:r>
            <a:r>
              <a:rPr lang="en-US" altLang="ja-JP" sz="2800" dirty="0"/>
              <a:t>0.8</a:t>
            </a:r>
            <a:r>
              <a:rPr lang="ja-JP" altLang="en-US" sz="2800" dirty="0"/>
              <a:t>前後の割合が多い</a:t>
            </a:r>
            <a:endParaRPr lang="en-US" altLang="ja-JP" sz="2800" dirty="0"/>
          </a:p>
        </p:txBody>
      </p:sp>
      <p:sp>
        <p:nvSpPr>
          <p:cNvPr id="2" name="タイトル 1"/>
          <p:cNvSpPr>
            <a:spLocks noGrp="1"/>
          </p:cNvSpPr>
          <p:nvPr>
            <p:ph type="title"/>
          </p:nvPr>
        </p:nvSpPr>
        <p:spPr/>
        <p:txBody>
          <a:bodyPr>
            <a:normAutofit fontScale="90000"/>
          </a:bodyPr>
          <a:lstStyle/>
          <a:p>
            <a:r>
              <a:rPr lang="ja-JP" altLang="en-US" dirty="0" smtClean="0"/>
              <a:t>送信メールの</a:t>
            </a:r>
            <a:r>
              <a:rPr lang="en-US" altLang="ja-JP" dirty="0" smtClean="0"/>
              <a:t>Politeness</a:t>
            </a:r>
            <a:r>
              <a:rPr lang="ja-JP" altLang="en-US" dirty="0" smtClean="0"/>
              <a:t>値の分布</a:t>
            </a:r>
            <a:r>
              <a:rPr lang="en-US" altLang="ja-JP" dirty="0" smtClean="0"/>
              <a:t>(Apache </a:t>
            </a:r>
            <a:r>
              <a:rPr lang="en-US" altLang="ja-JP" dirty="0" err="1" smtClean="0"/>
              <a:t>httpd</a:t>
            </a:r>
            <a:r>
              <a:rPr lang="en-US" altLang="ja-JP" dirty="0" smtClean="0"/>
              <a:t>)</a:t>
            </a:r>
            <a:endParaRPr kumimoji="1" lang="ja-JP" altLang="en-US" dirty="0"/>
          </a:p>
        </p:txBody>
      </p:sp>
      <p:sp>
        <p:nvSpPr>
          <p:cNvPr id="13" name="上矢印 12"/>
          <p:cNvSpPr/>
          <p:nvPr/>
        </p:nvSpPr>
        <p:spPr>
          <a:xfrm rot="12377471">
            <a:off x="7053604" y="2451185"/>
            <a:ext cx="563155" cy="680936"/>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上矢印 13"/>
          <p:cNvSpPr/>
          <p:nvPr/>
        </p:nvSpPr>
        <p:spPr>
          <a:xfrm rot="12377471">
            <a:off x="3396301" y="4225898"/>
            <a:ext cx="563155" cy="680936"/>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265695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lvl="1"/>
            <a:endParaRPr lang="en-US" altLang="ja-JP" dirty="0"/>
          </a:p>
          <a:p>
            <a:endParaRPr lang="en-US" altLang="ja-JP" dirty="0" smtClean="0"/>
          </a:p>
        </p:txBody>
      </p:sp>
      <p:sp>
        <p:nvSpPr>
          <p:cNvPr id="4" name="日付プレースホルダー 3"/>
          <p:cNvSpPr>
            <a:spLocks noGrp="1"/>
          </p:cNvSpPr>
          <p:nvPr>
            <p:ph type="dt" sz="half" idx="10"/>
          </p:nvPr>
        </p:nvSpPr>
        <p:spPr/>
        <p:txBody>
          <a:body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15</a:t>
            </a:fld>
            <a:endParaRPr kumimoji="1" lang="ja-JP" altLang="en-US"/>
          </a:p>
        </p:txBody>
      </p:sp>
      <p:pic>
        <p:nvPicPr>
          <p:cNvPr id="12" name="図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6365" y="938012"/>
            <a:ext cx="3612735" cy="4675305"/>
          </a:xfrm>
          <a:prstGeom prst="rect">
            <a:avLst/>
          </a:prstGeom>
        </p:spPr>
      </p:pic>
      <p:pic>
        <p:nvPicPr>
          <p:cNvPr id="13" name="図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789" y="923264"/>
            <a:ext cx="3612735" cy="4675305"/>
          </a:xfrm>
          <a:prstGeom prst="rect">
            <a:avLst/>
          </a:prstGeom>
        </p:spPr>
      </p:pic>
      <p:sp>
        <p:nvSpPr>
          <p:cNvPr id="2" name="タイトル 1"/>
          <p:cNvSpPr>
            <a:spLocks noGrp="1"/>
          </p:cNvSpPr>
          <p:nvPr>
            <p:ph type="title"/>
          </p:nvPr>
        </p:nvSpPr>
        <p:spPr/>
        <p:txBody>
          <a:bodyPr>
            <a:normAutofit fontScale="90000"/>
          </a:bodyPr>
          <a:lstStyle/>
          <a:p>
            <a:r>
              <a:rPr lang="ja-JP" altLang="en-US" dirty="0"/>
              <a:t>送信メールの</a:t>
            </a:r>
            <a:r>
              <a:rPr lang="en-US" altLang="ja-JP" dirty="0"/>
              <a:t>Politeness</a:t>
            </a:r>
            <a:r>
              <a:rPr lang="ja-JP" altLang="en-US" dirty="0"/>
              <a:t>値の分布</a:t>
            </a:r>
            <a:r>
              <a:rPr lang="en-US" altLang="ja-JP" dirty="0" smtClean="0"/>
              <a:t>(Python)</a:t>
            </a:r>
            <a:endParaRPr kumimoji="1" lang="ja-JP" altLang="en-US" dirty="0"/>
          </a:p>
        </p:txBody>
      </p:sp>
      <p:sp>
        <p:nvSpPr>
          <p:cNvPr id="14" name="テキスト ボックス 13"/>
          <p:cNvSpPr txBox="1"/>
          <p:nvPr/>
        </p:nvSpPr>
        <p:spPr>
          <a:xfrm>
            <a:off x="27120" y="5512921"/>
            <a:ext cx="9116879" cy="954107"/>
          </a:xfrm>
          <a:prstGeom prst="rect">
            <a:avLst/>
          </a:prstGeom>
          <a:noFill/>
          <a:ln w="38100">
            <a:solidFill>
              <a:schemeClr val="tx1"/>
            </a:solidFill>
          </a:ln>
        </p:spPr>
        <p:txBody>
          <a:bodyPr wrap="square" rtlCol="0">
            <a:spAutoFit/>
          </a:bodyPr>
          <a:lstStyle/>
          <a:p>
            <a:pPr algn="ctr"/>
            <a:r>
              <a:rPr lang="ja-JP" altLang="en-US" sz="2800" dirty="0" smtClean="0"/>
              <a:t>長期開発者のうち</a:t>
            </a:r>
            <a:r>
              <a:rPr lang="en-US" altLang="ja-JP" sz="2800" dirty="0" smtClean="0"/>
              <a:t>0.65</a:t>
            </a:r>
            <a:r>
              <a:rPr lang="ja-JP" altLang="en-US" sz="2800" dirty="0" smtClean="0"/>
              <a:t>前後の割合が最も多いが，</a:t>
            </a:r>
            <a:endParaRPr lang="en-US" altLang="ja-JP" sz="2800" dirty="0" smtClean="0"/>
          </a:p>
          <a:p>
            <a:pPr algn="ctr"/>
            <a:r>
              <a:rPr lang="ja-JP" altLang="en-US" sz="2800" dirty="0" smtClean="0"/>
              <a:t>短期開発者では</a:t>
            </a:r>
            <a:r>
              <a:rPr lang="en-US" altLang="ja-JP" sz="2800" dirty="0" smtClean="0"/>
              <a:t>0.70</a:t>
            </a:r>
            <a:r>
              <a:rPr lang="ja-JP" altLang="en-US" sz="2800" dirty="0" smtClean="0"/>
              <a:t>前後の割合が最も多い</a:t>
            </a:r>
            <a:endParaRPr lang="en-US" altLang="ja-JP" sz="2800" dirty="0"/>
          </a:p>
        </p:txBody>
      </p:sp>
      <p:sp>
        <p:nvSpPr>
          <p:cNvPr id="7" name="正方形/長方形 6"/>
          <p:cNvSpPr/>
          <p:nvPr/>
        </p:nvSpPr>
        <p:spPr>
          <a:xfrm>
            <a:off x="2810933" y="1332089"/>
            <a:ext cx="474134" cy="403013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正方形/長方形 16"/>
          <p:cNvSpPr/>
          <p:nvPr/>
        </p:nvSpPr>
        <p:spPr>
          <a:xfrm>
            <a:off x="6931378" y="1245849"/>
            <a:ext cx="361244" cy="403013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2479412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考察</a:t>
            </a:r>
            <a:endParaRPr kumimoji="1" lang="ja-JP" altLang="en-US" dirty="0"/>
          </a:p>
        </p:txBody>
      </p:sp>
      <p:sp>
        <p:nvSpPr>
          <p:cNvPr id="3" name="コンテンツ プレースホルダー 2"/>
          <p:cNvSpPr>
            <a:spLocks noGrp="1"/>
          </p:cNvSpPr>
          <p:nvPr>
            <p:ph idx="1"/>
          </p:nvPr>
        </p:nvSpPr>
        <p:spPr/>
        <p:txBody>
          <a:bodyPr/>
          <a:lstStyle/>
          <a:p>
            <a:pPr>
              <a:spcBef>
                <a:spcPts val="0"/>
              </a:spcBef>
            </a:pPr>
            <a:r>
              <a:rPr lang="en-US" altLang="ja-JP" dirty="0" smtClean="0"/>
              <a:t>RQ1</a:t>
            </a:r>
            <a:r>
              <a:rPr lang="ja-JP" altLang="en-US" dirty="0" smtClean="0"/>
              <a:t>と</a:t>
            </a:r>
            <a:r>
              <a:rPr lang="en-US" altLang="ja-JP" dirty="0" smtClean="0"/>
              <a:t>RQ2</a:t>
            </a:r>
            <a:r>
              <a:rPr lang="ja-JP" altLang="en-US" dirty="0" smtClean="0"/>
              <a:t>の結果から，他者からの振る舞いよりも自分の振る舞いの方が重要だと考えられる</a:t>
            </a:r>
            <a:endParaRPr lang="en-US" altLang="ja-JP" dirty="0" smtClean="0"/>
          </a:p>
          <a:p>
            <a:pPr>
              <a:spcBef>
                <a:spcPts val="0"/>
              </a:spcBef>
            </a:pPr>
            <a:endParaRPr lang="en-US" altLang="ja-JP" dirty="0"/>
          </a:p>
          <a:p>
            <a:pPr>
              <a:spcBef>
                <a:spcPts val="0"/>
              </a:spcBef>
            </a:pPr>
            <a:r>
              <a:rPr lang="en-US" altLang="ja-JP" dirty="0" smtClean="0"/>
              <a:t>Politeness</a:t>
            </a:r>
            <a:r>
              <a:rPr lang="ja-JP" altLang="en-US" dirty="0" smtClean="0"/>
              <a:t>は高くても低くてもダメ</a:t>
            </a:r>
            <a:endParaRPr lang="en-US" altLang="ja-JP" dirty="0"/>
          </a:p>
          <a:p>
            <a:pPr lvl="1">
              <a:spcBef>
                <a:spcPts val="0"/>
              </a:spcBef>
            </a:pPr>
            <a:r>
              <a:rPr lang="ja-JP" altLang="en-US" dirty="0" smtClean="0"/>
              <a:t>短期開発者群の方が</a:t>
            </a:r>
            <a:r>
              <a:rPr lang="en-US" altLang="ja-JP" dirty="0" smtClean="0"/>
              <a:t>Politeness</a:t>
            </a:r>
            <a:r>
              <a:rPr lang="ja-JP" altLang="en-US" dirty="0" smtClean="0"/>
              <a:t>値の高い開発者の割合が多い</a:t>
            </a:r>
            <a:endParaRPr lang="en-US" altLang="ja-JP" dirty="0" smtClean="0"/>
          </a:p>
          <a:p>
            <a:pPr lvl="1">
              <a:spcBef>
                <a:spcPts val="0"/>
              </a:spcBef>
            </a:pPr>
            <a:r>
              <a:rPr lang="ja-JP" altLang="en-US" dirty="0" smtClean="0"/>
              <a:t>送信メールの</a:t>
            </a:r>
            <a:r>
              <a:rPr lang="en-US" altLang="ja-JP" dirty="0" smtClean="0"/>
              <a:t>Politeness</a:t>
            </a:r>
            <a:r>
              <a:rPr lang="ja-JP" altLang="en-US" dirty="0" smtClean="0"/>
              <a:t>値</a:t>
            </a:r>
            <a:r>
              <a:rPr lang="en-US" altLang="ja-JP" dirty="0" smtClean="0"/>
              <a:t>0.4</a:t>
            </a:r>
            <a:r>
              <a:rPr lang="ja-JP" altLang="en-US" dirty="0" smtClean="0"/>
              <a:t>未満の開発者はわずかしかいない</a:t>
            </a:r>
            <a:endParaRPr lang="en-US" altLang="ja-JP" dirty="0" smtClean="0"/>
          </a:p>
          <a:p>
            <a:pPr lvl="1">
              <a:spcBef>
                <a:spcPts val="0"/>
              </a:spcBef>
            </a:pPr>
            <a:endParaRPr kumimoji="1" lang="en-US" altLang="ja-JP" dirty="0" smtClean="0"/>
          </a:p>
          <a:p>
            <a:pPr>
              <a:spcBef>
                <a:spcPts val="0"/>
              </a:spcBef>
            </a:pPr>
            <a:endParaRPr kumimoji="1" lang="en-US" altLang="ja-JP" dirty="0"/>
          </a:p>
          <a:p>
            <a:pPr marL="0" marR="0" lvl="0" indent="0" defTabSz="91440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日付プレースホルダー 3"/>
          <p:cNvSpPr>
            <a:spLocks noGrp="1"/>
          </p:cNvSpPr>
          <p:nvPr>
            <p:ph type="dt" sz="half" idx="10"/>
          </p:nvPr>
        </p:nvSpPr>
        <p:spPr/>
        <p:txBody>
          <a:body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16</a:t>
            </a:fld>
            <a:endParaRPr kumimoji="1" lang="ja-JP" altLang="en-US"/>
          </a:p>
        </p:txBody>
      </p:sp>
    </p:spTree>
    <p:extLst>
      <p:ext uri="{BB962C8B-B14F-4D97-AF65-F5344CB8AC3E}">
        <p14:creationId xmlns:p14="http://schemas.microsoft.com/office/powerpoint/2010/main" val="19782039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開発者の</a:t>
            </a:r>
            <a:r>
              <a:rPr lang="en-US" altLang="ja-JP" dirty="0" smtClean="0"/>
              <a:t>Politeness</a:t>
            </a:r>
            <a:r>
              <a:rPr lang="ja-JP" altLang="en-US" dirty="0" smtClean="0"/>
              <a:t>が開発者の活動継続性との関係を明らかにするために，長期開発者と短期開発者の</a:t>
            </a:r>
            <a:r>
              <a:rPr lang="en-US" altLang="ja-JP" dirty="0" smtClean="0"/>
              <a:t>Politeness</a:t>
            </a:r>
            <a:r>
              <a:rPr lang="ja-JP" altLang="en-US" dirty="0" smtClean="0"/>
              <a:t>を比較した</a:t>
            </a:r>
            <a:endParaRPr lang="en-US" altLang="ja-JP" dirty="0" smtClean="0"/>
          </a:p>
          <a:p>
            <a:endParaRPr lang="en-US" altLang="ja-JP" dirty="0" smtClean="0"/>
          </a:p>
          <a:p>
            <a:r>
              <a:rPr lang="ja-JP" altLang="en-US" dirty="0" smtClean="0"/>
              <a:t>長期開発者と短期開発者の送信メールの</a:t>
            </a:r>
            <a:r>
              <a:rPr lang="en-US" altLang="ja-JP" dirty="0" smtClean="0"/>
              <a:t>Politeness</a:t>
            </a:r>
            <a:r>
              <a:rPr lang="ja-JP" altLang="en-US" dirty="0" smtClean="0"/>
              <a:t>に違いがあることがわかった</a:t>
            </a:r>
            <a:endParaRPr lang="en-US" altLang="ja-JP" dirty="0" smtClean="0"/>
          </a:p>
          <a:p>
            <a:pPr lvl="1"/>
            <a:endParaRPr lang="en-US" altLang="ja-JP" dirty="0" smtClean="0"/>
          </a:p>
          <a:p>
            <a:pPr lvl="1"/>
            <a:endParaRPr lang="en-US" altLang="ja-JP" dirty="0"/>
          </a:p>
          <a:p>
            <a:endParaRPr lang="en-US" altLang="ja-JP"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17</a:t>
            </a:fld>
            <a:endParaRPr kumimoji="1" lang="ja-JP" altLang="en-US"/>
          </a:p>
        </p:txBody>
      </p:sp>
      <p:sp>
        <p:nvSpPr>
          <p:cNvPr id="7" name="日付プレースホルダー 6"/>
          <p:cNvSpPr>
            <a:spLocks noGrp="1"/>
          </p:cNvSpPr>
          <p:nvPr>
            <p:ph type="dt" sz="half" idx="10"/>
          </p:nvPr>
        </p:nvSpPr>
        <p:spPr/>
        <p:txBody>
          <a:bodyPr/>
          <a:lstStyle/>
          <a:p>
            <a:fld id="{1F656F2A-EE71-6B48-AE56-A2A9166CBD7B}" type="datetime1">
              <a:rPr kumimoji="1" lang="ja-JP" altLang="en-US" smtClean="0"/>
              <a:t>2017/2/1</a:t>
            </a:fld>
            <a:endParaRPr kumimoji="1" lang="ja-JP" altLang="en-US"/>
          </a:p>
        </p:txBody>
      </p:sp>
      <p:sp>
        <p:nvSpPr>
          <p:cNvPr id="8" name="フッター プレースホルダー 7"/>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Tree>
    <p:extLst>
      <p:ext uri="{BB962C8B-B14F-4D97-AF65-F5344CB8AC3E}">
        <p14:creationId xmlns:p14="http://schemas.microsoft.com/office/powerpoint/2010/main" val="19456853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478870E5-24B9-4FF4-9773-D41B47BFD28C}" type="slidenum">
              <a:rPr kumimoji="1" lang="ja-JP" altLang="en-US" smtClean="0"/>
              <a:t>18</a:t>
            </a:fld>
            <a:endParaRPr kumimoji="1" lang="ja-JP" altLang="en-US"/>
          </a:p>
        </p:txBody>
      </p:sp>
      <p:sp>
        <p:nvSpPr>
          <p:cNvPr id="5" name="日付プレースホルダー 4"/>
          <p:cNvSpPr>
            <a:spLocks noGrp="1"/>
          </p:cNvSpPr>
          <p:nvPr>
            <p:ph type="dt" sz="half" idx="10"/>
          </p:nvPr>
        </p:nvSpPr>
        <p:spPr/>
        <p:txBody>
          <a:bodyPr/>
          <a:lstStyle/>
          <a:p>
            <a:fld id="{414A5220-92D4-2E40-A50E-9973168D0A85}" type="datetime1">
              <a:rPr kumimoji="1" lang="ja-JP" altLang="en-US" smtClean="0"/>
              <a:t>2017/2/1</a:t>
            </a:fld>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Tree>
    <p:extLst>
      <p:ext uri="{BB962C8B-B14F-4D97-AF65-F5344CB8AC3E}">
        <p14:creationId xmlns:p14="http://schemas.microsoft.com/office/powerpoint/2010/main" val="6799651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3031" y="332656"/>
            <a:ext cx="8413493" cy="1084982"/>
          </a:xfrm>
        </p:spPr>
        <p:txBody>
          <a:bodyPr>
            <a:normAutofit/>
          </a:bodyPr>
          <a:lstStyle/>
          <a:p>
            <a:r>
              <a:rPr lang="ja-JP" altLang="en-US" dirty="0" smtClean="0"/>
              <a:t>開発者の</a:t>
            </a:r>
            <a:r>
              <a:rPr lang="en-US" altLang="ja-JP" dirty="0" smtClean="0"/>
              <a:t>OSS</a:t>
            </a:r>
            <a:r>
              <a:rPr lang="ja-JP" altLang="en-US" smtClean="0"/>
              <a:t>活動断念に関する研究</a:t>
            </a:r>
            <a:endParaRPr kumimoji="1" lang="ja-JP" altLang="en-US" dirty="0"/>
          </a:p>
        </p:txBody>
      </p:sp>
      <p:sp>
        <p:nvSpPr>
          <p:cNvPr id="3" name="コンテンツ プレースホルダー 2"/>
          <p:cNvSpPr>
            <a:spLocks noGrp="1"/>
          </p:cNvSpPr>
          <p:nvPr>
            <p:ph idx="1"/>
          </p:nvPr>
        </p:nvSpPr>
        <p:spPr>
          <a:xfrm>
            <a:off x="457200" y="1417638"/>
            <a:ext cx="8229600" cy="4581240"/>
          </a:xfrm>
        </p:spPr>
        <p:txBody>
          <a:bodyPr>
            <a:normAutofit/>
          </a:bodyPr>
          <a:lstStyle/>
          <a:p>
            <a:r>
              <a:rPr lang="ja-JP" altLang="en-US" dirty="0" smtClean="0"/>
              <a:t>新人</a:t>
            </a:r>
            <a:r>
              <a:rPr lang="ja-JP" altLang="en-US" dirty="0"/>
              <a:t>開発者に対する</a:t>
            </a:r>
            <a:r>
              <a:rPr lang="en-US" altLang="ja-JP" dirty="0"/>
              <a:t>58</a:t>
            </a:r>
            <a:r>
              <a:rPr lang="ja-JP" altLang="en-US" dirty="0"/>
              <a:t>個の参入</a:t>
            </a:r>
            <a:r>
              <a:rPr lang="ja-JP" altLang="en-US" dirty="0" smtClean="0"/>
              <a:t>障壁</a:t>
            </a:r>
            <a:r>
              <a:rPr lang="en-US" altLang="ja-JP" dirty="0" smtClean="0"/>
              <a:t>[2]</a:t>
            </a:r>
            <a:endParaRPr lang="en-US" altLang="ja-JP" dirty="0"/>
          </a:p>
          <a:p>
            <a:pPr lvl="1"/>
            <a:r>
              <a:rPr lang="ja-JP" altLang="en-US" dirty="0"/>
              <a:t>コミュニケーション障害：コーディネータからの</a:t>
            </a:r>
            <a:r>
              <a:rPr lang="ja-JP" altLang="en-US" dirty="0">
                <a:solidFill>
                  <a:srgbClr val="FF0000"/>
                </a:solidFill>
              </a:rPr>
              <a:t>配慮の</a:t>
            </a:r>
            <a:r>
              <a:rPr lang="ja-JP" altLang="en-US" dirty="0" smtClean="0">
                <a:solidFill>
                  <a:srgbClr val="FF0000"/>
                </a:solidFill>
              </a:rPr>
              <a:t>ない・無礼なメール</a:t>
            </a:r>
            <a:r>
              <a:rPr lang="ja-JP" altLang="en-US" dirty="0" smtClean="0"/>
              <a:t>が</a:t>
            </a:r>
            <a:r>
              <a:rPr lang="ja-JP" altLang="en-US" dirty="0"/>
              <a:t>やる気を</a:t>
            </a:r>
            <a:r>
              <a:rPr lang="ja-JP" altLang="en-US" dirty="0" smtClean="0"/>
              <a:t>削ぐ</a:t>
            </a:r>
            <a:endParaRPr lang="en-US" altLang="ja-JP" dirty="0" smtClean="0"/>
          </a:p>
          <a:p>
            <a:pPr lvl="1"/>
            <a:endParaRPr lang="en-US" altLang="ja-JP" dirty="0" smtClean="0"/>
          </a:p>
          <a:p>
            <a:pPr lvl="1"/>
            <a:endParaRPr lang="en-US" altLang="ja-JP" dirty="0"/>
          </a:p>
          <a:p>
            <a:pPr lvl="1"/>
            <a:endParaRPr lang="en-US" altLang="ja-JP" dirty="0" smtClean="0"/>
          </a:p>
          <a:p>
            <a:endParaRPr lang="en-US" altLang="ja-JP" dirty="0"/>
          </a:p>
          <a:p>
            <a:endParaRPr lang="en-US" altLang="ja-JP" dirty="0" smtClean="0"/>
          </a:p>
          <a:p>
            <a:pPr lvl="1"/>
            <a:endParaRPr lang="ja-JP" altLang="en-US"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19</a:t>
            </a:fld>
            <a:endParaRPr kumimoji="1" lang="ja-JP" altLang="en-US"/>
          </a:p>
        </p:txBody>
      </p:sp>
      <p:sp>
        <p:nvSpPr>
          <p:cNvPr id="22" name="テキスト ボックス 21"/>
          <p:cNvSpPr txBox="1"/>
          <p:nvPr/>
        </p:nvSpPr>
        <p:spPr>
          <a:xfrm>
            <a:off x="290190" y="5985321"/>
            <a:ext cx="8619173" cy="553998"/>
          </a:xfrm>
          <a:prstGeom prst="rect">
            <a:avLst/>
          </a:prstGeom>
          <a:noFill/>
        </p:spPr>
        <p:txBody>
          <a:bodyPr wrap="square" rtlCol="0">
            <a:spAutoFit/>
          </a:bodyPr>
          <a:lstStyle/>
          <a:p>
            <a:r>
              <a:rPr lang="en-US" altLang="ja-JP" sz="1000" dirty="0"/>
              <a:t>Igor </a:t>
            </a:r>
            <a:r>
              <a:rPr lang="en-US" altLang="ja-JP" sz="1000" dirty="0" err="1"/>
              <a:t>Steinmacher</a:t>
            </a:r>
            <a:r>
              <a:rPr lang="en-US" altLang="ja-JP" sz="1000" dirty="0"/>
              <a:t>, </a:t>
            </a:r>
            <a:r>
              <a:rPr lang="en-US" altLang="ja-JP" sz="1000" dirty="0" err="1"/>
              <a:t>Tayana</a:t>
            </a:r>
            <a:r>
              <a:rPr lang="en-US" altLang="ja-JP" sz="1000" dirty="0"/>
              <a:t> Conte, Marco </a:t>
            </a:r>
            <a:r>
              <a:rPr lang="en-US" altLang="ja-JP" sz="1000" dirty="0" err="1"/>
              <a:t>Aur</a:t>
            </a:r>
            <a:r>
              <a:rPr lang="en-US" altLang="ja-JP" sz="1000" dirty="0"/>
              <a:t> ́</a:t>
            </a:r>
            <a:r>
              <a:rPr lang="en-US" altLang="ja-JP" sz="1000" dirty="0" err="1"/>
              <a:t>elio</a:t>
            </a:r>
            <a:r>
              <a:rPr lang="en-US" altLang="ja-JP" sz="1000" dirty="0"/>
              <a:t> </a:t>
            </a:r>
            <a:r>
              <a:rPr lang="en-US" altLang="ja-JP" sz="1000" dirty="0" err="1"/>
              <a:t>Gerosa</a:t>
            </a:r>
            <a:r>
              <a:rPr lang="en-US" altLang="ja-JP" sz="1000" dirty="0"/>
              <a:t>, and David </a:t>
            </a:r>
            <a:r>
              <a:rPr lang="en-US" altLang="ja-JP" sz="1000" dirty="0" err="1"/>
              <a:t>Redmiles</a:t>
            </a:r>
            <a:r>
              <a:rPr lang="en-US" altLang="ja-JP" sz="1000" dirty="0"/>
              <a:t>. Social barriers faced by newcomers placing their first contribution in open source</a:t>
            </a:r>
            <a:r>
              <a:rPr lang="ja-JP" altLang="en-US" sz="1000" dirty="0"/>
              <a:t>　</a:t>
            </a:r>
            <a:r>
              <a:rPr lang="en-US" altLang="ja-JP" sz="1000" dirty="0"/>
              <a:t>software projects. In Proceedings of the 18th ACM Conference on Computer Supported Cooperative Work &amp;#38; Social Computing, CSCW ’15, pp. 1379–1392, New York, NY, USA, 2015. ACM.</a:t>
            </a:r>
          </a:p>
        </p:txBody>
      </p:sp>
      <p:sp>
        <p:nvSpPr>
          <p:cNvPr id="26" name="日付プレースホルダー 25"/>
          <p:cNvSpPr>
            <a:spLocks noGrp="1"/>
          </p:cNvSpPr>
          <p:nvPr>
            <p:ph type="dt" sz="half" idx="10"/>
          </p:nvPr>
        </p:nvSpPr>
        <p:spPr/>
        <p:txBody>
          <a:bodyPr/>
          <a:lstStyle/>
          <a:p>
            <a:fld id="{17FA14FE-6F79-C64D-A0CA-2569965C2516}" type="datetime1">
              <a:rPr kumimoji="1" lang="ja-JP" altLang="en-US" smtClean="0"/>
              <a:t>2017/2/1</a:t>
            </a:fld>
            <a:endParaRPr kumimoji="1" lang="ja-JP" altLang="en-US"/>
          </a:p>
        </p:txBody>
      </p:sp>
      <p:sp>
        <p:nvSpPr>
          <p:cNvPr id="27" name="フッター プレースホルダー 26"/>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Tree>
    <p:extLst>
      <p:ext uri="{BB962C8B-B14F-4D97-AF65-F5344CB8AC3E}">
        <p14:creationId xmlns:p14="http://schemas.microsoft.com/office/powerpoint/2010/main" val="14136222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青">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英語">
      <a:majorFont>
        <a:latin typeface="Arial"/>
        <a:ea typeface="メイリオ"/>
        <a:cs typeface=""/>
      </a:majorFont>
      <a:minorFont>
        <a:latin typeface="Arial"/>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山谷テンプレート" id="{6BC17269-8734-104A-A26C-1FBD22A8CAE7}" vid="{231D7628-ED91-2647-8CD2-32B1E8362E8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山谷テンプレート</Template>
  <TotalTime>5380</TotalTime>
  <Words>1269</Words>
  <Application>Microsoft Macintosh PowerPoint</Application>
  <PresentationFormat>画面に合わせる (4:3)</PresentationFormat>
  <Paragraphs>254</Paragraphs>
  <Slides>20</Slides>
  <Notes>11</Notes>
  <HiddenSlides>1</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20</vt:i4>
      </vt:variant>
    </vt:vector>
  </HeadingPairs>
  <TitlesOfParts>
    <vt:vector size="29" baseType="lpstr">
      <vt:lpstr>Calibri</vt:lpstr>
      <vt:lpstr>HGPｺﾞｼｯｸM</vt:lpstr>
      <vt:lpstr>HGP創英ﾌﾟﾚｾﾞﾝｽEB</vt:lpstr>
      <vt:lpstr>Meiryo</vt:lpstr>
      <vt:lpstr>ＭＳ Ｐゴシック</vt:lpstr>
      <vt:lpstr>ヒラギノ角ゴ ProN W3</vt:lpstr>
      <vt:lpstr>メイリオ</vt:lpstr>
      <vt:lpstr>Arial</vt:lpstr>
      <vt:lpstr>青</vt:lpstr>
      <vt:lpstr>OSS開発コミュニティの継続性と開発者のPolitenessの関係分析</vt:lpstr>
      <vt:lpstr>背景</vt:lpstr>
      <vt:lpstr>開発者の活動の継続性の研究</vt:lpstr>
      <vt:lpstr>考えられる開発者の主な離脱要因</vt:lpstr>
      <vt:lpstr>本研究のモチベーション</vt:lpstr>
      <vt:lpstr>本研究の目的とアプローチ</vt:lpstr>
      <vt:lpstr>リサーチクエスチョン</vt:lpstr>
      <vt:lpstr>Politeness [3]</vt:lpstr>
      <vt:lpstr>Politeness Strategy</vt:lpstr>
      <vt:lpstr>ケーススタディ</vt:lpstr>
      <vt:lpstr>RQ1：結果</vt:lpstr>
      <vt:lpstr>RQ1：結果</vt:lpstr>
      <vt:lpstr>RQ2：結果</vt:lpstr>
      <vt:lpstr>RQ2：結果</vt:lpstr>
      <vt:lpstr>送信メールのPoliteness値の分布(Apache httpd)</vt:lpstr>
      <vt:lpstr>送信メールのPoliteness値の分布(Python)</vt:lpstr>
      <vt:lpstr>考察</vt:lpstr>
      <vt:lpstr>まとめ</vt:lpstr>
      <vt:lpstr>PowerPoint プレゼンテーション</vt:lpstr>
      <vt:lpstr>開発者のOSS活動断念に関する研究</vt:lpstr>
    </vt:vector>
  </TitlesOfParts>
  <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OSS開発コミュニティの進化の理解を目的としたコミュニケーション分析</dc:title>
  <dc:creator>Microsoft Office ユーザー</dc:creator>
  <cp:lastModifiedBy>Microsoft Office ユーザー</cp:lastModifiedBy>
  <cp:revision>330</cp:revision>
  <cp:lastPrinted>2017-01-31T19:17:46Z</cp:lastPrinted>
  <dcterms:created xsi:type="dcterms:W3CDTF">2016-12-05T01:09:37Z</dcterms:created>
  <dcterms:modified xsi:type="dcterms:W3CDTF">2017-01-31T19:17:49Z</dcterms:modified>
</cp:coreProperties>
</file>