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2" r:id="rId4"/>
    <p:sldId id="259" r:id="rId5"/>
    <p:sldId id="260" r:id="rId6"/>
    <p:sldId id="263" r:id="rId7"/>
    <p:sldId id="261" r:id="rId8"/>
    <p:sldId id="265" r:id="rId9"/>
    <p:sldId id="266" r:id="rId10"/>
    <p:sldId id="267" r:id="rId11"/>
    <p:sldId id="268" r:id="rId12"/>
    <p:sldId id="269" r:id="rId13"/>
    <p:sldId id="270" r:id="rId14"/>
    <p:sldId id="264" r:id="rId15"/>
    <p:sldId id="271" r:id="rId16"/>
    <p:sldId id="272" r:id="rId17"/>
    <p:sldId id="273"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697" autoAdjust="0"/>
    <p:restoredTop sz="94660"/>
  </p:normalViewPr>
  <p:slideViewPr>
    <p:cSldViewPr snapToGrid="0">
      <p:cViewPr varScale="1">
        <p:scale>
          <a:sx n="79" d="100"/>
          <a:sy n="79" d="100"/>
        </p:scale>
        <p:origin x="-876" y="-8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CC601E84-2215-4B4E-A847-43BA5194B2A7}" type="datetimeFigureOut">
              <a:rPr kumimoji="1" lang="ja-JP" altLang="en-US" smtClean="0"/>
              <a:pPr/>
              <a:t>2014/7/18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57BE08-C6AB-43EA-A00A-9BD887036922}" type="slidenum">
              <a:rPr kumimoji="1" lang="ja-JP" altLang="en-US" smtClean="0"/>
              <a:pPr/>
              <a:t>&lt;#&gt;</a:t>
            </a:fld>
            <a:endParaRPr kumimoji="1" lang="ja-JP" altLang="en-US"/>
          </a:p>
        </p:txBody>
      </p:sp>
    </p:spTree>
    <p:extLst>
      <p:ext uri="{BB962C8B-B14F-4D97-AF65-F5344CB8AC3E}">
        <p14:creationId xmlns:p14="http://schemas.microsoft.com/office/powerpoint/2010/main" xmlns="" val="4286239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8650" y="143453"/>
            <a:ext cx="7886700" cy="805583"/>
          </a:xfrm>
        </p:spPr>
        <p:txBody>
          <a:bodyPr>
            <a:normAutofit/>
          </a:bodyPr>
          <a:lstStyle>
            <a:lvl1pPr>
              <a:defRPr sz="3600"/>
            </a:lvl1pPr>
          </a:lstStyle>
          <a:p>
            <a:r>
              <a:rPr lang="ja-JP" altLang="en-US" dirty="0" smtClean="0"/>
              <a:t>マスター タイトルの書式設定</a:t>
            </a:r>
            <a:endParaRPr lang="en-US" dirty="0"/>
          </a:p>
        </p:txBody>
      </p:sp>
      <p:sp>
        <p:nvSpPr>
          <p:cNvPr id="3" name="Content Placeholder 2"/>
          <p:cNvSpPr>
            <a:spLocks noGrp="1"/>
          </p:cNvSpPr>
          <p:nvPr>
            <p:ph idx="1"/>
          </p:nvPr>
        </p:nvSpPr>
        <p:spPr>
          <a:xfrm>
            <a:off x="628650" y="1080656"/>
            <a:ext cx="7886700" cy="5569526"/>
          </a:xfrm>
        </p:spPr>
        <p:txBody>
          <a:bodyPr/>
          <a:lstStyle>
            <a:lvl1pPr>
              <a:defRPr sz="2400"/>
            </a:lvl1pPr>
          </a:lstStyle>
          <a:p>
            <a:pPr lvl="0"/>
            <a:r>
              <a:rPr lang="ja-JP" altLang="en-US" dirty="0" smtClean="0"/>
              <a:t>マスター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en-US" dirty="0"/>
          </a:p>
        </p:txBody>
      </p:sp>
    </p:spTree>
    <p:extLst>
      <p:ext uri="{BB962C8B-B14F-4D97-AF65-F5344CB8AC3E}">
        <p14:creationId xmlns:p14="http://schemas.microsoft.com/office/powerpoint/2010/main" xmlns="" val="26196350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CC601E84-2215-4B4E-A847-43BA5194B2A7}" type="datetimeFigureOut">
              <a:rPr kumimoji="1" lang="ja-JP" altLang="en-US" smtClean="0"/>
              <a:pPr/>
              <a:t>2014/7/18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57BE08-C6AB-43EA-A00A-9BD887036922}" type="slidenum">
              <a:rPr kumimoji="1" lang="ja-JP" altLang="en-US" smtClean="0"/>
              <a:pPr/>
              <a:t>&lt;#&gt;</a:t>
            </a:fld>
            <a:endParaRPr kumimoji="1" lang="ja-JP" altLang="en-US"/>
          </a:p>
        </p:txBody>
      </p:sp>
    </p:spTree>
    <p:extLst>
      <p:ext uri="{BB962C8B-B14F-4D97-AF65-F5344CB8AC3E}">
        <p14:creationId xmlns:p14="http://schemas.microsoft.com/office/powerpoint/2010/main" xmlns="" val="29322136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CC601E84-2215-4B4E-A847-43BA5194B2A7}" type="datetimeFigureOut">
              <a:rPr kumimoji="1" lang="ja-JP" altLang="en-US" smtClean="0"/>
              <a:pPr/>
              <a:t>2014/7/18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57BE08-C6AB-43EA-A00A-9BD887036922}" type="slidenum">
              <a:rPr kumimoji="1" lang="ja-JP" altLang="en-US" smtClean="0"/>
              <a:pPr/>
              <a:t>&lt;#&gt;</a:t>
            </a:fld>
            <a:endParaRPr kumimoji="1" lang="ja-JP" altLang="en-US"/>
          </a:p>
        </p:txBody>
      </p:sp>
    </p:spTree>
    <p:extLst>
      <p:ext uri="{BB962C8B-B14F-4D97-AF65-F5344CB8AC3E}">
        <p14:creationId xmlns:p14="http://schemas.microsoft.com/office/powerpoint/2010/main" xmlns="" val="2380805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CC601E84-2215-4B4E-A847-43BA5194B2A7}" type="datetimeFigureOut">
              <a:rPr kumimoji="1" lang="ja-JP" altLang="en-US" smtClean="0"/>
              <a:pPr/>
              <a:t>2014/7/18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757BE08-C6AB-43EA-A00A-9BD887036922}" type="slidenum">
              <a:rPr kumimoji="1" lang="ja-JP" altLang="en-US" smtClean="0"/>
              <a:pPr/>
              <a:t>&lt;#&gt;</a:t>
            </a:fld>
            <a:endParaRPr kumimoji="1" lang="ja-JP" altLang="en-US"/>
          </a:p>
        </p:txBody>
      </p:sp>
    </p:spTree>
    <p:extLst>
      <p:ext uri="{BB962C8B-B14F-4D97-AF65-F5344CB8AC3E}">
        <p14:creationId xmlns:p14="http://schemas.microsoft.com/office/powerpoint/2010/main" xmlns="" val="2243178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CC601E84-2215-4B4E-A847-43BA5194B2A7}" type="datetimeFigureOut">
              <a:rPr kumimoji="1" lang="ja-JP" altLang="en-US" smtClean="0"/>
              <a:pPr/>
              <a:t>2014/7/18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757BE08-C6AB-43EA-A00A-9BD887036922}" type="slidenum">
              <a:rPr kumimoji="1" lang="ja-JP" altLang="en-US" smtClean="0"/>
              <a:pPr/>
              <a:t>&lt;#&gt;</a:t>
            </a:fld>
            <a:endParaRPr kumimoji="1" lang="ja-JP" altLang="en-US"/>
          </a:p>
        </p:txBody>
      </p:sp>
    </p:spTree>
    <p:extLst>
      <p:ext uri="{BB962C8B-B14F-4D97-AF65-F5344CB8AC3E}">
        <p14:creationId xmlns:p14="http://schemas.microsoft.com/office/powerpoint/2010/main" xmlns="" val="4167184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601E84-2215-4B4E-A847-43BA5194B2A7}" type="datetimeFigureOut">
              <a:rPr kumimoji="1" lang="ja-JP" altLang="en-US" smtClean="0"/>
              <a:pPr/>
              <a:t>2014/7/18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757BE08-C6AB-43EA-A00A-9BD887036922}" type="slidenum">
              <a:rPr kumimoji="1" lang="ja-JP" altLang="en-US" smtClean="0"/>
              <a:pPr/>
              <a:t>&lt;#&gt;</a:t>
            </a:fld>
            <a:endParaRPr kumimoji="1" lang="ja-JP" altLang="en-US"/>
          </a:p>
        </p:txBody>
      </p:sp>
    </p:spTree>
    <p:extLst>
      <p:ext uri="{BB962C8B-B14F-4D97-AF65-F5344CB8AC3E}">
        <p14:creationId xmlns:p14="http://schemas.microsoft.com/office/powerpoint/2010/main" xmlns="" val="14292003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C601E84-2215-4B4E-A847-43BA5194B2A7}" type="datetimeFigureOut">
              <a:rPr kumimoji="1" lang="ja-JP" altLang="en-US" smtClean="0"/>
              <a:pPr/>
              <a:t>2014/7/18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57BE08-C6AB-43EA-A00A-9BD887036922}" type="slidenum">
              <a:rPr kumimoji="1" lang="ja-JP" altLang="en-US" smtClean="0"/>
              <a:pPr/>
              <a:t>&lt;#&gt;</a:t>
            </a:fld>
            <a:endParaRPr kumimoji="1" lang="ja-JP" altLang="en-US"/>
          </a:p>
        </p:txBody>
      </p:sp>
    </p:spTree>
    <p:extLst>
      <p:ext uri="{BB962C8B-B14F-4D97-AF65-F5344CB8AC3E}">
        <p14:creationId xmlns:p14="http://schemas.microsoft.com/office/powerpoint/2010/main" xmlns="" val="3899061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C601E84-2215-4B4E-A847-43BA5194B2A7}" type="datetimeFigureOut">
              <a:rPr kumimoji="1" lang="ja-JP" altLang="en-US" smtClean="0"/>
              <a:pPr/>
              <a:t>2014/7/18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757BE08-C6AB-43EA-A00A-9BD887036922}" type="slidenum">
              <a:rPr kumimoji="1" lang="ja-JP" altLang="en-US" smtClean="0"/>
              <a:pPr/>
              <a:t>&lt;#&gt;</a:t>
            </a:fld>
            <a:endParaRPr kumimoji="1" lang="ja-JP" altLang="en-US"/>
          </a:p>
        </p:txBody>
      </p:sp>
    </p:spTree>
    <p:extLst>
      <p:ext uri="{BB962C8B-B14F-4D97-AF65-F5344CB8AC3E}">
        <p14:creationId xmlns:p14="http://schemas.microsoft.com/office/powerpoint/2010/main" xmlns="" val="3154093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C601E84-2215-4B4E-A847-43BA5194B2A7}" type="datetimeFigureOut">
              <a:rPr kumimoji="1" lang="ja-JP" altLang="en-US" smtClean="0"/>
              <a:pPr/>
              <a:t>2014/7/18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57BE08-C6AB-43EA-A00A-9BD887036922}" type="slidenum">
              <a:rPr kumimoji="1" lang="ja-JP" altLang="en-US" smtClean="0"/>
              <a:pPr/>
              <a:t>&lt;#&gt;</a:t>
            </a:fld>
            <a:endParaRPr kumimoji="1" lang="ja-JP" altLang="en-US"/>
          </a:p>
        </p:txBody>
      </p:sp>
    </p:spTree>
    <p:extLst>
      <p:ext uri="{BB962C8B-B14F-4D97-AF65-F5344CB8AC3E}">
        <p14:creationId xmlns:p14="http://schemas.microsoft.com/office/powerpoint/2010/main" xmlns="" val="32879955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CC601E84-2215-4B4E-A847-43BA5194B2A7}" type="datetimeFigureOut">
              <a:rPr kumimoji="1" lang="ja-JP" altLang="en-US" smtClean="0"/>
              <a:pPr/>
              <a:t>2014/7/18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757BE08-C6AB-43EA-A00A-9BD887036922}" type="slidenum">
              <a:rPr kumimoji="1" lang="ja-JP" altLang="en-US" smtClean="0"/>
              <a:pPr/>
              <a:t>&lt;#&gt;</a:t>
            </a:fld>
            <a:endParaRPr kumimoji="1" lang="ja-JP" altLang="en-US"/>
          </a:p>
        </p:txBody>
      </p:sp>
    </p:spTree>
    <p:extLst>
      <p:ext uri="{BB962C8B-B14F-4D97-AF65-F5344CB8AC3E}">
        <p14:creationId xmlns:p14="http://schemas.microsoft.com/office/powerpoint/2010/main" xmlns="" val="2472766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601E84-2215-4B4E-A847-43BA5194B2A7}" type="datetimeFigureOut">
              <a:rPr kumimoji="1" lang="ja-JP" altLang="en-US" smtClean="0"/>
              <a:pPr/>
              <a:t>2014/7/18</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57BE08-C6AB-43EA-A00A-9BD887036922}" type="slidenum">
              <a:rPr kumimoji="1" lang="ja-JP" altLang="en-US" smtClean="0"/>
              <a:pPr/>
              <a:t>&lt;#&gt;</a:t>
            </a:fld>
            <a:endParaRPr kumimoji="1" lang="ja-JP" altLang="en-US"/>
          </a:p>
        </p:txBody>
      </p:sp>
    </p:spTree>
    <p:extLst>
      <p:ext uri="{BB962C8B-B14F-4D97-AF65-F5344CB8AC3E}">
        <p14:creationId xmlns:p14="http://schemas.microsoft.com/office/powerpoint/2010/main" xmlns="" val="2914135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665162"/>
            <a:ext cx="7772400" cy="2387600"/>
          </a:xfrm>
        </p:spPr>
        <p:txBody>
          <a:bodyPr>
            <a:normAutofit/>
          </a:bodyPr>
          <a:lstStyle/>
          <a:p>
            <a:r>
              <a:rPr kumimoji="1" lang="en-US" altLang="ja-JP" sz="4800" dirty="0" smtClean="0"/>
              <a:t>Modern Code Reviews in Open-Source Projects: Which Problems Do They Fix ?</a:t>
            </a:r>
            <a:endParaRPr kumimoji="1" lang="ja-JP" altLang="en-US" sz="4800" dirty="0"/>
          </a:p>
        </p:txBody>
      </p:sp>
      <p:sp>
        <p:nvSpPr>
          <p:cNvPr id="3" name="サブタイトル 2"/>
          <p:cNvSpPr>
            <a:spLocks noGrp="1"/>
          </p:cNvSpPr>
          <p:nvPr>
            <p:ph type="subTitle" idx="1"/>
          </p:nvPr>
        </p:nvSpPr>
        <p:spPr>
          <a:xfrm>
            <a:off x="1143000" y="3733655"/>
            <a:ext cx="6858000" cy="1655762"/>
          </a:xfrm>
        </p:spPr>
        <p:txBody>
          <a:bodyPr>
            <a:normAutofit lnSpcReduction="10000"/>
          </a:bodyPr>
          <a:lstStyle/>
          <a:p>
            <a:pPr algn="l"/>
            <a:r>
              <a:rPr kumimoji="1" lang="en-US" altLang="ja-JP" dirty="0" smtClean="0"/>
              <a:t>Authors:</a:t>
            </a:r>
            <a:r>
              <a:rPr kumimoji="1" lang="ja-JP" altLang="en-US" dirty="0" smtClean="0"/>
              <a:t>　　　　　　　 </a:t>
            </a:r>
            <a:r>
              <a:rPr kumimoji="1" lang="en-US" altLang="ja-JP" dirty="0" smtClean="0"/>
              <a:t>Moritz </a:t>
            </a:r>
            <a:r>
              <a:rPr kumimoji="1" lang="en-US" altLang="ja-JP" dirty="0" err="1" smtClean="0"/>
              <a:t>Beller</a:t>
            </a:r>
            <a:endParaRPr kumimoji="1" lang="en-US" altLang="ja-JP" dirty="0" smtClean="0"/>
          </a:p>
          <a:p>
            <a:r>
              <a:rPr lang="en-US" altLang="ja-JP" dirty="0" smtClean="0"/>
              <a:t>Alberto </a:t>
            </a:r>
            <a:r>
              <a:rPr lang="en-US" altLang="ja-JP" dirty="0" err="1" smtClean="0"/>
              <a:t>Bacchelli</a:t>
            </a:r>
            <a:endParaRPr lang="en-US" altLang="ja-JP" dirty="0" smtClean="0"/>
          </a:p>
          <a:p>
            <a:r>
              <a:rPr kumimoji="1" lang="en-US" altLang="ja-JP" dirty="0" smtClean="0"/>
              <a:t>Andy </a:t>
            </a:r>
            <a:r>
              <a:rPr kumimoji="1" lang="en-US" altLang="ja-JP" dirty="0" err="1" smtClean="0"/>
              <a:t>Zaidman</a:t>
            </a:r>
            <a:endParaRPr kumimoji="1" lang="en-US" altLang="ja-JP" dirty="0" smtClean="0"/>
          </a:p>
          <a:p>
            <a:r>
              <a:rPr lang="en-US" altLang="ja-JP" dirty="0" err="1" smtClean="0"/>
              <a:t>Elmar</a:t>
            </a:r>
            <a:r>
              <a:rPr lang="en-US" altLang="ja-JP" dirty="0" smtClean="0"/>
              <a:t> </a:t>
            </a:r>
            <a:r>
              <a:rPr lang="en-US" altLang="ja-JP" dirty="0" err="1" smtClean="0"/>
              <a:t>Juergens</a:t>
            </a:r>
            <a:endParaRPr kumimoji="1" lang="ja-JP" altLang="en-US" dirty="0"/>
          </a:p>
        </p:txBody>
      </p:sp>
      <p:sp>
        <p:nvSpPr>
          <p:cNvPr id="4" name="テキスト ボックス 3"/>
          <p:cNvSpPr txBox="1"/>
          <p:nvPr/>
        </p:nvSpPr>
        <p:spPr>
          <a:xfrm>
            <a:off x="685800" y="5888183"/>
            <a:ext cx="5243615" cy="646331"/>
          </a:xfrm>
          <a:prstGeom prst="rect">
            <a:avLst/>
          </a:prstGeom>
          <a:noFill/>
        </p:spPr>
        <p:txBody>
          <a:bodyPr wrap="none" rtlCol="0">
            <a:spAutoFit/>
          </a:bodyPr>
          <a:lstStyle/>
          <a:p>
            <a:r>
              <a:rPr kumimoji="1" lang="en-US" altLang="ja-JP" dirty="0" smtClean="0"/>
              <a:t>MSR’14, May 31 – June 1, 2014, </a:t>
            </a:r>
            <a:r>
              <a:rPr kumimoji="1" lang="en-US" altLang="ja-JP" dirty="0" err="1" smtClean="0"/>
              <a:t>Hydrabad</a:t>
            </a:r>
            <a:r>
              <a:rPr kumimoji="1" lang="en-US" altLang="ja-JP" dirty="0" smtClean="0"/>
              <a:t> India</a:t>
            </a:r>
          </a:p>
          <a:p>
            <a:r>
              <a:rPr lang="en-US" altLang="ja-JP" dirty="0" smtClean="0"/>
              <a:t>Copyright 2014 ACM 978-1-4503-2863-0/14/05 ….$15</a:t>
            </a:r>
            <a:endParaRPr kumimoji="1" lang="ja-JP" altLang="en-US" dirty="0"/>
          </a:p>
        </p:txBody>
      </p:sp>
    </p:spTree>
    <p:extLst>
      <p:ext uri="{BB962C8B-B14F-4D97-AF65-F5344CB8AC3E}">
        <p14:creationId xmlns:p14="http://schemas.microsoft.com/office/powerpoint/2010/main" xmlns="" val="34397639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a:t>背景</a:t>
            </a:r>
            <a:endParaRPr kumimoji="1" lang="ja-JP" altLang="en-US" sz="3600" dirty="0"/>
          </a:p>
        </p:txBody>
      </p:sp>
      <p:sp>
        <p:nvSpPr>
          <p:cNvPr id="3" name="コンテンツ プレースホルダー 2"/>
          <p:cNvSpPr>
            <a:spLocks noGrp="1"/>
          </p:cNvSpPr>
          <p:nvPr>
            <p:ph idx="1"/>
          </p:nvPr>
        </p:nvSpPr>
        <p:spPr/>
        <p:txBody>
          <a:bodyPr/>
          <a:lstStyle/>
          <a:p>
            <a:r>
              <a:rPr kumimoji="1" lang="ja-JP" altLang="en-US" dirty="0" smtClean="0"/>
              <a:t>コードレビューはソフトウェア工学において</a:t>
            </a:r>
            <a:r>
              <a:rPr kumimoji="1" lang="ja-JP" altLang="en-US" dirty="0" smtClean="0"/>
              <a:t>、重要で</a:t>
            </a:r>
            <a:r>
              <a:rPr kumimoji="1" lang="ja-JP" altLang="en-US" dirty="0" smtClean="0"/>
              <a:t>ある。</a:t>
            </a:r>
            <a:endParaRPr kumimoji="1" lang="en-US" altLang="ja-JP" dirty="0" smtClean="0"/>
          </a:p>
          <a:p>
            <a:r>
              <a:rPr kumimoji="1" lang="ja-JP" altLang="en-US" dirty="0" smtClean="0"/>
              <a:t>しかし一般的にコードレビューは、手順を踏みながら、全て手作業によって行われるため、ヘビーウェイトな工程である。</a:t>
            </a:r>
            <a:endParaRPr kumimoji="1" lang="en-US" altLang="ja-JP" dirty="0" smtClean="0"/>
          </a:p>
          <a:p>
            <a:endParaRPr lang="en-US" altLang="ja-JP" dirty="0"/>
          </a:p>
          <a:p>
            <a:r>
              <a:rPr kumimoji="1" lang="ja-JP" altLang="en-US" dirty="0" smtClean="0"/>
              <a:t>一方</a:t>
            </a:r>
            <a:r>
              <a:rPr kumimoji="1" lang="en-US" altLang="ja-JP" dirty="0" smtClean="0"/>
              <a:t>Modern</a:t>
            </a:r>
            <a:r>
              <a:rPr kumimoji="1" lang="ja-JP" altLang="en-US" dirty="0" smtClean="0"/>
              <a:t> </a:t>
            </a:r>
            <a:r>
              <a:rPr kumimoji="1" lang="en-US" altLang="ja-JP" dirty="0" smtClean="0"/>
              <a:t>Code</a:t>
            </a:r>
            <a:r>
              <a:rPr kumimoji="1" lang="ja-JP" altLang="en-US" dirty="0" smtClean="0"/>
              <a:t> </a:t>
            </a:r>
            <a:r>
              <a:rPr kumimoji="1" lang="en-US" altLang="ja-JP" dirty="0" smtClean="0"/>
              <a:t>Review</a:t>
            </a:r>
            <a:r>
              <a:rPr kumimoji="1" lang="ja-JP" altLang="en-US" dirty="0" smtClean="0"/>
              <a:t>と</a:t>
            </a:r>
            <a:r>
              <a:rPr kumimoji="1" lang="ja-JP" altLang="en-US" dirty="0" smtClean="0"/>
              <a:t>よばれるコ－ドレビューの手法、コードレビューツール</a:t>
            </a:r>
            <a:r>
              <a:rPr kumimoji="1" lang="ja-JP" altLang="en-US" dirty="0" smtClean="0"/>
              <a:t>を使用し、一般的なレビュー法と比べ、ライトウェイトな工程である。</a:t>
            </a:r>
            <a:endParaRPr kumimoji="1" lang="en-US" altLang="ja-JP" dirty="0" smtClean="0"/>
          </a:p>
          <a:p>
            <a:endParaRPr lang="en-US" altLang="ja-JP" dirty="0" smtClean="0"/>
          </a:p>
          <a:p>
            <a:endParaRPr lang="en-US" altLang="ja-JP" dirty="0"/>
          </a:p>
          <a:p>
            <a:endParaRPr kumimoji="1" lang="ja-JP" altLang="en-US" dirty="0"/>
          </a:p>
        </p:txBody>
      </p:sp>
      <p:pic>
        <p:nvPicPr>
          <p:cNvPr id="4" name="図 3"/>
          <p:cNvPicPr>
            <a:picLocks noChangeAspect="1"/>
          </p:cNvPicPr>
          <p:nvPr/>
        </p:nvPicPr>
        <p:blipFill>
          <a:blip r:embed="rId2" cstate="print"/>
          <a:stretch>
            <a:fillRect/>
          </a:stretch>
        </p:blipFill>
        <p:spPr>
          <a:xfrm>
            <a:off x="2644011" y="4283243"/>
            <a:ext cx="4635932" cy="2280959"/>
          </a:xfrm>
          <a:prstGeom prst="rect">
            <a:avLst/>
          </a:prstGeom>
        </p:spPr>
      </p:pic>
      <p:sp>
        <p:nvSpPr>
          <p:cNvPr id="5" name="テキスト ボックス 4"/>
          <p:cNvSpPr txBox="1"/>
          <p:nvPr/>
        </p:nvSpPr>
        <p:spPr>
          <a:xfrm>
            <a:off x="3510305" y="3908500"/>
            <a:ext cx="2842509" cy="369332"/>
          </a:xfrm>
          <a:prstGeom prst="rect">
            <a:avLst/>
          </a:prstGeom>
          <a:noFill/>
        </p:spPr>
        <p:txBody>
          <a:bodyPr wrap="none" rtlCol="0">
            <a:spAutoFit/>
          </a:bodyPr>
          <a:lstStyle/>
          <a:p>
            <a:r>
              <a:rPr kumimoji="1" lang="en-US" altLang="ja-JP" dirty="0" smtClean="0"/>
              <a:t>Modern</a:t>
            </a:r>
            <a:r>
              <a:rPr kumimoji="1" lang="ja-JP" altLang="en-US" dirty="0" smtClean="0"/>
              <a:t> </a:t>
            </a:r>
            <a:r>
              <a:rPr kumimoji="1" lang="en-US" altLang="ja-JP" dirty="0" smtClean="0"/>
              <a:t>Code Review</a:t>
            </a:r>
            <a:r>
              <a:rPr kumimoji="1" lang="ja-JP" altLang="en-US" dirty="0" smtClean="0"/>
              <a:t> </a:t>
            </a:r>
            <a:r>
              <a:rPr kumimoji="1" lang="en-US" altLang="ja-JP" dirty="0" smtClean="0"/>
              <a:t>(MCR)</a:t>
            </a:r>
            <a:endParaRPr kumimoji="1" lang="ja-JP" altLang="en-US" dirty="0"/>
          </a:p>
        </p:txBody>
      </p:sp>
      <p:cxnSp>
        <p:nvCxnSpPr>
          <p:cNvPr id="7" name="直線矢印コネクタ 6"/>
          <p:cNvCxnSpPr/>
          <p:nvPr/>
        </p:nvCxnSpPr>
        <p:spPr>
          <a:xfrm flipH="1">
            <a:off x="6220327" y="6160168"/>
            <a:ext cx="62564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6785813" y="5979694"/>
            <a:ext cx="2209259" cy="369332"/>
          </a:xfrm>
          <a:prstGeom prst="rect">
            <a:avLst/>
          </a:prstGeom>
          <a:noFill/>
        </p:spPr>
        <p:txBody>
          <a:bodyPr wrap="none" rtlCol="0">
            <a:spAutoFit/>
          </a:bodyPr>
          <a:lstStyle/>
          <a:p>
            <a:r>
              <a:rPr kumimoji="1" lang="ja-JP" altLang="en-US" dirty="0" smtClean="0"/>
              <a:t>コードレビューツール</a:t>
            </a:r>
            <a:endParaRPr kumimoji="1" lang="ja-JP" altLang="en-US" dirty="0"/>
          </a:p>
        </p:txBody>
      </p:sp>
    </p:spTree>
    <p:extLst>
      <p:ext uri="{BB962C8B-B14F-4D97-AF65-F5344CB8AC3E}">
        <p14:creationId xmlns:p14="http://schemas.microsoft.com/office/powerpoint/2010/main" xmlns="" val="36363274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Code</a:t>
            </a:r>
            <a:r>
              <a:rPr lang="ja-JP" altLang="en-US" dirty="0" smtClean="0"/>
              <a:t> </a:t>
            </a:r>
            <a:r>
              <a:rPr lang="en-US" altLang="ja-JP" dirty="0"/>
              <a:t>Review</a:t>
            </a:r>
            <a:endParaRPr kumimoji="1" lang="ja-JP" altLang="en-US" dirty="0"/>
          </a:p>
        </p:txBody>
      </p:sp>
      <p:sp>
        <p:nvSpPr>
          <p:cNvPr id="3" name="コンテンツ プレースホルダー 2"/>
          <p:cNvSpPr>
            <a:spLocks noGrp="1"/>
          </p:cNvSpPr>
          <p:nvPr>
            <p:ph idx="1"/>
          </p:nvPr>
        </p:nvSpPr>
        <p:spPr/>
        <p:txBody>
          <a:bodyPr/>
          <a:lstStyle/>
          <a:p>
            <a:r>
              <a:rPr kumimoji="1" lang="en-US" altLang="ja-JP" sz="2800" dirty="0" smtClean="0"/>
              <a:t>Formal</a:t>
            </a:r>
            <a:r>
              <a:rPr lang="ja-JP" altLang="en-US" sz="2800" dirty="0"/>
              <a:t> </a:t>
            </a:r>
            <a:r>
              <a:rPr kumimoji="1" lang="en-US" altLang="ja-JP" sz="2800" dirty="0" smtClean="0"/>
              <a:t>Inspection</a:t>
            </a:r>
          </a:p>
          <a:p>
            <a:pPr lvl="1"/>
            <a:r>
              <a:rPr lang="ja-JP" altLang="en-US" dirty="0" smtClean="0"/>
              <a:t>コストはかかるが最も欠陥検出率が高い既存</a:t>
            </a:r>
            <a:r>
              <a:rPr lang="ja-JP" altLang="en-US" dirty="0" smtClean="0"/>
              <a:t>手法</a:t>
            </a:r>
            <a:endParaRPr lang="en-US" altLang="ja-JP" dirty="0" smtClean="0"/>
          </a:p>
          <a:p>
            <a:pPr lvl="1"/>
            <a:r>
              <a:rPr lang="ja-JP" altLang="en-US" dirty="0" smtClean="0"/>
              <a:t>全て手作業</a:t>
            </a:r>
            <a:endParaRPr lang="en-US" altLang="ja-JP" dirty="0" smtClean="0"/>
          </a:p>
          <a:p>
            <a:pPr marL="0" indent="0">
              <a:buNone/>
            </a:pPr>
            <a:endParaRPr kumimoji="1" lang="en-US" altLang="ja-JP" dirty="0" smtClean="0"/>
          </a:p>
          <a:p>
            <a:r>
              <a:rPr lang="en-US" altLang="ja-JP" sz="2800" dirty="0" smtClean="0">
                <a:solidFill>
                  <a:srgbClr val="C00000"/>
                </a:solidFill>
              </a:rPr>
              <a:t>Modern Code Review</a:t>
            </a:r>
          </a:p>
          <a:p>
            <a:pPr lvl="1"/>
            <a:r>
              <a:rPr kumimoji="1" lang="ja-JP" altLang="en-US" dirty="0" smtClean="0"/>
              <a:t>コードレビューツール</a:t>
            </a:r>
            <a:r>
              <a:rPr kumimoji="1" lang="ja-JP" altLang="en-US" dirty="0" smtClean="0"/>
              <a:t>を使ってレビューする方法</a:t>
            </a:r>
            <a:endParaRPr kumimoji="1" lang="en-US" altLang="ja-JP" dirty="0" smtClean="0"/>
          </a:p>
          <a:p>
            <a:pPr lvl="1"/>
            <a:endParaRPr lang="en-US" altLang="ja-JP" dirty="0" smtClean="0"/>
          </a:p>
          <a:p>
            <a:pPr lvl="1"/>
            <a:r>
              <a:rPr lang="ja-JP" altLang="en-US" dirty="0" smtClean="0"/>
              <a:t>コードレビューツール</a:t>
            </a:r>
            <a:endParaRPr lang="en-US" altLang="ja-JP" dirty="0" smtClean="0"/>
          </a:p>
          <a:p>
            <a:pPr lvl="2"/>
            <a:r>
              <a:rPr kumimoji="1" lang="en-US" altLang="ja-JP" dirty="0" err="1" smtClean="0"/>
              <a:t>Gerrit’s</a:t>
            </a:r>
            <a:endParaRPr kumimoji="1" lang="en-US" altLang="ja-JP" dirty="0" smtClean="0"/>
          </a:p>
          <a:p>
            <a:pPr lvl="2"/>
            <a:r>
              <a:rPr lang="en-US" altLang="ja-JP" dirty="0" err="1" smtClean="0"/>
              <a:t>CodeFlow</a:t>
            </a:r>
            <a:endParaRPr lang="en-US" altLang="ja-JP" dirty="0" smtClean="0"/>
          </a:p>
          <a:p>
            <a:pPr lvl="2"/>
            <a:r>
              <a:rPr kumimoji="1" lang="en-US" altLang="ja-JP" dirty="0" err="1" smtClean="0"/>
              <a:t>Github</a:t>
            </a:r>
            <a:r>
              <a:rPr lang="ja-JP" altLang="en-US" dirty="0" smtClean="0"/>
              <a:t> </a:t>
            </a:r>
            <a:r>
              <a:rPr lang="en-US" altLang="ja-JP" dirty="0" smtClean="0"/>
              <a:t>R</a:t>
            </a:r>
            <a:r>
              <a:rPr kumimoji="1" lang="en-US" altLang="ja-JP" dirty="0" smtClean="0"/>
              <a:t>eview System</a:t>
            </a:r>
            <a:r>
              <a:rPr lang="ja-JP" altLang="en-US" dirty="0"/>
              <a:t> </a:t>
            </a:r>
            <a:r>
              <a:rPr kumimoji="1" lang="en-US" altLang="ja-JP" dirty="0" smtClean="0"/>
              <a:t>(Pull Request)</a:t>
            </a:r>
          </a:p>
          <a:p>
            <a:pPr lvl="2"/>
            <a:r>
              <a:rPr lang="en-US" altLang="ja-JP" dirty="0" smtClean="0"/>
              <a:t>SVN/CV</a:t>
            </a:r>
            <a:r>
              <a:rPr lang="en-US" altLang="ja-JP" dirty="0"/>
              <a:t>S</a:t>
            </a:r>
            <a:endParaRPr kumimoji="1" lang="en-US" altLang="ja-JP" dirty="0" smtClean="0"/>
          </a:p>
          <a:p>
            <a:pPr marL="914400" lvl="2" indent="0">
              <a:buNone/>
            </a:pPr>
            <a:endParaRPr kumimoji="1" lang="ja-JP" altLang="en-US" dirty="0"/>
          </a:p>
        </p:txBody>
      </p:sp>
    </p:spTree>
    <p:extLst>
      <p:ext uri="{BB962C8B-B14F-4D97-AF65-F5344CB8AC3E}">
        <p14:creationId xmlns:p14="http://schemas.microsoft.com/office/powerpoint/2010/main" xmlns="" val="20340578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問題点と目的</a:t>
            </a:r>
            <a:endParaRPr kumimoji="1" lang="ja-JP" altLang="en-US" dirty="0"/>
          </a:p>
        </p:txBody>
      </p:sp>
      <p:sp>
        <p:nvSpPr>
          <p:cNvPr id="3" name="コンテンツ プレースホルダー 2"/>
          <p:cNvSpPr>
            <a:spLocks noGrp="1"/>
          </p:cNvSpPr>
          <p:nvPr>
            <p:ph idx="1"/>
          </p:nvPr>
        </p:nvSpPr>
        <p:spPr/>
        <p:txBody>
          <a:bodyPr/>
          <a:lstStyle/>
          <a:p>
            <a:r>
              <a:rPr lang="ja-JP" altLang="en-US" sz="2800" dirty="0" smtClean="0"/>
              <a:t>問題点</a:t>
            </a:r>
            <a:endParaRPr lang="en-US" altLang="ja-JP" sz="2800" dirty="0" smtClean="0"/>
          </a:p>
          <a:p>
            <a:pPr lvl="1"/>
            <a:r>
              <a:rPr lang="en-US" altLang="ja-JP" dirty="0" smtClean="0"/>
              <a:t>Formal Inspection</a:t>
            </a:r>
            <a:r>
              <a:rPr lang="ja-JP" altLang="en-US" dirty="0" smtClean="0"/>
              <a:t>のような</a:t>
            </a:r>
            <a:r>
              <a:rPr lang="ja-JP" altLang="en-US" dirty="0" smtClean="0"/>
              <a:t>、全て</a:t>
            </a:r>
            <a:r>
              <a:rPr lang="ja-JP" altLang="en-US" dirty="0" smtClean="0"/>
              <a:t>人間の手で品質管理を行うレビュー法と</a:t>
            </a:r>
            <a:r>
              <a:rPr lang="en-US" altLang="ja-JP" dirty="0" smtClean="0"/>
              <a:t>MCR</a:t>
            </a:r>
            <a:r>
              <a:rPr lang="ja-JP" altLang="en-US" dirty="0" err="1" smtClean="0"/>
              <a:t>のような</a:t>
            </a:r>
            <a:r>
              <a:rPr lang="ja-JP" altLang="en-US" dirty="0" smtClean="0"/>
              <a:t>システム化されたレビュー法が企業と</a:t>
            </a:r>
            <a:r>
              <a:rPr lang="en-US" altLang="ja-JP" dirty="0" smtClean="0"/>
              <a:t>OSS</a:t>
            </a:r>
            <a:r>
              <a:rPr lang="ja-JP" altLang="en-US" dirty="0" smtClean="0"/>
              <a:t>プロジェクトで混在している状態である。</a:t>
            </a:r>
            <a:endParaRPr lang="en-US" altLang="ja-JP" dirty="0" smtClean="0"/>
          </a:p>
          <a:p>
            <a:pPr lvl="1"/>
            <a:endParaRPr lang="en-US" altLang="ja-JP" dirty="0" smtClean="0"/>
          </a:p>
          <a:p>
            <a:pPr lvl="1"/>
            <a:r>
              <a:rPr lang="en-US" altLang="ja-JP" dirty="0" smtClean="0"/>
              <a:t>MCR</a:t>
            </a:r>
            <a:r>
              <a:rPr lang="ja-JP" altLang="en-US" dirty="0" smtClean="0"/>
              <a:t>によって</a:t>
            </a:r>
            <a:r>
              <a:rPr lang="en-US" altLang="ja-JP" dirty="0" smtClean="0"/>
              <a:t>fix</a:t>
            </a:r>
            <a:r>
              <a:rPr lang="ja-JP" altLang="en-US" dirty="0" smtClean="0"/>
              <a:t>されたバグの評価をしている研究は、まだ行われていない</a:t>
            </a:r>
            <a:r>
              <a:rPr lang="ja-JP" altLang="en-US" dirty="0" smtClean="0"/>
              <a:t>。</a:t>
            </a:r>
            <a:endParaRPr lang="en-US" altLang="ja-JP" dirty="0" smtClean="0"/>
          </a:p>
          <a:p>
            <a:endParaRPr kumimoji="1" lang="en-US" altLang="ja-JP" sz="2800" dirty="0" smtClean="0"/>
          </a:p>
          <a:p>
            <a:r>
              <a:rPr kumimoji="1" lang="ja-JP" altLang="en-US" sz="2800" dirty="0" smtClean="0"/>
              <a:t>目的</a:t>
            </a:r>
            <a:endParaRPr kumimoji="1" lang="en-US" altLang="ja-JP" sz="2800" dirty="0" smtClean="0"/>
          </a:p>
          <a:p>
            <a:pPr lvl="1"/>
            <a:r>
              <a:rPr lang="en-US" altLang="ja-JP" dirty="0" smtClean="0"/>
              <a:t>OSS</a:t>
            </a:r>
            <a:r>
              <a:rPr lang="ja-JP" altLang="en-US" dirty="0" smtClean="0"/>
              <a:t>プロジェクトで実施されている</a:t>
            </a:r>
            <a:r>
              <a:rPr lang="en-US" altLang="ja-JP" dirty="0" smtClean="0"/>
              <a:t>Modern</a:t>
            </a:r>
            <a:r>
              <a:rPr lang="ja-JP" altLang="en-US" dirty="0" smtClean="0"/>
              <a:t> </a:t>
            </a:r>
            <a:r>
              <a:rPr lang="en-US" altLang="ja-JP" dirty="0" smtClean="0"/>
              <a:t>Code Review</a:t>
            </a:r>
            <a:r>
              <a:rPr lang="ja-JP" altLang="en-US" dirty="0" smtClean="0"/>
              <a:t>の分析的結果を得ること。</a:t>
            </a:r>
            <a:endParaRPr lang="en-US" altLang="ja-JP" dirty="0" smtClean="0"/>
          </a:p>
          <a:p>
            <a:endParaRPr kumimoji="1" lang="ja-JP" altLang="en-US" dirty="0"/>
          </a:p>
        </p:txBody>
      </p:sp>
    </p:spTree>
    <p:extLst>
      <p:ext uri="{BB962C8B-B14F-4D97-AF65-F5344CB8AC3E}">
        <p14:creationId xmlns:p14="http://schemas.microsoft.com/office/powerpoint/2010/main" xmlns="" val="17772376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リサーチクエスチョン</a:t>
            </a:r>
            <a:endParaRPr kumimoji="1" lang="ja-JP" altLang="en-US" dirty="0"/>
          </a:p>
        </p:txBody>
      </p:sp>
      <p:sp>
        <p:nvSpPr>
          <p:cNvPr id="3" name="コンテンツ プレースホルダー 2"/>
          <p:cNvSpPr>
            <a:spLocks noGrp="1"/>
          </p:cNvSpPr>
          <p:nvPr>
            <p:ph idx="1"/>
          </p:nvPr>
        </p:nvSpPr>
        <p:spPr>
          <a:xfrm>
            <a:off x="628650" y="1080656"/>
            <a:ext cx="8346908" cy="5569526"/>
          </a:xfrm>
        </p:spPr>
        <p:txBody>
          <a:bodyPr>
            <a:normAutofit/>
          </a:bodyPr>
          <a:lstStyle/>
          <a:p>
            <a:r>
              <a:rPr kumimoji="1" lang="en-US" altLang="ja-JP" dirty="0" smtClean="0">
                <a:solidFill>
                  <a:srgbClr val="00B050"/>
                </a:solidFill>
              </a:rPr>
              <a:t>RQ1</a:t>
            </a:r>
            <a:r>
              <a:rPr kumimoji="1" lang="ja-JP" altLang="en-US" dirty="0" smtClean="0"/>
              <a:t>：レビューによってコードのどこが変更されるのか</a:t>
            </a:r>
            <a:endParaRPr kumimoji="1" lang="en-US" altLang="ja-JP" dirty="0" smtClean="0"/>
          </a:p>
          <a:p>
            <a:endParaRPr kumimoji="1" lang="en-US" altLang="ja-JP" dirty="0" smtClean="0"/>
          </a:p>
          <a:p>
            <a:r>
              <a:rPr lang="en-US" altLang="ja-JP" dirty="0" smtClean="0">
                <a:solidFill>
                  <a:srgbClr val="00B050"/>
                </a:solidFill>
              </a:rPr>
              <a:t>RQ2</a:t>
            </a:r>
            <a:r>
              <a:rPr lang="ja-JP" altLang="en-US" dirty="0" smtClean="0"/>
              <a:t>：</a:t>
            </a:r>
            <a:r>
              <a:rPr lang="ja-JP" altLang="en-US" dirty="0" smtClean="0"/>
              <a:t>レビューが</a:t>
            </a:r>
            <a:r>
              <a:rPr lang="ja-JP" altLang="en-US" dirty="0" smtClean="0"/>
              <a:t>トリガーとなってコードが変更されるのか</a:t>
            </a:r>
            <a:endParaRPr lang="en-US" altLang="ja-JP" dirty="0" smtClean="0"/>
          </a:p>
          <a:p>
            <a:endParaRPr lang="en-US" altLang="ja-JP" dirty="0" smtClean="0"/>
          </a:p>
          <a:p>
            <a:r>
              <a:rPr kumimoji="1" lang="en-US" altLang="ja-JP" dirty="0" smtClean="0">
                <a:solidFill>
                  <a:srgbClr val="002060"/>
                </a:solidFill>
              </a:rPr>
              <a:t>RQ3</a:t>
            </a:r>
            <a:r>
              <a:rPr kumimoji="1" lang="ja-JP" altLang="en-US" dirty="0" smtClean="0"/>
              <a:t>：全コード</a:t>
            </a:r>
            <a:r>
              <a:rPr kumimoji="1" lang="ja-JP" altLang="en-US" dirty="0" smtClean="0"/>
              <a:t>の変更数はどんな影響を与える</a:t>
            </a:r>
            <a:r>
              <a:rPr kumimoji="1" lang="ja-JP" altLang="en-US" dirty="0" smtClean="0"/>
              <a:t>か</a:t>
            </a:r>
            <a:endParaRPr kumimoji="1" lang="en-US" altLang="ja-JP" dirty="0" smtClean="0"/>
          </a:p>
          <a:p>
            <a:pPr lvl="1"/>
            <a:r>
              <a:rPr lang="en-US" altLang="ja-JP" dirty="0" smtClean="0">
                <a:solidFill>
                  <a:schemeClr val="bg1">
                    <a:lumMod val="50000"/>
                  </a:schemeClr>
                </a:solidFill>
              </a:rPr>
              <a:t>Reviewer</a:t>
            </a:r>
            <a:r>
              <a:rPr lang="ja-JP" altLang="en-US" dirty="0" smtClean="0">
                <a:solidFill>
                  <a:schemeClr val="bg1">
                    <a:lumMod val="50000"/>
                  </a:schemeClr>
                </a:solidFill>
              </a:rPr>
              <a:t>と</a:t>
            </a:r>
            <a:r>
              <a:rPr lang="en-US" altLang="ja-JP" dirty="0" smtClean="0">
                <a:solidFill>
                  <a:schemeClr val="bg1">
                    <a:lumMod val="50000"/>
                  </a:schemeClr>
                </a:solidFill>
              </a:rPr>
              <a:t>Author</a:t>
            </a:r>
            <a:r>
              <a:rPr lang="ja-JP" altLang="en-US" dirty="0" smtClean="0">
                <a:solidFill>
                  <a:schemeClr val="bg1">
                    <a:lumMod val="50000"/>
                  </a:schemeClr>
                </a:solidFill>
              </a:rPr>
              <a:t>の関係</a:t>
            </a:r>
            <a:endParaRPr lang="en-US" altLang="ja-JP" dirty="0" smtClean="0">
              <a:solidFill>
                <a:schemeClr val="bg1">
                  <a:lumMod val="50000"/>
                </a:schemeClr>
              </a:solidFill>
            </a:endParaRPr>
          </a:p>
          <a:p>
            <a:pPr lvl="1"/>
            <a:r>
              <a:rPr kumimoji="1" lang="ja-JP" altLang="en-US" dirty="0" smtClean="0">
                <a:solidFill>
                  <a:schemeClr val="bg1">
                    <a:lumMod val="50000"/>
                  </a:schemeClr>
                </a:solidFill>
              </a:rPr>
              <a:t>どれくらい</a:t>
            </a:r>
            <a:r>
              <a:rPr kumimoji="1" lang="ja-JP" altLang="en-US" dirty="0" smtClean="0">
                <a:solidFill>
                  <a:schemeClr val="bg1">
                    <a:lumMod val="50000"/>
                  </a:schemeClr>
                </a:solidFill>
              </a:rPr>
              <a:t>の範囲に</a:t>
            </a:r>
            <a:r>
              <a:rPr lang="ja-JP" altLang="en-US" dirty="0" smtClean="0">
                <a:solidFill>
                  <a:schemeClr val="bg1">
                    <a:lumMod val="50000"/>
                  </a:schemeClr>
                </a:solidFill>
              </a:rPr>
              <a:t>渡って</a:t>
            </a:r>
            <a:r>
              <a:rPr kumimoji="1" lang="ja-JP" altLang="en-US" dirty="0" smtClean="0">
                <a:solidFill>
                  <a:schemeClr val="bg1">
                    <a:lumMod val="50000"/>
                  </a:schemeClr>
                </a:solidFill>
              </a:rPr>
              <a:t>システムが変更されているのか</a:t>
            </a:r>
            <a:endParaRPr kumimoji="1" lang="en-US" altLang="ja-JP" dirty="0" smtClean="0">
              <a:solidFill>
                <a:schemeClr val="bg1">
                  <a:lumMod val="50000"/>
                </a:schemeClr>
              </a:solidFill>
            </a:endParaRPr>
          </a:p>
          <a:p>
            <a:pPr lvl="1"/>
            <a:r>
              <a:rPr lang="ja-JP" altLang="en-US" dirty="0" smtClean="0">
                <a:solidFill>
                  <a:schemeClr val="bg1">
                    <a:lumMod val="50000"/>
                  </a:schemeClr>
                </a:solidFill>
              </a:rPr>
              <a:t>タスクのタイプ</a:t>
            </a:r>
            <a:endParaRPr lang="en-US" altLang="ja-JP" dirty="0" smtClean="0">
              <a:solidFill>
                <a:schemeClr val="bg1">
                  <a:lumMod val="50000"/>
                </a:schemeClr>
              </a:solidFill>
            </a:endParaRPr>
          </a:p>
          <a:p>
            <a:pPr lvl="1">
              <a:buNone/>
            </a:pPr>
            <a:endParaRPr kumimoji="1" lang="en-US" altLang="ja-JP" dirty="0" smtClean="0"/>
          </a:p>
          <a:p>
            <a:endParaRPr lang="en-US" altLang="ja-JP" dirty="0" smtClean="0"/>
          </a:p>
          <a:p>
            <a:r>
              <a:rPr kumimoji="1" lang="en-US" altLang="ja-JP" dirty="0" smtClean="0"/>
              <a:t>RQ1,RQ2</a:t>
            </a:r>
            <a:r>
              <a:rPr kumimoji="1" lang="ja-JP" altLang="en-US" dirty="0" smtClean="0"/>
              <a:t>は</a:t>
            </a:r>
            <a:r>
              <a:rPr kumimoji="1" lang="en-US" altLang="ja-JP" dirty="0" err="1" smtClean="0">
                <a:solidFill>
                  <a:srgbClr val="00B050"/>
                </a:solidFill>
              </a:rPr>
              <a:t>SubjectSystem</a:t>
            </a:r>
            <a:r>
              <a:rPr kumimoji="1" lang="ja-JP" altLang="en-US" dirty="0" smtClean="0">
                <a:solidFill>
                  <a:srgbClr val="00B050"/>
                </a:solidFill>
              </a:rPr>
              <a:t>１</a:t>
            </a:r>
            <a:r>
              <a:rPr kumimoji="1" lang="ja-JP" altLang="en-US" dirty="0" smtClean="0"/>
              <a:t>によって検証を行う</a:t>
            </a:r>
            <a:endParaRPr kumimoji="1" lang="en-US" altLang="ja-JP" dirty="0" smtClean="0"/>
          </a:p>
          <a:p>
            <a:r>
              <a:rPr lang="en-US" altLang="ja-JP" dirty="0" smtClean="0"/>
              <a:t>RQ3</a:t>
            </a:r>
            <a:r>
              <a:rPr lang="ja-JP" altLang="en-US" dirty="0" smtClean="0"/>
              <a:t>は</a:t>
            </a:r>
            <a:r>
              <a:rPr lang="en-US" altLang="ja-JP" dirty="0" smtClean="0">
                <a:solidFill>
                  <a:srgbClr val="002060"/>
                </a:solidFill>
              </a:rPr>
              <a:t>Subject System 2</a:t>
            </a:r>
            <a:r>
              <a:rPr lang="ja-JP" altLang="en-US" dirty="0" smtClean="0"/>
              <a:t>によって検証を行う</a:t>
            </a:r>
            <a:endParaRPr kumimoji="1" lang="en-US" altLang="ja-JP" dirty="0" smtClean="0"/>
          </a:p>
          <a:p>
            <a:endParaRPr kumimoji="1" lang="ja-JP" altLang="en-US" dirty="0"/>
          </a:p>
        </p:txBody>
      </p:sp>
    </p:spTree>
    <p:extLst>
      <p:ext uri="{BB962C8B-B14F-4D97-AF65-F5344CB8AC3E}">
        <p14:creationId xmlns:p14="http://schemas.microsoft.com/office/powerpoint/2010/main" xmlns="" val="17021947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solidFill>
                  <a:srgbClr val="00B050"/>
                </a:solidFill>
              </a:rPr>
              <a:t>RQ1,RQ2</a:t>
            </a:r>
            <a:r>
              <a:rPr lang="ja-JP" altLang="en-US" dirty="0" smtClean="0">
                <a:solidFill>
                  <a:srgbClr val="00B050"/>
                </a:solidFill>
              </a:rPr>
              <a:t>のアプローチ</a:t>
            </a:r>
            <a:r>
              <a:rPr lang="en-US" altLang="ja-JP" dirty="0" smtClean="0">
                <a:solidFill>
                  <a:srgbClr val="00B050"/>
                </a:solidFill>
              </a:rPr>
              <a:t>(</a:t>
            </a:r>
            <a:r>
              <a:rPr lang="en-US" altLang="ja-JP" dirty="0" smtClean="0">
                <a:solidFill>
                  <a:srgbClr val="00B050"/>
                </a:solidFill>
              </a:rPr>
              <a:t>Subject System 1</a:t>
            </a:r>
            <a:r>
              <a:rPr lang="en-US" altLang="ja-JP" dirty="0" smtClean="0">
                <a:solidFill>
                  <a:srgbClr val="00B050"/>
                </a:solidFill>
              </a:rPr>
              <a:t>)</a:t>
            </a:r>
            <a:endParaRPr kumimoji="1" lang="ja-JP" altLang="en-US" dirty="0">
              <a:solidFill>
                <a:srgbClr val="00B050"/>
              </a:solidFill>
            </a:endParaRPr>
          </a:p>
        </p:txBody>
      </p:sp>
      <p:pic>
        <p:nvPicPr>
          <p:cNvPr id="4" name="コンテンツ プレースホルダ 3" descr="bandicam 2014-07-18 02-53-30-134.png"/>
          <p:cNvPicPr>
            <a:picLocks noGrp="1" noChangeAspect="1"/>
          </p:cNvPicPr>
          <p:nvPr>
            <p:ph idx="1"/>
          </p:nvPr>
        </p:nvPicPr>
        <p:blipFill>
          <a:blip r:embed="rId2" cstate="print"/>
          <a:stretch>
            <a:fillRect/>
          </a:stretch>
        </p:blipFill>
        <p:spPr>
          <a:xfrm>
            <a:off x="628650" y="2103010"/>
            <a:ext cx="7886700" cy="330853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solidFill>
                  <a:srgbClr val="00B050"/>
                </a:solidFill>
              </a:rPr>
              <a:t>Manual Change Classification</a:t>
            </a:r>
            <a:endParaRPr kumimoji="1" lang="ja-JP" altLang="en-US" dirty="0">
              <a:solidFill>
                <a:srgbClr val="00B050"/>
              </a:solidFill>
            </a:endParaRPr>
          </a:p>
        </p:txBody>
      </p:sp>
      <p:pic>
        <p:nvPicPr>
          <p:cNvPr id="4" name="コンテンツ プレースホルダ 3" descr="bandicam 2014-07-18 03-00-52-278.png"/>
          <p:cNvPicPr>
            <a:picLocks noGrp="1" noChangeAspect="1"/>
          </p:cNvPicPr>
          <p:nvPr>
            <p:ph idx="1"/>
          </p:nvPr>
        </p:nvPicPr>
        <p:blipFill>
          <a:blip r:embed="rId2" cstate="print"/>
          <a:stretch>
            <a:fillRect/>
          </a:stretch>
        </p:blipFill>
        <p:spPr>
          <a:xfrm>
            <a:off x="27102" y="1251283"/>
            <a:ext cx="5308682" cy="5146089"/>
          </a:xfrm>
        </p:spPr>
      </p:pic>
      <p:sp>
        <p:nvSpPr>
          <p:cNvPr id="5" name="正方形/長方形 4"/>
          <p:cNvSpPr/>
          <p:nvPr/>
        </p:nvSpPr>
        <p:spPr>
          <a:xfrm>
            <a:off x="5438272" y="4343423"/>
            <a:ext cx="1641600" cy="1044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Review comment</a:t>
            </a:r>
            <a:endParaRPr kumimoji="1" lang="ja-JP" altLang="en-US" dirty="0"/>
          </a:p>
        </p:txBody>
      </p:sp>
      <p:sp>
        <p:nvSpPr>
          <p:cNvPr id="6" name="正方形/長方形 5"/>
          <p:cNvSpPr/>
          <p:nvPr/>
        </p:nvSpPr>
        <p:spPr>
          <a:xfrm>
            <a:off x="7347283" y="4343423"/>
            <a:ext cx="1640306" cy="10427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dirty="0" smtClean="0"/>
              <a:t>Author </a:t>
            </a:r>
            <a:endParaRPr kumimoji="1" lang="ja-JP" altLang="en-US" dirty="0"/>
          </a:p>
        </p:txBody>
      </p:sp>
      <p:cxnSp>
        <p:nvCxnSpPr>
          <p:cNvPr id="8" name="直線コネクタ 7"/>
          <p:cNvCxnSpPr/>
          <p:nvPr/>
        </p:nvCxnSpPr>
        <p:spPr>
          <a:xfrm flipV="1">
            <a:off x="6280485" y="3429023"/>
            <a:ext cx="0" cy="854242"/>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直線コネクタ 8"/>
          <p:cNvCxnSpPr/>
          <p:nvPr/>
        </p:nvCxnSpPr>
        <p:spPr>
          <a:xfrm flipV="1">
            <a:off x="8093243" y="3425012"/>
            <a:ext cx="0" cy="854242"/>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直線コネクタ 10"/>
          <p:cNvCxnSpPr/>
          <p:nvPr/>
        </p:nvCxnSpPr>
        <p:spPr>
          <a:xfrm>
            <a:off x="6292515" y="3429022"/>
            <a:ext cx="1804737"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線コネクタ 12"/>
          <p:cNvCxnSpPr/>
          <p:nvPr/>
        </p:nvCxnSpPr>
        <p:spPr>
          <a:xfrm flipV="1">
            <a:off x="7182853" y="2851508"/>
            <a:ext cx="0" cy="576000"/>
          </a:xfrm>
          <a:prstGeom prst="line">
            <a:avLst/>
          </a:prstGeom>
        </p:spPr>
        <p:style>
          <a:lnRef idx="1">
            <a:schemeClr val="accent1"/>
          </a:lnRef>
          <a:fillRef idx="0">
            <a:schemeClr val="accent1"/>
          </a:fillRef>
          <a:effectRef idx="0">
            <a:schemeClr val="accent1"/>
          </a:effectRef>
          <a:fontRef idx="minor">
            <a:schemeClr val="tx1"/>
          </a:fontRef>
        </p:style>
      </p:cxnSp>
      <p:sp>
        <p:nvSpPr>
          <p:cNvPr id="14" name="正方形/長方形 13"/>
          <p:cNvSpPr/>
          <p:nvPr/>
        </p:nvSpPr>
        <p:spPr>
          <a:xfrm>
            <a:off x="6569244" y="1937106"/>
            <a:ext cx="1251285"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smtClean="0"/>
              <a:t>Triggers of</a:t>
            </a:r>
          </a:p>
          <a:p>
            <a:pPr algn="ctr"/>
            <a:r>
              <a:rPr lang="en-US" altLang="ja-JP" dirty="0" smtClean="0"/>
              <a:t>Code Changes</a:t>
            </a:r>
            <a:endParaRPr kumimoji="1" lang="ja-JP" altLang="en-US" dirty="0"/>
          </a:p>
        </p:txBody>
      </p:sp>
      <p:sp>
        <p:nvSpPr>
          <p:cNvPr id="15" name="テキスト ボックス 14"/>
          <p:cNvSpPr txBox="1"/>
          <p:nvPr/>
        </p:nvSpPr>
        <p:spPr>
          <a:xfrm>
            <a:off x="5919537" y="6015790"/>
            <a:ext cx="2489849" cy="369332"/>
          </a:xfrm>
          <a:prstGeom prst="rect">
            <a:avLst/>
          </a:prstGeom>
          <a:noFill/>
        </p:spPr>
        <p:txBody>
          <a:bodyPr wrap="none" rtlCol="0">
            <a:spAutoFit/>
          </a:bodyPr>
          <a:lstStyle/>
          <a:p>
            <a:r>
              <a:rPr kumimoji="1" lang="en-US" altLang="ja-JP" dirty="0" smtClean="0"/>
              <a:t>Motivation Classification</a:t>
            </a:r>
            <a:endParaRPr kumimoji="1" lang="ja-JP" altLang="en-US" dirty="0"/>
          </a:p>
        </p:txBody>
      </p:sp>
      <p:sp>
        <p:nvSpPr>
          <p:cNvPr id="16" name="テキスト ボックス 15"/>
          <p:cNvSpPr txBox="1"/>
          <p:nvPr/>
        </p:nvSpPr>
        <p:spPr>
          <a:xfrm>
            <a:off x="2286000" y="6416476"/>
            <a:ext cx="937501" cy="369332"/>
          </a:xfrm>
          <a:prstGeom prst="rect">
            <a:avLst/>
          </a:prstGeom>
          <a:noFill/>
        </p:spPr>
        <p:txBody>
          <a:bodyPr wrap="none" rtlCol="0">
            <a:spAutoFit/>
          </a:bodyPr>
          <a:lstStyle/>
          <a:p>
            <a:r>
              <a:rPr kumimoji="1" lang="en-US" altLang="ja-JP" dirty="0" smtClean="0"/>
              <a:t>For RQ1</a:t>
            </a:r>
            <a:endParaRPr kumimoji="1" lang="ja-JP" altLang="en-US" dirty="0"/>
          </a:p>
        </p:txBody>
      </p:sp>
      <p:sp>
        <p:nvSpPr>
          <p:cNvPr id="17" name="テキスト ボックス 16"/>
          <p:cNvSpPr txBox="1"/>
          <p:nvPr/>
        </p:nvSpPr>
        <p:spPr>
          <a:xfrm>
            <a:off x="6709609" y="6428508"/>
            <a:ext cx="937501" cy="369332"/>
          </a:xfrm>
          <a:prstGeom prst="rect">
            <a:avLst/>
          </a:prstGeom>
          <a:noFill/>
        </p:spPr>
        <p:txBody>
          <a:bodyPr wrap="none" rtlCol="0">
            <a:spAutoFit/>
          </a:bodyPr>
          <a:lstStyle/>
          <a:p>
            <a:r>
              <a:rPr kumimoji="1" lang="en-US" altLang="ja-JP" dirty="0" smtClean="0"/>
              <a:t>For RQ2</a:t>
            </a:r>
            <a:endParaRPr kumimoji="1" lang="ja-JP" altLang="en-US" dirty="0"/>
          </a:p>
        </p:txBody>
      </p:sp>
    </p:spTree>
    <p:extLst>
      <p:ext uri="{BB962C8B-B14F-4D97-AF65-F5344CB8AC3E}">
        <p14:creationId xmlns:p14="http://schemas.microsoft.com/office/powerpoint/2010/main" xmlns="" val="39386600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対象</a:t>
            </a:r>
            <a:r>
              <a:rPr kumimoji="1" lang="en-US" altLang="ja-JP" dirty="0" smtClean="0"/>
              <a:t>OSS</a:t>
            </a:r>
            <a:r>
              <a:rPr kumimoji="1" lang="ja-JP" altLang="en-US" dirty="0" smtClean="0"/>
              <a:t>プロジェクト</a:t>
            </a:r>
            <a:endParaRPr kumimoji="1" lang="ja-JP" altLang="en-US" dirty="0"/>
          </a:p>
        </p:txBody>
      </p:sp>
      <p:sp>
        <p:nvSpPr>
          <p:cNvPr id="3" name="コンテンツ プレースホルダ 2"/>
          <p:cNvSpPr>
            <a:spLocks noGrp="1"/>
          </p:cNvSpPr>
          <p:nvPr>
            <p:ph idx="1"/>
          </p:nvPr>
        </p:nvSpPr>
        <p:spPr/>
        <p:txBody>
          <a:bodyPr/>
          <a:lstStyle/>
          <a:p>
            <a:r>
              <a:rPr kumimoji="1" lang="en-US" altLang="ja-JP" sz="2800" dirty="0" err="1" smtClean="0"/>
              <a:t>ConQAT</a:t>
            </a:r>
            <a:r>
              <a:rPr kumimoji="1" lang="en-US" altLang="ja-JP" sz="2800" dirty="0" smtClean="0"/>
              <a:t>(Eclipse</a:t>
            </a:r>
            <a:r>
              <a:rPr lang="ja-JP" altLang="en-US" sz="2800" dirty="0" smtClean="0"/>
              <a:t> </a:t>
            </a:r>
            <a:r>
              <a:rPr kumimoji="1" lang="en-US" altLang="ja-JP" sz="2800" dirty="0" err="1" smtClean="0"/>
              <a:t>Plugin</a:t>
            </a:r>
            <a:r>
              <a:rPr kumimoji="1" lang="en-US" altLang="ja-JP" sz="2800" dirty="0" smtClean="0"/>
              <a:t>)</a:t>
            </a:r>
          </a:p>
          <a:p>
            <a:pPr lvl="1"/>
            <a:r>
              <a:rPr kumimoji="1" lang="ja-JP" altLang="en-US" dirty="0" smtClean="0"/>
              <a:t>品質管理ソフト</a:t>
            </a:r>
            <a:endParaRPr kumimoji="1" lang="en-US" altLang="ja-JP" dirty="0" smtClean="0"/>
          </a:p>
          <a:p>
            <a:pPr lvl="1"/>
            <a:r>
              <a:rPr kumimoji="1" lang="ja-JP" altLang="en-US" dirty="0" smtClean="0"/>
              <a:t>問題の視覚化</a:t>
            </a:r>
            <a:endParaRPr kumimoji="1" lang="en-US" altLang="ja-JP" dirty="0" smtClean="0"/>
          </a:p>
          <a:p>
            <a:r>
              <a:rPr kumimoji="1" lang="en-US" altLang="ja-JP" sz="2800" dirty="0" smtClean="0"/>
              <a:t>GROMACS</a:t>
            </a:r>
          </a:p>
          <a:p>
            <a:pPr lvl="1"/>
            <a:r>
              <a:rPr lang="ja-JP" altLang="en-US" dirty="0" smtClean="0"/>
              <a:t>分子</a:t>
            </a:r>
            <a:r>
              <a:rPr lang="ja-JP" altLang="en-US" dirty="0" smtClean="0"/>
              <a:t>動力学シミュレーションのソフトウェアパッケージ</a:t>
            </a:r>
            <a:endParaRPr kumimoji="1" lang="ja-JP" altLang="en-US" dirty="0"/>
          </a:p>
        </p:txBody>
      </p:sp>
      <p:pic>
        <p:nvPicPr>
          <p:cNvPr id="4" name="図 3" descr="bandicam 2014-07-18 04-31-08-416.png"/>
          <p:cNvPicPr>
            <a:picLocks noChangeAspect="1"/>
          </p:cNvPicPr>
          <p:nvPr/>
        </p:nvPicPr>
        <p:blipFill>
          <a:blip r:embed="rId2" cstate="print"/>
          <a:stretch>
            <a:fillRect/>
          </a:stretch>
        </p:blipFill>
        <p:spPr>
          <a:xfrm>
            <a:off x="2418348" y="3277061"/>
            <a:ext cx="4508378" cy="3580940"/>
          </a:xfrm>
          <a:prstGeom prst="rect">
            <a:avLst/>
          </a:prstGeom>
        </p:spPr>
      </p:pic>
      <p:cxnSp>
        <p:nvCxnSpPr>
          <p:cNvPr id="6" name="直線コネクタ 5"/>
          <p:cNvCxnSpPr/>
          <p:nvPr/>
        </p:nvCxnSpPr>
        <p:spPr>
          <a:xfrm flipV="1">
            <a:off x="2574758" y="6039853"/>
            <a:ext cx="4271210" cy="0"/>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solidFill>
                  <a:srgbClr val="00B050"/>
                </a:solidFill>
              </a:rPr>
              <a:t>データセット　</a:t>
            </a:r>
            <a:r>
              <a:rPr lang="en-US" altLang="ja-JP" dirty="0" smtClean="0">
                <a:solidFill>
                  <a:srgbClr val="00B050"/>
                </a:solidFill>
              </a:rPr>
              <a:t>for  Subject System 1</a:t>
            </a:r>
            <a:endParaRPr kumimoji="1" lang="ja-JP" altLang="en-US" dirty="0">
              <a:solidFill>
                <a:srgbClr val="00B050"/>
              </a:solidFill>
            </a:endParaRPr>
          </a:p>
        </p:txBody>
      </p:sp>
      <p:pic>
        <p:nvPicPr>
          <p:cNvPr id="4" name="コンテンツ プレースホルダ 3" descr="bandicam 2014-07-18 04-36-05-673.png"/>
          <p:cNvPicPr>
            <a:picLocks noGrp="1" noChangeAspect="1"/>
          </p:cNvPicPr>
          <p:nvPr>
            <p:ph idx="1"/>
          </p:nvPr>
        </p:nvPicPr>
        <p:blipFill>
          <a:blip r:embed="rId2" cstate="print"/>
          <a:stretch>
            <a:fillRect/>
          </a:stretch>
        </p:blipFill>
        <p:spPr>
          <a:xfrm>
            <a:off x="700087" y="1266950"/>
            <a:ext cx="7743825" cy="2790825"/>
          </a:xfrm>
        </p:spPr>
      </p:pic>
      <p:sp>
        <p:nvSpPr>
          <p:cNvPr id="6" name="コンテンツ プレースホルダ 2"/>
          <p:cNvSpPr txBox="1">
            <a:spLocks/>
          </p:cNvSpPr>
          <p:nvPr/>
        </p:nvSpPr>
        <p:spPr>
          <a:xfrm>
            <a:off x="556460" y="996434"/>
            <a:ext cx="7886700" cy="5861565"/>
          </a:xfrm>
          <a:prstGeom prst="rect">
            <a:avLst/>
          </a:prstGeom>
        </p:spPr>
        <p:txBody>
          <a:bodyPr vert="horz" lIns="91440" tIns="45720" rIns="91440" bIns="45720" rtlCol="0">
            <a:normAutofit lnSpcReduction="10000"/>
          </a:bodyPr>
          <a:lstStyle/>
          <a:p>
            <a:pPr marL="685800" marR="0" lvl="1" indent="-228600" algn="l" defTabSz="914400" rtl="0" eaLnBrk="1" fontAlgn="auto" latinLnBrk="0" hangingPunct="1">
              <a:lnSpc>
                <a:spcPct val="90000"/>
              </a:lnSpc>
              <a:spcBef>
                <a:spcPts val="500"/>
              </a:spcBef>
              <a:spcAft>
                <a:spcPts val="0"/>
              </a:spcAft>
              <a:buClrTx/>
              <a:buSzTx/>
              <a:tabLst/>
              <a:defRPr/>
            </a:pP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685800" marR="0" lvl="1" indent="-228600" algn="l" defTabSz="914400" rtl="0" eaLnBrk="1" fontAlgn="auto" latinLnBrk="0" hangingPunct="1">
              <a:lnSpc>
                <a:spcPct val="90000"/>
              </a:lnSpc>
              <a:spcBef>
                <a:spcPts val="500"/>
              </a:spcBef>
              <a:spcAft>
                <a:spcPts val="0"/>
              </a:spcAft>
              <a:buClrTx/>
              <a:buSzTx/>
              <a:tabLst/>
              <a:defRPr/>
            </a:pPr>
            <a:endParaRPr lang="en-US" altLang="ja-JP" sz="2400" dirty="0" smtClean="0"/>
          </a:p>
          <a:p>
            <a:pPr marL="685800" marR="0" lvl="1" indent="-228600" algn="l" defTabSz="914400" rtl="0" eaLnBrk="1" fontAlgn="auto" latinLnBrk="0" hangingPunct="1">
              <a:lnSpc>
                <a:spcPct val="90000"/>
              </a:lnSpc>
              <a:spcBef>
                <a:spcPts val="500"/>
              </a:spcBef>
              <a:spcAft>
                <a:spcPts val="0"/>
              </a:spcAft>
              <a:buClrTx/>
              <a:buSzTx/>
              <a:tabLst/>
              <a:defRPr/>
            </a:pP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685800" marR="0" lvl="1" indent="-228600" algn="l" defTabSz="914400" rtl="0" eaLnBrk="1" fontAlgn="auto" latinLnBrk="0" hangingPunct="1">
              <a:lnSpc>
                <a:spcPct val="90000"/>
              </a:lnSpc>
              <a:spcBef>
                <a:spcPts val="500"/>
              </a:spcBef>
              <a:spcAft>
                <a:spcPts val="0"/>
              </a:spcAft>
              <a:buClrTx/>
              <a:buSzTx/>
              <a:tabLst/>
              <a:defRPr/>
            </a:pPr>
            <a:endParaRPr lang="en-US" altLang="ja-JP" sz="2400" dirty="0" smtClean="0"/>
          </a:p>
          <a:p>
            <a:pPr marL="685800" marR="0" lvl="1" indent="-228600" algn="l" defTabSz="914400" rtl="0" eaLnBrk="1" fontAlgn="auto" latinLnBrk="0" hangingPunct="1">
              <a:lnSpc>
                <a:spcPct val="90000"/>
              </a:lnSpc>
              <a:spcBef>
                <a:spcPts val="500"/>
              </a:spcBef>
              <a:spcAft>
                <a:spcPts val="0"/>
              </a:spcAft>
              <a:buClrTx/>
              <a:buSzTx/>
              <a:tabLst/>
              <a:defRPr/>
            </a:pP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685800" marR="0" lvl="1" indent="-228600" algn="l" defTabSz="914400" rtl="0" eaLnBrk="1" fontAlgn="auto" latinLnBrk="0" hangingPunct="1">
              <a:lnSpc>
                <a:spcPct val="90000"/>
              </a:lnSpc>
              <a:spcBef>
                <a:spcPts val="500"/>
              </a:spcBef>
              <a:spcAft>
                <a:spcPts val="0"/>
              </a:spcAft>
              <a:buClrTx/>
              <a:buSzTx/>
              <a:tabLst/>
              <a:defRPr/>
            </a:pPr>
            <a:endParaRPr lang="en-US" altLang="ja-JP" sz="2400" dirty="0" smtClean="0"/>
          </a:p>
          <a:p>
            <a:pPr marL="685800" marR="0" lvl="1" indent="-228600" algn="l" defTabSz="914400" rtl="0" eaLnBrk="1" fontAlgn="auto" latinLnBrk="0" hangingPunct="1">
              <a:lnSpc>
                <a:spcPct val="90000"/>
              </a:lnSpc>
              <a:spcBef>
                <a:spcPts val="500"/>
              </a:spcBef>
              <a:spcAft>
                <a:spcPts val="0"/>
              </a:spcAft>
              <a:buClrTx/>
              <a:buSzTx/>
              <a:tabLst/>
              <a:defRPr/>
            </a:pP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685800" marR="0" lvl="1" indent="-228600" algn="l" defTabSz="914400" rtl="0" eaLnBrk="1" fontAlgn="auto" latinLnBrk="0" hangingPunct="1">
              <a:lnSpc>
                <a:spcPct val="90000"/>
              </a:lnSpc>
              <a:spcBef>
                <a:spcPts val="500"/>
              </a:spcBef>
              <a:spcAft>
                <a:spcPts val="0"/>
              </a:spcAft>
              <a:buClrTx/>
              <a:buSzTx/>
              <a:tabLst/>
              <a:defRPr/>
            </a:pPr>
            <a:endParaRPr lang="en-US" altLang="ja-JP" sz="2400" dirty="0" smtClean="0"/>
          </a:p>
          <a:p>
            <a:pPr marL="685800" marR="0" lvl="1" indent="-228600" algn="l" defTabSz="914400" rtl="0" eaLnBrk="1" fontAlgn="auto" latinLnBrk="0" hangingPunct="1">
              <a:lnSpc>
                <a:spcPct val="90000"/>
              </a:lnSpc>
              <a:spcBef>
                <a:spcPts val="500"/>
              </a:spcBef>
              <a:spcAft>
                <a:spcPts val="0"/>
              </a:spcAft>
              <a:buClrTx/>
              <a:buSzTx/>
              <a:tabLst/>
              <a:defRPr/>
            </a:pP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228600" indent="-228600">
              <a:lnSpc>
                <a:spcPct val="90000"/>
              </a:lnSpc>
              <a:spcBef>
                <a:spcPts val="500"/>
              </a:spcBef>
              <a:buFont typeface="Arial" pitchFamily="34" charset="0"/>
              <a:buChar char="•"/>
            </a:pPr>
            <a:endParaRPr lang="en-US" altLang="ja-JP" sz="2400" dirty="0" smtClean="0"/>
          </a:p>
          <a:p>
            <a:pPr marL="228600" indent="-228600">
              <a:lnSpc>
                <a:spcPct val="90000"/>
              </a:lnSpc>
              <a:spcBef>
                <a:spcPts val="500"/>
              </a:spcBef>
              <a:buFont typeface="Arial" pitchFamily="34" charset="0"/>
              <a:buChar char="•"/>
            </a:pPr>
            <a:r>
              <a:rPr lang="en-US" altLang="ja-JP" sz="2400" dirty="0" err="1" smtClean="0"/>
              <a:t>ConQAT</a:t>
            </a:r>
            <a:r>
              <a:rPr lang="en-US" altLang="ja-JP" sz="2400" dirty="0" smtClean="0"/>
              <a:t>-rand</a:t>
            </a:r>
          </a:p>
          <a:p>
            <a:pPr marL="685800" lvl="1" indent="-228600">
              <a:lnSpc>
                <a:spcPct val="90000"/>
              </a:lnSpc>
              <a:spcBef>
                <a:spcPts val="500"/>
              </a:spcBef>
              <a:buFont typeface="Arial" pitchFamily="34" charset="0"/>
              <a:buChar char="•"/>
            </a:pPr>
            <a:r>
              <a:rPr lang="ja-JP" altLang="en-US" sz="2400" dirty="0" smtClean="0"/>
              <a:t>ランダムに抽出したタスク</a:t>
            </a:r>
            <a:r>
              <a:rPr lang="en-US" altLang="ja-JP" sz="2400" dirty="0" smtClean="0"/>
              <a:t>120</a:t>
            </a:r>
            <a:r>
              <a:rPr lang="ja-JP" altLang="en-US" sz="2400" dirty="0" smtClean="0"/>
              <a:t>個</a:t>
            </a:r>
            <a:endParaRPr lang="en-US" altLang="ja-JP" sz="2400" dirty="0" smtClean="0"/>
          </a:p>
          <a:p>
            <a:pPr marL="228600" indent="-228600">
              <a:lnSpc>
                <a:spcPct val="90000"/>
              </a:lnSpc>
              <a:spcBef>
                <a:spcPts val="500"/>
              </a:spcBef>
              <a:buFont typeface="Arial" pitchFamily="34" charset="0"/>
              <a:buChar char="•"/>
            </a:pPr>
            <a:r>
              <a:rPr kumimoji="1" lang="en-US" altLang="ja-JP" sz="2400" b="0" i="0" u="none" strike="noStrike" kern="1200" cap="none" spc="0" normalizeH="0" baseline="0" noProof="0" dirty="0" smtClean="0">
                <a:ln>
                  <a:noFill/>
                </a:ln>
                <a:solidFill>
                  <a:schemeClr val="tx1"/>
                </a:solidFill>
                <a:effectLst/>
                <a:uLnTx/>
                <a:uFillTx/>
                <a:latin typeface="+mn-lt"/>
                <a:ea typeface="+mn-ea"/>
                <a:cs typeface="+mn-cs"/>
              </a:rPr>
              <a:t>ConQAT-100</a:t>
            </a:r>
          </a:p>
          <a:p>
            <a:pPr marL="685800" lvl="1" indent="-228600">
              <a:lnSpc>
                <a:spcPct val="90000"/>
              </a:lnSpc>
              <a:spcBef>
                <a:spcPts val="500"/>
              </a:spcBef>
              <a:buFont typeface="Arial" pitchFamily="34" charset="0"/>
              <a:buChar char="•"/>
            </a:pPr>
            <a:r>
              <a:rPr kumimoji="1" lang="ja-JP" altLang="en-US" sz="2400" b="0" i="0" u="none" strike="noStrike" kern="1200" cap="none" spc="0" normalizeH="0" baseline="0" noProof="0" dirty="0" smtClean="0">
                <a:ln>
                  <a:noFill/>
                </a:ln>
                <a:solidFill>
                  <a:schemeClr val="tx1"/>
                </a:solidFill>
                <a:effectLst/>
                <a:uLnTx/>
                <a:uFillTx/>
                <a:latin typeface="+mn-lt"/>
                <a:ea typeface="+mn-ea"/>
                <a:cs typeface="+mn-cs"/>
              </a:rPr>
              <a:t>最近の</a:t>
            </a:r>
            <a:r>
              <a:rPr kumimoji="1" lang="en-US" altLang="ja-JP" sz="2400" b="0" i="0" u="none" strike="noStrike" kern="1200" cap="none" spc="0" normalizeH="0" baseline="0" noProof="0" dirty="0" smtClean="0">
                <a:ln>
                  <a:noFill/>
                </a:ln>
                <a:solidFill>
                  <a:schemeClr val="tx1"/>
                </a:solidFill>
                <a:effectLst/>
                <a:uLnTx/>
                <a:uFillTx/>
                <a:latin typeface="+mn-lt"/>
                <a:ea typeface="+mn-ea"/>
                <a:cs typeface="+mn-cs"/>
              </a:rPr>
              <a:t>100</a:t>
            </a:r>
            <a:r>
              <a:rPr kumimoji="1" lang="ja-JP" altLang="en-US" sz="2400" b="0" i="0" u="none" strike="noStrike" kern="1200" cap="none" spc="0" normalizeH="0" baseline="0" noProof="0" dirty="0" smtClean="0">
                <a:ln>
                  <a:noFill/>
                </a:ln>
                <a:solidFill>
                  <a:schemeClr val="tx1"/>
                </a:solidFill>
                <a:effectLst/>
                <a:uLnTx/>
                <a:uFillTx/>
                <a:latin typeface="+mn-lt"/>
                <a:ea typeface="+mn-ea"/>
                <a:cs typeface="+mn-cs"/>
              </a:rPr>
              <a:t>個を抽出したもの</a:t>
            </a:r>
            <a:endParaRPr kumimoji="1" lang="en-US" altLang="ja-JP" sz="2400" b="0" i="0" u="none" strike="noStrike" kern="1200" cap="none" spc="0" normalizeH="0" baseline="0" noProof="0" dirty="0" smtClean="0">
              <a:ln>
                <a:noFill/>
              </a:ln>
              <a:solidFill>
                <a:schemeClr val="tx1"/>
              </a:solidFill>
              <a:effectLst/>
              <a:uLnTx/>
              <a:uFillTx/>
              <a:latin typeface="+mn-lt"/>
              <a:ea typeface="+mn-ea"/>
              <a:cs typeface="+mn-cs"/>
            </a:endParaRPr>
          </a:p>
          <a:p>
            <a:pPr marL="228600" indent="-228600">
              <a:lnSpc>
                <a:spcPct val="90000"/>
              </a:lnSpc>
              <a:spcBef>
                <a:spcPts val="500"/>
              </a:spcBef>
              <a:buFont typeface="Arial" pitchFamily="34" charset="0"/>
              <a:buChar char="•"/>
            </a:pPr>
            <a:r>
              <a:rPr lang="en-US" altLang="ja-JP" sz="2400" dirty="0" smtClean="0"/>
              <a:t>GROMACS</a:t>
            </a:r>
          </a:p>
          <a:p>
            <a:pPr marL="685800" lvl="1" indent="-228600">
              <a:lnSpc>
                <a:spcPct val="90000"/>
              </a:lnSpc>
              <a:spcBef>
                <a:spcPts val="500"/>
              </a:spcBef>
              <a:buFont typeface="Arial" pitchFamily="34" charset="0"/>
              <a:buChar char="•"/>
            </a:pPr>
            <a:r>
              <a:rPr kumimoji="1" lang="ja-JP" altLang="en-US" sz="2400" b="0" i="0" u="none" strike="noStrike" kern="1200" cap="none" spc="0" normalizeH="0" baseline="0" noProof="0" dirty="0" smtClean="0">
                <a:ln>
                  <a:noFill/>
                </a:ln>
                <a:solidFill>
                  <a:schemeClr val="tx1"/>
                </a:solidFill>
                <a:effectLst/>
                <a:uLnTx/>
                <a:uFillTx/>
                <a:latin typeface="+mn-lt"/>
                <a:ea typeface="+mn-ea"/>
                <a:cs typeface="+mn-cs"/>
              </a:rPr>
              <a:t>ランダムに</a:t>
            </a:r>
            <a:r>
              <a:rPr kumimoji="1" lang="en-US" altLang="ja-JP" sz="2400" b="0" i="0" u="none" strike="noStrike" kern="1200" cap="none" spc="0" normalizeH="0" baseline="0" noProof="0" dirty="0" smtClean="0">
                <a:ln>
                  <a:noFill/>
                </a:ln>
                <a:solidFill>
                  <a:schemeClr val="tx1"/>
                </a:solidFill>
                <a:effectLst/>
                <a:uLnTx/>
                <a:uFillTx/>
                <a:latin typeface="+mn-lt"/>
                <a:ea typeface="+mn-ea"/>
                <a:cs typeface="+mn-cs"/>
              </a:rPr>
              <a:t>120</a:t>
            </a:r>
            <a:r>
              <a:rPr kumimoji="1" lang="ja-JP" altLang="en-US" sz="2400" b="0" i="0" u="none" strike="noStrike" kern="1200" cap="none" spc="0" normalizeH="0" baseline="0" noProof="0" dirty="0" smtClean="0">
                <a:ln>
                  <a:noFill/>
                </a:ln>
                <a:solidFill>
                  <a:schemeClr val="tx1"/>
                </a:solidFill>
                <a:effectLst/>
                <a:uLnTx/>
                <a:uFillTx/>
                <a:latin typeface="+mn-lt"/>
                <a:ea typeface="+mn-ea"/>
                <a:cs typeface="+mn-cs"/>
              </a:rPr>
              <a:t>個抽出したタスク</a:t>
            </a:r>
            <a:endParaRPr kumimoji="1" lang="ja-JP" alt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正方形/長方形 7"/>
          <p:cNvSpPr/>
          <p:nvPr/>
        </p:nvSpPr>
        <p:spPr>
          <a:xfrm>
            <a:off x="5907504" y="4523874"/>
            <a:ext cx="2887579" cy="187692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dirty="0" smtClean="0">
                <a:solidFill>
                  <a:schemeClr val="bg1"/>
                </a:solidFill>
              </a:rPr>
              <a:t>タスク数が低下すると変更数は著しく低下している。</a:t>
            </a:r>
            <a:endParaRPr kumimoji="1" lang="ja-JP" altLang="en-US" sz="2400"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sz="2700" dirty="0" smtClean="0">
                <a:solidFill>
                  <a:srgbClr val="00B050"/>
                </a:solidFill>
              </a:rPr>
              <a:t>The taxonomy of changes of under code review </a:t>
            </a:r>
            <a:r>
              <a:rPr kumimoji="1" lang="ja-JP" altLang="en-US" sz="2700" dirty="0" smtClean="0">
                <a:solidFill>
                  <a:srgbClr val="00B050"/>
                </a:solidFill>
              </a:rPr>
              <a:t>の結果</a:t>
            </a:r>
            <a:endParaRPr kumimoji="1" lang="ja-JP" altLang="en-US" sz="2700" dirty="0">
              <a:solidFill>
                <a:srgbClr val="00B050"/>
              </a:solidFill>
            </a:endParaRPr>
          </a:p>
        </p:txBody>
      </p:sp>
      <p:pic>
        <p:nvPicPr>
          <p:cNvPr id="7" name="図 6" descr="bandicam 2014-07-18 05-07-57-184.png"/>
          <p:cNvPicPr>
            <a:picLocks noChangeAspect="1"/>
          </p:cNvPicPr>
          <p:nvPr/>
        </p:nvPicPr>
        <p:blipFill>
          <a:blip r:embed="rId2" cstate="print"/>
          <a:stretch>
            <a:fillRect/>
          </a:stretch>
        </p:blipFill>
        <p:spPr>
          <a:xfrm>
            <a:off x="0" y="2878065"/>
            <a:ext cx="6161905" cy="4076191"/>
          </a:xfrm>
          <a:prstGeom prst="rect">
            <a:avLst/>
          </a:prstGeom>
        </p:spPr>
      </p:pic>
      <p:pic>
        <p:nvPicPr>
          <p:cNvPr id="8" name="図 7" descr="無題.png"/>
          <p:cNvPicPr>
            <a:picLocks noChangeAspect="1"/>
          </p:cNvPicPr>
          <p:nvPr/>
        </p:nvPicPr>
        <p:blipFill>
          <a:blip r:embed="rId3" cstate="print"/>
          <a:stretch>
            <a:fillRect/>
          </a:stretch>
        </p:blipFill>
        <p:spPr>
          <a:xfrm>
            <a:off x="0" y="1116007"/>
            <a:ext cx="6163536" cy="1819529"/>
          </a:xfrm>
          <a:prstGeom prst="rect">
            <a:avLst/>
          </a:prstGeom>
        </p:spPr>
      </p:pic>
      <p:cxnSp>
        <p:nvCxnSpPr>
          <p:cNvPr id="10" name="直線矢印コネクタ 9"/>
          <p:cNvCxnSpPr/>
          <p:nvPr/>
        </p:nvCxnSpPr>
        <p:spPr>
          <a:xfrm flipH="1">
            <a:off x="5799552" y="1302707"/>
            <a:ext cx="86429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直線矢印コネクタ 13"/>
          <p:cNvCxnSpPr/>
          <p:nvPr/>
        </p:nvCxnSpPr>
        <p:spPr>
          <a:xfrm flipH="1">
            <a:off x="5327739" y="1469721"/>
            <a:ext cx="86429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6701424" y="1102290"/>
            <a:ext cx="1434688" cy="369332"/>
          </a:xfrm>
          <a:prstGeom prst="rect">
            <a:avLst/>
          </a:prstGeom>
          <a:noFill/>
        </p:spPr>
        <p:txBody>
          <a:bodyPr wrap="none" rtlCol="0">
            <a:spAutoFit/>
          </a:bodyPr>
          <a:lstStyle/>
          <a:p>
            <a:r>
              <a:rPr lang="en-US" altLang="ja-JP" dirty="0" err="1" smtClean="0"/>
              <a:t>ConQAT</a:t>
            </a:r>
            <a:r>
              <a:rPr lang="en-US" altLang="ja-JP" dirty="0" smtClean="0"/>
              <a:t>-rand</a:t>
            </a:r>
            <a:endParaRPr kumimoji="1" lang="ja-JP" altLang="en-US" dirty="0"/>
          </a:p>
        </p:txBody>
      </p:sp>
      <p:cxnSp>
        <p:nvCxnSpPr>
          <p:cNvPr id="17" name="直線コネクタ 16"/>
          <p:cNvCxnSpPr/>
          <p:nvPr/>
        </p:nvCxnSpPr>
        <p:spPr>
          <a:xfrm>
            <a:off x="6200385" y="1465545"/>
            <a:ext cx="0" cy="876822"/>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線コネクタ 19"/>
          <p:cNvCxnSpPr/>
          <p:nvPr/>
        </p:nvCxnSpPr>
        <p:spPr>
          <a:xfrm>
            <a:off x="6200385" y="2317315"/>
            <a:ext cx="701457" cy="0"/>
          </a:xfrm>
          <a:prstGeom prst="line">
            <a:avLst/>
          </a:prstGeom>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6926894" y="2141951"/>
            <a:ext cx="1356077" cy="369332"/>
          </a:xfrm>
          <a:prstGeom prst="rect">
            <a:avLst/>
          </a:prstGeom>
          <a:noFill/>
        </p:spPr>
        <p:txBody>
          <a:bodyPr wrap="none" rtlCol="0">
            <a:spAutoFit/>
          </a:bodyPr>
          <a:lstStyle/>
          <a:p>
            <a:r>
              <a:rPr kumimoji="1" lang="en-US" altLang="ja-JP" dirty="0" smtClean="0"/>
              <a:t>ConQAT-100</a:t>
            </a:r>
            <a:endParaRPr kumimoji="1" lang="ja-JP" altLang="en-US" dirty="0"/>
          </a:p>
        </p:txBody>
      </p:sp>
      <p:cxnSp>
        <p:nvCxnSpPr>
          <p:cNvPr id="23" name="直線矢印コネクタ 22"/>
          <p:cNvCxnSpPr/>
          <p:nvPr/>
        </p:nvCxnSpPr>
        <p:spPr>
          <a:xfrm flipH="1">
            <a:off x="5192041" y="1622121"/>
            <a:ext cx="86429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直線コネクタ 23"/>
          <p:cNvCxnSpPr/>
          <p:nvPr/>
        </p:nvCxnSpPr>
        <p:spPr>
          <a:xfrm>
            <a:off x="6064687" y="1630471"/>
            <a:ext cx="0" cy="1325671"/>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コネクタ 24"/>
          <p:cNvCxnSpPr/>
          <p:nvPr/>
        </p:nvCxnSpPr>
        <p:spPr>
          <a:xfrm>
            <a:off x="6064686" y="2958230"/>
            <a:ext cx="862207"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テキスト ボックス 27"/>
          <p:cNvSpPr txBox="1"/>
          <p:nvPr/>
        </p:nvSpPr>
        <p:spPr>
          <a:xfrm>
            <a:off x="6941507" y="2782866"/>
            <a:ext cx="1163395" cy="369332"/>
          </a:xfrm>
          <a:prstGeom prst="rect">
            <a:avLst/>
          </a:prstGeom>
          <a:noFill/>
        </p:spPr>
        <p:txBody>
          <a:bodyPr wrap="none" rtlCol="0">
            <a:spAutoFit/>
          </a:bodyPr>
          <a:lstStyle/>
          <a:p>
            <a:r>
              <a:rPr kumimoji="1" lang="en-US" altLang="ja-JP" dirty="0" smtClean="0"/>
              <a:t>GROMACS</a:t>
            </a:r>
            <a:endParaRPr kumimoji="1" lang="ja-JP" altLang="en-US" dirty="0"/>
          </a:p>
        </p:txBody>
      </p:sp>
      <p:pic>
        <p:nvPicPr>
          <p:cNvPr id="30" name="コンテンツ プレースホルダ 29" descr="bandicam 2014-07-18 05-19-04-381.png"/>
          <p:cNvPicPr>
            <a:picLocks noGrp="1" noChangeAspect="1"/>
          </p:cNvPicPr>
          <p:nvPr>
            <p:ph idx="1"/>
          </p:nvPr>
        </p:nvPicPr>
        <p:blipFill>
          <a:blip r:embed="rId4" cstate="print"/>
          <a:stretch>
            <a:fillRect/>
          </a:stretch>
        </p:blipFill>
        <p:spPr>
          <a:xfrm>
            <a:off x="6043416" y="3874169"/>
            <a:ext cx="3100584" cy="1179763"/>
          </a:xfr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en-US" altLang="ja-JP" dirty="0" smtClean="0">
                <a:solidFill>
                  <a:srgbClr val="00B050"/>
                </a:solidFill>
              </a:rPr>
              <a:t>RQ1</a:t>
            </a:r>
            <a:r>
              <a:rPr kumimoji="1" lang="ja-JP" altLang="en-US" dirty="0" smtClean="0"/>
              <a:t>の検証</a:t>
            </a:r>
            <a:endParaRPr kumimoji="1" lang="ja-JP" altLang="en-US" dirty="0"/>
          </a:p>
        </p:txBody>
      </p:sp>
      <p:sp>
        <p:nvSpPr>
          <p:cNvPr id="3" name="コンテンツ プレースホルダ 2"/>
          <p:cNvSpPr>
            <a:spLocks noGrp="1"/>
          </p:cNvSpPr>
          <p:nvPr>
            <p:ph idx="1"/>
          </p:nvPr>
        </p:nvSpPr>
        <p:spPr/>
        <p:txBody>
          <a:bodyPr/>
          <a:lstStyle/>
          <a:p>
            <a:r>
              <a:rPr lang="en-US" altLang="ja-JP" dirty="0" smtClean="0">
                <a:solidFill>
                  <a:srgbClr val="00B050"/>
                </a:solidFill>
              </a:rPr>
              <a:t>RQ1</a:t>
            </a:r>
            <a:r>
              <a:rPr lang="ja-JP" altLang="en-US" dirty="0" smtClean="0"/>
              <a:t>：レビューによってコードのどこが変更されるのか</a:t>
            </a:r>
            <a:endParaRPr lang="en-US" altLang="ja-JP" dirty="0" smtClean="0"/>
          </a:p>
          <a:p>
            <a:pPr marL="457200" indent="-457200">
              <a:buFont typeface="+mj-lt"/>
              <a:buAutoNum type="arabicPeriod"/>
            </a:pPr>
            <a:r>
              <a:rPr lang="en-US" altLang="ja-JP" dirty="0" err="1" smtClean="0"/>
              <a:t>Evolvability</a:t>
            </a:r>
            <a:r>
              <a:rPr lang="en-US" altLang="ja-JP" dirty="0" smtClean="0"/>
              <a:t> change(</a:t>
            </a:r>
            <a:r>
              <a:rPr lang="ja-JP" altLang="en-US" dirty="0" smtClean="0"/>
              <a:t>保守性</a:t>
            </a:r>
            <a:r>
              <a:rPr lang="en-US" altLang="ja-JP" dirty="0" smtClean="0"/>
              <a:t>) </a:t>
            </a:r>
            <a:r>
              <a:rPr lang="ja-JP" altLang="en-US" dirty="0" smtClean="0"/>
              <a:t>対　</a:t>
            </a:r>
            <a:r>
              <a:rPr lang="en-US" altLang="ja-JP" dirty="0" smtClean="0"/>
              <a:t>functional change</a:t>
            </a:r>
            <a:r>
              <a:rPr lang="ja-JP" altLang="en-US" dirty="0" smtClean="0"/>
              <a:t>の</a:t>
            </a:r>
            <a:r>
              <a:rPr lang="en-US" altLang="ja-JP" dirty="0" smtClean="0"/>
              <a:t>ConQAT-100</a:t>
            </a:r>
            <a:r>
              <a:rPr lang="ja-JP" altLang="en-US" dirty="0" smtClean="0"/>
              <a:t>が</a:t>
            </a:r>
            <a:r>
              <a:rPr lang="en-US" altLang="ja-JP" dirty="0" smtClean="0"/>
              <a:t>75:25</a:t>
            </a:r>
            <a:r>
              <a:rPr lang="ja-JP" altLang="en-US" dirty="0" smtClean="0"/>
              <a:t>であった。</a:t>
            </a:r>
            <a:endParaRPr lang="en-US" altLang="ja-JP" dirty="0" smtClean="0"/>
          </a:p>
          <a:p>
            <a:pPr marL="914400" lvl="1" indent="-457200">
              <a:buNone/>
            </a:pPr>
            <a:r>
              <a:rPr lang="ja-JP" altLang="en-US" dirty="0" smtClean="0">
                <a:solidFill>
                  <a:schemeClr val="bg1">
                    <a:lumMod val="50000"/>
                  </a:schemeClr>
                </a:solidFill>
              </a:rPr>
              <a:t>理由：ほぼ同じ条件で</a:t>
            </a:r>
            <a:r>
              <a:rPr lang="en-US" altLang="ja-JP" dirty="0" smtClean="0">
                <a:solidFill>
                  <a:schemeClr val="bg1">
                    <a:lumMod val="50000"/>
                  </a:schemeClr>
                </a:solidFill>
              </a:rPr>
              <a:t>Microsoft</a:t>
            </a:r>
            <a:r>
              <a:rPr lang="ja-JP" altLang="en-US" dirty="0" smtClean="0">
                <a:solidFill>
                  <a:schemeClr val="bg1">
                    <a:lumMod val="50000"/>
                  </a:schemeClr>
                </a:solidFill>
              </a:rPr>
              <a:t>のソフトウェア開発を調べてみるとその比は</a:t>
            </a:r>
            <a:r>
              <a:rPr lang="en-US" altLang="ja-JP" dirty="0" smtClean="0">
                <a:solidFill>
                  <a:schemeClr val="bg1">
                    <a:lumMod val="50000"/>
                  </a:schemeClr>
                </a:solidFill>
              </a:rPr>
              <a:t>75:25</a:t>
            </a:r>
            <a:r>
              <a:rPr lang="ja-JP" altLang="en-US" dirty="0" smtClean="0">
                <a:solidFill>
                  <a:schemeClr val="bg1">
                    <a:lumMod val="50000"/>
                  </a:schemeClr>
                </a:solidFill>
              </a:rPr>
              <a:t>であるという関連研究が存在する。今回はその事例と非常に似ている。</a:t>
            </a:r>
            <a:endParaRPr lang="en-US" altLang="ja-JP" dirty="0" smtClean="0">
              <a:solidFill>
                <a:schemeClr val="bg1">
                  <a:lumMod val="50000"/>
                </a:schemeClr>
              </a:solidFill>
            </a:endParaRPr>
          </a:p>
          <a:p>
            <a:pPr marL="457200" indent="-457200">
              <a:buFont typeface="+mj-lt"/>
              <a:buAutoNum type="arabicPeriod"/>
            </a:pPr>
            <a:endParaRPr lang="en-US" altLang="ja-JP" dirty="0" smtClean="0"/>
          </a:p>
          <a:p>
            <a:pPr marL="457200" indent="-457200">
              <a:buFont typeface="+mj-lt"/>
              <a:buAutoNum type="arabicPeriod"/>
            </a:pPr>
            <a:r>
              <a:rPr lang="ja-JP" altLang="en-US" dirty="0" smtClean="0"/>
              <a:t>どれも</a:t>
            </a:r>
            <a:r>
              <a:rPr lang="en-US" altLang="ja-JP" dirty="0" smtClean="0"/>
              <a:t>D</a:t>
            </a:r>
            <a:r>
              <a:rPr kumimoji="1" lang="en-US" altLang="ja-JP" dirty="0" smtClean="0"/>
              <a:t>ocumentation</a:t>
            </a:r>
            <a:r>
              <a:rPr kumimoji="1" lang="ja-JP" altLang="en-US" dirty="0" smtClean="0"/>
              <a:t>層が一番多い。</a:t>
            </a:r>
            <a:endParaRPr kumimoji="1" lang="en-US" altLang="ja-JP" dirty="0" smtClean="0"/>
          </a:p>
          <a:p>
            <a:pPr marL="914400" lvl="1" indent="-457200">
              <a:buNone/>
            </a:pPr>
            <a:r>
              <a:rPr lang="ja-JP" altLang="en-US" dirty="0" smtClean="0">
                <a:solidFill>
                  <a:schemeClr val="bg1">
                    <a:lumMod val="50000"/>
                  </a:schemeClr>
                </a:solidFill>
              </a:rPr>
              <a:t>理由</a:t>
            </a:r>
            <a:r>
              <a:rPr lang="ja-JP" altLang="en-US" dirty="0" smtClean="0">
                <a:solidFill>
                  <a:schemeClr val="bg1">
                    <a:lumMod val="50000"/>
                  </a:schemeClr>
                </a:solidFill>
              </a:rPr>
              <a:t>：</a:t>
            </a:r>
            <a:r>
              <a:rPr lang="ja-JP" altLang="en-US" dirty="0" smtClean="0">
                <a:solidFill>
                  <a:schemeClr val="bg1">
                    <a:lumMod val="50000"/>
                  </a:schemeClr>
                </a:solidFill>
              </a:rPr>
              <a:t>コメントが変更されているものが多い。特にファイル名の変更。</a:t>
            </a:r>
            <a:endParaRPr lang="en-US" altLang="ja-JP" dirty="0" smtClean="0">
              <a:solidFill>
                <a:schemeClr val="bg1">
                  <a:lumMod val="50000"/>
                </a:schemeClr>
              </a:solidFill>
            </a:endParaRPr>
          </a:p>
          <a:p>
            <a:pPr marL="457200" indent="-457200">
              <a:buFont typeface="+mj-lt"/>
              <a:buAutoNum type="arabicPeriod"/>
            </a:pPr>
            <a:endParaRPr kumimoji="1" lang="en-US" altLang="ja-JP" dirty="0" smtClean="0"/>
          </a:p>
          <a:p>
            <a:pPr marL="457200" indent="-457200">
              <a:buFont typeface="+mj-lt"/>
              <a:buAutoNum type="arabicPeriod"/>
            </a:pPr>
            <a:r>
              <a:rPr kumimoji="1" lang="en-US" altLang="ja-JP" dirty="0" err="1" smtClean="0"/>
              <a:t>ConQAT</a:t>
            </a:r>
            <a:r>
              <a:rPr kumimoji="1" lang="ja-JP" altLang="en-US" dirty="0" smtClean="0"/>
              <a:t>の</a:t>
            </a:r>
            <a:r>
              <a:rPr kumimoji="1" lang="en-US" altLang="ja-JP" dirty="0" smtClean="0"/>
              <a:t>Visual representation</a:t>
            </a:r>
            <a:r>
              <a:rPr lang="ja-JP" altLang="en-US" dirty="0" smtClean="0"/>
              <a:t>の変更は少なかった。</a:t>
            </a:r>
            <a:endParaRPr lang="en-US" altLang="ja-JP" dirty="0" smtClean="0"/>
          </a:p>
          <a:p>
            <a:pPr marL="914400" lvl="1" indent="-457200">
              <a:buNone/>
            </a:pPr>
            <a:r>
              <a:rPr lang="ja-JP" altLang="en-US" dirty="0" smtClean="0">
                <a:solidFill>
                  <a:schemeClr val="bg1">
                    <a:lumMod val="50000"/>
                  </a:schemeClr>
                </a:solidFill>
              </a:rPr>
              <a:t>理由：</a:t>
            </a:r>
            <a:r>
              <a:rPr kumimoji="1" lang="en-US" altLang="ja-JP" dirty="0" err="1" smtClean="0">
                <a:solidFill>
                  <a:schemeClr val="bg1">
                    <a:lumMod val="50000"/>
                  </a:schemeClr>
                </a:solidFill>
              </a:rPr>
              <a:t>ConQAT</a:t>
            </a:r>
            <a:r>
              <a:rPr kumimoji="1" lang="ja-JP" altLang="en-US" dirty="0" smtClean="0">
                <a:solidFill>
                  <a:schemeClr val="bg1">
                    <a:lumMod val="50000"/>
                  </a:schemeClr>
                </a:solidFill>
              </a:rPr>
              <a:t>は</a:t>
            </a:r>
            <a:r>
              <a:rPr kumimoji="1" lang="en-US" altLang="ja-JP" dirty="0" smtClean="0">
                <a:solidFill>
                  <a:schemeClr val="bg1">
                    <a:lumMod val="50000"/>
                  </a:schemeClr>
                </a:solidFill>
              </a:rPr>
              <a:t>Eclipse</a:t>
            </a:r>
            <a:r>
              <a:rPr kumimoji="1" lang="ja-JP" altLang="en-US" dirty="0" smtClean="0">
                <a:solidFill>
                  <a:schemeClr val="bg1">
                    <a:lumMod val="50000"/>
                  </a:schemeClr>
                </a:solidFill>
              </a:rPr>
              <a:t>のプラグインであることから、</a:t>
            </a:r>
            <a:r>
              <a:rPr kumimoji="1" lang="en-US" altLang="ja-JP" dirty="0" smtClean="0">
                <a:solidFill>
                  <a:schemeClr val="bg1">
                    <a:lumMod val="50000"/>
                  </a:schemeClr>
                </a:solidFill>
              </a:rPr>
              <a:t>Eclipse</a:t>
            </a:r>
            <a:r>
              <a:rPr kumimoji="1" lang="ja-JP" altLang="en-US" dirty="0" smtClean="0">
                <a:solidFill>
                  <a:schemeClr val="bg1">
                    <a:lumMod val="50000"/>
                  </a:schemeClr>
                </a:solidFill>
              </a:rPr>
              <a:t>の</a:t>
            </a:r>
            <a:r>
              <a:rPr kumimoji="1" lang="en-US" altLang="ja-JP" dirty="0" smtClean="0">
                <a:solidFill>
                  <a:schemeClr val="bg1">
                    <a:lumMod val="50000"/>
                  </a:schemeClr>
                </a:solidFill>
              </a:rPr>
              <a:t>Auto-Format</a:t>
            </a:r>
            <a:r>
              <a:rPr kumimoji="1" lang="ja-JP" altLang="en-US" dirty="0" smtClean="0">
                <a:solidFill>
                  <a:schemeClr val="bg1">
                    <a:lumMod val="50000"/>
                  </a:schemeClr>
                </a:solidFill>
              </a:rPr>
              <a:t>を使って</a:t>
            </a:r>
            <a:r>
              <a:rPr lang="ja-JP" altLang="en-US" dirty="0" smtClean="0">
                <a:solidFill>
                  <a:schemeClr val="bg1">
                    <a:lumMod val="50000"/>
                  </a:schemeClr>
                </a:solidFill>
              </a:rPr>
              <a:t>インデントを行っている</a:t>
            </a:r>
            <a:endParaRPr lang="en-US" altLang="ja-JP" dirty="0" smtClean="0">
              <a:solidFill>
                <a:schemeClr val="bg1">
                  <a:lumMod val="50000"/>
                </a:schemeClr>
              </a:solidFill>
            </a:endParaRPr>
          </a:p>
          <a:p>
            <a:pPr marL="914400" lvl="1" indent="-457200">
              <a:buNone/>
            </a:pPr>
            <a:endParaRPr kumimoji="1" lang="en-US" altLang="ja-JP" dirty="0" smtClean="0">
              <a:solidFill>
                <a:schemeClr val="bg1">
                  <a:lumMod val="50000"/>
                </a:schemeClr>
              </a:solidFill>
            </a:endParaRPr>
          </a:p>
          <a:p>
            <a:pPr marL="457200" indent="-457200">
              <a:buFont typeface="+mj-lt"/>
              <a:buAutoNum type="arabicPeriod"/>
            </a:pPr>
            <a:endParaRPr kumimoji="1" lang="ja-JP" alt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solidFill>
                  <a:srgbClr val="00B050"/>
                </a:solidFill>
              </a:rPr>
              <a:t>Triggers of Code Changes</a:t>
            </a:r>
            <a:r>
              <a:rPr lang="ja-JP" altLang="en-US" dirty="0" smtClean="0">
                <a:solidFill>
                  <a:srgbClr val="00B050"/>
                </a:solidFill>
              </a:rPr>
              <a:t>の結果</a:t>
            </a:r>
            <a:endParaRPr kumimoji="1" lang="ja-JP" altLang="en-US" dirty="0">
              <a:solidFill>
                <a:srgbClr val="00B050"/>
              </a:solidFill>
            </a:endParaRPr>
          </a:p>
        </p:txBody>
      </p:sp>
      <p:pic>
        <p:nvPicPr>
          <p:cNvPr id="4" name="コンテンツ プレースホルダ 3" descr="bandicam 2014-07-18 06-01-48-165.png"/>
          <p:cNvPicPr>
            <a:picLocks noGrp="1" noChangeAspect="1"/>
          </p:cNvPicPr>
          <p:nvPr>
            <p:ph idx="1"/>
          </p:nvPr>
        </p:nvPicPr>
        <p:blipFill>
          <a:blip r:embed="rId2" cstate="print"/>
          <a:stretch>
            <a:fillRect/>
          </a:stretch>
        </p:blipFill>
        <p:spPr>
          <a:xfrm>
            <a:off x="965534" y="1143000"/>
            <a:ext cx="7030288" cy="3515144"/>
          </a:xfrm>
        </p:spPr>
      </p:pic>
      <p:graphicFrame>
        <p:nvGraphicFramePr>
          <p:cNvPr id="5" name="表 4"/>
          <p:cNvGraphicFramePr>
            <a:graphicFrameLocks noGrp="1"/>
          </p:cNvGraphicFramePr>
          <p:nvPr/>
        </p:nvGraphicFramePr>
        <p:xfrm>
          <a:off x="673769" y="5066632"/>
          <a:ext cx="8097251" cy="1010920"/>
        </p:xfrm>
        <a:graphic>
          <a:graphicData uri="http://schemas.openxmlformats.org/drawingml/2006/table">
            <a:tbl>
              <a:tblPr firstRow="1" bandRow="1">
                <a:tableStyleId>{5C22544A-7EE6-4342-B048-85BDC9FD1C3A}</a:tableStyleId>
              </a:tblPr>
              <a:tblGrid>
                <a:gridCol w="2982618"/>
                <a:gridCol w="1977364"/>
                <a:gridCol w="1645962"/>
                <a:gridCol w="1491307"/>
              </a:tblGrid>
              <a:tr h="370840">
                <a:tc>
                  <a:txBody>
                    <a:bodyPr/>
                    <a:lstStyle/>
                    <a:p>
                      <a:endParaRPr kumimoji="1" lang="ja-JP" altLang="en-US" dirty="0"/>
                    </a:p>
                  </a:txBody>
                  <a:tcPr/>
                </a:tc>
                <a:tc>
                  <a:txBody>
                    <a:bodyPr/>
                    <a:lstStyle/>
                    <a:p>
                      <a:r>
                        <a:rPr kumimoji="1" lang="en-US" altLang="ja-JP" dirty="0" err="1" smtClean="0"/>
                        <a:t>ConQAT</a:t>
                      </a:r>
                      <a:r>
                        <a:rPr kumimoji="1" lang="en-US" altLang="ja-JP" dirty="0" smtClean="0"/>
                        <a:t>-rand</a:t>
                      </a:r>
                      <a:endParaRPr kumimoji="1" lang="ja-JP" altLang="en-US" dirty="0"/>
                    </a:p>
                  </a:txBody>
                  <a:tcPr/>
                </a:tc>
                <a:tc>
                  <a:txBody>
                    <a:bodyPr/>
                    <a:lstStyle/>
                    <a:p>
                      <a:r>
                        <a:rPr kumimoji="1" lang="en-US" altLang="ja-JP" dirty="0" smtClean="0"/>
                        <a:t>ConQAT-100</a:t>
                      </a:r>
                      <a:endParaRPr kumimoji="1" lang="ja-JP" altLang="en-US" dirty="0"/>
                    </a:p>
                  </a:txBody>
                  <a:tcPr/>
                </a:tc>
                <a:tc>
                  <a:txBody>
                    <a:bodyPr/>
                    <a:lstStyle/>
                    <a:p>
                      <a:r>
                        <a:rPr kumimoji="1" lang="en-US" altLang="ja-JP" dirty="0" smtClean="0"/>
                        <a:t>GROMACS</a:t>
                      </a:r>
                      <a:endParaRPr kumimoji="1" lang="ja-JP" altLang="en-US" dirty="0"/>
                    </a:p>
                  </a:txBody>
                  <a:tcPr/>
                </a:tc>
              </a:tr>
              <a:tr h="370840">
                <a:tc>
                  <a:txBody>
                    <a:bodyPr/>
                    <a:lstStyle/>
                    <a:p>
                      <a:r>
                        <a:rPr kumimoji="1" lang="ja-JP" altLang="en-US" dirty="0" smtClean="0"/>
                        <a:t>レビューコメントが</a:t>
                      </a:r>
                      <a:r>
                        <a:rPr kumimoji="1" lang="en-US" altLang="ja-JP" dirty="0" smtClean="0"/>
                        <a:t>Author</a:t>
                      </a:r>
                      <a:r>
                        <a:rPr kumimoji="1" lang="ja-JP" altLang="en-US" dirty="0" smtClean="0"/>
                        <a:t>に受け入れられる確率</a:t>
                      </a:r>
                      <a:endParaRPr kumimoji="1" lang="ja-JP" altLang="en-US" dirty="0"/>
                    </a:p>
                  </a:txBody>
                  <a:tcPr/>
                </a:tc>
                <a:tc>
                  <a:txBody>
                    <a:bodyPr/>
                    <a:lstStyle/>
                    <a:p>
                      <a:r>
                        <a:rPr kumimoji="1" lang="en-US" altLang="ja-JP" dirty="0" smtClean="0"/>
                        <a:t>93%</a:t>
                      </a:r>
                      <a:endParaRPr kumimoji="1" lang="ja-JP" altLang="en-US" dirty="0"/>
                    </a:p>
                  </a:txBody>
                  <a:tcPr/>
                </a:tc>
                <a:tc>
                  <a:txBody>
                    <a:bodyPr/>
                    <a:lstStyle/>
                    <a:p>
                      <a:r>
                        <a:rPr kumimoji="1" lang="en-US" altLang="ja-JP" dirty="0" smtClean="0"/>
                        <a:t>91%</a:t>
                      </a:r>
                      <a:endParaRPr kumimoji="1" lang="ja-JP" altLang="en-US" dirty="0"/>
                    </a:p>
                  </a:txBody>
                  <a:tcPr/>
                </a:tc>
                <a:tc>
                  <a:txBody>
                    <a:bodyPr/>
                    <a:lstStyle/>
                    <a:p>
                      <a:r>
                        <a:rPr kumimoji="1" lang="en-US" altLang="ja-JP" dirty="0" smtClean="0"/>
                        <a:t>65%</a:t>
                      </a:r>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solidFill>
                  <a:srgbClr val="00B050"/>
                </a:solidFill>
              </a:rPr>
              <a:t>RQ2</a:t>
            </a:r>
            <a:r>
              <a:rPr kumimoji="1" lang="ja-JP" altLang="en-US" dirty="0" smtClean="0"/>
              <a:t>の検証</a:t>
            </a:r>
            <a:endParaRPr kumimoji="1" lang="ja-JP" altLang="en-US" dirty="0"/>
          </a:p>
        </p:txBody>
      </p:sp>
      <p:sp>
        <p:nvSpPr>
          <p:cNvPr id="3" name="コンテンツ プレースホルダ 2"/>
          <p:cNvSpPr>
            <a:spLocks noGrp="1"/>
          </p:cNvSpPr>
          <p:nvPr>
            <p:ph idx="1"/>
          </p:nvPr>
        </p:nvSpPr>
        <p:spPr/>
        <p:txBody>
          <a:bodyPr>
            <a:normAutofit fontScale="92500" lnSpcReduction="10000"/>
          </a:bodyPr>
          <a:lstStyle/>
          <a:p>
            <a:r>
              <a:rPr lang="en-US" altLang="ja-JP" dirty="0" smtClean="0">
                <a:solidFill>
                  <a:srgbClr val="00B050"/>
                </a:solidFill>
              </a:rPr>
              <a:t>RQ2</a:t>
            </a:r>
            <a:r>
              <a:rPr lang="ja-JP" altLang="en-US" dirty="0" smtClean="0"/>
              <a:t>：レビューがトリガーとなってコードが変更される</a:t>
            </a:r>
            <a:r>
              <a:rPr lang="ja-JP" altLang="en-US" dirty="0" smtClean="0"/>
              <a:t>のか</a:t>
            </a:r>
            <a:endParaRPr lang="en-US" altLang="ja-JP" dirty="0" smtClean="0"/>
          </a:p>
          <a:p>
            <a:endParaRPr kumimoji="1" lang="en-US" altLang="ja-JP" dirty="0" smtClean="0"/>
          </a:p>
          <a:p>
            <a:pPr marL="457200" indent="-457200">
              <a:buFont typeface="+mj-lt"/>
              <a:buAutoNum type="arabicPeriod"/>
            </a:pPr>
            <a:r>
              <a:rPr lang="ja-JP" altLang="en-US" dirty="0" smtClean="0"/>
              <a:t>どのプロジェクトも、ほとんどが</a:t>
            </a:r>
            <a:r>
              <a:rPr lang="en-US" altLang="ja-JP" dirty="0" smtClean="0"/>
              <a:t>reviewer</a:t>
            </a:r>
            <a:r>
              <a:rPr lang="ja-JP" altLang="en-US" dirty="0" smtClean="0"/>
              <a:t>によるコメントによってコードが変更され</a:t>
            </a:r>
            <a:r>
              <a:rPr lang="ja-JP" altLang="en-US" dirty="0" smtClean="0"/>
              <a:t>て</a:t>
            </a:r>
            <a:r>
              <a:rPr lang="ja-JP" altLang="en-US" dirty="0" smtClean="0"/>
              <a:t>いる。</a:t>
            </a:r>
            <a:r>
              <a:rPr lang="en-US" altLang="ja-JP" dirty="0" smtClean="0"/>
              <a:t>(</a:t>
            </a:r>
            <a:r>
              <a:rPr lang="en-US" altLang="ja-JP" dirty="0" smtClean="0">
                <a:solidFill>
                  <a:srgbClr val="00B050"/>
                </a:solidFill>
              </a:rPr>
              <a:t>78~90%</a:t>
            </a:r>
            <a:r>
              <a:rPr lang="en-US" altLang="ja-JP" dirty="0" smtClean="0"/>
              <a:t>)</a:t>
            </a:r>
          </a:p>
          <a:p>
            <a:pPr marL="457200" indent="-457200">
              <a:buFont typeface="+mj-lt"/>
              <a:buAutoNum type="arabicPeriod"/>
            </a:pPr>
            <a:r>
              <a:rPr lang="en-US" altLang="ja-JP" dirty="0" smtClean="0"/>
              <a:t>10~22%</a:t>
            </a:r>
            <a:r>
              <a:rPr lang="ja-JP" altLang="en-US" dirty="0" smtClean="0"/>
              <a:t>は</a:t>
            </a:r>
            <a:r>
              <a:rPr lang="en-US" altLang="ja-JP" dirty="0" smtClean="0"/>
              <a:t>Author</a:t>
            </a:r>
            <a:r>
              <a:rPr lang="ja-JP" altLang="en-US" dirty="0" smtClean="0"/>
              <a:t>自身によって変更されている。</a:t>
            </a:r>
            <a:endParaRPr lang="en-US" altLang="ja-JP" dirty="0" smtClean="0"/>
          </a:p>
          <a:p>
            <a:pPr marL="457200" indent="-457200">
              <a:buAutoNum type="arabicPeriod" startAt="3"/>
            </a:pPr>
            <a:r>
              <a:rPr lang="ja-JP" altLang="en-US" dirty="0" smtClean="0"/>
              <a:t>レビュアー</a:t>
            </a:r>
            <a:r>
              <a:rPr lang="ja-JP" altLang="en-US" dirty="0" smtClean="0"/>
              <a:t>のコメントは</a:t>
            </a:r>
            <a:r>
              <a:rPr lang="en-US" altLang="ja-JP" dirty="0" smtClean="0"/>
              <a:t>10%</a:t>
            </a:r>
            <a:r>
              <a:rPr lang="ja-JP" altLang="en-US" dirty="0" smtClean="0"/>
              <a:t>から</a:t>
            </a:r>
            <a:r>
              <a:rPr lang="en-US" altLang="ja-JP" dirty="0" smtClean="0"/>
              <a:t>35%</a:t>
            </a:r>
            <a:r>
              <a:rPr lang="ja-JP" altLang="en-US" dirty="0" smtClean="0"/>
              <a:t>の確率で無視されることが分かった。</a:t>
            </a:r>
            <a:endParaRPr lang="en-US" altLang="ja-JP" dirty="0" smtClean="0"/>
          </a:p>
          <a:p>
            <a:pPr marL="457200" indent="-457200">
              <a:buFont typeface="+mj-lt"/>
              <a:buAutoNum type="arabicPeriod" startAt="3"/>
            </a:pPr>
            <a:endParaRPr kumimoji="1" lang="en-US" altLang="ja-JP" dirty="0" smtClean="0"/>
          </a:p>
          <a:p>
            <a:pPr marL="457200" indent="-457200">
              <a:buNone/>
            </a:pPr>
            <a:r>
              <a:rPr lang="ja-JP" altLang="en-US" dirty="0" smtClean="0"/>
              <a:t>４</a:t>
            </a:r>
            <a:r>
              <a:rPr lang="en-US" altLang="ja-JP" dirty="0" smtClean="0"/>
              <a:t>.</a:t>
            </a:r>
            <a:r>
              <a:rPr lang="ja-JP" altLang="en-US" dirty="0" smtClean="0"/>
              <a:t>　インタビューでレビューされている間にリクエストされていない変更を行うかどうかを決めることがあるとインタビューで分かった。</a:t>
            </a:r>
            <a:endParaRPr lang="en-US" altLang="ja-JP" dirty="0" smtClean="0"/>
          </a:p>
          <a:p>
            <a:pPr marL="914400" lvl="1" indent="-457200"/>
            <a:r>
              <a:rPr lang="en-US" altLang="ja-JP" dirty="0" smtClean="0">
                <a:solidFill>
                  <a:schemeClr val="bg1">
                    <a:lumMod val="50000"/>
                  </a:schemeClr>
                </a:solidFill>
              </a:rPr>
              <a:t>Author</a:t>
            </a:r>
            <a:r>
              <a:rPr lang="ja-JP" altLang="en-US" dirty="0" smtClean="0">
                <a:solidFill>
                  <a:schemeClr val="bg1">
                    <a:lumMod val="50000"/>
                  </a:schemeClr>
                </a:solidFill>
              </a:rPr>
              <a:t>自身による変更には少なくとも、一回以上の</a:t>
            </a:r>
            <a:r>
              <a:rPr lang="en-US" altLang="ja-JP" dirty="0" smtClean="0">
                <a:solidFill>
                  <a:schemeClr val="bg1">
                    <a:lumMod val="50000"/>
                  </a:schemeClr>
                </a:solidFill>
              </a:rPr>
              <a:t>triggered by review comment</a:t>
            </a:r>
            <a:r>
              <a:rPr lang="ja-JP" altLang="en-US" dirty="0" smtClean="0">
                <a:solidFill>
                  <a:schemeClr val="bg1">
                    <a:lumMod val="50000"/>
                  </a:schemeClr>
                </a:solidFill>
              </a:rPr>
              <a:t>による変更がある。</a:t>
            </a:r>
            <a:endParaRPr lang="en-US" altLang="ja-JP" dirty="0" smtClean="0">
              <a:solidFill>
                <a:schemeClr val="bg1">
                  <a:lumMod val="50000"/>
                </a:schemeClr>
              </a:solidFill>
            </a:endParaRPr>
          </a:p>
          <a:p>
            <a:endParaRPr lang="en-US" altLang="ja-JP" dirty="0" smtClean="0">
              <a:solidFill>
                <a:srgbClr val="C00000"/>
              </a:solidFill>
            </a:endParaRPr>
          </a:p>
          <a:p>
            <a:pPr marL="457200" indent="-457200">
              <a:buNone/>
            </a:pPr>
            <a:r>
              <a:rPr lang="ja-JP" altLang="en-US" dirty="0" smtClean="0">
                <a:solidFill>
                  <a:srgbClr val="C00000"/>
                </a:solidFill>
              </a:rPr>
              <a:t>５．</a:t>
            </a:r>
            <a:r>
              <a:rPr lang="ja-JP" altLang="en-US" dirty="0" smtClean="0">
                <a:solidFill>
                  <a:srgbClr val="C00000"/>
                </a:solidFill>
              </a:rPr>
              <a:t>４</a:t>
            </a:r>
            <a:r>
              <a:rPr lang="en-US" altLang="ja-JP" dirty="0" smtClean="0">
                <a:solidFill>
                  <a:srgbClr val="C00000"/>
                </a:solidFill>
              </a:rPr>
              <a:t>.</a:t>
            </a:r>
            <a:r>
              <a:rPr lang="ja-JP" altLang="en-US" dirty="0" smtClean="0">
                <a:solidFill>
                  <a:srgbClr val="C00000"/>
                </a:solidFill>
              </a:rPr>
              <a:t>から</a:t>
            </a:r>
            <a:r>
              <a:rPr lang="en-US" altLang="ja-JP" dirty="0" smtClean="0">
                <a:solidFill>
                  <a:srgbClr val="C00000"/>
                </a:solidFill>
              </a:rPr>
              <a:t>GROMACS</a:t>
            </a:r>
            <a:r>
              <a:rPr lang="ja-JP" altLang="en-US" dirty="0" smtClean="0">
                <a:solidFill>
                  <a:srgbClr val="C00000"/>
                </a:solidFill>
              </a:rPr>
              <a:t>ではリレーションシップがあると仮定できる。</a:t>
            </a:r>
            <a:endParaRPr lang="en-US" altLang="ja-JP" dirty="0" smtClean="0">
              <a:solidFill>
                <a:srgbClr val="C00000"/>
              </a:solidFill>
            </a:endParaRPr>
          </a:p>
          <a:p>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solidFill>
                  <a:srgbClr val="002060"/>
                </a:solidFill>
              </a:rPr>
              <a:t>RQ3</a:t>
            </a:r>
            <a:r>
              <a:rPr kumimoji="1" lang="ja-JP" altLang="en-US" dirty="0" smtClean="0">
                <a:solidFill>
                  <a:srgbClr val="002060"/>
                </a:solidFill>
              </a:rPr>
              <a:t>のアプローチ　</a:t>
            </a:r>
            <a:r>
              <a:rPr lang="en-US" altLang="ja-JP" dirty="0" smtClean="0">
                <a:solidFill>
                  <a:srgbClr val="002060"/>
                </a:solidFill>
              </a:rPr>
              <a:t> </a:t>
            </a:r>
            <a:r>
              <a:rPr lang="en-US" altLang="ja-JP" dirty="0" smtClean="0">
                <a:solidFill>
                  <a:srgbClr val="002060"/>
                </a:solidFill>
              </a:rPr>
              <a:t>(Subject </a:t>
            </a:r>
            <a:r>
              <a:rPr lang="en-US" altLang="ja-JP" dirty="0" smtClean="0">
                <a:solidFill>
                  <a:srgbClr val="002060"/>
                </a:solidFill>
              </a:rPr>
              <a:t>System 2 </a:t>
            </a:r>
            <a:r>
              <a:rPr lang="en-US" altLang="ja-JP" dirty="0" smtClean="0">
                <a:solidFill>
                  <a:srgbClr val="002060"/>
                </a:solidFill>
              </a:rPr>
              <a:t>)</a:t>
            </a:r>
            <a:endParaRPr kumimoji="1" lang="ja-JP" altLang="en-US" dirty="0">
              <a:solidFill>
                <a:srgbClr val="002060"/>
              </a:solidFill>
            </a:endParaRPr>
          </a:p>
        </p:txBody>
      </p:sp>
      <p:sp>
        <p:nvSpPr>
          <p:cNvPr id="3" name="コンテンツ プレースホルダ 2"/>
          <p:cNvSpPr>
            <a:spLocks noGrp="1"/>
          </p:cNvSpPr>
          <p:nvPr>
            <p:ph idx="1"/>
          </p:nvPr>
        </p:nvSpPr>
        <p:spPr>
          <a:xfrm>
            <a:off x="628649" y="1080656"/>
            <a:ext cx="8370971" cy="5569526"/>
          </a:xfrm>
        </p:spPr>
        <p:txBody>
          <a:bodyPr>
            <a:normAutofit/>
          </a:bodyPr>
          <a:lstStyle/>
          <a:p>
            <a:r>
              <a:rPr lang="en-US" altLang="ja-JP" dirty="0" smtClean="0">
                <a:solidFill>
                  <a:srgbClr val="002060"/>
                </a:solidFill>
              </a:rPr>
              <a:t>RQ3</a:t>
            </a:r>
            <a:r>
              <a:rPr lang="ja-JP" altLang="en-US" dirty="0" smtClean="0"/>
              <a:t>：全コード</a:t>
            </a:r>
            <a:r>
              <a:rPr lang="ja-JP" altLang="en-US" dirty="0" smtClean="0"/>
              <a:t>の変更数はどんな影響を与えるか</a:t>
            </a:r>
            <a:endParaRPr lang="en-US" altLang="ja-JP" dirty="0" smtClean="0"/>
          </a:p>
          <a:p>
            <a:pPr lvl="1"/>
            <a:r>
              <a:rPr lang="en-US" altLang="ja-JP" dirty="0" smtClean="0"/>
              <a:t>Reviewer</a:t>
            </a:r>
            <a:r>
              <a:rPr lang="ja-JP" altLang="en-US" dirty="0" smtClean="0"/>
              <a:t>と</a:t>
            </a:r>
            <a:r>
              <a:rPr lang="en-US" altLang="ja-JP" dirty="0" smtClean="0"/>
              <a:t>Author</a:t>
            </a:r>
            <a:r>
              <a:rPr lang="ja-JP" altLang="en-US" dirty="0" smtClean="0"/>
              <a:t>の</a:t>
            </a:r>
            <a:r>
              <a:rPr lang="ja-JP" altLang="en-US" dirty="0" smtClean="0"/>
              <a:t>関係</a:t>
            </a:r>
            <a:endParaRPr lang="en-US" altLang="ja-JP" dirty="0" smtClean="0"/>
          </a:p>
          <a:p>
            <a:pPr lvl="2">
              <a:buNone/>
            </a:pPr>
            <a:r>
              <a:rPr lang="en-US" altLang="ja-JP" dirty="0" smtClean="0">
                <a:solidFill>
                  <a:schemeClr val="bg1">
                    <a:lumMod val="50000"/>
                  </a:schemeClr>
                </a:solidFill>
              </a:rPr>
              <a:t>-</a:t>
            </a:r>
            <a:r>
              <a:rPr lang="en-US" altLang="ja-JP" dirty="0" err="1" smtClean="0">
                <a:solidFill>
                  <a:schemeClr val="bg1">
                    <a:lumMod val="50000"/>
                  </a:schemeClr>
                </a:solidFill>
              </a:rPr>
              <a:t>ConQAT</a:t>
            </a:r>
            <a:r>
              <a:rPr lang="ja-JP" altLang="en-US" dirty="0" smtClean="0">
                <a:solidFill>
                  <a:schemeClr val="bg1">
                    <a:lumMod val="50000"/>
                  </a:schemeClr>
                </a:solidFill>
              </a:rPr>
              <a:t>の開発者にインタビューを行う。</a:t>
            </a:r>
            <a:endParaRPr lang="en-US" altLang="ja-JP" dirty="0" smtClean="0">
              <a:solidFill>
                <a:schemeClr val="bg1">
                  <a:lumMod val="50000"/>
                </a:schemeClr>
              </a:solidFill>
            </a:endParaRPr>
          </a:p>
          <a:p>
            <a:pPr lvl="2">
              <a:buNone/>
            </a:pPr>
            <a:endParaRPr lang="en-US" altLang="ja-JP" dirty="0" smtClean="0">
              <a:solidFill>
                <a:schemeClr val="bg1">
                  <a:lumMod val="50000"/>
                </a:schemeClr>
              </a:solidFill>
            </a:endParaRPr>
          </a:p>
          <a:p>
            <a:pPr lvl="1"/>
            <a:r>
              <a:rPr lang="ja-JP" altLang="en-US" dirty="0" smtClean="0"/>
              <a:t>どれくらいの範囲に渡ってシステムが変更されているのか</a:t>
            </a:r>
            <a:endParaRPr lang="en-US" altLang="ja-JP" dirty="0" smtClean="0"/>
          </a:p>
          <a:p>
            <a:pPr lvl="1"/>
            <a:r>
              <a:rPr lang="ja-JP" altLang="en-US" dirty="0" smtClean="0"/>
              <a:t>タスクのタイプ</a:t>
            </a:r>
            <a:endParaRPr lang="en-US" altLang="ja-JP" dirty="0" smtClean="0"/>
          </a:p>
          <a:p>
            <a:pPr lvl="2">
              <a:buNone/>
            </a:pPr>
            <a:r>
              <a:rPr lang="en-US" altLang="ja-JP" dirty="0" smtClean="0">
                <a:solidFill>
                  <a:schemeClr val="bg1">
                    <a:lumMod val="50000"/>
                  </a:schemeClr>
                </a:solidFill>
              </a:rPr>
              <a:t>-</a:t>
            </a:r>
            <a:r>
              <a:rPr lang="ja-JP" altLang="en-US" dirty="0" smtClean="0">
                <a:solidFill>
                  <a:schemeClr val="bg1">
                    <a:lumMod val="50000"/>
                  </a:schemeClr>
                </a:solidFill>
              </a:rPr>
              <a:t>以下の</a:t>
            </a:r>
            <a:r>
              <a:rPr lang="ja-JP" altLang="en-US" dirty="0" smtClean="0">
                <a:solidFill>
                  <a:schemeClr val="bg1">
                    <a:lumMod val="50000"/>
                  </a:schemeClr>
                </a:solidFill>
              </a:rPr>
              <a:t>メトリクスとの相関を見る。</a:t>
            </a:r>
            <a:endParaRPr lang="en-US" altLang="ja-JP" dirty="0" smtClean="0">
              <a:solidFill>
                <a:schemeClr val="bg1">
                  <a:lumMod val="50000"/>
                </a:schemeClr>
              </a:solidFill>
            </a:endParaRPr>
          </a:p>
          <a:p>
            <a:r>
              <a:rPr lang="ja-JP" altLang="en-US" dirty="0" smtClean="0"/>
              <a:t>メトリクス</a:t>
            </a:r>
            <a:endParaRPr lang="en-US" altLang="ja-JP" dirty="0" smtClean="0"/>
          </a:p>
          <a:p>
            <a:pPr lvl="1"/>
            <a:r>
              <a:rPr lang="en-US" altLang="ja-JP" dirty="0" err="1" smtClean="0"/>
              <a:t>CodeChurn</a:t>
            </a:r>
            <a:r>
              <a:rPr lang="ja-JP" altLang="en-US" dirty="0" smtClean="0"/>
              <a:t>　　　　　　　　</a:t>
            </a:r>
            <a:r>
              <a:rPr lang="en-US" altLang="ja-JP" dirty="0" smtClean="0"/>
              <a:t>(</a:t>
            </a:r>
            <a:r>
              <a:rPr lang="ja-JP" altLang="en-US" dirty="0" smtClean="0"/>
              <a:t>更新前と更新後での変化量</a:t>
            </a:r>
            <a:r>
              <a:rPr lang="en-US" altLang="ja-JP" dirty="0" smtClean="0"/>
              <a:t>)</a:t>
            </a:r>
          </a:p>
          <a:p>
            <a:pPr lvl="1"/>
            <a:r>
              <a:rPr lang="ja-JP" altLang="en-US" dirty="0" smtClean="0"/>
              <a:t>変更されたファイル数</a:t>
            </a:r>
            <a:endParaRPr lang="en-US" altLang="ja-JP" dirty="0" smtClean="0"/>
          </a:p>
          <a:p>
            <a:pPr lvl="1"/>
            <a:r>
              <a:rPr lang="en-US" altLang="ja-JP" dirty="0" smtClean="0"/>
              <a:t>Author</a:t>
            </a:r>
          </a:p>
          <a:p>
            <a:pPr lvl="1"/>
            <a:r>
              <a:rPr lang="ja-JP" altLang="en-US" dirty="0" smtClean="0"/>
              <a:t>タスクタイプ　　　　　　　　</a:t>
            </a:r>
            <a:r>
              <a:rPr lang="en-US" altLang="ja-JP" dirty="0" smtClean="0"/>
              <a:t>(</a:t>
            </a:r>
            <a:r>
              <a:rPr lang="ja-JP" altLang="en-US" dirty="0" smtClean="0"/>
              <a:t>バグの種類</a:t>
            </a:r>
            <a:r>
              <a:rPr lang="en-US" altLang="ja-JP" dirty="0" smtClean="0"/>
              <a:t>)</a:t>
            </a:r>
          </a:p>
          <a:p>
            <a:pPr lvl="1"/>
            <a:r>
              <a:rPr lang="ja-JP" altLang="en-US" dirty="0" smtClean="0"/>
              <a:t>パッケージ</a:t>
            </a:r>
            <a:endParaRPr lang="en-US" altLang="ja-JP" dirty="0" smtClean="0"/>
          </a:p>
          <a:p>
            <a:pPr lvl="1"/>
            <a:r>
              <a:rPr lang="en-US" altLang="ja-JP" dirty="0" smtClean="0"/>
              <a:t>Reviewer</a:t>
            </a:r>
          </a:p>
          <a:p>
            <a:pPr lvl="1"/>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en-US" altLang="ja-JP" dirty="0" err="1" smtClean="0">
                <a:solidFill>
                  <a:srgbClr val="002060"/>
                </a:solidFill>
              </a:rPr>
              <a:t>Caluculated</a:t>
            </a:r>
            <a:r>
              <a:rPr kumimoji="1" lang="en-US" altLang="ja-JP" dirty="0" smtClean="0">
                <a:solidFill>
                  <a:srgbClr val="002060"/>
                </a:solidFill>
              </a:rPr>
              <a:t> model </a:t>
            </a:r>
            <a:r>
              <a:rPr kumimoji="1" lang="en-US" altLang="ja-JP" dirty="0" err="1" smtClean="0">
                <a:solidFill>
                  <a:srgbClr val="002060"/>
                </a:solidFill>
              </a:rPr>
              <a:t>coeffcients</a:t>
            </a:r>
            <a:r>
              <a:rPr kumimoji="1" lang="en-US" altLang="ja-JP" dirty="0" smtClean="0">
                <a:solidFill>
                  <a:srgbClr val="002060"/>
                </a:solidFill>
              </a:rPr>
              <a:t> for RQ3</a:t>
            </a:r>
            <a:r>
              <a:rPr kumimoji="1" lang="ja-JP" altLang="en-US" dirty="0" smtClean="0">
                <a:solidFill>
                  <a:srgbClr val="002060"/>
                </a:solidFill>
              </a:rPr>
              <a:t>の結果</a:t>
            </a:r>
            <a:endParaRPr kumimoji="1" lang="ja-JP" altLang="en-US" dirty="0">
              <a:solidFill>
                <a:srgbClr val="002060"/>
              </a:solidFill>
            </a:endParaRPr>
          </a:p>
        </p:txBody>
      </p:sp>
      <p:pic>
        <p:nvPicPr>
          <p:cNvPr id="4" name="コンテンツ プレースホルダ 3" descr="bandicam 2014-07-18 06-37-57-456.png"/>
          <p:cNvPicPr>
            <a:picLocks noGrp="1" noChangeAspect="1"/>
          </p:cNvPicPr>
          <p:nvPr>
            <p:ph idx="1"/>
          </p:nvPr>
        </p:nvPicPr>
        <p:blipFill>
          <a:blip r:embed="rId2" cstate="print"/>
          <a:stretch>
            <a:fillRect/>
          </a:stretch>
        </p:blipFill>
        <p:spPr>
          <a:xfrm>
            <a:off x="1950254" y="1225472"/>
            <a:ext cx="5243492" cy="5568950"/>
          </a:xfrm>
        </p:spPr>
      </p:pic>
      <p:sp>
        <p:nvSpPr>
          <p:cNvPr id="5" name="テキスト ボックス 4"/>
          <p:cNvSpPr txBox="1"/>
          <p:nvPr/>
        </p:nvSpPr>
        <p:spPr>
          <a:xfrm>
            <a:off x="1973194" y="878308"/>
            <a:ext cx="5609228" cy="369332"/>
          </a:xfrm>
          <a:prstGeom prst="rect">
            <a:avLst/>
          </a:prstGeom>
          <a:noFill/>
        </p:spPr>
        <p:txBody>
          <a:bodyPr wrap="none" rtlCol="0">
            <a:spAutoFit/>
          </a:bodyPr>
          <a:lstStyle/>
          <a:p>
            <a:r>
              <a:rPr lang="ja-JP" altLang="en-US" dirty="0" smtClean="0"/>
              <a:t>コード</a:t>
            </a:r>
            <a:r>
              <a:rPr kumimoji="1" lang="ja-JP" altLang="en-US" dirty="0" smtClean="0"/>
              <a:t>変更回数、複数のメトリクスとの相関　</a:t>
            </a:r>
            <a:r>
              <a:rPr kumimoji="1" lang="en-US" altLang="ja-JP" dirty="0" smtClean="0"/>
              <a:t>(</a:t>
            </a:r>
            <a:r>
              <a:rPr kumimoji="1" lang="ja-JP" altLang="en-US" dirty="0" smtClean="0"/>
              <a:t>階</a:t>
            </a:r>
            <a:r>
              <a:rPr kumimoji="1" lang="en-US" altLang="ja-JP" dirty="0" smtClean="0"/>
              <a:t>2</a:t>
            </a:r>
            <a:r>
              <a:rPr lang="ja-JP" altLang="en-US" dirty="0" smtClean="0"/>
              <a:t>乗検定</a:t>
            </a:r>
            <a:r>
              <a:rPr lang="en-US" altLang="ja-JP" dirty="0" smtClean="0"/>
              <a:t>)</a:t>
            </a:r>
            <a:endParaRPr kumimoji="1" lang="ja-JP" alt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solidFill>
                  <a:srgbClr val="002060"/>
                </a:solidFill>
              </a:rPr>
              <a:t>RQ3</a:t>
            </a:r>
            <a:r>
              <a:rPr kumimoji="1" lang="ja-JP" altLang="en-US" dirty="0" smtClean="0"/>
              <a:t>の検証</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変更回数と有意差があるもの</a:t>
            </a:r>
            <a:endParaRPr lang="en-US" altLang="ja-JP" dirty="0" smtClean="0"/>
          </a:p>
          <a:p>
            <a:pPr lvl="1"/>
            <a:r>
              <a:rPr lang="en-US" altLang="ja-JP" dirty="0" smtClean="0"/>
              <a:t>Code Churn(</a:t>
            </a:r>
            <a:r>
              <a:rPr lang="ja-JP" altLang="en-US" dirty="0" smtClean="0"/>
              <a:t>差分</a:t>
            </a:r>
            <a:r>
              <a:rPr lang="en-US" altLang="ja-JP" dirty="0" smtClean="0"/>
              <a:t>)</a:t>
            </a:r>
          </a:p>
          <a:p>
            <a:pPr lvl="1"/>
            <a:r>
              <a:rPr lang="ja-JP" altLang="en-US" dirty="0" smtClean="0"/>
              <a:t>変更された</a:t>
            </a:r>
            <a:r>
              <a:rPr lang="ja-JP" altLang="en-US" dirty="0" smtClean="0"/>
              <a:t>ファイル数</a:t>
            </a:r>
            <a:endParaRPr lang="en-US" altLang="ja-JP" dirty="0" smtClean="0"/>
          </a:p>
          <a:p>
            <a:pPr lvl="1"/>
            <a:endParaRPr lang="en-US" altLang="ja-JP" dirty="0" smtClean="0"/>
          </a:p>
          <a:p>
            <a:r>
              <a:rPr lang="ja-JP" altLang="en-US" dirty="0" smtClean="0"/>
              <a:t>インタビューから</a:t>
            </a:r>
            <a:endParaRPr lang="en-US" altLang="ja-JP" dirty="0" smtClean="0"/>
          </a:p>
          <a:p>
            <a:pPr lvl="1"/>
            <a:r>
              <a:rPr kumimoji="1" lang="en-US" altLang="ja-JP" dirty="0" smtClean="0"/>
              <a:t>Reviewer</a:t>
            </a:r>
            <a:r>
              <a:rPr kumimoji="1" lang="ja-JP" altLang="en-US" dirty="0" smtClean="0"/>
              <a:t>と</a:t>
            </a:r>
            <a:r>
              <a:rPr kumimoji="1" lang="en-US" altLang="ja-JP" dirty="0" smtClean="0"/>
              <a:t>Author</a:t>
            </a:r>
            <a:r>
              <a:rPr kumimoji="1" lang="ja-JP" altLang="en-US" dirty="0" smtClean="0"/>
              <a:t>の関係はあまりない。</a:t>
            </a:r>
            <a:endParaRPr kumimoji="1" lang="en-US" altLang="ja-JP" dirty="0" smtClean="0"/>
          </a:p>
          <a:p>
            <a:pPr lvl="2"/>
            <a:r>
              <a:rPr lang="ja-JP" altLang="en-US" dirty="0" smtClean="0"/>
              <a:t>インタビューの結果、</a:t>
            </a:r>
            <a:r>
              <a:rPr lang="en-US" altLang="ja-JP" dirty="0" err="1" smtClean="0"/>
              <a:t>ConQAT</a:t>
            </a:r>
            <a:r>
              <a:rPr lang="ja-JP" altLang="en-US" dirty="0" smtClean="0"/>
              <a:t>の開発者によるとあまり</a:t>
            </a:r>
            <a:r>
              <a:rPr lang="en-US" altLang="ja-JP" dirty="0" smtClean="0"/>
              <a:t>Reviewer</a:t>
            </a:r>
            <a:r>
              <a:rPr lang="ja-JP" altLang="en-US" dirty="0" smtClean="0"/>
              <a:t>のことを考えたことがないそう。</a:t>
            </a:r>
            <a:endParaRPr lang="en-US" altLang="ja-JP" dirty="0" smtClean="0"/>
          </a:p>
          <a:p>
            <a:pPr lvl="2"/>
            <a:r>
              <a:rPr kumimoji="1" lang="ja-JP" altLang="en-US" dirty="0" smtClean="0"/>
              <a:t>しかし開発者間では、友好関係があり、８年以上も一緒に開発している開発者らもいる。</a:t>
            </a:r>
            <a:endParaRPr kumimoji="1" lang="en-US" altLang="ja-JP" dirty="0" smtClean="0"/>
          </a:p>
          <a:p>
            <a:pPr lvl="1"/>
            <a:r>
              <a:rPr lang="ja-JP" altLang="en-US" dirty="0" smtClean="0"/>
              <a:t>全コード変更回数が多いと</a:t>
            </a:r>
            <a:r>
              <a:rPr lang="en-US" altLang="ja-JP" dirty="0" smtClean="0"/>
              <a:t>Author</a:t>
            </a:r>
            <a:r>
              <a:rPr lang="ja-JP" altLang="en-US" dirty="0" smtClean="0"/>
              <a:t>にタスクが集中する。</a:t>
            </a:r>
            <a:endParaRPr lang="en-US" altLang="ja-JP" dirty="0" smtClean="0"/>
          </a:p>
          <a:p>
            <a:pPr lvl="2"/>
            <a:r>
              <a:rPr kumimoji="1" lang="ja-JP" altLang="en-US" dirty="0" smtClean="0"/>
              <a:t>インタビューではそう語っていたが結果はそうではなかった。</a:t>
            </a:r>
            <a:endParaRPr kumimoji="1" lang="en-US" altLang="ja-JP" dirty="0" smtClean="0"/>
          </a:p>
          <a:p>
            <a:endParaRPr lang="en-US" altLang="ja-JP" dirty="0" smtClean="0"/>
          </a:p>
          <a:p>
            <a:endParaRPr kumimoji="1" lang="en-US" altLang="ja-JP" dirty="0" smtClean="0"/>
          </a:p>
          <a:p>
            <a:endParaRPr lang="en-US" altLang="ja-JP" dirty="0" smtClean="0"/>
          </a:p>
          <a:p>
            <a:pPr lvl="1"/>
            <a:endParaRPr kumimoji="1" lang="en-US" altLang="ja-JP" dirty="0" smtClean="0"/>
          </a:p>
          <a:p>
            <a:pPr lvl="1"/>
            <a:endParaRPr kumimoji="1" lang="ja-JP"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idx="1"/>
          </p:nvPr>
        </p:nvSpPr>
        <p:spPr/>
        <p:txBody>
          <a:bodyPr/>
          <a:lstStyle/>
          <a:p>
            <a:r>
              <a:rPr kumimoji="1" lang="en-US" altLang="ja-JP" dirty="0" smtClean="0"/>
              <a:t>MCR</a:t>
            </a:r>
            <a:r>
              <a:rPr kumimoji="1" lang="ja-JP" altLang="en-US" dirty="0" smtClean="0"/>
              <a:t>を使ったからといって、コードレビューの質が特に上がるわけではない。</a:t>
            </a:r>
            <a:endParaRPr kumimoji="1" lang="en-US" altLang="ja-JP" dirty="0" smtClean="0"/>
          </a:p>
          <a:p>
            <a:r>
              <a:rPr lang="en-US" altLang="ja-JP" dirty="0" err="1" smtClean="0"/>
              <a:t>Evolvability</a:t>
            </a:r>
            <a:r>
              <a:rPr lang="en-US" altLang="ja-JP" dirty="0" smtClean="0"/>
              <a:t> </a:t>
            </a:r>
            <a:r>
              <a:rPr lang="en-US" altLang="ja-JP" dirty="0" smtClean="0"/>
              <a:t>change(</a:t>
            </a:r>
            <a:r>
              <a:rPr lang="ja-JP" altLang="en-US" dirty="0" smtClean="0"/>
              <a:t>保守性</a:t>
            </a:r>
            <a:r>
              <a:rPr lang="en-US" altLang="ja-JP" dirty="0" smtClean="0"/>
              <a:t>) </a:t>
            </a:r>
            <a:r>
              <a:rPr lang="ja-JP" altLang="en-US" dirty="0" smtClean="0"/>
              <a:t>対　</a:t>
            </a:r>
            <a:r>
              <a:rPr lang="en-US" altLang="ja-JP" dirty="0" smtClean="0"/>
              <a:t>functional change</a:t>
            </a:r>
            <a:r>
              <a:rPr lang="ja-JP" altLang="en-US" dirty="0" smtClean="0"/>
              <a:t>の</a:t>
            </a:r>
            <a:r>
              <a:rPr lang="en-US" altLang="ja-JP" dirty="0" smtClean="0"/>
              <a:t>ConQAT-100</a:t>
            </a:r>
            <a:r>
              <a:rPr lang="ja-JP" altLang="en-US" dirty="0" smtClean="0"/>
              <a:t>が</a:t>
            </a:r>
            <a:r>
              <a:rPr lang="en-US" altLang="ja-JP" dirty="0" smtClean="0"/>
              <a:t>75:25</a:t>
            </a:r>
            <a:r>
              <a:rPr lang="ja-JP" altLang="en-US" dirty="0" smtClean="0"/>
              <a:t>であった</a:t>
            </a:r>
            <a:r>
              <a:rPr lang="ja-JP" altLang="en-US" dirty="0" smtClean="0"/>
              <a:t>。</a:t>
            </a:r>
            <a:endParaRPr lang="en-US" altLang="ja-JP" dirty="0" smtClean="0"/>
          </a:p>
          <a:p>
            <a:pPr lvl="1"/>
            <a:r>
              <a:rPr lang="ja-JP" altLang="en-US" dirty="0" smtClean="0">
                <a:solidFill>
                  <a:schemeClr val="bg1">
                    <a:lumMod val="50000"/>
                  </a:schemeClr>
                </a:solidFill>
              </a:rPr>
              <a:t>もっと保守性の比率を上げるように</a:t>
            </a:r>
            <a:r>
              <a:rPr lang="en-US" altLang="ja-JP" dirty="0" smtClean="0">
                <a:solidFill>
                  <a:schemeClr val="bg1">
                    <a:lumMod val="50000"/>
                  </a:schemeClr>
                </a:solidFill>
              </a:rPr>
              <a:t>MCR</a:t>
            </a:r>
            <a:r>
              <a:rPr lang="ja-JP" altLang="en-US" dirty="0" err="1" smtClean="0">
                <a:solidFill>
                  <a:schemeClr val="bg1">
                    <a:lumMod val="50000"/>
                  </a:schemeClr>
                </a:solidFill>
              </a:rPr>
              <a:t>を進</a:t>
            </a:r>
            <a:r>
              <a:rPr lang="ja-JP" altLang="en-US" dirty="0" smtClean="0">
                <a:solidFill>
                  <a:schemeClr val="bg1">
                    <a:lumMod val="50000"/>
                  </a:schemeClr>
                </a:solidFill>
              </a:rPr>
              <a:t>化</a:t>
            </a:r>
            <a:r>
              <a:rPr lang="ja-JP" altLang="en-US" dirty="0" smtClean="0">
                <a:solidFill>
                  <a:schemeClr val="bg1">
                    <a:lumMod val="50000"/>
                  </a:schemeClr>
                </a:solidFill>
              </a:rPr>
              <a:t>させ</a:t>
            </a:r>
            <a:r>
              <a:rPr lang="ja-JP" altLang="en-US" dirty="0" smtClean="0">
                <a:solidFill>
                  <a:schemeClr val="bg1">
                    <a:lumMod val="50000"/>
                  </a:schemeClr>
                </a:solidFill>
              </a:rPr>
              <a:t>なければならない。</a:t>
            </a:r>
            <a:endParaRPr lang="en-US" altLang="ja-JP" dirty="0" smtClean="0">
              <a:solidFill>
                <a:schemeClr val="bg1">
                  <a:lumMod val="50000"/>
                </a:schemeClr>
              </a:solidFill>
            </a:endParaRPr>
          </a:p>
          <a:p>
            <a:endParaRPr kumimoji="1" lang="en-US" altLang="ja-JP" dirty="0" smtClean="0"/>
          </a:p>
          <a:p>
            <a:r>
              <a:rPr lang="ja-JP" altLang="en-US" dirty="0" smtClean="0"/>
              <a:t>レビュアーのコメントは</a:t>
            </a:r>
            <a:r>
              <a:rPr lang="en-US" altLang="ja-JP" dirty="0" smtClean="0"/>
              <a:t>10%</a:t>
            </a:r>
            <a:r>
              <a:rPr lang="ja-JP" altLang="en-US" dirty="0" smtClean="0"/>
              <a:t>から</a:t>
            </a:r>
            <a:r>
              <a:rPr lang="en-US" altLang="ja-JP" dirty="0" smtClean="0"/>
              <a:t>35%</a:t>
            </a:r>
            <a:r>
              <a:rPr lang="ja-JP" altLang="en-US" dirty="0" smtClean="0"/>
              <a:t>の確率で無視されることが分かった。</a:t>
            </a:r>
            <a:endParaRPr lang="en-US" altLang="ja-JP" dirty="0" smtClean="0"/>
          </a:p>
          <a:p>
            <a:endParaRPr lang="en-US" altLang="ja-JP" dirty="0" smtClean="0"/>
          </a:p>
          <a:p>
            <a:r>
              <a:rPr lang="ja-JP" altLang="en-US" dirty="0" smtClean="0"/>
              <a:t>レビューのコメントは</a:t>
            </a:r>
            <a:r>
              <a:rPr lang="en-US" altLang="ja-JP" dirty="0" smtClean="0"/>
              <a:t>10</a:t>
            </a:r>
            <a:r>
              <a:rPr lang="ja-JP" altLang="en-US" dirty="0" smtClean="0"/>
              <a:t>～</a:t>
            </a:r>
            <a:r>
              <a:rPr lang="en-US" altLang="ja-JP" dirty="0" smtClean="0"/>
              <a:t>22%</a:t>
            </a:r>
            <a:r>
              <a:rPr lang="ja-JP" altLang="en-US" dirty="0" smtClean="0"/>
              <a:t>の確率でコード変更のトリガーとならないことが分かった。</a:t>
            </a:r>
            <a:endParaRPr lang="en-US" altLang="ja-JP" dirty="0" smtClean="0"/>
          </a:p>
          <a:p>
            <a:endParaRPr kumimoji="1" lang="en-US" altLang="ja-JP" dirty="0" smtClean="0"/>
          </a:p>
          <a:p>
            <a:endParaRPr kumimoji="1" lang="ja-JP" altLang="en-US" dirty="0"/>
          </a:p>
        </p:txBody>
      </p:sp>
    </p:spTree>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3717</TotalTime>
  <Words>694</Words>
  <Application>Microsoft Office PowerPoint</Application>
  <PresentationFormat>画面に合わせる (4:3)</PresentationFormat>
  <Paragraphs>154</Paragraphs>
  <Slides>17</Slides>
  <Notes>0</Notes>
  <HiddenSlides>0</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Office テーマ</vt:lpstr>
      <vt:lpstr>Modern Code Reviews in Open-Source Projects: Which Problems Do They Fix ?</vt:lpstr>
      <vt:lpstr>背景</vt:lpstr>
      <vt:lpstr>Code Review</vt:lpstr>
      <vt:lpstr>問題点と目的</vt:lpstr>
      <vt:lpstr>リサーチクエスチョン</vt:lpstr>
      <vt:lpstr>RQ1,RQ2のアプローチ(Subject System 1)</vt:lpstr>
      <vt:lpstr>Manual Change Classification</vt:lpstr>
      <vt:lpstr>対象OSSプロジェクト</vt:lpstr>
      <vt:lpstr>データセット　for  Subject System 1</vt:lpstr>
      <vt:lpstr>The taxonomy of changes of under code review の結果</vt:lpstr>
      <vt:lpstr>RQ1の検証</vt:lpstr>
      <vt:lpstr>Triggers of Code Changesの結果</vt:lpstr>
      <vt:lpstr>RQ2の検証</vt:lpstr>
      <vt:lpstr>RQ3のアプローチ　 (Subject System 2 )</vt:lpstr>
      <vt:lpstr>Caluculated model coeffcients for RQ3の結果</vt:lpstr>
      <vt:lpstr>RQ3の検証</vt:lpstr>
      <vt:lpstr>まとめ</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 Code Reviews in Open-Source Projects: Which Problems Do They Fix ?</dc:title>
  <dc:creator>wakayama oss</dc:creator>
  <cp:lastModifiedBy>Higashi Yunosuke</cp:lastModifiedBy>
  <cp:revision>12</cp:revision>
  <dcterms:created xsi:type="dcterms:W3CDTF">2014-07-15T08:07:34Z</dcterms:created>
  <dcterms:modified xsi:type="dcterms:W3CDTF">2014-07-17T23:06:53Z</dcterms:modified>
</cp:coreProperties>
</file>