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6"/>
  </p:notesMasterIdLst>
  <p:sldIdLst>
    <p:sldId id="256" r:id="rId2"/>
    <p:sldId id="272" r:id="rId3"/>
    <p:sldId id="273" r:id="rId4"/>
    <p:sldId id="275" r:id="rId5"/>
    <p:sldId id="274" r:id="rId6"/>
    <p:sldId id="276" r:id="rId7"/>
    <p:sldId id="277" r:id="rId8"/>
    <p:sldId id="278" r:id="rId9"/>
    <p:sldId id="279" r:id="rId10"/>
    <p:sldId id="280" r:id="rId11"/>
    <p:sldId id="281" r:id="rId12"/>
    <p:sldId id="282" r:id="rId13"/>
    <p:sldId id="283" r:id="rId14"/>
    <p:sldId id="288" r:id="rId15"/>
    <p:sldId id="284" r:id="rId16"/>
    <p:sldId id="285" r:id="rId17"/>
    <p:sldId id="286" r:id="rId18"/>
    <p:sldId id="287" r:id="rId19"/>
    <p:sldId id="289" r:id="rId20"/>
    <p:sldId id="290" r:id="rId21"/>
    <p:sldId id="293" r:id="rId22"/>
    <p:sldId id="291" r:id="rId23"/>
    <p:sldId id="294" r:id="rId24"/>
    <p:sldId id="292" r:id="rId2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3" autoAdjust="0"/>
    <p:restoredTop sz="94704" autoAdjust="0"/>
  </p:normalViewPr>
  <p:slideViewPr>
    <p:cSldViewPr>
      <p:cViewPr varScale="1">
        <p:scale>
          <a:sx n="83" d="100"/>
          <a:sy n="83" d="100"/>
        </p:scale>
        <p:origin x="-1435"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8BB636-EBEC-4F7F-8CA6-7773CC459AEE}" type="datetimeFigureOut">
              <a:rPr kumimoji="1" lang="ja-JP" altLang="en-US" smtClean="0"/>
              <a:t>2013/1/11</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CA77B3-3509-40E4-B0D1-8EF3F192D79B}" type="slidenum">
              <a:rPr kumimoji="1" lang="ja-JP" altLang="en-US" smtClean="0"/>
              <a:t>‹#›</a:t>
            </a:fld>
            <a:endParaRPr kumimoji="1" lang="ja-JP" altLang="en-US"/>
          </a:p>
        </p:txBody>
      </p:sp>
    </p:spTree>
    <p:extLst>
      <p:ext uri="{BB962C8B-B14F-4D97-AF65-F5344CB8AC3E}">
        <p14:creationId xmlns:p14="http://schemas.microsoft.com/office/powerpoint/2010/main" val="1147703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ja-JP" altLang="en-US" smtClean="0"/>
              <a:t>マスター タイトルの書式設定</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0746DBAB-2C57-4AED-A5A4-F15E054CE8A3}" type="datetimeFigureOut">
              <a:rPr kumimoji="1" lang="ja-JP" altLang="en-US" smtClean="0"/>
              <a:t>2013/1/11</a:t>
            </a:fld>
            <a:endParaRPr kumimoji="1" lang="ja-JP" altLang="en-US"/>
          </a:p>
        </p:txBody>
      </p:sp>
      <p:sp>
        <p:nvSpPr>
          <p:cNvPr id="5" name="Footer Placeholder 4"/>
          <p:cNvSpPr>
            <a:spLocks noGrp="1"/>
          </p:cNvSpPr>
          <p:nvPr>
            <p:ph type="ftr" sz="quarter" idx="11"/>
          </p:nvPr>
        </p:nvSpPr>
        <p:spPr>
          <a:xfrm>
            <a:off x="1174044" y="5357592"/>
            <a:ext cx="5034845" cy="365125"/>
          </a:xfrm>
        </p:spPr>
        <p:txBody>
          <a:bodyPr/>
          <a:lstStyle/>
          <a:p>
            <a:endParaRPr kumimoji="1" lang="ja-JP" alt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2013/1/11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2013/1/11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5" name="Date Placeholder 4"/>
          <p:cNvSpPr>
            <a:spLocks noGrp="1"/>
          </p:cNvSpPr>
          <p:nvPr>
            <p:ph type="dt" sz="half" idx="10"/>
          </p:nvPr>
        </p:nvSpPr>
        <p:spPr/>
        <p:txBody>
          <a:bodyPr/>
          <a:lstStyle/>
          <a:p>
            <a:fld id="{0746DBAB-2C57-4AED-A5A4-F15E054CE8A3}" type="datetimeFigureOut">
              <a:rPr kumimoji="1" lang="ja-JP" altLang="en-US" smtClean="0"/>
              <a:t>2013/1/11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
        <p:nvSpPr>
          <p:cNvPr id="9" name="Content Placeholder 8"/>
          <p:cNvSpPr>
            <a:spLocks noGrp="1"/>
          </p:cNvSpPr>
          <p:nvPr>
            <p:ph sz="quarter" idx="13"/>
          </p:nvPr>
        </p:nvSpPr>
        <p:spPr>
          <a:xfrm>
            <a:off x="1298448" y="2121407"/>
            <a:ext cx="3200400" cy="360273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7" name="Date Placeholder 6"/>
          <p:cNvSpPr>
            <a:spLocks noGrp="1"/>
          </p:cNvSpPr>
          <p:nvPr>
            <p:ph type="dt" sz="half" idx="10"/>
          </p:nvPr>
        </p:nvSpPr>
        <p:spPr/>
        <p:txBody>
          <a:bodyPr/>
          <a:lstStyle/>
          <a:p>
            <a:fld id="{0746DBAB-2C57-4AED-A5A4-F15E054CE8A3}" type="datetimeFigureOut">
              <a:rPr kumimoji="1" lang="ja-JP" altLang="en-US" smtClean="0"/>
              <a:t>2013/1/11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
        <p:nvSpPr>
          <p:cNvPr id="11" name="Content Placeholder 10"/>
          <p:cNvSpPr>
            <a:spLocks noGrp="1"/>
          </p:cNvSpPr>
          <p:nvPr>
            <p:ph sz="quarter" idx="13"/>
          </p:nvPr>
        </p:nvSpPr>
        <p:spPr>
          <a:xfrm>
            <a:off x="1298448" y="2944368"/>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0746DBAB-2C57-4AED-A5A4-F15E054CE8A3}" type="datetimeFigureOut">
              <a:rPr kumimoji="1" lang="ja-JP" altLang="en-US" smtClean="0"/>
              <a:t>2013/1/11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46DBAB-2C57-4AED-A5A4-F15E054CE8A3}" type="datetimeFigureOut">
              <a:rPr kumimoji="1" lang="ja-JP" altLang="en-US" smtClean="0"/>
              <a:t>2013/1/11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ja-JP" altLang="en-US" smtClean="0"/>
              <a:t>マスター タイトルの書式設定</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1698" y="5885672"/>
            <a:ext cx="1213821" cy="365125"/>
          </a:xfrm>
        </p:spPr>
        <p:txBody>
          <a:bodyPr/>
          <a:lstStyle/>
          <a:p>
            <a:fld id="{0746DBAB-2C57-4AED-A5A4-F15E054CE8A3}" type="datetimeFigureOut">
              <a:rPr kumimoji="1" lang="ja-JP" altLang="en-US" smtClean="0"/>
              <a:t>2013/1/11</a:t>
            </a:fld>
            <a:endParaRPr kumimoji="1" lang="ja-JP" altLang="en-US"/>
          </a:p>
        </p:txBody>
      </p:sp>
      <p:sp>
        <p:nvSpPr>
          <p:cNvPr id="6" name="Footer Placeholder 5"/>
          <p:cNvSpPr>
            <a:spLocks noGrp="1"/>
          </p:cNvSpPr>
          <p:nvPr>
            <p:ph type="ftr" sz="quarter" idx="11"/>
          </p:nvPr>
        </p:nvSpPr>
        <p:spPr>
          <a:xfrm rot="-60000">
            <a:off x="914554" y="5829261"/>
            <a:ext cx="3522607" cy="365125"/>
          </a:xfrm>
        </p:spPr>
        <p:txBody>
          <a:bodyPr/>
          <a:lstStyle/>
          <a:p>
            <a:endParaRPr kumimoji="1" lang="ja-JP" altLang="en-US"/>
          </a:p>
        </p:txBody>
      </p:sp>
      <p:sp>
        <p:nvSpPr>
          <p:cNvPr id="7" name="Slide Number Placeholder 6"/>
          <p:cNvSpPr>
            <a:spLocks noGrp="1"/>
          </p:cNvSpPr>
          <p:nvPr>
            <p:ph type="sldNum" sz="quarter" idx="12"/>
          </p:nvPr>
        </p:nvSpPr>
        <p:spPr>
          <a:xfrm rot="60000">
            <a:off x="7557313" y="5896961"/>
            <a:ext cx="554023" cy="365125"/>
          </a:xfrm>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5936" y="5888737"/>
            <a:ext cx="1213821" cy="365125"/>
          </a:xfrm>
        </p:spPr>
        <p:txBody>
          <a:bodyPr/>
          <a:lstStyle/>
          <a:p>
            <a:fld id="{0746DBAB-2C57-4AED-A5A4-F15E054CE8A3}" type="datetimeFigureOut">
              <a:rPr kumimoji="1" lang="ja-JP" altLang="en-US" smtClean="0"/>
              <a:t>2013/1/11</a:t>
            </a:fld>
            <a:endParaRPr kumimoji="1" lang="ja-JP" altLang="en-US"/>
          </a:p>
        </p:txBody>
      </p:sp>
      <p:sp>
        <p:nvSpPr>
          <p:cNvPr id="6" name="Footer Placeholder 5"/>
          <p:cNvSpPr>
            <a:spLocks noGrp="1"/>
          </p:cNvSpPr>
          <p:nvPr>
            <p:ph type="ftr" sz="quarter" idx="11"/>
          </p:nvPr>
        </p:nvSpPr>
        <p:spPr>
          <a:xfrm rot="-60000">
            <a:off x="914569" y="5831037"/>
            <a:ext cx="3319043" cy="365125"/>
          </a:xfrm>
        </p:spPr>
        <p:txBody>
          <a:bodyPr/>
          <a:lstStyle/>
          <a:p>
            <a:endParaRPr kumimoji="1" lang="ja-JP" altLang="en-US"/>
          </a:p>
        </p:txBody>
      </p:sp>
      <p:sp>
        <p:nvSpPr>
          <p:cNvPr id="7" name="Slide Number Placeholder 6"/>
          <p:cNvSpPr>
            <a:spLocks noGrp="1"/>
          </p:cNvSpPr>
          <p:nvPr>
            <p:ph type="sldNum" sz="quarter" idx="12"/>
          </p:nvPr>
        </p:nvSpPr>
        <p:spPr>
          <a:xfrm rot="60000">
            <a:off x="7562089" y="5900026"/>
            <a:ext cx="554023" cy="365125"/>
          </a:xfrm>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nchor="ct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2013/1/11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2013/1/11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0746DBAB-2C57-4AED-A5A4-F15E054CE8A3}" type="datetimeFigureOut">
              <a:rPr kumimoji="1" lang="ja-JP" altLang="en-US" smtClean="0"/>
              <a:t>2013/1/11</a:t>
            </a:fld>
            <a:endParaRPr kumimoji="1" lang="ja-JP" alt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kumimoji="1" lang="ja-JP" alt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9969F975-D7EA-4E15-B41C-915D86A8DEA9}"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kumimoji="1"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kumimoji="1"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kumimoji="1"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kumimoji="1"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ソフトウェアメトリクスの基礎</a:t>
            </a:r>
            <a:r>
              <a:rPr lang="en-US" altLang="ja-JP" dirty="0" smtClean="0"/>
              <a:t>.</a:t>
            </a:r>
            <a:r>
              <a:rPr lang="ja-JP" altLang="en-US" dirty="0" smtClean="0"/>
              <a:t>９</a:t>
            </a:r>
            <a:endParaRPr kumimoji="1" lang="ja-JP" altLang="en-US" dirty="0"/>
          </a:p>
        </p:txBody>
      </p:sp>
      <p:sp>
        <p:nvSpPr>
          <p:cNvPr id="3" name="サブタイトル 2"/>
          <p:cNvSpPr>
            <a:spLocks noGrp="1"/>
          </p:cNvSpPr>
          <p:nvPr>
            <p:ph type="subTitle" idx="1"/>
          </p:nvPr>
        </p:nvSpPr>
        <p:spPr/>
        <p:txBody>
          <a:bodyPr>
            <a:normAutofit/>
          </a:bodyPr>
          <a:lstStyle/>
          <a:p>
            <a:r>
              <a:rPr kumimoji="1" lang="en-US" altLang="ja-JP" dirty="0" smtClean="0"/>
              <a:t>60151054</a:t>
            </a:r>
          </a:p>
          <a:p>
            <a:r>
              <a:rPr kumimoji="1" lang="ja-JP" altLang="en-US" dirty="0" smtClean="0"/>
              <a:t>吉行　勇人</a:t>
            </a:r>
            <a:endParaRPr kumimoji="1" lang="en-US" altLang="ja-JP" dirty="0" smtClean="0"/>
          </a:p>
          <a:p>
            <a:pPr algn="r"/>
            <a:r>
              <a:rPr lang="en-US" altLang="ja-JP" dirty="0" smtClean="0"/>
              <a:t>2013</a:t>
            </a:r>
            <a:r>
              <a:rPr lang="ja-JP" altLang="en-US" dirty="0" smtClean="0"/>
              <a:t>年</a:t>
            </a:r>
            <a:r>
              <a:rPr lang="en-US" altLang="ja-JP" dirty="0" smtClean="0"/>
              <a:t>01</a:t>
            </a:r>
            <a:r>
              <a:rPr lang="ja-JP" altLang="en-US" dirty="0" smtClean="0"/>
              <a:t>月</a:t>
            </a:r>
            <a:r>
              <a:rPr lang="en-US" altLang="ja-JP" dirty="0" smtClean="0"/>
              <a:t>11</a:t>
            </a:r>
            <a:r>
              <a:rPr lang="ja-JP" altLang="en-US" dirty="0" smtClean="0"/>
              <a:t>日</a:t>
            </a:r>
            <a:endParaRPr kumimoji="1" lang="ja-JP" altLang="en-US" dirty="0"/>
          </a:p>
        </p:txBody>
      </p:sp>
    </p:spTree>
    <p:extLst>
      <p:ext uri="{BB962C8B-B14F-4D97-AF65-F5344CB8AC3E}">
        <p14:creationId xmlns:p14="http://schemas.microsoft.com/office/powerpoint/2010/main" val="6859618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第</a:t>
            </a:r>
            <a:r>
              <a:rPr lang="ja-JP" altLang="en-US" dirty="0"/>
              <a:t>１０</a:t>
            </a:r>
            <a:r>
              <a:rPr kumimoji="1" lang="ja-JP" altLang="en-US" dirty="0" smtClean="0"/>
              <a:t>章</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lgn="ctr">
              <a:buNone/>
            </a:pPr>
            <a:endParaRPr kumimoji="1" lang="en-US" altLang="ja-JP" sz="4800" dirty="0" smtClean="0"/>
          </a:p>
          <a:p>
            <a:pPr marL="0" indent="0" algn="ctr">
              <a:buNone/>
            </a:pPr>
            <a:r>
              <a:rPr lang="ja-JP" altLang="en-US" sz="4800" dirty="0"/>
              <a:t>進捗</a:t>
            </a:r>
            <a:r>
              <a:rPr lang="ja-JP" altLang="en-US" sz="4800" dirty="0" smtClean="0"/>
              <a:t>の</a:t>
            </a:r>
            <a:r>
              <a:rPr lang="ja-JP" altLang="en-US" sz="4800" dirty="0"/>
              <a:t>測定</a:t>
            </a:r>
            <a:endParaRPr kumimoji="1" lang="en-US" altLang="ja-JP" sz="4800" dirty="0" smtClean="0"/>
          </a:p>
        </p:txBody>
      </p:sp>
    </p:spTree>
    <p:extLst>
      <p:ext uri="{BB962C8B-B14F-4D97-AF65-F5344CB8AC3E}">
        <p14:creationId xmlns:p14="http://schemas.microsoft.com/office/powerpoint/2010/main" val="6357605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プロジェクトを</a:t>
            </a:r>
            <a:r>
              <a:rPr kumimoji="1" lang="en-US" altLang="ja-JP" dirty="0" smtClean="0"/>
              <a:t/>
            </a:r>
            <a:br>
              <a:rPr kumimoji="1" lang="en-US" altLang="ja-JP" dirty="0" smtClean="0"/>
            </a:br>
            <a:r>
              <a:rPr kumimoji="1" lang="ja-JP" altLang="en-US" dirty="0" smtClean="0"/>
              <a:t>確実に成功させるには</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プロジェクトの進行に応じて、プロジェクトの目的、ゴールに対して「</a:t>
            </a:r>
            <a:r>
              <a:rPr kumimoji="1" lang="ja-JP" altLang="en-US" dirty="0" smtClean="0">
                <a:solidFill>
                  <a:srgbClr val="FF0000"/>
                </a:solidFill>
              </a:rPr>
              <a:t>自分が今どこまで来ているのか</a:t>
            </a:r>
            <a:r>
              <a:rPr kumimoji="1" lang="ja-JP" altLang="en-US" dirty="0" smtClean="0"/>
              <a:t>」を正確に知ることが重要である</a:t>
            </a:r>
            <a:endParaRPr kumimoji="1" lang="en-US" altLang="ja-JP" dirty="0" smtClean="0"/>
          </a:p>
          <a:p>
            <a:pPr marL="0" indent="0" algn="just">
              <a:buNone/>
            </a:pPr>
            <a:endParaRPr lang="en-US" altLang="ja-JP" dirty="0"/>
          </a:p>
          <a:p>
            <a:pPr marL="0" indent="0" algn="just">
              <a:buNone/>
            </a:pPr>
            <a:r>
              <a:rPr kumimoji="1" lang="ja-JP" altLang="en-US" dirty="0" smtClean="0"/>
              <a:t>進捗状況を追跡できれば、軌道修正ができる</a:t>
            </a:r>
            <a:endParaRPr kumimoji="1" lang="en-US" altLang="ja-JP" dirty="0" smtClean="0"/>
          </a:p>
          <a:p>
            <a:pPr marL="0" indent="0" algn="just">
              <a:buNone/>
            </a:pPr>
            <a:endParaRPr lang="en-US" altLang="ja-JP" dirty="0"/>
          </a:p>
          <a:p>
            <a:pPr marL="0" indent="0" algn="just">
              <a:buNone/>
            </a:pPr>
            <a:r>
              <a:rPr kumimoji="1" lang="ja-JP" altLang="en-US" dirty="0" smtClean="0"/>
              <a:t>軌道修正が出来れば顧客の期待を効果的に管理できるようになる</a:t>
            </a:r>
            <a:endParaRPr kumimoji="1" lang="en-US" altLang="ja-JP" dirty="0" smtClean="0"/>
          </a:p>
        </p:txBody>
      </p:sp>
    </p:spTree>
    <p:extLst>
      <p:ext uri="{BB962C8B-B14F-4D97-AF65-F5344CB8AC3E}">
        <p14:creationId xmlns:p14="http://schemas.microsoft.com/office/powerpoint/2010/main" val="2556436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インプロセスメトリクス</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進捗を測定するメトリクスのこと</a:t>
            </a:r>
            <a:endParaRPr kumimoji="1" lang="en-US" altLang="ja-JP" dirty="0" smtClean="0"/>
          </a:p>
          <a:p>
            <a:pPr marL="0" indent="0">
              <a:buNone/>
            </a:pPr>
            <a:endParaRPr lang="en-US" altLang="ja-JP" dirty="0"/>
          </a:p>
          <a:p>
            <a:pPr marL="457200" indent="-457200">
              <a:buFont typeface="+mj-lt"/>
              <a:buAutoNum type="arabicPeriod"/>
            </a:pPr>
            <a:r>
              <a:rPr kumimoji="1" lang="ja-JP" altLang="en-US" dirty="0" smtClean="0"/>
              <a:t>プロジェクトのマイルストーン</a:t>
            </a:r>
            <a:endParaRPr kumimoji="1" lang="en-US" altLang="ja-JP" dirty="0" smtClean="0"/>
          </a:p>
          <a:p>
            <a:pPr marL="457200" indent="-457200">
              <a:buFont typeface="+mj-lt"/>
              <a:buAutoNum type="arabicPeriod"/>
            </a:pPr>
            <a:r>
              <a:rPr lang="ja-JP" altLang="en-US" dirty="0"/>
              <a:t>コード</a:t>
            </a:r>
            <a:r>
              <a:rPr lang="ja-JP" altLang="en-US" dirty="0" smtClean="0"/>
              <a:t>結合</a:t>
            </a:r>
            <a:endParaRPr lang="en-US" altLang="ja-JP" dirty="0" smtClean="0"/>
          </a:p>
          <a:p>
            <a:pPr marL="457200" indent="-457200">
              <a:buFont typeface="+mj-lt"/>
              <a:buAutoNum type="arabicPeriod"/>
            </a:pPr>
            <a:r>
              <a:rPr kumimoji="1" lang="ja-JP" altLang="en-US" dirty="0"/>
              <a:t>テストの</a:t>
            </a:r>
            <a:r>
              <a:rPr kumimoji="1" lang="ja-JP" altLang="en-US" dirty="0" smtClean="0"/>
              <a:t>進捗</a:t>
            </a:r>
            <a:endParaRPr kumimoji="1" lang="en-US" altLang="ja-JP" dirty="0" smtClean="0"/>
          </a:p>
          <a:p>
            <a:pPr marL="457200" indent="-457200">
              <a:buFont typeface="+mj-lt"/>
              <a:buAutoNum type="arabicPeriod"/>
            </a:pPr>
            <a:r>
              <a:rPr kumimoji="1" lang="ja-JP" altLang="en-US" dirty="0" smtClean="0"/>
              <a:t>欠陥の発見と修正</a:t>
            </a:r>
            <a:endParaRPr kumimoji="1" lang="en-US" altLang="ja-JP" dirty="0" smtClean="0"/>
          </a:p>
          <a:p>
            <a:pPr marL="457200" indent="-457200">
              <a:buFont typeface="+mj-lt"/>
              <a:buAutoNum type="arabicPeriod"/>
            </a:pPr>
            <a:r>
              <a:rPr lang="ja-JP" altLang="en-US" dirty="0"/>
              <a:t>プロセス</a:t>
            </a:r>
            <a:r>
              <a:rPr lang="ja-JP" altLang="en-US" dirty="0" smtClean="0"/>
              <a:t>の</a:t>
            </a:r>
            <a:r>
              <a:rPr lang="ja-JP" altLang="en-US" dirty="0"/>
              <a:t>有効性</a:t>
            </a:r>
            <a:endParaRPr kumimoji="1" lang="ja-JP" altLang="en-US" dirty="0"/>
          </a:p>
        </p:txBody>
      </p:sp>
    </p:spTree>
    <p:extLst>
      <p:ext uri="{BB962C8B-B14F-4D97-AF65-F5344CB8AC3E}">
        <p14:creationId xmlns:p14="http://schemas.microsoft.com/office/powerpoint/2010/main" val="4158068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プロジェクトの</a:t>
            </a:r>
            <a:r>
              <a:rPr kumimoji="1" lang="en-US" altLang="ja-JP" dirty="0" smtClean="0"/>
              <a:t/>
            </a:r>
            <a:br>
              <a:rPr kumimoji="1" lang="en-US" altLang="ja-JP" dirty="0" smtClean="0"/>
            </a:br>
            <a:r>
              <a:rPr kumimoji="1" lang="ja-JP" altLang="en-US" dirty="0" smtClean="0"/>
              <a:t>マイルストーン</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マイルストーンとは・・・</a:t>
            </a:r>
            <a:endParaRPr kumimoji="1" lang="en-US" altLang="ja-JP" dirty="0" smtClean="0"/>
          </a:p>
          <a:p>
            <a:pPr marL="0" indent="0" algn="just">
              <a:buNone/>
            </a:pPr>
            <a:r>
              <a:rPr lang="ja-JP" altLang="en-US" dirty="0"/>
              <a:t>重要な節目・区切りとなる</a:t>
            </a:r>
            <a:r>
              <a:rPr lang="ja-JP" altLang="en-US" dirty="0" smtClean="0"/>
              <a:t>工程などのこと</a:t>
            </a:r>
            <a:endParaRPr kumimoji="1" lang="en-US" altLang="ja-JP" dirty="0" smtClean="0"/>
          </a:p>
          <a:p>
            <a:pPr marL="0" indent="0" algn="just">
              <a:buNone/>
            </a:pPr>
            <a:endParaRPr lang="en-US" altLang="ja-JP" dirty="0"/>
          </a:p>
          <a:p>
            <a:pPr marL="0" indent="0" algn="just">
              <a:buNone/>
            </a:pPr>
            <a:r>
              <a:rPr kumimoji="1" lang="ja-JP" altLang="en-US" dirty="0" smtClean="0"/>
              <a:t>ソフトウェアを出荷するという「目標」</a:t>
            </a:r>
            <a:endParaRPr kumimoji="1" lang="en-US" altLang="ja-JP" dirty="0" smtClean="0"/>
          </a:p>
          <a:p>
            <a:pPr marL="0" indent="0" algn="just">
              <a:buNone/>
            </a:pPr>
            <a:r>
              <a:rPr kumimoji="1" lang="ja-JP" altLang="en-US" dirty="0" smtClean="0"/>
              <a:t>目標に向けてプロジェクト計画を明確に定義・詳細化し、それによって進捗を測定できるようにする</a:t>
            </a:r>
            <a:endParaRPr kumimoji="1" lang="en-US" altLang="ja-JP" dirty="0" smtClean="0"/>
          </a:p>
          <a:p>
            <a:pPr marL="0" indent="0">
              <a:buNone/>
            </a:pPr>
            <a:endParaRPr kumimoji="1" lang="ja-JP" altLang="en-US" dirty="0"/>
          </a:p>
        </p:txBody>
      </p:sp>
    </p:spTree>
    <p:extLst>
      <p:ext uri="{BB962C8B-B14F-4D97-AF65-F5344CB8AC3E}">
        <p14:creationId xmlns:p14="http://schemas.microsoft.com/office/powerpoint/2010/main" val="3419914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SMART</a:t>
            </a:r>
            <a:r>
              <a:rPr kumimoji="1" lang="ja-JP" altLang="en-US" dirty="0" smtClean="0"/>
              <a:t>なマイルストーン</a:t>
            </a:r>
            <a:endParaRPr kumimoji="1" lang="ja-JP" altLang="en-US" dirty="0"/>
          </a:p>
        </p:txBody>
      </p:sp>
      <p:sp>
        <p:nvSpPr>
          <p:cNvPr id="3" name="コンテンツ プレースホルダー 2"/>
          <p:cNvSpPr>
            <a:spLocks noGrp="1"/>
          </p:cNvSpPr>
          <p:nvPr>
            <p:ph idx="1"/>
          </p:nvPr>
        </p:nvSpPr>
        <p:spPr/>
        <p:txBody>
          <a:bodyPr>
            <a:noAutofit/>
          </a:bodyPr>
          <a:lstStyle/>
          <a:p>
            <a:pPr marL="0" indent="0">
              <a:buNone/>
            </a:pPr>
            <a:r>
              <a:rPr kumimoji="1" lang="en-US" altLang="ja-JP" sz="1700" dirty="0" smtClean="0">
                <a:solidFill>
                  <a:srgbClr val="FF0000"/>
                </a:solidFill>
              </a:rPr>
              <a:t>S</a:t>
            </a:r>
            <a:r>
              <a:rPr kumimoji="1" lang="en-US" altLang="ja-JP" sz="1700" dirty="0" smtClean="0"/>
              <a:t>pecific</a:t>
            </a:r>
            <a:r>
              <a:rPr kumimoji="1" lang="ja-JP" altLang="en-US" sz="1700" dirty="0" smtClean="0"/>
              <a:t>（明確性）</a:t>
            </a:r>
            <a:endParaRPr kumimoji="1" lang="en-US" altLang="ja-JP" sz="1700" dirty="0" smtClean="0"/>
          </a:p>
          <a:p>
            <a:pPr marL="0" indent="0">
              <a:buNone/>
            </a:pPr>
            <a:r>
              <a:rPr lang="ja-JP" altLang="en-US" sz="1700" dirty="0" smtClean="0"/>
              <a:t>　　　マイルストーンの</a:t>
            </a:r>
            <a:r>
              <a:rPr lang="ja-JP" altLang="en-US" sz="1700" dirty="0"/>
              <a:t>定義</a:t>
            </a:r>
            <a:r>
              <a:rPr lang="ja-JP" altLang="en-US" sz="1700" dirty="0" smtClean="0"/>
              <a:t>は明確か</a:t>
            </a:r>
            <a:endParaRPr lang="en-US" altLang="ja-JP" sz="1700" dirty="0" smtClean="0"/>
          </a:p>
          <a:p>
            <a:pPr marL="0" indent="0">
              <a:buNone/>
            </a:pPr>
            <a:r>
              <a:rPr kumimoji="1" lang="en-US" altLang="ja-JP" sz="1700" dirty="0" smtClean="0">
                <a:solidFill>
                  <a:srgbClr val="FF0000"/>
                </a:solidFill>
              </a:rPr>
              <a:t>M</a:t>
            </a:r>
            <a:r>
              <a:rPr kumimoji="1" lang="en-US" altLang="ja-JP" sz="1700" dirty="0" smtClean="0"/>
              <a:t>easurable</a:t>
            </a:r>
            <a:r>
              <a:rPr kumimoji="1" lang="ja-JP" altLang="en-US" sz="1700" dirty="0" smtClean="0"/>
              <a:t>（測定可能性）</a:t>
            </a:r>
            <a:endParaRPr kumimoji="1" lang="en-US" altLang="ja-JP" sz="1700" dirty="0" smtClean="0"/>
          </a:p>
          <a:p>
            <a:pPr marL="0" indent="0">
              <a:buNone/>
            </a:pPr>
            <a:r>
              <a:rPr lang="ja-JP" altLang="en-US" sz="1700" dirty="0" smtClean="0"/>
              <a:t>　　　マイルストーンを達成したことを明確に表せる基準があるか</a:t>
            </a:r>
            <a:endParaRPr lang="en-US" altLang="ja-JP" sz="1700" dirty="0" smtClean="0"/>
          </a:p>
          <a:p>
            <a:pPr marL="0" indent="0">
              <a:buNone/>
            </a:pPr>
            <a:r>
              <a:rPr kumimoji="1" lang="en-US" altLang="ja-JP" sz="1700" dirty="0" smtClean="0">
                <a:solidFill>
                  <a:srgbClr val="FF0000"/>
                </a:solidFill>
              </a:rPr>
              <a:t>A</a:t>
            </a:r>
            <a:r>
              <a:rPr kumimoji="1" lang="en-US" altLang="ja-JP" sz="1700" dirty="0" smtClean="0"/>
              <a:t>chievable(</a:t>
            </a:r>
            <a:r>
              <a:rPr kumimoji="1" lang="ja-JP" altLang="en-US" sz="1700" dirty="0" smtClean="0"/>
              <a:t>達成可能性）</a:t>
            </a:r>
            <a:endParaRPr kumimoji="1" lang="en-US" altLang="ja-JP" sz="1700" dirty="0" smtClean="0"/>
          </a:p>
          <a:p>
            <a:pPr marL="0" indent="0">
              <a:buNone/>
            </a:pPr>
            <a:r>
              <a:rPr lang="ja-JP" altLang="en-US" sz="1700" dirty="0" smtClean="0"/>
              <a:t>　　　マイルストーンを達成できるという妥当な根拠があるか</a:t>
            </a:r>
            <a:endParaRPr lang="en-US" altLang="ja-JP" sz="1700" dirty="0" smtClean="0"/>
          </a:p>
          <a:p>
            <a:pPr marL="0" indent="0">
              <a:buNone/>
            </a:pPr>
            <a:r>
              <a:rPr kumimoji="1" lang="en-US" altLang="ja-JP" sz="1700" dirty="0" smtClean="0">
                <a:solidFill>
                  <a:srgbClr val="FF0000"/>
                </a:solidFill>
              </a:rPr>
              <a:t>R</a:t>
            </a:r>
            <a:r>
              <a:rPr kumimoji="1" lang="en-US" altLang="ja-JP" sz="1700" dirty="0" smtClean="0"/>
              <a:t>elevant</a:t>
            </a:r>
            <a:r>
              <a:rPr kumimoji="1" lang="ja-JP" altLang="en-US" sz="1700" dirty="0" smtClean="0"/>
              <a:t>（関連性）</a:t>
            </a:r>
            <a:endParaRPr kumimoji="1" lang="en-US" altLang="ja-JP" sz="1700" dirty="0" smtClean="0"/>
          </a:p>
          <a:p>
            <a:pPr marL="0" indent="0">
              <a:buNone/>
            </a:pPr>
            <a:r>
              <a:rPr kumimoji="1" lang="ja-JP" altLang="en-US" sz="1700" dirty="0" smtClean="0"/>
              <a:t>　　　プロジェクトの目的達成に対して直接結びついているか</a:t>
            </a:r>
            <a:endParaRPr kumimoji="1" lang="en-US" altLang="ja-JP" sz="1700" dirty="0" smtClean="0"/>
          </a:p>
          <a:p>
            <a:pPr marL="0" indent="0">
              <a:buNone/>
            </a:pPr>
            <a:r>
              <a:rPr lang="en-US" altLang="ja-JP" sz="1700" dirty="0" smtClean="0">
                <a:solidFill>
                  <a:srgbClr val="FF0000"/>
                </a:solidFill>
              </a:rPr>
              <a:t>T</a:t>
            </a:r>
            <a:r>
              <a:rPr lang="en-US" altLang="ja-JP" sz="1700" dirty="0" smtClean="0"/>
              <a:t>ime based</a:t>
            </a:r>
            <a:r>
              <a:rPr lang="ja-JP" altLang="en-US" sz="1700" dirty="0" smtClean="0"/>
              <a:t>（時間性）</a:t>
            </a:r>
            <a:endParaRPr lang="en-US" altLang="ja-JP" sz="1700" dirty="0" smtClean="0"/>
          </a:p>
          <a:p>
            <a:pPr marL="0" indent="0">
              <a:buNone/>
            </a:pPr>
            <a:r>
              <a:rPr lang="ja-JP" altLang="en-US" sz="1700" dirty="0"/>
              <a:t>　</a:t>
            </a:r>
            <a:r>
              <a:rPr lang="ja-JP" altLang="en-US" sz="1700" dirty="0" smtClean="0"/>
              <a:t>　　</a:t>
            </a:r>
            <a:r>
              <a:rPr kumimoji="1" lang="ja-JP" altLang="en-US" sz="1700" dirty="0" smtClean="0"/>
              <a:t>プロジェクトにとって適切な時点に設定されているか</a:t>
            </a:r>
            <a:endParaRPr kumimoji="1" lang="ja-JP" altLang="en-US" sz="1700" dirty="0"/>
          </a:p>
        </p:txBody>
      </p:sp>
    </p:spTree>
    <p:extLst>
      <p:ext uri="{BB962C8B-B14F-4D97-AF65-F5344CB8AC3E}">
        <p14:creationId xmlns:p14="http://schemas.microsoft.com/office/powerpoint/2010/main" val="2457210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マイルストーン</a:t>
            </a:r>
            <a:r>
              <a:rPr lang="ja-JP" altLang="en-US" dirty="0" smtClean="0"/>
              <a:t>の例</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要求分析におけるマイルストーン</a:t>
            </a:r>
            <a:endParaRPr kumimoji="1" lang="en-US" altLang="ja-JP" dirty="0" smtClean="0"/>
          </a:p>
          <a:p>
            <a:pPr marL="0" indent="0">
              <a:buNone/>
            </a:pP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3168395265"/>
              </p:ext>
            </p:extLst>
          </p:nvPr>
        </p:nvGraphicFramePr>
        <p:xfrm>
          <a:off x="1547664" y="2708920"/>
          <a:ext cx="6096000" cy="2763520"/>
        </p:xfrm>
        <a:graphic>
          <a:graphicData uri="http://schemas.openxmlformats.org/drawingml/2006/table">
            <a:tbl>
              <a:tblPr firstRow="1" bandRow="1">
                <a:tableStyleId>{5C22544A-7EE6-4342-B048-85BDC9FD1C3A}</a:tableStyleId>
              </a:tblPr>
              <a:tblGrid>
                <a:gridCol w="3672408"/>
                <a:gridCol w="2423592"/>
              </a:tblGrid>
              <a:tr h="370840">
                <a:tc>
                  <a:txBody>
                    <a:bodyPr/>
                    <a:lstStyle/>
                    <a:p>
                      <a:r>
                        <a:rPr kumimoji="1" lang="ja-JP" altLang="en-US" dirty="0" smtClean="0"/>
                        <a:t>マイルストーン</a:t>
                      </a:r>
                      <a:endParaRPr kumimoji="1" lang="ja-JP" altLang="en-US" dirty="0"/>
                    </a:p>
                  </a:txBody>
                  <a:tcPr/>
                </a:tc>
                <a:tc>
                  <a:txBody>
                    <a:bodyPr/>
                    <a:lstStyle/>
                    <a:p>
                      <a:r>
                        <a:rPr kumimoji="1" lang="ja-JP" altLang="en-US" dirty="0" smtClean="0"/>
                        <a:t>期限</a:t>
                      </a:r>
                      <a:endParaRPr kumimoji="1" lang="en-US" altLang="ja-JP" dirty="0" smtClean="0"/>
                    </a:p>
                  </a:txBody>
                  <a:tcPr/>
                </a:tc>
              </a:tr>
              <a:tr h="370840">
                <a:tc>
                  <a:txBody>
                    <a:bodyPr/>
                    <a:lstStyle/>
                    <a:p>
                      <a:r>
                        <a:rPr kumimoji="1" lang="ja-JP" altLang="en-US" dirty="0" smtClean="0"/>
                        <a:t>レビュー可能な要求仕様の下書きの作成</a:t>
                      </a:r>
                      <a:endParaRPr kumimoji="1" lang="ja-JP" altLang="en-US" dirty="0"/>
                    </a:p>
                  </a:txBody>
                  <a:tcPr/>
                </a:tc>
                <a:tc>
                  <a:txBody>
                    <a:bodyPr/>
                    <a:lstStyle/>
                    <a:p>
                      <a:r>
                        <a:rPr kumimoji="1" lang="en-US" altLang="ja-JP" dirty="0" smtClean="0"/>
                        <a:t>2006</a:t>
                      </a:r>
                      <a:r>
                        <a:rPr kumimoji="1" lang="ja-JP" altLang="en-US" dirty="0" smtClean="0"/>
                        <a:t>年</a:t>
                      </a:r>
                      <a:r>
                        <a:rPr kumimoji="1" lang="en-US" altLang="ja-JP" dirty="0" smtClean="0"/>
                        <a:t>6</a:t>
                      </a:r>
                      <a:r>
                        <a:rPr kumimoji="1" lang="ja-JP" altLang="en-US" dirty="0" smtClean="0"/>
                        <a:t>月</a:t>
                      </a:r>
                      <a:r>
                        <a:rPr kumimoji="1" lang="en-US" altLang="ja-JP" dirty="0" smtClean="0"/>
                        <a:t>1</a:t>
                      </a:r>
                      <a:r>
                        <a:rPr kumimoji="1" lang="ja-JP" altLang="en-US" dirty="0" smtClean="0"/>
                        <a:t>日</a:t>
                      </a:r>
                      <a:endParaRPr kumimoji="1" lang="ja-JP" altLang="en-US" dirty="0"/>
                    </a:p>
                  </a:txBody>
                  <a:tcPr/>
                </a:tc>
              </a:tr>
              <a:tr h="370840">
                <a:tc>
                  <a:txBody>
                    <a:bodyPr/>
                    <a:lstStyle/>
                    <a:p>
                      <a:r>
                        <a:rPr kumimoji="1" lang="ja-JP" altLang="en-US" dirty="0" smtClean="0"/>
                        <a:t>開発メンバとテストメンバによる内部要求レビュー</a:t>
                      </a:r>
                      <a:endParaRPr kumimoji="1" lang="ja-JP" altLang="en-US" dirty="0"/>
                    </a:p>
                  </a:txBody>
                  <a:tcPr/>
                </a:tc>
                <a:tc>
                  <a:txBody>
                    <a:bodyPr/>
                    <a:lstStyle/>
                    <a:p>
                      <a:r>
                        <a:rPr kumimoji="1" lang="en-US" altLang="ja-JP" dirty="0" smtClean="0"/>
                        <a:t>2006</a:t>
                      </a:r>
                      <a:r>
                        <a:rPr kumimoji="1" lang="ja-JP" altLang="en-US" dirty="0" smtClean="0"/>
                        <a:t>年</a:t>
                      </a:r>
                      <a:r>
                        <a:rPr kumimoji="1" lang="en-US" altLang="ja-JP" dirty="0" smtClean="0"/>
                        <a:t>6</a:t>
                      </a:r>
                      <a:r>
                        <a:rPr kumimoji="1" lang="ja-JP" altLang="en-US" dirty="0" smtClean="0"/>
                        <a:t>月</a:t>
                      </a:r>
                      <a:r>
                        <a:rPr kumimoji="1" lang="en-US" altLang="ja-JP" dirty="0" smtClean="0"/>
                        <a:t>8</a:t>
                      </a:r>
                      <a:r>
                        <a:rPr kumimoji="1" lang="ja-JP" altLang="en-US" dirty="0" smtClean="0"/>
                        <a:t>日</a:t>
                      </a:r>
                      <a:endParaRPr kumimoji="1" lang="ja-JP" altLang="en-US" dirty="0"/>
                    </a:p>
                  </a:txBody>
                  <a:tcPr/>
                </a:tc>
              </a:tr>
              <a:tr h="370840">
                <a:tc>
                  <a:txBody>
                    <a:bodyPr/>
                    <a:lstStyle/>
                    <a:p>
                      <a:r>
                        <a:rPr kumimoji="1" lang="ja-JP" altLang="en-US" dirty="0" smtClean="0"/>
                        <a:t>要求仕様の改訂と顧客への提出</a:t>
                      </a:r>
                      <a:endParaRPr kumimoji="1" lang="ja-JP" altLang="en-US" dirty="0"/>
                    </a:p>
                  </a:txBody>
                  <a:tcPr/>
                </a:tc>
                <a:tc>
                  <a:txBody>
                    <a:bodyPr/>
                    <a:lstStyle/>
                    <a:p>
                      <a:r>
                        <a:rPr kumimoji="1" lang="en-US" altLang="ja-JP" dirty="0" smtClean="0"/>
                        <a:t>2006</a:t>
                      </a:r>
                      <a:r>
                        <a:rPr kumimoji="1" lang="ja-JP" altLang="en-US" dirty="0" smtClean="0"/>
                        <a:t>年</a:t>
                      </a:r>
                      <a:r>
                        <a:rPr kumimoji="1" lang="en-US" altLang="ja-JP" dirty="0" smtClean="0"/>
                        <a:t>6</a:t>
                      </a:r>
                      <a:r>
                        <a:rPr kumimoji="1" lang="ja-JP" altLang="en-US" dirty="0" smtClean="0"/>
                        <a:t>月</a:t>
                      </a:r>
                      <a:r>
                        <a:rPr kumimoji="1" lang="en-US" altLang="ja-JP" dirty="0" smtClean="0"/>
                        <a:t>15</a:t>
                      </a:r>
                      <a:r>
                        <a:rPr kumimoji="1" lang="ja-JP" altLang="en-US" dirty="0" smtClean="0"/>
                        <a:t>日</a:t>
                      </a:r>
                      <a:endParaRPr kumimoji="1" lang="ja-JP" altLang="en-US" dirty="0"/>
                    </a:p>
                  </a:txBody>
                  <a:tcPr/>
                </a:tc>
              </a:tr>
              <a:tr h="370840">
                <a:tc>
                  <a:txBody>
                    <a:bodyPr/>
                    <a:lstStyle/>
                    <a:p>
                      <a:r>
                        <a:rPr kumimoji="1" lang="ja-JP" altLang="en-US" dirty="0" smtClean="0"/>
                        <a:t>顧客承認の獲得</a:t>
                      </a:r>
                      <a:endParaRPr kumimoji="1" lang="ja-JP" altLang="en-US" dirty="0"/>
                    </a:p>
                  </a:txBody>
                  <a:tcPr/>
                </a:tc>
                <a:tc>
                  <a:txBody>
                    <a:bodyPr/>
                    <a:lstStyle/>
                    <a:p>
                      <a:r>
                        <a:rPr kumimoji="1" lang="en-US" altLang="ja-JP" dirty="0" smtClean="0"/>
                        <a:t>2006</a:t>
                      </a:r>
                      <a:r>
                        <a:rPr kumimoji="1" lang="ja-JP" altLang="en-US" dirty="0" smtClean="0"/>
                        <a:t>年</a:t>
                      </a:r>
                      <a:r>
                        <a:rPr kumimoji="1" lang="en-US" altLang="ja-JP" dirty="0" smtClean="0"/>
                        <a:t>6</a:t>
                      </a:r>
                      <a:r>
                        <a:rPr kumimoji="1" lang="ja-JP" altLang="en-US" dirty="0" smtClean="0"/>
                        <a:t>月</a:t>
                      </a:r>
                      <a:r>
                        <a:rPr kumimoji="1" lang="en-US" altLang="ja-JP" dirty="0" smtClean="0"/>
                        <a:t>25</a:t>
                      </a:r>
                      <a:r>
                        <a:rPr kumimoji="1" lang="ja-JP" altLang="en-US" dirty="0" smtClean="0"/>
                        <a:t>日</a:t>
                      </a:r>
                      <a:endParaRPr kumimoji="1" lang="ja-JP" altLang="en-US" dirty="0"/>
                    </a:p>
                  </a:txBody>
                  <a:tcPr/>
                </a:tc>
              </a:tr>
              <a:tr h="370840">
                <a:tc>
                  <a:txBody>
                    <a:bodyPr/>
                    <a:lstStyle/>
                    <a:p>
                      <a:r>
                        <a:rPr kumimoji="1" lang="ja-JP" altLang="en-US" dirty="0" smtClean="0"/>
                        <a:t>要求仕様の最終版作成</a:t>
                      </a:r>
                      <a:endParaRPr kumimoji="1" lang="ja-JP" altLang="en-US" dirty="0"/>
                    </a:p>
                  </a:txBody>
                  <a:tcPr/>
                </a:tc>
                <a:tc>
                  <a:txBody>
                    <a:bodyPr/>
                    <a:lstStyle/>
                    <a:p>
                      <a:r>
                        <a:rPr kumimoji="1" lang="en-US" altLang="ja-JP" dirty="0" smtClean="0"/>
                        <a:t>2006</a:t>
                      </a:r>
                      <a:r>
                        <a:rPr kumimoji="1" lang="ja-JP" altLang="en-US" dirty="0" smtClean="0"/>
                        <a:t>年</a:t>
                      </a:r>
                      <a:r>
                        <a:rPr kumimoji="1" lang="en-US" altLang="ja-JP" dirty="0" smtClean="0"/>
                        <a:t>6</a:t>
                      </a:r>
                      <a:r>
                        <a:rPr kumimoji="1" lang="ja-JP" altLang="en-US" dirty="0" smtClean="0"/>
                        <a:t>月</a:t>
                      </a:r>
                      <a:r>
                        <a:rPr kumimoji="1" lang="en-US" altLang="ja-JP" dirty="0" smtClean="0"/>
                        <a:t>30</a:t>
                      </a:r>
                      <a:r>
                        <a:rPr kumimoji="1" lang="ja-JP" altLang="en-US" dirty="0" smtClean="0"/>
                        <a:t>日</a:t>
                      </a:r>
                      <a:endParaRPr kumimoji="1" lang="ja-JP" altLang="en-US" dirty="0"/>
                    </a:p>
                  </a:txBody>
                  <a:tcPr/>
                </a:tc>
              </a:tr>
            </a:tbl>
          </a:graphicData>
        </a:graphic>
      </p:graphicFrame>
    </p:spTree>
    <p:extLst>
      <p:ext uri="{BB962C8B-B14F-4D97-AF65-F5344CB8AC3E}">
        <p14:creationId xmlns:p14="http://schemas.microsoft.com/office/powerpoint/2010/main" val="1630093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SMART</a:t>
            </a:r>
            <a:r>
              <a:rPr kumimoji="1" lang="ja-JP" altLang="en-US" dirty="0" smtClean="0"/>
              <a:t>かどうか</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en-US" altLang="ja-JP" dirty="0" smtClean="0"/>
              <a:t>Specific</a:t>
            </a:r>
            <a:r>
              <a:rPr kumimoji="1" lang="ja-JP" altLang="en-US" dirty="0" smtClean="0"/>
              <a:t>（明確性）</a:t>
            </a:r>
            <a:endParaRPr kumimoji="1" lang="en-US" altLang="ja-JP" dirty="0" smtClean="0"/>
          </a:p>
          <a:p>
            <a:pPr marL="0" indent="0" algn="just">
              <a:buNone/>
            </a:pPr>
            <a:r>
              <a:rPr lang="ja-JP" altLang="en-US" dirty="0"/>
              <a:t>明確性を高めるために</a:t>
            </a:r>
            <a:r>
              <a:rPr lang="ja-JP" altLang="en-US" dirty="0" smtClean="0"/>
              <a:t>は、それぞれのマイルストーンの責任者を決めるとよい</a:t>
            </a:r>
            <a:endParaRPr lang="en-US" altLang="ja-JP" dirty="0" smtClean="0"/>
          </a:p>
          <a:p>
            <a:pPr marL="0" indent="0" algn="just">
              <a:buNone/>
            </a:pPr>
            <a:endParaRPr kumimoji="1" lang="en-US" altLang="ja-JP" dirty="0"/>
          </a:p>
          <a:p>
            <a:pPr marL="0" indent="0" algn="just">
              <a:buNone/>
            </a:pPr>
            <a:r>
              <a:rPr lang="en-US" altLang="ja-JP" dirty="0" smtClean="0"/>
              <a:t>Measurable</a:t>
            </a:r>
            <a:r>
              <a:rPr lang="ja-JP" altLang="en-US" dirty="0" smtClean="0"/>
              <a:t>（測定可能性）</a:t>
            </a:r>
            <a:endParaRPr lang="en-US" altLang="ja-JP" dirty="0" smtClean="0"/>
          </a:p>
          <a:p>
            <a:pPr marL="0" indent="0" algn="just">
              <a:buNone/>
            </a:pPr>
            <a:r>
              <a:rPr kumimoji="1" lang="ja-JP" altLang="en-US" dirty="0"/>
              <a:t>測定可能</a:t>
            </a:r>
            <a:r>
              <a:rPr kumimoji="1" lang="ja-JP" altLang="en-US" dirty="0" smtClean="0"/>
              <a:t>な関連イベント</a:t>
            </a:r>
            <a:r>
              <a:rPr lang="ja-JP" altLang="en-US" dirty="0" smtClean="0"/>
              <a:t>が</a:t>
            </a:r>
            <a:r>
              <a:rPr kumimoji="1" lang="ja-JP" altLang="en-US" dirty="0" smtClean="0"/>
              <a:t>あるかどうか</a:t>
            </a:r>
            <a:endParaRPr kumimoji="1" lang="en-US" altLang="ja-JP" dirty="0" smtClean="0"/>
          </a:p>
          <a:p>
            <a:pPr marL="0" indent="0" algn="just">
              <a:buNone/>
            </a:pPr>
            <a:r>
              <a:rPr lang="ja-JP" altLang="en-US" dirty="0" smtClean="0"/>
              <a:t>例：要求仕様の下書きはできたか？</a:t>
            </a:r>
            <a:endParaRPr lang="en-US" altLang="ja-JP" dirty="0" smtClean="0"/>
          </a:p>
          <a:p>
            <a:pPr marL="0" indent="0" algn="just">
              <a:buNone/>
            </a:pPr>
            <a:r>
              <a:rPr lang="ja-JP" altLang="en-US" dirty="0" smtClean="0"/>
              <a:t>　　 レビュー会議は開催されたか？</a:t>
            </a:r>
            <a:endParaRPr lang="en-US" altLang="ja-JP" dirty="0" smtClean="0"/>
          </a:p>
          <a:p>
            <a:pPr marL="0" indent="0">
              <a:buNone/>
            </a:pPr>
            <a:endParaRPr kumimoji="1" lang="ja-JP" altLang="en-US" dirty="0"/>
          </a:p>
        </p:txBody>
      </p:sp>
    </p:spTree>
    <p:extLst>
      <p:ext uri="{BB962C8B-B14F-4D97-AF65-F5344CB8AC3E}">
        <p14:creationId xmlns:p14="http://schemas.microsoft.com/office/powerpoint/2010/main" val="3167835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SMART</a:t>
            </a:r>
            <a:r>
              <a:rPr kumimoji="1" lang="ja-JP" altLang="en-US" dirty="0" smtClean="0"/>
              <a:t>かどうか</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pPr marL="0" indent="0" algn="just">
              <a:buNone/>
            </a:pPr>
            <a:r>
              <a:rPr kumimoji="1" lang="en-US" altLang="ja-JP" dirty="0" smtClean="0"/>
              <a:t>Achievable</a:t>
            </a:r>
            <a:r>
              <a:rPr kumimoji="1" lang="ja-JP" altLang="en-US" dirty="0" smtClean="0"/>
              <a:t>（達成可能性）</a:t>
            </a:r>
            <a:endParaRPr kumimoji="1" lang="en-US" altLang="ja-JP" dirty="0" smtClean="0"/>
          </a:p>
          <a:p>
            <a:pPr marL="0" indent="0" algn="just">
              <a:buNone/>
            </a:pPr>
            <a:r>
              <a:rPr lang="ja-JP" altLang="en-US" dirty="0"/>
              <a:t>マイルストーン</a:t>
            </a:r>
            <a:r>
              <a:rPr lang="ja-JP" altLang="en-US" dirty="0" smtClean="0"/>
              <a:t>の</a:t>
            </a:r>
            <a:r>
              <a:rPr lang="ja-JP" altLang="en-US" dirty="0"/>
              <a:t>設置間隔</a:t>
            </a:r>
            <a:r>
              <a:rPr lang="ja-JP" altLang="en-US" dirty="0" smtClean="0"/>
              <a:t>が、過去の類似プロジェクトや同じ顧客からのプロジェクト、リソースの配分などを十分考慮しているかどうか</a:t>
            </a:r>
            <a:endParaRPr lang="en-US" altLang="ja-JP" dirty="0" smtClean="0"/>
          </a:p>
          <a:p>
            <a:pPr marL="0" indent="0" algn="just">
              <a:buNone/>
            </a:pPr>
            <a:endParaRPr kumimoji="1" lang="en-US" altLang="ja-JP" dirty="0"/>
          </a:p>
          <a:p>
            <a:pPr marL="0" indent="0" algn="just">
              <a:buNone/>
            </a:pPr>
            <a:r>
              <a:rPr lang="en-US" altLang="ja-JP" dirty="0" smtClean="0"/>
              <a:t>Relevant(</a:t>
            </a:r>
            <a:r>
              <a:rPr lang="ja-JP" altLang="en-US" dirty="0" smtClean="0"/>
              <a:t>関連性）</a:t>
            </a:r>
            <a:endParaRPr lang="en-US" altLang="ja-JP" dirty="0" smtClean="0"/>
          </a:p>
          <a:p>
            <a:pPr marL="0" indent="0" algn="just">
              <a:buNone/>
            </a:pPr>
            <a:r>
              <a:rPr lang="ja-JP" altLang="en-US" dirty="0"/>
              <a:t>システム</a:t>
            </a:r>
            <a:r>
              <a:rPr lang="ja-JP" altLang="en-US" dirty="0" smtClean="0"/>
              <a:t>開発の目標のために重要なことを設定できているか</a:t>
            </a:r>
            <a:endParaRPr lang="en-US" altLang="ja-JP" dirty="0" smtClean="0"/>
          </a:p>
          <a:p>
            <a:pPr marL="0" indent="0" algn="just">
              <a:buNone/>
            </a:pPr>
            <a:endParaRPr lang="en-US" altLang="ja-JP" dirty="0"/>
          </a:p>
          <a:p>
            <a:pPr marL="0" indent="0" algn="just">
              <a:buNone/>
            </a:pPr>
            <a:r>
              <a:rPr lang="en-US" altLang="ja-JP" dirty="0" smtClean="0"/>
              <a:t>Time</a:t>
            </a:r>
            <a:r>
              <a:rPr lang="ja-JP" altLang="en-US" dirty="0"/>
              <a:t> </a:t>
            </a:r>
            <a:r>
              <a:rPr lang="en-US" altLang="ja-JP" dirty="0" smtClean="0"/>
              <a:t>based</a:t>
            </a:r>
            <a:r>
              <a:rPr lang="ja-JP" altLang="en-US" dirty="0" smtClean="0"/>
              <a:t>（時間性）</a:t>
            </a:r>
            <a:endParaRPr lang="en-US" altLang="ja-JP" dirty="0" smtClean="0"/>
          </a:p>
          <a:p>
            <a:pPr marL="0" indent="0" algn="just">
              <a:buNone/>
            </a:pPr>
            <a:r>
              <a:rPr lang="ja-JP" altLang="en-US" dirty="0" smtClean="0"/>
              <a:t>期限を明確に設定しているかどうか</a:t>
            </a:r>
            <a:endParaRPr lang="en-US" altLang="ja-JP" dirty="0" smtClean="0"/>
          </a:p>
        </p:txBody>
      </p:sp>
    </p:spTree>
    <p:extLst>
      <p:ext uri="{BB962C8B-B14F-4D97-AF65-F5344CB8AC3E}">
        <p14:creationId xmlns:p14="http://schemas.microsoft.com/office/powerpoint/2010/main" val="1815486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マイルストーン＝ゲート</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lgn="just">
              <a:buNone/>
            </a:pPr>
            <a:r>
              <a:rPr kumimoji="1" lang="ja-JP" altLang="en-US" dirty="0" smtClean="0"/>
              <a:t>マイルストーンは、ソフトウェアプロジェクトの「ゲート」として利用できる</a:t>
            </a:r>
            <a:endParaRPr kumimoji="1" lang="en-US" altLang="ja-JP" dirty="0" smtClean="0"/>
          </a:p>
          <a:p>
            <a:pPr marL="0" indent="0" algn="just">
              <a:buNone/>
            </a:pPr>
            <a:endParaRPr lang="en-US" altLang="ja-JP" dirty="0"/>
          </a:p>
          <a:p>
            <a:pPr marL="0" indent="0" algn="just">
              <a:buNone/>
            </a:pPr>
            <a:r>
              <a:rPr kumimoji="1" lang="ja-JP" altLang="en-US" dirty="0" smtClean="0"/>
              <a:t>ゲートとは、次のステップへと進むために達成しなければならない基準となる「区切り」である</a:t>
            </a:r>
            <a:endParaRPr kumimoji="1" lang="en-US" altLang="ja-JP" dirty="0" smtClean="0"/>
          </a:p>
          <a:p>
            <a:pPr marL="0" indent="0" algn="just">
              <a:buNone/>
            </a:pPr>
            <a:endParaRPr lang="en-US" altLang="ja-JP" dirty="0"/>
          </a:p>
          <a:p>
            <a:pPr marL="0" indent="0" algn="just">
              <a:buNone/>
            </a:pPr>
            <a:r>
              <a:rPr kumimoji="1" lang="ja-JP" altLang="en-US" dirty="0" smtClean="0"/>
              <a:t>ゲートの基準を満たさず次の工程を開始して、結果的に後戻りが必要になる、などを防ぐことができる</a:t>
            </a:r>
            <a:endParaRPr kumimoji="1" lang="ja-JP" altLang="en-US" dirty="0"/>
          </a:p>
        </p:txBody>
      </p:sp>
    </p:spTree>
    <p:extLst>
      <p:ext uri="{BB962C8B-B14F-4D97-AF65-F5344CB8AC3E}">
        <p14:creationId xmlns:p14="http://schemas.microsoft.com/office/powerpoint/2010/main" val="3609526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プロジェクト管理ツール</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プロジェクト管理ツールが多数ある</a:t>
            </a:r>
            <a:endParaRPr kumimoji="1" lang="en-US" altLang="ja-JP" dirty="0" smtClean="0"/>
          </a:p>
          <a:p>
            <a:pPr marL="0" indent="0">
              <a:buNone/>
            </a:pPr>
            <a:endParaRPr lang="en-US" altLang="ja-JP" dirty="0" smtClean="0"/>
          </a:p>
          <a:p>
            <a:pPr marL="0" indent="0">
              <a:buNone/>
            </a:pPr>
            <a:endParaRPr lang="en-US" altLang="ja-JP" dirty="0"/>
          </a:p>
          <a:p>
            <a:pPr marL="0" indent="0">
              <a:buNone/>
            </a:pPr>
            <a:r>
              <a:rPr kumimoji="1" lang="ja-JP" altLang="en-US" dirty="0" smtClean="0"/>
              <a:t>例：</a:t>
            </a:r>
            <a:r>
              <a:rPr kumimoji="1" lang="en-US" altLang="ja-JP" dirty="0" err="1" smtClean="0"/>
              <a:t>Redmine</a:t>
            </a:r>
            <a:r>
              <a:rPr lang="ja-JP" altLang="en-US" dirty="0" err="1" smtClean="0"/>
              <a:t>、</a:t>
            </a:r>
            <a:r>
              <a:rPr lang="en-US" altLang="ja-JP" dirty="0" smtClean="0"/>
              <a:t>Microsoft Project</a:t>
            </a:r>
            <a:r>
              <a:rPr lang="ja-JP" altLang="en-US" dirty="0" smtClean="0"/>
              <a:t>等</a:t>
            </a:r>
            <a:endParaRPr lang="en-US" altLang="ja-JP" dirty="0" smtClean="0"/>
          </a:p>
          <a:p>
            <a:pPr marL="0" indent="0">
              <a:buNone/>
            </a:pPr>
            <a:endParaRPr kumimoji="1" lang="en-US" altLang="ja-JP" dirty="0"/>
          </a:p>
          <a:p>
            <a:pPr marL="0" indent="0">
              <a:buNone/>
            </a:pPr>
            <a:endParaRPr kumimoji="1" lang="en-US" altLang="ja-JP" dirty="0" smtClean="0"/>
          </a:p>
        </p:txBody>
      </p:sp>
    </p:spTree>
    <p:extLst>
      <p:ext uri="{BB962C8B-B14F-4D97-AF65-F5344CB8AC3E}">
        <p14:creationId xmlns:p14="http://schemas.microsoft.com/office/powerpoint/2010/main" val="4075342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コード結合</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コード結合とは</a:t>
            </a:r>
            <a:endParaRPr kumimoji="1" lang="en-US" altLang="ja-JP" dirty="0" smtClean="0"/>
          </a:p>
          <a:p>
            <a:pPr marL="0" indent="0" algn="just">
              <a:buNone/>
            </a:pPr>
            <a:r>
              <a:rPr lang="ja-JP" altLang="en-US" dirty="0"/>
              <a:t>実際</a:t>
            </a:r>
            <a:r>
              <a:rPr lang="ja-JP" altLang="en-US" dirty="0" smtClean="0"/>
              <a:t>に</a:t>
            </a:r>
            <a:r>
              <a:rPr lang="ja-JP" altLang="en-US" dirty="0"/>
              <a:t>コード</a:t>
            </a:r>
            <a:r>
              <a:rPr lang="ja-JP" altLang="en-US" dirty="0" smtClean="0"/>
              <a:t>を作成し、単体テストを実施し、正式なシステムテストのためにコードをシステムライブラリへと結合する作業である</a:t>
            </a:r>
            <a:endParaRPr lang="en-US" altLang="ja-JP" dirty="0" smtClean="0"/>
          </a:p>
          <a:p>
            <a:pPr marL="0" indent="0" algn="just">
              <a:buNone/>
            </a:pPr>
            <a:endParaRPr kumimoji="1" lang="en-US" altLang="ja-JP" dirty="0"/>
          </a:p>
          <a:p>
            <a:pPr marL="0" indent="0" algn="just">
              <a:buNone/>
            </a:pPr>
            <a:r>
              <a:rPr lang="ja-JP" altLang="en-US" dirty="0" smtClean="0"/>
              <a:t>コード結合は</a:t>
            </a:r>
            <a:r>
              <a:rPr lang="en-US" altLang="ja-JP" dirty="0" smtClean="0"/>
              <a:t>1</a:t>
            </a:r>
            <a:r>
              <a:rPr lang="ja-JP" altLang="en-US" dirty="0" smtClean="0"/>
              <a:t>回限りではなく、何度も実施し、機能が徐々に増えていくことで要求されるシステムの全体像に近づいていく</a:t>
            </a:r>
            <a:endParaRPr kumimoji="1" lang="ja-JP" altLang="en-US" dirty="0"/>
          </a:p>
        </p:txBody>
      </p:sp>
    </p:spTree>
    <p:extLst>
      <p:ext uri="{BB962C8B-B14F-4D97-AF65-F5344CB8AC3E}">
        <p14:creationId xmlns:p14="http://schemas.microsoft.com/office/powerpoint/2010/main" val="1095751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コーディングを測定する</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pPr marL="0" indent="0" algn="just">
              <a:buNone/>
            </a:pPr>
            <a:r>
              <a:rPr kumimoji="1" lang="ja-JP" altLang="en-US" dirty="0" smtClean="0"/>
              <a:t>単に「コーディングが８０％終了した」というのは客観的で信頼できない</a:t>
            </a:r>
            <a:endParaRPr kumimoji="1" lang="en-US" altLang="ja-JP" dirty="0" smtClean="0"/>
          </a:p>
          <a:p>
            <a:pPr marL="0" indent="0" algn="just">
              <a:buNone/>
            </a:pPr>
            <a:endParaRPr lang="en-US" altLang="ja-JP" dirty="0"/>
          </a:p>
          <a:p>
            <a:pPr marL="0" indent="0" algn="just">
              <a:buNone/>
            </a:pPr>
            <a:r>
              <a:rPr lang="ja-JP" altLang="en-US" dirty="0" smtClean="0"/>
              <a:t>筆者が勧めるメトリクスは、「結合作業に引き渡したコードの行数」である</a:t>
            </a:r>
            <a:endParaRPr lang="en-US" altLang="ja-JP" dirty="0" smtClean="0"/>
          </a:p>
          <a:p>
            <a:pPr marL="0" indent="0" algn="just">
              <a:buNone/>
            </a:pPr>
            <a:endParaRPr kumimoji="1" lang="en-US" altLang="ja-JP" dirty="0"/>
          </a:p>
          <a:p>
            <a:pPr marL="0" indent="0" algn="just">
              <a:buNone/>
            </a:pPr>
            <a:r>
              <a:rPr lang="ja-JP" altLang="en-US" dirty="0" smtClean="0"/>
              <a:t>つまり、単体テストが終了し、システムにうまく組み込まれたコードの行数のことであり、その累積値を測定することで、コーディングを「測定可能」なものとする</a:t>
            </a:r>
            <a:endParaRPr kumimoji="1" lang="ja-JP" altLang="en-US" dirty="0"/>
          </a:p>
        </p:txBody>
      </p:sp>
    </p:spTree>
    <p:extLst>
      <p:ext uri="{BB962C8B-B14F-4D97-AF65-F5344CB8AC3E}">
        <p14:creationId xmlns:p14="http://schemas.microsoft.com/office/powerpoint/2010/main" val="3915933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コード結合パターン</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ある程度経験のある組織ならば</a:t>
            </a:r>
            <a:endParaRPr kumimoji="1" lang="en-US" altLang="ja-JP" dirty="0" smtClean="0"/>
          </a:p>
          <a:p>
            <a:pPr marL="0" indent="0">
              <a:buNone/>
            </a:pPr>
            <a:r>
              <a:rPr lang="ja-JP" altLang="en-US" dirty="0"/>
              <a:t>成功</a:t>
            </a:r>
            <a:r>
              <a:rPr lang="ja-JP" altLang="en-US" dirty="0" smtClean="0"/>
              <a:t>したコード結合のパターンと失敗したコード結合のパターンがあるはず</a:t>
            </a:r>
            <a:endParaRPr lang="en-US" altLang="ja-JP" dirty="0" smtClean="0"/>
          </a:p>
          <a:p>
            <a:pPr marL="0" indent="0">
              <a:buNone/>
            </a:pPr>
            <a:endParaRPr kumimoji="1" lang="en-US" altLang="ja-JP" dirty="0"/>
          </a:p>
          <a:p>
            <a:pPr marL="0" indent="0">
              <a:buNone/>
            </a:pPr>
            <a:r>
              <a:rPr lang="ja-JP" altLang="en-US" dirty="0" smtClean="0"/>
              <a:t>「期待されるコード結合パターン」に沿っているかどうか</a:t>
            </a:r>
            <a:endParaRPr kumimoji="1" lang="ja-JP" altLang="en-US" dirty="0"/>
          </a:p>
        </p:txBody>
      </p:sp>
    </p:spTree>
    <p:extLst>
      <p:ext uri="{BB962C8B-B14F-4D97-AF65-F5344CB8AC3E}">
        <p14:creationId xmlns:p14="http://schemas.microsoft.com/office/powerpoint/2010/main" val="2139631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コード結合に関して</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コード結合の時期が早いほど、プロジェクトのリスクが低減する</a:t>
            </a:r>
            <a:endParaRPr kumimoji="1" lang="en-US" altLang="ja-JP" dirty="0" smtClean="0"/>
          </a:p>
          <a:p>
            <a:pPr marL="0" indent="0" algn="just">
              <a:buNone/>
            </a:pPr>
            <a:endParaRPr lang="en-US" altLang="ja-JP" dirty="0" smtClean="0"/>
          </a:p>
          <a:p>
            <a:pPr marL="0" indent="0" algn="just">
              <a:buNone/>
            </a:pPr>
            <a:endParaRPr lang="en-US" altLang="ja-JP" dirty="0"/>
          </a:p>
          <a:p>
            <a:pPr marL="0" indent="0" algn="just">
              <a:buNone/>
            </a:pPr>
            <a:r>
              <a:rPr kumimoji="1" lang="ja-JP" altLang="en-US" dirty="0" smtClean="0"/>
              <a:t>テストにかけられる時間が多くなるから</a:t>
            </a:r>
            <a:endParaRPr kumimoji="1" lang="ja-JP" altLang="en-US" dirty="0"/>
          </a:p>
        </p:txBody>
      </p:sp>
      <p:cxnSp>
        <p:nvCxnSpPr>
          <p:cNvPr id="5" name="直線矢印コネクタ 4"/>
          <p:cNvCxnSpPr/>
          <p:nvPr/>
        </p:nvCxnSpPr>
        <p:spPr>
          <a:xfrm>
            <a:off x="4427984" y="2996952"/>
            <a:ext cx="0" cy="72008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90067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テストの進捗</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正式テスト（全体テスト）は、開発サイクルのうちで観測や測定が最も容易に行える段階のひとつである</a:t>
            </a:r>
            <a:endParaRPr kumimoji="1" lang="en-US" altLang="ja-JP" dirty="0" smtClean="0"/>
          </a:p>
          <a:p>
            <a:pPr marL="0" indent="0" algn="just">
              <a:buNone/>
            </a:pPr>
            <a:endParaRPr lang="en-US" altLang="ja-JP" dirty="0"/>
          </a:p>
          <a:p>
            <a:pPr marL="0" indent="0" algn="just">
              <a:buNone/>
            </a:pPr>
            <a:r>
              <a:rPr kumimoji="1" lang="ja-JP" altLang="en-US" dirty="0" smtClean="0"/>
              <a:t>テスト進捗の評価は、テスト開始前に立案されたテスト計画に基づいて行う</a:t>
            </a:r>
            <a:endParaRPr kumimoji="1" lang="ja-JP" altLang="en-US" dirty="0"/>
          </a:p>
        </p:txBody>
      </p:sp>
    </p:spTree>
    <p:extLst>
      <p:ext uri="{BB962C8B-B14F-4D97-AF65-F5344CB8AC3E}">
        <p14:creationId xmlns:p14="http://schemas.microsoft.com/office/powerpoint/2010/main" val="1333179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テスト仕様書</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テスト仕様書には、テスト工程でどのようなテストを実行するのかを明記しなければならない</a:t>
            </a:r>
            <a:endParaRPr kumimoji="1" lang="en-US" altLang="ja-JP" dirty="0" smtClean="0"/>
          </a:p>
          <a:p>
            <a:pPr marL="0" indent="0" algn="just">
              <a:buNone/>
            </a:pPr>
            <a:endParaRPr lang="en-US" altLang="ja-JP" dirty="0"/>
          </a:p>
          <a:p>
            <a:pPr marL="0" indent="0" algn="just">
              <a:buNone/>
            </a:pPr>
            <a:endParaRPr kumimoji="1" lang="en-US" altLang="ja-JP" dirty="0" smtClean="0"/>
          </a:p>
          <a:p>
            <a:pPr marL="0" indent="0" algn="just">
              <a:buNone/>
            </a:pPr>
            <a:r>
              <a:rPr lang="ja-JP" altLang="en-US" dirty="0" smtClean="0"/>
              <a:t>何件のテストケースを実行し、何件のテストケースが通過したのか（期待通りの結果が得られたのか）を測定することができる</a:t>
            </a:r>
            <a:endParaRPr lang="en-US" altLang="ja-JP" dirty="0"/>
          </a:p>
        </p:txBody>
      </p:sp>
      <p:cxnSp>
        <p:nvCxnSpPr>
          <p:cNvPr id="5" name="直線矢印コネクタ 4"/>
          <p:cNvCxnSpPr/>
          <p:nvPr/>
        </p:nvCxnSpPr>
        <p:spPr>
          <a:xfrm>
            <a:off x="4427984" y="2996952"/>
            <a:ext cx="0" cy="7920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69736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欠陥の発見と修正</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欠陥については</a:t>
            </a:r>
            <a:r>
              <a:rPr kumimoji="1" lang="en-US" altLang="ja-JP" dirty="0" smtClean="0"/>
              <a:t>7</a:t>
            </a:r>
            <a:r>
              <a:rPr kumimoji="1" lang="ja-JP" altLang="en-US" dirty="0" smtClean="0"/>
              <a:t>章の通り</a:t>
            </a:r>
            <a:endParaRPr kumimoji="1" lang="en-US" altLang="ja-JP" dirty="0" smtClean="0"/>
          </a:p>
          <a:p>
            <a:pPr marL="0" indent="0" algn="just">
              <a:buNone/>
            </a:pPr>
            <a:endParaRPr kumimoji="1" lang="en-US" altLang="ja-JP" dirty="0" smtClean="0"/>
          </a:p>
          <a:p>
            <a:pPr marL="0" indent="0" algn="just">
              <a:buNone/>
            </a:pPr>
            <a:r>
              <a:rPr kumimoji="1" lang="ja-JP" altLang="en-US" dirty="0" smtClean="0"/>
              <a:t>欠陥の発見と修正を測定すると、品質とスケジュールの両方の進捗を測定することができる</a:t>
            </a:r>
            <a:endParaRPr kumimoji="1" lang="ja-JP" altLang="en-US" dirty="0"/>
          </a:p>
        </p:txBody>
      </p:sp>
    </p:spTree>
    <p:extLst>
      <p:ext uri="{BB962C8B-B14F-4D97-AF65-F5344CB8AC3E}">
        <p14:creationId xmlns:p14="http://schemas.microsoft.com/office/powerpoint/2010/main" val="16912185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欠陥の発見</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en-US" altLang="ja-JP" dirty="0" smtClean="0"/>
              <a:t>7</a:t>
            </a:r>
            <a:r>
              <a:rPr kumimoji="1" lang="ja-JP" altLang="en-US" dirty="0" smtClean="0"/>
              <a:t>章にあるような欠陥発見パターン（レイリー曲線など）を用いると、その予測パターンに対する実績値がどのようになったかを追跡し、評価できる</a:t>
            </a:r>
            <a:endParaRPr kumimoji="1" lang="en-US" altLang="ja-JP" dirty="0" smtClean="0"/>
          </a:p>
          <a:p>
            <a:pPr marL="0" indent="0">
              <a:buNone/>
            </a:pPr>
            <a:endParaRPr lang="en-US" altLang="ja-JP" dirty="0"/>
          </a:p>
          <a:p>
            <a:pPr marL="0" indent="0">
              <a:buNone/>
            </a:pPr>
            <a:r>
              <a:rPr kumimoji="1" lang="ja-JP" altLang="en-US" dirty="0" smtClean="0"/>
              <a:t>もしも実績値が予測パターンの許容限界の外側に出てしまっていたら、リソース割当やスケジュール管理の確認が必要となる</a:t>
            </a:r>
            <a:endParaRPr kumimoji="1" lang="ja-JP" altLang="en-US" dirty="0"/>
          </a:p>
        </p:txBody>
      </p:sp>
    </p:spTree>
    <p:extLst>
      <p:ext uri="{BB962C8B-B14F-4D97-AF65-F5344CB8AC3E}">
        <p14:creationId xmlns:p14="http://schemas.microsoft.com/office/powerpoint/2010/main" val="2341584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欠陥の修正</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修正過程を把握すると、</a:t>
            </a:r>
            <a:endParaRPr kumimoji="1" lang="en-US" altLang="ja-JP" dirty="0" smtClean="0"/>
          </a:p>
          <a:p>
            <a:pPr marL="0" indent="0">
              <a:buNone/>
            </a:pPr>
            <a:r>
              <a:rPr kumimoji="1" lang="ja-JP" altLang="en-US" dirty="0" smtClean="0"/>
              <a:t>「ある時点における品質」というとても重要な測定が行える</a:t>
            </a:r>
            <a:endParaRPr kumimoji="1" lang="en-US" altLang="ja-JP" dirty="0" smtClean="0"/>
          </a:p>
          <a:p>
            <a:pPr marL="0" indent="0">
              <a:buNone/>
            </a:pPr>
            <a:endParaRPr lang="en-US" altLang="ja-JP" dirty="0" smtClean="0"/>
          </a:p>
          <a:p>
            <a:pPr marL="0" indent="0">
              <a:buNone/>
            </a:pPr>
            <a:r>
              <a:rPr lang="ja-JP" altLang="en-US" dirty="0"/>
              <a:t>出荷可能</a:t>
            </a:r>
            <a:r>
              <a:rPr lang="ja-JP" altLang="en-US" dirty="0" smtClean="0"/>
              <a:t>な品質にどれだけ近づいているかを測定できる（</a:t>
            </a:r>
            <a:r>
              <a:rPr lang="en-US" altLang="ja-JP" dirty="0" smtClean="0"/>
              <a:t>rf.</a:t>
            </a:r>
            <a:r>
              <a:rPr lang="ja-JP" altLang="en-US" dirty="0" smtClean="0"/>
              <a:t>欠陥除去率）</a:t>
            </a:r>
            <a:endParaRPr lang="en-US" altLang="ja-JP" dirty="0"/>
          </a:p>
        </p:txBody>
      </p:sp>
    </p:spTree>
    <p:extLst>
      <p:ext uri="{BB962C8B-B14F-4D97-AF65-F5344CB8AC3E}">
        <p14:creationId xmlns:p14="http://schemas.microsoft.com/office/powerpoint/2010/main" val="29385101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欠陥バックログ</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a:t>欠陥</a:t>
            </a:r>
            <a:r>
              <a:rPr lang="ja-JP" altLang="en-US" dirty="0" smtClean="0"/>
              <a:t>バックログ</a:t>
            </a:r>
            <a:r>
              <a:rPr lang="ja-JP" altLang="en-US" dirty="0"/>
              <a:t>と</a:t>
            </a:r>
            <a:r>
              <a:rPr lang="ja-JP" altLang="en-US" dirty="0" smtClean="0"/>
              <a:t>は</a:t>
            </a:r>
            <a:endParaRPr lang="en-US" altLang="ja-JP" dirty="0" smtClean="0"/>
          </a:p>
          <a:p>
            <a:pPr marL="0" indent="0">
              <a:buNone/>
            </a:pPr>
            <a:r>
              <a:rPr kumimoji="1" lang="ja-JP" altLang="en-US" dirty="0"/>
              <a:t>発見</a:t>
            </a:r>
            <a:r>
              <a:rPr kumimoji="1" lang="ja-JP" altLang="en-US" dirty="0" smtClean="0"/>
              <a:t>された</a:t>
            </a:r>
            <a:r>
              <a:rPr lang="ja-JP" altLang="en-US" dirty="0"/>
              <a:t>欠陥</a:t>
            </a:r>
            <a:r>
              <a:rPr kumimoji="1" lang="ja-JP" altLang="en-US" dirty="0" smtClean="0"/>
              <a:t>のうち、未修正のまま残っているもの</a:t>
            </a:r>
            <a:endParaRPr kumimoji="1" lang="en-US" altLang="ja-JP" dirty="0" smtClean="0"/>
          </a:p>
          <a:p>
            <a:pPr marL="0" indent="0">
              <a:buNone/>
            </a:pPr>
            <a:endParaRPr lang="en-US" altLang="ja-JP" dirty="0"/>
          </a:p>
          <a:p>
            <a:pPr marL="0" indent="0">
              <a:buNone/>
            </a:pPr>
            <a:r>
              <a:rPr kumimoji="1" lang="ja-JP" altLang="en-US" dirty="0" smtClean="0"/>
              <a:t>欠陥バックログの重大さを考慮して、出荷可能かどうかの閾値を設定する</a:t>
            </a:r>
            <a:endParaRPr kumimoji="1" lang="ja-JP" altLang="en-US" dirty="0"/>
          </a:p>
        </p:txBody>
      </p:sp>
    </p:spTree>
    <p:extLst>
      <p:ext uri="{BB962C8B-B14F-4D97-AF65-F5344CB8AC3E}">
        <p14:creationId xmlns:p14="http://schemas.microsoft.com/office/powerpoint/2010/main" val="10025884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プロセスの有効性</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プロセスの有効性とは</a:t>
            </a:r>
            <a:endParaRPr kumimoji="1" lang="en-US" altLang="ja-JP" dirty="0" smtClean="0"/>
          </a:p>
          <a:p>
            <a:pPr marL="0" indent="0">
              <a:buNone/>
            </a:pPr>
            <a:r>
              <a:rPr lang="ja-JP" altLang="en-US" dirty="0"/>
              <a:t>自分たち</a:t>
            </a:r>
            <a:r>
              <a:rPr lang="ja-JP" altLang="en-US" dirty="0" smtClean="0"/>
              <a:t>のプロジェクトが開発プロセスをどのくらい効果的に実施できるかという「期待」</a:t>
            </a:r>
            <a:endParaRPr lang="en-US" altLang="ja-JP" dirty="0" smtClean="0"/>
          </a:p>
          <a:p>
            <a:pPr marL="0" indent="0">
              <a:buNone/>
            </a:pPr>
            <a:endParaRPr kumimoji="1" lang="en-US" altLang="ja-JP" dirty="0"/>
          </a:p>
          <a:p>
            <a:pPr marL="0" indent="0">
              <a:buNone/>
            </a:pPr>
            <a:r>
              <a:rPr lang="ja-JP" altLang="en-US" dirty="0" smtClean="0"/>
              <a:t>この「期待」は、各メトリクスの目標値や適用するコード結合パターンなどに反映される</a:t>
            </a:r>
            <a:endParaRPr kumimoji="1" lang="ja-JP" altLang="en-US" dirty="0"/>
          </a:p>
        </p:txBody>
      </p:sp>
    </p:spTree>
    <p:extLst>
      <p:ext uri="{BB962C8B-B14F-4D97-AF65-F5344CB8AC3E}">
        <p14:creationId xmlns:p14="http://schemas.microsoft.com/office/powerpoint/2010/main" val="15437466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ソフトウェアプロジェクトには、元来、リスクがつきものである</a:t>
            </a:r>
            <a:endParaRPr kumimoji="1" lang="en-US" altLang="ja-JP" dirty="0" smtClean="0"/>
          </a:p>
          <a:p>
            <a:pPr marL="0" indent="0">
              <a:buNone/>
            </a:pPr>
            <a:endParaRPr lang="en-US" altLang="ja-JP" dirty="0"/>
          </a:p>
          <a:p>
            <a:pPr marL="0" indent="0">
              <a:buNone/>
            </a:pPr>
            <a:r>
              <a:rPr kumimoji="1" lang="ja-JP" altLang="en-US" dirty="0" smtClean="0"/>
              <a:t>成功を収めるには、プロジェクトの進捗を評価する方法を定義することが重要である</a:t>
            </a:r>
            <a:endParaRPr kumimoji="1" lang="ja-JP" altLang="en-US" dirty="0"/>
          </a:p>
        </p:txBody>
      </p:sp>
    </p:spTree>
    <p:extLst>
      <p:ext uri="{BB962C8B-B14F-4D97-AF65-F5344CB8AC3E}">
        <p14:creationId xmlns:p14="http://schemas.microsoft.com/office/powerpoint/2010/main" val="36388361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pPr marL="457200" indent="-457200">
              <a:buFont typeface="+mj-lt"/>
              <a:buAutoNum type="arabicPeriod"/>
            </a:pPr>
            <a:r>
              <a:rPr kumimoji="1" lang="en-US" altLang="ja-JP" dirty="0" smtClean="0"/>
              <a:t>SMART</a:t>
            </a:r>
            <a:r>
              <a:rPr kumimoji="1" lang="ja-JP" altLang="en-US" dirty="0" smtClean="0"/>
              <a:t>なマイルストーンを定義する</a:t>
            </a:r>
            <a:endParaRPr kumimoji="1" lang="en-US" altLang="ja-JP" dirty="0" smtClean="0"/>
          </a:p>
          <a:p>
            <a:pPr marL="457200" indent="-457200">
              <a:buFont typeface="+mj-lt"/>
              <a:buAutoNum type="arabicPeriod"/>
            </a:pPr>
            <a:endParaRPr kumimoji="1" lang="en-US" altLang="ja-JP" dirty="0" smtClean="0"/>
          </a:p>
          <a:p>
            <a:pPr marL="457200" indent="-457200">
              <a:buFont typeface="+mj-lt"/>
              <a:buAutoNum type="arabicPeriod"/>
            </a:pPr>
            <a:r>
              <a:rPr lang="ja-JP" altLang="en-US" dirty="0"/>
              <a:t>コード結合</a:t>
            </a:r>
            <a:r>
              <a:rPr lang="ja-JP" altLang="en-US" dirty="0" smtClean="0"/>
              <a:t>メトリクスとコード結合パターン</a:t>
            </a:r>
            <a:endParaRPr lang="en-US" altLang="ja-JP" dirty="0" smtClean="0"/>
          </a:p>
          <a:p>
            <a:pPr marL="457200" indent="-457200">
              <a:buFont typeface="+mj-lt"/>
              <a:buAutoNum type="arabicPeriod"/>
            </a:pPr>
            <a:endParaRPr lang="en-US" altLang="ja-JP" dirty="0" smtClean="0"/>
          </a:p>
          <a:p>
            <a:pPr marL="457200" indent="-457200">
              <a:buFont typeface="+mj-lt"/>
              <a:buAutoNum type="arabicPeriod"/>
            </a:pPr>
            <a:r>
              <a:rPr kumimoji="1" lang="ja-JP" altLang="en-US" dirty="0" smtClean="0"/>
              <a:t>テストのメトリクス（テストケース）</a:t>
            </a:r>
            <a:endParaRPr kumimoji="1" lang="en-US" altLang="ja-JP" dirty="0" smtClean="0"/>
          </a:p>
          <a:p>
            <a:pPr marL="457200" indent="-457200">
              <a:buFont typeface="+mj-lt"/>
              <a:buAutoNum type="arabicPeriod"/>
            </a:pPr>
            <a:endParaRPr kumimoji="1" lang="en-US" altLang="ja-JP" dirty="0" smtClean="0"/>
          </a:p>
          <a:p>
            <a:pPr marL="457200" indent="-457200">
              <a:buFont typeface="+mj-lt"/>
              <a:buAutoNum type="arabicPeriod"/>
            </a:pPr>
            <a:r>
              <a:rPr lang="ja-JP" altLang="en-US" dirty="0"/>
              <a:t>欠陥</a:t>
            </a:r>
            <a:r>
              <a:rPr lang="ja-JP" altLang="en-US" dirty="0" smtClean="0"/>
              <a:t>発見修正パターンとバックログ</a:t>
            </a:r>
            <a:endParaRPr lang="en-US" altLang="ja-JP" dirty="0" smtClean="0"/>
          </a:p>
          <a:p>
            <a:pPr marL="457200" indent="-457200">
              <a:buFont typeface="+mj-lt"/>
              <a:buAutoNum type="arabicPeriod"/>
            </a:pPr>
            <a:endParaRPr lang="en-US" altLang="ja-JP" dirty="0" smtClean="0"/>
          </a:p>
          <a:p>
            <a:pPr marL="457200" indent="-457200">
              <a:buFont typeface="+mj-lt"/>
              <a:buAutoNum type="arabicPeriod"/>
            </a:pPr>
            <a:r>
              <a:rPr kumimoji="1" lang="ja-JP" altLang="en-US" dirty="0"/>
              <a:t>プロセス有効性</a:t>
            </a:r>
            <a:r>
              <a:rPr kumimoji="1" lang="ja-JP" altLang="en-US" dirty="0" smtClean="0"/>
              <a:t>メトリクスと目標値の設定</a:t>
            </a:r>
            <a:endParaRPr kumimoji="1" lang="ja-JP" altLang="en-US" dirty="0"/>
          </a:p>
        </p:txBody>
      </p:sp>
    </p:spTree>
    <p:extLst>
      <p:ext uri="{BB962C8B-B14F-4D97-AF65-F5344CB8AC3E}">
        <p14:creationId xmlns:p14="http://schemas.microsoft.com/office/powerpoint/2010/main" val="114527609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プッシュピン">
  <a:themeElements>
    <a:clrScheme name="プッシュピン">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プッシュピン">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プッシュピン">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41700</TotalTime>
  <Words>1025</Words>
  <Application>Microsoft Office PowerPoint</Application>
  <PresentationFormat>画面に合わせる (4:3)</PresentationFormat>
  <Paragraphs>147</Paragraphs>
  <Slides>24</Slides>
  <Notes>0</Notes>
  <HiddenSlides>0</HiddenSlides>
  <MMClips>0</MMClips>
  <ScaleCrop>false</ScaleCrop>
  <HeadingPairs>
    <vt:vector size="4" baseType="variant">
      <vt:variant>
        <vt:lpstr>テーマ</vt:lpstr>
      </vt:variant>
      <vt:variant>
        <vt:i4>1</vt:i4>
      </vt:variant>
      <vt:variant>
        <vt:lpstr>スライド タイトル</vt:lpstr>
      </vt:variant>
      <vt:variant>
        <vt:i4>24</vt:i4>
      </vt:variant>
    </vt:vector>
  </HeadingPairs>
  <TitlesOfParts>
    <vt:vector size="25" baseType="lpstr">
      <vt:lpstr>プッシュピン</vt:lpstr>
      <vt:lpstr>ソフトウェアメトリクスの基礎.９</vt:lpstr>
      <vt:lpstr>第１０章</vt:lpstr>
      <vt:lpstr>プロジェクトを 確実に成功させるには</vt:lpstr>
      <vt:lpstr>インプロセスメトリクス</vt:lpstr>
      <vt:lpstr>プロジェクトの マイルストーン</vt:lpstr>
      <vt:lpstr>SMARTなマイルストーン</vt:lpstr>
      <vt:lpstr>マイルストーンの例</vt:lpstr>
      <vt:lpstr>SMARTかどうか</vt:lpstr>
      <vt:lpstr>SMARTかどうか</vt:lpstr>
      <vt:lpstr>マイルストーン＝ゲート</vt:lpstr>
      <vt:lpstr>プロジェクト管理ツール</vt:lpstr>
      <vt:lpstr>コード結合</vt:lpstr>
      <vt:lpstr>コーディングを測定する</vt:lpstr>
      <vt:lpstr>コード結合パターン</vt:lpstr>
      <vt:lpstr>コード結合に関して</vt:lpstr>
      <vt:lpstr>テストの進捗</vt:lpstr>
      <vt:lpstr>テスト仕様書</vt:lpstr>
      <vt:lpstr>欠陥の発見と修正</vt:lpstr>
      <vt:lpstr>欠陥の発見</vt:lpstr>
      <vt:lpstr>欠陥の修正</vt:lpstr>
      <vt:lpstr>欠陥バックログ</vt:lpstr>
      <vt:lpstr>プロセスの有効性</vt:lpstr>
      <vt:lpstr>まとめ</vt:lpstr>
      <vt:lpstr>まとめ</vt:lpstr>
    </vt:vector>
  </TitlesOfParts>
  <Company>和歌山大学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ソフトウェアメトリクスの基礎</dc:title>
  <dc:creator>システム情報学センター</dc:creator>
  <cp:lastModifiedBy>KawaguchiTakahiro</cp:lastModifiedBy>
  <cp:revision>209</cp:revision>
  <dcterms:created xsi:type="dcterms:W3CDTF">2012-10-18T12:09:36Z</dcterms:created>
  <dcterms:modified xsi:type="dcterms:W3CDTF">2013-01-10T19:13:16Z</dcterms:modified>
</cp:coreProperties>
</file>