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ja-JP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Sheet1!$A$2:$A$11</c:f>
              <c:numCache>
                <c:formatCode>General</c:formatCode>
                <c:ptCount val="10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105</c:v>
                </c:pt>
                <c:pt idx="1">
                  <c:v>95</c:v>
                </c:pt>
                <c:pt idx="2">
                  <c:v>98</c:v>
                </c:pt>
                <c:pt idx="3">
                  <c:v>101</c:v>
                </c:pt>
                <c:pt idx="4">
                  <c:v>83</c:v>
                </c:pt>
                <c:pt idx="5">
                  <c:v>97</c:v>
                </c:pt>
                <c:pt idx="6">
                  <c:v>100</c:v>
                </c:pt>
                <c:pt idx="7">
                  <c:v>108</c:v>
                </c:pt>
                <c:pt idx="8">
                  <c:v>108</c:v>
                </c:pt>
                <c:pt idx="9">
                  <c:v>109</c:v>
                </c:pt>
              </c:numCache>
            </c:numRef>
          </c:val>
        </c:ser>
        <c:overlap val="100"/>
        <c:axId val="275915136"/>
        <c:axId val="275917440"/>
      </c:barChart>
      <c:catAx>
        <c:axId val="275915136"/>
        <c:scaling>
          <c:orientation val="minMax"/>
        </c:scaling>
        <c:axPos val="b"/>
        <c:numFmt formatCode="General" sourceLinked="1"/>
        <c:tickLblPos val="nextTo"/>
        <c:crossAx val="275917440"/>
        <c:crosses val="autoZero"/>
        <c:auto val="1"/>
        <c:lblAlgn val="ctr"/>
        <c:lblOffset val="100"/>
      </c:catAx>
      <c:valAx>
        <c:axId val="275917440"/>
        <c:scaling>
          <c:orientation val="minMax"/>
          <c:max val="120"/>
          <c:min val="0"/>
        </c:scaling>
        <c:axPos val="l"/>
        <c:majorGridlines/>
        <c:numFmt formatCode="General" sourceLinked="1"/>
        <c:tickLblPos val="nextTo"/>
        <c:crossAx val="275915136"/>
        <c:crosses val="autoZero"/>
        <c:crossBetween val="between"/>
        <c:majorUnit val="20"/>
        <c:minorUnit val="0.1"/>
      </c:valAx>
    </c:plotArea>
    <c:plotVisOnly val="1"/>
  </c:chart>
  <c:txPr>
    <a:bodyPr/>
    <a:lstStyle/>
    <a:p>
      <a:pPr>
        <a:defRPr sz="1800"/>
      </a:pPr>
      <a:endParaRPr lang="ja-JP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9" name="サブタイトル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ja-JP" altLang="en-US" smtClean="0"/>
              <a:t>マスタ サブタイトルの書式設定</a:t>
            </a:r>
            <a:endParaRPr kumimoji="0" lang="en-US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17" name="フッター プレースホル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29" name="スライド番号プレースホル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正方形/長方形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正方形/長方形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正方形/長方形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正方形/長方形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9" name="コンテンツ プレースホル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11" name="コンテンツ プレースホル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13" name="コンテンツ プレースホル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5" name="直線コネクタ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二等辺三角形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直線コネクタ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ja-JP" altLang="en-US" smtClean="0"/>
              <a:t>アイコンをクリックして図を追加</a:t>
            </a:r>
            <a:endParaRPr kumimoji="0" 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8" name="直線コネクタ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二等辺三角形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正方形/長方形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ja-JP" altLang="en-US" smtClean="0"/>
              <a:t>マスタ テキストの書式設定</a:t>
            </a:r>
          </a:p>
          <a:p>
            <a:pPr lvl="1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 eaLnBrk="1" latinLnBrk="0" hangingPunct="1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kumimoji="0" 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7" name="直線コネクタ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二等辺三角形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直線コネクタ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ja-JP" altLang="en-US" smtClean="0"/>
              <a:t>マスタ タイトルの書式設定</a:t>
            </a:r>
            <a:endParaRPr kumimoji="0" lang="en-US"/>
          </a:p>
        </p:txBody>
      </p:sp>
      <p:sp>
        <p:nvSpPr>
          <p:cNvPr id="13" name="テキスト プレースホル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ja-JP" altLang="en-US" smtClean="0"/>
              <a:t>マスタ テキストの書式設定</a:t>
            </a:r>
          </a:p>
          <a:p>
            <a:pPr lvl="1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2 </a:t>
            </a:r>
            <a:r>
              <a:rPr kumimoji="0" lang="ja-JP" altLang="en-US" smtClean="0"/>
              <a:t>レベル</a:t>
            </a:r>
          </a:p>
          <a:p>
            <a:pPr lvl="2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3 </a:t>
            </a:r>
            <a:r>
              <a:rPr kumimoji="0" lang="ja-JP" altLang="en-US" smtClean="0"/>
              <a:t>レベル</a:t>
            </a:r>
          </a:p>
          <a:p>
            <a:pPr lvl="3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4 </a:t>
            </a:r>
            <a:r>
              <a:rPr kumimoji="0" lang="ja-JP" altLang="en-US" smtClean="0"/>
              <a:t>レベル</a:t>
            </a:r>
          </a:p>
          <a:p>
            <a:pPr lvl="4" eaLnBrk="1" latinLnBrk="0" hangingPunct="1"/>
            <a:r>
              <a:rPr kumimoji="0" lang="ja-JP" altLang="en-US" smtClean="0"/>
              <a:t>第 </a:t>
            </a:r>
            <a:r>
              <a:rPr kumimoji="0" lang="en-US" altLang="ja-JP" smtClean="0"/>
              <a:t>5 </a:t>
            </a:r>
            <a:r>
              <a:rPr kumimoji="0" lang="ja-JP" altLang="en-US" smtClean="0"/>
              <a:t>レベル</a:t>
            </a:r>
            <a:endParaRPr kumimoji="0" lang="en-US"/>
          </a:p>
        </p:txBody>
      </p:sp>
      <p:sp>
        <p:nvSpPr>
          <p:cNvPr id="14" name="日付プレースホル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A9A17B6-E090-40F4-B48A-6DA6E4C09EF9}" type="datetimeFigureOut">
              <a:rPr kumimoji="1" lang="ja-JP" altLang="en-US" smtClean="0"/>
              <a:t>2013/10/25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093DC9-DFB5-4711-AF5B-3874FB37D4CA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28" name="直線コネクタ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直線コネクタ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二等辺三角形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1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1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1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1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1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ランダムとデータ要約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60161053	</a:t>
            </a:r>
            <a:r>
              <a:rPr kumimoji="1" lang="ja-JP" altLang="en-US" dirty="0" smtClean="0"/>
              <a:t>前田欣耶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資料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医薬研究者の視点からみた道具としての統計学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「ランダム」「データの要約」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lang="ja-JP" altLang="en-US" dirty="0" smtClean="0"/>
              <a:t>著者：奥田千恵子</a:t>
            </a:r>
            <a:endParaRPr kumimoji="1" lang="en-US" altLang="ja-JP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３章：ランダム</a:t>
            </a:r>
            <a:endParaRPr kumimoji="1" lang="en-US" altLang="ja-JP" dirty="0" smtClean="0"/>
          </a:p>
          <a:p>
            <a:r>
              <a:rPr lang="ja-JP" altLang="en-US" dirty="0" smtClean="0"/>
              <a:t>・統計学におけるランダム</a:t>
            </a:r>
            <a:endParaRPr lang="en-US" altLang="ja-JP" dirty="0" smtClean="0"/>
          </a:p>
          <a:p>
            <a:r>
              <a:rPr kumimoji="1" lang="ja-JP" altLang="en-US" dirty="0" smtClean="0"/>
              <a:t>・方法</a:t>
            </a:r>
            <a:endParaRPr kumimoji="1" lang="en-US" altLang="ja-JP" dirty="0" smtClean="0"/>
          </a:p>
          <a:p>
            <a:r>
              <a:rPr lang="ja-JP" altLang="en-US" dirty="0" smtClean="0"/>
              <a:t>・乱数と偶然誤差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４章：データの要約</a:t>
            </a:r>
            <a:endParaRPr lang="en-US" altLang="ja-JP" dirty="0" smtClean="0"/>
          </a:p>
          <a:p>
            <a:r>
              <a:rPr lang="ja-JP" altLang="en-US" dirty="0" smtClean="0"/>
              <a:t>・データの中心性を示す代表値</a:t>
            </a:r>
            <a:endParaRPr lang="en-US" altLang="ja-JP" dirty="0" smtClean="0"/>
          </a:p>
          <a:p>
            <a:r>
              <a:rPr lang="ja-JP" altLang="en-US" dirty="0" smtClean="0"/>
              <a:t>・ばらつきの指標、標準偏差</a:t>
            </a:r>
            <a:endParaRPr lang="en-US" altLang="ja-JP" dirty="0" smtClean="0"/>
          </a:p>
          <a:p>
            <a:r>
              <a:rPr lang="ja-JP" altLang="en-US" dirty="0" smtClean="0"/>
              <a:t>・変動係数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ランダム：統計学におけるランダム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>
          <a:xfrm>
            <a:off x="467544" y="1268760"/>
            <a:ext cx="8229600" cy="4937760"/>
          </a:xfrm>
        </p:spPr>
        <p:txBody>
          <a:bodyPr/>
          <a:lstStyle/>
          <a:p>
            <a:r>
              <a:rPr kumimoji="1" lang="ja-JP" altLang="en-US" dirty="0" smtClean="0"/>
              <a:t>・標本調査をする際に無作為抽出</a:t>
            </a:r>
            <a:r>
              <a:rPr kumimoji="1" lang="en-US" altLang="ja-JP" dirty="0" smtClean="0"/>
              <a:t>(random sampling)</a:t>
            </a:r>
            <a:r>
              <a:rPr kumimoji="1" lang="ja-JP" altLang="en-US" dirty="0" smtClean="0"/>
              <a:t>しなければならない</a:t>
            </a:r>
            <a:endParaRPr kumimoji="1" lang="ja-JP" altLang="en-US" dirty="0"/>
          </a:p>
        </p:txBody>
      </p:sp>
      <p:sp>
        <p:nvSpPr>
          <p:cNvPr id="4" name="円/楕円 3"/>
          <p:cNvSpPr/>
          <p:nvPr/>
        </p:nvSpPr>
        <p:spPr>
          <a:xfrm>
            <a:off x="1547664" y="3068960"/>
            <a:ext cx="2304256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円/楕円 4"/>
          <p:cNvSpPr/>
          <p:nvPr/>
        </p:nvSpPr>
        <p:spPr>
          <a:xfrm>
            <a:off x="5292080" y="3140968"/>
            <a:ext cx="2304256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2267744" y="4725144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2420144" y="4877544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627784" y="479715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2915816" y="4581128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3059832" y="4869160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/>
        </p:nvSpPr>
        <p:spPr>
          <a:xfrm>
            <a:off x="2555776" y="4509120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/>
        </p:nvSpPr>
        <p:spPr>
          <a:xfrm>
            <a:off x="2123728" y="4509120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2915816" y="429309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3068216" y="444549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/>
        </p:nvSpPr>
        <p:spPr>
          <a:xfrm>
            <a:off x="5580112" y="4365104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732512" y="4517504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円/楕円 16"/>
          <p:cNvSpPr/>
          <p:nvPr/>
        </p:nvSpPr>
        <p:spPr>
          <a:xfrm>
            <a:off x="6228184" y="393305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5868144" y="371703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6516216" y="4437112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6876256" y="3645024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/>
        </p:nvSpPr>
        <p:spPr>
          <a:xfrm>
            <a:off x="6516216" y="501317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/>
        </p:nvSpPr>
        <p:spPr>
          <a:xfrm>
            <a:off x="7020272" y="4653136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/>
        </p:nvSpPr>
        <p:spPr>
          <a:xfrm>
            <a:off x="6516216" y="3429000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255568" y="530120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無作為化、確立化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ランダム：方法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意識的にランダムを実現することは難しい。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一般には乱数を用いる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乱数の性質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回数が多いほど均等になる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乱数の性質</a:t>
            </a:r>
            <a:r>
              <a:rPr kumimoji="1" lang="en-US" altLang="ja-JP" dirty="0" smtClean="0"/>
              <a:t>(0~9</a:t>
            </a:r>
            <a:r>
              <a:rPr kumimoji="1" lang="ja-JP" altLang="en-US" dirty="0" err="1" smtClean="0"/>
              <a:t>までの</a:t>
            </a:r>
            <a:r>
              <a:rPr kumimoji="1" lang="ja-JP" altLang="en-US" dirty="0" smtClean="0"/>
              <a:t>数字</a:t>
            </a:r>
            <a:r>
              <a:rPr kumimoji="1" lang="en-US" altLang="ja-JP" dirty="0" smtClean="0"/>
              <a:t>1000</a:t>
            </a:r>
            <a:r>
              <a:rPr kumimoji="1" lang="ja-JP" altLang="en-US" dirty="0" smtClean="0"/>
              <a:t>個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sz="quarter" idx="1"/>
          </p:nvPr>
        </p:nvGraphicFramePr>
        <p:xfrm>
          <a:off x="457200" y="1219200"/>
          <a:ext cx="8229600" cy="4937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ランダム：乱数と偶然誤差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一定の範囲で均一であるという性質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（</a:t>
            </a:r>
            <a:r>
              <a:rPr lang="en-US" altLang="ja-JP" dirty="0" smtClean="0"/>
              <a:t>ex</a:t>
            </a:r>
            <a:r>
              <a:rPr lang="ja-JP" altLang="en-US" dirty="0" smtClean="0"/>
              <a:t>）</a:t>
            </a:r>
            <a:r>
              <a:rPr lang="en-US" altLang="ja-JP" dirty="0" smtClean="0"/>
              <a:t>104(</a:t>
            </a:r>
            <a:r>
              <a:rPr lang="ja-JP" altLang="en-US" dirty="0" smtClean="0"/>
              <a:t>出現個数</a:t>
            </a:r>
            <a:r>
              <a:rPr lang="en-US" altLang="ja-JP" dirty="0" smtClean="0"/>
              <a:t>) – 100 = 4</a:t>
            </a:r>
            <a:r>
              <a:rPr lang="ja-JP" altLang="en-US" dirty="0" smtClean="0"/>
              <a:t>（偶然誤差）</a:t>
            </a:r>
            <a:endParaRPr lang="en-US" altLang="ja-JP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 smtClean="0"/>
              <a:t>データの要約：データの中心性を示す代表値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相加平均値</a:t>
            </a:r>
            <a:r>
              <a:rPr lang="ja-JP" altLang="en-US" dirty="0" smtClean="0"/>
              <a:t>、</a:t>
            </a:r>
            <a:r>
              <a:rPr kumimoji="1" lang="ja-JP" altLang="en-US" dirty="0" smtClean="0"/>
              <a:t>中央値</a:t>
            </a:r>
            <a:r>
              <a:rPr lang="ja-JP" altLang="en-US" dirty="0" smtClean="0"/>
              <a:t>、</a:t>
            </a:r>
            <a:r>
              <a:rPr kumimoji="1" lang="ja-JP" altLang="en-US" dirty="0" smtClean="0"/>
              <a:t>最頻値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正規分布に従わない場合、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相加平均値の代わりに相乗平均値、調和平均値、調整平均値を用いる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データの要約：ばらつきの指標、標準偏差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データの代表値として平均値</a:t>
            </a:r>
            <a:r>
              <a:rPr kumimoji="1" lang="en-US" altLang="ja-JP" dirty="0" smtClean="0"/>
              <a:t>X</a:t>
            </a:r>
            <a:r>
              <a:rPr kumimoji="1" lang="ja-JP" altLang="en-US" dirty="0" smtClean="0"/>
              <a:t>を用いた時個々の</a:t>
            </a:r>
            <a:r>
              <a:rPr lang="ja-JP" altLang="en-US" dirty="0" smtClean="0"/>
              <a:t>データの平均値からのずれ ｘ１－</a:t>
            </a:r>
            <a:r>
              <a:rPr lang="en-US" altLang="ja-JP" dirty="0" smtClean="0"/>
              <a:t>X </a:t>
            </a:r>
            <a:r>
              <a:rPr lang="ja-JP" altLang="en-US" dirty="0" smtClean="0"/>
              <a:t>を偏差という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標準偏差の計算手順</a:t>
            </a:r>
            <a:endParaRPr lang="en-US" altLang="ja-JP" dirty="0" smtClean="0"/>
          </a:p>
          <a:p>
            <a:r>
              <a:rPr kumimoji="1" lang="ja-JP" altLang="en-US" dirty="0" smtClean="0"/>
              <a:t>・偏差を２乗してから合計して偏差平方和</a:t>
            </a:r>
            <a:r>
              <a:rPr kumimoji="1" lang="en-US" altLang="ja-JP" dirty="0" smtClean="0"/>
              <a:t>(SS)</a:t>
            </a:r>
            <a:r>
              <a:rPr kumimoji="1" lang="ja-JP" altLang="en-US" dirty="0" smtClean="0"/>
              <a:t>を求める</a:t>
            </a:r>
            <a:endParaRPr kumimoji="1" lang="en-US" altLang="ja-JP" dirty="0" smtClean="0"/>
          </a:p>
          <a:p>
            <a:r>
              <a:rPr lang="ja-JP" altLang="en-US" dirty="0" smtClean="0"/>
              <a:t>・偏差平方和を自由度</a:t>
            </a:r>
            <a:r>
              <a:rPr lang="en-US" altLang="ja-JP" dirty="0" smtClean="0"/>
              <a:t>(n-1)</a:t>
            </a:r>
            <a:r>
              <a:rPr lang="ja-JP" altLang="en-US" dirty="0" smtClean="0"/>
              <a:t>で割って、分散を求める</a:t>
            </a:r>
            <a:endParaRPr lang="en-US" altLang="ja-JP" dirty="0" smtClean="0"/>
          </a:p>
          <a:p>
            <a:r>
              <a:rPr kumimoji="1" lang="ja-JP" altLang="en-US" dirty="0" smtClean="0"/>
              <a:t>・求めた分散の値の平方根をとる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平均値の計算は標本数</a:t>
            </a:r>
            <a:r>
              <a:rPr kumimoji="1" lang="en-US" altLang="ja-JP" dirty="0" smtClean="0"/>
              <a:t>(n)</a:t>
            </a:r>
            <a:r>
              <a:rPr kumimoji="1" lang="ja-JP" altLang="en-US" dirty="0" smtClean="0"/>
              <a:t>で割るのに、標準偏差の計算はなぜ自由度</a:t>
            </a:r>
            <a:r>
              <a:rPr kumimoji="1" lang="en-US" altLang="ja-JP" dirty="0" smtClean="0"/>
              <a:t>(n-1)</a:t>
            </a:r>
            <a:r>
              <a:rPr kumimoji="1" lang="ja-JP" altLang="en-US" dirty="0" smtClean="0"/>
              <a:t>で割るのか</a:t>
            </a:r>
            <a:r>
              <a:rPr kumimoji="1" lang="en-US" altLang="ja-JP" dirty="0" smtClean="0"/>
              <a:t>…</a:t>
            </a:r>
          </a:p>
          <a:p>
            <a:endParaRPr lang="en-US" altLang="ja-JP" dirty="0" smtClean="0"/>
          </a:p>
          <a:p>
            <a:endParaRPr kumimoji="1" lang="en-US" altLang="ja-JP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自由度とは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・独立に変動しうる変量の個数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・平均値の場合データの総和が自由度</a:t>
            </a: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・標準偏差の場合すでに計算された平均値を用いるので、</a:t>
            </a:r>
            <a:r>
              <a:rPr kumimoji="1" lang="en-US" altLang="ja-JP" dirty="0" smtClean="0"/>
              <a:t>n-1</a:t>
            </a:r>
            <a:r>
              <a:rPr kumimoji="1" lang="ja-JP" altLang="en-US" dirty="0" smtClean="0"/>
              <a:t>個のデータが決まれば</a:t>
            </a:r>
            <a:r>
              <a:rPr kumimoji="1" lang="en-US" altLang="ja-JP" dirty="0" smtClean="0"/>
              <a:t>n</a:t>
            </a:r>
            <a:r>
              <a:rPr kumimoji="1" lang="ja-JP" altLang="en-US" dirty="0" smtClean="0"/>
              <a:t>番目のデータは必然的に決まる。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</a:t>
            </a:r>
            <a:r>
              <a:rPr lang="ja-JP" altLang="en-US" dirty="0" smtClean="0"/>
              <a:t>　だから標準偏差を求める際の自由度は</a:t>
            </a:r>
            <a:r>
              <a:rPr lang="en-US" altLang="ja-JP" dirty="0" smtClean="0"/>
              <a:t>n-1</a:t>
            </a:r>
            <a:r>
              <a:rPr lang="ja-JP" altLang="en-US" dirty="0" smtClean="0"/>
              <a:t>になる。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データ</a:t>
            </a:r>
            <a:r>
              <a:rPr lang="ja-JP" altLang="en-US" dirty="0" smtClean="0"/>
              <a:t>の要約：変動係数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データの数値の大きさによって変化してしまう標準偏差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</a:t>
            </a:r>
            <a:r>
              <a:rPr kumimoji="1" lang="ja-JP" altLang="en-US" dirty="0" smtClean="0"/>
              <a:t>　以下の式で表される変動係数</a:t>
            </a:r>
            <a:r>
              <a:rPr kumimoji="1" lang="en-US" altLang="ja-JP" dirty="0" smtClean="0"/>
              <a:t>(CV)</a:t>
            </a:r>
            <a:r>
              <a:rPr kumimoji="1" lang="ja-JP" altLang="en-US" dirty="0" smtClean="0"/>
              <a:t>なら測定精度が同じ     なら平均値が異なっても</a:t>
            </a:r>
            <a:r>
              <a:rPr kumimoji="1" lang="en-US" altLang="ja-JP" dirty="0" smtClean="0"/>
              <a:t>CV</a:t>
            </a:r>
            <a:r>
              <a:rPr kumimoji="1" lang="ja-JP" altLang="en-US" dirty="0" smtClean="0"/>
              <a:t>はほぼ一定になる</a:t>
            </a:r>
            <a:endParaRPr kumimoji="1" lang="en-US" altLang="ja-JP" dirty="0" smtClean="0"/>
          </a:p>
          <a:p>
            <a:pPr>
              <a:buNone/>
            </a:pPr>
            <a:endParaRPr lang="en-US" altLang="ja-JP" dirty="0" smtClean="0"/>
          </a:p>
          <a:p>
            <a:pPr>
              <a:buNone/>
            </a:pPr>
            <a:r>
              <a:rPr kumimoji="1" lang="ja-JP" altLang="en-US" dirty="0" smtClean="0"/>
              <a:t>　　</a:t>
            </a:r>
            <a:r>
              <a:rPr kumimoji="1" lang="en-US" altLang="ja-JP" dirty="0" smtClean="0"/>
              <a:t>CV = SD/X * 100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アース">
  <a:themeElements>
    <a:clrScheme name="アース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アース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アース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255</TotalTime>
  <Words>338</Words>
  <Application>Microsoft Office PowerPoint</Application>
  <PresentationFormat>画面に合わせる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アース</vt:lpstr>
      <vt:lpstr>ランダムとデータ要約</vt:lpstr>
      <vt:lpstr>資料</vt:lpstr>
      <vt:lpstr>目次</vt:lpstr>
      <vt:lpstr>ランダム：統計学におけるランダム</vt:lpstr>
      <vt:lpstr>ランダム：方法</vt:lpstr>
      <vt:lpstr>乱数の性質(0~9までの数字1000個)</vt:lpstr>
      <vt:lpstr>ランダム：乱数と偶然誤差</vt:lpstr>
      <vt:lpstr>データの要約：データの中心性を示す代表値</vt:lpstr>
      <vt:lpstr>データの要約：ばらつきの指標、標準偏差</vt:lpstr>
      <vt:lpstr>自由度とは</vt:lpstr>
      <vt:lpstr>データの要約：変動係数</vt:lpstr>
    </vt:vector>
  </TitlesOfParts>
  <Company>FJ-USER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ランダムとデータ要約</dc:title>
  <dc:creator>USER</dc:creator>
  <cp:lastModifiedBy>USER</cp:lastModifiedBy>
  <cp:revision>26</cp:revision>
  <dcterms:created xsi:type="dcterms:W3CDTF">2013-10-24T17:04:31Z</dcterms:created>
  <dcterms:modified xsi:type="dcterms:W3CDTF">2013-10-24T21:20:16Z</dcterms:modified>
</cp:coreProperties>
</file>