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8"/>
  </p:notesMasterIdLst>
  <p:handoutMasterIdLst>
    <p:handoutMasterId r:id="rId29"/>
  </p:handoutMasterIdLst>
  <p:sldIdLst>
    <p:sldId id="256" r:id="rId2"/>
    <p:sldId id="307" r:id="rId3"/>
    <p:sldId id="337" r:id="rId4"/>
    <p:sldId id="336" r:id="rId5"/>
    <p:sldId id="338" r:id="rId6"/>
    <p:sldId id="325" r:id="rId7"/>
    <p:sldId id="301" r:id="rId8"/>
    <p:sldId id="335" r:id="rId9"/>
    <p:sldId id="300" r:id="rId10"/>
    <p:sldId id="351" r:id="rId11"/>
    <p:sldId id="326" r:id="rId12"/>
    <p:sldId id="305" r:id="rId13"/>
    <p:sldId id="304" r:id="rId14"/>
    <p:sldId id="340" r:id="rId15"/>
    <p:sldId id="341" r:id="rId16"/>
    <p:sldId id="323" r:id="rId17"/>
    <p:sldId id="334" r:id="rId18"/>
    <p:sldId id="330" r:id="rId19"/>
    <p:sldId id="342" r:id="rId20"/>
    <p:sldId id="308" r:id="rId21"/>
    <p:sldId id="343" r:id="rId22"/>
    <p:sldId id="344" r:id="rId23"/>
    <p:sldId id="350" r:id="rId24"/>
    <p:sldId id="322" r:id="rId25"/>
    <p:sldId id="349" r:id="rId26"/>
    <p:sldId id="328" r:id="rId27"/>
  </p:sldIdLst>
  <p:sldSz cx="9144000" cy="6858000" type="screen4x3"/>
  <p:notesSz cx="6735763" cy="9866313"/>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8F8F"/>
    <a:srgbClr val="000000"/>
    <a:srgbClr val="FFCCCC"/>
    <a:srgbClr val="FF3399"/>
    <a:srgbClr val="C0C0C0"/>
    <a:srgbClr val="000099"/>
    <a:srgbClr val="DDDDDD"/>
    <a:srgbClr val="003399"/>
    <a:srgbClr val="000066"/>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10927" autoAdjust="0"/>
    <p:restoredTop sz="86364" autoAdjust="0"/>
  </p:normalViewPr>
  <p:slideViewPr>
    <p:cSldViewPr snapToObjects="1">
      <p:cViewPr varScale="1">
        <p:scale>
          <a:sx n="150" d="100"/>
          <a:sy n="150" d="100"/>
        </p:scale>
        <p:origin x="-96" y="-14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7" d="100"/>
          <a:sy n="77" d="100"/>
        </p:scale>
        <p:origin x="-2208" y="-90"/>
      </p:cViewPr>
      <p:guideLst>
        <p:guide orient="horz" pos="3107"/>
        <p:guide pos="212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_rels/chart3.xml.rels><?xml version="1.0" encoding="UTF-8" standalone="yes"?>
<Relationships xmlns="http://schemas.openxmlformats.org/package/2006/relationships"><Relationship Id="rId1" Type="http://schemas.openxmlformats.org/officeDocument/2006/relationships/oleObject" Target="file:///C:\personal_things\OSS2009&#12288;&#20998;&#26512;\new\&#32080;&#26524;\&#27491;&#24335;&#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0408320494858936"/>
          <c:y val="4.21054168699493E-2"/>
          <c:w val="0.7815514089280392"/>
          <c:h val="0.87578947368421389"/>
        </c:manualLayout>
      </c:layout>
      <c:lineChart>
        <c:grouping val="standard"/>
        <c:ser>
          <c:idx val="0"/>
          <c:order val="0"/>
          <c:tx>
            <c:strRef>
              <c:f>Sheet4!$A$2</c:f>
              <c:strCache>
                <c:ptCount val="1"/>
                <c:pt idx="0">
                  <c:v>参加者数</c:v>
                </c:pt>
              </c:strCache>
            </c:strRef>
          </c:tx>
          <c:spPr>
            <a:ln w="38099">
              <a:solidFill>
                <a:srgbClr val="0000FF"/>
              </a:solidFill>
              <a:prstDash val="solid"/>
            </a:ln>
          </c:spPr>
          <c:marker>
            <c:symbol val="diamond"/>
            <c:size val="6"/>
            <c:spPr>
              <a:solidFill>
                <a:srgbClr val="0000FF"/>
              </a:solidFill>
              <a:ln>
                <a:solidFill>
                  <a:srgbClr val="0000FF"/>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Sheet4!$B$2:$M$2</c:f>
              <c:numCache>
                <c:formatCode>General</c:formatCode>
                <c:ptCount val="12"/>
                <c:pt idx="0">
                  <c:v>8</c:v>
                </c:pt>
                <c:pt idx="1">
                  <c:v>11</c:v>
                </c:pt>
                <c:pt idx="2">
                  <c:v>9</c:v>
                </c:pt>
                <c:pt idx="3">
                  <c:v>22</c:v>
                </c:pt>
                <c:pt idx="4">
                  <c:v>31</c:v>
                </c:pt>
                <c:pt idx="5">
                  <c:v>39</c:v>
                </c:pt>
                <c:pt idx="6">
                  <c:v>38</c:v>
                </c:pt>
                <c:pt idx="7">
                  <c:v>37</c:v>
                </c:pt>
                <c:pt idx="8">
                  <c:v>41</c:v>
                </c:pt>
                <c:pt idx="9">
                  <c:v>33</c:v>
                </c:pt>
                <c:pt idx="10">
                  <c:v>23</c:v>
                </c:pt>
                <c:pt idx="11">
                  <c:v>24</c:v>
                </c:pt>
              </c:numCache>
            </c:numRef>
          </c:val>
        </c:ser>
        <c:ser>
          <c:idx val="1"/>
          <c:order val="1"/>
          <c:tx>
            <c:strRef>
              <c:f>Sheet4!$A$3</c:f>
              <c:strCache>
                <c:ptCount val="1"/>
                <c:pt idx="0">
                  <c:v>新参者数</c:v>
                </c:pt>
              </c:strCache>
            </c:strRef>
          </c:tx>
          <c:spPr>
            <a:ln w="38099">
              <a:solidFill>
                <a:srgbClr val="FF0000"/>
              </a:solidFill>
              <a:prstDash val="solid"/>
            </a:ln>
          </c:spPr>
          <c:marker>
            <c:symbol val="square"/>
            <c:size val="6"/>
            <c:spPr>
              <a:solidFill>
                <a:srgbClr val="FF0000"/>
              </a:solidFill>
              <a:ln>
                <a:solidFill>
                  <a:srgbClr val="FF0000"/>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Sheet4!$B$3:$M$3</c:f>
              <c:numCache>
                <c:formatCode>General</c:formatCode>
                <c:ptCount val="12"/>
                <c:pt idx="0">
                  <c:v>8</c:v>
                </c:pt>
                <c:pt idx="1">
                  <c:v>7</c:v>
                </c:pt>
                <c:pt idx="2">
                  <c:v>3</c:v>
                </c:pt>
                <c:pt idx="3">
                  <c:v>14</c:v>
                </c:pt>
                <c:pt idx="4">
                  <c:v>15</c:v>
                </c:pt>
                <c:pt idx="5">
                  <c:v>13</c:v>
                </c:pt>
                <c:pt idx="6">
                  <c:v>8</c:v>
                </c:pt>
                <c:pt idx="7">
                  <c:v>7</c:v>
                </c:pt>
                <c:pt idx="8">
                  <c:v>9</c:v>
                </c:pt>
                <c:pt idx="9">
                  <c:v>5</c:v>
                </c:pt>
                <c:pt idx="10">
                  <c:v>4</c:v>
                </c:pt>
                <c:pt idx="11">
                  <c:v>9</c:v>
                </c:pt>
              </c:numCache>
            </c:numRef>
          </c:val>
        </c:ser>
        <c:ser>
          <c:idx val="2"/>
          <c:order val="2"/>
          <c:tx>
            <c:strRef>
              <c:f>Sheet4!$A$4</c:f>
              <c:strCache>
                <c:ptCount val="1"/>
                <c:pt idx="0">
                  <c:v>離脱者数</c:v>
                </c:pt>
              </c:strCache>
            </c:strRef>
          </c:tx>
          <c:spPr>
            <a:ln w="38099">
              <a:solidFill>
                <a:srgbClr val="008000"/>
              </a:solidFill>
              <a:prstDash val="solid"/>
            </a:ln>
          </c:spPr>
          <c:marker>
            <c:symbol val="circle"/>
            <c:size val="6"/>
            <c:spPr>
              <a:solidFill>
                <a:srgbClr val="008000"/>
              </a:solidFill>
              <a:ln>
                <a:solidFill>
                  <a:srgbClr val="008000"/>
                </a:solidFill>
                <a:prstDash val="solid"/>
              </a:ln>
            </c:spPr>
          </c:marker>
          <c:cat>
            <c:numRef>
              <c:f>Sheet4!$B$1:$M$1</c:f>
              <c:numCache>
                <c:formatCode>General</c:formatCode>
                <c:ptCount val="12"/>
                <c:pt idx="0">
                  <c:v>1996</c:v>
                </c:pt>
                <c:pt idx="1">
                  <c:v>1997</c:v>
                </c:pt>
                <c:pt idx="2">
                  <c:v>1998</c:v>
                </c:pt>
                <c:pt idx="3">
                  <c:v>1999</c:v>
                </c:pt>
                <c:pt idx="4">
                  <c:v>2000</c:v>
                </c:pt>
                <c:pt idx="5">
                  <c:v>2001</c:v>
                </c:pt>
                <c:pt idx="6">
                  <c:v>2002</c:v>
                </c:pt>
                <c:pt idx="7">
                  <c:v>2003</c:v>
                </c:pt>
                <c:pt idx="8">
                  <c:v>2004</c:v>
                </c:pt>
                <c:pt idx="9">
                  <c:v>2005</c:v>
                </c:pt>
                <c:pt idx="10">
                  <c:v>2006</c:v>
                </c:pt>
                <c:pt idx="11">
                  <c:v>2007</c:v>
                </c:pt>
              </c:numCache>
            </c:numRef>
          </c:cat>
          <c:val>
            <c:numRef>
              <c:f>Sheet4!$B$4:$M$4</c:f>
              <c:numCache>
                <c:formatCode>General</c:formatCode>
                <c:ptCount val="12"/>
                <c:pt idx="0">
                  <c:v>0</c:v>
                </c:pt>
                <c:pt idx="1">
                  <c:v>4</c:v>
                </c:pt>
                <c:pt idx="2">
                  <c:v>5</c:v>
                </c:pt>
                <c:pt idx="3">
                  <c:v>1</c:v>
                </c:pt>
                <c:pt idx="4">
                  <c:v>6</c:v>
                </c:pt>
                <c:pt idx="5">
                  <c:v>5</c:v>
                </c:pt>
                <c:pt idx="6">
                  <c:v>9</c:v>
                </c:pt>
                <c:pt idx="7">
                  <c:v>8</c:v>
                </c:pt>
                <c:pt idx="8">
                  <c:v>5</c:v>
                </c:pt>
                <c:pt idx="9">
                  <c:v>13</c:v>
                </c:pt>
                <c:pt idx="10">
                  <c:v>14</c:v>
                </c:pt>
                <c:pt idx="11">
                  <c:v>8</c:v>
                </c:pt>
              </c:numCache>
            </c:numRef>
          </c:val>
        </c:ser>
        <c:marker val="1"/>
        <c:axId val="201455488"/>
        <c:axId val="201523584"/>
      </c:lineChart>
      <c:catAx>
        <c:axId val="201455488"/>
        <c:scaling>
          <c:orientation val="minMax"/>
        </c:scaling>
        <c:axPos val="b"/>
        <c:title>
          <c:tx>
            <c:rich>
              <a:bodyPr/>
              <a:lstStyle/>
              <a:p>
                <a:pPr>
                  <a:defRPr/>
                </a:pPr>
                <a:r>
                  <a:rPr lang="ja-JP"/>
                  <a:t>（年）</a:t>
                </a:r>
              </a:p>
            </c:rich>
          </c:tx>
          <c:layout>
            <c:manualLayout>
              <c:xMode val="edge"/>
              <c:yMode val="edge"/>
              <c:x val="0.88370471252870153"/>
              <c:y val="0.93628004728261627"/>
            </c:manualLayout>
          </c:layout>
        </c:title>
        <c:numFmt formatCode="General" sourceLinked="1"/>
        <c:tickLblPos val="nextTo"/>
        <c:spPr>
          <a:ln w="3175">
            <a:solidFill>
              <a:srgbClr val="000000"/>
            </a:solidFill>
            <a:prstDash val="solid"/>
          </a:ln>
        </c:spPr>
        <c:txPr>
          <a:bodyPr rot="0" vert="horz"/>
          <a:lstStyle/>
          <a:p>
            <a:pPr>
              <a:defRPr/>
            </a:pPr>
            <a:endParaRPr lang="ja-JP"/>
          </a:p>
        </c:txPr>
        <c:crossAx val="201523584"/>
        <c:crosses val="autoZero"/>
        <c:auto val="1"/>
        <c:lblAlgn val="ctr"/>
        <c:lblOffset val="100"/>
        <c:tickLblSkip val="1"/>
        <c:tickMarkSkip val="1"/>
      </c:catAx>
      <c:valAx>
        <c:axId val="201523584"/>
        <c:scaling>
          <c:orientation val="minMax"/>
        </c:scaling>
        <c:axPos val="l"/>
        <c:title>
          <c:tx>
            <c:rich>
              <a:bodyPr rot="0" vert="horz"/>
              <a:lstStyle/>
              <a:p>
                <a:pPr>
                  <a:defRPr/>
                </a:pPr>
                <a:r>
                  <a:rPr lang="ja-JP"/>
                  <a:t>（人）</a:t>
                </a:r>
              </a:p>
            </c:rich>
          </c:tx>
          <c:layout>
            <c:manualLayout>
              <c:xMode val="edge"/>
              <c:yMode val="edge"/>
              <c:x val="0"/>
              <c:y val="1.8570235893070569E-3"/>
            </c:manualLayout>
          </c:layout>
        </c:title>
        <c:numFmt formatCode="General" sourceLinked="1"/>
        <c:tickLblPos val="nextTo"/>
        <c:spPr>
          <a:ln w="3175">
            <a:solidFill>
              <a:srgbClr val="000000"/>
            </a:solidFill>
            <a:prstDash val="solid"/>
          </a:ln>
        </c:spPr>
        <c:txPr>
          <a:bodyPr rot="0" vert="horz"/>
          <a:lstStyle/>
          <a:p>
            <a:pPr>
              <a:defRPr/>
            </a:pPr>
            <a:endParaRPr lang="ja-JP"/>
          </a:p>
        </c:txPr>
        <c:crossAx val="201455488"/>
        <c:crosses val="autoZero"/>
        <c:crossBetween val="between"/>
      </c:valAx>
      <c:spPr>
        <a:solidFill>
          <a:srgbClr val="FFFFFF"/>
        </a:solidFill>
        <a:ln w="25399">
          <a:noFill/>
        </a:ln>
      </c:spPr>
    </c:plotArea>
    <c:legend>
      <c:legendPos val="r"/>
      <c:layout>
        <c:manualLayout>
          <c:xMode val="edge"/>
          <c:yMode val="edge"/>
          <c:x val="0.81092783951337044"/>
          <c:y val="0.26532631857205691"/>
          <c:w val="0.18020680705570444"/>
          <c:h val="0.16602245679109387"/>
        </c:manualLayout>
      </c:layout>
      <c:spPr>
        <a:solidFill>
          <a:srgbClr val="FFFFFF"/>
        </a:solidFill>
        <a:ln w="3175">
          <a:solidFill>
            <a:srgbClr val="000000"/>
          </a:solidFill>
          <a:prstDash val="solid"/>
        </a:ln>
      </c:spPr>
    </c:legend>
    <c:plotVisOnly val="1"/>
    <c:dispBlanksAs val="gap"/>
  </c:chart>
  <c:spPr>
    <a:solidFill>
      <a:srgbClr val="FFFFFF"/>
    </a:solidFill>
    <a:ln>
      <a:noFill/>
    </a:ln>
  </c:spPr>
  <c:txPr>
    <a:bodyPr/>
    <a:lstStyle/>
    <a:p>
      <a:pPr>
        <a:defRPr sz="800" b="0" i="0" u="none" strike="noStrike" baseline="0">
          <a:solidFill>
            <a:srgbClr val="000000"/>
          </a:solidFill>
          <a:latin typeface="ＭＳ Ｐゴシック"/>
          <a:ea typeface="ＭＳ Ｐゴシック"/>
          <a:cs typeface="ＭＳ Ｐゴシック"/>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0.10777701832286947"/>
          <c:y val="3.3274771919935255E-2"/>
          <c:w val="0.84234182780908795"/>
          <c:h val="0.88606703430899514"/>
        </c:manualLayout>
      </c:layout>
      <c:lineChart>
        <c:grouping val="standard"/>
        <c:ser>
          <c:idx val="0"/>
          <c:order val="0"/>
          <c:tx>
            <c:strRef>
              <c:f>Sheet4!$A$2</c:f>
              <c:strCache>
                <c:ptCount val="1"/>
                <c:pt idx="0">
                  <c:v>aaron</c:v>
                </c:pt>
              </c:strCache>
            </c:strRef>
          </c:tx>
          <c:spPr>
            <a:ln w="6175">
              <a:solidFill>
                <a:srgbClr val="0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Sheet4!$B$2:$N$2</c:f>
              <c:numCache>
                <c:formatCode>General</c:formatCode>
                <c:ptCount val="13"/>
                <c:pt idx="0">
                  <c:v>0</c:v>
                </c:pt>
                <c:pt idx="1">
                  <c:v>0</c:v>
                </c:pt>
                <c:pt idx="2">
                  <c:v>0</c:v>
                </c:pt>
                <c:pt idx="3">
                  <c:v>0</c:v>
                </c:pt>
                <c:pt idx="4">
                  <c:v>0</c:v>
                </c:pt>
                <c:pt idx="5">
                  <c:v>95</c:v>
                </c:pt>
                <c:pt idx="6">
                  <c:v>158</c:v>
                </c:pt>
                <c:pt idx="7">
                  <c:v>10</c:v>
                </c:pt>
                <c:pt idx="8">
                  <c:v>1</c:v>
                </c:pt>
                <c:pt idx="9">
                  <c:v>0</c:v>
                </c:pt>
                <c:pt idx="10">
                  <c:v>0</c:v>
                </c:pt>
                <c:pt idx="11">
                  <c:v>1</c:v>
                </c:pt>
                <c:pt idx="12">
                  <c:v>0</c:v>
                </c:pt>
              </c:numCache>
            </c:numRef>
          </c:val>
        </c:ser>
        <c:ser>
          <c:idx val="1"/>
          <c:order val="1"/>
          <c:tx>
            <c:strRef>
              <c:f>Sheet4!$A$3</c:f>
              <c:strCache>
                <c:ptCount val="1"/>
                <c:pt idx="0">
                  <c:v>ake</c:v>
                </c:pt>
              </c:strCache>
            </c:strRef>
          </c:tx>
          <c:spPr>
            <a:ln w="6175">
              <a:solidFill>
                <a:srgbClr val="FF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Sheet4!$B$3:$N$3</c:f>
              <c:numCache>
                <c:formatCode>General</c:formatCode>
                <c:ptCount val="13"/>
                <c:pt idx="0">
                  <c:v>0</c:v>
                </c:pt>
                <c:pt idx="1">
                  <c:v>0</c:v>
                </c:pt>
                <c:pt idx="2">
                  <c:v>0</c:v>
                </c:pt>
                <c:pt idx="3">
                  <c:v>0</c:v>
                </c:pt>
                <c:pt idx="4">
                  <c:v>25</c:v>
                </c:pt>
                <c:pt idx="5">
                  <c:v>4</c:v>
                </c:pt>
                <c:pt idx="6">
                  <c:v>3</c:v>
                </c:pt>
                <c:pt idx="7">
                  <c:v>9</c:v>
                </c:pt>
                <c:pt idx="8">
                  <c:v>18</c:v>
                </c:pt>
                <c:pt idx="9">
                  <c:v>1</c:v>
                </c:pt>
                <c:pt idx="10">
                  <c:v>0</c:v>
                </c:pt>
                <c:pt idx="11">
                  <c:v>3</c:v>
                </c:pt>
                <c:pt idx="12">
                  <c:v>0</c:v>
                </c:pt>
              </c:numCache>
            </c:numRef>
          </c:val>
        </c:ser>
        <c:ser>
          <c:idx val="2"/>
          <c:order val="2"/>
          <c:tx>
            <c:strRef>
              <c:f>Sheet4!$A$4</c:f>
              <c:strCache>
                <c:ptCount val="1"/>
                <c:pt idx="0">
                  <c:v>akosut</c:v>
                </c:pt>
              </c:strCache>
            </c:strRef>
          </c:tx>
          <c:spPr>
            <a:ln w="6175">
              <a:solidFill>
                <a:srgbClr val="FF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Sheet4!$B$4:$N$4</c:f>
              <c:numCache>
                <c:formatCode>General</c:formatCode>
                <c:ptCount val="13"/>
                <c:pt idx="0">
                  <c:v>133</c:v>
                </c:pt>
                <c:pt idx="1">
                  <c:v>67</c:v>
                </c:pt>
                <c:pt idx="2">
                  <c:v>6</c:v>
                </c:pt>
                <c:pt idx="3">
                  <c:v>0</c:v>
                </c:pt>
                <c:pt idx="4">
                  <c:v>0</c:v>
                </c:pt>
                <c:pt idx="5">
                  <c:v>0</c:v>
                </c:pt>
                <c:pt idx="6">
                  <c:v>0</c:v>
                </c:pt>
                <c:pt idx="7">
                  <c:v>0</c:v>
                </c:pt>
                <c:pt idx="8">
                  <c:v>0</c:v>
                </c:pt>
                <c:pt idx="9">
                  <c:v>0</c:v>
                </c:pt>
                <c:pt idx="10">
                  <c:v>0</c:v>
                </c:pt>
                <c:pt idx="11">
                  <c:v>0</c:v>
                </c:pt>
                <c:pt idx="12">
                  <c:v>0</c:v>
                </c:pt>
              </c:numCache>
            </c:numRef>
          </c:val>
        </c:ser>
        <c:ser>
          <c:idx val="3"/>
          <c:order val="3"/>
          <c:tx>
            <c:strRef>
              <c:f>Sheet4!$A$5</c:f>
              <c:strCache>
                <c:ptCount val="1"/>
                <c:pt idx="0">
                  <c:v>andi</c:v>
                </c:pt>
              </c:strCache>
            </c:strRef>
          </c:tx>
          <c:spPr>
            <a:ln w="6175">
              <a:solidFill>
                <a:srgbClr val="00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Sheet4!$B$5:$N$5</c:f>
              <c:numCache>
                <c:formatCode>General</c:formatCode>
                <c:ptCount val="13"/>
                <c:pt idx="0">
                  <c:v>0</c:v>
                </c:pt>
                <c:pt idx="1">
                  <c:v>0</c:v>
                </c:pt>
                <c:pt idx="2">
                  <c:v>0</c:v>
                </c:pt>
                <c:pt idx="3">
                  <c:v>1</c:v>
                </c:pt>
                <c:pt idx="4">
                  <c:v>0</c:v>
                </c:pt>
                <c:pt idx="5">
                  <c:v>0</c:v>
                </c:pt>
                <c:pt idx="6">
                  <c:v>0</c:v>
                </c:pt>
                <c:pt idx="7">
                  <c:v>0</c:v>
                </c:pt>
                <c:pt idx="8">
                  <c:v>0</c:v>
                </c:pt>
                <c:pt idx="9">
                  <c:v>0</c:v>
                </c:pt>
                <c:pt idx="10">
                  <c:v>0</c:v>
                </c:pt>
                <c:pt idx="11">
                  <c:v>0</c:v>
                </c:pt>
                <c:pt idx="12">
                  <c:v>0</c:v>
                </c:pt>
              </c:numCache>
            </c:numRef>
          </c:val>
        </c:ser>
        <c:ser>
          <c:idx val="4"/>
          <c:order val="4"/>
          <c:tx>
            <c:strRef>
              <c:f>Sheet4!$A$6</c:f>
              <c:strCache>
                <c:ptCount val="1"/>
                <c:pt idx="0">
                  <c:v>ask</c:v>
                </c:pt>
              </c:strCache>
            </c:strRef>
          </c:tx>
          <c:spPr>
            <a:ln w="6175">
              <a:solidFill>
                <a:srgbClr val="8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Sheet4!$B$6:$N$6</c:f>
              <c:numCache>
                <c:formatCode>General</c:formatCode>
                <c:ptCount val="13"/>
                <c:pt idx="0">
                  <c:v>0</c:v>
                </c:pt>
                <c:pt idx="1">
                  <c:v>0</c:v>
                </c:pt>
                <c:pt idx="2">
                  <c:v>0</c:v>
                </c:pt>
                <c:pt idx="3">
                  <c:v>0</c:v>
                </c:pt>
                <c:pt idx="4">
                  <c:v>36</c:v>
                </c:pt>
                <c:pt idx="5">
                  <c:v>14</c:v>
                </c:pt>
                <c:pt idx="6">
                  <c:v>0</c:v>
                </c:pt>
                <c:pt idx="7">
                  <c:v>1</c:v>
                </c:pt>
                <c:pt idx="8">
                  <c:v>0</c:v>
                </c:pt>
                <c:pt idx="9">
                  <c:v>0</c:v>
                </c:pt>
                <c:pt idx="10">
                  <c:v>0</c:v>
                </c:pt>
                <c:pt idx="11">
                  <c:v>0</c:v>
                </c:pt>
                <c:pt idx="12">
                  <c:v>0</c:v>
                </c:pt>
              </c:numCache>
            </c:numRef>
          </c:val>
        </c:ser>
        <c:ser>
          <c:idx val="5"/>
          <c:order val="5"/>
          <c:tx>
            <c:strRef>
              <c:f>Sheet4!$A$7</c:f>
              <c:strCache>
                <c:ptCount val="1"/>
                <c:pt idx="0">
                  <c:v>asteinmetz</c:v>
                </c:pt>
              </c:strCache>
            </c:strRef>
          </c:tx>
          <c:spPr>
            <a:ln w="6175">
              <a:solidFill>
                <a:srgbClr val="8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Sheet4!$B$7:$N$7</c:f>
              <c:numCache>
                <c:formatCode>General</c:formatCode>
                <c:ptCount val="13"/>
                <c:pt idx="0">
                  <c:v>0</c:v>
                </c:pt>
                <c:pt idx="1">
                  <c:v>0</c:v>
                </c:pt>
                <c:pt idx="2">
                  <c:v>0</c:v>
                </c:pt>
                <c:pt idx="3">
                  <c:v>0</c:v>
                </c:pt>
                <c:pt idx="4">
                  <c:v>0</c:v>
                </c:pt>
                <c:pt idx="5">
                  <c:v>0</c:v>
                </c:pt>
                <c:pt idx="6">
                  <c:v>0</c:v>
                </c:pt>
                <c:pt idx="7">
                  <c:v>0</c:v>
                </c:pt>
                <c:pt idx="8">
                  <c:v>0</c:v>
                </c:pt>
                <c:pt idx="9">
                  <c:v>3</c:v>
                </c:pt>
                <c:pt idx="10">
                  <c:v>0</c:v>
                </c:pt>
                <c:pt idx="11">
                  <c:v>0</c:v>
                </c:pt>
                <c:pt idx="12">
                  <c:v>0</c:v>
                </c:pt>
              </c:numCache>
            </c:numRef>
          </c:val>
        </c:ser>
        <c:ser>
          <c:idx val="6"/>
          <c:order val="6"/>
          <c:tx>
            <c:strRef>
              <c:f>Sheet4!$A$8</c:f>
              <c:strCache>
                <c:ptCount val="1"/>
                <c:pt idx="0">
                  <c:v>awm</c:v>
                </c:pt>
              </c:strCache>
            </c:strRef>
          </c:tx>
          <c:spPr>
            <a:ln w="6175">
              <a:solidFill>
                <a:srgbClr val="0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Sheet4!$B$8:$N$8</c:f>
              <c:numCache>
                <c:formatCode>General</c:formatCode>
                <c:ptCount val="13"/>
                <c:pt idx="0">
                  <c:v>0</c:v>
                </c:pt>
                <c:pt idx="1">
                  <c:v>0</c:v>
                </c:pt>
                <c:pt idx="2">
                  <c:v>0</c:v>
                </c:pt>
                <c:pt idx="3">
                  <c:v>0</c:v>
                </c:pt>
                <c:pt idx="4">
                  <c:v>0</c:v>
                </c:pt>
                <c:pt idx="5">
                  <c:v>1</c:v>
                </c:pt>
                <c:pt idx="6">
                  <c:v>0</c:v>
                </c:pt>
                <c:pt idx="7">
                  <c:v>0</c:v>
                </c:pt>
                <c:pt idx="8">
                  <c:v>0</c:v>
                </c:pt>
                <c:pt idx="9">
                  <c:v>0</c:v>
                </c:pt>
                <c:pt idx="10">
                  <c:v>0</c:v>
                </c:pt>
                <c:pt idx="11">
                  <c:v>0</c:v>
                </c:pt>
                <c:pt idx="12">
                  <c:v>0</c:v>
                </c:pt>
              </c:numCache>
            </c:numRef>
          </c:val>
        </c:ser>
        <c:ser>
          <c:idx val="7"/>
          <c:order val="7"/>
          <c:tx>
            <c:strRef>
              <c:f>Sheet4!$A$9</c:f>
              <c:strCache>
                <c:ptCount val="1"/>
                <c:pt idx="0">
                  <c:v>bayard</c:v>
                </c:pt>
              </c:strCache>
            </c:strRef>
          </c:tx>
          <c:spPr>
            <a:ln w="6175">
              <a:solidFill>
                <a:srgbClr val="00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Sheet4!$B$9:$N$9</c:f>
              <c:numCache>
                <c:formatCode>General</c:formatCode>
                <c:ptCount val="13"/>
                <c:pt idx="0">
                  <c:v>0</c:v>
                </c:pt>
                <c:pt idx="1">
                  <c:v>0</c:v>
                </c:pt>
                <c:pt idx="2">
                  <c:v>0</c:v>
                </c:pt>
                <c:pt idx="3">
                  <c:v>0</c:v>
                </c:pt>
                <c:pt idx="4">
                  <c:v>0</c:v>
                </c:pt>
                <c:pt idx="5">
                  <c:v>0</c:v>
                </c:pt>
                <c:pt idx="6">
                  <c:v>0</c:v>
                </c:pt>
                <c:pt idx="7">
                  <c:v>0</c:v>
                </c:pt>
                <c:pt idx="8">
                  <c:v>0</c:v>
                </c:pt>
                <c:pt idx="9">
                  <c:v>4</c:v>
                </c:pt>
                <c:pt idx="10">
                  <c:v>0</c:v>
                </c:pt>
                <c:pt idx="11">
                  <c:v>0</c:v>
                </c:pt>
                <c:pt idx="12">
                  <c:v>0</c:v>
                </c:pt>
              </c:numCache>
            </c:numRef>
          </c:val>
        </c:ser>
        <c:ser>
          <c:idx val="8"/>
          <c:order val="8"/>
          <c:tx>
            <c:strRef>
              <c:f>Sheet4!$A$10</c:f>
              <c:strCache>
                <c:ptCount val="1"/>
                <c:pt idx="0">
                  <c:v>ben</c:v>
                </c:pt>
              </c:strCache>
            </c:strRef>
          </c:tx>
          <c:spPr>
            <a:ln w="6175">
              <a:solidFill>
                <a:srgbClr val="00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Sheet4!$B$10:$N$10</c:f>
              <c:numCache>
                <c:formatCode>General</c:formatCode>
                <c:ptCount val="13"/>
                <c:pt idx="0">
                  <c:v>179</c:v>
                </c:pt>
                <c:pt idx="1">
                  <c:v>111</c:v>
                </c:pt>
                <c:pt idx="2">
                  <c:v>69</c:v>
                </c:pt>
                <c:pt idx="3">
                  <c:v>82</c:v>
                </c:pt>
                <c:pt idx="4">
                  <c:v>36</c:v>
                </c:pt>
                <c:pt idx="5">
                  <c:v>35</c:v>
                </c:pt>
                <c:pt idx="6">
                  <c:v>8</c:v>
                </c:pt>
                <c:pt idx="7">
                  <c:v>2</c:v>
                </c:pt>
                <c:pt idx="8">
                  <c:v>12</c:v>
                </c:pt>
                <c:pt idx="9">
                  <c:v>8</c:v>
                </c:pt>
                <c:pt idx="10">
                  <c:v>5</c:v>
                </c:pt>
                <c:pt idx="11">
                  <c:v>0</c:v>
                </c:pt>
                <c:pt idx="12">
                  <c:v>0</c:v>
                </c:pt>
              </c:numCache>
            </c:numRef>
          </c:val>
        </c:ser>
        <c:ser>
          <c:idx val="9"/>
          <c:order val="9"/>
          <c:tx>
            <c:strRef>
              <c:f>Sheet4!$A$11</c:f>
              <c:strCache>
                <c:ptCount val="1"/>
                <c:pt idx="0">
                  <c:v>berkes</c:v>
                </c:pt>
              </c:strCache>
            </c:strRef>
          </c:tx>
          <c:spPr>
            <a:ln w="6175">
              <a:solidFill>
                <a:srgbClr val="CC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Sheet4!$B$11:$N$11</c:f>
              <c:numCache>
                <c:formatCode>General</c:formatCode>
                <c:ptCount val="13"/>
                <c:pt idx="0">
                  <c:v>0</c:v>
                </c:pt>
                <c:pt idx="1">
                  <c:v>0</c:v>
                </c:pt>
                <c:pt idx="2">
                  <c:v>0</c:v>
                </c:pt>
                <c:pt idx="3">
                  <c:v>0</c:v>
                </c:pt>
                <c:pt idx="4">
                  <c:v>0</c:v>
                </c:pt>
                <c:pt idx="5">
                  <c:v>0</c:v>
                </c:pt>
                <c:pt idx="6">
                  <c:v>0</c:v>
                </c:pt>
                <c:pt idx="7">
                  <c:v>0</c:v>
                </c:pt>
                <c:pt idx="8">
                  <c:v>0</c:v>
                </c:pt>
                <c:pt idx="9">
                  <c:v>5</c:v>
                </c:pt>
                <c:pt idx="10">
                  <c:v>0</c:v>
                </c:pt>
                <c:pt idx="11">
                  <c:v>0</c:v>
                </c:pt>
                <c:pt idx="12">
                  <c:v>0</c:v>
                </c:pt>
              </c:numCache>
            </c:numRef>
          </c:val>
        </c:ser>
        <c:ser>
          <c:idx val="10"/>
          <c:order val="10"/>
          <c:tx>
            <c:strRef>
              <c:f>Sheet4!$A$12</c:f>
              <c:strCache>
                <c:ptCount val="1"/>
                <c:pt idx="0">
                  <c:v>bhyde</c:v>
                </c:pt>
              </c:strCache>
            </c:strRef>
          </c:tx>
          <c:spPr>
            <a:ln w="6175">
              <a:solidFill>
                <a:srgbClr val="CCFF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Sheet4!$B$12:$N$12</c:f>
              <c:numCache>
                <c:formatCode>General</c:formatCode>
                <c:ptCount val="13"/>
                <c:pt idx="0">
                  <c:v>0</c:v>
                </c:pt>
                <c:pt idx="1">
                  <c:v>6</c:v>
                </c:pt>
                <c:pt idx="2">
                  <c:v>27</c:v>
                </c:pt>
                <c:pt idx="3">
                  <c:v>16</c:v>
                </c:pt>
                <c:pt idx="4">
                  <c:v>0</c:v>
                </c:pt>
                <c:pt idx="5">
                  <c:v>3</c:v>
                </c:pt>
                <c:pt idx="6">
                  <c:v>0</c:v>
                </c:pt>
                <c:pt idx="7">
                  <c:v>0</c:v>
                </c:pt>
                <c:pt idx="8">
                  <c:v>0</c:v>
                </c:pt>
                <c:pt idx="9">
                  <c:v>0</c:v>
                </c:pt>
                <c:pt idx="10">
                  <c:v>0</c:v>
                </c:pt>
                <c:pt idx="11">
                  <c:v>0</c:v>
                </c:pt>
                <c:pt idx="12">
                  <c:v>0</c:v>
                </c:pt>
              </c:numCache>
            </c:numRef>
          </c:val>
        </c:ser>
        <c:ser>
          <c:idx val="11"/>
          <c:order val="11"/>
          <c:tx>
            <c:strRef>
              <c:f>Sheet4!$A$13</c:f>
              <c:strCache>
                <c:ptCount val="1"/>
                <c:pt idx="0">
                  <c:v>bjh</c:v>
                </c:pt>
              </c:strCache>
            </c:strRef>
          </c:tx>
          <c:spPr>
            <a:ln w="6175">
              <a:solidFill>
                <a:srgbClr val="FFFF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Sheet4!$B$13:$N$13</c:f>
              <c:numCache>
                <c:formatCode>General</c:formatCode>
                <c:ptCount val="13"/>
                <c:pt idx="0">
                  <c:v>0</c:v>
                </c:pt>
                <c:pt idx="1">
                  <c:v>0</c:v>
                </c:pt>
                <c:pt idx="2">
                  <c:v>12</c:v>
                </c:pt>
                <c:pt idx="3">
                  <c:v>178</c:v>
                </c:pt>
                <c:pt idx="4">
                  <c:v>153</c:v>
                </c:pt>
                <c:pt idx="5">
                  <c:v>65</c:v>
                </c:pt>
                <c:pt idx="6">
                  <c:v>26</c:v>
                </c:pt>
                <c:pt idx="7">
                  <c:v>5</c:v>
                </c:pt>
                <c:pt idx="8">
                  <c:v>3</c:v>
                </c:pt>
                <c:pt idx="9">
                  <c:v>0</c:v>
                </c:pt>
                <c:pt idx="10">
                  <c:v>0</c:v>
                </c:pt>
                <c:pt idx="11">
                  <c:v>0</c:v>
                </c:pt>
                <c:pt idx="12">
                  <c:v>0</c:v>
                </c:pt>
              </c:numCache>
            </c:numRef>
          </c:val>
        </c:ser>
        <c:ser>
          <c:idx val="12"/>
          <c:order val="12"/>
          <c:tx>
            <c:strRef>
              <c:f>Sheet4!$A$14</c:f>
              <c:strCache>
                <c:ptCount val="1"/>
                <c:pt idx="0">
                  <c:v>blanco</c:v>
                </c:pt>
              </c:strCache>
            </c:strRef>
          </c:tx>
          <c:spPr>
            <a:ln w="6175">
              <a:solidFill>
                <a:srgbClr val="99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Sheet4!$B$14:$N$14</c:f>
              <c:numCache>
                <c:formatCode>General</c:formatCode>
                <c:ptCount val="13"/>
                <c:pt idx="0">
                  <c:v>0</c:v>
                </c:pt>
                <c:pt idx="1">
                  <c:v>0</c:v>
                </c:pt>
                <c:pt idx="2">
                  <c:v>0</c:v>
                </c:pt>
                <c:pt idx="3">
                  <c:v>0</c:v>
                </c:pt>
                <c:pt idx="4">
                  <c:v>0</c:v>
                </c:pt>
                <c:pt idx="5">
                  <c:v>0</c:v>
                </c:pt>
                <c:pt idx="6">
                  <c:v>0</c:v>
                </c:pt>
                <c:pt idx="7">
                  <c:v>0</c:v>
                </c:pt>
                <c:pt idx="8">
                  <c:v>0</c:v>
                </c:pt>
                <c:pt idx="9">
                  <c:v>15</c:v>
                </c:pt>
                <c:pt idx="10">
                  <c:v>0</c:v>
                </c:pt>
                <c:pt idx="11">
                  <c:v>0</c:v>
                </c:pt>
                <c:pt idx="12">
                  <c:v>0</c:v>
                </c:pt>
              </c:numCache>
            </c:numRef>
          </c:val>
        </c:ser>
        <c:ser>
          <c:idx val="13"/>
          <c:order val="13"/>
          <c:tx>
            <c:strRef>
              <c:f>Sheet4!$A$15</c:f>
              <c:strCache>
                <c:ptCount val="1"/>
                <c:pt idx="0">
                  <c:v>bnicholes</c:v>
                </c:pt>
              </c:strCache>
            </c:strRef>
          </c:tx>
          <c:spPr>
            <a:ln w="6175">
              <a:solidFill>
                <a:srgbClr val="FF99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Sheet4!$B$15:$N$15</c:f>
              <c:numCache>
                <c:formatCode>General</c:formatCode>
                <c:ptCount val="13"/>
                <c:pt idx="0">
                  <c:v>0</c:v>
                </c:pt>
                <c:pt idx="1">
                  <c:v>0</c:v>
                </c:pt>
                <c:pt idx="2">
                  <c:v>0</c:v>
                </c:pt>
                <c:pt idx="3">
                  <c:v>0</c:v>
                </c:pt>
                <c:pt idx="4">
                  <c:v>5</c:v>
                </c:pt>
                <c:pt idx="5">
                  <c:v>100</c:v>
                </c:pt>
                <c:pt idx="6">
                  <c:v>240</c:v>
                </c:pt>
                <c:pt idx="7">
                  <c:v>126</c:v>
                </c:pt>
                <c:pt idx="8">
                  <c:v>228</c:v>
                </c:pt>
                <c:pt idx="9">
                  <c:v>131</c:v>
                </c:pt>
                <c:pt idx="10">
                  <c:v>67</c:v>
                </c:pt>
                <c:pt idx="11">
                  <c:v>21</c:v>
                </c:pt>
                <c:pt idx="12">
                  <c:v>8</c:v>
                </c:pt>
              </c:numCache>
            </c:numRef>
          </c:val>
        </c:ser>
        <c:ser>
          <c:idx val="14"/>
          <c:order val="14"/>
          <c:tx>
            <c:strRef>
              <c:f>Sheet4!$A$16</c:f>
              <c:strCache>
                <c:ptCount val="1"/>
                <c:pt idx="0">
                  <c:v>brian</c:v>
                </c:pt>
              </c:strCache>
            </c:strRef>
          </c:tx>
          <c:spPr>
            <a:ln w="6175">
              <a:solidFill>
                <a:srgbClr val="CC99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Sheet4!$B$16:$N$16</c:f>
              <c:numCache>
                <c:formatCode>General</c:formatCode>
                <c:ptCount val="13"/>
                <c:pt idx="0">
                  <c:v>205</c:v>
                </c:pt>
                <c:pt idx="1">
                  <c:v>168</c:v>
                </c:pt>
                <c:pt idx="2">
                  <c:v>284</c:v>
                </c:pt>
                <c:pt idx="3">
                  <c:v>50</c:v>
                </c:pt>
                <c:pt idx="4">
                  <c:v>13</c:v>
                </c:pt>
                <c:pt idx="5">
                  <c:v>17</c:v>
                </c:pt>
                <c:pt idx="6">
                  <c:v>0</c:v>
                </c:pt>
                <c:pt idx="7">
                  <c:v>0</c:v>
                </c:pt>
                <c:pt idx="8">
                  <c:v>0</c:v>
                </c:pt>
                <c:pt idx="9">
                  <c:v>0</c:v>
                </c:pt>
                <c:pt idx="10">
                  <c:v>0</c:v>
                </c:pt>
                <c:pt idx="11">
                  <c:v>0</c:v>
                </c:pt>
                <c:pt idx="12">
                  <c:v>0</c:v>
                </c:pt>
              </c:numCache>
            </c:numRef>
          </c:val>
        </c:ser>
        <c:ser>
          <c:idx val="15"/>
          <c:order val="15"/>
          <c:tx>
            <c:strRef>
              <c:f>Sheet4!$A$17</c:f>
              <c:strCache>
                <c:ptCount val="1"/>
                <c:pt idx="0">
                  <c:v>brianm</c:v>
                </c:pt>
              </c:strCache>
            </c:strRef>
          </c:tx>
          <c:spPr>
            <a:ln w="6175">
              <a:solidFill>
                <a:srgbClr val="FFCC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Sheet4!$B$17:$N$17</c:f>
              <c:numCache>
                <c:formatCode>General</c:formatCode>
                <c:ptCount val="13"/>
                <c:pt idx="0">
                  <c:v>0</c:v>
                </c:pt>
                <c:pt idx="1">
                  <c:v>0</c:v>
                </c:pt>
                <c:pt idx="2">
                  <c:v>0</c:v>
                </c:pt>
                <c:pt idx="3">
                  <c:v>0</c:v>
                </c:pt>
                <c:pt idx="4">
                  <c:v>1</c:v>
                </c:pt>
                <c:pt idx="5">
                  <c:v>0</c:v>
                </c:pt>
                <c:pt idx="6">
                  <c:v>0</c:v>
                </c:pt>
                <c:pt idx="7">
                  <c:v>0</c:v>
                </c:pt>
                <c:pt idx="8">
                  <c:v>0</c:v>
                </c:pt>
                <c:pt idx="9">
                  <c:v>0</c:v>
                </c:pt>
                <c:pt idx="10">
                  <c:v>0</c:v>
                </c:pt>
                <c:pt idx="11">
                  <c:v>8</c:v>
                </c:pt>
                <c:pt idx="12">
                  <c:v>12</c:v>
                </c:pt>
              </c:numCache>
            </c:numRef>
          </c:val>
        </c:ser>
        <c:ser>
          <c:idx val="16"/>
          <c:order val="16"/>
          <c:tx>
            <c:strRef>
              <c:f>Sheet4!$A$18</c:f>
              <c:strCache>
                <c:ptCount val="1"/>
                <c:pt idx="0">
                  <c:v>brianp</c:v>
                </c:pt>
              </c:strCache>
            </c:strRef>
          </c:tx>
          <c:spPr>
            <a:ln w="6175">
              <a:solidFill>
                <a:srgbClr val="3366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Sheet4!$B$18:$N$18</c:f>
              <c:numCache>
                <c:formatCode>General</c:formatCode>
                <c:ptCount val="13"/>
                <c:pt idx="0">
                  <c:v>0</c:v>
                </c:pt>
                <c:pt idx="1">
                  <c:v>0</c:v>
                </c:pt>
                <c:pt idx="2">
                  <c:v>0</c:v>
                </c:pt>
                <c:pt idx="3">
                  <c:v>0</c:v>
                </c:pt>
                <c:pt idx="4">
                  <c:v>0</c:v>
                </c:pt>
                <c:pt idx="5">
                  <c:v>89</c:v>
                </c:pt>
                <c:pt idx="6">
                  <c:v>252</c:v>
                </c:pt>
                <c:pt idx="7">
                  <c:v>26</c:v>
                </c:pt>
                <c:pt idx="8">
                  <c:v>12</c:v>
                </c:pt>
                <c:pt idx="9">
                  <c:v>53</c:v>
                </c:pt>
                <c:pt idx="10">
                  <c:v>9</c:v>
                </c:pt>
                <c:pt idx="11">
                  <c:v>0</c:v>
                </c:pt>
                <c:pt idx="12">
                  <c:v>0</c:v>
                </c:pt>
              </c:numCache>
            </c:numRef>
          </c:val>
        </c:ser>
        <c:ser>
          <c:idx val="17"/>
          <c:order val="17"/>
          <c:tx>
            <c:strRef>
              <c:f>Sheet4!$A$19</c:f>
              <c:strCache>
                <c:ptCount val="1"/>
                <c:pt idx="0">
                  <c:v>cholet</c:v>
                </c:pt>
              </c:strCache>
            </c:strRef>
          </c:tx>
          <c:spPr>
            <a:ln w="6175">
              <a:solidFill>
                <a:srgbClr val="33CC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Sheet4!$B$19:$N$19</c:f>
              <c:numCache>
                <c:formatCode>General</c:formatCode>
                <c:ptCount val="13"/>
                <c:pt idx="0">
                  <c:v>0</c:v>
                </c:pt>
                <c:pt idx="1">
                  <c:v>0</c:v>
                </c:pt>
                <c:pt idx="2">
                  <c:v>0</c:v>
                </c:pt>
                <c:pt idx="3">
                  <c:v>0</c:v>
                </c:pt>
                <c:pt idx="4">
                  <c:v>4</c:v>
                </c:pt>
                <c:pt idx="5">
                  <c:v>29</c:v>
                </c:pt>
                <c:pt idx="6">
                  <c:v>0</c:v>
                </c:pt>
                <c:pt idx="7">
                  <c:v>0</c:v>
                </c:pt>
                <c:pt idx="8">
                  <c:v>0</c:v>
                </c:pt>
                <c:pt idx="9">
                  <c:v>0</c:v>
                </c:pt>
                <c:pt idx="10">
                  <c:v>0</c:v>
                </c:pt>
                <c:pt idx="11">
                  <c:v>0</c:v>
                </c:pt>
                <c:pt idx="12">
                  <c:v>0</c:v>
                </c:pt>
              </c:numCache>
            </c:numRef>
          </c:val>
        </c:ser>
        <c:ser>
          <c:idx val="18"/>
          <c:order val="18"/>
          <c:tx>
            <c:strRef>
              <c:f>Sheet4!$A$20</c:f>
              <c:strCache>
                <c:ptCount val="1"/>
                <c:pt idx="0">
                  <c:v>chrisd</c:v>
                </c:pt>
              </c:strCache>
            </c:strRef>
          </c:tx>
          <c:spPr>
            <a:ln w="6175">
              <a:solidFill>
                <a:srgbClr val="99CC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Sheet4!$B$20:$N$20</c:f>
              <c:numCache>
                <c:formatCode>General</c:formatCode>
                <c:ptCount val="13"/>
                <c:pt idx="0">
                  <c:v>0</c:v>
                </c:pt>
                <c:pt idx="1">
                  <c:v>0</c:v>
                </c:pt>
                <c:pt idx="2">
                  <c:v>0</c:v>
                </c:pt>
                <c:pt idx="3">
                  <c:v>0</c:v>
                </c:pt>
                <c:pt idx="4">
                  <c:v>0</c:v>
                </c:pt>
                <c:pt idx="5">
                  <c:v>0</c:v>
                </c:pt>
                <c:pt idx="6">
                  <c:v>0</c:v>
                </c:pt>
                <c:pt idx="7">
                  <c:v>0</c:v>
                </c:pt>
                <c:pt idx="8">
                  <c:v>0</c:v>
                </c:pt>
                <c:pt idx="9">
                  <c:v>3</c:v>
                </c:pt>
                <c:pt idx="10">
                  <c:v>25</c:v>
                </c:pt>
                <c:pt idx="11">
                  <c:v>23</c:v>
                </c:pt>
                <c:pt idx="12">
                  <c:v>32</c:v>
                </c:pt>
              </c:numCache>
            </c:numRef>
          </c:val>
        </c:ser>
        <c:ser>
          <c:idx val="19"/>
          <c:order val="19"/>
          <c:tx>
            <c:strRef>
              <c:f>Sheet4!$A$21</c:f>
              <c:strCache>
                <c:ptCount val="1"/>
                <c:pt idx="0">
                  <c:v>chuck</c:v>
                </c:pt>
              </c:strCache>
            </c:strRef>
          </c:tx>
          <c:spPr>
            <a:ln w="6175">
              <a:solidFill>
                <a:srgbClr val="FFCC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Sheet4!$B$21:$N$21</c:f>
              <c:numCache>
                <c:formatCode>General</c:formatCode>
                <c:ptCount val="13"/>
                <c:pt idx="0">
                  <c:v>80</c:v>
                </c:pt>
                <c:pt idx="1">
                  <c:v>56</c:v>
                </c:pt>
                <c:pt idx="2">
                  <c:v>4</c:v>
                </c:pt>
                <c:pt idx="3">
                  <c:v>0</c:v>
                </c:pt>
                <c:pt idx="4">
                  <c:v>32</c:v>
                </c:pt>
                <c:pt idx="5">
                  <c:v>85</c:v>
                </c:pt>
                <c:pt idx="6">
                  <c:v>13</c:v>
                </c:pt>
                <c:pt idx="7">
                  <c:v>0</c:v>
                </c:pt>
                <c:pt idx="8">
                  <c:v>0</c:v>
                </c:pt>
                <c:pt idx="9">
                  <c:v>0</c:v>
                </c:pt>
                <c:pt idx="10">
                  <c:v>0</c:v>
                </c:pt>
                <c:pt idx="11">
                  <c:v>0</c:v>
                </c:pt>
                <c:pt idx="12">
                  <c:v>0</c:v>
                </c:pt>
              </c:numCache>
            </c:numRef>
          </c:val>
        </c:ser>
        <c:ser>
          <c:idx val="20"/>
          <c:order val="20"/>
          <c:tx>
            <c:strRef>
              <c:f>Sheet4!$A$22</c:f>
              <c:strCache>
                <c:ptCount val="1"/>
                <c:pt idx="0">
                  <c:v>clar</c:v>
                </c:pt>
              </c:strCache>
            </c:strRef>
          </c:tx>
          <c:spPr>
            <a:ln w="6175">
              <a:solidFill>
                <a:srgbClr val="FF99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Sheet4!$B$22:$N$22</c:f>
              <c:numCache>
                <c:formatCode>General</c:formatCode>
                <c:ptCount val="13"/>
                <c:pt idx="0">
                  <c:v>0</c:v>
                </c:pt>
                <c:pt idx="1">
                  <c:v>0</c:v>
                </c:pt>
                <c:pt idx="2">
                  <c:v>0</c:v>
                </c:pt>
                <c:pt idx="3">
                  <c:v>0</c:v>
                </c:pt>
                <c:pt idx="4">
                  <c:v>0</c:v>
                </c:pt>
                <c:pt idx="5">
                  <c:v>0</c:v>
                </c:pt>
                <c:pt idx="6">
                  <c:v>0</c:v>
                </c:pt>
                <c:pt idx="7">
                  <c:v>0</c:v>
                </c:pt>
                <c:pt idx="8">
                  <c:v>43</c:v>
                </c:pt>
                <c:pt idx="9">
                  <c:v>1</c:v>
                </c:pt>
                <c:pt idx="10">
                  <c:v>0</c:v>
                </c:pt>
                <c:pt idx="11">
                  <c:v>0</c:v>
                </c:pt>
                <c:pt idx="12">
                  <c:v>0</c:v>
                </c:pt>
              </c:numCache>
            </c:numRef>
          </c:val>
        </c:ser>
        <c:ser>
          <c:idx val="21"/>
          <c:order val="21"/>
          <c:tx>
            <c:strRef>
              <c:f>Sheet4!$A$23</c:f>
              <c:strCache>
                <c:ptCount val="1"/>
                <c:pt idx="0">
                  <c:v>cliff</c:v>
                </c:pt>
              </c:strCache>
            </c:strRef>
          </c:tx>
          <c:spPr>
            <a:ln w="6175">
              <a:solidFill>
                <a:srgbClr val="FF66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Sheet4!$B$23:$N$23</c:f>
              <c:numCache>
                <c:formatCode>General</c:formatCode>
                <c:ptCount val="13"/>
                <c:pt idx="0">
                  <c:v>0</c:v>
                </c:pt>
                <c:pt idx="1">
                  <c:v>0</c:v>
                </c:pt>
                <c:pt idx="2">
                  <c:v>0</c:v>
                </c:pt>
                <c:pt idx="3">
                  <c:v>4</c:v>
                </c:pt>
                <c:pt idx="4">
                  <c:v>0</c:v>
                </c:pt>
                <c:pt idx="5">
                  <c:v>0</c:v>
                </c:pt>
                <c:pt idx="6">
                  <c:v>0</c:v>
                </c:pt>
                <c:pt idx="7">
                  <c:v>0</c:v>
                </c:pt>
                <c:pt idx="8">
                  <c:v>0</c:v>
                </c:pt>
                <c:pt idx="9">
                  <c:v>0</c:v>
                </c:pt>
                <c:pt idx="10">
                  <c:v>0</c:v>
                </c:pt>
                <c:pt idx="11">
                  <c:v>0</c:v>
                </c:pt>
                <c:pt idx="12">
                  <c:v>0</c:v>
                </c:pt>
              </c:numCache>
            </c:numRef>
          </c:val>
        </c:ser>
        <c:ser>
          <c:idx val="22"/>
          <c:order val="22"/>
          <c:tx>
            <c:strRef>
              <c:f>Sheet4!$A$24</c:f>
              <c:strCache>
                <c:ptCount val="1"/>
                <c:pt idx="0">
                  <c:v>coar</c:v>
                </c:pt>
              </c:strCache>
            </c:strRef>
          </c:tx>
          <c:spPr>
            <a:ln w="6175">
              <a:solidFill>
                <a:srgbClr val="6666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Sheet4!$B$24:$N$24</c:f>
              <c:numCache>
                <c:formatCode>General</c:formatCode>
                <c:ptCount val="13"/>
                <c:pt idx="0">
                  <c:v>0</c:v>
                </c:pt>
                <c:pt idx="1">
                  <c:v>352</c:v>
                </c:pt>
                <c:pt idx="2">
                  <c:v>365</c:v>
                </c:pt>
                <c:pt idx="3">
                  <c:v>266</c:v>
                </c:pt>
                <c:pt idx="4">
                  <c:v>152</c:v>
                </c:pt>
                <c:pt idx="5">
                  <c:v>109</c:v>
                </c:pt>
                <c:pt idx="6">
                  <c:v>48</c:v>
                </c:pt>
                <c:pt idx="7">
                  <c:v>13</c:v>
                </c:pt>
                <c:pt idx="8">
                  <c:v>4</c:v>
                </c:pt>
                <c:pt idx="9">
                  <c:v>0</c:v>
                </c:pt>
                <c:pt idx="10">
                  <c:v>0</c:v>
                </c:pt>
                <c:pt idx="11">
                  <c:v>0</c:v>
                </c:pt>
                <c:pt idx="12">
                  <c:v>0</c:v>
                </c:pt>
              </c:numCache>
            </c:numRef>
          </c:val>
        </c:ser>
        <c:ser>
          <c:idx val="23"/>
          <c:order val="23"/>
          <c:tx>
            <c:strRef>
              <c:f>Sheet4!$A$25</c:f>
              <c:strCache>
                <c:ptCount val="1"/>
                <c:pt idx="0">
                  <c:v>colm</c:v>
                </c:pt>
              </c:strCache>
            </c:strRef>
          </c:tx>
          <c:spPr>
            <a:ln w="6175">
              <a:solidFill>
                <a:srgbClr val="96969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Sheet4!$B$25:$N$25</c:f>
              <c:numCache>
                <c:formatCode>General</c:formatCode>
                <c:ptCount val="13"/>
                <c:pt idx="0">
                  <c:v>0</c:v>
                </c:pt>
                <c:pt idx="1">
                  <c:v>0</c:v>
                </c:pt>
                <c:pt idx="2">
                  <c:v>0</c:v>
                </c:pt>
                <c:pt idx="3">
                  <c:v>0</c:v>
                </c:pt>
                <c:pt idx="4">
                  <c:v>0</c:v>
                </c:pt>
                <c:pt idx="5">
                  <c:v>0</c:v>
                </c:pt>
                <c:pt idx="6">
                  <c:v>3</c:v>
                </c:pt>
                <c:pt idx="7">
                  <c:v>4</c:v>
                </c:pt>
                <c:pt idx="8">
                  <c:v>1</c:v>
                </c:pt>
                <c:pt idx="9">
                  <c:v>185</c:v>
                </c:pt>
                <c:pt idx="10">
                  <c:v>125</c:v>
                </c:pt>
                <c:pt idx="11">
                  <c:v>6</c:v>
                </c:pt>
                <c:pt idx="12">
                  <c:v>0</c:v>
                </c:pt>
              </c:numCache>
            </c:numRef>
          </c:val>
        </c:ser>
        <c:ser>
          <c:idx val="24"/>
          <c:order val="24"/>
          <c:tx>
            <c:strRef>
              <c:f>Sheet4!$A$26</c:f>
              <c:strCache>
                <c:ptCount val="1"/>
                <c:pt idx="0">
                  <c:v>covener</c:v>
                </c:pt>
              </c:strCache>
            </c:strRef>
          </c:tx>
          <c:spPr>
            <a:ln w="6175">
              <a:solidFill>
                <a:srgbClr val="00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Sheet4!$B$26:$N$26</c:f>
              <c:numCache>
                <c:formatCode>General</c:formatCode>
                <c:ptCount val="13"/>
                <c:pt idx="0">
                  <c:v>0</c:v>
                </c:pt>
                <c:pt idx="1">
                  <c:v>0</c:v>
                </c:pt>
                <c:pt idx="2">
                  <c:v>0</c:v>
                </c:pt>
                <c:pt idx="3">
                  <c:v>0</c:v>
                </c:pt>
                <c:pt idx="4">
                  <c:v>0</c:v>
                </c:pt>
                <c:pt idx="5">
                  <c:v>0</c:v>
                </c:pt>
                <c:pt idx="6">
                  <c:v>0</c:v>
                </c:pt>
                <c:pt idx="7">
                  <c:v>0</c:v>
                </c:pt>
                <c:pt idx="8">
                  <c:v>0</c:v>
                </c:pt>
                <c:pt idx="9">
                  <c:v>14</c:v>
                </c:pt>
                <c:pt idx="10">
                  <c:v>3</c:v>
                </c:pt>
                <c:pt idx="11">
                  <c:v>53</c:v>
                </c:pt>
                <c:pt idx="12">
                  <c:v>55</c:v>
                </c:pt>
              </c:numCache>
            </c:numRef>
          </c:val>
        </c:ser>
        <c:ser>
          <c:idx val="25"/>
          <c:order val="25"/>
          <c:tx>
            <c:strRef>
              <c:f>Sheet4!$A$27</c:f>
              <c:strCache>
                <c:ptCount val="1"/>
                <c:pt idx="0">
                  <c:v>davi</c:v>
                </c:pt>
              </c:strCache>
            </c:strRef>
          </c:tx>
          <c:spPr>
            <a:ln w="6175">
              <a:solidFill>
                <a:srgbClr val="3399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Sheet4!$B$27:$N$27</c:f>
              <c:numCache>
                <c:formatCode>General</c:formatCode>
                <c:ptCount val="13"/>
                <c:pt idx="0">
                  <c:v>0</c:v>
                </c:pt>
                <c:pt idx="1">
                  <c:v>0</c:v>
                </c:pt>
                <c:pt idx="2">
                  <c:v>0</c:v>
                </c:pt>
                <c:pt idx="3">
                  <c:v>0</c:v>
                </c:pt>
                <c:pt idx="4">
                  <c:v>0</c:v>
                </c:pt>
                <c:pt idx="5">
                  <c:v>0</c:v>
                </c:pt>
                <c:pt idx="6">
                  <c:v>0</c:v>
                </c:pt>
                <c:pt idx="7">
                  <c:v>0</c:v>
                </c:pt>
                <c:pt idx="8">
                  <c:v>0</c:v>
                </c:pt>
                <c:pt idx="9">
                  <c:v>0</c:v>
                </c:pt>
                <c:pt idx="10">
                  <c:v>34</c:v>
                </c:pt>
                <c:pt idx="11">
                  <c:v>4</c:v>
                </c:pt>
                <c:pt idx="12">
                  <c:v>0</c:v>
                </c:pt>
              </c:numCache>
            </c:numRef>
          </c:val>
        </c:ser>
        <c:ser>
          <c:idx val="26"/>
          <c:order val="26"/>
          <c:tx>
            <c:strRef>
              <c:f>Sheet4!$A$28</c:f>
              <c:strCache>
                <c:ptCount val="1"/>
                <c:pt idx="0">
                  <c:v>dgaudet</c:v>
                </c:pt>
              </c:strCache>
            </c:strRef>
          </c:tx>
          <c:spPr>
            <a:ln w="18524">
              <a:solidFill>
                <a:srgbClr val="00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Sheet4!$B$28:$N$28</c:f>
              <c:numCache>
                <c:formatCode>General</c:formatCode>
                <c:ptCount val="13"/>
                <c:pt idx="0">
                  <c:v>0</c:v>
                </c:pt>
                <c:pt idx="1">
                  <c:v>772</c:v>
                </c:pt>
                <c:pt idx="2">
                  <c:v>584</c:v>
                </c:pt>
                <c:pt idx="3">
                  <c:v>117</c:v>
                </c:pt>
                <c:pt idx="4">
                  <c:v>73</c:v>
                </c:pt>
                <c:pt idx="5">
                  <c:v>4</c:v>
                </c:pt>
                <c:pt idx="6">
                  <c:v>1</c:v>
                </c:pt>
                <c:pt idx="7">
                  <c:v>0</c:v>
                </c:pt>
                <c:pt idx="8">
                  <c:v>0</c:v>
                </c:pt>
                <c:pt idx="9">
                  <c:v>0</c:v>
                </c:pt>
                <c:pt idx="10">
                  <c:v>0</c:v>
                </c:pt>
                <c:pt idx="11">
                  <c:v>0</c:v>
                </c:pt>
                <c:pt idx="12">
                  <c:v>0</c:v>
                </c:pt>
              </c:numCache>
            </c:numRef>
          </c:val>
        </c:ser>
        <c:ser>
          <c:idx val="27"/>
          <c:order val="27"/>
          <c:tx>
            <c:strRef>
              <c:f>Sheet4!$A$29</c:f>
              <c:strCache>
                <c:ptCount val="1"/>
                <c:pt idx="0">
                  <c:v>dirkx</c:v>
                </c:pt>
              </c:strCache>
            </c:strRef>
          </c:tx>
          <c:spPr>
            <a:ln w="6175">
              <a:solidFill>
                <a:srgbClr val="33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Sheet4!$B$29:$N$29</c:f>
              <c:numCache>
                <c:formatCode>General</c:formatCode>
                <c:ptCount val="13"/>
                <c:pt idx="0">
                  <c:v>0</c:v>
                </c:pt>
                <c:pt idx="1">
                  <c:v>1</c:v>
                </c:pt>
                <c:pt idx="2">
                  <c:v>3</c:v>
                </c:pt>
                <c:pt idx="3">
                  <c:v>48</c:v>
                </c:pt>
                <c:pt idx="4">
                  <c:v>15</c:v>
                </c:pt>
                <c:pt idx="5">
                  <c:v>31</c:v>
                </c:pt>
                <c:pt idx="6">
                  <c:v>24</c:v>
                </c:pt>
                <c:pt idx="7">
                  <c:v>2</c:v>
                </c:pt>
                <c:pt idx="8">
                  <c:v>1</c:v>
                </c:pt>
                <c:pt idx="9">
                  <c:v>0</c:v>
                </c:pt>
                <c:pt idx="10">
                  <c:v>0</c:v>
                </c:pt>
                <c:pt idx="11">
                  <c:v>0</c:v>
                </c:pt>
                <c:pt idx="12">
                  <c:v>18</c:v>
                </c:pt>
              </c:numCache>
            </c:numRef>
          </c:val>
        </c:ser>
        <c:ser>
          <c:idx val="28"/>
          <c:order val="28"/>
          <c:tx>
            <c:strRef>
              <c:f>Sheet4!$A$30</c:f>
              <c:strCache>
                <c:ptCount val="1"/>
                <c:pt idx="0">
                  <c:v>dougm</c:v>
                </c:pt>
              </c:strCache>
            </c:strRef>
          </c:tx>
          <c:spPr>
            <a:ln w="6175">
              <a:solidFill>
                <a:srgbClr val="9933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Sheet4!$B$30:$N$30</c:f>
              <c:numCache>
                <c:formatCode>General</c:formatCode>
                <c:ptCount val="13"/>
                <c:pt idx="0">
                  <c:v>0</c:v>
                </c:pt>
                <c:pt idx="1">
                  <c:v>17</c:v>
                </c:pt>
                <c:pt idx="2">
                  <c:v>42</c:v>
                </c:pt>
                <c:pt idx="3">
                  <c:v>6</c:v>
                </c:pt>
                <c:pt idx="4">
                  <c:v>24</c:v>
                </c:pt>
                <c:pt idx="5">
                  <c:v>138</c:v>
                </c:pt>
                <c:pt idx="6">
                  <c:v>225</c:v>
                </c:pt>
                <c:pt idx="7">
                  <c:v>0</c:v>
                </c:pt>
                <c:pt idx="8">
                  <c:v>0</c:v>
                </c:pt>
                <c:pt idx="9">
                  <c:v>0</c:v>
                </c:pt>
                <c:pt idx="10">
                  <c:v>0</c:v>
                </c:pt>
                <c:pt idx="11">
                  <c:v>0</c:v>
                </c:pt>
                <c:pt idx="12">
                  <c:v>0</c:v>
                </c:pt>
              </c:numCache>
            </c:numRef>
          </c:val>
        </c:ser>
        <c:ser>
          <c:idx val="29"/>
          <c:order val="29"/>
          <c:tx>
            <c:strRef>
              <c:f>Sheet4!$A$31</c:f>
              <c:strCache>
                <c:ptCount val="1"/>
                <c:pt idx="0">
                  <c:v>dpejesh</c:v>
                </c:pt>
              </c:strCache>
            </c:strRef>
          </c:tx>
          <c:spPr>
            <a:ln w="6175">
              <a:solidFill>
                <a:srgbClr val="99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Sheet4!$B$31:$N$31</c:f>
              <c:numCache>
                <c:formatCode>General</c:formatCode>
                <c:ptCount val="13"/>
                <c:pt idx="0">
                  <c:v>0</c:v>
                </c:pt>
                <c:pt idx="1">
                  <c:v>0</c:v>
                </c:pt>
                <c:pt idx="2">
                  <c:v>0</c:v>
                </c:pt>
                <c:pt idx="3">
                  <c:v>0</c:v>
                </c:pt>
                <c:pt idx="4">
                  <c:v>0</c:v>
                </c:pt>
                <c:pt idx="5">
                  <c:v>0</c:v>
                </c:pt>
                <c:pt idx="6">
                  <c:v>27</c:v>
                </c:pt>
                <c:pt idx="7">
                  <c:v>7</c:v>
                </c:pt>
                <c:pt idx="8">
                  <c:v>0</c:v>
                </c:pt>
                <c:pt idx="9">
                  <c:v>0</c:v>
                </c:pt>
                <c:pt idx="10">
                  <c:v>0</c:v>
                </c:pt>
                <c:pt idx="11">
                  <c:v>0</c:v>
                </c:pt>
                <c:pt idx="12">
                  <c:v>3</c:v>
                </c:pt>
              </c:numCache>
            </c:numRef>
          </c:val>
        </c:ser>
        <c:ser>
          <c:idx val="30"/>
          <c:order val="30"/>
          <c:tx>
            <c:strRef>
              <c:f>Sheet4!$A$32</c:f>
              <c:strCache>
                <c:ptCount val="1"/>
                <c:pt idx="0">
                  <c:v>dreid</c:v>
                </c:pt>
              </c:strCache>
            </c:strRef>
          </c:tx>
          <c:spPr>
            <a:ln w="6175">
              <a:solidFill>
                <a:srgbClr val="333399"/>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Sheet4!$B$32:$N$32</c:f>
              <c:numCache>
                <c:formatCode>General</c:formatCode>
                <c:ptCount val="13"/>
                <c:pt idx="0">
                  <c:v>0</c:v>
                </c:pt>
                <c:pt idx="1">
                  <c:v>0</c:v>
                </c:pt>
                <c:pt idx="2">
                  <c:v>0</c:v>
                </c:pt>
                <c:pt idx="3">
                  <c:v>70</c:v>
                </c:pt>
                <c:pt idx="4">
                  <c:v>181</c:v>
                </c:pt>
                <c:pt idx="5">
                  <c:v>57</c:v>
                </c:pt>
                <c:pt idx="6">
                  <c:v>10</c:v>
                </c:pt>
                <c:pt idx="7">
                  <c:v>0</c:v>
                </c:pt>
                <c:pt idx="8">
                  <c:v>4</c:v>
                </c:pt>
                <c:pt idx="9">
                  <c:v>5</c:v>
                </c:pt>
                <c:pt idx="10">
                  <c:v>5</c:v>
                </c:pt>
                <c:pt idx="11">
                  <c:v>0</c:v>
                </c:pt>
                <c:pt idx="12">
                  <c:v>0</c:v>
                </c:pt>
              </c:numCache>
            </c:numRef>
          </c:val>
        </c:ser>
        <c:ser>
          <c:idx val="31"/>
          <c:order val="31"/>
          <c:tx>
            <c:strRef>
              <c:f>Sheet4!$A$33</c:f>
              <c:strCache>
                <c:ptCount val="1"/>
                <c:pt idx="0">
                  <c:v>erikabele</c:v>
                </c:pt>
              </c:strCache>
            </c:strRef>
          </c:tx>
          <c:spPr>
            <a:ln w="6175">
              <a:solidFill>
                <a:srgbClr val="0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Sheet4!$B$33:$N$33</c:f>
              <c:numCache>
                <c:formatCode>General</c:formatCode>
                <c:ptCount val="13"/>
                <c:pt idx="0">
                  <c:v>0</c:v>
                </c:pt>
                <c:pt idx="1">
                  <c:v>0</c:v>
                </c:pt>
                <c:pt idx="2">
                  <c:v>0</c:v>
                </c:pt>
                <c:pt idx="3">
                  <c:v>0</c:v>
                </c:pt>
                <c:pt idx="4">
                  <c:v>0</c:v>
                </c:pt>
                <c:pt idx="5">
                  <c:v>0</c:v>
                </c:pt>
                <c:pt idx="6">
                  <c:v>109</c:v>
                </c:pt>
                <c:pt idx="7">
                  <c:v>126</c:v>
                </c:pt>
                <c:pt idx="8">
                  <c:v>40</c:v>
                </c:pt>
                <c:pt idx="9">
                  <c:v>21</c:v>
                </c:pt>
                <c:pt idx="10">
                  <c:v>4</c:v>
                </c:pt>
                <c:pt idx="11">
                  <c:v>35</c:v>
                </c:pt>
                <c:pt idx="12">
                  <c:v>29</c:v>
                </c:pt>
              </c:numCache>
            </c:numRef>
          </c:val>
        </c:ser>
        <c:ser>
          <c:idx val="32"/>
          <c:order val="32"/>
          <c:tx>
            <c:strRef>
              <c:f>Sheet4!$A$34</c:f>
              <c:strCache>
                <c:ptCount val="1"/>
                <c:pt idx="0">
                  <c:v>fanf</c:v>
                </c:pt>
              </c:strCache>
            </c:strRef>
          </c:tx>
          <c:spPr>
            <a:ln w="6175">
              <a:solidFill>
                <a:srgbClr val="FF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Sheet4!$B$34:$N$34</c:f>
              <c:numCache>
                <c:formatCode>General</c:formatCode>
                <c:ptCount val="13"/>
                <c:pt idx="0">
                  <c:v>0</c:v>
                </c:pt>
                <c:pt idx="1">
                  <c:v>0</c:v>
                </c:pt>
                <c:pt idx="2">
                  <c:v>0</c:v>
                </c:pt>
                <c:pt idx="3">
                  <c:v>17</c:v>
                </c:pt>
                <c:pt idx="4">
                  <c:v>163</c:v>
                </c:pt>
                <c:pt idx="5">
                  <c:v>34</c:v>
                </c:pt>
                <c:pt idx="6">
                  <c:v>3</c:v>
                </c:pt>
                <c:pt idx="7">
                  <c:v>0</c:v>
                </c:pt>
                <c:pt idx="8">
                  <c:v>0</c:v>
                </c:pt>
                <c:pt idx="9">
                  <c:v>0</c:v>
                </c:pt>
                <c:pt idx="10">
                  <c:v>0</c:v>
                </c:pt>
                <c:pt idx="11">
                  <c:v>0</c:v>
                </c:pt>
                <c:pt idx="12">
                  <c:v>0</c:v>
                </c:pt>
              </c:numCache>
            </c:numRef>
          </c:val>
        </c:ser>
        <c:ser>
          <c:idx val="33"/>
          <c:order val="33"/>
          <c:tx>
            <c:strRef>
              <c:f>Sheet4!$A$35</c:f>
              <c:strCache>
                <c:ptCount val="1"/>
                <c:pt idx="0">
                  <c:v>fielding</c:v>
                </c:pt>
              </c:strCache>
            </c:strRef>
          </c:tx>
          <c:spPr>
            <a:ln w="6175">
              <a:solidFill>
                <a:srgbClr val="FF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Sheet4!$B$35:$N$35</c:f>
              <c:numCache>
                <c:formatCode>General</c:formatCode>
                <c:ptCount val="13"/>
                <c:pt idx="0">
                  <c:v>52</c:v>
                </c:pt>
                <c:pt idx="1">
                  <c:v>237</c:v>
                </c:pt>
                <c:pt idx="2">
                  <c:v>116</c:v>
                </c:pt>
                <c:pt idx="3">
                  <c:v>115</c:v>
                </c:pt>
                <c:pt idx="4">
                  <c:v>85</c:v>
                </c:pt>
                <c:pt idx="5">
                  <c:v>83</c:v>
                </c:pt>
                <c:pt idx="6">
                  <c:v>21</c:v>
                </c:pt>
                <c:pt idx="7">
                  <c:v>20</c:v>
                </c:pt>
                <c:pt idx="8">
                  <c:v>5</c:v>
                </c:pt>
                <c:pt idx="9">
                  <c:v>13</c:v>
                </c:pt>
                <c:pt idx="10">
                  <c:v>87</c:v>
                </c:pt>
                <c:pt idx="11">
                  <c:v>50</c:v>
                </c:pt>
                <c:pt idx="12">
                  <c:v>65</c:v>
                </c:pt>
              </c:numCache>
            </c:numRef>
          </c:val>
        </c:ser>
        <c:ser>
          <c:idx val="34"/>
          <c:order val="34"/>
          <c:tx>
            <c:strRef>
              <c:f>Sheet4!$A$36</c:f>
              <c:strCache>
                <c:ptCount val="1"/>
                <c:pt idx="0">
                  <c:v>fuankg</c:v>
                </c:pt>
              </c:strCache>
            </c:strRef>
          </c:tx>
          <c:spPr>
            <a:ln w="6175">
              <a:solidFill>
                <a:srgbClr val="00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Sheet4!$B$36:$N$36</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96</c:v>
                </c:pt>
                <c:pt idx="12">
                  <c:v>34</c:v>
                </c:pt>
              </c:numCache>
            </c:numRef>
          </c:val>
        </c:ser>
        <c:ser>
          <c:idx val="35"/>
          <c:order val="35"/>
          <c:tx>
            <c:strRef>
              <c:f>Sheet4!$A$37</c:f>
              <c:strCache>
                <c:ptCount val="1"/>
                <c:pt idx="0">
                  <c:v>geoff</c:v>
                </c:pt>
              </c:strCache>
            </c:strRef>
          </c:tx>
          <c:spPr>
            <a:ln w="6175">
              <a:solidFill>
                <a:srgbClr val="00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Sheet4!$B$37:$N$37</c:f>
              <c:numCache>
                <c:formatCode>General</c:formatCode>
                <c:ptCount val="13"/>
                <c:pt idx="0">
                  <c:v>0</c:v>
                </c:pt>
                <c:pt idx="1">
                  <c:v>0</c:v>
                </c:pt>
                <c:pt idx="2">
                  <c:v>0</c:v>
                </c:pt>
                <c:pt idx="3">
                  <c:v>0</c:v>
                </c:pt>
                <c:pt idx="4">
                  <c:v>0</c:v>
                </c:pt>
                <c:pt idx="5">
                  <c:v>0</c:v>
                </c:pt>
                <c:pt idx="6">
                  <c:v>0</c:v>
                </c:pt>
                <c:pt idx="7">
                  <c:v>6</c:v>
                </c:pt>
                <c:pt idx="8">
                  <c:v>45</c:v>
                </c:pt>
                <c:pt idx="9">
                  <c:v>3</c:v>
                </c:pt>
                <c:pt idx="10">
                  <c:v>0</c:v>
                </c:pt>
                <c:pt idx="11">
                  <c:v>0</c:v>
                </c:pt>
                <c:pt idx="12">
                  <c:v>0</c:v>
                </c:pt>
              </c:numCache>
            </c:numRef>
          </c:val>
        </c:ser>
        <c:ser>
          <c:idx val="36"/>
          <c:order val="36"/>
          <c:tx>
            <c:strRef>
              <c:f>Sheet4!$A$38</c:f>
              <c:strCache>
                <c:ptCount val="1"/>
                <c:pt idx="0">
                  <c:v>gregames</c:v>
                </c:pt>
              </c:strCache>
            </c:strRef>
          </c:tx>
          <c:spPr>
            <a:ln w="6175">
              <a:solidFill>
                <a:srgbClr val="FFFF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Sheet4!$B$38:$N$38</c:f>
              <c:numCache>
                <c:formatCode>General</c:formatCode>
                <c:ptCount val="13"/>
                <c:pt idx="0">
                  <c:v>0</c:v>
                </c:pt>
                <c:pt idx="1">
                  <c:v>0</c:v>
                </c:pt>
                <c:pt idx="2">
                  <c:v>0</c:v>
                </c:pt>
                <c:pt idx="3">
                  <c:v>3</c:v>
                </c:pt>
                <c:pt idx="4">
                  <c:v>48</c:v>
                </c:pt>
                <c:pt idx="5">
                  <c:v>110</c:v>
                </c:pt>
                <c:pt idx="6">
                  <c:v>79</c:v>
                </c:pt>
                <c:pt idx="7">
                  <c:v>22</c:v>
                </c:pt>
                <c:pt idx="8">
                  <c:v>14</c:v>
                </c:pt>
                <c:pt idx="9">
                  <c:v>26</c:v>
                </c:pt>
                <c:pt idx="10">
                  <c:v>13</c:v>
                </c:pt>
                <c:pt idx="11">
                  <c:v>9</c:v>
                </c:pt>
                <c:pt idx="12">
                  <c:v>3</c:v>
                </c:pt>
              </c:numCache>
            </c:numRef>
          </c:val>
        </c:ser>
        <c:ser>
          <c:idx val="37"/>
          <c:order val="37"/>
          <c:tx>
            <c:strRef>
              <c:f>Sheet4!$A$39</c:f>
              <c:strCache>
                <c:ptCount val="1"/>
                <c:pt idx="0">
                  <c:v>grisha</c:v>
                </c:pt>
              </c:strCache>
            </c:strRef>
          </c:tx>
          <c:spPr>
            <a:ln w="6175">
              <a:solidFill>
                <a:srgbClr val="FF00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Sheet4!$B$39:$N$39</c:f>
              <c:numCache>
                <c:formatCode>General</c:formatCode>
                <c:ptCount val="13"/>
                <c:pt idx="0">
                  <c:v>0</c:v>
                </c:pt>
                <c:pt idx="1">
                  <c:v>0</c:v>
                </c:pt>
                <c:pt idx="2">
                  <c:v>0</c:v>
                </c:pt>
                <c:pt idx="3">
                  <c:v>0</c:v>
                </c:pt>
                <c:pt idx="4">
                  <c:v>0</c:v>
                </c:pt>
                <c:pt idx="5">
                  <c:v>0</c:v>
                </c:pt>
                <c:pt idx="6">
                  <c:v>0</c:v>
                </c:pt>
                <c:pt idx="7">
                  <c:v>10</c:v>
                </c:pt>
                <c:pt idx="8">
                  <c:v>4</c:v>
                </c:pt>
                <c:pt idx="9">
                  <c:v>6</c:v>
                </c:pt>
                <c:pt idx="10">
                  <c:v>7</c:v>
                </c:pt>
                <c:pt idx="11">
                  <c:v>1</c:v>
                </c:pt>
                <c:pt idx="12">
                  <c:v>0</c:v>
                </c:pt>
              </c:numCache>
            </c:numRef>
          </c:val>
        </c:ser>
        <c:ser>
          <c:idx val="38"/>
          <c:order val="38"/>
          <c:tx>
            <c:strRef>
              <c:f>Sheet4!$A$40</c:f>
              <c:strCache>
                <c:ptCount val="1"/>
                <c:pt idx="0">
                  <c:v>gstein</c:v>
                </c:pt>
              </c:strCache>
            </c:strRef>
          </c:tx>
          <c:spPr>
            <a:ln w="6175">
              <a:solidFill>
                <a:srgbClr val="00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Sheet4!$B$40:$N$40</c:f>
              <c:numCache>
                <c:formatCode>General</c:formatCode>
                <c:ptCount val="13"/>
                <c:pt idx="0">
                  <c:v>0</c:v>
                </c:pt>
                <c:pt idx="1">
                  <c:v>0</c:v>
                </c:pt>
                <c:pt idx="2">
                  <c:v>0</c:v>
                </c:pt>
                <c:pt idx="3">
                  <c:v>24</c:v>
                </c:pt>
                <c:pt idx="4">
                  <c:v>260</c:v>
                </c:pt>
                <c:pt idx="5">
                  <c:v>105</c:v>
                </c:pt>
                <c:pt idx="6">
                  <c:v>32</c:v>
                </c:pt>
                <c:pt idx="7">
                  <c:v>27</c:v>
                </c:pt>
                <c:pt idx="8">
                  <c:v>3</c:v>
                </c:pt>
                <c:pt idx="9">
                  <c:v>0</c:v>
                </c:pt>
                <c:pt idx="10">
                  <c:v>0</c:v>
                </c:pt>
                <c:pt idx="11">
                  <c:v>4</c:v>
                </c:pt>
                <c:pt idx="12">
                  <c:v>0</c:v>
                </c:pt>
              </c:numCache>
            </c:numRef>
          </c:val>
        </c:ser>
        <c:ser>
          <c:idx val="39"/>
          <c:order val="39"/>
          <c:tx>
            <c:strRef>
              <c:f>Sheet4!$A$41</c:f>
              <c:strCache>
                <c:ptCount val="1"/>
                <c:pt idx="0">
                  <c:v>hartill</c:v>
                </c:pt>
              </c:strCache>
            </c:strRef>
          </c:tx>
          <c:spPr>
            <a:ln w="6175">
              <a:solidFill>
                <a:srgbClr val="80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Sheet4!$B$41:$N$41</c:f>
              <c:numCache>
                <c:formatCode>General</c:formatCode>
                <c:ptCount val="13"/>
                <c:pt idx="0">
                  <c:v>0</c:v>
                </c:pt>
                <c:pt idx="1">
                  <c:v>0</c:v>
                </c:pt>
                <c:pt idx="2">
                  <c:v>2</c:v>
                </c:pt>
                <c:pt idx="3">
                  <c:v>0</c:v>
                </c:pt>
                <c:pt idx="4">
                  <c:v>0</c:v>
                </c:pt>
                <c:pt idx="5">
                  <c:v>0</c:v>
                </c:pt>
                <c:pt idx="6">
                  <c:v>0</c:v>
                </c:pt>
                <c:pt idx="7">
                  <c:v>0</c:v>
                </c:pt>
                <c:pt idx="8">
                  <c:v>0</c:v>
                </c:pt>
                <c:pt idx="9">
                  <c:v>0</c:v>
                </c:pt>
                <c:pt idx="10">
                  <c:v>0</c:v>
                </c:pt>
                <c:pt idx="11">
                  <c:v>0</c:v>
                </c:pt>
                <c:pt idx="12">
                  <c:v>0</c:v>
                </c:pt>
              </c:numCache>
            </c:numRef>
          </c:val>
        </c:ser>
        <c:ser>
          <c:idx val="40"/>
          <c:order val="40"/>
          <c:tx>
            <c:strRef>
              <c:f>Sheet4!$A$42</c:f>
              <c:strCache>
                <c:ptCount val="1"/>
                <c:pt idx="0">
                  <c:v>ianh</c:v>
                </c:pt>
              </c:strCache>
            </c:strRef>
          </c:tx>
          <c:spPr>
            <a:ln w="6175">
              <a:solidFill>
                <a:srgbClr val="008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Sheet4!$B$42:$N$42</c:f>
              <c:numCache>
                <c:formatCode>General</c:formatCode>
                <c:ptCount val="13"/>
                <c:pt idx="0">
                  <c:v>0</c:v>
                </c:pt>
                <c:pt idx="1">
                  <c:v>0</c:v>
                </c:pt>
                <c:pt idx="2">
                  <c:v>0</c:v>
                </c:pt>
                <c:pt idx="3">
                  <c:v>0</c:v>
                </c:pt>
                <c:pt idx="4">
                  <c:v>0</c:v>
                </c:pt>
                <c:pt idx="5">
                  <c:v>70</c:v>
                </c:pt>
                <c:pt idx="6">
                  <c:v>124</c:v>
                </c:pt>
                <c:pt idx="7">
                  <c:v>12</c:v>
                </c:pt>
                <c:pt idx="8">
                  <c:v>5</c:v>
                </c:pt>
                <c:pt idx="9">
                  <c:v>9</c:v>
                </c:pt>
                <c:pt idx="10">
                  <c:v>4</c:v>
                </c:pt>
                <c:pt idx="11">
                  <c:v>0</c:v>
                </c:pt>
                <c:pt idx="12">
                  <c:v>0</c:v>
                </c:pt>
              </c:numCache>
            </c:numRef>
          </c:val>
        </c:ser>
        <c:ser>
          <c:idx val="41"/>
          <c:order val="41"/>
          <c:tx>
            <c:strRef>
              <c:f>Sheet4!$A$43</c:f>
              <c:strCache>
                <c:ptCount val="1"/>
                <c:pt idx="0">
                  <c:v>issac</c:v>
                </c:pt>
              </c:strCache>
            </c:strRef>
          </c:tx>
          <c:spPr>
            <a:ln w="6175">
              <a:solidFill>
                <a:srgbClr val="0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Sheet4!$B$43:$N$43</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4</c:v>
                </c:pt>
              </c:numCache>
            </c:numRef>
          </c:val>
        </c:ser>
        <c:ser>
          <c:idx val="42"/>
          <c:order val="42"/>
          <c:tx>
            <c:strRef>
              <c:f>Sheet4!$A$44</c:f>
              <c:strCache>
                <c:ptCount val="1"/>
                <c:pt idx="0">
                  <c:v>ivn</c:v>
                </c:pt>
              </c:strCache>
            </c:strRef>
          </c:tx>
          <c:spPr>
            <a:ln w="6175">
              <a:solidFill>
                <a:srgbClr val="808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Sheet4!$B$44:$N$44</c:f>
              <c:numCache>
                <c:formatCode>General</c:formatCode>
                <c:ptCount val="13"/>
                <c:pt idx="0">
                  <c:v>0</c:v>
                </c:pt>
                <c:pt idx="1">
                  <c:v>0</c:v>
                </c:pt>
                <c:pt idx="2">
                  <c:v>0</c:v>
                </c:pt>
                <c:pt idx="3">
                  <c:v>0</c:v>
                </c:pt>
                <c:pt idx="4">
                  <c:v>0</c:v>
                </c:pt>
                <c:pt idx="5">
                  <c:v>0</c:v>
                </c:pt>
                <c:pt idx="6">
                  <c:v>0</c:v>
                </c:pt>
                <c:pt idx="7">
                  <c:v>0</c:v>
                </c:pt>
                <c:pt idx="8">
                  <c:v>0</c:v>
                </c:pt>
                <c:pt idx="9">
                  <c:v>1</c:v>
                </c:pt>
                <c:pt idx="10">
                  <c:v>0</c:v>
                </c:pt>
                <c:pt idx="11">
                  <c:v>0</c:v>
                </c:pt>
                <c:pt idx="12">
                  <c:v>0</c:v>
                </c:pt>
              </c:numCache>
            </c:numRef>
          </c:val>
        </c:ser>
        <c:ser>
          <c:idx val="43"/>
          <c:order val="43"/>
          <c:tx>
            <c:strRef>
              <c:f>Sheet4!$A$45</c:f>
              <c:strCache>
                <c:ptCount val="1"/>
                <c:pt idx="0">
                  <c:v>jerenkrantz</c:v>
                </c:pt>
              </c:strCache>
            </c:strRef>
          </c:tx>
          <c:spPr>
            <a:ln w="6175">
              <a:solidFill>
                <a:srgbClr val="800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Sheet4!$B$45:$N$45</c:f>
              <c:numCache>
                <c:formatCode>General</c:formatCode>
                <c:ptCount val="13"/>
                <c:pt idx="0">
                  <c:v>0</c:v>
                </c:pt>
                <c:pt idx="1">
                  <c:v>0</c:v>
                </c:pt>
                <c:pt idx="2">
                  <c:v>0</c:v>
                </c:pt>
                <c:pt idx="3">
                  <c:v>0</c:v>
                </c:pt>
                <c:pt idx="4">
                  <c:v>0</c:v>
                </c:pt>
                <c:pt idx="5">
                  <c:v>205</c:v>
                </c:pt>
                <c:pt idx="6">
                  <c:v>408</c:v>
                </c:pt>
                <c:pt idx="7">
                  <c:v>126</c:v>
                </c:pt>
                <c:pt idx="8">
                  <c:v>128</c:v>
                </c:pt>
                <c:pt idx="9">
                  <c:v>162</c:v>
                </c:pt>
                <c:pt idx="10">
                  <c:v>20</c:v>
                </c:pt>
                <c:pt idx="11">
                  <c:v>46</c:v>
                </c:pt>
                <c:pt idx="12">
                  <c:v>2</c:v>
                </c:pt>
              </c:numCache>
            </c:numRef>
          </c:val>
        </c:ser>
        <c:ser>
          <c:idx val="44"/>
          <c:order val="44"/>
          <c:tx>
            <c:strRef>
              <c:f>Sheet4!$A$46</c:f>
              <c:strCache>
                <c:ptCount val="1"/>
                <c:pt idx="0">
                  <c:v>jfclere</c:v>
                </c:pt>
              </c:strCache>
            </c:strRef>
          </c:tx>
          <c:spPr>
            <a:ln w="6175">
              <a:solidFill>
                <a:srgbClr val="0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Sheet4!$B$46:$N$46</c:f>
              <c:numCache>
                <c:formatCode>General</c:formatCode>
                <c:ptCount val="13"/>
                <c:pt idx="0">
                  <c:v>0</c:v>
                </c:pt>
                <c:pt idx="1">
                  <c:v>0</c:v>
                </c:pt>
                <c:pt idx="2">
                  <c:v>0</c:v>
                </c:pt>
                <c:pt idx="3">
                  <c:v>0</c:v>
                </c:pt>
                <c:pt idx="4">
                  <c:v>0</c:v>
                </c:pt>
                <c:pt idx="5">
                  <c:v>4</c:v>
                </c:pt>
                <c:pt idx="6">
                  <c:v>0</c:v>
                </c:pt>
                <c:pt idx="7">
                  <c:v>0</c:v>
                </c:pt>
                <c:pt idx="8">
                  <c:v>14</c:v>
                </c:pt>
                <c:pt idx="9">
                  <c:v>14</c:v>
                </c:pt>
                <c:pt idx="10">
                  <c:v>42</c:v>
                </c:pt>
                <c:pt idx="11">
                  <c:v>48</c:v>
                </c:pt>
                <c:pt idx="12">
                  <c:v>3</c:v>
                </c:pt>
              </c:numCache>
            </c:numRef>
          </c:val>
        </c:ser>
        <c:ser>
          <c:idx val="45"/>
          <c:order val="45"/>
          <c:tx>
            <c:strRef>
              <c:f>Sheet4!$A$47</c:f>
              <c:strCache>
                <c:ptCount val="1"/>
                <c:pt idx="0">
                  <c:v>jim</c:v>
                </c:pt>
              </c:strCache>
            </c:strRef>
          </c:tx>
          <c:spPr>
            <a:ln w="6175">
              <a:solidFill>
                <a:srgbClr val="C0C0C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Sheet4!$B$47:$N$47</c:f>
              <c:numCache>
                <c:formatCode>General</c:formatCode>
                <c:ptCount val="13"/>
                <c:pt idx="0">
                  <c:v>91</c:v>
                </c:pt>
                <c:pt idx="1">
                  <c:v>158</c:v>
                </c:pt>
                <c:pt idx="2">
                  <c:v>239</c:v>
                </c:pt>
                <c:pt idx="3">
                  <c:v>121</c:v>
                </c:pt>
                <c:pt idx="4">
                  <c:v>100</c:v>
                </c:pt>
                <c:pt idx="5">
                  <c:v>72</c:v>
                </c:pt>
                <c:pt idx="6">
                  <c:v>154</c:v>
                </c:pt>
                <c:pt idx="7">
                  <c:v>79</c:v>
                </c:pt>
                <c:pt idx="8">
                  <c:v>114</c:v>
                </c:pt>
                <c:pt idx="9">
                  <c:v>142</c:v>
                </c:pt>
                <c:pt idx="10">
                  <c:v>198</c:v>
                </c:pt>
                <c:pt idx="11">
                  <c:v>427</c:v>
                </c:pt>
                <c:pt idx="12">
                  <c:v>235</c:v>
                </c:pt>
              </c:numCache>
            </c:numRef>
          </c:val>
        </c:ser>
        <c:ser>
          <c:idx val="46"/>
          <c:order val="46"/>
          <c:tx>
            <c:strRef>
              <c:f>Sheet4!$A$48</c:f>
              <c:strCache>
                <c:ptCount val="1"/>
                <c:pt idx="0">
                  <c:v>jimw</c:v>
                </c:pt>
              </c:strCache>
            </c:strRef>
          </c:tx>
          <c:spPr>
            <a:ln w="6175">
              <a:solidFill>
                <a:srgbClr val="80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Sheet4!$B$48:$N$48</c:f>
              <c:numCache>
                <c:formatCode>General</c:formatCode>
                <c:ptCount val="13"/>
                <c:pt idx="0">
                  <c:v>0</c:v>
                </c:pt>
                <c:pt idx="1">
                  <c:v>0</c:v>
                </c:pt>
                <c:pt idx="2">
                  <c:v>0</c:v>
                </c:pt>
                <c:pt idx="3">
                  <c:v>0</c:v>
                </c:pt>
                <c:pt idx="4">
                  <c:v>4</c:v>
                </c:pt>
                <c:pt idx="5">
                  <c:v>3</c:v>
                </c:pt>
                <c:pt idx="6">
                  <c:v>2</c:v>
                </c:pt>
                <c:pt idx="7">
                  <c:v>0</c:v>
                </c:pt>
                <c:pt idx="8">
                  <c:v>0</c:v>
                </c:pt>
                <c:pt idx="9">
                  <c:v>0</c:v>
                </c:pt>
                <c:pt idx="10">
                  <c:v>0</c:v>
                </c:pt>
                <c:pt idx="11">
                  <c:v>0</c:v>
                </c:pt>
                <c:pt idx="12">
                  <c:v>0</c:v>
                </c:pt>
              </c:numCache>
            </c:numRef>
          </c:val>
        </c:ser>
        <c:ser>
          <c:idx val="47"/>
          <c:order val="47"/>
          <c:tx>
            <c:strRef>
              <c:f>Sheet4!$A$49</c:f>
              <c:strCache>
                <c:ptCount val="1"/>
                <c:pt idx="0">
                  <c:v>joes</c:v>
                </c:pt>
              </c:strCache>
            </c:strRef>
          </c:tx>
          <c:spPr>
            <a:ln w="6175">
              <a:solidFill>
                <a:srgbClr val="9999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Sheet4!$B$49:$N$49</c:f>
              <c:numCache>
                <c:formatCode>General</c:formatCode>
                <c:ptCount val="13"/>
                <c:pt idx="0">
                  <c:v>0</c:v>
                </c:pt>
                <c:pt idx="1">
                  <c:v>0</c:v>
                </c:pt>
                <c:pt idx="2">
                  <c:v>0</c:v>
                </c:pt>
                <c:pt idx="3">
                  <c:v>0</c:v>
                </c:pt>
                <c:pt idx="4">
                  <c:v>0</c:v>
                </c:pt>
                <c:pt idx="5">
                  <c:v>0</c:v>
                </c:pt>
                <c:pt idx="6">
                  <c:v>1</c:v>
                </c:pt>
                <c:pt idx="7">
                  <c:v>12</c:v>
                </c:pt>
                <c:pt idx="8">
                  <c:v>16</c:v>
                </c:pt>
                <c:pt idx="9">
                  <c:v>47</c:v>
                </c:pt>
                <c:pt idx="10">
                  <c:v>32</c:v>
                </c:pt>
                <c:pt idx="11">
                  <c:v>0</c:v>
                </c:pt>
                <c:pt idx="12">
                  <c:v>0</c:v>
                </c:pt>
              </c:numCache>
            </c:numRef>
          </c:val>
        </c:ser>
        <c:ser>
          <c:idx val="48"/>
          <c:order val="48"/>
          <c:tx>
            <c:strRef>
              <c:f>Sheet4!$A$50</c:f>
              <c:strCache>
                <c:ptCount val="1"/>
                <c:pt idx="0">
                  <c:v>jorton</c:v>
                </c:pt>
              </c:strCache>
            </c:strRef>
          </c:tx>
          <c:spPr>
            <a:ln w="6175">
              <a:solidFill>
                <a:srgbClr val="9933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Sheet4!$B$50:$N$50</c:f>
              <c:numCache>
                <c:formatCode>General</c:formatCode>
                <c:ptCount val="13"/>
                <c:pt idx="0">
                  <c:v>0</c:v>
                </c:pt>
                <c:pt idx="1">
                  <c:v>0</c:v>
                </c:pt>
                <c:pt idx="2">
                  <c:v>0</c:v>
                </c:pt>
                <c:pt idx="3">
                  <c:v>0</c:v>
                </c:pt>
                <c:pt idx="4">
                  <c:v>28</c:v>
                </c:pt>
                <c:pt idx="5">
                  <c:v>2</c:v>
                </c:pt>
                <c:pt idx="6">
                  <c:v>6</c:v>
                </c:pt>
                <c:pt idx="7">
                  <c:v>59</c:v>
                </c:pt>
                <c:pt idx="8">
                  <c:v>312</c:v>
                </c:pt>
                <c:pt idx="9">
                  <c:v>239</c:v>
                </c:pt>
                <c:pt idx="10">
                  <c:v>50</c:v>
                </c:pt>
                <c:pt idx="11">
                  <c:v>92</c:v>
                </c:pt>
                <c:pt idx="12">
                  <c:v>49</c:v>
                </c:pt>
              </c:numCache>
            </c:numRef>
          </c:val>
        </c:ser>
        <c:ser>
          <c:idx val="49"/>
          <c:order val="49"/>
          <c:tx>
            <c:strRef>
              <c:f>Sheet4!$A$51</c:f>
              <c:strCache>
                <c:ptCount val="1"/>
                <c:pt idx="0">
                  <c:v>jsl</c:v>
                </c:pt>
              </c:strCache>
            </c:strRef>
          </c:tx>
          <c:spPr>
            <a:ln w="6175">
              <a:solidFill>
                <a:srgbClr val="FFFF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Sheet4!$B$51:$N$51</c:f>
              <c:numCache>
                <c:formatCode>General</c:formatCode>
                <c:ptCount val="13"/>
                <c:pt idx="0">
                  <c:v>0</c:v>
                </c:pt>
                <c:pt idx="1">
                  <c:v>0</c:v>
                </c:pt>
                <c:pt idx="2">
                  <c:v>0</c:v>
                </c:pt>
                <c:pt idx="3">
                  <c:v>0</c:v>
                </c:pt>
                <c:pt idx="4">
                  <c:v>0</c:v>
                </c:pt>
                <c:pt idx="5">
                  <c:v>11</c:v>
                </c:pt>
                <c:pt idx="6">
                  <c:v>1</c:v>
                </c:pt>
                <c:pt idx="7">
                  <c:v>34</c:v>
                </c:pt>
                <c:pt idx="8">
                  <c:v>2</c:v>
                </c:pt>
                <c:pt idx="9">
                  <c:v>15</c:v>
                </c:pt>
                <c:pt idx="10">
                  <c:v>2</c:v>
                </c:pt>
                <c:pt idx="11">
                  <c:v>16</c:v>
                </c:pt>
                <c:pt idx="12">
                  <c:v>5</c:v>
                </c:pt>
              </c:numCache>
            </c:numRef>
          </c:val>
        </c:ser>
        <c:ser>
          <c:idx val="50"/>
          <c:order val="50"/>
          <c:tx>
            <c:strRef>
              <c:f>Sheet4!$A$52</c:f>
              <c:strCache>
                <c:ptCount val="1"/>
                <c:pt idx="0">
                  <c:v>jwoolley</c:v>
                </c:pt>
              </c:strCache>
            </c:strRef>
          </c:tx>
          <c:spPr>
            <a:ln w="6175">
              <a:solidFill>
                <a:srgbClr val="CCFF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Sheet4!$B$52:$N$52</c:f>
              <c:numCache>
                <c:formatCode>General</c:formatCode>
                <c:ptCount val="13"/>
                <c:pt idx="0">
                  <c:v>0</c:v>
                </c:pt>
                <c:pt idx="1">
                  <c:v>0</c:v>
                </c:pt>
                <c:pt idx="2">
                  <c:v>0</c:v>
                </c:pt>
                <c:pt idx="3">
                  <c:v>0</c:v>
                </c:pt>
                <c:pt idx="4">
                  <c:v>11</c:v>
                </c:pt>
                <c:pt idx="5">
                  <c:v>124</c:v>
                </c:pt>
                <c:pt idx="6">
                  <c:v>236</c:v>
                </c:pt>
                <c:pt idx="7">
                  <c:v>66</c:v>
                </c:pt>
                <c:pt idx="8">
                  <c:v>13</c:v>
                </c:pt>
                <c:pt idx="9">
                  <c:v>1</c:v>
                </c:pt>
                <c:pt idx="10">
                  <c:v>0</c:v>
                </c:pt>
                <c:pt idx="11">
                  <c:v>0</c:v>
                </c:pt>
                <c:pt idx="12">
                  <c:v>0</c:v>
                </c:pt>
              </c:numCache>
            </c:numRef>
          </c:val>
        </c:ser>
        <c:ser>
          <c:idx val="51"/>
          <c:order val="51"/>
          <c:tx>
            <c:strRef>
              <c:f>Sheet4!$A$53</c:f>
              <c:strCache>
                <c:ptCount val="1"/>
                <c:pt idx="0">
                  <c:v>kawai</c:v>
                </c:pt>
              </c:strCache>
            </c:strRef>
          </c:tx>
          <c:spPr>
            <a:ln w="6175">
              <a:solidFill>
                <a:srgbClr val="660066"/>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Sheet4!$B$53:$N$53</c:f>
              <c:numCache>
                <c:formatCode>General</c:formatCode>
                <c:ptCount val="13"/>
                <c:pt idx="0">
                  <c:v>0</c:v>
                </c:pt>
                <c:pt idx="1">
                  <c:v>0</c:v>
                </c:pt>
                <c:pt idx="2">
                  <c:v>0</c:v>
                </c:pt>
                <c:pt idx="3">
                  <c:v>0</c:v>
                </c:pt>
                <c:pt idx="4">
                  <c:v>0</c:v>
                </c:pt>
                <c:pt idx="5">
                  <c:v>0</c:v>
                </c:pt>
                <c:pt idx="6">
                  <c:v>0</c:v>
                </c:pt>
                <c:pt idx="7">
                  <c:v>0</c:v>
                </c:pt>
                <c:pt idx="8">
                  <c:v>29</c:v>
                </c:pt>
                <c:pt idx="9">
                  <c:v>29</c:v>
                </c:pt>
                <c:pt idx="10">
                  <c:v>22</c:v>
                </c:pt>
                <c:pt idx="11">
                  <c:v>4</c:v>
                </c:pt>
                <c:pt idx="12">
                  <c:v>18</c:v>
                </c:pt>
              </c:numCache>
            </c:numRef>
          </c:val>
        </c:ser>
        <c:ser>
          <c:idx val="52"/>
          <c:order val="52"/>
          <c:tx>
            <c:strRef>
              <c:f>Sheet4!$A$54</c:f>
              <c:strCache>
                <c:ptCount val="1"/>
                <c:pt idx="0">
                  <c:v>keith</c:v>
                </c:pt>
              </c:strCache>
            </c:strRef>
          </c:tx>
          <c:spPr>
            <a:ln w="6175">
              <a:solidFill>
                <a:srgbClr val="FF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Sheet4!$B$54:$N$54</c:f>
              <c:numCache>
                <c:formatCode>General</c:formatCode>
                <c:ptCount val="13"/>
                <c:pt idx="0">
                  <c:v>0</c:v>
                </c:pt>
                <c:pt idx="1">
                  <c:v>0</c:v>
                </c:pt>
                <c:pt idx="2">
                  <c:v>0</c:v>
                </c:pt>
                <c:pt idx="3">
                  <c:v>0</c:v>
                </c:pt>
                <c:pt idx="4">
                  <c:v>12</c:v>
                </c:pt>
                <c:pt idx="5">
                  <c:v>2</c:v>
                </c:pt>
                <c:pt idx="6">
                  <c:v>0</c:v>
                </c:pt>
                <c:pt idx="7">
                  <c:v>0</c:v>
                </c:pt>
                <c:pt idx="8">
                  <c:v>0</c:v>
                </c:pt>
                <c:pt idx="9">
                  <c:v>0</c:v>
                </c:pt>
                <c:pt idx="10">
                  <c:v>0</c:v>
                </c:pt>
                <c:pt idx="11">
                  <c:v>0</c:v>
                </c:pt>
                <c:pt idx="12">
                  <c:v>0</c:v>
                </c:pt>
              </c:numCache>
            </c:numRef>
          </c:val>
        </c:ser>
        <c:ser>
          <c:idx val="53"/>
          <c:order val="53"/>
          <c:tx>
            <c:strRef>
              <c:f>Sheet4!$A$55</c:f>
              <c:strCache>
                <c:ptCount val="1"/>
                <c:pt idx="0">
                  <c:v>kess</c:v>
                </c:pt>
              </c:strCache>
            </c:strRef>
          </c:tx>
          <c:spPr>
            <a:ln w="6175">
              <a:solidFill>
                <a:srgbClr val="0066CC"/>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Sheet4!$B$55:$N$55</c:f>
              <c:numCache>
                <c:formatCode>General</c:formatCode>
                <c:ptCount val="13"/>
                <c:pt idx="0">
                  <c:v>0</c:v>
                </c:pt>
                <c:pt idx="1">
                  <c:v>0</c:v>
                </c:pt>
                <c:pt idx="2">
                  <c:v>0</c:v>
                </c:pt>
                <c:pt idx="3">
                  <c:v>0</c:v>
                </c:pt>
                <c:pt idx="4">
                  <c:v>0</c:v>
                </c:pt>
                <c:pt idx="5">
                  <c:v>0</c:v>
                </c:pt>
                <c:pt idx="6">
                  <c:v>110</c:v>
                </c:pt>
                <c:pt idx="7">
                  <c:v>137</c:v>
                </c:pt>
                <c:pt idx="8">
                  <c:v>89</c:v>
                </c:pt>
                <c:pt idx="9">
                  <c:v>49</c:v>
                </c:pt>
                <c:pt idx="10">
                  <c:v>12</c:v>
                </c:pt>
                <c:pt idx="11">
                  <c:v>18</c:v>
                </c:pt>
                <c:pt idx="12">
                  <c:v>0</c:v>
                </c:pt>
              </c:numCache>
            </c:numRef>
          </c:val>
        </c:ser>
        <c:ser>
          <c:idx val="54"/>
          <c:order val="54"/>
          <c:tx>
            <c:strRef>
              <c:f>Sheet4!$A$56</c:f>
              <c:strCache>
                <c:ptCount val="1"/>
                <c:pt idx="0">
                  <c:v>kevlo</c:v>
                </c:pt>
              </c:strCache>
            </c:strRef>
          </c:tx>
          <c:spPr>
            <a:ln w="6175">
              <a:solidFill>
                <a:srgbClr val="CCCCFF"/>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Sheet4!$B$56:$N$56</c:f>
              <c:numCache>
                <c:formatCode>General</c:formatCode>
                <c:ptCount val="13"/>
                <c:pt idx="0">
                  <c:v>0</c:v>
                </c:pt>
                <c:pt idx="1">
                  <c:v>0</c:v>
                </c:pt>
                <c:pt idx="2">
                  <c:v>0</c:v>
                </c:pt>
                <c:pt idx="3">
                  <c:v>0</c:v>
                </c:pt>
                <c:pt idx="4">
                  <c:v>2</c:v>
                </c:pt>
                <c:pt idx="5">
                  <c:v>2</c:v>
                </c:pt>
                <c:pt idx="6">
                  <c:v>0</c:v>
                </c:pt>
                <c:pt idx="7">
                  <c:v>0</c:v>
                </c:pt>
                <c:pt idx="8">
                  <c:v>0</c:v>
                </c:pt>
                <c:pt idx="9">
                  <c:v>0</c:v>
                </c:pt>
                <c:pt idx="10">
                  <c:v>0</c:v>
                </c:pt>
                <c:pt idx="11">
                  <c:v>0</c:v>
                </c:pt>
                <c:pt idx="12">
                  <c:v>0</c:v>
                </c:pt>
              </c:numCache>
            </c:numRef>
          </c:val>
        </c:ser>
        <c:ser>
          <c:idx val="55"/>
          <c:order val="55"/>
          <c:tx>
            <c:strRef>
              <c:f>Sheet4!$A$57</c:f>
              <c:strCache>
                <c:ptCount val="1"/>
                <c:pt idx="0">
                  <c:v>lars</c:v>
                </c:pt>
              </c:strCache>
            </c:strRef>
          </c:tx>
          <c:spPr>
            <a:ln w="6175">
              <a:solidFill>
                <a:srgbClr val="0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Sheet4!$B$57:$N$57</c:f>
              <c:numCache>
                <c:formatCode>General</c:formatCode>
                <c:ptCount val="13"/>
                <c:pt idx="0">
                  <c:v>0</c:v>
                </c:pt>
                <c:pt idx="1">
                  <c:v>18</c:v>
                </c:pt>
                <c:pt idx="2">
                  <c:v>59</c:v>
                </c:pt>
                <c:pt idx="3">
                  <c:v>83</c:v>
                </c:pt>
                <c:pt idx="4">
                  <c:v>21</c:v>
                </c:pt>
                <c:pt idx="5">
                  <c:v>22</c:v>
                </c:pt>
                <c:pt idx="6">
                  <c:v>38</c:v>
                </c:pt>
                <c:pt idx="7">
                  <c:v>9</c:v>
                </c:pt>
                <c:pt idx="8">
                  <c:v>4</c:v>
                </c:pt>
                <c:pt idx="9">
                  <c:v>1</c:v>
                </c:pt>
                <c:pt idx="10">
                  <c:v>0</c:v>
                </c:pt>
                <c:pt idx="11">
                  <c:v>1</c:v>
                </c:pt>
                <c:pt idx="12">
                  <c:v>3</c:v>
                </c:pt>
              </c:numCache>
            </c:numRef>
          </c:val>
        </c:ser>
        <c:ser>
          <c:idx val="56"/>
          <c:order val="56"/>
          <c:tx>
            <c:strRef>
              <c:f>Sheet4!$A$58</c:f>
              <c:strCache>
                <c:ptCount val="1"/>
                <c:pt idx="0">
                  <c:v>maczniak</c:v>
                </c:pt>
              </c:strCache>
            </c:strRef>
          </c:tx>
          <c:spPr>
            <a:ln w="6175">
              <a:solidFill>
                <a:srgbClr val="FF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Sheet4!$B$58:$N$58</c:f>
              <c:numCache>
                <c:formatCode>General</c:formatCode>
                <c:ptCount val="13"/>
                <c:pt idx="0">
                  <c:v>0</c:v>
                </c:pt>
                <c:pt idx="1">
                  <c:v>0</c:v>
                </c:pt>
                <c:pt idx="2">
                  <c:v>0</c:v>
                </c:pt>
                <c:pt idx="3">
                  <c:v>0</c:v>
                </c:pt>
                <c:pt idx="4">
                  <c:v>0</c:v>
                </c:pt>
                <c:pt idx="5">
                  <c:v>0</c:v>
                </c:pt>
                <c:pt idx="6">
                  <c:v>0</c:v>
                </c:pt>
                <c:pt idx="7">
                  <c:v>0</c:v>
                </c:pt>
                <c:pt idx="8">
                  <c:v>9</c:v>
                </c:pt>
                <c:pt idx="9">
                  <c:v>0</c:v>
                </c:pt>
                <c:pt idx="10">
                  <c:v>0</c:v>
                </c:pt>
                <c:pt idx="11">
                  <c:v>0</c:v>
                </c:pt>
                <c:pt idx="12">
                  <c:v>0</c:v>
                </c:pt>
              </c:numCache>
            </c:numRef>
          </c:val>
        </c:ser>
        <c:ser>
          <c:idx val="57"/>
          <c:order val="57"/>
          <c:tx>
            <c:strRef>
              <c:f>Sheet4!$A$59</c:f>
              <c:strCache>
                <c:ptCount val="1"/>
                <c:pt idx="0">
                  <c:v>madhum</c:v>
                </c:pt>
              </c:strCache>
            </c:strRef>
          </c:tx>
          <c:spPr>
            <a:ln w="6175">
              <a:solidFill>
                <a:srgbClr val="FF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Sheet4!$B$59:$N$59</c:f>
              <c:numCache>
                <c:formatCode>General</c:formatCode>
                <c:ptCount val="13"/>
                <c:pt idx="0">
                  <c:v>0</c:v>
                </c:pt>
                <c:pt idx="1">
                  <c:v>0</c:v>
                </c:pt>
                <c:pt idx="2">
                  <c:v>0</c:v>
                </c:pt>
                <c:pt idx="3">
                  <c:v>0</c:v>
                </c:pt>
                <c:pt idx="4">
                  <c:v>0</c:v>
                </c:pt>
                <c:pt idx="5">
                  <c:v>16</c:v>
                </c:pt>
                <c:pt idx="6">
                  <c:v>12</c:v>
                </c:pt>
                <c:pt idx="7">
                  <c:v>15</c:v>
                </c:pt>
                <c:pt idx="8">
                  <c:v>31</c:v>
                </c:pt>
                <c:pt idx="9">
                  <c:v>0</c:v>
                </c:pt>
                <c:pt idx="10">
                  <c:v>0</c:v>
                </c:pt>
                <c:pt idx="11">
                  <c:v>0</c:v>
                </c:pt>
                <c:pt idx="12">
                  <c:v>0</c:v>
                </c:pt>
              </c:numCache>
            </c:numRef>
          </c:val>
        </c:ser>
        <c:ser>
          <c:idx val="58"/>
          <c:order val="58"/>
          <c:tx>
            <c:strRef>
              <c:f>Sheet4!$A$60</c:f>
              <c:strCache>
                <c:ptCount val="1"/>
                <c:pt idx="0">
                  <c:v>mads</c:v>
                </c:pt>
              </c:strCache>
            </c:strRef>
          </c:tx>
          <c:spPr>
            <a:ln w="6175">
              <a:solidFill>
                <a:srgbClr val="00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Sheet4!$B$60:$N$60</c:f>
              <c:numCache>
                <c:formatCode>General</c:formatCode>
                <c:ptCount val="13"/>
                <c:pt idx="0">
                  <c:v>0</c:v>
                </c:pt>
                <c:pt idx="1">
                  <c:v>0</c:v>
                </c:pt>
                <c:pt idx="2">
                  <c:v>0</c:v>
                </c:pt>
                <c:pt idx="3">
                  <c:v>0</c:v>
                </c:pt>
                <c:pt idx="4">
                  <c:v>0</c:v>
                </c:pt>
                <c:pt idx="5">
                  <c:v>0</c:v>
                </c:pt>
                <c:pt idx="6">
                  <c:v>0</c:v>
                </c:pt>
                <c:pt idx="7">
                  <c:v>11</c:v>
                </c:pt>
                <c:pt idx="8">
                  <c:v>6</c:v>
                </c:pt>
                <c:pt idx="9">
                  <c:v>0</c:v>
                </c:pt>
                <c:pt idx="10">
                  <c:v>0</c:v>
                </c:pt>
                <c:pt idx="11">
                  <c:v>0</c:v>
                </c:pt>
                <c:pt idx="12">
                  <c:v>0</c:v>
                </c:pt>
              </c:numCache>
            </c:numRef>
          </c:val>
        </c:ser>
        <c:ser>
          <c:idx val="59"/>
          <c:order val="59"/>
          <c:tx>
            <c:strRef>
              <c:f>Sheet4!$A$61</c:f>
              <c:strCache>
                <c:ptCount val="1"/>
                <c:pt idx="0">
                  <c:v>manoj</c:v>
                </c:pt>
              </c:strCache>
            </c:strRef>
          </c:tx>
          <c:spPr>
            <a:ln w="6175">
              <a:solidFill>
                <a:srgbClr val="8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Sheet4!$B$61:$N$61</c:f>
              <c:numCache>
                <c:formatCode>General</c:formatCode>
                <c:ptCount val="13"/>
                <c:pt idx="0">
                  <c:v>0</c:v>
                </c:pt>
                <c:pt idx="1">
                  <c:v>0</c:v>
                </c:pt>
                <c:pt idx="2">
                  <c:v>25</c:v>
                </c:pt>
                <c:pt idx="3">
                  <c:v>350</c:v>
                </c:pt>
                <c:pt idx="4">
                  <c:v>43</c:v>
                </c:pt>
                <c:pt idx="5">
                  <c:v>0</c:v>
                </c:pt>
                <c:pt idx="6">
                  <c:v>0</c:v>
                </c:pt>
                <c:pt idx="7">
                  <c:v>0</c:v>
                </c:pt>
                <c:pt idx="8">
                  <c:v>0</c:v>
                </c:pt>
                <c:pt idx="9">
                  <c:v>0</c:v>
                </c:pt>
                <c:pt idx="10">
                  <c:v>0</c:v>
                </c:pt>
                <c:pt idx="11">
                  <c:v>0</c:v>
                </c:pt>
                <c:pt idx="12">
                  <c:v>0</c:v>
                </c:pt>
              </c:numCache>
            </c:numRef>
          </c:val>
        </c:ser>
        <c:ser>
          <c:idx val="60"/>
          <c:order val="60"/>
          <c:tx>
            <c:strRef>
              <c:f>Sheet4!$A$62</c:f>
              <c:strCache>
                <c:ptCount val="1"/>
                <c:pt idx="0">
                  <c:v>marcs</c:v>
                </c:pt>
              </c:strCache>
            </c:strRef>
          </c:tx>
          <c:spPr>
            <a:ln w="6175">
              <a:solidFill>
                <a:srgbClr val="8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Sheet4!$B$62:$N$62</c:f>
              <c:numCache>
                <c:formatCode>General</c:formatCode>
                <c:ptCount val="13"/>
                <c:pt idx="0">
                  <c:v>0</c:v>
                </c:pt>
                <c:pt idx="1">
                  <c:v>261</c:v>
                </c:pt>
                <c:pt idx="2">
                  <c:v>170</c:v>
                </c:pt>
                <c:pt idx="3">
                  <c:v>12</c:v>
                </c:pt>
                <c:pt idx="4">
                  <c:v>13</c:v>
                </c:pt>
                <c:pt idx="5">
                  <c:v>7</c:v>
                </c:pt>
                <c:pt idx="6">
                  <c:v>2</c:v>
                </c:pt>
                <c:pt idx="7">
                  <c:v>0</c:v>
                </c:pt>
                <c:pt idx="8">
                  <c:v>0</c:v>
                </c:pt>
                <c:pt idx="9">
                  <c:v>0</c:v>
                </c:pt>
                <c:pt idx="10">
                  <c:v>0</c:v>
                </c:pt>
                <c:pt idx="11">
                  <c:v>0</c:v>
                </c:pt>
                <c:pt idx="12">
                  <c:v>0</c:v>
                </c:pt>
              </c:numCache>
            </c:numRef>
          </c:val>
        </c:ser>
        <c:ser>
          <c:idx val="61"/>
          <c:order val="61"/>
          <c:tx>
            <c:strRef>
              <c:f>Sheet4!$A$63</c:f>
              <c:strCache>
                <c:ptCount val="1"/>
                <c:pt idx="0">
                  <c:v>martin</c:v>
                </c:pt>
              </c:strCache>
            </c:strRef>
          </c:tx>
          <c:spPr>
            <a:ln w="6175">
              <a:solidFill>
                <a:srgbClr val="0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Sheet4!$B$63:$N$63</c:f>
              <c:numCache>
                <c:formatCode>General</c:formatCode>
                <c:ptCount val="13"/>
                <c:pt idx="0">
                  <c:v>0</c:v>
                </c:pt>
                <c:pt idx="1">
                  <c:v>76</c:v>
                </c:pt>
                <c:pt idx="2">
                  <c:v>249</c:v>
                </c:pt>
                <c:pt idx="3">
                  <c:v>196</c:v>
                </c:pt>
                <c:pt idx="4">
                  <c:v>82</c:v>
                </c:pt>
                <c:pt idx="5">
                  <c:v>194</c:v>
                </c:pt>
                <c:pt idx="6">
                  <c:v>108</c:v>
                </c:pt>
                <c:pt idx="7">
                  <c:v>73</c:v>
                </c:pt>
                <c:pt idx="8">
                  <c:v>28</c:v>
                </c:pt>
                <c:pt idx="9">
                  <c:v>27</c:v>
                </c:pt>
                <c:pt idx="10">
                  <c:v>9</c:v>
                </c:pt>
                <c:pt idx="11">
                  <c:v>27</c:v>
                </c:pt>
                <c:pt idx="12">
                  <c:v>13</c:v>
                </c:pt>
              </c:numCache>
            </c:numRef>
          </c:val>
        </c:ser>
        <c:ser>
          <c:idx val="62"/>
          <c:order val="62"/>
          <c:tx>
            <c:strRef>
              <c:f>Sheet4!$A$64</c:f>
              <c:strCache>
                <c:ptCount val="1"/>
                <c:pt idx="0">
                  <c:v>maxime</c:v>
                </c:pt>
              </c:strCache>
            </c:strRef>
          </c:tx>
          <c:spPr>
            <a:ln w="6175">
              <a:solidFill>
                <a:srgbClr val="00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Sheet4!$B$64:$N$64</c:f>
              <c:numCache>
                <c:formatCode>General</c:formatCode>
                <c:ptCount val="13"/>
                <c:pt idx="0">
                  <c:v>0</c:v>
                </c:pt>
                <c:pt idx="1">
                  <c:v>0</c:v>
                </c:pt>
                <c:pt idx="2">
                  <c:v>0</c:v>
                </c:pt>
                <c:pt idx="3">
                  <c:v>0</c:v>
                </c:pt>
                <c:pt idx="4">
                  <c:v>0</c:v>
                </c:pt>
                <c:pt idx="5">
                  <c:v>0</c:v>
                </c:pt>
                <c:pt idx="6">
                  <c:v>0</c:v>
                </c:pt>
                <c:pt idx="7">
                  <c:v>0</c:v>
                </c:pt>
                <c:pt idx="8">
                  <c:v>0</c:v>
                </c:pt>
                <c:pt idx="9">
                  <c:v>53</c:v>
                </c:pt>
                <c:pt idx="10">
                  <c:v>17</c:v>
                </c:pt>
                <c:pt idx="11">
                  <c:v>0</c:v>
                </c:pt>
                <c:pt idx="12">
                  <c:v>0</c:v>
                </c:pt>
              </c:numCache>
            </c:numRef>
          </c:val>
        </c:ser>
        <c:ser>
          <c:idx val="63"/>
          <c:order val="63"/>
          <c:tx>
            <c:strRef>
              <c:f>Sheet4!$A$65</c:f>
              <c:strCache>
                <c:ptCount val="1"/>
                <c:pt idx="0">
                  <c:v>mccreedy</c:v>
                </c:pt>
              </c:strCache>
            </c:strRef>
          </c:tx>
          <c:spPr>
            <a:ln w="6175">
              <a:solidFill>
                <a:srgbClr val="00CC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Sheet4!$B$65:$N$65</c:f>
              <c:numCache>
                <c:formatCode>General</c:formatCode>
                <c:ptCount val="13"/>
                <c:pt idx="0">
                  <c:v>0</c:v>
                </c:pt>
                <c:pt idx="1">
                  <c:v>0</c:v>
                </c:pt>
                <c:pt idx="2">
                  <c:v>0</c:v>
                </c:pt>
                <c:pt idx="3">
                  <c:v>1</c:v>
                </c:pt>
                <c:pt idx="4">
                  <c:v>1</c:v>
                </c:pt>
                <c:pt idx="5">
                  <c:v>6</c:v>
                </c:pt>
                <c:pt idx="6">
                  <c:v>29</c:v>
                </c:pt>
                <c:pt idx="7">
                  <c:v>2</c:v>
                </c:pt>
                <c:pt idx="8">
                  <c:v>7</c:v>
                </c:pt>
                <c:pt idx="9">
                  <c:v>3</c:v>
                </c:pt>
                <c:pt idx="10">
                  <c:v>3</c:v>
                </c:pt>
                <c:pt idx="11">
                  <c:v>1</c:v>
                </c:pt>
                <c:pt idx="12">
                  <c:v>0</c:v>
                </c:pt>
              </c:numCache>
            </c:numRef>
          </c:val>
        </c:ser>
        <c:ser>
          <c:idx val="64"/>
          <c:order val="64"/>
          <c:tx>
            <c:strRef>
              <c:f>Sheet4!$A$66</c:f>
              <c:strCache>
                <c:ptCount val="1"/>
                <c:pt idx="0">
                  <c:v>minfrin</c:v>
                </c:pt>
              </c:strCache>
            </c:strRef>
          </c:tx>
          <c:spPr>
            <a:ln w="6175">
              <a:solidFill>
                <a:srgbClr val="CC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Sheet4!$B$66:$N$66</c:f>
              <c:numCache>
                <c:formatCode>General</c:formatCode>
                <c:ptCount val="13"/>
                <c:pt idx="0">
                  <c:v>0</c:v>
                </c:pt>
                <c:pt idx="1">
                  <c:v>0</c:v>
                </c:pt>
                <c:pt idx="2">
                  <c:v>0</c:v>
                </c:pt>
                <c:pt idx="3">
                  <c:v>4</c:v>
                </c:pt>
                <c:pt idx="4">
                  <c:v>1</c:v>
                </c:pt>
                <c:pt idx="5">
                  <c:v>120</c:v>
                </c:pt>
                <c:pt idx="6">
                  <c:v>61</c:v>
                </c:pt>
                <c:pt idx="7">
                  <c:v>39</c:v>
                </c:pt>
                <c:pt idx="8">
                  <c:v>103</c:v>
                </c:pt>
                <c:pt idx="9">
                  <c:v>24</c:v>
                </c:pt>
                <c:pt idx="10">
                  <c:v>48</c:v>
                </c:pt>
                <c:pt idx="11">
                  <c:v>14</c:v>
                </c:pt>
                <c:pt idx="12">
                  <c:v>34</c:v>
                </c:pt>
              </c:numCache>
            </c:numRef>
          </c:val>
        </c:ser>
        <c:ser>
          <c:idx val="65"/>
          <c:order val="65"/>
          <c:tx>
            <c:strRef>
              <c:f>Sheet4!$A$67</c:f>
              <c:strCache>
                <c:ptCount val="1"/>
                <c:pt idx="0">
                  <c:v>mjc</c:v>
                </c:pt>
              </c:strCache>
            </c:strRef>
          </c:tx>
          <c:spPr>
            <a:ln w="6175">
              <a:solidFill>
                <a:srgbClr val="CCFF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Sheet4!$B$67:$N$67</c:f>
              <c:numCache>
                <c:formatCode>General</c:formatCode>
                <c:ptCount val="13"/>
                <c:pt idx="0">
                  <c:v>72</c:v>
                </c:pt>
                <c:pt idx="1">
                  <c:v>8</c:v>
                </c:pt>
                <c:pt idx="2">
                  <c:v>18</c:v>
                </c:pt>
                <c:pt idx="3">
                  <c:v>3</c:v>
                </c:pt>
                <c:pt idx="4">
                  <c:v>24</c:v>
                </c:pt>
                <c:pt idx="5">
                  <c:v>17</c:v>
                </c:pt>
                <c:pt idx="6">
                  <c:v>16</c:v>
                </c:pt>
                <c:pt idx="7">
                  <c:v>7</c:v>
                </c:pt>
                <c:pt idx="8">
                  <c:v>5</c:v>
                </c:pt>
                <c:pt idx="9">
                  <c:v>26</c:v>
                </c:pt>
                <c:pt idx="10">
                  <c:v>24</c:v>
                </c:pt>
                <c:pt idx="11">
                  <c:v>17</c:v>
                </c:pt>
                <c:pt idx="12">
                  <c:v>6</c:v>
                </c:pt>
              </c:numCache>
            </c:numRef>
          </c:val>
        </c:ser>
        <c:ser>
          <c:idx val="66"/>
          <c:order val="66"/>
          <c:tx>
            <c:strRef>
              <c:f>Sheet4!$A$68</c:f>
              <c:strCache>
                <c:ptCount val="1"/>
                <c:pt idx="0">
                  <c:v>mturk</c:v>
                </c:pt>
              </c:strCache>
            </c:strRef>
          </c:tx>
          <c:spPr>
            <a:ln w="6175">
              <a:solidFill>
                <a:srgbClr val="FFFF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Sheet4!$B$68:$N$68</c:f>
              <c:numCache>
                <c:formatCode>General</c:formatCode>
                <c:ptCount val="13"/>
                <c:pt idx="0">
                  <c:v>0</c:v>
                </c:pt>
                <c:pt idx="1">
                  <c:v>0</c:v>
                </c:pt>
                <c:pt idx="2">
                  <c:v>0</c:v>
                </c:pt>
                <c:pt idx="3">
                  <c:v>0</c:v>
                </c:pt>
                <c:pt idx="4">
                  <c:v>0</c:v>
                </c:pt>
                <c:pt idx="5">
                  <c:v>17</c:v>
                </c:pt>
                <c:pt idx="6">
                  <c:v>5</c:v>
                </c:pt>
                <c:pt idx="7">
                  <c:v>2</c:v>
                </c:pt>
                <c:pt idx="8">
                  <c:v>106</c:v>
                </c:pt>
                <c:pt idx="9">
                  <c:v>23</c:v>
                </c:pt>
                <c:pt idx="10">
                  <c:v>58</c:v>
                </c:pt>
                <c:pt idx="11">
                  <c:v>22</c:v>
                </c:pt>
                <c:pt idx="12">
                  <c:v>1</c:v>
                </c:pt>
              </c:numCache>
            </c:numRef>
          </c:val>
        </c:ser>
        <c:ser>
          <c:idx val="67"/>
          <c:order val="67"/>
          <c:tx>
            <c:strRef>
              <c:f>Sheet4!$A$69</c:f>
              <c:strCache>
                <c:ptCount val="1"/>
                <c:pt idx="0">
                  <c:v>nd</c:v>
                </c:pt>
              </c:strCache>
            </c:strRef>
          </c:tx>
          <c:spPr>
            <a:ln w="18524">
              <a:solidFill>
                <a:srgbClr val="FF000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Sheet4!$B$69:$N$69</c:f>
              <c:numCache>
                <c:formatCode>General</c:formatCode>
                <c:ptCount val="13"/>
                <c:pt idx="0">
                  <c:v>0</c:v>
                </c:pt>
                <c:pt idx="1">
                  <c:v>0</c:v>
                </c:pt>
                <c:pt idx="2">
                  <c:v>0</c:v>
                </c:pt>
                <c:pt idx="3">
                  <c:v>0</c:v>
                </c:pt>
                <c:pt idx="4">
                  <c:v>0</c:v>
                </c:pt>
                <c:pt idx="5">
                  <c:v>0</c:v>
                </c:pt>
                <c:pt idx="6">
                  <c:v>281</c:v>
                </c:pt>
                <c:pt idx="7">
                  <c:v>926</c:v>
                </c:pt>
                <c:pt idx="8">
                  <c:v>1099</c:v>
                </c:pt>
                <c:pt idx="9">
                  <c:v>432</c:v>
                </c:pt>
                <c:pt idx="10">
                  <c:v>161</c:v>
                </c:pt>
                <c:pt idx="11">
                  <c:v>102</c:v>
                </c:pt>
                <c:pt idx="12">
                  <c:v>178</c:v>
                </c:pt>
              </c:numCache>
            </c:numRef>
          </c:val>
        </c:ser>
        <c:ser>
          <c:idx val="68"/>
          <c:order val="68"/>
          <c:tx>
            <c:strRef>
              <c:f>Sheet4!$A$70</c:f>
              <c:strCache>
                <c:ptCount val="1"/>
                <c:pt idx="0">
                  <c:v>nikke</c:v>
                </c:pt>
              </c:strCache>
            </c:strRef>
          </c:tx>
          <c:spPr>
            <a:ln w="6175">
              <a:solidFill>
                <a:srgbClr val="FF99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Sheet4!$B$70:$N$70</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1</c:v>
                </c:pt>
                <c:pt idx="12">
                  <c:v>2</c:v>
                </c:pt>
              </c:numCache>
            </c:numRef>
          </c:val>
        </c:ser>
        <c:ser>
          <c:idx val="69"/>
          <c:order val="69"/>
          <c:tx>
            <c:strRef>
              <c:f>Sheet4!$A$71</c:f>
              <c:strCache>
                <c:ptCount val="1"/>
                <c:pt idx="0">
                  <c:v>nilgun</c:v>
                </c:pt>
              </c:strCache>
            </c:strRef>
          </c:tx>
          <c:spPr>
            <a:ln w="6175">
              <a:solidFill>
                <a:srgbClr val="CC99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Sheet4!$B$71:$N$71</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32</c:v>
                </c:pt>
              </c:numCache>
            </c:numRef>
          </c:val>
        </c:ser>
        <c:ser>
          <c:idx val="70"/>
          <c:order val="70"/>
          <c:tx>
            <c:strRef>
              <c:f>Sheet4!$A$72</c:f>
              <c:strCache>
                <c:ptCount val="1"/>
                <c:pt idx="0">
                  <c:v>niq</c:v>
                </c:pt>
              </c:strCache>
            </c:strRef>
          </c:tx>
          <c:spPr>
            <a:ln w="6175">
              <a:solidFill>
                <a:srgbClr val="FFCC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Sheet4!$B$72:$N$72</c:f>
              <c:numCache>
                <c:formatCode>General</c:formatCode>
                <c:ptCount val="13"/>
                <c:pt idx="0">
                  <c:v>0</c:v>
                </c:pt>
                <c:pt idx="1">
                  <c:v>0</c:v>
                </c:pt>
                <c:pt idx="2">
                  <c:v>0</c:v>
                </c:pt>
                <c:pt idx="3">
                  <c:v>0</c:v>
                </c:pt>
                <c:pt idx="4">
                  <c:v>0</c:v>
                </c:pt>
                <c:pt idx="5">
                  <c:v>0</c:v>
                </c:pt>
                <c:pt idx="6">
                  <c:v>0</c:v>
                </c:pt>
                <c:pt idx="7">
                  <c:v>1</c:v>
                </c:pt>
                <c:pt idx="8">
                  <c:v>28</c:v>
                </c:pt>
                <c:pt idx="9">
                  <c:v>91</c:v>
                </c:pt>
                <c:pt idx="10">
                  <c:v>114</c:v>
                </c:pt>
                <c:pt idx="11">
                  <c:v>191</c:v>
                </c:pt>
                <c:pt idx="12">
                  <c:v>65</c:v>
                </c:pt>
              </c:numCache>
            </c:numRef>
          </c:val>
        </c:ser>
        <c:ser>
          <c:idx val="71"/>
          <c:order val="71"/>
          <c:tx>
            <c:strRef>
              <c:f>Sheet4!$A$73</c:f>
              <c:strCache>
                <c:ptCount val="1"/>
                <c:pt idx="0">
                  <c:v>noirin</c:v>
                </c:pt>
              </c:strCache>
            </c:strRef>
          </c:tx>
          <c:spPr>
            <a:ln w="6175">
              <a:solidFill>
                <a:srgbClr val="3366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Sheet4!$B$73:$N$73</c:f>
              <c:numCache>
                <c:formatCode>General</c:formatCode>
                <c:ptCount val="13"/>
                <c:pt idx="0">
                  <c:v>0</c:v>
                </c:pt>
                <c:pt idx="1">
                  <c:v>0</c:v>
                </c:pt>
                <c:pt idx="2">
                  <c:v>0</c:v>
                </c:pt>
                <c:pt idx="3">
                  <c:v>0</c:v>
                </c:pt>
                <c:pt idx="4">
                  <c:v>0</c:v>
                </c:pt>
                <c:pt idx="5">
                  <c:v>0</c:v>
                </c:pt>
                <c:pt idx="6">
                  <c:v>0</c:v>
                </c:pt>
                <c:pt idx="7">
                  <c:v>0</c:v>
                </c:pt>
                <c:pt idx="8">
                  <c:v>0</c:v>
                </c:pt>
                <c:pt idx="9">
                  <c:v>0</c:v>
                </c:pt>
                <c:pt idx="10">
                  <c:v>41</c:v>
                </c:pt>
                <c:pt idx="11">
                  <c:v>7</c:v>
                </c:pt>
                <c:pt idx="12">
                  <c:v>4</c:v>
                </c:pt>
              </c:numCache>
            </c:numRef>
          </c:val>
        </c:ser>
        <c:ser>
          <c:idx val="72"/>
          <c:order val="72"/>
          <c:tx>
            <c:strRef>
              <c:f>Sheet4!$A$74</c:f>
              <c:strCache>
                <c:ptCount val="1"/>
                <c:pt idx="0">
                  <c:v>noodl</c:v>
                </c:pt>
              </c:strCache>
            </c:strRef>
          </c:tx>
          <c:spPr>
            <a:ln w="6175">
              <a:solidFill>
                <a:srgbClr val="33CC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Sheet4!$B$74:$N$74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133</c:v>
                </c:pt>
                <c:pt idx="12">
                  <c:v>114</c:v>
                </c:pt>
              </c:numCache>
            </c:numRef>
          </c:val>
        </c:ser>
        <c:ser>
          <c:idx val="73"/>
          <c:order val="73"/>
          <c:tx>
            <c:strRef>
              <c:f>Sheet4!$A$75</c:f>
              <c:strCache>
                <c:ptCount val="1"/>
                <c:pt idx="0">
                  <c:v>orlikowski</c:v>
                </c:pt>
              </c:strCache>
            </c:strRef>
          </c:tx>
          <c:spPr>
            <a:ln w="6175">
              <a:solidFill>
                <a:srgbClr val="99CC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Sheet4!$B$75:$N$75</c:f>
              <c:numCache>
                <c:formatCode>General</c:formatCode>
                <c:ptCount val="13"/>
                <c:pt idx="0">
                  <c:v>0</c:v>
                </c:pt>
                <c:pt idx="1">
                  <c:v>0</c:v>
                </c:pt>
                <c:pt idx="2">
                  <c:v>0</c:v>
                </c:pt>
                <c:pt idx="3">
                  <c:v>0</c:v>
                </c:pt>
                <c:pt idx="4">
                  <c:v>82</c:v>
                </c:pt>
                <c:pt idx="5">
                  <c:v>115</c:v>
                </c:pt>
                <c:pt idx="6">
                  <c:v>4</c:v>
                </c:pt>
                <c:pt idx="7">
                  <c:v>3</c:v>
                </c:pt>
                <c:pt idx="8">
                  <c:v>0</c:v>
                </c:pt>
                <c:pt idx="9">
                  <c:v>0</c:v>
                </c:pt>
                <c:pt idx="10">
                  <c:v>0</c:v>
                </c:pt>
                <c:pt idx="11">
                  <c:v>0</c:v>
                </c:pt>
                <c:pt idx="12">
                  <c:v>0</c:v>
                </c:pt>
              </c:numCache>
            </c:numRef>
          </c:val>
        </c:ser>
        <c:ser>
          <c:idx val="74"/>
          <c:order val="74"/>
          <c:tx>
            <c:strRef>
              <c:f>Sheet4!$A$76</c:f>
              <c:strCache>
                <c:ptCount val="1"/>
                <c:pt idx="0">
                  <c:v>parin</c:v>
                </c:pt>
              </c:strCache>
            </c:strRef>
          </c:tx>
          <c:spPr>
            <a:ln w="6175">
              <a:solidFill>
                <a:srgbClr val="FFCC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Sheet4!$B$76:$N$76</c:f>
              <c:numCache>
                <c:formatCode>General</c:formatCode>
                <c:ptCount val="13"/>
                <c:pt idx="0">
                  <c:v>0</c:v>
                </c:pt>
                <c:pt idx="1">
                  <c:v>0</c:v>
                </c:pt>
                <c:pt idx="2">
                  <c:v>0</c:v>
                </c:pt>
                <c:pt idx="3">
                  <c:v>0</c:v>
                </c:pt>
                <c:pt idx="4">
                  <c:v>0</c:v>
                </c:pt>
                <c:pt idx="5">
                  <c:v>0</c:v>
                </c:pt>
                <c:pt idx="6">
                  <c:v>0</c:v>
                </c:pt>
                <c:pt idx="7">
                  <c:v>0</c:v>
                </c:pt>
                <c:pt idx="8">
                  <c:v>0</c:v>
                </c:pt>
                <c:pt idx="9">
                  <c:v>0</c:v>
                </c:pt>
                <c:pt idx="10">
                  <c:v>2</c:v>
                </c:pt>
                <c:pt idx="11">
                  <c:v>0</c:v>
                </c:pt>
                <c:pt idx="12">
                  <c:v>0</c:v>
                </c:pt>
              </c:numCache>
            </c:numRef>
          </c:val>
        </c:ser>
        <c:ser>
          <c:idx val="75"/>
          <c:order val="75"/>
          <c:tx>
            <c:strRef>
              <c:f>Sheet4!$A$77</c:f>
              <c:strCache>
                <c:ptCount val="1"/>
                <c:pt idx="0">
                  <c:v>patrikj</c:v>
                </c:pt>
              </c:strCache>
            </c:strRef>
          </c:tx>
          <c:spPr>
            <a:ln w="6175">
              <a:solidFill>
                <a:srgbClr val="FF99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Sheet4!$B$77:$N$77</c:f>
              <c:numCache>
                <c:formatCode>General</c:formatCode>
                <c:ptCount val="13"/>
                <c:pt idx="0">
                  <c:v>0</c:v>
                </c:pt>
                <c:pt idx="1">
                  <c:v>0</c:v>
                </c:pt>
                <c:pt idx="2">
                  <c:v>0</c:v>
                </c:pt>
                <c:pt idx="3">
                  <c:v>0</c:v>
                </c:pt>
                <c:pt idx="4">
                  <c:v>0</c:v>
                </c:pt>
                <c:pt idx="5">
                  <c:v>0</c:v>
                </c:pt>
                <c:pt idx="6">
                  <c:v>20</c:v>
                </c:pt>
                <c:pt idx="7">
                  <c:v>0</c:v>
                </c:pt>
                <c:pt idx="8">
                  <c:v>0</c:v>
                </c:pt>
                <c:pt idx="9">
                  <c:v>0</c:v>
                </c:pt>
                <c:pt idx="10">
                  <c:v>0</c:v>
                </c:pt>
                <c:pt idx="11">
                  <c:v>0</c:v>
                </c:pt>
                <c:pt idx="12">
                  <c:v>0</c:v>
                </c:pt>
              </c:numCache>
            </c:numRef>
          </c:val>
        </c:ser>
        <c:ser>
          <c:idx val="76"/>
          <c:order val="76"/>
          <c:tx>
            <c:strRef>
              <c:f>Sheet4!$A$78</c:f>
              <c:strCache>
                <c:ptCount val="1"/>
                <c:pt idx="0">
                  <c:v>paul</c:v>
                </c:pt>
              </c:strCache>
            </c:strRef>
          </c:tx>
          <c:spPr>
            <a:ln w="6175">
              <a:solidFill>
                <a:srgbClr val="FF66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Sheet4!$B$78:$N$78</c:f>
              <c:numCache>
                <c:formatCode>General</c:formatCode>
                <c:ptCount val="13"/>
                <c:pt idx="0">
                  <c:v>67</c:v>
                </c:pt>
                <c:pt idx="1">
                  <c:v>7</c:v>
                </c:pt>
                <c:pt idx="2">
                  <c:v>5</c:v>
                </c:pt>
                <c:pt idx="3">
                  <c:v>1</c:v>
                </c:pt>
                <c:pt idx="4">
                  <c:v>0</c:v>
                </c:pt>
                <c:pt idx="5">
                  <c:v>0</c:v>
                </c:pt>
                <c:pt idx="6">
                  <c:v>0</c:v>
                </c:pt>
                <c:pt idx="7">
                  <c:v>0</c:v>
                </c:pt>
                <c:pt idx="8">
                  <c:v>0</c:v>
                </c:pt>
                <c:pt idx="9">
                  <c:v>0</c:v>
                </c:pt>
                <c:pt idx="10">
                  <c:v>0</c:v>
                </c:pt>
                <c:pt idx="11">
                  <c:v>0</c:v>
                </c:pt>
                <c:pt idx="12">
                  <c:v>0</c:v>
                </c:pt>
              </c:numCache>
            </c:numRef>
          </c:val>
        </c:ser>
        <c:ser>
          <c:idx val="77"/>
          <c:order val="77"/>
          <c:tx>
            <c:strRef>
              <c:f>Sheet4!$A$79</c:f>
              <c:strCache>
                <c:ptCount val="1"/>
                <c:pt idx="0">
                  <c:v>pcs</c:v>
                </c:pt>
              </c:strCache>
            </c:strRef>
          </c:tx>
          <c:spPr>
            <a:ln w="6175">
              <a:solidFill>
                <a:srgbClr val="6666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Sheet4!$B$79:$N$79</c:f>
              <c:numCache>
                <c:formatCode>General</c:formatCode>
                <c:ptCount val="13"/>
                <c:pt idx="0">
                  <c:v>17</c:v>
                </c:pt>
                <c:pt idx="1">
                  <c:v>133</c:v>
                </c:pt>
                <c:pt idx="2">
                  <c:v>135</c:v>
                </c:pt>
                <c:pt idx="3">
                  <c:v>40</c:v>
                </c:pt>
                <c:pt idx="4">
                  <c:v>1</c:v>
                </c:pt>
                <c:pt idx="5">
                  <c:v>0</c:v>
                </c:pt>
                <c:pt idx="6">
                  <c:v>0</c:v>
                </c:pt>
                <c:pt idx="7">
                  <c:v>0</c:v>
                </c:pt>
                <c:pt idx="8">
                  <c:v>0</c:v>
                </c:pt>
                <c:pt idx="9">
                  <c:v>0</c:v>
                </c:pt>
                <c:pt idx="10">
                  <c:v>0</c:v>
                </c:pt>
                <c:pt idx="11">
                  <c:v>0</c:v>
                </c:pt>
                <c:pt idx="12">
                  <c:v>0</c:v>
                </c:pt>
              </c:numCache>
            </c:numRef>
          </c:val>
        </c:ser>
        <c:ser>
          <c:idx val="78"/>
          <c:order val="78"/>
          <c:tx>
            <c:strRef>
              <c:f>Sheet4!$A$80</c:f>
              <c:strCache>
                <c:ptCount val="1"/>
                <c:pt idx="0">
                  <c:v>pctony</c:v>
                </c:pt>
              </c:strCache>
            </c:strRef>
          </c:tx>
          <c:spPr>
            <a:ln w="6175">
              <a:solidFill>
                <a:srgbClr val="96969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Sheet4!$B$80:$N$80</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36</c:v>
                </c:pt>
                <c:pt idx="12">
                  <c:v>36</c:v>
                </c:pt>
              </c:numCache>
            </c:numRef>
          </c:val>
        </c:ser>
        <c:ser>
          <c:idx val="79"/>
          <c:order val="79"/>
          <c:tx>
            <c:strRef>
              <c:f>Sheet4!$A$81</c:f>
              <c:strCache>
                <c:ptCount val="1"/>
                <c:pt idx="0">
                  <c:v>pepper</c:v>
                </c:pt>
              </c:strCache>
            </c:strRef>
          </c:tx>
          <c:spPr>
            <a:ln w="6175">
              <a:solidFill>
                <a:srgbClr val="00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Sheet4!$B$81:$N$81</c:f>
              <c:numCache>
                <c:formatCode>General</c:formatCode>
                <c:ptCount val="13"/>
                <c:pt idx="0">
                  <c:v>0</c:v>
                </c:pt>
                <c:pt idx="1">
                  <c:v>0</c:v>
                </c:pt>
                <c:pt idx="2">
                  <c:v>0</c:v>
                </c:pt>
                <c:pt idx="3">
                  <c:v>0</c:v>
                </c:pt>
                <c:pt idx="4">
                  <c:v>34</c:v>
                </c:pt>
                <c:pt idx="5">
                  <c:v>21</c:v>
                </c:pt>
                <c:pt idx="6">
                  <c:v>2</c:v>
                </c:pt>
                <c:pt idx="7">
                  <c:v>16</c:v>
                </c:pt>
                <c:pt idx="8">
                  <c:v>5</c:v>
                </c:pt>
                <c:pt idx="9">
                  <c:v>0</c:v>
                </c:pt>
                <c:pt idx="10">
                  <c:v>7</c:v>
                </c:pt>
                <c:pt idx="11">
                  <c:v>0</c:v>
                </c:pt>
                <c:pt idx="12">
                  <c:v>9</c:v>
                </c:pt>
              </c:numCache>
            </c:numRef>
          </c:val>
        </c:ser>
        <c:ser>
          <c:idx val="80"/>
          <c:order val="80"/>
          <c:tx>
            <c:strRef>
              <c:f>Sheet4!$A$82</c:f>
              <c:strCache>
                <c:ptCount val="1"/>
                <c:pt idx="0">
                  <c:v>pgollucci</c:v>
                </c:pt>
              </c:strCache>
            </c:strRef>
          </c:tx>
          <c:spPr>
            <a:ln w="6175">
              <a:solidFill>
                <a:srgbClr val="3399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Sheet4!$B$82:$N$82</c:f>
              <c:numCache>
                <c:formatCode>General</c:formatCode>
                <c:ptCount val="13"/>
                <c:pt idx="0">
                  <c:v>0</c:v>
                </c:pt>
                <c:pt idx="1">
                  <c:v>0</c:v>
                </c:pt>
                <c:pt idx="2">
                  <c:v>0</c:v>
                </c:pt>
                <c:pt idx="3">
                  <c:v>0</c:v>
                </c:pt>
                <c:pt idx="4">
                  <c:v>0</c:v>
                </c:pt>
                <c:pt idx="5">
                  <c:v>0</c:v>
                </c:pt>
                <c:pt idx="6">
                  <c:v>0</c:v>
                </c:pt>
                <c:pt idx="7">
                  <c:v>0</c:v>
                </c:pt>
                <c:pt idx="8">
                  <c:v>0</c:v>
                </c:pt>
                <c:pt idx="9">
                  <c:v>1</c:v>
                </c:pt>
                <c:pt idx="10">
                  <c:v>34</c:v>
                </c:pt>
                <c:pt idx="11">
                  <c:v>59</c:v>
                </c:pt>
                <c:pt idx="12">
                  <c:v>0</c:v>
                </c:pt>
              </c:numCache>
            </c:numRef>
          </c:val>
        </c:ser>
        <c:ser>
          <c:idx val="81"/>
          <c:order val="81"/>
          <c:tx>
            <c:strRef>
              <c:f>Sheet4!$A$83</c:f>
              <c:strCache>
                <c:ptCount val="1"/>
                <c:pt idx="0">
                  <c:v>pier</c:v>
                </c:pt>
              </c:strCache>
            </c:strRef>
          </c:tx>
          <c:spPr>
            <a:ln w="6175">
              <a:solidFill>
                <a:srgbClr val="00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Sheet4!$B$83:$N$83</c:f>
              <c:numCache>
                <c:formatCode>General</c:formatCode>
                <c:ptCount val="13"/>
                <c:pt idx="0">
                  <c:v>0</c:v>
                </c:pt>
                <c:pt idx="1">
                  <c:v>0</c:v>
                </c:pt>
                <c:pt idx="2">
                  <c:v>0</c:v>
                </c:pt>
                <c:pt idx="3">
                  <c:v>12</c:v>
                </c:pt>
                <c:pt idx="4">
                  <c:v>6</c:v>
                </c:pt>
                <c:pt idx="5">
                  <c:v>0</c:v>
                </c:pt>
                <c:pt idx="6">
                  <c:v>13</c:v>
                </c:pt>
                <c:pt idx="7">
                  <c:v>0</c:v>
                </c:pt>
                <c:pt idx="8">
                  <c:v>0</c:v>
                </c:pt>
                <c:pt idx="9">
                  <c:v>1</c:v>
                </c:pt>
                <c:pt idx="10">
                  <c:v>0</c:v>
                </c:pt>
                <c:pt idx="11">
                  <c:v>0</c:v>
                </c:pt>
                <c:pt idx="12">
                  <c:v>0</c:v>
                </c:pt>
              </c:numCache>
            </c:numRef>
          </c:val>
        </c:ser>
        <c:ser>
          <c:idx val="82"/>
          <c:order val="82"/>
          <c:tx>
            <c:strRef>
              <c:f>Sheet4!$A$84</c:f>
              <c:strCache>
                <c:ptCount val="1"/>
                <c:pt idx="0">
                  <c:v>pquerna</c:v>
                </c:pt>
              </c:strCache>
            </c:strRef>
          </c:tx>
          <c:spPr>
            <a:ln w="6175">
              <a:solidFill>
                <a:srgbClr val="33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Sheet4!$B$84:$N$84</c:f>
              <c:numCache>
                <c:formatCode>General</c:formatCode>
                <c:ptCount val="13"/>
                <c:pt idx="0">
                  <c:v>0</c:v>
                </c:pt>
                <c:pt idx="1">
                  <c:v>0</c:v>
                </c:pt>
                <c:pt idx="2">
                  <c:v>0</c:v>
                </c:pt>
                <c:pt idx="3">
                  <c:v>0</c:v>
                </c:pt>
                <c:pt idx="4">
                  <c:v>0</c:v>
                </c:pt>
                <c:pt idx="5">
                  <c:v>0</c:v>
                </c:pt>
                <c:pt idx="6">
                  <c:v>0</c:v>
                </c:pt>
                <c:pt idx="7">
                  <c:v>0</c:v>
                </c:pt>
                <c:pt idx="8">
                  <c:v>64</c:v>
                </c:pt>
                <c:pt idx="9">
                  <c:v>301</c:v>
                </c:pt>
                <c:pt idx="10">
                  <c:v>99</c:v>
                </c:pt>
                <c:pt idx="11">
                  <c:v>38</c:v>
                </c:pt>
                <c:pt idx="12">
                  <c:v>49</c:v>
                </c:pt>
              </c:numCache>
            </c:numRef>
          </c:val>
        </c:ser>
        <c:ser>
          <c:idx val="83"/>
          <c:order val="83"/>
          <c:tx>
            <c:strRef>
              <c:f>Sheet4!$A$85</c:f>
              <c:strCache>
                <c:ptCount val="1"/>
                <c:pt idx="0">
                  <c:v>randy</c:v>
                </c:pt>
              </c:strCache>
            </c:strRef>
          </c:tx>
          <c:spPr>
            <a:ln w="6175">
              <a:solidFill>
                <a:srgbClr val="9933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Sheet4!$B$85:$N$85</c:f>
              <c:numCache>
                <c:formatCode>General</c:formatCode>
                <c:ptCount val="13"/>
                <c:pt idx="0">
                  <c:v>82</c:v>
                </c:pt>
                <c:pt idx="1">
                  <c:v>179</c:v>
                </c:pt>
                <c:pt idx="2">
                  <c:v>35</c:v>
                </c:pt>
                <c:pt idx="3">
                  <c:v>31</c:v>
                </c:pt>
                <c:pt idx="4">
                  <c:v>0</c:v>
                </c:pt>
                <c:pt idx="5">
                  <c:v>0</c:v>
                </c:pt>
                <c:pt idx="6">
                  <c:v>4</c:v>
                </c:pt>
                <c:pt idx="7">
                  <c:v>0</c:v>
                </c:pt>
                <c:pt idx="8">
                  <c:v>0</c:v>
                </c:pt>
                <c:pt idx="9">
                  <c:v>0</c:v>
                </c:pt>
                <c:pt idx="10">
                  <c:v>0</c:v>
                </c:pt>
                <c:pt idx="11">
                  <c:v>0</c:v>
                </c:pt>
                <c:pt idx="12">
                  <c:v>0</c:v>
                </c:pt>
              </c:numCache>
            </c:numRef>
          </c:val>
        </c:ser>
        <c:ser>
          <c:idx val="84"/>
          <c:order val="84"/>
          <c:tx>
            <c:strRef>
              <c:f>Sheet4!$A$86</c:f>
              <c:strCache>
                <c:ptCount val="1"/>
                <c:pt idx="0">
                  <c:v>randyk</c:v>
                </c:pt>
              </c:strCache>
            </c:strRef>
          </c:tx>
          <c:spPr>
            <a:ln w="6175">
              <a:solidFill>
                <a:srgbClr val="99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Sheet4!$B$86:$N$86</c:f>
              <c:numCache>
                <c:formatCode>General</c:formatCode>
                <c:ptCount val="13"/>
                <c:pt idx="0">
                  <c:v>0</c:v>
                </c:pt>
                <c:pt idx="1">
                  <c:v>0</c:v>
                </c:pt>
                <c:pt idx="2">
                  <c:v>0</c:v>
                </c:pt>
                <c:pt idx="3">
                  <c:v>0</c:v>
                </c:pt>
                <c:pt idx="4">
                  <c:v>0</c:v>
                </c:pt>
                <c:pt idx="5">
                  <c:v>0</c:v>
                </c:pt>
                <c:pt idx="6">
                  <c:v>0</c:v>
                </c:pt>
                <c:pt idx="7">
                  <c:v>0</c:v>
                </c:pt>
                <c:pt idx="8">
                  <c:v>4</c:v>
                </c:pt>
                <c:pt idx="9">
                  <c:v>0</c:v>
                </c:pt>
                <c:pt idx="10">
                  <c:v>0</c:v>
                </c:pt>
                <c:pt idx="11">
                  <c:v>0</c:v>
                </c:pt>
                <c:pt idx="12">
                  <c:v>0</c:v>
                </c:pt>
              </c:numCache>
            </c:numRef>
          </c:val>
        </c:ser>
        <c:ser>
          <c:idx val="85"/>
          <c:order val="85"/>
          <c:tx>
            <c:strRef>
              <c:f>Sheet4!$A$87</c:f>
              <c:strCache>
                <c:ptCount val="1"/>
                <c:pt idx="0">
                  <c:v>rasmus</c:v>
                </c:pt>
              </c:strCache>
            </c:strRef>
          </c:tx>
          <c:spPr>
            <a:ln w="6175">
              <a:solidFill>
                <a:srgbClr val="333399"/>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Sheet4!$B$87:$N$87</c:f>
              <c:numCache>
                <c:formatCode>General</c:formatCode>
                <c:ptCount val="13"/>
                <c:pt idx="0">
                  <c:v>0</c:v>
                </c:pt>
                <c:pt idx="1">
                  <c:v>0</c:v>
                </c:pt>
                <c:pt idx="2">
                  <c:v>17</c:v>
                </c:pt>
                <c:pt idx="3">
                  <c:v>35</c:v>
                </c:pt>
                <c:pt idx="4">
                  <c:v>5</c:v>
                </c:pt>
                <c:pt idx="5">
                  <c:v>0</c:v>
                </c:pt>
                <c:pt idx="6">
                  <c:v>5</c:v>
                </c:pt>
                <c:pt idx="7">
                  <c:v>0</c:v>
                </c:pt>
                <c:pt idx="8">
                  <c:v>0</c:v>
                </c:pt>
                <c:pt idx="9">
                  <c:v>0</c:v>
                </c:pt>
                <c:pt idx="10">
                  <c:v>0</c:v>
                </c:pt>
                <c:pt idx="11">
                  <c:v>0</c:v>
                </c:pt>
                <c:pt idx="12">
                  <c:v>0</c:v>
                </c:pt>
              </c:numCache>
            </c:numRef>
          </c:val>
        </c:ser>
        <c:ser>
          <c:idx val="86"/>
          <c:order val="86"/>
          <c:tx>
            <c:strRef>
              <c:f>Sheet4!$A$88</c:f>
              <c:strCache>
                <c:ptCount val="1"/>
                <c:pt idx="0">
                  <c:v>rbb</c:v>
                </c:pt>
              </c:strCache>
            </c:strRef>
          </c:tx>
          <c:spPr>
            <a:ln w="18524">
              <a:solidFill>
                <a:srgbClr val="0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Sheet4!$B$88:$N$88</c:f>
              <c:numCache>
                <c:formatCode>General</c:formatCode>
                <c:ptCount val="13"/>
                <c:pt idx="0">
                  <c:v>0</c:v>
                </c:pt>
                <c:pt idx="1">
                  <c:v>0</c:v>
                </c:pt>
                <c:pt idx="2">
                  <c:v>0</c:v>
                </c:pt>
                <c:pt idx="3">
                  <c:v>554</c:v>
                </c:pt>
                <c:pt idx="4">
                  <c:v>1036</c:v>
                </c:pt>
                <c:pt idx="5">
                  <c:v>411</c:v>
                </c:pt>
                <c:pt idx="6">
                  <c:v>104</c:v>
                </c:pt>
                <c:pt idx="7">
                  <c:v>0</c:v>
                </c:pt>
                <c:pt idx="8">
                  <c:v>0</c:v>
                </c:pt>
                <c:pt idx="9">
                  <c:v>0</c:v>
                </c:pt>
                <c:pt idx="10">
                  <c:v>0</c:v>
                </c:pt>
                <c:pt idx="11">
                  <c:v>0</c:v>
                </c:pt>
                <c:pt idx="12">
                  <c:v>0</c:v>
                </c:pt>
              </c:numCache>
            </c:numRef>
          </c:val>
        </c:ser>
        <c:ser>
          <c:idx val="87"/>
          <c:order val="87"/>
          <c:tx>
            <c:strRef>
              <c:f>Sheet4!$A$89</c:f>
              <c:strCache>
                <c:ptCount val="1"/>
                <c:pt idx="0">
                  <c:v>rbowen</c:v>
                </c:pt>
              </c:strCache>
            </c:strRef>
          </c:tx>
          <c:spPr>
            <a:ln w="6175">
              <a:solidFill>
                <a:srgbClr val="FF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Sheet4!$B$89:$N$89</c:f>
              <c:numCache>
                <c:formatCode>General</c:formatCode>
                <c:ptCount val="13"/>
                <c:pt idx="0">
                  <c:v>0</c:v>
                </c:pt>
                <c:pt idx="1">
                  <c:v>0</c:v>
                </c:pt>
                <c:pt idx="2">
                  <c:v>0</c:v>
                </c:pt>
                <c:pt idx="3">
                  <c:v>0</c:v>
                </c:pt>
                <c:pt idx="4">
                  <c:v>22</c:v>
                </c:pt>
                <c:pt idx="5">
                  <c:v>78</c:v>
                </c:pt>
                <c:pt idx="6">
                  <c:v>152</c:v>
                </c:pt>
                <c:pt idx="7">
                  <c:v>32</c:v>
                </c:pt>
                <c:pt idx="8">
                  <c:v>60</c:v>
                </c:pt>
                <c:pt idx="9">
                  <c:v>58</c:v>
                </c:pt>
                <c:pt idx="10">
                  <c:v>44</c:v>
                </c:pt>
                <c:pt idx="11">
                  <c:v>22</c:v>
                </c:pt>
                <c:pt idx="12">
                  <c:v>6</c:v>
                </c:pt>
              </c:numCache>
            </c:numRef>
          </c:val>
        </c:ser>
        <c:ser>
          <c:idx val="88"/>
          <c:order val="88"/>
          <c:tx>
            <c:strRef>
              <c:f>Sheet4!$A$90</c:f>
              <c:strCache>
                <c:ptCount val="1"/>
                <c:pt idx="0">
                  <c:v>rederpj</c:v>
                </c:pt>
              </c:strCache>
            </c:strRef>
          </c:tx>
          <c:spPr>
            <a:ln w="6175">
              <a:solidFill>
                <a:srgbClr val="FF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Sheet4!$B$90:$N$90</c:f>
              <c:numCache>
                <c:formatCode>General</c:formatCode>
                <c:ptCount val="13"/>
                <c:pt idx="0">
                  <c:v>0</c:v>
                </c:pt>
                <c:pt idx="1">
                  <c:v>0</c:v>
                </c:pt>
                <c:pt idx="2">
                  <c:v>0</c:v>
                </c:pt>
                <c:pt idx="3">
                  <c:v>8</c:v>
                </c:pt>
                <c:pt idx="4">
                  <c:v>13</c:v>
                </c:pt>
                <c:pt idx="5">
                  <c:v>23</c:v>
                </c:pt>
                <c:pt idx="6">
                  <c:v>33</c:v>
                </c:pt>
                <c:pt idx="7">
                  <c:v>40</c:v>
                </c:pt>
                <c:pt idx="8">
                  <c:v>28</c:v>
                </c:pt>
                <c:pt idx="9">
                  <c:v>0</c:v>
                </c:pt>
                <c:pt idx="10">
                  <c:v>0</c:v>
                </c:pt>
                <c:pt idx="11">
                  <c:v>24</c:v>
                </c:pt>
                <c:pt idx="12">
                  <c:v>5</c:v>
                </c:pt>
              </c:numCache>
            </c:numRef>
          </c:val>
        </c:ser>
        <c:ser>
          <c:idx val="89"/>
          <c:order val="89"/>
          <c:tx>
            <c:strRef>
              <c:f>Sheet4!$A$91</c:f>
              <c:strCache>
                <c:ptCount val="1"/>
                <c:pt idx="0">
                  <c:v>rian</c:v>
                </c:pt>
              </c:strCache>
            </c:strRef>
          </c:tx>
          <c:spPr>
            <a:ln w="6175">
              <a:solidFill>
                <a:srgbClr val="00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Sheet4!$B$91:$N$91</c:f>
              <c:numCache>
                <c:formatCode>General</c:formatCode>
                <c:ptCount val="13"/>
                <c:pt idx="0">
                  <c:v>0</c:v>
                </c:pt>
                <c:pt idx="1">
                  <c:v>0</c:v>
                </c:pt>
                <c:pt idx="2">
                  <c:v>0</c:v>
                </c:pt>
                <c:pt idx="3">
                  <c:v>0</c:v>
                </c:pt>
                <c:pt idx="4">
                  <c:v>0</c:v>
                </c:pt>
                <c:pt idx="5">
                  <c:v>0</c:v>
                </c:pt>
                <c:pt idx="6">
                  <c:v>0</c:v>
                </c:pt>
                <c:pt idx="7">
                  <c:v>0</c:v>
                </c:pt>
                <c:pt idx="8">
                  <c:v>0</c:v>
                </c:pt>
                <c:pt idx="9">
                  <c:v>0</c:v>
                </c:pt>
                <c:pt idx="10">
                  <c:v>3</c:v>
                </c:pt>
                <c:pt idx="11">
                  <c:v>0</c:v>
                </c:pt>
                <c:pt idx="12">
                  <c:v>0</c:v>
                </c:pt>
              </c:numCache>
            </c:numRef>
          </c:val>
        </c:ser>
        <c:ser>
          <c:idx val="90"/>
          <c:order val="90"/>
          <c:tx>
            <c:strRef>
              <c:f>Sheet4!$A$92</c:f>
              <c:strCache>
                <c:ptCount val="1"/>
                <c:pt idx="0">
                  <c:v>ridruejo</c:v>
                </c:pt>
              </c:strCache>
            </c:strRef>
          </c:tx>
          <c:spPr>
            <a:ln w="6175">
              <a:solidFill>
                <a:srgbClr val="00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Sheet4!$B$92:$N$92</c:f>
              <c:numCache>
                <c:formatCode>General</c:formatCode>
                <c:ptCount val="13"/>
                <c:pt idx="0">
                  <c:v>0</c:v>
                </c:pt>
                <c:pt idx="1">
                  <c:v>0</c:v>
                </c:pt>
                <c:pt idx="2">
                  <c:v>0</c:v>
                </c:pt>
                <c:pt idx="3">
                  <c:v>0</c:v>
                </c:pt>
                <c:pt idx="4">
                  <c:v>5</c:v>
                </c:pt>
                <c:pt idx="5">
                  <c:v>0</c:v>
                </c:pt>
                <c:pt idx="6">
                  <c:v>0</c:v>
                </c:pt>
                <c:pt idx="7">
                  <c:v>0</c:v>
                </c:pt>
                <c:pt idx="8">
                  <c:v>0</c:v>
                </c:pt>
                <c:pt idx="9">
                  <c:v>0</c:v>
                </c:pt>
                <c:pt idx="10">
                  <c:v>0</c:v>
                </c:pt>
                <c:pt idx="11">
                  <c:v>0</c:v>
                </c:pt>
                <c:pt idx="12">
                  <c:v>0</c:v>
                </c:pt>
              </c:numCache>
            </c:numRef>
          </c:val>
        </c:ser>
        <c:ser>
          <c:idx val="91"/>
          <c:order val="91"/>
          <c:tx>
            <c:strRef>
              <c:f>Sheet4!$A$93</c:f>
              <c:strCache>
                <c:ptCount val="1"/>
                <c:pt idx="0">
                  <c:v>ronald</c:v>
                </c:pt>
              </c:strCache>
            </c:strRef>
          </c:tx>
          <c:spPr>
            <a:ln w="6175">
              <a:solidFill>
                <a:srgbClr val="FFFF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Sheet4!$B$93:$N$93</c:f>
              <c:numCache>
                <c:formatCode>General</c:formatCode>
                <c:ptCount val="13"/>
                <c:pt idx="0">
                  <c:v>0</c:v>
                </c:pt>
                <c:pt idx="1">
                  <c:v>0</c:v>
                </c:pt>
                <c:pt idx="2">
                  <c:v>0</c:v>
                </c:pt>
                <c:pt idx="3">
                  <c:v>22</c:v>
                </c:pt>
                <c:pt idx="4">
                  <c:v>10</c:v>
                </c:pt>
                <c:pt idx="5">
                  <c:v>0</c:v>
                </c:pt>
                <c:pt idx="6">
                  <c:v>0</c:v>
                </c:pt>
                <c:pt idx="7">
                  <c:v>0</c:v>
                </c:pt>
                <c:pt idx="8">
                  <c:v>0</c:v>
                </c:pt>
                <c:pt idx="9">
                  <c:v>0</c:v>
                </c:pt>
                <c:pt idx="10">
                  <c:v>0</c:v>
                </c:pt>
                <c:pt idx="11">
                  <c:v>0</c:v>
                </c:pt>
                <c:pt idx="12">
                  <c:v>0</c:v>
                </c:pt>
              </c:numCache>
            </c:numRef>
          </c:val>
        </c:ser>
        <c:ser>
          <c:idx val="92"/>
          <c:order val="92"/>
          <c:tx>
            <c:strRef>
              <c:f>Sheet4!$A$94</c:f>
              <c:strCache>
                <c:ptCount val="1"/>
                <c:pt idx="0">
                  <c:v>rooneg</c:v>
                </c:pt>
              </c:strCache>
            </c:strRef>
          </c:tx>
          <c:spPr>
            <a:ln w="6175">
              <a:solidFill>
                <a:srgbClr val="FF00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Sheet4!$B$94:$N$94</c:f>
              <c:numCache>
                <c:formatCode>General</c:formatCode>
                <c:ptCount val="13"/>
                <c:pt idx="0">
                  <c:v>0</c:v>
                </c:pt>
                <c:pt idx="1">
                  <c:v>0</c:v>
                </c:pt>
                <c:pt idx="2">
                  <c:v>0</c:v>
                </c:pt>
                <c:pt idx="3">
                  <c:v>0</c:v>
                </c:pt>
                <c:pt idx="4">
                  <c:v>0</c:v>
                </c:pt>
                <c:pt idx="5">
                  <c:v>0</c:v>
                </c:pt>
                <c:pt idx="6">
                  <c:v>0</c:v>
                </c:pt>
                <c:pt idx="7">
                  <c:v>0</c:v>
                </c:pt>
                <c:pt idx="8">
                  <c:v>0</c:v>
                </c:pt>
                <c:pt idx="9">
                  <c:v>10</c:v>
                </c:pt>
                <c:pt idx="10">
                  <c:v>47</c:v>
                </c:pt>
                <c:pt idx="11">
                  <c:v>1</c:v>
                </c:pt>
                <c:pt idx="12">
                  <c:v>0</c:v>
                </c:pt>
              </c:numCache>
            </c:numRef>
          </c:val>
        </c:ser>
        <c:ser>
          <c:idx val="93"/>
          <c:order val="93"/>
          <c:tx>
            <c:strRef>
              <c:f>Sheet4!$A$95</c:f>
              <c:strCache>
                <c:ptCount val="1"/>
                <c:pt idx="0">
                  <c:v>rpluem</c:v>
                </c:pt>
              </c:strCache>
            </c:strRef>
          </c:tx>
          <c:spPr>
            <a:ln w="6175">
              <a:solidFill>
                <a:srgbClr val="00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Sheet4!$B$95:$N$95</c:f>
              <c:numCache>
                <c:formatCode>General</c:formatCode>
                <c:ptCount val="13"/>
                <c:pt idx="0">
                  <c:v>0</c:v>
                </c:pt>
                <c:pt idx="1">
                  <c:v>0</c:v>
                </c:pt>
                <c:pt idx="2">
                  <c:v>0</c:v>
                </c:pt>
                <c:pt idx="3">
                  <c:v>0</c:v>
                </c:pt>
                <c:pt idx="4">
                  <c:v>0</c:v>
                </c:pt>
                <c:pt idx="5">
                  <c:v>0</c:v>
                </c:pt>
                <c:pt idx="6">
                  <c:v>0</c:v>
                </c:pt>
                <c:pt idx="7">
                  <c:v>0</c:v>
                </c:pt>
                <c:pt idx="8">
                  <c:v>0</c:v>
                </c:pt>
                <c:pt idx="9">
                  <c:v>74</c:v>
                </c:pt>
                <c:pt idx="10">
                  <c:v>232</c:v>
                </c:pt>
                <c:pt idx="11">
                  <c:v>275</c:v>
                </c:pt>
                <c:pt idx="12">
                  <c:v>200</c:v>
                </c:pt>
              </c:numCache>
            </c:numRef>
          </c:val>
        </c:ser>
        <c:ser>
          <c:idx val="94"/>
          <c:order val="94"/>
          <c:tx>
            <c:strRef>
              <c:f>Sheet4!$A$96</c:f>
              <c:strCache>
                <c:ptCount val="1"/>
                <c:pt idx="0">
                  <c:v>rse</c:v>
                </c:pt>
              </c:strCache>
            </c:strRef>
          </c:tx>
          <c:spPr>
            <a:ln w="18524">
              <a:solidFill>
                <a:srgbClr val="800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Sheet4!$B$96:$N$96</c:f>
              <c:numCache>
                <c:formatCode>General</c:formatCode>
                <c:ptCount val="13"/>
                <c:pt idx="0">
                  <c:v>0</c:v>
                </c:pt>
                <c:pt idx="1">
                  <c:v>99</c:v>
                </c:pt>
                <c:pt idx="2">
                  <c:v>622</c:v>
                </c:pt>
                <c:pt idx="3">
                  <c:v>225</c:v>
                </c:pt>
                <c:pt idx="4">
                  <c:v>51</c:v>
                </c:pt>
                <c:pt idx="5">
                  <c:v>44</c:v>
                </c:pt>
                <c:pt idx="6">
                  <c:v>0</c:v>
                </c:pt>
                <c:pt idx="7">
                  <c:v>0</c:v>
                </c:pt>
                <c:pt idx="8">
                  <c:v>0</c:v>
                </c:pt>
                <c:pt idx="9">
                  <c:v>0</c:v>
                </c:pt>
                <c:pt idx="10">
                  <c:v>0</c:v>
                </c:pt>
                <c:pt idx="11">
                  <c:v>0</c:v>
                </c:pt>
                <c:pt idx="12">
                  <c:v>0</c:v>
                </c:pt>
              </c:numCache>
            </c:numRef>
          </c:val>
        </c:ser>
        <c:ser>
          <c:idx val="95"/>
          <c:order val="95"/>
          <c:tx>
            <c:strRef>
              <c:f>Sheet4!$A$97</c:f>
              <c:strCache>
                <c:ptCount val="1"/>
                <c:pt idx="0">
                  <c:v>sameer</c:v>
                </c:pt>
              </c:strCache>
            </c:strRef>
          </c:tx>
          <c:spPr>
            <a:ln w="6175">
              <a:solidFill>
                <a:srgbClr val="008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Sheet4!$B$97:$N$97</c:f>
              <c:numCache>
                <c:formatCode>General</c:formatCode>
                <c:ptCount val="13"/>
                <c:pt idx="0">
                  <c:v>13</c:v>
                </c:pt>
                <c:pt idx="1">
                  <c:v>29</c:v>
                </c:pt>
                <c:pt idx="2">
                  <c:v>9</c:v>
                </c:pt>
                <c:pt idx="3">
                  <c:v>0</c:v>
                </c:pt>
                <c:pt idx="4">
                  <c:v>0</c:v>
                </c:pt>
                <c:pt idx="5">
                  <c:v>0</c:v>
                </c:pt>
                <c:pt idx="6">
                  <c:v>0</c:v>
                </c:pt>
                <c:pt idx="7">
                  <c:v>0</c:v>
                </c:pt>
                <c:pt idx="8">
                  <c:v>0</c:v>
                </c:pt>
                <c:pt idx="9">
                  <c:v>0</c:v>
                </c:pt>
                <c:pt idx="10">
                  <c:v>0</c:v>
                </c:pt>
                <c:pt idx="11">
                  <c:v>0</c:v>
                </c:pt>
                <c:pt idx="12">
                  <c:v>0</c:v>
                </c:pt>
              </c:numCache>
            </c:numRef>
          </c:val>
        </c:ser>
        <c:ser>
          <c:idx val="96"/>
          <c:order val="96"/>
          <c:tx>
            <c:strRef>
              <c:f>Sheet4!$A$98</c:f>
              <c:strCache>
                <c:ptCount val="1"/>
                <c:pt idx="0">
                  <c:v>sascha</c:v>
                </c:pt>
              </c:strCache>
            </c:strRef>
          </c:tx>
          <c:spPr>
            <a:ln w="6175">
              <a:solidFill>
                <a:srgbClr val="0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Sheet4!$B$98:$N$98</c:f>
              <c:numCache>
                <c:formatCode>General</c:formatCode>
                <c:ptCount val="13"/>
                <c:pt idx="0">
                  <c:v>0</c:v>
                </c:pt>
                <c:pt idx="1">
                  <c:v>0</c:v>
                </c:pt>
                <c:pt idx="2">
                  <c:v>0</c:v>
                </c:pt>
                <c:pt idx="3">
                  <c:v>22</c:v>
                </c:pt>
                <c:pt idx="4">
                  <c:v>83</c:v>
                </c:pt>
                <c:pt idx="5">
                  <c:v>3</c:v>
                </c:pt>
                <c:pt idx="6">
                  <c:v>0</c:v>
                </c:pt>
                <c:pt idx="7">
                  <c:v>0</c:v>
                </c:pt>
                <c:pt idx="8">
                  <c:v>0</c:v>
                </c:pt>
                <c:pt idx="9">
                  <c:v>0</c:v>
                </c:pt>
                <c:pt idx="10">
                  <c:v>0</c:v>
                </c:pt>
                <c:pt idx="11">
                  <c:v>0</c:v>
                </c:pt>
                <c:pt idx="12">
                  <c:v>0</c:v>
                </c:pt>
              </c:numCache>
            </c:numRef>
          </c:val>
        </c:ser>
        <c:ser>
          <c:idx val="97"/>
          <c:order val="97"/>
          <c:tx>
            <c:strRef>
              <c:f>Sheet4!$A$99</c:f>
              <c:strCache>
                <c:ptCount val="1"/>
                <c:pt idx="0">
                  <c:v>sctemme</c:v>
                </c:pt>
              </c:strCache>
            </c:strRef>
          </c:tx>
          <c:spPr>
            <a:ln w="6175">
              <a:solidFill>
                <a:srgbClr val="80800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Sheet4!$B$99:$N$99</c:f>
              <c:numCache>
                <c:formatCode>General</c:formatCode>
                <c:ptCount val="13"/>
                <c:pt idx="0">
                  <c:v>0</c:v>
                </c:pt>
                <c:pt idx="1">
                  <c:v>0</c:v>
                </c:pt>
                <c:pt idx="2">
                  <c:v>0</c:v>
                </c:pt>
                <c:pt idx="3">
                  <c:v>0</c:v>
                </c:pt>
                <c:pt idx="4">
                  <c:v>1</c:v>
                </c:pt>
                <c:pt idx="5">
                  <c:v>3</c:v>
                </c:pt>
                <c:pt idx="6">
                  <c:v>3</c:v>
                </c:pt>
                <c:pt idx="7">
                  <c:v>0</c:v>
                </c:pt>
                <c:pt idx="8">
                  <c:v>2</c:v>
                </c:pt>
                <c:pt idx="9">
                  <c:v>10</c:v>
                </c:pt>
                <c:pt idx="10">
                  <c:v>22</c:v>
                </c:pt>
                <c:pt idx="11">
                  <c:v>30</c:v>
                </c:pt>
                <c:pt idx="12">
                  <c:v>13</c:v>
                </c:pt>
              </c:numCache>
            </c:numRef>
          </c:val>
        </c:ser>
        <c:ser>
          <c:idx val="98"/>
          <c:order val="98"/>
          <c:tx>
            <c:strRef>
              <c:f>Sheet4!$A$100</c:f>
              <c:strCache>
                <c:ptCount val="1"/>
                <c:pt idx="0">
                  <c:v>slive</c:v>
                </c:pt>
              </c:strCache>
            </c:strRef>
          </c:tx>
          <c:spPr>
            <a:ln w="6175">
              <a:solidFill>
                <a:srgbClr val="800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Sheet4!$B$100:$N$100</c:f>
              <c:numCache>
                <c:formatCode>General</c:formatCode>
                <c:ptCount val="13"/>
                <c:pt idx="0">
                  <c:v>0</c:v>
                </c:pt>
                <c:pt idx="1">
                  <c:v>0</c:v>
                </c:pt>
                <c:pt idx="2">
                  <c:v>0</c:v>
                </c:pt>
                <c:pt idx="3">
                  <c:v>1</c:v>
                </c:pt>
                <c:pt idx="4">
                  <c:v>206</c:v>
                </c:pt>
                <c:pt idx="5">
                  <c:v>278</c:v>
                </c:pt>
                <c:pt idx="6">
                  <c:v>418</c:v>
                </c:pt>
                <c:pt idx="7">
                  <c:v>131</c:v>
                </c:pt>
                <c:pt idx="8">
                  <c:v>80</c:v>
                </c:pt>
                <c:pt idx="9">
                  <c:v>124</c:v>
                </c:pt>
                <c:pt idx="10">
                  <c:v>33</c:v>
                </c:pt>
                <c:pt idx="11">
                  <c:v>39</c:v>
                </c:pt>
                <c:pt idx="12">
                  <c:v>17</c:v>
                </c:pt>
              </c:numCache>
            </c:numRef>
          </c:val>
        </c:ser>
        <c:ser>
          <c:idx val="99"/>
          <c:order val="99"/>
          <c:tx>
            <c:strRef>
              <c:f>Sheet4!$A$101</c:f>
              <c:strCache>
                <c:ptCount val="1"/>
                <c:pt idx="0">
                  <c:v>soc-rian</c:v>
                </c:pt>
              </c:strCache>
            </c:strRef>
          </c:tx>
          <c:spPr>
            <a:ln w="6175">
              <a:solidFill>
                <a:srgbClr val="0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Sheet4!$B$101:$N$101</c:f>
              <c:numCache>
                <c:formatCode>General</c:formatCode>
                <c:ptCount val="13"/>
                <c:pt idx="0">
                  <c:v>0</c:v>
                </c:pt>
                <c:pt idx="1">
                  <c:v>0</c:v>
                </c:pt>
                <c:pt idx="2">
                  <c:v>0</c:v>
                </c:pt>
                <c:pt idx="3">
                  <c:v>0</c:v>
                </c:pt>
                <c:pt idx="4">
                  <c:v>0</c:v>
                </c:pt>
                <c:pt idx="5">
                  <c:v>0</c:v>
                </c:pt>
                <c:pt idx="6">
                  <c:v>0</c:v>
                </c:pt>
                <c:pt idx="7">
                  <c:v>0</c:v>
                </c:pt>
                <c:pt idx="8">
                  <c:v>0</c:v>
                </c:pt>
                <c:pt idx="9">
                  <c:v>72</c:v>
                </c:pt>
                <c:pt idx="10">
                  <c:v>41</c:v>
                </c:pt>
                <c:pt idx="11">
                  <c:v>0</c:v>
                </c:pt>
                <c:pt idx="12">
                  <c:v>0</c:v>
                </c:pt>
              </c:numCache>
            </c:numRef>
          </c:val>
        </c:ser>
        <c:ser>
          <c:idx val="100"/>
          <c:order val="100"/>
          <c:tx>
            <c:strRef>
              <c:f>Sheet4!$A$102</c:f>
              <c:strCache>
                <c:ptCount val="1"/>
                <c:pt idx="0">
                  <c:v>soldis</c:v>
                </c:pt>
              </c:strCache>
            </c:strRef>
          </c:tx>
          <c:spPr>
            <a:ln w="6175">
              <a:solidFill>
                <a:srgbClr val="C0C0C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Sheet4!$B$102:$N$102</c:f>
              <c:numCache>
                <c:formatCode>General</c:formatCode>
                <c:ptCount val="13"/>
                <c:pt idx="0">
                  <c:v>0</c:v>
                </c:pt>
                <c:pt idx="1">
                  <c:v>0</c:v>
                </c:pt>
                <c:pt idx="2">
                  <c:v>0</c:v>
                </c:pt>
                <c:pt idx="3">
                  <c:v>0</c:v>
                </c:pt>
                <c:pt idx="4">
                  <c:v>0</c:v>
                </c:pt>
                <c:pt idx="5">
                  <c:v>0</c:v>
                </c:pt>
                <c:pt idx="6">
                  <c:v>0</c:v>
                </c:pt>
                <c:pt idx="7">
                  <c:v>15</c:v>
                </c:pt>
                <c:pt idx="8">
                  <c:v>0</c:v>
                </c:pt>
                <c:pt idx="9">
                  <c:v>0</c:v>
                </c:pt>
                <c:pt idx="10">
                  <c:v>10</c:v>
                </c:pt>
                <c:pt idx="11">
                  <c:v>1</c:v>
                </c:pt>
                <c:pt idx="12">
                  <c:v>0</c:v>
                </c:pt>
              </c:numCache>
            </c:numRef>
          </c:val>
        </c:ser>
        <c:ser>
          <c:idx val="101"/>
          <c:order val="101"/>
          <c:tx>
            <c:strRef>
              <c:f>Sheet4!$A$103</c:f>
              <c:strCache>
                <c:ptCount val="1"/>
                <c:pt idx="0">
                  <c:v>stas</c:v>
                </c:pt>
              </c:strCache>
            </c:strRef>
          </c:tx>
          <c:spPr>
            <a:ln w="6175">
              <a:solidFill>
                <a:srgbClr val="808080"/>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Sheet4!$B$103:$N$103</c:f>
              <c:numCache>
                <c:formatCode>General</c:formatCode>
                <c:ptCount val="13"/>
                <c:pt idx="0">
                  <c:v>0</c:v>
                </c:pt>
                <c:pt idx="1">
                  <c:v>0</c:v>
                </c:pt>
                <c:pt idx="2">
                  <c:v>0</c:v>
                </c:pt>
                <c:pt idx="3">
                  <c:v>1</c:v>
                </c:pt>
                <c:pt idx="4">
                  <c:v>0</c:v>
                </c:pt>
                <c:pt idx="5">
                  <c:v>2</c:v>
                </c:pt>
                <c:pt idx="6">
                  <c:v>10</c:v>
                </c:pt>
                <c:pt idx="7">
                  <c:v>38</c:v>
                </c:pt>
                <c:pt idx="8">
                  <c:v>12</c:v>
                </c:pt>
                <c:pt idx="9">
                  <c:v>5</c:v>
                </c:pt>
                <c:pt idx="10">
                  <c:v>0</c:v>
                </c:pt>
                <c:pt idx="11">
                  <c:v>0</c:v>
                </c:pt>
                <c:pt idx="12">
                  <c:v>0</c:v>
                </c:pt>
              </c:numCache>
            </c:numRef>
          </c:val>
        </c:ser>
        <c:ser>
          <c:idx val="102"/>
          <c:order val="102"/>
          <c:tx>
            <c:strRef>
              <c:f>Sheet4!$A$104</c:f>
              <c:strCache>
                <c:ptCount val="1"/>
                <c:pt idx="0">
                  <c:v>stoddard</c:v>
                </c:pt>
              </c:strCache>
            </c:strRef>
          </c:tx>
          <c:spPr>
            <a:ln w="6175">
              <a:solidFill>
                <a:srgbClr val="9999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Sheet4!$B$104:$N$104</c:f>
              <c:numCache>
                <c:formatCode>General</c:formatCode>
                <c:ptCount val="13"/>
                <c:pt idx="0">
                  <c:v>0</c:v>
                </c:pt>
                <c:pt idx="1">
                  <c:v>0</c:v>
                </c:pt>
                <c:pt idx="2">
                  <c:v>15</c:v>
                </c:pt>
                <c:pt idx="3">
                  <c:v>237</c:v>
                </c:pt>
                <c:pt idx="4">
                  <c:v>387</c:v>
                </c:pt>
                <c:pt idx="5">
                  <c:v>185</c:v>
                </c:pt>
                <c:pt idx="6">
                  <c:v>243</c:v>
                </c:pt>
                <c:pt idx="7">
                  <c:v>67</c:v>
                </c:pt>
                <c:pt idx="8">
                  <c:v>105</c:v>
                </c:pt>
                <c:pt idx="9">
                  <c:v>20</c:v>
                </c:pt>
                <c:pt idx="10">
                  <c:v>0</c:v>
                </c:pt>
                <c:pt idx="11">
                  <c:v>0</c:v>
                </c:pt>
                <c:pt idx="12">
                  <c:v>0</c:v>
                </c:pt>
              </c:numCache>
            </c:numRef>
          </c:val>
        </c:ser>
        <c:ser>
          <c:idx val="103"/>
          <c:order val="103"/>
          <c:tx>
            <c:strRef>
              <c:f>Sheet4!$A$105</c:f>
              <c:strCache>
                <c:ptCount val="1"/>
                <c:pt idx="0">
                  <c:v>striker</c:v>
                </c:pt>
              </c:strCache>
            </c:strRef>
          </c:tx>
          <c:spPr>
            <a:ln w="6175">
              <a:solidFill>
                <a:srgbClr val="9933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Sheet4!$B$105:$N$105</c:f>
              <c:numCache>
                <c:formatCode>General</c:formatCode>
                <c:ptCount val="13"/>
                <c:pt idx="0">
                  <c:v>0</c:v>
                </c:pt>
                <c:pt idx="1">
                  <c:v>0</c:v>
                </c:pt>
                <c:pt idx="2">
                  <c:v>0</c:v>
                </c:pt>
                <c:pt idx="3">
                  <c:v>0</c:v>
                </c:pt>
                <c:pt idx="4">
                  <c:v>0</c:v>
                </c:pt>
                <c:pt idx="5">
                  <c:v>6</c:v>
                </c:pt>
                <c:pt idx="6">
                  <c:v>82</c:v>
                </c:pt>
                <c:pt idx="7">
                  <c:v>92</c:v>
                </c:pt>
                <c:pt idx="8">
                  <c:v>33</c:v>
                </c:pt>
                <c:pt idx="9">
                  <c:v>53</c:v>
                </c:pt>
                <c:pt idx="10">
                  <c:v>0</c:v>
                </c:pt>
                <c:pt idx="11">
                  <c:v>1</c:v>
                </c:pt>
                <c:pt idx="12">
                  <c:v>0</c:v>
                </c:pt>
              </c:numCache>
            </c:numRef>
          </c:val>
        </c:ser>
        <c:ser>
          <c:idx val="104"/>
          <c:order val="104"/>
          <c:tx>
            <c:strRef>
              <c:f>Sheet4!$A$106</c:f>
              <c:strCache>
                <c:ptCount val="1"/>
                <c:pt idx="0">
                  <c:v>takashi</c:v>
                </c:pt>
              </c:strCache>
            </c:strRef>
          </c:tx>
          <c:spPr>
            <a:ln w="6175">
              <a:solidFill>
                <a:srgbClr val="FFFF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Sheet4!$B$106:$N$106</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221</c:v>
                </c:pt>
              </c:numCache>
            </c:numRef>
          </c:val>
        </c:ser>
        <c:ser>
          <c:idx val="105"/>
          <c:order val="105"/>
          <c:tx>
            <c:strRef>
              <c:f>Sheet4!$A$107</c:f>
              <c:strCache>
                <c:ptCount val="1"/>
                <c:pt idx="0">
                  <c:v>tdonovan</c:v>
                </c:pt>
              </c:strCache>
            </c:strRef>
          </c:tx>
          <c:spPr>
            <a:ln w="6175">
              <a:solidFill>
                <a:srgbClr val="CCFF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Sheet4!$B$107:$N$107</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11</c:v>
                </c:pt>
              </c:numCache>
            </c:numRef>
          </c:val>
        </c:ser>
        <c:ser>
          <c:idx val="106"/>
          <c:order val="106"/>
          <c:tx>
            <c:strRef>
              <c:f>Sheet4!$A$108</c:f>
              <c:strCache>
                <c:ptCount val="1"/>
                <c:pt idx="0">
                  <c:v>thommay</c:v>
                </c:pt>
              </c:strCache>
            </c:strRef>
          </c:tx>
          <c:spPr>
            <a:ln w="6175">
              <a:solidFill>
                <a:srgbClr val="660066"/>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Sheet4!$B$108:$N$108</c:f>
              <c:numCache>
                <c:formatCode>General</c:formatCode>
                <c:ptCount val="13"/>
                <c:pt idx="0">
                  <c:v>0</c:v>
                </c:pt>
                <c:pt idx="1">
                  <c:v>0</c:v>
                </c:pt>
                <c:pt idx="2">
                  <c:v>0</c:v>
                </c:pt>
                <c:pt idx="3">
                  <c:v>0</c:v>
                </c:pt>
                <c:pt idx="4">
                  <c:v>0</c:v>
                </c:pt>
                <c:pt idx="5">
                  <c:v>0</c:v>
                </c:pt>
                <c:pt idx="6">
                  <c:v>35</c:v>
                </c:pt>
                <c:pt idx="7">
                  <c:v>39</c:v>
                </c:pt>
                <c:pt idx="8">
                  <c:v>2</c:v>
                </c:pt>
                <c:pt idx="9">
                  <c:v>3</c:v>
                </c:pt>
                <c:pt idx="10">
                  <c:v>1</c:v>
                </c:pt>
                <c:pt idx="11">
                  <c:v>0</c:v>
                </c:pt>
                <c:pt idx="12">
                  <c:v>0</c:v>
                </c:pt>
              </c:numCache>
            </c:numRef>
          </c:val>
        </c:ser>
        <c:ser>
          <c:idx val="107"/>
          <c:order val="107"/>
          <c:tx>
            <c:strRef>
              <c:f>Sheet4!$A$109</c:f>
              <c:strCache>
                <c:ptCount val="1"/>
                <c:pt idx="0">
                  <c:v>trawick</c:v>
                </c:pt>
              </c:strCache>
            </c:strRef>
          </c:tx>
          <c:spPr>
            <a:ln w="18524">
              <a:solidFill>
                <a:srgbClr val="FF8080"/>
              </a:solidFill>
              <a:prstDash val="solid"/>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Sheet4!$B$109:$N$109</c:f>
              <c:numCache>
                <c:formatCode>General</c:formatCode>
                <c:ptCount val="13"/>
                <c:pt idx="0">
                  <c:v>0</c:v>
                </c:pt>
                <c:pt idx="1">
                  <c:v>0</c:v>
                </c:pt>
                <c:pt idx="2">
                  <c:v>0</c:v>
                </c:pt>
                <c:pt idx="3">
                  <c:v>0</c:v>
                </c:pt>
                <c:pt idx="4">
                  <c:v>693</c:v>
                </c:pt>
                <c:pt idx="5">
                  <c:v>443</c:v>
                </c:pt>
                <c:pt idx="6">
                  <c:v>401</c:v>
                </c:pt>
                <c:pt idx="7">
                  <c:v>379</c:v>
                </c:pt>
                <c:pt idx="8">
                  <c:v>216</c:v>
                </c:pt>
                <c:pt idx="9">
                  <c:v>116</c:v>
                </c:pt>
                <c:pt idx="10">
                  <c:v>91</c:v>
                </c:pt>
                <c:pt idx="11">
                  <c:v>83</c:v>
                </c:pt>
                <c:pt idx="12">
                  <c:v>21</c:v>
                </c:pt>
              </c:numCache>
            </c:numRef>
          </c:val>
        </c:ser>
        <c:ser>
          <c:idx val="108"/>
          <c:order val="108"/>
          <c:tx>
            <c:strRef>
              <c:f>Sheet4!$A$110</c:f>
              <c:strCache>
                <c:ptCount val="1"/>
                <c:pt idx="0">
                  <c:v>wrowe</c:v>
                </c:pt>
              </c:strCache>
            </c:strRef>
          </c:tx>
          <c:spPr>
            <a:ln w="18524">
              <a:solidFill>
                <a:srgbClr val="0066CC"/>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Sheet4!$B$110:$N$110</c:f>
              <c:numCache>
                <c:formatCode>General</c:formatCode>
                <c:ptCount val="13"/>
                <c:pt idx="0">
                  <c:v>0</c:v>
                </c:pt>
                <c:pt idx="1">
                  <c:v>0</c:v>
                </c:pt>
                <c:pt idx="2">
                  <c:v>0</c:v>
                </c:pt>
                <c:pt idx="3">
                  <c:v>0</c:v>
                </c:pt>
                <c:pt idx="4">
                  <c:v>668</c:v>
                </c:pt>
                <c:pt idx="5">
                  <c:v>861</c:v>
                </c:pt>
                <c:pt idx="6">
                  <c:v>641</c:v>
                </c:pt>
                <c:pt idx="7">
                  <c:v>263</c:v>
                </c:pt>
                <c:pt idx="8">
                  <c:v>169</c:v>
                </c:pt>
                <c:pt idx="9">
                  <c:v>290</c:v>
                </c:pt>
                <c:pt idx="10">
                  <c:v>262</c:v>
                </c:pt>
                <c:pt idx="11">
                  <c:v>506</c:v>
                </c:pt>
                <c:pt idx="12">
                  <c:v>216</c:v>
                </c:pt>
              </c:numCache>
            </c:numRef>
          </c:val>
        </c:ser>
        <c:ser>
          <c:idx val="109"/>
          <c:order val="109"/>
          <c:tx>
            <c:strRef>
              <c:f>Sheet4!$A$111</c:f>
              <c:strCache>
                <c:ptCount val="1"/>
                <c:pt idx="0">
                  <c:v>wsanchez</c:v>
                </c:pt>
              </c:strCache>
            </c:strRef>
          </c:tx>
          <c:spPr>
            <a:ln w="6175">
              <a:solidFill>
                <a:srgbClr val="CCCCFF"/>
              </a:solidFill>
              <a:prstDash val="lg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Sheet4!$B$111:$N$111</c:f>
              <c:numCache>
                <c:formatCode>General</c:formatCode>
                <c:ptCount val="13"/>
                <c:pt idx="0">
                  <c:v>0</c:v>
                </c:pt>
                <c:pt idx="1">
                  <c:v>1</c:v>
                </c:pt>
                <c:pt idx="2">
                  <c:v>15</c:v>
                </c:pt>
                <c:pt idx="3">
                  <c:v>45</c:v>
                </c:pt>
                <c:pt idx="4">
                  <c:v>20</c:v>
                </c:pt>
                <c:pt idx="5">
                  <c:v>5</c:v>
                </c:pt>
                <c:pt idx="6">
                  <c:v>32</c:v>
                </c:pt>
                <c:pt idx="7">
                  <c:v>1</c:v>
                </c:pt>
                <c:pt idx="8">
                  <c:v>0</c:v>
                </c:pt>
                <c:pt idx="9">
                  <c:v>8</c:v>
                </c:pt>
                <c:pt idx="10">
                  <c:v>2</c:v>
                </c:pt>
                <c:pt idx="11">
                  <c:v>0</c:v>
                </c:pt>
                <c:pt idx="12">
                  <c:v>0</c:v>
                </c:pt>
              </c:numCache>
            </c:numRef>
          </c:val>
        </c:ser>
        <c:ser>
          <c:idx val="110"/>
          <c:order val="110"/>
          <c:tx>
            <c:strRef>
              <c:f>Sheet4!$A$112</c:f>
              <c:strCache>
                <c:ptCount val="1"/>
                <c:pt idx="0">
                  <c:v>yoshiki</c:v>
                </c:pt>
              </c:strCache>
            </c:strRef>
          </c:tx>
          <c:spPr>
            <a:ln w="6175">
              <a:solidFill>
                <a:srgbClr val="000080"/>
              </a:solidFill>
              <a:prstDash val="sysDash"/>
            </a:ln>
          </c:spPr>
          <c:marker>
            <c:symbol val="none"/>
          </c:marker>
          <c:cat>
            <c:numRef>
              <c:f>Sheet4!$B$1:$N$1</c:f>
              <c:numCache>
                <c:formatCode>General</c:formatCode>
                <c:ptCount val="13"/>
                <c:pt idx="0">
                  <c:v>1996</c:v>
                </c:pt>
                <c:pt idx="1">
                  <c:v>1997</c:v>
                </c:pt>
                <c:pt idx="2">
                  <c:v>1998</c:v>
                </c:pt>
                <c:pt idx="3">
                  <c:v>1999</c:v>
                </c:pt>
                <c:pt idx="4">
                  <c:v>2000</c:v>
                </c:pt>
                <c:pt idx="5">
                  <c:v>2001</c:v>
                </c:pt>
                <c:pt idx="6">
                  <c:v>2002</c:v>
                </c:pt>
                <c:pt idx="7">
                  <c:v>2003</c:v>
                </c:pt>
                <c:pt idx="8">
                  <c:v>2004</c:v>
                </c:pt>
                <c:pt idx="9">
                  <c:v>2005</c:v>
                </c:pt>
                <c:pt idx="10">
                  <c:v>2006</c:v>
                </c:pt>
                <c:pt idx="11">
                  <c:v>2007</c:v>
                </c:pt>
                <c:pt idx="12">
                  <c:v>2008</c:v>
                </c:pt>
              </c:numCache>
            </c:numRef>
          </c:cat>
          <c:val>
            <c:numRef>
              <c:f>Sheet4!$B$112:$N$112</c:f>
              <c:numCache>
                <c:formatCode>General</c:formatCode>
                <c:ptCount val="13"/>
                <c:pt idx="0">
                  <c:v>0</c:v>
                </c:pt>
                <c:pt idx="1">
                  <c:v>0</c:v>
                </c:pt>
                <c:pt idx="2">
                  <c:v>0</c:v>
                </c:pt>
                <c:pt idx="3">
                  <c:v>0</c:v>
                </c:pt>
                <c:pt idx="4">
                  <c:v>1</c:v>
                </c:pt>
                <c:pt idx="5">
                  <c:v>76</c:v>
                </c:pt>
                <c:pt idx="6">
                  <c:v>271</c:v>
                </c:pt>
                <c:pt idx="7">
                  <c:v>102</c:v>
                </c:pt>
                <c:pt idx="8">
                  <c:v>153</c:v>
                </c:pt>
                <c:pt idx="9">
                  <c:v>0</c:v>
                </c:pt>
                <c:pt idx="10">
                  <c:v>0</c:v>
                </c:pt>
                <c:pt idx="11">
                  <c:v>0</c:v>
                </c:pt>
                <c:pt idx="12">
                  <c:v>0</c:v>
                </c:pt>
              </c:numCache>
            </c:numRef>
          </c:val>
        </c:ser>
        <c:marker val="1"/>
        <c:axId val="202724096"/>
        <c:axId val="202726016"/>
      </c:lineChart>
      <c:catAx>
        <c:axId val="202724096"/>
        <c:scaling>
          <c:orientation val="minMax"/>
        </c:scaling>
        <c:axPos val="b"/>
        <c:title>
          <c:tx>
            <c:rich>
              <a:bodyPr/>
              <a:lstStyle/>
              <a:p>
                <a:pPr>
                  <a:defRPr/>
                </a:pPr>
                <a:r>
                  <a:rPr lang="ja-JP"/>
                  <a:t>（年）</a:t>
                </a:r>
              </a:p>
            </c:rich>
          </c:tx>
          <c:layout>
            <c:manualLayout>
              <c:xMode val="edge"/>
              <c:yMode val="edge"/>
              <c:x val="0.93629770176973359"/>
              <c:y val="0.93704447135926672"/>
            </c:manualLayout>
          </c:layout>
        </c:title>
        <c:numFmt formatCode="General" sourceLinked="1"/>
        <c:tickLblPos val="nextTo"/>
        <c:txPr>
          <a:bodyPr rot="0" vert="horz"/>
          <a:lstStyle/>
          <a:p>
            <a:pPr>
              <a:defRPr/>
            </a:pPr>
            <a:endParaRPr lang="ja-JP"/>
          </a:p>
        </c:txPr>
        <c:crossAx val="202726016"/>
        <c:crosses val="autoZero"/>
        <c:auto val="1"/>
        <c:lblAlgn val="ctr"/>
        <c:lblOffset val="100"/>
        <c:tickLblSkip val="1"/>
        <c:tickMarkSkip val="1"/>
      </c:catAx>
      <c:valAx>
        <c:axId val="202726016"/>
        <c:scaling>
          <c:orientation val="minMax"/>
        </c:scaling>
        <c:axPos val="l"/>
        <c:title>
          <c:tx>
            <c:rich>
              <a:bodyPr rot="-5400000" vert="horz"/>
              <a:lstStyle/>
              <a:p>
                <a:pPr>
                  <a:defRPr/>
                </a:pPr>
                <a:r>
                  <a:rPr lang="ja-JP"/>
                  <a:t>コミット数（件）</a:t>
                </a:r>
              </a:p>
            </c:rich>
          </c:tx>
          <c:layout>
            <c:manualLayout>
              <c:xMode val="edge"/>
              <c:yMode val="edge"/>
              <c:x val="0"/>
              <c:y val="0.34946694162569414"/>
            </c:manualLayout>
          </c:layout>
        </c:title>
        <c:numFmt formatCode="General" sourceLinked="1"/>
        <c:tickLblPos val="nextTo"/>
        <c:spPr>
          <a:ln w="1544">
            <a:solidFill>
              <a:srgbClr val="000000"/>
            </a:solidFill>
            <a:prstDash val="solid"/>
          </a:ln>
        </c:spPr>
        <c:txPr>
          <a:bodyPr rot="0" vert="horz"/>
          <a:lstStyle/>
          <a:p>
            <a:pPr>
              <a:defRPr/>
            </a:pPr>
            <a:endParaRPr lang="ja-JP"/>
          </a:p>
        </c:txPr>
        <c:crossAx val="202724096"/>
        <c:crosses val="autoZero"/>
        <c:crossBetween val="between"/>
      </c:valAx>
      <c:spPr>
        <a:noFill/>
      </c:spPr>
    </c:plotArea>
    <c:plotVisOnly val="1"/>
    <c:dispBlanksAs val="gap"/>
  </c:chart>
  <c:spPr>
    <a:solidFill>
      <a:srgbClr val="FFFFFF"/>
    </a:solidFill>
  </c:spPr>
  <c:txPr>
    <a:bodyPr/>
    <a:lstStyle/>
    <a:p>
      <a:pPr>
        <a:defRPr sz="800" b="0" i="0" u="none" strike="noStrike" baseline="0">
          <a:solidFill>
            <a:srgbClr val="000000"/>
          </a:solidFill>
          <a:latin typeface="ＭＳ Ｐゴシック"/>
          <a:ea typeface="ＭＳ Ｐゴシック"/>
          <a:cs typeface="ＭＳ Ｐゴシック"/>
        </a:defRPr>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9.6531847944365548E-2"/>
          <c:y val="2.4070409201900712E-2"/>
          <c:w val="0.8959169053278031"/>
          <c:h val="0.81630459927091059"/>
        </c:manualLayout>
      </c:layout>
      <c:lineChart>
        <c:grouping val="standard"/>
        <c:ser>
          <c:idx val="0"/>
          <c:order val="0"/>
          <c:tx>
            <c:v>core</c:v>
          </c:tx>
          <c:spPr>
            <a:ln>
              <a:solidFill>
                <a:srgbClr val="FF0000"/>
              </a:solidFill>
            </a:ln>
          </c:spPr>
          <c:marker>
            <c:spPr>
              <a:solidFill>
                <a:srgbClr val="FF0000"/>
              </a:solidFill>
              <a:ln>
                <a:solidFill>
                  <a:srgbClr val="FF000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69.834710743801651</c:v>
                </c:pt>
                <c:pt idx="2">
                  <c:v>56.000000000000007</c:v>
                </c:pt>
                <c:pt idx="3">
                  <c:v>60.540540540540547</c:v>
                </c:pt>
                <c:pt idx="4">
                  <c:v>67.741935483871188</c:v>
                </c:pt>
                <c:pt idx="5">
                  <c:v>65.137614678899126</c:v>
                </c:pt>
                <c:pt idx="6">
                  <c:v>72.5</c:v>
                </c:pt>
                <c:pt idx="7">
                  <c:v>74.712643678161129</c:v>
                </c:pt>
                <c:pt idx="8">
                  <c:v>72.602739726027067</c:v>
                </c:pt>
                <c:pt idx="9">
                  <c:v>67.857142857142819</c:v>
                </c:pt>
                <c:pt idx="10">
                  <c:v>60</c:v>
                </c:pt>
              </c:numCache>
            </c:numRef>
          </c:val>
        </c:ser>
        <c:ser>
          <c:idx val="1"/>
          <c:order val="1"/>
          <c:tx>
            <c:v>noncore</c:v>
          </c:tx>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77.777777777777658</c:v>
                </c:pt>
                <c:pt idx="1">
                  <c:v>51.470588235294095</c:v>
                </c:pt>
                <c:pt idx="2">
                  <c:v>64.285714285714292</c:v>
                </c:pt>
                <c:pt idx="3">
                  <c:v>51.327433628318545</c:v>
                </c:pt>
                <c:pt idx="4">
                  <c:v>55.172413793103452</c:v>
                </c:pt>
                <c:pt idx="5">
                  <c:v>65.079365079365076</c:v>
                </c:pt>
                <c:pt idx="6">
                  <c:v>63.829787234042449</c:v>
                </c:pt>
                <c:pt idx="7">
                  <c:v>51.785714285714292</c:v>
                </c:pt>
                <c:pt idx="8">
                  <c:v>56.71641791044776</c:v>
                </c:pt>
                <c:pt idx="9">
                  <c:v>42.028985507246247</c:v>
                </c:pt>
                <c:pt idx="10">
                  <c:v>48.148148148148266</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4758E-2"/>
                  <c:y val="-0.78111712847694947"/>
                </c:manualLayout>
              </c:layout>
              <c:showVal val="1"/>
            </c:dLbl>
            <c:dLbl>
              <c:idx val="2"/>
              <c:layout>
                <c:manualLayout>
                  <c:x val="-3.5124360323243099E-2"/>
                  <c:y val="-0.7786137487247905"/>
                </c:manualLayout>
              </c:layout>
              <c:showVal val="1"/>
            </c:dLbl>
            <c:dLbl>
              <c:idx val="3"/>
              <c:layout>
                <c:manualLayout>
                  <c:x val="-3.3275709779914758E-2"/>
                  <c:y val="-0.7814450714474257"/>
                </c:manualLayout>
              </c:layout>
              <c:showVal val="1"/>
            </c:dLbl>
            <c:dLbl>
              <c:idx val="4"/>
              <c:layout>
                <c:manualLayout>
                  <c:x val="-2.9578408693257351E-2"/>
                  <c:y val="-0.78109238227048061"/>
                </c:manualLayout>
              </c:layout>
              <c:showVal val="1"/>
            </c:dLbl>
            <c:dLbl>
              <c:idx val="5"/>
              <c:layout>
                <c:manualLayout>
                  <c:x val="-3.1427059236585932E-2"/>
                  <c:y val="-0.77295110327952354"/>
                </c:manualLayout>
              </c:layout>
              <c:showVal val="1"/>
            </c:dLbl>
            <c:dLbl>
              <c:idx val="6"/>
              <c:layout>
                <c:manualLayout>
                  <c:x val="-3.1427059236585932E-2"/>
                  <c:y val="-0.77578242600215452"/>
                </c:manualLayout>
              </c:layout>
              <c:showVal val="1"/>
            </c:dLbl>
            <c:dLbl>
              <c:idx val="7"/>
              <c:layout>
                <c:manualLayout>
                  <c:x val="-3.3275709779914758E-2"/>
                  <c:y val="-0.78395179528154491"/>
                </c:manualLayout>
              </c:layout>
              <c:showVal val="1"/>
            </c:dLbl>
            <c:dLbl>
              <c:idx val="8"/>
              <c:layout>
                <c:manualLayout>
                  <c:x val="-3.1427059236585932E-2"/>
                  <c:y val="-0.77830074265372384"/>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0.26629499999999995</c:v>
                </c:pt>
                <c:pt idx="3">
                  <c:v>6.1524178999999887E-2</c:v>
                </c:pt>
                <c:pt idx="4">
                  <c:v>8.6320000000000095E-3</c:v>
                </c:pt>
                <c:pt idx="5">
                  <c:v>0.98945818999999746</c:v>
                </c:pt>
                <c:pt idx="6">
                  <c:v>0.22244500000000053</c:v>
                </c:pt>
                <c:pt idx="7">
                  <c:v>5.5609670000000121E-3</c:v>
                </c:pt>
                <c:pt idx="8">
                  <c:v>4.3004000000000046E-3</c:v>
                </c:pt>
                <c:pt idx="9">
                  <c:v>2.1138866000000006E-2</c:v>
                </c:pt>
                <c:pt idx="10">
                  <c:v>0.39169100000000001</c:v>
                </c:pt>
              </c:numCache>
            </c:numRef>
          </c:val>
        </c:ser>
        <c:marker val="1"/>
        <c:axId val="184736768"/>
        <c:axId val="185058432"/>
      </c:lineChart>
      <c:catAx>
        <c:axId val="184736768"/>
        <c:scaling>
          <c:orientation val="minMax"/>
        </c:scaling>
        <c:axPos val="b"/>
        <c:title>
          <c:tx>
            <c:rich>
              <a:bodyPr/>
              <a:lstStyle/>
              <a:p>
                <a:pPr>
                  <a:defRPr/>
                </a:pPr>
                <a:r>
                  <a:rPr lang="en-US"/>
                  <a:t>Year</a:t>
                </a:r>
              </a:p>
            </c:rich>
          </c:tx>
          <c:layout/>
        </c:title>
        <c:numFmt formatCode="General" sourceLinked="1"/>
        <c:tickLblPos val="nextTo"/>
        <c:crossAx val="185058432"/>
        <c:crosses val="autoZero"/>
        <c:auto val="1"/>
        <c:lblAlgn val="ctr"/>
        <c:lblOffset val="100"/>
      </c:catAx>
      <c:valAx>
        <c:axId val="185058432"/>
        <c:scaling>
          <c:orientation val="minMax"/>
          <c:min val="40"/>
        </c:scaling>
        <c:axPos val="l"/>
        <c:majorGridlines/>
        <c:title>
          <c:tx>
            <c:rich>
              <a:bodyPr rot="-5400000" vert="horz"/>
              <a:lstStyle/>
              <a:p>
                <a:pPr>
                  <a:defRPr/>
                </a:pPr>
                <a:r>
                  <a:rPr lang="en-US"/>
                  <a:t>persentage of review [ % ]</a:t>
                </a:r>
              </a:p>
            </c:rich>
          </c:tx>
          <c:layout/>
        </c:title>
        <c:numFmt formatCode="General" sourceLinked="1"/>
        <c:tickLblPos val="nextTo"/>
        <c:crossAx val="184736768"/>
        <c:crosses val="autoZero"/>
        <c:crossBetween val="between"/>
      </c:valAx>
      <c:spPr>
        <a:noFill/>
      </c:spPr>
    </c:plotArea>
    <c:legend>
      <c:legendPos val="r"/>
      <c:legendEntry>
        <c:idx val="2"/>
        <c:delete val="1"/>
      </c:legendEntry>
      <c:layout>
        <c:manualLayout>
          <c:xMode val="edge"/>
          <c:yMode val="edge"/>
          <c:x val="0.80096913857575525"/>
          <c:y val="4.2096929008032413E-2"/>
          <c:w val="0.16778700048343809"/>
          <c:h val="0.13900154525269889"/>
        </c:manualLayout>
      </c:layout>
    </c:legend>
    <c:plotVisOnly val="1"/>
  </c:chart>
  <c:spPr>
    <a:noFill/>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21020944466099753"/>
          <c:y val="5.4256120243409936E-2"/>
          <c:w val="0.71796199824700069"/>
          <c:h val="0.74092830002850019"/>
        </c:manualLayout>
      </c:layout>
      <c:scatterChart>
        <c:scatterStyle val="lineMarker"/>
        <c:ser>
          <c:idx val="0"/>
          <c:order val="0"/>
          <c:spPr>
            <a:ln w="28575">
              <a:noFill/>
            </a:ln>
          </c:spPr>
          <c:marker>
            <c:symbol val="circle"/>
            <c:size val="4"/>
            <c:spPr>
              <a:solidFill>
                <a:schemeClr val="accent6"/>
              </a:solidFill>
              <a:ln>
                <a:solidFill>
                  <a:schemeClr val="accent6"/>
                </a:solidFill>
              </a:ln>
            </c:spPr>
          </c:marker>
          <c:xVal>
            <c:numRef>
              <c:f>'1週間，1ヶ月'!$C$3:$C$749</c:f>
              <c:numCache>
                <c:formatCode>0.0000_);[Red]\(0.0000\)</c:formatCode>
                <c:ptCount val="747"/>
                <c:pt idx="0">
                  <c:v>1.3888888888889011E-3</c:v>
                </c:pt>
                <c:pt idx="1">
                  <c:v>2.7777777777778165E-3</c:v>
                </c:pt>
                <c:pt idx="2">
                  <c:v>2.7777777777778165E-3</c:v>
                </c:pt>
                <c:pt idx="3">
                  <c:v>2.0833333333333494E-3</c:v>
                </c:pt>
                <c:pt idx="4">
                  <c:v>4.1666666666666701E-3</c:v>
                </c:pt>
                <c:pt idx="5">
                  <c:v>4.8611111111111129E-3</c:v>
                </c:pt>
                <c:pt idx="6">
                  <c:v>6.2500000000000194E-3</c:v>
                </c:pt>
                <c:pt idx="7">
                  <c:v>7.6388888888888921E-3</c:v>
                </c:pt>
                <c:pt idx="8">
                  <c:v>8.3333333333333506E-3</c:v>
                </c:pt>
                <c:pt idx="9">
                  <c:v>9.0277777777777787E-3</c:v>
                </c:pt>
                <c:pt idx="10">
                  <c:v>9.0277777777777787E-3</c:v>
                </c:pt>
                <c:pt idx="11">
                  <c:v>9.0277777777777787E-3</c:v>
                </c:pt>
                <c:pt idx="12">
                  <c:v>6.9444444444444935E-4</c:v>
                </c:pt>
                <c:pt idx="13">
                  <c:v>1.0416666666666671E-2</c:v>
                </c:pt>
                <c:pt idx="14">
                  <c:v>6.9444444444444831E-3</c:v>
                </c:pt>
                <c:pt idx="15">
                  <c:v>1.1111111111111141E-2</c:v>
                </c:pt>
                <c:pt idx="16">
                  <c:v>1.2499999999999956E-2</c:v>
                </c:pt>
                <c:pt idx="17">
                  <c:v>1.2499999999999956E-2</c:v>
                </c:pt>
                <c:pt idx="18">
                  <c:v>1.3194444444444439E-2</c:v>
                </c:pt>
                <c:pt idx="19">
                  <c:v>1.3194444444444439E-2</c:v>
                </c:pt>
                <c:pt idx="20">
                  <c:v>3.4722222222222251E-3</c:v>
                </c:pt>
                <c:pt idx="21">
                  <c:v>1.4583333333333347E-2</c:v>
                </c:pt>
                <c:pt idx="22">
                  <c:v>1.5277777777777789E-2</c:v>
                </c:pt>
                <c:pt idx="23">
                  <c:v>1.9444444444444445E-2</c:v>
                </c:pt>
                <c:pt idx="24">
                  <c:v>2.0138888888888887E-2</c:v>
                </c:pt>
                <c:pt idx="25">
                  <c:v>2.0138888888888887E-2</c:v>
                </c:pt>
                <c:pt idx="26">
                  <c:v>1.4583333333333347E-2</c:v>
                </c:pt>
                <c:pt idx="27">
                  <c:v>2.083333333333344E-2</c:v>
                </c:pt>
                <c:pt idx="28">
                  <c:v>2.1527777777777975E-2</c:v>
                </c:pt>
                <c:pt idx="29">
                  <c:v>2.4305555555555587E-2</c:v>
                </c:pt>
                <c:pt idx="30">
                  <c:v>2.7083333333333494E-2</c:v>
                </c:pt>
                <c:pt idx="31">
                  <c:v>2.9166666666666667E-2</c:v>
                </c:pt>
                <c:pt idx="32">
                  <c:v>2.9861111111111251E-2</c:v>
                </c:pt>
                <c:pt idx="33">
                  <c:v>3.1250000000000042E-2</c:v>
                </c:pt>
                <c:pt idx="34">
                  <c:v>3.3333333333333381E-2</c:v>
                </c:pt>
                <c:pt idx="35">
                  <c:v>3.6805555555555668E-2</c:v>
                </c:pt>
                <c:pt idx="36">
                  <c:v>3.6805555555555668E-2</c:v>
                </c:pt>
                <c:pt idx="37">
                  <c:v>4.4444444444444502E-2</c:v>
                </c:pt>
                <c:pt idx="38">
                  <c:v>6.2500000000000194E-3</c:v>
                </c:pt>
                <c:pt idx="39">
                  <c:v>1.4583333333333347E-2</c:v>
                </c:pt>
                <c:pt idx="40">
                  <c:v>3.4722222222222238E-2</c:v>
                </c:pt>
                <c:pt idx="41">
                  <c:v>5.1388888888888887E-2</c:v>
                </c:pt>
                <c:pt idx="42">
                  <c:v>5.2777777777777812E-2</c:v>
                </c:pt>
                <c:pt idx="43">
                  <c:v>5.4166666666666932E-2</c:v>
                </c:pt>
                <c:pt idx="44">
                  <c:v>5.6944444444444464E-2</c:v>
                </c:pt>
                <c:pt idx="45">
                  <c:v>5.7638888888888892E-2</c:v>
                </c:pt>
                <c:pt idx="46">
                  <c:v>6.3194444444444539E-2</c:v>
                </c:pt>
                <c:pt idx="47">
                  <c:v>6.3888888888888884E-2</c:v>
                </c:pt>
                <c:pt idx="48">
                  <c:v>4.0972222222222403E-2</c:v>
                </c:pt>
                <c:pt idx="49">
                  <c:v>7.1527777777777773E-2</c:v>
                </c:pt>
                <c:pt idx="50">
                  <c:v>7.2222222222222493E-2</c:v>
                </c:pt>
                <c:pt idx="51">
                  <c:v>7.708333333333392E-2</c:v>
                </c:pt>
                <c:pt idx="52">
                  <c:v>8.0555555555556491E-2</c:v>
                </c:pt>
                <c:pt idx="53">
                  <c:v>8.0555555555556491E-2</c:v>
                </c:pt>
                <c:pt idx="54">
                  <c:v>8.0555555555556491E-2</c:v>
                </c:pt>
                <c:pt idx="55">
                  <c:v>8.1250000000000044E-2</c:v>
                </c:pt>
                <c:pt idx="56">
                  <c:v>6.5972222222222335E-2</c:v>
                </c:pt>
                <c:pt idx="57">
                  <c:v>2.7777777777778165E-3</c:v>
                </c:pt>
                <c:pt idx="58">
                  <c:v>9.2361111111110589E-2</c:v>
                </c:pt>
                <c:pt idx="59">
                  <c:v>9.0277777777777693E-2</c:v>
                </c:pt>
                <c:pt idx="60">
                  <c:v>0.10416666666666714</c:v>
                </c:pt>
                <c:pt idx="61">
                  <c:v>0.10902777777777779</c:v>
                </c:pt>
                <c:pt idx="62">
                  <c:v>0.11041666666666665</c:v>
                </c:pt>
                <c:pt idx="63">
                  <c:v>0.11944444444444452</c:v>
                </c:pt>
                <c:pt idx="64">
                  <c:v>0.12083333333333332</c:v>
                </c:pt>
                <c:pt idx="65">
                  <c:v>1.8750000000000024E-2</c:v>
                </c:pt>
                <c:pt idx="66">
                  <c:v>0.13333333333333341</c:v>
                </c:pt>
                <c:pt idx="67">
                  <c:v>0.13541666666666671</c:v>
                </c:pt>
                <c:pt idx="68">
                  <c:v>0.14583333333333429</c:v>
                </c:pt>
                <c:pt idx="69">
                  <c:v>2.0833333333333494E-3</c:v>
                </c:pt>
                <c:pt idx="70">
                  <c:v>0.16527777777777783</c:v>
                </c:pt>
                <c:pt idx="71">
                  <c:v>0.18541666666666756</c:v>
                </c:pt>
                <c:pt idx="72">
                  <c:v>2.7777777777778165E-3</c:v>
                </c:pt>
                <c:pt idx="73">
                  <c:v>0.19166666666666668</c:v>
                </c:pt>
                <c:pt idx="74">
                  <c:v>0.19166666666666668</c:v>
                </c:pt>
                <c:pt idx="75">
                  <c:v>0.19861111111111129</c:v>
                </c:pt>
                <c:pt idx="76">
                  <c:v>2.0833333333333494E-3</c:v>
                </c:pt>
                <c:pt idx="77">
                  <c:v>0.20625000000000004</c:v>
                </c:pt>
                <c:pt idx="78">
                  <c:v>0.2076388888888889</c:v>
                </c:pt>
                <c:pt idx="79">
                  <c:v>0.21319444444444574</c:v>
                </c:pt>
                <c:pt idx="80">
                  <c:v>1.2499999999999956E-2</c:v>
                </c:pt>
                <c:pt idx="81">
                  <c:v>1.4583333333333347E-2</c:v>
                </c:pt>
                <c:pt idx="82">
                  <c:v>0.23055555555555557</c:v>
                </c:pt>
                <c:pt idx="83">
                  <c:v>0.23541666666666691</c:v>
                </c:pt>
                <c:pt idx="84">
                  <c:v>6.1805555555555475E-2</c:v>
                </c:pt>
                <c:pt idx="85">
                  <c:v>0.24652777777777779</c:v>
                </c:pt>
                <c:pt idx="86">
                  <c:v>0.24791666666666759</c:v>
                </c:pt>
                <c:pt idx="87">
                  <c:v>0.25277777777777782</c:v>
                </c:pt>
                <c:pt idx="88">
                  <c:v>0.26527777777777933</c:v>
                </c:pt>
                <c:pt idx="89">
                  <c:v>3.4722222222222251E-3</c:v>
                </c:pt>
                <c:pt idx="90">
                  <c:v>0.27361111111111114</c:v>
                </c:pt>
                <c:pt idx="91">
                  <c:v>9.7222222222222258E-3</c:v>
                </c:pt>
                <c:pt idx="92">
                  <c:v>0.1451388888888889</c:v>
                </c:pt>
                <c:pt idx="93">
                  <c:v>0.281944444444446</c:v>
                </c:pt>
                <c:pt idx="94">
                  <c:v>4.8611111111111129E-3</c:v>
                </c:pt>
                <c:pt idx="95">
                  <c:v>0.2986111111111111</c:v>
                </c:pt>
                <c:pt idx="96">
                  <c:v>8.0555555555556491E-2</c:v>
                </c:pt>
                <c:pt idx="97">
                  <c:v>2.7083333333333494E-2</c:v>
                </c:pt>
                <c:pt idx="98">
                  <c:v>0.33125000000000032</c:v>
                </c:pt>
                <c:pt idx="99">
                  <c:v>0.33194444444444726</c:v>
                </c:pt>
                <c:pt idx="100">
                  <c:v>0.33819444444444641</c:v>
                </c:pt>
                <c:pt idx="101">
                  <c:v>0.34722222222222271</c:v>
                </c:pt>
                <c:pt idx="102">
                  <c:v>6.9444444444444831E-3</c:v>
                </c:pt>
                <c:pt idx="103">
                  <c:v>0.35902777777778089</c:v>
                </c:pt>
                <c:pt idx="104">
                  <c:v>0.42777777777778003</c:v>
                </c:pt>
                <c:pt idx="105">
                  <c:v>3.4722222222222251E-3</c:v>
                </c:pt>
                <c:pt idx="106">
                  <c:v>8.3333333333333506E-3</c:v>
                </c:pt>
                <c:pt idx="107">
                  <c:v>1.0416666666666671E-2</c:v>
                </c:pt>
                <c:pt idx="108">
                  <c:v>1.3888888888889011E-3</c:v>
                </c:pt>
                <c:pt idx="109">
                  <c:v>0.40625</c:v>
                </c:pt>
                <c:pt idx="110">
                  <c:v>0.50208333333333333</c:v>
                </c:pt>
                <c:pt idx="111">
                  <c:v>1.3888888888889011E-3</c:v>
                </c:pt>
                <c:pt idx="112">
                  <c:v>0.43055555555555558</c:v>
                </c:pt>
                <c:pt idx="113">
                  <c:v>4.8611111111111129E-3</c:v>
                </c:pt>
                <c:pt idx="114">
                  <c:v>6.9444444444444935E-4</c:v>
                </c:pt>
                <c:pt idx="115">
                  <c:v>0.63194444444444986</c:v>
                </c:pt>
                <c:pt idx="116">
                  <c:v>9.0277777777777787E-3</c:v>
                </c:pt>
                <c:pt idx="117">
                  <c:v>0.64513888888889293</c:v>
                </c:pt>
                <c:pt idx="118">
                  <c:v>1.3888888888888999E-2</c:v>
                </c:pt>
                <c:pt idx="119">
                  <c:v>3.6805555555555668E-2</c:v>
                </c:pt>
                <c:pt idx="120">
                  <c:v>1.3194444444444439E-2</c:v>
                </c:pt>
                <c:pt idx="121">
                  <c:v>9.7222222222222258E-3</c:v>
                </c:pt>
                <c:pt idx="122">
                  <c:v>0.71527777777777779</c:v>
                </c:pt>
                <c:pt idx="123">
                  <c:v>0.71666666666666667</c:v>
                </c:pt>
                <c:pt idx="124">
                  <c:v>2.569444444444445E-2</c:v>
                </c:pt>
                <c:pt idx="125">
                  <c:v>0.75277777777778065</c:v>
                </c:pt>
                <c:pt idx="126">
                  <c:v>0.79027777777777752</c:v>
                </c:pt>
                <c:pt idx="127">
                  <c:v>9.7222222222222258E-3</c:v>
                </c:pt>
                <c:pt idx="128">
                  <c:v>0.80416666666666659</c:v>
                </c:pt>
                <c:pt idx="129">
                  <c:v>0.74236111111111114</c:v>
                </c:pt>
                <c:pt idx="130">
                  <c:v>0.83194444444444826</c:v>
                </c:pt>
                <c:pt idx="131">
                  <c:v>0.83958333333333335</c:v>
                </c:pt>
                <c:pt idx="132">
                  <c:v>4.5833333333333809E-2</c:v>
                </c:pt>
                <c:pt idx="133">
                  <c:v>0.73750000000000004</c:v>
                </c:pt>
                <c:pt idx="134">
                  <c:v>0.87986111111111165</c:v>
                </c:pt>
                <c:pt idx="135">
                  <c:v>0.43333333333333335</c:v>
                </c:pt>
                <c:pt idx="136">
                  <c:v>0.88819444444444484</c:v>
                </c:pt>
                <c:pt idx="137">
                  <c:v>7.6388888888888921E-3</c:v>
                </c:pt>
                <c:pt idx="138">
                  <c:v>0.90486111111111112</c:v>
                </c:pt>
                <c:pt idx="139">
                  <c:v>0.91319444444444464</c:v>
                </c:pt>
                <c:pt idx="140">
                  <c:v>0.83750000000000002</c:v>
                </c:pt>
                <c:pt idx="141">
                  <c:v>6.9444444444444831E-3</c:v>
                </c:pt>
                <c:pt idx="142">
                  <c:v>0.20833333333333429</c:v>
                </c:pt>
                <c:pt idx="143">
                  <c:v>2.6388888888888878E-2</c:v>
                </c:pt>
                <c:pt idx="144">
                  <c:v>1.023611111111111</c:v>
                </c:pt>
                <c:pt idx="145">
                  <c:v>1.0263888888888901</c:v>
                </c:pt>
                <c:pt idx="146">
                  <c:v>1.052777777777778</c:v>
                </c:pt>
                <c:pt idx="147">
                  <c:v>1.0736111111111113</c:v>
                </c:pt>
                <c:pt idx="148">
                  <c:v>0.18888888888888891</c:v>
                </c:pt>
                <c:pt idx="149">
                  <c:v>1.1097222222222218</c:v>
                </c:pt>
                <c:pt idx="150">
                  <c:v>1.1708333333333341</c:v>
                </c:pt>
                <c:pt idx="151">
                  <c:v>5.5555555555555558E-3</c:v>
                </c:pt>
                <c:pt idx="152">
                  <c:v>1.1798611111111112</c:v>
                </c:pt>
                <c:pt idx="153">
                  <c:v>1.2006944444444363</c:v>
                </c:pt>
                <c:pt idx="154">
                  <c:v>0.13472222222222224</c:v>
                </c:pt>
                <c:pt idx="155">
                  <c:v>1.2583333333333333</c:v>
                </c:pt>
                <c:pt idx="156">
                  <c:v>1.2590277777777779</c:v>
                </c:pt>
                <c:pt idx="157">
                  <c:v>1.4395833333333334</c:v>
                </c:pt>
                <c:pt idx="158">
                  <c:v>6.1805555555555475E-2</c:v>
                </c:pt>
                <c:pt idx="159">
                  <c:v>2.1527777777777975E-2</c:v>
                </c:pt>
                <c:pt idx="160">
                  <c:v>7.0138888888888903E-2</c:v>
                </c:pt>
                <c:pt idx="161">
                  <c:v>1.5111111111111111</c:v>
                </c:pt>
                <c:pt idx="162">
                  <c:v>0.61805555555555947</c:v>
                </c:pt>
                <c:pt idx="163">
                  <c:v>1.6138888888888889</c:v>
                </c:pt>
                <c:pt idx="164">
                  <c:v>2.8472222222222256E-2</c:v>
                </c:pt>
                <c:pt idx="165">
                  <c:v>1.6430555555555617</c:v>
                </c:pt>
                <c:pt idx="166">
                  <c:v>2.0833333333333494E-3</c:v>
                </c:pt>
                <c:pt idx="167">
                  <c:v>1.72013888888889</c:v>
                </c:pt>
                <c:pt idx="168">
                  <c:v>1.7333333333333338</c:v>
                </c:pt>
                <c:pt idx="169">
                  <c:v>0.24027777777777778</c:v>
                </c:pt>
                <c:pt idx="170">
                  <c:v>0.64722222222222225</c:v>
                </c:pt>
                <c:pt idx="171">
                  <c:v>0.53749999999999998</c:v>
                </c:pt>
                <c:pt idx="172">
                  <c:v>6.9444444444444935E-4</c:v>
                </c:pt>
                <c:pt idx="173">
                  <c:v>1.8319444444444382</c:v>
                </c:pt>
                <c:pt idx="174">
                  <c:v>1.8756944444444374</c:v>
                </c:pt>
                <c:pt idx="175">
                  <c:v>1.9409722222222221</c:v>
                </c:pt>
                <c:pt idx="176">
                  <c:v>1.9597222222222217</c:v>
                </c:pt>
                <c:pt idx="177">
                  <c:v>1.981250000000006</c:v>
                </c:pt>
                <c:pt idx="178">
                  <c:v>0.3840277777777813</c:v>
                </c:pt>
                <c:pt idx="179">
                  <c:v>1.997222222222222</c:v>
                </c:pt>
                <c:pt idx="180">
                  <c:v>2.1090277777777966</c:v>
                </c:pt>
                <c:pt idx="181">
                  <c:v>3.3333333333333381E-2</c:v>
                </c:pt>
                <c:pt idx="182">
                  <c:v>2.1604166666666682</c:v>
                </c:pt>
                <c:pt idx="183">
                  <c:v>2.3402777777777812</c:v>
                </c:pt>
                <c:pt idx="184">
                  <c:v>6.9444444444444935E-4</c:v>
                </c:pt>
                <c:pt idx="185">
                  <c:v>6.9444444444444935E-4</c:v>
                </c:pt>
                <c:pt idx="186">
                  <c:v>2.3916666666666577</c:v>
                </c:pt>
                <c:pt idx="187">
                  <c:v>2.3430555555555559</c:v>
                </c:pt>
                <c:pt idx="188">
                  <c:v>2.4131944444444446</c:v>
                </c:pt>
                <c:pt idx="189">
                  <c:v>2.4409722222222219</c:v>
                </c:pt>
                <c:pt idx="190">
                  <c:v>0.20694444444444629</c:v>
                </c:pt>
                <c:pt idx="191">
                  <c:v>2.6715277777777957</c:v>
                </c:pt>
                <c:pt idx="192">
                  <c:v>0.6430555555555596</c:v>
                </c:pt>
                <c:pt idx="193">
                  <c:v>2.6673611111111262</c:v>
                </c:pt>
                <c:pt idx="194">
                  <c:v>2.9305555555555554</c:v>
                </c:pt>
                <c:pt idx="195">
                  <c:v>2.9326388888888717</c:v>
                </c:pt>
                <c:pt idx="196">
                  <c:v>1.1805555555555677E-2</c:v>
                </c:pt>
                <c:pt idx="197">
                  <c:v>2.9006944444444445</c:v>
                </c:pt>
                <c:pt idx="198">
                  <c:v>3.036111111111111</c:v>
                </c:pt>
                <c:pt idx="199">
                  <c:v>3.0597222222222222</c:v>
                </c:pt>
                <c:pt idx="200">
                  <c:v>3.0958333333333337</c:v>
                </c:pt>
                <c:pt idx="201">
                  <c:v>1.3888888888889011E-3</c:v>
                </c:pt>
                <c:pt idx="202">
                  <c:v>3.3826388888888768</c:v>
                </c:pt>
                <c:pt idx="203">
                  <c:v>3.4312499999999768</c:v>
                </c:pt>
                <c:pt idx="204">
                  <c:v>3.4847222222222252</c:v>
                </c:pt>
                <c:pt idx="205">
                  <c:v>3.888888888888889E-2</c:v>
                </c:pt>
                <c:pt idx="206">
                  <c:v>3.7381944444444586</c:v>
                </c:pt>
                <c:pt idx="207">
                  <c:v>3.7493055555555612</c:v>
                </c:pt>
                <c:pt idx="208">
                  <c:v>1.4909722222222219</c:v>
                </c:pt>
                <c:pt idx="209">
                  <c:v>3.0249999999999999</c:v>
                </c:pt>
                <c:pt idx="210">
                  <c:v>4.0624999999999956</c:v>
                </c:pt>
                <c:pt idx="211">
                  <c:v>0.30416666666666897</c:v>
                </c:pt>
                <c:pt idx="212">
                  <c:v>1.08125</c:v>
                </c:pt>
                <c:pt idx="213">
                  <c:v>1.3888888888889011E-3</c:v>
                </c:pt>
                <c:pt idx="214">
                  <c:v>1.8229166666666665</c:v>
                </c:pt>
                <c:pt idx="215">
                  <c:v>5.0000000000000031E-2</c:v>
                </c:pt>
                <c:pt idx="216">
                  <c:v>4.3388888888888886</c:v>
                </c:pt>
                <c:pt idx="217">
                  <c:v>6.9444444444444935E-4</c:v>
                </c:pt>
                <c:pt idx="218">
                  <c:v>4.3673611111111112</c:v>
                </c:pt>
                <c:pt idx="219">
                  <c:v>4.4715277777777773</c:v>
                </c:pt>
                <c:pt idx="220">
                  <c:v>0.20069444444444534</c:v>
                </c:pt>
                <c:pt idx="221">
                  <c:v>2.3340277777777811</c:v>
                </c:pt>
                <c:pt idx="222">
                  <c:v>4.7270833333333329</c:v>
                </c:pt>
                <c:pt idx="223">
                  <c:v>4.0277777777777767E-2</c:v>
                </c:pt>
                <c:pt idx="224">
                  <c:v>1.0083333333333333</c:v>
                </c:pt>
                <c:pt idx="225">
                  <c:v>4.9236111111111134</c:v>
                </c:pt>
                <c:pt idx="226">
                  <c:v>0.17083333333333414</c:v>
                </c:pt>
                <c:pt idx="227">
                  <c:v>4.9812500000000277</c:v>
                </c:pt>
                <c:pt idx="228">
                  <c:v>5.0111111111111111</c:v>
                </c:pt>
                <c:pt idx="229">
                  <c:v>5.0520833333333339</c:v>
                </c:pt>
                <c:pt idx="230">
                  <c:v>4.5673611111111114</c:v>
                </c:pt>
                <c:pt idx="231">
                  <c:v>5.0659722222222205</c:v>
                </c:pt>
                <c:pt idx="232">
                  <c:v>5.1006944444444438</c:v>
                </c:pt>
                <c:pt idx="233">
                  <c:v>5.1340277777777645</c:v>
                </c:pt>
                <c:pt idx="234">
                  <c:v>0.94097222222222221</c:v>
                </c:pt>
                <c:pt idx="235">
                  <c:v>0.27708333333333335</c:v>
                </c:pt>
                <c:pt idx="236">
                  <c:v>5.1777777777777745</c:v>
                </c:pt>
                <c:pt idx="237">
                  <c:v>1.3888888888889011E-3</c:v>
                </c:pt>
                <c:pt idx="238">
                  <c:v>6.9444444444444831E-3</c:v>
                </c:pt>
                <c:pt idx="239">
                  <c:v>6.9444444444444935E-4</c:v>
                </c:pt>
                <c:pt idx="240">
                  <c:v>5.3729166666666277</c:v>
                </c:pt>
                <c:pt idx="241">
                  <c:v>5.4034722222222324</c:v>
                </c:pt>
                <c:pt idx="242">
                  <c:v>0.32500000000000173</c:v>
                </c:pt>
                <c:pt idx="243">
                  <c:v>5.4583333333333606</c:v>
                </c:pt>
                <c:pt idx="244">
                  <c:v>0.79513888888888884</c:v>
                </c:pt>
                <c:pt idx="245">
                  <c:v>5.5520833333333339</c:v>
                </c:pt>
                <c:pt idx="246">
                  <c:v>6.2500000000000194E-3</c:v>
                </c:pt>
                <c:pt idx="247">
                  <c:v>5.6166666666666663</c:v>
                </c:pt>
                <c:pt idx="248">
                  <c:v>5.7277777777777645</c:v>
                </c:pt>
                <c:pt idx="249">
                  <c:v>5.7791666666666694</c:v>
                </c:pt>
                <c:pt idx="250">
                  <c:v>5.7902777777777779</c:v>
                </c:pt>
                <c:pt idx="251">
                  <c:v>0</c:v>
                </c:pt>
                <c:pt idx="252">
                  <c:v>6.0256944444444454</c:v>
                </c:pt>
                <c:pt idx="253">
                  <c:v>6.0284722222222218</c:v>
                </c:pt>
                <c:pt idx="254">
                  <c:v>8.3333333333333506E-3</c:v>
                </c:pt>
                <c:pt idx="255">
                  <c:v>6.1499999999999995</c:v>
                </c:pt>
                <c:pt idx="256">
                  <c:v>2.0833333333333494E-3</c:v>
                </c:pt>
                <c:pt idx="257">
                  <c:v>6.9444444444444935E-4</c:v>
                </c:pt>
                <c:pt idx="258">
                  <c:v>2.3611111111111242E-2</c:v>
                </c:pt>
                <c:pt idx="259">
                  <c:v>6.4173611111111484</c:v>
                </c:pt>
                <c:pt idx="260">
                  <c:v>6.4979166666666277</c:v>
                </c:pt>
                <c:pt idx="261">
                  <c:v>6.5090277777777779</c:v>
                </c:pt>
                <c:pt idx="262">
                  <c:v>6.6659722222221935</c:v>
                </c:pt>
                <c:pt idx="263">
                  <c:v>6.8055555555555216</c:v>
                </c:pt>
                <c:pt idx="264">
                  <c:v>6.8111111111111118</c:v>
                </c:pt>
                <c:pt idx="265">
                  <c:v>0</c:v>
                </c:pt>
                <c:pt idx="266">
                  <c:v>5.0083333333333524</c:v>
                </c:pt>
                <c:pt idx="267">
                  <c:v>2.7125000000000004</c:v>
                </c:pt>
                <c:pt idx="268">
                  <c:v>9.7222222222222258E-3</c:v>
                </c:pt>
                <c:pt idx="269">
                  <c:v>6.4208333333333334</c:v>
                </c:pt>
                <c:pt idx="270">
                  <c:v>2.4187499999999864</c:v>
                </c:pt>
                <c:pt idx="271">
                  <c:v>5.0694444444444521E-2</c:v>
                </c:pt>
                <c:pt idx="272">
                  <c:v>7.4611111111111112</c:v>
                </c:pt>
                <c:pt idx="273">
                  <c:v>9.7222222222222258E-3</c:v>
                </c:pt>
                <c:pt idx="274">
                  <c:v>7.5805555555555273</c:v>
                </c:pt>
                <c:pt idx="275">
                  <c:v>0.50972222222222219</c:v>
                </c:pt>
                <c:pt idx="276">
                  <c:v>0.11319444444444476</c:v>
                </c:pt>
                <c:pt idx="277">
                  <c:v>4.0277777777777767E-2</c:v>
                </c:pt>
                <c:pt idx="278">
                  <c:v>8.0444444444444443</c:v>
                </c:pt>
                <c:pt idx="279">
                  <c:v>8.2048611111110219</c:v>
                </c:pt>
                <c:pt idx="280">
                  <c:v>8.2458333333333336</c:v>
                </c:pt>
                <c:pt idx="281">
                  <c:v>4.3048611111111112</c:v>
                </c:pt>
                <c:pt idx="282">
                  <c:v>7.8472222222222443E-2</c:v>
                </c:pt>
                <c:pt idx="283">
                  <c:v>2.5000000000000012E-2</c:v>
                </c:pt>
                <c:pt idx="284">
                  <c:v>7.5277777777777457</c:v>
                </c:pt>
                <c:pt idx="285">
                  <c:v>2.0833333333333494E-3</c:v>
                </c:pt>
                <c:pt idx="286">
                  <c:v>8.965972222222284</c:v>
                </c:pt>
                <c:pt idx="287">
                  <c:v>6.1111111111111107</c:v>
                </c:pt>
                <c:pt idx="288">
                  <c:v>9.1152777777777789</c:v>
                </c:pt>
                <c:pt idx="289">
                  <c:v>4.8611111111111129E-3</c:v>
                </c:pt>
                <c:pt idx="290">
                  <c:v>8.5145833333333325</c:v>
                </c:pt>
                <c:pt idx="291">
                  <c:v>9.2069444444444457</c:v>
                </c:pt>
                <c:pt idx="292">
                  <c:v>9.5222222222222221</c:v>
                </c:pt>
                <c:pt idx="293">
                  <c:v>9.6847222222222218</c:v>
                </c:pt>
                <c:pt idx="294">
                  <c:v>7.6388888888888923E-2</c:v>
                </c:pt>
                <c:pt idx="295">
                  <c:v>0.68472222222222245</c:v>
                </c:pt>
                <c:pt idx="296">
                  <c:v>6.0249999999999755</c:v>
                </c:pt>
                <c:pt idx="297">
                  <c:v>0.12569444444444444</c:v>
                </c:pt>
                <c:pt idx="298">
                  <c:v>0.26597222222222378</c:v>
                </c:pt>
                <c:pt idx="299">
                  <c:v>10.392361111111111</c:v>
                </c:pt>
                <c:pt idx="300">
                  <c:v>1.3888888888889011E-3</c:v>
                </c:pt>
                <c:pt idx="301">
                  <c:v>0.12152777777777776</c:v>
                </c:pt>
                <c:pt idx="302">
                  <c:v>1.1805555555555677E-2</c:v>
                </c:pt>
                <c:pt idx="303">
                  <c:v>0.96388888888889235</c:v>
                </c:pt>
                <c:pt idx="304">
                  <c:v>1.4583333333333347E-2</c:v>
                </c:pt>
                <c:pt idx="305">
                  <c:v>3.1250000000000042E-2</c:v>
                </c:pt>
                <c:pt idx="306">
                  <c:v>1.3194444444444439E-2</c:v>
                </c:pt>
                <c:pt idx="307">
                  <c:v>11.148611111111022</c:v>
                </c:pt>
                <c:pt idx="308">
                  <c:v>11.492361111111098</c:v>
                </c:pt>
                <c:pt idx="309">
                  <c:v>11.512500000000006</c:v>
                </c:pt>
                <c:pt idx="310">
                  <c:v>11.567361111111051</c:v>
                </c:pt>
                <c:pt idx="311">
                  <c:v>6.7041666666666666</c:v>
                </c:pt>
                <c:pt idx="312">
                  <c:v>11.804166666666672</c:v>
                </c:pt>
                <c:pt idx="313">
                  <c:v>0.26666666666666738</c:v>
                </c:pt>
                <c:pt idx="314">
                  <c:v>5.6652777777777645</c:v>
                </c:pt>
                <c:pt idx="315">
                  <c:v>2.7083333333333401</c:v>
                </c:pt>
                <c:pt idx="316">
                  <c:v>0.22916666666666669</c:v>
                </c:pt>
                <c:pt idx="317">
                  <c:v>1.0416666666666671E-2</c:v>
                </c:pt>
                <c:pt idx="318">
                  <c:v>12.561111111111098</c:v>
                </c:pt>
                <c:pt idx="319">
                  <c:v>1.2499999999999956E-2</c:v>
                </c:pt>
                <c:pt idx="320">
                  <c:v>12.972222222222276</c:v>
                </c:pt>
                <c:pt idx="321">
                  <c:v>13.127777777777768</c:v>
                </c:pt>
                <c:pt idx="322">
                  <c:v>13.161111111111053</c:v>
                </c:pt>
                <c:pt idx="323">
                  <c:v>13.265972222222222</c:v>
                </c:pt>
                <c:pt idx="324">
                  <c:v>12.97291666666673</c:v>
                </c:pt>
                <c:pt idx="325">
                  <c:v>1.3888888888889011E-3</c:v>
                </c:pt>
                <c:pt idx="326">
                  <c:v>2.3611111111111242E-2</c:v>
                </c:pt>
                <c:pt idx="327">
                  <c:v>2.0833333333333494E-3</c:v>
                </c:pt>
                <c:pt idx="328">
                  <c:v>14.036111111111053</c:v>
                </c:pt>
                <c:pt idx="329">
                  <c:v>1.3888888888889011E-3</c:v>
                </c:pt>
                <c:pt idx="330">
                  <c:v>3.7118055555555558</c:v>
                </c:pt>
                <c:pt idx="331">
                  <c:v>9.7222222222222258E-3</c:v>
                </c:pt>
                <c:pt idx="332">
                  <c:v>14.002083333333356</c:v>
                </c:pt>
                <c:pt idx="333">
                  <c:v>2.7777777777778165E-3</c:v>
                </c:pt>
                <c:pt idx="334">
                  <c:v>4.7374999999999998</c:v>
                </c:pt>
                <c:pt idx="335">
                  <c:v>15.136111111111045</c:v>
                </c:pt>
                <c:pt idx="336">
                  <c:v>15.140277777777719</c:v>
                </c:pt>
                <c:pt idx="337">
                  <c:v>15.336805555555555</c:v>
                </c:pt>
                <c:pt idx="338">
                  <c:v>14.857638888888989</c:v>
                </c:pt>
                <c:pt idx="339">
                  <c:v>15.527083333333334</c:v>
                </c:pt>
                <c:pt idx="340">
                  <c:v>15.755555555555556</c:v>
                </c:pt>
                <c:pt idx="341">
                  <c:v>6.9444444444444935E-4</c:v>
                </c:pt>
                <c:pt idx="342">
                  <c:v>13.870833333333374</c:v>
                </c:pt>
                <c:pt idx="343">
                  <c:v>9.8465277777777782</c:v>
                </c:pt>
                <c:pt idx="344">
                  <c:v>6.9444444444444935E-4</c:v>
                </c:pt>
                <c:pt idx="345">
                  <c:v>1.2604166666666667</c:v>
                </c:pt>
                <c:pt idx="346">
                  <c:v>16.420138888888889</c:v>
                </c:pt>
                <c:pt idx="347">
                  <c:v>6.805555555555555E-2</c:v>
                </c:pt>
                <c:pt idx="348">
                  <c:v>6.5368055555555555</c:v>
                </c:pt>
                <c:pt idx="349">
                  <c:v>6.5277777777777768E-2</c:v>
                </c:pt>
                <c:pt idx="350">
                  <c:v>16.968749999999755</c:v>
                </c:pt>
                <c:pt idx="351">
                  <c:v>17.071527777777689</c:v>
                </c:pt>
                <c:pt idx="352">
                  <c:v>17.214583333333206</c:v>
                </c:pt>
                <c:pt idx="353">
                  <c:v>0.15555555555555556</c:v>
                </c:pt>
                <c:pt idx="354">
                  <c:v>2.7777777777778165E-3</c:v>
                </c:pt>
                <c:pt idx="355">
                  <c:v>17.531250000000107</c:v>
                </c:pt>
                <c:pt idx="356">
                  <c:v>2.0833333333333494E-3</c:v>
                </c:pt>
                <c:pt idx="357">
                  <c:v>17.523611111111112</c:v>
                </c:pt>
                <c:pt idx="358">
                  <c:v>8.2638888888889664E-2</c:v>
                </c:pt>
                <c:pt idx="359">
                  <c:v>6.3194444444444539E-2</c:v>
                </c:pt>
                <c:pt idx="360">
                  <c:v>9.2361111111110589E-2</c:v>
                </c:pt>
                <c:pt idx="361">
                  <c:v>3.4138888888888768</c:v>
                </c:pt>
                <c:pt idx="362">
                  <c:v>0.17500000000000004</c:v>
                </c:pt>
                <c:pt idx="363">
                  <c:v>2.7777777777778165E-3</c:v>
                </c:pt>
                <c:pt idx="364">
                  <c:v>7.9881944444444439</c:v>
                </c:pt>
                <c:pt idx="365">
                  <c:v>3.9388888888888767</c:v>
                </c:pt>
                <c:pt idx="366">
                  <c:v>1.3194444444444439E-2</c:v>
                </c:pt>
                <c:pt idx="367">
                  <c:v>0.93958333333333333</c:v>
                </c:pt>
                <c:pt idx="368">
                  <c:v>0.99027777777777759</c:v>
                </c:pt>
                <c:pt idx="369">
                  <c:v>2.0833333333333494E-3</c:v>
                </c:pt>
                <c:pt idx="370">
                  <c:v>6.9444444444444935E-4</c:v>
                </c:pt>
                <c:pt idx="371">
                  <c:v>0.22361111111111126</c:v>
                </c:pt>
                <c:pt idx="372">
                  <c:v>0.65347222222222223</c:v>
                </c:pt>
                <c:pt idx="373">
                  <c:v>6.9444444444444935E-4</c:v>
                </c:pt>
                <c:pt idx="374">
                  <c:v>21.040277777777689</c:v>
                </c:pt>
                <c:pt idx="375">
                  <c:v>2.2916666666666682E-2</c:v>
                </c:pt>
                <c:pt idx="376">
                  <c:v>3.1527777777777812</c:v>
                </c:pt>
                <c:pt idx="377">
                  <c:v>8.1944444444444528E-2</c:v>
                </c:pt>
                <c:pt idx="378">
                  <c:v>26.08958333333311</c:v>
                </c:pt>
                <c:pt idx="379">
                  <c:v>7.8472222222222443E-2</c:v>
                </c:pt>
                <c:pt idx="380">
                  <c:v>26.423611111111089</c:v>
                </c:pt>
                <c:pt idx="381">
                  <c:v>6.9444444444444935E-4</c:v>
                </c:pt>
                <c:pt idx="382">
                  <c:v>27.306944444444564</c:v>
                </c:pt>
                <c:pt idx="383">
                  <c:v>1.1111111111111141E-2</c:v>
                </c:pt>
                <c:pt idx="384">
                  <c:v>0.4326388888888909</c:v>
                </c:pt>
                <c:pt idx="385">
                  <c:v>0.25138888888889166</c:v>
                </c:pt>
                <c:pt idx="386">
                  <c:v>28.181250000000031</c:v>
                </c:pt>
                <c:pt idx="387">
                  <c:v>0.7701388888888927</c:v>
                </c:pt>
                <c:pt idx="388">
                  <c:v>5.6555555555555088</c:v>
                </c:pt>
                <c:pt idx="389">
                  <c:v>28.052083333333169</c:v>
                </c:pt>
                <c:pt idx="390">
                  <c:v>1.8236111111111111</c:v>
                </c:pt>
                <c:pt idx="391">
                  <c:v>6.9444444444444935E-4</c:v>
                </c:pt>
                <c:pt idx="392">
                  <c:v>0.10833333333333332</c:v>
                </c:pt>
                <c:pt idx="393">
                  <c:v>0.13472222222222224</c:v>
                </c:pt>
                <c:pt idx="394">
                  <c:v>29.948611111110999</c:v>
                </c:pt>
                <c:pt idx="395">
                  <c:v>30.116666666666731</c:v>
                </c:pt>
                <c:pt idx="396">
                  <c:v>30.219444444444445</c:v>
                </c:pt>
                <c:pt idx="397">
                  <c:v>12.943055555555555</c:v>
                </c:pt>
                <c:pt idx="398">
                  <c:v>31.565972222222189</c:v>
                </c:pt>
                <c:pt idx="399">
                  <c:v>31.634722222222223</c:v>
                </c:pt>
                <c:pt idx="400">
                  <c:v>1.3888888888889011E-3</c:v>
                </c:pt>
                <c:pt idx="401">
                  <c:v>31.704166666666691</c:v>
                </c:pt>
                <c:pt idx="402">
                  <c:v>10.125</c:v>
                </c:pt>
                <c:pt idx="403">
                  <c:v>1.1111111111111141E-2</c:v>
                </c:pt>
                <c:pt idx="404">
                  <c:v>32.438194444444441</c:v>
                </c:pt>
                <c:pt idx="405">
                  <c:v>1.3381944444444438</c:v>
                </c:pt>
                <c:pt idx="406">
                  <c:v>0.21875000000000044</c:v>
                </c:pt>
                <c:pt idx="407">
                  <c:v>3.4812499999999869</c:v>
                </c:pt>
                <c:pt idx="408">
                  <c:v>33.017361111110944</c:v>
                </c:pt>
                <c:pt idx="409">
                  <c:v>33.615277777777777</c:v>
                </c:pt>
                <c:pt idx="410">
                  <c:v>0.11041666666666665</c:v>
                </c:pt>
                <c:pt idx="411">
                  <c:v>1.6486111111111121</c:v>
                </c:pt>
                <c:pt idx="412">
                  <c:v>6.9444444444444935E-4</c:v>
                </c:pt>
                <c:pt idx="413">
                  <c:v>1.1111111111111141E-2</c:v>
                </c:pt>
                <c:pt idx="414">
                  <c:v>34.209722222222233</c:v>
                </c:pt>
                <c:pt idx="415">
                  <c:v>0.46805555555555556</c:v>
                </c:pt>
                <c:pt idx="416">
                  <c:v>14.152083333333374</c:v>
                </c:pt>
                <c:pt idx="417">
                  <c:v>34.633333333333333</c:v>
                </c:pt>
                <c:pt idx="418">
                  <c:v>20.286111111111087</c:v>
                </c:pt>
                <c:pt idx="419">
                  <c:v>35.868055555555557</c:v>
                </c:pt>
                <c:pt idx="420">
                  <c:v>7.5694444444444522E-2</c:v>
                </c:pt>
                <c:pt idx="421">
                  <c:v>36.134027777777774</c:v>
                </c:pt>
                <c:pt idx="422">
                  <c:v>0.22777777777777786</c:v>
                </c:pt>
                <c:pt idx="423">
                  <c:v>3.9</c:v>
                </c:pt>
                <c:pt idx="424">
                  <c:v>8.6111111111110819E-2</c:v>
                </c:pt>
                <c:pt idx="425">
                  <c:v>37.863194444444446</c:v>
                </c:pt>
                <c:pt idx="426">
                  <c:v>4.8611111111111129E-3</c:v>
                </c:pt>
                <c:pt idx="427">
                  <c:v>30.050694444444495</c:v>
                </c:pt>
                <c:pt idx="428">
                  <c:v>0.19027777777777782</c:v>
                </c:pt>
                <c:pt idx="429">
                  <c:v>0.91388888888888964</c:v>
                </c:pt>
                <c:pt idx="430">
                  <c:v>0.19305555555555537</c:v>
                </c:pt>
                <c:pt idx="431">
                  <c:v>16.116666666666731</c:v>
                </c:pt>
                <c:pt idx="432">
                  <c:v>2.8499999999999988</c:v>
                </c:pt>
                <c:pt idx="433">
                  <c:v>0.71527777777777779</c:v>
                </c:pt>
                <c:pt idx="434">
                  <c:v>34.760416666666544</c:v>
                </c:pt>
                <c:pt idx="435">
                  <c:v>4.3055555555555375E-2</c:v>
                </c:pt>
                <c:pt idx="436">
                  <c:v>5.4166666666666932E-2</c:v>
                </c:pt>
                <c:pt idx="437">
                  <c:v>6.9444444444444935E-4</c:v>
                </c:pt>
                <c:pt idx="438">
                  <c:v>1.6666666666666725E-2</c:v>
                </c:pt>
                <c:pt idx="439">
                  <c:v>32.727777777777781</c:v>
                </c:pt>
                <c:pt idx="440">
                  <c:v>39.205555555555563</c:v>
                </c:pt>
                <c:pt idx="441">
                  <c:v>45.088194444444447</c:v>
                </c:pt>
                <c:pt idx="442">
                  <c:v>45.259722222222223</c:v>
                </c:pt>
                <c:pt idx="443">
                  <c:v>45.506250000000001</c:v>
                </c:pt>
                <c:pt idx="444">
                  <c:v>45.879861111110863</c:v>
                </c:pt>
                <c:pt idx="445">
                  <c:v>4.8611111111111129E-3</c:v>
                </c:pt>
                <c:pt idx="446">
                  <c:v>2.9833333333333352</c:v>
                </c:pt>
                <c:pt idx="447">
                  <c:v>0.49583333333333335</c:v>
                </c:pt>
                <c:pt idx="448">
                  <c:v>7.6388888888888921E-3</c:v>
                </c:pt>
                <c:pt idx="449">
                  <c:v>48.62777777777778</c:v>
                </c:pt>
                <c:pt idx="450">
                  <c:v>41.741666666666177</c:v>
                </c:pt>
                <c:pt idx="451">
                  <c:v>46.334027777777429</c:v>
                </c:pt>
                <c:pt idx="452">
                  <c:v>11.398611111111098</c:v>
                </c:pt>
                <c:pt idx="453">
                  <c:v>6.4583333333333839E-2</c:v>
                </c:pt>
                <c:pt idx="454">
                  <c:v>51.287500000000001</c:v>
                </c:pt>
                <c:pt idx="455">
                  <c:v>2.0833333333333494E-3</c:v>
                </c:pt>
                <c:pt idx="456">
                  <c:v>6.9444444444444935E-4</c:v>
                </c:pt>
                <c:pt idx="457">
                  <c:v>53.011805555555313</c:v>
                </c:pt>
                <c:pt idx="458">
                  <c:v>3.4722222222222251E-3</c:v>
                </c:pt>
                <c:pt idx="459">
                  <c:v>16.087499999999885</c:v>
                </c:pt>
                <c:pt idx="460">
                  <c:v>51.84375</c:v>
                </c:pt>
                <c:pt idx="461">
                  <c:v>1.1805555555555677E-2</c:v>
                </c:pt>
                <c:pt idx="462">
                  <c:v>57.405555555555559</c:v>
                </c:pt>
                <c:pt idx="463">
                  <c:v>5.9173611111111484</c:v>
                </c:pt>
                <c:pt idx="464">
                  <c:v>4.4888888888888889</c:v>
                </c:pt>
                <c:pt idx="465">
                  <c:v>4.6687499999999975</c:v>
                </c:pt>
                <c:pt idx="466">
                  <c:v>58.122916666666654</c:v>
                </c:pt>
                <c:pt idx="467">
                  <c:v>0.33541666666667019</c:v>
                </c:pt>
                <c:pt idx="468">
                  <c:v>0.15625000000000044</c:v>
                </c:pt>
                <c:pt idx="469">
                  <c:v>6.9444444444444935E-4</c:v>
                </c:pt>
                <c:pt idx="470">
                  <c:v>59.830555555555556</c:v>
                </c:pt>
                <c:pt idx="471">
                  <c:v>0.32847222222222533</c:v>
                </c:pt>
                <c:pt idx="472">
                  <c:v>1.3875</c:v>
                </c:pt>
                <c:pt idx="473">
                  <c:v>13.633333333333333</c:v>
                </c:pt>
                <c:pt idx="474">
                  <c:v>15.629166666666666</c:v>
                </c:pt>
                <c:pt idx="475">
                  <c:v>8.4722222222223004E-2</c:v>
                </c:pt>
                <c:pt idx="476">
                  <c:v>8.1576388888889539</c:v>
                </c:pt>
                <c:pt idx="477">
                  <c:v>65.547222222222715</c:v>
                </c:pt>
                <c:pt idx="478">
                  <c:v>33.484027777777364</c:v>
                </c:pt>
                <c:pt idx="479">
                  <c:v>15.28125</c:v>
                </c:pt>
                <c:pt idx="480">
                  <c:v>9.3055555555556488E-2</c:v>
                </c:pt>
                <c:pt idx="481">
                  <c:v>1.3888888888888999E-2</c:v>
                </c:pt>
                <c:pt idx="482">
                  <c:v>61.965972222222263</c:v>
                </c:pt>
                <c:pt idx="483">
                  <c:v>3.2993055555555602</c:v>
                </c:pt>
                <c:pt idx="484">
                  <c:v>1.6368055555555561</c:v>
                </c:pt>
                <c:pt idx="485">
                  <c:v>1.3888888888889011E-3</c:v>
                </c:pt>
                <c:pt idx="486">
                  <c:v>66.209722222222211</c:v>
                </c:pt>
                <c:pt idx="487">
                  <c:v>71.910416666666663</c:v>
                </c:pt>
                <c:pt idx="488">
                  <c:v>7.5111111111111111</c:v>
                </c:pt>
                <c:pt idx="489">
                  <c:v>5.5652777777777755</c:v>
                </c:pt>
                <c:pt idx="490">
                  <c:v>9.0750000000000028</c:v>
                </c:pt>
                <c:pt idx="491">
                  <c:v>2.7777777777778165E-3</c:v>
                </c:pt>
                <c:pt idx="492">
                  <c:v>74.65902777777778</c:v>
                </c:pt>
                <c:pt idx="493">
                  <c:v>0.81458333333333333</c:v>
                </c:pt>
                <c:pt idx="494">
                  <c:v>0.29027777777777974</c:v>
                </c:pt>
                <c:pt idx="495">
                  <c:v>2.7083333333333494E-2</c:v>
                </c:pt>
                <c:pt idx="496">
                  <c:v>6.9444444444444935E-4</c:v>
                </c:pt>
                <c:pt idx="497">
                  <c:v>6.9444444444444935E-4</c:v>
                </c:pt>
                <c:pt idx="498">
                  <c:v>0.86597222222222225</c:v>
                </c:pt>
                <c:pt idx="499">
                  <c:v>4.8611111111111129E-3</c:v>
                </c:pt>
                <c:pt idx="500">
                  <c:v>7.6388888888888921E-3</c:v>
                </c:pt>
                <c:pt idx="501">
                  <c:v>79.823611111111049</c:v>
                </c:pt>
                <c:pt idx="502">
                  <c:v>18.617361111111244</c:v>
                </c:pt>
                <c:pt idx="503">
                  <c:v>7.916666666666701E-2</c:v>
                </c:pt>
                <c:pt idx="504">
                  <c:v>1.3888888888888999E-2</c:v>
                </c:pt>
                <c:pt idx="505">
                  <c:v>70.056250000000006</c:v>
                </c:pt>
                <c:pt idx="506">
                  <c:v>24.477083333333184</c:v>
                </c:pt>
                <c:pt idx="507">
                  <c:v>6.9395833333333661</c:v>
                </c:pt>
                <c:pt idx="508">
                  <c:v>77.280555555555551</c:v>
                </c:pt>
                <c:pt idx="509">
                  <c:v>0.24097222222222309</c:v>
                </c:pt>
                <c:pt idx="510">
                  <c:v>45.506250000000001</c:v>
                </c:pt>
                <c:pt idx="511">
                  <c:v>1.3888888888889011E-3</c:v>
                </c:pt>
                <c:pt idx="512">
                  <c:v>73.39791666666666</c:v>
                </c:pt>
                <c:pt idx="513">
                  <c:v>73.754861111111111</c:v>
                </c:pt>
                <c:pt idx="514">
                  <c:v>88.577083333333249</c:v>
                </c:pt>
                <c:pt idx="515">
                  <c:v>0.1236111111111116</c:v>
                </c:pt>
                <c:pt idx="516">
                  <c:v>2.7486111111111202</c:v>
                </c:pt>
                <c:pt idx="517">
                  <c:v>90.955555555555549</c:v>
                </c:pt>
                <c:pt idx="518">
                  <c:v>75.939583333333331</c:v>
                </c:pt>
                <c:pt idx="519">
                  <c:v>92.823611111111049</c:v>
                </c:pt>
                <c:pt idx="520">
                  <c:v>24.555555555555557</c:v>
                </c:pt>
                <c:pt idx="521">
                  <c:v>95.781250000000227</c:v>
                </c:pt>
                <c:pt idx="522">
                  <c:v>9.513888888888912E-2</c:v>
                </c:pt>
                <c:pt idx="523">
                  <c:v>4.2756944444444533</c:v>
                </c:pt>
                <c:pt idx="524">
                  <c:v>42.034722222222221</c:v>
                </c:pt>
                <c:pt idx="525">
                  <c:v>1.2499999999999956E-2</c:v>
                </c:pt>
                <c:pt idx="526">
                  <c:v>27.996527777777601</c:v>
                </c:pt>
                <c:pt idx="527">
                  <c:v>101.31041666666667</c:v>
                </c:pt>
                <c:pt idx="528">
                  <c:v>5.8333333333333827E-2</c:v>
                </c:pt>
                <c:pt idx="529">
                  <c:v>101.84652777777779</c:v>
                </c:pt>
                <c:pt idx="530">
                  <c:v>0.327083333333335</c:v>
                </c:pt>
                <c:pt idx="531">
                  <c:v>103.70555555555555</c:v>
                </c:pt>
                <c:pt idx="532">
                  <c:v>1.3888888888889011E-3</c:v>
                </c:pt>
                <c:pt idx="533">
                  <c:v>29.014583333333217</c:v>
                </c:pt>
                <c:pt idx="534">
                  <c:v>8.6111111111110819E-2</c:v>
                </c:pt>
                <c:pt idx="535">
                  <c:v>0</c:v>
                </c:pt>
                <c:pt idx="536">
                  <c:v>1.0166666666666666</c:v>
                </c:pt>
                <c:pt idx="537">
                  <c:v>109.99930555555555</c:v>
                </c:pt>
                <c:pt idx="538">
                  <c:v>4.2361111111111537E-2</c:v>
                </c:pt>
                <c:pt idx="539">
                  <c:v>6.9444444444444935E-4</c:v>
                </c:pt>
                <c:pt idx="540">
                  <c:v>2.083333333333344E-2</c:v>
                </c:pt>
                <c:pt idx="541">
                  <c:v>101.83055555555555</c:v>
                </c:pt>
                <c:pt idx="542">
                  <c:v>102.75972222222221</c:v>
                </c:pt>
                <c:pt idx="543">
                  <c:v>55.895138888889299</c:v>
                </c:pt>
                <c:pt idx="544">
                  <c:v>106.10069444444444</c:v>
                </c:pt>
                <c:pt idx="545">
                  <c:v>0.82430555555555562</c:v>
                </c:pt>
                <c:pt idx="546">
                  <c:v>0.10000000000000003</c:v>
                </c:pt>
                <c:pt idx="547">
                  <c:v>113.42569444444446</c:v>
                </c:pt>
                <c:pt idx="548">
                  <c:v>113.76388888888849</c:v>
                </c:pt>
                <c:pt idx="549">
                  <c:v>114.46041666666666</c:v>
                </c:pt>
                <c:pt idx="550">
                  <c:v>2.7777777777778102E-2</c:v>
                </c:pt>
                <c:pt idx="551">
                  <c:v>2.8409722222222222</c:v>
                </c:pt>
                <c:pt idx="552">
                  <c:v>2.8472222222222256E-2</c:v>
                </c:pt>
                <c:pt idx="553">
                  <c:v>10.761111111111045</c:v>
                </c:pt>
                <c:pt idx="554">
                  <c:v>118.61180555555555</c:v>
                </c:pt>
                <c:pt idx="555">
                  <c:v>6.9444444444444935E-4</c:v>
                </c:pt>
                <c:pt idx="556">
                  <c:v>121.63263888888825</c:v>
                </c:pt>
                <c:pt idx="557">
                  <c:v>118.03402777777779</c:v>
                </c:pt>
                <c:pt idx="558">
                  <c:v>18.71875</c:v>
                </c:pt>
                <c:pt idx="559">
                  <c:v>71.420138888888758</c:v>
                </c:pt>
                <c:pt idx="560">
                  <c:v>44.365277777777777</c:v>
                </c:pt>
                <c:pt idx="561">
                  <c:v>0.24513888888888891</c:v>
                </c:pt>
                <c:pt idx="562">
                  <c:v>83.358333333332638</c:v>
                </c:pt>
                <c:pt idx="563">
                  <c:v>126.46805555555555</c:v>
                </c:pt>
                <c:pt idx="564">
                  <c:v>1.1784722222222241</c:v>
                </c:pt>
                <c:pt idx="565">
                  <c:v>54.80069444444414</c:v>
                </c:pt>
                <c:pt idx="566">
                  <c:v>9.0277777777777787E-3</c:v>
                </c:pt>
                <c:pt idx="567">
                  <c:v>6.2500000000000194E-3</c:v>
                </c:pt>
                <c:pt idx="568">
                  <c:v>6.5972222222222335E-2</c:v>
                </c:pt>
                <c:pt idx="569">
                  <c:v>8.3333333333333506E-3</c:v>
                </c:pt>
                <c:pt idx="570">
                  <c:v>117.73472222222222</c:v>
                </c:pt>
                <c:pt idx="571">
                  <c:v>5.6944444444444464E-2</c:v>
                </c:pt>
                <c:pt idx="572">
                  <c:v>4.4402777777777782</c:v>
                </c:pt>
                <c:pt idx="573">
                  <c:v>2.5993055555555555</c:v>
                </c:pt>
                <c:pt idx="574">
                  <c:v>3.7500000000000019E-2</c:v>
                </c:pt>
                <c:pt idx="575">
                  <c:v>138.05555555555532</c:v>
                </c:pt>
                <c:pt idx="576">
                  <c:v>3.4722222222222251E-3</c:v>
                </c:pt>
                <c:pt idx="577">
                  <c:v>3.6812499999999977</c:v>
                </c:pt>
                <c:pt idx="578">
                  <c:v>140.50069444444438</c:v>
                </c:pt>
                <c:pt idx="579">
                  <c:v>130.61388888888811</c:v>
                </c:pt>
                <c:pt idx="580">
                  <c:v>1.3888888888889011E-3</c:v>
                </c:pt>
                <c:pt idx="581">
                  <c:v>1.7145833333333345</c:v>
                </c:pt>
                <c:pt idx="582">
                  <c:v>125.89375</c:v>
                </c:pt>
                <c:pt idx="583">
                  <c:v>0.2388888888888889</c:v>
                </c:pt>
                <c:pt idx="584">
                  <c:v>147.21180555555532</c:v>
                </c:pt>
                <c:pt idx="585">
                  <c:v>148.27152777777778</c:v>
                </c:pt>
                <c:pt idx="586">
                  <c:v>1.3888888888889011E-3</c:v>
                </c:pt>
                <c:pt idx="587">
                  <c:v>139.78125</c:v>
                </c:pt>
                <c:pt idx="588">
                  <c:v>0.3840277777777813</c:v>
                </c:pt>
                <c:pt idx="589">
                  <c:v>134.95694444444447</c:v>
                </c:pt>
                <c:pt idx="590">
                  <c:v>1.5277777777777789E-2</c:v>
                </c:pt>
                <c:pt idx="591">
                  <c:v>53.345833333333324</c:v>
                </c:pt>
                <c:pt idx="592">
                  <c:v>6.1111111111111178E-2</c:v>
                </c:pt>
                <c:pt idx="593">
                  <c:v>2.0833333333333494E-3</c:v>
                </c:pt>
                <c:pt idx="594">
                  <c:v>43.08194444444414</c:v>
                </c:pt>
                <c:pt idx="595">
                  <c:v>160.66180555555556</c:v>
                </c:pt>
                <c:pt idx="596">
                  <c:v>6.9444444444444935E-4</c:v>
                </c:pt>
                <c:pt idx="597">
                  <c:v>2.0138888888888887E-2</c:v>
                </c:pt>
                <c:pt idx="598">
                  <c:v>4.9305555555555545</c:v>
                </c:pt>
                <c:pt idx="599">
                  <c:v>165.42013888889036</c:v>
                </c:pt>
                <c:pt idx="600">
                  <c:v>0.25694444444444442</c:v>
                </c:pt>
                <c:pt idx="601">
                  <c:v>27.489583333333069</c:v>
                </c:pt>
                <c:pt idx="602">
                  <c:v>166.90277777777777</c:v>
                </c:pt>
                <c:pt idx="603">
                  <c:v>0.18541666666666756</c:v>
                </c:pt>
                <c:pt idx="604">
                  <c:v>0.41666666666666863</c:v>
                </c:pt>
                <c:pt idx="605">
                  <c:v>163.08472222222218</c:v>
                </c:pt>
                <c:pt idx="606">
                  <c:v>2.0138888888888887E-2</c:v>
                </c:pt>
                <c:pt idx="607">
                  <c:v>2.1798611111111108</c:v>
                </c:pt>
                <c:pt idx="608">
                  <c:v>170.89861111111111</c:v>
                </c:pt>
                <c:pt idx="609">
                  <c:v>0.20486111111111124</c:v>
                </c:pt>
                <c:pt idx="610">
                  <c:v>6.2500000000000028E-2</c:v>
                </c:pt>
                <c:pt idx="611">
                  <c:v>0.69861111111111185</c:v>
                </c:pt>
                <c:pt idx="612">
                  <c:v>7.0833333333333873E-2</c:v>
                </c:pt>
                <c:pt idx="613">
                  <c:v>6.8062500000000004</c:v>
                </c:pt>
                <c:pt idx="614">
                  <c:v>77.685416666666228</c:v>
                </c:pt>
                <c:pt idx="615">
                  <c:v>142.11180555555558</c:v>
                </c:pt>
                <c:pt idx="616">
                  <c:v>14.809027777777777</c:v>
                </c:pt>
                <c:pt idx="617">
                  <c:v>1.4263888888888889</c:v>
                </c:pt>
                <c:pt idx="618">
                  <c:v>184.70902777777778</c:v>
                </c:pt>
                <c:pt idx="619">
                  <c:v>99.834027777777777</c:v>
                </c:pt>
                <c:pt idx="620">
                  <c:v>189.89236111111111</c:v>
                </c:pt>
                <c:pt idx="621">
                  <c:v>8.0534722222222914</c:v>
                </c:pt>
                <c:pt idx="622">
                  <c:v>1.6881944444444439</c:v>
                </c:pt>
                <c:pt idx="623">
                  <c:v>61.345138888889188</c:v>
                </c:pt>
                <c:pt idx="624">
                  <c:v>0.22986111111111129</c:v>
                </c:pt>
                <c:pt idx="625">
                  <c:v>108.48055555555555</c:v>
                </c:pt>
                <c:pt idx="626">
                  <c:v>29.653472222222224</c:v>
                </c:pt>
                <c:pt idx="627">
                  <c:v>5.6708333333333334</c:v>
                </c:pt>
                <c:pt idx="628">
                  <c:v>204.67152777777775</c:v>
                </c:pt>
                <c:pt idx="629">
                  <c:v>0.4555555555555556</c:v>
                </c:pt>
                <c:pt idx="630">
                  <c:v>25.219444444444445</c:v>
                </c:pt>
                <c:pt idx="631">
                  <c:v>4.1750000000000007</c:v>
                </c:pt>
                <c:pt idx="632">
                  <c:v>210.94027777777777</c:v>
                </c:pt>
                <c:pt idx="633">
                  <c:v>8.9583333333333459E-2</c:v>
                </c:pt>
                <c:pt idx="634">
                  <c:v>211.19652777777776</c:v>
                </c:pt>
                <c:pt idx="635">
                  <c:v>8.3333333333333506E-3</c:v>
                </c:pt>
                <c:pt idx="636">
                  <c:v>0.57222222222222219</c:v>
                </c:pt>
                <c:pt idx="637">
                  <c:v>2.7777777777778165E-3</c:v>
                </c:pt>
                <c:pt idx="638">
                  <c:v>1.2499999999999956E-2</c:v>
                </c:pt>
                <c:pt idx="639">
                  <c:v>0.80763888888889235</c:v>
                </c:pt>
                <c:pt idx="640">
                  <c:v>217.28402777777777</c:v>
                </c:pt>
                <c:pt idx="641">
                  <c:v>169.35208333333446</c:v>
                </c:pt>
                <c:pt idx="642">
                  <c:v>25.05972222222211</c:v>
                </c:pt>
                <c:pt idx="643">
                  <c:v>220.07916666666586</c:v>
                </c:pt>
                <c:pt idx="644">
                  <c:v>0.10625000000000002</c:v>
                </c:pt>
                <c:pt idx="645">
                  <c:v>1.3888888888888999E-2</c:v>
                </c:pt>
                <c:pt idx="646">
                  <c:v>7.0138888888888903E-2</c:v>
                </c:pt>
                <c:pt idx="647">
                  <c:v>1.0458333333333334</c:v>
                </c:pt>
                <c:pt idx="648">
                  <c:v>2.8006944444444444</c:v>
                </c:pt>
                <c:pt idx="649">
                  <c:v>2.9166666666666667E-2</c:v>
                </c:pt>
                <c:pt idx="650">
                  <c:v>15.373611111111112</c:v>
                </c:pt>
                <c:pt idx="651">
                  <c:v>8.3333333333333506E-3</c:v>
                </c:pt>
                <c:pt idx="652">
                  <c:v>2.3694444444444427</c:v>
                </c:pt>
                <c:pt idx="653">
                  <c:v>221.38402777777787</c:v>
                </c:pt>
                <c:pt idx="654">
                  <c:v>232.8402777777778</c:v>
                </c:pt>
                <c:pt idx="655">
                  <c:v>14.939583333333356</c:v>
                </c:pt>
                <c:pt idx="656">
                  <c:v>2.0833333333333494E-3</c:v>
                </c:pt>
                <c:pt idx="657">
                  <c:v>235.82569444444442</c:v>
                </c:pt>
                <c:pt idx="658">
                  <c:v>2.7777777777778165E-3</c:v>
                </c:pt>
                <c:pt idx="659">
                  <c:v>233.63125000000002</c:v>
                </c:pt>
                <c:pt idx="660">
                  <c:v>6.9444444444444935E-4</c:v>
                </c:pt>
                <c:pt idx="661">
                  <c:v>238.89513888889027</c:v>
                </c:pt>
                <c:pt idx="662">
                  <c:v>250.18125000000003</c:v>
                </c:pt>
                <c:pt idx="663">
                  <c:v>3.2638888888888912E-2</c:v>
                </c:pt>
                <c:pt idx="664">
                  <c:v>224.34583333333347</c:v>
                </c:pt>
                <c:pt idx="665">
                  <c:v>5.5555555555555558E-3</c:v>
                </c:pt>
                <c:pt idx="666">
                  <c:v>1.0722222222222222</c:v>
                </c:pt>
                <c:pt idx="667">
                  <c:v>203.44930555555555</c:v>
                </c:pt>
                <c:pt idx="668">
                  <c:v>4.8611111111111129E-3</c:v>
                </c:pt>
                <c:pt idx="669">
                  <c:v>6.9444444444444935E-4</c:v>
                </c:pt>
                <c:pt idx="670">
                  <c:v>4.0986111111111114</c:v>
                </c:pt>
                <c:pt idx="671">
                  <c:v>95.005555555555489</c:v>
                </c:pt>
                <c:pt idx="672">
                  <c:v>0.14305555555555555</c:v>
                </c:pt>
                <c:pt idx="673">
                  <c:v>264.89583333333525</c:v>
                </c:pt>
                <c:pt idx="674">
                  <c:v>1.3888888888889011E-3</c:v>
                </c:pt>
                <c:pt idx="675">
                  <c:v>225.27986111110951</c:v>
                </c:pt>
                <c:pt idx="676">
                  <c:v>0.42500000000000032</c:v>
                </c:pt>
                <c:pt idx="677">
                  <c:v>282.99374999999787</c:v>
                </c:pt>
                <c:pt idx="678">
                  <c:v>132.78750000000002</c:v>
                </c:pt>
                <c:pt idx="679">
                  <c:v>11.365972222222295</c:v>
                </c:pt>
                <c:pt idx="680">
                  <c:v>1.3194444444444439E-2</c:v>
                </c:pt>
                <c:pt idx="681">
                  <c:v>4.1666666666666701E-3</c:v>
                </c:pt>
                <c:pt idx="682">
                  <c:v>6.9444444444444935E-4</c:v>
                </c:pt>
                <c:pt idx="683">
                  <c:v>305.13194444444429</c:v>
                </c:pt>
                <c:pt idx="684">
                  <c:v>6.9444444444444935E-4</c:v>
                </c:pt>
                <c:pt idx="685">
                  <c:v>0.11041666666666665</c:v>
                </c:pt>
                <c:pt idx="686">
                  <c:v>184.76666666666588</c:v>
                </c:pt>
                <c:pt idx="687">
                  <c:v>3.2236111111111212</c:v>
                </c:pt>
                <c:pt idx="688">
                  <c:v>20.387499999999989</c:v>
                </c:pt>
                <c:pt idx="689">
                  <c:v>293.19444444444446</c:v>
                </c:pt>
                <c:pt idx="690">
                  <c:v>330.86805555555554</c:v>
                </c:pt>
                <c:pt idx="691">
                  <c:v>0.29444444444444617</c:v>
                </c:pt>
                <c:pt idx="692">
                  <c:v>0.63402777777777775</c:v>
                </c:pt>
                <c:pt idx="693">
                  <c:v>20.894444444444495</c:v>
                </c:pt>
                <c:pt idx="694">
                  <c:v>1.9444444444444445E-2</c:v>
                </c:pt>
                <c:pt idx="695">
                  <c:v>6.1631944444444446</c:v>
                </c:pt>
                <c:pt idx="696">
                  <c:v>6.9444444444444935E-4</c:v>
                </c:pt>
                <c:pt idx="697">
                  <c:v>3.3423611111111113</c:v>
                </c:pt>
                <c:pt idx="698">
                  <c:v>172.64027777777778</c:v>
                </c:pt>
                <c:pt idx="699">
                  <c:v>283.10347222222219</c:v>
                </c:pt>
                <c:pt idx="700">
                  <c:v>1.1805555555555677E-2</c:v>
                </c:pt>
                <c:pt idx="701">
                  <c:v>0.17986111111111144</c:v>
                </c:pt>
                <c:pt idx="702">
                  <c:v>0.27500000000000002</c:v>
                </c:pt>
                <c:pt idx="703">
                  <c:v>376.1618055555557</c:v>
                </c:pt>
                <c:pt idx="704">
                  <c:v>372.14791666666702</c:v>
                </c:pt>
                <c:pt idx="705">
                  <c:v>3.21875</c:v>
                </c:pt>
                <c:pt idx="706">
                  <c:v>39.330555555555556</c:v>
                </c:pt>
                <c:pt idx="707">
                  <c:v>4.9305555555555547E-2</c:v>
                </c:pt>
                <c:pt idx="708">
                  <c:v>403.94444444444446</c:v>
                </c:pt>
                <c:pt idx="709">
                  <c:v>6.9444444444444935E-4</c:v>
                </c:pt>
                <c:pt idx="710">
                  <c:v>3.4722222222222251E-3</c:v>
                </c:pt>
                <c:pt idx="711">
                  <c:v>3.0555555555555596E-2</c:v>
                </c:pt>
                <c:pt idx="712">
                  <c:v>3.1944444444444438</c:v>
                </c:pt>
                <c:pt idx="713">
                  <c:v>106.93333333333334</c:v>
                </c:pt>
                <c:pt idx="714">
                  <c:v>6.9444444444444935E-4</c:v>
                </c:pt>
                <c:pt idx="715">
                  <c:v>8.8104166666667361</c:v>
                </c:pt>
                <c:pt idx="716">
                  <c:v>258.71874999999869</c:v>
                </c:pt>
                <c:pt idx="717">
                  <c:v>430.82013888888679</c:v>
                </c:pt>
                <c:pt idx="718">
                  <c:v>78.709722222222211</c:v>
                </c:pt>
                <c:pt idx="719">
                  <c:v>66.594444444444434</c:v>
                </c:pt>
                <c:pt idx="720">
                  <c:v>0.12569444444444444</c:v>
                </c:pt>
                <c:pt idx="721">
                  <c:v>474.71319444444248</c:v>
                </c:pt>
                <c:pt idx="722">
                  <c:v>8.2027777777777739</c:v>
                </c:pt>
                <c:pt idx="723">
                  <c:v>0.16805555555555537</c:v>
                </c:pt>
                <c:pt idx="724">
                  <c:v>3.8194444444444441E-2</c:v>
                </c:pt>
                <c:pt idx="725">
                  <c:v>148.79305555555453</c:v>
                </c:pt>
                <c:pt idx="726">
                  <c:v>377.06597222222223</c:v>
                </c:pt>
                <c:pt idx="727">
                  <c:v>1.9631944444444434</c:v>
                </c:pt>
                <c:pt idx="728">
                  <c:v>531.17986111111304</c:v>
                </c:pt>
                <c:pt idx="729">
                  <c:v>9.9305555555555647E-2</c:v>
                </c:pt>
                <c:pt idx="730">
                  <c:v>28.663194444444535</c:v>
                </c:pt>
                <c:pt idx="731">
                  <c:v>5.8888888888888875</c:v>
                </c:pt>
                <c:pt idx="732">
                  <c:v>33.227083333333326</c:v>
                </c:pt>
                <c:pt idx="733">
                  <c:v>6.9444444444444935E-4</c:v>
                </c:pt>
                <c:pt idx="734">
                  <c:v>1.3888888888889011E-3</c:v>
                </c:pt>
                <c:pt idx="735">
                  <c:v>0.29652777777778089</c:v>
                </c:pt>
                <c:pt idx="736">
                  <c:v>152.73541666666668</c:v>
                </c:pt>
                <c:pt idx="737">
                  <c:v>190.35694444444525</c:v>
                </c:pt>
                <c:pt idx="738">
                  <c:v>751.22083333333353</c:v>
                </c:pt>
                <c:pt idx="739">
                  <c:v>7.3243055555555143</c:v>
                </c:pt>
                <c:pt idx="740">
                  <c:v>1.3888888888889011E-3</c:v>
                </c:pt>
                <c:pt idx="741">
                  <c:v>0.50347222222221899</c:v>
                </c:pt>
                <c:pt idx="742">
                  <c:v>0.6145833333333337</c:v>
                </c:pt>
                <c:pt idx="743">
                  <c:v>556.00416666666854</c:v>
                </c:pt>
                <c:pt idx="744">
                  <c:v>3.1250000000000042E-2</c:v>
                </c:pt>
                <c:pt idx="745">
                  <c:v>151.78819444444446</c:v>
                </c:pt>
                <c:pt idx="746">
                  <c:v>244.74236111111031</c:v>
                </c:pt>
              </c:numCache>
            </c:numRef>
          </c:xVal>
          <c:yVal>
            <c:numRef>
              <c:f>'1週間，1ヶ月'!$D$3:$D$749</c:f>
              <c:numCache>
                <c:formatCode>0.0000_ </c:formatCode>
                <c:ptCount val="747"/>
                <c:pt idx="0">
                  <c:v>6.9444444444444935E-4</c:v>
                </c:pt>
                <c:pt idx="1">
                  <c:v>0</c:v>
                </c:pt>
                <c:pt idx="2">
                  <c:v>0</c:v>
                </c:pt>
                <c:pt idx="3">
                  <c:v>1.3888888888889011E-3</c:v>
                </c:pt>
                <c:pt idx="4">
                  <c:v>0</c:v>
                </c:pt>
                <c:pt idx="5">
                  <c:v>0</c:v>
                </c:pt>
                <c:pt idx="6">
                  <c:v>0</c:v>
                </c:pt>
                <c:pt idx="7">
                  <c:v>0</c:v>
                </c:pt>
                <c:pt idx="8">
                  <c:v>0</c:v>
                </c:pt>
                <c:pt idx="9">
                  <c:v>0</c:v>
                </c:pt>
                <c:pt idx="10">
                  <c:v>0</c:v>
                </c:pt>
                <c:pt idx="11">
                  <c:v>0</c:v>
                </c:pt>
                <c:pt idx="12">
                  <c:v>9.7222222222222258E-3</c:v>
                </c:pt>
                <c:pt idx="13">
                  <c:v>0</c:v>
                </c:pt>
                <c:pt idx="14">
                  <c:v>4.1666666666666701E-3</c:v>
                </c:pt>
                <c:pt idx="15">
                  <c:v>0</c:v>
                </c:pt>
                <c:pt idx="16">
                  <c:v>0</c:v>
                </c:pt>
                <c:pt idx="17">
                  <c:v>0</c:v>
                </c:pt>
                <c:pt idx="18">
                  <c:v>0</c:v>
                </c:pt>
                <c:pt idx="19">
                  <c:v>0</c:v>
                </c:pt>
                <c:pt idx="20">
                  <c:v>1.0416666666666671E-2</c:v>
                </c:pt>
                <c:pt idx="21">
                  <c:v>0</c:v>
                </c:pt>
                <c:pt idx="22">
                  <c:v>0</c:v>
                </c:pt>
                <c:pt idx="23">
                  <c:v>0</c:v>
                </c:pt>
                <c:pt idx="24">
                  <c:v>0</c:v>
                </c:pt>
                <c:pt idx="25">
                  <c:v>0</c:v>
                </c:pt>
                <c:pt idx="26">
                  <c:v>5.5555555555555558E-3</c:v>
                </c:pt>
                <c:pt idx="27">
                  <c:v>0</c:v>
                </c:pt>
                <c:pt idx="28">
                  <c:v>0</c:v>
                </c:pt>
                <c:pt idx="29">
                  <c:v>0</c:v>
                </c:pt>
                <c:pt idx="30">
                  <c:v>0</c:v>
                </c:pt>
                <c:pt idx="31">
                  <c:v>0</c:v>
                </c:pt>
                <c:pt idx="32">
                  <c:v>0</c:v>
                </c:pt>
                <c:pt idx="33">
                  <c:v>0</c:v>
                </c:pt>
                <c:pt idx="34">
                  <c:v>0</c:v>
                </c:pt>
                <c:pt idx="35">
                  <c:v>0</c:v>
                </c:pt>
                <c:pt idx="36">
                  <c:v>0</c:v>
                </c:pt>
                <c:pt idx="37">
                  <c:v>0</c:v>
                </c:pt>
                <c:pt idx="38">
                  <c:v>4.0277777777777767E-2</c:v>
                </c:pt>
                <c:pt idx="39">
                  <c:v>3.3333333333333381E-2</c:v>
                </c:pt>
                <c:pt idx="40">
                  <c:v>1.4583333333333347E-2</c:v>
                </c:pt>
                <c:pt idx="41">
                  <c:v>0</c:v>
                </c:pt>
                <c:pt idx="42">
                  <c:v>0</c:v>
                </c:pt>
                <c:pt idx="43">
                  <c:v>0</c:v>
                </c:pt>
                <c:pt idx="44">
                  <c:v>0</c:v>
                </c:pt>
                <c:pt idx="45">
                  <c:v>0</c:v>
                </c:pt>
                <c:pt idx="46">
                  <c:v>0</c:v>
                </c:pt>
                <c:pt idx="47">
                  <c:v>0</c:v>
                </c:pt>
                <c:pt idx="48">
                  <c:v>2.7083333333333494E-2</c:v>
                </c:pt>
                <c:pt idx="49">
                  <c:v>0</c:v>
                </c:pt>
                <c:pt idx="50">
                  <c:v>0</c:v>
                </c:pt>
                <c:pt idx="51">
                  <c:v>0</c:v>
                </c:pt>
                <c:pt idx="52">
                  <c:v>0</c:v>
                </c:pt>
                <c:pt idx="53">
                  <c:v>0</c:v>
                </c:pt>
                <c:pt idx="54">
                  <c:v>0</c:v>
                </c:pt>
                <c:pt idx="55">
                  <c:v>0</c:v>
                </c:pt>
                <c:pt idx="56">
                  <c:v>1.5277777777777789E-2</c:v>
                </c:pt>
                <c:pt idx="57">
                  <c:v>8.8194444444445241E-2</c:v>
                </c:pt>
                <c:pt idx="58">
                  <c:v>0</c:v>
                </c:pt>
                <c:pt idx="59">
                  <c:v>6.2500000000000194E-3</c:v>
                </c:pt>
                <c:pt idx="60">
                  <c:v>0</c:v>
                </c:pt>
                <c:pt idx="61">
                  <c:v>0</c:v>
                </c:pt>
                <c:pt idx="62">
                  <c:v>0</c:v>
                </c:pt>
                <c:pt idx="63">
                  <c:v>0</c:v>
                </c:pt>
                <c:pt idx="64">
                  <c:v>0</c:v>
                </c:pt>
                <c:pt idx="65">
                  <c:v>0.10486111111111122</c:v>
                </c:pt>
                <c:pt idx="66">
                  <c:v>0</c:v>
                </c:pt>
                <c:pt idx="67">
                  <c:v>0</c:v>
                </c:pt>
                <c:pt idx="68">
                  <c:v>0</c:v>
                </c:pt>
                <c:pt idx="69">
                  <c:v>0.15347222222222323</c:v>
                </c:pt>
                <c:pt idx="70">
                  <c:v>0</c:v>
                </c:pt>
                <c:pt idx="71">
                  <c:v>0</c:v>
                </c:pt>
                <c:pt idx="72">
                  <c:v>0.18680555555555556</c:v>
                </c:pt>
                <c:pt idx="73">
                  <c:v>0</c:v>
                </c:pt>
                <c:pt idx="74">
                  <c:v>0</c:v>
                </c:pt>
                <c:pt idx="75">
                  <c:v>0</c:v>
                </c:pt>
                <c:pt idx="76">
                  <c:v>0.19652777777777783</c:v>
                </c:pt>
                <c:pt idx="77">
                  <c:v>0</c:v>
                </c:pt>
                <c:pt idx="78">
                  <c:v>0</c:v>
                </c:pt>
                <c:pt idx="79">
                  <c:v>0</c:v>
                </c:pt>
                <c:pt idx="80">
                  <c:v>0.20277777777777778</c:v>
                </c:pt>
                <c:pt idx="81">
                  <c:v>0.21319444444444574</c:v>
                </c:pt>
                <c:pt idx="82">
                  <c:v>0</c:v>
                </c:pt>
                <c:pt idx="83">
                  <c:v>0</c:v>
                </c:pt>
                <c:pt idx="84">
                  <c:v>0.17569444444444549</c:v>
                </c:pt>
                <c:pt idx="85">
                  <c:v>0</c:v>
                </c:pt>
                <c:pt idx="86">
                  <c:v>0</c:v>
                </c:pt>
                <c:pt idx="87">
                  <c:v>0</c:v>
                </c:pt>
                <c:pt idx="88">
                  <c:v>0</c:v>
                </c:pt>
                <c:pt idx="89">
                  <c:v>0.26805555555555555</c:v>
                </c:pt>
                <c:pt idx="90">
                  <c:v>0</c:v>
                </c:pt>
                <c:pt idx="91">
                  <c:v>0.26458333333333334</c:v>
                </c:pt>
                <c:pt idx="92">
                  <c:v>0.13541666666666671</c:v>
                </c:pt>
                <c:pt idx="93">
                  <c:v>0</c:v>
                </c:pt>
                <c:pt idx="94">
                  <c:v>0.27916666666666845</c:v>
                </c:pt>
                <c:pt idx="95">
                  <c:v>0</c:v>
                </c:pt>
                <c:pt idx="96">
                  <c:v>0.22500000000000006</c:v>
                </c:pt>
                <c:pt idx="97">
                  <c:v>0.281944444444446</c:v>
                </c:pt>
                <c:pt idx="98">
                  <c:v>0</c:v>
                </c:pt>
                <c:pt idx="99">
                  <c:v>0</c:v>
                </c:pt>
                <c:pt idx="100">
                  <c:v>2.7777777777778165E-3</c:v>
                </c:pt>
                <c:pt idx="101">
                  <c:v>0</c:v>
                </c:pt>
                <c:pt idx="102">
                  <c:v>0.34027777777777962</c:v>
                </c:pt>
                <c:pt idx="103">
                  <c:v>0</c:v>
                </c:pt>
                <c:pt idx="104">
                  <c:v>0</c:v>
                </c:pt>
                <c:pt idx="105">
                  <c:v>0.43055555555555558</c:v>
                </c:pt>
                <c:pt idx="106">
                  <c:v>0.42777777777778003</c:v>
                </c:pt>
                <c:pt idx="107">
                  <c:v>0.42638888888889354</c:v>
                </c:pt>
                <c:pt idx="108">
                  <c:v>0.46388888888889229</c:v>
                </c:pt>
                <c:pt idx="109">
                  <c:v>8.3333333333333398E-2</c:v>
                </c:pt>
                <c:pt idx="110">
                  <c:v>0</c:v>
                </c:pt>
                <c:pt idx="111">
                  <c:v>0.5166666666666665</c:v>
                </c:pt>
                <c:pt idx="112">
                  <c:v>0.13263888888888889</c:v>
                </c:pt>
                <c:pt idx="113">
                  <c:v>0.56388888888889199</c:v>
                </c:pt>
                <c:pt idx="114">
                  <c:v>0.59652777777777488</c:v>
                </c:pt>
                <c:pt idx="115">
                  <c:v>0</c:v>
                </c:pt>
                <c:pt idx="116">
                  <c:v>0.62638888888889199</c:v>
                </c:pt>
                <c:pt idx="117">
                  <c:v>0</c:v>
                </c:pt>
                <c:pt idx="118">
                  <c:v>0.64722222222222225</c:v>
                </c:pt>
                <c:pt idx="119">
                  <c:v>0.64097222222222261</c:v>
                </c:pt>
                <c:pt idx="120">
                  <c:v>0.66666666666666663</c:v>
                </c:pt>
                <c:pt idx="121">
                  <c:v>0.6743055555555596</c:v>
                </c:pt>
                <c:pt idx="122">
                  <c:v>0</c:v>
                </c:pt>
                <c:pt idx="123">
                  <c:v>0</c:v>
                </c:pt>
                <c:pt idx="124">
                  <c:v>0.72222222222222221</c:v>
                </c:pt>
                <c:pt idx="125">
                  <c:v>0</c:v>
                </c:pt>
                <c:pt idx="126">
                  <c:v>0</c:v>
                </c:pt>
                <c:pt idx="127">
                  <c:v>0.79166666666666652</c:v>
                </c:pt>
                <c:pt idx="128">
                  <c:v>0</c:v>
                </c:pt>
                <c:pt idx="129">
                  <c:v>8.1250000000000044E-2</c:v>
                </c:pt>
                <c:pt idx="130">
                  <c:v>0</c:v>
                </c:pt>
                <c:pt idx="131">
                  <c:v>0</c:v>
                </c:pt>
                <c:pt idx="132">
                  <c:v>0.81388888888889199</c:v>
                </c:pt>
                <c:pt idx="133">
                  <c:v>0.1388888888888889</c:v>
                </c:pt>
                <c:pt idx="134">
                  <c:v>0</c:v>
                </c:pt>
                <c:pt idx="135">
                  <c:v>0.44930555555555568</c:v>
                </c:pt>
                <c:pt idx="136">
                  <c:v>0</c:v>
                </c:pt>
                <c:pt idx="137">
                  <c:v>0.89513888888888915</c:v>
                </c:pt>
                <c:pt idx="138">
                  <c:v>0</c:v>
                </c:pt>
                <c:pt idx="139">
                  <c:v>0</c:v>
                </c:pt>
                <c:pt idx="140">
                  <c:v>7.7777777777777807E-2</c:v>
                </c:pt>
                <c:pt idx="141">
                  <c:v>0.94930555555555562</c:v>
                </c:pt>
                <c:pt idx="142">
                  <c:v>0.75347222222222221</c:v>
                </c:pt>
                <c:pt idx="143">
                  <c:v>0.94236111111111109</c:v>
                </c:pt>
                <c:pt idx="144">
                  <c:v>0</c:v>
                </c:pt>
                <c:pt idx="145">
                  <c:v>0</c:v>
                </c:pt>
                <c:pt idx="146">
                  <c:v>0</c:v>
                </c:pt>
                <c:pt idx="147">
                  <c:v>0</c:v>
                </c:pt>
                <c:pt idx="148">
                  <c:v>0.89444444444444482</c:v>
                </c:pt>
                <c:pt idx="149">
                  <c:v>0</c:v>
                </c:pt>
                <c:pt idx="150">
                  <c:v>0</c:v>
                </c:pt>
                <c:pt idx="151">
                  <c:v>1.1687500000000064</c:v>
                </c:pt>
                <c:pt idx="152">
                  <c:v>0</c:v>
                </c:pt>
                <c:pt idx="153">
                  <c:v>0</c:v>
                </c:pt>
                <c:pt idx="154">
                  <c:v>1.1006944444444438</c:v>
                </c:pt>
                <c:pt idx="155">
                  <c:v>0</c:v>
                </c:pt>
                <c:pt idx="156">
                  <c:v>0</c:v>
                </c:pt>
                <c:pt idx="157">
                  <c:v>0</c:v>
                </c:pt>
                <c:pt idx="158">
                  <c:v>1.4048611111111098</c:v>
                </c:pt>
                <c:pt idx="159">
                  <c:v>1.4638888888888888</c:v>
                </c:pt>
                <c:pt idx="160">
                  <c:v>1.4340277777777779</c:v>
                </c:pt>
                <c:pt idx="161">
                  <c:v>0</c:v>
                </c:pt>
                <c:pt idx="162">
                  <c:v>0.89583333333333393</c:v>
                </c:pt>
                <c:pt idx="163">
                  <c:v>0</c:v>
                </c:pt>
                <c:pt idx="164">
                  <c:v>1.6027777777777781</c:v>
                </c:pt>
                <c:pt idx="165">
                  <c:v>0</c:v>
                </c:pt>
                <c:pt idx="166">
                  <c:v>1.6749999999999998</c:v>
                </c:pt>
                <c:pt idx="167">
                  <c:v>0</c:v>
                </c:pt>
                <c:pt idx="168">
                  <c:v>0</c:v>
                </c:pt>
                <c:pt idx="169">
                  <c:v>1.5333333333333334</c:v>
                </c:pt>
                <c:pt idx="170">
                  <c:v>1.1430555555555617</c:v>
                </c:pt>
                <c:pt idx="171">
                  <c:v>1.2916666666666659</c:v>
                </c:pt>
                <c:pt idx="172">
                  <c:v>1.8291666666666666</c:v>
                </c:pt>
                <c:pt idx="173">
                  <c:v>0</c:v>
                </c:pt>
                <c:pt idx="174">
                  <c:v>0</c:v>
                </c:pt>
                <c:pt idx="175">
                  <c:v>0</c:v>
                </c:pt>
                <c:pt idx="176">
                  <c:v>0</c:v>
                </c:pt>
                <c:pt idx="177">
                  <c:v>0</c:v>
                </c:pt>
                <c:pt idx="178">
                  <c:v>1.6048611111111113</c:v>
                </c:pt>
                <c:pt idx="179">
                  <c:v>0</c:v>
                </c:pt>
                <c:pt idx="180">
                  <c:v>1.3888888888888999E-2</c:v>
                </c:pt>
                <c:pt idx="181">
                  <c:v>2.1229166666666672</c:v>
                </c:pt>
                <c:pt idx="182">
                  <c:v>0</c:v>
                </c:pt>
                <c:pt idx="183">
                  <c:v>0</c:v>
                </c:pt>
                <c:pt idx="184">
                  <c:v>2.3409722222222222</c:v>
                </c:pt>
                <c:pt idx="185">
                  <c:v>2.3673611111111112</c:v>
                </c:pt>
                <c:pt idx="186">
                  <c:v>0</c:v>
                </c:pt>
                <c:pt idx="187">
                  <c:v>5.8333333333333827E-2</c:v>
                </c:pt>
                <c:pt idx="188">
                  <c:v>0</c:v>
                </c:pt>
                <c:pt idx="189">
                  <c:v>1.3888888888889011E-3</c:v>
                </c:pt>
                <c:pt idx="190">
                  <c:v>2.3881944444444452</c:v>
                </c:pt>
                <c:pt idx="191">
                  <c:v>0</c:v>
                </c:pt>
                <c:pt idx="192">
                  <c:v>2.0472222222222252</c:v>
                </c:pt>
                <c:pt idx="193">
                  <c:v>8.8194444444445241E-2</c:v>
                </c:pt>
                <c:pt idx="194">
                  <c:v>0</c:v>
                </c:pt>
                <c:pt idx="195">
                  <c:v>0</c:v>
                </c:pt>
                <c:pt idx="196">
                  <c:v>2.9854166666666666</c:v>
                </c:pt>
                <c:pt idx="197">
                  <c:v>0.10347222222222276</c:v>
                </c:pt>
                <c:pt idx="198">
                  <c:v>0</c:v>
                </c:pt>
                <c:pt idx="199">
                  <c:v>0</c:v>
                </c:pt>
                <c:pt idx="200">
                  <c:v>0</c:v>
                </c:pt>
                <c:pt idx="201">
                  <c:v>3.2944444444444443</c:v>
                </c:pt>
                <c:pt idx="202">
                  <c:v>2.5000000000000012E-2</c:v>
                </c:pt>
                <c:pt idx="203">
                  <c:v>0</c:v>
                </c:pt>
                <c:pt idx="204">
                  <c:v>0</c:v>
                </c:pt>
                <c:pt idx="205">
                  <c:v>3.4555555555555553</c:v>
                </c:pt>
                <c:pt idx="206">
                  <c:v>0</c:v>
                </c:pt>
                <c:pt idx="207">
                  <c:v>0</c:v>
                </c:pt>
                <c:pt idx="208">
                  <c:v>2.2604166666666692</c:v>
                </c:pt>
                <c:pt idx="209">
                  <c:v>0.75555555555555565</c:v>
                </c:pt>
                <c:pt idx="210">
                  <c:v>0</c:v>
                </c:pt>
                <c:pt idx="211">
                  <c:v>3.7638888888888888</c:v>
                </c:pt>
                <c:pt idx="212">
                  <c:v>2.9972222222222222</c:v>
                </c:pt>
                <c:pt idx="213">
                  <c:v>4.1062499999999993</c:v>
                </c:pt>
                <c:pt idx="214">
                  <c:v>2.4145833333333333</c:v>
                </c:pt>
                <c:pt idx="215">
                  <c:v>4.2131944444444454</c:v>
                </c:pt>
                <c:pt idx="216">
                  <c:v>0</c:v>
                </c:pt>
                <c:pt idx="217">
                  <c:v>4.3444444444444441</c:v>
                </c:pt>
                <c:pt idx="218">
                  <c:v>0</c:v>
                </c:pt>
                <c:pt idx="219">
                  <c:v>0</c:v>
                </c:pt>
                <c:pt idx="220">
                  <c:v>4.2791666666666694</c:v>
                </c:pt>
                <c:pt idx="221">
                  <c:v>2.1875000000000155</c:v>
                </c:pt>
                <c:pt idx="222">
                  <c:v>0</c:v>
                </c:pt>
                <c:pt idx="223">
                  <c:v>4.7138888888888886</c:v>
                </c:pt>
                <c:pt idx="224">
                  <c:v>3.7527777777777915</c:v>
                </c:pt>
                <c:pt idx="225">
                  <c:v>0</c:v>
                </c:pt>
                <c:pt idx="226">
                  <c:v>4.8048611111111112</c:v>
                </c:pt>
                <c:pt idx="227">
                  <c:v>0</c:v>
                </c:pt>
                <c:pt idx="228">
                  <c:v>0</c:v>
                </c:pt>
                <c:pt idx="229">
                  <c:v>0</c:v>
                </c:pt>
                <c:pt idx="230">
                  <c:v>0.49513888888889085</c:v>
                </c:pt>
                <c:pt idx="231">
                  <c:v>0</c:v>
                </c:pt>
                <c:pt idx="232">
                  <c:v>0</c:v>
                </c:pt>
                <c:pt idx="233">
                  <c:v>0</c:v>
                </c:pt>
                <c:pt idx="234">
                  <c:v>4.2076388888888889</c:v>
                </c:pt>
                <c:pt idx="235">
                  <c:v>4.8805555555555244</c:v>
                </c:pt>
                <c:pt idx="236">
                  <c:v>0</c:v>
                </c:pt>
                <c:pt idx="237">
                  <c:v>5.1868055555555355</c:v>
                </c:pt>
                <c:pt idx="238">
                  <c:v>5.1965277777777645</c:v>
                </c:pt>
                <c:pt idx="239">
                  <c:v>5.3000000000000007</c:v>
                </c:pt>
                <c:pt idx="240">
                  <c:v>0</c:v>
                </c:pt>
                <c:pt idx="241">
                  <c:v>0</c:v>
                </c:pt>
                <c:pt idx="242">
                  <c:v>5.1090277777777775</c:v>
                </c:pt>
                <c:pt idx="243">
                  <c:v>0</c:v>
                </c:pt>
                <c:pt idx="244">
                  <c:v>4.7208333333333332</c:v>
                </c:pt>
                <c:pt idx="245">
                  <c:v>0</c:v>
                </c:pt>
                <c:pt idx="246">
                  <c:v>5.5506944444444484</c:v>
                </c:pt>
                <c:pt idx="247">
                  <c:v>0</c:v>
                </c:pt>
                <c:pt idx="248">
                  <c:v>0</c:v>
                </c:pt>
                <c:pt idx="249">
                  <c:v>0</c:v>
                </c:pt>
                <c:pt idx="250">
                  <c:v>0</c:v>
                </c:pt>
                <c:pt idx="251">
                  <c:v>5.8472222222222223</c:v>
                </c:pt>
                <c:pt idx="252">
                  <c:v>0</c:v>
                </c:pt>
                <c:pt idx="253">
                  <c:v>0</c:v>
                </c:pt>
                <c:pt idx="254">
                  <c:v>6.0340277777777755</c:v>
                </c:pt>
                <c:pt idx="255">
                  <c:v>0</c:v>
                </c:pt>
                <c:pt idx="256">
                  <c:v>6.1708333333333334</c:v>
                </c:pt>
                <c:pt idx="257">
                  <c:v>6.1743055555555273</c:v>
                </c:pt>
                <c:pt idx="258">
                  <c:v>6.1805555555555216</c:v>
                </c:pt>
                <c:pt idx="259">
                  <c:v>0</c:v>
                </c:pt>
                <c:pt idx="260">
                  <c:v>0</c:v>
                </c:pt>
                <c:pt idx="261">
                  <c:v>0</c:v>
                </c:pt>
                <c:pt idx="262">
                  <c:v>0</c:v>
                </c:pt>
                <c:pt idx="263">
                  <c:v>0</c:v>
                </c:pt>
                <c:pt idx="264">
                  <c:v>0</c:v>
                </c:pt>
                <c:pt idx="265">
                  <c:v>6.8152777777777755</c:v>
                </c:pt>
                <c:pt idx="266">
                  <c:v>1.9097222222222214</c:v>
                </c:pt>
                <c:pt idx="267">
                  <c:v>4.3784722222222223</c:v>
                </c:pt>
                <c:pt idx="268">
                  <c:v>7.0826388888888889</c:v>
                </c:pt>
                <c:pt idx="269">
                  <c:v>0.72083333333333643</c:v>
                </c:pt>
                <c:pt idx="270">
                  <c:v>4.9263888888888889</c:v>
                </c:pt>
                <c:pt idx="271">
                  <c:v>7.3687499999999995</c:v>
                </c:pt>
                <c:pt idx="272">
                  <c:v>0</c:v>
                </c:pt>
                <c:pt idx="273">
                  <c:v>7.4888888888888889</c:v>
                </c:pt>
                <c:pt idx="274">
                  <c:v>0</c:v>
                </c:pt>
                <c:pt idx="275">
                  <c:v>7.3020833333333339</c:v>
                </c:pt>
                <c:pt idx="276">
                  <c:v>7.9069444444444494</c:v>
                </c:pt>
                <c:pt idx="277">
                  <c:v>7.9937500000000004</c:v>
                </c:pt>
                <c:pt idx="278">
                  <c:v>0</c:v>
                </c:pt>
                <c:pt idx="279">
                  <c:v>0</c:v>
                </c:pt>
                <c:pt idx="280">
                  <c:v>0</c:v>
                </c:pt>
                <c:pt idx="281">
                  <c:v>3.9583333333333335</c:v>
                </c:pt>
                <c:pt idx="282">
                  <c:v>8.22013888888889</c:v>
                </c:pt>
                <c:pt idx="283">
                  <c:v>8.309027777777775</c:v>
                </c:pt>
                <c:pt idx="284">
                  <c:v>1.0958333333333332</c:v>
                </c:pt>
                <c:pt idx="285">
                  <c:v>8.6347222222222229</c:v>
                </c:pt>
                <c:pt idx="286">
                  <c:v>0</c:v>
                </c:pt>
                <c:pt idx="287">
                  <c:v>2.8791666666666669</c:v>
                </c:pt>
                <c:pt idx="288">
                  <c:v>0</c:v>
                </c:pt>
                <c:pt idx="289">
                  <c:v>9.1576388888889539</c:v>
                </c:pt>
                <c:pt idx="290">
                  <c:v>0.66180555555556109</c:v>
                </c:pt>
                <c:pt idx="291">
                  <c:v>0</c:v>
                </c:pt>
                <c:pt idx="292">
                  <c:v>0</c:v>
                </c:pt>
                <c:pt idx="293">
                  <c:v>6.4583333333333839E-2</c:v>
                </c:pt>
                <c:pt idx="294">
                  <c:v>9.7548611111110919</c:v>
                </c:pt>
                <c:pt idx="295">
                  <c:v>9.2909722222222229</c:v>
                </c:pt>
                <c:pt idx="296">
                  <c:v>4.0034722222222223</c:v>
                </c:pt>
                <c:pt idx="297">
                  <c:v>10.070138888888948</c:v>
                </c:pt>
                <c:pt idx="298">
                  <c:v>10.020833333333334</c:v>
                </c:pt>
                <c:pt idx="299">
                  <c:v>0</c:v>
                </c:pt>
                <c:pt idx="300">
                  <c:v>10.396527777777777</c:v>
                </c:pt>
                <c:pt idx="301">
                  <c:v>10.289583333333336</c:v>
                </c:pt>
                <c:pt idx="302">
                  <c:v>10.462500000000066</c:v>
                </c:pt>
                <c:pt idx="303">
                  <c:v>9.6375000000000011</c:v>
                </c:pt>
                <c:pt idx="304">
                  <c:v>10.65694444444445</c:v>
                </c:pt>
                <c:pt idx="305">
                  <c:v>10.666666666666723</c:v>
                </c:pt>
                <c:pt idx="306">
                  <c:v>11.015972222222222</c:v>
                </c:pt>
                <c:pt idx="307">
                  <c:v>0</c:v>
                </c:pt>
                <c:pt idx="308">
                  <c:v>0</c:v>
                </c:pt>
                <c:pt idx="309">
                  <c:v>0</c:v>
                </c:pt>
                <c:pt idx="310">
                  <c:v>0</c:v>
                </c:pt>
                <c:pt idx="311">
                  <c:v>5.0986111111111114</c:v>
                </c:pt>
                <c:pt idx="312">
                  <c:v>2.7777777777778165E-3</c:v>
                </c:pt>
                <c:pt idx="313">
                  <c:v>11.65</c:v>
                </c:pt>
                <c:pt idx="314">
                  <c:v>6.3013888888888889</c:v>
                </c:pt>
                <c:pt idx="315">
                  <c:v>9.3409722222222236</c:v>
                </c:pt>
                <c:pt idx="316">
                  <c:v>12.129166666666666</c:v>
                </c:pt>
                <c:pt idx="317">
                  <c:v>12.349305555555555</c:v>
                </c:pt>
                <c:pt idx="318">
                  <c:v>6.0416666666666917E-2</c:v>
                </c:pt>
                <c:pt idx="319">
                  <c:v>12.644444444444444</c:v>
                </c:pt>
                <c:pt idx="320">
                  <c:v>0</c:v>
                </c:pt>
                <c:pt idx="321">
                  <c:v>0</c:v>
                </c:pt>
                <c:pt idx="322">
                  <c:v>0</c:v>
                </c:pt>
                <c:pt idx="323">
                  <c:v>0</c:v>
                </c:pt>
                <c:pt idx="324">
                  <c:v>0.80416666666666659</c:v>
                </c:pt>
                <c:pt idx="325">
                  <c:v>13.78125</c:v>
                </c:pt>
                <c:pt idx="326">
                  <c:v>13.81875</c:v>
                </c:pt>
                <c:pt idx="327">
                  <c:v>13.945833333333336</c:v>
                </c:pt>
                <c:pt idx="328">
                  <c:v>0</c:v>
                </c:pt>
                <c:pt idx="329">
                  <c:v>14.377083333333356</c:v>
                </c:pt>
                <c:pt idx="330">
                  <c:v>10.954861111111111</c:v>
                </c:pt>
                <c:pt idx="331">
                  <c:v>14.912500000000026</c:v>
                </c:pt>
                <c:pt idx="332">
                  <c:v>0.93194444444444791</c:v>
                </c:pt>
                <c:pt idx="333">
                  <c:v>15.02916666666667</c:v>
                </c:pt>
                <c:pt idx="334">
                  <c:v>10.358333333333334</c:v>
                </c:pt>
                <c:pt idx="335">
                  <c:v>0</c:v>
                </c:pt>
                <c:pt idx="336">
                  <c:v>0</c:v>
                </c:pt>
                <c:pt idx="337">
                  <c:v>0</c:v>
                </c:pt>
                <c:pt idx="338">
                  <c:v>0.6576388888888951</c:v>
                </c:pt>
                <c:pt idx="339">
                  <c:v>0</c:v>
                </c:pt>
                <c:pt idx="340">
                  <c:v>0</c:v>
                </c:pt>
                <c:pt idx="341">
                  <c:v>15.84166666666667</c:v>
                </c:pt>
                <c:pt idx="342">
                  <c:v>2.0243055555555602</c:v>
                </c:pt>
                <c:pt idx="343">
                  <c:v>6.2208333333333332</c:v>
                </c:pt>
                <c:pt idx="344">
                  <c:v>16.072916666666668</c:v>
                </c:pt>
                <c:pt idx="345">
                  <c:v>15.097222222222223</c:v>
                </c:pt>
                <c:pt idx="346">
                  <c:v>0</c:v>
                </c:pt>
                <c:pt idx="347">
                  <c:v>16.427777777777667</c:v>
                </c:pt>
                <c:pt idx="348">
                  <c:v>9.9722222222222268</c:v>
                </c:pt>
                <c:pt idx="349">
                  <c:v>16.586805555555554</c:v>
                </c:pt>
                <c:pt idx="350">
                  <c:v>0</c:v>
                </c:pt>
                <c:pt idx="351">
                  <c:v>0</c:v>
                </c:pt>
                <c:pt idx="352">
                  <c:v>0</c:v>
                </c:pt>
                <c:pt idx="353">
                  <c:v>17.267361111111111</c:v>
                </c:pt>
                <c:pt idx="354">
                  <c:v>17.462499999999789</c:v>
                </c:pt>
                <c:pt idx="355">
                  <c:v>0</c:v>
                </c:pt>
                <c:pt idx="356">
                  <c:v>17.976388888888888</c:v>
                </c:pt>
                <c:pt idx="357">
                  <c:v>0.85138888888888964</c:v>
                </c:pt>
                <c:pt idx="358">
                  <c:v>19.013888888888935</c:v>
                </c:pt>
                <c:pt idx="359">
                  <c:v>19.166666666666668</c:v>
                </c:pt>
                <c:pt idx="360">
                  <c:v>20.233333333333125</c:v>
                </c:pt>
                <c:pt idx="361">
                  <c:v>17.179861111111247</c:v>
                </c:pt>
                <c:pt idx="362">
                  <c:v>20.462499999999789</c:v>
                </c:pt>
                <c:pt idx="363">
                  <c:v>20.951388888888893</c:v>
                </c:pt>
                <c:pt idx="364">
                  <c:v>13.072222222222226</c:v>
                </c:pt>
                <c:pt idx="365">
                  <c:v>17.337499999999999</c:v>
                </c:pt>
                <c:pt idx="366">
                  <c:v>21.963194444444444</c:v>
                </c:pt>
                <c:pt idx="367">
                  <c:v>21.088888888888892</c:v>
                </c:pt>
                <c:pt idx="368">
                  <c:v>21.802083333333169</c:v>
                </c:pt>
                <c:pt idx="369">
                  <c:v>22.990277777777663</c:v>
                </c:pt>
                <c:pt idx="370">
                  <c:v>23.042361111111113</c:v>
                </c:pt>
                <c:pt idx="371">
                  <c:v>23.800694444444495</c:v>
                </c:pt>
                <c:pt idx="372">
                  <c:v>23.418055555555558</c:v>
                </c:pt>
                <c:pt idx="373">
                  <c:v>24.129861111111236</c:v>
                </c:pt>
                <c:pt idx="374">
                  <c:v>3.1673611111111262</c:v>
                </c:pt>
                <c:pt idx="375">
                  <c:v>24.93472222222211</c:v>
                </c:pt>
                <c:pt idx="376">
                  <c:v>21.962499999999789</c:v>
                </c:pt>
                <c:pt idx="377">
                  <c:v>25.457638888888887</c:v>
                </c:pt>
                <c:pt idx="378">
                  <c:v>0</c:v>
                </c:pt>
                <c:pt idx="379">
                  <c:v>26.127083333333289</c:v>
                </c:pt>
                <c:pt idx="380">
                  <c:v>0</c:v>
                </c:pt>
                <c:pt idx="381">
                  <c:v>26.87361111111111</c:v>
                </c:pt>
                <c:pt idx="382">
                  <c:v>0</c:v>
                </c:pt>
                <c:pt idx="383">
                  <c:v>27.548611111111089</c:v>
                </c:pt>
                <c:pt idx="384">
                  <c:v>27.139583333333217</c:v>
                </c:pt>
                <c:pt idx="385">
                  <c:v>27.923611111111089</c:v>
                </c:pt>
                <c:pt idx="386">
                  <c:v>0</c:v>
                </c:pt>
                <c:pt idx="387">
                  <c:v>27.973611111111087</c:v>
                </c:pt>
                <c:pt idx="388">
                  <c:v>23.454861111111217</c:v>
                </c:pt>
                <c:pt idx="389">
                  <c:v>1.14375</c:v>
                </c:pt>
                <c:pt idx="390">
                  <c:v>27.441666666666666</c:v>
                </c:pt>
                <c:pt idx="391">
                  <c:v>29.395138888888887</c:v>
                </c:pt>
                <c:pt idx="392">
                  <c:v>29.34583333333314</c:v>
                </c:pt>
                <c:pt idx="393">
                  <c:v>29.770138888888887</c:v>
                </c:pt>
                <c:pt idx="394">
                  <c:v>0</c:v>
                </c:pt>
                <c:pt idx="395">
                  <c:v>0</c:v>
                </c:pt>
                <c:pt idx="396">
                  <c:v>0</c:v>
                </c:pt>
                <c:pt idx="397">
                  <c:v>17.970138888888886</c:v>
                </c:pt>
                <c:pt idx="398">
                  <c:v>0</c:v>
                </c:pt>
                <c:pt idx="399">
                  <c:v>0</c:v>
                </c:pt>
                <c:pt idx="400">
                  <c:v>31.634722222222223</c:v>
                </c:pt>
                <c:pt idx="401">
                  <c:v>0</c:v>
                </c:pt>
                <c:pt idx="402">
                  <c:v>21.859722222222189</c:v>
                </c:pt>
                <c:pt idx="403">
                  <c:v>32.40347222222222</c:v>
                </c:pt>
                <c:pt idx="404">
                  <c:v>0</c:v>
                </c:pt>
                <c:pt idx="405">
                  <c:v>31.192361111111111</c:v>
                </c:pt>
                <c:pt idx="406">
                  <c:v>32.66041666666645</c:v>
                </c:pt>
                <c:pt idx="407">
                  <c:v>29.481944444444444</c:v>
                </c:pt>
                <c:pt idx="408">
                  <c:v>0</c:v>
                </c:pt>
                <c:pt idx="409">
                  <c:v>0</c:v>
                </c:pt>
                <c:pt idx="410">
                  <c:v>33.807638888888889</c:v>
                </c:pt>
                <c:pt idx="411">
                  <c:v>32.496527777777779</c:v>
                </c:pt>
                <c:pt idx="412">
                  <c:v>34.158333333333331</c:v>
                </c:pt>
                <c:pt idx="413">
                  <c:v>34.165277777777781</c:v>
                </c:pt>
                <c:pt idx="414">
                  <c:v>0</c:v>
                </c:pt>
                <c:pt idx="415">
                  <c:v>34.09791666666645</c:v>
                </c:pt>
                <c:pt idx="416">
                  <c:v>20.463888888888892</c:v>
                </c:pt>
                <c:pt idx="417">
                  <c:v>0</c:v>
                </c:pt>
                <c:pt idx="418">
                  <c:v>15.465972222222286</c:v>
                </c:pt>
                <c:pt idx="419">
                  <c:v>0</c:v>
                </c:pt>
                <c:pt idx="420">
                  <c:v>35.941666666666059</c:v>
                </c:pt>
                <c:pt idx="421">
                  <c:v>0</c:v>
                </c:pt>
                <c:pt idx="422">
                  <c:v>36.257638888888913</c:v>
                </c:pt>
                <c:pt idx="423">
                  <c:v>33.28541666666645</c:v>
                </c:pt>
                <c:pt idx="424">
                  <c:v>37.6</c:v>
                </c:pt>
                <c:pt idx="425">
                  <c:v>0</c:v>
                </c:pt>
                <c:pt idx="426">
                  <c:v>37.988888888888901</c:v>
                </c:pt>
                <c:pt idx="427">
                  <c:v>9.1118055555555539</c:v>
                </c:pt>
                <c:pt idx="428">
                  <c:v>40.100694444444294</c:v>
                </c:pt>
                <c:pt idx="429">
                  <c:v>40.229861111111106</c:v>
                </c:pt>
                <c:pt idx="430">
                  <c:v>41.929166666666355</c:v>
                </c:pt>
                <c:pt idx="431">
                  <c:v>26.165972222222223</c:v>
                </c:pt>
                <c:pt idx="432">
                  <c:v>40.440277777777744</c:v>
                </c:pt>
                <c:pt idx="433">
                  <c:v>42.879166666666258</c:v>
                </c:pt>
                <c:pt idx="434">
                  <c:v>9.0763888888888875</c:v>
                </c:pt>
                <c:pt idx="435">
                  <c:v>43.9375</c:v>
                </c:pt>
                <c:pt idx="436">
                  <c:v>44.313194444444228</c:v>
                </c:pt>
                <c:pt idx="437">
                  <c:v>44.606250000000003</c:v>
                </c:pt>
                <c:pt idx="438">
                  <c:v>44.627083333333324</c:v>
                </c:pt>
                <c:pt idx="439">
                  <c:v>11.920138888888889</c:v>
                </c:pt>
                <c:pt idx="440">
                  <c:v>5.5680555555555244</c:v>
                </c:pt>
                <c:pt idx="441">
                  <c:v>0</c:v>
                </c:pt>
                <c:pt idx="442">
                  <c:v>0</c:v>
                </c:pt>
                <c:pt idx="443">
                  <c:v>4.1666666666666692E-2</c:v>
                </c:pt>
                <c:pt idx="444">
                  <c:v>0</c:v>
                </c:pt>
                <c:pt idx="445">
                  <c:v>46.606250000000003</c:v>
                </c:pt>
                <c:pt idx="446">
                  <c:v>44.010416666666295</c:v>
                </c:pt>
                <c:pt idx="447">
                  <c:v>46.775694444444447</c:v>
                </c:pt>
                <c:pt idx="448">
                  <c:v>48.120833333333337</c:v>
                </c:pt>
                <c:pt idx="449">
                  <c:v>0</c:v>
                </c:pt>
                <c:pt idx="450">
                  <c:v>7.8798611111111558</c:v>
                </c:pt>
                <c:pt idx="451">
                  <c:v>3.4805555555555556</c:v>
                </c:pt>
                <c:pt idx="452">
                  <c:v>38.961111111111116</c:v>
                </c:pt>
                <c:pt idx="453">
                  <c:v>50.595138888889366</c:v>
                </c:pt>
                <c:pt idx="454">
                  <c:v>9.513888888888912E-2</c:v>
                </c:pt>
                <c:pt idx="455">
                  <c:v>51.792361111111113</c:v>
                </c:pt>
                <c:pt idx="456">
                  <c:v>51.9375</c:v>
                </c:pt>
                <c:pt idx="457">
                  <c:v>0</c:v>
                </c:pt>
                <c:pt idx="458">
                  <c:v>54.012500000000003</c:v>
                </c:pt>
                <c:pt idx="459">
                  <c:v>39.141666666666126</c:v>
                </c:pt>
                <c:pt idx="460">
                  <c:v>4.2902777777777779</c:v>
                </c:pt>
                <c:pt idx="461">
                  <c:v>57.369444444444191</c:v>
                </c:pt>
                <c:pt idx="462">
                  <c:v>0</c:v>
                </c:pt>
                <c:pt idx="463">
                  <c:v>51.9</c:v>
                </c:pt>
                <c:pt idx="464">
                  <c:v>53.516666666666126</c:v>
                </c:pt>
                <c:pt idx="465">
                  <c:v>53.361805555555343</c:v>
                </c:pt>
                <c:pt idx="466">
                  <c:v>0</c:v>
                </c:pt>
                <c:pt idx="467">
                  <c:v>57.788888888888913</c:v>
                </c:pt>
                <c:pt idx="468">
                  <c:v>59.487500000000004</c:v>
                </c:pt>
                <c:pt idx="469">
                  <c:v>59.80069444444414</c:v>
                </c:pt>
                <c:pt idx="470">
                  <c:v>0</c:v>
                </c:pt>
                <c:pt idx="471">
                  <c:v>60.74791666666642</c:v>
                </c:pt>
                <c:pt idx="472">
                  <c:v>60.951388888888886</c:v>
                </c:pt>
                <c:pt idx="473">
                  <c:v>49.071527777777774</c:v>
                </c:pt>
                <c:pt idx="474">
                  <c:v>48.029861111111096</c:v>
                </c:pt>
                <c:pt idx="475">
                  <c:v>64.145138888888255</c:v>
                </c:pt>
                <c:pt idx="476">
                  <c:v>57.121527777777779</c:v>
                </c:pt>
                <c:pt idx="477">
                  <c:v>0</c:v>
                </c:pt>
                <c:pt idx="478">
                  <c:v>33.900694444444191</c:v>
                </c:pt>
                <c:pt idx="479">
                  <c:v>52.22291666666667</c:v>
                </c:pt>
                <c:pt idx="480">
                  <c:v>67.67847222222116</c:v>
                </c:pt>
                <c:pt idx="481">
                  <c:v>68.024999999999991</c:v>
                </c:pt>
                <c:pt idx="482">
                  <c:v>7.0354166666666655</c:v>
                </c:pt>
                <c:pt idx="483">
                  <c:v>67.669444444444451</c:v>
                </c:pt>
                <c:pt idx="484">
                  <c:v>69.432638888888889</c:v>
                </c:pt>
                <c:pt idx="485">
                  <c:v>71.068750000000009</c:v>
                </c:pt>
                <c:pt idx="486">
                  <c:v>5.6638888888888745</c:v>
                </c:pt>
                <c:pt idx="487">
                  <c:v>0</c:v>
                </c:pt>
                <c:pt idx="488">
                  <c:v>64.553472222221544</c:v>
                </c:pt>
                <c:pt idx="489">
                  <c:v>66.565972222222058</c:v>
                </c:pt>
                <c:pt idx="490">
                  <c:v>63.900694444444191</c:v>
                </c:pt>
                <c:pt idx="491">
                  <c:v>73.615277777777749</c:v>
                </c:pt>
                <c:pt idx="492">
                  <c:v>0</c:v>
                </c:pt>
                <c:pt idx="493">
                  <c:v>74.194444444444443</c:v>
                </c:pt>
                <c:pt idx="494">
                  <c:v>75.11666666666666</c:v>
                </c:pt>
                <c:pt idx="495">
                  <c:v>75.922222222222231</c:v>
                </c:pt>
                <c:pt idx="496">
                  <c:v>76.158333333332635</c:v>
                </c:pt>
                <c:pt idx="497">
                  <c:v>77.325694444444451</c:v>
                </c:pt>
                <c:pt idx="498">
                  <c:v>76.761805555555554</c:v>
                </c:pt>
                <c:pt idx="499">
                  <c:v>77.704861111111114</c:v>
                </c:pt>
                <c:pt idx="500">
                  <c:v>78.365277777777749</c:v>
                </c:pt>
                <c:pt idx="501">
                  <c:v>0</c:v>
                </c:pt>
                <c:pt idx="502">
                  <c:v>61.557638888888889</c:v>
                </c:pt>
                <c:pt idx="503">
                  <c:v>80.122222222222149</c:v>
                </c:pt>
                <c:pt idx="504">
                  <c:v>80.906250000000227</c:v>
                </c:pt>
                <c:pt idx="505">
                  <c:v>11.990277777777768</c:v>
                </c:pt>
                <c:pt idx="506">
                  <c:v>58.112500000000011</c:v>
                </c:pt>
                <c:pt idx="507">
                  <c:v>76.993055555555557</c:v>
                </c:pt>
                <c:pt idx="508">
                  <c:v>7.9416666666666824</c:v>
                </c:pt>
                <c:pt idx="509">
                  <c:v>85.047222222222715</c:v>
                </c:pt>
                <c:pt idx="510">
                  <c:v>39.793055555555561</c:v>
                </c:pt>
                <c:pt idx="511">
                  <c:v>85.997222222222732</c:v>
                </c:pt>
                <c:pt idx="512">
                  <c:v>14.536805555555555</c:v>
                </c:pt>
                <c:pt idx="513">
                  <c:v>14.625</c:v>
                </c:pt>
                <c:pt idx="514">
                  <c:v>0</c:v>
                </c:pt>
                <c:pt idx="515">
                  <c:v>88.720138888888442</c:v>
                </c:pt>
                <c:pt idx="516">
                  <c:v>86.856250000000003</c:v>
                </c:pt>
                <c:pt idx="517">
                  <c:v>0</c:v>
                </c:pt>
                <c:pt idx="518">
                  <c:v>16.953472222222189</c:v>
                </c:pt>
                <c:pt idx="519">
                  <c:v>2.1444444444444444</c:v>
                </c:pt>
                <c:pt idx="520">
                  <c:v>70.430555555555557</c:v>
                </c:pt>
                <c:pt idx="521">
                  <c:v>0</c:v>
                </c:pt>
                <c:pt idx="522">
                  <c:v>96.795138888888758</c:v>
                </c:pt>
                <c:pt idx="523">
                  <c:v>94.080555555555549</c:v>
                </c:pt>
                <c:pt idx="524">
                  <c:v>56.447916666666295</c:v>
                </c:pt>
                <c:pt idx="525">
                  <c:v>99.708333333333258</c:v>
                </c:pt>
                <c:pt idx="526">
                  <c:v>72.423611111111114</c:v>
                </c:pt>
                <c:pt idx="527">
                  <c:v>9.0277777777777787E-3</c:v>
                </c:pt>
                <c:pt idx="528">
                  <c:v>101.49444444444462</c:v>
                </c:pt>
                <c:pt idx="529">
                  <c:v>0</c:v>
                </c:pt>
                <c:pt idx="530">
                  <c:v>102.32708333333331</c:v>
                </c:pt>
                <c:pt idx="531">
                  <c:v>0</c:v>
                </c:pt>
                <c:pt idx="532">
                  <c:v>104.49305555555556</c:v>
                </c:pt>
                <c:pt idx="533">
                  <c:v>75.627083333333289</c:v>
                </c:pt>
                <c:pt idx="534">
                  <c:v>104.66736111111111</c:v>
                </c:pt>
                <c:pt idx="535">
                  <c:v>108.00347222222167</c:v>
                </c:pt>
                <c:pt idx="536">
                  <c:v>107.85624999999999</c:v>
                </c:pt>
                <c:pt idx="537">
                  <c:v>0</c:v>
                </c:pt>
                <c:pt idx="538">
                  <c:v>110.75347222222167</c:v>
                </c:pt>
                <c:pt idx="539">
                  <c:v>110.88263888888825</c:v>
                </c:pt>
                <c:pt idx="540">
                  <c:v>111.16874999999995</c:v>
                </c:pt>
                <c:pt idx="541">
                  <c:v>9.4152777777777779</c:v>
                </c:pt>
                <c:pt idx="542">
                  <c:v>8.6104166666666728</c:v>
                </c:pt>
                <c:pt idx="543">
                  <c:v>55.706944444444424</c:v>
                </c:pt>
                <c:pt idx="544">
                  <c:v>5.7576388888888888</c:v>
                </c:pt>
                <c:pt idx="545">
                  <c:v>111.46319444444462</c:v>
                </c:pt>
                <c:pt idx="546">
                  <c:v>112.2284722222215</c:v>
                </c:pt>
                <c:pt idx="547">
                  <c:v>0</c:v>
                </c:pt>
                <c:pt idx="548">
                  <c:v>0</c:v>
                </c:pt>
                <c:pt idx="549">
                  <c:v>0</c:v>
                </c:pt>
                <c:pt idx="550">
                  <c:v>114.46805555555555</c:v>
                </c:pt>
                <c:pt idx="551">
                  <c:v>112.86527777777778</c:v>
                </c:pt>
                <c:pt idx="552">
                  <c:v>116.19027777777778</c:v>
                </c:pt>
                <c:pt idx="553">
                  <c:v>106.09166666666682</c:v>
                </c:pt>
                <c:pt idx="554">
                  <c:v>0</c:v>
                </c:pt>
                <c:pt idx="555">
                  <c:v>119.83680555555516</c:v>
                </c:pt>
                <c:pt idx="556">
                  <c:v>0</c:v>
                </c:pt>
                <c:pt idx="557">
                  <c:v>4.634722222222222</c:v>
                </c:pt>
                <c:pt idx="558">
                  <c:v>105.60902777777777</c:v>
                </c:pt>
                <c:pt idx="559">
                  <c:v>52.912500000000001</c:v>
                </c:pt>
                <c:pt idx="560">
                  <c:v>80.015277777777783</c:v>
                </c:pt>
                <c:pt idx="561">
                  <c:v>124.78194444444446</c:v>
                </c:pt>
                <c:pt idx="562">
                  <c:v>41.966666666666207</c:v>
                </c:pt>
                <c:pt idx="563">
                  <c:v>0</c:v>
                </c:pt>
                <c:pt idx="564">
                  <c:v>125.81041666666667</c:v>
                </c:pt>
                <c:pt idx="565">
                  <c:v>74.272916666666589</c:v>
                </c:pt>
                <c:pt idx="566">
                  <c:v>129.38541666666745</c:v>
                </c:pt>
                <c:pt idx="567">
                  <c:v>131.95972222222218</c:v>
                </c:pt>
                <c:pt idx="568">
                  <c:v>132.21597222222113</c:v>
                </c:pt>
                <c:pt idx="569">
                  <c:v>133.15347222222218</c:v>
                </c:pt>
                <c:pt idx="570">
                  <c:v>15.895138888888976</c:v>
                </c:pt>
                <c:pt idx="571">
                  <c:v>133.76805555555555</c:v>
                </c:pt>
                <c:pt idx="572">
                  <c:v>130.02638888889004</c:v>
                </c:pt>
                <c:pt idx="573">
                  <c:v>132.61597222222119</c:v>
                </c:pt>
                <c:pt idx="574">
                  <c:v>136.61180555555558</c:v>
                </c:pt>
                <c:pt idx="575">
                  <c:v>0</c:v>
                </c:pt>
                <c:pt idx="576">
                  <c:v>138.94097222222192</c:v>
                </c:pt>
                <c:pt idx="577">
                  <c:v>136.46875</c:v>
                </c:pt>
                <c:pt idx="578">
                  <c:v>0</c:v>
                </c:pt>
                <c:pt idx="579">
                  <c:v>9.9958333333333567</c:v>
                </c:pt>
                <c:pt idx="580">
                  <c:v>140.67569444444365</c:v>
                </c:pt>
                <c:pt idx="581">
                  <c:v>142.32708333333431</c:v>
                </c:pt>
                <c:pt idx="582">
                  <c:v>20.923611111111089</c:v>
                </c:pt>
                <c:pt idx="583">
                  <c:v>146.75277777777777</c:v>
                </c:pt>
                <c:pt idx="584">
                  <c:v>0</c:v>
                </c:pt>
                <c:pt idx="585">
                  <c:v>0</c:v>
                </c:pt>
                <c:pt idx="586">
                  <c:v>150.42222222222227</c:v>
                </c:pt>
                <c:pt idx="587">
                  <c:v>11.127777777777768</c:v>
                </c:pt>
                <c:pt idx="588">
                  <c:v>153.31875000000002</c:v>
                </c:pt>
                <c:pt idx="589">
                  <c:v>21.297222222222189</c:v>
                </c:pt>
                <c:pt idx="590">
                  <c:v>157.06875000000002</c:v>
                </c:pt>
                <c:pt idx="591">
                  <c:v>103.82708333333331</c:v>
                </c:pt>
                <c:pt idx="592">
                  <c:v>157.79374999999999</c:v>
                </c:pt>
                <c:pt idx="593">
                  <c:v>158.75416666666658</c:v>
                </c:pt>
                <c:pt idx="594">
                  <c:v>117.21041666666666</c:v>
                </c:pt>
                <c:pt idx="595">
                  <c:v>0</c:v>
                </c:pt>
                <c:pt idx="596">
                  <c:v>160.91458333333333</c:v>
                </c:pt>
                <c:pt idx="597">
                  <c:v>162.42847222222221</c:v>
                </c:pt>
                <c:pt idx="598">
                  <c:v>158.23194444444445</c:v>
                </c:pt>
                <c:pt idx="599">
                  <c:v>0</c:v>
                </c:pt>
                <c:pt idx="600">
                  <c:v>166.25069444444438</c:v>
                </c:pt>
                <c:pt idx="601">
                  <c:v>139.09583333333347</c:v>
                </c:pt>
                <c:pt idx="602">
                  <c:v>6.3194444444444539E-2</c:v>
                </c:pt>
                <c:pt idx="603">
                  <c:v>167.60416666666652</c:v>
                </c:pt>
                <c:pt idx="604">
                  <c:v>167.57777777777775</c:v>
                </c:pt>
                <c:pt idx="605">
                  <c:v>6.0576388888888895</c:v>
                </c:pt>
                <c:pt idx="606">
                  <c:v>169.13194444444446</c:v>
                </c:pt>
                <c:pt idx="607">
                  <c:v>167.65972222222192</c:v>
                </c:pt>
                <c:pt idx="608">
                  <c:v>0</c:v>
                </c:pt>
                <c:pt idx="609">
                  <c:v>171.15555555555477</c:v>
                </c:pt>
                <c:pt idx="610">
                  <c:v>173.03819444444446</c:v>
                </c:pt>
                <c:pt idx="611">
                  <c:v>174.42152777777781</c:v>
                </c:pt>
                <c:pt idx="612">
                  <c:v>175.22500000000002</c:v>
                </c:pt>
                <c:pt idx="613">
                  <c:v>168.9375</c:v>
                </c:pt>
                <c:pt idx="614">
                  <c:v>99.579166666666652</c:v>
                </c:pt>
                <c:pt idx="615">
                  <c:v>35.227777777777781</c:v>
                </c:pt>
                <c:pt idx="616">
                  <c:v>164.08958333333334</c:v>
                </c:pt>
                <c:pt idx="617">
                  <c:v>177.50833333333446</c:v>
                </c:pt>
                <c:pt idx="618">
                  <c:v>7.3611111111111183E-2</c:v>
                </c:pt>
                <c:pt idx="619">
                  <c:v>87.828472222221322</c:v>
                </c:pt>
                <c:pt idx="620">
                  <c:v>0</c:v>
                </c:pt>
                <c:pt idx="621">
                  <c:v>184.20902777777778</c:v>
                </c:pt>
                <c:pt idx="622">
                  <c:v>191.07083333333341</c:v>
                </c:pt>
                <c:pt idx="623">
                  <c:v>133.09513888888992</c:v>
                </c:pt>
                <c:pt idx="624">
                  <c:v>198.24374999999995</c:v>
                </c:pt>
                <c:pt idx="625">
                  <c:v>91.859027777777769</c:v>
                </c:pt>
                <c:pt idx="626">
                  <c:v>170.73055555555453</c:v>
                </c:pt>
                <c:pt idx="627">
                  <c:v>197.25138888888992</c:v>
                </c:pt>
                <c:pt idx="628">
                  <c:v>0</c:v>
                </c:pt>
                <c:pt idx="629">
                  <c:v>205.78541666666666</c:v>
                </c:pt>
                <c:pt idx="630">
                  <c:v>181.09652777777779</c:v>
                </c:pt>
                <c:pt idx="631">
                  <c:v>203.08125000000004</c:v>
                </c:pt>
                <c:pt idx="632">
                  <c:v>0</c:v>
                </c:pt>
                <c:pt idx="633">
                  <c:v>210.98125000000007</c:v>
                </c:pt>
                <c:pt idx="634">
                  <c:v>0</c:v>
                </c:pt>
                <c:pt idx="635">
                  <c:v>211.87569444444438</c:v>
                </c:pt>
                <c:pt idx="636">
                  <c:v>211.31666666666658</c:v>
                </c:pt>
                <c:pt idx="637">
                  <c:v>212.28680555555556</c:v>
                </c:pt>
                <c:pt idx="638">
                  <c:v>212.64861111111031</c:v>
                </c:pt>
                <c:pt idx="639">
                  <c:v>211.89861111111111</c:v>
                </c:pt>
                <c:pt idx="640">
                  <c:v>0</c:v>
                </c:pt>
                <c:pt idx="641">
                  <c:v>50.064583333333324</c:v>
                </c:pt>
                <c:pt idx="642">
                  <c:v>194.73541666666668</c:v>
                </c:pt>
                <c:pt idx="643">
                  <c:v>0</c:v>
                </c:pt>
                <c:pt idx="644">
                  <c:v>221.76944444444445</c:v>
                </c:pt>
                <c:pt idx="645">
                  <c:v>222.24097222222119</c:v>
                </c:pt>
                <c:pt idx="646">
                  <c:v>222.41319444444412</c:v>
                </c:pt>
                <c:pt idx="647">
                  <c:v>222.52777777777777</c:v>
                </c:pt>
                <c:pt idx="648">
                  <c:v>224.54583333333341</c:v>
                </c:pt>
                <c:pt idx="649">
                  <c:v>227.32777777777781</c:v>
                </c:pt>
                <c:pt idx="650">
                  <c:v>212.20763888888888</c:v>
                </c:pt>
                <c:pt idx="651">
                  <c:v>228.87916666666658</c:v>
                </c:pt>
                <c:pt idx="652">
                  <c:v>228.51597222222142</c:v>
                </c:pt>
                <c:pt idx="653">
                  <c:v>9.7666666666666728</c:v>
                </c:pt>
                <c:pt idx="654">
                  <c:v>0</c:v>
                </c:pt>
                <c:pt idx="655">
                  <c:v>219.13194444444446</c:v>
                </c:pt>
                <c:pt idx="656">
                  <c:v>234.92847222222221</c:v>
                </c:pt>
                <c:pt idx="657">
                  <c:v>0</c:v>
                </c:pt>
                <c:pt idx="658">
                  <c:v>241.67430555555555</c:v>
                </c:pt>
                <c:pt idx="659">
                  <c:v>9.0687500000000014</c:v>
                </c:pt>
                <c:pt idx="660">
                  <c:v>246.57708333333341</c:v>
                </c:pt>
                <c:pt idx="661">
                  <c:v>9.8444444444444468</c:v>
                </c:pt>
                <c:pt idx="662">
                  <c:v>0</c:v>
                </c:pt>
                <c:pt idx="663">
                  <c:v>250.9375</c:v>
                </c:pt>
                <c:pt idx="664">
                  <c:v>26.996527777777601</c:v>
                </c:pt>
                <c:pt idx="665">
                  <c:v>251.99583333333413</c:v>
                </c:pt>
                <c:pt idx="666">
                  <c:v>250.93263888888887</c:v>
                </c:pt>
                <c:pt idx="667">
                  <c:v>50.559027777777487</c:v>
                </c:pt>
                <c:pt idx="668">
                  <c:v>255.17986111110952</c:v>
                </c:pt>
                <c:pt idx="669">
                  <c:v>257.50208333333688</c:v>
                </c:pt>
                <c:pt idx="670">
                  <c:v>254.56875000000002</c:v>
                </c:pt>
                <c:pt idx="671">
                  <c:v>166.37847222222223</c:v>
                </c:pt>
                <c:pt idx="672">
                  <c:v>262.64583333333707</c:v>
                </c:pt>
                <c:pt idx="673">
                  <c:v>7.0138888888888903E-2</c:v>
                </c:pt>
                <c:pt idx="674">
                  <c:v>272.96527777777669</c:v>
                </c:pt>
                <c:pt idx="675">
                  <c:v>54.611111111111114</c:v>
                </c:pt>
                <c:pt idx="676">
                  <c:v>281.32916666666671</c:v>
                </c:pt>
                <c:pt idx="677">
                  <c:v>0</c:v>
                </c:pt>
                <c:pt idx="678">
                  <c:v>157.65069444444438</c:v>
                </c:pt>
                <c:pt idx="679">
                  <c:v>282.93472222222169</c:v>
                </c:pt>
                <c:pt idx="680">
                  <c:v>295.49722222222169</c:v>
                </c:pt>
                <c:pt idx="681">
                  <c:v>296.05694444444424</c:v>
                </c:pt>
                <c:pt idx="682">
                  <c:v>302.15416666666732</c:v>
                </c:pt>
                <c:pt idx="683">
                  <c:v>0</c:v>
                </c:pt>
                <c:pt idx="684">
                  <c:v>310.78194444444364</c:v>
                </c:pt>
                <c:pt idx="685">
                  <c:v>312.87361111111107</c:v>
                </c:pt>
                <c:pt idx="686">
                  <c:v>131.0361111111111</c:v>
                </c:pt>
                <c:pt idx="687">
                  <c:v>316.53958333333566</c:v>
                </c:pt>
                <c:pt idx="688">
                  <c:v>299.93333333333334</c:v>
                </c:pt>
                <c:pt idx="689">
                  <c:v>35.138888888889063</c:v>
                </c:pt>
                <c:pt idx="690">
                  <c:v>0</c:v>
                </c:pt>
                <c:pt idx="691">
                  <c:v>339.31111111111113</c:v>
                </c:pt>
                <c:pt idx="692">
                  <c:v>341.40902777777723</c:v>
                </c:pt>
                <c:pt idx="693">
                  <c:v>322.15486111111443</c:v>
                </c:pt>
                <c:pt idx="694">
                  <c:v>343.63680555555555</c:v>
                </c:pt>
                <c:pt idx="695">
                  <c:v>342.32291666666674</c:v>
                </c:pt>
                <c:pt idx="696">
                  <c:v>353.21041666666667</c:v>
                </c:pt>
                <c:pt idx="697">
                  <c:v>350.55625000000003</c:v>
                </c:pt>
                <c:pt idx="698">
                  <c:v>182.08402777777781</c:v>
                </c:pt>
                <c:pt idx="699">
                  <c:v>81.772916666666589</c:v>
                </c:pt>
                <c:pt idx="700">
                  <c:v>368.46388888888885</c:v>
                </c:pt>
                <c:pt idx="701">
                  <c:v>368.89097222222199</c:v>
                </c:pt>
                <c:pt idx="702">
                  <c:v>369.85972222222222</c:v>
                </c:pt>
                <c:pt idx="703">
                  <c:v>0</c:v>
                </c:pt>
                <c:pt idx="704">
                  <c:v>11.253472222222276</c:v>
                </c:pt>
                <c:pt idx="705">
                  <c:v>381.71111111110883</c:v>
                </c:pt>
                <c:pt idx="706">
                  <c:v>353.1875</c:v>
                </c:pt>
                <c:pt idx="707">
                  <c:v>393.94305555555559</c:v>
                </c:pt>
                <c:pt idx="708">
                  <c:v>0</c:v>
                </c:pt>
                <c:pt idx="709">
                  <c:v>404.32638888888869</c:v>
                </c:pt>
                <c:pt idx="710">
                  <c:v>404.55</c:v>
                </c:pt>
                <c:pt idx="711">
                  <c:v>405.9666666666667</c:v>
                </c:pt>
                <c:pt idx="712">
                  <c:v>403.54097222222219</c:v>
                </c:pt>
                <c:pt idx="713">
                  <c:v>299.94166666666672</c:v>
                </c:pt>
                <c:pt idx="714">
                  <c:v>420.32638888888869</c:v>
                </c:pt>
                <c:pt idx="715">
                  <c:v>412.39305555555529</c:v>
                </c:pt>
                <c:pt idx="716">
                  <c:v>168.35000000000082</c:v>
                </c:pt>
                <c:pt idx="717">
                  <c:v>0</c:v>
                </c:pt>
                <c:pt idx="718">
                  <c:v>353.18680555555557</c:v>
                </c:pt>
                <c:pt idx="719">
                  <c:v>386.06319444444364</c:v>
                </c:pt>
                <c:pt idx="720">
                  <c:v>472.06111111111113</c:v>
                </c:pt>
                <c:pt idx="721">
                  <c:v>0</c:v>
                </c:pt>
                <c:pt idx="722">
                  <c:v>473.01111111110913</c:v>
                </c:pt>
                <c:pt idx="723">
                  <c:v>489.6826388888889</c:v>
                </c:pt>
                <c:pt idx="724">
                  <c:v>495.5305555555538</c:v>
                </c:pt>
                <c:pt idx="725">
                  <c:v>360.71319444444248</c:v>
                </c:pt>
                <c:pt idx="726">
                  <c:v>140.49097222222218</c:v>
                </c:pt>
                <c:pt idx="727">
                  <c:v>523.35763888888437</c:v>
                </c:pt>
                <c:pt idx="728">
                  <c:v>0</c:v>
                </c:pt>
                <c:pt idx="729">
                  <c:v>540.02916666666852</c:v>
                </c:pt>
                <c:pt idx="730">
                  <c:v>514.91041666666854</c:v>
                </c:pt>
                <c:pt idx="731">
                  <c:v>567.74652777777783</c:v>
                </c:pt>
                <c:pt idx="732">
                  <c:v>543.91249999999798</c:v>
                </c:pt>
                <c:pt idx="733">
                  <c:v>580.23680555555563</c:v>
                </c:pt>
                <c:pt idx="734">
                  <c:v>601.31874999999991</c:v>
                </c:pt>
                <c:pt idx="735">
                  <c:v>606.66736111111106</c:v>
                </c:pt>
                <c:pt idx="736">
                  <c:v>476.29097222222163</c:v>
                </c:pt>
                <c:pt idx="737">
                  <c:v>499.91736111111112</c:v>
                </c:pt>
                <c:pt idx="738">
                  <c:v>15.477083333333336</c:v>
                </c:pt>
                <c:pt idx="739">
                  <c:v>840.55972222222215</c:v>
                </c:pt>
                <c:pt idx="740">
                  <c:v>884.61597222222304</c:v>
                </c:pt>
                <c:pt idx="741">
                  <c:v>997.04444444444437</c:v>
                </c:pt>
                <c:pt idx="742">
                  <c:v>1003.2465277777778</c:v>
                </c:pt>
                <c:pt idx="743">
                  <c:v>681.29930555556007</c:v>
                </c:pt>
                <c:pt idx="744">
                  <c:v>1555.2993055555548</c:v>
                </c:pt>
                <c:pt idx="745">
                  <c:v>1778.0548611111112</c:v>
                </c:pt>
                <c:pt idx="746">
                  <c:v>1908.7027777777855</c:v>
                </c:pt>
              </c:numCache>
            </c:numRef>
          </c:yVal>
        </c:ser>
        <c:axId val="188515840"/>
        <c:axId val="188522496"/>
      </c:scatterChart>
      <c:valAx>
        <c:axId val="188515840"/>
        <c:scaling>
          <c:orientation val="minMax"/>
          <c:max val="900"/>
          <c:min val="0"/>
        </c:scaling>
        <c:axPos val="b"/>
        <c:title>
          <c:tx>
            <c:rich>
              <a:bodyPr/>
              <a:lstStyle/>
              <a:p>
                <a:pPr>
                  <a:defRPr/>
                </a:pPr>
                <a:r>
                  <a:rPr lang="ja-JP"/>
                  <a:t>未対応時間（日）</a:t>
                </a:r>
              </a:p>
            </c:rich>
          </c:tx>
          <c:layout/>
        </c:title>
        <c:numFmt formatCode="#,##0;[Red]\-#,##0" sourceLinked="0"/>
        <c:tickLblPos val="nextTo"/>
        <c:crossAx val="188522496"/>
        <c:crosses val="autoZero"/>
        <c:crossBetween val="midCat"/>
        <c:majorUnit val="120"/>
      </c:valAx>
      <c:valAx>
        <c:axId val="188522496"/>
        <c:scaling>
          <c:orientation val="minMax"/>
          <c:max val="900"/>
          <c:min val="0"/>
        </c:scaling>
        <c:axPos val="l"/>
        <c:title>
          <c:tx>
            <c:rich>
              <a:bodyPr rot="-5400000" vert="horz"/>
              <a:lstStyle/>
              <a:p>
                <a:pPr>
                  <a:defRPr/>
                </a:pPr>
                <a:r>
                  <a:rPr lang="ja-JP"/>
                  <a:t>修正時間（日）</a:t>
                </a:r>
              </a:p>
            </c:rich>
          </c:tx>
          <c:layout/>
        </c:title>
        <c:numFmt formatCode="0_ " sourceLinked="0"/>
        <c:tickLblPos val="nextTo"/>
        <c:crossAx val="188515840"/>
        <c:crosses val="autoZero"/>
        <c:crossBetween val="midCat"/>
        <c:majorUnit val="120"/>
      </c:valAx>
    </c:plotArea>
    <c:plotVisOnly val="1"/>
  </c:chart>
  <c:spPr>
    <a:noFill/>
    <a:ln>
      <a:noFill/>
    </a:ln>
  </c:spPr>
  <c:txPr>
    <a:bodyPr/>
    <a:lstStyle/>
    <a:p>
      <a:pPr>
        <a:defRPr sz="1200"/>
      </a:pPr>
      <a:endParaRPr lang="ja-JP"/>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6CF02-6B91-49BD-914F-39476D6B8C96}" type="doc">
      <dgm:prSet loTypeId="urn:microsoft.com/office/officeart/2005/8/layout/cycle6" loCatId="cycle" qsTypeId="urn:microsoft.com/office/officeart/2005/8/quickstyle/simple5" qsCatId="simple" csTypeId="urn:microsoft.com/office/officeart/2005/8/colors/colorful2" csCatId="colorful" phldr="1"/>
      <dgm:spPr/>
      <dgm:t>
        <a:bodyPr/>
        <a:lstStyle/>
        <a:p>
          <a:endParaRPr kumimoji="1" lang="ja-JP" altLang="en-US"/>
        </a:p>
      </dgm:t>
    </dgm:pt>
    <dgm:pt modelId="{1EBC3184-AF69-4B60-98D6-29801617D58D}">
      <dgm:prSet phldrT="[テキスト]" custT="1"/>
      <dgm:spPr>
        <a:xfrm>
          <a:off x="3375633" y="2967"/>
          <a:ext cx="1478333" cy="838430"/>
        </a:xfrm>
        <a:prstGeom prst="roundRect">
          <a:avLst/>
        </a:prstGeom>
        <a:gradFill rotWithShape="0">
          <a:gsLst>
            <a:gs pos="0">
              <a:srgbClr val="CCAF0A">
                <a:hueOff val="0"/>
                <a:satOff val="0"/>
                <a:lumOff val="0"/>
                <a:alphaOff val="0"/>
                <a:tint val="73000"/>
                <a:satMod val="150000"/>
              </a:srgbClr>
            </a:gs>
            <a:gs pos="25000">
              <a:srgbClr val="CCAF0A">
                <a:hueOff val="0"/>
                <a:satOff val="0"/>
                <a:lumOff val="0"/>
                <a:alphaOff val="0"/>
                <a:tint val="96000"/>
                <a:shade val="80000"/>
                <a:satMod val="105000"/>
              </a:srgbClr>
            </a:gs>
            <a:gs pos="38000">
              <a:srgbClr val="CCAF0A">
                <a:hueOff val="0"/>
                <a:satOff val="0"/>
                <a:lumOff val="0"/>
                <a:alphaOff val="0"/>
                <a:tint val="96000"/>
                <a:shade val="59000"/>
                <a:satMod val="120000"/>
              </a:srgbClr>
            </a:gs>
            <a:gs pos="55000">
              <a:srgbClr val="CCAF0A">
                <a:hueOff val="0"/>
                <a:satOff val="0"/>
                <a:lumOff val="0"/>
                <a:alphaOff val="0"/>
                <a:shade val="57000"/>
                <a:satMod val="120000"/>
              </a:srgbClr>
            </a:gs>
            <a:gs pos="80000">
              <a:srgbClr val="CCAF0A">
                <a:hueOff val="0"/>
                <a:satOff val="0"/>
                <a:lumOff val="0"/>
                <a:alphaOff val="0"/>
                <a:shade val="56000"/>
                <a:satMod val="145000"/>
              </a:srgbClr>
            </a:gs>
            <a:gs pos="88000">
              <a:srgbClr val="CCAF0A">
                <a:hueOff val="0"/>
                <a:satOff val="0"/>
                <a:lumOff val="0"/>
                <a:alphaOff val="0"/>
                <a:shade val="63000"/>
                <a:satMod val="160000"/>
              </a:srgbClr>
            </a:gs>
            <a:gs pos="100000">
              <a:srgbClr val="CCAF0A">
                <a:hueOff val="0"/>
                <a:satOff val="0"/>
                <a:lumOff val="0"/>
                <a:alphaOff val="0"/>
                <a:tint val="99555"/>
                <a:satMod val="155000"/>
              </a:srgbClr>
            </a:gs>
          </a:gsLst>
          <a:lin ang="5400000" scaled="1"/>
        </a:gradFill>
        <a:ln>
          <a:noFill/>
        </a:ln>
        <a:effectLst>
          <a:glow rad="76200">
            <a:srgbClr val="CCAF0A">
              <a:hueOff val="0"/>
              <a:satOff val="0"/>
              <a:lumOff val="0"/>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0"/>
              <a:satOff val="0"/>
              <a:lumOff val="0"/>
              <a:alphaOff val="0"/>
              <a:shade val="30000"/>
              <a:satMod val="200000"/>
            </a:srgbClr>
          </a:contourClr>
        </a:sp3d>
      </dgm:spPr>
      <dgm:t>
        <a:bodyPr/>
        <a:lstStyle/>
        <a:p>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開発の</a:t>
          </a:r>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見える化</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3DEDD0B5-1389-49F8-AA45-F9E110909EC8}" type="parTrans" cxnId="{B0E0AB56-0DB4-478B-9D34-15F5FF98F5CD}">
      <dgm:prSet/>
      <dgm:spPr/>
      <dgm:t>
        <a:bodyPr/>
        <a:lstStyle/>
        <a:p>
          <a:endParaRPr kumimoji="1" lang="ja-JP" altLang="en-US" sz="1600" b="1"/>
        </a:p>
      </dgm:t>
    </dgm:pt>
    <dgm:pt modelId="{D4FCD8BB-BF65-4CE9-8F1C-E89463282050}" type="sibTrans" cxnId="{B0E0AB56-0DB4-478B-9D34-15F5FF98F5CD}">
      <dgm:prSet/>
      <dgm:spPr>
        <a:xfrm>
          <a:off x="1864056" y="463480"/>
          <a:ext cx="4785321" cy="4785321"/>
        </a:xfrm>
        <a:custGeom>
          <a:avLst/>
          <a:gdLst/>
          <a:ahLst/>
          <a:cxnLst/>
          <a:rect l="0" t="0" r="0" b="0"/>
          <a:pathLst>
            <a:path>
              <a:moveTo>
                <a:pt x="3000340" y="78454"/>
              </a:moveTo>
              <a:arcTo wR="2392660" hR="2392660" stAng="17082777" swAng="1531010"/>
            </a:path>
          </a:pathLst>
        </a:custGeom>
        <a:noFill/>
        <a:ln w="9525" cap="flat" cmpd="sng" algn="ctr">
          <a:solidFill>
            <a:srgbClr val="CCAF0A">
              <a:hueOff val="0"/>
              <a:satOff val="0"/>
              <a:lumOff val="0"/>
              <a:alphaOff val="0"/>
            </a:srgbClr>
          </a:solidFill>
          <a:prstDash val="solid"/>
        </a:ln>
        <a:effectLst/>
      </dgm:spPr>
      <dgm:t>
        <a:bodyPr/>
        <a:lstStyle/>
        <a:p>
          <a:endParaRPr kumimoji="1" lang="ja-JP" altLang="en-US" sz="1600" b="1"/>
        </a:p>
      </dgm:t>
    </dgm:pt>
    <dgm:pt modelId="{467AE874-3F5F-4FD4-8291-184928C9F4D8}">
      <dgm:prSet phldrT="[テキスト]" custT="1"/>
      <dgm:spPr>
        <a:xfrm>
          <a:off x="2025649" y="4454565"/>
          <a:ext cx="1478333" cy="838430"/>
        </a:xfrm>
        <a:prstGeom prst="roundRect">
          <a:avLst/>
        </a:prstGeom>
        <a:gradFill rotWithShape="0">
          <a:gsLst>
            <a:gs pos="0">
              <a:srgbClr val="CCAF0A">
                <a:hueOff val="7914410"/>
                <a:satOff val="-51814"/>
                <a:lumOff val="11371"/>
                <a:alphaOff val="0"/>
                <a:tint val="73000"/>
                <a:satMod val="150000"/>
              </a:srgbClr>
            </a:gs>
            <a:gs pos="25000">
              <a:srgbClr val="CCAF0A">
                <a:hueOff val="7914410"/>
                <a:satOff val="-51814"/>
                <a:lumOff val="11371"/>
                <a:alphaOff val="0"/>
                <a:tint val="96000"/>
                <a:shade val="80000"/>
                <a:satMod val="105000"/>
              </a:srgbClr>
            </a:gs>
            <a:gs pos="38000">
              <a:srgbClr val="CCAF0A">
                <a:hueOff val="7914410"/>
                <a:satOff val="-51814"/>
                <a:lumOff val="11371"/>
                <a:alphaOff val="0"/>
                <a:tint val="96000"/>
                <a:shade val="59000"/>
                <a:satMod val="120000"/>
              </a:srgbClr>
            </a:gs>
            <a:gs pos="55000">
              <a:srgbClr val="CCAF0A">
                <a:hueOff val="7914410"/>
                <a:satOff val="-51814"/>
                <a:lumOff val="11371"/>
                <a:alphaOff val="0"/>
                <a:shade val="57000"/>
                <a:satMod val="120000"/>
              </a:srgbClr>
            </a:gs>
            <a:gs pos="80000">
              <a:srgbClr val="CCAF0A">
                <a:hueOff val="7914410"/>
                <a:satOff val="-51814"/>
                <a:lumOff val="11371"/>
                <a:alphaOff val="0"/>
                <a:shade val="56000"/>
                <a:satMod val="145000"/>
              </a:srgbClr>
            </a:gs>
            <a:gs pos="88000">
              <a:srgbClr val="CCAF0A">
                <a:hueOff val="7914410"/>
                <a:satOff val="-51814"/>
                <a:lumOff val="11371"/>
                <a:alphaOff val="0"/>
                <a:shade val="63000"/>
                <a:satMod val="160000"/>
              </a:srgbClr>
            </a:gs>
            <a:gs pos="100000">
              <a:srgbClr val="CCAF0A">
                <a:hueOff val="7914410"/>
                <a:satOff val="-51814"/>
                <a:lumOff val="11371"/>
                <a:alphaOff val="0"/>
                <a:tint val="99555"/>
                <a:satMod val="155000"/>
              </a:srgbClr>
            </a:gs>
          </a:gsLst>
          <a:lin ang="5400000" scaled="1"/>
        </a:gradFill>
        <a:ln>
          <a:noFill/>
        </a:ln>
        <a:effectLst>
          <a:glow rad="76200">
            <a:srgbClr val="CCAF0A">
              <a:hueOff val="7914410"/>
              <a:satOff val="-51814"/>
              <a:lumOff val="11371"/>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7914410"/>
              <a:satOff val="-51814"/>
              <a:lumOff val="11371"/>
              <a:alphaOff val="0"/>
              <a:shade val="30000"/>
              <a:satMod val="200000"/>
            </a:srgbClr>
          </a:contourClr>
        </a:sp3d>
      </dgm:spPr>
      <dgm:t>
        <a:bodyPr lIns="36000" rIns="36000"/>
        <a:lstStyle/>
        <a:p>
          <a:r>
            <a:rPr kumimoji="1" lang="ja-JP" altLang="en-US" sz="1400" b="1" dirty="0" smtClean="0">
              <a:solidFill>
                <a:sysClr val="window" lastClr="FFFFFF"/>
              </a:solidFill>
              <a:latin typeface="HGP創英角ｺﾞｼｯｸUB" pitchFamily="50" charset="-128"/>
              <a:ea typeface="HGP創英角ｺﾞｼｯｸUB" pitchFamily="50" charset="-128"/>
              <a:cs typeface="+mn-cs"/>
            </a:rPr>
            <a:t>ヒューマン</a:t>
          </a:r>
          <a:r>
            <a:rPr kumimoji="1" lang="en-US" altLang="ja-JP" sz="14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4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400" b="1" dirty="0" smtClean="0">
              <a:solidFill>
                <a:sysClr val="window" lastClr="FFFFFF"/>
              </a:solidFill>
              <a:latin typeface="HGP創英角ｺﾞｼｯｸUB" pitchFamily="50" charset="-128"/>
              <a:ea typeface="HGP創英角ｺﾞｼｯｸUB" pitchFamily="50" charset="-128"/>
              <a:cs typeface="+mn-cs"/>
            </a:rPr>
            <a:t>コンピュータ</a:t>
          </a:r>
          <a:r>
            <a:rPr kumimoji="1" lang="en-US" altLang="ja-JP" sz="14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4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400" b="1" dirty="0" smtClean="0">
              <a:solidFill>
                <a:sysClr val="window" lastClr="FFFFFF"/>
              </a:solidFill>
              <a:latin typeface="HGP創英角ｺﾞｼｯｸUB" pitchFamily="50" charset="-128"/>
              <a:ea typeface="HGP創英角ｺﾞｼｯｸUB" pitchFamily="50" charset="-128"/>
              <a:cs typeface="+mn-cs"/>
            </a:rPr>
            <a:t>インタラクション</a:t>
          </a:r>
          <a:endParaRPr kumimoji="1" lang="ja-JP" altLang="en-US" sz="1400" b="1" dirty="0">
            <a:solidFill>
              <a:sysClr val="window" lastClr="FFFFFF"/>
            </a:solidFill>
            <a:latin typeface="HGP創英角ｺﾞｼｯｸUB" pitchFamily="50" charset="-128"/>
            <a:ea typeface="HGP創英角ｺﾞｼｯｸUB" pitchFamily="50" charset="-128"/>
            <a:cs typeface="+mn-cs"/>
          </a:endParaRPr>
        </a:p>
      </dgm:t>
    </dgm:pt>
    <dgm:pt modelId="{1C3CD463-BC18-46A4-A69C-52B5134A1649}" type="parTrans" cxnId="{E4FB9FE2-8592-4978-9D95-590F8FBFB25B}">
      <dgm:prSet/>
      <dgm:spPr/>
      <dgm:t>
        <a:bodyPr/>
        <a:lstStyle/>
        <a:p>
          <a:endParaRPr kumimoji="1" lang="ja-JP" altLang="en-US" sz="1600" b="1"/>
        </a:p>
      </dgm:t>
    </dgm:pt>
    <dgm:pt modelId="{BD45E173-116E-4BAF-B2D9-072E4DE0BE7F}" type="sibTrans" cxnId="{E4FB9FE2-8592-4978-9D95-590F8FBFB25B}">
      <dgm:prSet/>
      <dgm:spPr>
        <a:xfrm>
          <a:off x="1710140" y="514079"/>
          <a:ext cx="4785321" cy="4785321"/>
        </a:xfrm>
        <a:custGeom>
          <a:avLst/>
          <a:gdLst/>
          <a:ahLst/>
          <a:cxnLst/>
          <a:rect l="0" t="0" r="0" b="0"/>
          <a:pathLst>
            <a:path>
              <a:moveTo>
                <a:pt x="561834" y="3933083"/>
              </a:moveTo>
              <a:arcTo wR="2392660" hR="2392660" stAng="8395403" swAng="1374318"/>
            </a:path>
          </a:pathLst>
        </a:custGeom>
        <a:noFill/>
        <a:ln w="9525" cap="flat" cmpd="sng" algn="ctr">
          <a:solidFill>
            <a:srgbClr val="CCAF0A">
              <a:hueOff val="7914410"/>
              <a:satOff val="-51814"/>
              <a:lumOff val="11371"/>
              <a:alphaOff val="0"/>
            </a:srgbClr>
          </a:solidFill>
          <a:prstDash val="solid"/>
        </a:ln>
        <a:effectLst/>
      </dgm:spPr>
      <dgm:t>
        <a:bodyPr/>
        <a:lstStyle/>
        <a:p>
          <a:endParaRPr kumimoji="1" lang="ja-JP" altLang="en-US" sz="1600" b="1"/>
        </a:p>
      </dgm:t>
    </dgm:pt>
    <dgm:pt modelId="{EDE5696A-F010-4970-8620-50B03954711B}">
      <dgm:prSet phldrT="[テキスト]" custT="1"/>
      <dgm:spPr>
        <a:xfrm>
          <a:off x="971529" y="2765429"/>
          <a:ext cx="1478333" cy="838430"/>
        </a:xfrm>
        <a:prstGeom prst="roundRect">
          <a:avLst/>
        </a:prstGeom>
        <a:gradFill rotWithShape="0">
          <a:gsLst>
            <a:gs pos="0">
              <a:srgbClr val="CCAF0A">
                <a:hueOff val="9893011"/>
                <a:satOff val="-64767"/>
                <a:lumOff val="14213"/>
                <a:alphaOff val="0"/>
                <a:tint val="73000"/>
                <a:satMod val="150000"/>
              </a:srgbClr>
            </a:gs>
            <a:gs pos="25000">
              <a:srgbClr val="CCAF0A">
                <a:hueOff val="9893011"/>
                <a:satOff val="-64767"/>
                <a:lumOff val="14213"/>
                <a:alphaOff val="0"/>
                <a:tint val="96000"/>
                <a:shade val="80000"/>
                <a:satMod val="105000"/>
              </a:srgbClr>
            </a:gs>
            <a:gs pos="38000">
              <a:srgbClr val="CCAF0A">
                <a:hueOff val="9893011"/>
                <a:satOff val="-64767"/>
                <a:lumOff val="14213"/>
                <a:alphaOff val="0"/>
                <a:tint val="96000"/>
                <a:shade val="59000"/>
                <a:satMod val="120000"/>
              </a:srgbClr>
            </a:gs>
            <a:gs pos="55000">
              <a:srgbClr val="CCAF0A">
                <a:hueOff val="9893011"/>
                <a:satOff val="-64767"/>
                <a:lumOff val="14213"/>
                <a:alphaOff val="0"/>
                <a:shade val="57000"/>
                <a:satMod val="120000"/>
              </a:srgbClr>
            </a:gs>
            <a:gs pos="80000">
              <a:srgbClr val="CCAF0A">
                <a:hueOff val="9893011"/>
                <a:satOff val="-64767"/>
                <a:lumOff val="14213"/>
                <a:alphaOff val="0"/>
                <a:shade val="56000"/>
                <a:satMod val="145000"/>
              </a:srgbClr>
            </a:gs>
            <a:gs pos="88000">
              <a:srgbClr val="CCAF0A">
                <a:hueOff val="9893011"/>
                <a:satOff val="-64767"/>
                <a:lumOff val="14213"/>
                <a:alphaOff val="0"/>
                <a:shade val="63000"/>
                <a:satMod val="160000"/>
              </a:srgbClr>
            </a:gs>
            <a:gs pos="100000">
              <a:srgbClr val="CCAF0A">
                <a:hueOff val="9893011"/>
                <a:satOff val="-64767"/>
                <a:lumOff val="14213"/>
                <a:alphaOff val="0"/>
                <a:tint val="99555"/>
                <a:satMod val="155000"/>
              </a:srgbClr>
            </a:gs>
          </a:gsLst>
          <a:lin ang="5400000" scaled="1"/>
        </a:gradFill>
        <a:ln>
          <a:noFill/>
        </a:ln>
        <a:effectLst>
          <a:glow rad="76200">
            <a:srgbClr val="CCAF0A">
              <a:hueOff val="9893011"/>
              <a:satOff val="-64767"/>
              <a:lumOff val="14213"/>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9893011"/>
              <a:satOff val="-64767"/>
              <a:lumOff val="14213"/>
              <a:alphaOff val="0"/>
              <a:shade val="30000"/>
              <a:satMod val="200000"/>
            </a:srgbClr>
          </a:contourClr>
        </a:sp3d>
      </dgm:spPr>
      <dgm:t>
        <a:bodyPr/>
        <a:lstStyle/>
        <a:p>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e-Learning</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B4ED8E4C-603B-4665-8B1F-2BAEFB976B52}" type="parTrans" cxnId="{CBB675A3-39E1-42A3-8DE1-E9DF01CF96C3}">
      <dgm:prSet/>
      <dgm:spPr/>
      <dgm:t>
        <a:bodyPr/>
        <a:lstStyle/>
        <a:p>
          <a:endParaRPr kumimoji="1" lang="ja-JP" altLang="en-US" sz="1600" b="1"/>
        </a:p>
      </dgm:t>
    </dgm:pt>
    <dgm:pt modelId="{3595B58E-D67A-40F4-91E4-40D082B54024}" type="sibTrans" cxnId="{CBB675A3-39E1-42A3-8DE1-E9DF01CF96C3}">
      <dgm:prSet/>
      <dgm:spPr>
        <a:xfrm>
          <a:off x="1682786" y="347189"/>
          <a:ext cx="4785321" cy="4785321"/>
        </a:xfrm>
        <a:custGeom>
          <a:avLst/>
          <a:gdLst/>
          <a:ahLst/>
          <a:cxnLst/>
          <a:rect l="0" t="0" r="0" b="0"/>
          <a:pathLst>
            <a:path>
              <a:moveTo>
                <a:pt x="57" y="2409189"/>
              </a:moveTo>
              <a:arcTo wR="2392660" hR="2392660" stAng="10776252" swAng="1282366"/>
            </a:path>
          </a:pathLst>
        </a:custGeom>
        <a:noFill/>
        <a:ln w="9525" cap="flat" cmpd="sng" algn="ctr">
          <a:solidFill>
            <a:srgbClr val="CCAF0A">
              <a:hueOff val="9893011"/>
              <a:satOff val="-64767"/>
              <a:lumOff val="14213"/>
              <a:alphaOff val="0"/>
            </a:srgbClr>
          </a:solidFill>
          <a:prstDash val="solid"/>
        </a:ln>
        <a:effectLst/>
      </dgm:spPr>
      <dgm:t>
        <a:bodyPr/>
        <a:lstStyle/>
        <a:p>
          <a:endParaRPr kumimoji="1" lang="ja-JP" altLang="en-US" sz="1600" b="1"/>
        </a:p>
      </dgm:t>
    </dgm:pt>
    <dgm:pt modelId="{021CF278-1082-4D51-98D8-3A5002750E51}">
      <dgm:prSet phldrT="[テキスト]" custT="1"/>
      <dgm:spPr>
        <a:xfrm>
          <a:off x="1328716" y="1036419"/>
          <a:ext cx="1478333" cy="838430"/>
        </a:xfrm>
        <a:prstGeom prst="roundRect">
          <a:avLst/>
        </a:prstGeom>
        <a:gradFill rotWithShape="0">
          <a:gsLst>
            <a:gs pos="0">
              <a:srgbClr val="CCAF0A">
                <a:hueOff val="11871614"/>
                <a:satOff val="-77721"/>
                <a:lumOff val="17056"/>
                <a:alphaOff val="0"/>
                <a:tint val="73000"/>
                <a:satMod val="150000"/>
              </a:srgbClr>
            </a:gs>
            <a:gs pos="25000">
              <a:srgbClr val="CCAF0A">
                <a:hueOff val="11871614"/>
                <a:satOff val="-77721"/>
                <a:lumOff val="17056"/>
                <a:alphaOff val="0"/>
                <a:tint val="96000"/>
                <a:shade val="80000"/>
                <a:satMod val="105000"/>
              </a:srgbClr>
            </a:gs>
            <a:gs pos="38000">
              <a:srgbClr val="CCAF0A">
                <a:hueOff val="11871614"/>
                <a:satOff val="-77721"/>
                <a:lumOff val="17056"/>
                <a:alphaOff val="0"/>
                <a:tint val="96000"/>
                <a:shade val="59000"/>
                <a:satMod val="120000"/>
              </a:srgbClr>
            </a:gs>
            <a:gs pos="55000">
              <a:srgbClr val="CCAF0A">
                <a:hueOff val="11871614"/>
                <a:satOff val="-77721"/>
                <a:lumOff val="17056"/>
                <a:alphaOff val="0"/>
                <a:shade val="57000"/>
                <a:satMod val="120000"/>
              </a:srgbClr>
            </a:gs>
            <a:gs pos="80000">
              <a:srgbClr val="CCAF0A">
                <a:hueOff val="11871614"/>
                <a:satOff val="-77721"/>
                <a:lumOff val="17056"/>
                <a:alphaOff val="0"/>
                <a:shade val="56000"/>
                <a:satMod val="145000"/>
              </a:srgbClr>
            </a:gs>
            <a:gs pos="88000">
              <a:srgbClr val="CCAF0A">
                <a:hueOff val="11871614"/>
                <a:satOff val="-77721"/>
                <a:lumOff val="17056"/>
                <a:alphaOff val="0"/>
                <a:shade val="63000"/>
                <a:satMod val="160000"/>
              </a:srgbClr>
            </a:gs>
            <a:gs pos="100000">
              <a:srgbClr val="CCAF0A">
                <a:hueOff val="11871614"/>
                <a:satOff val="-77721"/>
                <a:lumOff val="17056"/>
                <a:alphaOff val="0"/>
                <a:tint val="99555"/>
                <a:satMod val="155000"/>
              </a:srgbClr>
            </a:gs>
          </a:gsLst>
          <a:lin ang="5400000" scaled="1"/>
        </a:gradFill>
        <a:ln>
          <a:noFill/>
        </a:ln>
        <a:effectLst>
          <a:glow rad="76200">
            <a:srgbClr val="CCAF0A">
              <a:hueOff val="11871614"/>
              <a:satOff val="-77721"/>
              <a:lumOff val="17056"/>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11871614"/>
              <a:satOff val="-77721"/>
              <a:lumOff val="17056"/>
              <a:alphaOff val="0"/>
              <a:shade val="30000"/>
              <a:satMod val="200000"/>
            </a:srgbClr>
          </a:contourClr>
        </a:sp3d>
      </dgm:spPr>
      <dgm:t>
        <a:bodyPr/>
        <a:lstStyle/>
        <a:p>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レビュー</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C073C4E2-3A8C-4FCF-9EE2-7181C6EFC610}" type="parTrans" cxnId="{CB0AA04A-6582-4B35-82DF-473EC26D6B0E}">
      <dgm:prSet/>
      <dgm:spPr/>
      <dgm:t>
        <a:bodyPr/>
        <a:lstStyle/>
        <a:p>
          <a:endParaRPr kumimoji="1" lang="ja-JP" altLang="en-US" sz="1600" b="1"/>
        </a:p>
      </dgm:t>
    </dgm:pt>
    <dgm:pt modelId="{4169F27C-D751-4A74-BC6C-2C57CB6756B9}" type="sibTrans" cxnId="{CB0AA04A-6582-4B35-82DF-473EC26D6B0E}">
      <dgm:prSet/>
      <dgm:spPr>
        <a:xfrm>
          <a:off x="1580221" y="463480"/>
          <a:ext cx="4785321" cy="4785321"/>
        </a:xfrm>
        <a:custGeom>
          <a:avLst/>
          <a:gdLst/>
          <a:ahLst/>
          <a:cxnLst/>
          <a:rect l="0" t="0" r="0" b="0"/>
          <a:pathLst>
            <a:path>
              <a:moveTo>
                <a:pt x="847349" y="565959"/>
              </a:moveTo>
              <a:arcTo wR="2392660" hR="2392660" stAng="13786213" swAng="1531010"/>
            </a:path>
          </a:pathLst>
        </a:custGeom>
        <a:noFill/>
        <a:ln w="9525" cap="flat" cmpd="sng" algn="ctr">
          <a:solidFill>
            <a:srgbClr val="CCAF0A">
              <a:hueOff val="11871614"/>
              <a:satOff val="-77721"/>
              <a:lumOff val="17056"/>
              <a:alphaOff val="0"/>
            </a:srgbClr>
          </a:solidFill>
          <a:prstDash val="solid"/>
        </a:ln>
        <a:effectLst/>
      </dgm:spPr>
      <dgm:t>
        <a:bodyPr/>
        <a:lstStyle/>
        <a:p>
          <a:endParaRPr kumimoji="1" lang="ja-JP" altLang="en-US" sz="1600" b="1"/>
        </a:p>
      </dgm:t>
    </dgm:pt>
    <dgm:pt modelId="{88D8013F-9E7F-463B-B161-E4085A70EBA0}">
      <dgm:prSet phldrT="[テキスト]" custT="1"/>
      <dgm:spPr>
        <a:xfrm>
          <a:off x="5422549" y="1036419"/>
          <a:ext cx="1478333" cy="838430"/>
        </a:xfrm>
        <a:prstGeom prst="roundRect">
          <a:avLst/>
        </a:prstGeom>
        <a:gradFill rotWithShape="0">
          <a:gsLst>
            <a:gs pos="0">
              <a:srgbClr val="CCAF0A">
                <a:hueOff val="1978602"/>
                <a:satOff val="-12954"/>
                <a:lumOff val="2843"/>
                <a:alphaOff val="0"/>
                <a:tint val="73000"/>
                <a:satMod val="150000"/>
              </a:srgbClr>
            </a:gs>
            <a:gs pos="25000">
              <a:srgbClr val="CCAF0A">
                <a:hueOff val="1978602"/>
                <a:satOff val="-12954"/>
                <a:lumOff val="2843"/>
                <a:alphaOff val="0"/>
                <a:tint val="96000"/>
                <a:shade val="80000"/>
                <a:satMod val="105000"/>
              </a:srgbClr>
            </a:gs>
            <a:gs pos="38000">
              <a:srgbClr val="CCAF0A">
                <a:hueOff val="1978602"/>
                <a:satOff val="-12954"/>
                <a:lumOff val="2843"/>
                <a:alphaOff val="0"/>
                <a:tint val="96000"/>
                <a:shade val="59000"/>
                <a:satMod val="120000"/>
              </a:srgbClr>
            </a:gs>
            <a:gs pos="55000">
              <a:srgbClr val="CCAF0A">
                <a:hueOff val="1978602"/>
                <a:satOff val="-12954"/>
                <a:lumOff val="2843"/>
                <a:alphaOff val="0"/>
                <a:shade val="57000"/>
                <a:satMod val="120000"/>
              </a:srgbClr>
            </a:gs>
            <a:gs pos="80000">
              <a:srgbClr val="CCAF0A">
                <a:hueOff val="1978602"/>
                <a:satOff val="-12954"/>
                <a:lumOff val="2843"/>
                <a:alphaOff val="0"/>
                <a:shade val="56000"/>
                <a:satMod val="145000"/>
              </a:srgbClr>
            </a:gs>
            <a:gs pos="88000">
              <a:srgbClr val="CCAF0A">
                <a:hueOff val="1978602"/>
                <a:satOff val="-12954"/>
                <a:lumOff val="2843"/>
                <a:alphaOff val="0"/>
                <a:shade val="63000"/>
                <a:satMod val="160000"/>
              </a:srgbClr>
            </a:gs>
            <a:gs pos="100000">
              <a:srgbClr val="CCAF0A">
                <a:hueOff val="1978602"/>
                <a:satOff val="-12954"/>
                <a:lumOff val="2843"/>
                <a:alphaOff val="0"/>
                <a:tint val="99555"/>
                <a:satMod val="155000"/>
              </a:srgbClr>
            </a:gs>
          </a:gsLst>
          <a:lin ang="5400000" scaled="1"/>
        </a:gradFill>
        <a:ln>
          <a:noFill/>
        </a:ln>
        <a:effectLst>
          <a:glow rad="76200">
            <a:srgbClr val="CCAF0A">
              <a:hueOff val="1978602"/>
              <a:satOff val="-12954"/>
              <a:lumOff val="2843"/>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1978602"/>
              <a:satOff val="-12954"/>
              <a:lumOff val="2843"/>
              <a:alphaOff val="0"/>
              <a:shade val="30000"/>
              <a:satMod val="200000"/>
            </a:srgbClr>
          </a:contourClr>
        </a:sp3d>
      </dgm:spPr>
      <dgm:t>
        <a:bodyPr/>
        <a:lstStyle/>
        <a:p>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セキュリティ</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B390BE6A-01B5-449F-8556-347277717505}" type="parTrans" cxnId="{3B3787E4-36FF-4F91-A771-F96D1201FC90}">
      <dgm:prSet/>
      <dgm:spPr/>
      <dgm:t>
        <a:bodyPr/>
        <a:lstStyle/>
        <a:p>
          <a:endParaRPr kumimoji="1" lang="ja-JP" altLang="en-US" sz="1600" b="1"/>
        </a:p>
      </dgm:t>
    </dgm:pt>
    <dgm:pt modelId="{07B6BF9D-589C-4948-A23D-07AEBA4B705E}" type="sibTrans" cxnId="{3B3787E4-36FF-4F91-A771-F96D1201FC90}">
      <dgm:prSet/>
      <dgm:spPr>
        <a:xfrm>
          <a:off x="1810254" y="463723"/>
          <a:ext cx="4785321" cy="4785321"/>
        </a:xfrm>
        <a:custGeom>
          <a:avLst/>
          <a:gdLst/>
          <a:ahLst/>
          <a:cxnLst/>
          <a:rect l="0" t="0" r="0" b="0"/>
          <a:pathLst>
            <a:path>
              <a:moveTo>
                <a:pt x="4578406" y="1419345"/>
              </a:moveTo>
              <a:arcTo wR="2392660" hR="2392660" stAng="20159792" swAng="1275696"/>
            </a:path>
          </a:pathLst>
        </a:custGeom>
        <a:noFill/>
        <a:ln w="9525" cap="flat" cmpd="sng" algn="ctr">
          <a:solidFill>
            <a:srgbClr val="CCAF0A">
              <a:hueOff val="1978602"/>
              <a:satOff val="-12954"/>
              <a:lumOff val="2843"/>
              <a:alphaOff val="0"/>
            </a:srgbClr>
          </a:solidFill>
          <a:prstDash val="solid"/>
        </a:ln>
        <a:effectLst/>
      </dgm:spPr>
      <dgm:t>
        <a:bodyPr/>
        <a:lstStyle/>
        <a:p>
          <a:endParaRPr kumimoji="1" lang="ja-JP" altLang="en-US" sz="1600" b="1"/>
        </a:p>
      </dgm:t>
    </dgm:pt>
    <dgm:pt modelId="{170C106C-48EB-4767-A8DA-E44F80D06303}">
      <dgm:prSet phldrT="[テキスト]" custT="1"/>
      <dgm:spPr>
        <a:xfrm>
          <a:off x="5829318" y="2750923"/>
          <a:ext cx="1478333" cy="838430"/>
        </a:xfrm>
        <a:prstGeom prst="roundRect">
          <a:avLst/>
        </a:prstGeom>
        <a:gradFill rotWithShape="0">
          <a:gsLst>
            <a:gs pos="0">
              <a:srgbClr val="CCAF0A">
                <a:hueOff val="3957205"/>
                <a:satOff val="-25907"/>
                <a:lumOff val="5685"/>
                <a:alphaOff val="0"/>
                <a:tint val="73000"/>
                <a:satMod val="150000"/>
              </a:srgbClr>
            </a:gs>
            <a:gs pos="25000">
              <a:srgbClr val="CCAF0A">
                <a:hueOff val="3957205"/>
                <a:satOff val="-25907"/>
                <a:lumOff val="5685"/>
                <a:alphaOff val="0"/>
                <a:tint val="96000"/>
                <a:shade val="80000"/>
                <a:satMod val="105000"/>
              </a:srgbClr>
            </a:gs>
            <a:gs pos="38000">
              <a:srgbClr val="CCAF0A">
                <a:hueOff val="3957205"/>
                <a:satOff val="-25907"/>
                <a:lumOff val="5685"/>
                <a:alphaOff val="0"/>
                <a:tint val="96000"/>
                <a:shade val="59000"/>
                <a:satMod val="120000"/>
              </a:srgbClr>
            </a:gs>
            <a:gs pos="55000">
              <a:srgbClr val="CCAF0A">
                <a:hueOff val="3957205"/>
                <a:satOff val="-25907"/>
                <a:lumOff val="5685"/>
                <a:alphaOff val="0"/>
                <a:shade val="57000"/>
                <a:satMod val="120000"/>
              </a:srgbClr>
            </a:gs>
            <a:gs pos="80000">
              <a:srgbClr val="CCAF0A">
                <a:hueOff val="3957205"/>
                <a:satOff val="-25907"/>
                <a:lumOff val="5685"/>
                <a:alphaOff val="0"/>
                <a:shade val="56000"/>
                <a:satMod val="145000"/>
              </a:srgbClr>
            </a:gs>
            <a:gs pos="88000">
              <a:srgbClr val="CCAF0A">
                <a:hueOff val="3957205"/>
                <a:satOff val="-25907"/>
                <a:lumOff val="5685"/>
                <a:alphaOff val="0"/>
                <a:shade val="63000"/>
                <a:satMod val="160000"/>
              </a:srgbClr>
            </a:gs>
            <a:gs pos="100000">
              <a:srgbClr val="CCAF0A">
                <a:hueOff val="3957205"/>
                <a:satOff val="-25907"/>
                <a:lumOff val="5685"/>
                <a:alphaOff val="0"/>
                <a:tint val="99555"/>
                <a:satMod val="155000"/>
              </a:srgbClr>
            </a:gs>
          </a:gsLst>
          <a:lin ang="5400000" scaled="1"/>
        </a:gradFill>
        <a:ln>
          <a:noFill/>
        </a:ln>
        <a:effectLst>
          <a:glow rad="76200">
            <a:srgbClr val="CCAF0A">
              <a:hueOff val="3957205"/>
              <a:satOff val="-25907"/>
              <a:lumOff val="5685"/>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3957205"/>
              <a:satOff val="-25907"/>
              <a:lumOff val="5685"/>
              <a:alphaOff val="0"/>
              <a:shade val="30000"/>
              <a:satMod val="200000"/>
            </a:srgbClr>
          </a:contourClr>
        </a:sp3d>
      </dgm:spPr>
      <dgm:t>
        <a:bodyPr/>
        <a:lstStyle/>
        <a:p>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ネットワーク</a:t>
          </a:r>
          <a:r>
            <a:rPr kumimoji="1" lang="en-US" altLang="ja-JP" sz="1600" b="1"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ソフトウェア</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40B6BE01-AFC6-403D-A033-FEF27E945034}" type="sibTrans" cxnId="{F8061ACD-0CC0-4136-BF87-444D84DC3A1F}">
      <dgm:prSet/>
      <dgm:spPr>
        <a:xfrm>
          <a:off x="1803190" y="452985"/>
          <a:ext cx="4785321" cy="4785321"/>
        </a:xfrm>
        <a:custGeom>
          <a:avLst/>
          <a:gdLst/>
          <a:ahLst/>
          <a:cxnLst/>
          <a:rect l="0" t="0" r="0" b="0"/>
          <a:pathLst>
            <a:path>
              <a:moveTo>
                <a:pt x="4663647" y="3145951"/>
              </a:moveTo>
              <a:arcTo wR="2392660" hR="2392660" stAng="1101048" swAng="1431670"/>
            </a:path>
          </a:pathLst>
        </a:custGeom>
        <a:noFill/>
        <a:ln w="9525" cap="flat" cmpd="sng" algn="ctr">
          <a:solidFill>
            <a:srgbClr val="CCAF0A">
              <a:hueOff val="3957205"/>
              <a:satOff val="-25907"/>
              <a:lumOff val="5685"/>
              <a:alphaOff val="0"/>
            </a:srgbClr>
          </a:solidFill>
          <a:prstDash val="solid"/>
        </a:ln>
        <a:effectLst/>
      </dgm:spPr>
      <dgm:t>
        <a:bodyPr/>
        <a:lstStyle/>
        <a:p>
          <a:endParaRPr kumimoji="1" lang="ja-JP" altLang="en-US" sz="1600" b="1"/>
        </a:p>
      </dgm:t>
    </dgm:pt>
    <dgm:pt modelId="{15870FF3-EFCE-4F7A-AF46-2F588C3B0DB3}" type="parTrans" cxnId="{F8061ACD-0CC0-4136-BF87-444D84DC3A1F}">
      <dgm:prSet/>
      <dgm:spPr/>
      <dgm:t>
        <a:bodyPr/>
        <a:lstStyle/>
        <a:p>
          <a:endParaRPr kumimoji="1" lang="ja-JP" altLang="en-US" sz="1600" b="1"/>
        </a:p>
      </dgm:t>
    </dgm:pt>
    <dgm:pt modelId="{815B2468-5F11-4AC1-98D3-F00BF6180C54}">
      <dgm:prSet phldrT="[テキスト]" custT="1"/>
      <dgm:spPr>
        <a:xfrm>
          <a:off x="4737100" y="4460674"/>
          <a:ext cx="1478333" cy="838430"/>
        </a:xfrm>
        <a:prstGeom prst="roundRect">
          <a:avLst/>
        </a:prstGeom>
        <a:gradFill rotWithShape="0">
          <a:gsLst>
            <a:gs pos="0">
              <a:srgbClr val="CCAF0A">
                <a:hueOff val="5935807"/>
                <a:satOff val="-38860"/>
                <a:lumOff val="8528"/>
                <a:alphaOff val="0"/>
                <a:tint val="73000"/>
                <a:satMod val="150000"/>
              </a:srgbClr>
            </a:gs>
            <a:gs pos="25000">
              <a:srgbClr val="CCAF0A">
                <a:hueOff val="5935807"/>
                <a:satOff val="-38860"/>
                <a:lumOff val="8528"/>
                <a:alphaOff val="0"/>
                <a:tint val="96000"/>
                <a:shade val="80000"/>
                <a:satMod val="105000"/>
              </a:srgbClr>
            </a:gs>
            <a:gs pos="38000">
              <a:srgbClr val="CCAF0A">
                <a:hueOff val="5935807"/>
                <a:satOff val="-38860"/>
                <a:lumOff val="8528"/>
                <a:alphaOff val="0"/>
                <a:tint val="96000"/>
                <a:shade val="59000"/>
                <a:satMod val="120000"/>
              </a:srgbClr>
            </a:gs>
            <a:gs pos="55000">
              <a:srgbClr val="CCAF0A">
                <a:hueOff val="5935807"/>
                <a:satOff val="-38860"/>
                <a:lumOff val="8528"/>
                <a:alphaOff val="0"/>
                <a:shade val="57000"/>
                <a:satMod val="120000"/>
              </a:srgbClr>
            </a:gs>
            <a:gs pos="80000">
              <a:srgbClr val="CCAF0A">
                <a:hueOff val="5935807"/>
                <a:satOff val="-38860"/>
                <a:lumOff val="8528"/>
                <a:alphaOff val="0"/>
                <a:shade val="56000"/>
                <a:satMod val="145000"/>
              </a:srgbClr>
            </a:gs>
            <a:gs pos="88000">
              <a:srgbClr val="CCAF0A">
                <a:hueOff val="5935807"/>
                <a:satOff val="-38860"/>
                <a:lumOff val="8528"/>
                <a:alphaOff val="0"/>
                <a:shade val="63000"/>
                <a:satMod val="160000"/>
              </a:srgbClr>
            </a:gs>
            <a:gs pos="100000">
              <a:srgbClr val="CCAF0A">
                <a:hueOff val="5935807"/>
                <a:satOff val="-38860"/>
                <a:lumOff val="8528"/>
                <a:alphaOff val="0"/>
                <a:tint val="99555"/>
                <a:satMod val="155000"/>
              </a:srgbClr>
            </a:gs>
          </a:gsLst>
          <a:lin ang="5400000" scaled="1"/>
        </a:gradFill>
        <a:ln>
          <a:noFill/>
        </a:ln>
        <a:effectLst>
          <a:glow rad="76200">
            <a:srgbClr val="CCAF0A">
              <a:hueOff val="5935807"/>
              <a:satOff val="-38860"/>
              <a:lumOff val="8528"/>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5935807"/>
              <a:satOff val="-38860"/>
              <a:lumOff val="8528"/>
              <a:alphaOff val="0"/>
              <a:shade val="30000"/>
              <a:satMod val="200000"/>
            </a:srgbClr>
          </a:contourClr>
        </a:sp3d>
      </dgm:spPr>
      <dgm:t>
        <a:bodyPr/>
        <a:lstStyle/>
        <a:p>
          <a:r>
            <a:rPr kumimoji="1" lang="ja-JP" altLang="en-US" sz="1600" b="1" dirty="0" smtClean="0">
              <a:solidFill>
                <a:sysClr val="window" lastClr="FFFFFF"/>
              </a:solidFill>
              <a:latin typeface="HGP創英角ｺﾞｼｯｸUB" pitchFamily="50" charset="-128"/>
              <a:ea typeface="HGP創英角ｺﾞｼｯｸUB" pitchFamily="50" charset="-128"/>
              <a:cs typeface="+mn-cs"/>
            </a:rPr>
            <a:t>オープンソースソフトウェア</a:t>
          </a:r>
          <a:endParaRPr kumimoji="1" lang="ja-JP" altLang="en-US" sz="1600" b="1" dirty="0">
            <a:solidFill>
              <a:sysClr val="window" lastClr="FFFFFF"/>
            </a:solidFill>
            <a:latin typeface="HGP創英角ｺﾞｼｯｸUB" pitchFamily="50" charset="-128"/>
            <a:ea typeface="HGP創英角ｺﾞｼｯｸUB" pitchFamily="50" charset="-128"/>
            <a:cs typeface="+mn-cs"/>
          </a:endParaRPr>
        </a:p>
      </dgm:t>
    </dgm:pt>
    <dgm:pt modelId="{4DBAF091-AFBB-406E-9494-ABB7BC12CB72}" type="sibTrans" cxnId="{E0AD2B6B-722D-4576-831B-059F854EDD30}">
      <dgm:prSet/>
      <dgm:spPr>
        <a:xfrm>
          <a:off x="1744423" y="499876"/>
          <a:ext cx="4785321" cy="4785321"/>
        </a:xfrm>
        <a:custGeom>
          <a:avLst/>
          <a:gdLst/>
          <a:ahLst/>
          <a:cxnLst/>
          <a:rect l="0" t="0" r="0" b="0"/>
          <a:pathLst>
            <a:path>
              <a:moveTo>
                <a:pt x="2980731" y="4711927"/>
              </a:moveTo>
              <a:arcTo wR="2392660" hR="2392660" stAng="4546320" swAng="1756557"/>
            </a:path>
          </a:pathLst>
        </a:custGeom>
        <a:noFill/>
        <a:ln w="9525" cap="flat" cmpd="sng" algn="ctr">
          <a:solidFill>
            <a:srgbClr val="CCAF0A">
              <a:hueOff val="5935807"/>
              <a:satOff val="-38860"/>
              <a:lumOff val="8528"/>
              <a:alphaOff val="0"/>
            </a:srgbClr>
          </a:solidFill>
          <a:prstDash val="solid"/>
        </a:ln>
        <a:effectLst/>
      </dgm:spPr>
      <dgm:t>
        <a:bodyPr/>
        <a:lstStyle/>
        <a:p>
          <a:endParaRPr kumimoji="1" lang="ja-JP" altLang="en-US" sz="1600" b="1"/>
        </a:p>
      </dgm:t>
    </dgm:pt>
    <dgm:pt modelId="{24AE4F06-CB94-4F31-B28C-CED4409E628E}" type="parTrans" cxnId="{E0AD2B6B-722D-4576-831B-059F854EDD30}">
      <dgm:prSet/>
      <dgm:spPr/>
      <dgm:t>
        <a:bodyPr/>
        <a:lstStyle/>
        <a:p>
          <a:endParaRPr kumimoji="1" lang="ja-JP" altLang="en-US" sz="1600" b="1"/>
        </a:p>
      </dgm:t>
    </dgm:pt>
    <dgm:pt modelId="{2FEE4082-0924-4F84-A4B0-AAB8CC37C00C}" type="pres">
      <dgm:prSet presAssocID="{6086CF02-6B91-49BD-914F-39476D6B8C96}" presName="cycle" presStyleCnt="0">
        <dgm:presLayoutVars>
          <dgm:dir/>
          <dgm:resizeHandles val="exact"/>
        </dgm:presLayoutVars>
      </dgm:prSet>
      <dgm:spPr/>
      <dgm:t>
        <a:bodyPr/>
        <a:lstStyle/>
        <a:p>
          <a:endParaRPr kumimoji="1" lang="ja-JP" altLang="en-US"/>
        </a:p>
      </dgm:t>
    </dgm:pt>
    <dgm:pt modelId="{8A7E92CC-4224-4B1F-B5ED-BC8836DC4B3B}" type="pres">
      <dgm:prSet presAssocID="{1EBC3184-AF69-4B60-98D6-29801617D58D}" presName="node" presStyleLbl="node1" presStyleIdx="0" presStyleCnt="7" custScaleX="114609">
        <dgm:presLayoutVars>
          <dgm:bulletEnabled val="1"/>
        </dgm:presLayoutVars>
      </dgm:prSet>
      <dgm:spPr/>
      <dgm:t>
        <a:bodyPr/>
        <a:lstStyle/>
        <a:p>
          <a:endParaRPr kumimoji="1" lang="ja-JP" altLang="en-US"/>
        </a:p>
      </dgm:t>
    </dgm:pt>
    <dgm:pt modelId="{C8E112A0-88F5-46FD-B71A-0C5B6E4B0383}" type="pres">
      <dgm:prSet presAssocID="{1EBC3184-AF69-4B60-98D6-29801617D58D}" presName="spNode" presStyleCnt="0"/>
      <dgm:spPr/>
    </dgm:pt>
    <dgm:pt modelId="{3410B089-9088-43D4-93D7-D31A5D4E2498}" type="pres">
      <dgm:prSet presAssocID="{D4FCD8BB-BF65-4CE9-8F1C-E89463282050}" presName="sibTrans" presStyleLbl="sibTrans1D1" presStyleIdx="0" presStyleCnt="7"/>
      <dgm:spPr/>
      <dgm:t>
        <a:bodyPr/>
        <a:lstStyle/>
        <a:p>
          <a:endParaRPr kumimoji="1" lang="ja-JP" altLang="en-US"/>
        </a:p>
      </dgm:t>
    </dgm:pt>
    <dgm:pt modelId="{1E555E97-DA20-4B76-B00C-ECC2DA4894B2}" type="pres">
      <dgm:prSet presAssocID="{88D8013F-9E7F-463B-B161-E4085A70EBA0}" presName="node" presStyleLbl="node1" presStyleIdx="1" presStyleCnt="7" custScaleX="114609" custRadScaleRad="102693" custRadScaleInc="29086">
        <dgm:presLayoutVars>
          <dgm:bulletEnabled val="1"/>
        </dgm:presLayoutVars>
      </dgm:prSet>
      <dgm:spPr/>
      <dgm:t>
        <a:bodyPr/>
        <a:lstStyle/>
        <a:p>
          <a:endParaRPr kumimoji="1" lang="ja-JP" altLang="en-US"/>
        </a:p>
      </dgm:t>
    </dgm:pt>
    <dgm:pt modelId="{CFDA0D71-85B1-416B-AF57-F42DF3D8E8F9}" type="pres">
      <dgm:prSet presAssocID="{88D8013F-9E7F-463B-B161-E4085A70EBA0}" presName="spNode" presStyleCnt="0"/>
      <dgm:spPr/>
    </dgm:pt>
    <dgm:pt modelId="{1BB58924-45C0-4D8B-8E8C-E416334159D5}" type="pres">
      <dgm:prSet presAssocID="{07B6BF9D-589C-4948-A23D-07AEBA4B705E}" presName="sibTrans" presStyleLbl="sibTrans1D1" presStyleIdx="1" presStyleCnt="7"/>
      <dgm:spPr/>
      <dgm:t>
        <a:bodyPr/>
        <a:lstStyle/>
        <a:p>
          <a:endParaRPr kumimoji="1" lang="ja-JP" altLang="en-US"/>
        </a:p>
      </dgm:t>
    </dgm:pt>
    <dgm:pt modelId="{C7BCBEDA-51DD-4A9E-AB3E-5E529DA063EA}" type="pres">
      <dgm:prSet presAssocID="{170C106C-48EB-4767-A8DA-E44F80D06303}" presName="node" presStyleLbl="node1" presStyleIdx="2" presStyleCnt="7" custScaleX="114609" custRadScaleRad="103620" custRadScaleInc="-26938">
        <dgm:presLayoutVars>
          <dgm:bulletEnabled val="1"/>
        </dgm:presLayoutVars>
      </dgm:prSet>
      <dgm:spPr/>
      <dgm:t>
        <a:bodyPr/>
        <a:lstStyle/>
        <a:p>
          <a:endParaRPr kumimoji="1" lang="ja-JP" altLang="en-US"/>
        </a:p>
      </dgm:t>
    </dgm:pt>
    <dgm:pt modelId="{2514227F-BB9C-4452-B11F-3F9A2FB48397}" type="pres">
      <dgm:prSet presAssocID="{170C106C-48EB-4767-A8DA-E44F80D06303}" presName="spNode" presStyleCnt="0"/>
      <dgm:spPr/>
    </dgm:pt>
    <dgm:pt modelId="{56877FF9-0A50-4168-86C1-AF1B81D20795}" type="pres">
      <dgm:prSet presAssocID="{40B6BE01-AFC6-403D-A033-FEF27E945034}" presName="sibTrans" presStyleLbl="sibTrans1D1" presStyleIdx="2" presStyleCnt="7"/>
      <dgm:spPr/>
      <dgm:t>
        <a:bodyPr/>
        <a:lstStyle/>
        <a:p>
          <a:endParaRPr kumimoji="1" lang="ja-JP" altLang="en-US"/>
        </a:p>
      </dgm:t>
    </dgm:pt>
    <dgm:pt modelId="{A026FAD6-E9FE-4234-85A7-3F309C71BFED}" type="pres">
      <dgm:prSet presAssocID="{815B2468-5F11-4AC1-98D3-F00BF6180C54}" presName="node" presStyleLbl="node1" presStyleIdx="3" presStyleCnt="7" custScaleX="114609" custRadScaleRad="103377" custRadScaleInc="-44813">
        <dgm:presLayoutVars>
          <dgm:bulletEnabled val="1"/>
        </dgm:presLayoutVars>
      </dgm:prSet>
      <dgm:spPr/>
      <dgm:t>
        <a:bodyPr/>
        <a:lstStyle/>
        <a:p>
          <a:endParaRPr kumimoji="1" lang="ja-JP" altLang="en-US"/>
        </a:p>
      </dgm:t>
    </dgm:pt>
    <dgm:pt modelId="{5007858B-70C9-4651-A6DF-9EFED9737CD5}" type="pres">
      <dgm:prSet presAssocID="{815B2468-5F11-4AC1-98D3-F00BF6180C54}" presName="spNode" presStyleCnt="0"/>
      <dgm:spPr/>
    </dgm:pt>
    <dgm:pt modelId="{5BFB714E-326F-4F5F-867F-D9542DC99D49}" type="pres">
      <dgm:prSet presAssocID="{4DBAF091-AFBB-406E-9494-ABB7BC12CB72}" presName="sibTrans" presStyleLbl="sibTrans1D1" presStyleIdx="3" presStyleCnt="7"/>
      <dgm:spPr/>
      <dgm:t>
        <a:bodyPr/>
        <a:lstStyle/>
        <a:p>
          <a:endParaRPr kumimoji="1" lang="ja-JP" altLang="en-US"/>
        </a:p>
      </dgm:t>
    </dgm:pt>
    <dgm:pt modelId="{8C5B2028-CA02-4E27-A1AE-8E5A6880F380}" type="pres">
      <dgm:prSet presAssocID="{467AE874-3F5F-4FD4-8291-184928C9F4D8}" presName="node" presStyleLbl="node1" presStyleIdx="4" presStyleCnt="7" custScaleX="114609" custRadScaleRad="102900" custRadScaleInc="43968">
        <dgm:presLayoutVars>
          <dgm:bulletEnabled val="1"/>
        </dgm:presLayoutVars>
      </dgm:prSet>
      <dgm:spPr/>
      <dgm:t>
        <a:bodyPr/>
        <a:lstStyle/>
        <a:p>
          <a:endParaRPr kumimoji="1" lang="ja-JP" altLang="en-US"/>
        </a:p>
      </dgm:t>
    </dgm:pt>
    <dgm:pt modelId="{870CC36B-DD84-46BE-84C7-35778C9B4320}" type="pres">
      <dgm:prSet presAssocID="{467AE874-3F5F-4FD4-8291-184928C9F4D8}" presName="spNode" presStyleCnt="0"/>
      <dgm:spPr/>
    </dgm:pt>
    <dgm:pt modelId="{9917D4E2-DD85-46A9-8B1D-7D943971420F}" type="pres">
      <dgm:prSet presAssocID="{BD45E173-116E-4BAF-B2D9-072E4DE0BE7F}" presName="sibTrans" presStyleLbl="sibTrans1D1" presStyleIdx="4" presStyleCnt="7"/>
      <dgm:spPr/>
      <dgm:t>
        <a:bodyPr/>
        <a:lstStyle/>
        <a:p>
          <a:endParaRPr kumimoji="1" lang="ja-JP" altLang="en-US"/>
        </a:p>
      </dgm:t>
    </dgm:pt>
    <dgm:pt modelId="{5D8FADB7-23A9-45BA-8410-F542A2845C73}" type="pres">
      <dgm:prSet presAssocID="{EDE5696A-F010-4970-8620-50B03954711B}" presName="node" presStyleLbl="node1" presStyleIdx="5" presStyleCnt="7" custScaleX="114609" custRadScaleRad="101660" custRadScaleInc="23989">
        <dgm:presLayoutVars>
          <dgm:bulletEnabled val="1"/>
        </dgm:presLayoutVars>
      </dgm:prSet>
      <dgm:spPr/>
      <dgm:t>
        <a:bodyPr/>
        <a:lstStyle/>
        <a:p>
          <a:endParaRPr kumimoji="1" lang="ja-JP" altLang="en-US"/>
        </a:p>
      </dgm:t>
    </dgm:pt>
    <dgm:pt modelId="{38568C70-4BEA-409A-9188-E718E1A49D6A}" type="pres">
      <dgm:prSet presAssocID="{EDE5696A-F010-4970-8620-50B03954711B}" presName="spNode" presStyleCnt="0"/>
      <dgm:spPr/>
    </dgm:pt>
    <dgm:pt modelId="{FE67925D-DB34-422B-AE5F-CBAC3ABCE51E}" type="pres">
      <dgm:prSet presAssocID="{3595B58E-D67A-40F4-91E4-40D082B54024}" presName="sibTrans" presStyleLbl="sibTrans1D1" presStyleIdx="5" presStyleCnt="7"/>
      <dgm:spPr/>
      <dgm:t>
        <a:bodyPr/>
        <a:lstStyle/>
        <a:p>
          <a:endParaRPr kumimoji="1" lang="ja-JP" altLang="en-US"/>
        </a:p>
      </dgm:t>
    </dgm:pt>
    <dgm:pt modelId="{996DD3C7-3DDD-4A1F-AD17-F8620A6AEB82}" type="pres">
      <dgm:prSet presAssocID="{021CF278-1082-4D51-98D8-3A5002750E51}" presName="node" presStyleLbl="node1" presStyleIdx="6" presStyleCnt="7" custScaleX="114609" custRadScaleRad="102693" custRadScaleInc="-29086">
        <dgm:presLayoutVars>
          <dgm:bulletEnabled val="1"/>
        </dgm:presLayoutVars>
      </dgm:prSet>
      <dgm:spPr/>
      <dgm:t>
        <a:bodyPr/>
        <a:lstStyle/>
        <a:p>
          <a:endParaRPr kumimoji="1" lang="ja-JP" altLang="en-US"/>
        </a:p>
      </dgm:t>
    </dgm:pt>
    <dgm:pt modelId="{B9026231-77B4-4633-AD86-D776BC1A9B19}" type="pres">
      <dgm:prSet presAssocID="{021CF278-1082-4D51-98D8-3A5002750E51}" presName="spNode" presStyleCnt="0"/>
      <dgm:spPr/>
    </dgm:pt>
    <dgm:pt modelId="{9A8A8ECA-0524-4BFC-83CA-FBD4ED1BD00D}" type="pres">
      <dgm:prSet presAssocID="{4169F27C-D751-4A74-BC6C-2C57CB6756B9}" presName="sibTrans" presStyleLbl="sibTrans1D1" presStyleIdx="6" presStyleCnt="7"/>
      <dgm:spPr/>
      <dgm:t>
        <a:bodyPr/>
        <a:lstStyle/>
        <a:p>
          <a:endParaRPr kumimoji="1" lang="ja-JP" altLang="en-US"/>
        </a:p>
      </dgm:t>
    </dgm:pt>
  </dgm:ptLst>
  <dgm:cxnLst>
    <dgm:cxn modelId="{B292AB72-98E4-4B28-9E20-B07E3B997CE9}" type="presOf" srcId="{815B2468-5F11-4AC1-98D3-F00BF6180C54}" destId="{A026FAD6-E9FE-4234-85A7-3F309C71BFED}" srcOrd="0" destOrd="0" presId="urn:microsoft.com/office/officeart/2005/8/layout/cycle6"/>
    <dgm:cxn modelId="{8CC770CC-8EC7-4F05-BE90-5EBA16AA4B81}" type="presOf" srcId="{D4FCD8BB-BF65-4CE9-8F1C-E89463282050}" destId="{3410B089-9088-43D4-93D7-D31A5D4E2498}" srcOrd="0" destOrd="0" presId="urn:microsoft.com/office/officeart/2005/8/layout/cycle6"/>
    <dgm:cxn modelId="{3BD4E447-A39C-4C3F-B5EF-CB71CC64AA06}" type="presOf" srcId="{170C106C-48EB-4767-A8DA-E44F80D06303}" destId="{C7BCBEDA-51DD-4A9E-AB3E-5E529DA063EA}" srcOrd="0" destOrd="0" presId="urn:microsoft.com/office/officeart/2005/8/layout/cycle6"/>
    <dgm:cxn modelId="{F43E8BD1-A16A-4F94-8EB0-F2C59E9CE863}" type="presOf" srcId="{4169F27C-D751-4A74-BC6C-2C57CB6756B9}" destId="{9A8A8ECA-0524-4BFC-83CA-FBD4ED1BD00D}" srcOrd="0" destOrd="0" presId="urn:microsoft.com/office/officeart/2005/8/layout/cycle6"/>
    <dgm:cxn modelId="{B2060C3A-4F2B-4BE4-AC52-B73241A183F0}" type="presOf" srcId="{467AE874-3F5F-4FD4-8291-184928C9F4D8}" destId="{8C5B2028-CA02-4E27-A1AE-8E5A6880F380}" srcOrd="0" destOrd="0" presId="urn:microsoft.com/office/officeart/2005/8/layout/cycle6"/>
    <dgm:cxn modelId="{CB0AA04A-6582-4B35-82DF-473EC26D6B0E}" srcId="{6086CF02-6B91-49BD-914F-39476D6B8C96}" destId="{021CF278-1082-4D51-98D8-3A5002750E51}" srcOrd="6" destOrd="0" parTransId="{C073C4E2-3A8C-4FCF-9EE2-7181C6EFC610}" sibTransId="{4169F27C-D751-4A74-BC6C-2C57CB6756B9}"/>
    <dgm:cxn modelId="{E4FB9FE2-8592-4978-9D95-590F8FBFB25B}" srcId="{6086CF02-6B91-49BD-914F-39476D6B8C96}" destId="{467AE874-3F5F-4FD4-8291-184928C9F4D8}" srcOrd="4" destOrd="0" parTransId="{1C3CD463-BC18-46A4-A69C-52B5134A1649}" sibTransId="{BD45E173-116E-4BAF-B2D9-072E4DE0BE7F}"/>
    <dgm:cxn modelId="{E0AD2B6B-722D-4576-831B-059F854EDD30}" srcId="{6086CF02-6B91-49BD-914F-39476D6B8C96}" destId="{815B2468-5F11-4AC1-98D3-F00BF6180C54}" srcOrd="3" destOrd="0" parTransId="{24AE4F06-CB94-4F31-B28C-CED4409E628E}" sibTransId="{4DBAF091-AFBB-406E-9494-ABB7BC12CB72}"/>
    <dgm:cxn modelId="{49E6D956-F4B6-4E70-A707-BD2BEBBA8A83}" type="presOf" srcId="{1EBC3184-AF69-4B60-98D6-29801617D58D}" destId="{8A7E92CC-4224-4B1F-B5ED-BC8836DC4B3B}" srcOrd="0" destOrd="0" presId="urn:microsoft.com/office/officeart/2005/8/layout/cycle6"/>
    <dgm:cxn modelId="{CBB675A3-39E1-42A3-8DE1-E9DF01CF96C3}" srcId="{6086CF02-6B91-49BD-914F-39476D6B8C96}" destId="{EDE5696A-F010-4970-8620-50B03954711B}" srcOrd="5" destOrd="0" parTransId="{B4ED8E4C-603B-4665-8B1F-2BAEFB976B52}" sibTransId="{3595B58E-D67A-40F4-91E4-40D082B54024}"/>
    <dgm:cxn modelId="{DA30349D-3F28-43F5-98B3-7F6B59866C1E}" type="presOf" srcId="{6086CF02-6B91-49BD-914F-39476D6B8C96}" destId="{2FEE4082-0924-4F84-A4B0-AAB8CC37C00C}" srcOrd="0" destOrd="0" presId="urn:microsoft.com/office/officeart/2005/8/layout/cycle6"/>
    <dgm:cxn modelId="{94F515FF-09CB-4A8A-A906-93DEE79F3D53}" type="presOf" srcId="{3595B58E-D67A-40F4-91E4-40D082B54024}" destId="{FE67925D-DB34-422B-AE5F-CBAC3ABCE51E}" srcOrd="0" destOrd="0" presId="urn:microsoft.com/office/officeart/2005/8/layout/cycle6"/>
    <dgm:cxn modelId="{3B3787E4-36FF-4F91-A771-F96D1201FC90}" srcId="{6086CF02-6B91-49BD-914F-39476D6B8C96}" destId="{88D8013F-9E7F-463B-B161-E4085A70EBA0}" srcOrd="1" destOrd="0" parTransId="{B390BE6A-01B5-449F-8556-347277717505}" sibTransId="{07B6BF9D-589C-4948-A23D-07AEBA4B705E}"/>
    <dgm:cxn modelId="{E71B23FF-2AD0-4A4E-89FF-E9FB18633D20}" type="presOf" srcId="{88D8013F-9E7F-463B-B161-E4085A70EBA0}" destId="{1E555E97-DA20-4B76-B00C-ECC2DA4894B2}" srcOrd="0" destOrd="0" presId="urn:microsoft.com/office/officeart/2005/8/layout/cycle6"/>
    <dgm:cxn modelId="{F8061ACD-0CC0-4136-BF87-444D84DC3A1F}" srcId="{6086CF02-6B91-49BD-914F-39476D6B8C96}" destId="{170C106C-48EB-4767-A8DA-E44F80D06303}" srcOrd="2" destOrd="0" parTransId="{15870FF3-EFCE-4F7A-AF46-2F588C3B0DB3}" sibTransId="{40B6BE01-AFC6-403D-A033-FEF27E945034}"/>
    <dgm:cxn modelId="{E13F401D-BF4F-4A31-9D30-D2ADD29906E1}" type="presOf" srcId="{40B6BE01-AFC6-403D-A033-FEF27E945034}" destId="{56877FF9-0A50-4168-86C1-AF1B81D20795}" srcOrd="0" destOrd="0" presId="urn:microsoft.com/office/officeart/2005/8/layout/cycle6"/>
    <dgm:cxn modelId="{D38C5BEE-9EC1-4510-A480-92D848147D70}" type="presOf" srcId="{4DBAF091-AFBB-406E-9494-ABB7BC12CB72}" destId="{5BFB714E-326F-4F5F-867F-D9542DC99D49}" srcOrd="0" destOrd="0" presId="urn:microsoft.com/office/officeart/2005/8/layout/cycle6"/>
    <dgm:cxn modelId="{B0E0AB56-0DB4-478B-9D34-15F5FF98F5CD}" srcId="{6086CF02-6B91-49BD-914F-39476D6B8C96}" destId="{1EBC3184-AF69-4B60-98D6-29801617D58D}" srcOrd="0" destOrd="0" parTransId="{3DEDD0B5-1389-49F8-AA45-F9E110909EC8}" sibTransId="{D4FCD8BB-BF65-4CE9-8F1C-E89463282050}"/>
    <dgm:cxn modelId="{CAF1C908-8350-45B4-A4E6-ED6F90154A96}" type="presOf" srcId="{021CF278-1082-4D51-98D8-3A5002750E51}" destId="{996DD3C7-3DDD-4A1F-AD17-F8620A6AEB82}" srcOrd="0" destOrd="0" presId="urn:microsoft.com/office/officeart/2005/8/layout/cycle6"/>
    <dgm:cxn modelId="{41759BDD-FED3-413E-9355-31E1FB72970C}" type="presOf" srcId="{BD45E173-116E-4BAF-B2D9-072E4DE0BE7F}" destId="{9917D4E2-DD85-46A9-8B1D-7D943971420F}" srcOrd="0" destOrd="0" presId="urn:microsoft.com/office/officeart/2005/8/layout/cycle6"/>
    <dgm:cxn modelId="{CE120750-56A4-491E-BE5B-8B1421515202}" type="presOf" srcId="{07B6BF9D-589C-4948-A23D-07AEBA4B705E}" destId="{1BB58924-45C0-4D8B-8E8C-E416334159D5}" srcOrd="0" destOrd="0" presId="urn:microsoft.com/office/officeart/2005/8/layout/cycle6"/>
    <dgm:cxn modelId="{02180ED7-6C94-4EA3-9F8A-11CB16481D0E}" type="presOf" srcId="{EDE5696A-F010-4970-8620-50B03954711B}" destId="{5D8FADB7-23A9-45BA-8410-F542A2845C73}" srcOrd="0" destOrd="0" presId="urn:microsoft.com/office/officeart/2005/8/layout/cycle6"/>
    <dgm:cxn modelId="{B4440793-9640-4702-8479-C2C9DF46CE8C}" type="presParOf" srcId="{2FEE4082-0924-4F84-A4B0-AAB8CC37C00C}" destId="{8A7E92CC-4224-4B1F-B5ED-BC8836DC4B3B}" srcOrd="0" destOrd="0" presId="urn:microsoft.com/office/officeart/2005/8/layout/cycle6"/>
    <dgm:cxn modelId="{9681CFF2-EDF7-4D96-AE8A-96E4B3FCF177}" type="presParOf" srcId="{2FEE4082-0924-4F84-A4B0-AAB8CC37C00C}" destId="{C8E112A0-88F5-46FD-B71A-0C5B6E4B0383}" srcOrd="1" destOrd="0" presId="urn:microsoft.com/office/officeart/2005/8/layout/cycle6"/>
    <dgm:cxn modelId="{94D002EF-A502-42DB-9A16-809F33C8F8AF}" type="presParOf" srcId="{2FEE4082-0924-4F84-A4B0-AAB8CC37C00C}" destId="{3410B089-9088-43D4-93D7-D31A5D4E2498}" srcOrd="2" destOrd="0" presId="urn:microsoft.com/office/officeart/2005/8/layout/cycle6"/>
    <dgm:cxn modelId="{23210E9D-6008-495F-8BF8-38D04D548E28}" type="presParOf" srcId="{2FEE4082-0924-4F84-A4B0-AAB8CC37C00C}" destId="{1E555E97-DA20-4B76-B00C-ECC2DA4894B2}" srcOrd="3" destOrd="0" presId="urn:microsoft.com/office/officeart/2005/8/layout/cycle6"/>
    <dgm:cxn modelId="{983F71D3-9F61-44A1-875A-E92A7E3FF5E0}" type="presParOf" srcId="{2FEE4082-0924-4F84-A4B0-AAB8CC37C00C}" destId="{CFDA0D71-85B1-416B-AF57-F42DF3D8E8F9}" srcOrd="4" destOrd="0" presId="urn:microsoft.com/office/officeart/2005/8/layout/cycle6"/>
    <dgm:cxn modelId="{F5D552F1-2A1D-44CE-80FD-A71AEC01A202}" type="presParOf" srcId="{2FEE4082-0924-4F84-A4B0-AAB8CC37C00C}" destId="{1BB58924-45C0-4D8B-8E8C-E416334159D5}" srcOrd="5" destOrd="0" presId="urn:microsoft.com/office/officeart/2005/8/layout/cycle6"/>
    <dgm:cxn modelId="{6C07C668-55C4-4F23-BCE8-0A2B04AFE84B}" type="presParOf" srcId="{2FEE4082-0924-4F84-A4B0-AAB8CC37C00C}" destId="{C7BCBEDA-51DD-4A9E-AB3E-5E529DA063EA}" srcOrd="6" destOrd="0" presId="urn:microsoft.com/office/officeart/2005/8/layout/cycle6"/>
    <dgm:cxn modelId="{65A0D6AF-125F-4F0D-B629-D28269A40C6D}" type="presParOf" srcId="{2FEE4082-0924-4F84-A4B0-AAB8CC37C00C}" destId="{2514227F-BB9C-4452-B11F-3F9A2FB48397}" srcOrd="7" destOrd="0" presId="urn:microsoft.com/office/officeart/2005/8/layout/cycle6"/>
    <dgm:cxn modelId="{C2051D5F-7C8D-4063-B553-CF938B3868F8}" type="presParOf" srcId="{2FEE4082-0924-4F84-A4B0-AAB8CC37C00C}" destId="{56877FF9-0A50-4168-86C1-AF1B81D20795}" srcOrd="8" destOrd="0" presId="urn:microsoft.com/office/officeart/2005/8/layout/cycle6"/>
    <dgm:cxn modelId="{FC1973E0-6A24-4F0F-A4BA-FBBAACE19C26}" type="presParOf" srcId="{2FEE4082-0924-4F84-A4B0-AAB8CC37C00C}" destId="{A026FAD6-E9FE-4234-85A7-3F309C71BFED}" srcOrd="9" destOrd="0" presId="urn:microsoft.com/office/officeart/2005/8/layout/cycle6"/>
    <dgm:cxn modelId="{4F74CF39-9019-4F74-8EA0-29FEA21769C1}" type="presParOf" srcId="{2FEE4082-0924-4F84-A4B0-AAB8CC37C00C}" destId="{5007858B-70C9-4651-A6DF-9EFED9737CD5}" srcOrd="10" destOrd="0" presId="urn:microsoft.com/office/officeart/2005/8/layout/cycle6"/>
    <dgm:cxn modelId="{CA2B8248-A941-4547-880D-D7DC2DFBF48D}" type="presParOf" srcId="{2FEE4082-0924-4F84-A4B0-AAB8CC37C00C}" destId="{5BFB714E-326F-4F5F-867F-D9542DC99D49}" srcOrd="11" destOrd="0" presId="urn:microsoft.com/office/officeart/2005/8/layout/cycle6"/>
    <dgm:cxn modelId="{14504FAE-5DC5-425D-9827-47E653CACD45}" type="presParOf" srcId="{2FEE4082-0924-4F84-A4B0-AAB8CC37C00C}" destId="{8C5B2028-CA02-4E27-A1AE-8E5A6880F380}" srcOrd="12" destOrd="0" presId="urn:microsoft.com/office/officeart/2005/8/layout/cycle6"/>
    <dgm:cxn modelId="{F1DAB594-D314-49F1-B999-4DB3F24080B5}" type="presParOf" srcId="{2FEE4082-0924-4F84-A4B0-AAB8CC37C00C}" destId="{870CC36B-DD84-46BE-84C7-35778C9B4320}" srcOrd="13" destOrd="0" presId="urn:microsoft.com/office/officeart/2005/8/layout/cycle6"/>
    <dgm:cxn modelId="{E62F4BA1-2DEB-4F12-AF18-CD54EBC75130}" type="presParOf" srcId="{2FEE4082-0924-4F84-A4B0-AAB8CC37C00C}" destId="{9917D4E2-DD85-46A9-8B1D-7D943971420F}" srcOrd="14" destOrd="0" presId="urn:microsoft.com/office/officeart/2005/8/layout/cycle6"/>
    <dgm:cxn modelId="{2B73D952-90B9-4C9A-8743-5E1773C9CB89}" type="presParOf" srcId="{2FEE4082-0924-4F84-A4B0-AAB8CC37C00C}" destId="{5D8FADB7-23A9-45BA-8410-F542A2845C73}" srcOrd="15" destOrd="0" presId="urn:microsoft.com/office/officeart/2005/8/layout/cycle6"/>
    <dgm:cxn modelId="{8191A703-4FEA-421D-9AC4-323C37CA5399}" type="presParOf" srcId="{2FEE4082-0924-4F84-A4B0-AAB8CC37C00C}" destId="{38568C70-4BEA-409A-9188-E718E1A49D6A}" srcOrd="16" destOrd="0" presId="urn:microsoft.com/office/officeart/2005/8/layout/cycle6"/>
    <dgm:cxn modelId="{41E260D0-5BAC-4E04-B6CC-6C93CB0BB521}" type="presParOf" srcId="{2FEE4082-0924-4F84-A4B0-AAB8CC37C00C}" destId="{FE67925D-DB34-422B-AE5F-CBAC3ABCE51E}" srcOrd="17" destOrd="0" presId="urn:microsoft.com/office/officeart/2005/8/layout/cycle6"/>
    <dgm:cxn modelId="{DA8C4BA4-54CA-41FB-B25F-D9558F050D80}" type="presParOf" srcId="{2FEE4082-0924-4F84-A4B0-AAB8CC37C00C}" destId="{996DD3C7-3DDD-4A1F-AD17-F8620A6AEB82}" srcOrd="18" destOrd="0" presId="urn:microsoft.com/office/officeart/2005/8/layout/cycle6"/>
    <dgm:cxn modelId="{8A879C81-E613-4B78-A416-7073E75DADBF}" type="presParOf" srcId="{2FEE4082-0924-4F84-A4B0-AAB8CC37C00C}" destId="{B9026231-77B4-4633-AD86-D776BC1A9B19}" srcOrd="19" destOrd="0" presId="urn:microsoft.com/office/officeart/2005/8/layout/cycle6"/>
    <dgm:cxn modelId="{3FA8E081-D86F-4028-ADC0-54B22DC180D3}" type="presParOf" srcId="{2FEE4082-0924-4F84-A4B0-AAB8CC37C00C}" destId="{9A8A8ECA-0524-4BFC-83CA-FBD4ED1BD00D}" srcOrd="20" destOrd="0" presId="urn:microsoft.com/office/officeart/2005/8/layout/cycle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7E92CC-4224-4B1F-B5ED-BC8836DC4B3B}">
      <dsp:nvSpPr>
        <dsp:cNvPr id="0" name=""/>
        <dsp:cNvSpPr/>
      </dsp:nvSpPr>
      <dsp:spPr>
        <a:xfrm>
          <a:off x="3375633" y="2967"/>
          <a:ext cx="1478333" cy="838430"/>
        </a:xfrm>
        <a:prstGeom prst="roundRect">
          <a:avLst/>
        </a:prstGeom>
        <a:gradFill rotWithShape="0">
          <a:gsLst>
            <a:gs pos="0">
              <a:srgbClr val="CCAF0A">
                <a:hueOff val="0"/>
                <a:satOff val="0"/>
                <a:lumOff val="0"/>
                <a:alphaOff val="0"/>
                <a:tint val="73000"/>
                <a:satMod val="150000"/>
              </a:srgbClr>
            </a:gs>
            <a:gs pos="25000">
              <a:srgbClr val="CCAF0A">
                <a:hueOff val="0"/>
                <a:satOff val="0"/>
                <a:lumOff val="0"/>
                <a:alphaOff val="0"/>
                <a:tint val="96000"/>
                <a:shade val="80000"/>
                <a:satMod val="105000"/>
              </a:srgbClr>
            </a:gs>
            <a:gs pos="38000">
              <a:srgbClr val="CCAF0A">
                <a:hueOff val="0"/>
                <a:satOff val="0"/>
                <a:lumOff val="0"/>
                <a:alphaOff val="0"/>
                <a:tint val="96000"/>
                <a:shade val="59000"/>
                <a:satMod val="120000"/>
              </a:srgbClr>
            </a:gs>
            <a:gs pos="55000">
              <a:srgbClr val="CCAF0A">
                <a:hueOff val="0"/>
                <a:satOff val="0"/>
                <a:lumOff val="0"/>
                <a:alphaOff val="0"/>
                <a:shade val="57000"/>
                <a:satMod val="120000"/>
              </a:srgbClr>
            </a:gs>
            <a:gs pos="80000">
              <a:srgbClr val="CCAF0A">
                <a:hueOff val="0"/>
                <a:satOff val="0"/>
                <a:lumOff val="0"/>
                <a:alphaOff val="0"/>
                <a:shade val="56000"/>
                <a:satMod val="145000"/>
              </a:srgbClr>
            </a:gs>
            <a:gs pos="88000">
              <a:srgbClr val="CCAF0A">
                <a:hueOff val="0"/>
                <a:satOff val="0"/>
                <a:lumOff val="0"/>
                <a:alphaOff val="0"/>
                <a:shade val="63000"/>
                <a:satMod val="160000"/>
              </a:srgbClr>
            </a:gs>
            <a:gs pos="100000">
              <a:srgbClr val="CCAF0A">
                <a:hueOff val="0"/>
                <a:satOff val="0"/>
                <a:lumOff val="0"/>
                <a:alphaOff val="0"/>
                <a:tint val="99555"/>
                <a:satMod val="155000"/>
              </a:srgbClr>
            </a:gs>
          </a:gsLst>
          <a:lin ang="5400000" scaled="1"/>
        </a:gradFill>
        <a:ln>
          <a:noFill/>
        </a:ln>
        <a:effectLst>
          <a:glow rad="76200">
            <a:srgbClr val="CCAF0A">
              <a:hueOff val="0"/>
              <a:satOff val="0"/>
              <a:lumOff val="0"/>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0"/>
              <a:satOff val="0"/>
              <a:lumOff val="0"/>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開発の</a:t>
          </a: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見える化</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3375633" y="2967"/>
        <a:ext cx="1478333" cy="838430"/>
      </dsp:txXfrm>
    </dsp:sp>
    <dsp:sp modelId="{3410B089-9088-43D4-93D7-D31A5D4E2498}">
      <dsp:nvSpPr>
        <dsp:cNvPr id="0" name=""/>
        <dsp:cNvSpPr/>
      </dsp:nvSpPr>
      <dsp:spPr>
        <a:xfrm>
          <a:off x="1864056" y="463480"/>
          <a:ext cx="4785321" cy="4785321"/>
        </a:xfrm>
        <a:custGeom>
          <a:avLst/>
          <a:gdLst/>
          <a:ahLst/>
          <a:cxnLst/>
          <a:rect l="0" t="0" r="0" b="0"/>
          <a:pathLst>
            <a:path>
              <a:moveTo>
                <a:pt x="3000340" y="78454"/>
              </a:moveTo>
              <a:arcTo wR="2392660" hR="2392660" stAng="17082777" swAng="1531010"/>
            </a:path>
          </a:pathLst>
        </a:custGeom>
        <a:noFill/>
        <a:ln w="9525" cap="flat" cmpd="sng" algn="ctr">
          <a:solidFill>
            <a:srgbClr val="CCAF0A">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1E555E97-DA20-4B76-B00C-ECC2DA4894B2}">
      <dsp:nvSpPr>
        <dsp:cNvPr id="0" name=""/>
        <dsp:cNvSpPr/>
      </dsp:nvSpPr>
      <dsp:spPr>
        <a:xfrm>
          <a:off x="5422549" y="1036419"/>
          <a:ext cx="1478333" cy="838430"/>
        </a:xfrm>
        <a:prstGeom prst="roundRect">
          <a:avLst/>
        </a:prstGeom>
        <a:gradFill rotWithShape="0">
          <a:gsLst>
            <a:gs pos="0">
              <a:srgbClr val="CCAF0A">
                <a:hueOff val="1978602"/>
                <a:satOff val="-12954"/>
                <a:lumOff val="2843"/>
                <a:alphaOff val="0"/>
                <a:tint val="73000"/>
                <a:satMod val="150000"/>
              </a:srgbClr>
            </a:gs>
            <a:gs pos="25000">
              <a:srgbClr val="CCAF0A">
                <a:hueOff val="1978602"/>
                <a:satOff val="-12954"/>
                <a:lumOff val="2843"/>
                <a:alphaOff val="0"/>
                <a:tint val="96000"/>
                <a:shade val="80000"/>
                <a:satMod val="105000"/>
              </a:srgbClr>
            </a:gs>
            <a:gs pos="38000">
              <a:srgbClr val="CCAF0A">
                <a:hueOff val="1978602"/>
                <a:satOff val="-12954"/>
                <a:lumOff val="2843"/>
                <a:alphaOff val="0"/>
                <a:tint val="96000"/>
                <a:shade val="59000"/>
                <a:satMod val="120000"/>
              </a:srgbClr>
            </a:gs>
            <a:gs pos="55000">
              <a:srgbClr val="CCAF0A">
                <a:hueOff val="1978602"/>
                <a:satOff val="-12954"/>
                <a:lumOff val="2843"/>
                <a:alphaOff val="0"/>
                <a:shade val="57000"/>
                <a:satMod val="120000"/>
              </a:srgbClr>
            </a:gs>
            <a:gs pos="80000">
              <a:srgbClr val="CCAF0A">
                <a:hueOff val="1978602"/>
                <a:satOff val="-12954"/>
                <a:lumOff val="2843"/>
                <a:alphaOff val="0"/>
                <a:shade val="56000"/>
                <a:satMod val="145000"/>
              </a:srgbClr>
            </a:gs>
            <a:gs pos="88000">
              <a:srgbClr val="CCAF0A">
                <a:hueOff val="1978602"/>
                <a:satOff val="-12954"/>
                <a:lumOff val="2843"/>
                <a:alphaOff val="0"/>
                <a:shade val="63000"/>
                <a:satMod val="160000"/>
              </a:srgbClr>
            </a:gs>
            <a:gs pos="100000">
              <a:srgbClr val="CCAF0A">
                <a:hueOff val="1978602"/>
                <a:satOff val="-12954"/>
                <a:lumOff val="2843"/>
                <a:alphaOff val="0"/>
                <a:tint val="99555"/>
                <a:satMod val="155000"/>
              </a:srgbClr>
            </a:gs>
          </a:gsLst>
          <a:lin ang="5400000" scaled="1"/>
        </a:gradFill>
        <a:ln>
          <a:noFill/>
        </a:ln>
        <a:effectLst>
          <a:glow rad="76200">
            <a:srgbClr val="CCAF0A">
              <a:hueOff val="1978602"/>
              <a:satOff val="-12954"/>
              <a:lumOff val="2843"/>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1978602"/>
              <a:satOff val="-12954"/>
              <a:lumOff val="2843"/>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セキュリティ</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5422549" y="1036419"/>
        <a:ext cx="1478333" cy="838430"/>
      </dsp:txXfrm>
    </dsp:sp>
    <dsp:sp modelId="{1BB58924-45C0-4D8B-8E8C-E416334159D5}">
      <dsp:nvSpPr>
        <dsp:cNvPr id="0" name=""/>
        <dsp:cNvSpPr/>
      </dsp:nvSpPr>
      <dsp:spPr>
        <a:xfrm>
          <a:off x="1810254" y="463723"/>
          <a:ext cx="4785321" cy="4785321"/>
        </a:xfrm>
        <a:custGeom>
          <a:avLst/>
          <a:gdLst/>
          <a:ahLst/>
          <a:cxnLst/>
          <a:rect l="0" t="0" r="0" b="0"/>
          <a:pathLst>
            <a:path>
              <a:moveTo>
                <a:pt x="4578406" y="1419345"/>
              </a:moveTo>
              <a:arcTo wR="2392660" hR="2392660" stAng="20159792" swAng="1275696"/>
            </a:path>
          </a:pathLst>
        </a:custGeom>
        <a:noFill/>
        <a:ln w="9525" cap="flat" cmpd="sng" algn="ctr">
          <a:solidFill>
            <a:srgbClr val="CCAF0A">
              <a:hueOff val="1978602"/>
              <a:satOff val="-12954"/>
              <a:lumOff val="2843"/>
              <a:alphaOff val="0"/>
            </a:srgbClr>
          </a:solidFill>
          <a:prstDash val="solid"/>
        </a:ln>
        <a:effectLst/>
      </dsp:spPr>
      <dsp:style>
        <a:lnRef idx="1">
          <a:scrgbClr r="0" g="0" b="0"/>
        </a:lnRef>
        <a:fillRef idx="0">
          <a:scrgbClr r="0" g="0" b="0"/>
        </a:fillRef>
        <a:effectRef idx="0">
          <a:scrgbClr r="0" g="0" b="0"/>
        </a:effectRef>
        <a:fontRef idx="minor"/>
      </dsp:style>
    </dsp:sp>
    <dsp:sp modelId="{C7BCBEDA-51DD-4A9E-AB3E-5E529DA063EA}">
      <dsp:nvSpPr>
        <dsp:cNvPr id="0" name=""/>
        <dsp:cNvSpPr/>
      </dsp:nvSpPr>
      <dsp:spPr>
        <a:xfrm>
          <a:off x="5829318" y="2750923"/>
          <a:ext cx="1478333" cy="838430"/>
        </a:xfrm>
        <a:prstGeom prst="roundRect">
          <a:avLst/>
        </a:prstGeom>
        <a:gradFill rotWithShape="0">
          <a:gsLst>
            <a:gs pos="0">
              <a:srgbClr val="CCAF0A">
                <a:hueOff val="3957205"/>
                <a:satOff val="-25907"/>
                <a:lumOff val="5685"/>
                <a:alphaOff val="0"/>
                <a:tint val="73000"/>
                <a:satMod val="150000"/>
              </a:srgbClr>
            </a:gs>
            <a:gs pos="25000">
              <a:srgbClr val="CCAF0A">
                <a:hueOff val="3957205"/>
                <a:satOff val="-25907"/>
                <a:lumOff val="5685"/>
                <a:alphaOff val="0"/>
                <a:tint val="96000"/>
                <a:shade val="80000"/>
                <a:satMod val="105000"/>
              </a:srgbClr>
            </a:gs>
            <a:gs pos="38000">
              <a:srgbClr val="CCAF0A">
                <a:hueOff val="3957205"/>
                <a:satOff val="-25907"/>
                <a:lumOff val="5685"/>
                <a:alphaOff val="0"/>
                <a:tint val="96000"/>
                <a:shade val="59000"/>
                <a:satMod val="120000"/>
              </a:srgbClr>
            </a:gs>
            <a:gs pos="55000">
              <a:srgbClr val="CCAF0A">
                <a:hueOff val="3957205"/>
                <a:satOff val="-25907"/>
                <a:lumOff val="5685"/>
                <a:alphaOff val="0"/>
                <a:shade val="57000"/>
                <a:satMod val="120000"/>
              </a:srgbClr>
            </a:gs>
            <a:gs pos="80000">
              <a:srgbClr val="CCAF0A">
                <a:hueOff val="3957205"/>
                <a:satOff val="-25907"/>
                <a:lumOff val="5685"/>
                <a:alphaOff val="0"/>
                <a:shade val="56000"/>
                <a:satMod val="145000"/>
              </a:srgbClr>
            </a:gs>
            <a:gs pos="88000">
              <a:srgbClr val="CCAF0A">
                <a:hueOff val="3957205"/>
                <a:satOff val="-25907"/>
                <a:lumOff val="5685"/>
                <a:alphaOff val="0"/>
                <a:shade val="63000"/>
                <a:satMod val="160000"/>
              </a:srgbClr>
            </a:gs>
            <a:gs pos="100000">
              <a:srgbClr val="CCAF0A">
                <a:hueOff val="3957205"/>
                <a:satOff val="-25907"/>
                <a:lumOff val="5685"/>
                <a:alphaOff val="0"/>
                <a:tint val="99555"/>
                <a:satMod val="155000"/>
              </a:srgbClr>
            </a:gs>
          </a:gsLst>
          <a:lin ang="5400000" scaled="1"/>
        </a:gradFill>
        <a:ln>
          <a:noFill/>
        </a:ln>
        <a:effectLst>
          <a:glow rad="76200">
            <a:srgbClr val="CCAF0A">
              <a:hueOff val="3957205"/>
              <a:satOff val="-25907"/>
              <a:lumOff val="5685"/>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3957205"/>
              <a:satOff val="-25907"/>
              <a:lumOff val="5685"/>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ネットワーク</a:t>
          </a: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ソフトウェア</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5829318" y="2750923"/>
        <a:ext cx="1478333" cy="838430"/>
      </dsp:txXfrm>
    </dsp:sp>
    <dsp:sp modelId="{56877FF9-0A50-4168-86C1-AF1B81D20795}">
      <dsp:nvSpPr>
        <dsp:cNvPr id="0" name=""/>
        <dsp:cNvSpPr/>
      </dsp:nvSpPr>
      <dsp:spPr>
        <a:xfrm>
          <a:off x="1803190" y="452985"/>
          <a:ext cx="4785321" cy="4785321"/>
        </a:xfrm>
        <a:custGeom>
          <a:avLst/>
          <a:gdLst/>
          <a:ahLst/>
          <a:cxnLst/>
          <a:rect l="0" t="0" r="0" b="0"/>
          <a:pathLst>
            <a:path>
              <a:moveTo>
                <a:pt x="4663647" y="3145951"/>
              </a:moveTo>
              <a:arcTo wR="2392660" hR="2392660" stAng="1101048" swAng="1431670"/>
            </a:path>
          </a:pathLst>
        </a:custGeom>
        <a:noFill/>
        <a:ln w="9525" cap="flat" cmpd="sng" algn="ctr">
          <a:solidFill>
            <a:srgbClr val="CCAF0A">
              <a:hueOff val="3957205"/>
              <a:satOff val="-25907"/>
              <a:lumOff val="5685"/>
              <a:alphaOff val="0"/>
            </a:srgbClr>
          </a:solidFill>
          <a:prstDash val="solid"/>
        </a:ln>
        <a:effectLst/>
      </dsp:spPr>
      <dsp:style>
        <a:lnRef idx="1">
          <a:scrgbClr r="0" g="0" b="0"/>
        </a:lnRef>
        <a:fillRef idx="0">
          <a:scrgbClr r="0" g="0" b="0"/>
        </a:fillRef>
        <a:effectRef idx="0">
          <a:scrgbClr r="0" g="0" b="0"/>
        </a:effectRef>
        <a:fontRef idx="minor"/>
      </dsp:style>
    </dsp:sp>
    <dsp:sp modelId="{A026FAD6-E9FE-4234-85A7-3F309C71BFED}">
      <dsp:nvSpPr>
        <dsp:cNvPr id="0" name=""/>
        <dsp:cNvSpPr/>
      </dsp:nvSpPr>
      <dsp:spPr>
        <a:xfrm>
          <a:off x="4737100" y="4460674"/>
          <a:ext cx="1478333" cy="838430"/>
        </a:xfrm>
        <a:prstGeom prst="roundRect">
          <a:avLst/>
        </a:prstGeom>
        <a:gradFill rotWithShape="0">
          <a:gsLst>
            <a:gs pos="0">
              <a:srgbClr val="CCAF0A">
                <a:hueOff val="5935807"/>
                <a:satOff val="-38860"/>
                <a:lumOff val="8528"/>
                <a:alphaOff val="0"/>
                <a:tint val="73000"/>
                <a:satMod val="150000"/>
              </a:srgbClr>
            </a:gs>
            <a:gs pos="25000">
              <a:srgbClr val="CCAF0A">
                <a:hueOff val="5935807"/>
                <a:satOff val="-38860"/>
                <a:lumOff val="8528"/>
                <a:alphaOff val="0"/>
                <a:tint val="96000"/>
                <a:shade val="80000"/>
                <a:satMod val="105000"/>
              </a:srgbClr>
            </a:gs>
            <a:gs pos="38000">
              <a:srgbClr val="CCAF0A">
                <a:hueOff val="5935807"/>
                <a:satOff val="-38860"/>
                <a:lumOff val="8528"/>
                <a:alphaOff val="0"/>
                <a:tint val="96000"/>
                <a:shade val="59000"/>
                <a:satMod val="120000"/>
              </a:srgbClr>
            </a:gs>
            <a:gs pos="55000">
              <a:srgbClr val="CCAF0A">
                <a:hueOff val="5935807"/>
                <a:satOff val="-38860"/>
                <a:lumOff val="8528"/>
                <a:alphaOff val="0"/>
                <a:shade val="57000"/>
                <a:satMod val="120000"/>
              </a:srgbClr>
            </a:gs>
            <a:gs pos="80000">
              <a:srgbClr val="CCAF0A">
                <a:hueOff val="5935807"/>
                <a:satOff val="-38860"/>
                <a:lumOff val="8528"/>
                <a:alphaOff val="0"/>
                <a:shade val="56000"/>
                <a:satMod val="145000"/>
              </a:srgbClr>
            </a:gs>
            <a:gs pos="88000">
              <a:srgbClr val="CCAF0A">
                <a:hueOff val="5935807"/>
                <a:satOff val="-38860"/>
                <a:lumOff val="8528"/>
                <a:alphaOff val="0"/>
                <a:shade val="63000"/>
                <a:satMod val="160000"/>
              </a:srgbClr>
            </a:gs>
            <a:gs pos="100000">
              <a:srgbClr val="CCAF0A">
                <a:hueOff val="5935807"/>
                <a:satOff val="-38860"/>
                <a:lumOff val="8528"/>
                <a:alphaOff val="0"/>
                <a:tint val="99555"/>
                <a:satMod val="155000"/>
              </a:srgbClr>
            </a:gs>
          </a:gsLst>
          <a:lin ang="5400000" scaled="1"/>
        </a:gradFill>
        <a:ln>
          <a:noFill/>
        </a:ln>
        <a:effectLst>
          <a:glow rad="76200">
            <a:srgbClr val="CCAF0A">
              <a:hueOff val="5935807"/>
              <a:satOff val="-38860"/>
              <a:lumOff val="8528"/>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5935807"/>
              <a:satOff val="-38860"/>
              <a:lumOff val="8528"/>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オープンソースソフトウェア</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4737100" y="4460674"/>
        <a:ext cx="1478333" cy="838430"/>
      </dsp:txXfrm>
    </dsp:sp>
    <dsp:sp modelId="{5BFB714E-326F-4F5F-867F-D9542DC99D49}">
      <dsp:nvSpPr>
        <dsp:cNvPr id="0" name=""/>
        <dsp:cNvSpPr/>
      </dsp:nvSpPr>
      <dsp:spPr>
        <a:xfrm>
          <a:off x="1744423" y="499876"/>
          <a:ext cx="4785321" cy="4785321"/>
        </a:xfrm>
        <a:custGeom>
          <a:avLst/>
          <a:gdLst/>
          <a:ahLst/>
          <a:cxnLst/>
          <a:rect l="0" t="0" r="0" b="0"/>
          <a:pathLst>
            <a:path>
              <a:moveTo>
                <a:pt x="2980731" y="4711927"/>
              </a:moveTo>
              <a:arcTo wR="2392660" hR="2392660" stAng="4546320" swAng="1756557"/>
            </a:path>
          </a:pathLst>
        </a:custGeom>
        <a:noFill/>
        <a:ln w="9525" cap="flat" cmpd="sng" algn="ctr">
          <a:solidFill>
            <a:srgbClr val="CCAF0A">
              <a:hueOff val="5935807"/>
              <a:satOff val="-38860"/>
              <a:lumOff val="8528"/>
              <a:alphaOff val="0"/>
            </a:srgbClr>
          </a:solidFill>
          <a:prstDash val="solid"/>
        </a:ln>
        <a:effectLst/>
      </dsp:spPr>
      <dsp:style>
        <a:lnRef idx="1">
          <a:scrgbClr r="0" g="0" b="0"/>
        </a:lnRef>
        <a:fillRef idx="0">
          <a:scrgbClr r="0" g="0" b="0"/>
        </a:fillRef>
        <a:effectRef idx="0">
          <a:scrgbClr r="0" g="0" b="0"/>
        </a:effectRef>
        <a:fontRef idx="minor"/>
      </dsp:style>
    </dsp:sp>
    <dsp:sp modelId="{8C5B2028-CA02-4E27-A1AE-8E5A6880F380}">
      <dsp:nvSpPr>
        <dsp:cNvPr id="0" name=""/>
        <dsp:cNvSpPr/>
      </dsp:nvSpPr>
      <dsp:spPr>
        <a:xfrm>
          <a:off x="2025649" y="4454565"/>
          <a:ext cx="1478333" cy="838430"/>
        </a:xfrm>
        <a:prstGeom prst="roundRect">
          <a:avLst/>
        </a:prstGeom>
        <a:gradFill rotWithShape="0">
          <a:gsLst>
            <a:gs pos="0">
              <a:srgbClr val="CCAF0A">
                <a:hueOff val="7914410"/>
                <a:satOff val="-51814"/>
                <a:lumOff val="11371"/>
                <a:alphaOff val="0"/>
                <a:tint val="73000"/>
                <a:satMod val="150000"/>
              </a:srgbClr>
            </a:gs>
            <a:gs pos="25000">
              <a:srgbClr val="CCAF0A">
                <a:hueOff val="7914410"/>
                <a:satOff val="-51814"/>
                <a:lumOff val="11371"/>
                <a:alphaOff val="0"/>
                <a:tint val="96000"/>
                <a:shade val="80000"/>
                <a:satMod val="105000"/>
              </a:srgbClr>
            </a:gs>
            <a:gs pos="38000">
              <a:srgbClr val="CCAF0A">
                <a:hueOff val="7914410"/>
                <a:satOff val="-51814"/>
                <a:lumOff val="11371"/>
                <a:alphaOff val="0"/>
                <a:tint val="96000"/>
                <a:shade val="59000"/>
                <a:satMod val="120000"/>
              </a:srgbClr>
            </a:gs>
            <a:gs pos="55000">
              <a:srgbClr val="CCAF0A">
                <a:hueOff val="7914410"/>
                <a:satOff val="-51814"/>
                <a:lumOff val="11371"/>
                <a:alphaOff val="0"/>
                <a:shade val="57000"/>
                <a:satMod val="120000"/>
              </a:srgbClr>
            </a:gs>
            <a:gs pos="80000">
              <a:srgbClr val="CCAF0A">
                <a:hueOff val="7914410"/>
                <a:satOff val="-51814"/>
                <a:lumOff val="11371"/>
                <a:alphaOff val="0"/>
                <a:shade val="56000"/>
                <a:satMod val="145000"/>
              </a:srgbClr>
            </a:gs>
            <a:gs pos="88000">
              <a:srgbClr val="CCAF0A">
                <a:hueOff val="7914410"/>
                <a:satOff val="-51814"/>
                <a:lumOff val="11371"/>
                <a:alphaOff val="0"/>
                <a:shade val="63000"/>
                <a:satMod val="160000"/>
              </a:srgbClr>
            </a:gs>
            <a:gs pos="100000">
              <a:srgbClr val="CCAF0A">
                <a:hueOff val="7914410"/>
                <a:satOff val="-51814"/>
                <a:lumOff val="11371"/>
                <a:alphaOff val="0"/>
                <a:tint val="99555"/>
                <a:satMod val="155000"/>
              </a:srgbClr>
            </a:gs>
          </a:gsLst>
          <a:lin ang="5400000" scaled="1"/>
        </a:gradFill>
        <a:ln>
          <a:noFill/>
        </a:ln>
        <a:effectLst>
          <a:glow rad="76200">
            <a:srgbClr val="CCAF0A">
              <a:hueOff val="7914410"/>
              <a:satOff val="-51814"/>
              <a:lumOff val="11371"/>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7914410"/>
              <a:satOff val="-51814"/>
              <a:lumOff val="11371"/>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36000" tIns="53340" rIns="36000" bIns="53340" numCol="1" spcCol="1270" anchor="ctr" anchorCtr="0">
          <a:noAutofit/>
        </a:bodyPr>
        <a:lstStyle/>
        <a:p>
          <a:pPr lvl="0" algn="ctr" defTabSz="622300">
            <a:lnSpc>
              <a:spcPct val="90000"/>
            </a:lnSpc>
            <a:spcBef>
              <a:spcPct val="0"/>
            </a:spcBef>
            <a:spcAft>
              <a:spcPct val="35000"/>
            </a:spcAft>
          </a:pPr>
          <a:r>
            <a:rPr kumimoji="1" lang="ja-JP" altLang="en-US" sz="1400" b="1" kern="1200" dirty="0" smtClean="0">
              <a:solidFill>
                <a:sysClr val="window" lastClr="FFFFFF"/>
              </a:solidFill>
              <a:latin typeface="HGP創英角ｺﾞｼｯｸUB" pitchFamily="50" charset="-128"/>
              <a:ea typeface="HGP創英角ｺﾞｼｯｸUB" pitchFamily="50" charset="-128"/>
              <a:cs typeface="+mn-cs"/>
            </a:rPr>
            <a:t>ヒューマン</a:t>
          </a:r>
          <a:r>
            <a:rPr kumimoji="1" lang="en-US" altLang="ja-JP" sz="14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4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400" b="1" kern="1200" dirty="0" smtClean="0">
              <a:solidFill>
                <a:sysClr val="window" lastClr="FFFFFF"/>
              </a:solidFill>
              <a:latin typeface="HGP創英角ｺﾞｼｯｸUB" pitchFamily="50" charset="-128"/>
              <a:ea typeface="HGP創英角ｺﾞｼｯｸUB" pitchFamily="50" charset="-128"/>
              <a:cs typeface="+mn-cs"/>
            </a:rPr>
            <a:t>コンピュータ</a:t>
          </a:r>
          <a:r>
            <a:rPr kumimoji="1" lang="en-US" altLang="ja-JP" sz="14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4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400" b="1" kern="1200" dirty="0" smtClean="0">
              <a:solidFill>
                <a:sysClr val="window" lastClr="FFFFFF"/>
              </a:solidFill>
              <a:latin typeface="HGP創英角ｺﾞｼｯｸUB" pitchFamily="50" charset="-128"/>
              <a:ea typeface="HGP創英角ｺﾞｼｯｸUB" pitchFamily="50" charset="-128"/>
              <a:cs typeface="+mn-cs"/>
            </a:rPr>
            <a:t>インタラクション</a:t>
          </a:r>
          <a:endParaRPr kumimoji="1" lang="ja-JP" altLang="en-US" sz="1400" b="1" kern="1200" dirty="0">
            <a:solidFill>
              <a:sysClr val="window" lastClr="FFFFFF"/>
            </a:solidFill>
            <a:latin typeface="HGP創英角ｺﾞｼｯｸUB" pitchFamily="50" charset="-128"/>
            <a:ea typeface="HGP創英角ｺﾞｼｯｸUB" pitchFamily="50" charset="-128"/>
            <a:cs typeface="+mn-cs"/>
          </a:endParaRPr>
        </a:p>
      </dsp:txBody>
      <dsp:txXfrm>
        <a:off x="2025649" y="4454565"/>
        <a:ext cx="1478333" cy="838430"/>
      </dsp:txXfrm>
    </dsp:sp>
    <dsp:sp modelId="{9917D4E2-DD85-46A9-8B1D-7D943971420F}">
      <dsp:nvSpPr>
        <dsp:cNvPr id="0" name=""/>
        <dsp:cNvSpPr/>
      </dsp:nvSpPr>
      <dsp:spPr>
        <a:xfrm>
          <a:off x="1710140" y="514079"/>
          <a:ext cx="4785321" cy="4785321"/>
        </a:xfrm>
        <a:custGeom>
          <a:avLst/>
          <a:gdLst/>
          <a:ahLst/>
          <a:cxnLst/>
          <a:rect l="0" t="0" r="0" b="0"/>
          <a:pathLst>
            <a:path>
              <a:moveTo>
                <a:pt x="561834" y="3933083"/>
              </a:moveTo>
              <a:arcTo wR="2392660" hR="2392660" stAng="8395403" swAng="1374318"/>
            </a:path>
          </a:pathLst>
        </a:custGeom>
        <a:noFill/>
        <a:ln w="9525" cap="flat" cmpd="sng" algn="ctr">
          <a:solidFill>
            <a:srgbClr val="CCAF0A">
              <a:hueOff val="7914410"/>
              <a:satOff val="-51814"/>
              <a:lumOff val="11371"/>
              <a:alphaOff val="0"/>
            </a:srgbClr>
          </a:solidFill>
          <a:prstDash val="solid"/>
        </a:ln>
        <a:effectLst/>
      </dsp:spPr>
      <dsp:style>
        <a:lnRef idx="1">
          <a:scrgbClr r="0" g="0" b="0"/>
        </a:lnRef>
        <a:fillRef idx="0">
          <a:scrgbClr r="0" g="0" b="0"/>
        </a:fillRef>
        <a:effectRef idx="0">
          <a:scrgbClr r="0" g="0" b="0"/>
        </a:effectRef>
        <a:fontRef idx="minor"/>
      </dsp:style>
    </dsp:sp>
    <dsp:sp modelId="{5D8FADB7-23A9-45BA-8410-F542A2845C73}">
      <dsp:nvSpPr>
        <dsp:cNvPr id="0" name=""/>
        <dsp:cNvSpPr/>
      </dsp:nvSpPr>
      <dsp:spPr>
        <a:xfrm>
          <a:off x="971529" y="2765429"/>
          <a:ext cx="1478333" cy="838430"/>
        </a:xfrm>
        <a:prstGeom prst="roundRect">
          <a:avLst/>
        </a:prstGeom>
        <a:gradFill rotWithShape="0">
          <a:gsLst>
            <a:gs pos="0">
              <a:srgbClr val="CCAF0A">
                <a:hueOff val="9893011"/>
                <a:satOff val="-64767"/>
                <a:lumOff val="14213"/>
                <a:alphaOff val="0"/>
                <a:tint val="73000"/>
                <a:satMod val="150000"/>
              </a:srgbClr>
            </a:gs>
            <a:gs pos="25000">
              <a:srgbClr val="CCAF0A">
                <a:hueOff val="9893011"/>
                <a:satOff val="-64767"/>
                <a:lumOff val="14213"/>
                <a:alphaOff val="0"/>
                <a:tint val="96000"/>
                <a:shade val="80000"/>
                <a:satMod val="105000"/>
              </a:srgbClr>
            </a:gs>
            <a:gs pos="38000">
              <a:srgbClr val="CCAF0A">
                <a:hueOff val="9893011"/>
                <a:satOff val="-64767"/>
                <a:lumOff val="14213"/>
                <a:alphaOff val="0"/>
                <a:tint val="96000"/>
                <a:shade val="59000"/>
                <a:satMod val="120000"/>
              </a:srgbClr>
            </a:gs>
            <a:gs pos="55000">
              <a:srgbClr val="CCAF0A">
                <a:hueOff val="9893011"/>
                <a:satOff val="-64767"/>
                <a:lumOff val="14213"/>
                <a:alphaOff val="0"/>
                <a:shade val="57000"/>
                <a:satMod val="120000"/>
              </a:srgbClr>
            </a:gs>
            <a:gs pos="80000">
              <a:srgbClr val="CCAF0A">
                <a:hueOff val="9893011"/>
                <a:satOff val="-64767"/>
                <a:lumOff val="14213"/>
                <a:alphaOff val="0"/>
                <a:shade val="56000"/>
                <a:satMod val="145000"/>
              </a:srgbClr>
            </a:gs>
            <a:gs pos="88000">
              <a:srgbClr val="CCAF0A">
                <a:hueOff val="9893011"/>
                <a:satOff val="-64767"/>
                <a:lumOff val="14213"/>
                <a:alphaOff val="0"/>
                <a:shade val="63000"/>
                <a:satMod val="160000"/>
              </a:srgbClr>
            </a:gs>
            <a:gs pos="100000">
              <a:srgbClr val="CCAF0A">
                <a:hueOff val="9893011"/>
                <a:satOff val="-64767"/>
                <a:lumOff val="14213"/>
                <a:alphaOff val="0"/>
                <a:tint val="99555"/>
                <a:satMod val="155000"/>
              </a:srgbClr>
            </a:gs>
          </a:gsLst>
          <a:lin ang="5400000" scaled="1"/>
        </a:gradFill>
        <a:ln>
          <a:noFill/>
        </a:ln>
        <a:effectLst>
          <a:glow rad="76200">
            <a:srgbClr val="CCAF0A">
              <a:hueOff val="9893011"/>
              <a:satOff val="-64767"/>
              <a:lumOff val="14213"/>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9893011"/>
              <a:satOff val="-64767"/>
              <a:lumOff val="14213"/>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e-Learning</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971529" y="2765429"/>
        <a:ext cx="1478333" cy="838430"/>
      </dsp:txXfrm>
    </dsp:sp>
    <dsp:sp modelId="{FE67925D-DB34-422B-AE5F-CBAC3ABCE51E}">
      <dsp:nvSpPr>
        <dsp:cNvPr id="0" name=""/>
        <dsp:cNvSpPr/>
      </dsp:nvSpPr>
      <dsp:spPr>
        <a:xfrm>
          <a:off x="1682786" y="347189"/>
          <a:ext cx="4785321" cy="4785321"/>
        </a:xfrm>
        <a:custGeom>
          <a:avLst/>
          <a:gdLst/>
          <a:ahLst/>
          <a:cxnLst/>
          <a:rect l="0" t="0" r="0" b="0"/>
          <a:pathLst>
            <a:path>
              <a:moveTo>
                <a:pt x="57" y="2409189"/>
              </a:moveTo>
              <a:arcTo wR="2392660" hR="2392660" stAng="10776252" swAng="1282366"/>
            </a:path>
          </a:pathLst>
        </a:custGeom>
        <a:noFill/>
        <a:ln w="9525" cap="flat" cmpd="sng" algn="ctr">
          <a:solidFill>
            <a:srgbClr val="CCAF0A">
              <a:hueOff val="9893011"/>
              <a:satOff val="-64767"/>
              <a:lumOff val="14213"/>
              <a:alphaOff val="0"/>
            </a:srgbClr>
          </a:solidFill>
          <a:prstDash val="solid"/>
        </a:ln>
        <a:effectLst/>
      </dsp:spPr>
      <dsp:style>
        <a:lnRef idx="1">
          <a:scrgbClr r="0" g="0" b="0"/>
        </a:lnRef>
        <a:fillRef idx="0">
          <a:scrgbClr r="0" g="0" b="0"/>
        </a:fillRef>
        <a:effectRef idx="0">
          <a:scrgbClr r="0" g="0" b="0"/>
        </a:effectRef>
        <a:fontRef idx="minor"/>
      </dsp:style>
    </dsp:sp>
    <dsp:sp modelId="{996DD3C7-3DDD-4A1F-AD17-F8620A6AEB82}">
      <dsp:nvSpPr>
        <dsp:cNvPr id="0" name=""/>
        <dsp:cNvSpPr/>
      </dsp:nvSpPr>
      <dsp:spPr>
        <a:xfrm>
          <a:off x="1328716" y="1036419"/>
          <a:ext cx="1478333" cy="838430"/>
        </a:xfrm>
        <a:prstGeom prst="roundRect">
          <a:avLst/>
        </a:prstGeom>
        <a:gradFill rotWithShape="0">
          <a:gsLst>
            <a:gs pos="0">
              <a:srgbClr val="CCAF0A">
                <a:hueOff val="11871614"/>
                <a:satOff val="-77721"/>
                <a:lumOff val="17056"/>
                <a:alphaOff val="0"/>
                <a:tint val="73000"/>
                <a:satMod val="150000"/>
              </a:srgbClr>
            </a:gs>
            <a:gs pos="25000">
              <a:srgbClr val="CCAF0A">
                <a:hueOff val="11871614"/>
                <a:satOff val="-77721"/>
                <a:lumOff val="17056"/>
                <a:alphaOff val="0"/>
                <a:tint val="96000"/>
                <a:shade val="80000"/>
                <a:satMod val="105000"/>
              </a:srgbClr>
            </a:gs>
            <a:gs pos="38000">
              <a:srgbClr val="CCAF0A">
                <a:hueOff val="11871614"/>
                <a:satOff val="-77721"/>
                <a:lumOff val="17056"/>
                <a:alphaOff val="0"/>
                <a:tint val="96000"/>
                <a:shade val="59000"/>
                <a:satMod val="120000"/>
              </a:srgbClr>
            </a:gs>
            <a:gs pos="55000">
              <a:srgbClr val="CCAF0A">
                <a:hueOff val="11871614"/>
                <a:satOff val="-77721"/>
                <a:lumOff val="17056"/>
                <a:alphaOff val="0"/>
                <a:shade val="57000"/>
                <a:satMod val="120000"/>
              </a:srgbClr>
            </a:gs>
            <a:gs pos="80000">
              <a:srgbClr val="CCAF0A">
                <a:hueOff val="11871614"/>
                <a:satOff val="-77721"/>
                <a:lumOff val="17056"/>
                <a:alphaOff val="0"/>
                <a:shade val="56000"/>
                <a:satMod val="145000"/>
              </a:srgbClr>
            </a:gs>
            <a:gs pos="88000">
              <a:srgbClr val="CCAF0A">
                <a:hueOff val="11871614"/>
                <a:satOff val="-77721"/>
                <a:lumOff val="17056"/>
                <a:alphaOff val="0"/>
                <a:shade val="63000"/>
                <a:satMod val="160000"/>
              </a:srgbClr>
            </a:gs>
            <a:gs pos="100000">
              <a:srgbClr val="CCAF0A">
                <a:hueOff val="11871614"/>
                <a:satOff val="-77721"/>
                <a:lumOff val="17056"/>
                <a:alphaOff val="0"/>
                <a:tint val="99555"/>
                <a:satMod val="155000"/>
              </a:srgbClr>
            </a:gs>
          </a:gsLst>
          <a:lin ang="5400000" scaled="1"/>
        </a:gradFill>
        <a:ln>
          <a:noFill/>
        </a:ln>
        <a:effectLst>
          <a:glow rad="76200">
            <a:srgbClr val="CCAF0A">
              <a:hueOff val="11871614"/>
              <a:satOff val="-77721"/>
              <a:lumOff val="17056"/>
              <a:alphaOff val="0"/>
              <a:tint val="30000"/>
              <a:shade val="95000"/>
              <a:satMod val="300000"/>
              <a:alpha val="50000"/>
            </a:srgbClr>
          </a:glow>
        </a:effectLst>
        <a:scene3d>
          <a:camera prst="orthographicFront" fov="0">
            <a:rot lat="0" lon="0" rev="0"/>
          </a:camera>
          <a:lightRig rig="harsh" dir="t">
            <a:rot lat="6000000" lon="6000000" rev="0"/>
          </a:lightRig>
        </a:scene3d>
        <a:sp3d contourW="10000" prstMaterial="metal">
          <a:bevelT w="20000" h="9000" prst="softRound"/>
          <a:contourClr>
            <a:srgbClr val="CCAF0A">
              <a:hueOff val="11871614"/>
              <a:satOff val="-77721"/>
              <a:lumOff val="17056"/>
              <a:alphaOff val="0"/>
              <a:shade val="30000"/>
              <a:satMod val="200000"/>
            </a:srgb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ソフトウェア</a:t>
          </a:r>
          <a: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t/>
          </a:r>
          <a:br>
            <a:rPr kumimoji="1" lang="en-US" altLang="ja-JP" sz="1600" b="1" kern="1200" dirty="0" smtClean="0">
              <a:solidFill>
                <a:sysClr val="window" lastClr="FFFFFF"/>
              </a:solidFill>
              <a:latin typeface="HGP創英角ｺﾞｼｯｸUB" pitchFamily="50" charset="-128"/>
              <a:ea typeface="HGP創英角ｺﾞｼｯｸUB" pitchFamily="50" charset="-128"/>
              <a:cs typeface="+mn-cs"/>
            </a:rPr>
          </a:br>
          <a:r>
            <a:rPr kumimoji="1" lang="ja-JP" altLang="en-US" sz="1600" b="1" kern="1200" dirty="0" smtClean="0">
              <a:solidFill>
                <a:sysClr val="window" lastClr="FFFFFF"/>
              </a:solidFill>
              <a:latin typeface="HGP創英角ｺﾞｼｯｸUB" pitchFamily="50" charset="-128"/>
              <a:ea typeface="HGP創英角ｺﾞｼｯｸUB" pitchFamily="50" charset="-128"/>
              <a:cs typeface="+mn-cs"/>
            </a:rPr>
            <a:t>レビュー</a:t>
          </a:r>
          <a:endParaRPr kumimoji="1" lang="ja-JP" altLang="en-US" sz="1600" b="1" kern="1200" dirty="0">
            <a:solidFill>
              <a:sysClr val="window" lastClr="FFFFFF"/>
            </a:solidFill>
            <a:latin typeface="HGP創英角ｺﾞｼｯｸUB" pitchFamily="50" charset="-128"/>
            <a:ea typeface="HGP創英角ｺﾞｼｯｸUB" pitchFamily="50" charset="-128"/>
            <a:cs typeface="+mn-cs"/>
          </a:endParaRPr>
        </a:p>
      </dsp:txBody>
      <dsp:txXfrm>
        <a:off x="1328716" y="1036419"/>
        <a:ext cx="1478333" cy="838430"/>
      </dsp:txXfrm>
    </dsp:sp>
    <dsp:sp modelId="{9A8A8ECA-0524-4BFC-83CA-FBD4ED1BD00D}">
      <dsp:nvSpPr>
        <dsp:cNvPr id="0" name=""/>
        <dsp:cNvSpPr/>
      </dsp:nvSpPr>
      <dsp:spPr>
        <a:xfrm>
          <a:off x="1580221" y="463480"/>
          <a:ext cx="4785321" cy="4785321"/>
        </a:xfrm>
        <a:custGeom>
          <a:avLst/>
          <a:gdLst/>
          <a:ahLst/>
          <a:cxnLst/>
          <a:rect l="0" t="0" r="0" b="0"/>
          <a:pathLst>
            <a:path>
              <a:moveTo>
                <a:pt x="847349" y="565959"/>
              </a:moveTo>
              <a:arcTo wR="2392660" hR="2392660" stAng="13786213" swAng="1531010"/>
            </a:path>
          </a:pathLst>
        </a:custGeom>
        <a:noFill/>
        <a:ln w="9525" cap="flat" cmpd="sng" algn="ctr">
          <a:solidFill>
            <a:srgbClr val="CCAF0A">
              <a:hueOff val="11871614"/>
              <a:satOff val="-77721"/>
              <a:lumOff val="17056"/>
              <a:alphaOff val="0"/>
            </a:srgb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19413" cy="493713"/>
          </a:xfrm>
          <a:prstGeom prst="rect">
            <a:avLst/>
          </a:prstGeom>
        </p:spPr>
        <p:txBody>
          <a:bodyPr vert="horz" lIns="91425" tIns="45713" rIns="91425" bIns="45713"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3814763" y="1"/>
            <a:ext cx="2919412" cy="493713"/>
          </a:xfrm>
          <a:prstGeom prst="rect">
            <a:avLst/>
          </a:prstGeom>
        </p:spPr>
        <p:txBody>
          <a:bodyPr vert="horz" lIns="91425" tIns="45713" rIns="91425" bIns="45713" rtlCol="0"/>
          <a:lstStyle>
            <a:lvl1pPr algn="r">
              <a:defRPr sz="1300"/>
            </a:lvl1pPr>
          </a:lstStyle>
          <a:p>
            <a:fld id="{62C287CE-FCAF-4DA9-A034-2512599889AB}" type="datetimeFigureOut">
              <a:rPr kumimoji="1" lang="ja-JP" altLang="en-US" smtClean="0"/>
              <a:pPr/>
              <a:t>2009/5/15</a:t>
            </a:fld>
            <a:endParaRPr kumimoji="1" lang="ja-JP" altLang="en-US"/>
          </a:p>
        </p:txBody>
      </p:sp>
      <p:sp>
        <p:nvSpPr>
          <p:cNvPr id="4" name="フッター プレースホルダ 3"/>
          <p:cNvSpPr>
            <a:spLocks noGrp="1"/>
          </p:cNvSpPr>
          <p:nvPr>
            <p:ph type="ftr" sz="quarter" idx="2"/>
          </p:nvPr>
        </p:nvSpPr>
        <p:spPr>
          <a:xfrm>
            <a:off x="1" y="9371013"/>
            <a:ext cx="2919413" cy="493712"/>
          </a:xfrm>
          <a:prstGeom prst="rect">
            <a:avLst/>
          </a:prstGeom>
        </p:spPr>
        <p:txBody>
          <a:bodyPr vert="horz" lIns="91425" tIns="45713" rIns="91425" bIns="45713"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25" tIns="45713" rIns="91425" bIns="45713" rtlCol="0" anchor="b"/>
          <a:lstStyle>
            <a:lvl1pPr algn="r">
              <a:defRPr sz="1300"/>
            </a:lvl1pPr>
          </a:lstStyle>
          <a:p>
            <a:fld id="{B8DDF7AF-78F7-4A77-BF67-A572401760F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19413"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14763" y="1"/>
            <a:ext cx="2919412"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spcBef>
                <a:spcPct val="0"/>
              </a:spcBef>
              <a:buFontTx/>
              <a:buNone/>
              <a:defRPr sz="1300">
                <a:ea typeface="ＭＳ Ｐゴシック" pitchFamily="50" charset="-128"/>
              </a:defRPr>
            </a:lvl1pPr>
          </a:lstStyle>
          <a:p>
            <a:pPr>
              <a:defRPr/>
            </a:pPr>
            <a:endParaRPr lang="en-US" altLang="ja-JP" dirty="0"/>
          </a:p>
        </p:txBody>
      </p:sp>
      <p:sp>
        <p:nvSpPr>
          <p:cNvPr id="66564" name="Rectangle 4"/>
          <p:cNvSpPr>
            <a:spLocks noGrp="1" noRot="1" noChangeAspect="1" noChangeArrowheads="1" noTextEdit="1"/>
          </p:cNvSpPr>
          <p:nvPr>
            <p:ph type="sldImg" idx="2"/>
          </p:nvPr>
        </p:nvSpPr>
        <p:spPr bwMode="auto">
          <a:xfrm>
            <a:off x="903288" y="739775"/>
            <a:ext cx="4929187" cy="36988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3101" y="4686300"/>
            <a:ext cx="5389563" cy="4440238"/>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1" y="9371013"/>
            <a:ext cx="2919413"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7" name="Rectangle 7"/>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spcBef>
                <a:spcPct val="0"/>
              </a:spcBef>
              <a:buFontTx/>
              <a:buNone/>
              <a:defRPr sz="1300">
                <a:ea typeface="ＭＳ Ｐゴシック" pitchFamily="50" charset="-128"/>
              </a:defRPr>
            </a:lvl1pPr>
          </a:lstStyle>
          <a:p>
            <a:pPr>
              <a:defRPr/>
            </a:pPr>
            <a:fld id="{99F6AF5F-CCB1-413F-A825-8D72E37E63F0}" type="slidenum">
              <a:rPr lang="en-US" altLang="ja-JP"/>
              <a:pPr>
                <a:defRPr/>
              </a:pPr>
              <a:t>&lt;#&gt;</a:t>
            </a:fld>
            <a:endParaRPr lang="en-US" altLang="ja-JP"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a:t>
            </a:fld>
            <a:endParaRPr lang="en-US" altLang="ja-JP"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a:t>
            </a:fld>
            <a:endParaRPr lang="en-US"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a:t>
            </a:fld>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AD2D244-44CD-4EB8-B65E-E5DBF67C9271}" type="slidenum">
              <a:rPr lang="en-US" altLang="ja-JP" smtClean="0">
                <a:latin typeface="Arial" pitchFamily="34" charset="0"/>
              </a:rPr>
              <a:pPr/>
              <a:t>4</a:t>
            </a:fld>
            <a:endParaRPr lang="en-US" altLang="ja-JP" smtClean="0">
              <a:latin typeface="Arial"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ja-JP" altLang="en-US" smtClean="0">
                <a:latin typeface="Arial" pitchFamily="34" charset="0"/>
              </a:rPr>
              <a:t>新聞の記事．</a:t>
            </a:r>
          </a:p>
          <a:p>
            <a:pPr eaLnBrk="1" hangingPunct="1"/>
            <a:endParaRPr lang="en-US" altLang="ja-JP"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a:t>
            </a:fld>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a:t>
            </a:fld>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9</a:t>
            </a:fld>
            <a:endParaRPr lang="en-US" altLang="ja-JP"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10</a:t>
            </a:fld>
            <a:endParaRPr lang="en-US" altLang="ja-JP"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11</a:t>
            </a:fld>
            <a:endParaRPr lang="en-US" altLang="ja-JP"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12</a:t>
            </a:fld>
            <a:endParaRPr lang="en-US" altLang="ja-JP"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13</a:t>
            </a:fld>
            <a:endParaRPr lang="en-US" altLang="ja-JP"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14</a:t>
            </a:fld>
            <a:endParaRPr lang="en-US" altLang="ja-JP"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15</a:t>
            </a:fld>
            <a:endParaRPr lang="en-US" altLang="ja-JP"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16</a:t>
            </a:fld>
            <a:endParaRPr lang="en-US" altLang="ja-JP"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17</a:t>
            </a:fld>
            <a:endParaRPr lang="en-US" altLang="ja-JP"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18</a:t>
            </a:fld>
            <a:endParaRPr lang="en-US" altLang="ja-JP"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19</a:t>
            </a:fld>
            <a:endParaRPr lang="en-US" altLang="ja-JP"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20</a:t>
            </a:fld>
            <a:endParaRPr lang="en-US" altLang="ja-JP"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21</a:t>
            </a:fld>
            <a:endParaRPr lang="en-US" altLang="ja-JP"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22</a:t>
            </a:fld>
            <a:endParaRPr lang="en-US" altLang="ja-JP"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23</a:t>
            </a:fld>
            <a:endParaRPr lang="en-US" altLang="ja-JP"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24</a:t>
            </a:fld>
            <a:endParaRPr lang="en-US" altLang="ja-JP"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25</a:t>
            </a:fld>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8" name="Line 17"/>
          <p:cNvSpPr>
            <a:spLocks noChangeShapeType="1"/>
          </p:cNvSpPr>
          <p:nvPr/>
        </p:nvSpPr>
        <p:spPr bwMode="auto">
          <a:xfrm>
            <a:off x="450850" y="3786190"/>
            <a:ext cx="6116638" cy="0"/>
          </a:xfrm>
          <a:prstGeom prst="line">
            <a:avLst/>
          </a:prstGeom>
          <a:noFill/>
          <a:ln w="9525">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9" name="Rectangle 4"/>
          <p:cNvSpPr>
            <a:spLocks noGrp="1" noChangeArrowheads="1"/>
          </p:cNvSpPr>
          <p:nvPr>
            <p:ph type="dt" sz="half" idx="10"/>
          </p:nvPr>
        </p:nvSpPr>
        <p:spPr>
          <a:xfrm>
            <a:off x="784225" y="4868863"/>
            <a:ext cx="2133600" cy="287337"/>
          </a:xfrm>
        </p:spPr>
        <p:txBody>
          <a:bodyPr/>
          <a:lstStyle>
            <a:lvl1pPr>
              <a:defRPr sz="1400"/>
            </a:lvl1pPr>
          </a:lstStyle>
          <a:p>
            <a:pPr>
              <a:defRPr/>
            </a:pPr>
            <a:endParaRPr lang="en-US" altLang="ja-JP" dirty="0"/>
          </a:p>
        </p:txBody>
      </p:sp>
      <p:sp>
        <p:nvSpPr>
          <p:cNvPr id="10" name="Rectangle 5"/>
          <p:cNvSpPr>
            <a:spLocks noGrp="1" noChangeArrowheads="1"/>
          </p:cNvSpPr>
          <p:nvPr>
            <p:ph type="ftr" sz="quarter" idx="11"/>
          </p:nvPr>
        </p:nvSpPr>
        <p:spPr>
          <a:xfrm>
            <a:off x="784225" y="4508500"/>
            <a:ext cx="2895600" cy="287338"/>
          </a:xfrm>
        </p:spPr>
        <p:txBody>
          <a:bodyPr/>
          <a:lstStyle>
            <a:lvl1pPr algn="l">
              <a:defRPr sz="1400"/>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effectLst/>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defRPr sz="2800">
                <a:effectLst/>
              </a:defRPr>
            </a:lvl1pPr>
            <a:lvl2pPr>
              <a:defRPr sz="2400">
                <a:effectLst/>
              </a:defRPr>
            </a:lvl2pPr>
            <a:lvl3pPr>
              <a:defRPr sz="2000">
                <a:effectLst/>
              </a:defRPr>
            </a:lvl3pPr>
            <a:lvl4pPr>
              <a:defRPr>
                <a:effectLst/>
              </a:defRPr>
            </a:lvl4pPr>
            <a:lvl5pPr>
              <a:defRPr>
                <a:effectLst/>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effectLst/>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effectLst/>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effectLst/>
              </a:defRPr>
            </a:lvl1pPr>
          </a:lstStyle>
          <a:p>
            <a:pPr>
              <a:defRPr/>
            </a:pPr>
            <a:fld id="{5D4AC92C-5207-4EC4-B15C-EE8DBEE15E65}" type="slidenum">
              <a:rPr lang="en-US" altLang="ja-JP" smtClean="0"/>
              <a:pPr>
                <a:defRPr/>
              </a:pPr>
              <a:t>&lt;#&gt;</a:t>
            </a:fld>
            <a:endParaRPr lang="en-US" altLang="ja-JP"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B9C389C7-F690-4CD0-99C2-48B4E7A5A718}" type="slidenum">
              <a:rPr lang="en-US" altLang="ja-JP"/>
              <a:pPr>
                <a:defRPr/>
              </a:pPr>
              <a:t>&lt;#&gt;</a:t>
            </a:fld>
            <a:endParaRPr lang="en-US" altLang="ja-JP"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BCDF5D9-5631-4F3D-A69B-38FF68F7C7AE}" type="slidenum">
              <a:rPr lang="en-US" altLang="ja-JP"/>
              <a:pPr>
                <a:defRPr/>
              </a:pPr>
              <a:t>&lt;#&gt;</a:t>
            </a:fld>
            <a:endParaRPr lang="en-US" altLang="ja-JP"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F84C408A-F9E0-40B8-B1B9-1A3D27D56F30}" type="slidenum">
              <a:rPr lang="en-US" altLang="ja-JP"/>
              <a:pPr>
                <a:defRPr/>
              </a:pPr>
              <a:t>&lt;#&gt;</a:t>
            </a:fld>
            <a:endParaRPr lang="en-US" altLang="ja-JP"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D6085725-5D79-4DEE-B60A-923FB35F8837}" type="slidenum">
              <a:rPr lang="en-US" altLang="ja-JP"/>
              <a:pPr>
                <a:defRPr/>
              </a:pPr>
              <a:t>&lt;#&gt;</a:t>
            </a:fld>
            <a:endParaRPr lang="en-US" altLang="ja-JP"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A9480035-E82E-44BF-99BC-4FD3D20FCAD1}" type="slidenum">
              <a:rPr lang="en-US" altLang="ja-JP"/>
              <a:pPr>
                <a:defRPr/>
              </a:pPr>
              <a:t>&lt;#&gt;</a:t>
            </a:fld>
            <a:endParaRPr lang="en-US" altLang="ja-JP"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5BCDD481-DB2A-48B0-8926-302F37876CCE}" type="slidenum">
              <a:rPr lang="en-US" altLang="ja-JP"/>
              <a:pPr>
                <a:defRPr/>
              </a:pPr>
              <a:t>&lt;#&gt;</a:t>
            </a:fld>
            <a:endParaRPr lang="en-US" altLang="ja-JP"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2531B9B-2A8A-4DAD-A099-327F033126B6}" type="slidenum">
              <a:rPr lang="en-US" altLang="ja-JP"/>
              <a:pPr>
                <a:defRPr/>
              </a:pPr>
              <a:t>&lt;#&gt;</a:t>
            </a:fld>
            <a:endParaRPr lang="en-US" altLang="ja-JP"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7C5D7F1-A1FA-4C89-84D7-DEC957BEDC0B}" type="slidenum">
              <a:rPr lang="en-US" altLang="ja-JP"/>
              <a:pPr>
                <a:defRPr/>
              </a:pPr>
              <a:t>&lt;#&gt;</a:t>
            </a:fld>
            <a:endParaRPr lang="en-US" altLang="ja-JP"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CB717A3-3C09-4240-8641-D6B7A45A616F}" type="slidenum">
              <a:rPr lang="en-US" altLang="ja-JP"/>
              <a:pPr>
                <a:defRPr/>
              </a:pPr>
              <a:t>&lt;#&gt;</a:t>
            </a:fld>
            <a:endParaRPr lang="en-US" altLang="ja-JP" dirty="0"/>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819042"/>
            <a:ext cx="6381750" cy="177894"/>
          </a:xfrm>
          <a:prstGeom prst="rect">
            <a:avLst/>
          </a:prstGeom>
          <a:solidFill>
            <a:srgbClr val="333399"/>
          </a:solidFill>
          <a:ln w="9525">
            <a:noFill/>
            <a:miter lim="800000"/>
            <a:headEnd/>
            <a:tailEnd/>
          </a:ln>
          <a:effectLst/>
        </p:spPr>
        <p:txBody>
          <a:bodyPr wrap="none" anchor="ctr"/>
          <a:lstStyle/>
          <a:p>
            <a:pPr>
              <a:defRPr/>
            </a:pPr>
            <a:endParaRPr lang="ja-JP" altLang="en-US" dirty="0">
              <a:effectLst/>
              <a:ea typeface="ＭＳ Ｐゴシック" pitchFamily="50" charset="-128"/>
            </a:endParaRPr>
          </a:p>
        </p:txBody>
      </p:sp>
      <p:sp>
        <p:nvSpPr>
          <p:cNvPr id="1059" name="Rectangle 35" descr="横線"/>
          <p:cNvSpPr>
            <a:spLocks noChangeArrowheads="1"/>
          </p:cNvSpPr>
          <p:nvPr/>
        </p:nvSpPr>
        <p:spPr bwMode="auto">
          <a:xfrm>
            <a:off x="6699250" y="947666"/>
            <a:ext cx="2192338" cy="338194"/>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ffectLst/>
              <a:ea typeface="ＭＳ Ｐゴシック" pitchFamily="50" charset="-128"/>
            </a:endParaRPr>
          </a:p>
        </p:txBody>
      </p:sp>
      <p:sp>
        <p:nvSpPr>
          <p:cNvPr id="1058" name="Rectangle 34"/>
          <p:cNvSpPr>
            <a:spLocks noChangeArrowheads="1"/>
          </p:cNvSpPr>
          <p:nvPr/>
        </p:nvSpPr>
        <p:spPr bwMode="auto">
          <a:xfrm>
            <a:off x="6699250" y="819042"/>
            <a:ext cx="2193925" cy="177894"/>
          </a:xfrm>
          <a:prstGeom prst="rect">
            <a:avLst/>
          </a:prstGeom>
          <a:solidFill>
            <a:srgbClr val="000066"/>
          </a:solidFill>
          <a:ln w="9525">
            <a:noFill/>
            <a:miter lim="800000"/>
            <a:headEnd/>
            <a:tailEnd/>
          </a:ln>
          <a:effectLst/>
        </p:spPr>
        <p:txBody>
          <a:bodyPr wrap="none" anchor="ctr"/>
          <a:lstStyle/>
          <a:p>
            <a:pPr>
              <a:defRPr/>
            </a:pPr>
            <a:endParaRPr lang="ja-JP" altLang="en-US" dirty="0">
              <a:effectLst/>
              <a:ea typeface="ＭＳ Ｐゴシック" pitchFamily="50" charset="-128"/>
            </a:endParaRPr>
          </a:p>
        </p:txBody>
      </p:sp>
      <p:sp>
        <p:nvSpPr>
          <p:cNvPr id="5125" name="Rectangle 2"/>
          <p:cNvSpPr>
            <a:spLocks noGrp="1" noChangeArrowheads="1"/>
          </p:cNvSpPr>
          <p:nvPr>
            <p:ph type="title"/>
          </p:nvPr>
        </p:nvSpPr>
        <p:spPr bwMode="auto">
          <a:xfrm>
            <a:off x="317500" y="142852"/>
            <a:ext cx="8574088" cy="7096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5126"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28" name="Rectangle 4"/>
          <p:cNvSpPr>
            <a:spLocks noGrp="1" noChangeArrowheads="1"/>
          </p:cNvSpPr>
          <p:nvPr>
            <p:ph type="dt" sz="half" idx="2"/>
          </p:nvPr>
        </p:nvSpPr>
        <p:spPr bwMode="auto">
          <a:xfrm>
            <a:off x="252413" y="6572272"/>
            <a:ext cx="1079500"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effectLst/>
                <a:ea typeface="ＭＳ Ｐゴシック" pitchFamily="50" charset="-128"/>
              </a:defRPr>
            </a:lvl1pPr>
          </a:lstStyle>
          <a:p>
            <a:pPr>
              <a:defRPr/>
            </a:pPr>
            <a:endParaRPr lang="en-US" altLang="ja-JP" dirty="0"/>
          </a:p>
        </p:txBody>
      </p:sp>
      <p:sp>
        <p:nvSpPr>
          <p:cNvPr id="1029" name="Rectangle 5"/>
          <p:cNvSpPr>
            <a:spLocks noGrp="1" noChangeArrowheads="1"/>
          </p:cNvSpPr>
          <p:nvPr>
            <p:ph type="ftr" sz="quarter" idx="3"/>
          </p:nvPr>
        </p:nvSpPr>
        <p:spPr bwMode="auto">
          <a:xfrm>
            <a:off x="1443038" y="6572272"/>
            <a:ext cx="6634162"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effectLst/>
                <a:ea typeface="ＭＳ Ｐゴシック" pitchFamily="50" charset="-128"/>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1030" name="Rectangle 6"/>
          <p:cNvSpPr>
            <a:spLocks noGrp="1" noChangeArrowheads="1"/>
          </p:cNvSpPr>
          <p:nvPr>
            <p:ph type="sldNum" sz="quarter" idx="4"/>
          </p:nvPr>
        </p:nvSpPr>
        <p:spPr bwMode="auto">
          <a:xfrm>
            <a:off x="8185150" y="6572272"/>
            <a:ext cx="706438"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effectLst/>
                <a:ea typeface="ＭＳ Ｐゴシック" pitchFamily="50" charset="-128"/>
              </a:defRPr>
            </a:lvl1pPr>
          </a:lstStyle>
          <a:p>
            <a:pPr>
              <a:defRPr/>
            </a:pPr>
            <a:fld id="{595B3E78-94A2-4FE4-A6D4-5D571005F2BD}" type="slidenum">
              <a:rPr lang="en-US" altLang="ja-JP" smtClean="0"/>
              <a:pPr>
                <a:defRPr/>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thruBlk="1"/>
  </p:transition>
  <p:hf hdr="0" ftr="0" dt="0"/>
  <p:txStyles>
    <p:titleStyle>
      <a:lvl1pPr algn="l" rtl="0" eaLnBrk="0" fontAlgn="base" hangingPunct="0">
        <a:spcBef>
          <a:spcPct val="0"/>
        </a:spcBef>
        <a:spcAft>
          <a:spcPct val="0"/>
        </a:spcAft>
        <a:defRPr kumimoji="1" sz="3200" b="1">
          <a:solidFill>
            <a:schemeClr val="tx2"/>
          </a:solidFill>
          <a:effectLst/>
          <a:latin typeface="+mj-lt"/>
          <a:ea typeface="+mj-ea"/>
          <a:cs typeface="+mj-cs"/>
        </a:defRPr>
      </a:lvl1pPr>
      <a:lvl2pPr algn="l" rtl="0" eaLnBrk="0" fontAlgn="base" hangingPunct="0">
        <a:spcBef>
          <a:spcPct val="0"/>
        </a:spcBef>
        <a:spcAft>
          <a:spcPct val="0"/>
        </a:spcAft>
        <a:defRPr kumimoji="1" sz="2800" b="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2800" b="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2800" b="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2800" b="1">
          <a:solidFill>
            <a:schemeClr val="tx2"/>
          </a:solidFill>
          <a:latin typeface="Arial" charset="0"/>
          <a:ea typeface="ＭＳ Ｐゴシック" pitchFamily="50" charset="-128"/>
        </a:defRPr>
      </a:lvl5pPr>
      <a:lvl6pPr marL="457200" algn="l" rtl="0" fontAlgn="base">
        <a:spcBef>
          <a:spcPct val="0"/>
        </a:spcBef>
        <a:spcAft>
          <a:spcPct val="0"/>
        </a:spcAft>
        <a:defRPr kumimoji="1" sz="2800" b="1">
          <a:solidFill>
            <a:schemeClr val="tx2"/>
          </a:solidFill>
          <a:latin typeface="Arial" charset="0"/>
          <a:ea typeface="ＭＳ Ｐゴシック" pitchFamily="50" charset="-128"/>
        </a:defRPr>
      </a:lvl6pPr>
      <a:lvl7pPr marL="914400" algn="l" rtl="0" fontAlgn="base">
        <a:spcBef>
          <a:spcPct val="0"/>
        </a:spcBef>
        <a:spcAft>
          <a:spcPct val="0"/>
        </a:spcAft>
        <a:defRPr kumimoji="1" sz="2800" b="1">
          <a:solidFill>
            <a:schemeClr val="tx2"/>
          </a:solidFill>
          <a:latin typeface="Arial" charset="0"/>
          <a:ea typeface="ＭＳ Ｐゴシック" pitchFamily="50" charset="-128"/>
        </a:defRPr>
      </a:lvl7pPr>
      <a:lvl8pPr marL="1371600" algn="l" rtl="0" fontAlgn="base">
        <a:spcBef>
          <a:spcPct val="0"/>
        </a:spcBef>
        <a:spcAft>
          <a:spcPct val="0"/>
        </a:spcAft>
        <a:defRPr kumimoji="1" sz="2800" b="1">
          <a:solidFill>
            <a:schemeClr val="tx2"/>
          </a:solidFill>
          <a:latin typeface="Arial" charset="0"/>
          <a:ea typeface="ＭＳ Ｐゴシック" pitchFamily="50" charset="-128"/>
        </a:defRPr>
      </a:lvl8pPr>
      <a:lvl9pPr marL="1828800" algn="l" rtl="0" fontAlgn="base">
        <a:spcBef>
          <a:spcPct val="0"/>
        </a:spcBef>
        <a:spcAft>
          <a:spcPct val="0"/>
        </a:spcAft>
        <a:defRPr kumimoji="1" sz="2800" b="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Wingdings" pitchFamily="2" charset="2"/>
        <a:buChar char="n"/>
        <a:defRPr kumimoji="1" sz="2800">
          <a:solidFill>
            <a:schemeClr val="tx1"/>
          </a:solidFill>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kumimoji="1" sz="2400">
          <a:solidFill>
            <a:schemeClr val="tx1"/>
          </a:solidFill>
          <a:effectLst/>
          <a:latin typeface="+mn-lt"/>
          <a:ea typeface="+mn-ea"/>
        </a:defRPr>
      </a:lvl2pPr>
      <a:lvl3pPr marL="1143000" indent="-228600" algn="l" rtl="0" eaLnBrk="0" fontAlgn="base" hangingPunct="0">
        <a:spcBef>
          <a:spcPct val="20000"/>
        </a:spcBef>
        <a:spcAft>
          <a:spcPct val="0"/>
        </a:spcAft>
        <a:buFont typeface="Wingdings" pitchFamily="2" charset="2"/>
        <a:buChar char="ü"/>
        <a:defRPr kumimoji="1" sz="2000">
          <a:solidFill>
            <a:schemeClr val="tx1"/>
          </a:solidFill>
          <a:effectLst/>
          <a:latin typeface="+mn-lt"/>
          <a:ea typeface="+mn-ea"/>
        </a:defRPr>
      </a:lvl3pPr>
      <a:lvl4pPr marL="1600200" indent="-228600" algn="l" rtl="0" eaLnBrk="0" fontAlgn="base" hangingPunct="0">
        <a:spcBef>
          <a:spcPct val="20000"/>
        </a:spcBef>
        <a:spcAft>
          <a:spcPct val="0"/>
        </a:spcAft>
        <a:buFont typeface="Wingdings" pitchFamily="2" charset="2"/>
        <a:buChar char="l"/>
        <a:defRPr kumimoji="1" sz="1800">
          <a:solidFill>
            <a:schemeClr val="tx1"/>
          </a:solidFill>
          <a:effectLst/>
          <a:latin typeface="+mn-lt"/>
          <a:ea typeface="+mn-ea"/>
        </a:defRPr>
      </a:lvl4pPr>
      <a:lvl5pPr marL="2057400" indent="-228600" algn="l" rtl="0" eaLnBrk="0" fontAlgn="base" hangingPunct="0">
        <a:spcBef>
          <a:spcPct val="20000"/>
        </a:spcBef>
        <a:spcAft>
          <a:spcPct val="0"/>
        </a:spcAft>
        <a:buFont typeface="Arial" pitchFamily="34" charset="0"/>
        <a:buChar char="•"/>
        <a:defRPr kumimoji="1" sz="1600">
          <a:solidFill>
            <a:schemeClr val="tx1"/>
          </a:solidFill>
          <a:effectLst/>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57158" y="1142984"/>
            <a:ext cx="6357982" cy="4000528"/>
          </a:xfrm>
          <a:effectLst>
            <a:outerShdw blurRad="50800" dist="38100" dir="2700000" algn="tl" rotWithShape="0">
              <a:prstClr val="black">
                <a:alpha val="40000"/>
              </a:prstClr>
            </a:outerShdw>
          </a:effectLst>
        </p:spPr>
        <p:txBody>
          <a:bodyPr anchor="t" anchorCtr="0"/>
          <a:lstStyle/>
          <a:p>
            <a:r>
              <a:rPr lang="ja-JP" altLang="en-US" sz="2400" dirty="0" smtClean="0"/>
              <a:t>奈良先端科学技術大学院大学 情報科学研究科</a:t>
            </a:r>
            <a:r>
              <a:rPr lang="en-US" altLang="ja-JP" sz="2400" dirty="0" smtClean="0"/>
              <a:t/>
            </a:r>
            <a:br>
              <a:rPr lang="en-US" altLang="ja-JP" sz="2400" dirty="0" smtClean="0"/>
            </a:br>
            <a:r>
              <a:rPr lang="ja-JP" altLang="en-US" sz="2400" dirty="0" smtClean="0"/>
              <a:t>ソフトウェア工学講座</a:t>
            </a:r>
            <a:r>
              <a:rPr lang="en-US" altLang="ja-JP" sz="2400" dirty="0" smtClean="0"/>
              <a:t/>
            </a:r>
            <a:br>
              <a:rPr lang="en-US" altLang="ja-JP" sz="2400" dirty="0" smtClean="0"/>
            </a:br>
            <a:r>
              <a:rPr lang="en-US" altLang="ja-JP" sz="1000" dirty="0" smtClean="0"/>
              <a:t/>
            </a:r>
            <a:br>
              <a:rPr lang="en-US" altLang="ja-JP" sz="1000" dirty="0" smtClean="0"/>
            </a:br>
            <a:r>
              <a:rPr lang="ja-JP" altLang="en-US" dirty="0" smtClean="0"/>
              <a:t>オープンソースソフトウェア工学研究グループ</a:t>
            </a:r>
            <a:r>
              <a:rPr lang="en-US" altLang="ja-JP" dirty="0" smtClean="0"/>
              <a:t/>
            </a:r>
            <a:br>
              <a:rPr lang="en-US" altLang="ja-JP" dirty="0" smtClean="0"/>
            </a:br>
            <a:r>
              <a:rPr lang="ja-JP" altLang="en-US" sz="2800" dirty="0" smtClean="0"/>
              <a:t>（旧ソーシャルネットワーク分析グループ）</a:t>
            </a:r>
            <a:r>
              <a:rPr lang="en-US" altLang="ja-JP" dirty="0" smtClean="0"/>
              <a:t/>
            </a:r>
            <a:br>
              <a:rPr lang="en-US" altLang="ja-JP" dirty="0" smtClean="0"/>
            </a:br>
            <a:r>
              <a:rPr lang="en-US" altLang="ja-JP" dirty="0" smtClean="0"/>
              <a:t/>
            </a:r>
            <a:br>
              <a:rPr lang="en-US" altLang="ja-JP" dirty="0" smtClean="0"/>
            </a:br>
            <a:r>
              <a:rPr lang="ja-JP" altLang="en-US" dirty="0" smtClean="0"/>
              <a:t>研究紹介</a:t>
            </a:r>
            <a:endParaRPr lang="ja-JP" altLang="en-US" dirty="0"/>
          </a:p>
        </p:txBody>
      </p:sp>
      <p:sp>
        <p:nvSpPr>
          <p:cNvPr id="3" name="サブタイトル 2"/>
          <p:cNvSpPr>
            <a:spLocks noGrp="1"/>
          </p:cNvSpPr>
          <p:nvPr>
            <p:ph type="subTitle" idx="1"/>
          </p:nvPr>
        </p:nvSpPr>
        <p:spPr>
          <a:xfrm>
            <a:off x="357158" y="6000768"/>
            <a:ext cx="6208743" cy="500066"/>
          </a:xfrm>
        </p:spPr>
        <p:txBody>
          <a:bodyPr>
            <a:noAutofit/>
          </a:bodyPr>
          <a:lstStyle/>
          <a:p>
            <a:r>
              <a:rPr kumimoji="1" lang="en-US" altLang="ja-JP" smtClean="0">
                <a:effectLst>
                  <a:outerShdw blurRad="38100" dist="38100" dir="2700000" algn="tl">
                    <a:srgbClr val="000000">
                      <a:alpha val="43137"/>
                    </a:srgbClr>
                  </a:outerShdw>
                </a:effectLst>
              </a:rPr>
              <a:t>2009/05/15</a:t>
            </a:r>
            <a:endParaRPr kumimoji="1" lang="ja-JP" altLang="en-US"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en-US" b="0" dirty="0" smtClean="0"/>
              <a:t>目次</a:t>
            </a:r>
            <a:endParaRPr lang="ja-JP" altLang="en-US" b="0" dirty="0"/>
          </a:p>
        </p:txBody>
      </p:sp>
      <p:sp>
        <p:nvSpPr>
          <p:cNvPr id="3" name="コンテンツ プレースホルダ 2"/>
          <p:cNvSpPr>
            <a:spLocks noGrp="1"/>
          </p:cNvSpPr>
          <p:nvPr>
            <p:ph idx="1"/>
          </p:nvPr>
        </p:nvSpPr>
        <p:spPr/>
        <p:txBody>
          <a:bodyPr/>
          <a:lstStyle/>
          <a:p>
            <a:r>
              <a:rPr lang="ja-JP" altLang="en-US" smtClean="0"/>
              <a:t>ソフトウェア工学講座紹介</a:t>
            </a:r>
            <a:endParaRPr lang="en-US" altLang="ja-JP" smtClean="0"/>
          </a:p>
          <a:p>
            <a:pPr lvl="4"/>
            <a:endParaRPr lang="en-US" altLang="ja-JP" smtClean="0"/>
          </a:p>
          <a:p>
            <a:r>
              <a:rPr lang="ja-JP" altLang="en-US" smtClean="0"/>
              <a:t>研究紹介：オープンソースソフトウェア工学</a:t>
            </a:r>
            <a:endParaRPr lang="en-US" altLang="ja-JP" smtClean="0"/>
          </a:p>
          <a:p>
            <a:pPr lvl="7"/>
            <a:endParaRPr lang="en-US" altLang="ja-JP" smtClean="0"/>
          </a:p>
          <a:p>
            <a:pPr lvl="1"/>
            <a:r>
              <a:rPr lang="ja-JP" altLang="en-US" smtClean="0"/>
              <a:t>昨年度までの研究テーマ</a:t>
            </a:r>
            <a:endParaRPr lang="en-US" altLang="ja-JP" smtClean="0"/>
          </a:p>
          <a:p>
            <a:pPr lvl="6"/>
            <a:endParaRPr lang="en-US" altLang="ja-JP" smtClean="0"/>
          </a:p>
          <a:p>
            <a:pPr lvl="1"/>
            <a:r>
              <a:rPr lang="ja-JP" altLang="en-US" smtClean="0"/>
              <a:t>現在進行中の研究テーマ</a:t>
            </a:r>
            <a:endParaRPr lang="en-US" altLang="ja-JP" dirty="0" smtClean="0"/>
          </a:p>
        </p:txBody>
      </p:sp>
      <p:sp>
        <p:nvSpPr>
          <p:cNvPr id="4" name="スライド番号プレースホルダ 3"/>
          <p:cNvSpPr>
            <a:spLocks noGrp="1"/>
          </p:cNvSpPr>
          <p:nvPr>
            <p:ph type="sldNum" sz="quarter" idx="12"/>
          </p:nvPr>
        </p:nvSpPr>
        <p:spPr/>
        <p:txBody>
          <a:bodyPr/>
          <a:lstStyle/>
          <a:p>
            <a:fld id="{5D4AC92C-5207-4EC4-B15C-EE8DBEE15E65}" type="slidenum">
              <a:rPr lang="en-US" altLang="ja-JP" smtClean="0"/>
              <a:pPr/>
              <a:t>1</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ソフトウェア工学講座</a:t>
            </a:r>
            <a:endParaRPr lang="ja-JP" altLang="en-US" b="0" dirty="0"/>
          </a:p>
        </p:txBody>
      </p:sp>
      <p:sp>
        <p:nvSpPr>
          <p:cNvPr id="3" name="コンテンツ プレースホルダ 2"/>
          <p:cNvSpPr>
            <a:spLocks noGrp="1"/>
          </p:cNvSpPr>
          <p:nvPr>
            <p:ph idx="1"/>
          </p:nvPr>
        </p:nvSpPr>
        <p:spPr/>
        <p:txBody>
          <a:bodyPr/>
          <a:lstStyle/>
          <a:p>
            <a:r>
              <a:rPr lang="ja-JP" altLang="en-US" smtClean="0"/>
              <a:t>学生</a:t>
            </a:r>
            <a:endParaRPr lang="en-US" altLang="ja-JP" smtClean="0"/>
          </a:p>
          <a:p>
            <a:pPr lvl="1"/>
            <a:r>
              <a:rPr lang="zh-TW" altLang="en-US" smtClean="0"/>
              <a:t>博士課程</a:t>
            </a:r>
            <a:r>
              <a:rPr lang="ja-JP" altLang="en-US" smtClean="0"/>
              <a:t>：９</a:t>
            </a:r>
            <a:r>
              <a:rPr lang="zh-TW" altLang="en-US" smtClean="0"/>
              <a:t>名</a:t>
            </a:r>
            <a:r>
              <a:rPr lang="ja-JP" altLang="en-US" smtClean="0"/>
              <a:t>（社会人</a:t>
            </a:r>
            <a:r>
              <a:rPr lang="en-US" altLang="ja-JP" smtClean="0"/>
              <a:t>4</a:t>
            </a:r>
            <a:r>
              <a:rPr lang="ja-JP" altLang="en-US" smtClean="0"/>
              <a:t>名）</a:t>
            </a:r>
            <a:endParaRPr lang="en-US" altLang="zh-TW" smtClean="0"/>
          </a:p>
          <a:p>
            <a:pPr lvl="1"/>
            <a:r>
              <a:rPr lang="zh-TW" altLang="en-US" smtClean="0"/>
              <a:t>修士課程</a:t>
            </a:r>
            <a:r>
              <a:rPr lang="ja-JP" altLang="en-US" smtClean="0"/>
              <a:t>：１９</a:t>
            </a:r>
            <a:r>
              <a:rPr lang="zh-TW" altLang="en-US" smtClean="0"/>
              <a:t>名</a:t>
            </a:r>
            <a:endParaRPr lang="en-US" altLang="zh-TW" smtClean="0"/>
          </a:p>
          <a:p>
            <a:pPr lvl="1"/>
            <a:r>
              <a:rPr lang="ja-JP" altLang="en-US" smtClean="0"/>
              <a:t>研究生：１名（タイ）</a:t>
            </a:r>
            <a:endParaRPr lang="en-US" altLang="ja-JP" smtClean="0"/>
          </a:p>
          <a:p>
            <a:pPr lvl="8"/>
            <a:endParaRPr lang="en-US" altLang="ja-JP" smtClean="0"/>
          </a:p>
          <a:p>
            <a:r>
              <a:rPr lang="ja-JP" altLang="en-US" smtClean="0"/>
              <a:t>スタッフ</a:t>
            </a:r>
            <a:endParaRPr lang="en-US" altLang="ja-JP" smtClean="0"/>
          </a:p>
          <a:p>
            <a:pPr lvl="1"/>
            <a:r>
              <a:rPr lang="zh-TW" altLang="en-US" smtClean="0"/>
              <a:t>教授：松本 健一</a:t>
            </a:r>
            <a:endParaRPr lang="en-US" altLang="ja-JP" smtClean="0"/>
          </a:p>
          <a:p>
            <a:pPr lvl="1"/>
            <a:r>
              <a:rPr lang="zh-TW" altLang="en-US" smtClean="0"/>
              <a:t>准教授：門田 暁人</a:t>
            </a:r>
            <a:endParaRPr lang="en-US" altLang="zh-TW" smtClean="0"/>
          </a:p>
          <a:p>
            <a:pPr lvl="1"/>
            <a:r>
              <a:rPr lang="zh-TW" altLang="en-US" smtClean="0"/>
              <a:t>助教：大平</a:t>
            </a:r>
            <a:r>
              <a:rPr lang="ja-JP" altLang="en-US" smtClean="0"/>
              <a:t> </a:t>
            </a:r>
            <a:r>
              <a:rPr lang="zh-TW" altLang="en-US" smtClean="0"/>
              <a:t>雅雄</a:t>
            </a:r>
            <a:r>
              <a:rPr lang="ja-JP" altLang="en-US" smtClean="0"/>
              <a:t>，森崎 修司</a:t>
            </a:r>
            <a:endParaRPr lang="en-US" altLang="ja-JP" smtClean="0"/>
          </a:p>
          <a:p>
            <a:pPr lvl="1"/>
            <a:r>
              <a:rPr lang="en-US" altLang="ja-JP" smtClean="0"/>
              <a:t>StagE</a:t>
            </a:r>
            <a:r>
              <a:rPr lang="ja-JP" altLang="en-US" smtClean="0"/>
              <a:t>研究員</a:t>
            </a:r>
            <a:r>
              <a:rPr lang="zh-TW" altLang="en-US" smtClean="0"/>
              <a:t>：</a:t>
            </a:r>
            <a:r>
              <a:rPr lang="ja-JP" altLang="en-US" smtClean="0"/>
              <a:t>角田 雅照，松村 知子</a:t>
            </a:r>
            <a:endParaRPr lang="en-US" altLang="ja-JP" smtClean="0"/>
          </a:p>
          <a:p>
            <a:pPr lvl="1"/>
            <a:r>
              <a:rPr lang="zh-TW" altLang="en-US" smtClean="0"/>
              <a:t>秘書：乾</a:t>
            </a:r>
            <a:r>
              <a:rPr lang="ja-JP" altLang="en-US" smtClean="0"/>
              <a:t> </a:t>
            </a:r>
            <a:r>
              <a:rPr lang="zh-TW" altLang="en-US" smtClean="0"/>
              <a:t>純子</a:t>
            </a:r>
            <a:endParaRPr lang="en-US" altLang="zh-TW" dirty="0" smtClean="0"/>
          </a:p>
        </p:txBody>
      </p:sp>
      <p:sp>
        <p:nvSpPr>
          <p:cNvPr id="4" name="スライド番号プレースホルダ 3"/>
          <p:cNvSpPr>
            <a:spLocks noGrp="1"/>
          </p:cNvSpPr>
          <p:nvPr>
            <p:ph type="sldNum" sz="quarter" idx="12"/>
          </p:nvPr>
        </p:nvSpPr>
        <p:spPr/>
        <p:txBody>
          <a:bodyPr/>
          <a:lstStyle/>
          <a:p>
            <a:fld id="{5D4AC92C-5207-4EC4-B15C-EE8DBEE15E65}" type="slidenum">
              <a:rPr lang="en-US" altLang="ja-JP" smtClean="0"/>
              <a:pPr/>
              <a:t>2</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研究グループ＠ソフトウェア工学講座</a:t>
            </a:r>
            <a:endParaRPr kumimoji="1" lang="ja-JP" altLang="en-US" b="0"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3</a:t>
            </a:fld>
            <a:endParaRPr lang="en-US" altLang="ja-JP" dirty="0"/>
          </a:p>
        </p:txBody>
      </p:sp>
      <p:sp>
        <p:nvSpPr>
          <p:cNvPr id="32" name="円/楕円 31"/>
          <p:cNvSpPr/>
          <p:nvPr/>
        </p:nvSpPr>
        <p:spPr>
          <a:xfrm>
            <a:off x="2723177" y="2553286"/>
            <a:ext cx="3824508" cy="2726591"/>
          </a:xfrm>
          <a:prstGeom prst="ellipse">
            <a:avLst/>
          </a:prstGeom>
          <a:gradFill rotWithShape="1">
            <a:gsLst>
              <a:gs pos="0">
                <a:srgbClr val="7E848D">
                  <a:tint val="1000"/>
                </a:srgbClr>
              </a:gs>
              <a:gs pos="68000">
                <a:srgbClr val="7E848D">
                  <a:tint val="77000"/>
                </a:srgbClr>
              </a:gs>
              <a:gs pos="81000">
                <a:srgbClr val="7E848D">
                  <a:tint val="79000"/>
                </a:srgbClr>
              </a:gs>
              <a:gs pos="86000">
                <a:srgbClr val="7E848D">
                  <a:tint val="73000"/>
                </a:srgbClr>
              </a:gs>
              <a:gs pos="100000">
                <a:srgbClr val="7E848D">
                  <a:tint val="35000"/>
                </a:srgbClr>
              </a:gs>
            </a:gsLst>
            <a:lin ang="5400000" scaled="1"/>
          </a:gradFill>
          <a:ln w="9525" cap="flat" cmpd="sng" algn="ctr">
            <a:solidFill>
              <a:srgbClr val="7E848D">
                <a:shade val="60000"/>
                <a:satMod val="300000"/>
              </a:srgbClr>
            </a:solidFill>
            <a:prstDash val="solid"/>
          </a:ln>
          <a:effectLst>
            <a:glow rad="63500">
              <a:srgbClr val="7E848D">
                <a:tint val="30000"/>
                <a:shade val="95000"/>
                <a:satMod val="300000"/>
                <a:alpha val="50000"/>
              </a:srgbClr>
            </a:glow>
          </a:effectLst>
        </p:spPr>
        <p:txBody>
          <a:bodyPr lIns="0" r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sng" strike="noStrike" kern="0" cap="none" spc="0" normalizeH="0" baseline="0" noProof="0" dirty="0">
                <a:ln>
                  <a:noFill/>
                </a:ln>
                <a:solidFill>
                  <a:srgbClr val="003399"/>
                </a:solidFill>
                <a:effectLst/>
                <a:uLnTx/>
                <a:uFillTx/>
                <a:latin typeface="HGP創英角ｺﾞｼｯｸUB" pitchFamily="50" charset="-128"/>
                <a:ea typeface="HGP創英角ｺﾞｼｯｸUB" pitchFamily="50" charset="-128"/>
                <a:cs typeface="+mn-cs"/>
              </a:rPr>
              <a:t>ソフトウェア工学講座のミッション</a:t>
            </a:r>
            <a:r>
              <a:rPr kumimoji="0" lang="en-US" altLang="ja-JP" sz="2000" b="1" i="0" u="sng" strike="noStrike" kern="0" cap="none" spc="0" normalizeH="0" baseline="0" noProof="0" dirty="0">
                <a:ln>
                  <a:noFill/>
                </a:ln>
                <a:solidFill>
                  <a:srgbClr val="003399"/>
                </a:solidFill>
                <a:effectLst/>
                <a:uLnTx/>
                <a:uFillTx/>
                <a:latin typeface="HGP創英角ｺﾞｼｯｸUB" pitchFamily="50" charset="-128"/>
                <a:ea typeface="HGP創英角ｺﾞｼｯｸUB" pitchFamily="50" charset="-128"/>
                <a:cs typeface="+mn-cs"/>
              </a:rPr>
              <a:t/>
            </a:r>
            <a:br>
              <a:rPr kumimoji="0" lang="en-US" altLang="ja-JP" sz="2000" b="1" i="0" u="sng" strike="noStrike" kern="0" cap="none" spc="0" normalizeH="0" baseline="0" noProof="0" dirty="0">
                <a:ln>
                  <a:noFill/>
                </a:ln>
                <a:solidFill>
                  <a:srgbClr val="003399"/>
                </a:solidFill>
                <a:effectLst/>
                <a:uLnTx/>
                <a:uFillTx/>
                <a:latin typeface="HGP創英角ｺﾞｼｯｸUB" pitchFamily="50" charset="-128"/>
                <a:ea typeface="HGP創英角ｺﾞｼｯｸUB" pitchFamily="50" charset="-128"/>
                <a:cs typeface="+mn-cs"/>
              </a:rPr>
            </a:br>
            <a:endParaRPr kumimoji="0" lang="en-US" altLang="ja-JP" sz="2000" b="1" i="0" u="sng" strike="noStrike" kern="0" cap="none" spc="0" normalizeH="0" baseline="0" noProof="0" dirty="0">
              <a:ln>
                <a:noFill/>
              </a:ln>
              <a:solidFill>
                <a:srgbClr val="003399"/>
              </a:solidFill>
              <a:effectLst/>
              <a:uLnTx/>
              <a:uFillTx/>
              <a:latin typeface="HGP創英角ｺﾞｼｯｸUB" pitchFamily="50" charset="-128"/>
              <a:ea typeface="HGP創英角ｺﾞｼｯｸUB" pitchFamily="50" charset="-128"/>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ソフトウェアの</a:t>
            </a:r>
            <a:r>
              <a:rPr kumimoji="0" lang="en-US" altLang="ja-JP"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
            </a:r>
            <a:br>
              <a:rPr kumimoji="0" lang="en-US" altLang="ja-JP"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br>
            <a:r>
              <a:rPr kumimoji="0" lang="ja-JP" altLang="en-US"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開発</a:t>
            </a:r>
            <a:r>
              <a:rPr kumimoji="0" lang="en-US" altLang="ja-JP"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a:t>
            </a:r>
            <a:r>
              <a:rPr kumimoji="0" lang="ja-JP" altLang="en-US"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管理</a:t>
            </a:r>
            <a:r>
              <a:rPr kumimoji="0" lang="en-US" altLang="ja-JP"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a:t>
            </a:r>
            <a:r>
              <a:rPr kumimoji="0" lang="ja-JP" altLang="en-US"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利用</a:t>
            </a:r>
            <a:r>
              <a:rPr kumimoji="0" lang="en-US" altLang="ja-JP"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a:t>
            </a:r>
            <a:r>
              <a:rPr kumimoji="0" lang="ja-JP" altLang="en-US" sz="2000" b="1" i="0" u="none" strike="noStrike" kern="0" cap="none" spc="0" normalizeH="0" baseline="0" noProof="0" dirty="0">
                <a:ln>
                  <a:noFill/>
                </a:ln>
                <a:solidFill>
                  <a:sysClr val="windowText" lastClr="000000"/>
                </a:solidFill>
                <a:effectLst/>
                <a:uLnTx/>
                <a:uFillTx/>
                <a:latin typeface="HGP創英角ｺﾞｼｯｸUB" pitchFamily="50" charset="-128"/>
                <a:ea typeface="HGP創英角ｺﾞｼｯｸUB" pitchFamily="50" charset="-128"/>
                <a:cs typeface="+mn-cs"/>
              </a:rPr>
              <a:t>教育を支援する技術の開発</a:t>
            </a:r>
          </a:p>
        </p:txBody>
      </p:sp>
      <p:graphicFrame>
        <p:nvGraphicFramePr>
          <p:cNvPr id="33" name="コンテンツ プレースホルダ 5"/>
          <p:cNvGraphicFramePr>
            <a:graphicFrameLocks noGrp="1"/>
          </p:cNvGraphicFramePr>
          <p:nvPr>
            <p:ph idx="1"/>
          </p:nvPr>
        </p:nvGraphicFramePr>
        <p:xfrm>
          <a:off x="457200" y="1196974"/>
          <a:ext cx="8229600" cy="5392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 name="テキスト ボックス 33"/>
          <p:cNvSpPr txBox="1">
            <a:spLocks noChangeArrowheads="1"/>
          </p:cNvSpPr>
          <p:nvPr/>
        </p:nvSpPr>
        <p:spPr bwMode="auto">
          <a:xfrm>
            <a:off x="6661150" y="5722938"/>
            <a:ext cx="2230438" cy="667875"/>
          </a:xfrm>
          <a:prstGeom prst="rect">
            <a:avLst/>
          </a:prstGeom>
          <a:noFill/>
          <a:ln w="9525">
            <a:noFill/>
            <a:miter lim="800000"/>
            <a:headEnd/>
            <a:tailEnd/>
          </a:ln>
        </p:spPr>
        <p:txBody>
          <a:bodyPr>
            <a:spAutoFit/>
          </a:bodyPr>
          <a:lstStyle/>
          <a:p>
            <a:pPr>
              <a:buNone/>
            </a:pPr>
            <a:r>
              <a:rPr lang="ja-JP" altLang="en-US" sz="1100" b="1" dirty="0">
                <a:latin typeface="HGP創英角ｺﾞｼｯｸUB" pitchFamily="50" charset="-128"/>
                <a:ea typeface="HGP創英角ｺﾞｼｯｸUB" pitchFamily="50" charset="-128"/>
              </a:rPr>
              <a:t>大規模</a:t>
            </a:r>
            <a:r>
              <a:rPr lang="en-US" altLang="ja-JP" sz="1100" b="1" dirty="0">
                <a:latin typeface="HGP創英角ｺﾞｼｯｸUB" pitchFamily="50" charset="-128"/>
                <a:ea typeface="HGP創英角ｺﾞｼｯｸUB" pitchFamily="50" charset="-128"/>
              </a:rPr>
              <a:t>OSS</a:t>
            </a:r>
            <a:r>
              <a:rPr lang="ja-JP" altLang="en-US" sz="1100" b="1" dirty="0">
                <a:latin typeface="HGP創英角ｺﾞｼｯｸUB" pitchFamily="50" charset="-128"/>
                <a:ea typeface="HGP創英角ｺﾞｼｯｸUB" pitchFamily="50" charset="-128"/>
              </a:rPr>
              <a:t>コミュニティの可視化</a:t>
            </a:r>
            <a:endParaRPr lang="en-US" altLang="ja-JP" sz="1100" b="1" dirty="0">
              <a:latin typeface="HGP創英角ｺﾞｼｯｸUB" pitchFamily="50" charset="-128"/>
              <a:ea typeface="HGP創英角ｺﾞｼｯｸUB" pitchFamily="50" charset="-128"/>
            </a:endParaRPr>
          </a:p>
          <a:p>
            <a:pPr>
              <a:buNone/>
            </a:pPr>
            <a:r>
              <a:rPr lang="ja-JP" altLang="en-US" sz="1100" b="1" dirty="0">
                <a:latin typeface="HGP創英角ｺﾞｼｯｸUB" pitchFamily="50" charset="-128"/>
                <a:ea typeface="HGP創英角ｺﾞｼｯｸUB" pitchFamily="50" charset="-128"/>
              </a:rPr>
              <a:t>コーディネータの分析</a:t>
            </a:r>
            <a:endParaRPr lang="en-US" altLang="ja-JP" sz="1100" b="1" dirty="0">
              <a:latin typeface="HGP創英角ｺﾞｼｯｸUB" pitchFamily="50" charset="-128"/>
              <a:ea typeface="HGP創英角ｺﾞｼｯｸUB" pitchFamily="50" charset="-128"/>
            </a:endParaRPr>
          </a:p>
          <a:p>
            <a:pPr>
              <a:buNone/>
            </a:pPr>
            <a:r>
              <a:rPr lang="ja-JP" altLang="en-US" sz="1100" b="1" dirty="0">
                <a:latin typeface="HGP創英角ｺﾞｼｯｸUB" pitchFamily="50" charset="-128"/>
                <a:ea typeface="HGP創英角ｺﾞｼｯｸUB" pitchFamily="50" charset="-128"/>
              </a:rPr>
              <a:t>コミュニティ媒介性指標の開発など</a:t>
            </a:r>
          </a:p>
        </p:txBody>
      </p:sp>
      <p:sp>
        <p:nvSpPr>
          <p:cNvPr id="35" name="テキスト ボックス 34"/>
          <p:cNvSpPr txBox="1">
            <a:spLocks noChangeArrowheads="1"/>
          </p:cNvSpPr>
          <p:nvPr/>
        </p:nvSpPr>
        <p:spPr bwMode="auto">
          <a:xfrm>
            <a:off x="5302250" y="1169988"/>
            <a:ext cx="2882900" cy="634020"/>
          </a:xfrm>
          <a:prstGeom prst="rect">
            <a:avLst/>
          </a:prstGeom>
          <a:noFill/>
          <a:ln w="9525">
            <a:noFill/>
            <a:miter lim="800000"/>
            <a:headEnd/>
            <a:tailEnd/>
          </a:ln>
        </p:spPr>
        <p:txBody>
          <a:bodyPr>
            <a:spAutoFit/>
          </a:bodyPr>
          <a:lstStyle/>
          <a:p>
            <a:pPr>
              <a:buNone/>
            </a:pPr>
            <a:r>
              <a:rPr lang="ja-JP" altLang="ja-JP" sz="1100" b="1" dirty="0">
                <a:latin typeface="HGP創英角ｺﾞｼｯｸUB" pitchFamily="50" charset="-128"/>
                <a:ea typeface="HGP創英角ｺﾞｼｯｸUB" pitchFamily="50" charset="-128"/>
              </a:rPr>
              <a:t>開発者の行動の分析</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ja-JP" sz="1100" b="1" dirty="0">
                <a:latin typeface="HGP創英角ｺﾞｼｯｸUB" pitchFamily="50" charset="-128"/>
                <a:ea typeface="HGP創英角ｺﾞｼｯｸUB" pitchFamily="50" charset="-128"/>
              </a:rPr>
              <a:t>ソフトウェアの信頼性評価・ソフトウェア解析</a:t>
            </a:r>
            <a:endParaRPr lang="en-US" altLang="ja-JP" sz="1100" b="1" dirty="0">
              <a:latin typeface="HGP創英角ｺﾞｼｯｸUB" pitchFamily="50" charset="-128"/>
              <a:ea typeface="HGP創英角ｺﾞｼｯｸUB" pitchFamily="50" charset="-128"/>
            </a:endParaRPr>
          </a:p>
          <a:p>
            <a:pPr>
              <a:buNone/>
            </a:pPr>
            <a:r>
              <a:rPr lang="ja-JP" altLang="en-US" sz="1100" b="1" dirty="0">
                <a:latin typeface="HGP創英角ｺﾞｼｯｸUB" pitchFamily="50" charset="-128"/>
                <a:ea typeface="HGP創英角ｺﾞｼｯｸUB" pitchFamily="50" charset="-128"/>
              </a:rPr>
              <a:t>コスト見積り</a:t>
            </a:r>
          </a:p>
        </p:txBody>
      </p:sp>
      <p:sp>
        <p:nvSpPr>
          <p:cNvPr id="36" name="テキスト ボックス 35"/>
          <p:cNvSpPr txBox="1">
            <a:spLocks noChangeArrowheads="1"/>
          </p:cNvSpPr>
          <p:nvPr/>
        </p:nvSpPr>
        <p:spPr bwMode="auto">
          <a:xfrm>
            <a:off x="7346950" y="2316163"/>
            <a:ext cx="1714500" cy="667875"/>
          </a:xfrm>
          <a:prstGeom prst="rect">
            <a:avLst/>
          </a:prstGeom>
          <a:noFill/>
          <a:ln w="9525">
            <a:noFill/>
            <a:miter lim="800000"/>
            <a:headEnd/>
            <a:tailEnd/>
          </a:ln>
        </p:spPr>
        <p:txBody>
          <a:bodyPr>
            <a:spAutoFit/>
          </a:bodyPr>
          <a:lstStyle/>
          <a:p>
            <a:pPr>
              <a:buNone/>
            </a:pPr>
            <a:r>
              <a:rPr lang="ja-JP" altLang="en-US" sz="1100" b="1" dirty="0">
                <a:latin typeface="HGP創英角ｺﾞｼｯｸUB" pitchFamily="50" charset="-128"/>
                <a:ea typeface="HGP創英角ｺﾞｼｯｸUB" pitchFamily="50" charset="-128"/>
              </a:rPr>
              <a:t>ソフトウェアの難読化</a:t>
            </a:r>
            <a:endParaRPr lang="en-US" altLang="ja-JP" sz="1100" b="1" dirty="0">
              <a:latin typeface="HGP創英角ｺﾞｼｯｸUB" pitchFamily="50" charset="-128"/>
              <a:ea typeface="HGP創英角ｺﾞｼｯｸUB" pitchFamily="50" charset="-128"/>
            </a:endParaRPr>
          </a:p>
          <a:p>
            <a:pPr>
              <a:buNone/>
            </a:pPr>
            <a:r>
              <a:rPr lang="ja-JP" altLang="en-US" sz="1100" b="1" dirty="0">
                <a:latin typeface="HGP創英角ｺﾞｼｯｸUB" pitchFamily="50" charset="-128"/>
                <a:ea typeface="HGP創英角ｺﾞｼｯｸUB" pitchFamily="50" charset="-128"/>
              </a:rPr>
              <a:t>ソフトウェアバースマーク</a:t>
            </a:r>
            <a:endParaRPr lang="en-US" altLang="ja-JP" sz="1100" b="1" dirty="0">
              <a:latin typeface="HGP創英角ｺﾞｼｯｸUB" pitchFamily="50" charset="-128"/>
              <a:ea typeface="HGP創英角ｺﾞｼｯｸUB" pitchFamily="50" charset="-128"/>
            </a:endParaRPr>
          </a:p>
          <a:p>
            <a:pPr>
              <a:buNone/>
            </a:pPr>
            <a:r>
              <a:rPr lang="ja-JP" altLang="en-US" sz="1100" b="1" dirty="0">
                <a:latin typeface="HGP創英角ｺﾞｼｯｸUB" pitchFamily="50" charset="-128"/>
                <a:ea typeface="HGP創英角ｺﾞｼｯｸUB" pitchFamily="50" charset="-128"/>
              </a:rPr>
              <a:t>耐タンパー性評価など</a:t>
            </a:r>
          </a:p>
        </p:txBody>
      </p:sp>
      <p:sp>
        <p:nvSpPr>
          <p:cNvPr id="37" name="テキスト ボックス 36"/>
          <p:cNvSpPr txBox="1">
            <a:spLocks noChangeArrowheads="1"/>
          </p:cNvSpPr>
          <p:nvPr/>
        </p:nvSpPr>
        <p:spPr bwMode="auto">
          <a:xfrm>
            <a:off x="7747000" y="3917950"/>
            <a:ext cx="1397000" cy="938213"/>
          </a:xfrm>
          <a:prstGeom prst="rect">
            <a:avLst/>
          </a:prstGeom>
          <a:noFill/>
          <a:ln w="9525">
            <a:noFill/>
            <a:miter lim="800000"/>
            <a:headEnd/>
            <a:tailEnd/>
          </a:ln>
        </p:spPr>
        <p:txBody>
          <a:bodyPr>
            <a:spAutoFit/>
          </a:bodyPr>
          <a:lstStyle/>
          <a:p>
            <a:pPr>
              <a:buNone/>
            </a:pPr>
            <a:r>
              <a:rPr lang="en-US" altLang="ja-JP" sz="1100" b="1" dirty="0">
                <a:latin typeface="HGP創英角ｺﾞｼｯｸUB" pitchFamily="50" charset="-128"/>
                <a:ea typeface="HGP創英角ｺﾞｼｯｸUB" pitchFamily="50" charset="-128"/>
              </a:rPr>
              <a:t>Web</a:t>
            </a:r>
            <a:r>
              <a:rPr lang="ja-JP" altLang="en-US" sz="1100" b="1" dirty="0">
                <a:latin typeface="HGP創英角ｺﾞｼｯｸUB" pitchFamily="50" charset="-128"/>
                <a:ea typeface="HGP創英角ｺﾞｼｯｸUB" pitchFamily="50" charset="-128"/>
              </a:rPr>
              <a:t>サービスの品質評価，ホームネットワークにおける</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en-US" sz="1100" b="1" dirty="0">
                <a:latin typeface="HGP創英角ｺﾞｼｯｸUB" pitchFamily="50" charset="-128"/>
                <a:ea typeface="HGP創英角ｺﾞｼｯｸUB" pitchFamily="50" charset="-128"/>
              </a:rPr>
              <a:t>家電連携サービス</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en-US" sz="1100" b="1" dirty="0">
                <a:latin typeface="HGP創英角ｺﾞｼｯｸUB" pitchFamily="50" charset="-128"/>
                <a:ea typeface="HGP創英角ｺﾞｼｯｸUB" pitchFamily="50" charset="-128"/>
              </a:rPr>
              <a:t>など</a:t>
            </a:r>
          </a:p>
        </p:txBody>
      </p:sp>
      <p:sp>
        <p:nvSpPr>
          <p:cNvPr id="38" name="テキスト ボックス 37"/>
          <p:cNvSpPr txBox="1">
            <a:spLocks noChangeArrowheads="1"/>
          </p:cNvSpPr>
          <p:nvPr/>
        </p:nvSpPr>
        <p:spPr bwMode="auto">
          <a:xfrm>
            <a:off x="296863" y="5738813"/>
            <a:ext cx="2185987" cy="600075"/>
          </a:xfrm>
          <a:prstGeom prst="rect">
            <a:avLst/>
          </a:prstGeom>
          <a:noFill/>
          <a:ln w="9525">
            <a:noFill/>
            <a:miter lim="800000"/>
            <a:headEnd/>
            <a:tailEnd/>
          </a:ln>
        </p:spPr>
        <p:txBody>
          <a:bodyPr>
            <a:spAutoFit/>
          </a:bodyPr>
          <a:lstStyle/>
          <a:p>
            <a:pPr algn="r">
              <a:buNone/>
            </a:pPr>
            <a:r>
              <a:rPr lang="ja-JP" altLang="en-US" sz="1100" b="1" dirty="0" smtClean="0">
                <a:latin typeface="HGP創英角ｺﾞｼｯｸUB" pitchFamily="50" charset="-128"/>
                <a:ea typeface="HGP創英角ｺﾞｼｯｸUB" pitchFamily="50" charset="-128"/>
              </a:rPr>
              <a:t>生体</a:t>
            </a:r>
            <a:r>
              <a:rPr lang="ja-JP" altLang="en-US" sz="1100" b="1" dirty="0">
                <a:latin typeface="HGP創英角ｺﾞｼｯｸUB" pitchFamily="50" charset="-128"/>
                <a:ea typeface="HGP創英角ｺﾞｼｯｸUB" pitchFamily="50" charset="-128"/>
              </a:rPr>
              <a:t>情報（視線・脳波）に基づくウェブユーザビリティ評価</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en-US" sz="1100" b="1" dirty="0">
                <a:latin typeface="HGP創英角ｺﾞｼｯｸUB" pitchFamily="50" charset="-128"/>
                <a:ea typeface="HGP創英角ｺﾞｼｯｸUB" pitchFamily="50" charset="-128"/>
              </a:rPr>
              <a:t>実空間</a:t>
            </a:r>
            <a:r>
              <a:rPr lang="en-US" altLang="ja-JP" sz="1100" b="1" dirty="0">
                <a:latin typeface="HGP創英角ｺﾞｼｯｸUB" pitchFamily="50" charset="-128"/>
                <a:ea typeface="HGP創英角ｺﾞｼｯｸUB" pitchFamily="50" charset="-128"/>
              </a:rPr>
              <a:t>SNS</a:t>
            </a:r>
            <a:r>
              <a:rPr lang="ja-JP" altLang="en-US" sz="1100" b="1" dirty="0">
                <a:latin typeface="HGP創英角ｺﾞｼｯｸUB" pitchFamily="50" charset="-128"/>
                <a:ea typeface="HGP創英角ｺﾞｼｯｸUB" pitchFamily="50" charset="-128"/>
              </a:rPr>
              <a:t>など</a:t>
            </a:r>
          </a:p>
        </p:txBody>
      </p:sp>
      <p:sp>
        <p:nvSpPr>
          <p:cNvPr id="39" name="テキスト ボックス 38"/>
          <p:cNvSpPr txBox="1">
            <a:spLocks noChangeArrowheads="1"/>
          </p:cNvSpPr>
          <p:nvPr/>
        </p:nvSpPr>
        <p:spPr bwMode="auto">
          <a:xfrm>
            <a:off x="0" y="4006850"/>
            <a:ext cx="1416050" cy="769938"/>
          </a:xfrm>
          <a:prstGeom prst="rect">
            <a:avLst/>
          </a:prstGeom>
          <a:noFill/>
          <a:ln w="9525">
            <a:noFill/>
            <a:miter lim="800000"/>
            <a:headEnd/>
            <a:tailEnd/>
          </a:ln>
        </p:spPr>
        <p:txBody>
          <a:bodyPr lIns="0">
            <a:spAutoFit/>
          </a:bodyPr>
          <a:lstStyle/>
          <a:p>
            <a:pPr algn="r">
              <a:buNone/>
            </a:pPr>
            <a:r>
              <a:rPr lang="ja-JP" altLang="en-US" sz="1100" b="1" dirty="0">
                <a:latin typeface="HGP創英角ｺﾞｼｯｸUB" pitchFamily="50" charset="-128"/>
                <a:ea typeface="HGP創英角ｺﾞｼｯｸUB" pitchFamily="50" charset="-128"/>
              </a:rPr>
              <a:t>学習者の</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en-US" sz="1100" b="1" dirty="0">
                <a:latin typeface="HGP創英角ｺﾞｼｯｸUB" pitchFamily="50" charset="-128"/>
                <a:ea typeface="HGP創英角ｺﾞｼｯｸUB" pitchFamily="50" charset="-128"/>
              </a:rPr>
              <a:t>モチベーション評価</a:t>
            </a:r>
            <a:r>
              <a:rPr lang="en-US" altLang="ja-JP" sz="1100" b="1" dirty="0">
                <a:latin typeface="HGP創英角ｺﾞｼｯｸUB" pitchFamily="50" charset="-128"/>
                <a:ea typeface="HGP創英角ｺﾞｼｯｸUB" pitchFamily="50" charset="-128"/>
              </a:rPr>
              <a:t/>
            </a:r>
            <a:br>
              <a:rPr lang="en-US" altLang="ja-JP" sz="1100" b="1" dirty="0">
                <a:latin typeface="HGP創英角ｺﾞｼｯｸUB" pitchFamily="50" charset="-128"/>
                <a:ea typeface="HGP創英角ｺﾞｼｯｸUB" pitchFamily="50" charset="-128"/>
              </a:rPr>
            </a:br>
            <a:r>
              <a:rPr lang="ja-JP" altLang="en-US" sz="1100" b="1" dirty="0">
                <a:latin typeface="HGP創英角ｺﾞｼｯｸUB" pitchFamily="50" charset="-128"/>
                <a:ea typeface="HGP創英角ｺﾞｼｯｸUB" pitchFamily="50" charset="-128"/>
              </a:rPr>
              <a:t>グループ学習における作業分析など</a:t>
            </a:r>
          </a:p>
        </p:txBody>
      </p:sp>
      <p:sp>
        <p:nvSpPr>
          <p:cNvPr id="40" name="テキスト ボックス 39"/>
          <p:cNvSpPr txBox="1">
            <a:spLocks noChangeArrowheads="1"/>
          </p:cNvSpPr>
          <p:nvPr/>
        </p:nvSpPr>
        <p:spPr bwMode="auto">
          <a:xfrm>
            <a:off x="0" y="2339975"/>
            <a:ext cx="1771650" cy="600075"/>
          </a:xfrm>
          <a:prstGeom prst="rect">
            <a:avLst/>
          </a:prstGeom>
          <a:noFill/>
          <a:ln w="9525">
            <a:noFill/>
            <a:miter lim="800000"/>
            <a:headEnd/>
            <a:tailEnd/>
          </a:ln>
        </p:spPr>
        <p:txBody>
          <a:bodyPr lIns="0">
            <a:spAutoFit/>
          </a:bodyPr>
          <a:lstStyle/>
          <a:p>
            <a:pPr algn="r">
              <a:buNone/>
            </a:pPr>
            <a:r>
              <a:rPr lang="ja-JP" altLang="en-US" sz="1100" b="1" dirty="0">
                <a:latin typeface="HGP創英角ｺﾞｼｯｸUB" pitchFamily="50" charset="-128"/>
                <a:ea typeface="HGP創英角ｺﾞｼｯｸUB" pitchFamily="50" charset="-128"/>
              </a:rPr>
              <a:t>上流工程におけるソフトウェアレビュー手法の開発，不具合・矛盾の早期発見など</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heckerboard(across)">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ox(in)">
                                      <p:cBhvr>
                                        <p:cTn id="12" dur="500"/>
                                        <p:tgtEl>
                                          <p:spTgt spid="33"/>
                                        </p:tgtEl>
                                      </p:cBhvr>
                                    </p:animEffect>
                                  </p:childTnLst>
                                </p:cTn>
                              </p:par>
                              <p:par>
                                <p:cTn id="13" presetID="5" presetClass="entr" presetSubtype="1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checkerboard(across)">
                                      <p:cBhvr>
                                        <p:cTn id="15" dur="500"/>
                                        <p:tgtEl>
                                          <p:spTgt spid="35"/>
                                        </p:tgtEl>
                                      </p:cBhvr>
                                    </p:animEffect>
                                  </p:childTnLst>
                                </p:cTn>
                              </p:par>
                              <p:par>
                                <p:cTn id="16" presetID="5" presetClass="entr" presetSubtype="10" fill="hold"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checkerboard(across)">
                                      <p:cBhvr>
                                        <p:cTn id="18" dur="500"/>
                                        <p:tgtEl>
                                          <p:spTgt spid="36"/>
                                        </p:tgtEl>
                                      </p:cBhvr>
                                    </p:animEffect>
                                  </p:childTnLst>
                                </p:cTn>
                              </p:par>
                              <p:par>
                                <p:cTn id="19" presetID="5" presetClass="entr" presetSubtype="1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checkerboard(across)">
                                      <p:cBhvr>
                                        <p:cTn id="21" dur="500"/>
                                        <p:tgtEl>
                                          <p:spTgt spid="37"/>
                                        </p:tgtEl>
                                      </p:cBhvr>
                                    </p:animEffect>
                                  </p:childTnLst>
                                </p:cTn>
                              </p:par>
                              <p:par>
                                <p:cTn id="22" presetID="5" presetClass="entr" presetSubtype="1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checkerboard(across)">
                                      <p:cBhvr>
                                        <p:cTn id="24" dur="500"/>
                                        <p:tgtEl>
                                          <p:spTgt spid="34"/>
                                        </p:tgtEl>
                                      </p:cBhvr>
                                    </p:animEffect>
                                  </p:childTnLst>
                                </p:cTn>
                              </p:par>
                              <p:par>
                                <p:cTn id="25" presetID="5" presetClass="entr" presetSubtype="1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checkerboard(across)">
                                      <p:cBhvr>
                                        <p:cTn id="27" dur="500"/>
                                        <p:tgtEl>
                                          <p:spTgt spid="38"/>
                                        </p:tgtEl>
                                      </p:cBhvr>
                                    </p:animEffect>
                                  </p:childTnLst>
                                </p:cTn>
                              </p:par>
                              <p:par>
                                <p:cTn id="28" presetID="5" presetClass="entr" presetSubtype="1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checkerboard(across)">
                                      <p:cBhvr>
                                        <p:cTn id="30" dur="500"/>
                                        <p:tgtEl>
                                          <p:spTgt spid="39"/>
                                        </p:tgtEl>
                                      </p:cBhvr>
                                    </p:animEffect>
                                  </p:childTnLst>
                                </p:cTn>
                              </p:par>
                              <p:par>
                                <p:cTn id="31" presetID="5" presetClass="entr" presetSubtype="10"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checkerboard(across)">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ja-JP" altLang="en-US" b="0" dirty="0" smtClean="0"/>
              <a:t>最近の主なプロジェクト・共同研究等</a:t>
            </a:r>
          </a:p>
        </p:txBody>
      </p:sp>
      <p:sp>
        <p:nvSpPr>
          <p:cNvPr id="512003" name="Rectangle 3"/>
          <p:cNvSpPr>
            <a:spLocks noGrp="1" noChangeArrowheads="1"/>
          </p:cNvSpPr>
          <p:nvPr>
            <p:ph type="body" idx="1"/>
          </p:nvPr>
        </p:nvSpPr>
        <p:spPr/>
        <p:txBody>
          <a:bodyPr/>
          <a:lstStyle/>
          <a:p>
            <a:pPr algn="just"/>
            <a:r>
              <a:rPr lang="en-US" altLang="ja-JP" sz="2400" smtClean="0">
                <a:solidFill>
                  <a:srgbClr val="C00000"/>
                </a:solidFill>
              </a:rPr>
              <a:t>StagE</a:t>
            </a:r>
            <a:r>
              <a:rPr lang="ja-JP" altLang="en-US" sz="2400" smtClean="0">
                <a:solidFill>
                  <a:srgbClr val="C00000"/>
                </a:solidFill>
              </a:rPr>
              <a:t> </a:t>
            </a:r>
            <a:r>
              <a:rPr lang="ja-JP" altLang="en-US" sz="1800" smtClean="0">
                <a:solidFill>
                  <a:srgbClr val="C00000"/>
                </a:solidFill>
              </a:rPr>
              <a:t>（</a:t>
            </a:r>
            <a:r>
              <a:rPr lang="en-US" sz="1800" smtClean="0">
                <a:solidFill>
                  <a:srgbClr val="C00000"/>
                </a:solidFill>
              </a:rPr>
              <a:t>Software Traceability and Accountability for Global software Engineering: </a:t>
            </a:r>
            <a:r>
              <a:rPr lang="ja-JP" altLang="en-US" sz="1800" smtClean="0">
                <a:solidFill>
                  <a:srgbClr val="C00000"/>
                </a:solidFill>
              </a:rPr>
              <a:t>エンピリカルデータに基づくソフトウェアタグ技術の開発と普及）</a:t>
            </a:r>
            <a:endParaRPr lang="en-US" altLang="ja-JP" sz="1800" smtClean="0">
              <a:solidFill>
                <a:srgbClr val="C00000"/>
              </a:solidFill>
            </a:endParaRPr>
          </a:p>
          <a:p>
            <a:pPr lvl="1" algn="just"/>
            <a:r>
              <a:rPr lang="ja-JP" altLang="en-US" sz="2000" smtClean="0"/>
              <a:t>文部科学省「次世代</a:t>
            </a:r>
            <a:r>
              <a:rPr lang="en-US" altLang="ja-JP" sz="2000" smtClean="0"/>
              <a:t>IT</a:t>
            </a:r>
            <a:r>
              <a:rPr lang="ja-JP" altLang="en-US" sz="2000" smtClean="0"/>
              <a:t>基盤構築のための研究開発」採択プロジェクト</a:t>
            </a:r>
            <a:endParaRPr lang="en-US" altLang="ja-JP" sz="2000" smtClean="0"/>
          </a:p>
          <a:p>
            <a:pPr lvl="1" algn="just"/>
            <a:r>
              <a:rPr lang="ja-JP" altLang="en-US" sz="2000" smtClean="0">
                <a:solidFill>
                  <a:srgbClr val="C00000"/>
                </a:solidFill>
              </a:rPr>
              <a:t>ソフトウェアの構築状況を可視化</a:t>
            </a:r>
            <a:r>
              <a:rPr lang="ja-JP" altLang="en-US" sz="2000" smtClean="0"/>
              <a:t>する「ソフトウェアタグ」をソフトウェア製品に添付し発注者に提供することを目的とする技術の研究開発</a:t>
            </a:r>
            <a:endParaRPr lang="en-US" altLang="ja-JP" sz="2000" smtClean="0"/>
          </a:p>
          <a:p>
            <a:pPr lvl="8" algn="just"/>
            <a:endParaRPr lang="ja-JP" altLang="en-US" sz="600" smtClean="0"/>
          </a:p>
          <a:p>
            <a:pPr algn="just"/>
            <a:r>
              <a:rPr lang="en-US" altLang="ja-JP" sz="2400" smtClean="0"/>
              <a:t>IT Spiral (</a:t>
            </a:r>
            <a:r>
              <a:rPr lang="en-US" altLang="en-US" sz="2400" smtClean="0"/>
              <a:t>IT Specialist Program Initiative for Reality-based Advanced Learning</a:t>
            </a:r>
            <a:r>
              <a:rPr lang="en-US" altLang="ja-JP" sz="2400" smtClean="0"/>
              <a:t>)</a:t>
            </a:r>
          </a:p>
          <a:p>
            <a:pPr lvl="1" algn="just"/>
            <a:r>
              <a:rPr lang="ja-JP" altLang="en-US" sz="2000" smtClean="0"/>
              <a:t>文部科学省「</a:t>
            </a:r>
            <a:r>
              <a:rPr lang="ja-JP" altLang="en-US" sz="2000" smtClean="0">
                <a:solidFill>
                  <a:srgbClr val="C00000"/>
                </a:solidFill>
              </a:rPr>
              <a:t>先導的</a:t>
            </a:r>
            <a:r>
              <a:rPr lang="en-US" altLang="ja-JP" sz="2000" smtClean="0">
                <a:solidFill>
                  <a:srgbClr val="C00000"/>
                </a:solidFill>
              </a:rPr>
              <a:t>IT</a:t>
            </a:r>
            <a:r>
              <a:rPr lang="ja-JP" altLang="en-US" sz="2000" smtClean="0">
                <a:solidFill>
                  <a:srgbClr val="C00000"/>
                </a:solidFill>
              </a:rPr>
              <a:t>スペシャリスト育成推進プログラム</a:t>
            </a:r>
            <a:r>
              <a:rPr lang="ja-JP" altLang="en-US" sz="2000" smtClean="0"/>
              <a:t>」の関西拠点</a:t>
            </a:r>
            <a:endParaRPr lang="en-US" altLang="ja-JP" sz="2000" smtClean="0"/>
          </a:p>
          <a:p>
            <a:pPr lvl="1" algn="just"/>
            <a:r>
              <a:rPr lang="ja-JP" altLang="en-US" sz="2000" smtClean="0"/>
              <a:t>関西圏の</a:t>
            </a:r>
            <a:r>
              <a:rPr lang="en-US" altLang="ja-JP" sz="2000" smtClean="0"/>
              <a:t>9</a:t>
            </a:r>
            <a:r>
              <a:rPr lang="ja-JP" altLang="en-US" sz="2000" smtClean="0"/>
              <a:t>大学情報系研究科と</a:t>
            </a:r>
            <a:r>
              <a:rPr lang="en-US" altLang="ja-JP" sz="2000" smtClean="0"/>
              <a:t>4</a:t>
            </a:r>
            <a:r>
              <a:rPr lang="ja-JP" altLang="en-US" sz="2000" smtClean="0"/>
              <a:t>社の民間企業が協力して，世界最高水準のソフトウェア技術者育成を目指す</a:t>
            </a:r>
            <a:endParaRPr lang="en-US" altLang="ja-JP" sz="2000" smtClean="0"/>
          </a:p>
          <a:p>
            <a:pPr lvl="8" algn="just"/>
            <a:endParaRPr lang="ja-JP" altLang="en-US" sz="600" smtClean="0"/>
          </a:p>
          <a:p>
            <a:pPr algn="just"/>
            <a:r>
              <a:rPr lang="ja-JP" altLang="en-US" sz="2400" smtClean="0"/>
              <a:t>企業との共同研究</a:t>
            </a:r>
          </a:p>
          <a:p>
            <a:pPr lvl="1" algn="just"/>
            <a:r>
              <a:rPr lang="ja-JP" altLang="en-US" sz="2000" smtClean="0"/>
              <a:t>東芝，日本</a:t>
            </a:r>
            <a:r>
              <a:rPr lang="en-US" altLang="ja-JP" sz="2000" smtClean="0"/>
              <a:t>IBM</a:t>
            </a:r>
            <a:r>
              <a:rPr lang="ja-JP" altLang="en-US" sz="2000" smtClean="0"/>
              <a:t>，日立製作所など，国内外の</a:t>
            </a:r>
            <a:r>
              <a:rPr lang="ja-JP" altLang="en-US" sz="2000" smtClean="0">
                <a:solidFill>
                  <a:srgbClr val="C00000"/>
                </a:solidFill>
              </a:rPr>
              <a:t>多数の企業・組織と連携・協力</a:t>
            </a:r>
            <a:r>
              <a:rPr lang="ja-JP" altLang="en-US" sz="2000" smtClean="0"/>
              <a:t>し共同研究をおこなっている</a:t>
            </a:r>
            <a:endParaRPr lang="en-US" altLang="ja-JP" sz="2000" dirty="0" smtClean="0"/>
          </a:p>
        </p:txBody>
      </p:sp>
      <p:sp>
        <p:nvSpPr>
          <p:cNvPr id="6" name="スライド番号プレースホルダ 5"/>
          <p:cNvSpPr>
            <a:spLocks noGrp="1"/>
          </p:cNvSpPr>
          <p:nvPr>
            <p:ph type="sldNum" sz="quarter" idx="12"/>
          </p:nvPr>
        </p:nvSpPr>
        <p:spPr/>
        <p:txBody>
          <a:bodyPr/>
          <a:lstStyle/>
          <a:p>
            <a:fld id="{AC33C79F-BF65-4073-95D6-99B603BD2DC2}" type="slidenum">
              <a:rPr lang="en-US" altLang="ja-JP" smtClean="0"/>
              <a:pPr/>
              <a:t>4</a:t>
            </a:fld>
            <a:endParaRPr lang="en-US" altLang="ja-JP"/>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ja-JP" altLang="en-US" sz="3200" dirty="0" smtClean="0">
                <a:latin typeface="HGP明朝E" pitchFamily="18" charset="-128"/>
                <a:ea typeface="HGP明朝E" pitchFamily="18" charset="-128"/>
              </a:rPr>
              <a:t>オープンソースソフトウェア工学</a:t>
            </a:r>
            <a:r>
              <a:rPr lang="en-US" altLang="ja-JP" sz="3200" dirty="0" smtClean="0">
                <a:latin typeface="HGP明朝E" pitchFamily="18" charset="-128"/>
                <a:ea typeface="HGP明朝E" pitchFamily="18" charset="-128"/>
              </a:rPr>
              <a:t/>
            </a:r>
            <a:br>
              <a:rPr lang="en-US" altLang="ja-JP" sz="3200" dirty="0" smtClean="0">
                <a:latin typeface="HGP明朝E" pitchFamily="18" charset="-128"/>
                <a:ea typeface="HGP明朝E" pitchFamily="18" charset="-128"/>
              </a:rPr>
            </a:br>
            <a:r>
              <a:rPr lang="ja-JP" altLang="en-US" sz="3200" dirty="0" smtClean="0">
                <a:latin typeface="HGP明朝E" pitchFamily="18" charset="-128"/>
                <a:ea typeface="HGP明朝E" pitchFamily="18" charset="-128"/>
              </a:rPr>
              <a:t>研究グループ</a:t>
            </a:r>
            <a:r>
              <a:rPr lang="en-US" altLang="ja-JP" sz="3200" dirty="0" smtClean="0">
                <a:latin typeface="HGP明朝E" pitchFamily="18" charset="-128"/>
                <a:ea typeface="HGP明朝E" pitchFamily="18" charset="-128"/>
              </a:rPr>
              <a:t/>
            </a:r>
            <a:br>
              <a:rPr lang="en-US" altLang="ja-JP" sz="3200" dirty="0" smtClean="0">
                <a:latin typeface="HGP明朝E" pitchFamily="18" charset="-128"/>
                <a:ea typeface="HGP明朝E" pitchFamily="18" charset="-128"/>
              </a:rPr>
            </a:br>
            <a:r>
              <a:rPr lang="en-US" altLang="ja-JP" sz="3200" dirty="0" smtClean="0">
                <a:latin typeface="HGP明朝E" pitchFamily="18" charset="-128"/>
                <a:ea typeface="HGP明朝E" pitchFamily="18" charset="-128"/>
              </a:rPr>
              <a:t/>
            </a:r>
            <a:br>
              <a:rPr lang="en-US" altLang="ja-JP" sz="3200" dirty="0" smtClean="0">
                <a:latin typeface="HGP明朝E" pitchFamily="18" charset="-128"/>
                <a:ea typeface="HGP明朝E" pitchFamily="18" charset="-128"/>
              </a:rPr>
            </a:br>
            <a:r>
              <a:rPr lang="ja-JP" altLang="en-US" sz="3200" dirty="0" smtClean="0">
                <a:latin typeface="HGP明朝E" pitchFamily="18" charset="-128"/>
                <a:ea typeface="HGP明朝E" pitchFamily="18" charset="-128"/>
              </a:rPr>
              <a:t>研究紹介</a:t>
            </a:r>
            <a:endParaRPr kumimoji="1" lang="ja-JP" altLang="en-US" sz="3200" dirty="0">
              <a:latin typeface="HGP明朝E" pitchFamily="18" charset="-128"/>
              <a:ea typeface="HGP明朝E" pitchFamily="18" charset="-128"/>
            </a:endParaRPr>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smtClean="0"/>
              <a:t>オープンソースソフトウェア工学研究グループ</a:t>
            </a:r>
            <a:endParaRPr lang="ja-JP" altLang="en-US" b="0" dirty="0"/>
          </a:p>
        </p:txBody>
      </p:sp>
      <p:sp>
        <p:nvSpPr>
          <p:cNvPr id="3" name="コンテンツ プレースホルダ 2"/>
          <p:cNvSpPr>
            <a:spLocks noGrp="1"/>
          </p:cNvSpPr>
          <p:nvPr>
            <p:ph idx="1"/>
          </p:nvPr>
        </p:nvSpPr>
        <p:spPr>
          <a:xfrm>
            <a:off x="457200" y="1196974"/>
            <a:ext cx="8229600" cy="5661050"/>
          </a:xfrm>
        </p:spPr>
        <p:txBody>
          <a:bodyPr>
            <a:normAutofit fontScale="77500" lnSpcReduction="20000"/>
          </a:bodyPr>
          <a:lstStyle/>
          <a:p>
            <a:pPr>
              <a:buNone/>
            </a:pPr>
            <a:r>
              <a:rPr lang="ja-JP" altLang="en-US" dirty="0" smtClean="0"/>
              <a:t>学生７名（博士</a:t>
            </a:r>
            <a:r>
              <a:rPr lang="en-US" altLang="ja-JP" dirty="0" smtClean="0"/>
              <a:t>3</a:t>
            </a:r>
            <a:r>
              <a:rPr lang="ja-JP" altLang="en-US" dirty="0" smtClean="0"/>
              <a:t>名，修士</a:t>
            </a:r>
            <a:r>
              <a:rPr lang="en-US" altLang="ja-JP" dirty="0" smtClean="0"/>
              <a:t>4</a:t>
            </a:r>
            <a:r>
              <a:rPr lang="ja-JP" altLang="en-US" dirty="0" smtClean="0"/>
              <a:t>名）＋教員</a:t>
            </a:r>
            <a:r>
              <a:rPr lang="en-US" altLang="ja-JP" dirty="0" smtClean="0"/>
              <a:t>2</a:t>
            </a:r>
            <a:r>
              <a:rPr lang="ja-JP" altLang="en-US" dirty="0" smtClean="0"/>
              <a:t>名（大平，松本）</a:t>
            </a:r>
            <a:endParaRPr lang="en-US" altLang="ja-JP" dirty="0" smtClean="0"/>
          </a:p>
          <a:p>
            <a:endParaRPr lang="en-US" altLang="ja-JP" dirty="0" smtClean="0"/>
          </a:p>
          <a:p>
            <a:r>
              <a:rPr lang="ja-JP" altLang="en-US" dirty="0" smtClean="0"/>
              <a:t>小山 貴和子 （</a:t>
            </a:r>
            <a:r>
              <a:rPr lang="en-US" altLang="ja-JP" dirty="0" smtClean="0"/>
              <a:t>M2</a:t>
            </a:r>
            <a:r>
              <a:rPr lang="ja-JP" altLang="en-US" dirty="0" smtClean="0"/>
              <a:t>）</a:t>
            </a:r>
            <a:endParaRPr lang="en-US" altLang="ja-JP" dirty="0" smtClean="0"/>
          </a:p>
          <a:p>
            <a:pPr lvl="1"/>
            <a:r>
              <a:rPr lang="en-US" altLang="ja-JP" dirty="0" smtClean="0"/>
              <a:t>OSS</a:t>
            </a:r>
            <a:r>
              <a:rPr lang="ja-JP" altLang="en-US" dirty="0" smtClean="0"/>
              <a:t>コミュニティの新陳代謝プロセスの分析とモデル化</a:t>
            </a:r>
            <a:endParaRPr lang="en-US" altLang="ja-JP" dirty="0" smtClean="0"/>
          </a:p>
          <a:p>
            <a:pPr lvl="1"/>
            <a:r>
              <a:rPr lang="ja-JP" altLang="en-US" dirty="0" smtClean="0"/>
              <a:t>コミュニケーションプロセス改善のためのタイムゾーン分析</a:t>
            </a:r>
            <a:endParaRPr lang="en-US" altLang="ja-JP" dirty="0" smtClean="0"/>
          </a:p>
          <a:p>
            <a:r>
              <a:rPr lang="ja-JP" altLang="en-US" dirty="0" smtClean="0"/>
              <a:t>山本 瑞樹 </a:t>
            </a:r>
            <a:r>
              <a:rPr lang="en-US" altLang="ja-JP" dirty="0" smtClean="0"/>
              <a:t>(M2)</a:t>
            </a:r>
          </a:p>
          <a:p>
            <a:pPr lvl="1"/>
            <a:r>
              <a:rPr lang="ja-JP" altLang="en-US" dirty="0" smtClean="0"/>
              <a:t>コードレビュー率に着目したコミュニティオープン性の分析</a:t>
            </a:r>
            <a:endParaRPr lang="en-US" altLang="ja-JP" dirty="0" smtClean="0"/>
          </a:p>
          <a:p>
            <a:pPr lvl="1"/>
            <a:r>
              <a:rPr lang="ja-JP" altLang="en-US" dirty="0" smtClean="0"/>
              <a:t>グローバル開発におけるコミュニケーション支援環境</a:t>
            </a:r>
            <a:endParaRPr lang="en-US" altLang="ja-JP" dirty="0" smtClean="0"/>
          </a:p>
          <a:p>
            <a:r>
              <a:rPr lang="ja-JP" altLang="en-US" dirty="0" smtClean="0"/>
              <a:t>伊原 彰紀 </a:t>
            </a:r>
            <a:r>
              <a:rPr lang="en-US" altLang="ja-JP" dirty="0" smtClean="0"/>
              <a:t>(D1)</a:t>
            </a:r>
          </a:p>
          <a:p>
            <a:pPr lvl="1"/>
            <a:r>
              <a:rPr lang="ja-JP" altLang="en-US" dirty="0" smtClean="0"/>
              <a:t>障害修正におけるコミュニケーション構造の分析</a:t>
            </a:r>
            <a:endParaRPr lang="en-US" altLang="ja-JP" dirty="0" smtClean="0"/>
          </a:p>
          <a:p>
            <a:pPr lvl="1"/>
            <a:r>
              <a:rPr lang="ja-JP" altLang="en-US" dirty="0" smtClean="0"/>
              <a:t>障害修正の遅延要因の分析と遅延時間予測モデル</a:t>
            </a:r>
            <a:endParaRPr lang="en-US" altLang="ja-JP" dirty="0" smtClean="0"/>
          </a:p>
          <a:p>
            <a:pPr lvl="1"/>
            <a:r>
              <a:rPr lang="ja-JP" altLang="en-US" dirty="0" smtClean="0"/>
              <a:t>障害修正支援のための障害履歴可視化システム</a:t>
            </a:r>
            <a:endParaRPr lang="en-US" altLang="ja-JP" dirty="0" smtClean="0"/>
          </a:p>
          <a:p>
            <a:r>
              <a:rPr lang="ja-JP" altLang="en-US" b="1" dirty="0" smtClean="0"/>
              <a:t>柗</a:t>
            </a:r>
            <a:r>
              <a:rPr lang="ja-JP" altLang="en-US" dirty="0" smtClean="0"/>
              <a:t>本 真佑（</a:t>
            </a:r>
            <a:r>
              <a:rPr lang="en-US" altLang="ja-JP" dirty="0" smtClean="0"/>
              <a:t>D2</a:t>
            </a:r>
            <a:r>
              <a:rPr lang="ja-JP" altLang="en-US" dirty="0" smtClean="0"/>
              <a:t>）</a:t>
            </a:r>
            <a:endParaRPr lang="en-US" altLang="ja-JP" dirty="0" smtClean="0"/>
          </a:p>
          <a:p>
            <a:pPr lvl="1"/>
            <a:r>
              <a:rPr lang="ja-JP" altLang="en-US" dirty="0" smtClean="0"/>
              <a:t>社会ネットワーク分析に基づく</a:t>
            </a:r>
            <a:r>
              <a:rPr lang="en-US" altLang="ja-JP" dirty="0" smtClean="0"/>
              <a:t>OSS</a:t>
            </a:r>
            <a:r>
              <a:rPr lang="ja-JP" altLang="en-US" dirty="0" smtClean="0"/>
              <a:t>コミュニティの可視化</a:t>
            </a:r>
            <a:endParaRPr lang="en-US" altLang="ja-JP" dirty="0" smtClean="0"/>
          </a:p>
          <a:p>
            <a:pPr lvl="1"/>
            <a:r>
              <a:rPr lang="ja-JP" altLang="en-US" dirty="0" smtClean="0"/>
              <a:t>社会ネットワーク分析に基づくオープンコラボレーションの分析</a:t>
            </a:r>
            <a:endParaRPr lang="en-US" altLang="ja-JP" dirty="0" smtClean="0"/>
          </a:p>
          <a:p>
            <a:r>
              <a:rPr lang="ja-JP" altLang="en-US" dirty="0" smtClean="0"/>
              <a:t>亀井 靖高（</a:t>
            </a:r>
            <a:r>
              <a:rPr lang="en-US" altLang="ja-JP" dirty="0" smtClean="0"/>
              <a:t>D3</a:t>
            </a:r>
            <a:r>
              <a:rPr lang="ja-JP" altLang="en-US" dirty="0" smtClean="0"/>
              <a:t>）</a:t>
            </a:r>
            <a:endParaRPr lang="en-US" altLang="ja-JP" dirty="0" smtClean="0"/>
          </a:p>
          <a:p>
            <a:pPr lvl="1"/>
            <a:r>
              <a:rPr lang="en-US" altLang="ja-JP" dirty="0" smtClean="0"/>
              <a:t>OSS</a:t>
            </a:r>
            <a:r>
              <a:rPr lang="ja-JP" altLang="en-US" dirty="0" smtClean="0"/>
              <a:t>コミュニティにおけるコーディネータの分析</a:t>
            </a:r>
            <a:endParaRPr lang="en-US" altLang="ja-JP" dirty="0" smtClean="0"/>
          </a:p>
          <a:p>
            <a:pPr lvl="1"/>
            <a:r>
              <a:rPr lang="ja-JP" altLang="en-US" dirty="0" smtClean="0"/>
              <a:t>コーディネータの媒介度合いを評価するためのコミュニティ媒介性指標</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6</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0" dirty="0" smtClean="0"/>
              <a:t>研究グループのミッション</a:t>
            </a:r>
            <a:endParaRPr kumimoji="1" lang="ja-JP" altLang="en-US" b="0" dirty="0"/>
          </a:p>
        </p:txBody>
      </p:sp>
      <p:sp>
        <p:nvSpPr>
          <p:cNvPr id="3" name="コンテンツ プレースホルダ 2"/>
          <p:cNvSpPr>
            <a:spLocks noGrp="1"/>
          </p:cNvSpPr>
          <p:nvPr>
            <p:ph idx="1"/>
          </p:nvPr>
        </p:nvSpPr>
        <p:spPr>
          <a:xfrm>
            <a:off x="457200" y="1196975"/>
            <a:ext cx="8434388" cy="4929188"/>
          </a:xfrm>
        </p:spPr>
        <p:txBody>
          <a:bodyPr/>
          <a:lstStyle/>
          <a:p>
            <a:r>
              <a:rPr kumimoji="1" lang="ja-JP" altLang="en-US" smtClean="0"/>
              <a:t>コミュニティ主導型</a:t>
            </a:r>
            <a:r>
              <a:rPr kumimoji="1" lang="en-US" altLang="ja-JP" smtClean="0"/>
              <a:t>OSS</a:t>
            </a:r>
            <a:r>
              <a:rPr kumimoji="1" lang="ja-JP" altLang="en-US" smtClean="0"/>
              <a:t>開発の成功・失敗要因の特定し，</a:t>
            </a:r>
            <a:r>
              <a:rPr kumimoji="1" lang="ja-JP" altLang="en-US" smtClean="0">
                <a:solidFill>
                  <a:srgbClr val="C00000"/>
                </a:solidFill>
              </a:rPr>
              <a:t>オープンコラボレーションのための理論的枠組み</a:t>
            </a:r>
            <a:r>
              <a:rPr kumimoji="1" lang="ja-JP" altLang="en-US" smtClean="0"/>
              <a:t>を提供すること</a:t>
            </a:r>
            <a:endParaRPr kumimoji="1" lang="en-US" altLang="ja-JP" smtClean="0"/>
          </a:p>
          <a:p>
            <a:pPr lvl="8"/>
            <a:endParaRPr kumimoji="1" lang="en-US" altLang="ja-JP" smtClean="0"/>
          </a:p>
          <a:p>
            <a:r>
              <a:rPr kumimoji="1" lang="en-US" altLang="ja-JP" smtClean="0">
                <a:solidFill>
                  <a:srgbClr val="C00000"/>
                </a:solidFill>
              </a:rPr>
              <a:t>OSS</a:t>
            </a:r>
            <a:r>
              <a:rPr kumimoji="1" lang="ja-JP" altLang="en-US" smtClean="0">
                <a:solidFill>
                  <a:srgbClr val="C00000"/>
                </a:solidFill>
              </a:rPr>
              <a:t>開発支援のためのモデル及びツール</a:t>
            </a:r>
            <a:r>
              <a:rPr kumimoji="1" lang="ja-JP" altLang="en-US" smtClean="0"/>
              <a:t>を提供し，高品質な</a:t>
            </a:r>
            <a:r>
              <a:rPr kumimoji="1" lang="en-US" altLang="ja-JP" smtClean="0"/>
              <a:t>OSS</a:t>
            </a:r>
            <a:r>
              <a:rPr kumimoji="1" lang="ja-JP" altLang="en-US" smtClean="0"/>
              <a:t>の実現に貢献すること</a:t>
            </a:r>
            <a:endParaRPr kumimoji="1" lang="en-US" altLang="ja-JP" smtClean="0"/>
          </a:p>
          <a:p>
            <a:endParaRPr lang="en-US" altLang="ja-JP" smtClean="0"/>
          </a:p>
          <a:p>
            <a:r>
              <a:rPr kumimoji="1" lang="en-US" altLang="ja-JP" smtClean="0"/>
              <a:t>OSS</a:t>
            </a:r>
            <a:r>
              <a:rPr kumimoji="1" lang="ja-JP" altLang="en-US" smtClean="0"/>
              <a:t>開発及び</a:t>
            </a:r>
            <a:r>
              <a:rPr lang="ja-JP" altLang="en-US" smtClean="0"/>
              <a:t>コミュニティの分析を通じて得られた知見を，</a:t>
            </a:r>
            <a:r>
              <a:rPr lang="ja-JP" altLang="en-US" smtClean="0">
                <a:solidFill>
                  <a:srgbClr val="C00000"/>
                </a:solidFill>
              </a:rPr>
              <a:t>企業における分散開発支援</a:t>
            </a:r>
            <a:r>
              <a:rPr lang="ja-JP" altLang="en-US" smtClean="0"/>
              <a:t>のためも提供すること</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7</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研究のアプローチ</a:t>
            </a:r>
            <a:endParaRPr lang="ja-JP" altLang="en-US" b="0" dirty="0"/>
          </a:p>
        </p:txBody>
      </p:sp>
      <p:sp>
        <p:nvSpPr>
          <p:cNvPr id="3" name="コンテンツ プレースホルダ 2"/>
          <p:cNvSpPr>
            <a:spLocks noGrp="1"/>
          </p:cNvSpPr>
          <p:nvPr>
            <p:ph idx="1"/>
          </p:nvPr>
        </p:nvSpPr>
        <p:spPr/>
        <p:txBody>
          <a:bodyPr/>
          <a:lstStyle/>
          <a:p>
            <a:r>
              <a:rPr lang="ja-JP" altLang="en-US" dirty="0" smtClean="0"/>
              <a:t>社会ネットワーク分析 </a:t>
            </a:r>
            <a:r>
              <a:rPr lang="en-US" altLang="ja-JP" dirty="0" smtClean="0"/>
              <a:t>(social approach to OSSD)</a:t>
            </a:r>
          </a:p>
          <a:p>
            <a:pPr lvl="1"/>
            <a:r>
              <a:rPr lang="ja-JP" altLang="en-US" dirty="0" smtClean="0"/>
              <a:t>コミュニティ参加者の「社会的つながり」に着目し，</a:t>
            </a:r>
            <a:r>
              <a:rPr lang="ja-JP" altLang="en-US" dirty="0" smtClean="0">
                <a:solidFill>
                  <a:srgbClr val="C00000"/>
                </a:solidFill>
              </a:rPr>
              <a:t>コミュニティの規範や秩序を構成している社会構造（リーダーシップやバランス）を見出す</a:t>
            </a:r>
            <a:endParaRPr lang="en-US" altLang="ja-JP" dirty="0" smtClean="0">
              <a:solidFill>
                <a:srgbClr val="C00000"/>
              </a:solidFill>
            </a:endParaRPr>
          </a:p>
          <a:p>
            <a:pPr lvl="1"/>
            <a:r>
              <a:rPr lang="ja-JP" altLang="en-US" dirty="0" smtClean="0"/>
              <a:t>コミュニティの</a:t>
            </a:r>
            <a:r>
              <a:rPr lang="ja-JP" altLang="en-US" dirty="0" smtClean="0">
                <a:solidFill>
                  <a:srgbClr val="C00000"/>
                </a:solidFill>
              </a:rPr>
              <a:t>成長・衰退メカニズムを人的要因から説明する</a:t>
            </a:r>
            <a:endParaRPr lang="en-US" altLang="ja-JP" dirty="0" smtClean="0">
              <a:solidFill>
                <a:srgbClr val="C00000"/>
              </a:solidFill>
            </a:endParaRPr>
          </a:p>
          <a:p>
            <a:pPr lvl="1"/>
            <a:endParaRPr lang="ja-JP" altLang="en-US" dirty="0" smtClean="0">
              <a:solidFill>
                <a:srgbClr val="C00000"/>
              </a:solidFill>
            </a:endParaRPr>
          </a:p>
          <a:p>
            <a:r>
              <a:rPr lang="ja-JP" altLang="en-US" dirty="0" smtClean="0"/>
              <a:t>リポジトリマイニング </a:t>
            </a:r>
            <a:r>
              <a:rPr lang="en-US" altLang="ja-JP" dirty="0" smtClean="0"/>
              <a:t>(technical approach to OSSD)</a:t>
            </a:r>
          </a:p>
          <a:p>
            <a:pPr lvl="1"/>
            <a:r>
              <a:rPr lang="en-US" altLang="ja-JP" dirty="0" smtClean="0"/>
              <a:t>CVS, BTS, ML</a:t>
            </a:r>
            <a:r>
              <a:rPr lang="ja-JP" altLang="en-US" dirty="0" smtClean="0"/>
              <a:t>アーカイブ等の</a:t>
            </a:r>
            <a:r>
              <a:rPr lang="ja-JP" altLang="en-US" dirty="0" smtClean="0">
                <a:solidFill>
                  <a:srgbClr val="C00000"/>
                </a:solidFill>
              </a:rPr>
              <a:t>リポジトリに蓄積される開発履歴データをマイニング</a:t>
            </a:r>
            <a:r>
              <a:rPr lang="ja-JP" altLang="en-US" dirty="0" smtClean="0"/>
              <a:t>する</a:t>
            </a:r>
            <a:endParaRPr lang="en-US" altLang="ja-JP" dirty="0" smtClean="0"/>
          </a:p>
          <a:p>
            <a:pPr lvl="1"/>
            <a:r>
              <a:rPr lang="ja-JP" altLang="en-US" dirty="0" smtClean="0"/>
              <a:t>開発プロセスの問題点・改善点の抽出・分析をおこなう</a:t>
            </a:r>
            <a:endParaRPr lang="en-US" altLang="ja-JP" dirty="0" smtClean="0"/>
          </a:p>
          <a:p>
            <a:pPr lvl="8"/>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8</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0" dirty="0" smtClean="0"/>
              <a:t>研究設備</a:t>
            </a:r>
            <a:endParaRPr kumimoji="1" lang="ja-JP" altLang="en-US" b="0"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9</a:t>
            </a:fld>
            <a:endParaRPr lang="en-US" altLang="ja-JP" dirty="0"/>
          </a:p>
        </p:txBody>
      </p:sp>
      <p:pic>
        <p:nvPicPr>
          <p:cNvPr id="5" name="図 4" descr="_MG_8125.JPG"/>
          <p:cNvPicPr>
            <a:picLocks noChangeAspect="1"/>
          </p:cNvPicPr>
          <p:nvPr/>
        </p:nvPicPr>
        <p:blipFill>
          <a:blip r:embed="rId3" cstate="print"/>
          <a:stretch>
            <a:fillRect/>
          </a:stretch>
        </p:blipFill>
        <p:spPr>
          <a:xfrm>
            <a:off x="571472" y="1285860"/>
            <a:ext cx="7929618" cy="5286412"/>
          </a:xfrm>
          <a:prstGeom prst="rect">
            <a:avLst/>
          </a:prstGeom>
        </p:spPr>
      </p:pic>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kumimoji="1" lang="ja-JP" altLang="en-US" smtClean="0">
                <a:latin typeface="HGP明朝E" pitchFamily="18" charset="-128"/>
                <a:ea typeface="HGP明朝E" pitchFamily="18" charset="-128"/>
              </a:rPr>
              <a:t>昨年度までの研究</a:t>
            </a:r>
            <a:r>
              <a:rPr kumimoji="1" lang="ja-JP" altLang="en-US" sz="3200" smtClean="0">
                <a:latin typeface="HGP明朝E" pitchFamily="18" charset="-128"/>
                <a:ea typeface="HGP明朝E" pitchFamily="18" charset="-128"/>
              </a:rPr>
              <a:t>テーマ</a:t>
            </a:r>
            <a:endParaRPr kumimoji="1" lang="ja-JP" altLang="en-US" dirty="0">
              <a:latin typeface="HGP明朝E" pitchFamily="18" charset="-128"/>
              <a:ea typeface="HGP明朝E" pitchFamily="18" charset="-128"/>
            </a:endParaRPr>
          </a:p>
        </p:txBody>
      </p:sp>
      <p:sp>
        <p:nvSpPr>
          <p:cNvPr id="4" name="サブタイトル 3"/>
          <p:cNvSpPr>
            <a:spLocks noGrp="1"/>
          </p:cNvSpPr>
          <p:nvPr>
            <p:ph type="subTitle" idx="1"/>
          </p:nvPr>
        </p:nvSpPr>
        <p:spPr/>
        <p:txBody>
          <a:bodyPr/>
          <a:lstStyle/>
          <a:p>
            <a:endParaRPr kumimoji="1" lang="ja-JP" altLang="en-US"/>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ja-JP" altLang="en-US" b="0" dirty="0" smtClean="0">
                <a:latin typeface="HGP明朝E" pitchFamily="18" charset="-128"/>
                <a:ea typeface="HGP明朝E" pitchFamily="18" charset="-128"/>
              </a:rPr>
              <a:t>昨年度までの研究テーマ</a:t>
            </a:r>
            <a:endParaRPr kumimoji="1" lang="ja-JP" altLang="en-US" b="0"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smtClean="0">
                <a:solidFill>
                  <a:srgbClr val="C00000"/>
                </a:solidFill>
              </a:rPr>
              <a:t>社会ネットワーク分析に基づく</a:t>
            </a:r>
            <a:r>
              <a:rPr lang="en-US" altLang="ja-JP" smtClean="0">
                <a:solidFill>
                  <a:srgbClr val="C00000"/>
                </a:solidFill>
              </a:rPr>
              <a:t>OSS</a:t>
            </a:r>
            <a:r>
              <a:rPr lang="ja-JP" altLang="en-US" smtClean="0">
                <a:solidFill>
                  <a:srgbClr val="C00000"/>
                </a:solidFill>
              </a:rPr>
              <a:t>コミュニティのコミュニケーション構造の可視化と分析</a:t>
            </a:r>
            <a:endParaRPr lang="en-US" altLang="ja-JP" smtClean="0">
              <a:solidFill>
                <a:srgbClr val="C00000"/>
              </a:solidFill>
            </a:endParaRPr>
          </a:p>
          <a:p>
            <a:r>
              <a:rPr lang="ja-JP" altLang="en-US" smtClean="0"/>
              <a:t>社会ネットワーク分析を用いたコーディネータの分析</a:t>
            </a:r>
            <a:endParaRPr lang="en-US" altLang="ja-JP" smtClean="0"/>
          </a:p>
          <a:p>
            <a:r>
              <a:rPr lang="ja-JP" altLang="en-US" smtClean="0"/>
              <a:t>コーディネータの媒介度合いを評価するためのコミュニティ媒介性指標の開発</a:t>
            </a:r>
            <a:endParaRPr lang="en-US" altLang="ja-JP" smtClean="0"/>
          </a:p>
          <a:p>
            <a:r>
              <a:rPr lang="en-US" altLang="ja-JP" smtClean="0">
                <a:solidFill>
                  <a:srgbClr val="C00000"/>
                </a:solidFill>
              </a:rPr>
              <a:t>OSS</a:t>
            </a:r>
            <a:r>
              <a:rPr lang="ja-JP" altLang="en-US" smtClean="0">
                <a:solidFill>
                  <a:srgbClr val="C00000"/>
                </a:solidFill>
              </a:rPr>
              <a:t>コミュニティの新陳代謝プロセスの分析</a:t>
            </a:r>
            <a:endParaRPr lang="en-US" altLang="ja-JP" smtClean="0">
              <a:solidFill>
                <a:srgbClr val="C00000"/>
              </a:solidFill>
            </a:endParaRPr>
          </a:p>
          <a:p>
            <a:r>
              <a:rPr lang="ja-JP" altLang="en-US" smtClean="0">
                <a:solidFill>
                  <a:srgbClr val="C00000"/>
                </a:solidFill>
              </a:rPr>
              <a:t>コードレビュー率に着目した</a:t>
            </a:r>
            <a:r>
              <a:rPr lang="en-US" altLang="ja-JP" smtClean="0">
                <a:solidFill>
                  <a:srgbClr val="C00000"/>
                </a:solidFill>
              </a:rPr>
              <a:t>OSS</a:t>
            </a:r>
            <a:r>
              <a:rPr lang="ja-JP" altLang="en-US" smtClean="0">
                <a:solidFill>
                  <a:srgbClr val="C00000"/>
                </a:solidFill>
              </a:rPr>
              <a:t>コミュニティのオープン性の分析</a:t>
            </a:r>
            <a:endParaRPr lang="en-US" altLang="ja-JP" smtClean="0">
              <a:solidFill>
                <a:srgbClr val="C00000"/>
              </a:solidFill>
            </a:endParaRPr>
          </a:p>
          <a:p>
            <a:r>
              <a:rPr lang="ja-JP" altLang="en-US" smtClean="0">
                <a:solidFill>
                  <a:srgbClr val="C00000"/>
                </a:solidFill>
              </a:rPr>
              <a:t>バグの滞留時間遅延要因の分析</a:t>
            </a:r>
            <a:endParaRPr lang="en-US" altLang="ja-JP" dirty="0" smtClean="0">
              <a:solidFill>
                <a:srgbClr val="C00000"/>
              </a:solidFill>
            </a:endParaRP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11</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p:cNvPicPr>
            <a:picLocks noChangeAspect="1" noChangeArrowheads="1"/>
          </p:cNvPicPr>
          <p:nvPr/>
        </p:nvPicPr>
        <p:blipFill>
          <a:blip r:embed="rId3" cstate="print"/>
          <a:srcRect/>
          <a:stretch>
            <a:fillRect/>
          </a:stretch>
        </p:blipFill>
        <p:spPr bwMode="auto">
          <a:xfrm>
            <a:off x="357158" y="2857496"/>
            <a:ext cx="8348572" cy="3348572"/>
          </a:xfrm>
          <a:prstGeom prst="rect">
            <a:avLst/>
          </a:prstGeom>
          <a:noFill/>
          <a:ln w="9525">
            <a:noFill/>
            <a:miter lim="800000"/>
            <a:headEnd/>
            <a:tailEnd/>
          </a:ln>
        </p:spPr>
      </p:pic>
      <p:sp>
        <p:nvSpPr>
          <p:cNvPr id="2" name="タイトル 1"/>
          <p:cNvSpPr>
            <a:spLocks noGrp="1"/>
          </p:cNvSpPr>
          <p:nvPr>
            <p:ph type="title"/>
          </p:nvPr>
        </p:nvSpPr>
        <p:spPr/>
        <p:txBody>
          <a:bodyPr/>
          <a:lstStyle/>
          <a:p>
            <a:r>
              <a:rPr lang="ja-JP" altLang="en-US" b="0" dirty="0" smtClean="0"/>
              <a:t>コミュニケーション構造の可視化と分析（１）</a:t>
            </a:r>
            <a:endParaRPr lang="ja-JP" altLang="en-US" b="0" dirty="0"/>
          </a:p>
        </p:txBody>
      </p:sp>
      <p:sp>
        <p:nvSpPr>
          <p:cNvPr id="3" name="コンテンツ プレースホルダ 2"/>
          <p:cNvSpPr>
            <a:spLocks noGrp="1"/>
          </p:cNvSpPr>
          <p:nvPr>
            <p:ph idx="1"/>
          </p:nvPr>
        </p:nvSpPr>
        <p:spPr/>
        <p:txBody>
          <a:bodyPr/>
          <a:lstStyle/>
          <a:p>
            <a:r>
              <a:rPr lang="ja-JP" altLang="en-US" smtClean="0"/>
              <a:t>成功・衰退コミュニティの</a:t>
            </a:r>
            <a:r>
              <a:rPr lang="ja-JP" altLang="en-US" smtClean="0">
                <a:solidFill>
                  <a:srgbClr val="FF0000"/>
                </a:solidFill>
              </a:rPr>
              <a:t>コーディネータ</a:t>
            </a:r>
            <a:r>
              <a:rPr lang="ja-JP" altLang="en-US" smtClean="0"/>
              <a:t>のコミュニケーション構造を「社会ネットワーク分析」を用いて比較</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12</a:t>
            </a:fld>
            <a:endParaRPr lang="en-US" altLang="ja-JP" dirty="0"/>
          </a:p>
        </p:txBody>
      </p:sp>
      <p:sp>
        <p:nvSpPr>
          <p:cNvPr id="8" name="AutoShape 6"/>
          <p:cNvSpPr>
            <a:spLocks/>
          </p:cNvSpPr>
          <p:nvPr/>
        </p:nvSpPr>
        <p:spPr bwMode="auto">
          <a:xfrm>
            <a:off x="4071934" y="2183072"/>
            <a:ext cx="2935304" cy="612000"/>
          </a:xfrm>
          <a:prstGeom prst="borderCallout2">
            <a:avLst>
              <a:gd name="adj1" fmla="val 15861"/>
              <a:gd name="adj2" fmla="val -1963"/>
              <a:gd name="adj3" fmla="val 15861"/>
              <a:gd name="adj4" fmla="val -20148"/>
              <a:gd name="adj5" fmla="val 357235"/>
              <a:gd name="adj6" fmla="val -48850"/>
            </a:avLst>
          </a:prstGeom>
          <a:solidFill>
            <a:schemeClr val="bg1"/>
          </a:solidFill>
          <a:ln w="9525" algn="ctr">
            <a:solidFill>
              <a:schemeClr val="tx1"/>
            </a:solidFill>
            <a:miter lim="800000"/>
            <a:headEnd/>
            <a:tailEnd/>
          </a:ln>
        </p:spPr>
        <p:txBody>
          <a:bodyPr lIns="0" tIns="0" rIns="0" bIns="0"/>
          <a:lstStyle/>
          <a:p>
            <a:pPr algn="ctr">
              <a:buNone/>
            </a:pPr>
            <a:r>
              <a:rPr lang="ja-JP" altLang="en-US" sz="2000" dirty="0" smtClean="0"/>
              <a:t>両方のコミュニティに多くのメッセージを送っている</a:t>
            </a:r>
            <a:endParaRPr lang="en-US" altLang="ja-JP" sz="2000" dirty="0"/>
          </a:p>
        </p:txBody>
      </p:sp>
      <p:sp>
        <p:nvSpPr>
          <p:cNvPr id="9" name="AutoShape 7"/>
          <p:cNvSpPr>
            <a:spLocks/>
          </p:cNvSpPr>
          <p:nvPr/>
        </p:nvSpPr>
        <p:spPr bwMode="auto">
          <a:xfrm>
            <a:off x="3571868" y="6328301"/>
            <a:ext cx="2357454" cy="315409"/>
          </a:xfrm>
          <a:prstGeom prst="borderCallout2">
            <a:avLst>
              <a:gd name="adj1" fmla="val 15861"/>
              <a:gd name="adj2" fmla="val 101792"/>
              <a:gd name="adj3" fmla="val 15861"/>
              <a:gd name="adj4" fmla="val 121153"/>
              <a:gd name="adj5" fmla="val -465450"/>
              <a:gd name="adj6" fmla="val 145497"/>
            </a:avLst>
          </a:prstGeom>
          <a:solidFill>
            <a:schemeClr val="bg1"/>
          </a:solidFill>
          <a:ln w="9525" algn="ctr">
            <a:solidFill>
              <a:schemeClr val="tx1"/>
            </a:solidFill>
            <a:miter lim="800000"/>
            <a:headEnd/>
            <a:tailEnd/>
          </a:ln>
        </p:spPr>
        <p:txBody>
          <a:bodyPr lIns="0" tIns="0" rIns="0" bIns="0"/>
          <a:lstStyle/>
          <a:p>
            <a:pPr algn="ctr">
              <a:buNone/>
            </a:pPr>
            <a:r>
              <a:rPr lang="ja-JP" altLang="en-US" sz="2000" dirty="0" smtClean="0"/>
              <a:t>メッセージ数が少ない</a:t>
            </a:r>
            <a:r>
              <a:rPr lang="en-US" altLang="ja-JP" sz="2000" dirty="0" smtClean="0"/>
              <a:t>               </a:t>
            </a:r>
            <a:endParaRPr lang="en-US" altLang="ja-JP" sz="2000" dirty="0"/>
          </a:p>
        </p:txBody>
      </p:sp>
      <p:grpSp>
        <p:nvGrpSpPr>
          <p:cNvPr id="20" name="グループ化 19"/>
          <p:cNvGrpSpPr/>
          <p:nvPr/>
        </p:nvGrpSpPr>
        <p:grpSpPr>
          <a:xfrm>
            <a:off x="363009" y="6215082"/>
            <a:ext cx="3071834" cy="525344"/>
            <a:chOff x="-2182830" y="5072071"/>
            <a:chExt cx="4540252" cy="776471"/>
          </a:xfrm>
        </p:grpSpPr>
        <p:sp>
          <p:nvSpPr>
            <p:cNvPr id="14" name="円/楕円 13"/>
            <p:cNvSpPr/>
            <p:nvPr/>
          </p:nvSpPr>
          <p:spPr bwMode="auto">
            <a:xfrm>
              <a:off x="-896946" y="5155655"/>
              <a:ext cx="325410" cy="29168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7" name="テキスト ボックス 16"/>
            <p:cNvSpPr txBox="1"/>
            <p:nvPr/>
          </p:nvSpPr>
          <p:spPr>
            <a:xfrm>
              <a:off x="-642975" y="5072071"/>
              <a:ext cx="3000397" cy="636862"/>
            </a:xfrm>
            <a:prstGeom prst="rect">
              <a:avLst/>
            </a:prstGeom>
            <a:noFill/>
          </p:spPr>
          <p:txBody>
            <a:bodyPr wrap="square" rtlCol="0">
              <a:spAutoFit/>
            </a:bodyPr>
            <a:lstStyle/>
            <a:p>
              <a:pPr>
                <a:buNone/>
              </a:pPr>
              <a:r>
                <a:rPr lang="ja-JP" altLang="en-US" sz="1100" dirty="0" smtClean="0"/>
                <a:t>コーディネータ（ユーザコミュニティにも参加する開発者）</a:t>
              </a:r>
              <a:endParaRPr kumimoji="1" lang="ja-JP" altLang="en-US" sz="1100" dirty="0"/>
            </a:p>
          </p:txBody>
        </p:sp>
        <p:grpSp>
          <p:nvGrpSpPr>
            <p:cNvPr id="19" name="グループ化 18"/>
            <p:cNvGrpSpPr/>
            <p:nvPr/>
          </p:nvGrpSpPr>
          <p:grpSpPr>
            <a:xfrm>
              <a:off x="-2182830" y="5116828"/>
              <a:ext cx="1254104" cy="731714"/>
              <a:chOff x="-2182830" y="5116828"/>
              <a:chExt cx="1254104" cy="731714"/>
            </a:xfrm>
          </p:grpSpPr>
          <p:sp>
            <p:nvSpPr>
              <p:cNvPr id="13" name="円/楕円 12"/>
              <p:cNvSpPr/>
              <p:nvPr/>
            </p:nvSpPr>
            <p:spPr bwMode="auto">
              <a:xfrm>
                <a:off x="-2182830" y="5500703"/>
                <a:ext cx="325410" cy="291687"/>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5" name="円/楕円 14"/>
              <p:cNvSpPr/>
              <p:nvPr/>
            </p:nvSpPr>
            <p:spPr bwMode="auto">
              <a:xfrm>
                <a:off x="-2182830" y="5155655"/>
                <a:ext cx="325410" cy="291687"/>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6" name="テキスト ボックス 15"/>
              <p:cNvSpPr txBox="1"/>
              <p:nvPr/>
            </p:nvSpPr>
            <p:spPr>
              <a:xfrm>
                <a:off x="-1857420" y="5116828"/>
                <a:ext cx="928694" cy="386666"/>
              </a:xfrm>
              <a:prstGeom prst="rect">
                <a:avLst/>
              </a:prstGeom>
              <a:noFill/>
            </p:spPr>
            <p:txBody>
              <a:bodyPr wrap="square" rtlCol="0">
                <a:spAutoFit/>
              </a:bodyPr>
              <a:lstStyle/>
              <a:p>
                <a:pPr>
                  <a:buNone/>
                </a:pPr>
                <a:r>
                  <a:rPr kumimoji="1" lang="ja-JP" altLang="en-US" sz="1100" dirty="0" smtClean="0"/>
                  <a:t>開発者</a:t>
                </a:r>
                <a:endParaRPr kumimoji="1" lang="ja-JP" altLang="en-US" sz="1100" dirty="0"/>
              </a:p>
            </p:txBody>
          </p:sp>
          <p:sp>
            <p:nvSpPr>
              <p:cNvPr id="18" name="テキスト ボックス 17"/>
              <p:cNvSpPr txBox="1"/>
              <p:nvPr/>
            </p:nvSpPr>
            <p:spPr>
              <a:xfrm>
                <a:off x="-1857420" y="5461876"/>
                <a:ext cx="928694" cy="386666"/>
              </a:xfrm>
              <a:prstGeom prst="rect">
                <a:avLst/>
              </a:prstGeom>
              <a:noFill/>
            </p:spPr>
            <p:txBody>
              <a:bodyPr wrap="square" rtlCol="0">
                <a:spAutoFit/>
              </a:bodyPr>
              <a:lstStyle/>
              <a:p>
                <a:pPr>
                  <a:buNone/>
                </a:pPr>
                <a:r>
                  <a:rPr kumimoji="1" lang="ja-JP" altLang="en-US" sz="1100" dirty="0" smtClean="0"/>
                  <a:t>ユーザ</a:t>
                </a:r>
                <a:endParaRPr kumimoji="1" lang="ja-JP" altLang="en-US" sz="1100" dirty="0"/>
              </a:p>
            </p:txBody>
          </p:sp>
        </p:grpSp>
      </p:grpSp>
      <p:sp>
        <p:nvSpPr>
          <p:cNvPr id="21" name="テキスト ボックス 20"/>
          <p:cNvSpPr txBox="1"/>
          <p:nvPr/>
        </p:nvSpPr>
        <p:spPr>
          <a:xfrm>
            <a:off x="857224" y="3143248"/>
            <a:ext cx="2000264" cy="253916"/>
          </a:xfrm>
          <a:prstGeom prst="rect">
            <a:avLst/>
          </a:prstGeom>
          <a:noFill/>
        </p:spPr>
        <p:txBody>
          <a:bodyPr wrap="square" rtlCol="0">
            <a:spAutoFit/>
          </a:bodyPr>
          <a:lstStyle/>
          <a:p>
            <a:pPr>
              <a:buNone/>
            </a:pPr>
            <a:r>
              <a:rPr lang="en-US" altLang="ja-JP" sz="1050" dirty="0" smtClean="0"/>
              <a:t>2005/12 (Ver.2.2.0 released)</a:t>
            </a:r>
            <a:endParaRPr kumimoji="1" lang="ja-JP" altLang="en-US" sz="1050" dirty="0"/>
          </a:p>
        </p:txBody>
      </p:sp>
      <p:sp>
        <p:nvSpPr>
          <p:cNvPr id="22" name="テキスト ボックス 21"/>
          <p:cNvSpPr txBox="1"/>
          <p:nvPr/>
        </p:nvSpPr>
        <p:spPr>
          <a:xfrm>
            <a:off x="4857752" y="3143248"/>
            <a:ext cx="2000264" cy="253916"/>
          </a:xfrm>
          <a:prstGeom prst="rect">
            <a:avLst/>
          </a:prstGeom>
          <a:noFill/>
        </p:spPr>
        <p:txBody>
          <a:bodyPr wrap="square" rtlCol="0">
            <a:spAutoFit/>
          </a:bodyPr>
          <a:lstStyle/>
          <a:p>
            <a:pPr>
              <a:buNone/>
            </a:pPr>
            <a:r>
              <a:rPr lang="en-US" altLang="ja-JP" sz="1050" dirty="0" smtClean="0"/>
              <a:t>2002/08 (Ver.7.0 released)</a:t>
            </a:r>
            <a:endParaRPr lang="ja-JP" altLang="en-US" sz="1050" dirty="0"/>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3" cstate="print"/>
          <a:srcRect/>
          <a:stretch>
            <a:fillRect/>
          </a:stretch>
        </p:blipFill>
        <p:spPr bwMode="auto">
          <a:xfrm>
            <a:off x="357158" y="3129368"/>
            <a:ext cx="8348572" cy="3085714"/>
          </a:xfrm>
          <a:prstGeom prst="rect">
            <a:avLst/>
          </a:prstGeom>
          <a:noFill/>
          <a:ln w="9525">
            <a:noFill/>
            <a:miter lim="800000"/>
            <a:headEnd/>
            <a:tailEnd/>
          </a:ln>
        </p:spPr>
      </p:pic>
      <p:sp>
        <p:nvSpPr>
          <p:cNvPr id="2" name="タイトル 1"/>
          <p:cNvSpPr>
            <a:spLocks noGrp="1"/>
          </p:cNvSpPr>
          <p:nvPr>
            <p:ph type="title"/>
          </p:nvPr>
        </p:nvSpPr>
        <p:spPr/>
        <p:txBody>
          <a:bodyPr/>
          <a:lstStyle/>
          <a:p>
            <a:r>
              <a:rPr lang="ja-JP" altLang="en-US" b="0" dirty="0" smtClean="0"/>
              <a:t>コミュニケーション構造の可視化と分析（２）</a:t>
            </a:r>
            <a:endParaRPr lang="ja-JP" altLang="en-US" b="0" dirty="0"/>
          </a:p>
        </p:txBody>
      </p:sp>
      <p:sp>
        <p:nvSpPr>
          <p:cNvPr id="3" name="コンテンツ プレースホルダ 2"/>
          <p:cNvSpPr>
            <a:spLocks noGrp="1"/>
          </p:cNvSpPr>
          <p:nvPr>
            <p:ph idx="1"/>
          </p:nvPr>
        </p:nvSpPr>
        <p:spPr/>
        <p:txBody>
          <a:bodyPr/>
          <a:lstStyle/>
          <a:p>
            <a:r>
              <a:rPr lang="ja-JP" altLang="en-US" smtClean="0"/>
              <a:t>成功・衰退コミュニティの</a:t>
            </a:r>
            <a:r>
              <a:rPr lang="ja-JP" altLang="en-US" smtClean="0">
                <a:solidFill>
                  <a:srgbClr val="FF0000"/>
                </a:solidFill>
              </a:rPr>
              <a:t>開発者</a:t>
            </a:r>
            <a:r>
              <a:rPr lang="ja-JP" altLang="en-US" smtClean="0"/>
              <a:t>のコミュニケーション構造を「社会ネットワーク分析」を用いて比較</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13</a:t>
            </a:fld>
            <a:endParaRPr lang="en-US" altLang="ja-JP" dirty="0"/>
          </a:p>
        </p:txBody>
      </p:sp>
      <p:sp>
        <p:nvSpPr>
          <p:cNvPr id="8" name="AutoShape 6"/>
          <p:cNvSpPr>
            <a:spLocks/>
          </p:cNvSpPr>
          <p:nvPr/>
        </p:nvSpPr>
        <p:spPr bwMode="auto">
          <a:xfrm>
            <a:off x="4071934" y="2285992"/>
            <a:ext cx="2935304" cy="612000"/>
          </a:xfrm>
          <a:prstGeom prst="borderCallout2">
            <a:avLst>
              <a:gd name="adj1" fmla="val 15861"/>
              <a:gd name="adj2" fmla="val -1963"/>
              <a:gd name="adj3" fmla="val 15861"/>
              <a:gd name="adj4" fmla="val -20148"/>
              <a:gd name="adj5" fmla="val 371069"/>
              <a:gd name="adj6" fmla="val -48850"/>
            </a:avLst>
          </a:prstGeom>
          <a:solidFill>
            <a:schemeClr val="bg1"/>
          </a:solidFill>
          <a:ln w="9525" algn="ctr">
            <a:solidFill>
              <a:schemeClr val="tx1"/>
            </a:solidFill>
            <a:miter lim="800000"/>
            <a:headEnd/>
            <a:tailEnd/>
          </a:ln>
        </p:spPr>
        <p:txBody>
          <a:bodyPr lIns="0" tIns="0" rIns="0" bIns="0"/>
          <a:lstStyle/>
          <a:p>
            <a:pPr algn="ctr">
              <a:buNone/>
            </a:pPr>
            <a:r>
              <a:rPr lang="ja-JP" altLang="en-US" sz="2000" dirty="0" smtClean="0"/>
              <a:t>開発者同士が密にコミュニケーションを行っている</a:t>
            </a:r>
            <a:endParaRPr lang="en-US" altLang="ja-JP" sz="2000" dirty="0"/>
          </a:p>
        </p:txBody>
      </p:sp>
      <p:sp>
        <p:nvSpPr>
          <p:cNvPr id="9" name="AutoShape 7"/>
          <p:cNvSpPr>
            <a:spLocks/>
          </p:cNvSpPr>
          <p:nvPr/>
        </p:nvSpPr>
        <p:spPr bwMode="auto">
          <a:xfrm>
            <a:off x="5357818" y="6059602"/>
            <a:ext cx="3000396" cy="642833"/>
          </a:xfrm>
          <a:prstGeom prst="borderCallout2">
            <a:avLst>
              <a:gd name="adj1" fmla="val -221215"/>
              <a:gd name="adj2" fmla="val 52693"/>
              <a:gd name="adj3" fmla="val -5212"/>
              <a:gd name="adj4" fmla="val 108454"/>
              <a:gd name="adj5" fmla="val 51108"/>
              <a:gd name="adj6" fmla="val 99630"/>
            </a:avLst>
          </a:prstGeom>
          <a:solidFill>
            <a:schemeClr val="bg1"/>
          </a:solidFill>
          <a:ln w="9525" algn="ctr">
            <a:solidFill>
              <a:schemeClr val="tx1"/>
            </a:solidFill>
            <a:miter lim="800000"/>
            <a:headEnd/>
            <a:tailEnd/>
          </a:ln>
        </p:spPr>
        <p:txBody>
          <a:bodyPr lIns="0" tIns="0" rIns="0" bIns="0"/>
          <a:lstStyle/>
          <a:p>
            <a:pPr algn="ctr">
              <a:buNone/>
            </a:pPr>
            <a:r>
              <a:rPr lang="ja-JP" altLang="en-US" sz="2000" dirty="0" smtClean="0"/>
              <a:t>特定の開発者を中心とした複数のグループが存在する</a:t>
            </a:r>
            <a:endParaRPr lang="en-US" altLang="ja-JP" sz="2000" dirty="0"/>
          </a:p>
        </p:txBody>
      </p:sp>
      <p:grpSp>
        <p:nvGrpSpPr>
          <p:cNvPr id="4" name="グループ化 19"/>
          <p:cNvGrpSpPr/>
          <p:nvPr/>
        </p:nvGrpSpPr>
        <p:grpSpPr>
          <a:xfrm>
            <a:off x="363009" y="6215082"/>
            <a:ext cx="3071834" cy="525344"/>
            <a:chOff x="-2182830" y="5072071"/>
            <a:chExt cx="4540252" cy="776471"/>
          </a:xfrm>
        </p:grpSpPr>
        <p:sp>
          <p:nvSpPr>
            <p:cNvPr id="14" name="円/楕円 13"/>
            <p:cNvSpPr/>
            <p:nvPr/>
          </p:nvSpPr>
          <p:spPr bwMode="auto">
            <a:xfrm>
              <a:off x="-896946" y="5155655"/>
              <a:ext cx="325410" cy="29168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7" name="テキスト ボックス 16"/>
            <p:cNvSpPr txBox="1"/>
            <p:nvPr/>
          </p:nvSpPr>
          <p:spPr>
            <a:xfrm>
              <a:off x="-642975" y="5072071"/>
              <a:ext cx="3000397" cy="636862"/>
            </a:xfrm>
            <a:prstGeom prst="rect">
              <a:avLst/>
            </a:prstGeom>
            <a:noFill/>
          </p:spPr>
          <p:txBody>
            <a:bodyPr wrap="square" rtlCol="0">
              <a:spAutoFit/>
            </a:bodyPr>
            <a:lstStyle/>
            <a:p>
              <a:pPr>
                <a:buNone/>
              </a:pPr>
              <a:r>
                <a:rPr lang="ja-JP" altLang="en-US" sz="1100" dirty="0" smtClean="0"/>
                <a:t>コーディネータ（ユーザコミュニティにも参加する開発者）</a:t>
              </a:r>
              <a:endParaRPr kumimoji="1" lang="ja-JP" altLang="en-US" sz="1100" dirty="0"/>
            </a:p>
          </p:txBody>
        </p:sp>
        <p:grpSp>
          <p:nvGrpSpPr>
            <p:cNvPr id="6" name="グループ化 18"/>
            <p:cNvGrpSpPr/>
            <p:nvPr/>
          </p:nvGrpSpPr>
          <p:grpSpPr>
            <a:xfrm>
              <a:off x="-2182830" y="5116828"/>
              <a:ext cx="1254104" cy="731714"/>
              <a:chOff x="-2182830" y="5116828"/>
              <a:chExt cx="1254104" cy="731714"/>
            </a:xfrm>
          </p:grpSpPr>
          <p:sp>
            <p:nvSpPr>
              <p:cNvPr id="13" name="円/楕円 12"/>
              <p:cNvSpPr/>
              <p:nvPr/>
            </p:nvSpPr>
            <p:spPr bwMode="auto">
              <a:xfrm>
                <a:off x="-2182830" y="5500703"/>
                <a:ext cx="325410" cy="291687"/>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5" name="円/楕円 14"/>
              <p:cNvSpPr/>
              <p:nvPr/>
            </p:nvSpPr>
            <p:spPr bwMode="auto">
              <a:xfrm>
                <a:off x="-2182830" y="5155655"/>
                <a:ext cx="325410" cy="291687"/>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6" name="テキスト ボックス 15"/>
              <p:cNvSpPr txBox="1"/>
              <p:nvPr/>
            </p:nvSpPr>
            <p:spPr>
              <a:xfrm>
                <a:off x="-1857420" y="5116828"/>
                <a:ext cx="928694" cy="386666"/>
              </a:xfrm>
              <a:prstGeom prst="rect">
                <a:avLst/>
              </a:prstGeom>
              <a:noFill/>
            </p:spPr>
            <p:txBody>
              <a:bodyPr wrap="square" rtlCol="0">
                <a:spAutoFit/>
              </a:bodyPr>
              <a:lstStyle/>
              <a:p>
                <a:pPr>
                  <a:buNone/>
                </a:pPr>
                <a:r>
                  <a:rPr kumimoji="1" lang="ja-JP" altLang="en-US" sz="1100" dirty="0" smtClean="0"/>
                  <a:t>開発者</a:t>
                </a:r>
                <a:endParaRPr kumimoji="1" lang="ja-JP" altLang="en-US" sz="1100" dirty="0"/>
              </a:p>
            </p:txBody>
          </p:sp>
          <p:sp>
            <p:nvSpPr>
              <p:cNvPr id="18" name="テキスト ボックス 17"/>
              <p:cNvSpPr txBox="1"/>
              <p:nvPr/>
            </p:nvSpPr>
            <p:spPr>
              <a:xfrm>
                <a:off x="-1857420" y="5461876"/>
                <a:ext cx="928694" cy="386666"/>
              </a:xfrm>
              <a:prstGeom prst="rect">
                <a:avLst/>
              </a:prstGeom>
              <a:noFill/>
            </p:spPr>
            <p:txBody>
              <a:bodyPr wrap="square" rtlCol="0">
                <a:spAutoFit/>
              </a:bodyPr>
              <a:lstStyle/>
              <a:p>
                <a:pPr>
                  <a:buNone/>
                </a:pPr>
                <a:r>
                  <a:rPr kumimoji="1" lang="ja-JP" altLang="en-US" sz="1100" dirty="0" smtClean="0"/>
                  <a:t>ユーザ</a:t>
                </a:r>
                <a:endParaRPr kumimoji="1" lang="ja-JP" altLang="en-US" sz="1100" dirty="0"/>
              </a:p>
            </p:txBody>
          </p:sp>
        </p:grpSp>
      </p:grpSp>
      <p:sp>
        <p:nvSpPr>
          <p:cNvPr id="21" name="テキスト ボックス 20"/>
          <p:cNvSpPr txBox="1"/>
          <p:nvPr/>
        </p:nvSpPr>
        <p:spPr>
          <a:xfrm>
            <a:off x="857224" y="3143248"/>
            <a:ext cx="2000264" cy="253916"/>
          </a:xfrm>
          <a:prstGeom prst="rect">
            <a:avLst/>
          </a:prstGeom>
          <a:noFill/>
        </p:spPr>
        <p:txBody>
          <a:bodyPr wrap="square" rtlCol="0">
            <a:spAutoFit/>
          </a:bodyPr>
          <a:lstStyle/>
          <a:p>
            <a:pPr>
              <a:buNone/>
            </a:pPr>
            <a:r>
              <a:rPr lang="en-US" altLang="ja-JP" sz="1050" dirty="0" smtClean="0"/>
              <a:t>2005/12 (Ver.2.2.0 released)</a:t>
            </a:r>
            <a:endParaRPr kumimoji="1" lang="ja-JP" altLang="en-US" sz="1050" dirty="0"/>
          </a:p>
        </p:txBody>
      </p:sp>
      <p:sp>
        <p:nvSpPr>
          <p:cNvPr id="22" name="テキスト ボックス 21"/>
          <p:cNvSpPr txBox="1"/>
          <p:nvPr/>
        </p:nvSpPr>
        <p:spPr>
          <a:xfrm>
            <a:off x="4857752" y="3143248"/>
            <a:ext cx="2000264" cy="253916"/>
          </a:xfrm>
          <a:prstGeom prst="rect">
            <a:avLst/>
          </a:prstGeom>
          <a:noFill/>
        </p:spPr>
        <p:txBody>
          <a:bodyPr wrap="square" rtlCol="0">
            <a:spAutoFit/>
          </a:bodyPr>
          <a:lstStyle/>
          <a:p>
            <a:pPr>
              <a:buNone/>
            </a:pPr>
            <a:r>
              <a:rPr lang="en-US" altLang="ja-JP" sz="1050" dirty="0" smtClean="0"/>
              <a:t>2002/08 (Ver.7.0 released)</a:t>
            </a:r>
            <a:endParaRPr kumimoji="1" lang="ja-JP" altLang="en-US" sz="1050" dirty="0"/>
          </a:p>
        </p:txBody>
      </p:sp>
    </p:spTree>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3" cstate="print"/>
          <a:srcRect/>
          <a:stretch>
            <a:fillRect/>
          </a:stretch>
        </p:blipFill>
        <p:spPr bwMode="auto">
          <a:xfrm>
            <a:off x="500034" y="3143248"/>
            <a:ext cx="8228572" cy="3091429"/>
          </a:xfrm>
          <a:prstGeom prst="rect">
            <a:avLst/>
          </a:prstGeom>
          <a:noFill/>
          <a:ln w="9525">
            <a:noFill/>
            <a:miter lim="800000"/>
            <a:headEnd/>
            <a:tailEnd/>
          </a:ln>
        </p:spPr>
      </p:pic>
      <p:sp>
        <p:nvSpPr>
          <p:cNvPr id="2" name="タイトル 1"/>
          <p:cNvSpPr>
            <a:spLocks noGrp="1"/>
          </p:cNvSpPr>
          <p:nvPr>
            <p:ph type="title"/>
          </p:nvPr>
        </p:nvSpPr>
        <p:spPr/>
        <p:txBody>
          <a:bodyPr/>
          <a:lstStyle/>
          <a:p>
            <a:r>
              <a:rPr lang="ja-JP" altLang="en-US" b="0" dirty="0" smtClean="0"/>
              <a:t>コミュニケーション構造の可視化と分析（３）</a:t>
            </a:r>
            <a:endParaRPr lang="ja-JP" altLang="en-US" b="0" dirty="0"/>
          </a:p>
        </p:txBody>
      </p:sp>
      <p:sp>
        <p:nvSpPr>
          <p:cNvPr id="3" name="コンテンツ プレースホルダ 2"/>
          <p:cNvSpPr>
            <a:spLocks noGrp="1"/>
          </p:cNvSpPr>
          <p:nvPr>
            <p:ph idx="1"/>
          </p:nvPr>
        </p:nvSpPr>
        <p:spPr/>
        <p:txBody>
          <a:bodyPr/>
          <a:lstStyle/>
          <a:p>
            <a:r>
              <a:rPr lang="ja-JP" altLang="en-US" smtClean="0"/>
              <a:t>成功・衰退コミュニティの</a:t>
            </a:r>
            <a:r>
              <a:rPr lang="ja-JP" altLang="en-US" smtClean="0">
                <a:solidFill>
                  <a:srgbClr val="FF0000"/>
                </a:solidFill>
              </a:rPr>
              <a:t>ユーザ</a:t>
            </a:r>
            <a:r>
              <a:rPr lang="ja-JP" altLang="en-US" smtClean="0"/>
              <a:t>のコミュニケーション構造を「社会ネットワーク分析」を用いて比較</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14</a:t>
            </a:fld>
            <a:endParaRPr lang="en-US" altLang="ja-JP" dirty="0"/>
          </a:p>
        </p:txBody>
      </p:sp>
      <p:sp>
        <p:nvSpPr>
          <p:cNvPr id="8" name="AutoShape 6"/>
          <p:cNvSpPr>
            <a:spLocks/>
          </p:cNvSpPr>
          <p:nvPr/>
        </p:nvSpPr>
        <p:spPr bwMode="auto">
          <a:xfrm>
            <a:off x="3929058" y="2285992"/>
            <a:ext cx="4000528" cy="612000"/>
          </a:xfrm>
          <a:prstGeom prst="borderCallout2">
            <a:avLst>
              <a:gd name="adj1" fmla="val 65665"/>
              <a:gd name="adj2" fmla="val -270"/>
              <a:gd name="adj3" fmla="val 119619"/>
              <a:gd name="adj4" fmla="val -24364"/>
              <a:gd name="adj5" fmla="val 386287"/>
              <a:gd name="adj6" fmla="val -16346"/>
            </a:avLst>
          </a:prstGeom>
          <a:solidFill>
            <a:schemeClr val="bg1"/>
          </a:solidFill>
          <a:ln w="9525" algn="ctr">
            <a:solidFill>
              <a:schemeClr val="tx1"/>
            </a:solidFill>
            <a:miter lim="800000"/>
            <a:headEnd/>
            <a:tailEnd/>
          </a:ln>
        </p:spPr>
        <p:txBody>
          <a:bodyPr lIns="0" tIns="0" rIns="0" bIns="0"/>
          <a:lstStyle/>
          <a:p>
            <a:pPr algn="ctr">
              <a:buNone/>
            </a:pPr>
            <a:r>
              <a:rPr lang="ja-JP" altLang="en-US" sz="2000" dirty="0" smtClean="0"/>
              <a:t>コーディネータがユーザを積極的にサポートしている様子が窺える</a:t>
            </a:r>
            <a:endParaRPr lang="en-US" altLang="ja-JP" sz="2000" dirty="0"/>
          </a:p>
        </p:txBody>
      </p:sp>
      <p:sp>
        <p:nvSpPr>
          <p:cNvPr id="9" name="AutoShape 7"/>
          <p:cNvSpPr>
            <a:spLocks/>
          </p:cNvSpPr>
          <p:nvPr/>
        </p:nvSpPr>
        <p:spPr bwMode="auto">
          <a:xfrm>
            <a:off x="5072066" y="6059602"/>
            <a:ext cx="3500462" cy="642833"/>
          </a:xfrm>
          <a:prstGeom prst="borderCallout2">
            <a:avLst>
              <a:gd name="adj1" fmla="val -250191"/>
              <a:gd name="adj2" fmla="val 60917"/>
              <a:gd name="adj3" fmla="val -5212"/>
              <a:gd name="adj4" fmla="val 108454"/>
              <a:gd name="adj5" fmla="val 51108"/>
              <a:gd name="adj6" fmla="val 99630"/>
            </a:avLst>
          </a:prstGeom>
          <a:solidFill>
            <a:schemeClr val="bg1"/>
          </a:solidFill>
          <a:ln w="9525" algn="ctr">
            <a:solidFill>
              <a:schemeClr val="tx1"/>
            </a:solidFill>
            <a:miter lim="800000"/>
            <a:headEnd/>
            <a:tailEnd/>
          </a:ln>
        </p:spPr>
        <p:txBody>
          <a:bodyPr lIns="0" tIns="0" rIns="0" bIns="0"/>
          <a:lstStyle/>
          <a:p>
            <a:pPr algn="ctr">
              <a:buNone/>
            </a:pPr>
            <a:r>
              <a:rPr lang="en-US" altLang="ja-JP" sz="2000" dirty="0" smtClean="0"/>
              <a:t>2</a:t>
            </a:r>
            <a:r>
              <a:rPr lang="ja-JP" altLang="en-US" sz="2000" dirty="0" smtClean="0"/>
              <a:t>名のユーザが中心的に活躍している（開発者の関与が少ない）</a:t>
            </a:r>
            <a:endParaRPr lang="en-US" altLang="ja-JP" sz="2000" dirty="0"/>
          </a:p>
        </p:txBody>
      </p:sp>
      <p:grpSp>
        <p:nvGrpSpPr>
          <p:cNvPr id="4" name="グループ化 19"/>
          <p:cNvGrpSpPr/>
          <p:nvPr/>
        </p:nvGrpSpPr>
        <p:grpSpPr>
          <a:xfrm>
            <a:off x="363009" y="6215082"/>
            <a:ext cx="3071834" cy="525344"/>
            <a:chOff x="-2182830" y="5072071"/>
            <a:chExt cx="4540252" cy="776471"/>
          </a:xfrm>
        </p:grpSpPr>
        <p:sp>
          <p:nvSpPr>
            <p:cNvPr id="14" name="円/楕円 13"/>
            <p:cNvSpPr/>
            <p:nvPr/>
          </p:nvSpPr>
          <p:spPr bwMode="auto">
            <a:xfrm>
              <a:off x="-896946" y="5155655"/>
              <a:ext cx="325410" cy="291687"/>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7" name="テキスト ボックス 16"/>
            <p:cNvSpPr txBox="1"/>
            <p:nvPr/>
          </p:nvSpPr>
          <p:spPr>
            <a:xfrm>
              <a:off x="-642975" y="5072071"/>
              <a:ext cx="3000397" cy="636862"/>
            </a:xfrm>
            <a:prstGeom prst="rect">
              <a:avLst/>
            </a:prstGeom>
            <a:noFill/>
          </p:spPr>
          <p:txBody>
            <a:bodyPr wrap="square" rtlCol="0">
              <a:spAutoFit/>
            </a:bodyPr>
            <a:lstStyle/>
            <a:p>
              <a:pPr>
                <a:buNone/>
              </a:pPr>
              <a:r>
                <a:rPr lang="ja-JP" altLang="en-US" sz="1100" dirty="0" smtClean="0"/>
                <a:t>コーディネータ（ユーザコミュニティにも参加する開発者）</a:t>
              </a:r>
              <a:endParaRPr kumimoji="1" lang="ja-JP" altLang="en-US" sz="1100" dirty="0"/>
            </a:p>
          </p:txBody>
        </p:sp>
        <p:grpSp>
          <p:nvGrpSpPr>
            <p:cNvPr id="6" name="グループ化 18"/>
            <p:cNvGrpSpPr/>
            <p:nvPr/>
          </p:nvGrpSpPr>
          <p:grpSpPr>
            <a:xfrm>
              <a:off x="-2182830" y="5116828"/>
              <a:ext cx="1254104" cy="731714"/>
              <a:chOff x="-2182830" y="5116828"/>
              <a:chExt cx="1254104" cy="731714"/>
            </a:xfrm>
          </p:grpSpPr>
          <p:sp>
            <p:nvSpPr>
              <p:cNvPr id="13" name="円/楕円 12"/>
              <p:cNvSpPr/>
              <p:nvPr/>
            </p:nvSpPr>
            <p:spPr bwMode="auto">
              <a:xfrm>
                <a:off x="-2182830" y="5500703"/>
                <a:ext cx="325410" cy="291687"/>
              </a:xfrm>
              <a:prstGeom prst="ellipse">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5" name="円/楕円 14"/>
              <p:cNvSpPr/>
              <p:nvPr/>
            </p:nvSpPr>
            <p:spPr bwMode="auto">
              <a:xfrm>
                <a:off x="-2182830" y="5155655"/>
                <a:ext cx="325410" cy="291687"/>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100" b="0" i="0" u="none" strike="noStrike" cap="none" normalizeH="0" baseline="0" smtClean="0">
                  <a:ln>
                    <a:noFill/>
                  </a:ln>
                  <a:solidFill>
                    <a:schemeClr val="tx1"/>
                  </a:solidFill>
                  <a:effectLst/>
                  <a:latin typeface="Arial" charset="0"/>
                  <a:ea typeface="ＭＳ Ｐゴシック" pitchFamily="50" charset="-128"/>
                </a:endParaRPr>
              </a:p>
            </p:txBody>
          </p:sp>
          <p:sp>
            <p:nvSpPr>
              <p:cNvPr id="16" name="テキスト ボックス 15"/>
              <p:cNvSpPr txBox="1"/>
              <p:nvPr/>
            </p:nvSpPr>
            <p:spPr>
              <a:xfrm>
                <a:off x="-1857420" y="5116828"/>
                <a:ext cx="928694" cy="386666"/>
              </a:xfrm>
              <a:prstGeom prst="rect">
                <a:avLst/>
              </a:prstGeom>
              <a:noFill/>
            </p:spPr>
            <p:txBody>
              <a:bodyPr wrap="square" rtlCol="0">
                <a:spAutoFit/>
              </a:bodyPr>
              <a:lstStyle/>
              <a:p>
                <a:pPr>
                  <a:buNone/>
                </a:pPr>
                <a:r>
                  <a:rPr kumimoji="1" lang="ja-JP" altLang="en-US" sz="1100" dirty="0" smtClean="0"/>
                  <a:t>開発者</a:t>
                </a:r>
                <a:endParaRPr kumimoji="1" lang="ja-JP" altLang="en-US" sz="1100" dirty="0"/>
              </a:p>
            </p:txBody>
          </p:sp>
          <p:sp>
            <p:nvSpPr>
              <p:cNvPr id="18" name="テキスト ボックス 17"/>
              <p:cNvSpPr txBox="1"/>
              <p:nvPr/>
            </p:nvSpPr>
            <p:spPr>
              <a:xfrm>
                <a:off x="-1857420" y="5461876"/>
                <a:ext cx="928694" cy="386666"/>
              </a:xfrm>
              <a:prstGeom prst="rect">
                <a:avLst/>
              </a:prstGeom>
              <a:noFill/>
            </p:spPr>
            <p:txBody>
              <a:bodyPr wrap="square" rtlCol="0">
                <a:spAutoFit/>
              </a:bodyPr>
              <a:lstStyle/>
              <a:p>
                <a:pPr>
                  <a:buNone/>
                </a:pPr>
                <a:r>
                  <a:rPr kumimoji="1" lang="ja-JP" altLang="en-US" sz="1100" dirty="0" smtClean="0"/>
                  <a:t>ユーザ</a:t>
                </a:r>
                <a:endParaRPr kumimoji="1" lang="ja-JP" altLang="en-US" sz="1100" dirty="0"/>
              </a:p>
            </p:txBody>
          </p:sp>
        </p:grpSp>
      </p:grpSp>
      <p:sp>
        <p:nvSpPr>
          <p:cNvPr id="21" name="テキスト ボックス 20"/>
          <p:cNvSpPr txBox="1"/>
          <p:nvPr/>
        </p:nvSpPr>
        <p:spPr>
          <a:xfrm>
            <a:off x="857224" y="3143248"/>
            <a:ext cx="2000264" cy="253916"/>
          </a:xfrm>
          <a:prstGeom prst="rect">
            <a:avLst/>
          </a:prstGeom>
          <a:noFill/>
        </p:spPr>
        <p:txBody>
          <a:bodyPr wrap="square" rtlCol="0">
            <a:spAutoFit/>
          </a:bodyPr>
          <a:lstStyle/>
          <a:p>
            <a:pPr>
              <a:buNone/>
            </a:pPr>
            <a:r>
              <a:rPr lang="en-US" altLang="ja-JP" sz="1050" dirty="0" smtClean="0"/>
              <a:t>2005/12 (Ver.2.2.0 released)</a:t>
            </a:r>
            <a:endParaRPr kumimoji="1" lang="ja-JP" altLang="en-US" sz="1050" dirty="0"/>
          </a:p>
        </p:txBody>
      </p:sp>
      <p:sp>
        <p:nvSpPr>
          <p:cNvPr id="22" name="テキスト ボックス 21"/>
          <p:cNvSpPr txBox="1"/>
          <p:nvPr/>
        </p:nvSpPr>
        <p:spPr>
          <a:xfrm>
            <a:off x="4857752" y="3143248"/>
            <a:ext cx="2000264" cy="253916"/>
          </a:xfrm>
          <a:prstGeom prst="rect">
            <a:avLst/>
          </a:prstGeom>
          <a:noFill/>
        </p:spPr>
        <p:txBody>
          <a:bodyPr wrap="square" rtlCol="0">
            <a:spAutoFit/>
          </a:bodyPr>
          <a:lstStyle/>
          <a:p>
            <a:pPr>
              <a:buNone/>
            </a:pPr>
            <a:r>
              <a:rPr lang="en-US" altLang="ja-JP" sz="1050" dirty="0" smtClean="0"/>
              <a:t>2002/08 (Ver.7.0 released)</a:t>
            </a:r>
            <a:endParaRPr lang="ja-JP" altLang="en-US" sz="1050" dirty="0"/>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b="0" dirty="0" smtClean="0"/>
              <a:t>OSS</a:t>
            </a:r>
            <a:r>
              <a:rPr lang="ja-JP" altLang="en-US" b="0" dirty="0" smtClean="0"/>
              <a:t>コミュニティの新陳代謝プロセスの分析</a:t>
            </a:r>
          </a:p>
        </p:txBody>
      </p:sp>
      <p:sp>
        <p:nvSpPr>
          <p:cNvPr id="3" name="コンテンツ プレースホルダ 2"/>
          <p:cNvSpPr>
            <a:spLocks noGrp="1"/>
          </p:cNvSpPr>
          <p:nvPr>
            <p:ph idx="1"/>
          </p:nvPr>
        </p:nvSpPr>
        <p:spPr/>
        <p:txBody>
          <a:bodyPr/>
          <a:lstStyle/>
          <a:p>
            <a:r>
              <a:rPr lang="en-US" altLang="ja-JP" smtClean="0"/>
              <a:t>OSS</a:t>
            </a:r>
            <a:r>
              <a:rPr lang="ja-JP" altLang="en-US" smtClean="0"/>
              <a:t>コミュニティの「新陳代謝」のプロセスを、中心的に活動する開発者の活動状況から分析した</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15</a:t>
            </a:fld>
            <a:endParaRPr lang="en-US" altLang="ja-JP" dirty="0"/>
          </a:p>
        </p:txBody>
      </p:sp>
      <p:graphicFrame>
        <p:nvGraphicFramePr>
          <p:cNvPr id="13" name="Object 3"/>
          <p:cNvGraphicFramePr>
            <a:graphicFrameLocks noChangeAspect="1"/>
          </p:cNvGraphicFramePr>
          <p:nvPr/>
        </p:nvGraphicFramePr>
        <p:xfrm>
          <a:off x="4440229" y="3643314"/>
          <a:ext cx="4297629" cy="2670749"/>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直線コネクタ 17"/>
          <p:cNvCxnSpPr/>
          <p:nvPr/>
        </p:nvCxnSpPr>
        <p:spPr bwMode="auto">
          <a:xfrm rot="5400000" flipH="1" flipV="1">
            <a:off x="4803742" y="5214950"/>
            <a:ext cx="2428892" cy="1588"/>
          </a:xfrm>
          <a:prstGeom prst="line">
            <a:avLst/>
          </a:prstGeom>
          <a:noFill/>
          <a:ln w="9525" cap="flat" cmpd="sng" algn="ctr">
            <a:solidFill>
              <a:srgbClr val="FF8585"/>
            </a:solidFill>
            <a:prstDash val="solid"/>
            <a:round/>
            <a:headEnd type="none" w="med" len="med"/>
            <a:tailEnd type="none" w="med" len="med"/>
          </a:ln>
          <a:effectLst/>
        </p:spPr>
      </p:cxnSp>
      <p:sp>
        <p:nvSpPr>
          <p:cNvPr id="23" name="テキスト ボックス 22"/>
          <p:cNvSpPr txBox="1"/>
          <p:nvPr/>
        </p:nvSpPr>
        <p:spPr>
          <a:xfrm>
            <a:off x="5660995" y="3723505"/>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cxnSp>
        <p:nvCxnSpPr>
          <p:cNvPr id="25" name="直線コネクタ 24"/>
          <p:cNvCxnSpPr/>
          <p:nvPr/>
        </p:nvCxnSpPr>
        <p:spPr bwMode="auto">
          <a:xfrm rot="5400000">
            <a:off x="4731507" y="5428470"/>
            <a:ext cx="2000264" cy="1589"/>
          </a:xfrm>
          <a:prstGeom prst="line">
            <a:avLst/>
          </a:prstGeom>
          <a:noFill/>
          <a:ln w="9525" cap="flat" cmpd="sng" algn="ctr">
            <a:solidFill>
              <a:srgbClr val="C0C0C0"/>
            </a:solidFill>
            <a:prstDash val="solid"/>
            <a:round/>
            <a:headEnd type="none" w="med" len="med"/>
            <a:tailEnd type="none" w="med" len="med"/>
          </a:ln>
          <a:effectLst/>
        </p:spPr>
      </p:cxnSp>
      <p:sp>
        <p:nvSpPr>
          <p:cNvPr id="27" name="テキスト ボックス 26"/>
          <p:cNvSpPr txBox="1"/>
          <p:nvPr/>
        </p:nvSpPr>
        <p:spPr>
          <a:xfrm>
            <a:off x="5303805" y="4143380"/>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28" name="テキスト ボックス 27"/>
          <p:cNvSpPr txBox="1"/>
          <p:nvPr/>
        </p:nvSpPr>
        <p:spPr>
          <a:xfrm>
            <a:off x="6446813" y="3571876"/>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cxnSp>
        <p:nvCxnSpPr>
          <p:cNvPr id="31" name="直線コネクタ 30"/>
          <p:cNvCxnSpPr/>
          <p:nvPr/>
        </p:nvCxnSpPr>
        <p:spPr bwMode="auto">
          <a:xfrm rot="5400000">
            <a:off x="5515935" y="5141323"/>
            <a:ext cx="2576143" cy="1"/>
          </a:xfrm>
          <a:prstGeom prst="line">
            <a:avLst/>
          </a:prstGeom>
          <a:noFill/>
          <a:ln w="9525" cap="flat" cmpd="sng" algn="ctr">
            <a:solidFill>
              <a:srgbClr val="C0C0C0"/>
            </a:solidFill>
            <a:prstDash val="solid"/>
            <a:round/>
            <a:headEnd type="none" w="med" len="med"/>
            <a:tailEnd type="none" w="med" len="med"/>
          </a:ln>
          <a:effectLst/>
        </p:spPr>
      </p:cxnSp>
      <p:cxnSp>
        <p:nvCxnSpPr>
          <p:cNvPr id="36" name="直線コネクタ 35"/>
          <p:cNvCxnSpPr/>
          <p:nvPr/>
        </p:nvCxnSpPr>
        <p:spPr bwMode="auto">
          <a:xfrm rot="5400000">
            <a:off x="6516062" y="5145699"/>
            <a:ext cx="2576143" cy="1"/>
          </a:xfrm>
          <a:prstGeom prst="line">
            <a:avLst/>
          </a:prstGeom>
          <a:noFill/>
          <a:ln w="9525" cap="flat" cmpd="sng" algn="ctr">
            <a:solidFill>
              <a:srgbClr val="C0C0C0"/>
            </a:solidFill>
            <a:prstDash val="solid"/>
            <a:round/>
            <a:headEnd type="none" w="med" len="med"/>
            <a:tailEnd type="none" w="med" len="med"/>
          </a:ln>
          <a:effectLst/>
        </p:spPr>
      </p:cxnSp>
      <p:sp>
        <p:nvSpPr>
          <p:cNvPr id="37" name="テキスト ボックス 36"/>
          <p:cNvSpPr txBox="1"/>
          <p:nvPr/>
        </p:nvSpPr>
        <p:spPr>
          <a:xfrm>
            <a:off x="7375507" y="3571876"/>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
        <p:nvSpPr>
          <p:cNvPr id="40" name="テキスト ボックス 39"/>
          <p:cNvSpPr txBox="1"/>
          <p:nvPr/>
        </p:nvSpPr>
        <p:spPr>
          <a:xfrm>
            <a:off x="1951247" y="2357430"/>
            <a:ext cx="3500463"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プロジェクトが盛り上がっている時期は</a:t>
            </a:r>
            <a:r>
              <a:rPr lang="ja-JP" altLang="en-US" sz="1600" dirty="0" smtClean="0">
                <a:solidFill>
                  <a:srgbClr val="0070C0"/>
                </a:solidFill>
              </a:rPr>
              <a:t>参加者</a:t>
            </a:r>
            <a:r>
              <a:rPr lang="ja-JP" altLang="en-US" sz="1600" dirty="0" smtClean="0"/>
              <a:t>が増加し</a:t>
            </a:r>
            <a:r>
              <a:rPr lang="ja-JP" altLang="en-US" sz="1600" dirty="0" smtClean="0">
                <a:solidFill>
                  <a:srgbClr val="FF0000"/>
                </a:solidFill>
              </a:rPr>
              <a:t>新人</a:t>
            </a:r>
            <a:r>
              <a:rPr lang="ja-JP" altLang="en-US" sz="1600" dirty="0" smtClean="0"/>
              <a:t>が多い</a:t>
            </a:r>
            <a:endParaRPr lang="en-US" altLang="ja-JP" sz="1600" dirty="0" smtClean="0"/>
          </a:p>
        </p:txBody>
      </p:sp>
      <p:sp>
        <p:nvSpPr>
          <p:cNvPr id="41" name="下矢印 40"/>
          <p:cNvSpPr/>
          <p:nvPr/>
        </p:nvSpPr>
        <p:spPr bwMode="auto">
          <a:xfrm rot="19073064">
            <a:off x="5271507" y="2919568"/>
            <a:ext cx="237558" cy="985655"/>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4" name="テキスト ボックス 43"/>
          <p:cNvSpPr txBox="1"/>
          <p:nvPr/>
        </p:nvSpPr>
        <p:spPr>
          <a:xfrm>
            <a:off x="5666025" y="2487035"/>
            <a:ext cx="3428991"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プロジェクトが盛り下がっている時期は</a:t>
            </a:r>
            <a:r>
              <a:rPr lang="ja-JP" altLang="en-US" sz="1600" dirty="0" smtClean="0">
                <a:solidFill>
                  <a:srgbClr val="0070C0"/>
                </a:solidFill>
              </a:rPr>
              <a:t>参加者</a:t>
            </a:r>
            <a:r>
              <a:rPr lang="ja-JP" altLang="en-US" sz="1600" dirty="0" smtClean="0"/>
              <a:t>が減少し、</a:t>
            </a:r>
            <a:r>
              <a:rPr lang="ja-JP" altLang="en-US" sz="1600" dirty="0" smtClean="0">
                <a:solidFill>
                  <a:srgbClr val="00B050"/>
                </a:solidFill>
              </a:rPr>
              <a:t>辞める人</a:t>
            </a:r>
            <a:r>
              <a:rPr lang="ja-JP" altLang="en-US" sz="1600" dirty="0" smtClean="0"/>
              <a:t>が多い</a:t>
            </a:r>
            <a:endParaRPr lang="en-US" altLang="ja-JP" sz="1600" dirty="0" smtClean="0"/>
          </a:p>
        </p:txBody>
      </p:sp>
      <p:sp>
        <p:nvSpPr>
          <p:cNvPr id="45" name="下矢印 44"/>
          <p:cNvSpPr/>
          <p:nvPr/>
        </p:nvSpPr>
        <p:spPr bwMode="auto">
          <a:xfrm rot="1687683">
            <a:off x="7809719" y="3158898"/>
            <a:ext cx="270158" cy="1282272"/>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graphicFrame>
        <p:nvGraphicFramePr>
          <p:cNvPr id="29" name="Object 2"/>
          <p:cNvGraphicFramePr>
            <a:graphicFrameLocks noChangeAspect="1"/>
          </p:cNvGraphicFramePr>
          <p:nvPr/>
        </p:nvGraphicFramePr>
        <p:xfrm>
          <a:off x="71406" y="3610885"/>
          <a:ext cx="4386027" cy="2703178"/>
        </p:xfrm>
        <a:graphic>
          <a:graphicData uri="http://schemas.openxmlformats.org/drawingml/2006/chart">
            <c:chart xmlns:c="http://schemas.openxmlformats.org/drawingml/2006/chart" xmlns:r="http://schemas.openxmlformats.org/officeDocument/2006/relationships" r:id="rId4"/>
          </a:graphicData>
        </a:graphic>
      </p:graphicFrame>
      <p:sp>
        <p:nvSpPr>
          <p:cNvPr id="30" name="テキスト ボックス 29"/>
          <p:cNvSpPr txBox="1"/>
          <p:nvPr/>
        </p:nvSpPr>
        <p:spPr>
          <a:xfrm>
            <a:off x="1104639" y="3223608"/>
            <a:ext cx="3033704" cy="634020"/>
          </a:xfrm>
          <a:prstGeom prst="rect">
            <a:avLst/>
          </a:prstGeom>
          <a:noFill/>
          <a:ln>
            <a:solidFill>
              <a:schemeClr val="tx1"/>
            </a:solidFill>
          </a:ln>
        </p:spPr>
        <p:txBody>
          <a:bodyPr wrap="square" rtlCol="0">
            <a:spAutoFit/>
          </a:bodyPr>
          <a:lstStyle/>
          <a:p>
            <a:pPr>
              <a:buNone/>
            </a:pPr>
            <a:r>
              <a:rPr lang="ja-JP" altLang="en-US" sz="1600" dirty="0" smtClean="0">
                <a:ea typeface="ＭＳ Ｐゴシック" pitchFamily="50" charset="-128"/>
              </a:rPr>
              <a:t>・すぐに辞めていく開発者が多い</a:t>
            </a:r>
            <a:endParaRPr lang="en-US" altLang="ja-JP" sz="1600" dirty="0" smtClean="0">
              <a:ea typeface="ＭＳ Ｐゴシック" pitchFamily="50" charset="-128"/>
            </a:endParaRPr>
          </a:p>
          <a:p>
            <a:pPr>
              <a:buNone/>
            </a:pPr>
            <a:r>
              <a:rPr lang="ja-JP" altLang="en-US" sz="1600" dirty="0" smtClean="0">
                <a:ea typeface="ＭＳ Ｐゴシック" pitchFamily="50" charset="-128"/>
              </a:rPr>
              <a:t>・長年続けている開発者は少ない</a:t>
            </a:r>
          </a:p>
        </p:txBody>
      </p:sp>
      <p:cxnSp>
        <p:nvCxnSpPr>
          <p:cNvPr id="32" name="直線コネクタ 31"/>
          <p:cNvCxnSpPr/>
          <p:nvPr/>
        </p:nvCxnSpPr>
        <p:spPr bwMode="auto">
          <a:xfrm rot="5400000">
            <a:off x="2278770" y="5217137"/>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3" name="直線コネクタ 32"/>
          <p:cNvCxnSpPr/>
          <p:nvPr/>
        </p:nvCxnSpPr>
        <p:spPr bwMode="auto">
          <a:xfrm rot="5400000">
            <a:off x="1278638" y="5217137"/>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4" name="直線コネクタ 33"/>
          <p:cNvCxnSpPr/>
          <p:nvPr/>
        </p:nvCxnSpPr>
        <p:spPr bwMode="auto">
          <a:xfrm rot="5400000" flipH="1" flipV="1">
            <a:off x="492226" y="5215347"/>
            <a:ext cx="2429686" cy="1588"/>
          </a:xfrm>
          <a:prstGeom prst="line">
            <a:avLst/>
          </a:prstGeom>
          <a:noFill/>
          <a:ln w="9525" cap="flat" cmpd="sng" algn="ctr">
            <a:solidFill>
              <a:srgbClr val="FF8585"/>
            </a:solidFill>
            <a:prstDash val="solid"/>
            <a:round/>
            <a:headEnd type="none" w="med" len="med"/>
            <a:tailEnd type="none" w="med" len="med"/>
          </a:ln>
          <a:effectLst/>
        </p:spPr>
      </p:cxnSp>
      <p:cxnSp>
        <p:nvCxnSpPr>
          <p:cNvPr id="35" name="直線コネクタ 34"/>
          <p:cNvCxnSpPr/>
          <p:nvPr/>
        </p:nvCxnSpPr>
        <p:spPr bwMode="auto">
          <a:xfrm rot="16200000" flipH="1">
            <a:off x="208061" y="5215347"/>
            <a:ext cx="2428097" cy="1"/>
          </a:xfrm>
          <a:prstGeom prst="line">
            <a:avLst/>
          </a:prstGeom>
          <a:noFill/>
          <a:ln w="9525" cap="flat" cmpd="sng" algn="ctr">
            <a:solidFill>
              <a:srgbClr val="C0C0C0"/>
            </a:solidFill>
            <a:prstDash val="solid"/>
            <a:round/>
            <a:headEnd type="none" w="med" len="med"/>
            <a:tailEnd type="none" w="med" len="med"/>
          </a:ln>
          <a:effectLst/>
        </p:spPr>
      </p:cxnSp>
      <p:sp>
        <p:nvSpPr>
          <p:cNvPr id="38" name="テキスト ボックス 37"/>
          <p:cNvSpPr txBox="1"/>
          <p:nvPr/>
        </p:nvSpPr>
        <p:spPr>
          <a:xfrm>
            <a:off x="780757" y="6429396"/>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42" name="テキスト ボックス 41"/>
          <p:cNvSpPr txBox="1"/>
          <p:nvPr/>
        </p:nvSpPr>
        <p:spPr>
          <a:xfrm>
            <a:off x="1423699" y="6438149"/>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sp>
        <p:nvSpPr>
          <p:cNvPr id="43" name="テキスト ボックス 42"/>
          <p:cNvSpPr txBox="1"/>
          <p:nvPr/>
        </p:nvSpPr>
        <p:spPr>
          <a:xfrm>
            <a:off x="2138079" y="6438149"/>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sp>
        <p:nvSpPr>
          <p:cNvPr id="49" name="テキスト ボックス 48"/>
          <p:cNvSpPr txBox="1"/>
          <p:nvPr/>
        </p:nvSpPr>
        <p:spPr>
          <a:xfrm>
            <a:off x="3209649" y="6429396"/>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コードレビュー率に着目したオープン性の分析</a:t>
            </a:r>
          </a:p>
        </p:txBody>
      </p:sp>
      <p:sp>
        <p:nvSpPr>
          <p:cNvPr id="3" name="コンテンツ プレースホルダ 2"/>
          <p:cNvSpPr>
            <a:spLocks noGrp="1"/>
          </p:cNvSpPr>
          <p:nvPr>
            <p:ph idx="1"/>
          </p:nvPr>
        </p:nvSpPr>
        <p:spPr/>
        <p:txBody>
          <a:bodyPr/>
          <a:lstStyle/>
          <a:p>
            <a:r>
              <a:rPr lang="ja-JP" altLang="en-US" dirty="0" smtClean="0"/>
              <a:t>パッチ投稿者の属性（コア開発者</a:t>
            </a:r>
            <a:r>
              <a:rPr lang="en-US" altLang="ja-JP" dirty="0" smtClean="0"/>
              <a:t>vs.</a:t>
            </a:r>
            <a:r>
              <a:rPr lang="ja-JP" altLang="en-US" dirty="0" smtClean="0"/>
              <a:t>ノンコア開発者）によってレビュー率に差があるかどうかを分析</a:t>
            </a:r>
            <a:endParaRPr lang="en-US" altLang="ja-JP" dirty="0" smtClean="0"/>
          </a:p>
          <a:p>
            <a:pPr lvl="1"/>
            <a:r>
              <a:rPr lang="ja-JP" altLang="en-US" sz="2000" dirty="0" smtClean="0">
                <a:solidFill>
                  <a:srgbClr val="0033CC"/>
                </a:solidFill>
              </a:rPr>
              <a:t>新人（ノンコア開発者）</a:t>
            </a:r>
            <a:r>
              <a:rPr lang="ja-JP" altLang="en-US" sz="2000" dirty="0" smtClean="0"/>
              <a:t>のパッチも同様にレビュー：開放的（図</a:t>
            </a:r>
            <a:r>
              <a:rPr lang="en-US" altLang="ja-JP" sz="2000" dirty="0" smtClean="0"/>
              <a:t>1</a:t>
            </a:r>
            <a:r>
              <a:rPr lang="ja-JP" altLang="en-US" sz="2000" dirty="0" smtClean="0"/>
              <a:t>）</a:t>
            </a:r>
          </a:p>
          <a:p>
            <a:pPr lvl="1"/>
            <a:r>
              <a:rPr lang="ja-JP" altLang="en-US" sz="2000" dirty="0" smtClean="0">
                <a:solidFill>
                  <a:srgbClr val="FF0000"/>
                </a:solidFill>
              </a:rPr>
              <a:t>ベテラン（コア開発者）</a:t>
            </a:r>
            <a:r>
              <a:rPr lang="ja-JP" altLang="en-US" sz="2000" dirty="0" smtClean="0"/>
              <a:t>の意見ばかりレビュー：非開放的（図</a:t>
            </a:r>
            <a:r>
              <a:rPr lang="en-US" altLang="ja-JP" sz="2000" dirty="0" smtClean="0"/>
              <a:t>2</a:t>
            </a:r>
            <a:r>
              <a:rPr lang="ja-JP" altLang="en-US" sz="2000" dirty="0" smtClean="0"/>
              <a:t>）</a:t>
            </a:r>
            <a:endParaRPr lang="en-US" altLang="ja-JP" sz="2000"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16</a:t>
            </a:fld>
            <a:endParaRPr lang="en-US" altLang="ja-JP" dirty="0"/>
          </a:p>
        </p:txBody>
      </p:sp>
      <p:grpSp>
        <p:nvGrpSpPr>
          <p:cNvPr id="4" name="グループ化 772"/>
          <p:cNvGrpSpPr/>
          <p:nvPr/>
        </p:nvGrpSpPr>
        <p:grpSpPr>
          <a:xfrm>
            <a:off x="285720" y="3049798"/>
            <a:ext cx="4809853" cy="3115902"/>
            <a:chOff x="317501" y="3092355"/>
            <a:chExt cx="4683128" cy="3033808"/>
          </a:xfrm>
        </p:grpSpPr>
        <p:graphicFrame>
          <p:nvGraphicFramePr>
            <p:cNvPr id="657" name="グラフ 656"/>
            <p:cNvGraphicFramePr/>
            <p:nvPr/>
          </p:nvGraphicFramePr>
          <p:xfrm>
            <a:off x="317501" y="3092355"/>
            <a:ext cx="4683128" cy="3033808"/>
          </p:xfrm>
          <a:graphic>
            <a:graphicData uri="http://schemas.openxmlformats.org/drawingml/2006/chart">
              <c:chart xmlns:c="http://schemas.openxmlformats.org/drawingml/2006/chart" xmlns:r="http://schemas.openxmlformats.org/officeDocument/2006/relationships" r:id="rId3"/>
            </a:graphicData>
          </a:graphic>
        </p:graphicFrame>
        <p:sp>
          <p:nvSpPr>
            <p:cNvPr id="661" name="正方形/長方形 660"/>
            <p:cNvSpPr/>
            <p:nvPr/>
          </p:nvSpPr>
          <p:spPr bwMode="auto">
            <a:xfrm>
              <a:off x="783423" y="3165537"/>
              <a:ext cx="2071702" cy="2489679"/>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662" name="正方形/長方形 661"/>
            <p:cNvSpPr/>
            <p:nvPr/>
          </p:nvSpPr>
          <p:spPr bwMode="auto">
            <a:xfrm>
              <a:off x="2857487" y="3153898"/>
              <a:ext cx="2071702" cy="248967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cxnSp>
          <p:nvCxnSpPr>
            <p:cNvPr id="664" name="直線矢印コネクタ 663"/>
            <p:cNvCxnSpPr/>
            <p:nvPr/>
          </p:nvCxnSpPr>
          <p:spPr bwMode="auto">
            <a:xfrm rot="5400000">
              <a:off x="3687574" y="4715192"/>
              <a:ext cx="1428760"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cxnSp>
          <p:nvCxnSpPr>
            <p:cNvPr id="666" name="直線矢印コネクタ 665"/>
            <p:cNvCxnSpPr/>
            <p:nvPr/>
          </p:nvCxnSpPr>
          <p:spPr bwMode="auto">
            <a:xfrm rot="5400000">
              <a:off x="1812050" y="4650893"/>
              <a:ext cx="572606"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grpSp>
      <p:grpSp>
        <p:nvGrpSpPr>
          <p:cNvPr id="218" name="グループ化 217"/>
          <p:cNvGrpSpPr/>
          <p:nvPr/>
        </p:nvGrpSpPr>
        <p:grpSpPr>
          <a:xfrm>
            <a:off x="5505380" y="2993550"/>
            <a:ext cx="3370901" cy="3608798"/>
            <a:chOff x="5399418" y="2561706"/>
            <a:chExt cx="3775885" cy="4042363"/>
          </a:xfrm>
        </p:grpSpPr>
        <p:grpSp>
          <p:nvGrpSpPr>
            <p:cNvPr id="6" name="グループ化 770"/>
            <p:cNvGrpSpPr/>
            <p:nvPr/>
          </p:nvGrpSpPr>
          <p:grpSpPr>
            <a:xfrm>
              <a:off x="5509930" y="4949807"/>
              <a:ext cx="2670973" cy="1654262"/>
              <a:chOff x="5683197" y="4714885"/>
              <a:chExt cx="3094779" cy="2257245"/>
            </a:xfrm>
          </p:grpSpPr>
          <p:grpSp>
            <p:nvGrpSpPr>
              <p:cNvPr id="7" name="グループ化 769"/>
              <p:cNvGrpSpPr/>
              <p:nvPr/>
            </p:nvGrpSpPr>
            <p:grpSpPr>
              <a:xfrm>
                <a:off x="5683197" y="4714885"/>
                <a:ext cx="3094779" cy="1950752"/>
                <a:chOff x="5683197" y="4714885"/>
                <a:chExt cx="3094779" cy="1950752"/>
              </a:xfrm>
            </p:grpSpPr>
            <p:sp>
              <p:nvSpPr>
                <p:cNvPr id="737" name="正方形/長方形 736"/>
                <p:cNvSpPr/>
                <p:nvPr/>
              </p:nvSpPr>
              <p:spPr bwMode="auto">
                <a:xfrm>
                  <a:off x="5683197" y="4714885"/>
                  <a:ext cx="3003603" cy="185738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8" name="Group 6"/>
                <p:cNvGrpSpPr>
                  <a:grpSpLocks noChangeAspect="1"/>
                </p:cNvGrpSpPr>
                <p:nvPr/>
              </p:nvGrpSpPr>
              <p:grpSpPr bwMode="auto">
                <a:xfrm>
                  <a:off x="6259537" y="4786322"/>
                  <a:ext cx="1812925" cy="1058862"/>
                  <a:chOff x="3915" y="3087"/>
                  <a:chExt cx="1142" cy="667"/>
                </a:xfrm>
              </p:grpSpPr>
              <p:sp>
                <p:nvSpPr>
                  <p:cNvPr id="1029" name="AutoShape 5"/>
                  <p:cNvSpPr>
                    <a:spLocks noChangeAspect="1" noChangeArrowheads="1" noTextEdit="1"/>
                  </p:cNvSpPr>
                  <p:nvPr/>
                </p:nvSpPr>
                <p:spPr bwMode="auto">
                  <a:xfrm>
                    <a:off x="3915" y="3087"/>
                    <a:ext cx="1142" cy="6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1" name="Freeform 7"/>
                  <p:cNvSpPr>
                    <a:spLocks/>
                  </p:cNvSpPr>
                  <p:nvPr/>
                </p:nvSpPr>
                <p:spPr bwMode="auto">
                  <a:xfrm>
                    <a:off x="4790" y="3332"/>
                    <a:ext cx="213" cy="259"/>
                  </a:xfrm>
                  <a:custGeom>
                    <a:avLst/>
                    <a:gdLst/>
                    <a:ahLst/>
                    <a:cxnLst>
                      <a:cxn ang="0">
                        <a:pos x="2" y="26"/>
                      </a:cxn>
                      <a:cxn ang="0">
                        <a:pos x="12" y="15"/>
                      </a:cxn>
                      <a:cxn ang="0">
                        <a:pos x="27" y="7"/>
                      </a:cxn>
                      <a:cxn ang="0">
                        <a:pos x="47" y="3"/>
                      </a:cxn>
                      <a:cxn ang="0">
                        <a:pos x="71" y="0"/>
                      </a:cxn>
                      <a:cxn ang="0">
                        <a:pos x="99" y="0"/>
                      </a:cxn>
                      <a:cxn ang="0">
                        <a:pos x="128" y="3"/>
                      </a:cxn>
                      <a:cxn ang="0">
                        <a:pos x="159" y="6"/>
                      </a:cxn>
                      <a:cxn ang="0">
                        <a:pos x="190" y="11"/>
                      </a:cxn>
                      <a:cxn ang="0">
                        <a:pos x="221" y="16"/>
                      </a:cxn>
                      <a:cxn ang="0">
                        <a:pos x="250" y="22"/>
                      </a:cxn>
                      <a:cxn ang="0">
                        <a:pos x="277" y="28"/>
                      </a:cxn>
                      <a:cxn ang="0">
                        <a:pos x="301" y="34"/>
                      </a:cxn>
                      <a:cxn ang="0">
                        <a:pos x="322" y="38"/>
                      </a:cxn>
                      <a:cxn ang="0">
                        <a:pos x="337" y="43"/>
                      </a:cxn>
                      <a:cxn ang="0">
                        <a:pos x="348" y="45"/>
                      </a:cxn>
                      <a:cxn ang="0">
                        <a:pos x="351" y="46"/>
                      </a:cxn>
                      <a:cxn ang="0">
                        <a:pos x="351" y="45"/>
                      </a:cxn>
                      <a:cxn ang="0">
                        <a:pos x="352" y="43"/>
                      </a:cxn>
                      <a:cxn ang="0">
                        <a:pos x="354" y="39"/>
                      </a:cxn>
                      <a:cxn ang="0">
                        <a:pos x="359" y="35"/>
                      </a:cxn>
                      <a:cxn ang="0">
                        <a:pos x="364" y="30"/>
                      </a:cxn>
                      <a:cxn ang="0">
                        <a:pos x="371" y="27"/>
                      </a:cxn>
                      <a:cxn ang="0">
                        <a:pos x="380" y="24"/>
                      </a:cxn>
                      <a:cxn ang="0">
                        <a:pos x="391" y="23"/>
                      </a:cxn>
                      <a:cxn ang="0">
                        <a:pos x="402" y="24"/>
                      </a:cxn>
                      <a:cxn ang="0">
                        <a:pos x="410" y="26"/>
                      </a:cxn>
                      <a:cxn ang="0">
                        <a:pos x="416" y="29"/>
                      </a:cxn>
                      <a:cxn ang="0">
                        <a:pos x="420" y="31"/>
                      </a:cxn>
                      <a:cxn ang="0">
                        <a:pos x="422" y="35"/>
                      </a:cxn>
                      <a:cxn ang="0">
                        <a:pos x="425" y="38"/>
                      </a:cxn>
                      <a:cxn ang="0">
                        <a:pos x="426" y="39"/>
                      </a:cxn>
                      <a:cxn ang="0">
                        <a:pos x="426" y="41"/>
                      </a:cxn>
                      <a:cxn ang="0">
                        <a:pos x="426" y="517"/>
                      </a:cxn>
                      <a:cxn ang="0">
                        <a:pos x="351" y="517"/>
                      </a:cxn>
                      <a:cxn ang="0">
                        <a:pos x="351" y="484"/>
                      </a:cxn>
                      <a:cxn ang="0">
                        <a:pos x="351" y="411"/>
                      </a:cxn>
                      <a:cxn ang="0">
                        <a:pos x="351" y="339"/>
                      </a:cxn>
                      <a:cxn ang="0">
                        <a:pos x="351" y="305"/>
                      </a:cxn>
                      <a:cxn ang="0">
                        <a:pos x="339" y="301"/>
                      </a:cxn>
                      <a:cxn ang="0">
                        <a:pos x="323" y="296"/>
                      </a:cxn>
                      <a:cxn ang="0">
                        <a:pos x="306" y="290"/>
                      </a:cxn>
                      <a:cxn ang="0">
                        <a:pos x="285" y="285"/>
                      </a:cxn>
                      <a:cxn ang="0">
                        <a:pos x="263" y="279"/>
                      </a:cxn>
                      <a:cxn ang="0">
                        <a:pos x="240" y="272"/>
                      </a:cxn>
                      <a:cxn ang="0">
                        <a:pos x="215" y="265"/>
                      </a:cxn>
                      <a:cxn ang="0">
                        <a:pos x="190" y="258"/>
                      </a:cxn>
                      <a:cxn ang="0">
                        <a:pos x="163" y="251"/>
                      </a:cxn>
                      <a:cxn ang="0">
                        <a:pos x="137" y="244"/>
                      </a:cxn>
                      <a:cxn ang="0">
                        <a:pos x="111" y="237"/>
                      </a:cxn>
                      <a:cxn ang="0">
                        <a:pos x="86" y="232"/>
                      </a:cxn>
                      <a:cxn ang="0">
                        <a:pos x="62" y="226"/>
                      </a:cxn>
                      <a:cxn ang="0">
                        <a:pos x="39" y="220"/>
                      </a:cxn>
                      <a:cxn ang="0">
                        <a:pos x="18" y="216"/>
                      </a:cxn>
                      <a:cxn ang="0">
                        <a:pos x="0" y="212"/>
                      </a:cxn>
                      <a:cxn ang="0">
                        <a:pos x="2" y="26"/>
                      </a:cxn>
                    </a:cxnLst>
                    <a:rect l="0" t="0" r="r" b="b"/>
                    <a:pathLst>
                      <a:path w="426" h="517">
                        <a:moveTo>
                          <a:pt x="2" y="26"/>
                        </a:moveTo>
                        <a:lnTo>
                          <a:pt x="12" y="15"/>
                        </a:lnTo>
                        <a:lnTo>
                          <a:pt x="27" y="7"/>
                        </a:lnTo>
                        <a:lnTo>
                          <a:pt x="47" y="3"/>
                        </a:lnTo>
                        <a:lnTo>
                          <a:pt x="71" y="0"/>
                        </a:lnTo>
                        <a:lnTo>
                          <a:pt x="99" y="0"/>
                        </a:lnTo>
                        <a:lnTo>
                          <a:pt x="128" y="3"/>
                        </a:lnTo>
                        <a:lnTo>
                          <a:pt x="159" y="6"/>
                        </a:lnTo>
                        <a:lnTo>
                          <a:pt x="190" y="11"/>
                        </a:lnTo>
                        <a:lnTo>
                          <a:pt x="221" y="16"/>
                        </a:lnTo>
                        <a:lnTo>
                          <a:pt x="250" y="22"/>
                        </a:lnTo>
                        <a:lnTo>
                          <a:pt x="277" y="28"/>
                        </a:lnTo>
                        <a:lnTo>
                          <a:pt x="301" y="34"/>
                        </a:lnTo>
                        <a:lnTo>
                          <a:pt x="322" y="38"/>
                        </a:lnTo>
                        <a:lnTo>
                          <a:pt x="337" y="43"/>
                        </a:lnTo>
                        <a:lnTo>
                          <a:pt x="348" y="45"/>
                        </a:lnTo>
                        <a:lnTo>
                          <a:pt x="351" y="46"/>
                        </a:lnTo>
                        <a:lnTo>
                          <a:pt x="351" y="45"/>
                        </a:lnTo>
                        <a:lnTo>
                          <a:pt x="352" y="43"/>
                        </a:lnTo>
                        <a:lnTo>
                          <a:pt x="354" y="39"/>
                        </a:lnTo>
                        <a:lnTo>
                          <a:pt x="359" y="35"/>
                        </a:lnTo>
                        <a:lnTo>
                          <a:pt x="364" y="30"/>
                        </a:lnTo>
                        <a:lnTo>
                          <a:pt x="371" y="27"/>
                        </a:lnTo>
                        <a:lnTo>
                          <a:pt x="380" y="24"/>
                        </a:lnTo>
                        <a:lnTo>
                          <a:pt x="391" y="23"/>
                        </a:lnTo>
                        <a:lnTo>
                          <a:pt x="402" y="24"/>
                        </a:lnTo>
                        <a:lnTo>
                          <a:pt x="410" y="26"/>
                        </a:lnTo>
                        <a:lnTo>
                          <a:pt x="416" y="29"/>
                        </a:lnTo>
                        <a:lnTo>
                          <a:pt x="420" y="31"/>
                        </a:lnTo>
                        <a:lnTo>
                          <a:pt x="422" y="35"/>
                        </a:lnTo>
                        <a:lnTo>
                          <a:pt x="425" y="38"/>
                        </a:lnTo>
                        <a:lnTo>
                          <a:pt x="426" y="39"/>
                        </a:lnTo>
                        <a:lnTo>
                          <a:pt x="426" y="41"/>
                        </a:lnTo>
                        <a:lnTo>
                          <a:pt x="426" y="517"/>
                        </a:lnTo>
                        <a:lnTo>
                          <a:pt x="351" y="517"/>
                        </a:lnTo>
                        <a:lnTo>
                          <a:pt x="351" y="484"/>
                        </a:lnTo>
                        <a:lnTo>
                          <a:pt x="351" y="411"/>
                        </a:lnTo>
                        <a:lnTo>
                          <a:pt x="351" y="339"/>
                        </a:lnTo>
                        <a:lnTo>
                          <a:pt x="351" y="305"/>
                        </a:lnTo>
                        <a:lnTo>
                          <a:pt x="339" y="301"/>
                        </a:lnTo>
                        <a:lnTo>
                          <a:pt x="323" y="296"/>
                        </a:lnTo>
                        <a:lnTo>
                          <a:pt x="306" y="290"/>
                        </a:lnTo>
                        <a:lnTo>
                          <a:pt x="285" y="285"/>
                        </a:lnTo>
                        <a:lnTo>
                          <a:pt x="263" y="279"/>
                        </a:lnTo>
                        <a:lnTo>
                          <a:pt x="240" y="272"/>
                        </a:lnTo>
                        <a:lnTo>
                          <a:pt x="215" y="265"/>
                        </a:lnTo>
                        <a:lnTo>
                          <a:pt x="190" y="258"/>
                        </a:lnTo>
                        <a:lnTo>
                          <a:pt x="163" y="251"/>
                        </a:lnTo>
                        <a:lnTo>
                          <a:pt x="137" y="244"/>
                        </a:lnTo>
                        <a:lnTo>
                          <a:pt x="111" y="237"/>
                        </a:lnTo>
                        <a:lnTo>
                          <a:pt x="86" y="232"/>
                        </a:lnTo>
                        <a:lnTo>
                          <a:pt x="62" y="226"/>
                        </a:lnTo>
                        <a:lnTo>
                          <a:pt x="39" y="220"/>
                        </a:lnTo>
                        <a:lnTo>
                          <a:pt x="18" y="216"/>
                        </a:lnTo>
                        <a:lnTo>
                          <a:pt x="0" y="212"/>
                        </a:lnTo>
                        <a:lnTo>
                          <a:pt x="2"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2" name="Freeform 8"/>
                  <p:cNvSpPr>
                    <a:spLocks/>
                  </p:cNvSpPr>
                  <p:nvPr/>
                </p:nvSpPr>
                <p:spPr bwMode="auto">
                  <a:xfrm>
                    <a:off x="4737" y="3279"/>
                    <a:ext cx="120" cy="107"/>
                  </a:xfrm>
                  <a:custGeom>
                    <a:avLst/>
                    <a:gdLst/>
                    <a:ahLst/>
                    <a:cxnLst>
                      <a:cxn ang="0">
                        <a:pos x="240" y="215"/>
                      </a:cxn>
                      <a:cxn ang="0">
                        <a:pos x="240" y="0"/>
                      </a:cxn>
                      <a:cxn ang="0">
                        <a:pos x="0" y="50"/>
                      </a:cxn>
                      <a:cxn ang="0">
                        <a:pos x="0" y="215"/>
                      </a:cxn>
                      <a:cxn ang="0">
                        <a:pos x="240" y="215"/>
                      </a:cxn>
                    </a:cxnLst>
                    <a:rect l="0" t="0" r="r" b="b"/>
                    <a:pathLst>
                      <a:path w="240" h="215">
                        <a:moveTo>
                          <a:pt x="240" y="215"/>
                        </a:moveTo>
                        <a:lnTo>
                          <a:pt x="240" y="0"/>
                        </a:lnTo>
                        <a:lnTo>
                          <a:pt x="0" y="50"/>
                        </a:lnTo>
                        <a:lnTo>
                          <a:pt x="0" y="215"/>
                        </a:lnTo>
                        <a:lnTo>
                          <a:pt x="240" y="2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3" name="Freeform 9"/>
                  <p:cNvSpPr>
                    <a:spLocks/>
                  </p:cNvSpPr>
                  <p:nvPr/>
                </p:nvSpPr>
                <p:spPr bwMode="auto">
                  <a:xfrm>
                    <a:off x="4752" y="3308"/>
                    <a:ext cx="87" cy="12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4" name="Freeform 10"/>
                  <p:cNvSpPr>
                    <a:spLocks/>
                  </p:cNvSpPr>
                  <p:nvPr/>
                </p:nvSpPr>
                <p:spPr bwMode="auto">
                  <a:xfrm>
                    <a:off x="4658" y="3341"/>
                    <a:ext cx="298" cy="236"/>
                  </a:xfrm>
                  <a:custGeom>
                    <a:avLst/>
                    <a:gdLst/>
                    <a:ahLst/>
                    <a:cxnLst>
                      <a:cxn ang="0">
                        <a:pos x="133" y="1"/>
                      </a:cxn>
                      <a:cxn ang="0">
                        <a:pos x="128" y="1"/>
                      </a:cxn>
                      <a:cxn ang="0">
                        <a:pos x="121" y="2"/>
                      </a:cxn>
                      <a:cxn ang="0">
                        <a:pos x="112" y="3"/>
                      </a:cxn>
                      <a:cxn ang="0">
                        <a:pos x="101" y="8"/>
                      </a:cxn>
                      <a:cxn ang="0">
                        <a:pos x="88" y="12"/>
                      </a:cxn>
                      <a:cxn ang="0">
                        <a:pos x="76" y="20"/>
                      </a:cxn>
                      <a:cxn ang="0">
                        <a:pos x="62" y="29"/>
                      </a:cxn>
                      <a:cxn ang="0">
                        <a:pos x="47" y="40"/>
                      </a:cxn>
                      <a:cxn ang="0">
                        <a:pos x="29" y="69"/>
                      </a:cxn>
                      <a:cxn ang="0">
                        <a:pos x="16" y="118"/>
                      </a:cxn>
                      <a:cxn ang="0">
                        <a:pos x="7" y="179"/>
                      </a:cxn>
                      <a:cxn ang="0">
                        <a:pos x="2" y="247"/>
                      </a:cxn>
                      <a:cxn ang="0">
                        <a:pos x="0" y="312"/>
                      </a:cxn>
                      <a:cxn ang="0">
                        <a:pos x="0" y="368"/>
                      </a:cxn>
                      <a:cxn ang="0">
                        <a:pos x="1" y="406"/>
                      </a:cxn>
                      <a:cxn ang="0">
                        <a:pos x="1" y="421"/>
                      </a:cxn>
                      <a:cxn ang="0">
                        <a:pos x="526" y="472"/>
                      </a:cxn>
                      <a:cxn ang="0">
                        <a:pos x="514" y="339"/>
                      </a:cxn>
                      <a:cxn ang="0">
                        <a:pos x="516" y="337"/>
                      </a:cxn>
                      <a:cxn ang="0">
                        <a:pos x="520" y="334"/>
                      </a:cxn>
                      <a:cxn ang="0">
                        <a:pos x="525" y="330"/>
                      </a:cxn>
                      <a:cxn ang="0">
                        <a:pos x="530" y="327"/>
                      </a:cxn>
                      <a:cxn ang="0">
                        <a:pos x="535" y="323"/>
                      </a:cxn>
                      <a:cxn ang="0">
                        <a:pos x="541" y="319"/>
                      </a:cxn>
                      <a:cxn ang="0">
                        <a:pos x="547" y="315"/>
                      </a:cxn>
                      <a:cxn ang="0">
                        <a:pos x="553" y="311"/>
                      </a:cxn>
                      <a:cxn ang="0">
                        <a:pos x="564" y="300"/>
                      </a:cxn>
                      <a:cxn ang="0">
                        <a:pos x="576" y="290"/>
                      </a:cxn>
                      <a:cxn ang="0">
                        <a:pos x="584" y="278"/>
                      </a:cxn>
                      <a:cxn ang="0">
                        <a:pos x="591" y="266"/>
                      </a:cxn>
                      <a:cxn ang="0">
                        <a:pos x="595" y="252"/>
                      </a:cxn>
                      <a:cxn ang="0">
                        <a:pos x="596" y="237"/>
                      </a:cxn>
                      <a:cxn ang="0">
                        <a:pos x="595" y="220"/>
                      </a:cxn>
                      <a:cxn ang="0">
                        <a:pos x="591" y="199"/>
                      </a:cxn>
                      <a:cxn ang="0">
                        <a:pos x="588" y="193"/>
                      </a:cxn>
                      <a:cxn ang="0">
                        <a:pos x="580" y="176"/>
                      </a:cxn>
                      <a:cxn ang="0">
                        <a:pos x="568" y="151"/>
                      </a:cxn>
                      <a:cxn ang="0">
                        <a:pos x="550" y="121"/>
                      </a:cxn>
                      <a:cxn ang="0">
                        <a:pos x="530" y="90"/>
                      </a:cxn>
                      <a:cxn ang="0">
                        <a:pos x="503" y="58"/>
                      </a:cxn>
                      <a:cxn ang="0">
                        <a:pos x="474" y="32"/>
                      </a:cxn>
                      <a:cxn ang="0">
                        <a:pos x="441" y="12"/>
                      </a:cxn>
                      <a:cxn ang="0">
                        <a:pos x="435" y="10"/>
                      </a:cxn>
                      <a:cxn ang="0">
                        <a:pos x="427" y="8"/>
                      </a:cxn>
                      <a:cxn ang="0">
                        <a:pos x="418" y="5"/>
                      </a:cxn>
                      <a:cxn ang="0">
                        <a:pos x="408" y="3"/>
                      </a:cxn>
                      <a:cxn ang="0">
                        <a:pos x="396" y="2"/>
                      </a:cxn>
                      <a:cxn ang="0">
                        <a:pos x="385" y="1"/>
                      </a:cxn>
                      <a:cxn ang="0">
                        <a:pos x="373" y="0"/>
                      </a:cxn>
                      <a:cxn ang="0">
                        <a:pos x="363" y="0"/>
                      </a:cxn>
                      <a:cxn ang="0">
                        <a:pos x="261" y="123"/>
                      </a:cxn>
                      <a:cxn ang="0">
                        <a:pos x="185" y="1"/>
                      </a:cxn>
                      <a:cxn ang="0">
                        <a:pos x="133" y="1"/>
                      </a:cxn>
                    </a:cxnLst>
                    <a:rect l="0" t="0" r="r" b="b"/>
                    <a:pathLst>
                      <a:path w="596" h="472">
                        <a:moveTo>
                          <a:pt x="133" y="1"/>
                        </a:moveTo>
                        <a:lnTo>
                          <a:pt x="128" y="1"/>
                        </a:lnTo>
                        <a:lnTo>
                          <a:pt x="121" y="2"/>
                        </a:lnTo>
                        <a:lnTo>
                          <a:pt x="112" y="3"/>
                        </a:lnTo>
                        <a:lnTo>
                          <a:pt x="101" y="8"/>
                        </a:lnTo>
                        <a:lnTo>
                          <a:pt x="88" y="12"/>
                        </a:lnTo>
                        <a:lnTo>
                          <a:pt x="76" y="20"/>
                        </a:lnTo>
                        <a:lnTo>
                          <a:pt x="62" y="29"/>
                        </a:lnTo>
                        <a:lnTo>
                          <a:pt x="47" y="40"/>
                        </a:lnTo>
                        <a:lnTo>
                          <a:pt x="29" y="69"/>
                        </a:lnTo>
                        <a:lnTo>
                          <a:pt x="16" y="118"/>
                        </a:lnTo>
                        <a:lnTo>
                          <a:pt x="7" y="179"/>
                        </a:lnTo>
                        <a:lnTo>
                          <a:pt x="2" y="247"/>
                        </a:lnTo>
                        <a:lnTo>
                          <a:pt x="0" y="312"/>
                        </a:lnTo>
                        <a:lnTo>
                          <a:pt x="0" y="368"/>
                        </a:lnTo>
                        <a:lnTo>
                          <a:pt x="1" y="406"/>
                        </a:lnTo>
                        <a:lnTo>
                          <a:pt x="1" y="421"/>
                        </a:lnTo>
                        <a:lnTo>
                          <a:pt x="526" y="472"/>
                        </a:lnTo>
                        <a:lnTo>
                          <a:pt x="514" y="339"/>
                        </a:lnTo>
                        <a:lnTo>
                          <a:pt x="516" y="337"/>
                        </a:lnTo>
                        <a:lnTo>
                          <a:pt x="520" y="334"/>
                        </a:lnTo>
                        <a:lnTo>
                          <a:pt x="525" y="330"/>
                        </a:lnTo>
                        <a:lnTo>
                          <a:pt x="530" y="327"/>
                        </a:lnTo>
                        <a:lnTo>
                          <a:pt x="535" y="323"/>
                        </a:lnTo>
                        <a:lnTo>
                          <a:pt x="541" y="319"/>
                        </a:lnTo>
                        <a:lnTo>
                          <a:pt x="547" y="315"/>
                        </a:lnTo>
                        <a:lnTo>
                          <a:pt x="553" y="311"/>
                        </a:lnTo>
                        <a:lnTo>
                          <a:pt x="564" y="300"/>
                        </a:lnTo>
                        <a:lnTo>
                          <a:pt x="576" y="290"/>
                        </a:lnTo>
                        <a:lnTo>
                          <a:pt x="584" y="278"/>
                        </a:lnTo>
                        <a:lnTo>
                          <a:pt x="591" y="266"/>
                        </a:lnTo>
                        <a:lnTo>
                          <a:pt x="595" y="252"/>
                        </a:lnTo>
                        <a:lnTo>
                          <a:pt x="596" y="237"/>
                        </a:lnTo>
                        <a:lnTo>
                          <a:pt x="595" y="220"/>
                        </a:lnTo>
                        <a:lnTo>
                          <a:pt x="591" y="199"/>
                        </a:lnTo>
                        <a:lnTo>
                          <a:pt x="588" y="193"/>
                        </a:lnTo>
                        <a:lnTo>
                          <a:pt x="580" y="176"/>
                        </a:lnTo>
                        <a:lnTo>
                          <a:pt x="568" y="151"/>
                        </a:lnTo>
                        <a:lnTo>
                          <a:pt x="550" y="121"/>
                        </a:lnTo>
                        <a:lnTo>
                          <a:pt x="530" y="90"/>
                        </a:lnTo>
                        <a:lnTo>
                          <a:pt x="503" y="58"/>
                        </a:lnTo>
                        <a:lnTo>
                          <a:pt x="474" y="32"/>
                        </a:lnTo>
                        <a:lnTo>
                          <a:pt x="441" y="12"/>
                        </a:lnTo>
                        <a:lnTo>
                          <a:pt x="435" y="10"/>
                        </a:lnTo>
                        <a:lnTo>
                          <a:pt x="427" y="8"/>
                        </a:lnTo>
                        <a:lnTo>
                          <a:pt x="418" y="5"/>
                        </a:lnTo>
                        <a:lnTo>
                          <a:pt x="408" y="3"/>
                        </a:lnTo>
                        <a:lnTo>
                          <a:pt x="396" y="2"/>
                        </a:lnTo>
                        <a:lnTo>
                          <a:pt x="385" y="1"/>
                        </a:lnTo>
                        <a:lnTo>
                          <a:pt x="373" y="0"/>
                        </a:lnTo>
                        <a:lnTo>
                          <a:pt x="363" y="0"/>
                        </a:lnTo>
                        <a:lnTo>
                          <a:pt x="261" y="123"/>
                        </a:lnTo>
                        <a:lnTo>
                          <a:pt x="185" y="1"/>
                        </a:lnTo>
                        <a:lnTo>
                          <a:pt x="133"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5" name="Freeform 11"/>
                  <p:cNvSpPr>
                    <a:spLocks/>
                  </p:cNvSpPr>
                  <p:nvPr/>
                </p:nvSpPr>
                <p:spPr bwMode="auto">
                  <a:xfrm>
                    <a:off x="4670" y="3351"/>
                    <a:ext cx="271" cy="225"/>
                  </a:xfrm>
                  <a:custGeom>
                    <a:avLst/>
                    <a:gdLst/>
                    <a:ahLst/>
                    <a:cxnLst>
                      <a:cxn ang="0">
                        <a:pos x="2" y="390"/>
                      </a:cxn>
                      <a:cxn ang="0">
                        <a:pos x="0" y="281"/>
                      </a:cxn>
                      <a:cxn ang="0">
                        <a:pos x="1" y="197"/>
                      </a:cxn>
                      <a:cxn ang="0">
                        <a:pos x="6" y="136"/>
                      </a:cxn>
                      <a:cxn ang="0">
                        <a:pos x="12" y="94"/>
                      </a:cxn>
                      <a:cxn ang="0">
                        <a:pos x="18" y="67"/>
                      </a:cxn>
                      <a:cxn ang="0">
                        <a:pos x="25" y="52"/>
                      </a:cxn>
                      <a:cxn ang="0">
                        <a:pos x="29" y="45"/>
                      </a:cxn>
                      <a:cxn ang="0">
                        <a:pos x="31" y="44"/>
                      </a:cxn>
                      <a:cxn ang="0">
                        <a:pos x="37" y="37"/>
                      </a:cxn>
                      <a:cxn ang="0">
                        <a:pos x="44" y="31"/>
                      </a:cxn>
                      <a:cxn ang="0">
                        <a:pos x="52" y="26"/>
                      </a:cxn>
                      <a:cxn ang="0">
                        <a:pos x="60" y="20"/>
                      </a:cxn>
                      <a:cxn ang="0">
                        <a:pos x="68" y="15"/>
                      </a:cxn>
                      <a:cxn ang="0">
                        <a:pos x="77" y="11"/>
                      </a:cxn>
                      <a:cxn ang="0">
                        <a:pos x="86" y="7"/>
                      </a:cxn>
                      <a:cxn ang="0">
                        <a:pos x="96" y="4"/>
                      </a:cxn>
                      <a:cxn ang="0">
                        <a:pos x="152" y="0"/>
                      </a:cxn>
                      <a:cxn ang="0">
                        <a:pos x="235" y="135"/>
                      </a:cxn>
                      <a:cxn ang="0">
                        <a:pos x="347" y="0"/>
                      </a:cxn>
                      <a:cxn ang="0">
                        <a:pos x="387" y="0"/>
                      </a:cxn>
                      <a:cxn ang="0">
                        <a:pos x="410" y="7"/>
                      </a:cxn>
                      <a:cxn ang="0">
                        <a:pos x="434" y="24"/>
                      </a:cxn>
                      <a:cxn ang="0">
                        <a:pos x="458" y="49"/>
                      </a:cxn>
                      <a:cxn ang="0">
                        <a:pos x="481" y="75"/>
                      </a:cxn>
                      <a:cxn ang="0">
                        <a:pos x="500" y="103"/>
                      </a:cxn>
                      <a:cxn ang="0">
                        <a:pos x="516" y="127"/>
                      </a:cxn>
                      <a:cxn ang="0">
                        <a:pos x="526" y="143"/>
                      </a:cxn>
                      <a:cxn ang="0">
                        <a:pos x="530" y="150"/>
                      </a:cxn>
                      <a:cxn ang="0">
                        <a:pos x="533" y="157"/>
                      </a:cxn>
                      <a:cxn ang="0">
                        <a:pos x="540" y="175"/>
                      </a:cxn>
                      <a:cxn ang="0">
                        <a:pos x="542" y="199"/>
                      </a:cxn>
                      <a:cxn ang="0">
                        <a:pos x="536" y="225"/>
                      </a:cxn>
                      <a:cxn ang="0">
                        <a:pos x="525" y="241"/>
                      </a:cxn>
                      <a:cxn ang="0">
                        <a:pos x="513" y="257"/>
                      </a:cxn>
                      <a:cxn ang="0">
                        <a:pos x="500" y="271"/>
                      </a:cxn>
                      <a:cxn ang="0">
                        <a:pos x="487" y="283"/>
                      </a:cxn>
                      <a:cxn ang="0">
                        <a:pos x="476" y="294"/>
                      </a:cxn>
                      <a:cxn ang="0">
                        <a:pos x="466" y="301"/>
                      </a:cxn>
                      <a:cxn ang="0">
                        <a:pos x="461" y="306"/>
                      </a:cxn>
                      <a:cxn ang="0">
                        <a:pos x="458" y="308"/>
                      </a:cxn>
                      <a:cxn ang="0">
                        <a:pos x="476" y="449"/>
                      </a:cxn>
                      <a:cxn ang="0">
                        <a:pos x="2" y="390"/>
                      </a:cxn>
                    </a:cxnLst>
                    <a:rect l="0" t="0" r="r" b="b"/>
                    <a:pathLst>
                      <a:path w="542" h="449">
                        <a:moveTo>
                          <a:pt x="2" y="390"/>
                        </a:moveTo>
                        <a:lnTo>
                          <a:pt x="0" y="281"/>
                        </a:lnTo>
                        <a:lnTo>
                          <a:pt x="1" y="197"/>
                        </a:lnTo>
                        <a:lnTo>
                          <a:pt x="6" y="136"/>
                        </a:lnTo>
                        <a:lnTo>
                          <a:pt x="12" y="94"/>
                        </a:lnTo>
                        <a:lnTo>
                          <a:pt x="18" y="67"/>
                        </a:lnTo>
                        <a:lnTo>
                          <a:pt x="25" y="52"/>
                        </a:lnTo>
                        <a:lnTo>
                          <a:pt x="29" y="45"/>
                        </a:lnTo>
                        <a:lnTo>
                          <a:pt x="31" y="44"/>
                        </a:lnTo>
                        <a:lnTo>
                          <a:pt x="37" y="37"/>
                        </a:lnTo>
                        <a:lnTo>
                          <a:pt x="44" y="31"/>
                        </a:lnTo>
                        <a:lnTo>
                          <a:pt x="52" y="26"/>
                        </a:lnTo>
                        <a:lnTo>
                          <a:pt x="60" y="20"/>
                        </a:lnTo>
                        <a:lnTo>
                          <a:pt x="68" y="15"/>
                        </a:lnTo>
                        <a:lnTo>
                          <a:pt x="77" y="11"/>
                        </a:lnTo>
                        <a:lnTo>
                          <a:pt x="86" y="7"/>
                        </a:lnTo>
                        <a:lnTo>
                          <a:pt x="96" y="4"/>
                        </a:lnTo>
                        <a:lnTo>
                          <a:pt x="152" y="0"/>
                        </a:lnTo>
                        <a:lnTo>
                          <a:pt x="235" y="135"/>
                        </a:lnTo>
                        <a:lnTo>
                          <a:pt x="347" y="0"/>
                        </a:lnTo>
                        <a:lnTo>
                          <a:pt x="387" y="0"/>
                        </a:lnTo>
                        <a:lnTo>
                          <a:pt x="410" y="7"/>
                        </a:lnTo>
                        <a:lnTo>
                          <a:pt x="434" y="24"/>
                        </a:lnTo>
                        <a:lnTo>
                          <a:pt x="458" y="49"/>
                        </a:lnTo>
                        <a:lnTo>
                          <a:pt x="481" y="75"/>
                        </a:lnTo>
                        <a:lnTo>
                          <a:pt x="500" y="103"/>
                        </a:lnTo>
                        <a:lnTo>
                          <a:pt x="516" y="127"/>
                        </a:lnTo>
                        <a:lnTo>
                          <a:pt x="526" y="143"/>
                        </a:lnTo>
                        <a:lnTo>
                          <a:pt x="530" y="150"/>
                        </a:lnTo>
                        <a:lnTo>
                          <a:pt x="533" y="157"/>
                        </a:lnTo>
                        <a:lnTo>
                          <a:pt x="540" y="175"/>
                        </a:lnTo>
                        <a:lnTo>
                          <a:pt x="542" y="199"/>
                        </a:lnTo>
                        <a:lnTo>
                          <a:pt x="536" y="225"/>
                        </a:lnTo>
                        <a:lnTo>
                          <a:pt x="525" y="241"/>
                        </a:lnTo>
                        <a:lnTo>
                          <a:pt x="513" y="257"/>
                        </a:lnTo>
                        <a:lnTo>
                          <a:pt x="500" y="271"/>
                        </a:lnTo>
                        <a:lnTo>
                          <a:pt x="487" y="283"/>
                        </a:lnTo>
                        <a:lnTo>
                          <a:pt x="476" y="294"/>
                        </a:lnTo>
                        <a:lnTo>
                          <a:pt x="466" y="301"/>
                        </a:lnTo>
                        <a:lnTo>
                          <a:pt x="461" y="306"/>
                        </a:lnTo>
                        <a:lnTo>
                          <a:pt x="458" y="308"/>
                        </a:lnTo>
                        <a:lnTo>
                          <a:pt x="476" y="449"/>
                        </a:lnTo>
                        <a:lnTo>
                          <a:pt x="2" y="390"/>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6" name="Freeform 12"/>
                  <p:cNvSpPr>
                    <a:spLocks/>
                  </p:cNvSpPr>
                  <p:nvPr/>
                </p:nvSpPr>
                <p:spPr bwMode="auto">
                  <a:xfrm>
                    <a:off x="4730" y="3452"/>
                    <a:ext cx="199" cy="88"/>
                  </a:xfrm>
                  <a:custGeom>
                    <a:avLst/>
                    <a:gdLst/>
                    <a:ahLst/>
                    <a:cxnLst>
                      <a:cxn ang="0">
                        <a:pos x="151" y="175"/>
                      </a:cxn>
                      <a:cxn ang="0">
                        <a:pos x="160" y="176"/>
                      </a:cxn>
                      <a:cxn ang="0">
                        <a:pos x="173" y="175"/>
                      </a:cxn>
                      <a:cxn ang="0">
                        <a:pos x="188" y="172"/>
                      </a:cxn>
                      <a:cxn ang="0">
                        <a:pos x="204" y="170"/>
                      </a:cxn>
                      <a:cxn ang="0">
                        <a:pos x="221" y="165"/>
                      </a:cxn>
                      <a:cxn ang="0">
                        <a:pos x="239" y="161"/>
                      </a:cxn>
                      <a:cxn ang="0">
                        <a:pos x="259" y="155"/>
                      </a:cxn>
                      <a:cxn ang="0">
                        <a:pos x="279" y="148"/>
                      </a:cxn>
                      <a:cxn ang="0">
                        <a:pos x="298" y="141"/>
                      </a:cxn>
                      <a:cxn ang="0">
                        <a:pos x="317" y="134"/>
                      </a:cxn>
                      <a:cxn ang="0">
                        <a:pos x="335" y="126"/>
                      </a:cxn>
                      <a:cxn ang="0">
                        <a:pos x="352" y="118"/>
                      </a:cxn>
                      <a:cxn ang="0">
                        <a:pos x="366" y="111"/>
                      </a:cxn>
                      <a:cxn ang="0">
                        <a:pos x="380" y="103"/>
                      </a:cxn>
                      <a:cxn ang="0">
                        <a:pos x="390" y="95"/>
                      </a:cxn>
                      <a:cxn ang="0">
                        <a:pos x="397" y="87"/>
                      </a:cxn>
                      <a:cxn ang="0">
                        <a:pos x="323" y="0"/>
                      </a:cxn>
                      <a:cxn ang="0">
                        <a:pos x="320" y="8"/>
                      </a:cxn>
                      <a:cxn ang="0">
                        <a:pos x="317" y="14"/>
                      </a:cxn>
                      <a:cxn ang="0">
                        <a:pos x="312" y="19"/>
                      </a:cxn>
                      <a:cxn ang="0">
                        <a:pos x="307" y="24"/>
                      </a:cxn>
                      <a:cxn ang="0">
                        <a:pos x="302" y="27"/>
                      </a:cxn>
                      <a:cxn ang="0">
                        <a:pos x="297" y="31"/>
                      </a:cxn>
                      <a:cxn ang="0">
                        <a:pos x="290" y="34"/>
                      </a:cxn>
                      <a:cxn ang="0">
                        <a:pos x="283" y="38"/>
                      </a:cxn>
                      <a:cxn ang="0">
                        <a:pos x="270" y="45"/>
                      </a:cxn>
                      <a:cxn ang="0">
                        <a:pos x="254" y="52"/>
                      </a:cxn>
                      <a:cxn ang="0">
                        <a:pos x="235" y="58"/>
                      </a:cxn>
                      <a:cxn ang="0">
                        <a:pos x="215" y="64"/>
                      </a:cxn>
                      <a:cxn ang="0">
                        <a:pos x="193" y="70"/>
                      </a:cxn>
                      <a:cxn ang="0">
                        <a:pos x="173" y="73"/>
                      </a:cxn>
                      <a:cxn ang="0">
                        <a:pos x="152" y="76"/>
                      </a:cxn>
                      <a:cxn ang="0">
                        <a:pos x="133" y="77"/>
                      </a:cxn>
                      <a:cxn ang="0">
                        <a:pos x="124" y="62"/>
                      </a:cxn>
                      <a:cxn ang="0">
                        <a:pos x="115" y="49"/>
                      </a:cxn>
                      <a:cxn ang="0">
                        <a:pos x="108" y="38"/>
                      </a:cxn>
                      <a:cxn ang="0">
                        <a:pos x="101" y="29"/>
                      </a:cxn>
                      <a:cxn ang="0">
                        <a:pos x="93" y="23"/>
                      </a:cxn>
                      <a:cxn ang="0">
                        <a:pos x="86" y="18"/>
                      </a:cxn>
                      <a:cxn ang="0">
                        <a:pos x="78" y="17"/>
                      </a:cxn>
                      <a:cxn ang="0">
                        <a:pos x="69" y="19"/>
                      </a:cxn>
                      <a:cxn ang="0">
                        <a:pos x="63" y="30"/>
                      </a:cxn>
                      <a:cxn ang="0">
                        <a:pos x="63" y="48"/>
                      </a:cxn>
                      <a:cxn ang="0">
                        <a:pos x="65" y="66"/>
                      </a:cxn>
                      <a:cxn ang="0">
                        <a:pos x="67" y="75"/>
                      </a:cxn>
                      <a:cxn ang="0">
                        <a:pos x="0" y="65"/>
                      </a:cxn>
                      <a:cxn ang="0">
                        <a:pos x="19" y="171"/>
                      </a:cxn>
                      <a:cxn ang="0">
                        <a:pos x="33" y="172"/>
                      </a:cxn>
                      <a:cxn ang="0">
                        <a:pos x="53" y="174"/>
                      </a:cxn>
                      <a:cxn ang="0">
                        <a:pos x="73" y="174"/>
                      </a:cxn>
                      <a:cxn ang="0">
                        <a:pos x="97" y="175"/>
                      </a:cxn>
                      <a:cxn ang="0">
                        <a:pos x="117" y="175"/>
                      </a:cxn>
                      <a:cxn ang="0">
                        <a:pos x="135" y="175"/>
                      </a:cxn>
                      <a:cxn ang="0">
                        <a:pos x="146" y="175"/>
                      </a:cxn>
                      <a:cxn ang="0">
                        <a:pos x="151" y="175"/>
                      </a:cxn>
                    </a:cxnLst>
                    <a:rect l="0" t="0" r="r" b="b"/>
                    <a:pathLst>
                      <a:path w="397" h="176">
                        <a:moveTo>
                          <a:pt x="151" y="175"/>
                        </a:moveTo>
                        <a:lnTo>
                          <a:pt x="160" y="176"/>
                        </a:lnTo>
                        <a:lnTo>
                          <a:pt x="173" y="175"/>
                        </a:lnTo>
                        <a:lnTo>
                          <a:pt x="188" y="172"/>
                        </a:lnTo>
                        <a:lnTo>
                          <a:pt x="204" y="170"/>
                        </a:lnTo>
                        <a:lnTo>
                          <a:pt x="221" y="165"/>
                        </a:lnTo>
                        <a:lnTo>
                          <a:pt x="239" y="161"/>
                        </a:lnTo>
                        <a:lnTo>
                          <a:pt x="259" y="155"/>
                        </a:lnTo>
                        <a:lnTo>
                          <a:pt x="279" y="148"/>
                        </a:lnTo>
                        <a:lnTo>
                          <a:pt x="298" y="141"/>
                        </a:lnTo>
                        <a:lnTo>
                          <a:pt x="317" y="134"/>
                        </a:lnTo>
                        <a:lnTo>
                          <a:pt x="335" y="126"/>
                        </a:lnTo>
                        <a:lnTo>
                          <a:pt x="352" y="118"/>
                        </a:lnTo>
                        <a:lnTo>
                          <a:pt x="366" y="111"/>
                        </a:lnTo>
                        <a:lnTo>
                          <a:pt x="380" y="103"/>
                        </a:lnTo>
                        <a:lnTo>
                          <a:pt x="390" y="95"/>
                        </a:lnTo>
                        <a:lnTo>
                          <a:pt x="397" y="87"/>
                        </a:lnTo>
                        <a:lnTo>
                          <a:pt x="323" y="0"/>
                        </a:lnTo>
                        <a:lnTo>
                          <a:pt x="320" y="8"/>
                        </a:lnTo>
                        <a:lnTo>
                          <a:pt x="317" y="14"/>
                        </a:lnTo>
                        <a:lnTo>
                          <a:pt x="312" y="19"/>
                        </a:lnTo>
                        <a:lnTo>
                          <a:pt x="307" y="24"/>
                        </a:lnTo>
                        <a:lnTo>
                          <a:pt x="302" y="27"/>
                        </a:lnTo>
                        <a:lnTo>
                          <a:pt x="297" y="31"/>
                        </a:lnTo>
                        <a:lnTo>
                          <a:pt x="290" y="34"/>
                        </a:lnTo>
                        <a:lnTo>
                          <a:pt x="283" y="38"/>
                        </a:lnTo>
                        <a:lnTo>
                          <a:pt x="270" y="45"/>
                        </a:lnTo>
                        <a:lnTo>
                          <a:pt x="254" y="52"/>
                        </a:lnTo>
                        <a:lnTo>
                          <a:pt x="235" y="58"/>
                        </a:lnTo>
                        <a:lnTo>
                          <a:pt x="215" y="64"/>
                        </a:lnTo>
                        <a:lnTo>
                          <a:pt x="193" y="70"/>
                        </a:lnTo>
                        <a:lnTo>
                          <a:pt x="173" y="73"/>
                        </a:lnTo>
                        <a:lnTo>
                          <a:pt x="152" y="76"/>
                        </a:lnTo>
                        <a:lnTo>
                          <a:pt x="133" y="77"/>
                        </a:lnTo>
                        <a:lnTo>
                          <a:pt x="124" y="62"/>
                        </a:lnTo>
                        <a:lnTo>
                          <a:pt x="115" y="49"/>
                        </a:lnTo>
                        <a:lnTo>
                          <a:pt x="108" y="38"/>
                        </a:lnTo>
                        <a:lnTo>
                          <a:pt x="101" y="29"/>
                        </a:lnTo>
                        <a:lnTo>
                          <a:pt x="93" y="23"/>
                        </a:lnTo>
                        <a:lnTo>
                          <a:pt x="86" y="18"/>
                        </a:lnTo>
                        <a:lnTo>
                          <a:pt x="78" y="17"/>
                        </a:lnTo>
                        <a:lnTo>
                          <a:pt x="69" y="19"/>
                        </a:lnTo>
                        <a:lnTo>
                          <a:pt x="63" y="30"/>
                        </a:lnTo>
                        <a:lnTo>
                          <a:pt x="63" y="48"/>
                        </a:lnTo>
                        <a:lnTo>
                          <a:pt x="65" y="66"/>
                        </a:lnTo>
                        <a:lnTo>
                          <a:pt x="67" y="75"/>
                        </a:lnTo>
                        <a:lnTo>
                          <a:pt x="0" y="65"/>
                        </a:lnTo>
                        <a:lnTo>
                          <a:pt x="19" y="171"/>
                        </a:lnTo>
                        <a:lnTo>
                          <a:pt x="33" y="172"/>
                        </a:lnTo>
                        <a:lnTo>
                          <a:pt x="53" y="174"/>
                        </a:lnTo>
                        <a:lnTo>
                          <a:pt x="73" y="174"/>
                        </a:lnTo>
                        <a:lnTo>
                          <a:pt x="97" y="175"/>
                        </a:lnTo>
                        <a:lnTo>
                          <a:pt x="117" y="175"/>
                        </a:lnTo>
                        <a:lnTo>
                          <a:pt x="135" y="175"/>
                        </a:lnTo>
                        <a:lnTo>
                          <a:pt x="146"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7" name="Freeform 13"/>
                  <p:cNvSpPr>
                    <a:spLocks/>
                  </p:cNvSpPr>
                  <p:nvPr/>
                </p:nvSpPr>
                <p:spPr bwMode="auto">
                  <a:xfrm>
                    <a:off x="4802" y="3434"/>
                    <a:ext cx="142" cy="94"/>
                  </a:xfrm>
                  <a:custGeom>
                    <a:avLst/>
                    <a:gdLst/>
                    <a:ahLst/>
                    <a:cxnLst>
                      <a:cxn ang="0">
                        <a:pos x="23" y="189"/>
                      </a:cxn>
                      <a:cxn ang="0">
                        <a:pos x="33" y="188"/>
                      </a:cxn>
                      <a:cxn ang="0">
                        <a:pos x="45" y="187"/>
                      </a:cxn>
                      <a:cxn ang="0">
                        <a:pos x="58" y="184"/>
                      </a:cxn>
                      <a:cxn ang="0">
                        <a:pos x="73" y="180"/>
                      </a:cxn>
                      <a:cxn ang="0">
                        <a:pos x="88" y="175"/>
                      </a:cxn>
                      <a:cxn ang="0">
                        <a:pos x="105" y="170"/>
                      </a:cxn>
                      <a:cxn ang="0">
                        <a:pos x="122" y="165"/>
                      </a:cxn>
                      <a:cxn ang="0">
                        <a:pos x="139" y="159"/>
                      </a:cxn>
                      <a:cxn ang="0">
                        <a:pos x="155" y="152"/>
                      </a:cxn>
                      <a:cxn ang="0">
                        <a:pos x="171" y="145"/>
                      </a:cxn>
                      <a:cxn ang="0">
                        <a:pos x="186" y="139"/>
                      </a:cxn>
                      <a:cxn ang="0">
                        <a:pos x="201" y="132"/>
                      </a:cxn>
                      <a:cxn ang="0">
                        <a:pos x="214" y="127"/>
                      </a:cxn>
                      <a:cxn ang="0">
                        <a:pos x="226" y="120"/>
                      </a:cxn>
                      <a:cxn ang="0">
                        <a:pos x="235" y="114"/>
                      </a:cxn>
                      <a:cxn ang="0">
                        <a:pos x="242" y="109"/>
                      </a:cxn>
                      <a:cxn ang="0">
                        <a:pos x="257" y="97"/>
                      </a:cxn>
                      <a:cxn ang="0">
                        <a:pos x="268" y="85"/>
                      </a:cxn>
                      <a:cxn ang="0">
                        <a:pos x="276" y="74"/>
                      </a:cxn>
                      <a:cxn ang="0">
                        <a:pos x="282" y="61"/>
                      </a:cxn>
                      <a:cxn ang="0">
                        <a:pos x="283" y="50"/>
                      </a:cxn>
                      <a:cxn ang="0">
                        <a:pos x="282" y="35"/>
                      </a:cxn>
                      <a:cxn ang="0">
                        <a:pos x="278" y="18"/>
                      </a:cxn>
                      <a:cxn ang="0">
                        <a:pos x="272" y="0"/>
                      </a:cxn>
                      <a:cxn ang="0">
                        <a:pos x="197" y="32"/>
                      </a:cxn>
                      <a:cxn ang="0">
                        <a:pos x="197" y="46"/>
                      </a:cxn>
                      <a:cxn ang="0">
                        <a:pos x="192" y="60"/>
                      </a:cxn>
                      <a:cxn ang="0">
                        <a:pos x="183" y="71"/>
                      </a:cxn>
                      <a:cxn ang="0">
                        <a:pos x="174" y="79"/>
                      </a:cxn>
                      <a:cxn ang="0">
                        <a:pos x="147" y="92"/>
                      </a:cxn>
                      <a:cxn ang="0">
                        <a:pos x="121" y="102"/>
                      </a:cxn>
                      <a:cxn ang="0">
                        <a:pos x="95" y="111"/>
                      </a:cxn>
                      <a:cxn ang="0">
                        <a:pos x="72" y="117"/>
                      </a:cxn>
                      <a:cxn ang="0">
                        <a:pos x="50" y="122"/>
                      </a:cxn>
                      <a:cxn ang="0">
                        <a:pos x="31" y="126"/>
                      </a:cxn>
                      <a:cxn ang="0">
                        <a:pos x="14" y="127"/>
                      </a:cxn>
                      <a:cxn ang="0">
                        <a:pos x="0" y="128"/>
                      </a:cxn>
                      <a:cxn ang="0">
                        <a:pos x="23" y="189"/>
                      </a:cxn>
                    </a:cxnLst>
                    <a:rect l="0" t="0" r="r" b="b"/>
                    <a:pathLst>
                      <a:path w="283" h="189">
                        <a:moveTo>
                          <a:pt x="23" y="189"/>
                        </a:moveTo>
                        <a:lnTo>
                          <a:pt x="33" y="188"/>
                        </a:lnTo>
                        <a:lnTo>
                          <a:pt x="45" y="187"/>
                        </a:lnTo>
                        <a:lnTo>
                          <a:pt x="58" y="184"/>
                        </a:lnTo>
                        <a:lnTo>
                          <a:pt x="73" y="180"/>
                        </a:lnTo>
                        <a:lnTo>
                          <a:pt x="88" y="175"/>
                        </a:lnTo>
                        <a:lnTo>
                          <a:pt x="105" y="170"/>
                        </a:lnTo>
                        <a:lnTo>
                          <a:pt x="122" y="165"/>
                        </a:lnTo>
                        <a:lnTo>
                          <a:pt x="139" y="159"/>
                        </a:lnTo>
                        <a:lnTo>
                          <a:pt x="155" y="152"/>
                        </a:lnTo>
                        <a:lnTo>
                          <a:pt x="171" y="145"/>
                        </a:lnTo>
                        <a:lnTo>
                          <a:pt x="186" y="139"/>
                        </a:lnTo>
                        <a:lnTo>
                          <a:pt x="201" y="132"/>
                        </a:lnTo>
                        <a:lnTo>
                          <a:pt x="214" y="127"/>
                        </a:lnTo>
                        <a:lnTo>
                          <a:pt x="226" y="120"/>
                        </a:lnTo>
                        <a:lnTo>
                          <a:pt x="235" y="114"/>
                        </a:lnTo>
                        <a:lnTo>
                          <a:pt x="242" y="109"/>
                        </a:lnTo>
                        <a:lnTo>
                          <a:pt x="257" y="97"/>
                        </a:lnTo>
                        <a:lnTo>
                          <a:pt x="268" y="85"/>
                        </a:lnTo>
                        <a:lnTo>
                          <a:pt x="276" y="74"/>
                        </a:lnTo>
                        <a:lnTo>
                          <a:pt x="282" y="61"/>
                        </a:lnTo>
                        <a:lnTo>
                          <a:pt x="283" y="50"/>
                        </a:lnTo>
                        <a:lnTo>
                          <a:pt x="282" y="35"/>
                        </a:lnTo>
                        <a:lnTo>
                          <a:pt x="278" y="18"/>
                        </a:lnTo>
                        <a:lnTo>
                          <a:pt x="272" y="0"/>
                        </a:lnTo>
                        <a:lnTo>
                          <a:pt x="197" y="32"/>
                        </a:lnTo>
                        <a:lnTo>
                          <a:pt x="197" y="46"/>
                        </a:lnTo>
                        <a:lnTo>
                          <a:pt x="192" y="60"/>
                        </a:lnTo>
                        <a:lnTo>
                          <a:pt x="183" y="71"/>
                        </a:lnTo>
                        <a:lnTo>
                          <a:pt x="174" y="79"/>
                        </a:lnTo>
                        <a:lnTo>
                          <a:pt x="147" y="92"/>
                        </a:lnTo>
                        <a:lnTo>
                          <a:pt x="121" y="102"/>
                        </a:lnTo>
                        <a:lnTo>
                          <a:pt x="95" y="111"/>
                        </a:lnTo>
                        <a:lnTo>
                          <a:pt x="72" y="117"/>
                        </a:lnTo>
                        <a:lnTo>
                          <a:pt x="50" y="122"/>
                        </a:lnTo>
                        <a:lnTo>
                          <a:pt x="31" y="126"/>
                        </a:lnTo>
                        <a:lnTo>
                          <a:pt x="14" y="127"/>
                        </a:lnTo>
                        <a:lnTo>
                          <a:pt x="0" y="128"/>
                        </a:lnTo>
                        <a:lnTo>
                          <a:pt x="23" y="189"/>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8" name="Freeform 14"/>
                  <p:cNvSpPr>
                    <a:spLocks/>
                  </p:cNvSpPr>
                  <p:nvPr/>
                </p:nvSpPr>
                <p:spPr bwMode="auto">
                  <a:xfrm>
                    <a:off x="4743" y="3473"/>
                    <a:ext cx="55" cy="55"/>
                  </a:xfrm>
                  <a:custGeom>
                    <a:avLst/>
                    <a:gdLst/>
                    <a:ahLst/>
                    <a:cxnLst>
                      <a:cxn ang="0">
                        <a:pos x="93" y="51"/>
                      </a:cxn>
                      <a:cxn ang="0">
                        <a:pos x="89" y="42"/>
                      </a:cxn>
                      <a:cxn ang="0">
                        <a:pos x="84" y="34"/>
                      </a:cxn>
                      <a:cxn ang="0">
                        <a:pos x="78" y="24"/>
                      </a:cxn>
                      <a:cxn ang="0">
                        <a:pos x="74" y="16"/>
                      </a:cxn>
                      <a:cxn ang="0">
                        <a:pos x="68" y="11"/>
                      </a:cxn>
                      <a:cxn ang="0">
                        <a:pos x="63" y="5"/>
                      </a:cxn>
                      <a:cxn ang="0">
                        <a:pos x="59" y="1"/>
                      </a:cxn>
                      <a:cxn ang="0">
                        <a:pos x="55" y="0"/>
                      </a:cxn>
                      <a:cxn ang="0">
                        <a:pos x="53" y="8"/>
                      </a:cxn>
                      <a:cxn ang="0">
                        <a:pos x="57" y="25"/>
                      </a:cxn>
                      <a:cxn ang="0">
                        <a:pos x="61" y="42"/>
                      </a:cxn>
                      <a:cxn ang="0">
                        <a:pos x="63" y="50"/>
                      </a:cxn>
                      <a:cxn ang="0">
                        <a:pos x="0" y="50"/>
                      </a:cxn>
                      <a:cxn ang="0">
                        <a:pos x="9" y="110"/>
                      </a:cxn>
                      <a:cxn ang="0">
                        <a:pos x="17" y="111"/>
                      </a:cxn>
                      <a:cxn ang="0">
                        <a:pos x="27" y="111"/>
                      </a:cxn>
                      <a:cxn ang="0">
                        <a:pos x="37" y="111"/>
                      </a:cxn>
                      <a:cxn ang="0">
                        <a:pos x="45" y="111"/>
                      </a:cxn>
                      <a:cxn ang="0">
                        <a:pos x="54" y="111"/>
                      </a:cxn>
                      <a:cxn ang="0">
                        <a:pos x="61" y="110"/>
                      </a:cxn>
                      <a:cxn ang="0">
                        <a:pos x="67" y="110"/>
                      </a:cxn>
                      <a:cxn ang="0">
                        <a:pos x="70" y="110"/>
                      </a:cxn>
                      <a:cxn ang="0">
                        <a:pos x="76" y="110"/>
                      </a:cxn>
                      <a:cxn ang="0">
                        <a:pos x="81" y="110"/>
                      </a:cxn>
                      <a:cxn ang="0">
                        <a:pos x="87" y="108"/>
                      </a:cxn>
                      <a:cxn ang="0">
                        <a:pos x="91" y="106"/>
                      </a:cxn>
                      <a:cxn ang="0">
                        <a:pos x="96" y="105"/>
                      </a:cxn>
                      <a:cxn ang="0">
                        <a:pos x="100" y="103"/>
                      </a:cxn>
                      <a:cxn ang="0">
                        <a:pos x="106" y="100"/>
                      </a:cxn>
                      <a:cxn ang="0">
                        <a:pos x="111" y="98"/>
                      </a:cxn>
                      <a:cxn ang="0">
                        <a:pos x="93" y="51"/>
                      </a:cxn>
                    </a:cxnLst>
                    <a:rect l="0" t="0" r="r" b="b"/>
                    <a:pathLst>
                      <a:path w="111" h="111">
                        <a:moveTo>
                          <a:pt x="93" y="51"/>
                        </a:moveTo>
                        <a:lnTo>
                          <a:pt x="89" y="42"/>
                        </a:lnTo>
                        <a:lnTo>
                          <a:pt x="84" y="34"/>
                        </a:lnTo>
                        <a:lnTo>
                          <a:pt x="78" y="24"/>
                        </a:lnTo>
                        <a:lnTo>
                          <a:pt x="74" y="16"/>
                        </a:lnTo>
                        <a:lnTo>
                          <a:pt x="68" y="11"/>
                        </a:lnTo>
                        <a:lnTo>
                          <a:pt x="63" y="5"/>
                        </a:lnTo>
                        <a:lnTo>
                          <a:pt x="59" y="1"/>
                        </a:lnTo>
                        <a:lnTo>
                          <a:pt x="55" y="0"/>
                        </a:lnTo>
                        <a:lnTo>
                          <a:pt x="53" y="8"/>
                        </a:lnTo>
                        <a:lnTo>
                          <a:pt x="57" y="25"/>
                        </a:lnTo>
                        <a:lnTo>
                          <a:pt x="61" y="42"/>
                        </a:lnTo>
                        <a:lnTo>
                          <a:pt x="63" y="50"/>
                        </a:lnTo>
                        <a:lnTo>
                          <a:pt x="0" y="50"/>
                        </a:lnTo>
                        <a:lnTo>
                          <a:pt x="9" y="110"/>
                        </a:lnTo>
                        <a:lnTo>
                          <a:pt x="17" y="111"/>
                        </a:lnTo>
                        <a:lnTo>
                          <a:pt x="27" y="111"/>
                        </a:lnTo>
                        <a:lnTo>
                          <a:pt x="37" y="111"/>
                        </a:lnTo>
                        <a:lnTo>
                          <a:pt x="45" y="111"/>
                        </a:lnTo>
                        <a:lnTo>
                          <a:pt x="54" y="111"/>
                        </a:lnTo>
                        <a:lnTo>
                          <a:pt x="61" y="110"/>
                        </a:lnTo>
                        <a:lnTo>
                          <a:pt x="67" y="110"/>
                        </a:lnTo>
                        <a:lnTo>
                          <a:pt x="70" y="110"/>
                        </a:lnTo>
                        <a:lnTo>
                          <a:pt x="76" y="110"/>
                        </a:lnTo>
                        <a:lnTo>
                          <a:pt x="81" y="110"/>
                        </a:lnTo>
                        <a:lnTo>
                          <a:pt x="87" y="108"/>
                        </a:lnTo>
                        <a:lnTo>
                          <a:pt x="91" y="106"/>
                        </a:lnTo>
                        <a:lnTo>
                          <a:pt x="96" y="105"/>
                        </a:lnTo>
                        <a:lnTo>
                          <a:pt x="100" y="103"/>
                        </a:lnTo>
                        <a:lnTo>
                          <a:pt x="106" y="100"/>
                        </a:lnTo>
                        <a:lnTo>
                          <a:pt x="111"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39" name="Freeform 15"/>
                  <p:cNvSpPr>
                    <a:spLocks/>
                  </p:cNvSpPr>
                  <p:nvPr/>
                </p:nvSpPr>
                <p:spPr bwMode="auto">
                  <a:xfrm>
                    <a:off x="4689" y="3087"/>
                    <a:ext cx="226" cy="228"/>
                  </a:xfrm>
                  <a:custGeom>
                    <a:avLst/>
                    <a:gdLst/>
                    <a:ahLst/>
                    <a:cxnLst>
                      <a:cxn ang="0">
                        <a:pos x="351" y="49"/>
                      </a:cxn>
                      <a:cxn ang="0">
                        <a:pos x="306" y="25"/>
                      </a:cxn>
                      <a:cxn ang="0">
                        <a:pos x="264" y="9"/>
                      </a:cxn>
                      <a:cxn ang="0">
                        <a:pos x="222" y="1"/>
                      </a:cxn>
                      <a:cxn ang="0">
                        <a:pos x="183" y="0"/>
                      </a:cxn>
                      <a:cxn ang="0">
                        <a:pos x="146" y="3"/>
                      </a:cxn>
                      <a:cxn ang="0">
                        <a:pos x="115" y="9"/>
                      </a:cxn>
                      <a:cxn ang="0">
                        <a:pos x="89" y="17"/>
                      </a:cxn>
                      <a:cxn ang="0">
                        <a:pos x="56" y="33"/>
                      </a:cxn>
                      <a:cxn ang="0">
                        <a:pos x="25" y="64"/>
                      </a:cxn>
                      <a:cxn ang="0">
                        <a:pos x="8" y="101"/>
                      </a:cxn>
                      <a:cxn ang="0">
                        <a:pos x="1" y="144"/>
                      </a:cxn>
                      <a:cxn ang="0">
                        <a:pos x="1" y="182"/>
                      </a:cxn>
                      <a:cxn ang="0">
                        <a:pos x="8" y="214"/>
                      </a:cxn>
                      <a:cxn ang="0">
                        <a:pos x="22" y="243"/>
                      </a:cxn>
                      <a:cxn ang="0">
                        <a:pos x="43" y="269"/>
                      </a:cxn>
                      <a:cxn ang="0">
                        <a:pos x="69" y="291"/>
                      </a:cxn>
                      <a:cxn ang="0">
                        <a:pos x="100" y="310"/>
                      </a:cxn>
                      <a:cxn ang="0">
                        <a:pos x="137" y="322"/>
                      </a:cxn>
                      <a:cxn ang="0">
                        <a:pos x="179" y="328"/>
                      </a:cxn>
                      <a:cxn ang="0">
                        <a:pos x="212" y="329"/>
                      </a:cxn>
                      <a:cxn ang="0">
                        <a:pos x="236" y="328"/>
                      </a:cxn>
                      <a:cxn ang="0">
                        <a:pos x="258" y="327"/>
                      </a:cxn>
                      <a:cxn ang="0">
                        <a:pos x="279" y="325"/>
                      </a:cxn>
                      <a:cxn ang="0">
                        <a:pos x="284" y="375"/>
                      </a:cxn>
                      <a:cxn ang="0">
                        <a:pos x="288" y="445"/>
                      </a:cxn>
                      <a:cxn ang="0">
                        <a:pos x="313" y="456"/>
                      </a:cxn>
                      <a:cxn ang="0">
                        <a:pos x="359" y="452"/>
                      </a:cxn>
                      <a:cxn ang="0">
                        <a:pos x="408" y="442"/>
                      </a:cxn>
                      <a:cxn ang="0">
                        <a:pos x="442" y="419"/>
                      </a:cxn>
                      <a:cxn ang="0">
                        <a:pos x="453" y="378"/>
                      </a:cxn>
                      <a:cxn ang="0">
                        <a:pos x="448" y="290"/>
                      </a:cxn>
                      <a:cxn ang="0">
                        <a:pos x="431" y="183"/>
                      </a:cxn>
                      <a:cxn ang="0">
                        <a:pos x="397" y="92"/>
                      </a:cxn>
                    </a:cxnLst>
                    <a:rect l="0" t="0" r="r" b="b"/>
                    <a:pathLst>
                      <a:path w="453" h="456">
                        <a:moveTo>
                          <a:pt x="373" y="64"/>
                        </a:moveTo>
                        <a:lnTo>
                          <a:pt x="351" y="49"/>
                        </a:lnTo>
                        <a:lnTo>
                          <a:pt x="328" y="37"/>
                        </a:lnTo>
                        <a:lnTo>
                          <a:pt x="306" y="25"/>
                        </a:lnTo>
                        <a:lnTo>
                          <a:pt x="284" y="16"/>
                        </a:lnTo>
                        <a:lnTo>
                          <a:pt x="264" y="9"/>
                        </a:lnTo>
                        <a:lnTo>
                          <a:pt x="243" y="5"/>
                        </a:lnTo>
                        <a:lnTo>
                          <a:pt x="222" y="1"/>
                        </a:lnTo>
                        <a:lnTo>
                          <a:pt x="203" y="0"/>
                        </a:lnTo>
                        <a:lnTo>
                          <a:pt x="183" y="0"/>
                        </a:lnTo>
                        <a:lnTo>
                          <a:pt x="164" y="1"/>
                        </a:lnTo>
                        <a:lnTo>
                          <a:pt x="146" y="3"/>
                        </a:lnTo>
                        <a:lnTo>
                          <a:pt x="130" y="6"/>
                        </a:lnTo>
                        <a:lnTo>
                          <a:pt x="115" y="9"/>
                        </a:lnTo>
                        <a:lnTo>
                          <a:pt x="101" y="13"/>
                        </a:lnTo>
                        <a:lnTo>
                          <a:pt x="89" y="17"/>
                        </a:lnTo>
                        <a:lnTo>
                          <a:pt x="77" y="22"/>
                        </a:lnTo>
                        <a:lnTo>
                          <a:pt x="56" y="33"/>
                        </a:lnTo>
                        <a:lnTo>
                          <a:pt x="39" y="48"/>
                        </a:lnTo>
                        <a:lnTo>
                          <a:pt x="25" y="64"/>
                        </a:lnTo>
                        <a:lnTo>
                          <a:pt x="15" y="82"/>
                        </a:lnTo>
                        <a:lnTo>
                          <a:pt x="8" y="101"/>
                        </a:lnTo>
                        <a:lnTo>
                          <a:pt x="3" y="122"/>
                        </a:lnTo>
                        <a:lnTo>
                          <a:pt x="1" y="144"/>
                        </a:lnTo>
                        <a:lnTo>
                          <a:pt x="0" y="166"/>
                        </a:lnTo>
                        <a:lnTo>
                          <a:pt x="1" y="182"/>
                        </a:lnTo>
                        <a:lnTo>
                          <a:pt x="3" y="198"/>
                        </a:lnTo>
                        <a:lnTo>
                          <a:pt x="8" y="214"/>
                        </a:lnTo>
                        <a:lnTo>
                          <a:pt x="14" y="229"/>
                        </a:lnTo>
                        <a:lnTo>
                          <a:pt x="22" y="243"/>
                        </a:lnTo>
                        <a:lnTo>
                          <a:pt x="31" y="257"/>
                        </a:lnTo>
                        <a:lnTo>
                          <a:pt x="43" y="269"/>
                        </a:lnTo>
                        <a:lnTo>
                          <a:pt x="55" y="281"/>
                        </a:lnTo>
                        <a:lnTo>
                          <a:pt x="69" y="291"/>
                        </a:lnTo>
                        <a:lnTo>
                          <a:pt x="84" y="302"/>
                        </a:lnTo>
                        <a:lnTo>
                          <a:pt x="100" y="310"/>
                        </a:lnTo>
                        <a:lnTo>
                          <a:pt x="119" y="317"/>
                        </a:lnTo>
                        <a:lnTo>
                          <a:pt x="137" y="322"/>
                        </a:lnTo>
                        <a:lnTo>
                          <a:pt x="157" y="326"/>
                        </a:lnTo>
                        <a:lnTo>
                          <a:pt x="179" y="328"/>
                        </a:lnTo>
                        <a:lnTo>
                          <a:pt x="200" y="329"/>
                        </a:lnTo>
                        <a:lnTo>
                          <a:pt x="212" y="329"/>
                        </a:lnTo>
                        <a:lnTo>
                          <a:pt x="225" y="329"/>
                        </a:lnTo>
                        <a:lnTo>
                          <a:pt x="236" y="328"/>
                        </a:lnTo>
                        <a:lnTo>
                          <a:pt x="246" y="328"/>
                        </a:lnTo>
                        <a:lnTo>
                          <a:pt x="258" y="327"/>
                        </a:lnTo>
                        <a:lnTo>
                          <a:pt x="268" y="326"/>
                        </a:lnTo>
                        <a:lnTo>
                          <a:pt x="279" y="325"/>
                        </a:lnTo>
                        <a:lnTo>
                          <a:pt x="289" y="323"/>
                        </a:lnTo>
                        <a:lnTo>
                          <a:pt x="284" y="375"/>
                        </a:lnTo>
                        <a:lnTo>
                          <a:pt x="284" y="417"/>
                        </a:lnTo>
                        <a:lnTo>
                          <a:pt x="288" y="445"/>
                        </a:lnTo>
                        <a:lnTo>
                          <a:pt x="296" y="456"/>
                        </a:lnTo>
                        <a:lnTo>
                          <a:pt x="313" y="456"/>
                        </a:lnTo>
                        <a:lnTo>
                          <a:pt x="335" y="455"/>
                        </a:lnTo>
                        <a:lnTo>
                          <a:pt x="359" y="452"/>
                        </a:lnTo>
                        <a:lnTo>
                          <a:pt x="384" y="449"/>
                        </a:lnTo>
                        <a:lnTo>
                          <a:pt x="408" y="442"/>
                        </a:lnTo>
                        <a:lnTo>
                          <a:pt x="427" y="432"/>
                        </a:lnTo>
                        <a:lnTo>
                          <a:pt x="442" y="419"/>
                        </a:lnTo>
                        <a:lnTo>
                          <a:pt x="450" y="401"/>
                        </a:lnTo>
                        <a:lnTo>
                          <a:pt x="453" y="378"/>
                        </a:lnTo>
                        <a:lnTo>
                          <a:pt x="452" y="338"/>
                        </a:lnTo>
                        <a:lnTo>
                          <a:pt x="448" y="290"/>
                        </a:lnTo>
                        <a:lnTo>
                          <a:pt x="441" y="237"/>
                        </a:lnTo>
                        <a:lnTo>
                          <a:pt x="431" y="183"/>
                        </a:lnTo>
                        <a:lnTo>
                          <a:pt x="416" y="132"/>
                        </a:lnTo>
                        <a:lnTo>
                          <a:pt x="397" y="92"/>
                        </a:lnTo>
                        <a:lnTo>
                          <a:pt x="373" y="6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0" name="Freeform 16"/>
                  <p:cNvSpPr>
                    <a:spLocks/>
                  </p:cNvSpPr>
                  <p:nvPr/>
                </p:nvSpPr>
                <p:spPr bwMode="auto">
                  <a:xfrm>
                    <a:off x="4662" y="3119"/>
                    <a:ext cx="244" cy="214"/>
                  </a:xfrm>
                  <a:custGeom>
                    <a:avLst/>
                    <a:gdLst/>
                    <a:ahLst/>
                    <a:cxnLst>
                      <a:cxn ang="0">
                        <a:pos x="482" y="186"/>
                      </a:cxn>
                      <a:cxn ang="0">
                        <a:pos x="487" y="207"/>
                      </a:cxn>
                      <a:cxn ang="0">
                        <a:pos x="487" y="237"/>
                      </a:cxn>
                      <a:cxn ang="0">
                        <a:pos x="476" y="270"/>
                      </a:cxn>
                      <a:cxn ang="0">
                        <a:pos x="457" y="295"/>
                      </a:cxn>
                      <a:cxn ang="0">
                        <a:pos x="431" y="308"/>
                      </a:cxn>
                      <a:cxn ang="0">
                        <a:pos x="416" y="310"/>
                      </a:cxn>
                      <a:cxn ang="0">
                        <a:pos x="412" y="310"/>
                      </a:cxn>
                      <a:cxn ang="0">
                        <a:pos x="404" y="323"/>
                      </a:cxn>
                      <a:cxn ang="0">
                        <a:pos x="387" y="348"/>
                      </a:cxn>
                      <a:cxn ang="0">
                        <a:pos x="367" y="370"/>
                      </a:cxn>
                      <a:cxn ang="0">
                        <a:pos x="344" y="388"/>
                      </a:cxn>
                      <a:cxn ang="0">
                        <a:pos x="319" y="404"/>
                      </a:cxn>
                      <a:cxn ang="0">
                        <a:pos x="292" y="416"/>
                      </a:cxn>
                      <a:cxn ang="0">
                        <a:pos x="262" y="425"/>
                      </a:cxn>
                      <a:cxn ang="0">
                        <a:pos x="233" y="430"/>
                      </a:cxn>
                      <a:cxn ang="0">
                        <a:pos x="195" y="428"/>
                      </a:cxn>
                      <a:cxn ang="0">
                        <a:pos x="152" y="420"/>
                      </a:cxn>
                      <a:cxn ang="0">
                        <a:pos x="113" y="403"/>
                      </a:cxn>
                      <a:cxn ang="0">
                        <a:pos x="78" y="380"/>
                      </a:cxn>
                      <a:cxn ang="0">
                        <a:pos x="49" y="351"/>
                      </a:cxn>
                      <a:cxn ang="0">
                        <a:pos x="26" y="317"/>
                      </a:cxn>
                      <a:cxn ang="0">
                        <a:pos x="9" y="278"/>
                      </a:cxn>
                      <a:cxn ang="0">
                        <a:pos x="1" y="235"/>
                      </a:cxn>
                      <a:cxn ang="0">
                        <a:pos x="1" y="195"/>
                      </a:cxn>
                      <a:cxn ang="0">
                        <a:pos x="10" y="145"/>
                      </a:cxn>
                      <a:cxn ang="0">
                        <a:pos x="29" y="106"/>
                      </a:cxn>
                      <a:cxn ang="0">
                        <a:pos x="46" y="81"/>
                      </a:cxn>
                      <a:cxn ang="0">
                        <a:pos x="53" y="72"/>
                      </a:cxn>
                      <a:cxn ang="0">
                        <a:pos x="62" y="62"/>
                      </a:cxn>
                      <a:cxn ang="0">
                        <a:pos x="71" y="54"/>
                      </a:cxn>
                      <a:cxn ang="0">
                        <a:pos x="80" y="45"/>
                      </a:cxn>
                      <a:cxn ang="0">
                        <a:pos x="94" y="35"/>
                      </a:cxn>
                      <a:cxn ang="0">
                        <a:pos x="127" y="19"/>
                      </a:cxn>
                      <a:cxn ang="0">
                        <a:pos x="171" y="5"/>
                      </a:cxn>
                      <a:cxn ang="0">
                        <a:pos x="228" y="0"/>
                      </a:cxn>
                      <a:cxn ang="0">
                        <a:pos x="274" y="5"/>
                      </a:cxn>
                      <a:cxn ang="0">
                        <a:pos x="303" y="15"/>
                      </a:cxn>
                      <a:cxn ang="0">
                        <a:pos x="333" y="30"/>
                      </a:cxn>
                      <a:cxn ang="0">
                        <a:pos x="360" y="52"/>
                      </a:cxn>
                      <a:cxn ang="0">
                        <a:pos x="382" y="71"/>
                      </a:cxn>
                      <a:cxn ang="0">
                        <a:pos x="405" y="94"/>
                      </a:cxn>
                      <a:cxn ang="0">
                        <a:pos x="434" y="125"/>
                      </a:cxn>
                      <a:cxn ang="0">
                        <a:pos x="465" y="159"/>
                      </a:cxn>
                    </a:cxnLst>
                    <a:rect l="0" t="0" r="r" b="b"/>
                    <a:pathLst>
                      <a:path w="488" h="430">
                        <a:moveTo>
                          <a:pt x="479" y="175"/>
                        </a:moveTo>
                        <a:lnTo>
                          <a:pt x="482" y="186"/>
                        </a:lnTo>
                        <a:lnTo>
                          <a:pt x="486" y="196"/>
                        </a:lnTo>
                        <a:lnTo>
                          <a:pt x="487" y="207"/>
                        </a:lnTo>
                        <a:lnTo>
                          <a:pt x="488" y="219"/>
                        </a:lnTo>
                        <a:lnTo>
                          <a:pt x="487" y="237"/>
                        </a:lnTo>
                        <a:lnTo>
                          <a:pt x="482" y="255"/>
                        </a:lnTo>
                        <a:lnTo>
                          <a:pt x="476" y="270"/>
                        </a:lnTo>
                        <a:lnTo>
                          <a:pt x="467" y="283"/>
                        </a:lnTo>
                        <a:lnTo>
                          <a:pt x="457" y="295"/>
                        </a:lnTo>
                        <a:lnTo>
                          <a:pt x="444" y="303"/>
                        </a:lnTo>
                        <a:lnTo>
                          <a:pt x="431" y="308"/>
                        </a:lnTo>
                        <a:lnTo>
                          <a:pt x="417" y="310"/>
                        </a:lnTo>
                        <a:lnTo>
                          <a:pt x="416" y="310"/>
                        </a:lnTo>
                        <a:lnTo>
                          <a:pt x="413" y="310"/>
                        </a:lnTo>
                        <a:lnTo>
                          <a:pt x="412" y="310"/>
                        </a:lnTo>
                        <a:lnTo>
                          <a:pt x="411" y="310"/>
                        </a:lnTo>
                        <a:lnTo>
                          <a:pt x="404" y="323"/>
                        </a:lnTo>
                        <a:lnTo>
                          <a:pt x="396" y="335"/>
                        </a:lnTo>
                        <a:lnTo>
                          <a:pt x="387" y="348"/>
                        </a:lnTo>
                        <a:lnTo>
                          <a:pt x="378" y="358"/>
                        </a:lnTo>
                        <a:lnTo>
                          <a:pt x="367" y="370"/>
                        </a:lnTo>
                        <a:lnTo>
                          <a:pt x="356" y="379"/>
                        </a:lnTo>
                        <a:lnTo>
                          <a:pt x="344" y="388"/>
                        </a:lnTo>
                        <a:lnTo>
                          <a:pt x="333" y="396"/>
                        </a:lnTo>
                        <a:lnTo>
                          <a:pt x="319" y="404"/>
                        </a:lnTo>
                        <a:lnTo>
                          <a:pt x="306" y="410"/>
                        </a:lnTo>
                        <a:lnTo>
                          <a:pt x="292" y="416"/>
                        </a:lnTo>
                        <a:lnTo>
                          <a:pt x="277" y="420"/>
                        </a:lnTo>
                        <a:lnTo>
                          <a:pt x="262" y="425"/>
                        </a:lnTo>
                        <a:lnTo>
                          <a:pt x="248" y="427"/>
                        </a:lnTo>
                        <a:lnTo>
                          <a:pt x="233" y="430"/>
                        </a:lnTo>
                        <a:lnTo>
                          <a:pt x="216" y="430"/>
                        </a:lnTo>
                        <a:lnTo>
                          <a:pt x="195" y="428"/>
                        </a:lnTo>
                        <a:lnTo>
                          <a:pt x="173" y="425"/>
                        </a:lnTo>
                        <a:lnTo>
                          <a:pt x="152" y="420"/>
                        </a:lnTo>
                        <a:lnTo>
                          <a:pt x="132" y="412"/>
                        </a:lnTo>
                        <a:lnTo>
                          <a:pt x="113" y="403"/>
                        </a:lnTo>
                        <a:lnTo>
                          <a:pt x="95" y="393"/>
                        </a:lnTo>
                        <a:lnTo>
                          <a:pt x="78" y="380"/>
                        </a:lnTo>
                        <a:lnTo>
                          <a:pt x="63" y="366"/>
                        </a:lnTo>
                        <a:lnTo>
                          <a:pt x="49" y="351"/>
                        </a:lnTo>
                        <a:lnTo>
                          <a:pt x="37" y="334"/>
                        </a:lnTo>
                        <a:lnTo>
                          <a:pt x="26" y="317"/>
                        </a:lnTo>
                        <a:lnTo>
                          <a:pt x="17" y="297"/>
                        </a:lnTo>
                        <a:lnTo>
                          <a:pt x="9" y="278"/>
                        </a:lnTo>
                        <a:lnTo>
                          <a:pt x="4" y="257"/>
                        </a:lnTo>
                        <a:lnTo>
                          <a:pt x="1" y="235"/>
                        </a:lnTo>
                        <a:lnTo>
                          <a:pt x="0" y="213"/>
                        </a:lnTo>
                        <a:lnTo>
                          <a:pt x="1" y="195"/>
                        </a:lnTo>
                        <a:lnTo>
                          <a:pt x="4" y="171"/>
                        </a:lnTo>
                        <a:lnTo>
                          <a:pt x="10" y="145"/>
                        </a:lnTo>
                        <a:lnTo>
                          <a:pt x="19" y="123"/>
                        </a:lnTo>
                        <a:lnTo>
                          <a:pt x="29" y="106"/>
                        </a:lnTo>
                        <a:lnTo>
                          <a:pt x="38" y="91"/>
                        </a:lnTo>
                        <a:lnTo>
                          <a:pt x="46" y="81"/>
                        </a:lnTo>
                        <a:lnTo>
                          <a:pt x="49" y="76"/>
                        </a:lnTo>
                        <a:lnTo>
                          <a:pt x="53" y="72"/>
                        </a:lnTo>
                        <a:lnTo>
                          <a:pt x="57" y="67"/>
                        </a:lnTo>
                        <a:lnTo>
                          <a:pt x="62" y="62"/>
                        </a:lnTo>
                        <a:lnTo>
                          <a:pt x="67" y="58"/>
                        </a:lnTo>
                        <a:lnTo>
                          <a:pt x="71" y="54"/>
                        </a:lnTo>
                        <a:lnTo>
                          <a:pt x="76" y="50"/>
                        </a:lnTo>
                        <a:lnTo>
                          <a:pt x="80" y="45"/>
                        </a:lnTo>
                        <a:lnTo>
                          <a:pt x="85" y="42"/>
                        </a:lnTo>
                        <a:lnTo>
                          <a:pt x="94" y="35"/>
                        </a:lnTo>
                        <a:lnTo>
                          <a:pt x="108" y="27"/>
                        </a:lnTo>
                        <a:lnTo>
                          <a:pt x="127" y="19"/>
                        </a:lnTo>
                        <a:lnTo>
                          <a:pt x="147" y="11"/>
                        </a:lnTo>
                        <a:lnTo>
                          <a:pt x="171" y="5"/>
                        </a:lnTo>
                        <a:lnTo>
                          <a:pt x="199" y="1"/>
                        </a:lnTo>
                        <a:lnTo>
                          <a:pt x="228" y="0"/>
                        </a:lnTo>
                        <a:lnTo>
                          <a:pt x="259" y="1"/>
                        </a:lnTo>
                        <a:lnTo>
                          <a:pt x="274" y="5"/>
                        </a:lnTo>
                        <a:lnTo>
                          <a:pt x="289" y="10"/>
                        </a:lnTo>
                        <a:lnTo>
                          <a:pt x="303" y="15"/>
                        </a:lnTo>
                        <a:lnTo>
                          <a:pt x="318" y="22"/>
                        </a:lnTo>
                        <a:lnTo>
                          <a:pt x="333" y="30"/>
                        </a:lnTo>
                        <a:lnTo>
                          <a:pt x="347" y="41"/>
                        </a:lnTo>
                        <a:lnTo>
                          <a:pt x="360" y="52"/>
                        </a:lnTo>
                        <a:lnTo>
                          <a:pt x="374" y="65"/>
                        </a:lnTo>
                        <a:lnTo>
                          <a:pt x="382" y="71"/>
                        </a:lnTo>
                        <a:lnTo>
                          <a:pt x="393" y="81"/>
                        </a:lnTo>
                        <a:lnTo>
                          <a:pt x="405" y="94"/>
                        </a:lnTo>
                        <a:lnTo>
                          <a:pt x="420" y="108"/>
                        </a:lnTo>
                        <a:lnTo>
                          <a:pt x="434" y="125"/>
                        </a:lnTo>
                        <a:lnTo>
                          <a:pt x="450" y="142"/>
                        </a:lnTo>
                        <a:lnTo>
                          <a:pt x="465" y="159"/>
                        </a:lnTo>
                        <a:lnTo>
                          <a:pt x="479"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1" name="Freeform 17"/>
                  <p:cNvSpPr>
                    <a:spLocks/>
                  </p:cNvSpPr>
                  <p:nvPr/>
                </p:nvSpPr>
                <p:spPr bwMode="auto">
                  <a:xfrm>
                    <a:off x="4679" y="3134"/>
                    <a:ext cx="214" cy="183"/>
                  </a:xfrm>
                  <a:custGeom>
                    <a:avLst/>
                    <a:gdLst/>
                    <a:ahLst/>
                    <a:cxnLst>
                      <a:cxn ang="0">
                        <a:pos x="387" y="140"/>
                      </a:cxn>
                      <a:cxn ang="0">
                        <a:pos x="380" y="141"/>
                      </a:cxn>
                      <a:cxn ang="0">
                        <a:pos x="373" y="142"/>
                      </a:cxn>
                      <a:cxn ang="0">
                        <a:pos x="368" y="145"/>
                      </a:cxn>
                      <a:cxn ang="0">
                        <a:pos x="362" y="150"/>
                      </a:cxn>
                      <a:cxn ang="0">
                        <a:pos x="354" y="119"/>
                      </a:cxn>
                      <a:cxn ang="0">
                        <a:pos x="340" y="90"/>
                      </a:cxn>
                      <a:cxn ang="0">
                        <a:pos x="322" y="65"/>
                      </a:cxn>
                      <a:cxn ang="0">
                        <a:pos x="300" y="43"/>
                      </a:cxn>
                      <a:cxn ang="0">
                        <a:pos x="274" y="26"/>
                      </a:cxn>
                      <a:cxn ang="0">
                        <a:pos x="246" y="12"/>
                      </a:cxn>
                      <a:cxn ang="0">
                        <a:pos x="216" y="4"/>
                      </a:cxn>
                      <a:cxn ang="0">
                        <a:pos x="182" y="0"/>
                      </a:cxn>
                      <a:cxn ang="0">
                        <a:pos x="145" y="4"/>
                      </a:cxn>
                      <a:cxn ang="0">
                        <a:pos x="112" y="14"/>
                      </a:cxn>
                      <a:cxn ang="0">
                        <a:pos x="81" y="31"/>
                      </a:cxn>
                      <a:cxn ang="0">
                        <a:pos x="53" y="53"/>
                      </a:cxn>
                      <a:cxn ang="0">
                        <a:pos x="31" y="81"/>
                      </a:cxn>
                      <a:cxn ang="0">
                        <a:pos x="14" y="112"/>
                      </a:cxn>
                      <a:cxn ang="0">
                        <a:pos x="4" y="145"/>
                      </a:cxn>
                      <a:cxn ang="0">
                        <a:pos x="0" y="182"/>
                      </a:cxn>
                      <a:cxn ang="0">
                        <a:pos x="4" y="219"/>
                      </a:cxn>
                      <a:cxn ang="0">
                        <a:pos x="14" y="254"/>
                      </a:cxn>
                      <a:cxn ang="0">
                        <a:pos x="31" y="285"/>
                      </a:cxn>
                      <a:cxn ang="0">
                        <a:pos x="53" y="311"/>
                      </a:cxn>
                      <a:cxn ang="0">
                        <a:pos x="81" y="334"/>
                      </a:cxn>
                      <a:cxn ang="0">
                        <a:pos x="112" y="351"/>
                      </a:cxn>
                      <a:cxn ang="0">
                        <a:pos x="145" y="362"/>
                      </a:cxn>
                      <a:cxn ang="0">
                        <a:pos x="182" y="365"/>
                      </a:cxn>
                      <a:cxn ang="0">
                        <a:pos x="213" y="363"/>
                      </a:cxn>
                      <a:cxn ang="0">
                        <a:pos x="242" y="355"/>
                      </a:cxn>
                      <a:cxn ang="0">
                        <a:pos x="270" y="343"/>
                      </a:cxn>
                      <a:cxn ang="0">
                        <a:pos x="294" y="327"/>
                      </a:cxn>
                      <a:cxn ang="0">
                        <a:pos x="316" y="307"/>
                      </a:cxn>
                      <a:cxn ang="0">
                        <a:pos x="334" y="285"/>
                      </a:cxn>
                      <a:cxn ang="0">
                        <a:pos x="348" y="258"/>
                      </a:cxn>
                      <a:cxn ang="0">
                        <a:pos x="358" y="231"/>
                      </a:cxn>
                      <a:cxn ang="0">
                        <a:pos x="364" y="236"/>
                      </a:cxn>
                      <a:cxn ang="0">
                        <a:pos x="371" y="241"/>
                      </a:cxn>
                      <a:cxn ang="0">
                        <a:pos x="379" y="244"/>
                      </a:cxn>
                      <a:cxn ang="0">
                        <a:pos x="387" y="246"/>
                      </a:cxn>
                      <a:cxn ang="0">
                        <a:pos x="395" y="244"/>
                      </a:cxn>
                      <a:cxn ang="0">
                        <a:pos x="403" y="241"/>
                      </a:cxn>
                      <a:cxn ang="0">
                        <a:pos x="410" y="236"/>
                      </a:cxn>
                      <a:cxn ang="0">
                        <a:pos x="417" y="229"/>
                      </a:cxn>
                      <a:cxn ang="0">
                        <a:pos x="422" y="223"/>
                      </a:cxn>
                      <a:cxn ang="0">
                        <a:pos x="425" y="213"/>
                      </a:cxn>
                      <a:cxn ang="0">
                        <a:pos x="428" y="203"/>
                      </a:cxn>
                      <a:cxn ang="0">
                        <a:pos x="429" y="193"/>
                      </a:cxn>
                      <a:cxn ang="0">
                        <a:pos x="428" y="182"/>
                      </a:cxn>
                      <a:cxn ang="0">
                        <a:pos x="425" y="172"/>
                      </a:cxn>
                      <a:cxn ang="0">
                        <a:pos x="422" y="163"/>
                      </a:cxn>
                      <a:cxn ang="0">
                        <a:pos x="417" y="155"/>
                      </a:cxn>
                      <a:cxn ang="0">
                        <a:pos x="410" y="149"/>
                      </a:cxn>
                      <a:cxn ang="0">
                        <a:pos x="403" y="144"/>
                      </a:cxn>
                      <a:cxn ang="0">
                        <a:pos x="395" y="141"/>
                      </a:cxn>
                      <a:cxn ang="0">
                        <a:pos x="387" y="140"/>
                      </a:cxn>
                    </a:cxnLst>
                    <a:rect l="0" t="0" r="r" b="b"/>
                    <a:pathLst>
                      <a:path w="429" h="365">
                        <a:moveTo>
                          <a:pt x="387" y="140"/>
                        </a:moveTo>
                        <a:lnTo>
                          <a:pt x="380" y="141"/>
                        </a:lnTo>
                        <a:lnTo>
                          <a:pt x="373" y="142"/>
                        </a:lnTo>
                        <a:lnTo>
                          <a:pt x="368" y="145"/>
                        </a:lnTo>
                        <a:lnTo>
                          <a:pt x="362" y="150"/>
                        </a:lnTo>
                        <a:lnTo>
                          <a:pt x="354" y="119"/>
                        </a:lnTo>
                        <a:lnTo>
                          <a:pt x="340" y="90"/>
                        </a:lnTo>
                        <a:lnTo>
                          <a:pt x="322" y="65"/>
                        </a:lnTo>
                        <a:lnTo>
                          <a:pt x="300" y="43"/>
                        </a:lnTo>
                        <a:lnTo>
                          <a:pt x="274" y="26"/>
                        </a:lnTo>
                        <a:lnTo>
                          <a:pt x="246" y="12"/>
                        </a:lnTo>
                        <a:lnTo>
                          <a:pt x="216" y="4"/>
                        </a:lnTo>
                        <a:lnTo>
                          <a:pt x="182" y="0"/>
                        </a:lnTo>
                        <a:lnTo>
                          <a:pt x="145" y="4"/>
                        </a:lnTo>
                        <a:lnTo>
                          <a:pt x="112" y="14"/>
                        </a:lnTo>
                        <a:lnTo>
                          <a:pt x="81" y="31"/>
                        </a:lnTo>
                        <a:lnTo>
                          <a:pt x="53" y="53"/>
                        </a:lnTo>
                        <a:lnTo>
                          <a:pt x="31" y="81"/>
                        </a:lnTo>
                        <a:lnTo>
                          <a:pt x="14" y="112"/>
                        </a:lnTo>
                        <a:lnTo>
                          <a:pt x="4" y="145"/>
                        </a:lnTo>
                        <a:lnTo>
                          <a:pt x="0" y="182"/>
                        </a:lnTo>
                        <a:lnTo>
                          <a:pt x="4" y="219"/>
                        </a:lnTo>
                        <a:lnTo>
                          <a:pt x="14" y="254"/>
                        </a:lnTo>
                        <a:lnTo>
                          <a:pt x="31" y="285"/>
                        </a:lnTo>
                        <a:lnTo>
                          <a:pt x="53" y="311"/>
                        </a:lnTo>
                        <a:lnTo>
                          <a:pt x="81" y="334"/>
                        </a:lnTo>
                        <a:lnTo>
                          <a:pt x="112" y="351"/>
                        </a:lnTo>
                        <a:lnTo>
                          <a:pt x="145" y="362"/>
                        </a:lnTo>
                        <a:lnTo>
                          <a:pt x="182" y="365"/>
                        </a:lnTo>
                        <a:lnTo>
                          <a:pt x="213" y="363"/>
                        </a:lnTo>
                        <a:lnTo>
                          <a:pt x="242" y="355"/>
                        </a:lnTo>
                        <a:lnTo>
                          <a:pt x="270" y="343"/>
                        </a:lnTo>
                        <a:lnTo>
                          <a:pt x="294" y="327"/>
                        </a:lnTo>
                        <a:lnTo>
                          <a:pt x="316" y="307"/>
                        </a:lnTo>
                        <a:lnTo>
                          <a:pt x="334" y="285"/>
                        </a:lnTo>
                        <a:lnTo>
                          <a:pt x="348" y="258"/>
                        </a:lnTo>
                        <a:lnTo>
                          <a:pt x="358" y="231"/>
                        </a:lnTo>
                        <a:lnTo>
                          <a:pt x="364" y="236"/>
                        </a:lnTo>
                        <a:lnTo>
                          <a:pt x="371" y="241"/>
                        </a:lnTo>
                        <a:lnTo>
                          <a:pt x="379" y="244"/>
                        </a:lnTo>
                        <a:lnTo>
                          <a:pt x="387" y="246"/>
                        </a:lnTo>
                        <a:lnTo>
                          <a:pt x="395" y="244"/>
                        </a:lnTo>
                        <a:lnTo>
                          <a:pt x="403" y="241"/>
                        </a:lnTo>
                        <a:lnTo>
                          <a:pt x="410" y="236"/>
                        </a:lnTo>
                        <a:lnTo>
                          <a:pt x="417" y="229"/>
                        </a:lnTo>
                        <a:lnTo>
                          <a:pt x="422" y="223"/>
                        </a:lnTo>
                        <a:lnTo>
                          <a:pt x="425" y="213"/>
                        </a:lnTo>
                        <a:lnTo>
                          <a:pt x="428" y="203"/>
                        </a:lnTo>
                        <a:lnTo>
                          <a:pt x="429" y="193"/>
                        </a:lnTo>
                        <a:lnTo>
                          <a:pt x="428" y="182"/>
                        </a:lnTo>
                        <a:lnTo>
                          <a:pt x="425" y="172"/>
                        </a:lnTo>
                        <a:lnTo>
                          <a:pt x="422" y="163"/>
                        </a:lnTo>
                        <a:lnTo>
                          <a:pt x="417" y="155"/>
                        </a:lnTo>
                        <a:lnTo>
                          <a:pt x="410" y="149"/>
                        </a:lnTo>
                        <a:lnTo>
                          <a:pt x="403" y="144"/>
                        </a:lnTo>
                        <a:lnTo>
                          <a:pt x="395" y="141"/>
                        </a:lnTo>
                        <a:lnTo>
                          <a:pt x="387" y="14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2" name="Freeform 18"/>
                  <p:cNvSpPr>
                    <a:spLocks/>
                  </p:cNvSpPr>
                  <p:nvPr/>
                </p:nvSpPr>
                <p:spPr bwMode="auto">
                  <a:xfrm>
                    <a:off x="4724" y="3261"/>
                    <a:ext cx="88" cy="30"/>
                  </a:xfrm>
                  <a:custGeom>
                    <a:avLst/>
                    <a:gdLst/>
                    <a:ahLst/>
                    <a:cxnLst>
                      <a:cxn ang="0">
                        <a:pos x="0" y="0"/>
                      </a:cxn>
                      <a:cxn ang="0">
                        <a:pos x="4" y="12"/>
                      </a:cxn>
                      <a:cxn ang="0">
                        <a:pos x="8" y="24"/>
                      </a:cxn>
                      <a:cxn ang="0">
                        <a:pos x="16" y="36"/>
                      </a:cxn>
                      <a:cxn ang="0">
                        <a:pos x="31" y="48"/>
                      </a:cxn>
                      <a:cxn ang="0">
                        <a:pos x="42" y="54"/>
                      </a:cxn>
                      <a:cxn ang="0">
                        <a:pos x="53" y="57"/>
                      </a:cxn>
                      <a:cxn ang="0">
                        <a:pos x="65" y="59"/>
                      </a:cxn>
                      <a:cxn ang="0">
                        <a:pos x="76" y="61"/>
                      </a:cxn>
                      <a:cxn ang="0">
                        <a:pos x="85" y="61"/>
                      </a:cxn>
                      <a:cxn ang="0">
                        <a:pos x="92" y="61"/>
                      </a:cxn>
                      <a:cxn ang="0">
                        <a:pos x="97" y="59"/>
                      </a:cxn>
                      <a:cxn ang="0">
                        <a:pos x="99" y="59"/>
                      </a:cxn>
                      <a:cxn ang="0">
                        <a:pos x="175" y="0"/>
                      </a:cxn>
                      <a:cxn ang="0">
                        <a:pos x="0" y="0"/>
                      </a:cxn>
                    </a:cxnLst>
                    <a:rect l="0" t="0" r="r" b="b"/>
                    <a:pathLst>
                      <a:path w="175" h="61">
                        <a:moveTo>
                          <a:pt x="0" y="0"/>
                        </a:moveTo>
                        <a:lnTo>
                          <a:pt x="4" y="12"/>
                        </a:lnTo>
                        <a:lnTo>
                          <a:pt x="8" y="24"/>
                        </a:lnTo>
                        <a:lnTo>
                          <a:pt x="16" y="36"/>
                        </a:lnTo>
                        <a:lnTo>
                          <a:pt x="31" y="48"/>
                        </a:lnTo>
                        <a:lnTo>
                          <a:pt x="42" y="54"/>
                        </a:lnTo>
                        <a:lnTo>
                          <a:pt x="53" y="57"/>
                        </a:lnTo>
                        <a:lnTo>
                          <a:pt x="65" y="59"/>
                        </a:lnTo>
                        <a:lnTo>
                          <a:pt x="76" y="61"/>
                        </a:lnTo>
                        <a:lnTo>
                          <a:pt x="85" y="61"/>
                        </a:lnTo>
                        <a:lnTo>
                          <a:pt x="92" y="61"/>
                        </a:lnTo>
                        <a:lnTo>
                          <a:pt x="97" y="59"/>
                        </a:lnTo>
                        <a:lnTo>
                          <a:pt x="99" y="59"/>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3" name="Freeform 19"/>
                  <p:cNvSpPr>
                    <a:spLocks/>
                  </p:cNvSpPr>
                  <p:nvPr/>
                </p:nvSpPr>
                <p:spPr bwMode="auto">
                  <a:xfrm>
                    <a:off x="4736" y="3268"/>
                    <a:ext cx="51" cy="9"/>
                  </a:xfrm>
                  <a:custGeom>
                    <a:avLst/>
                    <a:gdLst/>
                    <a:ahLst/>
                    <a:cxnLst>
                      <a:cxn ang="0">
                        <a:pos x="0" y="0"/>
                      </a:cxn>
                      <a:cxn ang="0">
                        <a:pos x="8" y="19"/>
                      </a:cxn>
                      <a:cxn ang="0">
                        <a:pos x="77" y="19"/>
                      </a:cxn>
                      <a:cxn ang="0">
                        <a:pos x="103" y="0"/>
                      </a:cxn>
                      <a:cxn ang="0">
                        <a:pos x="0" y="0"/>
                      </a:cxn>
                    </a:cxnLst>
                    <a:rect l="0" t="0" r="r" b="b"/>
                    <a:pathLst>
                      <a:path w="103" h="19">
                        <a:moveTo>
                          <a:pt x="0" y="0"/>
                        </a:moveTo>
                        <a:lnTo>
                          <a:pt x="8" y="19"/>
                        </a:lnTo>
                        <a:lnTo>
                          <a:pt x="77" y="19"/>
                        </a:lnTo>
                        <a:lnTo>
                          <a:pt x="103"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044" name="Freeform 20"/>
                  <p:cNvSpPr>
                    <a:spLocks/>
                  </p:cNvSpPr>
                  <p:nvPr/>
                </p:nvSpPr>
                <p:spPr bwMode="auto">
                  <a:xfrm>
                    <a:off x="4676" y="3099"/>
                    <a:ext cx="175" cy="58"/>
                  </a:xfrm>
                  <a:custGeom>
                    <a:avLst/>
                    <a:gdLst/>
                    <a:ahLst/>
                    <a:cxnLst>
                      <a:cxn ang="0">
                        <a:pos x="283" y="20"/>
                      </a:cxn>
                      <a:cxn ang="0">
                        <a:pos x="278" y="20"/>
                      </a:cxn>
                      <a:cxn ang="0">
                        <a:pos x="270" y="19"/>
                      </a:cxn>
                      <a:cxn ang="0">
                        <a:pos x="260" y="17"/>
                      </a:cxn>
                      <a:cxn ang="0">
                        <a:pos x="248" y="16"/>
                      </a:cxn>
                      <a:cxn ang="0">
                        <a:pos x="234" y="15"/>
                      </a:cxn>
                      <a:cxn ang="0">
                        <a:pos x="221" y="14"/>
                      </a:cxn>
                      <a:cxn ang="0">
                        <a:pos x="205" y="12"/>
                      </a:cxn>
                      <a:cxn ang="0">
                        <a:pos x="190" y="9"/>
                      </a:cxn>
                      <a:cxn ang="0">
                        <a:pos x="173" y="8"/>
                      </a:cxn>
                      <a:cxn ang="0">
                        <a:pos x="158" y="6"/>
                      </a:cxn>
                      <a:cxn ang="0">
                        <a:pos x="143" y="5"/>
                      </a:cxn>
                      <a:cxn ang="0">
                        <a:pos x="130" y="4"/>
                      </a:cxn>
                      <a:cxn ang="0">
                        <a:pos x="117" y="2"/>
                      </a:cxn>
                      <a:cxn ang="0">
                        <a:pos x="108" y="1"/>
                      </a:cxn>
                      <a:cxn ang="0">
                        <a:pos x="100" y="0"/>
                      </a:cxn>
                      <a:cxn ang="0">
                        <a:pos x="94" y="0"/>
                      </a:cxn>
                      <a:cxn ang="0">
                        <a:pos x="77" y="4"/>
                      </a:cxn>
                      <a:cxn ang="0">
                        <a:pos x="59" y="12"/>
                      </a:cxn>
                      <a:cxn ang="0">
                        <a:pos x="43" y="24"/>
                      </a:cxn>
                      <a:cxn ang="0">
                        <a:pos x="29" y="39"/>
                      </a:cxn>
                      <a:cxn ang="0">
                        <a:pos x="17" y="55"/>
                      </a:cxn>
                      <a:cxn ang="0">
                        <a:pos x="8" y="72"/>
                      </a:cxn>
                      <a:cxn ang="0">
                        <a:pos x="2" y="86"/>
                      </a:cxn>
                      <a:cxn ang="0">
                        <a:pos x="0" y="98"/>
                      </a:cxn>
                      <a:cxn ang="0">
                        <a:pos x="3" y="103"/>
                      </a:cxn>
                      <a:cxn ang="0">
                        <a:pos x="13" y="106"/>
                      </a:cxn>
                      <a:cxn ang="0">
                        <a:pos x="29" y="108"/>
                      </a:cxn>
                      <a:cxn ang="0">
                        <a:pos x="49" y="111"/>
                      </a:cxn>
                      <a:cxn ang="0">
                        <a:pos x="73" y="113"/>
                      </a:cxn>
                      <a:cxn ang="0">
                        <a:pos x="101" y="114"/>
                      </a:cxn>
                      <a:cxn ang="0">
                        <a:pos x="130" y="115"/>
                      </a:cxn>
                      <a:cxn ang="0">
                        <a:pos x="161" y="115"/>
                      </a:cxn>
                      <a:cxn ang="0">
                        <a:pos x="191" y="115"/>
                      </a:cxn>
                      <a:cxn ang="0">
                        <a:pos x="221" y="115"/>
                      </a:cxn>
                      <a:cxn ang="0">
                        <a:pos x="248" y="115"/>
                      </a:cxn>
                      <a:cxn ang="0">
                        <a:pos x="274" y="115"/>
                      </a:cxn>
                      <a:cxn ang="0">
                        <a:pos x="297" y="115"/>
                      </a:cxn>
                      <a:cxn ang="0">
                        <a:pos x="314" y="114"/>
                      </a:cxn>
                      <a:cxn ang="0">
                        <a:pos x="327" y="114"/>
                      </a:cxn>
                      <a:cxn ang="0">
                        <a:pos x="332" y="114"/>
                      </a:cxn>
                      <a:cxn ang="0">
                        <a:pos x="345" y="110"/>
                      </a:cxn>
                      <a:cxn ang="0">
                        <a:pos x="351" y="99"/>
                      </a:cxn>
                      <a:cxn ang="0">
                        <a:pos x="350" y="84"/>
                      </a:cxn>
                      <a:cxn ang="0">
                        <a:pos x="343" y="67"/>
                      </a:cxn>
                      <a:cxn ang="0">
                        <a:pos x="331" y="50"/>
                      </a:cxn>
                      <a:cxn ang="0">
                        <a:pos x="316" y="35"/>
                      </a:cxn>
                      <a:cxn ang="0">
                        <a:pos x="300" y="24"/>
                      </a:cxn>
                      <a:cxn ang="0">
                        <a:pos x="283" y="20"/>
                      </a:cxn>
                    </a:cxnLst>
                    <a:rect l="0" t="0" r="r" b="b"/>
                    <a:pathLst>
                      <a:path w="351" h="115">
                        <a:moveTo>
                          <a:pt x="283" y="20"/>
                        </a:moveTo>
                        <a:lnTo>
                          <a:pt x="278" y="20"/>
                        </a:lnTo>
                        <a:lnTo>
                          <a:pt x="270" y="19"/>
                        </a:lnTo>
                        <a:lnTo>
                          <a:pt x="260" y="17"/>
                        </a:lnTo>
                        <a:lnTo>
                          <a:pt x="248" y="16"/>
                        </a:lnTo>
                        <a:lnTo>
                          <a:pt x="234" y="15"/>
                        </a:lnTo>
                        <a:lnTo>
                          <a:pt x="221" y="14"/>
                        </a:lnTo>
                        <a:lnTo>
                          <a:pt x="205" y="12"/>
                        </a:lnTo>
                        <a:lnTo>
                          <a:pt x="190" y="9"/>
                        </a:lnTo>
                        <a:lnTo>
                          <a:pt x="173" y="8"/>
                        </a:lnTo>
                        <a:lnTo>
                          <a:pt x="158" y="6"/>
                        </a:lnTo>
                        <a:lnTo>
                          <a:pt x="143" y="5"/>
                        </a:lnTo>
                        <a:lnTo>
                          <a:pt x="130" y="4"/>
                        </a:lnTo>
                        <a:lnTo>
                          <a:pt x="117" y="2"/>
                        </a:lnTo>
                        <a:lnTo>
                          <a:pt x="108" y="1"/>
                        </a:lnTo>
                        <a:lnTo>
                          <a:pt x="100" y="0"/>
                        </a:lnTo>
                        <a:lnTo>
                          <a:pt x="94" y="0"/>
                        </a:lnTo>
                        <a:lnTo>
                          <a:pt x="77" y="4"/>
                        </a:lnTo>
                        <a:lnTo>
                          <a:pt x="59" y="12"/>
                        </a:lnTo>
                        <a:lnTo>
                          <a:pt x="43" y="24"/>
                        </a:lnTo>
                        <a:lnTo>
                          <a:pt x="29" y="39"/>
                        </a:lnTo>
                        <a:lnTo>
                          <a:pt x="17" y="55"/>
                        </a:lnTo>
                        <a:lnTo>
                          <a:pt x="8" y="72"/>
                        </a:lnTo>
                        <a:lnTo>
                          <a:pt x="2" y="86"/>
                        </a:lnTo>
                        <a:lnTo>
                          <a:pt x="0" y="98"/>
                        </a:lnTo>
                        <a:lnTo>
                          <a:pt x="3" y="103"/>
                        </a:lnTo>
                        <a:lnTo>
                          <a:pt x="13" y="106"/>
                        </a:lnTo>
                        <a:lnTo>
                          <a:pt x="29" y="108"/>
                        </a:lnTo>
                        <a:lnTo>
                          <a:pt x="49" y="111"/>
                        </a:lnTo>
                        <a:lnTo>
                          <a:pt x="73" y="113"/>
                        </a:lnTo>
                        <a:lnTo>
                          <a:pt x="101" y="114"/>
                        </a:lnTo>
                        <a:lnTo>
                          <a:pt x="130" y="115"/>
                        </a:lnTo>
                        <a:lnTo>
                          <a:pt x="161" y="115"/>
                        </a:lnTo>
                        <a:lnTo>
                          <a:pt x="191" y="115"/>
                        </a:lnTo>
                        <a:lnTo>
                          <a:pt x="221" y="115"/>
                        </a:lnTo>
                        <a:lnTo>
                          <a:pt x="248" y="115"/>
                        </a:lnTo>
                        <a:lnTo>
                          <a:pt x="274" y="115"/>
                        </a:lnTo>
                        <a:lnTo>
                          <a:pt x="297" y="115"/>
                        </a:lnTo>
                        <a:lnTo>
                          <a:pt x="314" y="114"/>
                        </a:lnTo>
                        <a:lnTo>
                          <a:pt x="327" y="114"/>
                        </a:lnTo>
                        <a:lnTo>
                          <a:pt x="332" y="114"/>
                        </a:lnTo>
                        <a:lnTo>
                          <a:pt x="345" y="110"/>
                        </a:lnTo>
                        <a:lnTo>
                          <a:pt x="351" y="99"/>
                        </a:lnTo>
                        <a:lnTo>
                          <a:pt x="350" y="84"/>
                        </a:lnTo>
                        <a:lnTo>
                          <a:pt x="343" y="67"/>
                        </a:lnTo>
                        <a:lnTo>
                          <a:pt x="331" y="50"/>
                        </a:lnTo>
                        <a:lnTo>
                          <a:pt x="316" y="35"/>
                        </a:lnTo>
                        <a:lnTo>
                          <a:pt x="300"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5" name="Freeform 21"/>
                  <p:cNvSpPr>
                    <a:spLocks/>
                  </p:cNvSpPr>
                  <p:nvPr/>
                </p:nvSpPr>
                <p:spPr bwMode="auto">
                  <a:xfrm>
                    <a:off x="4865" y="3236"/>
                    <a:ext cx="13" cy="13"/>
                  </a:xfrm>
                  <a:custGeom>
                    <a:avLst/>
                    <a:gdLst/>
                    <a:ahLst/>
                    <a:cxnLst>
                      <a:cxn ang="0">
                        <a:pos x="13" y="27"/>
                      </a:cxn>
                      <a:cxn ang="0">
                        <a:pos x="19" y="25"/>
                      </a:cxn>
                      <a:cxn ang="0">
                        <a:pos x="23" y="23"/>
                      </a:cxn>
                      <a:cxn ang="0">
                        <a:pos x="26" y="19"/>
                      </a:cxn>
                      <a:cxn ang="0">
                        <a:pos x="27" y="14"/>
                      </a:cxn>
                      <a:cxn ang="0">
                        <a:pos x="26" y="9"/>
                      </a:cxn>
                      <a:cxn ang="0">
                        <a:pos x="23" y="5"/>
                      </a:cxn>
                      <a:cxn ang="0">
                        <a:pos x="19" y="1"/>
                      </a:cxn>
                      <a:cxn ang="0">
                        <a:pos x="13" y="0"/>
                      </a:cxn>
                      <a:cxn ang="0">
                        <a:pos x="9" y="1"/>
                      </a:cxn>
                      <a:cxn ang="0">
                        <a:pos x="4" y="5"/>
                      </a:cxn>
                      <a:cxn ang="0">
                        <a:pos x="2" y="9"/>
                      </a:cxn>
                      <a:cxn ang="0">
                        <a:pos x="0" y="14"/>
                      </a:cxn>
                      <a:cxn ang="0">
                        <a:pos x="2" y="19"/>
                      </a:cxn>
                      <a:cxn ang="0">
                        <a:pos x="4" y="23"/>
                      </a:cxn>
                      <a:cxn ang="0">
                        <a:pos x="9" y="25"/>
                      </a:cxn>
                      <a:cxn ang="0">
                        <a:pos x="13" y="27"/>
                      </a:cxn>
                    </a:cxnLst>
                    <a:rect l="0" t="0" r="r" b="b"/>
                    <a:pathLst>
                      <a:path w="27" h="27">
                        <a:moveTo>
                          <a:pt x="13" y="27"/>
                        </a:moveTo>
                        <a:lnTo>
                          <a:pt x="19" y="25"/>
                        </a:lnTo>
                        <a:lnTo>
                          <a:pt x="23" y="23"/>
                        </a:lnTo>
                        <a:lnTo>
                          <a:pt x="26" y="19"/>
                        </a:lnTo>
                        <a:lnTo>
                          <a:pt x="27" y="14"/>
                        </a:lnTo>
                        <a:lnTo>
                          <a:pt x="26" y="9"/>
                        </a:lnTo>
                        <a:lnTo>
                          <a:pt x="23" y="5"/>
                        </a:lnTo>
                        <a:lnTo>
                          <a:pt x="19" y="1"/>
                        </a:lnTo>
                        <a:lnTo>
                          <a:pt x="13" y="0"/>
                        </a:lnTo>
                        <a:lnTo>
                          <a:pt x="9" y="1"/>
                        </a:lnTo>
                        <a:lnTo>
                          <a:pt x="4" y="5"/>
                        </a:lnTo>
                        <a:lnTo>
                          <a:pt x="2" y="9"/>
                        </a:lnTo>
                        <a:lnTo>
                          <a:pt x="0" y="14"/>
                        </a:lnTo>
                        <a:lnTo>
                          <a:pt x="2" y="19"/>
                        </a:lnTo>
                        <a:lnTo>
                          <a:pt x="4" y="23"/>
                        </a:lnTo>
                        <a:lnTo>
                          <a:pt x="9" y="25"/>
                        </a:lnTo>
                        <a:lnTo>
                          <a:pt x="13"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6" name="Freeform 22"/>
                  <p:cNvSpPr>
                    <a:spLocks/>
                  </p:cNvSpPr>
                  <p:nvPr/>
                </p:nvSpPr>
                <p:spPr bwMode="auto">
                  <a:xfrm>
                    <a:off x="4720" y="3343"/>
                    <a:ext cx="150" cy="92"/>
                  </a:xfrm>
                  <a:custGeom>
                    <a:avLst/>
                    <a:gdLst/>
                    <a:ahLst/>
                    <a:cxnLst>
                      <a:cxn ang="0">
                        <a:pos x="290" y="101"/>
                      </a:cxn>
                      <a:cxn ang="0">
                        <a:pos x="262" y="69"/>
                      </a:cxn>
                      <a:cxn ang="0">
                        <a:pos x="301" y="41"/>
                      </a:cxn>
                      <a:cxn ang="0">
                        <a:pos x="269" y="3"/>
                      </a:cxn>
                      <a:cxn ang="0">
                        <a:pos x="249" y="3"/>
                      </a:cxn>
                      <a:cxn ang="0">
                        <a:pos x="275" y="38"/>
                      </a:cxn>
                      <a:cxn ang="0">
                        <a:pos x="237" y="66"/>
                      </a:cxn>
                      <a:cxn ang="0">
                        <a:pos x="242" y="70"/>
                      </a:cxn>
                      <a:cxn ang="0">
                        <a:pos x="250" y="81"/>
                      </a:cxn>
                      <a:cxn ang="0">
                        <a:pos x="259" y="91"/>
                      </a:cxn>
                      <a:cxn ang="0">
                        <a:pos x="262" y="94"/>
                      </a:cxn>
                      <a:cxn ang="0">
                        <a:pos x="128" y="166"/>
                      </a:cxn>
                      <a:cxn ang="0">
                        <a:pos x="36" y="92"/>
                      </a:cxn>
                      <a:cxn ang="0">
                        <a:pos x="58" y="66"/>
                      </a:cxn>
                      <a:cxn ang="0">
                        <a:pos x="23" y="39"/>
                      </a:cxn>
                      <a:cxn ang="0">
                        <a:pos x="44" y="0"/>
                      </a:cxn>
                      <a:cxn ang="0">
                        <a:pos x="26" y="1"/>
                      </a:cxn>
                      <a:cxn ang="0">
                        <a:pos x="0" y="43"/>
                      </a:cxn>
                      <a:cxn ang="0">
                        <a:pos x="36" y="68"/>
                      </a:cxn>
                      <a:cxn ang="0">
                        <a:pos x="8" y="97"/>
                      </a:cxn>
                      <a:cxn ang="0">
                        <a:pos x="125" y="184"/>
                      </a:cxn>
                      <a:cxn ang="0">
                        <a:pos x="290" y="101"/>
                      </a:cxn>
                    </a:cxnLst>
                    <a:rect l="0" t="0" r="r" b="b"/>
                    <a:pathLst>
                      <a:path w="301" h="184">
                        <a:moveTo>
                          <a:pt x="290" y="101"/>
                        </a:moveTo>
                        <a:lnTo>
                          <a:pt x="262" y="69"/>
                        </a:lnTo>
                        <a:lnTo>
                          <a:pt x="301" y="41"/>
                        </a:lnTo>
                        <a:lnTo>
                          <a:pt x="269" y="3"/>
                        </a:lnTo>
                        <a:lnTo>
                          <a:pt x="249" y="3"/>
                        </a:lnTo>
                        <a:lnTo>
                          <a:pt x="275" y="38"/>
                        </a:lnTo>
                        <a:lnTo>
                          <a:pt x="237" y="66"/>
                        </a:lnTo>
                        <a:lnTo>
                          <a:pt x="242" y="70"/>
                        </a:lnTo>
                        <a:lnTo>
                          <a:pt x="250" y="81"/>
                        </a:lnTo>
                        <a:lnTo>
                          <a:pt x="259" y="91"/>
                        </a:lnTo>
                        <a:lnTo>
                          <a:pt x="262" y="94"/>
                        </a:lnTo>
                        <a:lnTo>
                          <a:pt x="128" y="166"/>
                        </a:lnTo>
                        <a:lnTo>
                          <a:pt x="36" y="92"/>
                        </a:lnTo>
                        <a:lnTo>
                          <a:pt x="58" y="66"/>
                        </a:lnTo>
                        <a:lnTo>
                          <a:pt x="23" y="39"/>
                        </a:lnTo>
                        <a:lnTo>
                          <a:pt x="44" y="0"/>
                        </a:lnTo>
                        <a:lnTo>
                          <a:pt x="26" y="1"/>
                        </a:lnTo>
                        <a:lnTo>
                          <a:pt x="0" y="43"/>
                        </a:lnTo>
                        <a:lnTo>
                          <a:pt x="36" y="68"/>
                        </a:lnTo>
                        <a:lnTo>
                          <a:pt x="8" y="97"/>
                        </a:lnTo>
                        <a:lnTo>
                          <a:pt x="125"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7" name="Freeform 23"/>
                  <p:cNvSpPr>
                    <a:spLocks/>
                  </p:cNvSpPr>
                  <p:nvPr/>
                </p:nvSpPr>
                <p:spPr bwMode="auto">
                  <a:xfrm>
                    <a:off x="4689" y="3420"/>
                    <a:ext cx="9" cy="118"/>
                  </a:xfrm>
                  <a:custGeom>
                    <a:avLst/>
                    <a:gdLst/>
                    <a:ahLst/>
                    <a:cxnLst>
                      <a:cxn ang="0">
                        <a:pos x="0" y="236"/>
                      </a:cxn>
                      <a:cxn ang="0">
                        <a:pos x="0" y="35"/>
                      </a:cxn>
                      <a:cxn ang="0">
                        <a:pos x="17" y="0"/>
                      </a:cxn>
                      <a:cxn ang="0">
                        <a:pos x="17" y="234"/>
                      </a:cxn>
                      <a:cxn ang="0">
                        <a:pos x="0" y="236"/>
                      </a:cxn>
                    </a:cxnLst>
                    <a:rect l="0" t="0" r="r" b="b"/>
                    <a:pathLst>
                      <a:path w="17" h="236">
                        <a:moveTo>
                          <a:pt x="0" y="236"/>
                        </a:moveTo>
                        <a:lnTo>
                          <a:pt x="0" y="35"/>
                        </a:lnTo>
                        <a:lnTo>
                          <a:pt x="17" y="0"/>
                        </a:lnTo>
                        <a:lnTo>
                          <a:pt x="17" y="234"/>
                        </a:lnTo>
                        <a:lnTo>
                          <a:pt x="0" y="2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8" name="Freeform 24"/>
                  <p:cNvSpPr>
                    <a:spLocks/>
                  </p:cNvSpPr>
                  <p:nvPr/>
                </p:nvSpPr>
                <p:spPr bwMode="auto">
                  <a:xfrm>
                    <a:off x="3951" y="3334"/>
                    <a:ext cx="213" cy="259"/>
                  </a:xfrm>
                  <a:custGeom>
                    <a:avLst/>
                    <a:gdLst/>
                    <a:ahLst/>
                    <a:cxnLst>
                      <a:cxn ang="0">
                        <a:pos x="424" y="24"/>
                      </a:cxn>
                      <a:cxn ang="0">
                        <a:pos x="414" y="14"/>
                      </a:cxn>
                      <a:cxn ang="0">
                        <a:pos x="399" y="7"/>
                      </a:cxn>
                      <a:cxn ang="0">
                        <a:pos x="378" y="2"/>
                      </a:cxn>
                      <a:cxn ang="0">
                        <a:pos x="354" y="0"/>
                      </a:cxn>
                      <a:cxn ang="0">
                        <a:pos x="328" y="1"/>
                      </a:cxn>
                      <a:cxn ang="0">
                        <a:pos x="298" y="3"/>
                      </a:cxn>
                      <a:cxn ang="0">
                        <a:pos x="266" y="7"/>
                      </a:cxn>
                      <a:cxn ang="0">
                        <a:pos x="235" y="13"/>
                      </a:cxn>
                      <a:cxn ang="0">
                        <a:pos x="204" y="18"/>
                      </a:cxn>
                      <a:cxn ang="0">
                        <a:pos x="174" y="24"/>
                      </a:cxn>
                      <a:cxn ang="0">
                        <a:pos x="147" y="30"/>
                      </a:cxn>
                      <a:cxn ang="0">
                        <a:pos x="123" y="37"/>
                      </a:cxn>
                      <a:cxn ang="0">
                        <a:pos x="102" y="41"/>
                      </a:cxn>
                      <a:cxn ang="0">
                        <a:pos x="87" y="46"/>
                      </a:cxn>
                      <a:cxn ang="0">
                        <a:pos x="76" y="48"/>
                      </a:cxn>
                      <a:cxn ang="0">
                        <a:pos x="73" y="49"/>
                      </a:cxn>
                      <a:cxn ang="0">
                        <a:pos x="73" y="48"/>
                      </a:cxn>
                      <a:cxn ang="0">
                        <a:pos x="72" y="46"/>
                      </a:cxn>
                      <a:cxn ang="0">
                        <a:pos x="71" y="41"/>
                      </a:cxn>
                      <a:cxn ang="0">
                        <a:pos x="68" y="37"/>
                      </a:cxn>
                      <a:cxn ang="0">
                        <a:pos x="64" y="33"/>
                      </a:cxn>
                      <a:cxn ang="0">
                        <a:pos x="57" y="29"/>
                      </a:cxn>
                      <a:cxn ang="0">
                        <a:pos x="48" y="26"/>
                      </a:cxn>
                      <a:cxn ang="0">
                        <a:pos x="35" y="25"/>
                      </a:cxn>
                      <a:cxn ang="0">
                        <a:pos x="25" y="26"/>
                      </a:cxn>
                      <a:cxn ang="0">
                        <a:pos x="17" y="28"/>
                      </a:cxn>
                      <a:cxn ang="0">
                        <a:pos x="11" y="30"/>
                      </a:cxn>
                      <a:cxn ang="0">
                        <a:pos x="6" y="32"/>
                      </a:cxn>
                      <a:cxn ang="0">
                        <a:pos x="4" y="34"/>
                      </a:cxn>
                      <a:cxn ang="0">
                        <a:pos x="2" y="37"/>
                      </a:cxn>
                      <a:cxn ang="0">
                        <a:pos x="0" y="38"/>
                      </a:cxn>
                      <a:cxn ang="0">
                        <a:pos x="0" y="39"/>
                      </a:cxn>
                      <a:cxn ang="0">
                        <a:pos x="0" y="517"/>
                      </a:cxn>
                      <a:cxn ang="0">
                        <a:pos x="73" y="514"/>
                      </a:cxn>
                      <a:cxn ang="0">
                        <a:pos x="73" y="481"/>
                      </a:cxn>
                      <a:cxn ang="0">
                        <a:pos x="73" y="407"/>
                      </a:cxn>
                      <a:cxn ang="0">
                        <a:pos x="73" y="335"/>
                      </a:cxn>
                      <a:cxn ang="0">
                        <a:pos x="73" y="301"/>
                      </a:cxn>
                      <a:cxn ang="0">
                        <a:pos x="84" y="297"/>
                      </a:cxn>
                      <a:cxn ang="0">
                        <a:pos x="101" y="292"/>
                      </a:cxn>
                      <a:cxn ang="0">
                        <a:pos x="118" y="288"/>
                      </a:cxn>
                      <a:cxn ang="0">
                        <a:pos x="139" y="282"/>
                      </a:cxn>
                      <a:cxn ang="0">
                        <a:pos x="161" y="275"/>
                      </a:cxn>
                      <a:cxn ang="0">
                        <a:pos x="185" y="268"/>
                      </a:cxn>
                      <a:cxn ang="0">
                        <a:pos x="210" y="262"/>
                      </a:cxn>
                      <a:cxn ang="0">
                        <a:pos x="235" y="255"/>
                      </a:cxn>
                      <a:cxn ang="0">
                        <a:pos x="262" y="249"/>
                      </a:cxn>
                      <a:cxn ang="0">
                        <a:pos x="288" y="242"/>
                      </a:cxn>
                      <a:cxn ang="0">
                        <a:pos x="315" y="236"/>
                      </a:cxn>
                      <a:cxn ang="0">
                        <a:pos x="340" y="229"/>
                      </a:cxn>
                      <a:cxn ang="0">
                        <a:pos x="364" y="223"/>
                      </a:cxn>
                      <a:cxn ang="0">
                        <a:pos x="387" y="219"/>
                      </a:cxn>
                      <a:cxn ang="0">
                        <a:pos x="408" y="214"/>
                      </a:cxn>
                      <a:cxn ang="0">
                        <a:pos x="427" y="211"/>
                      </a:cxn>
                      <a:cxn ang="0">
                        <a:pos x="424" y="24"/>
                      </a:cxn>
                    </a:cxnLst>
                    <a:rect l="0" t="0" r="r" b="b"/>
                    <a:pathLst>
                      <a:path w="427" h="517">
                        <a:moveTo>
                          <a:pt x="424" y="24"/>
                        </a:moveTo>
                        <a:lnTo>
                          <a:pt x="414" y="14"/>
                        </a:lnTo>
                        <a:lnTo>
                          <a:pt x="399" y="7"/>
                        </a:lnTo>
                        <a:lnTo>
                          <a:pt x="378" y="2"/>
                        </a:lnTo>
                        <a:lnTo>
                          <a:pt x="354" y="0"/>
                        </a:lnTo>
                        <a:lnTo>
                          <a:pt x="328" y="1"/>
                        </a:lnTo>
                        <a:lnTo>
                          <a:pt x="298" y="3"/>
                        </a:lnTo>
                        <a:lnTo>
                          <a:pt x="266" y="7"/>
                        </a:lnTo>
                        <a:lnTo>
                          <a:pt x="235" y="13"/>
                        </a:lnTo>
                        <a:lnTo>
                          <a:pt x="204" y="18"/>
                        </a:lnTo>
                        <a:lnTo>
                          <a:pt x="174" y="24"/>
                        </a:lnTo>
                        <a:lnTo>
                          <a:pt x="147" y="30"/>
                        </a:lnTo>
                        <a:lnTo>
                          <a:pt x="123" y="37"/>
                        </a:lnTo>
                        <a:lnTo>
                          <a:pt x="102" y="41"/>
                        </a:lnTo>
                        <a:lnTo>
                          <a:pt x="87" y="46"/>
                        </a:lnTo>
                        <a:lnTo>
                          <a:pt x="76" y="48"/>
                        </a:lnTo>
                        <a:lnTo>
                          <a:pt x="73" y="49"/>
                        </a:lnTo>
                        <a:lnTo>
                          <a:pt x="73" y="48"/>
                        </a:lnTo>
                        <a:lnTo>
                          <a:pt x="72" y="46"/>
                        </a:lnTo>
                        <a:lnTo>
                          <a:pt x="71" y="41"/>
                        </a:lnTo>
                        <a:lnTo>
                          <a:pt x="68" y="37"/>
                        </a:lnTo>
                        <a:lnTo>
                          <a:pt x="64" y="33"/>
                        </a:lnTo>
                        <a:lnTo>
                          <a:pt x="57" y="29"/>
                        </a:lnTo>
                        <a:lnTo>
                          <a:pt x="48" y="26"/>
                        </a:lnTo>
                        <a:lnTo>
                          <a:pt x="35" y="25"/>
                        </a:lnTo>
                        <a:lnTo>
                          <a:pt x="25" y="26"/>
                        </a:lnTo>
                        <a:lnTo>
                          <a:pt x="17" y="28"/>
                        </a:lnTo>
                        <a:lnTo>
                          <a:pt x="11" y="30"/>
                        </a:lnTo>
                        <a:lnTo>
                          <a:pt x="6" y="32"/>
                        </a:lnTo>
                        <a:lnTo>
                          <a:pt x="4" y="34"/>
                        </a:lnTo>
                        <a:lnTo>
                          <a:pt x="2" y="37"/>
                        </a:lnTo>
                        <a:lnTo>
                          <a:pt x="0" y="38"/>
                        </a:lnTo>
                        <a:lnTo>
                          <a:pt x="0" y="39"/>
                        </a:lnTo>
                        <a:lnTo>
                          <a:pt x="0" y="517"/>
                        </a:lnTo>
                        <a:lnTo>
                          <a:pt x="73" y="514"/>
                        </a:lnTo>
                        <a:lnTo>
                          <a:pt x="73" y="481"/>
                        </a:lnTo>
                        <a:lnTo>
                          <a:pt x="73" y="407"/>
                        </a:lnTo>
                        <a:lnTo>
                          <a:pt x="73" y="335"/>
                        </a:lnTo>
                        <a:lnTo>
                          <a:pt x="73" y="301"/>
                        </a:lnTo>
                        <a:lnTo>
                          <a:pt x="84" y="297"/>
                        </a:lnTo>
                        <a:lnTo>
                          <a:pt x="101" y="292"/>
                        </a:lnTo>
                        <a:lnTo>
                          <a:pt x="118" y="288"/>
                        </a:lnTo>
                        <a:lnTo>
                          <a:pt x="139" y="282"/>
                        </a:lnTo>
                        <a:lnTo>
                          <a:pt x="161" y="275"/>
                        </a:lnTo>
                        <a:lnTo>
                          <a:pt x="185" y="268"/>
                        </a:lnTo>
                        <a:lnTo>
                          <a:pt x="210" y="262"/>
                        </a:lnTo>
                        <a:lnTo>
                          <a:pt x="235" y="255"/>
                        </a:lnTo>
                        <a:lnTo>
                          <a:pt x="262" y="249"/>
                        </a:lnTo>
                        <a:lnTo>
                          <a:pt x="288" y="242"/>
                        </a:lnTo>
                        <a:lnTo>
                          <a:pt x="315" y="236"/>
                        </a:lnTo>
                        <a:lnTo>
                          <a:pt x="340" y="229"/>
                        </a:lnTo>
                        <a:lnTo>
                          <a:pt x="364" y="223"/>
                        </a:lnTo>
                        <a:lnTo>
                          <a:pt x="387" y="219"/>
                        </a:lnTo>
                        <a:lnTo>
                          <a:pt x="408" y="214"/>
                        </a:lnTo>
                        <a:lnTo>
                          <a:pt x="427" y="211"/>
                        </a:lnTo>
                        <a:lnTo>
                          <a:pt x="424"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49" name="Freeform 25"/>
                  <p:cNvSpPr>
                    <a:spLocks/>
                  </p:cNvSpPr>
                  <p:nvPr/>
                </p:nvSpPr>
                <p:spPr bwMode="auto">
                  <a:xfrm>
                    <a:off x="3915" y="3523"/>
                    <a:ext cx="1142" cy="231"/>
                  </a:xfrm>
                  <a:custGeom>
                    <a:avLst/>
                    <a:gdLst/>
                    <a:ahLst/>
                    <a:cxnLst>
                      <a:cxn ang="0">
                        <a:pos x="176" y="69"/>
                      </a:cxn>
                      <a:cxn ang="0">
                        <a:pos x="243" y="58"/>
                      </a:cxn>
                      <a:cxn ang="0">
                        <a:pos x="317" y="46"/>
                      </a:cxn>
                      <a:cxn ang="0">
                        <a:pos x="400" y="36"/>
                      </a:cxn>
                      <a:cxn ang="0">
                        <a:pos x="488" y="27"/>
                      </a:cxn>
                      <a:cxn ang="0">
                        <a:pos x="584" y="19"/>
                      </a:cxn>
                      <a:cxn ang="0">
                        <a:pos x="685" y="13"/>
                      </a:cxn>
                      <a:cxn ang="0">
                        <a:pos x="791" y="7"/>
                      </a:cxn>
                      <a:cxn ang="0">
                        <a:pos x="903" y="4"/>
                      </a:cxn>
                      <a:cxn ang="0">
                        <a:pos x="1018" y="1"/>
                      </a:cxn>
                      <a:cxn ang="0">
                        <a:pos x="1137" y="0"/>
                      </a:cxn>
                      <a:cxn ang="0">
                        <a:pos x="1288" y="1"/>
                      </a:cxn>
                      <a:cxn ang="0">
                        <a:pos x="1434" y="5"/>
                      </a:cxn>
                      <a:cxn ang="0">
                        <a:pos x="1572" y="12"/>
                      </a:cxn>
                      <a:cxn ang="0">
                        <a:pos x="1702" y="20"/>
                      </a:cxn>
                      <a:cxn ang="0">
                        <a:pos x="1822" y="31"/>
                      </a:cxn>
                      <a:cxn ang="0">
                        <a:pos x="1915" y="41"/>
                      </a:cxn>
                      <a:cxn ang="0">
                        <a:pos x="1991" y="51"/>
                      </a:cxn>
                      <a:cxn ang="0">
                        <a:pos x="2061" y="61"/>
                      </a:cxn>
                      <a:cxn ang="0">
                        <a:pos x="2122" y="74"/>
                      </a:cxn>
                      <a:cxn ang="0">
                        <a:pos x="2173" y="87"/>
                      </a:cxn>
                      <a:cxn ang="0">
                        <a:pos x="2218" y="103"/>
                      </a:cxn>
                      <a:cxn ang="0">
                        <a:pos x="2253" y="121"/>
                      </a:cxn>
                      <a:cxn ang="0">
                        <a:pos x="2277" y="145"/>
                      </a:cxn>
                      <a:cxn ang="0">
                        <a:pos x="2276" y="306"/>
                      </a:cxn>
                      <a:cxn ang="0">
                        <a:pos x="2222" y="342"/>
                      </a:cxn>
                      <a:cxn ang="0">
                        <a:pos x="2152" y="373"/>
                      </a:cxn>
                      <a:cxn ang="0">
                        <a:pos x="2107" y="386"/>
                      </a:cxn>
                      <a:cxn ang="0">
                        <a:pos x="2069" y="395"/>
                      </a:cxn>
                      <a:cxn ang="0">
                        <a:pos x="2029" y="403"/>
                      </a:cxn>
                      <a:cxn ang="0">
                        <a:pos x="1988" y="411"/>
                      </a:cxn>
                      <a:cxn ang="0">
                        <a:pos x="1942" y="418"/>
                      </a:cxn>
                      <a:cxn ang="0">
                        <a:pos x="1884" y="425"/>
                      </a:cxn>
                      <a:cxn ang="0">
                        <a:pos x="1809" y="433"/>
                      </a:cxn>
                      <a:cxn ang="0">
                        <a:pos x="1730" y="440"/>
                      </a:cxn>
                      <a:cxn ang="0">
                        <a:pos x="1646" y="447"/>
                      </a:cxn>
                      <a:cxn ang="0">
                        <a:pos x="1558" y="451"/>
                      </a:cxn>
                      <a:cxn ang="0">
                        <a:pos x="1466" y="456"/>
                      </a:cxn>
                      <a:cxn ang="0">
                        <a:pos x="1406" y="458"/>
                      </a:cxn>
                      <a:cxn ang="0">
                        <a:pos x="1346" y="461"/>
                      </a:cxn>
                      <a:cxn ang="0">
                        <a:pos x="1284" y="462"/>
                      </a:cxn>
                      <a:cxn ang="0">
                        <a:pos x="1222" y="463"/>
                      </a:cxn>
                      <a:cxn ang="0">
                        <a:pos x="1159" y="463"/>
                      </a:cxn>
                      <a:cxn ang="0">
                        <a:pos x="1095" y="463"/>
                      </a:cxn>
                      <a:cxn ang="0">
                        <a:pos x="1033" y="462"/>
                      </a:cxn>
                      <a:cxn ang="0">
                        <a:pos x="972" y="461"/>
                      </a:cxn>
                      <a:cxn ang="0">
                        <a:pos x="911" y="460"/>
                      </a:cxn>
                      <a:cxn ang="0">
                        <a:pos x="852" y="457"/>
                      </a:cxn>
                      <a:cxn ang="0">
                        <a:pos x="764" y="454"/>
                      </a:cxn>
                      <a:cxn ang="0">
                        <a:pos x="623" y="447"/>
                      </a:cxn>
                      <a:cxn ang="0">
                        <a:pos x="498" y="437"/>
                      </a:cxn>
                      <a:cxn ang="0">
                        <a:pos x="386" y="425"/>
                      </a:cxn>
                      <a:cxn ang="0">
                        <a:pos x="287" y="411"/>
                      </a:cxn>
                      <a:cxn ang="0">
                        <a:pos x="198" y="394"/>
                      </a:cxn>
                      <a:cxn ang="0">
                        <a:pos x="137" y="378"/>
                      </a:cxn>
                      <a:cxn ang="0">
                        <a:pos x="88" y="361"/>
                      </a:cxn>
                      <a:cxn ang="0">
                        <a:pos x="50" y="341"/>
                      </a:cxn>
                      <a:cxn ang="0">
                        <a:pos x="22" y="323"/>
                      </a:cxn>
                      <a:cxn ang="0">
                        <a:pos x="3" y="305"/>
                      </a:cxn>
                      <a:cxn ang="0">
                        <a:pos x="8" y="141"/>
                      </a:cxn>
                      <a:cxn ang="0">
                        <a:pos x="39" y="108"/>
                      </a:cxn>
                      <a:cxn ang="0">
                        <a:pos x="104" y="87"/>
                      </a:cxn>
                    </a:cxnLst>
                    <a:rect l="0" t="0" r="r" b="b"/>
                    <a:pathLst>
                      <a:path w="2284" h="463">
                        <a:moveTo>
                          <a:pt x="137" y="79"/>
                        </a:moveTo>
                        <a:lnTo>
                          <a:pt x="157" y="74"/>
                        </a:lnTo>
                        <a:lnTo>
                          <a:pt x="176" y="69"/>
                        </a:lnTo>
                        <a:lnTo>
                          <a:pt x="198" y="66"/>
                        </a:lnTo>
                        <a:lnTo>
                          <a:pt x="220" y="61"/>
                        </a:lnTo>
                        <a:lnTo>
                          <a:pt x="243" y="58"/>
                        </a:lnTo>
                        <a:lnTo>
                          <a:pt x="267" y="53"/>
                        </a:lnTo>
                        <a:lnTo>
                          <a:pt x="291" y="50"/>
                        </a:lnTo>
                        <a:lnTo>
                          <a:pt x="317" y="46"/>
                        </a:lnTo>
                        <a:lnTo>
                          <a:pt x="343" y="43"/>
                        </a:lnTo>
                        <a:lnTo>
                          <a:pt x="371" y="39"/>
                        </a:lnTo>
                        <a:lnTo>
                          <a:pt x="400" y="36"/>
                        </a:lnTo>
                        <a:lnTo>
                          <a:pt x="428" y="33"/>
                        </a:lnTo>
                        <a:lnTo>
                          <a:pt x="458" y="30"/>
                        </a:lnTo>
                        <a:lnTo>
                          <a:pt x="488" y="27"/>
                        </a:lnTo>
                        <a:lnTo>
                          <a:pt x="519" y="24"/>
                        </a:lnTo>
                        <a:lnTo>
                          <a:pt x="552" y="22"/>
                        </a:lnTo>
                        <a:lnTo>
                          <a:pt x="584" y="19"/>
                        </a:lnTo>
                        <a:lnTo>
                          <a:pt x="617" y="16"/>
                        </a:lnTo>
                        <a:lnTo>
                          <a:pt x="651" y="14"/>
                        </a:lnTo>
                        <a:lnTo>
                          <a:pt x="685" y="13"/>
                        </a:lnTo>
                        <a:lnTo>
                          <a:pt x="720" y="11"/>
                        </a:lnTo>
                        <a:lnTo>
                          <a:pt x="756" y="10"/>
                        </a:lnTo>
                        <a:lnTo>
                          <a:pt x="791" y="7"/>
                        </a:lnTo>
                        <a:lnTo>
                          <a:pt x="828" y="6"/>
                        </a:lnTo>
                        <a:lnTo>
                          <a:pt x="865" y="5"/>
                        </a:lnTo>
                        <a:lnTo>
                          <a:pt x="903" y="4"/>
                        </a:lnTo>
                        <a:lnTo>
                          <a:pt x="941" y="3"/>
                        </a:lnTo>
                        <a:lnTo>
                          <a:pt x="979" y="1"/>
                        </a:lnTo>
                        <a:lnTo>
                          <a:pt x="1018" y="1"/>
                        </a:lnTo>
                        <a:lnTo>
                          <a:pt x="1057" y="0"/>
                        </a:lnTo>
                        <a:lnTo>
                          <a:pt x="1097" y="0"/>
                        </a:lnTo>
                        <a:lnTo>
                          <a:pt x="1137" y="0"/>
                        </a:lnTo>
                        <a:lnTo>
                          <a:pt x="1187" y="0"/>
                        </a:lnTo>
                        <a:lnTo>
                          <a:pt x="1238" y="1"/>
                        </a:lnTo>
                        <a:lnTo>
                          <a:pt x="1288" y="1"/>
                        </a:lnTo>
                        <a:lnTo>
                          <a:pt x="1337" y="3"/>
                        </a:lnTo>
                        <a:lnTo>
                          <a:pt x="1386" y="4"/>
                        </a:lnTo>
                        <a:lnTo>
                          <a:pt x="1434" y="5"/>
                        </a:lnTo>
                        <a:lnTo>
                          <a:pt x="1480" y="7"/>
                        </a:lnTo>
                        <a:lnTo>
                          <a:pt x="1526" y="10"/>
                        </a:lnTo>
                        <a:lnTo>
                          <a:pt x="1572" y="12"/>
                        </a:lnTo>
                        <a:lnTo>
                          <a:pt x="1616" y="14"/>
                        </a:lnTo>
                        <a:lnTo>
                          <a:pt x="1660" y="18"/>
                        </a:lnTo>
                        <a:lnTo>
                          <a:pt x="1702" y="20"/>
                        </a:lnTo>
                        <a:lnTo>
                          <a:pt x="1743" y="23"/>
                        </a:lnTo>
                        <a:lnTo>
                          <a:pt x="1783" y="27"/>
                        </a:lnTo>
                        <a:lnTo>
                          <a:pt x="1822" y="31"/>
                        </a:lnTo>
                        <a:lnTo>
                          <a:pt x="1860" y="35"/>
                        </a:lnTo>
                        <a:lnTo>
                          <a:pt x="1888" y="38"/>
                        </a:lnTo>
                        <a:lnTo>
                          <a:pt x="1915" y="41"/>
                        </a:lnTo>
                        <a:lnTo>
                          <a:pt x="1941" y="44"/>
                        </a:lnTo>
                        <a:lnTo>
                          <a:pt x="1966" y="47"/>
                        </a:lnTo>
                        <a:lnTo>
                          <a:pt x="1991" y="51"/>
                        </a:lnTo>
                        <a:lnTo>
                          <a:pt x="2016" y="54"/>
                        </a:lnTo>
                        <a:lnTo>
                          <a:pt x="2039" y="58"/>
                        </a:lnTo>
                        <a:lnTo>
                          <a:pt x="2061" y="61"/>
                        </a:lnTo>
                        <a:lnTo>
                          <a:pt x="2081" y="66"/>
                        </a:lnTo>
                        <a:lnTo>
                          <a:pt x="2102" y="69"/>
                        </a:lnTo>
                        <a:lnTo>
                          <a:pt x="2122" y="74"/>
                        </a:lnTo>
                        <a:lnTo>
                          <a:pt x="2140" y="77"/>
                        </a:lnTo>
                        <a:lnTo>
                          <a:pt x="2157" y="82"/>
                        </a:lnTo>
                        <a:lnTo>
                          <a:pt x="2173" y="87"/>
                        </a:lnTo>
                        <a:lnTo>
                          <a:pt x="2190" y="92"/>
                        </a:lnTo>
                        <a:lnTo>
                          <a:pt x="2203" y="97"/>
                        </a:lnTo>
                        <a:lnTo>
                          <a:pt x="2218" y="103"/>
                        </a:lnTo>
                        <a:lnTo>
                          <a:pt x="2231" y="108"/>
                        </a:lnTo>
                        <a:lnTo>
                          <a:pt x="2243" y="114"/>
                        </a:lnTo>
                        <a:lnTo>
                          <a:pt x="2253" y="121"/>
                        </a:lnTo>
                        <a:lnTo>
                          <a:pt x="2261" y="128"/>
                        </a:lnTo>
                        <a:lnTo>
                          <a:pt x="2269" y="136"/>
                        </a:lnTo>
                        <a:lnTo>
                          <a:pt x="2277" y="145"/>
                        </a:lnTo>
                        <a:lnTo>
                          <a:pt x="2284" y="156"/>
                        </a:lnTo>
                        <a:lnTo>
                          <a:pt x="2284" y="297"/>
                        </a:lnTo>
                        <a:lnTo>
                          <a:pt x="2276" y="306"/>
                        </a:lnTo>
                        <a:lnTo>
                          <a:pt x="2262" y="317"/>
                        </a:lnTo>
                        <a:lnTo>
                          <a:pt x="2243" y="329"/>
                        </a:lnTo>
                        <a:lnTo>
                          <a:pt x="2222" y="342"/>
                        </a:lnTo>
                        <a:lnTo>
                          <a:pt x="2198" y="354"/>
                        </a:lnTo>
                        <a:lnTo>
                          <a:pt x="2175" y="365"/>
                        </a:lnTo>
                        <a:lnTo>
                          <a:pt x="2152" y="373"/>
                        </a:lnTo>
                        <a:lnTo>
                          <a:pt x="2132" y="380"/>
                        </a:lnTo>
                        <a:lnTo>
                          <a:pt x="2119" y="384"/>
                        </a:lnTo>
                        <a:lnTo>
                          <a:pt x="2107" y="386"/>
                        </a:lnTo>
                        <a:lnTo>
                          <a:pt x="2094" y="389"/>
                        </a:lnTo>
                        <a:lnTo>
                          <a:pt x="2081" y="393"/>
                        </a:lnTo>
                        <a:lnTo>
                          <a:pt x="2069" y="395"/>
                        </a:lnTo>
                        <a:lnTo>
                          <a:pt x="2056" y="399"/>
                        </a:lnTo>
                        <a:lnTo>
                          <a:pt x="2042" y="401"/>
                        </a:lnTo>
                        <a:lnTo>
                          <a:pt x="2029" y="403"/>
                        </a:lnTo>
                        <a:lnTo>
                          <a:pt x="2016" y="407"/>
                        </a:lnTo>
                        <a:lnTo>
                          <a:pt x="2002" y="409"/>
                        </a:lnTo>
                        <a:lnTo>
                          <a:pt x="1988" y="411"/>
                        </a:lnTo>
                        <a:lnTo>
                          <a:pt x="1973" y="414"/>
                        </a:lnTo>
                        <a:lnTo>
                          <a:pt x="1958" y="416"/>
                        </a:lnTo>
                        <a:lnTo>
                          <a:pt x="1942" y="418"/>
                        </a:lnTo>
                        <a:lnTo>
                          <a:pt x="1926" y="420"/>
                        </a:lnTo>
                        <a:lnTo>
                          <a:pt x="1909" y="423"/>
                        </a:lnTo>
                        <a:lnTo>
                          <a:pt x="1884" y="425"/>
                        </a:lnTo>
                        <a:lnTo>
                          <a:pt x="1860" y="428"/>
                        </a:lnTo>
                        <a:lnTo>
                          <a:pt x="1835" y="431"/>
                        </a:lnTo>
                        <a:lnTo>
                          <a:pt x="1809" y="433"/>
                        </a:lnTo>
                        <a:lnTo>
                          <a:pt x="1784" y="435"/>
                        </a:lnTo>
                        <a:lnTo>
                          <a:pt x="1758" y="438"/>
                        </a:lnTo>
                        <a:lnTo>
                          <a:pt x="1730" y="440"/>
                        </a:lnTo>
                        <a:lnTo>
                          <a:pt x="1702" y="442"/>
                        </a:lnTo>
                        <a:lnTo>
                          <a:pt x="1675" y="445"/>
                        </a:lnTo>
                        <a:lnTo>
                          <a:pt x="1646" y="447"/>
                        </a:lnTo>
                        <a:lnTo>
                          <a:pt x="1617" y="448"/>
                        </a:lnTo>
                        <a:lnTo>
                          <a:pt x="1587" y="450"/>
                        </a:lnTo>
                        <a:lnTo>
                          <a:pt x="1558" y="451"/>
                        </a:lnTo>
                        <a:lnTo>
                          <a:pt x="1527" y="454"/>
                        </a:lnTo>
                        <a:lnTo>
                          <a:pt x="1497" y="455"/>
                        </a:lnTo>
                        <a:lnTo>
                          <a:pt x="1466" y="456"/>
                        </a:lnTo>
                        <a:lnTo>
                          <a:pt x="1447" y="457"/>
                        </a:lnTo>
                        <a:lnTo>
                          <a:pt x="1427" y="457"/>
                        </a:lnTo>
                        <a:lnTo>
                          <a:pt x="1406" y="458"/>
                        </a:lnTo>
                        <a:lnTo>
                          <a:pt x="1387" y="460"/>
                        </a:lnTo>
                        <a:lnTo>
                          <a:pt x="1366" y="460"/>
                        </a:lnTo>
                        <a:lnTo>
                          <a:pt x="1346" y="461"/>
                        </a:lnTo>
                        <a:lnTo>
                          <a:pt x="1326" y="461"/>
                        </a:lnTo>
                        <a:lnTo>
                          <a:pt x="1305" y="461"/>
                        </a:lnTo>
                        <a:lnTo>
                          <a:pt x="1284" y="462"/>
                        </a:lnTo>
                        <a:lnTo>
                          <a:pt x="1264" y="462"/>
                        </a:lnTo>
                        <a:lnTo>
                          <a:pt x="1243" y="462"/>
                        </a:lnTo>
                        <a:lnTo>
                          <a:pt x="1222" y="463"/>
                        </a:lnTo>
                        <a:lnTo>
                          <a:pt x="1200" y="463"/>
                        </a:lnTo>
                        <a:lnTo>
                          <a:pt x="1179" y="463"/>
                        </a:lnTo>
                        <a:lnTo>
                          <a:pt x="1159" y="463"/>
                        </a:lnTo>
                        <a:lnTo>
                          <a:pt x="1137" y="463"/>
                        </a:lnTo>
                        <a:lnTo>
                          <a:pt x="1116" y="463"/>
                        </a:lnTo>
                        <a:lnTo>
                          <a:pt x="1095" y="463"/>
                        </a:lnTo>
                        <a:lnTo>
                          <a:pt x="1075" y="463"/>
                        </a:lnTo>
                        <a:lnTo>
                          <a:pt x="1054" y="463"/>
                        </a:lnTo>
                        <a:lnTo>
                          <a:pt x="1033" y="462"/>
                        </a:lnTo>
                        <a:lnTo>
                          <a:pt x="1012" y="462"/>
                        </a:lnTo>
                        <a:lnTo>
                          <a:pt x="992" y="462"/>
                        </a:lnTo>
                        <a:lnTo>
                          <a:pt x="972" y="461"/>
                        </a:lnTo>
                        <a:lnTo>
                          <a:pt x="951" y="461"/>
                        </a:lnTo>
                        <a:lnTo>
                          <a:pt x="931" y="461"/>
                        </a:lnTo>
                        <a:lnTo>
                          <a:pt x="911" y="460"/>
                        </a:lnTo>
                        <a:lnTo>
                          <a:pt x="891" y="460"/>
                        </a:lnTo>
                        <a:lnTo>
                          <a:pt x="872" y="458"/>
                        </a:lnTo>
                        <a:lnTo>
                          <a:pt x="852" y="457"/>
                        </a:lnTo>
                        <a:lnTo>
                          <a:pt x="833" y="457"/>
                        </a:lnTo>
                        <a:lnTo>
                          <a:pt x="813" y="456"/>
                        </a:lnTo>
                        <a:lnTo>
                          <a:pt x="764" y="454"/>
                        </a:lnTo>
                        <a:lnTo>
                          <a:pt x="715" y="451"/>
                        </a:lnTo>
                        <a:lnTo>
                          <a:pt x="668" y="449"/>
                        </a:lnTo>
                        <a:lnTo>
                          <a:pt x="623" y="447"/>
                        </a:lnTo>
                        <a:lnTo>
                          <a:pt x="581" y="443"/>
                        </a:lnTo>
                        <a:lnTo>
                          <a:pt x="538" y="440"/>
                        </a:lnTo>
                        <a:lnTo>
                          <a:pt x="498" y="437"/>
                        </a:lnTo>
                        <a:lnTo>
                          <a:pt x="460" y="433"/>
                        </a:lnTo>
                        <a:lnTo>
                          <a:pt x="423" y="430"/>
                        </a:lnTo>
                        <a:lnTo>
                          <a:pt x="386" y="425"/>
                        </a:lnTo>
                        <a:lnTo>
                          <a:pt x="351" y="420"/>
                        </a:lnTo>
                        <a:lnTo>
                          <a:pt x="319" y="416"/>
                        </a:lnTo>
                        <a:lnTo>
                          <a:pt x="287" y="411"/>
                        </a:lnTo>
                        <a:lnTo>
                          <a:pt x="256" y="405"/>
                        </a:lnTo>
                        <a:lnTo>
                          <a:pt x="227" y="400"/>
                        </a:lnTo>
                        <a:lnTo>
                          <a:pt x="198" y="394"/>
                        </a:lnTo>
                        <a:lnTo>
                          <a:pt x="176" y="389"/>
                        </a:lnTo>
                        <a:lnTo>
                          <a:pt x="157" y="384"/>
                        </a:lnTo>
                        <a:lnTo>
                          <a:pt x="137" y="378"/>
                        </a:lnTo>
                        <a:lnTo>
                          <a:pt x="120" y="372"/>
                        </a:lnTo>
                        <a:lnTo>
                          <a:pt x="103" y="366"/>
                        </a:lnTo>
                        <a:lnTo>
                          <a:pt x="88" y="361"/>
                        </a:lnTo>
                        <a:lnTo>
                          <a:pt x="74" y="354"/>
                        </a:lnTo>
                        <a:lnTo>
                          <a:pt x="61" y="348"/>
                        </a:lnTo>
                        <a:lnTo>
                          <a:pt x="50" y="341"/>
                        </a:lnTo>
                        <a:lnTo>
                          <a:pt x="39" y="335"/>
                        </a:lnTo>
                        <a:lnTo>
                          <a:pt x="30" y="329"/>
                        </a:lnTo>
                        <a:lnTo>
                          <a:pt x="22" y="323"/>
                        </a:lnTo>
                        <a:lnTo>
                          <a:pt x="15" y="317"/>
                        </a:lnTo>
                        <a:lnTo>
                          <a:pt x="8" y="311"/>
                        </a:lnTo>
                        <a:lnTo>
                          <a:pt x="3" y="305"/>
                        </a:lnTo>
                        <a:lnTo>
                          <a:pt x="0" y="301"/>
                        </a:lnTo>
                        <a:lnTo>
                          <a:pt x="0" y="156"/>
                        </a:lnTo>
                        <a:lnTo>
                          <a:pt x="8" y="141"/>
                        </a:lnTo>
                        <a:lnTo>
                          <a:pt x="16" y="128"/>
                        </a:lnTo>
                        <a:lnTo>
                          <a:pt x="26" y="118"/>
                        </a:lnTo>
                        <a:lnTo>
                          <a:pt x="39" y="108"/>
                        </a:lnTo>
                        <a:lnTo>
                          <a:pt x="55" y="100"/>
                        </a:lnTo>
                        <a:lnTo>
                          <a:pt x="77" y="94"/>
                        </a:lnTo>
                        <a:lnTo>
                          <a:pt x="104" y="87"/>
                        </a:lnTo>
                        <a:lnTo>
                          <a:pt x="137" y="7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0" name="Freeform 26"/>
                  <p:cNvSpPr>
                    <a:spLocks/>
                  </p:cNvSpPr>
                  <p:nvPr/>
                </p:nvSpPr>
                <p:spPr bwMode="auto">
                  <a:xfrm>
                    <a:off x="3934" y="3536"/>
                    <a:ext cx="1101" cy="134"/>
                  </a:xfrm>
                  <a:custGeom>
                    <a:avLst/>
                    <a:gdLst/>
                    <a:ahLst/>
                    <a:cxnLst>
                      <a:cxn ang="0">
                        <a:pos x="2086" y="194"/>
                      </a:cxn>
                      <a:cxn ang="0">
                        <a:pos x="1983" y="214"/>
                      </a:cxn>
                      <a:cxn ang="0">
                        <a:pos x="1854" y="231"/>
                      </a:cxn>
                      <a:cxn ang="0">
                        <a:pos x="1702" y="246"/>
                      </a:cxn>
                      <a:cxn ang="0">
                        <a:pos x="1528" y="258"/>
                      </a:cxn>
                      <a:cxn ang="0">
                        <a:pos x="1386" y="265"/>
                      </a:cxn>
                      <a:cxn ang="0">
                        <a:pos x="1330" y="266"/>
                      </a:cxn>
                      <a:cxn ang="0">
                        <a:pos x="1274" y="267"/>
                      </a:cxn>
                      <a:cxn ang="0">
                        <a:pos x="1217" y="268"/>
                      </a:cxn>
                      <a:cxn ang="0">
                        <a:pos x="1159" y="268"/>
                      </a:cxn>
                      <a:cxn ang="0">
                        <a:pos x="1101" y="268"/>
                      </a:cxn>
                      <a:cxn ang="0">
                        <a:pos x="1017" y="268"/>
                      </a:cxn>
                      <a:cxn ang="0">
                        <a:pos x="935" y="267"/>
                      </a:cxn>
                      <a:cxn ang="0">
                        <a:pos x="855" y="265"/>
                      </a:cxn>
                      <a:cxn ang="0">
                        <a:pos x="777" y="262"/>
                      </a:cxn>
                      <a:cxn ang="0">
                        <a:pos x="701" y="259"/>
                      </a:cxn>
                      <a:cxn ang="0">
                        <a:pos x="612" y="254"/>
                      </a:cxn>
                      <a:cxn ang="0">
                        <a:pos x="517" y="247"/>
                      </a:cxn>
                      <a:cxn ang="0">
                        <a:pos x="428" y="240"/>
                      </a:cxn>
                      <a:cxn ang="0">
                        <a:pos x="347" y="232"/>
                      </a:cxn>
                      <a:cxn ang="0">
                        <a:pos x="272" y="223"/>
                      </a:cxn>
                      <a:cxn ang="0">
                        <a:pos x="214" y="214"/>
                      </a:cxn>
                      <a:cxn ang="0">
                        <a:pos x="176" y="207"/>
                      </a:cxn>
                      <a:cxn ang="0">
                        <a:pos x="142" y="200"/>
                      </a:cxn>
                      <a:cxn ang="0">
                        <a:pos x="75" y="183"/>
                      </a:cxn>
                      <a:cxn ang="0">
                        <a:pos x="20" y="160"/>
                      </a:cxn>
                      <a:cxn ang="0">
                        <a:pos x="0" y="134"/>
                      </a:cxn>
                      <a:cxn ang="0">
                        <a:pos x="14" y="113"/>
                      </a:cxn>
                      <a:cxn ang="0">
                        <a:pos x="55" y="92"/>
                      </a:cxn>
                      <a:cxn ang="0">
                        <a:pos x="120" y="73"/>
                      </a:cxn>
                      <a:cxn ang="0">
                        <a:pos x="208" y="56"/>
                      </a:cxn>
                      <a:cxn ang="0">
                        <a:pos x="316" y="40"/>
                      </a:cxn>
                      <a:cxn ang="0">
                        <a:pos x="432" y="27"/>
                      </a:cxn>
                      <a:cxn ang="0">
                        <a:pos x="557" y="17"/>
                      </a:cxn>
                      <a:cxn ang="0">
                        <a:pos x="695" y="9"/>
                      </a:cxn>
                      <a:cxn ang="0">
                        <a:pos x="840" y="3"/>
                      </a:cxn>
                      <a:cxn ang="0">
                        <a:pos x="994" y="1"/>
                      </a:cxn>
                      <a:cxn ang="0">
                        <a:pos x="1145" y="0"/>
                      </a:cxn>
                      <a:cxn ang="0">
                        <a:pos x="1273" y="1"/>
                      </a:cxn>
                      <a:cxn ang="0">
                        <a:pos x="1397" y="4"/>
                      </a:cxn>
                      <a:cxn ang="0">
                        <a:pos x="1515" y="10"/>
                      </a:cxn>
                      <a:cxn ang="0">
                        <a:pos x="1626" y="16"/>
                      </a:cxn>
                      <a:cxn ang="0">
                        <a:pos x="1731" y="24"/>
                      </a:cxn>
                      <a:cxn ang="0">
                        <a:pos x="1827" y="33"/>
                      </a:cxn>
                      <a:cxn ang="0">
                        <a:pos x="1914" y="44"/>
                      </a:cxn>
                      <a:cxn ang="0">
                        <a:pos x="1991" y="55"/>
                      </a:cxn>
                      <a:cxn ang="0">
                        <a:pos x="2058" y="68"/>
                      </a:cxn>
                      <a:cxn ang="0">
                        <a:pos x="2112" y="81"/>
                      </a:cxn>
                      <a:cxn ang="0">
                        <a:pos x="2160" y="98"/>
                      </a:cxn>
                      <a:cxn ang="0">
                        <a:pos x="2191" y="116"/>
                      </a:cxn>
                      <a:cxn ang="0">
                        <a:pos x="2201" y="134"/>
                      </a:cxn>
                      <a:cxn ang="0">
                        <a:pos x="2192" y="152"/>
                      </a:cxn>
                      <a:cxn ang="0">
                        <a:pos x="2165" y="169"/>
                      </a:cxn>
                    </a:cxnLst>
                    <a:rect l="0" t="0" r="r" b="b"/>
                    <a:pathLst>
                      <a:path w="2201" h="268">
                        <a:moveTo>
                          <a:pt x="2138" y="179"/>
                        </a:moveTo>
                        <a:lnTo>
                          <a:pt x="2114" y="186"/>
                        </a:lnTo>
                        <a:lnTo>
                          <a:pt x="2086" y="194"/>
                        </a:lnTo>
                        <a:lnTo>
                          <a:pt x="2055" y="201"/>
                        </a:lnTo>
                        <a:lnTo>
                          <a:pt x="2021" y="208"/>
                        </a:lnTo>
                        <a:lnTo>
                          <a:pt x="1983" y="214"/>
                        </a:lnTo>
                        <a:lnTo>
                          <a:pt x="1943" y="221"/>
                        </a:lnTo>
                        <a:lnTo>
                          <a:pt x="1900" y="227"/>
                        </a:lnTo>
                        <a:lnTo>
                          <a:pt x="1854" y="231"/>
                        </a:lnTo>
                        <a:lnTo>
                          <a:pt x="1806" y="237"/>
                        </a:lnTo>
                        <a:lnTo>
                          <a:pt x="1755" y="241"/>
                        </a:lnTo>
                        <a:lnTo>
                          <a:pt x="1702" y="246"/>
                        </a:lnTo>
                        <a:lnTo>
                          <a:pt x="1646" y="251"/>
                        </a:lnTo>
                        <a:lnTo>
                          <a:pt x="1588" y="254"/>
                        </a:lnTo>
                        <a:lnTo>
                          <a:pt x="1528" y="258"/>
                        </a:lnTo>
                        <a:lnTo>
                          <a:pt x="1467" y="261"/>
                        </a:lnTo>
                        <a:lnTo>
                          <a:pt x="1404" y="263"/>
                        </a:lnTo>
                        <a:lnTo>
                          <a:pt x="1386" y="265"/>
                        </a:lnTo>
                        <a:lnTo>
                          <a:pt x="1367" y="265"/>
                        </a:lnTo>
                        <a:lnTo>
                          <a:pt x="1349" y="265"/>
                        </a:lnTo>
                        <a:lnTo>
                          <a:pt x="1330" y="266"/>
                        </a:lnTo>
                        <a:lnTo>
                          <a:pt x="1312" y="266"/>
                        </a:lnTo>
                        <a:lnTo>
                          <a:pt x="1293" y="267"/>
                        </a:lnTo>
                        <a:lnTo>
                          <a:pt x="1274" y="267"/>
                        </a:lnTo>
                        <a:lnTo>
                          <a:pt x="1255" y="267"/>
                        </a:lnTo>
                        <a:lnTo>
                          <a:pt x="1236" y="267"/>
                        </a:lnTo>
                        <a:lnTo>
                          <a:pt x="1217" y="268"/>
                        </a:lnTo>
                        <a:lnTo>
                          <a:pt x="1198" y="268"/>
                        </a:lnTo>
                        <a:lnTo>
                          <a:pt x="1178" y="268"/>
                        </a:lnTo>
                        <a:lnTo>
                          <a:pt x="1159" y="268"/>
                        </a:lnTo>
                        <a:lnTo>
                          <a:pt x="1140" y="268"/>
                        </a:lnTo>
                        <a:lnTo>
                          <a:pt x="1121" y="268"/>
                        </a:lnTo>
                        <a:lnTo>
                          <a:pt x="1101" y="268"/>
                        </a:lnTo>
                        <a:lnTo>
                          <a:pt x="1073" y="268"/>
                        </a:lnTo>
                        <a:lnTo>
                          <a:pt x="1045" y="268"/>
                        </a:lnTo>
                        <a:lnTo>
                          <a:pt x="1017" y="268"/>
                        </a:lnTo>
                        <a:lnTo>
                          <a:pt x="989" y="267"/>
                        </a:lnTo>
                        <a:lnTo>
                          <a:pt x="962" y="267"/>
                        </a:lnTo>
                        <a:lnTo>
                          <a:pt x="935" y="267"/>
                        </a:lnTo>
                        <a:lnTo>
                          <a:pt x="908" y="266"/>
                        </a:lnTo>
                        <a:lnTo>
                          <a:pt x="881" y="266"/>
                        </a:lnTo>
                        <a:lnTo>
                          <a:pt x="855" y="265"/>
                        </a:lnTo>
                        <a:lnTo>
                          <a:pt x="829" y="263"/>
                        </a:lnTo>
                        <a:lnTo>
                          <a:pt x="803" y="263"/>
                        </a:lnTo>
                        <a:lnTo>
                          <a:pt x="777" y="262"/>
                        </a:lnTo>
                        <a:lnTo>
                          <a:pt x="752" y="261"/>
                        </a:lnTo>
                        <a:lnTo>
                          <a:pt x="727" y="260"/>
                        </a:lnTo>
                        <a:lnTo>
                          <a:pt x="701" y="259"/>
                        </a:lnTo>
                        <a:lnTo>
                          <a:pt x="677" y="258"/>
                        </a:lnTo>
                        <a:lnTo>
                          <a:pt x="644" y="255"/>
                        </a:lnTo>
                        <a:lnTo>
                          <a:pt x="612" y="254"/>
                        </a:lnTo>
                        <a:lnTo>
                          <a:pt x="579" y="252"/>
                        </a:lnTo>
                        <a:lnTo>
                          <a:pt x="548" y="250"/>
                        </a:lnTo>
                        <a:lnTo>
                          <a:pt x="517" y="247"/>
                        </a:lnTo>
                        <a:lnTo>
                          <a:pt x="487" y="245"/>
                        </a:lnTo>
                        <a:lnTo>
                          <a:pt x="457" y="243"/>
                        </a:lnTo>
                        <a:lnTo>
                          <a:pt x="428" y="240"/>
                        </a:lnTo>
                        <a:lnTo>
                          <a:pt x="401" y="238"/>
                        </a:lnTo>
                        <a:lnTo>
                          <a:pt x="373" y="235"/>
                        </a:lnTo>
                        <a:lnTo>
                          <a:pt x="347" y="232"/>
                        </a:lnTo>
                        <a:lnTo>
                          <a:pt x="321" y="229"/>
                        </a:lnTo>
                        <a:lnTo>
                          <a:pt x="296" y="227"/>
                        </a:lnTo>
                        <a:lnTo>
                          <a:pt x="272" y="223"/>
                        </a:lnTo>
                        <a:lnTo>
                          <a:pt x="249" y="220"/>
                        </a:lnTo>
                        <a:lnTo>
                          <a:pt x="227" y="216"/>
                        </a:lnTo>
                        <a:lnTo>
                          <a:pt x="214" y="214"/>
                        </a:lnTo>
                        <a:lnTo>
                          <a:pt x="200" y="212"/>
                        </a:lnTo>
                        <a:lnTo>
                          <a:pt x="189" y="209"/>
                        </a:lnTo>
                        <a:lnTo>
                          <a:pt x="176" y="207"/>
                        </a:lnTo>
                        <a:lnTo>
                          <a:pt x="165" y="205"/>
                        </a:lnTo>
                        <a:lnTo>
                          <a:pt x="153" y="202"/>
                        </a:lnTo>
                        <a:lnTo>
                          <a:pt x="142" y="200"/>
                        </a:lnTo>
                        <a:lnTo>
                          <a:pt x="131" y="198"/>
                        </a:lnTo>
                        <a:lnTo>
                          <a:pt x="101" y="191"/>
                        </a:lnTo>
                        <a:lnTo>
                          <a:pt x="75" y="183"/>
                        </a:lnTo>
                        <a:lnTo>
                          <a:pt x="53" y="176"/>
                        </a:lnTo>
                        <a:lnTo>
                          <a:pt x="35" y="168"/>
                        </a:lnTo>
                        <a:lnTo>
                          <a:pt x="20" y="160"/>
                        </a:lnTo>
                        <a:lnTo>
                          <a:pt x="9" y="152"/>
                        </a:lnTo>
                        <a:lnTo>
                          <a:pt x="2" y="142"/>
                        </a:lnTo>
                        <a:lnTo>
                          <a:pt x="0" y="134"/>
                        </a:lnTo>
                        <a:lnTo>
                          <a:pt x="1" y="128"/>
                        </a:lnTo>
                        <a:lnTo>
                          <a:pt x="6" y="119"/>
                        </a:lnTo>
                        <a:lnTo>
                          <a:pt x="14" y="113"/>
                        </a:lnTo>
                        <a:lnTo>
                          <a:pt x="25" y="106"/>
                        </a:lnTo>
                        <a:lnTo>
                          <a:pt x="38" y="99"/>
                        </a:lnTo>
                        <a:lnTo>
                          <a:pt x="55" y="92"/>
                        </a:lnTo>
                        <a:lnTo>
                          <a:pt x="74" y="86"/>
                        </a:lnTo>
                        <a:lnTo>
                          <a:pt x="96" y="79"/>
                        </a:lnTo>
                        <a:lnTo>
                          <a:pt x="120" y="73"/>
                        </a:lnTo>
                        <a:lnTo>
                          <a:pt x="147" y="67"/>
                        </a:lnTo>
                        <a:lnTo>
                          <a:pt x="176" y="61"/>
                        </a:lnTo>
                        <a:lnTo>
                          <a:pt x="208" y="56"/>
                        </a:lnTo>
                        <a:lnTo>
                          <a:pt x="242" y="50"/>
                        </a:lnTo>
                        <a:lnTo>
                          <a:pt x="278" y="45"/>
                        </a:lnTo>
                        <a:lnTo>
                          <a:pt x="316" y="40"/>
                        </a:lnTo>
                        <a:lnTo>
                          <a:pt x="356" y="35"/>
                        </a:lnTo>
                        <a:lnTo>
                          <a:pt x="394" y="32"/>
                        </a:lnTo>
                        <a:lnTo>
                          <a:pt x="432" y="27"/>
                        </a:lnTo>
                        <a:lnTo>
                          <a:pt x="472" y="24"/>
                        </a:lnTo>
                        <a:lnTo>
                          <a:pt x="515" y="20"/>
                        </a:lnTo>
                        <a:lnTo>
                          <a:pt x="557" y="17"/>
                        </a:lnTo>
                        <a:lnTo>
                          <a:pt x="602" y="15"/>
                        </a:lnTo>
                        <a:lnTo>
                          <a:pt x="647" y="12"/>
                        </a:lnTo>
                        <a:lnTo>
                          <a:pt x="695" y="9"/>
                        </a:lnTo>
                        <a:lnTo>
                          <a:pt x="742" y="7"/>
                        </a:lnTo>
                        <a:lnTo>
                          <a:pt x="790" y="6"/>
                        </a:lnTo>
                        <a:lnTo>
                          <a:pt x="840" y="3"/>
                        </a:lnTo>
                        <a:lnTo>
                          <a:pt x="890" y="2"/>
                        </a:lnTo>
                        <a:lnTo>
                          <a:pt x="942" y="1"/>
                        </a:lnTo>
                        <a:lnTo>
                          <a:pt x="994" y="1"/>
                        </a:lnTo>
                        <a:lnTo>
                          <a:pt x="1047" y="0"/>
                        </a:lnTo>
                        <a:lnTo>
                          <a:pt x="1101" y="0"/>
                        </a:lnTo>
                        <a:lnTo>
                          <a:pt x="1145" y="0"/>
                        </a:lnTo>
                        <a:lnTo>
                          <a:pt x="1188" y="0"/>
                        </a:lnTo>
                        <a:lnTo>
                          <a:pt x="1231" y="1"/>
                        </a:lnTo>
                        <a:lnTo>
                          <a:pt x="1273" y="1"/>
                        </a:lnTo>
                        <a:lnTo>
                          <a:pt x="1314" y="2"/>
                        </a:lnTo>
                        <a:lnTo>
                          <a:pt x="1356" y="3"/>
                        </a:lnTo>
                        <a:lnTo>
                          <a:pt x="1397" y="4"/>
                        </a:lnTo>
                        <a:lnTo>
                          <a:pt x="1436" y="7"/>
                        </a:lnTo>
                        <a:lnTo>
                          <a:pt x="1475" y="8"/>
                        </a:lnTo>
                        <a:lnTo>
                          <a:pt x="1515" y="10"/>
                        </a:lnTo>
                        <a:lnTo>
                          <a:pt x="1553" y="11"/>
                        </a:lnTo>
                        <a:lnTo>
                          <a:pt x="1589" y="14"/>
                        </a:lnTo>
                        <a:lnTo>
                          <a:pt x="1626" y="16"/>
                        </a:lnTo>
                        <a:lnTo>
                          <a:pt x="1662" y="18"/>
                        </a:lnTo>
                        <a:lnTo>
                          <a:pt x="1697" y="22"/>
                        </a:lnTo>
                        <a:lnTo>
                          <a:pt x="1731" y="24"/>
                        </a:lnTo>
                        <a:lnTo>
                          <a:pt x="1763" y="27"/>
                        </a:lnTo>
                        <a:lnTo>
                          <a:pt x="1796" y="30"/>
                        </a:lnTo>
                        <a:lnTo>
                          <a:pt x="1827" y="33"/>
                        </a:lnTo>
                        <a:lnTo>
                          <a:pt x="1857" y="37"/>
                        </a:lnTo>
                        <a:lnTo>
                          <a:pt x="1885" y="40"/>
                        </a:lnTo>
                        <a:lnTo>
                          <a:pt x="1914" y="44"/>
                        </a:lnTo>
                        <a:lnTo>
                          <a:pt x="1941" y="47"/>
                        </a:lnTo>
                        <a:lnTo>
                          <a:pt x="1967" y="52"/>
                        </a:lnTo>
                        <a:lnTo>
                          <a:pt x="1991" y="55"/>
                        </a:lnTo>
                        <a:lnTo>
                          <a:pt x="2014" y="60"/>
                        </a:lnTo>
                        <a:lnTo>
                          <a:pt x="2038" y="63"/>
                        </a:lnTo>
                        <a:lnTo>
                          <a:pt x="2058" y="68"/>
                        </a:lnTo>
                        <a:lnTo>
                          <a:pt x="2078" y="72"/>
                        </a:lnTo>
                        <a:lnTo>
                          <a:pt x="2096" y="77"/>
                        </a:lnTo>
                        <a:lnTo>
                          <a:pt x="2112" y="81"/>
                        </a:lnTo>
                        <a:lnTo>
                          <a:pt x="2129" y="86"/>
                        </a:lnTo>
                        <a:lnTo>
                          <a:pt x="2145" y="92"/>
                        </a:lnTo>
                        <a:lnTo>
                          <a:pt x="2160" y="98"/>
                        </a:lnTo>
                        <a:lnTo>
                          <a:pt x="2172" y="103"/>
                        </a:lnTo>
                        <a:lnTo>
                          <a:pt x="2183" y="109"/>
                        </a:lnTo>
                        <a:lnTo>
                          <a:pt x="2191" y="116"/>
                        </a:lnTo>
                        <a:lnTo>
                          <a:pt x="2196" y="122"/>
                        </a:lnTo>
                        <a:lnTo>
                          <a:pt x="2200" y="128"/>
                        </a:lnTo>
                        <a:lnTo>
                          <a:pt x="2201" y="134"/>
                        </a:lnTo>
                        <a:lnTo>
                          <a:pt x="2200" y="140"/>
                        </a:lnTo>
                        <a:lnTo>
                          <a:pt x="2196" y="146"/>
                        </a:lnTo>
                        <a:lnTo>
                          <a:pt x="2192" y="152"/>
                        </a:lnTo>
                        <a:lnTo>
                          <a:pt x="2185" y="157"/>
                        </a:lnTo>
                        <a:lnTo>
                          <a:pt x="2176" y="163"/>
                        </a:lnTo>
                        <a:lnTo>
                          <a:pt x="2165" y="169"/>
                        </a:lnTo>
                        <a:lnTo>
                          <a:pt x="2153" y="174"/>
                        </a:lnTo>
                        <a:lnTo>
                          <a:pt x="2138" y="17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1" name="Freeform 27"/>
                  <p:cNvSpPr>
                    <a:spLocks/>
                  </p:cNvSpPr>
                  <p:nvPr/>
                </p:nvSpPr>
                <p:spPr bwMode="auto">
                  <a:xfrm>
                    <a:off x="3928" y="3622"/>
                    <a:ext cx="1115" cy="113"/>
                  </a:xfrm>
                  <a:custGeom>
                    <a:avLst/>
                    <a:gdLst/>
                    <a:ahLst/>
                    <a:cxnLst>
                      <a:cxn ang="0">
                        <a:pos x="2204" y="99"/>
                      </a:cxn>
                      <a:cxn ang="0">
                        <a:pos x="2136" y="133"/>
                      </a:cxn>
                      <a:cxn ang="0">
                        <a:pos x="2060" y="156"/>
                      </a:cxn>
                      <a:cxn ang="0">
                        <a:pos x="1970" y="173"/>
                      </a:cxn>
                      <a:cxn ang="0">
                        <a:pos x="1866" y="188"/>
                      </a:cxn>
                      <a:cxn ang="0">
                        <a:pos x="1749" y="201"/>
                      </a:cxn>
                      <a:cxn ang="0">
                        <a:pos x="1619" y="210"/>
                      </a:cxn>
                      <a:cxn ang="0">
                        <a:pos x="1476" y="218"/>
                      </a:cxn>
                      <a:cxn ang="0">
                        <a:pos x="1389" y="221"/>
                      </a:cxn>
                      <a:cxn ang="0">
                        <a:pos x="1333" y="223"/>
                      </a:cxn>
                      <a:cxn ang="0">
                        <a:pos x="1277" y="225"/>
                      </a:cxn>
                      <a:cxn ang="0">
                        <a:pos x="1219" y="225"/>
                      </a:cxn>
                      <a:cxn ang="0">
                        <a:pos x="1160" y="226"/>
                      </a:cxn>
                      <a:cxn ang="0">
                        <a:pos x="1092" y="226"/>
                      </a:cxn>
                      <a:cxn ang="0">
                        <a:pos x="1008" y="225"/>
                      </a:cxn>
                      <a:cxn ang="0">
                        <a:pos x="926" y="224"/>
                      </a:cxn>
                      <a:cxn ang="0">
                        <a:pos x="846" y="221"/>
                      </a:cxn>
                      <a:cxn ang="0">
                        <a:pos x="769" y="218"/>
                      </a:cxn>
                      <a:cxn ang="0">
                        <a:pos x="693" y="213"/>
                      </a:cxn>
                      <a:cxn ang="0">
                        <a:pos x="594" y="208"/>
                      </a:cxn>
                      <a:cxn ang="0">
                        <a:pos x="501" y="200"/>
                      </a:cxn>
                      <a:cxn ang="0">
                        <a:pos x="414" y="191"/>
                      </a:cxn>
                      <a:cxn ang="0">
                        <a:pos x="334" y="181"/>
                      </a:cxn>
                      <a:cxn ang="0">
                        <a:pos x="262" y="170"/>
                      </a:cxn>
                      <a:cxn ang="0">
                        <a:pos x="212" y="162"/>
                      </a:cxn>
                      <a:cxn ang="0">
                        <a:pos x="175" y="155"/>
                      </a:cxn>
                      <a:cxn ang="0">
                        <a:pos x="142" y="147"/>
                      </a:cxn>
                      <a:cxn ang="0">
                        <a:pos x="58" y="117"/>
                      </a:cxn>
                      <a:cxn ang="0">
                        <a:pos x="12" y="87"/>
                      </a:cxn>
                      <a:cxn ang="0">
                        <a:pos x="0" y="57"/>
                      </a:cxn>
                      <a:cxn ang="0">
                        <a:pos x="1" y="2"/>
                      </a:cxn>
                      <a:cxn ang="0">
                        <a:pos x="31" y="23"/>
                      </a:cxn>
                      <a:cxn ang="0">
                        <a:pos x="86" y="45"/>
                      </a:cxn>
                      <a:cxn ang="0">
                        <a:pos x="144" y="61"/>
                      </a:cxn>
                      <a:cxn ang="0">
                        <a:pos x="179" y="69"/>
                      </a:cxn>
                      <a:cxn ang="0">
                        <a:pos x="217" y="78"/>
                      </a:cxn>
                      <a:cxn ang="0">
                        <a:pos x="276" y="88"/>
                      </a:cxn>
                      <a:cxn ang="0">
                        <a:pos x="352" y="98"/>
                      </a:cxn>
                      <a:cxn ang="0">
                        <a:pos x="435" y="107"/>
                      </a:cxn>
                      <a:cxn ang="0">
                        <a:pos x="524" y="116"/>
                      </a:cxn>
                      <a:cxn ang="0">
                        <a:pos x="621" y="122"/>
                      </a:cxn>
                      <a:cxn ang="0">
                        <a:pos x="713" y="128"/>
                      </a:cxn>
                      <a:cxn ang="0">
                        <a:pos x="790" y="133"/>
                      </a:cxn>
                      <a:cxn ang="0">
                        <a:pos x="870" y="135"/>
                      </a:cxn>
                      <a:cxn ang="0">
                        <a:pos x="952" y="137"/>
                      </a:cxn>
                      <a:cxn ang="0">
                        <a:pos x="1036" y="140"/>
                      </a:cxn>
                      <a:cxn ang="0">
                        <a:pos x="1121" y="140"/>
                      </a:cxn>
                      <a:cxn ang="0">
                        <a:pos x="1181" y="140"/>
                      </a:cxn>
                      <a:cxn ang="0">
                        <a:pos x="1240" y="139"/>
                      </a:cxn>
                      <a:cxn ang="0">
                        <a:pos x="1297" y="137"/>
                      </a:cxn>
                      <a:cxn ang="0">
                        <a:pos x="1355" y="136"/>
                      </a:cxn>
                      <a:cxn ang="0">
                        <a:pos x="1411" y="135"/>
                      </a:cxn>
                      <a:cxn ang="0">
                        <a:pos x="1556" y="128"/>
                      </a:cxn>
                      <a:cxn ang="0">
                        <a:pos x="1730" y="114"/>
                      </a:cxn>
                      <a:cxn ang="0">
                        <a:pos x="1882" y="98"/>
                      </a:cxn>
                      <a:cxn ang="0">
                        <a:pos x="2009" y="78"/>
                      </a:cxn>
                      <a:cxn ang="0">
                        <a:pos x="2109" y="53"/>
                      </a:cxn>
                      <a:cxn ang="0">
                        <a:pos x="2169" y="31"/>
                      </a:cxn>
                      <a:cxn ang="0">
                        <a:pos x="2200" y="18"/>
                      </a:cxn>
                      <a:cxn ang="0">
                        <a:pos x="2227" y="4"/>
                      </a:cxn>
                    </a:cxnLst>
                    <a:rect l="0" t="0" r="r" b="b"/>
                    <a:pathLst>
                      <a:path w="2231" h="226">
                        <a:moveTo>
                          <a:pt x="2231" y="74"/>
                        </a:moveTo>
                        <a:lnTo>
                          <a:pt x="2220" y="87"/>
                        </a:lnTo>
                        <a:lnTo>
                          <a:pt x="2204" y="99"/>
                        </a:lnTo>
                        <a:lnTo>
                          <a:pt x="2184" y="112"/>
                        </a:lnTo>
                        <a:lnTo>
                          <a:pt x="2161" y="122"/>
                        </a:lnTo>
                        <a:lnTo>
                          <a:pt x="2136" y="133"/>
                        </a:lnTo>
                        <a:lnTo>
                          <a:pt x="2110" y="142"/>
                        </a:lnTo>
                        <a:lnTo>
                          <a:pt x="2084" y="149"/>
                        </a:lnTo>
                        <a:lnTo>
                          <a:pt x="2060" y="156"/>
                        </a:lnTo>
                        <a:lnTo>
                          <a:pt x="2031" y="162"/>
                        </a:lnTo>
                        <a:lnTo>
                          <a:pt x="2002" y="168"/>
                        </a:lnTo>
                        <a:lnTo>
                          <a:pt x="1970" y="173"/>
                        </a:lnTo>
                        <a:lnTo>
                          <a:pt x="1936" y="179"/>
                        </a:lnTo>
                        <a:lnTo>
                          <a:pt x="1902" y="183"/>
                        </a:lnTo>
                        <a:lnTo>
                          <a:pt x="1866" y="188"/>
                        </a:lnTo>
                        <a:lnTo>
                          <a:pt x="1828" y="193"/>
                        </a:lnTo>
                        <a:lnTo>
                          <a:pt x="1789" y="196"/>
                        </a:lnTo>
                        <a:lnTo>
                          <a:pt x="1749" y="201"/>
                        </a:lnTo>
                        <a:lnTo>
                          <a:pt x="1706" y="204"/>
                        </a:lnTo>
                        <a:lnTo>
                          <a:pt x="1664" y="208"/>
                        </a:lnTo>
                        <a:lnTo>
                          <a:pt x="1619" y="210"/>
                        </a:lnTo>
                        <a:lnTo>
                          <a:pt x="1573" y="213"/>
                        </a:lnTo>
                        <a:lnTo>
                          <a:pt x="1525" y="216"/>
                        </a:lnTo>
                        <a:lnTo>
                          <a:pt x="1476" y="218"/>
                        </a:lnTo>
                        <a:lnTo>
                          <a:pt x="1426" y="220"/>
                        </a:lnTo>
                        <a:lnTo>
                          <a:pt x="1408" y="221"/>
                        </a:lnTo>
                        <a:lnTo>
                          <a:pt x="1389" y="221"/>
                        </a:lnTo>
                        <a:lnTo>
                          <a:pt x="1371" y="223"/>
                        </a:lnTo>
                        <a:lnTo>
                          <a:pt x="1353" y="223"/>
                        </a:lnTo>
                        <a:lnTo>
                          <a:pt x="1333" y="223"/>
                        </a:lnTo>
                        <a:lnTo>
                          <a:pt x="1315" y="224"/>
                        </a:lnTo>
                        <a:lnTo>
                          <a:pt x="1295" y="224"/>
                        </a:lnTo>
                        <a:lnTo>
                          <a:pt x="1277" y="225"/>
                        </a:lnTo>
                        <a:lnTo>
                          <a:pt x="1257" y="225"/>
                        </a:lnTo>
                        <a:lnTo>
                          <a:pt x="1237" y="225"/>
                        </a:lnTo>
                        <a:lnTo>
                          <a:pt x="1219" y="225"/>
                        </a:lnTo>
                        <a:lnTo>
                          <a:pt x="1199" y="226"/>
                        </a:lnTo>
                        <a:lnTo>
                          <a:pt x="1180" y="226"/>
                        </a:lnTo>
                        <a:lnTo>
                          <a:pt x="1160" y="226"/>
                        </a:lnTo>
                        <a:lnTo>
                          <a:pt x="1141" y="226"/>
                        </a:lnTo>
                        <a:lnTo>
                          <a:pt x="1121" y="226"/>
                        </a:lnTo>
                        <a:lnTo>
                          <a:pt x="1092" y="226"/>
                        </a:lnTo>
                        <a:lnTo>
                          <a:pt x="1065" y="226"/>
                        </a:lnTo>
                        <a:lnTo>
                          <a:pt x="1037" y="226"/>
                        </a:lnTo>
                        <a:lnTo>
                          <a:pt x="1008" y="225"/>
                        </a:lnTo>
                        <a:lnTo>
                          <a:pt x="981" y="225"/>
                        </a:lnTo>
                        <a:lnTo>
                          <a:pt x="954" y="224"/>
                        </a:lnTo>
                        <a:lnTo>
                          <a:pt x="926" y="224"/>
                        </a:lnTo>
                        <a:lnTo>
                          <a:pt x="900" y="223"/>
                        </a:lnTo>
                        <a:lnTo>
                          <a:pt x="872" y="221"/>
                        </a:lnTo>
                        <a:lnTo>
                          <a:pt x="846" y="221"/>
                        </a:lnTo>
                        <a:lnTo>
                          <a:pt x="820" y="220"/>
                        </a:lnTo>
                        <a:lnTo>
                          <a:pt x="794" y="219"/>
                        </a:lnTo>
                        <a:lnTo>
                          <a:pt x="769" y="218"/>
                        </a:lnTo>
                        <a:lnTo>
                          <a:pt x="743" y="216"/>
                        </a:lnTo>
                        <a:lnTo>
                          <a:pt x="718" y="215"/>
                        </a:lnTo>
                        <a:lnTo>
                          <a:pt x="693" y="213"/>
                        </a:lnTo>
                        <a:lnTo>
                          <a:pt x="659" y="211"/>
                        </a:lnTo>
                        <a:lnTo>
                          <a:pt x="626" y="210"/>
                        </a:lnTo>
                        <a:lnTo>
                          <a:pt x="594" y="208"/>
                        </a:lnTo>
                        <a:lnTo>
                          <a:pt x="562" y="205"/>
                        </a:lnTo>
                        <a:lnTo>
                          <a:pt x="531" y="203"/>
                        </a:lnTo>
                        <a:lnTo>
                          <a:pt x="501" y="200"/>
                        </a:lnTo>
                        <a:lnTo>
                          <a:pt x="471" y="197"/>
                        </a:lnTo>
                        <a:lnTo>
                          <a:pt x="443" y="194"/>
                        </a:lnTo>
                        <a:lnTo>
                          <a:pt x="414" y="191"/>
                        </a:lnTo>
                        <a:lnTo>
                          <a:pt x="386" y="188"/>
                        </a:lnTo>
                        <a:lnTo>
                          <a:pt x="360" y="185"/>
                        </a:lnTo>
                        <a:lnTo>
                          <a:pt x="334" y="181"/>
                        </a:lnTo>
                        <a:lnTo>
                          <a:pt x="309" y="178"/>
                        </a:lnTo>
                        <a:lnTo>
                          <a:pt x="285" y="174"/>
                        </a:lnTo>
                        <a:lnTo>
                          <a:pt x="262" y="170"/>
                        </a:lnTo>
                        <a:lnTo>
                          <a:pt x="239" y="166"/>
                        </a:lnTo>
                        <a:lnTo>
                          <a:pt x="226" y="164"/>
                        </a:lnTo>
                        <a:lnTo>
                          <a:pt x="212" y="162"/>
                        </a:lnTo>
                        <a:lnTo>
                          <a:pt x="200" y="159"/>
                        </a:lnTo>
                        <a:lnTo>
                          <a:pt x="188" y="157"/>
                        </a:lnTo>
                        <a:lnTo>
                          <a:pt x="175" y="155"/>
                        </a:lnTo>
                        <a:lnTo>
                          <a:pt x="164" y="151"/>
                        </a:lnTo>
                        <a:lnTo>
                          <a:pt x="154" y="149"/>
                        </a:lnTo>
                        <a:lnTo>
                          <a:pt x="142" y="147"/>
                        </a:lnTo>
                        <a:lnTo>
                          <a:pt x="110" y="137"/>
                        </a:lnTo>
                        <a:lnTo>
                          <a:pt x="82" y="127"/>
                        </a:lnTo>
                        <a:lnTo>
                          <a:pt x="58" y="117"/>
                        </a:lnTo>
                        <a:lnTo>
                          <a:pt x="38" y="106"/>
                        </a:lnTo>
                        <a:lnTo>
                          <a:pt x="23" y="97"/>
                        </a:lnTo>
                        <a:lnTo>
                          <a:pt x="12" y="87"/>
                        </a:lnTo>
                        <a:lnTo>
                          <a:pt x="4" y="76"/>
                        </a:lnTo>
                        <a:lnTo>
                          <a:pt x="0" y="67"/>
                        </a:lnTo>
                        <a:lnTo>
                          <a:pt x="0" y="57"/>
                        </a:lnTo>
                        <a:lnTo>
                          <a:pt x="0" y="35"/>
                        </a:lnTo>
                        <a:lnTo>
                          <a:pt x="0" y="12"/>
                        </a:lnTo>
                        <a:lnTo>
                          <a:pt x="1" y="2"/>
                        </a:lnTo>
                        <a:lnTo>
                          <a:pt x="8" y="8"/>
                        </a:lnTo>
                        <a:lnTo>
                          <a:pt x="19" y="17"/>
                        </a:lnTo>
                        <a:lnTo>
                          <a:pt x="31" y="23"/>
                        </a:lnTo>
                        <a:lnTo>
                          <a:pt x="48" y="31"/>
                        </a:lnTo>
                        <a:lnTo>
                          <a:pt x="65" y="38"/>
                        </a:lnTo>
                        <a:lnTo>
                          <a:pt x="86" y="45"/>
                        </a:lnTo>
                        <a:lnTo>
                          <a:pt x="109" y="52"/>
                        </a:lnTo>
                        <a:lnTo>
                          <a:pt x="133" y="59"/>
                        </a:lnTo>
                        <a:lnTo>
                          <a:pt x="144" y="61"/>
                        </a:lnTo>
                        <a:lnTo>
                          <a:pt x="155" y="64"/>
                        </a:lnTo>
                        <a:lnTo>
                          <a:pt x="166" y="67"/>
                        </a:lnTo>
                        <a:lnTo>
                          <a:pt x="179" y="69"/>
                        </a:lnTo>
                        <a:lnTo>
                          <a:pt x="190" y="72"/>
                        </a:lnTo>
                        <a:lnTo>
                          <a:pt x="203" y="74"/>
                        </a:lnTo>
                        <a:lnTo>
                          <a:pt x="217" y="78"/>
                        </a:lnTo>
                        <a:lnTo>
                          <a:pt x="230" y="80"/>
                        </a:lnTo>
                        <a:lnTo>
                          <a:pt x="253" y="83"/>
                        </a:lnTo>
                        <a:lnTo>
                          <a:pt x="276" y="88"/>
                        </a:lnTo>
                        <a:lnTo>
                          <a:pt x="300" y="91"/>
                        </a:lnTo>
                        <a:lnTo>
                          <a:pt x="325" y="95"/>
                        </a:lnTo>
                        <a:lnTo>
                          <a:pt x="352" y="98"/>
                        </a:lnTo>
                        <a:lnTo>
                          <a:pt x="379" y="102"/>
                        </a:lnTo>
                        <a:lnTo>
                          <a:pt x="407" y="104"/>
                        </a:lnTo>
                        <a:lnTo>
                          <a:pt x="435" y="107"/>
                        </a:lnTo>
                        <a:lnTo>
                          <a:pt x="465" y="110"/>
                        </a:lnTo>
                        <a:lnTo>
                          <a:pt x="494" y="113"/>
                        </a:lnTo>
                        <a:lnTo>
                          <a:pt x="524" y="116"/>
                        </a:lnTo>
                        <a:lnTo>
                          <a:pt x="557" y="118"/>
                        </a:lnTo>
                        <a:lnTo>
                          <a:pt x="588" y="120"/>
                        </a:lnTo>
                        <a:lnTo>
                          <a:pt x="621" y="122"/>
                        </a:lnTo>
                        <a:lnTo>
                          <a:pt x="655" y="125"/>
                        </a:lnTo>
                        <a:lnTo>
                          <a:pt x="688" y="127"/>
                        </a:lnTo>
                        <a:lnTo>
                          <a:pt x="713" y="128"/>
                        </a:lnTo>
                        <a:lnTo>
                          <a:pt x="739" y="129"/>
                        </a:lnTo>
                        <a:lnTo>
                          <a:pt x="764" y="132"/>
                        </a:lnTo>
                        <a:lnTo>
                          <a:pt x="790" y="133"/>
                        </a:lnTo>
                        <a:lnTo>
                          <a:pt x="817" y="134"/>
                        </a:lnTo>
                        <a:lnTo>
                          <a:pt x="843" y="135"/>
                        </a:lnTo>
                        <a:lnTo>
                          <a:pt x="870" y="135"/>
                        </a:lnTo>
                        <a:lnTo>
                          <a:pt x="898" y="136"/>
                        </a:lnTo>
                        <a:lnTo>
                          <a:pt x="924" y="137"/>
                        </a:lnTo>
                        <a:lnTo>
                          <a:pt x="952" y="137"/>
                        </a:lnTo>
                        <a:lnTo>
                          <a:pt x="979" y="139"/>
                        </a:lnTo>
                        <a:lnTo>
                          <a:pt x="1007" y="139"/>
                        </a:lnTo>
                        <a:lnTo>
                          <a:pt x="1036" y="140"/>
                        </a:lnTo>
                        <a:lnTo>
                          <a:pt x="1063" y="140"/>
                        </a:lnTo>
                        <a:lnTo>
                          <a:pt x="1092" y="140"/>
                        </a:lnTo>
                        <a:lnTo>
                          <a:pt x="1121" y="140"/>
                        </a:lnTo>
                        <a:lnTo>
                          <a:pt x="1141" y="140"/>
                        </a:lnTo>
                        <a:lnTo>
                          <a:pt x="1160" y="140"/>
                        </a:lnTo>
                        <a:lnTo>
                          <a:pt x="1181" y="140"/>
                        </a:lnTo>
                        <a:lnTo>
                          <a:pt x="1201" y="140"/>
                        </a:lnTo>
                        <a:lnTo>
                          <a:pt x="1220" y="139"/>
                        </a:lnTo>
                        <a:lnTo>
                          <a:pt x="1240" y="139"/>
                        </a:lnTo>
                        <a:lnTo>
                          <a:pt x="1258" y="139"/>
                        </a:lnTo>
                        <a:lnTo>
                          <a:pt x="1278" y="139"/>
                        </a:lnTo>
                        <a:lnTo>
                          <a:pt x="1297" y="137"/>
                        </a:lnTo>
                        <a:lnTo>
                          <a:pt x="1317" y="137"/>
                        </a:lnTo>
                        <a:lnTo>
                          <a:pt x="1335" y="136"/>
                        </a:lnTo>
                        <a:lnTo>
                          <a:pt x="1355" y="136"/>
                        </a:lnTo>
                        <a:lnTo>
                          <a:pt x="1373" y="136"/>
                        </a:lnTo>
                        <a:lnTo>
                          <a:pt x="1393" y="135"/>
                        </a:lnTo>
                        <a:lnTo>
                          <a:pt x="1411" y="135"/>
                        </a:lnTo>
                        <a:lnTo>
                          <a:pt x="1430" y="134"/>
                        </a:lnTo>
                        <a:lnTo>
                          <a:pt x="1494" y="132"/>
                        </a:lnTo>
                        <a:lnTo>
                          <a:pt x="1556" y="128"/>
                        </a:lnTo>
                        <a:lnTo>
                          <a:pt x="1616" y="124"/>
                        </a:lnTo>
                        <a:lnTo>
                          <a:pt x="1674" y="120"/>
                        </a:lnTo>
                        <a:lnTo>
                          <a:pt x="1730" y="114"/>
                        </a:lnTo>
                        <a:lnTo>
                          <a:pt x="1783" y="110"/>
                        </a:lnTo>
                        <a:lnTo>
                          <a:pt x="1834" y="104"/>
                        </a:lnTo>
                        <a:lnTo>
                          <a:pt x="1882" y="98"/>
                        </a:lnTo>
                        <a:lnTo>
                          <a:pt x="1927" y="91"/>
                        </a:lnTo>
                        <a:lnTo>
                          <a:pt x="1970" y="84"/>
                        </a:lnTo>
                        <a:lnTo>
                          <a:pt x="2009" y="78"/>
                        </a:lnTo>
                        <a:lnTo>
                          <a:pt x="2046" y="69"/>
                        </a:lnTo>
                        <a:lnTo>
                          <a:pt x="2079" y="61"/>
                        </a:lnTo>
                        <a:lnTo>
                          <a:pt x="2109" y="53"/>
                        </a:lnTo>
                        <a:lnTo>
                          <a:pt x="2137" y="44"/>
                        </a:lnTo>
                        <a:lnTo>
                          <a:pt x="2160" y="35"/>
                        </a:lnTo>
                        <a:lnTo>
                          <a:pt x="2169" y="31"/>
                        </a:lnTo>
                        <a:lnTo>
                          <a:pt x="2178" y="27"/>
                        </a:lnTo>
                        <a:lnTo>
                          <a:pt x="2190" y="22"/>
                        </a:lnTo>
                        <a:lnTo>
                          <a:pt x="2200" y="18"/>
                        </a:lnTo>
                        <a:lnTo>
                          <a:pt x="2209" y="13"/>
                        </a:lnTo>
                        <a:lnTo>
                          <a:pt x="2219" y="8"/>
                        </a:lnTo>
                        <a:lnTo>
                          <a:pt x="2227" y="4"/>
                        </a:lnTo>
                        <a:lnTo>
                          <a:pt x="2231" y="0"/>
                        </a:lnTo>
                        <a:lnTo>
                          <a:pt x="2231" y="74"/>
                        </a:lnTo>
                        <a:close/>
                      </a:path>
                    </a:pathLst>
                  </a:custGeom>
                  <a:solidFill>
                    <a:srgbClr val="D8D8D8"/>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2" name="Freeform 28"/>
                  <p:cNvSpPr>
                    <a:spLocks/>
                  </p:cNvSpPr>
                  <p:nvPr/>
                </p:nvSpPr>
                <p:spPr bwMode="auto">
                  <a:xfrm>
                    <a:off x="4179" y="3551"/>
                    <a:ext cx="236" cy="75"/>
                  </a:xfrm>
                  <a:custGeom>
                    <a:avLst/>
                    <a:gdLst/>
                    <a:ahLst/>
                    <a:cxnLst>
                      <a:cxn ang="0">
                        <a:pos x="243" y="0"/>
                      </a:cxn>
                      <a:cxn ang="0">
                        <a:pos x="473" y="109"/>
                      </a:cxn>
                      <a:cxn ang="0">
                        <a:pos x="117" y="150"/>
                      </a:cxn>
                      <a:cxn ang="0">
                        <a:pos x="0" y="16"/>
                      </a:cxn>
                      <a:cxn ang="0">
                        <a:pos x="243" y="0"/>
                      </a:cxn>
                    </a:cxnLst>
                    <a:rect l="0" t="0" r="r" b="b"/>
                    <a:pathLst>
                      <a:path w="473" h="150">
                        <a:moveTo>
                          <a:pt x="243" y="0"/>
                        </a:moveTo>
                        <a:lnTo>
                          <a:pt x="473" y="109"/>
                        </a:lnTo>
                        <a:lnTo>
                          <a:pt x="117" y="150"/>
                        </a:lnTo>
                        <a:lnTo>
                          <a:pt x="0" y="16"/>
                        </a:lnTo>
                        <a:lnTo>
                          <a:pt x="2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3" name="Freeform 29"/>
                  <p:cNvSpPr>
                    <a:spLocks/>
                  </p:cNvSpPr>
                  <p:nvPr/>
                </p:nvSpPr>
                <p:spPr bwMode="auto">
                  <a:xfrm>
                    <a:off x="4197" y="3557"/>
                    <a:ext cx="188" cy="59"/>
                  </a:xfrm>
                  <a:custGeom>
                    <a:avLst/>
                    <a:gdLst/>
                    <a:ahLst/>
                    <a:cxnLst>
                      <a:cxn ang="0">
                        <a:pos x="206" y="0"/>
                      </a:cxn>
                      <a:cxn ang="0">
                        <a:pos x="377" y="89"/>
                      </a:cxn>
                      <a:cxn ang="0">
                        <a:pos x="97" y="118"/>
                      </a:cxn>
                      <a:cxn ang="0">
                        <a:pos x="0" y="15"/>
                      </a:cxn>
                      <a:cxn ang="0">
                        <a:pos x="206" y="0"/>
                      </a:cxn>
                    </a:cxnLst>
                    <a:rect l="0" t="0" r="r" b="b"/>
                    <a:pathLst>
                      <a:path w="377" h="118">
                        <a:moveTo>
                          <a:pt x="206" y="0"/>
                        </a:moveTo>
                        <a:lnTo>
                          <a:pt x="377" y="89"/>
                        </a:lnTo>
                        <a:lnTo>
                          <a:pt x="97" y="118"/>
                        </a:lnTo>
                        <a:lnTo>
                          <a:pt x="0" y="15"/>
                        </a:lnTo>
                        <a:lnTo>
                          <a:pt x="206"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4" name="Freeform 30"/>
                  <p:cNvSpPr>
                    <a:spLocks/>
                  </p:cNvSpPr>
                  <p:nvPr/>
                </p:nvSpPr>
                <p:spPr bwMode="auto">
                  <a:xfrm>
                    <a:off x="4094" y="3135"/>
                    <a:ext cx="40" cy="66"/>
                  </a:xfrm>
                  <a:custGeom>
                    <a:avLst/>
                    <a:gdLst/>
                    <a:ahLst/>
                    <a:cxnLst>
                      <a:cxn ang="0">
                        <a:pos x="15" y="131"/>
                      </a:cxn>
                      <a:cxn ang="0">
                        <a:pos x="5" y="120"/>
                      </a:cxn>
                      <a:cxn ang="0">
                        <a:pos x="0" y="103"/>
                      </a:cxn>
                      <a:cxn ang="0">
                        <a:pos x="3" y="80"/>
                      </a:cxn>
                      <a:cxn ang="0">
                        <a:pos x="9" y="54"/>
                      </a:cxn>
                      <a:cxn ang="0">
                        <a:pos x="15" y="41"/>
                      </a:cxn>
                      <a:cxn ang="0">
                        <a:pos x="22" y="29"/>
                      </a:cxn>
                      <a:cxn ang="0">
                        <a:pos x="29" y="19"/>
                      </a:cxn>
                      <a:cxn ang="0">
                        <a:pos x="36" y="11"/>
                      </a:cxn>
                      <a:cxn ang="0">
                        <a:pos x="44" y="5"/>
                      </a:cxn>
                      <a:cxn ang="0">
                        <a:pos x="52" y="1"/>
                      </a:cxn>
                      <a:cxn ang="0">
                        <a:pos x="59" y="0"/>
                      </a:cxn>
                      <a:cxn ang="0">
                        <a:pos x="66" y="1"/>
                      </a:cxn>
                      <a:cxn ang="0">
                        <a:pos x="76" y="11"/>
                      </a:cxn>
                      <a:cxn ang="0">
                        <a:pos x="81" y="28"/>
                      </a:cxn>
                      <a:cxn ang="0">
                        <a:pos x="79" y="51"/>
                      </a:cxn>
                      <a:cxn ang="0">
                        <a:pos x="72" y="78"/>
                      </a:cxn>
                      <a:cxn ang="0">
                        <a:pos x="66" y="90"/>
                      </a:cxn>
                      <a:cxn ang="0">
                        <a:pos x="59" y="102"/>
                      </a:cxn>
                      <a:cxn ang="0">
                        <a:pos x="51" y="112"/>
                      </a:cxn>
                      <a:cxn ang="0">
                        <a:pos x="44" y="120"/>
                      </a:cxn>
                      <a:cxn ang="0">
                        <a:pos x="36" y="126"/>
                      </a:cxn>
                      <a:cxn ang="0">
                        <a:pos x="29" y="131"/>
                      </a:cxn>
                      <a:cxn ang="0">
                        <a:pos x="22" y="132"/>
                      </a:cxn>
                      <a:cxn ang="0">
                        <a:pos x="15" y="131"/>
                      </a:cxn>
                    </a:cxnLst>
                    <a:rect l="0" t="0" r="r" b="b"/>
                    <a:pathLst>
                      <a:path w="81" h="132">
                        <a:moveTo>
                          <a:pt x="15" y="131"/>
                        </a:moveTo>
                        <a:lnTo>
                          <a:pt x="5" y="120"/>
                        </a:lnTo>
                        <a:lnTo>
                          <a:pt x="0" y="103"/>
                        </a:lnTo>
                        <a:lnTo>
                          <a:pt x="3" y="80"/>
                        </a:lnTo>
                        <a:lnTo>
                          <a:pt x="9" y="54"/>
                        </a:lnTo>
                        <a:lnTo>
                          <a:pt x="15" y="41"/>
                        </a:lnTo>
                        <a:lnTo>
                          <a:pt x="22" y="29"/>
                        </a:lnTo>
                        <a:lnTo>
                          <a:pt x="29" y="19"/>
                        </a:lnTo>
                        <a:lnTo>
                          <a:pt x="36" y="11"/>
                        </a:lnTo>
                        <a:lnTo>
                          <a:pt x="44" y="5"/>
                        </a:lnTo>
                        <a:lnTo>
                          <a:pt x="52" y="1"/>
                        </a:lnTo>
                        <a:lnTo>
                          <a:pt x="59" y="0"/>
                        </a:lnTo>
                        <a:lnTo>
                          <a:pt x="66" y="1"/>
                        </a:lnTo>
                        <a:lnTo>
                          <a:pt x="76" y="11"/>
                        </a:lnTo>
                        <a:lnTo>
                          <a:pt x="81" y="28"/>
                        </a:lnTo>
                        <a:lnTo>
                          <a:pt x="79" y="51"/>
                        </a:lnTo>
                        <a:lnTo>
                          <a:pt x="72" y="78"/>
                        </a:lnTo>
                        <a:lnTo>
                          <a:pt x="66" y="90"/>
                        </a:lnTo>
                        <a:lnTo>
                          <a:pt x="59" y="102"/>
                        </a:lnTo>
                        <a:lnTo>
                          <a:pt x="51" y="112"/>
                        </a:lnTo>
                        <a:lnTo>
                          <a:pt x="44" y="120"/>
                        </a:lnTo>
                        <a:lnTo>
                          <a:pt x="36" y="126"/>
                        </a:lnTo>
                        <a:lnTo>
                          <a:pt x="29" y="131"/>
                        </a:lnTo>
                        <a:lnTo>
                          <a:pt x="22"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5" name="Freeform 31"/>
                  <p:cNvSpPr>
                    <a:spLocks/>
                  </p:cNvSpPr>
                  <p:nvPr/>
                </p:nvSpPr>
                <p:spPr bwMode="auto">
                  <a:xfrm>
                    <a:off x="4123" y="3283"/>
                    <a:ext cx="120" cy="108"/>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6" name="Rectangle 32"/>
                  <p:cNvSpPr>
                    <a:spLocks noChangeArrowheads="1"/>
                  </p:cNvSpPr>
                  <p:nvPr/>
                </p:nvSpPr>
                <p:spPr bwMode="auto">
                  <a:xfrm>
                    <a:off x="4139" y="3301"/>
                    <a:ext cx="93" cy="4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7" name="Freeform 33"/>
                  <p:cNvSpPr>
                    <a:spLocks/>
                  </p:cNvSpPr>
                  <p:nvPr/>
                </p:nvSpPr>
                <p:spPr bwMode="auto">
                  <a:xfrm>
                    <a:off x="4073" y="3120"/>
                    <a:ext cx="246" cy="218"/>
                  </a:xfrm>
                  <a:custGeom>
                    <a:avLst/>
                    <a:gdLst/>
                    <a:ahLst/>
                    <a:cxnLst>
                      <a:cxn ang="0">
                        <a:pos x="79" y="116"/>
                      </a:cxn>
                      <a:cxn ang="0">
                        <a:pos x="79" y="116"/>
                      </a:cxn>
                      <a:cxn ang="0">
                        <a:pos x="88" y="102"/>
                      </a:cxn>
                      <a:cxn ang="0">
                        <a:pos x="107" y="77"/>
                      </a:cxn>
                      <a:cxn ang="0">
                        <a:pos x="129" y="55"/>
                      </a:cxn>
                      <a:cxn ang="0">
                        <a:pos x="153" y="35"/>
                      </a:cxn>
                      <a:cxn ang="0">
                        <a:pos x="181" y="20"/>
                      </a:cxn>
                      <a:cxn ang="0">
                        <a:pos x="211" y="9"/>
                      </a:cxn>
                      <a:cxn ang="0">
                        <a:pos x="242" y="2"/>
                      </a:cxn>
                      <a:cxn ang="0">
                        <a:pos x="274" y="0"/>
                      </a:cxn>
                      <a:cxn ang="0">
                        <a:pos x="312" y="4"/>
                      </a:cxn>
                      <a:cxn ang="0">
                        <a:pos x="354" y="16"/>
                      </a:cxn>
                      <a:cxn ang="0">
                        <a:pos x="391" y="36"/>
                      </a:cxn>
                      <a:cxn ang="0">
                        <a:pos x="425" y="63"/>
                      </a:cxn>
                      <a:cxn ang="0">
                        <a:pos x="451" y="94"/>
                      </a:cxn>
                      <a:cxn ang="0">
                        <a:pos x="472" y="131"/>
                      </a:cxn>
                      <a:cxn ang="0">
                        <a:pos x="485" y="171"/>
                      </a:cxn>
                      <a:cxn ang="0">
                        <a:pos x="490" y="215"/>
                      </a:cxn>
                      <a:cxn ang="0">
                        <a:pos x="486" y="259"/>
                      </a:cxn>
                      <a:cxn ang="0">
                        <a:pos x="474" y="300"/>
                      </a:cxn>
                      <a:cxn ang="0">
                        <a:pos x="455" y="338"/>
                      </a:cxn>
                      <a:cxn ang="0">
                        <a:pos x="428" y="370"/>
                      </a:cxn>
                      <a:cxn ang="0">
                        <a:pos x="396" y="398"/>
                      </a:cxn>
                      <a:cxn ang="0">
                        <a:pos x="360" y="419"/>
                      </a:cxn>
                      <a:cxn ang="0">
                        <a:pos x="320" y="431"/>
                      </a:cxn>
                      <a:cxn ang="0">
                        <a:pos x="276" y="437"/>
                      </a:cxn>
                      <a:cxn ang="0">
                        <a:pos x="238" y="434"/>
                      </a:cxn>
                      <a:cxn ang="0">
                        <a:pos x="208" y="427"/>
                      </a:cxn>
                      <a:cxn ang="0">
                        <a:pos x="179" y="416"/>
                      </a:cxn>
                      <a:cxn ang="0">
                        <a:pos x="153" y="401"/>
                      </a:cxn>
                      <a:cxn ang="0">
                        <a:pos x="129" y="383"/>
                      </a:cxn>
                      <a:cxn ang="0">
                        <a:pos x="108" y="362"/>
                      </a:cxn>
                      <a:cxn ang="0">
                        <a:pos x="90" y="338"/>
                      </a:cxn>
                      <a:cxn ang="0">
                        <a:pos x="75" y="313"/>
                      </a:cxn>
                      <a:cxn ang="0">
                        <a:pos x="68" y="299"/>
                      </a:cxn>
                      <a:cxn ang="0">
                        <a:pos x="64" y="299"/>
                      </a:cxn>
                      <a:cxn ang="0">
                        <a:pos x="49" y="295"/>
                      </a:cxn>
                      <a:cxn ang="0">
                        <a:pos x="25" y="279"/>
                      </a:cxn>
                      <a:cxn ang="0">
                        <a:pos x="8" y="253"/>
                      </a:cxn>
                      <a:cxn ang="0">
                        <a:pos x="0" y="219"/>
                      </a:cxn>
                      <a:cxn ang="0">
                        <a:pos x="3" y="183"/>
                      </a:cxn>
                      <a:cxn ang="0">
                        <a:pos x="16" y="150"/>
                      </a:cxn>
                      <a:cxn ang="0">
                        <a:pos x="38" y="127"/>
                      </a:cxn>
                      <a:cxn ang="0">
                        <a:pos x="63" y="116"/>
                      </a:cxn>
                    </a:cxnLst>
                    <a:rect l="0" t="0" r="r" b="b"/>
                    <a:pathLst>
                      <a:path w="490" h="437">
                        <a:moveTo>
                          <a:pt x="78" y="115"/>
                        </a:moveTo>
                        <a:lnTo>
                          <a:pt x="79" y="116"/>
                        </a:lnTo>
                        <a:lnTo>
                          <a:pt x="79" y="116"/>
                        </a:lnTo>
                        <a:lnTo>
                          <a:pt x="79" y="116"/>
                        </a:lnTo>
                        <a:lnTo>
                          <a:pt x="80" y="116"/>
                        </a:lnTo>
                        <a:lnTo>
                          <a:pt x="88" y="102"/>
                        </a:lnTo>
                        <a:lnTo>
                          <a:pt x="96" y="89"/>
                        </a:lnTo>
                        <a:lnTo>
                          <a:pt x="107" y="77"/>
                        </a:lnTo>
                        <a:lnTo>
                          <a:pt x="117" y="65"/>
                        </a:lnTo>
                        <a:lnTo>
                          <a:pt x="129" y="55"/>
                        </a:lnTo>
                        <a:lnTo>
                          <a:pt x="140" y="44"/>
                        </a:lnTo>
                        <a:lnTo>
                          <a:pt x="153" y="35"/>
                        </a:lnTo>
                        <a:lnTo>
                          <a:pt x="167" y="27"/>
                        </a:lnTo>
                        <a:lnTo>
                          <a:pt x="181" y="20"/>
                        </a:lnTo>
                        <a:lnTo>
                          <a:pt x="196" y="15"/>
                        </a:lnTo>
                        <a:lnTo>
                          <a:pt x="211" y="9"/>
                        </a:lnTo>
                        <a:lnTo>
                          <a:pt x="225" y="5"/>
                        </a:lnTo>
                        <a:lnTo>
                          <a:pt x="242" y="2"/>
                        </a:lnTo>
                        <a:lnTo>
                          <a:pt x="257" y="1"/>
                        </a:lnTo>
                        <a:lnTo>
                          <a:pt x="274" y="0"/>
                        </a:lnTo>
                        <a:lnTo>
                          <a:pt x="290" y="1"/>
                        </a:lnTo>
                        <a:lnTo>
                          <a:pt x="312" y="4"/>
                        </a:lnTo>
                        <a:lnTo>
                          <a:pt x="334" y="9"/>
                        </a:lnTo>
                        <a:lnTo>
                          <a:pt x="354" y="16"/>
                        </a:lnTo>
                        <a:lnTo>
                          <a:pt x="374" y="25"/>
                        </a:lnTo>
                        <a:lnTo>
                          <a:pt x="391" y="36"/>
                        </a:lnTo>
                        <a:lnTo>
                          <a:pt x="409" y="48"/>
                        </a:lnTo>
                        <a:lnTo>
                          <a:pt x="425" y="63"/>
                        </a:lnTo>
                        <a:lnTo>
                          <a:pt x="439" y="78"/>
                        </a:lnTo>
                        <a:lnTo>
                          <a:pt x="451" y="94"/>
                        </a:lnTo>
                        <a:lnTo>
                          <a:pt x="463" y="112"/>
                        </a:lnTo>
                        <a:lnTo>
                          <a:pt x="472" y="131"/>
                        </a:lnTo>
                        <a:lnTo>
                          <a:pt x="480" y="150"/>
                        </a:lnTo>
                        <a:lnTo>
                          <a:pt x="485" y="171"/>
                        </a:lnTo>
                        <a:lnTo>
                          <a:pt x="488" y="193"/>
                        </a:lnTo>
                        <a:lnTo>
                          <a:pt x="490" y="215"/>
                        </a:lnTo>
                        <a:lnTo>
                          <a:pt x="489" y="237"/>
                        </a:lnTo>
                        <a:lnTo>
                          <a:pt x="486" y="259"/>
                        </a:lnTo>
                        <a:lnTo>
                          <a:pt x="481" y="280"/>
                        </a:lnTo>
                        <a:lnTo>
                          <a:pt x="474" y="300"/>
                        </a:lnTo>
                        <a:lnTo>
                          <a:pt x="465" y="320"/>
                        </a:lnTo>
                        <a:lnTo>
                          <a:pt x="455" y="338"/>
                        </a:lnTo>
                        <a:lnTo>
                          <a:pt x="442" y="355"/>
                        </a:lnTo>
                        <a:lnTo>
                          <a:pt x="428" y="370"/>
                        </a:lnTo>
                        <a:lnTo>
                          <a:pt x="413" y="385"/>
                        </a:lnTo>
                        <a:lnTo>
                          <a:pt x="396" y="398"/>
                        </a:lnTo>
                        <a:lnTo>
                          <a:pt x="379" y="409"/>
                        </a:lnTo>
                        <a:lnTo>
                          <a:pt x="360" y="419"/>
                        </a:lnTo>
                        <a:lnTo>
                          <a:pt x="340" y="425"/>
                        </a:lnTo>
                        <a:lnTo>
                          <a:pt x="320" y="431"/>
                        </a:lnTo>
                        <a:lnTo>
                          <a:pt x="298" y="435"/>
                        </a:lnTo>
                        <a:lnTo>
                          <a:pt x="276" y="437"/>
                        </a:lnTo>
                        <a:lnTo>
                          <a:pt x="254" y="436"/>
                        </a:lnTo>
                        <a:lnTo>
                          <a:pt x="238" y="434"/>
                        </a:lnTo>
                        <a:lnTo>
                          <a:pt x="223" y="431"/>
                        </a:lnTo>
                        <a:lnTo>
                          <a:pt x="208" y="427"/>
                        </a:lnTo>
                        <a:lnTo>
                          <a:pt x="193" y="422"/>
                        </a:lnTo>
                        <a:lnTo>
                          <a:pt x="179" y="416"/>
                        </a:lnTo>
                        <a:lnTo>
                          <a:pt x="166" y="409"/>
                        </a:lnTo>
                        <a:lnTo>
                          <a:pt x="153" y="401"/>
                        </a:lnTo>
                        <a:lnTo>
                          <a:pt x="140" y="392"/>
                        </a:lnTo>
                        <a:lnTo>
                          <a:pt x="129" y="383"/>
                        </a:lnTo>
                        <a:lnTo>
                          <a:pt x="118" y="373"/>
                        </a:lnTo>
                        <a:lnTo>
                          <a:pt x="108" y="362"/>
                        </a:lnTo>
                        <a:lnTo>
                          <a:pt x="99" y="351"/>
                        </a:lnTo>
                        <a:lnTo>
                          <a:pt x="90" y="338"/>
                        </a:lnTo>
                        <a:lnTo>
                          <a:pt x="82" y="325"/>
                        </a:lnTo>
                        <a:lnTo>
                          <a:pt x="75" y="313"/>
                        </a:lnTo>
                        <a:lnTo>
                          <a:pt x="69" y="299"/>
                        </a:lnTo>
                        <a:lnTo>
                          <a:pt x="68" y="299"/>
                        </a:lnTo>
                        <a:lnTo>
                          <a:pt x="67" y="299"/>
                        </a:lnTo>
                        <a:lnTo>
                          <a:pt x="64" y="299"/>
                        </a:lnTo>
                        <a:lnTo>
                          <a:pt x="63" y="299"/>
                        </a:lnTo>
                        <a:lnTo>
                          <a:pt x="49" y="295"/>
                        </a:lnTo>
                        <a:lnTo>
                          <a:pt x="37" y="290"/>
                        </a:lnTo>
                        <a:lnTo>
                          <a:pt x="25" y="279"/>
                        </a:lnTo>
                        <a:lnTo>
                          <a:pt x="15" y="268"/>
                        </a:lnTo>
                        <a:lnTo>
                          <a:pt x="8" y="253"/>
                        </a:lnTo>
                        <a:lnTo>
                          <a:pt x="2" y="237"/>
                        </a:lnTo>
                        <a:lnTo>
                          <a:pt x="0" y="219"/>
                        </a:lnTo>
                        <a:lnTo>
                          <a:pt x="0" y="201"/>
                        </a:lnTo>
                        <a:lnTo>
                          <a:pt x="3" y="183"/>
                        </a:lnTo>
                        <a:lnTo>
                          <a:pt x="9" y="165"/>
                        </a:lnTo>
                        <a:lnTo>
                          <a:pt x="16" y="150"/>
                        </a:lnTo>
                        <a:lnTo>
                          <a:pt x="26" y="138"/>
                        </a:lnTo>
                        <a:lnTo>
                          <a:pt x="38" y="127"/>
                        </a:lnTo>
                        <a:lnTo>
                          <a:pt x="50" y="120"/>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8" name="Freeform 34"/>
                  <p:cNvSpPr>
                    <a:spLocks/>
                  </p:cNvSpPr>
                  <p:nvPr/>
                </p:nvSpPr>
                <p:spPr bwMode="auto">
                  <a:xfrm>
                    <a:off x="4087" y="3138"/>
                    <a:ext cx="214" cy="183"/>
                  </a:xfrm>
                  <a:custGeom>
                    <a:avLst/>
                    <a:gdLst/>
                    <a:ahLst/>
                    <a:cxnLst>
                      <a:cxn ang="0">
                        <a:pos x="52" y="123"/>
                      </a:cxn>
                      <a:cxn ang="0">
                        <a:pos x="65" y="130"/>
                      </a:cxn>
                      <a:cxn ang="0">
                        <a:pos x="74" y="121"/>
                      </a:cxn>
                      <a:cxn ang="0">
                        <a:pos x="88" y="91"/>
                      </a:cxn>
                      <a:cxn ang="0">
                        <a:pos x="106" y="66"/>
                      </a:cxn>
                      <a:cxn ang="0">
                        <a:pos x="128" y="44"/>
                      </a:cxn>
                      <a:cxn ang="0">
                        <a:pos x="155" y="26"/>
                      </a:cxn>
                      <a:cxn ang="0">
                        <a:pos x="183" y="12"/>
                      </a:cxn>
                      <a:cxn ang="0">
                        <a:pos x="213" y="3"/>
                      </a:cxn>
                      <a:cxn ang="0">
                        <a:pos x="246" y="0"/>
                      </a:cxn>
                      <a:cxn ang="0">
                        <a:pos x="300" y="7"/>
                      </a:cxn>
                      <a:cxn ang="0">
                        <a:pos x="363" y="41"/>
                      </a:cxn>
                      <a:cxn ang="0">
                        <a:pos x="408" y="95"/>
                      </a:cxn>
                      <a:cxn ang="0">
                        <a:pos x="430" y="163"/>
                      </a:cxn>
                      <a:cxn ang="0">
                        <a:pos x="428" y="218"/>
                      </a:cxn>
                      <a:cxn ang="0">
                        <a:pos x="417" y="254"/>
                      </a:cxn>
                      <a:cxn ang="0">
                        <a:pos x="401" y="285"/>
                      </a:cxn>
                      <a:cxn ang="0">
                        <a:pos x="379" y="312"/>
                      </a:cxn>
                      <a:cxn ang="0">
                        <a:pos x="352" y="335"/>
                      </a:cxn>
                      <a:cxn ang="0">
                        <a:pos x="320" y="352"/>
                      </a:cxn>
                      <a:cxn ang="0">
                        <a:pos x="287" y="363"/>
                      </a:cxn>
                      <a:cxn ang="0">
                        <a:pos x="250" y="367"/>
                      </a:cxn>
                      <a:cxn ang="0">
                        <a:pos x="201" y="362"/>
                      </a:cxn>
                      <a:cxn ang="0">
                        <a:pos x="147" y="336"/>
                      </a:cxn>
                      <a:cxn ang="0">
                        <a:pos x="103" y="297"/>
                      </a:cxn>
                      <a:cxn ang="0">
                        <a:pos x="74" y="245"/>
                      </a:cxn>
                      <a:cxn ang="0">
                        <a:pos x="59" y="222"/>
                      </a:cxn>
                      <a:cxn ang="0">
                        <a:pos x="44" y="229"/>
                      </a:cxn>
                      <a:cxn ang="0">
                        <a:pos x="28" y="227"/>
                      </a:cxn>
                      <a:cxn ang="0">
                        <a:pos x="14" y="218"/>
                      </a:cxn>
                      <a:cxn ang="0">
                        <a:pos x="4" y="203"/>
                      </a:cxn>
                      <a:cxn ang="0">
                        <a:pos x="0" y="183"/>
                      </a:cxn>
                      <a:cxn ang="0">
                        <a:pos x="1" y="163"/>
                      </a:cxn>
                      <a:cxn ang="0">
                        <a:pos x="9" y="143"/>
                      </a:cxn>
                      <a:cxn ang="0">
                        <a:pos x="21" y="130"/>
                      </a:cxn>
                      <a:cxn ang="0">
                        <a:pos x="37" y="123"/>
                      </a:cxn>
                    </a:cxnLst>
                    <a:rect l="0" t="0" r="r" b="b"/>
                    <a:pathLst>
                      <a:path w="430" h="367">
                        <a:moveTo>
                          <a:pt x="45" y="122"/>
                        </a:moveTo>
                        <a:lnTo>
                          <a:pt x="52" y="123"/>
                        </a:lnTo>
                        <a:lnTo>
                          <a:pt x="59" y="127"/>
                        </a:lnTo>
                        <a:lnTo>
                          <a:pt x="65" y="130"/>
                        </a:lnTo>
                        <a:lnTo>
                          <a:pt x="69" y="136"/>
                        </a:lnTo>
                        <a:lnTo>
                          <a:pt x="74" y="121"/>
                        </a:lnTo>
                        <a:lnTo>
                          <a:pt x="81" y="106"/>
                        </a:lnTo>
                        <a:lnTo>
                          <a:pt x="88" y="91"/>
                        </a:lnTo>
                        <a:lnTo>
                          <a:pt x="97" y="79"/>
                        </a:lnTo>
                        <a:lnTo>
                          <a:pt x="106" y="66"/>
                        </a:lnTo>
                        <a:lnTo>
                          <a:pt x="117" y="54"/>
                        </a:lnTo>
                        <a:lnTo>
                          <a:pt x="128" y="44"/>
                        </a:lnTo>
                        <a:lnTo>
                          <a:pt x="141" y="34"/>
                        </a:lnTo>
                        <a:lnTo>
                          <a:pt x="155" y="26"/>
                        </a:lnTo>
                        <a:lnTo>
                          <a:pt x="168" y="18"/>
                        </a:lnTo>
                        <a:lnTo>
                          <a:pt x="183" y="12"/>
                        </a:lnTo>
                        <a:lnTo>
                          <a:pt x="198" y="7"/>
                        </a:lnTo>
                        <a:lnTo>
                          <a:pt x="213" y="3"/>
                        </a:lnTo>
                        <a:lnTo>
                          <a:pt x="229" y="0"/>
                        </a:lnTo>
                        <a:lnTo>
                          <a:pt x="246" y="0"/>
                        </a:lnTo>
                        <a:lnTo>
                          <a:pt x="263" y="0"/>
                        </a:lnTo>
                        <a:lnTo>
                          <a:pt x="300" y="7"/>
                        </a:lnTo>
                        <a:lnTo>
                          <a:pt x="333" y="21"/>
                        </a:lnTo>
                        <a:lnTo>
                          <a:pt x="363" y="41"/>
                        </a:lnTo>
                        <a:lnTo>
                          <a:pt x="388" y="65"/>
                        </a:lnTo>
                        <a:lnTo>
                          <a:pt x="408" y="95"/>
                        </a:lnTo>
                        <a:lnTo>
                          <a:pt x="422" y="127"/>
                        </a:lnTo>
                        <a:lnTo>
                          <a:pt x="430" y="163"/>
                        </a:lnTo>
                        <a:lnTo>
                          <a:pt x="430" y="199"/>
                        </a:lnTo>
                        <a:lnTo>
                          <a:pt x="428" y="218"/>
                        </a:lnTo>
                        <a:lnTo>
                          <a:pt x="423" y="236"/>
                        </a:lnTo>
                        <a:lnTo>
                          <a:pt x="417" y="254"/>
                        </a:lnTo>
                        <a:lnTo>
                          <a:pt x="410" y="270"/>
                        </a:lnTo>
                        <a:lnTo>
                          <a:pt x="401" y="285"/>
                        </a:lnTo>
                        <a:lnTo>
                          <a:pt x="391" y="300"/>
                        </a:lnTo>
                        <a:lnTo>
                          <a:pt x="379" y="312"/>
                        </a:lnTo>
                        <a:lnTo>
                          <a:pt x="365" y="324"/>
                        </a:lnTo>
                        <a:lnTo>
                          <a:pt x="352" y="335"/>
                        </a:lnTo>
                        <a:lnTo>
                          <a:pt x="337" y="344"/>
                        </a:lnTo>
                        <a:lnTo>
                          <a:pt x="320" y="352"/>
                        </a:lnTo>
                        <a:lnTo>
                          <a:pt x="304" y="358"/>
                        </a:lnTo>
                        <a:lnTo>
                          <a:pt x="287" y="363"/>
                        </a:lnTo>
                        <a:lnTo>
                          <a:pt x="269" y="366"/>
                        </a:lnTo>
                        <a:lnTo>
                          <a:pt x="250" y="367"/>
                        </a:lnTo>
                        <a:lnTo>
                          <a:pt x="232" y="366"/>
                        </a:lnTo>
                        <a:lnTo>
                          <a:pt x="201" y="362"/>
                        </a:lnTo>
                        <a:lnTo>
                          <a:pt x="173" y="351"/>
                        </a:lnTo>
                        <a:lnTo>
                          <a:pt x="147" y="336"/>
                        </a:lnTo>
                        <a:lnTo>
                          <a:pt x="123" y="319"/>
                        </a:lnTo>
                        <a:lnTo>
                          <a:pt x="103" y="297"/>
                        </a:lnTo>
                        <a:lnTo>
                          <a:pt x="87" y="273"/>
                        </a:lnTo>
                        <a:lnTo>
                          <a:pt x="74" y="245"/>
                        </a:lnTo>
                        <a:lnTo>
                          <a:pt x="66" y="217"/>
                        </a:lnTo>
                        <a:lnTo>
                          <a:pt x="59" y="222"/>
                        </a:lnTo>
                        <a:lnTo>
                          <a:pt x="52" y="226"/>
                        </a:lnTo>
                        <a:lnTo>
                          <a:pt x="44" y="229"/>
                        </a:lnTo>
                        <a:lnTo>
                          <a:pt x="36" y="229"/>
                        </a:lnTo>
                        <a:lnTo>
                          <a:pt x="28" y="227"/>
                        </a:lnTo>
                        <a:lnTo>
                          <a:pt x="21" y="224"/>
                        </a:lnTo>
                        <a:lnTo>
                          <a:pt x="14" y="218"/>
                        </a:lnTo>
                        <a:lnTo>
                          <a:pt x="8" y="211"/>
                        </a:lnTo>
                        <a:lnTo>
                          <a:pt x="4" y="203"/>
                        </a:lnTo>
                        <a:lnTo>
                          <a:pt x="1" y="194"/>
                        </a:lnTo>
                        <a:lnTo>
                          <a:pt x="0" y="183"/>
                        </a:lnTo>
                        <a:lnTo>
                          <a:pt x="0" y="173"/>
                        </a:lnTo>
                        <a:lnTo>
                          <a:pt x="1" y="163"/>
                        </a:lnTo>
                        <a:lnTo>
                          <a:pt x="5" y="152"/>
                        </a:lnTo>
                        <a:lnTo>
                          <a:pt x="9" y="143"/>
                        </a:lnTo>
                        <a:lnTo>
                          <a:pt x="15" y="136"/>
                        </a:lnTo>
                        <a:lnTo>
                          <a:pt x="21" y="130"/>
                        </a:lnTo>
                        <a:lnTo>
                          <a:pt x="29" y="126"/>
                        </a:lnTo>
                        <a:lnTo>
                          <a:pt x="37" y="123"/>
                        </a:lnTo>
                        <a:lnTo>
                          <a:pt x="45" y="1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59" name="Freeform 35"/>
                  <p:cNvSpPr>
                    <a:spLocks/>
                  </p:cNvSpPr>
                  <p:nvPr/>
                </p:nvSpPr>
                <p:spPr bwMode="auto">
                  <a:xfrm>
                    <a:off x="4161" y="3262"/>
                    <a:ext cx="88" cy="34"/>
                  </a:xfrm>
                  <a:custGeom>
                    <a:avLst/>
                    <a:gdLst/>
                    <a:ahLst/>
                    <a:cxnLst>
                      <a:cxn ang="0">
                        <a:pos x="175" y="15"/>
                      </a:cxn>
                      <a:cxn ang="0">
                        <a:pos x="173" y="21"/>
                      </a:cxn>
                      <a:cxn ang="0">
                        <a:pos x="170" y="26"/>
                      </a:cxn>
                      <a:cxn ang="0">
                        <a:pos x="168" y="32"/>
                      </a:cxn>
                      <a:cxn ang="0">
                        <a:pos x="165" y="38"/>
                      </a:cxn>
                      <a:cxn ang="0">
                        <a:pos x="160" y="44"/>
                      </a:cxn>
                      <a:cxn ang="0">
                        <a:pos x="154" y="51"/>
                      </a:cxn>
                      <a:cxn ang="0">
                        <a:pos x="147" y="55"/>
                      </a:cxn>
                      <a:cxn ang="0">
                        <a:pos x="139" y="61"/>
                      </a:cxn>
                      <a:cxn ang="0">
                        <a:pos x="128" y="66"/>
                      </a:cxn>
                      <a:cxn ang="0">
                        <a:pos x="116" y="69"/>
                      </a:cxn>
                      <a:cxn ang="0">
                        <a:pos x="105" y="69"/>
                      </a:cxn>
                      <a:cxn ang="0">
                        <a:pos x="94" y="69"/>
                      </a:cxn>
                      <a:cxn ang="0">
                        <a:pos x="84" y="68"/>
                      </a:cxn>
                      <a:cxn ang="0">
                        <a:pos x="77" y="67"/>
                      </a:cxn>
                      <a:cxn ang="0">
                        <a:pos x="73" y="66"/>
                      </a:cxn>
                      <a:cxn ang="0">
                        <a:pos x="70" y="66"/>
                      </a:cxn>
                      <a:cxn ang="0">
                        <a:pos x="0" y="0"/>
                      </a:cxn>
                      <a:cxn ang="0">
                        <a:pos x="175" y="15"/>
                      </a:cxn>
                    </a:cxnLst>
                    <a:rect l="0" t="0" r="r" b="b"/>
                    <a:pathLst>
                      <a:path w="175" h="69">
                        <a:moveTo>
                          <a:pt x="175" y="15"/>
                        </a:moveTo>
                        <a:lnTo>
                          <a:pt x="173" y="21"/>
                        </a:lnTo>
                        <a:lnTo>
                          <a:pt x="170" y="26"/>
                        </a:lnTo>
                        <a:lnTo>
                          <a:pt x="168" y="32"/>
                        </a:lnTo>
                        <a:lnTo>
                          <a:pt x="165" y="38"/>
                        </a:lnTo>
                        <a:lnTo>
                          <a:pt x="160" y="44"/>
                        </a:lnTo>
                        <a:lnTo>
                          <a:pt x="154" y="51"/>
                        </a:lnTo>
                        <a:lnTo>
                          <a:pt x="147" y="55"/>
                        </a:lnTo>
                        <a:lnTo>
                          <a:pt x="139" y="61"/>
                        </a:lnTo>
                        <a:lnTo>
                          <a:pt x="128" y="66"/>
                        </a:lnTo>
                        <a:lnTo>
                          <a:pt x="116" y="69"/>
                        </a:lnTo>
                        <a:lnTo>
                          <a:pt x="105" y="69"/>
                        </a:lnTo>
                        <a:lnTo>
                          <a:pt x="94" y="69"/>
                        </a:lnTo>
                        <a:lnTo>
                          <a:pt x="84" y="68"/>
                        </a:lnTo>
                        <a:lnTo>
                          <a:pt x="77" y="67"/>
                        </a:lnTo>
                        <a:lnTo>
                          <a:pt x="73" y="66"/>
                        </a:lnTo>
                        <a:lnTo>
                          <a:pt x="70" y="66"/>
                        </a:lnTo>
                        <a:lnTo>
                          <a:pt x="0" y="0"/>
                        </a:lnTo>
                        <a:lnTo>
                          <a:pt x="175"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0" name="Freeform 36"/>
                  <p:cNvSpPr>
                    <a:spLocks/>
                  </p:cNvSpPr>
                  <p:nvPr/>
                </p:nvSpPr>
                <p:spPr bwMode="auto">
                  <a:xfrm>
                    <a:off x="4185" y="3271"/>
                    <a:ext cx="52" cy="13"/>
                  </a:xfrm>
                  <a:custGeom>
                    <a:avLst/>
                    <a:gdLst/>
                    <a:ahLst/>
                    <a:cxnLst>
                      <a:cxn ang="0">
                        <a:pos x="104" y="8"/>
                      </a:cxn>
                      <a:cxn ang="0">
                        <a:pos x="93" y="26"/>
                      </a:cxn>
                      <a:cxn ang="0">
                        <a:pos x="24" y="20"/>
                      </a:cxn>
                      <a:cxn ang="0">
                        <a:pos x="0" y="0"/>
                      </a:cxn>
                      <a:cxn ang="0">
                        <a:pos x="104" y="8"/>
                      </a:cxn>
                    </a:cxnLst>
                    <a:rect l="0" t="0" r="r" b="b"/>
                    <a:pathLst>
                      <a:path w="104" h="26">
                        <a:moveTo>
                          <a:pt x="104" y="8"/>
                        </a:moveTo>
                        <a:lnTo>
                          <a:pt x="93" y="26"/>
                        </a:lnTo>
                        <a:lnTo>
                          <a:pt x="24" y="20"/>
                        </a:lnTo>
                        <a:lnTo>
                          <a:pt x="0" y="0"/>
                        </a:lnTo>
                        <a:lnTo>
                          <a:pt x="104"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1" name="Freeform 37"/>
                  <p:cNvSpPr>
                    <a:spLocks/>
                  </p:cNvSpPr>
                  <p:nvPr/>
                </p:nvSpPr>
                <p:spPr bwMode="auto">
                  <a:xfrm>
                    <a:off x="4113" y="3092"/>
                    <a:ext cx="197" cy="63"/>
                  </a:xfrm>
                  <a:custGeom>
                    <a:avLst/>
                    <a:gdLst/>
                    <a:ahLst/>
                    <a:cxnLst>
                      <a:cxn ang="0">
                        <a:pos x="47" y="31"/>
                      </a:cxn>
                      <a:cxn ang="0">
                        <a:pos x="58" y="29"/>
                      </a:cxn>
                      <a:cxn ang="0">
                        <a:pos x="68" y="27"/>
                      </a:cxn>
                      <a:cxn ang="0">
                        <a:pos x="78" y="27"/>
                      </a:cxn>
                      <a:cxn ang="0">
                        <a:pos x="88" y="22"/>
                      </a:cxn>
                      <a:cxn ang="0">
                        <a:pos x="100" y="14"/>
                      </a:cxn>
                      <a:cxn ang="0">
                        <a:pos x="116" y="8"/>
                      </a:cxn>
                      <a:cxn ang="0">
                        <a:pos x="135" y="7"/>
                      </a:cxn>
                      <a:cxn ang="0">
                        <a:pos x="149" y="7"/>
                      </a:cxn>
                      <a:cxn ang="0">
                        <a:pos x="157" y="9"/>
                      </a:cxn>
                      <a:cxn ang="0">
                        <a:pos x="166" y="8"/>
                      </a:cxn>
                      <a:cxn ang="0">
                        <a:pos x="179" y="4"/>
                      </a:cxn>
                      <a:cxn ang="0">
                        <a:pos x="194" y="0"/>
                      </a:cxn>
                      <a:cxn ang="0">
                        <a:pos x="209" y="0"/>
                      </a:cxn>
                      <a:cxn ang="0">
                        <a:pos x="228" y="1"/>
                      </a:cxn>
                      <a:cxn ang="0">
                        <a:pos x="249" y="7"/>
                      </a:cxn>
                      <a:cxn ang="0">
                        <a:pos x="266" y="16"/>
                      </a:cxn>
                      <a:cxn ang="0">
                        <a:pos x="280" y="28"/>
                      </a:cxn>
                      <a:cxn ang="0">
                        <a:pos x="293" y="32"/>
                      </a:cxn>
                      <a:cxn ang="0">
                        <a:pos x="309" y="32"/>
                      </a:cxn>
                      <a:cxn ang="0">
                        <a:pos x="333" y="35"/>
                      </a:cxn>
                      <a:cxn ang="0">
                        <a:pos x="362" y="45"/>
                      </a:cxn>
                      <a:cxn ang="0">
                        <a:pos x="384" y="60"/>
                      </a:cxn>
                      <a:cxn ang="0">
                        <a:pos x="394" y="77"/>
                      </a:cxn>
                      <a:cxn ang="0">
                        <a:pos x="393" y="96"/>
                      </a:cxn>
                      <a:cxn ang="0">
                        <a:pos x="379" y="112"/>
                      </a:cxn>
                      <a:cxn ang="0">
                        <a:pos x="355" y="123"/>
                      </a:cxn>
                      <a:cxn ang="0">
                        <a:pos x="325" y="128"/>
                      </a:cxn>
                      <a:cxn ang="0">
                        <a:pos x="301" y="126"/>
                      </a:cxn>
                      <a:cxn ang="0">
                        <a:pos x="286" y="123"/>
                      </a:cxn>
                      <a:cxn ang="0">
                        <a:pos x="271" y="119"/>
                      </a:cxn>
                      <a:cxn ang="0">
                        <a:pos x="259" y="113"/>
                      </a:cxn>
                      <a:cxn ang="0">
                        <a:pos x="249" y="111"/>
                      </a:cxn>
                      <a:cxn ang="0">
                        <a:pos x="238" y="114"/>
                      </a:cxn>
                      <a:cxn ang="0">
                        <a:pos x="226" y="115"/>
                      </a:cxn>
                      <a:cxn ang="0">
                        <a:pos x="212" y="115"/>
                      </a:cxn>
                      <a:cxn ang="0">
                        <a:pos x="196" y="113"/>
                      </a:cxn>
                      <a:cxn ang="0">
                        <a:pos x="180" y="111"/>
                      </a:cxn>
                      <a:cxn ang="0">
                        <a:pos x="167" y="106"/>
                      </a:cxn>
                      <a:cxn ang="0">
                        <a:pos x="156" y="100"/>
                      </a:cxn>
                      <a:cxn ang="0">
                        <a:pos x="147" y="98"/>
                      </a:cxn>
                      <a:cxn ang="0">
                        <a:pos x="141" y="98"/>
                      </a:cxn>
                      <a:cxn ang="0">
                        <a:pos x="128" y="96"/>
                      </a:cxn>
                      <a:cxn ang="0">
                        <a:pos x="112" y="92"/>
                      </a:cxn>
                      <a:cxn ang="0">
                        <a:pos x="99" y="95"/>
                      </a:cxn>
                      <a:cxn ang="0">
                        <a:pos x="84" y="105"/>
                      </a:cxn>
                      <a:cxn ang="0">
                        <a:pos x="63" y="114"/>
                      </a:cxn>
                      <a:cxn ang="0">
                        <a:pos x="40" y="116"/>
                      </a:cxn>
                      <a:cxn ang="0">
                        <a:pos x="21" y="113"/>
                      </a:cxn>
                      <a:cxn ang="0">
                        <a:pos x="7" y="103"/>
                      </a:cxn>
                      <a:cxn ang="0">
                        <a:pos x="0" y="88"/>
                      </a:cxn>
                      <a:cxn ang="0">
                        <a:pos x="2" y="70"/>
                      </a:cxn>
                      <a:cxn ang="0">
                        <a:pos x="14" y="54"/>
                      </a:cxn>
                      <a:cxn ang="0">
                        <a:pos x="31" y="39"/>
                      </a:cxn>
                    </a:cxnLst>
                    <a:rect l="0" t="0" r="r" b="b"/>
                    <a:pathLst>
                      <a:path w="395" h="128">
                        <a:moveTo>
                          <a:pt x="43" y="34"/>
                        </a:moveTo>
                        <a:lnTo>
                          <a:pt x="47" y="31"/>
                        </a:lnTo>
                        <a:lnTo>
                          <a:pt x="53" y="30"/>
                        </a:lnTo>
                        <a:lnTo>
                          <a:pt x="58" y="29"/>
                        </a:lnTo>
                        <a:lnTo>
                          <a:pt x="63" y="28"/>
                        </a:lnTo>
                        <a:lnTo>
                          <a:pt x="68" y="27"/>
                        </a:lnTo>
                        <a:lnTo>
                          <a:pt x="74" y="27"/>
                        </a:lnTo>
                        <a:lnTo>
                          <a:pt x="78" y="27"/>
                        </a:lnTo>
                        <a:lnTo>
                          <a:pt x="83" y="27"/>
                        </a:lnTo>
                        <a:lnTo>
                          <a:pt x="88" y="22"/>
                        </a:lnTo>
                        <a:lnTo>
                          <a:pt x="93" y="17"/>
                        </a:lnTo>
                        <a:lnTo>
                          <a:pt x="100" y="14"/>
                        </a:lnTo>
                        <a:lnTo>
                          <a:pt x="108" y="11"/>
                        </a:lnTo>
                        <a:lnTo>
                          <a:pt x="116" y="8"/>
                        </a:lnTo>
                        <a:lnTo>
                          <a:pt x="124" y="7"/>
                        </a:lnTo>
                        <a:lnTo>
                          <a:pt x="135" y="7"/>
                        </a:lnTo>
                        <a:lnTo>
                          <a:pt x="144" y="7"/>
                        </a:lnTo>
                        <a:lnTo>
                          <a:pt x="149" y="7"/>
                        </a:lnTo>
                        <a:lnTo>
                          <a:pt x="152" y="8"/>
                        </a:lnTo>
                        <a:lnTo>
                          <a:pt x="157" y="9"/>
                        </a:lnTo>
                        <a:lnTo>
                          <a:pt x="160" y="11"/>
                        </a:lnTo>
                        <a:lnTo>
                          <a:pt x="166" y="8"/>
                        </a:lnTo>
                        <a:lnTo>
                          <a:pt x="173" y="5"/>
                        </a:lnTo>
                        <a:lnTo>
                          <a:pt x="179" y="4"/>
                        </a:lnTo>
                        <a:lnTo>
                          <a:pt x="187" y="1"/>
                        </a:lnTo>
                        <a:lnTo>
                          <a:pt x="194" y="0"/>
                        </a:lnTo>
                        <a:lnTo>
                          <a:pt x="202" y="0"/>
                        </a:lnTo>
                        <a:lnTo>
                          <a:pt x="209" y="0"/>
                        </a:lnTo>
                        <a:lnTo>
                          <a:pt x="217" y="0"/>
                        </a:lnTo>
                        <a:lnTo>
                          <a:pt x="228" y="1"/>
                        </a:lnTo>
                        <a:lnTo>
                          <a:pt x="238" y="4"/>
                        </a:lnTo>
                        <a:lnTo>
                          <a:pt x="249" y="7"/>
                        </a:lnTo>
                        <a:lnTo>
                          <a:pt x="258" y="12"/>
                        </a:lnTo>
                        <a:lnTo>
                          <a:pt x="266" y="16"/>
                        </a:lnTo>
                        <a:lnTo>
                          <a:pt x="273" y="21"/>
                        </a:lnTo>
                        <a:lnTo>
                          <a:pt x="280" y="28"/>
                        </a:lnTo>
                        <a:lnTo>
                          <a:pt x="285" y="34"/>
                        </a:lnTo>
                        <a:lnTo>
                          <a:pt x="293" y="32"/>
                        </a:lnTo>
                        <a:lnTo>
                          <a:pt x="301" y="32"/>
                        </a:lnTo>
                        <a:lnTo>
                          <a:pt x="309" y="32"/>
                        </a:lnTo>
                        <a:lnTo>
                          <a:pt x="317" y="32"/>
                        </a:lnTo>
                        <a:lnTo>
                          <a:pt x="333" y="35"/>
                        </a:lnTo>
                        <a:lnTo>
                          <a:pt x="348" y="39"/>
                        </a:lnTo>
                        <a:lnTo>
                          <a:pt x="362" y="45"/>
                        </a:lnTo>
                        <a:lnTo>
                          <a:pt x="373" y="52"/>
                        </a:lnTo>
                        <a:lnTo>
                          <a:pt x="384" y="60"/>
                        </a:lnTo>
                        <a:lnTo>
                          <a:pt x="391" y="68"/>
                        </a:lnTo>
                        <a:lnTo>
                          <a:pt x="394" y="77"/>
                        </a:lnTo>
                        <a:lnTo>
                          <a:pt x="395" y="87"/>
                        </a:lnTo>
                        <a:lnTo>
                          <a:pt x="393" y="96"/>
                        </a:lnTo>
                        <a:lnTo>
                          <a:pt x="387" y="105"/>
                        </a:lnTo>
                        <a:lnTo>
                          <a:pt x="379" y="112"/>
                        </a:lnTo>
                        <a:lnTo>
                          <a:pt x="367" y="119"/>
                        </a:lnTo>
                        <a:lnTo>
                          <a:pt x="355" y="123"/>
                        </a:lnTo>
                        <a:lnTo>
                          <a:pt x="341" y="126"/>
                        </a:lnTo>
                        <a:lnTo>
                          <a:pt x="325" y="128"/>
                        </a:lnTo>
                        <a:lnTo>
                          <a:pt x="309" y="127"/>
                        </a:lnTo>
                        <a:lnTo>
                          <a:pt x="301" y="126"/>
                        </a:lnTo>
                        <a:lnTo>
                          <a:pt x="293" y="125"/>
                        </a:lnTo>
                        <a:lnTo>
                          <a:pt x="286" y="123"/>
                        </a:lnTo>
                        <a:lnTo>
                          <a:pt x="278" y="121"/>
                        </a:lnTo>
                        <a:lnTo>
                          <a:pt x="271" y="119"/>
                        </a:lnTo>
                        <a:lnTo>
                          <a:pt x="265" y="116"/>
                        </a:lnTo>
                        <a:lnTo>
                          <a:pt x="259" y="113"/>
                        </a:lnTo>
                        <a:lnTo>
                          <a:pt x="253" y="110"/>
                        </a:lnTo>
                        <a:lnTo>
                          <a:pt x="249" y="111"/>
                        </a:lnTo>
                        <a:lnTo>
                          <a:pt x="243" y="113"/>
                        </a:lnTo>
                        <a:lnTo>
                          <a:pt x="238" y="114"/>
                        </a:lnTo>
                        <a:lnTo>
                          <a:pt x="232" y="114"/>
                        </a:lnTo>
                        <a:lnTo>
                          <a:pt x="226" y="115"/>
                        </a:lnTo>
                        <a:lnTo>
                          <a:pt x="219" y="115"/>
                        </a:lnTo>
                        <a:lnTo>
                          <a:pt x="212" y="115"/>
                        </a:lnTo>
                        <a:lnTo>
                          <a:pt x="205" y="114"/>
                        </a:lnTo>
                        <a:lnTo>
                          <a:pt x="196" y="113"/>
                        </a:lnTo>
                        <a:lnTo>
                          <a:pt x="188" y="112"/>
                        </a:lnTo>
                        <a:lnTo>
                          <a:pt x="180" y="111"/>
                        </a:lnTo>
                        <a:lnTo>
                          <a:pt x="173" y="108"/>
                        </a:lnTo>
                        <a:lnTo>
                          <a:pt x="167" y="106"/>
                        </a:lnTo>
                        <a:lnTo>
                          <a:pt x="161" y="104"/>
                        </a:lnTo>
                        <a:lnTo>
                          <a:pt x="156" y="100"/>
                        </a:lnTo>
                        <a:lnTo>
                          <a:pt x="152" y="97"/>
                        </a:lnTo>
                        <a:lnTo>
                          <a:pt x="147" y="98"/>
                        </a:lnTo>
                        <a:lnTo>
                          <a:pt x="144" y="98"/>
                        </a:lnTo>
                        <a:lnTo>
                          <a:pt x="141" y="98"/>
                        </a:lnTo>
                        <a:lnTo>
                          <a:pt x="136" y="97"/>
                        </a:lnTo>
                        <a:lnTo>
                          <a:pt x="128" y="96"/>
                        </a:lnTo>
                        <a:lnTo>
                          <a:pt x="120" y="95"/>
                        </a:lnTo>
                        <a:lnTo>
                          <a:pt x="112" y="92"/>
                        </a:lnTo>
                        <a:lnTo>
                          <a:pt x="105" y="89"/>
                        </a:lnTo>
                        <a:lnTo>
                          <a:pt x="99" y="95"/>
                        </a:lnTo>
                        <a:lnTo>
                          <a:pt x="92" y="100"/>
                        </a:lnTo>
                        <a:lnTo>
                          <a:pt x="84" y="105"/>
                        </a:lnTo>
                        <a:lnTo>
                          <a:pt x="75" y="110"/>
                        </a:lnTo>
                        <a:lnTo>
                          <a:pt x="63" y="114"/>
                        </a:lnTo>
                        <a:lnTo>
                          <a:pt x="52" y="116"/>
                        </a:lnTo>
                        <a:lnTo>
                          <a:pt x="40" y="116"/>
                        </a:lnTo>
                        <a:lnTo>
                          <a:pt x="30" y="116"/>
                        </a:lnTo>
                        <a:lnTo>
                          <a:pt x="21" y="113"/>
                        </a:lnTo>
                        <a:lnTo>
                          <a:pt x="13" y="110"/>
                        </a:lnTo>
                        <a:lnTo>
                          <a:pt x="7" y="103"/>
                        </a:lnTo>
                        <a:lnTo>
                          <a:pt x="2" y="96"/>
                        </a:lnTo>
                        <a:lnTo>
                          <a:pt x="0" y="88"/>
                        </a:lnTo>
                        <a:lnTo>
                          <a:pt x="0" y="80"/>
                        </a:lnTo>
                        <a:lnTo>
                          <a:pt x="2" y="70"/>
                        </a:lnTo>
                        <a:lnTo>
                          <a:pt x="7" y="62"/>
                        </a:lnTo>
                        <a:lnTo>
                          <a:pt x="14" y="54"/>
                        </a:lnTo>
                        <a:lnTo>
                          <a:pt x="22" y="46"/>
                        </a:lnTo>
                        <a:lnTo>
                          <a:pt x="31"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2" name="Freeform 38"/>
                  <p:cNvSpPr>
                    <a:spLocks/>
                  </p:cNvSpPr>
                  <p:nvPr/>
                </p:nvSpPr>
                <p:spPr bwMode="auto">
                  <a:xfrm>
                    <a:off x="4293" y="3553"/>
                    <a:ext cx="258" cy="77"/>
                  </a:xfrm>
                  <a:custGeom>
                    <a:avLst/>
                    <a:gdLst/>
                    <a:ahLst/>
                    <a:cxnLst>
                      <a:cxn ang="0">
                        <a:pos x="233" y="0"/>
                      </a:cxn>
                      <a:cxn ang="0">
                        <a:pos x="517" y="99"/>
                      </a:cxn>
                      <a:cxn ang="0">
                        <a:pos x="164" y="156"/>
                      </a:cxn>
                      <a:cxn ang="0">
                        <a:pos x="0" y="31"/>
                      </a:cxn>
                      <a:cxn ang="0">
                        <a:pos x="233" y="0"/>
                      </a:cxn>
                    </a:cxnLst>
                    <a:rect l="0" t="0" r="r" b="b"/>
                    <a:pathLst>
                      <a:path w="517" h="156">
                        <a:moveTo>
                          <a:pt x="233" y="0"/>
                        </a:moveTo>
                        <a:lnTo>
                          <a:pt x="517" y="99"/>
                        </a:lnTo>
                        <a:lnTo>
                          <a:pt x="164" y="156"/>
                        </a:lnTo>
                        <a:lnTo>
                          <a:pt x="0" y="31"/>
                        </a:lnTo>
                        <a:lnTo>
                          <a:pt x="23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3" name="Freeform 39"/>
                  <p:cNvSpPr>
                    <a:spLocks/>
                  </p:cNvSpPr>
                  <p:nvPr/>
                </p:nvSpPr>
                <p:spPr bwMode="auto">
                  <a:xfrm>
                    <a:off x="4315" y="3562"/>
                    <a:ext cx="204" cy="58"/>
                  </a:xfrm>
                  <a:custGeom>
                    <a:avLst/>
                    <a:gdLst/>
                    <a:ahLst/>
                    <a:cxnLst>
                      <a:cxn ang="0">
                        <a:pos x="188" y="0"/>
                      </a:cxn>
                      <a:cxn ang="0">
                        <a:pos x="408" y="74"/>
                      </a:cxn>
                      <a:cxn ang="0">
                        <a:pos x="126" y="116"/>
                      </a:cxn>
                      <a:cxn ang="0">
                        <a:pos x="0" y="26"/>
                      </a:cxn>
                      <a:cxn ang="0">
                        <a:pos x="188" y="0"/>
                      </a:cxn>
                    </a:cxnLst>
                    <a:rect l="0" t="0" r="r" b="b"/>
                    <a:pathLst>
                      <a:path w="408" h="116">
                        <a:moveTo>
                          <a:pt x="188" y="0"/>
                        </a:moveTo>
                        <a:lnTo>
                          <a:pt x="408" y="74"/>
                        </a:lnTo>
                        <a:lnTo>
                          <a:pt x="126" y="116"/>
                        </a:lnTo>
                        <a:lnTo>
                          <a:pt x="0" y="26"/>
                        </a:lnTo>
                        <a:lnTo>
                          <a:pt x="188"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4" name="Freeform 40"/>
                  <p:cNvSpPr>
                    <a:spLocks/>
                  </p:cNvSpPr>
                  <p:nvPr/>
                </p:nvSpPr>
                <p:spPr bwMode="auto">
                  <a:xfrm>
                    <a:off x="4008" y="3342"/>
                    <a:ext cx="421" cy="253"/>
                  </a:xfrm>
                  <a:custGeom>
                    <a:avLst/>
                    <a:gdLst/>
                    <a:ahLst/>
                    <a:cxnLst>
                      <a:cxn ang="0">
                        <a:pos x="64" y="77"/>
                      </a:cxn>
                      <a:cxn ang="0">
                        <a:pos x="86" y="53"/>
                      </a:cxn>
                      <a:cxn ang="0">
                        <a:pos x="112" y="34"/>
                      </a:cxn>
                      <a:cxn ang="0">
                        <a:pos x="140" y="21"/>
                      </a:cxn>
                      <a:cxn ang="0">
                        <a:pos x="155" y="15"/>
                      </a:cxn>
                      <a:cxn ang="0">
                        <a:pos x="173" y="11"/>
                      </a:cxn>
                      <a:cxn ang="0">
                        <a:pos x="199" y="6"/>
                      </a:cxn>
                      <a:cxn ang="0">
                        <a:pos x="219" y="1"/>
                      </a:cxn>
                      <a:cxn ang="0">
                        <a:pos x="227" y="0"/>
                      </a:cxn>
                      <a:cxn ang="0">
                        <a:pos x="247" y="0"/>
                      </a:cxn>
                      <a:cxn ang="0">
                        <a:pos x="280" y="0"/>
                      </a:cxn>
                      <a:cxn ang="0">
                        <a:pos x="322" y="0"/>
                      </a:cxn>
                      <a:cxn ang="0">
                        <a:pos x="366" y="0"/>
                      </a:cxn>
                      <a:cxn ang="0">
                        <a:pos x="408" y="0"/>
                      </a:cxn>
                      <a:cxn ang="0">
                        <a:pos x="442" y="0"/>
                      </a:cxn>
                      <a:cxn ang="0">
                        <a:pos x="461" y="0"/>
                      </a:cxn>
                      <a:cxn ang="0">
                        <a:pos x="469" y="0"/>
                      </a:cxn>
                      <a:cxn ang="0">
                        <a:pos x="490" y="3"/>
                      </a:cxn>
                      <a:cxn ang="0">
                        <a:pos x="519" y="9"/>
                      </a:cxn>
                      <a:cxn ang="0">
                        <a:pos x="546" y="18"/>
                      </a:cxn>
                      <a:cxn ang="0">
                        <a:pos x="569" y="30"/>
                      </a:cxn>
                      <a:cxn ang="0">
                        <a:pos x="588" y="45"/>
                      </a:cxn>
                      <a:cxn ang="0">
                        <a:pos x="604" y="59"/>
                      </a:cxn>
                      <a:cxn ang="0">
                        <a:pos x="613" y="68"/>
                      </a:cxn>
                      <a:cxn ang="0">
                        <a:pos x="629" y="90"/>
                      </a:cxn>
                      <a:cxn ang="0">
                        <a:pos x="670" y="154"/>
                      </a:cxn>
                      <a:cxn ang="0">
                        <a:pos x="713" y="236"/>
                      </a:cxn>
                      <a:cxn ang="0">
                        <a:pos x="750" y="318"/>
                      </a:cxn>
                      <a:cxn ang="0">
                        <a:pos x="844" y="453"/>
                      </a:cxn>
                      <a:cxn ang="0">
                        <a:pos x="734" y="464"/>
                      </a:cxn>
                      <a:cxn ang="0">
                        <a:pos x="732" y="483"/>
                      </a:cxn>
                      <a:cxn ang="0">
                        <a:pos x="715" y="505"/>
                      </a:cxn>
                      <a:cxn ang="0">
                        <a:pos x="703" y="504"/>
                      </a:cxn>
                      <a:cxn ang="0">
                        <a:pos x="695" y="498"/>
                      </a:cxn>
                      <a:cxn ang="0">
                        <a:pos x="688" y="465"/>
                      </a:cxn>
                      <a:cxn ang="0">
                        <a:pos x="674" y="387"/>
                      </a:cxn>
                      <a:cxn ang="0">
                        <a:pos x="657" y="384"/>
                      </a:cxn>
                      <a:cxn ang="0">
                        <a:pos x="642" y="349"/>
                      </a:cxn>
                      <a:cxn ang="0">
                        <a:pos x="610" y="293"/>
                      </a:cxn>
                      <a:cxn ang="0">
                        <a:pos x="558" y="235"/>
                      </a:cxn>
                      <a:cxn ang="0">
                        <a:pos x="546" y="382"/>
                      </a:cxn>
                      <a:cxn ang="0">
                        <a:pos x="138" y="229"/>
                      </a:cxn>
                      <a:cxn ang="0">
                        <a:pos x="124" y="280"/>
                      </a:cxn>
                      <a:cxn ang="0">
                        <a:pos x="121" y="418"/>
                      </a:cxn>
                      <a:cxn ang="0">
                        <a:pos x="7" y="426"/>
                      </a:cxn>
                      <a:cxn ang="0">
                        <a:pos x="0" y="364"/>
                      </a:cxn>
                      <a:cxn ang="0">
                        <a:pos x="3" y="263"/>
                      </a:cxn>
                      <a:cxn ang="0">
                        <a:pos x="28" y="147"/>
                      </a:cxn>
                    </a:cxnLst>
                    <a:rect l="0" t="0" r="r" b="b"/>
                    <a:pathLst>
                      <a:path w="844" h="505">
                        <a:moveTo>
                          <a:pt x="55" y="91"/>
                        </a:moveTo>
                        <a:lnTo>
                          <a:pt x="64" y="77"/>
                        </a:lnTo>
                        <a:lnTo>
                          <a:pt x="74" y="64"/>
                        </a:lnTo>
                        <a:lnTo>
                          <a:pt x="86" y="53"/>
                        </a:lnTo>
                        <a:lnTo>
                          <a:pt x="98" y="42"/>
                        </a:lnTo>
                        <a:lnTo>
                          <a:pt x="112" y="34"/>
                        </a:lnTo>
                        <a:lnTo>
                          <a:pt x="126" y="26"/>
                        </a:lnTo>
                        <a:lnTo>
                          <a:pt x="140" y="21"/>
                        </a:lnTo>
                        <a:lnTo>
                          <a:pt x="152" y="16"/>
                        </a:lnTo>
                        <a:lnTo>
                          <a:pt x="155" y="15"/>
                        </a:lnTo>
                        <a:lnTo>
                          <a:pt x="163" y="14"/>
                        </a:lnTo>
                        <a:lnTo>
                          <a:pt x="173" y="11"/>
                        </a:lnTo>
                        <a:lnTo>
                          <a:pt x="186" y="8"/>
                        </a:lnTo>
                        <a:lnTo>
                          <a:pt x="199" y="6"/>
                        </a:lnTo>
                        <a:lnTo>
                          <a:pt x="210" y="3"/>
                        </a:lnTo>
                        <a:lnTo>
                          <a:pt x="219" y="1"/>
                        </a:lnTo>
                        <a:lnTo>
                          <a:pt x="225" y="0"/>
                        </a:lnTo>
                        <a:lnTo>
                          <a:pt x="227" y="0"/>
                        </a:lnTo>
                        <a:lnTo>
                          <a:pt x="235" y="0"/>
                        </a:lnTo>
                        <a:lnTo>
                          <a:pt x="247" y="0"/>
                        </a:lnTo>
                        <a:lnTo>
                          <a:pt x="262" y="0"/>
                        </a:lnTo>
                        <a:lnTo>
                          <a:pt x="280" y="0"/>
                        </a:lnTo>
                        <a:lnTo>
                          <a:pt x="300" y="0"/>
                        </a:lnTo>
                        <a:lnTo>
                          <a:pt x="322" y="0"/>
                        </a:lnTo>
                        <a:lnTo>
                          <a:pt x="344" y="0"/>
                        </a:lnTo>
                        <a:lnTo>
                          <a:pt x="366" y="0"/>
                        </a:lnTo>
                        <a:lnTo>
                          <a:pt x="387" y="0"/>
                        </a:lnTo>
                        <a:lnTo>
                          <a:pt x="408" y="0"/>
                        </a:lnTo>
                        <a:lnTo>
                          <a:pt x="425" y="0"/>
                        </a:lnTo>
                        <a:lnTo>
                          <a:pt x="442" y="0"/>
                        </a:lnTo>
                        <a:lnTo>
                          <a:pt x="453" y="0"/>
                        </a:lnTo>
                        <a:lnTo>
                          <a:pt x="461" y="0"/>
                        </a:lnTo>
                        <a:lnTo>
                          <a:pt x="463" y="0"/>
                        </a:lnTo>
                        <a:lnTo>
                          <a:pt x="469" y="0"/>
                        </a:lnTo>
                        <a:lnTo>
                          <a:pt x="478" y="1"/>
                        </a:lnTo>
                        <a:lnTo>
                          <a:pt x="490" y="3"/>
                        </a:lnTo>
                        <a:lnTo>
                          <a:pt x="504" y="6"/>
                        </a:lnTo>
                        <a:lnTo>
                          <a:pt x="519" y="9"/>
                        </a:lnTo>
                        <a:lnTo>
                          <a:pt x="533" y="14"/>
                        </a:lnTo>
                        <a:lnTo>
                          <a:pt x="546" y="18"/>
                        </a:lnTo>
                        <a:lnTo>
                          <a:pt x="559" y="24"/>
                        </a:lnTo>
                        <a:lnTo>
                          <a:pt x="569" y="30"/>
                        </a:lnTo>
                        <a:lnTo>
                          <a:pt x="579" y="37"/>
                        </a:lnTo>
                        <a:lnTo>
                          <a:pt x="588" y="45"/>
                        </a:lnTo>
                        <a:lnTo>
                          <a:pt x="597" y="52"/>
                        </a:lnTo>
                        <a:lnTo>
                          <a:pt x="604" y="59"/>
                        </a:lnTo>
                        <a:lnTo>
                          <a:pt x="610" y="64"/>
                        </a:lnTo>
                        <a:lnTo>
                          <a:pt x="613" y="68"/>
                        </a:lnTo>
                        <a:lnTo>
                          <a:pt x="614" y="69"/>
                        </a:lnTo>
                        <a:lnTo>
                          <a:pt x="629" y="90"/>
                        </a:lnTo>
                        <a:lnTo>
                          <a:pt x="648" y="120"/>
                        </a:lnTo>
                        <a:lnTo>
                          <a:pt x="670" y="154"/>
                        </a:lnTo>
                        <a:lnTo>
                          <a:pt x="692" y="193"/>
                        </a:lnTo>
                        <a:lnTo>
                          <a:pt x="713" y="236"/>
                        </a:lnTo>
                        <a:lnTo>
                          <a:pt x="734" y="277"/>
                        </a:lnTo>
                        <a:lnTo>
                          <a:pt x="750" y="318"/>
                        </a:lnTo>
                        <a:lnTo>
                          <a:pt x="763" y="353"/>
                        </a:lnTo>
                        <a:lnTo>
                          <a:pt x="844" y="453"/>
                        </a:lnTo>
                        <a:lnTo>
                          <a:pt x="777" y="501"/>
                        </a:lnTo>
                        <a:lnTo>
                          <a:pt x="734" y="464"/>
                        </a:lnTo>
                        <a:lnTo>
                          <a:pt x="734" y="469"/>
                        </a:lnTo>
                        <a:lnTo>
                          <a:pt x="732" y="483"/>
                        </a:lnTo>
                        <a:lnTo>
                          <a:pt x="725" y="498"/>
                        </a:lnTo>
                        <a:lnTo>
                          <a:pt x="715" y="505"/>
                        </a:lnTo>
                        <a:lnTo>
                          <a:pt x="709" y="505"/>
                        </a:lnTo>
                        <a:lnTo>
                          <a:pt x="703" y="504"/>
                        </a:lnTo>
                        <a:lnTo>
                          <a:pt x="697" y="502"/>
                        </a:lnTo>
                        <a:lnTo>
                          <a:pt x="695" y="498"/>
                        </a:lnTo>
                        <a:lnTo>
                          <a:pt x="693" y="489"/>
                        </a:lnTo>
                        <a:lnTo>
                          <a:pt x="688" y="465"/>
                        </a:lnTo>
                        <a:lnTo>
                          <a:pt x="682" y="429"/>
                        </a:lnTo>
                        <a:lnTo>
                          <a:pt x="674" y="387"/>
                        </a:lnTo>
                        <a:lnTo>
                          <a:pt x="659" y="390"/>
                        </a:lnTo>
                        <a:lnTo>
                          <a:pt x="657" y="384"/>
                        </a:lnTo>
                        <a:lnTo>
                          <a:pt x="652" y="371"/>
                        </a:lnTo>
                        <a:lnTo>
                          <a:pt x="642" y="349"/>
                        </a:lnTo>
                        <a:lnTo>
                          <a:pt x="628" y="322"/>
                        </a:lnTo>
                        <a:lnTo>
                          <a:pt x="610" y="293"/>
                        </a:lnTo>
                        <a:lnTo>
                          <a:pt x="587" y="262"/>
                        </a:lnTo>
                        <a:lnTo>
                          <a:pt x="558" y="235"/>
                        </a:lnTo>
                        <a:lnTo>
                          <a:pt x="525" y="209"/>
                        </a:lnTo>
                        <a:lnTo>
                          <a:pt x="546" y="382"/>
                        </a:lnTo>
                        <a:lnTo>
                          <a:pt x="142" y="417"/>
                        </a:lnTo>
                        <a:lnTo>
                          <a:pt x="138" y="229"/>
                        </a:lnTo>
                        <a:lnTo>
                          <a:pt x="133" y="242"/>
                        </a:lnTo>
                        <a:lnTo>
                          <a:pt x="124" y="280"/>
                        </a:lnTo>
                        <a:lnTo>
                          <a:pt x="118" y="339"/>
                        </a:lnTo>
                        <a:lnTo>
                          <a:pt x="121" y="418"/>
                        </a:lnTo>
                        <a:lnTo>
                          <a:pt x="9" y="435"/>
                        </a:lnTo>
                        <a:lnTo>
                          <a:pt x="7" y="426"/>
                        </a:lnTo>
                        <a:lnTo>
                          <a:pt x="4" y="402"/>
                        </a:lnTo>
                        <a:lnTo>
                          <a:pt x="0" y="364"/>
                        </a:lnTo>
                        <a:lnTo>
                          <a:pt x="0" y="316"/>
                        </a:lnTo>
                        <a:lnTo>
                          <a:pt x="3" y="263"/>
                        </a:lnTo>
                        <a:lnTo>
                          <a:pt x="12" y="205"/>
                        </a:lnTo>
                        <a:lnTo>
                          <a:pt x="28" y="147"/>
                        </a:lnTo>
                        <a:lnTo>
                          <a:pt x="55"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5" name="Freeform 41"/>
                  <p:cNvSpPr>
                    <a:spLocks/>
                  </p:cNvSpPr>
                  <p:nvPr/>
                </p:nvSpPr>
                <p:spPr bwMode="auto">
                  <a:xfrm>
                    <a:off x="4353" y="3527"/>
                    <a:ext cx="62" cy="56"/>
                  </a:xfrm>
                  <a:custGeom>
                    <a:avLst/>
                    <a:gdLst/>
                    <a:ahLst/>
                    <a:cxnLst>
                      <a:cxn ang="0">
                        <a:pos x="0" y="13"/>
                      </a:cxn>
                      <a:cxn ang="0">
                        <a:pos x="3" y="38"/>
                      </a:cxn>
                      <a:cxn ang="0">
                        <a:pos x="10" y="72"/>
                      </a:cxn>
                      <a:cxn ang="0">
                        <a:pos x="16" y="100"/>
                      </a:cxn>
                      <a:cxn ang="0">
                        <a:pos x="22" y="112"/>
                      </a:cxn>
                      <a:cxn ang="0">
                        <a:pos x="28" y="105"/>
                      </a:cxn>
                      <a:cxn ang="0">
                        <a:pos x="31" y="88"/>
                      </a:cxn>
                      <a:cxn ang="0">
                        <a:pos x="34" y="71"/>
                      </a:cxn>
                      <a:cxn ang="0">
                        <a:pos x="35" y="63"/>
                      </a:cxn>
                      <a:cxn ang="0">
                        <a:pos x="88" y="104"/>
                      </a:cxn>
                      <a:cxn ang="0">
                        <a:pos x="126" y="76"/>
                      </a:cxn>
                      <a:cxn ang="0">
                        <a:pos x="61" y="0"/>
                      </a:cxn>
                      <a:cxn ang="0">
                        <a:pos x="0" y="13"/>
                      </a:cxn>
                    </a:cxnLst>
                    <a:rect l="0" t="0" r="r" b="b"/>
                    <a:pathLst>
                      <a:path w="126" h="112">
                        <a:moveTo>
                          <a:pt x="0" y="13"/>
                        </a:moveTo>
                        <a:lnTo>
                          <a:pt x="3" y="38"/>
                        </a:lnTo>
                        <a:lnTo>
                          <a:pt x="10" y="72"/>
                        </a:lnTo>
                        <a:lnTo>
                          <a:pt x="16" y="100"/>
                        </a:lnTo>
                        <a:lnTo>
                          <a:pt x="22" y="112"/>
                        </a:lnTo>
                        <a:lnTo>
                          <a:pt x="28" y="105"/>
                        </a:lnTo>
                        <a:lnTo>
                          <a:pt x="31" y="88"/>
                        </a:lnTo>
                        <a:lnTo>
                          <a:pt x="34" y="71"/>
                        </a:lnTo>
                        <a:lnTo>
                          <a:pt x="35" y="63"/>
                        </a:lnTo>
                        <a:lnTo>
                          <a:pt x="88" y="104"/>
                        </a:lnTo>
                        <a:lnTo>
                          <a:pt x="126" y="76"/>
                        </a:lnTo>
                        <a:lnTo>
                          <a:pt x="61" y="0"/>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6" name="Freeform 42"/>
                  <p:cNvSpPr>
                    <a:spLocks/>
                  </p:cNvSpPr>
                  <p:nvPr/>
                </p:nvSpPr>
                <p:spPr bwMode="auto">
                  <a:xfrm>
                    <a:off x="4019" y="3355"/>
                    <a:ext cx="358" cy="198"/>
                  </a:xfrm>
                  <a:custGeom>
                    <a:avLst/>
                    <a:gdLst/>
                    <a:ahLst/>
                    <a:cxnLst>
                      <a:cxn ang="0">
                        <a:pos x="533" y="22"/>
                      </a:cxn>
                      <a:cxn ang="0">
                        <a:pos x="515" y="14"/>
                      </a:cxn>
                      <a:cxn ang="0">
                        <a:pos x="493" y="7"/>
                      </a:cxn>
                      <a:cxn ang="0">
                        <a:pos x="472" y="3"/>
                      </a:cxn>
                      <a:cxn ang="0">
                        <a:pos x="404" y="0"/>
                      </a:cxn>
                      <a:cxn ang="0">
                        <a:pos x="231" y="0"/>
                      </a:cxn>
                      <a:cxn ang="0">
                        <a:pos x="163" y="4"/>
                      </a:cxn>
                      <a:cxn ang="0">
                        <a:pos x="129" y="14"/>
                      </a:cxn>
                      <a:cxn ang="0">
                        <a:pos x="97" y="29"/>
                      </a:cxn>
                      <a:cxn ang="0">
                        <a:pos x="71" y="51"/>
                      </a:cxn>
                      <a:cxn ang="0">
                        <a:pos x="30" y="116"/>
                      </a:cxn>
                      <a:cxn ang="0">
                        <a:pos x="4" y="227"/>
                      </a:cxn>
                      <a:cxn ang="0">
                        <a:pos x="2" y="326"/>
                      </a:cxn>
                      <a:cxn ang="0">
                        <a:pos x="10" y="387"/>
                      </a:cxn>
                      <a:cxn ang="0">
                        <a:pos x="75" y="386"/>
                      </a:cxn>
                      <a:cxn ang="0">
                        <a:pos x="81" y="258"/>
                      </a:cxn>
                      <a:cxn ang="0">
                        <a:pos x="102" y="190"/>
                      </a:cxn>
                      <a:cxn ang="0">
                        <a:pos x="123" y="165"/>
                      </a:cxn>
                      <a:cxn ang="0">
                        <a:pos x="133" y="160"/>
                      </a:cxn>
                      <a:cxn ang="0">
                        <a:pos x="146" y="379"/>
                      </a:cxn>
                      <a:cxn ang="0">
                        <a:pos x="179" y="375"/>
                      </a:cxn>
                      <a:cxn ang="0">
                        <a:pos x="233" y="370"/>
                      </a:cxn>
                      <a:cxn ang="0">
                        <a:pos x="295" y="364"/>
                      </a:cxn>
                      <a:cxn ang="0">
                        <a:pos x="353" y="359"/>
                      </a:cxn>
                      <a:cxn ang="0">
                        <a:pos x="413" y="355"/>
                      </a:cxn>
                      <a:cxn ang="0">
                        <a:pos x="463" y="350"/>
                      </a:cxn>
                      <a:cxn ang="0">
                        <a:pos x="496" y="348"/>
                      </a:cxn>
                      <a:cxn ang="0">
                        <a:pos x="481" y="153"/>
                      </a:cxn>
                      <a:cxn ang="0">
                        <a:pos x="499" y="160"/>
                      </a:cxn>
                      <a:cxn ang="0">
                        <a:pos x="545" y="188"/>
                      </a:cxn>
                      <a:cxn ang="0">
                        <a:pos x="599" y="243"/>
                      </a:cxn>
                      <a:cxn ang="0">
                        <a:pos x="645" y="337"/>
                      </a:cxn>
                      <a:cxn ang="0">
                        <a:pos x="686" y="245"/>
                      </a:cxn>
                      <a:cxn ang="0">
                        <a:pos x="625" y="129"/>
                      </a:cxn>
                      <a:cxn ang="0">
                        <a:pos x="573" y="60"/>
                      </a:cxn>
                      <a:cxn ang="0">
                        <a:pos x="543" y="29"/>
                      </a:cxn>
                    </a:cxnLst>
                    <a:rect l="0" t="0" r="r" b="b"/>
                    <a:pathLst>
                      <a:path w="717" h="396">
                        <a:moveTo>
                          <a:pt x="538" y="26"/>
                        </a:moveTo>
                        <a:lnTo>
                          <a:pt x="533" y="22"/>
                        </a:lnTo>
                        <a:lnTo>
                          <a:pt x="526" y="17"/>
                        </a:lnTo>
                        <a:lnTo>
                          <a:pt x="515" y="14"/>
                        </a:lnTo>
                        <a:lnTo>
                          <a:pt x="505" y="11"/>
                        </a:lnTo>
                        <a:lnTo>
                          <a:pt x="493" y="7"/>
                        </a:lnTo>
                        <a:lnTo>
                          <a:pt x="482" y="5"/>
                        </a:lnTo>
                        <a:lnTo>
                          <a:pt x="472" y="3"/>
                        </a:lnTo>
                        <a:lnTo>
                          <a:pt x="462" y="0"/>
                        </a:lnTo>
                        <a:lnTo>
                          <a:pt x="404" y="0"/>
                        </a:lnTo>
                        <a:lnTo>
                          <a:pt x="334" y="187"/>
                        </a:lnTo>
                        <a:lnTo>
                          <a:pt x="231" y="0"/>
                        </a:lnTo>
                        <a:lnTo>
                          <a:pt x="179" y="0"/>
                        </a:lnTo>
                        <a:lnTo>
                          <a:pt x="163" y="4"/>
                        </a:lnTo>
                        <a:lnTo>
                          <a:pt x="146" y="8"/>
                        </a:lnTo>
                        <a:lnTo>
                          <a:pt x="129" y="14"/>
                        </a:lnTo>
                        <a:lnTo>
                          <a:pt x="113" y="20"/>
                        </a:lnTo>
                        <a:lnTo>
                          <a:pt x="97" y="29"/>
                        </a:lnTo>
                        <a:lnTo>
                          <a:pt x="83" y="38"/>
                        </a:lnTo>
                        <a:lnTo>
                          <a:pt x="71" y="51"/>
                        </a:lnTo>
                        <a:lnTo>
                          <a:pt x="59" y="65"/>
                        </a:lnTo>
                        <a:lnTo>
                          <a:pt x="30" y="116"/>
                        </a:lnTo>
                        <a:lnTo>
                          <a:pt x="13" y="172"/>
                        </a:lnTo>
                        <a:lnTo>
                          <a:pt x="4" y="227"/>
                        </a:lnTo>
                        <a:lnTo>
                          <a:pt x="0" y="280"/>
                        </a:lnTo>
                        <a:lnTo>
                          <a:pt x="2" y="326"/>
                        </a:lnTo>
                        <a:lnTo>
                          <a:pt x="5" y="363"/>
                        </a:lnTo>
                        <a:lnTo>
                          <a:pt x="10" y="387"/>
                        </a:lnTo>
                        <a:lnTo>
                          <a:pt x="11" y="396"/>
                        </a:lnTo>
                        <a:lnTo>
                          <a:pt x="75" y="386"/>
                        </a:lnTo>
                        <a:lnTo>
                          <a:pt x="75" y="313"/>
                        </a:lnTo>
                        <a:lnTo>
                          <a:pt x="81" y="258"/>
                        </a:lnTo>
                        <a:lnTo>
                          <a:pt x="90" y="218"/>
                        </a:lnTo>
                        <a:lnTo>
                          <a:pt x="102" y="190"/>
                        </a:lnTo>
                        <a:lnTo>
                          <a:pt x="113" y="174"/>
                        </a:lnTo>
                        <a:lnTo>
                          <a:pt x="123" y="165"/>
                        </a:lnTo>
                        <a:lnTo>
                          <a:pt x="131" y="161"/>
                        </a:lnTo>
                        <a:lnTo>
                          <a:pt x="133" y="160"/>
                        </a:lnTo>
                        <a:lnTo>
                          <a:pt x="141" y="379"/>
                        </a:lnTo>
                        <a:lnTo>
                          <a:pt x="146" y="379"/>
                        </a:lnTo>
                        <a:lnTo>
                          <a:pt x="159" y="377"/>
                        </a:lnTo>
                        <a:lnTo>
                          <a:pt x="179" y="375"/>
                        </a:lnTo>
                        <a:lnTo>
                          <a:pt x="204" y="373"/>
                        </a:lnTo>
                        <a:lnTo>
                          <a:pt x="233" y="370"/>
                        </a:lnTo>
                        <a:lnTo>
                          <a:pt x="264" y="367"/>
                        </a:lnTo>
                        <a:lnTo>
                          <a:pt x="295" y="364"/>
                        </a:lnTo>
                        <a:lnTo>
                          <a:pt x="324" y="362"/>
                        </a:lnTo>
                        <a:lnTo>
                          <a:pt x="353" y="359"/>
                        </a:lnTo>
                        <a:lnTo>
                          <a:pt x="383" y="357"/>
                        </a:lnTo>
                        <a:lnTo>
                          <a:pt x="413" y="355"/>
                        </a:lnTo>
                        <a:lnTo>
                          <a:pt x="440" y="352"/>
                        </a:lnTo>
                        <a:lnTo>
                          <a:pt x="463" y="350"/>
                        </a:lnTo>
                        <a:lnTo>
                          <a:pt x="483" y="349"/>
                        </a:lnTo>
                        <a:lnTo>
                          <a:pt x="496" y="348"/>
                        </a:lnTo>
                        <a:lnTo>
                          <a:pt x="500" y="348"/>
                        </a:lnTo>
                        <a:lnTo>
                          <a:pt x="481" y="153"/>
                        </a:lnTo>
                        <a:lnTo>
                          <a:pt x="485" y="154"/>
                        </a:lnTo>
                        <a:lnTo>
                          <a:pt x="499" y="160"/>
                        </a:lnTo>
                        <a:lnTo>
                          <a:pt x="520" y="171"/>
                        </a:lnTo>
                        <a:lnTo>
                          <a:pt x="545" y="188"/>
                        </a:lnTo>
                        <a:lnTo>
                          <a:pt x="572" y="211"/>
                        </a:lnTo>
                        <a:lnTo>
                          <a:pt x="599" y="243"/>
                        </a:lnTo>
                        <a:lnTo>
                          <a:pt x="625" y="286"/>
                        </a:lnTo>
                        <a:lnTo>
                          <a:pt x="645" y="337"/>
                        </a:lnTo>
                        <a:lnTo>
                          <a:pt x="717" y="324"/>
                        </a:lnTo>
                        <a:lnTo>
                          <a:pt x="686" y="245"/>
                        </a:lnTo>
                        <a:lnTo>
                          <a:pt x="655" y="181"/>
                        </a:lnTo>
                        <a:lnTo>
                          <a:pt x="625" y="129"/>
                        </a:lnTo>
                        <a:lnTo>
                          <a:pt x="597" y="90"/>
                        </a:lnTo>
                        <a:lnTo>
                          <a:pt x="573" y="60"/>
                        </a:lnTo>
                        <a:lnTo>
                          <a:pt x="554" y="40"/>
                        </a:lnTo>
                        <a:lnTo>
                          <a:pt x="543" y="29"/>
                        </a:lnTo>
                        <a:lnTo>
                          <a:pt x="538" y="26"/>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7" name="Freeform 43"/>
                  <p:cNvSpPr>
                    <a:spLocks/>
                  </p:cNvSpPr>
                  <p:nvPr/>
                </p:nvSpPr>
                <p:spPr bwMode="auto">
                  <a:xfrm>
                    <a:off x="4106" y="3348"/>
                    <a:ext cx="142" cy="99"/>
                  </a:xfrm>
                  <a:custGeom>
                    <a:avLst/>
                    <a:gdLst/>
                    <a:ahLst/>
                    <a:cxnLst>
                      <a:cxn ang="0">
                        <a:pos x="37" y="65"/>
                      </a:cxn>
                      <a:cxn ang="0">
                        <a:pos x="0" y="39"/>
                      </a:cxn>
                      <a:cxn ang="0">
                        <a:pos x="30" y="3"/>
                      </a:cxn>
                      <a:cxn ang="0">
                        <a:pos x="49" y="3"/>
                      </a:cxn>
                      <a:cxn ang="0">
                        <a:pos x="25" y="35"/>
                      </a:cxn>
                      <a:cxn ang="0">
                        <a:pos x="59" y="62"/>
                      </a:cxn>
                      <a:cxn ang="0">
                        <a:pos x="56" y="66"/>
                      </a:cxn>
                      <a:cxn ang="0">
                        <a:pos x="48" y="76"/>
                      </a:cxn>
                      <a:cxn ang="0">
                        <a:pos x="40" y="85"/>
                      </a:cxn>
                      <a:cxn ang="0">
                        <a:pos x="37" y="89"/>
                      </a:cxn>
                      <a:cxn ang="0">
                        <a:pos x="158" y="176"/>
                      </a:cxn>
                      <a:cxn ang="0">
                        <a:pos x="250" y="87"/>
                      </a:cxn>
                      <a:cxn ang="0">
                        <a:pos x="230" y="61"/>
                      </a:cxn>
                      <a:cxn ang="0">
                        <a:pos x="263" y="36"/>
                      </a:cxn>
                      <a:cxn ang="0">
                        <a:pos x="243" y="0"/>
                      </a:cxn>
                      <a:cxn ang="0">
                        <a:pos x="261" y="1"/>
                      </a:cxn>
                      <a:cxn ang="0">
                        <a:pos x="284" y="40"/>
                      </a:cxn>
                      <a:cxn ang="0">
                        <a:pos x="250" y="64"/>
                      </a:cxn>
                      <a:cxn ang="0">
                        <a:pos x="276" y="90"/>
                      </a:cxn>
                      <a:cxn ang="0">
                        <a:pos x="160" y="198"/>
                      </a:cxn>
                      <a:cxn ang="0">
                        <a:pos x="10" y="95"/>
                      </a:cxn>
                      <a:cxn ang="0">
                        <a:pos x="37" y="65"/>
                      </a:cxn>
                    </a:cxnLst>
                    <a:rect l="0" t="0" r="r" b="b"/>
                    <a:pathLst>
                      <a:path w="284" h="198">
                        <a:moveTo>
                          <a:pt x="37" y="65"/>
                        </a:moveTo>
                        <a:lnTo>
                          <a:pt x="0" y="39"/>
                        </a:lnTo>
                        <a:lnTo>
                          <a:pt x="30" y="3"/>
                        </a:lnTo>
                        <a:lnTo>
                          <a:pt x="49" y="3"/>
                        </a:lnTo>
                        <a:lnTo>
                          <a:pt x="25" y="35"/>
                        </a:lnTo>
                        <a:lnTo>
                          <a:pt x="59" y="62"/>
                        </a:lnTo>
                        <a:lnTo>
                          <a:pt x="56" y="66"/>
                        </a:lnTo>
                        <a:lnTo>
                          <a:pt x="48" y="76"/>
                        </a:lnTo>
                        <a:lnTo>
                          <a:pt x="40" y="85"/>
                        </a:lnTo>
                        <a:lnTo>
                          <a:pt x="37" y="89"/>
                        </a:lnTo>
                        <a:lnTo>
                          <a:pt x="158" y="176"/>
                        </a:lnTo>
                        <a:lnTo>
                          <a:pt x="250" y="87"/>
                        </a:lnTo>
                        <a:lnTo>
                          <a:pt x="230" y="61"/>
                        </a:lnTo>
                        <a:lnTo>
                          <a:pt x="263" y="36"/>
                        </a:lnTo>
                        <a:lnTo>
                          <a:pt x="243" y="0"/>
                        </a:lnTo>
                        <a:lnTo>
                          <a:pt x="261" y="1"/>
                        </a:lnTo>
                        <a:lnTo>
                          <a:pt x="284" y="40"/>
                        </a:lnTo>
                        <a:lnTo>
                          <a:pt x="250" y="64"/>
                        </a:lnTo>
                        <a:lnTo>
                          <a:pt x="276" y="90"/>
                        </a:lnTo>
                        <a:lnTo>
                          <a:pt x="160" y="198"/>
                        </a:lnTo>
                        <a:lnTo>
                          <a:pt x="10" y="95"/>
                        </a:lnTo>
                        <a:lnTo>
                          <a:pt x="37"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8" name="Freeform 44"/>
                  <p:cNvSpPr>
                    <a:spLocks/>
                  </p:cNvSpPr>
                  <p:nvPr/>
                </p:nvSpPr>
                <p:spPr bwMode="auto">
                  <a:xfrm>
                    <a:off x="4145" y="3353"/>
                    <a:ext cx="66" cy="76"/>
                  </a:xfrm>
                  <a:custGeom>
                    <a:avLst/>
                    <a:gdLst/>
                    <a:ahLst/>
                    <a:cxnLst>
                      <a:cxn ang="0">
                        <a:pos x="131" y="0"/>
                      </a:cxn>
                      <a:cxn ang="0">
                        <a:pos x="0" y="0"/>
                      </a:cxn>
                      <a:cxn ang="0">
                        <a:pos x="77" y="151"/>
                      </a:cxn>
                      <a:cxn ang="0">
                        <a:pos x="131" y="0"/>
                      </a:cxn>
                    </a:cxnLst>
                    <a:rect l="0" t="0" r="r" b="b"/>
                    <a:pathLst>
                      <a:path w="131" h="151">
                        <a:moveTo>
                          <a:pt x="131" y="0"/>
                        </a:moveTo>
                        <a:lnTo>
                          <a:pt x="0" y="0"/>
                        </a:lnTo>
                        <a:lnTo>
                          <a:pt x="77" y="151"/>
                        </a:lnTo>
                        <a:lnTo>
                          <a:pt x="1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69" name="Freeform 45"/>
                  <p:cNvSpPr>
                    <a:spLocks/>
                  </p:cNvSpPr>
                  <p:nvPr/>
                </p:nvSpPr>
                <p:spPr bwMode="auto">
                  <a:xfrm>
                    <a:off x="4164" y="3347"/>
                    <a:ext cx="31" cy="89"/>
                  </a:xfrm>
                  <a:custGeom>
                    <a:avLst/>
                    <a:gdLst/>
                    <a:ahLst/>
                    <a:cxnLst>
                      <a:cxn ang="0">
                        <a:pos x="38" y="178"/>
                      </a:cxn>
                      <a:cxn ang="0">
                        <a:pos x="0" y="103"/>
                      </a:cxn>
                      <a:cxn ang="0">
                        <a:pos x="21" y="38"/>
                      </a:cxn>
                      <a:cxn ang="0">
                        <a:pos x="18" y="35"/>
                      </a:cxn>
                      <a:cxn ang="0">
                        <a:pos x="15" y="31"/>
                      </a:cxn>
                      <a:cxn ang="0">
                        <a:pos x="13" y="27"/>
                      </a:cxn>
                      <a:cxn ang="0">
                        <a:pos x="12" y="21"/>
                      </a:cxn>
                      <a:cxn ang="0">
                        <a:pos x="13" y="13"/>
                      </a:cxn>
                      <a:cxn ang="0">
                        <a:pos x="18" y="6"/>
                      </a:cxn>
                      <a:cxn ang="0">
                        <a:pos x="25" y="1"/>
                      </a:cxn>
                      <a:cxn ang="0">
                        <a:pos x="33" y="0"/>
                      </a:cxn>
                      <a:cxn ang="0">
                        <a:pos x="41" y="1"/>
                      </a:cxn>
                      <a:cxn ang="0">
                        <a:pos x="48" y="6"/>
                      </a:cxn>
                      <a:cxn ang="0">
                        <a:pos x="53" y="13"/>
                      </a:cxn>
                      <a:cxn ang="0">
                        <a:pos x="54" y="21"/>
                      </a:cxn>
                      <a:cxn ang="0">
                        <a:pos x="53" y="27"/>
                      </a:cxn>
                      <a:cxn ang="0">
                        <a:pos x="50" y="31"/>
                      </a:cxn>
                      <a:cxn ang="0">
                        <a:pos x="48" y="36"/>
                      </a:cxn>
                      <a:cxn ang="0">
                        <a:pos x="43" y="39"/>
                      </a:cxn>
                      <a:cxn ang="0">
                        <a:pos x="63" y="102"/>
                      </a:cxn>
                      <a:cxn ang="0">
                        <a:pos x="38" y="178"/>
                      </a:cxn>
                    </a:cxnLst>
                    <a:rect l="0" t="0" r="r" b="b"/>
                    <a:pathLst>
                      <a:path w="63" h="178">
                        <a:moveTo>
                          <a:pt x="38" y="178"/>
                        </a:moveTo>
                        <a:lnTo>
                          <a:pt x="0" y="103"/>
                        </a:lnTo>
                        <a:lnTo>
                          <a:pt x="21" y="38"/>
                        </a:lnTo>
                        <a:lnTo>
                          <a:pt x="18" y="35"/>
                        </a:lnTo>
                        <a:lnTo>
                          <a:pt x="15" y="31"/>
                        </a:lnTo>
                        <a:lnTo>
                          <a:pt x="13" y="27"/>
                        </a:lnTo>
                        <a:lnTo>
                          <a:pt x="12" y="21"/>
                        </a:lnTo>
                        <a:lnTo>
                          <a:pt x="13" y="13"/>
                        </a:lnTo>
                        <a:lnTo>
                          <a:pt x="18" y="6"/>
                        </a:lnTo>
                        <a:lnTo>
                          <a:pt x="25" y="1"/>
                        </a:lnTo>
                        <a:lnTo>
                          <a:pt x="33" y="0"/>
                        </a:lnTo>
                        <a:lnTo>
                          <a:pt x="41" y="1"/>
                        </a:lnTo>
                        <a:lnTo>
                          <a:pt x="48" y="6"/>
                        </a:lnTo>
                        <a:lnTo>
                          <a:pt x="53" y="13"/>
                        </a:lnTo>
                        <a:lnTo>
                          <a:pt x="54" y="21"/>
                        </a:lnTo>
                        <a:lnTo>
                          <a:pt x="53" y="27"/>
                        </a:lnTo>
                        <a:lnTo>
                          <a:pt x="50" y="31"/>
                        </a:lnTo>
                        <a:lnTo>
                          <a:pt x="48" y="36"/>
                        </a:lnTo>
                        <a:lnTo>
                          <a:pt x="43" y="39"/>
                        </a:lnTo>
                        <a:lnTo>
                          <a:pt x="63" y="102"/>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0" name="Freeform 46"/>
                  <p:cNvSpPr>
                    <a:spLocks/>
                  </p:cNvSpPr>
                  <p:nvPr/>
                </p:nvSpPr>
                <p:spPr bwMode="auto">
                  <a:xfrm>
                    <a:off x="4178" y="3464"/>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1" name="Freeform 47"/>
                  <p:cNvSpPr>
                    <a:spLocks/>
                  </p:cNvSpPr>
                  <p:nvPr/>
                </p:nvSpPr>
                <p:spPr bwMode="auto">
                  <a:xfrm>
                    <a:off x="4178" y="3498"/>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2" name="Freeform 48"/>
                  <p:cNvSpPr>
                    <a:spLocks/>
                  </p:cNvSpPr>
                  <p:nvPr/>
                </p:nvSpPr>
                <p:spPr bwMode="auto">
                  <a:xfrm>
                    <a:off x="4198" y="3175"/>
                    <a:ext cx="52" cy="68"/>
                  </a:xfrm>
                  <a:custGeom>
                    <a:avLst/>
                    <a:gdLst/>
                    <a:ahLst/>
                    <a:cxnLst>
                      <a:cxn ang="0">
                        <a:pos x="77" y="116"/>
                      </a:cxn>
                      <a:cxn ang="0">
                        <a:pos x="39" y="31"/>
                      </a:cxn>
                      <a:cxn ang="0">
                        <a:pos x="41" y="0"/>
                      </a:cxn>
                      <a:cxn ang="0">
                        <a:pos x="103" y="136"/>
                      </a:cxn>
                      <a:cxn ang="0">
                        <a:pos x="0" y="127"/>
                      </a:cxn>
                      <a:cxn ang="0">
                        <a:pos x="2" y="109"/>
                      </a:cxn>
                      <a:cxn ang="0">
                        <a:pos x="77" y="116"/>
                      </a:cxn>
                    </a:cxnLst>
                    <a:rect l="0" t="0" r="r" b="b"/>
                    <a:pathLst>
                      <a:path w="103" h="136">
                        <a:moveTo>
                          <a:pt x="77" y="116"/>
                        </a:moveTo>
                        <a:lnTo>
                          <a:pt x="39" y="31"/>
                        </a:lnTo>
                        <a:lnTo>
                          <a:pt x="41" y="0"/>
                        </a:lnTo>
                        <a:lnTo>
                          <a:pt x="103" y="136"/>
                        </a:lnTo>
                        <a:lnTo>
                          <a:pt x="0" y="127"/>
                        </a:lnTo>
                        <a:lnTo>
                          <a:pt x="2" y="109"/>
                        </a:lnTo>
                        <a:lnTo>
                          <a:pt x="77" y="1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3" name="Freeform 49"/>
                  <p:cNvSpPr>
                    <a:spLocks/>
                  </p:cNvSpPr>
                  <p:nvPr/>
                </p:nvSpPr>
                <p:spPr bwMode="auto">
                  <a:xfrm>
                    <a:off x="4240" y="3177"/>
                    <a:ext cx="19" cy="27"/>
                  </a:xfrm>
                  <a:custGeom>
                    <a:avLst/>
                    <a:gdLst/>
                    <a:ahLst/>
                    <a:cxnLst>
                      <a:cxn ang="0">
                        <a:pos x="7" y="55"/>
                      </a:cxn>
                      <a:cxn ang="0">
                        <a:pos x="2" y="50"/>
                      </a:cxn>
                      <a:cxn ang="0">
                        <a:pos x="0" y="42"/>
                      </a:cxn>
                      <a:cxn ang="0">
                        <a:pos x="0" y="33"/>
                      </a:cxn>
                      <a:cxn ang="0">
                        <a:pos x="2" y="21"/>
                      </a:cxn>
                      <a:cxn ang="0">
                        <a:pos x="8" y="11"/>
                      </a:cxn>
                      <a:cxn ang="0">
                        <a:pos x="14" y="3"/>
                      </a:cxn>
                      <a:cxn ang="0">
                        <a:pos x="22" y="0"/>
                      </a:cxn>
                      <a:cxn ang="0">
                        <a:pos x="29" y="0"/>
                      </a:cxn>
                      <a:cxn ang="0">
                        <a:pos x="33" y="4"/>
                      </a:cxn>
                      <a:cxn ang="0">
                        <a:pos x="37" y="12"/>
                      </a:cxn>
                      <a:cxn ang="0">
                        <a:pos x="35" y="21"/>
                      </a:cxn>
                      <a:cxn ang="0">
                        <a:pos x="33" y="33"/>
                      </a:cxn>
                      <a:cxn ang="0">
                        <a:pos x="27" y="43"/>
                      </a:cxn>
                      <a:cxn ang="0">
                        <a:pos x="22" y="50"/>
                      </a:cxn>
                      <a:cxn ang="0">
                        <a:pos x="14" y="55"/>
                      </a:cxn>
                      <a:cxn ang="0">
                        <a:pos x="7" y="55"/>
                      </a:cxn>
                    </a:cxnLst>
                    <a:rect l="0" t="0" r="r" b="b"/>
                    <a:pathLst>
                      <a:path w="37" h="55">
                        <a:moveTo>
                          <a:pt x="7" y="55"/>
                        </a:moveTo>
                        <a:lnTo>
                          <a:pt x="2" y="50"/>
                        </a:lnTo>
                        <a:lnTo>
                          <a:pt x="0" y="42"/>
                        </a:lnTo>
                        <a:lnTo>
                          <a:pt x="0" y="33"/>
                        </a:lnTo>
                        <a:lnTo>
                          <a:pt x="2" y="21"/>
                        </a:lnTo>
                        <a:lnTo>
                          <a:pt x="8" y="11"/>
                        </a:lnTo>
                        <a:lnTo>
                          <a:pt x="14" y="3"/>
                        </a:lnTo>
                        <a:lnTo>
                          <a:pt x="22" y="0"/>
                        </a:lnTo>
                        <a:lnTo>
                          <a:pt x="29" y="0"/>
                        </a:lnTo>
                        <a:lnTo>
                          <a:pt x="33" y="4"/>
                        </a:lnTo>
                        <a:lnTo>
                          <a:pt x="37" y="12"/>
                        </a:lnTo>
                        <a:lnTo>
                          <a:pt x="35" y="21"/>
                        </a:lnTo>
                        <a:lnTo>
                          <a:pt x="33" y="33"/>
                        </a:lnTo>
                        <a:lnTo>
                          <a:pt x="27" y="43"/>
                        </a:lnTo>
                        <a:lnTo>
                          <a:pt x="22" y="50"/>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4" name="Freeform 50"/>
                  <p:cNvSpPr>
                    <a:spLocks/>
                  </p:cNvSpPr>
                  <p:nvPr/>
                </p:nvSpPr>
                <p:spPr bwMode="auto">
                  <a:xfrm>
                    <a:off x="4185" y="3166"/>
                    <a:ext cx="19" cy="30"/>
                  </a:xfrm>
                  <a:custGeom>
                    <a:avLst/>
                    <a:gdLst/>
                    <a:ahLst/>
                    <a:cxnLst>
                      <a:cxn ang="0">
                        <a:pos x="8" y="60"/>
                      </a:cxn>
                      <a:cxn ang="0">
                        <a:pos x="2" y="55"/>
                      </a:cxn>
                      <a:cxn ang="0">
                        <a:pos x="0" y="47"/>
                      </a:cxn>
                      <a:cxn ang="0">
                        <a:pos x="0" y="36"/>
                      </a:cxn>
                      <a:cxn ang="0">
                        <a:pos x="2" y="24"/>
                      </a:cxn>
                      <a:cxn ang="0">
                        <a:pos x="8" y="12"/>
                      </a:cxn>
                      <a:cxn ang="0">
                        <a:pos x="16" y="4"/>
                      </a:cxn>
                      <a:cxn ang="0">
                        <a:pos x="23" y="0"/>
                      </a:cxn>
                      <a:cxn ang="0">
                        <a:pos x="30" y="0"/>
                      </a:cxn>
                      <a:cxn ang="0">
                        <a:pos x="36" y="4"/>
                      </a:cxn>
                      <a:cxn ang="0">
                        <a:pos x="38" y="12"/>
                      </a:cxn>
                      <a:cxn ang="0">
                        <a:pos x="38" y="24"/>
                      </a:cxn>
                      <a:cxn ang="0">
                        <a:pos x="36" y="36"/>
                      </a:cxn>
                      <a:cxn ang="0">
                        <a:pos x="30" y="47"/>
                      </a:cxn>
                      <a:cxn ang="0">
                        <a:pos x="23" y="55"/>
                      </a:cxn>
                      <a:cxn ang="0">
                        <a:pos x="15" y="60"/>
                      </a:cxn>
                      <a:cxn ang="0">
                        <a:pos x="8" y="60"/>
                      </a:cxn>
                    </a:cxnLst>
                    <a:rect l="0" t="0" r="r" b="b"/>
                    <a:pathLst>
                      <a:path w="38" h="60">
                        <a:moveTo>
                          <a:pt x="8" y="60"/>
                        </a:moveTo>
                        <a:lnTo>
                          <a:pt x="2" y="55"/>
                        </a:lnTo>
                        <a:lnTo>
                          <a:pt x="0" y="47"/>
                        </a:lnTo>
                        <a:lnTo>
                          <a:pt x="0" y="36"/>
                        </a:lnTo>
                        <a:lnTo>
                          <a:pt x="2" y="24"/>
                        </a:lnTo>
                        <a:lnTo>
                          <a:pt x="8" y="12"/>
                        </a:lnTo>
                        <a:lnTo>
                          <a:pt x="16" y="4"/>
                        </a:lnTo>
                        <a:lnTo>
                          <a:pt x="23" y="0"/>
                        </a:lnTo>
                        <a:lnTo>
                          <a:pt x="30" y="0"/>
                        </a:lnTo>
                        <a:lnTo>
                          <a:pt x="36" y="4"/>
                        </a:lnTo>
                        <a:lnTo>
                          <a:pt x="38" y="12"/>
                        </a:lnTo>
                        <a:lnTo>
                          <a:pt x="38" y="24"/>
                        </a:lnTo>
                        <a:lnTo>
                          <a:pt x="36" y="36"/>
                        </a:lnTo>
                        <a:lnTo>
                          <a:pt x="30" y="47"/>
                        </a:lnTo>
                        <a:lnTo>
                          <a:pt x="23" y="55"/>
                        </a:lnTo>
                        <a:lnTo>
                          <a:pt x="15"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5" name="Freeform 51"/>
                  <p:cNvSpPr>
                    <a:spLocks/>
                  </p:cNvSpPr>
                  <p:nvPr/>
                </p:nvSpPr>
                <p:spPr bwMode="auto">
                  <a:xfrm>
                    <a:off x="4724" y="3175"/>
                    <a:ext cx="52" cy="65"/>
                  </a:xfrm>
                  <a:custGeom>
                    <a:avLst/>
                    <a:gdLst/>
                    <a:ahLst/>
                    <a:cxnLst>
                      <a:cxn ang="0">
                        <a:pos x="28" y="112"/>
                      </a:cxn>
                      <a:cxn ang="0">
                        <a:pos x="74" y="30"/>
                      </a:cxn>
                      <a:cxn ang="0">
                        <a:pos x="74" y="0"/>
                      </a:cxn>
                      <a:cxn ang="0">
                        <a:pos x="0" y="129"/>
                      </a:cxn>
                      <a:cxn ang="0">
                        <a:pos x="104" y="129"/>
                      </a:cxn>
                      <a:cxn ang="0">
                        <a:pos x="104" y="112"/>
                      </a:cxn>
                      <a:cxn ang="0">
                        <a:pos x="28" y="112"/>
                      </a:cxn>
                    </a:cxnLst>
                    <a:rect l="0" t="0" r="r" b="b"/>
                    <a:pathLst>
                      <a:path w="104" h="129">
                        <a:moveTo>
                          <a:pt x="28" y="112"/>
                        </a:moveTo>
                        <a:lnTo>
                          <a:pt x="74" y="30"/>
                        </a:lnTo>
                        <a:lnTo>
                          <a:pt x="74" y="0"/>
                        </a:lnTo>
                        <a:lnTo>
                          <a:pt x="0" y="129"/>
                        </a:lnTo>
                        <a:lnTo>
                          <a:pt x="104" y="129"/>
                        </a:lnTo>
                        <a:lnTo>
                          <a:pt x="104" y="112"/>
                        </a:lnTo>
                        <a:lnTo>
                          <a:pt x="28"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6" name="Freeform 52"/>
                  <p:cNvSpPr>
                    <a:spLocks/>
                  </p:cNvSpPr>
                  <p:nvPr/>
                </p:nvSpPr>
                <p:spPr bwMode="auto">
                  <a:xfrm>
                    <a:off x="4718" y="3170"/>
                    <a:ext cx="16" cy="30"/>
                  </a:xfrm>
                  <a:custGeom>
                    <a:avLst/>
                    <a:gdLst/>
                    <a:ahLst/>
                    <a:cxnLst>
                      <a:cxn ang="0">
                        <a:pos x="12" y="59"/>
                      </a:cxn>
                      <a:cxn ang="0">
                        <a:pos x="18" y="57"/>
                      </a:cxn>
                      <a:cxn ang="0">
                        <a:pos x="24" y="52"/>
                      </a:cxn>
                      <a:cxn ang="0">
                        <a:pos x="29" y="42"/>
                      </a:cxn>
                      <a:cxn ang="0">
                        <a:pos x="32" y="31"/>
                      </a:cxn>
                      <a:cxn ang="0">
                        <a:pos x="32" y="19"/>
                      </a:cxn>
                      <a:cxn ang="0">
                        <a:pos x="30" y="10"/>
                      </a:cxn>
                      <a:cxn ang="0">
                        <a:pos x="25" y="3"/>
                      </a:cxn>
                      <a:cxn ang="0">
                        <a:pos x="19" y="0"/>
                      </a:cxn>
                      <a:cxn ang="0">
                        <a:pos x="12" y="1"/>
                      </a:cxn>
                      <a:cxn ang="0">
                        <a:pos x="7" y="7"/>
                      </a:cxn>
                      <a:cxn ang="0">
                        <a:pos x="2" y="15"/>
                      </a:cxn>
                      <a:cxn ang="0">
                        <a:pos x="0" y="26"/>
                      </a:cxn>
                      <a:cxn ang="0">
                        <a:pos x="0" y="39"/>
                      </a:cxn>
                      <a:cxn ang="0">
                        <a:pos x="2" y="48"/>
                      </a:cxn>
                      <a:cxn ang="0">
                        <a:pos x="7" y="55"/>
                      </a:cxn>
                      <a:cxn ang="0">
                        <a:pos x="12" y="59"/>
                      </a:cxn>
                    </a:cxnLst>
                    <a:rect l="0" t="0" r="r" b="b"/>
                    <a:pathLst>
                      <a:path w="32" h="59">
                        <a:moveTo>
                          <a:pt x="12" y="59"/>
                        </a:moveTo>
                        <a:lnTo>
                          <a:pt x="18" y="57"/>
                        </a:lnTo>
                        <a:lnTo>
                          <a:pt x="24" y="52"/>
                        </a:lnTo>
                        <a:lnTo>
                          <a:pt x="29" y="42"/>
                        </a:lnTo>
                        <a:lnTo>
                          <a:pt x="32" y="31"/>
                        </a:lnTo>
                        <a:lnTo>
                          <a:pt x="32" y="19"/>
                        </a:lnTo>
                        <a:lnTo>
                          <a:pt x="30" y="10"/>
                        </a:lnTo>
                        <a:lnTo>
                          <a:pt x="25" y="3"/>
                        </a:lnTo>
                        <a:lnTo>
                          <a:pt x="19" y="0"/>
                        </a:lnTo>
                        <a:lnTo>
                          <a:pt x="12" y="1"/>
                        </a:lnTo>
                        <a:lnTo>
                          <a:pt x="7" y="7"/>
                        </a:lnTo>
                        <a:lnTo>
                          <a:pt x="2" y="15"/>
                        </a:lnTo>
                        <a:lnTo>
                          <a:pt x="0" y="26"/>
                        </a:lnTo>
                        <a:lnTo>
                          <a:pt x="0" y="39"/>
                        </a:lnTo>
                        <a:lnTo>
                          <a:pt x="2" y="48"/>
                        </a:lnTo>
                        <a:lnTo>
                          <a:pt x="7" y="55"/>
                        </a:lnTo>
                        <a:lnTo>
                          <a:pt x="12"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077" name="Freeform 53"/>
                  <p:cNvSpPr>
                    <a:spLocks/>
                  </p:cNvSpPr>
                  <p:nvPr/>
                </p:nvSpPr>
                <p:spPr bwMode="auto">
                  <a:xfrm>
                    <a:off x="4780" y="3171"/>
                    <a:ext cx="18" cy="32"/>
                  </a:xfrm>
                  <a:custGeom>
                    <a:avLst/>
                    <a:gdLst/>
                    <a:ahLst/>
                    <a:cxnLst>
                      <a:cxn ang="0">
                        <a:pos x="13" y="65"/>
                      </a:cxn>
                      <a:cxn ang="0">
                        <a:pos x="21" y="62"/>
                      </a:cxn>
                      <a:cxn ang="0">
                        <a:pos x="26" y="56"/>
                      </a:cxn>
                      <a:cxn ang="0">
                        <a:pos x="32" y="47"/>
                      </a:cxn>
                      <a:cxn ang="0">
                        <a:pos x="36" y="35"/>
                      </a:cxn>
                      <a:cxn ang="0">
                        <a:pos x="36" y="22"/>
                      </a:cxn>
                      <a:cxn ang="0">
                        <a:pos x="33" y="12"/>
                      </a:cxn>
                      <a:cxn ang="0">
                        <a:pos x="29" y="3"/>
                      </a:cxn>
                      <a:cxn ang="0">
                        <a:pos x="22" y="0"/>
                      </a:cxn>
                      <a:cxn ang="0">
                        <a:pos x="15" y="1"/>
                      </a:cxn>
                      <a:cxn ang="0">
                        <a:pos x="8" y="8"/>
                      </a:cxn>
                      <a:cxn ang="0">
                        <a:pos x="3" y="17"/>
                      </a:cxn>
                      <a:cxn ang="0">
                        <a:pos x="0" y="30"/>
                      </a:cxn>
                      <a:cxn ang="0">
                        <a:pos x="0" y="43"/>
                      </a:cxn>
                      <a:cxn ang="0">
                        <a:pos x="2" y="53"/>
                      </a:cxn>
                      <a:cxn ang="0">
                        <a:pos x="7" y="61"/>
                      </a:cxn>
                      <a:cxn ang="0">
                        <a:pos x="13" y="65"/>
                      </a:cxn>
                    </a:cxnLst>
                    <a:rect l="0" t="0" r="r" b="b"/>
                    <a:pathLst>
                      <a:path w="36" h="65">
                        <a:moveTo>
                          <a:pt x="13" y="65"/>
                        </a:moveTo>
                        <a:lnTo>
                          <a:pt x="21" y="62"/>
                        </a:lnTo>
                        <a:lnTo>
                          <a:pt x="26" y="56"/>
                        </a:lnTo>
                        <a:lnTo>
                          <a:pt x="32" y="47"/>
                        </a:lnTo>
                        <a:lnTo>
                          <a:pt x="36" y="35"/>
                        </a:lnTo>
                        <a:lnTo>
                          <a:pt x="36" y="22"/>
                        </a:lnTo>
                        <a:lnTo>
                          <a:pt x="33" y="12"/>
                        </a:lnTo>
                        <a:lnTo>
                          <a:pt x="29" y="3"/>
                        </a:lnTo>
                        <a:lnTo>
                          <a:pt x="22" y="0"/>
                        </a:lnTo>
                        <a:lnTo>
                          <a:pt x="15" y="1"/>
                        </a:lnTo>
                        <a:lnTo>
                          <a:pt x="8" y="8"/>
                        </a:lnTo>
                        <a:lnTo>
                          <a:pt x="3" y="17"/>
                        </a:lnTo>
                        <a:lnTo>
                          <a:pt x="0" y="30"/>
                        </a:lnTo>
                        <a:lnTo>
                          <a:pt x="0" y="43"/>
                        </a:lnTo>
                        <a:lnTo>
                          <a:pt x="2" y="53"/>
                        </a:lnTo>
                        <a:lnTo>
                          <a:pt x="7" y="61"/>
                        </a:lnTo>
                        <a:lnTo>
                          <a:pt x="13"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sp>
              <p:nvSpPr>
                <p:cNvPr id="759" name="円/楕円 758"/>
                <p:cNvSpPr/>
                <p:nvPr/>
              </p:nvSpPr>
              <p:spPr bwMode="auto">
                <a:xfrm>
                  <a:off x="5691419" y="5211776"/>
                  <a:ext cx="914399" cy="1099833"/>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1" name="円/楕円 760"/>
                <p:cNvSpPr/>
                <p:nvPr/>
              </p:nvSpPr>
              <p:spPr bwMode="auto">
                <a:xfrm>
                  <a:off x="7918678" y="5211774"/>
                  <a:ext cx="853420" cy="1083741"/>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3" name="テキスト ボックス 762"/>
                <p:cNvSpPr txBox="1"/>
                <p:nvPr/>
              </p:nvSpPr>
              <p:spPr>
                <a:xfrm>
                  <a:off x="5691422" y="6265783"/>
                  <a:ext cx="884628" cy="399854"/>
                </a:xfrm>
                <a:prstGeom prst="rect">
                  <a:avLst/>
                </a:prstGeom>
                <a:noFill/>
              </p:spPr>
              <p:txBody>
                <a:bodyPr wrap="none" rtlCol="0">
                  <a:spAutoFit/>
                </a:bodyPr>
                <a:lstStyle/>
                <a:p>
                  <a:pPr>
                    <a:buNone/>
                  </a:pPr>
                  <a:r>
                    <a:rPr lang="ja-JP" altLang="en-US" sz="1100" b="1" dirty="0" smtClean="0">
                      <a:solidFill>
                        <a:srgbClr val="FF0000"/>
                      </a:solidFill>
                    </a:rPr>
                    <a:t>ベテラン</a:t>
                  </a:r>
                  <a:endParaRPr kumimoji="1" lang="ja-JP" altLang="en-US" sz="1100" b="1" dirty="0">
                    <a:solidFill>
                      <a:srgbClr val="FF0000"/>
                    </a:solidFill>
                  </a:endParaRPr>
                </a:p>
              </p:txBody>
            </p:sp>
            <p:sp>
              <p:nvSpPr>
                <p:cNvPr id="764" name="テキスト ボックス 763"/>
                <p:cNvSpPr txBox="1"/>
                <p:nvPr/>
              </p:nvSpPr>
              <p:spPr>
                <a:xfrm>
                  <a:off x="7893348" y="6258345"/>
                  <a:ext cx="884628" cy="399854"/>
                </a:xfrm>
                <a:prstGeom prst="rect">
                  <a:avLst/>
                </a:prstGeom>
                <a:noFill/>
              </p:spPr>
              <p:txBody>
                <a:bodyPr wrap="none" rtlCol="0">
                  <a:spAutoFit/>
                </a:bodyPr>
                <a:lstStyle/>
                <a:p>
                  <a:pPr>
                    <a:buNone/>
                  </a:pPr>
                  <a:r>
                    <a:rPr lang="ja-JP" altLang="en-US" sz="1100" b="1" dirty="0" smtClean="0">
                      <a:solidFill>
                        <a:srgbClr val="FF0000"/>
                      </a:solidFill>
                    </a:rPr>
                    <a:t>ベテラン</a:t>
                  </a:r>
                  <a:endParaRPr kumimoji="1" lang="ja-JP" altLang="en-US" sz="1100" b="1" dirty="0">
                    <a:solidFill>
                      <a:srgbClr val="FF0000"/>
                    </a:solidFill>
                  </a:endParaRPr>
                </a:p>
              </p:txBody>
            </p:sp>
          </p:grpSp>
          <p:sp>
            <p:nvSpPr>
              <p:cNvPr id="768" name="テキスト ボックス 767"/>
              <p:cNvSpPr txBox="1"/>
              <p:nvPr/>
            </p:nvSpPr>
            <p:spPr>
              <a:xfrm>
                <a:off x="5755265" y="6572276"/>
                <a:ext cx="2963045" cy="399854"/>
              </a:xfrm>
              <a:prstGeom prst="rect">
                <a:avLst/>
              </a:prstGeom>
              <a:noFill/>
            </p:spPr>
            <p:txBody>
              <a:bodyPr wrap="none" rtlCol="0">
                <a:spAutoFit/>
              </a:bodyPr>
              <a:lstStyle/>
              <a:p>
                <a:pPr>
                  <a:buNone/>
                </a:pPr>
                <a:r>
                  <a:rPr lang="ja-JP" altLang="en-US" sz="1100" b="1" dirty="0" smtClean="0"/>
                  <a:t>図</a:t>
                </a:r>
                <a:r>
                  <a:rPr lang="en-US" altLang="ja-JP" sz="1100" b="1" dirty="0" smtClean="0"/>
                  <a:t>2</a:t>
                </a:r>
                <a:r>
                  <a:rPr lang="ja-JP" altLang="en-US" sz="1100" b="1" dirty="0" smtClean="0"/>
                  <a:t>　コミュニティが非開放的な状態</a:t>
                </a:r>
                <a:endParaRPr kumimoji="1" lang="ja-JP" altLang="en-US" sz="1100" b="1" dirty="0"/>
              </a:p>
            </p:txBody>
          </p:sp>
        </p:grpSp>
        <p:grpSp>
          <p:nvGrpSpPr>
            <p:cNvPr id="9" name="グループ化 771"/>
            <p:cNvGrpSpPr/>
            <p:nvPr/>
          </p:nvGrpSpPr>
          <p:grpSpPr>
            <a:xfrm>
              <a:off x="5399418" y="2561706"/>
              <a:ext cx="2776416" cy="1644806"/>
              <a:chOff x="5620462" y="2643182"/>
              <a:chExt cx="3203740" cy="2173117"/>
            </a:xfrm>
          </p:grpSpPr>
          <p:sp>
            <p:nvSpPr>
              <p:cNvPr id="681" name="正方形/長方形 680"/>
              <p:cNvSpPr/>
              <p:nvPr/>
            </p:nvSpPr>
            <p:spPr bwMode="auto">
              <a:xfrm>
                <a:off x="5683194" y="2643182"/>
                <a:ext cx="3014623" cy="1785950"/>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smtClean="0">
                  <a:ln>
                    <a:noFill/>
                  </a:ln>
                  <a:solidFill>
                    <a:schemeClr val="tx1"/>
                  </a:solidFill>
                  <a:effectLst/>
                  <a:latin typeface="Arial" charset="0"/>
                  <a:ea typeface="ＭＳ Ｐゴシック" pitchFamily="50" charset="-128"/>
                </a:endParaRPr>
              </a:p>
            </p:txBody>
          </p:sp>
          <p:pic>
            <p:nvPicPr>
              <p:cNvPr id="1027" name="Picture 3" descr="C:\Documents and Settings\mizuki-y\Local Settings\Temporary Internet Files\Content.IE5\T4ASB9ZB\MCj03355220000[1].wmf"/>
              <p:cNvPicPr>
                <a:picLocks noChangeAspect="1" noChangeArrowheads="1"/>
              </p:cNvPicPr>
              <p:nvPr/>
            </p:nvPicPr>
            <p:blipFill>
              <a:blip r:embed="rId4" cstate="print"/>
              <a:srcRect/>
              <a:stretch>
                <a:fillRect/>
              </a:stretch>
            </p:blipFill>
            <p:spPr bwMode="auto">
              <a:xfrm>
                <a:off x="6259207" y="2744688"/>
                <a:ext cx="1813255" cy="1059790"/>
              </a:xfrm>
              <a:prstGeom prst="rect">
                <a:avLst/>
              </a:prstGeom>
              <a:noFill/>
            </p:spPr>
          </p:pic>
          <p:sp>
            <p:nvSpPr>
              <p:cNvPr id="739" name="円/楕円 738"/>
              <p:cNvSpPr/>
              <p:nvPr/>
            </p:nvSpPr>
            <p:spPr bwMode="auto">
              <a:xfrm>
                <a:off x="5620462" y="3162132"/>
                <a:ext cx="914400" cy="993168"/>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smtClean="0">
                  <a:ln>
                    <a:noFill/>
                  </a:ln>
                  <a:solidFill>
                    <a:schemeClr val="tx1"/>
                  </a:solidFill>
                  <a:effectLst/>
                  <a:latin typeface="Arial" charset="0"/>
                  <a:ea typeface="ＭＳ Ｐゴシック" pitchFamily="50" charset="-128"/>
                </a:endParaRPr>
              </a:p>
            </p:txBody>
          </p:sp>
          <p:sp>
            <p:nvSpPr>
              <p:cNvPr id="740" name="テキスト ボックス 739"/>
              <p:cNvSpPr txBox="1"/>
              <p:nvPr/>
            </p:nvSpPr>
            <p:spPr>
              <a:xfrm>
                <a:off x="5672175" y="4158425"/>
                <a:ext cx="880995" cy="387165"/>
              </a:xfrm>
              <a:prstGeom prst="rect">
                <a:avLst/>
              </a:prstGeom>
              <a:noFill/>
            </p:spPr>
            <p:txBody>
              <a:bodyPr wrap="none" rtlCol="0">
                <a:spAutoFit/>
              </a:bodyPr>
              <a:lstStyle/>
              <a:p>
                <a:pPr>
                  <a:buNone/>
                </a:pPr>
                <a:r>
                  <a:rPr lang="ja-JP" altLang="en-US" sz="1100" b="1" dirty="0" smtClean="0">
                    <a:solidFill>
                      <a:srgbClr val="FF0000"/>
                    </a:solidFill>
                  </a:rPr>
                  <a:t>ベテラン</a:t>
                </a:r>
                <a:endParaRPr kumimoji="1" lang="ja-JP" altLang="en-US" sz="1100" b="1" dirty="0">
                  <a:solidFill>
                    <a:srgbClr val="FF0000"/>
                  </a:solidFill>
                </a:endParaRPr>
              </a:p>
            </p:txBody>
          </p:sp>
          <p:sp>
            <p:nvSpPr>
              <p:cNvPr id="746" name="円/楕円 745"/>
              <p:cNvSpPr/>
              <p:nvPr/>
            </p:nvSpPr>
            <p:spPr bwMode="auto">
              <a:xfrm>
                <a:off x="7948789" y="3171201"/>
                <a:ext cx="875413" cy="993168"/>
              </a:xfrm>
              <a:prstGeom prst="ellipse">
                <a:avLst/>
              </a:prstGeom>
              <a:noFill/>
              <a:ln w="28575" cap="flat" cmpd="sng" algn="ctr">
                <a:solidFill>
                  <a:srgbClr val="0033CC"/>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9" name="テキスト ボックス 768"/>
              <p:cNvSpPr txBox="1"/>
              <p:nvPr/>
            </p:nvSpPr>
            <p:spPr>
              <a:xfrm>
                <a:off x="5902191" y="4429134"/>
                <a:ext cx="2768544" cy="387165"/>
              </a:xfrm>
              <a:prstGeom prst="rect">
                <a:avLst/>
              </a:prstGeom>
              <a:noFill/>
            </p:spPr>
            <p:txBody>
              <a:bodyPr wrap="none" rtlCol="0">
                <a:spAutoFit/>
              </a:bodyPr>
              <a:lstStyle/>
              <a:p>
                <a:pPr>
                  <a:buNone/>
                </a:pPr>
                <a:r>
                  <a:rPr lang="ja-JP" altLang="en-US" sz="1100" b="1" dirty="0" smtClean="0"/>
                  <a:t>図</a:t>
                </a:r>
                <a:r>
                  <a:rPr lang="en-US" altLang="ja-JP" sz="1100" b="1" dirty="0" smtClean="0"/>
                  <a:t>1</a:t>
                </a:r>
                <a:r>
                  <a:rPr lang="ja-JP" altLang="en-US" sz="1100" b="1" dirty="0" smtClean="0"/>
                  <a:t>　コミュニティが開放的な状態</a:t>
                </a:r>
                <a:endParaRPr kumimoji="1" lang="ja-JP" altLang="en-US" sz="1100" b="1" dirty="0"/>
              </a:p>
            </p:txBody>
          </p:sp>
          <p:sp>
            <p:nvSpPr>
              <p:cNvPr id="758" name="テキスト ボックス 757"/>
              <p:cNvSpPr txBox="1"/>
              <p:nvPr/>
            </p:nvSpPr>
            <p:spPr>
              <a:xfrm>
                <a:off x="8152130" y="4155300"/>
                <a:ext cx="603352" cy="387164"/>
              </a:xfrm>
              <a:prstGeom prst="rect">
                <a:avLst/>
              </a:prstGeom>
              <a:noFill/>
            </p:spPr>
            <p:txBody>
              <a:bodyPr wrap="none" rtlCol="0">
                <a:spAutoFit/>
              </a:bodyPr>
              <a:lstStyle/>
              <a:p>
                <a:pPr>
                  <a:buNone/>
                </a:pPr>
                <a:r>
                  <a:rPr kumimoji="1" lang="ja-JP" altLang="en-US" sz="1100" b="1" dirty="0" smtClean="0">
                    <a:solidFill>
                      <a:srgbClr val="0033CC"/>
                    </a:solidFill>
                  </a:rPr>
                  <a:t>新人</a:t>
                </a:r>
                <a:endParaRPr kumimoji="1" lang="ja-JP" altLang="en-US" sz="1100" b="1" dirty="0">
                  <a:solidFill>
                    <a:srgbClr val="0033CC"/>
                  </a:solidFill>
                </a:endParaRPr>
              </a:p>
            </p:txBody>
          </p:sp>
        </p:grpSp>
        <p:sp>
          <p:nvSpPr>
            <p:cNvPr id="774" name="下矢印 773"/>
            <p:cNvSpPr/>
            <p:nvPr/>
          </p:nvSpPr>
          <p:spPr bwMode="auto">
            <a:xfrm>
              <a:off x="6572264" y="4245918"/>
              <a:ext cx="464531" cy="683280"/>
            </a:xfrm>
            <a:prstGeom prst="downArrow">
              <a:avLst/>
            </a:prstGeom>
            <a:gradFill flip="none" rotWithShape="1">
              <a:gsLst>
                <a:gs pos="100000">
                  <a:schemeClr val="bg1">
                    <a:lumMod val="85000"/>
                    <a:alpha val="40000"/>
                  </a:schemeClr>
                </a:gs>
                <a:gs pos="50000">
                  <a:srgbClr val="DFD3DE">
                    <a:alpha val="68000"/>
                  </a:srgbClr>
                </a:gs>
                <a:gs pos="0">
                  <a:srgbClr val="FFCCCC"/>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75" name="テキスト ボックス 774"/>
            <p:cNvSpPr txBox="1"/>
            <p:nvPr/>
          </p:nvSpPr>
          <p:spPr>
            <a:xfrm>
              <a:off x="7115763" y="4357275"/>
              <a:ext cx="1127355" cy="379228"/>
            </a:xfrm>
            <a:prstGeom prst="rect">
              <a:avLst/>
            </a:prstGeom>
            <a:noFill/>
          </p:spPr>
          <p:txBody>
            <a:bodyPr wrap="square" rtlCol="0">
              <a:spAutoFit/>
            </a:bodyPr>
            <a:lstStyle/>
            <a:p>
              <a:pPr>
                <a:buNone/>
              </a:pPr>
              <a:r>
                <a:rPr lang="ja-JP" altLang="en-US" sz="1600" dirty="0" smtClean="0"/>
                <a:t>時間経過</a:t>
              </a:r>
              <a:endParaRPr kumimoji="1" lang="ja-JP" altLang="en-US" sz="1600" dirty="0"/>
            </a:p>
          </p:txBody>
        </p:sp>
        <p:grpSp>
          <p:nvGrpSpPr>
            <p:cNvPr id="10" name="グループ化 135"/>
            <p:cNvGrpSpPr/>
            <p:nvPr/>
          </p:nvGrpSpPr>
          <p:grpSpPr>
            <a:xfrm>
              <a:off x="5531305" y="2977519"/>
              <a:ext cx="547687" cy="690563"/>
              <a:chOff x="7075508" y="-1190625"/>
              <a:chExt cx="669925" cy="798513"/>
            </a:xfrm>
          </p:grpSpPr>
          <p:sp>
            <p:nvSpPr>
              <p:cNvPr id="673"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4"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5"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6"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7"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8"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79"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0"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4"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5"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686"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7"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8"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89"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90"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91"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692"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93"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94"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grpSp>
          <p:nvGrpSpPr>
            <p:cNvPr id="27" name="グループ化 136"/>
            <p:cNvGrpSpPr/>
            <p:nvPr/>
          </p:nvGrpSpPr>
          <p:grpSpPr>
            <a:xfrm>
              <a:off x="7668012" y="2977519"/>
              <a:ext cx="357613" cy="655928"/>
              <a:chOff x="8108970" y="-1198562"/>
              <a:chExt cx="473075" cy="779462"/>
            </a:xfrm>
          </p:grpSpPr>
          <p:sp>
            <p:nvSpPr>
              <p:cNvPr id="11"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2"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3"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8"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20"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21"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22"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3"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4"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5"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6"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695"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078"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079"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grpSp>
          <p:nvGrpSpPr>
            <p:cNvPr id="28" name="グループ化 140"/>
            <p:cNvGrpSpPr/>
            <p:nvPr/>
          </p:nvGrpSpPr>
          <p:grpSpPr>
            <a:xfrm>
              <a:off x="5642919" y="5369402"/>
              <a:ext cx="547687" cy="690563"/>
              <a:chOff x="7075508" y="-1190625"/>
              <a:chExt cx="669925" cy="798513"/>
            </a:xfrm>
          </p:grpSpPr>
          <p:sp>
            <p:nvSpPr>
              <p:cNvPr id="142"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3"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4"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5"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6"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7"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8"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49"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0"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1"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52"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3"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4"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5"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6"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7"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8"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59"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0"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grpSp>
          <p:nvGrpSpPr>
            <p:cNvPr id="29" name="グループ化 160"/>
            <p:cNvGrpSpPr/>
            <p:nvPr/>
          </p:nvGrpSpPr>
          <p:grpSpPr>
            <a:xfrm>
              <a:off x="7632506" y="5355283"/>
              <a:ext cx="428625" cy="720725"/>
              <a:chOff x="8108970" y="-1198562"/>
              <a:chExt cx="473075" cy="779462"/>
            </a:xfrm>
          </p:grpSpPr>
          <p:sp>
            <p:nvSpPr>
              <p:cNvPr id="162"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3"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4"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5"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66"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7"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68"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69"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70"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71"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72"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3"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4"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5"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6"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7"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78"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79"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80"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grpSp>
          <p:nvGrpSpPr>
            <p:cNvPr id="30" name="グループ化 182"/>
            <p:cNvGrpSpPr/>
            <p:nvPr/>
          </p:nvGrpSpPr>
          <p:grpSpPr>
            <a:xfrm>
              <a:off x="8621735" y="5792777"/>
              <a:ext cx="287519" cy="382580"/>
              <a:chOff x="8108970" y="-1198562"/>
              <a:chExt cx="473075" cy="779462"/>
            </a:xfrm>
          </p:grpSpPr>
          <p:sp>
            <p:nvSpPr>
              <p:cNvPr id="184"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85"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86"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87"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88"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89"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0"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91"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2"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3"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4"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195"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96"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97"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98"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199"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a:p>
            </p:txBody>
          </p:sp>
          <p:sp>
            <p:nvSpPr>
              <p:cNvPr id="200"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01"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sp>
            <p:nvSpPr>
              <p:cNvPr id="202"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600" dirty="0"/>
              </a:p>
            </p:txBody>
          </p:sp>
        </p:grpSp>
        <p:cxnSp>
          <p:nvCxnSpPr>
            <p:cNvPr id="204" name="直線コネクタ 203"/>
            <p:cNvCxnSpPr/>
            <p:nvPr/>
          </p:nvCxnSpPr>
          <p:spPr bwMode="auto">
            <a:xfrm rot="10800000">
              <a:off x="8228014" y="5786869"/>
              <a:ext cx="288180" cy="74476"/>
            </a:xfrm>
            <a:prstGeom prst="line">
              <a:avLst/>
            </a:prstGeom>
            <a:noFill/>
            <a:ln w="12700" cap="flat" cmpd="sng" algn="ctr">
              <a:solidFill>
                <a:schemeClr val="tx1"/>
              </a:solidFill>
              <a:prstDash val="dash"/>
              <a:round/>
              <a:headEnd type="none" w="med" len="med"/>
              <a:tailEnd type="triangle" w="med" len="med"/>
            </a:ln>
            <a:effectLst/>
          </p:spPr>
        </p:cxnSp>
        <p:sp>
          <p:nvSpPr>
            <p:cNvPr id="208" name="円形吹き出し 207"/>
            <p:cNvSpPr/>
            <p:nvPr/>
          </p:nvSpPr>
          <p:spPr bwMode="auto">
            <a:xfrm>
              <a:off x="6503807" y="2561706"/>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3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300" b="0" i="0" u="none" strike="noStrike" cap="none" normalizeH="0" dirty="0" smtClean="0">
                  <a:ln>
                    <a:noFill/>
                  </a:ln>
                  <a:solidFill>
                    <a:schemeClr val="tx1"/>
                  </a:solidFill>
                  <a:effectLst/>
                  <a:latin typeface="Arial" charset="0"/>
                  <a:ea typeface="ＭＳ Ｐゴシック" pitchFamily="50" charset="-128"/>
                </a:rPr>
                <a:t> </a:t>
              </a:r>
              <a:r>
                <a:rPr lang="ja-JP" altLang="en-US" sz="300" dirty="0" smtClean="0">
                  <a:ea typeface="ＭＳ Ｐゴシック" pitchFamily="50" charset="-128"/>
                </a:rPr>
                <a:t> </a:t>
              </a:r>
              <a:r>
                <a:rPr lang="en-US" altLang="ja-JP" sz="300" dirty="0" smtClean="0">
                  <a:ea typeface="ＭＳ Ｐゴシック" pitchFamily="50" charset="-128"/>
                </a:rPr>
                <a:t>m</a:t>
              </a:r>
              <a:r>
                <a:rPr kumimoji="1" lang="en-US" altLang="ja-JP" sz="3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3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9" name="円形吹き出し 208"/>
            <p:cNvSpPr/>
            <p:nvPr/>
          </p:nvSpPr>
          <p:spPr bwMode="auto">
            <a:xfrm>
              <a:off x="7295014" y="2561706"/>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400" dirty="0" smtClean="0"/>
                <a:t>I just</a:t>
              </a:r>
              <a:endParaRPr lang="ja-JP" altLang="en-US" sz="400" dirty="0" smtClean="0"/>
            </a:p>
          </p:txBody>
        </p:sp>
        <p:sp>
          <p:nvSpPr>
            <p:cNvPr id="210" name="円形吹き出し 209"/>
            <p:cNvSpPr/>
            <p:nvPr/>
          </p:nvSpPr>
          <p:spPr bwMode="auto">
            <a:xfrm>
              <a:off x="5680705" y="5002617"/>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3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300" b="0" i="0" u="none" strike="noStrike" cap="none" normalizeH="0" dirty="0" smtClean="0">
                  <a:ln>
                    <a:noFill/>
                  </a:ln>
                  <a:solidFill>
                    <a:schemeClr val="tx1"/>
                  </a:solidFill>
                  <a:effectLst/>
                  <a:latin typeface="Arial" charset="0"/>
                  <a:ea typeface="ＭＳ Ｐゴシック" pitchFamily="50" charset="-128"/>
                </a:rPr>
                <a:t> </a:t>
              </a:r>
              <a:r>
                <a:rPr lang="ja-JP" altLang="en-US" sz="300" dirty="0" smtClean="0">
                  <a:ea typeface="ＭＳ Ｐゴシック" pitchFamily="50" charset="-128"/>
                </a:rPr>
                <a:t> </a:t>
              </a:r>
              <a:r>
                <a:rPr lang="en-US" altLang="ja-JP" sz="300" dirty="0" smtClean="0">
                  <a:ea typeface="ＭＳ Ｐゴシック" pitchFamily="50" charset="-128"/>
                </a:rPr>
                <a:t>m</a:t>
              </a:r>
              <a:r>
                <a:rPr kumimoji="1" lang="en-US" altLang="ja-JP" sz="3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3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11" name="円形吹き出し 210"/>
            <p:cNvSpPr/>
            <p:nvPr/>
          </p:nvSpPr>
          <p:spPr bwMode="auto">
            <a:xfrm>
              <a:off x="6536208" y="4913033"/>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400" dirty="0" smtClean="0"/>
                <a:t>I just</a:t>
              </a:r>
              <a:endParaRPr lang="ja-JP" altLang="en-US" sz="400" dirty="0" smtClean="0"/>
            </a:p>
          </p:txBody>
        </p:sp>
        <p:sp>
          <p:nvSpPr>
            <p:cNvPr id="212" name="円形吹き出し 211"/>
            <p:cNvSpPr/>
            <p:nvPr/>
          </p:nvSpPr>
          <p:spPr bwMode="auto">
            <a:xfrm>
              <a:off x="7509398" y="5014707"/>
              <a:ext cx="518835" cy="252715"/>
            </a:xfrm>
            <a:prstGeom prst="wedgeEllipseCallout">
              <a:avLst/>
            </a:prstGeom>
            <a:noFill/>
            <a:ln w="12700"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3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300" b="0" i="0" u="none" strike="noStrike" cap="none" normalizeH="0" dirty="0" smtClean="0">
                  <a:ln>
                    <a:noFill/>
                  </a:ln>
                  <a:solidFill>
                    <a:schemeClr val="tx1"/>
                  </a:solidFill>
                  <a:effectLst/>
                  <a:latin typeface="Arial" charset="0"/>
                  <a:ea typeface="ＭＳ Ｐゴシック" pitchFamily="50" charset="-128"/>
                </a:rPr>
                <a:t> </a:t>
              </a:r>
              <a:r>
                <a:rPr lang="ja-JP" altLang="en-US" sz="300" dirty="0" smtClean="0">
                  <a:ea typeface="ＭＳ Ｐゴシック" pitchFamily="50" charset="-128"/>
                </a:rPr>
                <a:t> </a:t>
              </a:r>
              <a:r>
                <a:rPr lang="en-US" altLang="ja-JP" sz="300" dirty="0" smtClean="0">
                  <a:ea typeface="ＭＳ Ｐゴシック" pitchFamily="50" charset="-128"/>
                </a:rPr>
                <a:t>m</a:t>
              </a:r>
              <a:r>
                <a:rPr kumimoji="1" lang="en-US" altLang="ja-JP" sz="3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3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5" name="正方形/長方形 204"/>
            <p:cNvSpPr/>
            <p:nvPr/>
          </p:nvSpPr>
          <p:spPr bwMode="auto">
            <a:xfrm>
              <a:off x="8516194" y="5526865"/>
              <a:ext cx="461936" cy="9144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600" b="0" i="0" u="none" strike="noStrike" cap="none" normalizeH="0" baseline="0" smtClean="0">
                <a:ln>
                  <a:noFill/>
                </a:ln>
                <a:solidFill>
                  <a:schemeClr val="tx1"/>
                </a:solidFill>
                <a:effectLst/>
                <a:latin typeface="Arial" charset="0"/>
                <a:ea typeface="ＭＳ Ｐゴシック" pitchFamily="50" charset="-128"/>
              </a:endParaRPr>
            </a:p>
          </p:txBody>
        </p:sp>
        <p:sp>
          <p:nvSpPr>
            <p:cNvPr id="207" name="テキスト ボックス 206"/>
            <p:cNvSpPr txBox="1"/>
            <p:nvPr/>
          </p:nvSpPr>
          <p:spPr>
            <a:xfrm>
              <a:off x="8429652" y="5500702"/>
              <a:ext cx="745651" cy="258564"/>
            </a:xfrm>
            <a:prstGeom prst="rect">
              <a:avLst/>
            </a:prstGeom>
            <a:solidFill>
              <a:schemeClr val="bg1"/>
            </a:solidFill>
          </p:spPr>
          <p:txBody>
            <a:bodyPr wrap="square" rtlCol="0">
              <a:spAutoFit/>
            </a:bodyPr>
            <a:lstStyle/>
            <a:p>
              <a:pPr>
                <a:buNone/>
              </a:pPr>
              <a:r>
                <a:rPr lang="ja-JP" altLang="en-US" sz="900" dirty="0" smtClean="0"/>
                <a:t>蚊帳の外</a:t>
              </a:r>
              <a:endParaRPr kumimoji="1" lang="ja-JP" altLang="en-US" sz="900" dirty="0"/>
            </a:p>
          </p:txBody>
        </p:sp>
        <p:sp>
          <p:nvSpPr>
            <p:cNvPr id="213" name="テキスト ボックス 212"/>
            <p:cNvSpPr txBox="1"/>
            <p:nvPr/>
          </p:nvSpPr>
          <p:spPr>
            <a:xfrm>
              <a:off x="8501090" y="6183175"/>
              <a:ext cx="465416" cy="258564"/>
            </a:xfrm>
            <a:prstGeom prst="rect">
              <a:avLst/>
            </a:prstGeom>
            <a:noFill/>
          </p:spPr>
          <p:txBody>
            <a:bodyPr wrap="none" rtlCol="0">
              <a:spAutoFit/>
            </a:bodyPr>
            <a:lstStyle/>
            <a:p>
              <a:pPr>
                <a:buNone/>
              </a:pPr>
              <a:r>
                <a:rPr kumimoji="1" lang="ja-JP" altLang="en-US" sz="900" b="1" dirty="0" smtClean="0">
                  <a:solidFill>
                    <a:srgbClr val="0033CC"/>
                  </a:solidFill>
                </a:rPr>
                <a:t>新人</a:t>
              </a:r>
              <a:endParaRPr kumimoji="1" lang="ja-JP" altLang="en-US" sz="900" b="1" dirty="0">
                <a:solidFill>
                  <a:srgbClr val="0033CC"/>
                </a:solidFill>
              </a:endParaRPr>
            </a:p>
          </p:txBody>
        </p:sp>
      </p:gr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タイトル 1"/>
          <p:cNvSpPr>
            <a:spLocks noGrp="1"/>
          </p:cNvSpPr>
          <p:nvPr>
            <p:ph type="title"/>
          </p:nvPr>
        </p:nvSpPr>
        <p:spPr/>
        <p:txBody>
          <a:bodyPr/>
          <a:lstStyle/>
          <a:p>
            <a:r>
              <a:rPr lang="ja-JP" altLang="en-US" b="0" dirty="0" smtClean="0"/>
              <a:t>バグ滞留時間遅延要因の分析</a:t>
            </a:r>
            <a:endParaRPr lang="ja-JP" altLang="en-US" b="0" dirty="0"/>
          </a:p>
        </p:txBody>
      </p:sp>
      <p:sp>
        <p:nvSpPr>
          <p:cNvPr id="3" name="コンテンツ プレースホルダ 2"/>
          <p:cNvSpPr>
            <a:spLocks noGrp="1"/>
          </p:cNvSpPr>
          <p:nvPr>
            <p:ph idx="1"/>
          </p:nvPr>
        </p:nvSpPr>
        <p:spPr/>
        <p:txBody>
          <a:bodyPr/>
          <a:lstStyle/>
          <a:p>
            <a:r>
              <a:rPr lang="ja-JP" altLang="en-US" dirty="0" smtClean="0"/>
              <a:t>滞留時間を</a:t>
            </a:r>
            <a:r>
              <a:rPr lang="ja-JP" altLang="en-US" dirty="0" smtClean="0">
                <a:solidFill>
                  <a:srgbClr val="FF0000"/>
                </a:solidFill>
              </a:rPr>
              <a:t>未対応時間</a:t>
            </a:r>
            <a:r>
              <a:rPr lang="ja-JP" altLang="en-US" dirty="0" smtClean="0"/>
              <a:t>と</a:t>
            </a:r>
            <a:r>
              <a:rPr lang="ja-JP" altLang="en-US" dirty="0" smtClean="0">
                <a:solidFill>
                  <a:srgbClr val="FF0000"/>
                </a:solidFill>
              </a:rPr>
              <a:t>修正時間</a:t>
            </a:r>
            <a:r>
              <a:rPr lang="ja-JP" altLang="en-US" dirty="0" smtClean="0"/>
              <a:t>に分けることでバグの修正に要する時間を詳細に分析</a:t>
            </a:r>
            <a:endParaRPr lang="en-US" altLang="ja-JP" dirty="0" smtClean="0"/>
          </a:p>
          <a:p>
            <a:pPr lvl="2"/>
            <a:endParaRPr lang="en-US" altLang="ja-JP" dirty="0" smtClean="0"/>
          </a:p>
          <a:p>
            <a:endParaRPr lang="ja-JP" altLang="en-US" dirty="0"/>
          </a:p>
        </p:txBody>
      </p:sp>
      <p:sp>
        <p:nvSpPr>
          <p:cNvPr id="4" name="スライド番号プレースホルダ 3"/>
          <p:cNvSpPr>
            <a:spLocks noGrp="1"/>
          </p:cNvSpPr>
          <p:nvPr>
            <p:ph type="sldNum" sz="quarter" idx="12"/>
          </p:nvPr>
        </p:nvSpPr>
        <p:spPr/>
        <p:txBody>
          <a:bodyPr/>
          <a:lstStyle/>
          <a:p>
            <a:fld id="{5D4AC92C-5207-4EC4-B15C-EE8DBEE15E65}" type="slidenum">
              <a:rPr lang="en-US" altLang="ja-JP" smtClean="0"/>
              <a:pPr/>
              <a:t>17</a:t>
            </a:fld>
            <a:endParaRPr lang="en-US" altLang="ja-JP" dirty="0"/>
          </a:p>
        </p:txBody>
      </p:sp>
      <p:grpSp>
        <p:nvGrpSpPr>
          <p:cNvPr id="2" name="グループ化 100"/>
          <p:cNvGrpSpPr/>
          <p:nvPr/>
        </p:nvGrpSpPr>
        <p:grpSpPr>
          <a:xfrm>
            <a:off x="1501721" y="2554105"/>
            <a:ext cx="5627840" cy="1803589"/>
            <a:chOff x="1327039" y="2866938"/>
            <a:chExt cx="5643970" cy="1808759"/>
          </a:xfrm>
        </p:grpSpPr>
        <p:sp>
          <p:nvSpPr>
            <p:cNvPr id="6" name="円/楕円 5"/>
            <p:cNvSpPr>
              <a:spLocks noChangeAspect="1"/>
            </p:cNvSpPr>
            <p:nvPr/>
          </p:nvSpPr>
          <p:spPr>
            <a:xfrm>
              <a:off x="6580704" y="3591455"/>
              <a:ext cx="178343" cy="17834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3" name="テキスト ボックス 12"/>
            <p:cNvSpPr txBox="1"/>
            <p:nvPr/>
          </p:nvSpPr>
          <p:spPr>
            <a:xfrm rot="18635705">
              <a:off x="2629002" y="3164518"/>
              <a:ext cx="806923"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発見</a:t>
              </a:r>
              <a:endParaRPr kumimoji="1" lang="ja-JP" altLang="en-US" sz="1100" dirty="0"/>
            </a:p>
          </p:txBody>
        </p:sp>
        <p:sp>
          <p:nvSpPr>
            <p:cNvPr id="14" name="テキスト ボックス 13"/>
            <p:cNvSpPr txBox="1"/>
            <p:nvPr/>
          </p:nvSpPr>
          <p:spPr>
            <a:xfrm rot="18635705">
              <a:off x="3375303" y="3166827"/>
              <a:ext cx="813039"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報告</a:t>
              </a:r>
              <a:endParaRPr kumimoji="1" lang="ja-JP" altLang="en-US" sz="1100" dirty="0"/>
            </a:p>
          </p:txBody>
        </p:sp>
        <p:sp>
          <p:nvSpPr>
            <p:cNvPr id="15" name="円/楕円 14"/>
            <p:cNvSpPr>
              <a:spLocks noChangeAspect="1"/>
            </p:cNvSpPr>
            <p:nvPr/>
          </p:nvSpPr>
          <p:spPr>
            <a:xfrm>
              <a:off x="2765460" y="3593437"/>
              <a:ext cx="171484" cy="171484"/>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6" name="円/楕円 15"/>
            <p:cNvSpPr/>
            <p:nvPr/>
          </p:nvSpPr>
          <p:spPr>
            <a:xfrm>
              <a:off x="3508497"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17" name="直線矢印コネクタ 16"/>
            <p:cNvCxnSpPr>
              <a:stCxn id="15" idx="6"/>
              <a:endCxn id="16" idx="2"/>
            </p:cNvCxnSpPr>
            <p:nvPr/>
          </p:nvCxnSpPr>
          <p:spPr>
            <a:xfrm flipV="1">
              <a:off x="2936944" y="3678811"/>
              <a:ext cx="571556" cy="36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6" idx="6"/>
              <a:endCxn id="19" idx="2"/>
            </p:cNvCxnSpPr>
            <p:nvPr/>
          </p:nvCxnSpPr>
          <p:spPr>
            <a:xfrm flipV="1">
              <a:off x="3641413" y="3676827"/>
              <a:ext cx="615780"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4257194" y="3610368"/>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28" name="直線矢印コネクタ 27"/>
            <p:cNvCxnSpPr>
              <a:stCxn id="19" idx="6"/>
              <a:endCxn id="29" idx="2"/>
            </p:cNvCxnSpPr>
            <p:nvPr/>
          </p:nvCxnSpPr>
          <p:spPr>
            <a:xfrm>
              <a:off x="4390110" y="3676827"/>
              <a:ext cx="628212"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5018322"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30" name="テキスト ボックス 29"/>
            <p:cNvSpPr txBox="1"/>
            <p:nvPr/>
          </p:nvSpPr>
          <p:spPr>
            <a:xfrm rot="18635705">
              <a:off x="4115001" y="3170481"/>
              <a:ext cx="796443" cy="264033"/>
            </a:xfrm>
            <a:prstGeom prst="rect">
              <a:avLst/>
            </a:prstGeom>
            <a:noFill/>
          </p:spPr>
          <p:txBody>
            <a:bodyPr wrap="square" rtlCol="0">
              <a:spAutoFit/>
            </a:bodyPr>
            <a:lstStyle/>
            <a:p>
              <a:pPr>
                <a:buNone/>
              </a:pPr>
              <a:r>
                <a:rPr kumimoji="1" lang="ja-JP" altLang="en-US" sz="1100" dirty="0" smtClean="0"/>
                <a:t>修正開始</a:t>
              </a:r>
              <a:endParaRPr kumimoji="1" lang="ja-JP" altLang="en-US" sz="1100" dirty="0"/>
            </a:p>
          </p:txBody>
        </p:sp>
        <p:sp>
          <p:nvSpPr>
            <p:cNvPr id="31" name="テキスト ボックス 30"/>
            <p:cNvSpPr txBox="1"/>
            <p:nvPr/>
          </p:nvSpPr>
          <p:spPr>
            <a:xfrm rot="18635705">
              <a:off x="4883025" y="3163888"/>
              <a:ext cx="813806" cy="264033"/>
            </a:xfrm>
            <a:prstGeom prst="rect">
              <a:avLst/>
            </a:prstGeom>
            <a:noFill/>
          </p:spPr>
          <p:txBody>
            <a:bodyPr wrap="square" rtlCol="0">
              <a:spAutoFit/>
            </a:bodyPr>
            <a:lstStyle/>
            <a:p>
              <a:pPr>
                <a:buNone/>
              </a:pPr>
              <a:r>
                <a:rPr kumimoji="1" lang="ja-JP" altLang="en-US" sz="1100" dirty="0" smtClean="0"/>
                <a:t>修正完了</a:t>
              </a:r>
              <a:endParaRPr kumimoji="1" lang="ja-JP" altLang="en-US" sz="1100" dirty="0"/>
            </a:p>
          </p:txBody>
        </p:sp>
        <p:cxnSp>
          <p:nvCxnSpPr>
            <p:cNvPr id="37" name="直線矢印コネクタ 36"/>
            <p:cNvCxnSpPr>
              <a:stCxn id="29" idx="6"/>
              <a:endCxn id="38" idx="2"/>
            </p:cNvCxnSpPr>
            <p:nvPr/>
          </p:nvCxnSpPr>
          <p:spPr>
            <a:xfrm>
              <a:off x="5151239" y="3678810"/>
              <a:ext cx="651621"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a:off x="5802860" y="3614335"/>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39" name="直線矢印コネクタ 38"/>
            <p:cNvCxnSpPr>
              <a:stCxn id="38" idx="6"/>
              <a:endCxn id="6" idx="2"/>
            </p:cNvCxnSpPr>
            <p:nvPr/>
          </p:nvCxnSpPr>
          <p:spPr>
            <a:xfrm flipV="1">
              <a:off x="5935777" y="3680627"/>
              <a:ext cx="644928" cy="167"/>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40" name="円/楕円 39"/>
            <p:cNvSpPr>
              <a:spLocks noChangeAspect="1"/>
            </p:cNvSpPr>
            <p:nvPr/>
          </p:nvSpPr>
          <p:spPr>
            <a:xfrm>
              <a:off x="6617294" y="3622805"/>
              <a:ext cx="108991" cy="1089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1" name="テキスト ボックス 40"/>
            <p:cNvSpPr txBox="1"/>
            <p:nvPr/>
          </p:nvSpPr>
          <p:spPr>
            <a:xfrm rot="18635705">
              <a:off x="5665494" y="3149129"/>
              <a:ext cx="802867" cy="264033"/>
            </a:xfrm>
            <a:prstGeom prst="rect">
              <a:avLst/>
            </a:prstGeom>
            <a:noFill/>
          </p:spPr>
          <p:txBody>
            <a:bodyPr wrap="square" rtlCol="0">
              <a:spAutoFit/>
            </a:bodyPr>
            <a:lstStyle/>
            <a:p>
              <a:pPr>
                <a:buNone/>
              </a:pPr>
              <a:r>
                <a:rPr kumimoji="1" lang="ja-JP" altLang="en-US" sz="1100" dirty="0" smtClean="0"/>
                <a:t>修正確認</a:t>
              </a:r>
              <a:endParaRPr kumimoji="1" lang="ja-JP" altLang="en-US" sz="1100" dirty="0"/>
            </a:p>
          </p:txBody>
        </p:sp>
        <p:sp>
          <p:nvSpPr>
            <p:cNvPr id="42" name="テキスト ボックス 41"/>
            <p:cNvSpPr txBox="1"/>
            <p:nvPr/>
          </p:nvSpPr>
          <p:spPr>
            <a:xfrm rot="18635705">
              <a:off x="6440671" y="3133243"/>
              <a:ext cx="796643" cy="264033"/>
            </a:xfrm>
            <a:prstGeom prst="rect">
              <a:avLst/>
            </a:prstGeom>
            <a:noFill/>
          </p:spPr>
          <p:txBody>
            <a:bodyPr wrap="square" rtlCol="0">
              <a:spAutoFit/>
            </a:bodyPr>
            <a:lstStyle/>
            <a:p>
              <a:pPr>
                <a:buNone/>
              </a:pPr>
              <a:r>
                <a:rPr lang="ja-JP" altLang="en-US" sz="1100" dirty="0" smtClean="0"/>
                <a:t>対応完了</a:t>
              </a:r>
              <a:endParaRPr kumimoji="1" lang="ja-JP" altLang="en-US" sz="1100" dirty="0"/>
            </a:p>
          </p:txBody>
        </p:sp>
        <p:sp>
          <p:nvSpPr>
            <p:cNvPr id="45" name="テキスト ボックス 44"/>
            <p:cNvSpPr txBox="1"/>
            <p:nvPr/>
          </p:nvSpPr>
          <p:spPr>
            <a:xfrm>
              <a:off x="1327039" y="3528189"/>
              <a:ext cx="1644405" cy="277793"/>
            </a:xfrm>
            <a:prstGeom prst="rect">
              <a:avLst/>
            </a:prstGeom>
            <a:noFill/>
            <a:ln>
              <a:noFill/>
            </a:ln>
          </p:spPr>
          <p:txBody>
            <a:bodyPr wrap="square" rtlCol="0">
              <a:spAutoFit/>
            </a:bodyPr>
            <a:lstStyle/>
            <a:p>
              <a:pPr>
                <a:buNone/>
              </a:pPr>
              <a:r>
                <a:rPr lang="ja-JP" altLang="en-US" sz="1200" dirty="0" smtClean="0"/>
                <a:t>障害</a:t>
              </a:r>
              <a:r>
                <a:rPr kumimoji="1" lang="ja-JP" altLang="en-US" sz="1200" dirty="0" smtClean="0"/>
                <a:t>修正プロセス</a:t>
              </a:r>
              <a:endParaRPr kumimoji="1" lang="ja-JP" altLang="en-US" sz="1200" dirty="0"/>
            </a:p>
          </p:txBody>
        </p:sp>
        <p:sp>
          <p:nvSpPr>
            <p:cNvPr id="54" name="左中かっこ 53"/>
            <p:cNvSpPr/>
            <p:nvPr/>
          </p:nvSpPr>
          <p:spPr>
            <a:xfrm rot="16200000">
              <a:off x="3859288" y="3536396"/>
              <a:ext cx="177223" cy="797500"/>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5" name="左中かっこ 54"/>
            <p:cNvSpPr/>
            <p:nvPr/>
          </p:nvSpPr>
          <p:spPr>
            <a:xfrm rot="16200000">
              <a:off x="4667775" y="3569715"/>
              <a:ext cx="177222" cy="73086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6" name="テキスト ボックス 55"/>
            <p:cNvSpPr txBox="1"/>
            <p:nvPr/>
          </p:nvSpPr>
          <p:spPr>
            <a:xfrm>
              <a:off x="3357554" y="4023758"/>
              <a:ext cx="1316570" cy="277793"/>
            </a:xfrm>
            <a:prstGeom prst="rect">
              <a:avLst/>
            </a:prstGeom>
            <a:noFill/>
            <a:ln>
              <a:noFill/>
            </a:ln>
          </p:spPr>
          <p:txBody>
            <a:bodyPr wrap="square" rtlCol="0">
              <a:spAutoFit/>
            </a:bodyPr>
            <a:lstStyle/>
            <a:p>
              <a:pPr>
                <a:buNone/>
              </a:pPr>
              <a:r>
                <a:rPr lang="ja-JP" altLang="en-US" sz="1200" dirty="0" smtClean="0"/>
                <a:t>未対応</a:t>
              </a:r>
              <a:r>
                <a:rPr kumimoji="1" lang="ja-JP" altLang="en-US" sz="1200" dirty="0" smtClean="0"/>
                <a:t>時間</a:t>
              </a:r>
              <a:endParaRPr kumimoji="1" lang="ja-JP" altLang="en-US" sz="1200" dirty="0"/>
            </a:p>
          </p:txBody>
        </p:sp>
        <p:sp>
          <p:nvSpPr>
            <p:cNvPr id="57" name="テキスト ボックス 56"/>
            <p:cNvSpPr txBox="1"/>
            <p:nvPr/>
          </p:nvSpPr>
          <p:spPr>
            <a:xfrm>
              <a:off x="4145205" y="4013248"/>
              <a:ext cx="1329168" cy="277793"/>
            </a:xfrm>
            <a:prstGeom prst="rect">
              <a:avLst/>
            </a:prstGeom>
            <a:noFill/>
            <a:ln>
              <a:noFill/>
            </a:ln>
          </p:spPr>
          <p:txBody>
            <a:bodyPr wrap="square" rtlCol="0">
              <a:spAutoFit/>
            </a:bodyPr>
            <a:lstStyle/>
            <a:p>
              <a:pPr algn="ctr">
                <a:buNone/>
              </a:pPr>
              <a:r>
                <a:rPr kumimoji="1" lang="ja-JP" altLang="en-US" sz="1200" dirty="0" smtClean="0"/>
                <a:t>対応時間</a:t>
              </a:r>
              <a:endParaRPr kumimoji="1" lang="ja-JP" altLang="en-US" sz="1200" dirty="0"/>
            </a:p>
          </p:txBody>
        </p:sp>
        <p:sp>
          <p:nvSpPr>
            <p:cNvPr id="58" name="テキスト ボックス 57"/>
            <p:cNvSpPr txBox="1"/>
            <p:nvPr/>
          </p:nvSpPr>
          <p:spPr>
            <a:xfrm>
              <a:off x="4031103" y="4397904"/>
              <a:ext cx="1506389" cy="277793"/>
            </a:xfrm>
            <a:prstGeom prst="rect">
              <a:avLst/>
            </a:prstGeom>
            <a:noFill/>
            <a:ln>
              <a:noFill/>
            </a:ln>
          </p:spPr>
          <p:txBody>
            <a:bodyPr wrap="square" rtlCol="0">
              <a:spAutoFit/>
            </a:bodyPr>
            <a:lstStyle/>
            <a:p>
              <a:pPr>
                <a:buNone/>
              </a:pPr>
              <a:r>
                <a:rPr lang="ja-JP" altLang="en-US" sz="1200" dirty="0" smtClean="0"/>
                <a:t>滞留</a:t>
              </a:r>
              <a:r>
                <a:rPr kumimoji="1" lang="ja-JP" altLang="en-US" sz="1200" dirty="0" smtClean="0"/>
                <a:t>時間</a:t>
              </a:r>
              <a:endParaRPr kumimoji="1" lang="ja-JP" altLang="en-US" sz="1200" dirty="0"/>
            </a:p>
          </p:txBody>
        </p:sp>
        <p:sp>
          <p:nvSpPr>
            <p:cNvPr id="59" name="左大かっこ 58"/>
            <p:cNvSpPr/>
            <p:nvPr/>
          </p:nvSpPr>
          <p:spPr>
            <a:xfrm rot="16200000">
              <a:off x="4294884" y="3517728"/>
              <a:ext cx="109116" cy="1578602"/>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grpSp>
      <p:sp>
        <p:nvSpPr>
          <p:cNvPr id="34" name="正方形/長方形 33"/>
          <p:cNvSpPr/>
          <p:nvPr/>
        </p:nvSpPr>
        <p:spPr bwMode="auto">
          <a:xfrm>
            <a:off x="1103108" y="-1173257"/>
            <a:ext cx="394514" cy="1825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46" name="グループ化 45"/>
          <p:cNvGrpSpPr/>
          <p:nvPr/>
        </p:nvGrpSpPr>
        <p:grpSpPr>
          <a:xfrm>
            <a:off x="1785918" y="4280284"/>
            <a:ext cx="4436678" cy="2506302"/>
            <a:chOff x="2671318" y="3929066"/>
            <a:chExt cx="4931949" cy="2786082"/>
          </a:xfrm>
        </p:grpSpPr>
        <p:graphicFrame>
          <p:nvGraphicFramePr>
            <p:cNvPr id="33" name="グラフ 32"/>
            <p:cNvGraphicFramePr/>
            <p:nvPr/>
          </p:nvGraphicFramePr>
          <p:xfrm>
            <a:off x="2671318" y="3929066"/>
            <a:ext cx="3714776" cy="2786082"/>
          </p:xfrm>
          <a:graphic>
            <a:graphicData uri="http://schemas.openxmlformats.org/drawingml/2006/chart">
              <c:chart xmlns:c="http://schemas.openxmlformats.org/drawingml/2006/chart" xmlns:r="http://schemas.openxmlformats.org/officeDocument/2006/relationships" r:id="rId3"/>
            </a:graphicData>
          </a:graphic>
        </p:graphicFrame>
        <p:sp>
          <p:nvSpPr>
            <p:cNvPr id="36" name="円/楕円 35"/>
            <p:cNvSpPr/>
            <p:nvPr/>
          </p:nvSpPr>
          <p:spPr bwMode="auto">
            <a:xfrm>
              <a:off x="3286116" y="5786454"/>
              <a:ext cx="2955862" cy="50006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3" name="正方形/長方形 42"/>
            <p:cNvSpPr/>
            <p:nvPr/>
          </p:nvSpPr>
          <p:spPr bwMode="auto">
            <a:xfrm>
              <a:off x="4576473" y="4071942"/>
              <a:ext cx="3026794" cy="17145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sp>
        <p:nvSpPr>
          <p:cNvPr id="35" name="AutoShape 6"/>
          <p:cNvSpPr>
            <a:spLocks/>
          </p:cNvSpPr>
          <p:nvPr/>
        </p:nvSpPr>
        <p:spPr bwMode="auto">
          <a:xfrm>
            <a:off x="5572132" y="4694636"/>
            <a:ext cx="2794568" cy="612000"/>
          </a:xfrm>
          <a:prstGeom prst="borderCallout2">
            <a:avLst>
              <a:gd name="adj1" fmla="val 15861"/>
              <a:gd name="adj2" fmla="val -1963"/>
              <a:gd name="adj3" fmla="val 15861"/>
              <a:gd name="adj4" fmla="val -20148"/>
              <a:gd name="adj5" fmla="val 215894"/>
              <a:gd name="adj6" fmla="val -40992"/>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修正に取り掛かるまでに長い時間がかかっている</a:t>
            </a:r>
            <a:endParaRPr lang="en-US" altLang="ja-JP" sz="2000" dirty="0"/>
          </a:p>
        </p:txBody>
      </p:sp>
      <p:sp>
        <p:nvSpPr>
          <p:cNvPr id="47" name="正方形/長方形 46"/>
          <p:cNvSpPr/>
          <p:nvPr/>
        </p:nvSpPr>
        <p:spPr bwMode="auto">
          <a:xfrm>
            <a:off x="1142976" y="2508794"/>
            <a:ext cx="6929486" cy="174687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現在進行中の研究</a:t>
            </a:r>
            <a:r>
              <a:rPr kumimoji="1" lang="ja-JP" altLang="en-US" sz="3200" dirty="0" smtClean="0">
                <a:latin typeface="HGP明朝E" pitchFamily="18" charset="-128"/>
                <a:ea typeface="HGP明朝E" pitchFamily="18" charset="-128"/>
              </a:rPr>
              <a:t>テーマ</a:t>
            </a:r>
            <a:endParaRPr kumimoji="1" lang="ja-JP" altLang="en-US" dirty="0">
              <a:latin typeface="HGP明朝E" pitchFamily="18" charset="-128"/>
              <a:ea typeface="HGP明朝E" pitchFamily="18" charset="-128"/>
            </a:endParaRPr>
          </a:p>
        </p:txBody>
      </p:sp>
      <p:sp>
        <p:nvSpPr>
          <p:cNvPr id="4" name="サブタイトル 3"/>
          <p:cNvSpPr>
            <a:spLocks noGrp="1"/>
          </p:cNvSpPr>
          <p:nvPr>
            <p:ph type="subTitle" idx="1"/>
          </p:nvPr>
        </p:nvSpPr>
        <p:spPr/>
        <p:txBody>
          <a:bodyPr/>
          <a:lstStyle/>
          <a:p>
            <a:endParaRPr kumimoji="1" lang="ja-JP" altLang="en-US"/>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現在進行中の研究テーマ</a:t>
            </a:r>
            <a:endParaRPr lang="ja-JP" altLang="en-US" b="0" dirty="0"/>
          </a:p>
        </p:txBody>
      </p:sp>
      <p:sp>
        <p:nvSpPr>
          <p:cNvPr id="3" name="コンテンツ プレースホルダ 2"/>
          <p:cNvSpPr>
            <a:spLocks noGrp="1"/>
          </p:cNvSpPr>
          <p:nvPr>
            <p:ph idx="1"/>
          </p:nvPr>
        </p:nvSpPr>
        <p:spPr/>
        <p:txBody>
          <a:bodyPr/>
          <a:lstStyle/>
          <a:p>
            <a:r>
              <a:rPr lang="ja-JP" altLang="en-US" dirty="0" smtClean="0"/>
              <a:t>昨年度までの分析に加え、支援ツールや予測モデルを構築中</a:t>
            </a:r>
            <a:endParaRPr lang="en-US" altLang="ja-JP" dirty="0" smtClean="0"/>
          </a:p>
          <a:p>
            <a:pPr lvl="1"/>
            <a:r>
              <a:rPr lang="ja-JP" altLang="en-US" dirty="0" smtClean="0"/>
              <a:t>バグ滞留時間短縮支援のための修正プロセス分析</a:t>
            </a:r>
            <a:endParaRPr lang="en-US" altLang="ja-JP" dirty="0" smtClean="0"/>
          </a:p>
          <a:p>
            <a:pPr lvl="1"/>
            <a:r>
              <a:rPr lang="ja-JP" altLang="en-US" dirty="0" smtClean="0"/>
              <a:t>バグ修正支援システムの構築</a:t>
            </a:r>
            <a:endParaRPr lang="en-US" altLang="ja-JP" dirty="0" smtClean="0"/>
          </a:p>
          <a:p>
            <a:pPr lvl="1"/>
            <a:r>
              <a:rPr lang="ja-JP" altLang="en-US" dirty="0" smtClean="0"/>
              <a:t>コミュニケーションプロセス改善のためのタイムゾーン分析</a:t>
            </a:r>
            <a:endParaRPr lang="en-US" altLang="ja-JP" dirty="0" smtClean="0"/>
          </a:p>
          <a:p>
            <a:pPr lvl="1"/>
            <a:r>
              <a:rPr lang="ja-JP" altLang="en-US" dirty="0" smtClean="0"/>
              <a:t>分散開発におけるコミュニケーション支援ツール</a:t>
            </a:r>
            <a:r>
              <a:rPr lang="ja-JP" altLang="en-US" dirty="0" smtClean="0"/>
              <a:t>の</a:t>
            </a:r>
            <a:r>
              <a:rPr lang="ja-JP" altLang="en-US" dirty="0" smtClean="0"/>
              <a:t>開発</a:t>
            </a:r>
            <a:endParaRPr lang="en-US" altLang="ja-JP" dirty="0" smtClean="0"/>
          </a:p>
          <a:p>
            <a:pPr lvl="1"/>
            <a:r>
              <a:rPr lang="ja-JP" altLang="en-US" dirty="0" smtClean="0"/>
              <a:t>バグ滞留時間予測モデル</a:t>
            </a:r>
            <a:endParaRPr lang="en-US" altLang="ja-JP" dirty="0" smtClean="0"/>
          </a:p>
          <a:p>
            <a:pPr lvl="1"/>
            <a:r>
              <a:rPr lang="ja-JP" altLang="en-US" dirty="0" smtClean="0"/>
              <a:t>バグ報告データを用いたユーザビリティ向上のための要件抽出</a:t>
            </a:r>
            <a:endParaRPr lang="en-US" altLang="ja-JP" dirty="0" smtClean="0"/>
          </a:p>
          <a:p>
            <a:pPr lvl="1">
              <a:buNone/>
            </a:pPr>
            <a:r>
              <a:rPr lang="ja-JP" altLang="en-US" dirty="0" smtClean="0"/>
              <a:t>    </a:t>
            </a:r>
            <a:r>
              <a:rPr lang="ja-JP" altLang="en-US" dirty="0" err="1" smtClean="0"/>
              <a:t>．</a:t>
            </a:r>
            <a:r>
              <a:rPr lang="ja-JP" altLang="en-US" dirty="0" err="1" smtClean="0"/>
              <a:t>．</a:t>
            </a:r>
            <a:r>
              <a:rPr lang="ja-JP" altLang="en-US" dirty="0" err="1" smtClean="0"/>
              <a:t>．</a:t>
            </a:r>
            <a:r>
              <a:rPr lang="en-US" altLang="ja-JP" dirty="0" smtClean="0"/>
              <a:t>e</a:t>
            </a:r>
            <a:r>
              <a:rPr lang="en-US" altLang="ja-JP" dirty="0" smtClean="0"/>
              <a:t>tc.</a:t>
            </a:r>
            <a:endParaRPr lang="en-US" altLang="ja-JP" dirty="0" smtClean="0"/>
          </a:p>
        </p:txBody>
      </p:sp>
      <p:sp>
        <p:nvSpPr>
          <p:cNvPr id="5" name="スライド番号プレースホルダ 4"/>
          <p:cNvSpPr>
            <a:spLocks noGrp="1"/>
          </p:cNvSpPr>
          <p:nvPr>
            <p:ph type="sldNum" sz="quarter" idx="12"/>
          </p:nvPr>
        </p:nvSpPr>
        <p:spPr/>
        <p:txBody>
          <a:bodyPr/>
          <a:lstStyle/>
          <a:p>
            <a:fld id="{5D4AC92C-5207-4EC4-B15C-EE8DBEE15E65}" type="slidenum">
              <a:rPr lang="en-US" altLang="ja-JP" smtClean="0"/>
              <a:pPr/>
              <a:t>19</a:t>
            </a:fld>
            <a:endParaRPr lang="en-US" altLang="ja-JP"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42852"/>
            <a:ext cx="8683656" cy="709620"/>
          </a:xfrm>
        </p:spPr>
        <p:txBody>
          <a:bodyPr/>
          <a:lstStyle/>
          <a:p>
            <a:r>
              <a:rPr lang="ja-JP" altLang="en-US" sz="2800" b="0" dirty="0" smtClean="0">
                <a:solidFill>
                  <a:srgbClr val="000000"/>
                </a:solidFill>
                <a:cs typeface="+mn-cs"/>
              </a:rPr>
              <a:t>バグ滞留時間短縮支援のための修正プロセス分析</a:t>
            </a:r>
            <a:r>
              <a:rPr lang="ja-JP" altLang="en-US" sz="2800" b="0" dirty="0" smtClean="0"/>
              <a:t>（１）</a:t>
            </a:r>
            <a:endParaRPr kumimoji="1" lang="ja-JP" altLang="en-US" sz="2800" b="0" dirty="0"/>
          </a:p>
        </p:txBody>
      </p:sp>
      <p:sp>
        <p:nvSpPr>
          <p:cNvPr id="3" name="コンテンツ プレースホルダ 2"/>
          <p:cNvSpPr>
            <a:spLocks noGrp="1"/>
          </p:cNvSpPr>
          <p:nvPr>
            <p:ph idx="1"/>
          </p:nvPr>
        </p:nvSpPr>
        <p:spPr/>
        <p:txBody>
          <a:bodyPr/>
          <a:lstStyle/>
          <a:p>
            <a:r>
              <a:rPr lang="ja-JP" altLang="en-US" dirty="0" smtClean="0"/>
              <a:t>背景：</a:t>
            </a:r>
            <a:r>
              <a:rPr lang="en-US" altLang="ja-JP" dirty="0" smtClean="0"/>
              <a:t>OSS</a:t>
            </a:r>
            <a:r>
              <a:rPr lang="ja-JP" altLang="en-US" dirty="0" smtClean="0"/>
              <a:t>の規模が大きくなると修正時間が長期化する傾向にある</a:t>
            </a:r>
            <a:endParaRPr lang="en-US" altLang="ja-JP" dirty="0" smtClean="0"/>
          </a:p>
          <a:p>
            <a:pPr lvl="8"/>
            <a:endParaRPr lang="en-US" altLang="ja-JP" dirty="0" smtClean="0"/>
          </a:p>
          <a:p>
            <a:r>
              <a:rPr lang="ja-JP" altLang="en-US" dirty="0" smtClean="0"/>
              <a:t>目的：バグ</a:t>
            </a:r>
            <a:r>
              <a:rPr kumimoji="1" lang="ja-JP" altLang="en-US" dirty="0" smtClean="0"/>
              <a:t>滞留時間の短縮支援をおこなうこと</a:t>
            </a:r>
            <a:endParaRPr kumimoji="1" lang="en-US" altLang="ja-JP" dirty="0" smtClean="0"/>
          </a:p>
          <a:p>
            <a:pPr lvl="8"/>
            <a:endParaRPr lang="en-US" altLang="ja-JP" dirty="0" smtClean="0"/>
          </a:p>
          <a:p>
            <a:r>
              <a:rPr kumimoji="1" lang="ja-JP" altLang="en-US" dirty="0" smtClean="0"/>
              <a:t>アプローチ：バグ</a:t>
            </a:r>
            <a:r>
              <a:rPr lang="ja-JP" altLang="en-US" dirty="0" smtClean="0"/>
              <a:t>修正プロセスの状態遷移に着目して，どの部分がボトルネックとなっているかを分析</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20</a:t>
            </a:fld>
            <a:endParaRPr lang="en-US" altLang="ja-JP" dirty="0"/>
          </a:p>
        </p:txBody>
      </p:sp>
      <p:grpSp>
        <p:nvGrpSpPr>
          <p:cNvPr id="5" name="グループ化 55"/>
          <p:cNvGrpSpPr/>
          <p:nvPr/>
        </p:nvGrpSpPr>
        <p:grpSpPr>
          <a:xfrm>
            <a:off x="1815639" y="5072123"/>
            <a:ext cx="5828195" cy="1071521"/>
            <a:chOff x="2500298" y="5214999"/>
            <a:chExt cx="4214842" cy="1071521"/>
          </a:xfrm>
        </p:grpSpPr>
        <p:sp>
          <p:nvSpPr>
            <p:cNvPr id="35" name="円/楕円 34"/>
            <p:cNvSpPr/>
            <p:nvPr/>
          </p:nvSpPr>
          <p:spPr>
            <a:xfrm>
              <a:off x="4609912" y="6040753"/>
              <a:ext cx="901145" cy="24576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800" dirty="0" smtClean="0">
                  <a:solidFill>
                    <a:schemeClr val="tx1"/>
                  </a:solidFill>
                </a:rPr>
                <a:t>REOPENED</a:t>
              </a:r>
              <a:endParaRPr kumimoji="1" lang="ja-JP" altLang="en-US" sz="800" dirty="0">
                <a:solidFill>
                  <a:schemeClr val="tx1"/>
                </a:solidFill>
              </a:endParaRPr>
            </a:p>
          </p:txBody>
        </p:sp>
        <p:sp>
          <p:nvSpPr>
            <p:cNvPr id="36" name="円/楕円 35"/>
            <p:cNvSpPr/>
            <p:nvPr/>
          </p:nvSpPr>
          <p:spPr>
            <a:xfrm>
              <a:off x="3638886" y="5221530"/>
              <a:ext cx="655378" cy="218460"/>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800" dirty="0" smtClean="0">
                  <a:solidFill>
                    <a:schemeClr val="tx1"/>
                  </a:solidFill>
                </a:rPr>
                <a:t>NEW</a:t>
              </a:r>
              <a:endParaRPr kumimoji="1" lang="ja-JP" altLang="en-US" sz="800" dirty="0">
                <a:solidFill>
                  <a:schemeClr val="tx1"/>
                </a:solidFill>
              </a:endParaRPr>
            </a:p>
          </p:txBody>
        </p:sp>
        <p:sp>
          <p:nvSpPr>
            <p:cNvPr id="37" name="円/楕円 36"/>
            <p:cNvSpPr/>
            <p:nvPr/>
          </p:nvSpPr>
          <p:spPr>
            <a:xfrm>
              <a:off x="4622985" y="5221530"/>
              <a:ext cx="877710" cy="24576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800" dirty="0" smtClean="0">
                  <a:solidFill>
                    <a:schemeClr val="tx1"/>
                  </a:solidFill>
                </a:rPr>
                <a:t>ASSIGNED</a:t>
              </a:r>
              <a:endParaRPr kumimoji="1" lang="ja-JP" altLang="en-US" sz="800" dirty="0">
                <a:solidFill>
                  <a:schemeClr val="tx1"/>
                </a:solidFill>
              </a:endParaRPr>
            </a:p>
          </p:txBody>
        </p:sp>
        <p:sp>
          <p:nvSpPr>
            <p:cNvPr id="38" name="円/楕円 37"/>
            <p:cNvSpPr/>
            <p:nvPr/>
          </p:nvSpPr>
          <p:spPr>
            <a:xfrm>
              <a:off x="5834466" y="5216071"/>
              <a:ext cx="880674" cy="251225"/>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800" dirty="0" smtClean="0">
                  <a:solidFill>
                    <a:schemeClr val="tx1"/>
                  </a:solidFill>
                </a:rPr>
                <a:t>RESOLVED</a:t>
              </a:r>
              <a:endParaRPr kumimoji="1" lang="ja-JP" altLang="en-US" sz="800" dirty="0">
                <a:solidFill>
                  <a:schemeClr val="tx1"/>
                </a:solidFill>
              </a:endParaRPr>
            </a:p>
          </p:txBody>
        </p:sp>
        <p:sp>
          <p:nvSpPr>
            <p:cNvPr id="39" name="円/楕円 38"/>
            <p:cNvSpPr/>
            <p:nvPr/>
          </p:nvSpPr>
          <p:spPr>
            <a:xfrm>
              <a:off x="5860630" y="6040753"/>
              <a:ext cx="854510" cy="24576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800" dirty="0" smtClean="0">
                  <a:solidFill>
                    <a:schemeClr val="tx1"/>
                  </a:solidFill>
                </a:rPr>
                <a:t>VERIFIED</a:t>
              </a:r>
              <a:endParaRPr kumimoji="1" lang="ja-JP" altLang="en-US" sz="800" dirty="0">
                <a:solidFill>
                  <a:schemeClr val="tx1"/>
                </a:solidFill>
              </a:endParaRPr>
            </a:p>
          </p:txBody>
        </p:sp>
        <p:cxnSp>
          <p:nvCxnSpPr>
            <p:cNvPr id="40" name="直線矢印コネクタ 39"/>
            <p:cNvCxnSpPr/>
            <p:nvPr/>
          </p:nvCxnSpPr>
          <p:spPr>
            <a:xfrm>
              <a:off x="4294264" y="5303452"/>
              <a:ext cx="327689" cy="607"/>
            </a:xfrm>
            <a:prstGeom prst="straightConnector1">
              <a:avLst/>
            </a:prstGeom>
            <a:ln w="254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a:stCxn id="37" idx="6"/>
              <a:endCxn id="38" idx="2"/>
            </p:cNvCxnSpPr>
            <p:nvPr/>
          </p:nvCxnSpPr>
          <p:spPr>
            <a:xfrm flipV="1">
              <a:off x="5500695" y="5341684"/>
              <a:ext cx="333771" cy="273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V="1">
              <a:off x="5360285" y="5467297"/>
              <a:ext cx="606939" cy="600763"/>
            </a:xfrm>
            <a:prstGeom prst="straightConnector1">
              <a:avLst/>
            </a:prstGeom>
            <a:ln w="254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a:stCxn id="35" idx="0"/>
              <a:endCxn id="37" idx="4"/>
            </p:cNvCxnSpPr>
            <p:nvPr/>
          </p:nvCxnSpPr>
          <p:spPr>
            <a:xfrm rot="5400000" flipH="1" flipV="1">
              <a:off x="4774434" y="5753348"/>
              <a:ext cx="573456" cy="1356"/>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4" name="カギ線コネクタ 43"/>
            <p:cNvCxnSpPr>
              <a:stCxn id="36" idx="7"/>
              <a:endCxn id="38" idx="1"/>
            </p:cNvCxnSpPr>
            <p:nvPr/>
          </p:nvCxnSpPr>
          <p:spPr>
            <a:xfrm rot="5400000" flipH="1" flipV="1">
              <a:off x="5080532" y="4370617"/>
              <a:ext cx="661" cy="1765152"/>
            </a:xfrm>
            <a:prstGeom prst="bentConnector3">
              <a:avLst>
                <a:gd name="adj1" fmla="val 40249924"/>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38" idx="4"/>
              <a:endCxn id="39" idx="0"/>
            </p:cNvCxnSpPr>
            <p:nvPr/>
          </p:nvCxnSpPr>
          <p:spPr>
            <a:xfrm rot="16200000" flipH="1">
              <a:off x="5994616" y="5747483"/>
              <a:ext cx="573457" cy="13082"/>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a:stCxn id="39" idx="2"/>
              <a:endCxn id="35" idx="6"/>
            </p:cNvCxnSpPr>
            <p:nvPr/>
          </p:nvCxnSpPr>
          <p:spPr>
            <a:xfrm rot="10800000">
              <a:off x="5511057" y="6163637"/>
              <a:ext cx="349574" cy="1588"/>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flipV="1">
              <a:off x="5251055" y="5412682"/>
              <a:ext cx="606939" cy="600763"/>
            </a:xfrm>
            <a:prstGeom prst="straightConnector1">
              <a:avLst/>
            </a:prstGeom>
            <a:ln w="254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4294264" y="5385375"/>
              <a:ext cx="327689" cy="607"/>
            </a:xfrm>
            <a:prstGeom prst="straightConnector1">
              <a:avLst/>
            </a:prstGeom>
            <a:ln w="254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grpSp>
          <p:nvGrpSpPr>
            <p:cNvPr id="6" name="グループ化 69"/>
            <p:cNvGrpSpPr/>
            <p:nvPr/>
          </p:nvGrpSpPr>
          <p:grpSpPr>
            <a:xfrm>
              <a:off x="2500298" y="5214999"/>
              <a:ext cx="944960" cy="218460"/>
              <a:chOff x="0" y="1881444"/>
              <a:chExt cx="2085406" cy="482112"/>
            </a:xfrm>
          </p:grpSpPr>
          <p:sp>
            <p:nvSpPr>
              <p:cNvPr id="50" name="円/楕円 49"/>
              <p:cNvSpPr/>
              <p:nvPr/>
            </p:nvSpPr>
            <p:spPr>
              <a:xfrm>
                <a:off x="0" y="1881444"/>
                <a:ext cx="1785918" cy="482112"/>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00" dirty="0">
                  <a:solidFill>
                    <a:schemeClr val="tx1"/>
                  </a:solidFill>
                </a:endParaRPr>
              </a:p>
            </p:txBody>
          </p:sp>
          <p:sp>
            <p:nvSpPr>
              <p:cNvPr id="51" name="テキスト ボックス 50"/>
              <p:cNvSpPr txBox="1"/>
              <p:nvPr/>
            </p:nvSpPr>
            <p:spPr>
              <a:xfrm>
                <a:off x="192855" y="1916072"/>
                <a:ext cx="1892551" cy="441495"/>
              </a:xfrm>
              <a:prstGeom prst="rect">
                <a:avLst/>
              </a:prstGeom>
              <a:noFill/>
            </p:spPr>
            <p:txBody>
              <a:bodyPr wrap="square" rtlCol="0">
                <a:spAutoFit/>
              </a:bodyPr>
              <a:lstStyle/>
              <a:p>
                <a:pPr>
                  <a:buNone/>
                </a:pPr>
                <a:r>
                  <a:rPr kumimoji="1" lang="en-US" altLang="ja-JP" sz="700" dirty="0" smtClean="0"/>
                  <a:t>UNCONFIRMED</a:t>
                </a:r>
                <a:endParaRPr kumimoji="1" lang="ja-JP" altLang="en-US" sz="700" dirty="0"/>
              </a:p>
            </p:txBody>
          </p:sp>
        </p:grpSp>
        <p:cxnSp>
          <p:nvCxnSpPr>
            <p:cNvPr id="52" name="直線矢印コネクタ 51"/>
            <p:cNvCxnSpPr/>
            <p:nvPr/>
          </p:nvCxnSpPr>
          <p:spPr>
            <a:xfrm>
              <a:off x="3305569" y="5329086"/>
              <a:ext cx="327689" cy="607"/>
            </a:xfrm>
            <a:prstGeom prst="straightConnector1">
              <a:avLst/>
            </a:prstGeom>
            <a:ln w="254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カギ線コネクタ 52"/>
            <p:cNvCxnSpPr>
              <a:endCxn id="38" idx="0"/>
            </p:cNvCxnSpPr>
            <p:nvPr/>
          </p:nvCxnSpPr>
          <p:spPr>
            <a:xfrm rot="5400000" flipH="1" flipV="1">
              <a:off x="4717461" y="3689650"/>
              <a:ext cx="30921" cy="3083764"/>
            </a:xfrm>
            <a:prstGeom prst="bentConnector3">
              <a:avLst>
                <a:gd name="adj1" fmla="val 1370842"/>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42852"/>
            <a:ext cx="8683656" cy="709620"/>
          </a:xfrm>
        </p:spPr>
        <p:txBody>
          <a:bodyPr/>
          <a:lstStyle/>
          <a:p>
            <a:r>
              <a:rPr lang="ja-JP" altLang="en-US" sz="2800" b="0" dirty="0" smtClean="0">
                <a:solidFill>
                  <a:srgbClr val="000000"/>
                </a:solidFill>
              </a:rPr>
              <a:t>バグ滞留時間短縮支援のための修正プロセス分析（２）</a:t>
            </a:r>
            <a:endParaRPr kumimoji="1" lang="ja-JP" altLang="en-US" b="0" dirty="0"/>
          </a:p>
        </p:txBody>
      </p:sp>
      <p:sp>
        <p:nvSpPr>
          <p:cNvPr id="3" name="コンテンツ プレースホルダ 2"/>
          <p:cNvSpPr>
            <a:spLocks noGrp="1"/>
          </p:cNvSpPr>
          <p:nvPr>
            <p:ph idx="1"/>
          </p:nvPr>
        </p:nvSpPr>
        <p:spPr>
          <a:ln>
            <a:noFill/>
          </a:ln>
        </p:spPr>
        <p:txBody>
          <a:bodyPr/>
          <a:lstStyle/>
          <a:p>
            <a:r>
              <a:rPr kumimoji="1" lang="ja-JP" altLang="en-US" dirty="0" smtClean="0"/>
              <a:t>分析結果</a:t>
            </a:r>
            <a:endParaRPr kumimoji="1" lang="en-US" altLang="ja-JP" dirty="0" smtClean="0"/>
          </a:p>
          <a:p>
            <a:pPr lvl="1"/>
            <a:r>
              <a:rPr lang="ja-JP" altLang="en-US" dirty="0" smtClean="0">
                <a:solidFill>
                  <a:srgbClr val="C00000"/>
                </a:solidFill>
              </a:rPr>
              <a:t>修正が解決するまでに要する時間の違い</a:t>
            </a:r>
            <a:endParaRPr lang="en-US" altLang="ja-JP" dirty="0" smtClean="0">
              <a:solidFill>
                <a:srgbClr val="C00000"/>
              </a:solidFill>
            </a:endParaRPr>
          </a:p>
          <a:p>
            <a:pPr lvl="1"/>
            <a:r>
              <a:rPr lang="ja-JP" altLang="en-US" dirty="0" smtClean="0">
                <a:solidFill>
                  <a:srgbClr val="0033CC"/>
                </a:solidFill>
              </a:rPr>
              <a:t>修正後のチェックの違い</a:t>
            </a:r>
            <a:endParaRPr lang="en-US" altLang="ja-JP" dirty="0" smtClean="0">
              <a:solidFill>
                <a:srgbClr val="0033CC"/>
              </a:solidFill>
            </a:endParaRPr>
          </a:p>
          <a:p>
            <a:pPr lvl="1"/>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21</a:t>
            </a:fld>
            <a:endParaRPr lang="en-US" altLang="ja-JP" dirty="0"/>
          </a:p>
        </p:txBody>
      </p:sp>
      <p:sp>
        <p:nvSpPr>
          <p:cNvPr id="6" name="円/楕円 5"/>
          <p:cNvSpPr/>
          <p:nvPr/>
        </p:nvSpPr>
        <p:spPr>
          <a:xfrm>
            <a:off x="4424346" y="5067891"/>
            <a:ext cx="1887499" cy="42248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1400" dirty="0" smtClean="0">
                <a:solidFill>
                  <a:schemeClr val="tx1"/>
                </a:solidFill>
              </a:rPr>
              <a:t>REOPENED</a:t>
            </a:r>
            <a:endParaRPr kumimoji="1" lang="ja-JP" altLang="en-US" sz="1400" dirty="0">
              <a:solidFill>
                <a:schemeClr val="tx1"/>
              </a:solidFill>
            </a:endParaRPr>
          </a:p>
        </p:txBody>
      </p:sp>
      <p:sp>
        <p:nvSpPr>
          <p:cNvPr id="8" name="円/楕円 7"/>
          <p:cNvSpPr/>
          <p:nvPr/>
        </p:nvSpPr>
        <p:spPr>
          <a:xfrm>
            <a:off x="4452085" y="3659599"/>
            <a:ext cx="1801347" cy="42248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1400" dirty="0" smtClean="0">
                <a:solidFill>
                  <a:schemeClr val="tx1"/>
                </a:solidFill>
              </a:rPr>
              <a:t>ASSIGNED</a:t>
            </a:r>
            <a:endParaRPr kumimoji="1" lang="ja-JP" altLang="en-US" sz="1400" dirty="0">
              <a:solidFill>
                <a:schemeClr val="tx1"/>
              </a:solidFill>
            </a:endParaRPr>
          </a:p>
        </p:txBody>
      </p:sp>
      <p:sp>
        <p:nvSpPr>
          <p:cNvPr id="9" name="円/楕円 8"/>
          <p:cNvSpPr/>
          <p:nvPr/>
        </p:nvSpPr>
        <p:spPr>
          <a:xfrm>
            <a:off x="6782535" y="3650215"/>
            <a:ext cx="1788990" cy="431871"/>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1400" dirty="0" smtClean="0">
                <a:solidFill>
                  <a:schemeClr val="tx1"/>
                </a:solidFill>
              </a:rPr>
              <a:t>RESOLVED</a:t>
            </a:r>
            <a:endParaRPr kumimoji="1" lang="ja-JP" altLang="en-US" sz="1400" dirty="0">
              <a:solidFill>
                <a:schemeClr val="tx1"/>
              </a:solidFill>
            </a:endParaRPr>
          </a:p>
        </p:txBody>
      </p:sp>
      <p:sp>
        <p:nvSpPr>
          <p:cNvPr id="10" name="円/楕円 9"/>
          <p:cNvSpPr/>
          <p:nvPr/>
        </p:nvSpPr>
        <p:spPr>
          <a:xfrm>
            <a:off x="6783537" y="5067891"/>
            <a:ext cx="1788991" cy="422487"/>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1400" dirty="0" smtClean="0">
                <a:solidFill>
                  <a:schemeClr val="tx1"/>
                </a:solidFill>
              </a:rPr>
              <a:t>VERIFIED</a:t>
            </a:r>
            <a:endParaRPr kumimoji="1" lang="ja-JP" altLang="en-US" sz="1400" dirty="0">
              <a:solidFill>
                <a:schemeClr val="tx1"/>
              </a:solidFill>
            </a:endParaRPr>
          </a:p>
        </p:txBody>
      </p:sp>
      <p:cxnSp>
        <p:nvCxnSpPr>
          <p:cNvPr id="11" name="直線矢印コネクタ 10"/>
          <p:cNvCxnSpPr/>
          <p:nvPr/>
        </p:nvCxnSpPr>
        <p:spPr>
          <a:xfrm>
            <a:off x="3826451" y="3800428"/>
            <a:ext cx="604691" cy="1044"/>
          </a:xfrm>
          <a:prstGeom prst="straightConnector1">
            <a:avLst/>
          </a:prstGeom>
          <a:ln w="25400">
            <a:solidFill>
              <a:srgbClr val="C0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a:stCxn id="8" idx="6"/>
          </p:cNvCxnSpPr>
          <p:nvPr/>
        </p:nvCxnSpPr>
        <p:spPr>
          <a:xfrm flipV="1">
            <a:off x="6253432" y="3866149"/>
            <a:ext cx="434223" cy="4693"/>
          </a:xfrm>
          <a:prstGeom prst="straightConnector1">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flipV="1">
            <a:off x="5812638" y="4082086"/>
            <a:ext cx="1119995" cy="1032747"/>
          </a:xfrm>
          <a:prstGeom prst="straightConnector1">
            <a:avLst/>
          </a:prstGeom>
          <a:ln w="25400">
            <a:solidFill>
              <a:srgbClr val="0033CC"/>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stCxn id="6" idx="0"/>
            <a:endCxn id="8" idx="4"/>
          </p:cNvCxnSpPr>
          <p:nvPr/>
        </p:nvCxnSpPr>
        <p:spPr>
          <a:xfrm rot="16200000" flipV="1">
            <a:off x="4867525" y="4567319"/>
            <a:ext cx="985805" cy="15339"/>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カギ線コネクタ 14"/>
          <p:cNvCxnSpPr>
            <a:stCxn id="7" idx="0"/>
            <a:endCxn id="9" idx="1"/>
          </p:cNvCxnSpPr>
          <p:nvPr/>
        </p:nvCxnSpPr>
        <p:spPr>
          <a:xfrm rot="16200000" flipH="1">
            <a:off x="5134210" y="1803144"/>
            <a:ext cx="53862" cy="3766772"/>
          </a:xfrm>
          <a:prstGeom prst="bentConnector3">
            <a:avLst>
              <a:gd name="adj1" fmla="val -441840"/>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stCxn id="9" idx="4"/>
            <a:endCxn id="10" idx="0"/>
          </p:cNvCxnSpPr>
          <p:nvPr/>
        </p:nvCxnSpPr>
        <p:spPr>
          <a:xfrm rot="16200000" flipH="1">
            <a:off x="7184629" y="4574487"/>
            <a:ext cx="985805" cy="1003"/>
          </a:xfrm>
          <a:prstGeom prst="straightConnector1">
            <a:avLst/>
          </a:prstGeom>
          <a:ln w="25400">
            <a:solidFill>
              <a:srgbClr val="00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endCxn id="6" idx="6"/>
          </p:cNvCxnSpPr>
          <p:nvPr/>
        </p:nvCxnSpPr>
        <p:spPr>
          <a:xfrm rot="10800000">
            <a:off x="6311845" y="5279134"/>
            <a:ext cx="469778" cy="1239"/>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3876842" y="3895512"/>
            <a:ext cx="677480" cy="340972"/>
          </a:xfrm>
          <a:prstGeom prst="rect">
            <a:avLst/>
          </a:prstGeom>
          <a:noFill/>
        </p:spPr>
        <p:txBody>
          <a:bodyPr wrap="square" rtlCol="0">
            <a:spAutoFit/>
          </a:bodyPr>
          <a:lstStyle/>
          <a:p>
            <a:pPr>
              <a:buNone/>
            </a:pPr>
            <a:r>
              <a:rPr lang="en-US" altLang="ja-JP" sz="1600" dirty="0" smtClean="0"/>
              <a:t>1.6</a:t>
            </a:r>
            <a:endParaRPr kumimoji="1" lang="ja-JP" altLang="en-US" sz="1600" dirty="0"/>
          </a:p>
        </p:txBody>
      </p:sp>
      <p:sp>
        <p:nvSpPr>
          <p:cNvPr id="19" name="テキスト ボックス 18"/>
          <p:cNvSpPr txBox="1"/>
          <p:nvPr/>
        </p:nvSpPr>
        <p:spPr>
          <a:xfrm>
            <a:off x="6182634" y="3542013"/>
            <a:ext cx="659222" cy="340972"/>
          </a:xfrm>
          <a:prstGeom prst="rect">
            <a:avLst/>
          </a:prstGeom>
          <a:noFill/>
          <a:ln>
            <a:noFill/>
          </a:ln>
        </p:spPr>
        <p:txBody>
          <a:bodyPr wrap="square" rtlCol="0">
            <a:spAutoFit/>
          </a:bodyPr>
          <a:lstStyle/>
          <a:p>
            <a:pPr>
              <a:buNone/>
            </a:pPr>
            <a:r>
              <a:rPr lang="en-US" altLang="ja-JP" sz="1600" dirty="0" smtClean="0">
                <a:solidFill>
                  <a:srgbClr val="C00000"/>
                </a:solidFill>
              </a:rPr>
              <a:t>3.7</a:t>
            </a:r>
            <a:endParaRPr kumimoji="1" lang="ja-JP" altLang="en-US" sz="1600" dirty="0">
              <a:solidFill>
                <a:srgbClr val="C00000"/>
              </a:solidFill>
            </a:endParaRPr>
          </a:p>
        </p:txBody>
      </p:sp>
      <p:sp>
        <p:nvSpPr>
          <p:cNvPr id="20" name="テキスト ボックス 19"/>
          <p:cNvSpPr txBox="1"/>
          <p:nvPr/>
        </p:nvSpPr>
        <p:spPr>
          <a:xfrm>
            <a:off x="4804821" y="4457631"/>
            <a:ext cx="528260" cy="340972"/>
          </a:xfrm>
          <a:prstGeom prst="rect">
            <a:avLst/>
          </a:prstGeom>
          <a:noFill/>
        </p:spPr>
        <p:txBody>
          <a:bodyPr wrap="square" rtlCol="0">
            <a:spAutoFit/>
          </a:bodyPr>
          <a:lstStyle/>
          <a:p>
            <a:pPr>
              <a:buNone/>
            </a:pPr>
            <a:r>
              <a:rPr kumimoji="1" lang="en-US" altLang="ja-JP" sz="1600" dirty="0" smtClean="0"/>
              <a:t>0.1</a:t>
            </a:r>
            <a:endParaRPr kumimoji="1" lang="ja-JP" altLang="en-US" sz="1600" dirty="0"/>
          </a:p>
        </p:txBody>
      </p:sp>
      <p:sp>
        <p:nvSpPr>
          <p:cNvPr id="21" name="テキスト ボックス 20"/>
          <p:cNvSpPr txBox="1"/>
          <p:nvPr/>
        </p:nvSpPr>
        <p:spPr>
          <a:xfrm>
            <a:off x="5672172" y="4342036"/>
            <a:ext cx="593986" cy="340972"/>
          </a:xfrm>
          <a:prstGeom prst="rect">
            <a:avLst/>
          </a:prstGeom>
          <a:noFill/>
        </p:spPr>
        <p:txBody>
          <a:bodyPr wrap="square" rtlCol="0">
            <a:spAutoFit/>
          </a:bodyPr>
          <a:lstStyle/>
          <a:p>
            <a:pPr>
              <a:buNone/>
            </a:pPr>
            <a:r>
              <a:rPr kumimoji="1" lang="en-US" altLang="ja-JP" sz="1600" dirty="0" smtClean="0"/>
              <a:t>0.6</a:t>
            </a:r>
            <a:endParaRPr kumimoji="1" lang="ja-JP" altLang="en-US" sz="1600" dirty="0"/>
          </a:p>
        </p:txBody>
      </p:sp>
      <p:sp>
        <p:nvSpPr>
          <p:cNvPr id="22" name="テキスト ボックス 21"/>
          <p:cNvSpPr txBox="1"/>
          <p:nvPr/>
        </p:nvSpPr>
        <p:spPr>
          <a:xfrm>
            <a:off x="7626879" y="4462206"/>
            <a:ext cx="736512" cy="340972"/>
          </a:xfrm>
          <a:prstGeom prst="rect">
            <a:avLst/>
          </a:prstGeom>
          <a:noFill/>
        </p:spPr>
        <p:txBody>
          <a:bodyPr wrap="square" rtlCol="0">
            <a:spAutoFit/>
          </a:bodyPr>
          <a:lstStyle/>
          <a:p>
            <a:pPr>
              <a:buNone/>
            </a:pPr>
            <a:r>
              <a:rPr lang="en-US" altLang="ja-JP" sz="1600" dirty="0" smtClean="0">
                <a:solidFill>
                  <a:srgbClr val="0033CC"/>
                </a:solidFill>
              </a:rPr>
              <a:t>7.4</a:t>
            </a:r>
          </a:p>
        </p:txBody>
      </p:sp>
      <p:sp>
        <p:nvSpPr>
          <p:cNvPr id="23" name="テキスト ボックス 22"/>
          <p:cNvSpPr txBox="1"/>
          <p:nvPr/>
        </p:nvSpPr>
        <p:spPr>
          <a:xfrm>
            <a:off x="5120276" y="3140994"/>
            <a:ext cx="594732" cy="340972"/>
          </a:xfrm>
          <a:prstGeom prst="rect">
            <a:avLst/>
          </a:prstGeom>
          <a:noFill/>
          <a:ln>
            <a:noFill/>
          </a:ln>
        </p:spPr>
        <p:txBody>
          <a:bodyPr wrap="square" rtlCol="0">
            <a:spAutoFit/>
          </a:bodyPr>
          <a:lstStyle/>
          <a:p>
            <a:pPr>
              <a:buNone/>
            </a:pPr>
            <a:r>
              <a:rPr lang="en-US" altLang="ja-JP" sz="1600" dirty="0" smtClean="0">
                <a:solidFill>
                  <a:srgbClr val="C00000"/>
                </a:solidFill>
              </a:rPr>
              <a:t>9.9</a:t>
            </a:r>
            <a:endParaRPr kumimoji="1" lang="ja-JP" altLang="en-US" sz="1600" dirty="0">
              <a:solidFill>
                <a:srgbClr val="C00000"/>
              </a:solidFill>
            </a:endParaRPr>
          </a:p>
        </p:txBody>
      </p:sp>
      <p:cxnSp>
        <p:nvCxnSpPr>
          <p:cNvPr id="24" name="直線矢印コネクタ 23"/>
          <p:cNvCxnSpPr/>
          <p:nvPr/>
        </p:nvCxnSpPr>
        <p:spPr>
          <a:xfrm flipV="1">
            <a:off x="5611074" y="3988200"/>
            <a:ext cx="1119995" cy="1032747"/>
          </a:xfrm>
          <a:prstGeom prst="straightConnector1">
            <a:avLst/>
          </a:prstGeom>
          <a:ln w="25400">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6266157" y="4598461"/>
            <a:ext cx="640194" cy="340972"/>
          </a:xfrm>
          <a:prstGeom prst="rect">
            <a:avLst/>
          </a:prstGeom>
          <a:noFill/>
        </p:spPr>
        <p:txBody>
          <a:bodyPr wrap="square" rtlCol="0">
            <a:spAutoFit/>
          </a:bodyPr>
          <a:lstStyle/>
          <a:p>
            <a:pPr>
              <a:buNone/>
            </a:pPr>
            <a:r>
              <a:rPr kumimoji="1" lang="en-US" altLang="ja-JP" sz="1600" dirty="0" smtClean="0">
                <a:solidFill>
                  <a:srgbClr val="0033CC"/>
                </a:solidFill>
              </a:rPr>
              <a:t>0.5</a:t>
            </a:r>
            <a:endParaRPr kumimoji="1" lang="ja-JP" altLang="en-US" sz="1600" dirty="0">
              <a:solidFill>
                <a:srgbClr val="0033CC"/>
              </a:solidFill>
            </a:endParaRPr>
          </a:p>
        </p:txBody>
      </p:sp>
      <p:cxnSp>
        <p:nvCxnSpPr>
          <p:cNvPr id="26" name="直線矢印コネクタ 25"/>
          <p:cNvCxnSpPr/>
          <p:nvPr/>
        </p:nvCxnSpPr>
        <p:spPr>
          <a:xfrm>
            <a:off x="3826451" y="3941257"/>
            <a:ext cx="604691" cy="1044"/>
          </a:xfrm>
          <a:prstGeom prst="straightConnector1">
            <a:avLst/>
          </a:prstGeom>
          <a:ln w="254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3876842" y="3493255"/>
            <a:ext cx="575242" cy="340972"/>
          </a:xfrm>
          <a:prstGeom prst="rect">
            <a:avLst/>
          </a:prstGeom>
          <a:noFill/>
        </p:spPr>
        <p:txBody>
          <a:bodyPr wrap="square" rtlCol="0">
            <a:spAutoFit/>
          </a:bodyPr>
          <a:lstStyle/>
          <a:p>
            <a:pPr>
              <a:buNone/>
            </a:pPr>
            <a:r>
              <a:rPr lang="en-US" altLang="ja-JP" sz="1600" dirty="0" smtClean="0">
                <a:solidFill>
                  <a:srgbClr val="C00000"/>
                </a:solidFill>
              </a:rPr>
              <a:t>3.3</a:t>
            </a:r>
            <a:endParaRPr kumimoji="1" lang="ja-JP" altLang="en-US" sz="1600" dirty="0">
              <a:solidFill>
                <a:srgbClr val="C00000"/>
              </a:solidFill>
            </a:endParaRPr>
          </a:p>
        </p:txBody>
      </p:sp>
      <p:sp>
        <p:nvSpPr>
          <p:cNvPr id="28" name="テキスト ボックス 27"/>
          <p:cNvSpPr txBox="1"/>
          <p:nvPr/>
        </p:nvSpPr>
        <p:spPr>
          <a:xfrm>
            <a:off x="6253432" y="5302606"/>
            <a:ext cx="667549" cy="340972"/>
          </a:xfrm>
          <a:prstGeom prst="rect">
            <a:avLst/>
          </a:prstGeom>
          <a:noFill/>
        </p:spPr>
        <p:txBody>
          <a:bodyPr wrap="square" rtlCol="0">
            <a:spAutoFit/>
          </a:bodyPr>
          <a:lstStyle/>
          <a:p>
            <a:pPr>
              <a:buNone/>
            </a:pPr>
            <a:r>
              <a:rPr lang="en-US" altLang="ja-JP" sz="1600" dirty="0" smtClean="0"/>
              <a:t>2.4</a:t>
            </a:r>
            <a:endParaRPr kumimoji="1" lang="ja-JP" altLang="en-US" sz="1600" dirty="0"/>
          </a:p>
        </p:txBody>
      </p:sp>
      <p:grpSp>
        <p:nvGrpSpPr>
          <p:cNvPr id="5" name="グループ化 69"/>
          <p:cNvGrpSpPr/>
          <p:nvPr/>
        </p:nvGrpSpPr>
        <p:grpSpPr>
          <a:xfrm>
            <a:off x="660561" y="3648372"/>
            <a:ext cx="1559489" cy="375544"/>
            <a:chOff x="0" y="1881444"/>
            <a:chExt cx="1865040" cy="482112"/>
          </a:xfrm>
        </p:grpSpPr>
        <p:sp>
          <p:nvSpPr>
            <p:cNvPr id="34" name="円/楕円 33"/>
            <p:cNvSpPr/>
            <p:nvPr/>
          </p:nvSpPr>
          <p:spPr>
            <a:xfrm>
              <a:off x="0" y="1881444"/>
              <a:ext cx="1785918" cy="482112"/>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solidFill>
                  <a:schemeClr val="tx1"/>
                </a:solidFill>
              </a:endParaRPr>
            </a:p>
          </p:txBody>
        </p:sp>
        <p:sp>
          <p:nvSpPr>
            <p:cNvPr id="35" name="テキスト ボックス 34"/>
            <p:cNvSpPr txBox="1"/>
            <p:nvPr/>
          </p:nvSpPr>
          <p:spPr>
            <a:xfrm>
              <a:off x="99410" y="1960018"/>
              <a:ext cx="1765630" cy="355603"/>
            </a:xfrm>
            <a:prstGeom prst="rect">
              <a:avLst/>
            </a:prstGeom>
            <a:noFill/>
          </p:spPr>
          <p:txBody>
            <a:bodyPr wrap="square" rtlCol="0">
              <a:spAutoFit/>
            </a:bodyPr>
            <a:lstStyle/>
            <a:p>
              <a:pPr>
                <a:buNone/>
              </a:pPr>
              <a:r>
                <a:rPr kumimoji="1" lang="en-US" altLang="ja-JP" sz="1200" dirty="0" smtClean="0"/>
                <a:t>UNCONFIRMED</a:t>
              </a:r>
              <a:endParaRPr kumimoji="1" lang="ja-JP" altLang="en-US" sz="1200" dirty="0"/>
            </a:p>
          </p:txBody>
        </p:sp>
      </p:grpSp>
      <p:cxnSp>
        <p:nvCxnSpPr>
          <p:cNvPr id="30" name="直線矢印コネクタ 29"/>
          <p:cNvCxnSpPr/>
          <p:nvPr/>
        </p:nvCxnSpPr>
        <p:spPr>
          <a:xfrm>
            <a:off x="2146544" y="3844494"/>
            <a:ext cx="604691" cy="1044"/>
          </a:xfrm>
          <a:prstGeom prst="straightConnector1">
            <a:avLst/>
          </a:prstGeom>
          <a:ln w="25400">
            <a:solidFill>
              <a:srgbClr val="C0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2196934" y="3562837"/>
            <a:ext cx="658279" cy="340972"/>
          </a:xfrm>
          <a:prstGeom prst="rect">
            <a:avLst/>
          </a:prstGeom>
          <a:noFill/>
        </p:spPr>
        <p:txBody>
          <a:bodyPr wrap="square" rtlCol="0">
            <a:spAutoFit/>
          </a:bodyPr>
          <a:lstStyle/>
          <a:p>
            <a:pPr>
              <a:buNone/>
            </a:pPr>
            <a:r>
              <a:rPr lang="en-US" altLang="ja-JP" sz="1600" dirty="0" smtClean="0">
                <a:solidFill>
                  <a:srgbClr val="C00000"/>
                </a:solidFill>
              </a:rPr>
              <a:t>0.3</a:t>
            </a:r>
            <a:endParaRPr kumimoji="1" lang="ja-JP" altLang="en-US" sz="1600" dirty="0">
              <a:solidFill>
                <a:srgbClr val="C00000"/>
              </a:solidFill>
            </a:endParaRPr>
          </a:p>
        </p:txBody>
      </p:sp>
      <p:cxnSp>
        <p:nvCxnSpPr>
          <p:cNvPr id="32" name="カギ線コネクタ 31"/>
          <p:cNvCxnSpPr>
            <a:endCxn id="9" idx="0"/>
          </p:cNvCxnSpPr>
          <p:nvPr/>
        </p:nvCxnSpPr>
        <p:spPr>
          <a:xfrm rot="16200000" flipH="1">
            <a:off x="4541206" y="514392"/>
            <a:ext cx="1843" cy="6269804"/>
          </a:xfrm>
          <a:prstGeom prst="bentConnector3">
            <a:avLst>
              <a:gd name="adj1" fmla="val -33594602"/>
            </a:avLst>
          </a:prstGeom>
          <a:ln w="2540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4470361" y="2708370"/>
            <a:ext cx="628787" cy="340972"/>
          </a:xfrm>
          <a:prstGeom prst="rect">
            <a:avLst/>
          </a:prstGeom>
          <a:noFill/>
          <a:ln>
            <a:noFill/>
          </a:ln>
        </p:spPr>
        <p:txBody>
          <a:bodyPr wrap="square" rtlCol="0">
            <a:spAutoFit/>
          </a:bodyPr>
          <a:lstStyle/>
          <a:p>
            <a:pPr>
              <a:buNone/>
            </a:pPr>
            <a:r>
              <a:rPr lang="en-US" altLang="ja-JP" sz="1600" dirty="0" smtClean="0">
                <a:solidFill>
                  <a:srgbClr val="C00000"/>
                </a:solidFill>
              </a:rPr>
              <a:t>1.1</a:t>
            </a:r>
            <a:endParaRPr kumimoji="1" lang="ja-JP" altLang="en-US" sz="1600" dirty="0">
              <a:solidFill>
                <a:srgbClr val="C00000"/>
              </a:solidFill>
            </a:endParaRPr>
          </a:p>
        </p:txBody>
      </p:sp>
      <p:sp>
        <p:nvSpPr>
          <p:cNvPr id="7" name="円/楕円 6"/>
          <p:cNvSpPr/>
          <p:nvPr/>
        </p:nvSpPr>
        <p:spPr>
          <a:xfrm>
            <a:off x="2761619" y="3659599"/>
            <a:ext cx="1032271" cy="375544"/>
          </a:xfrm>
          <a:prstGeom prst="ellips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1400" dirty="0" smtClean="0">
                <a:solidFill>
                  <a:schemeClr val="tx1"/>
                </a:solidFill>
              </a:rPr>
              <a:t>NEW</a:t>
            </a:r>
            <a:endParaRPr kumimoji="1" lang="ja-JP" altLang="en-US" sz="1400" dirty="0">
              <a:solidFill>
                <a:schemeClr val="tx1"/>
              </a:solidFill>
            </a:endParaRPr>
          </a:p>
        </p:txBody>
      </p:sp>
      <p:sp>
        <p:nvSpPr>
          <p:cNvPr id="38" name="テキスト ボックス 37"/>
          <p:cNvSpPr txBox="1"/>
          <p:nvPr/>
        </p:nvSpPr>
        <p:spPr>
          <a:xfrm>
            <a:off x="267244" y="5925941"/>
            <a:ext cx="4804822" cy="646331"/>
          </a:xfrm>
          <a:prstGeom prst="rect">
            <a:avLst/>
          </a:prstGeom>
          <a:noFill/>
        </p:spPr>
        <p:txBody>
          <a:bodyPr wrap="square" rtlCol="0">
            <a:spAutoFit/>
          </a:bodyPr>
          <a:lstStyle/>
          <a:p>
            <a:pPr marL="268288" indent="-268288">
              <a:buNone/>
            </a:pPr>
            <a:r>
              <a:rPr kumimoji="1" lang="en-US" altLang="ja-JP" dirty="0" smtClean="0"/>
              <a:t>※</a:t>
            </a:r>
            <a:r>
              <a:rPr kumimoji="1" lang="ja-JP" altLang="en-US" dirty="0" smtClean="0"/>
              <a:t>数字は各プロセス間に要する時間の中央値</a:t>
            </a:r>
            <a:r>
              <a:rPr lang="ja-JP" altLang="en-US" dirty="0" smtClean="0"/>
              <a:t>　　　　　　　　　　　　　　　　　　</a:t>
            </a:r>
            <a:r>
              <a:rPr kumimoji="1" lang="ja-JP" altLang="en-US" dirty="0" smtClean="0"/>
              <a:t>単位は</a:t>
            </a:r>
            <a:r>
              <a:rPr kumimoji="1" lang="en-US" altLang="ja-JP" dirty="0" smtClean="0"/>
              <a:t>【</a:t>
            </a:r>
            <a:r>
              <a:rPr kumimoji="1" lang="ja-JP" altLang="en-US" dirty="0" smtClean="0"/>
              <a:t>日</a:t>
            </a:r>
            <a:r>
              <a:rPr kumimoji="1" lang="en-US" altLang="ja-JP" dirty="0" smtClean="0"/>
              <a:t>】</a:t>
            </a:r>
            <a:endParaRPr kumimoji="1" lang="ja-JP" altLang="en-US" dirty="0"/>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b="0" dirty="0" smtClean="0"/>
              <a:t>バグ修正支援システムの構築</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バグ票の関係とソースコードの関係から，</a:t>
            </a:r>
            <a:r>
              <a:rPr lang="ja-JP" altLang="en-US" dirty="0" smtClean="0">
                <a:solidFill>
                  <a:srgbClr val="FF0000"/>
                </a:solidFill>
              </a:rPr>
              <a:t>円滑で正確な</a:t>
            </a:r>
            <a:r>
              <a:rPr lang="ja-JP" altLang="en-US" dirty="0" smtClean="0"/>
              <a:t>修正活動を支援するための技術を開発する</a:t>
            </a:r>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22</a:t>
            </a:fld>
            <a:endParaRPr lang="en-US" altLang="ja-JP" dirty="0"/>
          </a:p>
        </p:txBody>
      </p:sp>
      <p:sp>
        <p:nvSpPr>
          <p:cNvPr id="6" name="テキスト ボックス 5"/>
          <p:cNvSpPr txBox="1"/>
          <p:nvPr/>
        </p:nvSpPr>
        <p:spPr>
          <a:xfrm>
            <a:off x="18440" y="6003846"/>
            <a:ext cx="1753295" cy="307777"/>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None/>
            </a:pPr>
            <a:r>
              <a:rPr kumimoji="1" lang="ja-JP" altLang="en-US" sz="1400" b="1" dirty="0" smtClean="0"/>
              <a:t>バグ票の関係</a:t>
            </a:r>
            <a:endParaRPr kumimoji="1" lang="ja-JP" altLang="en-US" sz="1400" b="1" dirty="0"/>
          </a:p>
        </p:txBody>
      </p:sp>
      <p:sp>
        <p:nvSpPr>
          <p:cNvPr id="7" name="テキスト ボックス 6"/>
          <p:cNvSpPr txBox="1"/>
          <p:nvPr/>
        </p:nvSpPr>
        <p:spPr>
          <a:xfrm>
            <a:off x="25226" y="4142905"/>
            <a:ext cx="1753295" cy="307777"/>
          </a:xfrm>
          <a:prstGeom prst="rect">
            <a:avLst/>
          </a:prstGeom>
          <a:gradFill flip="none" rotWithShape="1">
            <a:gsLst>
              <a:gs pos="0">
                <a:srgbClr val="FF8F8F">
                  <a:tint val="66000"/>
                  <a:satMod val="160000"/>
                </a:srgbClr>
              </a:gs>
              <a:gs pos="50000">
                <a:srgbClr val="FF8F8F">
                  <a:tint val="44500"/>
                  <a:satMod val="160000"/>
                </a:srgbClr>
              </a:gs>
              <a:gs pos="100000">
                <a:srgbClr val="FF8F8F">
                  <a:tint val="23500"/>
                  <a:satMod val="160000"/>
                </a:srgbClr>
              </a:gs>
            </a:gsLst>
            <a:lin ang="16200000" scaled="1"/>
            <a:tileRect/>
          </a:gra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lang="ja-JP" altLang="en-US" sz="1400" b="1" dirty="0" smtClean="0"/>
              <a:t>ソースコード</a:t>
            </a:r>
            <a:r>
              <a:rPr kumimoji="1" lang="ja-JP" altLang="en-US" sz="1400" b="1" dirty="0" smtClean="0"/>
              <a:t>の関係</a:t>
            </a:r>
            <a:endParaRPr kumimoji="1" lang="ja-JP" altLang="en-US" sz="1400" b="1" dirty="0"/>
          </a:p>
        </p:txBody>
      </p:sp>
      <p:grpSp>
        <p:nvGrpSpPr>
          <p:cNvPr id="5" name="グループ化 83"/>
          <p:cNvGrpSpPr/>
          <p:nvPr/>
        </p:nvGrpSpPr>
        <p:grpSpPr>
          <a:xfrm>
            <a:off x="1857356" y="1785926"/>
            <a:ext cx="4188952" cy="6432498"/>
            <a:chOff x="2353129" y="1785926"/>
            <a:chExt cx="4188952" cy="6432498"/>
          </a:xfrm>
        </p:grpSpPr>
        <p:cxnSp>
          <p:nvCxnSpPr>
            <p:cNvPr id="10" name="直線矢印コネクタ 9"/>
            <p:cNvCxnSpPr/>
            <p:nvPr/>
          </p:nvCxnSpPr>
          <p:spPr>
            <a:xfrm rot="16200000" flipH="1">
              <a:off x="2994070" y="4524138"/>
              <a:ext cx="1705909" cy="20393"/>
            </a:xfrm>
            <a:prstGeom prst="straightConnector1">
              <a:avLst/>
            </a:prstGeom>
            <a:ln w="22225">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8" name="グループ化 79"/>
            <p:cNvGrpSpPr/>
            <p:nvPr/>
          </p:nvGrpSpPr>
          <p:grpSpPr>
            <a:xfrm>
              <a:off x="2967709" y="1785926"/>
              <a:ext cx="3574372" cy="6432498"/>
              <a:chOff x="2873652" y="1854286"/>
              <a:chExt cx="3574372" cy="6432498"/>
            </a:xfrm>
          </p:grpSpPr>
          <p:grpSp>
            <p:nvGrpSpPr>
              <p:cNvPr id="11" name="グループ化 107"/>
              <p:cNvGrpSpPr/>
              <p:nvPr/>
            </p:nvGrpSpPr>
            <p:grpSpPr>
              <a:xfrm>
                <a:off x="2894045" y="3654968"/>
                <a:ext cx="3459206" cy="4631816"/>
                <a:chOff x="214282" y="857232"/>
                <a:chExt cx="4214842" cy="5643602"/>
              </a:xfrm>
              <a:scene3d>
                <a:camera prst="isometricOffAxis1Top"/>
                <a:lightRig rig="threePt" dir="t"/>
              </a:scene3d>
            </p:grpSpPr>
            <p:sp>
              <p:nvSpPr>
                <p:cNvPr id="27" name="正方形/長方形 26"/>
                <p:cNvSpPr/>
                <p:nvPr/>
              </p:nvSpPr>
              <p:spPr>
                <a:xfrm>
                  <a:off x="214282" y="857232"/>
                  <a:ext cx="4214842" cy="5643602"/>
                </a:xfrm>
                <a:prstGeom prst="rect">
                  <a:avLst/>
                </a:prstGeom>
                <a:solidFill>
                  <a:srgbClr val="DBE5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8" name="爆発 1 27"/>
                <p:cNvSpPr/>
                <p:nvPr/>
              </p:nvSpPr>
              <p:spPr>
                <a:xfrm>
                  <a:off x="1761426" y="928670"/>
                  <a:ext cx="1214446" cy="1285884"/>
                </a:xfrm>
                <a:prstGeom prst="irregularSeal1">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a</a:t>
                  </a:r>
                  <a:endParaRPr kumimoji="1" lang="ja-JP" altLang="en-US" sz="2400" dirty="0">
                    <a:solidFill>
                      <a:schemeClr val="bg2"/>
                    </a:solidFill>
                  </a:endParaRPr>
                </a:p>
              </p:txBody>
            </p:sp>
            <p:sp>
              <p:nvSpPr>
                <p:cNvPr id="29" name="爆発 1 28"/>
                <p:cNvSpPr/>
                <p:nvPr/>
              </p:nvSpPr>
              <p:spPr>
                <a:xfrm>
                  <a:off x="618418" y="3143248"/>
                  <a:ext cx="1214446" cy="1285884"/>
                </a:xfrm>
                <a:prstGeom prst="irregularSeal1">
                  <a:avLst/>
                </a:prstGeom>
                <a:solidFill>
                  <a:srgbClr val="FFFF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altLang="ja-JP" sz="2400" dirty="0" smtClean="0">
                      <a:solidFill>
                        <a:schemeClr val="tx1"/>
                      </a:solidFill>
                    </a:rPr>
                    <a:t>b</a:t>
                  </a:r>
                  <a:endParaRPr kumimoji="1" lang="ja-JP" altLang="en-US" sz="1400" dirty="0">
                    <a:solidFill>
                      <a:schemeClr val="tx1"/>
                    </a:solidFill>
                  </a:endParaRPr>
                </a:p>
              </p:txBody>
            </p:sp>
            <p:sp>
              <p:nvSpPr>
                <p:cNvPr id="30" name="爆発 1 29"/>
                <p:cNvSpPr/>
                <p:nvPr/>
              </p:nvSpPr>
              <p:spPr>
                <a:xfrm>
                  <a:off x="2857488" y="3102428"/>
                  <a:ext cx="1214446" cy="1285884"/>
                </a:xfrm>
                <a:prstGeom prst="irregularSeal1">
                  <a:avLst/>
                </a:prstGeom>
                <a:solidFill>
                  <a:srgbClr val="FFFF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tx1"/>
                      </a:solidFill>
                    </a:rPr>
                    <a:t>c</a:t>
                  </a:r>
                  <a:endParaRPr kumimoji="1" lang="ja-JP" altLang="en-US" sz="1400" dirty="0">
                    <a:solidFill>
                      <a:schemeClr val="tx1"/>
                    </a:solidFill>
                  </a:endParaRPr>
                </a:p>
              </p:txBody>
            </p:sp>
            <p:sp>
              <p:nvSpPr>
                <p:cNvPr id="31" name="爆発 1 30"/>
                <p:cNvSpPr/>
                <p:nvPr/>
              </p:nvSpPr>
              <p:spPr>
                <a:xfrm>
                  <a:off x="1832864" y="5214950"/>
                  <a:ext cx="1214446" cy="1285884"/>
                </a:xfrm>
                <a:prstGeom prst="irregularSeal1">
                  <a:avLst/>
                </a:prstGeom>
                <a:solidFill>
                  <a:srgbClr val="FFFFBD"/>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rgbClr val="C00000"/>
                      </a:solidFill>
                    </a:rPr>
                    <a:t>d</a:t>
                  </a:r>
                  <a:endParaRPr kumimoji="1" lang="ja-JP" altLang="en-US" sz="1400" dirty="0">
                    <a:solidFill>
                      <a:srgbClr val="C00000"/>
                    </a:solidFill>
                  </a:endParaRPr>
                </a:p>
              </p:txBody>
            </p:sp>
            <p:cxnSp>
              <p:nvCxnSpPr>
                <p:cNvPr id="32" name="直線矢印コネクタ 31"/>
                <p:cNvCxnSpPr/>
                <p:nvPr/>
              </p:nvCxnSpPr>
              <p:spPr>
                <a:xfrm rot="5400000">
                  <a:off x="1142976" y="2428868"/>
                  <a:ext cx="1285884" cy="428628"/>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rot="16200000" flipH="1">
                  <a:off x="2536017" y="2250273"/>
                  <a:ext cx="1214446" cy="571504"/>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5400000">
                  <a:off x="2678893" y="4750603"/>
                  <a:ext cx="1143008" cy="500066"/>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16200000" flipH="1">
                  <a:off x="1000100" y="4643446"/>
                  <a:ext cx="1214446" cy="642942"/>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39" name="グループ化 119"/>
              <p:cNvGrpSpPr/>
              <p:nvPr/>
            </p:nvGrpSpPr>
            <p:grpSpPr>
              <a:xfrm>
                <a:off x="2873652" y="1854286"/>
                <a:ext cx="3574372" cy="4786023"/>
                <a:chOff x="4643363" y="857232"/>
                <a:chExt cx="4214774" cy="5643596"/>
              </a:xfrm>
              <a:scene3d>
                <a:camera prst="isometricOffAxis1Top"/>
                <a:lightRig rig="threePt" dir="t"/>
              </a:scene3d>
            </p:grpSpPr>
            <p:sp>
              <p:nvSpPr>
                <p:cNvPr id="13" name="正方形/長方形 12"/>
                <p:cNvSpPr/>
                <p:nvPr/>
              </p:nvSpPr>
              <p:spPr>
                <a:xfrm>
                  <a:off x="4643363" y="857232"/>
                  <a:ext cx="4214774" cy="5643596"/>
                </a:xfrm>
                <a:prstGeom prst="rect">
                  <a:avLst/>
                </a:prstGeom>
                <a:solidFill>
                  <a:srgbClr val="FFDDDD">
                    <a:alpha val="29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14" name="メモ 13"/>
                <p:cNvSpPr/>
                <p:nvPr/>
              </p:nvSpPr>
              <p:spPr>
                <a:xfrm>
                  <a:off x="4857674" y="3071808"/>
                  <a:ext cx="571495" cy="642941"/>
                </a:xfrm>
                <a:prstGeom prst="foldedCorner">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B</a:t>
                  </a:r>
                  <a:endParaRPr kumimoji="1" lang="ja-JP" altLang="en-US" sz="1400" dirty="0">
                    <a:solidFill>
                      <a:schemeClr val="bg2"/>
                    </a:solidFill>
                  </a:endParaRPr>
                </a:p>
              </p:txBody>
            </p:sp>
            <p:sp>
              <p:nvSpPr>
                <p:cNvPr id="15" name="メモ 14"/>
                <p:cNvSpPr/>
                <p:nvPr/>
              </p:nvSpPr>
              <p:spPr>
                <a:xfrm>
                  <a:off x="8143769" y="3071808"/>
                  <a:ext cx="571495" cy="642941"/>
                </a:xfrm>
                <a:prstGeom prst="foldedCorner">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G</a:t>
                  </a:r>
                  <a:endParaRPr kumimoji="1" lang="ja-JP" altLang="en-US" sz="1400" dirty="0">
                    <a:solidFill>
                      <a:schemeClr val="bg2"/>
                    </a:solidFill>
                  </a:endParaRPr>
                </a:p>
              </p:txBody>
            </p:sp>
            <p:sp>
              <p:nvSpPr>
                <p:cNvPr id="16" name="メモ 15"/>
                <p:cNvSpPr/>
                <p:nvPr/>
              </p:nvSpPr>
              <p:spPr>
                <a:xfrm>
                  <a:off x="7085347" y="3071808"/>
                  <a:ext cx="571495" cy="642941"/>
                </a:xfrm>
                <a:prstGeom prst="foldedCorner">
                  <a:avLst/>
                </a:prstGeom>
                <a:solidFill>
                  <a:srgbClr val="FFFF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tx1"/>
                      </a:solidFill>
                    </a:rPr>
                    <a:t>E</a:t>
                  </a:r>
                  <a:endParaRPr kumimoji="1" lang="ja-JP" altLang="en-US" sz="1400" dirty="0">
                    <a:solidFill>
                      <a:schemeClr val="tx1"/>
                    </a:solidFill>
                  </a:endParaRPr>
                </a:p>
              </p:txBody>
            </p:sp>
            <p:sp>
              <p:nvSpPr>
                <p:cNvPr id="17" name="メモ 16"/>
                <p:cNvSpPr/>
                <p:nvPr/>
              </p:nvSpPr>
              <p:spPr>
                <a:xfrm>
                  <a:off x="5929226" y="3071808"/>
                  <a:ext cx="571495" cy="642941"/>
                </a:xfrm>
                <a:prstGeom prst="foldedCorner">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D</a:t>
                  </a:r>
                  <a:endParaRPr kumimoji="1" lang="ja-JP" altLang="en-US" sz="1400" dirty="0">
                    <a:solidFill>
                      <a:schemeClr val="bg2"/>
                    </a:solidFill>
                  </a:endParaRPr>
                </a:p>
              </p:txBody>
            </p:sp>
            <p:sp>
              <p:nvSpPr>
                <p:cNvPr id="18" name="メモ 17"/>
                <p:cNvSpPr/>
                <p:nvPr/>
              </p:nvSpPr>
              <p:spPr>
                <a:xfrm>
                  <a:off x="6429284" y="1142983"/>
                  <a:ext cx="571495" cy="642941"/>
                </a:xfrm>
                <a:prstGeom prst="foldedCorner">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A</a:t>
                  </a:r>
                  <a:endParaRPr kumimoji="1" lang="ja-JP" altLang="en-US" sz="1400" dirty="0">
                    <a:solidFill>
                      <a:schemeClr val="bg2"/>
                    </a:solidFill>
                  </a:endParaRPr>
                </a:p>
              </p:txBody>
            </p:sp>
            <p:sp>
              <p:nvSpPr>
                <p:cNvPr id="19" name="メモ 18"/>
                <p:cNvSpPr/>
                <p:nvPr/>
              </p:nvSpPr>
              <p:spPr>
                <a:xfrm>
                  <a:off x="4857673" y="4572004"/>
                  <a:ext cx="571495" cy="642941"/>
                </a:xfrm>
                <a:prstGeom prst="foldedCorner">
                  <a:avLst/>
                </a:prstGeom>
                <a:solidFill>
                  <a:srgbClr val="FFFFBD"/>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bg2"/>
                      </a:solidFill>
                    </a:rPr>
                    <a:t>C</a:t>
                  </a:r>
                  <a:endParaRPr kumimoji="1" lang="ja-JP" altLang="en-US" sz="1400" dirty="0">
                    <a:solidFill>
                      <a:schemeClr val="bg2"/>
                    </a:solidFill>
                  </a:endParaRPr>
                </a:p>
              </p:txBody>
            </p:sp>
            <p:sp>
              <p:nvSpPr>
                <p:cNvPr id="20" name="メモ 19"/>
                <p:cNvSpPr/>
                <p:nvPr/>
              </p:nvSpPr>
              <p:spPr>
                <a:xfrm>
                  <a:off x="7072216" y="4572004"/>
                  <a:ext cx="571495" cy="642941"/>
                </a:xfrm>
                <a:prstGeom prst="foldedCorner">
                  <a:avLst/>
                </a:prstGeom>
                <a:solidFill>
                  <a:srgbClr val="FFFFB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kumimoji="1" lang="en-US" altLang="ja-JP" sz="2400" dirty="0" smtClean="0">
                      <a:solidFill>
                        <a:schemeClr val="tx1"/>
                      </a:solidFill>
                    </a:rPr>
                    <a:t>F</a:t>
                  </a:r>
                  <a:endParaRPr kumimoji="1" lang="ja-JP" altLang="en-US" sz="1400" dirty="0">
                    <a:solidFill>
                      <a:schemeClr val="tx1"/>
                    </a:solidFill>
                  </a:endParaRPr>
                </a:p>
              </p:txBody>
            </p:sp>
            <p:cxnSp>
              <p:nvCxnSpPr>
                <p:cNvPr id="21" name="直線矢印コネクタ 20"/>
                <p:cNvCxnSpPr>
                  <a:stCxn id="14" idx="0"/>
                  <a:endCxn id="18" idx="2"/>
                </p:cNvCxnSpPr>
                <p:nvPr/>
              </p:nvCxnSpPr>
              <p:spPr>
                <a:xfrm rot="5400000" flipH="1" flipV="1">
                  <a:off x="5286284" y="1643060"/>
                  <a:ext cx="1285882" cy="1571611"/>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17" idx="0"/>
                  <a:endCxn id="18" idx="2"/>
                </p:cNvCxnSpPr>
                <p:nvPr/>
              </p:nvCxnSpPr>
              <p:spPr>
                <a:xfrm rot="5400000" flipH="1" flipV="1">
                  <a:off x="5822061" y="2178837"/>
                  <a:ext cx="1285882" cy="500058"/>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16" idx="0"/>
                  <a:endCxn id="18" idx="2"/>
                </p:cNvCxnSpPr>
                <p:nvPr/>
              </p:nvCxnSpPr>
              <p:spPr>
                <a:xfrm rot="16200000" flipV="1">
                  <a:off x="6400122" y="2100834"/>
                  <a:ext cx="1285884" cy="656063"/>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a:stCxn id="15" idx="0"/>
                  <a:endCxn id="18" idx="2"/>
                </p:cNvCxnSpPr>
                <p:nvPr/>
              </p:nvCxnSpPr>
              <p:spPr>
                <a:xfrm rot="16200000" flipV="1">
                  <a:off x="6929334" y="1571623"/>
                  <a:ext cx="1285882" cy="1714485"/>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19" idx="0"/>
                  <a:endCxn id="14" idx="2"/>
                </p:cNvCxnSpPr>
                <p:nvPr/>
              </p:nvCxnSpPr>
              <p:spPr>
                <a:xfrm rot="5400000" flipH="1" flipV="1">
                  <a:off x="4714794" y="4143374"/>
                  <a:ext cx="857255" cy="1588"/>
                </a:xfrm>
                <a:prstGeom prst="straightConnector1">
                  <a:avLst/>
                </a:prstGeom>
                <a:ln w="22225">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a:stCxn id="20" idx="0"/>
                  <a:endCxn id="16" idx="2"/>
                </p:cNvCxnSpPr>
                <p:nvPr/>
              </p:nvCxnSpPr>
              <p:spPr>
                <a:xfrm rot="5400000" flipH="1" flipV="1">
                  <a:off x="6935900" y="4136814"/>
                  <a:ext cx="857255" cy="13130"/>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cxnSp>
          <p:nvCxnSpPr>
            <p:cNvPr id="9" name="直線矢印コネクタ 8"/>
            <p:cNvCxnSpPr/>
            <p:nvPr/>
          </p:nvCxnSpPr>
          <p:spPr>
            <a:xfrm rot="5400000">
              <a:off x="4080283" y="4540857"/>
              <a:ext cx="1476328" cy="1259039"/>
            </a:xfrm>
            <a:prstGeom prst="straightConnector1">
              <a:avLst/>
            </a:prstGeom>
            <a:ln w="2222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rot="5400000">
              <a:off x="4689257" y="5387290"/>
              <a:ext cx="1801208" cy="527"/>
            </a:xfrm>
            <a:prstGeom prst="straightConnector1">
              <a:avLst/>
            </a:prstGeom>
            <a:ln w="2222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6" name="Picture 5" descr="j0431641"/>
            <p:cNvPicPr>
              <a:picLocks noChangeAspect="1" noChangeArrowheads="1"/>
            </p:cNvPicPr>
            <p:nvPr/>
          </p:nvPicPr>
          <p:blipFill>
            <a:blip r:embed="rId3" cstate="print">
              <a:grayscl/>
            </a:blip>
            <a:srcRect/>
            <a:stretch>
              <a:fillRect/>
            </a:stretch>
          </p:blipFill>
          <p:spPr bwMode="auto">
            <a:xfrm>
              <a:off x="4219178" y="2573500"/>
              <a:ext cx="339842" cy="339842"/>
            </a:xfrm>
            <a:prstGeom prst="rect">
              <a:avLst/>
            </a:prstGeom>
            <a:noFill/>
          </p:spPr>
        </p:pic>
        <p:pic>
          <p:nvPicPr>
            <p:cNvPr id="37" name="Picture 6" descr="j0431640"/>
            <p:cNvPicPr>
              <a:picLocks noChangeAspect="1" noChangeArrowheads="1"/>
            </p:cNvPicPr>
            <p:nvPr/>
          </p:nvPicPr>
          <p:blipFill>
            <a:blip r:embed="rId4" cstate="print">
              <a:grayscl/>
            </a:blip>
            <a:srcRect/>
            <a:stretch>
              <a:fillRect/>
            </a:stretch>
          </p:blipFill>
          <p:spPr bwMode="auto">
            <a:xfrm>
              <a:off x="2353129" y="2850391"/>
              <a:ext cx="328828" cy="339842"/>
            </a:xfrm>
            <a:prstGeom prst="rect">
              <a:avLst/>
            </a:prstGeom>
            <a:noFill/>
          </p:spPr>
        </p:pic>
        <p:pic>
          <p:nvPicPr>
            <p:cNvPr id="38" name="Picture 8" descr="j0432624"/>
            <p:cNvPicPr>
              <a:picLocks noChangeAspect="1" noChangeArrowheads="1"/>
            </p:cNvPicPr>
            <p:nvPr/>
          </p:nvPicPr>
          <p:blipFill>
            <a:blip r:embed="rId5" cstate="print">
              <a:grayscl/>
            </a:blip>
            <a:srcRect/>
            <a:stretch>
              <a:fillRect/>
            </a:stretch>
          </p:blipFill>
          <p:spPr bwMode="auto">
            <a:xfrm>
              <a:off x="6194750" y="2887619"/>
              <a:ext cx="339842" cy="339842"/>
            </a:xfrm>
            <a:prstGeom prst="rect">
              <a:avLst/>
            </a:prstGeom>
            <a:noFill/>
          </p:spPr>
        </p:pic>
        <p:pic>
          <p:nvPicPr>
            <p:cNvPr id="40" name="Picture 10" descr="4"/>
            <p:cNvPicPr>
              <a:picLocks noChangeAspect="1" noChangeArrowheads="1"/>
            </p:cNvPicPr>
            <p:nvPr/>
          </p:nvPicPr>
          <p:blipFill>
            <a:blip r:embed="rId6" cstate="print"/>
            <a:srcRect/>
            <a:stretch>
              <a:fillRect/>
            </a:stretch>
          </p:blipFill>
          <p:spPr bwMode="auto">
            <a:xfrm>
              <a:off x="5043681" y="3020312"/>
              <a:ext cx="350854" cy="350854"/>
            </a:xfrm>
            <a:prstGeom prst="rect">
              <a:avLst/>
            </a:prstGeom>
            <a:noFill/>
          </p:spPr>
        </p:pic>
        <p:cxnSp>
          <p:nvCxnSpPr>
            <p:cNvPr id="42" name="直線コネクタ 41"/>
            <p:cNvCxnSpPr>
              <a:stCxn id="40" idx="2"/>
              <a:endCxn id="16" idx="1"/>
            </p:cNvCxnSpPr>
            <p:nvPr/>
          </p:nvCxnSpPr>
          <p:spPr bwMode="auto">
            <a:xfrm rot="5400000">
              <a:off x="4846160" y="3563660"/>
              <a:ext cx="565442" cy="180455"/>
            </a:xfrm>
            <a:prstGeom prst="line">
              <a:avLst/>
            </a:prstGeom>
            <a:noFill/>
            <a:ln w="15875" cap="flat" cmpd="sng" algn="ctr">
              <a:solidFill>
                <a:schemeClr val="bg2">
                  <a:lumMod val="60000"/>
                  <a:lumOff val="40000"/>
                </a:schemeClr>
              </a:solidFill>
              <a:prstDash val="dash"/>
              <a:round/>
              <a:headEnd type="none" w="med" len="med"/>
              <a:tailEnd type="none" w="med" len="med"/>
            </a:ln>
            <a:effectLst/>
          </p:spPr>
        </p:cxnSp>
        <p:cxnSp>
          <p:nvCxnSpPr>
            <p:cNvPr id="44" name="直線コネクタ 43"/>
            <p:cNvCxnSpPr/>
            <p:nvPr/>
          </p:nvCxnSpPr>
          <p:spPr bwMode="auto">
            <a:xfrm rot="16200000" flipH="1">
              <a:off x="5001270" y="3648753"/>
              <a:ext cx="936000" cy="371021"/>
            </a:xfrm>
            <a:prstGeom prst="line">
              <a:avLst/>
            </a:prstGeom>
            <a:noFill/>
            <a:ln w="34925" cap="flat" cmpd="sng" algn="ctr">
              <a:solidFill>
                <a:srgbClr val="FF0000"/>
              </a:solidFill>
              <a:prstDash val="dash"/>
              <a:round/>
              <a:headEnd type="none" w="med" len="med"/>
              <a:tailEnd type="none" w="med" len="med"/>
            </a:ln>
            <a:effectLst/>
          </p:spPr>
        </p:cxnSp>
        <p:cxnSp>
          <p:nvCxnSpPr>
            <p:cNvPr id="48" name="直線コネクタ 47"/>
            <p:cNvCxnSpPr>
              <a:stCxn id="38" idx="2"/>
            </p:cNvCxnSpPr>
            <p:nvPr/>
          </p:nvCxnSpPr>
          <p:spPr bwMode="auto">
            <a:xfrm rot="5400000">
              <a:off x="5850430" y="3329452"/>
              <a:ext cx="616232" cy="412250"/>
            </a:xfrm>
            <a:prstGeom prst="line">
              <a:avLst/>
            </a:prstGeom>
            <a:noFill/>
            <a:ln w="15875" cap="flat" cmpd="sng" algn="ctr">
              <a:solidFill>
                <a:schemeClr val="bg2">
                  <a:lumMod val="60000"/>
                  <a:lumOff val="40000"/>
                </a:schemeClr>
              </a:solidFill>
              <a:prstDash val="dash"/>
              <a:round/>
              <a:headEnd type="none" w="med" len="med"/>
              <a:tailEnd type="none" w="med" len="med"/>
            </a:ln>
            <a:effectLst/>
          </p:spPr>
        </p:cxnSp>
        <p:cxnSp>
          <p:nvCxnSpPr>
            <p:cNvPr id="56" name="直線コネクタ 55"/>
            <p:cNvCxnSpPr/>
            <p:nvPr/>
          </p:nvCxnSpPr>
          <p:spPr bwMode="auto">
            <a:xfrm rot="5400000">
              <a:off x="3716136" y="3028705"/>
              <a:ext cx="698991" cy="416818"/>
            </a:xfrm>
            <a:prstGeom prst="line">
              <a:avLst/>
            </a:prstGeom>
            <a:noFill/>
            <a:ln w="15875" cap="flat" cmpd="sng" algn="ctr">
              <a:solidFill>
                <a:schemeClr val="bg2">
                  <a:lumMod val="60000"/>
                  <a:lumOff val="40000"/>
                </a:schemeClr>
              </a:solidFill>
              <a:prstDash val="dash"/>
              <a:round/>
              <a:headEnd type="none" w="med" len="med"/>
              <a:tailEnd type="none" w="med" len="med"/>
            </a:ln>
            <a:effectLst/>
          </p:spPr>
        </p:cxnSp>
        <p:cxnSp>
          <p:nvCxnSpPr>
            <p:cNvPr id="61" name="直線コネクタ 60"/>
            <p:cNvCxnSpPr>
              <a:stCxn id="36" idx="2"/>
            </p:cNvCxnSpPr>
            <p:nvPr/>
          </p:nvCxnSpPr>
          <p:spPr bwMode="auto">
            <a:xfrm rot="16200000" flipH="1">
              <a:off x="3808259" y="3494181"/>
              <a:ext cx="1161680" cy="1"/>
            </a:xfrm>
            <a:prstGeom prst="line">
              <a:avLst/>
            </a:prstGeom>
            <a:noFill/>
            <a:ln w="38100" cap="flat" cmpd="sng" algn="ctr">
              <a:solidFill>
                <a:schemeClr val="bg2">
                  <a:lumMod val="60000"/>
                  <a:lumOff val="40000"/>
                </a:schemeClr>
              </a:solidFill>
              <a:prstDash val="dash"/>
              <a:round/>
              <a:headEnd type="none" w="med" len="med"/>
              <a:tailEnd type="none" w="med" len="med"/>
            </a:ln>
            <a:effectLst/>
          </p:spPr>
        </p:cxnSp>
        <p:cxnSp>
          <p:nvCxnSpPr>
            <p:cNvPr id="65" name="直線コネクタ 64"/>
            <p:cNvCxnSpPr>
              <a:stCxn id="37" idx="2"/>
              <a:endCxn id="14" idx="2"/>
            </p:cNvCxnSpPr>
            <p:nvPr/>
          </p:nvCxnSpPr>
          <p:spPr bwMode="auto">
            <a:xfrm rot="16200000" flipH="1">
              <a:off x="2445167" y="3262608"/>
              <a:ext cx="1018996" cy="874245"/>
            </a:xfrm>
            <a:prstGeom prst="line">
              <a:avLst/>
            </a:prstGeom>
            <a:noFill/>
            <a:ln w="15875" cap="flat" cmpd="sng" algn="ctr">
              <a:solidFill>
                <a:schemeClr val="bg2">
                  <a:lumMod val="60000"/>
                  <a:lumOff val="40000"/>
                </a:schemeClr>
              </a:solidFill>
              <a:prstDash val="dash"/>
              <a:round/>
              <a:headEnd type="none" w="med" len="med"/>
              <a:tailEnd type="none" w="med" len="med"/>
            </a:ln>
            <a:effectLst/>
          </p:spPr>
        </p:cxnSp>
        <p:cxnSp>
          <p:nvCxnSpPr>
            <p:cNvPr id="68" name="直線コネクタ 67"/>
            <p:cNvCxnSpPr>
              <a:stCxn id="37" idx="2"/>
            </p:cNvCxnSpPr>
            <p:nvPr/>
          </p:nvCxnSpPr>
          <p:spPr bwMode="auto">
            <a:xfrm rot="16200000" flipH="1">
              <a:off x="2520150" y="3187625"/>
              <a:ext cx="1334465" cy="1339679"/>
            </a:xfrm>
            <a:prstGeom prst="line">
              <a:avLst/>
            </a:prstGeom>
            <a:noFill/>
            <a:ln w="44450" cap="flat" cmpd="sng" algn="ctr">
              <a:solidFill>
                <a:schemeClr val="bg2">
                  <a:lumMod val="60000"/>
                  <a:lumOff val="40000"/>
                </a:schemeClr>
              </a:solidFill>
              <a:prstDash val="dash"/>
              <a:round/>
              <a:headEnd type="none" w="med" len="med"/>
              <a:tailEnd type="none" w="med" len="med"/>
            </a:ln>
            <a:effectLst/>
          </p:spPr>
        </p:cxnSp>
      </p:grpSp>
      <p:sp>
        <p:nvSpPr>
          <p:cNvPr id="79" name="テキスト ボックス 78"/>
          <p:cNvSpPr txBox="1"/>
          <p:nvPr/>
        </p:nvSpPr>
        <p:spPr>
          <a:xfrm>
            <a:off x="14151" y="2906909"/>
            <a:ext cx="1753295" cy="30777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buNone/>
            </a:pPr>
            <a:r>
              <a:rPr kumimoji="1" lang="ja-JP" altLang="en-US" sz="1400" b="1" dirty="0" smtClean="0"/>
              <a:t>開発者</a:t>
            </a:r>
            <a:endParaRPr kumimoji="1" lang="ja-JP" altLang="en-US" sz="1400" b="1" dirty="0"/>
          </a:p>
        </p:txBody>
      </p:sp>
      <p:cxnSp>
        <p:nvCxnSpPr>
          <p:cNvPr id="53" name="直線コネクタ 52"/>
          <p:cNvCxnSpPr>
            <a:endCxn id="51" idx="1"/>
          </p:cNvCxnSpPr>
          <p:nvPr/>
        </p:nvCxnSpPr>
        <p:spPr bwMode="auto">
          <a:xfrm flipV="1">
            <a:off x="4228830" y="6154657"/>
            <a:ext cx="1890834" cy="979269"/>
          </a:xfrm>
          <a:prstGeom prst="line">
            <a:avLst/>
          </a:prstGeom>
          <a:noFill/>
          <a:ln w="9525" cap="flat" cmpd="sng" algn="ctr">
            <a:noFill/>
            <a:prstDash val="solid"/>
            <a:round/>
            <a:headEnd type="none" w="med" len="med"/>
            <a:tailEnd type="none" w="med" len="med"/>
          </a:ln>
          <a:effectLst/>
        </p:spPr>
      </p:cxnSp>
      <p:grpSp>
        <p:nvGrpSpPr>
          <p:cNvPr id="41" name="グループ化 75"/>
          <p:cNvGrpSpPr/>
          <p:nvPr/>
        </p:nvGrpSpPr>
        <p:grpSpPr>
          <a:xfrm>
            <a:off x="5440483" y="6000768"/>
            <a:ext cx="3560673" cy="307777"/>
            <a:chOff x="5440483" y="6000768"/>
            <a:chExt cx="3560673" cy="307777"/>
          </a:xfrm>
        </p:grpSpPr>
        <p:sp>
          <p:nvSpPr>
            <p:cNvPr id="51" name="テキスト ボックス 50"/>
            <p:cNvSpPr txBox="1"/>
            <p:nvPr/>
          </p:nvSpPr>
          <p:spPr>
            <a:xfrm>
              <a:off x="6119664" y="6000768"/>
              <a:ext cx="2881492" cy="307777"/>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buNone/>
              </a:pPr>
              <a:r>
                <a:rPr kumimoji="1" lang="ja-JP" altLang="en-US" sz="1400" b="1" dirty="0" smtClean="0"/>
                <a:t>更新が必要なバグ票を示す</a:t>
              </a:r>
              <a:endParaRPr kumimoji="1" lang="ja-JP" altLang="en-US" sz="1400" b="1" dirty="0"/>
            </a:p>
          </p:txBody>
        </p:sp>
        <p:cxnSp>
          <p:nvCxnSpPr>
            <p:cNvPr id="55" name="直線コネクタ 54"/>
            <p:cNvCxnSpPr>
              <a:endCxn id="51" idx="1"/>
            </p:cNvCxnSpPr>
            <p:nvPr/>
          </p:nvCxnSpPr>
          <p:spPr bwMode="auto">
            <a:xfrm>
              <a:off x="5440483" y="6126163"/>
              <a:ext cx="679181" cy="28494"/>
            </a:xfrm>
            <a:prstGeom prst="line">
              <a:avLst/>
            </a:prstGeom>
            <a:noFill/>
            <a:ln w="9525" cap="flat" cmpd="sng" algn="ctr">
              <a:solidFill>
                <a:schemeClr val="tx1"/>
              </a:solidFill>
              <a:prstDash val="solid"/>
              <a:round/>
              <a:headEnd type="none" w="med" len="med"/>
              <a:tailEnd type="none" w="med" len="med"/>
            </a:ln>
            <a:effectLst/>
          </p:spPr>
        </p:cxnSp>
      </p:grpSp>
      <p:grpSp>
        <p:nvGrpSpPr>
          <p:cNvPr id="43" name="グループ化 66"/>
          <p:cNvGrpSpPr/>
          <p:nvPr/>
        </p:nvGrpSpPr>
        <p:grpSpPr>
          <a:xfrm>
            <a:off x="4898764" y="3357562"/>
            <a:ext cx="4102392" cy="857256"/>
            <a:chOff x="4898764" y="3357562"/>
            <a:chExt cx="4102392" cy="857256"/>
          </a:xfrm>
        </p:grpSpPr>
        <p:cxnSp>
          <p:nvCxnSpPr>
            <p:cNvPr id="63" name="直線コネクタ 62"/>
            <p:cNvCxnSpPr/>
            <p:nvPr/>
          </p:nvCxnSpPr>
          <p:spPr bwMode="auto">
            <a:xfrm flipV="1">
              <a:off x="4898764" y="3505273"/>
              <a:ext cx="1373300" cy="709545"/>
            </a:xfrm>
            <a:prstGeom prst="line">
              <a:avLst/>
            </a:prstGeom>
            <a:noFill/>
            <a:ln w="9525" cap="flat" cmpd="sng" algn="ctr">
              <a:solidFill>
                <a:schemeClr val="tx1"/>
              </a:solidFill>
              <a:prstDash val="solid"/>
              <a:round/>
              <a:headEnd type="none" w="med" len="med"/>
              <a:tailEnd type="none" w="med" len="med"/>
            </a:ln>
            <a:effectLst/>
          </p:spPr>
        </p:cxnSp>
        <p:sp>
          <p:nvSpPr>
            <p:cNvPr id="66" name="テキスト ボックス 65"/>
            <p:cNvSpPr txBox="1"/>
            <p:nvPr/>
          </p:nvSpPr>
          <p:spPr>
            <a:xfrm>
              <a:off x="6286512" y="3357562"/>
              <a:ext cx="2714644" cy="523220"/>
            </a:xfrm>
            <a:prstGeom prst="rect">
              <a:avLst/>
            </a:prstGeom>
            <a:gradFill flip="none" rotWithShape="1">
              <a:gsLst>
                <a:gs pos="0">
                  <a:srgbClr val="FF8F8F">
                    <a:tint val="66000"/>
                    <a:satMod val="160000"/>
                  </a:srgbClr>
                </a:gs>
                <a:gs pos="50000">
                  <a:srgbClr val="FF8F8F">
                    <a:tint val="44500"/>
                    <a:satMod val="160000"/>
                  </a:srgbClr>
                </a:gs>
                <a:gs pos="100000">
                  <a:srgbClr val="FF8F8F">
                    <a:tint val="23500"/>
                    <a:satMod val="160000"/>
                  </a:srgbClr>
                </a:gs>
              </a:gsLst>
              <a:lin ang="16200000" scaled="1"/>
              <a:tileRect/>
            </a:gradFill>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lang="ja-JP" altLang="en-US" sz="1400" b="1" dirty="0" smtClean="0"/>
                <a:t>修正</a:t>
              </a:r>
              <a:r>
                <a:rPr kumimoji="1" lang="ja-JP" altLang="en-US" sz="1400" b="1" dirty="0" smtClean="0"/>
                <a:t>が必要である可能性の高いソースコードを示す</a:t>
              </a:r>
              <a:endParaRPr kumimoji="1" lang="ja-JP" altLang="en-US" sz="1400" b="1" dirty="0"/>
            </a:p>
          </p:txBody>
        </p:sp>
      </p:grpSp>
      <p:grpSp>
        <p:nvGrpSpPr>
          <p:cNvPr id="45" name="グループ化 85"/>
          <p:cNvGrpSpPr/>
          <p:nvPr/>
        </p:nvGrpSpPr>
        <p:grpSpPr>
          <a:xfrm>
            <a:off x="5094352" y="4643446"/>
            <a:ext cx="3906804" cy="743843"/>
            <a:chOff x="5094352" y="4643446"/>
            <a:chExt cx="3906804" cy="743843"/>
          </a:xfrm>
        </p:grpSpPr>
        <p:cxnSp>
          <p:nvCxnSpPr>
            <p:cNvPr id="78" name="直線コネクタ 77"/>
            <p:cNvCxnSpPr/>
            <p:nvPr/>
          </p:nvCxnSpPr>
          <p:spPr bwMode="auto">
            <a:xfrm flipV="1">
              <a:off x="5094352" y="4791158"/>
              <a:ext cx="1177712" cy="596131"/>
            </a:xfrm>
            <a:prstGeom prst="line">
              <a:avLst/>
            </a:prstGeom>
            <a:noFill/>
            <a:ln w="9525" cap="flat" cmpd="sng" algn="ctr">
              <a:solidFill>
                <a:schemeClr val="tx1"/>
              </a:solidFill>
              <a:prstDash val="solid"/>
              <a:round/>
              <a:headEnd type="none" w="med" len="med"/>
              <a:tailEnd type="none" w="med" len="med"/>
            </a:ln>
            <a:effectLst/>
          </p:spPr>
        </p:cxnSp>
        <p:sp>
          <p:nvSpPr>
            <p:cNvPr id="81" name="テキスト ボックス 80"/>
            <p:cNvSpPr txBox="1"/>
            <p:nvPr/>
          </p:nvSpPr>
          <p:spPr>
            <a:xfrm>
              <a:off x="6286512" y="4643446"/>
              <a:ext cx="2714644" cy="30777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buNone/>
              </a:pPr>
              <a:r>
                <a:rPr lang="ja-JP" altLang="en-US" sz="1400" b="1" dirty="0" smtClean="0"/>
                <a:t>修正すべきソースコードを示す</a:t>
              </a:r>
              <a:endParaRPr kumimoji="1" lang="ja-JP" altLang="en-US" sz="1400" b="1" dirty="0"/>
            </a:p>
          </p:txBody>
        </p:sp>
      </p:grpSp>
      <p:grpSp>
        <p:nvGrpSpPr>
          <p:cNvPr id="46" name="グループ化 94"/>
          <p:cNvGrpSpPr/>
          <p:nvPr/>
        </p:nvGrpSpPr>
        <p:grpSpPr>
          <a:xfrm>
            <a:off x="4898764" y="2357430"/>
            <a:ext cx="4102392" cy="1287809"/>
            <a:chOff x="4898764" y="2357430"/>
            <a:chExt cx="4102392" cy="1287809"/>
          </a:xfrm>
        </p:grpSpPr>
        <p:cxnSp>
          <p:nvCxnSpPr>
            <p:cNvPr id="88" name="直線コネクタ 87"/>
            <p:cNvCxnSpPr/>
            <p:nvPr/>
          </p:nvCxnSpPr>
          <p:spPr bwMode="auto">
            <a:xfrm flipV="1">
              <a:off x="4898764" y="2505144"/>
              <a:ext cx="1373300" cy="1140095"/>
            </a:xfrm>
            <a:prstGeom prst="line">
              <a:avLst/>
            </a:prstGeom>
            <a:noFill/>
            <a:ln w="9525" cap="flat" cmpd="sng" algn="ctr">
              <a:solidFill>
                <a:schemeClr val="tx1"/>
              </a:solidFill>
              <a:prstDash val="solid"/>
              <a:round/>
              <a:headEnd type="none" w="med" len="med"/>
              <a:tailEnd type="none" w="med" len="med"/>
            </a:ln>
            <a:effectLst/>
          </p:spPr>
        </p:cxnSp>
        <p:sp>
          <p:nvSpPr>
            <p:cNvPr id="89" name="テキスト ボックス 88"/>
            <p:cNvSpPr txBox="1"/>
            <p:nvPr/>
          </p:nvSpPr>
          <p:spPr>
            <a:xfrm>
              <a:off x="6286512" y="2357430"/>
              <a:ext cx="2714644" cy="30777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buNone/>
              </a:pPr>
              <a:r>
                <a:rPr kumimoji="1" lang="ja-JP" altLang="en-US" sz="1400" b="1" dirty="0" smtClean="0"/>
                <a:t>アサインの適任者を示す</a:t>
              </a:r>
              <a:endParaRPr kumimoji="1" lang="ja-JP" altLang="en-US" sz="1400" b="1" dirty="0"/>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linds(horizontal)">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45"/>
                                        </p:tgtEl>
                                      </p:cBhvr>
                                    </p:animEffect>
                                    <p:set>
                                      <p:cBhvr>
                                        <p:cTn id="12" dur="1" fill="hold">
                                          <p:stCondLst>
                                            <p:cond delay="499"/>
                                          </p:stCondLst>
                                        </p:cTn>
                                        <p:tgtEl>
                                          <p:spTgt spid="4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nodeType="clickEffect">
                                  <p:stCondLst>
                                    <p:cond delay="0"/>
                                  </p:stCondLst>
                                  <p:childTnLst>
                                    <p:animEffect transition="out" filter="blinds(horizontal)">
                                      <p:cBhvr>
                                        <p:cTn id="21" dur="500"/>
                                        <p:tgtEl>
                                          <p:spTgt spid="46"/>
                                        </p:tgtEl>
                                      </p:cBhvr>
                                    </p:animEffect>
                                    <p:set>
                                      <p:cBhvr>
                                        <p:cTn id="22" dur="1" fill="hold">
                                          <p:stCondLst>
                                            <p:cond delay="499"/>
                                          </p:stCondLst>
                                        </p:cTn>
                                        <p:tgtEl>
                                          <p:spTgt spid="4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nodeType="clickEffect">
                                  <p:stCondLst>
                                    <p:cond delay="0"/>
                                  </p:stCondLst>
                                  <p:childTnLst>
                                    <p:animEffect transition="out" filter="blinds(horizontal)">
                                      <p:cBhvr>
                                        <p:cTn id="31" dur="500"/>
                                        <p:tgtEl>
                                          <p:spTgt spid="41"/>
                                        </p:tgtEl>
                                      </p:cBhvr>
                                    </p:animEffect>
                                    <p:set>
                                      <p:cBhvr>
                                        <p:cTn id="32" dur="1" fill="hold">
                                          <p:stCondLst>
                                            <p:cond delay="499"/>
                                          </p:stCondLst>
                                        </p:cTn>
                                        <p:tgtEl>
                                          <p:spTgt spid="4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blinds(horizontal)">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nodeType="clickEffect">
                                  <p:stCondLst>
                                    <p:cond delay="0"/>
                                  </p:stCondLst>
                                  <p:childTnLst>
                                    <p:animEffect transition="out" filter="blinds(horizontal)">
                                      <p:cBhvr>
                                        <p:cTn id="41" dur="500"/>
                                        <p:tgtEl>
                                          <p:spTgt spid="43"/>
                                        </p:tgtEl>
                                      </p:cBhvr>
                                    </p:animEffect>
                                    <p:set>
                                      <p:cBhvr>
                                        <p:cTn id="42" dur="1" fill="hold">
                                          <p:stCondLst>
                                            <p:cond delay="4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タイトル 1"/>
          <p:cNvSpPr>
            <a:spLocks noGrp="1"/>
          </p:cNvSpPr>
          <p:nvPr>
            <p:ph type="title"/>
          </p:nvPr>
        </p:nvSpPr>
        <p:spPr/>
        <p:txBody>
          <a:bodyPr/>
          <a:lstStyle/>
          <a:p>
            <a:r>
              <a:rPr lang="ja-JP" altLang="en-US" sz="2800" b="0" dirty="0" smtClean="0"/>
              <a:t>コミュニケーション改善のためのタイムゾーン分析（１）</a:t>
            </a:r>
          </a:p>
        </p:txBody>
      </p:sp>
      <p:sp>
        <p:nvSpPr>
          <p:cNvPr id="3" name="コンテンツ プレースホルダ 2"/>
          <p:cNvSpPr>
            <a:spLocks noGrp="1"/>
          </p:cNvSpPr>
          <p:nvPr>
            <p:ph idx="1"/>
          </p:nvPr>
        </p:nvSpPr>
        <p:spPr/>
        <p:txBody>
          <a:bodyPr/>
          <a:lstStyle/>
          <a:p>
            <a:r>
              <a:rPr lang="ja-JP" altLang="en-US" dirty="0" smtClean="0"/>
              <a:t>世界各地にいる</a:t>
            </a:r>
            <a:r>
              <a:rPr lang="en-US" altLang="ja-JP" dirty="0" smtClean="0"/>
              <a:t>OSS</a:t>
            </a:r>
            <a:r>
              <a:rPr lang="ja-JP" altLang="en-US" dirty="0" smtClean="0"/>
              <a:t>の開発者のコミュニケーションプロセスの改善を目指した分析</a:t>
            </a:r>
            <a:endParaRPr lang="en-US" altLang="ja-JP" dirty="0" smtClean="0"/>
          </a:p>
          <a:p>
            <a:pPr lvl="1"/>
            <a:r>
              <a:rPr lang="ja-JP" altLang="en-US" dirty="0" smtClean="0"/>
              <a:t>開発者の地理的分散による時差が発生</a:t>
            </a:r>
            <a:endParaRPr lang="en-US" altLang="ja-JP" dirty="0" smtClean="0"/>
          </a:p>
          <a:p>
            <a:pPr lvl="1"/>
            <a:r>
              <a:rPr lang="ja-JP" altLang="en-US" dirty="0" smtClean="0"/>
              <a:t>開発者のライフスタイルの多様性⇒同じタイムゾーンでも実質的に時差が発生</a:t>
            </a:r>
            <a:endParaRPr lang="en-US" altLang="ja-JP" dirty="0" smtClean="0"/>
          </a:p>
        </p:txBody>
      </p:sp>
      <p:sp>
        <p:nvSpPr>
          <p:cNvPr id="4" name="スライド番号プレースホルダ 3"/>
          <p:cNvSpPr>
            <a:spLocks noGrp="1"/>
          </p:cNvSpPr>
          <p:nvPr>
            <p:ph type="sldNum" sz="quarter" idx="12"/>
          </p:nvPr>
        </p:nvSpPr>
        <p:spPr/>
        <p:txBody>
          <a:bodyPr/>
          <a:lstStyle/>
          <a:p>
            <a:fld id="{5D4AC92C-5207-4EC4-B15C-EE8DBEE15E65}" type="slidenum">
              <a:rPr lang="en-US" altLang="ja-JP" smtClean="0"/>
              <a:pPr/>
              <a:t>23</a:t>
            </a:fld>
            <a:endParaRPr lang="en-US" altLang="ja-JP" dirty="0"/>
          </a:p>
        </p:txBody>
      </p:sp>
      <p:grpSp>
        <p:nvGrpSpPr>
          <p:cNvPr id="2" name="グループ化 5"/>
          <p:cNvGrpSpPr/>
          <p:nvPr/>
        </p:nvGrpSpPr>
        <p:grpSpPr>
          <a:xfrm>
            <a:off x="1928794" y="3375148"/>
            <a:ext cx="5231869" cy="3411438"/>
            <a:chOff x="47384" y="571482"/>
            <a:chExt cx="8939992" cy="5829322"/>
          </a:xfrm>
        </p:grpSpPr>
        <p:pic>
          <p:nvPicPr>
            <p:cNvPr id="7" name="Picture 2"/>
            <p:cNvPicPr>
              <a:picLocks noChangeAspect="1" noChangeArrowheads="1"/>
            </p:cNvPicPr>
            <p:nvPr/>
          </p:nvPicPr>
          <p:blipFill>
            <a:blip r:embed="rId3" cstate="print"/>
            <a:srcRect/>
            <a:stretch>
              <a:fillRect/>
            </a:stretch>
          </p:blipFill>
          <p:spPr bwMode="auto">
            <a:xfrm>
              <a:off x="47384" y="571482"/>
              <a:ext cx="8939992" cy="5829322"/>
            </a:xfrm>
            <a:prstGeom prst="rect">
              <a:avLst/>
            </a:prstGeom>
            <a:noFill/>
            <a:ln w="9525">
              <a:noFill/>
              <a:miter lim="800000"/>
              <a:headEnd/>
              <a:tailEnd/>
            </a:ln>
            <a:effectLst/>
          </p:spPr>
        </p:pic>
        <p:sp>
          <p:nvSpPr>
            <p:cNvPr id="8" name="円/楕円 7"/>
            <p:cNvSpPr/>
            <p:nvPr/>
          </p:nvSpPr>
          <p:spPr bwMode="auto">
            <a:xfrm flipV="1">
              <a:off x="6215074" y="307181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9" name="円/楕円 8"/>
            <p:cNvSpPr/>
            <p:nvPr/>
          </p:nvSpPr>
          <p:spPr bwMode="auto">
            <a:xfrm flipV="1">
              <a:off x="2571736" y="3571879"/>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0" name="円/楕円 9"/>
            <p:cNvSpPr/>
            <p:nvPr/>
          </p:nvSpPr>
          <p:spPr bwMode="auto">
            <a:xfrm flipV="1">
              <a:off x="6643702" y="3500441"/>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1" name="円/楕円 10"/>
            <p:cNvSpPr/>
            <p:nvPr/>
          </p:nvSpPr>
          <p:spPr bwMode="auto">
            <a:xfrm flipV="1">
              <a:off x="3571868" y="2786060"/>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2" name="円/楕円 11"/>
            <p:cNvSpPr/>
            <p:nvPr/>
          </p:nvSpPr>
          <p:spPr bwMode="auto">
            <a:xfrm flipV="1">
              <a:off x="7429520" y="4643451"/>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3" name="円/楕円 12"/>
            <p:cNvSpPr/>
            <p:nvPr/>
          </p:nvSpPr>
          <p:spPr bwMode="auto">
            <a:xfrm flipV="1">
              <a:off x="714348" y="271462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4" name="円/楕円 13"/>
            <p:cNvSpPr/>
            <p:nvPr/>
          </p:nvSpPr>
          <p:spPr bwMode="auto">
            <a:xfrm flipV="1">
              <a:off x="500034" y="335756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5" name="円/楕円 14"/>
            <p:cNvSpPr/>
            <p:nvPr/>
          </p:nvSpPr>
          <p:spPr bwMode="auto">
            <a:xfrm flipV="1">
              <a:off x="6858016" y="335756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6" name="円/楕円 15"/>
            <p:cNvSpPr/>
            <p:nvPr/>
          </p:nvSpPr>
          <p:spPr bwMode="auto">
            <a:xfrm flipV="1">
              <a:off x="3286116" y="2305043"/>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7" name="円/楕円 16"/>
            <p:cNvSpPr/>
            <p:nvPr/>
          </p:nvSpPr>
          <p:spPr bwMode="auto">
            <a:xfrm flipV="1">
              <a:off x="571472" y="400050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8" name="円/楕円 17"/>
            <p:cNvSpPr/>
            <p:nvPr/>
          </p:nvSpPr>
          <p:spPr bwMode="auto">
            <a:xfrm flipV="1">
              <a:off x="5572132" y="264318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9" name="円/楕円 18"/>
            <p:cNvSpPr/>
            <p:nvPr/>
          </p:nvSpPr>
          <p:spPr bwMode="auto">
            <a:xfrm flipV="1">
              <a:off x="2857488" y="264318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 name="円/楕円 19"/>
            <p:cNvSpPr/>
            <p:nvPr/>
          </p:nvSpPr>
          <p:spPr bwMode="auto">
            <a:xfrm flipV="1">
              <a:off x="2143108" y="335756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1" name="円/楕円 20"/>
            <p:cNvSpPr/>
            <p:nvPr/>
          </p:nvSpPr>
          <p:spPr bwMode="auto">
            <a:xfrm flipV="1">
              <a:off x="2357422" y="421482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2" name="円/楕円 21"/>
            <p:cNvSpPr/>
            <p:nvPr/>
          </p:nvSpPr>
          <p:spPr bwMode="auto">
            <a:xfrm flipV="1">
              <a:off x="3428992" y="534830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3" name="円/楕円 22"/>
            <p:cNvSpPr/>
            <p:nvPr/>
          </p:nvSpPr>
          <p:spPr bwMode="auto">
            <a:xfrm flipV="1">
              <a:off x="7429520" y="607221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4" name="円/楕円 23"/>
            <p:cNvSpPr/>
            <p:nvPr/>
          </p:nvSpPr>
          <p:spPr bwMode="auto">
            <a:xfrm flipV="1">
              <a:off x="8185151" y="4857765"/>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5" name="円/楕円 24"/>
            <p:cNvSpPr/>
            <p:nvPr/>
          </p:nvSpPr>
          <p:spPr bwMode="auto">
            <a:xfrm flipV="1">
              <a:off x="1000100" y="2366956"/>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6" name="円/楕円 25"/>
            <p:cNvSpPr/>
            <p:nvPr/>
          </p:nvSpPr>
          <p:spPr bwMode="auto">
            <a:xfrm flipV="1">
              <a:off x="3000364" y="335756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7" name="円/楕円 26"/>
            <p:cNvSpPr/>
            <p:nvPr/>
          </p:nvSpPr>
          <p:spPr bwMode="auto">
            <a:xfrm flipV="1">
              <a:off x="7286644" y="364331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8" name="円/楕円 27"/>
            <p:cNvSpPr/>
            <p:nvPr/>
          </p:nvSpPr>
          <p:spPr bwMode="auto">
            <a:xfrm flipV="1">
              <a:off x="3857620" y="3714755"/>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9" name="円/楕円 28"/>
            <p:cNvSpPr/>
            <p:nvPr/>
          </p:nvSpPr>
          <p:spPr bwMode="auto">
            <a:xfrm flipV="1">
              <a:off x="3571868" y="3714755"/>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0" name="円/楕円 29"/>
            <p:cNvSpPr/>
            <p:nvPr/>
          </p:nvSpPr>
          <p:spPr bwMode="auto">
            <a:xfrm flipV="1">
              <a:off x="2428860" y="407194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1" name="円/楕円 30"/>
            <p:cNvSpPr/>
            <p:nvPr/>
          </p:nvSpPr>
          <p:spPr bwMode="auto">
            <a:xfrm flipV="1">
              <a:off x="3143240" y="400050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2" name="円/楕円 31"/>
            <p:cNvSpPr/>
            <p:nvPr/>
          </p:nvSpPr>
          <p:spPr bwMode="auto">
            <a:xfrm flipV="1">
              <a:off x="3286116" y="3786193"/>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3" name="円/楕円 32"/>
            <p:cNvSpPr/>
            <p:nvPr/>
          </p:nvSpPr>
          <p:spPr bwMode="auto">
            <a:xfrm flipV="1">
              <a:off x="3214678" y="470536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4" name="円/楕円 33"/>
            <p:cNvSpPr/>
            <p:nvPr/>
          </p:nvSpPr>
          <p:spPr bwMode="auto">
            <a:xfrm flipV="1">
              <a:off x="4071934" y="478632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5" name="円/楕円 34"/>
            <p:cNvSpPr/>
            <p:nvPr/>
          </p:nvSpPr>
          <p:spPr bwMode="auto">
            <a:xfrm flipV="1">
              <a:off x="1571604" y="5062555"/>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6" name="円/楕円 35"/>
            <p:cNvSpPr/>
            <p:nvPr/>
          </p:nvSpPr>
          <p:spPr bwMode="auto">
            <a:xfrm flipV="1">
              <a:off x="3857620" y="534830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7" name="円/楕円 36"/>
            <p:cNvSpPr/>
            <p:nvPr/>
          </p:nvSpPr>
          <p:spPr bwMode="auto">
            <a:xfrm flipV="1">
              <a:off x="3643306" y="5205431"/>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8" name="円/楕円 37"/>
            <p:cNvSpPr/>
            <p:nvPr/>
          </p:nvSpPr>
          <p:spPr bwMode="auto">
            <a:xfrm flipV="1">
              <a:off x="928662" y="307181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39" name="円/楕円 38"/>
            <p:cNvSpPr/>
            <p:nvPr/>
          </p:nvSpPr>
          <p:spPr bwMode="auto">
            <a:xfrm flipV="1">
              <a:off x="1000100" y="3500441"/>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0" name="円/楕円 39"/>
            <p:cNvSpPr/>
            <p:nvPr/>
          </p:nvSpPr>
          <p:spPr bwMode="auto">
            <a:xfrm flipV="1">
              <a:off x="1357290" y="364331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1" name="円/楕円 40"/>
            <p:cNvSpPr/>
            <p:nvPr/>
          </p:nvSpPr>
          <p:spPr bwMode="auto">
            <a:xfrm flipV="1">
              <a:off x="1071538" y="3214688"/>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2" name="円/楕円 41"/>
            <p:cNvSpPr/>
            <p:nvPr/>
          </p:nvSpPr>
          <p:spPr bwMode="auto">
            <a:xfrm flipV="1">
              <a:off x="6929454" y="364331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3" name="円/楕円 42"/>
            <p:cNvSpPr/>
            <p:nvPr/>
          </p:nvSpPr>
          <p:spPr bwMode="auto">
            <a:xfrm flipV="1">
              <a:off x="6429388" y="3714755"/>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4" name="円/楕円 43"/>
            <p:cNvSpPr/>
            <p:nvPr/>
          </p:nvSpPr>
          <p:spPr bwMode="auto">
            <a:xfrm flipV="1">
              <a:off x="6572264" y="300037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5" name="円/楕円 44"/>
            <p:cNvSpPr/>
            <p:nvPr/>
          </p:nvSpPr>
          <p:spPr bwMode="auto">
            <a:xfrm flipV="1">
              <a:off x="6215074" y="251935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6" name="円/楕円 45"/>
            <p:cNvSpPr/>
            <p:nvPr/>
          </p:nvSpPr>
          <p:spPr bwMode="auto">
            <a:xfrm flipV="1">
              <a:off x="5500694" y="2376481"/>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7" name="円/楕円 46"/>
            <p:cNvSpPr/>
            <p:nvPr/>
          </p:nvSpPr>
          <p:spPr bwMode="auto">
            <a:xfrm flipV="1">
              <a:off x="1928794" y="2786060"/>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8" name="円/楕円 47"/>
            <p:cNvSpPr/>
            <p:nvPr/>
          </p:nvSpPr>
          <p:spPr bwMode="auto">
            <a:xfrm flipV="1">
              <a:off x="2643174" y="3000374"/>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9" name="円/楕円 48"/>
            <p:cNvSpPr/>
            <p:nvPr/>
          </p:nvSpPr>
          <p:spPr bwMode="auto">
            <a:xfrm flipV="1">
              <a:off x="3357554" y="3071812"/>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0" name="円/楕円 49"/>
            <p:cNvSpPr/>
            <p:nvPr/>
          </p:nvSpPr>
          <p:spPr bwMode="auto">
            <a:xfrm flipV="1">
              <a:off x="7858148" y="5133993"/>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1" name="円/楕円 50"/>
            <p:cNvSpPr/>
            <p:nvPr/>
          </p:nvSpPr>
          <p:spPr bwMode="auto">
            <a:xfrm flipV="1">
              <a:off x="7786710" y="478632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2" name="円/楕円 51"/>
            <p:cNvSpPr/>
            <p:nvPr/>
          </p:nvSpPr>
          <p:spPr bwMode="auto">
            <a:xfrm flipV="1">
              <a:off x="1285852" y="400050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3" name="円/楕円 52"/>
            <p:cNvSpPr/>
            <p:nvPr/>
          </p:nvSpPr>
          <p:spPr bwMode="auto">
            <a:xfrm flipV="1">
              <a:off x="785786" y="3286126"/>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4" name="円/楕円 53"/>
            <p:cNvSpPr/>
            <p:nvPr/>
          </p:nvSpPr>
          <p:spPr bwMode="auto">
            <a:xfrm flipV="1">
              <a:off x="1571604" y="4071943"/>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55" name="円/楕円 54"/>
            <p:cNvSpPr/>
            <p:nvPr/>
          </p:nvSpPr>
          <p:spPr bwMode="auto">
            <a:xfrm flipV="1">
              <a:off x="2071670" y="3857627"/>
              <a:ext cx="142876" cy="142876"/>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grpSp>
      <p:sp>
        <p:nvSpPr>
          <p:cNvPr id="60" name="下カーブ矢印 59"/>
          <p:cNvSpPr/>
          <p:nvPr/>
        </p:nvSpPr>
        <p:spPr bwMode="auto">
          <a:xfrm flipH="1">
            <a:off x="3782360" y="3554290"/>
            <a:ext cx="1400802" cy="389159"/>
          </a:xfrm>
          <a:prstGeom prst="curvedDownArrow">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pic>
        <p:nvPicPr>
          <p:cNvPr id="3076" name="Picture 4" descr="F:\Documents and Settings\kiwako-k\Local Settings\Temporary Internet Files\Content.IE5\UX4RT8GZ\MCj04124900000[1].wmf"/>
          <p:cNvPicPr>
            <a:picLocks noChangeAspect="1" noChangeArrowheads="1"/>
          </p:cNvPicPr>
          <p:nvPr/>
        </p:nvPicPr>
        <p:blipFill>
          <a:blip r:embed="rId4" cstate="print"/>
          <a:srcRect/>
          <a:stretch>
            <a:fillRect/>
          </a:stretch>
        </p:blipFill>
        <p:spPr bwMode="auto">
          <a:xfrm>
            <a:off x="4303752" y="3239169"/>
            <a:ext cx="482562" cy="529435"/>
          </a:xfrm>
          <a:prstGeom prst="rect">
            <a:avLst/>
          </a:prstGeom>
          <a:noFill/>
        </p:spPr>
      </p:pic>
      <p:sp>
        <p:nvSpPr>
          <p:cNvPr id="58" name="下カーブ矢印 57"/>
          <p:cNvSpPr/>
          <p:nvPr/>
        </p:nvSpPr>
        <p:spPr bwMode="auto">
          <a:xfrm flipV="1">
            <a:off x="4000496" y="4897229"/>
            <a:ext cx="1790274" cy="389159"/>
          </a:xfrm>
          <a:prstGeom prst="curvedDownArrow">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pic>
        <p:nvPicPr>
          <p:cNvPr id="59" name="Picture 4" descr="F:\Documents and Settings\kiwako-k\Local Settings\Temporary Internet Files\Content.IE5\UX4RT8GZ\MCj04124900000[1].wmf"/>
          <p:cNvPicPr>
            <a:picLocks noChangeAspect="1" noChangeArrowheads="1"/>
          </p:cNvPicPr>
          <p:nvPr/>
        </p:nvPicPr>
        <p:blipFill>
          <a:blip r:embed="rId4" cstate="print"/>
          <a:srcRect/>
          <a:stretch>
            <a:fillRect/>
          </a:stretch>
        </p:blipFill>
        <p:spPr bwMode="auto">
          <a:xfrm flipH="1">
            <a:off x="4732380" y="4971267"/>
            <a:ext cx="482562" cy="529435"/>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タイトル 1"/>
          <p:cNvSpPr>
            <a:spLocks noGrp="1"/>
          </p:cNvSpPr>
          <p:nvPr>
            <p:ph type="title"/>
          </p:nvPr>
        </p:nvSpPr>
        <p:spPr/>
        <p:txBody>
          <a:bodyPr/>
          <a:lstStyle/>
          <a:p>
            <a:r>
              <a:rPr lang="ja-JP" altLang="en-US" sz="2800" b="0" dirty="0" smtClean="0"/>
              <a:t>コミュニケーション改善のためのタイムゾーン分析（２）</a:t>
            </a:r>
          </a:p>
        </p:txBody>
      </p:sp>
      <p:sp>
        <p:nvSpPr>
          <p:cNvPr id="3" name="コンテンツ プレースホルダ 2"/>
          <p:cNvSpPr>
            <a:spLocks noGrp="1"/>
          </p:cNvSpPr>
          <p:nvPr>
            <p:ph idx="1"/>
          </p:nvPr>
        </p:nvSpPr>
        <p:spPr/>
        <p:txBody>
          <a:bodyPr/>
          <a:lstStyle/>
          <a:p>
            <a:r>
              <a:rPr lang="en-US" altLang="ja-JP" dirty="0" smtClean="0"/>
              <a:t>ML</a:t>
            </a:r>
            <a:r>
              <a:rPr lang="ja-JP" altLang="en-US" dirty="0" smtClean="0"/>
              <a:t>のアーカイブを用いてタイムゾーンと</a:t>
            </a:r>
            <a:r>
              <a:rPr lang="en-US" altLang="ja-JP" dirty="0" smtClean="0"/>
              <a:t>Reply</a:t>
            </a:r>
            <a:r>
              <a:rPr lang="ja-JP" altLang="en-US" dirty="0" smtClean="0"/>
              <a:t>時間（返信に要した時間）の関係を分析</a:t>
            </a:r>
          </a:p>
          <a:p>
            <a:endParaRPr lang="en-US" altLang="ja-JP" dirty="0" smtClean="0"/>
          </a:p>
        </p:txBody>
      </p:sp>
      <p:sp>
        <p:nvSpPr>
          <p:cNvPr id="4" name="スライド番号プレースホルダ 3"/>
          <p:cNvSpPr>
            <a:spLocks noGrp="1"/>
          </p:cNvSpPr>
          <p:nvPr>
            <p:ph type="sldNum" sz="quarter" idx="12"/>
          </p:nvPr>
        </p:nvSpPr>
        <p:spPr/>
        <p:txBody>
          <a:bodyPr/>
          <a:lstStyle/>
          <a:p>
            <a:fld id="{5D4AC92C-5207-4EC4-B15C-EE8DBEE15E65}" type="slidenum">
              <a:rPr lang="en-US" altLang="ja-JP" smtClean="0"/>
              <a:pPr/>
              <a:t>24</a:t>
            </a:fld>
            <a:endParaRPr lang="en-US" altLang="ja-JP" dirty="0"/>
          </a:p>
        </p:txBody>
      </p:sp>
      <p:pic>
        <p:nvPicPr>
          <p:cNvPr id="67" name="Picture 3"/>
          <p:cNvPicPr>
            <a:picLocks noChangeAspect="1" noChangeArrowheads="1"/>
          </p:cNvPicPr>
          <p:nvPr/>
        </p:nvPicPr>
        <p:blipFill>
          <a:blip r:embed="rId3"/>
          <a:srcRect/>
          <a:stretch>
            <a:fillRect/>
          </a:stretch>
        </p:blipFill>
        <p:spPr bwMode="auto">
          <a:xfrm>
            <a:off x="1728792" y="2696017"/>
            <a:ext cx="5343538" cy="3876255"/>
          </a:xfrm>
          <a:prstGeom prst="rect">
            <a:avLst/>
          </a:prstGeom>
          <a:noFill/>
          <a:ln w="9525">
            <a:noFill/>
            <a:miter lim="800000"/>
            <a:headEnd/>
            <a:tailEnd/>
          </a:ln>
          <a:effectLst/>
        </p:spPr>
      </p:pic>
      <p:sp>
        <p:nvSpPr>
          <p:cNvPr id="68" name="テキスト ボックス 67"/>
          <p:cNvSpPr txBox="1"/>
          <p:nvPr/>
        </p:nvSpPr>
        <p:spPr>
          <a:xfrm>
            <a:off x="5286380" y="2267389"/>
            <a:ext cx="3714776" cy="701731"/>
          </a:xfrm>
          <a:prstGeom prst="rect">
            <a:avLst/>
          </a:prstGeom>
          <a:noFill/>
          <a:ln>
            <a:solidFill>
              <a:schemeClr val="tx1"/>
            </a:solidFill>
          </a:ln>
        </p:spPr>
        <p:txBody>
          <a:bodyPr wrap="square" rtlCol="0">
            <a:spAutoFit/>
          </a:bodyPr>
          <a:lstStyle/>
          <a:p>
            <a:pPr>
              <a:buNone/>
            </a:pPr>
            <a:r>
              <a:rPr kumimoji="1" lang="ja-JP" altLang="en-US" dirty="0" smtClean="0"/>
              <a:t>時差が</a:t>
            </a:r>
            <a:r>
              <a:rPr kumimoji="1" lang="ja-JP" altLang="en-US" dirty="0" smtClean="0">
                <a:solidFill>
                  <a:srgbClr val="FF0000"/>
                </a:solidFill>
              </a:rPr>
              <a:t>短い</a:t>
            </a:r>
            <a:r>
              <a:rPr kumimoji="1" lang="ja-JP" altLang="en-US" dirty="0" smtClean="0"/>
              <a:t>ほど，</a:t>
            </a:r>
            <a:r>
              <a:rPr kumimoji="1" lang="en-US" altLang="ja-JP" dirty="0" smtClean="0"/>
              <a:t>Reply</a:t>
            </a:r>
            <a:r>
              <a:rPr kumimoji="1" lang="ja-JP" altLang="en-US" dirty="0" smtClean="0"/>
              <a:t>時間は</a:t>
            </a:r>
            <a:r>
              <a:rPr kumimoji="1" lang="ja-JP" altLang="en-US" dirty="0" smtClean="0">
                <a:solidFill>
                  <a:srgbClr val="FF0000"/>
                </a:solidFill>
              </a:rPr>
              <a:t>短く</a:t>
            </a:r>
            <a:r>
              <a:rPr kumimoji="1" lang="ja-JP" altLang="en-US" dirty="0" smtClean="0"/>
              <a:t>，</a:t>
            </a:r>
            <a:endParaRPr kumimoji="1" lang="en-US" altLang="ja-JP" dirty="0" smtClean="0"/>
          </a:p>
          <a:p>
            <a:pPr>
              <a:buNone/>
            </a:pPr>
            <a:r>
              <a:rPr kumimoji="1" lang="ja-JP" altLang="en-US" dirty="0" smtClean="0"/>
              <a:t>時差が</a:t>
            </a:r>
            <a:r>
              <a:rPr kumimoji="1" lang="ja-JP" altLang="en-US" dirty="0" smtClean="0">
                <a:solidFill>
                  <a:srgbClr val="0070C0"/>
                </a:solidFill>
              </a:rPr>
              <a:t>長い</a:t>
            </a:r>
            <a:r>
              <a:rPr kumimoji="1" lang="ja-JP" altLang="en-US" dirty="0" smtClean="0"/>
              <a:t>ほど，</a:t>
            </a:r>
            <a:r>
              <a:rPr kumimoji="1" lang="en-US" altLang="ja-JP" dirty="0" smtClean="0"/>
              <a:t>Reply</a:t>
            </a:r>
            <a:r>
              <a:rPr kumimoji="1" lang="ja-JP" altLang="en-US" dirty="0" smtClean="0"/>
              <a:t>時間も</a:t>
            </a:r>
            <a:r>
              <a:rPr kumimoji="1" lang="ja-JP" altLang="en-US" dirty="0" smtClean="0">
                <a:solidFill>
                  <a:srgbClr val="0070C0"/>
                </a:solidFill>
              </a:rPr>
              <a:t>長い</a:t>
            </a:r>
            <a:endParaRPr kumimoji="1" lang="ja-JP" altLang="en-US" dirty="0">
              <a:solidFill>
                <a:srgbClr val="0070C0"/>
              </a:solidFill>
            </a:endParaRPr>
          </a:p>
        </p:txBody>
      </p:sp>
      <p:sp>
        <p:nvSpPr>
          <p:cNvPr id="69" name="右矢印 68"/>
          <p:cNvSpPr/>
          <p:nvPr/>
        </p:nvSpPr>
        <p:spPr bwMode="auto">
          <a:xfrm rot="20455921">
            <a:off x="4493570" y="3899254"/>
            <a:ext cx="2214020" cy="335302"/>
          </a:xfrm>
          <a:prstGeom prst="rightArrow">
            <a:avLst/>
          </a:prstGeom>
          <a:solidFill>
            <a:srgbClr val="F0921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0" name="右矢印 69"/>
          <p:cNvSpPr/>
          <p:nvPr/>
        </p:nvSpPr>
        <p:spPr bwMode="auto">
          <a:xfrm rot="1144079" flipH="1">
            <a:off x="2143237" y="3799891"/>
            <a:ext cx="2016193" cy="335302"/>
          </a:xfrm>
          <a:prstGeom prst="rightArrow">
            <a:avLst/>
          </a:prstGeom>
          <a:solidFill>
            <a:srgbClr val="F09214"/>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bwMode="auto">
          <a:xfrm>
            <a:off x="6104487" y="3278417"/>
            <a:ext cx="1281532" cy="2697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2" name="グループ化 67"/>
          <p:cNvGrpSpPr/>
          <p:nvPr/>
        </p:nvGrpSpPr>
        <p:grpSpPr>
          <a:xfrm>
            <a:off x="1044053" y="2963196"/>
            <a:ext cx="6160083" cy="3894803"/>
            <a:chOff x="-357222" y="2362214"/>
            <a:chExt cx="7110643" cy="4495810"/>
          </a:xfrm>
        </p:grpSpPr>
        <p:pic>
          <p:nvPicPr>
            <p:cNvPr id="2050" name="Picture 2" descr="C:\Documents and Settings\mizuki-y\デスクトップ\image.bmp"/>
            <p:cNvPicPr>
              <a:picLocks noChangeAspect="1" noChangeArrowheads="1"/>
            </p:cNvPicPr>
            <p:nvPr/>
          </p:nvPicPr>
          <p:blipFill>
            <a:blip r:embed="rId3" cstate="print"/>
            <a:srcRect/>
            <a:stretch>
              <a:fillRect/>
            </a:stretch>
          </p:blipFill>
          <p:spPr bwMode="auto">
            <a:xfrm>
              <a:off x="-357222" y="2362214"/>
              <a:ext cx="6941479" cy="4495810"/>
            </a:xfrm>
            <a:prstGeom prst="rect">
              <a:avLst/>
            </a:prstGeom>
            <a:noFill/>
          </p:spPr>
        </p:pic>
        <p:grpSp>
          <p:nvGrpSpPr>
            <p:cNvPr id="3" name="グループ化 39"/>
            <p:cNvGrpSpPr/>
            <p:nvPr/>
          </p:nvGrpSpPr>
          <p:grpSpPr>
            <a:xfrm>
              <a:off x="622876" y="6364599"/>
              <a:ext cx="340648" cy="207673"/>
              <a:chOff x="7553705" y="4045470"/>
              <a:chExt cx="631445" cy="384954"/>
            </a:xfrm>
          </p:grpSpPr>
          <p:sp>
            <p:nvSpPr>
              <p:cNvPr id="33" name="正方形/長方形 32"/>
              <p:cNvSpPr/>
              <p:nvPr/>
            </p:nvSpPr>
            <p:spPr bwMode="auto">
              <a:xfrm>
                <a:off x="7615907" y="4045470"/>
                <a:ext cx="382771" cy="37617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058" name="Freeform 10"/>
              <p:cNvSpPr>
                <a:spLocks/>
              </p:cNvSpPr>
              <p:nvPr/>
            </p:nvSpPr>
            <p:spPr bwMode="auto">
              <a:xfrm>
                <a:off x="7715504" y="4259284"/>
                <a:ext cx="95676" cy="78970"/>
              </a:xfrm>
              <a:custGeom>
                <a:avLst/>
                <a:gdLst/>
                <a:ahLst/>
                <a:cxnLst>
                  <a:cxn ang="0">
                    <a:pos x="11" y="199"/>
                  </a:cxn>
                  <a:cxn ang="0">
                    <a:pos x="0" y="0"/>
                  </a:cxn>
                  <a:cxn ang="0">
                    <a:pos x="26" y="1"/>
                  </a:cxn>
                  <a:cxn ang="0">
                    <a:pos x="29" y="2"/>
                  </a:cxn>
                  <a:cxn ang="0">
                    <a:pos x="31" y="1"/>
                  </a:cxn>
                  <a:cxn ang="0">
                    <a:pos x="235" y="6"/>
                  </a:cxn>
                  <a:cxn ang="0">
                    <a:pos x="243" y="200"/>
                  </a:cxn>
                  <a:cxn ang="0">
                    <a:pos x="11" y="199"/>
                  </a:cxn>
                </a:cxnLst>
                <a:rect l="0" t="0" r="r" b="b"/>
                <a:pathLst>
                  <a:path w="243" h="200">
                    <a:moveTo>
                      <a:pt x="11" y="199"/>
                    </a:moveTo>
                    <a:lnTo>
                      <a:pt x="0" y="0"/>
                    </a:lnTo>
                    <a:lnTo>
                      <a:pt x="26" y="1"/>
                    </a:lnTo>
                    <a:lnTo>
                      <a:pt x="29" y="2"/>
                    </a:lnTo>
                    <a:lnTo>
                      <a:pt x="31" y="1"/>
                    </a:lnTo>
                    <a:lnTo>
                      <a:pt x="235" y="6"/>
                    </a:lnTo>
                    <a:lnTo>
                      <a:pt x="243" y="200"/>
                    </a:lnTo>
                    <a:lnTo>
                      <a:pt x="11" y="19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59" name="Freeform 11"/>
              <p:cNvSpPr>
                <a:spLocks/>
              </p:cNvSpPr>
              <p:nvPr/>
            </p:nvSpPr>
            <p:spPr bwMode="auto">
              <a:xfrm>
                <a:off x="7909209" y="4264022"/>
                <a:ext cx="61954" cy="75812"/>
              </a:xfrm>
              <a:custGeom>
                <a:avLst/>
                <a:gdLst/>
                <a:ahLst/>
                <a:cxnLst>
                  <a:cxn ang="0">
                    <a:pos x="158" y="193"/>
                  </a:cxn>
                  <a:cxn ang="0">
                    <a:pos x="19" y="192"/>
                  </a:cxn>
                  <a:cxn ang="0">
                    <a:pos x="0" y="0"/>
                  </a:cxn>
                  <a:cxn ang="0">
                    <a:pos x="146" y="4"/>
                  </a:cxn>
                  <a:cxn ang="0">
                    <a:pos x="158" y="193"/>
                  </a:cxn>
                </a:cxnLst>
                <a:rect l="0" t="0" r="r" b="b"/>
                <a:pathLst>
                  <a:path w="158" h="193">
                    <a:moveTo>
                      <a:pt x="158" y="193"/>
                    </a:moveTo>
                    <a:lnTo>
                      <a:pt x="19" y="192"/>
                    </a:lnTo>
                    <a:lnTo>
                      <a:pt x="0" y="0"/>
                    </a:lnTo>
                    <a:lnTo>
                      <a:pt x="146" y="4"/>
                    </a:lnTo>
                    <a:lnTo>
                      <a:pt x="158" y="19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60" name="Freeform 12"/>
              <p:cNvSpPr>
                <a:spLocks/>
              </p:cNvSpPr>
              <p:nvPr/>
            </p:nvSpPr>
            <p:spPr bwMode="auto">
              <a:xfrm>
                <a:off x="7897446" y="4145566"/>
                <a:ext cx="69012" cy="113717"/>
              </a:xfrm>
              <a:custGeom>
                <a:avLst/>
                <a:gdLst/>
                <a:ahLst/>
                <a:cxnLst>
                  <a:cxn ang="0">
                    <a:pos x="29" y="284"/>
                  </a:cxn>
                  <a:cxn ang="0">
                    <a:pos x="0" y="0"/>
                  </a:cxn>
                  <a:cxn ang="0">
                    <a:pos x="156" y="7"/>
                  </a:cxn>
                  <a:cxn ang="0">
                    <a:pos x="175" y="288"/>
                  </a:cxn>
                  <a:cxn ang="0">
                    <a:pos x="29" y="284"/>
                  </a:cxn>
                </a:cxnLst>
                <a:rect l="0" t="0" r="r" b="b"/>
                <a:pathLst>
                  <a:path w="175" h="288">
                    <a:moveTo>
                      <a:pt x="29" y="284"/>
                    </a:moveTo>
                    <a:lnTo>
                      <a:pt x="0" y="0"/>
                    </a:lnTo>
                    <a:lnTo>
                      <a:pt x="156" y="7"/>
                    </a:lnTo>
                    <a:lnTo>
                      <a:pt x="175" y="288"/>
                    </a:lnTo>
                    <a:lnTo>
                      <a:pt x="29" y="28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1" name="Freeform 13"/>
              <p:cNvSpPr>
                <a:spLocks/>
              </p:cNvSpPr>
              <p:nvPr/>
            </p:nvSpPr>
            <p:spPr bwMode="auto">
              <a:xfrm>
                <a:off x="7632376" y="4132931"/>
                <a:ext cx="75286" cy="119245"/>
              </a:xfrm>
              <a:custGeom>
                <a:avLst/>
                <a:gdLst/>
                <a:ahLst/>
                <a:cxnLst>
                  <a:cxn ang="0">
                    <a:pos x="6" y="301"/>
                  </a:cxn>
                  <a:cxn ang="0">
                    <a:pos x="0" y="0"/>
                  </a:cxn>
                  <a:cxn ang="0">
                    <a:pos x="180" y="9"/>
                  </a:cxn>
                  <a:cxn ang="0">
                    <a:pos x="194" y="230"/>
                  </a:cxn>
                  <a:cxn ang="0">
                    <a:pos x="76" y="183"/>
                  </a:cxn>
                  <a:cxn ang="0">
                    <a:pos x="10" y="301"/>
                  </a:cxn>
                  <a:cxn ang="0">
                    <a:pos x="6" y="301"/>
                  </a:cxn>
                </a:cxnLst>
                <a:rect l="0" t="0" r="r" b="b"/>
                <a:pathLst>
                  <a:path w="194" h="301">
                    <a:moveTo>
                      <a:pt x="6" y="301"/>
                    </a:moveTo>
                    <a:lnTo>
                      <a:pt x="0" y="0"/>
                    </a:lnTo>
                    <a:lnTo>
                      <a:pt x="180" y="9"/>
                    </a:lnTo>
                    <a:lnTo>
                      <a:pt x="194" y="230"/>
                    </a:lnTo>
                    <a:lnTo>
                      <a:pt x="76" y="183"/>
                    </a:lnTo>
                    <a:lnTo>
                      <a:pt x="10" y="301"/>
                    </a:lnTo>
                    <a:lnTo>
                      <a:pt x="6" y="30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2" name="Freeform 14"/>
              <p:cNvSpPr>
                <a:spLocks/>
              </p:cNvSpPr>
              <p:nvPr/>
            </p:nvSpPr>
            <p:spPr bwMode="auto">
              <a:xfrm>
                <a:off x="7807260" y="4141617"/>
                <a:ext cx="53328" cy="75812"/>
              </a:xfrm>
              <a:custGeom>
                <a:avLst/>
                <a:gdLst/>
                <a:ahLst/>
                <a:cxnLst>
                  <a:cxn ang="0">
                    <a:pos x="51" y="193"/>
                  </a:cxn>
                  <a:cxn ang="0">
                    <a:pos x="8" y="172"/>
                  </a:cxn>
                  <a:cxn ang="0">
                    <a:pos x="0" y="0"/>
                  </a:cxn>
                  <a:cxn ang="0">
                    <a:pos x="136" y="7"/>
                  </a:cxn>
                  <a:cxn ang="0">
                    <a:pos x="51" y="193"/>
                  </a:cxn>
                </a:cxnLst>
                <a:rect l="0" t="0" r="r" b="b"/>
                <a:pathLst>
                  <a:path w="136" h="193">
                    <a:moveTo>
                      <a:pt x="51" y="193"/>
                    </a:moveTo>
                    <a:lnTo>
                      <a:pt x="8" y="172"/>
                    </a:lnTo>
                    <a:lnTo>
                      <a:pt x="0" y="0"/>
                    </a:lnTo>
                    <a:lnTo>
                      <a:pt x="136" y="7"/>
                    </a:lnTo>
                    <a:lnTo>
                      <a:pt x="51" y="19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3" name="Freeform 15"/>
              <p:cNvSpPr>
                <a:spLocks/>
              </p:cNvSpPr>
              <p:nvPr/>
            </p:nvSpPr>
            <p:spPr bwMode="auto">
              <a:xfrm>
                <a:off x="7707662" y="4136879"/>
                <a:ext cx="97244" cy="92395"/>
              </a:xfrm>
              <a:custGeom>
                <a:avLst/>
                <a:gdLst/>
                <a:ahLst/>
                <a:cxnLst>
                  <a:cxn ang="0">
                    <a:pos x="248" y="176"/>
                  </a:cxn>
                  <a:cxn ang="0">
                    <a:pos x="155" y="130"/>
                  </a:cxn>
                  <a:cxn ang="0">
                    <a:pos x="37" y="235"/>
                  </a:cxn>
                  <a:cxn ang="0">
                    <a:pos x="14" y="226"/>
                  </a:cxn>
                  <a:cxn ang="0">
                    <a:pos x="0" y="0"/>
                  </a:cxn>
                  <a:cxn ang="0">
                    <a:pos x="240" y="11"/>
                  </a:cxn>
                  <a:cxn ang="0">
                    <a:pos x="248" y="176"/>
                  </a:cxn>
                </a:cxnLst>
                <a:rect l="0" t="0" r="r" b="b"/>
                <a:pathLst>
                  <a:path w="248" h="235">
                    <a:moveTo>
                      <a:pt x="248" y="176"/>
                    </a:moveTo>
                    <a:lnTo>
                      <a:pt x="155" y="130"/>
                    </a:lnTo>
                    <a:lnTo>
                      <a:pt x="37" y="235"/>
                    </a:lnTo>
                    <a:lnTo>
                      <a:pt x="14" y="226"/>
                    </a:lnTo>
                    <a:lnTo>
                      <a:pt x="0" y="0"/>
                    </a:lnTo>
                    <a:lnTo>
                      <a:pt x="240" y="11"/>
                    </a:lnTo>
                    <a:lnTo>
                      <a:pt x="248" y="17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4" name="Freeform 16"/>
              <p:cNvSpPr>
                <a:spLocks/>
              </p:cNvSpPr>
              <p:nvPr/>
            </p:nvSpPr>
            <p:spPr bwMode="auto">
              <a:xfrm>
                <a:off x="7665314" y="4237961"/>
                <a:ext cx="44701" cy="15794"/>
              </a:xfrm>
              <a:custGeom>
                <a:avLst/>
                <a:gdLst/>
                <a:ahLst/>
                <a:cxnLst>
                  <a:cxn ang="0">
                    <a:pos x="20" y="0"/>
                  </a:cxn>
                  <a:cxn ang="0">
                    <a:pos x="113" y="37"/>
                  </a:cxn>
                  <a:cxn ang="0">
                    <a:pos x="113" y="39"/>
                  </a:cxn>
                  <a:cxn ang="0">
                    <a:pos x="0" y="37"/>
                  </a:cxn>
                  <a:cxn ang="0">
                    <a:pos x="20" y="0"/>
                  </a:cxn>
                </a:cxnLst>
                <a:rect l="0" t="0" r="r" b="b"/>
                <a:pathLst>
                  <a:path w="113" h="39">
                    <a:moveTo>
                      <a:pt x="20" y="0"/>
                    </a:moveTo>
                    <a:lnTo>
                      <a:pt x="113" y="37"/>
                    </a:lnTo>
                    <a:lnTo>
                      <a:pt x="113" y="39"/>
                    </a:lnTo>
                    <a:lnTo>
                      <a:pt x="0" y="37"/>
                    </a:lnTo>
                    <a:lnTo>
                      <a:pt x="2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65" name="Freeform 17"/>
              <p:cNvSpPr>
                <a:spLocks/>
              </p:cNvSpPr>
              <p:nvPr/>
            </p:nvSpPr>
            <p:spPr bwMode="auto">
              <a:xfrm>
                <a:off x="7733542" y="4219798"/>
                <a:ext cx="73718" cy="36326"/>
              </a:xfrm>
              <a:custGeom>
                <a:avLst/>
                <a:gdLst/>
                <a:ahLst/>
                <a:cxnLst>
                  <a:cxn ang="0">
                    <a:pos x="100" y="0"/>
                  </a:cxn>
                  <a:cxn ang="0">
                    <a:pos x="185" y="42"/>
                  </a:cxn>
                  <a:cxn ang="0">
                    <a:pos x="187" y="92"/>
                  </a:cxn>
                  <a:cxn ang="0">
                    <a:pos x="0" y="87"/>
                  </a:cxn>
                  <a:cxn ang="0">
                    <a:pos x="100" y="0"/>
                  </a:cxn>
                </a:cxnLst>
                <a:rect l="0" t="0" r="r" b="b"/>
                <a:pathLst>
                  <a:path w="187" h="92">
                    <a:moveTo>
                      <a:pt x="100" y="0"/>
                    </a:moveTo>
                    <a:lnTo>
                      <a:pt x="185" y="42"/>
                    </a:lnTo>
                    <a:lnTo>
                      <a:pt x="187" y="92"/>
                    </a:lnTo>
                    <a:lnTo>
                      <a:pt x="0" y="87"/>
                    </a:lnTo>
                    <a:lnTo>
                      <a:pt x="10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66" name="Freeform 18"/>
              <p:cNvSpPr>
                <a:spLocks/>
              </p:cNvSpPr>
              <p:nvPr/>
            </p:nvSpPr>
            <p:spPr bwMode="auto">
              <a:xfrm>
                <a:off x="7811965" y="4145566"/>
                <a:ext cx="91755" cy="112928"/>
              </a:xfrm>
              <a:custGeom>
                <a:avLst/>
                <a:gdLst/>
                <a:ahLst/>
                <a:cxnLst>
                  <a:cxn ang="0">
                    <a:pos x="0" y="237"/>
                  </a:cxn>
                  <a:cxn ang="0">
                    <a:pos x="70" y="273"/>
                  </a:cxn>
                  <a:cxn ang="0">
                    <a:pos x="197" y="0"/>
                  </a:cxn>
                  <a:cxn ang="0">
                    <a:pos x="205" y="0"/>
                  </a:cxn>
                  <a:cxn ang="0">
                    <a:pos x="234" y="285"/>
                  </a:cxn>
                  <a:cxn ang="0">
                    <a:pos x="2" y="280"/>
                  </a:cxn>
                  <a:cxn ang="0">
                    <a:pos x="0" y="237"/>
                  </a:cxn>
                </a:cxnLst>
                <a:rect l="0" t="0" r="r" b="b"/>
                <a:pathLst>
                  <a:path w="234" h="285">
                    <a:moveTo>
                      <a:pt x="0" y="237"/>
                    </a:moveTo>
                    <a:lnTo>
                      <a:pt x="70" y="273"/>
                    </a:lnTo>
                    <a:lnTo>
                      <a:pt x="197" y="0"/>
                    </a:lnTo>
                    <a:lnTo>
                      <a:pt x="205" y="0"/>
                    </a:lnTo>
                    <a:lnTo>
                      <a:pt x="234" y="285"/>
                    </a:lnTo>
                    <a:lnTo>
                      <a:pt x="2" y="280"/>
                    </a:lnTo>
                    <a:lnTo>
                      <a:pt x="0" y="237"/>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7" name="Freeform 19"/>
              <p:cNvSpPr>
                <a:spLocks/>
              </p:cNvSpPr>
              <p:nvPr/>
            </p:nvSpPr>
            <p:spPr bwMode="auto">
              <a:xfrm>
                <a:off x="7890388" y="4068965"/>
                <a:ext cx="68228" cy="74232"/>
              </a:xfrm>
              <a:custGeom>
                <a:avLst/>
                <a:gdLst/>
                <a:ahLst/>
                <a:cxnLst>
                  <a:cxn ang="0">
                    <a:pos x="70" y="183"/>
                  </a:cxn>
                  <a:cxn ang="0">
                    <a:pos x="123" y="84"/>
                  </a:cxn>
                  <a:cxn ang="0">
                    <a:pos x="128" y="71"/>
                  </a:cxn>
                  <a:cxn ang="0">
                    <a:pos x="127" y="59"/>
                  </a:cxn>
                  <a:cxn ang="0">
                    <a:pos x="121" y="47"/>
                  </a:cxn>
                  <a:cxn ang="0">
                    <a:pos x="111" y="39"/>
                  </a:cxn>
                  <a:cxn ang="0">
                    <a:pos x="105" y="37"/>
                  </a:cxn>
                  <a:cxn ang="0">
                    <a:pos x="98" y="35"/>
                  </a:cxn>
                  <a:cxn ang="0">
                    <a:pos x="91" y="35"/>
                  </a:cxn>
                  <a:cxn ang="0">
                    <a:pos x="85" y="36"/>
                  </a:cxn>
                  <a:cxn ang="0">
                    <a:pos x="80" y="38"/>
                  </a:cxn>
                  <a:cxn ang="0">
                    <a:pos x="74" y="41"/>
                  </a:cxn>
                  <a:cxn ang="0">
                    <a:pos x="69" y="46"/>
                  </a:cxn>
                  <a:cxn ang="0">
                    <a:pos x="66" y="52"/>
                  </a:cxn>
                  <a:cxn ang="0">
                    <a:pos x="66" y="52"/>
                  </a:cxn>
                  <a:cxn ang="0">
                    <a:pos x="28" y="122"/>
                  </a:cxn>
                  <a:cxn ang="0">
                    <a:pos x="13" y="121"/>
                  </a:cxn>
                  <a:cxn ang="0">
                    <a:pos x="0" y="0"/>
                  </a:cxn>
                  <a:cxn ang="0">
                    <a:pos x="164" y="7"/>
                  </a:cxn>
                  <a:cxn ang="0">
                    <a:pos x="175" y="188"/>
                  </a:cxn>
                  <a:cxn ang="0">
                    <a:pos x="70" y="183"/>
                  </a:cxn>
                </a:cxnLst>
                <a:rect l="0" t="0" r="r" b="b"/>
                <a:pathLst>
                  <a:path w="175" h="188">
                    <a:moveTo>
                      <a:pt x="70" y="183"/>
                    </a:moveTo>
                    <a:lnTo>
                      <a:pt x="123" y="84"/>
                    </a:lnTo>
                    <a:lnTo>
                      <a:pt x="128" y="71"/>
                    </a:lnTo>
                    <a:lnTo>
                      <a:pt x="127" y="59"/>
                    </a:lnTo>
                    <a:lnTo>
                      <a:pt x="121" y="47"/>
                    </a:lnTo>
                    <a:lnTo>
                      <a:pt x="111" y="39"/>
                    </a:lnTo>
                    <a:lnTo>
                      <a:pt x="105" y="37"/>
                    </a:lnTo>
                    <a:lnTo>
                      <a:pt x="98" y="35"/>
                    </a:lnTo>
                    <a:lnTo>
                      <a:pt x="91" y="35"/>
                    </a:lnTo>
                    <a:lnTo>
                      <a:pt x="85" y="36"/>
                    </a:lnTo>
                    <a:lnTo>
                      <a:pt x="80" y="38"/>
                    </a:lnTo>
                    <a:lnTo>
                      <a:pt x="74" y="41"/>
                    </a:lnTo>
                    <a:lnTo>
                      <a:pt x="69" y="46"/>
                    </a:lnTo>
                    <a:lnTo>
                      <a:pt x="66" y="52"/>
                    </a:lnTo>
                    <a:lnTo>
                      <a:pt x="66" y="52"/>
                    </a:lnTo>
                    <a:lnTo>
                      <a:pt x="28" y="122"/>
                    </a:lnTo>
                    <a:lnTo>
                      <a:pt x="13" y="121"/>
                    </a:lnTo>
                    <a:lnTo>
                      <a:pt x="0" y="0"/>
                    </a:lnTo>
                    <a:lnTo>
                      <a:pt x="164" y="7"/>
                    </a:lnTo>
                    <a:lnTo>
                      <a:pt x="175" y="188"/>
                    </a:lnTo>
                    <a:lnTo>
                      <a:pt x="70" y="18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68" name="Freeform 20"/>
              <p:cNvSpPr>
                <a:spLocks/>
              </p:cNvSpPr>
              <p:nvPr/>
            </p:nvSpPr>
            <p:spPr bwMode="auto">
              <a:xfrm>
                <a:off x="7804123" y="4065016"/>
                <a:ext cx="84697" cy="73442"/>
              </a:xfrm>
              <a:custGeom>
                <a:avLst/>
                <a:gdLst/>
                <a:ahLst/>
                <a:cxnLst>
                  <a:cxn ang="0">
                    <a:pos x="218" y="130"/>
                  </a:cxn>
                  <a:cxn ang="0">
                    <a:pos x="180" y="125"/>
                  </a:cxn>
                  <a:cxn ang="0">
                    <a:pos x="152" y="186"/>
                  </a:cxn>
                  <a:cxn ang="0">
                    <a:pos x="9" y="179"/>
                  </a:cxn>
                  <a:cxn ang="0">
                    <a:pos x="0" y="0"/>
                  </a:cxn>
                  <a:cxn ang="0">
                    <a:pos x="206" y="9"/>
                  </a:cxn>
                  <a:cxn ang="0">
                    <a:pos x="218" y="130"/>
                  </a:cxn>
                </a:cxnLst>
                <a:rect l="0" t="0" r="r" b="b"/>
                <a:pathLst>
                  <a:path w="218" h="186">
                    <a:moveTo>
                      <a:pt x="218" y="130"/>
                    </a:moveTo>
                    <a:lnTo>
                      <a:pt x="180" y="125"/>
                    </a:lnTo>
                    <a:lnTo>
                      <a:pt x="152" y="186"/>
                    </a:lnTo>
                    <a:lnTo>
                      <a:pt x="9" y="179"/>
                    </a:lnTo>
                    <a:lnTo>
                      <a:pt x="0" y="0"/>
                    </a:lnTo>
                    <a:lnTo>
                      <a:pt x="206" y="9"/>
                    </a:lnTo>
                    <a:lnTo>
                      <a:pt x="218" y="13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69" name="Freeform 21"/>
              <p:cNvSpPr>
                <a:spLocks/>
              </p:cNvSpPr>
              <p:nvPr/>
            </p:nvSpPr>
            <p:spPr bwMode="auto">
              <a:xfrm>
                <a:off x="7703741" y="4061068"/>
                <a:ext cx="98029" cy="75022"/>
              </a:xfrm>
              <a:custGeom>
                <a:avLst/>
                <a:gdLst/>
                <a:ahLst/>
                <a:cxnLst>
                  <a:cxn ang="0">
                    <a:pos x="252" y="190"/>
                  </a:cxn>
                  <a:cxn ang="0">
                    <a:pos x="11" y="179"/>
                  </a:cxn>
                  <a:cxn ang="0">
                    <a:pos x="0" y="0"/>
                  </a:cxn>
                  <a:cxn ang="0">
                    <a:pos x="242" y="11"/>
                  </a:cxn>
                  <a:cxn ang="0">
                    <a:pos x="252" y="190"/>
                  </a:cxn>
                </a:cxnLst>
                <a:rect l="0" t="0" r="r" b="b"/>
                <a:pathLst>
                  <a:path w="252" h="190">
                    <a:moveTo>
                      <a:pt x="252" y="190"/>
                    </a:moveTo>
                    <a:lnTo>
                      <a:pt x="11" y="179"/>
                    </a:lnTo>
                    <a:lnTo>
                      <a:pt x="0" y="0"/>
                    </a:lnTo>
                    <a:lnTo>
                      <a:pt x="242" y="11"/>
                    </a:lnTo>
                    <a:lnTo>
                      <a:pt x="252" y="19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70" name="Freeform 22"/>
              <p:cNvSpPr>
                <a:spLocks/>
              </p:cNvSpPr>
              <p:nvPr/>
            </p:nvSpPr>
            <p:spPr bwMode="auto">
              <a:xfrm>
                <a:off x="7630808" y="4057909"/>
                <a:ext cx="71365" cy="72653"/>
              </a:xfrm>
              <a:custGeom>
                <a:avLst/>
                <a:gdLst/>
                <a:ahLst/>
                <a:cxnLst>
                  <a:cxn ang="0">
                    <a:pos x="182" y="186"/>
                  </a:cxn>
                  <a:cxn ang="0">
                    <a:pos x="3" y="178"/>
                  </a:cxn>
                  <a:cxn ang="0">
                    <a:pos x="0" y="0"/>
                  </a:cxn>
                  <a:cxn ang="0">
                    <a:pos x="172" y="7"/>
                  </a:cxn>
                  <a:cxn ang="0">
                    <a:pos x="182" y="186"/>
                  </a:cxn>
                </a:cxnLst>
                <a:rect l="0" t="0" r="r" b="b"/>
                <a:pathLst>
                  <a:path w="182" h="186">
                    <a:moveTo>
                      <a:pt x="182" y="186"/>
                    </a:moveTo>
                    <a:lnTo>
                      <a:pt x="3" y="178"/>
                    </a:lnTo>
                    <a:lnTo>
                      <a:pt x="0" y="0"/>
                    </a:lnTo>
                    <a:lnTo>
                      <a:pt x="172" y="7"/>
                    </a:lnTo>
                    <a:lnTo>
                      <a:pt x="182" y="18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71" name="Freeform 23"/>
              <p:cNvSpPr>
                <a:spLocks/>
              </p:cNvSpPr>
              <p:nvPr/>
            </p:nvSpPr>
            <p:spPr bwMode="auto">
              <a:xfrm>
                <a:off x="7635513" y="4258494"/>
                <a:ext cx="79207" cy="79760"/>
              </a:xfrm>
              <a:custGeom>
                <a:avLst/>
                <a:gdLst/>
                <a:ahLst/>
                <a:cxnLst>
                  <a:cxn ang="0">
                    <a:pos x="0" y="123"/>
                  </a:cxn>
                  <a:cxn ang="0">
                    <a:pos x="4" y="117"/>
                  </a:cxn>
                  <a:cxn ang="0">
                    <a:pos x="12" y="103"/>
                  </a:cxn>
                  <a:cxn ang="0">
                    <a:pos x="22" y="83"/>
                  </a:cxn>
                  <a:cxn ang="0">
                    <a:pos x="35" y="62"/>
                  </a:cxn>
                  <a:cxn ang="0">
                    <a:pos x="48" y="39"/>
                  </a:cxn>
                  <a:cxn ang="0">
                    <a:pos x="59" y="19"/>
                  </a:cxn>
                  <a:cxn ang="0">
                    <a:pos x="66" y="6"/>
                  </a:cxn>
                  <a:cxn ang="0">
                    <a:pos x="70" y="0"/>
                  </a:cxn>
                  <a:cxn ang="0">
                    <a:pos x="191" y="3"/>
                  </a:cxn>
                  <a:cxn ang="0">
                    <a:pos x="203" y="202"/>
                  </a:cxn>
                  <a:cxn ang="0">
                    <a:pos x="2" y="200"/>
                  </a:cxn>
                  <a:cxn ang="0">
                    <a:pos x="0" y="123"/>
                  </a:cxn>
                </a:cxnLst>
                <a:rect l="0" t="0" r="r" b="b"/>
                <a:pathLst>
                  <a:path w="203" h="202">
                    <a:moveTo>
                      <a:pt x="0" y="123"/>
                    </a:moveTo>
                    <a:lnTo>
                      <a:pt x="4" y="117"/>
                    </a:lnTo>
                    <a:lnTo>
                      <a:pt x="12" y="103"/>
                    </a:lnTo>
                    <a:lnTo>
                      <a:pt x="22" y="83"/>
                    </a:lnTo>
                    <a:lnTo>
                      <a:pt x="35" y="62"/>
                    </a:lnTo>
                    <a:lnTo>
                      <a:pt x="48" y="39"/>
                    </a:lnTo>
                    <a:lnTo>
                      <a:pt x="59" y="19"/>
                    </a:lnTo>
                    <a:lnTo>
                      <a:pt x="66" y="6"/>
                    </a:lnTo>
                    <a:lnTo>
                      <a:pt x="70" y="0"/>
                    </a:lnTo>
                    <a:lnTo>
                      <a:pt x="191" y="3"/>
                    </a:lnTo>
                    <a:lnTo>
                      <a:pt x="203" y="202"/>
                    </a:lnTo>
                    <a:lnTo>
                      <a:pt x="2" y="200"/>
                    </a:lnTo>
                    <a:lnTo>
                      <a:pt x="0"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72" name="Freeform 24"/>
              <p:cNvSpPr>
                <a:spLocks/>
              </p:cNvSpPr>
              <p:nvPr/>
            </p:nvSpPr>
            <p:spPr bwMode="auto">
              <a:xfrm>
                <a:off x="7813533" y="4261653"/>
                <a:ext cx="98029" cy="77391"/>
              </a:xfrm>
              <a:custGeom>
                <a:avLst/>
                <a:gdLst/>
                <a:ahLst/>
                <a:cxnLst>
                  <a:cxn ang="0">
                    <a:pos x="0" y="0"/>
                  </a:cxn>
                  <a:cxn ang="0">
                    <a:pos x="232" y="5"/>
                  </a:cxn>
                  <a:cxn ang="0">
                    <a:pos x="252" y="197"/>
                  </a:cxn>
                  <a:cxn ang="0">
                    <a:pos x="10" y="194"/>
                  </a:cxn>
                  <a:cxn ang="0">
                    <a:pos x="0" y="0"/>
                  </a:cxn>
                </a:cxnLst>
                <a:rect l="0" t="0" r="r" b="b"/>
                <a:pathLst>
                  <a:path w="252" h="197">
                    <a:moveTo>
                      <a:pt x="0" y="0"/>
                    </a:moveTo>
                    <a:lnTo>
                      <a:pt x="232" y="5"/>
                    </a:lnTo>
                    <a:lnTo>
                      <a:pt x="252" y="197"/>
                    </a:lnTo>
                    <a:lnTo>
                      <a:pt x="10" y="194"/>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35" name="テキスト ボックス 34"/>
              <p:cNvSpPr txBox="1"/>
              <p:nvPr/>
            </p:nvSpPr>
            <p:spPr>
              <a:xfrm>
                <a:off x="7553705" y="4291925"/>
                <a:ext cx="235734" cy="138499"/>
              </a:xfrm>
              <a:prstGeom prst="rect">
                <a:avLst/>
              </a:prstGeom>
              <a:noFill/>
              <a:ln>
                <a:noFill/>
              </a:ln>
            </p:spPr>
            <p:txBody>
              <a:bodyPr wrap="square" rtlCol="0">
                <a:spAutoFit/>
              </a:bodyPr>
              <a:lstStyle/>
              <a:p>
                <a:pPr>
                  <a:buNone/>
                </a:pPr>
                <a:r>
                  <a:rPr kumimoji="1" lang="en-US" altLang="ja-JP" sz="300" dirty="0" smtClean="0">
                    <a:solidFill>
                      <a:schemeClr val="bg1"/>
                    </a:solidFill>
                  </a:rPr>
                  <a:t>0</a:t>
                </a:r>
                <a:endParaRPr kumimoji="1" lang="ja-JP" altLang="en-US" sz="300" dirty="0">
                  <a:solidFill>
                    <a:schemeClr val="bg1"/>
                  </a:solidFill>
                </a:endParaRPr>
              </a:p>
            </p:txBody>
          </p:sp>
          <p:sp>
            <p:nvSpPr>
              <p:cNvPr id="36" name="テキスト ボックス 35"/>
              <p:cNvSpPr txBox="1"/>
              <p:nvPr/>
            </p:nvSpPr>
            <p:spPr>
              <a:xfrm>
                <a:off x="7661271" y="4283146"/>
                <a:ext cx="337410" cy="138500"/>
              </a:xfrm>
              <a:prstGeom prst="rect">
                <a:avLst/>
              </a:prstGeom>
              <a:noFill/>
              <a:ln>
                <a:noFill/>
              </a:ln>
            </p:spPr>
            <p:txBody>
              <a:bodyPr wrap="square" rtlCol="0">
                <a:spAutoFit/>
              </a:bodyPr>
              <a:lstStyle/>
              <a:p>
                <a:pPr>
                  <a:buNone/>
                </a:pPr>
                <a:r>
                  <a:rPr kumimoji="1" lang="en-US" altLang="ja-JP" sz="300" dirty="0" smtClean="0">
                    <a:solidFill>
                      <a:schemeClr val="bg1"/>
                    </a:solidFill>
                  </a:rPr>
                  <a:t>12</a:t>
                </a:r>
                <a:endParaRPr kumimoji="1" lang="ja-JP" altLang="en-US" sz="300" dirty="0">
                  <a:solidFill>
                    <a:schemeClr val="bg1"/>
                  </a:solidFill>
                </a:endParaRPr>
              </a:p>
            </p:txBody>
          </p:sp>
          <p:sp>
            <p:nvSpPr>
              <p:cNvPr id="37" name="テキスト ボックス 36"/>
              <p:cNvSpPr txBox="1"/>
              <p:nvPr/>
            </p:nvSpPr>
            <p:spPr>
              <a:xfrm>
                <a:off x="7786558" y="4291840"/>
                <a:ext cx="398592" cy="138499"/>
              </a:xfrm>
              <a:prstGeom prst="rect">
                <a:avLst/>
              </a:prstGeom>
              <a:noFill/>
              <a:ln>
                <a:noFill/>
              </a:ln>
            </p:spPr>
            <p:txBody>
              <a:bodyPr wrap="square" rtlCol="0">
                <a:spAutoFit/>
              </a:bodyPr>
              <a:lstStyle/>
              <a:p>
                <a:pPr>
                  <a:buNone/>
                </a:pPr>
                <a:r>
                  <a:rPr lang="en-US" altLang="ja-JP" sz="300" dirty="0" smtClean="0">
                    <a:solidFill>
                      <a:schemeClr val="bg1"/>
                    </a:solidFill>
                  </a:rPr>
                  <a:t>24</a:t>
                </a:r>
                <a:endParaRPr kumimoji="1" lang="ja-JP" altLang="en-US" sz="300" dirty="0">
                  <a:solidFill>
                    <a:schemeClr val="bg1"/>
                  </a:solidFill>
                </a:endParaRPr>
              </a:p>
            </p:txBody>
          </p:sp>
          <p:pic>
            <p:nvPicPr>
              <p:cNvPr id="2051" name="Picture 3" descr="C:\Documents and Settings\mizuki-y\Local Settings\Temporary Internet Files\Content.IE5\PRNIE50A\MCj04339530000[1].png"/>
              <p:cNvPicPr>
                <a:picLocks noChangeAspect="1" noChangeArrowheads="1"/>
              </p:cNvPicPr>
              <p:nvPr/>
            </p:nvPicPr>
            <p:blipFill>
              <a:blip r:embed="rId4" cstate="print"/>
              <a:srcRect/>
              <a:stretch>
                <a:fillRect/>
              </a:stretch>
            </p:blipFill>
            <p:spPr bwMode="auto">
              <a:xfrm>
                <a:off x="7845615" y="4182086"/>
                <a:ext cx="131893" cy="143338"/>
              </a:xfrm>
              <a:prstGeom prst="rect">
                <a:avLst/>
              </a:prstGeom>
              <a:noFill/>
            </p:spPr>
          </p:pic>
        </p:grpSp>
        <p:grpSp>
          <p:nvGrpSpPr>
            <p:cNvPr id="5" name="グループ化 65"/>
            <p:cNvGrpSpPr/>
            <p:nvPr/>
          </p:nvGrpSpPr>
          <p:grpSpPr>
            <a:xfrm>
              <a:off x="5143504" y="3179621"/>
              <a:ext cx="1385893" cy="412421"/>
              <a:chOff x="5143504" y="3179621"/>
              <a:chExt cx="1385893" cy="412421"/>
            </a:xfrm>
          </p:grpSpPr>
          <p:sp>
            <p:nvSpPr>
              <p:cNvPr id="43" name="正方形/長方形 42"/>
              <p:cNvSpPr/>
              <p:nvPr/>
            </p:nvSpPr>
            <p:spPr bwMode="auto">
              <a:xfrm>
                <a:off x="5172075" y="3214686"/>
                <a:ext cx="1357322" cy="35719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3" name="テキスト ボックス 52"/>
              <p:cNvSpPr txBox="1"/>
              <p:nvPr/>
            </p:nvSpPr>
            <p:spPr>
              <a:xfrm>
                <a:off x="5143504" y="3179621"/>
                <a:ext cx="1287532" cy="412421"/>
              </a:xfrm>
              <a:prstGeom prst="rect">
                <a:avLst/>
              </a:prstGeom>
              <a:noFill/>
            </p:spPr>
            <p:txBody>
              <a:bodyPr wrap="none" rtlCol="0">
                <a:spAutoFit/>
              </a:bodyPr>
              <a:lstStyle/>
              <a:p>
                <a:pPr>
                  <a:buNone/>
                </a:pPr>
                <a:r>
                  <a:rPr lang="en-US" altLang="ja-JP" sz="1000" dirty="0" smtClean="0">
                    <a:latin typeface="Tahoma" pitchFamily="34" charset="0"/>
                    <a:cs typeface="Tahoma" pitchFamily="34" charset="0"/>
                  </a:rPr>
                  <a:t>Project:</a:t>
                </a:r>
              </a:p>
              <a:p>
                <a:pPr>
                  <a:buNone/>
                </a:pPr>
                <a:r>
                  <a:rPr lang="ja-JP" altLang="en-US" sz="900" dirty="0" smtClean="0"/>
                  <a:t>　</a:t>
                </a:r>
                <a:r>
                  <a:rPr lang="en-US" altLang="ja-JP" sz="900" dirty="0" smtClean="0"/>
                  <a:t>Activity </a:t>
                </a:r>
                <a:r>
                  <a:rPr lang="en-US" sz="900" dirty="0" smtClean="0"/>
                  <a:t>visualization</a:t>
                </a:r>
                <a:endParaRPr lang="en-US" altLang="ja-JP" sz="900" dirty="0" smtClean="0"/>
              </a:p>
            </p:txBody>
          </p:sp>
        </p:grpSp>
        <p:grpSp>
          <p:nvGrpSpPr>
            <p:cNvPr id="6" name="グループ化 66"/>
            <p:cNvGrpSpPr/>
            <p:nvPr/>
          </p:nvGrpSpPr>
          <p:grpSpPr>
            <a:xfrm>
              <a:off x="5143321" y="3571876"/>
              <a:ext cx="1610100" cy="1165442"/>
              <a:chOff x="5143321" y="3571876"/>
              <a:chExt cx="1610100" cy="1165442"/>
            </a:xfrm>
          </p:grpSpPr>
          <p:sp>
            <p:nvSpPr>
              <p:cNvPr id="47" name="正方形/長方形 46"/>
              <p:cNvSpPr/>
              <p:nvPr/>
            </p:nvSpPr>
            <p:spPr bwMode="auto">
              <a:xfrm>
                <a:off x="5846839" y="4015470"/>
                <a:ext cx="654283" cy="143355"/>
              </a:xfrm>
              <a:prstGeom prst="rect">
                <a:avLst/>
              </a:prstGeom>
              <a:gradFill flip="none" rotWithShape="1">
                <a:gsLst>
                  <a:gs pos="59000">
                    <a:schemeClr val="bg1">
                      <a:lumMod val="85000"/>
                      <a:alpha val="40000"/>
                    </a:schemeClr>
                  </a:gs>
                  <a:gs pos="0">
                    <a:srgbClr val="FF0000"/>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8" name="正方形/長方形 47"/>
              <p:cNvSpPr/>
              <p:nvPr/>
            </p:nvSpPr>
            <p:spPr bwMode="auto">
              <a:xfrm>
                <a:off x="5850957" y="4604995"/>
                <a:ext cx="643379" cy="132323"/>
              </a:xfrm>
              <a:prstGeom prst="rect">
                <a:avLst/>
              </a:prstGeom>
              <a:gradFill flip="none" rotWithShape="1">
                <a:gsLst>
                  <a:gs pos="0">
                    <a:schemeClr val="bg1">
                      <a:lumMod val="85000"/>
                      <a:alpha val="40000"/>
                    </a:schemeClr>
                  </a:gs>
                  <a:gs pos="100000">
                    <a:srgbClr val="FF0000"/>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9" name="正方形/長方形 48"/>
              <p:cNvSpPr/>
              <p:nvPr/>
            </p:nvSpPr>
            <p:spPr bwMode="auto">
              <a:xfrm>
                <a:off x="5838338" y="4316329"/>
                <a:ext cx="681918" cy="136295"/>
              </a:xfrm>
              <a:prstGeom prst="rect">
                <a:avLst/>
              </a:prstGeom>
              <a:gradFill flip="none" rotWithShape="1">
                <a:gsLst>
                  <a:gs pos="46000">
                    <a:schemeClr val="bg1">
                      <a:lumMod val="85000"/>
                      <a:alpha val="40000"/>
                    </a:schemeClr>
                  </a:gs>
                  <a:gs pos="100000">
                    <a:srgbClr val="FF0000"/>
                  </a:gs>
                  <a:gs pos="0">
                    <a:srgbClr val="FF0000"/>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grpSp>
            <p:nvGrpSpPr>
              <p:cNvPr id="7" name="グループ化 61"/>
              <p:cNvGrpSpPr/>
              <p:nvPr/>
            </p:nvGrpSpPr>
            <p:grpSpPr>
              <a:xfrm>
                <a:off x="5154084" y="3592044"/>
                <a:ext cx="1599337" cy="379716"/>
                <a:chOff x="6821441" y="3429001"/>
                <a:chExt cx="1919097" cy="445199"/>
              </a:xfrm>
            </p:grpSpPr>
            <p:sp>
              <p:nvSpPr>
                <p:cNvPr id="59" name="正方形/長方形 58"/>
                <p:cNvSpPr/>
                <p:nvPr/>
              </p:nvSpPr>
              <p:spPr bwMode="auto">
                <a:xfrm>
                  <a:off x="7500958" y="3429001"/>
                  <a:ext cx="571504" cy="14287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8" name="グループ化 60"/>
                <p:cNvGrpSpPr/>
                <p:nvPr/>
              </p:nvGrpSpPr>
              <p:grpSpPr>
                <a:xfrm>
                  <a:off x="6821441" y="3635964"/>
                  <a:ext cx="1639314" cy="142876"/>
                  <a:chOff x="6821441" y="3635964"/>
                  <a:chExt cx="1639314" cy="142876"/>
                </a:xfrm>
              </p:grpSpPr>
              <p:pic>
                <p:nvPicPr>
                  <p:cNvPr id="2075" name="Picture 27"/>
                  <p:cNvPicPr>
                    <a:picLocks noChangeAspect="1" noChangeArrowheads="1"/>
                  </p:cNvPicPr>
                  <p:nvPr/>
                </p:nvPicPr>
                <p:blipFill>
                  <a:blip r:embed="rId5" cstate="print"/>
                  <a:srcRect/>
                  <a:stretch>
                    <a:fillRect/>
                  </a:stretch>
                </p:blipFill>
                <p:spPr bwMode="auto">
                  <a:xfrm>
                    <a:off x="6821441" y="3635964"/>
                    <a:ext cx="1639314" cy="142876"/>
                  </a:xfrm>
                  <a:prstGeom prst="rect">
                    <a:avLst/>
                  </a:prstGeom>
                  <a:noFill/>
                  <a:ln w="9525">
                    <a:noFill/>
                    <a:miter lim="800000"/>
                    <a:headEnd/>
                    <a:tailEnd/>
                  </a:ln>
                  <a:effectLst/>
                </p:spPr>
              </p:pic>
              <p:sp>
                <p:nvSpPr>
                  <p:cNvPr id="60" name="正方形/長方形 59"/>
                  <p:cNvSpPr/>
                  <p:nvPr/>
                </p:nvSpPr>
                <p:spPr bwMode="auto">
                  <a:xfrm>
                    <a:off x="7500958" y="3654252"/>
                    <a:ext cx="684192" cy="105270"/>
                  </a:xfrm>
                  <a:prstGeom prst="rect">
                    <a:avLst/>
                  </a:prstGeom>
                  <a:solidFill>
                    <a:srgbClr val="EBEAD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sp>
              <p:nvSpPr>
                <p:cNvPr id="54" name="正方形/長方形 53"/>
                <p:cNvSpPr/>
                <p:nvPr/>
              </p:nvSpPr>
              <p:spPr bwMode="auto">
                <a:xfrm>
                  <a:off x="7715272" y="3584000"/>
                  <a:ext cx="714380" cy="21431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ja-JP" altLang="en-US" sz="600" b="0" i="0" u="none" strike="noStrike" cap="none" normalizeH="0" baseline="0" dirty="0" smtClean="0">
                      <a:ln>
                        <a:noFill/>
                      </a:ln>
                      <a:solidFill>
                        <a:schemeClr val="tx1"/>
                      </a:solidFill>
                      <a:effectLst/>
                      <a:latin typeface="Arial" charset="0"/>
                      <a:ea typeface="ＭＳ Ｐゴシック" pitchFamily="50" charset="-128"/>
                    </a:rPr>
                    <a:t>活動時間</a:t>
                  </a:r>
                </a:p>
              </p:txBody>
            </p:sp>
            <p:sp>
              <p:nvSpPr>
                <p:cNvPr id="46" name="テキスト ボックス 45"/>
                <p:cNvSpPr txBox="1"/>
                <p:nvPr/>
              </p:nvSpPr>
              <p:spPr>
                <a:xfrm>
                  <a:off x="7494444" y="3645105"/>
                  <a:ext cx="1246094" cy="229095"/>
                </a:xfrm>
                <a:prstGeom prst="rect">
                  <a:avLst/>
                </a:prstGeom>
                <a:noFill/>
              </p:spPr>
              <p:txBody>
                <a:bodyPr wrap="square" rtlCol="0">
                  <a:spAutoFit/>
                </a:bodyPr>
                <a:lstStyle/>
                <a:p>
                  <a:pPr>
                    <a:buNone/>
                  </a:pPr>
                  <a:r>
                    <a:rPr kumimoji="1" lang="en-US" altLang="ja-JP" sz="500" dirty="0" smtClean="0"/>
                    <a:t>0    6    12    18    24</a:t>
                  </a:r>
                  <a:endParaRPr kumimoji="1" lang="ja-JP" altLang="en-US" sz="500" dirty="0"/>
                </a:p>
              </p:txBody>
            </p:sp>
          </p:grpSp>
          <p:grpSp>
            <p:nvGrpSpPr>
              <p:cNvPr id="9" name="グループ化 63"/>
              <p:cNvGrpSpPr/>
              <p:nvPr/>
            </p:nvGrpSpPr>
            <p:grpSpPr>
              <a:xfrm>
                <a:off x="5143321" y="3571876"/>
                <a:ext cx="643125" cy="185665"/>
                <a:chOff x="7330313" y="2752413"/>
                <a:chExt cx="643125" cy="185665"/>
              </a:xfrm>
            </p:grpSpPr>
            <p:sp>
              <p:nvSpPr>
                <p:cNvPr id="63" name="角丸四角形 62"/>
                <p:cNvSpPr/>
                <p:nvPr/>
              </p:nvSpPr>
              <p:spPr bwMode="auto">
                <a:xfrm>
                  <a:off x="7358082" y="2752413"/>
                  <a:ext cx="578780" cy="176521"/>
                </a:xfrm>
                <a:prstGeom prst="roundRect">
                  <a:avLst/>
                </a:prstGeom>
                <a:solidFill>
                  <a:srgbClr val="EBEADB"/>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2" name="テキスト ボックス 51"/>
                <p:cNvSpPr txBox="1"/>
                <p:nvPr/>
              </p:nvSpPr>
              <p:spPr>
                <a:xfrm>
                  <a:off x="7330313" y="2753412"/>
                  <a:ext cx="643125" cy="184666"/>
                </a:xfrm>
                <a:prstGeom prst="rect">
                  <a:avLst/>
                </a:prstGeom>
                <a:solidFill>
                  <a:srgbClr val="ECE9D8"/>
                </a:solidFill>
              </p:spPr>
              <p:txBody>
                <a:bodyPr wrap="none" rtlCol="0">
                  <a:spAutoFit/>
                </a:bodyPr>
                <a:lstStyle/>
                <a:p>
                  <a:pPr>
                    <a:buNone/>
                  </a:pPr>
                  <a:r>
                    <a:rPr kumimoji="1" lang="en-US" altLang="ja-JP" sz="600" b="1" dirty="0" smtClean="0"/>
                    <a:t>Activity time</a:t>
                  </a:r>
                  <a:endParaRPr kumimoji="1" lang="ja-JP" altLang="en-US" sz="600" b="1" dirty="0"/>
                </a:p>
              </p:txBody>
            </p:sp>
          </p:grpSp>
        </p:grpSp>
      </p:grpSp>
      <p:graphicFrame>
        <p:nvGraphicFramePr>
          <p:cNvPr id="45" name="表 44"/>
          <p:cNvGraphicFramePr>
            <a:graphicFrameLocks noGrp="1"/>
          </p:cNvGraphicFramePr>
          <p:nvPr/>
        </p:nvGraphicFramePr>
        <p:xfrm>
          <a:off x="5899872" y="4353885"/>
          <a:ext cx="434869" cy="2162553"/>
        </p:xfrm>
        <a:graphic>
          <a:graphicData uri="http://schemas.openxmlformats.org/drawingml/2006/table">
            <a:tbl>
              <a:tblPr>
                <a:tableStyleId>{C083E6E3-FA7D-4D7B-A595-EF9225AFEA82}</a:tableStyleId>
              </a:tblPr>
              <a:tblGrid>
                <a:gridCol w="434869"/>
              </a:tblGrid>
              <a:tr h="260299">
                <a:tc>
                  <a:txBody>
                    <a:bodyPr/>
                    <a:lstStyle/>
                    <a:p>
                      <a:pPr algn="ctr"/>
                      <a:r>
                        <a:rPr kumimoji="1" lang="en-US" altLang="ja-JP" sz="800" dirty="0" err="1" smtClean="0"/>
                        <a:t>Mizuki</a:t>
                      </a:r>
                      <a:endParaRPr kumimoji="1" lang="ja-JP" altLang="en-US" sz="800" dirty="0"/>
                    </a:p>
                  </a:txBody>
                  <a:tcPr marL="43167" marR="43167" marT="43167" marB="43167"/>
                </a:tc>
              </a:tr>
              <a:tr h="260299">
                <a:tc>
                  <a:txBody>
                    <a:bodyPr/>
                    <a:lstStyle/>
                    <a:p>
                      <a:pPr algn="ctr"/>
                      <a:r>
                        <a:rPr kumimoji="1" lang="en-US" altLang="ja-JP" sz="800" dirty="0" smtClean="0"/>
                        <a:t>Yasuda</a:t>
                      </a:r>
                      <a:endParaRPr kumimoji="1" lang="ja-JP" altLang="en-US" sz="800" dirty="0"/>
                    </a:p>
                  </a:txBody>
                  <a:tcPr marL="43167" marR="43167" marT="43167" marB="43167"/>
                </a:tc>
              </a:tr>
              <a:tr h="260299">
                <a:tc>
                  <a:txBody>
                    <a:bodyPr/>
                    <a:lstStyle/>
                    <a:p>
                      <a:pPr algn="ctr"/>
                      <a:r>
                        <a:rPr kumimoji="1" lang="en-US" altLang="ja-JP" sz="800" dirty="0" smtClean="0"/>
                        <a:t>Kamei</a:t>
                      </a:r>
                      <a:endParaRPr kumimoji="1" lang="ja-JP" altLang="en-US" sz="800" dirty="0"/>
                    </a:p>
                  </a:txBody>
                  <a:tcPr marL="43167" marR="43167" marT="43167" marB="43167"/>
                </a:tc>
              </a:tr>
              <a:tr h="260299">
                <a:tc>
                  <a:txBody>
                    <a:bodyPr/>
                    <a:lstStyle/>
                    <a:p>
                      <a:pPr algn="ctr"/>
                      <a:endParaRPr kumimoji="1" lang="ja-JP" altLang="en-US" sz="1700" dirty="0"/>
                    </a:p>
                  </a:txBody>
                  <a:tcPr marL="43167" marR="43167" marT="43167" marB="43167"/>
                </a:tc>
              </a:tr>
              <a:tr h="260299">
                <a:tc>
                  <a:txBody>
                    <a:bodyPr/>
                    <a:lstStyle/>
                    <a:p>
                      <a:pPr algn="ctr"/>
                      <a:endParaRPr kumimoji="1" lang="ja-JP" altLang="en-US" sz="1700" dirty="0"/>
                    </a:p>
                  </a:txBody>
                  <a:tcPr marL="43167" marR="43167" marT="43167" marB="43167"/>
                </a:tc>
              </a:tr>
              <a:tr h="260299">
                <a:tc>
                  <a:txBody>
                    <a:bodyPr/>
                    <a:lstStyle/>
                    <a:p>
                      <a:pPr algn="ctr"/>
                      <a:endParaRPr kumimoji="1" lang="ja-JP" altLang="en-US" sz="1700" dirty="0"/>
                    </a:p>
                  </a:txBody>
                  <a:tcPr marL="43167" marR="43167" marT="43167" marB="43167"/>
                </a:tc>
              </a:tr>
              <a:tr h="260299">
                <a:tc>
                  <a:txBody>
                    <a:bodyPr/>
                    <a:lstStyle/>
                    <a:p>
                      <a:pPr algn="ctr"/>
                      <a:endParaRPr kumimoji="1" lang="ja-JP" altLang="en-US" sz="1700" dirty="0"/>
                    </a:p>
                  </a:txBody>
                  <a:tcPr marL="43167" marR="43167" marT="43167" marB="43167"/>
                </a:tc>
              </a:tr>
            </a:tbl>
          </a:graphicData>
        </a:graphic>
      </p:graphicFrame>
      <p:sp>
        <p:nvSpPr>
          <p:cNvPr id="41" name="テキスト ボックス 40"/>
          <p:cNvSpPr txBox="1"/>
          <p:nvPr/>
        </p:nvSpPr>
        <p:spPr>
          <a:xfrm>
            <a:off x="1730441" y="6537285"/>
            <a:ext cx="972159" cy="184666"/>
          </a:xfrm>
          <a:prstGeom prst="rect">
            <a:avLst/>
          </a:prstGeom>
          <a:noFill/>
        </p:spPr>
        <p:txBody>
          <a:bodyPr wrap="square" rtlCol="0">
            <a:spAutoFit/>
          </a:bodyPr>
          <a:lstStyle/>
          <a:p>
            <a:pPr>
              <a:buNone/>
            </a:pPr>
            <a:r>
              <a:rPr lang="en-US" altLang="ja-JP" sz="600" dirty="0" smtClean="0"/>
              <a:t>activity time</a:t>
            </a:r>
            <a:endParaRPr kumimoji="1" lang="ja-JP" altLang="en-US" sz="600" dirty="0"/>
          </a:p>
        </p:txBody>
      </p:sp>
      <p:sp>
        <p:nvSpPr>
          <p:cNvPr id="76" name="円/楕円 75"/>
          <p:cNvSpPr/>
          <p:nvPr/>
        </p:nvSpPr>
        <p:spPr bwMode="auto">
          <a:xfrm>
            <a:off x="5815333" y="4386015"/>
            <a:ext cx="134898" cy="134898"/>
          </a:xfrm>
          <a:prstGeom prst="ellipse">
            <a:avLst/>
          </a:prstGeom>
          <a:solidFill>
            <a:srgbClr val="99FF99"/>
          </a:solidFill>
          <a:ln w="9525" cap="flat" cmpd="sng" algn="ctr">
            <a:noFill/>
            <a:prstDash val="solid"/>
            <a:round/>
            <a:headEnd type="none" w="med" len="med"/>
            <a:tailEnd type="none" w="med" len="med"/>
          </a:ln>
          <a:effectLst>
            <a:softEdge rad="3175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7" name="円/楕円 76"/>
          <p:cNvSpPr/>
          <p:nvPr/>
        </p:nvSpPr>
        <p:spPr bwMode="auto">
          <a:xfrm>
            <a:off x="5812551" y="4665508"/>
            <a:ext cx="134898" cy="134898"/>
          </a:xfrm>
          <a:prstGeom prst="ellipse">
            <a:avLst/>
          </a:prstGeom>
          <a:solidFill>
            <a:srgbClr val="99FF99"/>
          </a:solidFill>
          <a:ln w="9525" cap="flat" cmpd="sng" algn="ctr">
            <a:noFill/>
            <a:prstDash val="solid"/>
            <a:round/>
            <a:headEnd type="none" w="med" len="med"/>
            <a:tailEnd type="none" w="med" len="med"/>
          </a:ln>
          <a:effectLst>
            <a:softEdge rad="3175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8" name="円/楕円 77"/>
          <p:cNvSpPr/>
          <p:nvPr/>
        </p:nvSpPr>
        <p:spPr bwMode="auto">
          <a:xfrm>
            <a:off x="5813569" y="4904697"/>
            <a:ext cx="134898" cy="134898"/>
          </a:xfrm>
          <a:prstGeom prst="ellipse">
            <a:avLst/>
          </a:prstGeom>
          <a:solidFill>
            <a:schemeClr val="tx1">
              <a:lumMod val="50000"/>
              <a:lumOff val="50000"/>
            </a:schemeClr>
          </a:solidFill>
          <a:ln w="9525" cap="flat" cmpd="sng" algn="ctr">
            <a:noFill/>
            <a:prstDash val="solid"/>
            <a:round/>
            <a:headEnd type="none" w="med" len="med"/>
            <a:tailEnd type="none" w="med" len="med"/>
          </a:ln>
          <a:effectLst>
            <a:softEdge rad="31750"/>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cxnSp>
        <p:nvCxnSpPr>
          <p:cNvPr id="82" name="直線コネクタ 81"/>
          <p:cNvCxnSpPr/>
          <p:nvPr/>
        </p:nvCxnSpPr>
        <p:spPr bwMode="auto">
          <a:xfrm rot="16200000" flipH="1">
            <a:off x="6547772" y="4682209"/>
            <a:ext cx="752482" cy="2"/>
          </a:xfrm>
          <a:prstGeom prst="line">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94" name="左矢印 93"/>
          <p:cNvSpPr/>
          <p:nvPr/>
        </p:nvSpPr>
        <p:spPr bwMode="auto">
          <a:xfrm>
            <a:off x="7057587" y="4386015"/>
            <a:ext cx="651510" cy="442513"/>
          </a:xfrm>
          <a:prstGeom prst="leftArrow">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5" name="テキスト ボックス 94"/>
          <p:cNvSpPr txBox="1"/>
          <p:nvPr/>
        </p:nvSpPr>
        <p:spPr>
          <a:xfrm>
            <a:off x="7708297" y="4286032"/>
            <a:ext cx="1107996" cy="701731"/>
          </a:xfrm>
          <a:prstGeom prst="rect">
            <a:avLst/>
          </a:prstGeom>
          <a:noFill/>
          <a:ln w="28575">
            <a:solidFill>
              <a:schemeClr val="bg1">
                <a:lumMod val="65000"/>
              </a:schemeClr>
            </a:solidFill>
          </a:ln>
        </p:spPr>
        <p:txBody>
          <a:bodyPr wrap="none" rtlCol="0">
            <a:spAutoFit/>
          </a:bodyPr>
          <a:lstStyle/>
          <a:p>
            <a:pPr>
              <a:buNone/>
            </a:pPr>
            <a:r>
              <a:rPr kumimoji="1" lang="ja-JP" altLang="en-US" dirty="0" smtClean="0"/>
              <a:t>活動時間</a:t>
            </a:r>
            <a:endParaRPr kumimoji="1" lang="en-US" altLang="ja-JP" dirty="0" smtClean="0"/>
          </a:p>
          <a:p>
            <a:pPr>
              <a:buNone/>
            </a:pPr>
            <a:r>
              <a:rPr kumimoji="1" lang="ja-JP" altLang="en-US" dirty="0" smtClean="0"/>
              <a:t>を</a:t>
            </a:r>
            <a:r>
              <a:rPr lang="ja-JP" altLang="en-US" dirty="0" smtClean="0"/>
              <a:t>可視化</a:t>
            </a:r>
            <a:endParaRPr kumimoji="1" lang="ja-JP" altLang="en-US" dirty="0"/>
          </a:p>
        </p:txBody>
      </p:sp>
      <p:sp>
        <p:nvSpPr>
          <p:cNvPr id="96" name="正方形/長方形 95"/>
          <p:cNvSpPr/>
          <p:nvPr/>
        </p:nvSpPr>
        <p:spPr bwMode="auto">
          <a:xfrm rot="10800000">
            <a:off x="5899872" y="6527142"/>
            <a:ext cx="1024140" cy="114634"/>
          </a:xfrm>
          <a:prstGeom prst="rect">
            <a:avLst/>
          </a:prstGeom>
          <a:gradFill flip="none" rotWithShape="1">
            <a:gsLst>
              <a:gs pos="0">
                <a:schemeClr val="bg1">
                  <a:lumMod val="85000"/>
                  <a:alpha val="40000"/>
                </a:schemeClr>
              </a:gs>
              <a:gs pos="100000">
                <a:srgbClr val="FF0000"/>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7" name="テキスト ボックス 96"/>
          <p:cNvSpPr txBox="1"/>
          <p:nvPr/>
        </p:nvSpPr>
        <p:spPr>
          <a:xfrm>
            <a:off x="6107881" y="6289666"/>
            <a:ext cx="743960" cy="230832"/>
          </a:xfrm>
          <a:prstGeom prst="rect">
            <a:avLst/>
          </a:prstGeom>
          <a:noFill/>
        </p:spPr>
        <p:txBody>
          <a:bodyPr wrap="square" rtlCol="0">
            <a:spAutoFit/>
          </a:bodyPr>
          <a:lstStyle/>
          <a:p>
            <a:pPr>
              <a:buNone/>
            </a:pPr>
            <a:r>
              <a:rPr lang="en-US" altLang="ja-JP" sz="900" dirty="0" smtClean="0"/>
              <a:t>Activity </a:t>
            </a:r>
            <a:endParaRPr kumimoji="1" lang="ja-JP" altLang="en-US" sz="900" dirty="0"/>
          </a:p>
        </p:txBody>
      </p:sp>
      <p:sp>
        <p:nvSpPr>
          <p:cNvPr id="98" name="テキスト ボックス 97"/>
          <p:cNvSpPr txBox="1"/>
          <p:nvPr/>
        </p:nvSpPr>
        <p:spPr>
          <a:xfrm>
            <a:off x="5779471" y="6452693"/>
            <a:ext cx="429428" cy="230832"/>
          </a:xfrm>
          <a:prstGeom prst="rect">
            <a:avLst/>
          </a:prstGeom>
          <a:noFill/>
        </p:spPr>
        <p:txBody>
          <a:bodyPr wrap="square" rtlCol="0">
            <a:spAutoFit/>
          </a:bodyPr>
          <a:lstStyle/>
          <a:p>
            <a:pPr>
              <a:buNone/>
            </a:pPr>
            <a:r>
              <a:rPr lang="en-US" altLang="ja-JP" sz="900" dirty="0" smtClean="0"/>
              <a:t>low </a:t>
            </a:r>
            <a:endParaRPr kumimoji="1" lang="ja-JP" altLang="en-US" sz="900" dirty="0"/>
          </a:p>
        </p:txBody>
      </p:sp>
      <p:sp>
        <p:nvSpPr>
          <p:cNvPr id="99" name="テキスト ボックス 98"/>
          <p:cNvSpPr txBox="1"/>
          <p:nvPr/>
        </p:nvSpPr>
        <p:spPr>
          <a:xfrm>
            <a:off x="6684262" y="6463658"/>
            <a:ext cx="429428" cy="230832"/>
          </a:xfrm>
          <a:prstGeom prst="rect">
            <a:avLst/>
          </a:prstGeom>
          <a:noFill/>
        </p:spPr>
        <p:txBody>
          <a:bodyPr wrap="square" rtlCol="0">
            <a:spAutoFit/>
          </a:bodyPr>
          <a:lstStyle/>
          <a:p>
            <a:pPr>
              <a:buNone/>
            </a:pPr>
            <a:r>
              <a:rPr lang="en-US" altLang="ja-JP" sz="900" dirty="0" smtClean="0"/>
              <a:t>high </a:t>
            </a:r>
            <a:endParaRPr kumimoji="1" lang="ja-JP" altLang="en-US" sz="900" dirty="0"/>
          </a:p>
        </p:txBody>
      </p:sp>
      <p:sp>
        <p:nvSpPr>
          <p:cNvPr id="101" name="正方形/長方形 100"/>
          <p:cNvSpPr/>
          <p:nvPr/>
        </p:nvSpPr>
        <p:spPr bwMode="auto">
          <a:xfrm>
            <a:off x="5808004" y="3548212"/>
            <a:ext cx="338884" cy="123119"/>
          </a:xfrm>
          <a:prstGeom prst="rect">
            <a:avLst/>
          </a:prstGeom>
          <a:solidFill>
            <a:srgbClr val="EDECD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02" name="正方形/長方形 101"/>
          <p:cNvSpPr/>
          <p:nvPr/>
        </p:nvSpPr>
        <p:spPr bwMode="auto">
          <a:xfrm>
            <a:off x="5823126" y="6289665"/>
            <a:ext cx="1186933" cy="18000"/>
          </a:xfrm>
          <a:prstGeom prst="rect">
            <a:avLst/>
          </a:prstGeom>
          <a:solidFill>
            <a:srgbClr val="ECE9D8"/>
          </a:solidFill>
          <a:ln w="6350" cap="flat" cmpd="sng" algn="ctr">
            <a:solidFill>
              <a:srgbClr val="94ADC5"/>
            </a:solidFill>
            <a:prstDash val="solid"/>
            <a:round/>
            <a:headEnd type="none" w="med" len="med"/>
            <a:tailEnd type="none" w="med" len="med"/>
          </a:ln>
          <a:effectLst/>
          <a:scene3d>
            <a:camera prst="orthographicFront">
              <a:rot lat="0" lon="0" rev="0"/>
            </a:camera>
            <a:lightRig rig="brightRoom" dir="t">
              <a:rot lat="0" lon="0" rev="600000"/>
            </a:lightRig>
          </a:scene3d>
          <a:sp3d prstMaterial="metal"/>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1800" b="0" i="0" u="none" strike="noStrike" cap="none" normalizeH="0" baseline="0" dirty="0" smtClean="0">
                <a:ln>
                  <a:noFill/>
                </a:ln>
                <a:solidFill>
                  <a:schemeClr val="tx1"/>
                </a:solidFill>
                <a:effectLst/>
                <a:latin typeface="Arial" charset="0"/>
                <a:ea typeface="ＭＳ Ｐゴシック" pitchFamily="50" charset="-128"/>
              </a:rPr>
              <a:t> </a:t>
            </a: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65" name="タイトル 1"/>
          <p:cNvSpPr>
            <a:spLocks noGrp="1"/>
          </p:cNvSpPr>
          <p:nvPr>
            <p:ph type="title"/>
          </p:nvPr>
        </p:nvSpPr>
        <p:spPr/>
        <p:txBody>
          <a:bodyPr/>
          <a:lstStyle/>
          <a:p>
            <a:r>
              <a:rPr lang="ja-JP" altLang="en-US" b="0" dirty="0" smtClean="0"/>
              <a:t>分散開発におけるコミュニケーション支援環境</a:t>
            </a:r>
            <a:endParaRPr lang="ja-JP" altLang="en-US" b="0" dirty="0"/>
          </a:p>
        </p:txBody>
      </p:sp>
      <p:sp>
        <p:nvSpPr>
          <p:cNvPr id="62" name="コンテンツ プレースホルダ 73"/>
          <p:cNvSpPr>
            <a:spLocks noGrp="1"/>
          </p:cNvSpPr>
          <p:nvPr>
            <p:ph idx="1"/>
          </p:nvPr>
        </p:nvSpPr>
        <p:spPr/>
        <p:txBody>
          <a:bodyPr/>
          <a:lstStyle/>
          <a:p>
            <a:r>
              <a:rPr lang="ja-JP" altLang="en-US" dirty="0" smtClean="0"/>
              <a:t>コミュニケーションを効率的におこなうための支援ツールを開発する</a:t>
            </a:r>
            <a:endParaRPr lang="en-US" altLang="ja-JP" dirty="0" smtClean="0"/>
          </a:p>
          <a:p>
            <a:pPr lvl="1"/>
            <a:r>
              <a:rPr lang="ja-JP" altLang="en-US" dirty="0" smtClean="0"/>
              <a:t>個々の開発者の</a:t>
            </a:r>
            <a:r>
              <a:rPr lang="ja-JP" altLang="en-US" dirty="0" smtClean="0">
                <a:solidFill>
                  <a:srgbClr val="C00000"/>
                </a:solidFill>
              </a:rPr>
              <a:t>タイムゾーン</a:t>
            </a:r>
            <a:r>
              <a:rPr lang="ja-JP" altLang="en-US" dirty="0" smtClean="0"/>
              <a:t>＋</a:t>
            </a:r>
            <a:r>
              <a:rPr lang="ja-JP" altLang="en-US" dirty="0" smtClean="0">
                <a:solidFill>
                  <a:srgbClr val="C00000"/>
                </a:solidFill>
              </a:rPr>
              <a:t>ライフスタイル</a:t>
            </a:r>
            <a:r>
              <a:rPr lang="ja-JP" altLang="en-US" dirty="0" smtClean="0"/>
              <a:t>の違いを吸収するメカニズム（時差の知覚と適切なタイミングの推薦）</a:t>
            </a:r>
            <a:endParaRPr lang="en-US" altLang="ja-JP" dirty="0" smtClean="0"/>
          </a:p>
        </p:txBody>
      </p:sp>
      <p:sp>
        <p:nvSpPr>
          <p:cNvPr id="66" name="スライド番号プレースホルダ 3"/>
          <p:cNvSpPr>
            <a:spLocks noGrp="1"/>
          </p:cNvSpPr>
          <p:nvPr>
            <p:ph type="sldNum" sz="quarter" idx="12"/>
          </p:nvPr>
        </p:nvSpPr>
        <p:spPr/>
        <p:txBody>
          <a:bodyPr/>
          <a:lstStyle/>
          <a:p>
            <a:fld id="{5D4AC92C-5207-4EC4-B15C-EE8DBEE15E65}" type="slidenum">
              <a:rPr lang="en-US" altLang="ja-JP" smtClean="0"/>
              <a:pPr/>
              <a:t>25</a:t>
            </a:fld>
            <a:endParaRPr lang="en-US" altLang="ja-JP" dirty="0"/>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ユーザー定義 5">
      <a:majorFont>
        <a:latin typeface="Times New Roman"/>
        <a:ea typeface="HGP明朝E"/>
        <a:cs typeface=""/>
      </a:majorFont>
      <a:minorFont>
        <a:latin typeface="Times New Roman"/>
        <a:ea typeface="HGP明朝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7437</TotalTime>
  <Words>1687</Words>
  <Application>Microsoft Office PowerPoint</Application>
  <PresentationFormat>画面に合わせる (4:3)</PresentationFormat>
  <Paragraphs>331</Paragraphs>
  <Slides>26</Slides>
  <Notes>26</Notes>
  <HiddenSlides>0</HiddenSlides>
  <MMClips>0</MMClips>
  <ScaleCrop>false</ScaleCrop>
  <HeadingPairs>
    <vt:vector size="4" baseType="variant">
      <vt:variant>
        <vt:lpstr>テーマ</vt:lpstr>
      </vt:variant>
      <vt:variant>
        <vt:i4>1</vt:i4>
      </vt:variant>
      <vt:variant>
        <vt:lpstr>スライド タイトル</vt:lpstr>
      </vt:variant>
      <vt:variant>
        <vt:i4>26</vt:i4>
      </vt:variant>
    </vt:vector>
  </HeadingPairs>
  <TitlesOfParts>
    <vt:vector size="27" baseType="lpstr">
      <vt:lpstr>s-cool15</vt:lpstr>
      <vt:lpstr>奈良先端科学技術大学院大学 情報科学研究科 ソフトウェア工学講座  オープンソースソフトウェア工学研究グループ （旧ソーシャルネットワーク分析グループ）  研究紹介</vt:lpstr>
      <vt:lpstr>目次</vt:lpstr>
      <vt:lpstr>ソフトウェア工学講座</vt:lpstr>
      <vt:lpstr>研究グループ＠ソフトウェア工学講座</vt:lpstr>
      <vt:lpstr>最近の主なプロジェクト・共同研究等</vt:lpstr>
      <vt:lpstr>オープンソースソフトウェア工学 研究グループ  研究紹介</vt:lpstr>
      <vt:lpstr>オープンソースソフトウェア工学研究グループ</vt:lpstr>
      <vt:lpstr>研究グループのミッション</vt:lpstr>
      <vt:lpstr>研究のアプローチ</vt:lpstr>
      <vt:lpstr>研究設備</vt:lpstr>
      <vt:lpstr>昨年度までの研究テーマ</vt:lpstr>
      <vt:lpstr>昨年度までの研究テーマ</vt:lpstr>
      <vt:lpstr>コミュニケーション構造の可視化と分析（１）</vt:lpstr>
      <vt:lpstr>コミュニケーション構造の可視化と分析（２）</vt:lpstr>
      <vt:lpstr>コミュニケーション構造の可視化と分析（３）</vt:lpstr>
      <vt:lpstr>OSSコミュニティの新陳代謝プロセスの分析</vt:lpstr>
      <vt:lpstr>コードレビュー率に着目したオープン性の分析</vt:lpstr>
      <vt:lpstr>バグ滞留時間遅延要因の分析</vt:lpstr>
      <vt:lpstr>現在進行中の研究テーマ</vt:lpstr>
      <vt:lpstr>現在進行中の研究テーマ</vt:lpstr>
      <vt:lpstr>バグ滞留時間短縮支援のための修正プロセス分析（１）</vt:lpstr>
      <vt:lpstr>バグ滞留時間短縮支援のための修正プロセス分析（２）</vt:lpstr>
      <vt:lpstr>バグ修正支援システムの構築</vt:lpstr>
      <vt:lpstr>コミュニケーション改善のためのタイムゾーン分析（１）</vt:lpstr>
      <vt:lpstr>コミュニケーション改善のためのタイムゾーン分析（２）</vt:lpstr>
      <vt:lpstr>分散開発におけるコミュニケーション支援環境</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長命洋史</dc:creator>
  <cp:lastModifiedBy>Masao Ohira</cp:lastModifiedBy>
  <cp:revision>872</cp:revision>
  <dcterms:created xsi:type="dcterms:W3CDTF">2006-08-02T08:31:51Z</dcterms:created>
  <dcterms:modified xsi:type="dcterms:W3CDTF">2009-05-15T01:15:55Z</dcterms:modified>
</cp:coreProperties>
</file>