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8"/>
  </p:notesMasterIdLst>
  <p:sldIdLst>
    <p:sldId id="256" r:id="rId2"/>
    <p:sldId id="257" r:id="rId3"/>
    <p:sldId id="262" r:id="rId4"/>
    <p:sldId id="269" r:id="rId5"/>
    <p:sldId id="271" r:id="rId6"/>
    <p:sldId id="264" r:id="rId7"/>
    <p:sldId id="265" r:id="rId8"/>
    <p:sldId id="266" r:id="rId9"/>
    <p:sldId id="274" r:id="rId10"/>
    <p:sldId id="272" r:id="rId11"/>
    <p:sldId id="275" r:id="rId12"/>
    <p:sldId id="276" r:id="rId13"/>
    <p:sldId id="268" r:id="rId14"/>
    <p:sldId id="273" r:id="rId15"/>
    <p:sldId id="258" r:id="rId16"/>
    <p:sldId id="260" r:id="rId1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febook-a4" initials="l"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5" d="100"/>
          <a:sy n="115" d="100"/>
        </p:scale>
        <p:origin x="150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11-03T13:56:55.227" idx="1">
    <p:pos x="10" y="10"/>
    <p:text>実験目的を言う</p:text>
    <p:extLst>
      <p:ext uri="{C676402C-5697-4E1C-873F-D02D1690AC5C}">
        <p15:threadingInfo xmlns:p15="http://schemas.microsoft.com/office/powerpoint/2012/main" timeZoneBias="-5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BD62DF-ACD7-407D-8EBA-DABBFBB6D41B}" type="datetimeFigureOut">
              <a:rPr kumimoji="1" lang="ja-JP" altLang="en-US" smtClean="0"/>
              <a:t>2014/11/11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8B39F4-B511-445E-8708-DC49142A6D47}" type="slidenum">
              <a:rPr kumimoji="1" lang="ja-JP" altLang="en-US" smtClean="0"/>
              <a:t>‹#›</a:t>
            </a:fld>
            <a:endParaRPr kumimoji="1" lang="ja-JP" altLang="en-US"/>
          </a:p>
        </p:txBody>
      </p:sp>
    </p:spTree>
    <p:extLst>
      <p:ext uri="{BB962C8B-B14F-4D97-AF65-F5344CB8AC3E}">
        <p14:creationId xmlns:p14="http://schemas.microsoft.com/office/powerpoint/2010/main" val="115949170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5A8B39F4-B511-445E-8708-DC49142A6D47}" type="slidenum">
              <a:rPr kumimoji="1" lang="ja-JP" altLang="en-US" smtClean="0"/>
              <a:t>7</a:t>
            </a:fld>
            <a:endParaRPr kumimoji="1" lang="ja-JP" altLang="en-US"/>
          </a:p>
        </p:txBody>
      </p:sp>
    </p:spTree>
    <p:extLst>
      <p:ext uri="{BB962C8B-B14F-4D97-AF65-F5344CB8AC3E}">
        <p14:creationId xmlns:p14="http://schemas.microsoft.com/office/powerpoint/2010/main" val="3200391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6705600" y="4206240"/>
            <a:ext cx="960120" cy="457200"/>
          </a:xfrm>
        </p:spPr>
        <p:txBody>
          <a:bodyPr/>
          <a:lstStyle/>
          <a:p>
            <a:fld id="{D0F51FF5-C1A3-43DD-954F-56378BD88A3C}" type="datetime1">
              <a:rPr kumimoji="1" lang="ja-JP" altLang="en-US" smtClean="0"/>
              <a:t>2014/11/11</a:t>
            </a:fld>
            <a:endParaRPr kumimoji="1" lang="ja-JP" altLang="en-US"/>
          </a:p>
        </p:txBody>
      </p:sp>
      <p:sp>
        <p:nvSpPr>
          <p:cNvPr id="17" name="フッター プレースホルダー 16"/>
          <p:cNvSpPr>
            <a:spLocks noGrp="1"/>
          </p:cNvSpPr>
          <p:nvPr>
            <p:ph type="ftr" sz="quarter" idx="11"/>
          </p:nvPr>
        </p:nvSpPr>
        <p:spPr>
          <a:xfrm>
            <a:off x="5410200" y="4205288"/>
            <a:ext cx="1295400" cy="457200"/>
          </a:xfrm>
        </p:spPr>
        <p:txBody>
          <a:bodyPr/>
          <a:lstStyle/>
          <a:p>
            <a:endParaRPr kumimoji="1" lang="ja-JP" altLang="en-US"/>
          </a:p>
        </p:txBody>
      </p:sp>
      <p:sp>
        <p:nvSpPr>
          <p:cNvPr id="29" name="スライド番号プレースホルダー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C0693273-4BDD-415A-8013-CDD7658F1AD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コンテンツ プレースホルダー 2"/>
          <p:cNvSpPr>
            <a:spLocks noGrp="1"/>
          </p:cNvSpPr>
          <p:nvPr>
            <p:ph idx="1"/>
          </p:nvPr>
        </p:nvSpPr>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BB71CE21-62AD-4171-9994-3FFDAC68F92B}" type="datetime1">
              <a:rPr kumimoji="1" lang="ja-JP" altLang="en-US" smtClean="0"/>
              <a:t>2014/11/11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0693273-4BDD-415A-8013-CDD7658F1AD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p>
            <a:fld id="{F3260C77-1E9C-4B78-AB6A-3238162A2BF8}" type="datetime1">
              <a:rPr kumimoji="1" lang="ja-JP" altLang="en-US" smtClean="0"/>
              <a:t>2014/11/11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0693273-4BDD-415A-8013-CDD7658F1AD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コンテンツ プレースホルダー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ー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C6660C98-F1FE-4DB6-96A4-8BAC3FEC3A93}" type="datetime1">
              <a:rPr kumimoji="1" lang="ja-JP" altLang="en-US" smtClean="0"/>
              <a:t>2014/11/11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0693273-4BDD-415A-8013-CDD7658F1AD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5" name="コンテンツ プレースホルダー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ー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ー 25"/>
          <p:cNvSpPr>
            <a:spLocks noGrp="1"/>
          </p:cNvSpPr>
          <p:nvPr>
            <p:ph type="dt" sz="half" idx="10"/>
          </p:nvPr>
        </p:nvSpPr>
        <p:spPr/>
        <p:txBody>
          <a:bodyPr rtlCol="0"/>
          <a:lstStyle/>
          <a:p>
            <a:fld id="{339E2A8A-2EE8-4393-93AC-CC0FAE17B0C7}" type="datetime1">
              <a:rPr kumimoji="1" lang="ja-JP" altLang="en-US" smtClean="0"/>
              <a:t>2014/11/11</a:t>
            </a:fld>
            <a:endParaRPr kumimoji="1" lang="ja-JP" altLang="en-US"/>
          </a:p>
        </p:txBody>
      </p:sp>
      <p:sp>
        <p:nvSpPr>
          <p:cNvPr id="27" name="スライド番号プレースホルダー 26"/>
          <p:cNvSpPr>
            <a:spLocks noGrp="1"/>
          </p:cNvSpPr>
          <p:nvPr>
            <p:ph type="sldNum" sz="quarter" idx="11"/>
          </p:nvPr>
        </p:nvSpPr>
        <p:spPr/>
        <p:txBody>
          <a:bodyPr rtlCol="0"/>
          <a:lstStyle/>
          <a:p>
            <a:fld id="{C0693273-4BDD-415A-8013-CDD7658F1ADC}" type="slidenum">
              <a:rPr kumimoji="1" lang="ja-JP" altLang="en-US" smtClean="0"/>
              <a:t>‹#›</a:t>
            </a:fld>
            <a:endParaRPr kumimoji="1" lang="ja-JP" altLang="en-US"/>
          </a:p>
        </p:txBody>
      </p:sp>
      <p:sp>
        <p:nvSpPr>
          <p:cNvPr id="28" name="フッター プレースホルダー 27"/>
          <p:cNvSpPr>
            <a:spLocks noGrp="1"/>
          </p:cNvSpPr>
          <p:nvPr>
            <p:ph type="ftr" sz="quarter" idx="12"/>
          </p:nvPr>
        </p:nvSpPr>
        <p:spPr/>
        <p:txBody>
          <a:bodyPr rtlCol="0"/>
          <a:lstStyle/>
          <a:p>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a:xfrm>
            <a:off x="6583680" y="612648"/>
            <a:ext cx="957264" cy="457200"/>
          </a:xfrm>
        </p:spPr>
        <p:txBody>
          <a:bodyPr/>
          <a:lstStyle/>
          <a:p>
            <a:fld id="{DDA47123-6537-41A8-A6A5-9AEAAC4893B2}" type="datetime1">
              <a:rPr kumimoji="1" lang="ja-JP" altLang="en-US" smtClean="0"/>
              <a:t>2014/11/11</a:t>
            </a:fld>
            <a:endParaRPr kumimoji="1" lang="ja-JP" altLang="en-US"/>
          </a:p>
        </p:txBody>
      </p:sp>
      <p:sp>
        <p:nvSpPr>
          <p:cNvPr id="4" name="フッター プレースホルダー 3"/>
          <p:cNvSpPr>
            <a:spLocks noGrp="1"/>
          </p:cNvSpPr>
          <p:nvPr>
            <p:ph type="ftr" sz="quarter" idx="11"/>
          </p:nvPr>
        </p:nvSpPr>
        <p:spPr>
          <a:xfrm>
            <a:off x="5257800" y="612648"/>
            <a:ext cx="1325880" cy="457200"/>
          </a:xfrm>
        </p:spPr>
        <p:txBody>
          <a:bodyPr/>
          <a:lstStyle/>
          <a:p>
            <a:endParaRPr kumimoji="1" lang="ja-JP" altLang="en-US"/>
          </a:p>
        </p:txBody>
      </p:sp>
      <p:sp>
        <p:nvSpPr>
          <p:cNvPr id="5" name="スライド番号プレースホルダー 4"/>
          <p:cNvSpPr>
            <a:spLocks noGrp="1"/>
          </p:cNvSpPr>
          <p:nvPr>
            <p:ph type="sldNum" sz="quarter" idx="12"/>
          </p:nvPr>
        </p:nvSpPr>
        <p:spPr>
          <a:xfrm>
            <a:off x="8174736" y="2272"/>
            <a:ext cx="762000" cy="365760"/>
          </a:xfrm>
        </p:spPr>
        <p:txBody>
          <a:bodyPr/>
          <a:lstStyle/>
          <a:p>
            <a:fld id="{C0693273-4BDD-415A-8013-CDD7658F1AD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BD15944-C79A-4385-B16C-6868372E9A81}" type="datetime1">
              <a:rPr kumimoji="1" lang="ja-JP" altLang="en-US" smtClean="0"/>
              <a:t>2014/11/11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4" name="コンテンツ プレースホルダー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60705942-D622-4BAB-B847-17B2C7997ADF}" type="datetime1">
              <a:rPr kumimoji="1" lang="ja-JP" altLang="en-US" smtClean="0"/>
              <a:t>2014/11/11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0693273-4BDD-415A-8013-CDD7658F1AD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ー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13FF940E-6BFA-4A80-82DE-370714BE6987}" type="datetime1">
              <a:rPr kumimoji="1" lang="ja-JP" altLang="en-US" smtClean="0"/>
              <a:t>2014/11/11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0693273-4BDD-415A-8013-CDD7658F1AD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CFDAEBB1-8918-471C-BAA4-27FDFC6922AA}" type="datetime1">
              <a:rPr kumimoji="1" lang="ja-JP" altLang="en-US" smtClean="0"/>
              <a:t>2014/11/11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0693273-4BDD-415A-8013-CDD7658F1AD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CDF991C0-C775-42A2-AAAE-70E943FD3322}" type="datetime1">
              <a:rPr kumimoji="1" lang="ja-JP" altLang="en-US" smtClean="0"/>
              <a:t>2014/11/11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0693273-4BDD-415A-8013-CDD7658F1AD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ー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D976EF94-EA09-407E-BD81-2BDA6C1BABC5}" type="datetime1">
              <a:rPr kumimoji="1" lang="ja-JP" altLang="en-US" smtClean="0"/>
              <a:t>2014/11/11</a:t>
            </a:fld>
            <a:endParaRPr kumimoji="1" lang="ja-JP" altLang="en-US"/>
          </a:p>
        </p:txBody>
      </p:sp>
      <p:sp>
        <p:nvSpPr>
          <p:cNvPr id="3" name="フッター プレースホルダー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a:p>
        </p:txBody>
      </p:sp>
      <p:sp>
        <p:nvSpPr>
          <p:cNvPr id="23" name="スライド番号プレースホルダー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C0693273-4BDD-415A-8013-CDD7658F1AD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kumimoji="1" lang="en-US" altLang="ja-JP" dirty="0" smtClean="0"/>
              <a:t>OSS</a:t>
            </a:r>
            <a:r>
              <a:rPr kumimoji="1" lang="ja-JP" altLang="en-US" dirty="0" smtClean="0"/>
              <a:t>開発における不具合割当てパターンに</a:t>
            </a:r>
            <a:r>
              <a:rPr kumimoji="1" lang="ja-JP" altLang="en-US" smtClean="0"/>
              <a:t>着目</a:t>
            </a:r>
            <a:r>
              <a:rPr kumimoji="1" lang="ja-JP" altLang="en-US" smtClean="0"/>
              <a:t>した</a:t>
            </a:r>
            <a:r>
              <a:rPr kumimoji="1" lang="en-US" altLang="ja-JP" smtClean="0"/>
              <a:t/>
            </a:r>
            <a:br>
              <a:rPr kumimoji="1" lang="en-US" altLang="ja-JP" smtClean="0"/>
            </a:br>
            <a:r>
              <a:rPr kumimoji="1" lang="ja-JP" altLang="en-US" smtClean="0"/>
              <a:t>不具合</a:t>
            </a:r>
            <a:r>
              <a:rPr kumimoji="1" lang="ja-JP" altLang="en-US" dirty="0" smtClean="0"/>
              <a:t>修正時間の予測</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情報処理学会論文誌　</a:t>
            </a:r>
            <a:r>
              <a:rPr lang="en-US" altLang="ja-JP" dirty="0" smtClean="0"/>
              <a:t>Vol.54 No.2</a:t>
            </a:r>
            <a:endParaRPr kumimoji="1" lang="ja-JP" altLang="en-US" dirty="0"/>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1</a:t>
            </a:fld>
            <a:endParaRPr kumimoji="1" lang="ja-JP" altLang="en-US"/>
          </a:p>
        </p:txBody>
      </p:sp>
      <p:sp>
        <p:nvSpPr>
          <p:cNvPr id="5" name="テキスト ボックス 4"/>
          <p:cNvSpPr txBox="1"/>
          <p:nvPr/>
        </p:nvSpPr>
        <p:spPr>
          <a:xfrm>
            <a:off x="6948264" y="6165304"/>
            <a:ext cx="1338828" cy="369332"/>
          </a:xfrm>
          <a:prstGeom prst="rect">
            <a:avLst/>
          </a:prstGeom>
          <a:noFill/>
        </p:spPr>
        <p:txBody>
          <a:bodyPr wrap="none" rtlCol="0">
            <a:spAutoFit/>
          </a:bodyPr>
          <a:lstStyle/>
          <a:p>
            <a:r>
              <a:rPr kumimoji="1" lang="ja-JP" altLang="en-US" dirty="0" smtClean="0"/>
              <a:t>発表：松尾</a:t>
            </a:r>
            <a:endParaRPr kumimoji="1" lang="ja-JP" altLang="en-US" dirty="0"/>
          </a:p>
        </p:txBody>
      </p:sp>
    </p:spTree>
    <p:extLst>
      <p:ext uri="{BB962C8B-B14F-4D97-AF65-F5344CB8AC3E}">
        <p14:creationId xmlns:p14="http://schemas.microsoft.com/office/powerpoint/2010/main" val="12663377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著者</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smtClean="0"/>
              <a:t>正木 仁</a:t>
            </a:r>
            <a:endParaRPr lang="en-US" altLang="ja-JP" dirty="0" smtClean="0"/>
          </a:p>
          <a:p>
            <a:endParaRPr kumimoji="1" lang="en-US" altLang="ja-JP" dirty="0" smtClean="0"/>
          </a:p>
          <a:p>
            <a:endParaRPr lang="en-US" altLang="ja-JP" dirty="0"/>
          </a:p>
          <a:p>
            <a:r>
              <a:rPr kumimoji="1" lang="ja-JP" altLang="en-US" dirty="0" smtClean="0"/>
              <a:t>大平 雅雄</a:t>
            </a:r>
            <a:endParaRPr kumimoji="1" lang="en-US" altLang="ja-JP" dirty="0" smtClean="0"/>
          </a:p>
          <a:p>
            <a:endParaRPr lang="en-US" altLang="ja-JP" dirty="0" smtClean="0"/>
          </a:p>
          <a:p>
            <a:endParaRPr lang="en-US" altLang="ja-JP" dirty="0"/>
          </a:p>
          <a:p>
            <a:r>
              <a:rPr lang="ja-JP" altLang="en-US" dirty="0" smtClean="0"/>
              <a:t>伊原 彰紀</a:t>
            </a:r>
            <a:r>
              <a:rPr lang="en-US" altLang="ja-JP" dirty="0" smtClean="0"/>
              <a:t>	</a:t>
            </a:r>
          </a:p>
          <a:p>
            <a:endParaRPr lang="en-US" altLang="ja-JP" dirty="0" smtClean="0"/>
          </a:p>
          <a:p>
            <a:endParaRPr lang="en-US" altLang="ja-JP" dirty="0"/>
          </a:p>
          <a:p>
            <a:r>
              <a:rPr lang="ja-JP" altLang="en-US" dirty="0" smtClean="0"/>
              <a:t>松本 健一</a:t>
            </a:r>
            <a:endParaRPr kumimoji="1" lang="ja-JP" altLang="en-US" dirty="0"/>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2</a:t>
            </a:fld>
            <a:endParaRPr kumimoji="1" lang="ja-JP" altLang="en-US"/>
          </a:p>
        </p:txBody>
      </p:sp>
      <p:pic>
        <p:nvPicPr>
          <p:cNvPr id="1030" name="Picture 6" descr="C:\xampp\htdocs\online_doc\Dropbox\MyDoc\輪講２０１４\資源\masakizi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0650" y="1433078"/>
            <a:ext cx="1583716" cy="1975619"/>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xampp\htdocs\online_doc\Dropbox\MyDoc\輪講２０１４\資源\oohir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2420888"/>
            <a:ext cx="1583716" cy="212499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xampp\htdocs\online_doc\Dropbox\MyDoc\輪講２０１４\資源\ihar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50650" y="4005063"/>
            <a:ext cx="1393058" cy="2124993"/>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xampp\htdocs\online_doc\Dropbox\MyDoc\輪講２０１４\資源\matumot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6176" y="4733007"/>
            <a:ext cx="1695455" cy="2124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8863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背景</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dirty="0" smtClean="0"/>
              <a:t>OSS</a:t>
            </a:r>
            <a:r>
              <a:rPr kumimoji="1" lang="ja-JP" altLang="en-US" dirty="0" smtClean="0"/>
              <a:t>プロジェクトでは日々大量の不具合が報告されている</a:t>
            </a:r>
            <a:endParaRPr lang="en-US" altLang="ja-JP" dirty="0" smtClean="0"/>
          </a:p>
          <a:p>
            <a:endParaRPr lang="en-US" altLang="ja-JP" dirty="0" smtClean="0"/>
          </a:p>
          <a:p>
            <a:r>
              <a:rPr lang="ja-JP" altLang="en-US" dirty="0" smtClean="0"/>
              <a:t>リリース直前では全ての不具合を解決はできないので，管理者は解決する不具合の取捨選択をしなければならない</a:t>
            </a:r>
            <a:endParaRPr lang="en-US" altLang="ja-JP" dirty="0" smtClean="0"/>
          </a:p>
          <a:p>
            <a:endParaRPr lang="en-US" altLang="ja-JP" dirty="0" smtClean="0"/>
          </a:p>
          <a:p>
            <a:r>
              <a:rPr lang="ja-JP" altLang="en-US" dirty="0" smtClean="0"/>
              <a:t>不具合の修正時間を予測することが必要</a:t>
            </a:r>
            <a:endParaRPr lang="en-US" altLang="ja-JP" dirty="0" smtClean="0"/>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3</a:t>
            </a:fld>
            <a:endParaRPr kumimoji="1" lang="ja-JP" altLang="en-US"/>
          </a:p>
        </p:txBody>
      </p:sp>
    </p:spTree>
    <p:extLst>
      <p:ext uri="{BB962C8B-B14F-4D97-AF65-F5344CB8AC3E}">
        <p14:creationId xmlns:p14="http://schemas.microsoft.com/office/powerpoint/2010/main" val="3750287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目的</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指定期間内に解決可能な不具合をより多く判断したい</a:t>
            </a:r>
            <a:endParaRPr lang="en-US" altLang="ja-JP" dirty="0" smtClean="0"/>
          </a:p>
          <a:p>
            <a:endParaRPr kumimoji="1" lang="en-US" altLang="ja-JP" dirty="0"/>
          </a:p>
          <a:p>
            <a:r>
              <a:rPr lang="ja-JP" altLang="en-US" dirty="0" smtClean="0"/>
              <a:t>不具合修正が完了するまでの日数と指定期間内に修正がされるかを判断したい</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4</a:t>
            </a:fld>
            <a:endParaRPr kumimoji="1" lang="ja-JP" altLang="en-US"/>
          </a:p>
        </p:txBody>
      </p:sp>
    </p:spTree>
    <p:extLst>
      <p:ext uri="{BB962C8B-B14F-4D97-AF65-F5344CB8AC3E}">
        <p14:creationId xmlns:p14="http://schemas.microsoft.com/office/powerpoint/2010/main" val="21148799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rotWithShape="1">
          <a:blip r:embed="rId2">
            <a:extLst>
              <a:ext uri="{28A0092B-C50C-407E-A947-70E740481C1C}">
                <a14:useLocalDpi xmlns:a14="http://schemas.microsoft.com/office/drawing/2010/main" val="0"/>
              </a:ext>
            </a:extLst>
          </a:blip>
          <a:srcRect b="10835"/>
          <a:stretch/>
        </p:blipFill>
        <p:spPr>
          <a:xfrm>
            <a:off x="1439652" y="2708920"/>
            <a:ext cx="6264696" cy="3987080"/>
          </a:xfrm>
          <a:prstGeom prst="rect">
            <a:avLst/>
          </a:prstGeom>
        </p:spPr>
      </p:pic>
      <p:sp>
        <p:nvSpPr>
          <p:cNvPr id="2" name="タイトル 1"/>
          <p:cNvSpPr>
            <a:spLocks noGrp="1"/>
          </p:cNvSpPr>
          <p:nvPr>
            <p:ph type="title"/>
          </p:nvPr>
        </p:nvSpPr>
        <p:spPr/>
        <p:txBody>
          <a:bodyPr>
            <a:normAutofit/>
          </a:bodyPr>
          <a:lstStyle/>
          <a:p>
            <a:r>
              <a:rPr lang="ja-JP" altLang="en-US" smtClean="0"/>
              <a:t>本研究</a:t>
            </a:r>
            <a:r>
              <a:rPr lang="ja-JP" altLang="en-US" dirty="0" smtClean="0"/>
              <a:t>が注目する点</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不具合解決過程での参加者の関係に注目</a:t>
            </a:r>
            <a:endParaRPr lang="en-US" altLang="ja-JP" dirty="0"/>
          </a:p>
          <a:p>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5</a:t>
            </a:fld>
            <a:endParaRPr kumimoji="1" lang="ja-JP" altLang="en-US"/>
          </a:p>
        </p:txBody>
      </p:sp>
    </p:spTree>
    <p:extLst>
      <p:ext uri="{BB962C8B-B14F-4D97-AF65-F5344CB8AC3E}">
        <p14:creationId xmlns:p14="http://schemas.microsoft.com/office/powerpoint/2010/main" val="808914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mtClean="0"/>
              <a:t>不具合</a:t>
            </a:r>
            <a:r>
              <a:rPr lang="ja-JP" altLang="en-US" dirty="0"/>
              <a:t>修正時間予測モデルの構築</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不具合修正時間の予測に有用な方法を明らかにするために日数予測と期間指定予測をする</a:t>
            </a:r>
            <a:endParaRPr lang="en-US" altLang="ja-JP" dirty="0"/>
          </a:p>
          <a:p>
            <a:r>
              <a:rPr lang="ja-JP" altLang="en-US" dirty="0" smtClean="0"/>
              <a:t>ランダムフォレスト法</a:t>
            </a:r>
            <a:r>
              <a:rPr lang="ja-JP" altLang="en-US" dirty="0"/>
              <a:t>を使用</a:t>
            </a:r>
            <a:endParaRPr lang="en-US" altLang="ja-JP" dirty="0"/>
          </a:p>
          <a:p>
            <a:r>
              <a:rPr lang="ja-JP" altLang="en-US" dirty="0" smtClean="0"/>
              <a:t>モデル構築に使用するメトリクス</a:t>
            </a:r>
            <a:endParaRPr lang="en-US" altLang="ja-JP" dirty="0" smtClean="0"/>
          </a:p>
          <a:p>
            <a:pPr lvl="1"/>
            <a:r>
              <a:rPr lang="ja-JP" altLang="en-US" dirty="0" smtClean="0"/>
              <a:t>不具合票に関するメトリクス</a:t>
            </a:r>
            <a:endParaRPr lang="en-US" altLang="ja-JP" dirty="0" smtClean="0"/>
          </a:p>
          <a:p>
            <a:pPr lvl="1"/>
            <a:r>
              <a:rPr lang="ja-JP" altLang="en-US" dirty="0" smtClean="0"/>
              <a:t>時間</a:t>
            </a:r>
            <a:r>
              <a:rPr lang="ja-JP" altLang="en-US" dirty="0"/>
              <a:t>に関する</a:t>
            </a:r>
            <a:r>
              <a:rPr lang="ja-JP" altLang="en-US" dirty="0" smtClean="0"/>
              <a:t>メトリクス</a:t>
            </a:r>
            <a:endParaRPr lang="en-US" altLang="ja-JP" dirty="0" smtClean="0"/>
          </a:p>
          <a:p>
            <a:pPr lvl="1"/>
            <a:r>
              <a:rPr lang="ja-JP" altLang="en-US" dirty="0" smtClean="0"/>
              <a:t>参加者</a:t>
            </a:r>
            <a:r>
              <a:rPr lang="ja-JP" altLang="en-US" dirty="0"/>
              <a:t>に関するメトリクス</a:t>
            </a:r>
            <a:endParaRPr lang="en-US" altLang="ja-JP" dirty="0"/>
          </a:p>
          <a:p>
            <a:pPr lvl="1"/>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6</a:t>
            </a:fld>
            <a:endParaRPr kumimoji="1" lang="ja-JP" altLang="en-US" dirty="0"/>
          </a:p>
        </p:txBody>
      </p:sp>
    </p:spTree>
    <p:extLst>
      <p:ext uri="{BB962C8B-B14F-4D97-AF65-F5344CB8AC3E}">
        <p14:creationId xmlns:p14="http://schemas.microsoft.com/office/powerpoint/2010/main" val="21897331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実験</a:t>
            </a:r>
            <a:r>
              <a:rPr kumimoji="1" lang="ja-JP" altLang="en-US" dirty="0" smtClean="0"/>
              <a:t>内容</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Eclipse</a:t>
            </a:r>
            <a:r>
              <a:rPr lang="ja-JP" altLang="en-US" dirty="0"/>
              <a:t>の</a:t>
            </a:r>
            <a:r>
              <a:rPr lang="ja-JP" altLang="en-US" dirty="0" smtClean="0"/>
              <a:t>プロジェクト（</a:t>
            </a:r>
            <a:r>
              <a:rPr kumimoji="1" lang="en-US" altLang="ja-JP" dirty="0" smtClean="0"/>
              <a:t>Platform</a:t>
            </a:r>
            <a:r>
              <a:rPr kumimoji="1" lang="ja-JP" altLang="en-US" dirty="0" err="1" smtClean="0"/>
              <a:t>、</a:t>
            </a:r>
            <a:r>
              <a:rPr kumimoji="1" lang="en-US" altLang="ja-JP" dirty="0" smtClean="0"/>
              <a:t>JDT</a:t>
            </a:r>
            <a:r>
              <a:rPr kumimoji="1" lang="ja-JP" altLang="en-US" dirty="0" smtClean="0"/>
              <a:t>）の</a:t>
            </a:r>
            <a:r>
              <a:rPr kumimoji="1" lang="en-US" altLang="ja-JP" dirty="0" smtClean="0"/>
              <a:t>BTS</a:t>
            </a:r>
            <a:r>
              <a:rPr kumimoji="1" lang="ja-JP" altLang="en-US" dirty="0" smtClean="0"/>
              <a:t>の不具合票をデータセットにする</a:t>
            </a:r>
            <a:endParaRPr kumimoji="1" lang="en-US" altLang="ja-JP" dirty="0" smtClean="0"/>
          </a:p>
          <a:p>
            <a:r>
              <a:rPr kumimoji="1" lang="ja-JP" altLang="en-US" smtClean="0"/>
              <a:t>評価</a:t>
            </a:r>
            <a:r>
              <a:rPr kumimoji="1" lang="ja-JP" altLang="en-US" smtClean="0"/>
              <a:t>基準</a:t>
            </a:r>
            <a:endParaRPr kumimoji="1" lang="en-US" altLang="ja-JP" smtClean="0"/>
          </a:p>
          <a:p>
            <a:pPr lvl="1"/>
            <a:r>
              <a:rPr lang="ja-JP" altLang="en-US"/>
              <a:t>決定</a:t>
            </a:r>
            <a:r>
              <a:rPr lang="ja-JP" altLang="en-US" smtClean="0"/>
              <a:t>係数</a:t>
            </a:r>
            <a:endParaRPr kumimoji="1" lang="en-US" altLang="ja-JP" dirty="0" smtClean="0"/>
          </a:p>
          <a:p>
            <a:pPr lvl="1"/>
            <a:r>
              <a:rPr lang="en-US" altLang="ja-JP" dirty="0" smtClean="0"/>
              <a:t>F1</a:t>
            </a:r>
            <a:r>
              <a:rPr lang="ja-JP" altLang="en-US" dirty="0" smtClean="0"/>
              <a:t>：予測精度</a:t>
            </a:r>
            <a:r>
              <a:rPr lang="ja-JP" altLang="en-US" smtClean="0"/>
              <a:t>の指標</a:t>
            </a:r>
            <a:r>
              <a:rPr lang="en-US" altLang="ja-JP" smtClean="0"/>
              <a:t>(</a:t>
            </a:r>
            <a:r>
              <a:rPr lang="ja-JP" altLang="en-US"/>
              <a:t>適合率、再現率の調和平均</a:t>
            </a:r>
            <a:r>
              <a:rPr lang="en-US" altLang="ja-JP" smtClean="0"/>
              <a:t>)</a:t>
            </a:r>
            <a:endParaRPr lang="en-US" altLang="ja-JP" dirty="0" smtClean="0"/>
          </a:p>
          <a:p>
            <a:r>
              <a:rPr lang="ja-JP" altLang="en-US" dirty="0"/>
              <a:t>実験</a:t>
            </a:r>
            <a:r>
              <a:rPr lang="ja-JP" altLang="en-US" dirty="0" smtClean="0"/>
              <a:t>手順</a:t>
            </a:r>
            <a:endParaRPr lang="en-US" altLang="ja-JP" dirty="0" smtClean="0"/>
          </a:p>
          <a:p>
            <a:pPr lvl="1"/>
            <a:r>
              <a:rPr kumimoji="1" lang="ja-JP" altLang="en-US" dirty="0" smtClean="0"/>
              <a:t>日数予測と期間指定予測をモデル化</a:t>
            </a:r>
            <a:endParaRPr kumimoji="1" lang="en-US" altLang="ja-JP" dirty="0" smtClean="0"/>
          </a:p>
          <a:p>
            <a:pPr lvl="1"/>
            <a:r>
              <a:rPr lang="ja-JP" altLang="en-US" dirty="0" smtClean="0"/>
              <a:t>モデルの予測精度を評価する</a:t>
            </a:r>
            <a:endParaRPr lang="en-US" altLang="ja-JP" dirty="0" smtClean="0"/>
          </a:p>
          <a:p>
            <a:endParaRPr kumimoji="1" lang="en-US" altLang="ja-JP" dirty="0"/>
          </a:p>
        </p:txBody>
      </p:sp>
      <p:sp>
        <p:nvSpPr>
          <p:cNvPr id="5" name="スライド番号プレースホルダー 4"/>
          <p:cNvSpPr>
            <a:spLocks noGrp="1"/>
          </p:cNvSpPr>
          <p:nvPr>
            <p:ph type="sldNum" sz="quarter" idx="12"/>
          </p:nvPr>
        </p:nvSpPr>
        <p:spPr/>
        <p:txBody>
          <a:bodyPr/>
          <a:lstStyle/>
          <a:p>
            <a:fld id="{C0693273-4BDD-415A-8013-CDD7658F1ADC}" type="slidenum">
              <a:rPr kumimoji="1" lang="ja-JP" altLang="en-US" smtClean="0"/>
              <a:t>7</a:t>
            </a:fld>
            <a:endParaRPr kumimoji="1" lang="ja-JP" altLang="en-US"/>
          </a:p>
        </p:txBody>
      </p:sp>
    </p:spTree>
    <p:extLst>
      <p:ext uri="{BB962C8B-B14F-4D97-AF65-F5344CB8AC3E}">
        <p14:creationId xmlns:p14="http://schemas.microsoft.com/office/powerpoint/2010/main" val="8959663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671" y="1988840"/>
            <a:ext cx="5112569" cy="2160240"/>
          </a:xfrm>
          <a:prstGeom prst="rect">
            <a:avLst/>
          </a:prstGeom>
        </p:spPr>
      </p:pic>
      <p:sp>
        <p:nvSpPr>
          <p:cNvPr id="2" name="タイトル 1"/>
          <p:cNvSpPr>
            <a:spLocks noGrp="1"/>
          </p:cNvSpPr>
          <p:nvPr>
            <p:ph type="title"/>
          </p:nvPr>
        </p:nvSpPr>
        <p:spPr/>
        <p:txBody>
          <a:bodyPr/>
          <a:lstStyle/>
          <a:p>
            <a:r>
              <a:rPr lang="ja-JP" altLang="en-US" smtClean="0"/>
              <a:t>日数</a:t>
            </a:r>
            <a:r>
              <a:rPr lang="ja-JP" altLang="en-US" dirty="0"/>
              <a:t>予測の</a:t>
            </a:r>
            <a:r>
              <a:rPr lang="ja-JP" altLang="en-US"/>
              <a:t>実験</a:t>
            </a:r>
            <a:r>
              <a:rPr lang="ja-JP" altLang="en-US" smtClean="0"/>
              <a:t>結果（１）</a:t>
            </a:r>
            <a:endParaRPr kumimoji="1" lang="ja-JP" altLang="en-US" dirty="0"/>
          </a:p>
        </p:txBody>
      </p:sp>
      <p:sp>
        <p:nvSpPr>
          <p:cNvPr id="3" name="コンテンツ プレースホルダー 2"/>
          <p:cNvSpPr>
            <a:spLocks noGrp="1"/>
          </p:cNvSpPr>
          <p:nvPr>
            <p:ph idx="1"/>
          </p:nvPr>
        </p:nvSpPr>
        <p:spPr>
          <a:xfrm>
            <a:off x="457200" y="3284984"/>
            <a:ext cx="8229600" cy="3289552"/>
          </a:xfrm>
        </p:spPr>
        <p:txBody>
          <a:bodyPr>
            <a:normAutofit/>
          </a:bodyPr>
          <a:lstStyle/>
          <a:p>
            <a:endParaRPr lang="en-US" altLang="ja-JP" smtClean="0"/>
          </a:p>
          <a:p>
            <a:pPr marL="109728" indent="0">
              <a:buNone/>
            </a:pPr>
            <a:endParaRPr lang="en-US" altLang="ja-JP" smtClean="0"/>
          </a:p>
          <a:p>
            <a:r>
              <a:rPr lang="ja-JP" altLang="en-US" smtClean="0"/>
              <a:t>不具合</a:t>
            </a:r>
            <a:r>
              <a:rPr lang="ja-JP" altLang="en-US" dirty="0" smtClean="0"/>
              <a:t>修正時間の予測精度</a:t>
            </a:r>
            <a:endParaRPr lang="en-US" altLang="ja-JP" dirty="0" smtClean="0"/>
          </a:p>
          <a:p>
            <a:pPr lvl="1"/>
            <a:r>
              <a:rPr lang="ja-JP" altLang="en-US" dirty="0" smtClean="0"/>
              <a:t>不具合修正時間</a:t>
            </a:r>
            <a:r>
              <a:rPr lang="ja-JP" altLang="en-US" dirty="0"/>
              <a:t>の</a:t>
            </a:r>
            <a:r>
              <a:rPr lang="ja-JP" altLang="en-US" dirty="0" smtClean="0"/>
              <a:t>予測</a:t>
            </a:r>
            <a:r>
              <a:rPr lang="ja-JP" altLang="en-US" dirty="0"/>
              <a:t>に</a:t>
            </a:r>
            <a:r>
              <a:rPr lang="ja-JP" altLang="en-US" dirty="0" smtClean="0"/>
              <a:t>有効</a:t>
            </a:r>
            <a:r>
              <a:rPr lang="ja-JP" altLang="en-US" dirty="0"/>
              <a:t>な予測</a:t>
            </a:r>
            <a:r>
              <a:rPr lang="ja-JP" altLang="en-US" smtClean="0"/>
              <a:t>モデルを</a:t>
            </a:r>
            <a:r>
              <a:rPr lang="en-US" altLang="ja-JP" smtClean="0"/>
              <a:t/>
            </a:r>
            <a:br>
              <a:rPr lang="en-US" altLang="ja-JP" smtClean="0"/>
            </a:br>
            <a:r>
              <a:rPr lang="ja-JP" altLang="en-US" smtClean="0"/>
              <a:t>構築</a:t>
            </a:r>
            <a:r>
              <a:rPr lang="ja-JP" altLang="en-US" dirty="0" smtClean="0"/>
              <a:t>できたとはいえない</a:t>
            </a: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8</a:t>
            </a:fld>
            <a:endParaRPr kumimoji="1" lang="ja-JP" altLang="en-US"/>
          </a:p>
        </p:txBody>
      </p:sp>
      <p:sp>
        <p:nvSpPr>
          <p:cNvPr id="8" name="角丸四角形 7"/>
          <p:cNvSpPr/>
          <p:nvPr/>
        </p:nvSpPr>
        <p:spPr>
          <a:xfrm>
            <a:off x="3491880" y="3501008"/>
            <a:ext cx="2592288" cy="50405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70634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268760"/>
            <a:ext cx="3403908" cy="4796416"/>
          </a:xfrm>
          <a:prstGeom prst="rect">
            <a:avLst/>
          </a:prstGeom>
        </p:spPr>
      </p:pic>
      <p:sp>
        <p:nvSpPr>
          <p:cNvPr id="2" name="タイトル 1"/>
          <p:cNvSpPr>
            <a:spLocks noGrp="1"/>
          </p:cNvSpPr>
          <p:nvPr>
            <p:ph type="title"/>
          </p:nvPr>
        </p:nvSpPr>
        <p:spPr>
          <a:xfrm>
            <a:off x="457200" y="-675456"/>
            <a:ext cx="8229600" cy="2885256"/>
          </a:xfrm>
        </p:spPr>
        <p:txBody>
          <a:bodyPr/>
          <a:lstStyle/>
          <a:p>
            <a:r>
              <a:rPr lang="ja-JP" altLang="en-US"/>
              <a:t>日数予測の実験</a:t>
            </a:r>
            <a:r>
              <a:rPr lang="ja-JP" altLang="en-US" smtClean="0"/>
              <a:t>結果（２）</a:t>
            </a:r>
            <a:endParaRPr kumimoji="1" lang="ja-JP" altLang="en-US"/>
          </a:p>
        </p:txBody>
      </p:sp>
      <p:sp>
        <p:nvSpPr>
          <p:cNvPr id="3" name="コンテンツ プレースホルダー 2"/>
          <p:cNvSpPr>
            <a:spLocks noGrp="1"/>
          </p:cNvSpPr>
          <p:nvPr>
            <p:ph idx="1"/>
          </p:nvPr>
        </p:nvSpPr>
        <p:spPr>
          <a:xfrm>
            <a:off x="3838228" y="0"/>
            <a:ext cx="5305772" cy="4325112"/>
          </a:xfrm>
        </p:spPr>
        <p:txBody>
          <a:bodyPr>
            <a:normAutofit fontScale="85000" lnSpcReduction="10000"/>
          </a:bodyPr>
          <a:lstStyle/>
          <a:p>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endParaRPr lang="en-US" altLang="ja-JP" dirty="0" smtClean="0"/>
          </a:p>
          <a:p>
            <a:r>
              <a:rPr lang="ja-JP" altLang="en-US" dirty="0" smtClean="0"/>
              <a:t>予測</a:t>
            </a:r>
            <a:r>
              <a:rPr lang="ja-JP" altLang="en-US" dirty="0"/>
              <a:t>モデル構築に</a:t>
            </a:r>
            <a:r>
              <a:rPr lang="ja-JP" altLang="en-US" dirty="0" smtClean="0"/>
              <a:t>おける</a:t>
            </a:r>
            <a:r>
              <a:rPr lang="en-US" altLang="ja-JP" dirty="0" smtClean="0"/>
              <a:t/>
            </a:r>
            <a:br>
              <a:rPr lang="en-US" altLang="ja-JP" dirty="0" smtClean="0"/>
            </a:br>
            <a:r>
              <a:rPr lang="ja-JP" altLang="en-US" dirty="0" smtClean="0"/>
              <a:t>変数</a:t>
            </a:r>
            <a:r>
              <a:rPr lang="ja-JP" altLang="en-US" dirty="0"/>
              <a:t>の重要度</a:t>
            </a:r>
            <a:endParaRPr lang="en-US" altLang="ja-JP" dirty="0"/>
          </a:p>
          <a:p>
            <a:pPr lvl="1"/>
            <a:r>
              <a:rPr lang="ja-JP" altLang="en-US" dirty="0"/>
              <a:t>精度減少値よりコンポーネント</a:t>
            </a:r>
            <a:r>
              <a:rPr lang="ja-JP" altLang="en-US" dirty="0" smtClean="0"/>
              <a:t>と</a:t>
            </a:r>
            <a:r>
              <a:rPr lang="en-US" altLang="ja-JP" dirty="0" smtClean="0"/>
              <a:t/>
            </a:r>
            <a:br>
              <a:rPr lang="en-US" altLang="ja-JP" dirty="0" smtClean="0"/>
            </a:br>
            <a:r>
              <a:rPr lang="ja-JP" altLang="en-US" dirty="0" smtClean="0"/>
              <a:t>パターン</a:t>
            </a:r>
            <a:r>
              <a:rPr lang="ja-JP" altLang="en-US" dirty="0"/>
              <a:t>が特にモデル構築</a:t>
            </a:r>
            <a:r>
              <a:rPr lang="ja-JP" altLang="en-US" dirty="0" smtClean="0"/>
              <a:t>に</a:t>
            </a:r>
            <a:r>
              <a:rPr lang="en-US" altLang="ja-JP" dirty="0" smtClean="0"/>
              <a:t/>
            </a:r>
            <a:br>
              <a:rPr lang="en-US" altLang="ja-JP" dirty="0" smtClean="0"/>
            </a:br>
            <a:r>
              <a:rPr lang="ja-JP" altLang="en-US" dirty="0" smtClean="0"/>
              <a:t>関与</a:t>
            </a:r>
            <a:r>
              <a:rPr lang="ja-JP" altLang="en-US" dirty="0"/>
              <a:t>して</a:t>
            </a:r>
            <a:r>
              <a:rPr lang="ja-JP" altLang="en-US" dirty="0" smtClean="0"/>
              <a:t>い</a:t>
            </a:r>
            <a:r>
              <a:rPr lang="ja-JP" altLang="en-US" dirty="0"/>
              <a:t>る</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9</a:t>
            </a:fld>
            <a:endParaRPr kumimoji="1" lang="ja-JP" altLang="en-US"/>
          </a:p>
        </p:txBody>
      </p:sp>
      <p:sp>
        <p:nvSpPr>
          <p:cNvPr id="6" name="角丸四角形 5"/>
          <p:cNvSpPr/>
          <p:nvPr/>
        </p:nvSpPr>
        <p:spPr>
          <a:xfrm>
            <a:off x="2843808" y="2162556"/>
            <a:ext cx="432048" cy="25833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角丸四角形 6"/>
          <p:cNvSpPr/>
          <p:nvPr/>
        </p:nvSpPr>
        <p:spPr>
          <a:xfrm>
            <a:off x="2843808" y="5805264"/>
            <a:ext cx="432048" cy="25991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73713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1988840"/>
            <a:ext cx="5976664" cy="3201518"/>
          </a:xfrm>
          <a:prstGeom prst="rect">
            <a:avLst/>
          </a:prstGeom>
        </p:spPr>
      </p:pic>
      <p:sp>
        <p:nvSpPr>
          <p:cNvPr id="2" name="タイトル 1"/>
          <p:cNvSpPr>
            <a:spLocks noGrp="1"/>
          </p:cNvSpPr>
          <p:nvPr>
            <p:ph type="title"/>
          </p:nvPr>
        </p:nvSpPr>
        <p:spPr>
          <a:xfrm>
            <a:off x="457200" y="1143000"/>
            <a:ext cx="8229600" cy="989856"/>
          </a:xfrm>
        </p:spPr>
        <p:txBody>
          <a:bodyPr/>
          <a:lstStyle/>
          <a:p>
            <a:r>
              <a:rPr lang="ja-JP" altLang="en-US" smtClean="0"/>
              <a:t>期間</a:t>
            </a:r>
            <a:r>
              <a:rPr lang="ja-JP" altLang="en-US" dirty="0"/>
              <a:t>指定予測の</a:t>
            </a:r>
            <a:r>
              <a:rPr lang="ja-JP" altLang="en-US"/>
              <a:t>実験</a:t>
            </a:r>
            <a:r>
              <a:rPr lang="ja-JP" altLang="en-US" smtClean="0"/>
              <a:t>結果（１）</a:t>
            </a:r>
            <a:endParaRPr kumimoji="1" lang="ja-JP" altLang="en-US" dirty="0"/>
          </a:p>
        </p:txBody>
      </p:sp>
      <p:sp>
        <p:nvSpPr>
          <p:cNvPr id="3" name="コンテンツ プレースホルダー 2"/>
          <p:cNvSpPr>
            <a:spLocks noGrp="1"/>
          </p:cNvSpPr>
          <p:nvPr>
            <p:ph idx="1"/>
          </p:nvPr>
        </p:nvSpPr>
        <p:spPr/>
        <p:txBody>
          <a:bodyPr>
            <a:normAutofit/>
          </a:bodyPr>
          <a:lstStyle/>
          <a:p>
            <a:endParaRPr lang="en-US" altLang="ja-JP" smtClean="0"/>
          </a:p>
          <a:p>
            <a:endParaRPr lang="en-US" altLang="ja-JP"/>
          </a:p>
          <a:p>
            <a:endParaRPr lang="en-US" altLang="ja-JP" smtClean="0"/>
          </a:p>
          <a:p>
            <a:endParaRPr lang="en-US" altLang="ja-JP"/>
          </a:p>
          <a:p>
            <a:endParaRPr lang="en-US" altLang="ja-JP" smtClean="0"/>
          </a:p>
          <a:p>
            <a:endParaRPr lang="en-US" altLang="ja-JP" smtClean="0"/>
          </a:p>
          <a:p>
            <a:r>
              <a:rPr lang="ja-JP" altLang="en-US" smtClean="0"/>
              <a:t>予測</a:t>
            </a:r>
            <a:r>
              <a:rPr lang="ja-JP" altLang="en-US" dirty="0" smtClean="0"/>
              <a:t>精度</a:t>
            </a:r>
            <a:r>
              <a:rPr lang="ja-JP" altLang="en-US" dirty="0"/>
              <a:t>の</a:t>
            </a:r>
            <a:r>
              <a:rPr lang="ja-JP" altLang="en-US" dirty="0" smtClean="0"/>
              <a:t>比較</a:t>
            </a:r>
            <a:endParaRPr lang="en-US" altLang="ja-JP" dirty="0"/>
          </a:p>
          <a:p>
            <a:pPr lvl="1"/>
            <a:r>
              <a:rPr lang="ja-JP" altLang="en-US" dirty="0"/>
              <a:t>機械</a:t>
            </a:r>
            <a:r>
              <a:rPr lang="ja-JP" altLang="en-US" dirty="0" smtClean="0"/>
              <a:t>学習を用いて予測期間が短い場合</a:t>
            </a:r>
            <a:r>
              <a:rPr lang="en-US" altLang="ja-JP" dirty="0" smtClean="0"/>
              <a:t>F1</a:t>
            </a:r>
            <a:r>
              <a:rPr lang="ja-JP" altLang="en-US" dirty="0"/>
              <a:t>の</a:t>
            </a:r>
            <a:r>
              <a:rPr lang="ja-JP" altLang="en-US" dirty="0" smtClean="0"/>
              <a:t>向上率が高い</a:t>
            </a: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10</a:t>
            </a:fld>
            <a:endParaRPr kumimoji="1" lang="ja-JP" altLang="en-US"/>
          </a:p>
        </p:txBody>
      </p:sp>
      <p:sp>
        <p:nvSpPr>
          <p:cNvPr id="7" name="角丸四角形 6"/>
          <p:cNvSpPr/>
          <p:nvPr/>
        </p:nvSpPr>
        <p:spPr>
          <a:xfrm>
            <a:off x="2267744" y="4221088"/>
            <a:ext cx="576064" cy="21602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3059832" y="4429721"/>
            <a:ext cx="576064" cy="21602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a:off x="4572000" y="4231245"/>
            <a:ext cx="576064" cy="21602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a:off x="5364088" y="4437112"/>
            <a:ext cx="576064" cy="21602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a:off x="6129287" y="4231245"/>
            <a:ext cx="576064" cy="21602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a:off x="3808030" y="4231245"/>
            <a:ext cx="576064" cy="21602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077774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33" y="1631432"/>
            <a:ext cx="4371951" cy="4317847"/>
          </a:xfrm>
          <a:prstGeom prst="rect">
            <a:avLst/>
          </a:prstGeom>
        </p:spPr>
      </p:pic>
      <p:sp>
        <p:nvSpPr>
          <p:cNvPr id="2" name="タイトル 1"/>
          <p:cNvSpPr>
            <a:spLocks noGrp="1"/>
          </p:cNvSpPr>
          <p:nvPr>
            <p:ph type="title"/>
          </p:nvPr>
        </p:nvSpPr>
        <p:spPr>
          <a:xfrm>
            <a:off x="457200" y="364945"/>
            <a:ext cx="8229600" cy="1266488"/>
          </a:xfrm>
        </p:spPr>
        <p:txBody>
          <a:bodyPr/>
          <a:lstStyle/>
          <a:p>
            <a:r>
              <a:rPr lang="ja-JP" altLang="en-US"/>
              <a:t>期間指定予測の実験</a:t>
            </a:r>
            <a:r>
              <a:rPr lang="ja-JP" altLang="en-US" smtClean="0"/>
              <a:t>結果（２）</a:t>
            </a:r>
            <a:endParaRPr kumimoji="1" lang="ja-JP" altLang="en-US"/>
          </a:p>
        </p:txBody>
      </p:sp>
      <p:sp>
        <p:nvSpPr>
          <p:cNvPr id="3" name="コンテンツ プレースホルダー 2"/>
          <p:cNvSpPr>
            <a:spLocks noGrp="1"/>
          </p:cNvSpPr>
          <p:nvPr>
            <p:ph idx="1"/>
          </p:nvPr>
        </p:nvSpPr>
        <p:spPr>
          <a:xfrm>
            <a:off x="4283968" y="2249424"/>
            <a:ext cx="4860032" cy="4325112"/>
          </a:xfrm>
        </p:spPr>
        <p:txBody>
          <a:bodyPr>
            <a:normAutofit/>
          </a:bodyPr>
          <a:lstStyle/>
          <a:p>
            <a:r>
              <a:rPr lang="ja-JP" altLang="en-US" sz="2400" dirty="0" smtClean="0"/>
              <a:t>各予測</a:t>
            </a:r>
            <a:r>
              <a:rPr lang="ja-JP" altLang="en-US" sz="2400" dirty="0"/>
              <a:t>モデルに</a:t>
            </a:r>
            <a:r>
              <a:rPr lang="ja-JP" altLang="en-US" sz="2400" dirty="0" smtClean="0"/>
              <a:t>おける変数の</a:t>
            </a:r>
            <a:r>
              <a:rPr lang="en-US" altLang="ja-JP" sz="2400" dirty="0" smtClean="0"/>
              <a:t/>
            </a:r>
            <a:br>
              <a:rPr lang="en-US" altLang="ja-JP" sz="2400" dirty="0" smtClean="0"/>
            </a:br>
            <a:r>
              <a:rPr lang="ja-JP" altLang="en-US" sz="2400" dirty="0" smtClean="0"/>
              <a:t>重要度</a:t>
            </a:r>
            <a:endParaRPr lang="en-US" altLang="ja-JP" sz="2400" dirty="0"/>
          </a:p>
          <a:p>
            <a:pPr lvl="1"/>
            <a:r>
              <a:rPr lang="ja-JP" altLang="en-US" sz="2000" dirty="0"/>
              <a:t>精度</a:t>
            </a:r>
            <a:r>
              <a:rPr lang="ja-JP" altLang="en-US" sz="2000" dirty="0" smtClean="0"/>
              <a:t>減少値からメトリクス内の</a:t>
            </a:r>
            <a:r>
              <a:rPr lang="en-US" altLang="ja-JP" sz="2000" dirty="0" smtClean="0"/>
              <a:t/>
            </a:r>
            <a:br>
              <a:rPr lang="en-US" altLang="ja-JP" sz="2000" dirty="0" smtClean="0"/>
            </a:br>
            <a:r>
              <a:rPr lang="ja-JP" altLang="en-US" sz="2000" dirty="0" smtClean="0"/>
              <a:t>コンポーネントと不具合割当て</a:t>
            </a:r>
            <a:r>
              <a:rPr lang="en-US" altLang="ja-JP" sz="2000" dirty="0" smtClean="0"/>
              <a:t/>
            </a:r>
            <a:br>
              <a:rPr lang="en-US" altLang="ja-JP" sz="2000" dirty="0" smtClean="0"/>
            </a:br>
            <a:r>
              <a:rPr lang="ja-JP" altLang="en-US" sz="2000" dirty="0" smtClean="0"/>
              <a:t>パターンは期間</a:t>
            </a:r>
            <a:r>
              <a:rPr lang="ja-JP" altLang="en-US" sz="2000" dirty="0"/>
              <a:t>指定予測モデル</a:t>
            </a:r>
            <a:r>
              <a:rPr lang="ja-JP" altLang="en-US" sz="2000" dirty="0" smtClean="0"/>
              <a:t>の構築</a:t>
            </a:r>
            <a:r>
              <a:rPr lang="ja-JP" altLang="en-US" sz="2000" dirty="0"/>
              <a:t>に</a:t>
            </a:r>
            <a:r>
              <a:rPr lang="ja-JP" altLang="en-US" sz="2000" dirty="0" smtClean="0"/>
              <a:t>有効</a:t>
            </a:r>
            <a:endParaRPr lang="en-US" altLang="ja-JP" sz="2000" dirty="0"/>
          </a:p>
          <a:p>
            <a:endParaRPr kumimoji="1" lang="ja-JP" altLang="en-US" dirty="0"/>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11</a:t>
            </a:fld>
            <a:endParaRPr kumimoji="1" lang="ja-JP" altLang="en-US"/>
          </a:p>
        </p:txBody>
      </p:sp>
      <p:sp>
        <p:nvSpPr>
          <p:cNvPr id="6" name="角丸四角形 5"/>
          <p:cNvSpPr/>
          <p:nvPr/>
        </p:nvSpPr>
        <p:spPr>
          <a:xfrm>
            <a:off x="1835696" y="2564904"/>
            <a:ext cx="2592288" cy="14401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角丸四角形 6"/>
          <p:cNvSpPr/>
          <p:nvPr/>
        </p:nvSpPr>
        <p:spPr>
          <a:xfrm>
            <a:off x="1811185" y="5589240"/>
            <a:ext cx="2616799" cy="14401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08119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12</a:t>
            </a:fld>
            <a:endParaRPr kumimoji="1" lang="ja-JP" altLang="en-US"/>
          </a:p>
        </p:txBody>
      </p:sp>
    </p:spTree>
    <p:extLst>
      <p:ext uri="{BB962C8B-B14F-4D97-AF65-F5344CB8AC3E}">
        <p14:creationId xmlns:p14="http://schemas.microsoft.com/office/powerpoint/2010/main" val="1368282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まとめ</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期間</a:t>
            </a:r>
            <a:r>
              <a:rPr lang="ja-JP" altLang="en-US" dirty="0"/>
              <a:t>を指定する方法では実用性の高い予測を構築</a:t>
            </a:r>
            <a:r>
              <a:rPr lang="ja-JP" altLang="en-US" dirty="0" smtClean="0"/>
              <a:t>できる</a:t>
            </a:r>
            <a:endParaRPr lang="en-US" altLang="ja-JP" dirty="0" smtClean="0"/>
          </a:p>
          <a:p>
            <a:endParaRPr kumimoji="1" lang="en-US" altLang="ja-JP" dirty="0" smtClean="0"/>
          </a:p>
          <a:p>
            <a:r>
              <a:rPr kumimoji="1" lang="ja-JP" altLang="en-US" dirty="0" smtClean="0"/>
              <a:t>不具合割り当てパターン</a:t>
            </a:r>
            <a:r>
              <a:rPr kumimoji="1" lang="ja-JP" altLang="en-US" dirty="0"/>
              <a:t>を</a:t>
            </a:r>
            <a:r>
              <a:rPr kumimoji="1" lang="ja-JP" altLang="en-US" dirty="0" smtClean="0"/>
              <a:t>用いて予測期間の短いとき予測モデルの精度は向上する</a:t>
            </a:r>
            <a:endParaRPr kumimoji="1" lang="en-US" altLang="ja-JP" dirty="0" smtClean="0"/>
          </a:p>
          <a:p>
            <a:endParaRPr lang="en-US" altLang="ja-JP" dirty="0" smtClean="0"/>
          </a:p>
          <a:p>
            <a:r>
              <a:rPr kumimoji="1" lang="ja-JP" altLang="en-US" dirty="0" smtClean="0"/>
              <a:t>予測モデルの併用でよりきめ細やかな不具合修正計画の立案が可能になる</a:t>
            </a:r>
            <a:r>
              <a:rPr lang="ja-JP" altLang="en-US" dirty="0"/>
              <a:t>と</a:t>
            </a:r>
            <a:r>
              <a:rPr lang="ja-JP" altLang="en-US" dirty="0" smtClean="0"/>
              <a:t>期待</a:t>
            </a:r>
            <a:r>
              <a:rPr lang="ja-JP" altLang="en-US" dirty="0"/>
              <a:t>できる</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13</a:t>
            </a:fld>
            <a:endParaRPr kumimoji="1" lang="ja-JP" altLang="en-US"/>
          </a:p>
        </p:txBody>
      </p:sp>
    </p:spTree>
    <p:extLst>
      <p:ext uri="{BB962C8B-B14F-4D97-AF65-F5344CB8AC3E}">
        <p14:creationId xmlns:p14="http://schemas.microsoft.com/office/powerpoint/2010/main" val="660592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11760" y="764704"/>
            <a:ext cx="4728002" cy="5953150"/>
          </a:xfrm>
        </p:spPr>
      </p:pic>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14</a:t>
            </a:fld>
            <a:endParaRPr kumimoji="1" lang="ja-JP" altLang="en-US"/>
          </a:p>
        </p:txBody>
      </p:sp>
    </p:spTree>
    <p:extLst>
      <p:ext uri="{BB962C8B-B14F-4D97-AF65-F5344CB8AC3E}">
        <p14:creationId xmlns:p14="http://schemas.microsoft.com/office/powerpoint/2010/main" val="604036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　　　　　　　　　　　　　　　　　　　　　　　　　　　　　　　　　　　　　　　　　　　　　　　　　　　　　　　　　　　　　　　　　　　　　　　　　　　　　　　　　　</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OSS</a:t>
            </a:r>
            <a:r>
              <a:rPr kumimoji="1" lang="ja-JP" altLang="en-US" dirty="0" err="1" smtClean="0"/>
              <a:t>には</a:t>
            </a:r>
            <a:r>
              <a:rPr kumimoji="1" lang="ja-JP" altLang="en-US" dirty="0" smtClean="0"/>
              <a:t>大量の不具合報告</a:t>
            </a:r>
            <a:endParaRPr kumimoji="1" lang="en-US" altLang="ja-JP" dirty="0" smtClean="0"/>
          </a:p>
          <a:p>
            <a:r>
              <a:rPr lang="ja-JP" altLang="en-US" dirty="0"/>
              <a:t>不具合修正</a:t>
            </a:r>
            <a:r>
              <a:rPr lang="ja-JP" altLang="en-US" dirty="0" smtClean="0"/>
              <a:t>時間の正確な見積は重要</a:t>
            </a:r>
            <a:endParaRPr lang="en-US" altLang="ja-JP" dirty="0" smtClean="0"/>
          </a:p>
          <a:p>
            <a:r>
              <a:rPr kumimoji="1" lang="ja-JP" altLang="en-US" dirty="0"/>
              <a:t>管理者</a:t>
            </a:r>
            <a:r>
              <a:rPr kumimoji="1" lang="ja-JP" altLang="en-US" dirty="0" smtClean="0"/>
              <a:t>は</a:t>
            </a:r>
            <a:r>
              <a:rPr kumimoji="1" lang="ja-JP" altLang="en-US" dirty="0"/>
              <a:t>判断しなければ</a:t>
            </a:r>
            <a:r>
              <a:rPr kumimoji="1" lang="ja-JP" altLang="en-US" dirty="0" smtClean="0"/>
              <a:t>ならない</a:t>
            </a:r>
            <a:endParaRPr kumimoji="1" lang="en-US" altLang="ja-JP" dirty="0" smtClean="0"/>
          </a:p>
          <a:p>
            <a:r>
              <a:rPr lang="ja-JP" altLang="en-US" dirty="0"/>
              <a:t>いろいろな条件の</a:t>
            </a:r>
            <a:r>
              <a:rPr lang="ja-JP" altLang="en-US" dirty="0" smtClean="0"/>
              <a:t>違い</a:t>
            </a:r>
            <a:endParaRPr lang="en-US" altLang="ja-JP" dirty="0" smtClean="0"/>
          </a:p>
          <a:p>
            <a:r>
              <a:rPr kumimoji="1" lang="ja-JP" altLang="en-US" dirty="0" smtClean="0"/>
              <a:t>“不具合割り当てパターン”</a:t>
            </a:r>
            <a:endParaRPr kumimoji="1" lang="en-US" altLang="ja-JP" dirty="0" smtClean="0"/>
          </a:p>
          <a:p>
            <a:r>
              <a:rPr lang="ja-JP" altLang="en-US" dirty="0"/>
              <a:t>予測</a:t>
            </a:r>
            <a:r>
              <a:rPr lang="ja-JP" altLang="en-US" dirty="0" smtClean="0"/>
              <a:t>モデルを構築</a:t>
            </a:r>
            <a:endParaRPr lang="en-US" altLang="ja-JP" dirty="0" smtClean="0"/>
          </a:p>
          <a:p>
            <a:r>
              <a:rPr lang="ja-JP" altLang="en-US" dirty="0"/>
              <a:t>従来</a:t>
            </a:r>
            <a:r>
              <a:rPr lang="ja-JP" altLang="en-US" dirty="0" smtClean="0"/>
              <a:t>は不具合情報からモデルを作る</a:t>
            </a:r>
            <a:endParaRPr lang="en-US" altLang="ja-JP" dirty="0" smtClean="0"/>
          </a:p>
          <a:p>
            <a:r>
              <a:rPr kumimoji="1" lang="ja-JP" altLang="en-US" dirty="0" smtClean="0"/>
              <a:t>予測精度の向上を期待</a:t>
            </a:r>
            <a:endParaRPr kumimoji="1"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15</a:t>
            </a:fld>
            <a:endParaRPr kumimoji="1" lang="ja-JP" altLang="en-US"/>
          </a:p>
        </p:txBody>
      </p:sp>
    </p:spTree>
    <p:extLst>
      <p:ext uri="{BB962C8B-B14F-4D97-AF65-F5344CB8AC3E}">
        <p14:creationId xmlns:p14="http://schemas.microsoft.com/office/powerpoint/2010/main" val="3180458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r>
              <a:rPr kumimoji="1" lang="ja-JP" altLang="en-US" dirty="0" smtClean="0"/>
              <a:t>実験の結果</a:t>
            </a:r>
            <a:endParaRPr kumimoji="1" lang="en-US" altLang="ja-JP" dirty="0" smtClean="0"/>
          </a:p>
          <a:p>
            <a:r>
              <a:rPr lang="ja-JP" altLang="en-US" dirty="0"/>
              <a:t>不具合</a:t>
            </a:r>
            <a:r>
              <a:rPr lang="ja-JP" altLang="en-US" dirty="0" smtClean="0"/>
              <a:t>割当てパターンは不具合修正時間の予測向上に寄与する</a:t>
            </a:r>
            <a:endParaRPr lang="en-US" altLang="ja-JP" dirty="0" smtClean="0"/>
          </a:p>
          <a:p>
            <a:r>
              <a:rPr kumimoji="1" lang="ja-JP" altLang="en-US" dirty="0"/>
              <a:t>指定</a:t>
            </a:r>
            <a:r>
              <a:rPr kumimoji="1" lang="ja-JP" altLang="en-US" dirty="0" smtClean="0"/>
              <a:t>期間内</a:t>
            </a:r>
            <a:r>
              <a:rPr kumimoji="1" lang="ja-JP" altLang="en-US" dirty="0"/>
              <a:t>に</a:t>
            </a:r>
            <a:r>
              <a:rPr kumimoji="1" lang="ja-JP" altLang="en-US" dirty="0" smtClean="0"/>
              <a:t>不具合が</a:t>
            </a:r>
            <a:r>
              <a:rPr lang="ja-JP" altLang="en-US" dirty="0"/>
              <a:t>完了</a:t>
            </a:r>
            <a:r>
              <a:rPr lang="ja-JP" altLang="en-US" dirty="0" smtClean="0"/>
              <a:t>するか否かの判断を支援できる</a:t>
            </a:r>
            <a:endParaRPr lang="en-US" altLang="ja-JP" dirty="0" smtClean="0"/>
          </a:p>
          <a:p>
            <a:r>
              <a:rPr kumimoji="1" lang="ja-JP" altLang="en-US" dirty="0"/>
              <a:t>予測</a:t>
            </a:r>
            <a:r>
              <a:rPr kumimoji="1" lang="ja-JP" altLang="en-US" dirty="0" smtClean="0"/>
              <a:t>モデル</a:t>
            </a:r>
            <a:r>
              <a:rPr kumimoji="1" lang="ja-JP" altLang="en-US" dirty="0"/>
              <a:t>を</a:t>
            </a:r>
            <a:r>
              <a:rPr kumimoji="1" lang="ja-JP" altLang="en-US" dirty="0" smtClean="0"/>
              <a:t>利用</a:t>
            </a:r>
            <a:r>
              <a:rPr lang="ja-JP" altLang="en-US" dirty="0"/>
              <a:t>する</a:t>
            </a:r>
            <a:r>
              <a:rPr lang="ja-JP" altLang="en-US" dirty="0" smtClean="0"/>
              <a:t>と</a:t>
            </a:r>
            <a:r>
              <a:rPr lang="en-US" altLang="ja-JP" dirty="0" smtClean="0"/>
              <a:t>Platform</a:t>
            </a:r>
            <a:r>
              <a:rPr lang="ja-JP" altLang="en-US" dirty="0" smtClean="0"/>
              <a:t>で約</a:t>
            </a:r>
            <a:r>
              <a:rPr lang="en-US" altLang="ja-JP" dirty="0" smtClean="0"/>
              <a:t>16</a:t>
            </a:r>
            <a:r>
              <a:rPr lang="ja-JP" altLang="en-US" dirty="0" smtClean="0"/>
              <a:t>％、</a:t>
            </a:r>
            <a:r>
              <a:rPr lang="en-US" altLang="ja-JP" dirty="0" smtClean="0"/>
              <a:t>JDT</a:t>
            </a:r>
            <a:r>
              <a:rPr lang="ja-JP" altLang="en-US" dirty="0" smtClean="0"/>
              <a:t>で約</a:t>
            </a:r>
            <a:r>
              <a:rPr lang="en-US" altLang="ja-JP" dirty="0" smtClean="0"/>
              <a:t>10</a:t>
            </a:r>
            <a:r>
              <a:rPr lang="ja-JP" altLang="en-US" dirty="0" smtClean="0"/>
              <a:t>％多くの不具合を修正可能と判断できることが分かった</a:t>
            </a:r>
            <a:endParaRPr kumimoji="1" lang="ja-JP" altLang="en-US" dirty="0"/>
          </a:p>
        </p:txBody>
      </p:sp>
      <p:sp>
        <p:nvSpPr>
          <p:cNvPr id="4" name="スライド番号プレースホルダー 3"/>
          <p:cNvSpPr>
            <a:spLocks noGrp="1"/>
          </p:cNvSpPr>
          <p:nvPr>
            <p:ph type="sldNum" sz="quarter" idx="12"/>
          </p:nvPr>
        </p:nvSpPr>
        <p:spPr/>
        <p:txBody>
          <a:bodyPr/>
          <a:lstStyle/>
          <a:p>
            <a:fld id="{C0693273-4BDD-415A-8013-CDD7658F1ADC}" type="slidenum">
              <a:rPr kumimoji="1" lang="ja-JP" altLang="en-US" smtClean="0"/>
              <a:t>16</a:t>
            </a:fld>
            <a:endParaRPr kumimoji="1" lang="ja-JP" altLang="en-US"/>
          </a:p>
        </p:txBody>
      </p:sp>
    </p:spTree>
    <p:extLst>
      <p:ext uri="{BB962C8B-B14F-4D97-AF65-F5344CB8AC3E}">
        <p14:creationId xmlns:p14="http://schemas.microsoft.com/office/powerpoint/2010/main" val="2851395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Urban</Template>
  <TotalTime>903</TotalTime>
  <Words>483</Words>
  <Application>Microsoft Office PowerPoint</Application>
  <PresentationFormat>画面に合わせる (4:3)</PresentationFormat>
  <Paragraphs>104</Paragraphs>
  <Slides>16</Slides>
  <Notes>1</Notes>
  <HiddenSlides>4</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16</vt:i4>
      </vt:variant>
    </vt:vector>
  </HeadingPairs>
  <TitlesOfParts>
    <vt:vector size="24" baseType="lpstr">
      <vt:lpstr>HGｺﾞｼｯｸM</vt:lpstr>
      <vt:lpstr>HG明朝B</vt:lpstr>
      <vt:lpstr>ＭＳ Ｐゴシック</vt:lpstr>
      <vt:lpstr>Calibri</vt:lpstr>
      <vt:lpstr>Georgia</vt:lpstr>
      <vt:lpstr>Trebuchet MS</vt:lpstr>
      <vt:lpstr>Wingdings 2</vt:lpstr>
      <vt:lpstr>アーバン</vt:lpstr>
      <vt:lpstr>OSS開発における不具合割当てパターンに着目した 不具合修正時間の予測</vt:lpstr>
      <vt:lpstr>著者</vt:lpstr>
      <vt:lpstr>背景</vt:lpstr>
      <vt:lpstr>目的</vt:lpstr>
      <vt:lpstr>本研究が注目する点</vt:lpstr>
      <vt:lpstr>不具合修正時間予測モデルの構築</vt:lpstr>
      <vt:lpstr>実験内容</vt:lpstr>
      <vt:lpstr>日数予測の実験結果（１）</vt:lpstr>
      <vt:lpstr>日数予測の実験結果（２）</vt:lpstr>
      <vt:lpstr>期間指定予測の実験結果（１）</vt:lpstr>
      <vt:lpstr>期間指定予測の実験結果（２）</vt:lpstr>
      <vt:lpstr>PowerPoint プレゼンテーション</vt:lpstr>
      <vt:lpstr>まとめ</vt:lpstr>
      <vt:lpstr>PowerPoint プレゼンテーション</vt:lpstr>
      <vt:lpstr>　　　　　　　　　　　　　　　　　　　　　　　　　　　　　　　　　　　　　　　　　　　　　　　　　　　　　　　　　　　　　　　　　　　　　　　　　　　　　　　　　　</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daisuke</dc:creator>
  <cp:lastModifiedBy>lifebook-a4</cp:lastModifiedBy>
  <cp:revision>68</cp:revision>
  <dcterms:created xsi:type="dcterms:W3CDTF">2014-10-27T14:18:10Z</dcterms:created>
  <dcterms:modified xsi:type="dcterms:W3CDTF">2014-11-11T05:45:30Z</dcterms:modified>
</cp:coreProperties>
</file>