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5" r:id="rId8"/>
    <p:sldId id="266" r:id="rId9"/>
    <p:sldId id="263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276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en-US" sz="1600" dirty="0"/>
              <a:t>Legacy System</a:t>
            </a:r>
            <a:r>
              <a:rPr lang="ja-JP" altLang="en-US" sz="1600" dirty="0"/>
              <a:t>で使われている言語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Legacy Systemで使われている言語</c:v>
                </c:pt>
              </c:strCache>
            </c:strRef>
          </c:tx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COBOL</c:v>
                </c:pt>
                <c:pt idx="1">
                  <c:v>Assembler</c:v>
                </c:pt>
                <c:pt idx="2">
                  <c:v>PL/I</c:v>
                </c:pt>
                <c:pt idx="3">
                  <c:v>VisualBasic</c:v>
                </c:pt>
                <c:pt idx="4">
                  <c:v>RPG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</c:v>
                </c:pt>
                <c:pt idx="1">
                  <c:v>0.17</c:v>
                </c:pt>
                <c:pt idx="2">
                  <c:v>0.14000000000000001</c:v>
                </c:pt>
                <c:pt idx="3">
                  <c:v>0.12</c:v>
                </c:pt>
                <c:pt idx="4">
                  <c:v>0.1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42312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39552" y="3501008"/>
            <a:ext cx="80648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コンテンツ プレースホルダー 9"/>
          <p:cNvSpPr>
            <a:spLocks noGrp="1"/>
          </p:cNvSpPr>
          <p:nvPr>
            <p:ph sz="quarter" idx="13"/>
          </p:nvPr>
        </p:nvSpPr>
        <p:spPr>
          <a:xfrm>
            <a:off x="560012" y="3501008"/>
            <a:ext cx="8044436" cy="36036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1225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467544" y="1052736"/>
            <a:ext cx="8208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93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0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1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50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8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74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44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27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4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51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A0F7D-FA35-444E-B5A0-EA8F178F82E2}" type="datetimeFigureOut">
              <a:rPr kumimoji="1" lang="ja-JP" altLang="en-US" smtClean="0"/>
              <a:t>2014/6/25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52534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083D9-FCAD-43AA-804B-3F71F4D4E6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18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sz="3600" dirty="0" smtClean="0"/>
              <a:t>How Do Professionals Perceive </a:t>
            </a:r>
            <a:r>
              <a:rPr kumimoji="1" lang="en-US" altLang="ja-JP" sz="3600" dirty="0" smtClean="0"/>
              <a:t/>
            </a:r>
            <a:br>
              <a:rPr kumimoji="1" lang="en-US" altLang="ja-JP" sz="3600" dirty="0" smtClean="0"/>
            </a:br>
            <a:r>
              <a:rPr kumimoji="1" lang="en-US" altLang="ja-JP" sz="3600" dirty="0" smtClean="0"/>
              <a:t>Legacy Systems and Software Modernization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8280920" cy="2423120"/>
          </a:xfrm>
        </p:spPr>
        <p:txBody>
          <a:bodyPr>
            <a:normAutofit fontScale="92500" lnSpcReduction="10000"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lang="en-US" altLang="ja-JP" dirty="0"/>
              <a:t>Ravi </a:t>
            </a:r>
            <a:r>
              <a:rPr lang="en-US" altLang="ja-JP" dirty="0" err="1"/>
              <a:t>Khadka</a:t>
            </a:r>
            <a:r>
              <a:rPr lang="en-US" altLang="ja-JP" dirty="0"/>
              <a:t>, </a:t>
            </a:r>
            <a:r>
              <a:rPr lang="en-US" altLang="ja-JP" dirty="0" err="1"/>
              <a:t>Belfrit</a:t>
            </a:r>
            <a:r>
              <a:rPr lang="en-US" altLang="ja-JP" dirty="0"/>
              <a:t> V. </a:t>
            </a:r>
            <a:r>
              <a:rPr lang="en-US" altLang="ja-JP" dirty="0" err="1"/>
              <a:t>Batlajery</a:t>
            </a:r>
            <a:r>
              <a:rPr lang="en-US" altLang="ja-JP" dirty="0"/>
              <a:t>, Amir M. </a:t>
            </a:r>
            <a:r>
              <a:rPr lang="en-US" altLang="ja-JP" dirty="0" err="1"/>
              <a:t>Saeidi</a:t>
            </a:r>
            <a:r>
              <a:rPr lang="en-US" altLang="ja-JP" dirty="0"/>
              <a:t>, Slinger Jansen, </a:t>
            </a:r>
            <a:r>
              <a:rPr lang="en-US" altLang="ja-JP" dirty="0" err="1"/>
              <a:t>Jurriaan</a:t>
            </a:r>
            <a:r>
              <a:rPr lang="en-US" altLang="ja-JP" dirty="0"/>
              <a:t> </a:t>
            </a:r>
            <a:r>
              <a:rPr lang="en-US" altLang="ja-JP" dirty="0" err="1"/>
              <a:t>Hage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en-US" altLang="ja-JP" i="1" dirty="0"/>
              <a:t>The 36th International Conference on Software Engineering (ICSE’14)</a:t>
            </a:r>
            <a:endParaRPr lang="ja-JP" altLang="en-US" i="1" dirty="0"/>
          </a:p>
          <a:p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09120"/>
            <a:ext cx="996702" cy="132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509120"/>
            <a:ext cx="984405" cy="131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85155"/>
            <a:ext cx="1834455" cy="132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99538"/>
            <a:ext cx="1148473" cy="131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027" y="4525516"/>
            <a:ext cx="1312540" cy="131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48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実務者</a:t>
            </a:r>
            <a:r>
              <a:rPr kumimoji="1" lang="ja-JP" altLang="en-US" dirty="0" smtClean="0"/>
              <a:t>がなぜ</a:t>
            </a:r>
            <a:r>
              <a:rPr lang="en-US" altLang="ja-JP" dirty="0"/>
              <a:t>L</a:t>
            </a:r>
            <a:r>
              <a:rPr kumimoji="1" lang="en-US" altLang="ja-JP" dirty="0" smtClean="0"/>
              <a:t>egacy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System</a:t>
            </a:r>
            <a:r>
              <a:rPr kumimoji="1" lang="ja-JP" altLang="en-US" dirty="0" smtClean="0"/>
              <a:t>*を使い続けるのか・</a:t>
            </a:r>
            <a:r>
              <a:rPr kumimoji="1" lang="en-US" altLang="ja-JP" dirty="0" smtClean="0"/>
              <a:t>Modernization</a:t>
            </a:r>
            <a:r>
              <a:rPr kumimoji="1" lang="ja-JP" altLang="en-US" dirty="0" smtClean="0"/>
              <a:t>を行うかを調査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Legacy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System</a:t>
            </a:r>
            <a:r>
              <a:rPr kumimoji="1" lang="ja-JP" altLang="en-US" dirty="0" smtClean="0"/>
              <a:t> を使い続ける理由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Modernization</a:t>
            </a:r>
            <a:r>
              <a:rPr lang="ja-JP" altLang="en-US" dirty="0" smtClean="0"/>
              <a:t>を行うきっかけ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Modernization</a:t>
            </a:r>
            <a:r>
              <a:rPr lang="ja-JP" altLang="en-US" dirty="0" smtClean="0"/>
              <a:t>を行うための障壁</a:t>
            </a:r>
            <a:endParaRPr lang="en-US" altLang="ja-JP" dirty="0" smtClean="0"/>
          </a:p>
          <a:p>
            <a:pPr lvl="8"/>
            <a:endParaRPr lang="en-US" altLang="ja-JP" sz="1000" dirty="0" smtClean="0"/>
          </a:p>
          <a:p>
            <a:r>
              <a:rPr lang="en-US" altLang="ja-JP" dirty="0"/>
              <a:t>Legacy</a:t>
            </a:r>
            <a:r>
              <a:rPr lang="ja-JP" altLang="en-US" dirty="0"/>
              <a:t> </a:t>
            </a:r>
            <a:r>
              <a:rPr lang="en-US" altLang="ja-JP" dirty="0"/>
              <a:t>System</a:t>
            </a:r>
            <a:r>
              <a:rPr lang="ja-JP" altLang="en-US" dirty="0"/>
              <a:t> の</a:t>
            </a:r>
            <a:r>
              <a:rPr lang="ja-JP" altLang="en-US" dirty="0" smtClean="0"/>
              <a:t>現状</a:t>
            </a:r>
            <a:endParaRPr lang="en-US" altLang="ja-JP" dirty="0" smtClean="0"/>
          </a:p>
          <a:p>
            <a:pPr lvl="1"/>
            <a:r>
              <a:rPr lang="ja-JP" altLang="en-US" dirty="0"/>
              <a:t>多くは２０～３０年前に書かれたコードである</a:t>
            </a:r>
            <a:endParaRPr lang="en-US" altLang="ja-JP" dirty="0"/>
          </a:p>
          <a:p>
            <a:pPr lvl="1"/>
            <a:r>
              <a:rPr lang="ja-JP" altLang="en-US" dirty="0"/>
              <a:t>未だ</a:t>
            </a:r>
            <a:r>
              <a:rPr lang="en-US" altLang="ja-JP" dirty="0"/>
              <a:t>2</a:t>
            </a:r>
            <a:r>
              <a:rPr lang="ja-JP" altLang="en-US" dirty="0"/>
              <a:t>億行のコードが社会で動いている</a:t>
            </a:r>
            <a:endParaRPr lang="en-US" altLang="ja-JP" dirty="0"/>
          </a:p>
          <a:p>
            <a:pPr lvl="1"/>
            <a:r>
              <a:rPr lang="ja-JP" altLang="en-US" dirty="0"/>
              <a:t>多くの会社は</a:t>
            </a:r>
            <a:r>
              <a:rPr lang="en-US" altLang="ja-JP" dirty="0"/>
              <a:t>Legacy</a:t>
            </a:r>
            <a:r>
              <a:rPr lang="ja-JP" altLang="en-US" dirty="0"/>
              <a:t> </a:t>
            </a:r>
            <a:r>
              <a:rPr lang="en-US" altLang="ja-JP" dirty="0"/>
              <a:t>System</a:t>
            </a:r>
            <a:r>
              <a:rPr lang="ja-JP" altLang="en-US" dirty="0"/>
              <a:t>をコアシステムとして動かしている</a:t>
            </a:r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kumimoji="1" lang="en-US" altLang="ja-JP" dirty="0" smtClean="0"/>
          </a:p>
        </p:txBody>
      </p:sp>
      <p:sp>
        <p:nvSpPr>
          <p:cNvPr id="4" name="正方形/長方形 3"/>
          <p:cNvSpPr/>
          <p:nvPr/>
        </p:nvSpPr>
        <p:spPr>
          <a:xfrm>
            <a:off x="395536" y="6095037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lvl="1"/>
            <a:r>
              <a:rPr lang="ja-JP" altLang="en-US" dirty="0" smtClean="0"/>
              <a:t>*</a:t>
            </a:r>
            <a:r>
              <a:rPr lang="en-US" altLang="ja-JP" dirty="0" smtClean="0"/>
              <a:t>Legacy </a:t>
            </a:r>
            <a:r>
              <a:rPr lang="en-US" altLang="ja-JP" dirty="0"/>
              <a:t>System: </a:t>
            </a:r>
            <a:r>
              <a:rPr lang="ja-JP" altLang="en-US" dirty="0"/>
              <a:t>ユーザーが必要とする機能を持つが，現在可能な，より新しい技術やより効率的な技法ではないシステムのこと．</a:t>
            </a:r>
            <a:r>
              <a:rPr lang="ja-JP" altLang="en-US" u="sng" dirty="0"/>
              <a:t>ただし，明確な定義は</a:t>
            </a:r>
            <a:r>
              <a:rPr lang="ja-JP" altLang="en-US" u="sng" dirty="0" smtClean="0"/>
              <a:t>ない</a:t>
            </a:r>
            <a:r>
              <a:rPr lang="ja-JP" altLang="en-US" dirty="0" smtClean="0"/>
              <a:t> </a:t>
            </a:r>
            <a:r>
              <a:rPr lang="en-US" altLang="ja-JP" dirty="0" smtClean="0"/>
              <a:t>(Wikipedia)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197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Software Modernization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定義*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Migration to a New</a:t>
            </a:r>
            <a:r>
              <a:rPr kumimoji="1" lang="ja-JP" altLang="en-US" dirty="0" smtClean="0"/>
              <a:t> </a:t>
            </a:r>
            <a:r>
              <a:rPr lang="en-US" altLang="ja-JP" dirty="0" smtClean="0"/>
              <a:t>Platform, Language, </a:t>
            </a:r>
            <a:r>
              <a:rPr kumimoji="1" lang="en-US" altLang="ja-JP" dirty="0" smtClean="0"/>
              <a:t>Database, Transaction Processing</a:t>
            </a:r>
          </a:p>
          <a:p>
            <a:pPr lvl="1"/>
            <a:r>
              <a:rPr lang="en-US" altLang="ja-JP" dirty="0" smtClean="0"/>
              <a:t>Re-engineering the architecture</a:t>
            </a:r>
          </a:p>
          <a:p>
            <a:pPr lvl="1"/>
            <a:r>
              <a:rPr kumimoji="1" lang="en-US" altLang="ja-JP" dirty="0" smtClean="0"/>
              <a:t>Refactoring the code</a:t>
            </a:r>
          </a:p>
          <a:p>
            <a:pPr lvl="1"/>
            <a:r>
              <a:rPr lang="en-US" altLang="ja-JP" dirty="0" smtClean="0"/>
              <a:t>Problem remediation</a:t>
            </a:r>
          </a:p>
          <a:p>
            <a:pPr lvl="1"/>
            <a:r>
              <a:rPr kumimoji="1" lang="en-US" altLang="ja-JP" dirty="0" smtClean="0"/>
              <a:t>Improving the functionality</a:t>
            </a:r>
          </a:p>
          <a:p>
            <a:pPr lvl="8"/>
            <a:endParaRPr kumimoji="1" lang="en-US" altLang="ja-JP" sz="1000" dirty="0" smtClean="0"/>
          </a:p>
          <a:p>
            <a:r>
              <a:rPr lang="ja-JP" altLang="en-US" dirty="0" smtClean="0"/>
              <a:t>目的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 </a:t>
            </a:r>
            <a:r>
              <a:rPr kumimoji="1" lang="ja-JP" altLang="en-US" dirty="0" smtClean="0"/>
              <a:t>ソフトウェアメンテナンスにかかる費用を抑える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システムの柔軟性を持たせる</a:t>
            </a:r>
            <a:endParaRPr kumimoji="1" lang="en-US" altLang="ja-JP" dirty="0" smtClean="0"/>
          </a:p>
        </p:txBody>
      </p:sp>
      <p:sp>
        <p:nvSpPr>
          <p:cNvPr id="4" name="正方形/長方形 3"/>
          <p:cNvSpPr/>
          <p:nvPr/>
        </p:nvSpPr>
        <p:spPr>
          <a:xfrm>
            <a:off x="179512" y="6453336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/>
              <a:t>*http</a:t>
            </a:r>
            <a:r>
              <a:rPr lang="en-US" altLang="ja-JP" sz="1400" dirty="0"/>
              <a:t>://www.slideshare.net/probaldg/software-modernization-and-legacy-migration-primer#btnNext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389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調査方法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２６人の実務者にインタビュー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Legacy</a:t>
            </a:r>
            <a:r>
              <a:rPr lang="ja-JP" altLang="en-US" dirty="0"/>
              <a:t> </a:t>
            </a:r>
            <a:r>
              <a:rPr lang="en-US" altLang="ja-JP" dirty="0" smtClean="0"/>
              <a:t>System</a:t>
            </a:r>
            <a:r>
              <a:rPr lang="ja-JP" altLang="en-US" dirty="0" smtClean="0"/>
              <a:t>とは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Legacy</a:t>
            </a:r>
            <a:r>
              <a:rPr lang="ja-JP" altLang="en-US" dirty="0"/>
              <a:t> </a:t>
            </a:r>
            <a:r>
              <a:rPr lang="en-US" altLang="ja-JP" dirty="0"/>
              <a:t>System</a:t>
            </a:r>
            <a:r>
              <a:rPr lang="ja-JP" altLang="en-US" dirty="0"/>
              <a:t> を使い続ける理由</a:t>
            </a:r>
            <a:endParaRPr lang="en-US" altLang="ja-JP" dirty="0"/>
          </a:p>
          <a:p>
            <a:pPr lvl="1"/>
            <a:r>
              <a:rPr lang="en-US" altLang="ja-JP" dirty="0"/>
              <a:t>Modernization</a:t>
            </a:r>
            <a:r>
              <a:rPr lang="ja-JP" altLang="en-US" dirty="0"/>
              <a:t>を行うきっかけ</a:t>
            </a:r>
            <a:endParaRPr lang="en-US" altLang="ja-JP" dirty="0"/>
          </a:p>
          <a:p>
            <a:pPr lvl="1"/>
            <a:r>
              <a:rPr lang="en-US" altLang="ja-JP" dirty="0"/>
              <a:t>Modernization</a:t>
            </a:r>
            <a:r>
              <a:rPr lang="ja-JP" altLang="en-US" dirty="0"/>
              <a:t>を行うため</a:t>
            </a:r>
            <a:r>
              <a:rPr lang="ja-JP" altLang="en-US" dirty="0" smtClean="0"/>
              <a:t>の障壁</a:t>
            </a:r>
            <a:endParaRPr lang="en-US" altLang="ja-JP" dirty="0"/>
          </a:p>
          <a:p>
            <a:pPr lvl="8"/>
            <a:endParaRPr kumimoji="1" lang="en-US" altLang="ja-JP" sz="1050" dirty="0" smtClean="0"/>
          </a:p>
          <a:p>
            <a:r>
              <a:rPr lang="ja-JP" altLang="en-US" smtClean="0"/>
              <a:t>１７６人の</a:t>
            </a:r>
            <a:r>
              <a:rPr lang="ja-JP" altLang="en-US" dirty="0" smtClean="0"/>
              <a:t>プロフェッショナルに実務者の発言に同意するかを質問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867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Legacy System</a:t>
            </a:r>
            <a:r>
              <a:rPr lang="ja-JP" altLang="en-US" dirty="0"/>
              <a:t>と</a:t>
            </a:r>
            <a:r>
              <a:rPr lang="ja-JP" altLang="en-US" dirty="0" smtClean="0"/>
              <a:t>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コアシステムとして数十年</a:t>
            </a:r>
            <a:r>
              <a:rPr lang="ja-JP" altLang="en-US" dirty="0"/>
              <a:t>に渡って正しく動作している</a:t>
            </a:r>
            <a:r>
              <a:rPr lang="ja-JP" altLang="en-US" dirty="0" smtClean="0"/>
              <a:t>システム</a:t>
            </a:r>
            <a:endParaRPr lang="en-US" altLang="ja-JP" dirty="0" smtClean="0"/>
          </a:p>
          <a:p>
            <a:pPr lvl="8"/>
            <a:endParaRPr lang="en-US" altLang="ja-JP" sz="1000" dirty="0"/>
          </a:p>
          <a:p>
            <a:r>
              <a:rPr kumimoji="1" lang="ja-JP" altLang="en-US" dirty="0" smtClean="0"/>
              <a:t>古い言語を使っているシステム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５０％の実務者は</a:t>
            </a:r>
            <a:r>
              <a:rPr lang="en-US" altLang="ja-JP" dirty="0"/>
              <a:t>Legacy </a:t>
            </a:r>
            <a:r>
              <a:rPr lang="en-US" altLang="ja-JP" dirty="0" smtClean="0"/>
              <a:t>System</a:t>
            </a:r>
            <a:r>
              <a:rPr lang="ja-JP" altLang="en-US" dirty="0" smtClean="0"/>
              <a:t>か否かは言語によって決まると回答</a:t>
            </a:r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2436516" y="3963055"/>
            <a:ext cx="4032448" cy="2707953"/>
            <a:chOff x="1524000" y="1397000"/>
            <a:chExt cx="6096000" cy="4064000"/>
          </a:xfrm>
        </p:grpSpPr>
        <p:graphicFrame>
          <p:nvGraphicFramePr>
            <p:cNvPr id="4" name="グラフ 3"/>
            <p:cNvGraphicFramePr/>
            <p:nvPr>
              <p:extLst>
                <p:ext uri="{D42A27DB-BD31-4B8C-83A1-F6EECF244321}">
                  <p14:modId xmlns:p14="http://schemas.microsoft.com/office/powerpoint/2010/main" val="1394707453"/>
                </p:ext>
              </p:extLst>
            </p:nvPr>
          </p:nvGraphicFramePr>
          <p:xfrm>
            <a:off x="1524000" y="1397000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正方形/長方形 5"/>
            <p:cNvSpPr/>
            <p:nvPr/>
          </p:nvSpPr>
          <p:spPr>
            <a:xfrm>
              <a:off x="4718282" y="2966692"/>
              <a:ext cx="8334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/>
                <a:t>COBOL</a:t>
              </a: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268757" y="4600052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/>
                <a:t>Assembler</a:t>
              </a:r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2721429" y="3645025"/>
              <a:ext cx="5485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/>
                <a:t>PL/I</a:t>
              </a:r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2006046" y="2720881"/>
              <a:ext cx="1430765" cy="4235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 smtClean="0"/>
                <a:t>Visual Basic</a:t>
              </a:r>
              <a:endParaRPr lang="en-US" altLang="ja-JP" dirty="0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3827086" y="2335060"/>
              <a:ext cx="5741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/>
                <a:t>RPG</a:t>
              </a:r>
              <a:endParaRPr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615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Legacy System </a:t>
            </a:r>
            <a:r>
              <a:rPr lang="ja-JP" altLang="en-US" dirty="0"/>
              <a:t>を使い続ける</a:t>
            </a:r>
            <a:r>
              <a:rPr lang="ja-JP" altLang="en-US" dirty="0" smtClean="0"/>
              <a:t>理由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実務には欠かせないため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76.7%</a:t>
            </a:r>
            <a:r>
              <a:rPr lang="ja-JP" altLang="en-US" dirty="0" smtClean="0"/>
              <a:t>の実務者が実務には欠かせないと回答</a:t>
            </a:r>
            <a:endParaRPr lang="en-US" altLang="ja-JP" dirty="0" smtClean="0"/>
          </a:p>
          <a:p>
            <a:pPr lvl="2"/>
            <a:r>
              <a:rPr kumimoji="1" lang="ja-JP" altLang="en-US" dirty="0"/>
              <a:t>多く</a:t>
            </a:r>
            <a:r>
              <a:rPr kumimoji="1" lang="ja-JP" altLang="en-US" dirty="0" smtClean="0"/>
              <a:t>は“</a:t>
            </a:r>
            <a:r>
              <a:rPr kumimoji="1" lang="en-US" altLang="ja-JP" dirty="0" smtClean="0"/>
              <a:t>Back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office</a:t>
            </a:r>
            <a:r>
              <a:rPr kumimoji="1" lang="ja-JP" altLang="en-US" dirty="0" smtClean="0"/>
              <a:t>”（バッチ処理等）で使われている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信頼できるシステムであるため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52.3%</a:t>
            </a:r>
            <a:r>
              <a:rPr lang="ja-JP" altLang="en-US" dirty="0"/>
              <a:t>の</a:t>
            </a:r>
            <a:r>
              <a:rPr lang="ja-JP" altLang="en-US" dirty="0" smtClean="0"/>
              <a:t>実務者が</a:t>
            </a:r>
            <a:r>
              <a:rPr lang="en-US" altLang="ja-JP" dirty="0" smtClean="0"/>
              <a:t>Legacy System</a:t>
            </a:r>
            <a:r>
              <a:rPr lang="ja-JP" altLang="en-US" dirty="0" smtClean="0"/>
              <a:t>は信頼できると回答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ある実務者は“全ての問題（バグ）は数十年の間に解決され，もう問題はない”と回答</a:t>
            </a:r>
            <a:endParaRPr kumimoji="1" lang="en-US" altLang="ja-JP" dirty="0" smtClean="0"/>
          </a:p>
          <a:p>
            <a:r>
              <a:rPr lang="ja-JP" altLang="en-US" dirty="0" smtClean="0"/>
              <a:t>パフォーマンスが十分であるため</a:t>
            </a:r>
            <a:endParaRPr lang="en-US" altLang="ja-JP" dirty="0"/>
          </a:p>
          <a:p>
            <a:pPr lvl="1"/>
            <a:r>
              <a:rPr lang="en-US" altLang="ja-JP" dirty="0" smtClean="0"/>
              <a:t>24%</a:t>
            </a:r>
            <a:r>
              <a:rPr lang="ja-JP" altLang="en-US" dirty="0"/>
              <a:t>の実務者</a:t>
            </a:r>
            <a:r>
              <a:rPr lang="ja-JP" altLang="en-US" dirty="0" smtClean="0"/>
              <a:t>がパフォーマンスが十分だからと回答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ある実務者</a:t>
            </a:r>
            <a:r>
              <a:rPr lang="ja-JP" altLang="en-US" dirty="0"/>
              <a:t>は</a:t>
            </a:r>
            <a:r>
              <a:rPr lang="ja-JP" altLang="en-US" dirty="0" smtClean="0"/>
              <a:t>“飛行機予約システムを運営しているが今までパフォーマンスで問題になったことがない”</a:t>
            </a:r>
            <a:r>
              <a:rPr lang="ja-JP" altLang="en-US" dirty="0"/>
              <a:t>と</a:t>
            </a:r>
            <a:r>
              <a:rPr lang="ja-JP" altLang="en-US" dirty="0" smtClean="0"/>
              <a:t>回答</a:t>
            </a:r>
            <a:endParaRPr lang="en-US" altLang="ja-JP" dirty="0" smtClean="0"/>
          </a:p>
          <a:p>
            <a:pPr lvl="1"/>
            <a:r>
              <a:rPr lang="ja-JP" altLang="en-US" u="sng" dirty="0" smtClean="0"/>
              <a:t>しかし，</a:t>
            </a:r>
            <a:r>
              <a:rPr lang="en-US" altLang="ja-JP" u="sng" dirty="0" smtClean="0"/>
              <a:t>8%</a:t>
            </a:r>
            <a:r>
              <a:rPr lang="ja-JP" altLang="en-US" u="sng" dirty="0" smtClean="0"/>
              <a:t>の実務者は“</a:t>
            </a:r>
            <a:r>
              <a:rPr lang="en-US" altLang="ja-JP" u="sng" dirty="0" smtClean="0"/>
              <a:t>The performance is poor</a:t>
            </a:r>
            <a:r>
              <a:rPr lang="ja-JP" altLang="en-US" u="sng" dirty="0" smtClean="0"/>
              <a:t>”と回答</a:t>
            </a:r>
            <a:endParaRPr lang="en-US" altLang="ja-JP" u="sng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marL="457200" lvl="1" indent="0"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Picture 3" descr="\\psf\Home\Desktop\ダウンロード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4334">
            <a:off x="7920056" y="3205804"/>
            <a:ext cx="693932" cy="33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18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Modernization</a:t>
            </a:r>
            <a:r>
              <a:rPr lang="ja-JP" altLang="en-US" dirty="0"/>
              <a:t>を行う</a:t>
            </a:r>
            <a:r>
              <a:rPr lang="ja-JP" altLang="en-US" dirty="0" smtClean="0"/>
              <a:t>きっかけ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柔軟性が必要になったため （</a:t>
            </a:r>
            <a:r>
              <a:rPr lang="en-US" altLang="ja-JP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85%</a:t>
            </a:r>
            <a:r>
              <a:rPr lang="ja-JP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）</a:t>
            </a:r>
            <a:endParaRPr lang="en-US" altLang="ja-JP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accent2"/>
                </a:solidFill>
              </a:rPr>
              <a:t>メンテナンスコストが高い </a:t>
            </a:r>
            <a:r>
              <a:rPr lang="ja-JP" altLang="en-US" dirty="0">
                <a:solidFill>
                  <a:schemeClr val="accent2"/>
                </a:solidFill>
              </a:rPr>
              <a:t>（</a:t>
            </a:r>
            <a:r>
              <a:rPr lang="en-US" altLang="ja-JP" dirty="0" smtClean="0">
                <a:solidFill>
                  <a:schemeClr val="accent2"/>
                </a:solidFill>
              </a:rPr>
              <a:t>80%</a:t>
            </a:r>
            <a:r>
              <a:rPr lang="ja-JP" altLang="en-US" dirty="0" smtClean="0">
                <a:solidFill>
                  <a:schemeClr val="accent2"/>
                </a:solidFill>
              </a:rPr>
              <a:t>）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r>
              <a:rPr lang="ja-JP" alt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ビジネス機会</a:t>
            </a:r>
            <a:r>
              <a:rPr lang="ja-JP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に対応する時間を早めるため （</a:t>
            </a:r>
            <a:r>
              <a:rPr lang="en-US" altLang="ja-JP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71%</a:t>
            </a:r>
            <a:r>
              <a:rPr lang="ja-JP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）</a:t>
            </a:r>
            <a:endParaRPr lang="en-US" altLang="ja-JP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ja-JP" altLang="en-US" dirty="0">
                <a:solidFill>
                  <a:schemeClr val="accent2"/>
                </a:solidFill>
              </a:rPr>
              <a:t>専門家</a:t>
            </a:r>
            <a:r>
              <a:rPr kumimoji="1" lang="ja-JP" altLang="en-US" dirty="0" smtClean="0">
                <a:solidFill>
                  <a:schemeClr val="accent2"/>
                </a:solidFill>
              </a:rPr>
              <a:t>の不足 </a:t>
            </a:r>
            <a:r>
              <a:rPr lang="ja-JP" altLang="en-US" dirty="0" smtClean="0">
                <a:solidFill>
                  <a:schemeClr val="accent2"/>
                </a:solidFill>
              </a:rPr>
              <a:t>（</a:t>
            </a:r>
            <a:r>
              <a:rPr lang="en-US" altLang="ja-JP" dirty="0" smtClean="0">
                <a:solidFill>
                  <a:schemeClr val="accent2"/>
                </a:solidFill>
              </a:rPr>
              <a:t>69%</a:t>
            </a:r>
            <a:r>
              <a:rPr lang="ja-JP" altLang="en-US" dirty="0" smtClean="0">
                <a:solidFill>
                  <a:schemeClr val="accent2"/>
                </a:solidFill>
              </a:rPr>
              <a:t>）</a:t>
            </a:r>
            <a:endParaRPr kumimoji="1" lang="en-US" altLang="ja-JP" dirty="0" smtClean="0">
              <a:solidFill>
                <a:schemeClr val="accent2"/>
              </a:solidFill>
            </a:endParaRPr>
          </a:p>
          <a:p>
            <a:r>
              <a:rPr lang="ja-JP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ビジネス機会を作るため （</a:t>
            </a:r>
            <a:r>
              <a:rPr lang="en-US" altLang="ja-JP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44%</a:t>
            </a:r>
            <a:r>
              <a:rPr lang="ja-JP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）</a:t>
            </a:r>
            <a:endParaRPr lang="en-US" altLang="ja-JP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accent2"/>
                </a:solidFill>
              </a:rPr>
              <a:t>ベンダーがサポートしなくなったため </a:t>
            </a:r>
            <a:r>
              <a:rPr lang="ja-JP" altLang="en-US" dirty="0" smtClean="0">
                <a:solidFill>
                  <a:schemeClr val="accent2"/>
                </a:solidFill>
              </a:rPr>
              <a:t>（</a:t>
            </a:r>
            <a:r>
              <a:rPr lang="en-US" altLang="ja-JP" dirty="0" smtClean="0">
                <a:solidFill>
                  <a:schemeClr val="accent2"/>
                </a:solidFill>
              </a:rPr>
              <a:t>59%</a:t>
            </a:r>
            <a:r>
              <a:rPr lang="ja-JP" altLang="en-US" dirty="0" smtClean="0">
                <a:solidFill>
                  <a:schemeClr val="accent2"/>
                </a:solidFill>
              </a:rPr>
              <a:t>）</a:t>
            </a:r>
            <a:endParaRPr kumimoji="1" lang="en-US" altLang="ja-JP" dirty="0" smtClean="0">
              <a:solidFill>
                <a:schemeClr val="accent2"/>
              </a:solidFill>
            </a:endParaRPr>
          </a:p>
          <a:p>
            <a:r>
              <a:rPr kumimoji="1" lang="ja-JP" altLang="en-US" dirty="0" smtClean="0">
                <a:solidFill>
                  <a:schemeClr val="accent2"/>
                </a:solidFill>
              </a:rPr>
              <a:t>故障しやすい状況を改善するため </a:t>
            </a:r>
            <a:r>
              <a:rPr lang="ja-JP" altLang="en-US" dirty="0" smtClean="0">
                <a:solidFill>
                  <a:schemeClr val="accent2"/>
                </a:solidFill>
              </a:rPr>
              <a:t>（</a:t>
            </a:r>
            <a:r>
              <a:rPr lang="en-US" altLang="ja-JP" dirty="0" smtClean="0">
                <a:solidFill>
                  <a:schemeClr val="accent2"/>
                </a:solidFill>
              </a:rPr>
              <a:t>26%</a:t>
            </a:r>
            <a:r>
              <a:rPr lang="ja-JP" altLang="en-US" dirty="0" smtClean="0">
                <a:solidFill>
                  <a:schemeClr val="accent2"/>
                </a:solidFill>
              </a:rPr>
              <a:t>）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347864" y="558924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accent1"/>
                </a:solidFill>
              </a:rPr>
              <a:t>青：</a:t>
            </a:r>
            <a:r>
              <a:rPr kumimoji="1" lang="en-US" altLang="ja-JP" dirty="0" smtClean="0">
                <a:solidFill>
                  <a:schemeClr val="accent1"/>
                </a:solidFill>
              </a:rPr>
              <a:t>Enhancement</a:t>
            </a:r>
            <a:r>
              <a:rPr kumimoji="1" lang="ja-JP" altLang="en-US" dirty="0" smtClean="0">
                <a:solidFill>
                  <a:schemeClr val="accent1"/>
                </a:solidFill>
              </a:rPr>
              <a:t>関連</a:t>
            </a:r>
            <a:endParaRPr kumimoji="1" lang="en-US" altLang="ja-JP" dirty="0" smtClean="0">
              <a:solidFill>
                <a:schemeClr val="accent1"/>
              </a:solidFill>
            </a:endParaRPr>
          </a:p>
          <a:p>
            <a:r>
              <a:rPr lang="ja-JP" altLang="en-US" dirty="0" smtClean="0">
                <a:solidFill>
                  <a:schemeClr val="accent2"/>
                </a:solidFill>
              </a:rPr>
              <a:t>赤：</a:t>
            </a:r>
            <a:r>
              <a:rPr lang="en-US" altLang="ja-JP" dirty="0" smtClean="0">
                <a:solidFill>
                  <a:schemeClr val="accent2"/>
                </a:solidFill>
              </a:rPr>
              <a:t>Maintenance</a:t>
            </a:r>
            <a:r>
              <a:rPr lang="ja-JP" altLang="en-US" dirty="0" smtClean="0">
                <a:solidFill>
                  <a:schemeClr val="accent2"/>
                </a:solidFill>
              </a:rPr>
              <a:t>関連</a:t>
            </a:r>
            <a:endParaRPr kumimoji="1" lang="ja-JP" alt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Modernization</a:t>
            </a:r>
            <a:r>
              <a:rPr lang="ja-JP" altLang="en-US" dirty="0"/>
              <a:t>を行うための</a:t>
            </a:r>
            <a:r>
              <a:rPr lang="ja-JP" altLang="en-US" dirty="0" smtClean="0"/>
              <a:t>障壁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時間がかかりすぎる（</a:t>
            </a:r>
            <a:r>
              <a:rPr kumimoji="1" lang="en-US" altLang="ja-JP" dirty="0" smtClean="0"/>
              <a:t>64%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  <a:p>
            <a:r>
              <a:rPr kumimoji="1" lang="ja-JP" altLang="en-US" dirty="0" smtClean="0"/>
              <a:t>データ移行のリスクが高い</a:t>
            </a:r>
            <a:r>
              <a:rPr lang="ja-JP" altLang="en-US" dirty="0" smtClean="0"/>
              <a:t>（</a:t>
            </a:r>
            <a:r>
              <a:rPr lang="en-US" altLang="ja-JP" dirty="0"/>
              <a:t>60</a:t>
            </a:r>
            <a:r>
              <a:rPr lang="en-US" altLang="ja-JP" dirty="0" smtClean="0"/>
              <a:t>%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r>
              <a:rPr lang="en-US" altLang="ja-JP" dirty="0" smtClean="0"/>
              <a:t>ROI</a:t>
            </a:r>
            <a:r>
              <a:rPr lang="ja-JP" altLang="en-US" dirty="0" smtClean="0"/>
              <a:t>を予測しにくい（</a:t>
            </a:r>
            <a:r>
              <a:rPr lang="en-US" altLang="ja-JP" dirty="0" smtClean="0"/>
              <a:t>57%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en-US" altLang="ja-JP" dirty="0"/>
              <a:t>“Manager</a:t>
            </a:r>
            <a:r>
              <a:rPr lang="ja-JP" altLang="en-US" dirty="0"/>
              <a:t> は問題を理解しないので，予算をくれない</a:t>
            </a:r>
            <a:r>
              <a:rPr lang="en-US" altLang="ja-JP" dirty="0" smtClean="0"/>
              <a:t>”</a:t>
            </a:r>
          </a:p>
          <a:p>
            <a:pPr lvl="1"/>
            <a:r>
              <a:rPr lang="en-US" altLang="ja-JP" dirty="0" smtClean="0"/>
              <a:t>“Manager</a:t>
            </a:r>
            <a:r>
              <a:rPr lang="ja-JP" altLang="en-US" dirty="0" smtClean="0"/>
              <a:t> は短期的な</a:t>
            </a:r>
            <a:r>
              <a:rPr lang="en-US" altLang="ja-JP" dirty="0" smtClean="0"/>
              <a:t>ROI</a:t>
            </a:r>
            <a:r>
              <a:rPr lang="ja-JP" altLang="en-US" dirty="0" smtClean="0"/>
              <a:t>しか考えていない</a:t>
            </a:r>
            <a:r>
              <a:rPr lang="en-US" altLang="ja-JP" dirty="0" smtClean="0"/>
              <a:t>”</a:t>
            </a:r>
          </a:p>
          <a:p>
            <a:r>
              <a:rPr lang="ja-JP" altLang="en-US" dirty="0" smtClean="0"/>
              <a:t>同じ機能を再現不可能（</a:t>
            </a:r>
            <a:r>
              <a:rPr lang="en-US" altLang="ja-JP" dirty="0"/>
              <a:t>46</a:t>
            </a:r>
            <a:r>
              <a:rPr lang="en-US" altLang="ja-JP" dirty="0" smtClean="0"/>
              <a:t>%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同じ機能を再現できてもテストが不可能</a:t>
            </a:r>
            <a:r>
              <a:rPr lang="en-US" altLang="ja-JP" dirty="0" smtClean="0"/>
              <a:t>(56%)</a:t>
            </a:r>
            <a:endParaRPr lang="en-US" altLang="ja-JP" dirty="0"/>
          </a:p>
          <a:p>
            <a:r>
              <a:rPr kumimoji="1" lang="en-US" altLang="ja-JP" dirty="0" smtClean="0"/>
              <a:t>Modernization</a:t>
            </a:r>
            <a:r>
              <a:rPr lang="ja-JP" altLang="en-US" dirty="0" smtClean="0"/>
              <a:t>のための</a:t>
            </a:r>
            <a:r>
              <a:rPr kumimoji="1" lang="ja-JP" altLang="en-US" dirty="0" smtClean="0"/>
              <a:t>知識が不足</a:t>
            </a:r>
            <a:r>
              <a:rPr lang="ja-JP" altLang="en-US" dirty="0" smtClean="0"/>
              <a:t>（</a:t>
            </a:r>
            <a:r>
              <a:rPr lang="en-US" altLang="ja-JP" dirty="0" smtClean="0"/>
              <a:t>61%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最新のデータベースなどの知識や，</a:t>
            </a:r>
            <a:r>
              <a:rPr lang="en-US" altLang="ja-JP" dirty="0" smtClean="0"/>
              <a:t>Legacy System</a:t>
            </a:r>
            <a:r>
              <a:rPr lang="ja-JP" altLang="en-US" dirty="0" smtClean="0"/>
              <a:t>の機能</a:t>
            </a:r>
            <a:endParaRPr lang="en-US" altLang="ja-JP" dirty="0"/>
          </a:p>
          <a:p>
            <a:r>
              <a:rPr kumimoji="1" lang="ja-JP" altLang="en-US" dirty="0" smtClean="0"/>
              <a:t>組織に反発する人がいる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主</a:t>
            </a:r>
            <a:r>
              <a:rPr lang="ja-JP" altLang="en-US" dirty="0" smtClean="0"/>
              <a:t>に</a:t>
            </a:r>
            <a:r>
              <a:rPr lang="en-US" altLang="ja-JP" dirty="0" smtClean="0"/>
              <a:t>Legacy</a:t>
            </a:r>
            <a:r>
              <a:rPr lang="ja-JP" altLang="en-US" dirty="0" smtClean="0"/>
              <a:t> </a:t>
            </a:r>
            <a:r>
              <a:rPr lang="en-US" altLang="ja-JP" dirty="0" smtClean="0"/>
              <a:t>System</a:t>
            </a:r>
            <a:r>
              <a:rPr lang="ja-JP" altLang="en-US" dirty="0" smtClean="0"/>
              <a:t>の保守している人（仕事が無くなる）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9272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まとめと所感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まとめ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実務者がなぜ</a:t>
            </a:r>
            <a:r>
              <a:rPr lang="en-US" altLang="ja-JP" dirty="0"/>
              <a:t>Legacy</a:t>
            </a:r>
            <a:r>
              <a:rPr lang="ja-JP" altLang="en-US" dirty="0"/>
              <a:t> </a:t>
            </a:r>
            <a:r>
              <a:rPr lang="en-US" altLang="ja-JP" dirty="0"/>
              <a:t>System</a:t>
            </a:r>
            <a:r>
              <a:rPr lang="ja-JP" altLang="en-US" dirty="0"/>
              <a:t>*を使い続ける</a:t>
            </a:r>
            <a:r>
              <a:rPr lang="ja-JP" altLang="en-US" dirty="0" smtClean="0"/>
              <a:t>のか・</a:t>
            </a:r>
            <a:r>
              <a:rPr lang="en-US" altLang="ja-JP" dirty="0" smtClean="0"/>
              <a:t>Modernization</a:t>
            </a:r>
            <a:r>
              <a:rPr lang="ja-JP" altLang="en-US" dirty="0"/>
              <a:t>を行うか</a:t>
            </a:r>
            <a:r>
              <a:rPr lang="ja-JP" altLang="en-US" dirty="0" smtClean="0"/>
              <a:t>を調査</a:t>
            </a:r>
            <a:endParaRPr lang="en-US" altLang="ja-JP" dirty="0"/>
          </a:p>
          <a:p>
            <a:pPr lvl="2"/>
            <a:r>
              <a:rPr lang="en-US" altLang="ja-JP" dirty="0"/>
              <a:t>Legacy</a:t>
            </a:r>
            <a:r>
              <a:rPr lang="ja-JP" altLang="en-US" dirty="0"/>
              <a:t> </a:t>
            </a:r>
            <a:r>
              <a:rPr lang="en-US" altLang="ja-JP" dirty="0"/>
              <a:t>System</a:t>
            </a:r>
            <a:r>
              <a:rPr lang="ja-JP" altLang="en-US" dirty="0"/>
              <a:t> を使い続ける理由</a:t>
            </a:r>
            <a:endParaRPr lang="en-US" altLang="ja-JP" dirty="0"/>
          </a:p>
          <a:p>
            <a:pPr lvl="2"/>
            <a:r>
              <a:rPr lang="en-US" altLang="ja-JP" dirty="0"/>
              <a:t>Modernization</a:t>
            </a:r>
            <a:r>
              <a:rPr lang="ja-JP" altLang="en-US" dirty="0"/>
              <a:t>を行うきっかけ</a:t>
            </a:r>
            <a:endParaRPr lang="en-US" altLang="ja-JP" dirty="0"/>
          </a:p>
          <a:p>
            <a:pPr lvl="2"/>
            <a:r>
              <a:rPr lang="en-US" altLang="ja-JP" dirty="0"/>
              <a:t>Modernization</a:t>
            </a:r>
            <a:r>
              <a:rPr lang="ja-JP" altLang="en-US" dirty="0"/>
              <a:t>を行うための</a:t>
            </a:r>
            <a:r>
              <a:rPr lang="ja-JP" altLang="en-US" dirty="0" smtClean="0"/>
              <a:t>障壁</a:t>
            </a:r>
            <a:endParaRPr kumimoji="1" lang="en-US" altLang="ja-JP" dirty="0" smtClean="0"/>
          </a:p>
          <a:p>
            <a:r>
              <a:rPr lang="ja-JP" altLang="en-US" dirty="0" smtClean="0"/>
              <a:t>所感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容易</a:t>
            </a:r>
            <a:r>
              <a:rPr kumimoji="1" lang="ja-JP" altLang="en-US" dirty="0" smtClean="0"/>
              <a:t>に想像できる結果が多かった．それが </a:t>
            </a:r>
            <a:r>
              <a:rPr kumimoji="1" lang="en-US" altLang="ja-JP" dirty="0" smtClean="0"/>
              <a:t>empirical study</a:t>
            </a:r>
            <a:r>
              <a:rPr lang="ja-JP" altLang="en-US" dirty="0"/>
              <a:t> </a:t>
            </a:r>
            <a:r>
              <a:rPr lang="ja-JP" altLang="en-US" dirty="0" smtClean="0"/>
              <a:t>には必要だと感じた．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Murphy-Hill</a:t>
            </a:r>
            <a:r>
              <a:rPr lang="ja-JP" altLang="en-US" dirty="0" smtClean="0"/>
              <a:t> らの</a:t>
            </a:r>
            <a:r>
              <a:rPr kumimoji="1" lang="en-US" altLang="ja-JP" dirty="0" smtClean="0"/>
              <a:t>How is video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game development</a:t>
            </a:r>
            <a:r>
              <a:rPr lang="en-US" altLang="ja-JP" dirty="0" smtClean="0"/>
              <a:t>…</a:t>
            </a:r>
            <a:r>
              <a:rPr lang="ja-JP" altLang="en-US" dirty="0" smtClean="0"/>
              <a:t>の方が結果の書き方がわかりやすかった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234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</Template>
  <TotalTime>2619</TotalTime>
  <Words>685</Words>
  <Application>Microsoft Office PowerPoint</Application>
  <PresentationFormat>画面に合わせる (4:3)</PresentationFormat>
  <Paragraphs>106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Simple</vt:lpstr>
      <vt:lpstr>How Do Professionals Perceive  Legacy Systems and Software Modernization</vt:lpstr>
      <vt:lpstr>概要</vt:lpstr>
      <vt:lpstr>Software Modernization</vt:lpstr>
      <vt:lpstr>調査方法</vt:lpstr>
      <vt:lpstr>Legacy Systemとは</vt:lpstr>
      <vt:lpstr>Legacy System を使い続ける理由</vt:lpstr>
      <vt:lpstr>Modernizationを行うきっかけ</vt:lpstr>
      <vt:lpstr>Modernizationを行うための障壁</vt:lpstr>
      <vt:lpstr>まとめと所感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Professionals Perceive  Legacy Systems and Software Modernization</dc:title>
  <dc:creator>s141015</dc:creator>
  <cp:lastModifiedBy>s141015</cp:lastModifiedBy>
  <cp:revision>32</cp:revision>
  <dcterms:created xsi:type="dcterms:W3CDTF">2014-06-23T07:23:18Z</dcterms:created>
  <dcterms:modified xsi:type="dcterms:W3CDTF">2014-06-26T05:25:07Z</dcterms:modified>
</cp:coreProperties>
</file>