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3" r:id="rId1"/>
    <p:sldMasterId id="2147483702" r:id="rId2"/>
  </p:sldMasterIdLst>
  <p:notesMasterIdLst>
    <p:notesMasterId r:id="rId14"/>
  </p:notesMasterIdLst>
  <p:sldIdLst>
    <p:sldId id="256" r:id="rId3"/>
    <p:sldId id="267" r:id="rId4"/>
    <p:sldId id="262" r:id="rId5"/>
    <p:sldId id="258" r:id="rId6"/>
    <p:sldId id="259" r:id="rId7"/>
    <p:sldId id="260" r:id="rId8"/>
    <p:sldId id="261" r:id="rId9"/>
    <p:sldId id="263" r:id="rId10"/>
    <p:sldId id="264" r:id="rId11"/>
    <p:sldId id="265" r:id="rId12"/>
    <p:sldId id="266"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0665F3FC-81C8-4347-B024-ED8152E616D8}">
          <p14:sldIdLst>
            <p14:sldId id="256"/>
            <p14:sldId id="267"/>
            <p14:sldId id="262"/>
            <p14:sldId id="258"/>
            <p14:sldId id="259"/>
            <p14:sldId id="260"/>
            <p14:sldId id="261"/>
            <p14:sldId id="263"/>
            <p14:sldId id="264"/>
            <p14:sldId id="265"/>
            <p14:sldId id="26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144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399085-0892-4978-ABA1-F8B40E500548}" type="datetimeFigureOut">
              <a:rPr kumimoji="1" lang="ja-JP" altLang="en-US" smtClean="0"/>
              <a:t>2015/10/20</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B44608-CE60-42D3-B922-E4A58837DE90}" type="slidenum">
              <a:rPr kumimoji="1" lang="ja-JP" altLang="en-US" smtClean="0"/>
              <a:t>‹#›</a:t>
            </a:fld>
            <a:endParaRPr kumimoji="1" lang="ja-JP" altLang="en-US"/>
          </a:p>
        </p:txBody>
      </p:sp>
    </p:spTree>
    <p:extLst>
      <p:ext uri="{BB962C8B-B14F-4D97-AF65-F5344CB8AC3E}">
        <p14:creationId xmlns:p14="http://schemas.microsoft.com/office/powerpoint/2010/main" val="305034074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6B44608-CE60-42D3-B922-E4A58837DE90}" type="slidenum">
              <a:rPr kumimoji="1" lang="ja-JP" altLang="en-US" smtClean="0"/>
              <a:t>2</a:t>
            </a:fld>
            <a:endParaRPr kumimoji="1" lang="ja-JP" altLang="en-US"/>
          </a:p>
        </p:txBody>
      </p:sp>
    </p:spTree>
    <p:extLst>
      <p:ext uri="{BB962C8B-B14F-4D97-AF65-F5344CB8AC3E}">
        <p14:creationId xmlns:p14="http://schemas.microsoft.com/office/powerpoint/2010/main" val="798147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6B44608-CE60-42D3-B922-E4A58837DE90}" type="slidenum">
              <a:rPr kumimoji="1" lang="ja-JP" altLang="en-US" smtClean="0"/>
              <a:t>7</a:t>
            </a:fld>
            <a:endParaRPr kumimoji="1" lang="ja-JP" altLang="en-US"/>
          </a:p>
        </p:txBody>
      </p:sp>
    </p:spTree>
    <p:extLst>
      <p:ext uri="{BB962C8B-B14F-4D97-AF65-F5344CB8AC3E}">
        <p14:creationId xmlns:p14="http://schemas.microsoft.com/office/powerpoint/2010/main" val="2056281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6B44608-CE60-42D3-B922-E4A58837DE90}" type="slidenum">
              <a:rPr kumimoji="1" lang="ja-JP" altLang="en-US" smtClean="0"/>
              <a:t>11</a:t>
            </a:fld>
            <a:endParaRPr kumimoji="1" lang="ja-JP" altLang="en-US"/>
          </a:p>
        </p:txBody>
      </p:sp>
    </p:spTree>
    <p:extLst>
      <p:ext uri="{BB962C8B-B14F-4D97-AF65-F5344CB8AC3E}">
        <p14:creationId xmlns:p14="http://schemas.microsoft.com/office/powerpoint/2010/main" val="2100735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832D91FA-7E54-406A-AA0E-53F1AB4B9C53}" type="datetime1">
              <a:rPr lang="en-US" altLang="ja-JP" smtClean="0"/>
              <a:t>10/20/2015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66925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D49F2056-B79A-4CC0-AC74-E2F957FC7477}" type="datetime1">
              <a:rPr lang="en-US" altLang="ja-JP" smtClean="0"/>
              <a:t>10/20/2015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smtClean="0"/>
              <a:t>‹#›</a:t>
            </a:fld>
            <a:endParaRPr lang="en-US" dirty="0"/>
          </a:p>
        </p:txBody>
      </p:sp>
    </p:spTree>
    <p:extLst>
      <p:ext uri="{BB962C8B-B14F-4D97-AF65-F5344CB8AC3E}">
        <p14:creationId xmlns:p14="http://schemas.microsoft.com/office/powerpoint/2010/main" val="1368346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12423"/>
            <a:ext cx="7886700" cy="2851208"/>
          </a:xfrm>
        </p:spPr>
        <p:txBody>
          <a:bodyPr anchor="b">
            <a:normAutofit/>
          </a:bodyPr>
          <a:lstStyle>
            <a:lvl1pPr>
              <a:defRPr sz="4500" b="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52634"/>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202B5724-2BD3-4C17-A7B0-9E170E34B75C}" type="datetime1">
              <a:rPr lang="en-US" altLang="ja-JP" smtClean="0"/>
              <a:t>10/20/2015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62143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33845" y="1828801"/>
            <a:ext cx="3886200" cy="4351337"/>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8801"/>
            <a:ext cx="3886200" cy="4351337"/>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A0085AC3-5A38-440D-A514-07921E74642F}" type="datetime1">
              <a:rPr lang="en-US" altLang="ja-JP" smtClean="0"/>
              <a:t>10/20/2015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66719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1"/>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4" name="Content Placeholder 3"/>
          <p:cNvSpPr>
            <a:spLocks noGrp="1"/>
          </p:cNvSpPr>
          <p:nvPr>
            <p:ph sz="half" idx="2"/>
          </p:nvPr>
        </p:nvSpPr>
        <p:spPr>
          <a:xfrm>
            <a:off x="633845" y="2507551"/>
            <a:ext cx="3867150" cy="368052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7551"/>
            <a:ext cx="3886201" cy="368052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7" name="Date Placeholder 6"/>
          <p:cNvSpPr>
            <a:spLocks noGrp="1"/>
          </p:cNvSpPr>
          <p:nvPr>
            <p:ph type="dt" sz="half" idx="10"/>
          </p:nvPr>
        </p:nvSpPr>
        <p:spPr/>
        <p:txBody>
          <a:bodyPr/>
          <a:lstStyle/>
          <a:p>
            <a:fld id="{E503E58F-970F-4A4C-853A-94524C9208FB}" type="datetime1">
              <a:rPr lang="en-US" altLang="ja-JP" smtClean="0"/>
              <a:t>10/20/2015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
        <p:nvSpPr>
          <p:cNvPr id="10" name="Title 9"/>
          <p:cNvSpPr>
            <a:spLocks noGrp="1"/>
          </p:cNvSpPr>
          <p:nvPr>
            <p:ph type="title"/>
          </p:nvPr>
        </p:nvSpPr>
        <p:spPr/>
        <p:txBody>
          <a:bodyPr/>
          <a:lstStyle/>
          <a:p>
            <a:r>
              <a:rPr lang="ja-JP" altLang="en-US" smtClean="0"/>
              <a:t>マスター タイトルの書式設定</a:t>
            </a:r>
            <a:endParaRPr lang="en-US" dirty="0"/>
          </a:p>
        </p:txBody>
      </p:sp>
    </p:spTree>
    <p:extLst>
      <p:ext uri="{BB962C8B-B14F-4D97-AF65-F5344CB8AC3E}">
        <p14:creationId xmlns:p14="http://schemas.microsoft.com/office/powerpoint/2010/main" val="1414251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EB29EE8-B396-43C6-891B-0957F4370042}" type="datetime1">
              <a:rPr lang="en-US" altLang="ja-JP" smtClean="0"/>
              <a:t>10/20/2015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
        <p:nvSpPr>
          <p:cNvPr id="6" name="Title 5"/>
          <p:cNvSpPr>
            <a:spLocks noGrp="1"/>
          </p:cNvSpPr>
          <p:nvPr>
            <p:ph type="title"/>
          </p:nvPr>
        </p:nvSpPr>
        <p:spPr/>
        <p:txBody>
          <a:bodyPr/>
          <a:lstStyle/>
          <a:p>
            <a:r>
              <a:rPr lang="ja-JP" altLang="en-US" smtClean="0"/>
              <a:t>マスター タイトルの書式設定</a:t>
            </a:r>
            <a:endParaRPr lang="en-US"/>
          </a:p>
        </p:txBody>
      </p:sp>
    </p:spTree>
    <p:extLst>
      <p:ext uri="{BB962C8B-B14F-4D97-AF65-F5344CB8AC3E}">
        <p14:creationId xmlns:p14="http://schemas.microsoft.com/office/powerpoint/2010/main" val="1575229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477412-BD24-4EEE-91D7-04D6D8218C67}" type="datetime1">
              <a:rPr lang="en-US" altLang="ja-JP" smtClean="0"/>
              <a:t>10/20/2015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38714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p:spPr>
        <p:txBody>
          <a:bodyPr anchor="b">
            <a:normAutofit/>
          </a:bodyPr>
          <a:lstStyle>
            <a:lvl1pPr>
              <a:defRPr sz="2400" b="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6200"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2FB1385-C81E-40B0-B16A-3F644C29F36C}" type="datetime1">
              <a:rPr lang="en-US" altLang="ja-JP" smtClean="0"/>
              <a:t>10/20/2015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24241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3886200"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smtClean="0"/>
              <a:t>図を追加</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74804C68-7796-4FB1-89EC-66622B0008C2}" type="datetime1">
              <a:rPr lang="en-US" altLang="ja-JP" smtClean="0"/>
              <a:t>10/20/2015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8407813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964D6607-8DA2-4386-8319-5B4EE4CA597A}" type="datetime1">
              <a:rPr lang="en-US" altLang="ja-JP" smtClean="0"/>
              <a:t>10/20/2015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94551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p:spPr>
        <p:txBody>
          <a:bodyPr vert="eaVert"/>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a:xfrm>
            <a:off x="628650" y="360363"/>
            <a:ext cx="5800725" cy="5811837"/>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8DE2DDC7-7F79-414D-97A8-F189A5B27A9E}" type="datetime1">
              <a:rPr lang="en-US" altLang="ja-JP" smtClean="0"/>
              <a:t>10/20/2015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6036646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D690ADB5-DC92-4296-91A8-412AEBC4DA7A}" type="datetime1">
              <a:rPr lang="en-US" altLang="ja-JP" smtClean="0"/>
              <a:t>10/20/2015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646930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5444974C-F2EB-405D-90C5-F4754C17DE3E}" type="datetime1">
              <a:rPr lang="en-US" altLang="ja-JP" smtClean="0"/>
              <a:t>10/20/2015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smtClean="0"/>
              <a:t>‹#›</a:t>
            </a:fld>
            <a:endParaRPr lang="en-US" dirty="0"/>
          </a:p>
        </p:txBody>
      </p:sp>
    </p:spTree>
    <p:extLst>
      <p:ext uri="{BB962C8B-B14F-4D97-AF65-F5344CB8AC3E}">
        <p14:creationId xmlns:p14="http://schemas.microsoft.com/office/powerpoint/2010/main" val="1762002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95A7D849-D4FC-415B-A92C-915D3F5A2E45}" type="datetime1">
              <a:rPr lang="en-US" altLang="ja-JP" smtClean="0"/>
              <a:t>10/20/2015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474414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91138969-2692-4BE8-9C1A-64300499CB64}" type="datetime1">
              <a:rPr lang="en-US" altLang="ja-JP" smtClean="0"/>
              <a:t>10/20/2015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2970235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67BBC339-E9F4-44C2-A5D3-E62AC9CA07E8}" type="datetime1">
              <a:rPr lang="en-US" altLang="ja-JP" smtClean="0"/>
              <a:t>10/20/2015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496380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4F4DE411-4C34-4091-8945-DF29A931963C}" type="datetime1">
              <a:rPr lang="en-US" altLang="ja-JP" smtClean="0"/>
              <a:t>10/20/2015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695843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7E34E8-8D53-479C-9E5E-887DB5260AAC}" type="datetime1">
              <a:rPr lang="en-US" altLang="ja-JP" smtClean="0"/>
              <a:t>10/20/2015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835680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1E14583D-BADD-4A5F-9610-43EC29999D54}" type="datetime1">
              <a:rPr lang="en-US" altLang="ja-JP" smtClean="0"/>
              <a:t>10/20/2015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761361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smtClean="0"/>
              <a:t>図を追加</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AEDD10B4-1BF6-446F-8030-161EA6D35600}" type="datetime1">
              <a:rPr lang="en-US" altLang="ja-JP" smtClean="0"/>
              <a:t>10/20/2015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083405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7097672B-C598-40D2-915C-F5CCE604EA84}" type="datetime1">
              <a:rPr lang="en-US" altLang="ja-JP" smtClean="0"/>
              <a:t>10/20/2015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923106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ja-JP" altLang="en-US" smtClean="0"/>
              <a:t>マスター タイトルの書式設定</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smtClean="0"/>
              <a:t>マスター テキストの書式設定</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F08989CB-EDB9-46FB-B7C3-AA4D5FD82C52}" type="datetime1">
              <a:rPr lang="en-US" altLang="ja-JP" smtClean="0"/>
              <a:t>10/20/2015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573497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9F96E8A8-E614-478C-8CB8-58FF1DC15AEF}" type="datetime1">
              <a:rPr lang="en-US" altLang="ja-JP" smtClean="0"/>
              <a:t>10/20/2015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108781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引用付きの名札">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ja-JP" altLang="en-US" smtClean="0"/>
              <a:t>マスター タイトルの書式設定</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smtClean="0"/>
              <a:t>マスター テキストの書式設定</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947E393D-5B3A-4AAE-A968-296457730F92}" type="datetime1">
              <a:rPr lang="en-US" altLang="ja-JP" smtClean="0"/>
              <a:t>10/20/2015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831994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真または偽">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ja-JP" altLang="en-US" smtClean="0"/>
              <a:t>マスター タイトルの書式設定</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smtClean="0"/>
              <a:t>マスター テキストの書式設定</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B6821241-37EC-4304-BFE9-C84A8BAF70CE}" type="datetime1">
              <a:rPr lang="en-US" altLang="ja-JP" smtClean="0"/>
              <a:t>10/20/2015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206752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1986747-2935-47EC-BC6E-9990CC72C14E}" type="datetime1">
              <a:rPr lang="en-US" altLang="ja-JP" smtClean="0"/>
              <a:t>10/20/2015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324647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F72808F-D7F8-40A4-861A-F15567744DB7}" type="datetime1">
              <a:rPr lang="en-US" altLang="ja-JP" smtClean="0"/>
              <a:t>10/20/2015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32241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33845" y="1828801"/>
            <a:ext cx="7886700" cy="4351337"/>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A84EB0B1-10FA-4D63-B2C1-F8771DDAED1A}" type="datetime1">
              <a:rPr lang="en-US" altLang="ja-JP" smtClean="0"/>
              <a:t>10/20/2015</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6463145" y="6356351"/>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3383159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ftr="0"/>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kumimoji="1"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406A8C5-B911-4A19-9232-FD2FE6D0E1ED}" type="datetime1">
              <a:rPr lang="en-US" altLang="ja-JP" smtClean="0"/>
              <a:t>10/20/2015</a:t>
            </a:fld>
            <a:endParaRPr lang="en-US"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886537755"/>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Lst>
  <p:hf hdr="0" ftr="0"/>
  <p:txStyles>
    <p:titleStyle>
      <a:lvl1pPr algn="l" defTabSz="457200" rtl="0" eaLnBrk="1" latinLnBrk="0" hangingPunct="1">
        <a:spcBef>
          <a:spcPct val="0"/>
        </a:spcBef>
        <a:buNone/>
        <a:defRPr kumimoji="1" sz="3600" kern="1200">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30594" y="1885551"/>
            <a:ext cx="5826719" cy="1646302"/>
          </a:xfrm>
        </p:spPr>
        <p:txBody>
          <a:bodyPr>
            <a:normAutofit/>
          </a:bodyPr>
          <a:lstStyle/>
          <a:p>
            <a:r>
              <a:rPr lang="ja-JP" altLang="en-US" sz="2800" dirty="0"/>
              <a:t>ランダムとデータ要約について</a:t>
            </a:r>
          </a:p>
        </p:txBody>
      </p:sp>
      <p:sp>
        <p:nvSpPr>
          <p:cNvPr id="3" name="サブタイトル 2"/>
          <p:cNvSpPr>
            <a:spLocks noGrp="1"/>
          </p:cNvSpPr>
          <p:nvPr>
            <p:ph type="subTitle" idx="1"/>
          </p:nvPr>
        </p:nvSpPr>
        <p:spPr/>
        <p:txBody>
          <a:bodyPr>
            <a:normAutofit/>
          </a:bodyPr>
          <a:lstStyle/>
          <a:p>
            <a:r>
              <a:rPr kumimoji="1" lang="en-US" altLang="ja-JP" sz="2400" dirty="0" smtClean="0"/>
              <a:t>B</a:t>
            </a:r>
            <a:r>
              <a:rPr lang="en-US" altLang="ja-JP" sz="2400" dirty="0" smtClean="0"/>
              <a:t>3</a:t>
            </a:r>
            <a:r>
              <a:rPr lang="ja-JP" altLang="en-US" sz="2400" dirty="0" smtClean="0"/>
              <a:t>　</a:t>
            </a:r>
            <a:r>
              <a:rPr lang="en-US" altLang="ja-JP" sz="2400" dirty="0" smtClean="0"/>
              <a:t>60181052</a:t>
            </a:r>
            <a:r>
              <a:rPr lang="ja-JP" altLang="en-US" sz="2400" dirty="0" smtClean="0"/>
              <a:t>　宮崎智己</a:t>
            </a:r>
            <a:endParaRPr kumimoji="1" lang="ja-JP" altLang="en-US" sz="2400" dirty="0"/>
          </a:p>
        </p:txBody>
      </p:sp>
      <p:sp>
        <p:nvSpPr>
          <p:cNvPr id="4" name="日付プレースホルダー 3"/>
          <p:cNvSpPr>
            <a:spLocks noGrp="1"/>
          </p:cNvSpPr>
          <p:nvPr>
            <p:ph type="dt" sz="half" idx="10"/>
          </p:nvPr>
        </p:nvSpPr>
        <p:spPr/>
        <p:txBody>
          <a:bodyPr/>
          <a:lstStyle/>
          <a:p>
            <a:fld id="{EF6AB614-3614-442F-B70D-F48FB8F7964A}" type="datetime1">
              <a:rPr lang="en-US" altLang="ja-JP" smtClean="0"/>
              <a:t>10/20/2015</a:t>
            </a:fld>
            <a:endParaRPr lang="en-US" dirty="0"/>
          </a:p>
        </p:txBody>
      </p:sp>
      <p:sp>
        <p:nvSpPr>
          <p:cNvPr id="5" name="スライド番号プレースホルダー 4"/>
          <p:cNvSpPr>
            <a:spLocks noGrp="1"/>
          </p:cNvSpPr>
          <p:nvPr>
            <p:ph type="sldNum" sz="quarter" idx="12"/>
          </p:nvPr>
        </p:nvSpPr>
        <p:spPr/>
        <p:txBody>
          <a:bodyPr/>
          <a:lstStyle/>
          <a:p>
            <a:fld id="{4FAB73BC-B049-4115-A692-8D63A059BFB8}" type="slidenum">
              <a:rPr lang="en-US" smtClean="0"/>
              <a:t>1</a:t>
            </a:fld>
            <a:endParaRPr lang="en-US" dirty="0"/>
          </a:p>
        </p:txBody>
      </p:sp>
    </p:spTree>
    <p:extLst>
      <p:ext uri="{BB962C8B-B14F-4D97-AF65-F5344CB8AC3E}">
        <p14:creationId xmlns:p14="http://schemas.microsoft.com/office/powerpoint/2010/main" val="4289462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08000" y="805643"/>
            <a:ext cx="6447501" cy="512806"/>
          </a:xfrm>
        </p:spPr>
        <p:txBody>
          <a:bodyPr>
            <a:normAutofit fontScale="90000"/>
          </a:bodyPr>
          <a:lstStyle/>
          <a:p>
            <a:r>
              <a:rPr kumimoji="1" lang="ja-JP" altLang="en-US" dirty="0" smtClean="0"/>
              <a:t>資料</a:t>
            </a:r>
            <a:endParaRPr kumimoji="1" lang="ja-JP" altLang="en-US" dirty="0"/>
          </a:p>
        </p:txBody>
      </p:sp>
      <p:sp>
        <p:nvSpPr>
          <p:cNvPr id="3" name="コンテンツ プレースホルダー 2"/>
          <p:cNvSpPr>
            <a:spLocks noGrp="1"/>
          </p:cNvSpPr>
          <p:nvPr>
            <p:ph idx="1"/>
          </p:nvPr>
        </p:nvSpPr>
        <p:spPr>
          <a:xfrm>
            <a:off x="508001" y="1901397"/>
            <a:ext cx="6447501" cy="3486875"/>
          </a:xfrm>
        </p:spPr>
        <p:txBody>
          <a:bodyPr>
            <a:noAutofit/>
          </a:bodyPr>
          <a:lstStyle/>
          <a:p>
            <a:r>
              <a:rPr kumimoji="1" lang="ja-JP" altLang="en-US" sz="2400" dirty="0" smtClean="0"/>
              <a:t>医薬研究者の視点からみた道具としての統計学</a:t>
            </a:r>
            <a:endParaRPr kumimoji="1" lang="en-US" altLang="ja-JP" sz="2400" dirty="0" smtClean="0"/>
          </a:p>
          <a:p>
            <a:endParaRPr lang="en-US" altLang="ja-JP" sz="2400" dirty="0" smtClean="0"/>
          </a:p>
          <a:p>
            <a:r>
              <a:rPr kumimoji="1" lang="ja-JP" altLang="en-US" sz="2400" dirty="0" smtClean="0"/>
              <a:t>著者：奥田千恵子</a:t>
            </a:r>
            <a:endParaRPr kumimoji="1" lang="en-US" altLang="ja-JP" sz="2400" dirty="0" smtClean="0"/>
          </a:p>
          <a:p>
            <a:endParaRPr lang="en-US" altLang="ja-JP" sz="2400" dirty="0" smtClean="0"/>
          </a:p>
          <a:p>
            <a:r>
              <a:rPr kumimoji="1" lang="ja-JP" altLang="en-US" sz="2400" dirty="0" smtClean="0"/>
              <a:t>範囲</a:t>
            </a:r>
            <a:endParaRPr kumimoji="1" lang="en-US" altLang="ja-JP" sz="2400" dirty="0" smtClean="0"/>
          </a:p>
          <a:p>
            <a:pPr lvl="1"/>
            <a:r>
              <a:rPr lang="ja-JP" altLang="en-US" sz="2000" dirty="0" smtClean="0"/>
              <a:t>第３章　ランダム</a:t>
            </a:r>
            <a:endParaRPr lang="en-US" altLang="ja-JP" sz="2000" dirty="0" smtClean="0"/>
          </a:p>
          <a:p>
            <a:pPr lvl="1"/>
            <a:r>
              <a:rPr kumimoji="1" lang="ja-JP" altLang="en-US" sz="2000" dirty="0" smtClean="0"/>
              <a:t>第４章　データの要約</a:t>
            </a:r>
            <a:endParaRPr kumimoji="1" lang="ja-JP" altLang="en-US" sz="2000" dirty="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2</a:t>
            </a:fld>
            <a:endParaRPr lang="en-US" dirty="0"/>
          </a:p>
        </p:txBody>
      </p:sp>
      <p:sp>
        <p:nvSpPr>
          <p:cNvPr id="5" name="日付プレースホルダー 4"/>
          <p:cNvSpPr>
            <a:spLocks noGrp="1"/>
          </p:cNvSpPr>
          <p:nvPr>
            <p:ph type="dt" sz="half" idx="10"/>
          </p:nvPr>
        </p:nvSpPr>
        <p:spPr/>
        <p:txBody>
          <a:bodyPr/>
          <a:lstStyle/>
          <a:p>
            <a:fld id="{A4A0C1A2-F0D6-4019-A1F4-E4FF9ED39792}" type="datetime1">
              <a:rPr lang="en-US" altLang="ja-JP" smtClean="0"/>
              <a:t>10/20/2015</a:t>
            </a:fld>
            <a:endParaRPr lang="en-US" dirty="0"/>
          </a:p>
        </p:txBody>
      </p:sp>
    </p:spTree>
    <p:extLst>
      <p:ext uri="{BB962C8B-B14F-4D97-AF65-F5344CB8AC3E}">
        <p14:creationId xmlns:p14="http://schemas.microsoft.com/office/powerpoint/2010/main" val="508635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08000" y="828418"/>
            <a:ext cx="6447501" cy="451022"/>
          </a:xfrm>
        </p:spPr>
        <p:txBody>
          <a:bodyPr>
            <a:normAutofit fontScale="90000"/>
          </a:bodyPr>
          <a:lstStyle/>
          <a:p>
            <a:r>
              <a:rPr kumimoji="1" lang="ja-JP" altLang="en-US" dirty="0" smtClean="0"/>
              <a:t>目次</a:t>
            </a:r>
            <a:endParaRPr kumimoji="1" lang="ja-JP" altLang="en-US" dirty="0"/>
          </a:p>
        </p:txBody>
      </p:sp>
      <p:sp>
        <p:nvSpPr>
          <p:cNvPr id="3" name="コンテンツ プレースホルダー 2"/>
          <p:cNvSpPr>
            <a:spLocks noGrp="1"/>
          </p:cNvSpPr>
          <p:nvPr>
            <p:ph idx="1"/>
          </p:nvPr>
        </p:nvSpPr>
        <p:spPr>
          <a:xfrm>
            <a:off x="508001" y="1746422"/>
            <a:ext cx="6447501" cy="4399005"/>
          </a:xfrm>
        </p:spPr>
        <p:txBody>
          <a:bodyPr>
            <a:noAutofit/>
          </a:bodyPr>
          <a:lstStyle/>
          <a:p>
            <a:r>
              <a:rPr kumimoji="1" lang="ja-JP" altLang="en-US" sz="2400" dirty="0" smtClean="0"/>
              <a:t>第３章</a:t>
            </a:r>
            <a:endParaRPr kumimoji="1" lang="en-US" altLang="ja-JP" sz="2400" dirty="0" smtClean="0"/>
          </a:p>
          <a:p>
            <a:pPr lvl="1"/>
            <a:r>
              <a:rPr lang="ja-JP" altLang="en-US" sz="2000" dirty="0"/>
              <a:t>統計学</a:t>
            </a:r>
            <a:r>
              <a:rPr lang="ja-JP" altLang="en-US" sz="2000" dirty="0" smtClean="0"/>
              <a:t>におけるランダム</a:t>
            </a:r>
            <a:endParaRPr lang="en-US" altLang="ja-JP" sz="2000" dirty="0" smtClean="0"/>
          </a:p>
          <a:p>
            <a:pPr lvl="1"/>
            <a:r>
              <a:rPr kumimoji="1" lang="ja-JP" altLang="en-US" sz="2000" dirty="0" smtClean="0"/>
              <a:t>乱数表</a:t>
            </a:r>
            <a:endParaRPr kumimoji="1" lang="en-US" altLang="ja-JP" sz="2000" dirty="0" smtClean="0"/>
          </a:p>
          <a:p>
            <a:pPr lvl="1"/>
            <a:r>
              <a:rPr lang="ja-JP" altLang="en-US" sz="2000" dirty="0"/>
              <a:t>ガウス</a:t>
            </a:r>
            <a:r>
              <a:rPr lang="ja-JP" altLang="en-US" sz="2000" dirty="0" smtClean="0"/>
              <a:t>の誤差の</a:t>
            </a:r>
            <a:r>
              <a:rPr lang="ja-JP" altLang="en-US" sz="2000" dirty="0" smtClean="0"/>
              <a:t>法則</a:t>
            </a:r>
            <a:endParaRPr lang="en-US" altLang="ja-JP" sz="2000" dirty="0" smtClean="0"/>
          </a:p>
          <a:p>
            <a:r>
              <a:rPr kumimoji="1" lang="ja-JP" altLang="en-US" sz="2400" dirty="0" smtClean="0"/>
              <a:t>第</a:t>
            </a:r>
            <a:r>
              <a:rPr lang="ja-JP" altLang="en-US" sz="2400" dirty="0" smtClean="0"/>
              <a:t>４</a:t>
            </a:r>
            <a:r>
              <a:rPr kumimoji="1" lang="ja-JP" altLang="en-US" sz="2400" dirty="0" smtClean="0"/>
              <a:t>章</a:t>
            </a:r>
            <a:endParaRPr kumimoji="1" lang="en-US" altLang="ja-JP" sz="2400" dirty="0" smtClean="0"/>
          </a:p>
          <a:p>
            <a:pPr lvl="1"/>
            <a:r>
              <a:rPr lang="ja-JP" altLang="en-US" sz="2000" dirty="0"/>
              <a:t>データ</a:t>
            </a:r>
            <a:r>
              <a:rPr lang="ja-JP" altLang="en-US" sz="2000" dirty="0" smtClean="0"/>
              <a:t>の中心性を示す代表値</a:t>
            </a:r>
            <a:endParaRPr lang="en-US" altLang="ja-JP" sz="2000" dirty="0" smtClean="0"/>
          </a:p>
          <a:p>
            <a:pPr lvl="1"/>
            <a:r>
              <a:rPr kumimoji="1" lang="ja-JP" altLang="en-US" sz="2000" dirty="0" smtClean="0"/>
              <a:t>標準偏差</a:t>
            </a:r>
            <a:endParaRPr kumimoji="1" lang="en-US" altLang="ja-JP" sz="2000" dirty="0" smtClean="0"/>
          </a:p>
          <a:p>
            <a:pPr lvl="1"/>
            <a:r>
              <a:rPr lang="ja-JP" altLang="en-US" sz="2000" dirty="0"/>
              <a:t>標</a:t>
            </a:r>
            <a:r>
              <a:rPr lang="ja-JP" altLang="en-US" sz="2000" dirty="0" smtClean="0"/>
              <a:t>準</a:t>
            </a:r>
            <a:r>
              <a:rPr lang="ja-JP" altLang="en-US" sz="2000" dirty="0"/>
              <a:t>偏差</a:t>
            </a:r>
            <a:r>
              <a:rPr lang="ja-JP" altLang="en-US" sz="2000" dirty="0" smtClean="0"/>
              <a:t>の性質と変動係数</a:t>
            </a:r>
            <a:endParaRPr lang="en-US" altLang="ja-JP" sz="2000" dirty="0" smtClean="0"/>
          </a:p>
          <a:p>
            <a:pPr lvl="1"/>
            <a:r>
              <a:rPr kumimoji="1" lang="ja-JP" altLang="en-US" sz="2000" dirty="0" smtClean="0"/>
              <a:t>その他のばらつきの指標</a:t>
            </a:r>
            <a:endParaRPr kumimoji="1" lang="ja-JP" altLang="en-US" sz="2000" dirty="0"/>
          </a:p>
        </p:txBody>
      </p:sp>
      <p:sp>
        <p:nvSpPr>
          <p:cNvPr id="4" name="日付プレースホルダー 3"/>
          <p:cNvSpPr>
            <a:spLocks noGrp="1"/>
          </p:cNvSpPr>
          <p:nvPr>
            <p:ph type="dt" sz="half" idx="10"/>
          </p:nvPr>
        </p:nvSpPr>
        <p:spPr/>
        <p:txBody>
          <a:bodyPr/>
          <a:lstStyle/>
          <a:p>
            <a:fld id="{D56ECA35-6B92-42FC-9CC2-3CBCBDE45CBF}" type="datetime1">
              <a:rPr lang="en-US" altLang="ja-JP" smtClean="0"/>
              <a:t>10/20/2015</a:t>
            </a:fld>
            <a:endParaRPr lang="en-US" dirty="0"/>
          </a:p>
        </p:txBody>
      </p:sp>
      <p:sp>
        <p:nvSpPr>
          <p:cNvPr id="5" name="スライド番号プレースホルダー 4"/>
          <p:cNvSpPr>
            <a:spLocks noGrp="1"/>
          </p:cNvSpPr>
          <p:nvPr>
            <p:ph type="sldNum" sz="quarter" idx="12"/>
          </p:nvPr>
        </p:nvSpPr>
        <p:spPr/>
        <p:txBody>
          <a:bodyPr/>
          <a:lstStyle/>
          <a:p>
            <a:fld id="{6113E31D-E2AB-40D1-8B51-AFA5AFEF393A}" type="slidenum">
              <a:rPr lang="en-US" smtClean="0"/>
              <a:t>3</a:t>
            </a:fld>
            <a:endParaRPr lang="en-US" dirty="0"/>
          </a:p>
        </p:txBody>
      </p:sp>
    </p:spTree>
    <p:extLst>
      <p:ext uri="{BB962C8B-B14F-4D97-AF65-F5344CB8AC3E}">
        <p14:creationId xmlns:p14="http://schemas.microsoft.com/office/powerpoint/2010/main" val="30403325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08000" y="910796"/>
            <a:ext cx="6447501" cy="784654"/>
          </a:xfrm>
        </p:spPr>
        <p:txBody>
          <a:bodyPr>
            <a:normAutofit/>
          </a:bodyPr>
          <a:lstStyle/>
          <a:p>
            <a:r>
              <a:rPr lang="ja-JP" altLang="en-US" sz="3200" dirty="0" smtClean="0"/>
              <a:t>統計学</a:t>
            </a:r>
            <a:r>
              <a:rPr lang="ja-JP" altLang="en-US" sz="3200" dirty="0"/>
              <a:t>におけるランダム</a:t>
            </a:r>
            <a:endParaRPr kumimoji="1" lang="ja-JP" altLang="en-US" sz="3200" dirty="0"/>
          </a:p>
        </p:txBody>
      </p:sp>
      <p:sp>
        <p:nvSpPr>
          <p:cNvPr id="3" name="コンテンツ プレースホルダー 2"/>
          <p:cNvSpPr>
            <a:spLocks noGrp="1"/>
          </p:cNvSpPr>
          <p:nvPr>
            <p:ph idx="1"/>
          </p:nvPr>
        </p:nvSpPr>
        <p:spPr>
          <a:xfrm>
            <a:off x="508001" y="1985318"/>
            <a:ext cx="6447501" cy="4061255"/>
          </a:xfrm>
        </p:spPr>
        <p:txBody>
          <a:bodyPr>
            <a:normAutofit lnSpcReduction="10000"/>
          </a:bodyPr>
          <a:lstStyle/>
          <a:p>
            <a:r>
              <a:rPr kumimoji="1" lang="ja-JP" altLang="en-US" sz="2400" dirty="0" smtClean="0"/>
              <a:t>ランダム</a:t>
            </a:r>
            <a:r>
              <a:rPr kumimoji="1" lang="en-US" altLang="ja-JP" sz="2400" dirty="0" smtClean="0"/>
              <a:t>(random)</a:t>
            </a:r>
          </a:p>
          <a:p>
            <a:pPr lvl="1"/>
            <a:r>
              <a:rPr lang="ja-JP" altLang="en-US" sz="2000" dirty="0"/>
              <a:t>次</a:t>
            </a:r>
            <a:r>
              <a:rPr lang="ja-JP" altLang="en-US" sz="2000" dirty="0" smtClean="0"/>
              <a:t>に</a:t>
            </a:r>
            <a:r>
              <a:rPr lang="ja-JP" altLang="en-US" sz="2000" dirty="0"/>
              <a:t>起</a:t>
            </a:r>
            <a:r>
              <a:rPr lang="ja-JP" altLang="en-US" sz="2000" dirty="0" smtClean="0"/>
              <a:t>こることが、それ以前に起きたこととまったく無関係に起こることをさす。</a:t>
            </a:r>
            <a:endParaRPr lang="en-US" altLang="ja-JP" sz="2000" dirty="0" smtClean="0"/>
          </a:p>
          <a:p>
            <a:pPr lvl="1"/>
            <a:r>
              <a:rPr lang="ja-JP" altLang="en-US" sz="2000" dirty="0" smtClean="0"/>
              <a:t>無作為、偶然などと訳される。</a:t>
            </a:r>
            <a:endParaRPr lang="en-US" altLang="ja-JP" sz="2000" dirty="0" smtClean="0"/>
          </a:p>
          <a:p>
            <a:endParaRPr lang="en-US" altLang="ja-JP" sz="2400" dirty="0" smtClean="0"/>
          </a:p>
          <a:p>
            <a:r>
              <a:rPr lang="ja-JP" altLang="en-US" sz="2400" dirty="0" smtClean="0"/>
              <a:t>無作為化</a:t>
            </a:r>
            <a:r>
              <a:rPr lang="en-US" altLang="ja-JP" sz="2400" dirty="0" smtClean="0"/>
              <a:t>(randomization)</a:t>
            </a:r>
            <a:endParaRPr lang="en-US" altLang="ja-JP" sz="2400" dirty="0"/>
          </a:p>
          <a:p>
            <a:pPr lvl="1"/>
            <a:r>
              <a:rPr lang="ja-JP" altLang="en-US" sz="2000" dirty="0" smtClean="0"/>
              <a:t>標本の抽出や、処置の割付をランダムにすること。</a:t>
            </a:r>
            <a:endParaRPr lang="en-US" altLang="ja-JP" sz="2000" dirty="0" smtClean="0"/>
          </a:p>
          <a:p>
            <a:pPr lvl="1"/>
            <a:r>
              <a:rPr lang="ja-JP" altLang="en-US" sz="2000" dirty="0" smtClean="0"/>
              <a:t>確率化ともいう</a:t>
            </a:r>
            <a:endParaRPr lang="en-US" altLang="ja-JP" sz="2000" dirty="0" smtClean="0"/>
          </a:p>
          <a:p>
            <a:pPr lvl="1"/>
            <a:r>
              <a:rPr lang="ja-JP" altLang="en-US" sz="2000" dirty="0"/>
              <a:t>一般的</a:t>
            </a:r>
            <a:r>
              <a:rPr lang="ja-JP" altLang="en-US" sz="2000" dirty="0" smtClean="0"/>
              <a:t>に乱数表を用いて行う</a:t>
            </a:r>
            <a:endParaRPr lang="en-US" altLang="ja-JP" sz="2000" dirty="0" smtClean="0"/>
          </a:p>
          <a:p>
            <a:pPr marL="0" indent="0">
              <a:buNone/>
            </a:pPr>
            <a:endParaRPr lang="en-US" altLang="ja-JP" dirty="0" smtClean="0"/>
          </a:p>
        </p:txBody>
      </p:sp>
      <p:sp>
        <p:nvSpPr>
          <p:cNvPr id="4" name="日付プレースホルダー 3"/>
          <p:cNvSpPr>
            <a:spLocks noGrp="1"/>
          </p:cNvSpPr>
          <p:nvPr>
            <p:ph type="dt" sz="half" idx="10"/>
          </p:nvPr>
        </p:nvSpPr>
        <p:spPr/>
        <p:txBody>
          <a:bodyPr/>
          <a:lstStyle/>
          <a:p>
            <a:fld id="{B8FB486E-DC81-4521-BB05-7A7307BE1A28}" type="datetime1">
              <a:rPr lang="en-US" altLang="ja-JP" smtClean="0"/>
              <a:t>10/20/2015</a:t>
            </a:fld>
            <a:endParaRPr lang="en-US" dirty="0"/>
          </a:p>
        </p:txBody>
      </p:sp>
      <p:sp>
        <p:nvSpPr>
          <p:cNvPr id="5" name="スライド番号プレースホルダー 4"/>
          <p:cNvSpPr>
            <a:spLocks noGrp="1"/>
          </p:cNvSpPr>
          <p:nvPr>
            <p:ph type="sldNum" sz="quarter" idx="12"/>
          </p:nvPr>
        </p:nvSpPr>
        <p:spPr/>
        <p:txBody>
          <a:bodyPr/>
          <a:lstStyle/>
          <a:p>
            <a:fld id="{6113E31D-E2AB-40D1-8B51-AFA5AFEF393A}" type="slidenum">
              <a:rPr lang="en-US" smtClean="0"/>
              <a:t>4</a:t>
            </a:fld>
            <a:endParaRPr lang="en-US" dirty="0"/>
          </a:p>
        </p:txBody>
      </p:sp>
    </p:spTree>
    <p:extLst>
      <p:ext uri="{BB962C8B-B14F-4D97-AF65-F5344CB8AC3E}">
        <p14:creationId xmlns:p14="http://schemas.microsoft.com/office/powerpoint/2010/main" val="12858529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906162"/>
            <a:ext cx="6347714" cy="521260"/>
          </a:xfrm>
        </p:spPr>
        <p:txBody>
          <a:bodyPr>
            <a:noAutofit/>
          </a:bodyPr>
          <a:lstStyle/>
          <a:p>
            <a:r>
              <a:rPr lang="ja-JP" altLang="en-US" sz="3200" dirty="0" smtClean="0"/>
              <a:t>乱数</a:t>
            </a:r>
            <a:r>
              <a:rPr lang="ja-JP" altLang="en-US" sz="3200" dirty="0"/>
              <a:t>表</a:t>
            </a:r>
            <a:endParaRPr kumimoji="1" lang="ja-JP" altLang="en-US" sz="3200" dirty="0"/>
          </a:p>
        </p:txBody>
      </p:sp>
      <p:pic>
        <p:nvPicPr>
          <p:cNvPr id="9" name="コンテンツ プレースホルダー 8"/>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01090" y="1927655"/>
            <a:ext cx="3482367" cy="3408504"/>
          </a:xfrm>
        </p:spPr>
      </p:pic>
      <p:sp>
        <p:nvSpPr>
          <p:cNvPr id="5" name="コンテンツ プレースホルダー 4"/>
          <p:cNvSpPr>
            <a:spLocks noGrp="1"/>
          </p:cNvSpPr>
          <p:nvPr>
            <p:ph sz="half" idx="2"/>
          </p:nvPr>
        </p:nvSpPr>
        <p:spPr>
          <a:xfrm>
            <a:off x="4025723" y="1647568"/>
            <a:ext cx="3088110" cy="4410272"/>
          </a:xfrm>
        </p:spPr>
        <p:txBody>
          <a:bodyPr>
            <a:noAutofit/>
          </a:bodyPr>
          <a:lstStyle/>
          <a:p>
            <a:r>
              <a:rPr lang="ja-JP" altLang="en-US" sz="2400" dirty="0"/>
              <a:t>乱数</a:t>
            </a:r>
            <a:endParaRPr lang="en-US" altLang="ja-JP" sz="2400" dirty="0"/>
          </a:p>
          <a:p>
            <a:pPr lvl="1"/>
            <a:r>
              <a:rPr lang="ja-JP" altLang="en-US" sz="2000" dirty="0"/>
              <a:t>一定の範囲で、均一で同じ数字がもう一度出てくるまでの間隔に偏りがない数列</a:t>
            </a:r>
            <a:endParaRPr lang="en-US" altLang="ja-JP" sz="2000" dirty="0"/>
          </a:p>
          <a:p>
            <a:endParaRPr kumimoji="1" lang="en-US" altLang="ja-JP" sz="2400" dirty="0" smtClean="0"/>
          </a:p>
          <a:p>
            <a:r>
              <a:rPr lang="ja-JP" altLang="en-US" sz="2400" dirty="0" smtClean="0"/>
              <a:t>偶然誤差</a:t>
            </a:r>
            <a:endParaRPr lang="en-US" altLang="ja-JP" sz="2400" dirty="0" smtClean="0"/>
          </a:p>
          <a:p>
            <a:pPr lvl="1"/>
            <a:r>
              <a:rPr kumimoji="1" lang="ja-JP" altLang="en-US" sz="2000" dirty="0" smtClean="0"/>
              <a:t>乱数の出現個数</a:t>
            </a:r>
            <a:r>
              <a:rPr lang="ja-JP" altLang="en-US" sz="2000" dirty="0"/>
              <a:t>－</a:t>
            </a:r>
            <a:r>
              <a:rPr lang="ja-JP" altLang="en-US" sz="2000" dirty="0" smtClean="0"/>
              <a:t>期待値＝偶然誤差となる。</a:t>
            </a:r>
            <a:endParaRPr lang="en-US" altLang="ja-JP" sz="2000" dirty="0" smtClean="0"/>
          </a:p>
          <a:p>
            <a:pPr marL="342900" lvl="1" indent="0">
              <a:buNone/>
            </a:pPr>
            <a:endParaRPr kumimoji="1" lang="ja-JP" altLang="en-US" sz="2000" dirty="0"/>
          </a:p>
        </p:txBody>
      </p:sp>
      <p:sp>
        <p:nvSpPr>
          <p:cNvPr id="3" name="日付プレースホルダー 2"/>
          <p:cNvSpPr>
            <a:spLocks noGrp="1"/>
          </p:cNvSpPr>
          <p:nvPr>
            <p:ph type="dt" sz="half" idx="10"/>
          </p:nvPr>
        </p:nvSpPr>
        <p:spPr/>
        <p:txBody>
          <a:bodyPr/>
          <a:lstStyle/>
          <a:p>
            <a:fld id="{7782EFF0-ED8F-4FB3-AD89-57B34DEEB41A}" type="datetime1">
              <a:rPr lang="en-US" altLang="ja-JP" smtClean="0"/>
              <a:t>10/20/2015</a:t>
            </a:fld>
            <a:endParaRPr lang="en-US" dirty="0"/>
          </a:p>
        </p:txBody>
      </p:sp>
      <p:sp>
        <p:nvSpPr>
          <p:cNvPr id="4" name="スライド番号プレースホルダー 3"/>
          <p:cNvSpPr>
            <a:spLocks noGrp="1"/>
          </p:cNvSpPr>
          <p:nvPr>
            <p:ph type="sldNum" sz="quarter" idx="12"/>
          </p:nvPr>
        </p:nvSpPr>
        <p:spPr/>
        <p:txBody>
          <a:bodyPr/>
          <a:lstStyle/>
          <a:p>
            <a:fld id="{4FAB73BC-B049-4115-A692-8D63A059BFB8}" type="slidenum">
              <a:rPr lang="en-US" smtClean="0"/>
              <a:t>5</a:t>
            </a:fld>
            <a:endParaRPr lang="en-US" dirty="0"/>
          </a:p>
        </p:txBody>
      </p:sp>
    </p:spTree>
    <p:extLst>
      <p:ext uri="{BB962C8B-B14F-4D97-AF65-F5344CB8AC3E}">
        <p14:creationId xmlns:p14="http://schemas.microsoft.com/office/powerpoint/2010/main" val="19566531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09599" y="839790"/>
            <a:ext cx="6347713" cy="1320800"/>
          </a:xfrm>
        </p:spPr>
        <p:txBody>
          <a:bodyPr>
            <a:normAutofit/>
          </a:bodyPr>
          <a:lstStyle/>
          <a:p>
            <a:r>
              <a:rPr kumimoji="1" lang="ja-JP" altLang="en-US" sz="3200" dirty="0" smtClean="0"/>
              <a:t>ガウスの誤差の法則</a:t>
            </a:r>
            <a:endParaRPr kumimoji="1" lang="ja-JP" altLang="en-US" sz="3200" dirty="0"/>
          </a:p>
        </p:txBody>
      </p:sp>
      <p:sp>
        <p:nvSpPr>
          <p:cNvPr id="3" name="コンテンツ プレースホルダー 2"/>
          <p:cNvSpPr>
            <a:spLocks noGrp="1"/>
          </p:cNvSpPr>
          <p:nvPr>
            <p:ph idx="1"/>
          </p:nvPr>
        </p:nvSpPr>
        <p:spPr/>
        <p:txBody>
          <a:bodyPr>
            <a:normAutofit/>
          </a:bodyPr>
          <a:lstStyle/>
          <a:p>
            <a:r>
              <a:rPr kumimoji="1" lang="ja-JP" altLang="en-US" sz="2400" dirty="0" smtClean="0"/>
              <a:t>正負同程度に起こる</a:t>
            </a:r>
            <a:endParaRPr kumimoji="1" lang="en-US" altLang="ja-JP" sz="2400" dirty="0" smtClean="0"/>
          </a:p>
          <a:p>
            <a:endParaRPr lang="en-US" altLang="ja-JP" sz="2400" dirty="0"/>
          </a:p>
          <a:p>
            <a:r>
              <a:rPr kumimoji="1" lang="ja-JP" altLang="en-US" sz="2400" dirty="0" smtClean="0"/>
              <a:t>絶対値の大きな誤差ほど生じにくい</a:t>
            </a:r>
            <a:endParaRPr kumimoji="1" lang="en-US" altLang="ja-JP" sz="2400" dirty="0" smtClean="0"/>
          </a:p>
          <a:p>
            <a:endParaRPr lang="en-US" altLang="ja-JP" sz="2400" dirty="0"/>
          </a:p>
          <a:p>
            <a:r>
              <a:rPr kumimoji="1" lang="ja-JP" altLang="en-US" sz="2400" dirty="0" smtClean="0"/>
              <a:t>データの平均値が真の値の推定値になる</a:t>
            </a:r>
            <a:endParaRPr kumimoji="1" lang="ja-JP" altLang="en-US" sz="2400" dirty="0"/>
          </a:p>
        </p:txBody>
      </p:sp>
      <p:sp>
        <p:nvSpPr>
          <p:cNvPr id="4" name="日付プレースホルダー 3"/>
          <p:cNvSpPr>
            <a:spLocks noGrp="1"/>
          </p:cNvSpPr>
          <p:nvPr>
            <p:ph type="dt" sz="half" idx="10"/>
          </p:nvPr>
        </p:nvSpPr>
        <p:spPr/>
        <p:txBody>
          <a:bodyPr/>
          <a:lstStyle/>
          <a:p>
            <a:fld id="{797ED114-962A-4244-96B1-1CDA106982B7}" type="datetime1">
              <a:rPr lang="en-US" altLang="ja-JP" smtClean="0"/>
              <a:t>10/20/2015</a:t>
            </a:fld>
            <a:endParaRPr lang="en-US" dirty="0"/>
          </a:p>
        </p:txBody>
      </p:sp>
      <p:sp>
        <p:nvSpPr>
          <p:cNvPr id="5" name="スライド番号プレースホルダー 4"/>
          <p:cNvSpPr>
            <a:spLocks noGrp="1"/>
          </p:cNvSpPr>
          <p:nvPr>
            <p:ph type="sldNum" sz="quarter" idx="12"/>
          </p:nvPr>
        </p:nvSpPr>
        <p:spPr/>
        <p:txBody>
          <a:bodyPr/>
          <a:lstStyle/>
          <a:p>
            <a:fld id="{6113E31D-E2AB-40D1-8B51-AFA5AFEF393A}" type="slidenum">
              <a:rPr lang="en-US" smtClean="0"/>
              <a:t>6</a:t>
            </a:fld>
            <a:endParaRPr lang="en-US" dirty="0"/>
          </a:p>
        </p:txBody>
      </p:sp>
    </p:spTree>
    <p:extLst>
      <p:ext uri="{BB962C8B-B14F-4D97-AF65-F5344CB8AC3E}">
        <p14:creationId xmlns:p14="http://schemas.microsoft.com/office/powerpoint/2010/main" val="23000380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08000" y="799070"/>
            <a:ext cx="6447501" cy="984937"/>
          </a:xfrm>
        </p:spPr>
        <p:txBody>
          <a:bodyPr>
            <a:noAutofit/>
          </a:bodyPr>
          <a:lstStyle/>
          <a:p>
            <a:r>
              <a:rPr lang="ja-JP" altLang="en-US" sz="2800" dirty="0" smtClean="0"/>
              <a:t>連続量のデータ</a:t>
            </a:r>
            <a:r>
              <a:rPr lang="ja-JP" altLang="en-US" sz="2800" dirty="0"/>
              <a:t>の中心性を示す</a:t>
            </a:r>
            <a:r>
              <a:rPr lang="ja-JP" altLang="en-US" sz="2800" dirty="0" smtClean="0"/>
              <a:t>代表値</a:t>
            </a:r>
            <a:r>
              <a:rPr lang="en-US" altLang="ja-JP" sz="2800" dirty="0" smtClean="0"/>
              <a:t>(</a:t>
            </a:r>
            <a:r>
              <a:rPr lang="ja-JP" altLang="en-US" sz="2800" dirty="0" smtClean="0"/>
              <a:t>１</a:t>
            </a:r>
            <a:r>
              <a:rPr lang="en-US" altLang="ja-JP" sz="2800" dirty="0" smtClean="0"/>
              <a:t>)</a:t>
            </a:r>
            <a:r>
              <a:rPr lang="ja-JP" altLang="en-US" dirty="0"/>
              <a:t/>
            </a:r>
            <a:br>
              <a:rPr lang="ja-JP" altLang="en-US" dirty="0"/>
            </a:br>
            <a:endParaRPr kumimoji="1" lang="ja-JP" altLang="en-US" dirty="0"/>
          </a:p>
        </p:txBody>
      </p:sp>
      <p:sp>
        <p:nvSpPr>
          <p:cNvPr id="3" name="コンテンツ プレースホルダー 2"/>
          <p:cNvSpPr>
            <a:spLocks noGrp="1"/>
          </p:cNvSpPr>
          <p:nvPr>
            <p:ph idx="1"/>
          </p:nvPr>
        </p:nvSpPr>
        <p:spPr>
          <a:xfrm>
            <a:off x="508001" y="1950823"/>
            <a:ext cx="6447501" cy="4482928"/>
          </a:xfrm>
        </p:spPr>
        <p:txBody>
          <a:bodyPr>
            <a:noAutofit/>
          </a:bodyPr>
          <a:lstStyle/>
          <a:p>
            <a:r>
              <a:rPr lang="ja-JP" altLang="en-US" sz="2400" dirty="0" smtClean="0"/>
              <a:t>連続量・・・長さ、重さなど</a:t>
            </a:r>
            <a:endParaRPr lang="en-US" altLang="ja-JP" sz="2400" dirty="0" smtClean="0"/>
          </a:p>
          <a:p>
            <a:pPr marL="0" indent="0">
              <a:buNone/>
            </a:pPr>
            <a:endParaRPr lang="en-US" altLang="ja-JP" sz="2000" dirty="0" smtClean="0"/>
          </a:p>
          <a:p>
            <a:r>
              <a:rPr lang="ja-JP" altLang="en-US" sz="2400" dirty="0" smtClean="0"/>
              <a:t>相加平均値</a:t>
            </a:r>
            <a:endParaRPr lang="en-US" altLang="ja-JP" sz="2400" dirty="0" smtClean="0"/>
          </a:p>
          <a:p>
            <a:pPr lvl="1"/>
            <a:r>
              <a:rPr kumimoji="1" lang="ja-JP" altLang="en-US" sz="2000" dirty="0"/>
              <a:t>データ</a:t>
            </a:r>
            <a:r>
              <a:rPr kumimoji="1" lang="ja-JP" altLang="en-US" sz="2000" dirty="0" smtClean="0"/>
              <a:t>の総和で割った値</a:t>
            </a:r>
            <a:endParaRPr kumimoji="1" lang="en-US" altLang="ja-JP" sz="2000" dirty="0" smtClean="0"/>
          </a:p>
          <a:p>
            <a:pPr lvl="1"/>
            <a:r>
              <a:rPr lang="ja-JP" altLang="en-US" sz="2000" dirty="0" smtClean="0"/>
              <a:t>算術平均値、あるいは単に平均値とも</a:t>
            </a:r>
            <a:endParaRPr kumimoji="1" lang="en-US" altLang="ja-JP" sz="2000" dirty="0"/>
          </a:p>
          <a:p>
            <a:r>
              <a:rPr lang="ja-JP" altLang="en-US" sz="2400" dirty="0" smtClean="0"/>
              <a:t>中央</a:t>
            </a:r>
            <a:r>
              <a:rPr lang="ja-JP" altLang="en-US" sz="2400" dirty="0"/>
              <a:t>値</a:t>
            </a:r>
            <a:endParaRPr lang="en-US" altLang="ja-JP" sz="2400" dirty="0" smtClean="0"/>
          </a:p>
          <a:p>
            <a:pPr lvl="1"/>
            <a:r>
              <a:rPr kumimoji="1" lang="ja-JP" altLang="en-US" sz="2000" dirty="0"/>
              <a:t>大</a:t>
            </a:r>
            <a:r>
              <a:rPr kumimoji="1" lang="ja-JP" altLang="en-US" sz="2000" dirty="0" smtClean="0"/>
              <a:t>きさの</a:t>
            </a:r>
            <a:r>
              <a:rPr kumimoji="1" lang="ja-JP" altLang="en-US" sz="2000" dirty="0"/>
              <a:t>順</a:t>
            </a:r>
            <a:r>
              <a:rPr kumimoji="1" lang="ja-JP" altLang="en-US" sz="2000" dirty="0" smtClean="0"/>
              <a:t>に並べたときちょうど中央にある値</a:t>
            </a:r>
            <a:endParaRPr kumimoji="1" lang="en-US" altLang="ja-JP" sz="2000" dirty="0" smtClean="0"/>
          </a:p>
          <a:p>
            <a:r>
              <a:rPr lang="ja-JP" altLang="en-US" sz="2400" dirty="0" smtClean="0"/>
              <a:t>最頻値</a:t>
            </a:r>
            <a:endParaRPr lang="en-US" altLang="ja-JP" sz="2400" dirty="0" smtClean="0"/>
          </a:p>
          <a:p>
            <a:pPr lvl="1"/>
            <a:r>
              <a:rPr lang="ja-JP" altLang="en-US" sz="2000" dirty="0"/>
              <a:t>データ</a:t>
            </a:r>
            <a:r>
              <a:rPr lang="ja-JP" altLang="en-US" sz="2000" dirty="0" smtClean="0"/>
              <a:t>をいくつかの範囲に区切って集計したとき、もっとも頻繁に出現する値</a:t>
            </a:r>
            <a:endParaRPr lang="en-US" altLang="ja-JP" sz="2000" dirty="0" smtClean="0"/>
          </a:p>
        </p:txBody>
      </p:sp>
      <p:sp>
        <p:nvSpPr>
          <p:cNvPr id="4" name="日付プレースホルダー 3"/>
          <p:cNvSpPr>
            <a:spLocks noGrp="1"/>
          </p:cNvSpPr>
          <p:nvPr>
            <p:ph type="dt" sz="half" idx="10"/>
          </p:nvPr>
        </p:nvSpPr>
        <p:spPr/>
        <p:txBody>
          <a:bodyPr/>
          <a:lstStyle/>
          <a:p>
            <a:fld id="{49112B9E-63CA-4EE9-8148-DBD3E0D3F8F1}" type="datetime1">
              <a:rPr lang="en-US" altLang="ja-JP" smtClean="0"/>
              <a:t>10/20/2015</a:t>
            </a:fld>
            <a:endParaRPr lang="en-US" dirty="0"/>
          </a:p>
        </p:txBody>
      </p:sp>
      <p:sp>
        <p:nvSpPr>
          <p:cNvPr id="5" name="スライド番号プレースホルダー 4"/>
          <p:cNvSpPr>
            <a:spLocks noGrp="1"/>
          </p:cNvSpPr>
          <p:nvPr>
            <p:ph type="sldNum" sz="quarter" idx="12"/>
          </p:nvPr>
        </p:nvSpPr>
        <p:spPr/>
        <p:txBody>
          <a:bodyPr/>
          <a:lstStyle/>
          <a:p>
            <a:fld id="{6113E31D-E2AB-40D1-8B51-AFA5AFEF393A}" type="slidenum">
              <a:rPr lang="en-US" smtClean="0"/>
              <a:t>7</a:t>
            </a:fld>
            <a:endParaRPr lang="en-US" dirty="0"/>
          </a:p>
        </p:txBody>
      </p:sp>
    </p:spTree>
    <p:extLst>
      <p:ext uri="{BB962C8B-B14F-4D97-AF65-F5344CB8AC3E}">
        <p14:creationId xmlns:p14="http://schemas.microsoft.com/office/powerpoint/2010/main" val="38837025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08001" y="766633"/>
            <a:ext cx="6447501" cy="1062682"/>
          </a:xfrm>
        </p:spPr>
        <p:txBody>
          <a:bodyPr>
            <a:noAutofit/>
          </a:bodyPr>
          <a:lstStyle/>
          <a:p>
            <a:r>
              <a:rPr lang="ja-JP" altLang="en-US" sz="2800" dirty="0"/>
              <a:t>連続量のデータの中心性を示す代表値</a:t>
            </a:r>
            <a:r>
              <a:rPr lang="en-US" altLang="ja-JP" sz="2800" dirty="0"/>
              <a:t>(</a:t>
            </a:r>
            <a:r>
              <a:rPr lang="ja-JP" altLang="en-US" sz="2800" dirty="0"/>
              <a:t>２</a:t>
            </a:r>
            <a:r>
              <a:rPr lang="en-US" altLang="ja-JP" sz="2800" dirty="0"/>
              <a:t>)</a:t>
            </a:r>
            <a:endParaRPr lang="ja-JP" altLang="en-US" sz="2800" dirty="0"/>
          </a:p>
        </p:txBody>
      </p:sp>
      <p:sp>
        <p:nvSpPr>
          <p:cNvPr id="3" name="コンテンツ プレースホルダー 2"/>
          <p:cNvSpPr>
            <a:spLocks noGrp="1"/>
          </p:cNvSpPr>
          <p:nvPr>
            <p:ph idx="1"/>
          </p:nvPr>
        </p:nvSpPr>
        <p:spPr>
          <a:xfrm>
            <a:off x="508001" y="1950823"/>
            <a:ext cx="6447501" cy="4103988"/>
          </a:xfrm>
        </p:spPr>
        <p:txBody>
          <a:bodyPr>
            <a:noAutofit/>
          </a:bodyPr>
          <a:lstStyle/>
          <a:p>
            <a:r>
              <a:rPr kumimoji="1" lang="ja-JP" altLang="en-US" sz="2400" dirty="0" smtClean="0"/>
              <a:t>相乗平均値</a:t>
            </a:r>
            <a:endParaRPr kumimoji="1" lang="en-US" altLang="ja-JP" sz="2400" dirty="0" smtClean="0"/>
          </a:p>
          <a:p>
            <a:pPr lvl="1"/>
            <a:r>
              <a:rPr lang="en-US" altLang="ja-JP" sz="2000" dirty="0" smtClean="0"/>
              <a:t>N</a:t>
            </a:r>
            <a:r>
              <a:rPr lang="ja-JP" altLang="en-US" sz="2000" dirty="0" smtClean="0"/>
              <a:t>個のデータの席の</a:t>
            </a:r>
            <a:r>
              <a:rPr lang="en-US" altLang="ja-JP" sz="2000" dirty="0"/>
              <a:t>N</a:t>
            </a:r>
            <a:r>
              <a:rPr lang="ja-JP" altLang="en-US" sz="2000" dirty="0" smtClean="0"/>
              <a:t>乗根をとったもの</a:t>
            </a:r>
            <a:endParaRPr lang="en-US" altLang="ja-JP" sz="2000" dirty="0" smtClean="0"/>
          </a:p>
          <a:p>
            <a:pPr lvl="1"/>
            <a:r>
              <a:rPr lang="ja-JP" altLang="en-US" sz="2000" dirty="0" smtClean="0"/>
              <a:t>相乗</a:t>
            </a:r>
            <a:r>
              <a:rPr lang="ja-JP" altLang="en-US" sz="2000" dirty="0"/>
              <a:t>平均値</a:t>
            </a:r>
            <a:r>
              <a:rPr lang="ja-JP" altLang="en-US" sz="2000" dirty="0" smtClean="0"/>
              <a:t>の対数は相加平均値に等しく</a:t>
            </a:r>
            <a:r>
              <a:rPr lang="ja-JP" altLang="en-US" sz="2000" dirty="0" smtClean="0"/>
              <a:t>なる</a:t>
            </a:r>
            <a:endParaRPr lang="en-US" altLang="ja-JP" sz="2000" dirty="0"/>
          </a:p>
          <a:p>
            <a:r>
              <a:rPr lang="ja-JP" altLang="en-US" sz="2400" dirty="0" smtClean="0"/>
              <a:t>調和平均値</a:t>
            </a:r>
            <a:endParaRPr lang="en-US" altLang="ja-JP" sz="2400" dirty="0" smtClean="0"/>
          </a:p>
          <a:p>
            <a:pPr lvl="1"/>
            <a:r>
              <a:rPr lang="ja-JP" altLang="en-US" sz="2000" dirty="0"/>
              <a:t>データ</a:t>
            </a:r>
            <a:r>
              <a:rPr lang="ja-JP" altLang="en-US" sz="2000" dirty="0" smtClean="0"/>
              <a:t>の逆数の総和をデータ数で割って、それの逆数を取った</a:t>
            </a:r>
            <a:r>
              <a:rPr lang="ja-JP" altLang="en-US" sz="2000" dirty="0" smtClean="0"/>
              <a:t>もの</a:t>
            </a:r>
            <a:endParaRPr lang="en-US" altLang="ja-JP" sz="2000" dirty="0"/>
          </a:p>
          <a:p>
            <a:r>
              <a:rPr lang="ja-JP" altLang="en-US" sz="2400" dirty="0" smtClean="0"/>
              <a:t>調整平均値</a:t>
            </a:r>
            <a:endParaRPr lang="en-US" altLang="ja-JP" sz="2400" dirty="0" smtClean="0"/>
          </a:p>
          <a:p>
            <a:pPr lvl="1"/>
            <a:r>
              <a:rPr lang="ja-JP" altLang="en-US" sz="2000" dirty="0"/>
              <a:t>データ</a:t>
            </a:r>
            <a:r>
              <a:rPr lang="ja-JP" altLang="en-US" sz="2000" dirty="0" smtClean="0"/>
              <a:t>を</a:t>
            </a:r>
            <a:r>
              <a:rPr lang="ja-JP" altLang="en-US" sz="2000" dirty="0"/>
              <a:t>大</a:t>
            </a:r>
            <a:r>
              <a:rPr lang="ja-JP" altLang="en-US" sz="2000" dirty="0" smtClean="0"/>
              <a:t>きさの</a:t>
            </a:r>
            <a:r>
              <a:rPr lang="ja-JP" altLang="en-US" sz="2000" dirty="0"/>
              <a:t>順</a:t>
            </a:r>
            <a:r>
              <a:rPr lang="ja-JP" altLang="en-US" sz="2000" dirty="0" smtClean="0"/>
              <a:t>に並べ、中央値に近い部分のみを用いて平均値を求めたもの</a:t>
            </a:r>
            <a:endParaRPr lang="en-US" altLang="ja-JP" sz="2000" dirty="0" smtClean="0"/>
          </a:p>
        </p:txBody>
      </p:sp>
      <p:sp>
        <p:nvSpPr>
          <p:cNvPr id="4" name="日付プレースホルダー 3"/>
          <p:cNvSpPr>
            <a:spLocks noGrp="1"/>
          </p:cNvSpPr>
          <p:nvPr>
            <p:ph type="dt" sz="half" idx="10"/>
          </p:nvPr>
        </p:nvSpPr>
        <p:spPr/>
        <p:txBody>
          <a:bodyPr/>
          <a:lstStyle/>
          <a:p>
            <a:fld id="{E80C1357-6981-4686-B490-9FAE2D55CE76}" type="datetime1">
              <a:rPr lang="en-US" altLang="ja-JP" smtClean="0"/>
              <a:t>10/20/2015</a:t>
            </a:fld>
            <a:endParaRPr lang="en-US" dirty="0"/>
          </a:p>
        </p:txBody>
      </p:sp>
      <p:sp>
        <p:nvSpPr>
          <p:cNvPr id="5" name="スライド番号プレースホルダー 4"/>
          <p:cNvSpPr>
            <a:spLocks noGrp="1"/>
          </p:cNvSpPr>
          <p:nvPr>
            <p:ph type="sldNum" sz="quarter" idx="12"/>
          </p:nvPr>
        </p:nvSpPr>
        <p:spPr/>
        <p:txBody>
          <a:bodyPr/>
          <a:lstStyle/>
          <a:p>
            <a:fld id="{6113E31D-E2AB-40D1-8B51-AFA5AFEF393A}" type="slidenum">
              <a:rPr lang="en-US" smtClean="0"/>
              <a:t>8</a:t>
            </a:fld>
            <a:endParaRPr lang="en-US" dirty="0"/>
          </a:p>
        </p:txBody>
      </p:sp>
    </p:spTree>
    <p:extLst>
      <p:ext uri="{BB962C8B-B14F-4D97-AF65-F5344CB8AC3E}">
        <p14:creationId xmlns:p14="http://schemas.microsoft.com/office/powerpoint/2010/main" val="23154888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08000" y="803704"/>
            <a:ext cx="6447501" cy="500449"/>
          </a:xfrm>
        </p:spPr>
        <p:txBody>
          <a:bodyPr>
            <a:normAutofit fontScale="90000"/>
          </a:bodyPr>
          <a:lstStyle/>
          <a:p>
            <a:r>
              <a:rPr kumimoji="1" lang="ja-JP" altLang="en-US" dirty="0" smtClean="0"/>
              <a:t>標準偏差</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a:xfrm>
                <a:off x="508001" y="1367481"/>
                <a:ext cx="6447501" cy="4703805"/>
              </a:xfrm>
            </p:spPr>
            <p:txBody>
              <a:bodyPr>
                <a:noAutofit/>
              </a:bodyPr>
              <a:lstStyle/>
              <a:p>
                <a:r>
                  <a:rPr kumimoji="1" lang="ja-JP" altLang="en-US" dirty="0" smtClean="0"/>
                  <a:t>データの標準値</a:t>
                </a:r>
                <a14:m>
                  <m:oMath xmlns:m="http://schemas.openxmlformats.org/officeDocument/2006/math">
                    <m:acc>
                      <m:accPr>
                        <m:chr m:val="̅"/>
                        <m:ctrlPr>
                          <a:rPr kumimoji="1" lang="ja-JP" altLang="en-US" i="1" smtClean="0">
                            <a:latin typeface="Cambria Math" panose="02040503050406030204" pitchFamily="18" charset="0"/>
                          </a:rPr>
                        </m:ctrlPr>
                      </m:accPr>
                      <m:e>
                        <m:r>
                          <a:rPr kumimoji="1" lang="en-US" altLang="ja-JP" b="0" i="1" smtClean="0">
                            <a:latin typeface="Cambria Math" panose="02040503050406030204" pitchFamily="18" charset="0"/>
                          </a:rPr>
                          <m:t>𝑋</m:t>
                        </m:r>
                      </m:e>
                    </m:acc>
                  </m:oMath>
                </a14:m>
                <a:r>
                  <a:rPr kumimoji="1" lang="ja-JP" altLang="en-US" dirty="0" smtClean="0"/>
                  <a:t>を用いたとき、個々のデータ、</a:t>
                </a:r>
                <a14:m>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𝑥</m:t>
                        </m:r>
                      </m:e>
                      <m:sub>
                        <m:r>
                          <a:rPr kumimoji="1" lang="en-US" altLang="ja-JP" b="0" i="1" smtClean="0">
                            <a:latin typeface="Cambria Math" panose="02040503050406030204" pitchFamily="18" charset="0"/>
                          </a:rPr>
                          <m:t>1</m:t>
                        </m:r>
                      </m:sub>
                    </m:sSub>
                  </m:oMath>
                </a14:m>
                <a:r>
                  <a:rPr kumimoji="1" lang="en-US" altLang="ja-JP" dirty="0" smtClean="0"/>
                  <a:t>,</a:t>
                </a:r>
                <a14:m>
                  <m:oMath xmlns:m="http://schemas.openxmlformats.org/officeDocument/2006/math">
                    <m:sSub>
                      <m:sSubPr>
                        <m:ctrlPr>
                          <a:rPr kumimoji="1" lang="en-US" altLang="ja-JP" i="1" dirty="0" smtClean="0">
                            <a:latin typeface="Cambria Math" panose="02040503050406030204" pitchFamily="18" charset="0"/>
                          </a:rPr>
                        </m:ctrlPr>
                      </m:sSubPr>
                      <m:e>
                        <m:r>
                          <a:rPr kumimoji="1" lang="en-US" altLang="ja-JP" b="0" i="1" dirty="0" smtClean="0">
                            <a:latin typeface="Cambria Math" panose="02040503050406030204" pitchFamily="18" charset="0"/>
                          </a:rPr>
                          <m:t>𝑥</m:t>
                        </m:r>
                      </m:e>
                      <m:sub>
                        <m:r>
                          <a:rPr kumimoji="1" lang="en-US" altLang="ja-JP" b="0" i="1" dirty="0" smtClean="0">
                            <a:latin typeface="Cambria Math" panose="02040503050406030204" pitchFamily="18" charset="0"/>
                          </a:rPr>
                          <m:t>2</m:t>
                        </m:r>
                      </m:sub>
                    </m:sSub>
                    <m:r>
                      <a:rPr kumimoji="1" lang="en-US" altLang="ja-JP" b="0" i="1" dirty="0" smtClean="0">
                        <a:latin typeface="Cambria Math" panose="02040503050406030204" pitchFamily="18" charset="0"/>
                      </a:rPr>
                      <m:t>,</m:t>
                    </m:r>
                    <m:r>
                      <a:rPr lang="en-US" altLang="ja-JP" i="1" dirty="0">
                        <a:latin typeface="Cambria Math" panose="02040503050406030204" pitchFamily="18" charset="0"/>
                      </a:rPr>
                      <m:t>…</m:t>
                    </m:r>
                    <m:r>
                      <a:rPr lang="en-US" altLang="ja-JP" b="0" i="1" dirty="0" smtClean="0">
                        <a:latin typeface="Cambria Math" panose="02040503050406030204" pitchFamily="18" charset="0"/>
                      </a:rPr>
                      <m:t>,</m:t>
                    </m:r>
                    <m:sSub>
                      <m:sSubPr>
                        <m:ctrlPr>
                          <a:rPr kumimoji="1" lang="en-US" altLang="ja-JP" i="1" dirty="0" smtClean="0">
                            <a:latin typeface="Cambria Math" panose="02040503050406030204" pitchFamily="18" charset="0"/>
                          </a:rPr>
                        </m:ctrlPr>
                      </m:sSubPr>
                      <m:e>
                        <m:r>
                          <a:rPr kumimoji="1" lang="en-US" altLang="ja-JP" b="0" i="1" dirty="0" smtClean="0">
                            <a:latin typeface="Cambria Math" panose="02040503050406030204" pitchFamily="18" charset="0"/>
                          </a:rPr>
                          <m:t>𝑥</m:t>
                        </m:r>
                      </m:e>
                      <m:sub>
                        <m:r>
                          <a:rPr kumimoji="1" lang="en-US" altLang="ja-JP" b="0" i="1" dirty="0" smtClean="0">
                            <a:latin typeface="Cambria Math" panose="02040503050406030204" pitchFamily="18" charset="0"/>
                          </a:rPr>
                          <m:t>𝑛</m:t>
                        </m:r>
                      </m:sub>
                    </m:sSub>
                  </m:oMath>
                </a14:m>
                <a:r>
                  <a:rPr kumimoji="1" lang="ja-JP" altLang="en-US" dirty="0" smtClean="0"/>
                  <a:t>の平均値からのずれ</a:t>
                </a:r>
                <a14:m>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𝑥</m:t>
                        </m:r>
                      </m:e>
                      <m:sub>
                        <m:r>
                          <a:rPr kumimoji="1" lang="en-US" altLang="ja-JP" b="0" i="1" smtClean="0">
                            <a:latin typeface="Cambria Math" panose="02040503050406030204" pitchFamily="18" charset="0"/>
                          </a:rPr>
                          <m:t>𝑖</m:t>
                        </m:r>
                      </m:sub>
                    </m:sSub>
                    <m:r>
                      <a:rPr kumimoji="1" lang="en-US" altLang="ja-JP" i="1" smtClean="0">
                        <a:latin typeface="Cambria Math" panose="02040503050406030204" pitchFamily="18" charset="0"/>
                        <a:ea typeface="Cambria Math" panose="02040503050406030204" pitchFamily="18" charset="0"/>
                      </a:rPr>
                      <m:t>−</m:t>
                    </m:r>
                    <m:acc>
                      <m:accPr>
                        <m:chr m:val="̅"/>
                        <m:ctrlPr>
                          <a:rPr kumimoji="1" lang="en-US" altLang="ja-JP" i="1" smtClean="0">
                            <a:latin typeface="Cambria Math" panose="02040503050406030204" pitchFamily="18" charset="0"/>
                            <a:ea typeface="Cambria Math" panose="02040503050406030204" pitchFamily="18" charset="0"/>
                          </a:rPr>
                        </m:ctrlPr>
                      </m:accPr>
                      <m:e>
                        <m:r>
                          <a:rPr kumimoji="1" lang="en-US" altLang="ja-JP" b="0" i="1" smtClean="0">
                            <a:latin typeface="Cambria Math" panose="02040503050406030204" pitchFamily="18" charset="0"/>
                            <a:ea typeface="Cambria Math" panose="02040503050406030204" pitchFamily="18" charset="0"/>
                          </a:rPr>
                          <m:t>𝑋</m:t>
                        </m:r>
                      </m:e>
                    </m:acc>
                  </m:oMath>
                </a14:m>
                <a:r>
                  <a:rPr kumimoji="1" lang="ja-JP" altLang="en-US" dirty="0" smtClean="0"/>
                  <a:t>のことを偏差という</a:t>
                </a:r>
                <a:endParaRPr kumimoji="1" lang="en-US" altLang="ja-JP" dirty="0" smtClean="0"/>
              </a:p>
              <a:p>
                <a:r>
                  <a:rPr lang="ja-JP" altLang="en-US" dirty="0"/>
                  <a:t>標</a:t>
                </a:r>
                <a:r>
                  <a:rPr lang="ja-JP" altLang="en-US" dirty="0" smtClean="0"/>
                  <a:t>準偏差</a:t>
                </a:r>
                <a:r>
                  <a:rPr lang="en-US" altLang="ja-JP" dirty="0" smtClean="0"/>
                  <a:t>(SD)</a:t>
                </a:r>
                <a:r>
                  <a:rPr lang="ja-JP" altLang="en-US" dirty="0" smtClean="0"/>
                  <a:t>はデータのばらつきの程度を表す。</a:t>
                </a:r>
                <a:endParaRPr kumimoji="1" lang="en-US" altLang="ja-JP" dirty="0"/>
              </a:p>
              <a:p>
                <a:r>
                  <a:rPr lang="ja-JP" altLang="en-US" dirty="0" smtClean="0"/>
                  <a:t>公式</a:t>
                </a:r>
                <a:endParaRPr kumimoji="1" lang="en-US" altLang="ja-JP" dirty="0" smtClean="0"/>
              </a:p>
              <a:p>
                <a:pPr marL="0" indent="0">
                  <a:buNone/>
                </a:pPr>
                <a:r>
                  <a:rPr kumimoji="1" lang="en-US" altLang="ja-JP" dirty="0" smtClean="0">
                    <a:ea typeface="Cambria Math" panose="02040503050406030204" pitchFamily="18" charset="0"/>
                  </a:rPr>
                  <a:t>	SD</a:t>
                </a:r>
                <a14:m>
                  <m:oMath xmlns:m="http://schemas.openxmlformats.org/officeDocument/2006/math">
                    <m:r>
                      <a:rPr kumimoji="1" lang="en-US" altLang="ja-JP" i="1" smtClean="0">
                        <a:latin typeface="Cambria Math" panose="02040503050406030204" pitchFamily="18" charset="0"/>
                        <a:ea typeface="Cambria Math" panose="02040503050406030204" pitchFamily="18" charset="0"/>
                      </a:rPr>
                      <m:t>=</m:t>
                    </m:r>
                    <m:rad>
                      <m:radPr>
                        <m:degHide m:val="on"/>
                        <m:ctrlPr>
                          <a:rPr kumimoji="1" lang="en-US" altLang="ja-JP" i="1" smtClean="0">
                            <a:latin typeface="Cambria Math" panose="02040503050406030204" pitchFamily="18" charset="0"/>
                            <a:ea typeface="Cambria Math" panose="02040503050406030204" pitchFamily="18" charset="0"/>
                          </a:rPr>
                        </m:ctrlPr>
                      </m:radPr>
                      <m:deg/>
                      <m:e>
                        <m:f>
                          <m:fPr>
                            <m:ctrlPr>
                              <a:rPr lang="en-US" altLang="ja-JP" i="1">
                                <a:latin typeface="Cambria Math" panose="02040503050406030204" pitchFamily="18" charset="0"/>
                                <a:ea typeface="Cambria Math" panose="02040503050406030204" pitchFamily="18" charset="0"/>
                              </a:rPr>
                            </m:ctrlPr>
                          </m:fPr>
                          <m:num>
                            <m:sSup>
                              <m:sSupPr>
                                <m:ctrlPr>
                                  <a:rPr lang="en-US" altLang="ja-JP" i="1">
                                    <a:latin typeface="Cambria Math" panose="02040503050406030204" pitchFamily="18" charset="0"/>
                                    <a:ea typeface="Cambria Math" panose="02040503050406030204" pitchFamily="18" charset="0"/>
                                  </a:rPr>
                                </m:ctrlPr>
                              </m:sSupPr>
                              <m:e>
                                <m:d>
                                  <m:dPr>
                                    <m:ctrlPr>
                                      <a:rPr lang="en-US" altLang="ja-JP" i="1">
                                        <a:latin typeface="Cambria Math" panose="02040503050406030204" pitchFamily="18" charset="0"/>
                                        <a:ea typeface="Cambria Math" panose="02040503050406030204" pitchFamily="18" charset="0"/>
                                      </a:rPr>
                                    </m:ctrlPr>
                                  </m:dPr>
                                  <m:e>
                                    <m:sSub>
                                      <m:sSubPr>
                                        <m:ctrlPr>
                                          <a:rPr lang="en-US" altLang="ja-JP" i="1">
                                            <a:latin typeface="Cambria Math" panose="02040503050406030204" pitchFamily="18" charset="0"/>
                                            <a:ea typeface="Cambria Math" panose="02040503050406030204" pitchFamily="18" charset="0"/>
                                          </a:rPr>
                                        </m:ctrlPr>
                                      </m:sSubPr>
                                      <m:e>
                                        <m:r>
                                          <a:rPr lang="en-US" altLang="ja-JP" i="1">
                                            <a:latin typeface="Cambria Math" panose="02040503050406030204" pitchFamily="18" charset="0"/>
                                            <a:ea typeface="Cambria Math" panose="02040503050406030204" pitchFamily="18" charset="0"/>
                                          </a:rPr>
                                          <m:t>𝑥</m:t>
                                        </m:r>
                                      </m:e>
                                      <m:sub>
                                        <m:r>
                                          <a:rPr lang="en-US" altLang="ja-JP" i="1">
                                            <a:latin typeface="Cambria Math" panose="02040503050406030204" pitchFamily="18" charset="0"/>
                                            <a:ea typeface="Cambria Math" panose="02040503050406030204" pitchFamily="18" charset="0"/>
                                          </a:rPr>
                                          <m:t>1</m:t>
                                        </m:r>
                                      </m:sub>
                                    </m:sSub>
                                    <m:r>
                                      <a:rPr lang="en-US" altLang="ja-JP" i="1">
                                        <a:latin typeface="Cambria Math" panose="02040503050406030204" pitchFamily="18" charset="0"/>
                                        <a:ea typeface="Cambria Math" panose="02040503050406030204" pitchFamily="18" charset="0"/>
                                      </a:rPr>
                                      <m:t>−</m:t>
                                    </m:r>
                                    <m:acc>
                                      <m:accPr>
                                        <m:chr m:val="̅"/>
                                        <m:ctrlPr>
                                          <a:rPr lang="en-US" altLang="ja-JP" i="1">
                                            <a:latin typeface="Cambria Math" panose="02040503050406030204" pitchFamily="18" charset="0"/>
                                            <a:ea typeface="Cambria Math" panose="02040503050406030204" pitchFamily="18" charset="0"/>
                                          </a:rPr>
                                        </m:ctrlPr>
                                      </m:accPr>
                                      <m:e>
                                        <m:r>
                                          <a:rPr lang="en-US" altLang="ja-JP" i="1">
                                            <a:latin typeface="Cambria Math" panose="02040503050406030204" pitchFamily="18" charset="0"/>
                                            <a:ea typeface="Cambria Math" panose="02040503050406030204" pitchFamily="18" charset="0"/>
                                          </a:rPr>
                                          <m:t>𝑋</m:t>
                                        </m:r>
                                      </m:e>
                                    </m:acc>
                                  </m:e>
                                </m:d>
                              </m:e>
                              <m:sup>
                                <m:r>
                                  <a:rPr lang="en-US" altLang="ja-JP" i="1">
                                    <a:latin typeface="Cambria Math" panose="02040503050406030204" pitchFamily="18" charset="0"/>
                                    <a:ea typeface="Cambria Math" panose="02040503050406030204" pitchFamily="18" charset="0"/>
                                  </a:rPr>
                                  <m:t>2</m:t>
                                </m:r>
                              </m:sup>
                            </m:sSup>
                            <m:r>
                              <a:rPr lang="en-US" altLang="ja-JP" i="1">
                                <a:latin typeface="Cambria Math" panose="02040503050406030204" pitchFamily="18" charset="0"/>
                                <a:ea typeface="Cambria Math" panose="02040503050406030204" pitchFamily="18" charset="0"/>
                              </a:rPr>
                              <m:t>+</m:t>
                            </m:r>
                            <m:sSup>
                              <m:sSupPr>
                                <m:ctrlPr>
                                  <a:rPr lang="en-US" altLang="ja-JP" i="1">
                                    <a:latin typeface="Cambria Math" panose="02040503050406030204" pitchFamily="18" charset="0"/>
                                    <a:ea typeface="Cambria Math" panose="02040503050406030204" pitchFamily="18" charset="0"/>
                                  </a:rPr>
                                </m:ctrlPr>
                              </m:sSupPr>
                              <m:e>
                                <m:d>
                                  <m:dPr>
                                    <m:ctrlPr>
                                      <a:rPr lang="en-US" altLang="ja-JP" i="1">
                                        <a:latin typeface="Cambria Math" panose="02040503050406030204" pitchFamily="18" charset="0"/>
                                        <a:ea typeface="Cambria Math" panose="02040503050406030204" pitchFamily="18" charset="0"/>
                                      </a:rPr>
                                    </m:ctrlPr>
                                  </m:dPr>
                                  <m:e>
                                    <m:sSub>
                                      <m:sSubPr>
                                        <m:ctrlPr>
                                          <a:rPr lang="en-US" altLang="ja-JP" i="1">
                                            <a:latin typeface="Cambria Math" panose="02040503050406030204" pitchFamily="18" charset="0"/>
                                            <a:ea typeface="Cambria Math" panose="02040503050406030204" pitchFamily="18" charset="0"/>
                                          </a:rPr>
                                        </m:ctrlPr>
                                      </m:sSubPr>
                                      <m:e>
                                        <m:r>
                                          <a:rPr lang="en-US" altLang="ja-JP" i="1">
                                            <a:latin typeface="Cambria Math" panose="02040503050406030204" pitchFamily="18" charset="0"/>
                                            <a:ea typeface="Cambria Math" panose="02040503050406030204" pitchFamily="18" charset="0"/>
                                          </a:rPr>
                                          <m:t>𝑥</m:t>
                                        </m:r>
                                      </m:e>
                                      <m:sub>
                                        <m:r>
                                          <a:rPr lang="en-US" altLang="ja-JP" b="0" i="1" smtClean="0">
                                            <a:latin typeface="Cambria Math" panose="02040503050406030204" pitchFamily="18" charset="0"/>
                                            <a:ea typeface="Cambria Math" panose="02040503050406030204" pitchFamily="18" charset="0"/>
                                          </a:rPr>
                                          <m:t>2</m:t>
                                        </m:r>
                                      </m:sub>
                                    </m:sSub>
                                    <m:r>
                                      <a:rPr lang="en-US" altLang="ja-JP" i="1">
                                        <a:latin typeface="Cambria Math" panose="02040503050406030204" pitchFamily="18" charset="0"/>
                                        <a:ea typeface="Cambria Math" panose="02040503050406030204" pitchFamily="18" charset="0"/>
                                      </a:rPr>
                                      <m:t>−</m:t>
                                    </m:r>
                                    <m:acc>
                                      <m:accPr>
                                        <m:chr m:val="̅"/>
                                        <m:ctrlPr>
                                          <a:rPr lang="en-US" altLang="ja-JP" i="1">
                                            <a:latin typeface="Cambria Math" panose="02040503050406030204" pitchFamily="18" charset="0"/>
                                            <a:ea typeface="Cambria Math" panose="02040503050406030204" pitchFamily="18" charset="0"/>
                                          </a:rPr>
                                        </m:ctrlPr>
                                      </m:accPr>
                                      <m:e>
                                        <m:r>
                                          <a:rPr lang="en-US" altLang="ja-JP" i="1">
                                            <a:latin typeface="Cambria Math" panose="02040503050406030204" pitchFamily="18" charset="0"/>
                                            <a:ea typeface="Cambria Math" panose="02040503050406030204" pitchFamily="18" charset="0"/>
                                          </a:rPr>
                                          <m:t>𝑋</m:t>
                                        </m:r>
                                      </m:e>
                                    </m:acc>
                                  </m:e>
                                </m:d>
                              </m:e>
                              <m:sup>
                                <m:r>
                                  <a:rPr lang="en-US" altLang="ja-JP" i="1">
                                    <a:latin typeface="Cambria Math" panose="02040503050406030204" pitchFamily="18" charset="0"/>
                                    <a:ea typeface="Cambria Math" panose="02040503050406030204" pitchFamily="18" charset="0"/>
                                  </a:rPr>
                                  <m:t>2</m:t>
                                </m:r>
                              </m:sup>
                            </m:sSup>
                            <m:r>
                              <a:rPr lang="en-US" altLang="ja-JP" b="0" i="1" smtClean="0">
                                <a:latin typeface="Cambria Math" panose="02040503050406030204" pitchFamily="18" charset="0"/>
                                <a:ea typeface="Cambria Math" panose="02040503050406030204" pitchFamily="18" charset="0"/>
                              </a:rPr>
                              <m:t>+</m:t>
                            </m:r>
                            <m:r>
                              <a:rPr lang="ja-JP" altLang="en-US" i="1">
                                <a:latin typeface="Cambria Math" panose="02040503050406030204" pitchFamily="18" charset="0"/>
                                <a:ea typeface="Cambria Math" panose="02040503050406030204" pitchFamily="18" charset="0"/>
                              </a:rPr>
                              <m:t>･･･</m:t>
                            </m:r>
                            <m:r>
                              <a:rPr lang="en-US" altLang="ja-JP" b="0" i="1" smtClean="0">
                                <a:latin typeface="Cambria Math" panose="02040503050406030204" pitchFamily="18" charset="0"/>
                                <a:ea typeface="Cambria Math" panose="02040503050406030204" pitchFamily="18" charset="0"/>
                              </a:rPr>
                              <m:t>+</m:t>
                            </m:r>
                            <m:sSup>
                              <m:sSupPr>
                                <m:ctrlPr>
                                  <a:rPr lang="en-US" altLang="ja-JP" i="1">
                                    <a:latin typeface="Cambria Math" panose="02040503050406030204" pitchFamily="18" charset="0"/>
                                    <a:ea typeface="Cambria Math" panose="02040503050406030204" pitchFamily="18" charset="0"/>
                                  </a:rPr>
                                </m:ctrlPr>
                              </m:sSupPr>
                              <m:e>
                                <m:d>
                                  <m:dPr>
                                    <m:ctrlPr>
                                      <a:rPr lang="en-US" altLang="ja-JP" i="1">
                                        <a:latin typeface="Cambria Math" panose="02040503050406030204" pitchFamily="18" charset="0"/>
                                        <a:ea typeface="Cambria Math" panose="02040503050406030204" pitchFamily="18" charset="0"/>
                                      </a:rPr>
                                    </m:ctrlPr>
                                  </m:dPr>
                                  <m:e>
                                    <m:sSub>
                                      <m:sSubPr>
                                        <m:ctrlPr>
                                          <a:rPr lang="en-US" altLang="ja-JP" i="1">
                                            <a:latin typeface="Cambria Math" panose="02040503050406030204" pitchFamily="18" charset="0"/>
                                            <a:ea typeface="Cambria Math" panose="02040503050406030204" pitchFamily="18" charset="0"/>
                                          </a:rPr>
                                        </m:ctrlPr>
                                      </m:sSubPr>
                                      <m:e>
                                        <m:r>
                                          <a:rPr lang="en-US" altLang="ja-JP" i="1">
                                            <a:latin typeface="Cambria Math" panose="02040503050406030204" pitchFamily="18" charset="0"/>
                                            <a:ea typeface="Cambria Math" panose="02040503050406030204" pitchFamily="18" charset="0"/>
                                          </a:rPr>
                                          <m:t>𝑥</m:t>
                                        </m:r>
                                      </m:e>
                                      <m:sub>
                                        <m:r>
                                          <a:rPr lang="en-US" altLang="ja-JP" b="0" i="1" smtClean="0">
                                            <a:latin typeface="Cambria Math" panose="02040503050406030204" pitchFamily="18" charset="0"/>
                                            <a:ea typeface="Cambria Math" panose="02040503050406030204" pitchFamily="18" charset="0"/>
                                          </a:rPr>
                                          <m:t>𝑛</m:t>
                                        </m:r>
                                      </m:sub>
                                    </m:sSub>
                                    <m:r>
                                      <a:rPr lang="en-US" altLang="ja-JP" i="1">
                                        <a:latin typeface="Cambria Math" panose="02040503050406030204" pitchFamily="18" charset="0"/>
                                        <a:ea typeface="Cambria Math" panose="02040503050406030204" pitchFamily="18" charset="0"/>
                                      </a:rPr>
                                      <m:t>−</m:t>
                                    </m:r>
                                    <m:acc>
                                      <m:accPr>
                                        <m:chr m:val="̅"/>
                                        <m:ctrlPr>
                                          <a:rPr lang="en-US" altLang="ja-JP" i="1">
                                            <a:latin typeface="Cambria Math" panose="02040503050406030204" pitchFamily="18" charset="0"/>
                                            <a:ea typeface="Cambria Math" panose="02040503050406030204" pitchFamily="18" charset="0"/>
                                          </a:rPr>
                                        </m:ctrlPr>
                                      </m:accPr>
                                      <m:e>
                                        <m:r>
                                          <a:rPr lang="en-US" altLang="ja-JP" i="1">
                                            <a:latin typeface="Cambria Math" panose="02040503050406030204" pitchFamily="18" charset="0"/>
                                            <a:ea typeface="Cambria Math" panose="02040503050406030204" pitchFamily="18" charset="0"/>
                                          </a:rPr>
                                          <m:t>𝑋</m:t>
                                        </m:r>
                                      </m:e>
                                    </m:acc>
                                  </m:e>
                                </m:d>
                              </m:e>
                              <m:sup>
                                <m:r>
                                  <a:rPr lang="en-US" altLang="ja-JP" b="0" i="1" smtClean="0">
                                    <a:latin typeface="Cambria Math" panose="02040503050406030204" pitchFamily="18" charset="0"/>
                                    <a:ea typeface="Cambria Math" panose="02040503050406030204" pitchFamily="18" charset="0"/>
                                  </a:rPr>
                                  <m:t>2</m:t>
                                </m:r>
                              </m:sup>
                            </m:sSup>
                          </m:num>
                          <m:den>
                            <m:r>
                              <a:rPr lang="en-US" altLang="ja-JP" i="1">
                                <a:latin typeface="Cambria Math" panose="02040503050406030204" pitchFamily="18" charset="0"/>
                                <a:ea typeface="Cambria Math" panose="02040503050406030204" pitchFamily="18" charset="0"/>
                              </a:rPr>
                              <m:t>𝑛</m:t>
                            </m:r>
                            <m:r>
                              <a:rPr lang="en-US" altLang="ja-JP" i="1">
                                <a:latin typeface="Cambria Math" panose="02040503050406030204" pitchFamily="18" charset="0"/>
                                <a:ea typeface="Cambria Math" panose="02040503050406030204" pitchFamily="18" charset="0"/>
                              </a:rPr>
                              <m:t>−1</m:t>
                            </m:r>
                          </m:den>
                        </m:f>
                      </m:e>
                    </m:rad>
                  </m:oMath>
                </a14:m>
                <a:endParaRPr kumimoji="1" lang="en-US" altLang="ja-JP" dirty="0" smtClean="0">
                  <a:ea typeface="Cambria Math" panose="02040503050406030204" pitchFamily="18" charset="0"/>
                </a:endParaRPr>
              </a:p>
              <a:p>
                <a:pPr marL="0" indent="0">
                  <a:buNone/>
                </a:pPr>
                <a:endParaRPr kumimoji="1" lang="en-US" altLang="ja-JP" dirty="0"/>
              </a:p>
              <a:p>
                <a:pPr marL="0" indent="0">
                  <a:buNone/>
                </a:pPr>
                <a:endParaRPr kumimoji="1" lang="en-US" altLang="ja-JP" dirty="0" smtClean="0"/>
              </a:p>
              <a:p>
                <a:pPr marL="0" indent="0">
                  <a:buNone/>
                </a:pPr>
                <a:r>
                  <a:rPr kumimoji="1" lang="ja-JP" altLang="en-US" dirty="0" smtClean="0"/>
                  <a:t>上の公式では、自由度が</a:t>
                </a:r>
                <a:r>
                  <a:rPr kumimoji="1" lang="en-US" altLang="ja-JP" dirty="0" smtClean="0"/>
                  <a:t>n</a:t>
                </a:r>
                <a:r>
                  <a:rPr kumimoji="1" lang="ja-JP" altLang="en-US" dirty="0" smtClean="0"/>
                  <a:t>ではなく</a:t>
                </a:r>
                <a:r>
                  <a:rPr kumimoji="1" lang="en-US" altLang="ja-JP" dirty="0" smtClean="0"/>
                  <a:t>n-1</a:t>
                </a:r>
                <a:r>
                  <a:rPr lang="ja-JP" altLang="en-US" dirty="0" smtClean="0"/>
                  <a:t>を用いて計算している。</a:t>
                </a:r>
                <a:endParaRPr lang="en-US" altLang="ja-JP" dirty="0" smtClean="0"/>
              </a:p>
              <a:p>
                <a:pPr marL="0" indent="0">
                  <a:buNone/>
                </a:pPr>
                <a:r>
                  <a:rPr lang="ja-JP" altLang="en-US" dirty="0" smtClean="0"/>
                  <a:t>これ</a:t>
                </a:r>
                <a:r>
                  <a:rPr lang="ja-JP" altLang="en-US" dirty="0"/>
                  <a:t>は</a:t>
                </a:r>
                <a:r>
                  <a:rPr lang="ja-JP" altLang="en-US" dirty="0" smtClean="0"/>
                  <a:t>平均値を求める際に自由度ｎを用いており、そのために</a:t>
                </a:r>
                <a:r>
                  <a:rPr lang="en-US" altLang="ja-JP" dirty="0" smtClean="0"/>
                  <a:t>n-1</a:t>
                </a:r>
                <a:r>
                  <a:rPr lang="ja-JP" altLang="en-US" dirty="0" smtClean="0"/>
                  <a:t>個のデータが決まれば</a:t>
                </a:r>
                <a:r>
                  <a:rPr lang="en-US" altLang="ja-JP" dirty="0" smtClean="0"/>
                  <a:t>n</a:t>
                </a:r>
                <a:r>
                  <a:rPr lang="ja-JP" altLang="en-US" dirty="0" smtClean="0"/>
                  <a:t>番目のデータも必然的に決まるという考えからである。</a:t>
                </a:r>
                <a:endParaRPr lang="en-US" altLang="ja-JP" dirty="0" smtClean="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xfrm>
                <a:off x="508001" y="1367481"/>
                <a:ext cx="6447501" cy="4703805"/>
              </a:xfrm>
              <a:blipFill rotWithShape="0">
                <a:blip r:embed="rId2"/>
                <a:stretch>
                  <a:fillRect l="-756" t="-389" r="-2836"/>
                </a:stretch>
              </a:blipFill>
            </p:spPr>
            <p:txBody>
              <a:bodyPr/>
              <a:lstStyle/>
              <a:p>
                <a:r>
                  <a:rPr lang="ja-JP" altLang="en-US">
                    <a:noFill/>
                  </a:rPr>
                  <a:t> </a:t>
                </a:r>
              </a:p>
            </p:txBody>
          </p:sp>
        </mc:Fallback>
      </mc:AlternateContent>
      <p:sp>
        <p:nvSpPr>
          <p:cNvPr id="4" name="日付プレースホルダー 3"/>
          <p:cNvSpPr>
            <a:spLocks noGrp="1"/>
          </p:cNvSpPr>
          <p:nvPr>
            <p:ph type="dt" sz="half" idx="10"/>
          </p:nvPr>
        </p:nvSpPr>
        <p:spPr/>
        <p:txBody>
          <a:bodyPr/>
          <a:lstStyle/>
          <a:p>
            <a:fld id="{F51CC761-FC0F-4562-8C2C-FC7C30FB072F}" type="datetime1">
              <a:rPr lang="en-US" altLang="ja-JP" smtClean="0"/>
              <a:t>10/20/2015</a:t>
            </a:fld>
            <a:endParaRPr lang="en-US" dirty="0"/>
          </a:p>
        </p:txBody>
      </p:sp>
      <p:sp>
        <p:nvSpPr>
          <p:cNvPr id="5" name="スライド番号プレースホルダー 4"/>
          <p:cNvSpPr>
            <a:spLocks noGrp="1"/>
          </p:cNvSpPr>
          <p:nvPr>
            <p:ph type="sldNum" sz="quarter" idx="12"/>
          </p:nvPr>
        </p:nvSpPr>
        <p:spPr/>
        <p:txBody>
          <a:bodyPr/>
          <a:lstStyle/>
          <a:p>
            <a:fld id="{6113E31D-E2AB-40D1-8B51-AFA5AFEF393A}" type="slidenum">
              <a:rPr lang="en-US" smtClean="0"/>
              <a:t>9</a:t>
            </a:fld>
            <a:endParaRPr lang="en-US" dirty="0"/>
          </a:p>
        </p:txBody>
      </p:sp>
    </p:spTree>
    <p:extLst>
      <p:ext uri="{BB962C8B-B14F-4D97-AF65-F5344CB8AC3E}">
        <p14:creationId xmlns:p14="http://schemas.microsoft.com/office/powerpoint/2010/main" val="2543706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08000" y="869605"/>
            <a:ext cx="6447501" cy="420130"/>
          </a:xfrm>
        </p:spPr>
        <p:txBody>
          <a:bodyPr>
            <a:normAutofit fontScale="90000"/>
          </a:bodyPr>
          <a:lstStyle/>
          <a:p>
            <a:r>
              <a:rPr kumimoji="1" lang="ja-JP" altLang="en-US" dirty="0" smtClean="0"/>
              <a:t>標準偏差の性質と変動係数</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a:xfrm>
                <a:off x="508001" y="1556951"/>
                <a:ext cx="6447501" cy="4835611"/>
              </a:xfrm>
            </p:spPr>
            <p:txBody>
              <a:bodyPr>
                <a:normAutofit lnSpcReduction="10000"/>
              </a:bodyPr>
              <a:lstStyle/>
              <a:p>
                <a:r>
                  <a:rPr lang="ja-JP" altLang="en-US" dirty="0" smtClean="0"/>
                  <a:t>もともと小数のデータを扱っている場合、データ数が増えれば平均値に近い値が増えるため標準偏差が小さくなることがある。</a:t>
                </a:r>
                <a:endParaRPr lang="en-US" altLang="ja-JP" dirty="0" smtClean="0"/>
              </a:p>
              <a:p>
                <a:endParaRPr lang="en-US" altLang="ja-JP" dirty="0" smtClean="0"/>
              </a:p>
              <a:p>
                <a:r>
                  <a:rPr lang="ja-JP" altLang="en-US" dirty="0" smtClean="0"/>
                  <a:t>平均値</a:t>
                </a:r>
                <a:r>
                  <a:rPr lang="ja-JP" altLang="en-US" dirty="0"/>
                  <a:t>から大きくかけ離れた値が出る確率が０でないため、その値が含まれると標準偏差が逆に大きくなってしまう。</a:t>
                </a:r>
                <a:endParaRPr lang="en-US" altLang="ja-JP" dirty="0"/>
              </a:p>
              <a:p>
                <a:endParaRPr kumimoji="1" lang="en-US" altLang="ja-JP" dirty="0" smtClean="0"/>
              </a:p>
              <a:p>
                <a:endParaRPr lang="en-US" altLang="ja-JP" sz="2000" dirty="0"/>
              </a:p>
              <a:p>
                <a:r>
                  <a:rPr kumimoji="1" lang="ja-JP" altLang="en-US" sz="2000" dirty="0" smtClean="0"/>
                  <a:t>多くの値を扱う場合、標準偏差ではなく変動係数</a:t>
                </a:r>
                <a:r>
                  <a:rPr kumimoji="1" lang="en-US" altLang="ja-JP" sz="2000" dirty="0" smtClean="0"/>
                  <a:t>(CV)</a:t>
                </a:r>
                <a:r>
                  <a:rPr kumimoji="1" lang="ja-JP" altLang="en-US" sz="2000" dirty="0" smtClean="0"/>
                  <a:t>を用いるほうがよい。</a:t>
                </a:r>
                <a:endParaRPr lang="en-US" altLang="ja-JP" sz="2000" dirty="0"/>
              </a:p>
              <a:p>
                <a:r>
                  <a:rPr lang="ja-JP" altLang="en-US" sz="2000" dirty="0" smtClean="0"/>
                  <a:t>公式</a:t>
                </a:r>
                <a:endParaRPr lang="en-US" altLang="ja-JP" sz="2000" dirty="0" smtClean="0"/>
              </a:p>
              <a:p>
                <a:pPr marL="0" indent="0">
                  <a:buNone/>
                </a:pPr>
                <a:r>
                  <a:rPr kumimoji="1" lang="en-US" altLang="ja-JP" sz="2000" dirty="0" smtClean="0"/>
                  <a:t>	CV</a:t>
                </a:r>
                <a14:m>
                  <m:oMath xmlns:m="http://schemas.openxmlformats.org/officeDocument/2006/math">
                    <m:r>
                      <a:rPr kumimoji="1" lang="en-US" altLang="ja-JP" sz="2000" i="1" smtClean="0">
                        <a:latin typeface="Cambria Math" panose="02040503050406030204" pitchFamily="18" charset="0"/>
                        <a:ea typeface="Cambria Math" panose="02040503050406030204" pitchFamily="18" charset="0"/>
                      </a:rPr>
                      <m:t>=</m:t>
                    </m:r>
                    <m:f>
                      <m:fPr>
                        <m:ctrlPr>
                          <a:rPr kumimoji="1" lang="en-US" altLang="ja-JP" sz="2000" i="1" smtClean="0">
                            <a:latin typeface="Cambria Math" panose="02040503050406030204" pitchFamily="18" charset="0"/>
                          </a:rPr>
                        </m:ctrlPr>
                      </m:fPr>
                      <m:num>
                        <m:rad>
                          <m:radPr>
                            <m:degHide m:val="on"/>
                            <m:ctrlPr>
                              <a:rPr kumimoji="1" lang="en-US" altLang="ja-JP" sz="2000" i="1" smtClean="0">
                                <a:latin typeface="Cambria Math" panose="02040503050406030204" pitchFamily="18" charset="0"/>
                              </a:rPr>
                            </m:ctrlPr>
                          </m:radPr>
                          <m:deg/>
                          <m:e>
                            <m:f>
                              <m:fPr>
                                <m:ctrlPr>
                                  <a:rPr kumimoji="1" lang="en-US" altLang="ja-JP" sz="2000" i="1" smtClean="0">
                                    <a:latin typeface="Cambria Math" panose="02040503050406030204" pitchFamily="18" charset="0"/>
                                  </a:rPr>
                                </m:ctrlPr>
                              </m:fPr>
                              <m:num>
                                <m:sSup>
                                  <m:sSupPr>
                                    <m:ctrlPr>
                                      <a:rPr lang="en-US" altLang="ja-JP" sz="2000" i="1">
                                        <a:latin typeface="Cambria Math" panose="02040503050406030204" pitchFamily="18" charset="0"/>
                                        <a:ea typeface="Cambria Math" panose="02040503050406030204" pitchFamily="18" charset="0"/>
                                      </a:rPr>
                                    </m:ctrlPr>
                                  </m:sSupPr>
                                  <m:e>
                                    <m:d>
                                      <m:dPr>
                                        <m:ctrlPr>
                                          <a:rPr lang="en-US" altLang="ja-JP" sz="2000" i="1">
                                            <a:latin typeface="Cambria Math" panose="02040503050406030204" pitchFamily="18" charset="0"/>
                                            <a:ea typeface="Cambria Math" panose="02040503050406030204" pitchFamily="18" charset="0"/>
                                          </a:rPr>
                                        </m:ctrlPr>
                                      </m:dPr>
                                      <m:e>
                                        <m:sSub>
                                          <m:sSubPr>
                                            <m:ctrlPr>
                                              <a:rPr lang="en-US" altLang="ja-JP" sz="2000" i="1">
                                                <a:latin typeface="Cambria Math" panose="02040503050406030204" pitchFamily="18" charset="0"/>
                                                <a:ea typeface="Cambria Math" panose="02040503050406030204" pitchFamily="18" charset="0"/>
                                              </a:rPr>
                                            </m:ctrlPr>
                                          </m:sSubPr>
                                          <m:e>
                                            <m:r>
                                              <a:rPr lang="en-US" altLang="ja-JP" sz="2000" i="1">
                                                <a:latin typeface="Cambria Math" panose="02040503050406030204" pitchFamily="18" charset="0"/>
                                                <a:ea typeface="Cambria Math" panose="02040503050406030204" pitchFamily="18" charset="0"/>
                                              </a:rPr>
                                              <m:t>𝑥</m:t>
                                            </m:r>
                                          </m:e>
                                          <m:sub>
                                            <m:r>
                                              <a:rPr lang="en-US" altLang="ja-JP" sz="2000" i="1">
                                                <a:latin typeface="Cambria Math" panose="02040503050406030204" pitchFamily="18" charset="0"/>
                                                <a:ea typeface="Cambria Math" panose="02040503050406030204" pitchFamily="18" charset="0"/>
                                              </a:rPr>
                                              <m:t>1</m:t>
                                            </m:r>
                                          </m:sub>
                                        </m:sSub>
                                        <m:r>
                                          <a:rPr lang="en-US" altLang="ja-JP" sz="2000" i="1">
                                            <a:latin typeface="Cambria Math" panose="02040503050406030204" pitchFamily="18" charset="0"/>
                                            <a:ea typeface="Cambria Math" panose="02040503050406030204" pitchFamily="18" charset="0"/>
                                          </a:rPr>
                                          <m:t>−</m:t>
                                        </m:r>
                                        <m:acc>
                                          <m:accPr>
                                            <m:chr m:val="̅"/>
                                            <m:ctrlPr>
                                              <a:rPr lang="en-US" altLang="ja-JP" sz="2000" i="1">
                                                <a:latin typeface="Cambria Math" panose="02040503050406030204" pitchFamily="18" charset="0"/>
                                                <a:ea typeface="Cambria Math" panose="02040503050406030204" pitchFamily="18" charset="0"/>
                                              </a:rPr>
                                            </m:ctrlPr>
                                          </m:accPr>
                                          <m:e>
                                            <m:r>
                                              <a:rPr lang="en-US" altLang="ja-JP" sz="2000" i="1">
                                                <a:latin typeface="Cambria Math" panose="02040503050406030204" pitchFamily="18" charset="0"/>
                                                <a:ea typeface="Cambria Math" panose="02040503050406030204" pitchFamily="18" charset="0"/>
                                              </a:rPr>
                                              <m:t>𝑋</m:t>
                                            </m:r>
                                          </m:e>
                                        </m:acc>
                                      </m:e>
                                    </m:d>
                                  </m:e>
                                  <m:sup>
                                    <m:r>
                                      <a:rPr lang="en-US" altLang="ja-JP" sz="2000" i="1">
                                        <a:latin typeface="Cambria Math" panose="02040503050406030204" pitchFamily="18" charset="0"/>
                                        <a:ea typeface="Cambria Math" panose="02040503050406030204" pitchFamily="18" charset="0"/>
                                      </a:rPr>
                                      <m:t>2</m:t>
                                    </m:r>
                                  </m:sup>
                                </m:sSup>
                                <m:r>
                                  <a:rPr lang="en-US" altLang="ja-JP" sz="2000" i="1">
                                    <a:latin typeface="Cambria Math" panose="02040503050406030204" pitchFamily="18" charset="0"/>
                                    <a:ea typeface="Cambria Math" panose="02040503050406030204" pitchFamily="18" charset="0"/>
                                  </a:rPr>
                                  <m:t>+</m:t>
                                </m:r>
                                <m:sSup>
                                  <m:sSupPr>
                                    <m:ctrlPr>
                                      <a:rPr lang="en-US" altLang="ja-JP" sz="2000" i="1">
                                        <a:latin typeface="Cambria Math" panose="02040503050406030204" pitchFamily="18" charset="0"/>
                                        <a:ea typeface="Cambria Math" panose="02040503050406030204" pitchFamily="18" charset="0"/>
                                      </a:rPr>
                                    </m:ctrlPr>
                                  </m:sSupPr>
                                  <m:e>
                                    <m:d>
                                      <m:dPr>
                                        <m:ctrlPr>
                                          <a:rPr lang="en-US" altLang="ja-JP" sz="2000" i="1">
                                            <a:latin typeface="Cambria Math" panose="02040503050406030204" pitchFamily="18" charset="0"/>
                                            <a:ea typeface="Cambria Math" panose="02040503050406030204" pitchFamily="18" charset="0"/>
                                          </a:rPr>
                                        </m:ctrlPr>
                                      </m:dPr>
                                      <m:e>
                                        <m:sSub>
                                          <m:sSubPr>
                                            <m:ctrlPr>
                                              <a:rPr lang="en-US" altLang="ja-JP" sz="2000" i="1">
                                                <a:latin typeface="Cambria Math" panose="02040503050406030204" pitchFamily="18" charset="0"/>
                                                <a:ea typeface="Cambria Math" panose="02040503050406030204" pitchFamily="18" charset="0"/>
                                              </a:rPr>
                                            </m:ctrlPr>
                                          </m:sSubPr>
                                          <m:e>
                                            <m:r>
                                              <a:rPr lang="en-US" altLang="ja-JP" sz="2000" i="1">
                                                <a:latin typeface="Cambria Math" panose="02040503050406030204" pitchFamily="18" charset="0"/>
                                                <a:ea typeface="Cambria Math" panose="02040503050406030204" pitchFamily="18" charset="0"/>
                                              </a:rPr>
                                              <m:t>𝑥</m:t>
                                            </m:r>
                                          </m:e>
                                          <m:sub>
                                            <m:r>
                                              <a:rPr lang="en-US" altLang="ja-JP" sz="2000" i="1">
                                                <a:latin typeface="Cambria Math" panose="02040503050406030204" pitchFamily="18" charset="0"/>
                                                <a:ea typeface="Cambria Math" panose="02040503050406030204" pitchFamily="18" charset="0"/>
                                              </a:rPr>
                                              <m:t>2</m:t>
                                            </m:r>
                                          </m:sub>
                                        </m:sSub>
                                        <m:r>
                                          <a:rPr lang="en-US" altLang="ja-JP" sz="2000" i="1">
                                            <a:latin typeface="Cambria Math" panose="02040503050406030204" pitchFamily="18" charset="0"/>
                                            <a:ea typeface="Cambria Math" panose="02040503050406030204" pitchFamily="18" charset="0"/>
                                          </a:rPr>
                                          <m:t>−</m:t>
                                        </m:r>
                                        <m:acc>
                                          <m:accPr>
                                            <m:chr m:val="̅"/>
                                            <m:ctrlPr>
                                              <a:rPr lang="en-US" altLang="ja-JP" sz="2000" i="1">
                                                <a:latin typeface="Cambria Math" panose="02040503050406030204" pitchFamily="18" charset="0"/>
                                                <a:ea typeface="Cambria Math" panose="02040503050406030204" pitchFamily="18" charset="0"/>
                                              </a:rPr>
                                            </m:ctrlPr>
                                          </m:accPr>
                                          <m:e>
                                            <m:r>
                                              <a:rPr lang="en-US" altLang="ja-JP" sz="2000" i="1">
                                                <a:latin typeface="Cambria Math" panose="02040503050406030204" pitchFamily="18" charset="0"/>
                                                <a:ea typeface="Cambria Math" panose="02040503050406030204" pitchFamily="18" charset="0"/>
                                              </a:rPr>
                                              <m:t>𝑋</m:t>
                                            </m:r>
                                          </m:e>
                                        </m:acc>
                                      </m:e>
                                    </m:d>
                                  </m:e>
                                  <m:sup>
                                    <m:r>
                                      <a:rPr lang="en-US" altLang="ja-JP" sz="2000" i="1">
                                        <a:latin typeface="Cambria Math" panose="02040503050406030204" pitchFamily="18" charset="0"/>
                                        <a:ea typeface="Cambria Math" panose="02040503050406030204" pitchFamily="18" charset="0"/>
                                      </a:rPr>
                                      <m:t>2</m:t>
                                    </m:r>
                                  </m:sup>
                                </m:sSup>
                                <m:r>
                                  <a:rPr lang="en-US" altLang="ja-JP" sz="2000" i="1">
                                    <a:latin typeface="Cambria Math" panose="02040503050406030204" pitchFamily="18" charset="0"/>
                                    <a:ea typeface="Cambria Math" panose="02040503050406030204" pitchFamily="18" charset="0"/>
                                  </a:rPr>
                                  <m:t>+</m:t>
                                </m:r>
                                <m:r>
                                  <a:rPr lang="ja-JP" altLang="en-US" sz="2000" i="1">
                                    <a:latin typeface="Cambria Math" panose="02040503050406030204" pitchFamily="18" charset="0"/>
                                    <a:ea typeface="Cambria Math" panose="02040503050406030204" pitchFamily="18" charset="0"/>
                                  </a:rPr>
                                  <m:t>･･･</m:t>
                                </m:r>
                                <m:r>
                                  <a:rPr lang="en-US" altLang="ja-JP" sz="2000" i="1">
                                    <a:latin typeface="Cambria Math" panose="02040503050406030204" pitchFamily="18" charset="0"/>
                                    <a:ea typeface="Cambria Math" panose="02040503050406030204" pitchFamily="18" charset="0"/>
                                  </a:rPr>
                                  <m:t>+</m:t>
                                </m:r>
                                <m:sSup>
                                  <m:sSupPr>
                                    <m:ctrlPr>
                                      <a:rPr lang="en-US" altLang="ja-JP" sz="2000" i="1">
                                        <a:latin typeface="Cambria Math" panose="02040503050406030204" pitchFamily="18" charset="0"/>
                                        <a:ea typeface="Cambria Math" panose="02040503050406030204" pitchFamily="18" charset="0"/>
                                      </a:rPr>
                                    </m:ctrlPr>
                                  </m:sSupPr>
                                  <m:e>
                                    <m:d>
                                      <m:dPr>
                                        <m:ctrlPr>
                                          <a:rPr lang="en-US" altLang="ja-JP" sz="2000" i="1">
                                            <a:latin typeface="Cambria Math" panose="02040503050406030204" pitchFamily="18" charset="0"/>
                                            <a:ea typeface="Cambria Math" panose="02040503050406030204" pitchFamily="18" charset="0"/>
                                          </a:rPr>
                                        </m:ctrlPr>
                                      </m:dPr>
                                      <m:e>
                                        <m:sSub>
                                          <m:sSubPr>
                                            <m:ctrlPr>
                                              <a:rPr lang="en-US" altLang="ja-JP" sz="2000" i="1">
                                                <a:latin typeface="Cambria Math" panose="02040503050406030204" pitchFamily="18" charset="0"/>
                                                <a:ea typeface="Cambria Math" panose="02040503050406030204" pitchFamily="18" charset="0"/>
                                              </a:rPr>
                                            </m:ctrlPr>
                                          </m:sSubPr>
                                          <m:e>
                                            <m:r>
                                              <a:rPr lang="en-US" altLang="ja-JP" sz="2000" i="1">
                                                <a:latin typeface="Cambria Math" panose="02040503050406030204" pitchFamily="18" charset="0"/>
                                                <a:ea typeface="Cambria Math" panose="02040503050406030204" pitchFamily="18" charset="0"/>
                                              </a:rPr>
                                              <m:t>𝑥</m:t>
                                            </m:r>
                                          </m:e>
                                          <m:sub>
                                            <m:r>
                                              <a:rPr lang="en-US" altLang="ja-JP" sz="2000" i="1">
                                                <a:latin typeface="Cambria Math" panose="02040503050406030204" pitchFamily="18" charset="0"/>
                                                <a:ea typeface="Cambria Math" panose="02040503050406030204" pitchFamily="18" charset="0"/>
                                              </a:rPr>
                                              <m:t>𝑛</m:t>
                                            </m:r>
                                          </m:sub>
                                        </m:sSub>
                                        <m:r>
                                          <a:rPr lang="en-US" altLang="ja-JP" sz="2000" i="1">
                                            <a:latin typeface="Cambria Math" panose="02040503050406030204" pitchFamily="18" charset="0"/>
                                            <a:ea typeface="Cambria Math" panose="02040503050406030204" pitchFamily="18" charset="0"/>
                                          </a:rPr>
                                          <m:t>−</m:t>
                                        </m:r>
                                        <m:acc>
                                          <m:accPr>
                                            <m:chr m:val="̅"/>
                                            <m:ctrlPr>
                                              <a:rPr lang="en-US" altLang="ja-JP" sz="2000" i="1">
                                                <a:latin typeface="Cambria Math" panose="02040503050406030204" pitchFamily="18" charset="0"/>
                                                <a:ea typeface="Cambria Math" panose="02040503050406030204" pitchFamily="18" charset="0"/>
                                              </a:rPr>
                                            </m:ctrlPr>
                                          </m:accPr>
                                          <m:e>
                                            <m:r>
                                              <a:rPr lang="en-US" altLang="ja-JP" sz="2000" i="1">
                                                <a:latin typeface="Cambria Math" panose="02040503050406030204" pitchFamily="18" charset="0"/>
                                                <a:ea typeface="Cambria Math" panose="02040503050406030204" pitchFamily="18" charset="0"/>
                                              </a:rPr>
                                              <m:t>𝑋</m:t>
                                            </m:r>
                                          </m:e>
                                        </m:acc>
                                      </m:e>
                                    </m:d>
                                  </m:e>
                                  <m:sup>
                                    <m:r>
                                      <a:rPr lang="en-US" altLang="ja-JP" sz="2000" i="1">
                                        <a:latin typeface="Cambria Math" panose="02040503050406030204" pitchFamily="18" charset="0"/>
                                        <a:ea typeface="Cambria Math" panose="02040503050406030204" pitchFamily="18" charset="0"/>
                                      </a:rPr>
                                      <m:t>2</m:t>
                                    </m:r>
                                  </m:sup>
                                </m:sSup>
                              </m:num>
                              <m:den>
                                <m:r>
                                  <a:rPr kumimoji="1" lang="en-US" altLang="ja-JP" sz="2000" b="0" i="1" smtClean="0">
                                    <a:latin typeface="Cambria Math" panose="02040503050406030204" pitchFamily="18" charset="0"/>
                                  </a:rPr>
                                  <m:t>𝑛</m:t>
                                </m:r>
                                <m:r>
                                  <a:rPr kumimoji="1" lang="en-US" altLang="ja-JP" sz="2000" b="0" i="1" smtClean="0">
                                    <a:latin typeface="Cambria Math" panose="02040503050406030204" pitchFamily="18" charset="0"/>
                                  </a:rPr>
                                  <m:t>−1</m:t>
                                </m:r>
                              </m:den>
                            </m:f>
                          </m:e>
                        </m:rad>
                      </m:num>
                      <m:den>
                        <m:acc>
                          <m:accPr>
                            <m:chr m:val="̅"/>
                            <m:ctrlPr>
                              <a:rPr kumimoji="1" lang="en-US" altLang="ja-JP" sz="2000" i="1" smtClean="0">
                                <a:latin typeface="Cambria Math" panose="02040503050406030204" pitchFamily="18" charset="0"/>
                              </a:rPr>
                            </m:ctrlPr>
                          </m:accPr>
                          <m:e>
                            <m:r>
                              <a:rPr kumimoji="1" lang="en-US" altLang="ja-JP" sz="2000" b="0" i="1" smtClean="0">
                                <a:latin typeface="Cambria Math" panose="02040503050406030204" pitchFamily="18" charset="0"/>
                              </a:rPr>
                              <m:t>𝑋</m:t>
                            </m:r>
                          </m:e>
                        </m:acc>
                      </m:den>
                    </m:f>
                  </m:oMath>
                </a14:m>
                <a:endParaRPr kumimoji="1" lang="en-US" altLang="ja-JP" sz="2000" dirty="0" smtClean="0"/>
              </a:p>
              <a:p>
                <a:pPr marL="0" indent="0">
                  <a:buNone/>
                </a:pPr>
                <a:endParaRPr lang="en-US" altLang="ja-JP" dirty="0"/>
              </a:p>
              <a:p>
                <a:pPr marL="0" indent="0">
                  <a:buNone/>
                </a:pPr>
                <a:endParaRPr kumimoji="1" lang="en-US" altLang="ja-JP" dirty="0" smtClean="0"/>
              </a:p>
              <a:p>
                <a:pPr marL="0" indent="0">
                  <a:buNone/>
                </a:pPr>
                <a:endParaRPr lang="en-US" altLang="ja-JP" dirty="0"/>
              </a:p>
              <a:p>
                <a:pPr marL="0" indent="0">
                  <a:buNone/>
                </a:pPr>
                <a:endParaRPr kumimoji="1" lang="en-US" altLang="ja-JP" dirty="0" smtClean="0"/>
              </a:p>
              <a:p>
                <a:pPr marL="0" indent="0">
                  <a:buNone/>
                </a:pPr>
                <a:endParaRPr lang="en-US" altLang="ja-JP" dirty="0"/>
              </a:p>
              <a:p>
                <a:pPr marL="0" indent="0">
                  <a:buNone/>
                </a:pPr>
                <a:endParaRPr kumimoji="1" lang="en-US" altLang="ja-JP" dirty="0" smtClean="0"/>
              </a:p>
              <a:p>
                <a:pPr marL="0" indent="0">
                  <a:buNone/>
                </a:pPr>
                <a:endParaRPr lang="en-US" altLang="ja-JP" dirty="0"/>
              </a:p>
              <a:p>
                <a:pPr marL="0" indent="0">
                  <a:buNone/>
                </a:pPr>
                <a:endParaRPr kumimoji="1" lang="en-US" altLang="ja-JP" dirty="0" smtClean="0"/>
              </a:p>
              <a:p>
                <a:pPr marL="0" indent="0">
                  <a:buNone/>
                </a:pPr>
                <a:endParaRPr lang="en-US" altLang="ja-JP" dirty="0"/>
              </a:p>
              <a:p>
                <a:endParaRPr kumimoji="1" lang="en-US" altLang="ja-JP" dirty="0" smtClean="0"/>
              </a:p>
              <a:p>
                <a:endParaRPr kumimoji="1" lang="ja-JP" altLang="en-US" dirty="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xfrm>
                <a:off x="508001" y="1556951"/>
                <a:ext cx="6447501" cy="4835611"/>
              </a:xfrm>
              <a:blipFill rotWithShape="0">
                <a:blip r:embed="rId2"/>
                <a:stretch>
                  <a:fillRect l="-378" t="-1008"/>
                </a:stretch>
              </a:blipFill>
            </p:spPr>
            <p:txBody>
              <a:bodyPr/>
              <a:lstStyle/>
              <a:p>
                <a:r>
                  <a:rPr lang="ja-JP" altLang="en-US">
                    <a:noFill/>
                  </a:rPr>
                  <a:t> </a:t>
                </a:r>
              </a:p>
            </p:txBody>
          </p:sp>
        </mc:Fallback>
      </mc:AlternateContent>
      <p:sp>
        <p:nvSpPr>
          <p:cNvPr id="4" name="日付プレースホルダー 3"/>
          <p:cNvSpPr>
            <a:spLocks noGrp="1"/>
          </p:cNvSpPr>
          <p:nvPr>
            <p:ph type="dt" sz="half" idx="10"/>
          </p:nvPr>
        </p:nvSpPr>
        <p:spPr/>
        <p:txBody>
          <a:bodyPr/>
          <a:lstStyle/>
          <a:p>
            <a:fld id="{1C9B16A2-CFC2-4CDE-A59F-F97F204C9807}" type="datetime1">
              <a:rPr lang="en-US" altLang="ja-JP" smtClean="0"/>
              <a:t>10/20/2015</a:t>
            </a:fld>
            <a:endParaRPr lang="en-US" dirty="0"/>
          </a:p>
        </p:txBody>
      </p:sp>
      <p:sp>
        <p:nvSpPr>
          <p:cNvPr id="5" name="スライド番号プレースホルダー 4"/>
          <p:cNvSpPr>
            <a:spLocks noGrp="1"/>
          </p:cNvSpPr>
          <p:nvPr>
            <p:ph type="sldNum" sz="quarter" idx="12"/>
          </p:nvPr>
        </p:nvSpPr>
        <p:spPr/>
        <p:txBody>
          <a:bodyPr/>
          <a:lstStyle/>
          <a:p>
            <a:fld id="{6113E31D-E2AB-40D1-8B51-AFA5AFEF393A}" type="slidenum">
              <a:rPr lang="en-US" smtClean="0"/>
              <a:t>10</a:t>
            </a:fld>
            <a:endParaRPr lang="en-US" dirty="0"/>
          </a:p>
        </p:txBody>
      </p:sp>
    </p:spTree>
    <p:extLst>
      <p:ext uri="{BB962C8B-B14F-4D97-AF65-F5344CB8AC3E}">
        <p14:creationId xmlns:p14="http://schemas.microsoft.com/office/powerpoint/2010/main" val="296085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07788" y="897924"/>
            <a:ext cx="6347714" cy="834768"/>
          </a:xfrm>
        </p:spPr>
        <p:txBody>
          <a:bodyPr>
            <a:normAutofit/>
          </a:bodyPr>
          <a:lstStyle/>
          <a:p>
            <a:r>
              <a:rPr kumimoji="1" lang="ja-JP" altLang="en-US" sz="3200" dirty="0" smtClean="0"/>
              <a:t>その他のばらつきの指標</a:t>
            </a:r>
            <a:endParaRPr kumimoji="1" lang="ja-JP" altLang="en-US" sz="3200" dirty="0"/>
          </a:p>
        </p:txBody>
      </p:sp>
      <p:sp>
        <p:nvSpPr>
          <p:cNvPr id="3" name="コンテンツ プレースホルダー 2"/>
          <p:cNvSpPr>
            <a:spLocks noGrp="1"/>
          </p:cNvSpPr>
          <p:nvPr>
            <p:ph sz="half" idx="1"/>
          </p:nvPr>
        </p:nvSpPr>
        <p:spPr/>
        <p:txBody>
          <a:bodyPr/>
          <a:lstStyle/>
          <a:p>
            <a:endParaRPr kumimoji="1" lang="en-US" altLang="ja-JP" dirty="0" smtClean="0"/>
          </a:p>
          <a:p>
            <a:r>
              <a:rPr kumimoji="1" lang="ja-JP" altLang="en-US" sz="2000" dirty="0" smtClean="0"/>
              <a:t>正規分布に従わない場合、標準偏差は用いることができない</a:t>
            </a:r>
            <a:endParaRPr lang="en-US" altLang="ja-JP" sz="2000" dirty="0" smtClean="0"/>
          </a:p>
          <a:p>
            <a:r>
              <a:rPr lang="ja-JP" altLang="en-US" sz="2000" dirty="0" smtClean="0"/>
              <a:t>その場合、四分</a:t>
            </a:r>
            <a:r>
              <a:rPr lang="ja-JP" altLang="en-US" sz="2000" dirty="0"/>
              <a:t>位</a:t>
            </a:r>
            <a:r>
              <a:rPr lang="ja-JP" altLang="en-US" sz="2000" dirty="0" smtClean="0"/>
              <a:t>範囲を用いる</a:t>
            </a:r>
            <a:endParaRPr lang="en-US" altLang="ja-JP" sz="2000" dirty="0" smtClean="0"/>
          </a:p>
          <a:p>
            <a:r>
              <a:rPr lang="ja-JP" altLang="en-US" sz="2000" dirty="0" smtClean="0"/>
              <a:t>表し方は、箱</a:t>
            </a:r>
            <a:r>
              <a:rPr lang="ja-JP" altLang="en-US" sz="2000" dirty="0" err="1" smtClean="0"/>
              <a:t>ひげ</a:t>
            </a:r>
            <a:r>
              <a:rPr lang="ja-JP" altLang="en-US" sz="2000" dirty="0" smtClean="0"/>
              <a:t>図を用いる</a:t>
            </a:r>
            <a:endParaRPr kumimoji="1" lang="ja-JP" altLang="en-US" sz="2000" dirty="0"/>
          </a:p>
        </p:txBody>
      </p:sp>
      <p:pic>
        <p:nvPicPr>
          <p:cNvPr id="5" name="コンテンツ プレースホルダー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817014" y="2160589"/>
            <a:ext cx="3138488" cy="2930395"/>
          </a:xfrm>
        </p:spPr>
      </p:pic>
      <p:sp>
        <p:nvSpPr>
          <p:cNvPr id="4" name="日付プレースホルダー 3"/>
          <p:cNvSpPr>
            <a:spLocks noGrp="1"/>
          </p:cNvSpPr>
          <p:nvPr>
            <p:ph type="dt" sz="half" idx="10"/>
          </p:nvPr>
        </p:nvSpPr>
        <p:spPr/>
        <p:txBody>
          <a:bodyPr/>
          <a:lstStyle/>
          <a:p>
            <a:fld id="{8B52FF7C-D941-4447-B11B-9ED9CE9D81AE}" type="datetime1">
              <a:rPr lang="en-US" altLang="ja-JP" smtClean="0"/>
              <a:t>10/20/2015</a:t>
            </a:fld>
            <a:endParaRPr lang="en-US" dirty="0"/>
          </a:p>
        </p:txBody>
      </p:sp>
      <p:sp>
        <p:nvSpPr>
          <p:cNvPr id="6" name="スライド番号プレースホルダー 5"/>
          <p:cNvSpPr>
            <a:spLocks noGrp="1"/>
          </p:cNvSpPr>
          <p:nvPr>
            <p:ph type="sldNum" sz="quarter" idx="12"/>
          </p:nvPr>
        </p:nvSpPr>
        <p:spPr/>
        <p:txBody>
          <a:bodyPr/>
          <a:lstStyle/>
          <a:p>
            <a:fld id="{4FAB73BC-B049-4115-A692-8D63A059BFB8}" type="slidenum">
              <a:rPr lang="en-US" smtClean="0"/>
              <a:t>11</a:t>
            </a:fld>
            <a:endParaRPr lang="en-US" dirty="0"/>
          </a:p>
        </p:txBody>
      </p:sp>
    </p:spTree>
    <p:extLst>
      <p:ext uri="{BB962C8B-B14F-4D97-AF65-F5344CB8AC3E}">
        <p14:creationId xmlns:p14="http://schemas.microsoft.com/office/powerpoint/2010/main" val="992925239"/>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ファセット">
  <a:themeElements>
    <a:clrScheme name="ファセット">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ファセット">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ファセット">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TM02892315[[fn=ウィスプ]]</Template>
  <TotalTime>198</TotalTime>
  <Words>482</Words>
  <Application>Microsoft Office PowerPoint</Application>
  <PresentationFormat>画面に合わせる (4:3)</PresentationFormat>
  <Paragraphs>116</Paragraphs>
  <Slides>11</Slides>
  <Notes>3</Notes>
  <HiddenSlides>0</HiddenSlides>
  <MMClips>0</MMClips>
  <ScaleCrop>false</ScaleCrop>
  <HeadingPairs>
    <vt:vector size="6" baseType="variant">
      <vt:variant>
        <vt:lpstr>使用されているフォント</vt:lpstr>
      </vt:variant>
      <vt:variant>
        <vt:i4>9</vt:i4>
      </vt:variant>
      <vt:variant>
        <vt:lpstr>テーマ</vt:lpstr>
      </vt:variant>
      <vt:variant>
        <vt:i4>2</vt:i4>
      </vt:variant>
      <vt:variant>
        <vt:lpstr>スライド タイトル</vt:lpstr>
      </vt:variant>
      <vt:variant>
        <vt:i4>11</vt:i4>
      </vt:variant>
    </vt:vector>
  </HeadingPairs>
  <TitlesOfParts>
    <vt:vector size="22" baseType="lpstr">
      <vt:lpstr>ＭＳ Ｐゴシック</vt:lpstr>
      <vt:lpstr>メイリオ</vt:lpstr>
      <vt:lpstr>Arial</vt:lpstr>
      <vt:lpstr>Calibri</vt:lpstr>
      <vt:lpstr>Calibri Light</vt:lpstr>
      <vt:lpstr>Cambria Math</vt:lpstr>
      <vt:lpstr>Trebuchet MS</vt:lpstr>
      <vt:lpstr>Wingdings 2</vt:lpstr>
      <vt:lpstr>Wingdings 3</vt:lpstr>
      <vt:lpstr>HDOfficeLightV0</vt:lpstr>
      <vt:lpstr>ファセット</vt:lpstr>
      <vt:lpstr>ランダムとデータ要約について</vt:lpstr>
      <vt:lpstr>資料</vt:lpstr>
      <vt:lpstr>目次</vt:lpstr>
      <vt:lpstr>統計学におけるランダム</vt:lpstr>
      <vt:lpstr>乱数表</vt:lpstr>
      <vt:lpstr>ガウスの誤差の法則</vt:lpstr>
      <vt:lpstr>連続量のデータの中心性を示す代表値(１) </vt:lpstr>
      <vt:lpstr>連続量のデータの中心性を示す代表値(２)</vt:lpstr>
      <vt:lpstr>標準偏差</vt:lpstr>
      <vt:lpstr>標準偏差の性質と変動係数</vt:lpstr>
      <vt:lpstr>その他のばらつきの指標</vt:lpstr>
    </vt:vector>
  </TitlesOfParts>
  <Company>Center for Information Science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道具としての統計学 第3章　ランダム 第4章　データの要約</dc:title>
  <dc:creator>宮崎　智己</dc:creator>
  <cp:lastModifiedBy>宮崎　智己</cp:lastModifiedBy>
  <cp:revision>24</cp:revision>
  <dcterms:created xsi:type="dcterms:W3CDTF">2015-10-19T06:30:32Z</dcterms:created>
  <dcterms:modified xsi:type="dcterms:W3CDTF">2015-10-20T04:23:55Z</dcterms:modified>
</cp:coreProperties>
</file>