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17"/>
  </p:notesMasterIdLst>
  <p:sldIdLst>
    <p:sldId id="257" r:id="rId2"/>
    <p:sldId id="258" r:id="rId3"/>
    <p:sldId id="267" r:id="rId4"/>
    <p:sldId id="259" r:id="rId5"/>
    <p:sldId id="261" r:id="rId6"/>
    <p:sldId id="262" r:id="rId7"/>
    <p:sldId id="263" r:id="rId8"/>
    <p:sldId id="272" r:id="rId9"/>
    <p:sldId id="264" r:id="rId10"/>
    <p:sldId id="270" r:id="rId11"/>
    <p:sldId id="265" r:id="rId12"/>
    <p:sldId id="266" r:id="rId13"/>
    <p:sldId id="268" r:id="rId14"/>
    <p:sldId id="271" r:id="rId15"/>
    <p:sldId id="269" r:id="rId1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240" autoAdjust="0"/>
  </p:normalViewPr>
  <p:slideViewPr>
    <p:cSldViewPr>
      <p:cViewPr varScale="1">
        <p:scale>
          <a:sx n="97" d="100"/>
          <a:sy n="97" d="100"/>
        </p:scale>
        <p:origin x="-102" y="-3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FBBB7E-5294-4C09-A04E-A984E9B9E7D4}" type="datetimeFigureOut">
              <a:rPr kumimoji="1" lang="ja-JP" altLang="en-US" smtClean="0"/>
              <a:t>2009/11/30</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4C2540-B354-47EE-A2F1-68833E52A6EF}" type="slidenum">
              <a:rPr kumimoji="1" lang="ja-JP" altLang="en-US" smtClean="0"/>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p:cNvSpPr>
            <a:spLocks noGrp="1" noRot="1" noChangeAspect="1" noTextEdit="1"/>
          </p:cNvSpPr>
          <p:nvPr>
            <p:ph type="sldImg"/>
          </p:nvPr>
        </p:nvSpPr>
        <p:spPr>
          <a:ln/>
        </p:spPr>
      </p:sp>
      <p:sp>
        <p:nvSpPr>
          <p:cNvPr id="24579" name="ノート プレースホルダ 2"/>
          <p:cNvSpPr>
            <a:spLocks noGrp="1"/>
          </p:cNvSpPr>
          <p:nvPr>
            <p:ph type="body" idx="1"/>
          </p:nvPr>
        </p:nvSpPr>
        <p:spPr>
          <a:noFill/>
          <a:ln/>
        </p:spPr>
        <p:txBody>
          <a:bodyPr/>
          <a:lstStyle/>
          <a:p>
            <a:pPr eaLnBrk="1" hangingPunct="1"/>
            <a:endParaRPr lang="ja-JP" altLang="en-US" smtClean="0">
              <a:ea typeface="ＭＳ Ｐ明朝" charset="-128"/>
            </a:endParaRPr>
          </a:p>
        </p:txBody>
      </p:sp>
      <p:sp>
        <p:nvSpPr>
          <p:cNvPr id="24580" name="スライド番号プレースホルダ 3"/>
          <p:cNvSpPr>
            <a:spLocks noGrp="1"/>
          </p:cNvSpPr>
          <p:nvPr>
            <p:ph type="sldNum" sz="quarter" idx="5"/>
          </p:nvPr>
        </p:nvSpPr>
        <p:spPr>
          <a:noFill/>
        </p:spPr>
        <p:txBody>
          <a:bodyPr/>
          <a:lstStyle/>
          <a:p>
            <a:fld id="{A67E5194-FFB7-475A-8254-13A3C0D0EACC}" type="slidenum">
              <a:rPr lang="en-US" altLang="ja-JP" smtClean="0">
                <a:ea typeface="ＭＳ Ｐゴシック" charset="-128"/>
              </a:rPr>
              <a:pPr/>
              <a:t>0</a:t>
            </a:fld>
            <a:endParaRPr lang="en-US" altLang="ja-JP" smtClean="0">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 1"/>
          <p:cNvSpPr>
            <a:spLocks noGrp="1" noRot="1" noChangeAspect="1" noTextEdit="1"/>
          </p:cNvSpPr>
          <p:nvPr>
            <p:ph type="sldImg"/>
          </p:nvPr>
        </p:nvSpPr>
        <p:spPr>
          <a:ln/>
        </p:spPr>
      </p:sp>
      <p:sp>
        <p:nvSpPr>
          <p:cNvPr id="25603" name="ノート プレースホルダ 2"/>
          <p:cNvSpPr>
            <a:spLocks noGrp="1"/>
          </p:cNvSpPr>
          <p:nvPr>
            <p:ph type="body" idx="1"/>
          </p:nvPr>
        </p:nvSpPr>
        <p:spPr>
          <a:noFill/>
          <a:ln/>
        </p:spPr>
        <p:txBody>
          <a:bodyPr/>
          <a:lstStyle/>
          <a:p>
            <a:pPr eaLnBrk="1" hangingPunct="1"/>
            <a:endParaRPr lang="ja-JP" altLang="en-US" smtClean="0">
              <a:ea typeface="ＭＳ Ｐ明朝" charset="-128"/>
            </a:endParaRPr>
          </a:p>
        </p:txBody>
      </p:sp>
      <p:sp>
        <p:nvSpPr>
          <p:cNvPr id="25604" name="スライド番号プレースホルダ 3"/>
          <p:cNvSpPr>
            <a:spLocks noGrp="1"/>
          </p:cNvSpPr>
          <p:nvPr>
            <p:ph type="sldNum" sz="quarter" idx="5"/>
          </p:nvPr>
        </p:nvSpPr>
        <p:spPr>
          <a:noFill/>
        </p:spPr>
        <p:txBody>
          <a:bodyPr/>
          <a:lstStyle/>
          <a:p>
            <a:fld id="{EFE6AB77-1463-468B-9083-85CF7F8DB500}" type="slidenum">
              <a:rPr lang="en-US" altLang="ja-JP" smtClean="0">
                <a:ea typeface="ＭＳ Ｐゴシック" charset="-128"/>
              </a:rPr>
              <a:pPr/>
              <a:t>1</a:t>
            </a:fld>
            <a:endParaRPr lang="en-US" altLang="ja-JP" smtClean="0">
              <a:ea typeface="ＭＳ Ｐゴシック"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034C2540-B354-47EE-A2F1-68833E52A6EF}" type="slidenum">
              <a:rPr kumimoji="1" lang="ja-JP" altLang="en-US" smtClean="0"/>
              <a:t>4</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message-id: a unique</a:t>
            </a:r>
            <a:r>
              <a:rPr kumimoji="1" lang="en-US" altLang="ja-JP" baseline="0" dirty="0" smtClean="0"/>
              <a:t> identifier for message</a:t>
            </a:r>
          </a:p>
          <a:p>
            <a:r>
              <a:rPr kumimoji="1" lang="en-US" altLang="ja-JP" baseline="0" dirty="0" smtClean="0"/>
              <a:t>reference-id: a response’s identifier which is same message-id of the parent message</a:t>
            </a:r>
            <a:endParaRPr kumimoji="1" lang="ja-JP" altLang="en-US" dirty="0"/>
          </a:p>
        </p:txBody>
      </p:sp>
      <p:sp>
        <p:nvSpPr>
          <p:cNvPr id="4" name="スライド番号プレースホルダ 3"/>
          <p:cNvSpPr>
            <a:spLocks noGrp="1"/>
          </p:cNvSpPr>
          <p:nvPr>
            <p:ph type="sldNum" sz="quarter" idx="10"/>
          </p:nvPr>
        </p:nvSpPr>
        <p:spPr/>
        <p:txBody>
          <a:bodyPr/>
          <a:lstStyle/>
          <a:p>
            <a:fld id="{034C2540-B354-47EE-A2F1-68833E52A6EF}" type="slidenum">
              <a:rPr kumimoji="1" lang="ja-JP" altLang="en-US" smtClean="0"/>
              <a:t>5</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034C2540-B354-47EE-A2F1-68833E52A6EF}" type="slidenum">
              <a:rPr kumimoji="1" lang="ja-JP" altLang="en-US" smtClean="0"/>
              <a:t>6</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034C2540-B354-47EE-A2F1-68833E52A6EF}" type="slidenum">
              <a:rPr kumimoji="1" lang="ja-JP" altLang="en-US" smtClean="0"/>
              <a:t>7</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Line 7"/>
          <p:cNvSpPr>
            <a:spLocks noChangeShapeType="1"/>
          </p:cNvSpPr>
          <p:nvPr/>
        </p:nvSpPr>
        <p:spPr bwMode="auto">
          <a:xfrm>
            <a:off x="1905000" y="1219200"/>
            <a:ext cx="0" cy="2057400"/>
          </a:xfrm>
          <a:prstGeom prst="line">
            <a:avLst/>
          </a:prstGeom>
          <a:noFill/>
          <a:ln w="34925">
            <a:solidFill>
              <a:schemeClr val="tx2"/>
            </a:solidFill>
            <a:round/>
            <a:headEnd/>
            <a:tailEnd/>
          </a:ln>
          <a:effectLst/>
        </p:spPr>
        <p:txBody>
          <a:bodyPr/>
          <a:lstStyle/>
          <a:p>
            <a:pPr>
              <a:defRPr/>
            </a:pPr>
            <a:endParaRPr lang="ja-JP" altLang="en-US">
              <a:ea typeface="ＭＳ Ｐゴシック" pitchFamily="50" charset="-128"/>
            </a:endParaRPr>
          </a:p>
        </p:txBody>
      </p:sp>
      <p:sp>
        <p:nvSpPr>
          <p:cNvPr id="5" name="Oval 8"/>
          <p:cNvSpPr>
            <a:spLocks noChangeArrowheads="1"/>
          </p:cNvSpPr>
          <p:nvPr/>
        </p:nvSpPr>
        <p:spPr bwMode="auto">
          <a:xfrm>
            <a:off x="163513" y="2103438"/>
            <a:ext cx="347662" cy="347662"/>
          </a:xfrm>
          <a:prstGeom prst="ellipse">
            <a:avLst/>
          </a:prstGeom>
          <a:solidFill>
            <a:schemeClr val="tx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6" name="Oval 9"/>
          <p:cNvSpPr>
            <a:spLocks noChangeArrowheads="1"/>
          </p:cNvSpPr>
          <p:nvPr/>
        </p:nvSpPr>
        <p:spPr bwMode="auto">
          <a:xfrm>
            <a:off x="739775" y="2105025"/>
            <a:ext cx="349250" cy="347663"/>
          </a:xfrm>
          <a:prstGeom prst="ellipse">
            <a:avLst/>
          </a:prstGeom>
          <a:solidFill>
            <a:schemeClr val="accent1"/>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
        <p:nvSpPr>
          <p:cNvPr id="7" name="Oval 10"/>
          <p:cNvSpPr>
            <a:spLocks noChangeArrowheads="1"/>
          </p:cNvSpPr>
          <p:nvPr/>
        </p:nvSpPr>
        <p:spPr bwMode="auto">
          <a:xfrm>
            <a:off x="1317625" y="2105025"/>
            <a:ext cx="347663" cy="347663"/>
          </a:xfrm>
          <a:prstGeom prst="ellipse">
            <a:avLst/>
          </a:prstGeom>
          <a:solidFill>
            <a:schemeClr val="accent2"/>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
        <p:nvSpPr>
          <p:cNvPr id="8" name="Line 11"/>
          <p:cNvSpPr>
            <a:spLocks noChangeShapeType="1"/>
          </p:cNvSpPr>
          <p:nvPr/>
        </p:nvSpPr>
        <p:spPr bwMode="auto">
          <a:xfrm flipH="1">
            <a:off x="415925" y="3748088"/>
            <a:ext cx="8385175" cy="0"/>
          </a:xfrm>
          <a:prstGeom prst="line">
            <a:avLst/>
          </a:prstGeom>
          <a:noFill/>
          <a:ln w="12700">
            <a:solidFill>
              <a:schemeClr val="tx1"/>
            </a:solidFill>
            <a:round/>
            <a:headEnd/>
            <a:tailEnd/>
          </a:ln>
          <a:effectLst/>
        </p:spPr>
        <p:txBody>
          <a:bodyPr/>
          <a:lstStyle/>
          <a:p>
            <a:pPr>
              <a:defRPr/>
            </a:pPr>
            <a:endParaRPr lang="ja-JP" altLang="en-US">
              <a:ea typeface="ＭＳ Ｐゴシック" pitchFamily="50" charset="-128"/>
            </a:endParaRPr>
          </a:p>
        </p:txBody>
      </p:sp>
      <p:sp>
        <p:nvSpPr>
          <p:cNvPr id="174082" name="Rectangle 2"/>
          <p:cNvSpPr>
            <a:spLocks noGrp="1" noChangeArrowheads="1"/>
          </p:cNvSpPr>
          <p:nvPr>
            <p:ph type="ctrTitle"/>
          </p:nvPr>
        </p:nvSpPr>
        <p:spPr>
          <a:xfrm>
            <a:off x="2133600" y="1371600"/>
            <a:ext cx="6477000" cy="1752600"/>
          </a:xfrm>
        </p:spPr>
        <p:txBody>
          <a:bodyPr/>
          <a:lstStyle>
            <a:lvl1pPr>
              <a:defRPr sz="2900"/>
            </a:lvl1pPr>
          </a:lstStyle>
          <a:p>
            <a:r>
              <a:rPr lang="ja-JP" altLang="en-US" smtClean="0"/>
              <a:t>マスタ タイトルの書式設定</a:t>
            </a:r>
            <a:endParaRPr lang="ja-JP" altLang="en-US"/>
          </a:p>
        </p:txBody>
      </p:sp>
      <p:sp>
        <p:nvSpPr>
          <p:cNvPr id="174083" name="Rectangle 3"/>
          <p:cNvSpPr>
            <a:spLocks noGrp="1" noChangeArrowheads="1"/>
          </p:cNvSpPr>
          <p:nvPr>
            <p:ph type="subTitle" idx="1"/>
          </p:nvPr>
        </p:nvSpPr>
        <p:spPr>
          <a:xfrm>
            <a:off x="2133600" y="3733800"/>
            <a:ext cx="6477000" cy="1981200"/>
          </a:xfrm>
        </p:spPr>
        <p:txBody>
          <a:bodyPr/>
          <a:lstStyle>
            <a:lvl1pPr marL="0" indent="0">
              <a:buFont typeface="Wingdings" pitchFamily="2" charset="2"/>
              <a:buNone/>
              <a:defRPr sz="1400"/>
            </a:lvl1pPr>
          </a:lstStyle>
          <a:p>
            <a:r>
              <a:rPr lang="ja-JP" altLang="en-US" smtClean="0"/>
              <a:t>マスタ サブタイトルの書式設定</a:t>
            </a:r>
            <a:endParaRPr lang="ja-JP" altLang="en-US"/>
          </a:p>
        </p:txBody>
      </p:sp>
      <p:sp>
        <p:nvSpPr>
          <p:cNvPr id="9" name="Rectangle 4"/>
          <p:cNvSpPr>
            <a:spLocks noGrp="1" noChangeArrowheads="1"/>
          </p:cNvSpPr>
          <p:nvPr>
            <p:ph type="dt" sz="half" idx="10"/>
          </p:nvPr>
        </p:nvSpPr>
        <p:spPr>
          <a:xfrm>
            <a:off x="7086600" y="6248400"/>
            <a:ext cx="1524000" cy="457200"/>
          </a:xfrm>
        </p:spPr>
        <p:txBody>
          <a:bodyPr anchor="t"/>
          <a:lstStyle>
            <a:lvl1pPr algn="r">
              <a:defRPr sz="1000"/>
            </a:lvl1pPr>
          </a:lstStyle>
          <a:p>
            <a:r>
              <a:rPr kumimoji="1" lang="en-US" altLang="ja-JP" smtClean="0"/>
              <a:t>2009/12/02</a:t>
            </a:r>
            <a:endParaRPr kumimoji="1" lang="ja-JP" altLang="en-US"/>
          </a:p>
        </p:txBody>
      </p:sp>
      <p:sp>
        <p:nvSpPr>
          <p:cNvPr id="10" name="Rectangle 5"/>
          <p:cNvSpPr>
            <a:spLocks noGrp="1" noChangeArrowheads="1"/>
          </p:cNvSpPr>
          <p:nvPr>
            <p:ph type="ftr" sz="quarter" idx="11"/>
          </p:nvPr>
        </p:nvSpPr>
        <p:spPr>
          <a:xfrm>
            <a:off x="3810000" y="6248400"/>
            <a:ext cx="2895600" cy="457200"/>
          </a:xfrm>
        </p:spPr>
        <p:txBody>
          <a:bodyPr anchor="t"/>
          <a:lstStyle>
            <a:lvl1pPr>
              <a:defRPr sz="1000"/>
            </a:lvl1pPr>
          </a:lstStyle>
          <a:p>
            <a:endParaRPr kumimoji="1" lang="ja-JP" altLang="en-US"/>
          </a:p>
        </p:txBody>
      </p:sp>
      <p:sp>
        <p:nvSpPr>
          <p:cNvPr id="11" name="Rectangle 6"/>
          <p:cNvSpPr>
            <a:spLocks noGrp="1" noChangeArrowheads="1"/>
          </p:cNvSpPr>
          <p:nvPr>
            <p:ph type="sldNum" sz="quarter" idx="12"/>
          </p:nvPr>
        </p:nvSpPr>
        <p:spPr>
          <a:xfrm>
            <a:off x="2209800" y="6248400"/>
            <a:ext cx="1219200" cy="457200"/>
          </a:xfrm>
        </p:spPr>
        <p:txBody>
          <a:bodyPr anchor="t"/>
          <a:lstStyle>
            <a:lvl1pPr algn="l">
              <a:defRPr sz="1400"/>
            </a:lvl1pPr>
          </a:lstStyle>
          <a:p>
            <a:fld id="{FFAD76F9-719F-4FBC-8E46-E7435274827D}" type="slidenum">
              <a:rPr kumimoji="1" lang="ja-JP" altLang="en-US" smtClean="0"/>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152400" y="1104900"/>
            <a:ext cx="8515350" cy="5203825"/>
          </a:xfrm>
        </p:spPr>
        <p:txBody>
          <a:bodyPr/>
          <a:lstStyle>
            <a:lvl1pPr algn="just">
              <a:defRPr sz="2400"/>
            </a:lvl1pPr>
            <a:lvl2pPr algn="just">
              <a:defRPr sz="2000"/>
            </a:lvl2pPr>
            <a:lvl3pPr algn="just">
              <a:defRPr sz="1800"/>
            </a:lvl3pPr>
            <a:lvl4pPr algn="just">
              <a:defRPr sz="1600"/>
            </a:lvl4pPr>
            <a:lvl5pPr algn="just">
              <a:defRPr sz="16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7" name="タイトル 6"/>
          <p:cNvSpPr>
            <a:spLocks noGrp="1"/>
          </p:cNvSpPr>
          <p:nvPr>
            <p:ph type="title"/>
          </p:nvPr>
        </p:nvSpPr>
        <p:spPr>
          <a:xfrm>
            <a:off x="1238250" y="123825"/>
            <a:ext cx="7797800" cy="781050"/>
          </a:xfrm>
        </p:spPr>
        <p:txBody>
          <a:bodyPr/>
          <a:lstStyle/>
          <a:p>
            <a:r>
              <a:rPr lang="ja-JP" altLang="en-US" smtClean="0"/>
              <a:t>マスタ タイトルの書式設定</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r>
              <a:rPr kumimoji="1" lang="en-US" altLang="ja-JP" smtClean="0"/>
              <a:t>2009/12/02</a:t>
            </a:r>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FFAD76F9-719F-4FBC-8E46-E7435274827D}" type="slidenum">
              <a:rPr kumimoji="1" lang="ja-JP" altLang="en-US" smtClean="0"/>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r>
              <a:rPr kumimoji="1" lang="en-US" altLang="ja-JP" smtClean="0"/>
              <a:t>2009/12/02</a:t>
            </a:r>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FFAD76F9-719F-4FBC-8E46-E7435274827D}" type="slidenum">
              <a:rPr kumimoji="1" lang="ja-JP" altLang="en-US" smtClean="0"/>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5240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1054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r>
              <a:rPr kumimoji="1" lang="en-US" altLang="ja-JP" smtClean="0"/>
              <a:t>2009/12/02</a:t>
            </a:r>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FFAD76F9-719F-4FBC-8E46-E7435274827D}" type="slidenum">
              <a:rPr kumimoji="1" lang="ja-JP" altLang="en-US" smtClean="0"/>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r>
              <a:rPr kumimoji="1" lang="en-US" altLang="ja-JP" smtClean="0"/>
              <a:t>2009/12/02</a:t>
            </a:r>
            <a:endParaRPr kumimoji="1" lang="ja-JP" altLang="en-US"/>
          </a:p>
        </p:txBody>
      </p:sp>
      <p:sp>
        <p:nvSpPr>
          <p:cNvPr id="8" name="Rectangle 5"/>
          <p:cNvSpPr>
            <a:spLocks noGrp="1" noChangeArrowheads="1"/>
          </p:cNvSpPr>
          <p:nvPr>
            <p:ph type="ftr" sz="quarter" idx="11"/>
          </p:nvPr>
        </p:nvSpPr>
        <p:spPr>
          <a:ln/>
        </p:spPr>
        <p:txBody>
          <a:bodyPr/>
          <a:lstStyle>
            <a:lvl1pPr>
              <a:defRPr/>
            </a:lvl1pPr>
          </a:lstStyle>
          <a:p>
            <a:endParaRPr kumimoji="1" lang="ja-JP" altLang="en-US"/>
          </a:p>
        </p:txBody>
      </p:sp>
      <p:sp>
        <p:nvSpPr>
          <p:cNvPr id="9" name="Rectangle 6"/>
          <p:cNvSpPr>
            <a:spLocks noGrp="1" noChangeArrowheads="1"/>
          </p:cNvSpPr>
          <p:nvPr>
            <p:ph type="sldNum" sz="quarter" idx="12"/>
          </p:nvPr>
        </p:nvSpPr>
        <p:spPr>
          <a:ln/>
        </p:spPr>
        <p:txBody>
          <a:bodyPr/>
          <a:lstStyle>
            <a:lvl1pPr>
              <a:defRPr/>
            </a:lvl1pPr>
          </a:lstStyle>
          <a:p>
            <a:fld id="{FFAD76F9-719F-4FBC-8E46-E7435274827D}" type="slidenum">
              <a:rPr kumimoji="1" lang="ja-JP" altLang="en-US" smtClean="0"/>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r>
              <a:rPr kumimoji="1" lang="en-US" altLang="ja-JP" smtClean="0"/>
              <a:t>2009/12/02</a:t>
            </a:r>
            <a:endParaRPr kumimoji="1" lang="ja-JP" altLang="en-US"/>
          </a:p>
        </p:txBody>
      </p:sp>
      <p:sp>
        <p:nvSpPr>
          <p:cNvPr id="4" name="Rectangle 5"/>
          <p:cNvSpPr>
            <a:spLocks noGrp="1" noChangeArrowheads="1"/>
          </p:cNvSpPr>
          <p:nvPr>
            <p:ph type="ftr" sz="quarter" idx="11"/>
          </p:nvPr>
        </p:nvSpPr>
        <p:spPr>
          <a:ln/>
        </p:spPr>
        <p:txBody>
          <a:bodyPr/>
          <a:lstStyle>
            <a:lvl1pPr>
              <a:defRPr/>
            </a:lvl1pPr>
          </a:lstStyle>
          <a:p>
            <a:endParaRPr kumimoji="1" lang="ja-JP" altLang="en-US"/>
          </a:p>
        </p:txBody>
      </p:sp>
      <p:sp>
        <p:nvSpPr>
          <p:cNvPr id="5" name="Rectangle 6"/>
          <p:cNvSpPr>
            <a:spLocks noGrp="1" noChangeArrowheads="1"/>
          </p:cNvSpPr>
          <p:nvPr>
            <p:ph type="sldNum" sz="quarter" idx="12"/>
          </p:nvPr>
        </p:nvSpPr>
        <p:spPr>
          <a:ln/>
        </p:spPr>
        <p:txBody>
          <a:bodyPr/>
          <a:lstStyle>
            <a:lvl1pPr>
              <a:defRPr/>
            </a:lvl1pPr>
          </a:lstStyle>
          <a:p>
            <a:fld id="{FFAD76F9-719F-4FBC-8E46-E7435274827D}" type="slidenum">
              <a:rPr kumimoji="1" lang="ja-JP" altLang="en-US" smtClean="0"/>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r>
              <a:rPr kumimoji="1" lang="en-US" altLang="ja-JP" smtClean="0"/>
              <a:t>2009/12/02</a:t>
            </a:r>
            <a:endParaRPr kumimoji="1" lang="ja-JP" altLang="en-US"/>
          </a:p>
        </p:txBody>
      </p:sp>
      <p:sp>
        <p:nvSpPr>
          <p:cNvPr id="3" name="Rectangle 5"/>
          <p:cNvSpPr>
            <a:spLocks noGrp="1" noChangeArrowheads="1"/>
          </p:cNvSpPr>
          <p:nvPr>
            <p:ph type="ftr" sz="quarter" idx="11"/>
          </p:nvPr>
        </p:nvSpPr>
        <p:spPr>
          <a:ln/>
        </p:spPr>
        <p:txBody>
          <a:bodyPr/>
          <a:lstStyle>
            <a:lvl1pPr>
              <a:defRPr/>
            </a:lvl1pPr>
          </a:lstStyle>
          <a:p>
            <a:endParaRPr kumimoji="1" lang="ja-JP" altLang="en-US"/>
          </a:p>
        </p:txBody>
      </p:sp>
      <p:sp>
        <p:nvSpPr>
          <p:cNvPr id="4" name="Rectangle 6"/>
          <p:cNvSpPr>
            <a:spLocks noGrp="1" noChangeArrowheads="1"/>
          </p:cNvSpPr>
          <p:nvPr>
            <p:ph type="sldNum" sz="quarter" idx="12"/>
          </p:nvPr>
        </p:nvSpPr>
        <p:spPr>
          <a:ln/>
        </p:spPr>
        <p:txBody>
          <a:bodyPr/>
          <a:lstStyle>
            <a:lvl1pPr>
              <a:defRPr/>
            </a:lvl1pPr>
          </a:lstStyle>
          <a:p>
            <a:fld id="{FFAD76F9-719F-4FBC-8E46-E7435274827D}" type="slidenum">
              <a:rPr kumimoji="1" lang="ja-JP" altLang="en-US" smtClean="0"/>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r>
              <a:rPr kumimoji="1" lang="en-US" altLang="ja-JP" smtClean="0"/>
              <a:t>2009/12/02</a:t>
            </a:r>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FFAD76F9-719F-4FBC-8E46-E7435274827D}" type="slidenum">
              <a:rPr kumimoji="1" lang="ja-JP" altLang="en-US" smtClean="0"/>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r>
              <a:rPr kumimoji="1" lang="en-US" altLang="ja-JP" smtClean="0"/>
              <a:t>2009/12/02</a:t>
            </a:r>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FFAD76F9-719F-4FBC-8E46-E7435274827D}" type="slidenum">
              <a:rPr kumimoji="1" lang="ja-JP" altLang="en-US" smtClean="0"/>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r>
              <a:rPr kumimoji="1" lang="en-US" altLang="ja-JP" smtClean="0"/>
              <a:t>2009/12/02</a:t>
            </a:r>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FFAD76F9-719F-4FBC-8E46-E7435274827D}" type="slidenum">
              <a:rPr kumimoji="1" lang="ja-JP" altLang="en-US" smtClean="0"/>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90500"/>
            <a:ext cx="1752600" cy="61182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524000" y="190500"/>
            <a:ext cx="5105400" cy="61182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r>
              <a:rPr kumimoji="1" lang="en-US" altLang="ja-JP" smtClean="0"/>
              <a:t>2009/12/02</a:t>
            </a:r>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FFAD76F9-719F-4FBC-8E46-E7435274827D}" type="slidenum">
              <a:rPr kumimoji="1" lang="ja-JP" altLang="en-US" smtClean="0"/>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190500"/>
            <a:ext cx="7010400" cy="1527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1524000" y="1905000"/>
            <a:ext cx="7010400" cy="4403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73060" name="Rectangle 4"/>
          <p:cNvSpPr>
            <a:spLocks noGrp="1" noChangeArrowheads="1"/>
          </p:cNvSpPr>
          <p:nvPr>
            <p:ph type="dt" sz="half" idx="2"/>
          </p:nvPr>
        </p:nvSpPr>
        <p:spPr bwMode="auto">
          <a:xfrm>
            <a:off x="152400" y="6480175"/>
            <a:ext cx="12192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r>
              <a:rPr kumimoji="1" lang="en-US" altLang="ja-JP" smtClean="0"/>
              <a:t>2009/12/02</a:t>
            </a:r>
            <a:endParaRPr kumimoji="1" lang="ja-JP" altLang="en-US"/>
          </a:p>
        </p:txBody>
      </p:sp>
      <p:sp>
        <p:nvSpPr>
          <p:cNvPr id="173061" name="Rectangle 5"/>
          <p:cNvSpPr>
            <a:spLocks noGrp="1" noChangeArrowheads="1"/>
          </p:cNvSpPr>
          <p:nvPr>
            <p:ph type="ftr" sz="quarter" idx="3"/>
          </p:nvPr>
        </p:nvSpPr>
        <p:spPr bwMode="auto">
          <a:xfrm>
            <a:off x="1524000" y="6480175"/>
            <a:ext cx="6072188"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endParaRPr kumimoji="1" lang="ja-JP" altLang="en-US"/>
          </a:p>
        </p:txBody>
      </p:sp>
      <p:sp>
        <p:nvSpPr>
          <p:cNvPr id="173062" name="Rectangle 6"/>
          <p:cNvSpPr>
            <a:spLocks noGrp="1" noChangeArrowheads="1"/>
          </p:cNvSpPr>
          <p:nvPr>
            <p:ph type="sldNum" sz="quarter" idx="4"/>
          </p:nvPr>
        </p:nvSpPr>
        <p:spPr bwMode="auto">
          <a:xfrm>
            <a:off x="7740650" y="6480175"/>
            <a:ext cx="12954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fld id="{FFAD76F9-719F-4FBC-8E46-E7435274827D}" type="slidenum">
              <a:rPr kumimoji="1" lang="ja-JP" altLang="en-US" smtClean="0"/>
              <a:t>&lt;#&gt;</a:t>
            </a:fld>
            <a:endParaRPr kumimoji="1" lang="ja-JP" altLang="en-US"/>
          </a:p>
        </p:txBody>
      </p:sp>
      <p:grpSp>
        <p:nvGrpSpPr>
          <p:cNvPr id="2" name="グループ化 10"/>
          <p:cNvGrpSpPr>
            <a:grpSpLocks/>
          </p:cNvGrpSpPr>
          <p:nvPr/>
        </p:nvGrpSpPr>
        <p:grpSpPr bwMode="auto">
          <a:xfrm>
            <a:off x="115888" y="73025"/>
            <a:ext cx="774700" cy="822325"/>
            <a:chOff x="152400" y="304800"/>
            <a:chExt cx="1219200" cy="1295400"/>
          </a:xfrm>
        </p:grpSpPr>
        <p:sp>
          <p:nvSpPr>
            <p:cNvPr id="173063" name="Line 7"/>
            <p:cNvSpPr>
              <a:spLocks noChangeShapeType="1"/>
            </p:cNvSpPr>
            <p:nvPr/>
          </p:nvSpPr>
          <p:spPr bwMode="auto">
            <a:xfrm flipV="1">
              <a:off x="1371600" y="304800"/>
              <a:ext cx="0" cy="1295400"/>
            </a:xfrm>
            <a:prstGeom prst="line">
              <a:avLst/>
            </a:prstGeom>
            <a:noFill/>
            <a:ln w="38100">
              <a:solidFill>
                <a:schemeClr val="tx2"/>
              </a:solidFill>
              <a:round/>
              <a:headEnd/>
              <a:tailEnd/>
            </a:ln>
            <a:effectLst/>
          </p:spPr>
          <p:txBody>
            <a:bodyPr/>
            <a:lstStyle/>
            <a:p>
              <a:pPr>
                <a:defRPr/>
              </a:pPr>
              <a:endParaRPr lang="ja-JP" altLang="en-US">
                <a:ea typeface="ＭＳ Ｐゴシック" pitchFamily="50" charset="-128"/>
              </a:endParaRPr>
            </a:p>
          </p:txBody>
        </p:sp>
        <p:sp>
          <p:nvSpPr>
            <p:cNvPr id="173064" name="Oval 8"/>
            <p:cNvSpPr>
              <a:spLocks noChangeArrowheads="1"/>
            </p:cNvSpPr>
            <p:nvPr/>
          </p:nvSpPr>
          <p:spPr bwMode="auto">
            <a:xfrm>
              <a:off x="152400" y="837465"/>
              <a:ext cx="229849" cy="230071"/>
            </a:xfrm>
            <a:prstGeom prst="ellipse">
              <a:avLst/>
            </a:prstGeom>
            <a:solidFill>
              <a:schemeClr val="tx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173065" name="Oval 9"/>
            <p:cNvSpPr>
              <a:spLocks noChangeArrowheads="1"/>
            </p:cNvSpPr>
            <p:nvPr/>
          </p:nvSpPr>
          <p:spPr bwMode="auto">
            <a:xfrm>
              <a:off x="539645" y="837465"/>
              <a:ext cx="229849" cy="230071"/>
            </a:xfrm>
            <a:prstGeom prst="ellipse">
              <a:avLst/>
            </a:prstGeom>
            <a:solidFill>
              <a:schemeClr val="accent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173066" name="Oval 10"/>
            <p:cNvSpPr>
              <a:spLocks noChangeArrowheads="1"/>
            </p:cNvSpPr>
            <p:nvPr/>
          </p:nvSpPr>
          <p:spPr bwMode="auto">
            <a:xfrm>
              <a:off x="926892" y="837465"/>
              <a:ext cx="229849" cy="230071"/>
            </a:xfrm>
            <a:prstGeom prst="ellipse">
              <a:avLst/>
            </a:prstGeom>
            <a:solidFill>
              <a:schemeClr val="accent2"/>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l" rtl="0" eaLnBrk="1" fontAlgn="base" hangingPunct="1">
        <a:spcBef>
          <a:spcPct val="0"/>
        </a:spcBef>
        <a:spcAft>
          <a:spcPct val="0"/>
        </a:spcAft>
        <a:defRPr kumimoji="1" sz="3000" i="1">
          <a:solidFill>
            <a:schemeClr val="tx2"/>
          </a:solidFill>
          <a:latin typeface="+mj-lt"/>
          <a:ea typeface="+mj-ea"/>
          <a:cs typeface="+mj-cs"/>
        </a:defRPr>
      </a:lvl1pPr>
      <a:lvl2pPr algn="l" rtl="0" eaLnBrk="1" fontAlgn="base" hangingPunct="1">
        <a:spcBef>
          <a:spcPct val="0"/>
        </a:spcBef>
        <a:spcAft>
          <a:spcPct val="0"/>
        </a:spcAft>
        <a:defRPr kumimoji="1" sz="3000" i="1">
          <a:solidFill>
            <a:schemeClr val="tx2"/>
          </a:solidFill>
          <a:latin typeface="Arial" charset="0"/>
          <a:ea typeface="ＭＳ Ｐゴシック" pitchFamily="50" charset="-128"/>
        </a:defRPr>
      </a:lvl2pPr>
      <a:lvl3pPr algn="l" rtl="0" eaLnBrk="1" fontAlgn="base" hangingPunct="1">
        <a:spcBef>
          <a:spcPct val="0"/>
        </a:spcBef>
        <a:spcAft>
          <a:spcPct val="0"/>
        </a:spcAft>
        <a:defRPr kumimoji="1" sz="3000" i="1">
          <a:solidFill>
            <a:schemeClr val="tx2"/>
          </a:solidFill>
          <a:latin typeface="Arial" charset="0"/>
          <a:ea typeface="ＭＳ Ｐゴシック" pitchFamily="50" charset="-128"/>
        </a:defRPr>
      </a:lvl3pPr>
      <a:lvl4pPr algn="l" rtl="0" eaLnBrk="1" fontAlgn="base" hangingPunct="1">
        <a:spcBef>
          <a:spcPct val="0"/>
        </a:spcBef>
        <a:spcAft>
          <a:spcPct val="0"/>
        </a:spcAft>
        <a:defRPr kumimoji="1" sz="3000" i="1">
          <a:solidFill>
            <a:schemeClr val="tx2"/>
          </a:solidFill>
          <a:latin typeface="Arial" charset="0"/>
          <a:ea typeface="ＭＳ Ｐゴシック" pitchFamily="50" charset="-128"/>
        </a:defRPr>
      </a:lvl4pPr>
      <a:lvl5pPr algn="l" rtl="0" eaLnBrk="1" fontAlgn="base" hangingPunct="1">
        <a:spcBef>
          <a:spcPct val="0"/>
        </a:spcBef>
        <a:spcAft>
          <a:spcPct val="0"/>
        </a:spcAft>
        <a:defRPr kumimoji="1" sz="3000" i="1">
          <a:solidFill>
            <a:schemeClr val="tx2"/>
          </a:solidFill>
          <a:latin typeface="Arial" charset="0"/>
          <a:ea typeface="ＭＳ Ｐゴシック" pitchFamily="50" charset="-128"/>
        </a:defRPr>
      </a:lvl5pPr>
      <a:lvl6pPr marL="457200" algn="l" rtl="0" eaLnBrk="1" fontAlgn="base" hangingPunct="1">
        <a:spcBef>
          <a:spcPct val="0"/>
        </a:spcBef>
        <a:spcAft>
          <a:spcPct val="0"/>
        </a:spcAft>
        <a:defRPr kumimoji="1" sz="3000" i="1">
          <a:solidFill>
            <a:schemeClr val="tx2"/>
          </a:solidFill>
          <a:latin typeface="Arial" charset="0"/>
          <a:ea typeface="ＭＳ Ｐゴシック" pitchFamily="50" charset="-128"/>
        </a:defRPr>
      </a:lvl6pPr>
      <a:lvl7pPr marL="914400" algn="l" rtl="0" eaLnBrk="1" fontAlgn="base" hangingPunct="1">
        <a:spcBef>
          <a:spcPct val="0"/>
        </a:spcBef>
        <a:spcAft>
          <a:spcPct val="0"/>
        </a:spcAft>
        <a:defRPr kumimoji="1" sz="3000" i="1">
          <a:solidFill>
            <a:schemeClr val="tx2"/>
          </a:solidFill>
          <a:latin typeface="Arial" charset="0"/>
          <a:ea typeface="ＭＳ Ｐゴシック" pitchFamily="50" charset="-128"/>
        </a:defRPr>
      </a:lvl7pPr>
      <a:lvl8pPr marL="1371600" algn="l" rtl="0" eaLnBrk="1" fontAlgn="base" hangingPunct="1">
        <a:spcBef>
          <a:spcPct val="0"/>
        </a:spcBef>
        <a:spcAft>
          <a:spcPct val="0"/>
        </a:spcAft>
        <a:defRPr kumimoji="1" sz="3000" i="1">
          <a:solidFill>
            <a:schemeClr val="tx2"/>
          </a:solidFill>
          <a:latin typeface="Arial" charset="0"/>
          <a:ea typeface="ＭＳ Ｐゴシック" pitchFamily="50" charset="-128"/>
        </a:defRPr>
      </a:lvl8pPr>
      <a:lvl9pPr marL="1828800" algn="l" rtl="0" eaLnBrk="1" fontAlgn="base" hangingPunct="1">
        <a:spcBef>
          <a:spcPct val="0"/>
        </a:spcBef>
        <a:spcAft>
          <a:spcPct val="0"/>
        </a:spcAft>
        <a:defRPr kumimoji="1" sz="3000" i="1">
          <a:solidFill>
            <a:schemeClr val="tx2"/>
          </a:solidFill>
          <a:latin typeface="Arial" charset="0"/>
          <a:ea typeface="ＭＳ Ｐゴシック" pitchFamily="50" charset="-128"/>
        </a:defRPr>
      </a:lvl9pPr>
    </p:titleStyle>
    <p:bodyStyle>
      <a:lvl1pPr marL="342900" indent="-342900" algn="l" rtl="0" eaLnBrk="1" fontAlgn="base" hangingPunct="1">
        <a:spcBef>
          <a:spcPct val="20000"/>
        </a:spcBef>
        <a:spcAft>
          <a:spcPct val="0"/>
        </a:spcAft>
        <a:buClr>
          <a:schemeClr val="tx1"/>
        </a:buClr>
        <a:buSzPct val="70000"/>
        <a:buFont typeface="Wingdings" pitchFamily="2" charset="2"/>
        <a:buChar char="¢"/>
        <a:defRPr kumimoji="1" sz="2000">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itchFamily="2" charset="2"/>
        <a:buChar char="l"/>
        <a:defRPr kumimoji="1" sz="2800">
          <a:solidFill>
            <a:schemeClr val="tx2"/>
          </a:solidFill>
          <a:latin typeface="+mn-lt"/>
          <a:ea typeface="+mn-ea"/>
        </a:defRPr>
      </a:lvl2pPr>
      <a:lvl3pPr marL="1143000" indent="-228600" algn="l" rtl="0" eaLnBrk="1" fontAlgn="base" hangingPunct="1">
        <a:spcBef>
          <a:spcPct val="20000"/>
        </a:spcBef>
        <a:spcAft>
          <a:spcPct val="0"/>
        </a:spcAft>
        <a:buClr>
          <a:schemeClr val="accent2"/>
        </a:buClr>
        <a:buChar char="•"/>
        <a:defRPr kumimoji="1" sz="1600">
          <a:solidFill>
            <a:schemeClr val="tx2"/>
          </a:solidFill>
          <a:latin typeface="+mn-lt"/>
          <a:ea typeface="+mn-ea"/>
        </a:defRPr>
      </a:lvl3pPr>
      <a:lvl4pPr marL="1600200" indent="-228600" algn="l" rtl="0" eaLnBrk="1" fontAlgn="base" hangingPunct="1">
        <a:spcBef>
          <a:spcPct val="20000"/>
        </a:spcBef>
        <a:spcAft>
          <a:spcPct val="0"/>
        </a:spcAft>
        <a:buClr>
          <a:schemeClr val="tx1"/>
        </a:buClr>
        <a:buChar char="•"/>
        <a:defRPr kumimoji="1" sz="1400">
          <a:solidFill>
            <a:schemeClr val="tx2"/>
          </a:solidFill>
          <a:latin typeface="+mn-lt"/>
          <a:ea typeface="+mn-ea"/>
        </a:defRPr>
      </a:lvl4pPr>
      <a:lvl5pPr marL="2057400" indent="-228600" algn="l" rtl="0" eaLnBrk="1" fontAlgn="base" hangingPunct="1">
        <a:spcBef>
          <a:spcPct val="20000"/>
        </a:spcBef>
        <a:spcAft>
          <a:spcPct val="0"/>
        </a:spcAft>
        <a:buChar char="•"/>
        <a:defRPr kumimoji="1" sz="1400">
          <a:solidFill>
            <a:schemeClr val="tx2"/>
          </a:solidFill>
          <a:latin typeface="+mn-lt"/>
          <a:ea typeface="+mn-ea"/>
        </a:defRPr>
      </a:lvl5pPr>
      <a:lvl6pPr marL="2514600" indent="-228600" algn="l" rtl="0" eaLnBrk="1" fontAlgn="base" hangingPunct="1">
        <a:spcBef>
          <a:spcPct val="20000"/>
        </a:spcBef>
        <a:spcAft>
          <a:spcPct val="0"/>
        </a:spcAft>
        <a:buChar char="•"/>
        <a:defRPr kumimoji="1" sz="1400">
          <a:solidFill>
            <a:schemeClr val="tx2"/>
          </a:solidFill>
          <a:latin typeface="+mn-lt"/>
          <a:ea typeface="+mn-ea"/>
        </a:defRPr>
      </a:lvl6pPr>
      <a:lvl7pPr marL="2971800" indent="-228600" algn="l" rtl="0" eaLnBrk="1" fontAlgn="base" hangingPunct="1">
        <a:spcBef>
          <a:spcPct val="20000"/>
        </a:spcBef>
        <a:spcAft>
          <a:spcPct val="0"/>
        </a:spcAft>
        <a:buChar char="•"/>
        <a:defRPr kumimoji="1" sz="1400">
          <a:solidFill>
            <a:schemeClr val="tx2"/>
          </a:solidFill>
          <a:latin typeface="+mn-lt"/>
          <a:ea typeface="+mn-ea"/>
        </a:defRPr>
      </a:lvl7pPr>
      <a:lvl8pPr marL="3429000" indent="-228600" algn="l" rtl="0" eaLnBrk="1" fontAlgn="base" hangingPunct="1">
        <a:spcBef>
          <a:spcPct val="20000"/>
        </a:spcBef>
        <a:spcAft>
          <a:spcPct val="0"/>
        </a:spcAft>
        <a:buChar char="•"/>
        <a:defRPr kumimoji="1" sz="1400">
          <a:solidFill>
            <a:schemeClr val="tx2"/>
          </a:solidFill>
          <a:latin typeface="+mn-lt"/>
          <a:ea typeface="+mn-ea"/>
        </a:defRPr>
      </a:lvl8pPr>
      <a:lvl9pPr marL="3886200" indent="-228600" algn="l" rtl="0" eaLnBrk="1" fontAlgn="base" hangingPunct="1">
        <a:spcBef>
          <a:spcPct val="20000"/>
        </a:spcBef>
        <a:spcAft>
          <a:spcPct val="0"/>
        </a:spcAft>
        <a:buChar char="•"/>
        <a:defRPr kumimoji="1" sz="1400">
          <a:solidFill>
            <a:schemeClr val="tx2"/>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133600" y="1143000"/>
            <a:ext cx="6831013" cy="2214563"/>
          </a:xfrm>
        </p:spPr>
        <p:txBody>
          <a:bodyPr/>
          <a:lstStyle/>
          <a:p>
            <a:pPr eaLnBrk="1" hangingPunct="1"/>
            <a:r>
              <a:rPr lang="en-US" altLang="ja-JP" sz="1400" i="0" dirty="0" smtClean="0"/>
              <a:t>IWPSE-Evol’09, August 24-25, 2009, Amsterdam, The Netherlands.</a:t>
            </a:r>
            <a:r>
              <a:rPr lang="en-US" altLang="ja-JP" sz="1400" dirty="0" smtClean="0"/>
              <a:t> </a:t>
            </a:r>
            <a:r>
              <a:rPr lang="en-US" altLang="ja-JP" sz="1400" i="0" dirty="0" smtClean="0"/>
              <a:t/>
            </a:r>
            <a:br>
              <a:rPr lang="en-US" altLang="ja-JP" sz="1400" i="0" dirty="0" smtClean="0"/>
            </a:br>
            <a:r>
              <a:rPr lang="en-US" altLang="ja-JP" sz="1400" i="0" dirty="0" smtClean="0"/>
              <a:t/>
            </a:r>
            <a:br>
              <a:rPr lang="en-US" altLang="ja-JP" sz="1400" i="0" dirty="0" smtClean="0"/>
            </a:br>
            <a:r>
              <a:rPr lang="en-US" altLang="ja-JP" sz="2800" dirty="0" smtClean="0"/>
              <a:t>How Developer Communication Frequency Relates to Bug Introducing Changes</a:t>
            </a:r>
            <a:endParaRPr lang="en-US" altLang="ja-JP" dirty="0" smtClean="0"/>
          </a:p>
        </p:txBody>
      </p:sp>
      <p:sp>
        <p:nvSpPr>
          <p:cNvPr id="3075" name="Rectangle 3"/>
          <p:cNvSpPr>
            <a:spLocks noGrp="1" noChangeArrowheads="1"/>
          </p:cNvSpPr>
          <p:nvPr>
            <p:ph type="subTitle" idx="1"/>
          </p:nvPr>
        </p:nvSpPr>
        <p:spPr>
          <a:xfrm>
            <a:off x="446088" y="3860800"/>
            <a:ext cx="8356600" cy="2268538"/>
          </a:xfrm>
        </p:spPr>
        <p:txBody>
          <a:bodyPr/>
          <a:lstStyle/>
          <a:p>
            <a:pPr algn="ctr" eaLnBrk="1" hangingPunct="1"/>
            <a:r>
              <a:rPr lang="en-US" altLang="ja-JP" sz="2000" dirty="0" smtClean="0"/>
              <a:t>Roberto Abreu</a:t>
            </a:r>
            <a:r>
              <a:rPr lang="en-US" altLang="ja-JP" sz="2000" baseline="30000" dirty="0" smtClean="0"/>
              <a:t>1</a:t>
            </a:r>
            <a:r>
              <a:rPr lang="en-US" altLang="ja-JP" sz="2000" dirty="0" smtClean="0"/>
              <a:t>, </a:t>
            </a:r>
            <a:r>
              <a:rPr lang="en-US" altLang="ja-JP" sz="2000" dirty="0" err="1" smtClean="0"/>
              <a:t>Rahul</a:t>
            </a:r>
            <a:r>
              <a:rPr lang="en-US" altLang="ja-JP" sz="2000" dirty="0" smtClean="0"/>
              <a:t> Premraj</a:t>
            </a:r>
            <a:r>
              <a:rPr lang="en-US" altLang="ja-JP" sz="2000" baseline="30000" dirty="0" smtClean="0"/>
              <a:t>1</a:t>
            </a:r>
            <a:endParaRPr lang="en-US" altLang="ja-JP" sz="2000" baseline="30000" dirty="0" smtClean="0"/>
          </a:p>
          <a:p>
            <a:pPr algn="ctr" eaLnBrk="1" hangingPunct="1"/>
            <a:endParaRPr lang="en-US" altLang="ja-JP" sz="2400" baseline="30000" dirty="0" smtClean="0"/>
          </a:p>
          <a:p>
            <a:pPr algn="ctr"/>
            <a:r>
              <a:rPr lang="en-US" altLang="ja-JP" sz="1600" baseline="30000" dirty="0" smtClean="0"/>
              <a:t>1</a:t>
            </a:r>
            <a:r>
              <a:rPr lang="en-US" altLang="ja-JP" sz="1600" dirty="0" smtClean="0"/>
              <a:t> </a:t>
            </a:r>
            <a:r>
              <a:rPr lang="en-US" altLang="ja-JP" sz="1600" dirty="0" smtClean="0"/>
              <a:t>VU University Amsterdam</a:t>
            </a:r>
            <a:endParaRPr lang="en-US" altLang="ja-JP" sz="1600" dirty="0" smtClean="0"/>
          </a:p>
        </p:txBody>
      </p:sp>
      <p:sp>
        <p:nvSpPr>
          <p:cNvPr id="3076" name="Text Box 6"/>
          <p:cNvSpPr txBox="1">
            <a:spLocks noChangeArrowheads="1"/>
          </p:cNvSpPr>
          <p:nvPr/>
        </p:nvSpPr>
        <p:spPr bwMode="auto">
          <a:xfrm>
            <a:off x="5688013" y="115888"/>
            <a:ext cx="3276600" cy="369332"/>
          </a:xfrm>
          <a:prstGeom prst="rect">
            <a:avLst/>
          </a:prstGeom>
          <a:noFill/>
          <a:ln w="12700" cap="sq">
            <a:solidFill>
              <a:schemeClr val="tx1"/>
            </a:solidFill>
            <a:miter lim="800000"/>
            <a:headEnd type="none" w="sm" len="sm"/>
            <a:tailEnd type="none" w="sm" len="sm"/>
          </a:ln>
        </p:spPr>
        <p:txBody>
          <a:bodyPr>
            <a:spAutoFit/>
          </a:bodyPr>
          <a:lstStyle/>
          <a:p>
            <a:pPr algn="ctr">
              <a:spcBef>
                <a:spcPct val="50000"/>
              </a:spcBef>
            </a:pPr>
            <a:r>
              <a:rPr lang="ja-JP" altLang="en-US" dirty="0"/>
              <a:t>論文紹介</a:t>
            </a:r>
            <a:r>
              <a:rPr lang="ja-JP" altLang="en-US" dirty="0" smtClean="0"/>
              <a:t>（</a:t>
            </a:r>
            <a:r>
              <a:rPr lang="ja-JP" altLang="en-US" dirty="0"/>
              <a:t>大澤</a:t>
            </a:r>
            <a:r>
              <a:rPr lang="ja-JP" altLang="en-US" dirty="0" smtClean="0"/>
              <a:t>）</a:t>
            </a:r>
            <a:r>
              <a:rPr lang="en-US" altLang="ja-JP" dirty="0" smtClean="0"/>
              <a:t>2009/12/02</a:t>
            </a:r>
            <a:endParaRPr lang="en-US" altLang="ja-JP"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コンテンツ プレースホルダ 8"/>
          <p:cNvSpPr>
            <a:spLocks noGrp="1"/>
          </p:cNvSpPr>
          <p:nvPr>
            <p:ph idx="1"/>
          </p:nvPr>
        </p:nvSpPr>
        <p:spPr/>
        <p:txBody>
          <a:bodyPr>
            <a:normAutofit/>
          </a:bodyPr>
          <a:lstStyle/>
          <a:p>
            <a:r>
              <a:rPr lang="ja-JP" altLang="en-US" dirty="0" smtClean="0"/>
              <a:t>複数</a:t>
            </a:r>
            <a:r>
              <a:rPr lang="ja-JP" altLang="en-US" dirty="0" smtClean="0"/>
              <a:t>の開発者がソフトウェアプロジェクトを成功させるためにはチーム内でのコミュニケーションが必要である</a:t>
            </a:r>
            <a:endParaRPr lang="en-US" altLang="ja-JP" dirty="0" smtClean="0"/>
          </a:p>
          <a:p>
            <a:pPr lvl="1"/>
            <a:r>
              <a:rPr lang="ja-JP" altLang="en-US" dirty="0" smtClean="0"/>
              <a:t>タスクの優先度を決める，担当者を決める，問題に対して解決策を議論する</a:t>
            </a:r>
            <a:endParaRPr lang="en-US" altLang="ja-JP" dirty="0" smtClean="0"/>
          </a:p>
          <a:p>
            <a:pPr lvl="1"/>
            <a:endParaRPr lang="en-US" altLang="ja-JP" dirty="0" smtClean="0"/>
          </a:p>
          <a:p>
            <a:r>
              <a:rPr lang="ja-JP" altLang="en-US" dirty="0" smtClean="0"/>
              <a:t>質</a:t>
            </a:r>
            <a:r>
              <a:rPr lang="ja-JP" altLang="en-US" dirty="0" smtClean="0"/>
              <a:t>の高いコミュニケーションが質の高いソフトウェアをもたらす可能性がある</a:t>
            </a:r>
            <a:endParaRPr lang="en-US" altLang="ja-JP" dirty="0" smtClean="0"/>
          </a:p>
          <a:p>
            <a:pPr lvl="1"/>
            <a:endParaRPr lang="en-US" altLang="ja-JP" dirty="0" smtClean="0"/>
          </a:p>
        </p:txBody>
      </p:sp>
      <p:sp>
        <p:nvSpPr>
          <p:cNvPr id="4102" name="Rectangle 2"/>
          <p:cNvSpPr>
            <a:spLocks noGrp="1" noChangeArrowheads="1"/>
          </p:cNvSpPr>
          <p:nvPr>
            <p:ph type="title"/>
          </p:nvPr>
        </p:nvSpPr>
        <p:spPr/>
        <p:txBody>
          <a:bodyPr/>
          <a:lstStyle/>
          <a:p>
            <a:pPr eaLnBrk="1" hangingPunct="1"/>
            <a:r>
              <a:rPr lang="en-US" altLang="ja-JP" smtClean="0"/>
              <a:t>INTRODUCTION</a:t>
            </a:r>
          </a:p>
        </p:txBody>
      </p:sp>
      <p:sp>
        <p:nvSpPr>
          <p:cNvPr id="7" name="日付プレースホルダ 6"/>
          <p:cNvSpPr>
            <a:spLocks noGrp="1"/>
          </p:cNvSpPr>
          <p:nvPr>
            <p:ph type="dt" sz="half" idx="10"/>
          </p:nvPr>
        </p:nvSpPr>
        <p:spPr/>
        <p:txBody>
          <a:bodyPr/>
          <a:lstStyle/>
          <a:p>
            <a:r>
              <a:rPr kumimoji="1" lang="en-US" altLang="ja-JP" smtClean="0"/>
              <a:t>2009/12/02</a:t>
            </a:r>
            <a:endParaRPr kumimoji="1" lang="ja-JP" altLang="en-US"/>
          </a:p>
        </p:txBody>
      </p:sp>
      <p:sp>
        <p:nvSpPr>
          <p:cNvPr id="8" name="スライド番号プレースホルダ 7"/>
          <p:cNvSpPr>
            <a:spLocks noGrp="1"/>
          </p:cNvSpPr>
          <p:nvPr>
            <p:ph type="sldNum" sz="quarter" idx="12"/>
          </p:nvPr>
        </p:nvSpPr>
        <p:spPr/>
        <p:txBody>
          <a:bodyPr/>
          <a:lstStyle/>
          <a:p>
            <a:fld id="{FFAD76F9-719F-4FBC-8E46-E7435274827D}" type="slidenum">
              <a:rPr kumimoji="1" lang="ja-JP" altLang="en-US" smtClean="0"/>
              <a:t>1</a:t>
            </a:fld>
            <a:endParaRPr kumimoji="1" lang="ja-JP"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r>
              <a:rPr kumimoji="1" lang="en-US" altLang="ja-JP" dirty="0" smtClean="0"/>
              <a:t>H1:</a:t>
            </a:r>
            <a:r>
              <a:rPr kumimoji="1" lang="ja-JP" altLang="en-US" dirty="0" smtClean="0"/>
              <a:t>全ての開発者間のコミュニケーションの頻度は開発されているコードと関係がある</a:t>
            </a:r>
            <a:endParaRPr kumimoji="1" lang="en-US" altLang="ja-JP" dirty="0" smtClean="0"/>
          </a:p>
          <a:p>
            <a:endParaRPr lang="en-US" altLang="ja-JP" dirty="0" smtClean="0"/>
          </a:p>
          <a:p>
            <a:r>
              <a:rPr lang="en-US" altLang="ja-JP" dirty="0" smtClean="0"/>
              <a:t>H</a:t>
            </a:r>
            <a:r>
              <a:rPr kumimoji="1" lang="en-US" altLang="ja-JP" dirty="0" smtClean="0"/>
              <a:t>2</a:t>
            </a:r>
            <a:r>
              <a:rPr lang="en-US" altLang="ja-JP" dirty="0" smtClean="0"/>
              <a:t>:</a:t>
            </a:r>
            <a:r>
              <a:rPr lang="ja-JP" altLang="en-US" dirty="0" smtClean="0"/>
              <a:t>主要</a:t>
            </a:r>
            <a:r>
              <a:rPr kumimoji="1" lang="ja-JP" altLang="en-US" dirty="0" smtClean="0"/>
              <a:t>開発者間</a:t>
            </a:r>
            <a:r>
              <a:rPr lang="ja-JP" altLang="en-US" dirty="0" smtClean="0"/>
              <a:t>のコミュニケーションの頻度は開発されているコードと関係がある</a:t>
            </a:r>
            <a:endParaRPr lang="en-US" altLang="ja-JP" dirty="0" smtClean="0"/>
          </a:p>
          <a:p>
            <a:pPr>
              <a:buNone/>
            </a:pPr>
            <a:endParaRPr lang="en-US" altLang="ja-JP" dirty="0" smtClean="0"/>
          </a:p>
          <a:p>
            <a:r>
              <a:rPr lang="en-US" altLang="ja-JP" dirty="0" smtClean="0"/>
              <a:t>H3:</a:t>
            </a:r>
            <a:r>
              <a:rPr lang="ja-JP" altLang="en-US" dirty="0" smtClean="0"/>
              <a:t>欠陥予測モデルの精度を向上させるためにコミュニケーションの頻度を利用することができる</a:t>
            </a:r>
            <a:endParaRPr lang="en-US" altLang="ja-JP" dirty="0" smtClean="0"/>
          </a:p>
          <a:p>
            <a:endParaRPr kumimoji="1" lang="en-US" altLang="ja-JP" dirty="0" smtClean="0"/>
          </a:p>
          <a:p>
            <a:pPr>
              <a:buFont typeface="Wingdings" pitchFamily="2" charset="2"/>
              <a:buChar char="p"/>
            </a:pPr>
            <a:r>
              <a:rPr lang="ja-JP" altLang="en-US" dirty="0" smtClean="0"/>
              <a:t>開発者</a:t>
            </a:r>
            <a:r>
              <a:rPr lang="ja-JP" altLang="en-US" dirty="0" smtClean="0"/>
              <a:t>のコミュニケーションの頻度とソースの品質を比較</a:t>
            </a:r>
            <a:endParaRPr lang="en-US" altLang="ja-JP" dirty="0" smtClean="0"/>
          </a:p>
          <a:p>
            <a:pPr>
              <a:buFont typeface="Wingdings" pitchFamily="2" charset="2"/>
              <a:buChar char="p"/>
            </a:pPr>
            <a:r>
              <a:rPr kumimoji="1" lang="ja-JP" altLang="en-US" dirty="0" smtClean="0"/>
              <a:t>コミュニケーションデータを欠陥予測モデルに利用できる証拠を示す</a:t>
            </a:r>
            <a:endParaRPr kumimoji="1" lang="ja-JP" altLang="en-US" dirty="0"/>
          </a:p>
        </p:txBody>
      </p:sp>
      <p:sp>
        <p:nvSpPr>
          <p:cNvPr id="3" name="タイトル 2"/>
          <p:cNvSpPr>
            <a:spLocks noGrp="1"/>
          </p:cNvSpPr>
          <p:nvPr>
            <p:ph type="title"/>
          </p:nvPr>
        </p:nvSpPr>
        <p:spPr/>
        <p:txBody>
          <a:bodyPr/>
          <a:lstStyle/>
          <a:p>
            <a:r>
              <a:rPr kumimoji="1" lang="en-US" altLang="ja-JP" dirty="0" smtClean="0"/>
              <a:t>Hypotheses</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2009/12/02</a:t>
            </a:r>
            <a:endParaRPr kumimoji="1" lang="ja-JP" altLang="en-US"/>
          </a:p>
        </p:txBody>
      </p:sp>
      <p:sp>
        <p:nvSpPr>
          <p:cNvPr id="5" name="スライド番号プレースホルダ 4"/>
          <p:cNvSpPr>
            <a:spLocks noGrp="1"/>
          </p:cNvSpPr>
          <p:nvPr>
            <p:ph type="sldNum" sz="quarter" idx="12"/>
          </p:nvPr>
        </p:nvSpPr>
        <p:spPr/>
        <p:txBody>
          <a:bodyPr/>
          <a:lstStyle/>
          <a:p>
            <a:fld id="{FFAD76F9-719F-4FBC-8E46-E7435274827D}" type="slidenum">
              <a:rPr kumimoji="1" lang="ja-JP" altLang="en-US" smtClean="0"/>
              <a:t>2</a:t>
            </a:fld>
            <a:endParaRPr kumimoji="1" lang="ja-JP"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r>
              <a:rPr kumimoji="1" lang="en-US" altLang="ja-JP" dirty="0" smtClean="0"/>
              <a:t>JDT project</a:t>
            </a:r>
          </a:p>
          <a:p>
            <a:pPr lvl="1"/>
            <a:r>
              <a:rPr lang="en-US" altLang="ja-JP" dirty="0" smtClean="0"/>
              <a:t>eclipse</a:t>
            </a:r>
            <a:r>
              <a:rPr lang="ja-JP" altLang="en-US" dirty="0" smtClean="0"/>
              <a:t>サブプロジェクト</a:t>
            </a:r>
            <a:endParaRPr lang="en-US" altLang="ja-JP" dirty="0" smtClean="0"/>
          </a:p>
          <a:p>
            <a:pPr lvl="1"/>
            <a:endParaRPr kumimoji="1" lang="en-US" altLang="ja-JP" dirty="0" smtClean="0"/>
          </a:p>
          <a:p>
            <a:r>
              <a:rPr lang="ja-JP" altLang="en-US" dirty="0" smtClean="0"/>
              <a:t>理由</a:t>
            </a:r>
            <a:endParaRPr lang="en-US" altLang="ja-JP" dirty="0" smtClean="0"/>
          </a:p>
          <a:p>
            <a:pPr lvl="1"/>
            <a:r>
              <a:rPr lang="ja-JP" altLang="en-US" dirty="0" smtClean="0"/>
              <a:t>活発</a:t>
            </a:r>
            <a:r>
              <a:rPr lang="ja-JP" altLang="en-US" dirty="0" smtClean="0"/>
              <a:t>な開発者の数が多い</a:t>
            </a:r>
            <a:endParaRPr lang="en-US" altLang="ja-JP" dirty="0" smtClean="0"/>
          </a:p>
          <a:p>
            <a:pPr lvl="1"/>
            <a:r>
              <a:rPr lang="ja-JP" altLang="en-US" dirty="0" smtClean="0"/>
              <a:t>メーリングリストが活発に利用されている</a:t>
            </a:r>
            <a:r>
              <a:rPr lang="en-US" altLang="ja-JP" dirty="0" smtClean="0"/>
              <a:t>(12</a:t>
            </a:r>
            <a:r>
              <a:rPr lang="ja-JP" altLang="en-US" dirty="0" smtClean="0"/>
              <a:t>通</a:t>
            </a:r>
            <a:r>
              <a:rPr lang="en-US" altLang="ja-JP" dirty="0" smtClean="0"/>
              <a:t>/</a:t>
            </a:r>
            <a:r>
              <a:rPr lang="ja-JP" altLang="en-US" dirty="0" smtClean="0"/>
              <a:t>週</a:t>
            </a:r>
            <a:r>
              <a:rPr lang="en-US" altLang="ja-JP" dirty="0" smtClean="0"/>
              <a:t>)</a:t>
            </a:r>
          </a:p>
          <a:p>
            <a:pPr lvl="1"/>
            <a:endParaRPr lang="en-US" altLang="ja-JP" dirty="0" smtClean="0"/>
          </a:p>
          <a:p>
            <a:r>
              <a:rPr lang="ja-JP" altLang="en-US" dirty="0" smtClean="0"/>
              <a:t>分析データ</a:t>
            </a:r>
            <a:endParaRPr lang="en-US" altLang="ja-JP" dirty="0" smtClean="0"/>
          </a:p>
          <a:p>
            <a:pPr lvl="1"/>
            <a:r>
              <a:rPr lang="ja-JP" altLang="en-US" dirty="0" smtClean="0"/>
              <a:t>バグ</a:t>
            </a:r>
            <a:r>
              <a:rPr lang="ja-JP" altLang="en-US" dirty="0" smtClean="0"/>
              <a:t>がソースに混入した数</a:t>
            </a:r>
            <a:endParaRPr lang="en-US" altLang="ja-JP" dirty="0" smtClean="0"/>
          </a:p>
          <a:p>
            <a:pPr lvl="1"/>
            <a:r>
              <a:rPr kumimoji="1" lang="ja-JP" altLang="en-US" dirty="0" smtClean="0"/>
              <a:t>いつ混入したのか</a:t>
            </a:r>
            <a:endParaRPr kumimoji="1" lang="en-US" altLang="ja-JP" dirty="0" smtClean="0"/>
          </a:p>
          <a:p>
            <a:pPr lvl="1"/>
            <a:r>
              <a:rPr kumimoji="1" lang="ja-JP" altLang="en-US" dirty="0" smtClean="0"/>
              <a:t>開発者間のメッセージの頻度</a:t>
            </a:r>
            <a:endParaRPr kumimoji="1" lang="en-US" altLang="ja-JP" dirty="0" smtClean="0"/>
          </a:p>
        </p:txBody>
      </p:sp>
      <p:sp>
        <p:nvSpPr>
          <p:cNvPr id="3" name="タイトル 2"/>
          <p:cNvSpPr>
            <a:spLocks noGrp="1"/>
          </p:cNvSpPr>
          <p:nvPr>
            <p:ph type="title"/>
          </p:nvPr>
        </p:nvSpPr>
        <p:spPr/>
        <p:txBody>
          <a:bodyPr/>
          <a:lstStyle/>
          <a:p>
            <a:r>
              <a:rPr kumimoji="1" lang="en-US" altLang="ja-JP" dirty="0" smtClean="0"/>
              <a:t>DATA SET</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2009/12/02</a:t>
            </a:r>
            <a:endParaRPr kumimoji="1" lang="ja-JP" altLang="en-US"/>
          </a:p>
        </p:txBody>
      </p:sp>
      <p:sp>
        <p:nvSpPr>
          <p:cNvPr id="5" name="スライド番号プレースホルダ 4"/>
          <p:cNvSpPr>
            <a:spLocks noGrp="1"/>
          </p:cNvSpPr>
          <p:nvPr>
            <p:ph type="sldNum" sz="quarter" idx="12"/>
          </p:nvPr>
        </p:nvSpPr>
        <p:spPr/>
        <p:txBody>
          <a:bodyPr/>
          <a:lstStyle/>
          <a:p>
            <a:fld id="{FFAD76F9-719F-4FBC-8E46-E7435274827D}" type="slidenum">
              <a:rPr kumimoji="1" lang="ja-JP" altLang="en-US" smtClean="0"/>
              <a:t>3</a:t>
            </a:fld>
            <a:endParaRPr kumimoji="1" lang="ja-JP"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r>
              <a:rPr lang="ja-JP" altLang="en-US" dirty="0" smtClean="0"/>
              <a:t>いつ，どこにバグが混入したのかを分析する方法</a:t>
            </a:r>
            <a:r>
              <a:rPr lang="en-US" altLang="ja-JP" sz="1600" dirty="0" smtClean="0"/>
              <a:t>[1]</a:t>
            </a:r>
            <a:endParaRPr lang="en-US" altLang="ja-JP" dirty="0" smtClean="0"/>
          </a:p>
          <a:p>
            <a:endParaRPr kumimoji="1" lang="en-US" altLang="ja-JP" dirty="0" smtClean="0"/>
          </a:p>
          <a:p>
            <a:r>
              <a:rPr lang="en-US" altLang="ja-JP" dirty="0" smtClean="0"/>
              <a:t>Link the bug database and version control system</a:t>
            </a:r>
          </a:p>
          <a:p>
            <a:pPr>
              <a:buNone/>
            </a:pPr>
            <a:r>
              <a:rPr lang="en-US" altLang="ja-JP" dirty="0" smtClean="0"/>
              <a:t>	</a:t>
            </a:r>
            <a:r>
              <a:rPr lang="en-US" altLang="ja-JP" dirty="0" err="1" smtClean="0"/>
              <a:t>Bugzilla</a:t>
            </a:r>
            <a:r>
              <a:rPr lang="en-US" altLang="ja-JP" dirty="0" smtClean="0"/>
              <a:t> &amp; CVS</a:t>
            </a:r>
          </a:p>
          <a:p>
            <a:pPr lvl="1"/>
            <a:r>
              <a:rPr kumimoji="1" lang="en-US" altLang="ja-JP" dirty="0" smtClean="0"/>
              <a:t>CVS</a:t>
            </a:r>
            <a:r>
              <a:rPr kumimoji="1" lang="ja-JP" altLang="en-US" dirty="0" smtClean="0"/>
              <a:t>のログメッセージから</a:t>
            </a:r>
            <a:r>
              <a:rPr kumimoji="1" lang="en-US" altLang="ja-JP" dirty="0" smtClean="0"/>
              <a:t>Fixed Bug#</a:t>
            </a:r>
            <a:r>
              <a:rPr kumimoji="1" lang="ja-JP" altLang="en-US" dirty="0" smtClean="0"/>
              <a:t>や</a:t>
            </a:r>
            <a:r>
              <a:rPr kumimoji="1" lang="en-US" altLang="ja-JP" dirty="0" smtClean="0"/>
              <a:t>PR#</a:t>
            </a:r>
            <a:r>
              <a:rPr kumimoji="1" lang="ja-JP" altLang="en-US" dirty="0" smtClean="0"/>
              <a:t>を探す．これにより，バグの報告・バグの修正をした</a:t>
            </a:r>
            <a:r>
              <a:rPr kumimoji="1" lang="en-US" altLang="ja-JP" dirty="0" smtClean="0"/>
              <a:t>CVS</a:t>
            </a:r>
            <a:r>
              <a:rPr kumimoji="1" lang="ja-JP" altLang="en-US" dirty="0" smtClean="0"/>
              <a:t>のトランザクションを対応付けることができる．担当者，時間，修正個所を明示する．</a:t>
            </a:r>
            <a:endParaRPr kumimoji="1" lang="en-US" altLang="ja-JP" dirty="0" smtClean="0"/>
          </a:p>
          <a:p>
            <a:pPr lvl="1"/>
            <a:endParaRPr lang="en-US" altLang="ja-JP" dirty="0" smtClean="0"/>
          </a:p>
          <a:p>
            <a:r>
              <a:rPr kumimoji="1" lang="en-US" altLang="ja-JP" dirty="0" smtClean="0"/>
              <a:t>Find the bug introducing change</a:t>
            </a:r>
          </a:p>
          <a:p>
            <a:pPr lvl="1"/>
            <a:r>
              <a:rPr lang="en-US" altLang="ja-JP" dirty="0" smtClean="0"/>
              <a:t>CVS</a:t>
            </a:r>
            <a:r>
              <a:rPr lang="ja-JP" altLang="en-US" dirty="0" smtClean="0"/>
              <a:t>のトランザクションとの対応を取ることのできたバグの修正報告に対して，</a:t>
            </a:r>
            <a:r>
              <a:rPr lang="en-US" altLang="ja-JP" dirty="0" smtClean="0"/>
              <a:t>ANNOTATE</a:t>
            </a:r>
            <a:r>
              <a:rPr lang="ja-JP" altLang="en-US" dirty="0" smtClean="0"/>
              <a:t>を</a:t>
            </a:r>
            <a:r>
              <a:rPr lang="ja-JP" altLang="en-US" dirty="0" smtClean="0"/>
              <a:t>使用</a:t>
            </a:r>
            <a:r>
              <a:rPr lang="ja-JP" altLang="en-US" dirty="0" smtClean="0"/>
              <a:t>して</a:t>
            </a:r>
            <a:r>
              <a:rPr lang="ja-JP" altLang="en-US" dirty="0" smtClean="0"/>
              <a:t>ソースコード</a:t>
            </a:r>
            <a:r>
              <a:rPr lang="ja-JP" altLang="en-US" dirty="0" smtClean="0"/>
              <a:t>が修正された箇所を特定する．</a:t>
            </a:r>
            <a:r>
              <a:rPr lang="en-US" altLang="ja-JP" dirty="0" smtClean="0"/>
              <a:t>CVS</a:t>
            </a:r>
            <a:r>
              <a:rPr lang="ja-JP" altLang="en-US" dirty="0" smtClean="0"/>
              <a:t>のトランザクションはバグの変化と考えることができる．</a:t>
            </a:r>
            <a:endParaRPr kumimoji="1" lang="ja-JP" altLang="en-US" dirty="0"/>
          </a:p>
        </p:txBody>
      </p:sp>
      <p:sp>
        <p:nvSpPr>
          <p:cNvPr id="3" name="タイトル 2"/>
          <p:cNvSpPr>
            <a:spLocks noGrp="1"/>
          </p:cNvSpPr>
          <p:nvPr>
            <p:ph type="title"/>
          </p:nvPr>
        </p:nvSpPr>
        <p:spPr/>
        <p:txBody>
          <a:bodyPr/>
          <a:lstStyle/>
          <a:p>
            <a:r>
              <a:rPr kumimoji="1" lang="en-US" altLang="ja-JP" dirty="0" smtClean="0"/>
              <a:t>Count of bug introducing changes</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2009/12/02</a:t>
            </a:r>
            <a:endParaRPr kumimoji="1" lang="ja-JP" altLang="en-US"/>
          </a:p>
        </p:txBody>
      </p:sp>
      <p:sp>
        <p:nvSpPr>
          <p:cNvPr id="5" name="スライド番号プレースホルダ 4"/>
          <p:cNvSpPr>
            <a:spLocks noGrp="1"/>
          </p:cNvSpPr>
          <p:nvPr>
            <p:ph type="sldNum" sz="quarter" idx="12"/>
          </p:nvPr>
        </p:nvSpPr>
        <p:spPr/>
        <p:txBody>
          <a:bodyPr/>
          <a:lstStyle/>
          <a:p>
            <a:fld id="{FFAD76F9-719F-4FBC-8E46-E7435274827D}" type="slidenum">
              <a:rPr kumimoji="1" lang="ja-JP" altLang="en-US" smtClean="0"/>
              <a:t>4</a:t>
            </a:fld>
            <a:endParaRPr kumimoji="1" lang="ja-JP" altLang="en-US"/>
          </a:p>
        </p:txBody>
      </p:sp>
      <p:sp>
        <p:nvSpPr>
          <p:cNvPr id="7" name="テキスト ボックス 6"/>
          <p:cNvSpPr txBox="1"/>
          <p:nvPr/>
        </p:nvSpPr>
        <p:spPr>
          <a:xfrm>
            <a:off x="785786" y="6000768"/>
            <a:ext cx="8103950" cy="461665"/>
          </a:xfrm>
          <a:prstGeom prst="rect">
            <a:avLst/>
          </a:prstGeom>
          <a:noFill/>
        </p:spPr>
        <p:txBody>
          <a:bodyPr wrap="none" rtlCol="0">
            <a:spAutoFit/>
          </a:bodyPr>
          <a:lstStyle/>
          <a:p>
            <a:r>
              <a:rPr kumimoji="1" lang="en-US" altLang="ja-JP" sz="1200" dirty="0" smtClean="0"/>
              <a:t>[1] </a:t>
            </a:r>
            <a:r>
              <a:rPr kumimoji="1" lang="en-US" altLang="ja-JP" sz="1200" dirty="0" err="1" smtClean="0"/>
              <a:t>J.Sliwerski</a:t>
            </a:r>
            <a:r>
              <a:rPr kumimoji="1" lang="en-US" altLang="ja-JP" sz="1200" dirty="0" smtClean="0"/>
              <a:t>. </a:t>
            </a:r>
            <a:r>
              <a:rPr lang="en-US" altLang="ja-JP" sz="1200" dirty="0" smtClean="0"/>
              <a:t>et.al : Who do changes induce fixes?, MSR’05, </a:t>
            </a:r>
          </a:p>
          <a:p>
            <a:r>
              <a:rPr lang="en-US" altLang="ja-JP" sz="1200" dirty="0" smtClean="0"/>
              <a:t>Proceedings of the 2</a:t>
            </a:r>
            <a:r>
              <a:rPr lang="en-US" altLang="ja-JP" sz="1200" baseline="30000" dirty="0" smtClean="0"/>
              <a:t>nd</a:t>
            </a:r>
            <a:r>
              <a:rPr lang="en-US" altLang="ja-JP" sz="1200" dirty="0" smtClean="0"/>
              <a:t> international Workshop on Mining Software Repositories, pp24-28, St. Louis, USA, May 2005.</a:t>
            </a:r>
            <a:endParaRPr kumimoji="1" lang="ja-JP" altLang="en-US" sz="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r>
              <a:rPr kumimoji="1" lang="ja-JP" altLang="en-US" dirty="0" smtClean="0"/>
              <a:t>メッセージから項目を抽出</a:t>
            </a:r>
            <a:endParaRPr kumimoji="1" lang="en-US" altLang="ja-JP" dirty="0" smtClean="0"/>
          </a:p>
          <a:p>
            <a:pPr lvl="1"/>
            <a:r>
              <a:rPr lang="en-US" altLang="ja-JP" dirty="0" smtClean="0"/>
              <a:t>message-id</a:t>
            </a:r>
            <a:r>
              <a:rPr lang="ja-JP" altLang="en-US" dirty="0" err="1" smtClean="0"/>
              <a:t>，</a:t>
            </a:r>
            <a:r>
              <a:rPr lang="en-US" altLang="ja-JP" dirty="0" smtClean="0"/>
              <a:t>reference-id</a:t>
            </a:r>
            <a:r>
              <a:rPr lang="ja-JP" altLang="en-US" dirty="0" err="1" smtClean="0"/>
              <a:t>，</a:t>
            </a:r>
            <a:r>
              <a:rPr lang="en-US" altLang="ja-JP" dirty="0" smtClean="0"/>
              <a:t>subject</a:t>
            </a:r>
          </a:p>
          <a:p>
            <a:pPr lvl="1">
              <a:buNone/>
            </a:pPr>
            <a:r>
              <a:rPr lang="en-US" altLang="ja-JP" dirty="0" smtClean="0"/>
              <a:t>	</a:t>
            </a:r>
            <a:r>
              <a:rPr lang="en-US" altLang="ja-JP" dirty="0" smtClean="0"/>
              <a:t>				</a:t>
            </a:r>
            <a:r>
              <a:rPr lang="en-US" altLang="ja-JP" dirty="0" err="1" smtClean="0"/>
              <a:t>sendar</a:t>
            </a:r>
            <a:r>
              <a:rPr lang="en-US" altLang="ja-JP" dirty="0" smtClean="0"/>
              <a:t> name</a:t>
            </a:r>
            <a:r>
              <a:rPr lang="ja-JP" altLang="en-US" dirty="0" err="1" smtClean="0"/>
              <a:t>，</a:t>
            </a:r>
            <a:r>
              <a:rPr lang="en-US" altLang="ja-JP" dirty="0" err="1" smtClean="0"/>
              <a:t>sendar</a:t>
            </a:r>
            <a:r>
              <a:rPr lang="en-US" altLang="ja-JP" dirty="0" smtClean="0"/>
              <a:t> email</a:t>
            </a:r>
            <a:r>
              <a:rPr lang="ja-JP" altLang="en-US" dirty="0" err="1" smtClean="0"/>
              <a:t>，</a:t>
            </a:r>
            <a:r>
              <a:rPr lang="en-US" altLang="ja-JP" dirty="0" smtClean="0"/>
              <a:t>date</a:t>
            </a:r>
          </a:p>
          <a:p>
            <a:pPr lvl="1"/>
            <a:endParaRPr kumimoji="1" lang="en-US" altLang="ja-JP" dirty="0" smtClean="0"/>
          </a:p>
          <a:p>
            <a:r>
              <a:rPr lang="ja-JP" altLang="en-US" dirty="0" smtClean="0"/>
              <a:t>１週間当たりのメッセージ数をカウントする</a:t>
            </a:r>
            <a:endParaRPr lang="en-US" altLang="ja-JP" dirty="0" smtClean="0"/>
          </a:p>
          <a:p>
            <a:pPr lvl="1"/>
            <a:r>
              <a:rPr lang="en-US" altLang="ja-JP" dirty="0" smtClean="0"/>
              <a:t>d</a:t>
            </a:r>
            <a:r>
              <a:rPr kumimoji="1" lang="en-US" altLang="ja-JP" dirty="0" smtClean="0"/>
              <a:t>ate</a:t>
            </a:r>
            <a:r>
              <a:rPr kumimoji="1" lang="ja-JP" altLang="en-US" dirty="0" smtClean="0"/>
              <a:t>を使用する</a:t>
            </a:r>
            <a:endParaRPr kumimoji="1" lang="en-US" altLang="ja-JP" dirty="0" smtClean="0"/>
          </a:p>
          <a:p>
            <a:r>
              <a:rPr kumimoji="1" lang="ja-JP" altLang="en-US" dirty="0" smtClean="0"/>
              <a:t>１週間当たりのスレッドが立てられた数をカウントする</a:t>
            </a:r>
            <a:endParaRPr kumimoji="1" lang="en-US" altLang="ja-JP" dirty="0" smtClean="0"/>
          </a:p>
          <a:p>
            <a:pPr lvl="1"/>
            <a:r>
              <a:rPr lang="en-US" altLang="ja-JP" dirty="0" smtClean="0"/>
              <a:t>r</a:t>
            </a:r>
            <a:r>
              <a:rPr kumimoji="1" lang="en-US" altLang="ja-JP" dirty="0" smtClean="0"/>
              <a:t>eference-id</a:t>
            </a:r>
            <a:r>
              <a:rPr kumimoji="1" lang="ja-JP" altLang="en-US" dirty="0" smtClean="0"/>
              <a:t>を含んでいる，タイトルに</a:t>
            </a:r>
            <a:r>
              <a:rPr kumimoji="1" lang="en-US" altLang="ja-JP" dirty="0" smtClean="0"/>
              <a:t>Re</a:t>
            </a:r>
            <a:r>
              <a:rPr kumimoji="1" lang="ja-JP" altLang="en-US" dirty="0" smtClean="0"/>
              <a:t>を含んでいるメッセージ</a:t>
            </a:r>
            <a:endParaRPr kumimoji="1" lang="en-US" altLang="ja-JP" dirty="0" smtClean="0"/>
          </a:p>
          <a:p>
            <a:r>
              <a:rPr lang="en-US" altLang="ja-JP" dirty="0" smtClean="0"/>
              <a:t>ML</a:t>
            </a:r>
            <a:r>
              <a:rPr lang="ja-JP" altLang="en-US" dirty="0" smtClean="0"/>
              <a:t>からユニークの開発者を特定する</a:t>
            </a:r>
            <a:endParaRPr lang="en-US" altLang="ja-JP" dirty="0" smtClean="0"/>
          </a:p>
          <a:p>
            <a:pPr lvl="1"/>
            <a:r>
              <a:rPr lang="ja-JP" altLang="en-US" dirty="0" smtClean="0"/>
              <a:t>一人</a:t>
            </a:r>
            <a:r>
              <a:rPr lang="ja-JP" altLang="en-US" dirty="0" smtClean="0"/>
              <a:t>の開発者が複数のメールアドレスや名前を使用している可能性がある</a:t>
            </a:r>
            <a:endParaRPr lang="en-US" altLang="ja-JP" dirty="0" smtClean="0"/>
          </a:p>
          <a:p>
            <a:pPr lvl="1"/>
            <a:r>
              <a:rPr lang="en-US" altLang="ja-JP" dirty="0" smtClean="0"/>
              <a:t>JDT</a:t>
            </a:r>
            <a:r>
              <a:rPr lang="ja-JP" altLang="en-US" dirty="0" smtClean="0"/>
              <a:t>が公開している開発者</a:t>
            </a:r>
            <a:r>
              <a:rPr lang="en-US" altLang="ja-JP" dirty="0" smtClean="0"/>
              <a:t>35</a:t>
            </a:r>
            <a:r>
              <a:rPr lang="ja-JP" altLang="en-US" dirty="0" smtClean="0"/>
              <a:t>人</a:t>
            </a:r>
            <a:r>
              <a:rPr lang="en-US" altLang="ja-JP" sz="1400" dirty="0" smtClean="0"/>
              <a:t>[2]</a:t>
            </a:r>
            <a:endParaRPr lang="en-US" altLang="ja-JP" dirty="0" smtClean="0"/>
          </a:p>
          <a:p>
            <a:pPr lvl="2"/>
            <a:r>
              <a:rPr lang="ja-JP" altLang="en-US" dirty="0" smtClean="0"/>
              <a:t>期間内に活動していた開発者</a:t>
            </a:r>
            <a:r>
              <a:rPr lang="en-US" altLang="ja-JP" dirty="0" smtClean="0"/>
              <a:t>18</a:t>
            </a:r>
            <a:r>
              <a:rPr lang="ja-JP" altLang="en-US" dirty="0" smtClean="0"/>
              <a:t>人</a:t>
            </a:r>
            <a:endParaRPr lang="en-US" altLang="ja-JP" dirty="0" smtClean="0"/>
          </a:p>
        </p:txBody>
      </p:sp>
      <p:sp>
        <p:nvSpPr>
          <p:cNvPr id="3" name="タイトル 2"/>
          <p:cNvSpPr>
            <a:spLocks noGrp="1"/>
          </p:cNvSpPr>
          <p:nvPr>
            <p:ph type="title"/>
          </p:nvPr>
        </p:nvSpPr>
        <p:spPr/>
        <p:txBody>
          <a:bodyPr/>
          <a:lstStyle/>
          <a:p>
            <a:r>
              <a:rPr kumimoji="1" lang="en-US" altLang="ja-JP" dirty="0" smtClean="0"/>
              <a:t>Extraction of Communication Data</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2009/12/02</a:t>
            </a:r>
            <a:endParaRPr kumimoji="1" lang="ja-JP" altLang="en-US"/>
          </a:p>
        </p:txBody>
      </p:sp>
      <p:sp>
        <p:nvSpPr>
          <p:cNvPr id="5" name="スライド番号プレースホルダ 4"/>
          <p:cNvSpPr>
            <a:spLocks noGrp="1"/>
          </p:cNvSpPr>
          <p:nvPr>
            <p:ph type="sldNum" sz="quarter" idx="12"/>
          </p:nvPr>
        </p:nvSpPr>
        <p:spPr/>
        <p:txBody>
          <a:bodyPr/>
          <a:lstStyle/>
          <a:p>
            <a:fld id="{FFAD76F9-719F-4FBC-8E46-E7435274827D}" type="slidenum">
              <a:rPr kumimoji="1" lang="ja-JP" altLang="en-US" smtClean="0"/>
              <a:t>5</a:t>
            </a:fld>
            <a:endParaRPr kumimoji="1" lang="ja-JP" altLang="en-US"/>
          </a:p>
        </p:txBody>
      </p:sp>
      <p:sp>
        <p:nvSpPr>
          <p:cNvPr id="7" name="テキスト ボックス 6"/>
          <p:cNvSpPr txBox="1"/>
          <p:nvPr/>
        </p:nvSpPr>
        <p:spPr>
          <a:xfrm>
            <a:off x="785786" y="6182045"/>
            <a:ext cx="4176015" cy="276999"/>
          </a:xfrm>
          <a:prstGeom prst="rect">
            <a:avLst/>
          </a:prstGeom>
          <a:noFill/>
        </p:spPr>
        <p:txBody>
          <a:bodyPr wrap="none" rtlCol="0">
            <a:spAutoFit/>
          </a:bodyPr>
          <a:lstStyle/>
          <a:p>
            <a:r>
              <a:rPr kumimoji="1" lang="en-US" altLang="ja-JP" sz="1200" dirty="0" smtClean="0"/>
              <a:t>[</a:t>
            </a:r>
            <a:r>
              <a:rPr lang="en-US" altLang="ja-JP" sz="1200" dirty="0"/>
              <a:t>2</a:t>
            </a:r>
            <a:r>
              <a:rPr kumimoji="1" lang="en-US" altLang="ja-JP" sz="1200" dirty="0" smtClean="0"/>
              <a:t>] JDT Development Team. Project summary – eclipse.jdt.</a:t>
            </a:r>
            <a:endParaRPr kumimoji="1" lang="ja-JP" altLang="en-US" sz="1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図１.JPG"/>
          <p:cNvPicPr>
            <a:picLocks noChangeAspect="1"/>
          </p:cNvPicPr>
          <p:nvPr/>
        </p:nvPicPr>
        <p:blipFill>
          <a:blip r:embed="rId3" cstate="print"/>
          <a:stretch>
            <a:fillRect/>
          </a:stretch>
        </p:blipFill>
        <p:spPr>
          <a:xfrm>
            <a:off x="0" y="919646"/>
            <a:ext cx="9144000" cy="3580924"/>
          </a:xfrm>
          <a:prstGeom prst="rect">
            <a:avLst/>
          </a:prstGeom>
        </p:spPr>
      </p:pic>
      <p:sp>
        <p:nvSpPr>
          <p:cNvPr id="2" name="コンテンツ プレースホルダ 1"/>
          <p:cNvSpPr>
            <a:spLocks noGrp="1"/>
          </p:cNvSpPr>
          <p:nvPr>
            <p:ph idx="1"/>
          </p:nvPr>
        </p:nvSpPr>
        <p:spPr>
          <a:xfrm>
            <a:off x="152400" y="4429132"/>
            <a:ext cx="8515350" cy="2286016"/>
          </a:xfrm>
        </p:spPr>
        <p:txBody>
          <a:bodyPr/>
          <a:lstStyle/>
          <a:p>
            <a:r>
              <a:rPr kumimoji="1" lang="ja-JP" altLang="en-US" dirty="0" smtClean="0"/>
              <a:t>リリースの後にバグの混入数ピークがある</a:t>
            </a:r>
            <a:endParaRPr lang="en-US" altLang="ja-JP" dirty="0" smtClean="0"/>
          </a:p>
          <a:p>
            <a:pPr lvl="1"/>
            <a:r>
              <a:rPr kumimoji="1" lang="ja-JP" altLang="en-US" dirty="0" smtClean="0"/>
              <a:t>必然的</a:t>
            </a:r>
            <a:r>
              <a:rPr kumimoji="1" lang="en-US" altLang="ja-JP" dirty="0" smtClean="0"/>
              <a:t>(</a:t>
            </a:r>
            <a:r>
              <a:rPr kumimoji="1" lang="ja-JP" altLang="en-US" dirty="0" smtClean="0"/>
              <a:t>リリースの直後にバグが発見される</a:t>
            </a:r>
            <a:r>
              <a:rPr kumimoji="1" lang="en-US" altLang="ja-JP" dirty="0" smtClean="0"/>
              <a:t>)</a:t>
            </a:r>
          </a:p>
          <a:p>
            <a:r>
              <a:rPr kumimoji="1" lang="ja-JP" altLang="en-US" dirty="0" smtClean="0"/>
              <a:t>リリースの間でもバグの混入数のピーク</a:t>
            </a:r>
            <a:r>
              <a:rPr lang="ja-JP" altLang="en-US" dirty="0" smtClean="0"/>
              <a:t>が存在する</a:t>
            </a:r>
            <a:endParaRPr kumimoji="1" lang="en-US" altLang="ja-JP" dirty="0" smtClean="0"/>
          </a:p>
        </p:txBody>
      </p:sp>
      <p:sp>
        <p:nvSpPr>
          <p:cNvPr id="3" name="タイトル 2"/>
          <p:cNvSpPr>
            <a:spLocks noGrp="1"/>
          </p:cNvSpPr>
          <p:nvPr>
            <p:ph type="title"/>
          </p:nvPr>
        </p:nvSpPr>
        <p:spPr/>
        <p:txBody>
          <a:bodyPr/>
          <a:lstStyle/>
          <a:p>
            <a:r>
              <a:rPr lang="en-US" altLang="ja-JP" dirty="0" smtClean="0"/>
              <a:t>Bug introducing changes  </a:t>
            </a:r>
            <a:r>
              <a:rPr lang="en-US" altLang="ja-JP" dirty="0" smtClean="0">
                <a:latin typeface="HGP創英角ｺﾞｼｯｸUB" pitchFamily="50" charset="-128"/>
                <a:ea typeface="HGP創英角ｺﾞｼｯｸUB" pitchFamily="50" charset="-128"/>
              </a:rPr>
              <a:t>VS</a:t>
            </a:r>
            <a:r>
              <a:rPr lang="en-US" altLang="ja-JP" dirty="0" smtClean="0"/>
              <a:t/>
            </a:r>
            <a:br>
              <a:rPr lang="en-US" altLang="ja-JP" dirty="0" smtClean="0"/>
            </a:br>
            <a:r>
              <a:rPr lang="en-US" altLang="ja-JP" dirty="0" smtClean="0"/>
              <a:t> </a:t>
            </a:r>
            <a:r>
              <a:rPr lang="en-US" altLang="ja-JP" dirty="0" smtClean="0"/>
              <a:t>                            Communication frequency</a:t>
            </a:r>
            <a:endParaRPr kumimoji="1" lang="ja-JP" altLang="en-US" dirty="0"/>
          </a:p>
        </p:txBody>
      </p:sp>
      <p:cxnSp>
        <p:nvCxnSpPr>
          <p:cNvPr id="7" name="直線コネクタ 6"/>
          <p:cNvCxnSpPr/>
          <p:nvPr/>
        </p:nvCxnSpPr>
        <p:spPr bwMode="auto">
          <a:xfrm>
            <a:off x="1214414" y="1285860"/>
            <a:ext cx="357190" cy="214314"/>
          </a:xfrm>
          <a:prstGeom prst="line">
            <a:avLst/>
          </a:prstGeom>
          <a:solidFill>
            <a:schemeClr val="accent1"/>
          </a:solidFill>
          <a:ln w="31750" cap="sq" cmpd="sng" algn="ctr">
            <a:solidFill>
              <a:schemeClr val="tx1"/>
            </a:solidFill>
            <a:prstDash val="solid"/>
            <a:round/>
            <a:headEnd type="none" w="sm" len="sm"/>
            <a:tailEnd type="none" w="sm" len="sm"/>
          </a:ln>
          <a:effectLst/>
        </p:spPr>
      </p:cxnSp>
      <p:sp>
        <p:nvSpPr>
          <p:cNvPr id="11" name="正方形/長方形 10"/>
          <p:cNvSpPr/>
          <p:nvPr/>
        </p:nvSpPr>
        <p:spPr bwMode="auto">
          <a:xfrm>
            <a:off x="285720" y="1000108"/>
            <a:ext cx="928662" cy="285752"/>
          </a:xfrm>
          <a:prstGeom prst="rect">
            <a:avLst/>
          </a:prstGeom>
          <a:solidFill>
            <a:schemeClr val="accent1"/>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600" dirty="0">
                <a:latin typeface="Arial" charset="0"/>
                <a:ea typeface="ＭＳ Ｐゴシック" pitchFamily="50" charset="-128"/>
              </a:rPr>
              <a:t>バグ</a:t>
            </a:r>
            <a:r>
              <a:rPr lang="ja-JP" altLang="en-US" sz="1600" dirty="0" smtClean="0">
                <a:latin typeface="Arial" charset="0"/>
                <a:ea typeface="ＭＳ Ｐゴシック" pitchFamily="50" charset="-128"/>
              </a:rPr>
              <a:t>の数</a:t>
            </a:r>
            <a:endParaRPr kumimoji="1" lang="ja-JP" altLang="en-US" sz="1600" b="0" i="0" u="none" strike="noStrike" cap="none" normalizeH="0" baseline="0" dirty="0" smtClean="0">
              <a:ln>
                <a:noFill/>
              </a:ln>
              <a:solidFill>
                <a:schemeClr val="tx1"/>
              </a:solidFill>
              <a:effectLst/>
              <a:latin typeface="Arial" charset="0"/>
              <a:ea typeface="ＭＳ Ｐゴシック" pitchFamily="50" charset="-128"/>
            </a:endParaRPr>
          </a:p>
        </p:txBody>
      </p:sp>
      <p:cxnSp>
        <p:nvCxnSpPr>
          <p:cNvPr id="13" name="直線コネクタ 12"/>
          <p:cNvCxnSpPr/>
          <p:nvPr/>
        </p:nvCxnSpPr>
        <p:spPr bwMode="auto">
          <a:xfrm rot="10800000">
            <a:off x="6643702" y="3286124"/>
            <a:ext cx="642942" cy="428628"/>
          </a:xfrm>
          <a:prstGeom prst="line">
            <a:avLst/>
          </a:prstGeom>
          <a:solidFill>
            <a:schemeClr val="accent1"/>
          </a:solidFill>
          <a:ln w="31750" cap="sq" cmpd="sng" algn="ctr">
            <a:solidFill>
              <a:schemeClr val="tx1"/>
            </a:solidFill>
            <a:prstDash val="solid"/>
            <a:round/>
            <a:headEnd type="none" w="sm" len="sm"/>
            <a:tailEnd type="none" w="sm" len="sm"/>
          </a:ln>
          <a:effectLst/>
        </p:spPr>
      </p:cxnSp>
      <p:sp>
        <p:nvSpPr>
          <p:cNvPr id="14" name="正方形/長方形 13"/>
          <p:cNvSpPr/>
          <p:nvPr/>
        </p:nvSpPr>
        <p:spPr bwMode="auto">
          <a:xfrm>
            <a:off x="7286644" y="3714752"/>
            <a:ext cx="1285884" cy="285752"/>
          </a:xfrm>
          <a:prstGeom prst="rect">
            <a:avLst/>
          </a:prstGeom>
          <a:solidFill>
            <a:schemeClr val="accent1"/>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1600" b="0" i="0" u="none" strike="noStrike" cap="none" normalizeH="0" baseline="0" dirty="0" smtClean="0">
                <a:ln>
                  <a:noFill/>
                </a:ln>
                <a:solidFill>
                  <a:schemeClr val="tx1"/>
                </a:solidFill>
                <a:effectLst/>
                <a:latin typeface="Arial" charset="0"/>
                <a:ea typeface="ＭＳ Ｐゴシック" pitchFamily="50" charset="-128"/>
              </a:rPr>
              <a:t>メッセージの数</a:t>
            </a:r>
            <a:endParaRPr kumimoji="1" lang="ja-JP" altLang="en-US" sz="16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19" name="日付プレースホルダ 18"/>
          <p:cNvSpPr>
            <a:spLocks noGrp="1"/>
          </p:cNvSpPr>
          <p:nvPr>
            <p:ph type="dt" sz="half" idx="10"/>
          </p:nvPr>
        </p:nvSpPr>
        <p:spPr/>
        <p:txBody>
          <a:bodyPr/>
          <a:lstStyle/>
          <a:p>
            <a:r>
              <a:rPr kumimoji="1" lang="en-US" altLang="ja-JP" smtClean="0"/>
              <a:t>2009/12/02</a:t>
            </a:r>
            <a:endParaRPr kumimoji="1" lang="ja-JP" altLang="en-US"/>
          </a:p>
        </p:txBody>
      </p:sp>
      <p:sp>
        <p:nvSpPr>
          <p:cNvPr id="20" name="スライド番号プレースホルダ 19"/>
          <p:cNvSpPr>
            <a:spLocks noGrp="1"/>
          </p:cNvSpPr>
          <p:nvPr>
            <p:ph type="sldNum" sz="quarter" idx="12"/>
          </p:nvPr>
        </p:nvSpPr>
        <p:spPr/>
        <p:txBody>
          <a:bodyPr/>
          <a:lstStyle/>
          <a:p>
            <a:fld id="{FFAD76F9-719F-4FBC-8E46-E7435274827D}" type="slidenum">
              <a:rPr kumimoji="1" lang="ja-JP" altLang="en-US" smtClean="0"/>
              <a:t>6</a:t>
            </a:fld>
            <a:endParaRPr kumimoji="1" lang="ja-JP"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コンテンツ プレースホルダ 5" descr="図３.JPG"/>
          <p:cNvPicPr>
            <a:picLocks noGrp="1" noChangeAspect="1"/>
          </p:cNvPicPr>
          <p:nvPr>
            <p:ph idx="1"/>
          </p:nvPr>
        </p:nvPicPr>
        <p:blipFill>
          <a:blip r:embed="rId3" cstate="print"/>
          <a:stretch>
            <a:fillRect/>
          </a:stretch>
        </p:blipFill>
        <p:spPr>
          <a:xfrm>
            <a:off x="4634311" y="2357431"/>
            <a:ext cx="4372893" cy="4500570"/>
          </a:xfrm>
        </p:spPr>
      </p:pic>
      <p:sp>
        <p:nvSpPr>
          <p:cNvPr id="3" name="タイトル 2"/>
          <p:cNvSpPr>
            <a:spLocks noGrp="1"/>
          </p:cNvSpPr>
          <p:nvPr>
            <p:ph type="title"/>
          </p:nvPr>
        </p:nvSpPr>
        <p:spPr/>
        <p:txBody>
          <a:bodyPr/>
          <a:lstStyle/>
          <a:p>
            <a:r>
              <a:rPr lang="en-US" altLang="ja-JP" dirty="0" smtClean="0"/>
              <a:t>Bug introducing changes  </a:t>
            </a:r>
            <a:r>
              <a:rPr lang="en-US" altLang="ja-JP" dirty="0" smtClean="0">
                <a:latin typeface="HGP創英角ｺﾞｼｯｸUB" pitchFamily="50" charset="-128"/>
                <a:ea typeface="HGP創英角ｺﾞｼｯｸUB" pitchFamily="50" charset="-128"/>
              </a:rPr>
              <a:t>VS</a:t>
            </a:r>
            <a:r>
              <a:rPr lang="en-US" altLang="ja-JP" dirty="0" smtClean="0"/>
              <a:t/>
            </a:r>
            <a:br>
              <a:rPr lang="en-US" altLang="ja-JP" dirty="0" smtClean="0"/>
            </a:br>
            <a:r>
              <a:rPr lang="en-US" altLang="ja-JP" dirty="0" smtClean="0"/>
              <a:t>                             Communication frequency</a:t>
            </a:r>
            <a:endParaRPr kumimoji="1" lang="ja-JP" altLang="en-US" dirty="0"/>
          </a:p>
        </p:txBody>
      </p:sp>
      <p:pic>
        <p:nvPicPr>
          <p:cNvPr id="4" name="図 3" descr="図１.JPG"/>
          <p:cNvPicPr>
            <a:picLocks noChangeAspect="1"/>
          </p:cNvPicPr>
          <p:nvPr/>
        </p:nvPicPr>
        <p:blipFill>
          <a:blip r:embed="rId4" cstate="print"/>
          <a:stretch>
            <a:fillRect/>
          </a:stretch>
        </p:blipFill>
        <p:spPr>
          <a:xfrm>
            <a:off x="5143504" y="1000108"/>
            <a:ext cx="3571867" cy="1398795"/>
          </a:xfrm>
          <a:prstGeom prst="rect">
            <a:avLst/>
          </a:prstGeom>
        </p:spPr>
      </p:pic>
      <p:sp>
        <p:nvSpPr>
          <p:cNvPr id="7" name="コンテンツ プレースホルダ 1"/>
          <p:cNvSpPr txBox="1">
            <a:spLocks/>
          </p:cNvSpPr>
          <p:nvPr/>
        </p:nvSpPr>
        <p:spPr bwMode="auto">
          <a:xfrm>
            <a:off x="152400" y="1142984"/>
            <a:ext cx="4633914" cy="5357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buFont typeface="Wingdings" pitchFamily="2" charset="2"/>
              <a:buChar char="¢"/>
              <a:tabLst/>
              <a:defRPr/>
            </a:pPr>
            <a:r>
              <a:rPr kumimoji="1" lang="en-US" altLang="ja-JP" sz="2400" b="0" i="0" u="none" strike="noStrike" kern="0" cap="none" spc="0" normalizeH="0" baseline="0" noProof="0" dirty="0" smtClean="0">
                <a:ln>
                  <a:noFill/>
                </a:ln>
                <a:solidFill>
                  <a:schemeClr val="tx2"/>
                </a:solidFill>
                <a:effectLst/>
                <a:uLnTx/>
                <a:uFillTx/>
                <a:latin typeface="+mn-lt"/>
                <a:ea typeface="+mn-ea"/>
                <a:cs typeface="+mn-cs"/>
              </a:rPr>
              <a:t>Spearman</a:t>
            </a:r>
            <a:r>
              <a:rPr kumimoji="1" lang="ja-JP" altLang="en-US" sz="2400" b="0" i="0" u="none" strike="noStrike" kern="0" cap="none" spc="0" normalizeH="0" baseline="0" noProof="0" dirty="0" smtClean="0">
                <a:ln>
                  <a:noFill/>
                </a:ln>
                <a:solidFill>
                  <a:schemeClr val="tx2"/>
                </a:solidFill>
                <a:effectLst/>
                <a:uLnTx/>
                <a:uFillTx/>
                <a:latin typeface="+mn-lt"/>
                <a:ea typeface="+mn-ea"/>
                <a:cs typeface="+mn-cs"/>
              </a:rPr>
              <a:t>の順位相関</a:t>
            </a:r>
            <a:endParaRPr kumimoji="1" lang="en-US" altLang="ja-JP" sz="2400" b="0" i="0" u="none" strike="noStrike" kern="0" cap="none" spc="0" normalizeH="0" baseline="0" noProof="0" dirty="0" smtClean="0">
              <a:ln>
                <a:noFill/>
              </a:ln>
              <a:solidFill>
                <a:schemeClr val="tx2"/>
              </a:solidFill>
              <a:effectLst/>
              <a:uLnTx/>
              <a:uFillTx/>
              <a:latin typeface="+mn-lt"/>
              <a:ea typeface="+mn-ea"/>
              <a:cs typeface="+mn-cs"/>
            </a:endParaRP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lang="ja-JP" altLang="en-US" sz="2400" kern="0" noProof="0" dirty="0" smtClean="0">
                <a:solidFill>
                  <a:schemeClr val="tx2"/>
                </a:solidFill>
              </a:rPr>
              <a:t>メッセージの数とバグの混入数</a:t>
            </a:r>
            <a:endParaRPr lang="en-US" altLang="ja-JP" sz="2400" kern="0" noProof="0" dirty="0" smtClean="0">
              <a:solidFill>
                <a:schemeClr val="tx2"/>
              </a:solidFill>
            </a:endParaRP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kumimoji="1" lang="en-US" altLang="ja-JP" sz="2400" b="0" i="0" u="none" strike="noStrike" kern="0" cap="none" spc="0" normalizeH="0" baseline="0" dirty="0" smtClean="0">
                <a:ln>
                  <a:noFill/>
                </a:ln>
                <a:solidFill>
                  <a:schemeClr val="tx2"/>
                </a:solidFill>
                <a:effectLst/>
                <a:uLnTx/>
                <a:uFillTx/>
                <a:latin typeface="+mn-lt"/>
                <a:ea typeface="+mn-ea"/>
                <a:cs typeface="+mn-cs"/>
              </a:rPr>
              <a:t>		ρ = 0.47</a:t>
            </a: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endParaRPr kumimoji="1" lang="en-US" altLang="ja-JP" sz="2400" b="0" i="0" u="none" strike="noStrike" kern="0" cap="none" spc="0" normalizeH="0" baseline="0" noProof="0" dirty="0" smtClean="0">
              <a:ln>
                <a:noFill/>
              </a:ln>
              <a:solidFill>
                <a:schemeClr val="tx2"/>
              </a:solidFill>
              <a:effectLst/>
              <a:uLnTx/>
              <a:uFillTx/>
              <a:latin typeface="+mn-lt"/>
              <a:ea typeface="+mn-ea"/>
              <a:cs typeface="+mn-cs"/>
            </a:endParaRP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kumimoji="1" lang="ja-JP" altLang="en-US" sz="2400" b="0" i="0" u="none" strike="noStrike" kern="0" cap="none" spc="0" normalizeH="0" baseline="0" noProof="0" dirty="0" smtClean="0">
                <a:ln>
                  <a:noFill/>
                </a:ln>
                <a:solidFill>
                  <a:schemeClr val="tx2"/>
                </a:solidFill>
                <a:effectLst/>
                <a:uLnTx/>
                <a:uFillTx/>
                <a:latin typeface="+mn-lt"/>
                <a:ea typeface="+mn-ea"/>
                <a:cs typeface="+mn-cs"/>
              </a:rPr>
              <a:t>スレッドの始まった数と</a:t>
            </a:r>
            <a:endParaRPr kumimoji="1" lang="en-US" altLang="ja-JP" sz="2400" b="0" i="0" u="none" strike="noStrike" kern="0" cap="none" spc="0" normalizeH="0" baseline="0" noProof="0" dirty="0" smtClean="0">
              <a:ln>
                <a:noFill/>
              </a:ln>
              <a:solidFill>
                <a:schemeClr val="tx2"/>
              </a:solidFill>
              <a:effectLst/>
              <a:uLnTx/>
              <a:uFillTx/>
              <a:latin typeface="+mn-lt"/>
              <a:ea typeface="+mn-ea"/>
              <a:cs typeface="+mn-cs"/>
            </a:endParaRP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lang="ja-JP" altLang="en-US" sz="2400" kern="0" dirty="0">
                <a:solidFill>
                  <a:schemeClr val="tx2"/>
                </a:solidFill>
              </a:rPr>
              <a:t>　</a:t>
            </a:r>
            <a:r>
              <a:rPr lang="ja-JP" altLang="en-US" sz="2400" kern="0" dirty="0" smtClean="0">
                <a:solidFill>
                  <a:schemeClr val="tx2"/>
                </a:solidFill>
              </a:rPr>
              <a:t>　　　　　　　　　　</a:t>
            </a:r>
            <a:r>
              <a:rPr kumimoji="1" lang="ja-JP" altLang="en-US" sz="2400" b="0" i="0" u="none" strike="noStrike" kern="0" cap="none" spc="0" normalizeH="0" baseline="0" noProof="0" dirty="0" smtClean="0">
                <a:ln>
                  <a:noFill/>
                </a:ln>
                <a:solidFill>
                  <a:schemeClr val="tx2"/>
                </a:solidFill>
                <a:effectLst/>
                <a:uLnTx/>
                <a:uFillTx/>
                <a:latin typeface="+mn-lt"/>
                <a:ea typeface="+mn-ea"/>
                <a:cs typeface="+mn-cs"/>
              </a:rPr>
              <a:t>バグの混入数</a:t>
            </a:r>
            <a:endParaRPr kumimoji="1" lang="en-US" altLang="ja-JP" sz="2400" b="0" i="0" u="none" strike="noStrike" kern="0" cap="none" spc="0" normalizeH="0" baseline="0" noProof="0" dirty="0" smtClean="0">
              <a:ln>
                <a:noFill/>
              </a:ln>
              <a:solidFill>
                <a:schemeClr val="tx2"/>
              </a:solidFill>
              <a:effectLst/>
              <a:uLnTx/>
              <a:uFillTx/>
              <a:latin typeface="+mn-lt"/>
              <a:ea typeface="+mn-ea"/>
              <a:cs typeface="+mn-cs"/>
            </a:endParaRP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lang="en-US" altLang="ja-JP" sz="2400" kern="0" noProof="0" dirty="0" smtClean="0">
                <a:solidFill>
                  <a:schemeClr val="tx2"/>
                </a:solidFill>
              </a:rPr>
              <a:t>		</a:t>
            </a:r>
            <a:r>
              <a:rPr lang="en-US" altLang="ja-JP" sz="2400" kern="0" dirty="0" smtClean="0">
                <a:solidFill>
                  <a:schemeClr val="tx2"/>
                </a:solidFill>
              </a:rPr>
              <a:t>ρ = 0.45</a:t>
            </a:r>
            <a:endParaRPr kumimoji="1" lang="en-US" altLang="ja-JP" sz="2400" b="0" i="0" u="none" strike="noStrike" kern="0" cap="none" spc="0" normalizeH="0" baseline="0" noProof="0" dirty="0" smtClean="0">
              <a:ln>
                <a:noFill/>
              </a:ln>
              <a:solidFill>
                <a:schemeClr val="tx2"/>
              </a:solidFill>
              <a:effectLst/>
              <a:uLnTx/>
              <a:uFillTx/>
              <a:latin typeface="+mn-lt"/>
              <a:ea typeface="+mn-ea"/>
              <a:cs typeface="+mn-cs"/>
            </a:endParaRPr>
          </a:p>
        </p:txBody>
      </p:sp>
      <p:sp>
        <p:nvSpPr>
          <p:cNvPr id="5" name="正方形/長方形 4"/>
          <p:cNvSpPr/>
          <p:nvPr/>
        </p:nvSpPr>
        <p:spPr bwMode="auto">
          <a:xfrm>
            <a:off x="314651" y="5715016"/>
            <a:ext cx="8400753" cy="830997"/>
          </a:xfrm>
          <a:prstGeom prst="rect">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2400" dirty="0">
                <a:solidFill>
                  <a:srgbClr val="FF0000"/>
                </a:solidFill>
                <a:latin typeface="Arial" charset="0"/>
                <a:ea typeface="ＭＳ Ｐゴシック" pitchFamily="50" charset="-128"/>
              </a:rPr>
              <a:t>コミュニケーション</a:t>
            </a:r>
            <a:r>
              <a:rPr lang="ja-JP" altLang="en-US" sz="2400" dirty="0" smtClean="0">
                <a:solidFill>
                  <a:srgbClr val="FF0000"/>
                </a:solidFill>
                <a:latin typeface="Arial" charset="0"/>
                <a:ea typeface="ＭＳ Ｐゴシック" pitchFamily="50" charset="-128"/>
              </a:rPr>
              <a:t>のピークは</a:t>
            </a:r>
            <a:r>
              <a:rPr lang="en-US" altLang="ja-JP" sz="2400" dirty="0" smtClean="0">
                <a:solidFill>
                  <a:srgbClr val="FF0000"/>
                </a:solidFill>
                <a:latin typeface="Arial" charset="0"/>
                <a:ea typeface="ＭＳ Ｐゴシック" pitchFamily="50" charset="-128"/>
              </a:rPr>
              <a:t>(</a:t>
            </a:r>
            <a:r>
              <a:rPr lang="ja-JP" altLang="en-US" sz="2400" dirty="0" smtClean="0">
                <a:solidFill>
                  <a:srgbClr val="FF0000"/>
                </a:solidFill>
                <a:latin typeface="Arial" charset="0"/>
                <a:ea typeface="ＭＳ Ｐゴシック" pitchFamily="50" charset="-128"/>
              </a:rPr>
              <a:t>リリースの間でも</a:t>
            </a:r>
            <a:r>
              <a:rPr lang="en-US" altLang="ja-JP" sz="2400" dirty="0" smtClean="0">
                <a:solidFill>
                  <a:srgbClr val="FF0000"/>
                </a:solidFill>
                <a:latin typeface="Arial" charset="0"/>
                <a:ea typeface="ＭＳ Ｐゴシック" pitchFamily="50" charset="-128"/>
              </a:rPr>
              <a:t>)</a:t>
            </a:r>
          </a:p>
          <a:p>
            <a:pPr marL="0" marR="0" indent="0" algn="l" defTabSz="914400" rtl="0" eaLnBrk="1" fontAlgn="base" latinLnBrk="0" hangingPunct="1">
              <a:lnSpc>
                <a:spcPct val="100000"/>
              </a:lnSpc>
              <a:spcBef>
                <a:spcPct val="0"/>
              </a:spcBef>
              <a:spcAft>
                <a:spcPct val="0"/>
              </a:spcAft>
              <a:buClrTx/>
              <a:buSzTx/>
              <a:buFontTx/>
              <a:buNone/>
              <a:tabLst/>
            </a:pPr>
            <a:r>
              <a:rPr lang="ja-JP" altLang="en-US" sz="2400" dirty="0" smtClean="0">
                <a:solidFill>
                  <a:srgbClr val="FF0000"/>
                </a:solidFill>
                <a:latin typeface="Arial" charset="0"/>
                <a:ea typeface="ＭＳ Ｐゴシック" pitchFamily="50" charset="-128"/>
              </a:rPr>
              <a:t>　　　　　　　　　　　　　　　　バグの混入数のピークと同時に起こる</a:t>
            </a:r>
            <a:endParaRPr kumimoji="1" lang="en-US" altLang="ja-JP" sz="2400" b="0" i="0" u="none" strike="noStrike" cap="none" normalizeH="0" baseline="0" dirty="0" smtClean="0">
              <a:ln>
                <a:noFill/>
              </a:ln>
              <a:solidFill>
                <a:srgbClr val="FF0000"/>
              </a:solidFill>
              <a:effectLst/>
              <a:latin typeface="Arial" charset="0"/>
              <a:ea typeface="ＭＳ Ｐゴシック" pitchFamily="50" charset="-128"/>
            </a:endParaRPr>
          </a:p>
        </p:txBody>
      </p:sp>
      <p:sp>
        <p:nvSpPr>
          <p:cNvPr id="8" name="日付プレースホルダ 7"/>
          <p:cNvSpPr>
            <a:spLocks noGrp="1"/>
          </p:cNvSpPr>
          <p:nvPr>
            <p:ph type="dt" sz="half" idx="10"/>
          </p:nvPr>
        </p:nvSpPr>
        <p:spPr/>
        <p:txBody>
          <a:bodyPr/>
          <a:lstStyle/>
          <a:p>
            <a:r>
              <a:rPr kumimoji="1" lang="en-US" altLang="ja-JP" smtClean="0"/>
              <a:t>2009/12/02</a:t>
            </a:r>
            <a:endParaRPr kumimoji="1" lang="ja-JP" altLang="en-US"/>
          </a:p>
        </p:txBody>
      </p:sp>
      <p:sp>
        <p:nvSpPr>
          <p:cNvPr id="9" name="スライド番号プレースホルダ 8"/>
          <p:cNvSpPr>
            <a:spLocks noGrp="1"/>
          </p:cNvSpPr>
          <p:nvPr>
            <p:ph type="sldNum" sz="quarter" idx="12"/>
          </p:nvPr>
        </p:nvSpPr>
        <p:spPr/>
        <p:txBody>
          <a:bodyPr/>
          <a:lstStyle/>
          <a:p>
            <a:fld id="{FFAD76F9-719F-4FBC-8E46-E7435274827D}" type="slidenum">
              <a:rPr kumimoji="1" lang="ja-JP" altLang="en-US" smtClean="0"/>
              <a:t>7</a:t>
            </a:fld>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en-US" altLang="ja-JP" dirty="0" smtClean="0"/>
              <a:t>Centra</a:t>
            </a:r>
            <a:r>
              <a:rPr lang="en-US" altLang="ja-JP" dirty="0" smtClean="0"/>
              <a:t>lly Communicating Developers</a:t>
            </a:r>
            <a:endParaRPr kumimoji="1" lang="ja-JP" altLang="en-US" dirty="0"/>
          </a:p>
        </p:txBody>
      </p:sp>
      <p:pic>
        <p:nvPicPr>
          <p:cNvPr id="5" name="図 4" descr="図２.JPG"/>
          <p:cNvPicPr>
            <a:picLocks noChangeAspect="1"/>
          </p:cNvPicPr>
          <p:nvPr/>
        </p:nvPicPr>
        <p:blipFill>
          <a:blip r:embed="rId2" cstate="print"/>
          <a:stretch>
            <a:fillRect/>
          </a:stretch>
        </p:blipFill>
        <p:spPr>
          <a:xfrm>
            <a:off x="4429124" y="1357298"/>
            <a:ext cx="5326954" cy="4724396"/>
          </a:xfrm>
          <a:prstGeom prst="rect">
            <a:avLst/>
          </a:prstGeom>
        </p:spPr>
      </p:pic>
      <p:sp>
        <p:nvSpPr>
          <p:cNvPr id="2" name="コンテンツ プレースホルダ 1"/>
          <p:cNvSpPr>
            <a:spLocks noGrp="1"/>
          </p:cNvSpPr>
          <p:nvPr>
            <p:ph idx="1"/>
          </p:nvPr>
        </p:nvSpPr>
        <p:spPr>
          <a:xfrm>
            <a:off x="152400" y="1104900"/>
            <a:ext cx="4419600" cy="5203825"/>
          </a:xfrm>
        </p:spPr>
        <p:txBody>
          <a:bodyPr/>
          <a:lstStyle/>
          <a:p>
            <a:r>
              <a:rPr lang="ja-JP" altLang="en-US" dirty="0" smtClean="0"/>
              <a:t>主要開発者が活発な時</a:t>
            </a:r>
            <a:endParaRPr lang="en-US" altLang="ja-JP" dirty="0" smtClean="0"/>
          </a:p>
          <a:p>
            <a:pPr>
              <a:buNone/>
            </a:pPr>
            <a:r>
              <a:rPr kumimoji="1" lang="ja-JP" altLang="en-US" dirty="0" smtClean="0"/>
              <a:t>⇒知識が共有される</a:t>
            </a:r>
            <a:endParaRPr kumimoji="1" lang="en-US" altLang="ja-JP" dirty="0" smtClean="0"/>
          </a:p>
          <a:p>
            <a:r>
              <a:rPr lang="ja-JP" altLang="en-US" dirty="0" smtClean="0"/>
              <a:t>主要開発者がやる気ない時</a:t>
            </a:r>
            <a:endParaRPr lang="en-US" altLang="ja-JP" dirty="0" smtClean="0"/>
          </a:p>
          <a:p>
            <a:pPr>
              <a:buNone/>
            </a:pPr>
            <a:r>
              <a:rPr lang="ja-JP" altLang="en-US" dirty="0" smtClean="0"/>
              <a:t>⇒何をすれば？</a:t>
            </a:r>
            <a:endParaRPr lang="en-US" altLang="ja-JP" dirty="0" smtClean="0"/>
          </a:p>
          <a:p>
            <a:pPr>
              <a:buNone/>
            </a:pPr>
            <a:endParaRPr kumimoji="1" lang="en-US" altLang="ja-JP" dirty="0" smtClean="0"/>
          </a:p>
          <a:p>
            <a:r>
              <a:rPr lang="ja-JP" altLang="en-US" dirty="0" smtClean="0"/>
              <a:t>主要開発者の特定</a:t>
            </a:r>
            <a:endParaRPr lang="en-US" altLang="ja-JP" dirty="0" smtClean="0"/>
          </a:p>
          <a:p>
            <a:pPr lvl="1"/>
            <a:r>
              <a:rPr kumimoji="1" lang="ja-JP" altLang="en-US" dirty="0" smtClean="0"/>
              <a:t>メッセージ</a:t>
            </a:r>
            <a:r>
              <a:rPr kumimoji="1" lang="ja-JP" altLang="en-US" dirty="0" smtClean="0"/>
              <a:t>のやり取りからネットワークを作成</a:t>
            </a:r>
            <a:endParaRPr kumimoji="1" lang="en-US" altLang="ja-JP" dirty="0" smtClean="0"/>
          </a:p>
          <a:p>
            <a:pPr lvl="1"/>
            <a:r>
              <a:rPr lang="ja-JP" altLang="en-US" dirty="0" smtClean="0"/>
              <a:t>次数</a:t>
            </a:r>
            <a:r>
              <a:rPr lang="ja-JP" altLang="en-US" dirty="0" smtClean="0"/>
              <a:t>の高い開発者を抽出</a:t>
            </a:r>
            <a:endParaRPr lang="en-US" altLang="ja-JP" dirty="0" smtClean="0"/>
          </a:p>
          <a:p>
            <a:pPr lvl="1"/>
            <a:r>
              <a:rPr kumimoji="1" lang="en-US" altLang="ja-JP" dirty="0" smtClean="0"/>
              <a:t>1773,1661,1577,1559</a:t>
            </a:r>
            <a:endParaRPr kumimoji="1" lang="ja-JP" altLang="en-US" dirty="0"/>
          </a:p>
        </p:txBody>
      </p:sp>
      <p:grpSp>
        <p:nvGrpSpPr>
          <p:cNvPr id="10" name="グループ化 9"/>
          <p:cNvGrpSpPr/>
          <p:nvPr/>
        </p:nvGrpSpPr>
        <p:grpSpPr>
          <a:xfrm>
            <a:off x="5500694" y="3000372"/>
            <a:ext cx="2357454" cy="1500198"/>
            <a:chOff x="5357818" y="3000372"/>
            <a:chExt cx="2357454" cy="1500198"/>
          </a:xfrm>
        </p:grpSpPr>
        <p:sp>
          <p:nvSpPr>
            <p:cNvPr id="6" name="正方形/長方形 5"/>
            <p:cNvSpPr/>
            <p:nvPr/>
          </p:nvSpPr>
          <p:spPr bwMode="auto">
            <a:xfrm>
              <a:off x="5357818" y="3000372"/>
              <a:ext cx="571504" cy="285752"/>
            </a:xfrm>
            <a:prstGeom prst="rect">
              <a:avLst/>
            </a:prstGeom>
            <a:solidFill>
              <a:schemeClr val="bg1"/>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charset="0"/>
                  <a:ea typeface="ＭＳ Ｐゴシック" pitchFamily="50" charset="-128"/>
                </a:rPr>
                <a:t>1559</a:t>
              </a:r>
              <a:endParaRPr kumimoji="1" lang="ja-JP" altLang="en-US" sz="1800" b="0" i="0" u="none" strike="noStrike" cap="none" normalizeH="0" baseline="0" dirty="0" smtClean="0">
                <a:ln>
                  <a:noFill/>
                </a:ln>
                <a:solidFill>
                  <a:srgbClr val="FF0000"/>
                </a:solidFill>
                <a:effectLst/>
                <a:latin typeface="Arial" charset="0"/>
                <a:ea typeface="ＭＳ Ｐゴシック" pitchFamily="50" charset="-128"/>
              </a:endParaRPr>
            </a:p>
          </p:txBody>
        </p:sp>
        <p:sp>
          <p:nvSpPr>
            <p:cNvPr id="7" name="正方形/長方形 6"/>
            <p:cNvSpPr/>
            <p:nvPr/>
          </p:nvSpPr>
          <p:spPr bwMode="auto">
            <a:xfrm>
              <a:off x="6215074" y="4214818"/>
              <a:ext cx="571504" cy="285752"/>
            </a:xfrm>
            <a:prstGeom prst="rect">
              <a:avLst/>
            </a:prstGeom>
            <a:solidFill>
              <a:schemeClr val="bg1"/>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charset="0"/>
                  <a:ea typeface="ＭＳ Ｐゴシック" pitchFamily="50" charset="-128"/>
                </a:rPr>
                <a:t>1577</a:t>
              </a:r>
              <a:endParaRPr kumimoji="1" lang="ja-JP" altLang="en-US" sz="1800" b="0" i="0" u="none" strike="noStrike" cap="none" normalizeH="0" baseline="0" dirty="0" smtClean="0">
                <a:ln>
                  <a:noFill/>
                </a:ln>
                <a:solidFill>
                  <a:srgbClr val="FF0000"/>
                </a:solidFill>
                <a:effectLst/>
                <a:latin typeface="Arial" charset="0"/>
                <a:ea typeface="ＭＳ Ｐゴシック" pitchFamily="50" charset="-128"/>
              </a:endParaRPr>
            </a:p>
          </p:txBody>
        </p:sp>
        <p:sp>
          <p:nvSpPr>
            <p:cNvPr id="8" name="正方形/長方形 7"/>
            <p:cNvSpPr/>
            <p:nvPr/>
          </p:nvSpPr>
          <p:spPr bwMode="auto">
            <a:xfrm>
              <a:off x="6286512" y="3000372"/>
              <a:ext cx="571504" cy="285752"/>
            </a:xfrm>
            <a:prstGeom prst="rect">
              <a:avLst/>
            </a:prstGeom>
            <a:solidFill>
              <a:schemeClr val="bg1"/>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dirty="0" smtClean="0">
                  <a:solidFill>
                    <a:srgbClr val="FF0000"/>
                  </a:solidFill>
                  <a:latin typeface="Arial" charset="0"/>
                  <a:ea typeface="ＭＳ Ｐゴシック" pitchFamily="50" charset="-128"/>
                </a:rPr>
                <a:t>1773</a:t>
              </a:r>
              <a:endParaRPr kumimoji="1" lang="ja-JP" altLang="en-US" sz="1800" b="0" i="0" u="none" strike="noStrike" cap="none" normalizeH="0" baseline="0" dirty="0" smtClean="0">
                <a:ln>
                  <a:noFill/>
                </a:ln>
                <a:solidFill>
                  <a:srgbClr val="FF0000"/>
                </a:solidFill>
                <a:effectLst/>
                <a:latin typeface="Arial" charset="0"/>
                <a:ea typeface="ＭＳ Ｐゴシック" pitchFamily="50" charset="-128"/>
              </a:endParaRPr>
            </a:p>
          </p:txBody>
        </p:sp>
        <p:sp>
          <p:nvSpPr>
            <p:cNvPr id="9" name="正方形/長方形 8"/>
            <p:cNvSpPr/>
            <p:nvPr/>
          </p:nvSpPr>
          <p:spPr bwMode="auto">
            <a:xfrm>
              <a:off x="7143768" y="3429000"/>
              <a:ext cx="571504" cy="285752"/>
            </a:xfrm>
            <a:prstGeom prst="rect">
              <a:avLst/>
            </a:prstGeom>
            <a:solidFill>
              <a:schemeClr val="bg1"/>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charset="0"/>
                  <a:ea typeface="ＭＳ Ｐゴシック" pitchFamily="50" charset="-128"/>
                </a:rPr>
                <a:t>1661</a:t>
              </a:r>
              <a:endParaRPr kumimoji="1" lang="ja-JP" altLang="en-US" sz="1800" b="0" i="0" u="none" strike="noStrike" cap="none" normalizeH="0" baseline="0" dirty="0" smtClean="0">
                <a:ln>
                  <a:noFill/>
                </a:ln>
                <a:solidFill>
                  <a:srgbClr val="FF0000"/>
                </a:solidFill>
                <a:effectLst/>
                <a:latin typeface="Arial" charset="0"/>
                <a:ea typeface="ＭＳ Ｐゴシック" pitchFamily="50" charset="-128"/>
              </a:endParaRPr>
            </a:p>
          </p:txBody>
        </p:sp>
      </p:grpSp>
      <p:sp>
        <p:nvSpPr>
          <p:cNvPr id="11" name="日付プレースホルダ 10"/>
          <p:cNvSpPr>
            <a:spLocks noGrp="1"/>
          </p:cNvSpPr>
          <p:nvPr>
            <p:ph type="dt" sz="half" idx="10"/>
          </p:nvPr>
        </p:nvSpPr>
        <p:spPr/>
        <p:txBody>
          <a:bodyPr/>
          <a:lstStyle/>
          <a:p>
            <a:r>
              <a:rPr kumimoji="1" lang="en-US" altLang="ja-JP" smtClean="0"/>
              <a:t>2009/12/02</a:t>
            </a:r>
            <a:endParaRPr kumimoji="1" lang="ja-JP" altLang="en-US"/>
          </a:p>
        </p:txBody>
      </p:sp>
      <p:sp>
        <p:nvSpPr>
          <p:cNvPr id="12" name="スライド番号プレースホルダ 11"/>
          <p:cNvSpPr>
            <a:spLocks noGrp="1"/>
          </p:cNvSpPr>
          <p:nvPr>
            <p:ph type="sldNum" sz="quarter" idx="12"/>
          </p:nvPr>
        </p:nvSpPr>
        <p:spPr/>
        <p:txBody>
          <a:bodyPr/>
          <a:lstStyle/>
          <a:p>
            <a:fld id="{FFAD76F9-719F-4FBC-8E46-E7435274827D}" type="slidenum">
              <a:rPr kumimoji="1" lang="ja-JP" altLang="en-US" smtClean="0"/>
              <a:t>8</a:t>
            </a:fld>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smtClean="0"/>
              <a:t>Centrally Communicating Developers</a:t>
            </a:r>
            <a:endParaRPr kumimoji="1" lang="ja-JP" altLang="en-US" dirty="0"/>
          </a:p>
        </p:txBody>
      </p:sp>
      <p:pic>
        <p:nvPicPr>
          <p:cNvPr id="4" name="図 3" descr="図２.JPG"/>
          <p:cNvPicPr>
            <a:picLocks noChangeAspect="1"/>
          </p:cNvPicPr>
          <p:nvPr/>
        </p:nvPicPr>
        <p:blipFill>
          <a:blip r:embed="rId2" cstate="print"/>
          <a:stretch>
            <a:fillRect/>
          </a:stretch>
        </p:blipFill>
        <p:spPr>
          <a:xfrm>
            <a:off x="4429124" y="1357298"/>
            <a:ext cx="5326954" cy="4724396"/>
          </a:xfrm>
          <a:prstGeom prst="rect">
            <a:avLst/>
          </a:prstGeom>
        </p:spPr>
      </p:pic>
      <p:grpSp>
        <p:nvGrpSpPr>
          <p:cNvPr id="5" name="グループ化 4"/>
          <p:cNvGrpSpPr/>
          <p:nvPr/>
        </p:nvGrpSpPr>
        <p:grpSpPr>
          <a:xfrm>
            <a:off x="5500694" y="3000372"/>
            <a:ext cx="2357454" cy="1500198"/>
            <a:chOff x="5357818" y="3000372"/>
            <a:chExt cx="2357454" cy="1500198"/>
          </a:xfrm>
        </p:grpSpPr>
        <p:sp>
          <p:nvSpPr>
            <p:cNvPr id="6" name="正方形/長方形 5"/>
            <p:cNvSpPr/>
            <p:nvPr/>
          </p:nvSpPr>
          <p:spPr bwMode="auto">
            <a:xfrm>
              <a:off x="5357818" y="3000372"/>
              <a:ext cx="571504" cy="285752"/>
            </a:xfrm>
            <a:prstGeom prst="rect">
              <a:avLst/>
            </a:prstGeom>
            <a:solidFill>
              <a:schemeClr val="bg1"/>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charset="0"/>
                  <a:ea typeface="ＭＳ Ｐゴシック" pitchFamily="50" charset="-128"/>
                </a:rPr>
                <a:t>1559</a:t>
              </a:r>
              <a:endParaRPr kumimoji="1" lang="ja-JP" altLang="en-US" sz="1800" b="0" i="0" u="none" strike="noStrike" cap="none" normalizeH="0" baseline="0" dirty="0" smtClean="0">
                <a:ln>
                  <a:noFill/>
                </a:ln>
                <a:solidFill>
                  <a:srgbClr val="FF0000"/>
                </a:solidFill>
                <a:effectLst/>
                <a:latin typeface="Arial" charset="0"/>
                <a:ea typeface="ＭＳ Ｐゴシック" pitchFamily="50" charset="-128"/>
              </a:endParaRPr>
            </a:p>
          </p:txBody>
        </p:sp>
        <p:sp>
          <p:nvSpPr>
            <p:cNvPr id="7" name="正方形/長方形 6"/>
            <p:cNvSpPr/>
            <p:nvPr/>
          </p:nvSpPr>
          <p:spPr bwMode="auto">
            <a:xfrm>
              <a:off x="6215074" y="4214818"/>
              <a:ext cx="571504" cy="285752"/>
            </a:xfrm>
            <a:prstGeom prst="rect">
              <a:avLst/>
            </a:prstGeom>
            <a:solidFill>
              <a:schemeClr val="bg1"/>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charset="0"/>
                  <a:ea typeface="ＭＳ Ｐゴシック" pitchFamily="50" charset="-128"/>
                </a:rPr>
                <a:t>1577</a:t>
              </a:r>
              <a:endParaRPr kumimoji="1" lang="ja-JP" altLang="en-US" sz="1800" b="0" i="0" u="none" strike="noStrike" cap="none" normalizeH="0" baseline="0" dirty="0" smtClean="0">
                <a:ln>
                  <a:noFill/>
                </a:ln>
                <a:solidFill>
                  <a:srgbClr val="FF0000"/>
                </a:solidFill>
                <a:effectLst/>
                <a:latin typeface="Arial" charset="0"/>
                <a:ea typeface="ＭＳ Ｐゴシック" pitchFamily="50" charset="-128"/>
              </a:endParaRPr>
            </a:p>
          </p:txBody>
        </p:sp>
        <p:sp>
          <p:nvSpPr>
            <p:cNvPr id="8" name="正方形/長方形 7"/>
            <p:cNvSpPr/>
            <p:nvPr/>
          </p:nvSpPr>
          <p:spPr bwMode="auto">
            <a:xfrm>
              <a:off x="6286512" y="3000372"/>
              <a:ext cx="571504" cy="285752"/>
            </a:xfrm>
            <a:prstGeom prst="rect">
              <a:avLst/>
            </a:prstGeom>
            <a:solidFill>
              <a:schemeClr val="bg1"/>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ja-JP" dirty="0" smtClean="0">
                  <a:solidFill>
                    <a:srgbClr val="FF0000"/>
                  </a:solidFill>
                  <a:latin typeface="Arial" charset="0"/>
                  <a:ea typeface="ＭＳ Ｐゴシック" pitchFamily="50" charset="-128"/>
                </a:rPr>
                <a:t>1773</a:t>
              </a:r>
              <a:endParaRPr kumimoji="1" lang="ja-JP" altLang="en-US" sz="1800" b="0" i="0" u="none" strike="noStrike" cap="none" normalizeH="0" baseline="0" dirty="0" smtClean="0">
                <a:ln>
                  <a:noFill/>
                </a:ln>
                <a:solidFill>
                  <a:srgbClr val="FF0000"/>
                </a:solidFill>
                <a:effectLst/>
                <a:latin typeface="Arial" charset="0"/>
                <a:ea typeface="ＭＳ Ｐゴシック" pitchFamily="50" charset="-128"/>
              </a:endParaRPr>
            </a:p>
          </p:txBody>
        </p:sp>
        <p:sp>
          <p:nvSpPr>
            <p:cNvPr id="9" name="正方形/長方形 8"/>
            <p:cNvSpPr/>
            <p:nvPr/>
          </p:nvSpPr>
          <p:spPr bwMode="auto">
            <a:xfrm>
              <a:off x="7143768" y="3429000"/>
              <a:ext cx="571504" cy="285752"/>
            </a:xfrm>
            <a:prstGeom prst="rect">
              <a:avLst/>
            </a:prstGeom>
            <a:solidFill>
              <a:schemeClr val="bg1"/>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en-US" altLang="ja-JP" sz="1600" b="0" i="0" u="none" strike="noStrike" cap="none" normalizeH="0" baseline="0" dirty="0" smtClean="0">
                  <a:ln>
                    <a:noFill/>
                  </a:ln>
                  <a:solidFill>
                    <a:srgbClr val="FF0000"/>
                  </a:solidFill>
                  <a:effectLst/>
                  <a:latin typeface="Arial" charset="0"/>
                  <a:ea typeface="ＭＳ Ｐゴシック" pitchFamily="50" charset="-128"/>
                </a:rPr>
                <a:t>1661</a:t>
              </a:r>
              <a:endParaRPr kumimoji="1" lang="ja-JP" altLang="en-US" sz="1800" b="0" i="0" u="none" strike="noStrike" cap="none" normalizeH="0" baseline="0" dirty="0" smtClean="0">
                <a:ln>
                  <a:noFill/>
                </a:ln>
                <a:solidFill>
                  <a:srgbClr val="FF0000"/>
                </a:solidFill>
                <a:effectLst/>
                <a:latin typeface="Arial" charset="0"/>
                <a:ea typeface="ＭＳ Ｐゴシック" pitchFamily="50" charset="-128"/>
              </a:endParaRPr>
            </a:p>
          </p:txBody>
        </p:sp>
      </p:grpSp>
      <p:sp>
        <p:nvSpPr>
          <p:cNvPr id="2" name="コンテンツ プレースホルダ 1"/>
          <p:cNvSpPr>
            <a:spLocks noGrp="1"/>
          </p:cNvSpPr>
          <p:nvPr>
            <p:ph idx="1"/>
          </p:nvPr>
        </p:nvSpPr>
        <p:spPr>
          <a:xfrm>
            <a:off x="152400" y="1104900"/>
            <a:ext cx="4419600" cy="5203825"/>
          </a:xfrm>
        </p:spPr>
        <p:txBody>
          <a:bodyPr/>
          <a:lstStyle/>
          <a:p>
            <a:r>
              <a:rPr kumimoji="1" lang="ja-JP" altLang="en-US" dirty="0" smtClean="0"/>
              <a:t>主要開発者</a:t>
            </a:r>
            <a:endParaRPr kumimoji="1" lang="en-US" altLang="ja-JP" dirty="0" smtClean="0"/>
          </a:p>
          <a:p>
            <a:pPr lvl="1"/>
            <a:r>
              <a:rPr lang="en-US" altLang="ja-JP" dirty="0" smtClean="0"/>
              <a:t>1773,1661,1577,1559</a:t>
            </a:r>
          </a:p>
          <a:p>
            <a:endParaRPr kumimoji="1" lang="en-US" altLang="ja-JP" dirty="0" smtClean="0"/>
          </a:p>
          <a:p>
            <a:r>
              <a:rPr lang="en-US" altLang="ja-JP" dirty="0" smtClean="0"/>
              <a:t>Spearman</a:t>
            </a:r>
            <a:r>
              <a:rPr lang="ja-JP" altLang="en-US" dirty="0" smtClean="0"/>
              <a:t>の</a:t>
            </a:r>
            <a:r>
              <a:rPr lang="ja-JP" altLang="en-US" dirty="0" smtClean="0"/>
              <a:t>順位相関</a:t>
            </a:r>
            <a:endParaRPr lang="en-US" altLang="ja-JP" dirty="0" smtClean="0"/>
          </a:p>
          <a:p>
            <a:pPr lvl="1"/>
            <a:r>
              <a:rPr lang="ja-JP" altLang="en-US" dirty="0" smtClean="0"/>
              <a:t>各々の１週間当たりの送受信メッセージ数と</a:t>
            </a:r>
            <a:r>
              <a:rPr lang="ja-JP" altLang="en-US" dirty="0" smtClean="0"/>
              <a:t>バグ</a:t>
            </a:r>
            <a:r>
              <a:rPr lang="ja-JP" altLang="en-US" dirty="0" smtClean="0"/>
              <a:t>の混入数</a:t>
            </a:r>
            <a:endParaRPr lang="en-US" altLang="ja-JP" dirty="0" smtClean="0"/>
          </a:p>
          <a:p>
            <a:pPr>
              <a:buNone/>
            </a:pPr>
            <a:endParaRPr kumimoji="1" lang="en-US" altLang="ja-JP" dirty="0" smtClean="0"/>
          </a:p>
          <a:p>
            <a:pPr>
              <a:buNone/>
            </a:pPr>
            <a:r>
              <a:rPr kumimoji="1" lang="en-US" altLang="ja-JP" dirty="0" smtClean="0"/>
              <a:t>	</a:t>
            </a:r>
            <a:r>
              <a:rPr lang="ja-JP" altLang="en-US" dirty="0" smtClean="0"/>
              <a:t>主要開発者</a:t>
            </a:r>
            <a:endParaRPr kumimoji="1" lang="en-US" altLang="ja-JP" dirty="0" smtClean="0"/>
          </a:p>
          <a:p>
            <a:pPr>
              <a:buNone/>
            </a:pPr>
            <a:r>
              <a:rPr lang="en-US" altLang="ja-JP" dirty="0" smtClean="0"/>
              <a:t>	</a:t>
            </a:r>
            <a:r>
              <a:rPr lang="en-US" altLang="ja-JP" dirty="0" smtClean="0"/>
              <a:t>	ρ = 0.06~0.16</a:t>
            </a:r>
            <a:endParaRPr kumimoji="1" lang="ja-JP" altLang="en-US" dirty="0"/>
          </a:p>
        </p:txBody>
      </p:sp>
      <p:sp>
        <p:nvSpPr>
          <p:cNvPr id="10" name="正方形/長方形 9"/>
          <p:cNvSpPr/>
          <p:nvPr/>
        </p:nvSpPr>
        <p:spPr bwMode="auto">
          <a:xfrm>
            <a:off x="314651" y="5715016"/>
            <a:ext cx="8472191" cy="830997"/>
          </a:xfrm>
          <a:prstGeom prst="rect">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ja-JP" altLang="en-US" sz="2400" b="0" i="0" u="none" strike="noStrike" cap="none" normalizeH="0" baseline="0" dirty="0" smtClean="0">
                <a:ln>
                  <a:noFill/>
                </a:ln>
                <a:solidFill>
                  <a:srgbClr val="FF0000"/>
                </a:solidFill>
                <a:effectLst/>
                <a:latin typeface="Arial" charset="0"/>
                <a:ea typeface="ＭＳ Ｐゴシック" pitchFamily="50" charset="-128"/>
              </a:rPr>
              <a:t>主要開発者のコミュニケーションは</a:t>
            </a:r>
            <a:endParaRPr kumimoji="1" lang="en-US" altLang="ja-JP" sz="2400" b="0" i="0" u="none" strike="noStrike" cap="none" normalizeH="0" baseline="0" dirty="0" smtClean="0">
              <a:ln>
                <a:noFill/>
              </a:ln>
              <a:solidFill>
                <a:srgbClr val="FF0000"/>
              </a:solidFill>
              <a:effectLst/>
              <a:latin typeface="Arial" charset="0"/>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kumimoji="1" lang="ja-JP" altLang="en-US" sz="2400" b="0" i="0" u="none" strike="noStrike" cap="none" normalizeH="0" baseline="0" dirty="0" smtClean="0">
                <a:ln>
                  <a:noFill/>
                </a:ln>
                <a:solidFill>
                  <a:srgbClr val="FF0000"/>
                </a:solidFill>
                <a:effectLst/>
                <a:latin typeface="Arial" charset="0"/>
                <a:ea typeface="ＭＳ Ｐゴシック" pitchFamily="50" charset="-128"/>
              </a:rPr>
              <a:t>　　　　　　　　　　　　　　バグの混入数を示す指標にはならない</a:t>
            </a:r>
            <a:endParaRPr kumimoji="1" lang="ja-JP" altLang="en-US" sz="2400" b="0" i="0" u="none" strike="noStrike" cap="none" normalizeH="0" baseline="0" dirty="0" smtClean="0">
              <a:ln>
                <a:noFill/>
              </a:ln>
              <a:solidFill>
                <a:srgbClr val="FF0000"/>
              </a:solidFill>
              <a:effectLst/>
              <a:latin typeface="Arial" charset="0"/>
              <a:ea typeface="ＭＳ Ｐゴシック" pitchFamily="50" charset="-128"/>
            </a:endParaRPr>
          </a:p>
        </p:txBody>
      </p:sp>
      <p:sp>
        <p:nvSpPr>
          <p:cNvPr id="11" name="日付プレースホルダ 10"/>
          <p:cNvSpPr>
            <a:spLocks noGrp="1"/>
          </p:cNvSpPr>
          <p:nvPr>
            <p:ph type="dt" sz="half" idx="10"/>
          </p:nvPr>
        </p:nvSpPr>
        <p:spPr/>
        <p:txBody>
          <a:bodyPr/>
          <a:lstStyle/>
          <a:p>
            <a:r>
              <a:rPr kumimoji="1" lang="en-US" altLang="ja-JP" smtClean="0"/>
              <a:t>2009/12/02</a:t>
            </a:r>
            <a:endParaRPr kumimoji="1" lang="ja-JP" altLang="en-US"/>
          </a:p>
        </p:txBody>
      </p:sp>
      <p:sp>
        <p:nvSpPr>
          <p:cNvPr id="12" name="スライド番号プレースホルダ 11"/>
          <p:cNvSpPr>
            <a:spLocks noGrp="1"/>
          </p:cNvSpPr>
          <p:nvPr>
            <p:ph type="sldNum" sz="quarter" idx="12"/>
          </p:nvPr>
        </p:nvSpPr>
        <p:spPr/>
        <p:txBody>
          <a:bodyPr/>
          <a:lstStyle/>
          <a:p>
            <a:fld id="{FFAD76F9-719F-4FBC-8E46-E7435274827D}" type="slidenum">
              <a:rPr kumimoji="1" lang="ja-JP" altLang="en-US" smtClean="0"/>
              <a:t>9</a:t>
            </a:fld>
            <a:endParaRPr kumimoji="1" lang="ja-JP"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r>
              <a:rPr lang="ja-JP" altLang="en-US" dirty="0" smtClean="0"/>
              <a:t>コミュニケーション頻度の高い週にはバグの混入数多い</a:t>
            </a:r>
            <a:endParaRPr lang="en-US" altLang="ja-JP" dirty="0" smtClean="0"/>
          </a:p>
          <a:p>
            <a:pPr lvl="1"/>
            <a:r>
              <a:rPr lang="ja-JP" altLang="en-US" dirty="0" smtClean="0"/>
              <a:t>コミュニケーションの頻度とバグの混入数がピーク：</a:t>
            </a:r>
            <a:r>
              <a:rPr lang="en-US" altLang="ja-JP" dirty="0" smtClean="0"/>
              <a:t>30</a:t>
            </a:r>
            <a:r>
              <a:rPr lang="ja-JP" altLang="en-US" dirty="0" smtClean="0"/>
              <a:t>週</a:t>
            </a:r>
            <a:endParaRPr lang="en-US" altLang="ja-JP" dirty="0" smtClean="0"/>
          </a:p>
          <a:p>
            <a:pPr lvl="1"/>
            <a:endParaRPr kumimoji="1" lang="en-US" altLang="ja-JP" dirty="0" smtClean="0"/>
          </a:p>
          <a:p>
            <a:r>
              <a:rPr lang="ja-JP" altLang="en-US" dirty="0" smtClean="0"/>
              <a:t>リリース</a:t>
            </a:r>
            <a:r>
              <a:rPr lang="ja-JP" altLang="en-US" dirty="0" smtClean="0"/>
              <a:t>から少なくとも</a:t>
            </a:r>
            <a:r>
              <a:rPr lang="en-US" altLang="ja-JP" dirty="0" smtClean="0"/>
              <a:t>4</a:t>
            </a:r>
            <a:r>
              <a:rPr lang="ja-JP" altLang="en-US" dirty="0" smtClean="0"/>
              <a:t>週以上離れている週</a:t>
            </a:r>
            <a:endParaRPr lang="en-US" altLang="ja-JP" dirty="0" smtClean="0"/>
          </a:p>
          <a:p>
            <a:pPr>
              <a:buNone/>
            </a:pPr>
            <a:r>
              <a:rPr kumimoji="1" lang="en-US" altLang="ja-JP" dirty="0" smtClean="0"/>
              <a:t>	</a:t>
            </a:r>
            <a:r>
              <a:rPr kumimoji="1" lang="ja-JP" altLang="en-US" dirty="0" smtClean="0"/>
              <a:t>⇒</a:t>
            </a:r>
            <a:r>
              <a:rPr kumimoji="1" lang="en-US" altLang="ja-JP" dirty="0" smtClean="0"/>
              <a:t>10</a:t>
            </a:r>
            <a:r>
              <a:rPr kumimoji="1" lang="ja-JP" altLang="en-US" dirty="0" smtClean="0"/>
              <a:t>週</a:t>
            </a:r>
            <a:endParaRPr kumimoji="1" lang="en-US" altLang="ja-JP" dirty="0" smtClean="0"/>
          </a:p>
          <a:p>
            <a:pPr>
              <a:buNone/>
            </a:pPr>
            <a:endParaRPr lang="en-US" altLang="ja-JP" dirty="0" smtClean="0"/>
          </a:p>
          <a:p>
            <a:r>
              <a:rPr kumimoji="1" lang="en-US" altLang="ja-JP" dirty="0" smtClean="0"/>
              <a:t>10</a:t>
            </a:r>
            <a:r>
              <a:rPr kumimoji="1" lang="ja-JP" altLang="en-US" dirty="0" smtClean="0"/>
              <a:t>週の間に編集された</a:t>
            </a:r>
            <a:r>
              <a:rPr kumimoji="1" lang="en-US" altLang="ja-JP" dirty="0" smtClean="0"/>
              <a:t>39</a:t>
            </a:r>
            <a:r>
              <a:rPr kumimoji="1" lang="ja-JP" altLang="en-US" dirty="0" smtClean="0"/>
              <a:t>個のファイルを対象</a:t>
            </a:r>
            <a:endParaRPr lang="en-US" altLang="ja-JP" dirty="0" smtClean="0"/>
          </a:p>
          <a:p>
            <a:pPr>
              <a:buNone/>
            </a:pPr>
            <a:r>
              <a:rPr kumimoji="1" lang="en-US" altLang="ja-JP" dirty="0" smtClean="0"/>
              <a:t>	10</a:t>
            </a:r>
            <a:r>
              <a:rPr kumimoji="1" lang="ja-JP" altLang="en-US" dirty="0" smtClean="0"/>
              <a:t>～</a:t>
            </a:r>
            <a:r>
              <a:rPr lang="en-US" altLang="ja-JP" dirty="0" smtClean="0"/>
              <a:t>17</a:t>
            </a:r>
            <a:r>
              <a:rPr lang="ja-JP" altLang="en-US" dirty="0" smtClean="0"/>
              <a:t>のバグが期間内に混入している</a:t>
            </a:r>
            <a:endParaRPr kumimoji="1" lang="en-US" altLang="ja-JP" dirty="0" smtClean="0"/>
          </a:p>
        </p:txBody>
      </p:sp>
      <p:sp>
        <p:nvSpPr>
          <p:cNvPr id="3" name="タイトル 2"/>
          <p:cNvSpPr>
            <a:spLocks noGrp="1"/>
          </p:cNvSpPr>
          <p:nvPr>
            <p:ph type="title"/>
          </p:nvPr>
        </p:nvSpPr>
        <p:spPr/>
        <p:txBody>
          <a:bodyPr/>
          <a:lstStyle/>
          <a:p>
            <a:r>
              <a:rPr kumimoji="1" lang="en-US" altLang="ja-JP" dirty="0" smtClean="0"/>
              <a:t>Potential Predictive Power</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2009/12/02</a:t>
            </a:r>
            <a:endParaRPr kumimoji="1" lang="ja-JP" altLang="en-US"/>
          </a:p>
        </p:txBody>
      </p:sp>
      <p:sp>
        <p:nvSpPr>
          <p:cNvPr id="5" name="スライド番号プレースホルダ 4"/>
          <p:cNvSpPr>
            <a:spLocks noGrp="1"/>
          </p:cNvSpPr>
          <p:nvPr>
            <p:ph type="sldNum" sz="quarter" idx="12"/>
          </p:nvPr>
        </p:nvSpPr>
        <p:spPr/>
        <p:txBody>
          <a:bodyPr/>
          <a:lstStyle/>
          <a:p>
            <a:fld id="{FFAD76F9-719F-4FBC-8E46-E7435274827D}" type="slidenum">
              <a:rPr kumimoji="1" lang="ja-JP" altLang="en-US" smtClean="0"/>
              <a:t>10</a:t>
            </a:fld>
            <a:endParaRPr kumimoji="1" lang="ja-JP" altLang="en-US"/>
          </a:p>
        </p:txBody>
      </p:sp>
      <p:sp>
        <p:nvSpPr>
          <p:cNvPr id="7" name="正方形/長方形 6"/>
          <p:cNvSpPr/>
          <p:nvPr/>
        </p:nvSpPr>
        <p:spPr bwMode="auto">
          <a:xfrm>
            <a:off x="314651" y="5715016"/>
            <a:ext cx="8472191" cy="830997"/>
          </a:xfrm>
          <a:prstGeom prst="rect">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ja-JP" altLang="en-US" sz="2400" b="0" i="0" u="none" strike="noStrike" cap="none" normalizeH="0" baseline="0" dirty="0" smtClean="0">
                <a:ln>
                  <a:noFill/>
                </a:ln>
                <a:solidFill>
                  <a:srgbClr val="FF0000"/>
                </a:solidFill>
                <a:effectLst/>
                <a:latin typeface="Arial" charset="0"/>
                <a:ea typeface="ＭＳ Ｐゴシック" pitchFamily="50" charset="-128"/>
              </a:rPr>
              <a:t>コミュニケーションの頻度は</a:t>
            </a:r>
            <a:endParaRPr kumimoji="1" lang="en-US" altLang="ja-JP" sz="2400" b="0" i="0" u="none" strike="noStrike" cap="none" normalizeH="0" baseline="0" dirty="0" smtClean="0">
              <a:ln>
                <a:noFill/>
              </a:ln>
              <a:solidFill>
                <a:srgbClr val="FF0000"/>
              </a:solidFill>
              <a:effectLst/>
              <a:latin typeface="Arial" charset="0"/>
              <a:ea typeface="ＭＳ Ｐゴシック" pitchFamily="50" charset="-128"/>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sz="2400" dirty="0">
                <a:solidFill>
                  <a:srgbClr val="FF0000"/>
                </a:solidFill>
                <a:latin typeface="Arial" charset="0"/>
                <a:ea typeface="ＭＳ Ｐゴシック" pitchFamily="50" charset="-128"/>
              </a:rPr>
              <a:t>　</a:t>
            </a:r>
            <a:r>
              <a:rPr lang="ja-JP" altLang="en-US" sz="2400" dirty="0" smtClean="0">
                <a:solidFill>
                  <a:srgbClr val="FF0000"/>
                </a:solidFill>
                <a:latin typeface="Arial" charset="0"/>
                <a:ea typeface="ＭＳ Ｐゴシック" pitchFamily="50" charset="-128"/>
              </a:rPr>
              <a:t>　　　　</a:t>
            </a:r>
            <a:r>
              <a:rPr kumimoji="1" lang="ja-JP" altLang="en-US" sz="2400" b="0" i="0" u="none" strike="noStrike" cap="none" normalizeH="0" baseline="0" dirty="0" smtClean="0">
                <a:ln>
                  <a:noFill/>
                </a:ln>
                <a:solidFill>
                  <a:srgbClr val="FF0000"/>
                </a:solidFill>
                <a:effectLst/>
                <a:latin typeface="Arial" charset="0"/>
                <a:ea typeface="ＭＳ Ｐゴシック" pitchFamily="50" charset="-128"/>
              </a:rPr>
              <a:t>バグの混入されているファイルを特定するのに機能する</a:t>
            </a:r>
            <a:endParaRPr kumimoji="1" lang="ja-JP" altLang="en-US" sz="2400" b="0" i="0" u="none" strike="noStrike" cap="none" normalizeH="0" baseline="0" dirty="0" smtClean="0">
              <a:ln>
                <a:noFill/>
              </a:ln>
              <a:solidFill>
                <a:srgbClr val="FF0000"/>
              </a:solidFill>
              <a:effectLst/>
              <a:latin typeface="Arial" charset="0"/>
              <a:ea typeface="ＭＳ Ｐゴシック" pitchFamily="50"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r>
              <a:rPr lang="en-US" altLang="ja-JP" dirty="0" smtClean="0"/>
              <a:t>ML</a:t>
            </a:r>
            <a:r>
              <a:rPr kumimoji="1" lang="ja-JP" altLang="en-US" dirty="0" smtClean="0"/>
              <a:t>以外にもコミュニケーションの手段はある</a:t>
            </a:r>
            <a:endParaRPr kumimoji="1" lang="en-US" altLang="ja-JP" dirty="0" smtClean="0"/>
          </a:p>
          <a:p>
            <a:pPr lvl="1"/>
            <a:r>
              <a:rPr kumimoji="1" lang="ja-JP" altLang="en-US" dirty="0" smtClean="0"/>
              <a:t>今回の結果から</a:t>
            </a:r>
            <a:r>
              <a:rPr kumimoji="1" lang="en-US" altLang="ja-JP" dirty="0" smtClean="0"/>
              <a:t>ML</a:t>
            </a:r>
            <a:r>
              <a:rPr kumimoji="1" lang="ja-JP" altLang="en-US" dirty="0" smtClean="0"/>
              <a:t>がソフトウェアの質を高めるのに活用できる</a:t>
            </a:r>
            <a:endParaRPr kumimoji="1" lang="en-US" altLang="ja-JP" dirty="0" smtClean="0"/>
          </a:p>
          <a:p>
            <a:pPr>
              <a:buNone/>
            </a:pPr>
            <a:endParaRPr lang="en-US" altLang="ja-JP" dirty="0" smtClean="0"/>
          </a:p>
          <a:p>
            <a:r>
              <a:rPr lang="ja-JP" altLang="en-US" dirty="0" smtClean="0"/>
              <a:t>不具合</a:t>
            </a:r>
            <a:r>
              <a:rPr lang="ja-JP" altLang="en-US" dirty="0" smtClean="0"/>
              <a:t>がいつ混入したのかを特定するのは難しい</a:t>
            </a:r>
            <a:endParaRPr lang="en-US" altLang="ja-JP" dirty="0" smtClean="0"/>
          </a:p>
          <a:p>
            <a:pPr lvl="1"/>
            <a:r>
              <a:rPr lang="ja-JP" altLang="en-US" dirty="0" smtClean="0"/>
              <a:t>直前の変更がバグを混入させているとは限らない</a:t>
            </a:r>
            <a:endParaRPr lang="en-US" altLang="ja-JP" dirty="0" smtClean="0"/>
          </a:p>
          <a:p>
            <a:endParaRPr lang="en-US" altLang="ja-JP" dirty="0" smtClean="0"/>
          </a:p>
          <a:p>
            <a:r>
              <a:rPr lang="ja-JP" altLang="en-US" dirty="0" smtClean="0"/>
              <a:t>実験</a:t>
            </a:r>
            <a:r>
              <a:rPr lang="ja-JP" altLang="en-US" dirty="0" smtClean="0"/>
              <a:t>結果を一般化するために</a:t>
            </a:r>
            <a:endParaRPr lang="en-US" altLang="ja-JP" dirty="0" smtClean="0"/>
          </a:p>
          <a:p>
            <a:pPr lvl="1"/>
            <a:r>
              <a:rPr lang="ja-JP" altLang="en-US" dirty="0" smtClean="0"/>
              <a:t>オープンソース</a:t>
            </a:r>
            <a:r>
              <a:rPr lang="ja-JP" altLang="en-US" dirty="0" smtClean="0"/>
              <a:t>とクローズソースに分けて実験を行う必要がある</a:t>
            </a:r>
            <a:endParaRPr kumimoji="1" lang="en-US" altLang="ja-JP" dirty="0" smtClean="0"/>
          </a:p>
        </p:txBody>
      </p:sp>
      <p:sp>
        <p:nvSpPr>
          <p:cNvPr id="3" name="タイトル 2"/>
          <p:cNvSpPr>
            <a:spLocks noGrp="1"/>
          </p:cNvSpPr>
          <p:nvPr>
            <p:ph type="title"/>
          </p:nvPr>
        </p:nvSpPr>
        <p:spPr/>
        <p:txBody>
          <a:bodyPr/>
          <a:lstStyle/>
          <a:p>
            <a:r>
              <a:rPr kumimoji="1" lang="en-US" altLang="ja-JP" dirty="0" smtClean="0"/>
              <a:t>Threats to Validity</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2009/12/02</a:t>
            </a:r>
            <a:endParaRPr kumimoji="1" lang="ja-JP" altLang="en-US"/>
          </a:p>
        </p:txBody>
      </p:sp>
      <p:sp>
        <p:nvSpPr>
          <p:cNvPr id="5" name="スライド番号プレースホルダ 4"/>
          <p:cNvSpPr>
            <a:spLocks noGrp="1"/>
          </p:cNvSpPr>
          <p:nvPr>
            <p:ph type="sldNum" sz="quarter" idx="12"/>
          </p:nvPr>
        </p:nvSpPr>
        <p:spPr/>
        <p:txBody>
          <a:bodyPr/>
          <a:lstStyle/>
          <a:p>
            <a:fld id="{FFAD76F9-719F-4FBC-8E46-E7435274827D}" type="slidenum">
              <a:rPr kumimoji="1" lang="ja-JP" altLang="en-US" smtClean="0"/>
              <a:t>11</a:t>
            </a:fld>
            <a:endParaRPr kumimoji="1" lang="ja-JP"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r>
              <a:rPr kumimoji="1" lang="ja-JP" altLang="en-US" dirty="0" smtClean="0"/>
              <a:t>ソフトウェア開発においてコミュニケーションは重要な役割をしている</a:t>
            </a:r>
            <a:endParaRPr kumimoji="1" lang="en-US" altLang="ja-JP" dirty="0" smtClean="0"/>
          </a:p>
          <a:p>
            <a:pPr lvl="1"/>
            <a:r>
              <a:rPr lang="ja-JP" altLang="en-US" dirty="0" smtClean="0"/>
              <a:t>しかし，コミュニケーションにはムラがある</a:t>
            </a:r>
            <a:endParaRPr lang="en-US" altLang="ja-JP" dirty="0" smtClean="0"/>
          </a:p>
          <a:p>
            <a:pPr lvl="1"/>
            <a:endParaRPr kumimoji="1" lang="en-US" altLang="ja-JP" dirty="0" smtClean="0"/>
          </a:p>
          <a:p>
            <a:r>
              <a:rPr kumimoji="1" lang="ja-JP" altLang="en-US" dirty="0" smtClean="0"/>
              <a:t>ソフトウェアにバグが混入すると活発にコミュニケーションをとるようになる</a:t>
            </a:r>
            <a:endParaRPr kumimoji="1" lang="en-US" altLang="ja-JP" dirty="0" smtClean="0"/>
          </a:p>
          <a:p>
            <a:endParaRPr lang="en-US" altLang="ja-JP" dirty="0" smtClean="0"/>
          </a:p>
          <a:p>
            <a:r>
              <a:rPr lang="ja-JP" altLang="en-US" dirty="0" smtClean="0"/>
              <a:t>主要開発者よりも開発者全体に着目する必要がある</a:t>
            </a:r>
            <a:endParaRPr lang="en-US" altLang="ja-JP" dirty="0" smtClean="0"/>
          </a:p>
          <a:p>
            <a:pPr lvl="1"/>
            <a:r>
              <a:rPr lang="ja-JP" altLang="en-US" dirty="0" smtClean="0"/>
              <a:t>主要開発者：バグの混入数 </a:t>
            </a:r>
            <a:r>
              <a:rPr lang="en-US" altLang="ja-JP" dirty="0" smtClean="0"/>
              <a:t>= </a:t>
            </a:r>
            <a:r>
              <a:rPr lang="ja-JP" altLang="en-US" dirty="0" smtClean="0"/>
              <a:t>相関弱い</a:t>
            </a:r>
            <a:endParaRPr lang="en-US" altLang="ja-JP" dirty="0" smtClean="0"/>
          </a:p>
          <a:p>
            <a:pPr lvl="1"/>
            <a:r>
              <a:rPr lang="ja-JP" altLang="en-US" dirty="0" smtClean="0"/>
              <a:t>開発者全体：バグの混入数 </a:t>
            </a:r>
            <a:r>
              <a:rPr lang="en-US" altLang="ja-JP" dirty="0" smtClean="0"/>
              <a:t>= </a:t>
            </a:r>
            <a:r>
              <a:rPr lang="ja-JP" altLang="en-US" dirty="0" smtClean="0"/>
              <a:t>相関強い</a:t>
            </a:r>
            <a:endParaRPr lang="en-US" altLang="ja-JP" dirty="0" smtClean="0"/>
          </a:p>
          <a:p>
            <a:endParaRPr kumimoji="1" lang="en-US" altLang="ja-JP" dirty="0" smtClean="0"/>
          </a:p>
          <a:p>
            <a:pPr>
              <a:buNone/>
            </a:pPr>
            <a:endParaRPr lang="en-US" altLang="ja-JP" dirty="0" smtClean="0"/>
          </a:p>
          <a:p>
            <a:pPr>
              <a:buNone/>
            </a:pPr>
            <a:endParaRPr lang="en-US" altLang="ja-JP" dirty="0" smtClean="0"/>
          </a:p>
        </p:txBody>
      </p:sp>
      <p:sp>
        <p:nvSpPr>
          <p:cNvPr id="3" name="タイトル 2"/>
          <p:cNvSpPr>
            <a:spLocks noGrp="1"/>
          </p:cNvSpPr>
          <p:nvPr>
            <p:ph type="title"/>
          </p:nvPr>
        </p:nvSpPr>
        <p:spPr/>
        <p:txBody>
          <a:bodyPr/>
          <a:lstStyle/>
          <a:p>
            <a:r>
              <a:rPr kumimoji="1" lang="en-US" altLang="ja-JP" dirty="0" smtClean="0"/>
              <a:t>Conclusion and Consequences</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2009/12/02</a:t>
            </a:r>
            <a:endParaRPr kumimoji="1" lang="ja-JP" altLang="en-US"/>
          </a:p>
        </p:txBody>
      </p:sp>
      <p:sp>
        <p:nvSpPr>
          <p:cNvPr id="5" name="スライド番号プレースホルダ 4"/>
          <p:cNvSpPr>
            <a:spLocks noGrp="1"/>
          </p:cNvSpPr>
          <p:nvPr>
            <p:ph type="sldNum" sz="quarter" idx="12"/>
          </p:nvPr>
        </p:nvSpPr>
        <p:spPr/>
        <p:txBody>
          <a:bodyPr/>
          <a:lstStyle/>
          <a:p>
            <a:fld id="{FFAD76F9-719F-4FBC-8E46-E7435274827D}" type="slidenum">
              <a:rPr kumimoji="1" lang="ja-JP" altLang="en-US" smtClean="0"/>
              <a:t>12</a:t>
            </a:fld>
            <a:endParaRPr kumimoji="1" lang="ja-JP"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r>
              <a:rPr lang="ja-JP" altLang="en-US" dirty="0" smtClean="0"/>
              <a:t>他のプロジェクトで分析を行い今回の結果の一般化を行う</a:t>
            </a:r>
            <a:endParaRPr lang="en-US" altLang="ja-JP" dirty="0" smtClean="0"/>
          </a:p>
          <a:p>
            <a:endParaRPr lang="en-US" altLang="ja-JP" dirty="0" smtClean="0"/>
          </a:p>
          <a:p>
            <a:r>
              <a:rPr lang="ja-JP" altLang="en-US" dirty="0" smtClean="0"/>
              <a:t>ソースコードメトリクス</a:t>
            </a:r>
            <a:r>
              <a:rPr lang="ja-JP" altLang="en-US" dirty="0" smtClean="0"/>
              <a:t>とソーシャルメトリクスを使用して欠陥予測モデルを構築</a:t>
            </a:r>
            <a:endParaRPr lang="en-US" altLang="ja-JP" dirty="0" smtClean="0"/>
          </a:p>
          <a:p>
            <a:pPr>
              <a:buNone/>
            </a:pPr>
            <a:endParaRPr kumimoji="1" lang="ja-JP" altLang="en-US" dirty="0"/>
          </a:p>
        </p:txBody>
      </p:sp>
      <p:sp>
        <p:nvSpPr>
          <p:cNvPr id="3" name="タイトル 2"/>
          <p:cNvSpPr>
            <a:spLocks noGrp="1"/>
          </p:cNvSpPr>
          <p:nvPr>
            <p:ph type="title"/>
          </p:nvPr>
        </p:nvSpPr>
        <p:spPr/>
        <p:txBody>
          <a:bodyPr/>
          <a:lstStyle/>
          <a:p>
            <a:r>
              <a:rPr kumimoji="1" lang="en-US" altLang="ja-JP" dirty="0" smtClean="0"/>
              <a:t>Future Works</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2009/12/02</a:t>
            </a:r>
            <a:endParaRPr kumimoji="1" lang="ja-JP" altLang="en-US"/>
          </a:p>
        </p:txBody>
      </p:sp>
      <p:sp>
        <p:nvSpPr>
          <p:cNvPr id="5" name="スライド番号プレースホルダ 4"/>
          <p:cNvSpPr>
            <a:spLocks noGrp="1"/>
          </p:cNvSpPr>
          <p:nvPr>
            <p:ph type="sldNum" sz="quarter" idx="12"/>
          </p:nvPr>
        </p:nvSpPr>
        <p:spPr/>
        <p:txBody>
          <a:bodyPr/>
          <a:lstStyle/>
          <a:p>
            <a:fld id="{FFAD76F9-719F-4FBC-8E46-E7435274827D}" type="slidenum">
              <a:rPr kumimoji="1" lang="ja-JP" altLang="en-US" smtClean="0"/>
              <a:t>13</a:t>
            </a:fld>
            <a:endParaRPr kumimoji="1" lang="ja-JP"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r>
              <a:rPr kumimoji="1" lang="ja-JP" altLang="en-US" dirty="0" smtClean="0"/>
              <a:t>分析の手法を細かく掲載していた</a:t>
            </a:r>
            <a:endParaRPr kumimoji="1" lang="en-US" altLang="ja-JP" dirty="0" smtClean="0"/>
          </a:p>
          <a:p>
            <a:pPr lvl="1"/>
            <a:r>
              <a:rPr lang="en-US" altLang="ja-JP" dirty="0" err="1" smtClean="0"/>
              <a:t>wget</a:t>
            </a:r>
            <a:r>
              <a:rPr lang="ja-JP" altLang="en-US" dirty="0" smtClean="0"/>
              <a:t>を使用してデータを取得，</a:t>
            </a:r>
            <a:r>
              <a:rPr lang="en-US" altLang="ja-JP" dirty="0" smtClean="0"/>
              <a:t>ANNOTATE</a:t>
            </a:r>
            <a:r>
              <a:rPr lang="ja-JP" altLang="en-US" dirty="0" smtClean="0"/>
              <a:t>を使用して，など</a:t>
            </a:r>
            <a:r>
              <a:rPr lang="en-US" altLang="ja-JP" dirty="0" smtClean="0"/>
              <a:t>…</a:t>
            </a:r>
          </a:p>
          <a:p>
            <a:endParaRPr lang="en-US" altLang="ja-JP" dirty="0" smtClean="0"/>
          </a:p>
          <a:p>
            <a:r>
              <a:rPr lang="ja-JP" altLang="en-US" dirty="0" smtClean="0"/>
              <a:t>判断が難しい</a:t>
            </a:r>
            <a:endParaRPr lang="en-US" altLang="ja-JP" dirty="0" smtClean="0"/>
          </a:p>
          <a:p>
            <a:pPr lvl="1"/>
            <a:r>
              <a:rPr lang="ja-JP" altLang="en-US" dirty="0" smtClean="0"/>
              <a:t>バグ</a:t>
            </a:r>
            <a:r>
              <a:rPr lang="ja-JP" altLang="en-US" dirty="0" smtClean="0"/>
              <a:t>が混入されたから修正のための議論が始まった</a:t>
            </a:r>
            <a:endParaRPr lang="en-US" altLang="ja-JP" dirty="0" smtClean="0"/>
          </a:p>
          <a:p>
            <a:pPr lvl="1"/>
            <a:r>
              <a:rPr lang="ja-JP" altLang="en-US" dirty="0" smtClean="0"/>
              <a:t>議論</a:t>
            </a:r>
            <a:r>
              <a:rPr lang="ja-JP" altLang="en-US" dirty="0" smtClean="0"/>
              <a:t>が活発で開発が進行してバグが混入した</a:t>
            </a:r>
            <a:endParaRPr lang="en-US" altLang="ja-JP" dirty="0" smtClean="0"/>
          </a:p>
        </p:txBody>
      </p:sp>
      <p:sp>
        <p:nvSpPr>
          <p:cNvPr id="3" name="タイトル 2"/>
          <p:cNvSpPr>
            <a:spLocks noGrp="1"/>
          </p:cNvSpPr>
          <p:nvPr>
            <p:ph type="title"/>
          </p:nvPr>
        </p:nvSpPr>
        <p:spPr/>
        <p:txBody>
          <a:bodyPr/>
          <a:lstStyle/>
          <a:p>
            <a:r>
              <a:rPr lang="ja-JP" altLang="en-US" dirty="0" smtClean="0"/>
              <a:t>感想</a:t>
            </a:r>
            <a:r>
              <a:rPr lang="ja-JP" altLang="en-US" dirty="0" smtClean="0"/>
              <a:t>・・・</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2009/12/02</a:t>
            </a:r>
            <a:endParaRPr kumimoji="1" lang="ja-JP" altLang="en-US"/>
          </a:p>
        </p:txBody>
      </p:sp>
      <p:sp>
        <p:nvSpPr>
          <p:cNvPr id="5" name="スライド番号プレースホルダ 4"/>
          <p:cNvSpPr>
            <a:spLocks noGrp="1"/>
          </p:cNvSpPr>
          <p:nvPr>
            <p:ph type="sldNum" sz="quarter" idx="12"/>
          </p:nvPr>
        </p:nvSpPr>
        <p:spPr/>
        <p:txBody>
          <a:bodyPr/>
          <a:lstStyle/>
          <a:p>
            <a:fld id="{FFAD76F9-719F-4FBC-8E46-E7435274827D}" type="slidenum">
              <a:rPr kumimoji="1" lang="ja-JP" altLang="en-US" smtClean="0"/>
              <a:t>14</a:t>
            </a:fld>
            <a:endParaRPr kumimoji="1" lang="ja-JP"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テーマ3">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テーマ3</Template>
  <TotalTime>3430</TotalTime>
  <Words>755</Words>
  <Application>Microsoft Office PowerPoint</Application>
  <PresentationFormat>画面に合わせる (4:3)</PresentationFormat>
  <Paragraphs>178</Paragraphs>
  <Slides>15</Slides>
  <Notes>6</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テーマ3</vt:lpstr>
      <vt:lpstr>IWPSE-Evol’09, August 24-25, 2009, Amsterdam, The Netherlands.   How Developer Communication Frequency Relates to Bug Introducing Changes</vt:lpstr>
      <vt:lpstr>INTRODUCTION</vt:lpstr>
      <vt:lpstr>Hypotheses</vt:lpstr>
      <vt:lpstr>DATA SET</vt:lpstr>
      <vt:lpstr>Count of bug introducing changes</vt:lpstr>
      <vt:lpstr>Extraction of Communication Data</vt:lpstr>
      <vt:lpstr>Bug introducing changes  VS                              Communication frequency</vt:lpstr>
      <vt:lpstr>Bug introducing changes  VS                              Communication frequency</vt:lpstr>
      <vt:lpstr>Centrally Communicating Developers</vt:lpstr>
      <vt:lpstr>Centrally Communicating Developers</vt:lpstr>
      <vt:lpstr>Potential Predictive Power</vt:lpstr>
      <vt:lpstr>Threats to Validity</vt:lpstr>
      <vt:lpstr>Conclusion and Consequences</vt:lpstr>
      <vt:lpstr>Future Works</vt:lpstr>
      <vt:lpstr>感想・・・</vt:lpstr>
    </vt:vector>
  </TitlesOfParts>
  <Company>naist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IWPSE-Evol’09, August 24-25, 2009, Amsterdam, The Netherlands.   How Developer Communication Frequency Relates to Bug Introducing Changes</dc:title>
  <dc:creator>naoya-osa</dc:creator>
  <cp:lastModifiedBy>naoya-osa</cp:lastModifiedBy>
  <cp:revision>274</cp:revision>
  <dcterms:created xsi:type="dcterms:W3CDTF">2009-11-29T18:17:56Z</dcterms:created>
  <dcterms:modified xsi:type="dcterms:W3CDTF">2009-12-02T03:28:54Z</dcterms:modified>
</cp:coreProperties>
</file>