
<file path=[Content_Types].xml><?xml version="1.0" encoding="utf-8"?>
<Types xmlns="http://schemas.openxmlformats.org/package/2006/content-types">
  <Default Extension="xlsm" ContentType="application/vnd.ms-excel.sheet.macroEnabled.12"/>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6" r:id="rId2"/>
    <p:sldId id="274" r:id="rId3"/>
    <p:sldId id="276" r:id="rId4"/>
    <p:sldId id="277" r:id="rId5"/>
    <p:sldId id="278" r:id="rId6"/>
    <p:sldId id="284" r:id="rId7"/>
    <p:sldId id="280" r:id="rId8"/>
    <p:sldId id="282" r:id="rId9"/>
    <p:sldId id="285" r:id="rId10"/>
    <p:sldId id="281" r:id="rId11"/>
    <p:sldId id="283" r:id="rId12"/>
    <p:sldId id="288" r:id="rId13"/>
    <p:sldId id="286" r:id="rId14"/>
    <p:sldId id="289" r:id="rId15"/>
    <p:sldId id="290" r:id="rId16"/>
    <p:sldId id="291" r:id="rId17"/>
    <p:sldId id="292" r:id="rId18"/>
    <p:sldId id="293" r:id="rId19"/>
    <p:sldId id="287" r:id="rId20"/>
    <p:sldId id="294" r:id="rId21"/>
    <p:sldId id="295" r:id="rId22"/>
    <p:sldId id="296" r:id="rId23"/>
    <p:sldId id="297" r:id="rId24"/>
    <p:sldId id="298" r:id="rId25"/>
    <p:sldId id="299" r:id="rId26"/>
    <p:sldId id="300" r:id="rId27"/>
    <p:sldId id="301" r:id="rId28"/>
    <p:sldId id="302" r:id="rId29"/>
    <p:sldId id="303" r:id="rId30"/>
    <p:sldId id="304" r:id="rId31"/>
    <p:sldId id="305" r:id="rId32"/>
    <p:sldId id="306" r:id="rId33"/>
    <p:sldId id="307" r:id="rId34"/>
    <p:sldId id="308" r:id="rId3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49B10001-947A-4CCF-9FE7-7FF1872EBC26}">
          <p14:sldIdLst>
            <p14:sldId id="256"/>
            <p14:sldId id="274"/>
            <p14:sldId id="276"/>
            <p14:sldId id="277"/>
            <p14:sldId id="278"/>
            <p14:sldId id="284"/>
            <p14:sldId id="280"/>
            <p14:sldId id="282"/>
            <p14:sldId id="285"/>
            <p14:sldId id="281"/>
            <p14:sldId id="283"/>
            <p14:sldId id="288"/>
            <p14:sldId id="286"/>
            <p14:sldId id="289"/>
            <p14:sldId id="290"/>
            <p14:sldId id="291"/>
            <p14:sldId id="292"/>
            <p14:sldId id="293"/>
            <p14:sldId id="287"/>
            <p14:sldId id="294"/>
            <p14:sldId id="295"/>
            <p14:sldId id="296"/>
            <p14:sldId id="297"/>
            <p14:sldId id="298"/>
            <p14:sldId id="299"/>
            <p14:sldId id="300"/>
            <p14:sldId id="301"/>
            <p14:sldId id="302"/>
            <p14:sldId id="303"/>
            <p14:sldId id="304"/>
            <p14:sldId id="305"/>
            <p14:sldId id="306"/>
            <p14:sldId id="307"/>
            <p14:sldId id="30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2B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04" autoAdjust="0"/>
  </p:normalViewPr>
  <p:slideViewPr>
    <p:cSldViewPr>
      <p:cViewPr varScale="1">
        <p:scale>
          <a:sx n="110" d="100"/>
          <a:sy n="110" d="100"/>
        </p:scale>
        <p:origin x="-1644"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F284D6-F3AD-42DF-A032-F89E52302AAC}" type="datetimeFigureOut">
              <a:rPr kumimoji="1" lang="ja-JP" altLang="en-US" smtClean="0"/>
              <a:t>2012/11/29</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3A131E-8565-4D0C-A220-58E9438C9B07}" type="slidenum">
              <a:rPr kumimoji="1" lang="ja-JP" altLang="en-US" smtClean="0"/>
              <a:t>‹#›</a:t>
            </a:fld>
            <a:endParaRPr kumimoji="1" lang="ja-JP" altLang="en-US"/>
          </a:p>
        </p:txBody>
      </p:sp>
    </p:spTree>
    <p:extLst>
      <p:ext uri="{BB962C8B-B14F-4D97-AF65-F5344CB8AC3E}">
        <p14:creationId xmlns:p14="http://schemas.microsoft.com/office/powerpoint/2010/main" val="17535580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2012/11/29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2012/11/29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2012/11/29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B46FD118-0FBC-44A6-B067-187956FACA3F}" type="datetimeFigureOut">
              <a:rPr kumimoji="1" lang="ja-JP" altLang="en-US" smtClean="0"/>
              <a:t>2012/11/29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7" name="Date Placeholder 6"/>
          <p:cNvSpPr>
            <a:spLocks noGrp="1"/>
          </p:cNvSpPr>
          <p:nvPr>
            <p:ph type="dt" sz="half" idx="10"/>
          </p:nvPr>
        </p:nvSpPr>
        <p:spPr/>
        <p:txBody>
          <a:bodyPr/>
          <a:lstStyle/>
          <a:p>
            <a:fld id="{B46FD118-0FBC-44A6-B067-187956FACA3F}" type="datetimeFigureOut">
              <a:rPr kumimoji="1" lang="ja-JP" altLang="en-US" smtClean="0"/>
              <a:t>2012/11/29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B46FD118-0FBC-44A6-B067-187956FACA3F}" type="datetimeFigureOut">
              <a:rPr kumimoji="1" lang="ja-JP" altLang="en-US" smtClean="0"/>
              <a:t>2012/11/29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6FD118-0FBC-44A6-B067-187956FACA3F}" type="datetimeFigureOut">
              <a:rPr kumimoji="1" lang="ja-JP" altLang="en-US" smtClean="0"/>
              <a:t>2012/11/29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ja-JP" altLang="en-US" smtClean="0"/>
              <a:t>マスター タイトルの書式設定</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46FD118-0FBC-44A6-B067-187956FACA3F}" type="datetimeFigureOut">
              <a:rPr kumimoji="1" lang="ja-JP" altLang="en-US" smtClean="0"/>
              <a:t>2012/11/29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
        <p:nvSpPr>
          <p:cNvPr id="9" name="Content Placeholder 8"/>
          <p:cNvSpPr>
            <a:spLocks noGrp="1"/>
          </p:cNvSpPr>
          <p:nvPr>
            <p:ph sz="quarter" idx="13"/>
          </p:nvPr>
        </p:nvSpPr>
        <p:spPr>
          <a:xfrm>
            <a:off x="304800" y="381000"/>
            <a:ext cx="7772400" cy="494284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8" name="Date Placeholder 7"/>
          <p:cNvSpPr>
            <a:spLocks noGrp="1"/>
          </p:cNvSpPr>
          <p:nvPr>
            <p:ph type="dt" sz="half" idx="10"/>
          </p:nvPr>
        </p:nvSpPr>
        <p:spPr/>
        <p:txBody>
          <a:bodyPr/>
          <a:lstStyle/>
          <a:p>
            <a:fld id="{B46FD118-0FBC-44A6-B067-187956FACA3F}" type="datetimeFigureOut">
              <a:rPr kumimoji="1" lang="ja-JP" altLang="en-US" smtClean="0"/>
              <a:t>2012/11/29</a:t>
            </a:fld>
            <a:endParaRPr kumimoji="1" lang="ja-JP" altLang="en-US"/>
          </a:p>
        </p:txBody>
      </p:sp>
      <p:sp>
        <p:nvSpPr>
          <p:cNvPr id="9" name="Slide Number Placeholder 8"/>
          <p:cNvSpPr>
            <a:spLocks noGrp="1"/>
          </p:cNvSpPr>
          <p:nvPr>
            <p:ph type="sldNum" sz="quarter" idx="11"/>
          </p:nvPr>
        </p:nvSpPr>
        <p:spPr/>
        <p:txBody>
          <a:bodyPr/>
          <a:lstStyle/>
          <a:p>
            <a:fld id="{ADD7318D-2C4C-4554-8AA9-EDE1684B4A37}" type="slidenum">
              <a:rPr kumimoji="1" lang="ja-JP" altLang="en-US" smtClean="0"/>
              <a:t>‹#›</a:t>
            </a:fld>
            <a:endParaRPr kumimoji="1" lang="ja-JP" altLang="en-US"/>
          </a:p>
        </p:txBody>
      </p:sp>
      <p:sp>
        <p:nvSpPr>
          <p:cNvPr id="10" name="Footer Placeholder 9"/>
          <p:cNvSpPr>
            <a:spLocks noGrp="1"/>
          </p:cNvSpPr>
          <p:nvPr>
            <p:ph type="ftr" sz="quarter" idx="12"/>
          </p:nvPr>
        </p:nvSpPr>
        <p:spPr/>
        <p:txBody>
          <a:bodyPr/>
          <a:lstStyle/>
          <a:p>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2012/11/29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2012/11/29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ADD7318D-2C4C-4554-8AA9-EDE1684B4A37}" type="slidenum">
              <a:rPr kumimoji="1" lang="ja-JP" altLang="en-US" smtClean="0"/>
              <a:t>‹#›</a:t>
            </a:fld>
            <a:endParaRPr kumimoji="1" lang="ja-JP" alt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kumimoji="1" lang="ja-JP" alt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B46FD118-0FBC-44A6-B067-187956FACA3F}" type="datetimeFigureOut">
              <a:rPr kumimoji="1" lang="ja-JP" altLang="en-US" smtClean="0"/>
              <a:t>2012/11/29</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kumimoji="1"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kumimoji="1"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kumimoji="1"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kumimoji="1"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kumimoji="1"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kumimoji="1"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kumimoji="1"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kumimoji="1"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kumimoji="1"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kumimoji="1" sz="14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package" Target="../embeddings/Microsoft_Excel____________1.xlsm"/><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b="1" dirty="0" smtClean="0"/>
              <a:t>R</a:t>
            </a:r>
            <a:r>
              <a:rPr kumimoji="1" lang="ja-JP" altLang="en-US" b="1" dirty="0" smtClean="0"/>
              <a:t>による</a:t>
            </a:r>
            <a:r>
              <a:rPr kumimoji="1" lang="en-US" altLang="ja-JP" b="1" dirty="0" smtClean="0"/>
              <a:t/>
            </a:r>
            <a:br>
              <a:rPr kumimoji="1" lang="en-US" altLang="ja-JP" b="1" dirty="0" smtClean="0"/>
            </a:br>
            <a:r>
              <a:rPr lang="ja-JP" altLang="en-US" b="1" dirty="0" smtClean="0"/>
              <a:t>データサイエンス</a:t>
            </a:r>
            <a:r>
              <a:rPr lang="en-US" altLang="ja-JP" b="1" dirty="0"/>
              <a:t>5</a:t>
            </a:r>
            <a:endParaRPr kumimoji="1" lang="ja-JP" altLang="en-US" b="1" dirty="0"/>
          </a:p>
        </p:txBody>
      </p:sp>
      <p:sp>
        <p:nvSpPr>
          <p:cNvPr id="3" name="サブタイトル 2"/>
          <p:cNvSpPr>
            <a:spLocks noGrp="1"/>
          </p:cNvSpPr>
          <p:nvPr>
            <p:ph type="subTitle" idx="1"/>
          </p:nvPr>
        </p:nvSpPr>
        <p:spPr/>
        <p:txBody>
          <a:bodyPr>
            <a:noAutofit/>
          </a:bodyPr>
          <a:lstStyle/>
          <a:p>
            <a:r>
              <a:rPr lang="ja-JP" altLang="en-US" sz="3200" dirty="0"/>
              <a:t>まさお</a:t>
            </a:r>
            <a:r>
              <a:rPr kumimoji="1" lang="ja-JP" altLang="en-US" sz="3200" dirty="0" smtClean="0"/>
              <a:t>研</a:t>
            </a:r>
            <a:endParaRPr kumimoji="1" lang="en-US" altLang="ja-JP" sz="3200" dirty="0" smtClean="0"/>
          </a:p>
          <a:p>
            <a:r>
              <a:rPr kumimoji="1" lang="en-US" altLang="ja-JP" sz="3200" dirty="0" smtClean="0"/>
              <a:t>60151049</a:t>
            </a:r>
            <a:r>
              <a:rPr kumimoji="1" lang="ja-JP" altLang="en-US" sz="3200" dirty="0" smtClean="0"/>
              <a:t>　山谷 陽亮</a:t>
            </a:r>
            <a:endParaRPr kumimoji="1" lang="ja-JP" altLang="en-US" sz="3200" dirty="0"/>
          </a:p>
        </p:txBody>
      </p:sp>
    </p:spTree>
    <p:extLst>
      <p:ext uri="{BB962C8B-B14F-4D97-AF65-F5344CB8AC3E}">
        <p14:creationId xmlns:p14="http://schemas.microsoft.com/office/powerpoint/2010/main" val="25766035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第</a:t>
            </a:r>
            <a:r>
              <a:rPr lang="en-US" altLang="ja-JP" dirty="0"/>
              <a:t>Ⅱ</a:t>
            </a:r>
            <a:r>
              <a:rPr lang="ja-JP" altLang="en-US" dirty="0"/>
              <a:t>部　</a:t>
            </a:r>
            <a:r>
              <a:rPr lang="en-US" altLang="ja-JP" dirty="0"/>
              <a:t>R</a:t>
            </a:r>
            <a:r>
              <a:rPr lang="ja-JP" altLang="en-US" dirty="0"/>
              <a:t>によるデータ解析</a:t>
            </a:r>
            <a:endParaRPr kumimoji="1" lang="ja-JP" altLang="en-US" dirty="0"/>
          </a:p>
        </p:txBody>
      </p:sp>
      <p:sp>
        <p:nvSpPr>
          <p:cNvPr id="3" name="コンテンツ プレースホルダー 2"/>
          <p:cNvSpPr>
            <a:spLocks noGrp="1"/>
          </p:cNvSpPr>
          <p:nvPr>
            <p:ph idx="1"/>
          </p:nvPr>
        </p:nvSpPr>
        <p:spPr>
          <a:xfrm>
            <a:off x="457200" y="1600200"/>
            <a:ext cx="7620000" cy="4997152"/>
          </a:xfrm>
        </p:spPr>
        <p:txBody>
          <a:bodyPr>
            <a:normAutofit fontScale="85000" lnSpcReduction="20000"/>
          </a:bodyPr>
          <a:lstStyle/>
          <a:p>
            <a:r>
              <a:rPr kumimoji="1" lang="ja-JP" altLang="en-US" dirty="0" smtClean="0">
                <a:solidFill>
                  <a:schemeClr val="bg1">
                    <a:lumMod val="65000"/>
                  </a:schemeClr>
                </a:solidFill>
              </a:rPr>
              <a:t>第１章　主成分分析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第２章　因子分析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第３章　対応分析</a:t>
            </a:r>
            <a:endParaRPr kumimoji="1" lang="en-US" altLang="ja-JP" dirty="0" smtClean="0">
              <a:solidFill>
                <a:schemeClr val="bg1">
                  <a:lumMod val="65000"/>
                </a:schemeClr>
              </a:solidFill>
            </a:endParaRPr>
          </a:p>
          <a:p>
            <a:r>
              <a:rPr kumimoji="1" lang="ja-JP" altLang="en-US" dirty="0" smtClean="0">
                <a:solidFill>
                  <a:schemeClr val="bg1">
                    <a:lumMod val="65000"/>
                  </a:schemeClr>
                </a:solidFill>
              </a:rPr>
              <a:t>第４章　多次元尺度法</a:t>
            </a:r>
            <a:endParaRPr kumimoji="1" lang="en-US" altLang="ja-JP" dirty="0" smtClean="0">
              <a:solidFill>
                <a:schemeClr val="bg1">
                  <a:lumMod val="65000"/>
                </a:schemeClr>
              </a:solidFill>
            </a:endParaRPr>
          </a:p>
          <a:p>
            <a:r>
              <a:rPr kumimoji="1" lang="ja-JP" altLang="en-US" dirty="0" smtClean="0">
                <a:solidFill>
                  <a:srgbClr val="2F2B20"/>
                </a:solidFill>
              </a:rPr>
              <a:t>第５章　クラスター分析</a:t>
            </a:r>
            <a:endParaRPr kumimoji="1" lang="en-US" altLang="ja-JP" dirty="0" smtClean="0">
              <a:solidFill>
                <a:srgbClr val="2F2B20"/>
              </a:solidFill>
            </a:endParaRPr>
          </a:p>
          <a:p>
            <a:r>
              <a:rPr lang="ja-JP" altLang="en-US" dirty="0" smtClean="0">
                <a:solidFill>
                  <a:schemeClr val="bg1">
                    <a:lumMod val="65000"/>
                  </a:schemeClr>
                </a:solidFill>
              </a:rPr>
              <a:t>第６章　自己組織化マップ</a:t>
            </a:r>
            <a:endParaRPr lang="en-US" altLang="ja-JP" dirty="0" smtClean="0">
              <a:solidFill>
                <a:schemeClr val="bg1">
                  <a:lumMod val="65000"/>
                </a:schemeClr>
              </a:solidFill>
            </a:endParaRPr>
          </a:p>
          <a:p>
            <a:r>
              <a:rPr kumimoji="1" lang="ja-JP" altLang="en-US" dirty="0" smtClean="0">
                <a:solidFill>
                  <a:schemeClr val="bg1">
                    <a:lumMod val="65000"/>
                  </a:schemeClr>
                </a:solidFill>
              </a:rPr>
              <a:t>第７章　線形回帰分析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第８章　非線形回帰分析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第９章　線形判別分析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10</a:t>
            </a:r>
            <a:r>
              <a:rPr lang="ja-JP" altLang="en-US" dirty="0" smtClean="0">
                <a:solidFill>
                  <a:schemeClr val="bg1">
                    <a:lumMod val="65000"/>
                  </a:schemeClr>
                </a:solidFill>
              </a:rPr>
              <a:t>章　非線形判別分析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11</a:t>
            </a:r>
            <a:r>
              <a:rPr kumimoji="1" lang="ja-JP" altLang="en-US" dirty="0" smtClean="0">
                <a:solidFill>
                  <a:schemeClr val="bg1">
                    <a:lumMod val="65000"/>
                  </a:schemeClr>
                </a:solidFill>
              </a:rPr>
              <a:t>章　生存分析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12</a:t>
            </a:r>
            <a:r>
              <a:rPr lang="ja-JP" altLang="en-US" dirty="0" smtClean="0">
                <a:solidFill>
                  <a:schemeClr val="bg1">
                    <a:lumMod val="65000"/>
                  </a:schemeClr>
                </a:solidFill>
              </a:rPr>
              <a:t>章　時系列</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13</a:t>
            </a:r>
            <a:r>
              <a:rPr kumimoji="1" lang="ja-JP" altLang="en-US" dirty="0" smtClean="0">
                <a:solidFill>
                  <a:schemeClr val="bg1">
                    <a:lumMod val="65000"/>
                  </a:schemeClr>
                </a:solidFill>
              </a:rPr>
              <a:t>章　樹木モデル</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14</a:t>
            </a:r>
            <a:r>
              <a:rPr kumimoji="1" lang="ja-JP" altLang="en-US" dirty="0" smtClean="0">
                <a:solidFill>
                  <a:schemeClr val="bg1">
                    <a:lumMod val="65000"/>
                  </a:schemeClr>
                </a:solidFill>
              </a:rPr>
              <a:t>章　ニューラルネットワーク</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15</a:t>
            </a:r>
            <a:r>
              <a:rPr lang="ja-JP" altLang="en-US" dirty="0" smtClean="0">
                <a:solidFill>
                  <a:schemeClr val="bg1">
                    <a:lumMod val="65000"/>
                  </a:schemeClr>
                </a:solidFill>
              </a:rPr>
              <a:t>章　カーネル法とサポートベクターマシーン</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16</a:t>
            </a:r>
            <a:r>
              <a:rPr kumimoji="1" lang="ja-JP" altLang="en-US" dirty="0" smtClean="0">
                <a:solidFill>
                  <a:schemeClr val="bg1">
                    <a:lumMod val="65000"/>
                  </a:schemeClr>
                </a:solidFill>
              </a:rPr>
              <a:t>章　団学習</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17</a:t>
            </a:r>
            <a:r>
              <a:rPr lang="ja-JP" altLang="en-US" dirty="0" smtClean="0">
                <a:solidFill>
                  <a:schemeClr val="bg1">
                    <a:lumMod val="65000"/>
                  </a:schemeClr>
                </a:solidFill>
              </a:rPr>
              <a:t>章　アソシエーション分析</a:t>
            </a:r>
            <a:endParaRPr kumimoji="1" lang="en-US" altLang="ja-JP" dirty="0" smtClean="0">
              <a:solidFill>
                <a:schemeClr val="bg1">
                  <a:lumMod val="65000"/>
                </a:schemeClr>
              </a:solidFill>
            </a:endParaRPr>
          </a:p>
        </p:txBody>
      </p:sp>
    </p:spTree>
    <p:extLst>
      <p:ext uri="{BB962C8B-B14F-4D97-AF65-F5344CB8AC3E}">
        <p14:creationId xmlns:p14="http://schemas.microsoft.com/office/powerpoint/2010/main" val="41136651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クラスター分析とは</a:t>
            </a:r>
            <a:endParaRPr kumimoji="1" lang="ja-JP" altLang="en-US" dirty="0"/>
          </a:p>
        </p:txBody>
      </p:sp>
      <p:sp>
        <p:nvSpPr>
          <p:cNvPr id="5" name="テキスト ボックス 4"/>
          <p:cNvSpPr txBox="1"/>
          <p:nvPr/>
        </p:nvSpPr>
        <p:spPr>
          <a:xfrm>
            <a:off x="863588" y="1624251"/>
            <a:ext cx="6624736" cy="146423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endParaRPr lang="en-US" altLang="ja-JP" sz="2000" dirty="0" smtClean="0"/>
          </a:p>
          <a:p>
            <a:pPr algn="ctr"/>
            <a:r>
              <a:rPr lang="ja-JP" altLang="en-US" sz="2000" dirty="0"/>
              <a:t>異なる性質のものが混ざりあっている</a:t>
            </a:r>
            <a:r>
              <a:rPr lang="ja-JP" altLang="en-US" sz="2000" dirty="0" smtClean="0"/>
              <a:t>集団の</a:t>
            </a:r>
            <a:r>
              <a:rPr lang="ja-JP" altLang="en-US" sz="2000" dirty="0"/>
              <a:t>中</a:t>
            </a:r>
            <a:r>
              <a:rPr lang="ja-JP" altLang="en-US" sz="2000" dirty="0" smtClean="0"/>
              <a:t>から</a:t>
            </a:r>
            <a:endParaRPr lang="en-US" altLang="ja-JP" sz="2000" dirty="0" smtClean="0"/>
          </a:p>
          <a:p>
            <a:pPr algn="ctr"/>
            <a:r>
              <a:rPr lang="ja-JP" altLang="en-US" sz="2000" dirty="0" smtClean="0"/>
              <a:t>互いに</a:t>
            </a:r>
            <a:r>
              <a:rPr lang="ja-JP" altLang="en-US" sz="2000" dirty="0"/>
              <a:t>似たものを集めて集落</a:t>
            </a:r>
            <a:r>
              <a:rPr lang="en-US" altLang="ja-JP" sz="2000" dirty="0"/>
              <a:t>(</a:t>
            </a:r>
            <a:r>
              <a:rPr lang="ja-JP" altLang="en-US" sz="2000" dirty="0"/>
              <a:t>クラスター</a:t>
            </a:r>
            <a:r>
              <a:rPr lang="en-US" altLang="ja-JP" sz="2000" dirty="0"/>
              <a:t>)</a:t>
            </a:r>
            <a:r>
              <a:rPr lang="ja-JP" altLang="en-US" sz="2000" dirty="0"/>
              <a:t>を</a:t>
            </a:r>
            <a:r>
              <a:rPr lang="ja-JP" altLang="en-US" sz="2000" dirty="0" smtClean="0"/>
              <a:t>作り</a:t>
            </a:r>
            <a:endParaRPr lang="en-US" altLang="ja-JP" sz="2000" dirty="0" smtClean="0"/>
          </a:p>
          <a:p>
            <a:pPr algn="ctr"/>
            <a:r>
              <a:rPr lang="ja-JP" altLang="en-US" sz="2000" dirty="0" smtClean="0"/>
              <a:t>対象</a:t>
            </a:r>
            <a:r>
              <a:rPr lang="ja-JP" altLang="en-US" sz="2000" dirty="0"/>
              <a:t>を分類しようという方法を総称したもの</a:t>
            </a:r>
            <a:endParaRPr lang="en-US" altLang="ja-JP" sz="2000" dirty="0" smtClean="0"/>
          </a:p>
        </p:txBody>
      </p:sp>
      <p:sp>
        <p:nvSpPr>
          <p:cNvPr id="6" name="テキスト ボックス 5"/>
          <p:cNvSpPr txBox="1"/>
          <p:nvPr/>
        </p:nvSpPr>
        <p:spPr>
          <a:xfrm>
            <a:off x="2843808" y="1560697"/>
            <a:ext cx="2376264"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400" dirty="0" smtClean="0">
                <a:latin typeface="HGP創英ﾌﾟﾚｾﾞﾝｽEB" pitchFamily="18" charset="-128"/>
                <a:ea typeface="HGP創英ﾌﾟﾚｾﾞﾝｽEB" pitchFamily="18" charset="-128"/>
              </a:rPr>
              <a:t>クラスター分析</a:t>
            </a:r>
            <a:endParaRPr kumimoji="1" lang="ja-JP" altLang="en-US" sz="2400" dirty="0">
              <a:latin typeface="HGP創英ﾌﾟﾚｾﾞﾝｽEB" pitchFamily="18" charset="-128"/>
              <a:ea typeface="HGP創英ﾌﾟﾚｾﾞﾝｽEB" pitchFamily="18" charset="-128"/>
            </a:endParaRPr>
          </a:p>
        </p:txBody>
      </p:sp>
      <p:sp>
        <p:nvSpPr>
          <p:cNvPr id="7" name="テキスト ボックス 6"/>
          <p:cNvSpPr txBox="1"/>
          <p:nvPr/>
        </p:nvSpPr>
        <p:spPr>
          <a:xfrm>
            <a:off x="179511" y="4423668"/>
            <a:ext cx="2520281" cy="510778"/>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400" b="1" dirty="0"/>
              <a:t>クラスター分析</a:t>
            </a:r>
            <a:endParaRPr kumimoji="1" lang="en-US" altLang="ja-JP" sz="2400" b="1" dirty="0" smtClean="0"/>
          </a:p>
        </p:txBody>
      </p:sp>
      <p:sp>
        <p:nvSpPr>
          <p:cNvPr id="8" name="右矢印 7"/>
          <p:cNvSpPr/>
          <p:nvPr/>
        </p:nvSpPr>
        <p:spPr>
          <a:xfrm rot="20076168">
            <a:off x="2837386" y="4152094"/>
            <a:ext cx="66607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671900" y="5002550"/>
            <a:ext cx="4356484"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000" b="1" dirty="0" smtClean="0"/>
              <a:t>非階層的クラスター分析</a:t>
            </a:r>
            <a:endParaRPr kumimoji="1" lang="en-US" altLang="ja-JP" sz="2000" b="1" dirty="0" smtClean="0"/>
          </a:p>
        </p:txBody>
      </p:sp>
      <p:sp>
        <p:nvSpPr>
          <p:cNvPr id="10" name="テキスト ボックス 9"/>
          <p:cNvSpPr txBox="1"/>
          <p:nvPr/>
        </p:nvSpPr>
        <p:spPr>
          <a:xfrm>
            <a:off x="3671900" y="3865310"/>
            <a:ext cx="4356484"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000" b="1" dirty="0" smtClean="0"/>
              <a:t>階層的クラスター分析</a:t>
            </a:r>
            <a:endParaRPr kumimoji="1" lang="en-US" altLang="ja-JP" sz="2000" b="1" dirty="0" smtClean="0"/>
          </a:p>
        </p:txBody>
      </p:sp>
      <p:sp>
        <p:nvSpPr>
          <p:cNvPr id="11" name="右矢印 10"/>
          <p:cNvSpPr/>
          <p:nvPr/>
        </p:nvSpPr>
        <p:spPr>
          <a:xfrm rot="1557110">
            <a:off x="2837526" y="4946484"/>
            <a:ext cx="66607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459037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階層的クラスター分析とは</a:t>
            </a:r>
            <a:endParaRPr kumimoji="1" lang="ja-JP" altLang="en-US" dirty="0"/>
          </a:p>
        </p:txBody>
      </p:sp>
      <p:sp>
        <p:nvSpPr>
          <p:cNvPr id="3" name="コンテンツ プレースホルダー 2"/>
          <p:cNvSpPr>
            <a:spLocks noGrp="1"/>
          </p:cNvSpPr>
          <p:nvPr>
            <p:ph idx="1"/>
          </p:nvPr>
        </p:nvSpPr>
        <p:spPr>
          <a:xfrm>
            <a:off x="473621" y="1340768"/>
            <a:ext cx="7620000" cy="2476872"/>
          </a:xfrm>
        </p:spPr>
        <p:txBody>
          <a:bodyPr>
            <a:normAutofit/>
          </a:bodyPr>
          <a:lstStyle/>
          <a:p>
            <a:r>
              <a:rPr kumimoji="1" lang="ja-JP" altLang="en-US" sz="1800" dirty="0" smtClean="0"/>
              <a:t>個体間の類似度あるいは距離に基づいて、もっとも似ている個体から順次に集めてクラスターを作っていく方法</a:t>
            </a:r>
            <a:endParaRPr kumimoji="1" lang="en-US" altLang="ja-JP" sz="1800" dirty="0" smtClean="0"/>
          </a:p>
          <a:p>
            <a:endParaRPr lang="en-US" altLang="ja-JP" sz="1800" dirty="0"/>
          </a:p>
          <a:p>
            <a:r>
              <a:rPr lang="ja-JP" altLang="en-US" sz="1800" dirty="0" smtClean="0"/>
              <a:t>樹形図</a:t>
            </a:r>
            <a:r>
              <a:rPr lang="en-US" altLang="ja-JP" sz="1800" dirty="0" smtClean="0"/>
              <a:t>(</a:t>
            </a:r>
            <a:r>
              <a:rPr lang="ja-JP" altLang="en-US" sz="1800" dirty="0" smtClean="0"/>
              <a:t>デンドログラム</a:t>
            </a:r>
            <a:r>
              <a:rPr lang="en-US" altLang="ja-JP" sz="1800" dirty="0" smtClean="0"/>
              <a:t>)</a:t>
            </a:r>
            <a:r>
              <a:rPr lang="ja-JP" altLang="en-US" sz="1800" dirty="0" smtClean="0"/>
              <a:t>で示すことができる</a:t>
            </a:r>
            <a:endParaRPr lang="en-US" altLang="ja-JP" sz="1800" dirty="0" smtClean="0"/>
          </a:p>
          <a:p>
            <a:endParaRPr kumimoji="1" lang="en-US" altLang="ja-JP" sz="1800" dirty="0"/>
          </a:p>
          <a:p>
            <a:r>
              <a:rPr lang="ja-JP" altLang="en-US" sz="1800" dirty="0" smtClean="0"/>
              <a:t>クラスタリング法、凝集型階層手法ともよばれる</a:t>
            </a:r>
            <a:endParaRPr kumimoji="1" lang="ja-JP" altLang="en-US" sz="1800"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640" y="3262982"/>
            <a:ext cx="5543922" cy="3580899"/>
          </a:xfrm>
          <a:prstGeom prst="rect">
            <a:avLst/>
          </a:prstGeom>
        </p:spPr>
      </p:pic>
      <p:sp>
        <p:nvSpPr>
          <p:cNvPr id="5" name="テキスト ボックス 4"/>
          <p:cNvSpPr txBox="1"/>
          <p:nvPr/>
        </p:nvSpPr>
        <p:spPr>
          <a:xfrm>
            <a:off x="5364088" y="6525344"/>
            <a:ext cx="3600400" cy="253916"/>
          </a:xfrm>
          <a:prstGeom prst="rect">
            <a:avLst/>
          </a:prstGeom>
          <a:noFill/>
        </p:spPr>
        <p:txBody>
          <a:bodyPr wrap="square" rtlCol="0">
            <a:spAutoFit/>
          </a:bodyPr>
          <a:lstStyle/>
          <a:p>
            <a:r>
              <a:rPr lang="en-US" altLang="ja-JP" sz="1050" dirty="0"/>
              <a:t>http://www.macromill.com/landing/words/b003.html</a:t>
            </a:r>
            <a:endParaRPr kumimoji="1" lang="ja-JP" altLang="en-US" sz="1050" dirty="0"/>
          </a:p>
        </p:txBody>
      </p:sp>
    </p:spTree>
    <p:extLst>
      <p:ext uri="{BB962C8B-B14F-4D97-AF65-F5344CB8AC3E}">
        <p14:creationId xmlns:p14="http://schemas.microsoft.com/office/powerpoint/2010/main" val="31410991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9512" y="274638"/>
            <a:ext cx="8280920" cy="1143000"/>
          </a:xfrm>
        </p:spPr>
        <p:txBody>
          <a:bodyPr/>
          <a:lstStyle/>
          <a:p>
            <a:r>
              <a:rPr kumimoji="1" lang="ja-JP" altLang="en-US" dirty="0" smtClean="0"/>
              <a:t>階層的クラスター分析プロセス</a:t>
            </a:r>
            <a:endParaRPr kumimoji="1" lang="ja-JP" altLang="en-US" dirty="0"/>
          </a:p>
        </p:txBody>
      </p:sp>
      <p:sp>
        <p:nvSpPr>
          <p:cNvPr id="3" name="コンテンツ プレースホルダー 2"/>
          <p:cNvSpPr>
            <a:spLocks noGrp="1"/>
          </p:cNvSpPr>
          <p:nvPr>
            <p:ph idx="1"/>
          </p:nvPr>
        </p:nvSpPr>
        <p:spPr>
          <a:xfrm>
            <a:off x="467544" y="1700808"/>
            <a:ext cx="7620000" cy="4637112"/>
          </a:xfrm>
        </p:spPr>
        <p:txBody>
          <a:bodyPr>
            <a:normAutofit/>
          </a:bodyPr>
          <a:lstStyle/>
          <a:p>
            <a:pPr marL="114300" indent="0">
              <a:buNone/>
            </a:pPr>
            <a:r>
              <a:rPr kumimoji="1" lang="en-US" altLang="ja-JP" sz="2400" dirty="0" smtClean="0"/>
              <a:t>(1) </a:t>
            </a:r>
            <a:r>
              <a:rPr kumimoji="1" lang="ja-JP" altLang="en-US" sz="2400" dirty="0" smtClean="0"/>
              <a:t>データから距離あるいは類似度を求める</a:t>
            </a:r>
            <a:endParaRPr kumimoji="1" lang="en-US" altLang="ja-JP" sz="2400" dirty="0" smtClean="0"/>
          </a:p>
          <a:p>
            <a:pPr marL="114300" indent="0">
              <a:buNone/>
            </a:pPr>
            <a:endParaRPr lang="en-US" altLang="ja-JP" sz="2400" dirty="0" smtClean="0"/>
          </a:p>
          <a:p>
            <a:pPr marL="114300" indent="0">
              <a:buNone/>
            </a:pPr>
            <a:r>
              <a:rPr lang="en-US" altLang="ja-JP" sz="2400" dirty="0" smtClean="0"/>
              <a:t>(2) </a:t>
            </a:r>
            <a:r>
              <a:rPr lang="ja-JP" altLang="en-US" sz="2400" dirty="0" smtClean="0"/>
              <a:t>クラスター分析の方法を選択する</a:t>
            </a:r>
            <a:endParaRPr lang="en-US" altLang="ja-JP" sz="2400" dirty="0" smtClean="0"/>
          </a:p>
          <a:p>
            <a:pPr marL="114300" indent="0">
              <a:buNone/>
            </a:pPr>
            <a:endParaRPr kumimoji="1" lang="en-US" altLang="ja-JP" sz="2400" dirty="0" smtClean="0"/>
          </a:p>
          <a:p>
            <a:pPr marL="114300" indent="0">
              <a:buNone/>
            </a:pPr>
            <a:r>
              <a:rPr kumimoji="1" lang="en-US" altLang="ja-JP" sz="2400" dirty="0" smtClean="0"/>
              <a:t>(3) </a:t>
            </a:r>
            <a:r>
              <a:rPr kumimoji="1" lang="ja-JP" altLang="en-US" sz="2400" dirty="0" smtClean="0"/>
              <a:t>選択された</a:t>
            </a:r>
            <a:r>
              <a:rPr kumimoji="1" lang="ja-JP" altLang="en-US" sz="2400" dirty="0"/>
              <a:t>方法</a:t>
            </a:r>
            <a:r>
              <a:rPr kumimoji="1" lang="ja-JP" altLang="en-US" sz="2400" dirty="0" smtClean="0"/>
              <a:t>の</a:t>
            </a:r>
            <a:r>
              <a:rPr lang="ja-JP" altLang="en-US" sz="2400" dirty="0" smtClean="0"/>
              <a:t>コーフェン行列を求める</a:t>
            </a:r>
            <a:endParaRPr lang="en-US" altLang="ja-JP" sz="2400" dirty="0" smtClean="0"/>
          </a:p>
          <a:p>
            <a:pPr marL="114300" indent="0">
              <a:buNone/>
            </a:pPr>
            <a:endParaRPr kumimoji="1" lang="en-US" altLang="ja-JP" sz="2400" dirty="0" smtClean="0"/>
          </a:p>
          <a:p>
            <a:pPr marL="114300" indent="0">
              <a:buNone/>
            </a:pPr>
            <a:r>
              <a:rPr kumimoji="1" lang="en-US" altLang="ja-JP" sz="2400" dirty="0" smtClean="0"/>
              <a:t>(4) </a:t>
            </a:r>
            <a:r>
              <a:rPr kumimoji="1" lang="ja-JP" altLang="en-US" sz="2400" dirty="0" smtClean="0"/>
              <a:t>コーフェン行列に基づいて樹形図を作成する</a:t>
            </a:r>
            <a:endParaRPr kumimoji="1" lang="en-US" altLang="ja-JP" sz="2400" dirty="0" smtClean="0"/>
          </a:p>
          <a:p>
            <a:pPr marL="114300" indent="0">
              <a:buNone/>
            </a:pPr>
            <a:endParaRPr lang="en-US" altLang="ja-JP" sz="2400" dirty="0" smtClean="0"/>
          </a:p>
          <a:p>
            <a:pPr marL="114300" indent="0">
              <a:buNone/>
            </a:pPr>
            <a:r>
              <a:rPr lang="en-US" altLang="ja-JP" sz="2400" dirty="0" smtClean="0"/>
              <a:t>(5) </a:t>
            </a:r>
            <a:r>
              <a:rPr lang="ja-JP" altLang="en-US" sz="2400" dirty="0" smtClean="0"/>
              <a:t>結果</a:t>
            </a:r>
            <a:r>
              <a:rPr lang="ja-JP" altLang="en-US" sz="2400" dirty="0"/>
              <a:t>に</a:t>
            </a:r>
            <a:r>
              <a:rPr lang="ja-JP" altLang="en-US" sz="2400" dirty="0" smtClean="0"/>
              <a:t>ついて検討を行う</a:t>
            </a:r>
            <a:endParaRPr lang="en-US" altLang="ja-JP" sz="2400" dirty="0" smtClean="0"/>
          </a:p>
          <a:p>
            <a:pPr marL="114300" indent="0">
              <a:buNone/>
            </a:pPr>
            <a:endParaRPr kumimoji="1" lang="en-US" altLang="ja-JP" sz="2400" dirty="0"/>
          </a:p>
          <a:p>
            <a:pPr marL="114300" indent="0">
              <a:buNone/>
            </a:pPr>
            <a:endParaRPr lang="en-US" altLang="ja-JP" sz="2000" dirty="0" smtClean="0"/>
          </a:p>
        </p:txBody>
      </p:sp>
    </p:spTree>
    <p:extLst>
      <p:ext uri="{BB962C8B-B14F-4D97-AF65-F5344CB8AC3E}">
        <p14:creationId xmlns:p14="http://schemas.microsoft.com/office/powerpoint/2010/main" val="19184821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9512" y="274638"/>
            <a:ext cx="8280920" cy="1143000"/>
          </a:xfrm>
        </p:spPr>
        <p:txBody>
          <a:bodyPr/>
          <a:lstStyle/>
          <a:p>
            <a:r>
              <a:rPr kumimoji="1" lang="ja-JP" altLang="en-US" dirty="0" smtClean="0"/>
              <a:t>階層的クラスター分析プロセス</a:t>
            </a:r>
            <a:endParaRPr kumimoji="1" lang="ja-JP" altLang="en-US" dirty="0"/>
          </a:p>
        </p:txBody>
      </p:sp>
      <p:sp>
        <p:nvSpPr>
          <p:cNvPr id="3" name="コンテンツ プレースホルダー 2"/>
          <p:cNvSpPr>
            <a:spLocks noGrp="1"/>
          </p:cNvSpPr>
          <p:nvPr>
            <p:ph idx="1"/>
          </p:nvPr>
        </p:nvSpPr>
        <p:spPr>
          <a:xfrm>
            <a:off x="467544" y="1700808"/>
            <a:ext cx="7620000" cy="4637112"/>
          </a:xfrm>
        </p:spPr>
        <p:txBody>
          <a:bodyPr>
            <a:normAutofit/>
          </a:bodyPr>
          <a:lstStyle/>
          <a:p>
            <a:pPr marL="114300" indent="0">
              <a:buNone/>
            </a:pPr>
            <a:r>
              <a:rPr kumimoji="1" lang="en-US" altLang="ja-JP" sz="2400" dirty="0" smtClean="0"/>
              <a:t>(1) </a:t>
            </a:r>
            <a:r>
              <a:rPr kumimoji="1" lang="ja-JP" altLang="en-US" sz="2400" dirty="0" smtClean="0"/>
              <a:t>データから距離あるいは類似度を求める</a:t>
            </a:r>
            <a:endParaRPr kumimoji="1" lang="en-US" altLang="ja-JP" sz="2400" dirty="0" smtClean="0"/>
          </a:p>
          <a:p>
            <a:pPr marL="114300" indent="0">
              <a:buNone/>
            </a:pPr>
            <a:endParaRPr lang="en-US" altLang="ja-JP" sz="2400" dirty="0" smtClean="0"/>
          </a:p>
          <a:p>
            <a:pPr marL="114300" indent="0">
              <a:buNone/>
            </a:pPr>
            <a:r>
              <a:rPr lang="en-US" altLang="ja-JP" sz="2400" dirty="0" smtClean="0">
                <a:solidFill>
                  <a:schemeClr val="bg1">
                    <a:lumMod val="65000"/>
                  </a:schemeClr>
                </a:solidFill>
              </a:rPr>
              <a:t>(2) </a:t>
            </a:r>
            <a:r>
              <a:rPr lang="ja-JP" altLang="en-US" sz="2400" dirty="0" smtClean="0">
                <a:solidFill>
                  <a:schemeClr val="bg1">
                    <a:lumMod val="65000"/>
                  </a:schemeClr>
                </a:solidFill>
              </a:rPr>
              <a:t>クラスター分析の方法を選択する</a:t>
            </a:r>
            <a:endParaRPr lang="en-US" altLang="ja-JP" sz="2400" dirty="0" smtClean="0">
              <a:solidFill>
                <a:schemeClr val="bg1">
                  <a:lumMod val="65000"/>
                </a:schemeClr>
              </a:solidFill>
            </a:endParaRPr>
          </a:p>
          <a:p>
            <a:pPr marL="114300" indent="0">
              <a:buNone/>
            </a:pPr>
            <a:endParaRPr kumimoji="1" lang="en-US" altLang="ja-JP" sz="2400" dirty="0" smtClean="0">
              <a:solidFill>
                <a:schemeClr val="bg1">
                  <a:lumMod val="65000"/>
                </a:schemeClr>
              </a:solidFill>
            </a:endParaRPr>
          </a:p>
          <a:p>
            <a:pPr marL="114300" indent="0">
              <a:buNone/>
            </a:pPr>
            <a:r>
              <a:rPr kumimoji="1" lang="en-US" altLang="ja-JP" sz="2400" dirty="0" smtClean="0">
                <a:solidFill>
                  <a:schemeClr val="bg1">
                    <a:lumMod val="65000"/>
                  </a:schemeClr>
                </a:solidFill>
              </a:rPr>
              <a:t>(3) </a:t>
            </a:r>
            <a:r>
              <a:rPr kumimoji="1" lang="ja-JP" altLang="en-US" sz="2400" dirty="0" smtClean="0">
                <a:solidFill>
                  <a:schemeClr val="bg1">
                    <a:lumMod val="65000"/>
                  </a:schemeClr>
                </a:solidFill>
              </a:rPr>
              <a:t>選択された</a:t>
            </a:r>
            <a:r>
              <a:rPr kumimoji="1" lang="ja-JP" altLang="en-US" sz="2400" dirty="0">
                <a:solidFill>
                  <a:schemeClr val="bg1">
                    <a:lumMod val="65000"/>
                  </a:schemeClr>
                </a:solidFill>
              </a:rPr>
              <a:t>方法</a:t>
            </a:r>
            <a:r>
              <a:rPr kumimoji="1" lang="ja-JP" altLang="en-US" sz="2400" dirty="0" smtClean="0">
                <a:solidFill>
                  <a:schemeClr val="bg1">
                    <a:lumMod val="65000"/>
                  </a:schemeClr>
                </a:solidFill>
              </a:rPr>
              <a:t>の</a:t>
            </a:r>
            <a:r>
              <a:rPr lang="ja-JP" altLang="en-US" sz="2400" dirty="0" smtClean="0">
                <a:solidFill>
                  <a:schemeClr val="bg1">
                    <a:lumMod val="65000"/>
                  </a:schemeClr>
                </a:solidFill>
              </a:rPr>
              <a:t>コーフェン行列を求める</a:t>
            </a:r>
            <a:endParaRPr lang="en-US" altLang="ja-JP" sz="2400" dirty="0" smtClean="0">
              <a:solidFill>
                <a:schemeClr val="bg1">
                  <a:lumMod val="65000"/>
                </a:schemeClr>
              </a:solidFill>
            </a:endParaRPr>
          </a:p>
          <a:p>
            <a:pPr marL="114300" indent="0">
              <a:buNone/>
            </a:pPr>
            <a:endParaRPr kumimoji="1" lang="en-US" altLang="ja-JP" sz="2400" dirty="0" smtClean="0">
              <a:solidFill>
                <a:schemeClr val="bg1">
                  <a:lumMod val="65000"/>
                </a:schemeClr>
              </a:solidFill>
            </a:endParaRPr>
          </a:p>
          <a:p>
            <a:pPr marL="114300" indent="0">
              <a:buNone/>
            </a:pPr>
            <a:r>
              <a:rPr kumimoji="1" lang="en-US" altLang="ja-JP" sz="2400" dirty="0" smtClean="0">
                <a:solidFill>
                  <a:schemeClr val="bg1">
                    <a:lumMod val="65000"/>
                  </a:schemeClr>
                </a:solidFill>
              </a:rPr>
              <a:t>(4) </a:t>
            </a:r>
            <a:r>
              <a:rPr kumimoji="1" lang="ja-JP" altLang="en-US" sz="2400" dirty="0" smtClean="0">
                <a:solidFill>
                  <a:schemeClr val="bg1">
                    <a:lumMod val="65000"/>
                  </a:schemeClr>
                </a:solidFill>
              </a:rPr>
              <a:t>コーフェン行列に基づいて樹形図を作成する</a:t>
            </a:r>
            <a:endParaRPr kumimoji="1" lang="en-US" altLang="ja-JP" sz="2400" dirty="0" smtClean="0">
              <a:solidFill>
                <a:schemeClr val="bg1">
                  <a:lumMod val="65000"/>
                </a:schemeClr>
              </a:solidFill>
            </a:endParaRPr>
          </a:p>
          <a:p>
            <a:pPr marL="114300" indent="0">
              <a:buNone/>
            </a:pPr>
            <a:endParaRPr lang="en-US" altLang="ja-JP" sz="2400" dirty="0" smtClean="0">
              <a:solidFill>
                <a:schemeClr val="bg1">
                  <a:lumMod val="65000"/>
                </a:schemeClr>
              </a:solidFill>
            </a:endParaRPr>
          </a:p>
          <a:p>
            <a:pPr marL="114300" indent="0">
              <a:buNone/>
            </a:pPr>
            <a:r>
              <a:rPr lang="en-US" altLang="ja-JP" sz="2400" dirty="0" smtClean="0">
                <a:solidFill>
                  <a:schemeClr val="bg1">
                    <a:lumMod val="65000"/>
                  </a:schemeClr>
                </a:solidFill>
              </a:rPr>
              <a:t>(5) </a:t>
            </a:r>
            <a:r>
              <a:rPr lang="ja-JP" altLang="en-US" sz="2400" dirty="0" smtClean="0">
                <a:solidFill>
                  <a:schemeClr val="bg1">
                    <a:lumMod val="65000"/>
                  </a:schemeClr>
                </a:solidFill>
              </a:rPr>
              <a:t>結果</a:t>
            </a:r>
            <a:r>
              <a:rPr lang="ja-JP" altLang="en-US" sz="2400" dirty="0">
                <a:solidFill>
                  <a:schemeClr val="bg1">
                    <a:lumMod val="65000"/>
                  </a:schemeClr>
                </a:solidFill>
              </a:rPr>
              <a:t>に</a:t>
            </a:r>
            <a:r>
              <a:rPr lang="ja-JP" altLang="en-US" sz="2400" dirty="0" smtClean="0">
                <a:solidFill>
                  <a:schemeClr val="bg1">
                    <a:lumMod val="65000"/>
                  </a:schemeClr>
                </a:solidFill>
              </a:rPr>
              <a:t>ついて検討を行う</a:t>
            </a:r>
            <a:endParaRPr lang="en-US" altLang="ja-JP" sz="2400" dirty="0" smtClean="0">
              <a:solidFill>
                <a:schemeClr val="bg1">
                  <a:lumMod val="65000"/>
                </a:schemeClr>
              </a:solidFill>
            </a:endParaRPr>
          </a:p>
          <a:p>
            <a:pPr marL="114300" indent="0">
              <a:buNone/>
            </a:pPr>
            <a:endParaRPr kumimoji="1" lang="en-US" altLang="ja-JP" sz="2400" dirty="0"/>
          </a:p>
          <a:p>
            <a:pPr marL="114300" indent="0">
              <a:buNone/>
            </a:pPr>
            <a:endParaRPr lang="en-US" altLang="ja-JP" sz="2000" dirty="0" smtClean="0"/>
          </a:p>
        </p:txBody>
      </p:sp>
    </p:spTree>
    <p:extLst>
      <p:ext uri="{BB962C8B-B14F-4D97-AF65-F5344CB8AC3E}">
        <p14:creationId xmlns:p14="http://schemas.microsoft.com/office/powerpoint/2010/main" val="37566337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9512" y="274638"/>
            <a:ext cx="7897688" cy="1143000"/>
          </a:xfrm>
        </p:spPr>
        <p:txBody>
          <a:bodyPr/>
          <a:lstStyle/>
          <a:p>
            <a:r>
              <a:rPr lang="en-US" altLang="ja-JP" sz="3200" dirty="0"/>
              <a:t>(1) </a:t>
            </a:r>
            <a:r>
              <a:rPr lang="ja-JP" altLang="en-US" sz="3200" dirty="0"/>
              <a:t>データから距離あるいは類似度を</a:t>
            </a:r>
            <a:r>
              <a:rPr lang="ja-JP" altLang="en-US" sz="3200" dirty="0" smtClean="0"/>
              <a:t>求める</a:t>
            </a:r>
            <a:endParaRPr kumimoji="1" lang="ja-JP" altLang="en-US" sz="3200" dirty="0"/>
          </a:p>
        </p:txBody>
      </p:sp>
      <p:sp>
        <p:nvSpPr>
          <p:cNvPr id="3" name="コンテンツ プレースホルダー 2"/>
          <p:cNvSpPr>
            <a:spLocks noGrp="1"/>
          </p:cNvSpPr>
          <p:nvPr>
            <p:ph idx="1"/>
          </p:nvPr>
        </p:nvSpPr>
        <p:spPr/>
        <p:txBody>
          <a:bodyPr/>
          <a:lstStyle/>
          <a:p>
            <a:r>
              <a:rPr kumimoji="1" lang="ja-JP" altLang="en-US" dirty="0" smtClean="0"/>
              <a:t>多次元尺度法を説明する際に示した距離を　　　　　　　データから求める</a:t>
            </a:r>
            <a:endParaRPr kumimoji="1" lang="ja-JP" altLang="en-US" dirty="0"/>
          </a:p>
        </p:txBody>
      </p:sp>
      <p:graphicFrame>
        <p:nvGraphicFramePr>
          <p:cNvPr id="4" name="コンテンツ プレースホルダー 3"/>
          <p:cNvGraphicFramePr>
            <a:graphicFrameLocks/>
          </p:cNvGraphicFramePr>
          <p:nvPr>
            <p:extLst>
              <p:ext uri="{D42A27DB-BD31-4B8C-83A1-F6EECF244321}">
                <p14:modId xmlns:p14="http://schemas.microsoft.com/office/powerpoint/2010/main" val="2320649832"/>
              </p:ext>
            </p:extLst>
          </p:nvPr>
        </p:nvGraphicFramePr>
        <p:xfrm>
          <a:off x="395536" y="2492896"/>
          <a:ext cx="7620000" cy="3947160"/>
        </p:xfrm>
        <a:graphic>
          <a:graphicData uri="http://schemas.openxmlformats.org/drawingml/2006/table">
            <a:tbl>
              <a:tblPr firstRow="1" bandRow="1">
                <a:tableStyleId>{5C22544A-7EE6-4342-B048-85BDC9FD1C3A}</a:tableStyleId>
              </a:tblPr>
              <a:tblGrid>
                <a:gridCol w="1905000"/>
                <a:gridCol w="1905000"/>
                <a:gridCol w="1905000"/>
                <a:gridCol w="1905000"/>
              </a:tblGrid>
              <a:tr h="370840">
                <a:tc>
                  <a:txBody>
                    <a:bodyPr/>
                    <a:lstStyle/>
                    <a:p>
                      <a:endParaRPr kumimoji="1" lang="ja-JP" altLang="en-US" dirty="0"/>
                    </a:p>
                  </a:txBody>
                  <a:tcPr/>
                </a:tc>
                <a:tc>
                  <a:txBody>
                    <a:bodyPr/>
                    <a:lstStyle/>
                    <a:p>
                      <a:r>
                        <a:rPr kumimoji="1" lang="en-US" altLang="ja-JP" dirty="0" err="1" smtClean="0"/>
                        <a:t>dist</a:t>
                      </a:r>
                      <a:endParaRPr kumimoji="1" lang="ja-JP" altLang="en-US" dirty="0"/>
                    </a:p>
                  </a:txBody>
                  <a:tcPr/>
                </a:tc>
                <a:tc>
                  <a:txBody>
                    <a:bodyPr/>
                    <a:lstStyle/>
                    <a:p>
                      <a:r>
                        <a:rPr kumimoji="1" lang="en-US" altLang="ja-JP" dirty="0" err="1" smtClean="0"/>
                        <a:t>gdist</a:t>
                      </a:r>
                      <a:endParaRPr kumimoji="1" lang="ja-JP" altLang="en-US" dirty="0"/>
                    </a:p>
                  </a:txBody>
                  <a:tcPr/>
                </a:tc>
                <a:tc>
                  <a:txBody>
                    <a:bodyPr/>
                    <a:lstStyle/>
                    <a:p>
                      <a:r>
                        <a:rPr kumimoji="1" lang="en-US" altLang="ja-JP" dirty="0" err="1" smtClean="0"/>
                        <a:t>vegdist</a:t>
                      </a:r>
                      <a:endParaRPr kumimoji="1" lang="ja-JP" altLang="en-US" dirty="0"/>
                    </a:p>
                  </a:txBody>
                  <a:tcPr/>
                </a:tc>
              </a:tr>
              <a:tr h="370840">
                <a:tc>
                  <a:txBody>
                    <a:bodyPr/>
                    <a:lstStyle/>
                    <a:p>
                      <a:r>
                        <a:rPr kumimoji="1" lang="ja-JP" altLang="en-US" dirty="0" smtClean="0"/>
                        <a:t>関数名</a:t>
                      </a:r>
                      <a:endParaRPr kumimoji="1" lang="ja-JP" altLang="en-US" dirty="0"/>
                    </a:p>
                  </a:txBody>
                  <a:tcPr/>
                </a:tc>
                <a:tc>
                  <a:txBody>
                    <a:bodyPr/>
                    <a:lstStyle/>
                    <a:p>
                      <a:r>
                        <a:rPr kumimoji="1" lang="en-US" altLang="ja-JP" dirty="0" err="1" smtClean="0"/>
                        <a:t>dist</a:t>
                      </a:r>
                      <a:endParaRPr kumimoji="1" lang="ja-JP" altLang="en-US" dirty="0"/>
                    </a:p>
                  </a:txBody>
                  <a:tcPr/>
                </a:tc>
                <a:tc>
                  <a:txBody>
                    <a:bodyPr/>
                    <a:lstStyle/>
                    <a:p>
                      <a:r>
                        <a:rPr kumimoji="1" lang="en-US" altLang="ja-JP" dirty="0" err="1" smtClean="0"/>
                        <a:t>gdist</a:t>
                      </a:r>
                      <a:endParaRPr kumimoji="1" lang="ja-JP" altLang="en-US" dirty="0"/>
                    </a:p>
                  </a:txBody>
                  <a:tcPr/>
                </a:tc>
                <a:tc>
                  <a:txBody>
                    <a:bodyPr/>
                    <a:lstStyle/>
                    <a:p>
                      <a:r>
                        <a:rPr kumimoji="1" lang="en-US" altLang="ja-JP" dirty="0" err="1" smtClean="0"/>
                        <a:t>vegdist</a:t>
                      </a:r>
                      <a:endParaRPr kumimoji="1" lang="ja-JP" altLang="en-US" dirty="0"/>
                    </a:p>
                  </a:txBody>
                  <a:tcPr/>
                </a:tc>
              </a:tr>
              <a:tr h="370840">
                <a:tc>
                  <a:txBody>
                    <a:bodyPr/>
                    <a:lstStyle/>
                    <a:p>
                      <a:r>
                        <a:rPr kumimoji="1" lang="ja-JP" altLang="en-US" dirty="0" smtClean="0"/>
                        <a:t>パッケージ</a:t>
                      </a:r>
                      <a:endParaRPr kumimoji="1" lang="ja-JP" altLang="en-US" dirty="0"/>
                    </a:p>
                  </a:txBody>
                  <a:tcPr/>
                </a:tc>
                <a:tc>
                  <a:txBody>
                    <a:bodyPr/>
                    <a:lstStyle/>
                    <a:p>
                      <a:r>
                        <a:rPr kumimoji="1" lang="en-US" altLang="ja-JP" dirty="0" smtClean="0"/>
                        <a:t>stats</a:t>
                      </a:r>
                      <a:endParaRPr kumimoji="1" lang="ja-JP" altLang="en-US" dirty="0"/>
                    </a:p>
                  </a:txBody>
                  <a:tcPr/>
                </a:tc>
                <a:tc>
                  <a:txBody>
                    <a:bodyPr/>
                    <a:lstStyle/>
                    <a:p>
                      <a:r>
                        <a:rPr kumimoji="1" lang="en-US" altLang="ja-JP" dirty="0" err="1" smtClean="0"/>
                        <a:t>mvpart</a:t>
                      </a:r>
                      <a:endParaRPr kumimoji="1" lang="ja-JP" altLang="en-US" dirty="0"/>
                    </a:p>
                  </a:txBody>
                  <a:tcPr/>
                </a:tc>
                <a:tc>
                  <a:txBody>
                    <a:bodyPr/>
                    <a:lstStyle/>
                    <a:p>
                      <a:r>
                        <a:rPr kumimoji="1" lang="en-US" altLang="ja-JP" dirty="0" smtClean="0"/>
                        <a:t>vegan</a:t>
                      </a:r>
                      <a:endParaRPr kumimoji="1" lang="ja-JP" altLang="en-US" dirty="0"/>
                    </a:p>
                  </a:txBody>
                  <a:tcPr/>
                </a:tc>
              </a:tr>
              <a:tr h="370840">
                <a:tc>
                  <a:txBody>
                    <a:bodyPr/>
                    <a:lstStyle/>
                    <a:p>
                      <a:r>
                        <a:rPr kumimoji="1" lang="ja-JP" altLang="en-US" dirty="0" smtClean="0"/>
                        <a:t>求めることの</a:t>
                      </a:r>
                      <a:endParaRPr kumimoji="1" lang="en-US" altLang="ja-JP" dirty="0" smtClean="0"/>
                    </a:p>
                    <a:p>
                      <a:r>
                        <a:rPr kumimoji="1" lang="ja-JP" altLang="en-US" dirty="0" smtClean="0"/>
                        <a:t>できる距離</a:t>
                      </a:r>
                      <a:endParaRPr kumimoji="1" lang="ja-JP" altLang="en-US" dirty="0"/>
                    </a:p>
                  </a:txBody>
                  <a:tcPr/>
                </a:tc>
                <a:tc>
                  <a:txBody>
                    <a:bodyPr/>
                    <a:lstStyle/>
                    <a:p>
                      <a:r>
                        <a:rPr kumimoji="1" lang="en-US" altLang="ja-JP" dirty="0" err="1" smtClean="0"/>
                        <a:t>euclidean</a:t>
                      </a:r>
                      <a:endParaRPr kumimoji="1" lang="en-US" altLang="ja-JP" dirty="0" smtClean="0"/>
                    </a:p>
                    <a:p>
                      <a:r>
                        <a:rPr kumimoji="1" lang="en-US" altLang="ja-JP" dirty="0" smtClean="0"/>
                        <a:t>maximum</a:t>
                      </a:r>
                    </a:p>
                    <a:p>
                      <a:r>
                        <a:rPr kumimoji="1" lang="en-US" altLang="ja-JP" dirty="0" err="1" smtClean="0"/>
                        <a:t>manhattan</a:t>
                      </a:r>
                      <a:endParaRPr kumimoji="1" lang="en-US" altLang="ja-JP" dirty="0" smtClean="0"/>
                    </a:p>
                    <a:p>
                      <a:r>
                        <a:rPr kumimoji="1" lang="en-US" altLang="ja-JP" dirty="0" err="1" smtClean="0"/>
                        <a:t>canberra</a:t>
                      </a:r>
                      <a:endParaRPr kumimoji="1" lang="en-US" altLang="ja-JP" dirty="0" smtClean="0"/>
                    </a:p>
                    <a:p>
                      <a:r>
                        <a:rPr kumimoji="1" lang="en-US" altLang="ja-JP" dirty="0" smtClean="0"/>
                        <a:t>binary</a:t>
                      </a:r>
                    </a:p>
                    <a:p>
                      <a:r>
                        <a:rPr kumimoji="1" lang="en-US" altLang="ja-JP" dirty="0" err="1" smtClean="0"/>
                        <a:t>minkovski</a:t>
                      </a:r>
                      <a:endParaRPr kumimoji="1" lang="ja-JP" altLang="en-US" dirty="0"/>
                    </a:p>
                  </a:txBody>
                  <a:tcPr/>
                </a:tc>
                <a:tc>
                  <a:txBody>
                    <a:bodyPr/>
                    <a:lstStyle/>
                    <a:p>
                      <a:r>
                        <a:rPr kumimoji="1" lang="en-US" altLang="ja-JP" dirty="0" err="1" smtClean="0"/>
                        <a:t>euclidean</a:t>
                      </a:r>
                      <a:endParaRPr kumimoji="1" lang="en-US" altLang="ja-JP" dirty="0" smtClean="0"/>
                    </a:p>
                    <a:p>
                      <a:r>
                        <a:rPr kumimoji="1" lang="en-US" altLang="ja-JP" dirty="0" err="1" smtClean="0"/>
                        <a:t>manhattan</a:t>
                      </a:r>
                      <a:endParaRPr kumimoji="1" lang="en-US" altLang="ja-JP" dirty="0" smtClean="0"/>
                    </a:p>
                    <a:p>
                      <a:r>
                        <a:rPr kumimoji="1" lang="en-US" altLang="ja-JP" dirty="0" err="1" smtClean="0"/>
                        <a:t>gower</a:t>
                      </a:r>
                      <a:endParaRPr kumimoji="1" lang="en-US" altLang="ja-JP" dirty="0" smtClean="0"/>
                    </a:p>
                    <a:p>
                      <a:r>
                        <a:rPr kumimoji="1" lang="en-US" altLang="ja-JP" dirty="0" smtClean="0"/>
                        <a:t>bray</a:t>
                      </a:r>
                    </a:p>
                    <a:p>
                      <a:r>
                        <a:rPr kumimoji="1" lang="en-US" altLang="ja-JP" dirty="0" err="1" smtClean="0"/>
                        <a:t>kulczynski</a:t>
                      </a:r>
                      <a:endParaRPr kumimoji="1" lang="en-US" altLang="ja-JP" dirty="0" smtClean="0"/>
                    </a:p>
                    <a:p>
                      <a:r>
                        <a:rPr kumimoji="1" lang="en-US" altLang="ja-JP" dirty="0" smtClean="0"/>
                        <a:t>maximum</a:t>
                      </a:r>
                    </a:p>
                    <a:p>
                      <a:r>
                        <a:rPr kumimoji="1" lang="en-US" altLang="ja-JP" dirty="0" smtClean="0"/>
                        <a:t>binary</a:t>
                      </a:r>
                    </a:p>
                    <a:p>
                      <a:r>
                        <a:rPr kumimoji="1" lang="en-US" altLang="ja-JP" dirty="0" smtClean="0"/>
                        <a:t>chord</a:t>
                      </a:r>
                      <a:endParaRPr kumimoji="1" lang="ja-JP" altLang="en-US" dirty="0"/>
                    </a:p>
                  </a:txBody>
                  <a:tcPr/>
                </a:tc>
                <a:tc>
                  <a:txBody>
                    <a:bodyPr/>
                    <a:lstStyle/>
                    <a:p>
                      <a:r>
                        <a:rPr kumimoji="1" lang="en-US" altLang="ja-JP" dirty="0" err="1" smtClean="0"/>
                        <a:t>manhattan</a:t>
                      </a:r>
                      <a:endParaRPr kumimoji="1" lang="en-US" altLang="ja-JP" dirty="0" smtClean="0"/>
                    </a:p>
                    <a:p>
                      <a:r>
                        <a:rPr kumimoji="1" lang="en-US" altLang="ja-JP" dirty="0" err="1" smtClean="0"/>
                        <a:t>euclidean</a:t>
                      </a:r>
                      <a:endParaRPr kumimoji="1" lang="en-US" altLang="ja-JP" dirty="0" smtClean="0"/>
                    </a:p>
                    <a:p>
                      <a:r>
                        <a:rPr kumimoji="1" lang="en-US" altLang="ja-JP" dirty="0" err="1" smtClean="0"/>
                        <a:t>canberra</a:t>
                      </a:r>
                      <a:endParaRPr kumimoji="1" lang="en-US" altLang="ja-JP" dirty="0" smtClean="0"/>
                    </a:p>
                    <a:p>
                      <a:r>
                        <a:rPr kumimoji="1" lang="en-US" altLang="ja-JP" dirty="0" smtClean="0"/>
                        <a:t>bray</a:t>
                      </a:r>
                    </a:p>
                    <a:p>
                      <a:r>
                        <a:rPr kumimoji="1" lang="en-US" altLang="ja-JP" dirty="0" err="1" smtClean="0"/>
                        <a:t>kulczynski</a:t>
                      </a:r>
                      <a:endParaRPr kumimoji="1" lang="en-US" altLang="ja-JP" dirty="0" smtClean="0"/>
                    </a:p>
                    <a:p>
                      <a:r>
                        <a:rPr kumimoji="1" lang="en-US" altLang="ja-JP" dirty="0" err="1" smtClean="0"/>
                        <a:t>jaccard</a:t>
                      </a:r>
                      <a:endParaRPr kumimoji="1" lang="en-US" altLang="ja-JP" dirty="0" smtClean="0"/>
                    </a:p>
                    <a:p>
                      <a:r>
                        <a:rPr kumimoji="1" lang="en-US" altLang="ja-JP" dirty="0" err="1" smtClean="0"/>
                        <a:t>gower</a:t>
                      </a:r>
                      <a:endParaRPr kumimoji="1" lang="en-US" altLang="ja-JP" dirty="0" smtClean="0"/>
                    </a:p>
                    <a:p>
                      <a:r>
                        <a:rPr kumimoji="1" lang="en-US" altLang="ja-JP" dirty="0" err="1" smtClean="0"/>
                        <a:t>morisita</a:t>
                      </a:r>
                      <a:endParaRPr kumimoji="1" lang="en-US" altLang="ja-JP" dirty="0" smtClean="0"/>
                    </a:p>
                    <a:p>
                      <a:r>
                        <a:rPr kumimoji="1" lang="en-US" altLang="ja-JP" dirty="0" smtClean="0"/>
                        <a:t>horn</a:t>
                      </a:r>
                    </a:p>
                    <a:p>
                      <a:r>
                        <a:rPr kumimoji="1" lang="en-US" altLang="ja-JP" dirty="0" err="1" smtClean="0"/>
                        <a:t>mountford</a:t>
                      </a:r>
                      <a:endParaRPr kumimoji="1" lang="ja-JP" altLang="en-US" dirty="0"/>
                    </a:p>
                  </a:txBody>
                  <a:tcPr/>
                </a:tc>
              </a:tr>
            </a:tbl>
          </a:graphicData>
        </a:graphic>
      </p:graphicFrame>
    </p:spTree>
    <p:extLst>
      <p:ext uri="{BB962C8B-B14F-4D97-AF65-F5344CB8AC3E}">
        <p14:creationId xmlns:p14="http://schemas.microsoft.com/office/powerpoint/2010/main" val="23739053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用いるデータ</a:t>
            </a:r>
            <a:endParaRPr kumimoji="1" lang="ja-JP" altLang="en-US" dirty="0"/>
          </a:p>
        </p:txBody>
      </p:sp>
      <p:graphicFrame>
        <p:nvGraphicFramePr>
          <p:cNvPr id="4" name="オブジェクト 3"/>
          <p:cNvGraphicFramePr>
            <a:graphicFrameLocks noChangeAspect="1"/>
          </p:cNvGraphicFramePr>
          <p:nvPr>
            <p:extLst>
              <p:ext uri="{D42A27DB-BD31-4B8C-83A1-F6EECF244321}">
                <p14:modId xmlns:p14="http://schemas.microsoft.com/office/powerpoint/2010/main" val="4040288476"/>
              </p:ext>
            </p:extLst>
          </p:nvPr>
        </p:nvGraphicFramePr>
        <p:xfrm>
          <a:off x="878787" y="1450162"/>
          <a:ext cx="6666346" cy="2232248"/>
        </p:xfrm>
        <a:graphic>
          <a:graphicData uri="http://schemas.openxmlformats.org/presentationml/2006/ole">
            <mc:AlternateContent xmlns:mc="http://schemas.openxmlformats.org/markup-compatibility/2006">
              <mc:Choice xmlns:v="urn:schemas-microsoft-com:vml" Requires="v">
                <p:oleObj spid="_x0000_s1036" name="マクロ有効ワークシート" r:id="rId3" imgW="4124390" imgH="1381050" progId="Excel.SheetMacroEnabled.12">
                  <p:embed/>
                </p:oleObj>
              </mc:Choice>
              <mc:Fallback>
                <p:oleObj name="マクロ有効ワークシート" r:id="rId3" imgW="4124390" imgH="1381050" progId="Excel.SheetMacroEnabled.12">
                  <p:embed/>
                  <p:pic>
                    <p:nvPicPr>
                      <p:cNvPr id="0" name="オブジェクト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8787" y="1450162"/>
                        <a:ext cx="6666346" cy="2232248"/>
                      </a:xfrm>
                      <a:prstGeom prst="rect">
                        <a:avLst/>
                      </a:prstGeom>
                      <a:solidFill>
                        <a:srgbClr val="ECEAD4"/>
                      </a:solidFill>
                      <a:ln w="28575">
                        <a:solidFill>
                          <a:srgbClr val="8D873E"/>
                        </a:solidFill>
                        <a:miter lim="800000"/>
                        <a:headEnd/>
                        <a:tailEnd/>
                      </a:ln>
                    </p:spPr>
                  </p:pic>
                </p:oleObj>
              </mc:Fallback>
            </mc:AlternateContent>
          </a:graphicData>
        </a:graphic>
      </p:graphicFrame>
      <p:sp>
        <p:nvSpPr>
          <p:cNvPr id="5" name="テキスト ボックス 4"/>
          <p:cNvSpPr txBox="1"/>
          <p:nvPr/>
        </p:nvSpPr>
        <p:spPr>
          <a:xfrm>
            <a:off x="3995936" y="1098305"/>
            <a:ext cx="3672408" cy="338554"/>
          </a:xfrm>
          <a:prstGeom prst="rect">
            <a:avLst/>
          </a:prstGeom>
          <a:noFill/>
        </p:spPr>
        <p:txBody>
          <a:bodyPr wrap="square" rtlCol="0">
            <a:spAutoFit/>
          </a:bodyPr>
          <a:lstStyle/>
          <a:p>
            <a:r>
              <a:rPr kumimoji="1" lang="ja-JP" altLang="en-US" sz="1600" dirty="0" smtClean="0"/>
              <a:t>因子分析を説明する際に用いたデータ</a:t>
            </a:r>
            <a:endParaRPr kumimoji="1" lang="ja-JP" altLang="en-US" sz="1600" dirty="0"/>
          </a:p>
        </p:txBody>
      </p:sp>
      <p:sp>
        <p:nvSpPr>
          <p:cNvPr id="6" name="テキスト ボックス 5"/>
          <p:cNvSpPr txBox="1"/>
          <p:nvPr/>
        </p:nvSpPr>
        <p:spPr>
          <a:xfrm>
            <a:off x="395536" y="3881010"/>
            <a:ext cx="7632848" cy="2860358"/>
          </a:xfrm>
          <a:prstGeom prst="roundRect">
            <a:avLst/>
          </a:prstGeom>
          <a:noFill/>
          <a:ln>
            <a:solidFill>
              <a:schemeClr val="tx1"/>
            </a:solidFill>
          </a:ln>
        </p:spPr>
        <p:txBody>
          <a:bodyPr wrap="square" rtlCol="0">
            <a:spAutoFit/>
          </a:bodyPr>
          <a:lstStyle/>
          <a:p>
            <a:r>
              <a:rPr lang="en-US" altLang="ja-JP" dirty="0"/>
              <a:t>&gt; </a:t>
            </a:r>
            <a:r>
              <a:rPr lang="en-US" altLang="ja-JP" dirty="0" err="1"/>
              <a:t>seiseki.d</a:t>
            </a:r>
            <a:r>
              <a:rPr lang="en-US" altLang="ja-JP" dirty="0"/>
              <a:t>&lt;-</a:t>
            </a:r>
            <a:r>
              <a:rPr lang="en-US" altLang="ja-JP" dirty="0" err="1"/>
              <a:t>dist</a:t>
            </a:r>
            <a:r>
              <a:rPr lang="en-US" altLang="ja-JP" dirty="0"/>
              <a:t>(</a:t>
            </a:r>
            <a:r>
              <a:rPr lang="en-US" altLang="ja-JP" dirty="0" err="1"/>
              <a:t>seiseki</a:t>
            </a:r>
            <a:r>
              <a:rPr lang="en-US" altLang="ja-JP" dirty="0" smtClean="0"/>
              <a:t>)		#</a:t>
            </a:r>
            <a:r>
              <a:rPr lang="ja-JP" altLang="en-US" dirty="0"/>
              <a:t>距離を求める</a:t>
            </a:r>
            <a:endParaRPr lang="en-US" altLang="ja-JP" dirty="0"/>
          </a:p>
          <a:p>
            <a:r>
              <a:rPr lang="en-US" altLang="ja-JP" dirty="0"/>
              <a:t>&gt; round(</a:t>
            </a:r>
            <a:r>
              <a:rPr lang="en-US" altLang="ja-JP" dirty="0" err="1"/>
              <a:t>seiseki.d</a:t>
            </a:r>
            <a:r>
              <a:rPr lang="en-US" altLang="ja-JP" dirty="0" smtClean="0"/>
              <a:t>)			#</a:t>
            </a:r>
            <a:r>
              <a:rPr lang="ja-JP" altLang="en-US" dirty="0" smtClean="0"/>
              <a:t>小数点第１位で四捨五入</a:t>
            </a:r>
            <a:endParaRPr lang="en-US" altLang="ja-JP" dirty="0"/>
          </a:p>
          <a:p>
            <a:r>
              <a:rPr lang="en-US" altLang="ja-JP" dirty="0"/>
              <a:t>     </a:t>
            </a:r>
            <a:r>
              <a:rPr lang="ja-JP" altLang="en-US" dirty="0"/>
              <a:t>田中 佐藤 鈴木 本田 川端 吉野</a:t>
            </a:r>
          </a:p>
          <a:p>
            <a:r>
              <a:rPr lang="ja-JP" altLang="en-US" dirty="0"/>
              <a:t>佐藤   </a:t>
            </a:r>
            <a:r>
              <a:rPr lang="en-US" altLang="ja-JP" dirty="0"/>
              <a:t>69                         </a:t>
            </a:r>
          </a:p>
          <a:p>
            <a:r>
              <a:rPr lang="ja-JP" altLang="en-US" dirty="0"/>
              <a:t>鈴木   </a:t>
            </a:r>
            <a:r>
              <a:rPr lang="en-US" altLang="ja-JP" dirty="0"/>
              <a:t>34   81                    </a:t>
            </a:r>
          </a:p>
          <a:p>
            <a:r>
              <a:rPr lang="ja-JP" altLang="en-US" dirty="0"/>
              <a:t>本田   </a:t>
            </a:r>
            <a:r>
              <a:rPr lang="en-US" altLang="ja-JP" dirty="0"/>
              <a:t>60   64   53               </a:t>
            </a:r>
          </a:p>
          <a:p>
            <a:r>
              <a:rPr lang="ja-JP" altLang="en-US" dirty="0"/>
              <a:t>川端   </a:t>
            </a:r>
            <a:r>
              <a:rPr lang="en-US" altLang="ja-JP" dirty="0"/>
              <a:t>28   61   21   47          </a:t>
            </a:r>
          </a:p>
          <a:p>
            <a:r>
              <a:rPr lang="ja-JP" altLang="en-US" dirty="0"/>
              <a:t>吉野   </a:t>
            </a:r>
            <a:r>
              <a:rPr lang="en-US" altLang="ja-JP" dirty="0"/>
              <a:t>63   12   76   54   56     </a:t>
            </a:r>
          </a:p>
          <a:p>
            <a:r>
              <a:rPr lang="ja-JP" altLang="en-US" dirty="0"/>
              <a:t>斉藤   </a:t>
            </a:r>
            <a:r>
              <a:rPr lang="en-US" altLang="ja-JP" dirty="0"/>
              <a:t>68   38   88   92   68   </a:t>
            </a:r>
            <a:r>
              <a:rPr lang="en-US" altLang="ja-JP" dirty="0" smtClean="0"/>
              <a:t>46</a:t>
            </a:r>
            <a:endParaRPr lang="en-US" altLang="ja-JP" dirty="0"/>
          </a:p>
        </p:txBody>
      </p:sp>
    </p:spTree>
    <p:extLst>
      <p:ext uri="{BB962C8B-B14F-4D97-AF65-F5344CB8AC3E}">
        <p14:creationId xmlns:p14="http://schemas.microsoft.com/office/powerpoint/2010/main" val="34443697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9512" y="274638"/>
            <a:ext cx="8280920" cy="1143000"/>
          </a:xfrm>
        </p:spPr>
        <p:txBody>
          <a:bodyPr/>
          <a:lstStyle/>
          <a:p>
            <a:r>
              <a:rPr kumimoji="1" lang="ja-JP" altLang="en-US" dirty="0" smtClean="0"/>
              <a:t>階層的クラスター分析プロセス</a:t>
            </a:r>
            <a:endParaRPr kumimoji="1" lang="ja-JP" altLang="en-US" dirty="0"/>
          </a:p>
        </p:txBody>
      </p:sp>
      <p:sp>
        <p:nvSpPr>
          <p:cNvPr id="3" name="コンテンツ プレースホルダー 2"/>
          <p:cNvSpPr>
            <a:spLocks noGrp="1"/>
          </p:cNvSpPr>
          <p:nvPr>
            <p:ph idx="1"/>
          </p:nvPr>
        </p:nvSpPr>
        <p:spPr>
          <a:xfrm>
            <a:off x="467544" y="1700808"/>
            <a:ext cx="7620000" cy="4637112"/>
          </a:xfrm>
        </p:spPr>
        <p:txBody>
          <a:bodyPr>
            <a:normAutofit/>
          </a:bodyPr>
          <a:lstStyle/>
          <a:p>
            <a:pPr marL="114300" indent="0">
              <a:buNone/>
            </a:pPr>
            <a:r>
              <a:rPr kumimoji="1" lang="en-US" altLang="ja-JP" sz="2400" dirty="0" smtClean="0">
                <a:solidFill>
                  <a:schemeClr val="bg1">
                    <a:lumMod val="65000"/>
                  </a:schemeClr>
                </a:solidFill>
              </a:rPr>
              <a:t>(1) </a:t>
            </a:r>
            <a:r>
              <a:rPr kumimoji="1" lang="ja-JP" altLang="en-US" sz="2400" dirty="0" smtClean="0">
                <a:solidFill>
                  <a:schemeClr val="bg1">
                    <a:lumMod val="65000"/>
                  </a:schemeClr>
                </a:solidFill>
              </a:rPr>
              <a:t>データから距離あるいは類似度を求める</a:t>
            </a:r>
            <a:endParaRPr kumimoji="1" lang="en-US" altLang="ja-JP" sz="2400" dirty="0" smtClean="0">
              <a:solidFill>
                <a:schemeClr val="bg1">
                  <a:lumMod val="65000"/>
                </a:schemeClr>
              </a:solidFill>
            </a:endParaRPr>
          </a:p>
          <a:p>
            <a:pPr marL="114300" indent="0">
              <a:buNone/>
            </a:pPr>
            <a:endParaRPr lang="en-US" altLang="ja-JP" sz="2400" dirty="0" smtClean="0"/>
          </a:p>
          <a:p>
            <a:pPr marL="114300" indent="0">
              <a:buNone/>
            </a:pPr>
            <a:r>
              <a:rPr lang="en-US" altLang="ja-JP" sz="2400" dirty="0" smtClean="0"/>
              <a:t>(2) </a:t>
            </a:r>
            <a:r>
              <a:rPr lang="ja-JP" altLang="en-US" sz="2400" dirty="0" smtClean="0"/>
              <a:t>クラスター分析の方法を選択する</a:t>
            </a:r>
            <a:endParaRPr lang="en-US" altLang="ja-JP" sz="2400" dirty="0" smtClean="0"/>
          </a:p>
          <a:p>
            <a:pPr marL="114300" indent="0">
              <a:buNone/>
            </a:pPr>
            <a:endParaRPr kumimoji="1" lang="en-US" altLang="ja-JP" sz="2400" dirty="0" smtClean="0"/>
          </a:p>
          <a:p>
            <a:pPr marL="114300" indent="0">
              <a:buNone/>
            </a:pPr>
            <a:r>
              <a:rPr kumimoji="1" lang="en-US" altLang="ja-JP" sz="2400" dirty="0" smtClean="0">
                <a:solidFill>
                  <a:schemeClr val="bg1">
                    <a:lumMod val="65000"/>
                  </a:schemeClr>
                </a:solidFill>
              </a:rPr>
              <a:t>(3) </a:t>
            </a:r>
            <a:r>
              <a:rPr kumimoji="1" lang="ja-JP" altLang="en-US" sz="2400" dirty="0" smtClean="0">
                <a:solidFill>
                  <a:schemeClr val="bg1">
                    <a:lumMod val="65000"/>
                  </a:schemeClr>
                </a:solidFill>
              </a:rPr>
              <a:t>選択された</a:t>
            </a:r>
            <a:r>
              <a:rPr kumimoji="1" lang="ja-JP" altLang="en-US" sz="2400" dirty="0">
                <a:solidFill>
                  <a:schemeClr val="bg1">
                    <a:lumMod val="65000"/>
                  </a:schemeClr>
                </a:solidFill>
              </a:rPr>
              <a:t>方法</a:t>
            </a:r>
            <a:r>
              <a:rPr kumimoji="1" lang="ja-JP" altLang="en-US" sz="2400" dirty="0" smtClean="0">
                <a:solidFill>
                  <a:schemeClr val="bg1">
                    <a:lumMod val="65000"/>
                  </a:schemeClr>
                </a:solidFill>
              </a:rPr>
              <a:t>の</a:t>
            </a:r>
            <a:r>
              <a:rPr lang="ja-JP" altLang="en-US" sz="2400" dirty="0" smtClean="0">
                <a:solidFill>
                  <a:schemeClr val="bg1">
                    <a:lumMod val="65000"/>
                  </a:schemeClr>
                </a:solidFill>
              </a:rPr>
              <a:t>コーフェン行列を求める</a:t>
            </a:r>
            <a:endParaRPr lang="en-US" altLang="ja-JP" sz="2400" dirty="0" smtClean="0">
              <a:solidFill>
                <a:schemeClr val="bg1">
                  <a:lumMod val="65000"/>
                </a:schemeClr>
              </a:solidFill>
            </a:endParaRPr>
          </a:p>
          <a:p>
            <a:pPr marL="114300" indent="0">
              <a:buNone/>
            </a:pPr>
            <a:endParaRPr kumimoji="1" lang="en-US" altLang="ja-JP" sz="2400" dirty="0" smtClean="0">
              <a:solidFill>
                <a:schemeClr val="bg1">
                  <a:lumMod val="65000"/>
                </a:schemeClr>
              </a:solidFill>
            </a:endParaRPr>
          </a:p>
          <a:p>
            <a:pPr marL="114300" indent="0">
              <a:buNone/>
            </a:pPr>
            <a:r>
              <a:rPr kumimoji="1" lang="en-US" altLang="ja-JP" sz="2400" dirty="0" smtClean="0">
                <a:solidFill>
                  <a:schemeClr val="bg1">
                    <a:lumMod val="65000"/>
                  </a:schemeClr>
                </a:solidFill>
              </a:rPr>
              <a:t>(4) </a:t>
            </a:r>
            <a:r>
              <a:rPr kumimoji="1" lang="ja-JP" altLang="en-US" sz="2400" dirty="0" smtClean="0">
                <a:solidFill>
                  <a:schemeClr val="bg1">
                    <a:lumMod val="65000"/>
                  </a:schemeClr>
                </a:solidFill>
              </a:rPr>
              <a:t>コーフェン行列に基づいて樹形図を作成する</a:t>
            </a:r>
            <a:endParaRPr kumimoji="1" lang="en-US" altLang="ja-JP" sz="2400" dirty="0" smtClean="0">
              <a:solidFill>
                <a:schemeClr val="bg1">
                  <a:lumMod val="65000"/>
                </a:schemeClr>
              </a:solidFill>
            </a:endParaRPr>
          </a:p>
          <a:p>
            <a:pPr marL="114300" indent="0">
              <a:buNone/>
            </a:pPr>
            <a:endParaRPr lang="en-US" altLang="ja-JP" sz="2400" dirty="0" smtClean="0">
              <a:solidFill>
                <a:schemeClr val="bg1">
                  <a:lumMod val="65000"/>
                </a:schemeClr>
              </a:solidFill>
            </a:endParaRPr>
          </a:p>
          <a:p>
            <a:pPr marL="114300" indent="0">
              <a:buNone/>
            </a:pPr>
            <a:r>
              <a:rPr lang="en-US" altLang="ja-JP" sz="2400" dirty="0" smtClean="0">
                <a:solidFill>
                  <a:schemeClr val="bg1">
                    <a:lumMod val="65000"/>
                  </a:schemeClr>
                </a:solidFill>
              </a:rPr>
              <a:t>(5) </a:t>
            </a:r>
            <a:r>
              <a:rPr lang="ja-JP" altLang="en-US" sz="2400" dirty="0" smtClean="0">
                <a:solidFill>
                  <a:schemeClr val="bg1">
                    <a:lumMod val="65000"/>
                  </a:schemeClr>
                </a:solidFill>
              </a:rPr>
              <a:t>結果</a:t>
            </a:r>
            <a:r>
              <a:rPr lang="ja-JP" altLang="en-US" sz="2400" dirty="0">
                <a:solidFill>
                  <a:schemeClr val="bg1">
                    <a:lumMod val="65000"/>
                  </a:schemeClr>
                </a:solidFill>
              </a:rPr>
              <a:t>に</a:t>
            </a:r>
            <a:r>
              <a:rPr lang="ja-JP" altLang="en-US" sz="2400" dirty="0" smtClean="0">
                <a:solidFill>
                  <a:schemeClr val="bg1">
                    <a:lumMod val="65000"/>
                  </a:schemeClr>
                </a:solidFill>
              </a:rPr>
              <a:t>ついて検討を行う</a:t>
            </a:r>
            <a:endParaRPr lang="en-US" altLang="ja-JP" sz="2400" dirty="0" smtClean="0">
              <a:solidFill>
                <a:schemeClr val="bg1">
                  <a:lumMod val="65000"/>
                </a:schemeClr>
              </a:solidFill>
            </a:endParaRPr>
          </a:p>
          <a:p>
            <a:pPr marL="114300" indent="0">
              <a:buNone/>
            </a:pPr>
            <a:endParaRPr kumimoji="1" lang="en-US" altLang="ja-JP" sz="2400" dirty="0"/>
          </a:p>
          <a:p>
            <a:pPr marL="114300" indent="0">
              <a:buNone/>
            </a:pPr>
            <a:endParaRPr lang="en-US" altLang="ja-JP" sz="2000" dirty="0" smtClean="0"/>
          </a:p>
        </p:txBody>
      </p:sp>
    </p:spTree>
    <p:extLst>
      <p:ext uri="{BB962C8B-B14F-4D97-AF65-F5344CB8AC3E}">
        <p14:creationId xmlns:p14="http://schemas.microsoft.com/office/powerpoint/2010/main" val="37566337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z="3200" dirty="0"/>
              <a:t>(2) </a:t>
            </a:r>
            <a:r>
              <a:rPr lang="ja-JP" altLang="en-US" sz="3200" dirty="0"/>
              <a:t>クラスター分析の方法を選択</a:t>
            </a:r>
            <a:r>
              <a:rPr lang="ja-JP" altLang="en-US" sz="3200" dirty="0" smtClean="0"/>
              <a:t>する</a:t>
            </a:r>
            <a:endParaRPr kumimoji="1" lang="ja-JP" altLang="en-US" sz="3200" dirty="0"/>
          </a:p>
        </p:txBody>
      </p:sp>
      <p:sp>
        <p:nvSpPr>
          <p:cNvPr id="4" name="テキスト ボックス 3"/>
          <p:cNvSpPr txBox="1"/>
          <p:nvPr/>
        </p:nvSpPr>
        <p:spPr>
          <a:xfrm>
            <a:off x="395536" y="1196752"/>
            <a:ext cx="7632848" cy="2485787"/>
          </a:xfrm>
          <a:prstGeom prst="roundRect">
            <a:avLst/>
          </a:prstGeom>
          <a:noFill/>
          <a:ln>
            <a:solidFill>
              <a:schemeClr val="tx1"/>
            </a:solidFill>
          </a:ln>
        </p:spPr>
        <p:txBody>
          <a:bodyPr wrap="square" rtlCol="0">
            <a:spAutoFit/>
          </a:bodyPr>
          <a:lstStyle/>
          <a:p>
            <a:r>
              <a:rPr lang="en-US" altLang="ja-JP" sz="2000" dirty="0" smtClean="0"/>
              <a:t>	</a:t>
            </a:r>
            <a:r>
              <a:rPr lang="ja-JP" altLang="en-US" sz="2000" dirty="0" smtClean="0"/>
              <a:t>田中 </a:t>
            </a:r>
            <a:r>
              <a:rPr lang="en-US" altLang="ja-JP" sz="2000" dirty="0" smtClean="0"/>
              <a:t>	</a:t>
            </a:r>
            <a:r>
              <a:rPr lang="ja-JP" altLang="en-US" sz="2000" dirty="0" smtClean="0"/>
              <a:t>佐藤 </a:t>
            </a:r>
            <a:r>
              <a:rPr lang="en-US" altLang="ja-JP" sz="2000" dirty="0" smtClean="0"/>
              <a:t>	</a:t>
            </a:r>
            <a:r>
              <a:rPr lang="ja-JP" altLang="en-US" sz="2000" dirty="0" smtClean="0"/>
              <a:t>鈴木 </a:t>
            </a:r>
            <a:r>
              <a:rPr lang="en-US" altLang="ja-JP" sz="2000" dirty="0" smtClean="0"/>
              <a:t>	</a:t>
            </a:r>
            <a:r>
              <a:rPr lang="ja-JP" altLang="en-US" sz="2000" dirty="0" smtClean="0"/>
              <a:t>本田 </a:t>
            </a:r>
            <a:r>
              <a:rPr lang="en-US" altLang="ja-JP" sz="2000" dirty="0" smtClean="0"/>
              <a:t>	</a:t>
            </a:r>
            <a:r>
              <a:rPr lang="ja-JP" altLang="en-US" sz="2000" dirty="0" smtClean="0"/>
              <a:t>川端 </a:t>
            </a:r>
            <a:r>
              <a:rPr lang="en-US" altLang="ja-JP" sz="2000" dirty="0" smtClean="0"/>
              <a:t>	</a:t>
            </a:r>
            <a:r>
              <a:rPr lang="ja-JP" altLang="en-US" sz="2000" dirty="0" smtClean="0"/>
              <a:t>吉野</a:t>
            </a:r>
            <a:endParaRPr lang="ja-JP" altLang="en-US" sz="2000" dirty="0"/>
          </a:p>
          <a:p>
            <a:r>
              <a:rPr lang="ja-JP" altLang="en-US" sz="2000" dirty="0" smtClean="0"/>
              <a:t>佐藤</a:t>
            </a:r>
            <a:r>
              <a:rPr lang="en-US" altLang="ja-JP" sz="2000" dirty="0" smtClean="0"/>
              <a:t>	69                         </a:t>
            </a:r>
            <a:endParaRPr lang="en-US" altLang="ja-JP" sz="2000" dirty="0"/>
          </a:p>
          <a:p>
            <a:r>
              <a:rPr lang="ja-JP" altLang="en-US" sz="2000" dirty="0"/>
              <a:t>鈴木   </a:t>
            </a:r>
            <a:r>
              <a:rPr lang="en-US" altLang="ja-JP" sz="2000" dirty="0" smtClean="0"/>
              <a:t>	34  	 </a:t>
            </a:r>
            <a:r>
              <a:rPr lang="en-US" altLang="ja-JP" sz="2000" dirty="0"/>
              <a:t>81                    </a:t>
            </a:r>
          </a:p>
          <a:p>
            <a:r>
              <a:rPr lang="ja-JP" altLang="en-US" sz="2000" dirty="0"/>
              <a:t>本田   </a:t>
            </a:r>
            <a:r>
              <a:rPr lang="en-US" altLang="ja-JP" sz="2000" dirty="0" smtClean="0"/>
              <a:t>	60  	 </a:t>
            </a:r>
            <a:r>
              <a:rPr lang="en-US" altLang="ja-JP" sz="2000" dirty="0"/>
              <a:t>64  </a:t>
            </a:r>
            <a:r>
              <a:rPr lang="en-US" altLang="ja-JP" sz="2000" dirty="0" smtClean="0"/>
              <a:t>	 </a:t>
            </a:r>
            <a:r>
              <a:rPr lang="en-US" altLang="ja-JP" sz="2000" dirty="0"/>
              <a:t>53               </a:t>
            </a:r>
          </a:p>
          <a:p>
            <a:r>
              <a:rPr lang="ja-JP" altLang="en-US" sz="2000" dirty="0"/>
              <a:t>川端  </a:t>
            </a:r>
            <a:r>
              <a:rPr lang="en-US" altLang="ja-JP" sz="2000" dirty="0" smtClean="0"/>
              <a:t>	28  	 61  	 </a:t>
            </a:r>
            <a:r>
              <a:rPr lang="en-US" altLang="ja-JP" sz="2000" dirty="0"/>
              <a:t>21 </a:t>
            </a:r>
            <a:r>
              <a:rPr lang="en-US" altLang="ja-JP" sz="2000" dirty="0" smtClean="0"/>
              <a:t>	 47          </a:t>
            </a:r>
            <a:endParaRPr lang="en-US" altLang="ja-JP" sz="2000" dirty="0"/>
          </a:p>
          <a:p>
            <a:r>
              <a:rPr lang="ja-JP" altLang="en-US" sz="2000" dirty="0"/>
              <a:t>吉野  </a:t>
            </a:r>
            <a:r>
              <a:rPr lang="en-US" altLang="ja-JP" sz="2000" dirty="0" smtClean="0"/>
              <a:t>	63  	 </a:t>
            </a:r>
            <a:r>
              <a:rPr lang="en-US" altLang="ja-JP" sz="2000" dirty="0"/>
              <a:t>12  </a:t>
            </a:r>
            <a:r>
              <a:rPr lang="en-US" altLang="ja-JP" sz="2000" dirty="0" smtClean="0"/>
              <a:t>	 </a:t>
            </a:r>
            <a:r>
              <a:rPr lang="en-US" altLang="ja-JP" sz="2000" dirty="0"/>
              <a:t>76  </a:t>
            </a:r>
            <a:r>
              <a:rPr lang="en-US" altLang="ja-JP" sz="2000" dirty="0" smtClean="0"/>
              <a:t>	 </a:t>
            </a:r>
            <a:r>
              <a:rPr lang="en-US" altLang="ja-JP" sz="2000" dirty="0"/>
              <a:t>54  </a:t>
            </a:r>
            <a:r>
              <a:rPr lang="en-US" altLang="ja-JP" sz="2000" dirty="0" smtClean="0"/>
              <a:t>	 </a:t>
            </a:r>
            <a:r>
              <a:rPr lang="en-US" altLang="ja-JP" sz="2000" dirty="0"/>
              <a:t>56     </a:t>
            </a:r>
          </a:p>
          <a:p>
            <a:r>
              <a:rPr lang="ja-JP" altLang="en-US" sz="2000" dirty="0"/>
              <a:t>斉藤  </a:t>
            </a:r>
            <a:r>
              <a:rPr lang="en-US" altLang="ja-JP" sz="2000" dirty="0" smtClean="0"/>
              <a:t>	68  	 </a:t>
            </a:r>
            <a:r>
              <a:rPr lang="en-US" altLang="ja-JP" sz="2000" dirty="0"/>
              <a:t>38  </a:t>
            </a:r>
            <a:r>
              <a:rPr lang="en-US" altLang="ja-JP" sz="2000" dirty="0" smtClean="0"/>
              <a:t>	 </a:t>
            </a:r>
            <a:r>
              <a:rPr lang="en-US" altLang="ja-JP" sz="2000" dirty="0"/>
              <a:t>88  </a:t>
            </a:r>
            <a:r>
              <a:rPr lang="en-US" altLang="ja-JP" sz="2000" dirty="0" smtClean="0"/>
              <a:t>	 </a:t>
            </a:r>
            <a:r>
              <a:rPr lang="en-US" altLang="ja-JP" sz="2000" dirty="0"/>
              <a:t>92  </a:t>
            </a:r>
            <a:r>
              <a:rPr lang="en-US" altLang="ja-JP" sz="2000" dirty="0" smtClean="0"/>
              <a:t>	 </a:t>
            </a:r>
            <a:r>
              <a:rPr lang="en-US" altLang="ja-JP" sz="2000" dirty="0"/>
              <a:t>68  </a:t>
            </a:r>
            <a:r>
              <a:rPr lang="en-US" altLang="ja-JP" sz="2000" dirty="0" smtClean="0"/>
              <a:t>	 46</a:t>
            </a:r>
            <a:endParaRPr lang="en-US" altLang="ja-JP" sz="2000" dirty="0"/>
          </a:p>
        </p:txBody>
      </p:sp>
      <p:sp>
        <p:nvSpPr>
          <p:cNvPr id="5" name="円/楕円 4"/>
          <p:cNvSpPr/>
          <p:nvPr/>
        </p:nvSpPr>
        <p:spPr>
          <a:xfrm>
            <a:off x="2411760" y="2924944"/>
            <a:ext cx="432048" cy="28803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 name="直線矢印コネクタ 5"/>
          <p:cNvCxnSpPr/>
          <p:nvPr/>
        </p:nvCxnSpPr>
        <p:spPr>
          <a:xfrm>
            <a:off x="2474502" y="3148403"/>
            <a:ext cx="0" cy="1068271"/>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251520" y="4216674"/>
            <a:ext cx="4896544" cy="37457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1600" dirty="0" smtClean="0"/>
              <a:t>①最も距離が近いクラスター</a:t>
            </a:r>
            <a:r>
              <a:rPr lang="en-US" altLang="ja-JP" sz="1600" dirty="0" smtClean="0"/>
              <a:t>c1{</a:t>
            </a:r>
            <a:r>
              <a:rPr lang="ja-JP" altLang="en-US" sz="1600" dirty="0" smtClean="0"/>
              <a:t>吉野</a:t>
            </a:r>
            <a:r>
              <a:rPr lang="en-US" altLang="ja-JP" sz="1600" dirty="0" smtClean="0"/>
              <a:t>,</a:t>
            </a:r>
            <a:r>
              <a:rPr lang="ja-JP" altLang="en-US" sz="1600" dirty="0" smtClean="0"/>
              <a:t>佐藤</a:t>
            </a:r>
            <a:r>
              <a:rPr lang="en-US" altLang="ja-JP" sz="1600" dirty="0" smtClean="0"/>
              <a:t>}</a:t>
            </a:r>
            <a:r>
              <a:rPr lang="ja-JP" altLang="en-US" sz="1600" dirty="0" smtClean="0"/>
              <a:t>を形成</a:t>
            </a:r>
            <a:endParaRPr kumimoji="1" lang="en-US" altLang="ja-JP" sz="1600" dirty="0" smtClean="0"/>
          </a:p>
        </p:txBody>
      </p:sp>
      <p:sp>
        <p:nvSpPr>
          <p:cNvPr id="8" name="円/楕円 7"/>
          <p:cNvSpPr/>
          <p:nvPr/>
        </p:nvSpPr>
        <p:spPr>
          <a:xfrm>
            <a:off x="3347864" y="2622518"/>
            <a:ext cx="432048" cy="28803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2267744" y="4725146"/>
            <a:ext cx="4896544" cy="37457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1600" dirty="0" smtClean="0"/>
              <a:t>②次に距離が近いクラスター</a:t>
            </a:r>
            <a:r>
              <a:rPr kumimoji="1" lang="en-US" altLang="ja-JP" sz="1600" dirty="0" smtClean="0"/>
              <a:t>c2{</a:t>
            </a:r>
            <a:r>
              <a:rPr kumimoji="1" lang="ja-JP" altLang="en-US" sz="1600" dirty="0" smtClean="0"/>
              <a:t>川端</a:t>
            </a:r>
            <a:r>
              <a:rPr kumimoji="1" lang="en-US" altLang="ja-JP" sz="1600" dirty="0" smtClean="0"/>
              <a:t>,</a:t>
            </a:r>
            <a:r>
              <a:rPr kumimoji="1" lang="ja-JP" altLang="en-US" sz="1600" dirty="0" smtClean="0"/>
              <a:t>鈴木</a:t>
            </a:r>
            <a:r>
              <a:rPr kumimoji="1" lang="en-US" altLang="ja-JP" sz="1600" dirty="0" smtClean="0"/>
              <a:t>}</a:t>
            </a:r>
            <a:r>
              <a:rPr lang="ja-JP" altLang="en-US" sz="1600" dirty="0" smtClean="0"/>
              <a:t>を形成</a:t>
            </a:r>
            <a:endParaRPr kumimoji="1" lang="en-US" altLang="ja-JP" sz="1600" dirty="0" smtClean="0"/>
          </a:p>
        </p:txBody>
      </p:sp>
      <p:cxnSp>
        <p:nvCxnSpPr>
          <p:cNvPr id="11" name="カギ線コネクタ 10"/>
          <p:cNvCxnSpPr/>
          <p:nvPr/>
        </p:nvCxnSpPr>
        <p:spPr>
          <a:xfrm rot="16200000" flipH="1">
            <a:off x="3628700" y="2917746"/>
            <a:ext cx="1958613" cy="1656186"/>
          </a:xfrm>
          <a:prstGeom prst="bentConnector3">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2" name="テキスト ボックス 11"/>
          <p:cNvSpPr txBox="1"/>
          <p:nvPr/>
        </p:nvSpPr>
        <p:spPr>
          <a:xfrm>
            <a:off x="107504" y="3789040"/>
            <a:ext cx="1224136" cy="369332"/>
          </a:xfrm>
          <a:prstGeom prst="rect">
            <a:avLst/>
          </a:prstGeom>
          <a:noFill/>
        </p:spPr>
        <p:txBody>
          <a:bodyPr wrap="square" rtlCol="0">
            <a:spAutoFit/>
          </a:bodyPr>
          <a:lstStyle/>
          <a:p>
            <a:r>
              <a:rPr kumimoji="1" lang="ja-JP" altLang="en-US" dirty="0" smtClean="0"/>
              <a:t>（例）</a:t>
            </a:r>
            <a:endParaRPr kumimoji="1" lang="ja-JP" altLang="en-US" dirty="0"/>
          </a:p>
        </p:txBody>
      </p:sp>
      <p:sp>
        <p:nvSpPr>
          <p:cNvPr id="13" name="テキスト ボックス 12"/>
          <p:cNvSpPr txBox="1"/>
          <p:nvPr/>
        </p:nvSpPr>
        <p:spPr>
          <a:xfrm>
            <a:off x="1259632" y="5805264"/>
            <a:ext cx="5904656"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000" dirty="0" smtClean="0"/>
              <a:t>新たなクラスターを生成す</a:t>
            </a:r>
            <a:r>
              <a:rPr lang="ja-JP" altLang="en-US" sz="2000" smtClean="0"/>
              <a:t>べきか</a:t>
            </a:r>
            <a:endParaRPr lang="en-US" altLang="ja-JP" sz="2000" dirty="0" smtClean="0"/>
          </a:p>
          <a:p>
            <a:pPr marL="114300" indent="0" algn="ctr">
              <a:buNone/>
            </a:pPr>
            <a:r>
              <a:rPr lang="ja-JP" altLang="en-US" sz="2000" dirty="0" smtClean="0"/>
              <a:t>何らかのルールに従って計算する必要がある</a:t>
            </a:r>
            <a:endParaRPr lang="en-US" altLang="ja-JP" sz="2000" dirty="0"/>
          </a:p>
        </p:txBody>
      </p:sp>
      <p:sp>
        <p:nvSpPr>
          <p:cNvPr id="14" name="右矢印 13"/>
          <p:cNvSpPr/>
          <p:nvPr/>
        </p:nvSpPr>
        <p:spPr>
          <a:xfrm rot="5400000">
            <a:off x="3959932" y="5160453"/>
            <a:ext cx="504056" cy="6840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906777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116632"/>
            <a:ext cx="8208912" cy="1143000"/>
          </a:xfrm>
        </p:spPr>
        <p:txBody>
          <a:bodyPr/>
          <a:lstStyle/>
          <a:p>
            <a:r>
              <a:rPr kumimoji="1" lang="ja-JP" altLang="en-US" dirty="0" smtClean="0"/>
              <a:t>階層的クラスター分析の諸方法</a:t>
            </a:r>
            <a:endParaRPr kumimoji="1" lang="ja-JP" altLang="en-US" dirty="0"/>
          </a:p>
        </p:txBody>
      </p:sp>
      <p:sp>
        <p:nvSpPr>
          <p:cNvPr id="3" name="コンテンツ プレースホルダー 2"/>
          <p:cNvSpPr>
            <a:spLocks noGrp="1"/>
          </p:cNvSpPr>
          <p:nvPr>
            <p:ph idx="1"/>
          </p:nvPr>
        </p:nvSpPr>
        <p:spPr>
          <a:xfrm>
            <a:off x="457200" y="1268760"/>
            <a:ext cx="7620000" cy="5472608"/>
          </a:xfrm>
        </p:spPr>
        <p:txBody>
          <a:bodyPr>
            <a:normAutofit fontScale="92500" lnSpcReduction="20000"/>
          </a:bodyPr>
          <a:lstStyle/>
          <a:p>
            <a:r>
              <a:rPr kumimoji="1" lang="ja-JP" altLang="en-US" b="1" dirty="0" smtClean="0"/>
              <a:t>最近隣法</a:t>
            </a:r>
            <a:r>
              <a:rPr kumimoji="1" lang="ja-JP" altLang="en-US" dirty="0" smtClean="0"/>
              <a:t>：</a:t>
            </a:r>
            <a:r>
              <a:rPr kumimoji="1" lang="ja-JP" altLang="en-US" sz="2000" dirty="0" smtClean="0"/>
              <a:t>２つのクラスターのそれぞれの中から１個づつ個体を選んで個体間の距離を求め</a:t>
            </a:r>
            <a:r>
              <a:rPr kumimoji="1" lang="en-US" altLang="ja-JP" sz="2000" dirty="0" smtClean="0"/>
              <a:t>,</a:t>
            </a:r>
            <a:r>
              <a:rPr kumimoji="1" lang="ja-JP" altLang="en-US" sz="2000" dirty="0" smtClean="0"/>
              <a:t>それらの中で最も近い個体間の距離を</a:t>
            </a:r>
            <a:r>
              <a:rPr kumimoji="1" lang="en-US" altLang="ja-JP" sz="2000" dirty="0" smtClean="0"/>
              <a:t>,</a:t>
            </a:r>
            <a:r>
              <a:rPr kumimoji="1" lang="ja-JP" altLang="en-US" sz="2000" dirty="0" smtClean="0"/>
              <a:t>この２つのクラスター間の距離とする</a:t>
            </a:r>
            <a:endParaRPr kumimoji="1" lang="en-US" altLang="ja-JP" sz="2000" dirty="0" smtClean="0"/>
          </a:p>
          <a:p>
            <a:endParaRPr kumimoji="1" lang="en-US" altLang="ja-JP" sz="2000" dirty="0" smtClean="0"/>
          </a:p>
          <a:p>
            <a:r>
              <a:rPr kumimoji="1" lang="ja-JP" altLang="en-US" b="1" dirty="0" smtClean="0"/>
              <a:t>最遠隣法</a:t>
            </a:r>
            <a:r>
              <a:rPr kumimoji="1" lang="ja-JP" altLang="en-US" dirty="0" smtClean="0"/>
              <a:t>：</a:t>
            </a:r>
            <a:r>
              <a:rPr kumimoji="1" lang="ja-JP" altLang="en-US" sz="2000" dirty="0" smtClean="0"/>
              <a:t>最近隣法とは逆に</a:t>
            </a:r>
            <a:r>
              <a:rPr kumimoji="1" lang="en-US" altLang="ja-JP" sz="2000" dirty="0" smtClean="0"/>
              <a:t>,</a:t>
            </a:r>
            <a:r>
              <a:rPr kumimoji="1" lang="ja-JP" altLang="en-US" sz="2000" dirty="0" smtClean="0"/>
              <a:t>最も遠い個体間の距離を</a:t>
            </a:r>
            <a:r>
              <a:rPr kumimoji="1" lang="en-US" altLang="ja-JP" sz="2000" dirty="0" smtClean="0"/>
              <a:t>,</a:t>
            </a:r>
            <a:r>
              <a:rPr kumimoji="1" lang="ja-JP" altLang="en-US" sz="2000" dirty="0" smtClean="0"/>
              <a:t>２つのクラスター間の距離とする</a:t>
            </a:r>
            <a:endParaRPr kumimoji="1" lang="en-US" altLang="ja-JP" sz="2000" dirty="0" smtClean="0"/>
          </a:p>
          <a:p>
            <a:endParaRPr kumimoji="1" lang="en-US" altLang="ja-JP" dirty="0" smtClean="0"/>
          </a:p>
          <a:p>
            <a:r>
              <a:rPr lang="ja-JP" altLang="en-US" b="1" dirty="0" smtClean="0"/>
              <a:t>群平均法</a:t>
            </a:r>
            <a:r>
              <a:rPr lang="ja-JP" altLang="en-US" dirty="0" smtClean="0"/>
              <a:t>：</a:t>
            </a:r>
            <a:r>
              <a:rPr lang="ja-JP" altLang="en-US" sz="2000" dirty="0" smtClean="0"/>
              <a:t>最近隣法と最遠隣法を折衷した方法で</a:t>
            </a:r>
            <a:r>
              <a:rPr lang="en-US" altLang="ja-JP" sz="2000" dirty="0" smtClean="0"/>
              <a:t>,</a:t>
            </a:r>
            <a:r>
              <a:rPr lang="ja-JP" altLang="en-US" sz="2000" dirty="0" smtClean="0"/>
              <a:t>距離の平均値を２つのクラスター間の距離とする</a:t>
            </a:r>
            <a:endParaRPr lang="en-US" altLang="ja-JP" sz="2000" dirty="0" smtClean="0"/>
          </a:p>
          <a:p>
            <a:endParaRPr lang="en-US" altLang="ja-JP" dirty="0" smtClean="0"/>
          </a:p>
          <a:p>
            <a:r>
              <a:rPr kumimoji="1" lang="ja-JP" altLang="en-US" b="1" dirty="0" smtClean="0"/>
              <a:t>重心法</a:t>
            </a:r>
            <a:r>
              <a:rPr kumimoji="1" lang="ja-JP" altLang="en-US" dirty="0" smtClean="0"/>
              <a:t>：</a:t>
            </a:r>
            <a:r>
              <a:rPr kumimoji="1" lang="ja-JP" altLang="en-US" sz="2000" dirty="0" smtClean="0"/>
              <a:t>クラスターのそれぞれの重心を求め</a:t>
            </a:r>
            <a:r>
              <a:rPr kumimoji="1" lang="en-US" altLang="ja-JP" sz="2000" dirty="0" smtClean="0"/>
              <a:t>,</a:t>
            </a:r>
            <a:r>
              <a:rPr kumimoji="1" lang="ja-JP" altLang="en-US" sz="2000" dirty="0" smtClean="0"/>
              <a:t>その重心間の距離をクラスター間の距離とする</a:t>
            </a:r>
            <a:endParaRPr kumimoji="1" lang="en-US" altLang="ja-JP" sz="2000" dirty="0" smtClean="0"/>
          </a:p>
          <a:p>
            <a:endParaRPr kumimoji="1" lang="en-US" altLang="ja-JP" dirty="0" smtClean="0"/>
          </a:p>
          <a:p>
            <a:r>
              <a:rPr kumimoji="1" lang="ja-JP" altLang="en-US" b="1" dirty="0" smtClean="0"/>
              <a:t>メディアン法</a:t>
            </a:r>
            <a:r>
              <a:rPr kumimoji="1" lang="ja-JP" altLang="en-US" dirty="0" smtClean="0"/>
              <a:t>：</a:t>
            </a:r>
            <a:r>
              <a:rPr kumimoji="1" lang="ja-JP" altLang="en-US" sz="2000" dirty="0" smtClean="0"/>
              <a:t>重心法の変形で</a:t>
            </a:r>
            <a:r>
              <a:rPr kumimoji="1" lang="en-US" altLang="ja-JP" sz="2000" dirty="0" smtClean="0"/>
              <a:t>,</a:t>
            </a:r>
            <a:r>
              <a:rPr kumimoji="1" lang="ja-JP" altLang="en-US" sz="2000" dirty="0" smtClean="0"/>
              <a:t>重心間の重み付きの距離を求めるとき、重みを等しくして求めた距離を</a:t>
            </a:r>
            <a:r>
              <a:rPr kumimoji="1" lang="en-US" altLang="ja-JP" sz="2000" dirty="0" smtClean="0"/>
              <a:t>,</a:t>
            </a:r>
            <a:r>
              <a:rPr kumimoji="1" lang="ja-JP" altLang="en-US" sz="2000" dirty="0" smtClean="0"/>
              <a:t>２つのクラスター間の距離とする</a:t>
            </a:r>
            <a:endParaRPr kumimoji="1" lang="en-US" altLang="ja-JP" sz="2000" dirty="0" smtClean="0"/>
          </a:p>
          <a:p>
            <a:endParaRPr kumimoji="1" lang="en-US" altLang="ja-JP" sz="2000" dirty="0" smtClean="0"/>
          </a:p>
          <a:p>
            <a:r>
              <a:rPr lang="ja-JP" altLang="en-US" b="1" dirty="0" smtClean="0"/>
              <a:t>ウォード法</a:t>
            </a:r>
            <a:r>
              <a:rPr lang="ja-JP" altLang="en-US" dirty="0" smtClean="0"/>
              <a:t>：</a:t>
            </a:r>
            <a:r>
              <a:rPr lang="ja-JP" altLang="en-US" sz="2000" dirty="0" smtClean="0"/>
              <a:t>２つのクラスターを融合する際に</a:t>
            </a:r>
            <a:r>
              <a:rPr lang="en-US" altLang="ja-JP" sz="2000" dirty="0" smtClean="0"/>
              <a:t>,</a:t>
            </a:r>
            <a:r>
              <a:rPr lang="ja-JP" altLang="en-US" sz="2000" dirty="0" smtClean="0"/>
              <a:t>グループ内の分散に対するグループ間の分散を最大化する基準でクラスターを形成していく</a:t>
            </a:r>
            <a:endParaRPr kumimoji="1" lang="ja-JP" altLang="en-US" sz="2000" dirty="0"/>
          </a:p>
        </p:txBody>
      </p:sp>
    </p:spTree>
    <p:extLst>
      <p:ext uri="{BB962C8B-B14F-4D97-AF65-F5344CB8AC3E}">
        <p14:creationId xmlns:p14="http://schemas.microsoft.com/office/powerpoint/2010/main" val="651481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9512" y="274638"/>
            <a:ext cx="8280920" cy="1143000"/>
          </a:xfrm>
        </p:spPr>
        <p:txBody>
          <a:bodyPr/>
          <a:lstStyle/>
          <a:p>
            <a:r>
              <a:rPr kumimoji="1" lang="ja-JP" altLang="en-US" dirty="0" smtClean="0"/>
              <a:t>階層的クラスター分析プロセス</a:t>
            </a:r>
            <a:endParaRPr kumimoji="1" lang="ja-JP" altLang="en-US" dirty="0"/>
          </a:p>
        </p:txBody>
      </p:sp>
      <p:sp>
        <p:nvSpPr>
          <p:cNvPr id="3" name="コンテンツ プレースホルダー 2"/>
          <p:cNvSpPr>
            <a:spLocks noGrp="1"/>
          </p:cNvSpPr>
          <p:nvPr>
            <p:ph idx="1"/>
          </p:nvPr>
        </p:nvSpPr>
        <p:spPr>
          <a:xfrm>
            <a:off x="467544" y="1700808"/>
            <a:ext cx="7620000" cy="4637112"/>
          </a:xfrm>
        </p:spPr>
        <p:txBody>
          <a:bodyPr>
            <a:normAutofit/>
          </a:bodyPr>
          <a:lstStyle/>
          <a:p>
            <a:pPr marL="114300" indent="0">
              <a:buNone/>
            </a:pPr>
            <a:r>
              <a:rPr kumimoji="1" lang="en-US" altLang="ja-JP" sz="2400" dirty="0" smtClean="0">
                <a:solidFill>
                  <a:schemeClr val="bg1">
                    <a:lumMod val="65000"/>
                  </a:schemeClr>
                </a:solidFill>
              </a:rPr>
              <a:t>(1) </a:t>
            </a:r>
            <a:r>
              <a:rPr kumimoji="1" lang="ja-JP" altLang="en-US" sz="2400" dirty="0" smtClean="0">
                <a:solidFill>
                  <a:schemeClr val="bg1">
                    <a:lumMod val="65000"/>
                  </a:schemeClr>
                </a:solidFill>
              </a:rPr>
              <a:t>データから距離あるいは類似度を求める</a:t>
            </a:r>
            <a:endParaRPr kumimoji="1" lang="en-US" altLang="ja-JP" sz="2400" dirty="0" smtClean="0">
              <a:solidFill>
                <a:schemeClr val="bg1">
                  <a:lumMod val="65000"/>
                </a:schemeClr>
              </a:solidFill>
            </a:endParaRPr>
          </a:p>
          <a:p>
            <a:pPr marL="114300" indent="0">
              <a:buNone/>
            </a:pPr>
            <a:endParaRPr lang="en-US" altLang="ja-JP" sz="2400" dirty="0" smtClean="0">
              <a:solidFill>
                <a:schemeClr val="bg1">
                  <a:lumMod val="65000"/>
                </a:schemeClr>
              </a:solidFill>
            </a:endParaRPr>
          </a:p>
          <a:p>
            <a:pPr marL="114300" indent="0">
              <a:buNone/>
            </a:pPr>
            <a:r>
              <a:rPr lang="en-US" altLang="ja-JP" sz="2400" dirty="0" smtClean="0">
                <a:solidFill>
                  <a:schemeClr val="bg1">
                    <a:lumMod val="65000"/>
                  </a:schemeClr>
                </a:solidFill>
              </a:rPr>
              <a:t>(2) </a:t>
            </a:r>
            <a:r>
              <a:rPr lang="ja-JP" altLang="en-US" sz="2400" dirty="0" smtClean="0">
                <a:solidFill>
                  <a:schemeClr val="bg1">
                    <a:lumMod val="65000"/>
                  </a:schemeClr>
                </a:solidFill>
              </a:rPr>
              <a:t>クラスター分析の方法を選択する</a:t>
            </a:r>
            <a:endParaRPr lang="en-US" altLang="ja-JP" sz="2400" dirty="0" smtClean="0">
              <a:solidFill>
                <a:schemeClr val="bg1">
                  <a:lumMod val="65000"/>
                </a:schemeClr>
              </a:solidFill>
            </a:endParaRPr>
          </a:p>
          <a:p>
            <a:pPr marL="114300" indent="0">
              <a:buNone/>
            </a:pPr>
            <a:endParaRPr kumimoji="1" lang="en-US" altLang="ja-JP" sz="2400" dirty="0" smtClean="0">
              <a:solidFill>
                <a:schemeClr val="bg1">
                  <a:lumMod val="65000"/>
                </a:schemeClr>
              </a:solidFill>
            </a:endParaRPr>
          </a:p>
          <a:p>
            <a:pPr marL="114300" indent="0">
              <a:buNone/>
            </a:pPr>
            <a:r>
              <a:rPr kumimoji="1" lang="en-US" altLang="ja-JP" sz="2400" dirty="0" smtClean="0"/>
              <a:t>(3) </a:t>
            </a:r>
            <a:r>
              <a:rPr kumimoji="1" lang="ja-JP" altLang="en-US" sz="2400" dirty="0" smtClean="0"/>
              <a:t>選択された</a:t>
            </a:r>
            <a:r>
              <a:rPr kumimoji="1" lang="ja-JP" altLang="en-US" sz="2400" dirty="0"/>
              <a:t>方法</a:t>
            </a:r>
            <a:r>
              <a:rPr kumimoji="1" lang="ja-JP" altLang="en-US" sz="2400" dirty="0" smtClean="0"/>
              <a:t>の</a:t>
            </a:r>
            <a:r>
              <a:rPr lang="ja-JP" altLang="en-US" sz="2400" dirty="0" smtClean="0"/>
              <a:t>コーフェン行列を求める</a:t>
            </a:r>
            <a:endParaRPr lang="en-US" altLang="ja-JP" sz="2400" dirty="0" smtClean="0"/>
          </a:p>
          <a:p>
            <a:pPr marL="114300" indent="0">
              <a:buNone/>
            </a:pPr>
            <a:endParaRPr kumimoji="1" lang="en-US" altLang="ja-JP" sz="2400" dirty="0" smtClean="0">
              <a:solidFill>
                <a:schemeClr val="bg1">
                  <a:lumMod val="65000"/>
                </a:schemeClr>
              </a:solidFill>
            </a:endParaRPr>
          </a:p>
          <a:p>
            <a:pPr marL="114300" indent="0">
              <a:buNone/>
            </a:pPr>
            <a:r>
              <a:rPr kumimoji="1" lang="en-US" altLang="ja-JP" sz="2400" dirty="0" smtClean="0">
                <a:solidFill>
                  <a:schemeClr val="bg1">
                    <a:lumMod val="65000"/>
                  </a:schemeClr>
                </a:solidFill>
              </a:rPr>
              <a:t>(4) </a:t>
            </a:r>
            <a:r>
              <a:rPr kumimoji="1" lang="ja-JP" altLang="en-US" sz="2400" dirty="0" smtClean="0">
                <a:solidFill>
                  <a:schemeClr val="bg1">
                    <a:lumMod val="65000"/>
                  </a:schemeClr>
                </a:solidFill>
              </a:rPr>
              <a:t>コーフェン行列に基づいて樹形図を作成する</a:t>
            </a:r>
            <a:endParaRPr kumimoji="1" lang="en-US" altLang="ja-JP" sz="2400" dirty="0" smtClean="0">
              <a:solidFill>
                <a:schemeClr val="bg1">
                  <a:lumMod val="65000"/>
                </a:schemeClr>
              </a:solidFill>
            </a:endParaRPr>
          </a:p>
          <a:p>
            <a:pPr marL="114300" indent="0">
              <a:buNone/>
            </a:pPr>
            <a:endParaRPr lang="en-US" altLang="ja-JP" sz="2400" dirty="0" smtClean="0">
              <a:solidFill>
                <a:schemeClr val="bg1">
                  <a:lumMod val="65000"/>
                </a:schemeClr>
              </a:solidFill>
            </a:endParaRPr>
          </a:p>
          <a:p>
            <a:pPr marL="114300" indent="0">
              <a:buNone/>
            </a:pPr>
            <a:r>
              <a:rPr lang="en-US" altLang="ja-JP" sz="2400" dirty="0" smtClean="0">
                <a:solidFill>
                  <a:schemeClr val="bg1">
                    <a:lumMod val="65000"/>
                  </a:schemeClr>
                </a:solidFill>
              </a:rPr>
              <a:t>(5) </a:t>
            </a:r>
            <a:r>
              <a:rPr lang="ja-JP" altLang="en-US" sz="2400" dirty="0" smtClean="0">
                <a:solidFill>
                  <a:schemeClr val="bg1">
                    <a:lumMod val="65000"/>
                  </a:schemeClr>
                </a:solidFill>
              </a:rPr>
              <a:t>結果</a:t>
            </a:r>
            <a:r>
              <a:rPr lang="ja-JP" altLang="en-US" sz="2400" dirty="0">
                <a:solidFill>
                  <a:schemeClr val="bg1">
                    <a:lumMod val="65000"/>
                  </a:schemeClr>
                </a:solidFill>
              </a:rPr>
              <a:t>に</a:t>
            </a:r>
            <a:r>
              <a:rPr lang="ja-JP" altLang="en-US" sz="2400" dirty="0" smtClean="0">
                <a:solidFill>
                  <a:schemeClr val="bg1">
                    <a:lumMod val="65000"/>
                  </a:schemeClr>
                </a:solidFill>
              </a:rPr>
              <a:t>ついて検討を行う</a:t>
            </a:r>
            <a:endParaRPr lang="en-US" altLang="ja-JP" sz="2400" dirty="0" smtClean="0">
              <a:solidFill>
                <a:schemeClr val="bg1">
                  <a:lumMod val="65000"/>
                </a:schemeClr>
              </a:solidFill>
            </a:endParaRPr>
          </a:p>
          <a:p>
            <a:pPr marL="114300" indent="0">
              <a:buNone/>
            </a:pPr>
            <a:endParaRPr kumimoji="1" lang="en-US" altLang="ja-JP" sz="2400" dirty="0">
              <a:solidFill>
                <a:schemeClr val="bg1">
                  <a:lumMod val="65000"/>
                </a:schemeClr>
              </a:solidFill>
            </a:endParaRPr>
          </a:p>
          <a:p>
            <a:pPr marL="114300" indent="0">
              <a:buNone/>
            </a:pPr>
            <a:endParaRPr lang="en-US" altLang="ja-JP" sz="2000" dirty="0" smtClean="0">
              <a:solidFill>
                <a:schemeClr val="bg1">
                  <a:lumMod val="65000"/>
                </a:schemeClr>
              </a:solidFill>
            </a:endParaRPr>
          </a:p>
        </p:txBody>
      </p:sp>
    </p:spTree>
    <p:extLst>
      <p:ext uri="{BB962C8B-B14F-4D97-AF65-F5344CB8AC3E}">
        <p14:creationId xmlns:p14="http://schemas.microsoft.com/office/powerpoint/2010/main" val="30015343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階層的クラスター分析の関数</a:t>
            </a:r>
            <a:endParaRPr kumimoji="1" lang="ja-JP" altLang="en-US" dirty="0"/>
          </a:p>
        </p:txBody>
      </p:sp>
      <p:sp>
        <p:nvSpPr>
          <p:cNvPr id="4" name="正方形/長方形 3"/>
          <p:cNvSpPr/>
          <p:nvPr/>
        </p:nvSpPr>
        <p:spPr>
          <a:xfrm>
            <a:off x="1223628" y="1412776"/>
            <a:ext cx="5811032"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err="1" smtClean="0"/>
              <a:t>hclust</a:t>
            </a:r>
            <a:r>
              <a:rPr kumimoji="1" lang="en-US" altLang="ja-JP" sz="3200" dirty="0" smtClean="0"/>
              <a:t>(d, method = “ “, … )</a:t>
            </a:r>
            <a:endParaRPr kumimoji="1" lang="ja-JP" altLang="en-US" sz="3200" dirty="0"/>
          </a:p>
        </p:txBody>
      </p:sp>
      <p:sp>
        <p:nvSpPr>
          <p:cNvPr id="5" name="テキスト ボックス 4"/>
          <p:cNvSpPr txBox="1"/>
          <p:nvPr/>
        </p:nvSpPr>
        <p:spPr>
          <a:xfrm>
            <a:off x="2400951" y="2458843"/>
            <a:ext cx="3456385"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ja-JP" altLang="en-US" sz="2000" dirty="0" smtClean="0"/>
              <a:t>　　   </a:t>
            </a:r>
            <a:r>
              <a:rPr lang="en-US" altLang="ja-JP" sz="2000" dirty="0" smtClean="0"/>
              <a:t>d</a:t>
            </a:r>
            <a:r>
              <a:rPr lang="ja-JP" altLang="en-US" sz="2000" dirty="0" smtClean="0"/>
              <a:t>：距離構造のデータ</a:t>
            </a:r>
            <a:endParaRPr lang="en-US" altLang="ja-JP" sz="2000" dirty="0" smtClean="0"/>
          </a:p>
          <a:p>
            <a:r>
              <a:rPr lang="en-US" altLang="ja-JP" sz="2000" dirty="0" smtClean="0"/>
              <a:t>method</a:t>
            </a:r>
            <a:r>
              <a:rPr lang="ja-JP" altLang="en-US" sz="2000" dirty="0" smtClean="0"/>
              <a:t>：分析方法の指定</a:t>
            </a:r>
            <a:endParaRPr lang="en-US" altLang="ja-JP" sz="2000" dirty="0" smtClean="0"/>
          </a:p>
        </p:txBody>
      </p:sp>
      <p:graphicFrame>
        <p:nvGraphicFramePr>
          <p:cNvPr id="6" name="表 5"/>
          <p:cNvGraphicFramePr>
            <a:graphicFrameLocks noGrp="1"/>
          </p:cNvGraphicFramePr>
          <p:nvPr>
            <p:extLst>
              <p:ext uri="{D42A27DB-BD31-4B8C-83A1-F6EECF244321}">
                <p14:modId xmlns:p14="http://schemas.microsoft.com/office/powerpoint/2010/main" val="2330890904"/>
              </p:ext>
            </p:extLst>
          </p:nvPr>
        </p:nvGraphicFramePr>
        <p:xfrm>
          <a:off x="251520" y="3429000"/>
          <a:ext cx="3408040" cy="2595880"/>
        </p:xfrm>
        <a:graphic>
          <a:graphicData uri="http://schemas.openxmlformats.org/drawingml/2006/table">
            <a:tbl>
              <a:tblPr firstRow="1" bandRow="1">
                <a:tableStyleId>{5C22544A-7EE6-4342-B048-85BDC9FD1C3A}</a:tableStyleId>
              </a:tblPr>
              <a:tblGrid>
                <a:gridCol w="1607840"/>
                <a:gridCol w="1800200"/>
              </a:tblGrid>
              <a:tr h="370840">
                <a:tc>
                  <a:txBody>
                    <a:bodyPr/>
                    <a:lstStyle/>
                    <a:p>
                      <a:r>
                        <a:rPr kumimoji="1" lang="ja-JP" altLang="en-US" dirty="0" smtClean="0"/>
                        <a:t>引数の文字列</a:t>
                      </a:r>
                      <a:endParaRPr kumimoji="1" lang="ja-JP" altLang="en-US" dirty="0"/>
                    </a:p>
                  </a:txBody>
                  <a:tcPr/>
                </a:tc>
                <a:tc>
                  <a:txBody>
                    <a:bodyPr/>
                    <a:lstStyle/>
                    <a:p>
                      <a:r>
                        <a:rPr kumimoji="1" lang="ja-JP" altLang="en-US" dirty="0" smtClean="0"/>
                        <a:t>方法と名称</a:t>
                      </a:r>
                      <a:endParaRPr kumimoji="1" lang="ja-JP" altLang="en-US" dirty="0"/>
                    </a:p>
                  </a:txBody>
                  <a:tcPr/>
                </a:tc>
              </a:tr>
              <a:tr h="370840">
                <a:tc>
                  <a:txBody>
                    <a:bodyPr/>
                    <a:lstStyle/>
                    <a:p>
                      <a:r>
                        <a:rPr kumimoji="1" lang="en-US" altLang="ja-JP" dirty="0" smtClean="0"/>
                        <a:t>single</a:t>
                      </a:r>
                      <a:endParaRPr kumimoji="1" lang="ja-JP" altLang="en-US" dirty="0"/>
                    </a:p>
                  </a:txBody>
                  <a:tcPr/>
                </a:tc>
                <a:tc>
                  <a:txBody>
                    <a:bodyPr/>
                    <a:lstStyle/>
                    <a:p>
                      <a:r>
                        <a:rPr kumimoji="1" lang="ja-JP" altLang="en-US" dirty="0" smtClean="0"/>
                        <a:t>最近隣法</a:t>
                      </a:r>
                      <a:endParaRPr kumimoji="1" lang="ja-JP" altLang="en-US" dirty="0"/>
                    </a:p>
                  </a:txBody>
                  <a:tcPr/>
                </a:tc>
              </a:tr>
              <a:tr h="370840">
                <a:tc>
                  <a:txBody>
                    <a:bodyPr/>
                    <a:lstStyle/>
                    <a:p>
                      <a:r>
                        <a:rPr kumimoji="1" lang="en-US" altLang="ja-JP" dirty="0" smtClean="0"/>
                        <a:t>complete</a:t>
                      </a:r>
                      <a:endParaRPr kumimoji="1" lang="ja-JP" altLang="en-US" dirty="0"/>
                    </a:p>
                  </a:txBody>
                  <a:tcPr/>
                </a:tc>
                <a:tc>
                  <a:txBody>
                    <a:bodyPr/>
                    <a:lstStyle/>
                    <a:p>
                      <a:r>
                        <a:rPr kumimoji="1" lang="ja-JP" altLang="en-US" dirty="0" smtClean="0"/>
                        <a:t>最遠隣法</a:t>
                      </a:r>
                      <a:endParaRPr kumimoji="1" lang="ja-JP" altLang="en-US" dirty="0"/>
                    </a:p>
                  </a:txBody>
                  <a:tcPr/>
                </a:tc>
              </a:tr>
              <a:tr h="370840">
                <a:tc>
                  <a:txBody>
                    <a:bodyPr/>
                    <a:lstStyle/>
                    <a:p>
                      <a:r>
                        <a:rPr kumimoji="1" lang="en-US" altLang="ja-JP" dirty="0" smtClean="0"/>
                        <a:t>average</a:t>
                      </a:r>
                      <a:endParaRPr kumimoji="1" lang="ja-JP" altLang="en-US" dirty="0"/>
                    </a:p>
                  </a:txBody>
                  <a:tcPr/>
                </a:tc>
                <a:tc>
                  <a:txBody>
                    <a:bodyPr/>
                    <a:lstStyle/>
                    <a:p>
                      <a:r>
                        <a:rPr kumimoji="1" lang="ja-JP" altLang="en-US" dirty="0" smtClean="0"/>
                        <a:t>群平均法</a:t>
                      </a:r>
                      <a:endParaRPr kumimoji="1" lang="ja-JP" altLang="en-US" dirty="0"/>
                    </a:p>
                  </a:txBody>
                  <a:tcPr/>
                </a:tc>
              </a:tr>
              <a:tr h="370840">
                <a:tc>
                  <a:txBody>
                    <a:bodyPr/>
                    <a:lstStyle/>
                    <a:p>
                      <a:r>
                        <a:rPr kumimoji="1" lang="en-US" altLang="ja-JP" dirty="0" smtClean="0"/>
                        <a:t>centroid</a:t>
                      </a:r>
                      <a:endParaRPr kumimoji="1" lang="ja-JP" altLang="en-US" dirty="0"/>
                    </a:p>
                  </a:txBody>
                  <a:tcPr/>
                </a:tc>
                <a:tc>
                  <a:txBody>
                    <a:bodyPr/>
                    <a:lstStyle/>
                    <a:p>
                      <a:r>
                        <a:rPr kumimoji="1" lang="ja-JP" altLang="en-US" dirty="0" smtClean="0"/>
                        <a:t>重心法</a:t>
                      </a:r>
                      <a:endParaRPr kumimoji="1" lang="ja-JP" altLang="en-US" dirty="0"/>
                    </a:p>
                  </a:txBody>
                  <a:tcPr/>
                </a:tc>
              </a:tr>
              <a:tr h="370840">
                <a:tc>
                  <a:txBody>
                    <a:bodyPr/>
                    <a:lstStyle/>
                    <a:p>
                      <a:r>
                        <a:rPr kumimoji="1" lang="en-US" altLang="ja-JP" dirty="0" smtClean="0"/>
                        <a:t>median</a:t>
                      </a:r>
                      <a:endParaRPr kumimoji="1" lang="ja-JP" altLang="en-US" dirty="0"/>
                    </a:p>
                  </a:txBody>
                  <a:tcPr/>
                </a:tc>
                <a:tc>
                  <a:txBody>
                    <a:bodyPr/>
                    <a:lstStyle/>
                    <a:p>
                      <a:r>
                        <a:rPr kumimoji="1" lang="ja-JP" altLang="en-US" dirty="0" smtClean="0"/>
                        <a:t>メディアン法</a:t>
                      </a:r>
                      <a:endParaRPr kumimoji="1" lang="ja-JP" altLang="en-US" dirty="0"/>
                    </a:p>
                  </a:txBody>
                  <a:tcPr/>
                </a:tc>
              </a:tr>
              <a:tr h="370840">
                <a:tc>
                  <a:txBody>
                    <a:bodyPr/>
                    <a:lstStyle/>
                    <a:p>
                      <a:r>
                        <a:rPr kumimoji="1" lang="en-US" altLang="ja-JP" dirty="0" smtClean="0"/>
                        <a:t>ward</a:t>
                      </a:r>
                      <a:endParaRPr kumimoji="1" lang="ja-JP" altLang="en-US" dirty="0"/>
                    </a:p>
                  </a:txBody>
                  <a:tcPr/>
                </a:tc>
                <a:tc>
                  <a:txBody>
                    <a:bodyPr/>
                    <a:lstStyle/>
                    <a:p>
                      <a:r>
                        <a:rPr kumimoji="1" lang="ja-JP" altLang="en-US" dirty="0" smtClean="0"/>
                        <a:t>ウォード法</a:t>
                      </a:r>
                      <a:endParaRPr kumimoji="1" lang="ja-JP" altLang="en-US" dirty="0"/>
                    </a:p>
                  </a:txBody>
                  <a:tcPr/>
                </a:tc>
              </a:tr>
            </a:tbl>
          </a:graphicData>
        </a:graphic>
      </p:graphicFrame>
      <p:graphicFrame>
        <p:nvGraphicFramePr>
          <p:cNvPr id="7" name="表 6"/>
          <p:cNvGraphicFramePr>
            <a:graphicFrameLocks noGrp="1"/>
          </p:cNvGraphicFramePr>
          <p:nvPr>
            <p:extLst>
              <p:ext uri="{D42A27DB-BD31-4B8C-83A1-F6EECF244321}">
                <p14:modId xmlns:p14="http://schemas.microsoft.com/office/powerpoint/2010/main" val="1337414960"/>
              </p:ext>
            </p:extLst>
          </p:nvPr>
        </p:nvGraphicFramePr>
        <p:xfrm>
          <a:off x="3923928" y="3429000"/>
          <a:ext cx="4320480" cy="2641600"/>
        </p:xfrm>
        <a:graphic>
          <a:graphicData uri="http://schemas.openxmlformats.org/drawingml/2006/table">
            <a:tbl>
              <a:tblPr firstRow="1" bandRow="1">
                <a:tableStyleId>{5C22544A-7EE6-4342-B048-85BDC9FD1C3A}</a:tableStyleId>
              </a:tblPr>
              <a:tblGrid>
                <a:gridCol w="1535832"/>
                <a:gridCol w="2784648"/>
              </a:tblGrid>
              <a:tr h="370840">
                <a:tc>
                  <a:txBody>
                    <a:bodyPr/>
                    <a:lstStyle/>
                    <a:p>
                      <a:r>
                        <a:rPr kumimoji="1" lang="ja-JP" altLang="en-US" dirty="0" smtClean="0"/>
                        <a:t>名称</a:t>
                      </a:r>
                      <a:endParaRPr kumimoji="1" lang="ja-JP" altLang="en-US" dirty="0"/>
                    </a:p>
                  </a:txBody>
                  <a:tcPr/>
                </a:tc>
                <a:tc>
                  <a:txBody>
                    <a:bodyPr/>
                    <a:lstStyle/>
                    <a:p>
                      <a:r>
                        <a:rPr kumimoji="1" lang="ja-JP" altLang="en-US" dirty="0" smtClean="0"/>
                        <a:t>機能</a:t>
                      </a:r>
                      <a:endParaRPr kumimoji="1" lang="ja-JP" altLang="en-US" dirty="0"/>
                    </a:p>
                  </a:txBody>
                  <a:tcPr/>
                </a:tc>
              </a:tr>
              <a:tr h="370840">
                <a:tc>
                  <a:txBody>
                    <a:bodyPr/>
                    <a:lstStyle/>
                    <a:p>
                      <a:r>
                        <a:rPr kumimoji="1" lang="en-US" altLang="ja-JP" dirty="0" smtClean="0"/>
                        <a:t>summary</a:t>
                      </a:r>
                      <a:endParaRPr kumimoji="1" lang="ja-JP" altLang="en-US" dirty="0"/>
                    </a:p>
                  </a:txBody>
                  <a:tcPr/>
                </a:tc>
                <a:tc>
                  <a:txBody>
                    <a:bodyPr/>
                    <a:lstStyle/>
                    <a:p>
                      <a:r>
                        <a:rPr kumimoji="1" lang="ja-JP" altLang="en-US" sz="1600" dirty="0" smtClean="0"/>
                        <a:t>結果のオブジェクトの</a:t>
                      </a:r>
                      <a:endParaRPr kumimoji="1" lang="en-US" altLang="ja-JP" sz="1600" dirty="0" smtClean="0"/>
                    </a:p>
                    <a:p>
                      <a:r>
                        <a:rPr kumimoji="1" lang="ja-JP" altLang="en-US" sz="1600" dirty="0" smtClean="0"/>
                        <a:t>リストを返す</a:t>
                      </a:r>
                      <a:endParaRPr kumimoji="1" lang="en-US" altLang="ja-JP" sz="1600" dirty="0" smtClean="0"/>
                    </a:p>
                  </a:txBody>
                  <a:tcPr/>
                </a:tc>
              </a:tr>
              <a:tr h="370840">
                <a:tc>
                  <a:txBody>
                    <a:bodyPr/>
                    <a:lstStyle/>
                    <a:p>
                      <a:r>
                        <a:rPr kumimoji="1" lang="en-US" altLang="ja-JP" dirty="0" smtClean="0"/>
                        <a:t>plot</a:t>
                      </a:r>
                      <a:endParaRPr kumimoji="1" lang="ja-JP" altLang="en-US" dirty="0"/>
                    </a:p>
                  </a:txBody>
                  <a:tcPr/>
                </a:tc>
                <a:tc>
                  <a:txBody>
                    <a:bodyPr/>
                    <a:lstStyle/>
                    <a:p>
                      <a:r>
                        <a:rPr kumimoji="1" lang="ja-JP" altLang="en-US" sz="1600" dirty="0" smtClean="0"/>
                        <a:t>樹形図を作成する</a:t>
                      </a:r>
                      <a:endParaRPr kumimoji="1" lang="ja-JP" altLang="en-US" sz="1600" dirty="0"/>
                    </a:p>
                  </a:txBody>
                  <a:tcPr/>
                </a:tc>
              </a:tr>
              <a:tr h="370840">
                <a:tc>
                  <a:txBody>
                    <a:bodyPr/>
                    <a:lstStyle/>
                    <a:p>
                      <a:r>
                        <a:rPr kumimoji="1" lang="en-US" altLang="ja-JP" dirty="0" err="1" smtClean="0"/>
                        <a:t>plclust</a:t>
                      </a:r>
                      <a:endParaRPr kumimoji="1" lang="ja-JP" altLang="en-US" dirty="0"/>
                    </a:p>
                  </a:txBody>
                  <a:tcPr/>
                </a:tc>
                <a:tc>
                  <a:txBody>
                    <a:bodyPr/>
                    <a:lstStyle/>
                    <a:p>
                      <a:r>
                        <a:rPr kumimoji="1" lang="ja-JP" altLang="en-US" sz="1600" dirty="0" smtClean="0"/>
                        <a:t>樹形図を作成する</a:t>
                      </a:r>
                      <a:endParaRPr kumimoji="1" lang="ja-JP" altLang="en-US" sz="1600" dirty="0"/>
                    </a:p>
                  </a:txBody>
                  <a:tcPr/>
                </a:tc>
              </a:tr>
              <a:tr h="370840">
                <a:tc>
                  <a:txBody>
                    <a:bodyPr/>
                    <a:lstStyle/>
                    <a:p>
                      <a:r>
                        <a:rPr kumimoji="1" lang="en-US" altLang="ja-JP" dirty="0" err="1" smtClean="0"/>
                        <a:t>cutree</a:t>
                      </a:r>
                      <a:endParaRPr kumimoji="1" lang="ja-JP" altLang="en-US" dirty="0"/>
                    </a:p>
                  </a:txBody>
                  <a:tcPr/>
                </a:tc>
                <a:tc>
                  <a:txBody>
                    <a:bodyPr/>
                    <a:lstStyle/>
                    <a:p>
                      <a:r>
                        <a:rPr kumimoji="1" lang="ja-JP" altLang="en-US" sz="1600" dirty="0" smtClean="0"/>
                        <a:t>クラスターの数を指定し</a:t>
                      </a:r>
                      <a:endParaRPr kumimoji="1" lang="en-US" altLang="ja-JP" sz="1600" dirty="0" smtClean="0"/>
                    </a:p>
                    <a:p>
                      <a:r>
                        <a:rPr kumimoji="1" lang="ja-JP" altLang="en-US" sz="1600" dirty="0" smtClean="0"/>
                        <a:t>グループ分けする</a:t>
                      </a:r>
                      <a:endParaRPr kumimoji="1" lang="ja-JP" altLang="en-US" sz="1600" dirty="0"/>
                    </a:p>
                  </a:txBody>
                  <a:tcPr/>
                </a:tc>
              </a:tr>
              <a:tr h="370840">
                <a:tc>
                  <a:txBody>
                    <a:bodyPr/>
                    <a:lstStyle/>
                    <a:p>
                      <a:r>
                        <a:rPr kumimoji="1" lang="en-US" altLang="ja-JP" dirty="0" err="1" smtClean="0"/>
                        <a:t>cophenetic</a:t>
                      </a:r>
                      <a:endParaRPr kumimoji="1" lang="ja-JP" altLang="en-US" dirty="0"/>
                    </a:p>
                  </a:txBody>
                  <a:tcPr/>
                </a:tc>
                <a:tc>
                  <a:txBody>
                    <a:bodyPr/>
                    <a:lstStyle/>
                    <a:p>
                      <a:r>
                        <a:rPr kumimoji="1" lang="ja-JP" altLang="en-US" sz="1600" dirty="0" smtClean="0"/>
                        <a:t>コーフェン行列を返す</a:t>
                      </a:r>
                      <a:endParaRPr kumimoji="1" lang="ja-JP" altLang="en-US" sz="1600" dirty="0"/>
                    </a:p>
                  </a:txBody>
                  <a:tcPr/>
                </a:tc>
              </a:tr>
            </a:tbl>
          </a:graphicData>
        </a:graphic>
      </p:graphicFrame>
      <p:sp>
        <p:nvSpPr>
          <p:cNvPr id="8" name="テキスト ボックス 7"/>
          <p:cNvSpPr txBox="1"/>
          <p:nvPr/>
        </p:nvSpPr>
        <p:spPr>
          <a:xfrm>
            <a:off x="683568" y="6169240"/>
            <a:ext cx="2808312" cy="369332"/>
          </a:xfrm>
          <a:prstGeom prst="rect">
            <a:avLst/>
          </a:prstGeom>
          <a:noFill/>
        </p:spPr>
        <p:txBody>
          <a:bodyPr wrap="square" rtlCol="0">
            <a:spAutoFit/>
          </a:bodyPr>
          <a:lstStyle/>
          <a:p>
            <a:r>
              <a:rPr kumimoji="1" lang="en-US" altLang="ja-JP" dirty="0" err="1" smtClean="0"/>
              <a:t>hclust</a:t>
            </a:r>
            <a:r>
              <a:rPr kumimoji="1" lang="ja-JP" altLang="en-US" dirty="0" smtClean="0"/>
              <a:t>の引数と諸方法</a:t>
            </a:r>
            <a:endParaRPr kumimoji="1" lang="ja-JP" altLang="en-US" dirty="0"/>
          </a:p>
        </p:txBody>
      </p:sp>
      <p:sp>
        <p:nvSpPr>
          <p:cNvPr id="9" name="テキスト ボックス 8"/>
          <p:cNvSpPr txBox="1"/>
          <p:nvPr/>
        </p:nvSpPr>
        <p:spPr>
          <a:xfrm>
            <a:off x="5076056" y="6169240"/>
            <a:ext cx="2390652" cy="369332"/>
          </a:xfrm>
          <a:prstGeom prst="rect">
            <a:avLst/>
          </a:prstGeom>
          <a:noFill/>
        </p:spPr>
        <p:txBody>
          <a:bodyPr wrap="square" rtlCol="0">
            <a:spAutoFit/>
          </a:bodyPr>
          <a:lstStyle/>
          <a:p>
            <a:r>
              <a:rPr kumimoji="1" lang="en-US" altLang="ja-JP" dirty="0" err="1" smtClean="0"/>
              <a:t>hclust</a:t>
            </a:r>
            <a:r>
              <a:rPr lang="ja-JP" altLang="en-US" dirty="0" smtClean="0"/>
              <a:t>の関連関数</a:t>
            </a:r>
            <a:endParaRPr kumimoji="1" lang="ja-JP" altLang="en-US" dirty="0"/>
          </a:p>
        </p:txBody>
      </p:sp>
    </p:spTree>
    <p:extLst>
      <p:ext uri="{BB962C8B-B14F-4D97-AF65-F5344CB8AC3E}">
        <p14:creationId xmlns:p14="http://schemas.microsoft.com/office/powerpoint/2010/main" val="22204689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9512" y="274638"/>
            <a:ext cx="8280920" cy="1143000"/>
          </a:xfrm>
        </p:spPr>
        <p:txBody>
          <a:bodyPr/>
          <a:lstStyle/>
          <a:p>
            <a:r>
              <a:rPr lang="en-US" altLang="ja-JP" sz="3200" dirty="0" smtClean="0"/>
              <a:t>(</a:t>
            </a:r>
            <a:r>
              <a:rPr lang="en-US" altLang="ja-JP" sz="3200" dirty="0"/>
              <a:t>3) </a:t>
            </a:r>
            <a:r>
              <a:rPr lang="ja-JP" altLang="en-US" sz="3200" dirty="0"/>
              <a:t>選択された方法のコーフェン行列を</a:t>
            </a:r>
            <a:r>
              <a:rPr lang="ja-JP" altLang="en-US" sz="3200" dirty="0" smtClean="0"/>
              <a:t>求める</a:t>
            </a:r>
            <a:endParaRPr kumimoji="1" lang="ja-JP" altLang="en-US" sz="3200" dirty="0"/>
          </a:p>
        </p:txBody>
      </p:sp>
      <p:sp>
        <p:nvSpPr>
          <p:cNvPr id="4" name="テキスト ボックス 3"/>
          <p:cNvSpPr txBox="1"/>
          <p:nvPr/>
        </p:nvSpPr>
        <p:spPr>
          <a:xfrm>
            <a:off x="395536" y="1412776"/>
            <a:ext cx="7632848" cy="3166824"/>
          </a:xfrm>
          <a:prstGeom prst="roundRect">
            <a:avLst/>
          </a:prstGeom>
          <a:noFill/>
          <a:ln>
            <a:solidFill>
              <a:schemeClr val="tx1"/>
            </a:solidFill>
          </a:ln>
        </p:spPr>
        <p:txBody>
          <a:bodyPr wrap="square" rtlCol="0">
            <a:spAutoFit/>
          </a:bodyPr>
          <a:lstStyle/>
          <a:p>
            <a:r>
              <a:rPr lang="en-US" altLang="ja-JP" sz="2000" dirty="0"/>
              <a:t>&gt; </a:t>
            </a:r>
            <a:r>
              <a:rPr lang="en-US" altLang="ja-JP" sz="2000" dirty="0" err="1"/>
              <a:t>seiseki.d</a:t>
            </a:r>
            <a:r>
              <a:rPr lang="en-US" altLang="ja-JP" sz="2000" dirty="0"/>
              <a:t>&lt;-</a:t>
            </a:r>
            <a:r>
              <a:rPr lang="en-US" altLang="ja-JP" sz="2000" dirty="0" err="1"/>
              <a:t>dist</a:t>
            </a:r>
            <a:r>
              <a:rPr lang="en-US" altLang="ja-JP" sz="2000" dirty="0"/>
              <a:t>(</a:t>
            </a:r>
            <a:r>
              <a:rPr lang="en-US" altLang="ja-JP" sz="2000" dirty="0" err="1"/>
              <a:t>seiseki</a:t>
            </a:r>
            <a:r>
              <a:rPr lang="en-US" altLang="ja-JP" sz="2000" dirty="0"/>
              <a:t>)</a:t>
            </a:r>
          </a:p>
          <a:p>
            <a:r>
              <a:rPr lang="en-US" altLang="ja-JP" sz="2000" dirty="0"/>
              <a:t>&gt; (</a:t>
            </a:r>
            <a:r>
              <a:rPr lang="en-US" altLang="ja-JP" sz="2000" dirty="0" err="1"/>
              <a:t>sei.hc</a:t>
            </a:r>
            <a:r>
              <a:rPr lang="en-US" altLang="ja-JP" sz="2000" dirty="0"/>
              <a:t>&lt;-</a:t>
            </a:r>
            <a:r>
              <a:rPr lang="en-US" altLang="ja-JP" sz="2000" dirty="0" err="1"/>
              <a:t>hclust</a:t>
            </a:r>
            <a:r>
              <a:rPr lang="en-US" altLang="ja-JP" sz="2000" dirty="0"/>
              <a:t>(</a:t>
            </a:r>
            <a:r>
              <a:rPr lang="en-US" altLang="ja-JP" sz="2000" dirty="0" err="1"/>
              <a:t>seiseki.d</a:t>
            </a:r>
            <a:r>
              <a:rPr lang="en-US" altLang="ja-JP" sz="2000" dirty="0"/>
              <a:t>))</a:t>
            </a:r>
          </a:p>
          <a:p>
            <a:endParaRPr lang="en-US" altLang="ja-JP" sz="2000" dirty="0"/>
          </a:p>
          <a:p>
            <a:r>
              <a:rPr lang="en-US" altLang="ja-JP" sz="2000" dirty="0"/>
              <a:t>Call:</a:t>
            </a:r>
          </a:p>
          <a:p>
            <a:r>
              <a:rPr lang="en-US" altLang="ja-JP" sz="2000" dirty="0" err="1"/>
              <a:t>hclust</a:t>
            </a:r>
            <a:r>
              <a:rPr lang="en-US" altLang="ja-JP" sz="2000" dirty="0"/>
              <a:t>(d = </a:t>
            </a:r>
            <a:r>
              <a:rPr lang="en-US" altLang="ja-JP" sz="2000" dirty="0" err="1"/>
              <a:t>seiseki.d</a:t>
            </a:r>
            <a:r>
              <a:rPr lang="en-US" altLang="ja-JP" sz="2000" dirty="0"/>
              <a:t>)</a:t>
            </a:r>
          </a:p>
          <a:p>
            <a:endParaRPr lang="en-US" altLang="ja-JP" sz="2000" dirty="0"/>
          </a:p>
          <a:p>
            <a:r>
              <a:rPr lang="en-US" altLang="ja-JP" sz="2000" dirty="0"/>
              <a:t>Cluster method   : complete </a:t>
            </a:r>
            <a:r>
              <a:rPr lang="en-US" altLang="ja-JP" sz="2000" dirty="0" smtClean="0"/>
              <a:t>	#</a:t>
            </a:r>
            <a:r>
              <a:rPr lang="ja-JP" altLang="en-US" sz="2000" dirty="0" smtClean="0"/>
              <a:t>解析方法は最遠隣法</a:t>
            </a:r>
            <a:endParaRPr lang="en-US" altLang="ja-JP" sz="2000" dirty="0"/>
          </a:p>
          <a:p>
            <a:r>
              <a:rPr lang="en-US" altLang="ja-JP" sz="2000" dirty="0"/>
              <a:t>Distance         : </a:t>
            </a:r>
            <a:r>
              <a:rPr lang="en-US" altLang="ja-JP" sz="2000" dirty="0" err="1"/>
              <a:t>euclidean</a:t>
            </a:r>
            <a:r>
              <a:rPr lang="en-US" altLang="ja-JP" sz="2000" dirty="0"/>
              <a:t> </a:t>
            </a:r>
            <a:r>
              <a:rPr lang="en-US" altLang="ja-JP" sz="2000" dirty="0" smtClean="0"/>
              <a:t>		#</a:t>
            </a:r>
            <a:r>
              <a:rPr lang="ja-JP" altLang="en-US" sz="2000" dirty="0" smtClean="0"/>
              <a:t>距離はユークリッド</a:t>
            </a:r>
            <a:endParaRPr lang="en-US" altLang="ja-JP" sz="2000" dirty="0"/>
          </a:p>
          <a:p>
            <a:r>
              <a:rPr lang="en-US" altLang="ja-JP" sz="2000" dirty="0"/>
              <a:t>Number of objects: 7 </a:t>
            </a:r>
          </a:p>
        </p:txBody>
      </p:sp>
    </p:spTree>
    <p:extLst>
      <p:ext uri="{BB962C8B-B14F-4D97-AF65-F5344CB8AC3E}">
        <p14:creationId xmlns:p14="http://schemas.microsoft.com/office/powerpoint/2010/main" val="34542140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コーフェン行列</a:t>
            </a:r>
            <a:endParaRPr kumimoji="1" lang="ja-JP" altLang="en-US" dirty="0"/>
          </a:p>
        </p:txBody>
      </p:sp>
      <p:sp>
        <p:nvSpPr>
          <p:cNvPr id="4" name="テキスト ボックス 3"/>
          <p:cNvSpPr txBox="1"/>
          <p:nvPr/>
        </p:nvSpPr>
        <p:spPr>
          <a:xfrm>
            <a:off x="395536" y="1268760"/>
            <a:ext cx="7632848" cy="2826306"/>
          </a:xfrm>
          <a:prstGeom prst="roundRect">
            <a:avLst/>
          </a:prstGeom>
          <a:noFill/>
          <a:ln>
            <a:solidFill>
              <a:schemeClr val="tx1"/>
            </a:solidFill>
          </a:ln>
        </p:spPr>
        <p:txBody>
          <a:bodyPr wrap="square" rtlCol="0">
            <a:spAutoFit/>
          </a:bodyPr>
          <a:lstStyle/>
          <a:p>
            <a:r>
              <a:rPr lang="en-US" altLang="ja-JP" sz="2000" dirty="0"/>
              <a:t>&gt; </a:t>
            </a:r>
            <a:r>
              <a:rPr lang="en-US" altLang="ja-JP" sz="2000" dirty="0" err="1"/>
              <a:t>cophenetic</a:t>
            </a:r>
            <a:r>
              <a:rPr lang="en-US" altLang="ja-JP" sz="2000" dirty="0"/>
              <a:t>(</a:t>
            </a:r>
            <a:r>
              <a:rPr lang="en-US" altLang="ja-JP" sz="2000" dirty="0" err="1"/>
              <a:t>sei.hc</a:t>
            </a:r>
            <a:r>
              <a:rPr lang="en-US" altLang="ja-JP" sz="2000" dirty="0"/>
              <a:t>)</a:t>
            </a:r>
          </a:p>
          <a:p>
            <a:r>
              <a:rPr lang="en-US" altLang="ja-JP" sz="2000" dirty="0" smtClean="0"/>
              <a:t>	</a:t>
            </a:r>
            <a:r>
              <a:rPr lang="ja-JP" altLang="en-US" sz="2000" dirty="0" smtClean="0"/>
              <a:t>田中</a:t>
            </a:r>
            <a:r>
              <a:rPr lang="en-US" altLang="ja-JP" sz="2000" dirty="0" smtClean="0"/>
              <a:t>	  </a:t>
            </a:r>
            <a:r>
              <a:rPr lang="ja-JP" altLang="en-US" sz="2000" dirty="0" smtClean="0"/>
              <a:t>佐藤</a:t>
            </a:r>
            <a:r>
              <a:rPr lang="en-US" altLang="ja-JP" sz="2000" dirty="0" smtClean="0"/>
              <a:t>	   </a:t>
            </a:r>
            <a:r>
              <a:rPr lang="ja-JP" altLang="en-US" sz="2000" dirty="0" smtClean="0"/>
              <a:t>鈴木</a:t>
            </a:r>
            <a:r>
              <a:rPr lang="en-US" altLang="ja-JP" sz="2000" dirty="0" smtClean="0"/>
              <a:t>	     </a:t>
            </a:r>
            <a:r>
              <a:rPr lang="ja-JP" altLang="en-US" sz="2000" dirty="0" smtClean="0"/>
              <a:t>本田</a:t>
            </a:r>
            <a:r>
              <a:rPr lang="en-US" altLang="ja-JP" sz="2000" dirty="0" smtClean="0"/>
              <a:t>	       </a:t>
            </a:r>
            <a:r>
              <a:rPr lang="ja-JP" altLang="en-US" sz="2000" dirty="0" smtClean="0"/>
              <a:t>川端</a:t>
            </a:r>
            <a:r>
              <a:rPr lang="en-US" altLang="ja-JP" sz="2000" dirty="0" smtClean="0"/>
              <a:t>	            </a:t>
            </a:r>
            <a:r>
              <a:rPr lang="ja-JP" altLang="en-US" sz="2000" dirty="0" smtClean="0"/>
              <a:t>吉野</a:t>
            </a:r>
            <a:endParaRPr lang="ja-JP" altLang="en-US" sz="2000" dirty="0"/>
          </a:p>
          <a:p>
            <a:r>
              <a:rPr lang="ja-JP" altLang="en-US" sz="2000" dirty="0"/>
              <a:t>佐藤 </a:t>
            </a:r>
            <a:r>
              <a:rPr lang="en-US" altLang="ja-JP" sz="2000" dirty="0"/>
              <a:t>91.53142                                             </a:t>
            </a:r>
          </a:p>
          <a:p>
            <a:r>
              <a:rPr lang="ja-JP" altLang="en-US" sz="2000" dirty="0"/>
              <a:t>鈴木 </a:t>
            </a:r>
            <a:r>
              <a:rPr lang="en-US" altLang="ja-JP" sz="2000" dirty="0" smtClean="0"/>
              <a:t>33.77869  91.53142                                    </a:t>
            </a:r>
            <a:endParaRPr lang="en-US" altLang="ja-JP" sz="2000" dirty="0"/>
          </a:p>
          <a:p>
            <a:r>
              <a:rPr lang="ja-JP" altLang="en-US" sz="2000" dirty="0"/>
              <a:t>本田 </a:t>
            </a:r>
            <a:r>
              <a:rPr lang="en-US" altLang="ja-JP" sz="2000" dirty="0"/>
              <a:t>60.13319 </a:t>
            </a:r>
            <a:r>
              <a:rPr lang="en-US" altLang="ja-JP" sz="2000" dirty="0" smtClean="0"/>
              <a:t> 91.53142  60.13319                           </a:t>
            </a:r>
            <a:endParaRPr lang="en-US" altLang="ja-JP" sz="2000" dirty="0"/>
          </a:p>
          <a:p>
            <a:r>
              <a:rPr lang="ja-JP" altLang="en-US" sz="2000" dirty="0"/>
              <a:t>川端 </a:t>
            </a:r>
            <a:r>
              <a:rPr lang="en-US" altLang="ja-JP" sz="2000" dirty="0"/>
              <a:t>33.77869 </a:t>
            </a:r>
            <a:r>
              <a:rPr lang="en-US" altLang="ja-JP" sz="2000" dirty="0" smtClean="0"/>
              <a:t> 91.53142  21.30728   60.13319                  </a:t>
            </a:r>
            <a:endParaRPr lang="en-US" altLang="ja-JP" sz="2000" dirty="0"/>
          </a:p>
          <a:p>
            <a:r>
              <a:rPr lang="ja-JP" altLang="en-US" sz="2000" dirty="0"/>
              <a:t>吉野 </a:t>
            </a:r>
            <a:r>
              <a:rPr lang="en-US" altLang="ja-JP" sz="2000" dirty="0"/>
              <a:t>91.53142 </a:t>
            </a:r>
            <a:r>
              <a:rPr lang="en-US" altLang="ja-JP" sz="2000" dirty="0" smtClean="0"/>
              <a:t> 12.40967  91.53142   91.53142  91.53142         </a:t>
            </a:r>
            <a:endParaRPr lang="en-US" altLang="ja-JP" sz="2000" dirty="0"/>
          </a:p>
          <a:p>
            <a:r>
              <a:rPr lang="ja-JP" altLang="en-US" sz="2000" dirty="0"/>
              <a:t>斉藤 </a:t>
            </a:r>
            <a:r>
              <a:rPr lang="en-US" altLang="ja-JP" sz="2000" dirty="0"/>
              <a:t>91.53142 </a:t>
            </a:r>
            <a:r>
              <a:rPr lang="en-US" altLang="ja-JP" sz="2000" dirty="0" smtClean="0"/>
              <a:t> 45.58509  91.53142   91.53142  91.53142  45.58509</a:t>
            </a:r>
            <a:endParaRPr lang="en-US" altLang="ja-JP" sz="2000" dirty="0"/>
          </a:p>
        </p:txBody>
      </p:sp>
      <p:sp>
        <p:nvSpPr>
          <p:cNvPr id="5" name="テキスト ボックス 4"/>
          <p:cNvSpPr txBox="1"/>
          <p:nvPr/>
        </p:nvSpPr>
        <p:spPr>
          <a:xfrm>
            <a:off x="1036116" y="5661248"/>
            <a:ext cx="6120680" cy="1055608"/>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800" dirty="0"/>
              <a:t>コーフェン</a:t>
            </a:r>
            <a:r>
              <a:rPr lang="ja-JP" altLang="en-US" sz="2800" dirty="0" smtClean="0"/>
              <a:t>行列は</a:t>
            </a:r>
            <a:endParaRPr lang="en-US" altLang="ja-JP" sz="2800" dirty="0" smtClean="0"/>
          </a:p>
          <a:p>
            <a:pPr algn="ctr"/>
            <a:r>
              <a:rPr lang="ja-JP" altLang="en-US" sz="2800" dirty="0" smtClean="0"/>
              <a:t>用いる方法によって結果が異なる</a:t>
            </a:r>
            <a:endParaRPr lang="en-US" altLang="ja-JP" sz="2800" dirty="0" smtClean="0"/>
          </a:p>
        </p:txBody>
      </p:sp>
      <p:sp>
        <p:nvSpPr>
          <p:cNvPr id="6" name="テキスト ボックス 5"/>
          <p:cNvSpPr txBox="1"/>
          <p:nvPr/>
        </p:nvSpPr>
        <p:spPr>
          <a:xfrm>
            <a:off x="1144128" y="4418457"/>
            <a:ext cx="5904656" cy="91940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buNone/>
            </a:pPr>
            <a:r>
              <a:rPr lang="ja-JP" altLang="en-US" sz="2400" b="1" dirty="0"/>
              <a:t>コーフェン距離</a:t>
            </a:r>
            <a:r>
              <a:rPr lang="ja-JP" altLang="en-US" sz="2000" dirty="0"/>
              <a:t>：クラスター間の距離</a:t>
            </a:r>
            <a:endParaRPr lang="en-US" altLang="ja-JP" sz="2000" dirty="0"/>
          </a:p>
          <a:p>
            <a:pPr marL="114300" indent="0">
              <a:buNone/>
            </a:pPr>
            <a:r>
              <a:rPr lang="ja-JP" altLang="en-US" sz="2400" b="1" dirty="0"/>
              <a:t>コーフェン行列</a:t>
            </a:r>
            <a:r>
              <a:rPr lang="ja-JP" altLang="en-US" sz="2000" dirty="0"/>
              <a:t>：コーフェン距離の距離行列</a:t>
            </a:r>
            <a:endParaRPr lang="en-US" altLang="ja-JP" sz="2000" dirty="0"/>
          </a:p>
        </p:txBody>
      </p:sp>
    </p:spTree>
    <p:extLst>
      <p:ext uri="{BB962C8B-B14F-4D97-AF65-F5344CB8AC3E}">
        <p14:creationId xmlns:p14="http://schemas.microsoft.com/office/powerpoint/2010/main" val="15616326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9512" y="274638"/>
            <a:ext cx="8280920" cy="1143000"/>
          </a:xfrm>
        </p:spPr>
        <p:txBody>
          <a:bodyPr/>
          <a:lstStyle/>
          <a:p>
            <a:r>
              <a:rPr kumimoji="1" lang="ja-JP" altLang="en-US" dirty="0" smtClean="0"/>
              <a:t>階層的クラスター分析プロセス</a:t>
            </a:r>
            <a:endParaRPr kumimoji="1" lang="ja-JP" altLang="en-US" dirty="0"/>
          </a:p>
        </p:txBody>
      </p:sp>
      <p:sp>
        <p:nvSpPr>
          <p:cNvPr id="3" name="コンテンツ プレースホルダー 2"/>
          <p:cNvSpPr>
            <a:spLocks noGrp="1"/>
          </p:cNvSpPr>
          <p:nvPr>
            <p:ph idx="1"/>
          </p:nvPr>
        </p:nvSpPr>
        <p:spPr>
          <a:xfrm>
            <a:off x="467544" y="1700808"/>
            <a:ext cx="7620000" cy="4637112"/>
          </a:xfrm>
        </p:spPr>
        <p:txBody>
          <a:bodyPr>
            <a:normAutofit/>
          </a:bodyPr>
          <a:lstStyle/>
          <a:p>
            <a:pPr marL="114300" indent="0">
              <a:buNone/>
            </a:pPr>
            <a:r>
              <a:rPr kumimoji="1" lang="en-US" altLang="ja-JP" sz="2400" dirty="0" smtClean="0">
                <a:solidFill>
                  <a:schemeClr val="bg1">
                    <a:lumMod val="65000"/>
                  </a:schemeClr>
                </a:solidFill>
              </a:rPr>
              <a:t>(1) </a:t>
            </a:r>
            <a:r>
              <a:rPr kumimoji="1" lang="ja-JP" altLang="en-US" sz="2400" dirty="0" smtClean="0">
                <a:solidFill>
                  <a:schemeClr val="bg1">
                    <a:lumMod val="65000"/>
                  </a:schemeClr>
                </a:solidFill>
              </a:rPr>
              <a:t>データから距離あるいは類似度を求める</a:t>
            </a:r>
            <a:endParaRPr kumimoji="1" lang="en-US" altLang="ja-JP" sz="2400" dirty="0" smtClean="0">
              <a:solidFill>
                <a:schemeClr val="bg1">
                  <a:lumMod val="65000"/>
                </a:schemeClr>
              </a:solidFill>
            </a:endParaRPr>
          </a:p>
          <a:p>
            <a:pPr marL="114300" indent="0">
              <a:buNone/>
            </a:pPr>
            <a:endParaRPr lang="en-US" altLang="ja-JP" sz="2400" dirty="0" smtClean="0">
              <a:solidFill>
                <a:schemeClr val="bg1">
                  <a:lumMod val="65000"/>
                </a:schemeClr>
              </a:solidFill>
            </a:endParaRPr>
          </a:p>
          <a:p>
            <a:pPr marL="114300" indent="0">
              <a:buNone/>
            </a:pPr>
            <a:r>
              <a:rPr lang="en-US" altLang="ja-JP" sz="2400" dirty="0" smtClean="0">
                <a:solidFill>
                  <a:schemeClr val="bg1">
                    <a:lumMod val="65000"/>
                  </a:schemeClr>
                </a:solidFill>
              </a:rPr>
              <a:t>(2) </a:t>
            </a:r>
            <a:r>
              <a:rPr lang="ja-JP" altLang="en-US" sz="2400" dirty="0" smtClean="0">
                <a:solidFill>
                  <a:schemeClr val="bg1">
                    <a:lumMod val="65000"/>
                  </a:schemeClr>
                </a:solidFill>
              </a:rPr>
              <a:t>クラスター分析の方法を選択する</a:t>
            </a:r>
            <a:endParaRPr lang="en-US" altLang="ja-JP" sz="2400" dirty="0" smtClean="0">
              <a:solidFill>
                <a:schemeClr val="bg1">
                  <a:lumMod val="65000"/>
                </a:schemeClr>
              </a:solidFill>
            </a:endParaRPr>
          </a:p>
          <a:p>
            <a:pPr marL="114300" indent="0">
              <a:buNone/>
            </a:pPr>
            <a:endParaRPr kumimoji="1" lang="en-US" altLang="ja-JP" sz="2400" dirty="0" smtClean="0">
              <a:solidFill>
                <a:schemeClr val="bg1">
                  <a:lumMod val="65000"/>
                </a:schemeClr>
              </a:solidFill>
            </a:endParaRPr>
          </a:p>
          <a:p>
            <a:pPr marL="114300" indent="0">
              <a:buNone/>
            </a:pPr>
            <a:r>
              <a:rPr kumimoji="1" lang="en-US" altLang="ja-JP" sz="2400" dirty="0" smtClean="0">
                <a:solidFill>
                  <a:schemeClr val="bg1">
                    <a:lumMod val="65000"/>
                  </a:schemeClr>
                </a:solidFill>
              </a:rPr>
              <a:t>(3) </a:t>
            </a:r>
            <a:r>
              <a:rPr kumimoji="1" lang="ja-JP" altLang="en-US" sz="2400" dirty="0" smtClean="0">
                <a:solidFill>
                  <a:schemeClr val="bg1">
                    <a:lumMod val="65000"/>
                  </a:schemeClr>
                </a:solidFill>
              </a:rPr>
              <a:t>選択された</a:t>
            </a:r>
            <a:r>
              <a:rPr kumimoji="1" lang="ja-JP" altLang="en-US" sz="2400" dirty="0">
                <a:solidFill>
                  <a:schemeClr val="bg1">
                    <a:lumMod val="65000"/>
                  </a:schemeClr>
                </a:solidFill>
              </a:rPr>
              <a:t>方法</a:t>
            </a:r>
            <a:r>
              <a:rPr kumimoji="1" lang="ja-JP" altLang="en-US" sz="2400" dirty="0" smtClean="0">
                <a:solidFill>
                  <a:schemeClr val="bg1">
                    <a:lumMod val="65000"/>
                  </a:schemeClr>
                </a:solidFill>
              </a:rPr>
              <a:t>の</a:t>
            </a:r>
            <a:r>
              <a:rPr lang="ja-JP" altLang="en-US" sz="2400" dirty="0" smtClean="0">
                <a:solidFill>
                  <a:schemeClr val="bg1">
                    <a:lumMod val="65000"/>
                  </a:schemeClr>
                </a:solidFill>
              </a:rPr>
              <a:t>コーフェン行列を求める</a:t>
            </a:r>
            <a:endParaRPr lang="en-US" altLang="ja-JP" sz="2400" dirty="0" smtClean="0">
              <a:solidFill>
                <a:schemeClr val="bg1">
                  <a:lumMod val="65000"/>
                </a:schemeClr>
              </a:solidFill>
            </a:endParaRPr>
          </a:p>
          <a:p>
            <a:pPr marL="114300" indent="0">
              <a:buNone/>
            </a:pPr>
            <a:endParaRPr kumimoji="1" lang="en-US" altLang="ja-JP" sz="2400" dirty="0" smtClean="0">
              <a:solidFill>
                <a:schemeClr val="bg1">
                  <a:lumMod val="65000"/>
                </a:schemeClr>
              </a:solidFill>
            </a:endParaRPr>
          </a:p>
          <a:p>
            <a:pPr marL="114300" indent="0">
              <a:buNone/>
            </a:pPr>
            <a:r>
              <a:rPr kumimoji="1" lang="en-US" altLang="ja-JP" sz="2400" dirty="0" smtClean="0">
                <a:solidFill>
                  <a:srgbClr val="2F2B20"/>
                </a:solidFill>
              </a:rPr>
              <a:t>(4) </a:t>
            </a:r>
            <a:r>
              <a:rPr kumimoji="1" lang="ja-JP" altLang="en-US" sz="2400" dirty="0" smtClean="0">
                <a:solidFill>
                  <a:srgbClr val="2F2B20"/>
                </a:solidFill>
              </a:rPr>
              <a:t>コーフェン行列に基づいて樹形図を作成する</a:t>
            </a:r>
            <a:endParaRPr kumimoji="1" lang="en-US" altLang="ja-JP" sz="2400" dirty="0" smtClean="0">
              <a:solidFill>
                <a:srgbClr val="2F2B20"/>
              </a:solidFill>
            </a:endParaRPr>
          </a:p>
          <a:p>
            <a:pPr marL="114300" indent="0">
              <a:buNone/>
            </a:pPr>
            <a:endParaRPr lang="en-US" altLang="ja-JP" sz="2400" dirty="0" smtClean="0">
              <a:solidFill>
                <a:schemeClr val="bg1">
                  <a:lumMod val="65000"/>
                </a:schemeClr>
              </a:solidFill>
            </a:endParaRPr>
          </a:p>
          <a:p>
            <a:pPr marL="114300" indent="0">
              <a:buNone/>
            </a:pPr>
            <a:r>
              <a:rPr lang="en-US" altLang="ja-JP" sz="2400" dirty="0" smtClean="0">
                <a:solidFill>
                  <a:schemeClr val="bg1">
                    <a:lumMod val="65000"/>
                  </a:schemeClr>
                </a:solidFill>
              </a:rPr>
              <a:t>(5) </a:t>
            </a:r>
            <a:r>
              <a:rPr lang="ja-JP" altLang="en-US" sz="2400" dirty="0" smtClean="0">
                <a:solidFill>
                  <a:schemeClr val="bg1">
                    <a:lumMod val="65000"/>
                  </a:schemeClr>
                </a:solidFill>
              </a:rPr>
              <a:t>結果</a:t>
            </a:r>
            <a:r>
              <a:rPr lang="ja-JP" altLang="en-US" sz="2400" dirty="0">
                <a:solidFill>
                  <a:schemeClr val="bg1">
                    <a:lumMod val="65000"/>
                  </a:schemeClr>
                </a:solidFill>
              </a:rPr>
              <a:t>に</a:t>
            </a:r>
            <a:r>
              <a:rPr lang="ja-JP" altLang="en-US" sz="2400" dirty="0" smtClean="0">
                <a:solidFill>
                  <a:schemeClr val="bg1">
                    <a:lumMod val="65000"/>
                  </a:schemeClr>
                </a:solidFill>
              </a:rPr>
              <a:t>ついて検討を行う</a:t>
            </a:r>
            <a:endParaRPr lang="en-US" altLang="ja-JP" sz="2400" dirty="0" smtClean="0">
              <a:solidFill>
                <a:schemeClr val="bg1">
                  <a:lumMod val="65000"/>
                </a:schemeClr>
              </a:solidFill>
            </a:endParaRPr>
          </a:p>
          <a:p>
            <a:pPr marL="114300" indent="0">
              <a:buNone/>
            </a:pPr>
            <a:endParaRPr kumimoji="1" lang="en-US" altLang="ja-JP" sz="2400" dirty="0">
              <a:solidFill>
                <a:schemeClr val="bg1">
                  <a:lumMod val="65000"/>
                </a:schemeClr>
              </a:solidFill>
            </a:endParaRPr>
          </a:p>
          <a:p>
            <a:pPr marL="114300" indent="0">
              <a:buNone/>
            </a:pPr>
            <a:endParaRPr lang="en-US" altLang="ja-JP" sz="2000" dirty="0" smtClean="0">
              <a:solidFill>
                <a:schemeClr val="bg1">
                  <a:lumMod val="65000"/>
                </a:schemeClr>
              </a:solidFill>
            </a:endParaRPr>
          </a:p>
        </p:txBody>
      </p:sp>
    </p:spTree>
    <p:extLst>
      <p:ext uri="{BB962C8B-B14F-4D97-AF65-F5344CB8AC3E}">
        <p14:creationId xmlns:p14="http://schemas.microsoft.com/office/powerpoint/2010/main" val="14754669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260648"/>
            <a:ext cx="8028384" cy="1143000"/>
          </a:xfrm>
        </p:spPr>
        <p:txBody>
          <a:bodyPr/>
          <a:lstStyle/>
          <a:p>
            <a:r>
              <a:rPr lang="en-US" altLang="ja-JP" sz="2800" dirty="0" smtClean="0"/>
              <a:t>(4)</a:t>
            </a:r>
            <a:r>
              <a:rPr lang="ja-JP" altLang="en-US" sz="2800" dirty="0" smtClean="0"/>
              <a:t>コーフェン行列に基づいて樹形図を作成する</a:t>
            </a:r>
            <a:endParaRPr kumimoji="1" lang="ja-JP" altLang="en-US" sz="2800"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89" y="2260842"/>
            <a:ext cx="4128071" cy="4120486"/>
          </a:xfrm>
          <a:prstGeom prst="rect">
            <a:avLst/>
          </a:prstGeom>
        </p:spPr>
      </p:pic>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7085" y="2256077"/>
            <a:ext cx="4061339" cy="4125251"/>
          </a:xfrm>
          <a:prstGeom prst="rect">
            <a:avLst/>
          </a:prstGeom>
        </p:spPr>
      </p:pic>
      <p:sp>
        <p:nvSpPr>
          <p:cNvPr id="7" name="テキスト ボックス 6"/>
          <p:cNvSpPr txBox="1"/>
          <p:nvPr/>
        </p:nvSpPr>
        <p:spPr>
          <a:xfrm>
            <a:off x="395536" y="1268760"/>
            <a:ext cx="7632848" cy="783193"/>
          </a:xfrm>
          <a:prstGeom prst="roundRect">
            <a:avLst/>
          </a:prstGeom>
          <a:noFill/>
          <a:ln>
            <a:solidFill>
              <a:schemeClr val="tx1"/>
            </a:solidFill>
          </a:ln>
        </p:spPr>
        <p:txBody>
          <a:bodyPr wrap="square" rtlCol="0">
            <a:spAutoFit/>
          </a:bodyPr>
          <a:lstStyle/>
          <a:p>
            <a:r>
              <a:rPr lang="en-US" altLang="ja-JP" sz="2000" dirty="0"/>
              <a:t>&gt; plot(</a:t>
            </a:r>
            <a:r>
              <a:rPr lang="en-US" altLang="ja-JP" sz="2000" dirty="0" err="1"/>
              <a:t>sei.hc</a:t>
            </a:r>
            <a:r>
              <a:rPr lang="en-US" altLang="ja-JP" sz="2000" dirty="0" smtClean="0"/>
              <a:t>)		#</a:t>
            </a:r>
            <a:r>
              <a:rPr lang="ja-JP" altLang="en-US" sz="2000" dirty="0" smtClean="0"/>
              <a:t>図１</a:t>
            </a:r>
            <a:endParaRPr lang="en-US" altLang="ja-JP" sz="2000" dirty="0"/>
          </a:p>
          <a:p>
            <a:r>
              <a:rPr lang="en-US" altLang="ja-JP" sz="2000" dirty="0"/>
              <a:t>&gt; plot(</a:t>
            </a:r>
            <a:r>
              <a:rPr lang="en-US" altLang="ja-JP" sz="2000" dirty="0" err="1"/>
              <a:t>sei.hc,hang</a:t>
            </a:r>
            <a:r>
              <a:rPr lang="en-US" altLang="ja-JP" sz="2000" dirty="0"/>
              <a:t>=-1</a:t>
            </a:r>
            <a:r>
              <a:rPr lang="en-US" altLang="ja-JP" sz="2000" dirty="0" smtClean="0"/>
              <a:t>)	#</a:t>
            </a:r>
            <a:r>
              <a:rPr lang="ja-JP" altLang="en-US" sz="2000" dirty="0" smtClean="0"/>
              <a:t>図２（葉の高さをそろえる）</a:t>
            </a:r>
            <a:endParaRPr lang="en-US" altLang="ja-JP" sz="2000" dirty="0"/>
          </a:p>
        </p:txBody>
      </p:sp>
      <p:sp>
        <p:nvSpPr>
          <p:cNvPr id="8" name="テキスト ボックス 7"/>
          <p:cNvSpPr txBox="1"/>
          <p:nvPr/>
        </p:nvSpPr>
        <p:spPr>
          <a:xfrm>
            <a:off x="1883508" y="6401264"/>
            <a:ext cx="744276" cy="369332"/>
          </a:xfrm>
          <a:prstGeom prst="rect">
            <a:avLst/>
          </a:prstGeom>
          <a:noFill/>
        </p:spPr>
        <p:txBody>
          <a:bodyPr wrap="square" rtlCol="0">
            <a:spAutoFit/>
          </a:bodyPr>
          <a:lstStyle/>
          <a:p>
            <a:r>
              <a:rPr kumimoji="1" lang="ja-JP" altLang="en-US" dirty="0" smtClean="0"/>
              <a:t>図１</a:t>
            </a:r>
            <a:endParaRPr kumimoji="1" lang="en-US" altLang="ja-JP" dirty="0" smtClean="0"/>
          </a:p>
        </p:txBody>
      </p:sp>
      <p:sp>
        <p:nvSpPr>
          <p:cNvPr id="9" name="テキスト ボックス 8"/>
          <p:cNvSpPr txBox="1"/>
          <p:nvPr/>
        </p:nvSpPr>
        <p:spPr>
          <a:xfrm>
            <a:off x="6131980" y="6401264"/>
            <a:ext cx="744276" cy="369332"/>
          </a:xfrm>
          <a:prstGeom prst="rect">
            <a:avLst/>
          </a:prstGeom>
          <a:noFill/>
        </p:spPr>
        <p:txBody>
          <a:bodyPr wrap="square" rtlCol="0">
            <a:spAutoFit/>
          </a:bodyPr>
          <a:lstStyle/>
          <a:p>
            <a:r>
              <a:rPr kumimoji="1" lang="ja-JP" altLang="en-US" dirty="0" smtClean="0"/>
              <a:t>図２</a:t>
            </a:r>
            <a:endParaRPr kumimoji="1" lang="en-US" altLang="ja-JP" dirty="0" smtClean="0"/>
          </a:p>
        </p:txBody>
      </p:sp>
    </p:spTree>
    <p:extLst>
      <p:ext uri="{BB962C8B-B14F-4D97-AF65-F5344CB8AC3E}">
        <p14:creationId xmlns:p14="http://schemas.microsoft.com/office/powerpoint/2010/main" val="37512449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260648"/>
            <a:ext cx="8028384" cy="1143000"/>
          </a:xfrm>
        </p:spPr>
        <p:txBody>
          <a:bodyPr/>
          <a:lstStyle/>
          <a:p>
            <a:r>
              <a:rPr lang="en-US" altLang="ja-JP" sz="2800" dirty="0" smtClean="0"/>
              <a:t>(4)</a:t>
            </a:r>
            <a:r>
              <a:rPr lang="ja-JP" altLang="en-US" sz="2800" dirty="0" smtClean="0"/>
              <a:t>コーフェン行列に基づいて樹形図を作成する</a:t>
            </a:r>
            <a:endParaRPr kumimoji="1" lang="ja-JP" altLang="en-US" sz="2800"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078" y="2260842"/>
            <a:ext cx="4039692" cy="4120486"/>
          </a:xfrm>
          <a:prstGeom prst="rect">
            <a:avLst/>
          </a:prstGeom>
        </p:spPr>
      </p:pic>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7085" y="2267755"/>
            <a:ext cx="4061339" cy="4101894"/>
          </a:xfrm>
          <a:prstGeom prst="rect">
            <a:avLst/>
          </a:prstGeom>
        </p:spPr>
      </p:pic>
      <p:sp>
        <p:nvSpPr>
          <p:cNvPr id="7" name="テキスト ボックス 6"/>
          <p:cNvSpPr txBox="1"/>
          <p:nvPr/>
        </p:nvSpPr>
        <p:spPr>
          <a:xfrm>
            <a:off x="395536" y="1268760"/>
            <a:ext cx="7632848" cy="783193"/>
          </a:xfrm>
          <a:prstGeom prst="roundRect">
            <a:avLst/>
          </a:prstGeom>
          <a:noFill/>
          <a:ln>
            <a:solidFill>
              <a:schemeClr val="tx1"/>
            </a:solidFill>
          </a:ln>
        </p:spPr>
        <p:txBody>
          <a:bodyPr wrap="square" rtlCol="0">
            <a:spAutoFit/>
          </a:bodyPr>
          <a:lstStyle/>
          <a:p>
            <a:r>
              <a:rPr lang="en-US" altLang="ja-JP" sz="2000" dirty="0"/>
              <a:t>&gt; plot(</a:t>
            </a:r>
            <a:r>
              <a:rPr lang="en-US" altLang="ja-JP" sz="2000" dirty="0" err="1"/>
              <a:t>hclust</a:t>
            </a:r>
            <a:r>
              <a:rPr lang="en-US" altLang="ja-JP" sz="2000" dirty="0"/>
              <a:t>(</a:t>
            </a:r>
            <a:r>
              <a:rPr lang="en-US" altLang="ja-JP" sz="2000" dirty="0" err="1"/>
              <a:t>seiseki.d</a:t>
            </a:r>
            <a:r>
              <a:rPr lang="en-US" altLang="ja-JP" sz="2000" dirty="0" err="1" smtClean="0"/>
              <a:t>,“centroid</a:t>
            </a:r>
            <a:r>
              <a:rPr lang="en-US" altLang="ja-JP" sz="2000" dirty="0" smtClean="0"/>
              <a:t>”),</a:t>
            </a:r>
            <a:r>
              <a:rPr lang="en-US" altLang="ja-JP" sz="2000" dirty="0"/>
              <a:t>hang=-1</a:t>
            </a:r>
            <a:r>
              <a:rPr lang="en-US" altLang="ja-JP" sz="2000" dirty="0" smtClean="0"/>
              <a:t>)			#</a:t>
            </a:r>
            <a:r>
              <a:rPr lang="ja-JP" altLang="en-US" sz="2000" dirty="0" smtClean="0"/>
              <a:t>図３</a:t>
            </a:r>
            <a:endParaRPr lang="en-US" altLang="ja-JP" sz="2000" dirty="0"/>
          </a:p>
          <a:p>
            <a:r>
              <a:rPr lang="en-US" altLang="ja-JP" sz="2000" dirty="0"/>
              <a:t>&gt; plot(</a:t>
            </a:r>
            <a:r>
              <a:rPr lang="en-US" altLang="ja-JP" sz="2000" dirty="0" err="1"/>
              <a:t>hclust</a:t>
            </a:r>
            <a:r>
              <a:rPr lang="en-US" altLang="ja-JP" sz="2000" dirty="0"/>
              <a:t>(</a:t>
            </a:r>
            <a:r>
              <a:rPr lang="en-US" altLang="ja-JP" sz="2000" dirty="0" err="1"/>
              <a:t>dist</a:t>
            </a:r>
            <a:r>
              <a:rPr lang="en-US" altLang="ja-JP" sz="2000" dirty="0"/>
              <a:t>(</a:t>
            </a:r>
            <a:r>
              <a:rPr lang="en-US" altLang="ja-JP" sz="2000" dirty="0" err="1"/>
              <a:t>seiseki</a:t>
            </a:r>
            <a:r>
              <a:rPr lang="en-US" altLang="ja-JP" sz="2000" dirty="0" smtClean="0"/>
              <a:t>,“</a:t>
            </a:r>
            <a:r>
              <a:rPr lang="en-US" altLang="ja-JP" sz="2000" dirty="0" err="1" smtClean="0"/>
              <a:t>canberra</a:t>
            </a:r>
            <a:r>
              <a:rPr lang="en-US" altLang="ja-JP" sz="2000" dirty="0" smtClean="0"/>
              <a:t>”),“ward”),</a:t>
            </a:r>
            <a:r>
              <a:rPr lang="en-US" altLang="ja-JP" sz="2000" dirty="0"/>
              <a:t>hang=-1</a:t>
            </a:r>
            <a:r>
              <a:rPr lang="en-US" altLang="ja-JP" sz="2000" dirty="0" smtClean="0"/>
              <a:t>)	#</a:t>
            </a:r>
            <a:r>
              <a:rPr lang="ja-JP" altLang="en-US" sz="2000" dirty="0" smtClean="0"/>
              <a:t>図４</a:t>
            </a:r>
            <a:endParaRPr lang="en-US" altLang="ja-JP" sz="2000" dirty="0"/>
          </a:p>
        </p:txBody>
      </p:sp>
      <p:sp>
        <p:nvSpPr>
          <p:cNvPr id="8" name="テキスト ボックス 7"/>
          <p:cNvSpPr txBox="1"/>
          <p:nvPr/>
        </p:nvSpPr>
        <p:spPr>
          <a:xfrm>
            <a:off x="1883508" y="6401264"/>
            <a:ext cx="744276" cy="369332"/>
          </a:xfrm>
          <a:prstGeom prst="rect">
            <a:avLst/>
          </a:prstGeom>
          <a:noFill/>
        </p:spPr>
        <p:txBody>
          <a:bodyPr wrap="square" rtlCol="0">
            <a:spAutoFit/>
          </a:bodyPr>
          <a:lstStyle/>
          <a:p>
            <a:r>
              <a:rPr kumimoji="1" lang="ja-JP" altLang="en-US" dirty="0" smtClean="0"/>
              <a:t>図３</a:t>
            </a:r>
            <a:endParaRPr kumimoji="1" lang="en-US" altLang="ja-JP" dirty="0" smtClean="0"/>
          </a:p>
        </p:txBody>
      </p:sp>
      <p:sp>
        <p:nvSpPr>
          <p:cNvPr id="9" name="テキスト ボックス 8"/>
          <p:cNvSpPr txBox="1"/>
          <p:nvPr/>
        </p:nvSpPr>
        <p:spPr>
          <a:xfrm>
            <a:off x="6131980" y="6401264"/>
            <a:ext cx="744276" cy="369332"/>
          </a:xfrm>
          <a:prstGeom prst="rect">
            <a:avLst/>
          </a:prstGeom>
          <a:noFill/>
        </p:spPr>
        <p:txBody>
          <a:bodyPr wrap="square" rtlCol="0">
            <a:spAutoFit/>
          </a:bodyPr>
          <a:lstStyle/>
          <a:p>
            <a:r>
              <a:rPr kumimoji="1" lang="ja-JP" altLang="en-US" dirty="0" smtClean="0"/>
              <a:t>図４</a:t>
            </a:r>
            <a:endParaRPr kumimoji="1" lang="en-US" altLang="ja-JP" dirty="0" smtClean="0"/>
          </a:p>
        </p:txBody>
      </p:sp>
    </p:spTree>
    <p:extLst>
      <p:ext uri="{BB962C8B-B14F-4D97-AF65-F5344CB8AC3E}">
        <p14:creationId xmlns:p14="http://schemas.microsoft.com/office/powerpoint/2010/main" val="35484563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9512" y="274638"/>
            <a:ext cx="8280920" cy="1143000"/>
          </a:xfrm>
        </p:spPr>
        <p:txBody>
          <a:bodyPr/>
          <a:lstStyle/>
          <a:p>
            <a:r>
              <a:rPr kumimoji="1" lang="ja-JP" altLang="en-US" dirty="0" smtClean="0"/>
              <a:t>階層的クラスター分析プロセス</a:t>
            </a:r>
            <a:endParaRPr kumimoji="1" lang="ja-JP" altLang="en-US" dirty="0"/>
          </a:p>
        </p:txBody>
      </p:sp>
      <p:sp>
        <p:nvSpPr>
          <p:cNvPr id="3" name="コンテンツ プレースホルダー 2"/>
          <p:cNvSpPr>
            <a:spLocks noGrp="1"/>
          </p:cNvSpPr>
          <p:nvPr>
            <p:ph idx="1"/>
          </p:nvPr>
        </p:nvSpPr>
        <p:spPr>
          <a:xfrm>
            <a:off x="467544" y="1700808"/>
            <a:ext cx="7620000" cy="4637112"/>
          </a:xfrm>
        </p:spPr>
        <p:txBody>
          <a:bodyPr>
            <a:normAutofit/>
          </a:bodyPr>
          <a:lstStyle/>
          <a:p>
            <a:pPr marL="114300" indent="0">
              <a:buNone/>
            </a:pPr>
            <a:r>
              <a:rPr kumimoji="1" lang="en-US" altLang="ja-JP" sz="2400" dirty="0" smtClean="0">
                <a:solidFill>
                  <a:schemeClr val="bg1">
                    <a:lumMod val="65000"/>
                  </a:schemeClr>
                </a:solidFill>
              </a:rPr>
              <a:t>(1) </a:t>
            </a:r>
            <a:r>
              <a:rPr kumimoji="1" lang="ja-JP" altLang="en-US" sz="2400" dirty="0" smtClean="0">
                <a:solidFill>
                  <a:schemeClr val="bg1">
                    <a:lumMod val="65000"/>
                  </a:schemeClr>
                </a:solidFill>
              </a:rPr>
              <a:t>データから距離あるいは類似度を求める</a:t>
            </a:r>
            <a:endParaRPr kumimoji="1" lang="en-US" altLang="ja-JP" sz="2400" dirty="0" smtClean="0">
              <a:solidFill>
                <a:schemeClr val="bg1">
                  <a:lumMod val="65000"/>
                </a:schemeClr>
              </a:solidFill>
            </a:endParaRPr>
          </a:p>
          <a:p>
            <a:pPr marL="114300" indent="0">
              <a:buNone/>
            </a:pPr>
            <a:endParaRPr lang="en-US" altLang="ja-JP" sz="2400" dirty="0" smtClean="0">
              <a:solidFill>
                <a:schemeClr val="bg1">
                  <a:lumMod val="65000"/>
                </a:schemeClr>
              </a:solidFill>
            </a:endParaRPr>
          </a:p>
          <a:p>
            <a:pPr marL="114300" indent="0">
              <a:buNone/>
            </a:pPr>
            <a:r>
              <a:rPr lang="en-US" altLang="ja-JP" sz="2400" dirty="0" smtClean="0">
                <a:solidFill>
                  <a:schemeClr val="bg1">
                    <a:lumMod val="65000"/>
                  </a:schemeClr>
                </a:solidFill>
              </a:rPr>
              <a:t>(2) </a:t>
            </a:r>
            <a:r>
              <a:rPr lang="ja-JP" altLang="en-US" sz="2400" dirty="0" smtClean="0">
                <a:solidFill>
                  <a:schemeClr val="bg1">
                    <a:lumMod val="65000"/>
                  </a:schemeClr>
                </a:solidFill>
              </a:rPr>
              <a:t>クラスター分析の方法を選択する</a:t>
            </a:r>
            <a:endParaRPr lang="en-US" altLang="ja-JP" sz="2400" dirty="0" smtClean="0">
              <a:solidFill>
                <a:schemeClr val="bg1">
                  <a:lumMod val="65000"/>
                </a:schemeClr>
              </a:solidFill>
            </a:endParaRPr>
          </a:p>
          <a:p>
            <a:pPr marL="114300" indent="0">
              <a:buNone/>
            </a:pPr>
            <a:endParaRPr kumimoji="1" lang="en-US" altLang="ja-JP" sz="2400" dirty="0" smtClean="0">
              <a:solidFill>
                <a:schemeClr val="bg1">
                  <a:lumMod val="65000"/>
                </a:schemeClr>
              </a:solidFill>
            </a:endParaRPr>
          </a:p>
          <a:p>
            <a:pPr marL="114300" indent="0">
              <a:buNone/>
            </a:pPr>
            <a:r>
              <a:rPr kumimoji="1" lang="en-US" altLang="ja-JP" sz="2400" dirty="0" smtClean="0">
                <a:solidFill>
                  <a:schemeClr val="bg1">
                    <a:lumMod val="65000"/>
                  </a:schemeClr>
                </a:solidFill>
              </a:rPr>
              <a:t>(3) </a:t>
            </a:r>
            <a:r>
              <a:rPr kumimoji="1" lang="ja-JP" altLang="en-US" sz="2400" dirty="0" smtClean="0">
                <a:solidFill>
                  <a:schemeClr val="bg1">
                    <a:lumMod val="65000"/>
                  </a:schemeClr>
                </a:solidFill>
              </a:rPr>
              <a:t>選択された</a:t>
            </a:r>
            <a:r>
              <a:rPr kumimoji="1" lang="ja-JP" altLang="en-US" sz="2400" dirty="0">
                <a:solidFill>
                  <a:schemeClr val="bg1">
                    <a:lumMod val="65000"/>
                  </a:schemeClr>
                </a:solidFill>
              </a:rPr>
              <a:t>方法</a:t>
            </a:r>
            <a:r>
              <a:rPr kumimoji="1" lang="ja-JP" altLang="en-US" sz="2400" dirty="0" smtClean="0">
                <a:solidFill>
                  <a:schemeClr val="bg1">
                    <a:lumMod val="65000"/>
                  </a:schemeClr>
                </a:solidFill>
              </a:rPr>
              <a:t>の</a:t>
            </a:r>
            <a:r>
              <a:rPr lang="ja-JP" altLang="en-US" sz="2400" dirty="0" smtClean="0">
                <a:solidFill>
                  <a:schemeClr val="bg1">
                    <a:lumMod val="65000"/>
                  </a:schemeClr>
                </a:solidFill>
              </a:rPr>
              <a:t>コーフェン行列を求める</a:t>
            </a:r>
            <a:endParaRPr lang="en-US" altLang="ja-JP" sz="2400" dirty="0" smtClean="0">
              <a:solidFill>
                <a:schemeClr val="bg1">
                  <a:lumMod val="65000"/>
                </a:schemeClr>
              </a:solidFill>
            </a:endParaRPr>
          </a:p>
          <a:p>
            <a:pPr marL="114300" indent="0">
              <a:buNone/>
            </a:pPr>
            <a:endParaRPr kumimoji="1" lang="en-US" altLang="ja-JP" sz="2400" dirty="0" smtClean="0">
              <a:solidFill>
                <a:schemeClr val="bg1">
                  <a:lumMod val="65000"/>
                </a:schemeClr>
              </a:solidFill>
            </a:endParaRPr>
          </a:p>
          <a:p>
            <a:pPr marL="114300" indent="0">
              <a:buNone/>
            </a:pPr>
            <a:r>
              <a:rPr kumimoji="1" lang="en-US" altLang="ja-JP" sz="2400" dirty="0" smtClean="0">
                <a:solidFill>
                  <a:schemeClr val="bg1">
                    <a:lumMod val="65000"/>
                  </a:schemeClr>
                </a:solidFill>
              </a:rPr>
              <a:t>(4) </a:t>
            </a:r>
            <a:r>
              <a:rPr kumimoji="1" lang="ja-JP" altLang="en-US" sz="2400" dirty="0" smtClean="0">
                <a:solidFill>
                  <a:schemeClr val="bg1">
                    <a:lumMod val="65000"/>
                  </a:schemeClr>
                </a:solidFill>
              </a:rPr>
              <a:t>コーフェン行列に基づいて樹形図を作成する</a:t>
            </a:r>
            <a:endParaRPr kumimoji="1" lang="en-US" altLang="ja-JP" sz="2400" dirty="0" smtClean="0">
              <a:solidFill>
                <a:schemeClr val="bg1">
                  <a:lumMod val="65000"/>
                </a:schemeClr>
              </a:solidFill>
            </a:endParaRPr>
          </a:p>
          <a:p>
            <a:pPr marL="114300" indent="0">
              <a:buNone/>
            </a:pPr>
            <a:endParaRPr lang="en-US" altLang="ja-JP" sz="2400" dirty="0" smtClean="0">
              <a:solidFill>
                <a:schemeClr val="bg1">
                  <a:lumMod val="65000"/>
                </a:schemeClr>
              </a:solidFill>
            </a:endParaRPr>
          </a:p>
          <a:p>
            <a:pPr marL="114300" indent="0">
              <a:buNone/>
            </a:pPr>
            <a:r>
              <a:rPr lang="en-US" altLang="ja-JP" sz="2400" dirty="0" smtClean="0"/>
              <a:t>(5) </a:t>
            </a:r>
            <a:r>
              <a:rPr lang="ja-JP" altLang="en-US" sz="2400" dirty="0" smtClean="0"/>
              <a:t>結果</a:t>
            </a:r>
            <a:r>
              <a:rPr lang="ja-JP" altLang="en-US" sz="2400" dirty="0"/>
              <a:t>に</a:t>
            </a:r>
            <a:r>
              <a:rPr lang="ja-JP" altLang="en-US" sz="2400" dirty="0" smtClean="0"/>
              <a:t>ついて検討を行う</a:t>
            </a:r>
            <a:endParaRPr lang="en-US" altLang="ja-JP" sz="2400" dirty="0" smtClean="0"/>
          </a:p>
          <a:p>
            <a:pPr marL="114300" indent="0">
              <a:buNone/>
            </a:pPr>
            <a:endParaRPr kumimoji="1" lang="en-US" altLang="ja-JP" sz="2400" dirty="0">
              <a:solidFill>
                <a:schemeClr val="bg1">
                  <a:lumMod val="65000"/>
                </a:schemeClr>
              </a:solidFill>
            </a:endParaRPr>
          </a:p>
          <a:p>
            <a:pPr marL="114300" indent="0">
              <a:buNone/>
            </a:pPr>
            <a:endParaRPr lang="en-US" altLang="ja-JP" sz="2000" dirty="0" smtClean="0">
              <a:solidFill>
                <a:schemeClr val="bg1">
                  <a:lumMod val="65000"/>
                </a:schemeClr>
              </a:solidFill>
            </a:endParaRPr>
          </a:p>
        </p:txBody>
      </p:sp>
    </p:spTree>
    <p:extLst>
      <p:ext uri="{BB962C8B-B14F-4D97-AF65-F5344CB8AC3E}">
        <p14:creationId xmlns:p14="http://schemas.microsoft.com/office/powerpoint/2010/main" val="42815442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marL="114300"/>
            <a:r>
              <a:rPr lang="en-US" altLang="ja-JP" sz="4400" dirty="0"/>
              <a:t>(5) </a:t>
            </a:r>
            <a:r>
              <a:rPr lang="ja-JP" altLang="en-US" sz="4400" dirty="0"/>
              <a:t>結果について検討を行う</a:t>
            </a:r>
            <a:endParaRPr lang="en-US" altLang="ja-JP" sz="4400" dirty="0"/>
          </a:p>
        </p:txBody>
      </p:sp>
      <p:sp>
        <p:nvSpPr>
          <p:cNvPr id="3" name="コンテンツ プレースホルダー 2"/>
          <p:cNvSpPr>
            <a:spLocks noGrp="1"/>
          </p:cNvSpPr>
          <p:nvPr>
            <p:ph idx="1"/>
          </p:nvPr>
        </p:nvSpPr>
        <p:spPr/>
        <p:txBody>
          <a:bodyPr/>
          <a:lstStyle/>
          <a:p>
            <a:r>
              <a:rPr kumimoji="1" lang="ja-JP" altLang="en-US" dirty="0" smtClean="0"/>
              <a:t>クラスター分析の結果の妥当性の評価に</a:t>
            </a:r>
            <a:r>
              <a:rPr kumimoji="1" lang="en-US" altLang="ja-JP" dirty="0" smtClean="0"/>
              <a:t>,</a:t>
            </a:r>
            <a:r>
              <a:rPr kumimoji="1" lang="ja-JP" altLang="en-US" dirty="0" smtClean="0"/>
              <a:t>距離の行列とコーフェン行列との</a:t>
            </a:r>
            <a:r>
              <a:rPr kumimoji="1" lang="ja-JP" altLang="en-US" b="1" dirty="0" smtClean="0"/>
              <a:t>相関係数</a:t>
            </a:r>
            <a:r>
              <a:rPr kumimoji="1" lang="ja-JP" altLang="en-US" dirty="0" smtClean="0"/>
              <a:t>が用いられる</a:t>
            </a:r>
            <a:r>
              <a:rPr kumimoji="1" lang="en-US" altLang="ja-JP" dirty="0" smtClean="0"/>
              <a:t>.</a:t>
            </a:r>
            <a:endParaRPr kumimoji="1" lang="ja-JP" altLang="en-US" dirty="0"/>
          </a:p>
        </p:txBody>
      </p:sp>
      <p:sp>
        <p:nvSpPr>
          <p:cNvPr id="4" name="テキスト ボックス 3"/>
          <p:cNvSpPr txBox="1"/>
          <p:nvPr/>
        </p:nvSpPr>
        <p:spPr>
          <a:xfrm>
            <a:off x="395536" y="2429783"/>
            <a:ext cx="7632848" cy="783193"/>
          </a:xfrm>
          <a:prstGeom prst="roundRect">
            <a:avLst/>
          </a:prstGeom>
          <a:noFill/>
          <a:ln>
            <a:solidFill>
              <a:schemeClr val="tx1"/>
            </a:solidFill>
          </a:ln>
        </p:spPr>
        <p:txBody>
          <a:bodyPr wrap="square" rtlCol="0">
            <a:spAutoFit/>
          </a:bodyPr>
          <a:lstStyle/>
          <a:p>
            <a:r>
              <a:rPr lang="en-US" altLang="ja-JP" sz="2000" dirty="0"/>
              <a:t>&gt; </a:t>
            </a:r>
            <a:r>
              <a:rPr lang="en-US" altLang="ja-JP" sz="2000" dirty="0" err="1"/>
              <a:t>cor</a:t>
            </a:r>
            <a:r>
              <a:rPr lang="en-US" altLang="ja-JP" sz="2000" dirty="0"/>
              <a:t>(</a:t>
            </a:r>
            <a:r>
              <a:rPr lang="en-US" altLang="ja-JP" sz="2000" dirty="0" err="1"/>
              <a:t>seiseki.d</a:t>
            </a:r>
            <a:r>
              <a:rPr lang="en-US" altLang="ja-JP" sz="2000" dirty="0"/>
              <a:t>, </a:t>
            </a:r>
            <a:r>
              <a:rPr lang="en-US" altLang="ja-JP" sz="2000" dirty="0" err="1"/>
              <a:t>cophenetic</a:t>
            </a:r>
            <a:r>
              <a:rPr lang="en-US" altLang="ja-JP" sz="2000" dirty="0"/>
              <a:t>(</a:t>
            </a:r>
            <a:r>
              <a:rPr lang="en-US" altLang="ja-JP" sz="2000" dirty="0" err="1"/>
              <a:t>sei.hc</a:t>
            </a:r>
            <a:r>
              <a:rPr lang="en-US" altLang="ja-JP" sz="2000" dirty="0"/>
              <a:t>))</a:t>
            </a:r>
          </a:p>
          <a:p>
            <a:r>
              <a:rPr lang="en-US" altLang="ja-JP" sz="2000" dirty="0"/>
              <a:t>[1] </a:t>
            </a:r>
            <a:r>
              <a:rPr lang="en-US" altLang="ja-JP" sz="2000" dirty="0" smtClean="0"/>
              <a:t>0.8944869</a:t>
            </a:r>
            <a:endParaRPr lang="en-US" altLang="ja-JP" sz="2000" dirty="0"/>
          </a:p>
        </p:txBody>
      </p:sp>
      <p:sp>
        <p:nvSpPr>
          <p:cNvPr id="5" name="テキスト ボックス 4"/>
          <p:cNvSpPr txBox="1"/>
          <p:nvPr/>
        </p:nvSpPr>
        <p:spPr>
          <a:xfrm>
            <a:off x="593492" y="3645024"/>
            <a:ext cx="7416824" cy="91940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400" dirty="0" smtClean="0"/>
              <a:t>コーフェン相関係数の値が大きいほど</a:t>
            </a:r>
            <a:r>
              <a:rPr lang="en-US" altLang="ja-JP" sz="2400" dirty="0" smtClean="0"/>
              <a:t>,</a:t>
            </a:r>
            <a:r>
              <a:rPr lang="ja-JP" altLang="en-US" sz="2400" dirty="0" smtClean="0"/>
              <a:t>距離行列と用いた方法のコーフェン行列との歪みが少ない</a:t>
            </a:r>
            <a:endParaRPr lang="en-US" altLang="ja-JP" sz="2400" dirty="0"/>
          </a:p>
        </p:txBody>
      </p:sp>
      <p:sp>
        <p:nvSpPr>
          <p:cNvPr id="6" name="ストライプ矢印 5"/>
          <p:cNvSpPr/>
          <p:nvPr/>
        </p:nvSpPr>
        <p:spPr>
          <a:xfrm rot="5400000">
            <a:off x="3923928" y="4540217"/>
            <a:ext cx="576064" cy="936038"/>
          </a:xfrm>
          <a:prstGeom prst="stripedRightArrow">
            <a:avLst/>
          </a:prstGeom>
          <a:ln>
            <a:solidFill>
              <a:schemeClr val="accent1"/>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4788024" y="4931876"/>
            <a:ext cx="2232248" cy="369332"/>
          </a:xfrm>
          <a:prstGeom prst="rect">
            <a:avLst/>
          </a:prstGeom>
          <a:noFill/>
        </p:spPr>
        <p:txBody>
          <a:bodyPr wrap="square" rtlCol="0">
            <a:spAutoFit/>
          </a:bodyPr>
          <a:lstStyle/>
          <a:p>
            <a:r>
              <a:rPr kumimoji="1" lang="ja-JP" altLang="en-US" dirty="0" smtClean="0"/>
              <a:t>しかし</a:t>
            </a:r>
            <a:r>
              <a:rPr kumimoji="1" lang="en-US" altLang="ja-JP" dirty="0" smtClean="0"/>
              <a:t>…</a:t>
            </a:r>
            <a:endParaRPr kumimoji="1" lang="ja-JP" altLang="en-US" dirty="0"/>
          </a:p>
        </p:txBody>
      </p:sp>
      <p:sp>
        <p:nvSpPr>
          <p:cNvPr id="8" name="テキスト ボックス 7"/>
          <p:cNvSpPr txBox="1"/>
          <p:nvPr/>
        </p:nvSpPr>
        <p:spPr>
          <a:xfrm>
            <a:off x="611560" y="5461927"/>
            <a:ext cx="7416824" cy="91940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400" dirty="0"/>
              <a:t>歪み</a:t>
            </a:r>
            <a:r>
              <a:rPr lang="ja-JP" altLang="en-US" sz="2400" dirty="0" smtClean="0"/>
              <a:t>が少ないことと</a:t>
            </a:r>
            <a:r>
              <a:rPr lang="en-US" altLang="ja-JP" sz="2400" dirty="0" smtClean="0"/>
              <a:t>,</a:t>
            </a:r>
            <a:r>
              <a:rPr lang="ja-JP" altLang="en-US" sz="2400" dirty="0" smtClean="0"/>
              <a:t>分類の結果がより</a:t>
            </a:r>
            <a:endParaRPr lang="en-US" altLang="ja-JP" sz="2400" dirty="0" smtClean="0"/>
          </a:p>
          <a:p>
            <a:pPr marL="114300" indent="0" algn="ctr">
              <a:buNone/>
            </a:pPr>
            <a:r>
              <a:rPr lang="ja-JP" altLang="en-US" sz="2400" dirty="0" smtClean="0"/>
              <a:t>妥当であるということは等価ではない</a:t>
            </a:r>
            <a:r>
              <a:rPr lang="en-US" altLang="ja-JP" sz="2400" dirty="0" smtClean="0"/>
              <a:t>!!</a:t>
            </a:r>
            <a:endParaRPr lang="en-US" altLang="ja-JP" sz="2400" dirty="0"/>
          </a:p>
        </p:txBody>
      </p:sp>
    </p:spTree>
    <p:extLst>
      <p:ext uri="{BB962C8B-B14F-4D97-AF65-F5344CB8AC3E}">
        <p14:creationId xmlns:p14="http://schemas.microsoft.com/office/powerpoint/2010/main" val="10953812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コーフェン</a:t>
            </a:r>
            <a:r>
              <a:rPr lang="ja-JP" altLang="en-US" dirty="0"/>
              <a:t>相関係数</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2955889107"/>
              </p:ext>
            </p:extLst>
          </p:nvPr>
        </p:nvGraphicFramePr>
        <p:xfrm>
          <a:off x="457200" y="1600200"/>
          <a:ext cx="7620000" cy="2595880"/>
        </p:xfrm>
        <a:graphic>
          <a:graphicData uri="http://schemas.openxmlformats.org/drawingml/2006/table">
            <a:tbl>
              <a:tblPr firstRow="1" bandRow="1">
                <a:tableStyleId>{5C22544A-7EE6-4342-B048-85BDC9FD1C3A}</a:tableStyleId>
              </a:tblPr>
              <a:tblGrid>
                <a:gridCol w="2540000"/>
                <a:gridCol w="2540000"/>
                <a:gridCol w="2540000"/>
              </a:tblGrid>
              <a:tr h="370840">
                <a:tc>
                  <a:txBody>
                    <a:bodyPr/>
                    <a:lstStyle/>
                    <a:p>
                      <a:r>
                        <a:rPr kumimoji="1" lang="ja-JP" altLang="en-US" dirty="0" smtClean="0"/>
                        <a:t>方法</a:t>
                      </a:r>
                      <a:endParaRPr kumimoji="1" lang="ja-JP" altLang="en-US" dirty="0"/>
                    </a:p>
                  </a:txBody>
                  <a:tcPr/>
                </a:tc>
                <a:tc>
                  <a:txBody>
                    <a:bodyPr/>
                    <a:lstStyle/>
                    <a:p>
                      <a:r>
                        <a:rPr kumimoji="1" lang="ja-JP" altLang="en-US" dirty="0" smtClean="0"/>
                        <a:t>キャンベラ距離</a:t>
                      </a:r>
                      <a:endParaRPr kumimoji="1" lang="ja-JP" altLang="en-US" dirty="0"/>
                    </a:p>
                  </a:txBody>
                  <a:tcPr/>
                </a:tc>
                <a:tc>
                  <a:txBody>
                    <a:bodyPr/>
                    <a:lstStyle/>
                    <a:p>
                      <a:r>
                        <a:rPr kumimoji="1" lang="ja-JP" altLang="en-US" dirty="0" smtClean="0"/>
                        <a:t>ユークリッド距離</a:t>
                      </a:r>
                      <a:endParaRPr kumimoji="1" lang="ja-JP" altLang="en-US" dirty="0"/>
                    </a:p>
                  </a:txBody>
                  <a:tcPr/>
                </a:tc>
              </a:tr>
              <a:tr h="370840">
                <a:tc>
                  <a:txBody>
                    <a:bodyPr/>
                    <a:lstStyle/>
                    <a:p>
                      <a:r>
                        <a:rPr kumimoji="1" lang="ja-JP" altLang="en-US" dirty="0" smtClean="0"/>
                        <a:t>最近隣法</a:t>
                      </a:r>
                      <a:r>
                        <a:rPr kumimoji="1" lang="en-US" altLang="ja-JP" dirty="0" smtClean="0"/>
                        <a:t>(single)</a:t>
                      </a:r>
                      <a:endParaRPr kumimoji="1" lang="ja-JP" altLang="en-US" dirty="0"/>
                    </a:p>
                  </a:txBody>
                  <a:tcPr/>
                </a:tc>
                <a:tc>
                  <a:txBody>
                    <a:bodyPr/>
                    <a:lstStyle/>
                    <a:p>
                      <a:r>
                        <a:rPr kumimoji="1" lang="en-US" altLang="ja-JP" dirty="0" smtClean="0"/>
                        <a:t>0.875</a:t>
                      </a:r>
                    </a:p>
                  </a:txBody>
                  <a:tcPr/>
                </a:tc>
                <a:tc>
                  <a:txBody>
                    <a:bodyPr/>
                    <a:lstStyle/>
                    <a:p>
                      <a:r>
                        <a:rPr kumimoji="1" lang="en-US" altLang="ja-JP" dirty="0" smtClean="0"/>
                        <a:t>0.892</a:t>
                      </a:r>
                      <a:endParaRPr kumimoji="1" lang="ja-JP" altLang="en-US" dirty="0"/>
                    </a:p>
                  </a:txBody>
                  <a:tcPr/>
                </a:tc>
              </a:tr>
              <a:tr h="370840">
                <a:tc>
                  <a:txBody>
                    <a:bodyPr/>
                    <a:lstStyle/>
                    <a:p>
                      <a:r>
                        <a:rPr kumimoji="1" lang="ja-JP" altLang="en-US" dirty="0" smtClean="0"/>
                        <a:t>最遠隣法</a:t>
                      </a:r>
                      <a:r>
                        <a:rPr kumimoji="1" lang="en-US" altLang="ja-JP" dirty="0" smtClean="0"/>
                        <a:t>(complete)</a:t>
                      </a:r>
                      <a:endParaRPr kumimoji="1" lang="ja-JP" altLang="en-US" dirty="0"/>
                    </a:p>
                  </a:txBody>
                  <a:tcPr/>
                </a:tc>
                <a:tc>
                  <a:txBody>
                    <a:bodyPr/>
                    <a:lstStyle/>
                    <a:p>
                      <a:r>
                        <a:rPr kumimoji="1" lang="en-US" altLang="ja-JP" dirty="0" smtClean="0"/>
                        <a:t>0.878</a:t>
                      </a:r>
                    </a:p>
                  </a:txBody>
                  <a:tcPr/>
                </a:tc>
                <a:tc>
                  <a:txBody>
                    <a:bodyPr/>
                    <a:lstStyle/>
                    <a:p>
                      <a:r>
                        <a:rPr kumimoji="1" lang="en-US" altLang="ja-JP" dirty="0" smtClean="0"/>
                        <a:t>0.894</a:t>
                      </a:r>
                      <a:endParaRPr kumimoji="1" lang="ja-JP" altLang="en-US" dirty="0"/>
                    </a:p>
                  </a:txBody>
                  <a:tcPr/>
                </a:tc>
              </a:tr>
              <a:tr h="370840">
                <a:tc>
                  <a:txBody>
                    <a:bodyPr/>
                    <a:lstStyle/>
                    <a:p>
                      <a:r>
                        <a:rPr kumimoji="1" lang="ja-JP" altLang="en-US" dirty="0" smtClean="0"/>
                        <a:t>群平均法</a:t>
                      </a:r>
                      <a:r>
                        <a:rPr kumimoji="1" lang="en-US" altLang="ja-JP" dirty="0" smtClean="0"/>
                        <a:t>(average)</a:t>
                      </a:r>
                      <a:endParaRPr kumimoji="1" lang="ja-JP" altLang="en-US" dirty="0"/>
                    </a:p>
                  </a:txBody>
                  <a:tcPr/>
                </a:tc>
                <a:tc>
                  <a:txBody>
                    <a:bodyPr/>
                    <a:lstStyle/>
                    <a:p>
                      <a:r>
                        <a:rPr kumimoji="1" lang="en-US" altLang="ja-JP" dirty="0" smtClean="0"/>
                        <a:t>0.889</a:t>
                      </a:r>
                    </a:p>
                  </a:txBody>
                  <a:tcPr/>
                </a:tc>
                <a:tc>
                  <a:txBody>
                    <a:bodyPr/>
                    <a:lstStyle/>
                    <a:p>
                      <a:r>
                        <a:rPr kumimoji="1" lang="en-US" altLang="ja-JP" dirty="0" smtClean="0"/>
                        <a:t>0.900</a:t>
                      </a:r>
                      <a:endParaRPr kumimoji="1" lang="ja-JP" altLang="en-US" dirty="0"/>
                    </a:p>
                  </a:txBody>
                  <a:tcPr/>
                </a:tc>
              </a:tr>
              <a:tr h="370840">
                <a:tc>
                  <a:txBody>
                    <a:bodyPr/>
                    <a:lstStyle/>
                    <a:p>
                      <a:r>
                        <a:rPr kumimoji="1" lang="ja-JP" altLang="en-US" dirty="0" smtClean="0"/>
                        <a:t>重心法</a:t>
                      </a:r>
                      <a:r>
                        <a:rPr kumimoji="1" lang="en-US" altLang="ja-JP" dirty="0" smtClean="0"/>
                        <a:t>(centroid)</a:t>
                      </a:r>
                      <a:endParaRPr kumimoji="1" lang="ja-JP" altLang="en-US" dirty="0"/>
                    </a:p>
                  </a:txBody>
                  <a:tcPr/>
                </a:tc>
                <a:tc>
                  <a:txBody>
                    <a:bodyPr/>
                    <a:lstStyle/>
                    <a:p>
                      <a:r>
                        <a:rPr kumimoji="1" lang="en-US" altLang="ja-JP" dirty="0" smtClean="0"/>
                        <a:t>0.863</a:t>
                      </a:r>
                    </a:p>
                  </a:txBody>
                  <a:tcPr/>
                </a:tc>
                <a:tc>
                  <a:txBody>
                    <a:bodyPr/>
                    <a:lstStyle/>
                    <a:p>
                      <a:r>
                        <a:rPr kumimoji="1" lang="en-US" altLang="ja-JP" dirty="0" smtClean="0"/>
                        <a:t>0.828</a:t>
                      </a:r>
                      <a:endParaRPr kumimoji="1" lang="ja-JP" altLang="en-US" dirty="0"/>
                    </a:p>
                  </a:txBody>
                  <a:tcPr/>
                </a:tc>
              </a:tr>
              <a:tr h="370840">
                <a:tc>
                  <a:txBody>
                    <a:bodyPr/>
                    <a:lstStyle/>
                    <a:p>
                      <a:r>
                        <a:rPr kumimoji="1" lang="ja-JP" altLang="en-US" dirty="0" smtClean="0"/>
                        <a:t>メディアン法</a:t>
                      </a:r>
                      <a:r>
                        <a:rPr kumimoji="1" lang="en-US" altLang="ja-JP" dirty="0" smtClean="0"/>
                        <a:t>(median)</a:t>
                      </a:r>
                      <a:endParaRPr kumimoji="1" lang="ja-JP" altLang="en-US" dirty="0"/>
                    </a:p>
                  </a:txBody>
                  <a:tcPr/>
                </a:tc>
                <a:tc>
                  <a:txBody>
                    <a:bodyPr/>
                    <a:lstStyle/>
                    <a:p>
                      <a:r>
                        <a:rPr kumimoji="1" lang="en-US" altLang="ja-JP" dirty="0" smtClean="0"/>
                        <a:t>0.868</a:t>
                      </a:r>
                    </a:p>
                  </a:txBody>
                  <a:tcPr/>
                </a:tc>
                <a:tc>
                  <a:txBody>
                    <a:bodyPr/>
                    <a:lstStyle/>
                    <a:p>
                      <a:r>
                        <a:rPr kumimoji="1" lang="en-US" altLang="ja-JP" dirty="0" smtClean="0"/>
                        <a:t>0.831</a:t>
                      </a:r>
                      <a:endParaRPr kumimoji="1" lang="ja-JP" altLang="en-US" dirty="0"/>
                    </a:p>
                  </a:txBody>
                  <a:tcPr/>
                </a:tc>
              </a:tr>
              <a:tr h="370840">
                <a:tc>
                  <a:txBody>
                    <a:bodyPr/>
                    <a:lstStyle/>
                    <a:p>
                      <a:r>
                        <a:rPr kumimoji="1" lang="ja-JP" altLang="en-US" dirty="0" smtClean="0"/>
                        <a:t>ウォード法</a:t>
                      </a:r>
                      <a:r>
                        <a:rPr kumimoji="1" lang="en-US" altLang="ja-JP" dirty="0" smtClean="0"/>
                        <a:t>(ward)</a:t>
                      </a:r>
                      <a:endParaRPr kumimoji="1" lang="ja-JP" altLang="en-US" dirty="0"/>
                    </a:p>
                  </a:txBody>
                  <a:tcPr/>
                </a:tc>
                <a:tc>
                  <a:txBody>
                    <a:bodyPr/>
                    <a:lstStyle/>
                    <a:p>
                      <a:r>
                        <a:rPr kumimoji="1" lang="en-US" altLang="ja-JP" dirty="0" smtClean="0"/>
                        <a:t>0.855</a:t>
                      </a:r>
                    </a:p>
                  </a:txBody>
                  <a:tcPr/>
                </a:tc>
                <a:tc>
                  <a:txBody>
                    <a:bodyPr/>
                    <a:lstStyle/>
                    <a:p>
                      <a:r>
                        <a:rPr kumimoji="1" lang="en-US" altLang="ja-JP" dirty="0" smtClean="0"/>
                        <a:t>0.863</a:t>
                      </a:r>
                      <a:endParaRPr kumimoji="1" lang="ja-JP" altLang="en-US" dirty="0"/>
                    </a:p>
                  </a:txBody>
                  <a:tcPr/>
                </a:tc>
              </a:tr>
            </a:tbl>
          </a:graphicData>
        </a:graphic>
      </p:graphicFrame>
      <p:sp>
        <p:nvSpPr>
          <p:cNvPr id="5" name="テキスト ボックス 4"/>
          <p:cNvSpPr txBox="1"/>
          <p:nvPr/>
        </p:nvSpPr>
        <p:spPr>
          <a:xfrm>
            <a:off x="585229" y="4653136"/>
            <a:ext cx="7416824" cy="132802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400" dirty="0" smtClean="0"/>
              <a:t>他のデータ解析方法をも用いて探索的に</a:t>
            </a:r>
            <a:endParaRPr lang="en-US" altLang="ja-JP" sz="2400" dirty="0" smtClean="0"/>
          </a:p>
          <a:p>
            <a:pPr marL="114300" indent="0" algn="ctr">
              <a:buNone/>
            </a:pPr>
            <a:r>
              <a:rPr lang="ja-JP" altLang="en-US" sz="2400" dirty="0"/>
              <a:t>さまざま</a:t>
            </a:r>
            <a:r>
              <a:rPr lang="ja-JP" altLang="en-US" sz="2400" dirty="0" smtClean="0"/>
              <a:t>な角度でデータを眺めて</a:t>
            </a:r>
            <a:r>
              <a:rPr lang="en-US" altLang="ja-JP" sz="2400" dirty="0" smtClean="0"/>
              <a:t>,</a:t>
            </a:r>
          </a:p>
          <a:p>
            <a:pPr marL="114300" indent="0" algn="ctr">
              <a:buNone/>
            </a:pPr>
            <a:r>
              <a:rPr lang="ja-JP" altLang="en-US" sz="2400" dirty="0" smtClean="0"/>
              <a:t>総合的に判断することが必要</a:t>
            </a:r>
            <a:r>
              <a:rPr lang="en-US" altLang="ja-JP" sz="2400" dirty="0" smtClean="0"/>
              <a:t>!!!</a:t>
            </a:r>
            <a:endParaRPr lang="en-US" altLang="ja-JP" sz="2400" dirty="0"/>
          </a:p>
        </p:txBody>
      </p:sp>
    </p:spTree>
    <p:extLst>
      <p:ext uri="{BB962C8B-B14F-4D97-AF65-F5344CB8AC3E}">
        <p14:creationId xmlns:p14="http://schemas.microsoft.com/office/powerpoint/2010/main" val="35787253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非階層的クラスター分析</a:t>
            </a:r>
            <a:endParaRPr kumimoji="1" lang="ja-JP" altLang="en-US" dirty="0"/>
          </a:p>
        </p:txBody>
      </p:sp>
      <p:sp>
        <p:nvSpPr>
          <p:cNvPr id="4" name="テキスト ボックス 3"/>
          <p:cNvSpPr txBox="1"/>
          <p:nvPr/>
        </p:nvSpPr>
        <p:spPr>
          <a:xfrm>
            <a:off x="521484" y="3429000"/>
            <a:ext cx="7416824" cy="132802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400" dirty="0" smtClean="0"/>
              <a:t>階層的クラスター法は</a:t>
            </a:r>
            <a:endParaRPr lang="en-US" altLang="ja-JP" sz="2400" dirty="0" smtClean="0"/>
          </a:p>
          <a:p>
            <a:pPr marL="114300" indent="0" algn="ctr">
              <a:buNone/>
            </a:pPr>
            <a:r>
              <a:rPr lang="ja-JP" altLang="en-US" sz="2400" dirty="0" smtClean="0"/>
              <a:t>個体数が多いと計算量が膨大になり</a:t>
            </a:r>
            <a:endParaRPr lang="en-US" altLang="ja-JP" sz="2400" dirty="0"/>
          </a:p>
          <a:p>
            <a:pPr marL="114300" indent="0" algn="ctr">
              <a:buNone/>
            </a:pPr>
            <a:r>
              <a:rPr lang="ja-JP" altLang="en-US" sz="2400" dirty="0" smtClean="0"/>
              <a:t>大量のデータ解析には向いていない</a:t>
            </a:r>
            <a:endParaRPr lang="en-US" altLang="ja-JP" sz="2400" dirty="0"/>
          </a:p>
        </p:txBody>
      </p:sp>
      <p:sp>
        <p:nvSpPr>
          <p:cNvPr id="5" name="ストライプ矢印 4"/>
          <p:cNvSpPr/>
          <p:nvPr/>
        </p:nvSpPr>
        <p:spPr>
          <a:xfrm rot="5400000">
            <a:off x="3941864" y="4689173"/>
            <a:ext cx="576064" cy="936038"/>
          </a:xfrm>
          <a:prstGeom prst="stripedRightArrow">
            <a:avLst/>
          </a:prstGeom>
          <a:ln>
            <a:solidFill>
              <a:schemeClr val="accent1"/>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521484" y="5517232"/>
            <a:ext cx="7416824" cy="91940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400" dirty="0" smtClean="0"/>
              <a:t>大規模のデータセットのクラスター分析には</a:t>
            </a:r>
            <a:endParaRPr lang="en-US" altLang="ja-JP" sz="2400" dirty="0" smtClean="0"/>
          </a:p>
          <a:p>
            <a:pPr marL="114300" indent="0" algn="ctr">
              <a:buNone/>
            </a:pPr>
            <a:r>
              <a:rPr lang="ja-JP" altLang="en-US" sz="2400" b="1" dirty="0" smtClean="0"/>
              <a:t>非階層的クラスター法</a:t>
            </a:r>
            <a:r>
              <a:rPr lang="ja-JP" altLang="en-US" sz="2400" dirty="0" smtClean="0"/>
              <a:t>がよく使用される</a:t>
            </a:r>
            <a:r>
              <a:rPr lang="en-US" altLang="ja-JP" sz="2400" dirty="0" smtClean="0"/>
              <a:t>!!</a:t>
            </a:r>
            <a:endParaRPr lang="en-US" altLang="ja-JP" sz="2400" dirty="0"/>
          </a:p>
        </p:txBody>
      </p:sp>
      <p:sp>
        <p:nvSpPr>
          <p:cNvPr id="7" name="テキスト ボックス 6"/>
          <p:cNvSpPr txBox="1"/>
          <p:nvPr/>
        </p:nvSpPr>
        <p:spPr>
          <a:xfrm>
            <a:off x="827584" y="1729224"/>
            <a:ext cx="6624736" cy="1123712"/>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endParaRPr lang="en-US" altLang="ja-JP" sz="2000" dirty="0" smtClean="0"/>
          </a:p>
          <a:p>
            <a:pPr algn="ctr"/>
            <a:r>
              <a:rPr lang="ja-JP" altLang="en-US" sz="2000" dirty="0" smtClean="0"/>
              <a:t>似たようなデータを同じグループ</a:t>
            </a:r>
            <a:r>
              <a:rPr lang="en-US" altLang="ja-JP" sz="2000" dirty="0" smtClean="0"/>
              <a:t>(</a:t>
            </a:r>
            <a:r>
              <a:rPr lang="ja-JP" altLang="en-US" sz="2000" dirty="0" smtClean="0"/>
              <a:t>クラスター</a:t>
            </a:r>
            <a:r>
              <a:rPr lang="en-US" altLang="ja-JP" sz="2000" dirty="0" smtClean="0"/>
              <a:t>)</a:t>
            </a:r>
            <a:r>
              <a:rPr lang="ja-JP" altLang="en-US" sz="2000" dirty="0" smtClean="0"/>
              <a:t>に</a:t>
            </a:r>
            <a:endParaRPr lang="en-US" altLang="ja-JP" sz="2000" dirty="0" smtClean="0"/>
          </a:p>
          <a:p>
            <a:pPr algn="ctr"/>
            <a:r>
              <a:rPr lang="ja-JP" altLang="en-US" sz="2000" dirty="0" smtClean="0"/>
              <a:t>属するように自動でグルーピングを行うアルゴリズム</a:t>
            </a:r>
            <a:endParaRPr lang="en-US" altLang="ja-JP" sz="2000" dirty="0" smtClean="0"/>
          </a:p>
        </p:txBody>
      </p:sp>
      <p:sp>
        <p:nvSpPr>
          <p:cNvPr id="8" name="テキスト ボックス 7"/>
          <p:cNvSpPr txBox="1"/>
          <p:nvPr/>
        </p:nvSpPr>
        <p:spPr>
          <a:xfrm>
            <a:off x="2339752" y="1593662"/>
            <a:ext cx="3492388"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400" dirty="0" smtClean="0">
                <a:latin typeface="HGP創英ﾌﾟﾚｾﾞﾝｽEB" pitchFamily="18" charset="-128"/>
                <a:ea typeface="HGP創英ﾌﾟﾚｾﾞﾝｽEB" pitchFamily="18" charset="-128"/>
              </a:rPr>
              <a:t>非階層的クラスター分析</a:t>
            </a:r>
            <a:endParaRPr kumimoji="1" lang="ja-JP" altLang="en-US" sz="2400" dirty="0">
              <a:latin typeface="HGP創英ﾌﾟﾚｾﾞﾝｽEB" pitchFamily="18" charset="-128"/>
              <a:ea typeface="HGP創英ﾌﾟﾚｾﾞﾝｽEB" pitchFamily="18" charset="-128"/>
            </a:endParaRPr>
          </a:p>
        </p:txBody>
      </p:sp>
    </p:spTree>
    <p:extLst>
      <p:ext uri="{BB962C8B-B14F-4D97-AF65-F5344CB8AC3E}">
        <p14:creationId xmlns:p14="http://schemas.microsoft.com/office/powerpoint/2010/main" val="26296365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非階層的クラスター分析の例</a:t>
            </a:r>
            <a:endParaRPr kumimoji="1" lang="ja-JP" altLang="en-US" dirty="0"/>
          </a:p>
        </p:txBody>
      </p:sp>
      <p:sp>
        <p:nvSpPr>
          <p:cNvPr id="3" name="コンテンツ プレースホルダー 2"/>
          <p:cNvSpPr>
            <a:spLocks noGrp="1"/>
          </p:cNvSpPr>
          <p:nvPr>
            <p:ph idx="1"/>
          </p:nvPr>
        </p:nvSpPr>
        <p:spPr>
          <a:xfrm>
            <a:off x="457200" y="1940768"/>
            <a:ext cx="7620000" cy="4800600"/>
          </a:xfrm>
        </p:spPr>
        <p:txBody>
          <a:bodyPr/>
          <a:lstStyle/>
          <a:p>
            <a:endParaRPr kumimoji="1" lang="en-US" altLang="ja-JP" dirty="0" smtClean="0"/>
          </a:p>
          <a:p>
            <a:endParaRPr lang="en-US" altLang="ja-JP" dirty="0"/>
          </a:p>
          <a:p>
            <a:endParaRPr kumimoji="1" lang="en-US" altLang="ja-JP" dirty="0" smtClean="0"/>
          </a:p>
          <a:p>
            <a:r>
              <a:rPr kumimoji="1" lang="en-US" altLang="ja-JP" dirty="0" smtClean="0"/>
              <a:t>Web</a:t>
            </a:r>
            <a:r>
              <a:rPr kumimoji="1" lang="ja-JP" altLang="en-US" dirty="0" smtClean="0"/>
              <a:t>ページなどの大規模なデータのクラスタリングに用いられる</a:t>
            </a:r>
            <a:endParaRPr kumimoji="1" lang="en-US" altLang="ja-JP" dirty="0" smtClean="0"/>
          </a:p>
          <a:p>
            <a:endParaRPr kumimoji="1" lang="en-US" altLang="ja-JP" dirty="0" smtClean="0"/>
          </a:p>
          <a:p>
            <a:endParaRPr lang="en-US" altLang="ja-JP" dirty="0" smtClean="0"/>
          </a:p>
          <a:p>
            <a:endParaRPr lang="en-US" altLang="ja-JP" dirty="0"/>
          </a:p>
          <a:p>
            <a:endParaRPr kumimoji="1" lang="en-US" altLang="ja-JP" dirty="0" smtClean="0"/>
          </a:p>
          <a:p>
            <a:r>
              <a:rPr lang="ja-JP" altLang="en-US" dirty="0" smtClean="0"/>
              <a:t>データマイニングや画像処理などの様々な分野の研究でよく用いられる</a:t>
            </a:r>
            <a:endParaRPr kumimoji="1" lang="ja-JP" altLang="en-US" dirty="0"/>
          </a:p>
        </p:txBody>
      </p:sp>
      <p:sp>
        <p:nvSpPr>
          <p:cNvPr id="4" name="テキスト ボックス 3"/>
          <p:cNvSpPr txBox="1"/>
          <p:nvPr/>
        </p:nvSpPr>
        <p:spPr>
          <a:xfrm>
            <a:off x="1803015" y="1825352"/>
            <a:ext cx="4903190" cy="510778"/>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400" dirty="0" smtClean="0"/>
              <a:t>計算コストが比較的小さい</a:t>
            </a:r>
            <a:endParaRPr lang="en-US" altLang="ja-JP" sz="2400" dirty="0"/>
          </a:p>
        </p:txBody>
      </p:sp>
      <p:sp>
        <p:nvSpPr>
          <p:cNvPr id="5" name="ストライプ矢印 4"/>
          <p:cNvSpPr/>
          <p:nvPr/>
        </p:nvSpPr>
        <p:spPr>
          <a:xfrm rot="5400000">
            <a:off x="3966578" y="2293437"/>
            <a:ext cx="576064" cy="936038"/>
          </a:xfrm>
          <a:prstGeom prst="stripedRightArrow">
            <a:avLst/>
          </a:prstGeom>
          <a:ln>
            <a:solidFill>
              <a:schemeClr val="accent1"/>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1829050" y="4129608"/>
            <a:ext cx="4903190" cy="510778"/>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400" dirty="0" smtClean="0"/>
              <a:t>アルゴリズムが簡単</a:t>
            </a:r>
            <a:endParaRPr lang="en-US" altLang="ja-JP" sz="2400" dirty="0"/>
          </a:p>
        </p:txBody>
      </p:sp>
      <p:sp>
        <p:nvSpPr>
          <p:cNvPr id="7" name="ストライプ矢印 6"/>
          <p:cNvSpPr/>
          <p:nvPr/>
        </p:nvSpPr>
        <p:spPr>
          <a:xfrm rot="5400000">
            <a:off x="3992613" y="4597693"/>
            <a:ext cx="576064" cy="936038"/>
          </a:xfrm>
          <a:prstGeom prst="stripedRightArrow">
            <a:avLst/>
          </a:prstGeom>
          <a:ln>
            <a:solidFill>
              <a:schemeClr val="accent1"/>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46654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k</a:t>
            </a:r>
            <a:r>
              <a:rPr kumimoji="1" lang="ja-JP" altLang="en-US" dirty="0" smtClean="0"/>
              <a:t>平均法</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非階層的クラスター分析の代表的な方法として　　　　</a:t>
            </a:r>
            <a:r>
              <a:rPr lang="en-US" altLang="ja-JP" b="1" u="sng" dirty="0" smtClean="0">
                <a:solidFill>
                  <a:schemeClr val="tx2"/>
                </a:solidFill>
              </a:rPr>
              <a:t>k</a:t>
            </a:r>
            <a:r>
              <a:rPr lang="ja-JP" altLang="en-US" b="1" u="sng" dirty="0" smtClean="0">
                <a:solidFill>
                  <a:schemeClr val="tx2"/>
                </a:solidFill>
              </a:rPr>
              <a:t>平均</a:t>
            </a:r>
            <a:r>
              <a:rPr lang="en-US" altLang="ja-JP" b="1" u="sng" dirty="0" smtClean="0">
                <a:solidFill>
                  <a:schemeClr val="tx2"/>
                </a:solidFill>
              </a:rPr>
              <a:t>(k-means)</a:t>
            </a:r>
            <a:r>
              <a:rPr lang="ja-JP" altLang="en-US" b="1" u="sng" dirty="0" smtClean="0">
                <a:solidFill>
                  <a:schemeClr val="tx2"/>
                </a:solidFill>
              </a:rPr>
              <a:t>法</a:t>
            </a:r>
            <a:r>
              <a:rPr lang="ja-JP" altLang="en-US" dirty="0" smtClean="0"/>
              <a:t>がある</a:t>
            </a:r>
            <a:endParaRPr kumimoji="1" lang="en-US" altLang="ja-JP" dirty="0" smtClean="0"/>
          </a:p>
        </p:txBody>
      </p:sp>
      <p:sp>
        <p:nvSpPr>
          <p:cNvPr id="4" name="テキスト ボックス 3"/>
          <p:cNvSpPr txBox="1"/>
          <p:nvPr/>
        </p:nvSpPr>
        <p:spPr>
          <a:xfrm>
            <a:off x="107504" y="2665328"/>
            <a:ext cx="8208912" cy="350734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endParaRPr lang="en-US" altLang="ja-JP" sz="2000" dirty="0" smtClean="0"/>
          </a:p>
          <a:p>
            <a:r>
              <a:rPr lang="ja-JP" altLang="en-US" sz="2000" dirty="0" smtClean="0"/>
              <a:t>①　</a:t>
            </a:r>
            <a:r>
              <a:rPr lang="ja-JP" altLang="en-US" sz="2000" dirty="0" err="1" smtClean="0"/>
              <a:t>ｋ</a:t>
            </a:r>
            <a:r>
              <a:rPr lang="ja-JP" altLang="en-US" sz="2000" dirty="0" smtClean="0"/>
              <a:t>個のクラスター中心の初期値を適当に与える</a:t>
            </a:r>
            <a:r>
              <a:rPr lang="en-US" altLang="ja-JP" sz="2000" dirty="0" smtClean="0"/>
              <a:t>.</a:t>
            </a:r>
          </a:p>
          <a:p>
            <a:endParaRPr lang="en-US" altLang="ja-JP" sz="2000" dirty="0" smtClean="0"/>
          </a:p>
          <a:p>
            <a:r>
              <a:rPr lang="ja-JP" altLang="en-US" sz="2000" dirty="0" smtClean="0"/>
              <a:t>②　すべてのデータを</a:t>
            </a:r>
            <a:r>
              <a:rPr lang="ja-JP" altLang="en-US" sz="2000" dirty="0" err="1" smtClean="0"/>
              <a:t>ｋ</a:t>
            </a:r>
            <a:r>
              <a:rPr lang="ja-JP" altLang="en-US" sz="2000" dirty="0"/>
              <a:t>個</a:t>
            </a:r>
            <a:r>
              <a:rPr lang="ja-JP" altLang="en-US" sz="2000" dirty="0" smtClean="0"/>
              <a:t>のクラスター中心との距離を求め</a:t>
            </a:r>
            <a:r>
              <a:rPr lang="en-US" altLang="ja-JP" sz="2000" dirty="0" smtClean="0"/>
              <a:t>,</a:t>
            </a:r>
            <a:r>
              <a:rPr lang="ja-JP" altLang="en-US" sz="2000" dirty="0" smtClean="0"/>
              <a:t>最も近いクラスターに分類する</a:t>
            </a:r>
            <a:r>
              <a:rPr lang="en-US" altLang="ja-JP" sz="2000" dirty="0" smtClean="0"/>
              <a:t>.</a:t>
            </a:r>
          </a:p>
          <a:p>
            <a:endParaRPr lang="en-US" altLang="ja-JP" sz="2000" dirty="0" smtClean="0"/>
          </a:p>
          <a:p>
            <a:r>
              <a:rPr lang="ja-JP" altLang="en-US" sz="2000" dirty="0" smtClean="0"/>
              <a:t>③　</a:t>
            </a:r>
            <a:r>
              <a:rPr lang="ja-JP" altLang="en-US" sz="2000" dirty="0"/>
              <a:t>形成</a:t>
            </a:r>
            <a:r>
              <a:rPr lang="ja-JP" altLang="en-US" sz="2000" dirty="0" smtClean="0"/>
              <a:t>されたクラスターの中心を求める</a:t>
            </a:r>
            <a:r>
              <a:rPr lang="en-US" altLang="ja-JP" sz="2000" dirty="0" smtClean="0"/>
              <a:t>.</a:t>
            </a:r>
          </a:p>
          <a:p>
            <a:endParaRPr lang="en-US" altLang="ja-JP" sz="2000" dirty="0" smtClean="0"/>
          </a:p>
          <a:p>
            <a:r>
              <a:rPr lang="ja-JP" altLang="en-US" sz="2000" dirty="0" smtClean="0"/>
              <a:t>④　クラスターの中心が変化しない時点までステップ②③を繰り返す</a:t>
            </a:r>
            <a:r>
              <a:rPr lang="en-US" altLang="ja-JP" sz="2000" dirty="0" smtClean="0"/>
              <a:t>.</a:t>
            </a:r>
          </a:p>
        </p:txBody>
      </p:sp>
      <p:sp>
        <p:nvSpPr>
          <p:cNvPr id="5" name="テキスト ボックス 4"/>
          <p:cNvSpPr txBox="1"/>
          <p:nvPr/>
        </p:nvSpPr>
        <p:spPr>
          <a:xfrm>
            <a:off x="2339752" y="2529766"/>
            <a:ext cx="3492388"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en-US" altLang="ja-JP" sz="2400" dirty="0" smtClean="0">
                <a:latin typeface="HGP創英ﾌﾟﾚｾﾞﾝｽEB" pitchFamily="18" charset="-128"/>
                <a:ea typeface="HGP創英ﾌﾟﾚｾﾞﾝｽEB" pitchFamily="18" charset="-128"/>
              </a:rPr>
              <a:t>k</a:t>
            </a:r>
            <a:r>
              <a:rPr kumimoji="1" lang="ja-JP" altLang="en-US" sz="2400" dirty="0" smtClean="0">
                <a:latin typeface="HGP創英ﾌﾟﾚｾﾞﾝｽEB" pitchFamily="18" charset="-128"/>
                <a:ea typeface="HGP創英ﾌﾟﾚｾﾞﾝｽEB" pitchFamily="18" charset="-128"/>
              </a:rPr>
              <a:t>平均法のプロセス</a:t>
            </a:r>
            <a:endParaRPr kumimoji="1" lang="ja-JP" altLang="en-US" sz="2400" dirty="0">
              <a:latin typeface="HGP創英ﾌﾟﾚｾﾞﾝｽEB" pitchFamily="18" charset="-128"/>
              <a:ea typeface="HGP創英ﾌﾟﾚｾﾞﾝｽEB" pitchFamily="18" charset="-128"/>
            </a:endParaRPr>
          </a:p>
        </p:txBody>
      </p:sp>
    </p:spTree>
    <p:extLst>
      <p:ext uri="{BB962C8B-B14F-4D97-AF65-F5344CB8AC3E}">
        <p14:creationId xmlns:p14="http://schemas.microsoft.com/office/powerpoint/2010/main" val="23967343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err="1" smtClean="0"/>
              <a:t>ｋ</a:t>
            </a:r>
            <a:r>
              <a:rPr kumimoji="1" lang="ja-JP" altLang="en-US" dirty="0" smtClean="0"/>
              <a:t>平均法のイメージ</a:t>
            </a:r>
            <a:endParaRPr kumimoji="1" lang="ja-JP" altLang="en-US" dirty="0"/>
          </a:p>
        </p:txBody>
      </p:sp>
      <p:sp>
        <p:nvSpPr>
          <p:cNvPr id="4" name="正方形/長方形 3"/>
          <p:cNvSpPr/>
          <p:nvPr/>
        </p:nvSpPr>
        <p:spPr>
          <a:xfrm>
            <a:off x="1043608" y="1772816"/>
            <a:ext cx="6408712" cy="42484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円/楕円 4"/>
          <p:cNvSpPr/>
          <p:nvPr/>
        </p:nvSpPr>
        <p:spPr>
          <a:xfrm>
            <a:off x="2328668" y="2241622"/>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円/楕円 5"/>
          <p:cNvSpPr/>
          <p:nvPr/>
        </p:nvSpPr>
        <p:spPr>
          <a:xfrm>
            <a:off x="2938500" y="2490532"/>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1691680" y="372886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2166914" y="418606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1583668" y="455448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p:nvSpPr>
        <p:spPr>
          <a:xfrm>
            <a:off x="1979413" y="4784267"/>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p:nvSpPr>
        <p:spPr>
          <a:xfrm>
            <a:off x="2382938" y="5229200"/>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2923295" y="3029969"/>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3789276" y="259854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a:off x="3636876" y="317327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p:nvSpPr>
        <p:spPr>
          <a:xfrm>
            <a:off x="4247964" y="281394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5004048" y="280919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a:off x="5580112" y="4031422"/>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5100326" y="438808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8"/>
          <p:cNvSpPr/>
          <p:nvPr/>
        </p:nvSpPr>
        <p:spPr>
          <a:xfrm>
            <a:off x="5220072" y="4892279"/>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円/楕円 19"/>
          <p:cNvSpPr/>
          <p:nvPr/>
        </p:nvSpPr>
        <p:spPr>
          <a:xfrm>
            <a:off x="4788024" y="233337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円/楕円 20"/>
          <p:cNvSpPr/>
          <p:nvPr/>
        </p:nvSpPr>
        <p:spPr>
          <a:xfrm>
            <a:off x="4145471" y="227586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円/楕円 21"/>
          <p:cNvSpPr/>
          <p:nvPr/>
        </p:nvSpPr>
        <p:spPr>
          <a:xfrm>
            <a:off x="5796136" y="467625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円/楕円 22"/>
          <p:cNvSpPr/>
          <p:nvPr/>
        </p:nvSpPr>
        <p:spPr>
          <a:xfrm>
            <a:off x="4680012" y="490389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円/楕円 23"/>
          <p:cNvSpPr/>
          <p:nvPr/>
        </p:nvSpPr>
        <p:spPr>
          <a:xfrm>
            <a:off x="6012160" y="428007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円/楕円 24"/>
          <p:cNvSpPr/>
          <p:nvPr/>
        </p:nvSpPr>
        <p:spPr>
          <a:xfrm>
            <a:off x="3400370" y="211735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円/楕円 25"/>
          <p:cNvSpPr/>
          <p:nvPr/>
        </p:nvSpPr>
        <p:spPr>
          <a:xfrm>
            <a:off x="2490718" y="467625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円/楕円 26"/>
          <p:cNvSpPr/>
          <p:nvPr/>
        </p:nvSpPr>
        <p:spPr>
          <a:xfrm>
            <a:off x="2220656" y="368102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p:cNvSpPr txBox="1"/>
          <p:nvPr/>
        </p:nvSpPr>
        <p:spPr>
          <a:xfrm>
            <a:off x="2274926" y="6237312"/>
            <a:ext cx="4097274" cy="369332"/>
          </a:xfrm>
          <a:prstGeom prst="rect">
            <a:avLst/>
          </a:prstGeom>
          <a:noFill/>
        </p:spPr>
        <p:txBody>
          <a:bodyPr wrap="square" rtlCol="0">
            <a:spAutoFit/>
          </a:bodyPr>
          <a:lstStyle/>
          <a:p>
            <a:pPr algn="ctr"/>
            <a:r>
              <a:rPr kumimoji="1" lang="ja-JP" altLang="en-US" dirty="0" smtClean="0"/>
              <a:t>２次元分布状態</a:t>
            </a:r>
            <a:endParaRPr kumimoji="1" lang="ja-JP" altLang="en-US" dirty="0"/>
          </a:p>
        </p:txBody>
      </p:sp>
    </p:spTree>
    <p:extLst>
      <p:ext uri="{BB962C8B-B14F-4D97-AF65-F5344CB8AC3E}">
        <p14:creationId xmlns:p14="http://schemas.microsoft.com/office/powerpoint/2010/main" val="2584523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err="1" smtClean="0"/>
              <a:t>ｋ</a:t>
            </a:r>
            <a:r>
              <a:rPr kumimoji="1" lang="ja-JP" altLang="en-US" dirty="0" smtClean="0"/>
              <a:t>平均法のイメージ</a:t>
            </a:r>
            <a:endParaRPr kumimoji="1" lang="ja-JP" altLang="en-US" dirty="0"/>
          </a:p>
        </p:txBody>
      </p:sp>
      <p:sp>
        <p:nvSpPr>
          <p:cNvPr id="4" name="正方形/長方形 3"/>
          <p:cNvSpPr/>
          <p:nvPr/>
        </p:nvSpPr>
        <p:spPr>
          <a:xfrm>
            <a:off x="1043608" y="1772816"/>
            <a:ext cx="6408712" cy="42484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円/楕円 4"/>
          <p:cNvSpPr/>
          <p:nvPr/>
        </p:nvSpPr>
        <p:spPr>
          <a:xfrm>
            <a:off x="2328668" y="2241622"/>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円/楕円 5"/>
          <p:cNvSpPr/>
          <p:nvPr/>
        </p:nvSpPr>
        <p:spPr>
          <a:xfrm>
            <a:off x="2938500" y="2490532"/>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1691680" y="372886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2166914" y="418606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1583668" y="455448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p:nvSpPr>
        <p:spPr>
          <a:xfrm>
            <a:off x="1979413" y="4784267"/>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p:nvSpPr>
        <p:spPr>
          <a:xfrm>
            <a:off x="2382938" y="5229200"/>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2923295" y="3029969"/>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3789276" y="259854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a:off x="3636876" y="317327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p:nvSpPr>
        <p:spPr>
          <a:xfrm>
            <a:off x="4247964" y="281394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5004048" y="280919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a:off x="5580112" y="4031422"/>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5100326" y="438808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8"/>
          <p:cNvSpPr/>
          <p:nvPr/>
        </p:nvSpPr>
        <p:spPr>
          <a:xfrm>
            <a:off x="5220072" y="4892279"/>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円/楕円 19"/>
          <p:cNvSpPr/>
          <p:nvPr/>
        </p:nvSpPr>
        <p:spPr>
          <a:xfrm>
            <a:off x="4788024" y="233337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円/楕円 20"/>
          <p:cNvSpPr/>
          <p:nvPr/>
        </p:nvSpPr>
        <p:spPr>
          <a:xfrm>
            <a:off x="4145471" y="227586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円/楕円 21"/>
          <p:cNvSpPr/>
          <p:nvPr/>
        </p:nvSpPr>
        <p:spPr>
          <a:xfrm>
            <a:off x="5796136" y="467625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円/楕円 22"/>
          <p:cNvSpPr/>
          <p:nvPr/>
        </p:nvSpPr>
        <p:spPr>
          <a:xfrm>
            <a:off x="4680012" y="490389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円/楕円 23"/>
          <p:cNvSpPr/>
          <p:nvPr/>
        </p:nvSpPr>
        <p:spPr>
          <a:xfrm>
            <a:off x="6012160" y="428007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円/楕円 24"/>
          <p:cNvSpPr/>
          <p:nvPr/>
        </p:nvSpPr>
        <p:spPr>
          <a:xfrm>
            <a:off x="3400370" y="211735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円/楕円 25"/>
          <p:cNvSpPr/>
          <p:nvPr/>
        </p:nvSpPr>
        <p:spPr>
          <a:xfrm>
            <a:off x="2490718" y="467625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円/楕円 26"/>
          <p:cNvSpPr/>
          <p:nvPr/>
        </p:nvSpPr>
        <p:spPr>
          <a:xfrm>
            <a:off x="2220656" y="368102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p:cNvSpPr txBox="1"/>
          <p:nvPr/>
        </p:nvSpPr>
        <p:spPr>
          <a:xfrm>
            <a:off x="2274926" y="6237312"/>
            <a:ext cx="4097274" cy="369332"/>
          </a:xfrm>
          <a:prstGeom prst="rect">
            <a:avLst/>
          </a:prstGeom>
          <a:noFill/>
        </p:spPr>
        <p:txBody>
          <a:bodyPr wrap="square" rtlCol="0">
            <a:spAutoFit/>
          </a:bodyPr>
          <a:lstStyle/>
          <a:p>
            <a:pPr algn="ctr"/>
            <a:r>
              <a:rPr kumimoji="1" lang="ja-JP" altLang="en-US" dirty="0" smtClean="0"/>
              <a:t>初期中心によるクラスター</a:t>
            </a:r>
            <a:endParaRPr kumimoji="1" lang="ja-JP" altLang="en-US" dirty="0"/>
          </a:p>
        </p:txBody>
      </p:sp>
      <p:sp>
        <p:nvSpPr>
          <p:cNvPr id="30" name="十字形 29"/>
          <p:cNvSpPr/>
          <p:nvPr/>
        </p:nvSpPr>
        <p:spPr>
          <a:xfrm>
            <a:off x="5328084" y="3418374"/>
            <a:ext cx="262654" cy="262654"/>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2" name="直線矢印コネクタ 31"/>
          <p:cNvCxnSpPr>
            <a:stCxn id="5" idx="5"/>
          </p:cNvCxnSpPr>
          <p:nvPr/>
        </p:nvCxnSpPr>
        <p:spPr>
          <a:xfrm>
            <a:off x="2513056" y="2426010"/>
            <a:ext cx="888971" cy="47263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a:stCxn id="6" idx="6"/>
          </p:cNvCxnSpPr>
          <p:nvPr/>
        </p:nvCxnSpPr>
        <p:spPr>
          <a:xfrm>
            <a:off x="3154524" y="2598544"/>
            <a:ext cx="378830" cy="16877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a:stCxn id="25" idx="4"/>
          </p:cNvCxnSpPr>
          <p:nvPr/>
        </p:nvCxnSpPr>
        <p:spPr>
          <a:xfrm>
            <a:off x="3508382" y="2333378"/>
            <a:ext cx="24972" cy="43393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a:stCxn id="12" idx="6"/>
          </p:cNvCxnSpPr>
          <p:nvPr/>
        </p:nvCxnSpPr>
        <p:spPr>
          <a:xfrm flipV="1">
            <a:off x="3139319" y="3029969"/>
            <a:ext cx="394035" cy="10801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a:stCxn id="14" idx="1"/>
          </p:cNvCxnSpPr>
          <p:nvPr/>
        </p:nvCxnSpPr>
        <p:spPr>
          <a:xfrm flipH="1" flipV="1">
            <a:off x="3533354" y="3029969"/>
            <a:ext cx="135158" cy="17494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a:stCxn id="13" idx="3"/>
          </p:cNvCxnSpPr>
          <p:nvPr/>
        </p:nvCxnSpPr>
        <p:spPr>
          <a:xfrm flipH="1">
            <a:off x="3664681" y="2782932"/>
            <a:ext cx="156231" cy="11571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a:stCxn id="15" idx="2"/>
          </p:cNvCxnSpPr>
          <p:nvPr/>
        </p:nvCxnSpPr>
        <p:spPr>
          <a:xfrm flipH="1" flipV="1">
            <a:off x="3664681" y="2898642"/>
            <a:ext cx="583283" cy="2331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4" name="直線矢印コネクタ 53"/>
          <p:cNvCxnSpPr>
            <a:stCxn id="21" idx="3"/>
          </p:cNvCxnSpPr>
          <p:nvPr/>
        </p:nvCxnSpPr>
        <p:spPr>
          <a:xfrm flipH="1">
            <a:off x="3664681" y="2460256"/>
            <a:ext cx="512426" cy="43838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7" name="直線矢印コネクタ 56"/>
          <p:cNvCxnSpPr>
            <a:stCxn id="20" idx="5"/>
            <a:endCxn id="30" idx="0"/>
          </p:cNvCxnSpPr>
          <p:nvPr/>
        </p:nvCxnSpPr>
        <p:spPr>
          <a:xfrm>
            <a:off x="4972412" y="2517766"/>
            <a:ext cx="486999" cy="90060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2" name="直線矢印コネクタ 61"/>
          <p:cNvCxnSpPr>
            <a:stCxn id="16" idx="5"/>
            <a:endCxn id="30" idx="0"/>
          </p:cNvCxnSpPr>
          <p:nvPr/>
        </p:nvCxnSpPr>
        <p:spPr>
          <a:xfrm>
            <a:off x="5188436" y="2993579"/>
            <a:ext cx="270975" cy="42479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5" name="直線矢印コネクタ 64"/>
          <p:cNvCxnSpPr>
            <a:stCxn id="17" idx="0"/>
            <a:endCxn id="30" idx="2"/>
          </p:cNvCxnSpPr>
          <p:nvPr/>
        </p:nvCxnSpPr>
        <p:spPr>
          <a:xfrm flipH="1" flipV="1">
            <a:off x="5459411" y="3681028"/>
            <a:ext cx="228713" cy="35039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8" name="直線矢印コネクタ 67"/>
          <p:cNvCxnSpPr>
            <a:stCxn id="18" idx="0"/>
            <a:endCxn id="30" idx="2"/>
          </p:cNvCxnSpPr>
          <p:nvPr/>
        </p:nvCxnSpPr>
        <p:spPr>
          <a:xfrm flipV="1">
            <a:off x="5208338" y="3681028"/>
            <a:ext cx="251073" cy="70705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71" name="直線矢印コネクタ 70"/>
          <p:cNvCxnSpPr>
            <a:stCxn id="23" idx="0"/>
            <a:endCxn id="30" idx="1"/>
          </p:cNvCxnSpPr>
          <p:nvPr/>
        </p:nvCxnSpPr>
        <p:spPr>
          <a:xfrm flipV="1">
            <a:off x="4788024" y="3549701"/>
            <a:ext cx="540060" cy="135419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74" name="直線矢印コネクタ 73"/>
          <p:cNvCxnSpPr>
            <a:stCxn id="19" idx="0"/>
            <a:endCxn id="30" idx="2"/>
          </p:cNvCxnSpPr>
          <p:nvPr/>
        </p:nvCxnSpPr>
        <p:spPr>
          <a:xfrm flipV="1">
            <a:off x="5328084" y="3681028"/>
            <a:ext cx="131327" cy="121125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77" name="直線矢印コネクタ 76"/>
          <p:cNvCxnSpPr>
            <a:stCxn id="22" idx="0"/>
            <a:endCxn id="30" idx="3"/>
          </p:cNvCxnSpPr>
          <p:nvPr/>
        </p:nvCxnSpPr>
        <p:spPr>
          <a:xfrm flipH="1" flipV="1">
            <a:off x="5590738" y="3549701"/>
            <a:ext cx="313410" cy="112655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0" name="直線矢印コネクタ 79"/>
          <p:cNvCxnSpPr>
            <a:stCxn id="24" idx="1"/>
            <a:endCxn id="30" idx="3"/>
          </p:cNvCxnSpPr>
          <p:nvPr/>
        </p:nvCxnSpPr>
        <p:spPr>
          <a:xfrm flipH="1" flipV="1">
            <a:off x="5590738" y="3549701"/>
            <a:ext cx="453058" cy="76200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3" name="直線矢印コネクタ 82"/>
          <p:cNvCxnSpPr>
            <a:stCxn id="27" idx="5"/>
          </p:cNvCxnSpPr>
          <p:nvPr/>
        </p:nvCxnSpPr>
        <p:spPr>
          <a:xfrm>
            <a:off x="2405044" y="3865416"/>
            <a:ext cx="280625" cy="47603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6" name="直線矢印コネクタ 85"/>
          <p:cNvCxnSpPr>
            <a:stCxn id="26" idx="0"/>
          </p:cNvCxnSpPr>
          <p:nvPr/>
        </p:nvCxnSpPr>
        <p:spPr>
          <a:xfrm flipV="1">
            <a:off x="2598730" y="4604109"/>
            <a:ext cx="86939" cy="7214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9" name="直線矢印コネクタ 88"/>
          <p:cNvCxnSpPr>
            <a:stCxn id="8" idx="6"/>
          </p:cNvCxnSpPr>
          <p:nvPr/>
        </p:nvCxnSpPr>
        <p:spPr>
          <a:xfrm>
            <a:off x="2382938" y="4294076"/>
            <a:ext cx="171404" cy="17870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94" name="直線矢印コネクタ 93"/>
          <p:cNvCxnSpPr>
            <a:stCxn id="7" idx="6"/>
          </p:cNvCxnSpPr>
          <p:nvPr/>
        </p:nvCxnSpPr>
        <p:spPr>
          <a:xfrm>
            <a:off x="1907704" y="3836876"/>
            <a:ext cx="777965" cy="50457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97" name="直線矢印コネクタ 96"/>
          <p:cNvCxnSpPr>
            <a:stCxn id="11" idx="0"/>
          </p:cNvCxnSpPr>
          <p:nvPr/>
        </p:nvCxnSpPr>
        <p:spPr>
          <a:xfrm flipV="1">
            <a:off x="2490950" y="4472782"/>
            <a:ext cx="63392" cy="75641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00" name="直線矢印コネクタ 99"/>
          <p:cNvCxnSpPr>
            <a:stCxn id="10" idx="6"/>
          </p:cNvCxnSpPr>
          <p:nvPr/>
        </p:nvCxnSpPr>
        <p:spPr>
          <a:xfrm flipV="1">
            <a:off x="2195437" y="4472782"/>
            <a:ext cx="358905" cy="41949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03" name="直線矢印コネクタ 102"/>
          <p:cNvCxnSpPr>
            <a:stCxn id="9" idx="6"/>
          </p:cNvCxnSpPr>
          <p:nvPr/>
        </p:nvCxnSpPr>
        <p:spPr>
          <a:xfrm flipV="1">
            <a:off x="1799692" y="4472782"/>
            <a:ext cx="754650" cy="18971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06" name="十字形 105"/>
          <p:cNvSpPr/>
          <p:nvPr/>
        </p:nvSpPr>
        <p:spPr>
          <a:xfrm>
            <a:off x="3419872" y="2780928"/>
            <a:ext cx="262654" cy="262654"/>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十字形 106"/>
          <p:cNvSpPr/>
          <p:nvPr/>
        </p:nvSpPr>
        <p:spPr>
          <a:xfrm>
            <a:off x="2483768" y="4341455"/>
            <a:ext cx="262654" cy="262654"/>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34084656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err="1" smtClean="0"/>
              <a:t>ｋ</a:t>
            </a:r>
            <a:r>
              <a:rPr kumimoji="1" lang="ja-JP" altLang="en-US" dirty="0" smtClean="0"/>
              <a:t>平均法のイメージ</a:t>
            </a:r>
            <a:endParaRPr kumimoji="1" lang="ja-JP" altLang="en-US" dirty="0"/>
          </a:p>
        </p:txBody>
      </p:sp>
      <p:sp>
        <p:nvSpPr>
          <p:cNvPr id="4" name="正方形/長方形 3"/>
          <p:cNvSpPr/>
          <p:nvPr/>
        </p:nvSpPr>
        <p:spPr>
          <a:xfrm>
            <a:off x="1043608" y="1772816"/>
            <a:ext cx="6408712" cy="42484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円/楕円 4"/>
          <p:cNvSpPr/>
          <p:nvPr/>
        </p:nvSpPr>
        <p:spPr>
          <a:xfrm>
            <a:off x="2328668" y="2241622"/>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円/楕円 5"/>
          <p:cNvSpPr/>
          <p:nvPr/>
        </p:nvSpPr>
        <p:spPr>
          <a:xfrm>
            <a:off x="2938500" y="2490532"/>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1691680" y="372886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2166914" y="418606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1583668" y="455448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p:nvSpPr>
        <p:spPr>
          <a:xfrm>
            <a:off x="1979413" y="4784267"/>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p:nvSpPr>
        <p:spPr>
          <a:xfrm>
            <a:off x="2382938" y="5229200"/>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2923295" y="3029969"/>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3789276" y="259854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a:off x="3636876" y="317327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p:nvSpPr>
        <p:spPr>
          <a:xfrm>
            <a:off x="4247964" y="281394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5004048" y="280919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a:off x="5580112" y="4031422"/>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5100326" y="438808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8"/>
          <p:cNvSpPr/>
          <p:nvPr/>
        </p:nvSpPr>
        <p:spPr>
          <a:xfrm>
            <a:off x="5220072" y="4892279"/>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円/楕円 19"/>
          <p:cNvSpPr/>
          <p:nvPr/>
        </p:nvSpPr>
        <p:spPr>
          <a:xfrm>
            <a:off x="4788024" y="233337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円/楕円 20"/>
          <p:cNvSpPr/>
          <p:nvPr/>
        </p:nvSpPr>
        <p:spPr>
          <a:xfrm>
            <a:off x="4145471" y="227586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円/楕円 21"/>
          <p:cNvSpPr/>
          <p:nvPr/>
        </p:nvSpPr>
        <p:spPr>
          <a:xfrm>
            <a:off x="5796136" y="467625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円/楕円 22"/>
          <p:cNvSpPr/>
          <p:nvPr/>
        </p:nvSpPr>
        <p:spPr>
          <a:xfrm>
            <a:off x="4680012" y="490389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円/楕円 23"/>
          <p:cNvSpPr/>
          <p:nvPr/>
        </p:nvSpPr>
        <p:spPr>
          <a:xfrm>
            <a:off x="6012160" y="428007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円/楕円 24"/>
          <p:cNvSpPr/>
          <p:nvPr/>
        </p:nvSpPr>
        <p:spPr>
          <a:xfrm>
            <a:off x="3400370" y="211735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円/楕円 25"/>
          <p:cNvSpPr/>
          <p:nvPr/>
        </p:nvSpPr>
        <p:spPr>
          <a:xfrm>
            <a:off x="2490718" y="467625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円/楕円 26"/>
          <p:cNvSpPr/>
          <p:nvPr/>
        </p:nvSpPr>
        <p:spPr>
          <a:xfrm>
            <a:off x="2220656" y="368102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p:cNvSpPr txBox="1"/>
          <p:nvPr/>
        </p:nvSpPr>
        <p:spPr>
          <a:xfrm>
            <a:off x="2123728" y="6237312"/>
            <a:ext cx="4097274" cy="369332"/>
          </a:xfrm>
          <a:prstGeom prst="rect">
            <a:avLst/>
          </a:prstGeom>
          <a:noFill/>
        </p:spPr>
        <p:txBody>
          <a:bodyPr wrap="square" rtlCol="0">
            <a:spAutoFit/>
          </a:bodyPr>
          <a:lstStyle/>
          <a:p>
            <a:pPr algn="ctr"/>
            <a:r>
              <a:rPr kumimoji="1" lang="ja-JP" altLang="en-US" dirty="0" smtClean="0"/>
              <a:t>新たな中心を求める</a:t>
            </a:r>
            <a:endParaRPr kumimoji="1" lang="ja-JP" altLang="en-US" dirty="0"/>
          </a:p>
        </p:txBody>
      </p:sp>
      <p:cxnSp>
        <p:nvCxnSpPr>
          <p:cNvPr id="32" name="直線矢印コネクタ 31"/>
          <p:cNvCxnSpPr>
            <a:stCxn id="5" idx="5"/>
          </p:cNvCxnSpPr>
          <p:nvPr/>
        </p:nvCxnSpPr>
        <p:spPr>
          <a:xfrm>
            <a:off x="2513056" y="2426010"/>
            <a:ext cx="888971" cy="47263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a:stCxn id="6" idx="6"/>
          </p:cNvCxnSpPr>
          <p:nvPr/>
        </p:nvCxnSpPr>
        <p:spPr>
          <a:xfrm>
            <a:off x="3154524" y="2598544"/>
            <a:ext cx="378830" cy="16877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a:stCxn id="25" idx="4"/>
          </p:cNvCxnSpPr>
          <p:nvPr/>
        </p:nvCxnSpPr>
        <p:spPr>
          <a:xfrm>
            <a:off x="3508382" y="2333378"/>
            <a:ext cx="24972" cy="43393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a:stCxn id="12" idx="6"/>
          </p:cNvCxnSpPr>
          <p:nvPr/>
        </p:nvCxnSpPr>
        <p:spPr>
          <a:xfrm flipV="1">
            <a:off x="3139319" y="3029969"/>
            <a:ext cx="394035" cy="10801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a:stCxn id="14" idx="1"/>
          </p:cNvCxnSpPr>
          <p:nvPr/>
        </p:nvCxnSpPr>
        <p:spPr>
          <a:xfrm flipH="1" flipV="1">
            <a:off x="3533354" y="3029969"/>
            <a:ext cx="135158" cy="17494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a:stCxn id="13" idx="3"/>
          </p:cNvCxnSpPr>
          <p:nvPr/>
        </p:nvCxnSpPr>
        <p:spPr>
          <a:xfrm flipH="1">
            <a:off x="3664681" y="2782932"/>
            <a:ext cx="156231" cy="11571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a:stCxn id="15" idx="2"/>
          </p:cNvCxnSpPr>
          <p:nvPr/>
        </p:nvCxnSpPr>
        <p:spPr>
          <a:xfrm flipH="1" flipV="1">
            <a:off x="3664681" y="2898642"/>
            <a:ext cx="583283" cy="2331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4" name="直線矢印コネクタ 53"/>
          <p:cNvCxnSpPr>
            <a:stCxn id="21" idx="3"/>
          </p:cNvCxnSpPr>
          <p:nvPr/>
        </p:nvCxnSpPr>
        <p:spPr>
          <a:xfrm flipH="1">
            <a:off x="3664681" y="2460256"/>
            <a:ext cx="512426" cy="43838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7" name="直線矢印コネクタ 56"/>
          <p:cNvCxnSpPr>
            <a:stCxn id="20" idx="5"/>
          </p:cNvCxnSpPr>
          <p:nvPr/>
        </p:nvCxnSpPr>
        <p:spPr>
          <a:xfrm>
            <a:off x="4972412" y="2517766"/>
            <a:ext cx="486999" cy="90060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2" name="直線矢印コネクタ 61"/>
          <p:cNvCxnSpPr>
            <a:stCxn id="16" idx="5"/>
          </p:cNvCxnSpPr>
          <p:nvPr/>
        </p:nvCxnSpPr>
        <p:spPr>
          <a:xfrm>
            <a:off x="5188436" y="2993579"/>
            <a:ext cx="270975" cy="42479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5" name="直線矢印コネクタ 64"/>
          <p:cNvCxnSpPr>
            <a:stCxn id="17" idx="0"/>
          </p:cNvCxnSpPr>
          <p:nvPr/>
        </p:nvCxnSpPr>
        <p:spPr>
          <a:xfrm flipH="1" flipV="1">
            <a:off x="5459411" y="3681028"/>
            <a:ext cx="228713" cy="35039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8" name="直線矢印コネクタ 67"/>
          <p:cNvCxnSpPr>
            <a:stCxn id="18" idx="0"/>
          </p:cNvCxnSpPr>
          <p:nvPr/>
        </p:nvCxnSpPr>
        <p:spPr>
          <a:xfrm flipV="1">
            <a:off x="5208338" y="3681028"/>
            <a:ext cx="251073" cy="70705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71" name="直線矢印コネクタ 70"/>
          <p:cNvCxnSpPr>
            <a:stCxn id="23" idx="0"/>
          </p:cNvCxnSpPr>
          <p:nvPr/>
        </p:nvCxnSpPr>
        <p:spPr>
          <a:xfrm flipV="1">
            <a:off x="4788024" y="3549701"/>
            <a:ext cx="540060" cy="135419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74" name="直線矢印コネクタ 73"/>
          <p:cNvCxnSpPr>
            <a:stCxn id="19" idx="0"/>
          </p:cNvCxnSpPr>
          <p:nvPr/>
        </p:nvCxnSpPr>
        <p:spPr>
          <a:xfrm flipV="1">
            <a:off x="5328084" y="3681028"/>
            <a:ext cx="131327" cy="121125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77" name="直線矢印コネクタ 76"/>
          <p:cNvCxnSpPr>
            <a:stCxn id="22" idx="0"/>
          </p:cNvCxnSpPr>
          <p:nvPr/>
        </p:nvCxnSpPr>
        <p:spPr>
          <a:xfrm flipH="1" flipV="1">
            <a:off x="5590738" y="3549701"/>
            <a:ext cx="313410" cy="112655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0" name="直線矢印コネクタ 79"/>
          <p:cNvCxnSpPr>
            <a:stCxn id="24" idx="1"/>
          </p:cNvCxnSpPr>
          <p:nvPr/>
        </p:nvCxnSpPr>
        <p:spPr>
          <a:xfrm flipH="1" flipV="1">
            <a:off x="5590738" y="3549701"/>
            <a:ext cx="453058" cy="76200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3" name="直線矢印コネクタ 82"/>
          <p:cNvCxnSpPr>
            <a:stCxn id="27" idx="5"/>
          </p:cNvCxnSpPr>
          <p:nvPr/>
        </p:nvCxnSpPr>
        <p:spPr>
          <a:xfrm>
            <a:off x="2405044" y="3865416"/>
            <a:ext cx="280625" cy="47603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6" name="直線矢印コネクタ 85"/>
          <p:cNvCxnSpPr>
            <a:stCxn id="26" idx="0"/>
          </p:cNvCxnSpPr>
          <p:nvPr/>
        </p:nvCxnSpPr>
        <p:spPr>
          <a:xfrm flipV="1">
            <a:off x="2598730" y="4604109"/>
            <a:ext cx="86939" cy="7214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9" name="直線矢印コネクタ 88"/>
          <p:cNvCxnSpPr>
            <a:stCxn id="8" idx="6"/>
          </p:cNvCxnSpPr>
          <p:nvPr/>
        </p:nvCxnSpPr>
        <p:spPr>
          <a:xfrm>
            <a:off x="2382938" y="4294076"/>
            <a:ext cx="171404" cy="17870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94" name="直線矢印コネクタ 93"/>
          <p:cNvCxnSpPr>
            <a:stCxn id="7" idx="6"/>
          </p:cNvCxnSpPr>
          <p:nvPr/>
        </p:nvCxnSpPr>
        <p:spPr>
          <a:xfrm>
            <a:off x="1907704" y="3836876"/>
            <a:ext cx="777965" cy="50457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97" name="直線矢印コネクタ 96"/>
          <p:cNvCxnSpPr>
            <a:stCxn id="11" idx="0"/>
          </p:cNvCxnSpPr>
          <p:nvPr/>
        </p:nvCxnSpPr>
        <p:spPr>
          <a:xfrm flipV="1">
            <a:off x="2490950" y="4472782"/>
            <a:ext cx="63392" cy="75641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00" name="直線矢印コネクタ 99"/>
          <p:cNvCxnSpPr>
            <a:stCxn id="10" idx="6"/>
          </p:cNvCxnSpPr>
          <p:nvPr/>
        </p:nvCxnSpPr>
        <p:spPr>
          <a:xfrm flipV="1">
            <a:off x="2195437" y="4472782"/>
            <a:ext cx="358905" cy="41949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03" name="直線矢印コネクタ 102"/>
          <p:cNvCxnSpPr>
            <a:stCxn id="9" idx="6"/>
          </p:cNvCxnSpPr>
          <p:nvPr/>
        </p:nvCxnSpPr>
        <p:spPr>
          <a:xfrm flipV="1">
            <a:off x="1799692" y="4472782"/>
            <a:ext cx="754650" cy="18971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06" name="十字形 105"/>
          <p:cNvSpPr/>
          <p:nvPr/>
        </p:nvSpPr>
        <p:spPr>
          <a:xfrm>
            <a:off x="3212612" y="2642675"/>
            <a:ext cx="262654" cy="262654"/>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十字形 106"/>
          <p:cNvSpPr/>
          <p:nvPr/>
        </p:nvSpPr>
        <p:spPr>
          <a:xfrm>
            <a:off x="2045690" y="4419876"/>
            <a:ext cx="262654" cy="262654"/>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3" name="十字形 62"/>
          <p:cNvSpPr/>
          <p:nvPr/>
        </p:nvSpPr>
        <p:spPr>
          <a:xfrm>
            <a:off x="5202547" y="3734089"/>
            <a:ext cx="262654" cy="262654"/>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852097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err="1" smtClean="0"/>
              <a:t>ｋ</a:t>
            </a:r>
            <a:r>
              <a:rPr kumimoji="1" lang="ja-JP" altLang="en-US" dirty="0" smtClean="0"/>
              <a:t>平均法のイメージ</a:t>
            </a:r>
            <a:endParaRPr kumimoji="1" lang="ja-JP" altLang="en-US" dirty="0"/>
          </a:p>
        </p:txBody>
      </p:sp>
      <p:sp>
        <p:nvSpPr>
          <p:cNvPr id="4" name="正方形/長方形 3"/>
          <p:cNvSpPr/>
          <p:nvPr/>
        </p:nvSpPr>
        <p:spPr>
          <a:xfrm>
            <a:off x="1043608" y="1772816"/>
            <a:ext cx="6408712" cy="42484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円/楕円 4"/>
          <p:cNvSpPr/>
          <p:nvPr/>
        </p:nvSpPr>
        <p:spPr>
          <a:xfrm>
            <a:off x="2328668" y="2241622"/>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円/楕円 5"/>
          <p:cNvSpPr/>
          <p:nvPr/>
        </p:nvSpPr>
        <p:spPr>
          <a:xfrm>
            <a:off x="2938500" y="2490532"/>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1691680" y="372886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2166914" y="418606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1583668" y="455448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p:nvSpPr>
        <p:spPr>
          <a:xfrm>
            <a:off x="1979413" y="4784267"/>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p:nvSpPr>
        <p:spPr>
          <a:xfrm>
            <a:off x="2382938" y="5229200"/>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2923295" y="3029969"/>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3789276" y="259854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a:off x="3636876" y="317327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p:nvSpPr>
        <p:spPr>
          <a:xfrm>
            <a:off x="4247964" y="281394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5004048" y="280919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a:off x="5580112" y="4031422"/>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5100326" y="438808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8"/>
          <p:cNvSpPr/>
          <p:nvPr/>
        </p:nvSpPr>
        <p:spPr>
          <a:xfrm>
            <a:off x="5220072" y="4892279"/>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円/楕円 19"/>
          <p:cNvSpPr/>
          <p:nvPr/>
        </p:nvSpPr>
        <p:spPr>
          <a:xfrm>
            <a:off x="4788024" y="233337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円/楕円 20"/>
          <p:cNvSpPr/>
          <p:nvPr/>
        </p:nvSpPr>
        <p:spPr>
          <a:xfrm>
            <a:off x="4145471" y="227586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円/楕円 21"/>
          <p:cNvSpPr/>
          <p:nvPr/>
        </p:nvSpPr>
        <p:spPr>
          <a:xfrm>
            <a:off x="5796136" y="467625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円/楕円 22"/>
          <p:cNvSpPr/>
          <p:nvPr/>
        </p:nvSpPr>
        <p:spPr>
          <a:xfrm>
            <a:off x="4680012" y="490389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円/楕円 23"/>
          <p:cNvSpPr/>
          <p:nvPr/>
        </p:nvSpPr>
        <p:spPr>
          <a:xfrm>
            <a:off x="6012160" y="428007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円/楕円 24"/>
          <p:cNvSpPr/>
          <p:nvPr/>
        </p:nvSpPr>
        <p:spPr>
          <a:xfrm>
            <a:off x="3400370" y="211735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円/楕円 25"/>
          <p:cNvSpPr/>
          <p:nvPr/>
        </p:nvSpPr>
        <p:spPr>
          <a:xfrm>
            <a:off x="2490718" y="467625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円/楕円 26"/>
          <p:cNvSpPr/>
          <p:nvPr/>
        </p:nvSpPr>
        <p:spPr>
          <a:xfrm>
            <a:off x="2220656" y="368102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p:cNvSpPr txBox="1"/>
          <p:nvPr/>
        </p:nvSpPr>
        <p:spPr>
          <a:xfrm>
            <a:off x="2274926" y="6237312"/>
            <a:ext cx="4097274" cy="369332"/>
          </a:xfrm>
          <a:prstGeom prst="rect">
            <a:avLst/>
          </a:prstGeom>
          <a:noFill/>
        </p:spPr>
        <p:txBody>
          <a:bodyPr wrap="square" rtlCol="0">
            <a:spAutoFit/>
          </a:bodyPr>
          <a:lstStyle/>
          <a:p>
            <a:pPr algn="ctr"/>
            <a:r>
              <a:rPr kumimoji="1" lang="ja-JP" altLang="en-US" dirty="0" smtClean="0"/>
              <a:t>新たな中心のクラスター</a:t>
            </a:r>
            <a:endParaRPr kumimoji="1" lang="ja-JP" altLang="en-US" dirty="0"/>
          </a:p>
        </p:txBody>
      </p:sp>
      <p:sp>
        <p:nvSpPr>
          <p:cNvPr id="30" name="十字形 29"/>
          <p:cNvSpPr/>
          <p:nvPr/>
        </p:nvSpPr>
        <p:spPr>
          <a:xfrm>
            <a:off x="5208338" y="3705549"/>
            <a:ext cx="262654" cy="262654"/>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2" name="直線矢印コネクタ 31"/>
          <p:cNvCxnSpPr>
            <a:stCxn id="5" idx="5"/>
            <a:endCxn id="106" idx="1"/>
          </p:cNvCxnSpPr>
          <p:nvPr/>
        </p:nvCxnSpPr>
        <p:spPr>
          <a:xfrm>
            <a:off x="2513056" y="2426010"/>
            <a:ext cx="772920" cy="39144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a:stCxn id="6" idx="6"/>
            <a:endCxn id="106" idx="0"/>
          </p:cNvCxnSpPr>
          <p:nvPr/>
        </p:nvCxnSpPr>
        <p:spPr>
          <a:xfrm>
            <a:off x="3154524" y="2598544"/>
            <a:ext cx="262779" cy="8758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a:stCxn id="25" idx="4"/>
            <a:endCxn id="106" idx="0"/>
          </p:cNvCxnSpPr>
          <p:nvPr/>
        </p:nvCxnSpPr>
        <p:spPr>
          <a:xfrm flipH="1">
            <a:off x="3417303" y="2333378"/>
            <a:ext cx="91079" cy="35274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a:stCxn id="12" idx="6"/>
            <a:endCxn id="106" idx="2"/>
          </p:cNvCxnSpPr>
          <p:nvPr/>
        </p:nvCxnSpPr>
        <p:spPr>
          <a:xfrm flipV="1">
            <a:off x="3139319" y="2948780"/>
            <a:ext cx="277984" cy="18920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a:stCxn id="14" idx="1"/>
            <a:endCxn id="106" idx="2"/>
          </p:cNvCxnSpPr>
          <p:nvPr/>
        </p:nvCxnSpPr>
        <p:spPr>
          <a:xfrm flipH="1" flipV="1">
            <a:off x="3417303" y="2948780"/>
            <a:ext cx="251209" cy="25613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a:stCxn id="13" idx="3"/>
            <a:endCxn id="106" idx="3"/>
          </p:cNvCxnSpPr>
          <p:nvPr/>
        </p:nvCxnSpPr>
        <p:spPr>
          <a:xfrm flipH="1">
            <a:off x="3548630" y="2782932"/>
            <a:ext cx="272282" cy="3452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a:stCxn id="15" idx="2"/>
            <a:endCxn id="106" idx="3"/>
          </p:cNvCxnSpPr>
          <p:nvPr/>
        </p:nvCxnSpPr>
        <p:spPr>
          <a:xfrm flipH="1" flipV="1">
            <a:off x="3548630" y="2817453"/>
            <a:ext cx="699334" cy="10450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4" name="直線矢印コネクタ 53"/>
          <p:cNvCxnSpPr>
            <a:stCxn id="21" idx="3"/>
            <a:endCxn id="106" idx="3"/>
          </p:cNvCxnSpPr>
          <p:nvPr/>
        </p:nvCxnSpPr>
        <p:spPr>
          <a:xfrm flipH="1">
            <a:off x="3548630" y="2460256"/>
            <a:ext cx="628477" cy="35719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7" name="直線矢印コネクタ 56"/>
          <p:cNvCxnSpPr>
            <a:stCxn id="20" idx="5"/>
            <a:endCxn id="30" idx="0"/>
          </p:cNvCxnSpPr>
          <p:nvPr/>
        </p:nvCxnSpPr>
        <p:spPr>
          <a:xfrm>
            <a:off x="4972412" y="2517766"/>
            <a:ext cx="367253" cy="118778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2" name="直線矢印コネクタ 61"/>
          <p:cNvCxnSpPr>
            <a:stCxn id="16" idx="5"/>
            <a:endCxn id="30" idx="0"/>
          </p:cNvCxnSpPr>
          <p:nvPr/>
        </p:nvCxnSpPr>
        <p:spPr>
          <a:xfrm>
            <a:off x="5188436" y="2993579"/>
            <a:ext cx="151229" cy="71197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5" name="直線矢印コネクタ 64"/>
          <p:cNvCxnSpPr>
            <a:stCxn id="17" idx="0"/>
            <a:endCxn id="30" idx="2"/>
          </p:cNvCxnSpPr>
          <p:nvPr/>
        </p:nvCxnSpPr>
        <p:spPr>
          <a:xfrm flipH="1" flipV="1">
            <a:off x="5339665" y="3968203"/>
            <a:ext cx="348459" cy="6321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8" name="直線矢印コネクタ 67"/>
          <p:cNvCxnSpPr>
            <a:stCxn id="18" idx="0"/>
            <a:endCxn id="30" idx="2"/>
          </p:cNvCxnSpPr>
          <p:nvPr/>
        </p:nvCxnSpPr>
        <p:spPr>
          <a:xfrm flipV="1">
            <a:off x="5208338" y="3968203"/>
            <a:ext cx="131327" cy="41988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71" name="直線矢印コネクタ 70"/>
          <p:cNvCxnSpPr>
            <a:stCxn id="23" idx="0"/>
            <a:endCxn id="30" idx="1"/>
          </p:cNvCxnSpPr>
          <p:nvPr/>
        </p:nvCxnSpPr>
        <p:spPr>
          <a:xfrm flipV="1">
            <a:off x="4788024" y="3836876"/>
            <a:ext cx="420314" cy="106701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74" name="直線矢印コネクタ 73"/>
          <p:cNvCxnSpPr>
            <a:stCxn id="19" idx="0"/>
            <a:endCxn id="30" idx="2"/>
          </p:cNvCxnSpPr>
          <p:nvPr/>
        </p:nvCxnSpPr>
        <p:spPr>
          <a:xfrm flipV="1">
            <a:off x="5328084" y="3968203"/>
            <a:ext cx="11581" cy="92407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77" name="直線矢印コネクタ 76"/>
          <p:cNvCxnSpPr>
            <a:stCxn id="22" idx="0"/>
            <a:endCxn id="30" idx="3"/>
          </p:cNvCxnSpPr>
          <p:nvPr/>
        </p:nvCxnSpPr>
        <p:spPr>
          <a:xfrm flipH="1" flipV="1">
            <a:off x="5470992" y="3836876"/>
            <a:ext cx="433156" cy="83937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0" name="直線矢印コネクタ 79"/>
          <p:cNvCxnSpPr>
            <a:stCxn id="24" idx="1"/>
            <a:endCxn id="30" idx="3"/>
          </p:cNvCxnSpPr>
          <p:nvPr/>
        </p:nvCxnSpPr>
        <p:spPr>
          <a:xfrm flipH="1" flipV="1">
            <a:off x="5470992" y="3836876"/>
            <a:ext cx="572804" cy="47483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3" name="直線矢印コネクタ 82"/>
          <p:cNvCxnSpPr>
            <a:stCxn id="27" idx="5"/>
            <a:endCxn id="107" idx="3"/>
          </p:cNvCxnSpPr>
          <p:nvPr/>
        </p:nvCxnSpPr>
        <p:spPr>
          <a:xfrm flipH="1">
            <a:off x="2274926" y="3865416"/>
            <a:ext cx="130118" cy="6719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6" name="直線矢印コネクタ 85"/>
          <p:cNvCxnSpPr>
            <a:stCxn id="26" idx="0"/>
            <a:endCxn id="107" idx="3"/>
          </p:cNvCxnSpPr>
          <p:nvPr/>
        </p:nvCxnSpPr>
        <p:spPr>
          <a:xfrm flipH="1" flipV="1">
            <a:off x="2274926" y="4537403"/>
            <a:ext cx="323804" cy="13885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9" name="直線矢印コネクタ 88"/>
          <p:cNvCxnSpPr>
            <a:stCxn id="8" idx="6"/>
            <a:endCxn id="107" idx="3"/>
          </p:cNvCxnSpPr>
          <p:nvPr/>
        </p:nvCxnSpPr>
        <p:spPr>
          <a:xfrm flipH="1">
            <a:off x="2274926" y="4294076"/>
            <a:ext cx="108012" cy="24332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94" name="直線矢印コネクタ 93"/>
          <p:cNvCxnSpPr>
            <a:stCxn id="7" idx="6"/>
            <a:endCxn id="107" idx="0"/>
          </p:cNvCxnSpPr>
          <p:nvPr/>
        </p:nvCxnSpPr>
        <p:spPr>
          <a:xfrm>
            <a:off x="1907704" y="3836876"/>
            <a:ext cx="235895" cy="5692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97" name="直線矢印コネクタ 96"/>
          <p:cNvCxnSpPr>
            <a:stCxn id="11" idx="0"/>
            <a:endCxn id="107" idx="2"/>
          </p:cNvCxnSpPr>
          <p:nvPr/>
        </p:nvCxnSpPr>
        <p:spPr>
          <a:xfrm flipH="1" flipV="1">
            <a:off x="2143599" y="4668730"/>
            <a:ext cx="347351" cy="56047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00" name="直線矢印コネクタ 99"/>
          <p:cNvCxnSpPr>
            <a:stCxn id="10" idx="6"/>
          </p:cNvCxnSpPr>
          <p:nvPr/>
        </p:nvCxnSpPr>
        <p:spPr>
          <a:xfrm flipV="1">
            <a:off x="2195437" y="4676256"/>
            <a:ext cx="71440" cy="21602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03" name="直線矢印コネクタ 102"/>
          <p:cNvCxnSpPr>
            <a:stCxn id="9" idx="6"/>
            <a:endCxn id="107" idx="1"/>
          </p:cNvCxnSpPr>
          <p:nvPr/>
        </p:nvCxnSpPr>
        <p:spPr>
          <a:xfrm flipV="1">
            <a:off x="1799692" y="4537403"/>
            <a:ext cx="212580" cy="12509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06" name="十字形 105"/>
          <p:cNvSpPr/>
          <p:nvPr/>
        </p:nvSpPr>
        <p:spPr>
          <a:xfrm>
            <a:off x="3285976" y="2686126"/>
            <a:ext cx="262654" cy="262654"/>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十字形 106"/>
          <p:cNvSpPr/>
          <p:nvPr/>
        </p:nvSpPr>
        <p:spPr>
          <a:xfrm>
            <a:off x="2012272" y="4406076"/>
            <a:ext cx="262654" cy="262654"/>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33916400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err="1" smtClean="0"/>
              <a:t>ｋ</a:t>
            </a:r>
            <a:r>
              <a:rPr kumimoji="1" lang="ja-JP" altLang="en-US" dirty="0" smtClean="0"/>
              <a:t>平均法のイメージ</a:t>
            </a:r>
            <a:endParaRPr kumimoji="1" lang="ja-JP" altLang="en-US" dirty="0"/>
          </a:p>
        </p:txBody>
      </p:sp>
      <p:sp>
        <p:nvSpPr>
          <p:cNvPr id="4" name="正方形/長方形 3"/>
          <p:cNvSpPr/>
          <p:nvPr/>
        </p:nvSpPr>
        <p:spPr>
          <a:xfrm>
            <a:off x="1043608" y="1772816"/>
            <a:ext cx="6408712" cy="42484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円/楕円 4"/>
          <p:cNvSpPr/>
          <p:nvPr/>
        </p:nvSpPr>
        <p:spPr>
          <a:xfrm>
            <a:off x="2328668" y="2241622"/>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円/楕円 5"/>
          <p:cNvSpPr/>
          <p:nvPr/>
        </p:nvSpPr>
        <p:spPr>
          <a:xfrm>
            <a:off x="2938500" y="2490532"/>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1691680" y="372886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2166914" y="418606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1583668" y="455448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p:nvSpPr>
        <p:spPr>
          <a:xfrm>
            <a:off x="1979413" y="4784267"/>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p:nvSpPr>
        <p:spPr>
          <a:xfrm>
            <a:off x="2382938" y="5229200"/>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2923295" y="3029969"/>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3789276" y="259854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a:off x="3636876" y="317327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p:nvSpPr>
        <p:spPr>
          <a:xfrm>
            <a:off x="4247964" y="281394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5004048" y="280919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a:off x="5580112" y="4031422"/>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5100326" y="438808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8"/>
          <p:cNvSpPr/>
          <p:nvPr/>
        </p:nvSpPr>
        <p:spPr>
          <a:xfrm>
            <a:off x="5220072" y="4892279"/>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円/楕円 19"/>
          <p:cNvSpPr/>
          <p:nvPr/>
        </p:nvSpPr>
        <p:spPr>
          <a:xfrm>
            <a:off x="4788024" y="233337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円/楕円 20"/>
          <p:cNvSpPr/>
          <p:nvPr/>
        </p:nvSpPr>
        <p:spPr>
          <a:xfrm>
            <a:off x="4145471" y="227586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円/楕円 21"/>
          <p:cNvSpPr/>
          <p:nvPr/>
        </p:nvSpPr>
        <p:spPr>
          <a:xfrm>
            <a:off x="5796136" y="467625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円/楕円 22"/>
          <p:cNvSpPr/>
          <p:nvPr/>
        </p:nvSpPr>
        <p:spPr>
          <a:xfrm>
            <a:off x="4680012" y="490389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円/楕円 23"/>
          <p:cNvSpPr/>
          <p:nvPr/>
        </p:nvSpPr>
        <p:spPr>
          <a:xfrm>
            <a:off x="6012160" y="428007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円/楕円 24"/>
          <p:cNvSpPr/>
          <p:nvPr/>
        </p:nvSpPr>
        <p:spPr>
          <a:xfrm>
            <a:off x="3400370" y="211735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円/楕円 25"/>
          <p:cNvSpPr/>
          <p:nvPr/>
        </p:nvSpPr>
        <p:spPr>
          <a:xfrm>
            <a:off x="2490718" y="467625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円/楕円 26"/>
          <p:cNvSpPr/>
          <p:nvPr/>
        </p:nvSpPr>
        <p:spPr>
          <a:xfrm>
            <a:off x="2220656" y="368102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p:cNvSpPr txBox="1"/>
          <p:nvPr/>
        </p:nvSpPr>
        <p:spPr>
          <a:xfrm>
            <a:off x="2274926" y="6237312"/>
            <a:ext cx="4097274" cy="369332"/>
          </a:xfrm>
          <a:prstGeom prst="rect">
            <a:avLst/>
          </a:prstGeom>
          <a:noFill/>
        </p:spPr>
        <p:txBody>
          <a:bodyPr wrap="square" rtlCol="0">
            <a:spAutoFit/>
          </a:bodyPr>
          <a:lstStyle/>
          <a:p>
            <a:pPr algn="ctr"/>
            <a:r>
              <a:rPr kumimoji="1" lang="ja-JP" altLang="en-US" dirty="0" smtClean="0"/>
              <a:t>新たなクラスターと中心</a:t>
            </a:r>
            <a:endParaRPr kumimoji="1" lang="ja-JP" altLang="en-US" dirty="0"/>
          </a:p>
        </p:txBody>
      </p:sp>
      <p:sp>
        <p:nvSpPr>
          <p:cNvPr id="30" name="十字形 29"/>
          <p:cNvSpPr/>
          <p:nvPr/>
        </p:nvSpPr>
        <p:spPr>
          <a:xfrm>
            <a:off x="5398951" y="4445615"/>
            <a:ext cx="262654" cy="262654"/>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2" name="直線矢印コネクタ 31"/>
          <p:cNvCxnSpPr>
            <a:stCxn id="5" idx="5"/>
            <a:endCxn id="106" idx="1"/>
          </p:cNvCxnSpPr>
          <p:nvPr/>
        </p:nvCxnSpPr>
        <p:spPr>
          <a:xfrm>
            <a:off x="2513056" y="2426010"/>
            <a:ext cx="1155705" cy="45872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a:stCxn id="6" idx="6"/>
            <a:endCxn id="106" idx="0"/>
          </p:cNvCxnSpPr>
          <p:nvPr/>
        </p:nvCxnSpPr>
        <p:spPr>
          <a:xfrm>
            <a:off x="3154524" y="2598544"/>
            <a:ext cx="645564" cy="15486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a:stCxn id="25" idx="4"/>
            <a:endCxn id="106" idx="0"/>
          </p:cNvCxnSpPr>
          <p:nvPr/>
        </p:nvCxnSpPr>
        <p:spPr>
          <a:xfrm>
            <a:off x="3508382" y="2333378"/>
            <a:ext cx="291706" cy="42002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a:stCxn id="12" idx="6"/>
            <a:endCxn id="106" idx="2"/>
          </p:cNvCxnSpPr>
          <p:nvPr/>
        </p:nvCxnSpPr>
        <p:spPr>
          <a:xfrm flipV="1">
            <a:off x="3139319" y="3016058"/>
            <a:ext cx="660769" cy="12192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a:stCxn id="14" idx="1"/>
            <a:endCxn id="106" idx="2"/>
          </p:cNvCxnSpPr>
          <p:nvPr/>
        </p:nvCxnSpPr>
        <p:spPr>
          <a:xfrm flipV="1">
            <a:off x="3668512" y="3016058"/>
            <a:ext cx="131576" cy="18885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a:stCxn id="13" idx="3"/>
            <a:endCxn id="106" idx="3"/>
          </p:cNvCxnSpPr>
          <p:nvPr/>
        </p:nvCxnSpPr>
        <p:spPr>
          <a:xfrm>
            <a:off x="3820912" y="2782932"/>
            <a:ext cx="110503" cy="10179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a:stCxn id="15" idx="2"/>
            <a:endCxn id="106" idx="3"/>
          </p:cNvCxnSpPr>
          <p:nvPr/>
        </p:nvCxnSpPr>
        <p:spPr>
          <a:xfrm flipH="1" flipV="1">
            <a:off x="3931415" y="2884731"/>
            <a:ext cx="316549" cy="3722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4" name="直線矢印コネクタ 53"/>
          <p:cNvCxnSpPr>
            <a:stCxn id="21" idx="3"/>
            <a:endCxn id="106" idx="3"/>
          </p:cNvCxnSpPr>
          <p:nvPr/>
        </p:nvCxnSpPr>
        <p:spPr>
          <a:xfrm flipH="1">
            <a:off x="3931415" y="2460256"/>
            <a:ext cx="245692" cy="42447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7" name="直線矢印コネクタ 56"/>
          <p:cNvCxnSpPr>
            <a:stCxn id="20" idx="5"/>
            <a:endCxn id="106" idx="3"/>
          </p:cNvCxnSpPr>
          <p:nvPr/>
        </p:nvCxnSpPr>
        <p:spPr>
          <a:xfrm flipH="1">
            <a:off x="3931415" y="2517766"/>
            <a:ext cx="1040997" cy="36696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2" name="直線矢印コネクタ 61"/>
          <p:cNvCxnSpPr>
            <a:stCxn id="16" idx="5"/>
            <a:endCxn id="106" idx="3"/>
          </p:cNvCxnSpPr>
          <p:nvPr/>
        </p:nvCxnSpPr>
        <p:spPr>
          <a:xfrm flipH="1" flipV="1">
            <a:off x="3931415" y="2884731"/>
            <a:ext cx="1257021" cy="10884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5" name="直線矢印コネクタ 64"/>
          <p:cNvCxnSpPr>
            <a:stCxn id="17" idx="0"/>
            <a:endCxn id="30" idx="2"/>
          </p:cNvCxnSpPr>
          <p:nvPr/>
        </p:nvCxnSpPr>
        <p:spPr>
          <a:xfrm flipH="1">
            <a:off x="5530278" y="4031422"/>
            <a:ext cx="157846" cy="67684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8" name="直線矢印コネクタ 67"/>
          <p:cNvCxnSpPr>
            <a:stCxn id="18" idx="0"/>
            <a:endCxn id="30" idx="2"/>
          </p:cNvCxnSpPr>
          <p:nvPr/>
        </p:nvCxnSpPr>
        <p:spPr>
          <a:xfrm>
            <a:off x="5208338" y="4388085"/>
            <a:ext cx="321940" cy="32018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71" name="直線矢印コネクタ 70"/>
          <p:cNvCxnSpPr>
            <a:stCxn id="23" idx="0"/>
            <a:endCxn id="30" idx="1"/>
          </p:cNvCxnSpPr>
          <p:nvPr/>
        </p:nvCxnSpPr>
        <p:spPr>
          <a:xfrm flipV="1">
            <a:off x="4788024" y="4576942"/>
            <a:ext cx="610927" cy="32695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74" name="直線矢印コネクタ 73"/>
          <p:cNvCxnSpPr>
            <a:stCxn id="19" idx="0"/>
            <a:endCxn id="30" idx="2"/>
          </p:cNvCxnSpPr>
          <p:nvPr/>
        </p:nvCxnSpPr>
        <p:spPr>
          <a:xfrm flipV="1">
            <a:off x="5328084" y="4708269"/>
            <a:ext cx="202194" cy="18401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77" name="直線矢印コネクタ 76"/>
          <p:cNvCxnSpPr>
            <a:stCxn id="22" idx="0"/>
            <a:endCxn id="30" idx="3"/>
          </p:cNvCxnSpPr>
          <p:nvPr/>
        </p:nvCxnSpPr>
        <p:spPr>
          <a:xfrm flipH="1" flipV="1">
            <a:off x="5661605" y="4576942"/>
            <a:ext cx="242543" cy="9931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0" name="直線矢印コネクタ 79"/>
          <p:cNvCxnSpPr>
            <a:stCxn id="24" idx="1"/>
            <a:endCxn id="30" idx="3"/>
          </p:cNvCxnSpPr>
          <p:nvPr/>
        </p:nvCxnSpPr>
        <p:spPr>
          <a:xfrm flipH="1">
            <a:off x="5661605" y="4311709"/>
            <a:ext cx="382191" cy="26523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3" name="直線矢印コネクタ 82"/>
          <p:cNvCxnSpPr>
            <a:stCxn id="27" idx="5"/>
            <a:endCxn id="107" idx="3"/>
          </p:cNvCxnSpPr>
          <p:nvPr/>
        </p:nvCxnSpPr>
        <p:spPr>
          <a:xfrm flipH="1">
            <a:off x="2298241" y="3865416"/>
            <a:ext cx="106803" cy="6556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6" name="直線矢印コネクタ 85"/>
          <p:cNvCxnSpPr>
            <a:stCxn id="26" idx="0"/>
            <a:endCxn id="107" idx="3"/>
          </p:cNvCxnSpPr>
          <p:nvPr/>
        </p:nvCxnSpPr>
        <p:spPr>
          <a:xfrm flipH="1" flipV="1">
            <a:off x="2298241" y="4521104"/>
            <a:ext cx="300489" cy="15515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9" name="直線矢印コネクタ 88"/>
          <p:cNvCxnSpPr>
            <a:stCxn id="8" idx="6"/>
            <a:endCxn id="107" idx="3"/>
          </p:cNvCxnSpPr>
          <p:nvPr/>
        </p:nvCxnSpPr>
        <p:spPr>
          <a:xfrm flipH="1">
            <a:off x="2298241" y="4294076"/>
            <a:ext cx="84697" cy="22702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94" name="直線矢印コネクタ 93"/>
          <p:cNvCxnSpPr>
            <a:stCxn id="7" idx="6"/>
            <a:endCxn id="107" idx="0"/>
          </p:cNvCxnSpPr>
          <p:nvPr/>
        </p:nvCxnSpPr>
        <p:spPr>
          <a:xfrm>
            <a:off x="1907704" y="3836876"/>
            <a:ext cx="259210" cy="55290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97" name="直線矢印コネクタ 96"/>
          <p:cNvCxnSpPr>
            <a:stCxn id="11" idx="0"/>
            <a:endCxn id="107" idx="2"/>
          </p:cNvCxnSpPr>
          <p:nvPr/>
        </p:nvCxnSpPr>
        <p:spPr>
          <a:xfrm flipH="1" flipV="1">
            <a:off x="2166914" y="4652431"/>
            <a:ext cx="324036" cy="57676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00" name="直線矢印コネクタ 99"/>
          <p:cNvCxnSpPr>
            <a:stCxn id="10" idx="6"/>
          </p:cNvCxnSpPr>
          <p:nvPr/>
        </p:nvCxnSpPr>
        <p:spPr>
          <a:xfrm flipV="1">
            <a:off x="2195437" y="4676256"/>
            <a:ext cx="71440" cy="21602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03" name="直線矢印コネクタ 102"/>
          <p:cNvCxnSpPr>
            <a:stCxn id="9" idx="6"/>
            <a:endCxn id="107" idx="1"/>
          </p:cNvCxnSpPr>
          <p:nvPr/>
        </p:nvCxnSpPr>
        <p:spPr>
          <a:xfrm flipV="1">
            <a:off x="1799692" y="4521104"/>
            <a:ext cx="235895" cy="14139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06" name="十字形 105"/>
          <p:cNvSpPr/>
          <p:nvPr/>
        </p:nvSpPr>
        <p:spPr>
          <a:xfrm>
            <a:off x="3668761" y="2753404"/>
            <a:ext cx="262654" cy="262654"/>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十字形 106"/>
          <p:cNvSpPr/>
          <p:nvPr/>
        </p:nvSpPr>
        <p:spPr>
          <a:xfrm>
            <a:off x="2035587" y="4389777"/>
            <a:ext cx="262654" cy="262654"/>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5328715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err="1" smtClean="0"/>
              <a:t>ｋ</a:t>
            </a:r>
            <a:r>
              <a:rPr kumimoji="1" lang="ja-JP" altLang="en-US" dirty="0" smtClean="0"/>
              <a:t>平均法のイメージ</a:t>
            </a:r>
            <a:endParaRPr kumimoji="1" lang="ja-JP" altLang="en-US" dirty="0"/>
          </a:p>
        </p:txBody>
      </p:sp>
      <p:sp>
        <p:nvSpPr>
          <p:cNvPr id="4" name="正方形/長方形 3"/>
          <p:cNvSpPr/>
          <p:nvPr/>
        </p:nvSpPr>
        <p:spPr>
          <a:xfrm>
            <a:off x="1043608" y="1772816"/>
            <a:ext cx="6408712" cy="42484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円/楕円 4"/>
          <p:cNvSpPr/>
          <p:nvPr/>
        </p:nvSpPr>
        <p:spPr>
          <a:xfrm>
            <a:off x="2328668" y="2241622"/>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円/楕円 5"/>
          <p:cNvSpPr/>
          <p:nvPr/>
        </p:nvSpPr>
        <p:spPr>
          <a:xfrm>
            <a:off x="2938500" y="2490532"/>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1691680" y="372886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2166914" y="418606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1583668" y="455448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p:nvSpPr>
        <p:spPr>
          <a:xfrm>
            <a:off x="1979413" y="4784267"/>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p:nvSpPr>
        <p:spPr>
          <a:xfrm>
            <a:off x="2382938" y="5229200"/>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2923295" y="3029969"/>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3789276" y="259854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a:off x="3636876" y="317327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p:nvSpPr>
        <p:spPr>
          <a:xfrm>
            <a:off x="4247964" y="281394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5004048" y="280919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a:off x="5580112" y="4031422"/>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5100326" y="438808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8"/>
          <p:cNvSpPr/>
          <p:nvPr/>
        </p:nvSpPr>
        <p:spPr>
          <a:xfrm>
            <a:off x="5220072" y="4892279"/>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円/楕円 19"/>
          <p:cNvSpPr/>
          <p:nvPr/>
        </p:nvSpPr>
        <p:spPr>
          <a:xfrm>
            <a:off x="4788024" y="233337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円/楕円 20"/>
          <p:cNvSpPr/>
          <p:nvPr/>
        </p:nvSpPr>
        <p:spPr>
          <a:xfrm>
            <a:off x="4145471" y="227586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円/楕円 21"/>
          <p:cNvSpPr/>
          <p:nvPr/>
        </p:nvSpPr>
        <p:spPr>
          <a:xfrm>
            <a:off x="5796136" y="467625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円/楕円 22"/>
          <p:cNvSpPr/>
          <p:nvPr/>
        </p:nvSpPr>
        <p:spPr>
          <a:xfrm>
            <a:off x="4680012" y="490389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円/楕円 23"/>
          <p:cNvSpPr/>
          <p:nvPr/>
        </p:nvSpPr>
        <p:spPr>
          <a:xfrm>
            <a:off x="6012160" y="428007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円/楕円 24"/>
          <p:cNvSpPr/>
          <p:nvPr/>
        </p:nvSpPr>
        <p:spPr>
          <a:xfrm>
            <a:off x="3400370" y="211735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円/楕円 25"/>
          <p:cNvSpPr/>
          <p:nvPr/>
        </p:nvSpPr>
        <p:spPr>
          <a:xfrm>
            <a:off x="2490718" y="467625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円/楕円 26"/>
          <p:cNvSpPr/>
          <p:nvPr/>
        </p:nvSpPr>
        <p:spPr>
          <a:xfrm>
            <a:off x="2220656" y="368102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p:cNvSpPr txBox="1"/>
          <p:nvPr/>
        </p:nvSpPr>
        <p:spPr>
          <a:xfrm>
            <a:off x="2096834" y="6237312"/>
            <a:ext cx="4097274" cy="369332"/>
          </a:xfrm>
          <a:prstGeom prst="rect">
            <a:avLst/>
          </a:prstGeom>
          <a:noFill/>
        </p:spPr>
        <p:txBody>
          <a:bodyPr wrap="square" rtlCol="0">
            <a:spAutoFit/>
          </a:bodyPr>
          <a:lstStyle/>
          <a:p>
            <a:pPr algn="ctr"/>
            <a:r>
              <a:rPr kumimoji="1" lang="ja-JP" altLang="en-US" dirty="0" smtClean="0"/>
              <a:t>分類の完成</a:t>
            </a:r>
            <a:endParaRPr kumimoji="1" lang="ja-JP" altLang="en-US" dirty="0"/>
          </a:p>
        </p:txBody>
      </p:sp>
      <p:sp>
        <p:nvSpPr>
          <p:cNvPr id="30" name="十字形 29"/>
          <p:cNvSpPr/>
          <p:nvPr/>
        </p:nvSpPr>
        <p:spPr>
          <a:xfrm>
            <a:off x="5398951" y="4445615"/>
            <a:ext cx="262654" cy="262654"/>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 name="十字形 105"/>
          <p:cNvSpPr/>
          <p:nvPr/>
        </p:nvSpPr>
        <p:spPr>
          <a:xfrm>
            <a:off x="3668761" y="2753404"/>
            <a:ext cx="262654" cy="262654"/>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十字形 106"/>
          <p:cNvSpPr/>
          <p:nvPr/>
        </p:nvSpPr>
        <p:spPr>
          <a:xfrm>
            <a:off x="2035587" y="4389777"/>
            <a:ext cx="262654" cy="262654"/>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円/楕円 2"/>
          <p:cNvSpPr/>
          <p:nvPr/>
        </p:nvSpPr>
        <p:spPr>
          <a:xfrm rot="324339">
            <a:off x="1908753" y="1986429"/>
            <a:ext cx="3788025" cy="155563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円/楕円 54"/>
          <p:cNvSpPr/>
          <p:nvPr/>
        </p:nvSpPr>
        <p:spPr>
          <a:xfrm rot="3932417">
            <a:off x="1100103" y="3759699"/>
            <a:ext cx="2231663" cy="155563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円/楕円 55"/>
          <p:cNvSpPr/>
          <p:nvPr/>
        </p:nvSpPr>
        <p:spPr>
          <a:xfrm rot="19684042">
            <a:off x="4293552" y="4102603"/>
            <a:ext cx="2473451" cy="100301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304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関数</a:t>
            </a:r>
            <a:r>
              <a:rPr kumimoji="1" lang="en-US" altLang="ja-JP" dirty="0" err="1" smtClean="0"/>
              <a:t>kmeans</a:t>
            </a:r>
            <a:endParaRPr kumimoji="1" lang="ja-JP" altLang="en-US" dirty="0"/>
          </a:p>
        </p:txBody>
      </p:sp>
      <p:sp>
        <p:nvSpPr>
          <p:cNvPr id="4" name="正方形/長方形 3"/>
          <p:cNvSpPr/>
          <p:nvPr/>
        </p:nvSpPr>
        <p:spPr>
          <a:xfrm>
            <a:off x="539552" y="1628800"/>
            <a:ext cx="7488832"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err="1" smtClean="0"/>
              <a:t>kmeans</a:t>
            </a:r>
            <a:r>
              <a:rPr kumimoji="1" lang="en-US" altLang="ja-JP" sz="3200" dirty="0" smtClean="0"/>
              <a:t>(x, centers, </a:t>
            </a:r>
            <a:r>
              <a:rPr kumimoji="1" lang="en-US" altLang="ja-JP" sz="3200" dirty="0" err="1" smtClean="0"/>
              <a:t>iter.max</a:t>
            </a:r>
            <a:r>
              <a:rPr kumimoji="1" lang="en-US" altLang="ja-JP" sz="3200" dirty="0" smtClean="0"/>
              <a:t> = 10, </a:t>
            </a:r>
            <a:r>
              <a:rPr kumimoji="1" lang="en-US" altLang="ja-JP" sz="3200" dirty="0" err="1" smtClean="0"/>
              <a:t>nstart</a:t>
            </a:r>
            <a:r>
              <a:rPr kumimoji="1" lang="en-US" altLang="ja-JP" sz="3200" dirty="0" smtClean="0"/>
              <a:t> = 1)</a:t>
            </a:r>
            <a:endParaRPr kumimoji="1" lang="ja-JP" altLang="en-US" sz="3200" dirty="0"/>
          </a:p>
        </p:txBody>
      </p:sp>
      <p:sp>
        <p:nvSpPr>
          <p:cNvPr id="5" name="テキスト ボックス 4"/>
          <p:cNvSpPr txBox="1"/>
          <p:nvPr/>
        </p:nvSpPr>
        <p:spPr>
          <a:xfrm>
            <a:off x="107504" y="3275692"/>
            <a:ext cx="4032448" cy="146423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ja-JP" altLang="en-US" sz="2000" dirty="0" smtClean="0"/>
              <a:t>  　　  </a:t>
            </a:r>
            <a:r>
              <a:rPr lang="en-US" altLang="ja-JP" sz="2000" dirty="0" smtClean="0"/>
              <a:t>x</a:t>
            </a:r>
            <a:r>
              <a:rPr lang="ja-JP" altLang="en-US" sz="2000" dirty="0" smtClean="0"/>
              <a:t>：用いるデータ</a:t>
            </a:r>
            <a:endParaRPr lang="en-US" altLang="ja-JP" sz="2000" dirty="0" smtClean="0"/>
          </a:p>
          <a:p>
            <a:r>
              <a:rPr lang="en-US" altLang="ja-JP" sz="2000" dirty="0" smtClean="0"/>
              <a:t>  centers</a:t>
            </a:r>
            <a:r>
              <a:rPr lang="ja-JP" altLang="en-US" sz="2000" dirty="0" smtClean="0"/>
              <a:t>：クラスターの数</a:t>
            </a:r>
            <a:endParaRPr lang="en-US" altLang="ja-JP" sz="2000" dirty="0" smtClean="0"/>
          </a:p>
          <a:p>
            <a:r>
              <a:rPr lang="en-US" altLang="ja-JP" sz="2000" dirty="0" err="1" smtClean="0"/>
              <a:t>iter.max</a:t>
            </a:r>
            <a:r>
              <a:rPr lang="ja-JP" altLang="en-US" sz="2000" dirty="0" smtClean="0"/>
              <a:t>：繰り返しの最大値</a:t>
            </a:r>
            <a:endParaRPr lang="en-US" altLang="ja-JP" sz="2000" dirty="0" smtClean="0"/>
          </a:p>
          <a:p>
            <a:r>
              <a:rPr lang="en-US" altLang="ja-JP" sz="2000" dirty="0" smtClean="0"/>
              <a:t>    </a:t>
            </a:r>
            <a:r>
              <a:rPr lang="en-US" altLang="ja-JP" sz="2000" dirty="0" err="1" smtClean="0"/>
              <a:t>nstart</a:t>
            </a:r>
            <a:r>
              <a:rPr lang="ja-JP" altLang="en-US" sz="2000" dirty="0" smtClean="0"/>
              <a:t>：初期中心を与える方法</a:t>
            </a:r>
            <a:endParaRPr lang="en-US" altLang="ja-JP" sz="2000" dirty="0" smtClean="0"/>
          </a:p>
        </p:txBody>
      </p:sp>
      <p:graphicFrame>
        <p:nvGraphicFramePr>
          <p:cNvPr id="6" name="表 5"/>
          <p:cNvGraphicFramePr>
            <a:graphicFrameLocks noGrp="1"/>
          </p:cNvGraphicFramePr>
          <p:nvPr>
            <p:extLst>
              <p:ext uri="{D42A27DB-BD31-4B8C-83A1-F6EECF244321}">
                <p14:modId xmlns:p14="http://schemas.microsoft.com/office/powerpoint/2010/main" val="3629557048"/>
              </p:ext>
            </p:extLst>
          </p:nvPr>
        </p:nvGraphicFramePr>
        <p:xfrm>
          <a:off x="4294776" y="3203684"/>
          <a:ext cx="3528392" cy="1656184"/>
        </p:xfrm>
        <a:graphic>
          <a:graphicData uri="http://schemas.openxmlformats.org/drawingml/2006/table">
            <a:tbl>
              <a:tblPr firstRow="1" bandRow="1">
                <a:tableStyleId>{5C22544A-7EE6-4342-B048-85BDC9FD1C3A}</a:tableStyleId>
              </a:tblPr>
              <a:tblGrid>
                <a:gridCol w="1073858"/>
                <a:gridCol w="2454534"/>
              </a:tblGrid>
              <a:tr h="409777">
                <a:tc>
                  <a:txBody>
                    <a:bodyPr/>
                    <a:lstStyle/>
                    <a:p>
                      <a:r>
                        <a:rPr kumimoji="1" lang="ja-JP" altLang="en-US" dirty="0" smtClean="0"/>
                        <a:t>変数名</a:t>
                      </a:r>
                      <a:endParaRPr kumimoji="1" lang="ja-JP" altLang="en-US" dirty="0"/>
                    </a:p>
                  </a:txBody>
                  <a:tcPr/>
                </a:tc>
                <a:tc>
                  <a:txBody>
                    <a:bodyPr/>
                    <a:lstStyle/>
                    <a:p>
                      <a:r>
                        <a:rPr kumimoji="1" lang="ja-JP" altLang="en-US" dirty="0" smtClean="0"/>
                        <a:t>内容</a:t>
                      </a:r>
                      <a:endParaRPr kumimoji="1" lang="ja-JP" altLang="en-US" dirty="0"/>
                    </a:p>
                  </a:txBody>
                  <a:tcPr/>
                </a:tc>
              </a:tr>
              <a:tr h="415469">
                <a:tc>
                  <a:txBody>
                    <a:bodyPr/>
                    <a:lstStyle/>
                    <a:p>
                      <a:r>
                        <a:rPr kumimoji="1" lang="en-US" altLang="ja-JP" dirty="0" smtClean="0"/>
                        <a:t>$cluster</a:t>
                      </a:r>
                      <a:endParaRPr kumimoji="1" lang="ja-JP" altLang="en-US" dirty="0"/>
                    </a:p>
                  </a:txBody>
                  <a:tcPr/>
                </a:tc>
                <a:tc>
                  <a:txBody>
                    <a:bodyPr/>
                    <a:lstStyle/>
                    <a:p>
                      <a:r>
                        <a:rPr kumimoji="1" lang="ja-JP" altLang="en-US" sz="1600" dirty="0" smtClean="0"/>
                        <a:t>分類結果</a:t>
                      </a:r>
                      <a:endParaRPr kumimoji="1" lang="en-US" altLang="ja-JP" sz="1600" dirty="0" smtClean="0"/>
                    </a:p>
                  </a:txBody>
                  <a:tcPr/>
                </a:tc>
              </a:tr>
              <a:tr h="415469">
                <a:tc>
                  <a:txBody>
                    <a:bodyPr/>
                    <a:lstStyle/>
                    <a:p>
                      <a:r>
                        <a:rPr kumimoji="1" lang="en-US" altLang="ja-JP" dirty="0" smtClean="0"/>
                        <a:t>$centers</a:t>
                      </a:r>
                      <a:endParaRPr kumimoji="1" lang="ja-JP" altLang="en-US" dirty="0"/>
                    </a:p>
                  </a:txBody>
                  <a:tcPr/>
                </a:tc>
                <a:tc>
                  <a:txBody>
                    <a:bodyPr/>
                    <a:lstStyle/>
                    <a:p>
                      <a:r>
                        <a:rPr kumimoji="1" lang="ja-JP" altLang="en-US" sz="1600" dirty="0" smtClean="0"/>
                        <a:t>中心ベクトル</a:t>
                      </a:r>
                      <a:endParaRPr kumimoji="1" lang="ja-JP" altLang="en-US" sz="1600" dirty="0"/>
                    </a:p>
                  </a:txBody>
                  <a:tcPr/>
                </a:tc>
              </a:tr>
              <a:tr h="415469">
                <a:tc>
                  <a:txBody>
                    <a:bodyPr/>
                    <a:lstStyle/>
                    <a:p>
                      <a:r>
                        <a:rPr kumimoji="1" lang="en-US" altLang="ja-JP" dirty="0" smtClean="0"/>
                        <a:t>$size</a:t>
                      </a:r>
                      <a:endParaRPr kumimoji="1" lang="ja-JP" altLang="en-US" dirty="0"/>
                    </a:p>
                  </a:txBody>
                  <a:tcPr/>
                </a:tc>
                <a:tc>
                  <a:txBody>
                    <a:bodyPr/>
                    <a:lstStyle/>
                    <a:p>
                      <a:r>
                        <a:rPr kumimoji="1" lang="ja-JP" altLang="en-US" sz="1600" dirty="0" smtClean="0"/>
                        <a:t>クラスター内の個体数</a:t>
                      </a:r>
                      <a:endParaRPr kumimoji="1" lang="ja-JP" altLang="en-US" sz="1600" dirty="0"/>
                    </a:p>
                  </a:txBody>
                  <a:tcPr/>
                </a:tc>
              </a:tr>
            </a:tbl>
          </a:graphicData>
        </a:graphic>
      </p:graphicFrame>
      <p:sp>
        <p:nvSpPr>
          <p:cNvPr id="7" name="テキスト ボックス 6"/>
          <p:cNvSpPr txBox="1"/>
          <p:nvPr/>
        </p:nvSpPr>
        <p:spPr>
          <a:xfrm>
            <a:off x="4294776" y="4931876"/>
            <a:ext cx="3528392" cy="369332"/>
          </a:xfrm>
          <a:prstGeom prst="rect">
            <a:avLst/>
          </a:prstGeom>
          <a:noFill/>
        </p:spPr>
        <p:txBody>
          <a:bodyPr wrap="square" rtlCol="0">
            <a:spAutoFit/>
          </a:bodyPr>
          <a:lstStyle/>
          <a:p>
            <a:pPr algn="ctr"/>
            <a:r>
              <a:rPr kumimoji="1" lang="ja-JP" altLang="en-US" dirty="0" smtClean="0"/>
              <a:t>関数</a:t>
            </a:r>
            <a:r>
              <a:rPr kumimoji="1" lang="en-US" altLang="ja-JP" dirty="0" err="1" smtClean="0"/>
              <a:t>kmeans</a:t>
            </a:r>
            <a:r>
              <a:rPr kumimoji="1" lang="ja-JP" altLang="en-US" dirty="0" smtClean="0"/>
              <a:t>の結果の表示</a:t>
            </a:r>
            <a:endParaRPr kumimoji="1" lang="ja-JP" altLang="en-US" dirty="0"/>
          </a:p>
        </p:txBody>
      </p:sp>
    </p:spTree>
    <p:extLst>
      <p:ext uri="{BB962C8B-B14F-4D97-AF65-F5344CB8AC3E}">
        <p14:creationId xmlns:p14="http://schemas.microsoft.com/office/powerpoint/2010/main" val="5847267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a:t>
            </a:r>
            <a:endParaRPr kumimoji="1" lang="ja-JP" altLang="en-US" dirty="0"/>
          </a:p>
        </p:txBody>
      </p:sp>
      <p:sp>
        <p:nvSpPr>
          <p:cNvPr id="4" name="テキスト ボックス 3"/>
          <p:cNvSpPr txBox="1"/>
          <p:nvPr/>
        </p:nvSpPr>
        <p:spPr>
          <a:xfrm>
            <a:off x="395536" y="1268760"/>
            <a:ext cx="7632848" cy="1464231"/>
          </a:xfrm>
          <a:prstGeom prst="roundRect">
            <a:avLst/>
          </a:prstGeom>
          <a:noFill/>
          <a:ln>
            <a:solidFill>
              <a:schemeClr val="tx1"/>
            </a:solidFill>
          </a:ln>
        </p:spPr>
        <p:txBody>
          <a:bodyPr wrap="square" rtlCol="0">
            <a:spAutoFit/>
          </a:bodyPr>
          <a:lstStyle/>
          <a:p>
            <a:r>
              <a:rPr lang="en-US" altLang="ja-JP" sz="2000" dirty="0" smtClean="0"/>
              <a:t> &gt; seiseki.km</a:t>
            </a:r>
            <a:r>
              <a:rPr lang="en-US" altLang="ja-JP" sz="2000" dirty="0"/>
              <a:t>&lt;-</a:t>
            </a:r>
            <a:r>
              <a:rPr lang="en-US" altLang="ja-JP" sz="2000" dirty="0" err="1"/>
              <a:t>kmeans</a:t>
            </a:r>
            <a:r>
              <a:rPr lang="en-US" altLang="ja-JP" sz="2000" dirty="0"/>
              <a:t>(seiseki,2</a:t>
            </a:r>
            <a:r>
              <a:rPr lang="en-US" altLang="ja-JP" sz="2000" dirty="0" smtClean="0"/>
              <a:t>)		#</a:t>
            </a:r>
            <a:r>
              <a:rPr lang="ja-JP" altLang="en-US" sz="2000" dirty="0" smtClean="0"/>
              <a:t>クラスターの数を指定</a:t>
            </a:r>
            <a:endParaRPr lang="en-US" altLang="ja-JP" sz="2000" dirty="0" smtClean="0"/>
          </a:p>
          <a:p>
            <a:r>
              <a:rPr lang="en-US" altLang="ja-JP" sz="2000" dirty="0" smtClean="0"/>
              <a:t> &gt; </a:t>
            </a:r>
            <a:r>
              <a:rPr lang="en-US" altLang="ja-JP" sz="2000" dirty="0" err="1"/>
              <a:t>seiseki.km$cluster</a:t>
            </a:r>
            <a:endParaRPr lang="en-US" altLang="ja-JP" sz="2000" dirty="0"/>
          </a:p>
          <a:p>
            <a:r>
              <a:rPr lang="ja-JP" altLang="en-US" sz="2000" dirty="0"/>
              <a:t>田中 佐藤 鈴木 本田 川端 吉野 斉藤 </a:t>
            </a:r>
          </a:p>
          <a:p>
            <a:r>
              <a:rPr lang="ja-JP" altLang="en-US" sz="2000" dirty="0"/>
              <a:t>   </a:t>
            </a:r>
            <a:r>
              <a:rPr lang="en-US" altLang="ja-JP" sz="2000" dirty="0"/>
              <a:t>2    </a:t>
            </a:r>
            <a:r>
              <a:rPr lang="en-US" altLang="ja-JP" sz="2000" dirty="0" smtClean="0"/>
              <a:t>    1        2       </a:t>
            </a:r>
            <a:r>
              <a:rPr lang="en-US" altLang="ja-JP" sz="2000" dirty="0"/>
              <a:t>2 </a:t>
            </a:r>
            <a:r>
              <a:rPr lang="en-US" altLang="ja-JP" sz="2000" dirty="0" smtClean="0"/>
              <a:t>       </a:t>
            </a:r>
            <a:r>
              <a:rPr lang="en-US" altLang="ja-JP" sz="2000" dirty="0"/>
              <a:t>2 </a:t>
            </a:r>
            <a:r>
              <a:rPr lang="en-US" altLang="ja-JP" sz="2000" dirty="0" smtClean="0"/>
              <a:t>      1        </a:t>
            </a:r>
            <a:r>
              <a:rPr lang="en-US" altLang="ja-JP" sz="2000" dirty="0"/>
              <a:t>1 </a:t>
            </a:r>
          </a:p>
        </p:txBody>
      </p:sp>
      <p:sp>
        <p:nvSpPr>
          <p:cNvPr id="5" name="正方形/長方形 4"/>
          <p:cNvSpPr/>
          <p:nvPr/>
        </p:nvSpPr>
        <p:spPr>
          <a:xfrm>
            <a:off x="539552" y="1977127"/>
            <a:ext cx="3960440" cy="6597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ストライプ矢印 5"/>
          <p:cNvSpPr/>
          <p:nvPr/>
        </p:nvSpPr>
        <p:spPr>
          <a:xfrm rot="5400000">
            <a:off x="2087691" y="2528933"/>
            <a:ext cx="576064" cy="936038"/>
          </a:xfrm>
          <a:prstGeom prst="stripedRightArrow">
            <a:avLst/>
          </a:prstGeom>
          <a:ln>
            <a:solidFill>
              <a:schemeClr val="accent1"/>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kumimoji="1" lang="ja-JP" altLang="en-US"/>
          </a:p>
        </p:txBody>
      </p:sp>
      <p:pic>
        <p:nvPicPr>
          <p:cNvPr id="7" name="図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5117" y="2906198"/>
            <a:ext cx="3701299" cy="3759545"/>
          </a:xfrm>
          <a:prstGeom prst="rect">
            <a:avLst/>
          </a:prstGeom>
        </p:spPr>
      </p:pic>
      <p:sp>
        <p:nvSpPr>
          <p:cNvPr id="8" name="テキスト ボックス 7"/>
          <p:cNvSpPr txBox="1"/>
          <p:nvPr/>
        </p:nvSpPr>
        <p:spPr>
          <a:xfrm>
            <a:off x="359499" y="3385408"/>
            <a:ext cx="4032448" cy="1123712"/>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000" dirty="0" smtClean="0"/>
              <a:t>階層的クラスター分析</a:t>
            </a:r>
            <a:endParaRPr lang="en-US" altLang="ja-JP" sz="2000" dirty="0" smtClean="0"/>
          </a:p>
          <a:p>
            <a:pPr algn="ctr"/>
            <a:r>
              <a:rPr lang="en-US" altLang="ja-JP" sz="2000" dirty="0" smtClean="0"/>
              <a:t>(</a:t>
            </a:r>
            <a:r>
              <a:rPr lang="ja-JP" altLang="en-US" sz="2000" dirty="0" smtClean="0"/>
              <a:t>ユークリッド距離</a:t>
            </a:r>
            <a:r>
              <a:rPr lang="en-US" altLang="ja-JP" sz="2000" dirty="0" smtClean="0"/>
              <a:t>,</a:t>
            </a:r>
            <a:r>
              <a:rPr lang="ja-JP" altLang="en-US" sz="2000" dirty="0" smtClean="0"/>
              <a:t>最遠隣法</a:t>
            </a:r>
            <a:r>
              <a:rPr lang="en-US" altLang="ja-JP" sz="2000" dirty="0" smtClean="0"/>
              <a:t>)</a:t>
            </a:r>
          </a:p>
          <a:p>
            <a:pPr algn="ctr"/>
            <a:r>
              <a:rPr lang="ja-JP" altLang="en-US" sz="2000" dirty="0" smtClean="0"/>
              <a:t>の結果と一致する</a:t>
            </a:r>
            <a:endParaRPr lang="en-US" altLang="ja-JP" sz="2000" dirty="0" smtClean="0"/>
          </a:p>
        </p:txBody>
      </p:sp>
      <p:sp>
        <p:nvSpPr>
          <p:cNvPr id="9" name="正方形/長方形 8"/>
          <p:cNvSpPr/>
          <p:nvPr/>
        </p:nvSpPr>
        <p:spPr>
          <a:xfrm rot="5400000">
            <a:off x="6120106" y="4401174"/>
            <a:ext cx="2160372" cy="16561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p:cNvSpPr/>
          <p:nvPr/>
        </p:nvSpPr>
        <p:spPr>
          <a:xfrm rot="5400000">
            <a:off x="4584232" y="4665499"/>
            <a:ext cx="2160372" cy="112753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2985017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normAutofit/>
          </a:bodyPr>
          <a:lstStyle/>
          <a:p>
            <a:endParaRPr kumimoji="1" lang="en-US" altLang="ja-JP" sz="2400" dirty="0" smtClean="0"/>
          </a:p>
          <a:p>
            <a:r>
              <a:rPr kumimoji="1" lang="ja-JP" altLang="en-US" sz="2400" dirty="0" smtClean="0"/>
              <a:t>階層的クラスター分析：樹形図で示す</a:t>
            </a:r>
            <a:endParaRPr kumimoji="1" lang="en-US" altLang="ja-JP" sz="2400" dirty="0" smtClean="0"/>
          </a:p>
          <a:p>
            <a:endParaRPr lang="en-US" altLang="ja-JP" sz="2400" dirty="0"/>
          </a:p>
          <a:p>
            <a:endParaRPr kumimoji="1" lang="en-US" altLang="ja-JP" sz="2400" dirty="0" smtClean="0"/>
          </a:p>
          <a:p>
            <a:r>
              <a:rPr lang="ja-JP" altLang="en-US" sz="2400" dirty="0" smtClean="0"/>
              <a:t>非階層的クラスター分析：データが多いときに利用</a:t>
            </a:r>
            <a:endParaRPr kumimoji="1" lang="ja-JP" altLang="en-US" sz="2400" dirty="0"/>
          </a:p>
        </p:txBody>
      </p:sp>
    </p:spTree>
    <p:extLst>
      <p:ext uri="{BB962C8B-B14F-4D97-AF65-F5344CB8AC3E}">
        <p14:creationId xmlns:p14="http://schemas.microsoft.com/office/powerpoint/2010/main" val="19679893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ここまでのまとめ</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636771179"/>
              </p:ext>
            </p:extLst>
          </p:nvPr>
        </p:nvGraphicFramePr>
        <p:xfrm>
          <a:off x="457200" y="1600200"/>
          <a:ext cx="7620000" cy="2377440"/>
        </p:xfrm>
        <a:graphic>
          <a:graphicData uri="http://schemas.openxmlformats.org/drawingml/2006/table">
            <a:tbl>
              <a:tblPr firstRow="1" bandRow="1">
                <a:tableStyleId>{5C22544A-7EE6-4342-B048-85BDC9FD1C3A}</a:tableStyleId>
              </a:tblPr>
              <a:tblGrid>
                <a:gridCol w="3034680"/>
                <a:gridCol w="2045320"/>
                <a:gridCol w="2540000"/>
              </a:tblGrid>
              <a:tr h="370840">
                <a:tc>
                  <a:txBody>
                    <a:bodyPr/>
                    <a:lstStyle/>
                    <a:p>
                      <a:r>
                        <a:rPr lang="ja-JP" altLang="en-US" sz="2000" dirty="0" smtClean="0"/>
                        <a:t>対象とするデータ</a:t>
                      </a:r>
                      <a:endParaRPr lang="en-US" altLang="ja-JP" sz="2000" dirty="0" smtClean="0"/>
                    </a:p>
                  </a:txBody>
                  <a:tcPr/>
                </a:tc>
                <a:tc>
                  <a:txBody>
                    <a:bodyPr/>
                    <a:lstStyle/>
                    <a:p>
                      <a:r>
                        <a:rPr lang="ja-JP" altLang="en-US" sz="2000" dirty="0" smtClean="0"/>
                        <a:t>分析手法</a:t>
                      </a:r>
                      <a:endParaRPr lang="ja-JP" altLang="en-US" sz="2000" dirty="0"/>
                    </a:p>
                  </a:txBody>
                  <a:tcPr/>
                </a:tc>
                <a:tc>
                  <a:txBody>
                    <a:bodyPr/>
                    <a:lstStyle/>
                    <a:p>
                      <a:r>
                        <a:rPr lang="ja-JP" altLang="en-US" sz="2000" dirty="0" smtClean="0"/>
                        <a:t>説明</a:t>
                      </a:r>
                      <a:endParaRPr lang="en-US" altLang="ja-JP" sz="2000" dirty="0" smtClean="0"/>
                    </a:p>
                  </a:txBody>
                  <a:tcPr/>
                </a:tc>
              </a:tr>
              <a:tr h="370840">
                <a:tc rowSpan="2">
                  <a:txBody>
                    <a:bodyPr/>
                    <a:lstStyle/>
                    <a:p>
                      <a:r>
                        <a:rPr lang="ja-JP" altLang="en-US" sz="2000" dirty="0" smtClean="0"/>
                        <a:t>複数の量的変数</a:t>
                      </a:r>
                      <a:endParaRPr lang="ja-JP" altLang="en-US" sz="2000" dirty="0"/>
                    </a:p>
                  </a:txBody>
                  <a:tcPr/>
                </a:tc>
                <a:tc>
                  <a:txBody>
                    <a:bodyPr/>
                    <a:lstStyle/>
                    <a:p>
                      <a:r>
                        <a:rPr lang="ja-JP" altLang="en-US" sz="2000" dirty="0" smtClean="0"/>
                        <a:t>主成分分析</a:t>
                      </a:r>
                      <a:endParaRPr lang="ja-JP" altLang="en-US" sz="2000" dirty="0"/>
                    </a:p>
                  </a:txBody>
                  <a:tcPr/>
                </a:tc>
                <a:tc>
                  <a:txBody>
                    <a:bodyPr/>
                    <a:lstStyle/>
                    <a:p>
                      <a:r>
                        <a:rPr lang="ja-JP" altLang="en-US" sz="2000" dirty="0" smtClean="0"/>
                        <a:t>次元を縮約</a:t>
                      </a:r>
                      <a:endParaRPr lang="ja-JP" altLang="en-US" sz="2000" dirty="0"/>
                    </a:p>
                  </a:txBody>
                  <a:tcPr/>
                </a:tc>
              </a:tr>
              <a:tr h="370840">
                <a:tc vMerge="1">
                  <a:txBody>
                    <a:bodyPr/>
                    <a:lstStyle/>
                    <a:p>
                      <a:endParaRPr lang="ja-JP" altLang="en-US" dirty="0"/>
                    </a:p>
                  </a:txBody>
                  <a:tcPr/>
                </a:tc>
                <a:tc>
                  <a:txBody>
                    <a:bodyPr/>
                    <a:lstStyle/>
                    <a:p>
                      <a:r>
                        <a:rPr lang="ja-JP" altLang="en-US" sz="2000" dirty="0" smtClean="0"/>
                        <a:t>因子分析</a:t>
                      </a:r>
                      <a:endParaRPr lang="ja-JP" altLang="en-US" sz="2000" dirty="0"/>
                    </a:p>
                  </a:txBody>
                  <a:tcPr/>
                </a:tc>
                <a:tc>
                  <a:txBody>
                    <a:bodyPr/>
                    <a:lstStyle/>
                    <a:p>
                      <a:r>
                        <a:rPr lang="ja-JP" altLang="en-US" sz="2000" dirty="0" smtClean="0"/>
                        <a:t>潜在変数を仮定</a:t>
                      </a:r>
                      <a:endParaRPr lang="ja-JP" altLang="en-US" sz="2000" dirty="0"/>
                    </a:p>
                  </a:txBody>
                  <a:tcPr/>
                </a:tc>
              </a:tr>
              <a:tr h="370840">
                <a:tc>
                  <a:txBody>
                    <a:bodyPr/>
                    <a:lstStyle/>
                    <a:p>
                      <a:r>
                        <a:rPr lang="ja-JP" altLang="en-US" sz="2000" dirty="0" smtClean="0"/>
                        <a:t>２次元のカテゴリデータ</a:t>
                      </a:r>
                      <a:endParaRPr lang="ja-JP" altLang="en-US" sz="2000" dirty="0"/>
                    </a:p>
                  </a:txBody>
                  <a:tcPr/>
                </a:tc>
                <a:tc>
                  <a:txBody>
                    <a:bodyPr/>
                    <a:lstStyle/>
                    <a:p>
                      <a:r>
                        <a:rPr lang="ja-JP" altLang="en-US" sz="2000" dirty="0" smtClean="0"/>
                        <a:t>対応分析</a:t>
                      </a:r>
                      <a:endParaRPr lang="ja-JP" altLang="en-US" sz="2000" dirty="0"/>
                    </a:p>
                  </a:txBody>
                  <a:tcPr/>
                </a:tc>
                <a:tc>
                  <a:txBody>
                    <a:bodyPr/>
                    <a:lstStyle/>
                    <a:p>
                      <a:r>
                        <a:rPr lang="ja-JP" altLang="en-US" sz="2000" dirty="0" smtClean="0"/>
                        <a:t>クロス集計表など</a:t>
                      </a:r>
                      <a:endParaRPr lang="en-US" altLang="ja-JP" sz="2000" dirty="0" smtClean="0"/>
                    </a:p>
                  </a:txBody>
                  <a:tcPr/>
                </a:tc>
              </a:tr>
              <a:tr h="370840">
                <a:tc rowSpan="2">
                  <a:txBody>
                    <a:bodyPr/>
                    <a:lstStyle/>
                    <a:p>
                      <a:r>
                        <a:rPr lang="ja-JP" altLang="en-US" sz="2000" dirty="0" smtClean="0"/>
                        <a:t>対象間の類似性指標の表</a:t>
                      </a:r>
                      <a:endParaRPr lang="ja-JP" altLang="en-US" sz="2000" dirty="0"/>
                    </a:p>
                  </a:txBody>
                  <a:tcPr/>
                </a:tc>
                <a:tc>
                  <a:txBody>
                    <a:bodyPr/>
                    <a:lstStyle/>
                    <a:p>
                      <a:r>
                        <a:rPr lang="ja-JP" altLang="en-US" sz="2000" dirty="0" smtClean="0"/>
                        <a:t>多次元尺度法</a:t>
                      </a:r>
                      <a:endParaRPr lang="ja-JP" altLang="en-US" sz="2000" dirty="0"/>
                    </a:p>
                  </a:txBody>
                  <a:tcPr/>
                </a:tc>
                <a:tc>
                  <a:txBody>
                    <a:bodyPr/>
                    <a:lstStyle/>
                    <a:p>
                      <a:r>
                        <a:rPr lang="ja-JP" altLang="en-US" sz="2000" dirty="0" smtClean="0"/>
                        <a:t>個体の座標を求める</a:t>
                      </a:r>
                      <a:endParaRPr lang="en-US" altLang="ja-JP" sz="2000" dirty="0" smtClean="0"/>
                    </a:p>
                  </a:txBody>
                  <a:tcPr/>
                </a:tc>
              </a:tr>
              <a:tr h="370840">
                <a:tc vMerge="1">
                  <a:txBody>
                    <a:bodyPr/>
                    <a:lstStyle/>
                    <a:p>
                      <a:endParaRPr lang="ja-JP" altLang="en-US" dirty="0"/>
                    </a:p>
                  </a:txBody>
                  <a:tcPr/>
                </a:tc>
                <a:tc>
                  <a:txBody>
                    <a:bodyPr/>
                    <a:lstStyle/>
                    <a:p>
                      <a:r>
                        <a:rPr lang="ja-JP" altLang="en-US" sz="2000" dirty="0" smtClean="0"/>
                        <a:t>クラスター分析</a:t>
                      </a:r>
                      <a:endParaRPr lang="ja-JP" altLang="en-US" sz="2000" dirty="0"/>
                    </a:p>
                  </a:txBody>
                  <a:tcPr/>
                </a:tc>
                <a:tc>
                  <a:txBody>
                    <a:bodyPr/>
                    <a:lstStyle/>
                    <a:p>
                      <a:r>
                        <a:rPr lang="ja-JP" altLang="en-US" sz="2000" dirty="0" smtClean="0"/>
                        <a:t>個体を分類する</a:t>
                      </a:r>
                      <a:endParaRPr lang="en-US" altLang="ja-JP" sz="2000" dirty="0" smtClean="0"/>
                    </a:p>
                  </a:txBody>
                  <a:tcPr/>
                </a:tc>
              </a:tr>
            </a:tbl>
          </a:graphicData>
        </a:graphic>
      </p:graphicFrame>
    </p:spTree>
    <p:extLst>
      <p:ext uri="{BB962C8B-B14F-4D97-AF65-F5344CB8AC3E}">
        <p14:creationId xmlns:p14="http://schemas.microsoft.com/office/powerpoint/2010/main" val="290407940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ナチュラル">
  <a:themeElements>
    <a:clrScheme name="ナチュラル">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ナチュラル">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4293</TotalTime>
  <Words>1373</Words>
  <Application>Microsoft Office PowerPoint</Application>
  <PresentationFormat>画面に合わせる (4:3)</PresentationFormat>
  <Paragraphs>363</Paragraphs>
  <Slides>34</Slides>
  <Notes>0</Notes>
  <HiddenSlides>0</HiddenSlides>
  <MMClips>0</MMClips>
  <ScaleCrop>false</ScaleCrop>
  <HeadingPairs>
    <vt:vector size="6" baseType="variant">
      <vt:variant>
        <vt:lpstr>テーマ</vt:lpstr>
      </vt:variant>
      <vt:variant>
        <vt:i4>1</vt:i4>
      </vt:variant>
      <vt:variant>
        <vt:lpstr>埋め込まれた OLE サーバー</vt:lpstr>
      </vt:variant>
      <vt:variant>
        <vt:i4>1</vt:i4>
      </vt:variant>
      <vt:variant>
        <vt:lpstr>スライド タイトル</vt:lpstr>
      </vt:variant>
      <vt:variant>
        <vt:i4>34</vt:i4>
      </vt:variant>
    </vt:vector>
  </HeadingPairs>
  <TitlesOfParts>
    <vt:vector size="36" baseType="lpstr">
      <vt:lpstr>ナチュラル</vt:lpstr>
      <vt:lpstr>マクロ有効ワークシート</vt:lpstr>
      <vt:lpstr>Rによる データサイエンス5</vt:lpstr>
      <vt:lpstr>第Ⅱ部　Rによるデータ解析</vt:lpstr>
      <vt:lpstr>クラスター分析とは</vt:lpstr>
      <vt:lpstr>階層的クラスター分析とは</vt:lpstr>
      <vt:lpstr>階層的クラスター分析プロセス</vt:lpstr>
      <vt:lpstr>階層的クラスター分析プロセス</vt:lpstr>
      <vt:lpstr>(1) データから距離あるいは類似度を求める</vt:lpstr>
      <vt:lpstr>用いるデータ</vt:lpstr>
      <vt:lpstr>階層的クラスター分析プロセス</vt:lpstr>
      <vt:lpstr>(2) クラスター分析の方法を選択する</vt:lpstr>
      <vt:lpstr>階層的クラスター分析の諸方法</vt:lpstr>
      <vt:lpstr>階層的クラスター分析プロセス</vt:lpstr>
      <vt:lpstr>階層的クラスター分析の関数</vt:lpstr>
      <vt:lpstr>(3) 選択された方法のコーフェン行列を求める</vt:lpstr>
      <vt:lpstr>コーフェン行列</vt:lpstr>
      <vt:lpstr>階層的クラスター分析プロセス</vt:lpstr>
      <vt:lpstr>(4)コーフェン行列に基づいて樹形図を作成する</vt:lpstr>
      <vt:lpstr>(4)コーフェン行列に基づいて樹形図を作成する</vt:lpstr>
      <vt:lpstr>階層的クラスター分析プロセス</vt:lpstr>
      <vt:lpstr>(5) 結果について検討を行う</vt:lpstr>
      <vt:lpstr>コーフェン相関係数</vt:lpstr>
      <vt:lpstr>非階層的クラスター分析</vt:lpstr>
      <vt:lpstr>非階層的クラスター分析の例</vt:lpstr>
      <vt:lpstr>k平均法</vt:lpstr>
      <vt:lpstr>ｋ平均法のイメージ</vt:lpstr>
      <vt:lpstr>ｋ平均法のイメージ</vt:lpstr>
      <vt:lpstr>ｋ平均法のイメージ</vt:lpstr>
      <vt:lpstr>ｋ平均法のイメージ</vt:lpstr>
      <vt:lpstr>ｋ平均法のイメージ</vt:lpstr>
      <vt:lpstr>ｋ平均法のイメージ</vt:lpstr>
      <vt:lpstr>関数kmeans</vt:lpstr>
      <vt:lpstr>ケーススタディ</vt:lpstr>
      <vt:lpstr>まとめ</vt:lpstr>
      <vt:lpstr>ここまでのまとめ</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Rによる データサイエンス</dc:title>
  <dc:creator>YY</dc:creator>
  <cp:lastModifiedBy>YY</cp:lastModifiedBy>
  <cp:revision>219</cp:revision>
  <dcterms:created xsi:type="dcterms:W3CDTF">2012-10-24T08:21:58Z</dcterms:created>
  <dcterms:modified xsi:type="dcterms:W3CDTF">2012-11-29T09:10:20Z</dcterms:modified>
</cp:coreProperties>
</file>