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49"/>
  </p:notesMasterIdLst>
  <p:handoutMasterIdLst>
    <p:handoutMasterId r:id="rId50"/>
  </p:handoutMasterIdLst>
  <p:sldIdLst>
    <p:sldId id="256" r:id="rId2"/>
    <p:sldId id="402" r:id="rId3"/>
    <p:sldId id="403" r:id="rId4"/>
    <p:sldId id="404" r:id="rId5"/>
    <p:sldId id="368" r:id="rId6"/>
    <p:sldId id="369" r:id="rId7"/>
    <p:sldId id="431" r:id="rId8"/>
    <p:sldId id="371" r:id="rId9"/>
    <p:sldId id="378" r:id="rId10"/>
    <p:sldId id="380" r:id="rId11"/>
    <p:sldId id="310" r:id="rId12"/>
    <p:sldId id="337" r:id="rId13"/>
    <p:sldId id="311" r:id="rId14"/>
    <p:sldId id="344" r:id="rId15"/>
    <p:sldId id="409" r:id="rId16"/>
    <p:sldId id="331" r:id="rId17"/>
    <p:sldId id="346" r:id="rId18"/>
    <p:sldId id="429" r:id="rId19"/>
    <p:sldId id="410" r:id="rId20"/>
    <p:sldId id="328" r:id="rId21"/>
    <p:sldId id="421" r:id="rId22"/>
    <p:sldId id="426" r:id="rId23"/>
    <p:sldId id="427" r:id="rId24"/>
    <p:sldId id="422" r:id="rId25"/>
    <p:sldId id="400" r:id="rId26"/>
    <p:sldId id="420" r:id="rId27"/>
    <p:sldId id="430" r:id="rId28"/>
    <p:sldId id="329" r:id="rId29"/>
    <p:sldId id="423" r:id="rId30"/>
    <p:sldId id="428" r:id="rId31"/>
    <p:sldId id="321" r:id="rId32"/>
    <p:sldId id="411" r:id="rId33"/>
    <p:sldId id="385" r:id="rId34"/>
    <p:sldId id="386" r:id="rId35"/>
    <p:sldId id="387" r:id="rId36"/>
    <p:sldId id="388" r:id="rId37"/>
    <p:sldId id="389" r:id="rId38"/>
    <p:sldId id="390" r:id="rId39"/>
    <p:sldId id="391" r:id="rId40"/>
    <p:sldId id="392" r:id="rId41"/>
    <p:sldId id="393" r:id="rId42"/>
    <p:sldId id="394" r:id="rId43"/>
    <p:sldId id="416" r:id="rId44"/>
    <p:sldId id="417" r:id="rId45"/>
    <p:sldId id="418" r:id="rId46"/>
    <p:sldId id="419" r:id="rId47"/>
    <p:sldId id="360" r:id="rId48"/>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8" autoAdjust="0"/>
    <p:restoredTop sz="68027" autoAdjust="0"/>
  </p:normalViewPr>
  <p:slideViewPr>
    <p:cSldViewPr>
      <p:cViewPr>
        <p:scale>
          <a:sx n="50" d="100"/>
          <a:sy n="50" d="100"/>
        </p:scale>
        <p:origin x="-1728" y="-12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ln w="19050">
              <a:solidFill>
                <a:schemeClr val="bg1"/>
              </a:solidFill>
            </a:ln>
            <a:effectLst>
              <a:outerShdw blurRad="50800" dist="38100" dir="2700000" algn="tl" rotWithShape="0">
                <a:prstClr val="black">
                  <a:alpha val="40000"/>
                </a:prstClr>
              </a:outerShdw>
            </a:effectLst>
          </c:spPr>
          <c:dPt>
            <c:idx val="0"/>
            <c:bubble3D val="0"/>
            <c:spPr>
              <a:solidFill>
                <a:schemeClr val="tx2">
                  <a:lumMod val="40000"/>
                  <a:lumOff val="60000"/>
                </a:schemeClr>
              </a:solidFill>
              <a:ln w="19050">
                <a:solidFill>
                  <a:schemeClr val="bg1"/>
                </a:solidFill>
              </a:ln>
              <a:effectLst>
                <a:outerShdw blurRad="50800" dist="38100" dir="2700000" algn="tl" rotWithShape="0">
                  <a:prstClr val="black">
                    <a:alpha val="40000"/>
                  </a:prstClr>
                </a:outerShdw>
              </a:effectLst>
            </c:spPr>
          </c:dPt>
          <c:dPt>
            <c:idx val="1"/>
            <c:bubble3D val="0"/>
            <c:spPr>
              <a:solidFill>
                <a:srgbClr val="FFCC66"/>
              </a:solidFill>
              <a:ln w="19050">
                <a:solidFill>
                  <a:schemeClr val="bg1"/>
                </a:solidFill>
              </a:ln>
              <a:effectLst>
                <a:outerShdw blurRad="50800" dist="38100" dir="2700000" algn="tl" rotWithShape="0">
                  <a:prstClr val="black">
                    <a:alpha val="40000"/>
                  </a:prstClr>
                </a:outerShdw>
              </a:effectLst>
            </c:spPr>
          </c:dPt>
          <c:dPt>
            <c:idx val="2"/>
            <c:bubble3D val="0"/>
            <c:spPr>
              <a:solidFill>
                <a:schemeClr val="accent6">
                  <a:lumMod val="60000"/>
                  <a:lumOff val="40000"/>
                </a:schemeClr>
              </a:solidFill>
              <a:ln w="19050">
                <a:solidFill>
                  <a:schemeClr val="bg1"/>
                </a:solidFill>
              </a:ln>
              <a:effectLst>
                <a:outerShdw blurRad="50800" dist="38100" dir="2700000" algn="tl" rotWithShape="0">
                  <a:prstClr val="black">
                    <a:alpha val="40000"/>
                  </a:prstClr>
                </a:outerShdw>
              </a:effectLst>
            </c:spPr>
          </c:dPt>
          <c:dPt>
            <c:idx val="3"/>
            <c:bubble3D val="0"/>
            <c:spPr>
              <a:solidFill>
                <a:schemeClr val="accent3">
                  <a:lumMod val="60000"/>
                  <a:lumOff val="40000"/>
                </a:schemeClr>
              </a:solidFill>
              <a:ln w="19050">
                <a:solidFill>
                  <a:schemeClr val="bg1"/>
                </a:solidFill>
              </a:ln>
              <a:effectLst>
                <a:outerShdw blurRad="50800" dist="38100" dir="2700000" algn="tl" rotWithShape="0">
                  <a:prstClr val="black">
                    <a:alpha val="40000"/>
                  </a:prstClr>
                </a:outerShdw>
              </a:effectLst>
            </c:spPr>
          </c:dPt>
          <c:dPt>
            <c:idx val="4"/>
            <c:bubble3D val="0"/>
            <c:spPr>
              <a:solidFill>
                <a:schemeClr val="bg1">
                  <a:lumMod val="75000"/>
                </a:schemeClr>
              </a:solidFill>
              <a:ln w="19050">
                <a:solidFill>
                  <a:schemeClr val="bg1"/>
                </a:solidFill>
              </a:ln>
              <a:effectLst>
                <a:outerShdw blurRad="50800" dist="38100" dir="2700000" algn="tl" rotWithShape="0">
                  <a:prstClr val="black">
                    <a:alpha val="40000"/>
                  </a:prstClr>
                </a:outerShdw>
              </a:effectLst>
            </c:spPr>
          </c:dPt>
          <c:dLbls>
            <c:dLbl>
              <c:idx val="0"/>
              <c:layout/>
              <c:tx>
                <c:rich>
                  <a:bodyPr/>
                  <a:lstStyle/>
                  <a:p>
                    <a:r>
                      <a:rPr lang="ja-JP" altLang="en-US" smtClean="0"/>
                      <a:t>開発者</a:t>
                    </a:r>
                    <a:r>
                      <a:rPr lang="en-US" altLang="ja-JP" smtClean="0"/>
                      <a:t>1</a:t>
                    </a:r>
                    <a:endParaRPr lang="en-US" altLang="en-US"/>
                  </a:p>
                </c:rich>
              </c:tx>
              <c:showLegendKey val="0"/>
              <c:showVal val="0"/>
              <c:showCatName val="1"/>
              <c:showSerName val="0"/>
              <c:showPercent val="0"/>
              <c:showBubbleSize val="0"/>
            </c:dLbl>
            <c:dLbl>
              <c:idx val="1"/>
              <c:layout/>
              <c:tx>
                <c:rich>
                  <a:bodyPr/>
                  <a:lstStyle/>
                  <a:p>
                    <a:r>
                      <a:rPr lang="ja-JP" altLang="en-US" smtClean="0"/>
                      <a:t>開発者</a:t>
                    </a:r>
                    <a:r>
                      <a:rPr lang="en-US" altLang="ja-JP" smtClean="0"/>
                      <a:t>2</a:t>
                    </a:r>
                    <a:endParaRPr lang="en-US" altLang="en-US"/>
                  </a:p>
                </c:rich>
              </c:tx>
              <c:showLegendKey val="0"/>
              <c:showVal val="0"/>
              <c:showCatName val="1"/>
              <c:showSerName val="0"/>
              <c:showPercent val="0"/>
              <c:showBubbleSize val="0"/>
            </c:dLbl>
            <c:dLbl>
              <c:idx val="2"/>
              <c:layout/>
              <c:tx>
                <c:rich>
                  <a:bodyPr/>
                  <a:lstStyle/>
                  <a:p>
                    <a:r>
                      <a:rPr lang="ja-JP" altLang="en-US" smtClean="0"/>
                      <a:t>開発者</a:t>
                    </a:r>
                    <a:r>
                      <a:rPr lang="en-US" altLang="ja-JP" smtClean="0"/>
                      <a:t>3</a:t>
                    </a:r>
                    <a:endParaRPr lang="en-US" altLang="en-US"/>
                  </a:p>
                </c:rich>
              </c:tx>
              <c:showLegendKey val="0"/>
              <c:showVal val="0"/>
              <c:showCatName val="1"/>
              <c:showSerName val="0"/>
              <c:showPercent val="0"/>
              <c:showBubbleSize val="0"/>
            </c:dLbl>
            <c:dLbl>
              <c:idx val="3"/>
              <c:layout/>
              <c:tx>
                <c:rich>
                  <a:bodyPr/>
                  <a:lstStyle/>
                  <a:p>
                    <a:r>
                      <a:rPr lang="ja-JP" altLang="en-US" smtClean="0"/>
                      <a:t>開発者</a:t>
                    </a:r>
                    <a:r>
                      <a:rPr lang="en-US" altLang="ja-JP" smtClean="0"/>
                      <a:t>4</a:t>
                    </a:r>
                    <a:endParaRPr lang="en-US" altLang="en-US"/>
                  </a:p>
                </c:rich>
              </c:tx>
              <c:showLegendKey val="0"/>
              <c:showVal val="0"/>
              <c:showCatName val="1"/>
              <c:showSerName val="0"/>
              <c:showPercent val="0"/>
              <c:showBubbleSize val="0"/>
            </c:dLbl>
            <c:txPr>
              <a:bodyPr/>
              <a:lstStyle/>
              <a:p>
                <a:pPr>
                  <a:defRPr sz="1600"/>
                </a:pPr>
                <a:endParaRPr lang="ja-JP"/>
              </a:p>
            </c:txPr>
            <c:showLegendKey val="0"/>
            <c:showVal val="0"/>
            <c:showCatName val="1"/>
            <c:showSerName val="0"/>
            <c:showPercent val="0"/>
            <c:showBubbleSize val="0"/>
            <c:showLeaderLines val="1"/>
          </c:dLbls>
          <c:cat>
            <c:strRef>
              <c:f>Sheet2!$C$15:$C$19</c:f>
              <c:strCache>
                <c:ptCount val="5"/>
                <c:pt idx="0">
                  <c:v>開発者A</c:v>
                </c:pt>
                <c:pt idx="1">
                  <c:v>開発者B</c:v>
                </c:pt>
                <c:pt idx="2">
                  <c:v>開発者C</c:v>
                </c:pt>
                <c:pt idx="3">
                  <c:v>開発者D</c:v>
                </c:pt>
                <c:pt idx="4">
                  <c:v>その他</c:v>
                </c:pt>
              </c:strCache>
            </c:strRef>
          </c:cat>
          <c:val>
            <c:numRef>
              <c:f>Sheet2!$D$15:$D$19</c:f>
              <c:numCache>
                <c:formatCode>General</c:formatCode>
                <c:ptCount val="5"/>
                <c:pt idx="0">
                  <c:v>40</c:v>
                </c:pt>
                <c:pt idx="1">
                  <c:v>25</c:v>
                </c:pt>
                <c:pt idx="2">
                  <c:v>5</c:v>
                </c:pt>
                <c:pt idx="3">
                  <c:v>5</c:v>
                </c:pt>
                <c:pt idx="4">
                  <c:v>25</c:v>
                </c:pt>
              </c:numCache>
            </c:numRef>
          </c:val>
        </c:ser>
        <c:dLbls>
          <c:showLegendKey val="0"/>
          <c:showVal val="0"/>
          <c:showCatName val="1"/>
          <c:showSerName val="0"/>
          <c:showPercent val="0"/>
          <c:showBubbleSize val="0"/>
          <c:showLeaderLines val="1"/>
        </c:dLbls>
        <c:firstSliceAng val="0"/>
        <c:holeSize val="50"/>
      </c:doughnutChart>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0A5B60-DD07-458F-8DD7-081C03525699}"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kumimoji="1" lang="ja-JP" altLang="en-US"/>
        </a:p>
      </dgm:t>
    </dgm:pt>
    <dgm:pt modelId="{468310C9-0488-4F0A-BF16-7AB47186A7B1}">
      <dgm:prSet phldrT="[テキスト]"/>
      <dgm:spPr/>
      <dgm:t>
        <a:bodyPr/>
        <a:lstStyle/>
        <a:p>
          <a:r>
            <a:rPr kumimoji="1" lang="en-US" altLang="ja-JP" dirty="0" smtClean="0"/>
            <a:t>A</a:t>
          </a:r>
          <a:endParaRPr kumimoji="1" lang="ja-JP" altLang="en-US" dirty="0"/>
        </a:p>
      </dgm:t>
    </dgm:pt>
    <dgm:pt modelId="{6B63D919-C3F7-49DE-95D7-8AFB457EF314}" type="parTrans" cxnId="{69338C9E-17DB-4F5D-ABED-2523668F1F77}">
      <dgm:prSet/>
      <dgm:spPr/>
      <dgm:t>
        <a:bodyPr/>
        <a:lstStyle/>
        <a:p>
          <a:endParaRPr kumimoji="1" lang="ja-JP" altLang="en-US"/>
        </a:p>
      </dgm:t>
    </dgm:pt>
    <dgm:pt modelId="{EDF7FCF2-F257-466C-AB7B-6E9A882AA8D8}" type="sibTrans" cxnId="{69338C9E-17DB-4F5D-ABED-2523668F1F77}">
      <dgm:prSet/>
      <dgm:spPr/>
      <dgm:t>
        <a:bodyPr/>
        <a:lstStyle/>
        <a:p>
          <a:endParaRPr kumimoji="1" lang="ja-JP" altLang="en-US"/>
        </a:p>
      </dgm:t>
    </dgm:pt>
    <dgm:pt modelId="{F4A5495C-797B-4F6B-916C-8171B3DDFE77}">
      <dgm:prSet phldrT="[テキスト]"/>
      <dgm:spPr/>
      <dgm:t>
        <a:bodyPr/>
        <a:lstStyle/>
        <a:p>
          <a:r>
            <a:rPr kumimoji="1" lang="en-US" altLang="ja-JP" dirty="0" smtClean="0"/>
            <a:t>B</a:t>
          </a:r>
          <a:endParaRPr kumimoji="1" lang="ja-JP" altLang="en-US" dirty="0"/>
        </a:p>
      </dgm:t>
    </dgm:pt>
    <dgm:pt modelId="{B678417F-89F0-48D5-BD0C-3543C0F44839}" type="parTrans" cxnId="{1EA48663-5BA3-4CF5-BE79-9A239F022B3B}">
      <dgm:prSet/>
      <dgm:spPr/>
      <dgm:t>
        <a:bodyPr/>
        <a:lstStyle/>
        <a:p>
          <a:endParaRPr kumimoji="1" lang="ja-JP" altLang="en-US"/>
        </a:p>
      </dgm:t>
    </dgm:pt>
    <dgm:pt modelId="{20457170-8C34-44B0-8A7E-0AE45FFDA658}" type="sibTrans" cxnId="{1EA48663-5BA3-4CF5-BE79-9A239F022B3B}">
      <dgm:prSet/>
      <dgm:spPr/>
      <dgm:t>
        <a:bodyPr/>
        <a:lstStyle/>
        <a:p>
          <a:endParaRPr kumimoji="1" lang="ja-JP" altLang="en-US"/>
        </a:p>
      </dgm:t>
    </dgm:pt>
    <dgm:pt modelId="{1AA88376-90BA-4B7F-8F6A-FB99F2A13BBE}" type="pres">
      <dgm:prSet presAssocID="{100A5B60-DD07-458F-8DD7-081C03525699}" presName="Name0" presStyleCnt="0">
        <dgm:presLayoutVars>
          <dgm:dir/>
          <dgm:resizeHandles val="exact"/>
        </dgm:presLayoutVars>
      </dgm:prSet>
      <dgm:spPr/>
      <dgm:t>
        <a:bodyPr/>
        <a:lstStyle/>
        <a:p>
          <a:endParaRPr kumimoji="1" lang="ja-JP" altLang="en-US"/>
        </a:p>
      </dgm:t>
    </dgm:pt>
    <dgm:pt modelId="{4BDF3201-887C-4DDC-A0B2-D58DE4B405B9}" type="pres">
      <dgm:prSet presAssocID="{468310C9-0488-4F0A-BF16-7AB47186A7B1}" presName="Name5" presStyleLbl="vennNode1" presStyleIdx="0" presStyleCnt="2" custScaleX="65306" custScaleY="50989" custLinFactNeighborX="-28116" custLinFactNeighborY="-295">
        <dgm:presLayoutVars>
          <dgm:bulletEnabled val="1"/>
        </dgm:presLayoutVars>
      </dgm:prSet>
      <dgm:spPr/>
      <dgm:t>
        <a:bodyPr/>
        <a:lstStyle/>
        <a:p>
          <a:endParaRPr kumimoji="1" lang="ja-JP" altLang="en-US"/>
        </a:p>
      </dgm:t>
    </dgm:pt>
    <dgm:pt modelId="{9848F6FE-132B-46E9-8C6A-4C8832740D54}" type="pres">
      <dgm:prSet presAssocID="{EDF7FCF2-F257-466C-AB7B-6E9A882AA8D8}" presName="space" presStyleCnt="0"/>
      <dgm:spPr/>
      <dgm:t>
        <a:bodyPr/>
        <a:lstStyle/>
        <a:p>
          <a:endParaRPr kumimoji="1" lang="ja-JP" altLang="en-US"/>
        </a:p>
      </dgm:t>
    </dgm:pt>
    <dgm:pt modelId="{55CBCCB3-39A5-4F28-BBC4-947BF746C4CA}" type="pres">
      <dgm:prSet presAssocID="{F4A5495C-797B-4F6B-916C-8171B3DDFE77}" presName="Name5" presStyleLbl="vennNode1" presStyleIdx="1" presStyleCnt="2" custScaleX="63405" custScaleY="49400" custLinFactNeighborX="-46534" custLinFactNeighborY="37">
        <dgm:presLayoutVars>
          <dgm:bulletEnabled val="1"/>
        </dgm:presLayoutVars>
      </dgm:prSet>
      <dgm:spPr/>
      <dgm:t>
        <a:bodyPr/>
        <a:lstStyle/>
        <a:p>
          <a:endParaRPr kumimoji="1" lang="ja-JP" altLang="en-US"/>
        </a:p>
      </dgm:t>
    </dgm:pt>
  </dgm:ptLst>
  <dgm:cxnLst>
    <dgm:cxn modelId="{BD33C45E-C8E9-4B41-A42B-C79788BC5C38}" type="presOf" srcId="{F4A5495C-797B-4F6B-916C-8171B3DDFE77}" destId="{55CBCCB3-39A5-4F28-BBC4-947BF746C4CA}" srcOrd="0" destOrd="0" presId="urn:microsoft.com/office/officeart/2005/8/layout/venn3"/>
    <dgm:cxn modelId="{69338C9E-17DB-4F5D-ABED-2523668F1F77}" srcId="{100A5B60-DD07-458F-8DD7-081C03525699}" destId="{468310C9-0488-4F0A-BF16-7AB47186A7B1}" srcOrd="0" destOrd="0" parTransId="{6B63D919-C3F7-49DE-95D7-8AFB457EF314}" sibTransId="{EDF7FCF2-F257-466C-AB7B-6E9A882AA8D8}"/>
    <dgm:cxn modelId="{6B19B326-325A-468D-A0F2-C57CEF1FDEC3}" type="presOf" srcId="{100A5B60-DD07-458F-8DD7-081C03525699}" destId="{1AA88376-90BA-4B7F-8F6A-FB99F2A13BBE}" srcOrd="0" destOrd="0" presId="urn:microsoft.com/office/officeart/2005/8/layout/venn3"/>
    <dgm:cxn modelId="{968F3C9F-91BF-4B24-9C86-7FC30F6E0FF4}" type="presOf" srcId="{468310C9-0488-4F0A-BF16-7AB47186A7B1}" destId="{4BDF3201-887C-4DDC-A0B2-D58DE4B405B9}" srcOrd="0" destOrd="0" presId="urn:microsoft.com/office/officeart/2005/8/layout/venn3"/>
    <dgm:cxn modelId="{1EA48663-5BA3-4CF5-BE79-9A239F022B3B}" srcId="{100A5B60-DD07-458F-8DD7-081C03525699}" destId="{F4A5495C-797B-4F6B-916C-8171B3DDFE77}" srcOrd="1" destOrd="0" parTransId="{B678417F-89F0-48D5-BD0C-3543C0F44839}" sibTransId="{20457170-8C34-44B0-8A7E-0AE45FFDA658}"/>
    <dgm:cxn modelId="{44F37D92-0D4A-4185-AE8E-F6EC70E158DF}" type="presParOf" srcId="{1AA88376-90BA-4B7F-8F6A-FB99F2A13BBE}" destId="{4BDF3201-887C-4DDC-A0B2-D58DE4B405B9}" srcOrd="0" destOrd="0" presId="urn:microsoft.com/office/officeart/2005/8/layout/venn3"/>
    <dgm:cxn modelId="{A14D5C1F-172D-4829-961E-58734359E9F0}" type="presParOf" srcId="{1AA88376-90BA-4B7F-8F6A-FB99F2A13BBE}" destId="{9848F6FE-132B-46E9-8C6A-4C8832740D54}" srcOrd="1" destOrd="0" presId="urn:microsoft.com/office/officeart/2005/8/layout/venn3"/>
    <dgm:cxn modelId="{E666F941-8E68-48F3-A158-3CD1291A269C}" type="presParOf" srcId="{1AA88376-90BA-4B7F-8F6A-FB99F2A13BBE}" destId="{55CBCCB3-39A5-4F28-BBC4-947BF746C4CA}" srcOrd="2"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DF3201-887C-4DDC-A0B2-D58DE4B405B9}">
      <dsp:nvSpPr>
        <dsp:cNvPr id="0" name=""/>
        <dsp:cNvSpPr/>
      </dsp:nvSpPr>
      <dsp:spPr>
        <a:xfrm>
          <a:off x="951759" y="0"/>
          <a:ext cx="2766286" cy="215983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33115" tIns="82550" rIns="233115" bIns="82550" numCol="1" spcCol="1270" anchor="ctr" anchorCtr="0">
          <a:noAutofit/>
        </a:bodyPr>
        <a:lstStyle/>
        <a:p>
          <a:pPr lvl="0" algn="ctr" defTabSz="2889250">
            <a:lnSpc>
              <a:spcPct val="90000"/>
            </a:lnSpc>
            <a:spcBef>
              <a:spcPct val="0"/>
            </a:spcBef>
            <a:spcAft>
              <a:spcPct val="35000"/>
            </a:spcAft>
          </a:pPr>
          <a:r>
            <a:rPr kumimoji="1" lang="en-US" altLang="ja-JP" sz="6500" kern="1200" dirty="0" smtClean="0"/>
            <a:t>A</a:t>
          </a:r>
          <a:endParaRPr kumimoji="1" lang="ja-JP" altLang="en-US" sz="6500" kern="1200" dirty="0"/>
        </a:p>
      </dsp:txBody>
      <dsp:txXfrm>
        <a:off x="1356872" y="316301"/>
        <a:ext cx="1956060" cy="1527233"/>
      </dsp:txXfrm>
    </dsp:sp>
    <dsp:sp modelId="{55CBCCB3-39A5-4F28-BBC4-947BF746C4CA}">
      <dsp:nvSpPr>
        <dsp:cNvPr id="0" name=""/>
        <dsp:cNvSpPr/>
      </dsp:nvSpPr>
      <dsp:spPr>
        <a:xfrm>
          <a:off x="2714836" y="35423"/>
          <a:ext cx="2685762" cy="209252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33115" tIns="82550" rIns="233115" bIns="82550" numCol="1" spcCol="1270" anchor="ctr" anchorCtr="0">
          <a:noAutofit/>
        </a:bodyPr>
        <a:lstStyle/>
        <a:p>
          <a:pPr lvl="0" algn="ctr" defTabSz="2889250">
            <a:lnSpc>
              <a:spcPct val="90000"/>
            </a:lnSpc>
            <a:spcBef>
              <a:spcPct val="0"/>
            </a:spcBef>
            <a:spcAft>
              <a:spcPct val="35000"/>
            </a:spcAft>
          </a:pPr>
          <a:r>
            <a:rPr kumimoji="1" lang="en-US" altLang="ja-JP" sz="6500" kern="1200" dirty="0" smtClean="0"/>
            <a:t>B</a:t>
          </a:r>
          <a:endParaRPr kumimoji="1" lang="ja-JP" altLang="en-US" sz="6500" kern="1200" dirty="0"/>
        </a:p>
      </dsp:txBody>
      <dsp:txXfrm>
        <a:off x="3108157" y="341866"/>
        <a:ext cx="1899120" cy="1479641"/>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8" y="0"/>
            <a:ext cx="2949787" cy="496967"/>
          </a:xfrm>
          <a:prstGeom prst="rect">
            <a:avLst/>
          </a:prstGeom>
        </p:spPr>
        <p:txBody>
          <a:bodyPr vert="horz" lIns="91440" tIns="45720" rIns="91440" bIns="45720" rtlCol="0"/>
          <a:lstStyle>
            <a:lvl1pPr algn="r">
              <a:defRPr sz="1200"/>
            </a:lvl1pPr>
          </a:lstStyle>
          <a:p>
            <a:fld id="{C2C98AF9-051F-4F16-9791-A416B392986C}" type="datetimeFigureOut">
              <a:rPr kumimoji="1" lang="ja-JP" altLang="en-US" smtClean="0"/>
              <a:t>2016/3/13</a:t>
            </a:fld>
            <a:endParaRPr kumimoji="1" lang="ja-JP" altLang="en-US"/>
          </a:p>
        </p:txBody>
      </p:sp>
      <p:sp>
        <p:nvSpPr>
          <p:cNvPr id="4" name="フッター プレースホルダー 3"/>
          <p:cNvSpPr>
            <a:spLocks noGrp="1"/>
          </p:cNvSpPr>
          <p:nvPr>
            <p:ph type="ftr" sz="quarter" idx="2"/>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8" y="9440646"/>
            <a:ext cx="2949787" cy="496967"/>
          </a:xfrm>
          <a:prstGeom prst="rect">
            <a:avLst/>
          </a:prstGeom>
        </p:spPr>
        <p:txBody>
          <a:bodyPr vert="horz" lIns="91440" tIns="45720" rIns="91440" bIns="45720" rtlCol="0" anchor="b"/>
          <a:lstStyle>
            <a:lvl1pPr algn="r">
              <a:defRPr sz="1200"/>
            </a:lvl1pPr>
          </a:lstStyle>
          <a:p>
            <a:fld id="{137BFC0F-5E18-4D5A-8975-D0CA6246FCF0}" type="slidenum">
              <a:rPr kumimoji="1" lang="ja-JP" altLang="en-US" smtClean="0"/>
              <a:t>‹#›</a:t>
            </a:fld>
            <a:endParaRPr kumimoji="1" lang="ja-JP" altLang="en-US"/>
          </a:p>
        </p:txBody>
      </p:sp>
    </p:spTree>
    <p:extLst>
      <p:ext uri="{BB962C8B-B14F-4D97-AF65-F5344CB8AC3E}">
        <p14:creationId xmlns:p14="http://schemas.microsoft.com/office/powerpoint/2010/main" val="32775128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3170AF9A-89E3-4B9B-88C7-4AF61C28B1EF}" type="datetimeFigureOut">
              <a:rPr kumimoji="1" lang="ja-JP" altLang="en-US" smtClean="0"/>
              <a:t>2016/3/13</a:t>
            </a:fld>
            <a:endParaRPr kumimoji="1" lang="ja-JP" altLang="en-US"/>
          </a:p>
        </p:txBody>
      </p:sp>
      <p:sp>
        <p:nvSpPr>
          <p:cNvPr id="4" name="スライド イメージ プレースホルダー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3AFB9E86-C38B-4D0E-83CE-B01C858E7D9A}" type="slidenum">
              <a:rPr kumimoji="1" lang="ja-JP" altLang="en-US" smtClean="0"/>
              <a:t>‹#›</a:t>
            </a:fld>
            <a:endParaRPr kumimoji="1" lang="ja-JP" altLang="en-US"/>
          </a:p>
        </p:txBody>
      </p:sp>
    </p:spTree>
    <p:extLst>
      <p:ext uri="{BB962C8B-B14F-4D97-AF65-F5344CB8AC3E}">
        <p14:creationId xmlns:p14="http://schemas.microsoft.com/office/powerpoint/2010/main" val="34591131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和歌山大学の山谷です．</a:t>
            </a:r>
            <a:endParaRPr kumimoji="1" lang="en-US" altLang="ja-JP" smtClean="0"/>
          </a:p>
          <a:p>
            <a:r>
              <a:rPr kumimoji="1" lang="ja-JP" altLang="en-US" smtClean="0"/>
              <a:t>モジュールごとの活動量を考慮したモジュールオーナー候補者予測：大規模</a:t>
            </a:r>
            <a:r>
              <a:rPr kumimoji="1" lang="en-US" altLang="ja-JP" smtClean="0"/>
              <a:t>OSS</a:t>
            </a:r>
            <a:r>
              <a:rPr kumimoji="1" lang="ja-JP" altLang="en-US" smtClean="0"/>
              <a:t>プロジェクトへの適用</a:t>
            </a:r>
            <a:endParaRPr kumimoji="1" lang="en-US" altLang="ja-JP" smtClean="0"/>
          </a:p>
          <a:p>
            <a:r>
              <a:rPr kumimoji="1" lang="ja-JP" altLang="en-US" smtClean="0"/>
              <a:t>に関する発表を行います．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0</a:t>
            </a:fld>
            <a:endParaRPr kumimoji="1" lang="ja-JP" altLang="en-US"/>
          </a:p>
        </p:txBody>
      </p:sp>
    </p:spTree>
    <p:extLst>
      <p:ext uri="{BB962C8B-B14F-4D97-AF65-F5344CB8AC3E}">
        <p14:creationId xmlns:p14="http://schemas.microsoft.com/office/powerpoint/2010/main" val="2285868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近年，オープンソースソフトウェア（</a:t>
            </a:r>
            <a:r>
              <a:rPr kumimoji="1" lang="en-US" altLang="ja-JP" smtClean="0"/>
              <a:t>OSS</a:t>
            </a:r>
            <a:r>
              <a:rPr kumimoji="1" lang="ja-JP" altLang="en-US" smtClean="0"/>
              <a:t>）の普及により，</a:t>
            </a:r>
            <a:r>
              <a:rPr kumimoji="1" lang="en-US" altLang="ja-JP" smtClean="0"/>
              <a:t>OSS</a:t>
            </a:r>
            <a:r>
              <a:rPr kumimoji="1" lang="ja-JP" altLang="en-US" smtClean="0"/>
              <a:t>を利用するユーザーが年々増加しています．そのため，大規模</a:t>
            </a:r>
            <a:r>
              <a:rPr kumimoji="1" lang="en-US" altLang="ja-JP" smtClean="0"/>
              <a:t>OSS</a:t>
            </a:r>
            <a:r>
              <a:rPr kumimoji="1" lang="ja-JP" altLang="en-US" smtClean="0"/>
              <a:t>プロジェクトでは日々大量の不具合が報告されています．報告された不具合はボランティアの開発者が中心となり，修正されます．次に，</a:t>
            </a:r>
            <a:r>
              <a:rPr kumimoji="1" lang="en-US" altLang="ja-JP" smtClean="0"/>
              <a:t>OSS</a:t>
            </a:r>
            <a:r>
              <a:rPr kumimoji="1" lang="ja-JP" altLang="en-US" smtClean="0"/>
              <a:t>開発における不具合修正プロセスについて説明します．</a:t>
            </a:r>
            <a:endParaRPr kumimoji="1" lang="en-US" altLang="ja-JP" baseline="0"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a:t>
            </a:fld>
            <a:endParaRPr kumimoji="1" lang="ja-JP" altLang="en-US"/>
          </a:p>
        </p:txBody>
      </p:sp>
    </p:spTree>
    <p:extLst>
      <p:ext uri="{BB962C8B-B14F-4D97-AF65-F5344CB8AC3E}">
        <p14:creationId xmlns:p14="http://schemas.microsoft.com/office/powerpoint/2010/main" val="3343933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mtClean="0"/>
              <a:t>OSS</a:t>
            </a:r>
            <a:r>
              <a:rPr kumimoji="1" lang="ja-JP" altLang="en-US" smtClean="0"/>
              <a:t>開発では，報告された不具合を修正するためにパッチが投稿されます．パッチとは，ソースコードの修正前後の差分を示すファイルのことです．次に，投稿されたパッチは，コミッターによって検証が行われます．コミッターとは，ソースコードを管理するリポジトリであるバージョン管理システムに直接変更を加える権限を持つ開発者を指します．検証の結果，修正内容が適切であると判断された場合，コミッターはバージョン管理システムに修正内容をコミットします．</a:t>
            </a:r>
            <a:endParaRPr kumimoji="1" lang="en-US" altLang="ja-JP" smtClean="0"/>
          </a:p>
          <a:p>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2</a:t>
            </a:fld>
            <a:endParaRPr kumimoji="1" lang="ja-JP" altLang="en-US"/>
          </a:p>
        </p:txBody>
      </p:sp>
    </p:spTree>
    <p:extLst>
      <p:ext uri="{BB962C8B-B14F-4D97-AF65-F5344CB8AC3E}">
        <p14:creationId xmlns:p14="http://schemas.microsoft.com/office/powerpoint/2010/main" val="3363729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t>このように，コミッターはソフトウェアに対して直接変更加える権限を持つため，品質管理の面で重要な役割を担っています．そのため，開発者にコミット権限を付与するかどうかの判断は慎重に行われ，既存のコミッターからの推薦や承認によってコミット権限が付与されます．その結果，コミット権限を持たない開発者に比べコミッターは少人数で構成されています．</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ja-JP" altLang="en-US"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3</a:t>
            </a:fld>
            <a:endParaRPr kumimoji="1" lang="ja-JP" altLang="en-US"/>
          </a:p>
        </p:txBody>
      </p:sp>
    </p:spTree>
    <p:extLst>
      <p:ext uri="{BB962C8B-B14F-4D97-AF65-F5344CB8AC3E}">
        <p14:creationId xmlns:p14="http://schemas.microsoft.com/office/powerpoint/2010/main" val="236076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大規模</a:t>
            </a:r>
            <a:r>
              <a:rPr kumimoji="1" lang="en-US" altLang="ja-JP" smtClean="0"/>
              <a:t>OSS</a:t>
            </a:r>
            <a:r>
              <a:rPr kumimoji="1" lang="ja-JP" altLang="en-US" smtClean="0"/>
              <a:t>プロジェクトでは</a:t>
            </a:r>
            <a:r>
              <a:rPr kumimoji="1" lang="ja-JP" altLang="en-US" smtClean="0"/>
              <a:t>，不具合</a:t>
            </a:r>
            <a:r>
              <a:rPr kumimoji="1" lang="ja-JP" altLang="en-US" smtClean="0"/>
              <a:t>を修正するために膨大な数のパッチが投稿されています</a:t>
            </a:r>
            <a:r>
              <a:rPr kumimoji="1" lang="ja-JP" altLang="en-US" smtClean="0"/>
              <a:t>．</a:t>
            </a:r>
            <a:endParaRPr kumimoji="1" lang="en-US" altLang="ja-JP" smtClean="0"/>
          </a:p>
          <a:p>
            <a:r>
              <a:rPr kumimoji="1" lang="ja-JP" altLang="en-US" smtClean="0"/>
              <a:t>投稿</a:t>
            </a:r>
            <a:r>
              <a:rPr kumimoji="1" lang="ja-JP" altLang="en-US" smtClean="0"/>
              <a:t>されるパッチに対して検証を行うコミッターは少数であるため，コミッターに過度な負担がかかっています．</a:t>
            </a:r>
            <a:endParaRPr kumimoji="1" lang="en-US" altLang="ja-JP" smtClean="0"/>
          </a:p>
          <a:p>
            <a:r>
              <a:rPr kumimoji="1" lang="ja-JP" altLang="en-US" smtClean="0"/>
              <a:t>コミッターに過度な負担がかかると，検証待ちのパッチが増えるなどして，パッチの検証を効率的に行うことができなくなり，不具合修正の長期化を招いてしまいます．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4</a:t>
            </a:fld>
            <a:endParaRPr kumimoji="1" lang="ja-JP" altLang="en-US"/>
          </a:p>
        </p:txBody>
      </p:sp>
    </p:spTree>
    <p:extLst>
      <p:ext uri="{BB962C8B-B14F-4D97-AF65-F5344CB8AC3E}">
        <p14:creationId xmlns:p14="http://schemas.microsoft.com/office/powerpoint/2010/main" val="1721451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そのため，コミッター不足を解消するためにコミッターに昇格可能な開発者を予測する研究が盛んに行われています．先行研究では，既存コミッターの昇格前の活動期間やパッチ投稿数などの活動量メトリクス，コミット権限を持たない開発者である一般開発者の活動量メトリクスをそれぞれ計測し，学習します．そして，現在コミット権限を持たない開発者の活動量メトリクスをテストデータとして入力し，現在コミット権限を持たない開発者が将来コミッターとなるかどうかの予測を行ってい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5</a:t>
            </a:fld>
            <a:endParaRPr kumimoji="1" lang="ja-JP" altLang="en-US"/>
          </a:p>
        </p:txBody>
      </p:sp>
    </p:spTree>
    <p:extLst>
      <p:ext uri="{BB962C8B-B14F-4D97-AF65-F5344CB8AC3E}">
        <p14:creationId xmlns:p14="http://schemas.microsoft.com/office/powerpoint/2010/main" val="97146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しかし，不具合修正の効率化のためには，モジュールごとにコミッターを予測する必要があります．</a:t>
            </a:r>
            <a:endParaRPr kumimoji="1" lang="en-US" altLang="ja-JP" smtClean="0"/>
          </a:p>
          <a:p>
            <a:r>
              <a:rPr kumimoji="1" lang="ja-JP" altLang="en-US" smtClean="0"/>
              <a:t>次に，モジュールごとにコミッターを予測する必要性について説明していきます．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6</a:t>
            </a:fld>
            <a:endParaRPr kumimoji="1" lang="ja-JP" altLang="en-US"/>
          </a:p>
        </p:txBody>
      </p:sp>
    </p:spTree>
    <p:extLst>
      <p:ext uri="{BB962C8B-B14F-4D97-AF65-F5344CB8AC3E}">
        <p14:creationId xmlns:p14="http://schemas.microsoft.com/office/powerpoint/2010/main" val="97146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t>ソフトウェアは，保守性や再利用性を高めるために，複数のモジュールが組み合わさり構成されています．モジュールとは，ひとまとまりの機能をもつソフトウェアの部品です．例えば，ウェブブラウザであれば，ユーザーインターフェースや，レンダリングエンジンなどのモジュールから構成されます．</a:t>
            </a:r>
            <a:endParaRPr kumimoji="1" lang="en-US" altLang="ja-JP" smtClean="0"/>
          </a:p>
          <a:p>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7</a:t>
            </a:fld>
            <a:endParaRPr kumimoji="1" lang="ja-JP" altLang="en-US"/>
          </a:p>
        </p:txBody>
      </p:sp>
    </p:spTree>
    <p:extLst>
      <p:ext uri="{BB962C8B-B14F-4D97-AF65-F5344CB8AC3E}">
        <p14:creationId xmlns:p14="http://schemas.microsoft.com/office/powerpoint/2010/main" val="1612645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実際の大規模</a:t>
            </a:r>
            <a:r>
              <a:rPr kumimoji="1" lang="en-US" altLang="ja-JP" smtClean="0"/>
              <a:t>OSS</a:t>
            </a:r>
            <a:r>
              <a:rPr kumimoji="1" lang="ja-JP" altLang="en-US" smtClean="0"/>
              <a:t>プロジェクトでは，各コミッターがソフトウェアの全体を詳しく理解し，</a:t>
            </a:r>
            <a:endParaRPr kumimoji="1" lang="en-US" altLang="ja-JP" smtClean="0"/>
          </a:p>
          <a:p>
            <a:r>
              <a:rPr kumimoji="1" lang="ja-JP" altLang="en-US" smtClean="0"/>
              <a:t>管理することは困難であるため，各コミッターが担当すべきモジュールが決められています．</a:t>
            </a:r>
            <a:endParaRPr kumimoji="1" lang="en-US" altLang="ja-JP" smtClean="0"/>
          </a:p>
          <a:p>
            <a:r>
              <a:rPr kumimoji="1" lang="ja-JP" altLang="en-US" smtClean="0"/>
              <a:t>本研究では，特定のモジュールを担当するコミッターをモジュールオーナーと呼びます．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8</a:t>
            </a:fld>
            <a:endParaRPr kumimoji="1" lang="ja-JP" altLang="en-US"/>
          </a:p>
        </p:txBody>
      </p:sp>
    </p:spTree>
    <p:extLst>
      <p:ext uri="{BB962C8B-B14F-4D97-AF65-F5344CB8AC3E}">
        <p14:creationId xmlns:p14="http://schemas.microsoft.com/office/powerpoint/2010/main" val="1612645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大規模</a:t>
            </a:r>
            <a:r>
              <a:rPr kumimoji="1" lang="en-US" altLang="ja-JP" smtClean="0"/>
              <a:t>OSS</a:t>
            </a:r>
            <a:r>
              <a:rPr kumimoji="1" lang="ja-JP" altLang="en-US" smtClean="0"/>
              <a:t>プロジェクトでは，モジュールオーナーが決められているため，</a:t>
            </a:r>
            <a:endParaRPr kumimoji="1" lang="en-US" altLang="ja-JP" smtClean="0"/>
          </a:p>
          <a:p>
            <a:r>
              <a:rPr kumimoji="1" lang="ja-JP" altLang="en-US" smtClean="0"/>
              <a:t>不具合修正の効率化のためには，人手が不足しているモジュールのオーナーに適した開発者であるモジュールオーナー候補者を推薦することが必要となります．例えば，今，レンダリングエンジンモジュールに対し，大量のパッチが投稿されており，検証待ちのパッチが増えているとします．このとき，レンダリングエンジンモジュールを担当することのできる開発者が必要となります．しかし，先行研究の予測モデルは，一般開発者かコミッターかを予測するモデルであり，予測するコミッターが人手が不足しているモジュールを担当するのに適した開発者かどうかはわかりません．</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9</a:t>
            </a:fld>
            <a:endParaRPr kumimoji="1" lang="ja-JP" altLang="en-US"/>
          </a:p>
        </p:txBody>
      </p:sp>
    </p:spTree>
    <p:extLst>
      <p:ext uri="{BB962C8B-B14F-4D97-AF65-F5344CB8AC3E}">
        <p14:creationId xmlns:p14="http://schemas.microsoft.com/office/powerpoint/2010/main" val="1612645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そこで本研究では，モジュールオーナーの不足を解消するために，モジュールオーナーに適した開発者であるモジュールオーナー候補者を推薦することを目的とします．</a:t>
            </a:r>
            <a:endParaRPr kumimoji="1" lang="en-US" altLang="ja-JP" smtClean="0"/>
          </a:p>
          <a:p>
            <a:r>
              <a:rPr kumimoji="1" lang="ja-JP" altLang="en-US" smtClean="0"/>
              <a:t>そのためのアプローチとして，モジュールオーナーの適性を示すメトリクスを定義し，</a:t>
            </a:r>
            <a:endParaRPr kumimoji="1" lang="en-US" altLang="ja-JP" smtClean="0"/>
          </a:p>
          <a:p>
            <a:r>
              <a:rPr kumimoji="1" lang="ja-JP" altLang="en-US" smtClean="0"/>
              <a:t>モジュールオーナー候補者を特定するための予測モデルの構築を行います．</a:t>
            </a:r>
            <a:endParaRPr kumimoji="1" lang="en-US" altLang="ja-JP" smtClean="0"/>
          </a:p>
          <a:p>
            <a:r>
              <a:rPr kumimoji="1" lang="ja-JP" altLang="en-US" smtClean="0"/>
              <a:t>次に，モジュールオーナーの適性を示すメトリクスについて説明します．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10</a:t>
            </a:fld>
            <a:endParaRPr kumimoji="1" lang="ja-JP" altLang="en-US"/>
          </a:p>
        </p:txBody>
      </p:sp>
    </p:spTree>
    <p:extLst>
      <p:ext uri="{BB962C8B-B14F-4D97-AF65-F5344CB8AC3E}">
        <p14:creationId xmlns:p14="http://schemas.microsoft.com/office/powerpoint/2010/main" val="3665645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本研究では，特定のモジュールにおいて，パッチ投稿の割合が高い開発者ほど</a:t>
            </a:r>
            <a:endParaRPr kumimoji="1" lang="en-US" altLang="ja-JP" smtClean="0"/>
          </a:p>
          <a:p>
            <a:r>
              <a:rPr kumimoji="1" lang="ja-JP" altLang="en-US" smtClean="0"/>
              <a:t>モジュールの変更作業に関わった実績があるためモジュールオーナーの適性が高いのではないかと考えました．</a:t>
            </a:r>
            <a:endParaRPr kumimoji="1" lang="en-US" altLang="ja-JP" smtClean="0"/>
          </a:p>
          <a:p>
            <a:r>
              <a:rPr kumimoji="1" lang="ja-JP" altLang="en-US" smtClean="0"/>
              <a:t>今，モジュール</a:t>
            </a:r>
            <a:r>
              <a:rPr kumimoji="1" lang="en-US" altLang="ja-JP" smtClean="0"/>
              <a:t>A</a:t>
            </a:r>
            <a:r>
              <a:rPr kumimoji="1" lang="ja-JP" altLang="en-US" smtClean="0"/>
              <a:t>に対して投稿された各開発者のパッチの割合がこのようになっていたとします．</a:t>
            </a:r>
            <a:endParaRPr kumimoji="1" lang="en-US" altLang="ja-JP" smtClean="0"/>
          </a:p>
          <a:p>
            <a:r>
              <a:rPr kumimoji="1" lang="ja-JP" altLang="en-US" smtClean="0"/>
              <a:t>このとき，開発者</a:t>
            </a:r>
            <a:r>
              <a:rPr kumimoji="1" lang="en-US" altLang="ja-JP" smtClean="0"/>
              <a:t>1</a:t>
            </a:r>
            <a:r>
              <a:rPr kumimoji="1" lang="ja-JP" altLang="en-US" smtClean="0"/>
              <a:t>や開発者</a:t>
            </a:r>
            <a:r>
              <a:rPr kumimoji="1" lang="en-US" altLang="ja-JP" smtClean="0"/>
              <a:t>2</a:t>
            </a:r>
            <a:r>
              <a:rPr kumimoji="1" lang="ja-JP" altLang="en-US" smtClean="0"/>
              <a:t>といったパッチ投稿の割合が高い開発者は，</a:t>
            </a:r>
            <a:endParaRPr kumimoji="1" lang="en-US" altLang="ja-JP" smtClean="0"/>
          </a:p>
          <a:p>
            <a:r>
              <a:rPr kumimoji="1" lang="ja-JP" altLang="en-US" smtClean="0"/>
              <a:t>モジュールの変更作業に関わった実績から，モジュールに対する知識があると考えられるため，</a:t>
            </a:r>
            <a:endParaRPr kumimoji="1" lang="en-US" altLang="ja-JP" smtClean="0"/>
          </a:p>
          <a:p>
            <a:r>
              <a:rPr kumimoji="1" lang="ja-JP" altLang="en-US" smtClean="0"/>
              <a:t>モジュールオーナーに適していると考えられます．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11</a:t>
            </a:fld>
            <a:endParaRPr kumimoji="1" lang="ja-JP" altLang="en-US"/>
          </a:p>
        </p:txBody>
      </p:sp>
    </p:spTree>
    <p:extLst>
      <p:ext uri="{BB962C8B-B14F-4D97-AF65-F5344CB8AC3E}">
        <p14:creationId xmlns:p14="http://schemas.microsoft.com/office/powerpoint/2010/main" val="826755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次に，特定のモジュールに占める投稿したパッチの割合を示すメトリクスであるパッチ貢献度を定義します．</a:t>
            </a:r>
            <a:endParaRPr kumimoji="1" lang="en-US" altLang="ja-JP" smtClean="0"/>
          </a:p>
          <a:p>
            <a:r>
              <a:rPr kumimoji="1" lang="ja-JP" altLang="en-US" smtClean="0"/>
              <a:t>パッチ貢献度はモジュールに投稿されたパッチの総数にしめる各開発者がモジュールに対して投稿したパッチの数で定義されます．</a:t>
            </a:r>
            <a:endParaRPr kumimoji="1" lang="en-US" altLang="ja-JP" smtClean="0"/>
          </a:p>
          <a:p>
            <a:r>
              <a:rPr kumimoji="1" lang="ja-JP" altLang="en-US" smtClean="0"/>
              <a:t>投稿されたパッチの総数は時期によって変動するため，コミッターであれば，昇格までにモジュールに投稿されたパッチの総数，</a:t>
            </a:r>
            <a:endParaRPr kumimoji="1" lang="en-US" altLang="ja-JP" smtClean="0"/>
          </a:p>
          <a:p>
            <a:r>
              <a:rPr kumimoji="1" lang="ja-JP" altLang="en-US" smtClean="0"/>
              <a:t>一般開発者であれば，最後にコメントやパッチの投稿を行った日までに投稿されたパッチの総数とします．</a:t>
            </a:r>
            <a:endParaRPr kumimoji="1" lang="en-US" altLang="ja-JP" smtClean="0"/>
          </a:p>
          <a:p>
            <a:r>
              <a:rPr kumimoji="1" lang="ja-JP" altLang="en-US" smtClean="0"/>
              <a:t>計測を行った値は，べき分布となるため，対数変換を行いました．</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12</a:t>
            </a:fld>
            <a:endParaRPr kumimoji="1" lang="ja-JP" altLang="en-US"/>
          </a:p>
        </p:txBody>
      </p:sp>
    </p:spTree>
    <p:extLst>
      <p:ext uri="{BB962C8B-B14F-4D97-AF65-F5344CB8AC3E}">
        <p14:creationId xmlns:p14="http://schemas.microsoft.com/office/powerpoint/2010/main" val="38660308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また，モジュールオーナーであるということは，コミッターでもあるため，</a:t>
            </a:r>
            <a:endParaRPr kumimoji="1" lang="en-US" altLang="ja-JP" smtClean="0"/>
          </a:p>
          <a:p>
            <a:r>
              <a:rPr kumimoji="1" lang="ja-JP" altLang="en-US" smtClean="0"/>
              <a:t>コミッター候補者予測モデルで用いられているメトリクスを用います．</a:t>
            </a:r>
            <a:endParaRPr kumimoji="1" lang="en-US" altLang="ja-JP" smtClean="0"/>
          </a:p>
          <a:p>
            <a:r>
              <a:rPr kumimoji="1" lang="ja-JP" altLang="en-US" smtClean="0"/>
              <a:t>先行研究で用いられている活動量メトリクスは，プロジェクト全体の活動を基に計測されているため，</a:t>
            </a:r>
            <a:endParaRPr kumimoji="1" lang="en-US" altLang="ja-JP" smtClean="0"/>
          </a:p>
          <a:p>
            <a:r>
              <a:rPr kumimoji="1" lang="ja-JP" altLang="en-US" smtClean="0"/>
              <a:t>本研究では，活動量メトリクスをモジュールごとに計測します．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13</a:t>
            </a:fld>
            <a:endParaRPr kumimoji="1" lang="ja-JP" altLang="en-US"/>
          </a:p>
        </p:txBody>
      </p:sp>
    </p:spTree>
    <p:extLst>
      <p:ext uri="{BB962C8B-B14F-4D97-AF65-F5344CB8AC3E}">
        <p14:creationId xmlns:p14="http://schemas.microsoft.com/office/powerpoint/2010/main" val="41723208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パッチ貢献度とモジュールごとに計測した活動量メトリクスを用いて，</a:t>
            </a:r>
            <a:endParaRPr kumimoji="1" lang="en-US" altLang="ja-JP" smtClean="0"/>
          </a:p>
          <a:p>
            <a:r>
              <a:rPr kumimoji="1" lang="ja-JP" altLang="en-US" smtClean="0"/>
              <a:t>将来モジュールオーナーとなる開発者の予測を行います．</a:t>
            </a:r>
            <a:endParaRPr kumimoji="1" lang="en-US" altLang="ja-JP" smtClean="0"/>
          </a:p>
          <a:p>
            <a:r>
              <a:rPr kumimoji="1" lang="ja-JP" altLang="en-US" smtClean="0"/>
              <a:t>本研究では，既存のモジュールオーナーの昇格前のメトリクスおよび，</a:t>
            </a:r>
            <a:endParaRPr kumimoji="1" lang="en-US" altLang="ja-JP" smtClean="0"/>
          </a:p>
          <a:p>
            <a:r>
              <a:rPr kumimoji="1" lang="ja-JP" altLang="en-US" smtClean="0"/>
              <a:t>モジュールオーナーでない開発者のメトリクスを計測し，学習します．</a:t>
            </a:r>
            <a:endParaRPr kumimoji="1" lang="en-US" altLang="ja-JP" smtClean="0"/>
          </a:p>
          <a:p>
            <a:r>
              <a:rPr kumimoji="1" lang="ja-JP" altLang="en-US" smtClean="0"/>
              <a:t>学習アルゴリズムには，先行研究で用いられているロジスティック回帰分析および，ランダムフォレスト法を用います．そして，現在モジュールオーナーでない開発者のメトリクスをテストデータとして入力し，現在モジュールオーナーでない開発者が将来モジュールオーナーとなるかどうかの予測を行います．この予測をすべてのモジュールに対して行い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14</a:t>
            </a:fld>
            <a:endParaRPr kumimoji="1" lang="ja-JP" altLang="en-US"/>
          </a:p>
        </p:txBody>
      </p:sp>
    </p:spTree>
    <p:extLst>
      <p:ext uri="{BB962C8B-B14F-4D97-AF65-F5344CB8AC3E}">
        <p14:creationId xmlns:p14="http://schemas.microsoft.com/office/powerpoint/2010/main" val="225891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次に本研究で行った評価実験について説明します．</a:t>
            </a:r>
            <a:endParaRPr kumimoji="1" lang="en-US" altLang="ja-JP" smtClean="0"/>
          </a:p>
          <a:p>
            <a:r>
              <a:rPr kumimoji="1" lang="ja-JP" altLang="en-US" smtClean="0"/>
              <a:t>実験を行う目的は，</a:t>
            </a:r>
            <a:endParaRPr kumimoji="1" lang="en-US" altLang="ja-JP" smtClean="0"/>
          </a:p>
          <a:p>
            <a:r>
              <a:rPr kumimoji="1" lang="ja-JP" altLang="en-US" smtClean="0"/>
              <a:t>モジュールオーナーとなる開発者を予測する際，</a:t>
            </a:r>
            <a:endParaRPr kumimoji="1" lang="en-US" altLang="ja-JP" smtClean="0"/>
          </a:p>
          <a:p>
            <a:r>
              <a:rPr kumimoji="1" lang="ja-JP" altLang="en-US" smtClean="0"/>
              <a:t>本研究で新たに定義したメトリクスであるパッチ貢献度が</a:t>
            </a:r>
            <a:endParaRPr kumimoji="1" lang="en-US" altLang="ja-JP" smtClean="0"/>
          </a:p>
          <a:p>
            <a:r>
              <a:rPr kumimoji="1" lang="ja-JP" altLang="en-US" smtClean="0"/>
              <a:t>予測精度向上に寄与するかどうか確かめることです．</a:t>
            </a:r>
            <a:endParaRPr kumimoji="1" lang="en-US" altLang="ja-JP" smtClean="0"/>
          </a:p>
          <a:p>
            <a:r>
              <a:rPr kumimoji="1" lang="ja-JP" altLang="en-US" smtClean="0"/>
              <a:t>対象としたプロジェクトは大規模</a:t>
            </a:r>
            <a:r>
              <a:rPr kumimoji="1" lang="en-US" altLang="ja-JP" smtClean="0"/>
              <a:t>OSS</a:t>
            </a:r>
            <a:r>
              <a:rPr kumimoji="1" lang="ja-JP" altLang="en-US" smtClean="0"/>
              <a:t>プロジェクトである，</a:t>
            </a:r>
            <a:r>
              <a:rPr kumimoji="1" lang="en-US" altLang="ja-JP" smtClean="0"/>
              <a:t>Mozilla Firefox</a:t>
            </a:r>
            <a:r>
              <a:rPr kumimoji="1" lang="ja-JP" altLang="en-US" smtClean="0"/>
              <a:t>プロジェクト，</a:t>
            </a:r>
            <a:endParaRPr kumimoji="1" lang="en-US" altLang="ja-JP" smtClean="0"/>
          </a:p>
          <a:p>
            <a:r>
              <a:rPr kumimoji="1" lang="en-US" altLang="ja-JP" smtClean="0"/>
              <a:t>Eclipse Platform</a:t>
            </a:r>
            <a:r>
              <a:rPr kumimoji="1" lang="ja-JP" altLang="en-US" smtClean="0"/>
              <a:t>プロジェクト，</a:t>
            </a:r>
            <a:r>
              <a:rPr kumimoji="1" lang="en-US" altLang="ja-JP" smtClean="0"/>
              <a:t>GCC</a:t>
            </a:r>
            <a:r>
              <a:rPr kumimoji="1" lang="ja-JP" altLang="en-US" smtClean="0"/>
              <a:t>プロジェクト，</a:t>
            </a:r>
            <a:r>
              <a:rPr kumimoji="1" lang="en-US" altLang="ja-JP" smtClean="0"/>
              <a:t>GIMP</a:t>
            </a:r>
            <a:r>
              <a:rPr kumimoji="1" lang="ja-JP" altLang="en-US" smtClean="0"/>
              <a:t>プロジェクト，</a:t>
            </a:r>
            <a:r>
              <a:rPr kumimoji="1" lang="en-US" altLang="ja-JP" smtClean="0"/>
              <a:t>WebKit</a:t>
            </a:r>
            <a:r>
              <a:rPr kumimoji="1" lang="ja-JP" altLang="en-US" smtClean="0"/>
              <a:t>プロジェクトです．</a:t>
            </a:r>
            <a:endParaRPr kumimoji="1" lang="en-US" altLang="ja-JP" smtClean="0"/>
          </a:p>
          <a:p>
            <a:r>
              <a:rPr kumimoji="1" lang="ja-JP" altLang="en-US" smtClean="0"/>
              <a:t>データセットの期間やコミッターの数などはこのようになっています．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15</a:t>
            </a:fld>
            <a:endParaRPr kumimoji="1" lang="ja-JP" altLang="en-US"/>
          </a:p>
        </p:txBody>
      </p:sp>
    </p:spTree>
    <p:extLst>
      <p:ext uri="{BB962C8B-B14F-4D97-AF65-F5344CB8AC3E}">
        <p14:creationId xmlns:p14="http://schemas.microsoft.com/office/powerpoint/2010/main" val="40323587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また，モジュールオーナーとなる開発者を予測するために，各プロジェクトのモジュールを特定します．</a:t>
            </a:r>
            <a:endParaRPr kumimoji="1" lang="en-US" altLang="ja-JP" smtClean="0"/>
          </a:p>
          <a:p>
            <a:r>
              <a:rPr kumimoji="1" lang="ja-JP" altLang="en-US" smtClean="0"/>
              <a:t>本研究では，ソースコードの構造や不具合管理システムのコンポーネント情報，</a:t>
            </a:r>
            <a:endParaRPr kumimoji="1" lang="en-US" altLang="ja-JP" smtClean="0"/>
          </a:p>
          <a:p>
            <a:r>
              <a:rPr kumimoji="1" lang="ja-JP" altLang="en-US" smtClean="0"/>
              <a:t>プロジェクトの</a:t>
            </a:r>
            <a:r>
              <a:rPr kumimoji="1" lang="en-US" altLang="ja-JP" smtClean="0"/>
              <a:t>Wiki</a:t>
            </a:r>
            <a:r>
              <a:rPr kumimoji="1" lang="ja-JP" altLang="en-US" smtClean="0"/>
              <a:t>ページを基にモジュールの特定を行いました．</a:t>
            </a:r>
            <a:endParaRPr kumimoji="1" lang="en-US" altLang="ja-JP" smtClean="0"/>
          </a:p>
          <a:p>
            <a:r>
              <a:rPr kumimoji="1" lang="ja-JP" altLang="en-US" smtClean="0"/>
              <a:t>こちらが，</a:t>
            </a:r>
            <a:r>
              <a:rPr kumimoji="1" lang="en-US" altLang="ja-JP" smtClean="0"/>
              <a:t>Mozilla</a:t>
            </a:r>
            <a:r>
              <a:rPr kumimoji="1" lang="en-US" altLang="ja-JP" baseline="0" smtClean="0"/>
              <a:t> Firefox</a:t>
            </a:r>
            <a:r>
              <a:rPr kumimoji="1" lang="ja-JP" altLang="en-US" baseline="0" smtClean="0"/>
              <a:t>プロジェクトで特定したモジュールと各モジュールのモジュールオーナーの数となっています．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16</a:t>
            </a:fld>
            <a:endParaRPr kumimoji="1" lang="ja-JP" altLang="en-US"/>
          </a:p>
        </p:txBody>
      </p:sp>
    </p:spTree>
    <p:extLst>
      <p:ext uri="{BB962C8B-B14F-4D97-AF65-F5344CB8AC3E}">
        <p14:creationId xmlns:p14="http://schemas.microsoft.com/office/powerpoint/2010/main" val="27785163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次にモジュールオーナーの判別方法について説明します．</a:t>
            </a:r>
            <a:endParaRPr kumimoji="1" lang="en-US" altLang="ja-JP" smtClean="0"/>
          </a:p>
          <a:p>
            <a:r>
              <a:rPr kumimoji="1" lang="ja-JP" altLang="en-US" smtClean="0"/>
              <a:t>本研究では，各開発者がモジュールオーナーであるかどうかの判別を行うために，</a:t>
            </a:r>
            <a:endParaRPr kumimoji="1" lang="en-US" altLang="ja-JP" smtClean="0"/>
          </a:p>
          <a:p>
            <a:r>
              <a:rPr kumimoji="1" lang="ja-JP" altLang="en-US" smtClean="0"/>
              <a:t>特定のモジュールに対して投稿されたパッチをバージョン管理システムに反映しているか否かを確かめます．</a:t>
            </a:r>
            <a:endParaRPr kumimoji="1" lang="en-US" altLang="ja-JP" smtClean="0"/>
          </a:p>
          <a:p>
            <a:r>
              <a:rPr kumimoji="1" lang="ja-JP" altLang="en-US" smtClean="0"/>
              <a:t>判別手順として，まず，</a:t>
            </a:r>
            <a:endParaRPr kumimoji="1" lang="en-US" altLang="ja-JP" smtClean="0"/>
          </a:p>
          <a:p>
            <a:r>
              <a:rPr kumimoji="1" lang="ja-JP" altLang="en-US" smtClean="0"/>
              <a:t>特定の開発者がコミットを行ったコミットログに含まれる不具合</a:t>
            </a:r>
            <a:r>
              <a:rPr kumimoji="1" lang="en-US" altLang="ja-JP" smtClean="0"/>
              <a:t>ID</a:t>
            </a:r>
            <a:r>
              <a:rPr kumimoji="1" lang="ja-JP" altLang="en-US" smtClean="0"/>
              <a:t>を取得します．</a:t>
            </a:r>
            <a:endParaRPr kumimoji="1" lang="en-US" altLang="ja-JP" smtClean="0"/>
          </a:p>
          <a:p>
            <a:r>
              <a:rPr kumimoji="1" lang="ja-JP" altLang="en-US" smtClean="0"/>
              <a:t>次に，取得した不具合</a:t>
            </a:r>
            <a:r>
              <a:rPr kumimoji="1" lang="en-US" altLang="ja-JP" smtClean="0"/>
              <a:t>ID</a:t>
            </a:r>
            <a:r>
              <a:rPr kumimoji="1" lang="ja-JP" altLang="en-US" smtClean="0"/>
              <a:t>から不具合管理システムのコンポーネント情報を参照しモジュールを特定します．</a:t>
            </a:r>
            <a:endParaRPr kumimoji="1" lang="en-US" altLang="ja-JP" smtClean="0"/>
          </a:p>
          <a:p>
            <a:r>
              <a:rPr kumimoji="1" lang="ja-JP" altLang="en-US" smtClean="0"/>
              <a:t>そしてこの１，２の手順をすべての開発者に対して行い，モジュールオーナーを特定します．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17</a:t>
            </a:fld>
            <a:endParaRPr kumimoji="1" lang="ja-JP" altLang="en-US"/>
          </a:p>
        </p:txBody>
      </p:sp>
    </p:spTree>
    <p:extLst>
      <p:ext uri="{BB962C8B-B14F-4D97-AF65-F5344CB8AC3E}">
        <p14:creationId xmlns:p14="http://schemas.microsoft.com/office/powerpoint/2010/main" val="5694263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本実験で構築する予測モデルと比較評価について説明します．</a:t>
            </a:r>
            <a:endParaRPr kumimoji="1" lang="en-US" altLang="ja-JP" smtClean="0"/>
          </a:p>
          <a:p>
            <a:r>
              <a:rPr kumimoji="1" lang="ja-JP" altLang="en-US" smtClean="0"/>
              <a:t>モジュールオーナー</a:t>
            </a:r>
            <a:r>
              <a:rPr kumimoji="1" lang="ja-JP" altLang="en-US" smtClean="0"/>
              <a:t>を特定するための有用な指標を明らかにするために，</a:t>
            </a:r>
            <a:endParaRPr kumimoji="1" lang="en-US" altLang="ja-JP" smtClean="0"/>
          </a:p>
          <a:p>
            <a:r>
              <a:rPr kumimoji="1" lang="ja-JP" altLang="en-US" smtClean="0"/>
              <a:t>評価実験では，メトリクスのすべての組み合わせについて予測モデルを構築します．</a:t>
            </a:r>
            <a:endParaRPr kumimoji="1" lang="en-US" altLang="ja-JP" smtClean="0"/>
          </a:p>
          <a:p>
            <a:r>
              <a:rPr kumimoji="1" lang="ja-JP" altLang="en-US" smtClean="0"/>
              <a:t>パッチ貢献度が予測精度向上に寄与するかどうかを確かめるために，</a:t>
            </a:r>
            <a:endParaRPr kumimoji="1" lang="en-US" altLang="ja-JP" smtClean="0"/>
          </a:p>
          <a:p>
            <a:r>
              <a:rPr kumimoji="1" lang="ja-JP" altLang="en-US" smtClean="0"/>
              <a:t>パッチ貢献度を含むモデルと含まないモデルで予測精度を比較します．</a:t>
            </a:r>
            <a:endParaRPr kumimoji="1" lang="en-US" altLang="ja-JP" smtClean="0"/>
          </a:p>
          <a:p>
            <a:r>
              <a:rPr kumimoji="1" lang="ja-JP" altLang="en-US" smtClean="0"/>
              <a:t>例えば，パッチ貢献度を含むモデルとして，</a:t>
            </a:r>
            <a:endParaRPr kumimoji="1" lang="en-US" altLang="ja-JP" smtClean="0"/>
          </a:p>
          <a:p>
            <a:r>
              <a:rPr kumimoji="1" lang="ja-JP" altLang="en-US" smtClean="0"/>
              <a:t>パッチ貢献度のみを用いたモデル，</a:t>
            </a:r>
            <a:endParaRPr kumimoji="1" lang="en-US" altLang="ja-JP" smtClean="0"/>
          </a:p>
          <a:p>
            <a:r>
              <a:rPr kumimoji="1" lang="ja-JP" altLang="en-US" smtClean="0"/>
              <a:t>パッチ貢献度とモジュールごとに計測した活動期間を用いたモデル，</a:t>
            </a:r>
            <a:endParaRPr kumimoji="1" lang="en-US" altLang="ja-JP" smtClean="0"/>
          </a:p>
          <a:p>
            <a:r>
              <a:rPr kumimoji="1" lang="ja-JP" altLang="en-US" smtClean="0"/>
              <a:t>といったようにメトリクスのすべての組み合わせについて予測モデルを構築します．</a:t>
            </a:r>
            <a:endParaRPr kumimoji="1" lang="en-US" altLang="ja-JP" smtClean="0"/>
          </a:p>
          <a:p>
            <a:r>
              <a:rPr kumimoji="1" lang="ja-JP" altLang="en-US" smtClean="0"/>
              <a:t>また，パッチ貢献度を含まないモデルも同様に構築します．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18</a:t>
            </a:fld>
            <a:endParaRPr kumimoji="1" lang="ja-JP" altLang="en-US"/>
          </a:p>
        </p:txBody>
      </p:sp>
    </p:spTree>
    <p:extLst>
      <p:ext uri="{BB962C8B-B14F-4D97-AF65-F5344CB8AC3E}">
        <p14:creationId xmlns:p14="http://schemas.microsoft.com/office/powerpoint/2010/main" val="14786147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予測モデルの評価指標として適合率，再現率，</a:t>
            </a:r>
            <a:r>
              <a:rPr kumimoji="1" lang="en-US" altLang="ja-JP" smtClean="0"/>
              <a:t>F1</a:t>
            </a:r>
            <a:r>
              <a:rPr kumimoji="1" lang="ja-JP" altLang="en-US" smtClean="0"/>
              <a:t>値を用います．</a:t>
            </a:r>
            <a:endParaRPr kumimoji="1" lang="en-US" altLang="ja-JP" smtClean="0"/>
          </a:p>
          <a:p>
            <a:r>
              <a:rPr kumimoji="1" lang="ja-JP" altLang="en-US" smtClean="0"/>
              <a:t>それぞれの指標はこのように定義されており，</a:t>
            </a:r>
            <a:endParaRPr kumimoji="1" lang="en-US" altLang="ja-JP" smtClean="0"/>
          </a:p>
          <a:p>
            <a:r>
              <a:rPr kumimoji="1" lang="ja-JP" altLang="en-US" smtClean="0"/>
              <a:t>適合率が高いほどモジュールオーナーであると予測した結果の中に実際にモジュールオーナーになった開発者がいることを示しており，</a:t>
            </a:r>
            <a:endParaRPr kumimoji="1" lang="en-US" altLang="ja-JP" smtClean="0"/>
          </a:p>
          <a:p>
            <a:r>
              <a:rPr kumimoji="1" lang="ja-JP" altLang="en-US" smtClean="0"/>
              <a:t>再現率が高いほど実際のモジュールオーナーを予測により抽出することができていることを示しています．</a:t>
            </a:r>
            <a:endParaRPr kumimoji="1" lang="en-US" altLang="ja-JP" smtClean="0"/>
          </a:p>
          <a:p>
            <a:r>
              <a:rPr kumimoji="1" lang="ja-JP" altLang="en-US" smtClean="0"/>
              <a:t>また，適合率と再現率はトレードオフの関係にあるため，</a:t>
            </a:r>
            <a:endParaRPr kumimoji="1" lang="en-US" altLang="ja-JP" smtClean="0"/>
          </a:p>
          <a:p>
            <a:r>
              <a:rPr kumimoji="1" lang="ja-JP" altLang="en-US" smtClean="0"/>
              <a:t>適合率と再現率の調和平均をとった値である</a:t>
            </a:r>
            <a:r>
              <a:rPr kumimoji="1" lang="en-US" altLang="ja-JP" smtClean="0"/>
              <a:t>F1</a:t>
            </a:r>
            <a:r>
              <a:rPr kumimoji="1" lang="ja-JP" altLang="en-US" smtClean="0"/>
              <a:t>値を用います．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19</a:t>
            </a:fld>
            <a:endParaRPr kumimoji="1" lang="ja-JP" altLang="en-US"/>
          </a:p>
        </p:txBody>
      </p:sp>
    </p:spTree>
    <p:extLst>
      <p:ext uri="{BB962C8B-B14F-4D97-AF65-F5344CB8AC3E}">
        <p14:creationId xmlns:p14="http://schemas.microsoft.com/office/powerpoint/2010/main" val="1078129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実験手順について説明します．</a:t>
            </a:r>
            <a:endParaRPr kumimoji="1" lang="en-US" altLang="ja-JP" smtClean="0"/>
          </a:p>
          <a:p>
            <a:r>
              <a:rPr kumimoji="1" lang="ja-JP" altLang="en-US" smtClean="0"/>
              <a:t>まず，モジュールオーナーと非モジュールオーナーのそれぞれのデータをランダムに２分割し，半分を学習データ，もう半分をテストデータとします．</a:t>
            </a:r>
            <a:endParaRPr kumimoji="1" lang="en-US" altLang="ja-JP" smtClean="0"/>
          </a:p>
          <a:p>
            <a:r>
              <a:rPr kumimoji="1" lang="ja-JP" altLang="en-US" smtClean="0"/>
              <a:t>しかし，モジュールオーナーと非モジュールオーナーの割合に偏りがあるため，</a:t>
            </a:r>
            <a:endParaRPr kumimoji="1" lang="en-US" altLang="ja-JP" smtClean="0"/>
          </a:p>
          <a:p>
            <a:r>
              <a:rPr kumimoji="1" lang="ja-JP" altLang="en-US" smtClean="0"/>
              <a:t>非モジュールオーナーの学習データのサイズをモジュールオーナーの数と同じにするために，非モジュールオーナーの学習データから</a:t>
            </a:r>
            <a:endParaRPr kumimoji="1" lang="en-US" altLang="ja-JP" smtClean="0"/>
          </a:p>
          <a:p>
            <a:r>
              <a:rPr kumimoji="1" lang="ja-JP" altLang="en-US" smtClean="0"/>
              <a:t>モジュールオーナーの学習データの数だけランダムに抽出し学習を行います．</a:t>
            </a:r>
            <a:endParaRPr kumimoji="1" lang="en-US" altLang="ja-JP" smtClean="0"/>
          </a:p>
          <a:p>
            <a:r>
              <a:rPr kumimoji="1" lang="ja-JP" altLang="en-US" smtClean="0"/>
              <a:t>そして，テストデータの全てで予測精度を算出します．</a:t>
            </a:r>
            <a:endParaRPr kumimoji="1" lang="en-US" altLang="ja-JP" smtClean="0"/>
          </a:p>
          <a:p>
            <a:r>
              <a:rPr kumimoji="1" lang="ja-JP" altLang="en-US" smtClean="0"/>
              <a:t>学習データとテストデータはランダムに作成されるため，予測結果が毎回変わってしまいます．</a:t>
            </a:r>
            <a:endParaRPr kumimoji="1" lang="en-US" altLang="ja-JP" smtClean="0"/>
          </a:p>
          <a:p>
            <a:r>
              <a:rPr kumimoji="1" lang="ja-JP" altLang="en-US" smtClean="0"/>
              <a:t>そのため，</a:t>
            </a:r>
            <a:r>
              <a:rPr kumimoji="1" lang="en-US" altLang="ja-JP" smtClean="0"/>
              <a:t>1</a:t>
            </a:r>
            <a:r>
              <a:rPr kumimoji="1" lang="ja-JP" altLang="en-US" smtClean="0"/>
              <a:t>から</a:t>
            </a:r>
            <a:r>
              <a:rPr kumimoji="1" lang="en-US" altLang="ja-JP" smtClean="0"/>
              <a:t>3</a:t>
            </a:r>
            <a:r>
              <a:rPr kumimoji="1" lang="ja-JP" altLang="en-US" smtClean="0"/>
              <a:t>の手順を</a:t>
            </a:r>
            <a:r>
              <a:rPr kumimoji="1" lang="en-US" altLang="ja-JP" smtClean="0"/>
              <a:t>100</a:t>
            </a:r>
            <a:r>
              <a:rPr kumimoji="1" lang="ja-JP" altLang="en-US" smtClean="0"/>
              <a:t>回繰り返し，</a:t>
            </a:r>
            <a:r>
              <a:rPr kumimoji="1" lang="en-US" altLang="ja-JP" smtClean="0"/>
              <a:t>100</a:t>
            </a:r>
            <a:r>
              <a:rPr kumimoji="1" lang="ja-JP" altLang="en-US" smtClean="0"/>
              <a:t>回予測した結果の中央値の値を最終的な予測精度とします．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20</a:t>
            </a:fld>
            <a:endParaRPr kumimoji="1" lang="ja-JP" altLang="en-US"/>
          </a:p>
        </p:txBody>
      </p:sp>
    </p:spTree>
    <p:extLst>
      <p:ext uri="{BB962C8B-B14F-4D97-AF65-F5344CB8AC3E}">
        <p14:creationId xmlns:p14="http://schemas.microsoft.com/office/powerpoint/2010/main" val="39147669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評価実験を行った結果について説明します</a:t>
            </a:r>
            <a:r>
              <a:rPr kumimoji="1" lang="ja-JP" altLang="en-US" smtClean="0"/>
              <a:t>．表</a:t>
            </a:r>
            <a:r>
              <a:rPr kumimoji="1" lang="ja-JP" altLang="en-US" smtClean="0"/>
              <a:t>には，ロジスティック回帰分析を用いて行った各プロジェクトの</a:t>
            </a:r>
            <a:endParaRPr kumimoji="1" lang="en-US" altLang="ja-JP" smtClean="0"/>
          </a:p>
          <a:p>
            <a:r>
              <a:rPr kumimoji="1" lang="ja-JP" altLang="en-US" smtClean="0"/>
              <a:t>適合率が</a:t>
            </a:r>
            <a:r>
              <a:rPr kumimoji="1" lang="ja-JP" altLang="en-US" smtClean="0"/>
              <a:t>最も高くなったモデルの予測結果を示しています．</a:t>
            </a:r>
            <a:endParaRPr kumimoji="1" lang="en-US" altLang="ja-JP" smtClean="0"/>
          </a:p>
          <a:p>
            <a:r>
              <a:rPr kumimoji="1" lang="ja-JP" altLang="en-US" smtClean="0"/>
              <a:t>各評価指標の値は，各モジュールでの結果の平均となっています．</a:t>
            </a:r>
            <a:endParaRPr kumimoji="1" lang="en-US" altLang="ja-JP" smtClean="0"/>
          </a:p>
          <a:p>
            <a:r>
              <a:rPr kumimoji="1" lang="ja-JP" altLang="en-US" smtClean="0"/>
              <a:t>ロジスティック回帰分析を用いて行った結果</a:t>
            </a:r>
            <a:r>
              <a:rPr kumimoji="1" lang="ja-JP" altLang="en-US" smtClean="0"/>
              <a:t>，すべて</a:t>
            </a:r>
            <a:r>
              <a:rPr kumimoji="1" lang="ja-JP" altLang="en-US" smtClean="0"/>
              <a:t>のプロジェクトについて，</a:t>
            </a:r>
            <a:endParaRPr kumimoji="1" lang="en-US" altLang="ja-JP" smtClean="0"/>
          </a:p>
          <a:p>
            <a:r>
              <a:rPr kumimoji="1" lang="ja-JP" altLang="en-US" smtClean="0"/>
              <a:t>適合率および</a:t>
            </a:r>
            <a:r>
              <a:rPr kumimoji="1" lang="en-US" altLang="ja-JP" smtClean="0"/>
              <a:t>F</a:t>
            </a:r>
            <a:r>
              <a:rPr kumimoji="1" lang="ja-JP" altLang="en-US" smtClean="0"/>
              <a:t>１値が</a:t>
            </a:r>
            <a:r>
              <a:rPr kumimoji="1" lang="ja-JP" altLang="en-US" smtClean="0"/>
              <a:t>最も高くなったモデルはパッチ貢献度のみを用いたモデルでした．</a:t>
            </a:r>
            <a:endParaRPr kumimoji="1" lang="en-US" altLang="ja-JP" smtClean="0"/>
          </a:p>
          <a:p>
            <a:r>
              <a:rPr kumimoji="1" lang="ja-JP" altLang="en-US" smtClean="0"/>
              <a:t>また，適合率が低く，再現率が高くなったことから，モジュールオーナー候補者を正しく予測することができたとは言えないものの，</a:t>
            </a:r>
            <a:endParaRPr kumimoji="1" lang="en-US" altLang="ja-JP" smtClean="0"/>
          </a:p>
          <a:p>
            <a:r>
              <a:rPr kumimoji="1" lang="ja-JP" altLang="en-US" smtClean="0"/>
              <a:t>モジュールオーナーとなった開発者を漏れなく予測することができることがわかりました．</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21</a:t>
            </a:fld>
            <a:endParaRPr kumimoji="1" lang="ja-JP" altLang="en-US"/>
          </a:p>
        </p:txBody>
      </p:sp>
    </p:spTree>
    <p:extLst>
      <p:ext uri="{BB962C8B-B14F-4D97-AF65-F5344CB8AC3E}">
        <p14:creationId xmlns:p14="http://schemas.microsoft.com/office/powerpoint/2010/main" val="19992179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また同様に，ランダムフォレスト法での結果について説明します．</a:t>
            </a:r>
            <a:endParaRPr kumimoji="1" lang="en-US" altLang="ja-JP" smtClean="0"/>
          </a:p>
          <a:p>
            <a:r>
              <a:rPr kumimoji="1" lang="ja-JP" altLang="en-US" smtClean="0"/>
              <a:t>ランダムフォレスト法を用いて行った結果，</a:t>
            </a:r>
            <a:endParaRPr kumimoji="1" lang="en-US" altLang="ja-JP" smtClean="0"/>
          </a:p>
          <a:p>
            <a:r>
              <a:rPr kumimoji="1" lang="en-US" altLang="ja-JP" smtClean="0"/>
              <a:t>Eclipse Platform</a:t>
            </a:r>
            <a:r>
              <a:rPr kumimoji="1" lang="ja-JP" altLang="en-US" smtClean="0"/>
              <a:t>プロジェクト，</a:t>
            </a:r>
            <a:r>
              <a:rPr kumimoji="1" lang="en-US" altLang="ja-JP" smtClean="0"/>
              <a:t>Mozillla</a:t>
            </a:r>
            <a:r>
              <a:rPr kumimoji="1" lang="en-US" altLang="ja-JP" baseline="0" smtClean="0"/>
              <a:t> Firefox</a:t>
            </a:r>
            <a:r>
              <a:rPr kumimoji="1" lang="ja-JP" altLang="en-US" baseline="0" smtClean="0"/>
              <a:t>プロジェクト，</a:t>
            </a:r>
            <a:r>
              <a:rPr kumimoji="1" lang="en-US" altLang="ja-JP" baseline="0" smtClean="0"/>
              <a:t>GCC</a:t>
            </a:r>
            <a:r>
              <a:rPr kumimoji="1" lang="ja-JP" altLang="en-US" baseline="0" smtClean="0"/>
              <a:t>プロジェクトでは，</a:t>
            </a:r>
            <a:endParaRPr kumimoji="1" lang="en-US" altLang="ja-JP" baseline="0" smtClean="0"/>
          </a:p>
          <a:p>
            <a:r>
              <a:rPr kumimoji="1" lang="ja-JP" altLang="en-US" baseline="0" smtClean="0"/>
              <a:t>パッチ貢献度のみを用いたモデルの精度が高く，</a:t>
            </a:r>
            <a:endParaRPr kumimoji="1" lang="en-US" altLang="ja-JP" baseline="0" smtClean="0"/>
          </a:p>
          <a:p>
            <a:r>
              <a:rPr kumimoji="1" lang="en-US" altLang="ja-JP" baseline="0" smtClean="0"/>
              <a:t>GIMP</a:t>
            </a:r>
            <a:r>
              <a:rPr kumimoji="1" lang="ja-JP" altLang="en-US" baseline="0" smtClean="0"/>
              <a:t>プロジェクトおよび</a:t>
            </a:r>
            <a:r>
              <a:rPr kumimoji="1" lang="en-US" altLang="ja-JP" baseline="0" smtClean="0"/>
              <a:t>WebKit</a:t>
            </a:r>
            <a:r>
              <a:rPr kumimoji="1" lang="ja-JP" altLang="en-US" baseline="0" smtClean="0"/>
              <a:t>プロジェクトでは，</a:t>
            </a:r>
            <a:endParaRPr kumimoji="1" lang="en-US" altLang="ja-JP" baseline="0" smtClean="0"/>
          </a:p>
          <a:p>
            <a:r>
              <a:rPr kumimoji="1" lang="ja-JP" altLang="en-US" baseline="0" smtClean="0"/>
              <a:t>パッチ貢献度と活動期間を用いたモデルが最も精度が高くなりました</a:t>
            </a:r>
            <a:r>
              <a:rPr kumimoji="1" lang="ja-JP" altLang="en-US" baseline="0" smtClean="0"/>
              <a:t>．</a:t>
            </a:r>
            <a:endParaRPr kumimoji="1" lang="en-US" altLang="ja-JP" baseline="0" smtClean="0"/>
          </a:p>
          <a:p>
            <a:r>
              <a:rPr kumimoji="1" lang="ja-JP" altLang="en-US" smtClean="0"/>
              <a:t>ロジスティック回帰分析およびランダムフォレスト法を用いた結果のどちらにおいても，</a:t>
            </a:r>
            <a:endParaRPr kumimoji="1" lang="en-US" altLang="ja-JP" smtClean="0"/>
          </a:p>
          <a:p>
            <a:r>
              <a:rPr kumimoji="1" lang="ja-JP" altLang="en-US" smtClean="0"/>
              <a:t>パッチ貢献度を含むモデルの方が，各評価指標の値が高くなったことから，</a:t>
            </a:r>
            <a:endParaRPr kumimoji="1" lang="en-US" altLang="ja-JP" smtClean="0"/>
          </a:p>
          <a:p>
            <a:r>
              <a:rPr kumimoji="1" lang="ja-JP" altLang="en-US" smtClean="0"/>
              <a:t>パッチ</a:t>
            </a:r>
            <a:r>
              <a:rPr kumimoji="1" lang="ja-JP" altLang="en-US" smtClean="0"/>
              <a:t>貢献度は</a:t>
            </a:r>
            <a:r>
              <a:rPr kumimoji="1" lang="ja-JP" altLang="en-US" smtClean="0"/>
              <a:t>，モジュールオーナー</a:t>
            </a:r>
            <a:r>
              <a:rPr kumimoji="1" lang="ja-JP" altLang="en-US" smtClean="0"/>
              <a:t>となる開発者を予測する際，予測精度向上に寄与することがわかりました．</a:t>
            </a:r>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22</a:t>
            </a:fld>
            <a:endParaRPr kumimoji="1" lang="ja-JP" altLang="en-US"/>
          </a:p>
        </p:txBody>
      </p:sp>
    </p:spTree>
    <p:extLst>
      <p:ext uri="{BB962C8B-B14F-4D97-AF65-F5344CB8AC3E}">
        <p14:creationId xmlns:p14="http://schemas.microsoft.com/office/powerpoint/2010/main" val="33998470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考察です．</a:t>
            </a:r>
            <a:endParaRPr kumimoji="1" lang="en-US" altLang="ja-JP" smtClean="0"/>
          </a:p>
          <a:p>
            <a:r>
              <a:rPr kumimoji="1" lang="ja-JP" altLang="en-US" smtClean="0"/>
              <a:t>評価実験の結果，本研究で構築した予測モデルは，再現率が高くなったものの，適合率が低く，</a:t>
            </a:r>
            <a:endParaRPr kumimoji="1" lang="en-US" altLang="ja-JP" smtClean="0"/>
          </a:p>
          <a:p>
            <a:r>
              <a:rPr kumimoji="1" lang="ja-JP" altLang="en-US" smtClean="0"/>
              <a:t>モジュールオーナー候補者を正しく予測することができたとは言えない結果となりました．</a:t>
            </a:r>
            <a:endParaRPr kumimoji="1" lang="en-US" altLang="ja-JP" smtClean="0"/>
          </a:p>
          <a:p>
            <a:r>
              <a:rPr kumimoji="1" lang="ja-JP" altLang="en-US" smtClean="0"/>
              <a:t>適合率が低くなった原因として，モジュールオーナーに比べ，非モジュールオーナーの数が膨大であることが考えられます．</a:t>
            </a:r>
            <a:endParaRPr kumimoji="1" lang="en-US" altLang="ja-JP" smtClean="0"/>
          </a:p>
          <a:p>
            <a:r>
              <a:rPr kumimoji="1" lang="ja-JP" altLang="en-US" smtClean="0"/>
              <a:t>実際，</a:t>
            </a:r>
            <a:r>
              <a:rPr kumimoji="1" lang="en-US" altLang="ja-JP" smtClean="0"/>
              <a:t>Mozilla Firefox</a:t>
            </a:r>
            <a:r>
              <a:rPr kumimoji="1" lang="ja-JP" altLang="en-US" smtClean="0"/>
              <a:t>の</a:t>
            </a:r>
            <a:r>
              <a:rPr kumimoji="1" lang="en-US" altLang="ja-JP" smtClean="0"/>
              <a:t>General</a:t>
            </a:r>
            <a:r>
              <a:rPr kumimoji="1" lang="ja-JP" altLang="en-US" smtClean="0"/>
              <a:t>モジュールにおいては，モジュールオーナーが</a:t>
            </a:r>
            <a:r>
              <a:rPr kumimoji="1" lang="en-US" altLang="ja-JP" smtClean="0"/>
              <a:t>73</a:t>
            </a:r>
            <a:r>
              <a:rPr kumimoji="1" lang="ja-JP" altLang="en-US" smtClean="0"/>
              <a:t>人に対して，非モジュールオーナーは約</a:t>
            </a:r>
            <a:r>
              <a:rPr kumimoji="1" lang="en-US" altLang="ja-JP" smtClean="0"/>
              <a:t>7600</a:t>
            </a:r>
            <a:r>
              <a:rPr kumimoji="1" lang="ja-JP" altLang="en-US" smtClean="0"/>
              <a:t>人存在しました．</a:t>
            </a:r>
            <a:endParaRPr kumimoji="1" lang="en-US" altLang="ja-JP" smtClean="0"/>
          </a:p>
          <a:p>
            <a:r>
              <a:rPr kumimoji="1" lang="ja-JP" altLang="en-US" smtClean="0"/>
              <a:t>そのため，テストデータに含まれるモジュールオーナーと非モジュールオーナーのデータ数をそろえるために，</a:t>
            </a:r>
            <a:endParaRPr kumimoji="1" lang="en-US" altLang="ja-JP" smtClean="0"/>
          </a:p>
          <a:p>
            <a:r>
              <a:rPr kumimoji="1" lang="ja-JP" altLang="en-US" smtClean="0"/>
              <a:t>非モジュールオーナーのデータからランダムにモジュールオーナーの数だけデータを抽出し，追加実験を行いました．</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23</a:t>
            </a:fld>
            <a:endParaRPr kumimoji="1" lang="ja-JP" altLang="en-US"/>
          </a:p>
        </p:txBody>
      </p:sp>
    </p:spTree>
    <p:extLst>
      <p:ext uri="{BB962C8B-B14F-4D97-AF65-F5344CB8AC3E}">
        <p14:creationId xmlns:p14="http://schemas.microsoft.com/office/powerpoint/2010/main" val="9545597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追加実験の結果について説明します．</a:t>
            </a:r>
            <a:endParaRPr kumimoji="1" lang="en-US" altLang="ja-JP"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t>ロジスティック回帰分析を用いて行った結果，</a:t>
            </a:r>
            <a:r>
              <a:rPr kumimoji="1" lang="en-US" altLang="ja-JP" smtClean="0"/>
              <a:t>Mozilla Firefox</a:t>
            </a:r>
            <a:r>
              <a:rPr kumimoji="1" lang="ja-JP" altLang="en-US" smtClean="0"/>
              <a:t>プロジェクトを除く，</a:t>
            </a:r>
            <a:endParaRPr kumimoji="1" lang="en-US" altLang="ja-JP"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t>すべてのプロジェクトについて，パッチ貢献度を用いたモデルの方が各評価指標の値が高くなりました．</a:t>
            </a:r>
            <a:endParaRPr kumimoji="1" lang="en-US" altLang="ja-JP"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t>パッチ貢献度を用いたモデルの適合率は</a:t>
            </a:r>
            <a:r>
              <a:rPr kumimoji="1" lang="en-US" altLang="ja-JP" smtClean="0"/>
              <a:t>0.528</a:t>
            </a:r>
            <a:r>
              <a:rPr kumimoji="1" lang="ja-JP" altLang="en-US" smtClean="0"/>
              <a:t>～から</a:t>
            </a:r>
            <a:r>
              <a:rPr kumimoji="1" lang="en-US" altLang="ja-JP" smtClean="0"/>
              <a:t>0.969</a:t>
            </a:r>
            <a:r>
              <a:rPr kumimoji="1" lang="ja-JP" altLang="en-US" smtClean="0"/>
              <a:t>となり，</a:t>
            </a:r>
            <a:endParaRPr kumimoji="1" lang="en-US" altLang="ja-JP"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t>パッチ貢献度を含まないモデルに比べ</a:t>
            </a:r>
            <a:r>
              <a:rPr kumimoji="1" lang="en-US" altLang="ja-JP" smtClean="0"/>
              <a:t>3.5%</a:t>
            </a:r>
            <a:r>
              <a:rPr kumimoji="1" lang="ja-JP" altLang="en-US" smtClean="0"/>
              <a:t>から</a:t>
            </a:r>
            <a:r>
              <a:rPr kumimoji="1" lang="en-US" altLang="ja-JP" smtClean="0"/>
              <a:t>74.3%</a:t>
            </a:r>
            <a:r>
              <a:rPr kumimoji="1" lang="ja-JP" altLang="en-US" smtClean="0"/>
              <a:t>向上しました．</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24</a:t>
            </a:fld>
            <a:endParaRPr kumimoji="1" lang="ja-JP" altLang="en-US"/>
          </a:p>
        </p:txBody>
      </p:sp>
    </p:spTree>
    <p:extLst>
      <p:ext uri="{BB962C8B-B14F-4D97-AF65-F5344CB8AC3E}">
        <p14:creationId xmlns:p14="http://schemas.microsoft.com/office/powerpoint/2010/main" val="19992179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t>また同様に，ランダムフォレスト法を用いて行った結果，すべてのプロジェクトについて，</a:t>
            </a:r>
            <a:endParaRPr kumimoji="1" lang="en-US" altLang="ja-JP"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t>パッチ貢献度を用いたモデルの方が各評価指標の値が高くなりました．</a:t>
            </a:r>
            <a:endParaRPr kumimoji="1" lang="en-US" altLang="ja-JP"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t>パッチ貢献度を用いたモデルの適合率は</a:t>
            </a:r>
            <a:r>
              <a:rPr kumimoji="1" lang="en-US" altLang="ja-JP" smtClean="0"/>
              <a:t>0.574</a:t>
            </a:r>
            <a:r>
              <a:rPr kumimoji="1" lang="ja-JP" altLang="en-US" smtClean="0"/>
              <a:t>から</a:t>
            </a:r>
            <a:r>
              <a:rPr kumimoji="1" lang="en-US" altLang="ja-JP" smtClean="0"/>
              <a:t>0.854</a:t>
            </a:r>
            <a:r>
              <a:rPr kumimoji="1" lang="ja-JP" altLang="en-US" smtClean="0"/>
              <a:t>となり，</a:t>
            </a:r>
            <a:endParaRPr kumimoji="1" lang="en-US" altLang="ja-JP"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t>パッチ貢献度を含まないモデルに比べ</a:t>
            </a:r>
            <a:r>
              <a:rPr kumimoji="1" lang="en-US" altLang="ja-JP" smtClean="0"/>
              <a:t>0.5%</a:t>
            </a:r>
            <a:r>
              <a:rPr kumimoji="1" lang="ja-JP" altLang="en-US" smtClean="0"/>
              <a:t>から</a:t>
            </a:r>
            <a:r>
              <a:rPr kumimoji="1" lang="en-US" altLang="ja-JP" smtClean="0"/>
              <a:t>52.8%</a:t>
            </a:r>
            <a:r>
              <a:rPr kumimoji="1" lang="ja-JP" altLang="en-US" smtClean="0"/>
              <a:t>向上しました．</a:t>
            </a:r>
            <a:endParaRPr kumimoji="1" lang="en-US" altLang="ja-JP" smtClean="0"/>
          </a:p>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25</a:t>
            </a:fld>
            <a:endParaRPr kumimoji="1" lang="ja-JP" altLang="en-US"/>
          </a:p>
        </p:txBody>
      </p:sp>
    </p:spTree>
    <p:extLst>
      <p:ext uri="{BB962C8B-B14F-4D97-AF65-F5344CB8AC3E}">
        <p14:creationId xmlns:p14="http://schemas.microsoft.com/office/powerpoint/2010/main" val="19992179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追加分析の結果から，サンプリング方法を工夫することによって，適合率が向上することがわかりました．</a:t>
            </a:r>
            <a:endParaRPr kumimoji="1" lang="en-US" altLang="ja-JP" smtClean="0"/>
          </a:p>
          <a:p>
            <a:r>
              <a:rPr kumimoji="1" lang="ja-JP" altLang="en-US" smtClean="0"/>
              <a:t>しかし，今回行った追加分析で行ったような，テストデータに含まれるモジュールオーナーと非モジュールオーナーのデータ数をそろえる方法は，</a:t>
            </a:r>
            <a:endParaRPr kumimoji="1" lang="en-US" altLang="ja-JP" smtClean="0"/>
          </a:p>
          <a:p>
            <a:r>
              <a:rPr kumimoji="1" lang="ja-JP" altLang="en-US" smtClean="0"/>
              <a:t>あらかじめ特定の開発者がモジュールオーナーになるか否かを知っておく必要があるため，</a:t>
            </a:r>
            <a:endParaRPr kumimoji="1" lang="en-US" altLang="ja-JP" smtClean="0"/>
          </a:p>
          <a:p>
            <a:r>
              <a:rPr kumimoji="1" lang="ja-JP" altLang="en-US" smtClean="0"/>
              <a:t>今後，適切なサンプリング方法を検討する必要があることがわかりました．</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26</a:t>
            </a:fld>
            <a:endParaRPr kumimoji="1" lang="ja-JP" altLang="en-US"/>
          </a:p>
        </p:txBody>
      </p:sp>
    </p:spTree>
    <p:extLst>
      <p:ext uri="{BB962C8B-B14F-4D97-AF65-F5344CB8AC3E}">
        <p14:creationId xmlns:p14="http://schemas.microsoft.com/office/powerpoint/2010/main" val="12324250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まとめです．</a:t>
            </a:r>
            <a:endParaRPr kumimoji="1" lang="en-US" altLang="ja-JP" smtClean="0"/>
          </a:p>
          <a:p>
            <a:r>
              <a:rPr kumimoji="1" lang="ja-JP" altLang="en-US" smtClean="0"/>
              <a:t>本研究ではモジューオーナーの適性を示すメトリクスであるパッチ貢献度を定義し，</a:t>
            </a:r>
            <a:endParaRPr kumimoji="1" lang="en-US" altLang="ja-JP" smtClean="0"/>
          </a:p>
          <a:p>
            <a:r>
              <a:rPr kumimoji="1" lang="en-US" altLang="ja-JP" smtClean="0"/>
              <a:t>5</a:t>
            </a:r>
            <a:r>
              <a:rPr kumimoji="1" lang="ja-JP" altLang="en-US" smtClean="0"/>
              <a:t>つの</a:t>
            </a:r>
            <a:r>
              <a:rPr kumimoji="1" lang="en-US" altLang="ja-JP" smtClean="0"/>
              <a:t>OSS</a:t>
            </a:r>
            <a:r>
              <a:rPr kumimoji="1" lang="ja-JP" altLang="en-US" smtClean="0"/>
              <a:t>プロジェクトを対象に評価実験を行いました．</a:t>
            </a:r>
            <a:endParaRPr kumimoji="1" lang="en-US" altLang="ja-JP" smtClean="0"/>
          </a:p>
          <a:p>
            <a:r>
              <a:rPr kumimoji="1" lang="ja-JP" altLang="en-US" smtClean="0"/>
              <a:t>実験の結果，新たに定義したパッチ貢献度がモジュールオーナーに</a:t>
            </a:r>
            <a:endParaRPr kumimoji="1" lang="en-US" altLang="ja-JP" smtClean="0"/>
          </a:p>
          <a:p>
            <a:r>
              <a:rPr kumimoji="1" lang="ja-JP" altLang="en-US" smtClean="0"/>
              <a:t>適する開発者を特定するのに有用であることが明らかになりました．</a:t>
            </a:r>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27</a:t>
            </a:fld>
            <a:endParaRPr kumimoji="1" lang="ja-JP" altLang="en-US"/>
          </a:p>
        </p:txBody>
      </p:sp>
    </p:spTree>
    <p:extLst>
      <p:ext uri="{BB962C8B-B14F-4D97-AF65-F5344CB8AC3E}">
        <p14:creationId xmlns:p14="http://schemas.microsoft.com/office/powerpoint/2010/main" val="16870595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今後の課題としては，本研究の実験では，モジュールオーナーへの昇格の時期を考慮しておらず，</a:t>
            </a:r>
            <a:endParaRPr kumimoji="1" lang="en-US" altLang="ja-JP" smtClean="0"/>
          </a:p>
          <a:p>
            <a:r>
              <a:rPr kumimoji="1" lang="ja-JP" altLang="en-US" smtClean="0"/>
              <a:t>利用シーンを考えれば，モジュールオーナーが少なくなったときにモジュールオーナー候補者を予測する必要があります．</a:t>
            </a:r>
            <a:endParaRPr kumimoji="1" lang="en-US" altLang="ja-JP" smtClean="0"/>
          </a:p>
          <a:p>
            <a:r>
              <a:rPr kumimoji="1" lang="ja-JP" altLang="en-US" smtClean="0"/>
              <a:t>そのため，</a:t>
            </a:r>
            <a:r>
              <a:rPr kumimoji="1" lang="ja-JP" altLang="en-US" smtClean="0"/>
              <a:t>モジュールオーナーが少なくなった際に，特定のモジュールにおいて活動している開発者の中から</a:t>
            </a:r>
            <a:endParaRPr kumimoji="1" lang="en-US" altLang="ja-JP" smtClean="0"/>
          </a:p>
          <a:p>
            <a:r>
              <a:rPr kumimoji="1" lang="ja-JP" altLang="en-US" smtClean="0"/>
              <a:t>将来モジュールオーナーとなる開発者を予測するといった</a:t>
            </a:r>
            <a:r>
              <a:rPr kumimoji="1" lang="ja-JP" altLang="en-US" smtClean="0"/>
              <a:t>シミュレーションベースの実験を行っていきたいと考えております．</a:t>
            </a:r>
            <a:endParaRPr kumimoji="1" lang="en-US" altLang="ja-JP" smtClean="0"/>
          </a:p>
          <a:p>
            <a:r>
              <a:rPr kumimoji="1" lang="ja-JP" altLang="en-US" smtClean="0"/>
              <a:t>以上で発表を終わります．ありがとうございました．</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28</a:t>
            </a:fld>
            <a:endParaRPr kumimoji="1" lang="ja-JP" altLang="en-US"/>
          </a:p>
        </p:txBody>
      </p:sp>
    </p:spTree>
    <p:extLst>
      <p:ext uri="{BB962C8B-B14F-4D97-AF65-F5344CB8AC3E}">
        <p14:creationId xmlns:p14="http://schemas.microsoft.com/office/powerpoint/2010/main" val="21176244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29</a:t>
            </a:fld>
            <a:endParaRPr kumimoji="1" lang="ja-JP" altLang="en-US"/>
          </a:p>
        </p:txBody>
      </p:sp>
    </p:spTree>
    <p:extLst>
      <p:ext uri="{BB962C8B-B14F-4D97-AF65-F5344CB8AC3E}">
        <p14:creationId xmlns:p14="http://schemas.microsoft.com/office/powerpoint/2010/main" val="22853007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本研究では，モジュールオーナーの適性を示すメトリクスとして，</a:t>
            </a:r>
            <a:endParaRPr kumimoji="1" lang="en-US" altLang="ja-JP" smtClean="0"/>
          </a:p>
          <a:p>
            <a:r>
              <a:rPr kumimoji="1" lang="ja-JP" altLang="en-US" smtClean="0"/>
              <a:t>パッチ貢献度を定義しました．</a:t>
            </a:r>
            <a:endParaRPr kumimoji="1" lang="en-US" altLang="ja-JP" smtClean="0"/>
          </a:p>
          <a:p>
            <a:r>
              <a:rPr kumimoji="1" lang="ja-JP" altLang="en-US" smtClean="0"/>
              <a:t>しかし，不具合修正活動には，パッチの投稿以外にも，コメントの投稿があります．</a:t>
            </a:r>
            <a:endParaRPr kumimoji="1" lang="en-US" altLang="ja-JP" smtClean="0"/>
          </a:p>
          <a:p>
            <a:r>
              <a:rPr kumimoji="1" lang="ja-JP" altLang="en-US" smtClean="0"/>
              <a:t>そこで，同様にコメント貢献度を用いた予測モデルによる評価を行います．</a:t>
            </a:r>
            <a:endParaRPr kumimoji="1" lang="en-US" altLang="ja-JP" smtClean="0"/>
          </a:p>
          <a:p>
            <a:r>
              <a:rPr kumimoji="1" lang="ja-JP" altLang="en-US" smtClean="0"/>
              <a:t>具体的には，パッチ貢献度を用いたモデルと</a:t>
            </a:r>
            <a:endParaRPr kumimoji="1" lang="en-US" altLang="ja-JP" smtClean="0"/>
          </a:p>
          <a:p>
            <a:r>
              <a:rPr kumimoji="1" lang="ja-JP" altLang="en-US" smtClean="0"/>
              <a:t>パッチ貢献度およびコメント貢献度を用いたモデルでの比較を行います．</a:t>
            </a:r>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30</a:t>
            </a:fld>
            <a:endParaRPr kumimoji="1" lang="ja-JP" altLang="en-US"/>
          </a:p>
        </p:txBody>
      </p:sp>
    </p:spTree>
    <p:extLst>
      <p:ext uri="{BB962C8B-B14F-4D97-AF65-F5344CB8AC3E}">
        <p14:creationId xmlns:p14="http://schemas.microsoft.com/office/powerpoint/2010/main" val="31422809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パッチ貢献度とコメント貢献度の比較結果です．</a:t>
            </a:r>
            <a:endParaRPr kumimoji="1" lang="en-US" altLang="ja-JP" smtClean="0"/>
          </a:p>
          <a:p>
            <a:r>
              <a:rPr kumimoji="1" lang="en-US" altLang="ja-JP" smtClean="0"/>
              <a:t>WebKit</a:t>
            </a:r>
            <a:r>
              <a:rPr kumimoji="1" lang="ja-JP" altLang="en-US" smtClean="0"/>
              <a:t>プロジェクトの再現率の値以外，</a:t>
            </a:r>
            <a:endParaRPr kumimoji="1" lang="en-US" altLang="ja-JP" smtClean="0"/>
          </a:p>
          <a:p>
            <a:r>
              <a:rPr kumimoji="1" lang="ja-JP" altLang="en-US" smtClean="0"/>
              <a:t>すべてのプロジェクト，すべての評価指標において，</a:t>
            </a:r>
            <a:endParaRPr kumimoji="1" lang="en-US" altLang="ja-JP" smtClean="0"/>
          </a:p>
          <a:p>
            <a:r>
              <a:rPr kumimoji="1" lang="ja-JP" altLang="en-US" smtClean="0"/>
              <a:t>パッチ貢献度のみのモデルの方が各評価指標の値が高くなりました．</a:t>
            </a:r>
            <a:endParaRPr kumimoji="1" lang="en-US" altLang="ja-JP" smtClean="0"/>
          </a:p>
          <a:p>
            <a:r>
              <a:rPr kumimoji="1" lang="ja-JP" altLang="en-US" smtClean="0"/>
              <a:t>このことから，モジュールオーナーとなる開発者を特定する際に</a:t>
            </a:r>
            <a:endParaRPr kumimoji="1" lang="en-US" altLang="ja-JP" smtClean="0"/>
          </a:p>
          <a:p>
            <a:r>
              <a:rPr kumimoji="1" lang="ja-JP" altLang="en-US" smtClean="0"/>
              <a:t>パッチ貢献度は有用な指標となることがわかりました．</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31</a:t>
            </a:fld>
            <a:endParaRPr kumimoji="1" lang="ja-JP" altLang="en-US"/>
          </a:p>
        </p:txBody>
      </p:sp>
    </p:spTree>
    <p:extLst>
      <p:ext uri="{BB962C8B-B14F-4D97-AF65-F5344CB8AC3E}">
        <p14:creationId xmlns:p14="http://schemas.microsoft.com/office/powerpoint/2010/main" val="34361896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32</a:t>
            </a:fld>
            <a:endParaRPr kumimoji="1" lang="ja-JP" altLang="en-US"/>
          </a:p>
        </p:txBody>
      </p:sp>
    </p:spTree>
    <p:extLst>
      <p:ext uri="{BB962C8B-B14F-4D97-AF65-F5344CB8AC3E}">
        <p14:creationId xmlns:p14="http://schemas.microsoft.com/office/powerpoint/2010/main" val="14695466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33</a:t>
            </a:fld>
            <a:endParaRPr kumimoji="1" lang="ja-JP" altLang="en-US"/>
          </a:p>
        </p:txBody>
      </p:sp>
    </p:spTree>
    <p:extLst>
      <p:ext uri="{BB962C8B-B14F-4D97-AF65-F5344CB8AC3E}">
        <p14:creationId xmlns:p14="http://schemas.microsoft.com/office/powerpoint/2010/main" val="39436001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34</a:t>
            </a:fld>
            <a:endParaRPr kumimoji="1" lang="ja-JP" altLang="en-US"/>
          </a:p>
        </p:txBody>
      </p:sp>
    </p:spTree>
    <p:extLst>
      <p:ext uri="{BB962C8B-B14F-4D97-AF65-F5344CB8AC3E}">
        <p14:creationId xmlns:p14="http://schemas.microsoft.com/office/powerpoint/2010/main" val="30468111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35</a:t>
            </a:fld>
            <a:endParaRPr kumimoji="1" lang="ja-JP" altLang="en-US"/>
          </a:p>
        </p:txBody>
      </p:sp>
    </p:spTree>
    <p:extLst>
      <p:ext uri="{BB962C8B-B14F-4D97-AF65-F5344CB8AC3E}">
        <p14:creationId xmlns:p14="http://schemas.microsoft.com/office/powerpoint/2010/main" val="6906930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36</a:t>
            </a:fld>
            <a:endParaRPr kumimoji="1" lang="ja-JP" altLang="en-US"/>
          </a:p>
        </p:txBody>
      </p:sp>
    </p:spTree>
    <p:extLst>
      <p:ext uri="{BB962C8B-B14F-4D97-AF65-F5344CB8AC3E}">
        <p14:creationId xmlns:p14="http://schemas.microsoft.com/office/powerpoint/2010/main" val="4192456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37</a:t>
            </a:fld>
            <a:endParaRPr kumimoji="1" lang="ja-JP" altLang="en-US"/>
          </a:p>
        </p:txBody>
      </p:sp>
    </p:spTree>
    <p:extLst>
      <p:ext uri="{BB962C8B-B14F-4D97-AF65-F5344CB8AC3E}">
        <p14:creationId xmlns:p14="http://schemas.microsoft.com/office/powerpoint/2010/main" val="29961538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38</a:t>
            </a:fld>
            <a:endParaRPr kumimoji="1" lang="ja-JP" altLang="en-US"/>
          </a:p>
        </p:txBody>
      </p:sp>
    </p:spTree>
    <p:extLst>
      <p:ext uri="{BB962C8B-B14F-4D97-AF65-F5344CB8AC3E}">
        <p14:creationId xmlns:p14="http://schemas.microsoft.com/office/powerpoint/2010/main" val="28608864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39</a:t>
            </a:fld>
            <a:endParaRPr kumimoji="1" lang="ja-JP" altLang="en-US"/>
          </a:p>
        </p:txBody>
      </p:sp>
    </p:spTree>
    <p:extLst>
      <p:ext uri="{BB962C8B-B14F-4D97-AF65-F5344CB8AC3E}">
        <p14:creationId xmlns:p14="http://schemas.microsoft.com/office/powerpoint/2010/main" val="30908980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40</a:t>
            </a:fld>
            <a:endParaRPr kumimoji="1" lang="ja-JP" altLang="en-US"/>
          </a:p>
        </p:txBody>
      </p:sp>
    </p:spTree>
    <p:extLst>
      <p:ext uri="{BB962C8B-B14F-4D97-AF65-F5344CB8AC3E}">
        <p14:creationId xmlns:p14="http://schemas.microsoft.com/office/powerpoint/2010/main" val="23146829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41</a:t>
            </a:fld>
            <a:endParaRPr kumimoji="1" lang="ja-JP" altLang="en-US"/>
          </a:p>
        </p:txBody>
      </p:sp>
    </p:spTree>
    <p:extLst>
      <p:ext uri="{BB962C8B-B14F-4D97-AF65-F5344CB8AC3E}">
        <p14:creationId xmlns:p14="http://schemas.microsoft.com/office/powerpoint/2010/main" val="33749424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46</a:t>
            </a:fld>
            <a:endParaRPr kumimoji="1" lang="ja-JP" altLang="en-US"/>
          </a:p>
        </p:txBody>
      </p:sp>
    </p:spTree>
    <p:extLst>
      <p:ext uri="{BB962C8B-B14F-4D97-AF65-F5344CB8AC3E}">
        <p14:creationId xmlns:p14="http://schemas.microsoft.com/office/powerpoint/2010/main" val="1111436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52728"/>
            <a:ext cx="1872208" cy="260648"/>
          </a:xfrm>
        </p:spPr>
        <p:txBody>
          <a:bodyPr/>
          <a:lstStyle>
            <a:lvl1pPr>
              <a:defRPr sz="1800">
                <a:solidFill>
                  <a:schemeClr val="bg1"/>
                </a:solidFill>
                <a:latin typeface="HGPｺﾞｼｯｸM" panose="020B0600000000000000" pitchFamily="50" charset="-128"/>
                <a:ea typeface="HGPｺﾞｼｯｸM" panose="020B0600000000000000" pitchFamily="50" charset="-128"/>
              </a:defRPr>
            </a:lvl1pPr>
          </a:lstStyle>
          <a:p>
            <a:r>
              <a:rPr lang="en-US" altLang="ja-JP" smtClean="0"/>
              <a:t>2016/03/14</a:t>
            </a:r>
            <a:endParaRPr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52728"/>
            <a:ext cx="770301" cy="260648"/>
          </a:xfrm>
        </p:spPr>
        <p:txBody>
          <a:bodyPr/>
          <a:lstStyle>
            <a:lvl1pPr>
              <a:defRPr sz="2000" b="1">
                <a:solidFill>
                  <a:schemeClr val="bg1"/>
                </a:solidFill>
                <a:latin typeface="HGPｺﾞｼｯｸM" panose="020B0600000000000000" pitchFamily="50" charset="-128"/>
                <a:ea typeface="HGPｺﾞｼｯｸM" panose="020B0600000000000000" pitchFamily="50" charset="-128"/>
              </a:defRPr>
            </a:lvl1pPr>
          </a:lstStyle>
          <a:p>
            <a:fld id="{6754A600-64A3-491F-BE30-136854BA9E76}" type="slidenum">
              <a:rPr lang="ja-JP" altLang="en-US" smtClean="0"/>
              <a:pPr/>
              <a:t>‹#›</a:t>
            </a:fld>
            <a:endParaRPr lang="ja-JP" altLang="en-US"/>
          </a:p>
        </p:txBody>
      </p:sp>
    </p:spTree>
    <p:extLst>
      <p:ext uri="{BB962C8B-B14F-4D97-AF65-F5344CB8AC3E}">
        <p14:creationId xmlns:p14="http://schemas.microsoft.com/office/powerpoint/2010/main" val="3776065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r>
              <a:rPr kumimoji="1" lang="en-US" altLang="ja-JP" smtClean="0"/>
              <a:t>2016/03/14</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r>
              <a:rPr kumimoji="1" lang="en-US" altLang="ja-JP" smtClean="0"/>
              <a:t>2016/03/14</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r>
              <a:rPr kumimoji="1" lang="en-US" altLang="ja-JP" smtClean="0"/>
              <a:t>2016/03/14</a:t>
            </a:r>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r>
              <a:rPr kumimoji="1" lang="en-US" altLang="ja-JP" smtClean="0"/>
              <a:t>2016/03/14</a:t>
            </a:r>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r>
              <a:rPr kumimoji="1" lang="en-US" altLang="ja-JP" smtClean="0"/>
              <a:t>2016/03/14</a:t>
            </a:r>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r>
              <a:rPr kumimoji="1" lang="en-US" altLang="ja-JP" smtClean="0"/>
              <a:t>2016/03/14</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r>
              <a:rPr kumimoji="1" lang="en-US" altLang="ja-JP" smtClean="0"/>
              <a:t>2016/03/14</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2016/03/14</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2016/03/14</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kumimoji="1" lang="en-US" altLang="ja-JP" smtClean="0"/>
              <a:t>2016/03/14</a:t>
            </a:r>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54A600-64A3-491F-BE30-136854BA9E76}"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25344"/>
            <a:ext cx="9144000" cy="332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png"/><Relationship Id="rId7"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2.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20.png"/><Relationship Id="rId4" Type="http://schemas.openxmlformats.org/officeDocument/2006/relationships/diagramLayout" Target="../diagrams/layout1.xml"/><Relationship Id="rId9" Type="http://schemas.openxmlformats.org/officeDocument/2006/relationships/image" Target="../media/image11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39552" y="1844824"/>
            <a:ext cx="7990656" cy="1470025"/>
          </a:xfrm>
        </p:spPr>
        <p:txBody>
          <a:bodyPr>
            <a:noAutofit/>
          </a:bodyPr>
          <a:lstStyle/>
          <a:p>
            <a:r>
              <a:rPr lang="ja-JP" altLang="en-US" sz="3600"/>
              <a:t>モジュールごとの活動量を考慮</a:t>
            </a:r>
            <a:r>
              <a:rPr lang="ja-JP" altLang="en-US" sz="3600" smtClean="0"/>
              <a:t>した</a:t>
            </a:r>
            <a:r>
              <a:rPr lang="en-US" altLang="ja-JP" sz="3600" smtClean="0"/>
              <a:t/>
            </a:r>
            <a:br>
              <a:rPr lang="en-US" altLang="ja-JP" sz="3600" smtClean="0"/>
            </a:br>
            <a:r>
              <a:rPr lang="ja-JP" altLang="en-US" sz="3600" smtClean="0"/>
              <a:t>モジュールオーナー</a:t>
            </a:r>
            <a:r>
              <a:rPr lang="ja-JP" altLang="en-US" sz="3600"/>
              <a:t>候補者</a:t>
            </a:r>
            <a:r>
              <a:rPr lang="ja-JP" altLang="en-US" sz="3600" smtClean="0"/>
              <a:t>予測：</a:t>
            </a:r>
            <a:r>
              <a:rPr lang="en-US" altLang="ja-JP" sz="3600" smtClean="0"/>
              <a:t/>
            </a:r>
            <a:br>
              <a:rPr lang="en-US" altLang="ja-JP" sz="3600" smtClean="0"/>
            </a:br>
            <a:r>
              <a:rPr lang="ja-JP" altLang="en-US" sz="3600" smtClean="0"/>
              <a:t>大規模</a:t>
            </a:r>
            <a:r>
              <a:rPr lang="en-US" altLang="ja-JP" sz="3600"/>
              <a:t>OSS</a:t>
            </a:r>
            <a:r>
              <a:rPr lang="ja-JP" altLang="en-US" sz="3600"/>
              <a:t>プロジェクトへの適用</a:t>
            </a:r>
            <a:endParaRPr kumimoji="1" lang="ja-JP" altLang="en-US" sz="3600"/>
          </a:p>
        </p:txBody>
      </p:sp>
      <p:sp>
        <p:nvSpPr>
          <p:cNvPr id="3" name="サブタイトル 2"/>
          <p:cNvSpPr>
            <a:spLocks noGrp="1"/>
          </p:cNvSpPr>
          <p:nvPr>
            <p:ph type="subTitle" idx="1"/>
          </p:nvPr>
        </p:nvSpPr>
        <p:spPr>
          <a:xfrm>
            <a:off x="775556" y="3886200"/>
            <a:ext cx="7592888" cy="1752600"/>
          </a:xfrm>
        </p:spPr>
        <p:txBody>
          <a:bodyPr>
            <a:normAutofit/>
          </a:bodyPr>
          <a:lstStyle/>
          <a:p>
            <a:endParaRPr lang="en-US" altLang="ja-JP" sz="3000" smtClean="0">
              <a:solidFill>
                <a:schemeClr val="tx1"/>
              </a:solidFill>
            </a:endParaRPr>
          </a:p>
          <a:p>
            <a:r>
              <a:rPr lang="ja-JP" altLang="en-US" sz="3000" smtClean="0">
                <a:solidFill>
                  <a:schemeClr val="tx1"/>
                </a:solidFill>
              </a:rPr>
              <a:t>和歌山大学</a:t>
            </a:r>
            <a:endParaRPr lang="en-US" altLang="ja-JP" sz="3000" smtClean="0">
              <a:solidFill>
                <a:schemeClr val="tx1"/>
              </a:solidFill>
            </a:endParaRPr>
          </a:p>
          <a:p>
            <a:r>
              <a:rPr lang="ja-JP" altLang="en-US" sz="3000" smtClean="0">
                <a:solidFill>
                  <a:schemeClr val="tx1"/>
                </a:solidFill>
              </a:rPr>
              <a:t>◎山谷 陽亮，大平 雅雄</a:t>
            </a:r>
            <a:endParaRPr kumimoji="1" lang="ja-JP" altLang="en-US" sz="3000">
              <a:solidFill>
                <a:schemeClr val="tx1"/>
              </a:solidFill>
            </a:endParaRPr>
          </a:p>
        </p:txBody>
      </p:sp>
    </p:spTree>
    <p:extLst>
      <p:ext uri="{BB962C8B-B14F-4D97-AF65-F5344CB8AC3E}">
        <p14:creationId xmlns:p14="http://schemas.microsoft.com/office/powerpoint/2010/main" val="37398911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背景</a:t>
            </a:r>
            <a:endParaRPr kumimoji="1" lang="ja-JP" altLang="en-US"/>
          </a:p>
        </p:txBody>
      </p:sp>
      <p:sp>
        <p:nvSpPr>
          <p:cNvPr id="3" name="コンテンツ プレースホルダー 2"/>
          <p:cNvSpPr>
            <a:spLocks noGrp="1"/>
          </p:cNvSpPr>
          <p:nvPr>
            <p:ph idx="1"/>
          </p:nvPr>
        </p:nvSpPr>
        <p:spPr/>
        <p:txBody>
          <a:bodyPr/>
          <a:lstStyle/>
          <a:p>
            <a:r>
              <a:rPr lang="ja-JP" altLang="en-US" smtClean="0"/>
              <a:t>オープンソースソフトウェア</a:t>
            </a:r>
            <a:r>
              <a:rPr lang="en-US" altLang="ja-JP" smtClean="0"/>
              <a:t>(OSS)</a:t>
            </a:r>
            <a:r>
              <a:rPr lang="ja-JP" altLang="en-US" smtClean="0"/>
              <a:t>の普及により</a:t>
            </a:r>
            <a:r>
              <a:rPr lang="en-US" altLang="ja-JP" smtClean="0"/>
              <a:t>OSS</a:t>
            </a:r>
            <a:r>
              <a:rPr lang="ja-JP" altLang="en-US" smtClean="0"/>
              <a:t>のユーザーが年々増加している</a:t>
            </a:r>
            <a:endParaRPr lang="en-US" altLang="ja-JP"/>
          </a:p>
          <a:p>
            <a:pPr lvl="1"/>
            <a:endParaRPr kumimoji="1" lang="en-US" altLang="ja-JP" smtClean="0"/>
          </a:p>
          <a:p>
            <a:r>
              <a:rPr kumimoji="1" lang="ja-JP" altLang="en-US" smtClean="0"/>
              <a:t>大規模</a:t>
            </a:r>
            <a:r>
              <a:rPr kumimoji="1" lang="en-US" altLang="ja-JP" smtClean="0"/>
              <a:t>OSS</a:t>
            </a:r>
            <a:r>
              <a:rPr kumimoji="1" lang="ja-JP" altLang="en-US" smtClean="0"/>
              <a:t>プロジェクトでは日々大量の不具合が報告されている</a:t>
            </a:r>
            <a:r>
              <a:rPr lang="en-US" altLang="ja-JP" sz="2000">
                <a:solidFill>
                  <a:prstClr val="black"/>
                </a:solidFill>
              </a:rPr>
              <a:t>[1]</a:t>
            </a:r>
            <a:endParaRPr lang="en-US" altLang="ja-JP"/>
          </a:p>
          <a:p>
            <a:pPr lvl="1"/>
            <a:endParaRPr kumimoji="1" lang="en-US" altLang="ja-JP" smtClean="0"/>
          </a:p>
          <a:p>
            <a:r>
              <a:rPr lang="ja-JP" altLang="en-US" smtClean="0"/>
              <a:t>報告された不具合はボランティア</a:t>
            </a:r>
            <a:r>
              <a:rPr lang="ja-JP" altLang="en-US"/>
              <a:t>の</a:t>
            </a:r>
            <a:r>
              <a:rPr lang="ja-JP" altLang="en-US" smtClean="0"/>
              <a:t>開発者が中心となり修正</a:t>
            </a:r>
            <a:r>
              <a:rPr lang="ja-JP" altLang="en-US"/>
              <a:t>が行われている</a:t>
            </a:r>
            <a:endParaRPr lang="en-US" altLang="ja-JP"/>
          </a:p>
          <a:p>
            <a:endParaRPr lang="ja-JP" altLang="en-US"/>
          </a:p>
          <a:p>
            <a:endParaRPr kumimoji="1" lang="en-US" altLang="ja-JP" smtClean="0"/>
          </a:p>
        </p:txBody>
      </p:sp>
      <p:sp>
        <p:nvSpPr>
          <p:cNvPr id="4" name="日付プレースホルダー 3"/>
          <p:cNvSpPr>
            <a:spLocks noGrp="1"/>
          </p:cNvSpPr>
          <p:nvPr>
            <p:ph type="dt" sz="half" idx="10"/>
          </p:nvPr>
        </p:nvSpPr>
        <p:spPr/>
        <p:txBody>
          <a:bodyPr/>
          <a:lstStyle/>
          <a:p>
            <a:r>
              <a:rPr kumimoji="1" lang="en-US" altLang="ja-JP" smtClean="0"/>
              <a:t>2016/03/14</a:t>
            </a:r>
            <a:endParaRPr kumimoji="1"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kumimoji="1" lang="ja-JP" altLang="en-US" smtClean="0"/>
              <a:t>1</a:t>
            </a:fld>
            <a:endParaRPr kumimoji="1" lang="ja-JP" altLang="en-US"/>
          </a:p>
        </p:txBody>
      </p:sp>
      <p:sp>
        <p:nvSpPr>
          <p:cNvPr id="6" name="テキスト ボックス 4"/>
          <p:cNvSpPr txBox="1">
            <a:spLocks noChangeArrowheads="1"/>
          </p:cNvSpPr>
          <p:nvPr/>
        </p:nvSpPr>
        <p:spPr bwMode="auto">
          <a:xfrm>
            <a:off x="882274" y="5991671"/>
            <a:ext cx="7454285" cy="461665"/>
          </a:xfrm>
          <a:prstGeom prst="rect">
            <a:avLst/>
          </a:prstGeom>
          <a:noFill/>
          <a:ln w="9525">
            <a:noFill/>
            <a:miter lim="800000"/>
            <a:headEnd/>
            <a:tailEnd/>
          </a:ln>
        </p:spPr>
        <p:txBody>
          <a:bodyPr wrap="none">
            <a:spAutoFit/>
          </a:bodyPr>
          <a:lstStyle/>
          <a:p>
            <a:pPr algn="ctr"/>
            <a:r>
              <a:rPr lang="en-US" altLang="ja-JP" sz="1200"/>
              <a:t>[1] John Anvik, Lyndon Hiew, and Gail C. Murphy. Who should </a:t>
            </a:r>
            <a:r>
              <a:rPr lang="en-US" altLang="ja-JP" sz="1200" smtClean="0"/>
              <a:t>x </a:t>
            </a:r>
            <a:r>
              <a:rPr lang="en-US" altLang="ja-JP" sz="1200"/>
              <a:t>this bug? </a:t>
            </a:r>
            <a:r>
              <a:rPr lang="en-US" altLang="ja-JP" sz="1200" smtClean="0"/>
              <a:t/>
            </a:r>
            <a:br>
              <a:rPr lang="en-US" altLang="ja-JP" sz="1200" smtClean="0"/>
            </a:br>
            <a:r>
              <a:rPr lang="en-US" altLang="ja-JP" sz="1200" smtClean="0"/>
              <a:t>In Proceedings </a:t>
            </a:r>
            <a:r>
              <a:rPr lang="en-US" altLang="ja-JP" sz="1200"/>
              <a:t>of the 28th International Conference on </a:t>
            </a:r>
            <a:r>
              <a:rPr lang="en-US" altLang="ja-JP" sz="1200" smtClean="0"/>
              <a:t>Software </a:t>
            </a:r>
            <a:r>
              <a:rPr lang="en-US" altLang="ja-JP" sz="1200"/>
              <a:t>Engineering (ICSE'06</a:t>
            </a:r>
            <a:r>
              <a:rPr lang="en-US" altLang="ja-JP" sz="1200" smtClean="0"/>
              <a:t>),pp</a:t>
            </a:r>
            <a:r>
              <a:rPr lang="en-US" altLang="ja-JP" sz="1200"/>
              <a:t>. </a:t>
            </a:r>
            <a:r>
              <a:rPr lang="en-US" altLang="ja-JP" sz="1200" smtClean="0"/>
              <a:t>361--370</a:t>
            </a:r>
            <a:r>
              <a:rPr lang="en-US" altLang="ja-JP" sz="1200"/>
              <a:t>, 2006.</a:t>
            </a:r>
            <a:endParaRPr lang="ja-JP" altLang="en-US" sz="1200" dirty="0"/>
          </a:p>
        </p:txBody>
      </p:sp>
    </p:spTree>
    <p:extLst>
      <p:ext uri="{BB962C8B-B14F-4D97-AF65-F5344CB8AC3E}">
        <p14:creationId xmlns:p14="http://schemas.microsoft.com/office/powerpoint/2010/main" val="33495597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不具合修正プロセス</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不具合を修正するためにパッチが投稿される</a:t>
            </a:r>
            <a:endParaRPr kumimoji="1" lang="en-US" altLang="ja-JP" smtClean="0"/>
          </a:p>
          <a:p>
            <a:pPr lvl="1"/>
            <a:r>
              <a:rPr lang="ja-JP" altLang="en-US" smtClean="0"/>
              <a:t>パッチ：コード</a:t>
            </a:r>
            <a:r>
              <a:rPr lang="ja-JP" altLang="en-US"/>
              <a:t>の</a:t>
            </a:r>
            <a:r>
              <a:rPr lang="ja-JP" altLang="en-US" smtClean="0"/>
              <a:t>修正前後の差分を示すファイル</a:t>
            </a:r>
            <a:endParaRPr lang="en-US" altLang="ja-JP" smtClean="0"/>
          </a:p>
          <a:p>
            <a:pPr lvl="1"/>
            <a:endParaRPr kumimoji="1" lang="en-US" altLang="ja-JP"/>
          </a:p>
          <a:p>
            <a:r>
              <a:rPr kumimoji="1" lang="ja-JP" altLang="en-US" smtClean="0"/>
              <a:t>コミッターによってパッチが検証される</a:t>
            </a:r>
            <a:endParaRPr kumimoji="1" lang="en-US" altLang="ja-JP" smtClean="0"/>
          </a:p>
          <a:p>
            <a:pPr lvl="1"/>
            <a:r>
              <a:rPr lang="ja-JP" altLang="en-US" smtClean="0"/>
              <a:t>コミッター：コードを変更する権限を持つ開発者</a:t>
            </a:r>
            <a:endParaRPr kumimoji="1" lang="ja-JP" altLang="en-US"/>
          </a:p>
        </p:txBody>
      </p:sp>
      <p:sp>
        <p:nvSpPr>
          <p:cNvPr id="4" name="日付プレースホルダー 3"/>
          <p:cNvSpPr>
            <a:spLocks noGrp="1"/>
          </p:cNvSpPr>
          <p:nvPr>
            <p:ph type="dt" sz="half" idx="10"/>
          </p:nvPr>
        </p:nvSpPr>
        <p:spPr>
          <a:xfrm>
            <a:off x="251520" y="6552728"/>
            <a:ext cx="1872208" cy="260648"/>
          </a:xfrm>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a:xfrm>
            <a:off x="8100392" y="6552728"/>
            <a:ext cx="770301" cy="260648"/>
          </a:xfrm>
        </p:spPr>
        <p:txBody>
          <a:bodyPr/>
          <a:lstStyle/>
          <a:p>
            <a:fld id="{6754A600-64A3-491F-BE30-136854BA9E76}" type="slidenum">
              <a:rPr lang="ja-JP" altLang="en-US" smtClean="0"/>
              <a:pPr/>
              <a:t>2</a:t>
            </a:fld>
            <a:endParaRPr lang="ja-JP" altLang="en-US"/>
          </a:p>
        </p:txBody>
      </p:sp>
      <p:sp>
        <p:nvSpPr>
          <p:cNvPr id="8" name="円柱 7"/>
          <p:cNvSpPr/>
          <p:nvPr/>
        </p:nvSpPr>
        <p:spPr>
          <a:xfrm>
            <a:off x="7172799" y="4509120"/>
            <a:ext cx="1143617" cy="1122511"/>
          </a:xfrm>
          <a:prstGeom prst="ca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ja-JP" sz="2800" smtClean="0">
                <a:solidFill>
                  <a:prstClr val="black"/>
                </a:solidFill>
              </a:rPr>
              <a:t>Git</a:t>
            </a:r>
            <a:endParaRPr lang="ja-JP" altLang="en-US">
              <a:solidFill>
                <a:prstClr val="black"/>
              </a:solidFill>
            </a:endParaRPr>
          </a:p>
        </p:txBody>
      </p:sp>
      <p:pic>
        <p:nvPicPr>
          <p:cNvPr id="9" name="Picture 43" descr="F:\Documents and Settings\masao\My Documents\My Pictures\Microsoft クリップ オーガナイザ\j0432621.png"/>
          <p:cNvPicPr>
            <a:picLocks noChangeAspect="1" noChangeArrowheads="1"/>
          </p:cNvPicPr>
          <p:nvPr/>
        </p:nvPicPr>
        <p:blipFill>
          <a:blip r:embed="rId3" cstate="print"/>
          <a:srcRect/>
          <a:stretch>
            <a:fillRect/>
          </a:stretch>
        </p:blipFill>
        <p:spPr bwMode="auto">
          <a:xfrm flipH="1">
            <a:off x="386827" y="4365104"/>
            <a:ext cx="627526" cy="677749"/>
          </a:xfrm>
          <a:prstGeom prst="rect">
            <a:avLst/>
          </a:prstGeom>
          <a:noFill/>
        </p:spPr>
      </p:pic>
      <p:sp>
        <p:nvSpPr>
          <p:cNvPr id="23" name="フローチャート : 複数書類 22"/>
          <p:cNvSpPr/>
          <p:nvPr/>
        </p:nvSpPr>
        <p:spPr>
          <a:xfrm>
            <a:off x="1230377" y="4437112"/>
            <a:ext cx="1016672" cy="648072"/>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1600">
              <a:solidFill>
                <a:schemeClr val="tx1"/>
              </a:solidFill>
              <a:latin typeface="HGSｺﾞｼｯｸM" panose="020B0600000000000000" pitchFamily="50" charset="-128"/>
              <a:ea typeface="HGSｺﾞｼｯｸM" panose="020B0600000000000000" pitchFamily="50" charset="-128"/>
            </a:endParaRPr>
          </a:p>
        </p:txBody>
      </p:sp>
      <p:sp>
        <p:nvSpPr>
          <p:cNvPr id="24" name="テキスト ボックス 23"/>
          <p:cNvSpPr txBox="1"/>
          <p:nvPr/>
        </p:nvSpPr>
        <p:spPr>
          <a:xfrm>
            <a:off x="3560946" y="5703639"/>
            <a:ext cx="2061919" cy="461665"/>
          </a:xfrm>
          <a:prstGeom prst="rect">
            <a:avLst/>
          </a:prstGeom>
          <a:noFill/>
        </p:spPr>
        <p:txBody>
          <a:bodyPr wrap="square" rtlCol="0">
            <a:spAutoFit/>
          </a:bodyPr>
          <a:lstStyle/>
          <a:p>
            <a:pPr algn="ctr"/>
            <a:r>
              <a:rPr kumimoji="1" lang="ja-JP" altLang="en-US" sz="2400" smtClean="0"/>
              <a:t>コミッター</a:t>
            </a:r>
            <a:endParaRPr kumimoji="1" lang="ja-JP" altLang="en-US" sz="2400"/>
          </a:p>
        </p:txBody>
      </p:sp>
      <p:sp>
        <p:nvSpPr>
          <p:cNvPr id="26" name="フローチャート : 複数書類 25"/>
          <p:cNvSpPr/>
          <p:nvPr/>
        </p:nvSpPr>
        <p:spPr>
          <a:xfrm>
            <a:off x="1221817" y="5373216"/>
            <a:ext cx="1016672" cy="648072"/>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1600">
              <a:solidFill>
                <a:schemeClr val="tx1"/>
              </a:solidFill>
              <a:latin typeface="HGSｺﾞｼｯｸM" panose="020B0600000000000000" pitchFamily="50" charset="-128"/>
              <a:ea typeface="HGSｺﾞｼｯｸM" panose="020B0600000000000000" pitchFamily="50" charset="-128"/>
            </a:endParaRPr>
          </a:p>
        </p:txBody>
      </p:sp>
      <p:pic>
        <p:nvPicPr>
          <p:cNvPr id="27" name="Picture 19" descr="F:\Documents and Settings\masao\My Documents\My Pictures\Microsoft クリップ オーガナイザ\j0433953.png"/>
          <p:cNvPicPr>
            <a:picLocks noChangeAspect="1" noChangeArrowheads="1"/>
          </p:cNvPicPr>
          <p:nvPr/>
        </p:nvPicPr>
        <p:blipFill>
          <a:blip r:embed="rId4" cstate="print"/>
          <a:srcRect/>
          <a:stretch>
            <a:fillRect/>
          </a:stretch>
        </p:blipFill>
        <p:spPr bwMode="auto">
          <a:xfrm flipH="1">
            <a:off x="3822665" y="4455694"/>
            <a:ext cx="1224136" cy="1349570"/>
          </a:xfrm>
          <a:prstGeom prst="rect">
            <a:avLst/>
          </a:prstGeom>
          <a:noFill/>
        </p:spPr>
      </p:pic>
      <p:pic>
        <p:nvPicPr>
          <p:cNvPr id="28" name="Picture 27" descr="F:\Documents and Settings\masao\My Documents\My Pictures\Microsoft クリップ オーガナイザ\j0433947.png"/>
          <p:cNvPicPr>
            <a:picLocks noChangeAspect="1" noChangeArrowheads="1"/>
          </p:cNvPicPr>
          <p:nvPr/>
        </p:nvPicPr>
        <p:blipFill>
          <a:blip r:embed="rId5" cstate="print"/>
          <a:srcRect/>
          <a:stretch>
            <a:fillRect/>
          </a:stretch>
        </p:blipFill>
        <p:spPr bwMode="auto">
          <a:xfrm flipH="1">
            <a:off x="251520" y="5157192"/>
            <a:ext cx="978857" cy="958941"/>
          </a:xfrm>
          <a:prstGeom prst="rect">
            <a:avLst/>
          </a:prstGeom>
          <a:noFill/>
        </p:spPr>
      </p:pic>
      <p:cxnSp>
        <p:nvCxnSpPr>
          <p:cNvPr id="29" name="直線矢印コネクタ 28"/>
          <p:cNvCxnSpPr/>
          <p:nvPr/>
        </p:nvCxnSpPr>
        <p:spPr>
          <a:xfrm>
            <a:off x="2310497" y="4797152"/>
            <a:ext cx="1512168"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a:off x="2310497" y="5589240"/>
            <a:ext cx="1512168"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a:off x="5118809" y="4797152"/>
            <a:ext cx="1728192" cy="1916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a:off x="5118809" y="4293096"/>
            <a:ext cx="1557863" cy="523220"/>
          </a:xfrm>
          <a:prstGeom prst="rect">
            <a:avLst/>
          </a:prstGeom>
          <a:noFill/>
        </p:spPr>
        <p:txBody>
          <a:bodyPr wrap="square" rtlCol="0">
            <a:spAutoFit/>
          </a:bodyPr>
          <a:lstStyle/>
          <a:p>
            <a:pPr algn="ctr"/>
            <a:r>
              <a:rPr kumimoji="1" lang="en-US" altLang="ja-JP" sz="2800" b="1" i="1" smtClean="0">
                <a:solidFill>
                  <a:srgbClr val="FF0000"/>
                </a:solidFill>
              </a:rPr>
              <a:t>OK</a:t>
            </a:r>
            <a:endParaRPr kumimoji="1" lang="ja-JP" altLang="en-US" sz="2800" b="1" i="1">
              <a:solidFill>
                <a:srgbClr val="FF0000"/>
              </a:solidFill>
            </a:endParaRPr>
          </a:p>
        </p:txBody>
      </p:sp>
      <p:cxnSp>
        <p:nvCxnSpPr>
          <p:cNvPr id="42" name="直線矢印コネクタ 41"/>
          <p:cNvCxnSpPr/>
          <p:nvPr/>
        </p:nvCxnSpPr>
        <p:spPr>
          <a:xfrm>
            <a:off x="5118809" y="5589240"/>
            <a:ext cx="1728192" cy="19164"/>
          </a:xfrm>
          <a:prstGeom prst="straightConnector1">
            <a:avLst/>
          </a:prstGeom>
          <a:ln w="28575">
            <a:solidFill>
              <a:schemeClr val="bg1">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43" name="テキスト ボックス 42"/>
          <p:cNvSpPr txBox="1"/>
          <p:nvPr/>
        </p:nvSpPr>
        <p:spPr>
          <a:xfrm>
            <a:off x="5118809" y="5085184"/>
            <a:ext cx="1557863" cy="523220"/>
          </a:xfrm>
          <a:prstGeom prst="rect">
            <a:avLst/>
          </a:prstGeom>
          <a:noFill/>
        </p:spPr>
        <p:txBody>
          <a:bodyPr wrap="square" rtlCol="0">
            <a:spAutoFit/>
          </a:bodyPr>
          <a:lstStyle/>
          <a:p>
            <a:pPr algn="ctr"/>
            <a:r>
              <a:rPr lang="en-US" altLang="ja-JP" sz="2800" b="1" i="1">
                <a:solidFill>
                  <a:schemeClr val="accent1"/>
                </a:solidFill>
              </a:rPr>
              <a:t>NG</a:t>
            </a:r>
            <a:endParaRPr kumimoji="1" lang="ja-JP" altLang="en-US" sz="2800" b="1" i="1">
              <a:solidFill>
                <a:schemeClr val="accent1"/>
              </a:solidFill>
            </a:endParaRPr>
          </a:p>
        </p:txBody>
      </p:sp>
      <p:sp>
        <p:nvSpPr>
          <p:cNvPr id="45" name="テキスト ボックス 44"/>
          <p:cNvSpPr txBox="1"/>
          <p:nvPr/>
        </p:nvSpPr>
        <p:spPr>
          <a:xfrm>
            <a:off x="6758553" y="5661248"/>
            <a:ext cx="2061919" cy="830997"/>
          </a:xfrm>
          <a:prstGeom prst="rect">
            <a:avLst/>
          </a:prstGeom>
          <a:noFill/>
        </p:spPr>
        <p:txBody>
          <a:bodyPr wrap="square" rtlCol="0">
            <a:spAutoFit/>
          </a:bodyPr>
          <a:lstStyle/>
          <a:p>
            <a:pPr algn="ctr"/>
            <a:r>
              <a:rPr kumimoji="1" lang="ja-JP" altLang="en-US" sz="2400" smtClean="0"/>
              <a:t>バージョン</a:t>
            </a:r>
            <a:r>
              <a:rPr kumimoji="1" lang="en-US" altLang="ja-JP" sz="2400" smtClean="0"/>
              <a:t/>
            </a:r>
            <a:br>
              <a:rPr kumimoji="1" lang="en-US" altLang="ja-JP" sz="2400" smtClean="0"/>
            </a:br>
            <a:r>
              <a:rPr kumimoji="1" lang="ja-JP" altLang="en-US" sz="2400" smtClean="0"/>
              <a:t>管理システム</a:t>
            </a:r>
            <a:endParaRPr kumimoji="1" lang="ja-JP" altLang="en-US" sz="2400"/>
          </a:p>
        </p:txBody>
      </p:sp>
    </p:spTree>
    <p:extLst>
      <p:ext uri="{BB962C8B-B14F-4D97-AF65-F5344CB8AC3E}">
        <p14:creationId xmlns:p14="http://schemas.microsoft.com/office/powerpoint/2010/main" val="3202657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コミッター昇格</a:t>
            </a:r>
            <a:endParaRPr kumimoji="1" lang="ja-JP" altLang="en-US"/>
          </a:p>
        </p:txBody>
      </p:sp>
      <p:sp>
        <p:nvSpPr>
          <p:cNvPr id="3" name="コンテンツ プレースホルダー 2"/>
          <p:cNvSpPr>
            <a:spLocks noGrp="1"/>
          </p:cNvSpPr>
          <p:nvPr>
            <p:ph idx="1"/>
          </p:nvPr>
        </p:nvSpPr>
        <p:spPr/>
        <p:txBody>
          <a:bodyPr>
            <a:normAutofit/>
          </a:bodyPr>
          <a:lstStyle/>
          <a:p>
            <a:r>
              <a:rPr lang="ja-JP" altLang="en-US"/>
              <a:t>コミッターはソフトウェアの品質管理の面で重要な役割を担っている</a:t>
            </a:r>
            <a:endParaRPr lang="en-US" altLang="ja-JP"/>
          </a:p>
          <a:p>
            <a:pPr lvl="1"/>
            <a:endParaRPr lang="en-US" altLang="ja-JP"/>
          </a:p>
          <a:p>
            <a:r>
              <a:rPr lang="ja-JP" altLang="en-US" smtClean="0"/>
              <a:t>コミッターになるには既存のコミッターからの推薦や承認が必要となる</a:t>
            </a:r>
            <a:r>
              <a:rPr lang="en-US" altLang="ja-JP" sz="2000" smtClean="0"/>
              <a:t>[2]</a:t>
            </a:r>
            <a:endParaRPr lang="en-US" altLang="ja-JP"/>
          </a:p>
          <a:p>
            <a:pPr lvl="1"/>
            <a:endParaRPr lang="en-US" altLang="ja-JP"/>
          </a:p>
          <a:p>
            <a:r>
              <a:rPr lang="ja-JP" altLang="en-US" smtClean="0"/>
              <a:t>コミット権限を持たない開発者に比べコミッターは少人数で構成されている</a:t>
            </a:r>
            <a:endParaRPr lang="en-US" altLang="ja-JP"/>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a:t>
            </a:fld>
            <a:endParaRPr lang="ja-JP" altLang="en-US"/>
          </a:p>
        </p:txBody>
      </p:sp>
      <p:sp>
        <p:nvSpPr>
          <p:cNvPr id="6" name="テキスト ボックス 4"/>
          <p:cNvSpPr txBox="1">
            <a:spLocks noChangeArrowheads="1"/>
          </p:cNvSpPr>
          <p:nvPr/>
        </p:nvSpPr>
        <p:spPr bwMode="auto">
          <a:xfrm>
            <a:off x="287752" y="5991671"/>
            <a:ext cx="8643328" cy="461665"/>
          </a:xfrm>
          <a:prstGeom prst="rect">
            <a:avLst/>
          </a:prstGeom>
          <a:noFill/>
          <a:ln w="9525">
            <a:noFill/>
            <a:miter lim="800000"/>
            <a:headEnd/>
            <a:tailEnd/>
          </a:ln>
        </p:spPr>
        <p:txBody>
          <a:bodyPr wrap="none">
            <a:spAutoFit/>
          </a:bodyPr>
          <a:lstStyle/>
          <a:p>
            <a:pPr algn="ctr"/>
            <a:r>
              <a:rPr lang="en-US" altLang="ja-JP" sz="1200" smtClean="0"/>
              <a:t>[2] </a:t>
            </a:r>
            <a:r>
              <a:rPr lang="en-US" altLang="ja-JP" sz="1200" dirty="0" smtClean="0"/>
              <a:t>C. Jensen and W. </a:t>
            </a:r>
            <a:r>
              <a:rPr lang="en-US" altLang="ja-JP" sz="1200" dirty="0" err="1" smtClean="0"/>
              <a:t>Scacchi</a:t>
            </a:r>
            <a:r>
              <a:rPr lang="en-US" altLang="ja-JP" sz="1200" dirty="0" smtClean="0"/>
              <a:t>. Role Migration and Advancement Processes in OSSD Projects: A Comparative Case Study. </a:t>
            </a:r>
          </a:p>
          <a:p>
            <a:pPr algn="ctr"/>
            <a:r>
              <a:rPr lang="en-US" altLang="ja-JP" sz="1200" smtClean="0"/>
              <a:t>In Proceedings </a:t>
            </a:r>
            <a:r>
              <a:rPr lang="en-US" altLang="ja-JP" sz="1200" dirty="0" smtClean="0"/>
              <a:t>of the 29</a:t>
            </a:r>
            <a:r>
              <a:rPr lang="en-US" altLang="ja-JP" sz="1200" baseline="30000" dirty="0" smtClean="0"/>
              <a:t>th</a:t>
            </a:r>
            <a:r>
              <a:rPr lang="en-US" altLang="ja-JP" sz="1200" dirty="0" smtClean="0"/>
              <a:t> International conference on software engineering (ICSE’07), pp.364-374, 2007</a:t>
            </a:r>
            <a:endParaRPr lang="ja-JP" altLang="en-US" sz="1200" dirty="0"/>
          </a:p>
        </p:txBody>
      </p:sp>
    </p:spTree>
    <p:extLst>
      <p:ext uri="{BB962C8B-B14F-4D97-AF65-F5344CB8AC3E}">
        <p14:creationId xmlns:p14="http://schemas.microsoft.com/office/powerpoint/2010/main" val="2284952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動機：コミッター不足</a:t>
            </a:r>
            <a:endParaRPr kumimoji="1" lang="ja-JP" altLang="en-US"/>
          </a:p>
        </p:txBody>
      </p:sp>
      <p:sp>
        <p:nvSpPr>
          <p:cNvPr id="3" name="コンテンツ プレースホルダー 2"/>
          <p:cNvSpPr>
            <a:spLocks noGrp="1"/>
          </p:cNvSpPr>
          <p:nvPr>
            <p:ph idx="1"/>
          </p:nvPr>
        </p:nvSpPr>
        <p:spPr/>
        <p:txBody>
          <a:bodyPr/>
          <a:lstStyle/>
          <a:p>
            <a:r>
              <a:rPr lang="ja-JP" altLang="en-US" smtClean="0"/>
              <a:t>大規模</a:t>
            </a:r>
            <a:r>
              <a:rPr lang="en-US" altLang="ja-JP" smtClean="0"/>
              <a:t>OSS</a:t>
            </a:r>
            <a:r>
              <a:rPr lang="ja-JP" altLang="en-US" smtClean="0"/>
              <a:t>プロジェクトでは少人数で構成されるコミッターに過度な負担がかかっている</a:t>
            </a:r>
            <a:endParaRPr lang="en-US" altLang="ja-JP" smtClean="0"/>
          </a:p>
          <a:p>
            <a:pPr lvl="2"/>
            <a:endParaRPr lang="en-US" altLang="ja-JP"/>
          </a:p>
          <a:p>
            <a:r>
              <a:rPr lang="ja-JP" altLang="en-US" smtClean="0"/>
              <a:t>コミッターに過度な負担がかかるとパッチの検証を効率的に行うことができなくなる</a:t>
            </a:r>
            <a:endParaRPr lang="en-US" altLang="ja-JP" smtClean="0"/>
          </a:p>
          <a:p>
            <a:endParaRPr kumimoji="1" lang="en-US" altLang="ja-JP"/>
          </a:p>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4</a:t>
            </a:fld>
            <a:endParaRPr lang="ja-JP" altLang="en-US"/>
          </a:p>
        </p:txBody>
      </p:sp>
      <p:sp>
        <p:nvSpPr>
          <p:cNvPr id="38" name="AutoShape 2" descr="「汗 イラスト」の画像検索結果"/>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9" name="AutoShape 4" descr="「汗 イラスト」の画像検索結果"/>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grpSp>
        <p:nvGrpSpPr>
          <p:cNvPr id="6" name="グループ化 5"/>
          <p:cNvGrpSpPr/>
          <p:nvPr/>
        </p:nvGrpSpPr>
        <p:grpSpPr>
          <a:xfrm>
            <a:off x="683568" y="4077072"/>
            <a:ext cx="7739098" cy="2312387"/>
            <a:chOff x="649326" y="4068941"/>
            <a:chExt cx="7739098" cy="2312387"/>
          </a:xfrm>
        </p:grpSpPr>
        <p:pic>
          <p:nvPicPr>
            <p:cNvPr id="1031" name="Picture 7" descr="「汗 イラスト フリー」の画像検索結果"/>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4681774" y="4247792"/>
              <a:ext cx="671802" cy="671803"/>
            </a:xfrm>
            <a:prstGeom prst="rect">
              <a:avLst/>
            </a:prstGeom>
            <a:noFill/>
            <a:extLst>
              <a:ext uri="{909E8E84-426E-40DD-AFC4-6F175D3DCCD1}">
                <a14:hiddenFill xmlns:a14="http://schemas.microsoft.com/office/drawing/2010/main">
                  <a:solidFill>
                    <a:srgbClr val="FFFFFF"/>
                  </a:solidFill>
                </a14:hiddenFill>
              </a:ext>
            </a:extLst>
          </p:spPr>
        </p:pic>
        <p:sp>
          <p:nvSpPr>
            <p:cNvPr id="21" name="円柱 20"/>
            <p:cNvSpPr/>
            <p:nvPr/>
          </p:nvSpPr>
          <p:spPr>
            <a:xfrm>
              <a:off x="7244807" y="4717013"/>
              <a:ext cx="1143617" cy="1122511"/>
            </a:xfrm>
            <a:prstGeom prst="ca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ja-JP" sz="2800">
                  <a:solidFill>
                    <a:prstClr val="black"/>
                  </a:solidFill>
                </a:rPr>
                <a:t>git</a:t>
              </a:r>
              <a:endParaRPr lang="ja-JP" altLang="en-US">
                <a:solidFill>
                  <a:prstClr val="black"/>
                </a:solidFill>
              </a:endParaRPr>
            </a:p>
          </p:txBody>
        </p:sp>
        <p:pic>
          <p:nvPicPr>
            <p:cNvPr id="22" name="Picture 43" descr="F:\Documents and Settings\masao\My Documents\My Pictures\Microsoft クリップ オーガナイザ\j0432621.png"/>
            <p:cNvPicPr>
              <a:picLocks noChangeAspect="1" noChangeArrowheads="1"/>
            </p:cNvPicPr>
            <p:nvPr/>
          </p:nvPicPr>
          <p:blipFill>
            <a:blip r:embed="rId5" cstate="print"/>
            <a:srcRect/>
            <a:stretch>
              <a:fillRect/>
            </a:stretch>
          </p:blipFill>
          <p:spPr bwMode="auto">
            <a:xfrm flipH="1">
              <a:off x="2454624" y="4068941"/>
              <a:ext cx="498958" cy="538891"/>
            </a:xfrm>
            <a:prstGeom prst="rect">
              <a:avLst/>
            </a:prstGeom>
            <a:noFill/>
          </p:spPr>
        </p:pic>
        <p:sp>
          <p:nvSpPr>
            <p:cNvPr id="24" name="テキスト ボックス 23"/>
            <p:cNvSpPr txBox="1"/>
            <p:nvPr/>
          </p:nvSpPr>
          <p:spPr>
            <a:xfrm>
              <a:off x="3742728" y="5874359"/>
              <a:ext cx="2061919" cy="461665"/>
            </a:xfrm>
            <a:prstGeom prst="rect">
              <a:avLst/>
            </a:prstGeom>
            <a:noFill/>
          </p:spPr>
          <p:txBody>
            <a:bodyPr wrap="square" rtlCol="0">
              <a:spAutoFit/>
            </a:bodyPr>
            <a:lstStyle/>
            <a:p>
              <a:pPr algn="ctr"/>
              <a:r>
                <a:rPr kumimoji="1" lang="ja-JP" altLang="en-US" sz="2400" smtClean="0"/>
                <a:t>コミッター</a:t>
              </a:r>
              <a:endParaRPr kumimoji="1" lang="ja-JP" altLang="en-US" sz="2400"/>
            </a:p>
          </p:txBody>
        </p:sp>
        <p:pic>
          <p:nvPicPr>
            <p:cNvPr id="26" name="Picture 19" descr="F:\Documents and Settings\masao\My Documents\My Pictures\Microsoft クリップ オーガナイザ\j0433953.png"/>
            <p:cNvPicPr>
              <a:picLocks noChangeAspect="1" noChangeArrowheads="1"/>
            </p:cNvPicPr>
            <p:nvPr/>
          </p:nvPicPr>
          <p:blipFill>
            <a:blip r:embed="rId6" cstate="print"/>
            <a:srcRect/>
            <a:stretch>
              <a:fillRect/>
            </a:stretch>
          </p:blipFill>
          <p:spPr bwMode="auto">
            <a:xfrm flipH="1">
              <a:off x="4004447" y="4626414"/>
              <a:ext cx="1224136" cy="1349570"/>
            </a:xfrm>
            <a:prstGeom prst="rect">
              <a:avLst/>
            </a:prstGeom>
            <a:noFill/>
          </p:spPr>
        </p:pic>
        <p:pic>
          <p:nvPicPr>
            <p:cNvPr id="27" name="Picture 27" descr="F:\Documents and Settings\masao\My Documents\My Pictures\Microsoft クリップ オーガナイザ\j0433947.png"/>
            <p:cNvPicPr>
              <a:picLocks noChangeAspect="1" noChangeArrowheads="1"/>
            </p:cNvPicPr>
            <p:nvPr/>
          </p:nvPicPr>
          <p:blipFill>
            <a:blip r:embed="rId7" cstate="print"/>
            <a:srcRect/>
            <a:stretch>
              <a:fillRect/>
            </a:stretch>
          </p:blipFill>
          <p:spPr bwMode="auto">
            <a:xfrm flipH="1">
              <a:off x="1009366" y="4175784"/>
              <a:ext cx="762834" cy="747313"/>
            </a:xfrm>
            <a:prstGeom prst="rect">
              <a:avLst/>
            </a:prstGeom>
            <a:noFill/>
          </p:spPr>
        </p:pic>
        <p:cxnSp>
          <p:nvCxnSpPr>
            <p:cNvPr id="28" name="直線矢印コネクタ 27"/>
            <p:cNvCxnSpPr/>
            <p:nvPr/>
          </p:nvCxnSpPr>
          <p:spPr>
            <a:xfrm>
              <a:off x="3611594" y="4647604"/>
              <a:ext cx="594378" cy="22654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a:xfrm>
              <a:off x="2449526" y="4823856"/>
              <a:ext cx="1728192" cy="28803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p:nvPr/>
          </p:nvCxnSpPr>
          <p:spPr>
            <a:xfrm>
              <a:off x="5329846" y="5005045"/>
              <a:ext cx="1728192" cy="1916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5300591" y="4500989"/>
              <a:ext cx="1557863" cy="523220"/>
            </a:xfrm>
            <a:prstGeom prst="rect">
              <a:avLst/>
            </a:prstGeom>
            <a:noFill/>
          </p:spPr>
          <p:txBody>
            <a:bodyPr wrap="square" rtlCol="0">
              <a:spAutoFit/>
            </a:bodyPr>
            <a:lstStyle/>
            <a:p>
              <a:pPr algn="ctr"/>
              <a:r>
                <a:rPr kumimoji="1" lang="en-US" altLang="ja-JP" sz="2800" b="1" i="1" smtClean="0">
                  <a:solidFill>
                    <a:srgbClr val="FF0000"/>
                  </a:solidFill>
                </a:rPr>
                <a:t>OK</a:t>
              </a:r>
              <a:endParaRPr kumimoji="1" lang="ja-JP" altLang="en-US" sz="2800" b="1" i="1">
                <a:solidFill>
                  <a:srgbClr val="FF0000"/>
                </a:solidFill>
              </a:endParaRPr>
            </a:p>
          </p:txBody>
        </p:sp>
        <p:cxnSp>
          <p:nvCxnSpPr>
            <p:cNvPr id="32" name="直線矢印コネクタ 31"/>
            <p:cNvCxnSpPr/>
            <p:nvPr/>
          </p:nvCxnSpPr>
          <p:spPr>
            <a:xfrm>
              <a:off x="5329846" y="5221069"/>
              <a:ext cx="1728192" cy="19164"/>
            </a:xfrm>
            <a:prstGeom prst="straightConnector1">
              <a:avLst/>
            </a:prstGeom>
            <a:ln w="28575">
              <a:solidFill>
                <a:schemeClr val="bg1">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3" name="フローチャート : 複数書類 22"/>
            <p:cNvSpPr/>
            <p:nvPr/>
          </p:nvSpPr>
          <p:spPr>
            <a:xfrm>
              <a:off x="2959242" y="4221986"/>
              <a:ext cx="652352" cy="425618"/>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900">
                <a:solidFill>
                  <a:schemeClr val="tx1"/>
                </a:solidFill>
                <a:latin typeface="HGSｺﾞｼｯｸM" panose="020B0600000000000000" pitchFamily="50" charset="-128"/>
                <a:ea typeface="HGSｺﾞｼｯｸM" panose="020B0600000000000000" pitchFamily="50" charset="-128"/>
              </a:endParaRPr>
            </a:p>
          </p:txBody>
        </p:sp>
        <p:sp>
          <p:nvSpPr>
            <p:cNvPr id="37" name="フローチャート : 複数書類 36"/>
            <p:cNvSpPr/>
            <p:nvPr/>
          </p:nvSpPr>
          <p:spPr>
            <a:xfrm>
              <a:off x="1729446" y="4470246"/>
              <a:ext cx="652352" cy="425618"/>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900">
                <a:solidFill>
                  <a:schemeClr val="tx1"/>
                </a:solidFill>
                <a:latin typeface="HGSｺﾞｼｯｸM" panose="020B0600000000000000" pitchFamily="50" charset="-128"/>
                <a:ea typeface="HGSｺﾞｼｯｸM" panose="020B0600000000000000" pitchFamily="50" charset="-128"/>
              </a:endParaRPr>
            </a:p>
          </p:txBody>
        </p:sp>
        <p:cxnSp>
          <p:nvCxnSpPr>
            <p:cNvPr id="42" name="直線矢印コネクタ 41"/>
            <p:cNvCxnSpPr/>
            <p:nvPr/>
          </p:nvCxnSpPr>
          <p:spPr>
            <a:xfrm>
              <a:off x="2161494" y="5259119"/>
              <a:ext cx="1966810" cy="14080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3" name="フローチャート : 複数書類 42"/>
            <p:cNvSpPr/>
            <p:nvPr/>
          </p:nvSpPr>
          <p:spPr>
            <a:xfrm>
              <a:off x="1297398" y="5046310"/>
              <a:ext cx="652352" cy="425618"/>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900">
                <a:solidFill>
                  <a:schemeClr val="tx1"/>
                </a:solidFill>
                <a:latin typeface="HGSｺﾞｼｯｸM" panose="020B0600000000000000" pitchFamily="50" charset="-128"/>
                <a:ea typeface="HGSｺﾞｼｯｸM" panose="020B0600000000000000" pitchFamily="50" charset="-128"/>
              </a:endParaRPr>
            </a:p>
          </p:txBody>
        </p:sp>
        <p:cxnSp>
          <p:nvCxnSpPr>
            <p:cNvPr id="45" name="直線矢印コネクタ 44"/>
            <p:cNvCxnSpPr/>
            <p:nvPr/>
          </p:nvCxnSpPr>
          <p:spPr>
            <a:xfrm flipV="1">
              <a:off x="2449526" y="5615947"/>
              <a:ext cx="1656184" cy="8436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9" name="フローチャート : 複数書類 48"/>
            <p:cNvSpPr/>
            <p:nvPr/>
          </p:nvSpPr>
          <p:spPr>
            <a:xfrm>
              <a:off x="1725166" y="5550366"/>
              <a:ext cx="652352" cy="425618"/>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900">
                <a:solidFill>
                  <a:schemeClr val="tx1"/>
                </a:solidFill>
                <a:latin typeface="HGSｺﾞｼｯｸM" panose="020B0600000000000000" pitchFamily="50" charset="-128"/>
                <a:ea typeface="HGSｺﾞｼｯｸM" panose="020B0600000000000000" pitchFamily="50" charset="-128"/>
              </a:endParaRPr>
            </a:p>
          </p:txBody>
        </p:sp>
        <p:cxnSp>
          <p:nvCxnSpPr>
            <p:cNvPr id="54" name="直線矢印コネクタ 53"/>
            <p:cNvCxnSpPr/>
            <p:nvPr/>
          </p:nvCxnSpPr>
          <p:spPr>
            <a:xfrm flipV="1">
              <a:off x="3611594" y="5831968"/>
              <a:ext cx="494116" cy="14401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5" name="フローチャート : 複数書類 54"/>
            <p:cNvSpPr/>
            <p:nvPr/>
          </p:nvSpPr>
          <p:spPr>
            <a:xfrm>
              <a:off x="2858980" y="5910406"/>
              <a:ext cx="652352" cy="425618"/>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900">
                <a:solidFill>
                  <a:schemeClr val="tx1"/>
                </a:solidFill>
                <a:latin typeface="HGSｺﾞｼｯｸM" panose="020B0600000000000000" pitchFamily="50" charset="-128"/>
                <a:ea typeface="HGSｺﾞｼｯｸM" panose="020B0600000000000000" pitchFamily="50" charset="-128"/>
              </a:endParaRPr>
            </a:p>
          </p:txBody>
        </p:sp>
        <p:pic>
          <p:nvPicPr>
            <p:cNvPr id="57" name="Picture 30" descr="F:\Documents and Settings\masao\My Documents\My Pictures\Microsoft クリップ オーガナイザ\j0433943.png"/>
            <p:cNvPicPr>
              <a:picLocks noChangeAspect="1" noChangeArrowheads="1"/>
            </p:cNvPicPr>
            <p:nvPr/>
          </p:nvPicPr>
          <p:blipFill>
            <a:blip r:embed="rId8" cstate="print"/>
            <a:srcRect/>
            <a:stretch>
              <a:fillRect/>
            </a:stretch>
          </p:blipFill>
          <p:spPr bwMode="auto">
            <a:xfrm flipH="1">
              <a:off x="649326" y="4967872"/>
              <a:ext cx="536500" cy="536501"/>
            </a:xfrm>
            <a:prstGeom prst="rect">
              <a:avLst/>
            </a:prstGeom>
            <a:noFill/>
          </p:spPr>
        </p:pic>
        <p:pic>
          <p:nvPicPr>
            <p:cNvPr id="58" name="Picture 4" descr="F:\Documents and Settings\masao\My Documents\My Pictures\Microsoft クリップ オーガナイザ\j0432657.png"/>
            <p:cNvPicPr>
              <a:picLocks noChangeAspect="1" noChangeArrowheads="1"/>
            </p:cNvPicPr>
            <p:nvPr/>
          </p:nvPicPr>
          <p:blipFill>
            <a:blip r:embed="rId9" cstate="print"/>
            <a:srcRect/>
            <a:stretch>
              <a:fillRect/>
            </a:stretch>
          </p:blipFill>
          <p:spPr bwMode="auto">
            <a:xfrm flipH="1">
              <a:off x="1211642" y="5543936"/>
              <a:ext cx="517804" cy="507268"/>
            </a:xfrm>
            <a:prstGeom prst="rect">
              <a:avLst/>
            </a:prstGeom>
            <a:noFill/>
          </p:spPr>
        </p:pic>
        <p:pic>
          <p:nvPicPr>
            <p:cNvPr id="59" name="Picture 29" descr="F:\Documents and Settings\masao\My Documents\My Pictures\Microsoft クリップ オーガナイザ\j0433945.png"/>
            <p:cNvPicPr>
              <a:picLocks noChangeAspect="1" noChangeArrowheads="1"/>
            </p:cNvPicPr>
            <p:nvPr/>
          </p:nvPicPr>
          <p:blipFill>
            <a:blip r:embed="rId10" cstate="print"/>
            <a:srcRect/>
            <a:stretch>
              <a:fillRect/>
            </a:stretch>
          </p:blipFill>
          <p:spPr bwMode="auto">
            <a:xfrm flipH="1">
              <a:off x="2377518" y="5910406"/>
              <a:ext cx="480703" cy="470922"/>
            </a:xfrm>
            <a:prstGeom prst="rect">
              <a:avLst/>
            </a:prstGeom>
            <a:noFill/>
          </p:spPr>
        </p:pic>
        <p:cxnSp>
          <p:nvCxnSpPr>
            <p:cNvPr id="60" name="直線矢印コネクタ 59"/>
            <p:cNvCxnSpPr/>
            <p:nvPr/>
          </p:nvCxnSpPr>
          <p:spPr>
            <a:xfrm>
              <a:off x="5329846" y="5437093"/>
              <a:ext cx="1728192" cy="19164"/>
            </a:xfrm>
            <a:prstGeom prst="straightConnector1">
              <a:avLst/>
            </a:prstGeom>
            <a:ln w="28575">
              <a:solidFill>
                <a:schemeClr val="bg1">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61" name="直線矢印コネクタ 60"/>
            <p:cNvCxnSpPr/>
            <p:nvPr/>
          </p:nvCxnSpPr>
          <p:spPr>
            <a:xfrm>
              <a:off x="5329846" y="5633953"/>
              <a:ext cx="1728192" cy="19164"/>
            </a:xfrm>
            <a:prstGeom prst="straightConnector1">
              <a:avLst/>
            </a:prstGeom>
            <a:ln w="28575">
              <a:solidFill>
                <a:schemeClr val="bg1">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836718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先行研究</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コミッター不足を解消するためにコミッターに昇格可能な開発者を予測する研究</a:t>
            </a:r>
            <a:r>
              <a:rPr lang="ja-JP" altLang="en-US" smtClean="0"/>
              <a:t>が行われる</a:t>
            </a:r>
            <a:r>
              <a:rPr lang="en-US" altLang="ja-JP" sz="2000" smtClean="0">
                <a:solidFill>
                  <a:prstClr val="black"/>
                </a:solidFill>
              </a:rPr>
              <a:t>[3]</a:t>
            </a:r>
            <a:endParaRPr kumimoji="1" lang="en-US" altLang="ja-JP" smtClean="0"/>
          </a:p>
          <a:p>
            <a:pPr lvl="1"/>
            <a:endParaRPr lang="en-US" altLang="ja-JP"/>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5</a:t>
            </a:fld>
            <a:endParaRPr lang="ja-JP" altLang="en-US"/>
          </a:p>
        </p:txBody>
      </p:sp>
      <p:sp>
        <p:nvSpPr>
          <p:cNvPr id="6" name="テキスト ボックス 4"/>
          <p:cNvSpPr txBox="1">
            <a:spLocks noChangeArrowheads="1"/>
          </p:cNvSpPr>
          <p:nvPr/>
        </p:nvSpPr>
        <p:spPr bwMode="auto">
          <a:xfrm>
            <a:off x="49355" y="5877272"/>
            <a:ext cx="8987141" cy="615553"/>
          </a:xfrm>
          <a:prstGeom prst="rect">
            <a:avLst/>
          </a:prstGeom>
          <a:noFill/>
          <a:ln w="9525">
            <a:noFill/>
            <a:miter lim="800000"/>
            <a:headEnd/>
            <a:tailEnd/>
          </a:ln>
        </p:spPr>
        <p:txBody>
          <a:bodyPr wrap="square">
            <a:spAutoFit/>
          </a:bodyPr>
          <a:lstStyle/>
          <a:p>
            <a:pPr algn="ctr"/>
            <a:r>
              <a:rPr lang="en-US" altLang="ja-JP" baseline="30000" smtClean="0"/>
              <a:t>[3]</a:t>
            </a:r>
            <a:r>
              <a:rPr lang="en-US" altLang="ja-JP" smtClean="0"/>
              <a:t> </a:t>
            </a:r>
            <a:r>
              <a:rPr lang="en-US" altLang="ja-JP" sz="1600" baseline="30000"/>
              <a:t>Akinori Ihara, Yasutaka Kamei, Masao Ohira, Ahmed E. Hassan, Naoyasu </a:t>
            </a:r>
            <a:r>
              <a:rPr lang="en-US" altLang="ja-JP" sz="1600" baseline="30000" smtClean="0"/>
              <a:t>Ubayashi,</a:t>
            </a:r>
            <a:r>
              <a:rPr lang="ja-JP" altLang="en-US" sz="1600" baseline="30000"/>
              <a:t> </a:t>
            </a:r>
            <a:r>
              <a:rPr lang="en-US" altLang="ja-JP" sz="1600" baseline="30000" smtClean="0"/>
              <a:t>and </a:t>
            </a:r>
            <a:r>
              <a:rPr lang="en-US" altLang="ja-JP" sz="1600" baseline="30000"/>
              <a:t>Kenichi Matsumoto. Early </a:t>
            </a:r>
            <a:r>
              <a:rPr lang="en-US" altLang="ja-JP" sz="1600" baseline="30000" smtClean="0"/>
              <a:t>identification </a:t>
            </a:r>
            <a:r>
              <a:rPr lang="en-US" altLang="ja-JP" sz="1600" baseline="30000"/>
              <a:t>of future committers in open sourcesoftware projects. In Proceedings of the 14th International Conference on </a:t>
            </a:r>
            <a:r>
              <a:rPr lang="en-US" altLang="ja-JP" sz="1600" baseline="30000" smtClean="0"/>
              <a:t>Quality</a:t>
            </a:r>
            <a:r>
              <a:rPr lang="en-US" altLang="ja-JP" sz="1600" smtClean="0"/>
              <a:t> </a:t>
            </a:r>
            <a:r>
              <a:rPr lang="en-US" altLang="ja-JP" sz="1600" baseline="30000" smtClean="0"/>
              <a:t>Software </a:t>
            </a:r>
            <a:r>
              <a:rPr lang="en-US" altLang="ja-JP" sz="1600" baseline="30000"/>
              <a:t>(QSIC'14</a:t>
            </a:r>
            <a:r>
              <a:rPr lang="en-US" altLang="ja-JP" sz="1600" baseline="30000" smtClean="0"/>
              <a:t>),</a:t>
            </a:r>
            <a:r>
              <a:rPr lang="en-US" altLang="ja-JP" sz="1600" smtClean="0"/>
              <a:t> </a:t>
            </a:r>
            <a:r>
              <a:rPr lang="en-US" altLang="ja-JP" sz="1600" baseline="30000" smtClean="0"/>
              <a:t>pp</a:t>
            </a:r>
            <a:r>
              <a:rPr lang="en-US" altLang="ja-JP" sz="1600" baseline="30000"/>
              <a:t>. </a:t>
            </a:r>
            <a:r>
              <a:rPr lang="en-US" altLang="ja-JP" sz="1600" baseline="30000" smtClean="0"/>
              <a:t>47--56</a:t>
            </a:r>
            <a:r>
              <a:rPr lang="en-US" altLang="ja-JP" sz="1600" baseline="30000"/>
              <a:t>, 2014.</a:t>
            </a:r>
            <a:endParaRPr lang="ja-JP" altLang="en-US" sz="1600" dirty="0"/>
          </a:p>
        </p:txBody>
      </p:sp>
      <p:pic>
        <p:nvPicPr>
          <p:cNvPr id="7" name="Picture 19" descr="F:\Documents and Settings\masao\My Documents\My Pictures\Microsoft クリップ オーガナイザ\j0433953.png"/>
          <p:cNvPicPr>
            <a:picLocks noChangeAspect="1" noChangeArrowheads="1"/>
          </p:cNvPicPr>
          <p:nvPr/>
        </p:nvPicPr>
        <p:blipFill>
          <a:blip r:embed="rId3" cstate="print"/>
          <a:srcRect/>
          <a:stretch>
            <a:fillRect/>
          </a:stretch>
        </p:blipFill>
        <p:spPr bwMode="auto">
          <a:xfrm flipH="1">
            <a:off x="522923" y="2990540"/>
            <a:ext cx="758301" cy="836002"/>
          </a:xfrm>
          <a:prstGeom prst="rect">
            <a:avLst/>
          </a:prstGeom>
          <a:noFill/>
        </p:spPr>
      </p:pic>
      <p:pic>
        <p:nvPicPr>
          <p:cNvPr id="8" name="図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261" y="4606467"/>
            <a:ext cx="802387" cy="802387"/>
          </a:xfrm>
          <a:prstGeom prst="rect">
            <a:avLst/>
          </a:prstGeom>
        </p:spPr>
      </p:pic>
      <p:sp>
        <p:nvSpPr>
          <p:cNvPr id="9" name="正方形/長方形 8"/>
          <p:cNvSpPr/>
          <p:nvPr/>
        </p:nvSpPr>
        <p:spPr>
          <a:xfrm>
            <a:off x="189037" y="3637345"/>
            <a:ext cx="1583912"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dirty="0"/>
              <a:t>コミッター</a:t>
            </a:r>
            <a:endParaRPr kumimoji="1" lang="ja-JP" altLang="en-US" dirty="0"/>
          </a:p>
        </p:txBody>
      </p:sp>
      <p:sp>
        <p:nvSpPr>
          <p:cNvPr id="10" name="正方形/長方形 9"/>
          <p:cNvSpPr/>
          <p:nvPr/>
        </p:nvSpPr>
        <p:spPr>
          <a:xfrm>
            <a:off x="179512" y="5257891"/>
            <a:ext cx="1583912"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smtClean="0"/>
              <a:t>一般開発者</a:t>
            </a:r>
            <a:endParaRPr kumimoji="1" lang="ja-JP" altLang="en-US" dirty="0"/>
          </a:p>
        </p:txBody>
      </p:sp>
      <p:cxnSp>
        <p:nvCxnSpPr>
          <p:cNvPr id="11" name="直線矢印コネクタ 10"/>
          <p:cNvCxnSpPr/>
          <p:nvPr/>
        </p:nvCxnSpPr>
        <p:spPr bwMode="auto">
          <a:xfrm>
            <a:off x="1516542" y="3704126"/>
            <a:ext cx="877603" cy="230868"/>
          </a:xfrm>
          <a:prstGeom prst="straightConnector1">
            <a:avLst/>
          </a:prstGeom>
          <a:ln w="508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直線矢印コネクタ 11"/>
          <p:cNvCxnSpPr/>
          <p:nvPr/>
        </p:nvCxnSpPr>
        <p:spPr bwMode="auto">
          <a:xfrm flipV="1">
            <a:off x="1516542" y="4923593"/>
            <a:ext cx="877603" cy="237262"/>
          </a:xfrm>
          <a:prstGeom prst="straightConnector1">
            <a:avLst/>
          </a:prstGeom>
          <a:ln w="508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0" name="グループ化 29"/>
          <p:cNvGrpSpPr/>
          <p:nvPr/>
        </p:nvGrpSpPr>
        <p:grpSpPr>
          <a:xfrm>
            <a:off x="2022893" y="3417293"/>
            <a:ext cx="2693123" cy="1824645"/>
            <a:chOff x="2022893" y="3357289"/>
            <a:chExt cx="2693123" cy="1824645"/>
          </a:xfrm>
        </p:grpSpPr>
        <p:sp>
          <p:nvSpPr>
            <p:cNvPr id="13" name="テキスト ボックス 12"/>
            <p:cNvSpPr txBox="1"/>
            <p:nvPr/>
          </p:nvSpPr>
          <p:spPr>
            <a:xfrm>
              <a:off x="2022893" y="3730967"/>
              <a:ext cx="2693123" cy="1354217"/>
            </a:xfrm>
            <a:prstGeom prst="rect">
              <a:avLst/>
            </a:prstGeom>
            <a:noFill/>
          </p:spPr>
          <p:txBody>
            <a:bodyPr wrap="square" rtlCol="0" anchor="ctr">
              <a:spAutoFit/>
            </a:bodyPr>
            <a:lstStyle/>
            <a:p>
              <a:pPr lvl="1"/>
              <a:r>
                <a:rPr lang="ja-JP" altLang="en-US" sz="1600" dirty="0"/>
                <a:t>活動期間</a:t>
              </a:r>
              <a:endParaRPr lang="en-US" altLang="ja-JP" sz="1600" dirty="0"/>
            </a:p>
            <a:p>
              <a:pPr lvl="1"/>
              <a:r>
                <a:rPr lang="ja-JP" altLang="en-US" sz="1600" dirty="0" smtClean="0"/>
                <a:t>総パッチ投稿数</a:t>
              </a:r>
              <a:endParaRPr lang="en-US" altLang="ja-JP" sz="1600" dirty="0"/>
            </a:p>
            <a:p>
              <a:pPr lvl="1"/>
              <a:r>
                <a:rPr lang="ja-JP" altLang="en-US" sz="1600" dirty="0"/>
                <a:t>月パッチ投稿数</a:t>
              </a:r>
              <a:endParaRPr lang="en-US" altLang="ja-JP" sz="1600" dirty="0"/>
            </a:p>
            <a:p>
              <a:pPr lvl="1"/>
              <a:r>
                <a:rPr lang="ja-JP" altLang="en-US" sz="1600" dirty="0"/>
                <a:t>総コメント投稿数</a:t>
              </a:r>
              <a:endParaRPr lang="en-US" altLang="ja-JP" sz="1600" dirty="0"/>
            </a:p>
            <a:p>
              <a:pPr lvl="1"/>
              <a:r>
                <a:rPr lang="ja-JP" altLang="en-US" sz="1600" dirty="0"/>
                <a:t>月コメント</a:t>
              </a:r>
              <a:r>
                <a:rPr lang="ja-JP" altLang="en-US" sz="1600" dirty="0" smtClean="0"/>
                <a:t>投稿数</a:t>
              </a:r>
              <a:endParaRPr kumimoji="1" lang="ja-JP" altLang="en-US" sz="1600" dirty="0"/>
            </a:p>
          </p:txBody>
        </p:sp>
        <p:sp>
          <p:nvSpPr>
            <p:cNvPr id="14" name="メモ 13"/>
            <p:cNvSpPr/>
            <p:nvPr/>
          </p:nvSpPr>
          <p:spPr>
            <a:xfrm rot="10800000">
              <a:off x="2489394" y="3357289"/>
              <a:ext cx="1794574" cy="1824645"/>
            </a:xfrm>
            <a:prstGeom prst="foldedCorner">
              <a:avLst>
                <a:gd name="adj" fmla="val 17257"/>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sp>
        <p:nvSpPr>
          <p:cNvPr id="15" name="正方形/長方形 14"/>
          <p:cNvSpPr/>
          <p:nvPr/>
        </p:nvSpPr>
        <p:spPr>
          <a:xfrm>
            <a:off x="1043608" y="4213409"/>
            <a:ext cx="1611758"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smtClean="0"/>
              <a:t>メトリクス</a:t>
            </a:r>
            <a:endParaRPr kumimoji="1" lang="en-US" altLang="ja-JP" dirty="0" smtClean="0"/>
          </a:p>
          <a:p>
            <a:pPr algn="ctr"/>
            <a:r>
              <a:rPr kumimoji="1" lang="ja-JP" altLang="en-US" dirty="0" smtClean="0"/>
              <a:t>計測</a:t>
            </a:r>
            <a:endParaRPr kumimoji="1" lang="ja-JP" altLang="en-US" dirty="0"/>
          </a:p>
        </p:txBody>
      </p:sp>
      <p:cxnSp>
        <p:nvCxnSpPr>
          <p:cNvPr id="16" name="直線矢印コネクタ 15"/>
          <p:cNvCxnSpPr/>
          <p:nvPr/>
        </p:nvCxnSpPr>
        <p:spPr bwMode="auto">
          <a:xfrm flipV="1">
            <a:off x="4556320" y="4408730"/>
            <a:ext cx="797917" cy="3758"/>
          </a:xfrm>
          <a:prstGeom prst="straightConnector1">
            <a:avLst/>
          </a:prstGeom>
          <a:ln w="508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正方形/長方形 16"/>
          <p:cNvSpPr/>
          <p:nvPr/>
        </p:nvSpPr>
        <p:spPr>
          <a:xfrm>
            <a:off x="4184378" y="3866470"/>
            <a:ext cx="1611758"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smtClean="0"/>
              <a:t>機械学習</a:t>
            </a:r>
            <a:endParaRPr kumimoji="1" lang="ja-JP" altLang="en-US" dirty="0"/>
          </a:p>
        </p:txBody>
      </p:sp>
      <p:pic>
        <p:nvPicPr>
          <p:cNvPr id="18" name="Picture 3" descr="C:\Users\akira\AppData\Local\Microsoft\Windows\Temporary Internet Files\Content.IE5\I8U9WTXW\MC900432631[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27358" y="3934994"/>
            <a:ext cx="1224116" cy="1085254"/>
          </a:xfrm>
          <a:prstGeom prst="rect">
            <a:avLst/>
          </a:prstGeom>
          <a:noFill/>
          <a:extLst>
            <a:ext uri="{909E8E84-426E-40DD-AFC4-6F175D3DCCD1}">
              <a14:hiddenFill xmlns:a14="http://schemas.microsoft.com/office/drawing/2010/main">
                <a:solidFill>
                  <a:srgbClr val="FFFFFF"/>
                </a:solidFill>
              </a14:hiddenFill>
            </a:ext>
          </a:extLst>
        </p:spPr>
      </p:pic>
      <p:sp>
        <p:nvSpPr>
          <p:cNvPr id="19" name="正方形/長方形 18"/>
          <p:cNvSpPr/>
          <p:nvPr/>
        </p:nvSpPr>
        <p:spPr>
          <a:xfrm>
            <a:off x="5250359" y="4861481"/>
            <a:ext cx="1611758"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smtClean="0"/>
              <a:t>予測モデル</a:t>
            </a:r>
            <a:endParaRPr kumimoji="1" lang="ja-JP" altLang="en-US" dirty="0"/>
          </a:p>
        </p:txBody>
      </p:sp>
      <p:cxnSp>
        <p:nvCxnSpPr>
          <p:cNvPr id="20" name="直線矢印コネクタ 19"/>
          <p:cNvCxnSpPr/>
          <p:nvPr/>
        </p:nvCxnSpPr>
        <p:spPr bwMode="auto">
          <a:xfrm flipV="1">
            <a:off x="6573702" y="4455561"/>
            <a:ext cx="797917" cy="3758"/>
          </a:xfrm>
          <a:prstGeom prst="straightConnector1">
            <a:avLst/>
          </a:prstGeom>
          <a:ln w="508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正方形/長方形 20"/>
          <p:cNvSpPr/>
          <p:nvPr/>
        </p:nvSpPr>
        <p:spPr>
          <a:xfrm>
            <a:off x="6166781" y="3669760"/>
            <a:ext cx="1611758" cy="1115388"/>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mtClean="0"/>
              <a:t>予測</a:t>
            </a:r>
            <a:endParaRPr kumimoji="1" lang="ja-JP" altLang="en-US" dirty="0"/>
          </a:p>
        </p:txBody>
      </p:sp>
      <p:cxnSp>
        <p:nvCxnSpPr>
          <p:cNvPr id="23" name="直線矢印コネクタ 22"/>
          <p:cNvCxnSpPr/>
          <p:nvPr/>
        </p:nvCxnSpPr>
        <p:spPr bwMode="auto">
          <a:xfrm>
            <a:off x="6051352" y="3318053"/>
            <a:ext cx="3757" cy="695763"/>
          </a:xfrm>
          <a:prstGeom prst="straightConnector1">
            <a:avLst/>
          </a:prstGeom>
          <a:ln w="508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6" name="正方形/長方形 25"/>
          <p:cNvSpPr/>
          <p:nvPr/>
        </p:nvSpPr>
        <p:spPr>
          <a:xfrm>
            <a:off x="7293049" y="3744849"/>
            <a:ext cx="1887463" cy="1544355"/>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2000" b="1" dirty="0" smtClean="0">
                <a:solidFill>
                  <a:srgbClr val="FF0000"/>
                </a:solidFill>
              </a:rPr>
              <a:t>コミッター</a:t>
            </a:r>
            <a:endParaRPr kumimoji="1" lang="en-US" altLang="ja-JP" sz="2000" b="1" dirty="0" smtClean="0">
              <a:solidFill>
                <a:srgbClr val="FF0000"/>
              </a:solidFill>
            </a:endParaRPr>
          </a:p>
          <a:p>
            <a:pPr algn="ctr"/>
            <a:r>
              <a:rPr lang="en-US" altLang="ja-JP" sz="2000" dirty="0" smtClean="0"/>
              <a:t>or</a:t>
            </a:r>
          </a:p>
          <a:p>
            <a:pPr algn="ctr"/>
            <a:r>
              <a:rPr kumimoji="1" lang="ja-JP" altLang="en-US" sz="2000" b="1" dirty="0">
                <a:solidFill>
                  <a:srgbClr val="0070C0"/>
                </a:solidFill>
              </a:rPr>
              <a:t>一般</a:t>
            </a:r>
            <a:r>
              <a:rPr kumimoji="1" lang="ja-JP" altLang="en-US" sz="2000" b="1" dirty="0" smtClean="0">
                <a:solidFill>
                  <a:srgbClr val="0070C0"/>
                </a:solidFill>
              </a:rPr>
              <a:t>開発者</a:t>
            </a:r>
            <a:endParaRPr kumimoji="1" lang="ja-JP" altLang="en-US" sz="2000" b="1" dirty="0">
              <a:solidFill>
                <a:srgbClr val="0070C0"/>
              </a:solidFill>
            </a:endParaRPr>
          </a:p>
        </p:txBody>
      </p:sp>
      <p:pic>
        <p:nvPicPr>
          <p:cNvPr id="36" name="Picture 19" descr="F:\Documents and Settings\masao\My Documents\My Pictures\Microsoft クリップ オーガナイザ\j0433953.png"/>
          <p:cNvPicPr>
            <a:picLocks noChangeAspect="1" noChangeArrowheads="1"/>
          </p:cNvPicPr>
          <p:nvPr/>
        </p:nvPicPr>
        <p:blipFill>
          <a:blip r:embed="rId3" cstate="print"/>
          <a:srcRect/>
          <a:stretch>
            <a:fillRect/>
          </a:stretch>
        </p:blipFill>
        <p:spPr bwMode="auto">
          <a:xfrm flipH="1">
            <a:off x="7918335" y="3272980"/>
            <a:ext cx="614105" cy="677031"/>
          </a:xfrm>
          <a:prstGeom prst="rect">
            <a:avLst/>
          </a:prstGeom>
          <a:noFill/>
        </p:spPr>
      </p:pic>
      <p:pic>
        <p:nvPicPr>
          <p:cNvPr id="37" name="図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74069" y="4969281"/>
            <a:ext cx="679963" cy="679963"/>
          </a:xfrm>
          <a:prstGeom prst="rect">
            <a:avLst/>
          </a:prstGeom>
        </p:spPr>
      </p:pic>
      <p:pic>
        <p:nvPicPr>
          <p:cNvPr id="38" name="図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8064" y="2624908"/>
            <a:ext cx="679963" cy="679963"/>
          </a:xfrm>
          <a:prstGeom prst="rect">
            <a:avLst/>
          </a:prstGeom>
        </p:spPr>
      </p:pic>
      <p:sp>
        <p:nvSpPr>
          <p:cNvPr id="39" name="正方形/長方形 38"/>
          <p:cNvSpPr/>
          <p:nvPr/>
        </p:nvSpPr>
        <p:spPr>
          <a:xfrm>
            <a:off x="2628048" y="5145188"/>
            <a:ext cx="1583912"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mtClean="0"/>
              <a:t>学習データ</a:t>
            </a:r>
            <a:endParaRPr kumimoji="1" lang="ja-JP" altLang="en-US" dirty="0"/>
          </a:p>
        </p:txBody>
      </p:sp>
      <p:sp>
        <p:nvSpPr>
          <p:cNvPr id="40" name="正方形/長方形 39"/>
          <p:cNvSpPr/>
          <p:nvPr/>
        </p:nvSpPr>
        <p:spPr>
          <a:xfrm>
            <a:off x="5724392" y="3272980"/>
            <a:ext cx="1583912"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smtClean="0"/>
              <a:t>テスト</a:t>
            </a:r>
            <a:endParaRPr lang="en-US" altLang="ja-JP" smtClean="0"/>
          </a:p>
          <a:p>
            <a:pPr algn="ctr"/>
            <a:r>
              <a:rPr kumimoji="1" lang="ja-JP" altLang="en-US" smtClean="0"/>
              <a:t>データ</a:t>
            </a:r>
            <a:endParaRPr kumimoji="1" lang="ja-JP" altLang="en-US" dirty="0"/>
          </a:p>
        </p:txBody>
      </p:sp>
      <p:pic>
        <p:nvPicPr>
          <p:cNvPr id="1029"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52120" y="2480892"/>
            <a:ext cx="1121841" cy="769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16682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先行研究</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コミッター不足を解消するためにコミッターに昇格可能な開発者を予測する研究</a:t>
            </a:r>
            <a:r>
              <a:rPr lang="ja-JP" altLang="en-US" smtClean="0"/>
              <a:t>が行われる</a:t>
            </a:r>
            <a:r>
              <a:rPr lang="en-US" altLang="ja-JP" sz="2000" smtClean="0">
                <a:solidFill>
                  <a:prstClr val="black"/>
                </a:solidFill>
              </a:rPr>
              <a:t>[3]</a:t>
            </a:r>
            <a:endParaRPr kumimoji="1" lang="en-US" altLang="ja-JP" smtClean="0"/>
          </a:p>
          <a:p>
            <a:pPr lvl="1"/>
            <a:endParaRPr lang="en-US" altLang="ja-JP"/>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6</a:t>
            </a:fld>
            <a:endParaRPr lang="ja-JP" altLang="en-US"/>
          </a:p>
        </p:txBody>
      </p:sp>
      <p:sp>
        <p:nvSpPr>
          <p:cNvPr id="6" name="テキスト ボックス 4"/>
          <p:cNvSpPr txBox="1">
            <a:spLocks noChangeArrowheads="1"/>
          </p:cNvSpPr>
          <p:nvPr/>
        </p:nvSpPr>
        <p:spPr bwMode="auto">
          <a:xfrm>
            <a:off x="49355" y="5877272"/>
            <a:ext cx="8987141" cy="615553"/>
          </a:xfrm>
          <a:prstGeom prst="rect">
            <a:avLst/>
          </a:prstGeom>
          <a:noFill/>
          <a:ln w="9525">
            <a:noFill/>
            <a:miter lim="800000"/>
            <a:headEnd/>
            <a:tailEnd/>
          </a:ln>
        </p:spPr>
        <p:txBody>
          <a:bodyPr wrap="square">
            <a:spAutoFit/>
          </a:bodyPr>
          <a:lstStyle/>
          <a:p>
            <a:pPr algn="ctr"/>
            <a:r>
              <a:rPr lang="en-US" altLang="ja-JP" baseline="30000" smtClean="0"/>
              <a:t>[3]</a:t>
            </a:r>
            <a:r>
              <a:rPr lang="en-US" altLang="ja-JP" smtClean="0"/>
              <a:t> </a:t>
            </a:r>
            <a:r>
              <a:rPr lang="en-US" altLang="ja-JP" sz="1600" baseline="30000"/>
              <a:t>Akinori Ihara, Yasutaka Kamei, Masao Ohira, Ahmed E. Hassan, Naoyasu </a:t>
            </a:r>
            <a:r>
              <a:rPr lang="en-US" altLang="ja-JP" sz="1600" baseline="30000" smtClean="0"/>
              <a:t>Ubayashi,</a:t>
            </a:r>
            <a:r>
              <a:rPr lang="ja-JP" altLang="en-US" sz="1600" baseline="30000"/>
              <a:t> </a:t>
            </a:r>
            <a:r>
              <a:rPr lang="en-US" altLang="ja-JP" sz="1600" baseline="30000" smtClean="0"/>
              <a:t>and </a:t>
            </a:r>
            <a:r>
              <a:rPr lang="en-US" altLang="ja-JP" sz="1600" baseline="30000"/>
              <a:t>Kenichi Matsumoto. Early </a:t>
            </a:r>
            <a:r>
              <a:rPr lang="en-US" altLang="ja-JP" sz="1600" baseline="30000" smtClean="0"/>
              <a:t>identification </a:t>
            </a:r>
            <a:r>
              <a:rPr lang="en-US" altLang="ja-JP" sz="1600" baseline="30000"/>
              <a:t>of future committers in open sourcesoftware projects. In Proceedings of the 14th International Conference on </a:t>
            </a:r>
            <a:r>
              <a:rPr lang="en-US" altLang="ja-JP" sz="1600" baseline="30000" smtClean="0"/>
              <a:t>Quality</a:t>
            </a:r>
            <a:r>
              <a:rPr lang="en-US" altLang="ja-JP" sz="1600" smtClean="0"/>
              <a:t> </a:t>
            </a:r>
            <a:r>
              <a:rPr lang="en-US" altLang="ja-JP" sz="1600" baseline="30000" smtClean="0"/>
              <a:t>Software </a:t>
            </a:r>
            <a:r>
              <a:rPr lang="en-US" altLang="ja-JP" sz="1600" baseline="30000"/>
              <a:t>(QSIC'14</a:t>
            </a:r>
            <a:r>
              <a:rPr lang="en-US" altLang="ja-JP" sz="1600" baseline="30000" smtClean="0"/>
              <a:t>),</a:t>
            </a:r>
            <a:r>
              <a:rPr lang="en-US" altLang="ja-JP" sz="1600" smtClean="0"/>
              <a:t> </a:t>
            </a:r>
            <a:r>
              <a:rPr lang="en-US" altLang="ja-JP" sz="1600" baseline="30000" smtClean="0"/>
              <a:t>pp</a:t>
            </a:r>
            <a:r>
              <a:rPr lang="en-US" altLang="ja-JP" sz="1600" baseline="30000"/>
              <a:t>. </a:t>
            </a:r>
            <a:r>
              <a:rPr lang="en-US" altLang="ja-JP" sz="1600" baseline="30000" smtClean="0"/>
              <a:t>47--56</a:t>
            </a:r>
            <a:r>
              <a:rPr lang="en-US" altLang="ja-JP" sz="1600" baseline="30000"/>
              <a:t>, 2014.</a:t>
            </a:r>
            <a:endParaRPr lang="ja-JP" altLang="en-US" sz="1600" dirty="0"/>
          </a:p>
        </p:txBody>
      </p:sp>
      <p:pic>
        <p:nvPicPr>
          <p:cNvPr id="7" name="Picture 19" descr="F:\Documents and Settings\masao\My Documents\My Pictures\Microsoft クリップ オーガナイザ\j0433953.png"/>
          <p:cNvPicPr>
            <a:picLocks noChangeAspect="1" noChangeArrowheads="1"/>
          </p:cNvPicPr>
          <p:nvPr/>
        </p:nvPicPr>
        <p:blipFill>
          <a:blip r:embed="rId3" cstate="print"/>
          <a:srcRect/>
          <a:stretch>
            <a:fillRect/>
          </a:stretch>
        </p:blipFill>
        <p:spPr bwMode="auto">
          <a:xfrm flipH="1">
            <a:off x="522923" y="2990540"/>
            <a:ext cx="758301" cy="836002"/>
          </a:xfrm>
          <a:prstGeom prst="rect">
            <a:avLst/>
          </a:prstGeom>
          <a:noFill/>
        </p:spPr>
      </p:pic>
      <p:pic>
        <p:nvPicPr>
          <p:cNvPr id="8" name="図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261" y="4606467"/>
            <a:ext cx="802387" cy="802387"/>
          </a:xfrm>
          <a:prstGeom prst="rect">
            <a:avLst/>
          </a:prstGeom>
        </p:spPr>
      </p:pic>
      <p:sp>
        <p:nvSpPr>
          <p:cNvPr id="9" name="正方形/長方形 8"/>
          <p:cNvSpPr/>
          <p:nvPr/>
        </p:nvSpPr>
        <p:spPr>
          <a:xfrm>
            <a:off x="189037" y="3637345"/>
            <a:ext cx="1583912"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dirty="0"/>
              <a:t>コミッター</a:t>
            </a:r>
            <a:endParaRPr kumimoji="1" lang="ja-JP" altLang="en-US" dirty="0"/>
          </a:p>
        </p:txBody>
      </p:sp>
      <p:sp>
        <p:nvSpPr>
          <p:cNvPr id="10" name="正方形/長方形 9"/>
          <p:cNvSpPr/>
          <p:nvPr/>
        </p:nvSpPr>
        <p:spPr>
          <a:xfrm>
            <a:off x="179512" y="5257891"/>
            <a:ext cx="1583912"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smtClean="0"/>
              <a:t>一般開発者</a:t>
            </a:r>
            <a:endParaRPr kumimoji="1" lang="ja-JP" altLang="en-US" dirty="0"/>
          </a:p>
        </p:txBody>
      </p:sp>
      <p:cxnSp>
        <p:nvCxnSpPr>
          <p:cNvPr id="11" name="直線矢印コネクタ 10"/>
          <p:cNvCxnSpPr/>
          <p:nvPr/>
        </p:nvCxnSpPr>
        <p:spPr bwMode="auto">
          <a:xfrm>
            <a:off x="1516542" y="3704126"/>
            <a:ext cx="877603" cy="230868"/>
          </a:xfrm>
          <a:prstGeom prst="straightConnector1">
            <a:avLst/>
          </a:prstGeom>
          <a:ln w="508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直線矢印コネクタ 11"/>
          <p:cNvCxnSpPr/>
          <p:nvPr/>
        </p:nvCxnSpPr>
        <p:spPr bwMode="auto">
          <a:xfrm flipV="1">
            <a:off x="1516542" y="4923593"/>
            <a:ext cx="877603" cy="237262"/>
          </a:xfrm>
          <a:prstGeom prst="straightConnector1">
            <a:avLst/>
          </a:prstGeom>
          <a:ln w="508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0" name="グループ化 29"/>
          <p:cNvGrpSpPr/>
          <p:nvPr/>
        </p:nvGrpSpPr>
        <p:grpSpPr>
          <a:xfrm>
            <a:off x="2022893" y="3417293"/>
            <a:ext cx="2693123" cy="1824645"/>
            <a:chOff x="2022893" y="3357289"/>
            <a:chExt cx="2693123" cy="1824645"/>
          </a:xfrm>
        </p:grpSpPr>
        <p:sp>
          <p:nvSpPr>
            <p:cNvPr id="13" name="テキスト ボックス 12"/>
            <p:cNvSpPr txBox="1"/>
            <p:nvPr/>
          </p:nvSpPr>
          <p:spPr>
            <a:xfrm>
              <a:off x="2022893" y="3730967"/>
              <a:ext cx="2693123" cy="1354217"/>
            </a:xfrm>
            <a:prstGeom prst="rect">
              <a:avLst/>
            </a:prstGeom>
            <a:noFill/>
          </p:spPr>
          <p:txBody>
            <a:bodyPr wrap="square" rtlCol="0" anchor="ctr">
              <a:spAutoFit/>
            </a:bodyPr>
            <a:lstStyle/>
            <a:p>
              <a:pPr lvl="1"/>
              <a:r>
                <a:rPr lang="ja-JP" altLang="en-US" sz="1600" dirty="0"/>
                <a:t>活動期間</a:t>
              </a:r>
              <a:endParaRPr lang="en-US" altLang="ja-JP" sz="1600" dirty="0"/>
            </a:p>
            <a:p>
              <a:pPr lvl="1"/>
              <a:r>
                <a:rPr lang="ja-JP" altLang="en-US" sz="1600" dirty="0" smtClean="0"/>
                <a:t>総パッチ投稿数</a:t>
              </a:r>
              <a:endParaRPr lang="en-US" altLang="ja-JP" sz="1600" dirty="0"/>
            </a:p>
            <a:p>
              <a:pPr lvl="1"/>
              <a:r>
                <a:rPr lang="ja-JP" altLang="en-US" sz="1600" dirty="0"/>
                <a:t>月パッチ投稿数</a:t>
              </a:r>
              <a:endParaRPr lang="en-US" altLang="ja-JP" sz="1600" dirty="0"/>
            </a:p>
            <a:p>
              <a:pPr lvl="1"/>
              <a:r>
                <a:rPr lang="ja-JP" altLang="en-US" sz="1600" dirty="0"/>
                <a:t>総コメント投稿数</a:t>
              </a:r>
              <a:endParaRPr lang="en-US" altLang="ja-JP" sz="1600" dirty="0"/>
            </a:p>
            <a:p>
              <a:pPr lvl="1"/>
              <a:r>
                <a:rPr lang="ja-JP" altLang="en-US" sz="1600" dirty="0"/>
                <a:t>月コメント</a:t>
              </a:r>
              <a:r>
                <a:rPr lang="ja-JP" altLang="en-US" sz="1600" dirty="0" smtClean="0"/>
                <a:t>投稿数</a:t>
              </a:r>
              <a:endParaRPr kumimoji="1" lang="ja-JP" altLang="en-US" sz="1600" dirty="0"/>
            </a:p>
          </p:txBody>
        </p:sp>
        <p:sp>
          <p:nvSpPr>
            <p:cNvPr id="14" name="メモ 13"/>
            <p:cNvSpPr/>
            <p:nvPr/>
          </p:nvSpPr>
          <p:spPr>
            <a:xfrm rot="10800000">
              <a:off x="2489394" y="3357289"/>
              <a:ext cx="1794574" cy="1824645"/>
            </a:xfrm>
            <a:prstGeom prst="foldedCorner">
              <a:avLst>
                <a:gd name="adj" fmla="val 17257"/>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sp>
        <p:nvSpPr>
          <p:cNvPr id="15" name="正方形/長方形 14"/>
          <p:cNvSpPr/>
          <p:nvPr/>
        </p:nvSpPr>
        <p:spPr>
          <a:xfrm>
            <a:off x="1043608" y="4213409"/>
            <a:ext cx="1611758"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smtClean="0"/>
              <a:t>メトリクス</a:t>
            </a:r>
            <a:endParaRPr kumimoji="1" lang="en-US" altLang="ja-JP" dirty="0" smtClean="0"/>
          </a:p>
          <a:p>
            <a:pPr algn="ctr"/>
            <a:r>
              <a:rPr kumimoji="1" lang="ja-JP" altLang="en-US" dirty="0" smtClean="0"/>
              <a:t>計測</a:t>
            </a:r>
            <a:endParaRPr kumimoji="1" lang="ja-JP" altLang="en-US" dirty="0"/>
          </a:p>
        </p:txBody>
      </p:sp>
      <p:cxnSp>
        <p:nvCxnSpPr>
          <p:cNvPr id="16" name="直線矢印コネクタ 15"/>
          <p:cNvCxnSpPr/>
          <p:nvPr/>
        </p:nvCxnSpPr>
        <p:spPr bwMode="auto">
          <a:xfrm flipV="1">
            <a:off x="4556320" y="4408730"/>
            <a:ext cx="797917" cy="3758"/>
          </a:xfrm>
          <a:prstGeom prst="straightConnector1">
            <a:avLst/>
          </a:prstGeom>
          <a:ln w="508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正方形/長方形 16"/>
          <p:cNvSpPr/>
          <p:nvPr/>
        </p:nvSpPr>
        <p:spPr>
          <a:xfrm>
            <a:off x="4184378" y="3866470"/>
            <a:ext cx="1611758"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smtClean="0"/>
              <a:t>機械学習</a:t>
            </a:r>
            <a:endParaRPr kumimoji="1" lang="ja-JP" altLang="en-US" dirty="0"/>
          </a:p>
        </p:txBody>
      </p:sp>
      <p:pic>
        <p:nvPicPr>
          <p:cNvPr id="18" name="Picture 3" descr="C:\Users\akira\AppData\Local\Microsoft\Windows\Temporary Internet Files\Content.IE5\I8U9WTXW\MC900432631[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27358" y="3934994"/>
            <a:ext cx="1224116" cy="1085254"/>
          </a:xfrm>
          <a:prstGeom prst="rect">
            <a:avLst/>
          </a:prstGeom>
          <a:noFill/>
          <a:extLst>
            <a:ext uri="{909E8E84-426E-40DD-AFC4-6F175D3DCCD1}">
              <a14:hiddenFill xmlns:a14="http://schemas.microsoft.com/office/drawing/2010/main">
                <a:solidFill>
                  <a:srgbClr val="FFFFFF"/>
                </a:solidFill>
              </a14:hiddenFill>
            </a:ext>
          </a:extLst>
        </p:spPr>
      </p:pic>
      <p:sp>
        <p:nvSpPr>
          <p:cNvPr id="19" name="正方形/長方形 18"/>
          <p:cNvSpPr/>
          <p:nvPr/>
        </p:nvSpPr>
        <p:spPr>
          <a:xfrm>
            <a:off x="5250359" y="4861481"/>
            <a:ext cx="1611758"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smtClean="0"/>
              <a:t>予測モデル</a:t>
            </a:r>
            <a:endParaRPr kumimoji="1" lang="ja-JP" altLang="en-US" dirty="0"/>
          </a:p>
        </p:txBody>
      </p:sp>
      <p:cxnSp>
        <p:nvCxnSpPr>
          <p:cNvPr id="20" name="直線矢印コネクタ 19"/>
          <p:cNvCxnSpPr/>
          <p:nvPr/>
        </p:nvCxnSpPr>
        <p:spPr bwMode="auto">
          <a:xfrm flipV="1">
            <a:off x="6573702" y="4455561"/>
            <a:ext cx="797917" cy="3758"/>
          </a:xfrm>
          <a:prstGeom prst="straightConnector1">
            <a:avLst/>
          </a:prstGeom>
          <a:ln w="508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正方形/長方形 20"/>
          <p:cNvSpPr/>
          <p:nvPr/>
        </p:nvSpPr>
        <p:spPr>
          <a:xfrm>
            <a:off x="6166781" y="3669760"/>
            <a:ext cx="1611758" cy="1115388"/>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mtClean="0"/>
              <a:t>予測</a:t>
            </a:r>
            <a:endParaRPr kumimoji="1" lang="ja-JP" altLang="en-US" dirty="0"/>
          </a:p>
        </p:txBody>
      </p:sp>
      <p:cxnSp>
        <p:nvCxnSpPr>
          <p:cNvPr id="23" name="直線矢印コネクタ 22"/>
          <p:cNvCxnSpPr/>
          <p:nvPr/>
        </p:nvCxnSpPr>
        <p:spPr bwMode="auto">
          <a:xfrm>
            <a:off x="6051352" y="3318053"/>
            <a:ext cx="3757" cy="695763"/>
          </a:xfrm>
          <a:prstGeom prst="straightConnector1">
            <a:avLst/>
          </a:prstGeom>
          <a:ln w="508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6" name="正方形/長方形 25"/>
          <p:cNvSpPr/>
          <p:nvPr/>
        </p:nvSpPr>
        <p:spPr>
          <a:xfrm>
            <a:off x="7293049" y="3744849"/>
            <a:ext cx="1887463" cy="1544355"/>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2000" b="1" dirty="0" smtClean="0">
                <a:solidFill>
                  <a:srgbClr val="FF0000"/>
                </a:solidFill>
              </a:rPr>
              <a:t>コミッター</a:t>
            </a:r>
            <a:endParaRPr kumimoji="1" lang="en-US" altLang="ja-JP" sz="2000" b="1" dirty="0" smtClean="0">
              <a:solidFill>
                <a:srgbClr val="FF0000"/>
              </a:solidFill>
            </a:endParaRPr>
          </a:p>
          <a:p>
            <a:pPr algn="ctr"/>
            <a:r>
              <a:rPr lang="en-US" altLang="ja-JP" sz="2000" dirty="0" smtClean="0"/>
              <a:t>or</a:t>
            </a:r>
          </a:p>
          <a:p>
            <a:pPr algn="ctr"/>
            <a:r>
              <a:rPr kumimoji="1" lang="ja-JP" altLang="en-US" sz="2000" b="1" dirty="0">
                <a:solidFill>
                  <a:srgbClr val="0070C0"/>
                </a:solidFill>
              </a:rPr>
              <a:t>一般</a:t>
            </a:r>
            <a:r>
              <a:rPr kumimoji="1" lang="ja-JP" altLang="en-US" sz="2000" b="1" dirty="0" smtClean="0">
                <a:solidFill>
                  <a:srgbClr val="0070C0"/>
                </a:solidFill>
              </a:rPr>
              <a:t>開発者</a:t>
            </a:r>
            <a:endParaRPr kumimoji="1" lang="ja-JP" altLang="en-US" sz="2000" b="1" dirty="0">
              <a:solidFill>
                <a:srgbClr val="0070C0"/>
              </a:solidFill>
            </a:endParaRPr>
          </a:p>
        </p:txBody>
      </p:sp>
      <p:pic>
        <p:nvPicPr>
          <p:cNvPr id="36" name="Picture 19" descr="F:\Documents and Settings\masao\My Documents\My Pictures\Microsoft クリップ オーガナイザ\j0433953.png"/>
          <p:cNvPicPr>
            <a:picLocks noChangeAspect="1" noChangeArrowheads="1"/>
          </p:cNvPicPr>
          <p:nvPr/>
        </p:nvPicPr>
        <p:blipFill>
          <a:blip r:embed="rId3" cstate="print"/>
          <a:srcRect/>
          <a:stretch>
            <a:fillRect/>
          </a:stretch>
        </p:blipFill>
        <p:spPr bwMode="auto">
          <a:xfrm flipH="1">
            <a:off x="7918335" y="3272980"/>
            <a:ext cx="614105" cy="677031"/>
          </a:xfrm>
          <a:prstGeom prst="rect">
            <a:avLst/>
          </a:prstGeom>
          <a:noFill/>
        </p:spPr>
      </p:pic>
      <p:pic>
        <p:nvPicPr>
          <p:cNvPr id="37" name="図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74069" y="4969281"/>
            <a:ext cx="679963" cy="679963"/>
          </a:xfrm>
          <a:prstGeom prst="rect">
            <a:avLst/>
          </a:prstGeom>
        </p:spPr>
      </p:pic>
      <p:pic>
        <p:nvPicPr>
          <p:cNvPr id="38" name="図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8064" y="2624908"/>
            <a:ext cx="679963" cy="679963"/>
          </a:xfrm>
          <a:prstGeom prst="rect">
            <a:avLst/>
          </a:prstGeom>
        </p:spPr>
      </p:pic>
      <p:sp>
        <p:nvSpPr>
          <p:cNvPr id="39" name="正方形/長方形 38"/>
          <p:cNvSpPr/>
          <p:nvPr/>
        </p:nvSpPr>
        <p:spPr>
          <a:xfrm>
            <a:off x="2628048" y="5145188"/>
            <a:ext cx="1583912"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mtClean="0"/>
              <a:t>学習データ</a:t>
            </a:r>
            <a:endParaRPr kumimoji="1" lang="ja-JP" altLang="en-US" dirty="0"/>
          </a:p>
        </p:txBody>
      </p:sp>
      <p:sp>
        <p:nvSpPr>
          <p:cNvPr id="40" name="正方形/長方形 39"/>
          <p:cNvSpPr/>
          <p:nvPr/>
        </p:nvSpPr>
        <p:spPr>
          <a:xfrm>
            <a:off x="5724392" y="3272980"/>
            <a:ext cx="1583912"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smtClean="0"/>
              <a:t>テスト</a:t>
            </a:r>
            <a:endParaRPr lang="en-US" altLang="ja-JP" smtClean="0"/>
          </a:p>
          <a:p>
            <a:pPr algn="ctr"/>
            <a:r>
              <a:rPr kumimoji="1" lang="ja-JP" altLang="en-US" smtClean="0"/>
              <a:t>データ</a:t>
            </a:r>
            <a:endParaRPr kumimoji="1" lang="ja-JP" altLang="en-US" dirty="0"/>
          </a:p>
        </p:txBody>
      </p:sp>
      <p:pic>
        <p:nvPicPr>
          <p:cNvPr id="1029"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52120" y="2480892"/>
            <a:ext cx="1121841" cy="769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正方形/長方形 30"/>
          <p:cNvSpPr/>
          <p:nvPr/>
        </p:nvSpPr>
        <p:spPr>
          <a:xfrm>
            <a:off x="0" y="5373216"/>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2000" tIns="144000" rtlCol="0" anchor="ctr"/>
          <a:lstStyle/>
          <a:p>
            <a:pPr algn="ctr">
              <a:defRPr/>
            </a:pPr>
            <a:r>
              <a:rPr lang="ja-JP" altLang="en-US" sz="2800" b="1"/>
              <a:t>不具合修正</a:t>
            </a:r>
            <a:r>
              <a:rPr lang="ja-JP" altLang="en-US" sz="2800" b="1"/>
              <a:t>の</a:t>
            </a:r>
            <a:r>
              <a:rPr lang="ja-JP" altLang="en-US" sz="2800" b="1" smtClean="0"/>
              <a:t>効率化のためには</a:t>
            </a:r>
            <a:r>
              <a:rPr lang="en-US" altLang="ja-JP" sz="2800" b="1" smtClean="0"/>
              <a:t/>
            </a:r>
            <a:br>
              <a:rPr lang="en-US" altLang="ja-JP" sz="2800" b="1" smtClean="0"/>
            </a:br>
            <a:r>
              <a:rPr lang="ja-JP" altLang="en-US" sz="2800" b="1" smtClean="0"/>
              <a:t>モジュールごとにコミッターを予測する必要がある</a:t>
            </a:r>
            <a:endParaRPr lang="en-US" altLang="ja-JP" sz="2800" b="1" smtClean="0"/>
          </a:p>
        </p:txBody>
      </p:sp>
    </p:spTree>
    <p:extLst>
      <p:ext uri="{BB962C8B-B14F-4D97-AF65-F5344CB8AC3E}">
        <p14:creationId xmlns:p14="http://schemas.microsoft.com/office/powerpoint/2010/main" val="5050083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ソフトウェアモジュール</a:t>
            </a:r>
            <a:endParaRPr kumimoji="1" lang="ja-JP" altLang="en-US"/>
          </a:p>
        </p:txBody>
      </p:sp>
      <p:sp>
        <p:nvSpPr>
          <p:cNvPr id="3" name="コンテンツ プレースホルダー 2"/>
          <p:cNvSpPr>
            <a:spLocks noGrp="1"/>
          </p:cNvSpPr>
          <p:nvPr>
            <p:ph idx="1"/>
          </p:nvPr>
        </p:nvSpPr>
        <p:spPr>
          <a:xfrm>
            <a:off x="457200" y="1556792"/>
            <a:ext cx="8507288" cy="4824536"/>
          </a:xfrm>
        </p:spPr>
        <p:txBody>
          <a:bodyPr/>
          <a:lstStyle/>
          <a:p>
            <a:r>
              <a:rPr lang="ja-JP" altLang="en-US"/>
              <a:t>ソフトウェアは複数のモジュールから構成される</a:t>
            </a:r>
            <a:endParaRPr lang="en-US" altLang="ja-JP"/>
          </a:p>
          <a:p>
            <a:pPr lvl="1"/>
            <a:r>
              <a:rPr kumimoji="1" lang="ja-JP" altLang="en-US" smtClean="0"/>
              <a:t>モジュール：ひとまとま</a:t>
            </a:r>
            <a:r>
              <a:rPr lang="ja-JP" altLang="en-US"/>
              <a:t>り</a:t>
            </a:r>
            <a:r>
              <a:rPr kumimoji="1" lang="ja-JP" altLang="en-US" smtClean="0"/>
              <a:t>の機能をもつ部品</a:t>
            </a:r>
            <a:endParaRPr kumimoji="1" lang="en-US" altLang="ja-JP" smtClean="0"/>
          </a:p>
          <a:p>
            <a:pPr lvl="2"/>
            <a:endParaRPr lang="en-US" altLang="ja-JP"/>
          </a:p>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7</a:t>
            </a:fld>
            <a:endParaRPr lang="ja-JP" altLang="en-US"/>
          </a:p>
        </p:txBody>
      </p:sp>
      <p:sp>
        <p:nvSpPr>
          <p:cNvPr id="6" name="正方形/長方形 5"/>
          <p:cNvSpPr/>
          <p:nvPr/>
        </p:nvSpPr>
        <p:spPr>
          <a:xfrm>
            <a:off x="2412240" y="3429000"/>
            <a:ext cx="4320000" cy="54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smtClean="0">
                <a:solidFill>
                  <a:schemeClr val="tx1"/>
                </a:solidFill>
              </a:rPr>
              <a:t>ユーザーインターフェース</a:t>
            </a:r>
            <a:endParaRPr kumimoji="1" lang="ja-JP" altLang="en-US" sz="2000">
              <a:solidFill>
                <a:schemeClr val="tx1"/>
              </a:solidFill>
            </a:endParaRPr>
          </a:p>
        </p:txBody>
      </p:sp>
      <p:sp>
        <p:nvSpPr>
          <p:cNvPr id="17" name="正方形/長方形 16"/>
          <p:cNvSpPr/>
          <p:nvPr/>
        </p:nvSpPr>
        <p:spPr>
          <a:xfrm>
            <a:off x="2411760" y="4149080"/>
            <a:ext cx="2088000" cy="54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smtClean="0">
                <a:solidFill>
                  <a:schemeClr val="tx1"/>
                </a:solidFill>
              </a:rPr>
              <a:t>ストレージ</a:t>
            </a:r>
            <a:endParaRPr kumimoji="1" lang="ja-JP" altLang="en-US" sz="2000">
              <a:solidFill>
                <a:schemeClr val="tx1"/>
              </a:solidFill>
            </a:endParaRPr>
          </a:p>
        </p:txBody>
      </p:sp>
      <p:sp>
        <p:nvSpPr>
          <p:cNvPr id="19" name="正方形/長方形 18"/>
          <p:cNvSpPr/>
          <p:nvPr/>
        </p:nvSpPr>
        <p:spPr>
          <a:xfrm>
            <a:off x="2412240" y="5697312"/>
            <a:ext cx="4320000" cy="54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smtClean="0">
                <a:solidFill>
                  <a:schemeClr val="tx1"/>
                </a:solidFill>
              </a:rPr>
              <a:t>デベロッパーツール</a:t>
            </a:r>
            <a:endParaRPr lang="ja-JP" altLang="en-US" sz="2000">
              <a:solidFill>
                <a:schemeClr val="tx1"/>
              </a:solidFill>
            </a:endParaRPr>
          </a:p>
        </p:txBody>
      </p:sp>
      <p:sp>
        <p:nvSpPr>
          <p:cNvPr id="20" name="正方形/長方形 19"/>
          <p:cNvSpPr/>
          <p:nvPr/>
        </p:nvSpPr>
        <p:spPr>
          <a:xfrm>
            <a:off x="4644008" y="4149080"/>
            <a:ext cx="2088000" cy="129614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smtClean="0">
                <a:solidFill>
                  <a:schemeClr val="tx1"/>
                </a:solidFill>
              </a:rPr>
              <a:t>レンダリング</a:t>
            </a:r>
            <a:endParaRPr kumimoji="1" lang="en-US" altLang="ja-JP" sz="2000" smtClean="0">
              <a:solidFill>
                <a:schemeClr val="tx1"/>
              </a:solidFill>
            </a:endParaRPr>
          </a:p>
          <a:p>
            <a:pPr algn="ctr"/>
            <a:r>
              <a:rPr lang="ja-JP" altLang="en-US" sz="2000">
                <a:solidFill>
                  <a:schemeClr val="tx1"/>
                </a:solidFill>
              </a:rPr>
              <a:t>エンジン</a:t>
            </a:r>
            <a:endParaRPr kumimoji="1" lang="ja-JP" altLang="en-US" sz="2000">
              <a:solidFill>
                <a:schemeClr val="tx1"/>
              </a:solidFill>
            </a:endParaRPr>
          </a:p>
        </p:txBody>
      </p:sp>
      <p:sp>
        <p:nvSpPr>
          <p:cNvPr id="21" name="正方形/長方形 20"/>
          <p:cNvSpPr/>
          <p:nvPr/>
        </p:nvSpPr>
        <p:spPr>
          <a:xfrm>
            <a:off x="2411760" y="4905224"/>
            <a:ext cx="2088000" cy="54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a:solidFill>
                  <a:schemeClr val="tx1"/>
                </a:solidFill>
              </a:rPr>
              <a:t>プラグイン</a:t>
            </a:r>
            <a:endParaRPr kumimoji="1" lang="ja-JP" altLang="en-US" sz="2000">
              <a:solidFill>
                <a:schemeClr val="tx1"/>
              </a:solidFill>
            </a:endParaRPr>
          </a:p>
        </p:txBody>
      </p:sp>
      <p:sp>
        <p:nvSpPr>
          <p:cNvPr id="23" name="テキスト ボックス 22"/>
          <p:cNvSpPr txBox="1"/>
          <p:nvPr/>
        </p:nvSpPr>
        <p:spPr>
          <a:xfrm>
            <a:off x="2123728" y="3028890"/>
            <a:ext cx="4824536" cy="400110"/>
          </a:xfrm>
          <a:prstGeom prst="rect">
            <a:avLst/>
          </a:prstGeom>
          <a:noFill/>
        </p:spPr>
        <p:txBody>
          <a:bodyPr wrap="square" rtlCol="0">
            <a:spAutoFit/>
          </a:bodyPr>
          <a:lstStyle/>
          <a:p>
            <a:pPr algn="ctr"/>
            <a:r>
              <a:rPr kumimoji="1" lang="ja-JP" altLang="en-US" sz="2000" smtClean="0">
                <a:latin typeface="+mn-ea"/>
              </a:rPr>
              <a:t>例：ウェブブラウザのモジュール</a:t>
            </a:r>
            <a:endParaRPr kumimoji="1" lang="ja-JP" altLang="en-US" sz="2000">
              <a:latin typeface="+mn-ea"/>
            </a:endParaRPr>
          </a:p>
        </p:txBody>
      </p:sp>
    </p:spTree>
    <p:extLst>
      <p:ext uri="{BB962C8B-B14F-4D97-AF65-F5344CB8AC3E}">
        <p14:creationId xmlns:p14="http://schemas.microsoft.com/office/powerpoint/2010/main" val="13898145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正方形/長方形 25"/>
          <p:cNvSpPr/>
          <p:nvPr/>
        </p:nvSpPr>
        <p:spPr>
          <a:xfrm>
            <a:off x="4572239" y="4055413"/>
            <a:ext cx="2318027" cy="1461819"/>
          </a:xfrm>
          <a:prstGeom prst="rect">
            <a:avLst/>
          </a:prstGeom>
          <a:solidFill>
            <a:schemeClr val="accent6">
              <a:lumMod val="40000"/>
              <a:lumOff val="6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正方形/長方形 11"/>
          <p:cNvSpPr/>
          <p:nvPr/>
        </p:nvSpPr>
        <p:spPr>
          <a:xfrm>
            <a:off x="2123728" y="5559529"/>
            <a:ext cx="4741200" cy="821799"/>
          </a:xfrm>
          <a:prstGeom prst="rect">
            <a:avLst/>
          </a:prstGeom>
          <a:solidFill>
            <a:schemeClr val="accent3">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フリーフォーム 12"/>
          <p:cNvSpPr/>
          <p:nvPr/>
        </p:nvSpPr>
        <p:spPr>
          <a:xfrm>
            <a:off x="2123728" y="3272589"/>
            <a:ext cx="4766538" cy="1556085"/>
          </a:xfrm>
          <a:custGeom>
            <a:avLst/>
            <a:gdLst>
              <a:gd name="connsiteX0" fmla="*/ 0 w 4876800"/>
              <a:gd name="connsiteY0" fmla="*/ 0 h 1556085"/>
              <a:gd name="connsiteX1" fmla="*/ 0 w 4876800"/>
              <a:gd name="connsiteY1" fmla="*/ 1556085 h 1556085"/>
              <a:gd name="connsiteX2" fmla="*/ 2486526 w 4876800"/>
              <a:gd name="connsiteY2" fmla="*/ 1556085 h 1556085"/>
              <a:gd name="connsiteX3" fmla="*/ 2486526 w 4876800"/>
              <a:gd name="connsiteY3" fmla="*/ 770022 h 1556085"/>
              <a:gd name="connsiteX4" fmla="*/ 4876800 w 4876800"/>
              <a:gd name="connsiteY4" fmla="*/ 770022 h 1556085"/>
              <a:gd name="connsiteX5" fmla="*/ 4876800 w 4876800"/>
              <a:gd name="connsiteY5" fmla="*/ 16043 h 1556085"/>
              <a:gd name="connsiteX6" fmla="*/ 32084 w 4876800"/>
              <a:gd name="connsiteY6" fmla="*/ 16043 h 1556085"/>
              <a:gd name="connsiteX7" fmla="*/ 0 w 4876800"/>
              <a:gd name="connsiteY7" fmla="*/ 0 h 1556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76800" h="1556085">
                <a:moveTo>
                  <a:pt x="0" y="0"/>
                </a:moveTo>
                <a:lnTo>
                  <a:pt x="0" y="1556085"/>
                </a:lnTo>
                <a:lnTo>
                  <a:pt x="2486526" y="1556085"/>
                </a:lnTo>
                <a:lnTo>
                  <a:pt x="2486526" y="770022"/>
                </a:lnTo>
                <a:lnTo>
                  <a:pt x="4876800" y="770022"/>
                </a:lnTo>
                <a:lnTo>
                  <a:pt x="4876800" y="16043"/>
                </a:lnTo>
                <a:lnTo>
                  <a:pt x="32084" y="16043"/>
                </a:lnTo>
                <a:lnTo>
                  <a:pt x="0" y="0"/>
                </a:lnTo>
                <a:close/>
              </a:path>
            </a:pathLst>
          </a:cu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p:txBody>
          <a:bodyPr/>
          <a:lstStyle/>
          <a:p>
            <a:r>
              <a:rPr kumimoji="1" lang="ja-JP" altLang="en-US" smtClean="0"/>
              <a:t>モジュールオーナー</a:t>
            </a:r>
            <a:endParaRPr kumimoji="1" lang="ja-JP" altLang="en-US"/>
          </a:p>
        </p:txBody>
      </p:sp>
      <p:sp>
        <p:nvSpPr>
          <p:cNvPr id="3" name="コンテンツ プレースホルダー 2"/>
          <p:cNvSpPr>
            <a:spLocks noGrp="1"/>
          </p:cNvSpPr>
          <p:nvPr>
            <p:ph idx="1"/>
          </p:nvPr>
        </p:nvSpPr>
        <p:spPr>
          <a:xfrm>
            <a:off x="457200" y="1556792"/>
            <a:ext cx="8507288" cy="4824536"/>
          </a:xfrm>
        </p:spPr>
        <p:txBody>
          <a:bodyPr/>
          <a:lstStyle/>
          <a:p>
            <a:r>
              <a:rPr lang="ja-JP" altLang="en-US"/>
              <a:t>大規模</a:t>
            </a:r>
            <a:r>
              <a:rPr lang="en-US" altLang="ja-JP"/>
              <a:t>OSS</a:t>
            </a:r>
            <a:r>
              <a:rPr lang="ja-JP" altLang="en-US"/>
              <a:t>プロジェクトでは各コミッターが</a:t>
            </a:r>
            <a:r>
              <a:rPr lang="en-US" altLang="ja-JP"/>
              <a:t/>
            </a:r>
            <a:br>
              <a:rPr lang="en-US" altLang="ja-JP"/>
            </a:br>
            <a:r>
              <a:rPr lang="ja-JP" altLang="en-US"/>
              <a:t>担当すべきモジュールが決められている</a:t>
            </a:r>
            <a:endParaRPr lang="en-US" altLang="ja-JP"/>
          </a:p>
          <a:p>
            <a:pPr lvl="1"/>
            <a:r>
              <a:rPr lang="ja-JP" altLang="en-US" b="1"/>
              <a:t>モジュールオーナー：</a:t>
            </a:r>
            <a:endParaRPr lang="en-US" altLang="ja-JP"/>
          </a:p>
          <a:p>
            <a:pPr lvl="2"/>
            <a:r>
              <a:rPr lang="ja-JP" altLang="en-US"/>
              <a:t>特定のモジュールを担当するコミッター</a:t>
            </a:r>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8</a:t>
            </a:fld>
            <a:endParaRPr lang="ja-JP" altLang="en-US"/>
          </a:p>
        </p:txBody>
      </p:sp>
      <p:sp>
        <p:nvSpPr>
          <p:cNvPr id="6" name="正方形/長方形 5"/>
          <p:cNvSpPr/>
          <p:nvPr/>
        </p:nvSpPr>
        <p:spPr>
          <a:xfrm>
            <a:off x="2412240" y="3429000"/>
            <a:ext cx="4320000" cy="54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smtClean="0">
                <a:solidFill>
                  <a:schemeClr val="tx1"/>
                </a:solidFill>
              </a:rPr>
              <a:t>ユーザーインターフェース</a:t>
            </a:r>
            <a:endParaRPr kumimoji="1" lang="ja-JP" altLang="en-US" sz="2000">
              <a:solidFill>
                <a:schemeClr val="tx1"/>
              </a:solidFill>
            </a:endParaRPr>
          </a:p>
        </p:txBody>
      </p:sp>
      <p:sp>
        <p:nvSpPr>
          <p:cNvPr id="17" name="正方形/長方形 16"/>
          <p:cNvSpPr/>
          <p:nvPr/>
        </p:nvSpPr>
        <p:spPr>
          <a:xfrm>
            <a:off x="2411760" y="4149080"/>
            <a:ext cx="2088000" cy="54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smtClean="0">
                <a:solidFill>
                  <a:schemeClr val="tx1"/>
                </a:solidFill>
              </a:rPr>
              <a:t>ストレージ</a:t>
            </a:r>
            <a:endParaRPr kumimoji="1" lang="ja-JP" altLang="en-US" sz="2000">
              <a:solidFill>
                <a:schemeClr val="tx1"/>
              </a:solidFill>
            </a:endParaRPr>
          </a:p>
        </p:txBody>
      </p:sp>
      <p:sp>
        <p:nvSpPr>
          <p:cNvPr id="19" name="正方形/長方形 18"/>
          <p:cNvSpPr/>
          <p:nvPr/>
        </p:nvSpPr>
        <p:spPr>
          <a:xfrm>
            <a:off x="2412240" y="5697312"/>
            <a:ext cx="4320000" cy="54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smtClean="0">
                <a:solidFill>
                  <a:schemeClr val="tx1"/>
                </a:solidFill>
              </a:rPr>
              <a:t>デベロッパーツール</a:t>
            </a:r>
            <a:endParaRPr lang="ja-JP" altLang="en-US" sz="2000">
              <a:solidFill>
                <a:schemeClr val="tx1"/>
              </a:solidFill>
            </a:endParaRPr>
          </a:p>
        </p:txBody>
      </p:sp>
      <p:sp>
        <p:nvSpPr>
          <p:cNvPr id="20" name="正方形/長方形 19"/>
          <p:cNvSpPr/>
          <p:nvPr/>
        </p:nvSpPr>
        <p:spPr>
          <a:xfrm>
            <a:off x="4644008" y="4149080"/>
            <a:ext cx="2088000" cy="129614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smtClean="0">
                <a:solidFill>
                  <a:schemeClr val="tx1"/>
                </a:solidFill>
              </a:rPr>
              <a:t>レンダリング</a:t>
            </a:r>
            <a:endParaRPr kumimoji="1" lang="en-US" altLang="ja-JP" sz="2000" smtClean="0">
              <a:solidFill>
                <a:schemeClr val="tx1"/>
              </a:solidFill>
            </a:endParaRPr>
          </a:p>
          <a:p>
            <a:pPr algn="ctr"/>
            <a:r>
              <a:rPr lang="ja-JP" altLang="en-US" sz="2000">
                <a:solidFill>
                  <a:schemeClr val="tx1"/>
                </a:solidFill>
              </a:rPr>
              <a:t>エンジン</a:t>
            </a:r>
            <a:endParaRPr kumimoji="1" lang="ja-JP" altLang="en-US" sz="2000">
              <a:solidFill>
                <a:schemeClr val="tx1"/>
              </a:solidFill>
            </a:endParaRPr>
          </a:p>
        </p:txBody>
      </p:sp>
      <p:sp>
        <p:nvSpPr>
          <p:cNvPr id="21" name="正方形/長方形 20"/>
          <p:cNvSpPr/>
          <p:nvPr/>
        </p:nvSpPr>
        <p:spPr>
          <a:xfrm>
            <a:off x="2411760" y="4905224"/>
            <a:ext cx="2088000" cy="54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a:solidFill>
                  <a:schemeClr val="tx1"/>
                </a:solidFill>
              </a:rPr>
              <a:t>プラグイン</a:t>
            </a:r>
            <a:endParaRPr kumimoji="1" lang="ja-JP" altLang="en-US" sz="2000">
              <a:solidFill>
                <a:schemeClr val="tx1"/>
              </a:solidFill>
            </a:endParaRPr>
          </a:p>
        </p:txBody>
      </p:sp>
      <p:sp>
        <p:nvSpPr>
          <p:cNvPr id="18" name="正方形/長方形 17"/>
          <p:cNvSpPr/>
          <p:nvPr/>
        </p:nvSpPr>
        <p:spPr>
          <a:xfrm>
            <a:off x="251520" y="3745723"/>
            <a:ext cx="1583912"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mtClean="0"/>
              <a:t>モジュールオーナー</a:t>
            </a:r>
            <a:endParaRPr kumimoji="1" lang="ja-JP" altLang="en-US" dirty="0"/>
          </a:p>
        </p:txBody>
      </p:sp>
      <p:sp>
        <p:nvSpPr>
          <p:cNvPr id="22" name="正方形/長方形 21"/>
          <p:cNvSpPr/>
          <p:nvPr/>
        </p:nvSpPr>
        <p:spPr>
          <a:xfrm>
            <a:off x="7164288" y="4509120"/>
            <a:ext cx="1583912"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mtClean="0"/>
              <a:t>モジュールオーナー</a:t>
            </a:r>
            <a:endParaRPr kumimoji="1" lang="ja-JP" altLang="en-US" dirty="0"/>
          </a:p>
        </p:txBody>
      </p:sp>
      <p:sp>
        <p:nvSpPr>
          <p:cNvPr id="24" name="正方形/長方形 23"/>
          <p:cNvSpPr/>
          <p:nvPr/>
        </p:nvSpPr>
        <p:spPr>
          <a:xfrm>
            <a:off x="251520" y="5661248"/>
            <a:ext cx="1583912"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mtClean="0"/>
              <a:t>モジュールオーナー</a:t>
            </a:r>
            <a:endParaRPr kumimoji="1" lang="ja-JP" altLang="en-US" dirty="0"/>
          </a:p>
        </p:txBody>
      </p:sp>
      <p:pic>
        <p:nvPicPr>
          <p:cNvPr id="28" name="図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224" y="4365104"/>
            <a:ext cx="857250" cy="857250"/>
          </a:xfrm>
          <a:prstGeom prst="rect">
            <a:avLst/>
          </a:prstGeom>
        </p:spPr>
      </p:pic>
      <p:pic>
        <p:nvPicPr>
          <p:cNvPr id="29" name="図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8717" y="5517232"/>
            <a:ext cx="791035" cy="791035"/>
          </a:xfrm>
          <a:prstGeom prst="rect">
            <a:avLst/>
          </a:prstGeom>
        </p:spPr>
      </p:pic>
      <p:pic>
        <p:nvPicPr>
          <p:cNvPr id="31" name="Picture 43" descr="F:\Documents and Settings\masao\My Documents\My Pictures\Microsoft クリップ オーガナイザ\j0432621.png"/>
          <p:cNvPicPr>
            <a:picLocks noChangeAspect="1" noChangeArrowheads="1"/>
          </p:cNvPicPr>
          <p:nvPr/>
        </p:nvPicPr>
        <p:blipFill>
          <a:blip r:embed="rId5" cstate="print"/>
          <a:srcRect/>
          <a:stretch>
            <a:fillRect/>
          </a:stretch>
        </p:blipFill>
        <p:spPr bwMode="auto">
          <a:xfrm flipH="1">
            <a:off x="1547664" y="3678157"/>
            <a:ext cx="719027" cy="704397"/>
          </a:xfrm>
          <a:prstGeom prst="rect">
            <a:avLst/>
          </a:prstGeom>
          <a:noFill/>
        </p:spPr>
      </p:pic>
    </p:spTree>
    <p:extLst>
      <p:ext uri="{BB962C8B-B14F-4D97-AF65-F5344CB8AC3E}">
        <p14:creationId xmlns:p14="http://schemas.microsoft.com/office/powerpoint/2010/main" val="2760359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7" descr="「汗 イラスト フリー」の画像検索結果"/>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7092280" y="4048858"/>
            <a:ext cx="532269" cy="532270"/>
          </a:xfrm>
          <a:prstGeom prst="rect">
            <a:avLst/>
          </a:prstGeom>
          <a:noFill/>
          <a:extLst>
            <a:ext uri="{909E8E84-426E-40DD-AFC4-6F175D3DCCD1}">
              <a14:hiddenFill xmlns:a14="http://schemas.microsoft.com/office/drawing/2010/main">
                <a:solidFill>
                  <a:srgbClr val="FFFFFF"/>
                </a:solidFill>
              </a14:hiddenFill>
            </a:ext>
          </a:extLst>
        </p:spPr>
      </p:pic>
      <p:sp>
        <p:nvSpPr>
          <p:cNvPr id="26" name="正方形/長方形 25"/>
          <p:cNvSpPr/>
          <p:nvPr/>
        </p:nvSpPr>
        <p:spPr>
          <a:xfrm>
            <a:off x="4572239" y="4055413"/>
            <a:ext cx="2318027" cy="1461819"/>
          </a:xfrm>
          <a:prstGeom prst="rect">
            <a:avLst/>
          </a:prstGeom>
          <a:solidFill>
            <a:schemeClr val="accent6">
              <a:lumMod val="40000"/>
              <a:lumOff val="6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正方形/長方形 11"/>
          <p:cNvSpPr/>
          <p:nvPr/>
        </p:nvSpPr>
        <p:spPr>
          <a:xfrm>
            <a:off x="2123728" y="5559529"/>
            <a:ext cx="4741200" cy="821799"/>
          </a:xfrm>
          <a:prstGeom prst="rect">
            <a:avLst/>
          </a:prstGeom>
          <a:solidFill>
            <a:schemeClr val="accent3">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フリーフォーム 12"/>
          <p:cNvSpPr/>
          <p:nvPr/>
        </p:nvSpPr>
        <p:spPr>
          <a:xfrm>
            <a:off x="2123728" y="3272589"/>
            <a:ext cx="4766538" cy="1556085"/>
          </a:xfrm>
          <a:custGeom>
            <a:avLst/>
            <a:gdLst>
              <a:gd name="connsiteX0" fmla="*/ 0 w 4876800"/>
              <a:gd name="connsiteY0" fmla="*/ 0 h 1556085"/>
              <a:gd name="connsiteX1" fmla="*/ 0 w 4876800"/>
              <a:gd name="connsiteY1" fmla="*/ 1556085 h 1556085"/>
              <a:gd name="connsiteX2" fmla="*/ 2486526 w 4876800"/>
              <a:gd name="connsiteY2" fmla="*/ 1556085 h 1556085"/>
              <a:gd name="connsiteX3" fmla="*/ 2486526 w 4876800"/>
              <a:gd name="connsiteY3" fmla="*/ 770022 h 1556085"/>
              <a:gd name="connsiteX4" fmla="*/ 4876800 w 4876800"/>
              <a:gd name="connsiteY4" fmla="*/ 770022 h 1556085"/>
              <a:gd name="connsiteX5" fmla="*/ 4876800 w 4876800"/>
              <a:gd name="connsiteY5" fmla="*/ 16043 h 1556085"/>
              <a:gd name="connsiteX6" fmla="*/ 32084 w 4876800"/>
              <a:gd name="connsiteY6" fmla="*/ 16043 h 1556085"/>
              <a:gd name="connsiteX7" fmla="*/ 0 w 4876800"/>
              <a:gd name="connsiteY7" fmla="*/ 0 h 1556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76800" h="1556085">
                <a:moveTo>
                  <a:pt x="0" y="0"/>
                </a:moveTo>
                <a:lnTo>
                  <a:pt x="0" y="1556085"/>
                </a:lnTo>
                <a:lnTo>
                  <a:pt x="2486526" y="1556085"/>
                </a:lnTo>
                <a:lnTo>
                  <a:pt x="2486526" y="770022"/>
                </a:lnTo>
                <a:lnTo>
                  <a:pt x="4876800" y="770022"/>
                </a:lnTo>
                <a:lnTo>
                  <a:pt x="4876800" y="16043"/>
                </a:lnTo>
                <a:lnTo>
                  <a:pt x="32084" y="16043"/>
                </a:lnTo>
                <a:lnTo>
                  <a:pt x="0" y="0"/>
                </a:lnTo>
                <a:close/>
              </a:path>
            </a:pathLst>
          </a:cu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228600" y="332656"/>
            <a:ext cx="8686800" cy="1084982"/>
          </a:xfrm>
        </p:spPr>
        <p:txBody>
          <a:bodyPr>
            <a:noAutofit/>
          </a:bodyPr>
          <a:lstStyle/>
          <a:p>
            <a:r>
              <a:rPr lang="ja-JP" altLang="en-US" smtClean="0"/>
              <a:t>モジュールオーナー候補者</a:t>
            </a:r>
            <a:endParaRPr kumimoji="1" lang="ja-JP" altLang="en-US"/>
          </a:p>
        </p:txBody>
      </p:sp>
      <p:sp>
        <p:nvSpPr>
          <p:cNvPr id="3" name="コンテンツ プレースホルダー 2"/>
          <p:cNvSpPr>
            <a:spLocks noGrp="1"/>
          </p:cNvSpPr>
          <p:nvPr>
            <p:ph idx="1"/>
          </p:nvPr>
        </p:nvSpPr>
        <p:spPr>
          <a:xfrm>
            <a:off x="457200" y="1556792"/>
            <a:ext cx="8507288" cy="4824536"/>
          </a:xfrm>
        </p:spPr>
        <p:txBody>
          <a:bodyPr/>
          <a:lstStyle/>
          <a:p>
            <a:r>
              <a:rPr lang="ja-JP" altLang="en-US"/>
              <a:t>不具合修正の効率化に</a:t>
            </a:r>
            <a:r>
              <a:rPr lang="ja-JP" altLang="en-US" smtClean="0"/>
              <a:t>は人手が</a:t>
            </a:r>
            <a:r>
              <a:rPr lang="ja-JP" altLang="en-US"/>
              <a:t>不足している</a:t>
            </a:r>
            <a:r>
              <a:rPr lang="ja-JP" altLang="en-US" b="1" smtClean="0"/>
              <a:t>モジュールのオーナーに適した開発者（モジュールオーナー候補者）</a:t>
            </a:r>
            <a:r>
              <a:rPr lang="ja-JP" altLang="en-US" smtClean="0"/>
              <a:t>を推薦することが必要となる</a:t>
            </a:r>
            <a:endParaRPr lang="en-US" altLang="ja-JP" smtClean="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9</a:t>
            </a:fld>
            <a:endParaRPr lang="ja-JP" altLang="en-US"/>
          </a:p>
        </p:txBody>
      </p:sp>
      <p:sp>
        <p:nvSpPr>
          <p:cNvPr id="6" name="正方形/長方形 5"/>
          <p:cNvSpPr/>
          <p:nvPr/>
        </p:nvSpPr>
        <p:spPr>
          <a:xfrm>
            <a:off x="2412240" y="3429000"/>
            <a:ext cx="4320000" cy="54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smtClean="0">
                <a:solidFill>
                  <a:schemeClr val="tx1"/>
                </a:solidFill>
              </a:rPr>
              <a:t>ユーザーインターフェース</a:t>
            </a:r>
            <a:endParaRPr kumimoji="1" lang="ja-JP" altLang="en-US" sz="2000">
              <a:solidFill>
                <a:schemeClr val="tx1"/>
              </a:solidFill>
            </a:endParaRPr>
          </a:p>
        </p:txBody>
      </p:sp>
      <p:sp>
        <p:nvSpPr>
          <p:cNvPr id="17" name="正方形/長方形 16"/>
          <p:cNvSpPr/>
          <p:nvPr/>
        </p:nvSpPr>
        <p:spPr>
          <a:xfrm>
            <a:off x="2411760" y="4149080"/>
            <a:ext cx="2088000" cy="54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smtClean="0">
                <a:solidFill>
                  <a:schemeClr val="tx1"/>
                </a:solidFill>
              </a:rPr>
              <a:t>ストレージ</a:t>
            </a:r>
            <a:endParaRPr kumimoji="1" lang="ja-JP" altLang="en-US" sz="2000">
              <a:solidFill>
                <a:schemeClr val="tx1"/>
              </a:solidFill>
            </a:endParaRPr>
          </a:p>
        </p:txBody>
      </p:sp>
      <p:sp>
        <p:nvSpPr>
          <p:cNvPr id="19" name="正方形/長方形 18"/>
          <p:cNvSpPr/>
          <p:nvPr/>
        </p:nvSpPr>
        <p:spPr>
          <a:xfrm>
            <a:off x="2412240" y="5697312"/>
            <a:ext cx="4320000" cy="54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smtClean="0">
                <a:solidFill>
                  <a:schemeClr val="tx1"/>
                </a:solidFill>
              </a:rPr>
              <a:t>デベロッパーツール</a:t>
            </a:r>
            <a:endParaRPr lang="ja-JP" altLang="en-US" sz="2000">
              <a:solidFill>
                <a:schemeClr val="tx1"/>
              </a:solidFill>
            </a:endParaRPr>
          </a:p>
        </p:txBody>
      </p:sp>
      <p:sp>
        <p:nvSpPr>
          <p:cNvPr id="20" name="正方形/長方形 19"/>
          <p:cNvSpPr/>
          <p:nvPr/>
        </p:nvSpPr>
        <p:spPr>
          <a:xfrm>
            <a:off x="4644008" y="4149080"/>
            <a:ext cx="2088000" cy="129614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smtClean="0">
                <a:solidFill>
                  <a:schemeClr val="tx1"/>
                </a:solidFill>
              </a:rPr>
              <a:t>レンダリング</a:t>
            </a:r>
            <a:endParaRPr kumimoji="1" lang="en-US" altLang="ja-JP" sz="2000" smtClean="0">
              <a:solidFill>
                <a:schemeClr val="tx1"/>
              </a:solidFill>
            </a:endParaRPr>
          </a:p>
          <a:p>
            <a:pPr algn="ctr"/>
            <a:r>
              <a:rPr lang="ja-JP" altLang="en-US" sz="2000">
                <a:solidFill>
                  <a:schemeClr val="tx1"/>
                </a:solidFill>
              </a:rPr>
              <a:t>エンジン</a:t>
            </a:r>
            <a:endParaRPr kumimoji="1" lang="ja-JP" altLang="en-US" sz="2000">
              <a:solidFill>
                <a:schemeClr val="tx1"/>
              </a:solidFill>
            </a:endParaRPr>
          </a:p>
        </p:txBody>
      </p:sp>
      <p:sp>
        <p:nvSpPr>
          <p:cNvPr id="21" name="正方形/長方形 20"/>
          <p:cNvSpPr/>
          <p:nvPr/>
        </p:nvSpPr>
        <p:spPr>
          <a:xfrm>
            <a:off x="2411760" y="4905224"/>
            <a:ext cx="2088000" cy="54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a:solidFill>
                  <a:schemeClr val="tx1"/>
                </a:solidFill>
              </a:rPr>
              <a:t>プラグイン</a:t>
            </a:r>
            <a:endParaRPr kumimoji="1" lang="ja-JP" altLang="en-US" sz="2000">
              <a:solidFill>
                <a:schemeClr val="tx1"/>
              </a:solidFill>
            </a:endParaRPr>
          </a:p>
        </p:txBody>
      </p:sp>
      <p:sp>
        <p:nvSpPr>
          <p:cNvPr id="18" name="正方形/長方形 17"/>
          <p:cNvSpPr/>
          <p:nvPr/>
        </p:nvSpPr>
        <p:spPr>
          <a:xfrm>
            <a:off x="251520" y="3745723"/>
            <a:ext cx="1583912"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mtClean="0"/>
              <a:t>モジュールオーナー</a:t>
            </a:r>
            <a:endParaRPr kumimoji="1" lang="ja-JP" altLang="en-US" dirty="0"/>
          </a:p>
        </p:txBody>
      </p:sp>
      <p:sp>
        <p:nvSpPr>
          <p:cNvPr id="22" name="正方形/長方形 21"/>
          <p:cNvSpPr/>
          <p:nvPr/>
        </p:nvSpPr>
        <p:spPr>
          <a:xfrm>
            <a:off x="7164288" y="4509120"/>
            <a:ext cx="1583912"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mtClean="0"/>
              <a:t>モジュールオーナー</a:t>
            </a:r>
            <a:endParaRPr kumimoji="1" lang="ja-JP" altLang="en-US" dirty="0"/>
          </a:p>
        </p:txBody>
      </p:sp>
      <p:sp>
        <p:nvSpPr>
          <p:cNvPr id="24" name="正方形/長方形 23"/>
          <p:cNvSpPr/>
          <p:nvPr/>
        </p:nvSpPr>
        <p:spPr>
          <a:xfrm>
            <a:off x="251520" y="5661248"/>
            <a:ext cx="1583912"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mtClean="0"/>
              <a:t>モジュールオーナー</a:t>
            </a:r>
            <a:endParaRPr kumimoji="1" lang="ja-JP" altLang="en-US" dirty="0"/>
          </a:p>
        </p:txBody>
      </p:sp>
      <p:pic>
        <p:nvPicPr>
          <p:cNvPr id="28" name="図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8224" y="4365104"/>
            <a:ext cx="857250" cy="857250"/>
          </a:xfrm>
          <a:prstGeom prst="rect">
            <a:avLst/>
          </a:prstGeom>
        </p:spPr>
      </p:pic>
      <p:pic>
        <p:nvPicPr>
          <p:cNvPr id="29" name="図 2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48717" y="5517232"/>
            <a:ext cx="791035" cy="791035"/>
          </a:xfrm>
          <a:prstGeom prst="rect">
            <a:avLst/>
          </a:prstGeom>
        </p:spPr>
      </p:pic>
      <p:sp>
        <p:nvSpPr>
          <p:cNvPr id="31" name="フローチャート : 複数書類 30"/>
          <p:cNvSpPr/>
          <p:nvPr/>
        </p:nvSpPr>
        <p:spPr>
          <a:xfrm>
            <a:off x="5652120" y="4165599"/>
            <a:ext cx="792087" cy="487537"/>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smtClean="0">
                <a:solidFill>
                  <a:schemeClr val="tx1"/>
                </a:solidFill>
                <a:latin typeface="+mj-ea"/>
                <a:ea typeface="+mj-ea"/>
              </a:rPr>
              <a:t>パッチ</a:t>
            </a:r>
            <a:endParaRPr kumimoji="1" lang="ja-JP" altLang="en-US" sz="1200">
              <a:solidFill>
                <a:schemeClr val="tx1"/>
              </a:solidFill>
              <a:latin typeface="+mj-ea"/>
              <a:ea typeface="+mj-ea"/>
            </a:endParaRPr>
          </a:p>
        </p:txBody>
      </p:sp>
      <p:sp>
        <p:nvSpPr>
          <p:cNvPr id="32" name="フローチャート : 複数書類 31"/>
          <p:cNvSpPr/>
          <p:nvPr/>
        </p:nvSpPr>
        <p:spPr>
          <a:xfrm>
            <a:off x="4788025" y="4941168"/>
            <a:ext cx="792087" cy="487537"/>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smtClean="0">
                <a:solidFill>
                  <a:schemeClr val="tx1"/>
                </a:solidFill>
                <a:latin typeface="+mj-ea"/>
                <a:ea typeface="+mj-ea"/>
              </a:rPr>
              <a:t>パッチ</a:t>
            </a:r>
            <a:endParaRPr kumimoji="1" lang="ja-JP" altLang="en-US" sz="1200">
              <a:solidFill>
                <a:schemeClr val="tx1"/>
              </a:solidFill>
              <a:latin typeface="+mj-ea"/>
              <a:ea typeface="+mj-ea"/>
            </a:endParaRPr>
          </a:p>
        </p:txBody>
      </p:sp>
      <p:sp>
        <p:nvSpPr>
          <p:cNvPr id="33" name="フローチャート : 複数書類 32"/>
          <p:cNvSpPr/>
          <p:nvPr/>
        </p:nvSpPr>
        <p:spPr>
          <a:xfrm>
            <a:off x="5796136" y="5013176"/>
            <a:ext cx="792087" cy="487537"/>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smtClean="0">
                <a:solidFill>
                  <a:schemeClr val="tx1"/>
                </a:solidFill>
                <a:latin typeface="+mj-ea"/>
                <a:ea typeface="+mj-ea"/>
              </a:rPr>
              <a:t>パッチ</a:t>
            </a:r>
            <a:endParaRPr kumimoji="1" lang="ja-JP" altLang="en-US" sz="1200">
              <a:solidFill>
                <a:schemeClr val="tx1"/>
              </a:solidFill>
              <a:latin typeface="+mj-ea"/>
              <a:ea typeface="+mj-ea"/>
            </a:endParaRPr>
          </a:p>
        </p:txBody>
      </p:sp>
      <p:sp>
        <p:nvSpPr>
          <p:cNvPr id="36" name="フローチャート : 複数書類 35"/>
          <p:cNvSpPr/>
          <p:nvPr/>
        </p:nvSpPr>
        <p:spPr>
          <a:xfrm>
            <a:off x="2771800" y="5875122"/>
            <a:ext cx="792087" cy="487537"/>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smtClean="0">
                <a:solidFill>
                  <a:schemeClr val="tx1"/>
                </a:solidFill>
                <a:latin typeface="+mj-ea"/>
                <a:ea typeface="+mj-ea"/>
              </a:rPr>
              <a:t>パッチ</a:t>
            </a:r>
            <a:endParaRPr kumimoji="1" lang="ja-JP" altLang="en-US" sz="1200">
              <a:solidFill>
                <a:schemeClr val="tx1"/>
              </a:solidFill>
              <a:latin typeface="+mj-ea"/>
              <a:ea typeface="+mj-ea"/>
            </a:endParaRPr>
          </a:p>
        </p:txBody>
      </p:sp>
      <p:pic>
        <p:nvPicPr>
          <p:cNvPr id="40" name="Picture 43" descr="F:\Documents and Settings\masao\My Documents\My Pictures\Microsoft クリップ オーガナイザ\j0432621.png"/>
          <p:cNvPicPr>
            <a:picLocks noChangeAspect="1" noChangeArrowheads="1"/>
          </p:cNvPicPr>
          <p:nvPr/>
        </p:nvPicPr>
        <p:blipFill>
          <a:blip r:embed="rId7" cstate="print"/>
          <a:srcRect/>
          <a:stretch>
            <a:fillRect/>
          </a:stretch>
        </p:blipFill>
        <p:spPr bwMode="auto">
          <a:xfrm flipH="1">
            <a:off x="1547664" y="3678157"/>
            <a:ext cx="719027" cy="704397"/>
          </a:xfrm>
          <a:prstGeom prst="rect">
            <a:avLst/>
          </a:prstGeom>
          <a:noFill/>
        </p:spPr>
      </p:pic>
    </p:spTree>
    <p:extLst>
      <p:ext uri="{BB962C8B-B14F-4D97-AF65-F5344CB8AC3E}">
        <p14:creationId xmlns:p14="http://schemas.microsoft.com/office/powerpoint/2010/main" val="22299293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本研究の目的</a:t>
            </a:r>
            <a:endParaRPr kumimoji="1" lang="ja-JP" altLang="en-US"/>
          </a:p>
        </p:txBody>
      </p:sp>
      <p:sp>
        <p:nvSpPr>
          <p:cNvPr id="3" name="コンテンツ プレースホルダー 2"/>
          <p:cNvSpPr>
            <a:spLocks noGrp="1"/>
          </p:cNvSpPr>
          <p:nvPr>
            <p:ph idx="1"/>
          </p:nvPr>
        </p:nvSpPr>
        <p:spPr/>
        <p:txBody>
          <a:bodyPr>
            <a:normAutofit/>
          </a:bodyPr>
          <a:lstStyle/>
          <a:p>
            <a:r>
              <a:rPr kumimoji="1" lang="ja-JP" altLang="en-US" smtClean="0"/>
              <a:t>目的</a:t>
            </a:r>
            <a:endParaRPr kumimoji="1" lang="en-US" altLang="ja-JP" smtClean="0"/>
          </a:p>
          <a:p>
            <a:pPr lvl="1"/>
            <a:r>
              <a:rPr lang="ja-JP" altLang="en-US"/>
              <a:t>モジュールオーナーの不足を解消するため</a:t>
            </a:r>
            <a:r>
              <a:rPr lang="ja-JP" altLang="en-US" smtClean="0"/>
              <a:t>に，</a:t>
            </a:r>
            <a:r>
              <a:rPr lang="en-US" altLang="ja-JP" smtClean="0"/>
              <a:t/>
            </a:r>
            <a:br>
              <a:rPr lang="en-US" altLang="ja-JP" smtClean="0"/>
            </a:br>
            <a:r>
              <a:rPr lang="ja-JP" altLang="en-US" smtClean="0"/>
              <a:t>モジュールオーナー候補者を</a:t>
            </a:r>
            <a:r>
              <a:rPr lang="ja-JP" altLang="en-US"/>
              <a:t>推薦する</a:t>
            </a:r>
            <a:endParaRPr kumimoji="1" lang="en-US" altLang="ja-JP" smtClean="0"/>
          </a:p>
          <a:p>
            <a:pPr lvl="1"/>
            <a:endParaRPr lang="en-US" altLang="ja-JP"/>
          </a:p>
          <a:p>
            <a:r>
              <a:rPr kumimoji="1" lang="ja-JP" altLang="en-US" smtClean="0"/>
              <a:t>アプローチ</a:t>
            </a:r>
            <a:endParaRPr kumimoji="1" lang="en-US" altLang="ja-JP" smtClean="0"/>
          </a:p>
          <a:p>
            <a:pPr lvl="1"/>
            <a:r>
              <a:rPr lang="ja-JP" altLang="en-US"/>
              <a:t>モジュールオーナーの適性を示すメトリクスを</a:t>
            </a:r>
            <a:r>
              <a:rPr lang="ja-JP" altLang="en-US" smtClean="0"/>
              <a:t>定義</a:t>
            </a:r>
            <a:endParaRPr lang="en-US" altLang="ja-JP"/>
          </a:p>
          <a:p>
            <a:pPr lvl="1"/>
            <a:r>
              <a:rPr lang="ja-JP" altLang="en-US" smtClean="0"/>
              <a:t>モジュールオーナー候補者を特定するための予測モデルを構築</a:t>
            </a:r>
            <a:endParaRPr lang="en-US" altLang="ja-JP" smtClean="0"/>
          </a:p>
          <a:p>
            <a:pPr lvl="1"/>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10</a:t>
            </a:fld>
            <a:endParaRPr lang="ja-JP" altLang="en-US"/>
          </a:p>
        </p:txBody>
      </p:sp>
    </p:spTree>
    <p:extLst>
      <p:ext uri="{BB962C8B-B14F-4D97-AF65-F5344CB8AC3E}">
        <p14:creationId xmlns:p14="http://schemas.microsoft.com/office/powerpoint/2010/main" val="34826683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モジュールオーナーの適性</a:t>
            </a:r>
            <a:endParaRPr kumimoji="1" lang="ja-JP" altLang="en-US"/>
          </a:p>
        </p:txBody>
      </p:sp>
      <p:sp>
        <p:nvSpPr>
          <p:cNvPr id="3" name="コンテンツ プレースホルダー 2"/>
          <p:cNvSpPr>
            <a:spLocks noGrp="1"/>
          </p:cNvSpPr>
          <p:nvPr>
            <p:ph idx="1"/>
          </p:nvPr>
        </p:nvSpPr>
        <p:spPr/>
        <p:txBody>
          <a:bodyPr/>
          <a:lstStyle/>
          <a:p>
            <a:r>
              <a:rPr lang="ja-JP" altLang="en-US" smtClean="0"/>
              <a:t>仮説</a:t>
            </a:r>
            <a:endParaRPr lang="en-US" altLang="ja-JP" smtClean="0"/>
          </a:p>
          <a:p>
            <a:pPr lvl="1"/>
            <a:r>
              <a:rPr lang="ja-JP" altLang="en-US"/>
              <a:t>パッチ投稿の割合が高い開発者ほど</a:t>
            </a:r>
            <a:r>
              <a:rPr lang="ja-JP" altLang="en-US" smtClean="0"/>
              <a:t>モジュールの変更作業に関わった実績があるためモジュールオーナーの適性が高いのでは？</a:t>
            </a:r>
            <a:endParaRPr lang="en-US" altLang="ja-JP" smtClean="0"/>
          </a:p>
          <a:p>
            <a:endParaRPr kumimoji="1" lang="en-US" altLang="ja-JP"/>
          </a:p>
          <a:p>
            <a:endParaRPr kumimoji="1" lang="en-US" altLang="ja-JP" smtClean="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11</a:t>
            </a:fld>
            <a:endParaRPr lang="ja-JP" altLang="en-US"/>
          </a:p>
        </p:txBody>
      </p:sp>
      <p:graphicFrame>
        <p:nvGraphicFramePr>
          <p:cNvPr id="15" name="グラフ 14"/>
          <p:cNvGraphicFramePr>
            <a:graphicFrameLocks/>
          </p:cNvGraphicFramePr>
          <p:nvPr>
            <p:extLst>
              <p:ext uri="{D42A27DB-BD31-4B8C-83A1-F6EECF244321}">
                <p14:modId xmlns:p14="http://schemas.microsoft.com/office/powerpoint/2010/main" val="877969203"/>
              </p:ext>
            </p:extLst>
          </p:nvPr>
        </p:nvGraphicFramePr>
        <p:xfrm>
          <a:off x="2195736" y="2780928"/>
          <a:ext cx="4680520" cy="3978821"/>
        </p:xfrm>
        <a:graphic>
          <a:graphicData uri="http://schemas.openxmlformats.org/drawingml/2006/chart">
            <c:chart xmlns:c="http://schemas.openxmlformats.org/drawingml/2006/chart" xmlns:r="http://schemas.openxmlformats.org/officeDocument/2006/relationships" r:id="rId3"/>
          </a:graphicData>
        </a:graphic>
      </p:graphicFrame>
      <p:sp>
        <p:nvSpPr>
          <p:cNvPr id="16" name="テキスト ボックス 15"/>
          <p:cNvSpPr txBox="1"/>
          <p:nvPr/>
        </p:nvSpPr>
        <p:spPr>
          <a:xfrm>
            <a:off x="3743908" y="4377878"/>
            <a:ext cx="1656184" cy="923330"/>
          </a:xfrm>
          <a:prstGeom prst="rect">
            <a:avLst/>
          </a:prstGeom>
          <a:noFill/>
        </p:spPr>
        <p:txBody>
          <a:bodyPr wrap="square" rtlCol="0">
            <a:spAutoFit/>
          </a:bodyPr>
          <a:lstStyle/>
          <a:p>
            <a:pPr algn="ctr"/>
            <a:r>
              <a:rPr lang="ja-JP" altLang="en-US" smtClean="0">
                <a:latin typeface="+mn-ea"/>
              </a:rPr>
              <a:t>モジュール</a:t>
            </a:r>
            <a:r>
              <a:rPr lang="en-US" altLang="ja-JP" smtClean="0">
                <a:latin typeface="+mn-ea"/>
              </a:rPr>
              <a:t>A</a:t>
            </a:r>
            <a:r>
              <a:rPr lang="ja-JP" altLang="en-US" smtClean="0">
                <a:latin typeface="+mn-ea"/>
              </a:rPr>
              <a:t>に投稿されたパッチ数</a:t>
            </a:r>
            <a:endParaRPr kumimoji="1" lang="ja-JP" altLang="en-US">
              <a:latin typeface="+mn-ea"/>
            </a:endParaRPr>
          </a:p>
        </p:txBody>
      </p:sp>
    </p:spTree>
    <p:extLst>
      <p:ext uri="{BB962C8B-B14F-4D97-AF65-F5344CB8AC3E}">
        <p14:creationId xmlns:p14="http://schemas.microsoft.com/office/powerpoint/2010/main" val="9164998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a:t>メトリクス</a:t>
            </a:r>
            <a:r>
              <a:rPr lang="ja-JP" altLang="en-US" smtClean="0"/>
              <a:t>の定義</a:t>
            </a:r>
            <a:endParaRPr kumimoji="1" lang="ja-JP" altLang="en-US"/>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pPr algn="l"/>
                <a:r>
                  <a:rPr kumimoji="1" lang="ja-JP" altLang="en-US" smtClean="0"/>
                  <a:t>パッチ貢献度 </a:t>
                </a:r>
                <a:r>
                  <a:rPr kumimoji="1" lang="en-US" altLang="ja-JP" sz="2400" smtClean="0"/>
                  <a:t>(PCR</a:t>
                </a:r>
                <a:r>
                  <a:rPr kumimoji="1" lang="ja-JP" altLang="en-US" sz="2400" smtClean="0"/>
                  <a:t>：</a:t>
                </a:r>
                <a:r>
                  <a:rPr kumimoji="1" lang="en-US" altLang="ja-JP" sz="2400" smtClean="0"/>
                  <a:t>Patch Contribution Rate)</a:t>
                </a:r>
                <a:endParaRPr kumimoji="1" lang="en-US" altLang="ja-JP" sz="2000" smtClean="0"/>
              </a:p>
              <a:p>
                <a:pPr lvl="1" algn="l"/>
                <a:r>
                  <a:rPr lang="ja-JP" altLang="en-US" smtClean="0">
                    <a:solidFill>
                      <a:prstClr val="black"/>
                    </a:solidFill>
                  </a:rPr>
                  <a:t>特定のモジュールに占める投稿したパッチの割合</a:t>
                </a:r>
                <a:endParaRPr lang="en-US" altLang="ja-JP" sz="1600" smtClean="0"/>
              </a:p>
              <a:p>
                <a:pPr lvl="1" algn="l"/>
                <a14:m>
                  <m:oMath xmlns:m="http://schemas.openxmlformats.org/officeDocument/2006/math">
                    <m:f>
                      <m:fPr>
                        <m:ctrlPr>
                          <a:rPr lang="en-US" altLang="ja-JP" sz="2000" i="1">
                            <a:latin typeface="Cambria Math"/>
                          </a:rPr>
                        </m:ctrlPr>
                      </m:fPr>
                      <m:num>
                        <m:r>
                          <a:rPr lang="en-US" altLang="ja-JP" sz="2000" i="1">
                            <a:latin typeface="Cambria Math"/>
                          </a:rPr>
                          <m:t>#</m:t>
                        </m:r>
                        <m:r>
                          <a:rPr lang="en-US" altLang="ja-JP" sz="2000" i="1">
                            <a:latin typeface="Cambria Math"/>
                          </a:rPr>
                          <m:t>𝑝𝑎𝑡𝑐h𝐷𝑒𝑣</m:t>
                        </m:r>
                      </m:num>
                      <m:den>
                        <m:r>
                          <a:rPr lang="en-US" altLang="ja-JP" sz="2000" i="1">
                            <a:latin typeface="Cambria Math"/>
                          </a:rPr>
                          <m:t>#</m:t>
                        </m:r>
                        <m:r>
                          <a:rPr lang="en-US" altLang="ja-JP" sz="2000" i="1">
                            <a:latin typeface="Cambria Math"/>
                          </a:rPr>
                          <m:t>𝑝𝑎𝑡𝑐h𝑀𝑜𝑑𝑢𝑙𝑒</m:t>
                        </m:r>
                      </m:den>
                    </m:f>
                  </m:oMath>
                </a14:m>
                <a:r>
                  <a:rPr lang="ja-JP" altLang="en-US" smtClean="0"/>
                  <a:t> の値はべき分布となるため対数変換を行う</a:t>
                </a:r>
                <a:endParaRPr lang="en-US" altLang="ja-JP" smtClean="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3"/>
                <a:stretch>
                  <a:fillRect l="-1259" t="-1641" r="-74"/>
                </a:stretch>
              </a:blipFill>
            </p:spPr>
            <p:txBody>
              <a:bodyPr/>
              <a:lstStyle/>
              <a:p>
                <a:r>
                  <a:rPr lang="ja-JP" altLang="en-US">
                    <a:noFill/>
                  </a:rPr>
                  <a:t> </a:t>
                </a:r>
              </a:p>
            </p:txBody>
          </p:sp>
        </mc:Fallback>
      </mc:AlternateContent>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12</a:t>
            </a:fld>
            <a:endParaRPr lang="ja-JP" altLang="en-US"/>
          </a:p>
        </p:txBody>
      </p:sp>
      <mc:AlternateContent xmlns:mc="http://schemas.openxmlformats.org/markup-compatibility/2006" xmlns:a14="http://schemas.microsoft.com/office/drawing/2010/main">
        <mc:Choice Requires="a14">
          <p:sp>
            <p:nvSpPr>
              <p:cNvPr id="6" name="テキスト ボックス 5"/>
              <p:cNvSpPr txBox="1"/>
              <p:nvPr/>
            </p:nvSpPr>
            <p:spPr>
              <a:xfrm>
                <a:off x="1863182" y="3429000"/>
                <a:ext cx="5417637" cy="982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ja-JP" sz="2800" b="0" i="1" smtClean="0">
                          <a:latin typeface="Cambria Math"/>
                        </a:rPr>
                        <m:t>𝑃𝐶𝑅</m:t>
                      </m:r>
                      <m:r>
                        <a:rPr kumimoji="1" lang="en-US" altLang="ja-JP" sz="2800" b="0" i="1" smtClean="0">
                          <a:latin typeface="Cambria Math"/>
                        </a:rPr>
                        <m:t>=</m:t>
                      </m:r>
                      <m:func>
                        <m:funcPr>
                          <m:ctrlPr>
                            <a:rPr kumimoji="1" lang="en-US" altLang="ja-JP" sz="2800" b="0" i="1" smtClean="0">
                              <a:latin typeface="Cambria Math"/>
                            </a:rPr>
                          </m:ctrlPr>
                        </m:funcPr>
                        <m:fName>
                          <m:sSub>
                            <m:sSubPr>
                              <m:ctrlPr>
                                <a:rPr kumimoji="1" lang="en-US" altLang="ja-JP" sz="2800" b="0" i="1" smtClean="0">
                                  <a:latin typeface="Cambria Math"/>
                                </a:rPr>
                              </m:ctrlPr>
                            </m:sSubPr>
                            <m:e>
                              <m:r>
                                <m:rPr>
                                  <m:sty m:val="p"/>
                                </m:rPr>
                                <a:rPr kumimoji="1" lang="en-US" altLang="ja-JP" sz="2800" b="0" i="0" smtClean="0">
                                  <a:latin typeface="Cambria Math"/>
                                </a:rPr>
                                <m:t>log</m:t>
                              </m:r>
                            </m:e>
                            <m:sub>
                              <m:r>
                                <a:rPr kumimoji="1" lang="en-US" altLang="ja-JP" sz="2800" b="0" i="1" smtClean="0">
                                  <a:latin typeface="Cambria Math"/>
                                </a:rPr>
                                <m:t>𝑒</m:t>
                              </m:r>
                            </m:sub>
                          </m:sSub>
                        </m:fName>
                        <m:e>
                          <m:r>
                            <a:rPr kumimoji="1" lang="en-US" altLang="ja-JP" sz="2800" b="0" i="1" smtClean="0">
                              <a:latin typeface="Cambria Math"/>
                            </a:rPr>
                            <m:t>(1+ </m:t>
                          </m:r>
                          <m:f>
                            <m:fPr>
                              <m:ctrlPr>
                                <a:rPr kumimoji="1" lang="en-US" altLang="ja-JP" sz="2800" b="0" i="1" smtClean="0">
                                  <a:latin typeface="Cambria Math"/>
                                </a:rPr>
                              </m:ctrlPr>
                            </m:fPr>
                            <m:num>
                              <m:r>
                                <a:rPr kumimoji="1" lang="en-US" altLang="ja-JP" sz="2800" b="0" i="1" smtClean="0">
                                  <a:latin typeface="Cambria Math"/>
                                </a:rPr>
                                <m:t>#</m:t>
                              </m:r>
                              <m:r>
                                <a:rPr kumimoji="1" lang="en-US" altLang="ja-JP" sz="2800" b="0" i="1" smtClean="0">
                                  <a:latin typeface="Cambria Math"/>
                                </a:rPr>
                                <m:t>𝑝𝑎𝑡𝑐h𝐷𝑒𝑣</m:t>
                              </m:r>
                            </m:num>
                            <m:den>
                              <m:r>
                                <a:rPr kumimoji="1" lang="en-US" altLang="ja-JP" sz="2800" b="0" i="1" smtClean="0">
                                  <a:latin typeface="Cambria Math"/>
                                </a:rPr>
                                <m:t>#</m:t>
                              </m:r>
                              <m:r>
                                <a:rPr kumimoji="1" lang="en-US" altLang="ja-JP" sz="2800" b="0" i="1" smtClean="0">
                                  <a:latin typeface="Cambria Math"/>
                                </a:rPr>
                                <m:t>𝑝𝑎𝑡𝑐h𝑀𝑜𝑑𝑢𝑙𝑒</m:t>
                              </m:r>
                            </m:den>
                          </m:f>
                          <m:r>
                            <a:rPr kumimoji="1" lang="en-US" altLang="ja-JP" sz="2800" b="0" i="1" smtClean="0">
                              <a:latin typeface="Cambria Math"/>
                            </a:rPr>
                            <m:t>)</m:t>
                          </m:r>
                        </m:e>
                      </m:func>
                    </m:oMath>
                  </m:oMathPara>
                </a14:m>
                <a:endParaRPr kumimoji="1" lang="ja-JP" altLang="en-US" sz="2800"/>
              </a:p>
            </p:txBody>
          </p:sp>
        </mc:Choice>
        <mc:Fallback xmlns="">
          <p:sp>
            <p:nvSpPr>
              <p:cNvPr id="6" name="テキスト ボックス 5"/>
              <p:cNvSpPr txBox="1">
                <a:spLocks noRot="1" noChangeAspect="1" noMove="1" noResize="1" noEditPoints="1" noAdjustHandles="1" noChangeArrowheads="1" noChangeShapeType="1" noTextEdit="1"/>
              </p:cNvSpPr>
              <p:nvPr/>
            </p:nvSpPr>
            <p:spPr>
              <a:xfrm>
                <a:off x="1863182" y="3429000"/>
                <a:ext cx="5417637" cy="982898"/>
              </a:xfrm>
              <a:prstGeom prst="rect">
                <a:avLst/>
              </a:prstGeom>
              <a:blipFill rotWithShape="1">
                <a:blip r:embed="rId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 name="テキスト ボックス 6"/>
              <p:cNvSpPr txBox="1"/>
              <p:nvPr/>
            </p:nvSpPr>
            <p:spPr>
              <a:xfrm>
                <a:off x="755576" y="4509120"/>
                <a:ext cx="7632848" cy="1446550"/>
              </a:xfrm>
              <a:prstGeom prst="rect">
                <a:avLst/>
              </a:prstGeom>
              <a:noFill/>
              <a:ln w="19050">
                <a:solidFill>
                  <a:schemeClr val="tx2">
                    <a:lumMod val="60000"/>
                    <a:lumOff val="40000"/>
                  </a:schemeClr>
                </a:solidFill>
              </a:ln>
            </p:spPr>
            <p:txBody>
              <a:bodyPr wrap="square" rtlCol="0">
                <a:spAutoFit/>
              </a:bodyPr>
              <a:lstStyle/>
              <a:p>
                <a14:m>
                  <m:oMath xmlns:m="http://schemas.openxmlformats.org/officeDocument/2006/math">
                    <m:r>
                      <a:rPr kumimoji="1" lang="en-US" altLang="ja-JP" sz="2400" b="0" i="1" smtClean="0">
                        <a:latin typeface="Cambria Math"/>
                      </a:rPr>
                      <m:t>#</m:t>
                    </m:r>
                    <m:r>
                      <a:rPr kumimoji="1" lang="en-US" altLang="ja-JP" sz="2400" b="0" i="1" smtClean="0">
                        <a:latin typeface="Cambria Math"/>
                      </a:rPr>
                      <m:t>𝑝𝑎𝑡𝑐h𝐷𝑒𝑣</m:t>
                    </m:r>
                  </m:oMath>
                </a14:m>
                <a:r>
                  <a:rPr kumimoji="1" lang="ja-JP" altLang="en-US" sz="2400" smtClean="0"/>
                  <a:t>：</a:t>
                </a:r>
                <a:r>
                  <a:rPr lang="ja-JP" altLang="en-US" sz="2000" smtClean="0"/>
                  <a:t>開発者がモジュールに対して投稿したパッチの数</a:t>
                </a:r>
                <a:endParaRPr kumimoji="1" lang="en-US" altLang="ja-JP" sz="2000" smtClean="0"/>
              </a:p>
              <a:p>
                <a14:m>
                  <m:oMath xmlns:m="http://schemas.openxmlformats.org/officeDocument/2006/math">
                    <m:r>
                      <a:rPr lang="en-US" altLang="ja-JP" sz="2400" i="1">
                        <a:latin typeface="Cambria Math"/>
                      </a:rPr>
                      <m:t>#</m:t>
                    </m:r>
                    <m:r>
                      <a:rPr lang="en-US" altLang="ja-JP" sz="2400" i="1">
                        <a:latin typeface="Cambria Math"/>
                      </a:rPr>
                      <m:t>𝑝𝑎𝑡𝑐h𝑀𝑜𝑑𝑢𝑙𝑒</m:t>
                    </m:r>
                  </m:oMath>
                </a14:m>
                <a:r>
                  <a:rPr lang="ja-JP" altLang="en-US" sz="2400"/>
                  <a:t>：</a:t>
                </a:r>
                <a:endParaRPr lang="en-US" altLang="ja-JP" sz="2400"/>
              </a:p>
              <a:p>
                <a:r>
                  <a:rPr lang="ja-JP" altLang="en-US" sz="2000" smtClean="0"/>
                  <a:t>（コミッター）昇格までにモジュールに投稿されたパッチの総数</a:t>
                </a:r>
                <a:endParaRPr lang="en-US" altLang="ja-JP" sz="2000" smtClean="0"/>
              </a:p>
              <a:p>
                <a:r>
                  <a:rPr kumimoji="1" lang="ja-JP" altLang="en-US" sz="2000" smtClean="0"/>
                  <a:t>（一般開発者）最後に活動した日までに投稿されたパッチの総数</a:t>
                </a:r>
                <a:endParaRPr kumimoji="1" lang="en-US" altLang="ja-JP" sz="2000" smtClean="0"/>
              </a:p>
            </p:txBody>
          </p:sp>
        </mc:Choice>
        <mc:Fallback xmlns="">
          <p:sp>
            <p:nvSpPr>
              <p:cNvPr id="7" name="テキスト ボックス 6"/>
              <p:cNvSpPr txBox="1">
                <a:spLocks noRot="1" noChangeAspect="1" noMove="1" noResize="1" noEditPoints="1" noAdjustHandles="1" noChangeArrowheads="1" noChangeShapeType="1" noTextEdit="1"/>
              </p:cNvSpPr>
              <p:nvPr/>
            </p:nvSpPr>
            <p:spPr>
              <a:xfrm>
                <a:off x="755576" y="4509120"/>
                <a:ext cx="7632848" cy="1446550"/>
              </a:xfrm>
              <a:prstGeom prst="rect">
                <a:avLst/>
              </a:prstGeom>
              <a:blipFill rotWithShape="1">
                <a:blip r:embed="rId5"/>
                <a:stretch>
                  <a:fillRect l="-797" t="-2083" r="-80" b="-6250"/>
                </a:stretch>
              </a:blipFill>
              <a:ln w="19050">
                <a:solidFill>
                  <a:schemeClr val="tx2">
                    <a:lumMod val="60000"/>
                    <a:lumOff val="40000"/>
                  </a:schemeClr>
                </a:solidFill>
              </a:ln>
            </p:spPr>
            <p:txBody>
              <a:bodyPr/>
              <a:lstStyle/>
              <a:p>
                <a:r>
                  <a:rPr lang="ja-JP" altLang="en-US">
                    <a:noFill/>
                  </a:rPr>
                  <a:t> </a:t>
                </a:r>
              </a:p>
            </p:txBody>
          </p:sp>
        </mc:Fallback>
      </mc:AlternateContent>
      <p:sp>
        <p:nvSpPr>
          <p:cNvPr id="9" name="正方形/長方形 8"/>
          <p:cNvSpPr/>
          <p:nvPr/>
        </p:nvSpPr>
        <p:spPr>
          <a:xfrm>
            <a:off x="395536" y="3284984"/>
            <a:ext cx="8424936" cy="287203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8380506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18356" y="332656"/>
            <a:ext cx="8507288" cy="1084982"/>
          </a:xfrm>
        </p:spPr>
        <p:txBody>
          <a:bodyPr>
            <a:noAutofit/>
          </a:bodyPr>
          <a:lstStyle/>
          <a:p>
            <a:r>
              <a:rPr kumimoji="1" lang="ja-JP" altLang="en-US" smtClean="0"/>
              <a:t>モジュールごとの活動量メトリクス</a:t>
            </a:r>
            <a:endParaRPr kumimoji="1" lang="ja-JP" altLang="en-US"/>
          </a:p>
        </p:txBody>
      </p:sp>
      <p:sp>
        <p:nvSpPr>
          <p:cNvPr id="3" name="コンテンツ プレースホルダー 2"/>
          <p:cNvSpPr>
            <a:spLocks noGrp="1"/>
          </p:cNvSpPr>
          <p:nvPr>
            <p:ph idx="1"/>
          </p:nvPr>
        </p:nvSpPr>
        <p:spPr/>
        <p:txBody>
          <a:bodyPr/>
          <a:lstStyle/>
          <a:p>
            <a:r>
              <a:rPr lang="ja-JP" altLang="en-US"/>
              <a:t>先行</a:t>
            </a:r>
            <a:r>
              <a:rPr lang="ja-JP" altLang="en-US" smtClean="0"/>
              <a:t>研究で用いられている活動量メトリクスをモジュールごとに計測する</a:t>
            </a:r>
            <a:endParaRPr lang="en-US" altLang="ja-JP" smtClean="0"/>
          </a:p>
          <a:p>
            <a:endParaRPr kumimoji="1" lang="en-US" altLang="ja-JP"/>
          </a:p>
          <a:p>
            <a:r>
              <a:rPr lang="ja-JP" altLang="en-US" smtClean="0"/>
              <a:t>モジュールごとに計測される活動量メトリクス</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13</a:t>
            </a:fld>
            <a:endParaRPr lang="ja-JP" altLang="en-US"/>
          </a:p>
        </p:txBody>
      </p:sp>
      <p:graphicFrame>
        <p:nvGraphicFramePr>
          <p:cNvPr id="6" name="表 5"/>
          <p:cNvGraphicFramePr>
            <a:graphicFrameLocks noGrp="1"/>
          </p:cNvGraphicFramePr>
          <p:nvPr>
            <p:extLst>
              <p:ext uri="{D42A27DB-BD31-4B8C-83A1-F6EECF244321}">
                <p14:modId xmlns:p14="http://schemas.microsoft.com/office/powerpoint/2010/main" val="1662085570"/>
              </p:ext>
            </p:extLst>
          </p:nvPr>
        </p:nvGraphicFramePr>
        <p:xfrm>
          <a:off x="144016" y="3645024"/>
          <a:ext cx="8892480" cy="2225040"/>
        </p:xfrm>
        <a:graphic>
          <a:graphicData uri="http://schemas.openxmlformats.org/drawingml/2006/table">
            <a:tbl>
              <a:tblPr firstRow="1" bandRow="1">
                <a:tableStyleId>{5C22544A-7EE6-4342-B048-85BDC9FD1C3A}</a:tableStyleId>
              </a:tblPr>
              <a:tblGrid>
                <a:gridCol w="2124752"/>
                <a:gridCol w="6767728"/>
              </a:tblGrid>
              <a:tr h="370840">
                <a:tc>
                  <a:txBody>
                    <a:bodyPr/>
                    <a:lstStyle/>
                    <a:p>
                      <a:pPr algn="ctr"/>
                      <a:r>
                        <a:rPr kumimoji="1" lang="ja-JP" altLang="en-US" smtClean="0"/>
                        <a:t>メトリクス名</a:t>
                      </a:r>
                      <a:endParaRPr kumimoji="1" lang="ja-JP" altLang="en-US"/>
                    </a:p>
                  </a:txBody>
                  <a:tcPr/>
                </a:tc>
                <a:tc>
                  <a:txBody>
                    <a:bodyPr/>
                    <a:lstStyle/>
                    <a:p>
                      <a:pPr algn="ctr"/>
                      <a:r>
                        <a:rPr kumimoji="1" lang="ja-JP" altLang="en-US" smtClean="0"/>
                        <a:t>内容</a:t>
                      </a:r>
                      <a:endParaRPr kumimoji="1" lang="ja-JP" altLang="en-US"/>
                    </a:p>
                  </a:txBody>
                  <a:tcPr/>
                </a:tc>
              </a:tr>
              <a:tr h="370840">
                <a:tc>
                  <a:txBody>
                    <a:bodyPr/>
                    <a:lstStyle/>
                    <a:p>
                      <a:pPr algn="ctr"/>
                      <a:r>
                        <a:rPr kumimoji="1" lang="ja-JP" altLang="en-US" smtClean="0"/>
                        <a:t>総パッチ投稿数</a:t>
                      </a:r>
                      <a:endParaRPr kumimoji="1" lang="ja-JP" altLang="en-US"/>
                    </a:p>
                  </a:txBody>
                  <a:tcPr/>
                </a:tc>
                <a:tc>
                  <a:txBody>
                    <a:bodyPr/>
                    <a:lstStyle/>
                    <a:p>
                      <a:pPr algn="ctr"/>
                      <a:r>
                        <a:rPr kumimoji="1" lang="ja-JP" altLang="en-US" smtClean="0"/>
                        <a:t>各開発者が特定のモジュールに対して投稿したパッチの回数</a:t>
                      </a:r>
                      <a:endParaRPr kumimoji="1" lang="ja-JP" altLang="en-US"/>
                    </a:p>
                  </a:txBody>
                  <a:tcPr/>
                </a:tc>
              </a:tr>
              <a:tr h="370840">
                <a:tc>
                  <a:txBody>
                    <a:bodyPr/>
                    <a:lstStyle/>
                    <a:p>
                      <a:pPr algn="ctr"/>
                      <a:r>
                        <a:rPr kumimoji="1" lang="ja-JP" altLang="en-US" smtClean="0"/>
                        <a:t>月パッチ投稿数</a:t>
                      </a:r>
                      <a:endParaRPr kumimoji="1" lang="ja-JP" altLang="en-US"/>
                    </a:p>
                  </a:txBody>
                  <a:tcPr/>
                </a:tc>
                <a:tc>
                  <a:txBody>
                    <a:bodyPr/>
                    <a:lstStyle/>
                    <a:p>
                      <a:pPr algn="ctr"/>
                      <a:r>
                        <a:rPr kumimoji="1" lang="ja-JP" altLang="en-US" smtClean="0"/>
                        <a:t>各開発者が特定の</a:t>
                      </a:r>
                      <a:r>
                        <a:rPr kumimoji="1" lang="en-US" altLang="ja-JP" smtClean="0"/>
                        <a:t>1</a:t>
                      </a:r>
                      <a:r>
                        <a:rPr kumimoji="1" lang="ja-JP" altLang="en-US" smtClean="0"/>
                        <a:t>か月にパッチを投稿した回数の中央値</a:t>
                      </a:r>
                      <a:endParaRPr kumimoji="1" lang="en-US" altLang="ja-JP" smtClean="0"/>
                    </a:p>
                  </a:txBody>
                  <a:tcPr/>
                </a:tc>
              </a:tr>
              <a:tr h="370840">
                <a:tc>
                  <a:txBody>
                    <a:bodyPr/>
                    <a:lstStyle/>
                    <a:p>
                      <a:pPr algn="ctr"/>
                      <a:r>
                        <a:rPr kumimoji="1" lang="ja-JP" altLang="en-US" smtClean="0"/>
                        <a:t>総コメント投稿数</a:t>
                      </a:r>
                      <a:endParaRPr kumimoji="1" lang="ja-JP" altLang="en-US"/>
                    </a:p>
                  </a:txBody>
                  <a:tcPr/>
                </a:tc>
                <a:tc>
                  <a:txBody>
                    <a:bodyPr/>
                    <a:lstStyle/>
                    <a:p>
                      <a:pPr algn="ctr"/>
                      <a:r>
                        <a:rPr kumimoji="1" lang="ja-JP" altLang="en-US" smtClean="0"/>
                        <a:t>各開発者が特定のモジュールに対して投稿したコメントの回数</a:t>
                      </a:r>
                      <a:endParaRPr kumimoji="1" lang="en-US" altLang="ja-JP" smtClean="0"/>
                    </a:p>
                  </a:txBody>
                  <a:tcPr/>
                </a:tc>
              </a:tr>
              <a:tr h="370840">
                <a:tc>
                  <a:txBody>
                    <a:bodyPr/>
                    <a:lstStyle/>
                    <a:p>
                      <a:pPr algn="ctr"/>
                      <a:r>
                        <a:rPr kumimoji="1" lang="ja-JP" altLang="en-US" smtClean="0"/>
                        <a:t>月コメント投稿数</a:t>
                      </a:r>
                      <a:endParaRPr kumimoji="1" lang="ja-JP" alt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mtClean="0"/>
                        <a:t>各開発者が</a:t>
                      </a:r>
                      <a:r>
                        <a:rPr kumimoji="1" lang="en-US" altLang="ja-JP" smtClean="0"/>
                        <a:t>1</a:t>
                      </a:r>
                      <a:r>
                        <a:rPr kumimoji="1" lang="ja-JP" altLang="en-US" smtClean="0"/>
                        <a:t>か月にコメントを投稿した回数の中央値</a:t>
                      </a:r>
                      <a:endParaRPr kumimoji="1" lang="en-US" altLang="ja-JP" smtClean="0"/>
                    </a:p>
                  </a:txBody>
                  <a:tcPr/>
                </a:tc>
              </a:tr>
              <a:tr h="370840">
                <a:tc>
                  <a:txBody>
                    <a:bodyPr/>
                    <a:lstStyle/>
                    <a:p>
                      <a:pPr algn="ctr"/>
                      <a:r>
                        <a:rPr kumimoji="1" lang="ja-JP" altLang="en-US" smtClean="0"/>
                        <a:t>活動期間</a:t>
                      </a:r>
                      <a:endParaRPr kumimoji="1" lang="ja-JP" altLang="en-US"/>
                    </a:p>
                  </a:txBody>
                  <a:tcPr/>
                </a:tc>
                <a:tc>
                  <a:txBody>
                    <a:bodyPr/>
                    <a:lstStyle/>
                    <a:p>
                      <a:pPr algn="ctr"/>
                      <a:r>
                        <a:rPr kumimoji="1" lang="ja-JP" altLang="en-US" smtClean="0"/>
                        <a:t>各開発者の活動（パッチ・コメントの投稿）が実施された月数</a:t>
                      </a:r>
                      <a:endParaRPr kumimoji="1" lang="en-US" altLang="ja-JP" smtClean="0"/>
                    </a:p>
                  </a:txBody>
                  <a:tcPr/>
                </a:tc>
              </a:tr>
            </a:tbl>
          </a:graphicData>
        </a:graphic>
      </p:graphicFrame>
    </p:spTree>
    <p:extLst>
      <p:ext uri="{BB962C8B-B14F-4D97-AF65-F5344CB8AC3E}">
        <p14:creationId xmlns:p14="http://schemas.microsoft.com/office/powerpoint/2010/main" val="28953696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モジュールオーナー候補者予測</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パッチ貢献度</a:t>
            </a:r>
            <a:r>
              <a:rPr lang="ja-JP" altLang="en-US"/>
              <a:t>と</a:t>
            </a:r>
            <a:r>
              <a:rPr kumimoji="1" lang="ja-JP" altLang="en-US" smtClean="0"/>
              <a:t>モジュールごとの活動量メトリクスを用いてモジュールオーナー候補者を予測</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14</a:t>
            </a:fld>
            <a:endParaRPr lang="ja-JP" altLang="en-US"/>
          </a:p>
        </p:txBody>
      </p:sp>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261" y="4678475"/>
            <a:ext cx="802387" cy="802387"/>
          </a:xfrm>
          <a:prstGeom prst="rect">
            <a:avLst/>
          </a:prstGeom>
        </p:spPr>
      </p:pic>
      <p:sp>
        <p:nvSpPr>
          <p:cNvPr id="8" name="正方形/長方形 7"/>
          <p:cNvSpPr/>
          <p:nvPr/>
        </p:nvSpPr>
        <p:spPr>
          <a:xfrm>
            <a:off x="107504" y="3817731"/>
            <a:ext cx="1583912"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b="1" smtClean="0"/>
              <a:t>モジュール</a:t>
            </a:r>
            <a:endParaRPr lang="en-US" altLang="ja-JP" b="1" smtClean="0"/>
          </a:p>
          <a:p>
            <a:pPr algn="ctr"/>
            <a:r>
              <a:rPr kumimoji="1" lang="ja-JP" altLang="en-US" b="1"/>
              <a:t>オーナー</a:t>
            </a:r>
            <a:endParaRPr kumimoji="1" lang="ja-JP" altLang="en-US" b="1" dirty="0"/>
          </a:p>
        </p:txBody>
      </p:sp>
      <p:sp>
        <p:nvSpPr>
          <p:cNvPr id="9" name="正方形/長方形 8"/>
          <p:cNvSpPr/>
          <p:nvPr/>
        </p:nvSpPr>
        <p:spPr>
          <a:xfrm>
            <a:off x="179512" y="5401907"/>
            <a:ext cx="1583912"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mtClean="0"/>
              <a:t>非モジュール</a:t>
            </a:r>
            <a:endParaRPr kumimoji="1" lang="en-US" altLang="ja-JP" smtClean="0"/>
          </a:p>
          <a:p>
            <a:pPr algn="ctr"/>
            <a:r>
              <a:rPr lang="ja-JP" altLang="en-US"/>
              <a:t>オーナー</a:t>
            </a:r>
            <a:endParaRPr kumimoji="1" lang="ja-JP" altLang="en-US" dirty="0"/>
          </a:p>
        </p:txBody>
      </p:sp>
      <p:cxnSp>
        <p:nvCxnSpPr>
          <p:cNvPr id="10" name="直線矢印コネクタ 9"/>
          <p:cNvCxnSpPr/>
          <p:nvPr/>
        </p:nvCxnSpPr>
        <p:spPr bwMode="auto">
          <a:xfrm>
            <a:off x="1516542" y="3776134"/>
            <a:ext cx="877603" cy="230868"/>
          </a:xfrm>
          <a:prstGeom prst="straightConnector1">
            <a:avLst/>
          </a:prstGeom>
          <a:ln w="508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直線矢印コネクタ 10"/>
          <p:cNvCxnSpPr/>
          <p:nvPr/>
        </p:nvCxnSpPr>
        <p:spPr bwMode="auto">
          <a:xfrm flipV="1">
            <a:off x="1516542" y="4995601"/>
            <a:ext cx="877603" cy="237262"/>
          </a:xfrm>
          <a:prstGeom prst="straightConnector1">
            <a:avLst/>
          </a:prstGeom>
          <a:ln w="508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2" name="グループ化 11"/>
          <p:cNvGrpSpPr/>
          <p:nvPr/>
        </p:nvGrpSpPr>
        <p:grpSpPr>
          <a:xfrm>
            <a:off x="2022893" y="3489299"/>
            <a:ext cx="2693123" cy="1835619"/>
            <a:chOff x="2022893" y="3357287"/>
            <a:chExt cx="2693123" cy="1835619"/>
          </a:xfrm>
        </p:grpSpPr>
        <p:sp>
          <p:nvSpPr>
            <p:cNvPr id="13" name="テキスト ボックス 12"/>
            <p:cNvSpPr txBox="1"/>
            <p:nvPr/>
          </p:nvSpPr>
          <p:spPr>
            <a:xfrm>
              <a:off x="2022893" y="3623246"/>
              <a:ext cx="2693123" cy="1569660"/>
            </a:xfrm>
            <a:prstGeom prst="rect">
              <a:avLst/>
            </a:prstGeom>
            <a:noFill/>
          </p:spPr>
          <p:txBody>
            <a:bodyPr wrap="square" rtlCol="0" anchor="ctr">
              <a:spAutoFit/>
            </a:bodyPr>
            <a:lstStyle/>
            <a:p>
              <a:pPr lvl="1"/>
              <a:r>
                <a:rPr lang="ja-JP" altLang="en-US" sz="1600" b="1" smtClean="0"/>
                <a:t>パッチ貢献度</a:t>
              </a:r>
              <a:r>
                <a:rPr lang="en-US" altLang="ja-JP" sz="1600" b="1" smtClean="0"/>
                <a:t>(PCR)</a:t>
              </a:r>
            </a:p>
            <a:p>
              <a:pPr lvl="1"/>
              <a:r>
                <a:rPr lang="ja-JP" altLang="en-US" sz="1600" smtClean="0"/>
                <a:t>活動</a:t>
              </a:r>
              <a:r>
                <a:rPr lang="ja-JP" altLang="en-US" sz="1600" dirty="0"/>
                <a:t>期間</a:t>
              </a:r>
              <a:endParaRPr lang="en-US" altLang="ja-JP" sz="1600" dirty="0"/>
            </a:p>
            <a:p>
              <a:pPr lvl="1"/>
              <a:r>
                <a:rPr lang="ja-JP" altLang="en-US" sz="1600" dirty="0" smtClean="0"/>
                <a:t>総パッチ投稿数</a:t>
              </a:r>
              <a:endParaRPr lang="en-US" altLang="ja-JP" sz="1600" dirty="0"/>
            </a:p>
            <a:p>
              <a:pPr lvl="1"/>
              <a:r>
                <a:rPr lang="ja-JP" altLang="en-US" sz="1600" dirty="0"/>
                <a:t>月パッチ投稿数</a:t>
              </a:r>
              <a:endParaRPr lang="en-US" altLang="ja-JP" sz="1600" dirty="0"/>
            </a:p>
            <a:p>
              <a:pPr lvl="1"/>
              <a:r>
                <a:rPr lang="ja-JP" altLang="en-US" sz="1600" dirty="0"/>
                <a:t>総コメント投稿数</a:t>
              </a:r>
              <a:endParaRPr lang="en-US" altLang="ja-JP" sz="1600" dirty="0"/>
            </a:p>
            <a:p>
              <a:pPr lvl="1"/>
              <a:r>
                <a:rPr lang="ja-JP" altLang="en-US" sz="1600" dirty="0"/>
                <a:t>月コメント</a:t>
              </a:r>
              <a:r>
                <a:rPr lang="ja-JP" altLang="en-US" sz="1600" dirty="0" smtClean="0"/>
                <a:t>投稿数</a:t>
              </a:r>
              <a:endParaRPr kumimoji="1" lang="ja-JP" altLang="en-US" sz="1600" dirty="0"/>
            </a:p>
          </p:txBody>
        </p:sp>
        <p:sp>
          <p:nvSpPr>
            <p:cNvPr id="14" name="メモ 13"/>
            <p:cNvSpPr/>
            <p:nvPr/>
          </p:nvSpPr>
          <p:spPr>
            <a:xfrm rot="10800000">
              <a:off x="2489394" y="3357287"/>
              <a:ext cx="1938590" cy="1824645"/>
            </a:xfrm>
            <a:prstGeom prst="foldedCorner">
              <a:avLst>
                <a:gd name="adj" fmla="val 17257"/>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sp>
        <p:nvSpPr>
          <p:cNvPr id="15" name="正方形/長方形 14"/>
          <p:cNvSpPr/>
          <p:nvPr/>
        </p:nvSpPr>
        <p:spPr>
          <a:xfrm>
            <a:off x="1043608" y="4285417"/>
            <a:ext cx="1611758"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smtClean="0"/>
              <a:t>メトリクス</a:t>
            </a:r>
            <a:endParaRPr kumimoji="1" lang="en-US" altLang="ja-JP" dirty="0" smtClean="0"/>
          </a:p>
          <a:p>
            <a:pPr algn="ctr"/>
            <a:r>
              <a:rPr kumimoji="1" lang="ja-JP" altLang="en-US" dirty="0" smtClean="0"/>
              <a:t>計測</a:t>
            </a:r>
            <a:endParaRPr kumimoji="1" lang="ja-JP" altLang="en-US" dirty="0"/>
          </a:p>
        </p:txBody>
      </p:sp>
      <p:cxnSp>
        <p:nvCxnSpPr>
          <p:cNvPr id="16" name="直線矢印コネクタ 15"/>
          <p:cNvCxnSpPr/>
          <p:nvPr/>
        </p:nvCxnSpPr>
        <p:spPr bwMode="auto">
          <a:xfrm flipV="1">
            <a:off x="4556320" y="4480738"/>
            <a:ext cx="797917" cy="3758"/>
          </a:xfrm>
          <a:prstGeom prst="straightConnector1">
            <a:avLst/>
          </a:prstGeom>
          <a:ln w="508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正方形/長方形 16"/>
          <p:cNvSpPr/>
          <p:nvPr/>
        </p:nvSpPr>
        <p:spPr>
          <a:xfrm>
            <a:off x="4184378" y="3938478"/>
            <a:ext cx="1611758"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smtClean="0"/>
              <a:t>機械学習</a:t>
            </a:r>
            <a:endParaRPr kumimoji="1" lang="ja-JP" altLang="en-US" dirty="0"/>
          </a:p>
        </p:txBody>
      </p:sp>
      <p:pic>
        <p:nvPicPr>
          <p:cNvPr id="18" name="Picture 3" descr="C:\Users\akira\AppData\Local\Microsoft\Windows\Temporary Internet Files\Content.IE5\I8U9WTXW\MC900432631[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27358" y="4007002"/>
            <a:ext cx="1224116" cy="1085254"/>
          </a:xfrm>
          <a:prstGeom prst="rect">
            <a:avLst/>
          </a:prstGeom>
          <a:noFill/>
          <a:extLst>
            <a:ext uri="{909E8E84-426E-40DD-AFC4-6F175D3DCCD1}">
              <a14:hiddenFill xmlns:a14="http://schemas.microsoft.com/office/drawing/2010/main">
                <a:solidFill>
                  <a:srgbClr val="FFFFFF"/>
                </a:solidFill>
              </a14:hiddenFill>
            </a:ext>
          </a:extLst>
        </p:spPr>
      </p:pic>
      <p:sp>
        <p:nvSpPr>
          <p:cNvPr id="19" name="正方形/長方形 18"/>
          <p:cNvSpPr/>
          <p:nvPr/>
        </p:nvSpPr>
        <p:spPr>
          <a:xfrm>
            <a:off x="5250359" y="4933489"/>
            <a:ext cx="1611758"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smtClean="0"/>
              <a:t>予測モデル</a:t>
            </a:r>
            <a:endParaRPr kumimoji="1" lang="ja-JP" altLang="en-US" dirty="0"/>
          </a:p>
        </p:txBody>
      </p:sp>
      <p:cxnSp>
        <p:nvCxnSpPr>
          <p:cNvPr id="20" name="直線矢印コネクタ 19"/>
          <p:cNvCxnSpPr/>
          <p:nvPr/>
        </p:nvCxnSpPr>
        <p:spPr bwMode="auto">
          <a:xfrm flipV="1">
            <a:off x="6573702" y="4527569"/>
            <a:ext cx="797917" cy="3758"/>
          </a:xfrm>
          <a:prstGeom prst="straightConnector1">
            <a:avLst/>
          </a:prstGeom>
          <a:ln w="508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正方形/長方形 20"/>
          <p:cNvSpPr/>
          <p:nvPr/>
        </p:nvSpPr>
        <p:spPr>
          <a:xfrm>
            <a:off x="6166781" y="3741768"/>
            <a:ext cx="1611758" cy="1115388"/>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mtClean="0"/>
              <a:t>予測</a:t>
            </a:r>
            <a:endParaRPr kumimoji="1" lang="ja-JP" altLang="en-US" dirty="0"/>
          </a:p>
        </p:txBody>
      </p:sp>
      <p:cxnSp>
        <p:nvCxnSpPr>
          <p:cNvPr id="22" name="直線矢印コネクタ 21"/>
          <p:cNvCxnSpPr/>
          <p:nvPr/>
        </p:nvCxnSpPr>
        <p:spPr bwMode="auto">
          <a:xfrm>
            <a:off x="6051352" y="3390061"/>
            <a:ext cx="3757" cy="695763"/>
          </a:xfrm>
          <a:prstGeom prst="straightConnector1">
            <a:avLst/>
          </a:prstGeom>
          <a:ln w="508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正方形/長方形 22"/>
          <p:cNvSpPr/>
          <p:nvPr/>
        </p:nvSpPr>
        <p:spPr>
          <a:xfrm>
            <a:off x="7293049" y="3816857"/>
            <a:ext cx="1887463" cy="1544355"/>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sz="2000" b="1" smtClean="0">
                <a:solidFill>
                  <a:srgbClr val="FF0000"/>
                </a:solidFill>
              </a:rPr>
              <a:t>モジュール</a:t>
            </a:r>
            <a:endParaRPr lang="en-US" altLang="ja-JP" sz="2000" b="1" smtClean="0">
              <a:solidFill>
                <a:srgbClr val="FF0000"/>
              </a:solidFill>
            </a:endParaRPr>
          </a:p>
          <a:p>
            <a:pPr algn="ctr"/>
            <a:r>
              <a:rPr kumimoji="1" lang="ja-JP" altLang="en-US" sz="2000" b="1">
                <a:solidFill>
                  <a:srgbClr val="FF0000"/>
                </a:solidFill>
              </a:rPr>
              <a:t>オーナー</a:t>
            </a:r>
            <a:endParaRPr kumimoji="1" lang="en-US" altLang="ja-JP" sz="2000" b="1" dirty="0" smtClean="0">
              <a:solidFill>
                <a:srgbClr val="FF0000"/>
              </a:solidFill>
            </a:endParaRPr>
          </a:p>
          <a:p>
            <a:pPr algn="ctr"/>
            <a:r>
              <a:rPr lang="en-US" altLang="ja-JP" sz="2000" dirty="0" smtClean="0"/>
              <a:t>or</a:t>
            </a:r>
          </a:p>
          <a:p>
            <a:pPr algn="ctr"/>
            <a:r>
              <a:rPr lang="ja-JP" altLang="en-US" sz="2000" b="1" smtClean="0">
                <a:solidFill>
                  <a:srgbClr val="0070C0"/>
                </a:solidFill>
              </a:rPr>
              <a:t>非モジュール</a:t>
            </a:r>
            <a:endParaRPr lang="en-US" altLang="ja-JP" sz="2000" b="1" smtClean="0">
              <a:solidFill>
                <a:srgbClr val="0070C0"/>
              </a:solidFill>
            </a:endParaRPr>
          </a:p>
          <a:p>
            <a:pPr algn="ctr"/>
            <a:r>
              <a:rPr kumimoji="1" lang="ja-JP" altLang="en-US" sz="2000" b="1">
                <a:solidFill>
                  <a:srgbClr val="0070C0"/>
                </a:solidFill>
              </a:rPr>
              <a:t>オーナー</a:t>
            </a:r>
            <a:endParaRPr kumimoji="1" lang="ja-JP" altLang="en-US" sz="2000" b="1" dirty="0">
              <a:solidFill>
                <a:srgbClr val="0070C0"/>
              </a:solidFill>
            </a:endParaRPr>
          </a:p>
        </p:txBody>
      </p:sp>
      <p:pic>
        <p:nvPicPr>
          <p:cNvPr id="25" name="図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74069" y="5229200"/>
            <a:ext cx="679963" cy="679963"/>
          </a:xfrm>
          <a:prstGeom prst="rect">
            <a:avLst/>
          </a:prstGeom>
        </p:spPr>
      </p:pic>
      <p:pic>
        <p:nvPicPr>
          <p:cNvPr id="26" name="図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0072" y="2749037"/>
            <a:ext cx="679963" cy="679963"/>
          </a:xfrm>
          <a:prstGeom prst="rect">
            <a:avLst/>
          </a:prstGeom>
        </p:spPr>
      </p:pic>
      <p:sp>
        <p:nvSpPr>
          <p:cNvPr id="27" name="正方形/長方形 26"/>
          <p:cNvSpPr/>
          <p:nvPr/>
        </p:nvSpPr>
        <p:spPr>
          <a:xfrm>
            <a:off x="2628048" y="5217196"/>
            <a:ext cx="1583912"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mtClean="0"/>
              <a:t>学習データ</a:t>
            </a:r>
            <a:endParaRPr kumimoji="1" lang="ja-JP" altLang="en-US" dirty="0"/>
          </a:p>
        </p:txBody>
      </p:sp>
      <p:sp>
        <p:nvSpPr>
          <p:cNvPr id="28" name="正方形/長方形 27"/>
          <p:cNvSpPr/>
          <p:nvPr/>
        </p:nvSpPr>
        <p:spPr>
          <a:xfrm>
            <a:off x="5724392" y="3344988"/>
            <a:ext cx="1583912"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smtClean="0"/>
              <a:t>テスト</a:t>
            </a:r>
            <a:endParaRPr lang="en-US" altLang="ja-JP" smtClean="0"/>
          </a:p>
          <a:p>
            <a:pPr algn="ctr"/>
            <a:r>
              <a:rPr kumimoji="1" lang="ja-JP" altLang="en-US" smtClean="0"/>
              <a:t>データ</a:t>
            </a:r>
            <a:endParaRPr kumimoji="1" lang="ja-JP" altLang="en-US" dirty="0"/>
          </a:p>
        </p:txBody>
      </p:sp>
      <p:sp>
        <p:nvSpPr>
          <p:cNvPr id="30" name="正方形/長方形 29"/>
          <p:cNvSpPr/>
          <p:nvPr/>
        </p:nvSpPr>
        <p:spPr>
          <a:xfrm>
            <a:off x="3539756" y="5833955"/>
            <a:ext cx="2832444"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mtClean="0"/>
              <a:t>ロジスティック回帰分析</a:t>
            </a:r>
            <a:endParaRPr kumimoji="1" lang="en-US" altLang="ja-JP" smtClean="0"/>
          </a:p>
          <a:p>
            <a:pPr algn="ctr"/>
            <a:r>
              <a:rPr kumimoji="1" lang="ja-JP" altLang="en-US" smtClean="0"/>
              <a:t>ランダムフォレスト法</a:t>
            </a:r>
            <a:endParaRPr kumimoji="1" lang="en-US" altLang="ja-JP" smtClean="0"/>
          </a:p>
        </p:txBody>
      </p:sp>
      <p:cxnSp>
        <p:nvCxnSpPr>
          <p:cNvPr id="31" name="直線矢印コネクタ 30"/>
          <p:cNvCxnSpPr/>
          <p:nvPr/>
        </p:nvCxnSpPr>
        <p:spPr bwMode="auto">
          <a:xfrm flipV="1">
            <a:off x="4932040" y="4535815"/>
            <a:ext cx="0" cy="1197441"/>
          </a:xfrm>
          <a:prstGeom prst="straightConnector1">
            <a:avLst/>
          </a:prstGeom>
          <a:ln w="28575">
            <a:solidFill>
              <a:schemeClr val="tx1"/>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33" name="図 3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552" y="3070013"/>
            <a:ext cx="791035" cy="791035"/>
          </a:xfrm>
          <a:prstGeom prst="rect">
            <a:avLst/>
          </a:prstGeom>
        </p:spPr>
      </p:pic>
      <p:pic>
        <p:nvPicPr>
          <p:cNvPr id="34" name="図 3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12360" y="3068960"/>
            <a:ext cx="633082" cy="633082"/>
          </a:xfrm>
          <a:prstGeom prst="rect">
            <a:avLst/>
          </a:prstGeom>
        </p:spPr>
      </p:pic>
      <p:pic>
        <p:nvPicPr>
          <p:cNvPr id="2050"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44493" y="2578369"/>
            <a:ext cx="987747" cy="706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08429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評価実験</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実験の目的</a:t>
            </a:r>
            <a:endParaRPr kumimoji="1" lang="en-US" altLang="ja-JP" smtClean="0"/>
          </a:p>
          <a:p>
            <a:pPr lvl="1"/>
            <a:r>
              <a:rPr lang="ja-JP" altLang="en-US" smtClean="0"/>
              <a:t>モジュールオーナー候補者を予測する際，</a:t>
            </a:r>
            <a:r>
              <a:rPr lang="en-US" altLang="ja-JP" smtClean="0"/>
              <a:t/>
            </a:r>
            <a:br>
              <a:rPr lang="en-US" altLang="ja-JP" smtClean="0"/>
            </a:br>
            <a:r>
              <a:rPr lang="ja-JP" altLang="en-US" smtClean="0"/>
              <a:t>パッチ貢献度が予測精度向上に寄与するか確かめる</a:t>
            </a:r>
            <a:endParaRPr lang="en-US" altLang="ja-JP" smtClean="0"/>
          </a:p>
          <a:p>
            <a:pPr lvl="2"/>
            <a:endParaRPr lang="en-US" altLang="ja-JP" smtClean="0"/>
          </a:p>
          <a:p>
            <a:r>
              <a:rPr lang="ja-JP" altLang="en-US" smtClean="0"/>
              <a:t>対象</a:t>
            </a:r>
            <a:r>
              <a:rPr lang="ja-JP" altLang="en-US"/>
              <a:t>プロジェクト</a:t>
            </a:r>
            <a:endParaRPr lang="en-US" altLang="ja-JP"/>
          </a:p>
          <a:p>
            <a:endParaRPr lang="ja-JP" altLang="en-US" smtClean="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15</a:t>
            </a:fld>
            <a:endParaRPr lang="ja-JP" altLang="en-US"/>
          </a:p>
        </p:txBody>
      </p:sp>
      <p:graphicFrame>
        <p:nvGraphicFramePr>
          <p:cNvPr id="7" name="表 6"/>
          <p:cNvGraphicFramePr>
            <a:graphicFrameLocks noGrp="1"/>
          </p:cNvGraphicFramePr>
          <p:nvPr>
            <p:extLst>
              <p:ext uri="{D42A27DB-BD31-4B8C-83A1-F6EECF244321}">
                <p14:modId xmlns:p14="http://schemas.microsoft.com/office/powerpoint/2010/main" val="1474304438"/>
              </p:ext>
            </p:extLst>
          </p:nvPr>
        </p:nvGraphicFramePr>
        <p:xfrm>
          <a:off x="251520" y="3861048"/>
          <a:ext cx="8640961" cy="2377440"/>
        </p:xfrm>
        <a:graphic>
          <a:graphicData uri="http://schemas.openxmlformats.org/drawingml/2006/table">
            <a:tbl>
              <a:tblPr firstRow="1" bandRow="1">
                <a:tableStyleId>{BC89EF96-8CEA-46FF-86C4-4CE0E7609802}</a:tableStyleId>
              </a:tblPr>
              <a:tblGrid>
                <a:gridCol w="2343872"/>
                <a:gridCol w="2252492"/>
                <a:gridCol w="2232002"/>
                <a:gridCol w="1812595"/>
              </a:tblGrid>
              <a:tr h="370840">
                <a:tc>
                  <a:txBody>
                    <a:bodyPr/>
                    <a:lstStyle/>
                    <a:p>
                      <a:pPr algn="ctr"/>
                      <a:r>
                        <a:rPr kumimoji="1" lang="ja-JP" altLang="en-US" sz="2000" b="0" smtClean="0"/>
                        <a:t>プロジェクト</a:t>
                      </a:r>
                      <a:endParaRPr kumimoji="1" lang="ja-JP" altLang="en-US" sz="2000" b="0"/>
                    </a:p>
                  </a:txBody>
                  <a:tcPr anchor="ctr">
                    <a:solidFill>
                      <a:schemeClr val="accent1">
                        <a:lumMod val="20000"/>
                        <a:lumOff val="80000"/>
                      </a:schemeClr>
                    </a:solidFill>
                  </a:tcPr>
                </a:tc>
                <a:tc>
                  <a:txBody>
                    <a:bodyPr/>
                    <a:lstStyle/>
                    <a:p>
                      <a:pPr algn="ctr"/>
                      <a:r>
                        <a:rPr kumimoji="1" lang="ja-JP" altLang="en-US" sz="2000" b="0" smtClean="0"/>
                        <a:t>期間</a:t>
                      </a:r>
                      <a:endParaRPr kumimoji="1" lang="ja-JP" altLang="en-US" sz="2000" b="0"/>
                    </a:p>
                  </a:txBody>
                  <a:tcPr anchor="ctr">
                    <a:solidFill>
                      <a:schemeClr val="accent1">
                        <a:lumMod val="20000"/>
                        <a:lumOff val="80000"/>
                      </a:schemeClr>
                    </a:solidFill>
                  </a:tcPr>
                </a:tc>
                <a:tc>
                  <a:txBody>
                    <a:bodyPr/>
                    <a:lstStyle/>
                    <a:p>
                      <a:pPr algn="ctr"/>
                      <a:r>
                        <a:rPr kumimoji="1" lang="ja-JP" altLang="en-US" sz="2000" b="0" smtClean="0"/>
                        <a:t>コミッター候補者</a:t>
                      </a:r>
                      <a:endParaRPr kumimoji="1" lang="ja-JP" altLang="en-US" sz="2000" b="0"/>
                    </a:p>
                  </a:txBody>
                  <a:tcPr anchor="ctr">
                    <a:solidFill>
                      <a:schemeClr val="accent1">
                        <a:lumMod val="20000"/>
                        <a:lumOff val="80000"/>
                      </a:schemeClr>
                    </a:solidFill>
                  </a:tcPr>
                </a:tc>
                <a:tc>
                  <a:txBody>
                    <a:bodyPr/>
                    <a:lstStyle/>
                    <a:p>
                      <a:pPr algn="ctr"/>
                      <a:r>
                        <a:rPr kumimoji="1" lang="ja-JP" altLang="en-US" sz="2000" b="0" smtClean="0"/>
                        <a:t>一般開発者</a:t>
                      </a:r>
                      <a:endParaRPr kumimoji="1" lang="ja-JP" altLang="en-US" sz="2000" b="0"/>
                    </a:p>
                  </a:txBody>
                  <a:tcPr anchor="ctr">
                    <a:solidFill>
                      <a:schemeClr val="accent1">
                        <a:lumMod val="20000"/>
                        <a:lumOff val="80000"/>
                      </a:schemeClr>
                    </a:solidFill>
                  </a:tcPr>
                </a:tc>
              </a:tr>
              <a:tr h="370840">
                <a:tc>
                  <a:txBody>
                    <a:bodyPr/>
                    <a:lstStyle/>
                    <a:p>
                      <a:pPr algn="ctr"/>
                      <a:r>
                        <a:rPr kumimoji="1" lang="en-US" altLang="ja-JP" sz="2000" b="0" smtClean="0"/>
                        <a:t>Eclipse Platform</a:t>
                      </a:r>
                      <a:endParaRPr kumimoji="1" lang="ja-JP" altLang="en-US" sz="2000" b="0"/>
                    </a:p>
                  </a:txBody>
                  <a:tcPr anchor="ctr">
                    <a:solidFill>
                      <a:schemeClr val="bg1">
                        <a:alpha val="20000"/>
                      </a:schemeClr>
                    </a:solidFill>
                  </a:tcPr>
                </a:tc>
                <a:tc>
                  <a:txBody>
                    <a:bodyPr/>
                    <a:lstStyle/>
                    <a:p>
                      <a:pPr algn="ctr"/>
                      <a:r>
                        <a:rPr kumimoji="1" lang="en-US" altLang="ja-JP" sz="2000" b="0" smtClean="0"/>
                        <a:t>2001/10 ~2012/10</a:t>
                      </a:r>
                      <a:endParaRPr kumimoji="1" lang="ja-JP" altLang="en-US" sz="2000" b="0"/>
                    </a:p>
                  </a:txBody>
                  <a:tcPr anchor="ctr">
                    <a:solidFill>
                      <a:schemeClr val="bg1">
                        <a:alpha val="20000"/>
                      </a:schemeClr>
                    </a:solidFill>
                  </a:tcPr>
                </a:tc>
                <a:tc>
                  <a:txBody>
                    <a:bodyPr/>
                    <a:lstStyle/>
                    <a:p>
                      <a:pPr algn="r"/>
                      <a:r>
                        <a:rPr kumimoji="1" lang="en-US" altLang="ja-JP" sz="2000" b="0" smtClean="0"/>
                        <a:t>195</a:t>
                      </a:r>
                      <a:endParaRPr kumimoji="1" lang="ja-JP" altLang="en-US" sz="2000" b="0"/>
                    </a:p>
                  </a:txBody>
                  <a:tcPr anchor="ctr">
                    <a:solidFill>
                      <a:schemeClr val="bg1">
                        <a:alpha val="20000"/>
                      </a:schemeClr>
                    </a:solidFill>
                  </a:tcPr>
                </a:tc>
                <a:tc>
                  <a:txBody>
                    <a:bodyPr/>
                    <a:lstStyle/>
                    <a:p>
                      <a:pPr algn="r"/>
                      <a:r>
                        <a:rPr kumimoji="1" lang="en-US" altLang="ja-JP" sz="2000" b="0" smtClean="0"/>
                        <a:t>13,297</a:t>
                      </a:r>
                      <a:endParaRPr kumimoji="1" lang="ja-JP" altLang="en-US" sz="2000" b="0"/>
                    </a:p>
                  </a:txBody>
                  <a:tcPr anchor="ctr">
                    <a:solidFill>
                      <a:schemeClr val="bg1">
                        <a:alpha val="20000"/>
                      </a:schemeClr>
                    </a:solidFill>
                  </a:tcPr>
                </a:tc>
              </a:tr>
              <a:tr h="370840">
                <a:tc>
                  <a:txBody>
                    <a:bodyPr/>
                    <a:lstStyle/>
                    <a:p>
                      <a:pPr algn="ctr"/>
                      <a:r>
                        <a:rPr kumimoji="1" lang="en-US" altLang="ja-JP" sz="2000" b="0" smtClean="0"/>
                        <a:t>Mozilla Firefox</a:t>
                      </a:r>
                      <a:endParaRPr kumimoji="1" lang="ja-JP" altLang="en-US" sz="2000" b="0"/>
                    </a:p>
                  </a:txBody>
                  <a:tcPr anchor="ctr"/>
                </a:tc>
                <a:tc>
                  <a:txBody>
                    <a:bodyPr/>
                    <a:lstStyle/>
                    <a:p>
                      <a:pPr algn="ctr"/>
                      <a:r>
                        <a:rPr kumimoji="1" lang="en-US" altLang="ja-JP" sz="2000" b="0" smtClean="0"/>
                        <a:t>1999/07 ~2013/01</a:t>
                      </a:r>
                      <a:endParaRPr kumimoji="1" lang="ja-JP" altLang="en-US" sz="2000" b="0"/>
                    </a:p>
                  </a:txBody>
                  <a:tcPr anchor="ctr"/>
                </a:tc>
                <a:tc>
                  <a:txBody>
                    <a:bodyPr/>
                    <a:lstStyle/>
                    <a:p>
                      <a:pPr algn="r"/>
                      <a:r>
                        <a:rPr kumimoji="1" lang="en-US" altLang="ja-JP" sz="2000" b="0" smtClean="0"/>
                        <a:t>530</a:t>
                      </a:r>
                      <a:endParaRPr kumimoji="1" lang="ja-JP" altLang="en-US" sz="2000" b="0"/>
                    </a:p>
                  </a:txBody>
                  <a:tcPr anchor="ctr"/>
                </a:tc>
                <a:tc>
                  <a:txBody>
                    <a:bodyPr/>
                    <a:lstStyle/>
                    <a:p>
                      <a:pPr algn="r"/>
                      <a:r>
                        <a:rPr kumimoji="1" lang="en-US" altLang="ja-JP" sz="2000" b="0" smtClean="0"/>
                        <a:t>76,931</a:t>
                      </a:r>
                      <a:endParaRPr kumimoji="1" lang="ja-JP" altLang="en-US" sz="2000" b="0"/>
                    </a:p>
                  </a:txBody>
                  <a:tcPr anchor="ctr"/>
                </a:tc>
              </a:tr>
              <a:tr h="370840">
                <a:tc>
                  <a:txBody>
                    <a:bodyPr/>
                    <a:lstStyle/>
                    <a:p>
                      <a:pPr algn="ctr"/>
                      <a:r>
                        <a:rPr kumimoji="1" lang="en-US" altLang="ja-JP" sz="2000" b="0" smtClean="0"/>
                        <a:t>GCC</a:t>
                      </a:r>
                      <a:endParaRPr kumimoji="1" lang="ja-JP" altLang="en-US" sz="2000" b="0"/>
                    </a:p>
                  </a:txBody>
                  <a:tcPr anchor="ctr">
                    <a:solidFill>
                      <a:schemeClr val="bg1">
                        <a:alpha val="2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1999/07 ~2014/03</a:t>
                      </a:r>
                      <a:endParaRPr kumimoji="1" lang="ja-JP" altLang="en-US" sz="2000" b="0" smtClean="0"/>
                    </a:p>
                  </a:txBody>
                  <a:tcPr anchor="ctr">
                    <a:solidFill>
                      <a:schemeClr val="bg1">
                        <a:alpha val="20000"/>
                      </a:schemeClr>
                    </a:solidFill>
                  </a:tcPr>
                </a:tc>
                <a:tc>
                  <a:txBody>
                    <a:bodyPr/>
                    <a:lstStyle/>
                    <a:p>
                      <a:pPr algn="r"/>
                      <a:r>
                        <a:rPr kumimoji="1" lang="en-US" altLang="ja-JP" sz="2000" b="0" smtClean="0"/>
                        <a:t>141</a:t>
                      </a:r>
                      <a:endParaRPr kumimoji="1" lang="ja-JP" altLang="en-US" sz="2000" b="0"/>
                    </a:p>
                  </a:txBody>
                  <a:tcPr anchor="ctr">
                    <a:solidFill>
                      <a:schemeClr val="bg1">
                        <a:alpha val="20000"/>
                      </a:schemeClr>
                    </a:solidFill>
                  </a:tcPr>
                </a:tc>
                <a:tc>
                  <a:txBody>
                    <a:bodyPr/>
                    <a:lstStyle/>
                    <a:p>
                      <a:pPr algn="r"/>
                      <a:r>
                        <a:rPr kumimoji="1" lang="en-US" altLang="ja-JP" sz="2000" b="0" smtClean="0"/>
                        <a:t>10,282</a:t>
                      </a:r>
                      <a:endParaRPr kumimoji="1" lang="ja-JP" altLang="en-US" sz="2000" b="0"/>
                    </a:p>
                  </a:txBody>
                  <a:tcPr anchor="ctr">
                    <a:solidFill>
                      <a:schemeClr val="bg1">
                        <a:alpha val="20000"/>
                      </a:schemeClr>
                    </a:solid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GIMP</a:t>
                      </a:r>
                      <a:endParaRPr kumimoji="1" lang="ja-JP" altLang="en-US" sz="2000" b="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2001/02 ~2013/09</a:t>
                      </a:r>
                      <a:endParaRPr kumimoji="1" lang="ja-JP" altLang="en-US" sz="2000" b="0" smtClean="0"/>
                    </a:p>
                  </a:txBody>
                  <a:tcPr anchor="ctr"/>
                </a:tc>
                <a:tc>
                  <a:txBody>
                    <a:bodyPr/>
                    <a:lstStyle/>
                    <a:p>
                      <a:pPr algn="r"/>
                      <a:r>
                        <a:rPr kumimoji="1" lang="en-US" altLang="ja-JP" sz="2000" b="0" smtClean="0"/>
                        <a:t>87</a:t>
                      </a:r>
                      <a:endParaRPr kumimoji="1" lang="ja-JP" altLang="en-US" sz="2000" b="0"/>
                    </a:p>
                  </a:txBody>
                  <a:tcPr anchor="ctr"/>
                </a:tc>
                <a:tc>
                  <a:txBody>
                    <a:bodyPr/>
                    <a:lstStyle/>
                    <a:p>
                      <a:pPr algn="r"/>
                      <a:r>
                        <a:rPr kumimoji="1" lang="en-US" altLang="ja-JP" sz="2000" b="0" smtClean="0"/>
                        <a:t>  4,068</a:t>
                      </a:r>
                      <a:endParaRPr kumimoji="1" lang="ja-JP" altLang="en-US" sz="2000" b="0"/>
                    </a:p>
                  </a:txBody>
                  <a:tcPr anchor="ct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WebKit</a:t>
                      </a:r>
                      <a:endParaRPr kumimoji="1" lang="ja-JP" altLang="en-US" sz="2000" b="0" smtClean="0"/>
                    </a:p>
                  </a:txBody>
                  <a:tcPr anchor="ctr">
                    <a:solidFill>
                      <a:schemeClr val="bg1">
                        <a:alpha val="2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2000/12 ~2014/04</a:t>
                      </a:r>
                      <a:endParaRPr kumimoji="1" lang="ja-JP" altLang="en-US" sz="2000" b="0" smtClean="0"/>
                    </a:p>
                  </a:txBody>
                  <a:tcPr anchor="ctr">
                    <a:solidFill>
                      <a:schemeClr val="bg1">
                        <a:alpha val="20000"/>
                      </a:schemeClr>
                    </a:solidFill>
                  </a:tcPr>
                </a:tc>
                <a:tc>
                  <a:txBody>
                    <a:bodyPr/>
                    <a:lstStyle/>
                    <a:p>
                      <a:pPr algn="r"/>
                      <a:r>
                        <a:rPr kumimoji="1" lang="en-US" altLang="ja-JP" sz="2000" b="0" smtClean="0"/>
                        <a:t>363</a:t>
                      </a:r>
                      <a:endParaRPr kumimoji="1" lang="ja-JP" altLang="en-US" sz="2000" b="0"/>
                    </a:p>
                  </a:txBody>
                  <a:tcPr anchor="ctr">
                    <a:solidFill>
                      <a:schemeClr val="bg1">
                        <a:alpha val="20000"/>
                      </a:schemeClr>
                    </a:solidFill>
                  </a:tcPr>
                </a:tc>
                <a:tc>
                  <a:txBody>
                    <a:bodyPr/>
                    <a:lstStyle/>
                    <a:p>
                      <a:pPr algn="r"/>
                      <a:r>
                        <a:rPr kumimoji="1" lang="en-US" altLang="ja-JP" sz="2000" b="0" smtClean="0"/>
                        <a:t>  8,017</a:t>
                      </a:r>
                      <a:endParaRPr kumimoji="1" lang="ja-JP" altLang="en-US" sz="2000" b="0"/>
                    </a:p>
                  </a:txBody>
                  <a:tcPr anchor="ctr">
                    <a:solidFill>
                      <a:schemeClr val="bg1">
                        <a:alpha val="20000"/>
                      </a:schemeClr>
                    </a:solidFill>
                  </a:tcPr>
                </a:tc>
              </a:tr>
            </a:tbl>
          </a:graphicData>
        </a:graphic>
      </p:graphicFrame>
    </p:spTree>
    <p:extLst>
      <p:ext uri="{BB962C8B-B14F-4D97-AF65-F5344CB8AC3E}">
        <p14:creationId xmlns:p14="http://schemas.microsoft.com/office/powerpoint/2010/main" val="32341994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モジュールの特定</a:t>
            </a:r>
            <a:endParaRPr kumimoji="1" lang="ja-JP" altLang="en-US"/>
          </a:p>
        </p:txBody>
      </p:sp>
      <p:sp>
        <p:nvSpPr>
          <p:cNvPr id="3" name="コンテンツ プレースホルダー 2"/>
          <p:cNvSpPr>
            <a:spLocks noGrp="1"/>
          </p:cNvSpPr>
          <p:nvPr>
            <p:ph idx="1"/>
          </p:nvPr>
        </p:nvSpPr>
        <p:spPr>
          <a:xfrm>
            <a:off x="457200" y="1484784"/>
            <a:ext cx="8229600" cy="4824536"/>
          </a:xfrm>
        </p:spPr>
        <p:txBody>
          <a:bodyPr>
            <a:noAutofit/>
          </a:bodyPr>
          <a:lstStyle/>
          <a:p>
            <a:r>
              <a:rPr lang="ja-JP" altLang="en-US"/>
              <a:t>以下</a:t>
            </a:r>
            <a:r>
              <a:rPr lang="ja-JP" altLang="en-US" smtClean="0"/>
              <a:t>の情報を基にモジュールを特定する</a:t>
            </a:r>
            <a:endParaRPr lang="en-US" altLang="ja-JP" smtClean="0"/>
          </a:p>
          <a:p>
            <a:pPr lvl="1"/>
            <a:r>
              <a:rPr kumimoji="1" lang="ja-JP" altLang="en-US" smtClean="0"/>
              <a:t>ソースコードの構造</a:t>
            </a:r>
            <a:endParaRPr kumimoji="1" lang="en-US" altLang="ja-JP" smtClean="0"/>
          </a:p>
          <a:p>
            <a:pPr lvl="1"/>
            <a:r>
              <a:rPr kumimoji="1" lang="ja-JP" altLang="en-US" smtClean="0"/>
              <a:t>不具合管理システムのコンポーネント情報</a:t>
            </a:r>
            <a:endParaRPr kumimoji="1" lang="en-US" altLang="ja-JP" smtClean="0"/>
          </a:p>
          <a:p>
            <a:pPr lvl="1"/>
            <a:r>
              <a:rPr kumimoji="1" lang="ja-JP" altLang="en-US" smtClean="0"/>
              <a:t>プロジェクトの</a:t>
            </a:r>
            <a:r>
              <a:rPr kumimoji="1" lang="en-US" altLang="ja-JP" smtClean="0"/>
              <a:t>Wiki</a:t>
            </a:r>
            <a:r>
              <a:rPr kumimoji="1" lang="ja-JP" altLang="en-US" smtClean="0"/>
              <a:t>ページ</a:t>
            </a:r>
            <a:endParaRPr kumimoji="1" lang="en-US" altLang="ja-JP" smtClean="0"/>
          </a:p>
          <a:p>
            <a:pPr marL="2286000" lvl="5" indent="0">
              <a:buNone/>
            </a:pPr>
            <a:endParaRPr lang="en-US" altLang="ja-JP" sz="1600" smtClean="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16</a:t>
            </a:fld>
            <a:endParaRPr lang="ja-JP" altLang="en-US"/>
          </a:p>
        </p:txBody>
      </p:sp>
      <p:graphicFrame>
        <p:nvGraphicFramePr>
          <p:cNvPr id="6" name="表 5"/>
          <p:cNvGraphicFramePr>
            <a:graphicFrameLocks noGrp="1"/>
          </p:cNvGraphicFramePr>
          <p:nvPr>
            <p:extLst>
              <p:ext uri="{D42A27DB-BD31-4B8C-83A1-F6EECF244321}">
                <p14:modId xmlns:p14="http://schemas.microsoft.com/office/powerpoint/2010/main" val="3352099643"/>
              </p:ext>
            </p:extLst>
          </p:nvPr>
        </p:nvGraphicFramePr>
        <p:xfrm>
          <a:off x="1763688" y="3313896"/>
          <a:ext cx="5112568" cy="3139440"/>
        </p:xfrm>
        <a:graphic>
          <a:graphicData uri="http://schemas.openxmlformats.org/drawingml/2006/table">
            <a:tbl>
              <a:tblPr firstRow="1" bandRow="1">
                <a:tableStyleId>{BC89EF96-8CEA-46FF-86C4-4CE0E7609802}</a:tableStyleId>
              </a:tblPr>
              <a:tblGrid>
                <a:gridCol w="2390292"/>
                <a:gridCol w="2722276"/>
              </a:tblGrid>
              <a:tr h="176175">
                <a:tc>
                  <a:txBody>
                    <a:bodyPr/>
                    <a:lstStyle/>
                    <a:p>
                      <a:pPr algn="ctr"/>
                      <a:r>
                        <a:rPr kumimoji="1" lang="ja-JP" altLang="en-US" sz="1800" b="0" smtClean="0"/>
                        <a:t>モジュール名</a:t>
                      </a:r>
                      <a:endParaRPr kumimoji="1" lang="ja-JP" altLang="en-US" sz="1800" b="0"/>
                    </a:p>
                  </a:txBody>
                  <a:tcPr anchor="ctr">
                    <a:solidFill>
                      <a:schemeClr val="accent1">
                        <a:lumMod val="20000"/>
                        <a:lumOff val="80000"/>
                      </a:schemeClr>
                    </a:solidFill>
                  </a:tcPr>
                </a:tc>
                <a:tc>
                  <a:txBody>
                    <a:bodyPr/>
                    <a:lstStyle/>
                    <a:p>
                      <a:pPr algn="ctr"/>
                      <a:r>
                        <a:rPr kumimoji="1" lang="ja-JP" altLang="en-US" sz="1800" b="0" smtClean="0"/>
                        <a:t>モジュールオーナー数</a:t>
                      </a:r>
                      <a:endParaRPr kumimoji="1" lang="ja-JP" altLang="en-US" sz="1800" b="0"/>
                    </a:p>
                  </a:txBody>
                  <a:tcPr anchor="ctr">
                    <a:solidFill>
                      <a:schemeClr val="accent1">
                        <a:lumMod val="20000"/>
                        <a:lumOff val="80000"/>
                      </a:schemeClr>
                    </a:solidFill>
                  </a:tcPr>
                </a:tc>
              </a:tr>
              <a:tr h="190856">
                <a:tc>
                  <a:txBody>
                    <a:bodyPr/>
                    <a:lstStyle/>
                    <a:p>
                      <a:pPr algn="ctr"/>
                      <a:r>
                        <a:rPr kumimoji="1" lang="en-US" altLang="ja-JP" sz="2000" b="0" smtClean="0"/>
                        <a:t>App</a:t>
                      </a:r>
                      <a:endParaRPr kumimoji="1" lang="ja-JP" altLang="en-US" sz="2000" b="0"/>
                    </a:p>
                  </a:txBody>
                  <a:tcPr anchor="ctr">
                    <a:solidFill>
                      <a:schemeClr val="bg1">
                        <a:alpha val="20000"/>
                      </a:schemeClr>
                    </a:solidFill>
                  </a:tcPr>
                </a:tc>
                <a:tc>
                  <a:txBody>
                    <a:bodyPr/>
                    <a:lstStyle/>
                    <a:p>
                      <a:pPr algn="r"/>
                      <a:r>
                        <a:rPr kumimoji="1" lang="en-US" altLang="ja-JP" sz="2000" b="0" smtClean="0"/>
                        <a:t>18</a:t>
                      </a:r>
                      <a:r>
                        <a:rPr kumimoji="1" lang="ja-JP" altLang="en-US" sz="1400" b="0" smtClean="0"/>
                        <a:t>人</a:t>
                      </a:r>
                      <a:endParaRPr kumimoji="1" lang="ja-JP" altLang="en-US" sz="2000" b="0"/>
                    </a:p>
                  </a:txBody>
                  <a:tcPr anchor="ctr">
                    <a:solidFill>
                      <a:schemeClr val="bg1">
                        <a:alpha val="20000"/>
                      </a:schemeClr>
                    </a:solidFill>
                  </a:tcPr>
                </a:tc>
              </a:tr>
              <a:tr h="190856">
                <a:tc>
                  <a:txBody>
                    <a:bodyPr/>
                    <a:lstStyle/>
                    <a:p>
                      <a:pPr algn="ctr"/>
                      <a:r>
                        <a:rPr kumimoji="1" lang="en-US" altLang="ja-JP" sz="2000" b="0" smtClean="0"/>
                        <a:t>Bar</a:t>
                      </a:r>
                      <a:endParaRPr kumimoji="1" lang="ja-JP" altLang="en-US" sz="2000" b="0"/>
                    </a:p>
                  </a:txBody>
                  <a:tcPr anchor="ctr"/>
                </a:tc>
                <a:tc>
                  <a:txBody>
                    <a:bodyPr/>
                    <a:lstStyle/>
                    <a:p>
                      <a:pPr algn="r"/>
                      <a:r>
                        <a:rPr kumimoji="1" lang="en-US" altLang="ja-JP" sz="2000" b="0" smtClean="0"/>
                        <a:t>66</a:t>
                      </a:r>
                      <a:r>
                        <a:rPr kumimoji="1" lang="ja-JP" altLang="en-US" sz="14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000" b="0"/>
                    </a:p>
                  </a:txBody>
                  <a:tcPr anchor="ctr"/>
                </a:tc>
              </a:tr>
              <a:tr h="190856">
                <a:tc>
                  <a:txBody>
                    <a:bodyPr/>
                    <a:lstStyle/>
                    <a:p>
                      <a:pPr algn="ctr"/>
                      <a:r>
                        <a:rPr kumimoji="1" lang="en-US" altLang="ja-JP" sz="2000" b="0" smtClean="0"/>
                        <a:t>Bookmark</a:t>
                      </a:r>
                      <a:endParaRPr kumimoji="1" lang="ja-JP" altLang="en-US" sz="2000" b="0"/>
                    </a:p>
                  </a:txBody>
                  <a:tcPr anchor="ctr">
                    <a:solidFill>
                      <a:schemeClr val="bg1">
                        <a:alpha val="20000"/>
                      </a:schemeClr>
                    </a:solidFill>
                  </a:tcPr>
                </a:tc>
                <a:tc>
                  <a:txBody>
                    <a:bodyPr/>
                    <a:lstStyle/>
                    <a:p>
                      <a:pPr algn="r"/>
                      <a:r>
                        <a:rPr kumimoji="1" lang="en-US" altLang="ja-JP" sz="2000" b="0" smtClean="0"/>
                        <a:t>54</a:t>
                      </a:r>
                      <a:r>
                        <a:rPr kumimoji="1" lang="ja-JP" altLang="en-US" sz="14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000" b="0"/>
                    </a:p>
                  </a:txBody>
                  <a:tcPr anchor="ctr">
                    <a:solidFill>
                      <a:schemeClr val="bg1">
                        <a:alpha val="20000"/>
                      </a:schemeClr>
                    </a:solidFill>
                  </a:tcPr>
                </a:tc>
              </a:tr>
              <a:tr h="1908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Developer</a:t>
                      </a:r>
                      <a:r>
                        <a:rPr kumimoji="1" lang="en-US" altLang="ja-JP" sz="2000" b="0" baseline="0" smtClean="0"/>
                        <a:t> Tools</a:t>
                      </a:r>
                      <a:endParaRPr kumimoji="1" lang="ja-JP" altLang="en-US" sz="2000" b="0" smtClean="0"/>
                    </a:p>
                  </a:txBody>
                  <a:tcPr anchor="ctr"/>
                </a:tc>
                <a:tc>
                  <a:txBody>
                    <a:bodyPr/>
                    <a:lstStyle/>
                    <a:p>
                      <a:pPr algn="r"/>
                      <a:r>
                        <a:rPr kumimoji="1" lang="en-US" altLang="ja-JP" sz="2000" b="0" smtClean="0"/>
                        <a:t>45</a:t>
                      </a:r>
                      <a:r>
                        <a:rPr kumimoji="1" lang="ja-JP" altLang="en-US" sz="14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000" b="0"/>
                    </a:p>
                  </a:txBody>
                  <a:tcPr anchor="ctr"/>
                </a:tc>
              </a:tr>
              <a:tr h="1908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General</a:t>
                      </a:r>
                      <a:endParaRPr kumimoji="1" lang="ja-JP" altLang="en-US" sz="2000" b="0" smtClean="0"/>
                    </a:p>
                  </a:txBody>
                  <a:tcPr anchor="ctr">
                    <a:solidFill>
                      <a:schemeClr val="bg1">
                        <a:alpha val="20000"/>
                      </a:schemeClr>
                    </a:solidFill>
                  </a:tcPr>
                </a:tc>
                <a:tc>
                  <a:txBody>
                    <a:bodyPr/>
                    <a:lstStyle/>
                    <a:p>
                      <a:pPr algn="r"/>
                      <a:r>
                        <a:rPr kumimoji="1" lang="en-US" altLang="ja-JP" sz="2000" b="0" smtClean="0"/>
                        <a:t>73</a:t>
                      </a:r>
                      <a:r>
                        <a:rPr kumimoji="1" lang="ja-JP" altLang="en-US" sz="14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000" b="0"/>
                    </a:p>
                  </a:txBody>
                  <a:tcPr anchor="ctr">
                    <a:solidFill>
                      <a:schemeClr val="bg1">
                        <a:alpha val="20000"/>
                      </a:schemeClr>
                    </a:solidFill>
                  </a:tcPr>
                </a:tc>
              </a:tr>
              <a:tr h="1908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Preference</a:t>
                      </a:r>
                      <a:endParaRPr kumimoji="1" lang="ja-JP" altLang="en-US" sz="2000" b="0" smtClean="0"/>
                    </a:p>
                  </a:txBody>
                  <a:tcPr anchor="ctr">
                    <a:solidFill>
                      <a:schemeClr val="bg1">
                        <a:alpha val="20000"/>
                      </a:schemeClr>
                    </a:solidFill>
                  </a:tcPr>
                </a:tc>
                <a:tc>
                  <a:txBody>
                    <a:bodyPr/>
                    <a:lstStyle/>
                    <a:p>
                      <a:pPr algn="r"/>
                      <a:r>
                        <a:rPr kumimoji="1" lang="en-US" altLang="ja-JP" sz="2000" b="0" smtClean="0"/>
                        <a:t>66</a:t>
                      </a:r>
                      <a:r>
                        <a:rPr kumimoji="1" lang="ja-JP" altLang="en-US" sz="14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000" b="0"/>
                    </a:p>
                  </a:txBody>
                  <a:tcPr anchor="ctr">
                    <a:solidFill>
                      <a:schemeClr val="bg1">
                        <a:alpha val="20000"/>
                      </a:schemeClr>
                    </a:solidFill>
                  </a:tcPr>
                </a:tc>
              </a:tr>
              <a:tr h="1908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Tab</a:t>
                      </a:r>
                      <a:endParaRPr kumimoji="1" lang="ja-JP" altLang="en-US" sz="2000" b="0" smtClean="0"/>
                    </a:p>
                  </a:txBody>
                  <a:tcPr anchor="ctr">
                    <a:solidFill>
                      <a:schemeClr val="bg1">
                        <a:alpha val="20000"/>
                      </a:schemeClr>
                    </a:solidFill>
                  </a:tcPr>
                </a:tc>
                <a:tc>
                  <a:txBody>
                    <a:bodyPr/>
                    <a:lstStyle/>
                    <a:p>
                      <a:pPr algn="r"/>
                      <a:r>
                        <a:rPr kumimoji="1" lang="en-US" altLang="ja-JP" sz="2000" b="0" smtClean="0"/>
                        <a:t>64</a:t>
                      </a:r>
                      <a:r>
                        <a:rPr kumimoji="1" lang="ja-JP" altLang="en-US" sz="14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000" b="0"/>
                    </a:p>
                  </a:txBody>
                  <a:tcPr anchor="ctr">
                    <a:solidFill>
                      <a:schemeClr val="bg1">
                        <a:alpha val="20000"/>
                      </a:schemeClr>
                    </a:solidFill>
                  </a:tcPr>
                </a:tc>
              </a:tr>
            </a:tbl>
          </a:graphicData>
        </a:graphic>
      </p:graphicFrame>
      <p:sp>
        <p:nvSpPr>
          <p:cNvPr id="7" name="テキスト ボックス 6"/>
          <p:cNvSpPr txBox="1"/>
          <p:nvPr/>
        </p:nvSpPr>
        <p:spPr>
          <a:xfrm>
            <a:off x="6920470" y="3429000"/>
            <a:ext cx="2232248" cy="584775"/>
          </a:xfrm>
          <a:prstGeom prst="rect">
            <a:avLst/>
          </a:prstGeom>
          <a:noFill/>
        </p:spPr>
        <p:txBody>
          <a:bodyPr wrap="square" rtlCol="0">
            <a:spAutoFit/>
          </a:bodyPr>
          <a:lstStyle/>
          <a:p>
            <a:r>
              <a:rPr lang="en-US" altLang="ja-JP" sz="1600">
                <a:latin typeface="+mn-ea"/>
              </a:rPr>
              <a:t>※</a:t>
            </a:r>
            <a:r>
              <a:rPr kumimoji="1" lang="en-US" altLang="ja-JP" sz="1600" smtClean="0">
                <a:latin typeface="+mn-ea"/>
              </a:rPr>
              <a:t>Mozilla Firefox</a:t>
            </a:r>
            <a:br>
              <a:rPr kumimoji="1" lang="en-US" altLang="ja-JP" sz="1600" smtClean="0">
                <a:latin typeface="+mn-ea"/>
              </a:rPr>
            </a:br>
            <a:r>
              <a:rPr kumimoji="1" lang="ja-JP" altLang="en-US" sz="1600" smtClean="0">
                <a:latin typeface="+mn-ea"/>
              </a:rPr>
              <a:t>プロジェクトでの例</a:t>
            </a:r>
            <a:endParaRPr kumimoji="1" lang="ja-JP" altLang="en-US" b="1">
              <a:latin typeface="+mn-ea"/>
            </a:endParaRPr>
          </a:p>
        </p:txBody>
      </p:sp>
    </p:spTree>
    <p:extLst>
      <p:ext uri="{BB962C8B-B14F-4D97-AF65-F5344CB8AC3E}">
        <p14:creationId xmlns:p14="http://schemas.microsoft.com/office/powerpoint/2010/main" val="10070339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モジュールオーナーの判別</a:t>
            </a:r>
            <a:endParaRPr kumimoji="1" lang="ja-JP" altLang="en-US"/>
          </a:p>
        </p:txBody>
      </p:sp>
      <p:sp>
        <p:nvSpPr>
          <p:cNvPr id="3" name="コンテンツ プレースホルダー 2"/>
          <p:cNvSpPr>
            <a:spLocks noGrp="1"/>
          </p:cNvSpPr>
          <p:nvPr>
            <p:ph idx="1"/>
          </p:nvPr>
        </p:nvSpPr>
        <p:spPr/>
        <p:txBody>
          <a:bodyPr/>
          <a:lstStyle/>
          <a:p>
            <a:r>
              <a:rPr lang="ja-JP" altLang="en-US"/>
              <a:t>特定のモジュールに対して投稿されたパッチをバージョン管理システムに反映しているか否か</a:t>
            </a:r>
            <a:endParaRPr lang="en-US" altLang="ja-JP"/>
          </a:p>
          <a:p>
            <a:endParaRPr lang="en-US" altLang="ja-JP"/>
          </a:p>
          <a:p>
            <a:r>
              <a:rPr lang="ja-JP" altLang="en-US"/>
              <a:t>判別手順</a:t>
            </a:r>
            <a:endParaRPr lang="en-US" altLang="ja-JP"/>
          </a:p>
          <a:p>
            <a:pPr marL="914400" lvl="1" indent="-457200">
              <a:buFont typeface="+mj-lt"/>
              <a:buAutoNum type="arabicPeriod"/>
            </a:pPr>
            <a:r>
              <a:rPr lang="ja-JP" altLang="en-US"/>
              <a:t>コミットログに含まれる不具合</a:t>
            </a:r>
            <a:r>
              <a:rPr lang="en-US" altLang="ja-JP"/>
              <a:t>ID</a:t>
            </a:r>
            <a:r>
              <a:rPr lang="ja-JP" altLang="en-US"/>
              <a:t>を取得する</a:t>
            </a:r>
            <a:endParaRPr lang="en-US" altLang="ja-JP"/>
          </a:p>
          <a:p>
            <a:pPr marL="1314450" lvl="2" indent="-457200"/>
            <a:r>
              <a:rPr lang="en-US" altLang="ja-JP"/>
              <a:t>Bug 2314 fixed.</a:t>
            </a:r>
          </a:p>
          <a:p>
            <a:pPr marL="1771650" lvl="3" indent="-457200"/>
            <a:endParaRPr lang="en-US" altLang="ja-JP"/>
          </a:p>
          <a:p>
            <a:pPr marL="914400" lvl="1" indent="-457200">
              <a:buFont typeface="+mj-lt"/>
              <a:buAutoNum type="arabicPeriod"/>
            </a:pPr>
            <a:r>
              <a:rPr lang="ja-JP" altLang="en-US"/>
              <a:t>不具合</a:t>
            </a:r>
            <a:r>
              <a:rPr lang="en-US" altLang="ja-JP"/>
              <a:t>ID</a:t>
            </a:r>
            <a:r>
              <a:rPr lang="ja-JP" altLang="en-US" smtClean="0"/>
              <a:t>から不具合管理</a:t>
            </a:r>
            <a:r>
              <a:rPr lang="ja-JP" altLang="en-US"/>
              <a:t>システムのコンポーネント情報を参照しモジュールを特定</a:t>
            </a:r>
            <a:r>
              <a:rPr lang="ja-JP" altLang="en-US" smtClean="0"/>
              <a:t>する</a:t>
            </a:r>
            <a:endParaRPr lang="en-US" altLang="ja-JP" smtClean="0"/>
          </a:p>
          <a:p>
            <a:pPr marL="1771650" lvl="3" indent="-457200">
              <a:buFont typeface="+mj-lt"/>
              <a:buAutoNum type="arabicPeriod"/>
            </a:pPr>
            <a:endParaRPr lang="en-US" altLang="ja-JP"/>
          </a:p>
          <a:p>
            <a:pPr marL="914400" lvl="1" indent="-457200">
              <a:buFont typeface="+mj-lt"/>
              <a:buAutoNum type="arabicPeriod"/>
            </a:pPr>
            <a:r>
              <a:rPr lang="en-US" altLang="ja-JP" smtClean="0"/>
              <a:t>1, 2</a:t>
            </a:r>
            <a:r>
              <a:rPr lang="ja-JP" altLang="en-US" smtClean="0"/>
              <a:t>の処理を全開発者に対して行う</a:t>
            </a:r>
            <a:endParaRPr lang="en-US" altLang="ja-JP"/>
          </a:p>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17</a:t>
            </a:fld>
            <a:endParaRPr lang="ja-JP" altLang="en-US"/>
          </a:p>
        </p:txBody>
      </p:sp>
    </p:spTree>
    <p:extLst>
      <p:ext uri="{BB962C8B-B14F-4D97-AF65-F5344CB8AC3E}">
        <p14:creationId xmlns:p14="http://schemas.microsoft.com/office/powerpoint/2010/main" val="1388264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構築する予測モデルと比較評価</a:t>
            </a:r>
            <a:endParaRPr kumimoji="1" lang="ja-JP" altLang="en-US"/>
          </a:p>
        </p:txBody>
      </p:sp>
      <p:sp>
        <p:nvSpPr>
          <p:cNvPr id="3" name="コンテンツ プレースホルダー 2"/>
          <p:cNvSpPr>
            <a:spLocks noGrp="1"/>
          </p:cNvSpPr>
          <p:nvPr>
            <p:ph idx="1"/>
          </p:nvPr>
        </p:nvSpPr>
        <p:spPr/>
        <p:txBody>
          <a:bodyPr>
            <a:noAutofit/>
          </a:bodyPr>
          <a:lstStyle/>
          <a:p>
            <a:r>
              <a:rPr lang="ja-JP" altLang="en-US"/>
              <a:t>メトリクスのすべての組み合わせ</a:t>
            </a:r>
            <a:r>
              <a:rPr lang="ja-JP" altLang="en-US" smtClean="0"/>
              <a:t>でモデル構築</a:t>
            </a:r>
            <a:endParaRPr kumimoji="1" lang="en-US" altLang="ja-JP" smtClean="0"/>
          </a:p>
          <a:p>
            <a:r>
              <a:rPr lang="ja-JP" altLang="en-US" smtClean="0"/>
              <a:t>パッチ貢献度を含むか否かで精度の向上を比較</a:t>
            </a:r>
            <a:endParaRPr kumimoji="1" lang="ja-JP" altLang="en-US" smtClean="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18</a:t>
            </a:fld>
            <a:endParaRPr lang="ja-JP" altLang="en-US"/>
          </a:p>
        </p:txBody>
      </p:sp>
      <p:sp>
        <p:nvSpPr>
          <p:cNvPr id="10" name="テキスト ボックス 9"/>
          <p:cNvSpPr txBox="1"/>
          <p:nvPr/>
        </p:nvSpPr>
        <p:spPr>
          <a:xfrm>
            <a:off x="683568" y="3573016"/>
            <a:ext cx="1908212" cy="307777"/>
          </a:xfrm>
          <a:prstGeom prst="rect">
            <a:avLst/>
          </a:prstGeom>
          <a:noFill/>
        </p:spPr>
        <p:txBody>
          <a:bodyPr wrap="square" rtlCol="0" anchor="ctr">
            <a:spAutoFit/>
          </a:bodyPr>
          <a:lstStyle/>
          <a:p>
            <a:pPr lvl="1" algn="ctr"/>
            <a:r>
              <a:rPr lang="ja-JP" altLang="en-US" sz="1400" b="1" smtClean="0"/>
              <a:t>パッチ貢献度</a:t>
            </a:r>
            <a:endParaRPr lang="en-US" altLang="ja-JP" sz="1400" b="1" smtClean="0"/>
          </a:p>
        </p:txBody>
      </p:sp>
      <p:sp>
        <p:nvSpPr>
          <p:cNvPr id="11" name="メモ 10"/>
          <p:cNvSpPr/>
          <p:nvPr/>
        </p:nvSpPr>
        <p:spPr>
          <a:xfrm rot="10800000">
            <a:off x="1259632" y="3432962"/>
            <a:ext cx="1199572" cy="500093"/>
          </a:xfrm>
          <a:prstGeom prst="foldedCorner">
            <a:avLst>
              <a:gd name="adj" fmla="val 35098"/>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2" name="直線矢印コネクタ 11"/>
          <p:cNvCxnSpPr>
            <a:stCxn id="3" idx="2"/>
          </p:cNvCxnSpPr>
          <p:nvPr/>
        </p:nvCxnSpPr>
        <p:spPr bwMode="auto">
          <a:xfrm flipV="1">
            <a:off x="4572000" y="2708920"/>
            <a:ext cx="0" cy="3672408"/>
          </a:xfrm>
          <a:prstGeom prst="straightConnector1">
            <a:avLst/>
          </a:prstGeom>
          <a:ln w="28575">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p:nvPr/>
        </p:nvCxnSpPr>
        <p:spPr bwMode="auto">
          <a:xfrm flipV="1">
            <a:off x="2447764" y="4640205"/>
            <a:ext cx="692460" cy="372972"/>
          </a:xfrm>
          <a:prstGeom prst="straightConnector1">
            <a:avLst/>
          </a:prstGeom>
          <a:ln w="508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5" name="Picture 3" descr="C:\Users\akira\AppData\Local\Microsoft\Windows\Temporary Internet Files\Content.IE5\I8U9WTXW\MC900432631[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3868" y="4077072"/>
            <a:ext cx="936084" cy="829896"/>
          </a:xfrm>
          <a:prstGeom prst="rect">
            <a:avLst/>
          </a:prstGeom>
          <a:noFill/>
          <a:extLst>
            <a:ext uri="{909E8E84-426E-40DD-AFC4-6F175D3DCCD1}">
              <a14:hiddenFill xmlns:a14="http://schemas.microsoft.com/office/drawing/2010/main">
                <a:solidFill>
                  <a:srgbClr val="FFFFFF"/>
                </a:solidFill>
              </a14:hiddenFill>
            </a:ext>
          </a:extLst>
        </p:spPr>
      </p:pic>
      <p:sp>
        <p:nvSpPr>
          <p:cNvPr id="18" name="正方形/長方形 17"/>
          <p:cNvSpPr/>
          <p:nvPr/>
        </p:nvSpPr>
        <p:spPr>
          <a:xfrm>
            <a:off x="5292080" y="2636912"/>
            <a:ext cx="3384376" cy="576064"/>
          </a:xfrm>
          <a:prstGeom prst="rect">
            <a:avLst/>
          </a:prstGeom>
          <a:solidFill>
            <a:schemeClr val="bg1"/>
          </a:solidFill>
          <a:ln>
            <a:solidFill>
              <a:schemeClr val="accent6">
                <a:lumMod val="60000"/>
                <a:lumOff val="4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a:t>パッチ</a:t>
            </a:r>
            <a:r>
              <a:rPr lang="ja-JP" altLang="en-US" smtClean="0"/>
              <a:t>貢献度を含まないモデル</a:t>
            </a:r>
            <a:endParaRPr lang="en-US" altLang="ja-JP" smtClean="0"/>
          </a:p>
        </p:txBody>
      </p:sp>
      <p:sp>
        <p:nvSpPr>
          <p:cNvPr id="19" name="正方形/長方形 18"/>
          <p:cNvSpPr/>
          <p:nvPr/>
        </p:nvSpPr>
        <p:spPr>
          <a:xfrm>
            <a:off x="467544" y="2636912"/>
            <a:ext cx="3384376" cy="576064"/>
          </a:xfrm>
          <a:prstGeom prst="rect">
            <a:avLst/>
          </a:prstGeom>
          <a:solidFill>
            <a:schemeClr val="bg1"/>
          </a:solidFill>
          <a:ln>
            <a:solidFill>
              <a:schemeClr val="tx2">
                <a:lumMod val="60000"/>
                <a:lumOff val="4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a:t>パッチ</a:t>
            </a:r>
            <a:r>
              <a:rPr lang="ja-JP" altLang="en-US" smtClean="0"/>
              <a:t>貢献度を含むモデル</a:t>
            </a:r>
            <a:endParaRPr lang="en-US" altLang="ja-JP" smtClean="0"/>
          </a:p>
        </p:txBody>
      </p:sp>
      <p:sp>
        <p:nvSpPr>
          <p:cNvPr id="20" name="テキスト ボックス 19"/>
          <p:cNvSpPr txBox="1"/>
          <p:nvPr/>
        </p:nvSpPr>
        <p:spPr>
          <a:xfrm>
            <a:off x="-508" y="4345941"/>
            <a:ext cx="1908212" cy="523220"/>
          </a:xfrm>
          <a:prstGeom prst="rect">
            <a:avLst/>
          </a:prstGeom>
          <a:noFill/>
        </p:spPr>
        <p:txBody>
          <a:bodyPr wrap="square" rtlCol="0" anchor="ctr">
            <a:spAutoFit/>
          </a:bodyPr>
          <a:lstStyle/>
          <a:p>
            <a:pPr lvl="1" algn="ctr"/>
            <a:r>
              <a:rPr lang="ja-JP" altLang="en-US" sz="1400" b="1" smtClean="0"/>
              <a:t>パッチ貢献度</a:t>
            </a:r>
            <a:endParaRPr lang="en-US" altLang="ja-JP" sz="1400" smtClean="0"/>
          </a:p>
          <a:p>
            <a:pPr lvl="1" algn="ctr"/>
            <a:r>
              <a:rPr lang="ja-JP" altLang="en-US" sz="1400"/>
              <a:t>活動期間</a:t>
            </a:r>
            <a:endParaRPr lang="en-US" altLang="ja-JP" sz="1400" smtClean="0"/>
          </a:p>
        </p:txBody>
      </p:sp>
      <p:sp>
        <p:nvSpPr>
          <p:cNvPr id="21" name="メモ 20"/>
          <p:cNvSpPr/>
          <p:nvPr/>
        </p:nvSpPr>
        <p:spPr>
          <a:xfrm rot="10800000">
            <a:off x="575556" y="4149080"/>
            <a:ext cx="1199572" cy="720080"/>
          </a:xfrm>
          <a:prstGeom prst="foldedCorner">
            <a:avLst>
              <a:gd name="adj" fmla="val 27517"/>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 name="テキスト ボックス 21"/>
          <p:cNvSpPr txBox="1"/>
          <p:nvPr/>
        </p:nvSpPr>
        <p:spPr>
          <a:xfrm>
            <a:off x="539552" y="5229202"/>
            <a:ext cx="1908212" cy="738664"/>
          </a:xfrm>
          <a:prstGeom prst="rect">
            <a:avLst/>
          </a:prstGeom>
          <a:noFill/>
        </p:spPr>
        <p:txBody>
          <a:bodyPr wrap="square" rtlCol="0" anchor="ctr">
            <a:spAutoFit/>
          </a:bodyPr>
          <a:lstStyle/>
          <a:p>
            <a:pPr lvl="1" algn="ctr"/>
            <a:r>
              <a:rPr lang="ja-JP" altLang="en-US" sz="1400" b="1" smtClean="0"/>
              <a:t>パッチ貢献度</a:t>
            </a:r>
            <a:endParaRPr lang="en-US" altLang="ja-JP" sz="1400" smtClean="0"/>
          </a:p>
          <a:p>
            <a:pPr lvl="1" algn="ctr"/>
            <a:r>
              <a:rPr lang="ja-JP" altLang="en-US" sz="1400"/>
              <a:t>活動</a:t>
            </a:r>
            <a:r>
              <a:rPr lang="ja-JP" altLang="en-US" sz="1400" smtClean="0"/>
              <a:t>期間</a:t>
            </a:r>
            <a:endParaRPr lang="en-US" altLang="ja-JP" sz="1400" smtClean="0"/>
          </a:p>
          <a:p>
            <a:pPr lvl="1" algn="ctr"/>
            <a:r>
              <a:rPr lang="ja-JP" altLang="en-US" sz="1400" smtClean="0"/>
              <a:t>コメント数</a:t>
            </a:r>
            <a:endParaRPr lang="en-US" altLang="ja-JP" sz="1400" smtClean="0"/>
          </a:p>
        </p:txBody>
      </p:sp>
      <p:sp>
        <p:nvSpPr>
          <p:cNvPr id="23" name="メモ 22"/>
          <p:cNvSpPr/>
          <p:nvPr/>
        </p:nvSpPr>
        <p:spPr>
          <a:xfrm rot="10800000">
            <a:off x="1115616" y="5013176"/>
            <a:ext cx="1199572" cy="936105"/>
          </a:xfrm>
          <a:prstGeom prst="foldedCorner">
            <a:avLst>
              <a:gd name="adj" fmla="val 27517"/>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8" name="直線矢印コネクタ 27"/>
          <p:cNvCxnSpPr/>
          <p:nvPr/>
        </p:nvCxnSpPr>
        <p:spPr bwMode="auto">
          <a:xfrm>
            <a:off x="1907704" y="4509120"/>
            <a:ext cx="1232520" cy="0"/>
          </a:xfrm>
          <a:prstGeom prst="straightConnector1">
            <a:avLst/>
          </a:prstGeom>
          <a:ln w="508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p:nvPr/>
        </p:nvCxnSpPr>
        <p:spPr bwMode="auto">
          <a:xfrm>
            <a:off x="2499821" y="4005064"/>
            <a:ext cx="640403" cy="288033"/>
          </a:xfrm>
          <a:prstGeom prst="straightConnector1">
            <a:avLst/>
          </a:prstGeom>
          <a:ln w="508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9" name="グループ化 38"/>
          <p:cNvGrpSpPr/>
          <p:nvPr/>
        </p:nvGrpSpPr>
        <p:grpSpPr>
          <a:xfrm>
            <a:off x="467544" y="5899338"/>
            <a:ext cx="1908212" cy="698014"/>
            <a:chOff x="1367644" y="5971346"/>
            <a:chExt cx="1908212" cy="698014"/>
          </a:xfrm>
        </p:grpSpPr>
        <p:sp>
          <p:nvSpPr>
            <p:cNvPr id="36" name="テキスト ボックス 35"/>
            <p:cNvSpPr txBox="1"/>
            <p:nvPr/>
          </p:nvSpPr>
          <p:spPr>
            <a:xfrm>
              <a:off x="1367644" y="5971346"/>
              <a:ext cx="1908212" cy="369332"/>
            </a:xfrm>
            <a:prstGeom prst="rect">
              <a:avLst/>
            </a:prstGeom>
            <a:noFill/>
          </p:spPr>
          <p:txBody>
            <a:bodyPr wrap="square" rtlCol="0" anchor="ctr">
              <a:spAutoFit/>
            </a:bodyPr>
            <a:lstStyle/>
            <a:p>
              <a:pPr lvl="1" algn="ctr"/>
              <a:r>
                <a:rPr lang="ja-JP" altLang="en-US" b="1" smtClean="0"/>
                <a:t>・</a:t>
              </a:r>
              <a:endParaRPr lang="en-US" altLang="ja-JP" sz="1400" b="1" smtClean="0"/>
            </a:p>
          </p:txBody>
        </p:sp>
        <p:sp>
          <p:nvSpPr>
            <p:cNvPr id="37" name="テキスト ボックス 36"/>
            <p:cNvSpPr txBox="1"/>
            <p:nvPr/>
          </p:nvSpPr>
          <p:spPr>
            <a:xfrm>
              <a:off x="1367644" y="6135687"/>
              <a:ext cx="1908212" cy="369332"/>
            </a:xfrm>
            <a:prstGeom prst="rect">
              <a:avLst/>
            </a:prstGeom>
            <a:noFill/>
          </p:spPr>
          <p:txBody>
            <a:bodyPr wrap="square" rtlCol="0" anchor="ctr">
              <a:spAutoFit/>
            </a:bodyPr>
            <a:lstStyle/>
            <a:p>
              <a:pPr lvl="1" algn="ctr"/>
              <a:r>
                <a:rPr lang="ja-JP" altLang="en-US" b="1" smtClean="0"/>
                <a:t>・</a:t>
              </a:r>
              <a:endParaRPr lang="en-US" altLang="ja-JP" sz="1400" b="1" smtClean="0"/>
            </a:p>
          </p:txBody>
        </p:sp>
        <p:sp>
          <p:nvSpPr>
            <p:cNvPr id="38" name="テキスト ボックス 37"/>
            <p:cNvSpPr txBox="1"/>
            <p:nvPr/>
          </p:nvSpPr>
          <p:spPr>
            <a:xfrm>
              <a:off x="1367644" y="6300028"/>
              <a:ext cx="1908212" cy="369332"/>
            </a:xfrm>
            <a:prstGeom prst="rect">
              <a:avLst/>
            </a:prstGeom>
            <a:noFill/>
          </p:spPr>
          <p:txBody>
            <a:bodyPr wrap="square" rtlCol="0" anchor="ctr">
              <a:spAutoFit/>
            </a:bodyPr>
            <a:lstStyle/>
            <a:p>
              <a:pPr lvl="1" algn="ctr"/>
              <a:r>
                <a:rPr lang="ja-JP" altLang="en-US" b="1" smtClean="0"/>
                <a:t>・</a:t>
              </a:r>
              <a:endParaRPr lang="en-US" altLang="ja-JP" sz="1400" b="1" smtClean="0"/>
            </a:p>
          </p:txBody>
        </p:sp>
      </p:grpSp>
      <p:sp>
        <p:nvSpPr>
          <p:cNvPr id="40" name="テキスト ボックス 39"/>
          <p:cNvSpPr txBox="1"/>
          <p:nvPr/>
        </p:nvSpPr>
        <p:spPr>
          <a:xfrm>
            <a:off x="5220072" y="3573016"/>
            <a:ext cx="1908212" cy="307777"/>
          </a:xfrm>
          <a:prstGeom prst="rect">
            <a:avLst/>
          </a:prstGeom>
          <a:noFill/>
        </p:spPr>
        <p:txBody>
          <a:bodyPr wrap="square" rtlCol="0" anchor="ctr">
            <a:spAutoFit/>
          </a:bodyPr>
          <a:lstStyle/>
          <a:p>
            <a:pPr lvl="1" algn="ctr"/>
            <a:r>
              <a:rPr lang="ja-JP" altLang="en-US" sz="1400"/>
              <a:t>活動期間</a:t>
            </a:r>
            <a:endParaRPr lang="en-US" altLang="ja-JP" sz="1400" smtClean="0"/>
          </a:p>
        </p:txBody>
      </p:sp>
      <p:sp>
        <p:nvSpPr>
          <p:cNvPr id="41" name="メモ 40"/>
          <p:cNvSpPr/>
          <p:nvPr/>
        </p:nvSpPr>
        <p:spPr>
          <a:xfrm rot="10800000">
            <a:off x="5796136" y="3429000"/>
            <a:ext cx="1199572" cy="500093"/>
          </a:xfrm>
          <a:prstGeom prst="foldedCorner">
            <a:avLst>
              <a:gd name="adj" fmla="val 35098"/>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2" name="直線矢印コネクタ 41"/>
          <p:cNvCxnSpPr/>
          <p:nvPr/>
        </p:nvCxnSpPr>
        <p:spPr bwMode="auto">
          <a:xfrm flipV="1">
            <a:off x="6984268" y="4636243"/>
            <a:ext cx="692460" cy="372972"/>
          </a:xfrm>
          <a:prstGeom prst="straightConnector1">
            <a:avLst/>
          </a:prstGeom>
          <a:ln w="508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43" name="Picture 3" descr="C:\Users\akira\AppData\Local\Microsoft\Windows\Temporary Internet Files\Content.IE5\I8U9WTXW\MC900432631[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40372" y="4073110"/>
            <a:ext cx="936084" cy="829896"/>
          </a:xfrm>
          <a:prstGeom prst="rect">
            <a:avLst/>
          </a:prstGeom>
          <a:noFill/>
          <a:extLst>
            <a:ext uri="{909E8E84-426E-40DD-AFC4-6F175D3DCCD1}">
              <a14:hiddenFill xmlns:a14="http://schemas.microsoft.com/office/drawing/2010/main">
                <a:solidFill>
                  <a:srgbClr val="FFFFFF"/>
                </a:solidFill>
              </a14:hiddenFill>
            </a:ext>
          </a:extLst>
        </p:spPr>
      </p:pic>
      <p:sp>
        <p:nvSpPr>
          <p:cNvPr id="44" name="テキスト ボックス 43"/>
          <p:cNvSpPr txBox="1"/>
          <p:nvPr/>
        </p:nvSpPr>
        <p:spPr>
          <a:xfrm>
            <a:off x="4535996" y="4293096"/>
            <a:ext cx="1908212" cy="523220"/>
          </a:xfrm>
          <a:prstGeom prst="rect">
            <a:avLst/>
          </a:prstGeom>
          <a:noFill/>
        </p:spPr>
        <p:txBody>
          <a:bodyPr wrap="square" rtlCol="0" anchor="ctr">
            <a:spAutoFit/>
          </a:bodyPr>
          <a:lstStyle/>
          <a:p>
            <a:pPr lvl="1" algn="ctr"/>
            <a:r>
              <a:rPr lang="ja-JP" altLang="en-US" sz="1400" smtClean="0"/>
              <a:t>活動期間</a:t>
            </a:r>
            <a:endParaRPr lang="en-US" altLang="ja-JP" sz="1400" smtClean="0"/>
          </a:p>
          <a:p>
            <a:pPr lvl="1" algn="ctr"/>
            <a:r>
              <a:rPr lang="ja-JP" altLang="en-US" sz="1400"/>
              <a:t>コメント数</a:t>
            </a:r>
            <a:endParaRPr lang="en-US" altLang="ja-JP" sz="1400" smtClean="0"/>
          </a:p>
        </p:txBody>
      </p:sp>
      <p:sp>
        <p:nvSpPr>
          <p:cNvPr id="45" name="メモ 44"/>
          <p:cNvSpPr/>
          <p:nvPr/>
        </p:nvSpPr>
        <p:spPr>
          <a:xfrm rot="10800000">
            <a:off x="5112060" y="4145118"/>
            <a:ext cx="1199572" cy="720080"/>
          </a:xfrm>
          <a:prstGeom prst="foldedCorner">
            <a:avLst>
              <a:gd name="adj" fmla="val 27517"/>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6" name="テキスト ボックス 45"/>
          <p:cNvSpPr txBox="1"/>
          <p:nvPr/>
        </p:nvSpPr>
        <p:spPr>
          <a:xfrm>
            <a:off x="5076056" y="5157192"/>
            <a:ext cx="1908212" cy="738664"/>
          </a:xfrm>
          <a:prstGeom prst="rect">
            <a:avLst/>
          </a:prstGeom>
          <a:noFill/>
        </p:spPr>
        <p:txBody>
          <a:bodyPr wrap="square" rtlCol="0" anchor="ctr">
            <a:spAutoFit/>
          </a:bodyPr>
          <a:lstStyle/>
          <a:p>
            <a:pPr lvl="1" algn="ctr"/>
            <a:r>
              <a:rPr lang="ja-JP" altLang="en-US" sz="1400" smtClean="0"/>
              <a:t>活動期間</a:t>
            </a:r>
            <a:endParaRPr lang="en-US" altLang="ja-JP" sz="1400" smtClean="0"/>
          </a:p>
          <a:p>
            <a:pPr lvl="1" algn="ctr"/>
            <a:r>
              <a:rPr lang="ja-JP" altLang="en-US" sz="1400" smtClean="0"/>
              <a:t>コメント数</a:t>
            </a:r>
            <a:endParaRPr lang="en-US" altLang="ja-JP" sz="1400" smtClean="0"/>
          </a:p>
          <a:p>
            <a:pPr lvl="1" algn="ctr"/>
            <a:r>
              <a:rPr lang="ja-JP" altLang="en-US" sz="1400"/>
              <a:t>パッチ数</a:t>
            </a:r>
            <a:endParaRPr lang="en-US" altLang="ja-JP" sz="1400" smtClean="0"/>
          </a:p>
        </p:txBody>
      </p:sp>
      <p:sp>
        <p:nvSpPr>
          <p:cNvPr id="47" name="メモ 46"/>
          <p:cNvSpPr/>
          <p:nvPr/>
        </p:nvSpPr>
        <p:spPr>
          <a:xfrm rot="10800000">
            <a:off x="5652120" y="5009214"/>
            <a:ext cx="1199572" cy="936105"/>
          </a:xfrm>
          <a:prstGeom prst="foldedCorner">
            <a:avLst>
              <a:gd name="adj" fmla="val 27517"/>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8" name="直線矢印コネクタ 47"/>
          <p:cNvCxnSpPr/>
          <p:nvPr/>
        </p:nvCxnSpPr>
        <p:spPr bwMode="auto">
          <a:xfrm>
            <a:off x="6444208" y="4505158"/>
            <a:ext cx="1232520" cy="0"/>
          </a:xfrm>
          <a:prstGeom prst="straightConnector1">
            <a:avLst/>
          </a:prstGeom>
          <a:ln w="508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p:nvPr/>
        </p:nvCxnSpPr>
        <p:spPr bwMode="auto">
          <a:xfrm>
            <a:off x="7036325" y="4001102"/>
            <a:ext cx="640403" cy="288033"/>
          </a:xfrm>
          <a:prstGeom prst="straightConnector1">
            <a:avLst/>
          </a:prstGeom>
          <a:ln w="50800">
            <a:solidFill>
              <a:srgbClr val="C000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50" name="グループ化 49"/>
          <p:cNvGrpSpPr/>
          <p:nvPr/>
        </p:nvGrpSpPr>
        <p:grpSpPr>
          <a:xfrm>
            <a:off x="5004048" y="5895376"/>
            <a:ext cx="1908212" cy="698014"/>
            <a:chOff x="1367644" y="5971346"/>
            <a:chExt cx="1908212" cy="698014"/>
          </a:xfrm>
        </p:grpSpPr>
        <p:sp>
          <p:nvSpPr>
            <p:cNvPr id="51" name="テキスト ボックス 50"/>
            <p:cNvSpPr txBox="1"/>
            <p:nvPr/>
          </p:nvSpPr>
          <p:spPr>
            <a:xfrm>
              <a:off x="1367644" y="5971346"/>
              <a:ext cx="1908212" cy="369332"/>
            </a:xfrm>
            <a:prstGeom prst="rect">
              <a:avLst/>
            </a:prstGeom>
            <a:noFill/>
          </p:spPr>
          <p:txBody>
            <a:bodyPr wrap="square" rtlCol="0" anchor="ctr">
              <a:spAutoFit/>
            </a:bodyPr>
            <a:lstStyle/>
            <a:p>
              <a:pPr lvl="1" algn="ctr"/>
              <a:r>
                <a:rPr lang="ja-JP" altLang="en-US" b="1" smtClean="0"/>
                <a:t>・</a:t>
              </a:r>
              <a:endParaRPr lang="en-US" altLang="ja-JP" sz="1400" b="1" smtClean="0"/>
            </a:p>
          </p:txBody>
        </p:sp>
        <p:sp>
          <p:nvSpPr>
            <p:cNvPr id="52" name="テキスト ボックス 51"/>
            <p:cNvSpPr txBox="1"/>
            <p:nvPr/>
          </p:nvSpPr>
          <p:spPr>
            <a:xfrm>
              <a:off x="1367644" y="6135687"/>
              <a:ext cx="1908212" cy="369332"/>
            </a:xfrm>
            <a:prstGeom prst="rect">
              <a:avLst/>
            </a:prstGeom>
            <a:noFill/>
          </p:spPr>
          <p:txBody>
            <a:bodyPr wrap="square" rtlCol="0" anchor="ctr">
              <a:spAutoFit/>
            </a:bodyPr>
            <a:lstStyle/>
            <a:p>
              <a:pPr lvl="1" algn="ctr"/>
              <a:r>
                <a:rPr lang="ja-JP" altLang="en-US" b="1" smtClean="0"/>
                <a:t>・</a:t>
              </a:r>
              <a:endParaRPr lang="en-US" altLang="ja-JP" sz="1400" b="1" smtClean="0"/>
            </a:p>
          </p:txBody>
        </p:sp>
        <p:sp>
          <p:nvSpPr>
            <p:cNvPr id="53" name="テキスト ボックス 52"/>
            <p:cNvSpPr txBox="1"/>
            <p:nvPr/>
          </p:nvSpPr>
          <p:spPr>
            <a:xfrm>
              <a:off x="1367644" y="6300028"/>
              <a:ext cx="1908212" cy="369332"/>
            </a:xfrm>
            <a:prstGeom prst="rect">
              <a:avLst/>
            </a:prstGeom>
            <a:noFill/>
          </p:spPr>
          <p:txBody>
            <a:bodyPr wrap="square" rtlCol="0" anchor="ctr">
              <a:spAutoFit/>
            </a:bodyPr>
            <a:lstStyle/>
            <a:p>
              <a:pPr lvl="1" algn="ctr"/>
              <a:r>
                <a:rPr lang="ja-JP" altLang="en-US" b="1" smtClean="0"/>
                <a:t>・</a:t>
              </a:r>
              <a:endParaRPr lang="en-US" altLang="ja-JP" sz="1400" b="1" smtClean="0"/>
            </a:p>
          </p:txBody>
        </p:sp>
      </p:grpSp>
      <p:sp>
        <p:nvSpPr>
          <p:cNvPr id="55" name="正方形/長方形 54"/>
          <p:cNvSpPr/>
          <p:nvPr/>
        </p:nvSpPr>
        <p:spPr>
          <a:xfrm>
            <a:off x="2915816" y="4725144"/>
            <a:ext cx="1611758"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1600" dirty="0" smtClean="0"/>
              <a:t>予測モデル</a:t>
            </a:r>
            <a:endParaRPr kumimoji="1" lang="ja-JP" altLang="en-US" sz="1600" dirty="0"/>
          </a:p>
        </p:txBody>
      </p:sp>
      <p:sp>
        <p:nvSpPr>
          <p:cNvPr id="56" name="正方形/長方形 55"/>
          <p:cNvSpPr/>
          <p:nvPr/>
        </p:nvSpPr>
        <p:spPr>
          <a:xfrm>
            <a:off x="7496746" y="4725144"/>
            <a:ext cx="1611758"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1600" dirty="0" smtClean="0"/>
              <a:t>予測モデル</a:t>
            </a:r>
            <a:endParaRPr kumimoji="1" lang="ja-JP" altLang="en-US" sz="1600" dirty="0"/>
          </a:p>
        </p:txBody>
      </p:sp>
    </p:spTree>
    <p:extLst>
      <p:ext uri="{BB962C8B-B14F-4D97-AF65-F5344CB8AC3E}">
        <p14:creationId xmlns:p14="http://schemas.microsoft.com/office/powerpoint/2010/main" val="17964658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評価指標</a:t>
            </a:r>
            <a:endParaRPr kumimoji="1" lang="ja-JP" altLang="en-US"/>
          </a:p>
        </p:txBody>
      </p:sp>
      <p:sp>
        <p:nvSpPr>
          <p:cNvPr id="3" name="コンテンツ プレースホルダー 2"/>
          <p:cNvSpPr>
            <a:spLocks noGrp="1"/>
          </p:cNvSpPr>
          <p:nvPr>
            <p:ph idx="1"/>
          </p:nvPr>
        </p:nvSpPr>
        <p:spPr/>
        <p:txBody>
          <a:bodyPr/>
          <a:lstStyle/>
          <a:p>
            <a:r>
              <a:rPr lang="ja-JP" altLang="en-US" smtClean="0"/>
              <a:t>予測モデルを適合率，再現率</a:t>
            </a:r>
            <a:r>
              <a:rPr lang="ja-JP" altLang="en-US"/>
              <a:t>，</a:t>
            </a:r>
            <a:r>
              <a:rPr lang="en-US" altLang="ja-JP"/>
              <a:t>F1</a:t>
            </a:r>
            <a:r>
              <a:rPr lang="ja-JP" altLang="en-US" smtClean="0"/>
              <a:t>値で評価する</a:t>
            </a:r>
            <a:endParaRPr lang="en-US" altLang="ja-JP" smtClean="0"/>
          </a:p>
          <a:p>
            <a:endParaRPr lang="en-US" altLang="ja-JP"/>
          </a:p>
          <a:p>
            <a:endParaRPr lang="en-US" altLang="ja-JP"/>
          </a:p>
          <a:p>
            <a:endParaRPr lang="en-US" altLang="ja-JP"/>
          </a:p>
          <a:p>
            <a:pPr lvl="1"/>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19</a:t>
            </a:fld>
            <a:endParaRPr lang="ja-JP" altLang="en-US"/>
          </a:p>
        </p:txBody>
      </p:sp>
      <p:graphicFrame>
        <p:nvGraphicFramePr>
          <p:cNvPr id="6" name="図表 5"/>
          <p:cNvGraphicFramePr/>
          <p:nvPr>
            <p:extLst>
              <p:ext uri="{D42A27DB-BD31-4B8C-83A1-F6EECF244321}">
                <p14:modId xmlns:p14="http://schemas.microsoft.com/office/powerpoint/2010/main" val="1873738399"/>
              </p:ext>
            </p:extLst>
          </p:nvPr>
        </p:nvGraphicFramePr>
        <p:xfrm>
          <a:off x="1439143" y="2276872"/>
          <a:ext cx="6984776" cy="2160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テキスト ボックス 6"/>
          <p:cNvSpPr txBox="1"/>
          <p:nvPr/>
        </p:nvSpPr>
        <p:spPr>
          <a:xfrm>
            <a:off x="179512" y="2708919"/>
            <a:ext cx="2267743" cy="1323439"/>
          </a:xfrm>
          <a:prstGeom prst="rect">
            <a:avLst/>
          </a:prstGeom>
          <a:noFill/>
        </p:spPr>
        <p:txBody>
          <a:bodyPr wrap="square" rtlCol="0">
            <a:spAutoFit/>
          </a:bodyPr>
          <a:lstStyle/>
          <a:p>
            <a:r>
              <a:rPr kumimoji="1" lang="en-US" altLang="ja-JP" sz="2000" b="1" dirty="0" smtClean="0"/>
              <a:t>A</a:t>
            </a:r>
          </a:p>
          <a:p>
            <a:r>
              <a:rPr lang="ja-JP" altLang="en-US" sz="2000" smtClean="0"/>
              <a:t>モジュールオーナーになると</a:t>
            </a:r>
            <a:endParaRPr lang="en-US" altLang="ja-JP" sz="2000" dirty="0" smtClean="0"/>
          </a:p>
          <a:p>
            <a:r>
              <a:rPr kumimoji="1" lang="ja-JP" altLang="en-US" sz="2000" smtClean="0"/>
              <a:t>予測された開発者</a:t>
            </a:r>
            <a:endParaRPr kumimoji="1" lang="ja-JP" altLang="en-US" sz="2000" dirty="0"/>
          </a:p>
        </p:txBody>
      </p:sp>
      <p:sp>
        <p:nvSpPr>
          <p:cNvPr id="8" name="テキスト ボックス 7"/>
          <p:cNvSpPr txBox="1"/>
          <p:nvPr/>
        </p:nvSpPr>
        <p:spPr>
          <a:xfrm>
            <a:off x="6876256" y="2708919"/>
            <a:ext cx="2088232" cy="1323439"/>
          </a:xfrm>
          <a:prstGeom prst="rect">
            <a:avLst/>
          </a:prstGeom>
          <a:noFill/>
        </p:spPr>
        <p:txBody>
          <a:bodyPr wrap="square" rtlCol="0">
            <a:spAutoFit/>
          </a:bodyPr>
          <a:lstStyle/>
          <a:p>
            <a:r>
              <a:rPr kumimoji="1" lang="en-US" altLang="ja-JP" sz="2000" b="1" dirty="0" smtClean="0"/>
              <a:t>B</a:t>
            </a:r>
          </a:p>
          <a:p>
            <a:r>
              <a:rPr lang="ja-JP" altLang="en-US" sz="2000" smtClean="0"/>
              <a:t>実際にモジュールオーナーになった開発者</a:t>
            </a:r>
            <a:endParaRPr lang="en-US" altLang="ja-JP" sz="2000" dirty="0" smtClean="0"/>
          </a:p>
        </p:txBody>
      </p:sp>
      <mc:AlternateContent xmlns:mc="http://schemas.openxmlformats.org/markup-compatibility/2006" xmlns:a14="http://schemas.microsoft.com/office/drawing/2010/main">
        <mc:Choice Requires="a14">
          <p:sp>
            <p:nvSpPr>
              <p:cNvPr id="9" name="テキスト ボックス 8"/>
              <p:cNvSpPr txBox="1"/>
              <p:nvPr/>
            </p:nvSpPr>
            <p:spPr>
              <a:xfrm>
                <a:off x="467544" y="5109174"/>
                <a:ext cx="2376264" cy="889924"/>
              </a:xfrm>
              <a:prstGeom prst="rect">
                <a:avLst/>
              </a:prstGeom>
              <a:noFill/>
            </p:spPr>
            <p:txBody>
              <a:bodyPr wrap="square" rtlCol="0">
                <a:spAutoFit/>
              </a:bodyPr>
              <a:lstStyle/>
              <a:p>
                <a:pPr algn="ctr"/>
                <a:r>
                  <a:rPr lang="ja-JP" altLang="en-US" sz="2400" dirty="0" smtClean="0"/>
                  <a:t>適合率＝</a:t>
                </a:r>
                <a14:m>
                  <m:oMath xmlns:m="http://schemas.openxmlformats.org/officeDocument/2006/math">
                    <m:f>
                      <m:fPr>
                        <m:ctrlPr>
                          <a:rPr lang="en-US" altLang="ja-JP" sz="3600" b="0" i="1" dirty="0" smtClean="0">
                            <a:latin typeface="Cambria Math"/>
                          </a:rPr>
                        </m:ctrlPr>
                      </m:fPr>
                      <m:num>
                        <m:r>
                          <m:rPr>
                            <m:sty m:val="p"/>
                          </m:rPr>
                          <a:rPr lang="en-US" altLang="ja-JP" sz="3600" dirty="0">
                            <a:latin typeface="Cambria Math"/>
                          </a:rPr>
                          <m:t>A</m:t>
                        </m:r>
                        <m:r>
                          <a:rPr lang="ja-JP" altLang="en-US" sz="3600" b="0" i="1" dirty="0" smtClean="0">
                            <a:latin typeface="Cambria Math"/>
                          </a:rPr>
                          <m:t>∧</m:t>
                        </m:r>
                        <m:r>
                          <a:rPr lang="en-US" altLang="ja-JP" sz="3600" b="0" i="1" dirty="0" smtClean="0">
                            <a:latin typeface="Cambria Math"/>
                          </a:rPr>
                          <m:t>𝐵</m:t>
                        </m:r>
                      </m:num>
                      <m:den>
                        <m:r>
                          <a:rPr lang="en-US" altLang="ja-JP" sz="3600" b="0" i="1" dirty="0" smtClean="0">
                            <a:latin typeface="Cambria Math"/>
                          </a:rPr>
                          <m:t>𝐴</m:t>
                        </m:r>
                      </m:den>
                    </m:f>
                  </m:oMath>
                </a14:m>
                <a:endParaRPr kumimoji="1" lang="ja-JP" altLang="en-US" sz="2400" b="1"/>
              </a:p>
            </p:txBody>
          </p:sp>
        </mc:Choice>
        <mc:Fallback xmlns="">
          <p:sp>
            <p:nvSpPr>
              <p:cNvPr id="9" name="テキスト ボックス 8"/>
              <p:cNvSpPr txBox="1">
                <a:spLocks noRot="1" noChangeAspect="1" noMove="1" noResize="1" noEditPoints="1" noAdjustHandles="1" noChangeArrowheads="1" noChangeShapeType="1" noTextEdit="1"/>
              </p:cNvSpPr>
              <p:nvPr/>
            </p:nvSpPr>
            <p:spPr>
              <a:xfrm>
                <a:off x="467544" y="5109174"/>
                <a:ext cx="2376264" cy="889924"/>
              </a:xfrm>
              <a:prstGeom prst="rect">
                <a:avLst/>
              </a:prstGeom>
              <a:blipFill rotWithShape="1">
                <a:blip r:embed="rId8"/>
                <a:stretch>
                  <a:fillRect b="-137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 name="テキスト ボックス 10"/>
              <p:cNvSpPr txBox="1"/>
              <p:nvPr/>
            </p:nvSpPr>
            <p:spPr>
              <a:xfrm>
                <a:off x="2771800" y="5085184"/>
                <a:ext cx="2376264" cy="889924"/>
              </a:xfrm>
              <a:prstGeom prst="rect">
                <a:avLst/>
              </a:prstGeom>
              <a:noFill/>
            </p:spPr>
            <p:txBody>
              <a:bodyPr wrap="square" rtlCol="0">
                <a:spAutoFit/>
              </a:bodyPr>
              <a:lstStyle/>
              <a:p>
                <a:pPr algn="ctr"/>
                <a:r>
                  <a:rPr lang="ja-JP" altLang="en-US" sz="2400" smtClean="0"/>
                  <a:t>再現率</a:t>
                </a:r>
                <a:r>
                  <a:rPr lang="ja-JP" altLang="en-US" sz="2400" dirty="0" smtClean="0"/>
                  <a:t>＝</a:t>
                </a:r>
                <a14:m>
                  <m:oMath xmlns:m="http://schemas.openxmlformats.org/officeDocument/2006/math">
                    <m:f>
                      <m:fPr>
                        <m:ctrlPr>
                          <a:rPr lang="en-US" altLang="ja-JP" sz="3600" b="0" i="1" dirty="0" smtClean="0">
                            <a:latin typeface="Cambria Math"/>
                          </a:rPr>
                        </m:ctrlPr>
                      </m:fPr>
                      <m:num>
                        <m:r>
                          <m:rPr>
                            <m:sty m:val="p"/>
                          </m:rPr>
                          <a:rPr lang="en-US" altLang="ja-JP" sz="3600" dirty="0">
                            <a:latin typeface="Cambria Math"/>
                          </a:rPr>
                          <m:t>A</m:t>
                        </m:r>
                        <m:r>
                          <a:rPr lang="ja-JP" altLang="en-US" sz="3600" b="0" i="1" dirty="0" smtClean="0">
                            <a:latin typeface="Cambria Math"/>
                          </a:rPr>
                          <m:t>∧</m:t>
                        </m:r>
                        <m:r>
                          <a:rPr lang="en-US" altLang="ja-JP" sz="3600" b="0" i="1" dirty="0" smtClean="0">
                            <a:latin typeface="Cambria Math"/>
                          </a:rPr>
                          <m:t>𝐵</m:t>
                        </m:r>
                      </m:num>
                      <m:den>
                        <m:r>
                          <a:rPr lang="en-US" altLang="ja-JP" sz="3600" b="0" i="1" dirty="0" smtClean="0">
                            <a:latin typeface="Cambria Math"/>
                          </a:rPr>
                          <m:t>𝐵</m:t>
                        </m:r>
                      </m:den>
                    </m:f>
                  </m:oMath>
                </a14:m>
                <a:endParaRPr kumimoji="1" lang="ja-JP" altLang="en-US" sz="2400" b="1"/>
              </a:p>
            </p:txBody>
          </p:sp>
        </mc:Choice>
        <mc:Fallback xmlns="">
          <p:sp>
            <p:nvSpPr>
              <p:cNvPr id="11" name="テキスト ボックス 10"/>
              <p:cNvSpPr txBox="1">
                <a:spLocks noRot="1" noChangeAspect="1" noMove="1" noResize="1" noEditPoints="1" noAdjustHandles="1" noChangeArrowheads="1" noChangeShapeType="1" noTextEdit="1"/>
              </p:cNvSpPr>
              <p:nvPr/>
            </p:nvSpPr>
            <p:spPr>
              <a:xfrm>
                <a:off x="2771800" y="5085184"/>
                <a:ext cx="2376264" cy="889924"/>
              </a:xfrm>
              <a:prstGeom prst="rect">
                <a:avLst/>
              </a:prstGeom>
              <a:blipFill rotWithShape="1">
                <a:blip r:embed="rId9"/>
                <a:stretch>
                  <a:fillRect b="-137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 name="テキスト ボックス 11"/>
              <p:cNvSpPr txBox="1"/>
              <p:nvPr/>
            </p:nvSpPr>
            <p:spPr>
              <a:xfrm>
                <a:off x="5220072" y="5085184"/>
                <a:ext cx="3816424" cy="792333"/>
              </a:xfrm>
              <a:prstGeom prst="rect">
                <a:avLst/>
              </a:prstGeom>
              <a:noFill/>
            </p:spPr>
            <p:txBody>
              <a:bodyPr wrap="square" rtlCol="0">
                <a:spAutoFit/>
              </a:bodyPr>
              <a:lstStyle/>
              <a:p>
                <a:r>
                  <a:rPr lang="en-US" altLang="ja-JP" sz="2400" dirty="0" smtClean="0"/>
                  <a:t>F1</a:t>
                </a:r>
                <a:r>
                  <a:rPr lang="ja-JP" altLang="en-US" sz="2400" dirty="0" smtClean="0"/>
                  <a:t>値＝</a:t>
                </a:r>
                <a14:m>
                  <m:oMath xmlns:m="http://schemas.openxmlformats.org/officeDocument/2006/math">
                    <m:f>
                      <m:fPr>
                        <m:ctrlPr>
                          <a:rPr lang="en-US" altLang="ja-JP" sz="2400" b="0" i="1" dirty="0" smtClean="0">
                            <a:latin typeface="Cambria Math"/>
                          </a:rPr>
                        </m:ctrlPr>
                      </m:fPr>
                      <m:num>
                        <m:r>
                          <a:rPr lang="ja-JP" altLang="en-US" sz="2400" b="0" i="1" dirty="0" smtClean="0">
                            <a:latin typeface="Cambria Math"/>
                          </a:rPr>
                          <m:t>２</m:t>
                        </m:r>
                        <m:r>
                          <a:rPr lang="en-US" altLang="ja-JP" sz="2400" b="0" i="1" dirty="0" smtClean="0">
                            <a:latin typeface="Cambria Math"/>
                          </a:rPr>
                          <m:t>×</m:t>
                        </m:r>
                        <m:r>
                          <a:rPr lang="ja-JP" altLang="en-US" sz="2400" i="1" dirty="0">
                            <a:latin typeface="Cambria Math"/>
                          </a:rPr>
                          <m:t>適合率</m:t>
                        </m:r>
                        <m:r>
                          <a:rPr lang="en-US" altLang="ja-JP" sz="2400" b="0" i="1" dirty="0" smtClean="0">
                            <a:latin typeface="Cambria Math"/>
                          </a:rPr>
                          <m:t>×</m:t>
                        </m:r>
                        <m:r>
                          <a:rPr lang="ja-JP" altLang="en-US" sz="2400" i="1" dirty="0">
                            <a:latin typeface="Cambria Math"/>
                          </a:rPr>
                          <m:t>再現率</m:t>
                        </m:r>
                      </m:num>
                      <m:den>
                        <m:r>
                          <a:rPr lang="ja-JP" altLang="en-US" sz="2400" i="1" dirty="0" smtClean="0">
                            <a:latin typeface="Cambria Math"/>
                          </a:rPr>
                          <m:t>適合率</m:t>
                        </m:r>
                        <m:r>
                          <a:rPr lang="ja-JP" altLang="en-US" sz="2400" b="0" i="1" dirty="0" smtClean="0">
                            <a:latin typeface="Cambria Math"/>
                          </a:rPr>
                          <m:t>＋</m:t>
                        </m:r>
                        <m:r>
                          <a:rPr lang="ja-JP" altLang="en-US" sz="2400" i="1" dirty="0">
                            <a:latin typeface="Cambria Math"/>
                          </a:rPr>
                          <m:t>再現率</m:t>
                        </m:r>
                      </m:den>
                    </m:f>
                  </m:oMath>
                </a14:m>
                <a:endParaRPr lang="en-US" altLang="ja-JP" sz="2400" dirty="0" smtClean="0"/>
              </a:p>
            </p:txBody>
          </p:sp>
        </mc:Choice>
        <mc:Fallback xmlns="">
          <p:sp>
            <p:nvSpPr>
              <p:cNvPr id="12" name="テキスト ボックス 11"/>
              <p:cNvSpPr txBox="1">
                <a:spLocks noRot="1" noChangeAspect="1" noMove="1" noResize="1" noEditPoints="1" noAdjustHandles="1" noChangeArrowheads="1" noChangeShapeType="1" noTextEdit="1"/>
              </p:cNvSpPr>
              <p:nvPr/>
            </p:nvSpPr>
            <p:spPr>
              <a:xfrm>
                <a:off x="5220072" y="5085184"/>
                <a:ext cx="3816424" cy="792333"/>
              </a:xfrm>
              <a:prstGeom prst="rect">
                <a:avLst/>
              </a:prstGeom>
              <a:blipFill rotWithShape="1">
                <a:blip r:embed="rId10"/>
                <a:stretch>
                  <a:fillRect l="-2396" b="-3077"/>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4352635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実験手順</a:t>
            </a:r>
            <a:endParaRPr kumimoji="1" lang="ja-JP" altLang="en-US"/>
          </a:p>
        </p:txBody>
      </p:sp>
      <p:sp>
        <p:nvSpPr>
          <p:cNvPr id="3" name="コンテンツ プレースホルダー 2"/>
          <p:cNvSpPr>
            <a:spLocks noGrp="1"/>
          </p:cNvSpPr>
          <p:nvPr>
            <p:ph idx="1"/>
          </p:nvPr>
        </p:nvSpPr>
        <p:spPr/>
        <p:txBody>
          <a:bodyPr/>
          <a:lstStyle/>
          <a:p>
            <a:pPr marL="514350" indent="-514350">
              <a:buFont typeface="+mj-lt"/>
              <a:buAutoNum type="arabicPeriod"/>
            </a:pPr>
            <a:r>
              <a:rPr lang="ja-JP" altLang="en-US"/>
              <a:t>モジュールオーナーと非モジュールオーナーのそれぞれのデータを２分割し，学習データとテストデータを作成する</a:t>
            </a:r>
            <a:endParaRPr lang="en-US" altLang="ja-JP"/>
          </a:p>
          <a:p>
            <a:pPr marL="914400" lvl="1" indent="-514350">
              <a:buFont typeface="+mj-lt"/>
              <a:buAutoNum type="arabicPeriod"/>
            </a:pPr>
            <a:endParaRPr lang="en-US" altLang="ja-JP"/>
          </a:p>
          <a:p>
            <a:pPr marL="514350" indent="-514350">
              <a:buFont typeface="+mj-lt"/>
              <a:buAutoNum type="arabicPeriod"/>
            </a:pPr>
            <a:r>
              <a:rPr lang="ja-JP" altLang="en-US"/>
              <a:t>モジュールオーナーの数だけ非モジュールオーナーの学習データからランダムに抽出し学習</a:t>
            </a:r>
            <a:endParaRPr lang="en-US" altLang="ja-JP"/>
          </a:p>
          <a:p>
            <a:pPr marL="914400" lvl="1" indent="-514350">
              <a:buFont typeface="+mj-lt"/>
              <a:buAutoNum type="arabicPeriod"/>
            </a:pPr>
            <a:endParaRPr lang="en-US" altLang="ja-JP"/>
          </a:p>
          <a:p>
            <a:pPr marL="514350" indent="-514350">
              <a:buFont typeface="+mj-lt"/>
              <a:buAutoNum type="arabicPeriod"/>
            </a:pPr>
            <a:r>
              <a:rPr lang="ja-JP" altLang="en-US"/>
              <a:t>テストデータの全てで予測精度を算出する</a:t>
            </a:r>
            <a:endParaRPr lang="en-US" altLang="ja-JP"/>
          </a:p>
          <a:p>
            <a:pPr marL="914400" lvl="1" indent="-514350">
              <a:buFont typeface="+mj-lt"/>
              <a:buAutoNum type="arabicPeriod"/>
            </a:pPr>
            <a:endParaRPr lang="en-US" altLang="ja-JP"/>
          </a:p>
          <a:p>
            <a:pPr marL="514350" indent="-514350">
              <a:buFont typeface="+mj-lt"/>
              <a:buAutoNum type="arabicPeriod"/>
            </a:pPr>
            <a:r>
              <a:rPr lang="en-US" altLang="ja-JP"/>
              <a:t>1</a:t>
            </a:r>
            <a:r>
              <a:rPr lang="ja-JP" altLang="en-US"/>
              <a:t>から</a:t>
            </a:r>
            <a:r>
              <a:rPr lang="en-US" altLang="ja-JP"/>
              <a:t>3</a:t>
            </a:r>
            <a:r>
              <a:rPr lang="ja-JP" altLang="en-US"/>
              <a:t>の手順を</a:t>
            </a:r>
            <a:r>
              <a:rPr lang="en-US" altLang="ja-JP"/>
              <a:t>100</a:t>
            </a:r>
            <a:r>
              <a:rPr lang="ja-JP" altLang="en-US"/>
              <a:t>回繰り返す</a:t>
            </a:r>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20</a:t>
            </a:fld>
            <a:endParaRPr lang="ja-JP" altLang="en-US"/>
          </a:p>
        </p:txBody>
      </p:sp>
    </p:spTree>
    <p:extLst>
      <p:ext uri="{BB962C8B-B14F-4D97-AF65-F5344CB8AC3E}">
        <p14:creationId xmlns:p14="http://schemas.microsoft.com/office/powerpoint/2010/main" val="42713036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88640"/>
            <a:ext cx="8229600" cy="1084982"/>
          </a:xfrm>
        </p:spPr>
        <p:txBody>
          <a:bodyPr>
            <a:normAutofit/>
          </a:bodyPr>
          <a:lstStyle/>
          <a:p>
            <a:r>
              <a:rPr kumimoji="1" lang="ja-JP" altLang="en-US" smtClean="0"/>
              <a:t>結果：</a:t>
            </a:r>
            <a:r>
              <a:rPr lang="ja-JP" altLang="en-US" sz="3600" smtClean="0"/>
              <a:t>ロジスティック回帰分析</a:t>
            </a:r>
            <a:endParaRPr kumimoji="1" lang="ja-JP" altLang="en-US" sz="3600"/>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21</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3785437022"/>
              </p:ext>
            </p:extLst>
          </p:nvPr>
        </p:nvGraphicFramePr>
        <p:xfrm>
          <a:off x="180001" y="980728"/>
          <a:ext cx="8819999" cy="4328160"/>
        </p:xfrm>
        <a:graphic>
          <a:graphicData uri="http://schemas.openxmlformats.org/drawingml/2006/table">
            <a:tbl>
              <a:tblPr firstRow="1" bandRow="1">
                <a:tableStyleId>{5C22544A-7EE6-4342-B048-85BDC9FD1C3A}</a:tableStyleId>
              </a:tblPr>
              <a:tblGrid>
                <a:gridCol w="1893173"/>
                <a:gridCol w="1384609"/>
                <a:gridCol w="2122329"/>
                <a:gridCol w="1098152"/>
                <a:gridCol w="1160868"/>
                <a:gridCol w="1160868"/>
              </a:tblGrid>
              <a:tr h="0">
                <a:tc>
                  <a:txBody>
                    <a:bodyPr/>
                    <a:lstStyle/>
                    <a:p>
                      <a:pPr algn="ctr"/>
                      <a:r>
                        <a:rPr kumimoji="1" lang="ja-JP" altLang="en-US" sz="1600" smtClean="0"/>
                        <a:t>プロジェクト</a:t>
                      </a:r>
                      <a:endParaRPr kumimoji="1" lang="ja-JP" altLang="en-US" sz="1600"/>
                    </a:p>
                  </a:txBody>
                  <a:tcPr/>
                </a:tc>
                <a:tc>
                  <a:txBody>
                    <a:bodyPr/>
                    <a:lstStyle/>
                    <a:p>
                      <a:pPr algn="ctr"/>
                      <a:r>
                        <a:rPr kumimoji="1" lang="en-US" altLang="ja-JP" smtClean="0"/>
                        <a:t>PCR</a:t>
                      </a:r>
                      <a:r>
                        <a:rPr kumimoji="1" lang="ja-JP" altLang="en-US" smtClean="0"/>
                        <a:t>有無</a:t>
                      </a:r>
                      <a:endParaRPr kumimoji="1" lang="ja-JP" altLang="en-US"/>
                    </a:p>
                  </a:txBody>
                  <a:tcPr/>
                </a:tc>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0">
                <a:tc rowSpan="2">
                  <a:txBody>
                    <a:bodyPr/>
                    <a:lstStyle/>
                    <a:p>
                      <a:pPr algn="ctr"/>
                      <a:r>
                        <a:rPr kumimoji="1" lang="en-US" altLang="ja-JP" sz="2000" smtClean="0"/>
                        <a:t>Eclipse </a:t>
                      </a:r>
                    </a:p>
                    <a:p>
                      <a:pPr algn="ctr"/>
                      <a:r>
                        <a:rPr kumimoji="1" lang="en-US" altLang="ja-JP" sz="2000" smtClean="0"/>
                        <a:t>Platform</a:t>
                      </a:r>
                      <a:endParaRPr kumimoji="1" lang="ja-JP" altLang="en-US" sz="2000"/>
                    </a:p>
                  </a:txBody>
                  <a:tcPr anchor="ctr"/>
                </a:tc>
                <a:tc>
                  <a:txBody>
                    <a:bodyPr/>
                    <a:lstStyle/>
                    <a:p>
                      <a:pPr algn="ctr"/>
                      <a:r>
                        <a:rPr kumimoji="1" lang="en-US" altLang="ja-JP" sz="2000" smtClean="0"/>
                        <a:t>PCR</a:t>
                      </a:r>
                      <a:r>
                        <a:rPr kumimoji="1" lang="ja-JP" altLang="en-US" sz="2000" smtClean="0"/>
                        <a:t>有</a:t>
                      </a:r>
                      <a:endParaRPr kumimoji="1" lang="ja-JP" altLang="en-US" sz="2000"/>
                    </a:p>
                  </a:txBody>
                  <a:tcPr anchor="ctr"/>
                </a:tc>
                <a:tc>
                  <a:txBody>
                    <a:bodyPr/>
                    <a:lstStyle/>
                    <a:p>
                      <a:pPr algn="l"/>
                      <a:r>
                        <a:rPr kumimoji="1" lang="en-US" altLang="ja-JP" b="1" smtClean="0">
                          <a:latin typeface="+mn-ea"/>
                          <a:ea typeface="+mn-ea"/>
                        </a:rPr>
                        <a:t>PCR</a:t>
                      </a:r>
                      <a:endParaRPr kumimoji="1" lang="ja-JP" altLang="en-US" b="1">
                        <a:latin typeface="+mn-ea"/>
                        <a:ea typeface="+mn-ea"/>
                      </a:endParaRPr>
                    </a:p>
                  </a:txBody>
                  <a:tcPr/>
                </a:tc>
                <a:tc>
                  <a:txBody>
                    <a:bodyPr/>
                    <a:lstStyle/>
                    <a:p>
                      <a:pPr algn="r" fontAlgn="ctr"/>
                      <a:r>
                        <a:rPr lang="en-US" altLang="ja-JP" sz="2400" b="1" i="0" u="none" strike="noStrike">
                          <a:solidFill>
                            <a:srgbClr val="000000"/>
                          </a:solidFill>
                          <a:effectLst/>
                          <a:latin typeface="+mn-lt"/>
                        </a:rPr>
                        <a:t>0.146</a:t>
                      </a:r>
                    </a:p>
                  </a:txBody>
                  <a:tcPr marL="9525" marR="9525" marT="9525" marB="0" anchor="ctr"/>
                </a:tc>
                <a:tc>
                  <a:txBody>
                    <a:bodyPr/>
                    <a:lstStyle/>
                    <a:p>
                      <a:pPr algn="r" fontAlgn="ctr"/>
                      <a:r>
                        <a:rPr lang="en-US" altLang="ja-JP" sz="2400" b="1" i="0" u="none" strike="noStrike">
                          <a:solidFill>
                            <a:srgbClr val="000000"/>
                          </a:solidFill>
                          <a:effectLst/>
                          <a:latin typeface="+mn-lt"/>
                        </a:rPr>
                        <a:t>0.967</a:t>
                      </a:r>
                    </a:p>
                  </a:txBody>
                  <a:tcPr marL="9525" marR="9525" marT="9525" marB="0" anchor="ctr"/>
                </a:tc>
                <a:tc>
                  <a:txBody>
                    <a:bodyPr/>
                    <a:lstStyle/>
                    <a:p>
                      <a:pPr algn="r" fontAlgn="ctr"/>
                      <a:r>
                        <a:rPr lang="en-US" altLang="ja-JP" sz="2400" b="1" i="0" u="none" strike="noStrike">
                          <a:solidFill>
                            <a:srgbClr val="000000"/>
                          </a:solidFill>
                          <a:effectLst/>
                          <a:latin typeface="+mn-lt"/>
                        </a:rPr>
                        <a:t>0.248</a:t>
                      </a:r>
                    </a:p>
                  </a:txBody>
                  <a:tcPr marL="9525" marR="9525" marT="9525" marB="0" anchor="ctr"/>
                </a:tc>
              </a:tr>
              <a:tr h="0">
                <a:tc vMerge="1">
                  <a:txBody>
                    <a:bodyPr/>
                    <a:lstStyle/>
                    <a:p>
                      <a:pPr algn="ctr"/>
                      <a:endParaRPr kumimoji="1" lang="ja-JP" altLang="en-US"/>
                    </a:p>
                  </a:txBody>
                  <a:tcPr anchor="ctr"/>
                </a:tc>
                <a:tc>
                  <a:txBody>
                    <a:bodyPr/>
                    <a:lstStyle/>
                    <a:p>
                      <a:pPr algn="ctr"/>
                      <a:r>
                        <a:rPr kumimoji="1" lang="en-US" altLang="ja-JP" sz="2000" smtClean="0"/>
                        <a:t>PCR</a:t>
                      </a:r>
                      <a:r>
                        <a:rPr kumimoji="1" lang="ja-JP" altLang="en-US" sz="2000" smtClean="0"/>
                        <a:t>無</a:t>
                      </a:r>
                      <a:endParaRPr kumimoji="1" lang="ja-JP" altLang="en-US" sz="2000"/>
                    </a:p>
                  </a:txBody>
                  <a:tcPr anchor="ctr"/>
                </a:tc>
                <a:tc>
                  <a:txBody>
                    <a:bodyPr/>
                    <a:lstStyle/>
                    <a:p>
                      <a:pPr algn="l"/>
                      <a:r>
                        <a:rPr kumimoji="1" lang="ja-JP" altLang="en-US" smtClean="0">
                          <a:latin typeface="+mn-ea"/>
                          <a:ea typeface="+mn-ea"/>
                        </a:rPr>
                        <a:t>パッチ数</a:t>
                      </a:r>
                      <a:endParaRPr kumimoji="1" lang="ja-JP" altLang="en-US">
                        <a:latin typeface="+mn-ea"/>
                        <a:ea typeface="+mn-ea"/>
                      </a:endParaRPr>
                    </a:p>
                  </a:txBody>
                  <a:tcPr/>
                </a:tc>
                <a:tc>
                  <a:txBody>
                    <a:bodyPr/>
                    <a:lstStyle/>
                    <a:p>
                      <a:pPr algn="r" fontAlgn="ctr"/>
                      <a:r>
                        <a:rPr lang="en-US" altLang="ja-JP" sz="2400" b="0" i="0" u="none" strike="noStrike" smtClean="0">
                          <a:solidFill>
                            <a:srgbClr val="000000"/>
                          </a:solidFill>
                          <a:effectLst/>
                          <a:latin typeface="+mn-lt"/>
                        </a:rPr>
                        <a:t>0.107</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0.856</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0.183</a:t>
                      </a:r>
                      <a:endParaRPr lang="en-US" altLang="ja-JP" sz="2400" b="0" i="0" u="none" strike="noStrike">
                        <a:solidFill>
                          <a:srgbClr val="000000"/>
                        </a:solidFill>
                        <a:effectLst/>
                        <a:latin typeface="+mn-lt"/>
                      </a:endParaRPr>
                    </a:p>
                  </a:txBody>
                  <a:tcPr marL="9525" marR="9525" marT="9525" marB="0" anchor="ctr"/>
                </a:tc>
              </a:tr>
              <a:tr h="0">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aseline="0" smtClean="0"/>
                        <a:t>Mozilla </a:t>
                      </a:r>
                    </a:p>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aseline="0" smtClean="0"/>
                        <a:t>Firefox</a:t>
                      </a:r>
                      <a:endParaRPr kumimoji="1" lang="ja-JP" altLang="en-US" sz="2000" smtClean="0"/>
                    </a:p>
                  </a:txBody>
                  <a:tcPr anchor="ctr"/>
                </a:tc>
                <a:tc>
                  <a:txBody>
                    <a:bodyPr/>
                    <a:lstStyle/>
                    <a:p>
                      <a:pPr algn="ctr"/>
                      <a:r>
                        <a:rPr kumimoji="1" lang="en-US" altLang="ja-JP" sz="2000" smtClean="0"/>
                        <a:t>PCR</a:t>
                      </a:r>
                      <a:r>
                        <a:rPr kumimoji="1" lang="ja-JP" altLang="en-US" sz="2000" smtClean="0"/>
                        <a:t>有</a:t>
                      </a:r>
                      <a:endParaRPr kumimoji="1" lang="ja-JP" altLang="en-US" sz="2000"/>
                    </a:p>
                  </a:txBody>
                  <a:tcPr anchor="ctr"/>
                </a:tc>
                <a:tc>
                  <a:txBody>
                    <a:bodyPr/>
                    <a:lstStyle/>
                    <a:p>
                      <a:pPr algn="l"/>
                      <a:r>
                        <a:rPr kumimoji="1" lang="en-US" altLang="ja-JP" b="1" smtClean="0">
                          <a:latin typeface="+mn-ea"/>
                          <a:ea typeface="+mn-ea"/>
                        </a:rPr>
                        <a:t>PCR</a:t>
                      </a:r>
                      <a:endParaRPr kumimoji="1" lang="ja-JP" altLang="en-US" b="1">
                        <a:latin typeface="+mn-ea"/>
                        <a:ea typeface="+mn-ea"/>
                      </a:endParaRPr>
                    </a:p>
                  </a:txBody>
                  <a:tcPr/>
                </a:tc>
                <a:tc>
                  <a:txBody>
                    <a:bodyPr/>
                    <a:lstStyle/>
                    <a:p>
                      <a:pPr algn="r" fontAlgn="ctr"/>
                      <a:r>
                        <a:rPr lang="en-US" altLang="ja-JP" sz="2400" b="1" i="0" u="none" strike="noStrike">
                          <a:solidFill>
                            <a:srgbClr val="000000"/>
                          </a:solidFill>
                          <a:effectLst/>
                          <a:latin typeface="+mn-lt"/>
                        </a:rPr>
                        <a:t>0.278</a:t>
                      </a:r>
                    </a:p>
                  </a:txBody>
                  <a:tcPr marL="9525" marR="9525" marT="9525" marB="0" anchor="ctr"/>
                </a:tc>
                <a:tc>
                  <a:txBody>
                    <a:bodyPr/>
                    <a:lstStyle/>
                    <a:p>
                      <a:pPr algn="r" fontAlgn="ctr"/>
                      <a:r>
                        <a:rPr lang="en-US" altLang="ja-JP" sz="2400" b="1" i="0" u="none" strike="noStrike">
                          <a:solidFill>
                            <a:srgbClr val="000000"/>
                          </a:solidFill>
                          <a:effectLst/>
                          <a:latin typeface="+mn-lt"/>
                        </a:rPr>
                        <a:t>0.992</a:t>
                      </a:r>
                    </a:p>
                  </a:txBody>
                  <a:tcPr marL="9525" marR="9525" marT="9525" marB="0" anchor="ctr"/>
                </a:tc>
                <a:tc>
                  <a:txBody>
                    <a:bodyPr/>
                    <a:lstStyle/>
                    <a:p>
                      <a:pPr algn="r" fontAlgn="ctr"/>
                      <a:r>
                        <a:rPr lang="en-US" altLang="ja-JP" sz="2400" b="1" i="0" u="none" strike="noStrike">
                          <a:solidFill>
                            <a:srgbClr val="000000"/>
                          </a:solidFill>
                          <a:effectLst/>
                          <a:latin typeface="+mn-lt"/>
                        </a:rPr>
                        <a:t>0.412</a:t>
                      </a:r>
                    </a:p>
                  </a:txBody>
                  <a:tcPr marL="9525" marR="9525" marT="9525" marB="0" anchor="ctr"/>
                </a:tc>
              </a:tr>
              <a:tr h="0">
                <a:tc vMerge="1">
                  <a:txBody>
                    <a:bodyPr/>
                    <a:lstStyle/>
                    <a:p>
                      <a:pPr algn="ctr"/>
                      <a:endParaRPr kumimoji="1" lang="ja-JP" altLang="en-US"/>
                    </a:p>
                  </a:txBody>
                  <a:tcPr anchor="ctr"/>
                </a:tc>
                <a:tc>
                  <a:txBody>
                    <a:bodyPr/>
                    <a:lstStyle/>
                    <a:p>
                      <a:pPr algn="ctr"/>
                      <a:r>
                        <a:rPr kumimoji="1" lang="en-US" altLang="ja-JP" sz="2000" smtClean="0"/>
                        <a:t>PCR</a:t>
                      </a:r>
                      <a:r>
                        <a:rPr kumimoji="1" lang="ja-JP" altLang="en-US" sz="2000" smtClean="0"/>
                        <a:t>無</a:t>
                      </a:r>
                      <a:endParaRPr kumimoji="1" lang="ja-JP" altLang="en-US" sz="2000"/>
                    </a:p>
                  </a:txBody>
                  <a:tcPr anchor="ctr"/>
                </a:tc>
                <a:tc>
                  <a:txBody>
                    <a:bodyPr/>
                    <a:lstStyle/>
                    <a:p>
                      <a:pPr algn="l"/>
                      <a:r>
                        <a:rPr kumimoji="1" lang="ja-JP" altLang="en-US" smtClean="0">
                          <a:latin typeface="+mn-ea"/>
                          <a:ea typeface="+mn-ea"/>
                        </a:rPr>
                        <a:t>パッチ数</a:t>
                      </a:r>
                      <a:endParaRPr kumimoji="1" lang="ja-JP" altLang="en-US">
                        <a:latin typeface="+mn-ea"/>
                        <a:ea typeface="+mn-ea"/>
                      </a:endParaRPr>
                    </a:p>
                  </a:txBody>
                  <a:tcPr/>
                </a:tc>
                <a:tc>
                  <a:txBody>
                    <a:bodyPr/>
                    <a:lstStyle/>
                    <a:p>
                      <a:pPr algn="r" fontAlgn="ctr"/>
                      <a:r>
                        <a:rPr lang="en-US" altLang="ja-JP" sz="2400" b="0" i="0" u="none" strike="noStrike" smtClean="0">
                          <a:solidFill>
                            <a:srgbClr val="000000"/>
                          </a:solidFill>
                          <a:effectLst/>
                          <a:latin typeface="+mn-lt"/>
                        </a:rPr>
                        <a:t>0.276</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0.912</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0.409</a:t>
                      </a:r>
                      <a:endParaRPr lang="en-US" altLang="ja-JP" sz="2400" b="0" i="0" u="none" strike="noStrike">
                        <a:solidFill>
                          <a:srgbClr val="000000"/>
                        </a:solidFill>
                        <a:effectLst/>
                        <a:latin typeface="+mn-lt"/>
                      </a:endParaRPr>
                    </a:p>
                  </a:txBody>
                  <a:tcPr marL="9525" marR="9525" marT="9525" marB="0" anchor="ctr"/>
                </a:tc>
              </a:tr>
              <a:tr h="0">
                <a:tc rowSpan="2">
                  <a:txBody>
                    <a:bodyPr/>
                    <a:lstStyle/>
                    <a:p>
                      <a:pPr algn="ctr"/>
                      <a:r>
                        <a:rPr kumimoji="1" lang="en-US" altLang="ja-JP" sz="2000" baseline="0" smtClean="0"/>
                        <a:t>GCC</a:t>
                      </a:r>
                      <a:endParaRPr kumimoji="1" lang="ja-JP" altLang="en-US" sz="2000"/>
                    </a:p>
                  </a:txBody>
                  <a:tcPr anchor="ctr"/>
                </a:tc>
                <a:tc>
                  <a:txBody>
                    <a:bodyPr/>
                    <a:lstStyle/>
                    <a:p>
                      <a:pPr algn="ctr"/>
                      <a:r>
                        <a:rPr kumimoji="1" lang="en-US" altLang="ja-JP" sz="2000" smtClean="0"/>
                        <a:t>PCR</a:t>
                      </a:r>
                      <a:r>
                        <a:rPr kumimoji="1" lang="ja-JP" altLang="en-US" sz="2000" smtClean="0"/>
                        <a:t>有</a:t>
                      </a:r>
                      <a:endParaRPr kumimoji="1" lang="ja-JP" altLang="en-US" sz="2000"/>
                    </a:p>
                  </a:txBody>
                  <a:tcPr anchor="ctr"/>
                </a:tc>
                <a:tc>
                  <a:txBody>
                    <a:bodyPr/>
                    <a:lstStyle/>
                    <a:p>
                      <a:pPr algn="l"/>
                      <a:r>
                        <a:rPr kumimoji="1" lang="en-US" altLang="ja-JP" b="1" smtClean="0">
                          <a:latin typeface="+mn-ea"/>
                          <a:ea typeface="+mn-ea"/>
                        </a:rPr>
                        <a:t>PCR</a:t>
                      </a:r>
                      <a:endParaRPr kumimoji="1" lang="ja-JP" altLang="en-US" b="1">
                        <a:latin typeface="+mn-ea"/>
                        <a:ea typeface="+mn-ea"/>
                      </a:endParaRPr>
                    </a:p>
                  </a:txBody>
                  <a:tcPr/>
                </a:tc>
                <a:tc>
                  <a:txBody>
                    <a:bodyPr/>
                    <a:lstStyle/>
                    <a:p>
                      <a:pPr algn="r" fontAlgn="ctr"/>
                      <a:r>
                        <a:rPr lang="en-US" altLang="ja-JP" sz="2400" b="1" i="0" u="none" strike="noStrike">
                          <a:solidFill>
                            <a:srgbClr val="000000"/>
                          </a:solidFill>
                          <a:effectLst/>
                          <a:latin typeface="+mn-lt"/>
                        </a:rPr>
                        <a:t>0.074</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a:solidFill>
                            <a:srgbClr val="000000"/>
                          </a:solidFill>
                          <a:effectLst/>
                          <a:latin typeface="+mn-lt"/>
                        </a:rPr>
                        <a:t>0.129</a:t>
                      </a:r>
                    </a:p>
                  </a:txBody>
                  <a:tcPr marL="9525" marR="9525" marT="9525" marB="0" anchor="ctr"/>
                </a:tc>
              </a:tr>
              <a:tr h="0">
                <a:tc vMerge="1">
                  <a:txBody>
                    <a:bodyPr/>
                    <a:lstStyle/>
                    <a:p>
                      <a:pPr algn="ctr"/>
                      <a:endParaRPr kumimoji="1" lang="ja-JP" altLang="en-US"/>
                    </a:p>
                  </a:txBody>
                  <a:tcPr anchor="ctr"/>
                </a:tc>
                <a:tc>
                  <a:txBody>
                    <a:bodyPr/>
                    <a:lstStyle/>
                    <a:p>
                      <a:pPr algn="ctr"/>
                      <a:r>
                        <a:rPr kumimoji="1" lang="en-US" altLang="ja-JP" sz="2000" smtClean="0"/>
                        <a:t>PCR</a:t>
                      </a:r>
                      <a:r>
                        <a:rPr kumimoji="1" lang="ja-JP" altLang="en-US" sz="2000" smtClean="0"/>
                        <a:t>無</a:t>
                      </a:r>
                      <a:endParaRPr kumimoji="1" lang="ja-JP" altLang="en-US" sz="200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latin typeface="+mn-ea"/>
                          <a:ea typeface="+mn-ea"/>
                        </a:rPr>
                        <a:t>パッチ数</a:t>
                      </a:r>
                    </a:p>
                  </a:txBody>
                  <a:tcPr/>
                </a:tc>
                <a:tc>
                  <a:txBody>
                    <a:bodyPr/>
                    <a:lstStyle/>
                    <a:p>
                      <a:pPr algn="r" fontAlgn="ctr"/>
                      <a:r>
                        <a:rPr lang="en-US" altLang="ja-JP" sz="2400" b="0" i="0" u="none" strike="noStrike" smtClean="0">
                          <a:solidFill>
                            <a:srgbClr val="000000"/>
                          </a:solidFill>
                          <a:effectLst/>
                          <a:latin typeface="+mn-lt"/>
                        </a:rPr>
                        <a:t>0.031</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0.917</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0.044</a:t>
                      </a:r>
                      <a:endParaRPr lang="en-US" altLang="ja-JP" sz="2400" b="0" i="0" u="none" strike="noStrike">
                        <a:solidFill>
                          <a:srgbClr val="000000"/>
                        </a:solidFill>
                        <a:effectLst/>
                        <a:latin typeface="+mn-lt"/>
                      </a:endParaRPr>
                    </a:p>
                  </a:txBody>
                  <a:tcPr marL="9525" marR="9525" marT="9525" marB="0" anchor="ctr"/>
                </a:tc>
              </a:tr>
              <a:tr h="0">
                <a:tc rowSpan="2">
                  <a:txBody>
                    <a:bodyPr/>
                    <a:lstStyle/>
                    <a:p>
                      <a:pPr algn="ctr"/>
                      <a:r>
                        <a:rPr kumimoji="1" lang="en-US" altLang="ja-JP" sz="2000" baseline="0" smtClean="0"/>
                        <a:t>GIMP</a:t>
                      </a:r>
                      <a:endParaRPr kumimoji="1" lang="ja-JP" altLang="en-US" sz="2000"/>
                    </a:p>
                  </a:txBody>
                  <a:tcPr anchor="ctr"/>
                </a:tc>
                <a:tc>
                  <a:txBody>
                    <a:bodyPr/>
                    <a:lstStyle/>
                    <a:p>
                      <a:pPr algn="ctr"/>
                      <a:r>
                        <a:rPr kumimoji="1" lang="en-US" altLang="ja-JP" sz="2000" smtClean="0"/>
                        <a:t>PCR</a:t>
                      </a:r>
                      <a:r>
                        <a:rPr kumimoji="1" lang="ja-JP" altLang="en-US" sz="2000" smtClean="0"/>
                        <a:t>有</a:t>
                      </a:r>
                      <a:endParaRPr kumimoji="1" lang="ja-JP" altLang="en-US" sz="2000"/>
                    </a:p>
                  </a:txBody>
                  <a:tcPr anchor="ctr"/>
                </a:tc>
                <a:tc>
                  <a:txBody>
                    <a:bodyPr/>
                    <a:lstStyle/>
                    <a:p>
                      <a:pPr algn="l"/>
                      <a:r>
                        <a:rPr kumimoji="1" lang="en-US" altLang="ja-JP" b="1" smtClean="0">
                          <a:latin typeface="+mn-ea"/>
                          <a:ea typeface="+mn-ea"/>
                        </a:rPr>
                        <a:t>PCR</a:t>
                      </a:r>
                      <a:endParaRPr kumimoji="1" lang="ja-JP" altLang="en-US" b="1">
                        <a:latin typeface="+mn-ea"/>
                        <a:ea typeface="+mn-ea"/>
                      </a:endParaRPr>
                    </a:p>
                  </a:txBody>
                  <a:tcPr/>
                </a:tc>
                <a:tc>
                  <a:txBody>
                    <a:bodyPr/>
                    <a:lstStyle/>
                    <a:p>
                      <a:pPr algn="r" fontAlgn="ctr"/>
                      <a:r>
                        <a:rPr lang="en-US" altLang="ja-JP" sz="2400" b="1" i="0" u="none" strike="noStrike">
                          <a:solidFill>
                            <a:srgbClr val="000000"/>
                          </a:solidFill>
                          <a:effectLst/>
                          <a:latin typeface="+mn-lt"/>
                        </a:rPr>
                        <a:t>0.124</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a:solidFill>
                            <a:srgbClr val="000000"/>
                          </a:solidFill>
                          <a:effectLst/>
                          <a:latin typeface="+mn-lt"/>
                        </a:rPr>
                        <a:t>0.219</a:t>
                      </a:r>
                    </a:p>
                  </a:txBody>
                  <a:tcPr marL="9525" marR="9525" marT="9525" marB="0" anchor="ctr"/>
                </a:tc>
              </a:tr>
              <a:tr h="0">
                <a:tc vMerge="1">
                  <a:txBody>
                    <a:bodyPr/>
                    <a:lstStyle/>
                    <a:p>
                      <a:pPr algn="ctr"/>
                      <a:endParaRPr kumimoji="1" lang="ja-JP" altLang="en-US"/>
                    </a:p>
                  </a:txBody>
                  <a:tcPr anchor="ctr"/>
                </a:tc>
                <a:tc>
                  <a:txBody>
                    <a:bodyPr/>
                    <a:lstStyle/>
                    <a:p>
                      <a:pPr algn="ctr"/>
                      <a:r>
                        <a:rPr kumimoji="1" lang="en-US" altLang="ja-JP" sz="2000" smtClean="0"/>
                        <a:t>PCR</a:t>
                      </a:r>
                      <a:r>
                        <a:rPr kumimoji="1" lang="ja-JP" altLang="en-US" sz="2000" smtClean="0"/>
                        <a:t>無</a:t>
                      </a:r>
                      <a:endParaRPr kumimoji="1" lang="ja-JP" altLang="en-US" sz="200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latin typeface="+mn-ea"/>
                          <a:ea typeface="+mn-ea"/>
                        </a:rPr>
                        <a:t>パッチ数</a:t>
                      </a:r>
                    </a:p>
                  </a:txBody>
                  <a:tcPr/>
                </a:tc>
                <a:tc>
                  <a:txBody>
                    <a:bodyPr/>
                    <a:lstStyle/>
                    <a:p>
                      <a:pPr algn="r" fontAlgn="ctr"/>
                      <a:r>
                        <a:rPr lang="en-US" altLang="ja-JP" sz="2400" b="0" i="0" u="none" strike="noStrike" smtClean="0">
                          <a:solidFill>
                            <a:srgbClr val="000000"/>
                          </a:solidFill>
                          <a:effectLst/>
                          <a:latin typeface="+mn-lt"/>
                        </a:rPr>
                        <a:t>0.115</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0.813</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0.201</a:t>
                      </a:r>
                      <a:endParaRPr lang="en-US" altLang="ja-JP" sz="2400" b="0" i="0" u="none" strike="noStrike">
                        <a:solidFill>
                          <a:srgbClr val="000000"/>
                        </a:solidFill>
                        <a:effectLst/>
                        <a:latin typeface="+mn-lt"/>
                      </a:endParaRPr>
                    </a:p>
                  </a:txBody>
                  <a:tcPr marL="9525" marR="9525" marT="9525" marB="0" anchor="ctr"/>
                </a:tc>
              </a:tr>
              <a:tr h="0">
                <a:tc rowSpan="2">
                  <a:txBody>
                    <a:bodyPr/>
                    <a:lstStyle/>
                    <a:p>
                      <a:pPr algn="ctr"/>
                      <a:r>
                        <a:rPr kumimoji="1" lang="en-US" altLang="ja-JP" sz="2000" smtClean="0"/>
                        <a:t>WebKit</a:t>
                      </a:r>
                      <a:endParaRPr kumimoji="1" lang="ja-JP" altLang="en-US" sz="2000"/>
                    </a:p>
                  </a:txBody>
                  <a:tcPr anchor="ctr"/>
                </a:tc>
                <a:tc>
                  <a:txBody>
                    <a:bodyPr/>
                    <a:lstStyle/>
                    <a:p>
                      <a:pPr algn="ctr"/>
                      <a:r>
                        <a:rPr kumimoji="1" lang="en-US" altLang="ja-JP" sz="2000" smtClean="0"/>
                        <a:t>PCR</a:t>
                      </a:r>
                      <a:r>
                        <a:rPr kumimoji="1" lang="ja-JP" altLang="en-US" sz="2000" smtClean="0"/>
                        <a:t>有</a:t>
                      </a:r>
                      <a:endParaRPr kumimoji="1" lang="ja-JP" altLang="en-US" sz="2000"/>
                    </a:p>
                  </a:txBody>
                  <a:tcPr anchor="ctr"/>
                </a:tc>
                <a:tc>
                  <a:txBody>
                    <a:bodyPr/>
                    <a:lstStyle/>
                    <a:p>
                      <a:pPr algn="l"/>
                      <a:r>
                        <a:rPr kumimoji="1" lang="en-US" altLang="ja-JP" b="1" smtClean="0">
                          <a:latin typeface="+mn-ea"/>
                          <a:ea typeface="+mn-ea"/>
                        </a:rPr>
                        <a:t>PCR</a:t>
                      </a:r>
                      <a:endParaRPr kumimoji="1" lang="ja-JP" altLang="en-US" b="1">
                        <a:latin typeface="+mn-ea"/>
                        <a:ea typeface="+mn-ea"/>
                      </a:endParaRPr>
                    </a:p>
                  </a:txBody>
                  <a:tcPr/>
                </a:tc>
                <a:tc>
                  <a:txBody>
                    <a:bodyPr/>
                    <a:lstStyle/>
                    <a:p>
                      <a:pPr algn="r" fontAlgn="ctr"/>
                      <a:r>
                        <a:rPr lang="en-US" altLang="ja-JP" sz="2400" b="1" i="0" u="none" strike="noStrike">
                          <a:solidFill>
                            <a:srgbClr val="000000"/>
                          </a:solidFill>
                          <a:effectLst/>
                          <a:latin typeface="+mn-lt"/>
                        </a:rPr>
                        <a:t>0.213</a:t>
                      </a:r>
                    </a:p>
                  </a:txBody>
                  <a:tcPr marL="9525" marR="9525" marT="9525" marB="0" anchor="ctr"/>
                </a:tc>
                <a:tc>
                  <a:txBody>
                    <a:bodyPr/>
                    <a:lstStyle/>
                    <a:p>
                      <a:pPr algn="r" fontAlgn="ctr"/>
                      <a:r>
                        <a:rPr lang="en-US" altLang="ja-JP" sz="2400" b="0" i="0" u="none" strike="noStrike" smtClean="0">
                          <a:solidFill>
                            <a:srgbClr val="000000"/>
                          </a:solidFill>
                          <a:effectLst/>
                          <a:latin typeface="+mn-lt"/>
                        </a:rPr>
                        <a:t>0.880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a:solidFill>
                            <a:srgbClr val="000000"/>
                          </a:solidFill>
                          <a:effectLst/>
                          <a:latin typeface="+mn-lt"/>
                        </a:rPr>
                        <a:t>0.332</a:t>
                      </a:r>
                    </a:p>
                  </a:txBody>
                  <a:tcPr marL="9525" marR="9525" marT="9525" marB="0" anchor="ctr"/>
                </a:tc>
              </a:tr>
              <a:tr h="0">
                <a:tc vMerge="1">
                  <a:txBody>
                    <a:bodyPr/>
                    <a:lstStyle/>
                    <a:p>
                      <a:pPr algn="ctr"/>
                      <a:endParaRPr kumimoji="1" lang="ja-JP" altLang="en-US"/>
                    </a:p>
                  </a:txBody>
                  <a:tcPr anchor="ctr"/>
                </a:tc>
                <a:tc>
                  <a:txBody>
                    <a:bodyPr/>
                    <a:lstStyle/>
                    <a:p>
                      <a:pPr algn="ctr"/>
                      <a:r>
                        <a:rPr kumimoji="1" lang="en-US" altLang="ja-JP" sz="2000" smtClean="0"/>
                        <a:t>PCR</a:t>
                      </a:r>
                      <a:r>
                        <a:rPr kumimoji="1" lang="ja-JP" altLang="en-US" sz="2000" smtClean="0"/>
                        <a:t>無</a:t>
                      </a:r>
                      <a:endParaRPr kumimoji="1" lang="ja-JP" altLang="en-US" sz="200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latin typeface="+mn-ea"/>
                          <a:ea typeface="+mn-ea"/>
                        </a:rPr>
                        <a:t>パッチ数</a:t>
                      </a:r>
                    </a:p>
                  </a:txBody>
                  <a:tcPr/>
                </a:tc>
                <a:tc>
                  <a:txBody>
                    <a:bodyPr/>
                    <a:lstStyle/>
                    <a:p>
                      <a:pPr algn="r" fontAlgn="ctr"/>
                      <a:r>
                        <a:rPr lang="en-US" altLang="ja-JP" sz="2400" b="0" i="0" u="none" strike="noStrike" smtClean="0">
                          <a:solidFill>
                            <a:srgbClr val="000000"/>
                          </a:solidFill>
                          <a:effectLst/>
                          <a:latin typeface="+mn-lt"/>
                        </a:rPr>
                        <a:t>0.189</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smtClean="0">
                          <a:solidFill>
                            <a:srgbClr val="000000"/>
                          </a:solidFill>
                          <a:effectLst/>
                          <a:latin typeface="+mn-lt"/>
                        </a:rPr>
                        <a:t>0.905</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0.308</a:t>
                      </a:r>
                      <a:endParaRPr lang="en-US" altLang="ja-JP" sz="2400" b="0" i="0" u="none" strike="noStrike">
                        <a:solidFill>
                          <a:srgbClr val="000000"/>
                        </a:solidFill>
                        <a:effectLst/>
                        <a:latin typeface="+mn-lt"/>
                      </a:endParaRPr>
                    </a:p>
                  </a:txBody>
                  <a:tcPr marL="9525" marR="9525" marT="9525" marB="0" anchor="ctr"/>
                </a:tc>
              </a:tr>
            </a:tbl>
          </a:graphicData>
        </a:graphic>
      </p:graphicFrame>
      <p:sp>
        <p:nvSpPr>
          <p:cNvPr id="9" name="正方形/長方形 8"/>
          <p:cNvSpPr/>
          <p:nvPr/>
        </p:nvSpPr>
        <p:spPr>
          <a:xfrm>
            <a:off x="0" y="5373216"/>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2000" tIns="144000" rtlCol="0" anchor="ctr"/>
          <a:lstStyle/>
          <a:p>
            <a:pPr marL="457200" indent="-457200">
              <a:buFont typeface="Arial" panose="020B0604020202020204" pitchFamily="34" charset="0"/>
              <a:buChar char="•"/>
              <a:defRPr/>
            </a:pPr>
            <a:r>
              <a:rPr lang="en-US" altLang="ja-JP" sz="2800" b="1" smtClean="0"/>
              <a:t>PCR</a:t>
            </a:r>
            <a:r>
              <a:rPr lang="ja-JP" altLang="en-US" sz="2800" b="1" smtClean="0"/>
              <a:t>のみを</a:t>
            </a:r>
            <a:r>
              <a:rPr lang="ja-JP" altLang="en-US" sz="2800" b="1"/>
              <a:t>用いた</a:t>
            </a:r>
            <a:r>
              <a:rPr lang="ja-JP" altLang="en-US" sz="2800" b="1" smtClean="0"/>
              <a:t>モデルが最も精度が高かった</a:t>
            </a:r>
            <a:endParaRPr lang="en-US" altLang="ja-JP" sz="2800" b="1" smtClean="0"/>
          </a:p>
          <a:p>
            <a:pPr marL="457200" indent="-457200">
              <a:buFont typeface="Arial" panose="020B0604020202020204" pitchFamily="34" charset="0"/>
              <a:buChar char="•"/>
              <a:defRPr/>
            </a:pPr>
            <a:r>
              <a:rPr lang="ja-JP" altLang="en-US" sz="2800" b="1" smtClean="0"/>
              <a:t>モジュールオーナーを漏れなく予測できた</a:t>
            </a:r>
            <a:endParaRPr lang="en-US" altLang="ja-JP" sz="2800" b="1" smtClean="0"/>
          </a:p>
        </p:txBody>
      </p:sp>
    </p:spTree>
    <p:extLst>
      <p:ext uri="{BB962C8B-B14F-4D97-AF65-F5344CB8AC3E}">
        <p14:creationId xmlns:p14="http://schemas.microsoft.com/office/powerpoint/2010/main" val="40498362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88640"/>
            <a:ext cx="8229600" cy="1084982"/>
          </a:xfrm>
        </p:spPr>
        <p:txBody>
          <a:bodyPr>
            <a:normAutofit/>
          </a:bodyPr>
          <a:lstStyle/>
          <a:p>
            <a:r>
              <a:rPr kumimoji="1" lang="ja-JP" altLang="en-US" smtClean="0"/>
              <a:t>結果：</a:t>
            </a:r>
            <a:r>
              <a:rPr lang="ja-JP" altLang="en-US" sz="3600"/>
              <a:t>ランダムフォレスト法</a:t>
            </a:r>
            <a:endParaRPr kumimoji="1" lang="ja-JP" altLang="en-US" sz="3600"/>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22</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1871712926"/>
              </p:ext>
            </p:extLst>
          </p:nvPr>
        </p:nvGraphicFramePr>
        <p:xfrm>
          <a:off x="180001" y="980728"/>
          <a:ext cx="8820000" cy="4328160"/>
        </p:xfrm>
        <a:graphic>
          <a:graphicData uri="http://schemas.openxmlformats.org/drawingml/2006/table">
            <a:tbl>
              <a:tblPr firstRow="1" bandRow="1">
                <a:tableStyleId>{5C22544A-7EE6-4342-B048-85BDC9FD1C3A}</a:tableStyleId>
              </a:tblPr>
              <a:tblGrid>
                <a:gridCol w="1879619"/>
                <a:gridCol w="1374695"/>
                <a:gridCol w="2108015"/>
                <a:gridCol w="1152557"/>
                <a:gridCol w="1152557"/>
                <a:gridCol w="1152557"/>
              </a:tblGrid>
              <a:tr h="0">
                <a:tc>
                  <a:txBody>
                    <a:bodyPr/>
                    <a:lstStyle/>
                    <a:p>
                      <a:pPr algn="ctr"/>
                      <a:r>
                        <a:rPr kumimoji="1" lang="ja-JP" altLang="en-US" sz="1600" smtClean="0"/>
                        <a:t>プロジェクト</a:t>
                      </a:r>
                      <a:endParaRPr kumimoji="1" lang="ja-JP" altLang="en-US" sz="1600"/>
                    </a:p>
                  </a:txBody>
                  <a:tcPr/>
                </a:tc>
                <a:tc>
                  <a:txBody>
                    <a:bodyPr/>
                    <a:lstStyle/>
                    <a:p>
                      <a:pPr algn="ctr"/>
                      <a:r>
                        <a:rPr kumimoji="1" lang="en-US" altLang="ja-JP" smtClean="0"/>
                        <a:t>PCR</a:t>
                      </a:r>
                      <a:r>
                        <a:rPr kumimoji="1" lang="ja-JP" altLang="en-US" smtClean="0"/>
                        <a:t>有無</a:t>
                      </a:r>
                      <a:endParaRPr kumimoji="1" lang="ja-JP" altLang="en-US"/>
                    </a:p>
                  </a:txBody>
                  <a:tcPr/>
                </a:tc>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0">
                <a:tc rowSpan="2">
                  <a:txBody>
                    <a:bodyPr/>
                    <a:lstStyle/>
                    <a:p>
                      <a:pPr algn="ctr"/>
                      <a:r>
                        <a:rPr kumimoji="1" lang="en-US" altLang="ja-JP" sz="2000" smtClean="0"/>
                        <a:t>Eclipse </a:t>
                      </a:r>
                    </a:p>
                    <a:p>
                      <a:pPr algn="ctr"/>
                      <a:r>
                        <a:rPr kumimoji="1" lang="en-US" altLang="ja-JP" sz="2000" smtClean="0"/>
                        <a:t>Platform</a:t>
                      </a:r>
                      <a:endParaRPr kumimoji="1" lang="ja-JP" altLang="en-US" sz="2000"/>
                    </a:p>
                  </a:txBody>
                  <a:tcPr anchor="ctr"/>
                </a:tc>
                <a:tc>
                  <a:txBody>
                    <a:bodyPr/>
                    <a:lstStyle/>
                    <a:p>
                      <a:pPr algn="ctr"/>
                      <a:r>
                        <a:rPr kumimoji="1" lang="en-US" altLang="ja-JP" sz="2000" smtClean="0"/>
                        <a:t>PCR</a:t>
                      </a:r>
                      <a:r>
                        <a:rPr kumimoji="1" lang="ja-JP" altLang="en-US" sz="2000" smtClean="0"/>
                        <a:t>有</a:t>
                      </a:r>
                      <a:endParaRPr kumimoji="1" lang="ja-JP" altLang="en-US" sz="2000"/>
                    </a:p>
                  </a:txBody>
                  <a:tcPr anchor="ctr"/>
                </a:tc>
                <a:tc>
                  <a:txBody>
                    <a:bodyPr/>
                    <a:lstStyle/>
                    <a:p>
                      <a:pPr algn="l" fontAlgn="ctr"/>
                      <a:r>
                        <a:rPr lang="en-US" sz="1800" b="1" i="0" u="none" strike="noStrike">
                          <a:solidFill>
                            <a:srgbClr val="000000"/>
                          </a:solidFill>
                          <a:effectLst/>
                          <a:latin typeface="+mn-ea"/>
                          <a:ea typeface="+mn-ea"/>
                        </a:rPr>
                        <a:t>PCR</a:t>
                      </a:r>
                    </a:p>
                  </a:txBody>
                  <a:tcPr marL="9525" marR="9525" marT="9525" marB="0" anchor="ctr"/>
                </a:tc>
                <a:tc>
                  <a:txBody>
                    <a:bodyPr/>
                    <a:lstStyle/>
                    <a:p>
                      <a:pPr algn="r" fontAlgn="ctr"/>
                      <a:r>
                        <a:rPr lang="en-US" altLang="ja-JP" sz="2400" b="1" i="0" u="none" strike="noStrike">
                          <a:solidFill>
                            <a:srgbClr val="000000"/>
                          </a:solidFill>
                          <a:effectLst/>
                          <a:latin typeface="+mn-lt"/>
                        </a:rPr>
                        <a:t>0.124</a:t>
                      </a:r>
                    </a:p>
                  </a:txBody>
                  <a:tcPr marL="9525" marR="9525" marT="9525" marB="0" anchor="ctr"/>
                </a:tc>
                <a:tc>
                  <a:txBody>
                    <a:bodyPr/>
                    <a:lstStyle/>
                    <a:p>
                      <a:pPr algn="r" fontAlgn="ctr"/>
                      <a:r>
                        <a:rPr lang="en-US" altLang="ja-JP" sz="2400" b="1" i="0" u="none" strike="noStrike">
                          <a:solidFill>
                            <a:srgbClr val="000000"/>
                          </a:solidFill>
                          <a:effectLst/>
                          <a:latin typeface="+mn-lt"/>
                        </a:rPr>
                        <a:t>0.967</a:t>
                      </a:r>
                    </a:p>
                  </a:txBody>
                  <a:tcPr marL="9525" marR="9525" marT="9525" marB="0" anchor="ctr"/>
                </a:tc>
                <a:tc>
                  <a:txBody>
                    <a:bodyPr/>
                    <a:lstStyle/>
                    <a:p>
                      <a:pPr algn="r" fontAlgn="ctr"/>
                      <a:r>
                        <a:rPr lang="en-US" altLang="ja-JP" sz="2400" b="1" i="0" u="none" strike="noStrike">
                          <a:solidFill>
                            <a:srgbClr val="000000"/>
                          </a:solidFill>
                          <a:effectLst/>
                          <a:latin typeface="+mn-lt"/>
                        </a:rPr>
                        <a:t>0.218</a:t>
                      </a:r>
                    </a:p>
                  </a:txBody>
                  <a:tcPr marL="9525" marR="9525" marT="9525" marB="0" anchor="ctr"/>
                </a:tc>
              </a:tr>
              <a:tr h="0">
                <a:tc vMerge="1">
                  <a:txBody>
                    <a:bodyPr/>
                    <a:lstStyle/>
                    <a:p>
                      <a:pPr algn="ctr"/>
                      <a:endParaRPr kumimoji="1" lang="ja-JP" altLang="en-US"/>
                    </a:p>
                  </a:txBody>
                  <a:tcPr anchor="ctr"/>
                </a:tc>
                <a:tc>
                  <a:txBody>
                    <a:bodyPr/>
                    <a:lstStyle/>
                    <a:p>
                      <a:pPr algn="ctr"/>
                      <a:r>
                        <a:rPr kumimoji="1" lang="en-US" altLang="ja-JP" sz="2000" smtClean="0"/>
                        <a:t>PCR</a:t>
                      </a:r>
                      <a:r>
                        <a:rPr kumimoji="1" lang="ja-JP" altLang="en-US" sz="2000" smtClean="0"/>
                        <a:t>無</a:t>
                      </a:r>
                      <a:endParaRPr kumimoji="1" lang="ja-JP" altLang="en-US" sz="2000"/>
                    </a:p>
                  </a:txBody>
                  <a:tcPr anchor="ctr"/>
                </a:tc>
                <a:tc>
                  <a:txBody>
                    <a:bodyPr/>
                    <a:lstStyle/>
                    <a:p>
                      <a:pPr algn="l" fontAlgn="ctr"/>
                      <a:r>
                        <a:rPr lang="ja-JP" altLang="en-US" sz="1800" b="0" i="0" u="none" strike="noStrike" smtClean="0">
                          <a:solidFill>
                            <a:srgbClr val="000000"/>
                          </a:solidFill>
                          <a:effectLst/>
                          <a:latin typeface="+mn-ea"/>
                          <a:ea typeface="+mn-ea"/>
                        </a:rPr>
                        <a:t>活動期間</a:t>
                      </a:r>
                      <a:r>
                        <a:rPr lang="en-US" altLang="ja-JP" sz="1800" b="0" i="0" u="none" strike="noStrike" smtClean="0">
                          <a:solidFill>
                            <a:srgbClr val="000000"/>
                          </a:solidFill>
                          <a:effectLst/>
                          <a:latin typeface="+mn-ea"/>
                          <a:ea typeface="+mn-ea"/>
                        </a:rPr>
                        <a:t>+</a:t>
                      </a:r>
                      <a:r>
                        <a:rPr lang="ja-JP" altLang="en-US" sz="1800" b="0" i="0" u="none" strike="noStrike" smtClean="0">
                          <a:solidFill>
                            <a:srgbClr val="000000"/>
                          </a:solidFill>
                          <a:effectLst/>
                          <a:latin typeface="+mn-ea"/>
                          <a:ea typeface="+mn-ea"/>
                        </a:rPr>
                        <a:t>パッチ数</a:t>
                      </a:r>
                      <a:endParaRPr lang="ja-JP" altLang="en-US" sz="1800" b="0" i="0" u="none" strike="noStrike">
                        <a:solidFill>
                          <a:srgbClr val="000000"/>
                        </a:solidFill>
                        <a:effectLst/>
                        <a:latin typeface="+mn-ea"/>
                        <a:ea typeface="+mn-ea"/>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0.116</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0.909</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0.196</a:t>
                      </a:r>
                      <a:endParaRPr lang="en-US" altLang="ja-JP" sz="2400" b="0" i="0" u="none" strike="noStrike">
                        <a:solidFill>
                          <a:srgbClr val="000000"/>
                        </a:solidFill>
                        <a:effectLst/>
                        <a:latin typeface="+mn-lt"/>
                      </a:endParaRPr>
                    </a:p>
                  </a:txBody>
                  <a:tcPr marL="9525" marR="9525" marT="9525" marB="0" anchor="ctr"/>
                </a:tc>
              </a:tr>
              <a:tr h="0">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aseline="0" smtClean="0"/>
                        <a:t>Mozilla </a:t>
                      </a:r>
                    </a:p>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aseline="0" smtClean="0"/>
                        <a:t>Firefox</a:t>
                      </a:r>
                      <a:endParaRPr kumimoji="1" lang="ja-JP" altLang="en-US" sz="2000" smtClean="0"/>
                    </a:p>
                  </a:txBody>
                  <a:tcPr anchor="ctr"/>
                </a:tc>
                <a:tc>
                  <a:txBody>
                    <a:bodyPr/>
                    <a:lstStyle/>
                    <a:p>
                      <a:pPr algn="ctr"/>
                      <a:r>
                        <a:rPr kumimoji="1" lang="en-US" altLang="ja-JP" sz="2000" smtClean="0"/>
                        <a:t>PCR</a:t>
                      </a:r>
                      <a:r>
                        <a:rPr kumimoji="1" lang="ja-JP" altLang="en-US" sz="2000" smtClean="0"/>
                        <a:t>有</a:t>
                      </a:r>
                      <a:endParaRPr kumimoji="1" lang="ja-JP" altLang="en-US" sz="2000"/>
                    </a:p>
                  </a:txBody>
                  <a:tcPr anchor="ctr"/>
                </a:tc>
                <a:tc>
                  <a:txBody>
                    <a:bodyPr/>
                    <a:lstStyle/>
                    <a:p>
                      <a:pPr algn="l" fontAlgn="ctr"/>
                      <a:r>
                        <a:rPr lang="en-US" sz="1800" b="1" i="0" u="none" strike="noStrike">
                          <a:solidFill>
                            <a:srgbClr val="000000"/>
                          </a:solidFill>
                          <a:effectLst/>
                          <a:latin typeface="+mn-ea"/>
                          <a:ea typeface="+mn-ea"/>
                        </a:rPr>
                        <a:t>PCR</a:t>
                      </a:r>
                    </a:p>
                  </a:txBody>
                  <a:tcPr marL="9525" marR="9525" marT="9525" marB="0" anchor="ctr"/>
                </a:tc>
                <a:tc>
                  <a:txBody>
                    <a:bodyPr/>
                    <a:lstStyle/>
                    <a:p>
                      <a:pPr algn="r" fontAlgn="ctr"/>
                      <a:r>
                        <a:rPr lang="en-US" altLang="ja-JP" sz="2400" b="1" i="0" u="none" strike="noStrike">
                          <a:solidFill>
                            <a:srgbClr val="000000"/>
                          </a:solidFill>
                          <a:effectLst/>
                          <a:latin typeface="+mn-lt"/>
                        </a:rPr>
                        <a:t>0.267</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a:solidFill>
                            <a:srgbClr val="000000"/>
                          </a:solidFill>
                          <a:effectLst/>
                          <a:latin typeface="+mn-lt"/>
                        </a:rPr>
                        <a:t>0.404</a:t>
                      </a:r>
                    </a:p>
                  </a:txBody>
                  <a:tcPr marL="9525" marR="9525" marT="9525" marB="0" anchor="ctr"/>
                </a:tc>
              </a:tr>
              <a:tr h="0">
                <a:tc vMerge="1">
                  <a:txBody>
                    <a:bodyPr/>
                    <a:lstStyle/>
                    <a:p>
                      <a:pPr algn="ctr"/>
                      <a:endParaRPr kumimoji="1" lang="ja-JP" altLang="en-US"/>
                    </a:p>
                  </a:txBody>
                  <a:tcPr anchor="ctr"/>
                </a:tc>
                <a:tc>
                  <a:txBody>
                    <a:bodyPr/>
                    <a:lstStyle/>
                    <a:p>
                      <a:pPr algn="ctr"/>
                      <a:r>
                        <a:rPr kumimoji="1" lang="en-US" altLang="ja-JP" sz="2000" smtClean="0"/>
                        <a:t>PCR</a:t>
                      </a:r>
                      <a:r>
                        <a:rPr kumimoji="1" lang="ja-JP" altLang="en-US" sz="2000" smtClean="0"/>
                        <a:t>無</a:t>
                      </a:r>
                      <a:endParaRPr kumimoji="1" lang="ja-JP" altLang="en-US" sz="2000"/>
                    </a:p>
                  </a:txBody>
                  <a:tcPr anchor="ctr"/>
                </a:tc>
                <a:tc>
                  <a:txBody>
                    <a:bodyPr/>
                    <a:lstStyle/>
                    <a:p>
                      <a:pPr algn="l" fontAlgn="ctr"/>
                      <a:r>
                        <a:rPr lang="ja-JP" altLang="en-US" sz="1800" b="1" i="0" u="none" strike="noStrike">
                          <a:solidFill>
                            <a:srgbClr val="000000"/>
                          </a:solidFill>
                          <a:effectLst/>
                          <a:latin typeface="+mn-ea"/>
                          <a:ea typeface="+mn-ea"/>
                        </a:rPr>
                        <a:t>活動期間</a:t>
                      </a:r>
                      <a:r>
                        <a:rPr lang="en-US" altLang="ja-JP" sz="1800" b="1" i="0" u="none" strike="noStrike">
                          <a:solidFill>
                            <a:srgbClr val="000000"/>
                          </a:solidFill>
                          <a:effectLst/>
                          <a:latin typeface="+mn-ea"/>
                          <a:ea typeface="+mn-ea"/>
                        </a:rPr>
                        <a:t>+</a:t>
                      </a:r>
                      <a:r>
                        <a:rPr lang="ja-JP" altLang="en-US" sz="1800" b="1" i="0" u="none" strike="noStrike" smtClean="0">
                          <a:solidFill>
                            <a:srgbClr val="000000"/>
                          </a:solidFill>
                          <a:effectLst/>
                          <a:latin typeface="+mn-ea"/>
                          <a:ea typeface="+mn-ea"/>
                        </a:rPr>
                        <a:t>パッチ数</a:t>
                      </a:r>
                      <a:endParaRPr lang="ja-JP" altLang="en-US" sz="1800" b="1" i="0" u="none" strike="noStrike">
                        <a:solidFill>
                          <a:srgbClr val="000000"/>
                        </a:solidFill>
                        <a:effectLst/>
                        <a:latin typeface="+mn-ea"/>
                        <a:ea typeface="+mn-ea"/>
                      </a:endParaRPr>
                    </a:p>
                  </a:txBody>
                  <a:tcPr marL="9525" marR="9525" marT="9525" marB="0" anchor="ctr"/>
                </a:tc>
                <a:tc>
                  <a:txBody>
                    <a:bodyPr/>
                    <a:lstStyle/>
                    <a:p>
                      <a:pPr algn="r" fontAlgn="ctr"/>
                      <a:r>
                        <a:rPr lang="en-US" altLang="ja-JP" sz="2400" b="1" i="0" u="none" strike="noStrike">
                          <a:solidFill>
                            <a:srgbClr val="000000"/>
                          </a:solidFill>
                          <a:effectLst/>
                          <a:latin typeface="+mn-lt"/>
                        </a:rPr>
                        <a:t>0.267</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a:solidFill>
                            <a:srgbClr val="000000"/>
                          </a:solidFill>
                          <a:effectLst/>
                          <a:latin typeface="+mn-lt"/>
                        </a:rPr>
                        <a:t>0.404</a:t>
                      </a:r>
                    </a:p>
                  </a:txBody>
                  <a:tcPr marL="9525" marR="9525" marT="9525" marB="0" anchor="ctr"/>
                </a:tc>
              </a:tr>
              <a:tr h="0">
                <a:tc rowSpan="2">
                  <a:txBody>
                    <a:bodyPr/>
                    <a:lstStyle/>
                    <a:p>
                      <a:pPr algn="ctr"/>
                      <a:r>
                        <a:rPr kumimoji="1" lang="en-US" altLang="ja-JP" sz="2000" baseline="0" smtClean="0"/>
                        <a:t>GCC</a:t>
                      </a:r>
                      <a:endParaRPr kumimoji="1" lang="ja-JP" altLang="en-US" sz="2000"/>
                    </a:p>
                  </a:txBody>
                  <a:tcPr anchor="ctr"/>
                </a:tc>
                <a:tc>
                  <a:txBody>
                    <a:bodyPr/>
                    <a:lstStyle/>
                    <a:p>
                      <a:pPr algn="ctr"/>
                      <a:r>
                        <a:rPr kumimoji="1" lang="en-US" altLang="ja-JP" sz="2000" smtClean="0"/>
                        <a:t>PCR</a:t>
                      </a:r>
                      <a:r>
                        <a:rPr kumimoji="1" lang="ja-JP" altLang="en-US" sz="2000" smtClean="0"/>
                        <a:t>有</a:t>
                      </a:r>
                      <a:endParaRPr kumimoji="1" lang="ja-JP" altLang="en-US" sz="2000"/>
                    </a:p>
                  </a:txBody>
                  <a:tcPr anchor="ctr"/>
                </a:tc>
                <a:tc>
                  <a:txBody>
                    <a:bodyPr/>
                    <a:lstStyle/>
                    <a:p>
                      <a:pPr algn="l" fontAlgn="ctr"/>
                      <a:r>
                        <a:rPr lang="en-US" sz="1800" b="1" i="0" u="none" strike="noStrike">
                          <a:solidFill>
                            <a:srgbClr val="000000"/>
                          </a:solidFill>
                          <a:effectLst/>
                          <a:latin typeface="+mn-ea"/>
                          <a:ea typeface="+mn-ea"/>
                        </a:rPr>
                        <a:t>PCR</a:t>
                      </a:r>
                    </a:p>
                  </a:txBody>
                  <a:tcPr marL="9525" marR="9525" marT="9525" marB="0" anchor="ctr"/>
                </a:tc>
                <a:tc>
                  <a:txBody>
                    <a:bodyPr/>
                    <a:lstStyle/>
                    <a:p>
                      <a:pPr algn="r" fontAlgn="ctr"/>
                      <a:r>
                        <a:rPr lang="en-US" altLang="ja-JP" sz="2400" b="1" i="0" u="none" strike="noStrike">
                          <a:solidFill>
                            <a:srgbClr val="000000"/>
                          </a:solidFill>
                          <a:effectLst/>
                          <a:latin typeface="+mn-lt"/>
                        </a:rPr>
                        <a:t>0.074</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a:solidFill>
                            <a:srgbClr val="000000"/>
                          </a:solidFill>
                          <a:effectLst/>
                          <a:latin typeface="+mn-lt"/>
                        </a:rPr>
                        <a:t>0.129</a:t>
                      </a:r>
                    </a:p>
                  </a:txBody>
                  <a:tcPr marL="9525" marR="9525" marT="9525" marB="0" anchor="ctr"/>
                </a:tc>
              </a:tr>
              <a:tr h="0">
                <a:tc vMerge="1">
                  <a:txBody>
                    <a:bodyPr/>
                    <a:lstStyle/>
                    <a:p>
                      <a:pPr algn="ctr"/>
                      <a:endParaRPr kumimoji="1" lang="ja-JP" altLang="en-US"/>
                    </a:p>
                  </a:txBody>
                  <a:tcPr anchor="ctr"/>
                </a:tc>
                <a:tc>
                  <a:txBody>
                    <a:bodyPr/>
                    <a:lstStyle/>
                    <a:p>
                      <a:pPr algn="ctr"/>
                      <a:r>
                        <a:rPr kumimoji="1" lang="en-US" altLang="ja-JP" sz="2000" smtClean="0"/>
                        <a:t>PCR</a:t>
                      </a:r>
                      <a:r>
                        <a:rPr kumimoji="1" lang="ja-JP" altLang="en-US" sz="2000" smtClean="0"/>
                        <a:t>無</a:t>
                      </a:r>
                      <a:endParaRPr kumimoji="1" lang="ja-JP" altLang="en-US" sz="2000"/>
                    </a:p>
                  </a:txBody>
                  <a:tcPr anchor="ctr"/>
                </a:tc>
                <a:tc>
                  <a:txBody>
                    <a:bodyPr/>
                    <a:lstStyle/>
                    <a:p>
                      <a:pPr algn="l" fontAlgn="ctr"/>
                      <a:r>
                        <a:rPr lang="ja-JP" altLang="en-US" sz="1800" b="0" i="0" u="none" strike="noStrike" smtClean="0">
                          <a:solidFill>
                            <a:srgbClr val="000000"/>
                          </a:solidFill>
                          <a:effectLst/>
                          <a:latin typeface="+mn-ea"/>
                          <a:ea typeface="+mn-ea"/>
                        </a:rPr>
                        <a:t>先行研究のモデル</a:t>
                      </a:r>
                      <a:endParaRPr lang="ja-JP" altLang="en-US" sz="1800" b="0" i="0" u="none" strike="noStrike">
                        <a:solidFill>
                          <a:srgbClr val="000000"/>
                        </a:solidFill>
                        <a:effectLst/>
                        <a:latin typeface="+mn-ea"/>
                        <a:ea typeface="+mn-ea"/>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0.017</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0.938</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0.033</a:t>
                      </a:r>
                      <a:endParaRPr lang="en-US" altLang="ja-JP" sz="2400" b="0" i="0" u="none" strike="noStrike">
                        <a:solidFill>
                          <a:srgbClr val="000000"/>
                        </a:solidFill>
                        <a:effectLst/>
                        <a:latin typeface="+mn-lt"/>
                      </a:endParaRPr>
                    </a:p>
                  </a:txBody>
                  <a:tcPr marL="9525" marR="9525" marT="9525" marB="0" anchor="ctr"/>
                </a:tc>
              </a:tr>
              <a:tr h="0">
                <a:tc rowSpan="2">
                  <a:txBody>
                    <a:bodyPr/>
                    <a:lstStyle/>
                    <a:p>
                      <a:pPr algn="ctr"/>
                      <a:r>
                        <a:rPr kumimoji="1" lang="en-US" altLang="ja-JP" sz="2000" baseline="0" smtClean="0"/>
                        <a:t>GIMP</a:t>
                      </a:r>
                      <a:endParaRPr kumimoji="1" lang="ja-JP" altLang="en-US" sz="2000"/>
                    </a:p>
                  </a:txBody>
                  <a:tcPr anchor="ctr"/>
                </a:tc>
                <a:tc>
                  <a:txBody>
                    <a:bodyPr/>
                    <a:lstStyle/>
                    <a:p>
                      <a:pPr algn="ctr"/>
                      <a:r>
                        <a:rPr kumimoji="1" lang="en-US" altLang="ja-JP" sz="2000" smtClean="0"/>
                        <a:t>PCR</a:t>
                      </a:r>
                      <a:r>
                        <a:rPr kumimoji="1" lang="ja-JP" altLang="en-US" sz="2000" smtClean="0"/>
                        <a:t>有</a:t>
                      </a:r>
                      <a:endParaRPr kumimoji="1" lang="ja-JP" altLang="en-US" sz="2000"/>
                    </a:p>
                  </a:txBody>
                  <a:tcPr anchor="ctr"/>
                </a:tc>
                <a:tc>
                  <a:txBody>
                    <a:bodyPr/>
                    <a:lstStyle/>
                    <a:p>
                      <a:pPr algn="l" fontAlgn="ctr"/>
                      <a:r>
                        <a:rPr lang="en-US" sz="1800" b="1" i="0" u="none" strike="noStrike">
                          <a:solidFill>
                            <a:srgbClr val="000000"/>
                          </a:solidFill>
                          <a:effectLst/>
                          <a:latin typeface="+mn-ea"/>
                          <a:ea typeface="+mn-ea"/>
                        </a:rPr>
                        <a:t>PCR+</a:t>
                      </a:r>
                      <a:r>
                        <a:rPr lang="ja-JP" altLang="en-US" sz="1800" b="1" i="0" u="none" strike="noStrike">
                          <a:solidFill>
                            <a:srgbClr val="000000"/>
                          </a:solidFill>
                          <a:effectLst/>
                          <a:latin typeface="+mn-ea"/>
                          <a:ea typeface="+mn-ea"/>
                        </a:rPr>
                        <a:t>活動期間</a:t>
                      </a:r>
                    </a:p>
                  </a:txBody>
                  <a:tcPr marL="9525" marR="9525" marT="9525" marB="0" anchor="ctr"/>
                </a:tc>
                <a:tc>
                  <a:txBody>
                    <a:bodyPr/>
                    <a:lstStyle/>
                    <a:p>
                      <a:pPr algn="r" fontAlgn="ctr"/>
                      <a:r>
                        <a:rPr lang="en-US" altLang="ja-JP" sz="2400" b="1" i="0" u="none" strike="noStrike">
                          <a:solidFill>
                            <a:srgbClr val="000000"/>
                          </a:solidFill>
                          <a:effectLst/>
                          <a:latin typeface="+mn-lt"/>
                        </a:rPr>
                        <a:t>0.129</a:t>
                      </a:r>
                    </a:p>
                  </a:txBody>
                  <a:tcPr marL="9525" marR="9525" marT="9525" marB="0" anchor="ctr"/>
                </a:tc>
                <a:tc>
                  <a:txBody>
                    <a:bodyPr/>
                    <a:lstStyle/>
                    <a:p>
                      <a:pPr algn="r" fontAlgn="ctr"/>
                      <a:r>
                        <a:rPr lang="en-US" altLang="ja-JP" sz="2400" b="1" i="0" u="none" strike="noStrike">
                          <a:solidFill>
                            <a:srgbClr val="000000"/>
                          </a:solidFill>
                          <a:effectLst/>
                          <a:latin typeface="+mn-lt"/>
                        </a:rPr>
                        <a:t>0.938</a:t>
                      </a:r>
                    </a:p>
                  </a:txBody>
                  <a:tcPr marL="9525" marR="9525" marT="9525" marB="0" anchor="ctr"/>
                </a:tc>
                <a:tc>
                  <a:txBody>
                    <a:bodyPr/>
                    <a:lstStyle/>
                    <a:p>
                      <a:pPr algn="r" fontAlgn="ctr"/>
                      <a:r>
                        <a:rPr lang="en-US" altLang="ja-JP" sz="2400" b="1" i="0" u="none" strike="noStrike">
                          <a:solidFill>
                            <a:srgbClr val="000000"/>
                          </a:solidFill>
                          <a:effectLst/>
                          <a:latin typeface="+mn-lt"/>
                        </a:rPr>
                        <a:t>0.225</a:t>
                      </a:r>
                    </a:p>
                  </a:txBody>
                  <a:tcPr marL="9525" marR="9525" marT="9525" marB="0" anchor="ctr"/>
                </a:tc>
              </a:tr>
              <a:tr h="0">
                <a:tc vMerge="1">
                  <a:txBody>
                    <a:bodyPr/>
                    <a:lstStyle/>
                    <a:p>
                      <a:pPr algn="ctr"/>
                      <a:endParaRPr kumimoji="1" lang="ja-JP" altLang="en-US"/>
                    </a:p>
                  </a:txBody>
                  <a:tcPr anchor="ctr"/>
                </a:tc>
                <a:tc>
                  <a:txBody>
                    <a:bodyPr/>
                    <a:lstStyle/>
                    <a:p>
                      <a:pPr algn="ctr"/>
                      <a:r>
                        <a:rPr kumimoji="1" lang="en-US" altLang="ja-JP" sz="2000" smtClean="0"/>
                        <a:t>PCR</a:t>
                      </a:r>
                      <a:r>
                        <a:rPr kumimoji="1" lang="ja-JP" altLang="en-US" sz="2000" smtClean="0"/>
                        <a:t>無</a:t>
                      </a:r>
                      <a:endParaRPr kumimoji="1" lang="ja-JP" altLang="en-US" sz="2000"/>
                    </a:p>
                  </a:txBody>
                  <a:tcPr anchor="ctr"/>
                </a:tc>
                <a:tc>
                  <a:txBody>
                    <a:bodyPr/>
                    <a:lstStyle/>
                    <a:p>
                      <a:pPr algn="l" fontAlgn="ctr"/>
                      <a:r>
                        <a:rPr lang="ja-JP" altLang="en-US" sz="1800" b="0" i="0" u="none" strike="noStrike" smtClean="0">
                          <a:solidFill>
                            <a:srgbClr val="000000"/>
                          </a:solidFill>
                          <a:effectLst/>
                          <a:latin typeface="+mn-ea"/>
                          <a:ea typeface="+mn-ea"/>
                        </a:rPr>
                        <a:t>パッチ数</a:t>
                      </a:r>
                      <a:endParaRPr lang="ja-JP" altLang="en-US" sz="1800" b="0" i="0" u="none" strike="noStrike">
                        <a:solidFill>
                          <a:srgbClr val="000000"/>
                        </a:solidFill>
                        <a:effectLst/>
                        <a:latin typeface="+mn-ea"/>
                        <a:ea typeface="+mn-ea"/>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0.123</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0.875</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0.213</a:t>
                      </a:r>
                      <a:endParaRPr lang="en-US" altLang="ja-JP" sz="2400" b="0" i="0" u="none" strike="noStrike">
                        <a:solidFill>
                          <a:srgbClr val="000000"/>
                        </a:solidFill>
                        <a:effectLst/>
                        <a:latin typeface="+mn-lt"/>
                      </a:endParaRPr>
                    </a:p>
                  </a:txBody>
                  <a:tcPr marL="9525" marR="9525" marT="9525" marB="0" anchor="ctr"/>
                </a:tc>
              </a:tr>
              <a:tr h="0">
                <a:tc rowSpan="2">
                  <a:txBody>
                    <a:bodyPr/>
                    <a:lstStyle/>
                    <a:p>
                      <a:pPr algn="ctr"/>
                      <a:r>
                        <a:rPr kumimoji="1" lang="en-US" altLang="ja-JP" sz="2000" smtClean="0"/>
                        <a:t>WebKit</a:t>
                      </a:r>
                      <a:endParaRPr kumimoji="1" lang="ja-JP" altLang="en-US" sz="2000"/>
                    </a:p>
                  </a:txBody>
                  <a:tcPr anchor="ctr"/>
                </a:tc>
                <a:tc>
                  <a:txBody>
                    <a:bodyPr/>
                    <a:lstStyle/>
                    <a:p>
                      <a:pPr algn="ctr"/>
                      <a:r>
                        <a:rPr kumimoji="1" lang="en-US" altLang="ja-JP" sz="2000" smtClean="0"/>
                        <a:t>PCR</a:t>
                      </a:r>
                      <a:r>
                        <a:rPr kumimoji="1" lang="ja-JP" altLang="en-US" sz="2000" smtClean="0"/>
                        <a:t>有</a:t>
                      </a:r>
                      <a:endParaRPr kumimoji="1" lang="ja-JP" altLang="en-US" sz="2000"/>
                    </a:p>
                  </a:txBody>
                  <a:tcPr anchor="ctr"/>
                </a:tc>
                <a:tc>
                  <a:txBody>
                    <a:bodyPr/>
                    <a:lstStyle/>
                    <a:p>
                      <a:pPr algn="l" fontAlgn="ctr"/>
                      <a:r>
                        <a:rPr lang="en-US" sz="1800" b="1" i="0" u="none" strike="noStrike">
                          <a:solidFill>
                            <a:srgbClr val="000000"/>
                          </a:solidFill>
                          <a:effectLst/>
                          <a:latin typeface="+mn-ea"/>
                          <a:ea typeface="+mn-ea"/>
                        </a:rPr>
                        <a:t>PCR+</a:t>
                      </a:r>
                      <a:r>
                        <a:rPr lang="ja-JP" altLang="en-US" sz="1800" b="1" i="0" u="none" strike="noStrike">
                          <a:solidFill>
                            <a:srgbClr val="000000"/>
                          </a:solidFill>
                          <a:effectLst/>
                          <a:latin typeface="+mn-ea"/>
                          <a:ea typeface="+mn-ea"/>
                        </a:rPr>
                        <a:t>活動期間</a:t>
                      </a:r>
                    </a:p>
                  </a:txBody>
                  <a:tcPr marL="9525" marR="9525" marT="9525" marB="0" anchor="ctr"/>
                </a:tc>
                <a:tc>
                  <a:txBody>
                    <a:bodyPr/>
                    <a:lstStyle/>
                    <a:p>
                      <a:pPr algn="r" fontAlgn="ctr"/>
                      <a:r>
                        <a:rPr lang="en-US" altLang="ja-JP" sz="2400" b="1" i="0" u="none" strike="noStrike">
                          <a:solidFill>
                            <a:srgbClr val="000000"/>
                          </a:solidFill>
                          <a:effectLst/>
                          <a:latin typeface="+mn-lt"/>
                        </a:rPr>
                        <a:t>0.168</a:t>
                      </a:r>
                    </a:p>
                  </a:txBody>
                  <a:tcPr marL="9525" marR="9525" marT="9525" marB="0" anchor="ctr"/>
                </a:tc>
                <a:tc>
                  <a:txBody>
                    <a:bodyPr/>
                    <a:lstStyle/>
                    <a:p>
                      <a:pPr algn="r" fontAlgn="ctr"/>
                      <a:r>
                        <a:rPr lang="en-US" altLang="ja-JP" sz="2400" b="0" i="0" u="none" strike="noStrike">
                          <a:solidFill>
                            <a:srgbClr val="000000"/>
                          </a:solidFill>
                          <a:effectLst/>
                          <a:latin typeface="+mn-lt"/>
                        </a:rPr>
                        <a:t>0.987</a:t>
                      </a:r>
                    </a:p>
                  </a:txBody>
                  <a:tcPr marL="9525" marR="9525" marT="9525" marB="0" anchor="ctr"/>
                </a:tc>
                <a:tc>
                  <a:txBody>
                    <a:bodyPr/>
                    <a:lstStyle/>
                    <a:p>
                      <a:pPr algn="r" fontAlgn="ctr"/>
                      <a:r>
                        <a:rPr lang="en-US" altLang="ja-JP" sz="2400" b="1" i="0" u="none" strike="noStrike">
                          <a:solidFill>
                            <a:srgbClr val="000000"/>
                          </a:solidFill>
                          <a:effectLst/>
                          <a:latin typeface="+mn-lt"/>
                        </a:rPr>
                        <a:t>0.284</a:t>
                      </a:r>
                    </a:p>
                  </a:txBody>
                  <a:tcPr marL="9525" marR="9525" marT="9525" marB="0" anchor="ctr"/>
                </a:tc>
              </a:tr>
              <a:tr h="0">
                <a:tc vMerge="1">
                  <a:txBody>
                    <a:bodyPr/>
                    <a:lstStyle/>
                    <a:p>
                      <a:pPr algn="ctr"/>
                      <a:endParaRPr kumimoji="1" lang="ja-JP" altLang="en-US"/>
                    </a:p>
                  </a:txBody>
                  <a:tcPr anchor="ctr"/>
                </a:tc>
                <a:tc>
                  <a:txBody>
                    <a:bodyPr/>
                    <a:lstStyle/>
                    <a:p>
                      <a:pPr algn="ctr"/>
                      <a:r>
                        <a:rPr kumimoji="1" lang="en-US" altLang="ja-JP" sz="2000" smtClean="0"/>
                        <a:t>PCR</a:t>
                      </a:r>
                      <a:r>
                        <a:rPr kumimoji="1" lang="ja-JP" altLang="en-US" sz="2000" smtClean="0"/>
                        <a:t>無</a:t>
                      </a:r>
                      <a:endParaRPr kumimoji="1" lang="ja-JP" altLang="en-US" sz="2000"/>
                    </a:p>
                  </a:txBody>
                  <a:tcPr anchor="ct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ja-JP" altLang="en-US" sz="1800" b="0" i="0" u="none" strike="noStrike" smtClean="0">
                          <a:solidFill>
                            <a:srgbClr val="000000"/>
                          </a:solidFill>
                          <a:effectLst/>
                          <a:latin typeface="+mn-ea"/>
                          <a:ea typeface="+mn-ea"/>
                        </a:rPr>
                        <a:t>活動期間</a:t>
                      </a:r>
                      <a:r>
                        <a:rPr lang="en-US" altLang="ja-JP" sz="1800" b="0" i="0" u="none" strike="noStrike" smtClean="0">
                          <a:solidFill>
                            <a:srgbClr val="000000"/>
                          </a:solidFill>
                          <a:effectLst/>
                          <a:latin typeface="+mn-ea"/>
                          <a:ea typeface="+mn-ea"/>
                        </a:rPr>
                        <a:t>+</a:t>
                      </a:r>
                      <a:r>
                        <a:rPr lang="ja-JP" altLang="en-US" sz="1800" b="0" i="0" u="none" strike="noStrike" smtClean="0">
                          <a:solidFill>
                            <a:srgbClr val="000000"/>
                          </a:solidFill>
                          <a:effectLst/>
                          <a:latin typeface="+mn-ea"/>
                          <a:ea typeface="+mn-ea"/>
                        </a:rPr>
                        <a:t>パッチ数</a:t>
                      </a:r>
                    </a:p>
                  </a:txBody>
                  <a:tcPr marL="9525" marR="9525" marT="9525" marB="0" anchor="ctr"/>
                </a:tc>
                <a:tc>
                  <a:txBody>
                    <a:bodyPr/>
                    <a:lstStyle/>
                    <a:p>
                      <a:pPr algn="r" fontAlgn="ctr"/>
                      <a:r>
                        <a:rPr lang="en-US" altLang="ja-JP" sz="2400" b="0" i="0" u="none" strike="noStrike" smtClean="0">
                          <a:solidFill>
                            <a:srgbClr val="000000"/>
                          </a:solidFill>
                          <a:effectLst/>
                          <a:latin typeface="+mn-lt"/>
                        </a:rPr>
                        <a:t>0.165</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smtClean="0">
                          <a:solidFill>
                            <a:srgbClr val="000000"/>
                          </a:solidFill>
                          <a:effectLst/>
                          <a:latin typeface="+mn-lt"/>
                        </a:rPr>
                        <a:t>0.989</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0.280</a:t>
                      </a:r>
                      <a:endParaRPr lang="en-US" altLang="ja-JP" sz="2400" b="0" i="0" u="none" strike="noStrike">
                        <a:solidFill>
                          <a:srgbClr val="000000"/>
                        </a:solidFill>
                        <a:effectLst/>
                        <a:latin typeface="+mn-lt"/>
                      </a:endParaRPr>
                    </a:p>
                  </a:txBody>
                  <a:tcPr marL="9525" marR="9525" marT="9525" marB="0" anchor="ctr"/>
                </a:tc>
              </a:tr>
            </a:tbl>
          </a:graphicData>
        </a:graphic>
      </p:graphicFrame>
      <p:sp>
        <p:nvSpPr>
          <p:cNvPr id="8" name="正方形/長方形 7"/>
          <p:cNvSpPr/>
          <p:nvPr/>
        </p:nvSpPr>
        <p:spPr>
          <a:xfrm>
            <a:off x="0" y="5373216"/>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2000" tIns="144000" rtlCol="0" anchor="ctr"/>
          <a:lstStyle/>
          <a:p>
            <a:pPr marL="457200" indent="-457200">
              <a:buFont typeface="Arial" panose="020B0604020202020204" pitchFamily="34" charset="0"/>
              <a:buChar char="•"/>
              <a:defRPr/>
            </a:pPr>
            <a:r>
              <a:rPr lang="en-US" altLang="ja-JP" sz="2800" b="1" smtClean="0"/>
              <a:t>PCR</a:t>
            </a:r>
            <a:r>
              <a:rPr lang="ja-JP" altLang="en-US" sz="2800" b="1" smtClean="0"/>
              <a:t>はモジュールオーナー候補者を予測する際</a:t>
            </a:r>
            <a:r>
              <a:rPr lang="en-US" altLang="ja-JP" sz="2800" b="1"/>
              <a:t/>
            </a:r>
            <a:br>
              <a:rPr lang="en-US" altLang="ja-JP" sz="2800" b="1"/>
            </a:br>
            <a:r>
              <a:rPr lang="ja-JP" altLang="en-US" sz="2800" b="1" smtClean="0"/>
              <a:t>予測精度向上に寄与することがわかった</a:t>
            </a:r>
            <a:endParaRPr lang="en-US" altLang="ja-JP" sz="2800" b="1" smtClean="0"/>
          </a:p>
        </p:txBody>
      </p:sp>
    </p:spTree>
    <p:extLst>
      <p:ext uri="{BB962C8B-B14F-4D97-AF65-F5344CB8AC3E}">
        <p14:creationId xmlns:p14="http://schemas.microsoft.com/office/powerpoint/2010/main" val="10239974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考察</a:t>
            </a:r>
            <a:endParaRPr kumimoji="1" lang="ja-JP" altLang="en-US"/>
          </a:p>
        </p:txBody>
      </p:sp>
      <p:sp>
        <p:nvSpPr>
          <p:cNvPr id="3" name="コンテンツ プレースホルダー 2"/>
          <p:cNvSpPr>
            <a:spLocks noGrp="1"/>
          </p:cNvSpPr>
          <p:nvPr>
            <p:ph idx="1"/>
          </p:nvPr>
        </p:nvSpPr>
        <p:spPr/>
        <p:txBody>
          <a:bodyPr/>
          <a:lstStyle/>
          <a:p>
            <a:r>
              <a:rPr lang="ja-JP" altLang="en-US"/>
              <a:t>適合率が</a:t>
            </a:r>
            <a:r>
              <a:rPr lang="ja-JP" altLang="en-US" smtClean="0"/>
              <a:t>低い</a:t>
            </a:r>
            <a:r>
              <a:rPr kumimoji="1" lang="ja-JP" altLang="en-US" smtClean="0"/>
              <a:t>原因</a:t>
            </a:r>
            <a:r>
              <a:rPr kumimoji="1" lang="ja-JP" altLang="en-US" smtClean="0"/>
              <a:t>はモジュールオーナーに比べて非モジュールオーナーの数が膨大である</a:t>
            </a:r>
            <a:r>
              <a:rPr kumimoji="1" lang="ja-JP" altLang="en-US" smtClean="0"/>
              <a:t>ため</a:t>
            </a:r>
            <a:endParaRPr kumimoji="1" lang="en-US" altLang="ja-JP" smtClean="0"/>
          </a:p>
          <a:p>
            <a:endParaRPr kumimoji="1" lang="en-US" altLang="ja-JP" smtClean="0"/>
          </a:p>
          <a:p>
            <a:endParaRPr lang="en-US" altLang="ja-JP"/>
          </a:p>
          <a:p>
            <a:endParaRPr kumimoji="1" lang="en-US" altLang="ja-JP" smtClean="0"/>
          </a:p>
          <a:p>
            <a:r>
              <a:rPr kumimoji="1" lang="ja-JP" altLang="en-US" smtClean="0"/>
              <a:t>テストデータ</a:t>
            </a:r>
            <a:r>
              <a:rPr kumimoji="1" lang="ja-JP" altLang="en-US" smtClean="0"/>
              <a:t>に含まれるモジュールオーナーと非モジュールオーナーのデータ数を</a:t>
            </a:r>
            <a:r>
              <a:rPr kumimoji="1" lang="ja-JP" altLang="en-US" smtClean="0"/>
              <a:t>そろえる</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23</a:t>
            </a:fld>
            <a:endParaRPr lang="ja-JP" altLang="en-US"/>
          </a:p>
        </p:txBody>
      </p:sp>
      <p:sp>
        <p:nvSpPr>
          <p:cNvPr id="6" name="正方形/長方形 5"/>
          <p:cNvSpPr/>
          <p:nvPr/>
        </p:nvSpPr>
        <p:spPr>
          <a:xfrm>
            <a:off x="611560" y="2593595"/>
            <a:ext cx="2763886"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r>
              <a:rPr kumimoji="1" lang="ja-JP" altLang="en-US" smtClean="0"/>
              <a:t>モジュールオーナー</a:t>
            </a:r>
            <a:endParaRPr kumimoji="1" lang="ja-JP" altLang="en-US" dirty="0"/>
          </a:p>
        </p:txBody>
      </p:sp>
      <p:sp>
        <p:nvSpPr>
          <p:cNvPr id="8" name="正方形/長方形 7"/>
          <p:cNvSpPr/>
          <p:nvPr/>
        </p:nvSpPr>
        <p:spPr>
          <a:xfrm>
            <a:off x="611560" y="3241667"/>
            <a:ext cx="2763886"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r>
              <a:rPr kumimoji="1" lang="ja-JP" altLang="en-US" smtClean="0"/>
              <a:t>非モジュールオーナー</a:t>
            </a:r>
            <a:endParaRPr kumimoji="1" lang="ja-JP" altLang="en-US" dirty="0"/>
          </a:p>
        </p:txBody>
      </p:sp>
      <p:cxnSp>
        <p:nvCxnSpPr>
          <p:cNvPr id="10" name="直線コネクタ 9"/>
          <p:cNvCxnSpPr/>
          <p:nvPr/>
        </p:nvCxnSpPr>
        <p:spPr>
          <a:xfrm>
            <a:off x="3131840" y="2564904"/>
            <a:ext cx="0" cy="12961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正方形/長方形 11"/>
          <p:cNvSpPr/>
          <p:nvPr/>
        </p:nvSpPr>
        <p:spPr>
          <a:xfrm>
            <a:off x="3131840" y="2780928"/>
            <a:ext cx="936104" cy="28803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正方形/長方形 12"/>
          <p:cNvSpPr/>
          <p:nvPr/>
        </p:nvSpPr>
        <p:spPr>
          <a:xfrm>
            <a:off x="3131840" y="3356992"/>
            <a:ext cx="4104456" cy="28803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 name="正方形/長方形 13"/>
          <p:cNvSpPr/>
          <p:nvPr/>
        </p:nvSpPr>
        <p:spPr>
          <a:xfrm>
            <a:off x="4040362" y="2636912"/>
            <a:ext cx="2763886"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r>
              <a:rPr lang="en-US" altLang="ja-JP" smtClean="0"/>
              <a:t>73</a:t>
            </a:r>
            <a:r>
              <a:rPr lang="ja-JP" altLang="en-US" smtClean="0"/>
              <a:t>人</a:t>
            </a:r>
            <a:endParaRPr kumimoji="1" lang="ja-JP" altLang="en-US" dirty="0"/>
          </a:p>
        </p:txBody>
      </p:sp>
      <p:sp>
        <p:nvSpPr>
          <p:cNvPr id="15" name="正方形/長方形 14"/>
          <p:cNvSpPr/>
          <p:nvPr/>
        </p:nvSpPr>
        <p:spPr>
          <a:xfrm>
            <a:off x="7308304" y="3212976"/>
            <a:ext cx="2763886"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r>
              <a:rPr lang="en-US" altLang="ja-JP" smtClean="0"/>
              <a:t>7,603</a:t>
            </a:r>
            <a:r>
              <a:rPr lang="ja-JP" altLang="en-US" smtClean="0"/>
              <a:t>人</a:t>
            </a:r>
            <a:endParaRPr kumimoji="1" lang="ja-JP" altLang="en-US" dirty="0"/>
          </a:p>
        </p:txBody>
      </p:sp>
      <p:sp>
        <p:nvSpPr>
          <p:cNvPr id="16" name="正方形/長方形 15"/>
          <p:cNvSpPr/>
          <p:nvPr/>
        </p:nvSpPr>
        <p:spPr>
          <a:xfrm>
            <a:off x="611560" y="5041867"/>
            <a:ext cx="2763886"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r>
              <a:rPr kumimoji="1" lang="ja-JP" altLang="en-US" smtClean="0"/>
              <a:t>モジュールオーナー</a:t>
            </a:r>
            <a:endParaRPr kumimoji="1" lang="ja-JP" altLang="en-US" dirty="0"/>
          </a:p>
        </p:txBody>
      </p:sp>
      <p:sp>
        <p:nvSpPr>
          <p:cNvPr id="17" name="正方形/長方形 16"/>
          <p:cNvSpPr/>
          <p:nvPr/>
        </p:nvSpPr>
        <p:spPr>
          <a:xfrm>
            <a:off x="611560" y="5689939"/>
            <a:ext cx="2763886"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r>
              <a:rPr kumimoji="1" lang="ja-JP" altLang="en-US" smtClean="0"/>
              <a:t>非モジュールオーナー</a:t>
            </a:r>
            <a:endParaRPr kumimoji="1" lang="ja-JP" altLang="en-US" dirty="0"/>
          </a:p>
        </p:txBody>
      </p:sp>
      <p:cxnSp>
        <p:nvCxnSpPr>
          <p:cNvPr id="18" name="直線コネクタ 17"/>
          <p:cNvCxnSpPr/>
          <p:nvPr/>
        </p:nvCxnSpPr>
        <p:spPr>
          <a:xfrm>
            <a:off x="3131840" y="5013176"/>
            <a:ext cx="0" cy="12961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正方形/長方形 18"/>
          <p:cNvSpPr/>
          <p:nvPr/>
        </p:nvSpPr>
        <p:spPr>
          <a:xfrm>
            <a:off x="3131840" y="5229200"/>
            <a:ext cx="936104" cy="28803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正方形/長方形 19"/>
          <p:cNvSpPr/>
          <p:nvPr/>
        </p:nvSpPr>
        <p:spPr>
          <a:xfrm>
            <a:off x="3131840" y="5805264"/>
            <a:ext cx="908522" cy="28803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正方形/長方形 20"/>
          <p:cNvSpPr/>
          <p:nvPr/>
        </p:nvSpPr>
        <p:spPr>
          <a:xfrm>
            <a:off x="4040362" y="5085184"/>
            <a:ext cx="2763886"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r>
              <a:rPr lang="en-US" altLang="ja-JP" smtClean="0"/>
              <a:t>73</a:t>
            </a:r>
            <a:r>
              <a:rPr lang="ja-JP" altLang="en-US" smtClean="0"/>
              <a:t>人</a:t>
            </a:r>
            <a:endParaRPr kumimoji="1" lang="ja-JP" altLang="en-US" dirty="0"/>
          </a:p>
        </p:txBody>
      </p:sp>
      <p:sp>
        <p:nvSpPr>
          <p:cNvPr id="24" name="正方形/長方形 23"/>
          <p:cNvSpPr/>
          <p:nvPr/>
        </p:nvSpPr>
        <p:spPr>
          <a:xfrm>
            <a:off x="4040362" y="5661248"/>
            <a:ext cx="2763886"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r>
              <a:rPr lang="en-US" altLang="ja-JP" smtClean="0"/>
              <a:t>73</a:t>
            </a:r>
            <a:r>
              <a:rPr lang="ja-JP" altLang="en-US" smtClean="0"/>
              <a:t>人</a:t>
            </a:r>
            <a:endParaRPr kumimoji="1" lang="ja-JP" altLang="en-US" dirty="0"/>
          </a:p>
        </p:txBody>
      </p:sp>
    </p:spTree>
    <p:extLst>
      <p:ext uri="{BB962C8B-B14F-4D97-AF65-F5344CB8AC3E}">
        <p14:creationId xmlns:p14="http://schemas.microsoft.com/office/powerpoint/2010/main" val="406781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88640"/>
            <a:ext cx="8229600" cy="1084982"/>
          </a:xfrm>
        </p:spPr>
        <p:txBody>
          <a:bodyPr>
            <a:normAutofit/>
          </a:bodyPr>
          <a:lstStyle/>
          <a:p>
            <a:r>
              <a:rPr kumimoji="1" lang="ja-JP" altLang="en-US" smtClean="0"/>
              <a:t>結果：</a:t>
            </a:r>
            <a:r>
              <a:rPr lang="ja-JP" altLang="en-US" sz="3600" smtClean="0"/>
              <a:t>ロジスティック回帰分析</a:t>
            </a:r>
            <a:endParaRPr kumimoji="1" lang="ja-JP" altLang="en-US" sz="3600"/>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24</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3674997283"/>
              </p:ext>
            </p:extLst>
          </p:nvPr>
        </p:nvGraphicFramePr>
        <p:xfrm>
          <a:off x="180001" y="980728"/>
          <a:ext cx="8819999" cy="4328160"/>
        </p:xfrm>
        <a:graphic>
          <a:graphicData uri="http://schemas.openxmlformats.org/drawingml/2006/table">
            <a:tbl>
              <a:tblPr firstRow="1" bandRow="1">
                <a:tableStyleId>{5C22544A-7EE6-4342-B048-85BDC9FD1C3A}</a:tableStyleId>
              </a:tblPr>
              <a:tblGrid>
                <a:gridCol w="1655695"/>
                <a:gridCol w="1224136"/>
                <a:gridCol w="2664296"/>
                <a:gridCol w="954136"/>
                <a:gridCol w="1160868"/>
                <a:gridCol w="1160868"/>
              </a:tblGrid>
              <a:tr h="0">
                <a:tc>
                  <a:txBody>
                    <a:bodyPr/>
                    <a:lstStyle/>
                    <a:p>
                      <a:pPr algn="ctr"/>
                      <a:r>
                        <a:rPr kumimoji="1" lang="ja-JP" altLang="en-US" sz="1600" smtClean="0"/>
                        <a:t>プロジェクト</a:t>
                      </a:r>
                      <a:endParaRPr kumimoji="1" lang="ja-JP" altLang="en-US" sz="1600"/>
                    </a:p>
                  </a:txBody>
                  <a:tcPr/>
                </a:tc>
                <a:tc>
                  <a:txBody>
                    <a:bodyPr/>
                    <a:lstStyle/>
                    <a:p>
                      <a:pPr algn="ctr"/>
                      <a:r>
                        <a:rPr kumimoji="1" lang="en-US" altLang="ja-JP" smtClean="0"/>
                        <a:t>PCR</a:t>
                      </a:r>
                      <a:r>
                        <a:rPr kumimoji="1" lang="ja-JP" altLang="en-US" smtClean="0"/>
                        <a:t>有無</a:t>
                      </a:r>
                      <a:endParaRPr kumimoji="1" lang="ja-JP" altLang="en-US"/>
                    </a:p>
                  </a:txBody>
                  <a:tcPr/>
                </a:tc>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0">
                <a:tc rowSpan="2">
                  <a:txBody>
                    <a:bodyPr/>
                    <a:lstStyle/>
                    <a:p>
                      <a:pPr algn="ctr"/>
                      <a:r>
                        <a:rPr kumimoji="1" lang="en-US" altLang="ja-JP" sz="2000" smtClean="0"/>
                        <a:t>Eclipse </a:t>
                      </a:r>
                    </a:p>
                    <a:p>
                      <a:pPr algn="ctr"/>
                      <a:r>
                        <a:rPr kumimoji="1" lang="en-US" altLang="ja-JP" sz="2000" smtClean="0"/>
                        <a:t>Platform</a:t>
                      </a:r>
                      <a:endParaRPr kumimoji="1" lang="ja-JP" altLang="en-US" sz="2000"/>
                    </a:p>
                  </a:txBody>
                  <a:tcPr anchor="ctr"/>
                </a:tc>
                <a:tc>
                  <a:txBody>
                    <a:bodyPr/>
                    <a:lstStyle/>
                    <a:p>
                      <a:pPr algn="ctr"/>
                      <a:r>
                        <a:rPr kumimoji="1" lang="en-US" altLang="ja-JP" sz="2000" smtClean="0"/>
                        <a:t>PCR</a:t>
                      </a:r>
                      <a:r>
                        <a:rPr kumimoji="1" lang="ja-JP" altLang="en-US" sz="2000" smtClean="0"/>
                        <a:t>有</a:t>
                      </a:r>
                      <a:endParaRPr kumimoji="1" lang="ja-JP" altLang="en-US" sz="2000"/>
                    </a:p>
                  </a:txBody>
                  <a:tcPr anchor="ctr"/>
                </a:tc>
                <a:tc>
                  <a:txBody>
                    <a:bodyPr/>
                    <a:lstStyle/>
                    <a:p>
                      <a:pPr algn="l"/>
                      <a:r>
                        <a:rPr kumimoji="1" lang="en-US" altLang="ja-JP" b="1" smtClean="0">
                          <a:latin typeface="+mn-ea"/>
                          <a:ea typeface="+mn-ea"/>
                        </a:rPr>
                        <a:t>PCR</a:t>
                      </a:r>
                      <a:endParaRPr kumimoji="1" lang="ja-JP" altLang="en-US" b="1">
                        <a:latin typeface="+mn-ea"/>
                        <a:ea typeface="+mn-ea"/>
                      </a:endParaRPr>
                    </a:p>
                  </a:txBody>
                  <a:tcPr/>
                </a:tc>
                <a:tc>
                  <a:txBody>
                    <a:bodyPr/>
                    <a:lstStyle/>
                    <a:p>
                      <a:pPr algn="r" fontAlgn="ctr"/>
                      <a:r>
                        <a:rPr lang="en-US" altLang="ja-JP" sz="2400" b="1" i="0" u="none" strike="noStrike" smtClean="0">
                          <a:solidFill>
                            <a:srgbClr val="000000"/>
                          </a:solidFill>
                          <a:effectLst/>
                          <a:latin typeface="+mn-lt"/>
                        </a:rPr>
                        <a:t>0.789</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smtClean="0">
                          <a:solidFill>
                            <a:srgbClr val="000000"/>
                          </a:solidFill>
                          <a:effectLst/>
                          <a:latin typeface="+mn-lt"/>
                        </a:rPr>
                        <a:t>0.518</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a:solidFill>
                            <a:srgbClr val="000000"/>
                          </a:solidFill>
                          <a:effectLst/>
                          <a:latin typeface="+mn-lt"/>
                        </a:rPr>
                        <a:t>0.625</a:t>
                      </a:r>
                      <a:r>
                        <a:rPr lang="en-US" altLang="ja-JP" sz="2400" b="0" i="0" u="none" strike="noStrike">
                          <a:solidFill>
                            <a:srgbClr val="000000"/>
                          </a:solidFill>
                          <a:effectLst/>
                          <a:latin typeface="+mn-lt"/>
                        </a:rPr>
                        <a:t> </a:t>
                      </a:r>
                    </a:p>
                  </a:txBody>
                  <a:tcPr marL="9525" marR="9525" marT="9525" marB="0" anchor="ctr"/>
                </a:tc>
              </a:tr>
              <a:tr h="0">
                <a:tc vMerge="1">
                  <a:txBody>
                    <a:bodyPr/>
                    <a:lstStyle/>
                    <a:p>
                      <a:pPr algn="ctr"/>
                      <a:endParaRPr kumimoji="1" lang="ja-JP" altLang="en-US"/>
                    </a:p>
                  </a:txBody>
                  <a:tcPr anchor="ctr"/>
                </a:tc>
                <a:tc>
                  <a:txBody>
                    <a:bodyPr/>
                    <a:lstStyle/>
                    <a:p>
                      <a:pPr algn="ctr"/>
                      <a:r>
                        <a:rPr kumimoji="1" lang="en-US" altLang="ja-JP" sz="2000" smtClean="0"/>
                        <a:t>PCR</a:t>
                      </a:r>
                      <a:r>
                        <a:rPr kumimoji="1" lang="ja-JP" altLang="en-US" sz="2000" smtClean="0"/>
                        <a:t>無</a:t>
                      </a:r>
                      <a:endParaRPr kumimoji="1" lang="ja-JP" altLang="en-US" sz="2000"/>
                    </a:p>
                  </a:txBody>
                  <a:tcPr anchor="ctr"/>
                </a:tc>
                <a:tc>
                  <a:txBody>
                    <a:bodyPr/>
                    <a:lstStyle/>
                    <a:p>
                      <a:pPr algn="l"/>
                      <a:r>
                        <a:rPr kumimoji="1" lang="ja-JP" altLang="en-US" smtClean="0">
                          <a:latin typeface="+mn-ea"/>
                          <a:ea typeface="+mn-ea"/>
                        </a:rPr>
                        <a:t>パッチ数</a:t>
                      </a:r>
                      <a:endParaRPr kumimoji="1" lang="ja-JP" altLang="en-US">
                        <a:latin typeface="+mn-ea"/>
                        <a:ea typeface="+mn-ea"/>
                      </a:endParaRPr>
                    </a:p>
                  </a:txBody>
                  <a:tcPr/>
                </a:tc>
                <a:tc>
                  <a:txBody>
                    <a:bodyPr/>
                    <a:lstStyle/>
                    <a:p>
                      <a:pPr algn="r" fontAlgn="ctr"/>
                      <a:r>
                        <a:rPr lang="en-US" altLang="ja-JP" sz="2400" b="0" i="0" u="none" strike="noStrike" smtClean="0">
                          <a:solidFill>
                            <a:srgbClr val="000000"/>
                          </a:solidFill>
                          <a:effectLst/>
                          <a:latin typeface="+mn-lt"/>
                        </a:rPr>
                        <a:t>0.762</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0.470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0.581 </a:t>
                      </a:r>
                    </a:p>
                  </a:txBody>
                  <a:tcPr marL="9525" marR="9525" marT="9525" marB="0" anchor="ctr"/>
                </a:tc>
              </a:tr>
              <a:tr h="0">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aseline="0" smtClean="0"/>
                        <a:t>Mozilla </a:t>
                      </a:r>
                    </a:p>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aseline="0" smtClean="0"/>
                        <a:t>Firefox</a:t>
                      </a:r>
                      <a:endParaRPr kumimoji="1" lang="ja-JP" altLang="en-US" sz="2000" smtClean="0"/>
                    </a:p>
                  </a:txBody>
                  <a:tcPr anchor="ctr"/>
                </a:tc>
                <a:tc>
                  <a:txBody>
                    <a:bodyPr/>
                    <a:lstStyle/>
                    <a:p>
                      <a:pPr algn="ctr"/>
                      <a:r>
                        <a:rPr kumimoji="1" lang="en-US" altLang="ja-JP" sz="2000" smtClean="0"/>
                        <a:t>PCR</a:t>
                      </a:r>
                      <a:r>
                        <a:rPr kumimoji="1" lang="ja-JP" altLang="en-US" sz="2000" smtClean="0"/>
                        <a:t>有</a:t>
                      </a:r>
                      <a:endParaRPr kumimoji="1" lang="ja-JP" altLang="en-US" sz="2000"/>
                    </a:p>
                  </a:txBody>
                  <a:tcPr anchor="ctr"/>
                </a:tc>
                <a:tc>
                  <a:txBody>
                    <a:bodyPr/>
                    <a:lstStyle/>
                    <a:p>
                      <a:pPr algn="l"/>
                      <a:r>
                        <a:rPr kumimoji="1" lang="ja-JP" altLang="en-US" b="0" smtClean="0">
                          <a:latin typeface="+mn-ea"/>
                          <a:ea typeface="+mn-ea"/>
                        </a:rPr>
                        <a:t>パッチ数</a:t>
                      </a:r>
                      <a:r>
                        <a:rPr kumimoji="1" lang="en-US" altLang="ja-JP" b="0" smtClean="0">
                          <a:latin typeface="+mn-ea"/>
                          <a:ea typeface="+mn-ea"/>
                        </a:rPr>
                        <a:t>+PCR</a:t>
                      </a:r>
                      <a:endParaRPr kumimoji="1" lang="ja-JP" altLang="en-US" b="0">
                        <a:latin typeface="+mn-ea"/>
                        <a:ea typeface="+mn-ea"/>
                      </a:endParaRPr>
                    </a:p>
                  </a:txBody>
                  <a:tcPr/>
                </a:tc>
                <a:tc>
                  <a:txBody>
                    <a:bodyPr/>
                    <a:lstStyle/>
                    <a:p>
                      <a:pPr algn="r" fontAlgn="ctr"/>
                      <a:r>
                        <a:rPr lang="en-US" altLang="ja-JP" sz="2400" b="0" i="0" u="none" strike="noStrike">
                          <a:solidFill>
                            <a:srgbClr val="000000"/>
                          </a:solidFill>
                          <a:effectLst/>
                          <a:latin typeface="+mn-lt"/>
                        </a:rPr>
                        <a:t>0.664</a:t>
                      </a:r>
                    </a:p>
                  </a:txBody>
                  <a:tcPr marL="9525" marR="9525" marT="9525" marB="0" anchor="ctr"/>
                </a:tc>
                <a:tc>
                  <a:txBody>
                    <a:bodyPr/>
                    <a:lstStyle/>
                    <a:p>
                      <a:pPr algn="r" fontAlgn="ctr"/>
                      <a:r>
                        <a:rPr lang="en-US" altLang="ja-JP" sz="2400" b="1" i="0" u="none" strike="noStrike">
                          <a:solidFill>
                            <a:srgbClr val="000000"/>
                          </a:solidFill>
                          <a:effectLst/>
                          <a:latin typeface="+mn-lt"/>
                        </a:rPr>
                        <a:t>0.438</a:t>
                      </a:r>
                    </a:p>
                  </a:txBody>
                  <a:tcPr marL="9525" marR="9525" marT="9525" marB="0" anchor="ctr"/>
                </a:tc>
                <a:tc>
                  <a:txBody>
                    <a:bodyPr/>
                    <a:lstStyle/>
                    <a:p>
                      <a:pPr algn="r" fontAlgn="ctr"/>
                      <a:r>
                        <a:rPr lang="en-US" altLang="ja-JP" sz="2400" b="0" i="0" u="none" strike="noStrike">
                          <a:solidFill>
                            <a:srgbClr val="000000"/>
                          </a:solidFill>
                          <a:effectLst/>
                          <a:latin typeface="+mn-lt"/>
                        </a:rPr>
                        <a:t>0.528 </a:t>
                      </a:r>
                    </a:p>
                  </a:txBody>
                  <a:tcPr marL="9525" marR="9525" marT="9525" marB="0" anchor="ctr"/>
                </a:tc>
              </a:tr>
              <a:tr h="0">
                <a:tc vMerge="1">
                  <a:txBody>
                    <a:bodyPr/>
                    <a:lstStyle/>
                    <a:p>
                      <a:pPr algn="ctr"/>
                      <a:endParaRPr kumimoji="1" lang="ja-JP" altLang="en-US"/>
                    </a:p>
                  </a:txBody>
                  <a:tcPr anchor="ctr"/>
                </a:tc>
                <a:tc>
                  <a:txBody>
                    <a:bodyPr/>
                    <a:lstStyle/>
                    <a:p>
                      <a:pPr algn="ctr"/>
                      <a:r>
                        <a:rPr kumimoji="1" lang="en-US" altLang="ja-JP" sz="2000" smtClean="0"/>
                        <a:t>PCR</a:t>
                      </a:r>
                      <a:r>
                        <a:rPr kumimoji="1" lang="ja-JP" altLang="en-US" sz="2000" smtClean="0"/>
                        <a:t>無</a:t>
                      </a:r>
                      <a:endParaRPr kumimoji="1" lang="ja-JP" altLang="en-US" sz="2000"/>
                    </a:p>
                  </a:txBody>
                  <a:tcPr anchor="ctr"/>
                </a:tc>
                <a:tc>
                  <a:txBody>
                    <a:bodyPr/>
                    <a:lstStyle/>
                    <a:p>
                      <a:pPr algn="l"/>
                      <a:r>
                        <a:rPr kumimoji="1" lang="ja-JP" altLang="en-US" smtClean="0">
                          <a:latin typeface="+mn-ea"/>
                          <a:ea typeface="+mn-ea"/>
                        </a:rPr>
                        <a:t>パッチ数</a:t>
                      </a:r>
                      <a:endParaRPr kumimoji="1" lang="ja-JP" altLang="en-US">
                        <a:latin typeface="+mn-ea"/>
                        <a:ea typeface="+mn-ea"/>
                      </a:endParaRPr>
                    </a:p>
                  </a:txBody>
                  <a:tcPr/>
                </a:tc>
                <a:tc>
                  <a:txBody>
                    <a:bodyPr/>
                    <a:lstStyle/>
                    <a:p>
                      <a:pPr algn="r" fontAlgn="ctr"/>
                      <a:r>
                        <a:rPr lang="en-US" altLang="ja-JP" sz="2400" b="0" i="0" u="none" strike="noStrike">
                          <a:solidFill>
                            <a:srgbClr val="000000"/>
                          </a:solidFill>
                          <a:effectLst/>
                          <a:latin typeface="+mn-lt"/>
                        </a:rPr>
                        <a:t>0.699</a:t>
                      </a:r>
                    </a:p>
                  </a:txBody>
                  <a:tcPr marL="9525" marR="9525" marT="9525" marB="0" anchor="ctr"/>
                </a:tc>
                <a:tc>
                  <a:txBody>
                    <a:bodyPr/>
                    <a:lstStyle/>
                    <a:p>
                      <a:pPr algn="r" fontAlgn="ctr"/>
                      <a:r>
                        <a:rPr lang="en-US" altLang="ja-JP" sz="2400" b="0" i="0" u="none" strike="noStrike">
                          <a:solidFill>
                            <a:srgbClr val="000000"/>
                          </a:solidFill>
                          <a:effectLst/>
                          <a:latin typeface="+mn-lt"/>
                        </a:rPr>
                        <a:t>0.435</a:t>
                      </a:r>
                    </a:p>
                  </a:txBody>
                  <a:tcPr marL="9525" marR="9525" marT="9525" marB="0" anchor="ctr"/>
                </a:tc>
                <a:tc>
                  <a:txBody>
                    <a:bodyPr/>
                    <a:lstStyle/>
                    <a:p>
                      <a:pPr algn="r" fontAlgn="ctr"/>
                      <a:r>
                        <a:rPr lang="en-US" altLang="ja-JP" sz="2400" b="0" i="0" u="none" strike="noStrike">
                          <a:solidFill>
                            <a:srgbClr val="000000"/>
                          </a:solidFill>
                          <a:effectLst/>
                          <a:latin typeface="+mn-lt"/>
                        </a:rPr>
                        <a:t>0.536 </a:t>
                      </a:r>
                    </a:p>
                  </a:txBody>
                  <a:tcPr marL="9525" marR="9525" marT="9525" marB="0" anchor="ctr"/>
                </a:tc>
              </a:tr>
              <a:tr h="0">
                <a:tc rowSpan="2">
                  <a:txBody>
                    <a:bodyPr/>
                    <a:lstStyle/>
                    <a:p>
                      <a:pPr algn="ctr"/>
                      <a:r>
                        <a:rPr kumimoji="1" lang="en-US" altLang="ja-JP" sz="2000" baseline="0" smtClean="0"/>
                        <a:t>GCC</a:t>
                      </a:r>
                      <a:endParaRPr kumimoji="1" lang="ja-JP" altLang="en-US" sz="2000"/>
                    </a:p>
                  </a:txBody>
                  <a:tcPr anchor="ctr"/>
                </a:tc>
                <a:tc>
                  <a:txBody>
                    <a:bodyPr/>
                    <a:lstStyle/>
                    <a:p>
                      <a:pPr algn="ctr"/>
                      <a:r>
                        <a:rPr kumimoji="1" lang="en-US" altLang="ja-JP" sz="2000" smtClean="0"/>
                        <a:t>PCR</a:t>
                      </a:r>
                      <a:r>
                        <a:rPr kumimoji="1" lang="ja-JP" altLang="en-US" sz="2000" smtClean="0"/>
                        <a:t>有</a:t>
                      </a:r>
                      <a:endParaRPr kumimoji="1" lang="ja-JP" altLang="en-US" sz="2000"/>
                    </a:p>
                  </a:txBody>
                  <a:tcPr anchor="ctr"/>
                </a:tc>
                <a:tc>
                  <a:txBody>
                    <a:bodyPr/>
                    <a:lstStyle/>
                    <a:p>
                      <a:pPr algn="l"/>
                      <a:r>
                        <a:rPr kumimoji="1" lang="ja-JP" altLang="en-US" b="1" smtClean="0">
                          <a:latin typeface="+mn-ea"/>
                          <a:ea typeface="+mn-ea"/>
                        </a:rPr>
                        <a:t>パッチ</a:t>
                      </a:r>
                      <a:r>
                        <a:rPr kumimoji="1" lang="en-US" altLang="ja-JP" b="1" smtClean="0">
                          <a:latin typeface="+mn-ea"/>
                          <a:ea typeface="+mn-ea"/>
                        </a:rPr>
                        <a:t>+</a:t>
                      </a:r>
                      <a:r>
                        <a:rPr kumimoji="1" lang="ja-JP" altLang="en-US" b="1" smtClean="0">
                          <a:latin typeface="+mn-ea"/>
                          <a:ea typeface="+mn-ea"/>
                        </a:rPr>
                        <a:t>コメント</a:t>
                      </a:r>
                      <a:r>
                        <a:rPr kumimoji="1" lang="en-US" altLang="ja-JP" b="1" smtClean="0">
                          <a:latin typeface="+mn-ea"/>
                          <a:ea typeface="+mn-ea"/>
                        </a:rPr>
                        <a:t>+PCR</a:t>
                      </a:r>
                      <a:endParaRPr kumimoji="1" lang="ja-JP" altLang="en-US" b="1">
                        <a:latin typeface="+mn-ea"/>
                        <a:ea typeface="+mn-ea"/>
                      </a:endParaRPr>
                    </a:p>
                  </a:txBody>
                  <a:tcPr/>
                </a:tc>
                <a:tc>
                  <a:txBody>
                    <a:bodyPr/>
                    <a:lstStyle/>
                    <a:p>
                      <a:pPr algn="r" fontAlgn="ctr"/>
                      <a:r>
                        <a:rPr lang="en-US" altLang="ja-JP" sz="2400" b="1" i="0" u="none" strike="noStrike">
                          <a:solidFill>
                            <a:srgbClr val="000000"/>
                          </a:solidFill>
                          <a:effectLst/>
                          <a:latin typeface="+mn-lt"/>
                        </a:rPr>
                        <a:t>0.969</a:t>
                      </a:r>
                    </a:p>
                  </a:txBody>
                  <a:tcPr marL="9525" marR="9525" marT="9525" marB="0" anchor="ctr"/>
                </a:tc>
                <a:tc>
                  <a:txBody>
                    <a:bodyPr/>
                    <a:lstStyle/>
                    <a:p>
                      <a:pPr algn="r" fontAlgn="ctr"/>
                      <a:r>
                        <a:rPr lang="en-US" altLang="ja-JP" sz="2400" b="1" i="0" u="none" strike="noStrike">
                          <a:solidFill>
                            <a:srgbClr val="000000"/>
                          </a:solidFill>
                          <a:effectLst/>
                          <a:latin typeface="+mn-lt"/>
                        </a:rPr>
                        <a:t>0.927</a:t>
                      </a:r>
                    </a:p>
                  </a:txBody>
                  <a:tcPr marL="9525" marR="9525" marT="9525" marB="0" anchor="ctr"/>
                </a:tc>
                <a:tc>
                  <a:txBody>
                    <a:bodyPr/>
                    <a:lstStyle/>
                    <a:p>
                      <a:pPr algn="r" fontAlgn="ctr"/>
                      <a:r>
                        <a:rPr lang="en-US" altLang="ja-JP" sz="2400" b="1" i="0" u="none" strike="noStrike">
                          <a:solidFill>
                            <a:srgbClr val="000000"/>
                          </a:solidFill>
                          <a:effectLst/>
                          <a:latin typeface="+mn-lt"/>
                        </a:rPr>
                        <a:t>0.948</a:t>
                      </a:r>
                      <a:r>
                        <a:rPr lang="en-US" altLang="ja-JP" sz="2400" b="0" i="0" u="none" strike="noStrike">
                          <a:solidFill>
                            <a:srgbClr val="000000"/>
                          </a:solidFill>
                          <a:effectLst/>
                          <a:latin typeface="+mn-lt"/>
                        </a:rPr>
                        <a:t> </a:t>
                      </a:r>
                    </a:p>
                  </a:txBody>
                  <a:tcPr marL="9525" marR="9525" marT="9525" marB="0" anchor="ctr"/>
                </a:tc>
              </a:tr>
              <a:tr h="0">
                <a:tc vMerge="1">
                  <a:txBody>
                    <a:bodyPr/>
                    <a:lstStyle/>
                    <a:p>
                      <a:pPr algn="ctr"/>
                      <a:endParaRPr kumimoji="1" lang="ja-JP" altLang="en-US"/>
                    </a:p>
                  </a:txBody>
                  <a:tcPr anchor="ctr"/>
                </a:tc>
                <a:tc>
                  <a:txBody>
                    <a:bodyPr/>
                    <a:lstStyle/>
                    <a:p>
                      <a:pPr algn="ctr"/>
                      <a:r>
                        <a:rPr kumimoji="1" lang="en-US" altLang="ja-JP" sz="2000" smtClean="0"/>
                        <a:t>PCR</a:t>
                      </a:r>
                      <a:r>
                        <a:rPr kumimoji="1" lang="ja-JP" altLang="en-US" sz="2000" smtClean="0"/>
                        <a:t>無</a:t>
                      </a:r>
                      <a:endParaRPr kumimoji="1" lang="ja-JP" altLang="en-US" sz="200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latin typeface="+mn-ea"/>
                          <a:ea typeface="+mn-ea"/>
                        </a:rPr>
                        <a:t>コメント数</a:t>
                      </a:r>
                    </a:p>
                  </a:txBody>
                  <a:tcPr/>
                </a:tc>
                <a:tc>
                  <a:txBody>
                    <a:bodyPr/>
                    <a:lstStyle/>
                    <a:p>
                      <a:pPr algn="r" fontAlgn="ctr"/>
                      <a:r>
                        <a:rPr lang="en-US" altLang="ja-JP" sz="2400" b="0" i="0" u="none" strike="noStrike" smtClean="0">
                          <a:solidFill>
                            <a:srgbClr val="000000"/>
                          </a:solidFill>
                          <a:effectLst/>
                          <a:latin typeface="+mn-lt"/>
                        </a:rPr>
                        <a:t>0.556</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0.625</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0.588 </a:t>
                      </a:r>
                    </a:p>
                  </a:txBody>
                  <a:tcPr marL="9525" marR="9525" marT="9525" marB="0" anchor="ctr"/>
                </a:tc>
              </a:tr>
              <a:tr h="0">
                <a:tc rowSpan="2">
                  <a:txBody>
                    <a:bodyPr/>
                    <a:lstStyle/>
                    <a:p>
                      <a:pPr algn="ctr"/>
                      <a:r>
                        <a:rPr kumimoji="1" lang="en-US" altLang="ja-JP" sz="2000" baseline="0" smtClean="0"/>
                        <a:t>GIMP</a:t>
                      </a:r>
                      <a:endParaRPr kumimoji="1" lang="ja-JP" altLang="en-US" sz="2000"/>
                    </a:p>
                  </a:txBody>
                  <a:tcPr anchor="ctr"/>
                </a:tc>
                <a:tc>
                  <a:txBody>
                    <a:bodyPr/>
                    <a:lstStyle/>
                    <a:p>
                      <a:pPr algn="ctr"/>
                      <a:r>
                        <a:rPr kumimoji="1" lang="en-US" altLang="ja-JP" sz="2000" smtClean="0"/>
                        <a:t>PCR</a:t>
                      </a:r>
                      <a:r>
                        <a:rPr kumimoji="1" lang="ja-JP" altLang="en-US" sz="2000" smtClean="0"/>
                        <a:t>有</a:t>
                      </a:r>
                      <a:endParaRPr kumimoji="1" lang="ja-JP" altLang="en-US" sz="2000"/>
                    </a:p>
                  </a:txBody>
                  <a:tcPr anchor="ctr"/>
                </a:tc>
                <a:tc>
                  <a:txBody>
                    <a:bodyPr/>
                    <a:lstStyle/>
                    <a:p>
                      <a:pPr algn="l"/>
                      <a:r>
                        <a:rPr kumimoji="1" lang="en-US" altLang="ja-JP" b="1" smtClean="0">
                          <a:latin typeface="+mn-ea"/>
                          <a:ea typeface="+mn-ea"/>
                        </a:rPr>
                        <a:t>PCR</a:t>
                      </a:r>
                      <a:endParaRPr kumimoji="1" lang="ja-JP" altLang="en-US" b="1">
                        <a:latin typeface="+mn-ea"/>
                        <a:ea typeface="+mn-ea"/>
                      </a:endParaRPr>
                    </a:p>
                  </a:txBody>
                  <a:tcPr/>
                </a:tc>
                <a:tc>
                  <a:txBody>
                    <a:bodyPr/>
                    <a:lstStyle/>
                    <a:p>
                      <a:pPr algn="r" fontAlgn="ctr"/>
                      <a:r>
                        <a:rPr lang="en-US" altLang="ja-JP" sz="2400" b="1" i="0" u="none" strike="noStrike">
                          <a:solidFill>
                            <a:srgbClr val="000000"/>
                          </a:solidFill>
                          <a:effectLst/>
                          <a:latin typeface="+mn-lt"/>
                        </a:rPr>
                        <a:t>0.528</a:t>
                      </a:r>
                    </a:p>
                  </a:txBody>
                  <a:tcPr marL="9525" marR="9525" marT="9525" marB="0" anchor="ctr"/>
                </a:tc>
                <a:tc>
                  <a:txBody>
                    <a:bodyPr/>
                    <a:lstStyle/>
                    <a:p>
                      <a:pPr algn="r" fontAlgn="ctr"/>
                      <a:r>
                        <a:rPr lang="en-US" altLang="ja-JP" sz="2400" b="1" i="0" u="none" strike="noStrike">
                          <a:solidFill>
                            <a:srgbClr val="000000"/>
                          </a:solidFill>
                          <a:effectLst/>
                          <a:latin typeface="+mn-lt"/>
                        </a:rPr>
                        <a:t>0.575</a:t>
                      </a:r>
                    </a:p>
                  </a:txBody>
                  <a:tcPr marL="9525" marR="9525" marT="9525" marB="0" anchor="ctr"/>
                </a:tc>
                <a:tc>
                  <a:txBody>
                    <a:bodyPr/>
                    <a:lstStyle/>
                    <a:p>
                      <a:pPr algn="r" fontAlgn="ctr"/>
                      <a:r>
                        <a:rPr lang="en-US" altLang="ja-JP" sz="2400" b="1" i="0" u="none" strike="noStrike">
                          <a:solidFill>
                            <a:srgbClr val="000000"/>
                          </a:solidFill>
                          <a:effectLst/>
                          <a:latin typeface="+mn-lt"/>
                        </a:rPr>
                        <a:t>0.550</a:t>
                      </a:r>
                      <a:r>
                        <a:rPr lang="en-US" altLang="ja-JP" sz="2400" b="0" i="0" u="none" strike="noStrike">
                          <a:solidFill>
                            <a:srgbClr val="000000"/>
                          </a:solidFill>
                          <a:effectLst/>
                          <a:latin typeface="+mn-lt"/>
                        </a:rPr>
                        <a:t> </a:t>
                      </a:r>
                    </a:p>
                  </a:txBody>
                  <a:tcPr marL="9525" marR="9525" marT="9525" marB="0" anchor="ctr"/>
                </a:tc>
              </a:tr>
              <a:tr h="0">
                <a:tc vMerge="1">
                  <a:txBody>
                    <a:bodyPr/>
                    <a:lstStyle/>
                    <a:p>
                      <a:pPr algn="ctr"/>
                      <a:endParaRPr kumimoji="1" lang="ja-JP" altLang="en-US"/>
                    </a:p>
                  </a:txBody>
                  <a:tcPr anchor="ctr"/>
                </a:tc>
                <a:tc>
                  <a:txBody>
                    <a:bodyPr/>
                    <a:lstStyle/>
                    <a:p>
                      <a:pPr algn="ctr"/>
                      <a:r>
                        <a:rPr kumimoji="1" lang="en-US" altLang="ja-JP" sz="2000" smtClean="0"/>
                        <a:t>PCR</a:t>
                      </a:r>
                      <a:r>
                        <a:rPr kumimoji="1" lang="ja-JP" altLang="en-US" sz="2000" smtClean="0"/>
                        <a:t>無</a:t>
                      </a:r>
                      <a:endParaRPr kumimoji="1" lang="ja-JP" altLang="en-US" sz="200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latin typeface="+mn-ea"/>
                          <a:ea typeface="+mn-ea"/>
                        </a:rPr>
                        <a:t>先行研究のモデル</a:t>
                      </a:r>
                    </a:p>
                  </a:txBody>
                  <a:tcPr/>
                </a:tc>
                <a:tc>
                  <a:txBody>
                    <a:bodyPr/>
                    <a:lstStyle/>
                    <a:p>
                      <a:pPr algn="r" fontAlgn="ctr"/>
                      <a:r>
                        <a:rPr lang="en-US" altLang="ja-JP" sz="2400" b="0" i="0" u="none" strike="noStrike">
                          <a:solidFill>
                            <a:srgbClr val="000000"/>
                          </a:solidFill>
                          <a:effectLst/>
                          <a:latin typeface="+mn-lt"/>
                        </a:rPr>
                        <a:t>0.501</a:t>
                      </a:r>
                    </a:p>
                  </a:txBody>
                  <a:tcPr marL="9525" marR="9525" marT="9525" marB="0" anchor="ctr"/>
                </a:tc>
                <a:tc>
                  <a:txBody>
                    <a:bodyPr/>
                    <a:lstStyle/>
                    <a:p>
                      <a:pPr algn="r" fontAlgn="ctr"/>
                      <a:r>
                        <a:rPr lang="en-US" altLang="ja-JP" sz="2400" b="0" i="0" u="none" strike="noStrike">
                          <a:solidFill>
                            <a:srgbClr val="000000"/>
                          </a:solidFill>
                          <a:effectLst/>
                          <a:latin typeface="+mn-lt"/>
                        </a:rPr>
                        <a:t>0.504</a:t>
                      </a:r>
                    </a:p>
                  </a:txBody>
                  <a:tcPr marL="9525" marR="9525" marT="9525" marB="0" anchor="ctr"/>
                </a:tc>
                <a:tc>
                  <a:txBody>
                    <a:bodyPr/>
                    <a:lstStyle/>
                    <a:p>
                      <a:pPr algn="r" fontAlgn="ctr"/>
                      <a:r>
                        <a:rPr lang="en-US" altLang="ja-JP" sz="2400" b="0" i="0" u="none" strike="noStrike">
                          <a:solidFill>
                            <a:srgbClr val="000000"/>
                          </a:solidFill>
                          <a:effectLst/>
                          <a:latin typeface="+mn-lt"/>
                        </a:rPr>
                        <a:t>0.502 </a:t>
                      </a:r>
                    </a:p>
                  </a:txBody>
                  <a:tcPr marL="9525" marR="9525" marT="9525" marB="0" anchor="ctr"/>
                </a:tc>
              </a:tr>
              <a:tr h="0">
                <a:tc rowSpan="2">
                  <a:txBody>
                    <a:bodyPr/>
                    <a:lstStyle/>
                    <a:p>
                      <a:pPr algn="ctr"/>
                      <a:r>
                        <a:rPr kumimoji="1" lang="en-US" altLang="ja-JP" sz="2000" smtClean="0"/>
                        <a:t>WebKit</a:t>
                      </a:r>
                      <a:endParaRPr kumimoji="1" lang="ja-JP" altLang="en-US" sz="2000"/>
                    </a:p>
                  </a:txBody>
                  <a:tcPr anchor="ctr"/>
                </a:tc>
                <a:tc>
                  <a:txBody>
                    <a:bodyPr/>
                    <a:lstStyle/>
                    <a:p>
                      <a:pPr algn="ctr"/>
                      <a:r>
                        <a:rPr kumimoji="1" lang="en-US" altLang="ja-JP" sz="2000" smtClean="0"/>
                        <a:t>PCR</a:t>
                      </a:r>
                      <a:r>
                        <a:rPr kumimoji="1" lang="ja-JP" altLang="en-US" sz="2000" smtClean="0"/>
                        <a:t>有</a:t>
                      </a:r>
                      <a:endParaRPr kumimoji="1" lang="ja-JP" altLang="en-US" sz="2000"/>
                    </a:p>
                  </a:txBody>
                  <a:tcPr anchor="ctr"/>
                </a:tc>
                <a:tc>
                  <a:txBody>
                    <a:bodyPr/>
                    <a:lstStyle/>
                    <a:p>
                      <a:pPr algn="l"/>
                      <a:r>
                        <a:rPr kumimoji="1" lang="en-US" altLang="ja-JP" b="1" smtClean="0">
                          <a:latin typeface="+mn-ea"/>
                          <a:ea typeface="+mn-ea"/>
                        </a:rPr>
                        <a:t>PCR</a:t>
                      </a:r>
                      <a:endParaRPr kumimoji="1" lang="ja-JP" altLang="en-US" b="1">
                        <a:latin typeface="+mn-ea"/>
                        <a:ea typeface="+mn-ea"/>
                      </a:endParaRPr>
                    </a:p>
                  </a:txBody>
                  <a:tcPr/>
                </a:tc>
                <a:tc>
                  <a:txBody>
                    <a:bodyPr/>
                    <a:lstStyle/>
                    <a:p>
                      <a:pPr algn="r" fontAlgn="ctr"/>
                      <a:r>
                        <a:rPr lang="en-US" altLang="ja-JP" sz="2400" b="1" i="0" u="none" strike="noStrike" smtClean="0">
                          <a:solidFill>
                            <a:srgbClr val="000000"/>
                          </a:solidFill>
                          <a:effectLst/>
                          <a:latin typeface="+mn-lt"/>
                        </a:rPr>
                        <a:t>0.750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a:solidFill>
                            <a:srgbClr val="000000"/>
                          </a:solidFill>
                          <a:effectLst/>
                          <a:latin typeface="+mn-lt"/>
                        </a:rPr>
                        <a:t>0.506</a:t>
                      </a:r>
                    </a:p>
                  </a:txBody>
                  <a:tcPr marL="9525" marR="9525" marT="9525" marB="0" anchor="ctr"/>
                </a:tc>
                <a:tc>
                  <a:txBody>
                    <a:bodyPr/>
                    <a:lstStyle/>
                    <a:p>
                      <a:pPr algn="r" fontAlgn="ctr"/>
                      <a:r>
                        <a:rPr lang="en-US" altLang="ja-JP" sz="2400" b="1" i="0" u="none" strike="noStrike">
                          <a:solidFill>
                            <a:srgbClr val="000000"/>
                          </a:solidFill>
                          <a:effectLst/>
                          <a:latin typeface="+mn-lt"/>
                        </a:rPr>
                        <a:t>0.604</a:t>
                      </a:r>
                      <a:r>
                        <a:rPr lang="en-US" altLang="ja-JP" sz="2400" b="0" i="0" u="none" strike="noStrike">
                          <a:solidFill>
                            <a:srgbClr val="000000"/>
                          </a:solidFill>
                          <a:effectLst/>
                          <a:latin typeface="+mn-lt"/>
                        </a:rPr>
                        <a:t> </a:t>
                      </a:r>
                    </a:p>
                  </a:txBody>
                  <a:tcPr marL="9525" marR="9525" marT="9525" marB="0" anchor="ctr"/>
                </a:tc>
              </a:tr>
              <a:tr h="0">
                <a:tc vMerge="1">
                  <a:txBody>
                    <a:bodyPr/>
                    <a:lstStyle/>
                    <a:p>
                      <a:pPr algn="ctr"/>
                      <a:endParaRPr kumimoji="1" lang="ja-JP" altLang="en-US"/>
                    </a:p>
                  </a:txBody>
                  <a:tcPr anchor="ctr"/>
                </a:tc>
                <a:tc>
                  <a:txBody>
                    <a:bodyPr/>
                    <a:lstStyle/>
                    <a:p>
                      <a:pPr algn="ctr"/>
                      <a:r>
                        <a:rPr kumimoji="1" lang="en-US" altLang="ja-JP" sz="2000" smtClean="0"/>
                        <a:t>PCR</a:t>
                      </a:r>
                      <a:r>
                        <a:rPr kumimoji="1" lang="ja-JP" altLang="en-US" sz="2000" smtClean="0"/>
                        <a:t>無</a:t>
                      </a:r>
                      <a:endParaRPr kumimoji="1" lang="ja-JP" altLang="en-US" sz="200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latin typeface="+mn-ea"/>
                          <a:ea typeface="+mn-ea"/>
                        </a:rPr>
                        <a:t>パッチ数</a:t>
                      </a:r>
                    </a:p>
                  </a:txBody>
                  <a:tcPr/>
                </a:tc>
                <a:tc>
                  <a:txBody>
                    <a:bodyPr/>
                    <a:lstStyle/>
                    <a:p>
                      <a:pPr algn="r" fontAlgn="ctr"/>
                      <a:r>
                        <a:rPr lang="en-US" altLang="ja-JP" sz="2400" b="0" i="0" u="none" strike="noStrike">
                          <a:solidFill>
                            <a:srgbClr val="000000"/>
                          </a:solidFill>
                          <a:effectLst/>
                          <a:latin typeface="+mn-lt"/>
                        </a:rPr>
                        <a:t>0.709</a:t>
                      </a:r>
                    </a:p>
                  </a:txBody>
                  <a:tcPr marL="9525" marR="9525" marT="9525" marB="0" anchor="ctr"/>
                </a:tc>
                <a:tc>
                  <a:txBody>
                    <a:bodyPr/>
                    <a:lstStyle/>
                    <a:p>
                      <a:pPr algn="r" fontAlgn="ctr"/>
                      <a:r>
                        <a:rPr lang="en-US" altLang="ja-JP" sz="2400" b="0" i="0" u="none" strike="noStrike">
                          <a:solidFill>
                            <a:srgbClr val="000000"/>
                          </a:solidFill>
                          <a:effectLst/>
                          <a:latin typeface="+mn-lt"/>
                        </a:rPr>
                        <a:t>0.481</a:t>
                      </a:r>
                    </a:p>
                  </a:txBody>
                  <a:tcPr marL="9525" marR="9525" marT="9525" marB="0" anchor="ctr"/>
                </a:tc>
                <a:tc>
                  <a:txBody>
                    <a:bodyPr/>
                    <a:lstStyle/>
                    <a:p>
                      <a:pPr algn="r" fontAlgn="ctr"/>
                      <a:r>
                        <a:rPr lang="en-US" altLang="ja-JP" sz="2400" b="0" i="0" u="none" strike="noStrike">
                          <a:solidFill>
                            <a:srgbClr val="000000"/>
                          </a:solidFill>
                          <a:effectLst/>
                          <a:latin typeface="+mn-lt"/>
                        </a:rPr>
                        <a:t>0.573 </a:t>
                      </a:r>
                    </a:p>
                  </a:txBody>
                  <a:tcPr marL="9525" marR="9525" marT="9525" marB="0" anchor="ctr"/>
                </a:tc>
              </a:tr>
            </a:tbl>
          </a:graphicData>
        </a:graphic>
      </p:graphicFrame>
      <p:sp>
        <p:nvSpPr>
          <p:cNvPr id="9" name="正方形/長方形 8"/>
          <p:cNvSpPr/>
          <p:nvPr/>
        </p:nvSpPr>
        <p:spPr>
          <a:xfrm>
            <a:off x="0" y="5373216"/>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2000" tIns="144000" rtlCol="0" anchor="ctr"/>
          <a:lstStyle/>
          <a:p>
            <a:pPr marL="457200" indent="-457200">
              <a:buFont typeface="Arial" panose="020B0604020202020204" pitchFamily="34" charset="0"/>
              <a:buChar char="•"/>
              <a:defRPr/>
            </a:pPr>
            <a:r>
              <a:rPr lang="en-US" altLang="ja-JP" sz="2800" b="1"/>
              <a:t>PCR</a:t>
            </a:r>
            <a:r>
              <a:rPr lang="ja-JP" altLang="en-US" sz="2800" b="1"/>
              <a:t>を用いた</a:t>
            </a:r>
            <a:r>
              <a:rPr lang="ja-JP" altLang="en-US" sz="2800" b="1" smtClean="0"/>
              <a:t>モデルの適合率</a:t>
            </a:r>
            <a:r>
              <a:rPr lang="ja-JP" altLang="en-US" sz="2800" b="1" smtClean="0"/>
              <a:t>は</a:t>
            </a:r>
            <a:r>
              <a:rPr lang="en-US" altLang="ja-JP" sz="2800" b="1" smtClean="0"/>
              <a:t>0.528</a:t>
            </a:r>
            <a:r>
              <a:rPr lang="ja-JP" altLang="en-US" sz="2800" b="1" smtClean="0"/>
              <a:t>～</a:t>
            </a:r>
            <a:r>
              <a:rPr lang="en-US" altLang="ja-JP" sz="2800" b="1" smtClean="0"/>
              <a:t>0.969</a:t>
            </a:r>
          </a:p>
          <a:p>
            <a:pPr marL="457200" indent="-457200">
              <a:buFont typeface="Arial" panose="020B0604020202020204" pitchFamily="34" charset="0"/>
              <a:buChar char="•"/>
              <a:defRPr/>
            </a:pPr>
            <a:r>
              <a:rPr lang="en-US" altLang="ja-JP" sz="2800" b="1" smtClean="0"/>
              <a:t>PCR</a:t>
            </a:r>
            <a:r>
              <a:rPr lang="ja-JP" altLang="en-US" sz="2800" b="1" smtClean="0"/>
              <a:t>を含まないモデルに比べ</a:t>
            </a:r>
            <a:r>
              <a:rPr lang="en-US" altLang="ja-JP" sz="2800" b="1"/>
              <a:t>3</a:t>
            </a:r>
            <a:r>
              <a:rPr lang="en-US" altLang="ja-JP" sz="2800" b="1" smtClean="0"/>
              <a:t>.5%</a:t>
            </a:r>
            <a:r>
              <a:rPr lang="ja-JP" altLang="en-US" sz="2800" b="1" smtClean="0"/>
              <a:t>～</a:t>
            </a:r>
            <a:r>
              <a:rPr lang="en-US" altLang="ja-JP" sz="2800" b="1" smtClean="0"/>
              <a:t>74.3%</a:t>
            </a:r>
            <a:r>
              <a:rPr lang="ja-JP" altLang="en-US" sz="2800" b="1" smtClean="0"/>
              <a:t>向上</a:t>
            </a:r>
            <a:endParaRPr lang="en-US" altLang="ja-JP" sz="2800" b="1" smtClean="0"/>
          </a:p>
        </p:txBody>
      </p:sp>
    </p:spTree>
    <p:extLst>
      <p:ext uri="{BB962C8B-B14F-4D97-AF65-F5344CB8AC3E}">
        <p14:creationId xmlns:p14="http://schemas.microsoft.com/office/powerpoint/2010/main" val="36788076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88640"/>
            <a:ext cx="8229600" cy="1084982"/>
          </a:xfrm>
        </p:spPr>
        <p:txBody>
          <a:bodyPr>
            <a:normAutofit/>
          </a:bodyPr>
          <a:lstStyle/>
          <a:p>
            <a:r>
              <a:rPr kumimoji="1" lang="ja-JP" altLang="en-US" smtClean="0"/>
              <a:t>結果：</a:t>
            </a:r>
            <a:r>
              <a:rPr kumimoji="1" lang="ja-JP" altLang="en-US" sz="3600" smtClean="0"/>
              <a:t>ランダムフォレスト</a:t>
            </a:r>
            <a:r>
              <a:rPr lang="ja-JP" altLang="en-US" sz="3200" smtClean="0"/>
              <a:t>回帰分析</a:t>
            </a:r>
            <a:endParaRPr kumimoji="1" lang="ja-JP" altLang="en-US" sz="3600"/>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25</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867257963"/>
              </p:ext>
            </p:extLst>
          </p:nvPr>
        </p:nvGraphicFramePr>
        <p:xfrm>
          <a:off x="180001" y="980728"/>
          <a:ext cx="8819999" cy="4328160"/>
        </p:xfrm>
        <a:graphic>
          <a:graphicData uri="http://schemas.openxmlformats.org/drawingml/2006/table">
            <a:tbl>
              <a:tblPr firstRow="1" bandRow="1">
                <a:tableStyleId>{5C22544A-7EE6-4342-B048-85BDC9FD1C3A}</a:tableStyleId>
              </a:tblPr>
              <a:tblGrid>
                <a:gridCol w="1655695"/>
                <a:gridCol w="1224136"/>
                <a:gridCol w="2736304"/>
                <a:gridCol w="1008112"/>
                <a:gridCol w="1152128"/>
                <a:gridCol w="1043624"/>
              </a:tblGrid>
              <a:tr h="0">
                <a:tc>
                  <a:txBody>
                    <a:bodyPr/>
                    <a:lstStyle/>
                    <a:p>
                      <a:pPr algn="ctr"/>
                      <a:r>
                        <a:rPr kumimoji="1" lang="ja-JP" altLang="en-US" sz="1600" smtClean="0"/>
                        <a:t>プロジェクト</a:t>
                      </a:r>
                      <a:endParaRPr kumimoji="1" lang="ja-JP" altLang="en-US" sz="1600"/>
                    </a:p>
                  </a:txBody>
                  <a:tcPr/>
                </a:tc>
                <a:tc>
                  <a:txBody>
                    <a:bodyPr/>
                    <a:lstStyle/>
                    <a:p>
                      <a:pPr algn="ctr"/>
                      <a:r>
                        <a:rPr kumimoji="1" lang="en-US" altLang="ja-JP" smtClean="0"/>
                        <a:t>PCR</a:t>
                      </a:r>
                      <a:r>
                        <a:rPr kumimoji="1" lang="ja-JP" altLang="en-US" smtClean="0"/>
                        <a:t>有無</a:t>
                      </a:r>
                      <a:endParaRPr kumimoji="1" lang="ja-JP" altLang="en-US"/>
                    </a:p>
                  </a:txBody>
                  <a:tcPr/>
                </a:tc>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0">
                <a:tc rowSpan="2">
                  <a:txBody>
                    <a:bodyPr/>
                    <a:lstStyle/>
                    <a:p>
                      <a:pPr algn="ctr"/>
                      <a:r>
                        <a:rPr kumimoji="1" lang="en-US" altLang="ja-JP" sz="2000" smtClean="0"/>
                        <a:t>Eclipse </a:t>
                      </a:r>
                    </a:p>
                    <a:p>
                      <a:pPr algn="ctr"/>
                      <a:r>
                        <a:rPr kumimoji="1" lang="en-US" altLang="ja-JP" sz="2000" smtClean="0"/>
                        <a:t>Platform</a:t>
                      </a:r>
                      <a:endParaRPr kumimoji="1" lang="ja-JP" altLang="en-US" sz="2000"/>
                    </a:p>
                  </a:txBody>
                  <a:tcPr anchor="ctr"/>
                </a:tc>
                <a:tc>
                  <a:txBody>
                    <a:bodyPr/>
                    <a:lstStyle/>
                    <a:p>
                      <a:pPr algn="ctr"/>
                      <a:r>
                        <a:rPr kumimoji="1" lang="en-US" altLang="ja-JP" sz="2000" smtClean="0"/>
                        <a:t>PCR</a:t>
                      </a:r>
                      <a:r>
                        <a:rPr kumimoji="1" lang="ja-JP" altLang="en-US" sz="2000" smtClean="0"/>
                        <a:t>有</a:t>
                      </a:r>
                      <a:endParaRPr kumimoji="1" lang="ja-JP" altLang="en-US" sz="2000"/>
                    </a:p>
                  </a:txBody>
                  <a:tcPr anchor="ctr"/>
                </a:tc>
                <a:tc>
                  <a:txBody>
                    <a:bodyPr/>
                    <a:lstStyle/>
                    <a:p>
                      <a:pPr algn="l"/>
                      <a:r>
                        <a:rPr kumimoji="1" lang="en-US" altLang="ja-JP" b="1" smtClean="0">
                          <a:latin typeface="+mn-ea"/>
                          <a:ea typeface="+mn-ea"/>
                        </a:rPr>
                        <a:t>PCR</a:t>
                      </a:r>
                      <a:endParaRPr kumimoji="1" lang="ja-JP" altLang="en-US" b="1">
                        <a:latin typeface="+mn-ea"/>
                        <a:ea typeface="+mn-ea"/>
                      </a:endParaRPr>
                    </a:p>
                  </a:txBody>
                  <a:tcPr/>
                </a:tc>
                <a:tc>
                  <a:txBody>
                    <a:bodyPr/>
                    <a:lstStyle/>
                    <a:p>
                      <a:pPr algn="r" fontAlgn="ctr"/>
                      <a:r>
                        <a:rPr lang="en-US" altLang="ja-JP" sz="2400" b="1" i="0" u="none" strike="noStrike">
                          <a:solidFill>
                            <a:srgbClr val="000000"/>
                          </a:solidFill>
                          <a:effectLst/>
                          <a:latin typeface="+mn-lt"/>
                        </a:rPr>
                        <a:t>0.722</a:t>
                      </a:r>
                    </a:p>
                  </a:txBody>
                  <a:tcPr marL="9525" marR="9525" marT="9525" marB="0" anchor="ctr"/>
                </a:tc>
                <a:tc>
                  <a:txBody>
                    <a:bodyPr/>
                    <a:lstStyle/>
                    <a:p>
                      <a:pPr algn="r" fontAlgn="ctr"/>
                      <a:r>
                        <a:rPr lang="en-US" altLang="ja-JP" sz="2400" b="1" i="0" u="none" strike="noStrike">
                          <a:solidFill>
                            <a:srgbClr val="000000"/>
                          </a:solidFill>
                          <a:effectLst/>
                          <a:latin typeface="+mn-lt"/>
                        </a:rPr>
                        <a:t>0.662</a:t>
                      </a:r>
                    </a:p>
                  </a:txBody>
                  <a:tcPr marL="9525" marR="9525" marT="9525" marB="0" anchor="ctr"/>
                </a:tc>
                <a:tc>
                  <a:txBody>
                    <a:bodyPr/>
                    <a:lstStyle/>
                    <a:p>
                      <a:pPr algn="r" fontAlgn="ctr"/>
                      <a:r>
                        <a:rPr lang="en-US" altLang="ja-JP" sz="2400" b="1" i="0" u="none" strike="noStrike">
                          <a:solidFill>
                            <a:srgbClr val="000000"/>
                          </a:solidFill>
                          <a:effectLst/>
                          <a:latin typeface="+mn-lt"/>
                        </a:rPr>
                        <a:t>0.691</a:t>
                      </a:r>
                      <a:r>
                        <a:rPr lang="en-US" altLang="ja-JP" sz="2400" b="0" i="0" u="none" strike="noStrike">
                          <a:solidFill>
                            <a:srgbClr val="000000"/>
                          </a:solidFill>
                          <a:effectLst/>
                          <a:latin typeface="+mn-lt"/>
                        </a:rPr>
                        <a:t> </a:t>
                      </a:r>
                    </a:p>
                  </a:txBody>
                  <a:tcPr marL="9525" marR="9525" marT="9525" marB="0" anchor="ctr"/>
                </a:tc>
              </a:tr>
              <a:tr h="0">
                <a:tc vMerge="1">
                  <a:txBody>
                    <a:bodyPr/>
                    <a:lstStyle/>
                    <a:p>
                      <a:pPr algn="ctr"/>
                      <a:endParaRPr kumimoji="1" lang="ja-JP" altLang="en-US"/>
                    </a:p>
                  </a:txBody>
                  <a:tcPr anchor="ctr"/>
                </a:tc>
                <a:tc>
                  <a:txBody>
                    <a:bodyPr/>
                    <a:lstStyle/>
                    <a:p>
                      <a:pPr algn="ctr"/>
                      <a:r>
                        <a:rPr kumimoji="1" lang="en-US" altLang="ja-JP" sz="2000" smtClean="0"/>
                        <a:t>PCR</a:t>
                      </a:r>
                      <a:r>
                        <a:rPr kumimoji="1" lang="ja-JP" altLang="en-US" sz="2000" smtClean="0"/>
                        <a:t>無</a:t>
                      </a:r>
                      <a:endParaRPr kumimoji="1" lang="ja-JP" altLang="en-US" sz="2000"/>
                    </a:p>
                  </a:txBody>
                  <a:tcPr anchor="ctr"/>
                </a:tc>
                <a:tc>
                  <a:txBody>
                    <a:bodyPr/>
                    <a:lstStyle/>
                    <a:p>
                      <a:pPr algn="l"/>
                      <a:r>
                        <a:rPr kumimoji="1" lang="ja-JP" altLang="en-US" smtClean="0">
                          <a:latin typeface="+mn-ea"/>
                          <a:ea typeface="+mn-ea"/>
                        </a:rPr>
                        <a:t>活動期間</a:t>
                      </a:r>
                      <a:r>
                        <a:rPr kumimoji="1" lang="en-US" altLang="ja-JP" smtClean="0">
                          <a:latin typeface="+mn-ea"/>
                          <a:ea typeface="+mn-ea"/>
                        </a:rPr>
                        <a:t>+</a:t>
                      </a:r>
                      <a:r>
                        <a:rPr kumimoji="1" lang="ja-JP" altLang="en-US" smtClean="0">
                          <a:latin typeface="+mn-ea"/>
                          <a:ea typeface="+mn-ea"/>
                        </a:rPr>
                        <a:t>パッチ数</a:t>
                      </a:r>
                      <a:endParaRPr kumimoji="1" lang="ja-JP" altLang="en-US">
                        <a:latin typeface="+mn-ea"/>
                        <a:ea typeface="+mn-ea"/>
                      </a:endParaRPr>
                    </a:p>
                  </a:txBody>
                  <a:tcPr/>
                </a:tc>
                <a:tc>
                  <a:txBody>
                    <a:bodyPr/>
                    <a:lstStyle/>
                    <a:p>
                      <a:pPr algn="r" fontAlgn="ctr"/>
                      <a:r>
                        <a:rPr lang="en-US" altLang="ja-JP" sz="2400" b="0" i="0" u="none" strike="noStrike" smtClean="0">
                          <a:solidFill>
                            <a:srgbClr val="000000"/>
                          </a:solidFill>
                          <a:effectLst/>
                          <a:latin typeface="+mn-lt"/>
                        </a:rPr>
                        <a:t>0.690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0.509</a:t>
                      </a:r>
                    </a:p>
                  </a:txBody>
                  <a:tcPr marL="9525" marR="9525" marT="9525" marB="0" anchor="ctr"/>
                </a:tc>
                <a:tc>
                  <a:txBody>
                    <a:bodyPr/>
                    <a:lstStyle/>
                    <a:p>
                      <a:pPr algn="r" fontAlgn="ctr"/>
                      <a:r>
                        <a:rPr lang="en-US" altLang="ja-JP" sz="2400" b="0" i="0" u="none" strike="noStrike">
                          <a:solidFill>
                            <a:srgbClr val="000000"/>
                          </a:solidFill>
                          <a:effectLst/>
                          <a:latin typeface="+mn-lt"/>
                        </a:rPr>
                        <a:t>0.586 </a:t>
                      </a:r>
                    </a:p>
                  </a:txBody>
                  <a:tcPr marL="9525" marR="9525" marT="9525" marB="0" anchor="ctr"/>
                </a:tc>
              </a:tr>
              <a:tr h="0">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aseline="0" smtClean="0"/>
                        <a:t>Mozilla </a:t>
                      </a:r>
                    </a:p>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aseline="0" smtClean="0"/>
                        <a:t>Firefox</a:t>
                      </a:r>
                      <a:endParaRPr kumimoji="1" lang="ja-JP" altLang="en-US" sz="2000" smtClean="0"/>
                    </a:p>
                  </a:txBody>
                  <a:tcPr anchor="ctr"/>
                </a:tc>
                <a:tc>
                  <a:txBody>
                    <a:bodyPr/>
                    <a:lstStyle/>
                    <a:p>
                      <a:pPr algn="ctr"/>
                      <a:r>
                        <a:rPr kumimoji="1" lang="en-US" altLang="ja-JP" sz="2000" smtClean="0"/>
                        <a:t>PCR</a:t>
                      </a:r>
                      <a:r>
                        <a:rPr kumimoji="1" lang="ja-JP" altLang="en-US" sz="2000" smtClean="0"/>
                        <a:t>有</a:t>
                      </a:r>
                      <a:endParaRPr kumimoji="1" lang="ja-JP" altLang="en-US" sz="2000"/>
                    </a:p>
                  </a:txBody>
                  <a:tcPr anchor="ctr"/>
                </a:tc>
                <a:tc>
                  <a:txBody>
                    <a:bodyPr/>
                    <a:lstStyle/>
                    <a:p>
                      <a:pPr algn="l"/>
                      <a:r>
                        <a:rPr kumimoji="1" lang="ja-JP" altLang="en-US" b="1" smtClean="0">
                          <a:latin typeface="+mn-ea"/>
                          <a:ea typeface="+mn-ea"/>
                        </a:rPr>
                        <a:t>パッチ</a:t>
                      </a:r>
                      <a:r>
                        <a:rPr kumimoji="1" lang="en-US" altLang="ja-JP" b="1" smtClean="0">
                          <a:latin typeface="+mn-ea"/>
                          <a:ea typeface="+mn-ea"/>
                        </a:rPr>
                        <a:t>+</a:t>
                      </a:r>
                      <a:r>
                        <a:rPr kumimoji="1" lang="ja-JP" altLang="en-US" b="1" smtClean="0">
                          <a:latin typeface="+mn-ea"/>
                          <a:ea typeface="+mn-ea"/>
                        </a:rPr>
                        <a:t>コメント</a:t>
                      </a:r>
                      <a:r>
                        <a:rPr kumimoji="1" lang="en-US" altLang="ja-JP" b="1" smtClean="0">
                          <a:latin typeface="+mn-ea"/>
                          <a:ea typeface="+mn-ea"/>
                        </a:rPr>
                        <a:t>+PCR</a:t>
                      </a:r>
                      <a:endParaRPr kumimoji="1" lang="ja-JP" altLang="en-US" b="1">
                        <a:latin typeface="+mn-ea"/>
                        <a:ea typeface="+mn-ea"/>
                      </a:endParaRPr>
                    </a:p>
                  </a:txBody>
                  <a:tcPr/>
                </a:tc>
                <a:tc>
                  <a:txBody>
                    <a:bodyPr/>
                    <a:lstStyle/>
                    <a:p>
                      <a:pPr algn="r" fontAlgn="ctr"/>
                      <a:r>
                        <a:rPr lang="en-US" altLang="ja-JP" sz="2400" b="1" i="0" u="none" strike="noStrike" smtClean="0">
                          <a:solidFill>
                            <a:srgbClr val="000000"/>
                          </a:solidFill>
                          <a:effectLst/>
                          <a:latin typeface="+mn-lt"/>
                        </a:rPr>
                        <a:t>0.640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a:solidFill>
                            <a:srgbClr val="000000"/>
                          </a:solidFill>
                          <a:effectLst/>
                          <a:latin typeface="+mn-lt"/>
                        </a:rPr>
                        <a:t>0.564</a:t>
                      </a:r>
                    </a:p>
                  </a:txBody>
                  <a:tcPr marL="9525" marR="9525" marT="9525" marB="0" anchor="ctr"/>
                </a:tc>
                <a:tc>
                  <a:txBody>
                    <a:bodyPr/>
                    <a:lstStyle/>
                    <a:p>
                      <a:pPr algn="r" fontAlgn="ctr"/>
                      <a:r>
                        <a:rPr lang="en-US" altLang="ja-JP" sz="2400" b="1" i="0" u="none" strike="noStrike">
                          <a:solidFill>
                            <a:srgbClr val="000000"/>
                          </a:solidFill>
                          <a:effectLst/>
                          <a:latin typeface="+mn-lt"/>
                        </a:rPr>
                        <a:t>0.600</a:t>
                      </a:r>
                      <a:r>
                        <a:rPr lang="en-US" altLang="ja-JP" sz="2400" b="0" i="0" u="none" strike="noStrike">
                          <a:solidFill>
                            <a:srgbClr val="000000"/>
                          </a:solidFill>
                          <a:effectLst/>
                          <a:latin typeface="+mn-lt"/>
                        </a:rPr>
                        <a:t> </a:t>
                      </a:r>
                    </a:p>
                  </a:txBody>
                  <a:tcPr marL="9525" marR="9525" marT="9525" marB="0" anchor="ctr"/>
                </a:tc>
              </a:tr>
              <a:tr h="0">
                <a:tc vMerge="1">
                  <a:txBody>
                    <a:bodyPr/>
                    <a:lstStyle/>
                    <a:p>
                      <a:pPr algn="ctr"/>
                      <a:endParaRPr kumimoji="1" lang="ja-JP" altLang="en-US"/>
                    </a:p>
                  </a:txBody>
                  <a:tcPr anchor="ctr"/>
                </a:tc>
                <a:tc>
                  <a:txBody>
                    <a:bodyPr/>
                    <a:lstStyle/>
                    <a:p>
                      <a:pPr algn="ctr"/>
                      <a:r>
                        <a:rPr kumimoji="1" lang="en-US" altLang="ja-JP" sz="2000" smtClean="0"/>
                        <a:t>PCR</a:t>
                      </a:r>
                      <a:r>
                        <a:rPr kumimoji="1" lang="ja-JP" altLang="en-US" sz="2000" smtClean="0"/>
                        <a:t>無</a:t>
                      </a:r>
                      <a:endParaRPr kumimoji="1" lang="ja-JP" altLang="en-US" sz="2000"/>
                    </a:p>
                  </a:txBody>
                  <a:tcPr anchor="ctr"/>
                </a:tc>
                <a:tc>
                  <a:txBody>
                    <a:bodyPr/>
                    <a:lstStyle/>
                    <a:p>
                      <a:pPr algn="l"/>
                      <a:r>
                        <a:rPr kumimoji="1" lang="ja-JP" altLang="en-US" smtClean="0">
                          <a:latin typeface="+mn-ea"/>
                          <a:ea typeface="+mn-ea"/>
                        </a:rPr>
                        <a:t>コメント数</a:t>
                      </a:r>
                      <a:r>
                        <a:rPr kumimoji="1" lang="en-US" altLang="ja-JP" smtClean="0">
                          <a:latin typeface="+mn-ea"/>
                          <a:ea typeface="+mn-ea"/>
                        </a:rPr>
                        <a:t>+</a:t>
                      </a:r>
                      <a:r>
                        <a:rPr kumimoji="1" lang="ja-JP" altLang="en-US" smtClean="0">
                          <a:latin typeface="+mn-ea"/>
                          <a:ea typeface="+mn-ea"/>
                        </a:rPr>
                        <a:t>パッチ数</a:t>
                      </a:r>
                      <a:endParaRPr kumimoji="1" lang="ja-JP" altLang="en-US">
                        <a:latin typeface="+mn-ea"/>
                        <a:ea typeface="+mn-ea"/>
                      </a:endParaRPr>
                    </a:p>
                  </a:txBody>
                  <a:tcPr/>
                </a:tc>
                <a:tc>
                  <a:txBody>
                    <a:bodyPr/>
                    <a:lstStyle/>
                    <a:p>
                      <a:pPr algn="r" fontAlgn="ctr"/>
                      <a:r>
                        <a:rPr lang="en-US" altLang="ja-JP" sz="2400" b="0" i="0" u="none" strike="noStrike">
                          <a:solidFill>
                            <a:srgbClr val="000000"/>
                          </a:solidFill>
                          <a:effectLst/>
                          <a:latin typeface="+mn-lt"/>
                        </a:rPr>
                        <a:t>0.632</a:t>
                      </a:r>
                    </a:p>
                  </a:txBody>
                  <a:tcPr marL="9525" marR="9525" marT="9525" marB="0" anchor="ctr"/>
                </a:tc>
                <a:tc>
                  <a:txBody>
                    <a:bodyPr/>
                    <a:lstStyle/>
                    <a:p>
                      <a:pPr algn="r" fontAlgn="ctr"/>
                      <a:r>
                        <a:rPr lang="en-US" altLang="ja-JP" sz="2400" b="0" i="0" u="none" strike="noStrike">
                          <a:solidFill>
                            <a:srgbClr val="000000"/>
                          </a:solidFill>
                          <a:effectLst/>
                          <a:latin typeface="+mn-lt"/>
                        </a:rPr>
                        <a:t>0.544</a:t>
                      </a:r>
                    </a:p>
                  </a:txBody>
                  <a:tcPr marL="9525" marR="9525" marT="9525" marB="0" anchor="ctr"/>
                </a:tc>
                <a:tc>
                  <a:txBody>
                    <a:bodyPr/>
                    <a:lstStyle/>
                    <a:p>
                      <a:pPr algn="r" fontAlgn="ctr"/>
                      <a:r>
                        <a:rPr lang="en-US" altLang="ja-JP" sz="2400" b="0" i="0" u="none" strike="noStrike">
                          <a:solidFill>
                            <a:srgbClr val="000000"/>
                          </a:solidFill>
                          <a:effectLst/>
                          <a:latin typeface="+mn-lt"/>
                        </a:rPr>
                        <a:t>0.585 </a:t>
                      </a:r>
                    </a:p>
                  </a:txBody>
                  <a:tcPr marL="9525" marR="9525" marT="9525" marB="0" anchor="ctr"/>
                </a:tc>
              </a:tr>
              <a:tr h="0">
                <a:tc rowSpan="2">
                  <a:txBody>
                    <a:bodyPr/>
                    <a:lstStyle/>
                    <a:p>
                      <a:pPr algn="ctr"/>
                      <a:r>
                        <a:rPr kumimoji="1" lang="en-US" altLang="ja-JP" sz="2000" baseline="0" smtClean="0"/>
                        <a:t>GCC</a:t>
                      </a:r>
                      <a:endParaRPr kumimoji="1" lang="ja-JP" altLang="en-US" sz="2000"/>
                    </a:p>
                  </a:txBody>
                  <a:tcPr anchor="ctr"/>
                </a:tc>
                <a:tc>
                  <a:txBody>
                    <a:bodyPr/>
                    <a:lstStyle/>
                    <a:p>
                      <a:pPr algn="ctr"/>
                      <a:r>
                        <a:rPr kumimoji="1" lang="en-US" altLang="ja-JP" sz="2000" smtClean="0"/>
                        <a:t>PCR</a:t>
                      </a:r>
                      <a:r>
                        <a:rPr kumimoji="1" lang="ja-JP" altLang="en-US" sz="2000" smtClean="0"/>
                        <a:t>有</a:t>
                      </a:r>
                      <a:endParaRPr kumimoji="1" lang="ja-JP" altLang="en-US" sz="2000"/>
                    </a:p>
                  </a:txBody>
                  <a:tcPr anchor="ctr"/>
                </a:tc>
                <a:tc>
                  <a:txBody>
                    <a:bodyPr/>
                    <a:lstStyle/>
                    <a:p>
                      <a:pPr algn="l"/>
                      <a:r>
                        <a:rPr kumimoji="1" lang="en-US" altLang="ja-JP" b="1" smtClean="0">
                          <a:latin typeface="+mn-ea"/>
                          <a:ea typeface="+mn-ea"/>
                        </a:rPr>
                        <a:t>PCR</a:t>
                      </a:r>
                      <a:endParaRPr kumimoji="1" lang="ja-JP" altLang="en-US" b="1">
                        <a:latin typeface="+mn-ea"/>
                        <a:ea typeface="+mn-ea"/>
                      </a:endParaRPr>
                    </a:p>
                  </a:txBody>
                  <a:tcPr/>
                </a:tc>
                <a:tc>
                  <a:txBody>
                    <a:bodyPr/>
                    <a:lstStyle/>
                    <a:p>
                      <a:pPr algn="r" fontAlgn="ctr"/>
                      <a:r>
                        <a:rPr lang="en-US" altLang="ja-JP" sz="2400" b="1" i="0" u="none" strike="noStrike">
                          <a:solidFill>
                            <a:srgbClr val="000000"/>
                          </a:solidFill>
                          <a:effectLst/>
                          <a:latin typeface="+mn-lt"/>
                        </a:rPr>
                        <a:t>0.854</a:t>
                      </a:r>
                    </a:p>
                  </a:txBody>
                  <a:tcPr marL="9525" marR="9525" marT="9525" marB="0" anchor="ctr"/>
                </a:tc>
                <a:tc>
                  <a:txBody>
                    <a:bodyPr/>
                    <a:lstStyle/>
                    <a:p>
                      <a:pPr algn="r" fontAlgn="ctr"/>
                      <a:r>
                        <a:rPr lang="en-US" altLang="ja-JP" sz="2400" b="1" i="0" u="none" strike="noStrike">
                          <a:solidFill>
                            <a:srgbClr val="000000"/>
                          </a:solidFill>
                          <a:effectLst/>
                          <a:latin typeface="+mn-lt"/>
                        </a:rPr>
                        <a:t>0.854</a:t>
                      </a:r>
                    </a:p>
                  </a:txBody>
                  <a:tcPr marL="9525" marR="9525" marT="9525" marB="0" anchor="ctr"/>
                </a:tc>
                <a:tc>
                  <a:txBody>
                    <a:bodyPr/>
                    <a:lstStyle/>
                    <a:p>
                      <a:pPr algn="r" fontAlgn="ctr"/>
                      <a:r>
                        <a:rPr lang="en-US" altLang="ja-JP" sz="2400" b="1" i="0" u="none" strike="noStrike">
                          <a:solidFill>
                            <a:srgbClr val="000000"/>
                          </a:solidFill>
                          <a:effectLst/>
                          <a:latin typeface="+mn-lt"/>
                        </a:rPr>
                        <a:t>0.854</a:t>
                      </a:r>
                      <a:r>
                        <a:rPr lang="en-US" altLang="ja-JP" sz="2400" b="0" i="0" u="none" strike="noStrike">
                          <a:solidFill>
                            <a:srgbClr val="000000"/>
                          </a:solidFill>
                          <a:effectLst/>
                          <a:latin typeface="+mn-lt"/>
                        </a:rPr>
                        <a:t> </a:t>
                      </a:r>
                    </a:p>
                  </a:txBody>
                  <a:tcPr marL="9525" marR="9525" marT="9525" marB="0" anchor="ctr"/>
                </a:tc>
              </a:tr>
              <a:tr h="0">
                <a:tc vMerge="1">
                  <a:txBody>
                    <a:bodyPr/>
                    <a:lstStyle/>
                    <a:p>
                      <a:pPr algn="ctr"/>
                      <a:endParaRPr kumimoji="1" lang="ja-JP" altLang="en-US"/>
                    </a:p>
                  </a:txBody>
                  <a:tcPr anchor="ctr"/>
                </a:tc>
                <a:tc>
                  <a:txBody>
                    <a:bodyPr/>
                    <a:lstStyle/>
                    <a:p>
                      <a:pPr algn="ctr"/>
                      <a:r>
                        <a:rPr kumimoji="1" lang="en-US" altLang="ja-JP" sz="2000" smtClean="0"/>
                        <a:t>PCR</a:t>
                      </a:r>
                      <a:r>
                        <a:rPr kumimoji="1" lang="ja-JP" altLang="en-US" sz="2000" smtClean="0"/>
                        <a:t>無</a:t>
                      </a:r>
                      <a:endParaRPr kumimoji="1" lang="ja-JP" altLang="en-US" sz="200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latin typeface="+mn-ea"/>
                          <a:ea typeface="+mn-ea"/>
                        </a:rPr>
                        <a:t>活動期間</a:t>
                      </a:r>
                      <a:r>
                        <a:rPr kumimoji="1" lang="en-US" altLang="ja-JP" smtClean="0">
                          <a:latin typeface="+mn-ea"/>
                          <a:ea typeface="+mn-ea"/>
                        </a:rPr>
                        <a:t>+</a:t>
                      </a:r>
                      <a:r>
                        <a:rPr kumimoji="1" lang="ja-JP" altLang="en-US" smtClean="0">
                          <a:latin typeface="+mn-ea"/>
                          <a:ea typeface="+mn-ea"/>
                        </a:rPr>
                        <a:t>コメント数</a:t>
                      </a:r>
                    </a:p>
                  </a:txBody>
                  <a:tcPr/>
                </a:tc>
                <a:tc>
                  <a:txBody>
                    <a:bodyPr/>
                    <a:lstStyle/>
                    <a:p>
                      <a:pPr algn="r" fontAlgn="ctr"/>
                      <a:r>
                        <a:rPr lang="en-US" altLang="ja-JP" sz="2400" b="0" i="0" u="none" strike="noStrike">
                          <a:solidFill>
                            <a:srgbClr val="000000"/>
                          </a:solidFill>
                          <a:effectLst/>
                          <a:latin typeface="+mn-lt"/>
                        </a:rPr>
                        <a:t>0.559</a:t>
                      </a:r>
                    </a:p>
                  </a:txBody>
                  <a:tcPr marL="9525" marR="9525" marT="9525" marB="0" anchor="ctr"/>
                </a:tc>
                <a:tc>
                  <a:txBody>
                    <a:bodyPr/>
                    <a:lstStyle/>
                    <a:p>
                      <a:pPr algn="r" fontAlgn="ctr"/>
                      <a:r>
                        <a:rPr lang="en-US" altLang="ja-JP" sz="2400" b="0" i="0" u="none" strike="noStrike">
                          <a:solidFill>
                            <a:srgbClr val="000000"/>
                          </a:solidFill>
                          <a:effectLst/>
                          <a:latin typeface="+mn-lt"/>
                        </a:rPr>
                        <a:t>0.375</a:t>
                      </a:r>
                    </a:p>
                  </a:txBody>
                  <a:tcPr marL="9525" marR="9525" marT="9525" marB="0" anchor="ctr"/>
                </a:tc>
                <a:tc>
                  <a:txBody>
                    <a:bodyPr/>
                    <a:lstStyle/>
                    <a:p>
                      <a:pPr algn="r" fontAlgn="ctr"/>
                      <a:r>
                        <a:rPr lang="en-US" altLang="ja-JP" sz="2400" b="0" i="0" u="none" strike="noStrike">
                          <a:solidFill>
                            <a:srgbClr val="000000"/>
                          </a:solidFill>
                          <a:effectLst/>
                          <a:latin typeface="+mn-lt"/>
                        </a:rPr>
                        <a:t>0.449 </a:t>
                      </a:r>
                    </a:p>
                  </a:txBody>
                  <a:tcPr marL="9525" marR="9525" marT="9525" marB="0" anchor="ctr"/>
                </a:tc>
              </a:tr>
              <a:tr h="0">
                <a:tc rowSpan="2">
                  <a:txBody>
                    <a:bodyPr/>
                    <a:lstStyle/>
                    <a:p>
                      <a:pPr algn="ctr"/>
                      <a:r>
                        <a:rPr kumimoji="1" lang="en-US" altLang="ja-JP" sz="2000" baseline="0" smtClean="0"/>
                        <a:t>GIMP</a:t>
                      </a:r>
                      <a:endParaRPr kumimoji="1" lang="ja-JP" altLang="en-US" sz="2000"/>
                    </a:p>
                  </a:txBody>
                  <a:tcPr anchor="ctr"/>
                </a:tc>
                <a:tc>
                  <a:txBody>
                    <a:bodyPr/>
                    <a:lstStyle/>
                    <a:p>
                      <a:pPr algn="ctr"/>
                      <a:r>
                        <a:rPr kumimoji="1" lang="en-US" altLang="ja-JP" sz="2000" smtClean="0"/>
                        <a:t>PCR</a:t>
                      </a:r>
                      <a:r>
                        <a:rPr kumimoji="1" lang="ja-JP" altLang="en-US" sz="2000" smtClean="0"/>
                        <a:t>有</a:t>
                      </a:r>
                      <a:endParaRPr kumimoji="1" lang="ja-JP" altLang="en-US" sz="200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b="1" smtClean="0">
                          <a:latin typeface="+mn-ea"/>
                          <a:ea typeface="+mn-ea"/>
                        </a:rPr>
                        <a:t>PCR</a:t>
                      </a:r>
                      <a:r>
                        <a:rPr kumimoji="1" lang="ja-JP" altLang="en-US" b="1" smtClean="0">
                          <a:latin typeface="+mn-ea"/>
                          <a:ea typeface="+mn-ea"/>
                        </a:rPr>
                        <a:t>を含む全メトリクス</a:t>
                      </a:r>
                      <a:endParaRPr kumimoji="1" lang="ja-JP" altLang="en-US" b="1">
                        <a:latin typeface="+mn-ea"/>
                        <a:ea typeface="+mn-ea"/>
                      </a:endParaRPr>
                    </a:p>
                  </a:txBody>
                  <a:tcPr/>
                </a:tc>
                <a:tc>
                  <a:txBody>
                    <a:bodyPr/>
                    <a:lstStyle/>
                    <a:p>
                      <a:pPr algn="r" fontAlgn="ctr"/>
                      <a:r>
                        <a:rPr lang="en-US" altLang="ja-JP" sz="2400" b="1" i="0" u="none" strike="noStrike">
                          <a:solidFill>
                            <a:srgbClr val="000000"/>
                          </a:solidFill>
                          <a:effectLst/>
                          <a:latin typeface="+mn-lt"/>
                        </a:rPr>
                        <a:t>0.574</a:t>
                      </a:r>
                    </a:p>
                  </a:txBody>
                  <a:tcPr marL="9525" marR="9525" marT="9525" marB="0" anchor="ctr"/>
                </a:tc>
                <a:tc>
                  <a:txBody>
                    <a:bodyPr/>
                    <a:lstStyle/>
                    <a:p>
                      <a:pPr algn="r" fontAlgn="ctr"/>
                      <a:r>
                        <a:rPr lang="en-US" altLang="ja-JP" sz="2400" b="1" i="0" u="none" strike="noStrike">
                          <a:solidFill>
                            <a:srgbClr val="000000"/>
                          </a:solidFill>
                          <a:effectLst/>
                          <a:latin typeface="+mn-lt"/>
                        </a:rPr>
                        <a:t>0.721</a:t>
                      </a:r>
                    </a:p>
                  </a:txBody>
                  <a:tcPr marL="9525" marR="9525" marT="9525" marB="0" anchor="ctr"/>
                </a:tc>
                <a:tc>
                  <a:txBody>
                    <a:bodyPr/>
                    <a:lstStyle/>
                    <a:p>
                      <a:pPr algn="r" fontAlgn="ctr"/>
                      <a:r>
                        <a:rPr lang="en-US" altLang="ja-JP" sz="2400" b="1" i="0" u="none" strike="noStrike">
                          <a:solidFill>
                            <a:srgbClr val="000000"/>
                          </a:solidFill>
                          <a:effectLst/>
                          <a:latin typeface="+mn-lt"/>
                        </a:rPr>
                        <a:t>0.639</a:t>
                      </a:r>
                      <a:r>
                        <a:rPr lang="en-US" altLang="ja-JP" sz="2400" b="0" i="0" u="none" strike="noStrike">
                          <a:solidFill>
                            <a:srgbClr val="000000"/>
                          </a:solidFill>
                          <a:effectLst/>
                          <a:latin typeface="+mn-lt"/>
                        </a:rPr>
                        <a:t> </a:t>
                      </a:r>
                    </a:p>
                  </a:txBody>
                  <a:tcPr marL="9525" marR="9525" marT="9525" marB="0" anchor="ctr"/>
                </a:tc>
              </a:tr>
              <a:tr h="0">
                <a:tc vMerge="1">
                  <a:txBody>
                    <a:bodyPr/>
                    <a:lstStyle/>
                    <a:p>
                      <a:pPr algn="ctr"/>
                      <a:endParaRPr kumimoji="1" lang="ja-JP" altLang="en-US"/>
                    </a:p>
                  </a:txBody>
                  <a:tcPr anchor="ctr"/>
                </a:tc>
                <a:tc>
                  <a:txBody>
                    <a:bodyPr/>
                    <a:lstStyle/>
                    <a:p>
                      <a:pPr algn="ctr"/>
                      <a:r>
                        <a:rPr kumimoji="1" lang="en-US" altLang="ja-JP" sz="2000" smtClean="0"/>
                        <a:t>PCR</a:t>
                      </a:r>
                      <a:r>
                        <a:rPr kumimoji="1" lang="ja-JP" altLang="en-US" sz="2000" smtClean="0"/>
                        <a:t>無</a:t>
                      </a:r>
                      <a:endParaRPr kumimoji="1" lang="ja-JP" altLang="en-US" sz="200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latin typeface="+mn-ea"/>
                          <a:ea typeface="+mn-ea"/>
                        </a:rPr>
                        <a:t>コメント数</a:t>
                      </a:r>
                    </a:p>
                  </a:txBody>
                  <a:tcPr/>
                </a:tc>
                <a:tc>
                  <a:txBody>
                    <a:bodyPr/>
                    <a:lstStyle/>
                    <a:p>
                      <a:pPr algn="r" fontAlgn="ctr"/>
                      <a:r>
                        <a:rPr lang="en-US" altLang="ja-JP" sz="2400" b="0" i="0" u="none" strike="noStrike">
                          <a:solidFill>
                            <a:srgbClr val="000000"/>
                          </a:solidFill>
                          <a:effectLst/>
                          <a:latin typeface="+mn-lt"/>
                        </a:rPr>
                        <a:t>0.571</a:t>
                      </a:r>
                    </a:p>
                  </a:txBody>
                  <a:tcPr marL="9525" marR="9525" marT="9525" marB="0" anchor="ctr"/>
                </a:tc>
                <a:tc>
                  <a:txBody>
                    <a:bodyPr/>
                    <a:lstStyle/>
                    <a:p>
                      <a:pPr algn="r" fontAlgn="ctr"/>
                      <a:r>
                        <a:rPr lang="en-US" altLang="ja-JP" sz="2400" b="0" i="0" u="none" strike="noStrike">
                          <a:solidFill>
                            <a:srgbClr val="000000"/>
                          </a:solidFill>
                          <a:effectLst/>
                          <a:latin typeface="+mn-lt"/>
                        </a:rPr>
                        <a:t>0.575</a:t>
                      </a:r>
                    </a:p>
                  </a:txBody>
                  <a:tcPr marL="9525" marR="9525" marT="9525" marB="0" anchor="ctr"/>
                </a:tc>
                <a:tc>
                  <a:txBody>
                    <a:bodyPr/>
                    <a:lstStyle/>
                    <a:p>
                      <a:pPr algn="r" fontAlgn="ctr"/>
                      <a:r>
                        <a:rPr lang="en-US" altLang="ja-JP" sz="2400" b="0" i="0" u="none" strike="noStrike">
                          <a:solidFill>
                            <a:srgbClr val="000000"/>
                          </a:solidFill>
                          <a:effectLst/>
                          <a:latin typeface="+mn-lt"/>
                        </a:rPr>
                        <a:t>0.573 </a:t>
                      </a:r>
                    </a:p>
                  </a:txBody>
                  <a:tcPr marL="9525" marR="9525" marT="9525" marB="0" anchor="ctr"/>
                </a:tc>
              </a:tr>
              <a:tr h="0">
                <a:tc rowSpan="2">
                  <a:txBody>
                    <a:bodyPr/>
                    <a:lstStyle/>
                    <a:p>
                      <a:pPr algn="ctr"/>
                      <a:r>
                        <a:rPr kumimoji="1" lang="en-US" altLang="ja-JP" sz="2000" smtClean="0"/>
                        <a:t>WebKit</a:t>
                      </a:r>
                      <a:endParaRPr kumimoji="1" lang="ja-JP" altLang="en-US" sz="2000"/>
                    </a:p>
                  </a:txBody>
                  <a:tcPr anchor="ctr"/>
                </a:tc>
                <a:tc>
                  <a:txBody>
                    <a:bodyPr/>
                    <a:lstStyle/>
                    <a:p>
                      <a:pPr algn="ctr"/>
                      <a:r>
                        <a:rPr kumimoji="1" lang="en-US" altLang="ja-JP" sz="2000" smtClean="0"/>
                        <a:t>PCR</a:t>
                      </a:r>
                      <a:r>
                        <a:rPr kumimoji="1" lang="ja-JP" altLang="en-US" sz="2000" smtClean="0"/>
                        <a:t>有</a:t>
                      </a:r>
                      <a:endParaRPr kumimoji="1" lang="ja-JP" altLang="en-US" sz="2000"/>
                    </a:p>
                  </a:txBody>
                  <a:tcPr anchor="ctr"/>
                </a:tc>
                <a:tc>
                  <a:txBody>
                    <a:bodyPr/>
                    <a:lstStyle/>
                    <a:p>
                      <a:pPr algn="l"/>
                      <a:r>
                        <a:rPr kumimoji="1" lang="ja-JP" altLang="en-US" b="1" smtClean="0">
                          <a:latin typeface="+mn-ea"/>
                          <a:ea typeface="+mn-ea"/>
                        </a:rPr>
                        <a:t>活動期間</a:t>
                      </a:r>
                      <a:r>
                        <a:rPr kumimoji="1" lang="en-US" altLang="ja-JP" b="1" smtClean="0">
                          <a:latin typeface="+mn-ea"/>
                          <a:ea typeface="+mn-ea"/>
                        </a:rPr>
                        <a:t>+PCR</a:t>
                      </a:r>
                      <a:endParaRPr kumimoji="1" lang="ja-JP" altLang="en-US" b="1">
                        <a:latin typeface="+mn-ea"/>
                        <a:ea typeface="+mn-ea"/>
                      </a:endParaRPr>
                    </a:p>
                  </a:txBody>
                  <a:tcPr/>
                </a:tc>
                <a:tc>
                  <a:txBody>
                    <a:bodyPr/>
                    <a:lstStyle/>
                    <a:p>
                      <a:pPr algn="r" fontAlgn="ctr"/>
                      <a:r>
                        <a:rPr lang="en-US" altLang="ja-JP" sz="2400" b="1" i="0" u="none" strike="noStrike">
                          <a:solidFill>
                            <a:srgbClr val="000000"/>
                          </a:solidFill>
                          <a:effectLst/>
                          <a:latin typeface="+mn-lt"/>
                        </a:rPr>
                        <a:t>0.667</a:t>
                      </a:r>
                    </a:p>
                  </a:txBody>
                  <a:tcPr marL="9525" marR="9525" marT="9525" marB="0" anchor="ctr"/>
                </a:tc>
                <a:tc>
                  <a:txBody>
                    <a:bodyPr/>
                    <a:lstStyle/>
                    <a:p>
                      <a:pPr algn="r" fontAlgn="ctr"/>
                      <a:r>
                        <a:rPr lang="en-US" altLang="ja-JP" sz="2400" b="1" i="0" u="none" strike="noStrike" smtClean="0">
                          <a:solidFill>
                            <a:srgbClr val="000000"/>
                          </a:solidFill>
                          <a:effectLst/>
                          <a:latin typeface="+mn-lt"/>
                        </a:rPr>
                        <a:t>0.690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a:solidFill>
                            <a:srgbClr val="000000"/>
                          </a:solidFill>
                          <a:effectLst/>
                          <a:latin typeface="+mn-lt"/>
                        </a:rPr>
                        <a:t>0.678</a:t>
                      </a:r>
                      <a:r>
                        <a:rPr lang="en-US" altLang="ja-JP" sz="2400" b="0" i="0" u="none" strike="noStrike">
                          <a:solidFill>
                            <a:srgbClr val="000000"/>
                          </a:solidFill>
                          <a:effectLst/>
                          <a:latin typeface="+mn-lt"/>
                        </a:rPr>
                        <a:t> </a:t>
                      </a:r>
                    </a:p>
                  </a:txBody>
                  <a:tcPr marL="9525" marR="9525" marT="9525" marB="0" anchor="ctr"/>
                </a:tc>
              </a:tr>
              <a:tr h="0">
                <a:tc vMerge="1">
                  <a:txBody>
                    <a:bodyPr/>
                    <a:lstStyle/>
                    <a:p>
                      <a:pPr algn="ctr"/>
                      <a:endParaRPr kumimoji="1" lang="ja-JP" altLang="en-US"/>
                    </a:p>
                  </a:txBody>
                  <a:tcPr anchor="ctr"/>
                </a:tc>
                <a:tc>
                  <a:txBody>
                    <a:bodyPr/>
                    <a:lstStyle/>
                    <a:p>
                      <a:pPr algn="ctr"/>
                      <a:r>
                        <a:rPr kumimoji="1" lang="en-US" altLang="ja-JP" sz="2000" smtClean="0"/>
                        <a:t>PCR</a:t>
                      </a:r>
                      <a:r>
                        <a:rPr kumimoji="1" lang="ja-JP" altLang="en-US" sz="2000" smtClean="0"/>
                        <a:t>無</a:t>
                      </a:r>
                      <a:endParaRPr kumimoji="1" lang="ja-JP" altLang="en-US" sz="200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latin typeface="+mn-ea"/>
                          <a:ea typeface="+mn-ea"/>
                        </a:rPr>
                        <a:t>活動期間</a:t>
                      </a:r>
                    </a:p>
                  </a:txBody>
                  <a:tcPr/>
                </a:tc>
                <a:tc>
                  <a:txBody>
                    <a:bodyPr/>
                    <a:lstStyle/>
                    <a:p>
                      <a:pPr algn="r" fontAlgn="ctr"/>
                      <a:r>
                        <a:rPr lang="en-US" altLang="ja-JP" sz="2400" b="0" i="0" u="none" strike="noStrike">
                          <a:solidFill>
                            <a:srgbClr val="000000"/>
                          </a:solidFill>
                          <a:effectLst/>
                          <a:latin typeface="+mn-lt"/>
                        </a:rPr>
                        <a:t>0.651</a:t>
                      </a:r>
                    </a:p>
                  </a:txBody>
                  <a:tcPr marL="9525" marR="9525" marT="9525" marB="0" anchor="ctr"/>
                </a:tc>
                <a:tc>
                  <a:txBody>
                    <a:bodyPr/>
                    <a:lstStyle/>
                    <a:p>
                      <a:pPr algn="r" fontAlgn="ctr"/>
                      <a:r>
                        <a:rPr lang="en-US" altLang="ja-JP" sz="2400" b="0" i="0" u="none" strike="noStrike">
                          <a:solidFill>
                            <a:srgbClr val="000000"/>
                          </a:solidFill>
                          <a:effectLst/>
                          <a:latin typeface="+mn-lt"/>
                        </a:rPr>
                        <a:t>0.688</a:t>
                      </a:r>
                    </a:p>
                  </a:txBody>
                  <a:tcPr marL="9525" marR="9525" marT="9525" marB="0" anchor="ctr"/>
                </a:tc>
                <a:tc>
                  <a:txBody>
                    <a:bodyPr/>
                    <a:lstStyle/>
                    <a:p>
                      <a:pPr algn="r" fontAlgn="ctr"/>
                      <a:r>
                        <a:rPr lang="en-US" altLang="ja-JP" sz="2400" b="0" i="0" u="none" strike="noStrike">
                          <a:solidFill>
                            <a:srgbClr val="000000"/>
                          </a:solidFill>
                          <a:effectLst/>
                          <a:latin typeface="+mn-lt"/>
                        </a:rPr>
                        <a:t>0.669 </a:t>
                      </a:r>
                    </a:p>
                  </a:txBody>
                  <a:tcPr marL="9525" marR="9525" marT="9525" marB="0" anchor="ctr"/>
                </a:tc>
              </a:tr>
            </a:tbl>
          </a:graphicData>
        </a:graphic>
      </p:graphicFrame>
      <p:sp>
        <p:nvSpPr>
          <p:cNvPr id="8" name="正方形/長方形 7"/>
          <p:cNvSpPr/>
          <p:nvPr/>
        </p:nvSpPr>
        <p:spPr>
          <a:xfrm>
            <a:off x="0" y="5373216"/>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2000" tIns="144000" rtlCol="0" anchor="ctr"/>
          <a:lstStyle/>
          <a:p>
            <a:pPr marL="457200" indent="-457200">
              <a:buFont typeface="Arial" panose="020B0604020202020204" pitchFamily="34" charset="0"/>
              <a:buChar char="•"/>
              <a:defRPr/>
            </a:pPr>
            <a:r>
              <a:rPr lang="en-US" altLang="ja-JP" sz="2800" b="1"/>
              <a:t>PCR</a:t>
            </a:r>
            <a:r>
              <a:rPr lang="ja-JP" altLang="en-US" sz="2800" b="1"/>
              <a:t>を用いた</a:t>
            </a:r>
            <a:r>
              <a:rPr lang="ja-JP" altLang="en-US" sz="2800" b="1" smtClean="0"/>
              <a:t>モデルの適合率</a:t>
            </a:r>
            <a:r>
              <a:rPr lang="ja-JP" altLang="en-US" sz="2800" b="1" smtClean="0"/>
              <a:t>は</a:t>
            </a:r>
            <a:r>
              <a:rPr lang="en-US" altLang="ja-JP" sz="2800" b="1" smtClean="0"/>
              <a:t>0.574</a:t>
            </a:r>
            <a:r>
              <a:rPr lang="ja-JP" altLang="en-US" sz="2800" b="1" smtClean="0"/>
              <a:t>～</a:t>
            </a:r>
            <a:r>
              <a:rPr lang="en-US" altLang="ja-JP" sz="2800" b="1" smtClean="0"/>
              <a:t>0.854</a:t>
            </a:r>
          </a:p>
          <a:p>
            <a:pPr marL="457200" indent="-457200">
              <a:buFont typeface="Arial" panose="020B0604020202020204" pitchFamily="34" charset="0"/>
              <a:buChar char="•"/>
              <a:defRPr/>
            </a:pPr>
            <a:r>
              <a:rPr lang="en-US" altLang="ja-JP" sz="2800" b="1" smtClean="0"/>
              <a:t>PCR</a:t>
            </a:r>
            <a:r>
              <a:rPr lang="ja-JP" altLang="en-US" sz="2800" b="1" smtClean="0"/>
              <a:t>を含まないモデルに比べ</a:t>
            </a:r>
            <a:r>
              <a:rPr lang="en-US" altLang="ja-JP" sz="2800" b="1" smtClean="0"/>
              <a:t>0.5%</a:t>
            </a:r>
            <a:r>
              <a:rPr lang="ja-JP" altLang="en-US" sz="2800" b="1" smtClean="0"/>
              <a:t>～</a:t>
            </a:r>
            <a:r>
              <a:rPr lang="en-US" altLang="ja-JP" sz="2800" b="1" smtClean="0"/>
              <a:t>52.8%</a:t>
            </a:r>
            <a:r>
              <a:rPr lang="ja-JP" altLang="en-US" sz="2800" b="1" smtClean="0"/>
              <a:t>向上</a:t>
            </a:r>
            <a:endParaRPr lang="en-US" altLang="ja-JP" sz="2800" b="1" smtClean="0"/>
          </a:p>
        </p:txBody>
      </p:sp>
    </p:spTree>
    <p:extLst>
      <p:ext uri="{BB962C8B-B14F-4D97-AF65-F5344CB8AC3E}">
        <p14:creationId xmlns:p14="http://schemas.microsoft.com/office/powerpoint/2010/main" val="2241594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考察：まとめ</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サンプリング方法を工夫することで適合率が</a:t>
            </a:r>
            <a:r>
              <a:rPr kumimoji="1" lang="en-US" altLang="ja-JP" smtClean="0"/>
              <a:t/>
            </a:r>
            <a:br>
              <a:rPr kumimoji="1" lang="en-US" altLang="ja-JP" smtClean="0"/>
            </a:br>
            <a:r>
              <a:rPr kumimoji="1" lang="ja-JP" altLang="en-US" smtClean="0"/>
              <a:t>向上することがわかった</a:t>
            </a:r>
            <a:endParaRPr kumimoji="1" lang="en-US" altLang="ja-JP" smtClean="0"/>
          </a:p>
          <a:p>
            <a:endParaRPr lang="en-US" altLang="ja-JP"/>
          </a:p>
          <a:p>
            <a:r>
              <a:rPr kumimoji="1" lang="ja-JP" altLang="en-US" smtClean="0"/>
              <a:t>追加実験で行った方法は特定の開発者がモジュールオーナーになるか否</a:t>
            </a:r>
            <a:r>
              <a:rPr lang="ja-JP" altLang="en-US" smtClean="0"/>
              <a:t>かを事前に知っておく必要がある</a:t>
            </a:r>
            <a:endParaRPr lang="en-US" altLang="ja-JP" smtClean="0"/>
          </a:p>
          <a:p>
            <a:endParaRPr lang="en-US" altLang="ja-JP"/>
          </a:p>
          <a:p>
            <a:r>
              <a:rPr kumimoji="1" lang="ja-JP" altLang="en-US" smtClean="0"/>
              <a:t>適切なサンプリング方法を検討する必要がある</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26</a:t>
            </a:fld>
            <a:endParaRPr lang="ja-JP" altLang="en-US"/>
          </a:p>
        </p:txBody>
      </p:sp>
    </p:spTree>
    <p:extLst>
      <p:ext uri="{BB962C8B-B14F-4D97-AF65-F5344CB8AC3E}">
        <p14:creationId xmlns:p14="http://schemas.microsoft.com/office/powerpoint/2010/main" val="22592256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まとめ</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モジュールオーナーの適性を示すメトリクスであるパッチ貢献度を定義し</a:t>
            </a:r>
            <a:r>
              <a:rPr kumimoji="1" lang="en-US" altLang="ja-JP" smtClean="0"/>
              <a:t>5</a:t>
            </a:r>
            <a:r>
              <a:rPr kumimoji="1" lang="ja-JP" altLang="en-US" smtClean="0"/>
              <a:t>つの</a:t>
            </a:r>
            <a:r>
              <a:rPr kumimoji="1" lang="en-US" altLang="ja-JP" smtClean="0"/>
              <a:t>OSS</a:t>
            </a:r>
            <a:r>
              <a:rPr kumimoji="1" lang="ja-JP" altLang="en-US" smtClean="0"/>
              <a:t>プロジェクトで</a:t>
            </a:r>
            <a:r>
              <a:rPr kumimoji="1" lang="ja-JP" altLang="en-US" smtClean="0"/>
              <a:t>モジュールオーナー候補者予測</a:t>
            </a:r>
            <a:r>
              <a:rPr kumimoji="1" lang="ja-JP" altLang="en-US" smtClean="0"/>
              <a:t>を行った</a:t>
            </a:r>
            <a:endParaRPr kumimoji="1" lang="en-US" altLang="ja-JP" smtClean="0"/>
          </a:p>
          <a:p>
            <a:pPr lvl="1"/>
            <a:endParaRPr lang="en-US" altLang="ja-JP"/>
          </a:p>
          <a:p>
            <a:r>
              <a:rPr lang="ja-JP" altLang="en-US" smtClean="0"/>
              <a:t>実験の結果，パッチ貢献度がモジュールオーナーに適する開発者を特定するのに有用であることが明らかになった</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27</a:t>
            </a:fld>
            <a:endParaRPr lang="ja-JP" altLang="en-US"/>
          </a:p>
        </p:txBody>
      </p:sp>
    </p:spTree>
    <p:extLst>
      <p:ext uri="{BB962C8B-B14F-4D97-AF65-F5344CB8AC3E}">
        <p14:creationId xmlns:p14="http://schemas.microsoft.com/office/powerpoint/2010/main" val="27584861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今後の課題</a:t>
            </a:r>
            <a:endParaRPr kumimoji="1" lang="ja-JP" altLang="en-US"/>
          </a:p>
        </p:txBody>
      </p:sp>
      <p:sp>
        <p:nvSpPr>
          <p:cNvPr id="3" name="コンテンツ プレースホルダー 2"/>
          <p:cNvSpPr>
            <a:spLocks noGrp="1"/>
          </p:cNvSpPr>
          <p:nvPr>
            <p:ph idx="1"/>
          </p:nvPr>
        </p:nvSpPr>
        <p:spPr/>
        <p:txBody>
          <a:bodyPr/>
          <a:lstStyle/>
          <a:p>
            <a:r>
              <a:rPr lang="ja-JP" altLang="en-US"/>
              <a:t>本研究の実験では昇格の時期を考慮していない</a:t>
            </a:r>
            <a:endParaRPr lang="en-US" altLang="ja-JP"/>
          </a:p>
          <a:p>
            <a:pPr lvl="1"/>
            <a:endParaRPr kumimoji="1" lang="en-US" altLang="ja-JP" smtClean="0"/>
          </a:p>
          <a:p>
            <a:r>
              <a:rPr kumimoji="1" lang="ja-JP" altLang="en-US" smtClean="0"/>
              <a:t>利用</a:t>
            </a:r>
            <a:r>
              <a:rPr kumimoji="1" lang="ja-JP" altLang="en-US" smtClean="0"/>
              <a:t>シーンを</a:t>
            </a:r>
            <a:r>
              <a:rPr kumimoji="1" lang="ja-JP" altLang="en-US" smtClean="0"/>
              <a:t>考えれば人手</a:t>
            </a:r>
            <a:r>
              <a:rPr kumimoji="1" lang="ja-JP" altLang="en-US" smtClean="0"/>
              <a:t>が少なくなったときにモジュールオーナー候補者を予測を</a:t>
            </a:r>
            <a:r>
              <a:rPr kumimoji="1" lang="ja-JP" altLang="en-US" smtClean="0"/>
              <a:t>する</a:t>
            </a:r>
            <a:endParaRPr lang="en-US" altLang="ja-JP"/>
          </a:p>
          <a:p>
            <a:pPr lvl="1"/>
            <a:endParaRPr kumimoji="1" lang="en-US" altLang="ja-JP" smtClean="0"/>
          </a:p>
          <a:p>
            <a:r>
              <a:rPr kumimoji="1" lang="ja-JP" altLang="en-US" smtClean="0"/>
              <a:t>シミュレーションベースの実験を行う</a:t>
            </a:r>
            <a:endParaRPr kumimoji="1" lang="en-US" altLang="ja-JP" smtClean="0"/>
          </a:p>
          <a:p>
            <a:pPr lvl="1"/>
            <a:r>
              <a:rPr lang="ja-JP" altLang="en-US"/>
              <a:t>モジュールオーナーが少なくなった</a:t>
            </a:r>
            <a:r>
              <a:rPr lang="ja-JP" altLang="en-US"/>
              <a:t>際</a:t>
            </a:r>
            <a:r>
              <a:rPr lang="ja-JP" altLang="en-US" smtClean="0"/>
              <a:t>に，特定</a:t>
            </a:r>
            <a:r>
              <a:rPr lang="ja-JP" altLang="en-US"/>
              <a:t>の</a:t>
            </a:r>
            <a:r>
              <a:rPr lang="ja-JP" altLang="en-US" smtClean="0"/>
              <a:t>モジュールで活動</a:t>
            </a:r>
            <a:r>
              <a:rPr lang="ja-JP" altLang="en-US"/>
              <a:t>して</a:t>
            </a:r>
            <a:r>
              <a:rPr lang="ja-JP" altLang="en-US"/>
              <a:t>いる</a:t>
            </a:r>
            <a:r>
              <a:rPr lang="ja-JP" altLang="en-US" smtClean="0"/>
              <a:t>開発者の中から将来</a:t>
            </a:r>
            <a:r>
              <a:rPr lang="en-US" altLang="ja-JP" smtClean="0"/>
              <a:t/>
            </a:r>
            <a:br>
              <a:rPr lang="en-US" altLang="ja-JP" smtClean="0"/>
            </a:br>
            <a:r>
              <a:rPr lang="ja-JP" altLang="en-US" smtClean="0"/>
              <a:t>モジュールオーナーとなる開発者を予測する</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28</a:t>
            </a:fld>
            <a:endParaRPr lang="ja-JP" altLang="en-US"/>
          </a:p>
        </p:txBody>
      </p:sp>
    </p:spTree>
    <p:extLst>
      <p:ext uri="{BB962C8B-B14F-4D97-AF65-F5344CB8AC3E}">
        <p14:creationId xmlns:p14="http://schemas.microsoft.com/office/powerpoint/2010/main" val="825125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考察</a:t>
            </a:r>
            <a:endParaRPr kumimoji="1" lang="ja-JP" altLang="en-US"/>
          </a:p>
        </p:txBody>
      </p:sp>
      <p:sp>
        <p:nvSpPr>
          <p:cNvPr id="3" name="コンテンツ プレースホルダー 2"/>
          <p:cNvSpPr>
            <a:spLocks noGrp="1"/>
          </p:cNvSpPr>
          <p:nvPr>
            <p:ph idx="1"/>
          </p:nvPr>
        </p:nvSpPr>
        <p:spPr/>
        <p:txBody>
          <a:bodyPr>
            <a:normAutofit/>
          </a:bodyPr>
          <a:lstStyle/>
          <a:p>
            <a:r>
              <a:rPr lang="ja-JP" altLang="en-US" smtClean="0"/>
              <a:t>不均衡データを解消すると適合率が向上した</a:t>
            </a:r>
            <a:endParaRPr lang="en-US" altLang="ja-JP" smtClean="0"/>
          </a:p>
          <a:p>
            <a:endParaRPr kumimoji="1" lang="en-US" altLang="ja-JP"/>
          </a:p>
          <a:p>
            <a:r>
              <a:rPr lang="ja-JP" altLang="en-US" smtClean="0"/>
              <a:t>パッチ貢献度を用いたモデルの方が適合率が高くなった</a:t>
            </a:r>
            <a:endParaRPr lang="en-US" altLang="ja-JP" smtClean="0"/>
          </a:p>
          <a:p>
            <a:endParaRPr kumimoji="1" lang="en-US" altLang="ja-JP"/>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29</a:t>
            </a:fld>
            <a:endParaRPr lang="ja-JP" altLang="en-US"/>
          </a:p>
        </p:txBody>
      </p:sp>
    </p:spTree>
    <p:extLst>
      <p:ext uri="{BB962C8B-B14F-4D97-AF65-F5344CB8AC3E}">
        <p14:creationId xmlns:p14="http://schemas.microsoft.com/office/powerpoint/2010/main" val="333502435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考察</a:t>
            </a:r>
            <a:endParaRPr kumimoji="1" lang="ja-JP" altLang="en-US"/>
          </a:p>
        </p:txBody>
      </p:sp>
      <p:sp>
        <p:nvSpPr>
          <p:cNvPr id="3" name="コンテンツ プレースホルダー 2"/>
          <p:cNvSpPr>
            <a:spLocks noGrp="1"/>
          </p:cNvSpPr>
          <p:nvPr>
            <p:ph idx="1"/>
          </p:nvPr>
        </p:nvSpPr>
        <p:spPr/>
        <p:txBody>
          <a:bodyPr/>
          <a:lstStyle/>
          <a:p>
            <a:r>
              <a:rPr lang="ja-JP" altLang="en-US" smtClean="0"/>
              <a:t>同様にコメント貢献度を用いた予測モデルによる評価を行う</a:t>
            </a:r>
            <a:endParaRPr lang="en-US" altLang="ja-JP" smtClean="0"/>
          </a:p>
          <a:p>
            <a:pPr lvl="1" algn="l"/>
            <a:r>
              <a:rPr lang="ja-JP" altLang="en-US" smtClean="0"/>
              <a:t>コメント貢献度 </a:t>
            </a:r>
            <a:r>
              <a:rPr lang="en-US" altLang="ja-JP" sz="2000" smtClean="0"/>
              <a:t>(CCR</a:t>
            </a:r>
            <a:r>
              <a:rPr lang="ja-JP" altLang="en-US" sz="2000" smtClean="0"/>
              <a:t>：</a:t>
            </a:r>
            <a:r>
              <a:rPr lang="en-US" altLang="ja-JP" sz="2000" smtClean="0"/>
              <a:t>Comment </a:t>
            </a:r>
            <a:r>
              <a:rPr lang="en-US" altLang="ja-JP" sz="2000"/>
              <a:t>Contribution Rate)</a:t>
            </a:r>
            <a:endParaRPr lang="en-US" altLang="ja-JP" sz="1600"/>
          </a:p>
          <a:p>
            <a:pPr lvl="1" algn="l"/>
            <a:r>
              <a:rPr lang="ja-JP" altLang="en-US" smtClean="0">
                <a:solidFill>
                  <a:prstClr val="black"/>
                </a:solidFill>
              </a:rPr>
              <a:t>特定のモジュールに占める投稿したコメントの割合</a:t>
            </a:r>
            <a:endParaRPr lang="en-US" altLang="ja-JP" smtClean="0">
              <a:solidFill>
                <a:prstClr val="black"/>
              </a:solidFill>
            </a:endParaRPr>
          </a:p>
          <a:p>
            <a:pPr lvl="1" algn="l"/>
            <a:endParaRPr lang="en-US" altLang="ja-JP" sz="1600">
              <a:solidFill>
                <a:prstClr val="black"/>
              </a:solidFill>
            </a:endParaRPr>
          </a:p>
          <a:p>
            <a:pPr algn="l"/>
            <a:r>
              <a:rPr lang="en-US" altLang="ja-JP" smtClean="0"/>
              <a:t>PCR</a:t>
            </a:r>
            <a:r>
              <a:rPr lang="ja-JP" altLang="en-US" smtClean="0"/>
              <a:t>を用いた予測モデルおよび</a:t>
            </a:r>
            <a:r>
              <a:rPr lang="en-US" altLang="ja-JP" smtClean="0"/>
              <a:t>PCR</a:t>
            </a:r>
            <a:r>
              <a:rPr lang="ja-JP" altLang="en-US" smtClean="0"/>
              <a:t>と</a:t>
            </a:r>
            <a:r>
              <a:rPr lang="en-US" altLang="ja-JP" smtClean="0"/>
              <a:t>CCR</a:t>
            </a:r>
            <a:r>
              <a:rPr lang="ja-JP" altLang="en-US" smtClean="0"/>
              <a:t>を</a:t>
            </a:r>
            <a:r>
              <a:rPr lang="en-US" altLang="ja-JP" smtClean="0"/>
              <a:t/>
            </a:r>
            <a:br>
              <a:rPr lang="en-US" altLang="ja-JP" smtClean="0"/>
            </a:br>
            <a:r>
              <a:rPr lang="ja-JP" altLang="en-US" smtClean="0"/>
              <a:t>用いた予測モデルでの精度を比較する</a:t>
            </a:r>
            <a:endParaRPr lang="en-US" altLang="ja-JP" smtClean="0"/>
          </a:p>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30</a:t>
            </a:fld>
            <a:endParaRPr lang="ja-JP" altLang="en-US"/>
          </a:p>
        </p:txBody>
      </p:sp>
    </p:spTree>
    <p:extLst>
      <p:ext uri="{BB962C8B-B14F-4D97-AF65-F5344CB8AC3E}">
        <p14:creationId xmlns:p14="http://schemas.microsoft.com/office/powerpoint/2010/main" val="42247520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PCR</a:t>
            </a:r>
            <a:r>
              <a:rPr kumimoji="1" lang="ja-JP" altLang="en-US" smtClean="0"/>
              <a:t>と</a:t>
            </a:r>
            <a:r>
              <a:rPr kumimoji="1" lang="en-US" altLang="ja-JP" smtClean="0"/>
              <a:t>CCR</a:t>
            </a:r>
            <a:r>
              <a:rPr lang="ja-JP" altLang="en-US" smtClean="0"/>
              <a:t>の比較</a:t>
            </a:r>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31</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767152737"/>
              </p:ext>
            </p:extLst>
          </p:nvPr>
        </p:nvGraphicFramePr>
        <p:xfrm>
          <a:off x="467544" y="1177519"/>
          <a:ext cx="8208000" cy="4118610"/>
        </p:xfrm>
        <a:graphic>
          <a:graphicData uri="http://schemas.openxmlformats.org/drawingml/2006/table">
            <a:tbl>
              <a:tblPr firstRow="1" bandRow="1">
                <a:tableStyleId>{5C22544A-7EE6-4342-B048-85BDC9FD1C3A}</a:tableStyleId>
              </a:tblPr>
              <a:tblGrid>
                <a:gridCol w="1854324"/>
                <a:gridCol w="1395207"/>
                <a:gridCol w="1652823"/>
                <a:gridCol w="1652823"/>
                <a:gridCol w="1652823"/>
              </a:tblGrid>
              <a:tr h="155183">
                <a:tc>
                  <a:txBody>
                    <a:bodyPr/>
                    <a:lstStyle/>
                    <a:p>
                      <a:pPr algn="ctr"/>
                      <a:r>
                        <a:rPr kumimoji="1" lang="ja-JP" altLang="en-US" smtClean="0"/>
                        <a:t>プロジェクト名</a:t>
                      </a:r>
                      <a:endParaRPr kumimoji="1" lang="ja-JP" altLang="en-US"/>
                    </a:p>
                  </a:txBody>
                  <a:tcPr/>
                </a:tc>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159224">
                <a:tc rowSpan="2">
                  <a:txBody>
                    <a:bodyPr/>
                    <a:lstStyle/>
                    <a:p>
                      <a:pPr algn="ctr"/>
                      <a:r>
                        <a:rPr kumimoji="1" lang="en-US" altLang="ja-JP" smtClean="0"/>
                        <a:t>Eclipse Platform</a:t>
                      </a:r>
                      <a:endParaRPr kumimoji="1" lang="ja-JP" altLang="en-US"/>
                    </a:p>
                  </a:txBody>
                  <a:tcPr anchor="ctr"/>
                </a:tc>
                <a:tc>
                  <a:txBody>
                    <a:bodyPr/>
                    <a:lstStyle/>
                    <a:p>
                      <a:pPr algn="ctr"/>
                      <a:r>
                        <a:rPr kumimoji="1" lang="en-US" altLang="ja-JP" b="1" smtClean="0"/>
                        <a:t>PCR</a:t>
                      </a:r>
                      <a:endParaRPr kumimoji="1" lang="ja-JP" altLang="en-US" b="1"/>
                    </a:p>
                  </a:txBody>
                  <a:tcPr/>
                </a:tc>
                <a:tc>
                  <a:txBody>
                    <a:bodyPr/>
                    <a:lstStyle/>
                    <a:p>
                      <a:pPr algn="r" fontAlgn="ctr"/>
                      <a:r>
                        <a:rPr lang="en-US" altLang="ja-JP" sz="2400" b="1" i="0" u="none" strike="noStrike">
                          <a:solidFill>
                            <a:srgbClr val="000000"/>
                          </a:solidFill>
                          <a:effectLst/>
                          <a:latin typeface="+mn-lt"/>
                        </a:rPr>
                        <a:t>0.146</a:t>
                      </a:r>
                    </a:p>
                  </a:txBody>
                  <a:tcPr marL="9525" marR="9525" marT="9525" marB="0" anchor="ctr"/>
                </a:tc>
                <a:tc>
                  <a:txBody>
                    <a:bodyPr/>
                    <a:lstStyle/>
                    <a:p>
                      <a:pPr algn="r" fontAlgn="ctr"/>
                      <a:r>
                        <a:rPr lang="en-US" altLang="ja-JP" sz="2400" b="1" i="0" u="none" strike="noStrike">
                          <a:solidFill>
                            <a:srgbClr val="000000"/>
                          </a:solidFill>
                          <a:effectLst/>
                          <a:latin typeface="+mn-lt"/>
                        </a:rPr>
                        <a:t>0.967</a:t>
                      </a:r>
                    </a:p>
                  </a:txBody>
                  <a:tcPr marL="9525" marR="9525" marT="9525" marB="0" anchor="ctr"/>
                </a:tc>
                <a:tc>
                  <a:txBody>
                    <a:bodyPr/>
                    <a:lstStyle/>
                    <a:p>
                      <a:pPr algn="r" fontAlgn="ctr"/>
                      <a:r>
                        <a:rPr lang="en-US" altLang="ja-JP" sz="2400" b="1" i="0" u="none" strike="noStrike">
                          <a:solidFill>
                            <a:srgbClr val="000000"/>
                          </a:solidFill>
                          <a:effectLst/>
                          <a:latin typeface="+mn-lt"/>
                        </a:rPr>
                        <a:t>0.248</a:t>
                      </a:r>
                    </a:p>
                  </a:txBody>
                  <a:tcPr marL="9525" marR="9525" marT="9525" marB="0" anchor="ctr"/>
                </a:tc>
              </a:tr>
              <a:tr h="159224">
                <a:tc vMerge="1">
                  <a:txBody>
                    <a:bodyPr/>
                    <a:lstStyle/>
                    <a:p>
                      <a:pPr algn="ctr"/>
                      <a:endParaRPr kumimoji="1" lang="ja-JP" altLang="en-US"/>
                    </a:p>
                  </a:txBody>
                  <a:tcPr anchor="ctr"/>
                </a:tc>
                <a:tc>
                  <a:txBody>
                    <a:bodyPr/>
                    <a:lstStyle/>
                    <a:p>
                      <a:pPr algn="ctr"/>
                      <a:r>
                        <a:rPr kumimoji="1" lang="en-US" altLang="ja-JP" smtClean="0"/>
                        <a:t>PCR+CCR</a:t>
                      </a:r>
                      <a:endParaRPr kumimoji="1" lang="ja-JP" altLang="en-US"/>
                    </a:p>
                  </a:txBody>
                  <a:tcPr/>
                </a:tc>
                <a:tc>
                  <a:txBody>
                    <a:bodyPr/>
                    <a:lstStyle/>
                    <a:p>
                      <a:pPr algn="r" fontAlgn="ctr"/>
                      <a:r>
                        <a:rPr lang="en-US" altLang="ja-JP" sz="2400" b="0" i="0" u="none" strike="noStrike" smtClean="0">
                          <a:solidFill>
                            <a:srgbClr val="000000"/>
                          </a:solidFill>
                          <a:effectLst/>
                          <a:latin typeface="+mn-lt"/>
                        </a:rPr>
                        <a:t>0.100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0.902</a:t>
                      </a:r>
                    </a:p>
                  </a:txBody>
                  <a:tcPr marL="9525" marR="9525" marT="9525" marB="0" anchor="ctr"/>
                </a:tc>
                <a:tc>
                  <a:txBody>
                    <a:bodyPr/>
                    <a:lstStyle/>
                    <a:p>
                      <a:pPr algn="r" fontAlgn="ctr"/>
                      <a:r>
                        <a:rPr lang="en-US" altLang="ja-JP" sz="2400" b="0" i="0" u="none" strike="noStrike">
                          <a:solidFill>
                            <a:srgbClr val="000000"/>
                          </a:solidFill>
                          <a:effectLst/>
                          <a:latin typeface="+mn-lt"/>
                        </a:rPr>
                        <a:t>0.175</a:t>
                      </a:r>
                    </a:p>
                  </a:txBody>
                  <a:tcPr marL="9525" marR="9525" marT="9525" marB="0" anchor="ctr"/>
                </a:tc>
              </a:tr>
              <a:tr h="159224">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baseline="0" smtClean="0"/>
                        <a:t>Mozilla Firefox</a:t>
                      </a:r>
                      <a:endParaRPr kumimoji="1" lang="ja-JP" altLang="en-US" smtClean="0"/>
                    </a:p>
                  </a:txBody>
                  <a:tcPr anchor="ctr"/>
                </a:tc>
                <a:tc>
                  <a:txBody>
                    <a:bodyPr/>
                    <a:lstStyle/>
                    <a:p>
                      <a:pPr algn="ctr"/>
                      <a:r>
                        <a:rPr kumimoji="1" lang="en-US" altLang="ja-JP" b="1" smtClean="0"/>
                        <a:t>PCR</a:t>
                      </a:r>
                      <a:endParaRPr kumimoji="1" lang="ja-JP" altLang="en-US" b="1"/>
                    </a:p>
                  </a:txBody>
                  <a:tcPr/>
                </a:tc>
                <a:tc>
                  <a:txBody>
                    <a:bodyPr/>
                    <a:lstStyle/>
                    <a:p>
                      <a:pPr algn="r" fontAlgn="ctr"/>
                      <a:r>
                        <a:rPr lang="en-US" altLang="ja-JP" sz="2400" b="1" i="0" u="none" strike="noStrike">
                          <a:solidFill>
                            <a:srgbClr val="000000"/>
                          </a:solidFill>
                          <a:effectLst/>
                          <a:latin typeface="+mn-lt"/>
                        </a:rPr>
                        <a:t>0.278</a:t>
                      </a:r>
                    </a:p>
                  </a:txBody>
                  <a:tcPr marL="9525" marR="9525" marT="9525" marB="0" anchor="ctr"/>
                </a:tc>
                <a:tc>
                  <a:txBody>
                    <a:bodyPr/>
                    <a:lstStyle/>
                    <a:p>
                      <a:pPr algn="r" fontAlgn="ctr"/>
                      <a:r>
                        <a:rPr lang="en-US" altLang="ja-JP" sz="2400" b="1" i="0" u="none" strike="noStrike">
                          <a:solidFill>
                            <a:srgbClr val="000000"/>
                          </a:solidFill>
                          <a:effectLst/>
                          <a:latin typeface="+mn-lt"/>
                        </a:rPr>
                        <a:t>0.992</a:t>
                      </a:r>
                    </a:p>
                  </a:txBody>
                  <a:tcPr marL="9525" marR="9525" marT="9525" marB="0" anchor="ctr"/>
                </a:tc>
                <a:tc>
                  <a:txBody>
                    <a:bodyPr/>
                    <a:lstStyle/>
                    <a:p>
                      <a:pPr algn="r" fontAlgn="ctr"/>
                      <a:r>
                        <a:rPr lang="en-US" altLang="ja-JP" sz="2400" b="1" i="0" u="none" strike="noStrike">
                          <a:solidFill>
                            <a:srgbClr val="000000"/>
                          </a:solidFill>
                          <a:effectLst/>
                          <a:latin typeface="+mn-lt"/>
                        </a:rPr>
                        <a:t>0.412</a:t>
                      </a:r>
                    </a:p>
                  </a:txBody>
                  <a:tcPr marL="9525" marR="9525" marT="9525" marB="0" anchor="ctr"/>
                </a:tc>
              </a:tr>
              <a:tr h="159224">
                <a:tc vMerge="1">
                  <a:txBody>
                    <a:bodyPr/>
                    <a:lstStyle/>
                    <a:p>
                      <a:pPr algn="ctr"/>
                      <a:endParaRPr kumimoji="1" lang="ja-JP" altLang="en-US"/>
                    </a:p>
                  </a:txBody>
                  <a:tcPr anchor="ctr"/>
                </a:tc>
                <a:tc>
                  <a:txBody>
                    <a:bodyPr/>
                    <a:lstStyle/>
                    <a:p>
                      <a:pPr algn="ctr"/>
                      <a:r>
                        <a:rPr kumimoji="1" lang="en-US" altLang="ja-JP" smtClean="0"/>
                        <a:t>PCR+CCR</a:t>
                      </a:r>
                      <a:endParaRPr kumimoji="1" lang="ja-JP" altLang="en-US"/>
                    </a:p>
                  </a:txBody>
                  <a:tcPr/>
                </a:tc>
                <a:tc>
                  <a:txBody>
                    <a:bodyPr/>
                    <a:lstStyle/>
                    <a:p>
                      <a:pPr algn="r" fontAlgn="ctr"/>
                      <a:r>
                        <a:rPr lang="en-US" altLang="ja-JP" sz="2400" b="0" i="0" u="none" strike="noStrike">
                          <a:solidFill>
                            <a:srgbClr val="000000"/>
                          </a:solidFill>
                          <a:effectLst/>
                          <a:latin typeface="+mn-lt"/>
                        </a:rPr>
                        <a:t>0.163</a:t>
                      </a:r>
                    </a:p>
                  </a:txBody>
                  <a:tcPr marL="9525" marR="9525" marT="9525" marB="0" anchor="ctr"/>
                </a:tc>
                <a:tc>
                  <a:txBody>
                    <a:bodyPr/>
                    <a:lstStyle/>
                    <a:p>
                      <a:pPr algn="r" fontAlgn="ctr"/>
                      <a:r>
                        <a:rPr lang="en-US" altLang="ja-JP" sz="2400" b="0" i="0" u="none" strike="noStrike">
                          <a:solidFill>
                            <a:srgbClr val="000000"/>
                          </a:solidFill>
                          <a:effectLst/>
                          <a:latin typeface="+mn-lt"/>
                        </a:rPr>
                        <a:t>0.967</a:t>
                      </a:r>
                    </a:p>
                  </a:txBody>
                  <a:tcPr marL="9525" marR="9525" marT="9525" marB="0" anchor="ctr"/>
                </a:tc>
                <a:tc>
                  <a:txBody>
                    <a:bodyPr/>
                    <a:lstStyle/>
                    <a:p>
                      <a:pPr algn="r" fontAlgn="ctr"/>
                      <a:r>
                        <a:rPr lang="en-US" altLang="ja-JP" sz="2400" b="0" i="0" u="none" strike="noStrike">
                          <a:solidFill>
                            <a:srgbClr val="000000"/>
                          </a:solidFill>
                          <a:effectLst/>
                          <a:latin typeface="+mn-lt"/>
                        </a:rPr>
                        <a:t>0.268</a:t>
                      </a:r>
                    </a:p>
                  </a:txBody>
                  <a:tcPr marL="9525" marR="9525" marT="9525" marB="0" anchor="ctr"/>
                </a:tc>
              </a:tr>
              <a:tr h="159224">
                <a:tc rowSpan="2">
                  <a:txBody>
                    <a:bodyPr/>
                    <a:lstStyle/>
                    <a:p>
                      <a:pPr algn="ctr"/>
                      <a:r>
                        <a:rPr kumimoji="1" lang="en-US" altLang="ja-JP" smtClean="0"/>
                        <a:t>GNU</a:t>
                      </a:r>
                      <a:r>
                        <a:rPr kumimoji="1" lang="en-US" altLang="ja-JP" baseline="0" smtClean="0"/>
                        <a:t> GCC</a:t>
                      </a:r>
                      <a:endParaRPr kumimoji="1" lang="ja-JP" altLang="en-US"/>
                    </a:p>
                  </a:txBody>
                  <a:tcPr anchor="ctr"/>
                </a:tc>
                <a:tc>
                  <a:txBody>
                    <a:bodyPr/>
                    <a:lstStyle/>
                    <a:p>
                      <a:pPr algn="ctr"/>
                      <a:r>
                        <a:rPr kumimoji="1" lang="en-US" altLang="ja-JP" b="1" smtClean="0"/>
                        <a:t>PCR</a:t>
                      </a:r>
                      <a:endParaRPr kumimoji="1" lang="ja-JP" altLang="en-US" b="1"/>
                    </a:p>
                  </a:txBody>
                  <a:tcPr/>
                </a:tc>
                <a:tc>
                  <a:txBody>
                    <a:bodyPr/>
                    <a:lstStyle/>
                    <a:p>
                      <a:pPr algn="r" fontAlgn="ctr"/>
                      <a:r>
                        <a:rPr lang="en-US" altLang="ja-JP" sz="2400" b="1" i="0" u="none" strike="noStrike">
                          <a:solidFill>
                            <a:srgbClr val="000000"/>
                          </a:solidFill>
                          <a:effectLst/>
                          <a:latin typeface="+mn-lt"/>
                        </a:rPr>
                        <a:t>0.074</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a:solidFill>
                            <a:srgbClr val="000000"/>
                          </a:solidFill>
                          <a:effectLst/>
                          <a:latin typeface="+mn-lt"/>
                        </a:rPr>
                        <a:t>0.129</a:t>
                      </a:r>
                    </a:p>
                  </a:txBody>
                  <a:tcPr marL="9525" marR="9525" marT="9525" marB="0" anchor="ctr"/>
                </a:tc>
              </a:tr>
              <a:tr h="159224">
                <a:tc vMerge="1">
                  <a:txBody>
                    <a:bodyPr/>
                    <a:lstStyle/>
                    <a:p>
                      <a:pPr algn="ctr"/>
                      <a:endParaRPr kumimoji="1" lang="ja-JP" altLang="en-US"/>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mtClean="0"/>
                        <a:t>PCR+CCR</a:t>
                      </a:r>
                      <a:endParaRPr kumimoji="1" lang="ja-JP" altLang="en-US" smtClean="0"/>
                    </a:p>
                  </a:txBody>
                  <a:tcPr/>
                </a:tc>
                <a:tc>
                  <a:txBody>
                    <a:bodyPr/>
                    <a:lstStyle/>
                    <a:p>
                      <a:pPr algn="r" fontAlgn="ctr"/>
                      <a:r>
                        <a:rPr lang="en-US" altLang="ja-JP" sz="2400" b="0" i="0" u="none" strike="noStrike">
                          <a:solidFill>
                            <a:srgbClr val="000000"/>
                          </a:solidFill>
                          <a:effectLst/>
                          <a:latin typeface="+mn-lt"/>
                        </a:rPr>
                        <a:t>0.073</a:t>
                      </a:r>
                    </a:p>
                  </a:txBody>
                  <a:tcPr marL="9525" marR="9525" marT="9525" marB="0" anchor="ctr"/>
                </a:tc>
                <a:tc>
                  <a:txBody>
                    <a:bodyPr/>
                    <a:lstStyle/>
                    <a:p>
                      <a:pPr algn="r" fontAlgn="ctr"/>
                      <a:r>
                        <a:rPr lang="en-US" altLang="ja-JP" sz="2400" b="0" i="0" u="none" strike="noStrike">
                          <a:solidFill>
                            <a:srgbClr val="000000"/>
                          </a:solidFill>
                          <a:effectLst/>
                          <a:latin typeface="+mn-lt"/>
                        </a:rPr>
                        <a:t>0.969</a:t>
                      </a:r>
                    </a:p>
                  </a:txBody>
                  <a:tcPr marL="9525" marR="9525" marT="9525" marB="0" anchor="ctr"/>
                </a:tc>
                <a:tc>
                  <a:txBody>
                    <a:bodyPr/>
                    <a:lstStyle/>
                    <a:p>
                      <a:pPr algn="r" fontAlgn="ctr"/>
                      <a:r>
                        <a:rPr lang="en-US" altLang="ja-JP" sz="2400" b="0" i="0" u="none" strike="noStrike">
                          <a:solidFill>
                            <a:srgbClr val="000000"/>
                          </a:solidFill>
                          <a:effectLst/>
                          <a:latin typeface="+mn-lt"/>
                        </a:rPr>
                        <a:t>0.128</a:t>
                      </a:r>
                    </a:p>
                  </a:txBody>
                  <a:tcPr marL="9525" marR="9525" marT="9525" marB="0" anchor="ctr"/>
                </a:tc>
              </a:tr>
              <a:tr h="159224">
                <a:tc rowSpan="2">
                  <a:txBody>
                    <a:bodyPr/>
                    <a:lstStyle/>
                    <a:p>
                      <a:pPr algn="ctr"/>
                      <a:r>
                        <a:rPr kumimoji="1" lang="en-US" altLang="ja-JP" smtClean="0"/>
                        <a:t>GNOME</a:t>
                      </a:r>
                      <a:r>
                        <a:rPr kumimoji="1" lang="en-US" altLang="ja-JP" baseline="0" smtClean="0"/>
                        <a:t> GIMP</a:t>
                      </a:r>
                      <a:endParaRPr kumimoji="1" lang="ja-JP" altLang="en-US"/>
                    </a:p>
                  </a:txBody>
                  <a:tcPr anchor="ctr"/>
                </a:tc>
                <a:tc>
                  <a:txBody>
                    <a:bodyPr/>
                    <a:lstStyle/>
                    <a:p>
                      <a:pPr algn="ctr"/>
                      <a:r>
                        <a:rPr kumimoji="1" lang="en-US" altLang="ja-JP" b="1" smtClean="0"/>
                        <a:t>PCR</a:t>
                      </a:r>
                      <a:endParaRPr kumimoji="1" lang="ja-JP" altLang="en-US" b="1"/>
                    </a:p>
                  </a:txBody>
                  <a:tcPr/>
                </a:tc>
                <a:tc>
                  <a:txBody>
                    <a:bodyPr/>
                    <a:lstStyle/>
                    <a:p>
                      <a:pPr algn="r" fontAlgn="ctr"/>
                      <a:r>
                        <a:rPr lang="en-US" altLang="ja-JP" sz="2400" b="1" i="0" u="none" strike="noStrike">
                          <a:solidFill>
                            <a:srgbClr val="000000"/>
                          </a:solidFill>
                          <a:effectLst/>
                          <a:latin typeface="+mn-lt"/>
                        </a:rPr>
                        <a:t>0.124</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a:solidFill>
                            <a:srgbClr val="000000"/>
                          </a:solidFill>
                          <a:effectLst/>
                          <a:latin typeface="+mn-lt"/>
                        </a:rPr>
                        <a:t>0.219</a:t>
                      </a:r>
                    </a:p>
                  </a:txBody>
                  <a:tcPr marL="9525" marR="9525" marT="9525" marB="0" anchor="ctr"/>
                </a:tc>
              </a:tr>
              <a:tr h="159224">
                <a:tc vMerge="1">
                  <a:txBody>
                    <a:bodyPr/>
                    <a:lstStyle/>
                    <a:p>
                      <a:pPr algn="ctr"/>
                      <a:endParaRPr kumimoji="1" lang="ja-JP" altLang="en-US"/>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mtClean="0"/>
                        <a:t>PCR+CCR</a:t>
                      </a:r>
                      <a:endParaRPr kumimoji="1" lang="ja-JP" altLang="en-US" smtClean="0"/>
                    </a:p>
                  </a:txBody>
                  <a:tcPr/>
                </a:tc>
                <a:tc>
                  <a:txBody>
                    <a:bodyPr/>
                    <a:lstStyle/>
                    <a:p>
                      <a:pPr algn="r" fontAlgn="ctr"/>
                      <a:r>
                        <a:rPr lang="en-US" altLang="ja-JP" sz="2400" b="0" i="0" u="none" strike="noStrike">
                          <a:solidFill>
                            <a:srgbClr val="000000"/>
                          </a:solidFill>
                          <a:effectLst/>
                          <a:latin typeface="+mn-lt"/>
                        </a:rPr>
                        <a:t>0.093</a:t>
                      </a:r>
                    </a:p>
                  </a:txBody>
                  <a:tcPr marL="9525" marR="9525" marT="9525" marB="0" anchor="ctr"/>
                </a:tc>
                <a:tc>
                  <a:txBody>
                    <a:bodyPr/>
                    <a:lstStyle/>
                    <a:p>
                      <a:pPr algn="r" fontAlgn="ctr"/>
                      <a:r>
                        <a:rPr lang="en-US" altLang="ja-JP" sz="2400" b="0" i="0" u="none" strike="noStrike">
                          <a:solidFill>
                            <a:srgbClr val="000000"/>
                          </a:solidFill>
                          <a:effectLst/>
                          <a:latin typeface="+mn-lt"/>
                        </a:rPr>
                        <a:t>0.659</a:t>
                      </a:r>
                    </a:p>
                  </a:txBody>
                  <a:tcPr marL="9525" marR="9525" marT="9525" marB="0" anchor="ctr"/>
                </a:tc>
                <a:tc>
                  <a:txBody>
                    <a:bodyPr/>
                    <a:lstStyle/>
                    <a:p>
                      <a:pPr algn="r" fontAlgn="ctr"/>
                      <a:r>
                        <a:rPr lang="en-US" altLang="ja-JP" sz="2400" b="0" i="0" u="none" strike="noStrike">
                          <a:solidFill>
                            <a:srgbClr val="000000"/>
                          </a:solidFill>
                          <a:effectLst/>
                          <a:latin typeface="+mn-lt"/>
                        </a:rPr>
                        <a:t>0.163</a:t>
                      </a:r>
                    </a:p>
                  </a:txBody>
                  <a:tcPr marL="9525" marR="9525" marT="9525" marB="0" anchor="ctr"/>
                </a:tc>
              </a:tr>
              <a:tr h="159224">
                <a:tc rowSpan="2">
                  <a:txBody>
                    <a:bodyPr/>
                    <a:lstStyle/>
                    <a:p>
                      <a:pPr algn="ctr"/>
                      <a:r>
                        <a:rPr kumimoji="1" lang="en-US" altLang="ja-JP" smtClean="0"/>
                        <a:t>WebKit</a:t>
                      </a:r>
                      <a:endParaRPr kumimoji="1" lang="ja-JP" altLang="en-US"/>
                    </a:p>
                  </a:txBody>
                  <a:tcPr anchor="ctr"/>
                </a:tc>
                <a:tc>
                  <a:txBody>
                    <a:bodyPr/>
                    <a:lstStyle/>
                    <a:p>
                      <a:pPr algn="ctr"/>
                      <a:r>
                        <a:rPr kumimoji="1" lang="en-US" altLang="ja-JP" b="1" smtClean="0"/>
                        <a:t>PCR</a:t>
                      </a:r>
                      <a:endParaRPr kumimoji="1" lang="ja-JP" altLang="en-US" b="1"/>
                    </a:p>
                  </a:txBody>
                  <a:tcPr/>
                </a:tc>
                <a:tc>
                  <a:txBody>
                    <a:bodyPr/>
                    <a:lstStyle/>
                    <a:p>
                      <a:pPr algn="r" fontAlgn="ctr"/>
                      <a:r>
                        <a:rPr lang="en-US" altLang="ja-JP" sz="2400" b="1" i="0" u="none" strike="noStrike">
                          <a:solidFill>
                            <a:srgbClr val="000000"/>
                          </a:solidFill>
                          <a:effectLst/>
                          <a:latin typeface="+mn-lt"/>
                        </a:rPr>
                        <a:t>0.213</a:t>
                      </a:r>
                    </a:p>
                  </a:txBody>
                  <a:tcPr marL="9525" marR="9525" marT="9525" marB="0" anchor="ctr"/>
                </a:tc>
                <a:tc>
                  <a:txBody>
                    <a:bodyPr/>
                    <a:lstStyle/>
                    <a:p>
                      <a:pPr algn="r" fontAlgn="ctr"/>
                      <a:r>
                        <a:rPr lang="en-US" altLang="ja-JP" sz="2400" b="0" i="0" u="none" strike="noStrike" smtClean="0">
                          <a:solidFill>
                            <a:srgbClr val="000000"/>
                          </a:solidFill>
                          <a:effectLst/>
                          <a:latin typeface="+mn-lt"/>
                        </a:rPr>
                        <a:t>0.880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a:solidFill>
                            <a:srgbClr val="000000"/>
                          </a:solidFill>
                          <a:effectLst/>
                          <a:latin typeface="+mn-lt"/>
                        </a:rPr>
                        <a:t>0.332</a:t>
                      </a:r>
                    </a:p>
                  </a:txBody>
                  <a:tcPr marL="9525" marR="9525" marT="9525" marB="0" anchor="ctr"/>
                </a:tc>
              </a:tr>
              <a:tr h="159224">
                <a:tc vMerge="1">
                  <a:txBody>
                    <a:bodyPr/>
                    <a:lstStyle/>
                    <a:p>
                      <a:pPr algn="ctr"/>
                      <a:endParaRPr kumimoji="1" lang="ja-JP" altLang="en-US"/>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mtClean="0"/>
                        <a:t>PCR+CCR</a:t>
                      </a:r>
                      <a:endParaRPr kumimoji="1" lang="ja-JP" altLang="en-US" smtClean="0"/>
                    </a:p>
                  </a:txBody>
                  <a:tcPr/>
                </a:tc>
                <a:tc>
                  <a:txBody>
                    <a:bodyPr/>
                    <a:lstStyle/>
                    <a:p>
                      <a:pPr algn="r" fontAlgn="ctr"/>
                      <a:r>
                        <a:rPr lang="en-US" altLang="ja-JP" sz="2400" b="0" i="0" u="none" strike="noStrike">
                          <a:solidFill>
                            <a:srgbClr val="000000"/>
                          </a:solidFill>
                          <a:effectLst/>
                          <a:latin typeface="+mn-lt"/>
                        </a:rPr>
                        <a:t>0.196</a:t>
                      </a:r>
                    </a:p>
                  </a:txBody>
                  <a:tcPr marL="9525" marR="9525" marT="9525" marB="0" anchor="ctr"/>
                </a:tc>
                <a:tc>
                  <a:txBody>
                    <a:bodyPr/>
                    <a:lstStyle/>
                    <a:p>
                      <a:pPr algn="r" fontAlgn="ctr"/>
                      <a:r>
                        <a:rPr lang="en-US" altLang="ja-JP" sz="2400" b="1" i="0" u="none" strike="noStrike">
                          <a:solidFill>
                            <a:srgbClr val="000000"/>
                          </a:solidFill>
                          <a:effectLst/>
                          <a:latin typeface="+mn-lt"/>
                        </a:rPr>
                        <a:t>0.888</a:t>
                      </a:r>
                    </a:p>
                  </a:txBody>
                  <a:tcPr marL="9525" marR="9525" marT="9525" marB="0" anchor="ctr"/>
                </a:tc>
                <a:tc>
                  <a:txBody>
                    <a:bodyPr/>
                    <a:lstStyle/>
                    <a:p>
                      <a:pPr algn="r" fontAlgn="ctr"/>
                      <a:r>
                        <a:rPr lang="en-US" altLang="ja-JP" sz="2400" b="0" i="0" u="none" strike="noStrike">
                          <a:solidFill>
                            <a:srgbClr val="000000"/>
                          </a:solidFill>
                          <a:effectLst/>
                          <a:latin typeface="+mn-lt"/>
                        </a:rPr>
                        <a:t>0.312</a:t>
                      </a:r>
                    </a:p>
                  </a:txBody>
                  <a:tcPr marL="9525" marR="9525" marT="9525" marB="0" anchor="ctr"/>
                </a:tc>
              </a:tr>
            </a:tbl>
          </a:graphicData>
        </a:graphic>
      </p:graphicFrame>
      <p:sp>
        <p:nvSpPr>
          <p:cNvPr id="8" name="正方形/長方形 7"/>
          <p:cNvSpPr/>
          <p:nvPr/>
        </p:nvSpPr>
        <p:spPr>
          <a:xfrm>
            <a:off x="0" y="5373216"/>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ja-JP" altLang="en-US" sz="2800" b="1" smtClean="0"/>
              <a:t>すべてのプロジェクトで</a:t>
            </a:r>
            <a:r>
              <a:rPr lang="en-US" altLang="ja-JP" sz="2800" b="1" smtClean="0"/>
              <a:t>CCR</a:t>
            </a:r>
            <a:r>
              <a:rPr lang="ja-JP" altLang="en-US" sz="2800" b="1" smtClean="0"/>
              <a:t>を含む予測モデルよりも</a:t>
            </a:r>
            <a:r>
              <a:rPr lang="en-US" altLang="ja-JP" sz="2800" b="1" smtClean="0"/>
              <a:t/>
            </a:r>
            <a:br>
              <a:rPr lang="en-US" altLang="ja-JP" sz="2800" b="1" smtClean="0"/>
            </a:br>
            <a:r>
              <a:rPr lang="ja-JP" altLang="en-US" sz="2800" b="1" smtClean="0"/>
              <a:t>高い精度で予測することができた</a:t>
            </a:r>
            <a:endParaRPr lang="en-US" altLang="ja-JP" sz="2800" b="1" smtClean="0"/>
          </a:p>
        </p:txBody>
      </p:sp>
    </p:spTree>
    <p:extLst>
      <p:ext uri="{BB962C8B-B14F-4D97-AF65-F5344CB8AC3E}">
        <p14:creationId xmlns:p14="http://schemas.microsoft.com/office/powerpoint/2010/main" val="1406470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結果：</a:t>
            </a:r>
            <a:r>
              <a:rPr kumimoji="1" lang="en-US" altLang="ja-JP" smtClean="0"/>
              <a:t>Eclipse</a:t>
            </a:r>
            <a:r>
              <a:rPr lang="ja-JP" altLang="en-US"/>
              <a:t> </a:t>
            </a:r>
            <a:r>
              <a:rPr lang="en-US" altLang="ja-JP" smtClean="0"/>
              <a:t>Platform</a:t>
            </a:r>
            <a:endParaRPr kumimoji="1" lang="ja-JP" altLang="en-US" sz="360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32</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3939447401"/>
              </p:ext>
            </p:extLst>
          </p:nvPr>
        </p:nvGraphicFramePr>
        <p:xfrm>
          <a:off x="971600" y="2098000"/>
          <a:ext cx="7344816" cy="4211320"/>
        </p:xfrm>
        <a:graphic>
          <a:graphicData uri="http://schemas.openxmlformats.org/drawingml/2006/table">
            <a:tbl>
              <a:tblPr firstRow="1" bandRow="1">
                <a:tableStyleId>{5C22544A-7EE6-4342-B048-85BDC9FD1C3A}</a:tableStyleId>
              </a:tblPr>
              <a:tblGrid>
                <a:gridCol w="3600400"/>
                <a:gridCol w="1224136"/>
                <a:gridCol w="1224136"/>
                <a:gridCol w="1296144"/>
              </a:tblGrid>
              <a:tr h="370840">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a:txBody>
                    <a:bodyPr/>
                    <a:lstStyle/>
                    <a:p>
                      <a:r>
                        <a:rPr kumimoji="1" lang="en-US" altLang="ja-JP" sz="2200" b="0" smtClean="0"/>
                        <a:t>PCR</a:t>
                      </a:r>
                      <a:r>
                        <a:rPr kumimoji="1" lang="ja-JP" altLang="en-US" sz="2200" b="0" smtClean="0"/>
                        <a:t>のみ</a:t>
                      </a:r>
                      <a:endParaRPr kumimoji="1" lang="ja-JP" altLang="en-US" sz="2200" b="0"/>
                    </a:p>
                  </a:txBody>
                  <a:tcPr/>
                </a:tc>
                <a:tc>
                  <a:txBody>
                    <a:bodyPr/>
                    <a:lstStyle/>
                    <a:p>
                      <a:pPr algn="r" fontAlgn="ctr"/>
                      <a:r>
                        <a:rPr lang="en-US" altLang="ja-JP" sz="2400" b="1" i="0" u="none" strike="noStrike">
                          <a:solidFill>
                            <a:srgbClr val="000000"/>
                          </a:solidFill>
                          <a:effectLst/>
                          <a:latin typeface="+mn-lt"/>
                          <a:ea typeface="+mn-ea"/>
                        </a:rPr>
                        <a:t>0.146</a:t>
                      </a:r>
                    </a:p>
                  </a:txBody>
                  <a:tcPr marL="9525" marR="9525" marT="9525" marB="0" anchor="ctr"/>
                </a:tc>
                <a:tc>
                  <a:txBody>
                    <a:bodyPr/>
                    <a:lstStyle/>
                    <a:p>
                      <a:pPr algn="r" fontAlgn="ctr"/>
                      <a:r>
                        <a:rPr lang="en-US" altLang="ja-JP" sz="2400" b="1" i="0" u="none" strike="noStrike">
                          <a:solidFill>
                            <a:srgbClr val="000000"/>
                          </a:solidFill>
                          <a:effectLst/>
                          <a:latin typeface="+mn-lt"/>
                          <a:ea typeface="+mn-ea"/>
                        </a:rPr>
                        <a:t>0.967</a:t>
                      </a:r>
                    </a:p>
                  </a:txBody>
                  <a:tcPr marL="9525" marR="9525" marT="9525" marB="0" anchor="ctr"/>
                </a:tc>
                <a:tc>
                  <a:txBody>
                    <a:bodyPr/>
                    <a:lstStyle/>
                    <a:p>
                      <a:pPr algn="r" fontAlgn="ctr"/>
                      <a:r>
                        <a:rPr lang="en-US" altLang="ja-JP" sz="2400" b="1" i="0" u="none" strike="noStrike">
                          <a:solidFill>
                            <a:srgbClr val="000000"/>
                          </a:solidFill>
                          <a:effectLst/>
                          <a:latin typeface="+mn-lt"/>
                          <a:ea typeface="+mn-ea"/>
                        </a:rPr>
                        <a:t>0.248</a:t>
                      </a:r>
                    </a:p>
                  </a:txBody>
                  <a:tcPr marL="9525" marR="9525" marT="9525" marB="0" anchor="ctr"/>
                </a:tc>
              </a:tr>
              <a:tr h="370840">
                <a:tc>
                  <a:txBody>
                    <a:bodyPr/>
                    <a:lstStyle/>
                    <a:p>
                      <a:r>
                        <a:rPr kumimoji="1" lang="ja-JP" altLang="en-US" sz="2200" b="0" smtClean="0"/>
                        <a:t>活動期間のみ</a:t>
                      </a:r>
                      <a:endParaRPr kumimoji="1" lang="ja-JP" altLang="en-US" sz="2200" b="0"/>
                    </a:p>
                  </a:txBody>
                  <a:tcPr/>
                </a:tc>
                <a:tc>
                  <a:txBody>
                    <a:bodyPr/>
                    <a:lstStyle/>
                    <a:p>
                      <a:pPr algn="r" fontAlgn="ctr"/>
                      <a:r>
                        <a:rPr lang="en-US" altLang="ja-JP" sz="2400" b="0" i="0" u="none" strike="noStrike">
                          <a:solidFill>
                            <a:srgbClr val="000000"/>
                          </a:solidFill>
                          <a:effectLst/>
                          <a:latin typeface="+mn-lt"/>
                          <a:ea typeface="+mn-ea"/>
                        </a:rPr>
                        <a:t>0.021</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0.882</a:t>
                      </a:r>
                    </a:p>
                  </a:txBody>
                  <a:tcPr marL="9525" marR="9525" marT="9525" marB="0" anchor="ctr"/>
                </a:tc>
                <a:tc>
                  <a:txBody>
                    <a:bodyPr/>
                    <a:lstStyle/>
                    <a:p>
                      <a:pPr algn="r" fontAlgn="ctr"/>
                      <a:r>
                        <a:rPr lang="en-US" altLang="ja-JP" sz="2400" b="0" i="0" u="none" strike="noStrike" smtClean="0">
                          <a:solidFill>
                            <a:srgbClr val="000000"/>
                          </a:solidFill>
                          <a:effectLst/>
                          <a:latin typeface="+mn-lt"/>
                          <a:ea typeface="+mn-ea"/>
                        </a:rPr>
                        <a:t>0.040</a:t>
                      </a:r>
                      <a:endParaRPr lang="en-US" altLang="ja-JP" sz="2400" b="0" i="0" u="none" strike="noStrike">
                        <a:solidFill>
                          <a:srgbClr val="000000"/>
                        </a:solidFill>
                        <a:effectLst/>
                        <a:latin typeface="+mn-lt"/>
                        <a:ea typeface="+mn-ea"/>
                      </a:endParaRPr>
                    </a:p>
                  </a:txBody>
                  <a:tcPr marL="9525" marR="9525" marT="9525" marB="0" anchor="ctr"/>
                </a:tc>
              </a:tr>
              <a:tr h="370840">
                <a:tc>
                  <a:txBody>
                    <a:bodyPr/>
                    <a:lstStyle/>
                    <a:p>
                      <a:r>
                        <a:rPr kumimoji="1" lang="ja-JP" altLang="en-US" sz="2200" b="0" smtClean="0"/>
                        <a:t>コメント数のみ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ea typeface="+mn-ea"/>
                        </a:rPr>
                        <a:t>0.023</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0.864</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0.038</a:t>
                      </a:r>
                    </a:p>
                  </a:txBody>
                  <a:tcPr marL="9525" marR="9525" marT="9525" marB="0" anchor="ctr"/>
                </a:tc>
              </a:tr>
              <a:tr h="370840">
                <a:tc>
                  <a:txBody>
                    <a:bodyPr/>
                    <a:lstStyle/>
                    <a:p>
                      <a:r>
                        <a:rPr kumimoji="1" lang="ja-JP" altLang="en-US" sz="2200" b="0" smtClean="0"/>
                        <a:t>パッチ数のみ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ea typeface="+mn-ea"/>
                        </a:rPr>
                        <a:t>0.107</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0.856</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0.183</a:t>
                      </a:r>
                    </a:p>
                  </a:txBody>
                  <a:tcPr marL="9525" marR="9525" marT="9525" marB="0" anchor="ctr"/>
                </a:tc>
              </a:tr>
              <a:tr h="370840">
                <a:tc>
                  <a:txBody>
                    <a:bodyPr/>
                    <a:lstStyle/>
                    <a:p>
                      <a:r>
                        <a:rPr kumimoji="1" lang="en-US" altLang="ja-JP" sz="2200" b="0" smtClean="0"/>
                        <a:t>PCR+</a:t>
                      </a:r>
                      <a:r>
                        <a:rPr kumimoji="1" lang="ja-JP" altLang="en-US" sz="2200" b="0" smtClean="0"/>
                        <a:t>活動期間</a:t>
                      </a:r>
                      <a:endParaRPr kumimoji="1" lang="ja-JP" altLang="en-US" sz="2200" b="0"/>
                    </a:p>
                  </a:txBody>
                  <a:tcPr/>
                </a:tc>
                <a:tc>
                  <a:txBody>
                    <a:bodyPr/>
                    <a:lstStyle/>
                    <a:p>
                      <a:pPr algn="r" fontAlgn="ctr"/>
                      <a:r>
                        <a:rPr lang="en-US" altLang="ja-JP" sz="2400" b="0" i="0" u="none" strike="noStrike">
                          <a:solidFill>
                            <a:srgbClr val="000000"/>
                          </a:solidFill>
                          <a:effectLst/>
                          <a:latin typeface="+mn-lt"/>
                          <a:ea typeface="+mn-ea"/>
                        </a:rPr>
                        <a:t>0.062</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0.884</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0.106</a:t>
                      </a:r>
                    </a:p>
                  </a:txBody>
                  <a:tcPr marL="9525" marR="9525" marT="9525" marB="0" anchor="ctr"/>
                </a:tc>
              </a:tr>
              <a:tr h="370840">
                <a:tc>
                  <a:txBody>
                    <a:bodyPr/>
                    <a:lstStyle/>
                    <a:p>
                      <a:r>
                        <a:rPr kumimoji="1" lang="en-US" altLang="ja-JP" sz="2200" b="0" smtClean="0"/>
                        <a:t>PCR+</a:t>
                      </a:r>
                      <a:r>
                        <a:rPr kumimoji="1" lang="ja-JP" altLang="en-US" sz="2200" b="0" smtClean="0"/>
                        <a:t>コメント数</a:t>
                      </a:r>
                      <a:endParaRPr kumimoji="1" lang="ja-JP" altLang="en-US" sz="2200" b="0"/>
                    </a:p>
                  </a:txBody>
                  <a:tcPr/>
                </a:tc>
                <a:tc>
                  <a:txBody>
                    <a:bodyPr/>
                    <a:lstStyle/>
                    <a:p>
                      <a:pPr algn="r" fontAlgn="ctr"/>
                      <a:r>
                        <a:rPr lang="en-US" altLang="ja-JP" sz="2400" b="0" i="0" u="none" strike="noStrike">
                          <a:solidFill>
                            <a:srgbClr val="000000"/>
                          </a:solidFill>
                          <a:effectLst/>
                          <a:latin typeface="+mn-lt"/>
                          <a:ea typeface="+mn-ea"/>
                        </a:rPr>
                        <a:t>0.047</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0.872</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0.079</a:t>
                      </a:r>
                    </a:p>
                  </a:txBody>
                  <a:tcPr marL="9525" marR="9525" marT="9525" marB="0" anchor="ctr"/>
                </a:tc>
              </a:tr>
              <a:tr h="370840">
                <a:tc>
                  <a:txBody>
                    <a:bodyPr/>
                    <a:lstStyle/>
                    <a:p>
                      <a:r>
                        <a:rPr kumimoji="1" lang="ja-JP" altLang="en-US" sz="2200" b="0" smtClean="0"/>
                        <a:t>コメント数＋パッチ数</a:t>
                      </a:r>
                      <a:endParaRPr kumimoji="1" lang="ja-JP" altLang="en-US" sz="2200" b="0"/>
                    </a:p>
                  </a:txBody>
                  <a:tcPr/>
                </a:tc>
                <a:tc>
                  <a:txBody>
                    <a:bodyPr/>
                    <a:lstStyle/>
                    <a:p>
                      <a:pPr algn="r" fontAlgn="ctr"/>
                      <a:r>
                        <a:rPr lang="en-US" altLang="ja-JP" sz="2400" b="0" i="0" u="none" strike="noStrike">
                          <a:solidFill>
                            <a:srgbClr val="000000"/>
                          </a:solidFill>
                          <a:effectLst/>
                          <a:latin typeface="+mn-lt"/>
                          <a:ea typeface="+mn-ea"/>
                        </a:rPr>
                        <a:t>0.045</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0.872</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0.074</a:t>
                      </a:r>
                    </a:p>
                  </a:txBody>
                  <a:tcPr marL="9525" marR="9525" marT="9525" marB="0" anchor="ctr"/>
                </a:tc>
              </a:tr>
              <a:tr h="370840">
                <a:tc>
                  <a:txBody>
                    <a:bodyPr/>
                    <a:lstStyle/>
                    <a:p>
                      <a:r>
                        <a:rPr kumimoji="1" lang="ja-JP" altLang="en-US" sz="2200" b="0" smtClean="0"/>
                        <a:t>先行研究でのモデル</a:t>
                      </a:r>
                      <a:endParaRPr kumimoji="1" lang="ja-JP" altLang="en-US" sz="2200" b="0"/>
                    </a:p>
                  </a:txBody>
                  <a:tcPr/>
                </a:tc>
                <a:tc>
                  <a:txBody>
                    <a:bodyPr/>
                    <a:lstStyle/>
                    <a:p>
                      <a:pPr algn="r" fontAlgn="ctr"/>
                      <a:r>
                        <a:rPr lang="en-US" altLang="ja-JP" sz="2400" b="0" i="0" u="none" strike="noStrike">
                          <a:solidFill>
                            <a:srgbClr val="000000"/>
                          </a:solidFill>
                          <a:effectLst/>
                          <a:latin typeface="+mn-lt"/>
                          <a:ea typeface="+mn-ea"/>
                        </a:rPr>
                        <a:t>0.049</a:t>
                      </a:r>
                    </a:p>
                  </a:txBody>
                  <a:tcPr marL="9525" marR="9525" marT="9525" marB="0" anchor="ctr"/>
                </a:tc>
                <a:tc>
                  <a:txBody>
                    <a:bodyPr/>
                    <a:lstStyle/>
                    <a:p>
                      <a:pPr algn="r" fontAlgn="ctr"/>
                      <a:r>
                        <a:rPr lang="en-US" altLang="ja-JP" sz="2400" b="0" i="0" u="none" strike="noStrike" smtClean="0">
                          <a:solidFill>
                            <a:srgbClr val="000000"/>
                          </a:solidFill>
                          <a:effectLst/>
                          <a:latin typeface="+mn-lt"/>
                          <a:ea typeface="+mn-ea"/>
                        </a:rPr>
                        <a:t>0.730</a:t>
                      </a:r>
                      <a:endParaRPr lang="en-US" altLang="ja-JP" sz="2400" b="0" i="0" u="none" strike="noStrike">
                        <a:solidFill>
                          <a:srgbClr val="000000"/>
                        </a:solidFill>
                        <a:effectLst/>
                        <a:latin typeface="+mn-lt"/>
                        <a:ea typeface="+mn-ea"/>
                      </a:endParaRP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0.088</a:t>
                      </a:r>
                    </a:p>
                  </a:txBody>
                  <a:tcPr marL="9525" marR="9525" marT="9525" marB="0" anchor="ctr"/>
                </a:tc>
              </a:tr>
              <a:tr h="370840">
                <a:tc>
                  <a:txBody>
                    <a:bodyPr/>
                    <a:lstStyle/>
                    <a:p>
                      <a:r>
                        <a:rPr kumimoji="1" lang="en-US" altLang="ja-JP" sz="2200" b="0" smtClean="0"/>
                        <a:t>6</a:t>
                      </a:r>
                      <a:r>
                        <a:rPr kumimoji="1" lang="ja-JP" altLang="en-US" sz="2200" b="0" smtClean="0"/>
                        <a:t>種類の全てのメトリクス</a:t>
                      </a:r>
                      <a:endParaRPr kumimoji="1" lang="ja-JP" altLang="en-US" sz="2200" b="0"/>
                    </a:p>
                  </a:txBody>
                  <a:tcPr/>
                </a:tc>
                <a:tc>
                  <a:txBody>
                    <a:bodyPr/>
                    <a:lstStyle/>
                    <a:p>
                      <a:pPr algn="r" fontAlgn="ctr"/>
                      <a:r>
                        <a:rPr lang="en-US" altLang="ja-JP" sz="2400" b="0" i="0" u="none" strike="noStrike">
                          <a:solidFill>
                            <a:srgbClr val="000000"/>
                          </a:solidFill>
                          <a:effectLst/>
                          <a:latin typeface="+mn-lt"/>
                          <a:ea typeface="+mn-ea"/>
                        </a:rPr>
                        <a:t>0.029</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0.719</a:t>
                      </a:r>
                    </a:p>
                  </a:txBody>
                  <a:tcPr marL="9525" marR="9525" marT="9525" marB="0" anchor="ctr"/>
                </a:tc>
                <a:tc>
                  <a:txBody>
                    <a:bodyPr/>
                    <a:lstStyle/>
                    <a:p>
                      <a:pPr algn="r" fontAlgn="ctr"/>
                      <a:r>
                        <a:rPr lang="en-US" altLang="ja-JP" sz="2400" b="0" i="0" u="none" strike="noStrike">
                          <a:solidFill>
                            <a:srgbClr val="000000"/>
                          </a:solidFill>
                          <a:effectLst/>
                          <a:latin typeface="+mn-lt"/>
                          <a:ea typeface="+mn-ea"/>
                        </a:rPr>
                        <a:t>0.055</a:t>
                      </a:r>
                    </a:p>
                  </a:txBody>
                  <a:tcPr marL="9525" marR="9525" marT="9525" marB="0" anchor="ctr"/>
                </a:tc>
              </a:tr>
            </a:tbl>
          </a:graphicData>
        </a:graphic>
      </p:graphicFrame>
      <p:sp>
        <p:nvSpPr>
          <p:cNvPr id="7" name="コンテンツ プレースホルダー 2"/>
          <p:cNvSpPr>
            <a:spLocks noGrp="1"/>
          </p:cNvSpPr>
          <p:nvPr>
            <p:ph idx="1"/>
          </p:nvPr>
        </p:nvSpPr>
        <p:spPr>
          <a:xfrm>
            <a:off x="457200" y="1556792"/>
            <a:ext cx="8229600" cy="4824536"/>
          </a:xfrm>
        </p:spPr>
        <p:txBody>
          <a:bodyPr/>
          <a:lstStyle/>
          <a:p>
            <a:r>
              <a:rPr lang="ja-JP" altLang="en-US" smtClean="0"/>
              <a:t>ロジスティック回帰分析</a:t>
            </a:r>
            <a:endParaRPr lang="en-US" altLang="ja-JP" smtClean="0"/>
          </a:p>
          <a:p>
            <a:endParaRPr lang="en-US" altLang="ja-JP"/>
          </a:p>
          <a:p>
            <a:endParaRPr lang="en-US" altLang="ja-JP"/>
          </a:p>
          <a:p>
            <a:endParaRPr lang="en-US" altLang="ja-JP"/>
          </a:p>
          <a:p>
            <a:pPr lvl="1"/>
            <a:endParaRPr kumimoji="1" lang="ja-JP" altLang="en-US"/>
          </a:p>
        </p:txBody>
      </p:sp>
    </p:spTree>
    <p:extLst>
      <p:ext uri="{BB962C8B-B14F-4D97-AF65-F5344CB8AC3E}">
        <p14:creationId xmlns:p14="http://schemas.microsoft.com/office/powerpoint/2010/main" val="28045111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結果：</a:t>
            </a:r>
            <a:r>
              <a:rPr kumimoji="1" lang="en-US" altLang="ja-JP" smtClean="0"/>
              <a:t>Eclipse</a:t>
            </a:r>
            <a:r>
              <a:rPr lang="ja-JP" altLang="en-US"/>
              <a:t> </a:t>
            </a:r>
            <a:r>
              <a:rPr lang="en-US" altLang="ja-JP" smtClean="0"/>
              <a:t>Platform</a:t>
            </a:r>
            <a:endParaRPr kumimoji="1" lang="ja-JP" altLang="en-US" sz="360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33</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2802782139"/>
              </p:ext>
            </p:extLst>
          </p:nvPr>
        </p:nvGraphicFramePr>
        <p:xfrm>
          <a:off x="971600" y="2098000"/>
          <a:ext cx="7344816" cy="4211320"/>
        </p:xfrm>
        <a:graphic>
          <a:graphicData uri="http://schemas.openxmlformats.org/drawingml/2006/table">
            <a:tbl>
              <a:tblPr firstRow="1" bandRow="1">
                <a:tableStyleId>{5C22544A-7EE6-4342-B048-85BDC9FD1C3A}</a:tableStyleId>
              </a:tblPr>
              <a:tblGrid>
                <a:gridCol w="3600400"/>
                <a:gridCol w="1224136"/>
                <a:gridCol w="1224136"/>
                <a:gridCol w="1296144"/>
              </a:tblGrid>
              <a:tr h="370840">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a:txBody>
                    <a:bodyPr/>
                    <a:lstStyle/>
                    <a:p>
                      <a:r>
                        <a:rPr kumimoji="1" lang="en-US" altLang="ja-JP" sz="2200" b="0" smtClean="0"/>
                        <a:t>PCR</a:t>
                      </a:r>
                      <a:r>
                        <a:rPr kumimoji="1" lang="ja-JP" altLang="en-US" sz="2200" b="0" smtClean="0"/>
                        <a:t>のみ</a:t>
                      </a:r>
                      <a:endParaRPr kumimoji="1" lang="ja-JP" altLang="en-US" sz="2200" b="0"/>
                    </a:p>
                  </a:txBody>
                  <a:tcPr/>
                </a:tc>
                <a:tc>
                  <a:txBody>
                    <a:bodyPr/>
                    <a:lstStyle/>
                    <a:p>
                      <a:pPr algn="r" fontAlgn="ctr"/>
                      <a:r>
                        <a:rPr lang="en-US" altLang="ja-JP" sz="2400" b="1" i="0" u="none" strike="noStrike">
                          <a:solidFill>
                            <a:srgbClr val="000000"/>
                          </a:solidFill>
                          <a:effectLst/>
                          <a:latin typeface="+mn-lt"/>
                        </a:rPr>
                        <a:t>0.124</a:t>
                      </a:r>
                    </a:p>
                  </a:txBody>
                  <a:tcPr marL="9525" marR="9525" marT="9525" marB="0" anchor="ctr"/>
                </a:tc>
                <a:tc>
                  <a:txBody>
                    <a:bodyPr/>
                    <a:lstStyle/>
                    <a:p>
                      <a:pPr algn="r" fontAlgn="ctr"/>
                      <a:r>
                        <a:rPr lang="en-US" altLang="ja-JP" sz="2400" b="1" i="0" u="none" strike="noStrike">
                          <a:solidFill>
                            <a:srgbClr val="000000"/>
                          </a:solidFill>
                          <a:effectLst/>
                          <a:latin typeface="+mn-lt"/>
                        </a:rPr>
                        <a:t>0.967</a:t>
                      </a:r>
                    </a:p>
                  </a:txBody>
                  <a:tcPr marL="9525" marR="9525" marT="9525" marB="0" anchor="ctr"/>
                </a:tc>
                <a:tc>
                  <a:txBody>
                    <a:bodyPr/>
                    <a:lstStyle/>
                    <a:p>
                      <a:pPr algn="r" fontAlgn="ctr"/>
                      <a:r>
                        <a:rPr lang="en-US" altLang="ja-JP" sz="2400" b="1" i="0" u="none" strike="noStrike">
                          <a:solidFill>
                            <a:srgbClr val="000000"/>
                          </a:solidFill>
                          <a:effectLst/>
                          <a:latin typeface="+mn-lt"/>
                        </a:rPr>
                        <a:t>0.218</a:t>
                      </a:r>
                    </a:p>
                  </a:txBody>
                  <a:tcPr marL="9525" marR="9525" marT="9525" marB="0" anchor="ctr"/>
                </a:tc>
              </a:tr>
              <a:tr h="370840">
                <a:tc>
                  <a:txBody>
                    <a:bodyPr/>
                    <a:lstStyle/>
                    <a:p>
                      <a:r>
                        <a:rPr kumimoji="1" lang="ja-JP" altLang="en-US" sz="2200" b="0" smtClean="0"/>
                        <a:t>活動期間のみ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0.018</a:t>
                      </a:r>
                    </a:p>
                  </a:txBody>
                  <a:tcPr marL="9525" marR="9525" marT="9525" marB="0" anchor="ctr"/>
                </a:tc>
                <a:tc>
                  <a:txBody>
                    <a:bodyPr/>
                    <a:lstStyle/>
                    <a:p>
                      <a:pPr algn="r" fontAlgn="ctr"/>
                      <a:r>
                        <a:rPr lang="en-US" altLang="ja-JP" sz="2400" b="0" i="0" u="none" strike="noStrike">
                          <a:solidFill>
                            <a:srgbClr val="000000"/>
                          </a:solidFill>
                          <a:effectLst/>
                          <a:latin typeface="+mn-lt"/>
                        </a:rPr>
                        <a:t>0.882</a:t>
                      </a:r>
                    </a:p>
                  </a:txBody>
                  <a:tcPr marL="9525" marR="9525" marT="9525" marB="0" anchor="ctr"/>
                </a:tc>
                <a:tc>
                  <a:txBody>
                    <a:bodyPr/>
                    <a:lstStyle/>
                    <a:p>
                      <a:pPr algn="r" fontAlgn="ctr"/>
                      <a:r>
                        <a:rPr lang="en-US" altLang="ja-JP" sz="2400" b="0" i="0" u="none" strike="noStrike">
                          <a:solidFill>
                            <a:srgbClr val="000000"/>
                          </a:solidFill>
                          <a:effectLst/>
                          <a:latin typeface="+mn-lt"/>
                        </a:rPr>
                        <a:t>0.035</a:t>
                      </a:r>
                    </a:p>
                  </a:txBody>
                  <a:tcPr marL="9525" marR="9525" marT="9525" marB="0" anchor="ctr"/>
                </a:tc>
              </a:tr>
              <a:tr h="370840">
                <a:tc>
                  <a:txBody>
                    <a:bodyPr/>
                    <a:lstStyle/>
                    <a:p>
                      <a:r>
                        <a:rPr kumimoji="1" lang="ja-JP" altLang="en-US" sz="2200" b="0" smtClean="0"/>
                        <a:t>コメント数のみ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0.031</a:t>
                      </a:r>
                    </a:p>
                  </a:txBody>
                  <a:tcPr marL="9525" marR="9525" marT="9525" marB="0" anchor="ctr"/>
                </a:tc>
                <a:tc>
                  <a:txBody>
                    <a:bodyPr/>
                    <a:lstStyle/>
                    <a:p>
                      <a:pPr algn="r" fontAlgn="ctr"/>
                      <a:r>
                        <a:rPr lang="en-US" altLang="ja-JP" sz="2400" b="0" i="0" u="none" strike="noStrike">
                          <a:solidFill>
                            <a:srgbClr val="000000"/>
                          </a:solidFill>
                          <a:effectLst/>
                          <a:latin typeface="+mn-lt"/>
                        </a:rPr>
                        <a:t>0.793</a:t>
                      </a:r>
                    </a:p>
                  </a:txBody>
                  <a:tcPr marL="9525" marR="9525" marT="9525" marB="0" anchor="ctr"/>
                </a:tc>
                <a:tc>
                  <a:txBody>
                    <a:bodyPr/>
                    <a:lstStyle/>
                    <a:p>
                      <a:pPr algn="r" fontAlgn="ctr"/>
                      <a:r>
                        <a:rPr lang="en-US" altLang="ja-JP" sz="2400" b="0" i="0" u="none" strike="noStrike">
                          <a:solidFill>
                            <a:srgbClr val="000000"/>
                          </a:solidFill>
                          <a:effectLst/>
                          <a:latin typeface="+mn-lt"/>
                        </a:rPr>
                        <a:t>0.059</a:t>
                      </a:r>
                    </a:p>
                  </a:txBody>
                  <a:tcPr marL="9525" marR="9525" marT="9525" marB="0" anchor="ctr"/>
                </a:tc>
              </a:tr>
              <a:tr h="370840">
                <a:tc>
                  <a:txBody>
                    <a:bodyPr/>
                    <a:lstStyle/>
                    <a:p>
                      <a:r>
                        <a:rPr kumimoji="1" lang="ja-JP" altLang="en-US" sz="2200" b="0" smtClean="0"/>
                        <a:t>パッチ数のみ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0.119</a:t>
                      </a:r>
                    </a:p>
                  </a:txBody>
                  <a:tcPr marL="9525" marR="9525" marT="9525" marB="0" anchor="ctr"/>
                </a:tc>
                <a:tc>
                  <a:txBody>
                    <a:bodyPr/>
                    <a:lstStyle/>
                    <a:p>
                      <a:pPr algn="r" fontAlgn="ctr"/>
                      <a:r>
                        <a:rPr lang="en-US" altLang="ja-JP" sz="2400" b="0" i="0" u="none" strike="noStrike">
                          <a:solidFill>
                            <a:srgbClr val="000000"/>
                          </a:solidFill>
                          <a:effectLst/>
                          <a:latin typeface="+mn-lt"/>
                        </a:rPr>
                        <a:t>0.914</a:t>
                      </a:r>
                    </a:p>
                  </a:txBody>
                  <a:tcPr marL="9525" marR="9525" marT="9525" marB="0" anchor="ctr"/>
                </a:tc>
                <a:tc>
                  <a:txBody>
                    <a:bodyPr/>
                    <a:lstStyle/>
                    <a:p>
                      <a:pPr algn="r" fontAlgn="ctr"/>
                      <a:r>
                        <a:rPr lang="en-US" altLang="ja-JP" sz="2400" b="0" i="0" u="none" strike="noStrike">
                          <a:solidFill>
                            <a:srgbClr val="000000"/>
                          </a:solidFill>
                          <a:effectLst/>
                          <a:latin typeface="+mn-lt"/>
                        </a:rPr>
                        <a:t>0.193</a:t>
                      </a:r>
                    </a:p>
                  </a:txBody>
                  <a:tcPr marL="9525" marR="9525" marT="9525" marB="0" anchor="ctr"/>
                </a:tc>
              </a:tr>
              <a:tr h="370840">
                <a:tc>
                  <a:txBody>
                    <a:bodyPr/>
                    <a:lstStyle/>
                    <a:p>
                      <a:r>
                        <a:rPr kumimoji="1" lang="en-US" altLang="ja-JP" sz="2200" b="0" smtClean="0"/>
                        <a:t>PCR+</a:t>
                      </a:r>
                      <a:r>
                        <a:rPr kumimoji="1" lang="ja-JP" altLang="en-US" sz="2200" b="0" smtClean="0"/>
                        <a:t>活動期間</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0.123</a:t>
                      </a:r>
                    </a:p>
                  </a:txBody>
                  <a:tcPr marL="9525" marR="9525" marT="9525" marB="0" anchor="ctr"/>
                </a:tc>
                <a:tc>
                  <a:txBody>
                    <a:bodyPr/>
                    <a:lstStyle/>
                    <a:p>
                      <a:pPr algn="r" fontAlgn="ctr"/>
                      <a:r>
                        <a:rPr lang="en-US" altLang="ja-JP" sz="2400" b="0" i="0" u="none" strike="noStrike">
                          <a:solidFill>
                            <a:srgbClr val="000000"/>
                          </a:solidFill>
                          <a:effectLst/>
                          <a:latin typeface="+mn-lt"/>
                        </a:rPr>
                        <a:t>0.913</a:t>
                      </a:r>
                    </a:p>
                  </a:txBody>
                  <a:tcPr marL="9525" marR="9525" marT="9525" marB="0" anchor="ctr"/>
                </a:tc>
                <a:tc>
                  <a:txBody>
                    <a:bodyPr/>
                    <a:lstStyle/>
                    <a:p>
                      <a:pPr algn="r" fontAlgn="ctr"/>
                      <a:r>
                        <a:rPr lang="en-US" altLang="ja-JP" sz="2400" b="0" i="0" u="none" strike="noStrike">
                          <a:solidFill>
                            <a:srgbClr val="000000"/>
                          </a:solidFill>
                          <a:effectLst/>
                          <a:latin typeface="+mn-lt"/>
                        </a:rPr>
                        <a:t>0.215</a:t>
                      </a:r>
                    </a:p>
                  </a:txBody>
                  <a:tcPr marL="9525" marR="9525" marT="9525" marB="0" anchor="ctr"/>
                </a:tc>
              </a:tr>
              <a:tr h="370840">
                <a:tc>
                  <a:txBody>
                    <a:bodyPr/>
                    <a:lstStyle/>
                    <a:p>
                      <a:r>
                        <a:rPr kumimoji="1" lang="en-US" altLang="ja-JP" sz="2200" b="0" smtClean="0"/>
                        <a:t>PCR+</a:t>
                      </a:r>
                      <a:r>
                        <a:rPr kumimoji="1" lang="ja-JP" altLang="en-US" sz="2200" b="0" smtClean="0"/>
                        <a:t>コメント数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0.068</a:t>
                      </a:r>
                    </a:p>
                  </a:txBody>
                  <a:tcPr marL="9525" marR="9525" marT="9525" marB="0" anchor="ctr"/>
                </a:tc>
                <a:tc>
                  <a:txBody>
                    <a:bodyPr/>
                    <a:lstStyle/>
                    <a:p>
                      <a:pPr algn="r" fontAlgn="ctr"/>
                      <a:r>
                        <a:rPr lang="en-US" altLang="ja-JP" sz="2400" b="0" i="0" u="none" strike="noStrike">
                          <a:solidFill>
                            <a:srgbClr val="000000"/>
                          </a:solidFill>
                          <a:effectLst/>
                          <a:latin typeface="+mn-lt"/>
                        </a:rPr>
                        <a:t>0.901</a:t>
                      </a:r>
                    </a:p>
                  </a:txBody>
                  <a:tcPr marL="9525" marR="9525" marT="9525" marB="0" anchor="ctr"/>
                </a:tc>
                <a:tc>
                  <a:txBody>
                    <a:bodyPr/>
                    <a:lstStyle/>
                    <a:p>
                      <a:pPr algn="r" fontAlgn="ctr"/>
                      <a:r>
                        <a:rPr lang="en-US" altLang="ja-JP" sz="2400" b="0" i="0" u="none" strike="noStrike">
                          <a:solidFill>
                            <a:srgbClr val="000000"/>
                          </a:solidFill>
                          <a:effectLst/>
                          <a:latin typeface="+mn-lt"/>
                        </a:rPr>
                        <a:t>0.124</a:t>
                      </a:r>
                    </a:p>
                  </a:txBody>
                  <a:tcPr marL="9525" marR="9525" marT="9525" marB="0" anchor="ctr"/>
                </a:tc>
              </a:tr>
              <a:tr h="370840">
                <a:tc>
                  <a:txBody>
                    <a:bodyPr/>
                    <a:lstStyle/>
                    <a:p>
                      <a:r>
                        <a:rPr kumimoji="1" lang="ja-JP" altLang="en-US" sz="2200" b="0" smtClean="0"/>
                        <a:t>コメント数＋パッチ数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0.082</a:t>
                      </a:r>
                    </a:p>
                  </a:txBody>
                  <a:tcPr marL="9525" marR="9525" marT="9525" marB="0" anchor="ctr"/>
                </a:tc>
                <a:tc>
                  <a:txBody>
                    <a:bodyPr/>
                    <a:lstStyle/>
                    <a:p>
                      <a:pPr algn="r" fontAlgn="ctr"/>
                      <a:r>
                        <a:rPr lang="en-US" altLang="ja-JP" sz="2400" b="0" i="0" u="none" strike="noStrike">
                          <a:solidFill>
                            <a:srgbClr val="000000"/>
                          </a:solidFill>
                          <a:effectLst/>
                          <a:latin typeface="+mn-lt"/>
                        </a:rPr>
                        <a:t>0.884</a:t>
                      </a:r>
                    </a:p>
                  </a:txBody>
                  <a:tcPr marL="9525" marR="9525" marT="9525" marB="0" anchor="ctr"/>
                </a:tc>
                <a:tc>
                  <a:txBody>
                    <a:bodyPr/>
                    <a:lstStyle/>
                    <a:p>
                      <a:pPr algn="r" fontAlgn="ctr"/>
                      <a:r>
                        <a:rPr lang="en-US" altLang="ja-JP" sz="2400" b="0" i="0" u="none" strike="noStrike">
                          <a:solidFill>
                            <a:srgbClr val="000000"/>
                          </a:solidFill>
                          <a:effectLst/>
                          <a:latin typeface="+mn-lt"/>
                        </a:rPr>
                        <a:t>0.145</a:t>
                      </a:r>
                    </a:p>
                  </a:txBody>
                  <a:tcPr marL="9525" marR="9525" marT="9525" marB="0" anchor="ctr"/>
                </a:tc>
              </a:tr>
              <a:tr h="370840">
                <a:tc>
                  <a:txBody>
                    <a:bodyPr/>
                    <a:lstStyle/>
                    <a:p>
                      <a:r>
                        <a:rPr kumimoji="1" lang="ja-JP" altLang="en-US" sz="2200" b="0" smtClean="0"/>
                        <a:t>先行研究でのモデル</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0.056</a:t>
                      </a:r>
                    </a:p>
                  </a:txBody>
                  <a:tcPr marL="9525" marR="9525" marT="9525" marB="0" anchor="ctr"/>
                </a:tc>
                <a:tc>
                  <a:txBody>
                    <a:bodyPr/>
                    <a:lstStyle/>
                    <a:p>
                      <a:pPr algn="r" fontAlgn="ctr"/>
                      <a:r>
                        <a:rPr lang="en-US" altLang="ja-JP" sz="2400" b="0" i="0" u="none" strike="noStrike" smtClean="0">
                          <a:solidFill>
                            <a:srgbClr val="000000"/>
                          </a:solidFill>
                          <a:effectLst/>
                          <a:latin typeface="+mn-lt"/>
                        </a:rPr>
                        <a:t>0.880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0.105</a:t>
                      </a:r>
                    </a:p>
                  </a:txBody>
                  <a:tcPr marL="9525" marR="9525" marT="9525" marB="0" anchor="ctr"/>
                </a:tc>
              </a:tr>
              <a:tr h="370840">
                <a:tc>
                  <a:txBody>
                    <a:bodyPr/>
                    <a:lstStyle/>
                    <a:p>
                      <a:r>
                        <a:rPr kumimoji="1" lang="en-US" altLang="ja-JP" sz="2200" b="0" smtClean="0"/>
                        <a:t>6</a:t>
                      </a:r>
                      <a:r>
                        <a:rPr kumimoji="1" lang="ja-JP" altLang="en-US" sz="2200" b="0" smtClean="0"/>
                        <a:t>種類の全てのメトリクス</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0.070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0.742</a:t>
                      </a:r>
                    </a:p>
                  </a:txBody>
                  <a:tcPr marL="9525" marR="9525" marT="9525" marB="0" anchor="ctr"/>
                </a:tc>
                <a:tc>
                  <a:txBody>
                    <a:bodyPr/>
                    <a:lstStyle/>
                    <a:p>
                      <a:pPr algn="r" fontAlgn="ctr"/>
                      <a:r>
                        <a:rPr lang="en-US" altLang="ja-JP" sz="2400" b="0" i="0" u="none" strike="noStrike">
                          <a:solidFill>
                            <a:srgbClr val="000000"/>
                          </a:solidFill>
                          <a:effectLst/>
                          <a:latin typeface="+mn-lt"/>
                        </a:rPr>
                        <a:t>0.125</a:t>
                      </a:r>
                    </a:p>
                  </a:txBody>
                  <a:tcPr marL="9525" marR="9525" marT="9525" marB="0" anchor="ctr"/>
                </a:tc>
              </a:tr>
            </a:tbl>
          </a:graphicData>
        </a:graphic>
      </p:graphicFrame>
      <p:sp>
        <p:nvSpPr>
          <p:cNvPr id="7" name="コンテンツ プレースホルダー 2"/>
          <p:cNvSpPr>
            <a:spLocks noGrp="1"/>
          </p:cNvSpPr>
          <p:nvPr>
            <p:ph idx="1"/>
          </p:nvPr>
        </p:nvSpPr>
        <p:spPr>
          <a:xfrm>
            <a:off x="457200" y="1556792"/>
            <a:ext cx="8229600" cy="4824536"/>
          </a:xfrm>
        </p:spPr>
        <p:txBody>
          <a:bodyPr/>
          <a:lstStyle/>
          <a:p>
            <a:r>
              <a:rPr lang="ja-JP" altLang="en-US" smtClean="0"/>
              <a:t>ランダムフォレスト法</a:t>
            </a:r>
            <a:endParaRPr lang="en-US" altLang="ja-JP"/>
          </a:p>
          <a:p>
            <a:endParaRPr lang="en-US" altLang="ja-JP"/>
          </a:p>
          <a:p>
            <a:endParaRPr lang="en-US" altLang="ja-JP"/>
          </a:p>
          <a:p>
            <a:pPr lvl="1"/>
            <a:endParaRPr kumimoji="1" lang="ja-JP" altLang="en-US"/>
          </a:p>
        </p:txBody>
      </p:sp>
    </p:spTree>
    <p:extLst>
      <p:ext uri="{BB962C8B-B14F-4D97-AF65-F5344CB8AC3E}">
        <p14:creationId xmlns:p14="http://schemas.microsoft.com/office/powerpoint/2010/main" val="6032786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結果：</a:t>
            </a:r>
            <a:r>
              <a:rPr kumimoji="1" lang="en-US" altLang="ja-JP" smtClean="0"/>
              <a:t>Mozilla Firefox</a:t>
            </a:r>
            <a:endParaRPr kumimoji="1" lang="ja-JP" altLang="en-US" sz="360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34</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811931449"/>
              </p:ext>
            </p:extLst>
          </p:nvPr>
        </p:nvGraphicFramePr>
        <p:xfrm>
          <a:off x="971600" y="2098000"/>
          <a:ext cx="7344816" cy="4211320"/>
        </p:xfrm>
        <a:graphic>
          <a:graphicData uri="http://schemas.openxmlformats.org/drawingml/2006/table">
            <a:tbl>
              <a:tblPr firstRow="1" bandRow="1">
                <a:tableStyleId>{5C22544A-7EE6-4342-B048-85BDC9FD1C3A}</a:tableStyleId>
              </a:tblPr>
              <a:tblGrid>
                <a:gridCol w="3600400"/>
                <a:gridCol w="1224136"/>
                <a:gridCol w="1224136"/>
                <a:gridCol w="1296144"/>
              </a:tblGrid>
              <a:tr h="370840">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a:txBody>
                    <a:bodyPr/>
                    <a:lstStyle/>
                    <a:p>
                      <a:r>
                        <a:rPr kumimoji="1" lang="en-US" altLang="ja-JP" sz="2200" b="0" smtClean="0"/>
                        <a:t>PCR</a:t>
                      </a:r>
                      <a:r>
                        <a:rPr kumimoji="1" lang="ja-JP" altLang="en-US" sz="2200" b="0" smtClean="0"/>
                        <a:t>のみ</a:t>
                      </a:r>
                      <a:endParaRPr kumimoji="1" lang="ja-JP" altLang="en-US" sz="2200" b="0"/>
                    </a:p>
                  </a:txBody>
                  <a:tcPr/>
                </a:tc>
                <a:tc>
                  <a:txBody>
                    <a:bodyPr/>
                    <a:lstStyle/>
                    <a:p>
                      <a:pPr algn="r" fontAlgn="ctr"/>
                      <a:r>
                        <a:rPr lang="en-US" altLang="ja-JP" sz="2400" b="1" i="0" u="none" strike="noStrike" smtClean="0">
                          <a:solidFill>
                            <a:srgbClr val="000000"/>
                          </a:solidFill>
                          <a:effectLst/>
                          <a:latin typeface="+mn-lt"/>
                        </a:rPr>
                        <a:t>0.278</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smtClean="0">
                          <a:solidFill>
                            <a:srgbClr val="000000"/>
                          </a:solidFill>
                          <a:effectLst/>
                          <a:latin typeface="+mn-lt"/>
                        </a:rPr>
                        <a:t>0.992</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smtClean="0">
                          <a:solidFill>
                            <a:srgbClr val="000000"/>
                          </a:solidFill>
                          <a:effectLst/>
                          <a:latin typeface="+mn-lt"/>
                        </a:rPr>
                        <a:t>0.412</a:t>
                      </a:r>
                      <a:endParaRPr lang="en-US" altLang="ja-JP" sz="2400" b="1" i="0" u="none" strike="noStrike">
                        <a:solidFill>
                          <a:srgbClr val="000000"/>
                        </a:solidFill>
                        <a:effectLst/>
                        <a:latin typeface="+mn-lt"/>
                      </a:endParaRPr>
                    </a:p>
                  </a:txBody>
                  <a:tcPr marL="9525" marR="9525" marT="9525" marB="0" anchor="ctr"/>
                </a:tc>
              </a:tr>
              <a:tr h="370840">
                <a:tc>
                  <a:txBody>
                    <a:bodyPr/>
                    <a:lstStyle/>
                    <a:p>
                      <a:r>
                        <a:rPr kumimoji="1" lang="ja-JP" altLang="en-US" sz="2200" b="0" smtClean="0"/>
                        <a:t>活動期間のみ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0.027</a:t>
                      </a:r>
                    </a:p>
                  </a:txBody>
                  <a:tcPr marL="9525" marR="9525" marT="9525" marB="0" anchor="ctr"/>
                </a:tc>
                <a:tc>
                  <a:txBody>
                    <a:bodyPr/>
                    <a:lstStyle/>
                    <a:p>
                      <a:pPr algn="r" fontAlgn="ctr"/>
                      <a:r>
                        <a:rPr lang="en-US" altLang="ja-JP" sz="2400" b="0" i="0" u="none" strike="noStrike">
                          <a:solidFill>
                            <a:srgbClr val="000000"/>
                          </a:solidFill>
                          <a:effectLst/>
                          <a:latin typeface="+mn-lt"/>
                        </a:rPr>
                        <a:t>0.915</a:t>
                      </a:r>
                    </a:p>
                  </a:txBody>
                  <a:tcPr marL="9525" marR="9525" marT="9525" marB="0" anchor="ctr"/>
                </a:tc>
                <a:tc>
                  <a:txBody>
                    <a:bodyPr/>
                    <a:lstStyle/>
                    <a:p>
                      <a:pPr algn="r" fontAlgn="ctr"/>
                      <a:r>
                        <a:rPr lang="en-US" altLang="ja-JP" sz="2400" b="0" i="0" u="none" strike="noStrike">
                          <a:solidFill>
                            <a:srgbClr val="000000"/>
                          </a:solidFill>
                          <a:effectLst/>
                          <a:latin typeface="+mn-lt"/>
                        </a:rPr>
                        <a:t>0.052</a:t>
                      </a:r>
                    </a:p>
                  </a:txBody>
                  <a:tcPr marL="9525" marR="9525" marT="9525" marB="0" anchor="ctr"/>
                </a:tc>
              </a:tr>
              <a:tr h="370840">
                <a:tc>
                  <a:txBody>
                    <a:bodyPr/>
                    <a:lstStyle/>
                    <a:p>
                      <a:r>
                        <a:rPr kumimoji="1" lang="ja-JP" altLang="en-US" sz="2200" b="0" smtClean="0"/>
                        <a:t>コメント数のみ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0.025</a:t>
                      </a:r>
                    </a:p>
                  </a:txBody>
                  <a:tcPr marL="9525" marR="9525" marT="9525" marB="0" anchor="ctr"/>
                </a:tc>
                <a:tc>
                  <a:txBody>
                    <a:bodyPr/>
                    <a:lstStyle/>
                    <a:p>
                      <a:pPr algn="r" fontAlgn="ctr"/>
                      <a:r>
                        <a:rPr lang="en-US" altLang="ja-JP" sz="2400" b="0" i="0" u="none" strike="noStrike">
                          <a:solidFill>
                            <a:srgbClr val="000000"/>
                          </a:solidFill>
                          <a:effectLst/>
                          <a:latin typeface="+mn-lt"/>
                        </a:rPr>
                        <a:t>0.948</a:t>
                      </a:r>
                    </a:p>
                  </a:txBody>
                  <a:tcPr marL="9525" marR="9525" marT="9525" marB="0" anchor="ctr"/>
                </a:tc>
                <a:tc>
                  <a:txBody>
                    <a:bodyPr/>
                    <a:lstStyle/>
                    <a:p>
                      <a:pPr algn="r" fontAlgn="ctr"/>
                      <a:r>
                        <a:rPr lang="en-US" altLang="ja-JP" sz="2400" b="0" i="0" u="none" strike="noStrike">
                          <a:solidFill>
                            <a:srgbClr val="000000"/>
                          </a:solidFill>
                          <a:effectLst/>
                          <a:latin typeface="+mn-lt"/>
                        </a:rPr>
                        <a:t>0.049</a:t>
                      </a:r>
                    </a:p>
                  </a:txBody>
                  <a:tcPr marL="9525" marR="9525" marT="9525" marB="0" anchor="ctr"/>
                </a:tc>
              </a:tr>
              <a:tr h="370840">
                <a:tc>
                  <a:txBody>
                    <a:bodyPr/>
                    <a:lstStyle/>
                    <a:p>
                      <a:r>
                        <a:rPr kumimoji="1" lang="ja-JP" altLang="en-US" sz="2200" b="0" smtClean="0"/>
                        <a:t>パッチ数のみ</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0.276</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0.912</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0.409</a:t>
                      </a:r>
                      <a:endParaRPr lang="en-US" altLang="ja-JP" sz="2400" b="0" i="0" u="none" strike="noStrike">
                        <a:solidFill>
                          <a:srgbClr val="000000"/>
                        </a:solidFill>
                        <a:effectLst/>
                        <a:latin typeface="+mn-lt"/>
                      </a:endParaRPr>
                    </a:p>
                  </a:txBody>
                  <a:tcPr marL="9525" marR="9525" marT="9525" marB="0" anchor="ctr"/>
                </a:tc>
              </a:tr>
              <a:tr h="370840">
                <a:tc>
                  <a:txBody>
                    <a:bodyPr/>
                    <a:lstStyle/>
                    <a:p>
                      <a:r>
                        <a:rPr kumimoji="1" lang="en-US" altLang="ja-JP" sz="2200" b="0" smtClean="0"/>
                        <a:t>PCR+</a:t>
                      </a:r>
                      <a:r>
                        <a:rPr kumimoji="1" lang="ja-JP" altLang="en-US" sz="2200" b="0" smtClean="0"/>
                        <a:t>活動期間</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0.107</a:t>
                      </a:r>
                    </a:p>
                  </a:txBody>
                  <a:tcPr marL="9525" marR="9525" marT="9525" marB="0" anchor="ctr"/>
                </a:tc>
                <a:tc>
                  <a:txBody>
                    <a:bodyPr/>
                    <a:lstStyle/>
                    <a:p>
                      <a:pPr algn="r" fontAlgn="ctr"/>
                      <a:r>
                        <a:rPr lang="en-US" altLang="ja-JP" sz="2400" b="0" i="0" u="none" strike="noStrike">
                          <a:solidFill>
                            <a:srgbClr val="000000"/>
                          </a:solidFill>
                          <a:effectLst/>
                          <a:latin typeface="+mn-lt"/>
                        </a:rPr>
                        <a:t>0.976</a:t>
                      </a:r>
                    </a:p>
                  </a:txBody>
                  <a:tcPr marL="9525" marR="9525" marT="9525" marB="0" anchor="ctr"/>
                </a:tc>
                <a:tc>
                  <a:txBody>
                    <a:bodyPr/>
                    <a:lstStyle/>
                    <a:p>
                      <a:pPr algn="r" fontAlgn="ctr"/>
                      <a:r>
                        <a:rPr lang="en-US" altLang="ja-JP" sz="2400" b="0" i="0" u="none" strike="noStrike" smtClean="0">
                          <a:solidFill>
                            <a:srgbClr val="000000"/>
                          </a:solidFill>
                          <a:effectLst/>
                          <a:latin typeface="+mn-lt"/>
                        </a:rPr>
                        <a:t>0.190</a:t>
                      </a:r>
                      <a:endParaRPr lang="en-US" altLang="ja-JP" sz="2400" b="0" i="0" u="none" strike="noStrike">
                        <a:solidFill>
                          <a:srgbClr val="000000"/>
                        </a:solidFill>
                        <a:effectLst/>
                        <a:latin typeface="+mn-lt"/>
                      </a:endParaRPr>
                    </a:p>
                  </a:txBody>
                  <a:tcPr marL="9525" marR="9525" marT="9525" marB="0" anchor="ctr"/>
                </a:tc>
              </a:tr>
              <a:tr h="370840">
                <a:tc>
                  <a:txBody>
                    <a:bodyPr/>
                    <a:lstStyle/>
                    <a:p>
                      <a:r>
                        <a:rPr kumimoji="1" lang="en-US" altLang="ja-JP" sz="2200" b="0" smtClean="0"/>
                        <a:t>PCR+</a:t>
                      </a:r>
                      <a:r>
                        <a:rPr kumimoji="1" lang="ja-JP" altLang="en-US" sz="2200" b="0" smtClean="0"/>
                        <a:t>コメント数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0.147</a:t>
                      </a:r>
                    </a:p>
                  </a:txBody>
                  <a:tcPr marL="9525" marR="9525" marT="9525" marB="0" anchor="ctr"/>
                </a:tc>
                <a:tc>
                  <a:txBody>
                    <a:bodyPr/>
                    <a:lstStyle/>
                    <a:p>
                      <a:pPr algn="r" fontAlgn="ctr"/>
                      <a:r>
                        <a:rPr lang="en-US" altLang="ja-JP" sz="2400" b="0" i="0" u="none" strike="noStrike">
                          <a:solidFill>
                            <a:srgbClr val="000000"/>
                          </a:solidFill>
                          <a:effectLst/>
                          <a:latin typeface="+mn-lt"/>
                        </a:rPr>
                        <a:t>0.928</a:t>
                      </a:r>
                    </a:p>
                  </a:txBody>
                  <a:tcPr marL="9525" marR="9525" marT="9525" marB="0" anchor="ctr"/>
                </a:tc>
                <a:tc>
                  <a:txBody>
                    <a:bodyPr/>
                    <a:lstStyle/>
                    <a:p>
                      <a:pPr algn="r" fontAlgn="ctr"/>
                      <a:r>
                        <a:rPr lang="en-US" altLang="ja-JP" sz="2400" b="0" i="0" u="none" strike="noStrike" smtClean="0">
                          <a:solidFill>
                            <a:srgbClr val="000000"/>
                          </a:solidFill>
                          <a:effectLst/>
                          <a:latin typeface="+mn-lt"/>
                        </a:rPr>
                        <a:t>0.240</a:t>
                      </a:r>
                      <a:endParaRPr lang="en-US" altLang="ja-JP" sz="2400" b="0" i="0" u="none" strike="noStrike">
                        <a:solidFill>
                          <a:srgbClr val="000000"/>
                        </a:solidFill>
                        <a:effectLst/>
                        <a:latin typeface="+mn-lt"/>
                      </a:endParaRPr>
                    </a:p>
                  </a:txBody>
                  <a:tcPr marL="9525" marR="9525" marT="9525" marB="0" anchor="ctr"/>
                </a:tc>
              </a:tr>
              <a:tr h="370840">
                <a:tc>
                  <a:txBody>
                    <a:bodyPr/>
                    <a:lstStyle/>
                    <a:p>
                      <a:r>
                        <a:rPr kumimoji="1" lang="ja-JP" altLang="en-US" sz="2200" b="0" smtClean="0"/>
                        <a:t>コメント数＋パッチ数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0.125</a:t>
                      </a:r>
                    </a:p>
                  </a:txBody>
                  <a:tcPr marL="9525" marR="9525" marT="9525" marB="0" anchor="ctr"/>
                </a:tc>
                <a:tc>
                  <a:txBody>
                    <a:bodyPr/>
                    <a:lstStyle/>
                    <a:p>
                      <a:pPr algn="r" fontAlgn="ctr"/>
                      <a:r>
                        <a:rPr lang="en-US" altLang="ja-JP" sz="2400" b="0" i="0" u="none" strike="noStrike">
                          <a:solidFill>
                            <a:srgbClr val="000000"/>
                          </a:solidFill>
                          <a:effectLst/>
                          <a:latin typeface="+mn-lt"/>
                        </a:rPr>
                        <a:t>0.939</a:t>
                      </a:r>
                    </a:p>
                  </a:txBody>
                  <a:tcPr marL="9525" marR="9525" marT="9525" marB="0" anchor="ctr"/>
                </a:tc>
                <a:tc>
                  <a:txBody>
                    <a:bodyPr/>
                    <a:lstStyle/>
                    <a:p>
                      <a:pPr algn="r" fontAlgn="ctr"/>
                      <a:r>
                        <a:rPr lang="en-US" altLang="ja-JP" sz="2400" b="0" i="0" u="none" strike="noStrike" smtClean="0">
                          <a:solidFill>
                            <a:srgbClr val="000000"/>
                          </a:solidFill>
                          <a:effectLst/>
                          <a:latin typeface="+mn-lt"/>
                        </a:rPr>
                        <a:t>0.210</a:t>
                      </a:r>
                      <a:endParaRPr lang="en-US" altLang="ja-JP" sz="2400" b="0" i="0" u="none" strike="noStrike">
                        <a:solidFill>
                          <a:srgbClr val="000000"/>
                        </a:solidFill>
                        <a:effectLst/>
                        <a:latin typeface="+mn-lt"/>
                      </a:endParaRPr>
                    </a:p>
                  </a:txBody>
                  <a:tcPr marL="9525" marR="9525" marT="9525" marB="0" anchor="ctr"/>
                </a:tc>
              </a:tr>
              <a:tr h="370840">
                <a:tc>
                  <a:txBody>
                    <a:bodyPr/>
                    <a:lstStyle/>
                    <a:p>
                      <a:r>
                        <a:rPr kumimoji="1" lang="ja-JP" altLang="en-US" sz="2200" b="0" smtClean="0"/>
                        <a:t>先行研究でのモデル</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0.053</a:t>
                      </a:r>
                    </a:p>
                  </a:txBody>
                  <a:tcPr marL="9525" marR="9525" marT="9525" marB="0" anchor="ctr"/>
                </a:tc>
                <a:tc>
                  <a:txBody>
                    <a:bodyPr/>
                    <a:lstStyle/>
                    <a:p>
                      <a:pPr algn="r" fontAlgn="ctr"/>
                      <a:r>
                        <a:rPr lang="en-US" altLang="ja-JP" sz="2400" b="0" i="0" u="none" strike="noStrike">
                          <a:solidFill>
                            <a:srgbClr val="000000"/>
                          </a:solidFill>
                          <a:effectLst/>
                          <a:latin typeface="+mn-lt"/>
                        </a:rPr>
                        <a:t>0.957</a:t>
                      </a:r>
                    </a:p>
                  </a:txBody>
                  <a:tcPr marL="9525" marR="9525" marT="9525" marB="0" anchor="ctr"/>
                </a:tc>
                <a:tc>
                  <a:txBody>
                    <a:bodyPr/>
                    <a:lstStyle/>
                    <a:p>
                      <a:pPr algn="r" fontAlgn="ctr"/>
                      <a:r>
                        <a:rPr lang="en-US" altLang="ja-JP" sz="2400" b="0" i="0" u="none" strike="noStrike">
                          <a:solidFill>
                            <a:srgbClr val="000000"/>
                          </a:solidFill>
                          <a:effectLst/>
                          <a:latin typeface="+mn-lt"/>
                        </a:rPr>
                        <a:t>0.099</a:t>
                      </a:r>
                    </a:p>
                  </a:txBody>
                  <a:tcPr marL="9525" marR="9525" marT="9525" marB="0" anchor="ctr"/>
                </a:tc>
              </a:tr>
              <a:tr h="370840">
                <a:tc>
                  <a:txBody>
                    <a:bodyPr/>
                    <a:lstStyle/>
                    <a:p>
                      <a:r>
                        <a:rPr kumimoji="1" lang="en-US" altLang="ja-JP" sz="2200" b="0" smtClean="0"/>
                        <a:t>6</a:t>
                      </a:r>
                      <a:r>
                        <a:rPr kumimoji="1" lang="ja-JP" altLang="en-US" sz="2200" b="0" smtClean="0"/>
                        <a:t>種類の全てのメトリクス</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0.071</a:t>
                      </a:r>
                    </a:p>
                  </a:txBody>
                  <a:tcPr marL="9525" marR="9525" marT="9525" marB="0" anchor="ctr"/>
                </a:tc>
                <a:tc>
                  <a:txBody>
                    <a:bodyPr/>
                    <a:lstStyle/>
                    <a:p>
                      <a:pPr algn="r" fontAlgn="ctr"/>
                      <a:r>
                        <a:rPr lang="en-US" altLang="ja-JP" sz="2400" b="0" i="0" u="none" strike="noStrike">
                          <a:solidFill>
                            <a:srgbClr val="000000"/>
                          </a:solidFill>
                          <a:effectLst/>
                          <a:latin typeface="+mn-lt"/>
                        </a:rPr>
                        <a:t>0.935</a:t>
                      </a:r>
                    </a:p>
                  </a:txBody>
                  <a:tcPr marL="9525" marR="9525" marT="9525" marB="0" anchor="ctr"/>
                </a:tc>
                <a:tc>
                  <a:txBody>
                    <a:bodyPr/>
                    <a:lstStyle/>
                    <a:p>
                      <a:pPr algn="r" fontAlgn="ctr"/>
                      <a:r>
                        <a:rPr lang="en-US" altLang="ja-JP" sz="2400" b="0" i="0" u="none" strike="noStrike">
                          <a:solidFill>
                            <a:srgbClr val="000000"/>
                          </a:solidFill>
                          <a:effectLst/>
                          <a:latin typeface="+mn-lt"/>
                        </a:rPr>
                        <a:t>0.128</a:t>
                      </a:r>
                    </a:p>
                  </a:txBody>
                  <a:tcPr marL="9525" marR="9525" marT="9525" marB="0" anchor="ctr"/>
                </a:tc>
              </a:tr>
            </a:tbl>
          </a:graphicData>
        </a:graphic>
      </p:graphicFrame>
      <p:sp>
        <p:nvSpPr>
          <p:cNvPr id="7" name="コンテンツ プレースホルダー 2"/>
          <p:cNvSpPr>
            <a:spLocks noGrp="1"/>
          </p:cNvSpPr>
          <p:nvPr>
            <p:ph idx="1"/>
          </p:nvPr>
        </p:nvSpPr>
        <p:spPr>
          <a:xfrm>
            <a:off x="457200" y="1556792"/>
            <a:ext cx="8229600" cy="4824536"/>
          </a:xfrm>
        </p:spPr>
        <p:txBody>
          <a:bodyPr/>
          <a:lstStyle/>
          <a:p>
            <a:r>
              <a:rPr lang="ja-JP" altLang="en-US" smtClean="0"/>
              <a:t>ロジスティック回帰分析</a:t>
            </a:r>
            <a:endParaRPr lang="en-US" altLang="ja-JP" smtClean="0"/>
          </a:p>
          <a:p>
            <a:endParaRPr lang="en-US" altLang="ja-JP"/>
          </a:p>
          <a:p>
            <a:endParaRPr lang="en-US" altLang="ja-JP"/>
          </a:p>
          <a:p>
            <a:endParaRPr lang="en-US" altLang="ja-JP"/>
          </a:p>
          <a:p>
            <a:pPr lvl="1"/>
            <a:endParaRPr kumimoji="1" lang="ja-JP" altLang="en-US"/>
          </a:p>
        </p:txBody>
      </p:sp>
    </p:spTree>
    <p:extLst>
      <p:ext uri="{BB962C8B-B14F-4D97-AF65-F5344CB8AC3E}">
        <p14:creationId xmlns:p14="http://schemas.microsoft.com/office/powerpoint/2010/main" val="12643328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結果：</a:t>
            </a:r>
            <a:r>
              <a:rPr lang="en-US" altLang="ja-JP"/>
              <a:t>Mozilla Firefox</a:t>
            </a:r>
            <a:endParaRPr kumimoji="1" lang="ja-JP" altLang="en-US" sz="360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35</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1615060500"/>
              </p:ext>
            </p:extLst>
          </p:nvPr>
        </p:nvGraphicFramePr>
        <p:xfrm>
          <a:off x="971600" y="2098000"/>
          <a:ext cx="7344816" cy="4211320"/>
        </p:xfrm>
        <a:graphic>
          <a:graphicData uri="http://schemas.openxmlformats.org/drawingml/2006/table">
            <a:tbl>
              <a:tblPr firstRow="1" bandRow="1">
                <a:tableStyleId>{5C22544A-7EE6-4342-B048-85BDC9FD1C3A}</a:tableStyleId>
              </a:tblPr>
              <a:tblGrid>
                <a:gridCol w="3600400"/>
                <a:gridCol w="1224136"/>
                <a:gridCol w="1224136"/>
                <a:gridCol w="1296144"/>
              </a:tblGrid>
              <a:tr h="370840">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a:txBody>
                    <a:bodyPr/>
                    <a:lstStyle/>
                    <a:p>
                      <a:r>
                        <a:rPr kumimoji="1" lang="en-US" altLang="ja-JP" sz="2200" b="0" smtClean="0"/>
                        <a:t>PCR</a:t>
                      </a:r>
                      <a:r>
                        <a:rPr kumimoji="1" lang="ja-JP" altLang="en-US" sz="2200" b="0" smtClean="0"/>
                        <a:t>のみ</a:t>
                      </a:r>
                      <a:endParaRPr kumimoji="1" lang="ja-JP" altLang="en-US" sz="2200" b="0"/>
                    </a:p>
                  </a:txBody>
                  <a:tcPr/>
                </a:tc>
                <a:tc>
                  <a:txBody>
                    <a:bodyPr/>
                    <a:lstStyle/>
                    <a:p>
                      <a:pPr algn="r" fontAlgn="ctr"/>
                      <a:r>
                        <a:rPr lang="en-US" altLang="ja-JP" sz="2400" b="1" i="0" u="none" strike="noStrike">
                          <a:solidFill>
                            <a:srgbClr val="000000"/>
                          </a:solidFill>
                          <a:effectLst/>
                          <a:latin typeface="+mn-lt"/>
                        </a:rPr>
                        <a:t>0.267</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a:solidFill>
                            <a:srgbClr val="000000"/>
                          </a:solidFill>
                          <a:effectLst/>
                          <a:latin typeface="+mn-lt"/>
                        </a:rPr>
                        <a:t>0.404</a:t>
                      </a:r>
                    </a:p>
                  </a:txBody>
                  <a:tcPr marL="9525" marR="9525" marT="9525" marB="0" anchor="ctr"/>
                </a:tc>
              </a:tr>
              <a:tr h="370840">
                <a:tc>
                  <a:txBody>
                    <a:bodyPr/>
                    <a:lstStyle/>
                    <a:p>
                      <a:r>
                        <a:rPr kumimoji="1" lang="ja-JP" altLang="en-US" sz="2200" b="0" smtClean="0"/>
                        <a:t>活動期間のみ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0.018</a:t>
                      </a:r>
                    </a:p>
                  </a:txBody>
                  <a:tcPr marL="9525" marR="9525" marT="9525" marB="0" anchor="ctr"/>
                </a:tc>
                <a:tc>
                  <a:txBody>
                    <a:bodyPr/>
                    <a:lstStyle/>
                    <a:p>
                      <a:pPr algn="r" fontAlgn="ctr"/>
                      <a:r>
                        <a:rPr lang="en-US" altLang="ja-JP" sz="2400" b="0" i="0" u="none" strike="noStrike">
                          <a:solidFill>
                            <a:srgbClr val="000000"/>
                          </a:solidFill>
                          <a:effectLst/>
                          <a:latin typeface="+mn-lt"/>
                        </a:rPr>
                        <a:t>0.979</a:t>
                      </a:r>
                    </a:p>
                  </a:txBody>
                  <a:tcPr marL="9525" marR="9525" marT="9525" marB="0" anchor="ctr"/>
                </a:tc>
                <a:tc>
                  <a:txBody>
                    <a:bodyPr/>
                    <a:lstStyle/>
                    <a:p>
                      <a:pPr algn="r" fontAlgn="ctr"/>
                      <a:r>
                        <a:rPr lang="en-US" altLang="ja-JP" sz="2400" b="0" i="0" u="none" strike="noStrike">
                          <a:solidFill>
                            <a:srgbClr val="000000"/>
                          </a:solidFill>
                          <a:effectLst/>
                          <a:latin typeface="+mn-lt"/>
                        </a:rPr>
                        <a:t>0.036</a:t>
                      </a:r>
                    </a:p>
                  </a:txBody>
                  <a:tcPr marL="9525" marR="9525" marT="9525" marB="0" anchor="ctr"/>
                </a:tc>
              </a:tr>
              <a:tr h="370840">
                <a:tc>
                  <a:txBody>
                    <a:bodyPr/>
                    <a:lstStyle/>
                    <a:p>
                      <a:r>
                        <a:rPr kumimoji="1" lang="ja-JP" altLang="en-US" sz="2200" b="0" smtClean="0"/>
                        <a:t>コメント数のみ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0.036</a:t>
                      </a:r>
                    </a:p>
                  </a:txBody>
                  <a:tcPr marL="9525" marR="9525" marT="9525" marB="0" anchor="ctr"/>
                </a:tc>
                <a:tc>
                  <a:txBody>
                    <a:bodyPr/>
                    <a:lstStyle/>
                    <a:p>
                      <a:pPr algn="r" fontAlgn="ctr"/>
                      <a:r>
                        <a:rPr lang="en-US" altLang="ja-JP" sz="2400" b="0" i="0" u="none" strike="noStrike">
                          <a:solidFill>
                            <a:srgbClr val="000000"/>
                          </a:solidFill>
                          <a:effectLst/>
                          <a:latin typeface="+mn-lt"/>
                        </a:rPr>
                        <a:t>0.946</a:t>
                      </a:r>
                    </a:p>
                  </a:txBody>
                  <a:tcPr marL="9525" marR="9525" marT="9525" marB="0" anchor="ctr"/>
                </a:tc>
                <a:tc>
                  <a:txBody>
                    <a:bodyPr/>
                    <a:lstStyle/>
                    <a:p>
                      <a:pPr algn="r" fontAlgn="ctr"/>
                      <a:r>
                        <a:rPr lang="en-US" altLang="ja-JP" sz="2400" b="0" i="0" u="none" strike="noStrike">
                          <a:solidFill>
                            <a:srgbClr val="000000"/>
                          </a:solidFill>
                          <a:effectLst/>
                          <a:latin typeface="+mn-lt"/>
                        </a:rPr>
                        <a:t>0.067</a:t>
                      </a:r>
                    </a:p>
                  </a:txBody>
                  <a:tcPr marL="9525" marR="9525" marT="9525" marB="0" anchor="ctr"/>
                </a:tc>
              </a:tr>
              <a:tr h="370840">
                <a:tc>
                  <a:txBody>
                    <a:bodyPr/>
                    <a:lstStyle/>
                    <a:p>
                      <a:r>
                        <a:rPr kumimoji="1" lang="ja-JP" altLang="en-US" sz="2200" b="0" smtClean="0"/>
                        <a:t>パッチ数のみ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0.265</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0.402</a:t>
                      </a:r>
                    </a:p>
                  </a:txBody>
                  <a:tcPr marL="9525" marR="9525" marT="9525" marB="0" anchor="ctr"/>
                </a:tc>
              </a:tr>
              <a:tr h="370840">
                <a:tc>
                  <a:txBody>
                    <a:bodyPr/>
                    <a:lstStyle/>
                    <a:p>
                      <a:r>
                        <a:rPr kumimoji="1" lang="en-US" altLang="ja-JP" sz="2200" b="0" smtClean="0"/>
                        <a:t>PCR+</a:t>
                      </a:r>
                      <a:r>
                        <a:rPr kumimoji="1" lang="ja-JP" altLang="en-US" sz="2200" b="0" smtClean="0"/>
                        <a:t>活動期間</a:t>
                      </a:r>
                      <a:endParaRPr kumimoji="1" lang="ja-JP" altLang="en-US" sz="2200" b="0"/>
                    </a:p>
                  </a:txBody>
                  <a:tcPr/>
                </a:tc>
                <a:tc>
                  <a:txBody>
                    <a:bodyPr/>
                    <a:lstStyle/>
                    <a:p>
                      <a:pPr algn="r" fontAlgn="ctr"/>
                      <a:r>
                        <a:rPr lang="en-US" altLang="ja-JP" sz="2400" b="0" i="0" u="none" strike="noStrike">
                          <a:solidFill>
                            <a:srgbClr val="000000"/>
                          </a:solidFill>
                          <a:effectLst/>
                          <a:latin typeface="+mn-lt"/>
                        </a:rPr>
                        <a:t>0.263</a:t>
                      </a:r>
                    </a:p>
                  </a:txBody>
                  <a:tcPr marL="9525" marR="9525" marT="9525" marB="0" anchor="ctr"/>
                </a:tc>
                <a:tc>
                  <a:txBody>
                    <a:bodyPr/>
                    <a:lstStyle/>
                    <a:p>
                      <a:pPr algn="r" fontAlgn="ctr"/>
                      <a:r>
                        <a:rPr lang="en-US" altLang="ja-JP" sz="2400" b="0" i="0" u="none" strike="noStrike">
                          <a:solidFill>
                            <a:srgbClr val="000000"/>
                          </a:solidFill>
                          <a:effectLst/>
                          <a:latin typeface="+mn-lt"/>
                        </a:rPr>
                        <a:t>0.984</a:t>
                      </a:r>
                    </a:p>
                  </a:txBody>
                  <a:tcPr marL="9525" marR="9525" marT="9525" marB="0" anchor="ctr"/>
                </a:tc>
                <a:tc>
                  <a:txBody>
                    <a:bodyPr/>
                    <a:lstStyle/>
                    <a:p>
                      <a:pPr algn="r" fontAlgn="ctr"/>
                      <a:r>
                        <a:rPr lang="en-US" altLang="ja-JP" sz="2400" b="0" i="0" u="none" strike="noStrike">
                          <a:solidFill>
                            <a:srgbClr val="000000"/>
                          </a:solidFill>
                          <a:effectLst/>
                          <a:latin typeface="+mn-lt"/>
                        </a:rPr>
                        <a:t>0.399</a:t>
                      </a:r>
                    </a:p>
                  </a:txBody>
                  <a:tcPr marL="9525" marR="9525" marT="9525" marB="0" anchor="ctr"/>
                </a:tc>
              </a:tr>
              <a:tr h="370840">
                <a:tc>
                  <a:txBody>
                    <a:bodyPr/>
                    <a:lstStyle/>
                    <a:p>
                      <a:r>
                        <a:rPr kumimoji="1" lang="en-US" altLang="ja-JP" sz="2200" b="0" smtClean="0"/>
                        <a:t>PCR+</a:t>
                      </a:r>
                      <a:r>
                        <a:rPr kumimoji="1" lang="ja-JP" altLang="en-US" sz="2200" b="0" smtClean="0"/>
                        <a:t>コメント数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0.089</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0.161</a:t>
                      </a:r>
                    </a:p>
                  </a:txBody>
                  <a:tcPr marL="9525" marR="9525" marT="9525" marB="0" anchor="ctr"/>
                </a:tc>
              </a:tr>
              <a:tr h="370840">
                <a:tc>
                  <a:txBody>
                    <a:bodyPr/>
                    <a:lstStyle/>
                    <a:p>
                      <a:r>
                        <a:rPr kumimoji="1" lang="ja-JP" altLang="en-US" sz="2200" b="0" smtClean="0"/>
                        <a:t>コメント数＋パッチ数</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0.110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0.992</a:t>
                      </a:r>
                    </a:p>
                  </a:txBody>
                  <a:tcPr marL="9525" marR="9525" marT="9525" marB="0" anchor="ctr"/>
                </a:tc>
                <a:tc>
                  <a:txBody>
                    <a:bodyPr/>
                    <a:lstStyle/>
                    <a:p>
                      <a:pPr algn="r" fontAlgn="ctr"/>
                      <a:r>
                        <a:rPr lang="en-US" altLang="ja-JP" sz="2400" b="0" i="0" u="none" strike="noStrike">
                          <a:solidFill>
                            <a:srgbClr val="000000"/>
                          </a:solidFill>
                          <a:effectLst/>
                          <a:latin typeface="+mn-lt"/>
                        </a:rPr>
                        <a:t>0.195</a:t>
                      </a:r>
                    </a:p>
                  </a:txBody>
                  <a:tcPr marL="9525" marR="9525" marT="9525" marB="0" anchor="ctr"/>
                </a:tc>
              </a:tr>
              <a:tr h="370840">
                <a:tc>
                  <a:txBody>
                    <a:bodyPr/>
                    <a:lstStyle/>
                    <a:p>
                      <a:r>
                        <a:rPr kumimoji="1" lang="ja-JP" altLang="en-US" sz="2200" b="0" smtClean="0"/>
                        <a:t>先行研究でのモデル</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0.065</a:t>
                      </a:r>
                    </a:p>
                  </a:txBody>
                  <a:tcPr marL="9525" marR="9525" marT="9525" marB="0" anchor="ctr"/>
                </a:tc>
                <a:tc>
                  <a:txBody>
                    <a:bodyPr/>
                    <a:lstStyle/>
                    <a:p>
                      <a:pPr algn="r" fontAlgn="ctr"/>
                      <a:r>
                        <a:rPr lang="en-US" altLang="ja-JP" sz="2400" b="0" i="0" u="none" strike="noStrike">
                          <a:solidFill>
                            <a:srgbClr val="000000"/>
                          </a:solidFill>
                          <a:effectLst/>
                          <a:latin typeface="+mn-lt"/>
                        </a:rPr>
                        <a:t>0.992</a:t>
                      </a:r>
                    </a:p>
                  </a:txBody>
                  <a:tcPr marL="9525" marR="9525" marT="9525" marB="0" anchor="ctr"/>
                </a:tc>
                <a:tc>
                  <a:txBody>
                    <a:bodyPr/>
                    <a:lstStyle/>
                    <a:p>
                      <a:pPr algn="r" fontAlgn="ctr"/>
                      <a:r>
                        <a:rPr lang="en-US" altLang="ja-JP" sz="2400" b="0" i="0" u="none" strike="noStrike">
                          <a:solidFill>
                            <a:srgbClr val="000000"/>
                          </a:solidFill>
                          <a:effectLst/>
                          <a:latin typeface="+mn-lt"/>
                        </a:rPr>
                        <a:t>0.121</a:t>
                      </a:r>
                    </a:p>
                  </a:txBody>
                  <a:tcPr marL="9525" marR="9525" marT="9525" marB="0" anchor="ctr"/>
                </a:tc>
              </a:tr>
              <a:tr h="370840">
                <a:tc>
                  <a:txBody>
                    <a:bodyPr/>
                    <a:lstStyle/>
                    <a:p>
                      <a:r>
                        <a:rPr kumimoji="1" lang="en-US" altLang="ja-JP" sz="2200" b="0" smtClean="0"/>
                        <a:t>6</a:t>
                      </a:r>
                      <a:r>
                        <a:rPr kumimoji="1" lang="ja-JP" altLang="en-US" sz="2200" b="0" smtClean="0"/>
                        <a:t>種類の全てのメトリクス</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0.189</a:t>
                      </a:r>
                    </a:p>
                  </a:txBody>
                  <a:tcPr marL="9525" marR="9525" marT="9525" marB="0" anchor="ctr"/>
                </a:tc>
                <a:tc>
                  <a:txBody>
                    <a:bodyPr/>
                    <a:lstStyle/>
                    <a:p>
                      <a:pPr algn="r" fontAlgn="ctr"/>
                      <a:r>
                        <a:rPr lang="en-US" altLang="ja-JP" sz="2400" b="0" i="0" u="none" strike="noStrike">
                          <a:solidFill>
                            <a:srgbClr val="000000"/>
                          </a:solidFill>
                          <a:effectLst/>
                          <a:latin typeface="+mn-lt"/>
                        </a:rPr>
                        <a:t>0.984</a:t>
                      </a:r>
                    </a:p>
                  </a:txBody>
                  <a:tcPr marL="9525" marR="9525" marT="9525" marB="0" anchor="ctr"/>
                </a:tc>
                <a:tc>
                  <a:txBody>
                    <a:bodyPr/>
                    <a:lstStyle/>
                    <a:p>
                      <a:pPr algn="r" fontAlgn="ctr"/>
                      <a:r>
                        <a:rPr lang="en-US" altLang="ja-JP" sz="2400" b="0" i="0" u="none" strike="noStrike" smtClean="0">
                          <a:solidFill>
                            <a:srgbClr val="000000"/>
                          </a:solidFill>
                          <a:effectLst/>
                          <a:latin typeface="+mn-lt"/>
                        </a:rPr>
                        <a:t>0.310</a:t>
                      </a:r>
                      <a:endParaRPr lang="en-US" altLang="ja-JP" sz="2400" b="0" i="0" u="none" strike="noStrike">
                        <a:solidFill>
                          <a:srgbClr val="000000"/>
                        </a:solidFill>
                        <a:effectLst/>
                        <a:latin typeface="+mn-lt"/>
                      </a:endParaRPr>
                    </a:p>
                  </a:txBody>
                  <a:tcPr marL="9525" marR="9525" marT="9525" marB="0" anchor="ctr"/>
                </a:tc>
              </a:tr>
            </a:tbl>
          </a:graphicData>
        </a:graphic>
      </p:graphicFrame>
      <p:sp>
        <p:nvSpPr>
          <p:cNvPr id="7" name="コンテンツ プレースホルダー 2"/>
          <p:cNvSpPr>
            <a:spLocks noGrp="1"/>
          </p:cNvSpPr>
          <p:nvPr>
            <p:ph idx="1"/>
          </p:nvPr>
        </p:nvSpPr>
        <p:spPr>
          <a:xfrm>
            <a:off x="457200" y="1556792"/>
            <a:ext cx="8229600" cy="4824536"/>
          </a:xfrm>
        </p:spPr>
        <p:txBody>
          <a:bodyPr/>
          <a:lstStyle/>
          <a:p>
            <a:r>
              <a:rPr lang="ja-JP" altLang="en-US" smtClean="0"/>
              <a:t>ランダムフォレスト法</a:t>
            </a:r>
            <a:endParaRPr lang="en-US" altLang="ja-JP"/>
          </a:p>
          <a:p>
            <a:endParaRPr lang="en-US" altLang="ja-JP"/>
          </a:p>
          <a:p>
            <a:endParaRPr lang="en-US" altLang="ja-JP"/>
          </a:p>
          <a:p>
            <a:pPr lvl="1"/>
            <a:endParaRPr kumimoji="1" lang="ja-JP" altLang="en-US"/>
          </a:p>
        </p:txBody>
      </p:sp>
    </p:spTree>
    <p:extLst>
      <p:ext uri="{BB962C8B-B14F-4D97-AF65-F5344CB8AC3E}">
        <p14:creationId xmlns:p14="http://schemas.microsoft.com/office/powerpoint/2010/main" val="19388643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結果：</a:t>
            </a:r>
            <a:r>
              <a:rPr kumimoji="1" lang="en-US" altLang="ja-JP" smtClean="0"/>
              <a:t>GCC</a:t>
            </a:r>
            <a:endParaRPr kumimoji="1" lang="ja-JP" altLang="en-US" sz="360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36</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1203898588"/>
              </p:ext>
            </p:extLst>
          </p:nvPr>
        </p:nvGraphicFramePr>
        <p:xfrm>
          <a:off x="971600" y="2098000"/>
          <a:ext cx="7344816" cy="4211320"/>
        </p:xfrm>
        <a:graphic>
          <a:graphicData uri="http://schemas.openxmlformats.org/drawingml/2006/table">
            <a:tbl>
              <a:tblPr firstRow="1" bandRow="1">
                <a:tableStyleId>{5C22544A-7EE6-4342-B048-85BDC9FD1C3A}</a:tableStyleId>
              </a:tblPr>
              <a:tblGrid>
                <a:gridCol w="3600400"/>
                <a:gridCol w="1224136"/>
                <a:gridCol w="1224136"/>
                <a:gridCol w="1296144"/>
              </a:tblGrid>
              <a:tr h="370840">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a:txBody>
                    <a:bodyPr/>
                    <a:lstStyle/>
                    <a:p>
                      <a:r>
                        <a:rPr kumimoji="1" lang="en-US" altLang="ja-JP" sz="2200" b="0" smtClean="0"/>
                        <a:t>PCR</a:t>
                      </a:r>
                      <a:r>
                        <a:rPr kumimoji="1" lang="ja-JP" altLang="en-US" sz="2200" b="0" smtClean="0"/>
                        <a:t>のみ</a:t>
                      </a:r>
                      <a:endParaRPr kumimoji="1" lang="ja-JP" altLang="en-US" sz="2200" b="0"/>
                    </a:p>
                  </a:txBody>
                  <a:tcPr/>
                </a:tc>
                <a:tc>
                  <a:txBody>
                    <a:bodyPr/>
                    <a:lstStyle/>
                    <a:p>
                      <a:pPr algn="r" fontAlgn="ctr"/>
                      <a:r>
                        <a:rPr lang="en-US" altLang="ja-JP" sz="2400" b="1" i="0" u="none" strike="noStrike">
                          <a:solidFill>
                            <a:srgbClr val="000000"/>
                          </a:solidFill>
                          <a:effectLst/>
                          <a:latin typeface="+mn-lt"/>
                        </a:rPr>
                        <a:t>0.074</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a:solidFill>
                            <a:srgbClr val="000000"/>
                          </a:solidFill>
                          <a:effectLst/>
                          <a:latin typeface="+mn-lt"/>
                        </a:rPr>
                        <a:t>0.129</a:t>
                      </a:r>
                    </a:p>
                  </a:txBody>
                  <a:tcPr marL="9525" marR="9525" marT="9525" marB="0" anchor="ctr"/>
                </a:tc>
              </a:tr>
              <a:tr h="370840">
                <a:tc>
                  <a:txBody>
                    <a:bodyPr/>
                    <a:lstStyle/>
                    <a:p>
                      <a:r>
                        <a:rPr kumimoji="1" lang="ja-JP" altLang="en-US" sz="2200" b="0" smtClean="0"/>
                        <a:t>活動期間のみ</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0.010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0.646</a:t>
                      </a:r>
                    </a:p>
                  </a:txBody>
                  <a:tcPr marL="9525" marR="9525" marT="9525" marB="0" anchor="ctr"/>
                </a:tc>
                <a:tc>
                  <a:txBody>
                    <a:bodyPr/>
                    <a:lstStyle/>
                    <a:p>
                      <a:pPr algn="r" fontAlgn="ctr"/>
                      <a:r>
                        <a:rPr lang="en-US" altLang="ja-JP" sz="2400" b="0" i="0" u="none" strike="noStrike" smtClean="0">
                          <a:solidFill>
                            <a:srgbClr val="000000"/>
                          </a:solidFill>
                          <a:effectLst/>
                          <a:latin typeface="+mn-lt"/>
                        </a:rPr>
                        <a:t>0.020</a:t>
                      </a:r>
                      <a:endParaRPr lang="en-US" altLang="ja-JP" sz="2400" b="0" i="0" u="none" strike="noStrike">
                        <a:solidFill>
                          <a:srgbClr val="000000"/>
                        </a:solidFill>
                        <a:effectLst/>
                        <a:latin typeface="+mn-lt"/>
                      </a:endParaRPr>
                    </a:p>
                  </a:txBody>
                  <a:tcPr marL="9525" marR="9525" marT="9525" marB="0" anchor="ctr"/>
                </a:tc>
              </a:tr>
              <a:tr h="370840">
                <a:tc>
                  <a:txBody>
                    <a:bodyPr/>
                    <a:lstStyle/>
                    <a:p>
                      <a:r>
                        <a:rPr kumimoji="1" lang="ja-JP" altLang="en-US" sz="2200" b="0" smtClean="0"/>
                        <a:t>コメント数のみ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0.014</a:t>
                      </a:r>
                    </a:p>
                  </a:txBody>
                  <a:tcPr marL="9525" marR="9525" marT="9525" marB="0" anchor="ctr"/>
                </a:tc>
                <a:tc>
                  <a:txBody>
                    <a:bodyPr/>
                    <a:lstStyle/>
                    <a:p>
                      <a:pPr algn="r" fontAlgn="ctr"/>
                      <a:r>
                        <a:rPr lang="en-US" altLang="ja-JP" sz="2400" b="0" i="0" u="none" strike="noStrike">
                          <a:solidFill>
                            <a:srgbClr val="000000"/>
                          </a:solidFill>
                          <a:effectLst/>
                          <a:latin typeface="+mn-lt"/>
                        </a:rPr>
                        <a:t>0.813</a:t>
                      </a:r>
                    </a:p>
                  </a:txBody>
                  <a:tcPr marL="9525" marR="9525" marT="9525" marB="0" anchor="ctr"/>
                </a:tc>
                <a:tc>
                  <a:txBody>
                    <a:bodyPr/>
                    <a:lstStyle/>
                    <a:p>
                      <a:pPr algn="r" fontAlgn="ctr"/>
                      <a:r>
                        <a:rPr lang="en-US" altLang="ja-JP" sz="2400" b="0" i="0" u="none" strike="noStrike">
                          <a:solidFill>
                            <a:srgbClr val="000000"/>
                          </a:solidFill>
                          <a:effectLst/>
                          <a:latin typeface="+mn-lt"/>
                        </a:rPr>
                        <a:t>0.013</a:t>
                      </a:r>
                    </a:p>
                  </a:txBody>
                  <a:tcPr marL="9525" marR="9525" marT="9525" marB="0" anchor="ctr"/>
                </a:tc>
              </a:tr>
              <a:tr h="370840">
                <a:tc>
                  <a:txBody>
                    <a:bodyPr/>
                    <a:lstStyle/>
                    <a:p>
                      <a:r>
                        <a:rPr kumimoji="1" lang="ja-JP" altLang="en-US" sz="2200" b="0" smtClean="0"/>
                        <a:t>パッチ数のみ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0.018</a:t>
                      </a:r>
                    </a:p>
                  </a:txBody>
                  <a:tcPr marL="9525" marR="9525" marT="9525" marB="0" anchor="ctr"/>
                </a:tc>
                <a:tc>
                  <a:txBody>
                    <a:bodyPr/>
                    <a:lstStyle/>
                    <a:p>
                      <a:pPr algn="r" fontAlgn="ctr"/>
                      <a:r>
                        <a:rPr lang="en-US" altLang="ja-JP" sz="2400" b="0" i="0" u="none" strike="noStrike" smtClean="0">
                          <a:solidFill>
                            <a:srgbClr val="000000"/>
                          </a:solidFill>
                          <a:effectLst/>
                          <a:latin typeface="+mn-lt"/>
                        </a:rPr>
                        <a:t>0.875</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0.034</a:t>
                      </a:r>
                    </a:p>
                  </a:txBody>
                  <a:tcPr marL="9525" marR="9525" marT="9525" marB="0" anchor="ctr"/>
                </a:tc>
              </a:tr>
              <a:tr h="370840">
                <a:tc>
                  <a:txBody>
                    <a:bodyPr/>
                    <a:lstStyle/>
                    <a:p>
                      <a:r>
                        <a:rPr kumimoji="1" lang="en-US" altLang="ja-JP" sz="2200" b="0" smtClean="0"/>
                        <a:t>PCR+</a:t>
                      </a:r>
                      <a:r>
                        <a:rPr kumimoji="1" lang="ja-JP" altLang="en-US" sz="2200" b="0" smtClean="0"/>
                        <a:t>活動期間</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0.021</a:t>
                      </a:r>
                    </a:p>
                  </a:txBody>
                  <a:tcPr marL="9525" marR="9525" marT="9525" marB="0" anchor="ctr"/>
                </a:tc>
                <a:tc>
                  <a:txBody>
                    <a:bodyPr/>
                    <a:lstStyle/>
                    <a:p>
                      <a:pPr algn="r" fontAlgn="ctr"/>
                      <a:r>
                        <a:rPr lang="en-US" altLang="ja-JP" sz="2400" b="0" i="0" u="none" strike="noStrike" smtClean="0">
                          <a:solidFill>
                            <a:srgbClr val="000000"/>
                          </a:solidFill>
                          <a:effectLst/>
                          <a:latin typeface="+mn-lt"/>
                        </a:rPr>
                        <a:t>0.750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0.041</a:t>
                      </a:r>
                    </a:p>
                  </a:txBody>
                  <a:tcPr marL="9525" marR="9525" marT="9525" marB="0" anchor="ctr"/>
                </a:tc>
              </a:tr>
              <a:tr h="370840">
                <a:tc>
                  <a:txBody>
                    <a:bodyPr/>
                    <a:lstStyle/>
                    <a:p>
                      <a:r>
                        <a:rPr kumimoji="1" lang="en-US" altLang="ja-JP" sz="2200" b="0" smtClean="0"/>
                        <a:t>PCR+</a:t>
                      </a:r>
                      <a:r>
                        <a:rPr kumimoji="1" lang="ja-JP" altLang="en-US" sz="2200" b="0" smtClean="0"/>
                        <a:t>コメント数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0.031</a:t>
                      </a:r>
                    </a:p>
                  </a:txBody>
                  <a:tcPr marL="9525" marR="9525" marT="9525" marB="0" anchor="ctr"/>
                </a:tc>
                <a:tc>
                  <a:txBody>
                    <a:bodyPr/>
                    <a:lstStyle/>
                    <a:p>
                      <a:pPr algn="r" fontAlgn="ctr"/>
                      <a:r>
                        <a:rPr lang="en-US" altLang="ja-JP" sz="2400" b="0" i="0" u="none" strike="noStrike">
                          <a:solidFill>
                            <a:srgbClr val="000000"/>
                          </a:solidFill>
                          <a:effectLst/>
                          <a:latin typeface="+mn-lt"/>
                        </a:rPr>
                        <a:t>0.917</a:t>
                      </a:r>
                    </a:p>
                  </a:txBody>
                  <a:tcPr marL="9525" marR="9525" marT="9525" marB="0" anchor="ctr"/>
                </a:tc>
                <a:tc>
                  <a:txBody>
                    <a:bodyPr/>
                    <a:lstStyle/>
                    <a:p>
                      <a:pPr algn="r" fontAlgn="ctr"/>
                      <a:r>
                        <a:rPr lang="en-US" altLang="ja-JP" sz="2400" b="0" i="0" u="none" strike="noStrike">
                          <a:solidFill>
                            <a:srgbClr val="000000"/>
                          </a:solidFill>
                          <a:effectLst/>
                          <a:latin typeface="+mn-lt"/>
                        </a:rPr>
                        <a:t>0.044</a:t>
                      </a:r>
                    </a:p>
                  </a:txBody>
                  <a:tcPr marL="9525" marR="9525" marT="9525" marB="0" anchor="ctr"/>
                </a:tc>
              </a:tr>
              <a:tr h="370840">
                <a:tc>
                  <a:txBody>
                    <a:bodyPr/>
                    <a:lstStyle/>
                    <a:p>
                      <a:r>
                        <a:rPr kumimoji="1" lang="ja-JP" altLang="en-US" sz="2200" b="0" smtClean="0"/>
                        <a:t>コメント数＋パッチ数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0.017</a:t>
                      </a:r>
                    </a:p>
                  </a:txBody>
                  <a:tcPr marL="9525" marR="9525" marT="9525" marB="0" anchor="ctr"/>
                </a:tc>
                <a:tc>
                  <a:txBody>
                    <a:bodyPr/>
                    <a:lstStyle/>
                    <a:p>
                      <a:pPr algn="r" fontAlgn="ctr"/>
                      <a:r>
                        <a:rPr lang="en-US" altLang="ja-JP" sz="2400" b="0" i="0" u="none" strike="noStrike">
                          <a:solidFill>
                            <a:srgbClr val="000000"/>
                          </a:solidFill>
                          <a:effectLst/>
                          <a:latin typeface="+mn-lt"/>
                        </a:rPr>
                        <a:t>0.792</a:t>
                      </a:r>
                    </a:p>
                  </a:txBody>
                  <a:tcPr marL="9525" marR="9525" marT="9525" marB="0" anchor="ctr"/>
                </a:tc>
                <a:tc>
                  <a:txBody>
                    <a:bodyPr/>
                    <a:lstStyle/>
                    <a:p>
                      <a:pPr algn="r" fontAlgn="ctr"/>
                      <a:r>
                        <a:rPr lang="en-US" altLang="ja-JP" sz="2400" b="0" i="0" u="none" strike="noStrike">
                          <a:solidFill>
                            <a:srgbClr val="000000"/>
                          </a:solidFill>
                          <a:effectLst/>
                          <a:latin typeface="+mn-lt"/>
                        </a:rPr>
                        <a:t>0.019</a:t>
                      </a:r>
                    </a:p>
                  </a:txBody>
                  <a:tcPr marL="9525" marR="9525" marT="9525" marB="0" anchor="ctr"/>
                </a:tc>
              </a:tr>
              <a:tr h="370840">
                <a:tc>
                  <a:txBody>
                    <a:bodyPr/>
                    <a:lstStyle/>
                    <a:p>
                      <a:r>
                        <a:rPr kumimoji="1" lang="ja-JP" altLang="en-US" sz="2200" b="0" smtClean="0"/>
                        <a:t>先行研究でのモデル</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0.010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0.542</a:t>
                      </a:r>
                    </a:p>
                  </a:txBody>
                  <a:tcPr marL="9525" marR="9525" marT="9525" marB="0" anchor="ctr"/>
                </a:tc>
                <a:tc>
                  <a:txBody>
                    <a:bodyPr/>
                    <a:lstStyle/>
                    <a:p>
                      <a:pPr algn="r" fontAlgn="ctr"/>
                      <a:r>
                        <a:rPr lang="en-US" altLang="ja-JP" sz="2400" b="0" i="0" u="none" strike="noStrike">
                          <a:solidFill>
                            <a:srgbClr val="000000"/>
                          </a:solidFill>
                          <a:effectLst/>
                          <a:latin typeface="+mn-lt"/>
                        </a:rPr>
                        <a:t>0.019</a:t>
                      </a:r>
                    </a:p>
                  </a:txBody>
                  <a:tcPr marL="9525" marR="9525" marT="9525" marB="0" anchor="ctr"/>
                </a:tc>
              </a:tr>
              <a:tr h="370840">
                <a:tc>
                  <a:txBody>
                    <a:bodyPr/>
                    <a:lstStyle/>
                    <a:p>
                      <a:r>
                        <a:rPr kumimoji="1" lang="en-US" altLang="ja-JP" sz="2200" b="0" smtClean="0"/>
                        <a:t>6</a:t>
                      </a:r>
                      <a:r>
                        <a:rPr kumimoji="1" lang="ja-JP" altLang="en-US" sz="2200" b="0" smtClean="0"/>
                        <a:t>種類の全てのメトリクス</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0.010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0.573</a:t>
                      </a:r>
                    </a:p>
                  </a:txBody>
                  <a:tcPr marL="9525" marR="9525" marT="9525" marB="0" anchor="ctr"/>
                </a:tc>
                <a:tc>
                  <a:txBody>
                    <a:bodyPr/>
                    <a:lstStyle/>
                    <a:p>
                      <a:pPr algn="r" fontAlgn="ctr"/>
                      <a:r>
                        <a:rPr lang="en-US" altLang="ja-JP" sz="2400" b="0" i="0" u="none" strike="noStrike">
                          <a:solidFill>
                            <a:srgbClr val="000000"/>
                          </a:solidFill>
                          <a:effectLst/>
                          <a:latin typeface="+mn-lt"/>
                        </a:rPr>
                        <a:t>0.019</a:t>
                      </a:r>
                    </a:p>
                  </a:txBody>
                  <a:tcPr marL="9525" marR="9525" marT="9525" marB="0" anchor="ctr"/>
                </a:tc>
              </a:tr>
            </a:tbl>
          </a:graphicData>
        </a:graphic>
      </p:graphicFrame>
      <p:sp>
        <p:nvSpPr>
          <p:cNvPr id="7" name="コンテンツ プレースホルダー 2"/>
          <p:cNvSpPr>
            <a:spLocks noGrp="1"/>
          </p:cNvSpPr>
          <p:nvPr>
            <p:ph idx="1"/>
          </p:nvPr>
        </p:nvSpPr>
        <p:spPr>
          <a:xfrm>
            <a:off x="457200" y="1556792"/>
            <a:ext cx="8229600" cy="4824536"/>
          </a:xfrm>
        </p:spPr>
        <p:txBody>
          <a:bodyPr/>
          <a:lstStyle/>
          <a:p>
            <a:r>
              <a:rPr lang="ja-JP" altLang="en-US" smtClean="0"/>
              <a:t>ロジスティック回帰分析</a:t>
            </a:r>
            <a:endParaRPr lang="en-US" altLang="ja-JP" smtClean="0"/>
          </a:p>
          <a:p>
            <a:endParaRPr lang="en-US" altLang="ja-JP"/>
          </a:p>
          <a:p>
            <a:endParaRPr lang="en-US" altLang="ja-JP"/>
          </a:p>
          <a:p>
            <a:endParaRPr lang="en-US" altLang="ja-JP"/>
          </a:p>
          <a:p>
            <a:pPr lvl="1"/>
            <a:endParaRPr kumimoji="1" lang="ja-JP" altLang="en-US"/>
          </a:p>
        </p:txBody>
      </p:sp>
    </p:spTree>
    <p:extLst>
      <p:ext uri="{BB962C8B-B14F-4D97-AF65-F5344CB8AC3E}">
        <p14:creationId xmlns:p14="http://schemas.microsoft.com/office/powerpoint/2010/main" val="33878245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結果：</a:t>
            </a:r>
            <a:r>
              <a:rPr lang="en-US" altLang="ja-JP" smtClean="0"/>
              <a:t>GCC</a:t>
            </a:r>
            <a:endParaRPr kumimoji="1" lang="ja-JP" altLang="en-US" sz="360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37</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2422825146"/>
              </p:ext>
            </p:extLst>
          </p:nvPr>
        </p:nvGraphicFramePr>
        <p:xfrm>
          <a:off x="971600" y="2098000"/>
          <a:ext cx="7344816" cy="4211320"/>
        </p:xfrm>
        <a:graphic>
          <a:graphicData uri="http://schemas.openxmlformats.org/drawingml/2006/table">
            <a:tbl>
              <a:tblPr firstRow="1" bandRow="1">
                <a:tableStyleId>{5C22544A-7EE6-4342-B048-85BDC9FD1C3A}</a:tableStyleId>
              </a:tblPr>
              <a:tblGrid>
                <a:gridCol w="3600400"/>
                <a:gridCol w="1224136"/>
                <a:gridCol w="1224136"/>
                <a:gridCol w="1296144"/>
              </a:tblGrid>
              <a:tr h="370840">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a:txBody>
                    <a:bodyPr/>
                    <a:lstStyle/>
                    <a:p>
                      <a:r>
                        <a:rPr kumimoji="1" lang="en-US" altLang="ja-JP" sz="2200" b="0" smtClean="0"/>
                        <a:t>PCR</a:t>
                      </a:r>
                      <a:r>
                        <a:rPr kumimoji="1" lang="ja-JP" altLang="en-US" sz="2200" b="0" smtClean="0"/>
                        <a:t>のみ</a:t>
                      </a:r>
                      <a:endParaRPr kumimoji="1" lang="ja-JP" altLang="en-US" sz="2200" b="0"/>
                    </a:p>
                  </a:txBody>
                  <a:tcPr/>
                </a:tc>
                <a:tc>
                  <a:txBody>
                    <a:bodyPr/>
                    <a:lstStyle/>
                    <a:p>
                      <a:pPr algn="r" fontAlgn="ctr"/>
                      <a:r>
                        <a:rPr lang="en-US" altLang="ja-JP" sz="2400" b="1" i="0" u="none" strike="noStrike">
                          <a:solidFill>
                            <a:srgbClr val="000000"/>
                          </a:solidFill>
                          <a:effectLst/>
                          <a:latin typeface="+mn-lt"/>
                        </a:rPr>
                        <a:t>0.074</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a:solidFill>
                            <a:srgbClr val="000000"/>
                          </a:solidFill>
                          <a:effectLst/>
                          <a:latin typeface="+mn-lt"/>
                        </a:rPr>
                        <a:t>0.129</a:t>
                      </a:r>
                    </a:p>
                  </a:txBody>
                  <a:tcPr marL="9525" marR="9525" marT="9525" marB="0" anchor="ctr"/>
                </a:tc>
              </a:tr>
              <a:tr h="370840">
                <a:tc>
                  <a:txBody>
                    <a:bodyPr/>
                    <a:lstStyle/>
                    <a:p>
                      <a:r>
                        <a:rPr kumimoji="1" lang="ja-JP" altLang="en-US" sz="2200" b="0" smtClean="0"/>
                        <a:t>活動期間のみ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0.007</a:t>
                      </a:r>
                    </a:p>
                  </a:txBody>
                  <a:tcPr marL="9525" marR="9525" marT="9525" marB="0" anchor="ctr"/>
                </a:tc>
                <a:tc>
                  <a:txBody>
                    <a:bodyPr/>
                    <a:lstStyle/>
                    <a:p>
                      <a:pPr algn="r" fontAlgn="ctr"/>
                      <a:r>
                        <a:rPr lang="en-US" altLang="ja-JP" sz="2400" b="0" i="0" u="none" strike="noStrike">
                          <a:solidFill>
                            <a:srgbClr val="000000"/>
                          </a:solidFill>
                          <a:effectLst/>
                          <a:latin typeface="+mn-lt"/>
                        </a:rPr>
                        <a:t>0.646</a:t>
                      </a:r>
                    </a:p>
                  </a:txBody>
                  <a:tcPr marL="9525" marR="9525" marT="9525" marB="0" anchor="ctr"/>
                </a:tc>
                <a:tc>
                  <a:txBody>
                    <a:bodyPr/>
                    <a:lstStyle/>
                    <a:p>
                      <a:pPr algn="r" fontAlgn="ctr"/>
                      <a:r>
                        <a:rPr lang="en-US" altLang="ja-JP" sz="2400" b="0" i="0" u="none" strike="noStrike">
                          <a:solidFill>
                            <a:srgbClr val="000000"/>
                          </a:solidFill>
                          <a:effectLst/>
                          <a:latin typeface="+mn-lt"/>
                        </a:rPr>
                        <a:t>0.014</a:t>
                      </a:r>
                    </a:p>
                  </a:txBody>
                  <a:tcPr marL="9525" marR="9525" marT="9525" marB="0" anchor="ctr"/>
                </a:tc>
              </a:tr>
              <a:tr h="370840">
                <a:tc>
                  <a:txBody>
                    <a:bodyPr/>
                    <a:lstStyle/>
                    <a:p>
                      <a:r>
                        <a:rPr kumimoji="1" lang="ja-JP" altLang="en-US" sz="2200" b="0" smtClean="0"/>
                        <a:t>コメント数のみ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0.013</a:t>
                      </a:r>
                    </a:p>
                  </a:txBody>
                  <a:tcPr marL="9525" marR="9525" marT="9525" marB="0" anchor="ctr"/>
                </a:tc>
                <a:tc>
                  <a:txBody>
                    <a:bodyPr/>
                    <a:lstStyle/>
                    <a:p>
                      <a:pPr algn="r" fontAlgn="ctr"/>
                      <a:r>
                        <a:rPr lang="en-US" altLang="ja-JP" sz="2400" b="0" i="0" u="none" strike="noStrike">
                          <a:solidFill>
                            <a:srgbClr val="000000"/>
                          </a:solidFill>
                          <a:effectLst/>
                          <a:latin typeface="+mn-lt"/>
                        </a:rPr>
                        <a:t>0.854</a:t>
                      </a:r>
                    </a:p>
                  </a:txBody>
                  <a:tcPr marL="9525" marR="9525" marT="9525" marB="0" anchor="ctr"/>
                </a:tc>
                <a:tc>
                  <a:txBody>
                    <a:bodyPr/>
                    <a:lstStyle/>
                    <a:p>
                      <a:pPr algn="r" fontAlgn="ctr"/>
                      <a:r>
                        <a:rPr lang="en-US" altLang="ja-JP" sz="2400" b="0" i="0" u="none" strike="noStrike">
                          <a:solidFill>
                            <a:srgbClr val="000000"/>
                          </a:solidFill>
                          <a:effectLst/>
                          <a:latin typeface="+mn-lt"/>
                        </a:rPr>
                        <a:t>0.026</a:t>
                      </a:r>
                    </a:p>
                  </a:txBody>
                  <a:tcPr marL="9525" marR="9525" marT="9525" marB="0" anchor="ctr"/>
                </a:tc>
              </a:tr>
              <a:tr h="370840">
                <a:tc>
                  <a:txBody>
                    <a:bodyPr/>
                    <a:lstStyle/>
                    <a:p>
                      <a:r>
                        <a:rPr kumimoji="1" lang="ja-JP" altLang="en-US" sz="2200" b="0" smtClean="0"/>
                        <a:t>パッチ数のみ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0.016</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0.022</a:t>
                      </a:r>
                    </a:p>
                  </a:txBody>
                  <a:tcPr marL="9525" marR="9525" marT="9525" marB="0" anchor="ctr"/>
                </a:tc>
              </a:tr>
              <a:tr h="370840">
                <a:tc>
                  <a:txBody>
                    <a:bodyPr/>
                    <a:lstStyle/>
                    <a:p>
                      <a:r>
                        <a:rPr kumimoji="1" lang="en-US" altLang="ja-JP" sz="2200" b="0" smtClean="0"/>
                        <a:t>PCR+</a:t>
                      </a:r>
                      <a:r>
                        <a:rPr kumimoji="1" lang="ja-JP" altLang="en-US" sz="2200" b="0" smtClean="0"/>
                        <a:t>活動期間</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0.034</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0.053</a:t>
                      </a:r>
                    </a:p>
                  </a:txBody>
                  <a:tcPr marL="9525" marR="9525" marT="9525" marB="0" anchor="ctr"/>
                </a:tc>
              </a:tr>
              <a:tr h="370840">
                <a:tc>
                  <a:txBody>
                    <a:bodyPr/>
                    <a:lstStyle/>
                    <a:p>
                      <a:r>
                        <a:rPr kumimoji="1" lang="en-US" altLang="ja-JP" sz="2200" b="0" smtClean="0"/>
                        <a:t>PCR+</a:t>
                      </a:r>
                      <a:r>
                        <a:rPr kumimoji="1" lang="ja-JP" altLang="en-US" sz="2200" b="0" smtClean="0"/>
                        <a:t>コメント数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0.019</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0.036</a:t>
                      </a:r>
                    </a:p>
                  </a:txBody>
                  <a:tcPr marL="9525" marR="9525" marT="9525" marB="0" anchor="ctr"/>
                </a:tc>
              </a:tr>
              <a:tr h="370840">
                <a:tc>
                  <a:txBody>
                    <a:bodyPr/>
                    <a:lstStyle/>
                    <a:p>
                      <a:r>
                        <a:rPr kumimoji="1" lang="ja-JP" altLang="en-US" sz="2200" b="0" smtClean="0"/>
                        <a:t>コメント数＋パッチ数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0.015</a:t>
                      </a:r>
                    </a:p>
                  </a:txBody>
                  <a:tcPr marL="9525" marR="9525" marT="9525" marB="0" anchor="ctr"/>
                </a:tc>
                <a:tc>
                  <a:txBody>
                    <a:bodyPr/>
                    <a:lstStyle/>
                    <a:p>
                      <a:pPr algn="r" fontAlgn="ctr"/>
                      <a:r>
                        <a:rPr lang="en-US" altLang="ja-JP" sz="2400" b="0" i="0" u="none" strike="noStrike">
                          <a:solidFill>
                            <a:srgbClr val="000000"/>
                          </a:solidFill>
                          <a:effectLst/>
                          <a:latin typeface="+mn-lt"/>
                        </a:rPr>
                        <a:t>0.958</a:t>
                      </a:r>
                    </a:p>
                  </a:txBody>
                  <a:tcPr marL="9525" marR="9525" marT="9525" marB="0" anchor="ctr"/>
                </a:tc>
                <a:tc>
                  <a:txBody>
                    <a:bodyPr/>
                    <a:lstStyle/>
                    <a:p>
                      <a:pPr algn="r" fontAlgn="ctr"/>
                      <a:r>
                        <a:rPr lang="en-US" altLang="ja-JP" sz="2400" b="0" i="0" u="none" strike="noStrike">
                          <a:solidFill>
                            <a:srgbClr val="000000"/>
                          </a:solidFill>
                          <a:effectLst/>
                          <a:latin typeface="+mn-lt"/>
                        </a:rPr>
                        <a:t>0.021</a:t>
                      </a:r>
                    </a:p>
                  </a:txBody>
                  <a:tcPr marL="9525" marR="9525" marT="9525" marB="0" anchor="ctr"/>
                </a:tc>
              </a:tr>
              <a:tr h="370840">
                <a:tc>
                  <a:txBody>
                    <a:bodyPr/>
                    <a:lstStyle/>
                    <a:p>
                      <a:r>
                        <a:rPr kumimoji="1" lang="ja-JP" altLang="en-US" sz="2200" b="0" smtClean="0"/>
                        <a:t>先行研究でのモデル</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0.017</a:t>
                      </a:r>
                    </a:p>
                  </a:txBody>
                  <a:tcPr marL="9525" marR="9525" marT="9525" marB="0" anchor="ctr"/>
                </a:tc>
                <a:tc>
                  <a:txBody>
                    <a:bodyPr/>
                    <a:lstStyle/>
                    <a:p>
                      <a:pPr algn="r" fontAlgn="ctr"/>
                      <a:r>
                        <a:rPr lang="en-US" altLang="ja-JP" sz="2400" b="0" i="0" u="none" strike="noStrike">
                          <a:solidFill>
                            <a:srgbClr val="000000"/>
                          </a:solidFill>
                          <a:effectLst/>
                          <a:latin typeface="+mn-lt"/>
                        </a:rPr>
                        <a:t>0.938</a:t>
                      </a:r>
                    </a:p>
                  </a:txBody>
                  <a:tcPr marL="9525" marR="9525" marT="9525" marB="0" anchor="ctr"/>
                </a:tc>
                <a:tc>
                  <a:txBody>
                    <a:bodyPr/>
                    <a:lstStyle/>
                    <a:p>
                      <a:pPr algn="r" fontAlgn="ctr"/>
                      <a:r>
                        <a:rPr lang="en-US" altLang="ja-JP" sz="2400" b="0" i="0" u="none" strike="noStrike" smtClean="0">
                          <a:solidFill>
                            <a:srgbClr val="000000"/>
                          </a:solidFill>
                          <a:effectLst/>
                          <a:latin typeface="+mn-lt"/>
                        </a:rPr>
                        <a:t>0.020</a:t>
                      </a:r>
                      <a:endParaRPr lang="en-US" altLang="ja-JP" sz="2400" b="0" i="0" u="none" strike="noStrike">
                        <a:solidFill>
                          <a:srgbClr val="000000"/>
                        </a:solidFill>
                        <a:effectLst/>
                        <a:latin typeface="+mn-lt"/>
                      </a:endParaRPr>
                    </a:p>
                  </a:txBody>
                  <a:tcPr marL="9525" marR="9525" marT="9525" marB="0" anchor="ctr"/>
                </a:tc>
              </a:tr>
              <a:tr h="370840">
                <a:tc>
                  <a:txBody>
                    <a:bodyPr/>
                    <a:lstStyle/>
                    <a:p>
                      <a:r>
                        <a:rPr kumimoji="1" lang="en-US" altLang="ja-JP" sz="2200" b="0" smtClean="0"/>
                        <a:t>6</a:t>
                      </a:r>
                      <a:r>
                        <a:rPr kumimoji="1" lang="ja-JP" altLang="en-US" sz="2200" b="0" smtClean="0"/>
                        <a:t>種類の全てのメトリクス</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0.025</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0.048</a:t>
                      </a:r>
                    </a:p>
                  </a:txBody>
                  <a:tcPr marL="9525" marR="9525" marT="9525" marB="0" anchor="ctr"/>
                </a:tc>
              </a:tr>
            </a:tbl>
          </a:graphicData>
        </a:graphic>
      </p:graphicFrame>
      <p:sp>
        <p:nvSpPr>
          <p:cNvPr id="7" name="コンテンツ プレースホルダー 2"/>
          <p:cNvSpPr>
            <a:spLocks noGrp="1"/>
          </p:cNvSpPr>
          <p:nvPr>
            <p:ph idx="1"/>
          </p:nvPr>
        </p:nvSpPr>
        <p:spPr>
          <a:xfrm>
            <a:off x="457200" y="1556792"/>
            <a:ext cx="8229600" cy="4824536"/>
          </a:xfrm>
        </p:spPr>
        <p:txBody>
          <a:bodyPr/>
          <a:lstStyle/>
          <a:p>
            <a:r>
              <a:rPr lang="ja-JP" altLang="en-US" smtClean="0"/>
              <a:t>ランダムフォレスト法</a:t>
            </a:r>
            <a:endParaRPr lang="en-US" altLang="ja-JP"/>
          </a:p>
          <a:p>
            <a:endParaRPr lang="en-US" altLang="ja-JP"/>
          </a:p>
          <a:p>
            <a:endParaRPr lang="en-US" altLang="ja-JP"/>
          </a:p>
          <a:p>
            <a:pPr lvl="1"/>
            <a:endParaRPr kumimoji="1" lang="ja-JP" altLang="en-US"/>
          </a:p>
        </p:txBody>
      </p:sp>
    </p:spTree>
    <p:extLst>
      <p:ext uri="{BB962C8B-B14F-4D97-AF65-F5344CB8AC3E}">
        <p14:creationId xmlns:p14="http://schemas.microsoft.com/office/powerpoint/2010/main" val="12756982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結果：</a:t>
            </a:r>
            <a:r>
              <a:rPr kumimoji="1" lang="en-US" altLang="ja-JP" smtClean="0"/>
              <a:t>GIMP</a:t>
            </a:r>
            <a:endParaRPr kumimoji="1" lang="ja-JP" altLang="en-US" sz="360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38</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1955303798"/>
              </p:ext>
            </p:extLst>
          </p:nvPr>
        </p:nvGraphicFramePr>
        <p:xfrm>
          <a:off x="971600" y="2098000"/>
          <a:ext cx="7344816" cy="4211320"/>
        </p:xfrm>
        <a:graphic>
          <a:graphicData uri="http://schemas.openxmlformats.org/drawingml/2006/table">
            <a:tbl>
              <a:tblPr firstRow="1" bandRow="1">
                <a:tableStyleId>{5C22544A-7EE6-4342-B048-85BDC9FD1C3A}</a:tableStyleId>
              </a:tblPr>
              <a:tblGrid>
                <a:gridCol w="3600400"/>
                <a:gridCol w="1224136"/>
                <a:gridCol w="1224136"/>
                <a:gridCol w="1296144"/>
              </a:tblGrid>
              <a:tr h="370840">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a:txBody>
                    <a:bodyPr/>
                    <a:lstStyle/>
                    <a:p>
                      <a:r>
                        <a:rPr kumimoji="1" lang="en-US" altLang="ja-JP" sz="2200" b="0" smtClean="0"/>
                        <a:t>PCR</a:t>
                      </a:r>
                      <a:r>
                        <a:rPr kumimoji="1" lang="ja-JP" altLang="en-US" sz="2200" b="0" smtClean="0"/>
                        <a:t>のみ</a:t>
                      </a:r>
                      <a:endParaRPr kumimoji="1" lang="ja-JP" altLang="en-US" sz="2200" b="0"/>
                    </a:p>
                  </a:txBody>
                  <a:tcPr/>
                </a:tc>
                <a:tc>
                  <a:txBody>
                    <a:bodyPr/>
                    <a:lstStyle/>
                    <a:p>
                      <a:pPr algn="r" fontAlgn="ctr"/>
                      <a:r>
                        <a:rPr lang="en-US" altLang="ja-JP" sz="2400" b="1" i="0" u="none" strike="noStrike">
                          <a:solidFill>
                            <a:srgbClr val="000000"/>
                          </a:solidFill>
                          <a:effectLst/>
                          <a:latin typeface="+mn-lt"/>
                        </a:rPr>
                        <a:t>0.124</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a:solidFill>
                            <a:srgbClr val="000000"/>
                          </a:solidFill>
                          <a:effectLst/>
                          <a:latin typeface="+mn-lt"/>
                        </a:rPr>
                        <a:t>0.219</a:t>
                      </a:r>
                    </a:p>
                  </a:txBody>
                  <a:tcPr marL="9525" marR="9525" marT="9525" marB="0" anchor="ctr"/>
                </a:tc>
              </a:tr>
              <a:tr h="370840">
                <a:tc>
                  <a:txBody>
                    <a:bodyPr/>
                    <a:lstStyle/>
                    <a:p>
                      <a:r>
                        <a:rPr kumimoji="1" lang="ja-JP" altLang="en-US" sz="2200" b="0" smtClean="0"/>
                        <a:t>活動期間のみ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0.028</a:t>
                      </a:r>
                    </a:p>
                  </a:txBody>
                  <a:tcPr marL="9525" marR="9525" marT="9525" marB="0" anchor="ctr"/>
                </a:tc>
                <a:tc>
                  <a:txBody>
                    <a:bodyPr/>
                    <a:lstStyle/>
                    <a:p>
                      <a:pPr algn="r" fontAlgn="ctr"/>
                      <a:r>
                        <a:rPr lang="en-US" altLang="ja-JP" sz="2400" b="0" i="0" u="none" strike="noStrike">
                          <a:solidFill>
                            <a:srgbClr val="000000"/>
                          </a:solidFill>
                          <a:effectLst/>
                          <a:latin typeface="+mn-lt"/>
                        </a:rPr>
                        <a:t>0.896</a:t>
                      </a:r>
                    </a:p>
                  </a:txBody>
                  <a:tcPr marL="9525" marR="9525" marT="9525" marB="0" anchor="ctr"/>
                </a:tc>
                <a:tc>
                  <a:txBody>
                    <a:bodyPr/>
                    <a:lstStyle/>
                    <a:p>
                      <a:pPr algn="r" fontAlgn="ctr"/>
                      <a:r>
                        <a:rPr lang="en-US" altLang="ja-JP" sz="2400" b="0" i="0" u="none" strike="noStrike">
                          <a:solidFill>
                            <a:srgbClr val="000000"/>
                          </a:solidFill>
                          <a:effectLst/>
                          <a:latin typeface="+mn-lt"/>
                        </a:rPr>
                        <a:t>0.054</a:t>
                      </a:r>
                    </a:p>
                  </a:txBody>
                  <a:tcPr marL="9525" marR="9525" marT="9525" marB="0" anchor="ctr"/>
                </a:tc>
              </a:tr>
              <a:tr h="370840">
                <a:tc>
                  <a:txBody>
                    <a:bodyPr/>
                    <a:lstStyle/>
                    <a:p>
                      <a:r>
                        <a:rPr kumimoji="1" lang="ja-JP" altLang="en-US" sz="2200" b="0" smtClean="0"/>
                        <a:t>コメント数のみ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0.017</a:t>
                      </a:r>
                    </a:p>
                  </a:txBody>
                  <a:tcPr marL="9525" marR="9525" marT="9525" marB="0" anchor="ctr"/>
                </a:tc>
                <a:tc>
                  <a:txBody>
                    <a:bodyPr/>
                    <a:lstStyle/>
                    <a:p>
                      <a:pPr algn="r" fontAlgn="ctr"/>
                      <a:r>
                        <a:rPr lang="en-US" altLang="ja-JP" sz="2400" b="0" i="0" u="none" strike="noStrike">
                          <a:solidFill>
                            <a:srgbClr val="000000"/>
                          </a:solidFill>
                          <a:effectLst/>
                          <a:latin typeface="+mn-lt"/>
                        </a:rPr>
                        <a:t>0.662</a:t>
                      </a:r>
                    </a:p>
                  </a:txBody>
                  <a:tcPr marL="9525" marR="9525" marT="9525" marB="0" anchor="ctr"/>
                </a:tc>
                <a:tc>
                  <a:txBody>
                    <a:bodyPr/>
                    <a:lstStyle/>
                    <a:p>
                      <a:pPr algn="r" fontAlgn="ctr"/>
                      <a:r>
                        <a:rPr lang="en-US" altLang="ja-JP" sz="2400" b="0" i="0" u="none" strike="noStrike">
                          <a:solidFill>
                            <a:srgbClr val="000000"/>
                          </a:solidFill>
                          <a:effectLst/>
                          <a:latin typeface="+mn-lt"/>
                        </a:rPr>
                        <a:t>0.033</a:t>
                      </a:r>
                    </a:p>
                  </a:txBody>
                  <a:tcPr marL="9525" marR="9525" marT="9525" marB="0" anchor="ctr"/>
                </a:tc>
              </a:tr>
              <a:tr h="370840">
                <a:tc>
                  <a:txBody>
                    <a:bodyPr/>
                    <a:lstStyle/>
                    <a:p>
                      <a:r>
                        <a:rPr kumimoji="1" lang="ja-JP" altLang="en-US" sz="2200" b="0" smtClean="0"/>
                        <a:t>パッチ数のみ</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0.110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0.854</a:t>
                      </a:r>
                    </a:p>
                  </a:txBody>
                  <a:tcPr marL="9525" marR="9525" marT="9525" marB="0" anchor="ctr"/>
                </a:tc>
                <a:tc>
                  <a:txBody>
                    <a:bodyPr/>
                    <a:lstStyle/>
                    <a:p>
                      <a:pPr algn="r" fontAlgn="ctr"/>
                      <a:r>
                        <a:rPr lang="en-US" altLang="ja-JP" sz="2400" b="0" i="0" u="none" strike="noStrike">
                          <a:solidFill>
                            <a:srgbClr val="000000"/>
                          </a:solidFill>
                          <a:effectLst/>
                          <a:latin typeface="+mn-lt"/>
                        </a:rPr>
                        <a:t>0.194</a:t>
                      </a:r>
                    </a:p>
                  </a:txBody>
                  <a:tcPr marL="9525" marR="9525" marT="9525" marB="0" anchor="ctr"/>
                </a:tc>
              </a:tr>
              <a:tr h="370840">
                <a:tc>
                  <a:txBody>
                    <a:bodyPr/>
                    <a:lstStyle/>
                    <a:p>
                      <a:r>
                        <a:rPr kumimoji="1" lang="en-US" altLang="ja-JP" sz="2200" b="0" smtClean="0"/>
                        <a:t>PCR+</a:t>
                      </a:r>
                      <a:r>
                        <a:rPr kumimoji="1" lang="ja-JP" altLang="en-US" sz="2200" b="0" smtClean="0"/>
                        <a:t>活動期間</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0.103</a:t>
                      </a:r>
                    </a:p>
                  </a:txBody>
                  <a:tcPr marL="9525" marR="9525" marT="9525" marB="0" anchor="ctr"/>
                </a:tc>
                <a:tc>
                  <a:txBody>
                    <a:bodyPr/>
                    <a:lstStyle/>
                    <a:p>
                      <a:pPr algn="r" fontAlgn="ctr"/>
                      <a:r>
                        <a:rPr lang="en-US" altLang="ja-JP" sz="2400" b="0" i="0" u="none" strike="noStrike">
                          <a:solidFill>
                            <a:srgbClr val="000000"/>
                          </a:solidFill>
                          <a:effectLst/>
                          <a:latin typeface="+mn-lt"/>
                        </a:rPr>
                        <a:t>0.938</a:t>
                      </a:r>
                    </a:p>
                  </a:txBody>
                  <a:tcPr marL="9525" marR="9525" marT="9525" marB="0" anchor="ctr"/>
                </a:tc>
                <a:tc>
                  <a:txBody>
                    <a:bodyPr/>
                    <a:lstStyle/>
                    <a:p>
                      <a:pPr algn="r" fontAlgn="ctr"/>
                      <a:r>
                        <a:rPr lang="en-US" altLang="ja-JP" sz="2400" b="0" i="0" u="none" strike="noStrike">
                          <a:solidFill>
                            <a:srgbClr val="000000"/>
                          </a:solidFill>
                          <a:effectLst/>
                          <a:latin typeface="+mn-lt"/>
                        </a:rPr>
                        <a:t>0.184</a:t>
                      </a:r>
                    </a:p>
                  </a:txBody>
                  <a:tcPr marL="9525" marR="9525" marT="9525" marB="0" anchor="ctr"/>
                </a:tc>
              </a:tr>
              <a:tr h="370840">
                <a:tc>
                  <a:txBody>
                    <a:bodyPr/>
                    <a:lstStyle/>
                    <a:p>
                      <a:r>
                        <a:rPr kumimoji="1" lang="en-US" altLang="ja-JP" sz="2200" b="0" smtClean="0"/>
                        <a:t>PCR+</a:t>
                      </a:r>
                      <a:r>
                        <a:rPr kumimoji="1" lang="ja-JP" altLang="en-US" sz="2200" b="0" smtClean="0"/>
                        <a:t>コメント数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0.041</a:t>
                      </a:r>
                    </a:p>
                  </a:txBody>
                  <a:tcPr marL="9525" marR="9525" marT="9525" marB="0" anchor="ctr"/>
                </a:tc>
                <a:tc>
                  <a:txBody>
                    <a:bodyPr/>
                    <a:lstStyle/>
                    <a:p>
                      <a:pPr algn="r" fontAlgn="ctr"/>
                      <a:r>
                        <a:rPr lang="en-US" altLang="ja-JP" sz="2400" b="0" i="0" u="none" strike="noStrike">
                          <a:solidFill>
                            <a:srgbClr val="000000"/>
                          </a:solidFill>
                          <a:effectLst/>
                          <a:latin typeface="+mn-lt"/>
                        </a:rPr>
                        <a:t>0.621</a:t>
                      </a:r>
                    </a:p>
                  </a:txBody>
                  <a:tcPr marL="9525" marR="9525" marT="9525" marB="0" anchor="ctr"/>
                </a:tc>
                <a:tc>
                  <a:txBody>
                    <a:bodyPr/>
                    <a:lstStyle/>
                    <a:p>
                      <a:pPr algn="r" fontAlgn="ctr"/>
                      <a:r>
                        <a:rPr lang="en-US" altLang="ja-JP" sz="2400" b="0" i="0" u="none" strike="noStrike">
                          <a:solidFill>
                            <a:srgbClr val="000000"/>
                          </a:solidFill>
                          <a:effectLst/>
                          <a:latin typeface="+mn-lt"/>
                        </a:rPr>
                        <a:t>0.075</a:t>
                      </a:r>
                    </a:p>
                  </a:txBody>
                  <a:tcPr marL="9525" marR="9525" marT="9525" marB="0" anchor="ctr"/>
                </a:tc>
              </a:tr>
              <a:tr h="370840">
                <a:tc>
                  <a:txBody>
                    <a:bodyPr/>
                    <a:lstStyle/>
                    <a:p>
                      <a:r>
                        <a:rPr kumimoji="1" lang="ja-JP" altLang="en-US" sz="2200" b="0" smtClean="0"/>
                        <a:t>コメント数＋パッチ数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0.047</a:t>
                      </a:r>
                    </a:p>
                  </a:txBody>
                  <a:tcPr marL="9525" marR="9525" marT="9525" marB="0" anchor="ctr"/>
                </a:tc>
                <a:tc>
                  <a:txBody>
                    <a:bodyPr/>
                    <a:lstStyle/>
                    <a:p>
                      <a:pPr algn="r" fontAlgn="ctr"/>
                      <a:r>
                        <a:rPr lang="en-US" altLang="ja-JP" sz="2400" b="0" i="0" u="none" strike="noStrike">
                          <a:solidFill>
                            <a:srgbClr val="000000"/>
                          </a:solidFill>
                          <a:effectLst/>
                          <a:latin typeface="+mn-lt"/>
                        </a:rPr>
                        <a:t>0.679</a:t>
                      </a:r>
                    </a:p>
                  </a:txBody>
                  <a:tcPr marL="9525" marR="9525" marT="9525" marB="0" anchor="ctr"/>
                </a:tc>
                <a:tc>
                  <a:txBody>
                    <a:bodyPr/>
                    <a:lstStyle/>
                    <a:p>
                      <a:pPr algn="r" fontAlgn="ctr"/>
                      <a:r>
                        <a:rPr lang="en-US" altLang="ja-JP" sz="2400" b="0" i="0" u="none" strike="noStrike">
                          <a:solidFill>
                            <a:srgbClr val="000000"/>
                          </a:solidFill>
                          <a:effectLst/>
                          <a:latin typeface="+mn-lt"/>
                        </a:rPr>
                        <a:t>0.086</a:t>
                      </a:r>
                    </a:p>
                  </a:txBody>
                  <a:tcPr marL="9525" marR="9525" marT="9525" marB="0" anchor="ctr"/>
                </a:tc>
              </a:tr>
              <a:tr h="370840">
                <a:tc>
                  <a:txBody>
                    <a:bodyPr/>
                    <a:lstStyle/>
                    <a:p>
                      <a:r>
                        <a:rPr kumimoji="1" lang="ja-JP" altLang="en-US" sz="2200" b="0" smtClean="0"/>
                        <a:t>先行研究でのモデル</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0.034</a:t>
                      </a:r>
                    </a:p>
                  </a:txBody>
                  <a:tcPr marL="9525" marR="9525" marT="9525" marB="0" anchor="ctr"/>
                </a:tc>
                <a:tc>
                  <a:txBody>
                    <a:bodyPr/>
                    <a:lstStyle/>
                    <a:p>
                      <a:pPr algn="r" fontAlgn="ctr"/>
                      <a:r>
                        <a:rPr lang="en-US" altLang="ja-JP" sz="2400" b="0" i="0" u="none" strike="noStrike">
                          <a:solidFill>
                            <a:srgbClr val="000000"/>
                          </a:solidFill>
                          <a:effectLst/>
                          <a:latin typeface="+mn-lt"/>
                        </a:rPr>
                        <a:t>0.712</a:t>
                      </a:r>
                    </a:p>
                  </a:txBody>
                  <a:tcPr marL="9525" marR="9525" marT="9525" marB="0" anchor="ctr"/>
                </a:tc>
                <a:tc>
                  <a:txBody>
                    <a:bodyPr/>
                    <a:lstStyle/>
                    <a:p>
                      <a:pPr algn="r" fontAlgn="ctr"/>
                      <a:r>
                        <a:rPr lang="en-US" altLang="ja-JP" sz="2400" b="0" i="0" u="none" strike="noStrike">
                          <a:solidFill>
                            <a:srgbClr val="000000"/>
                          </a:solidFill>
                          <a:effectLst/>
                          <a:latin typeface="+mn-lt"/>
                        </a:rPr>
                        <a:t>0.061</a:t>
                      </a:r>
                    </a:p>
                  </a:txBody>
                  <a:tcPr marL="9525" marR="9525" marT="9525" marB="0" anchor="ctr"/>
                </a:tc>
              </a:tr>
              <a:tr h="370840">
                <a:tc>
                  <a:txBody>
                    <a:bodyPr/>
                    <a:lstStyle/>
                    <a:p>
                      <a:r>
                        <a:rPr kumimoji="1" lang="en-US" altLang="ja-JP" sz="2200" b="0" smtClean="0"/>
                        <a:t>6</a:t>
                      </a:r>
                      <a:r>
                        <a:rPr kumimoji="1" lang="ja-JP" altLang="en-US" sz="2200" b="0" smtClean="0"/>
                        <a:t>種類の全てのメトリクス</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0.028</a:t>
                      </a:r>
                    </a:p>
                  </a:txBody>
                  <a:tcPr marL="9525" marR="9525" marT="9525" marB="0" anchor="ctr"/>
                </a:tc>
                <a:tc>
                  <a:txBody>
                    <a:bodyPr/>
                    <a:lstStyle/>
                    <a:p>
                      <a:pPr algn="r" fontAlgn="ctr"/>
                      <a:r>
                        <a:rPr lang="en-US" altLang="ja-JP" sz="2400" b="0" i="0" u="none" strike="noStrike">
                          <a:solidFill>
                            <a:srgbClr val="000000"/>
                          </a:solidFill>
                          <a:effectLst/>
                          <a:latin typeface="+mn-lt"/>
                        </a:rPr>
                        <a:t>0.662</a:t>
                      </a:r>
                    </a:p>
                  </a:txBody>
                  <a:tcPr marL="9525" marR="9525" marT="9525" marB="0" anchor="ctr"/>
                </a:tc>
                <a:tc>
                  <a:txBody>
                    <a:bodyPr/>
                    <a:lstStyle/>
                    <a:p>
                      <a:pPr algn="r" fontAlgn="ctr"/>
                      <a:r>
                        <a:rPr lang="en-US" altLang="ja-JP" sz="2400" b="0" i="0" u="none" strike="noStrike" smtClean="0">
                          <a:solidFill>
                            <a:srgbClr val="000000"/>
                          </a:solidFill>
                          <a:effectLst/>
                          <a:latin typeface="+mn-lt"/>
                        </a:rPr>
                        <a:t>0.050</a:t>
                      </a:r>
                      <a:endParaRPr lang="en-US" altLang="ja-JP" sz="2400" b="0" i="0" u="none" strike="noStrike">
                        <a:solidFill>
                          <a:srgbClr val="000000"/>
                        </a:solidFill>
                        <a:effectLst/>
                        <a:latin typeface="+mn-lt"/>
                      </a:endParaRPr>
                    </a:p>
                  </a:txBody>
                  <a:tcPr marL="9525" marR="9525" marT="9525" marB="0" anchor="ctr"/>
                </a:tc>
              </a:tr>
            </a:tbl>
          </a:graphicData>
        </a:graphic>
      </p:graphicFrame>
      <p:sp>
        <p:nvSpPr>
          <p:cNvPr id="7" name="コンテンツ プレースホルダー 2"/>
          <p:cNvSpPr>
            <a:spLocks noGrp="1"/>
          </p:cNvSpPr>
          <p:nvPr>
            <p:ph idx="1"/>
          </p:nvPr>
        </p:nvSpPr>
        <p:spPr>
          <a:xfrm>
            <a:off x="457200" y="1556792"/>
            <a:ext cx="8229600" cy="4824536"/>
          </a:xfrm>
        </p:spPr>
        <p:txBody>
          <a:bodyPr/>
          <a:lstStyle/>
          <a:p>
            <a:r>
              <a:rPr lang="ja-JP" altLang="en-US" smtClean="0"/>
              <a:t>ロジスティック回帰分析</a:t>
            </a:r>
            <a:endParaRPr lang="en-US" altLang="ja-JP" smtClean="0"/>
          </a:p>
          <a:p>
            <a:endParaRPr lang="en-US" altLang="ja-JP"/>
          </a:p>
          <a:p>
            <a:endParaRPr lang="en-US" altLang="ja-JP"/>
          </a:p>
          <a:p>
            <a:endParaRPr lang="en-US" altLang="ja-JP"/>
          </a:p>
          <a:p>
            <a:pPr lvl="1"/>
            <a:endParaRPr kumimoji="1" lang="ja-JP" altLang="en-US"/>
          </a:p>
        </p:txBody>
      </p:sp>
    </p:spTree>
    <p:extLst>
      <p:ext uri="{BB962C8B-B14F-4D97-AF65-F5344CB8AC3E}">
        <p14:creationId xmlns:p14="http://schemas.microsoft.com/office/powerpoint/2010/main" val="3005884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結果：</a:t>
            </a:r>
            <a:r>
              <a:rPr lang="en-US" altLang="ja-JP" smtClean="0"/>
              <a:t>GIMP</a:t>
            </a:r>
            <a:endParaRPr kumimoji="1" lang="ja-JP" altLang="en-US" sz="360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39</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3845395447"/>
              </p:ext>
            </p:extLst>
          </p:nvPr>
        </p:nvGraphicFramePr>
        <p:xfrm>
          <a:off x="971600" y="2098000"/>
          <a:ext cx="7344816" cy="4211320"/>
        </p:xfrm>
        <a:graphic>
          <a:graphicData uri="http://schemas.openxmlformats.org/drawingml/2006/table">
            <a:tbl>
              <a:tblPr firstRow="1" bandRow="1">
                <a:tableStyleId>{5C22544A-7EE6-4342-B048-85BDC9FD1C3A}</a:tableStyleId>
              </a:tblPr>
              <a:tblGrid>
                <a:gridCol w="3600400"/>
                <a:gridCol w="1224136"/>
                <a:gridCol w="1224136"/>
                <a:gridCol w="1296144"/>
              </a:tblGrid>
              <a:tr h="370840">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a:txBody>
                    <a:bodyPr/>
                    <a:lstStyle/>
                    <a:p>
                      <a:r>
                        <a:rPr kumimoji="1" lang="en-US" altLang="ja-JP" sz="2200" b="0" smtClean="0"/>
                        <a:t>PCR</a:t>
                      </a:r>
                      <a:r>
                        <a:rPr kumimoji="1" lang="ja-JP" altLang="en-US" sz="2200" b="0" smtClean="0"/>
                        <a:t>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0.123</a:t>
                      </a:r>
                    </a:p>
                  </a:txBody>
                  <a:tcPr marL="9525" marR="9525" marT="9525" marB="0" anchor="ctr"/>
                </a:tc>
                <a:tc>
                  <a:txBody>
                    <a:bodyPr/>
                    <a:lstStyle/>
                    <a:p>
                      <a:pPr algn="r" fontAlgn="ctr"/>
                      <a:r>
                        <a:rPr lang="en-US" altLang="ja-JP" sz="2400" b="1" i="0" u="none" strike="noStrike" smtClean="0">
                          <a:solidFill>
                            <a:srgbClr val="000000"/>
                          </a:solidFill>
                          <a:effectLst/>
                          <a:latin typeface="+mn-lt"/>
                        </a:rPr>
                        <a:t>1.000</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0.218</a:t>
                      </a:r>
                    </a:p>
                  </a:txBody>
                  <a:tcPr marL="9525" marR="9525" marT="9525" marB="0" anchor="ctr"/>
                </a:tc>
              </a:tr>
              <a:tr h="370840">
                <a:tc>
                  <a:txBody>
                    <a:bodyPr/>
                    <a:lstStyle/>
                    <a:p>
                      <a:r>
                        <a:rPr kumimoji="1" lang="ja-JP" altLang="en-US" sz="2200" b="0" smtClean="0"/>
                        <a:t>活動期間のみ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0.023</a:t>
                      </a:r>
                    </a:p>
                  </a:txBody>
                  <a:tcPr marL="9525" marR="9525" marT="9525" marB="0" anchor="ctr"/>
                </a:tc>
                <a:tc>
                  <a:txBody>
                    <a:bodyPr/>
                    <a:lstStyle/>
                    <a:p>
                      <a:pPr algn="r" fontAlgn="ctr"/>
                      <a:r>
                        <a:rPr lang="en-US" altLang="ja-JP" sz="2400" b="0" i="0" u="none" strike="noStrike">
                          <a:solidFill>
                            <a:srgbClr val="000000"/>
                          </a:solidFill>
                          <a:effectLst/>
                          <a:latin typeface="+mn-lt"/>
                        </a:rPr>
                        <a:t>0.938</a:t>
                      </a:r>
                    </a:p>
                  </a:txBody>
                  <a:tcPr marL="9525" marR="9525" marT="9525" marB="0" anchor="ctr"/>
                </a:tc>
                <a:tc>
                  <a:txBody>
                    <a:bodyPr/>
                    <a:lstStyle/>
                    <a:p>
                      <a:pPr algn="r" fontAlgn="ctr"/>
                      <a:r>
                        <a:rPr lang="en-US" altLang="ja-JP" sz="2400" b="0" i="0" u="none" strike="noStrike">
                          <a:solidFill>
                            <a:srgbClr val="000000"/>
                          </a:solidFill>
                          <a:effectLst/>
                          <a:latin typeface="+mn-lt"/>
                        </a:rPr>
                        <a:t>0.043</a:t>
                      </a:r>
                    </a:p>
                  </a:txBody>
                  <a:tcPr marL="9525" marR="9525" marT="9525" marB="0" anchor="ctr"/>
                </a:tc>
              </a:tr>
              <a:tr h="370840">
                <a:tc>
                  <a:txBody>
                    <a:bodyPr/>
                    <a:lstStyle/>
                    <a:p>
                      <a:r>
                        <a:rPr kumimoji="1" lang="ja-JP" altLang="en-US" sz="2200" b="0" smtClean="0"/>
                        <a:t>コメント数のみ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0.015</a:t>
                      </a:r>
                    </a:p>
                  </a:txBody>
                  <a:tcPr marL="9525" marR="9525" marT="9525" marB="0" anchor="ctr"/>
                </a:tc>
                <a:tc>
                  <a:txBody>
                    <a:bodyPr/>
                    <a:lstStyle/>
                    <a:p>
                      <a:pPr algn="r" fontAlgn="ctr"/>
                      <a:r>
                        <a:rPr lang="en-US" altLang="ja-JP" sz="2400" b="0" i="0" u="none" strike="noStrike">
                          <a:solidFill>
                            <a:srgbClr val="000000"/>
                          </a:solidFill>
                          <a:effectLst/>
                          <a:latin typeface="+mn-lt"/>
                        </a:rPr>
                        <a:t>0.938</a:t>
                      </a:r>
                    </a:p>
                  </a:txBody>
                  <a:tcPr marL="9525" marR="9525" marT="9525" marB="0" anchor="ctr"/>
                </a:tc>
                <a:tc>
                  <a:txBody>
                    <a:bodyPr/>
                    <a:lstStyle/>
                    <a:p>
                      <a:pPr algn="r" fontAlgn="ctr"/>
                      <a:r>
                        <a:rPr lang="en-US" altLang="ja-JP" sz="2400" b="0" i="0" u="none" strike="noStrike">
                          <a:solidFill>
                            <a:srgbClr val="000000"/>
                          </a:solidFill>
                          <a:effectLst/>
                          <a:latin typeface="+mn-lt"/>
                        </a:rPr>
                        <a:t>0.029</a:t>
                      </a:r>
                    </a:p>
                  </a:txBody>
                  <a:tcPr marL="9525" marR="9525" marT="9525" marB="0" anchor="ctr"/>
                </a:tc>
              </a:tr>
              <a:tr h="370840">
                <a:tc>
                  <a:txBody>
                    <a:bodyPr/>
                    <a:lstStyle/>
                    <a:p>
                      <a:r>
                        <a:rPr kumimoji="1" lang="ja-JP" altLang="en-US" sz="2200" b="0" smtClean="0"/>
                        <a:t>パッチ数のみ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0.122</a:t>
                      </a:r>
                    </a:p>
                  </a:txBody>
                  <a:tcPr marL="9525" marR="9525" marT="9525" marB="0" anchor="ctr"/>
                </a:tc>
                <a:tc>
                  <a:txBody>
                    <a:bodyPr/>
                    <a:lstStyle/>
                    <a:p>
                      <a:pPr algn="r" fontAlgn="ctr"/>
                      <a:r>
                        <a:rPr lang="en-US" altLang="ja-JP" sz="2400" b="0" i="0" u="none" strike="noStrike">
                          <a:solidFill>
                            <a:srgbClr val="000000"/>
                          </a:solidFill>
                          <a:effectLst/>
                          <a:latin typeface="+mn-lt"/>
                        </a:rPr>
                        <a:t>0.875</a:t>
                      </a:r>
                    </a:p>
                  </a:txBody>
                  <a:tcPr marL="9525" marR="9525" marT="9525" marB="0" anchor="ctr"/>
                </a:tc>
                <a:tc>
                  <a:txBody>
                    <a:bodyPr/>
                    <a:lstStyle/>
                    <a:p>
                      <a:pPr algn="r" fontAlgn="ctr"/>
                      <a:r>
                        <a:rPr lang="en-US" altLang="ja-JP" sz="2400" b="0" i="0" u="none" strike="noStrike">
                          <a:solidFill>
                            <a:srgbClr val="000000"/>
                          </a:solidFill>
                          <a:effectLst/>
                          <a:latin typeface="+mn-lt"/>
                        </a:rPr>
                        <a:t>0.213</a:t>
                      </a:r>
                    </a:p>
                  </a:txBody>
                  <a:tcPr marL="9525" marR="9525" marT="9525" marB="0" anchor="ctr"/>
                </a:tc>
              </a:tr>
              <a:tr h="370840">
                <a:tc>
                  <a:txBody>
                    <a:bodyPr/>
                    <a:lstStyle/>
                    <a:p>
                      <a:r>
                        <a:rPr kumimoji="1" lang="en-US" altLang="ja-JP" sz="2200" b="0" smtClean="0"/>
                        <a:t>PCR+</a:t>
                      </a:r>
                      <a:r>
                        <a:rPr kumimoji="1" lang="ja-JP" altLang="en-US" sz="2200" b="0" smtClean="0"/>
                        <a:t>活動期間</a:t>
                      </a:r>
                      <a:endParaRPr kumimoji="1" lang="ja-JP" altLang="en-US" sz="2200" b="0"/>
                    </a:p>
                  </a:txBody>
                  <a:tcPr/>
                </a:tc>
                <a:tc>
                  <a:txBody>
                    <a:bodyPr/>
                    <a:lstStyle/>
                    <a:p>
                      <a:pPr algn="r" fontAlgn="ctr"/>
                      <a:r>
                        <a:rPr lang="en-US" altLang="ja-JP" sz="2400" b="1" i="0" u="none" strike="noStrike">
                          <a:solidFill>
                            <a:srgbClr val="000000"/>
                          </a:solidFill>
                          <a:effectLst/>
                          <a:latin typeface="+mn-lt"/>
                        </a:rPr>
                        <a:t>0.129</a:t>
                      </a:r>
                    </a:p>
                  </a:txBody>
                  <a:tcPr marL="9525" marR="9525" marT="9525" marB="0" anchor="ctr"/>
                </a:tc>
                <a:tc>
                  <a:txBody>
                    <a:bodyPr/>
                    <a:lstStyle/>
                    <a:p>
                      <a:pPr algn="r" fontAlgn="ctr"/>
                      <a:r>
                        <a:rPr lang="en-US" altLang="ja-JP" sz="2400" b="0" i="0" u="none" strike="noStrike">
                          <a:solidFill>
                            <a:srgbClr val="000000"/>
                          </a:solidFill>
                          <a:effectLst/>
                          <a:latin typeface="+mn-lt"/>
                        </a:rPr>
                        <a:t>0.938</a:t>
                      </a:r>
                    </a:p>
                  </a:txBody>
                  <a:tcPr marL="9525" marR="9525" marT="9525" marB="0" anchor="ctr"/>
                </a:tc>
                <a:tc>
                  <a:txBody>
                    <a:bodyPr/>
                    <a:lstStyle/>
                    <a:p>
                      <a:pPr algn="r" fontAlgn="ctr"/>
                      <a:r>
                        <a:rPr lang="en-US" altLang="ja-JP" sz="2400" b="1" i="0" u="none" strike="noStrike">
                          <a:solidFill>
                            <a:srgbClr val="000000"/>
                          </a:solidFill>
                          <a:effectLst/>
                          <a:latin typeface="+mn-lt"/>
                        </a:rPr>
                        <a:t>0.225</a:t>
                      </a:r>
                    </a:p>
                  </a:txBody>
                  <a:tcPr marL="9525" marR="9525" marT="9525" marB="0" anchor="ctr"/>
                </a:tc>
              </a:tr>
              <a:tr h="370840">
                <a:tc>
                  <a:txBody>
                    <a:bodyPr/>
                    <a:lstStyle/>
                    <a:p>
                      <a:r>
                        <a:rPr kumimoji="1" lang="en-US" altLang="ja-JP" sz="2200" b="0" smtClean="0"/>
                        <a:t>PCR+</a:t>
                      </a:r>
                      <a:r>
                        <a:rPr kumimoji="1" lang="ja-JP" altLang="en-US" sz="2200" b="0" smtClean="0"/>
                        <a:t>コメント数</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0.040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0.938</a:t>
                      </a:r>
                    </a:p>
                  </a:txBody>
                  <a:tcPr marL="9525" marR="9525" marT="9525" marB="0" anchor="ctr"/>
                </a:tc>
                <a:tc>
                  <a:txBody>
                    <a:bodyPr/>
                    <a:lstStyle/>
                    <a:p>
                      <a:pPr algn="r" fontAlgn="ctr"/>
                      <a:r>
                        <a:rPr lang="en-US" altLang="ja-JP" sz="2400" b="0" i="0" u="none" strike="noStrike">
                          <a:solidFill>
                            <a:srgbClr val="000000"/>
                          </a:solidFill>
                          <a:effectLst/>
                          <a:latin typeface="+mn-lt"/>
                        </a:rPr>
                        <a:t>0.076</a:t>
                      </a:r>
                    </a:p>
                  </a:txBody>
                  <a:tcPr marL="9525" marR="9525" marT="9525" marB="0" anchor="ctr"/>
                </a:tc>
              </a:tr>
              <a:tr h="370840">
                <a:tc>
                  <a:txBody>
                    <a:bodyPr/>
                    <a:lstStyle/>
                    <a:p>
                      <a:r>
                        <a:rPr kumimoji="1" lang="ja-JP" altLang="en-US" sz="2200" b="0" smtClean="0"/>
                        <a:t>コメント数＋パッチ数</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0.060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0.875</a:t>
                      </a:r>
                    </a:p>
                  </a:txBody>
                  <a:tcPr marL="9525" marR="9525" marT="9525" marB="0" anchor="ctr"/>
                </a:tc>
                <a:tc>
                  <a:txBody>
                    <a:bodyPr/>
                    <a:lstStyle/>
                    <a:p>
                      <a:pPr algn="r" fontAlgn="ctr"/>
                      <a:r>
                        <a:rPr lang="en-US" altLang="ja-JP" sz="2400" b="0" i="0" u="none" strike="noStrike">
                          <a:solidFill>
                            <a:srgbClr val="000000"/>
                          </a:solidFill>
                          <a:effectLst/>
                          <a:latin typeface="+mn-lt"/>
                        </a:rPr>
                        <a:t>0.112</a:t>
                      </a:r>
                    </a:p>
                  </a:txBody>
                  <a:tcPr marL="9525" marR="9525" marT="9525" marB="0" anchor="ctr"/>
                </a:tc>
              </a:tr>
              <a:tr h="370840">
                <a:tc>
                  <a:txBody>
                    <a:bodyPr/>
                    <a:lstStyle/>
                    <a:p>
                      <a:r>
                        <a:rPr kumimoji="1" lang="ja-JP" altLang="en-US" sz="2200" b="0" smtClean="0"/>
                        <a:t>先行研究でのモデル</a:t>
                      </a:r>
                      <a:endParaRPr kumimoji="1" lang="ja-JP" altLang="en-US" sz="2200" b="0"/>
                    </a:p>
                  </a:txBody>
                  <a:tcPr/>
                </a:tc>
                <a:tc>
                  <a:txBody>
                    <a:bodyPr/>
                    <a:lstStyle/>
                    <a:p>
                      <a:pPr algn="r" fontAlgn="ctr"/>
                      <a:r>
                        <a:rPr lang="en-US" altLang="ja-JP" sz="2400" b="0" i="0" u="none" strike="noStrike">
                          <a:solidFill>
                            <a:srgbClr val="000000"/>
                          </a:solidFill>
                          <a:effectLst/>
                          <a:latin typeface="+mn-lt"/>
                        </a:rPr>
                        <a:t>0.042</a:t>
                      </a:r>
                    </a:p>
                  </a:txBody>
                  <a:tcPr marL="9525" marR="9525" marT="9525" marB="0" anchor="ctr"/>
                </a:tc>
                <a:tc>
                  <a:txBody>
                    <a:bodyPr/>
                    <a:lstStyle/>
                    <a:p>
                      <a:pPr algn="r" fontAlgn="ctr"/>
                      <a:r>
                        <a:rPr lang="en-US" altLang="ja-JP" sz="2400" b="0" i="0" u="none" strike="noStrike">
                          <a:solidFill>
                            <a:srgbClr val="000000"/>
                          </a:solidFill>
                          <a:effectLst/>
                          <a:latin typeface="+mn-lt"/>
                        </a:rPr>
                        <a:t>0.938</a:t>
                      </a:r>
                    </a:p>
                  </a:txBody>
                  <a:tcPr marL="9525" marR="9525" marT="9525" marB="0" anchor="ctr"/>
                </a:tc>
                <a:tc>
                  <a:txBody>
                    <a:bodyPr/>
                    <a:lstStyle/>
                    <a:p>
                      <a:pPr algn="r" fontAlgn="ctr"/>
                      <a:r>
                        <a:rPr lang="en-US" altLang="ja-JP" sz="2400" b="0" i="0" u="none" strike="noStrike" smtClean="0">
                          <a:solidFill>
                            <a:srgbClr val="000000"/>
                          </a:solidFill>
                          <a:effectLst/>
                          <a:latin typeface="+mn-lt"/>
                        </a:rPr>
                        <a:t>0.080</a:t>
                      </a:r>
                      <a:endParaRPr lang="en-US" altLang="ja-JP" sz="2400" b="0" i="0" u="none" strike="noStrike">
                        <a:solidFill>
                          <a:srgbClr val="000000"/>
                        </a:solidFill>
                        <a:effectLst/>
                        <a:latin typeface="+mn-lt"/>
                      </a:endParaRPr>
                    </a:p>
                  </a:txBody>
                  <a:tcPr marL="9525" marR="9525" marT="9525" marB="0" anchor="ctr"/>
                </a:tc>
              </a:tr>
              <a:tr h="370840">
                <a:tc>
                  <a:txBody>
                    <a:bodyPr/>
                    <a:lstStyle/>
                    <a:p>
                      <a:r>
                        <a:rPr kumimoji="1" lang="en-US" altLang="ja-JP" sz="2200" b="0" smtClean="0"/>
                        <a:t>6</a:t>
                      </a:r>
                      <a:r>
                        <a:rPr kumimoji="1" lang="ja-JP" altLang="en-US" sz="2200" b="0" smtClean="0"/>
                        <a:t>種類の全てのメトリクス</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0.106</a:t>
                      </a:r>
                    </a:p>
                  </a:txBody>
                  <a:tcPr marL="9525" marR="9525" marT="9525" marB="0" anchor="ctr"/>
                </a:tc>
                <a:tc>
                  <a:txBody>
                    <a:bodyPr/>
                    <a:lstStyle/>
                    <a:p>
                      <a:pPr algn="r" fontAlgn="ctr"/>
                      <a:r>
                        <a:rPr lang="en-US" altLang="ja-JP" sz="2400" b="0" i="0" u="none" strike="noStrike">
                          <a:solidFill>
                            <a:srgbClr val="000000"/>
                          </a:solidFill>
                          <a:effectLst/>
                          <a:latin typeface="+mn-lt"/>
                        </a:rPr>
                        <a:t>0.938</a:t>
                      </a:r>
                    </a:p>
                  </a:txBody>
                  <a:tcPr marL="9525" marR="9525" marT="9525" marB="0" anchor="ctr"/>
                </a:tc>
                <a:tc>
                  <a:txBody>
                    <a:bodyPr/>
                    <a:lstStyle/>
                    <a:p>
                      <a:pPr algn="r" fontAlgn="ctr"/>
                      <a:r>
                        <a:rPr lang="en-US" altLang="ja-JP" sz="2400" b="0" i="0" u="none" strike="noStrike">
                          <a:solidFill>
                            <a:srgbClr val="000000"/>
                          </a:solidFill>
                          <a:effectLst/>
                          <a:latin typeface="+mn-lt"/>
                        </a:rPr>
                        <a:t>0.189</a:t>
                      </a:r>
                    </a:p>
                  </a:txBody>
                  <a:tcPr marL="9525" marR="9525" marT="9525" marB="0" anchor="ctr"/>
                </a:tc>
              </a:tr>
            </a:tbl>
          </a:graphicData>
        </a:graphic>
      </p:graphicFrame>
      <p:sp>
        <p:nvSpPr>
          <p:cNvPr id="7" name="コンテンツ プレースホルダー 2"/>
          <p:cNvSpPr>
            <a:spLocks noGrp="1"/>
          </p:cNvSpPr>
          <p:nvPr>
            <p:ph idx="1"/>
          </p:nvPr>
        </p:nvSpPr>
        <p:spPr>
          <a:xfrm>
            <a:off x="457200" y="1556792"/>
            <a:ext cx="8229600" cy="4824536"/>
          </a:xfrm>
        </p:spPr>
        <p:txBody>
          <a:bodyPr/>
          <a:lstStyle/>
          <a:p>
            <a:r>
              <a:rPr lang="ja-JP" altLang="en-US" smtClean="0"/>
              <a:t>ランダムフォレスト法</a:t>
            </a:r>
            <a:endParaRPr lang="en-US" altLang="ja-JP"/>
          </a:p>
          <a:p>
            <a:endParaRPr lang="en-US" altLang="ja-JP"/>
          </a:p>
          <a:p>
            <a:endParaRPr lang="en-US" altLang="ja-JP"/>
          </a:p>
          <a:p>
            <a:pPr lvl="1"/>
            <a:endParaRPr kumimoji="1" lang="ja-JP" altLang="en-US"/>
          </a:p>
        </p:txBody>
      </p:sp>
    </p:spTree>
    <p:extLst>
      <p:ext uri="{BB962C8B-B14F-4D97-AF65-F5344CB8AC3E}">
        <p14:creationId xmlns:p14="http://schemas.microsoft.com/office/powerpoint/2010/main" val="34319493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結果：</a:t>
            </a:r>
            <a:r>
              <a:rPr lang="en-US" altLang="ja-JP" smtClean="0"/>
              <a:t>WebKit</a:t>
            </a:r>
            <a:endParaRPr kumimoji="1" lang="ja-JP" altLang="en-US" sz="360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40</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1711257304"/>
              </p:ext>
            </p:extLst>
          </p:nvPr>
        </p:nvGraphicFramePr>
        <p:xfrm>
          <a:off x="971600" y="2098000"/>
          <a:ext cx="7344816" cy="4211320"/>
        </p:xfrm>
        <a:graphic>
          <a:graphicData uri="http://schemas.openxmlformats.org/drawingml/2006/table">
            <a:tbl>
              <a:tblPr firstRow="1" bandRow="1">
                <a:tableStyleId>{5C22544A-7EE6-4342-B048-85BDC9FD1C3A}</a:tableStyleId>
              </a:tblPr>
              <a:tblGrid>
                <a:gridCol w="3600400"/>
                <a:gridCol w="1224136"/>
                <a:gridCol w="1224136"/>
                <a:gridCol w="1296144"/>
              </a:tblGrid>
              <a:tr h="370840">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a:txBody>
                    <a:bodyPr/>
                    <a:lstStyle/>
                    <a:p>
                      <a:r>
                        <a:rPr kumimoji="1" lang="en-US" altLang="ja-JP" sz="2200" b="0" smtClean="0"/>
                        <a:t>PCR</a:t>
                      </a:r>
                      <a:r>
                        <a:rPr kumimoji="1" lang="ja-JP" altLang="en-US" sz="2200" b="0" smtClean="0"/>
                        <a:t>のみ</a:t>
                      </a:r>
                      <a:endParaRPr kumimoji="1" lang="ja-JP" altLang="en-US" sz="2200" b="0"/>
                    </a:p>
                  </a:txBody>
                  <a:tcPr/>
                </a:tc>
                <a:tc>
                  <a:txBody>
                    <a:bodyPr/>
                    <a:lstStyle/>
                    <a:p>
                      <a:pPr algn="r" fontAlgn="ctr"/>
                      <a:r>
                        <a:rPr lang="en-US" altLang="ja-JP" sz="2400" b="1" i="0" u="none" strike="noStrike" smtClean="0">
                          <a:solidFill>
                            <a:srgbClr val="000000"/>
                          </a:solidFill>
                          <a:effectLst/>
                          <a:latin typeface="+mn-lt"/>
                        </a:rPr>
                        <a:t>0.213</a:t>
                      </a:r>
                      <a:endParaRPr lang="en-US" altLang="ja-JP" sz="2400" b="1"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0.883</a:t>
                      </a:r>
                    </a:p>
                  </a:txBody>
                  <a:tcPr marL="9525" marR="9525" marT="9525" marB="0" anchor="ctr"/>
                </a:tc>
                <a:tc>
                  <a:txBody>
                    <a:bodyPr/>
                    <a:lstStyle/>
                    <a:p>
                      <a:pPr algn="r" fontAlgn="ctr"/>
                      <a:r>
                        <a:rPr lang="en-US" altLang="ja-JP" sz="2400" b="1" i="0" u="none" strike="noStrike" smtClean="0">
                          <a:solidFill>
                            <a:srgbClr val="000000"/>
                          </a:solidFill>
                          <a:effectLst/>
                          <a:latin typeface="+mn-lt"/>
                        </a:rPr>
                        <a:t>0.332</a:t>
                      </a:r>
                      <a:endParaRPr lang="en-US" altLang="ja-JP" sz="2400" b="1" i="0" u="none" strike="noStrike">
                        <a:solidFill>
                          <a:srgbClr val="000000"/>
                        </a:solidFill>
                        <a:effectLst/>
                        <a:latin typeface="+mn-lt"/>
                      </a:endParaRPr>
                    </a:p>
                  </a:txBody>
                  <a:tcPr marL="9525" marR="9525" marT="9525" marB="0" anchor="ctr"/>
                </a:tc>
              </a:tr>
              <a:tr h="370840">
                <a:tc>
                  <a:txBody>
                    <a:bodyPr/>
                    <a:lstStyle/>
                    <a:p>
                      <a:r>
                        <a:rPr kumimoji="1" lang="ja-JP" altLang="en-US" sz="2200" b="0" smtClean="0"/>
                        <a:t>活動期間のみ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0.166</a:t>
                      </a:r>
                    </a:p>
                  </a:txBody>
                  <a:tcPr marL="9525" marR="9525" marT="9525" marB="0" anchor="ctr"/>
                </a:tc>
                <a:tc>
                  <a:txBody>
                    <a:bodyPr/>
                    <a:lstStyle/>
                    <a:p>
                      <a:pPr algn="r" fontAlgn="ctr"/>
                      <a:r>
                        <a:rPr lang="en-US" altLang="ja-JP" sz="2400" b="0" i="0" u="none" strike="noStrike">
                          <a:solidFill>
                            <a:srgbClr val="000000"/>
                          </a:solidFill>
                          <a:effectLst/>
                          <a:latin typeface="+mn-lt"/>
                        </a:rPr>
                        <a:t>0.911</a:t>
                      </a:r>
                    </a:p>
                  </a:txBody>
                  <a:tcPr marL="9525" marR="9525" marT="9525" marB="0" anchor="ctr"/>
                </a:tc>
                <a:tc>
                  <a:txBody>
                    <a:bodyPr/>
                    <a:lstStyle/>
                    <a:p>
                      <a:pPr algn="r" fontAlgn="ctr"/>
                      <a:r>
                        <a:rPr lang="en-US" altLang="ja-JP" sz="2400" b="0" i="0" u="none" strike="noStrike">
                          <a:solidFill>
                            <a:srgbClr val="000000"/>
                          </a:solidFill>
                          <a:effectLst/>
                          <a:latin typeface="+mn-lt"/>
                        </a:rPr>
                        <a:t>0.268</a:t>
                      </a:r>
                    </a:p>
                  </a:txBody>
                  <a:tcPr marL="9525" marR="9525" marT="9525" marB="0" anchor="ctr"/>
                </a:tc>
              </a:tr>
              <a:tr h="370840">
                <a:tc>
                  <a:txBody>
                    <a:bodyPr/>
                    <a:lstStyle/>
                    <a:p>
                      <a:r>
                        <a:rPr kumimoji="1" lang="ja-JP" altLang="en-US" sz="2200" b="0" smtClean="0"/>
                        <a:t>コメント数のみ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0.146</a:t>
                      </a:r>
                    </a:p>
                  </a:txBody>
                  <a:tcPr marL="9525" marR="9525" marT="9525" marB="0" anchor="ctr"/>
                </a:tc>
                <a:tc>
                  <a:txBody>
                    <a:bodyPr/>
                    <a:lstStyle/>
                    <a:p>
                      <a:pPr algn="r" fontAlgn="ctr"/>
                      <a:r>
                        <a:rPr lang="en-US" altLang="ja-JP" sz="2400" b="0" i="0" u="none" strike="noStrike">
                          <a:solidFill>
                            <a:srgbClr val="000000"/>
                          </a:solidFill>
                          <a:effectLst/>
                          <a:latin typeface="+mn-lt"/>
                        </a:rPr>
                        <a:t>0.913</a:t>
                      </a:r>
                    </a:p>
                  </a:txBody>
                  <a:tcPr marL="9525" marR="9525" marT="9525" marB="0" anchor="ctr"/>
                </a:tc>
                <a:tc>
                  <a:txBody>
                    <a:bodyPr/>
                    <a:lstStyle/>
                    <a:p>
                      <a:pPr algn="r" fontAlgn="ctr"/>
                      <a:r>
                        <a:rPr lang="en-US" altLang="ja-JP" sz="2400" b="0" i="0" u="none" strike="noStrike">
                          <a:solidFill>
                            <a:srgbClr val="000000"/>
                          </a:solidFill>
                          <a:effectLst/>
                          <a:latin typeface="+mn-lt"/>
                        </a:rPr>
                        <a:t>0.244</a:t>
                      </a:r>
                    </a:p>
                  </a:txBody>
                  <a:tcPr marL="9525" marR="9525" marT="9525" marB="0" anchor="ctr"/>
                </a:tc>
              </a:tr>
              <a:tr h="370840">
                <a:tc>
                  <a:txBody>
                    <a:bodyPr/>
                    <a:lstStyle/>
                    <a:p>
                      <a:r>
                        <a:rPr kumimoji="1" lang="ja-JP" altLang="en-US" sz="2200" b="0" smtClean="0"/>
                        <a:t>パッチ数のみ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0.189</a:t>
                      </a:r>
                    </a:p>
                  </a:txBody>
                  <a:tcPr marL="9525" marR="9525" marT="9525" marB="0" anchor="ctr"/>
                </a:tc>
                <a:tc>
                  <a:txBody>
                    <a:bodyPr/>
                    <a:lstStyle/>
                    <a:p>
                      <a:pPr algn="r" fontAlgn="ctr"/>
                      <a:r>
                        <a:rPr lang="en-US" altLang="ja-JP" sz="2400" b="0" i="0" u="none" strike="noStrike">
                          <a:solidFill>
                            <a:srgbClr val="000000"/>
                          </a:solidFill>
                          <a:effectLst/>
                          <a:latin typeface="+mn-lt"/>
                        </a:rPr>
                        <a:t>0.905</a:t>
                      </a:r>
                    </a:p>
                  </a:txBody>
                  <a:tcPr marL="9525" marR="9525" marT="9525" marB="0" anchor="ctr"/>
                </a:tc>
                <a:tc>
                  <a:txBody>
                    <a:bodyPr/>
                    <a:lstStyle/>
                    <a:p>
                      <a:pPr algn="r" fontAlgn="ctr"/>
                      <a:r>
                        <a:rPr lang="en-US" altLang="ja-JP" sz="2400" b="0" i="0" u="none" strike="noStrike">
                          <a:solidFill>
                            <a:srgbClr val="000000"/>
                          </a:solidFill>
                          <a:effectLst/>
                          <a:latin typeface="+mn-lt"/>
                        </a:rPr>
                        <a:t>0.308</a:t>
                      </a:r>
                    </a:p>
                  </a:txBody>
                  <a:tcPr marL="9525" marR="9525" marT="9525" marB="0" anchor="ctr"/>
                </a:tc>
              </a:tr>
              <a:tr h="370840">
                <a:tc>
                  <a:txBody>
                    <a:bodyPr/>
                    <a:lstStyle/>
                    <a:p>
                      <a:r>
                        <a:rPr kumimoji="1" lang="en-US" altLang="ja-JP" sz="2200" b="0" smtClean="0"/>
                        <a:t>PCR+</a:t>
                      </a:r>
                      <a:r>
                        <a:rPr kumimoji="1" lang="ja-JP" altLang="en-US" sz="2200" b="0" smtClean="0"/>
                        <a:t>活動期間</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0.179</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0.915</a:t>
                      </a:r>
                    </a:p>
                  </a:txBody>
                  <a:tcPr marL="9525" marR="9525" marT="9525" marB="0" anchor="ctr"/>
                </a:tc>
                <a:tc>
                  <a:txBody>
                    <a:bodyPr/>
                    <a:lstStyle/>
                    <a:p>
                      <a:pPr algn="r" fontAlgn="ctr"/>
                      <a:r>
                        <a:rPr lang="en-US" altLang="ja-JP" sz="2400" b="0" i="0" u="none" strike="noStrike">
                          <a:solidFill>
                            <a:srgbClr val="000000"/>
                          </a:solidFill>
                          <a:effectLst/>
                          <a:latin typeface="+mn-lt"/>
                        </a:rPr>
                        <a:t>0.291</a:t>
                      </a:r>
                    </a:p>
                  </a:txBody>
                  <a:tcPr marL="9525" marR="9525" marT="9525" marB="0" anchor="ctr"/>
                </a:tc>
              </a:tr>
              <a:tr h="370840">
                <a:tc>
                  <a:txBody>
                    <a:bodyPr/>
                    <a:lstStyle/>
                    <a:p>
                      <a:r>
                        <a:rPr kumimoji="1" lang="en-US" altLang="ja-JP" sz="2200" b="0" smtClean="0"/>
                        <a:t>PCR+</a:t>
                      </a:r>
                      <a:r>
                        <a:rPr kumimoji="1" lang="ja-JP" altLang="en-US" sz="2200" b="0" smtClean="0"/>
                        <a:t>コメント数</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0.160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smtClean="0">
                          <a:solidFill>
                            <a:srgbClr val="000000"/>
                          </a:solidFill>
                          <a:effectLst/>
                          <a:latin typeface="+mn-lt"/>
                        </a:rPr>
                        <a:t>0.825</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0.264</a:t>
                      </a:r>
                    </a:p>
                  </a:txBody>
                  <a:tcPr marL="9525" marR="9525" marT="9525" marB="0" anchor="ctr"/>
                </a:tc>
              </a:tr>
              <a:tr h="370840">
                <a:tc>
                  <a:txBody>
                    <a:bodyPr/>
                    <a:lstStyle/>
                    <a:p>
                      <a:r>
                        <a:rPr kumimoji="1" lang="ja-JP" altLang="en-US" sz="2200" b="0" smtClean="0"/>
                        <a:t>コメント数＋パッチ数</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0.168</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1" i="0" u="none" strike="noStrike">
                          <a:solidFill>
                            <a:srgbClr val="000000"/>
                          </a:solidFill>
                          <a:effectLst/>
                          <a:latin typeface="+mn-lt"/>
                        </a:rPr>
                        <a:t>0.927</a:t>
                      </a:r>
                    </a:p>
                  </a:txBody>
                  <a:tcPr marL="9525" marR="9525" marT="9525" marB="0" anchor="ctr"/>
                </a:tc>
                <a:tc>
                  <a:txBody>
                    <a:bodyPr/>
                    <a:lstStyle/>
                    <a:p>
                      <a:pPr algn="r" fontAlgn="ctr"/>
                      <a:r>
                        <a:rPr lang="en-US" altLang="ja-JP" sz="2400" b="0" i="0" u="none" strike="noStrike">
                          <a:solidFill>
                            <a:srgbClr val="000000"/>
                          </a:solidFill>
                          <a:effectLst/>
                          <a:latin typeface="+mn-lt"/>
                        </a:rPr>
                        <a:t>0.267</a:t>
                      </a:r>
                    </a:p>
                  </a:txBody>
                  <a:tcPr marL="9525" marR="9525" marT="9525" marB="0" anchor="ctr"/>
                </a:tc>
              </a:tr>
              <a:tr h="370840">
                <a:tc>
                  <a:txBody>
                    <a:bodyPr/>
                    <a:lstStyle/>
                    <a:p>
                      <a:r>
                        <a:rPr kumimoji="1" lang="ja-JP" altLang="en-US" sz="2200" b="0" smtClean="0"/>
                        <a:t>先行研究でのモデル</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0.152</a:t>
                      </a:r>
                    </a:p>
                  </a:txBody>
                  <a:tcPr marL="9525" marR="9525" marT="9525" marB="0" anchor="ctr"/>
                </a:tc>
                <a:tc>
                  <a:txBody>
                    <a:bodyPr/>
                    <a:lstStyle/>
                    <a:p>
                      <a:pPr algn="r" fontAlgn="ctr"/>
                      <a:r>
                        <a:rPr lang="en-US" altLang="ja-JP" sz="2400" b="0" i="0" u="none" strike="noStrike">
                          <a:solidFill>
                            <a:srgbClr val="000000"/>
                          </a:solidFill>
                          <a:effectLst/>
                          <a:latin typeface="+mn-lt"/>
                        </a:rPr>
                        <a:t>0.904</a:t>
                      </a:r>
                    </a:p>
                  </a:txBody>
                  <a:tcPr marL="9525" marR="9525" marT="9525" marB="0" anchor="ctr"/>
                </a:tc>
                <a:tc>
                  <a:txBody>
                    <a:bodyPr/>
                    <a:lstStyle/>
                    <a:p>
                      <a:pPr algn="r" fontAlgn="ctr"/>
                      <a:r>
                        <a:rPr lang="en-US" altLang="ja-JP" sz="2400" b="0" i="0" u="none" strike="noStrike">
                          <a:solidFill>
                            <a:srgbClr val="000000"/>
                          </a:solidFill>
                          <a:effectLst/>
                          <a:latin typeface="+mn-lt"/>
                        </a:rPr>
                        <a:t>0.255</a:t>
                      </a:r>
                    </a:p>
                  </a:txBody>
                  <a:tcPr marL="9525" marR="9525" marT="9525" marB="0" anchor="ctr"/>
                </a:tc>
              </a:tr>
              <a:tr h="370840">
                <a:tc>
                  <a:txBody>
                    <a:bodyPr/>
                    <a:lstStyle/>
                    <a:p>
                      <a:r>
                        <a:rPr kumimoji="1" lang="en-US" altLang="ja-JP" sz="2200" b="0" smtClean="0"/>
                        <a:t>6</a:t>
                      </a:r>
                      <a:r>
                        <a:rPr kumimoji="1" lang="ja-JP" altLang="en-US" sz="2200" b="0" smtClean="0"/>
                        <a:t>種類の全てのメトリクス</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0.148</a:t>
                      </a:r>
                    </a:p>
                  </a:txBody>
                  <a:tcPr marL="9525" marR="9525" marT="9525" marB="0" anchor="ctr"/>
                </a:tc>
                <a:tc>
                  <a:txBody>
                    <a:bodyPr/>
                    <a:lstStyle/>
                    <a:p>
                      <a:pPr algn="r" fontAlgn="ctr"/>
                      <a:r>
                        <a:rPr lang="en-US" altLang="ja-JP" sz="2400" b="0" i="0" u="none" strike="noStrike" smtClean="0">
                          <a:solidFill>
                            <a:srgbClr val="000000"/>
                          </a:solidFill>
                          <a:effectLst/>
                          <a:latin typeface="+mn-lt"/>
                        </a:rPr>
                        <a:t>0.830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0.247</a:t>
                      </a:r>
                    </a:p>
                  </a:txBody>
                  <a:tcPr marL="9525" marR="9525" marT="9525" marB="0" anchor="ctr"/>
                </a:tc>
              </a:tr>
            </a:tbl>
          </a:graphicData>
        </a:graphic>
      </p:graphicFrame>
      <p:sp>
        <p:nvSpPr>
          <p:cNvPr id="7" name="コンテンツ プレースホルダー 2"/>
          <p:cNvSpPr>
            <a:spLocks noGrp="1"/>
          </p:cNvSpPr>
          <p:nvPr>
            <p:ph idx="1"/>
          </p:nvPr>
        </p:nvSpPr>
        <p:spPr>
          <a:xfrm>
            <a:off x="457200" y="1556792"/>
            <a:ext cx="8229600" cy="4824536"/>
          </a:xfrm>
        </p:spPr>
        <p:txBody>
          <a:bodyPr/>
          <a:lstStyle/>
          <a:p>
            <a:r>
              <a:rPr lang="ja-JP" altLang="en-US" smtClean="0"/>
              <a:t>ロジスティック回帰分析</a:t>
            </a:r>
            <a:endParaRPr lang="en-US" altLang="ja-JP" smtClean="0"/>
          </a:p>
          <a:p>
            <a:endParaRPr lang="en-US" altLang="ja-JP"/>
          </a:p>
          <a:p>
            <a:endParaRPr lang="en-US" altLang="ja-JP"/>
          </a:p>
          <a:p>
            <a:endParaRPr lang="en-US" altLang="ja-JP"/>
          </a:p>
          <a:p>
            <a:pPr lvl="1"/>
            <a:endParaRPr kumimoji="1" lang="ja-JP" altLang="en-US"/>
          </a:p>
        </p:txBody>
      </p:sp>
    </p:spTree>
    <p:extLst>
      <p:ext uri="{BB962C8B-B14F-4D97-AF65-F5344CB8AC3E}">
        <p14:creationId xmlns:p14="http://schemas.microsoft.com/office/powerpoint/2010/main" val="23075294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結果：</a:t>
            </a:r>
            <a:r>
              <a:rPr lang="en-US" altLang="ja-JP" smtClean="0"/>
              <a:t>WebKit</a:t>
            </a:r>
            <a:endParaRPr kumimoji="1" lang="ja-JP" altLang="en-US" sz="360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41</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381209696"/>
              </p:ext>
            </p:extLst>
          </p:nvPr>
        </p:nvGraphicFramePr>
        <p:xfrm>
          <a:off x="971600" y="2098000"/>
          <a:ext cx="7344816" cy="4211320"/>
        </p:xfrm>
        <a:graphic>
          <a:graphicData uri="http://schemas.openxmlformats.org/drawingml/2006/table">
            <a:tbl>
              <a:tblPr firstRow="1" bandRow="1">
                <a:tableStyleId>{5C22544A-7EE6-4342-B048-85BDC9FD1C3A}</a:tableStyleId>
              </a:tblPr>
              <a:tblGrid>
                <a:gridCol w="3600400"/>
                <a:gridCol w="1224136"/>
                <a:gridCol w="1224136"/>
                <a:gridCol w="1296144"/>
              </a:tblGrid>
              <a:tr h="370840">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a:txBody>
                    <a:bodyPr/>
                    <a:lstStyle/>
                    <a:p>
                      <a:r>
                        <a:rPr kumimoji="1" lang="en-US" altLang="ja-JP" sz="2200" b="0" smtClean="0"/>
                        <a:t>PCR</a:t>
                      </a:r>
                      <a:r>
                        <a:rPr kumimoji="1" lang="ja-JP" altLang="en-US" sz="2200" b="0" smtClean="0"/>
                        <a:t>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0.167</a:t>
                      </a:r>
                    </a:p>
                  </a:txBody>
                  <a:tcPr marL="9525" marR="9525" marT="9525" marB="0" anchor="ctr"/>
                </a:tc>
                <a:tc>
                  <a:txBody>
                    <a:bodyPr/>
                    <a:lstStyle/>
                    <a:p>
                      <a:pPr algn="r" fontAlgn="ctr"/>
                      <a:r>
                        <a:rPr lang="en-US" altLang="ja-JP" sz="2400" b="0" i="0" u="none" strike="noStrike" smtClean="0">
                          <a:solidFill>
                            <a:srgbClr val="000000"/>
                          </a:solidFill>
                          <a:effectLst/>
                          <a:latin typeface="+mn-lt"/>
                        </a:rPr>
                        <a:t>0.960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0.282</a:t>
                      </a:r>
                    </a:p>
                  </a:txBody>
                  <a:tcPr marL="9525" marR="9525" marT="9525" marB="0" anchor="ctr"/>
                </a:tc>
              </a:tr>
              <a:tr h="370840">
                <a:tc>
                  <a:txBody>
                    <a:bodyPr/>
                    <a:lstStyle/>
                    <a:p>
                      <a:r>
                        <a:rPr kumimoji="1" lang="ja-JP" altLang="en-US" sz="2200" b="0" smtClean="0"/>
                        <a:t>活動期間のみ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0.119</a:t>
                      </a:r>
                    </a:p>
                  </a:txBody>
                  <a:tcPr marL="9525" marR="9525" marT="9525" marB="0" anchor="ctr"/>
                </a:tc>
                <a:tc>
                  <a:txBody>
                    <a:bodyPr/>
                    <a:lstStyle/>
                    <a:p>
                      <a:pPr algn="r" fontAlgn="ctr"/>
                      <a:r>
                        <a:rPr lang="en-US" altLang="ja-JP" sz="2400" b="0" i="0" u="none" strike="noStrike">
                          <a:solidFill>
                            <a:srgbClr val="000000"/>
                          </a:solidFill>
                          <a:effectLst/>
                          <a:latin typeface="+mn-lt"/>
                        </a:rPr>
                        <a:t>0.971</a:t>
                      </a:r>
                    </a:p>
                  </a:txBody>
                  <a:tcPr marL="9525" marR="9525" marT="9525" marB="0" anchor="ctr"/>
                </a:tc>
                <a:tc>
                  <a:txBody>
                    <a:bodyPr/>
                    <a:lstStyle/>
                    <a:p>
                      <a:pPr algn="r" fontAlgn="ctr"/>
                      <a:r>
                        <a:rPr lang="en-US" altLang="ja-JP" sz="2400" b="0" i="0" u="none" strike="noStrike">
                          <a:solidFill>
                            <a:srgbClr val="000000"/>
                          </a:solidFill>
                          <a:effectLst/>
                          <a:latin typeface="+mn-lt"/>
                        </a:rPr>
                        <a:t>0.207</a:t>
                      </a:r>
                    </a:p>
                  </a:txBody>
                  <a:tcPr marL="9525" marR="9525" marT="9525" marB="0" anchor="ctr"/>
                </a:tc>
              </a:tr>
              <a:tr h="370840">
                <a:tc>
                  <a:txBody>
                    <a:bodyPr/>
                    <a:lstStyle/>
                    <a:p>
                      <a:r>
                        <a:rPr kumimoji="1" lang="ja-JP" altLang="en-US" sz="2200" b="0" smtClean="0"/>
                        <a:t>コメント数のみ</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0.122</a:t>
                      </a:r>
                    </a:p>
                  </a:txBody>
                  <a:tcPr marL="9525" marR="9525" marT="9525" marB="0" anchor="ctr"/>
                </a:tc>
                <a:tc>
                  <a:txBody>
                    <a:bodyPr/>
                    <a:lstStyle/>
                    <a:p>
                      <a:pPr algn="r" fontAlgn="ctr"/>
                      <a:r>
                        <a:rPr lang="en-US" altLang="ja-JP" sz="2400" b="0" i="0" u="none" strike="noStrike" smtClean="0">
                          <a:solidFill>
                            <a:srgbClr val="000000"/>
                          </a:solidFill>
                          <a:effectLst/>
                          <a:latin typeface="+mn-lt"/>
                        </a:rPr>
                        <a:t>0.980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0.212</a:t>
                      </a:r>
                    </a:p>
                  </a:txBody>
                  <a:tcPr marL="9525" marR="9525" marT="9525" marB="0" anchor="ctr"/>
                </a:tc>
              </a:tr>
              <a:tr h="370840">
                <a:tc>
                  <a:txBody>
                    <a:bodyPr/>
                    <a:lstStyle/>
                    <a:p>
                      <a:r>
                        <a:rPr kumimoji="1" lang="ja-JP" altLang="en-US" sz="2200" b="0" smtClean="0"/>
                        <a:t>パッチ数のみ</a:t>
                      </a:r>
                      <a:endParaRPr kumimoji="1" lang="ja-JP" altLang="en-US" sz="2200" b="0"/>
                    </a:p>
                  </a:txBody>
                  <a:tcPr/>
                </a:tc>
                <a:tc>
                  <a:txBody>
                    <a:bodyPr/>
                    <a:lstStyle/>
                    <a:p>
                      <a:pPr algn="r" fontAlgn="ctr"/>
                      <a:r>
                        <a:rPr lang="en-US" altLang="ja-JP" sz="2400" b="0" i="0" u="none" strike="noStrike" smtClean="0">
                          <a:solidFill>
                            <a:srgbClr val="000000"/>
                          </a:solidFill>
                          <a:effectLst/>
                          <a:latin typeface="+mn-lt"/>
                        </a:rPr>
                        <a:t>0.160</a:t>
                      </a:r>
                      <a:endParaRPr lang="en-US" altLang="ja-JP" sz="2400" b="0" i="0" u="none" strike="noStrike">
                        <a:solidFill>
                          <a:srgbClr val="000000"/>
                        </a:solidFill>
                        <a:effectLst/>
                        <a:latin typeface="+mn-lt"/>
                      </a:endParaRPr>
                    </a:p>
                  </a:txBody>
                  <a:tcPr marL="9525" marR="9525" marT="9525" marB="0" anchor="ctr"/>
                </a:tc>
                <a:tc>
                  <a:txBody>
                    <a:bodyPr/>
                    <a:lstStyle/>
                    <a:p>
                      <a:pPr algn="r" fontAlgn="ctr"/>
                      <a:r>
                        <a:rPr lang="en-US" altLang="ja-JP" sz="2400" b="0" i="0" u="none" strike="noStrike">
                          <a:solidFill>
                            <a:srgbClr val="000000"/>
                          </a:solidFill>
                          <a:effectLst/>
                          <a:latin typeface="+mn-lt"/>
                        </a:rPr>
                        <a:t>0.984</a:t>
                      </a:r>
                    </a:p>
                  </a:txBody>
                  <a:tcPr marL="9525" marR="9525" marT="9525" marB="0" anchor="ctr"/>
                </a:tc>
                <a:tc>
                  <a:txBody>
                    <a:bodyPr/>
                    <a:lstStyle/>
                    <a:p>
                      <a:pPr algn="r" fontAlgn="ctr"/>
                      <a:r>
                        <a:rPr lang="en-US" altLang="ja-JP" sz="2400" b="0" i="0" u="none" strike="noStrike">
                          <a:solidFill>
                            <a:srgbClr val="000000"/>
                          </a:solidFill>
                          <a:effectLst/>
                          <a:latin typeface="+mn-lt"/>
                        </a:rPr>
                        <a:t>0.272</a:t>
                      </a:r>
                    </a:p>
                  </a:txBody>
                  <a:tcPr marL="9525" marR="9525" marT="9525" marB="0" anchor="ctr"/>
                </a:tc>
              </a:tr>
              <a:tr h="370840">
                <a:tc>
                  <a:txBody>
                    <a:bodyPr/>
                    <a:lstStyle/>
                    <a:p>
                      <a:r>
                        <a:rPr kumimoji="1" lang="en-US" altLang="ja-JP" sz="2200" b="0" smtClean="0"/>
                        <a:t>PCR+</a:t>
                      </a:r>
                      <a:r>
                        <a:rPr kumimoji="1" lang="ja-JP" altLang="en-US" sz="2200" b="0" smtClean="0"/>
                        <a:t>活動期間</a:t>
                      </a:r>
                      <a:endParaRPr kumimoji="1" lang="ja-JP" altLang="en-US" sz="2200" b="0"/>
                    </a:p>
                  </a:txBody>
                  <a:tcPr/>
                </a:tc>
                <a:tc>
                  <a:txBody>
                    <a:bodyPr/>
                    <a:lstStyle/>
                    <a:p>
                      <a:pPr algn="r" fontAlgn="ctr"/>
                      <a:r>
                        <a:rPr lang="en-US" altLang="ja-JP" sz="2400" b="1" i="0" u="none" strike="noStrike">
                          <a:solidFill>
                            <a:srgbClr val="000000"/>
                          </a:solidFill>
                          <a:effectLst/>
                          <a:latin typeface="+mn-lt"/>
                        </a:rPr>
                        <a:t>0.168</a:t>
                      </a:r>
                    </a:p>
                  </a:txBody>
                  <a:tcPr marL="9525" marR="9525" marT="9525" marB="0" anchor="ctr"/>
                </a:tc>
                <a:tc>
                  <a:txBody>
                    <a:bodyPr/>
                    <a:lstStyle/>
                    <a:p>
                      <a:pPr algn="r" fontAlgn="ctr"/>
                      <a:r>
                        <a:rPr lang="en-US" altLang="ja-JP" sz="2400" b="0" i="0" u="none" strike="noStrike">
                          <a:solidFill>
                            <a:srgbClr val="000000"/>
                          </a:solidFill>
                          <a:effectLst/>
                          <a:latin typeface="+mn-lt"/>
                        </a:rPr>
                        <a:t>0.987</a:t>
                      </a:r>
                    </a:p>
                  </a:txBody>
                  <a:tcPr marL="9525" marR="9525" marT="9525" marB="0" anchor="ctr"/>
                </a:tc>
                <a:tc>
                  <a:txBody>
                    <a:bodyPr/>
                    <a:lstStyle/>
                    <a:p>
                      <a:pPr algn="r" fontAlgn="ctr"/>
                      <a:r>
                        <a:rPr lang="en-US" altLang="ja-JP" sz="2400" b="1" i="0" u="none" strike="noStrike">
                          <a:solidFill>
                            <a:srgbClr val="000000"/>
                          </a:solidFill>
                          <a:effectLst/>
                          <a:latin typeface="+mn-lt"/>
                        </a:rPr>
                        <a:t>0.284</a:t>
                      </a:r>
                    </a:p>
                  </a:txBody>
                  <a:tcPr marL="9525" marR="9525" marT="9525" marB="0" anchor="ctr"/>
                </a:tc>
              </a:tr>
              <a:tr h="370840">
                <a:tc>
                  <a:txBody>
                    <a:bodyPr/>
                    <a:lstStyle/>
                    <a:p>
                      <a:r>
                        <a:rPr kumimoji="1" lang="en-US" altLang="ja-JP" sz="2200" b="0" smtClean="0"/>
                        <a:t>PCR+</a:t>
                      </a:r>
                      <a:r>
                        <a:rPr kumimoji="1" lang="ja-JP" altLang="en-US" sz="2200" b="0" smtClean="0"/>
                        <a:t>コメント数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0.157</a:t>
                      </a:r>
                    </a:p>
                  </a:txBody>
                  <a:tcPr marL="9525" marR="9525" marT="9525" marB="0" anchor="ctr"/>
                </a:tc>
                <a:tc>
                  <a:txBody>
                    <a:bodyPr/>
                    <a:lstStyle/>
                    <a:p>
                      <a:pPr algn="r" fontAlgn="ctr"/>
                      <a:r>
                        <a:rPr lang="en-US" altLang="ja-JP" sz="2400" b="0" i="0" u="none" strike="noStrike">
                          <a:solidFill>
                            <a:srgbClr val="000000"/>
                          </a:solidFill>
                          <a:effectLst/>
                          <a:latin typeface="+mn-lt"/>
                        </a:rPr>
                        <a:t>0.996</a:t>
                      </a:r>
                    </a:p>
                  </a:txBody>
                  <a:tcPr marL="9525" marR="9525" marT="9525" marB="0" anchor="ctr"/>
                </a:tc>
                <a:tc>
                  <a:txBody>
                    <a:bodyPr/>
                    <a:lstStyle/>
                    <a:p>
                      <a:pPr algn="r" fontAlgn="ctr"/>
                      <a:r>
                        <a:rPr lang="en-US" altLang="ja-JP" sz="2400" b="0" i="0" u="none" strike="noStrike">
                          <a:solidFill>
                            <a:srgbClr val="000000"/>
                          </a:solidFill>
                          <a:effectLst/>
                          <a:latin typeface="+mn-lt"/>
                        </a:rPr>
                        <a:t>0.266</a:t>
                      </a:r>
                    </a:p>
                  </a:txBody>
                  <a:tcPr marL="9525" marR="9525" marT="9525" marB="0" anchor="ctr"/>
                </a:tc>
              </a:tr>
              <a:tr h="370840">
                <a:tc>
                  <a:txBody>
                    <a:bodyPr/>
                    <a:lstStyle/>
                    <a:p>
                      <a:r>
                        <a:rPr kumimoji="1" lang="ja-JP" altLang="en-US" sz="2200" b="0" smtClean="0"/>
                        <a:t>コメント数＋パッチ数</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0.157</a:t>
                      </a:r>
                    </a:p>
                  </a:txBody>
                  <a:tcPr marL="9525" marR="9525" marT="9525" marB="0" anchor="ctr"/>
                </a:tc>
                <a:tc>
                  <a:txBody>
                    <a:bodyPr/>
                    <a:lstStyle/>
                    <a:p>
                      <a:pPr algn="r" fontAlgn="ctr"/>
                      <a:r>
                        <a:rPr lang="en-US" altLang="ja-JP" sz="2400" b="0" i="0" u="none" strike="noStrike">
                          <a:solidFill>
                            <a:srgbClr val="000000"/>
                          </a:solidFill>
                          <a:effectLst/>
                          <a:latin typeface="+mn-lt"/>
                        </a:rPr>
                        <a:t>0.996</a:t>
                      </a:r>
                    </a:p>
                  </a:txBody>
                  <a:tcPr marL="9525" marR="9525" marT="9525" marB="0" anchor="ctr"/>
                </a:tc>
                <a:tc>
                  <a:txBody>
                    <a:bodyPr/>
                    <a:lstStyle/>
                    <a:p>
                      <a:pPr algn="r" fontAlgn="ctr"/>
                      <a:r>
                        <a:rPr lang="en-US" altLang="ja-JP" sz="2400" b="0" i="0" u="none" strike="noStrike">
                          <a:solidFill>
                            <a:srgbClr val="000000"/>
                          </a:solidFill>
                          <a:effectLst/>
                          <a:latin typeface="+mn-lt"/>
                        </a:rPr>
                        <a:t>0.267</a:t>
                      </a:r>
                    </a:p>
                  </a:txBody>
                  <a:tcPr marL="9525" marR="9525" marT="9525" marB="0" anchor="ctr"/>
                </a:tc>
              </a:tr>
              <a:tr h="370840">
                <a:tc>
                  <a:txBody>
                    <a:bodyPr/>
                    <a:lstStyle/>
                    <a:p>
                      <a:r>
                        <a:rPr kumimoji="1" lang="ja-JP" altLang="en-US" sz="2200" b="0" smtClean="0"/>
                        <a:t>先行研究でのモデル</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0.151</a:t>
                      </a:r>
                    </a:p>
                  </a:txBody>
                  <a:tcPr marL="9525" marR="9525" marT="9525" marB="0" anchor="ctr"/>
                </a:tc>
                <a:tc>
                  <a:txBody>
                    <a:bodyPr/>
                    <a:lstStyle/>
                    <a:p>
                      <a:pPr algn="r" fontAlgn="ctr"/>
                      <a:r>
                        <a:rPr lang="en-US" altLang="ja-JP" sz="2400" b="0" i="0" u="none" strike="noStrike">
                          <a:solidFill>
                            <a:srgbClr val="000000"/>
                          </a:solidFill>
                          <a:effectLst/>
                          <a:latin typeface="+mn-lt"/>
                        </a:rPr>
                        <a:t>0.992</a:t>
                      </a:r>
                    </a:p>
                  </a:txBody>
                  <a:tcPr marL="9525" marR="9525" marT="9525" marB="0" anchor="ctr"/>
                </a:tc>
                <a:tc>
                  <a:txBody>
                    <a:bodyPr/>
                    <a:lstStyle/>
                    <a:p>
                      <a:pPr algn="r" fontAlgn="ctr"/>
                      <a:r>
                        <a:rPr lang="en-US" altLang="ja-JP" sz="2400" b="0" i="0" u="none" strike="noStrike">
                          <a:solidFill>
                            <a:srgbClr val="000000"/>
                          </a:solidFill>
                          <a:effectLst/>
                          <a:latin typeface="+mn-lt"/>
                        </a:rPr>
                        <a:t>0.259</a:t>
                      </a:r>
                    </a:p>
                  </a:txBody>
                  <a:tcPr marL="9525" marR="9525" marT="9525" marB="0" anchor="ctr"/>
                </a:tc>
              </a:tr>
              <a:tr h="370840">
                <a:tc>
                  <a:txBody>
                    <a:bodyPr/>
                    <a:lstStyle/>
                    <a:p>
                      <a:r>
                        <a:rPr kumimoji="1" lang="en-US" altLang="ja-JP" sz="2200" b="0" smtClean="0"/>
                        <a:t>6</a:t>
                      </a:r>
                      <a:r>
                        <a:rPr kumimoji="1" lang="ja-JP" altLang="en-US" sz="2200" b="0" smtClean="0"/>
                        <a:t>種類の全てのメトリクス</a:t>
                      </a:r>
                      <a:endParaRPr kumimoji="1" lang="ja-JP" altLang="en-US" sz="2200" b="0"/>
                    </a:p>
                  </a:txBody>
                  <a:tcPr/>
                </a:tc>
                <a:tc>
                  <a:txBody>
                    <a:bodyPr/>
                    <a:lstStyle/>
                    <a:p>
                      <a:pPr algn="r" fontAlgn="ctr"/>
                      <a:r>
                        <a:rPr lang="en-US" altLang="ja-JP" sz="2400" b="0" i="0" u="none" strike="noStrike">
                          <a:solidFill>
                            <a:srgbClr val="000000"/>
                          </a:solidFill>
                          <a:effectLst/>
                          <a:latin typeface="+mn-lt"/>
                        </a:rPr>
                        <a:t>0.165</a:t>
                      </a:r>
                    </a:p>
                  </a:txBody>
                  <a:tcPr marL="9525" marR="9525" marT="9525" marB="0" anchor="ctr"/>
                </a:tc>
                <a:tc>
                  <a:txBody>
                    <a:bodyPr/>
                    <a:lstStyle/>
                    <a:p>
                      <a:pPr algn="r" fontAlgn="ctr"/>
                      <a:r>
                        <a:rPr lang="en-US" altLang="ja-JP" sz="2400" b="1" i="0" u="none" strike="noStrike">
                          <a:solidFill>
                            <a:srgbClr val="000000"/>
                          </a:solidFill>
                          <a:effectLst/>
                          <a:latin typeface="+mn-lt"/>
                        </a:rPr>
                        <a:t>0.997</a:t>
                      </a:r>
                    </a:p>
                  </a:txBody>
                  <a:tcPr marL="9525" marR="9525" marT="9525" marB="0" anchor="ctr"/>
                </a:tc>
                <a:tc>
                  <a:txBody>
                    <a:bodyPr/>
                    <a:lstStyle/>
                    <a:p>
                      <a:pPr algn="r" fontAlgn="ctr"/>
                      <a:r>
                        <a:rPr lang="en-US" altLang="ja-JP" sz="2400" b="0" i="0" u="none" strike="noStrike">
                          <a:solidFill>
                            <a:srgbClr val="000000"/>
                          </a:solidFill>
                          <a:effectLst/>
                          <a:latin typeface="+mn-lt"/>
                        </a:rPr>
                        <a:t>0.279</a:t>
                      </a:r>
                    </a:p>
                  </a:txBody>
                  <a:tcPr marL="9525" marR="9525" marT="9525" marB="0" anchor="ctr"/>
                </a:tc>
              </a:tr>
            </a:tbl>
          </a:graphicData>
        </a:graphic>
      </p:graphicFrame>
      <p:sp>
        <p:nvSpPr>
          <p:cNvPr id="7" name="コンテンツ プレースホルダー 2"/>
          <p:cNvSpPr>
            <a:spLocks noGrp="1"/>
          </p:cNvSpPr>
          <p:nvPr>
            <p:ph idx="1"/>
          </p:nvPr>
        </p:nvSpPr>
        <p:spPr>
          <a:xfrm>
            <a:off x="457200" y="1556792"/>
            <a:ext cx="8229600" cy="4824536"/>
          </a:xfrm>
        </p:spPr>
        <p:txBody>
          <a:bodyPr/>
          <a:lstStyle/>
          <a:p>
            <a:r>
              <a:rPr lang="ja-JP" altLang="en-US" smtClean="0"/>
              <a:t>ランダムフォレスト法</a:t>
            </a:r>
            <a:endParaRPr lang="en-US" altLang="ja-JP"/>
          </a:p>
          <a:p>
            <a:endParaRPr lang="en-US" altLang="ja-JP"/>
          </a:p>
          <a:p>
            <a:endParaRPr lang="en-US" altLang="ja-JP"/>
          </a:p>
          <a:p>
            <a:pPr lvl="1"/>
            <a:endParaRPr kumimoji="1" lang="ja-JP" altLang="en-US"/>
          </a:p>
        </p:txBody>
      </p:sp>
    </p:spTree>
    <p:extLst>
      <p:ext uri="{BB962C8B-B14F-4D97-AF65-F5344CB8AC3E}">
        <p14:creationId xmlns:p14="http://schemas.microsoft.com/office/powerpoint/2010/main" val="2843454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モジュールオーナーの数</a:t>
            </a:r>
            <a:endParaRPr kumimoji="1" lang="ja-JP" altLang="en-US"/>
          </a:p>
        </p:txBody>
      </p:sp>
      <p:sp>
        <p:nvSpPr>
          <p:cNvPr id="3" name="コンテンツ プレースホルダー 2"/>
          <p:cNvSpPr>
            <a:spLocks noGrp="1"/>
          </p:cNvSpPr>
          <p:nvPr>
            <p:ph idx="1"/>
          </p:nvPr>
        </p:nvSpPr>
        <p:spPr/>
        <p:txBody>
          <a:bodyPr/>
          <a:lstStyle/>
          <a:p>
            <a:r>
              <a:rPr kumimoji="1" lang="en-US" altLang="ja-JP" smtClean="0"/>
              <a:t>Eclipse Platform</a:t>
            </a:r>
            <a:r>
              <a:rPr kumimoji="1" lang="ja-JP" altLang="en-US" smtClean="0"/>
              <a:t>プロジェクト</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42</a:t>
            </a:fld>
            <a:endParaRPr lang="ja-JP" altLang="en-US"/>
          </a:p>
        </p:txBody>
      </p:sp>
      <p:graphicFrame>
        <p:nvGraphicFramePr>
          <p:cNvPr id="6" name="表 5"/>
          <p:cNvGraphicFramePr>
            <a:graphicFrameLocks noGrp="1"/>
          </p:cNvGraphicFramePr>
          <p:nvPr>
            <p:extLst>
              <p:ext uri="{D42A27DB-BD31-4B8C-83A1-F6EECF244321}">
                <p14:modId xmlns:p14="http://schemas.microsoft.com/office/powerpoint/2010/main" val="124743588"/>
              </p:ext>
            </p:extLst>
          </p:nvPr>
        </p:nvGraphicFramePr>
        <p:xfrm>
          <a:off x="1619672" y="2424648"/>
          <a:ext cx="6146038" cy="2682240"/>
        </p:xfrm>
        <a:graphic>
          <a:graphicData uri="http://schemas.openxmlformats.org/drawingml/2006/table">
            <a:tbl>
              <a:tblPr firstRow="1" bandRow="1">
                <a:tableStyleId>{BC89EF96-8CEA-46FF-86C4-4CE0E7609802}</a:tableStyleId>
              </a:tblPr>
              <a:tblGrid>
                <a:gridCol w="2831020"/>
                <a:gridCol w="3315018"/>
              </a:tblGrid>
              <a:tr h="176175">
                <a:tc>
                  <a:txBody>
                    <a:bodyPr/>
                    <a:lstStyle/>
                    <a:p>
                      <a:pPr algn="ctr"/>
                      <a:r>
                        <a:rPr kumimoji="1" lang="ja-JP" altLang="en-US" sz="2000" b="0" smtClean="0"/>
                        <a:t>モジュール名</a:t>
                      </a:r>
                      <a:endParaRPr kumimoji="1" lang="ja-JP" altLang="en-US" sz="2000" b="0"/>
                    </a:p>
                  </a:txBody>
                  <a:tcPr anchor="ctr">
                    <a:solidFill>
                      <a:schemeClr val="accent1">
                        <a:lumMod val="20000"/>
                        <a:lumOff val="80000"/>
                      </a:schemeClr>
                    </a:solidFill>
                  </a:tcPr>
                </a:tc>
                <a:tc>
                  <a:txBody>
                    <a:bodyPr/>
                    <a:lstStyle/>
                    <a:p>
                      <a:pPr algn="ctr"/>
                      <a:r>
                        <a:rPr kumimoji="1" lang="ja-JP" altLang="en-US" sz="2000" b="0" smtClean="0"/>
                        <a:t>モジュールオーナー数</a:t>
                      </a:r>
                      <a:endParaRPr kumimoji="1" lang="ja-JP" altLang="en-US" sz="2000" b="0"/>
                    </a:p>
                  </a:txBody>
                  <a:tcPr anchor="ctr">
                    <a:solidFill>
                      <a:schemeClr val="accent1">
                        <a:lumMod val="20000"/>
                        <a:lumOff val="80000"/>
                      </a:schemeClr>
                    </a:solidFill>
                  </a:tcPr>
                </a:tc>
              </a:tr>
              <a:tr h="190856">
                <a:tc>
                  <a:txBody>
                    <a:bodyPr/>
                    <a:lstStyle/>
                    <a:p>
                      <a:pPr algn="ctr"/>
                      <a:r>
                        <a:rPr kumimoji="1" lang="en-US" altLang="ja-JP" sz="2400" b="0" smtClean="0"/>
                        <a:t>Debug</a:t>
                      </a:r>
                      <a:endParaRPr kumimoji="1" lang="ja-JP" altLang="en-US" sz="2400" b="0"/>
                    </a:p>
                  </a:txBody>
                  <a:tcPr anchor="ctr">
                    <a:solidFill>
                      <a:schemeClr val="bg1">
                        <a:alpha val="20000"/>
                      </a:schemeClr>
                    </a:solidFill>
                  </a:tcPr>
                </a:tc>
                <a:tc>
                  <a:txBody>
                    <a:bodyPr/>
                    <a:lstStyle/>
                    <a:p>
                      <a:pPr algn="r"/>
                      <a:r>
                        <a:rPr kumimoji="1" lang="en-US" altLang="ja-JP" sz="2400" b="0" smtClean="0"/>
                        <a:t>15</a:t>
                      </a:r>
                      <a:r>
                        <a:rPr kumimoji="1" lang="ja-JP" altLang="en-US" sz="1600" b="0" smtClean="0"/>
                        <a:t>人</a:t>
                      </a:r>
                      <a:endParaRPr kumimoji="1" lang="ja-JP" altLang="en-US" sz="2400" b="0"/>
                    </a:p>
                  </a:txBody>
                  <a:tcPr anchor="ctr">
                    <a:solidFill>
                      <a:schemeClr val="bg1">
                        <a:alpha val="20000"/>
                      </a:schemeClr>
                    </a:solidFill>
                  </a:tcPr>
                </a:tc>
              </a:tr>
              <a:tr h="190856">
                <a:tc>
                  <a:txBody>
                    <a:bodyPr/>
                    <a:lstStyle/>
                    <a:p>
                      <a:pPr algn="ctr"/>
                      <a:r>
                        <a:rPr kumimoji="1" lang="en-US" altLang="ja-JP" sz="2400" b="0" smtClean="0"/>
                        <a:t>Releng</a:t>
                      </a:r>
                      <a:endParaRPr kumimoji="1" lang="ja-JP" altLang="en-US" sz="2400" b="0"/>
                    </a:p>
                  </a:txBody>
                  <a:tcPr anchor="ctr"/>
                </a:tc>
                <a:tc>
                  <a:txBody>
                    <a:bodyPr/>
                    <a:lstStyle/>
                    <a:p>
                      <a:pPr algn="r"/>
                      <a:r>
                        <a:rPr kumimoji="1" lang="en-US" altLang="ja-JP" sz="2400" b="0" i="0" u="none" strike="noStrike" kern="1200" cap="none" spc="0" normalizeH="0" baseline="0" noProof="0" smtClean="0">
                          <a:ln>
                            <a:noFill/>
                          </a:ln>
                          <a:solidFill>
                            <a:schemeClr val="tx1"/>
                          </a:solidFill>
                          <a:effectLst/>
                          <a:uLnTx/>
                          <a:uFillTx/>
                          <a:latin typeface="+mn-lt"/>
                          <a:ea typeface="+mn-ea"/>
                          <a:cs typeface="+mn-cs"/>
                        </a:rPr>
                        <a:t>4</a:t>
                      </a:r>
                      <a:r>
                        <a:rPr kumimoji="1" lang="ja-JP" altLang="en-US" sz="16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400" b="0"/>
                    </a:p>
                  </a:txBody>
                  <a:tcPr anchor="ctr"/>
                </a:tc>
              </a:tr>
              <a:tr h="190856">
                <a:tc>
                  <a:txBody>
                    <a:bodyPr/>
                    <a:lstStyle/>
                    <a:p>
                      <a:pPr algn="ctr"/>
                      <a:r>
                        <a:rPr kumimoji="1" lang="en-US" altLang="ja-JP" sz="2400" b="0" smtClean="0"/>
                        <a:t>SWT</a:t>
                      </a:r>
                    </a:p>
                  </a:txBody>
                  <a:tcPr anchor="ctr">
                    <a:solidFill>
                      <a:schemeClr val="bg1">
                        <a:alpha val="20000"/>
                      </a:schemeClr>
                    </a:solidFill>
                  </a:tcPr>
                </a:tc>
                <a:tc>
                  <a:txBody>
                    <a:bodyPr/>
                    <a:lstStyle/>
                    <a:p>
                      <a:pPr algn="r"/>
                      <a:r>
                        <a:rPr kumimoji="1" lang="en-US" altLang="ja-JP" sz="2400" b="0" i="0" u="none" strike="noStrike" kern="1200" cap="none" spc="0" normalizeH="0" baseline="0" noProof="0" smtClean="0">
                          <a:ln>
                            <a:noFill/>
                          </a:ln>
                          <a:solidFill>
                            <a:schemeClr val="tx1"/>
                          </a:solidFill>
                          <a:effectLst/>
                          <a:uLnTx/>
                          <a:uFillTx/>
                          <a:latin typeface="+mn-lt"/>
                          <a:ea typeface="+mn-ea"/>
                          <a:cs typeface="+mn-cs"/>
                        </a:rPr>
                        <a:t>12</a:t>
                      </a:r>
                      <a:r>
                        <a:rPr kumimoji="1" lang="ja-JP" altLang="en-US" sz="16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400" b="0"/>
                    </a:p>
                  </a:txBody>
                  <a:tcPr anchor="ctr">
                    <a:solidFill>
                      <a:schemeClr val="bg1">
                        <a:alpha val="20000"/>
                      </a:schemeClr>
                    </a:solidFill>
                  </a:tcPr>
                </a:tc>
              </a:tr>
              <a:tr h="1908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smtClean="0"/>
                        <a:t>UI</a:t>
                      </a:r>
                      <a:endParaRPr kumimoji="1" lang="ja-JP" altLang="en-US" sz="2400" b="0" smtClean="0"/>
                    </a:p>
                  </a:txBody>
                  <a:tcPr anchor="ctr"/>
                </a:tc>
                <a:tc>
                  <a:txBody>
                    <a:bodyPr/>
                    <a:lstStyle/>
                    <a:p>
                      <a:pPr algn="r"/>
                      <a:r>
                        <a:rPr kumimoji="1" lang="en-US" altLang="ja-JP" sz="2400" b="0" i="0" u="none" strike="noStrike" kern="1200" cap="none" spc="0" normalizeH="0" baseline="0" noProof="0" smtClean="0">
                          <a:ln>
                            <a:noFill/>
                          </a:ln>
                          <a:solidFill>
                            <a:schemeClr val="tx1"/>
                          </a:solidFill>
                          <a:effectLst/>
                          <a:uLnTx/>
                          <a:uFillTx/>
                          <a:latin typeface="+mn-lt"/>
                          <a:ea typeface="+mn-ea"/>
                          <a:cs typeface="+mn-cs"/>
                        </a:rPr>
                        <a:t>52</a:t>
                      </a:r>
                      <a:r>
                        <a:rPr kumimoji="1" lang="ja-JP" altLang="en-US" sz="16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400" b="0"/>
                    </a:p>
                  </a:txBody>
                  <a:tcPr anchor="ctr"/>
                </a:tc>
              </a:tr>
              <a:tr h="4191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smtClean="0"/>
                        <a:t>Workspace</a:t>
                      </a:r>
                      <a:endParaRPr kumimoji="1" lang="ja-JP" altLang="en-US" sz="2400" b="0" smtClean="0"/>
                    </a:p>
                  </a:txBody>
                  <a:tcPr anchor="ctr">
                    <a:solidFill>
                      <a:schemeClr val="bg1">
                        <a:alpha val="20000"/>
                      </a:schemeClr>
                    </a:solidFill>
                  </a:tcPr>
                </a:tc>
                <a:tc>
                  <a:txBody>
                    <a:bodyPr/>
                    <a:lstStyle/>
                    <a:p>
                      <a:pPr algn="r"/>
                      <a:r>
                        <a:rPr kumimoji="1" lang="en-US" altLang="ja-JP" sz="2400" b="0" i="0" u="none" strike="noStrike" kern="1200" cap="none" spc="0" normalizeH="0" baseline="0" noProof="0" smtClean="0">
                          <a:ln>
                            <a:noFill/>
                          </a:ln>
                          <a:solidFill>
                            <a:schemeClr val="tx1"/>
                          </a:solidFill>
                          <a:effectLst/>
                          <a:uLnTx/>
                          <a:uFillTx/>
                          <a:latin typeface="+mn-lt"/>
                          <a:ea typeface="+mn-ea"/>
                          <a:cs typeface="+mn-cs"/>
                        </a:rPr>
                        <a:t>16</a:t>
                      </a:r>
                      <a:r>
                        <a:rPr kumimoji="1" lang="ja-JP" altLang="en-US" sz="16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400" b="0"/>
                    </a:p>
                  </a:txBody>
                  <a:tcPr anchor="ctr">
                    <a:solidFill>
                      <a:schemeClr val="bg1">
                        <a:alpha val="20000"/>
                      </a:schemeClr>
                    </a:solidFill>
                  </a:tcPr>
                </a:tc>
              </a:tr>
            </a:tbl>
          </a:graphicData>
        </a:graphic>
      </p:graphicFrame>
    </p:spTree>
    <p:extLst>
      <p:ext uri="{BB962C8B-B14F-4D97-AF65-F5344CB8AC3E}">
        <p14:creationId xmlns:p14="http://schemas.microsoft.com/office/powerpoint/2010/main" val="13801264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モジュールオーナーの数</a:t>
            </a:r>
            <a:endParaRPr kumimoji="1" lang="ja-JP" altLang="en-US"/>
          </a:p>
        </p:txBody>
      </p:sp>
      <p:sp>
        <p:nvSpPr>
          <p:cNvPr id="3" name="コンテンツ プレースホルダー 2"/>
          <p:cNvSpPr>
            <a:spLocks noGrp="1"/>
          </p:cNvSpPr>
          <p:nvPr>
            <p:ph idx="1"/>
          </p:nvPr>
        </p:nvSpPr>
        <p:spPr/>
        <p:txBody>
          <a:bodyPr/>
          <a:lstStyle/>
          <a:p>
            <a:r>
              <a:rPr kumimoji="1" lang="en-US" altLang="ja-JP" smtClean="0"/>
              <a:t>GCC</a:t>
            </a:r>
            <a:r>
              <a:rPr kumimoji="1" lang="ja-JP" altLang="en-US" smtClean="0"/>
              <a:t>プロジェクト</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43</a:t>
            </a:fld>
            <a:endParaRPr lang="ja-JP" altLang="en-US"/>
          </a:p>
        </p:txBody>
      </p:sp>
      <p:graphicFrame>
        <p:nvGraphicFramePr>
          <p:cNvPr id="6" name="表 5"/>
          <p:cNvGraphicFramePr>
            <a:graphicFrameLocks noGrp="1"/>
          </p:cNvGraphicFramePr>
          <p:nvPr>
            <p:extLst>
              <p:ext uri="{D42A27DB-BD31-4B8C-83A1-F6EECF244321}">
                <p14:modId xmlns:p14="http://schemas.microsoft.com/office/powerpoint/2010/main" val="4141502235"/>
              </p:ext>
            </p:extLst>
          </p:nvPr>
        </p:nvGraphicFramePr>
        <p:xfrm>
          <a:off x="1619672" y="2424648"/>
          <a:ext cx="6146038" cy="2225040"/>
        </p:xfrm>
        <a:graphic>
          <a:graphicData uri="http://schemas.openxmlformats.org/drawingml/2006/table">
            <a:tbl>
              <a:tblPr firstRow="1" bandRow="1">
                <a:tableStyleId>{BC89EF96-8CEA-46FF-86C4-4CE0E7609802}</a:tableStyleId>
              </a:tblPr>
              <a:tblGrid>
                <a:gridCol w="2831020"/>
                <a:gridCol w="3315018"/>
              </a:tblGrid>
              <a:tr h="176175">
                <a:tc>
                  <a:txBody>
                    <a:bodyPr/>
                    <a:lstStyle/>
                    <a:p>
                      <a:pPr algn="ctr"/>
                      <a:r>
                        <a:rPr kumimoji="1" lang="ja-JP" altLang="en-US" sz="2000" b="0" smtClean="0"/>
                        <a:t>モジュール名</a:t>
                      </a:r>
                      <a:endParaRPr kumimoji="1" lang="ja-JP" altLang="en-US" sz="2000" b="0"/>
                    </a:p>
                  </a:txBody>
                  <a:tcPr anchor="ctr">
                    <a:solidFill>
                      <a:schemeClr val="accent1">
                        <a:lumMod val="20000"/>
                        <a:lumOff val="80000"/>
                      </a:schemeClr>
                    </a:solidFill>
                  </a:tcPr>
                </a:tc>
                <a:tc>
                  <a:txBody>
                    <a:bodyPr/>
                    <a:lstStyle/>
                    <a:p>
                      <a:pPr algn="ctr"/>
                      <a:r>
                        <a:rPr kumimoji="1" lang="ja-JP" altLang="en-US" sz="2000" b="0" smtClean="0"/>
                        <a:t>モジュールオーナー数</a:t>
                      </a:r>
                      <a:endParaRPr kumimoji="1" lang="ja-JP" altLang="en-US" sz="2000" b="0"/>
                    </a:p>
                  </a:txBody>
                  <a:tcPr anchor="ctr">
                    <a:solidFill>
                      <a:schemeClr val="accent1">
                        <a:lumMod val="20000"/>
                        <a:lumOff val="80000"/>
                      </a:schemeClr>
                    </a:solidFill>
                  </a:tcPr>
                </a:tc>
              </a:tr>
              <a:tr h="190856">
                <a:tc>
                  <a:txBody>
                    <a:bodyPr/>
                    <a:lstStyle/>
                    <a:p>
                      <a:pPr algn="ctr"/>
                      <a:r>
                        <a:rPr kumimoji="1" lang="en-US" altLang="ja-JP" sz="2400" b="0" smtClean="0"/>
                        <a:t>BackEnd</a:t>
                      </a:r>
                      <a:endParaRPr kumimoji="1" lang="ja-JP" altLang="en-US" sz="2400" b="0"/>
                    </a:p>
                  </a:txBody>
                  <a:tcPr anchor="ctr">
                    <a:solidFill>
                      <a:schemeClr val="bg1">
                        <a:alpha val="20000"/>
                      </a:schemeClr>
                    </a:solidFill>
                  </a:tcPr>
                </a:tc>
                <a:tc>
                  <a:txBody>
                    <a:bodyPr/>
                    <a:lstStyle/>
                    <a:p>
                      <a:pPr algn="r"/>
                      <a:r>
                        <a:rPr kumimoji="1" lang="en-US" altLang="ja-JP" sz="2400" b="0" i="0" u="none" strike="noStrike" kern="1200" cap="none" spc="0" normalizeH="0" baseline="0" noProof="0" smtClean="0">
                          <a:ln>
                            <a:noFill/>
                          </a:ln>
                          <a:solidFill>
                            <a:schemeClr val="tx1"/>
                          </a:solidFill>
                          <a:effectLst/>
                          <a:uLnTx/>
                          <a:uFillTx/>
                          <a:latin typeface="+mn-lt"/>
                          <a:ea typeface="+mn-ea"/>
                          <a:cs typeface="+mn-cs"/>
                        </a:rPr>
                        <a:t>13</a:t>
                      </a:r>
                      <a:r>
                        <a:rPr kumimoji="1" lang="ja-JP" altLang="en-US" sz="16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400" b="0"/>
                    </a:p>
                  </a:txBody>
                  <a:tcPr anchor="ctr">
                    <a:solidFill>
                      <a:schemeClr val="bg1">
                        <a:alpha val="20000"/>
                      </a:schemeClr>
                    </a:solidFill>
                  </a:tcPr>
                </a:tc>
              </a:tr>
              <a:tr h="1908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smtClean="0"/>
                        <a:t>C</a:t>
                      </a:r>
                      <a:endParaRPr kumimoji="1" lang="ja-JP" altLang="en-US" sz="2400" b="0" smtClean="0"/>
                    </a:p>
                  </a:txBody>
                  <a:tcPr anchor="ctr"/>
                </a:tc>
                <a:tc>
                  <a:txBody>
                    <a:bodyPr/>
                    <a:lstStyle/>
                    <a:p>
                      <a:pPr algn="r"/>
                      <a:r>
                        <a:rPr kumimoji="1" lang="en-US" altLang="ja-JP" sz="2400" b="0" i="0" u="none" strike="noStrike" kern="1200" cap="none" spc="0" normalizeH="0" baseline="0" noProof="0" smtClean="0">
                          <a:ln>
                            <a:noFill/>
                          </a:ln>
                          <a:solidFill>
                            <a:schemeClr val="tx1"/>
                          </a:solidFill>
                          <a:effectLst/>
                          <a:uLnTx/>
                          <a:uFillTx/>
                          <a:latin typeface="+mn-lt"/>
                          <a:ea typeface="+mn-ea"/>
                          <a:cs typeface="+mn-cs"/>
                        </a:rPr>
                        <a:t>9</a:t>
                      </a:r>
                      <a:r>
                        <a:rPr kumimoji="1" lang="ja-JP" altLang="en-US" sz="16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400" b="0"/>
                    </a:p>
                  </a:txBody>
                  <a:tcPr anchor="ctr"/>
                </a:tc>
              </a:tr>
              <a:tr h="4191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smtClean="0"/>
                        <a:t>Fortran</a:t>
                      </a:r>
                      <a:endParaRPr kumimoji="1" lang="ja-JP" altLang="en-US" sz="2400" b="0" smtClean="0"/>
                    </a:p>
                  </a:txBody>
                  <a:tcPr anchor="ctr">
                    <a:solidFill>
                      <a:schemeClr val="bg1">
                        <a:alpha val="20000"/>
                      </a:schemeClr>
                    </a:solidFill>
                  </a:tcPr>
                </a:tc>
                <a:tc>
                  <a:txBody>
                    <a:bodyPr/>
                    <a:lstStyle/>
                    <a:p>
                      <a:pPr algn="r"/>
                      <a:r>
                        <a:rPr kumimoji="1" lang="en-US" altLang="ja-JP" sz="2400" b="0" i="0" u="none" strike="noStrike" kern="1200" cap="none" spc="0" normalizeH="0" baseline="0" noProof="0" smtClean="0">
                          <a:ln>
                            <a:noFill/>
                          </a:ln>
                          <a:solidFill>
                            <a:schemeClr val="tx1"/>
                          </a:solidFill>
                          <a:effectLst/>
                          <a:uLnTx/>
                          <a:uFillTx/>
                          <a:latin typeface="+mn-lt"/>
                          <a:ea typeface="+mn-ea"/>
                          <a:cs typeface="+mn-cs"/>
                        </a:rPr>
                        <a:t>3</a:t>
                      </a:r>
                      <a:r>
                        <a:rPr kumimoji="1" lang="ja-JP" altLang="en-US" sz="16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400" b="0"/>
                    </a:p>
                  </a:txBody>
                  <a:tcPr anchor="ctr">
                    <a:solidFill>
                      <a:schemeClr val="bg1">
                        <a:alpha val="20000"/>
                      </a:schemeClr>
                    </a:solidFill>
                  </a:tcPr>
                </a:tc>
              </a:tr>
              <a:tr h="4191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smtClean="0"/>
                        <a:t>MiddleEnd</a:t>
                      </a:r>
                      <a:endParaRPr kumimoji="1" lang="ja-JP" altLang="en-US" sz="2400" b="0" smtClean="0"/>
                    </a:p>
                  </a:txBody>
                  <a:tcPr anchor="ctr">
                    <a:solidFill>
                      <a:schemeClr val="bg1">
                        <a:alpha val="20000"/>
                      </a:schemeClr>
                    </a:solidFill>
                  </a:tcPr>
                </a:tc>
                <a:tc>
                  <a:txBody>
                    <a:bodyPr/>
                    <a:lstStyle/>
                    <a:p>
                      <a:pPr algn="r"/>
                      <a:r>
                        <a:rPr kumimoji="1" lang="en-US" altLang="ja-JP" sz="2400" b="0" i="0" u="none" strike="noStrike" kern="1200" cap="none" spc="0" normalizeH="0" baseline="0" noProof="0" smtClean="0">
                          <a:ln>
                            <a:noFill/>
                          </a:ln>
                          <a:solidFill>
                            <a:schemeClr val="tx1"/>
                          </a:solidFill>
                          <a:effectLst/>
                          <a:uLnTx/>
                          <a:uFillTx/>
                          <a:latin typeface="+mn-lt"/>
                          <a:ea typeface="+mn-ea"/>
                          <a:cs typeface="+mn-cs"/>
                        </a:rPr>
                        <a:t>16</a:t>
                      </a:r>
                      <a:r>
                        <a:rPr kumimoji="1" lang="ja-JP" altLang="en-US" sz="16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400" b="0"/>
                    </a:p>
                  </a:txBody>
                  <a:tcPr anchor="ctr">
                    <a:solidFill>
                      <a:schemeClr val="bg1">
                        <a:alpha val="20000"/>
                      </a:schemeClr>
                    </a:solidFill>
                  </a:tcPr>
                </a:tc>
              </a:tr>
            </a:tbl>
          </a:graphicData>
        </a:graphic>
      </p:graphicFrame>
    </p:spTree>
    <p:extLst>
      <p:ext uri="{BB962C8B-B14F-4D97-AF65-F5344CB8AC3E}">
        <p14:creationId xmlns:p14="http://schemas.microsoft.com/office/powerpoint/2010/main" val="34354402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モジュールオーナーの数</a:t>
            </a:r>
            <a:endParaRPr kumimoji="1" lang="ja-JP" altLang="en-US"/>
          </a:p>
        </p:txBody>
      </p:sp>
      <p:sp>
        <p:nvSpPr>
          <p:cNvPr id="3" name="コンテンツ プレースホルダー 2"/>
          <p:cNvSpPr>
            <a:spLocks noGrp="1"/>
          </p:cNvSpPr>
          <p:nvPr>
            <p:ph idx="1"/>
          </p:nvPr>
        </p:nvSpPr>
        <p:spPr/>
        <p:txBody>
          <a:bodyPr/>
          <a:lstStyle/>
          <a:p>
            <a:r>
              <a:rPr kumimoji="1" lang="en-US" altLang="ja-JP" smtClean="0"/>
              <a:t>GIMP</a:t>
            </a:r>
            <a:r>
              <a:rPr kumimoji="1" lang="ja-JP" altLang="en-US" smtClean="0"/>
              <a:t>プロジェクト</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44</a:t>
            </a:fld>
            <a:endParaRPr lang="ja-JP" altLang="en-US"/>
          </a:p>
        </p:txBody>
      </p:sp>
      <p:graphicFrame>
        <p:nvGraphicFramePr>
          <p:cNvPr id="6" name="表 5"/>
          <p:cNvGraphicFramePr>
            <a:graphicFrameLocks noGrp="1"/>
          </p:cNvGraphicFramePr>
          <p:nvPr>
            <p:extLst>
              <p:ext uri="{D42A27DB-BD31-4B8C-83A1-F6EECF244321}">
                <p14:modId xmlns:p14="http://schemas.microsoft.com/office/powerpoint/2010/main" val="1429372841"/>
              </p:ext>
            </p:extLst>
          </p:nvPr>
        </p:nvGraphicFramePr>
        <p:xfrm>
          <a:off x="1619672" y="2424648"/>
          <a:ext cx="6146038" cy="2225040"/>
        </p:xfrm>
        <a:graphic>
          <a:graphicData uri="http://schemas.openxmlformats.org/drawingml/2006/table">
            <a:tbl>
              <a:tblPr firstRow="1" bandRow="1">
                <a:tableStyleId>{BC89EF96-8CEA-46FF-86C4-4CE0E7609802}</a:tableStyleId>
              </a:tblPr>
              <a:tblGrid>
                <a:gridCol w="2831020"/>
                <a:gridCol w="3315018"/>
              </a:tblGrid>
              <a:tr h="176175">
                <a:tc>
                  <a:txBody>
                    <a:bodyPr/>
                    <a:lstStyle/>
                    <a:p>
                      <a:pPr algn="ctr"/>
                      <a:r>
                        <a:rPr kumimoji="1" lang="ja-JP" altLang="en-US" sz="2000" b="0" smtClean="0"/>
                        <a:t>モジュール名</a:t>
                      </a:r>
                      <a:endParaRPr kumimoji="1" lang="ja-JP" altLang="en-US" sz="2000" b="0"/>
                    </a:p>
                  </a:txBody>
                  <a:tcPr anchor="ctr">
                    <a:solidFill>
                      <a:schemeClr val="accent1">
                        <a:lumMod val="20000"/>
                        <a:lumOff val="80000"/>
                      </a:schemeClr>
                    </a:solidFill>
                  </a:tcPr>
                </a:tc>
                <a:tc>
                  <a:txBody>
                    <a:bodyPr/>
                    <a:lstStyle/>
                    <a:p>
                      <a:pPr algn="ctr"/>
                      <a:r>
                        <a:rPr kumimoji="1" lang="ja-JP" altLang="en-US" sz="2000" b="0" smtClean="0"/>
                        <a:t>モジュールオーナー数</a:t>
                      </a:r>
                      <a:endParaRPr kumimoji="1" lang="ja-JP" altLang="en-US" sz="2000" b="0"/>
                    </a:p>
                  </a:txBody>
                  <a:tcPr anchor="ctr">
                    <a:solidFill>
                      <a:schemeClr val="accent1">
                        <a:lumMod val="20000"/>
                        <a:lumOff val="80000"/>
                      </a:schemeClr>
                    </a:solidFill>
                  </a:tcPr>
                </a:tc>
              </a:tr>
              <a:tr h="190856">
                <a:tc>
                  <a:txBody>
                    <a:bodyPr/>
                    <a:lstStyle/>
                    <a:p>
                      <a:pPr algn="ctr"/>
                      <a:r>
                        <a:rPr kumimoji="1" lang="en-US" altLang="ja-JP" sz="2400" b="0" smtClean="0"/>
                        <a:t>General</a:t>
                      </a:r>
                      <a:endParaRPr kumimoji="1" lang="ja-JP" altLang="en-US" sz="2400" b="0"/>
                    </a:p>
                  </a:txBody>
                  <a:tcPr anchor="ctr">
                    <a:solidFill>
                      <a:schemeClr val="bg1">
                        <a:alpha val="20000"/>
                      </a:schemeClr>
                    </a:solidFill>
                  </a:tcPr>
                </a:tc>
                <a:tc>
                  <a:txBody>
                    <a:bodyPr/>
                    <a:lstStyle/>
                    <a:p>
                      <a:pPr algn="r"/>
                      <a:r>
                        <a:rPr kumimoji="1" lang="en-US" altLang="ja-JP" sz="2400" b="0" i="0" u="none" strike="noStrike" kern="1200" cap="none" spc="0" normalizeH="0" baseline="0" noProof="0" smtClean="0">
                          <a:ln>
                            <a:noFill/>
                          </a:ln>
                          <a:solidFill>
                            <a:schemeClr val="tx1"/>
                          </a:solidFill>
                          <a:effectLst/>
                          <a:uLnTx/>
                          <a:uFillTx/>
                          <a:latin typeface="+mn-lt"/>
                          <a:ea typeface="+mn-ea"/>
                          <a:cs typeface="+mn-cs"/>
                        </a:rPr>
                        <a:t>9</a:t>
                      </a:r>
                      <a:r>
                        <a:rPr kumimoji="1" lang="ja-JP" altLang="en-US" sz="16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400" b="0"/>
                    </a:p>
                  </a:txBody>
                  <a:tcPr anchor="ctr">
                    <a:solidFill>
                      <a:schemeClr val="bg1">
                        <a:alpha val="20000"/>
                      </a:schemeClr>
                    </a:solidFill>
                  </a:tcPr>
                </a:tc>
              </a:tr>
              <a:tr h="1908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smtClean="0"/>
                        <a:t>Plugin</a:t>
                      </a:r>
                      <a:endParaRPr kumimoji="1" lang="ja-JP" altLang="en-US" sz="2400" b="0" smtClean="0"/>
                    </a:p>
                  </a:txBody>
                  <a:tcPr anchor="ctr"/>
                </a:tc>
                <a:tc>
                  <a:txBody>
                    <a:bodyPr/>
                    <a:lstStyle/>
                    <a:p>
                      <a:pPr algn="r"/>
                      <a:r>
                        <a:rPr kumimoji="1" lang="en-US" altLang="ja-JP" sz="2400" b="0" i="0" u="none" strike="noStrike" kern="1200" cap="none" spc="0" normalizeH="0" baseline="0" noProof="0" smtClean="0">
                          <a:ln>
                            <a:noFill/>
                          </a:ln>
                          <a:solidFill>
                            <a:schemeClr val="tx1"/>
                          </a:solidFill>
                          <a:effectLst/>
                          <a:uLnTx/>
                          <a:uFillTx/>
                          <a:latin typeface="+mn-lt"/>
                          <a:ea typeface="+mn-ea"/>
                          <a:cs typeface="+mn-cs"/>
                        </a:rPr>
                        <a:t>13</a:t>
                      </a:r>
                      <a:r>
                        <a:rPr kumimoji="1" lang="ja-JP" altLang="en-US" sz="16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400" b="0"/>
                    </a:p>
                  </a:txBody>
                  <a:tcPr anchor="ctr"/>
                </a:tc>
              </a:tr>
              <a:tr h="4191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smtClean="0"/>
                        <a:t>Tools</a:t>
                      </a:r>
                      <a:endParaRPr kumimoji="1" lang="ja-JP" altLang="en-US" sz="2400" b="0" smtClean="0"/>
                    </a:p>
                  </a:txBody>
                  <a:tcPr anchor="ctr">
                    <a:solidFill>
                      <a:schemeClr val="bg1">
                        <a:alpha val="20000"/>
                      </a:schemeClr>
                    </a:solidFill>
                  </a:tcPr>
                </a:tc>
                <a:tc>
                  <a:txBody>
                    <a:bodyPr/>
                    <a:lstStyle/>
                    <a:p>
                      <a:pPr algn="r"/>
                      <a:r>
                        <a:rPr kumimoji="1" lang="en-US" altLang="ja-JP" sz="2400" b="0" i="0" u="none" strike="noStrike" kern="1200" cap="none" spc="0" normalizeH="0" baseline="0" noProof="0" smtClean="0">
                          <a:ln>
                            <a:noFill/>
                          </a:ln>
                          <a:solidFill>
                            <a:schemeClr val="tx1"/>
                          </a:solidFill>
                          <a:effectLst/>
                          <a:uLnTx/>
                          <a:uFillTx/>
                          <a:latin typeface="+mn-lt"/>
                          <a:ea typeface="+mn-ea"/>
                          <a:cs typeface="+mn-cs"/>
                        </a:rPr>
                        <a:t>7</a:t>
                      </a:r>
                      <a:r>
                        <a:rPr kumimoji="1" lang="ja-JP" altLang="en-US" sz="16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400" b="0"/>
                    </a:p>
                  </a:txBody>
                  <a:tcPr anchor="ctr">
                    <a:solidFill>
                      <a:schemeClr val="bg1">
                        <a:alpha val="20000"/>
                      </a:schemeClr>
                    </a:solidFill>
                  </a:tcPr>
                </a:tc>
              </a:tr>
              <a:tr h="4191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smtClean="0"/>
                        <a:t>UserInterface</a:t>
                      </a:r>
                      <a:endParaRPr kumimoji="1" lang="ja-JP" altLang="en-US" sz="2400" b="0" smtClean="0"/>
                    </a:p>
                  </a:txBody>
                  <a:tcPr anchor="ctr">
                    <a:solidFill>
                      <a:schemeClr val="bg1">
                        <a:alpha val="20000"/>
                      </a:schemeClr>
                    </a:solidFill>
                  </a:tcPr>
                </a:tc>
                <a:tc>
                  <a:txBody>
                    <a:bodyPr/>
                    <a:lstStyle/>
                    <a:p>
                      <a:pPr algn="r"/>
                      <a:r>
                        <a:rPr kumimoji="1" lang="en-US" altLang="ja-JP" sz="2400" b="0" i="0" u="none" strike="noStrike" kern="1200" cap="none" spc="0" normalizeH="0" baseline="0" noProof="0" smtClean="0">
                          <a:ln>
                            <a:noFill/>
                          </a:ln>
                          <a:solidFill>
                            <a:schemeClr val="tx1"/>
                          </a:solidFill>
                          <a:effectLst/>
                          <a:uLnTx/>
                          <a:uFillTx/>
                          <a:latin typeface="+mn-lt"/>
                          <a:ea typeface="+mn-ea"/>
                          <a:cs typeface="+mn-cs"/>
                        </a:rPr>
                        <a:t>11</a:t>
                      </a:r>
                      <a:r>
                        <a:rPr kumimoji="1" lang="ja-JP" altLang="en-US" sz="16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400" b="0"/>
                    </a:p>
                  </a:txBody>
                  <a:tcPr anchor="ctr">
                    <a:solidFill>
                      <a:schemeClr val="bg1">
                        <a:alpha val="20000"/>
                      </a:schemeClr>
                    </a:solidFill>
                  </a:tcPr>
                </a:tc>
              </a:tr>
            </a:tbl>
          </a:graphicData>
        </a:graphic>
      </p:graphicFrame>
    </p:spTree>
    <p:extLst>
      <p:ext uri="{BB962C8B-B14F-4D97-AF65-F5344CB8AC3E}">
        <p14:creationId xmlns:p14="http://schemas.microsoft.com/office/powerpoint/2010/main" val="1464359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モジュールオーナーの数</a:t>
            </a:r>
            <a:endParaRPr kumimoji="1" lang="ja-JP" altLang="en-US"/>
          </a:p>
        </p:txBody>
      </p:sp>
      <p:sp>
        <p:nvSpPr>
          <p:cNvPr id="3" name="コンテンツ プレースホルダー 2"/>
          <p:cNvSpPr>
            <a:spLocks noGrp="1"/>
          </p:cNvSpPr>
          <p:nvPr>
            <p:ph idx="1"/>
          </p:nvPr>
        </p:nvSpPr>
        <p:spPr/>
        <p:txBody>
          <a:bodyPr/>
          <a:lstStyle/>
          <a:p>
            <a:r>
              <a:rPr kumimoji="1" lang="en-US" altLang="ja-JP" smtClean="0"/>
              <a:t>WebKit</a:t>
            </a:r>
            <a:r>
              <a:rPr kumimoji="1" lang="ja-JP" altLang="en-US" smtClean="0"/>
              <a:t>プロジェクト</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45</a:t>
            </a:fld>
            <a:endParaRPr lang="ja-JP" altLang="en-US"/>
          </a:p>
        </p:txBody>
      </p:sp>
      <p:graphicFrame>
        <p:nvGraphicFramePr>
          <p:cNvPr id="6" name="表 5"/>
          <p:cNvGraphicFramePr>
            <a:graphicFrameLocks noGrp="1"/>
          </p:cNvGraphicFramePr>
          <p:nvPr>
            <p:extLst>
              <p:ext uri="{D42A27DB-BD31-4B8C-83A1-F6EECF244321}">
                <p14:modId xmlns:p14="http://schemas.microsoft.com/office/powerpoint/2010/main" val="3174410320"/>
              </p:ext>
            </p:extLst>
          </p:nvPr>
        </p:nvGraphicFramePr>
        <p:xfrm>
          <a:off x="1619672" y="2424648"/>
          <a:ext cx="6146038" cy="3596640"/>
        </p:xfrm>
        <a:graphic>
          <a:graphicData uri="http://schemas.openxmlformats.org/drawingml/2006/table">
            <a:tbl>
              <a:tblPr firstRow="1" bandRow="1">
                <a:tableStyleId>{BC89EF96-8CEA-46FF-86C4-4CE0E7609802}</a:tableStyleId>
              </a:tblPr>
              <a:tblGrid>
                <a:gridCol w="2831020"/>
                <a:gridCol w="3315018"/>
              </a:tblGrid>
              <a:tr h="176175">
                <a:tc>
                  <a:txBody>
                    <a:bodyPr/>
                    <a:lstStyle/>
                    <a:p>
                      <a:pPr algn="ctr"/>
                      <a:r>
                        <a:rPr kumimoji="1" lang="ja-JP" altLang="en-US" sz="2000" b="0" smtClean="0"/>
                        <a:t>モジュール名</a:t>
                      </a:r>
                      <a:endParaRPr kumimoji="1" lang="ja-JP" altLang="en-US" sz="2000" b="0"/>
                    </a:p>
                  </a:txBody>
                  <a:tcPr anchor="ctr">
                    <a:solidFill>
                      <a:schemeClr val="accent1">
                        <a:lumMod val="20000"/>
                        <a:lumOff val="80000"/>
                      </a:schemeClr>
                    </a:solidFill>
                  </a:tcPr>
                </a:tc>
                <a:tc>
                  <a:txBody>
                    <a:bodyPr/>
                    <a:lstStyle/>
                    <a:p>
                      <a:pPr algn="ctr"/>
                      <a:r>
                        <a:rPr kumimoji="1" lang="ja-JP" altLang="en-US" sz="2000" b="0" smtClean="0"/>
                        <a:t>モジュールオーナー数</a:t>
                      </a:r>
                      <a:endParaRPr kumimoji="1" lang="ja-JP" altLang="en-US" sz="2000" b="0"/>
                    </a:p>
                  </a:txBody>
                  <a:tcPr anchor="ctr">
                    <a:solidFill>
                      <a:schemeClr val="accent1">
                        <a:lumMod val="20000"/>
                        <a:lumOff val="80000"/>
                      </a:schemeClr>
                    </a:solidFill>
                  </a:tcPr>
                </a:tc>
              </a:tr>
              <a:tr h="190856">
                <a:tc>
                  <a:txBody>
                    <a:bodyPr/>
                    <a:lstStyle/>
                    <a:p>
                      <a:pPr algn="ctr"/>
                      <a:r>
                        <a:rPr kumimoji="1" lang="en-US" altLang="ja-JP" sz="2400" b="0" smtClean="0"/>
                        <a:t>API</a:t>
                      </a:r>
                      <a:endParaRPr kumimoji="1" lang="ja-JP" altLang="en-US" sz="2400" b="0"/>
                    </a:p>
                  </a:txBody>
                  <a:tcPr anchor="ctr">
                    <a:solidFill>
                      <a:schemeClr val="bg1">
                        <a:alpha val="20000"/>
                      </a:schemeClr>
                    </a:solidFill>
                  </a:tcPr>
                </a:tc>
                <a:tc>
                  <a:txBody>
                    <a:bodyPr/>
                    <a:lstStyle/>
                    <a:p>
                      <a:pPr algn="r"/>
                      <a:r>
                        <a:rPr kumimoji="1" lang="en-US" altLang="ja-JP" sz="2400" b="0" i="0" u="none" strike="noStrike" kern="1200" cap="none" spc="0" normalizeH="0" baseline="0" noProof="0" smtClean="0">
                          <a:ln>
                            <a:noFill/>
                          </a:ln>
                          <a:solidFill>
                            <a:schemeClr val="tx1"/>
                          </a:solidFill>
                          <a:effectLst/>
                          <a:uLnTx/>
                          <a:uFillTx/>
                          <a:latin typeface="+mn-lt"/>
                          <a:ea typeface="+mn-ea"/>
                          <a:cs typeface="+mn-cs"/>
                        </a:rPr>
                        <a:t>151</a:t>
                      </a:r>
                      <a:r>
                        <a:rPr kumimoji="1" lang="ja-JP" altLang="en-US" sz="16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400" b="0"/>
                    </a:p>
                  </a:txBody>
                  <a:tcPr anchor="ctr">
                    <a:solidFill>
                      <a:schemeClr val="bg1">
                        <a:alpha val="20000"/>
                      </a:schemeClr>
                    </a:solidFill>
                  </a:tcPr>
                </a:tc>
              </a:tr>
              <a:tr h="1908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smtClean="0"/>
                        <a:t>Build</a:t>
                      </a:r>
                      <a:endParaRPr kumimoji="1" lang="ja-JP" altLang="en-US" sz="2400" b="0" smtClean="0"/>
                    </a:p>
                  </a:txBody>
                  <a:tcPr anchor="ctr"/>
                </a:tc>
                <a:tc>
                  <a:txBody>
                    <a:bodyPr/>
                    <a:lstStyle/>
                    <a:p>
                      <a:pPr algn="r"/>
                      <a:r>
                        <a:rPr kumimoji="1" lang="en-US" altLang="ja-JP" sz="2400" b="0" i="0" u="none" strike="noStrike" kern="1200" cap="none" spc="0" normalizeH="0" baseline="0" noProof="0" smtClean="0">
                          <a:ln>
                            <a:noFill/>
                          </a:ln>
                          <a:solidFill>
                            <a:schemeClr val="tx1"/>
                          </a:solidFill>
                          <a:effectLst/>
                          <a:uLnTx/>
                          <a:uFillTx/>
                          <a:latin typeface="+mn-lt"/>
                          <a:ea typeface="+mn-ea"/>
                          <a:cs typeface="+mn-cs"/>
                        </a:rPr>
                        <a:t>155</a:t>
                      </a:r>
                      <a:r>
                        <a:rPr kumimoji="1" lang="ja-JP" altLang="en-US" sz="16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400" b="0"/>
                    </a:p>
                  </a:txBody>
                  <a:tcPr anchor="ctr"/>
                </a:tc>
              </a:tr>
              <a:tr h="4191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smtClean="0"/>
                        <a:t>Inspector</a:t>
                      </a:r>
                      <a:endParaRPr kumimoji="1" lang="ja-JP" altLang="en-US" sz="2400" b="0" smtClean="0"/>
                    </a:p>
                  </a:txBody>
                  <a:tcPr anchor="ctr">
                    <a:solidFill>
                      <a:schemeClr val="bg1">
                        <a:alpha val="20000"/>
                      </a:schemeClr>
                    </a:solidFill>
                  </a:tcPr>
                </a:tc>
                <a:tc>
                  <a:txBody>
                    <a:bodyPr/>
                    <a:lstStyle/>
                    <a:p>
                      <a:pPr algn="r"/>
                      <a:r>
                        <a:rPr kumimoji="1" lang="en-US" altLang="ja-JP" sz="2400" b="0" i="0" u="none" strike="noStrike" kern="1200" cap="none" spc="0" normalizeH="0" baseline="0" noProof="0" smtClean="0">
                          <a:ln>
                            <a:noFill/>
                          </a:ln>
                          <a:solidFill>
                            <a:schemeClr val="tx1"/>
                          </a:solidFill>
                          <a:effectLst/>
                          <a:uLnTx/>
                          <a:uFillTx/>
                          <a:latin typeface="+mn-lt"/>
                          <a:ea typeface="+mn-ea"/>
                          <a:cs typeface="+mn-cs"/>
                        </a:rPr>
                        <a:t>40</a:t>
                      </a:r>
                      <a:r>
                        <a:rPr kumimoji="1" lang="ja-JP" altLang="en-US" sz="16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400" b="0"/>
                    </a:p>
                  </a:txBody>
                  <a:tcPr anchor="ctr">
                    <a:solidFill>
                      <a:schemeClr val="bg1">
                        <a:alpha val="20000"/>
                      </a:schemeClr>
                    </a:solidFill>
                  </a:tcPr>
                </a:tc>
              </a:tr>
              <a:tr h="4191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smtClean="0"/>
                        <a:t>JavaScriptCore</a:t>
                      </a:r>
                      <a:endParaRPr kumimoji="1" lang="ja-JP" altLang="en-US" sz="2400" b="0" smtClean="0"/>
                    </a:p>
                  </a:txBody>
                  <a:tcPr anchor="ctr">
                    <a:solidFill>
                      <a:schemeClr val="bg1">
                        <a:alpha val="20000"/>
                      </a:schemeClr>
                    </a:solidFill>
                  </a:tcPr>
                </a:tc>
                <a:tc>
                  <a:txBody>
                    <a:bodyPr/>
                    <a:lstStyle/>
                    <a:p>
                      <a:pPr algn="r"/>
                      <a:r>
                        <a:rPr kumimoji="1" lang="en-US" altLang="ja-JP" sz="2400" b="0" i="0" u="none" strike="noStrike" kern="1200" cap="none" spc="0" normalizeH="0" baseline="0" noProof="0" smtClean="0">
                          <a:ln>
                            <a:noFill/>
                          </a:ln>
                          <a:solidFill>
                            <a:schemeClr val="tx1"/>
                          </a:solidFill>
                          <a:effectLst/>
                          <a:uLnTx/>
                          <a:uFillTx/>
                          <a:latin typeface="+mn-lt"/>
                          <a:ea typeface="+mn-ea"/>
                          <a:cs typeface="+mn-cs"/>
                        </a:rPr>
                        <a:t>42</a:t>
                      </a:r>
                      <a:r>
                        <a:rPr kumimoji="1" lang="ja-JP" altLang="en-US" sz="16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400" b="0"/>
                    </a:p>
                  </a:txBody>
                  <a:tcPr anchor="ctr">
                    <a:solidFill>
                      <a:schemeClr val="bg1">
                        <a:alpha val="20000"/>
                      </a:schemeClr>
                    </a:solidFill>
                  </a:tcPr>
                </a:tc>
              </a:tr>
              <a:tr h="4191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smtClean="0"/>
                        <a:t>Layout</a:t>
                      </a:r>
                      <a:endParaRPr kumimoji="1" lang="ja-JP" altLang="en-US" sz="2400" b="0" smtClean="0"/>
                    </a:p>
                  </a:txBody>
                  <a:tcPr anchor="ctr">
                    <a:solidFill>
                      <a:schemeClr val="bg1">
                        <a:alpha val="20000"/>
                      </a:schemeClr>
                    </a:solidFill>
                  </a:tcPr>
                </a:tc>
                <a:tc>
                  <a:txBody>
                    <a:bodyPr/>
                    <a:lstStyle/>
                    <a:p>
                      <a:pPr algn="r"/>
                      <a:r>
                        <a:rPr kumimoji="1" lang="en-US" altLang="ja-JP" sz="2400" b="0" i="0" u="none" strike="noStrike" kern="1200" cap="none" spc="0" normalizeH="0" baseline="0" noProof="0" smtClean="0">
                          <a:ln>
                            <a:noFill/>
                          </a:ln>
                          <a:solidFill>
                            <a:schemeClr val="tx1"/>
                          </a:solidFill>
                          <a:effectLst/>
                          <a:uLnTx/>
                          <a:uFillTx/>
                          <a:latin typeface="+mn-lt"/>
                          <a:ea typeface="+mn-ea"/>
                          <a:cs typeface="+mn-cs"/>
                        </a:rPr>
                        <a:t>140</a:t>
                      </a:r>
                      <a:r>
                        <a:rPr kumimoji="1" lang="ja-JP" altLang="en-US" sz="16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400" b="0"/>
                    </a:p>
                  </a:txBody>
                  <a:tcPr anchor="ctr">
                    <a:solidFill>
                      <a:schemeClr val="bg1">
                        <a:alpha val="20000"/>
                      </a:schemeClr>
                    </a:solidFill>
                  </a:tcPr>
                </a:tc>
              </a:tr>
              <a:tr h="4191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smtClean="0"/>
                        <a:t>WebCore</a:t>
                      </a:r>
                      <a:endParaRPr kumimoji="1" lang="ja-JP" altLang="en-US" sz="2400" b="0" smtClean="0"/>
                    </a:p>
                  </a:txBody>
                  <a:tcPr anchor="ctr">
                    <a:solidFill>
                      <a:schemeClr val="bg1">
                        <a:alpha val="20000"/>
                      </a:schemeClr>
                    </a:solidFill>
                  </a:tcPr>
                </a:tc>
                <a:tc>
                  <a:txBody>
                    <a:bodyPr/>
                    <a:lstStyle/>
                    <a:p>
                      <a:pPr algn="r"/>
                      <a:r>
                        <a:rPr kumimoji="1" lang="en-US" altLang="ja-JP" sz="2400" b="0" i="0" u="none" strike="noStrike" kern="1200" cap="none" spc="0" normalizeH="0" baseline="0" noProof="0" smtClean="0">
                          <a:ln>
                            <a:noFill/>
                          </a:ln>
                          <a:solidFill>
                            <a:schemeClr val="tx1"/>
                          </a:solidFill>
                          <a:effectLst/>
                          <a:uLnTx/>
                          <a:uFillTx/>
                          <a:latin typeface="+mn-lt"/>
                          <a:ea typeface="+mn-ea"/>
                          <a:cs typeface="+mn-cs"/>
                        </a:rPr>
                        <a:t>180</a:t>
                      </a:r>
                      <a:r>
                        <a:rPr kumimoji="1" lang="ja-JP" altLang="en-US" sz="16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400" b="0"/>
                    </a:p>
                  </a:txBody>
                  <a:tcPr anchor="ctr">
                    <a:solidFill>
                      <a:schemeClr val="bg1">
                        <a:alpha val="20000"/>
                      </a:schemeClr>
                    </a:solidFill>
                  </a:tcPr>
                </a:tc>
              </a:tr>
              <a:tr h="4191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smtClean="0"/>
                        <a:t>WebKit2</a:t>
                      </a:r>
                      <a:endParaRPr kumimoji="1" lang="ja-JP" altLang="en-US" sz="2400" b="0" smtClean="0"/>
                    </a:p>
                  </a:txBody>
                  <a:tcPr anchor="ctr">
                    <a:solidFill>
                      <a:schemeClr val="bg1">
                        <a:alpha val="20000"/>
                      </a:schemeClr>
                    </a:solidFill>
                  </a:tcPr>
                </a:tc>
                <a:tc>
                  <a:txBody>
                    <a:bodyPr/>
                    <a:lstStyle/>
                    <a:p>
                      <a:pPr algn="r"/>
                      <a:r>
                        <a:rPr kumimoji="1" lang="en-US" altLang="ja-JP" sz="2400" b="0" i="0" u="none" strike="noStrike" kern="1200" cap="none" spc="0" normalizeH="0" baseline="0" noProof="0" smtClean="0">
                          <a:ln>
                            <a:noFill/>
                          </a:ln>
                          <a:solidFill>
                            <a:schemeClr val="tx1"/>
                          </a:solidFill>
                          <a:effectLst/>
                          <a:uLnTx/>
                          <a:uFillTx/>
                          <a:latin typeface="+mn-lt"/>
                          <a:ea typeface="+mn-ea"/>
                          <a:cs typeface="+mn-cs"/>
                        </a:rPr>
                        <a:t>21</a:t>
                      </a:r>
                      <a:r>
                        <a:rPr kumimoji="1" lang="ja-JP" altLang="en-US" sz="1600" b="0" i="0" u="none" strike="noStrike" kern="1200" cap="none" spc="0" normalizeH="0" baseline="0" noProof="0" smtClean="0">
                          <a:ln>
                            <a:noFill/>
                          </a:ln>
                          <a:solidFill>
                            <a:prstClr val="black"/>
                          </a:solidFill>
                          <a:effectLst/>
                          <a:uLnTx/>
                          <a:uFillTx/>
                          <a:latin typeface="+mn-lt"/>
                          <a:ea typeface="+mn-ea"/>
                          <a:cs typeface="+mn-cs"/>
                        </a:rPr>
                        <a:t>人</a:t>
                      </a:r>
                      <a:endParaRPr kumimoji="1" lang="ja-JP" altLang="en-US" sz="2400" b="0"/>
                    </a:p>
                  </a:txBody>
                  <a:tcPr anchor="ctr">
                    <a:solidFill>
                      <a:schemeClr val="bg1">
                        <a:alpha val="20000"/>
                      </a:schemeClr>
                    </a:solidFill>
                  </a:tcPr>
                </a:tc>
              </a:tr>
            </a:tbl>
          </a:graphicData>
        </a:graphic>
      </p:graphicFrame>
    </p:spTree>
    <p:extLst>
      <p:ext uri="{BB962C8B-B14F-4D97-AF65-F5344CB8AC3E}">
        <p14:creationId xmlns:p14="http://schemas.microsoft.com/office/powerpoint/2010/main" val="33401756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想定される質問</a:t>
            </a:r>
            <a:endParaRPr kumimoji="1" lang="ja-JP" altLang="en-US"/>
          </a:p>
        </p:txBody>
      </p:sp>
      <p:sp>
        <p:nvSpPr>
          <p:cNvPr id="3" name="コンテンツ プレースホルダー 2"/>
          <p:cNvSpPr>
            <a:spLocks noGrp="1"/>
          </p:cNvSpPr>
          <p:nvPr>
            <p:ph idx="1"/>
          </p:nvPr>
        </p:nvSpPr>
        <p:spPr/>
        <p:txBody>
          <a:bodyPr>
            <a:noAutofit/>
          </a:bodyPr>
          <a:lstStyle/>
          <a:p>
            <a:r>
              <a:rPr kumimoji="1" lang="ja-JP" altLang="en-US" sz="2000" smtClean="0"/>
              <a:t>適合率が低すぎるのではないか？</a:t>
            </a:r>
            <a:endParaRPr lang="en-US" altLang="ja-JP" sz="2000"/>
          </a:p>
          <a:p>
            <a:r>
              <a:rPr kumimoji="1" lang="ja-JP" altLang="en-US" sz="2000" smtClean="0"/>
              <a:t>コミッターを予測する必要があるのか？</a:t>
            </a:r>
            <a:endParaRPr lang="en-US" altLang="ja-JP" sz="2000"/>
          </a:p>
          <a:p>
            <a:r>
              <a:rPr kumimoji="1" lang="ja-JP" altLang="en-US" sz="2000" smtClean="0"/>
              <a:t>推薦と予測の違いは？</a:t>
            </a:r>
            <a:endParaRPr lang="en-US" altLang="ja-JP" sz="2000"/>
          </a:p>
          <a:p>
            <a:r>
              <a:rPr kumimoji="1" lang="ja-JP" altLang="en-US" sz="2000" smtClean="0"/>
              <a:t>なぜ単一のメトリクス</a:t>
            </a:r>
            <a:r>
              <a:rPr lang="ja-JP" altLang="en-US" sz="2000" smtClean="0"/>
              <a:t>で説明できるのか？</a:t>
            </a:r>
            <a:endParaRPr kumimoji="1" lang="en-US" altLang="ja-JP" sz="2000"/>
          </a:p>
          <a:p>
            <a:r>
              <a:rPr lang="ja-JP" altLang="en-US" sz="2000" smtClean="0"/>
              <a:t>モジュールオーナー予測ではないのか？</a:t>
            </a:r>
            <a:endParaRPr kumimoji="1" lang="en-US" altLang="ja-JP" sz="2000"/>
          </a:p>
          <a:p>
            <a:r>
              <a:rPr lang="ja-JP" altLang="en-US" sz="2000" smtClean="0"/>
              <a:t>コンポーネントとの違いは？</a:t>
            </a:r>
            <a:endParaRPr kumimoji="1" lang="en-US" altLang="ja-JP" sz="2000"/>
          </a:p>
          <a:p>
            <a:r>
              <a:rPr lang="ja-JP" altLang="en-US" sz="2000" smtClean="0"/>
              <a:t>モジュールの粒度は？</a:t>
            </a:r>
            <a:endParaRPr kumimoji="1" lang="en-US" altLang="ja-JP" sz="2000"/>
          </a:p>
          <a:p>
            <a:r>
              <a:rPr lang="ja-JP" altLang="en-US" sz="2000" smtClean="0"/>
              <a:t>なぜ適合率に注目するのか？</a:t>
            </a:r>
            <a:endParaRPr kumimoji="1" lang="en-US" altLang="ja-JP" sz="2000"/>
          </a:p>
          <a:p>
            <a:r>
              <a:rPr kumimoji="1" lang="ja-JP" altLang="en-US" sz="2000" smtClean="0"/>
              <a:t>パッチ貢献度のみのモデルがなぜよかったのか？</a:t>
            </a:r>
            <a:endParaRPr lang="en-US" altLang="ja-JP" sz="2000"/>
          </a:p>
          <a:p>
            <a:r>
              <a:rPr kumimoji="1" lang="ja-JP" altLang="en-US" sz="2000" smtClean="0"/>
              <a:t>ランダムフォレスト法を単一のメトリクスでつかってる意味わかってる？</a:t>
            </a:r>
            <a:endParaRPr kumimoji="1" lang="en-US" altLang="ja-JP" sz="2000" smtClean="0"/>
          </a:p>
          <a:p>
            <a:r>
              <a:rPr lang="ja-JP" altLang="en-US" sz="2000" smtClean="0"/>
              <a:t>なぜ全通りでやったのか？</a:t>
            </a:r>
            <a:endParaRPr lang="en-US" altLang="ja-JP" sz="2000"/>
          </a:p>
          <a:p>
            <a:r>
              <a:rPr kumimoji="1" lang="ja-JP" altLang="en-US" sz="2000" smtClean="0"/>
              <a:t>あなたたちがあげる先行研究の問題は他にはないのか？</a:t>
            </a:r>
            <a:endParaRPr kumimoji="1" lang="en-US" altLang="ja-JP" sz="2000" smtClean="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46</a:t>
            </a:fld>
            <a:endParaRPr lang="ja-JP" altLang="en-US"/>
          </a:p>
        </p:txBody>
      </p:sp>
    </p:spTree>
    <p:extLst>
      <p:ext uri="{BB962C8B-B14F-4D97-AF65-F5344CB8AC3E}">
        <p14:creationId xmlns:p14="http://schemas.microsoft.com/office/powerpoint/2010/main" val="34255109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英語">
      <a:majorFont>
        <a:latin typeface="Arial"/>
        <a:ea typeface="メイリオ"/>
        <a:cs typeface=""/>
      </a:majorFont>
      <a:minorFont>
        <a:latin typeface="Arial"/>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gakunai</Template>
  <TotalTime>26058</TotalTime>
  <Words>5795</Words>
  <Application>Microsoft Office PowerPoint</Application>
  <PresentationFormat>画面に合わせる (4:3)</PresentationFormat>
  <Paragraphs>1438</Paragraphs>
  <Slides>47</Slides>
  <Notes>43</Notes>
  <HiddenSlides>18</HiddenSlides>
  <MMClips>0</MMClips>
  <ScaleCrop>false</ScaleCrop>
  <HeadingPairs>
    <vt:vector size="4" baseType="variant">
      <vt:variant>
        <vt:lpstr>テーマ</vt:lpstr>
      </vt:variant>
      <vt:variant>
        <vt:i4>1</vt:i4>
      </vt:variant>
      <vt:variant>
        <vt:lpstr>スライド タイトル</vt:lpstr>
      </vt:variant>
      <vt:variant>
        <vt:i4>47</vt:i4>
      </vt:variant>
    </vt:vector>
  </HeadingPairs>
  <TitlesOfParts>
    <vt:vector size="48" baseType="lpstr">
      <vt:lpstr>gakunai</vt:lpstr>
      <vt:lpstr>モジュールごとの活動量を考慮した モジュールオーナー候補者予測： 大規模OSSプロジェクトへの適用</vt:lpstr>
      <vt:lpstr>背景</vt:lpstr>
      <vt:lpstr>不具合修正プロセス</vt:lpstr>
      <vt:lpstr>コミッター昇格</vt:lpstr>
      <vt:lpstr>動機：コミッター不足</vt:lpstr>
      <vt:lpstr>先行研究</vt:lpstr>
      <vt:lpstr>先行研究</vt:lpstr>
      <vt:lpstr>ソフトウェアモジュール</vt:lpstr>
      <vt:lpstr>モジュールオーナー</vt:lpstr>
      <vt:lpstr>モジュールオーナー候補者</vt:lpstr>
      <vt:lpstr>本研究の目的</vt:lpstr>
      <vt:lpstr>モジュールオーナーの適性</vt:lpstr>
      <vt:lpstr>メトリクスの定義</vt:lpstr>
      <vt:lpstr>モジュールごとの活動量メトリクス</vt:lpstr>
      <vt:lpstr>モジュールオーナー候補者予測</vt:lpstr>
      <vt:lpstr>評価実験</vt:lpstr>
      <vt:lpstr>モジュールの特定</vt:lpstr>
      <vt:lpstr>モジュールオーナーの判別</vt:lpstr>
      <vt:lpstr>構築する予測モデルと比較評価</vt:lpstr>
      <vt:lpstr>評価指標</vt:lpstr>
      <vt:lpstr>実験手順</vt:lpstr>
      <vt:lpstr>結果：ロジスティック回帰分析</vt:lpstr>
      <vt:lpstr>結果：ランダムフォレスト法</vt:lpstr>
      <vt:lpstr>考察</vt:lpstr>
      <vt:lpstr>結果：ロジスティック回帰分析</vt:lpstr>
      <vt:lpstr>結果：ランダムフォレスト回帰分析</vt:lpstr>
      <vt:lpstr>考察：まとめ</vt:lpstr>
      <vt:lpstr>まとめ</vt:lpstr>
      <vt:lpstr>今後の課題</vt:lpstr>
      <vt:lpstr>考察</vt:lpstr>
      <vt:lpstr>考察</vt:lpstr>
      <vt:lpstr>PCRとCCRの比較</vt:lpstr>
      <vt:lpstr>結果：Eclipse Platform</vt:lpstr>
      <vt:lpstr>結果：Eclipse Platform</vt:lpstr>
      <vt:lpstr>結果：Mozilla Firefox</vt:lpstr>
      <vt:lpstr>結果：Mozilla Firefox</vt:lpstr>
      <vt:lpstr>結果：GCC</vt:lpstr>
      <vt:lpstr>結果：GCC</vt:lpstr>
      <vt:lpstr>結果：GIMP</vt:lpstr>
      <vt:lpstr>結果：GIMP</vt:lpstr>
      <vt:lpstr>結果：WebKit</vt:lpstr>
      <vt:lpstr>結果：WebKit</vt:lpstr>
      <vt:lpstr>モジュールオーナーの数</vt:lpstr>
      <vt:lpstr>モジュールオーナーの数</vt:lpstr>
      <vt:lpstr>モジュールオーナーの数</vt:lpstr>
      <vt:lpstr>モジュールオーナーの数</vt:lpstr>
      <vt:lpstr>想定される質問</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Yamatani</dc:creator>
  <cp:lastModifiedBy>Yamatani</cp:lastModifiedBy>
  <cp:revision>426</cp:revision>
  <cp:lastPrinted>2016-03-01T01:02:48Z</cp:lastPrinted>
  <dcterms:created xsi:type="dcterms:W3CDTF">2015-11-16T03:37:05Z</dcterms:created>
  <dcterms:modified xsi:type="dcterms:W3CDTF">2016-03-13T13:46:13Z</dcterms:modified>
</cp:coreProperties>
</file>