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autoAdjust="0"/>
  </p:normalViewPr>
  <p:slideViewPr>
    <p:cSldViewPr snapToGrid="0">
      <p:cViewPr varScale="1">
        <p:scale>
          <a:sx n="110" d="100"/>
          <a:sy n="110" d="100"/>
        </p:scale>
        <p:origin x="630" y="12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8" d="100"/>
          <a:sy n="78" d="100"/>
        </p:scale>
        <p:origin x="3078"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12192D-AC43-4E6E-B26F-417B2D983A55}" type="datetimeFigureOut">
              <a:rPr kumimoji="1" lang="ja-JP" altLang="en-US" smtClean="0"/>
              <a:t>2014/11/25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3F536D-F752-4065-A1A3-EA76399705C4}" type="slidenum">
              <a:rPr kumimoji="1" lang="ja-JP" altLang="en-US" smtClean="0"/>
              <a:t>‹#›</a:t>
            </a:fld>
            <a:endParaRPr kumimoji="1" lang="ja-JP" altLang="en-US"/>
          </a:p>
        </p:txBody>
      </p:sp>
    </p:spTree>
    <p:extLst>
      <p:ext uri="{BB962C8B-B14F-4D97-AF65-F5344CB8AC3E}">
        <p14:creationId xmlns:p14="http://schemas.microsoft.com/office/powerpoint/2010/main" val="1304067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データベース管理システムとの連携機能を備えている</a:t>
            </a:r>
            <a:endParaRPr kumimoji="1" lang="ja-JP" altLang="en-US" dirty="0"/>
          </a:p>
        </p:txBody>
      </p:sp>
      <p:sp>
        <p:nvSpPr>
          <p:cNvPr id="4" name="スライド番号プレースホルダー 3"/>
          <p:cNvSpPr>
            <a:spLocks noGrp="1"/>
          </p:cNvSpPr>
          <p:nvPr>
            <p:ph type="sldNum" sz="quarter" idx="10"/>
          </p:nvPr>
        </p:nvSpPr>
        <p:spPr/>
        <p:txBody>
          <a:bodyPr/>
          <a:lstStyle/>
          <a:p>
            <a:fld id="{D43F536D-F752-4065-A1A3-EA76399705C4}" type="slidenum">
              <a:rPr kumimoji="1" lang="ja-JP" altLang="en-US" smtClean="0"/>
              <a:t>3</a:t>
            </a:fld>
            <a:endParaRPr kumimoji="1" lang="ja-JP" altLang="en-US"/>
          </a:p>
        </p:txBody>
      </p:sp>
    </p:spTree>
    <p:extLst>
      <p:ext uri="{BB962C8B-B14F-4D97-AF65-F5344CB8AC3E}">
        <p14:creationId xmlns:p14="http://schemas.microsoft.com/office/powerpoint/2010/main" val="488136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ソフトウェア開発で重要なのは分析設計といった上流工程の品質を上げ　上流工程の成果を的確に下流工程に反映させること</a:t>
            </a:r>
            <a:endParaRPr kumimoji="1" lang="en-US" altLang="ja-JP" dirty="0" smtClean="0"/>
          </a:p>
          <a:p>
            <a:r>
              <a:rPr kumimoji="1" lang="ja-JP" altLang="en-US" dirty="0" smtClean="0"/>
              <a:t>そのために開発全体を一貫した方法で実施する必要がある</a:t>
            </a:r>
            <a:endParaRPr kumimoji="1" lang="en-US" altLang="ja-JP" dirty="0" smtClean="0"/>
          </a:p>
          <a:p>
            <a:r>
              <a:rPr kumimoji="1" lang="ja-JP" altLang="en-US" dirty="0" smtClean="0"/>
              <a:t>構造化設計手法やオブジェクト指向設計法など手法ごとに提供されている</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43F536D-F752-4065-A1A3-EA76399705C4}" type="slidenum">
              <a:rPr kumimoji="1" lang="ja-JP" altLang="en-US" smtClean="0"/>
              <a:t>4</a:t>
            </a:fld>
            <a:endParaRPr kumimoji="1" lang="ja-JP" altLang="en-US"/>
          </a:p>
        </p:txBody>
      </p:sp>
    </p:spTree>
    <p:extLst>
      <p:ext uri="{BB962C8B-B14F-4D97-AF65-F5344CB8AC3E}">
        <p14:creationId xmlns:p14="http://schemas.microsoft.com/office/powerpoint/2010/main" val="2155501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ＩＤＥではテストやシステムチューニング</a:t>
            </a:r>
            <a:r>
              <a:rPr kumimoji="1" lang="en-US" altLang="ja-JP" dirty="0" smtClean="0"/>
              <a:t>(</a:t>
            </a:r>
            <a:r>
              <a:rPr kumimoji="1" lang="ja-JP" altLang="en-US" dirty="0" smtClean="0"/>
              <a:t>ＣＰＵ時間やメモリ、ＨＤなどをシステム性能を最大限発揮できるように割り当てシステムの最適化をすること</a:t>
            </a:r>
            <a:r>
              <a:rPr kumimoji="1" lang="en-US" altLang="ja-JP" dirty="0" smtClean="0"/>
              <a:t>)</a:t>
            </a:r>
            <a:r>
              <a:rPr kumimoji="1" lang="ja-JP" altLang="en-US" dirty="0" err="1" smtClean="0"/>
              <a:t>まで</a:t>
            </a:r>
            <a:r>
              <a:rPr kumimoji="1" lang="ja-JP" altLang="en-US" dirty="0" smtClean="0"/>
              <a:t>行えない</a:t>
            </a:r>
            <a:endParaRPr kumimoji="1" lang="en-US" altLang="ja-JP" dirty="0" smtClean="0"/>
          </a:p>
          <a:p>
            <a:r>
              <a:rPr kumimoji="1" lang="ja-JP" altLang="en-US" dirty="0" smtClean="0"/>
              <a:t>複数のプログラマが同時に同じファイルにアクセス</a:t>
            </a:r>
            <a:endParaRPr kumimoji="1" lang="en-US" altLang="ja-JP" dirty="0" smtClean="0"/>
          </a:p>
          <a:p>
            <a:r>
              <a:rPr kumimoji="1" lang="ja-JP" altLang="en-US" dirty="0" smtClean="0"/>
              <a:t>排他　ファイル内容に矛盾が生じないようにファイルアクセスを制限する機能</a:t>
            </a:r>
            <a:endParaRPr kumimoji="1" lang="en-US" altLang="ja-JP" dirty="0" smtClean="0"/>
          </a:p>
          <a:p>
            <a:r>
              <a:rPr kumimoji="1" lang="ja-JP" altLang="en-US" dirty="0" smtClean="0"/>
              <a:t>バージョン管理　ソースや文書ファイルなどの更新履歴を管理する</a:t>
            </a:r>
            <a:endParaRPr kumimoji="1" lang="ja-JP" altLang="en-US" dirty="0"/>
          </a:p>
        </p:txBody>
      </p:sp>
      <p:sp>
        <p:nvSpPr>
          <p:cNvPr id="4" name="スライド番号プレースホルダー 3"/>
          <p:cNvSpPr>
            <a:spLocks noGrp="1"/>
          </p:cNvSpPr>
          <p:nvPr>
            <p:ph type="sldNum" sz="quarter" idx="10"/>
          </p:nvPr>
        </p:nvSpPr>
        <p:spPr/>
        <p:txBody>
          <a:bodyPr/>
          <a:lstStyle/>
          <a:p>
            <a:fld id="{D43F536D-F752-4065-A1A3-EA76399705C4}" type="slidenum">
              <a:rPr kumimoji="1" lang="ja-JP" altLang="en-US" smtClean="0"/>
              <a:t>5</a:t>
            </a:fld>
            <a:endParaRPr kumimoji="1" lang="ja-JP" altLang="en-US"/>
          </a:p>
        </p:txBody>
      </p:sp>
    </p:spTree>
    <p:extLst>
      <p:ext uri="{BB962C8B-B14F-4D97-AF65-F5344CB8AC3E}">
        <p14:creationId xmlns:p14="http://schemas.microsoft.com/office/powerpoint/2010/main" val="3832289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普及のきっかけとして</a:t>
            </a:r>
            <a:endParaRPr kumimoji="1" lang="en-US" altLang="ja-JP" dirty="0" smtClean="0"/>
          </a:p>
          <a:p>
            <a:r>
              <a:rPr kumimoji="1" lang="en-US" altLang="ja-JP" dirty="0" smtClean="0"/>
              <a:t>Perl</a:t>
            </a:r>
            <a:r>
              <a:rPr kumimoji="1" lang="ja-JP" altLang="en-US" dirty="0" smtClean="0"/>
              <a:t>などの言語でアクセスカウンタとか入力フォームとか作るテクノロジー</a:t>
            </a:r>
            <a:endParaRPr kumimoji="1" lang="ja-JP" altLang="en-US" dirty="0"/>
          </a:p>
        </p:txBody>
      </p:sp>
      <p:sp>
        <p:nvSpPr>
          <p:cNvPr id="4" name="スライド番号プレースホルダー 3"/>
          <p:cNvSpPr>
            <a:spLocks noGrp="1"/>
          </p:cNvSpPr>
          <p:nvPr>
            <p:ph type="sldNum" sz="quarter" idx="10"/>
          </p:nvPr>
        </p:nvSpPr>
        <p:spPr/>
        <p:txBody>
          <a:bodyPr/>
          <a:lstStyle/>
          <a:p>
            <a:fld id="{D43F536D-F752-4065-A1A3-EA76399705C4}" type="slidenum">
              <a:rPr kumimoji="1" lang="ja-JP" altLang="en-US" smtClean="0"/>
              <a:t>6</a:t>
            </a:fld>
            <a:endParaRPr kumimoji="1" lang="ja-JP" altLang="en-US"/>
          </a:p>
        </p:txBody>
      </p:sp>
    </p:spTree>
    <p:extLst>
      <p:ext uri="{BB962C8B-B14F-4D97-AF65-F5344CB8AC3E}">
        <p14:creationId xmlns:p14="http://schemas.microsoft.com/office/powerpoint/2010/main" val="4009482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ＨＴＭＬやＣＧＩは個人用で大規模ソフトウェア開発を行うには不十分</a:t>
            </a:r>
            <a:endParaRPr kumimoji="1" lang="en-US" altLang="ja-JP" dirty="0" smtClean="0"/>
          </a:p>
          <a:p>
            <a:r>
              <a:rPr kumimoji="1" lang="ja-JP" altLang="en-US" dirty="0" smtClean="0"/>
              <a:t>インターネット技術を活用して販売管理や生産管理などの基幹業務をシステムかするという考え　</a:t>
            </a:r>
            <a:r>
              <a:rPr kumimoji="1" lang="en-US" altLang="ja-JP" dirty="0" smtClean="0"/>
              <a:t>web</a:t>
            </a:r>
            <a:r>
              <a:rPr kumimoji="1" lang="ja-JP" altLang="en-US" dirty="0" smtClean="0"/>
              <a:t>サーバを基盤としたシステム構築</a:t>
            </a:r>
            <a:endParaRPr kumimoji="1" lang="en-US" altLang="ja-JP" dirty="0" smtClean="0"/>
          </a:p>
          <a:p>
            <a:r>
              <a:rPr kumimoji="1" lang="ja-JP" altLang="en-US" dirty="0" smtClean="0"/>
              <a:t>他はすべてサーバ上で行う　ソフトウェアの費用や配布のための仕組み　バージョン管理などの付加が大いに軽減</a:t>
            </a:r>
            <a:endParaRPr kumimoji="1" lang="ja-JP" altLang="en-US" dirty="0"/>
          </a:p>
        </p:txBody>
      </p:sp>
      <p:sp>
        <p:nvSpPr>
          <p:cNvPr id="4" name="スライド番号プレースホルダー 3"/>
          <p:cNvSpPr>
            <a:spLocks noGrp="1"/>
          </p:cNvSpPr>
          <p:nvPr>
            <p:ph type="sldNum" sz="quarter" idx="10"/>
          </p:nvPr>
        </p:nvSpPr>
        <p:spPr/>
        <p:txBody>
          <a:bodyPr/>
          <a:lstStyle/>
          <a:p>
            <a:fld id="{D43F536D-F752-4065-A1A3-EA76399705C4}" type="slidenum">
              <a:rPr kumimoji="1" lang="ja-JP" altLang="en-US" smtClean="0"/>
              <a:t>7</a:t>
            </a:fld>
            <a:endParaRPr kumimoji="1" lang="ja-JP" altLang="en-US"/>
          </a:p>
        </p:txBody>
      </p:sp>
    </p:spTree>
    <p:extLst>
      <p:ext uri="{BB962C8B-B14F-4D97-AF65-F5344CB8AC3E}">
        <p14:creationId xmlns:p14="http://schemas.microsoft.com/office/powerpoint/2010/main" val="2059301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業務システムでは日々のデータを処理するためにトランザクション処理が必要</a:t>
            </a:r>
            <a:endParaRPr kumimoji="1" lang="en-US" altLang="ja-JP" dirty="0" smtClean="0"/>
          </a:p>
          <a:p>
            <a:r>
              <a:rPr kumimoji="1" lang="ja-JP" altLang="en-US" dirty="0" smtClean="0"/>
              <a:t>販売管理システムでは顧客の受注情報を元にデータベースを更新</a:t>
            </a:r>
            <a:endParaRPr kumimoji="1" lang="en-US" altLang="ja-JP" dirty="0" smtClean="0"/>
          </a:p>
          <a:p>
            <a:r>
              <a:rPr kumimoji="1" lang="ja-JP" altLang="en-US" dirty="0" smtClean="0"/>
              <a:t>マイクロソフトではフレームワークとして</a:t>
            </a:r>
            <a:r>
              <a:rPr kumimoji="1" lang="en-US" altLang="ja-JP" dirty="0" err="1" smtClean="0"/>
              <a:t>WindowsDNA</a:t>
            </a:r>
            <a:r>
              <a:rPr kumimoji="1" lang="ja-JP" altLang="en-US" dirty="0" err="1" smtClean="0"/>
              <a:t>を提</a:t>
            </a:r>
            <a:r>
              <a:rPr kumimoji="1" lang="ja-JP" altLang="en-US" dirty="0" smtClean="0"/>
              <a:t>供しており階層ごとに開発ツールを用意している</a:t>
            </a:r>
            <a:endParaRPr kumimoji="1" lang="ja-JP" altLang="en-US" dirty="0"/>
          </a:p>
        </p:txBody>
      </p:sp>
      <p:sp>
        <p:nvSpPr>
          <p:cNvPr id="4" name="スライド番号プレースホルダー 3"/>
          <p:cNvSpPr>
            <a:spLocks noGrp="1"/>
          </p:cNvSpPr>
          <p:nvPr>
            <p:ph type="sldNum" sz="quarter" idx="10"/>
          </p:nvPr>
        </p:nvSpPr>
        <p:spPr/>
        <p:txBody>
          <a:bodyPr/>
          <a:lstStyle/>
          <a:p>
            <a:fld id="{D43F536D-F752-4065-A1A3-EA76399705C4}" type="slidenum">
              <a:rPr kumimoji="1" lang="ja-JP" altLang="en-US" smtClean="0"/>
              <a:t>8</a:t>
            </a:fld>
            <a:endParaRPr kumimoji="1" lang="ja-JP" altLang="en-US"/>
          </a:p>
        </p:txBody>
      </p:sp>
    </p:spTree>
    <p:extLst>
      <p:ext uri="{BB962C8B-B14F-4D97-AF65-F5344CB8AC3E}">
        <p14:creationId xmlns:p14="http://schemas.microsoft.com/office/powerpoint/2010/main" val="316679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動作モデルは大きく</a:t>
            </a:r>
            <a:r>
              <a:rPr kumimoji="1" lang="en-US" altLang="ja-JP" dirty="0" smtClean="0"/>
              <a:t>2</a:t>
            </a:r>
            <a:r>
              <a:rPr kumimoji="1" lang="ja-JP" altLang="en-US" dirty="0" smtClean="0"/>
              <a:t>つある</a:t>
            </a:r>
            <a:endParaRPr kumimoji="1" lang="en-US" altLang="ja-JP" dirty="0" smtClean="0"/>
          </a:p>
          <a:p>
            <a:r>
              <a:rPr kumimoji="1" lang="ja-JP" altLang="en-US" dirty="0" smtClean="0"/>
              <a:t>ブラウザをＯＳ代わりに使うＯＳレスソフトといわれる理由</a:t>
            </a:r>
            <a:endParaRPr kumimoji="1" lang="ja-JP" altLang="en-US" dirty="0"/>
          </a:p>
        </p:txBody>
      </p:sp>
      <p:sp>
        <p:nvSpPr>
          <p:cNvPr id="4" name="スライド番号プレースホルダー 3"/>
          <p:cNvSpPr>
            <a:spLocks noGrp="1"/>
          </p:cNvSpPr>
          <p:nvPr>
            <p:ph type="sldNum" sz="quarter" idx="10"/>
          </p:nvPr>
        </p:nvSpPr>
        <p:spPr/>
        <p:txBody>
          <a:bodyPr/>
          <a:lstStyle/>
          <a:p>
            <a:fld id="{D43F536D-F752-4065-A1A3-EA76399705C4}" type="slidenum">
              <a:rPr kumimoji="1" lang="ja-JP" altLang="en-US" smtClean="0"/>
              <a:t>9</a:t>
            </a:fld>
            <a:endParaRPr kumimoji="1" lang="ja-JP" altLang="en-US"/>
          </a:p>
        </p:txBody>
      </p:sp>
    </p:spTree>
    <p:extLst>
      <p:ext uri="{BB962C8B-B14F-4D97-AF65-F5344CB8AC3E}">
        <p14:creationId xmlns:p14="http://schemas.microsoft.com/office/powerpoint/2010/main" val="3978869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3200" cap="none"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FAF511ED-F99B-4ADB-995E-AF37EA929AA7}" type="datetime1">
              <a:rPr kumimoji="1" lang="ja-JP" altLang="en-US" smtClean="0"/>
              <a:t>2014/11/25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0F6294-C51B-477F-88AB-7A413613A98D}" type="slidenum">
              <a:rPr kumimoji="1" lang="ja-JP" altLang="en-US" smtClean="0"/>
              <a:t>‹#›</a:t>
            </a:fld>
            <a:endParaRPr kumimoji="1" lang="ja-JP" altLang="en-US"/>
          </a:p>
        </p:txBody>
      </p:sp>
      <p:cxnSp>
        <p:nvCxnSpPr>
          <p:cNvPr id="9" name="Straight Connector 8"/>
          <p:cNvCxnSpPr/>
          <p:nvPr userDrawn="1"/>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8474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1365" y="189499"/>
            <a:ext cx="10058400" cy="1450757"/>
          </a:xfrm>
        </p:spPr>
        <p:txBody>
          <a:bodyPr anchor="t"/>
          <a:lstStyle>
            <a:lvl1pPr marL="0">
              <a:defRPr>
                <a:solidFill>
                  <a:schemeClr val="accent2"/>
                </a:solidFill>
              </a:defRPr>
            </a:lvl1pPr>
          </a:lstStyle>
          <a:p>
            <a:r>
              <a:rPr lang="ja-JP" altLang="en-US" dirty="0" smtClean="0"/>
              <a:t>マスタータイトル</a:t>
            </a:r>
            <a:endParaRPr lang="en-US" dirty="0"/>
          </a:p>
        </p:txBody>
      </p:sp>
      <p:sp>
        <p:nvSpPr>
          <p:cNvPr id="3" name="Content Placeholder 2"/>
          <p:cNvSpPr>
            <a:spLocks noGrp="1"/>
          </p:cNvSpPr>
          <p:nvPr>
            <p:ph idx="1"/>
          </p:nvPr>
        </p:nvSpPr>
        <p:spPr>
          <a:xfrm>
            <a:off x="401365" y="1886194"/>
            <a:ext cx="10058400" cy="4023360"/>
          </a:xfrm>
        </p:spPr>
        <p:txBody>
          <a:bodyPr>
            <a:normAutofit/>
          </a:bodyPr>
          <a:lstStyle>
            <a:lvl1pPr marL="91440" indent="-91440">
              <a:buFont typeface="Wingdings" panose="05000000000000000000" pitchFamily="2" charset="2"/>
              <a:buChar char="u"/>
              <a:defRPr sz="3200"/>
            </a:lvl1pPr>
            <a:lvl2pPr marL="384048" indent="-182880">
              <a:buFont typeface="Wingdings" panose="05000000000000000000" pitchFamily="2" charset="2"/>
              <a:buChar char="Ø"/>
              <a:defRPr sz="2800"/>
            </a:lvl2pPr>
            <a:lvl3pPr marL="566928" indent="-182880">
              <a:buFont typeface="Wingdings" panose="05000000000000000000" pitchFamily="2" charset="2"/>
              <a:buChar char="Ø"/>
              <a:defRPr sz="2000"/>
            </a:lvl3pPr>
            <a:lvl4pPr marL="749808" indent="-182880">
              <a:buFont typeface="Wingdings" panose="05000000000000000000" pitchFamily="2" charset="2"/>
              <a:buChar char="Ø"/>
              <a:defRPr sz="2000"/>
            </a:lvl4pPr>
            <a:lvl5pPr marL="932688" indent="-182880">
              <a:buFont typeface="Wingdings" panose="05000000000000000000" pitchFamily="2" charset="2"/>
              <a:buChar char="Ø"/>
              <a:defRPr sz="20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AB1149DF-C0C2-4F67-8D2D-AC3079607901}" type="datetime1">
              <a:rPr kumimoji="1" lang="ja-JP" altLang="en-US" smtClean="0"/>
              <a:t>2014/11/25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0F6294-C51B-477F-88AB-7A413613A98D}" type="slidenum">
              <a:rPr kumimoji="1" lang="ja-JP" altLang="en-US" smtClean="0"/>
              <a:t>‹#›</a:t>
            </a:fld>
            <a:endParaRPr kumimoji="1" lang="ja-JP" altLang="en-US"/>
          </a:p>
        </p:txBody>
      </p:sp>
    </p:spTree>
    <p:extLst>
      <p:ext uri="{BB962C8B-B14F-4D97-AF65-F5344CB8AC3E}">
        <p14:creationId xmlns:p14="http://schemas.microsoft.com/office/powerpoint/2010/main" val="2316573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48BBA7D-943C-430F-8A75-3A5041BE3EF6}" type="datetime1">
              <a:rPr kumimoji="1" lang="ja-JP" altLang="en-US" smtClean="0"/>
              <a:t>2014/11/25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0F6294-C51B-477F-88AB-7A413613A98D}"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5408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228136ED-D6CA-4285-B9D2-C6A0180B4E4E}" type="datetime1">
              <a:rPr kumimoji="1" lang="ja-JP" altLang="en-US" smtClean="0"/>
              <a:t>2014/11/25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0F6294-C51B-477F-88AB-7A413613A98D}" type="slidenum">
              <a:rPr kumimoji="1" lang="ja-JP" altLang="en-US" smtClean="0"/>
              <a:t>‹#›</a:t>
            </a:fld>
            <a:endParaRPr kumimoji="1" lang="ja-JP" altLang="en-US"/>
          </a:p>
        </p:txBody>
      </p:sp>
    </p:spTree>
    <p:extLst>
      <p:ext uri="{BB962C8B-B14F-4D97-AF65-F5344CB8AC3E}">
        <p14:creationId xmlns:p14="http://schemas.microsoft.com/office/powerpoint/2010/main" val="3435538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A1B03993-9BA2-45AF-889E-63EE8AFC5B16}" type="datetime1">
              <a:rPr kumimoji="1" lang="ja-JP" altLang="en-US" smtClean="0"/>
              <a:t>2014/11/25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20F6294-C51B-477F-88AB-7A413613A98D}" type="slidenum">
              <a:rPr kumimoji="1" lang="ja-JP" altLang="en-US" smtClean="0"/>
              <a:t>‹#›</a:t>
            </a:fld>
            <a:endParaRPr kumimoji="1" lang="ja-JP" altLang="en-US"/>
          </a:p>
        </p:txBody>
      </p:sp>
    </p:spTree>
    <p:extLst>
      <p:ext uri="{BB962C8B-B14F-4D97-AF65-F5344CB8AC3E}">
        <p14:creationId xmlns:p14="http://schemas.microsoft.com/office/powerpoint/2010/main" val="454996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00AA0884-7F89-4F14-BDA7-6D11BCBEFEB7}" type="datetime1">
              <a:rPr kumimoji="1" lang="ja-JP" altLang="en-US" smtClean="0"/>
              <a:t>2014/11/25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20F6294-C51B-477F-88AB-7A413613A98D}" type="slidenum">
              <a:rPr kumimoji="1" lang="ja-JP" altLang="en-US" smtClean="0"/>
              <a:t>‹#›</a:t>
            </a:fld>
            <a:endParaRPr kumimoji="1" lang="ja-JP" altLang="en-US"/>
          </a:p>
        </p:txBody>
      </p:sp>
    </p:spTree>
    <p:extLst>
      <p:ext uri="{BB962C8B-B14F-4D97-AF65-F5344CB8AC3E}">
        <p14:creationId xmlns:p14="http://schemas.microsoft.com/office/powerpoint/2010/main" val="3042430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B6BCD07-1AF3-48EC-84DA-39D8FBD3AC7C}" type="datetime1">
              <a:rPr kumimoji="1" lang="ja-JP" altLang="en-US" smtClean="0"/>
              <a:t>2014/11/25</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420F6294-C51B-477F-88AB-7A413613A98D}" type="slidenum">
              <a:rPr kumimoji="1" lang="ja-JP" altLang="en-US" smtClean="0"/>
              <a:t>‹#›</a:t>
            </a:fld>
            <a:endParaRPr kumimoji="1" lang="ja-JP" altLang="en-US"/>
          </a:p>
        </p:txBody>
      </p:sp>
    </p:spTree>
    <p:extLst>
      <p:ext uri="{BB962C8B-B14F-4D97-AF65-F5344CB8AC3E}">
        <p14:creationId xmlns:p14="http://schemas.microsoft.com/office/powerpoint/2010/main" val="1283770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599456A-C6CB-4752-A63A-A3BD759B2E8A}" type="datetime1">
              <a:rPr kumimoji="1" lang="ja-JP" altLang="en-US" smtClean="0"/>
              <a:t>2014/11/25</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20F6294-C51B-477F-88AB-7A413613A98D}" type="slidenum">
              <a:rPr kumimoji="1" lang="ja-JP" altLang="en-US" smtClean="0"/>
              <a:t>‹#›</a:t>
            </a:fld>
            <a:endParaRPr kumimoji="1" lang="ja-JP" altLang="en-US"/>
          </a:p>
        </p:txBody>
      </p:sp>
    </p:spTree>
    <p:extLst>
      <p:ext uri="{BB962C8B-B14F-4D97-AF65-F5344CB8AC3E}">
        <p14:creationId xmlns:p14="http://schemas.microsoft.com/office/powerpoint/2010/main" val="4134793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6F39B93E-0F76-4E8E-8D6B-BDDB18D3A1D3}" type="datetime1">
              <a:rPr kumimoji="1" lang="ja-JP" altLang="en-US" smtClean="0"/>
              <a:t>2014/11/25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0F6294-C51B-477F-88AB-7A413613A98D}" type="slidenum">
              <a:rPr kumimoji="1" lang="ja-JP" altLang="en-US" smtClean="0"/>
              <a:t>‹#›</a:t>
            </a:fld>
            <a:endParaRPr kumimoji="1" lang="ja-JP" altLang="en-US"/>
          </a:p>
        </p:txBody>
      </p:sp>
    </p:spTree>
    <p:extLst>
      <p:ext uri="{BB962C8B-B14F-4D97-AF65-F5344CB8AC3E}">
        <p14:creationId xmlns:p14="http://schemas.microsoft.com/office/powerpoint/2010/main" val="1906835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EA8875F-AE9C-4CDE-932F-929E590735E3}" type="datetime1">
              <a:rPr kumimoji="1" lang="ja-JP" altLang="en-US" smtClean="0"/>
              <a:t>2014/11/25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0F6294-C51B-477F-88AB-7A413613A98D}" type="slidenum">
              <a:rPr kumimoji="1" lang="ja-JP" altLang="en-US" smtClean="0"/>
              <a:t>‹#›</a:t>
            </a:fld>
            <a:endParaRPr kumimoji="1" lang="ja-JP" altLang="en-US"/>
          </a:p>
        </p:txBody>
      </p:sp>
    </p:spTree>
    <p:extLst>
      <p:ext uri="{BB962C8B-B14F-4D97-AF65-F5344CB8AC3E}">
        <p14:creationId xmlns:p14="http://schemas.microsoft.com/office/powerpoint/2010/main" val="4105086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F08466C-033F-4814-A46B-894FD24976FB}" type="datetime1">
              <a:rPr kumimoji="1" lang="ja-JP" altLang="en-US" smtClean="0"/>
              <a:t>2014/11/25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0F6294-C51B-477F-88AB-7A413613A98D}" type="slidenum">
              <a:rPr kumimoji="1" lang="ja-JP" altLang="en-US" smtClean="0"/>
              <a:t>‹#›</a:t>
            </a:fld>
            <a:endParaRPr kumimoji="1" lang="ja-JP" altLang="en-US"/>
          </a:p>
        </p:txBody>
      </p:sp>
    </p:spTree>
    <p:extLst>
      <p:ext uri="{BB962C8B-B14F-4D97-AF65-F5344CB8AC3E}">
        <p14:creationId xmlns:p14="http://schemas.microsoft.com/office/powerpoint/2010/main" val="1493029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0C3B041-D822-4772-9A15-D23C7F4AB450}" type="datetime1">
              <a:rPr kumimoji="1" lang="ja-JP" altLang="en-US" smtClean="0"/>
              <a:t>2014/11/25</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20F6294-C51B-477F-88AB-7A413613A98D}" type="slidenum">
              <a:rPr kumimoji="1" lang="ja-JP" altLang="en-US" smtClean="0"/>
              <a:t>‹#›</a:t>
            </a:fld>
            <a:endParaRPr kumimoji="1" lang="ja-JP" altLang="en-US"/>
          </a:p>
        </p:txBody>
      </p:sp>
    </p:spTree>
    <p:extLst>
      <p:ext uri="{BB962C8B-B14F-4D97-AF65-F5344CB8AC3E}">
        <p14:creationId xmlns:p14="http://schemas.microsoft.com/office/powerpoint/2010/main" val="223430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097280" y="1692206"/>
            <a:ext cx="10058400" cy="2596990"/>
          </a:xfrm>
        </p:spPr>
        <p:txBody>
          <a:bodyPr/>
          <a:lstStyle/>
          <a:p>
            <a:r>
              <a:rPr kumimoji="1" lang="ja-JP" altLang="en-US" dirty="0" smtClean="0"/>
              <a:t>最近のプログラミング環境</a:t>
            </a:r>
            <a:endParaRPr kumimoji="1" lang="ja-JP" altLang="en-US" dirty="0"/>
          </a:p>
        </p:txBody>
      </p:sp>
      <p:sp>
        <p:nvSpPr>
          <p:cNvPr id="3" name="サブタイトル 2"/>
          <p:cNvSpPr>
            <a:spLocks noGrp="1"/>
          </p:cNvSpPr>
          <p:nvPr>
            <p:ph type="subTitle" idx="1"/>
          </p:nvPr>
        </p:nvSpPr>
        <p:spPr>
          <a:xfrm>
            <a:off x="1097280" y="4374037"/>
            <a:ext cx="10058400" cy="1941922"/>
          </a:xfrm>
        </p:spPr>
        <p:txBody>
          <a:bodyPr>
            <a:normAutofit/>
          </a:bodyPr>
          <a:lstStyle/>
          <a:p>
            <a:r>
              <a:rPr lang="ja-JP" altLang="en-US" dirty="0"/>
              <a:t>資料：図解でわかるソフトウェア開発のすべて・</a:t>
            </a:r>
            <a:r>
              <a:rPr lang="ja-JP" altLang="en-US" dirty="0" smtClean="0"/>
              <a:t>第</a:t>
            </a:r>
            <a:r>
              <a:rPr lang="en-US" altLang="ja-JP" dirty="0" smtClean="0"/>
              <a:t>6</a:t>
            </a:r>
            <a:r>
              <a:rPr lang="ja-JP" altLang="en-US" dirty="0" smtClean="0"/>
              <a:t>章</a:t>
            </a:r>
            <a:endParaRPr lang="en-US" altLang="ja-JP" dirty="0"/>
          </a:p>
          <a:p>
            <a:r>
              <a:rPr lang="en-US" altLang="ja-JP" dirty="0"/>
              <a:t>          ISBM-534-03109-2 </a:t>
            </a:r>
            <a:r>
              <a:rPr lang="ja-JP" altLang="en-US" dirty="0"/>
              <a:t>日本実業出版社</a:t>
            </a:r>
            <a:endParaRPr lang="en-US" altLang="ja-JP" dirty="0"/>
          </a:p>
          <a:p>
            <a:r>
              <a:rPr lang="ja-JP" altLang="en-US" dirty="0"/>
              <a:t>著者：</a:t>
            </a:r>
            <a:r>
              <a:rPr lang="en-US" altLang="ja-JP" dirty="0"/>
              <a:t>Mint(</a:t>
            </a:r>
            <a:r>
              <a:rPr lang="ja-JP" altLang="en-US" dirty="0"/>
              <a:t>経営情報研究会</a:t>
            </a:r>
            <a:r>
              <a:rPr lang="en-US" altLang="ja-JP" dirty="0"/>
              <a:t>)</a:t>
            </a:r>
            <a:r>
              <a:rPr lang="ja-JP" altLang="en-US" dirty="0" smtClean="0"/>
              <a:t>・坂田 岳史 </a:t>
            </a:r>
            <a:r>
              <a:rPr lang="en-US" altLang="ja-JP" dirty="0" smtClean="0"/>
              <a:t>(</a:t>
            </a:r>
            <a:r>
              <a:rPr lang="ja-JP" altLang="en-US" dirty="0"/>
              <a:t>本章担当</a:t>
            </a:r>
            <a:r>
              <a:rPr lang="en-US" altLang="ja-JP" dirty="0"/>
              <a:t>)</a:t>
            </a:r>
          </a:p>
          <a:p>
            <a:endParaRPr kumimoji="1" lang="ja-JP" altLang="en-US" dirty="0"/>
          </a:p>
        </p:txBody>
      </p:sp>
      <p:sp>
        <p:nvSpPr>
          <p:cNvPr id="4" name="スライド番号プレースホルダー 3"/>
          <p:cNvSpPr>
            <a:spLocks noGrp="1"/>
          </p:cNvSpPr>
          <p:nvPr>
            <p:ph type="sldNum" sz="quarter" idx="12"/>
          </p:nvPr>
        </p:nvSpPr>
        <p:spPr/>
        <p:txBody>
          <a:bodyPr/>
          <a:lstStyle/>
          <a:p>
            <a:fld id="{420F6294-C51B-477F-88AB-7A413613A98D}" type="slidenum">
              <a:rPr kumimoji="1" lang="ja-JP" altLang="en-US" smtClean="0"/>
              <a:t>1</a:t>
            </a:fld>
            <a:endParaRPr kumimoji="1" lang="ja-JP" altLang="en-US"/>
          </a:p>
        </p:txBody>
      </p:sp>
      <p:sp>
        <p:nvSpPr>
          <p:cNvPr id="6" name="テキスト ボックス 5"/>
          <p:cNvSpPr txBox="1"/>
          <p:nvPr/>
        </p:nvSpPr>
        <p:spPr>
          <a:xfrm>
            <a:off x="1216058" y="6459785"/>
            <a:ext cx="2198038" cy="369332"/>
          </a:xfrm>
          <a:prstGeom prst="rect">
            <a:avLst/>
          </a:prstGeom>
          <a:noFill/>
        </p:spPr>
        <p:txBody>
          <a:bodyPr wrap="none" rtlCol="0">
            <a:spAutoFit/>
          </a:bodyPr>
          <a:lstStyle/>
          <a:p>
            <a:r>
              <a:rPr kumimoji="1" lang="en-US" altLang="ja-JP" dirty="0" smtClean="0"/>
              <a:t>60171050</a:t>
            </a:r>
            <a:r>
              <a:rPr kumimoji="1" lang="ja-JP" altLang="en-US" dirty="0" smtClean="0"/>
              <a:t>　松野祐介</a:t>
            </a:r>
            <a:endParaRPr kumimoji="1" lang="ja-JP" altLang="en-US" dirty="0"/>
          </a:p>
        </p:txBody>
      </p:sp>
    </p:spTree>
    <p:extLst>
      <p:ext uri="{BB962C8B-B14F-4D97-AF65-F5344CB8AC3E}">
        <p14:creationId xmlns:p14="http://schemas.microsoft.com/office/powerpoint/2010/main" val="327912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プログラミング</a:t>
            </a:r>
            <a:r>
              <a:rPr lang="ja-JP" altLang="en-US" dirty="0" smtClean="0"/>
              <a:t>環境</a:t>
            </a:r>
            <a:endParaRPr kumimoji="1" lang="ja-JP" altLang="en-US" dirty="0"/>
          </a:p>
        </p:txBody>
      </p:sp>
      <p:sp>
        <p:nvSpPr>
          <p:cNvPr id="3" name="コンテンツ プレースホルダー 2"/>
          <p:cNvSpPr>
            <a:spLocks noGrp="1"/>
          </p:cNvSpPr>
          <p:nvPr>
            <p:ph idx="1"/>
          </p:nvPr>
        </p:nvSpPr>
        <p:spPr>
          <a:xfrm>
            <a:off x="401365" y="1009499"/>
            <a:ext cx="10058400" cy="5259325"/>
          </a:xfrm>
        </p:spPr>
        <p:txBody>
          <a:bodyPr>
            <a:normAutofit/>
          </a:bodyPr>
          <a:lstStyle/>
          <a:p>
            <a:r>
              <a:rPr kumimoji="1" lang="ja-JP" altLang="en-US" dirty="0" smtClean="0"/>
              <a:t>プログラミング言語</a:t>
            </a:r>
            <a:endParaRPr kumimoji="1" lang="en-US" altLang="ja-JP" dirty="0" smtClean="0"/>
          </a:p>
          <a:p>
            <a:pPr lvl="1"/>
            <a:r>
              <a:rPr kumimoji="1" lang="ja-JP" altLang="en-US" dirty="0" smtClean="0"/>
              <a:t>ＣＯＢＯＬ、ＢＡＳＩＣ、</a:t>
            </a:r>
            <a:r>
              <a:rPr lang="ja-JP" altLang="en-US" dirty="0" smtClean="0"/>
              <a:t>Ｃ言語</a:t>
            </a:r>
            <a:r>
              <a:rPr kumimoji="1" lang="ja-JP" altLang="en-US" dirty="0" smtClean="0"/>
              <a:t>、</a:t>
            </a:r>
            <a:r>
              <a:rPr lang="ja-JP" altLang="en-US" dirty="0" smtClean="0"/>
              <a:t>Ｃ＋</a:t>
            </a:r>
            <a:r>
              <a:rPr lang="ja-JP" altLang="en-US"/>
              <a:t>＋</a:t>
            </a:r>
            <a:r>
              <a:rPr kumimoji="1" lang="ja-JP" altLang="en-US" smtClean="0"/>
              <a:t>、Ｊａｖａ</a:t>
            </a:r>
            <a:endParaRPr kumimoji="1" lang="en-US" altLang="ja-JP" dirty="0" smtClean="0"/>
          </a:p>
          <a:p>
            <a:pPr lvl="1"/>
            <a:endParaRPr lang="en-US" altLang="ja-JP" dirty="0"/>
          </a:p>
          <a:p>
            <a:r>
              <a:rPr lang="ja-JP" altLang="en-US" dirty="0" smtClean="0"/>
              <a:t>コンパイラ</a:t>
            </a:r>
            <a:r>
              <a:rPr lang="en-US" altLang="ja-JP" dirty="0" smtClean="0"/>
              <a:t>/</a:t>
            </a:r>
            <a:r>
              <a:rPr lang="ja-JP" altLang="en-US" dirty="0" smtClean="0"/>
              <a:t>リンカ</a:t>
            </a:r>
            <a:endParaRPr lang="en-US" altLang="ja-JP" dirty="0" smtClean="0"/>
          </a:p>
          <a:p>
            <a:pPr lvl="1"/>
            <a:r>
              <a:rPr lang="ja-JP" altLang="en-US" dirty="0" smtClean="0"/>
              <a:t>コンパイラでプログラム→オブジェクトファイル</a:t>
            </a:r>
            <a:endParaRPr lang="en-US" altLang="ja-JP" dirty="0" smtClean="0"/>
          </a:p>
          <a:p>
            <a:pPr lvl="1"/>
            <a:r>
              <a:rPr lang="ja-JP" altLang="en-US" dirty="0" smtClean="0"/>
              <a:t>リンカでオグジェクトを結合</a:t>
            </a:r>
            <a:endParaRPr lang="en-US" altLang="ja-JP" dirty="0"/>
          </a:p>
          <a:p>
            <a:r>
              <a:rPr lang="ja-JP" altLang="en-US" dirty="0" smtClean="0"/>
              <a:t>インタプリタ</a:t>
            </a:r>
            <a:endParaRPr lang="en-US" altLang="ja-JP" dirty="0" smtClean="0"/>
          </a:p>
          <a:p>
            <a:pPr lvl="1"/>
            <a:r>
              <a:rPr lang="ja-JP" altLang="en-US" dirty="0" smtClean="0"/>
              <a:t>プログラムを一行ずつ実行</a:t>
            </a:r>
            <a:endParaRPr lang="en-US" altLang="ja-JP" dirty="0"/>
          </a:p>
          <a:p>
            <a:r>
              <a:rPr lang="ja-JP" altLang="en-US" dirty="0" smtClean="0"/>
              <a:t>デバッガ</a:t>
            </a:r>
            <a:endParaRPr lang="en-US" altLang="ja-JP" dirty="0" smtClean="0"/>
          </a:p>
        </p:txBody>
      </p:sp>
      <p:sp>
        <p:nvSpPr>
          <p:cNvPr id="4" name="スライド番号プレースホルダー 3"/>
          <p:cNvSpPr>
            <a:spLocks noGrp="1"/>
          </p:cNvSpPr>
          <p:nvPr>
            <p:ph type="sldNum" sz="quarter" idx="12"/>
          </p:nvPr>
        </p:nvSpPr>
        <p:spPr/>
        <p:txBody>
          <a:bodyPr/>
          <a:lstStyle/>
          <a:p>
            <a:fld id="{420F6294-C51B-477F-88AB-7A413613A98D}" type="slidenum">
              <a:rPr kumimoji="1" lang="ja-JP" altLang="en-US" smtClean="0"/>
              <a:t>2</a:t>
            </a:fld>
            <a:endParaRPr kumimoji="1" lang="ja-JP" altLang="en-US"/>
          </a:p>
        </p:txBody>
      </p:sp>
    </p:spTree>
    <p:extLst>
      <p:ext uri="{BB962C8B-B14F-4D97-AF65-F5344CB8AC3E}">
        <p14:creationId xmlns:p14="http://schemas.microsoft.com/office/powerpoint/2010/main" val="1586795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統合</a:t>
            </a:r>
            <a:r>
              <a:rPr lang="ja-JP" altLang="en-US"/>
              <a:t>開発</a:t>
            </a:r>
            <a:r>
              <a:rPr kumimoji="1" lang="ja-JP" altLang="en-US" smtClean="0"/>
              <a:t>環境</a:t>
            </a:r>
            <a:r>
              <a:rPr kumimoji="1" lang="en-US" altLang="ja-JP" dirty="0" smtClean="0"/>
              <a:t>(IDE)</a:t>
            </a:r>
            <a:endParaRPr kumimoji="1" lang="ja-JP" altLang="en-US" dirty="0"/>
          </a:p>
        </p:txBody>
      </p:sp>
      <p:sp>
        <p:nvSpPr>
          <p:cNvPr id="3" name="コンテンツ プレースホルダー 2"/>
          <p:cNvSpPr>
            <a:spLocks noGrp="1"/>
          </p:cNvSpPr>
          <p:nvPr>
            <p:ph idx="1"/>
          </p:nvPr>
        </p:nvSpPr>
        <p:spPr>
          <a:xfrm>
            <a:off x="401365" y="1178351"/>
            <a:ext cx="10058400" cy="4731203"/>
          </a:xfrm>
        </p:spPr>
        <p:txBody>
          <a:bodyPr/>
          <a:lstStyle/>
          <a:p>
            <a:r>
              <a:rPr kumimoji="1" lang="ja-JP" altLang="en-US" dirty="0" smtClean="0"/>
              <a:t>ＩＤＥ</a:t>
            </a:r>
            <a:r>
              <a:rPr kumimoji="1" lang="en-US" altLang="ja-JP" dirty="0" smtClean="0"/>
              <a:t>…</a:t>
            </a:r>
            <a:r>
              <a:rPr kumimoji="1" lang="ja-JP" altLang="en-US" dirty="0" smtClean="0"/>
              <a:t>開発ツールが一つに統合された開発環境</a:t>
            </a:r>
            <a:endParaRPr kumimoji="1" lang="ja-JP" altLang="en-US" dirty="0"/>
          </a:p>
        </p:txBody>
      </p:sp>
      <p:sp>
        <p:nvSpPr>
          <p:cNvPr id="4" name="スライド番号プレースホルダー 3"/>
          <p:cNvSpPr>
            <a:spLocks noGrp="1"/>
          </p:cNvSpPr>
          <p:nvPr>
            <p:ph type="sldNum" sz="quarter" idx="12"/>
          </p:nvPr>
        </p:nvSpPr>
        <p:spPr/>
        <p:txBody>
          <a:bodyPr/>
          <a:lstStyle/>
          <a:p>
            <a:fld id="{420F6294-C51B-477F-88AB-7A413613A98D}" type="slidenum">
              <a:rPr kumimoji="1" lang="ja-JP" altLang="en-US" smtClean="0"/>
              <a:t>3</a:t>
            </a:fld>
            <a:endParaRPr kumimoji="1" lang="ja-JP" altLang="en-US"/>
          </a:p>
        </p:txBody>
      </p:sp>
      <p:sp>
        <p:nvSpPr>
          <p:cNvPr id="5" name="円/楕円 4"/>
          <p:cNvSpPr/>
          <p:nvPr/>
        </p:nvSpPr>
        <p:spPr>
          <a:xfrm>
            <a:off x="903386" y="2931390"/>
            <a:ext cx="2045618" cy="659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コンパイラ</a:t>
            </a:r>
            <a:endParaRPr kumimoji="1" lang="ja-JP" altLang="en-US" sz="2000" dirty="0"/>
          </a:p>
        </p:txBody>
      </p:sp>
      <p:sp>
        <p:nvSpPr>
          <p:cNvPr id="8" name="テキスト ボックス 7"/>
          <p:cNvSpPr txBox="1"/>
          <p:nvPr/>
        </p:nvSpPr>
        <p:spPr>
          <a:xfrm>
            <a:off x="1696624" y="1930390"/>
            <a:ext cx="1980029" cy="400110"/>
          </a:xfrm>
          <a:prstGeom prst="rect">
            <a:avLst/>
          </a:prstGeom>
          <a:noFill/>
        </p:spPr>
        <p:txBody>
          <a:bodyPr wrap="none" rtlCol="0">
            <a:spAutoFit/>
          </a:bodyPr>
          <a:lstStyle/>
          <a:p>
            <a:r>
              <a:rPr lang="ja-JP" altLang="en-US" sz="2000" dirty="0"/>
              <a:t>従来</a:t>
            </a:r>
            <a:r>
              <a:rPr kumimoji="1" lang="ja-JP" altLang="en-US" sz="2000" dirty="0" smtClean="0"/>
              <a:t>の開発環境</a:t>
            </a:r>
            <a:endParaRPr kumimoji="1" lang="ja-JP" altLang="en-US" sz="2000" dirty="0"/>
          </a:p>
        </p:txBody>
      </p:sp>
      <p:sp>
        <p:nvSpPr>
          <p:cNvPr id="9" name="テキスト ボックス 8"/>
          <p:cNvSpPr txBox="1"/>
          <p:nvPr/>
        </p:nvSpPr>
        <p:spPr>
          <a:xfrm>
            <a:off x="8251782" y="1879072"/>
            <a:ext cx="1144865" cy="400110"/>
          </a:xfrm>
          <a:prstGeom prst="rect">
            <a:avLst/>
          </a:prstGeom>
          <a:noFill/>
        </p:spPr>
        <p:txBody>
          <a:bodyPr wrap="none" rtlCol="0">
            <a:spAutoFit/>
          </a:bodyPr>
          <a:lstStyle/>
          <a:p>
            <a:r>
              <a:rPr lang="ja-JP" altLang="en-US" sz="2000" dirty="0" smtClean="0"/>
              <a:t>ＩＤＥ環境</a:t>
            </a:r>
            <a:endParaRPr kumimoji="1" lang="ja-JP" altLang="en-US" sz="2000" dirty="0"/>
          </a:p>
        </p:txBody>
      </p:sp>
      <p:sp>
        <p:nvSpPr>
          <p:cNvPr id="10" name="円/楕円 9"/>
          <p:cNvSpPr/>
          <p:nvPr/>
        </p:nvSpPr>
        <p:spPr>
          <a:xfrm>
            <a:off x="182457" y="4575303"/>
            <a:ext cx="2045618" cy="659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エディタ</a:t>
            </a:r>
            <a:endParaRPr kumimoji="1" lang="ja-JP" altLang="en-US" sz="2000" dirty="0"/>
          </a:p>
        </p:txBody>
      </p:sp>
      <p:sp>
        <p:nvSpPr>
          <p:cNvPr id="11" name="円/楕円 10"/>
          <p:cNvSpPr/>
          <p:nvPr/>
        </p:nvSpPr>
        <p:spPr>
          <a:xfrm>
            <a:off x="2764628" y="4038919"/>
            <a:ext cx="2045618" cy="659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a:t>デバッガ</a:t>
            </a:r>
            <a:endParaRPr kumimoji="1" lang="ja-JP" altLang="en-US" sz="2000" dirty="0"/>
          </a:p>
        </p:txBody>
      </p:sp>
      <p:sp>
        <p:nvSpPr>
          <p:cNvPr id="12" name="円/楕円 11"/>
          <p:cNvSpPr/>
          <p:nvPr/>
        </p:nvSpPr>
        <p:spPr>
          <a:xfrm>
            <a:off x="7854840" y="3127486"/>
            <a:ext cx="2045618" cy="659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コンパイラ</a:t>
            </a:r>
            <a:endParaRPr kumimoji="1" lang="ja-JP" altLang="en-US" sz="2000" dirty="0"/>
          </a:p>
        </p:txBody>
      </p:sp>
      <p:sp>
        <p:nvSpPr>
          <p:cNvPr id="13" name="円/楕円 12"/>
          <p:cNvSpPr/>
          <p:nvPr/>
        </p:nvSpPr>
        <p:spPr>
          <a:xfrm>
            <a:off x="6778596" y="4116338"/>
            <a:ext cx="2045618" cy="659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エディタ</a:t>
            </a:r>
            <a:endParaRPr kumimoji="1" lang="ja-JP" altLang="en-US" sz="2000" dirty="0"/>
          </a:p>
        </p:txBody>
      </p:sp>
      <p:sp>
        <p:nvSpPr>
          <p:cNvPr id="14" name="円/楕円 13"/>
          <p:cNvSpPr/>
          <p:nvPr/>
        </p:nvSpPr>
        <p:spPr>
          <a:xfrm>
            <a:off x="8877649" y="4098455"/>
            <a:ext cx="2045618" cy="659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a:t>デバッガ</a:t>
            </a:r>
            <a:endParaRPr kumimoji="1" lang="ja-JP" altLang="en-US" sz="2000" dirty="0"/>
          </a:p>
        </p:txBody>
      </p:sp>
      <p:sp>
        <p:nvSpPr>
          <p:cNvPr id="15" name="円/楕円 14"/>
          <p:cNvSpPr/>
          <p:nvPr/>
        </p:nvSpPr>
        <p:spPr>
          <a:xfrm>
            <a:off x="6100402" y="2584231"/>
            <a:ext cx="5554493" cy="3064213"/>
          </a:xfrm>
          <a:prstGeom prst="ellipse">
            <a:avLst/>
          </a:prstGeom>
          <a:solidFill>
            <a:schemeClr val="accent1">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右矢印 15"/>
          <p:cNvSpPr/>
          <p:nvPr/>
        </p:nvSpPr>
        <p:spPr>
          <a:xfrm>
            <a:off x="4948906" y="3649445"/>
            <a:ext cx="1012836" cy="778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30812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ＣＡＳＥツール</a:t>
            </a:r>
            <a:endParaRPr kumimoji="1" lang="ja-JP" altLang="en-US" dirty="0"/>
          </a:p>
        </p:txBody>
      </p:sp>
      <p:sp>
        <p:nvSpPr>
          <p:cNvPr id="3" name="コンテンツ プレースホルダー 2"/>
          <p:cNvSpPr>
            <a:spLocks noGrp="1"/>
          </p:cNvSpPr>
          <p:nvPr>
            <p:ph idx="1"/>
          </p:nvPr>
        </p:nvSpPr>
        <p:spPr>
          <a:xfrm>
            <a:off x="401365" y="1886194"/>
            <a:ext cx="10058400" cy="4023360"/>
          </a:xfrm>
        </p:spPr>
        <p:txBody>
          <a:bodyPr/>
          <a:lstStyle/>
          <a:p>
            <a:r>
              <a:rPr kumimoji="1" lang="ja-JP" altLang="en-US" dirty="0" smtClean="0"/>
              <a:t>上流工程を有効的・効率的に行えるもの</a:t>
            </a:r>
            <a:endParaRPr kumimoji="1" lang="en-US" altLang="ja-JP" dirty="0" smtClean="0"/>
          </a:p>
          <a:p>
            <a:r>
              <a:rPr kumimoji="1" lang="ja-JP" altLang="en-US" dirty="0" smtClean="0"/>
              <a:t>プログラム設計やテストをサポートするもの</a:t>
            </a:r>
            <a:endParaRPr kumimoji="1" lang="en-US" altLang="ja-JP" dirty="0" smtClean="0"/>
          </a:p>
          <a:p>
            <a:endParaRPr lang="en-US" altLang="ja-JP" dirty="0"/>
          </a:p>
          <a:p>
            <a:r>
              <a:rPr kumimoji="1" lang="ja-JP" altLang="en-US" dirty="0" smtClean="0"/>
              <a:t>一般的に簡単なＧＵＩ操作で行える</a:t>
            </a:r>
            <a:endParaRPr kumimoji="1" lang="en-US" altLang="ja-JP" dirty="0" smtClean="0"/>
          </a:p>
          <a:p>
            <a:pPr lvl="1"/>
            <a:r>
              <a:rPr kumimoji="1" lang="ja-JP" altLang="en-US" dirty="0" smtClean="0"/>
              <a:t>成果はビジュアルなモデル図で作成</a:t>
            </a:r>
            <a:endParaRPr kumimoji="1" lang="en-US" altLang="ja-JP" dirty="0" smtClean="0"/>
          </a:p>
          <a:p>
            <a:pPr lvl="1"/>
            <a:endParaRPr lang="en-US" altLang="ja-JP" dirty="0"/>
          </a:p>
          <a:p>
            <a:pPr marL="0" indent="0">
              <a:buNone/>
            </a:pPr>
            <a:r>
              <a:rPr kumimoji="1" lang="ja-JP" altLang="en-US" dirty="0" smtClean="0"/>
              <a:t>＊上流ＣＡＳＥツールは設計手法に合わせた選択</a:t>
            </a:r>
            <a:endParaRPr kumimoji="1" lang="ja-JP" altLang="en-US" dirty="0"/>
          </a:p>
        </p:txBody>
      </p:sp>
      <p:sp>
        <p:nvSpPr>
          <p:cNvPr id="4" name="スライド番号プレースホルダー 3"/>
          <p:cNvSpPr>
            <a:spLocks noGrp="1"/>
          </p:cNvSpPr>
          <p:nvPr>
            <p:ph type="sldNum" sz="quarter" idx="12"/>
          </p:nvPr>
        </p:nvSpPr>
        <p:spPr/>
        <p:txBody>
          <a:bodyPr/>
          <a:lstStyle/>
          <a:p>
            <a:fld id="{420F6294-C51B-477F-88AB-7A413613A98D}" type="slidenum">
              <a:rPr kumimoji="1" lang="ja-JP" altLang="en-US" smtClean="0"/>
              <a:t>4</a:t>
            </a:fld>
            <a:endParaRPr kumimoji="1" lang="ja-JP" altLang="en-US"/>
          </a:p>
        </p:txBody>
      </p:sp>
    </p:spTree>
    <p:extLst>
      <p:ext uri="{BB962C8B-B14F-4D97-AF65-F5344CB8AC3E}">
        <p14:creationId xmlns:p14="http://schemas.microsoft.com/office/powerpoint/2010/main" val="3790531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サポーティングツール</a:t>
            </a:r>
            <a:endParaRPr kumimoji="1" lang="ja-JP" altLang="en-US" dirty="0"/>
          </a:p>
        </p:txBody>
      </p:sp>
      <p:sp>
        <p:nvSpPr>
          <p:cNvPr id="3" name="コンテンツ プレースホルダー 2"/>
          <p:cNvSpPr>
            <a:spLocks noGrp="1"/>
          </p:cNvSpPr>
          <p:nvPr>
            <p:ph idx="1"/>
          </p:nvPr>
        </p:nvSpPr>
        <p:spPr>
          <a:xfrm>
            <a:off x="401365" y="1224713"/>
            <a:ext cx="10058400" cy="4913440"/>
          </a:xfrm>
        </p:spPr>
        <p:txBody>
          <a:bodyPr/>
          <a:lstStyle/>
          <a:p>
            <a:r>
              <a:rPr kumimoji="1" lang="ja-JP" altLang="en-US" dirty="0" smtClean="0"/>
              <a:t>テストツール</a:t>
            </a:r>
            <a:endParaRPr lang="en-US" altLang="ja-JP" dirty="0"/>
          </a:p>
          <a:p>
            <a:pPr lvl="1"/>
            <a:r>
              <a:rPr kumimoji="1" lang="ja-JP" altLang="en-US" dirty="0" smtClean="0"/>
              <a:t>机上デバッグで発見が困難なエラーなどを自動検出</a:t>
            </a:r>
            <a:endParaRPr kumimoji="1" lang="en-US" altLang="ja-JP" dirty="0" smtClean="0"/>
          </a:p>
          <a:p>
            <a:r>
              <a:rPr lang="ja-JP" altLang="en-US" dirty="0" smtClean="0"/>
              <a:t>プロファイラ</a:t>
            </a:r>
            <a:endParaRPr lang="en-US" altLang="ja-JP" dirty="0" smtClean="0"/>
          </a:p>
          <a:p>
            <a:pPr lvl="1"/>
            <a:r>
              <a:rPr kumimoji="1" lang="ja-JP" altLang="en-US" dirty="0" smtClean="0"/>
              <a:t>システムを最適にチューニングするポイントを教えてくれる</a:t>
            </a:r>
            <a:endParaRPr kumimoji="1" lang="en-US" altLang="ja-JP" dirty="0" smtClean="0"/>
          </a:p>
          <a:p>
            <a:r>
              <a:rPr lang="ja-JP" altLang="en-US" dirty="0" smtClean="0"/>
              <a:t>バージョン・構成管理ツール</a:t>
            </a:r>
            <a:endParaRPr lang="en-US" altLang="ja-JP" dirty="0" smtClean="0"/>
          </a:p>
          <a:p>
            <a:pPr lvl="1"/>
            <a:r>
              <a:rPr lang="ja-JP" altLang="en-US" dirty="0" smtClean="0"/>
              <a:t>ファイルアクセスの排他制御やバージョン管理などを行う</a:t>
            </a:r>
            <a:endParaRPr lang="en-US" altLang="ja-JP" dirty="0" smtClean="0"/>
          </a:p>
          <a:p>
            <a:r>
              <a:rPr lang="ja-JP" altLang="en-US" dirty="0" smtClean="0"/>
              <a:t>ヘルプ作成ツール</a:t>
            </a:r>
            <a:endParaRPr lang="en-US" altLang="ja-JP" dirty="0" smtClean="0"/>
          </a:p>
          <a:p>
            <a:r>
              <a:rPr lang="ja-JP" altLang="en-US" dirty="0" smtClean="0"/>
              <a:t>インストーラ作成ツール</a:t>
            </a:r>
            <a:endParaRPr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420F6294-C51B-477F-88AB-7A413613A98D}" type="slidenum">
              <a:rPr kumimoji="1" lang="ja-JP" altLang="en-US" smtClean="0"/>
              <a:t>5</a:t>
            </a:fld>
            <a:endParaRPr kumimoji="1" lang="ja-JP" altLang="en-US"/>
          </a:p>
        </p:txBody>
      </p:sp>
    </p:spTree>
    <p:extLst>
      <p:ext uri="{BB962C8B-B14F-4D97-AF65-F5344CB8AC3E}">
        <p14:creationId xmlns:p14="http://schemas.microsoft.com/office/powerpoint/2010/main" val="1757405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Ｗｅｂプログラミング</a:t>
            </a:r>
            <a:endParaRPr kumimoji="1" lang="ja-JP" altLang="en-US" dirty="0"/>
          </a:p>
        </p:txBody>
      </p:sp>
      <p:sp>
        <p:nvSpPr>
          <p:cNvPr id="3" name="コンテンツ プレースホルダー 2"/>
          <p:cNvSpPr>
            <a:spLocks noGrp="1"/>
          </p:cNvSpPr>
          <p:nvPr>
            <p:ph idx="1"/>
          </p:nvPr>
        </p:nvSpPr>
        <p:spPr>
          <a:xfrm>
            <a:off x="401364" y="1886194"/>
            <a:ext cx="10960541" cy="4023360"/>
          </a:xfrm>
        </p:spPr>
        <p:txBody>
          <a:bodyPr/>
          <a:lstStyle/>
          <a:p>
            <a:r>
              <a:rPr kumimoji="1" lang="en-US" altLang="ja-JP" dirty="0" err="1" smtClean="0"/>
              <a:t>BtoC</a:t>
            </a:r>
            <a:r>
              <a:rPr lang="ja-JP" altLang="en-US" dirty="0" err="1"/>
              <a:t>、</a:t>
            </a:r>
            <a:r>
              <a:rPr kumimoji="1" lang="en-US" altLang="ja-JP" dirty="0" err="1" smtClean="0"/>
              <a:t>BtoB</a:t>
            </a:r>
            <a:r>
              <a:rPr kumimoji="1" lang="ja-JP" altLang="en-US" dirty="0" smtClean="0"/>
              <a:t>問わずインターネットが普及</a:t>
            </a:r>
            <a:endParaRPr kumimoji="1" lang="en-US" altLang="ja-JP" dirty="0" smtClean="0"/>
          </a:p>
          <a:p>
            <a:endParaRPr lang="en-US" altLang="ja-JP" dirty="0"/>
          </a:p>
          <a:p>
            <a:r>
              <a:rPr kumimoji="1" lang="ja-JP" altLang="en-US" dirty="0" smtClean="0"/>
              <a:t>ＨＴＭＬ</a:t>
            </a:r>
            <a:endParaRPr kumimoji="1" lang="en-US" altLang="ja-JP" dirty="0" smtClean="0"/>
          </a:p>
          <a:p>
            <a:pPr lvl="1"/>
            <a:r>
              <a:rPr lang="ja-JP" altLang="en-US" dirty="0" smtClean="0"/>
              <a:t>テキスト形式のファイルにタグと呼ばれるコマンドを埋め込んでいく</a:t>
            </a:r>
            <a:endParaRPr lang="en-US" altLang="ja-JP" dirty="0" smtClean="0"/>
          </a:p>
          <a:p>
            <a:pPr lvl="1"/>
            <a:r>
              <a:rPr kumimoji="1" lang="ja-JP" altLang="en-US" dirty="0" smtClean="0"/>
              <a:t>複雑な文法をマスターする必要が無い</a:t>
            </a:r>
            <a:endParaRPr kumimoji="1" lang="en-US" altLang="ja-JP" dirty="0" smtClean="0"/>
          </a:p>
          <a:p>
            <a:r>
              <a:rPr kumimoji="1" lang="ja-JP" altLang="en-US" dirty="0" smtClean="0"/>
              <a:t>ＣＧＩ</a:t>
            </a:r>
            <a:endParaRPr kumimoji="1" lang="en-US" altLang="ja-JP" dirty="0" smtClean="0"/>
          </a:p>
          <a:p>
            <a:pPr lvl="1"/>
            <a:r>
              <a:rPr lang="ja-JP" altLang="en-US" dirty="0" smtClean="0"/>
              <a:t>サーバからブラウザへの一方的なデータ送信を双方向に</a:t>
            </a:r>
            <a:endParaRPr kumimoji="1"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420F6294-C51B-477F-88AB-7A413613A98D}" type="slidenum">
              <a:rPr kumimoji="1" lang="ja-JP" altLang="en-US" smtClean="0"/>
              <a:t>6</a:t>
            </a:fld>
            <a:endParaRPr kumimoji="1" lang="ja-JP" altLang="en-US"/>
          </a:p>
        </p:txBody>
      </p:sp>
    </p:spTree>
    <p:extLst>
      <p:ext uri="{BB962C8B-B14F-4D97-AF65-F5344CB8AC3E}">
        <p14:creationId xmlns:p14="http://schemas.microsoft.com/office/powerpoint/2010/main" val="1358612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アプリケーションサーバ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インターネット技術を活用して基幹業務をシステム化</a:t>
            </a:r>
            <a:endParaRPr kumimoji="1" lang="en-US" altLang="ja-JP" dirty="0" smtClean="0"/>
          </a:p>
          <a:p>
            <a:endParaRPr lang="en-US" altLang="ja-JP" dirty="0"/>
          </a:p>
          <a:p>
            <a:r>
              <a:rPr lang="ja-JP" altLang="en-US" dirty="0"/>
              <a:t>費用対</a:t>
            </a:r>
            <a:r>
              <a:rPr lang="ja-JP" altLang="en-US" dirty="0" smtClean="0"/>
              <a:t>効果の面で優れている</a:t>
            </a:r>
            <a:endParaRPr lang="en-US" altLang="ja-JP" dirty="0" smtClean="0"/>
          </a:p>
          <a:p>
            <a:pPr lvl="1"/>
            <a:r>
              <a:rPr kumimoji="1" lang="ja-JP" altLang="en-US" dirty="0" smtClean="0"/>
              <a:t>クライアントに必要なのは</a:t>
            </a:r>
            <a:r>
              <a:rPr kumimoji="1" lang="en-US" altLang="ja-JP" dirty="0" smtClean="0"/>
              <a:t>Web</a:t>
            </a:r>
            <a:r>
              <a:rPr kumimoji="1" lang="ja-JP" altLang="en-US" dirty="0" smtClean="0"/>
              <a:t>ブラウザのみ</a:t>
            </a:r>
            <a:endParaRPr lang="en-US" altLang="ja-JP" dirty="0" smtClean="0"/>
          </a:p>
          <a:p>
            <a:pPr lvl="1"/>
            <a:endParaRPr kumimoji="1" lang="en-US" altLang="ja-JP" dirty="0"/>
          </a:p>
          <a:p>
            <a:r>
              <a:rPr lang="ja-JP" altLang="en-US" dirty="0" smtClean="0"/>
              <a:t>バージョン管理などの負荷が軽減</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420F6294-C51B-477F-88AB-7A413613A98D}" type="slidenum">
              <a:rPr kumimoji="1" lang="ja-JP" altLang="en-US" smtClean="0"/>
              <a:t>7</a:t>
            </a:fld>
            <a:endParaRPr kumimoji="1" lang="ja-JP" altLang="en-US"/>
          </a:p>
        </p:txBody>
      </p:sp>
    </p:spTree>
    <p:extLst>
      <p:ext uri="{BB962C8B-B14F-4D97-AF65-F5344CB8AC3E}">
        <p14:creationId xmlns:p14="http://schemas.microsoft.com/office/powerpoint/2010/main" val="4004339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3</a:t>
            </a:r>
            <a:r>
              <a:rPr kumimoji="1" lang="ja-JP" altLang="en-US" dirty="0" smtClean="0"/>
              <a:t>階層アプリケーション</a:t>
            </a:r>
            <a:endParaRPr kumimoji="1" lang="ja-JP" altLang="en-US" dirty="0"/>
          </a:p>
        </p:txBody>
      </p:sp>
      <p:sp>
        <p:nvSpPr>
          <p:cNvPr id="3" name="コンテンツ プレースホルダー 2"/>
          <p:cNvSpPr>
            <a:spLocks noGrp="1"/>
          </p:cNvSpPr>
          <p:nvPr>
            <p:ph idx="1"/>
          </p:nvPr>
        </p:nvSpPr>
        <p:spPr>
          <a:xfrm>
            <a:off x="401365" y="1078797"/>
            <a:ext cx="10058400" cy="5146905"/>
          </a:xfrm>
        </p:spPr>
        <p:txBody>
          <a:bodyPr/>
          <a:lstStyle/>
          <a:p>
            <a:r>
              <a:rPr kumimoji="1" lang="ja-JP" altLang="en-US" dirty="0" smtClean="0"/>
              <a:t>プレゼンテーション層</a:t>
            </a:r>
            <a:endParaRPr kumimoji="1" lang="en-US" altLang="ja-JP" dirty="0" smtClean="0"/>
          </a:p>
          <a:p>
            <a:pPr lvl="1"/>
            <a:r>
              <a:rPr lang="ja-JP" altLang="en-US" dirty="0" smtClean="0"/>
              <a:t>ユーザインターフェースを実現する</a:t>
            </a:r>
            <a:endParaRPr lang="en-US" altLang="ja-JP" dirty="0" smtClean="0"/>
          </a:p>
          <a:p>
            <a:r>
              <a:rPr kumimoji="1" lang="ja-JP" altLang="en-US" dirty="0" smtClean="0"/>
              <a:t>データサービス層</a:t>
            </a:r>
            <a:endParaRPr kumimoji="1" lang="en-US" altLang="ja-JP" dirty="0" smtClean="0"/>
          </a:p>
          <a:p>
            <a:pPr lvl="1"/>
            <a:r>
              <a:rPr lang="ja-JP" altLang="en-US" dirty="0" smtClean="0"/>
              <a:t>受注データや販売データ、在庫データなどを管理</a:t>
            </a:r>
            <a:endParaRPr lang="en-US" altLang="ja-JP" dirty="0" smtClean="0"/>
          </a:p>
          <a:p>
            <a:r>
              <a:rPr kumimoji="1" lang="ja-JP" altLang="en-US" dirty="0" smtClean="0"/>
              <a:t>ビジネスロジック層</a:t>
            </a:r>
            <a:endParaRPr kumimoji="1" lang="en-US" altLang="ja-JP" dirty="0" smtClean="0"/>
          </a:p>
          <a:p>
            <a:pPr lvl="1"/>
            <a:r>
              <a:rPr lang="ja-JP" altLang="en-US" dirty="0"/>
              <a:t>上記</a:t>
            </a:r>
            <a:r>
              <a:rPr lang="en-US" altLang="ja-JP" dirty="0" smtClean="0"/>
              <a:t>2</a:t>
            </a:r>
            <a:r>
              <a:rPr lang="ja-JP" altLang="en-US" dirty="0" err="1" smtClean="0"/>
              <a:t>つの</a:t>
            </a:r>
            <a:r>
              <a:rPr lang="ja-JP" altLang="en-US" dirty="0" smtClean="0"/>
              <a:t>環境をつなぐ</a:t>
            </a:r>
            <a:endParaRPr kumimoji="1" lang="ja-JP" altLang="en-US" dirty="0"/>
          </a:p>
        </p:txBody>
      </p:sp>
      <p:sp>
        <p:nvSpPr>
          <p:cNvPr id="4" name="スライド番号プレースホルダー 3"/>
          <p:cNvSpPr>
            <a:spLocks noGrp="1"/>
          </p:cNvSpPr>
          <p:nvPr>
            <p:ph type="sldNum" sz="quarter" idx="12"/>
          </p:nvPr>
        </p:nvSpPr>
        <p:spPr/>
        <p:txBody>
          <a:bodyPr/>
          <a:lstStyle/>
          <a:p>
            <a:fld id="{420F6294-C51B-477F-88AB-7A413613A98D}" type="slidenum">
              <a:rPr kumimoji="1" lang="ja-JP" altLang="en-US" smtClean="0"/>
              <a:t>8</a:t>
            </a:fld>
            <a:endParaRPr kumimoji="1" lang="ja-JP" altLang="en-US"/>
          </a:p>
        </p:txBody>
      </p:sp>
      <p:sp>
        <p:nvSpPr>
          <p:cNvPr id="5" name="下矢印 4"/>
          <p:cNvSpPr/>
          <p:nvPr/>
        </p:nvSpPr>
        <p:spPr>
          <a:xfrm>
            <a:off x="4552541" y="5071642"/>
            <a:ext cx="1575881" cy="7295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2638461" y="5881078"/>
            <a:ext cx="5404043" cy="461665"/>
          </a:xfrm>
          <a:prstGeom prst="rect">
            <a:avLst/>
          </a:prstGeom>
          <a:noFill/>
        </p:spPr>
        <p:txBody>
          <a:bodyPr wrap="none" rtlCol="0">
            <a:spAutoFit/>
          </a:bodyPr>
          <a:lstStyle/>
          <a:p>
            <a:r>
              <a:rPr kumimoji="1" lang="ja-JP" altLang="en-US" sz="2400" dirty="0" smtClean="0"/>
              <a:t>開発期間短縮やコスト低減が期待できる</a:t>
            </a:r>
            <a:endParaRPr kumimoji="1" lang="ja-JP" altLang="en-US" sz="2400" dirty="0"/>
          </a:p>
        </p:txBody>
      </p:sp>
      <p:sp>
        <p:nvSpPr>
          <p:cNvPr id="7" name="テキスト ボックス 6"/>
          <p:cNvSpPr txBox="1"/>
          <p:nvPr/>
        </p:nvSpPr>
        <p:spPr>
          <a:xfrm>
            <a:off x="3043217" y="4609977"/>
            <a:ext cx="4594528" cy="461665"/>
          </a:xfrm>
          <a:prstGeom prst="rect">
            <a:avLst/>
          </a:prstGeom>
          <a:noFill/>
        </p:spPr>
        <p:txBody>
          <a:bodyPr wrap="none" rtlCol="0">
            <a:spAutoFit/>
          </a:bodyPr>
          <a:lstStyle/>
          <a:p>
            <a:r>
              <a:rPr kumimoji="1" lang="ja-JP" altLang="en-US" sz="2400" dirty="0" smtClean="0"/>
              <a:t>階層ごとの開発、並行開発が可能</a:t>
            </a:r>
            <a:endParaRPr kumimoji="1" lang="ja-JP" altLang="en-US" sz="2400" dirty="0"/>
          </a:p>
        </p:txBody>
      </p:sp>
    </p:spTree>
    <p:extLst>
      <p:ext uri="{BB962C8B-B14F-4D97-AF65-F5344CB8AC3E}">
        <p14:creationId xmlns:p14="http://schemas.microsoft.com/office/powerpoint/2010/main" val="426924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Ｊａｖａ</a:t>
            </a:r>
            <a:endParaRPr kumimoji="1" lang="ja-JP" altLang="en-US" dirty="0"/>
          </a:p>
        </p:txBody>
      </p:sp>
      <p:sp>
        <p:nvSpPr>
          <p:cNvPr id="3" name="コンテンツ プレースホルダー 2"/>
          <p:cNvSpPr>
            <a:spLocks noGrp="1"/>
          </p:cNvSpPr>
          <p:nvPr>
            <p:ph idx="1"/>
          </p:nvPr>
        </p:nvSpPr>
        <p:spPr>
          <a:xfrm>
            <a:off x="401365" y="1195530"/>
            <a:ext cx="10058400" cy="1017867"/>
          </a:xfrm>
        </p:spPr>
        <p:txBody>
          <a:bodyPr/>
          <a:lstStyle/>
          <a:p>
            <a:r>
              <a:rPr lang="ja-JP" altLang="en-US" dirty="0" smtClean="0"/>
              <a:t>アプレット</a:t>
            </a:r>
            <a:endParaRPr lang="en-US" altLang="ja-JP" dirty="0" smtClean="0"/>
          </a:p>
          <a:p>
            <a:pPr lvl="1"/>
            <a:r>
              <a:rPr lang="ja-JP" altLang="en-US" dirty="0" smtClean="0"/>
              <a:t>実行</a:t>
            </a:r>
            <a:r>
              <a:rPr lang="ja-JP" altLang="en-US" dirty="0"/>
              <a:t>時</a:t>
            </a:r>
            <a:r>
              <a:rPr lang="ja-JP" altLang="en-US" dirty="0" smtClean="0"/>
              <a:t>にプログラムがサーバからクライアントへ移動</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420F6294-C51B-477F-88AB-7A413613A98D}" type="slidenum">
              <a:rPr kumimoji="1" lang="ja-JP" altLang="en-US" smtClean="0"/>
              <a:t>9</a:t>
            </a:fld>
            <a:endParaRPr kumimoji="1" lang="ja-JP" altLang="en-US"/>
          </a:p>
        </p:txBody>
      </p:sp>
      <p:sp>
        <p:nvSpPr>
          <p:cNvPr id="5" name="角丸四角形 4"/>
          <p:cNvSpPr/>
          <p:nvPr/>
        </p:nvSpPr>
        <p:spPr>
          <a:xfrm>
            <a:off x="1507787" y="2305455"/>
            <a:ext cx="6916366" cy="103113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1780162" y="2540559"/>
            <a:ext cx="2509736" cy="5609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アプレットファイル</a:t>
            </a:r>
            <a:endParaRPr kumimoji="1" lang="ja-JP" altLang="en-US" sz="2400" dirty="0"/>
          </a:p>
        </p:txBody>
      </p:sp>
      <p:sp>
        <p:nvSpPr>
          <p:cNvPr id="7" name="右矢印 6"/>
          <p:cNvSpPr/>
          <p:nvPr/>
        </p:nvSpPr>
        <p:spPr>
          <a:xfrm>
            <a:off x="4435813" y="2699424"/>
            <a:ext cx="749030" cy="2431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5330758" y="2550285"/>
            <a:ext cx="2509736" cy="5609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t>HTML</a:t>
            </a:r>
            <a:endParaRPr kumimoji="1" lang="ja-JP" altLang="en-US" sz="2400" dirty="0"/>
          </a:p>
        </p:txBody>
      </p:sp>
      <p:sp>
        <p:nvSpPr>
          <p:cNvPr id="9" name="上下矢印 8"/>
          <p:cNvSpPr/>
          <p:nvPr/>
        </p:nvSpPr>
        <p:spPr>
          <a:xfrm>
            <a:off x="4608479" y="3428645"/>
            <a:ext cx="403697" cy="573141"/>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2791837" y="4107513"/>
            <a:ext cx="4036979" cy="5520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インターネット</a:t>
            </a:r>
            <a:endParaRPr kumimoji="1" lang="ja-JP" altLang="en-US" sz="2400" dirty="0"/>
          </a:p>
        </p:txBody>
      </p:sp>
      <p:sp>
        <p:nvSpPr>
          <p:cNvPr id="11" name="上下矢印 10"/>
          <p:cNvSpPr/>
          <p:nvPr/>
        </p:nvSpPr>
        <p:spPr>
          <a:xfrm>
            <a:off x="4610910" y="4698612"/>
            <a:ext cx="403697" cy="573141"/>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1673158" y="5299792"/>
            <a:ext cx="6420255" cy="5842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t>WWW</a:t>
            </a:r>
            <a:r>
              <a:rPr kumimoji="1" lang="ja-JP" altLang="en-US" sz="2400" dirty="0" smtClean="0"/>
              <a:t>ブラウザ</a:t>
            </a:r>
            <a:endParaRPr kumimoji="1" lang="en-US" altLang="ja-JP" sz="2400" dirty="0" smtClean="0"/>
          </a:p>
        </p:txBody>
      </p:sp>
      <p:sp>
        <p:nvSpPr>
          <p:cNvPr id="14" name="テキスト ボックス 13"/>
          <p:cNvSpPr txBox="1"/>
          <p:nvPr/>
        </p:nvSpPr>
        <p:spPr>
          <a:xfrm>
            <a:off x="2383277" y="5923659"/>
            <a:ext cx="5000087" cy="461665"/>
          </a:xfrm>
          <a:prstGeom prst="rect">
            <a:avLst/>
          </a:prstGeom>
          <a:noFill/>
        </p:spPr>
        <p:txBody>
          <a:bodyPr wrap="none" rtlCol="0">
            <a:spAutoFit/>
          </a:bodyPr>
          <a:lstStyle/>
          <a:p>
            <a:r>
              <a:rPr kumimoji="1" lang="ja-JP" altLang="en-US" sz="2400" dirty="0" smtClean="0"/>
              <a:t>ブラウザ上でプログラムが実行される</a:t>
            </a:r>
            <a:endParaRPr kumimoji="1" lang="ja-JP" altLang="en-US" sz="2400" dirty="0"/>
          </a:p>
        </p:txBody>
      </p:sp>
    </p:spTree>
    <p:extLst>
      <p:ext uri="{BB962C8B-B14F-4D97-AF65-F5344CB8AC3E}">
        <p14:creationId xmlns:p14="http://schemas.microsoft.com/office/powerpoint/2010/main" val="4043336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Ｊａｖａ２</a:t>
            </a:r>
            <a:endParaRPr kumimoji="1" lang="ja-JP" altLang="en-US" dirty="0"/>
          </a:p>
        </p:txBody>
      </p:sp>
      <p:sp>
        <p:nvSpPr>
          <p:cNvPr id="3" name="コンテンツ プレースホルダー 2"/>
          <p:cNvSpPr>
            <a:spLocks noGrp="1"/>
          </p:cNvSpPr>
          <p:nvPr>
            <p:ph idx="1"/>
          </p:nvPr>
        </p:nvSpPr>
        <p:spPr>
          <a:xfrm>
            <a:off x="401365" y="963037"/>
            <a:ext cx="10058400" cy="5194571"/>
          </a:xfrm>
        </p:spPr>
        <p:txBody>
          <a:bodyPr>
            <a:normAutofit/>
          </a:bodyPr>
          <a:lstStyle/>
          <a:p>
            <a:r>
              <a:rPr kumimoji="1" lang="ja-JP" altLang="en-US" dirty="0" smtClean="0"/>
              <a:t>アプリケーション</a:t>
            </a:r>
            <a:endParaRPr kumimoji="1" lang="en-US" altLang="ja-JP" dirty="0" smtClean="0"/>
          </a:p>
          <a:p>
            <a:pPr lvl="1"/>
            <a:r>
              <a:rPr lang="ja-JP" altLang="en-US" dirty="0" smtClean="0"/>
              <a:t>ＣＰＵやＯＳなどのプラットフォームに依存しないプログラム</a:t>
            </a:r>
            <a:endParaRPr lang="en-US" altLang="ja-JP" dirty="0" smtClean="0"/>
          </a:p>
          <a:p>
            <a:pPr lvl="1"/>
            <a:endParaRPr lang="en-US" altLang="ja-JP" dirty="0"/>
          </a:p>
          <a:p>
            <a:r>
              <a:rPr lang="ja-JP" altLang="en-US" dirty="0" smtClean="0"/>
              <a:t>ＪａｖａＶＭによって実行</a:t>
            </a:r>
            <a:endParaRPr lang="en-US" altLang="ja-JP" dirty="0" smtClean="0"/>
          </a:p>
          <a:p>
            <a:pPr lvl="1"/>
            <a:r>
              <a:rPr lang="ja-JP" altLang="en-US" dirty="0" smtClean="0"/>
              <a:t>プラットフォームの違いを吸収</a:t>
            </a:r>
            <a:endParaRPr lang="en-US" altLang="ja-JP" dirty="0" smtClean="0"/>
          </a:p>
          <a:p>
            <a:pPr lvl="1"/>
            <a:endParaRPr lang="en-US" altLang="ja-JP" dirty="0"/>
          </a:p>
          <a:p>
            <a:r>
              <a:rPr lang="ja-JP" altLang="en-US" dirty="0" smtClean="0"/>
              <a:t>オブジェクト指向言語であるＣ＋＋に似ている</a:t>
            </a:r>
            <a:endParaRPr lang="en-US" altLang="ja-JP" dirty="0" smtClean="0"/>
          </a:p>
          <a:p>
            <a:pPr lvl="1"/>
            <a:r>
              <a:rPr lang="ja-JP" altLang="en-US" dirty="0"/>
              <a:t>簡潔</a:t>
            </a:r>
            <a:r>
              <a:rPr lang="ja-JP" altLang="en-US" dirty="0" smtClean="0"/>
              <a:t>な言語仕様</a:t>
            </a:r>
            <a:endParaRPr lang="en-US" altLang="ja-JP" dirty="0" smtClean="0"/>
          </a:p>
          <a:p>
            <a:pPr lvl="1"/>
            <a:r>
              <a:rPr lang="ja-JP" altLang="en-US" dirty="0"/>
              <a:t>標準</a:t>
            </a:r>
            <a:r>
              <a:rPr lang="ja-JP" altLang="en-US" dirty="0" smtClean="0"/>
              <a:t>のクラスライブラリが充実</a:t>
            </a:r>
            <a:endParaRPr lang="en-US" altLang="ja-JP" dirty="0" smtClean="0"/>
          </a:p>
          <a:p>
            <a:pPr lvl="1"/>
            <a:r>
              <a:rPr lang="ja-JP" altLang="en-US" dirty="0" smtClean="0"/>
              <a:t>アプリケーションの安全性が高い</a:t>
            </a:r>
            <a:endParaRPr lang="en-US" altLang="ja-JP" dirty="0" smtClean="0"/>
          </a:p>
        </p:txBody>
      </p:sp>
      <p:sp>
        <p:nvSpPr>
          <p:cNvPr id="4" name="スライド番号プレースホルダー 3"/>
          <p:cNvSpPr>
            <a:spLocks noGrp="1"/>
          </p:cNvSpPr>
          <p:nvPr>
            <p:ph type="sldNum" sz="quarter" idx="12"/>
          </p:nvPr>
        </p:nvSpPr>
        <p:spPr/>
        <p:txBody>
          <a:bodyPr/>
          <a:lstStyle/>
          <a:p>
            <a:fld id="{420F6294-C51B-477F-88AB-7A413613A98D}" type="slidenum">
              <a:rPr kumimoji="1" lang="ja-JP" altLang="en-US" smtClean="0"/>
              <a:t>10</a:t>
            </a:fld>
            <a:endParaRPr kumimoji="1" lang="ja-JP" altLang="en-US"/>
          </a:p>
        </p:txBody>
      </p:sp>
    </p:spTree>
    <p:extLst>
      <p:ext uri="{BB962C8B-B14F-4D97-AF65-F5344CB8AC3E}">
        <p14:creationId xmlns:p14="http://schemas.microsoft.com/office/powerpoint/2010/main" val="1731104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プログラミング環境について以下を紹介</a:t>
            </a:r>
            <a:endParaRPr kumimoji="1" lang="en-US" altLang="ja-JP" dirty="0" smtClean="0"/>
          </a:p>
          <a:p>
            <a:endParaRPr lang="en-US" altLang="ja-JP" dirty="0"/>
          </a:p>
          <a:p>
            <a:r>
              <a:rPr kumimoji="1" lang="ja-JP" altLang="en-US" dirty="0" smtClean="0"/>
              <a:t>統合開発環境（ＩＤＥ）</a:t>
            </a:r>
            <a:endParaRPr kumimoji="1" lang="en-US" altLang="ja-JP" dirty="0" smtClean="0"/>
          </a:p>
          <a:p>
            <a:pPr lvl="1"/>
            <a:r>
              <a:rPr lang="ja-JP" altLang="en-US" dirty="0" smtClean="0"/>
              <a:t>サポーティング</a:t>
            </a:r>
            <a:r>
              <a:rPr lang="ja-JP" altLang="en-US" dirty="0"/>
              <a:t>ツール</a:t>
            </a:r>
            <a:endParaRPr kumimoji="1" lang="en-US" altLang="ja-JP" dirty="0" smtClean="0"/>
          </a:p>
          <a:p>
            <a:r>
              <a:rPr kumimoji="1" lang="ja-JP" altLang="en-US" dirty="0" smtClean="0"/>
              <a:t>Ｗｅｂプログラミング</a:t>
            </a:r>
            <a:endParaRPr kumimoji="1" lang="en-US" altLang="ja-JP" dirty="0" smtClean="0"/>
          </a:p>
          <a:p>
            <a:pPr lvl="1"/>
            <a:r>
              <a:rPr lang="ja-JP" altLang="en-US" dirty="0" smtClean="0"/>
              <a:t>アプリケーションサーバ</a:t>
            </a:r>
            <a:endParaRPr lang="en-US" altLang="ja-JP" dirty="0" smtClean="0"/>
          </a:p>
          <a:p>
            <a:r>
              <a:rPr kumimoji="1" lang="ja-JP" altLang="en-US" dirty="0" smtClean="0"/>
              <a:t>Ｊａｖａプログラミング</a:t>
            </a:r>
            <a:endParaRPr kumimoji="1" lang="ja-JP" altLang="en-US" dirty="0"/>
          </a:p>
        </p:txBody>
      </p:sp>
      <p:sp>
        <p:nvSpPr>
          <p:cNvPr id="4" name="スライド番号プレースホルダー 3"/>
          <p:cNvSpPr>
            <a:spLocks noGrp="1"/>
          </p:cNvSpPr>
          <p:nvPr>
            <p:ph type="sldNum" sz="quarter" idx="12"/>
          </p:nvPr>
        </p:nvSpPr>
        <p:spPr/>
        <p:txBody>
          <a:bodyPr/>
          <a:lstStyle/>
          <a:p>
            <a:fld id="{420F6294-C51B-477F-88AB-7A413613A98D}" type="slidenum">
              <a:rPr kumimoji="1" lang="ja-JP" altLang="en-US" smtClean="0"/>
              <a:t>11</a:t>
            </a:fld>
            <a:endParaRPr kumimoji="1" lang="ja-JP" altLang="en-US"/>
          </a:p>
        </p:txBody>
      </p:sp>
    </p:spTree>
    <p:extLst>
      <p:ext uri="{BB962C8B-B14F-4D97-AF65-F5344CB8AC3E}">
        <p14:creationId xmlns:p14="http://schemas.microsoft.com/office/powerpoint/2010/main" val="1682016256"/>
      </p:ext>
    </p:extLst>
  </p:cSld>
  <p:clrMapOvr>
    <a:masterClrMapping/>
  </p:clrMapOvr>
</p:sld>
</file>

<file path=ppt/theme/theme1.xml><?xml version="1.0" encoding="utf-8"?>
<a:theme xmlns:a="http://schemas.openxmlformats.org/drawingml/2006/main" name="テーマ1">
  <a:themeElements>
    <a:clrScheme name="緑">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テーマ1" id="{4AF8566E-A274-4630-B9E5-7ABE54A847E2}" vid="{3E45A31D-6DB2-4224-8FE8-4AB9E80A400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テーマ1</Template>
  <TotalTime>186</TotalTime>
  <Words>611</Words>
  <Application>Microsoft Office PowerPoint</Application>
  <PresentationFormat>ワイド画面</PresentationFormat>
  <Paragraphs>129</Paragraphs>
  <Slides>11</Slides>
  <Notes>7</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11</vt:i4>
      </vt:variant>
    </vt:vector>
  </HeadingPairs>
  <TitlesOfParts>
    <vt:vector size="16" baseType="lpstr">
      <vt:lpstr>ＭＳ Ｐゴシック</vt:lpstr>
      <vt:lpstr>Calibri</vt:lpstr>
      <vt:lpstr>Calibri Light</vt:lpstr>
      <vt:lpstr>Wingdings</vt:lpstr>
      <vt:lpstr>テーマ1</vt:lpstr>
      <vt:lpstr>最近のプログラミング環境</vt:lpstr>
      <vt:lpstr>プログラミング環境</vt:lpstr>
      <vt:lpstr>統合開発環境(IDE)</vt:lpstr>
      <vt:lpstr>ＣＡＳＥツール</vt:lpstr>
      <vt:lpstr>サポーティングツール</vt:lpstr>
      <vt:lpstr>Ｗｅｂプログラミング</vt:lpstr>
      <vt:lpstr>アプリケーションサーバ</vt:lpstr>
      <vt:lpstr>3階層アプリケーション</vt:lpstr>
      <vt:lpstr>Ｊａｖａ</vt:lpstr>
      <vt:lpstr>Ｊａｖａ２</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ysk</dc:creator>
  <cp:lastModifiedBy>s171050</cp:lastModifiedBy>
  <cp:revision>67</cp:revision>
  <dcterms:created xsi:type="dcterms:W3CDTF">2014-11-24T05:32:28Z</dcterms:created>
  <dcterms:modified xsi:type="dcterms:W3CDTF">2014-11-24T23:59:09Z</dcterms:modified>
</cp:coreProperties>
</file>