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5" r:id="rId1"/>
  </p:sldMasterIdLst>
  <p:notesMasterIdLst>
    <p:notesMasterId r:id="rId21"/>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6858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968" autoAdjust="0"/>
  </p:normalViewPr>
  <p:slideViewPr>
    <p:cSldViewPr snapToGrid="0">
      <p:cViewPr varScale="1">
        <p:scale>
          <a:sx n="109" d="100"/>
          <a:sy n="109" d="100"/>
        </p:scale>
        <p:origin x="24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502343943"/>
      </p:ext>
    </p:extLst>
  </p:cSld>
  <p:clrMap bg1="lt1" tx1="dk1" bg2="dk2" tx2="lt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67419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ja-JP" altLang="en-US" dirty="0" smtClean="0"/>
              <a:t>プロジェクトによっては</a:t>
            </a:r>
            <a:r>
              <a:rPr lang="en-US" altLang="ja-JP" dirty="0" smtClean="0"/>
              <a:t>1</a:t>
            </a:r>
            <a:r>
              <a:rPr lang="ja-JP" altLang="en-US" dirty="0" smtClean="0"/>
              <a:t>日数百件</a:t>
            </a:r>
            <a:endParaRPr lang="en-US" altLang="ja-JP" dirty="0" smtClean="0"/>
          </a:p>
          <a:p>
            <a:pPr lvl="0">
              <a:spcBef>
                <a:spcPts val="0"/>
              </a:spcBef>
              <a:buNone/>
            </a:pPr>
            <a:endParaRPr lang="en-US" dirty="0" smtClean="0"/>
          </a:p>
          <a:p>
            <a:pPr lvl="0">
              <a:spcBef>
                <a:spcPts val="0"/>
              </a:spcBef>
              <a:buNone/>
            </a:pPr>
            <a:r>
              <a:rPr lang="ja-JP" altLang="en-US" dirty="0" smtClean="0"/>
              <a:t>上記の理由で不具合修正の長期化が発生</a:t>
            </a:r>
            <a:endParaRPr dirty="0"/>
          </a:p>
        </p:txBody>
      </p:sp>
    </p:spTree>
    <p:extLst>
      <p:ext uri="{BB962C8B-B14F-4D97-AF65-F5344CB8AC3E}">
        <p14:creationId xmlns:p14="http://schemas.microsoft.com/office/powerpoint/2010/main" val="168949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98129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10347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r>
              <a:rPr lang="ja" altLang="ja-JP" sz="1100" dirty="0" smtClean="0"/>
              <a:t>不具合の基本情報</a:t>
            </a:r>
          </a:p>
          <a:p>
            <a:r>
              <a:rPr lang="ja" altLang="ja-JP" sz="1100" dirty="0" smtClean="0"/>
              <a:t>	対象プロダクトやバージョン、重要度や優先度</a:t>
            </a:r>
          </a:p>
          <a:p>
            <a:r>
              <a:rPr lang="ja" altLang="ja-JP" sz="1100" dirty="0" smtClean="0"/>
              <a:t>不具合の詳細情報</a:t>
            </a:r>
          </a:p>
          <a:p>
            <a:r>
              <a:rPr lang="ja" altLang="ja-JP" sz="1100" dirty="0" smtClean="0"/>
              <a:t>	不具合の内容や不具合を再現するための手順</a:t>
            </a:r>
          </a:p>
          <a:p>
            <a:r>
              <a:rPr lang="ja" altLang="ja-JP" sz="1100" dirty="0" smtClean="0"/>
              <a:t>議論情報</a:t>
            </a:r>
            <a:r>
              <a:rPr lang="en-US" altLang="ja" sz="1100" baseline="0" dirty="0" smtClean="0"/>
              <a:t>  </a:t>
            </a:r>
          </a:p>
          <a:p>
            <a:r>
              <a:rPr lang="en-US" altLang="ja" sz="1100" baseline="0" dirty="0" smtClean="0"/>
              <a:t>	</a:t>
            </a:r>
            <a:r>
              <a:rPr lang="ja" altLang="ja-JP" sz="1100" dirty="0" smtClean="0"/>
              <a:t>不具合の内容や修正作業に関して行われる議論</a:t>
            </a:r>
          </a:p>
          <a:p>
            <a:r>
              <a:rPr lang="ja" altLang="ja-JP" sz="1100" dirty="0" smtClean="0"/>
              <a:t>状態管理遷移情報</a:t>
            </a:r>
            <a:r>
              <a:rPr lang="en-US" altLang="ja" sz="1100" baseline="0" dirty="0" smtClean="0"/>
              <a:t>  </a:t>
            </a:r>
          </a:p>
          <a:p>
            <a:r>
              <a:rPr lang="en-US" altLang="ja" sz="1100" baseline="0" dirty="0" smtClean="0"/>
              <a:t>	</a:t>
            </a:r>
            <a:r>
              <a:rPr lang="ja" altLang="ja-JP" sz="1100" dirty="0" smtClean="0"/>
              <a:t>不具合修正処理の状態管理を行うために記録される情報</a:t>
            </a:r>
            <a:endParaRPr lang="ja" altLang="ja-JP" sz="1100" dirty="0" smtClean="0"/>
          </a:p>
        </p:txBody>
      </p:sp>
    </p:spTree>
    <p:extLst>
      <p:ext uri="{BB962C8B-B14F-4D97-AF65-F5344CB8AC3E}">
        <p14:creationId xmlns:p14="http://schemas.microsoft.com/office/powerpoint/2010/main" val="893179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ja-JP" altLang="en-US" dirty="0" smtClean="0"/>
              <a:t>３つのフェーズに分かれている</a:t>
            </a:r>
            <a:endParaRPr dirty="0"/>
          </a:p>
        </p:txBody>
      </p:sp>
    </p:spTree>
    <p:extLst>
      <p:ext uri="{BB962C8B-B14F-4D97-AF65-F5344CB8AC3E}">
        <p14:creationId xmlns:p14="http://schemas.microsoft.com/office/powerpoint/2010/main" val="4173150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23186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ja-JP" altLang="en-US" dirty="0" smtClean="0"/>
              <a:t>不具合票の状態遷移管理情報から状態遷移と遷移時刻</a:t>
            </a:r>
            <a:endParaRPr lang="en-US" altLang="ja-JP" dirty="0" smtClean="0"/>
          </a:p>
          <a:p>
            <a:pPr lvl="0">
              <a:spcBef>
                <a:spcPts val="0"/>
              </a:spcBef>
              <a:buNone/>
            </a:pPr>
            <a:r>
              <a:rPr lang="ja-JP" altLang="en-US" dirty="0" smtClean="0"/>
              <a:t>最初にコメントが投稿された時刻</a:t>
            </a:r>
            <a:endParaRPr lang="en-US" altLang="ja-JP" dirty="0" smtClean="0"/>
          </a:p>
          <a:p>
            <a:pPr lvl="0">
              <a:spcBef>
                <a:spcPts val="0"/>
              </a:spcBef>
              <a:buNone/>
            </a:pPr>
            <a:r>
              <a:rPr lang="ja-JP" altLang="en-US" dirty="0" smtClean="0"/>
              <a:t>を取得</a:t>
            </a:r>
            <a:endParaRPr dirty="0"/>
          </a:p>
        </p:txBody>
      </p:sp>
    </p:spTree>
    <p:extLst>
      <p:ext uri="{BB962C8B-B14F-4D97-AF65-F5344CB8AC3E}">
        <p14:creationId xmlns:p14="http://schemas.microsoft.com/office/powerpoint/2010/main" val="1995072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ja-JP" altLang="en-US" dirty="0" smtClean="0"/>
              <a:t>各状態遷移にかかる時間を算出</a:t>
            </a:r>
            <a:endParaRPr dirty="0"/>
          </a:p>
        </p:txBody>
      </p:sp>
    </p:spTree>
    <p:extLst>
      <p:ext uri="{BB962C8B-B14F-4D97-AF65-F5344CB8AC3E}">
        <p14:creationId xmlns:p14="http://schemas.microsoft.com/office/powerpoint/2010/main" val="4111239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ja-JP" altLang="en-US" dirty="0" smtClean="0"/>
              <a:t>遷移元と遷移先が同じ状態遷移対を抽出し、状態遷移に要した作業時間を算出</a:t>
            </a:r>
            <a:endParaRPr lang="en-US" altLang="ja-JP" dirty="0" smtClean="0"/>
          </a:p>
          <a:p>
            <a:pPr lvl="0" rtl="0">
              <a:spcBef>
                <a:spcPts val="0"/>
              </a:spcBef>
              <a:buNone/>
            </a:pPr>
            <a:r>
              <a:rPr lang="ja-JP" altLang="en-US" dirty="0" smtClean="0"/>
              <a:t>使う値は中央値</a:t>
            </a:r>
            <a:endParaRPr dirty="0"/>
          </a:p>
        </p:txBody>
      </p:sp>
    </p:spTree>
    <p:extLst>
      <p:ext uri="{BB962C8B-B14F-4D97-AF65-F5344CB8AC3E}">
        <p14:creationId xmlns:p14="http://schemas.microsoft.com/office/powerpoint/2010/main" val="3535843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ja-JP" altLang="en-US" dirty="0" smtClean="0"/>
              <a:t>かっこなし　作業時間</a:t>
            </a:r>
            <a:endParaRPr lang="en-US" altLang="ja-JP" dirty="0" smtClean="0"/>
          </a:p>
          <a:p>
            <a:pPr lvl="0" rtl="0">
              <a:spcBef>
                <a:spcPts val="0"/>
              </a:spcBef>
              <a:buNone/>
            </a:pPr>
            <a:r>
              <a:rPr lang="ja-JP" altLang="en-US" dirty="0" smtClean="0"/>
              <a:t>かっこあり　不具合数</a:t>
            </a:r>
            <a:endParaRPr dirty="0"/>
          </a:p>
        </p:txBody>
      </p:sp>
    </p:spTree>
    <p:extLst>
      <p:ext uri="{BB962C8B-B14F-4D97-AF65-F5344CB8AC3E}">
        <p14:creationId xmlns:p14="http://schemas.microsoft.com/office/powerpoint/2010/main" val="780554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 name="Shape 12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ja-JP" altLang="en-US" dirty="0" smtClean="0"/>
              <a:t>修正計画フェーズ　不具合報告　からつぎの状態に遷移する不具合の約</a:t>
            </a:r>
            <a:r>
              <a:rPr lang="en-US" altLang="ja-JP" dirty="0" smtClean="0"/>
              <a:t>98</a:t>
            </a:r>
            <a:r>
              <a:rPr lang="ja-JP" altLang="en-US" dirty="0" smtClean="0"/>
              <a:t>％が修正作業終了　または　議論開始</a:t>
            </a:r>
            <a:endParaRPr lang="en-US" altLang="ja-JP" dirty="0" smtClean="0"/>
          </a:p>
          <a:p>
            <a:pPr lvl="0">
              <a:spcBef>
                <a:spcPts val="0"/>
              </a:spcBef>
              <a:buNone/>
            </a:pPr>
            <a:endParaRPr lang="en-US" altLang="ja-JP" dirty="0" smtClean="0"/>
          </a:p>
          <a:p>
            <a:pPr lvl="0">
              <a:spcBef>
                <a:spcPts val="0"/>
              </a:spcBef>
              <a:buNone/>
            </a:pPr>
            <a:r>
              <a:rPr lang="ja-JP" altLang="en-US" dirty="0" smtClean="0"/>
              <a:t>修正フェーズ　修正作業終了に</a:t>
            </a:r>
            <a:r>
              <a:rPr lang="en-US" altLang="ja-JP" dirty="0" smtClean="0"/>
              <a:t>35</a:t>
            </a:r>
            <a:r>
              <a:rPr lang="ja-JP" altLang="en-US" dirty="0" smtClean="0"/>
              <a:t>日で遷移</a:t>
            </a:r>
            <a:endParaRPr lang="en-US" altLang="ja-JP" dirty="0" smtClean="0"/>
          </a:p>
          <a:p>
            <a:pPr lvl="0">
              <a:spcBef>
                <a:spcPts val="0"/>
              </a:spcBef>
              <a:buNone/>
            </a:pPr>
            <a:endParaRPr lang="en-US" dirty="0" smtClean="0"/>
          </a:p>
          <a:p>
            <a:pPr lvl="0">
              <a:spcBef>
                <a:spcPts val="0"/>
              </a:spcBef>
              <a:buNone/>
            </a:pPr>
            <a:r>
              <a:rPr lang="ja-JP" altLang="en-US" dirty="0" smtClean="0"/>
              <a:t>検証フェーズ　約</a:t>
            </a:r>
            <a:r>
              <a:rPr lang="en-US" altLang="ja-JP" dirty="0" smtClean="0"/>
              <a:t>81</a:t>
            </a:r>
            <a:r>
              <a:rPr lang="ja-JP" altLang="en-US" dirty="0" smtClean="0"/>
              <a:t>％の不具合が約</a:t>
            </a:r>
            <a:r>
              <a:rPr lang="en-US" altLang="ja-JP" dirty="0" smtClean="0"/>
              <a:t>35</a:t>
            </a:r>
            <a:r>
              <a:rPr lang="ja-JP" altLang="en-US" dirty="0" smtClean="0"/>
              <a:t>日で正しく修正されたと判断</a:t>
            </a:r>
            <a:endParaRPr lang="en-US" altLang="ja-JP" dirty="0" smtClean="0"/>
          </a:p>
          <a:p>
            <a:pPr lvl="0">
              <a:spcBef>
                <a:spcPts val="0"/>
              </a:spcBef>
              <a:buNone/>
            </a:pPr>
            <a:r>
              <a:rPr lang="ja-JP" altLang="en-US" dirty="0" smtClean="0"/>
              <a:t>　</a:t>
            </a:r>
            <a:endParaRPr dirty="0"/>
          </a:p>
        </p:txBody>
      </p:sp>
    </p:spTree>
    <p:extLst>
      <p:ext uri="{BB962C8B-B14F-4D97-AF65-F5344CB8AC3E}">
        <p14:creationId xmlns:p14="http://schemas.microsoft.com/office/powerpoint/2010/main" val="3185415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 name="Shape 1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ja-JP" altLang="en-US" dirty="0" smtClean="0"/>
              <a:t>修正計画フェーズ　不具合報告　からつぎの状態に遷移する不具合の約</a:t>
            </a:r>
            <a:r>
              <a:rPr lang="en-US" altLang="ja-JP" dirty="0" smtClean="0"/>
              <a:t>82</a:t>
            </a:r>
            <a:r>
              <a:rPr lang="ja-JP" altLang="en-US" dirty="0" smtClean="0"/>
              <a:t>％が　議論開始　または　修正担当者決定 </a:t>
            </a:r>
            <a:r>
              <a:rPr lang="en-US" altLang="ja-JP" dirty="0" smtClean="0"/>
              <a:t>6</a:t>
            </a:r>
            <a:r>
              <a:rPr lang="ja-JP" altLang="en-US" dirty="0" smtClean="0"/>
              <a:t>日かかっている</a:t>
            </a:r>
            <a:endParaRPr lang="en-US" altLang="ja-JP" dirty="0" smtClean="0"/>
          </a:p>
          <a:p>
            <a:pPr lvl="0">
              <a:spcBef>
                <a:spcPts val="0"/>
              </a:spcBef>
              <a:buNone/>
            </a:pPr>
            <a:endParaRPr lang="ja-JP" altLang="en-US" dirty="0" smtClean="0"/>
          </a:p>
          <a:p>
            <a:pPr lvl="0">
              <a:spcBef>
                <a:spcPts val="0"/>
              </a:spcBef>
              <a:buNone/>
            </a:pPr>
            <a:r>
              <a:rPr lang="ja-JP" altLang="en-US" dirty="0" smtClean="0"/>
              <a:t>修正フェーズ　はじめの担当者が不適切なことが多い</a:t>
            </a:r>
          </a:p>
          <a:p>
            <a:pPr lvl="0">
              <a:spcBef>
                <a:spcPts val="0"/>
              </a:spcBef>
              <a:buNone/>
            </a:pPr>
            <a:endParaRPr lang="ja-JP" altLang="en-US" dirty="0" smtClean="0"/>
          </a:p>
          <a:p>
            <a:pPr lvl="0">
              <a:spcBef>
                <a:spcPts val="0"/>
              </a:spcBef>
              <a:buNone/>
            </a:pPr>
            <a:r>
              <a:rPr lang="ja-JP" altLang="en-US" dirty="0" smtClean="0"/>
              <a:t>検証フェーズ　正しいと判断された不具合のうち</a:t>
            </a:r>
            <a:r>
              <a:rPr lang="en-US" altLang="ja-JP" dirty="0" smtClean="0"/>
              <a:t>13</a:t>
            </a:r>
            <a:r>
              <a:rPr lang="ja-JP" altLang="en-US" dirty="0" smtClean="0"/>
              <a:t>％は再修正</a:t>
            </a:r>
          </a:p>
          <a:p>
            <a:pPr lvl="0">
              <a:spcBef>
                <a:spcPts val="0"/>
              </a:spcBef>
              <a:buNone/>
            </a:pPr>
            <a:r>
              <a:rPr lang="ja-JP" altLang="en-US" dirty="0" smtClean="0"/>
              <a:t>　</a:t>
            </a:r>
          </a:p>
          <a:p>
            <a:pPr lvl="0" rtl="0">
              <a:spcBef>
                <a:spcPts val="0"/>
              </a:spcBef>
              <a:buNone/>
            </a:pPr>
            <a:endParaRPr dirty="0"/>
          </a:p>
        </p:txBody>
      </p:sp>
    </p:spTree>
    <p:extLst>
      <p:ext uri="{BB962C8B-B14F-4D97-AF65-F5344CB8AC3E}">
        <p14:creationId xmlns:p14="http://schemas.microsoft.com/office/powerpoint/2010/main" val="268700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ja-JP" altLang="en-US" dirty="0" smtClean="0"/>
              <a:t>修正計画フェーズ　不具合報告　からつぎの状態に遷移する不具合の約</a:t>
            </a:r>
            <a:r>
              <a:rPr lang="en-US" altLang="ja-JP" dirty="0" smtClean="0"/>
              <a:t>92</a:t>
            </a:r>
            <a:r>
              <a:rPr lang="ja-JP" altLang="en-US" dirty="0" smtClean="0"/>
              <a:t>％が修正作業終了　または　議論開始</a:t>
            </a:r>
            <a:endParaRPr lang="en-US" altLang="ja-JP" dirty="0" smtClean="0"/>
          </a:p>
          <a:p>
            <a:pPr lvl="0">
              <a:spcBef>
                <a:spcPts val="0"/>
              </a:spcBef>
              <a:buNone/>
            </a:pPr>
            <a:endParaRPr lang="en-US" altLang="ja-JP" dirty="0" smtClean="0"/>
          </a:p>
          <a:p>
            <a:pPr lvl="0">
              <a:spcBef>
                <a:spcPts val="0"/>
              </a:spcBef>
              <a:buNone/>
            </a:pPr>
            <a:r>
              <a:rPr lang="ja-JP" altLang="en-US" dirty="0" smtClean="0"/>
              <a:t>修正フェーズ　多くの不具合は議論開始から直接、修正作業解決へといく　</a:t>
            </a:r>
            <a:r>
              <a:rPr lang="en-US" altLang="ja-JP" dirty="0" smtClean="0"/>
              <a:t>13</a:t>
            </a:r>
            <a:r>
              <a:rPr lang="ja-JP" altLang="en-US" dirty="0" smtClean="0"/>
              <a:t>日かかっている</a:t>
            </a:r>
            <a:endParaRPr lang="en-US" altLang="ja-JP" dirty="0" smtClean="0"/>
          </a:p>
          <a:p>
            <a:pPr lvl="0">
              <a:spcBef>
                <a:spcPts val="0"/>
              </a:spcBef>
              <a:buNone/>
            </a:pPr>
            <a:endParaRPr lang="en-US" altLang="ja-JP" dirty="0" smtClean="0"/>
          </a:p>
          <a:p>
            <a:pPr lvl="0">
              <a:spcBef>
                <a:spcPts val="0"/>
              </a:spcBef>
              <a:buNone/>
            </a:pPr>
            <a:r>
              <a:rPr lang="ja-JP" altLang="en-US" dirty="0" smtClean="0"/>
              <a:t>検証フェーズ　にくらべて修正計画フェーズや修正フェーズに時間がかかっている</a:t>
            </a:r>
            <a:endParaRPr lang="en-US" altLang="ja-JP" dirty="0" smtClean="0"/>
          </a:p>
        </p:txBody>
      </p:sp>
    </p:spTree>
    <p:extLst>
      <p:ext uri="{BB962C8B-B14F-4D97-AF65-F5344CB8AC3E}">
        <p14:creationId xmlns:p14="http://schemas.microsoft.com/office/powerpoint/2010/main" val="618108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92555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8" name="Shape 14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ja-JP" altLang="en-US" dirty="0" smtClean="0"/>
              <a:t>特に</a:t>
            </a:r>
            <a:r>
              <a:rPr lang="en-US" altLang="ja-JP" dirty="0" smtClean="0"/>
              <a:t>Mozilla</a:t>
            </a:r>
            <a:r>
              <a:rPr lang="ja-JP" altLang="en-US" dirty="0" smtClean="0"/>
              <a:t>では</a:t>
            </a:r>
            <a:r>
              <a:rPr lang="en-US" altLang="ja-JP" dirty="0" smtClean="0"/>
              <a:t>6</a:t>
            </a:r>
            <a:r>
              <a:rPr lang="ja-JP" altLang="en-US" dirty="0" smtClean="0"/>
              <a:t>割</a:t>
            </a:r>
            <a:endParaRPr lang="en-US" altLang="ja-JP" dirty="0" smtClean="0"/>
          </a:p>
          <a:p>
            <a:pPr lvl="0">
              <a:spcBef>
                <a:spcPts val="0"/>
              </a:spcBef>
              <a:buNone/>
            </a:pPr>
            <a:r>
              <a:rPr lang="ja-JP" altLang="en-US" dirty="0" smtClean="0"/>
              <a:t>ライトユーザが多いため　不具合票に必要となる情報がもれていることが多い</a:t>
            </a:r>
            <a:endParaRPr lang="en-US" altLang="ja-JP" dirty="0" smtClean="0"/>
          </a:p>
        </p:txBody>
      </p:sp>
    </p:spTree>
    <p:extLst>
      <p:ext uri="{BB962C8B-B14F-4D97-AF65-F5344CB8AC3E}">
        <p14:creationId xmlns:p14="http://schemas.microsoft.com/office/powerpoint/2010/main" val="2267376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ja-JP" altLang="en-US" dirty="0" smtClean="0"/>
              <a:t>繰り返し修正担当者が変更されるため、時間を要することがある</a:t>
            </a:r>
            <a:endParaRPr lang="en-US" altLang="ja-JP" dirty="0" smtClean="0"/>
          </a:p>
          <a:p>
            <a:pPr lvl="0" rtl="0">
              <a:spcBef>
                <a:spcPts val="0"/>
              </a:spcBef>
              <a:buNone/>
            </a:pPr>
            <a:endParaRPr dirty="0"/>
          </a:p>
        </p:txBody>
      </p:sp>
    </p:spTree>
    <p:extLst>
      <p:ext uri="{BB962C8B-B14F-4D97-AF65-F5344CB8AC3E}">
        <p14:creationId xmlns:p14="http://schemas.microsoft.com/office/powerpoint/2010/main" val="3130228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Shape 1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128359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6" name="Shape 1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ja-JP" altLang="en-US" dirty="0" smtClean="0"/>
              <a:t>修正計画フェーズでは報告者と修正者の合意形成が重要であるため、</a:t>
            </a:r>
            <a:r>
              <a:rPr lang="en-US" altLang="ja-JP" dirty="0" smtClean="0"/>
              <a:t>2</a:t>
            </a:r>
            <a:r>
              <a:rPr lang="ja-JP" altLang="en-US" dirty="0" smtClean="0"/>
              <a:t>者間の情報伝達を支援することも必要</a:t>
            </a:r>
            <a:endParaRPr dirty="0"/>
          </a:p>
        </p:txBody>
      </p:sp>
    </p:spTree>
    <p:extLst>
      <p:ext uri="{BB962C8B-B14F-4D97-AF65-F5344CB8AC3E}">
        <p14:creationId xmlns:p14="http://schemas.microsoft.com/office/powerpoint/2010/main" val="26254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1787" y="4800600"/>
            <a:ext cx="6856214"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4750737"/>
            <a:ext cx="6856214"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17220" y="569214"/>
            <a:ext cx="565785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18779" y="3341716"/>
            <a:ext cx="565785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cxnSp>
        <p:nvCxnSpPr>
          <p:cNvPr id="9" name="Straight Connector 8"/>
          <p:cNvCxnSpPr/>
          <p:nvPr/>
        </p:nvCxnSpPr>
        <p:spPr>
          <a:xfrm>
            <a:off x="679308" y="3257550"/>
            <a:ext cx="5554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36066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smtClean="0"/>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402532639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87" y="4800600"/>
            <a:ext cx="6856214"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4750737"/>
            <a:ext cx="6856214"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17220" y="569214"/>
            <a:ext cx="5657850" cy="2674620"/>
          </a:xfrm>
        </p:spPr>
        <p:txBody>
          <a:bodyPr anchor="b" anchorCtr="0">
            <a:normAutofit/>
          </a:bodyPr>
          <a:lstStyle>
            <a:lvl1pPr>
              <a:lnSpc>
                <a:spcPct val="85000"/>
              </a:lnSpc>
              <a:defRPr sz="6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17220" y="3339846"/>
            <a:ext cx="565785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smtClean="0"/>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cxnSp>
        <p:nvCxnSpPr>
          <p:cNvPr id="9" name="Straight Connector 8"/>
          <p:cNvCxnSpPr/>
          <p:nvPr/>
        </p:nvCxnSpPr>
        <p:spPr>
          <a:xfrm>
            <a:off x="679308" y="3257550"/>
            <a:ext cx="5554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613172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617220" y="214953"/>
            <a:ext cx="5657850" cy="1088068"/>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17220" y="1384301"/>
            <a:ext cx="2777490" cy="301752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97580" y="1384301"/>
            <a:ext cx="2777490" cy="301752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39944034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617220" y="214953"/>
            <a:ext cx="5657850" cy="1088068"/>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17220" y="1384539"/>
            <a:ext cx="277749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617220" y="1936751"/>
            <a:ext cx="2777490" cy="253365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97580" y="1384539"/>
            <a:ext cx="277749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97580" y="1936751"/>
            <a:ext cx="2777490" cy="253365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68364801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187821171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1787" y="4800600"/>
            <a:ext cx="6856214"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0" y="4750737"/>
            <a:ext cx="6856214"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11/4/2016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278682010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0" y="0"/>
            <a:ext cx="227857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272540" y="0"/>
            <a:ext cx="36005"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57175" y="445769"/>
            <a:ext cx="1800225" cy="1714500"/>
          </a:xfrm>
        </p:spPr>
        <p:txBody>
          <a:bodyPr anchor="b">
            <a:normAutofit/>
          </a:bodyPr>
          <a:lstStyle>
            <a:lvl1pPr>
              <a:defRPr sz="27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700338" y="548640"/>
            <a:ext cx="3651885" cy="394335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257175" y="2194560"/>
            <a:ext cx="1800225"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Date Placeholder 4"/>
          <p:cNvSpPr>
            <a:spLocks noGrp="1"/>
          </p:cNvSpPr>
          <p:nvPr>
            <p:ph type="dt" sz="half" idx="10"/>
          </p:nvPr>
        </p:nvSpPr>
        <p:spPr>
          <a:xfrm>
            <a:off x="261851" y="4844840"/>
            <a:ext cx="1472912" cy="273844"/>
          </a:xfrm>
        </p:spPr>
        <p:txBody>
          <a:bodyPr/>
          <a:lstStyle>
            <a:lvl1pPr algn="l">
              <a:defRPr/>
            </a:lvl1pPr>
          </a:lstStyle>
          <a:p>
            <a:fld id="{B61BEF0D-F0BB-DE4B-95CE-6DB70DBA9567}" type="datetimeFigureOut">
              <a:rPr lang="en-US" smtClean="0"/>
              <a:pPr/>
              <a:t>11/4/2016</a:t>
            </a:fld>
            <a:endParaRPr lang="en-US" dirty="0"/>
          </a:p>
        </p:txBody>
      </p:sp>
      <p:sp>
        <p:nvSpPr>
          <p:cNvPr id="6" name="Footer Placeholder 5"/>
          <p:cNvSpPr>
            <a:spLocks noGrp="1"/>
          </p:cNvSpPr>
          <p:nvPr>
            <p:ph type="ftr" sz="quarter" idx="11"/>
          </p:nvPr>
        </p:nvSpPr>
        <p:spPr>
          <a:xfrm>
            <a:off x="2700337" y="4844840"/>
            <a:ext cx="2614613"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148981684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1" y="3714750"/>
            <a:ext cx="6856214"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 y="3686307"/>
            <a:ext cx="6856214"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17220" y="3806190"/>
            <a:ext cx="5688926" cy="617220"/>
          </a:xfrm>
        </p:spPr>
        <p:txBody>
          <a:bodyPr tIns="0" bIns="0" anchor="b">
            <a:noAutofit/>
          </a:bodyPr>
          <a:lstStyle>
            <a:lvl1pPr>
              <a:defRPr sz="27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9" y="0"/>
            <a:ext cx="6857992" cy="3686307"/>
          </a:xfrm>
          <a:solidFill>
            <a:schemeClr val="bg2">
              <a:lumMod val="90000"/>
            </a:schemeClr>
          </a:solidFill>
        </p:spPr>
        <p:txBody>
          <a:bodyPr lIns="457200" tIns="45720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617220" y="4430268"/>
            <a:ext cx="5692140"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61BEF0D-F0BB-DE4B-95CE-6DB70DBA9567}" type="datetimeFigureOut">
              <a:rPr lang="en-US" smtClean="0"/>
              <a:pPr/>
              <a:t>11/4/2016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292875229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209346866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1787" y="4800600"/>
            <a:ext cx="6856214"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4750737"/>
            <a:ext cx="6856214"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4907757" y="309226"/>
            <a:ext cx="1478756" cy="4319924"/>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309226"/>
            <a:ext cx="4350544" cy="4319924"/>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spTree>
    <p:extLst>
      <p:ext uri="{BB962C8B-B14F-4D97-AF65-F5344CB8AC3E}">
        <p14:creationId xmlns:p14="http://schemas.microsoft.com/office/powerpoint/2010/main" val="9049178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233775" y="445025"/>
            <a:ext cx="639045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233775" y="1152475"/>
            <a:ext cx="639045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6354343" y="4663216"/>
            <a:ext cx="411525" cy="393600"/>
          </a:xfrm>
          <a:prstGeom prst="rect">
            <a:avLst/>
          </a:prstGeom>
        </p:spPr>
        <p:txBody>
          <a:bodyPr lIns="91425" tIns="91425" rIns="91425" bIns="91425" anchor="ctr" anchorCtr="0">
            <a:noAutofit/>
          </a:bodyPr>
          <a:lstStyle/>
          <a:p>
            <a:fld id="{00000000-1234-1234-1234-123412341234}" type="slidenum">
              <a:rPr lang="ja" smtClean="0"/>
              <a:pPr/>
              <a:t>‹#›</a:t>
            </a:fld>
            <a:endParaRPr lang="ja"/>
          </a:p>
        </p:txBody>
      </p:sp>
    </p:spTree>
    <p:extLst>
      <p:ext uri="{BB962C8B-B14F-4D97-AF65-F5344CB8AC3E}">
        <p14:creationId xmlns:p14="http://schemas.microsoft.com/office/powerpoint/2010/main" val="1951882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4800600"/>
            <a:ext cx="6858001"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4750737"/>
            <a:ext cx="6858001" cy="4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17220" y="214953"/>
            <a:ext cx="5657850" cy="1088068"/>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17219" y="1384301"/>
            <a:ext cx="5657851" cy="301752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17221" y="4844840"/>
            <a:ext cx="1390652" cy="273844"/>
          </a:xfrm>
          <a:prstGeom prst="rect">
            <a:avLst/>
          </a:prstGeom>
        </p:spPr>
        <p:txBody>
          <a:bodyPr vert="horz" lIns="91440" tIns="45720" rIns="91440" bIns="45720" rtlCol="0" anchor="ctr"/>
          <a:lstStyle>
            <a:lvl1pPr algn="l">
              <a:defRPr sz="675">
                <a:solidFill>
                  <a:srgbClr val="FFFFFF"/>
                </a:solidFill>
              </a:defRPr>
            </a:lvl1pPr>
          </a:lstStyle>
          <a:p>
            <a:fld id="{B61BEF0D-F0BB-DE4B-95CE-6DB70DBA9567}" type="datetimeFigureOut">
              <a:rPr lang="en-US" smtClean="0"/>
              <a:pPr/>
              <a:t>11/4/2016</a:t>
            </a:fld>
            <a:endParaRPr lang="en-US" dirty="0"/>
          </a:p>
        </p:txBody>
      </p:sp>
      <p:sp>
        <p:nvSpPr>
          <p:cNvPr id="5" name="Footer Placeholder 4"/>
          <p:cNvSpPr>
            <a:spLocks noGrp="1"/>
          </p:cNvSpPr>
          <p:nvPr>
            <p:ph type="ftr" sz="quarter" idx="3"/>
          </p:nvPr>
        </p:nvSpPr>
        <p:spPr>
          <a:xfrm>
            <a:off x="2073480" y="4844840"/>
            <a:ext cx="2712827"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5569009" y="4844840"/>
            <a:ext cx="738014" cy="273844"/>
          </a:xfrm>
          <a:prstGeom prst="rect">
            <a:avLst/>
          </a:prstGeom>
        </p:spPr>
        <p:txBody>
          <a:bodyPr vert="horz" lIns="91440" tIns="45720" rIns="91440" bIns="45720" rtlCol="0" anchor="ctr"/>
          <a:lstStyle>
            <a:lvl1pPr algn="r">
              <a:defRPr sz="788">
                <a:solidFill>
                  <a:srgbClr val="FFFFFF"/>
                </a:solidFill>
              </a:defRPr>
            </a:lvl1pPr>
          </a:lstStyle>
          <a:p>
            <a:pPr algn="r"/>
            <a:fld id="{00000000-1234-1234-1234-123412341234}" type="slidenum">
              <a:rPr lang="en-US" altLang="ja" sz="750" smtClean="0">
                <a:solidFill>
                  <a:schemeClr val="dk2"/>
                </a:solidFill>
              </a:rPr>
              <a:pPr algn="r"/>
              <a:t>‹#›</a:t>
            </a:fld>
            <a:endParaRPr lang="ja" altLang="en-US" sz="750">
              <a:solidFill>
                <a:schemeClr val="dk2"/>
              </a:solidFill>
            </a:endParaRPr>
          </a:p>
        </p:txBody>
      </p:sp>
      <p:cxnSp>
        <p:nvCxnSpPr>
          <p:cNvPr id="10" name="Straight Connector 9"/>
          <p:cNvCxnSpPr/>
          <p:nvPr/>
        </p:nvCxnSpPr>
        <p:spPr>
          <a:xfrm>
            <a:off x="671362" y="1303384"/>
            <a:ext cx="560641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019721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hdr="0" ftr="0" dt="0"/>
  <p:txStyles>
    <p:titleStyle>
      <a:lvl1pPr algn="l" defTabSz="685800" rtl="0" eaLnBrk="1" latinLnBrk="0" hangingPunct="1">
        <a:lnSpc>
          <a:spcPct val="85000"/>
        </a:lnSpc>
        <a:spcBef>
          <a:spcPct val="0"/>
        </a:spcBef>
        <a:buNone/>
        <a:defRPr kumimoji="1"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kumimoji="1"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kumimoji="1"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kumimoji="1"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kumimoji="1"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kumimoji="1"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kumimoji="1"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kumimoji="1"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kumimoji="1"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kumimoji="1"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243823" y="265208"/>
            <a:ext cx="6390450" cy="2754450"/>
          </a:xfrm>
          <a:prstGeom prst="rect">
            <a:avLst/>
          </a:prstGeom>
        </p:spPr>
        <p:txBody>
          <a:bodyPr lIns="68569" tIns="68569" rIns="68569" bIns="68569" anchor="b" anchorCtr="0">
            <a:noAutofit/>
          </a:bodyPr>
          <a:lstStyle/>
          <a:p>
            <a:r>
              <a:rPr lang="ja" sz="4000" dirty="0"/>
              <a:t>OSS開発における不具合修正プロセスの現状と</a:t>
            </a:r>
            <a:r>
              <a:rPr lang="ja" sz="4000" dirty="0" smtClean="0"/>
              <a:t>課題</a:t>
            </a:r>
            <a:endParaRPr lang="ja" sz="4000" dirty="0"/>
          </a:p>
          <a:p>
            <a:r>
              <a:rPr lang="ja" sz="4000" dirty="0"/>
              <a:t>不具合修正時間の短縮化へ向けた分析</a:t>
            </a:r>
          </a:p>
        </p:txBody>
      </p:sp>
      <p:sp>
        <p:nvSpPr>
          <p:cNvPr id="55" name="Shape 55"/>
          <p:cNvSpPr txBox="1">
            <a:spLocks noGrp="1"/>
          </p:cNvSpPr>
          <p:nvPr>
            <p:ph type="subTitle" idx="1"/>
          </p:nvPr>
        </p:nvSpPr>
        <p:spPr>
          <a:xfrm>
            <a:off x="324210" y="3354475"/>
            <a:ext cx="6390450" cy="594450"/>
          </a:xfrm>
          <a:prstGeom prst="rect">
            <a:avLst/>
          </a:prstGeom>
        </p:spPr>
        <p:txBody>
          <a:bodyPr lIns="68569" tIns="68569" rIns="68569" bIns="68569" anchor="t" anchorCtr="0">
            <a:noAutofit/>
          </a:bodyPr>
          <a:lstStyle/>
          <a:p>
            <a:r>
              <a:rPr lang="ja-JP" altLang="en-US" dirty="0" smtClean="0"/>
              <a:t>伊原彰紀　大平雅雄　松本健一</a:t>
            </a:r>
            <a:endParaRPr dirty="0"/>
          </a:p>
        </p:txBody>
      </p:sp>
      <p:sp>
        <p:nvSpPr>
          <p:cNvPr id="2" name="スライド番号プレースホルダー 1"/>
          <p:cNvSpPr>
            <a:spLocks noGrp="1"/>
          </p:cNvSpPr>
          <p:nvPr>
            <p:ph type="sldNum" sz="quarter" idx="12"/>
          </p:nvPr>
        </p:nvSpPr>
        <p:spPr/>
        <p:txBody>
          <a:bodyPr/>
          <a:lstStyle/>
          <a:p>
            <a:fld id="{00000000-1234-1234-1234-123412341234}" type="slidenum">
              <a:rPr lang="en-US" altLang="ja" smtClean="0"/>
              <a:pPr/>
              <a:t>1</a:t>
            </a:fld>
            <a:endParaRPr lang="ja"/>
          </a:p>
        </p:txBody>
      </p:sp>
      <p:sp>
        <p:nvSpPr>
          <p:cNvPr id="5" name="Shape 55"/>
          <p:cNvSpPr txBox="1">
            <a:spLocks/>
          </p:cNvSpPr>
          <p:nvPr/>
        </p:nvSpPr>
        <p:spPr>
          <a:xfrm>
            <a:off x="81280" y="4385504"/>
            <a:ext cx="3245618" cy="594450"/>
          </a:xfrm>
          <a:prstGeom prst="rect">
            <a:avLst/>
          </a:prstGeom>
        </p:spPr>
        <p:txBody>
          <a:bodyPr vert="horz" lIns="68569" tIns="68569" rIns="68569" bIns="68569" rtlCol="0" anchor="t" anchorCtr="0">
            <a:noAutofit/>
          </a:bodyPr>
          <a:lstStyle>
            <a:lvl1pPr marL="0" indent="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defRPr kumimoji="1" sz="1800" kern="1200" cap="all" spc="150" baseline="0">
                <a:solidFill>
                  <a:schemeClr val="tx2"/>
                </a:solidFill>
                <a:latin typeface="+mj-lt"/>
                <a:ea typeface="+mn-ea"/>
                <a:cs typeface="+mn-cs"/>
              </a:defRPr>
            </a:lvl1pPr>
            <a:lvl2pPr marL="342900" indent="0" algn="ctr" defTabSz="685800" rtl="0" eaLnBrk="1" latinLnBrk="0" hangingPunct="1">
              <a:lnSpc>
                <a:spcPct val="90000"/>
              </a:lnSpc>
              <a:spcBef>
                <a:spcPts val="150"/>
              </a:spcBef>
              <a:spcAft>
                <a:spcPts val="300"/>
              </a:spcAft>
              <a:buClr>
                <a:schemeClr val="accent1"/>
              </a:buClr>
              <a:buFont typeface="Calibri" pitchFamily="34" charset="0"/>
              <a:buNone/>
              <a:defRPr kumimoji="1" sz="1800" kern="1200">
                <a:solidFill>
                  <a:schemeClr val="tx1">
                    <a:lumMod val="75000"/>
                    <a:lumOff val="25000"/>
                  </a:schemeClr>
                </a:solidFill>
                <a:latin typeface="+mn-lt"/>
                <a:ea typeface="+mn-ea"/>
                <a:cs typeface="+mn-cs"/>
              </a:defRPr>
            </a:lvl2pPr>
            <a:lvl3pPr marL="685800" indent="0" algn="ctr" defTabSz="685800" rtl="0" eaLnBrk="1" latinLnBrk="0" hangingPunct="1">
              <a:lnSpc>
                <a:spcPct val="90000"/>
              </a:lnSpc>
              <a:spcBef>
                <a:spcPts val="150"/>
              </a:spcBef>
              <a:spcAft>
                <a:spcPts val="300"/>
              </a:spcAft>
              <a:buClr>
                <a:schemeClr val="accent1"/>
              </a:buClr>
              <a:buFont typeface="Calibri" pitchFamily="34" charset="0"/>
              <a:buNone/>
              <a:defRPr kumimoji="1" sz="1800" kern="1200">
                <a:solidFill>
                  <a:schemeClr val="tx1">
                    <a:lumMod val="75000"/>
                    <a:lumOff val="25000"/>
                  </a:schemeClr>
                </a:solidFill>
                <a:latin typeface="+mn-lt"/>
                <a:ea typeface="+mn-ea"/>
                <a:cs typeface="+mn-cs"/>
              </a:defRPr>
            </a:lvl3pPr>
            <a:lvl4pPr marL="10287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4pPr>
            <a:lvl5pPr marL="13716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5pPr>
            <a:lvl6pPr marL="17145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6pPr>
            <a:lvl7pPr marL="20574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7pPr>
            <a:lvl8pPr marL="24003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8pPr>
            <a:lvl9pPr marL="27432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9pPr>
          </a:lstStyle>
          <a:p>
            <a:r>
              <a:rPr lang="ja-JP" altLang="en-US" dirty="0" smtClean="0"/>
              <a:t>情報社会学会誌 </a:t>
            </a:r>
            <a:r>
              <a:rPr lang="en-US" altLang="ja-JP" dirty="0" smtClean="0"/>
              <a:t>Vol.6 No.2</a:t>
            </a:r>
            <a:endParaRPr lang="zh-TW" altLang="en-US" dirty="0"/>
          </a:p>
        </p:txBody>
      </p:sp>
      <p:sp>
        <p:nvSpPr>
          <p:cNvPr id="6" name="Shape 55"/>
          <p:cNvSpPr txBox="1">
            <a:spLocks/>
          </p:cNvSpPr>
          <p:nvPr/>
        </p:nvSpPr>
        <p:spPr>
          <a:xfrm>
            <a:off x="4506462" y="4387312"/>
            <a:ext cx="2351538" cy="594450"/>
          </a:xfrm>
          <a:prstGeom prst="rect">
            <a:avLst/>
          </a:prstGeom>
        </p:spPr>
        <p:txBody>
          <a:bodyPr vert="horz" lIns="68569" tIns="68569" rIns="68569" bIns="68569" rtlCol="0" anchor="t" anchorCtr="0">
            <a:noAutofit/>
          </a:bodyPr>
          <a:lstStyle>
            <a:lvl1pPr marL="0" indent="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defRPr kumimoji="1" sz="1800" kern="1200" cap="all" spc="150" baseline="0">
                <a:solidFill>
                  <a:schemeClr val="tx2"/>
                </a:solidFill>
                <a:latin typeface="+mj-lt"/>
                <a:ea typeface="+mn-ea"/>
                <a:cs typeface="+mn-cs"/>
              </a:defRPr>
            </a:lvl1pPr>
            <a:lvl2pPr marL="342900" indent="0" algn="ctr" defTabSz="685800" rtl="0" eaLnBrk="1" latinLnBrk="0" hangingPunct="1">
              <a:lnSpc>
                <a:spcPct val="90000"/>
              </a:lnSpc>
              <a:spcBef>
                <a:spcPts val="150"/>
              </a:spcBef>
              <a:spcAft>
                <a:spcPts val="300"/>
              </a:spcAft>
              <a:buClr>
                <a:schemeClr val="accent1"/>
              </a:buClr>
              <a:buFont typeface="Calibri" pitchFamily="34" charset="0"/>
              <a:buNone/>
              <a:defRPr kumimoji="1" sz="1800" kern="1200">
                <a:solidFill>
                  <a:schemeClr val="tx1">
                    <a:lumMod val="75000"/>
                    <a:lumOff val="25000"/>
                  </a:schemeClr>
                </a:solidFill>
                <a:latin typeface="+mn-lt"/>
                <a:ea typeface="+mn-ea"/>
                <a:cs typeface="+mn-cs"/>
              </a:defRPr>
            </a:lvl2pPr>
            <a:lvl3pPr marL="685800" indent="0" algn="ctr" defTabSz="685800" rtl="0" eaLnBrk="1" latinLnBrk="0" hangingPunct="1">
              <a:lnSpc>
                <a:spcPct val="90000"/>
              </a:lnSpc>
              <a:spcBef>
                <a:spcPts val="150"/>
              </a:spcBef>
              <a:spcAft>
                <a:spcPts val="300"/>
              </a:spcAft>
              <a:buClr>
                <a:schemeClr val="accent1"/>
              </a:buClr>
              <a:buFont typeface="Calibri" pitchFamily="34" charset="0"/>
              <a:buNone/>
              <a:defRPr kumimoji="1" sz="1800" kern="1200">
                <a:solidFill>
                  <a:schemeClr val="tx1">
                    <a:lumMod val="75000"/>
                    <a:lumOff val="25000"/>
                  </a:schemeClr>
                </a:solidFill>
                <a:latin typeface="+mn-lt"/>
                <a:ea typeface="+mn-ea"/>
                <a:cs typeface="+mn-cs"/>
              </a:defRPr>
            </a:lvl3pPr>
            <a:lvl4pPr marL="10287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4pPr>
            <a:lvl5pPr marL="13716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5pPr>
            <a:lvl6pPr marL="17145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6pPr>
            <a:lvl7pPr marL="20574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7pPr>
            <a:lvl8pPr marL="24003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8pPr>
            <a:lvl9pPr marL="2743200" indent="0" algn="ctr" defTabSz="685800" rtl="0" eaLnBrk="1" latinLnBrk="0" hangingPunct="1">
              <a:lnSpc>
                <a:spcPct val="90000"/>
              </a:lnSpc>
              <a:spcBef>
                <a:spcPts val="150"/>
              </a:spcBef>
              <a:spcAft>
                <a:spcPts val="300"/>
              </a:spcAft>
              <a:buClr>
                <a:schemeClr val="accent1"/>
              </a:buClr>
              <a:buFont typeface="Calibri" pitchFamily="34" charset="0"/>
              <a:buNone/>
              <a:defRPr kumimoji="1" sz="1500" kern="1200">
                <a:solidFill>
                  <a:schemeClr val="tx1">
                    <a:lumMod val="75000"/>
                    <a:lumOff val="25000"/>
                  </a:schemeClr>
                </a:solidFill>
                <a:latin typeface="+mn-lt"/>
                <a:ea typeface="+mn-ea"/>
                <a:cs typeface="+mn-cs"/>
              </a:defRPr>
            </a:lvl9pPr>
          </a:lstStyle>
          <a:p>
            <a:r>
              <a:rPr lang="en-US" altLang="zh-TW" dirty="0" smtClean="0"/>
              <a:t>60191055</a:t>
            </a:r>
            <a:r>
              <a:rPr lang="ja-JP" altLang="en-US" dirty="0"/>
              <a:t> </a:t>
            </a:r>
            <a:r>
              <a:rPr lang="ja-JP" altLang="en-US" dirty="0" smtClean="0"/>
              <a:t>山崎大輝</a:t>
            </a:r>
            <a:endParaRPr lang="zh-TW"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233775" y="450433"/>
            <a:ext cx="6390450" cy="429525"/>
          </a:xfrm>
          <a:prstGeom prst="rect">
            <a:avLst/>
          </a:prstGeom>
        </p:spPr>
        <p:txBody>
          <a:bodyPr lIns="68569" tIns="68569" rIns="68569" bIns="68569" anchor="t" anchorCtr="0">
            <a:noAutofit/>
          </a:bodyPr>
          <a:lstStyle/>
          <a:p>
            <a:r>
              <a:rPr lang="ja" dirty="0"/>
              <a:t>背景</a:t>
            </a:r>
          </a:p>
        </p:txBody>
      </p:sp>
      <p:sp>
        <p:nvSpPr>
          <p:cNvPr id="61" name="Shape 61"/>
          <p:cNvSpPr txBox="1">
            <a:spLocks noGrp="1"/>
          </p:cNvSpPr>
          <p:nvPr>
            <p:ph type="body" idx="1"/>
          </p:nvPr>
        </p:nvSpPr>
        <p:spPr>
          <a:xfrm>
            <a:off x="233775" y="1423546"/>
            <a:ext cx="6390450" cy="2562300"/>
          </a:xfrm>
          <a:prstGeom prst="rect">
            <a:avLst/>
          </a:prstGeom>
        </p:spPr>
        <p:txBody>
          <a:bodyPr lIns="68569" tIns="68569" rIns="68569" bIns="68569" anchor="t" anchorCtr="0">
            <a:noAutofit/>
          </a:bodyPr>
          <a:lstStyle/>
          <a:p>
            <a:pPr marL="0" indent="0">
              <a:buNone/>
            </a:pPr>
            <a:r>
              <a:rPr lang="ja" sz="2400" dirty="0"/>
              <a:t>ＯＳＳの普及に伴い</a:t>
            </a:r>
            <a:r>
              <a:rPr lang="ja" sz="2400" dirty="0" smtClean="0"/>
              <a:t>、ＯＳＳ</a:t>
            </a:r>
            <a:r>
              <a:rPr lang="ja" sz="2400" dirty="0"/>
              <a:t>プロジェクトに報告される不具合が</a:t>
            </a:r>
            <a:r>
              <a:rPr lang="ja" sz="2400" dirty="0" smtClean="0"/>
              <a:t>急増</a:t>
            </a:r>
            <a:endParaRPr sz="2400" dirty="0"/>
          </a:p>
          <a:p>
            <a:pPr marL="0" indent="0">
              <a:buNone/>
            </a:pPr>
            <a:r>
              <a:rPr lang="ja-JP" altLang="en-US" sz="2400" dirty="0"/>
              <a:t>報告</a:t>
            </a:r>
            <a:r>
              <a:rPr lang="ja" sz="2400" dirty="0" smtClean="0"/>
              <a:t>件数</a:t>
            </a:r>
            <a:r>
              <a:rPr lang="ja" sz="2400" dirty="0"/>
              <a:t>が多く、報告されたすべての不具合を短期間のうちに修正するのは困難</a:t>
            </a:r>
          </a:p>
          <a:p>
            <a:endParaRPr sz="2400" dirty="0"/>
          </a:p>
          <a:p>
            <a:endParaRPr sz="2400" dirty="0"/>
          </a:p>
          <a:p>
            <a:pPr marL="0" indent="0">
              <a:buNone/>
            </a:pPr>
            <a:r>
              <a:rPr lang="ja" sz="2400" dirty="0"/>
              <a:t>不具合修正の長期化を解消するための方策が望まれている</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2</a:t>
            </a:fld>
            <a:endParaRPr lang="j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233775" y="443858"/>
            <a:ext cx="6390450" cy="429525"/>
          </a:xfrm>
          <a:prstGeom prst="rect">
            <a:avLst/>
          </a:prstGeom>
        </p:spPr>
        <p:txBody>
          <a:bodyPr lIns="68569" tIns="68569" rIns="68569" bIns="68569" anchor="t" anchorCtr="0">
            <a:noAutofit/>
          </a:bodyPr>
          <a:lstStyle/>
          <a:p>
            <a:r>
              <a:rPr lang="ja" dirty="0"/>
              <a:t>目的</a:t>
            </a:r>
          </a:p>
        </p:txBody>
      </p:sp>
      <p:sp>
        <p:nvSpPr>
          <p:cNvPr id="67" name="Shape 67"/>
          <p:cNvSpPr txBox="1">
            <a:spLocks noGrp="1"/>
          </p:cNvSpPr>
          <p:nvPr>
            <p:ph type="body" idx="1"/>
          </p:nvPr>
        </p:nvSpPr>
        <p:spPr>
          <a:xfrm>
            <a:off x="233775" y="1349625"/>
            <a:ext cx="6390450" cy="2562300"/>
          </a:xfrm>
          <a:prstGeom prst="rect">
            <a:avLst/>
          </a:prstGeom>
        </p:spPr>
        <p:txBody>
          <a:bodyPr lIns="68569" tIns="68569" rIns="68569" bIns="68569" anchor="t" anchorCtr="0">
            <a:noAutofit/>
          </a:bodyPr>
          <a:lstStyle/>
          <a:p>
            <a:pPr marL="0" indent="0">
              <a:buNone/>
            </a:pPr>
            <a:r>
              <a:rPr lang="ja" sz="2400" dirty="0"/>
              <a:t>大規模ＯＳＳプロジェクトにおける不具合修正プロセスの課題を明らかにし、不具合修正</a:t>
            </a:r>
            <a:r>
              <a:rPr lang="ja" sz="2400" dirty="0" smtClean="0"/>
              <a:t>プロセス</a:t>
            </a:r>
            <a:r>
              <a:rPr lang="ja-JP" altLang="en-US" sz="2400" dirty="0" smtClean="0"/>
              <a:t>を</a:t>
            </a:r>
            <a:r>
              <a:rPr lang="ja" sz="2400" dirty="0" smtClean="0"/>
              <a:t>効率化</a:t>
            </a:r>
            <a:r>
              <a:rPr lang="ja" sz="2400" dirty="0"/>
              <a:t>するための方法を検討</a:t>
            </a:r>
            <a:r>
              <a:rPr lang="ja" sz="2400" dirty="0" smtClean="0"/>
              <a:t>する</a:t>
            </a:r>
            <a:endParaRPr lang="ja" sz="2400" dirty="0"/>
          </a:p>
          <a:p>
            <a:endParaRPr sz="2400" dirty="0"/>
          </a:p>
          <a:p>
            <a:pPr marL="0" indent="0">
              <a:buNone/>
            </a:pPr>
            <a:r>
              <a:rPr lang="ja" sz="2400" dirty="0"/>
              <a:t>３つ</a:t>
            </a:r>
            <a:r>
              <a:rPr lang="ja" sz="2400" dirty="0" smtClean="0"/>
              <a:t>のプロジェクト</a:t>
            </a:r>
            <a:r>
              <a:rPr lang="ja" sz="2400" dirty="0"/>
              <a:t>を対象としたケーススタディを行い、不具合管理システム(BTS)に記録される不具合修正の進捗情報を用いて、過去の不具合修正に必要となった一連の作業内容や個々の作業時間の可視化・分析を試みる</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3</a:t>
            </a:fld>
            <a:endParaRPr lang="ja"/>
          </a:p>
        </p:txBody>
      </p:sp>
      <p:sp>
        <p:nvSpPr>
          <p:cNvPr id="3" name="下矢印 2"/>
          <p:cNvSpPr/>
          <p:nvPr/>
        </p:nvSpPr>
        <p:spPr>
          <a:xfrm>
            <a:off x="3094892" y="2481305"/>
            <a:ext cx="668215" cy="2989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233775" y="674100"/>
            <a:ext cx="6390450" cy="429525"/>
          </a:xfrm>
          <a:prstGeom prst="rect">
            <a:avLst/>
          </a:prstGeom>
        </p:spPr>
        <p:txBody>
          <a:bodyPr lIns="68569" tIns="68569" rIns="68569" bIns="68569" anchor="t" anchorCtr="0">
            <a:noAutofit/>
          </a:bodyPr>
          <a:lstStyle/>
          <a:p>
            <a:r>
              <a:rPr lang="ja"/>
              <a:t>OSSにおける不具合管理</a:t>
            </a:r>
          </a:p>
        </p:txBody>
      </p:sp>
      <p:sp>
        <p:nvSpPr>
          <p:cNvPr id="73" name="Shape 73"/>
          <p:cNvSpPr txBox="1">
            <a:spLocks noGrp="1"/>
          </p:cNvSpPr>
          <p:nvPr>
            <p:ph type="body" idx="1"/>
          </p:nvPr>
        </p:nvSpPr>
        <p:spPr>
          <a:xfrm>
            <a:off x="233775" y="1658596"/>
            <a:ext cx="6390450" cy="2562300"/>
          </a:xfrm>
          <a:prstGeom prst="rect">
            <a:avLst/>
          </a:prstGeom>
        </p:spPr>
        <p:txBody>
          <a:bodyPr lIns="68569" tIns="68569" rIns="68569" bIns="68569" anchor="t" anchorCtr="0">
            <a:noAutofit/>
          </a:bodyPr>
          <a:lstStyle/>
          <a:p>
            <a:pPr marL="0" indent="0">
              <a:buNone/>
            </a:pPr>
            <a:r>
              <a:rPr lang="ja" sz="2400" dirty="0"/>
              <a:t>世界中の開発者が不具合情報を共有するため、ＢＴＳが利用されている</a:t>
            </a:r>
          </a:p>
          <a:p>
            <a:endParaRPr sz="2400" dirty="0"/>
          </a:p>
          <a:p>
            <a:r>
              <a:rPr lang="ja-JP" altLang="en-US" sz="2400" dirty="0"/>
              <a:t>ＢＴＳ</a:t>
            </a:r>
            <a:r>
              <a:rPr lang="ja" sz="2400" dirty="0" smtClean="0"/>
              <a:t>と</a:t>
            </a:r>
            <a:r>
              <a:rPr lang="ja" sz="2400" dirty="0"/>
              <a:t>は　</a:t>
            </a:r>
          </a:p>
          <a:p>
            <a:pPr indent="0">
              <a:buNone/>
            </a:pPr>
            <a:r>
              <a:rPr lang="en-US" altLang="ja" sz="2400" dirty="0" smtClean="0"/>
              <a:t>	</a:t>
            </a:r>
            <a:r>
              <a:rPr lang="ja" sz="2400" dirty="0" smtClean="0"/>
              <a:t>開発者</a:t>
            </a:r>
            <a:r>
              <a:rPr lang="ja" sz="2400" dirty="0"/>
              <a:t>あるいはユーザから報告</a:t>
            </a:r>
            <a:r>
              <a:rPr lang="ja" sz="2400" dirty="0" smtClean="0"/>
              <a:t>された</a:t>
            </a:r>
            <a:r>
              <a:rPr lang="en-US" altLang="ja" sz="2400" dirty="0" smtClean="0"/>
              <a:t>	</a:t>
            </a:r>
            <a:r>
              <a:rPr lang="ja" sz="2400" dirty="0" smtClean="0"/>
              <a:t>１つ</a:t>
            </a:r>
            <a:r>
              <a:rPr lang="ja" sz="2400" dirty="0"/>
              <a:t>の不具合に対して１つの</a:t>
            </a:r>
            <a:r>
              <a:rPr lang="ja" sz="2400" dirty="0" smtClean="0"/>
              <a:t>不具合表</a:t>
            </a:r>
            <a:r>
              <a:rPr lang="en-US" altLang="ja" sz="2400" dirty="0" smtClean="0"/>
              <a:t>	</a:t>
            </a:r>
            <a:r>
              <a:rPr lang="ja" sz="2400" dirty="0" smtClean="0"/>
              <a:t>を作成し</a:t>
            </a:r>
            <a:r>
              <a:rPr lang="ja" sz="2400" dirty="0"/>
              <a:t>、個々の不具合修正の進捗</a:t>
            </a:r>
            <a:r>
              <a:rPr lang="ja" sz="2400" dirty="0" smtClean="0"/>
              <a:t>を</a:t>
            </a:r>
            <a:r>
              <a:rPr lang="en-US" altLang="ja" sz="2400" dirty="0" smtClean="0"/>
              <a:t>	</a:t>
            </a:r>
            <a:r>
              <a:rPr lang="ja" sz="2400" dirty="0" smtClean="0"/>
              <a:t>管理</a:t>
            </a:r>
            <a:r>
              <a:rPr lang="ja" sz="2400" dirty="0"/>
              <a:t>するためのシステムである</a:t>
            </a:r>
          </a:p>
          <a:p>
            <a:endParaRPr dirty="0"/>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4</a:t>
            </a:fld>
            <a:endParaRPr lang="j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233775" y="509638"/>
            <a:ext cx="6390450" cy="429525"/>
          </a:xfrm>
          <a:prstGeom prst="rect">
            <a:avLst/>
          </a:prstGeom>
        </p:spPr>
        <p:txBody>
          <a:bodyPr lIns="68569" tIns="68569" rIns="68569" bIns="68569" anchor="t" anchorCtr="0">
            <a:noAutofit/>
          </a:bodyPr>
          <a:lstStyle/>
          <a:p>
            <a:r>
              <a:rPr lang="ja"/>
              <a:t>不具合票の内容</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5</a:t>
            </a:fld>
            <a:endParaRPr lang="ja"/>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2329" y="1346749"/>
            <a:ext cx="3597991" cy="340295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233775" y="674100"/>
            <a:ext cx="6390450" cy="429525"/>
          </a:xfrm>
          <a:prstGeom prst="rect">
            <a:avLst/>
          </a:prstGeom>
        </p:spPr>
        <p:txBody>
          <a:bodyPr lIns="68569" tIns="68569" rIns="68569" bIns="68569" anchor="t" anchorCtr="0">
            <a:noAutofit/>
          </a:bodyPr>
          <a:lstStyle/>
          <a:p>
            <a:r>
              <a:rPr lang="ja"/>
              <a:t>不具合修正プロセス</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6</a:t>
            </a:fld>
            <a:endParaRPr lang="ja"/>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775" y="1369226"/>
            <a:ext cx="6390450" cy="336533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233775" y="674100"/>
            <a:ext cx="6390450" cy="429525"/>
          </a:xfrm>
          <a:prstGeom prst="rect">
            <a:avLst/>
          </a:prstGeom>
        </p:spPr>
        <p:txBody>
          <a:bodyPr lIns="68569" tIns="68569" rIns="68569" bIns="68569" anchor="t" anchorCtr="0">
            <a:noAutofit/>
          </a:bodyPr>
          <a:lstStyle/>
          <a:p>
            <a:r>
              <a:rPr lang="ja" dirty="0"/>
              <a:t>分析方法についての概要</a:t>
            </a:r>
          </a:p>
        </p:txBody>
      </p:sp>
      <p:sp>
        <p:nvSpPr>
          <p:cNvPr id="97" name="Shape 97"/>
          <p:cNvSpPr txBox="1">
            <a:spLocks noGrp="1"/>
          </p:cNvSpPr>
          <p:nvPr>
            <p:ph type="body" idx="1"/>
          </p:nvPr>
        </p:nvSpPr>
        <p:spPr>
          <a:xfrm>
            <a:off x="233775" y="1507294"/>
            <a:ext cx="6390450" cy="2562300"/>
          </a:xfrm>
          <a:prstGeom prst="rect">
            <a:avLst/>
          </a:prstGeom>
        </p:spPr>
        <p:txBody>
          <a:bodyPr lIns="68569" tIns="68569" rIns="68569" bIns="68569" anchor="t" anchorCtr="0">
            <a:noAutofit/>
          </a:bodyPr>
          <a:lstStyle/>
          <a:p>
            <a:pPr marL="0" indent="0">
              <a:buNone/>
            </a:pPr>
            <a:r>
              <a:rPr lang="ja" sz="2000" dirty="0"/>
              <a:t>状態遷移図で表し、一連の作業内容や個々の作業時間を可視化・分析し不具合修正プロセスを効率化するための指針を検討する</a:t>
            </a:r>
          </a:p>
          <a:p>
            <a:endParaRPr sz="2000" dirty="0"/>
          </a:p>
          <a:p>
            <a:pPr marL="0" indent="0">
              <a:buNone/>
            </a:pPr>
            <a:r>
              <a:rPr lang="ja" sz="2000" dirty="0"/>
              <a:t>プロジェクト特有の状態遷移や時間を要する作業・フェーズを把握することに重点を置く</a:t>
            </a:r>
          </a:p>
          <a:p>
            <a:endParaRPr sz="2000" dirty="0"/>
          </a:p>
          <a:p>
            <a:pPr marL="0" indent="0">
              <a:buNone/>
            </a:pPr>
            <a:r>
              <a:rPr lang="ja" sz="2000" dirty="0"/>
              <a:t>これにより、プロジェクト管理者は自身のプロジェクト不具合修正プロセスの問題点を発見できると期待される</a:t>
            </a:r>
          </a:p>
          <a:p>
            <a:endParaRPr dirty="0"/>
          </a:p>
          <a:p>
            <a:endParaRPr dirty="0"/>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7</a:t>
            </a:fld>
            <a:endParaRPr lang="j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233775" y="634629"/>
            <a:ext cx="6390450" cy="429525"/>
          </a:xfrm>
          <a:prstGeom prst="rect">
            <a:avLst/>
          </a:prstGeom>
        </p:spPr>
        <p:txBody>
          <a:bodyPr lIns="68569" tIns="68569" rIns="68569" bIns="68569" anchor="t" anchorCtr="0">
            <a:noAutofit/>
          </a:bodyPr>
          <a:lstStyle/>
          <a:p>
            <a:r>
              <a:rPr lang="ja" dirty="0"/>
              <a:t>分析の手順</a:t>
            </a:r>
          </a:p>
        </p:txBody>
      </p:sp>
      <p:sp>
        <p:nvSpPr>
          <p:cNvPr id="103" name="Shape 103"/>
          <p:cNvSpPr txBox="1">
            <a:spLocks noGrp="1"/>
          </p:cNvSpPr>
          <p:nvPr>
            <p:ph type="body" idx="1"/>
          </p:nvPr>
        </p:nvSpPr>
        <p:spPr>
          <a:xfrm>
            <a:off x="233775" y="1445750"/>
            <a:ext cx="6390450" cy="2562300"/>
          </a:xfrm>
          <a:prstGeom prst="rect">
            <a:avLst/>
          </a:prstGeom>
        </p:spPr>
        <p:txBody>
          <a:bodyPr lIns="68569" tIns="68569" rIns="68569" bIns="68569" anchor="t" anchorCtr="0">
            <a:noAutofit/>
          </a:bodyPr>
          <a:lstStyle/>
          <a:p>
            <a:r>
              <a:rPr lang="ja" sz="2400" dirty="0"/>
              <a:t>①状態遷移時刻表の作成</a:t>
            </a:r>
          </a:p>
          <a:p>
            <a:endParaRPr dirty="0"/>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8</a:t>
            </a:fld>
            <a:endParaRPr lang="ja"/>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856" y="1852570"/>
            <a:ext cx="4268288" cy="289281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233775" y="641207"/>
            <a:ext cx="6390450" cy="429525"/>
          </a:xfrm>
          <a:prstGeom prst="rect">
            <a:avLst/>
          </a:prstGeom>
        </p:spPr>
        <p:txBody>
          <a:bodyPr lIns="68569" tIns="68569" rIns="68569" bIns="68569" anchor="t" anchorCtr="0">
            <a:noAutofit/>
          </a:bodyPr>
          <a:lstStyle/>
          <a:p>
            <a:r>
              <a:rPr lang="ja" dirty="0"/>
              <a:t>分析の手順</a:t>
            </a:r>
          </a:p>
        </p:txBody>
      </p:sp>
      <p:sp>
        <p:nvSpPr>
          <p:cNvPr id="109" name="Shape 109"/>
          <p:cNvSpPr txBox="1">
            <a:spLocks noGrp="1"/>
          </p:cNvSpPr>
          <p:nvPr>
            <p:ph type="body" idx="1"/>
          </p:nvPr>
        </p:nvSpPr>
        <p:spPr>
          <a:xfrm>
            <a:off x="233775" y="1428166"/>
            <a:ext cx="6390450" cy="2562300"/>
          </a:xfrm>
          <a:prstGeom prst="rect">
            <a:avLst/>
          </a:prstGeom>
        </p:spPr>
        <p:txBody>
          <a:bodyPr lIns="68569" tIns="68569" rIns="68569" bIns="68569" anchor="t" anchorCtr="0">
            <a:noAutofit/>
          </a:bodyPr>
          <a:lstStyle/>
          <a:p>
            <a:r>
              <a:rPr lang="ja" sz="2400" dirty="0"/>
              <a:t>②状態遷移時間表の作成</a:t>
            </a:r>
          </a:p>
          <a:p>
            <a:endParaRPr dirty="0"/>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9</a:t>
            </a:fld>
            <a:endParaRPr lang="ja"/>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775" y="1819959"/>
            <a:ext cx="6390450" cy="29366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233775" y="706992"/>
            <a:ext cx="6390450" cy="429525"/>
          </a:xfrm>
          <a:prstGeom prst="rect">
            <a:avLst/>
          </a:prstGeom>
        </p:spPr>
        <p:txBody>
          <a:bodyPr lIns="68569" tIns="68569" rIns="68569" bIns="68569" anchor="t" anchorCtr="0">
            <a:noAutofit/>
          </a:bodyPr>
          <a:lstStyle/>
          <a:p>
            <a:r>
              <a:rPr lang="ja" dirty="0"/>
              <a:t>分析の手順</a:t>
            </a:r>
          </a:p>
        </p:txBody>
      </p:sp>
      <p:sp>
        <p:nvSpPr>
          <p:cNvPr id="115" name="Shape 115"/>
          <p:cNvSpPr txBox="1">
            <a:spLocks noGrp="1"/>
          </p:cNvSpPr>
          <p:nvPr>
            <p:ph type="body" idx="1"/>
          </p:nvPr>
        </p:nvSpPr>
        <p:spPr>
          <a:xfrm>
            <a:off x="233775" y="1507294"/>
            <a:ext cx="6390450" cy="2562300"/>
          </a:xfrm>
          <a:prstGeom prst="rect">
            <a:avLst/>
          </a:prstGeom>
        </p:spPr>
        <p:txBody>
          <a:bodyPr lIns="68569" tIns="68569" rIns="68569" bIns="68569" anchor="t" anchorCtr="0">
            <a:noAutofit/>
          </a:bodyPr>
          <a:lstStyle/>
          <a:p>
            <a:r>
              <a:rPr lang="ja" sz="2000" dirty="0"/>
              <a:t>③作業時間表の作成</a:t>
            </a:r>
          </a:p>
          <a:p>
            <a:endParaRPr dirty="0"/>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10</a:t>
            </a:fld>
            <a:endParaRPr lang="ja"/>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631" y="1383298"/>
            <a:ext cx="2896510" cy="336191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233775" y="713574"/>
            <a:ext cx="6390450" cy="429525"/>
          </a:xfrm>
          <a:prstGeom prst="rect">
            <a:avLst/>
          </a:prstGeom>
        </p:spPr>
        <p:txBody>
          <a:bodyPr lIns="68569" tIns="68569" rIns="68569" bIns="68569" anchor="t" anchorCtr="0">
            <a:noAutofit/>
          </a:bodyPr>
          <a:lstStyle/>
          <a:p>
            <a:r>
              <a:rPr lang="ja" dirty="0"/>
              <a:t>分析の手順</a:t>
            </a:r>
          </a:p>
        </p:txBody>
      </p:sp>
      <p:sp>
        <p:nvSpPr>
          <p:cNvPr id="121" name="Shape 121"/>
          <p:cNvSpPr txBox="1">
            <a:spLocks noGrp="1"/>
          </p:cNvSpPr>
          <p:nvPr>
            <p:ph type="body" idx="1"/>
          </p:nvPr>
        </p:nvSpPr>
        <p:spPr>
          <a:xfrm>
            <a:off x="242567" y="1384203"/>
            <a:ext cx="6390450" cy="2562300"/>
          </a:xfrm>
          <a:prstGeom prst="rect">
            <a:avLst/>
          </a:prstGeom>
        </p:spPr>
        <p:txBody>
          <a:bodyPr lIns="68569" tIns="68569" rIns="68569" bIns="68569" anchor="t" anchorCtr="0">
            <a:noAutofit/>
          </a:bodyPr>
          <a:lstStyle/>
          <a:p>
            <a:r>
              <a:rPr lang="ja" sz="2400" dirty="0"/>
              <a:t>④状態遷移図の構築</a:t>
            </a:r>
          </a:p>
          <a:p>
            <a:endParaRPr dirty="0"/>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11</a:t>
            </a:fld>
            <a:endParaRPr lang="ja"/>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91" y="1804041"/>
            <a:ext cx="6490934" cy="297431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233775" y="332023"/>
            <a:ext cx="6390450" cy="429525"/>
          </a:xfrm>
          <a:prstGeom prst="rect">
            <a:avLst/>
          </a:prstGeom>
        </p:spPr>
        <p:txBody>
          <a:bodyPr lIns="68569" tIns="68569" rIns="68569" bIns="68569" anchor="t" anchorCtr="0">
            <a:noAutofit/>
          </a:bodyPr>
          <a:lstStyle/>
          <a:p>
            <a:r>
              <a:rPr lang="ja" dirty="0" smtClean="0"/>
              <a:t>ケーススタディ</a:t>
            </a:r>
            <a:r>
              <a:rPr lang="en-US" altLang="ja" dirty="0" smtClean="0"/>
              <a:t/>
            </a:r>
            <a:br>
              <a:rPr lang="en-US" altLang="ja" dirty="0" smtClean="0"/>
            </a:br>
            <a:r>
              <a:rPr lang="ja" sz="3200" dirty="0" smtClean="0"/>
              <a:t>(</a:t>
            </a:r>
            <a:r>
              <a:rPr lang="ja" sz="3200" dirty="0"/>
              <a:t>Apache HTTP Serverプロジェクト)</a:t>
            </a:r>
          </a:p>
        </p:txBody>
      </p:sp>
      <p:sp>
        <p:nvSpPr>
          <p:cNvPr id="127" name="Shape 127"/>
          <p:cNvSpPr txBox="1">
            <a:spLocks noGrp="1"/>
          </p:cNvSpPr>
          <p:nvPr>
            <p:ph type="body" idx="1"/>
          </p:nvPr>
        </p:nvSpPr>
        <p:spPr>
          <a:xfrm>
            <a:off x="172230" y="1480918"/>
            <a:ext cx="6532093" cy="2562300"/>
          </a:xfrm>
          <a:prstGeom prst="rect">
            <a:avLst/>
          </a:prstGeom>
        </p:spPr>
        <p:txBody>
          <a:bodyPr lIns="68569" tIns="68569" rIns="68569" bIns="68569" anchor="t" anchorCtr="0">
            <a:noAutofit/>
          </a:bodyPr>
          <a:lstStyle/>
          <a:p>
            <a:r>
              <a:rPr lang="ja" sz="2000" dirty="0"/>
              <a:t>多くの不具合は各フェーズに同時間(40日)かかっている</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12</a:t>
            </a:fld>
            <a:endParaRPr lang="ja"/>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38" y="1979524"/>
            <a:ext cx="6695530" cy="2683691"/>
          </a:xfrm>
          <a:prstGeom prst="rect">
            <a:avLst/>
          </a:prstGeom>
        </p:spPr>
      </p:pic>
      <p:sp>
        <p:nvSpPr>
          <p:cNvPr id="4" name="円/楕円 3"/>
          <p:cNvSpPr/>
          <p:nvPr/>
        </p:nvSpPr>
        <p:spPr>
          <a:xfrm>
            <a:off x="3244361" y="2857501"/>
            <a:ext cx="580292" cy="37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3194545" y="3396760"/>
            <a:ext cx="580292" cy="37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4569075" y="2845777"/>
            <a:ext cx="580292" cy="37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477115" y="3411418"/>
            <a:ext cx="580292" cy="37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233775" y="312286"/>
            <a:ext cx="6390450" cy="429525"/>
          </a:xfrm>
          <a:prstGeom prst="rect">
            <a:avLst/>
          </a:prstGeom>
        </p:spPr>
        <p:txBody>
          <a:bodyPr lIns="68569" tIns="68569" rIns="68569" bIns="68569" anchor="t" anchorCtr="0">
            <a:noAutofit/>
          </a:bodyPr>
          <a:lstStyle/>
          <a:p>
            <a:r>
              <a:rPr lang="ja" dirty="0" smtClean="0"/>
              <a:t>ケーススタディ</a:t>
            </a:r>
            <a:r>
              <a:rPr lang="en-US" altLang="ja" dirty="0" smtClean="0"/>
              <a:t/>
            </a:r>
            <a:br>
              <a:rPr lang="en-US" altLang="ja" dirty="0" smtClean="0"/>
            </a:br>
            <a:r>
              <a:rPr lang="ja" sz="3200" dirty="0" smtClean="0"/>
              <a:t>(</a:t>
            </a:r>
            <a:r>
              <a:rPr lang="ja" sz="3200" dirty="0"/>
              <a:t>Eclipse Platformプロジェクト)</a:t>
            </a:r>
          </a:p>
        </p:txBody>
      </p:sp>
      <p:sp>
        <p:nvSpPr>
          <p:cNvPr id="133" name="Shape 133"/>
          <p:cNvSpPr txBox="1">
            <a:spLocks noGrp="1"/>
          </p:cNvSpPr>
          <p:nvPr>
            <p:ph type="body" idx="1"/>
          </p:nvPr>
        </p:nvSpPr>
        <p:spPr>
          <a:xfrm>
            <a:off x="169655" y="1513511"/>
            <a:ext cx="6390450" cy="2562300"/>
          </a:xfrm>
          <a:prstGeom prst="rect">
            <a:avLst/>
          </a:prstGeom>
        </p:spPr>
        <p:txBody>
          <a:bodyPr lIns="68569" tIns="68569" rIns="68569" bIns="68569" anchor="t" anchorCtr="0">
            <a:noAutofit/>
          </a:bodyPr>
          <a:lstStyle/>
          <a:p>
            <a:r>
              <a:rPr lang="ja" sz="1600" dirty="0"/>
              <a:t>検証フェーズの「修正内容確認」に遷移するまでの時間が最も長い</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13</a:t>
            </a:fld>
            <a:endParaRPr lang="ja"/>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6621"/>
            <a:ext cx="6858000" cy="2746595"/>
          </a:xfrm>
          <a:prstGeom prst="rect">
            <a:avLst/>
          </a:prstGeom>
        </p:spPr>
      </p:pic>
      <p:sp>
        <p:nvSpPr>
          <p:cNvPr id="7" name="円/楕円 6"/>
          <p:cNvSpPr/>
          <p:nvPr/>
        </p:nvSpPr>
        <p:spPr>
          <a:xfrm>
            <a:off x="2048616" y="3727941"/>
            <a:ext cx="580292" cy="37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5542093" y="3256085"/>
            <a:ext cx="580292" cy="37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233775" y="305710"/>
            <a:ext cx="6390450" cy="429525"/>
          </a:xfrm>
          <a:prstGeom prst="rect">
            <a:avLst/>
          </a:prstGeom>
        </p:spPr>
        <p:txBody>
          <a:bodyPr lIns="68569" tIns="68569" rIns="68569" bIns="68569" anchor="t" anchorCtr="0">
            <a:noAutofit/>
          </a:bodyPr>
          <a:lstStyle/>
          <a:p>
            <a:r>
              <a:rPr lang="ja" dirty="0" smtClean="0"/>
              <a:t>ケーススタディ</a:t>
            </a:r>
            <a:r>
              <a:rPr lang="en-US" altLang="ja" dirty="0" smtClean="0"/>
              <a:t/>
            </a:r>
            <a:br>
              <a:rPr lang="en-US" altLang="ja" dirty="0" smtClean="0"/>
            </a:br>
            <a:r>
              <a:rPr lang="ja" sz="3200" dirty="0" smtClean="0"/>
              <a:t>(</a:t>
            </a:r>
            <a:r>
              <a:rPr lang="ja" sz="3200" dirty="0"/>
              <a:t>Mozilla Firefoxプロジェクト)</a:t>
            </a:r>
          </a:p>
        </p:txBody>
      </p:sp>
      <p:sp>
        <p:nvSpPr>
          <p:cNvPr id="139" name="Shape 139"/>
          <p:cNvSpPr txBox="1">
            <a:spLocks noGrp="1"/>
          </p:cNvSpPr>
          <p:nvPr>
            <p:ph type="body" idx="1"/>
          </p:nvPr>
        </p:nvSpPr>
        <p:spPr>
          <a:xfrm>
            <a:off x="233775" y="1507294"/>
            <a:ext cx="6390450" cy="2562300"/>
          </a:xfrm>
          <a:prstGeom prst="rect">
            <a:avLst/>
          </a:prstGeom>
        </p:spPr>
        <p:txBody>
          <a:bodyPr lIns="68569" tIns="68569" rIns="68569" bIns="68569" anchor="t" anchorCtr="0">
            <a:noAutofit/>
          </a:bodyPr>
          <a:lstStyle/>
          <a:p>
            <a:r>
              <a:rPr lang="ja" sz="1800" dirty="0"/>
              <a:t>修正計画フェーズや修正フェーズに長い時間を要している</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14</a:t>
            </a:fld>
            <a:endParaRPr lang="ja"/>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62469"/>
            <a:ext cx="6858000" cy="2700747"/>
          </a:xfrm>
          <a:prstGeom prst="rect">
            <a:avLst/>
          </a:prstGeom>
        </p:spPr>
      </p:pic>
      <p:sp>
        <p:nvSpPr>
          <p:cNvPr id="7" name="円/楕円 6"/>
          <p:cNvSpPr/>
          <p:nvPr/>
        </p:nvSpPr>
        <p:spPr>
          <a:xfrm>
            <a:off x="3165240" y="3332286"/>
            <a:ext cx="580292" cy="378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233775" y="706992"/>
            <a:ext cx="6390450" cy="429525"/>
          </a:xfrm>
          <a:prstGeom prst="rect">
            <a:avLst/>
          </a:prstGeom>
        </p:spPr>
        <p:txBody>
          <a:bodyPr lIns="68569" tIns="68569" rIns="68569" bIns="68569" anchor="t" anchorCtr="0">
            <a:noAutofit/>
          </a:bodyPr>
          <a:lstStyle/>
          <a:p>
            <a:r>
              <a:rPr lang="ja" dirty="0"/>
              <a:t>ケーススタディの結果</a:t>
            </a:r>
          </a:p>
        </p:txBody>
      </p:sp>
      <p:sp>
        <p:nvSpPr>
          <p:cNvPr id="145" name="Shape 145"/>
          <p:cNvSpPr txBox="1">
            <a:spLocks noGrp="1"/>
          </p:cNvSpPr>
          <p:nvPr>
            <p:ph type="body" idx="1"/>
          </p:nvPr>
        </p:nvSpPr>
        <p:spPr>
          <a:xfrm>
            <a:off x="233775" y="1507294"/>
            <a:ext cx="6390450" cy="2562300"/>
          </a:xfrm>
          <a:prstGeom prst="rect">
            <a:avLst/>
          </a:prstGeom>
        </p:spPr>
        <p:txBody>
          <a:bodyPr lIns="68569" tIns="68569" rIns="68569" bIns="68569" anchor="t" anchorCtr="0">
            <a:noAutofit/>
          </a:bodyPr>
          <a:lstStyle/>
          <a:p>
            <a:endParaRP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15</a:t>
            </a:fld>
            <a:endParaRPr lang="ja"/>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87" y="1577631"/>
            <a:ext cx="6685481" cy="283359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233775" y="700414"/>
            <a:ext cx="6390450" cy="429525"/>
          </a:xfrm>
          <a:prstGeom prst="rect">
            <a:avLst/>
          </a:prstGeom>
        </p:spPr>
        <p:txBody>
          <a:bodyPr lIns="68569" tIns="68569" rIns="68569" bIns="68569" anchor="t" anchorCtr="0">
            <a:noAutofit/>
          </a:bodyPr>
          <a:lstStyle/>
          <a:p>
            <a:r>
              <a:rPr lang="ja" dirty="0"/>
              <a:t>考察(修正計画フェーズ)</a:t>
            </a:r>
          </a:p>
        </p:txBody>
      </p:sp>
      <p:sp>
        <p:nvSpPr>
          <p:cNvPr id="151" name="Shape 151"/>
          <p:cNvSpPr txBox="1">
            <a:spLocks noGrp="1"/>
          </p:cNvSpPr>
          <p:nvPr>
            <p:ph type="body" idx="1"/>
          </p:nvPr>
        </p:nvSpPr>
        <p:spPr>
          <a:xfrm>
            <a:off x="233775" y="1507294"/>
            <a:ext cx="6390450" cy="2562300"/>
          </a:xfrm>
          <a:prstGeom prst="rect">
            <a:avLst/>
          </a:prstGeom>
        </p:spPr>
        <p:txBody>
          <a:bodyPr lIns="68569" tIns="68569" rIns="68569" bIns="68569" anchor="t" anchorCtr="0">
            <a:noAutofit/>
          </a:bodyPr>
          <a:lstStyle/>
          <a:p>
            <a:pPr marL="0" indent="0">
              <a:buNone/>
            </a:pPr>
            <a:r>
              <a:rPr lang="ja" sz="2400" dirty="0"/>
              <a:t>３プロジェクトすべてにおいて不具合報告後に議論開始状態に遷移する不具合票が数多く存在することが確認された</a:t>
            </a:r>
          </a:p>
          <a:p>
            <a:pPr marL="0" indent="0">
              <a:buNone/>
            </a:pPr>
            <a:endParaRPr lang="en-US" altLang="ja" sz="2400" dirty="0" smtClean="0"/>
          </a:p>
          <a:p>
            <a:pPr marL="0" indent="0">
              <a:buNone/>
            </a:pPr>
            <a:r>
              <a:rPr lang="ja" sz="2400" dirty="0" smtClean="0"/>
              <a:t>ライトユーザ</a:t>
            </a:r>
            <a:r>
              <a:rPr lang="ja" sz="2400" dirty="0"/>
              <a:t>の多いプロジェクトでは特に、報告内容として必要な情報に漏れがないように</a:t>
            </a:r>
            <a:r>
              <a:rPr lang="ja" sz="2400" dirty="0" smtClean="0"/>
              <a:t>不具合</a:t>
            </a:r>
            <a:r>
              <a:rPr lang="ja-JP" altLang="en-US" sz="2400" dirty="0" smtClean="0"/>
              <a:t>票</a:t>
            </a:r>
            <a:r>
              <a:rPr lang="ja" sz="2400" dirty="0" smtClean="0"/>
              <a:t>の</a:t>
            </a:r>
            <a:r>
              <a:rPr lang="ja" sz="2400" dirty="0"/>
              <a:t>報告フォーマットをあらかじめ用意する必要がある</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16</a:t>
            </a:fld>
            <a:endParaRPr lang="ja"/>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233775" y="706992"/>
            <a:ext cx="6390450" cy="429525"/>
          </a:xfrm>
          <a:prstGeom prst="rect">
            <a:avLst/>
          </a:prstGeom>
        </p:spPr>
        <p:txBody>
          <a:bodyPr lIns="68569" tIns="68569" rIns="68569" bIns="68569" anchor="t" anchorCtr="0">
            <a:noAutofit/>
          </a:bodyPr>
          <a:lstStyle/>
          <a:p>
            <a:r>
              <a:rPr lang="ja" dirty="0"/>
              <a:t>考察(修正フェーズ)</a:t>
            </a:r>
          </a:p>
        </p:txBody>
      </p:sp>
      <p:sp>
        <p:nvSpPr>
          <p:cNvPr id="157" name="Shape 157"/>
          <p:cNvSpPr txBox="1">
            <a:spLocks noGrp="1"/>
          </p:cNvSpPr>
          <p:nvPr>
            <p:ph type="body" idx="1"/>
          </p:nvPr>
        </p:nvSpPr>
        <p:spPr>
          <a:xfrm>
            <a:off x="233775" y="1507294"/>
            <a:ext cx="6390450" cy="2562300"/>
          </a:xfrm>
          <a:prstGeom prst="rect">
            <a:avLst/>
          </a:prstGeom>
        </p:spPr>
        <p:txBody>
          <a:bodyPr lIns="68569" tIns="68569" rIns="68569" bIns="68569" anchor="t" anchorCtr="0">
            <a:noAutofit/>
          </a:bodyPr>
          <a:lstStyle/>
          <a:p>
            <a:pPr marL="0" indent="0">
              <a:buNone/>
            </a:pPr>
            <a:r>
              <a:rPr lang="ja" sz="2400" dirty="0"/>
              <a:t>プロジェクト管理者がプロジェクト参加者の専門性を把握できていないため、適切な修正担当者を決定することが困難</a:t>
            </a:r>
          </a:p>
          <a:p>
            <a:endParaRPr sz="2400" dirty="0"/>
          </a:p>
          <a:p>
            <a:pPr marL="0" indent="0">
              <a:buNone/>
            </a:pPr>
            <a:r>
              <a:rPr lang="ja" sz="2400" dirty="0"/>
              <a:t>不具合修正担当者の自動決定手法の導入と効果の検証が今後の課題である</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17</a:t>
            </a:fld>
            <a:endParaRPr lang="ja"/>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233775" y="739884"/>
            <a:ext cx="6390450" cy="429525"/>
          </a:xfrm>
          <a:prstGeom prst="rect">
            <a:avLst/>
          </a:prstGeom>
        </p:spPr>
        <p:txBody>
          <a:bodyPr lIns="68569" tIns="68569" rIns="68569" bIns="68569" anchor="t" anchorCtr="0">
            <a:noAutofit/>
          </a:bodyPr>
          <a:lstStyle/>
          <a:p>
            <a:r>
              <a:rPr lang="ja"/>
              <a:t>考察(検証フェーズ)</a:t>
            </a:r>
          </a:p>
        </p:txBody>
      </p:sp>
      <p:sp>
        <p:nvSpPr>
          <p:cNvPr id="163" name="Shape 163"/>
          <p:cNvSpPr txBox="1">
            <a:spLocks noGrp="1"/>
          </p:cNvSpPr>
          <p:nvPr>
            <p:ph type="body" idx="1"/>
          </p:nvPr>
        </p:nvSpPr>
        <p:spPr>
          <a:xfrm>
            <a:off x="233775" y="1507294"/>
            <a:ext cx="6390450" cy="2562300"/>
          </a:xfrm>
          <a:prstGeom prst="rect">
            <a:avLst/>
          </a:prstGeom>
        </p:spPr>
        <p:txBody>
          <a:bodyPr lIns="68569" tIns="68569" rIns="68569" bIns="68569" anchor="t" anchorCtr="0">
            <a:noAutofit/>
          </a:bodyPr>
          <a:lstStyle/>
          <a:p>
            <a:pPr marL="0" indent="0">
              <a:buNone/>
            </a:pPr>
            <a:r>
              <a:rPr lang="ja" sz="2400" dirty="0"/>
              <a:t>不具合の再修正によって解決日が先延ばしになってしまうことが</a:t>
            </a:r>
            <a:r>
              <a:rPr lang="ja" sz="2400" dirty="0" smtClean="0"/>
              <a:t>ある</a:t>
            </a:r>
            <a:endParaRPr lang="en-US" altLang="ja" sz="2400" dirty="0" smtClean="0"/>
          </a:p>
          <a:p>
            <a:endParaRPr lang="ja" sz="2400" dirty="0"/>
          </a:p>
          <a:p>
            <a:pPr marL="0" indent="0">
              <a:buNone/>
            </a:pPr>
            <a:r>
              <a:rPr lang="ja" sz="2400" dirty="0"/>
              <a:t>再修正が必要となる可能性の高いモジュールをあらかじめ見積もっておくことで、プロジェクト管理者は再修正が必要と予測される不具合を優先的に検証し、修正担当候補者へ早急に再修正の依頼を行うことができる</a:t>
            </a:r>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18</a:t>
            </a:fld>
            <a:endParaRPr lang="j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233775" y="700417"/>
            <a:ext cx="6390450" cy="429525"/>
          </a:xfrm>
          <a:prstGeom prst="rect">
            <a:avLst/>
          </a:prstGeom>
        </p:spPr>
        <p:txBody>
          <a:bodyPr lIns="68569" tIns="68569" rIns="68569" bIns="68569" anchor="t" anchorCtr="0">
            <a:noAutofit/>
          </a:bodyPr>
          <a:lstStyle/>
          <a:p>
            <a:r>
              <a:rPr lang="ja" dirty="0"/>
              <a:t>まとめ</a:t>
            </a:r>
          </a:p>
        </p:txBody>
      </p:sp>
      <p:sp>
        <p:nvSpPr>
          <p:cNvPr id="169" name="Shape 169"/>
          <p:cNvSpPr txBox="1">
            <a:spLocks noGrp="1"/>
          </p:cNvSpPr>
          <p:nvPr>
            <p:ph type="body" idx="1"/>
          </p:nvPr>
        </p:nvSpPr>
        <p:spPr>
          <a:xfrm>
            <a:off x="233775" y="1507294"/>
            <a:ext cx="6390450" cy="2562300"/>
          </a:xfrm>
          <a:prstGeom prst="rect">
            <a:avLst/>
          </a:prstGeom>
        </p:spPr>
        <p:txBody>
          <a:bodyPr lIns="68569" tIns="68569" rIns="68569" bIns="68569" anchor="t" anchorCtr="0">
            <a:noAutofit/>
          </a:bodyPr>
          <a:lstStyle/>
          <a:p>
            <a:r>
              <a:rPr lang="en-US" altLang="ja-JP" sz="2400" dirty="0" smtClean="0"/>
              <a:t>3</a:t>
            </a:r>
            <a:r>
              <a:rPr lang="ja-JP" altLang="en-US" sz="2400" dirty="0" smtClean="0"/>
              <a:t>プロジェクト共に、不具合についての議論がなされた後に実際の修正が開始される場合が多く、修正計画フェーズでは時間を要することが分かった</a:t>
            </a:r>
            <a:endParaRPr lang="en-US" altLang="ja-JP" sz="2400" dirty="0" smtClean="0"/>
          </a:p>
          <a:p>
            <a:endParaRPr sz="2400" dirty="0"/>
          </a:p>
          <a:p>
            <a:pPr marL="0" indent="0">
              <a:buNone/>
            </a:pPr>
            <a:r>
              <a:rPr lang="ja" sz="2400" dirty="0"/>
              <a:t>今後はプロジェクト管理者が各作業時間を正確に把握するために、OSSの種類や特徴、不具合の特徴による各作業時間について分析を行うことが課題である</a:t>
            </a:r>
          </a:p>
          <a:p>
            <a:endParaRPr dirty="0"/>
          </a:p>
          <a:p>
            <a:endParaRPr dirty="0"/>
          </a:p>
        </p:txBody>
      </p:sp>
      <p:sp>
        <p:nvSpPr>
          <p:cNvPr id="2" name="スライド番号プレースホルダー 1"/>
          <p:cNvSpPr>
            <a:spLocks noGrp="1"/>
          </p:cNvSpPr>
          <p:nvPr>
            <p:ph type="sldNum" idx="12"/>
          </p:nvPr>
        </p:nvSpPr>
        <p:spPr/>
        <p:txBody>
          <a:bodyPr/>
          <a:lstStyle/>
          <a:p>
            <a:fld id="{00000000-1234-1234-1234-123412341234}" type="slidenum">
              <a:rPr lang="en-US" altLang="ja" smtClean="0"/>
              <a:pPr/>
              <a:t>19</a:t>
            </a:fld>
            <a:endParaRPr lang="ja"/>
          </a:p>
        </p:txBody>
      </p:sp>
    </p:spTree>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TM02900769[[fn=レトロスペクト]]</Template>
  <TotalTime>70</TotalTime>
  <Words>756</Words>
  <Application>Microsoft Office PowerPoint</Application>
  <PresentationFormat>ユーザー設定</PresentationFormat>
  <Paragraphs>119</Paragraphs>
  <Slides>19</Slides>
  <Notes>19</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19</vt:i4>
      </vt:variant>
    </vt:vector>
  </HeadingPairs>
  <TitlesOfParts>
    <vt:vector size="25" baseType="lpstr">
      <vt:lpstr>ＭＳ Ｐゴシック</vt:lpstr>
      <vt:lpstr>新細明體</vt:lpstr>
      <vt:lpstr>Arial</vt:lpstr>
      <vt:lpstr>Calibri</vt:lpstr>
      <vt:lpstr>Calibri Light</vt:lpstr>
      <vt:lpstr>レトロスペクト</vt:lpstr>
      <vt:lpstr>OSS開発における不具合修正プロセスの現状と課題 不具合修正時間の短縮化へ向けた分析</vt:lpstr>
      <vt:lpstr>背景</vt:lpstr>
      <vt:lpstr>目的</vt:lpstr>
      <vt:lpstr>OSSにおける不具合管理</vt:lpstr>
      <vt:lpstr>不具合票の内容</vt:lpstr>
      <vt:lpstr>不具合修正プロセス</vt:lpstr>
      <vt:lpstr>分析方法についての概要</vt:lpstr>
      <vt:lpstr>分析の手順</vt:lpstr>
      <vt:lpstr>分析の手順</vt:lpstr>
      <vt:lpstr>分析の手順</vt:lpstr>
      <vt:lpstr>分析の手順</vt:lpstr>
      <vt:lpstr>ケーススタディ (Apache HTTP Serverプロジェクト)</vt:lpstr>
      <vt:lpstr>ケーススタディ (Eclipse Platformプロジェクト)</vt:lpstr>
      <vt:lpstr>ケーススタディ (Mozilla Firefoxプロジェクト)</vt:lpstr>
      <vt:lpstr>ケーススタディの結果</vt:lpstr>
      <vt:lpstr>考察(修正計画フェーズ)</vt:lpstr>
      <vt:lpstr>考察(修正フェーズ)</vt:lpstr>
      <vt:lpstr>考察(検証フェーズ)</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OSS開発における不具合修正プロセスの現状と課題 不具合修正時間の短縮化へ向けた分析</dc:title>
  <dc:creator>山﨑　大輝</dc:creator>
  <cp:lastModifiedBy>山﨑　大輝</cp:lastModifiedBy>
  <cp:revision>11</cp:revision>
  <dcterms:modified xsi:type="dcterms:W3CDTF">2016-11-04T00:57:03Z</dcterms:modified>
</cp:coreProperties>
</file>