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58" r:id="rId4"/>
    <p:sldId id="263" r:id="rId5"/>
    <p:sldId id="262" r:id="rId6"/>
    <p:sldId id="259" r:id="rId7"/>
    <p:sldId id="264" r:id="rId8"/>
    <p:sldId id="265" r:id="rId9"/>
    <p:sldId id="266" r:id="rId10"/>
    <p:sldId id="267" r:id="rId11"/>
    <p:sldId id="269" r:id="rId12"/>
    <p:sldId id="268" r:id="rId13"/>
    <p:sldId id="260" r:id="rId14"/>
    <p:sldId id="261" r:id="rId15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84" y="5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46DECD-61DA-46B1-87BB-B660D3CBD206}" type="datetimeFigureOut">
              <a:rPr kumimoji="1" lang="ja-JP" altLang="en-US" smtClean="0"/>
              <a:t>2016/9/20</a:t>
            </a:fld>
            <a:endParaRPr kumimoji="1" lang="ja-JP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en-US" altLang="ja-JP" smtClean="0"/>
              <a:t>Click to edit Master text styles</a:t>
            </a:r>
          </a:p>
          <a:p>
            <a:pPr lvl="1"/>
            <a:r>
              <a:rPr kumimoji="1" lang="en-US" altLang="ja-JP" smtClean="0"/>
              <a:t>Second level</a:t>
            </a:r>
          </a:p>
          <a:p>
            <a:pPr lvl="2"/>
            <a:r>
              <a:rPr kumimoji="1" lang="en-US" altLang="ja-JP" smtClean="0"/>
              <a:t>Third level</a:t>
            </a:r>
          </a:p>
          <a:p>
            <a:pPr lvl="3"/>
            <a:r>
              <a:rPr kumimoji="1" lang="en-US" altLang="ja-JP" smtClean="0"/>
              <a:t>Fourth level</a:t>
            </a:r>
          </a:p>
          <a:p>
            <a:pPr lvl="4"/>
            <a:r>
              <a:rPr kumimoji="1" lang="en-US" altLang="ja-JP" smtClean="0"/>
              <a:t>Fifth level</a:t>
            </a:r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F58B43-57B2-4070-B79F-8C1B95A77D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89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F58B43-57B2-4070-B79F-8C1B95A77D5C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28807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F58B43-57B2-4070-B79F-8C1B95A77D5C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34881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ja-JP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7117A-B17A-4AF0-B1C3-C9EAA0F32378}" type="datetime1">
              <a:rPr kumimoji="1" lang="ja-JP" altLang="en-US" smtClean="0"/>
              <a:t>2016/9/20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F162F-CE74-4B98-AE42-86A7298D08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6729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B299A-A162-4937-979B-BC2D6063357C}" type="datetime1">
              <a:rPr kumimoji="1" lang="ja-JP" altLang="en-US" smtClean="0"/>
              <a:t>2016/9/20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F162F-CE74-4B98-AE42-86A7298D08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4246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E7174-CFBC-4231-B590-1D9D3918A68A}" type="datetime1">
              <a:rPr kumimoji="1" lang="ja-JP" altLang="en-US" smtClean="0"/>
              <a:t>2016/9/20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F162F-CE74-4B98-AE42-86A7298D08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5681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3C1EC-50A3-4268-BFD5-ECD36D39644E}" type="datetime1">
              <a:rPr kumimoji="1" lang="ja-JP" altLang="en-US" smtClean="0"/>
              <a:t>2016/9/20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F162F-CE74-4B98-AE42-86A7298D08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4700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8A621-D2E2-42F4-BD15-06155D035B8C}" type="datetime1">
              <a:rPr kumimoji="1" lang="ja-JP" altLang="en-US" smtClean="0"/>
              <a:t>2016/9/20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F162F-CE74-4B98-AE42-86A7298D08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7023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B3331-3C36-48CA-85B8-1F80C77D5A6E}" type="datetime1">
              <a:rPr kumimoji="1" lang="ja-JP" altLang="en-US" smtClean="0"/>
              <a:t>2016/9/20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F162F-CE74-4B98-AE42-86A7298D08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9336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E839C-151B-42AC-8E10-540A414D5699}" type="datetime1">
              <a:rPr kumimoji="1" lang="ja-JP" altLang="en-US" smtClean="0"/>
              <a:t>2016/9/20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F162F-CE74-4B98-AE42-86A7298D08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5442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4A952-C208-497A-BCCD-E8617ADA74D0}" type="datetime1">
              <a:rPr kumimoji="1" lang="ja-JP" altLang="en-US" smtClean="0"/>
              <a:t>2016/9/20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F162F-CE74-4B98-AE42-86A7298D08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4476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ja-JP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814CD-2909-415F-B8DB-20C0A3D50882}" type="datetime1">
              <a:rPr kumimoji="1" lang="ja-JP" altLang="en-US" smtClean="0"/>
              <a:t>2016/9/20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F162F-CE74-4B98-AE42-86A7298D08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4671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CC11B-5711-484F-9D67-B45E5550789C}" type="datetime1">
              <a:rPr kumimoji="1" lang="ja-JP" altLang="en-US" smtClean="0"/>
              <a:t>2016/9/20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F162F-CE74-4B98-AE42-86A7298D08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8303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343C0-FCA6-49D7-A0C0-4E0CDD04F49C}" type="datetime1">
              <a:rPr kumimoji="1" lang="ja-JP" altLang="en-US" smtClean="0"/>
              <a:t>2016/9/20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F162F-CE74-4B98-AE42-86A7298D08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6275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E3FAA0-4110-4D6D-A081-625E93944F51}" type="datetime1">
              <a:rPr kumimoji="1" lang="ja-JP" altLang="en-US" smtClean="0"/>
              <a:t>2016/9/20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3F162F-CE74-4B98-AE42-86A7298D08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3025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m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7700" y="258128"/>
            <a:ext cx="7772400" cy="2387600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 smtClean="0"/>
              <a:t>Relink: Recovering Links between Bugs and Changes</a:t>
            </a:r>
            <a:endParaRPr kumimoji="1" lang="ja-JP" alt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7600" y="3132456"/>
            <a:ext cx="7137400" cy="1655762"/>
          </a:xfrm>
        </p:spPr>
        <p:txBody>
          <a:bodyPr/>
          <a:lstStyle/>
          <a:p>
            <a:r>
              <a:rPr kumimoji="1" lang="en-US" altLang="ja-JP" dirty="0" smtClean="0"/>
              <a:t>Author: </a:t>
            </a:r>
            <a:r>
              <a:rPr kumimoji="1" lang="en-US" altLang="ja-JP" dirty="0" err="1" smtClean="0"/>
              <a:t>Rongxin</a:t>
            </a:r>
            <a:r>
              <a:rPr lang="en-US" altLang="ja-JP" dirty="0"/>
              <a:t> </a:t>
            </a:r>
            <a:r>
              <a:rPr lang="en-US" altLang="ja-JP" dirty="0" smtClean="0"/>
              <a:t>Wu ,</a:t>
            </a:r>
            <a:r>
              <a:rPr lang="ja-JP" altLang="en-US" dirty="0" smtClean="0"/>
              <a:t>　</a:t>
            </a:r>
            <a:r>
              <a:rPr lang="en-US" altLang="ja-JP" dirty="0" err="1" smtClean="0"/>
              <a:t>Sunghun</a:t>
            </a:r>
            <a:r>
              <a:rPr lang="en-US" altLang="ja-JP" dirty="0" smtClean="0"/>
              <a:t> Kim,  </a:t>
            </a:r>
            <a:r>
              <a:rPr kumimoji="1" lang="en-US" altLang="ja-JP" dirty="0" smtClean="0"/>
              <a:t>S.C. Cheung</a:t>
            </a:r>
          </a:p>
          <a:p>
            <a:r>
              <a:rPr lang="en-US" altLang="ja-JP" dirty="0" smtClean="0"/>
              <a:t>School of Software, Tsinghua University</a:t>
            </a:r>
          </a:p>
          <a:p>
            <a:r>
              <a:rPr lang="en-US" altLang="ja-JP" dirty="0" smtClean="0"/>
              <a:t>The Hong Kong </a:t>
            </a:r>
            <a:r>
              <a:rPr lang="en-US" altLang="ja-JP" dirty="0" err="1" smtClean="0"/>
              <a:t>Uneversity</a:t>
            </a:r>
            <a:r>
              <a:rPr lang="en-US" altLang="ja-JP" dirty="0" smtClean="0"/>
              <a:t> of Science and Technology</a:t>
            </a:r>
            <a:endParaRPr kumimoji="1" lang="ja-JP" alt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3575865"/>
              </p:ext>
            </p:extLst>
          </p:nvPr>
        </p:nvGraphicFramePr>
        <p:xfrm>
          <a:off x="412750" y="5054918"/>
          <a:ext cx="3651250" cy="1343025"/>
        </p:xfrm>
        <a:graphic>
          <a:graphicData uri="http://schemas.openxmlformats.org/drawingml/2006/table">
            <a:tbl>
              <a:tblPr/>
              <a:tblGrid>
                <a:gridCol w="3651250"/>
              </a:tblGrid>
              <a:tr h="450897">
                <a:tc>
                  <a:txBody>
                    <a:bodyPr/>
                    <a:lstStyle/>
                    <a:p>
                      <a:r>
                        <a:rPr lang="en-US" sz="1600" b="0" dirty="0">
                          <a:effectLst/>
                          <a:latin typeface="+mn-lt"/>
                        </a:rPr>
                        <a:t>Proceedings of the 19th ACM SIGSOFT symposium and the 13th European conference on Foundations of software engineering</a:t>
                      </a:r>
                    </a:p>
                  </a:txBody>
                  <a:tcPr marL="95250" marR="9525" marT="9525" marB="95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01102">
                <a:tc>
                  <a:txBody>
                    <a:bodyPr/>
                    <a:lstStyle/>
                    <a:p>
                      <a:r>
                        <a:rPr lang="en-US" sz="1600" b="0" dirty="0">
                          <a:effectLst/>
                          <a:latin typeface="+mn-lt"/>
                        </a:rPr>
                        <a:t>Pages 15-25 </a:t>
                      </a:r>
                    </a:p>
                  </a:txBody>
                  <a:tcPr marL="95250" marR="9525" marT="9525" marB="952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F162F-CE74-4B98-AE42-86A7298D0811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8732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en-US" altLang="ja-JP" dirty="0" smtClean="0"/>
              <a:t>Links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The links between fixed bugs and committed changes are important:</a:t>
            </a:r>
          </a:p>
          <a:p>
            <a:pPr lvl="1"/>
            <a:r>
              <a:rPr lang="en-US" altLang="ja-JP" dirty="0" smtClean="0"/>
              <a:t>For measuring software quality</a:t>
            </a:r>
          </a:p>
          <a:p>
            <a:pPr lvl="1"/>
            <a:r>
              <a:rPr kumimoji="1" lang="en-US" altLang="ja-JP" dirty="0" smtClean="0"/>
              <a:t>For constructing defect prediction models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F162F-CE74-4B98-AE42-86A7298D0811}" type="slidenum">
              <a:rPr kumimoji="1" lang="ja-JP" altLang="en-US" smtClean="0"/>
              <a:t>2</a:t>
            </a:fld>
            <a:endParaRPr kumimoji="1" lang="ja-JP" altLang="en-US"/>
          </a:p>
        </p:txBody>
      </p:sp>
      <p:sp>
        <p:nvSpPr>
          <p:cNvPr id="5" name="Flowchart: Magnetic Disk 4"/>
          <p:cNvSpPr/>
          <p:nvPr/>
        </p:nvSpPr>
        <p:spPr>
          <a:xfrm>
            <a:off x="1115568" y="4572000"/>
            <a:ext cx="1499616" cy="1243584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Bugzilla</a:t>
            </a:r>
            <a:endParaRPr kumimoji="1" lang="ja-JP" altLang="en-US" dirty="0"/>
          </a:p>
        </p:txBody>
      </p:sp>
      <p:sp>
        <p:nvSpPr>
          <p:cNvPr id="6" name="Flowchart: Magnetic Disk 5"/>
          <p:cNvSpPr/>
          <p:nvPr/>
        </p:nvSpPr>
        <p:spPr>
          <a:xfrm>
            <a:off x="5401056" y="4572000"/>
            <a:ext cx="1499616" cy="1243584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CVS/SVN</a:t>
            </a:r>
            <a:endParaRPr kumimoji="1" lang="ja-JP" altLang="en-US" dirty="0"/>
          </a:p>
        </p:txBody>
      </p:sp>
      <p:sp>
        <p:nvSpPr>
          <p:cNvPr id="7" name="Curved Down Arrow 6"/>
          <p:cNvSpPr/>
          <p:nvPr/>
        </p:nvSpPr>
        <p:spPr>
          <a:xfrm>
            <a:off x="1719072" y="3895344"/>
            <a:ext cx="4738878" cy="896112"/>
          </a:xfrm>
          <a:prstGeom prst="curvedDownArrow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15568" y="6122908"/>
            <a:ext cx="1554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Fixed Bugs</a:t>
            </a:r>
            <a:endParaRPr kumimoji="1" lang="ja-JP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401056" y="6075145"/>
            <a:ext cx="2371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Committed Changes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63352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en-US" altLang="ja-JP" dirty="0" smtClean="0"/>
              <a:t>Traditional Heuristics</a:t>
            </a:r>
            <a:endParaRPr kumimoji="1" lang="ja-JP" altLang="en-US" dirty="0"/>
          </a:p>
        </p:txBody>
      </p:sp>
      <p:pic>
        <p:nvPicPr>
          <p:cNvPr id="5" name="Content Placeholder 4" descr="Screen Clippi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970" y="1690689"/>
            <a:ext cx="7724060" cy="3334685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F162F-CE74-4B98-AE42-86A7298D0811}" type="slidenum">
              <a:rPr kumimoji="1" lang="ja-JP" altLang="en-US" smtClean="0"/>
              <a:t>3</a:t>
            </a:fld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217295" y="5615583"/>
            <a:ext cx="67094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Proposed by Bachmann and </a:t>
            </a:r>
            <a:r>
              <a:rPr kumimoji="1" lang="en-US" altLang="ja-JP" dirty="0" err="1" smtClean="0"/>
              <a:t>Bemstein</a:t>
            </a:r>
            <a:r>
              <a:rPr kumimoji="1" lang="en-US" altLang="ja-JP" dirty="0" smtClean="0"/>
              <a:t>. </a:t>
            </a:r>
          </a:p>
          <a:p>
            <a:r>
              <a:rPr kumimoji="1" lang="en-US" altLang="ja-JP" i="1" dirty="0" smtClean="0"/>
              <a:t>Software process data quality and characteristics – a historical view on open and closed source projects.</a:t>
            </a:r>
            <a:endParaRPr kumimoji="1" lang="ja-JP" altLang="en-US" i="1" dirty="0"/>
          </a:p>
        </p:txBody>
      </p:sp>
    </p:spTree>
    <p:extLst>
      <p:ext uri="{BB962C8B-B14F-4D97-AF65-F5344CB8AC3E}">
        <p14:creationId xmlns:p14="http://schemas.microsoft.com/office/powerpoint/2010/main" val="3832470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en-US" altLang="ja-JP" dirty="0" smtClean="0"/>
              <a:t>Missing Links!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F162F-CE74-4B98-AE42-86A7298D0811}" type="slidenum">
              <a:rPr kumimoji="1" lang="ja-JP" altLang="en-US" smtClean="0"/>
              <a:t>4</a:t>
            </a:fld>
            <a:endParaRPr kumimoji="1" lang="ja-JP" altLang="en-US"/>
          </a:p>
        </p:txBody>
      </p:sp>
      <p:sp>
        <p:nvSpPr>
          <p:cNvPr id="5" name="Flowchart: Alternate Process 4"/>
          <p:cNvSpPr/>
          <p:nvPr/>
        </p:nvSpPr>
        <p:spPr>
          <a:xfrm>
            <a:off x="628650" y="1956816"/>
            <a:ext cx="3127248" cy="3986784"/>
          </a:xfrm>
          <a:prstGeom prst="flowChartAlternate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2000" dirty="0" smtClean="0"/>
              <a:t>Source Code Repository</a:t>
            </a:r>
          </a:p>
          <a:p>
            <a:pPr algn="ctr"/>
            <a:r>
              <a:rPr lang="en-US" altLang="ja-JP" sz="2000" dirty="0" smtClean="0"/>
              <a:t>all commits </a:t>
            </a:r>
            <a:endParaRPr kumimoji="1" lang="en-US" altLang="ja-JP" dirty="0"/>
          </a:p>
          <a:p>
            <a:pPr algn="ctr"/>
            <a:r>
              <a:rPr lang="en-US" altLang="ja-JP" dirty="0" smtClean="0"/>
              <a:t>{Bug fixes}</a:t>
            </a:r>
          </a:p>
          <a:p>
            <a:pPr algn="ctr"/>
            <a:endParaRPr lang="en-US" altLang="ja-JP" dirty="0" smtClean="0"/>
          </a:p>
          <a:p>
            <a:pPr algn="ctr"/>
            <a:r>
              <a:rPr lang="en-US" altLang="ja-JP" dirty="0" smtClean="0"/>
              <a:t>{commit}</a:t>
            </a:r>
          </a:p>
          <a:p>
            <a:pPr algn="ctr"/>
            <a:r>
              <a:rPr lang="en-US" altLang="ja-JP" dirty="0" smtClean="0"/>
              <a:t>{commit}</a:t>
            </a:r>
          </a:p>
          <a:p>
            <a:pPr algn="ctr"/>
            <a:r>
              <a:rPr lang="en-US" altLang="ja-JP" dirty="0" smtClean="0"/>
              <a:t>{commit}</a:t>
            </a:r>
          </a:p>
          <a:p>
            <a:pPr algn="ctr"/>
            <a:endParaRPr kumimoji="1" lang="en-US" altLang="ja-JP" dirty="0"/>
          </a:p>
          <a:p>
            <a:pPr algn="ctr"/>
            <a:r>
              <a:rPr lang="en-US" altLang="ja-JP" dirty="0" smtClean="0"/>
              <a:t>Linked bug fixes</a:t>
            </a:r>
          </a:p>
          <a:p>
            <a:pPr algn="ctr"/>
            <a:r>
              <a:rPr lang="en-US" altLang="ja-JP" dirty="0" smtClean="0"/>
              <a:t>{commit}</a:t>
            </a:r>
          </a:p>
          <a:p>
            <a:pPr algn="ctr"/>
            <a:r>
              <a:rPr lang="en-US" altLang="ja-JP" dirty="0" smtClean="0"/>
              <a:t>{commit}</a:t>
            </a:r>
          </a:p>
          <a:p>
            <a:pPr algn="ctr"/>
            <a:endParaRPr kumimoji="1" lang="en-US" altLang="ja-JP" dirty="0"/>
          </a:p>
        </p:txBody>
      </p:sp>
      <p:sp>
        <p:nvSpPr>
          <p:cNvPr id="7" name="Flowchart: Alternate Process 6"/>
          <p:cNvSpPr/>
          <p:nvPr/>
        </p:nvSpPr>
        <p:spPr>
          <a:xfrm>
            <a:off x="5737098" y="2007902"/>
            <a:ext cx="3127248" cy="3986784"/>
          </a:xfrm>
          <a:prstGeom prst="flowChartAlternate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2000" dirty="0" smtClean="0"/>
              <a:t>Bug Database</a:t>
            </a:r>
          </a:p>
          <a:p>
            <a:pPr algn="ctr"/>
            <a:r>
              <a:rPr lang="en-US" altLang="ja-JP" sz="2000" dirty="0" smtClean="0"/>
              <a:t>all bugs</a:t>
            </a:r>
          </a:p>
          <a:p>
            <a:pPr algn="ctr"/>
            <a:endParaRPr kumimoji="1" lang="en-US" altLang="ja-JP" dirty="0"/>
          </a:p>
          <a:p>
            <a:pPr algn="ctr"/>
            <a:r>
              <a:rPr lang="en-US" altLang="ja-JP" dirty="0" smtClean="0"/>
              <a:t>Fixed bugs</a:t>
            </a:r>
          </a:p>
          <a:p>
            <a:pPr algn="ctr"/>
            <a:r>
              <a:rPr lang="en-US" altLang="ja-JP" dirty="0" smtClean="0"/>
              <a:t>{commit}</a:t>
            </a:r>
          </a:p>
          <a:p>
            <a:pPr algn="ctr"/>
            <a:r>
              <a:rPr lang="en-US" altLang="ja-JP" dirty="0" smtClean="0"/>
              <a:t>{commit}</a:t>
            </a:r>
          </a:p>
          <a:p>
            <a:pPr algn="ctr"/>
            <a:r>
              <a:rPr lang="en-US" altLang="ja-JP" dirty="0" smtClean="0"/>
              <a:t>{commit}</a:t>
            </a:r>
          </a:p>
          <a:p>
            <a:pPr algn="ctr"/>
            <a:endParaRPr kumimoji="1" lang="en-US" altLang="ja-JP" dirty="0"/>
          </a:p>
          <a:p>
            <a:pPr algn="ctr"/>
            <a:r>
              <a:rPr lang="en-US" altLang="ja-JP" dirty="0" smtClean="0"/>
              <a:t>Linked bug fixes</a:t>
            </a:r>
          </a:p>
          <a:p>
            <a:pPr algn="ctr"/>
            <a:r>
              <a:rPr lang="en-US" altLang="ja-JP" dirty="0" smtClean="0"/>
              <a:t>{commit}</a:t>
            </a:r>
          </a:p>
          <a:p>
            <a:pPr algn="ctr"/>
            <a:r>
              <a:rPr lang="en-US" altLang="ja-JP" dirty="0" smtClean="0"/>
              <a:t>{commit}</a:t>
            </a:r>
          </a:p>
          <a:p>
            <a:pPr algn="ctr"/>
            <a:endParaRPr kumimoji="1" lang="en-US" altLang="ja-JP" dirty="0"/>
          </a:p>
        </p:txBody>
      </p:sp>
      <p:sp>
        <p:nvSpPr>
          <p:cNvPr id="8" name="Oval 7"/>
          <p:cNvSpPr/>
          <p:nvPr/>
        </p:nvSpPr>
        <p:spPr>
          <a:xfrm>
            <a:off x="1049274" y="4315968"/>
            <a:ext cx="2352294" cy="128016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Rounded Rectangle 8"/>
          <p:cNvSpPr/>
          <p:nvPr/>
        </p:nvSpPr>
        <p:spPr>
          <a:xfrm>
            <a:off x="896112" y="3236976"/>
            <a:ext cx="2670048" cy="257860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670048" y="3584448"/>
            <a:ext cx="4206240" cy="73152"/>
          </a:xfrm>
          <a:prstGeom prst="straightConnector1">
            <a:avLst/>
          </a:prstGeom>
          <a:ln w="28575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694432" y="3828288"/>
            <a:ext cx="4206240" cy="73152"/>
          </a:xfrm>
          <a:prstGeom prst="straightConnector1">
            <a:avLst/>
          </a:prstGeom>
          <a:ln w="28575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2694432" y="4102608"/>
            <a:ext cx="4206240" cy="73152"/>
          </a:xfrm>
          <a:prstGeom prst="straightConnector1">
            <a:avLst/>
          </a:prstGeom>
          <a:ln w="28575">
            <a:solidFill>
              <a:srgbClr val="FF000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078224" y="2615184"/>
            <a:ext cx="14965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Related,</a:t>
            </a:r>
          </a:p>
          <a:p>
            <a:r>
              <a:rPr lang="en-US" altLang="ja-JP" dirty="0" smtClean="0"/>
              <a:t>But not linked</a:t>
            </a:r>
            <a:endParaRPr kumimoji="1" lang="ja-JP" alt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2670048" y="4949952"/>
            <a:ext cx="4206240" cy="73152"/>
          </a:xfrm>
          <a:prstGeom prst="straightConnector1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2670048" y="5228426"/>
            <a:ext cx="4206240" cy="73152"/>
          </a:xfrm>
          <a:prstGeom prst="straightConnector1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078224" y="5317654"/>
            <a:ext cx="1469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Linked via log message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31670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en-US" altLang="ja-JP" dirty="0" smtClean="0"/>
              <a:t>Why Missing Links?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Missing bug reference in change log</a:t>
            </a:r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endParaRPr lang="en-US" altLang="ja-JP" dirty="0"/>
          </a:p>
          <a:p>
            <a:r>
              <a:rPr lang="en-US" altLang="ja-JP" dirty="0" smtClean="0"/>
              <a:t>Irregular bug reference formats</a:t>
            </a:r>
          </a:p>
          <a:p>
            <a:pPr lvl="1">
              <a:buFont typeface="Wingdings" panose="05000000000000000000" pitchFamily="2" charset="2"/>
              <a:buChar char="u"/>
            </a:pPr>
            <a:r>
              <a:rPr kumimoji="1" lang="en-US" altLang="ja-JP" dirty="0" smtClean="0"/>
              <a:t> “issue 681”, “bug 232”, “fixed for #239”</a:t>
            </a:r>
          </a:p>
          <a:p>
            <a:pPr lvl="1">
              <a:buFont typeface="Wingdings" panose="05000000000000000000" pitchFamily="2" charset="2"/>
              <a:buChar char="u"/>
            </a:pPr>
            <a:r>
              <a:rPr lang="en-US" altLang="ja-JP" dirty="0" smtClean="0"/>
              <a:t>Typos: “Fic 239”</a:t>
            </a:r>
            <a:endParaRPr kumimoji="1" lang="en-US" altLang="ja-JP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F162F-CE74-4B98-AE42-86A7298D0811}" type="slidenum">
              <a:rPr kumimoji="1" lang="ja-JP" altLang="en-US" smtClean="0"/>
              <a:t>5</a:t>
            </a:fld>
            <a:endParaRPr kumimoji="1" lang="ja-JP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960" y="2355315"/>
            <a:ext cx="6571690" cy="192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762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en-US" altLang="ja-JP" dirty="0" smtClean="0"/>
              <a:t>Features of Links</a:t>
            </a:r>
            <a:r>
              <a:rPr kumimoji="1" lang="ja-JP" altLang="en-US" dirty="0" smtClean="0"/>
              <a:t>　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To recover the missing links, we studied many bug reports (including comments) and change logs</a:t>
            </a:r>
          </a:p>
          <a:p>
            <a:r>
              <a:rPr lang="en-US" altLang="ja-JP" dirty="0" smtClean="0"/>
              <a:t>We have identified the following features of link:</a:t>
            </a:r>
          </a:p>
          <a:p>
            <a:pPr lvl="1"/>
            <a:r>
              <a:rPr kumimoji="1" lang="en-US" altLang="ja-JP" dirty="0" smtClean="0"/>
              <a:t>Time interval: the bug-</a:t>
            </a:r>
            <a:r>
              <a:rPr lang="en-US" altLang="ja-JP" dirty="0" smtClean="0"/>
              <a:t>fix time and change committed time are close</a:t>
            </a:r>
          </a:p>
          <a:p>
            <a:pPr lvl="1"/>
            <a:r>
              <a:rPr kumimoji="1" lang="en-US" altLang="ja-JP" dirty="0" smtClean="0"/>
              <a:t>Bug owner and change committer: they are often the same person, or have mapping relationships</a:t>
            </a:r>
          </a:p>
          <a:p>
            <a:pPr lvl="1"/>
            <a:r>
              <a:rPr lang="en-US" altLang="ja-JP" dirty="0" smtClean="0"/>
              <a:t>Text similarity: the textual descriptions in the bug report are often similar to those in the change logs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F162F-CE74-4B98-AE42-86A7298D0811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7832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93142"/>
            <a:ext cx="7886700" cy="1325563"/>
          </a:xfrm>
        </p:spPr>
        <p:txBody>
          <a:bodyPr/>
          <a:lstStyle/>
          <a:p>
            <a:pPr algn="ctr"/>
            <a:r>
              <a:rPr kumimoji="1" lang="en-US" altLang="ja-JP" dirty="0" smtClean="0"/>
              <a:t>Evaluation Subjects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F162F-CE74-4B98-AE42-86A7298D0811}" type="slidenum">
              <a:rPr kumimoji="1" lang="ja-JP" altLang="en-US" smtClean="0"/>
              <a:t>7</a:t>
            </a:fld>
            <a:endParaRPr kumimoji="1" lang="ja-JP" altLang="en-US"/>
          </a:p>
        </p:txBody>
      </p:sp>
      <p:pic>
        <p:nvPicPr>
          <p:cNvPr id="7" name="Content Placeholder 6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" y="1818704"/>
            <a:ext cx="7418070" cy="4902771"/>
          </a:xfrm>
        </p:spPr>
      </p:pic>
    </p:spTree>
    <p:extLst>
      <p:ext uri="{BB962C8B-B14F-4D97-AF65-F5344CB8AC3E}">
        <p14:creationId xmlns:p14="http://schemas.microsoft.com/office/powerpoint/2010/main" val="623223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en-US" altLang="ja-JP" dirty="0" smtClean="0"/>
              <a:t>Evaluation Metrics</a:t>
            </a:r>
            <a:endParaRPr kumimoji="1" lang="ja-JP" altLang="en-US" dirty="0"/>
          </a:p>
        </p:txBody>
      </p:sp>
      <p:pic>
        <p:nvPicPr>
          <p:cNvPr id="5" name="Content Placeholder 4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940" y="1854238"/>
            <a:ext cx="6610460" cy="2667636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F162F-CE74-4B98-AE42-86A7298D0811}" type="slidenum">
              <a:rPr kumimoji="1" lang="ja-JP" altLang="en-US" smtClean="0"/>
              <a:t>8</a:t>
            </a:fld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161940" y="4838948"/>
            <a:ext cx="38855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TP: A link we identify is a true link</a:t>
            </a:r>
          </a:p>
          <a:p>
            <a:r>
              <a:rPr lang="en-US" altLang="ja-JP" dirty="0" smtClean="0"/>
              <a:t>FP: A link we identify is not a true link</a:t>
            </a:r>
          </a:p>
          <a:p>
            <a:r>
              <a:rPr kumimoji="1" lang="en-US" altLang="ja-JP" dirty="0" smtClean="0"/>
              <a:t>FN: </a:t>
            </a:r>
            <a:r>
              <a:rPr lang="en-US" altLang="ja-JP" dirty="0" smtClean="0"/>
              <a:t>A link we  miss is a true link</a:t>
            </a:r>
          </a:p>
          <a:p>
            <a:r>
              <a:rPr kumimoji="1" lang="en-US" altLang="ja-JP" dirty="0" smtClean="0"/>
              <a:t>TN: </a:t>
            </a:r>
            <a:r>
              <a:rPr lang="en-US" altLang="ja-JP" dirty="0" smtClean="0"/>
              <a:t>A link we miss is not a true link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40124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en-US" altLang="ja-JP" dirty="0" smtClean="0"/>
              <a:t>Result</a:t>
            </a:r>
            <a:endParaRPr kumimoji="1" lang="ja-JP" altLang="en-US" dirty="0"/>
          </a:p>
        </p:txBody>
      </p:sp>
      <p:pic>
        <p:nvPicPr>
          <p:cNvPr id="5" name="Content Placeholder 4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84" y="1690689"/>
            <a:ext cx="8186166" cy="4665662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F162F-CE74-4B98-AE42-86A7298D0811}" type="slidenum">
              <a:rPr kumimoji="1" lang="ja-JP" altLang="en-US" smtClean="0"/>
              <a:t>9</a:t>
            </a:fld>
            <a:endParaRPr kumimoji="1" lang="ja-JP" altLang="en-US"/>
          </a:p>
        </p:txBody>
      </p:sp>
      <p:sp>
        <p:nvSpPr>
          <p:cNvPr id="6" name="Flowchart: Alternate Process 5"/>
          <p:cNvSpPr/>
          <p:nvPr/>
        </p:nvSpPr>
        <p:spPr>
          <a:xfrm>
            <a:off x="7662672" y="2487168"/>
            <a:ext cx="603504" cy="822960"/>
          </a:xfrm>
          <a:prstGeom prst="flowChartAlternateProcess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Flowchart: Alternate Process 6"/>
          <p:cNvSpPr/>
          <p:nvPr/>
        </p:nvSpPr>
        <p:spPr>
          <a:xfrm>
            <a:off x="7662672" y="5742431"/>
            <a:ext cx="603504" cy="613919"/>
          </a:xfrm>
          <a:prstGeom prst="flowChartAlternateProcess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2933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en-US" altLang="ja-JP" dirty="0" smtClean="0"/>
              <a:t>Practical Effects of </a:t>
            </a:r>
            <a:r>
              <a:rPr kumimoji="1" lang="en-US" altLang="ja-JP" dirty="0" err="1" smtClean="0"/>
              <a:t>ReLink</a:t>
            </a:r>
            <a:r>
              <a:rPr kumimoji="1" lang="en-US" altLang="ja-JP" dirty="0" smtClean="0"/>
              <a:t> 1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rmAutofit/>
          </a:bodyPr>
          <a:lstStyle/>
          <a:p>
            <a:r>
              <a:rPr kumimoji="1" lang="en-US" altLang="ja-JP" dirty="0" smtClean="0"/>
              <a:t>What can we do with the recovered links?</a:t>
            </a:r>
          </a:p>
          <a:p>
            <a:pPr lvl="1"/>
            <a:r>
              <a:rPr lang="en-US" altLang="ja-JP" dirty="0" smtClean="0"/>
              <a:t>Improving Maintainability Measurement</a:t>
            </a:r>
          </a:p>
          <a:p>
            <a:pPr lvl="2"/>
            <a:r>
              <a:rPr kumimoji="1" lang="en-US" altLang="ja-JP" dirty="0" smtClean="0"/>
              <a:t>The percentage of bug-fixing changes</a:t>
            </a:r>
          </a:p>
          <a:p>
            <a:pPr lvl="2"/>
            <a:r>
              <a:rPr lang="en-US" altLang="ja-JP" dirty="0" smtClean="0"/>
              <a:t>The percentage of buggy files</a:t>
            </a:r>
          </a:p>
          <a:p>
            <a:pPr lvl="2"/>
            <a:r>
              <a:rPr kumimoji="1" lang="en-US" altLang="ja-JP" dirty="0" smtClean="0"/>
              <a:t>Mean time to fix</a:t>
            </a:r>
            <a:endParaRPr lang="en-US" altLang="ja-JP" dirty="0"/>
          </a:p>
          <a:p>
            <a:pPr lvl="2"/>
            <a:endParaRPr kumimoji="1" lang="en-US" altLang="ja-JP" dirty="0" smtClean="0"/>
          </a:p>
          <a:p>
            <a:pPr lvl="1"/>
            <a:r>
              <a:rPr lang="en-US" altLang="ja-JP" dirty="0" smtClean="0"/>
              <a:t>Constructing better software defect prediction models</a:t>
            </a:r>
            <a:endParaRPr lang="en-US" altLang="ja-JP" dirty="0"/>
          </a:p>
          <a:p>
            <a:pPr lvl="2"/>
            <a:endParaRPr kumimoji="1" lang="en-US" altLang="ja-JP" dirty="0" smtClean="0"/>
          </a:p>
          <a:p>
            <a:pPr lvl="2"/>
            <a:endParaRPr lang="en-US" altLang="ja-JP" dirty="0"/>
          </a:p>
          <a:p>
            <a:pPr lvl="2"/>
            <a:endParaRPr kumimoji="1" lang="en-US" altLang="ja-JP" dirty="0" smtClean="0"/>
          </a:p>
          <a:p>
            <a:pPr lvl="2"/>
            <a:endParaRPr lang="en-US" altLang="ja-JP" dirty="0"/>
          </a:p>
          <a:p>
            <a:pPr marL="914400" lvl="2" indent="0">
              <a:buNone/>
            </a:pPr>
            <a:r>
              <a:rPr kumimoji="1" lang="en-US" altLang="ja-JP" dirty="0" smtClean="0"/>
              <a:t>	</a:t>
            </a:r>
          </a:p>
          <a:p>
            <a:pPr lvl="3"/>
            <a:endParaRPr kumimoji="1" lang="en-US" altLang="ja-JP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F162F-CE74-4B98-AE42-86A7298D0811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107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ja-JP" dirty="0"/>
              <a:t>Practical Effects of </a:t>
            </a:r>
            <a:r>
              <a:rPr lang="en-US" altLang="ja-JP" dirty="0" err="1"/>
              <a:t>ReLink</a:t>
            </a:r>
            <a:r>
              <a:rPr lang="en-US" altLang="ja-JP" dirty="0"/>
              <a:t> </a:t>
            </a:r>
            <a:r>
              <a:rPr lang="en-US" altLang="ja-JP" dirty="0" smtClean="0"/>
              <a:t>2</a:t>
            </a:r>
            <a:endParaRPr kumimoji="1" lang="ja-JP" altLang="en-US" dirty="0"/>
          </a:p>
        </p:txBody>
      </p:sp>
      <p:pic>
        <p:nvPicPr>
          <p:cNvPr id="5" name="Content Placeholder 4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952" y="1690689"/>
            <a:ext cx="6474096" cy="4144451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F162F-CE74-4B98-AE42-86A7298D0811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7179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en-US" altLang="ja-JP" dirty="0" smtClean="0"/>
              <a:t>Practical Effects of </a:t>
            </a:r>
            <a:r>
              <a:rPr kumimoji="1" lang="en-US" altLang="ja-JP" dirty="0" err="1" smtClean="0"/>
              <a:t>ReLink</a:t>
            </a:r>
            <a:r>
              <a:rPr kumimoji="1" lang="en-US" altLang="ja-JP" dirty="0" smtClean="0"/>
              <a:t> 3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F162F-CE74-4B98-AE42-86A7298D0811}" type="slidenum">
              <a:rPr kumimoji="1" lang="ja-JP" altLang="en-US" smtClean="0"/>
              <a:t>12</a:t>
            </a:fld>
            <a:endParaRPr kumimoji="1" lang="ja-JP" altLang="en-US"/>
          </a:p>
        </p:txBody>
      </p:sp>
      <p:pic>
        <p:nvPicPr>
          <p:cNvPr id="7" name="Content Placeholder 6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548" y="1929261"/>
            <a:ext cx="7668903" cy="4188517"/>
          </a:xfrm>
        </p:spPr>
      </p:pic>
    </p:spTree>
    <p:extLst>
      <p:ext uri="{BB962C8B-B14F-4D97-AF65-F5344CB8AC3E}">
        <p14:creationId xmlns:p14="http://schemas.microsoft.com/office/powerpoint/2010/main" val="3211230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en-US" altLang="ja-JP" dirty="0" smtClean="0"/>
              <a:t>Threats to Validity	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The quality of golden set of links can’t be completely assured</a:t>
            </a:r>
          </a:p>
          <a:p>
            <a:endParaRPr lang="en-US" altLang="ja-JP" dirty="0"/>
          </a:p>
          <a:p>
            <a:r>
              <a:rPr kumimoji="1" lang="en-US" altLang="ja-JP" dirty="0" smtClean="0"/>
              <a:t>All the datasets are collected from open source projects</a:t>
            </a:r>
          </a:p>
          <a:p>
            <a:endParaRPr lang="en-US" altLang="ja-JP" dirty="0"/>
          </a:p>
          <a:p>
            <a:r>
              <a:rPr kumimoji="1" lang="en-US" altLang="ja-JP" dirty="0" smtClean="0"/>
              <a:t>The approach needs to be verified in more projects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F162F-CE74-4B98-AE42-86A7298D0811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704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en-US" altLang="ja-JP" dirty="0" smtClean="0"/>
              <a:t>Summary	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We propose Relink to recover the missing links</a:t>
            </a:r>
          </a:p>
          <a:p>
            <a:r>
              <a:rPr lang="en-US" altLang="ja-JP" dirty="0" smtClean="0"/>
              <a:t>The recovered links have positive impact on the follow-up software maintenance studies including defect prediction and maintainability</a:t>
            </a:r>
            <a:r>
              <a:rPr lang="ja-JP" altLang="en-US" dirty="0" smtClean="0"/>
              <a:t> </a:t>
            </a:r>
            <a:r>
              <a:rPr lang="en-US" altLang="ja-JP" dirty="0" smtClean="0"/>
              <a:t>measurement</a:t>
            </a:r>
          </a:p>
          <a:p>
            <a:r>
              <a:rPr lang="en-US" altLang="ja-JP" dirty="0" smtClean="0"/>
              <a:t>Future work:</a:t>
            </a:r>
          </a:p>
          <a:p>
            <a:pPr lvl="1"/>
            <a:r>
              <a:rPr lang="en-US" altLang="ja-JP" dirty="0" smtClean="0"/>
              <a:t>Further improving the performance of </a:t>
            </a:r>
            <a:r>
              <a:rPr lang="en-US" altLang="ja-JP" dirty="0" err="1" smtClean="0"/>
              <a:t>ReLink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Applying to more projects including industrial projects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F162F-CE74-4B98-AE42-86A7298D0811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8243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972</TotalTime>
  <Words>445</Words>
  <Application>Microsoft Office PowerPoint</Application>
  <PresentationFormat>On-screen Show (4:3)</PresentationFormat>
  <Paragraphs>108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ＭＳ Ｐゴシック</vt:lpstr>
      <vt:lpstr>Arial</vt:lpstr>
      <vt:lpstr>Calibri</vt:lpstr>
      <vt:lpstr>Calibri Light</vt:lpstr>
      <vt:lpstr>Wingdings</vt:lpstr>
      <vt:lpstr>Office Theme</vt:lpstr>
      <vt:lpstr>Relink: Recovering Links between Bugs and Changes</vt:lpstr>
      <vt:lpstr>Links</vt:lpstr>
      <vt:lpstr>Traditional Heuristics</vt:lpstr>
      <vt:lpstr>Missing Links!</vt:lpstr>
      <vt:lpstr>Why Missing Links?</vt:lpstr>
      <vt:lpstr>Features of Links　</vt:lpstr>
      <vt:lpstr>Evaluation Subjects</vt:lpstr>
      <vt:lpstr>Evaluation Metrics</vt:lpstr>
      <vt:lpstr>Result</vt:lpstr>
      <vt:lpstr>Practical Effects of ReLink 1</vt:lpstr>
      <vt:lpstr>Practical Effects of ReLink 2</vt:lpstr>
      <vt:lpstr>Practical Effects of ReLink 3</vt:lpstr>
      <vt:lpstr>Threats to Validity </vt:lpstr>
      <vt:lpstr>Summary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Relink: Recovering Links between Bugs and Changes</dc:title>
  <dc:creator>Shiryaku Chin</dc:creator>
  <cp:lastModifiedBy>Shiryaku Chin</cp:lastModifiedBy>
  <cp:revision>12</cp:revision>
  <dcterms:created xsi:type="dcterms:W3CDTF">2016-09-20T09:33:24Z</dcterms:created>
  <dcterms:modified xsi:type="dcterms:W3CDTF">2016-09-21T01:46:03Z</dcterms:modified>
</cp:coreProperties>
</file>