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30.xml" ContentType="application/vnd.openxmlformats-officedocument.presentationml.notesSlide+xml"/>
  <Override PartName="/ppt/notesSlides/notesSlide31.xml" ContentType="application/vnd.openxmlformats-officedocument.presentationml.notesSlide+xml"/>
  <Override PartName="/ppt/embeddings/oleObject3.bin" ContentType="application/vnd.openxmlformats-officedocument.oleObject"/>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embeddings/oleObject4.bin" ContentType="application/vnd.openxmlformats-officedocument.oleObject"/>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embeddings/oleObject5.bin" ContentType="application/vnd.openxmlformats-officedocument.oleObject"/>
  <Override PartName="/ppt/notesSlides/notesSlide43.xml" ContentType="application/vnd.openxmlformats-officedocument.presentationml.notesSlide+xml"/>
  <Override PartName="/ppt/embeddings/oleObject6.bin" ContentType="application/vnd.openxmlformats-officedocument.oleObject"/>
  <Override PartName="/ppt/notesSlides/notesSlide44.xml" ContentType="application/vnd.openxmlformats-officedocument.presentationml.notesSlide+xml"/>
  <Override PartName="/ppt/embeddings/oleObject7.bin" ContentType="application/vnd.openxmlformats-officedocument.oleObject"/>
  <Override PartName="/ppt/notesSlides/notesSlide45.xml" ContentType="application/vnd.openxmlformats-officedocument.presentationml.notesSlide+xml"/>
  <Override PartName="/ppt/notesSlides/notesSlide46.xml" ContentType="application/vnd.openxmlformats-officedocument.presentationml.notesSlide+xml"/>
  <Override PartName="/ppt/embeddings/oleObject8.bin" ContentType="application/vnd.openxmlformats-officedocument.oleObject"/>
  <Override PartName="/ppt/notesSlides/notesSlide47.xml" ContentType="application/vnd.openxmlformats-officedocument.presentationml.notesSlide+xml"/>
  <Override PartName="/ppt/embeddings/oleObject9.bin" ContentType="application/vnd.openxmlformats-officedocument.oleObject"/>
  <Override PartName="/ppt/notesSlides/notesSlide48.xml" ContentType="application/vnd.openxmlformats-officedocument.presentationml.notesSlide+xml"/>
  <Override PartName="/ppt/notesSlides/notesSlide49.xml" ContentType="application/vnd.openxmlformats-officedocument.presentationml.notesSlide+xml"/>
  <Override PartName="/ppt/embeddings/oleObject10.bin" ContentType="application/vnd.openxmlformats-officedocument.oleObject"/>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tags/tag1.xml" ContentType="application/vnd.openxmlformats-officedocument.presentationml.tags+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tags/tag2.xml" ContentType="application/vnd.openxmlformats-officedocument.presentationml.tags+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tags/tag3.xml" ContentType="application/vnd.openxmlformats-officedocument.presentationml.tags+xml"/>
  <Override PartName="/ppt/notesSlides/notesSlide166.xml" ContentType="application/vnd.openxmlformats-officedocument.presentationml.notesSlide+xml"/>
  <Override PartName="/ppt/tags/tag4.xml" ContentType="application/vnd.openxmlformats-officedocument.presentationml.tags+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tags/tag5.xml" ContentType="application/vnd.openxmlformats-officedocument.presentationml.tags+xml"/>
  <Override PartName="/ppt/notesSlides/notesSlide174.xml" ContentType="application/vnd.openxmlformats-officedocument.presentationml.notesSlide+xml"/>
  <Override PartName="/ppt/tags/tag6.xml" ContentType="application/vnd.openxmlformats-officedocument.presentationml.tags+xml"/>
  <Override PartName="/ppt/notesSlides/notesSlide175.xml" ContentType="application/vnd.openxmlformats-officedocument.presentationml.notesSlide+xml"/>
  <Override PartName="/ppt/tags/tag7.xml" ContentType="application/vnd.openxmlformats-officedocument.presentationml.tags+xml"/>
  <Override PartName="/ppt/notesSlides/notesSlide176.xml" ContentType="application/vnd.openxmlformats-officedocument.presentationml.notesSlide+xml"/>
  <Override PartName="/ppt/tags/tag8.xml" ContentType="application/vnd.openxmlformats-officedocument.presentationml.tags+xml"/>
  <Override PartName="/ppt/notesSlides/notesSlide177.xml" ContentType="application/vnd.openxmlformats-officedocument.presentationml.notesSlide+xml"/>
  <Override PartName="/ppt/tags/tag9.xml" ContentType="application/vnd.openxmlformats-officedocument.presentationml.tags+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15"/>
  </p:notesMasterIdLst>
  <p:handoutMasterIdLst>
    <p:handoutMasterId r:id="rId216"/>
  </p:handoutMasterIdLst>
  <p:sldIdLst>
    <p:sldId id="492" r:id="rId2"/>
    <p:sldId id="493" r:id="rId3"/>
    <p:sldId id="258" r:id="rId4"/>
    <p:sldId id="315" r:id="rId5"/>
    <p:sldId id="314" r:id="rId6"/>
    <p:sldId id="259" r:id="rId7"/>
    <p:sldId id="318" r:id="rId8"/>
    <p:sldId id="316" r:id="rId9"/>
    <p:sldId id="317" r:id="rId10"/>
    <p:sldId id="260" r:id="rId11"/>
    <p:sldId id="262" r:id="rId12"/>
    <p:sldId id="313" r:id="rId13"/>
    <p:sldId id="583" r:id="rId14"/>
    <p:sldId id="319" r:id="rId15"/>
    <p:sldId id="320" r:id="rId16"/>
    <p:sldId id="322" r:id="rId17"/>
    <p:sldId id="321" r:id="rId18"/>
    <p:sldId id="326" r:id="rId19"/>
    <p:sldId id="327" r:id="rId20"/>
    <p:sldId id="328" r:id="rId21"/>
    <p:sldId id="330" r:id="rId22"/>
    <p:sldId id="329"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586" r:id="rId43"/>
    <p:sldId id="587" r:id="rId44"/>
    <p:sldId id="588" r:id="rId45"/>
    <p:sldId id="589" r:id="rId46"/>
    <p:sldId id="590" r:id="rId47"/>
    <p:sldId id="591" r:id="rId48"/>
    <p:sldId id="592" r:id="rId49"/>
    <p:sldId id="593" r:id="rId50"/>
    <p:sldId id="585" r:id="rId51"/>
    <p:sldId id="370" r:id="rId52"/>
    <p:sldId id="382" r:id="rId53"/>
    <p:sldId id="383" r:id="rId54"/>
    <p:sldId id="384" r:id="rId55"/>
    <p:sldId id="385" r:id="rId56"/>
    <p:sldId id="386" r:id="rId57"/>
    <p:sldId id="387" r:id="rId58"/>
    <p:sldId id="388" r:id="rId59"/>
    <p:sldId id="389" r:id="rId60"/>
    <p:sldId id="390" r:id="rId61"/>
    <p:sldId id="594" r:id="rId62"/>
    <p:sldId id="391" r:id="rId63"/>
    <p:sldId id="392" r:id="rId64"/>
    <p:sldId id="393" r:id="rId65"/>
    <p:sldId id="394" r:id="rId66"/>
    <p:sldId id="395" r:id="rId67"/>
    <p:sldId id="396" r:id="rId68"/>
    <p:sldId id="397" r:id="rId69"/>
    <p:sldId id="398" r:id="rId70"/>
    <p:sldId id="399" r:id="rId71"/>
    <p:sldId id="400" r:id="rId72"/>
    <p:sldId id="401" r:id="rId73"/>
    <p:sldId id="597" r:id="rId74"/>
    <p:sldId id="403" r:id="rId75"/>
    <p:sldId id="404" r:id="rId76"/>
    <p:sldId id="405" r:id="rId77"/>
    <p:sldId id="406" r:id="rId78"/>
    <p:sldId id="407" r:id="rId79"/>
    <p:sldId id="408" r:id="rId80"/>
    <p:sldId id="409" r:id="rId81"/>
    <p:sldId id="410" r:id="rId82"/>
    <p:sldId id="411" r:id="rId83"/>
    <p:sldId id="596" r:id="rId84"/>
    <p:sldId id="416" r:id="rId85"/>
    <p:sldId id="412" r:id="rId86"/>
    <p:sldId id="598" r:id="rId87"/>
    <p:sldId id="417" r:id="rId88"/>
    <p:sldId id="418" r:id="rId89"/>
    <p:sldId id="419" r:id="rId90"/>
    <p:sldId id="420" r:id="rId91"/>
    <p:sldId id="421" r:id="rId92"/>
    <p:sldId id="422" r:id="rId93"/>
    <p:sldId id="423" r:id="rId94"/>
    <p:sldId id="424" r:id="rId95"/>
    <p:sldId id="425" r:id="rId96"/>
    <p:sldId id="426" r:id="rId97"/>
    <p:sldId id="427" r:id="rId98"/>
    <p:sldId id="599" r:id="rId99"/>
    <p:sldId id="428" r:id="rId100"/>
    <p:sldId id="429" r:id="rId101"/>
    <p:sldId id="430" r:id="rId102"/>
    <p:sldId id="431" r:id="rId103"/>
    <p:sldId id="432" r:id="rId104"/>
    <p:sldId id="433" r:id="rId105"/>
    <p:sldId id="434" r:id="rId106"/>
    <p:sldId id="435" r:id="rId107"/>
    <p:sldId id="436" r:id="rId108"/>
    <p:sldId id="437" r:id="rId109"/>
    <p:sldId id="438" r:id="rId110"/>
    <p:sldId id="439" r:id="rId111"/>
    <p:sldId id="440" r:id="rId112"/>
    <p:sldId id="441" r:id="rId113"/>
    <p:sldId id="442" r:id="rId114"/>
    <p:sldId id="443" r:id="rId115"/>
    <p:sldId id="444" r:id="rId116"/>
    <p:sldId id="445" r:id="rId117"/>
    <p:sldId id="446" r:id="rId118"/>
    <p:sldId id="447" r:id="rId119"/>
    <p:sldId id="448" r:id="rId120"/>
    <p:sldId id="449" r:id="rId121"/>
    <p:sldId id="450" r:id="rId122"/>
    <p:sldId id="451" r:id="rId123"/>
    <p:sldId id="453" r:id="rId124"/>
    <p:sldId id="600" r:id="rId125"/>
    <p:sldId id="549" r:id="rId126"/>
    <p:sldId id="550" r:id="rId127"/>
    <p:sldId id="551" r:id="rId128"/>
    <p:sldId id="552" r:id="rId129"/>
    <p:sldId id="553" r:id="rId130"/>
    <p:sldId id="554" r:id="rId131"/>
    <p:sldId id="555" r:id="rId132"/>
    <p:sldId id="556" r:id="rId133"/>
    <p:sldId id="557" r:id="rId134"/>
    <p:sldId id="558" r:id="rId135"/>
    <p:sldId id="559" r:id="rId136"/>
    <p:sldId id="560" r:id="rId137"/>
    <p:sldId id="561" r:id="rId138"/>
    <p:sldId id="562" r:id="rId139"/>
    <p:sldId id="563" r:id="rId140"/>
    <p:sldId id="564" r:id="rId141"/>
    <p:sldId id="565" r:id="rId142"/>
    <p:sldId id="566" r:id="rId143"/>
    <p:sldId id="567" r:id="rId144"/>
    <p:sldId id="568" r:id="rId145"/>
    <p:sldId id="569" r:id="rId146"/>
    <p:sldId id="570" r:id="rId147"/>
    <p:sldId id="571" r:id="rId148"/>
    <p:sldId id="572" r:id="rId149"/>
    <p:sldId id="573" r:id="rId150"/>
    <p:sldId id="574" r:id="rId151"/>
    <p:sldId id="575" r:id="rId152"/>
    <p:sldId id="580" r:id="rId153"/>
    <p:sldId id="581" r:id="rId154"/>
    <p:sldId id="582" r:id="rId155"/>
    <p:sldId id="576" r:id="rId156"/>
    <p:sldId id="577" r:id="rId157"/>
    <p:sldId id="578" r:id="rId158"/>
    <p:sldId id="579" r:id="rId159"/>
    <p:sldId id="601" r:id="rId160"/>
    <p:sldId id="495" r:id="rId161"/>
    <p:sldId id="496" r:id="rId162"/>
    <p:sldId id="497" r:id="rId163"/>
    <p:sldId id="498" r:id="rId164"/>
    <p:sldId id="499" r:id="rId165"/>
    <p:sldId id="500" r:id="rId166"/>
    <p:sldId id="501" r:id="rId167"/>
    <p:sldId id="502" r:id="rId168"/>
    <p:sldId id="503" r:id="rId169"/>
    <p:sldId id="504" r:id="rId170"/>
    <p:sldId id="505" r:id="rId171"/>
    <p:sldId id="506" r:id="rId172"/>
    <p:sldId id="507" r:id="rId173"/>
    <p:sldId id="508" r:id="rId174"/>
    <p:sldId id="509" r:id="rId175"/>
    <p:sldId id="510" r:id="rId176"/>
    <p:sldId id="511" r:id="rId177"/>
    <p:sldId id="512" r:id="rId178"/>
    <p:sldId id="513" r:id="rId179"/>
    <p:sldId id="514" r:id="rId180"/>
    <p:sldId id="515" r:id="rId181"/>
    <p:sldId id="516" r:id="rId182"/>
    <p:sldId id="517" r:id="rId183"/>
    <p:sldId id="518" r:id="rId184"/>
    <p:sldId id="519" r:id="rId185"/>
    <p:sldId id="520" r:id="rId186"/>
    <p:sldId id="521" r:id="rId187"/>
    <p:sldId id="522" r:id="rId188"/>
    <p:sldId id="523" r:id="rId189"/>
    <p:sldId id="524" r:id="rId190"/>
    <p:sldId id="525" r:id="rId191"/>
    <p:sldId id="526" r:id="rId192"/>
    <p:sldId id="527" r:id="rId193"/>
    <p:sldId id="528" r:id="rId194"/>
    <p:sldId id="529" r:id="rId195"/>
    <p:sldId id="530" r:id="rId196"/>
    <p:sldId id="531" r:id="rId197"/>
    <p:sldId id="532" r:id="rId198"/>
    <p:sldId id="533" r:id="rId199"/>
    <p:sldId id="534" r:id="rId200"/>
    <p:sldId id="535" r:id="rId201"/>
    <p:sldId id="536" r:id="rId202"/>
    <p:sldId id="537" r:id="rId203"/>
    <p:sldId id="538" r:id="rId204"/>
    <p:sldId id="539" r:id="rId205"/>
    <p:sldId id="540" r:id="rId206"/>
    <p:sldId id="541" r:id="rId207"/>
    <p:sldId id="542" r:id="rId208"/>
    <p:sldId id="543" r:id="rId209"/>
    <p:sldId id="544" r:id="rId210"/>
    <p:sldId id="545" r:id="rId211"/>
    <p:sldId id="546" r:id="rId212"/>
    <p:sldId id="547" r:id="rId213"/>
    <p:sldId id="548" r:id="rId214"/>
  </p:sldIdLst>
  <p:sldSz cx="9144000" cy="6858000" type="screen4x3"/>
  <p:notesSz cx="6807200" cy="9939338"/>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FF33CC"/>
    <a:srgbClr val="0033CC"/>
    <a:srgbClr val="C0C0C0"/>
    <a:srgbClr val="000099"/>
    <a:srgbClr val="DDDDDD"/>
    <a:srgbClr val="003399"/>
    <a:srgbClr val="000066"/>
    <a:srgbClr val="33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239" autoAdjust="0"/>
    <p:restoredTop sz="94699" autoAdjust="0"/>
  </p:normalViewPr>
  <p:slideViewPr>
    <p:cSldViewPr snapToGrid="0" snapToObjects="1" showGuides="1">
      <p:cViewPr varScale="1">
        <p:scale>
          <a:sx n="98" d="100"/>
          <a:sy n="98" d="100"/>
        </p:scale>
        <p:origin x="-1384" y="-104"/>
      </p:cViewPr>
      <p:guideLst>
        <p:guide orient="horz" pos="2160"/>
        <p:guide pos="2880"/>
      </p:guideLst>
    </p:cSldViewPr>
  </p:slideViewPr>
  <p:outlineViewPr>
    <p:cViewPr>
      <p:scale>
        <a:sx n="33" d="100"/>
        <a:sy n="33" d="100"/>
      </p:scale>
      <p:origin x="54" y="5628"/>
    </p:cViewPr>
  </p:outlineViewPr>
  <p:notesTextViewPr>
    <p:cViewPr>
      <p:scale>
        <a:sx n="100" d="100"/>
        <a:sy n="100" d="100"/>
      </p:scale>
      <p:origin x="0" y="0"/>
    </p:cViewPr>
  </p:notesTextViewPr>
  <p:sorterViewPr>
    <p:cViewPr>
      <p:scale>
        <a:sx n="100" d="100"/>
        <a:sy n="100" d="100"/>
      </p:scale>
      <p:origin x="0" y="4278"/>
    </p:cViewPr>
  </p:sorterViewPr>
  <p:notesViewPr>
    <p:cSldViewPr snapToGrid="0" snapToObjects="1">
      <p:cViewPr varScale="1">
        <p:scale>
          <a:sx n="79" d="100"/>
          <a:sy n="79" d="100"/>
        </p:scale>
        <p:origin x="-2718" y="-90"/>
      </p:cViewPr>
      <p:guideLst>
        <p:guide orient="horz" pos="3130"/>
        <p:guide pos="2144"/>
      </p:guideLst>
    </p:cSldViewPr>
  </p:notesViewPr>
  <p:gridSpacing cx="45005" cy="45005"/>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20" Type="http://schemas.openxmlformats.org/officeDocument/2006/relationships/theme" Target="theme/theme1.xml"/><Relationship Id="rId221" Type="http://schemas.openxmlformats.org/officeDocument/2006/relationships/tableStyles" Target="tableStyle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14" Type="http://schemas.openxmlformats.org/officeDocument/2006/relationships/slide" Target="slides/slide213.xml"/><Relationship Id="rId215" Type="http://schemas.openxmlformats.org/officeDocument/2006/relationships/notesMaster" Target="notesMasters/notesMaster1.xml"/><Relationship Id="rId216" Type="http://schemas.openxmlformats.org/officeDocument/2006/relationships/handoutMaster" Target="handoutMasters/handoutMaster1.xml"/><Relationship Id="rId217" Type="http://schemas.openxmlformats.org/officeDocument/2006/relationships/printerSettings" Target="printerSettings/printerSettings1.bin"/><Relationship Id="rId218" Type="http://schemas.openxmlformats.org/officeDocument/2006/relationships/presProps" Target="presProps.xml"/><Relationship Id="rId2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 Id="rId2"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2433B77B-3E74-49AB-950D-A33B92BED6E0}" type="datetimeFigureOut">
              <a:rPr kumimoji="1" lang="ja-JP" altLang="en-US" smtClean="0"/>
              <a:pPr/>
              <a:t>11/08/07</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4FC48CA2-4BD5-41AA-95E7-D592A0CCF3AD}" type="slidenum">
              <a:rPr kumimoji="1" lang="ja-JP" altLang="en-US" smtClean="0"/>
              <a:pPr/>
              <a:t>‹#›</a:t>
            </a:fld>
            <a:endParaRPr kumimoji="1" lang="ja-JP" altLang="en-US"/>
          </a:p>
        </p:txBody>
      </p:sp>
    </p:spTree>
    <p:extLst>
      <p:ext uri="{BB962C8B-B14F-4D97-AF65-F5344CB8AC3E}">
        <p14:creationId xmlns:p14="http://schemas.microsoft.com/office/powerpoint/2010/main" val="18044941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spcBef>
                <a:spcPct val="0"/>
              </a:spcBef>
              <a:buFontTx/>
              <a:buNone/>
              <a:defRPr sz="1300"/>
            </a:lvl1pPr>
          </a:lstStyle>
          <a:p>
            <a:endParaRPr lang="en-US" altLang="ja-JP"/>
          </a:p>
        </p:txBody>
      </p:sp>
      <p:sp>
        <p:nvSpPr>
          <p:cNvPr id="5123" name="Rectangle 3"/>
          <p:cNvSpPr>
            <a:spLocks noGrp="1" noChangeArrowheads="1"/>
          </p:cNvSpPr>
          <p:nvPr>
            <p:ph type="dt" idx="1"/>
          </p:nvPr>
        </p:nvSpPr>
        <p:spPr bwMode="auto">
          <a:xfrm>
            <a:off x="3855839"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lgn="r">
              <a:spcBef>
                <a:spcPct val="0"/>
              </a:spcBef>
              <a:buFontTx/>
              <a:buNone/>
              <a:defRPr sz="13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1"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spcBef>
                <a:spcPct val="0"/>
              </a:spcBef>
              <a:buFontTx/>
              <a:buNone/>
              <a:defRPr sz="1300"/>
            </a:lvl1pPr>
          </a:lstStyle>
          <a:p>
            <a:endParaRPr lang="en-US" altLang="ja-JP"/>
          </a:p>
        </p:txBody>
      </p:sp>
      <p:sp>
        <p:nvSpPr>
          <p:cNvPr id="5127" name="Rectangle 7"/>
          <p:cNvSpPr>
            <a:spLocks noGrp="1" noChangeArrowheads="1"/>
          </p:cNvSpPr>
          <p:nvPr>
            <p:ph type="sldNum" sz="quarter" idx="5"/>
          </p:nvPr>
        </p:nvSpPr>
        <p:spPr bwMode="auto">
          <a:xfrm>
            <a:off x="3855839"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lgn="r">
              <a:spcBef>
                <a:spcPct val="0"/>
              </a:spcBef>
              <a:buFontTx/>
              <a:buNone/>
              <a:defRPr sz="1300"/>
            </a:lvl1pPr>
          </a:lstStyle>
          <a:p>
            <a:fld id="{DF0D0DCA-D08A-4FB2-85DF-D3780D5FE871}" type="slidenum">
              <a:rPr lang="en-US" altLang="ja-JP"/>
              <a:pPr/>
              <a:t>‹#›</a:t>
            </a:fld>
            <a:endParaRPr lang="en-US" altLang="ja-JP"/>
          </a:p>
        </p:txBody>
      </p:sp>
    </p:spTree>
    <p:extLst>
      <p:ext uri="{BB962C8B-B14F-4D97-AF65-F5344CB8AC3E}">
        <p14:creationId xmlns:p14="http://schemas.microsoft.com/office/powerpoint/2010/main" val="256570509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9.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2.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3.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4.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5.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6.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7.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8.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9.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0.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2.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4.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6.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7.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8.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0.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3.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4.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5.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6.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7.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8.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9.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0.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BEF912D-4596-4054-82E9-6262F2E54BF0}" type="slidenum">
              <a:rPr lang="en-US" altLang="ja-JP"/>
              <a:pPr/>
              <a:t>0</a:t>
            </a:fld>
            <a:endParaRPr lang="en-US" altLang="ja-JP"/>
          </a:p>
        </p:txBody>
      </p:sp>
      <p:sp>
        <p:nvSpPr>
          <p:cNvPr id="104451" name="Rectangle 2"/>
          <p:cNvSpPr>
            <a:spLocks noGrp="1" noRot="1" noChangeAspect="1" noChangeArrowheads="1" noTextEdit="1"/>
          </p:cNvSpPr>
          <p:nvPr>
            <p:ph type="sldImg"/>
          </p:nvPr>
        </p:nvSpPr>
        <p:spPr>
          <a:xfrm>
            <a:off x="922338" y="747713"/>
            <a:ext cx="4964112" cy="3724275"/>
          </a:xfrm>
          <a:ln/>
        </p:spPr>
      </p:sp>
      <p:sp>
        <p:nvSpPr>
          <p:cNvPr id="104452" name="Rectangle 3"/>
          <p:cNvSpPr>
            <a:spLocks noGrp="1" noChangeArrowheads="1"/>
          </p:cNvSpPr>
          <p:nvPr>
            <p:ph type="body" idx="1"/>
          </p:nvPr>
        </p:nvSpPr>
        <p:spPr>
          <a:xfrm>
            <a:off x="680720" y="4719461"/>
            <a:ext cx="5445760" cy="4472702"/>
          </a:xfrm>
          <a:noFill/>
          <a:ln/>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760D0E4-6307-4C3F-AE28-F7D660073281}" type="slidenum">
              <a:rPr lang="en-US" altLang="ja-JP"/>
              <a:pPr/>
              <a:t>1</a:t>
            </a:fld>
            <a:endParaRPr lang="en-US" altLang="ja-JP"/>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84981-BCB5-477D-A7A4-4159E87C0F0B}" type="slidenum">
              <a:rPr lang="en-US" altLang="ja-JP"/>
              <a:pPr/>
              <a:t>2</a:t>
            </a:fld>
            <a:endParaRPr lang="en-US" altLang="ja-JP"/>
          </a:p>
        </p:txBody>
      </p:sp>
      <p:sp>
        <p:nvSpPr>
          <p:cNvPr id="10242" name="Rectangle 2"/>
          <p:cNvSpPr>
            <a:spLocks noGrp="1" noRot="1" noChangeAspect="1" noChangeArrowheads="1" noTextEdit="1"/>
          </p:cNvSpPr>
          <p:nvPr>
            <p:ph type="sldImg"/>
          </p:nvPr>
        </p:nvSpPr>
        <p:spPr>
          <a:xfrm>
            <a:off x="922338" y="747713"/>
            <a:ext cx="4964112" cy="3724275"/>
          </a:xfrm>
          <a:ln/>
        </p:spPr>
      </p:sp>
      <p:sp>
        <p:nvSpPr>
          <p:cNvPr id="10243" name="Rectangle 3"/>
          <p:cNvSpPr>
            <a:spLocks noGrp="1" noChangeArrowheads="1"/>
          </p:cNvSpPr>
          <p:nvPr>
            <p:ph type="body" idx="1"/>
          </p:nvPr>
        </p:nvSpPr>
        <p:spPr>
          <a:xfrm>
            <a:off x="680720" y="4719461"/>
            <a:ext cx="5445760" cy="4472702"/>
          </a:xfrm>
        </p:spPr>
        <p:txBody>
          <a:bodyPr/>
          <a:lstStyle/>
          <a:p>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3</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5</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9</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3A7591-758D-4D40-8063-A9D9D0A77EC1}" type="slidenum">
              <a:rPr lang="en-US" altLang="ja-JP"/>
              <a:pPr/>
              <a:t>10</a:t>
            </a:fld>
            <a:endParaRPr lang="en-US" altLang="ja-JP"/>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D1CFAE-4811-4601-9006-96B1D6886FC8}" type="slidenum">
              <a:rPr lang="en-US" altLang="ja-JP"/>
              <a:pPr/>
              <a:t>11</a:t>
            </a:fld>
            <a:endParaRPr lang="en-US" altLang="ja-JP"/>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18</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19</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20</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21</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22</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23</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24</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25</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26</a:t>
            </a:fld>
            <a:endParaRPr lang="en-US" altLang="ja-JP"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27</a:t>
            </a:fld>
            <a:endParaRPr lang="en-US" altLang="ja-JP"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28</a:t>
            </a:fld>
            <a:endParaRPr lang="en-US" altLang="ja-JP"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29</a:t>
            </a:fld>
            <a:endParaRPr lang="en-US" altLang="ja-JP"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30</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31</a:t>
            </a:fld>
            <a:endParaRPr lang="en-US" altLang="ja-JP"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32</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33</a:t>
            </a:fld>
            <a:endParaRPr lang="en-US" altLang="ja-JP"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34</a:t>
            </a:fld>
            <a:endParaRPr lang="en-US" altLang="ja-JP"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35</a:t>
            </a:fld>
            <a:endParaRPr lang="en-US" altLang="ja-JP"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36</a:t>
            </a:fld>
            <a:endParaRPr lang="en-US" altLang="ja-JP"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37</a:t>
            </a:fld>
            <a:endParaRPr lang="en-US" altLang="ja-JP"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38</a:t>
            </a:fld>
            <a:endParaRPr lang="en-US" altLang="ja-JP"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39</a:t>
            </a:fld>
            <a:endParaRPr lang="en-US" altLang="ja-JP"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5B075-0AB3-4038-8F32-CD47AB4DEE83}" type="slidenum">
              <a:rPr lang="en-US" altLang="ja-JP"/>
              <a:pPr/>
              <a:t>40</a:t>
            </a:fld>
            <a:endParaRPr lang="en-US" altLang="ja-JP"/>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880CE-8B25-4C20-AB4F-F1CDF7A89317}" type="slidenum">
              <a:rPr lang="en-US" altLang="ja-JP"/>
              <a:pPr/>
              <a:t>41</a:t>
            </a:fld>
            <a:endParaRPr lang="en-US" altLang="ja-JP"/>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84EB96-2823-4CE6-82C0-0EEAAA290551}" type="slidenum">
              <a:rPr lang="en-US" altLang="ja-JP"/>
              <a:pPr/>
              <a:t>42</a:t>
            </a:fld>
            <a:endParaRPr lang="en-US" altLang="ja-JP"/>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9EB1B-FB1B-41CA-BD84-F5F60409506E}" type="slidenum">
              <a:rPr lang="en-US" altLang="ja-JP"/>
              <a:pPr/>
              <a:t>43</a:t>
            </a:fld>
            <a:endParaRPr lang="en-US" altLang="ja-JP"/>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44</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E4AB07-10B9-4488-847F-DC04B61389DD}" type="slidenum">
              <a:rPr lang="en-US" altLang="ja-JP"/>
              <a:pPr/>
              <a:t>45</a:t>
            </a:fld>
            <a:endParaRPr lang="en-US" altLang="ja-JP"/>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E57EFB-63A5-40EF-8ABA-89D04ED59B54}" type="slidenum">
              <a:rPr lang="en-US" altLang="ja-JP"/>
              <a:pPr/>
              <a:t>46</a:t>
            </a:fld>
            <a:endParaRPr lang="en-US" altLang="ja-JP"/>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47</a:t>
            </a:fld>
            <a:endParaRPr lang="en-US"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48</a:t>
            </a:fld>
            <a:endParaRPr lang="en-US" altLang="ja-JP"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49</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50</a:t>
            </a:fld>
            <a:endParaRPr lang="en-US"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51</a:t>
            </a:fld>
            <a:endParaRPr lang="en-US"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52</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53</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CAB2A-4008-46E1-A0BF-FE8C62D88945}" type="slidenum">
              <a:rPr lang="en-US" altLang="ja-JP"/>
              <a:pPr/>
              <a:t>54</a:t>
            </a:fld>
            <a:endParaRPr lang="en-US" altLang="ja-JP"/>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r>
              <a:rPr lang="ja-JP" altLang="en-US"/>
              <a:t>続き．</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55</a:t>
            </a:fld>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09C79C-BB65-4C81-913B-8D11137A3415}" type="slidenum">
              <a:rPr lang="en-US" altLang="ja-JP"/>
              <a:pPr/>
              <a:t>56</a:t>
            </a:fld>
            <a:endParaRPr lang="en-US" altLang="ja-JP"/>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ja-JP" altLang="en-US"/>
              <a:t>それぞれのファイルの構造．まずは</a:t>
            </a:r>
            <a:r>
              <a:rPr lang="en-US" altLang="ja-JP"/>
              <a:t>Net</a:t>
            </a:r>
            <a:r>
              <a:rPr lang="ja-JP" altLang="en-US"/>
              <a:t>ファイルから</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57</a:t>
            </a:fld>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58</a:t>
            </a:fld>
            <a:endParaRPr lang="en-US" altLang="ja-JP"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59</a:t>
            </a:fld>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60</a:t>
            </a:fld>
            <a:endParaRPr lang="en-US"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61</a:t>
            </a:fld>
            <a:endParaRPr lang="en-US" altLang="ja-JP"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62</a:t>
            </a:fld>
            <a:endParaRPr lang="en-US" altLang="ja-JP"/>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63</a:t>
            </a:fld>
            <a:endParaRPr lang="en-US"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64</a:t>
            </a:fld>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65</a:t>
            </a:fld>
            <a:endParaRPr lang="en-US"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66</a:t>
            </a:fld>
            <a:endParaRPr lang="en-US" altLang="ja-JP"/>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67</a:t>
            </a:fld>
            <a:endParaRPr lang="en-US" altLang="ja-JP"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68</a:t>
            </a:fld>
            <a:endParaRPr lang="en-US" altLang="ja-JP"/>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69</a:t>
            </a:fld>
            <a:endParaRPr lang="en-US" altLang="ja-JP"/>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70</a:t>
            </a:fld>
            <a:endParaRPr lang="en-US" altLang="ja-JP"/>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71</a:t>
            </a:fld>
            <a:endParaRPr lang="en-US" altLang="ja-JP"/>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72</a:t>
            </a:fld>
            <a:endParaRPr lang="en-US" altLang="ja-JP"/>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73</a:t>
            </a:fld>
            <a:endParaRPr lang="en-US" altLang="ja-JP"/>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74</a:t>
            </a:fld>
            <a:endParaRPr lang="en-US" altLang="ja-JP"/>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75</a:t>
            </a:fld>
            <a:endParaRPr lang="en-US" altLang="ja-JP"/>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76</a:t>
            </a:fld>
            <a:endParaRPr lang="en-US" altLang="ja-JP"/>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77</a:t>
            </a:fld>
            <a:endParaRPr lang="en-US" altLang="ja-JP"/>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78</a:t>
            </a:fld>
            <a:endParaRPr lang="en-US" altLang="ja-JP"/>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79</a:t>
            </a:fld>
            <a:endParaRPr lang="en-US" altLang="ja-JP"/>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80</a:t>
            </a:fld>
            <a:endParaRPr lang="en-US" altLang="ja-JP"/>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81</a:t>
            </a:fld>
            <a:endParaRPr lang="en-US" altLang="ja-JP"/>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82</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83</a:t>
            </a:fld>
            <a:endParaRPr lang="en-US" altLang="ja-JP"/>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84</a:t>
            </a:fld>
            <a:endParaRPr lang="en-US" altLang="ja-JP"/>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85</a:t>
            </a:fld>
            <a:endParaRPr lang="en-US" altLang="ja-JP"/>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86</a:t>
            </a:fld>
            <a:endParaRPr lang="en-US" altLang="ja-JP"/>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87</a:t>
            </a:fld>
            <a:endParaRPr kumimoji="1" lang="ja-JP"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88</a:t>
            </a:fld>
            <a:endParaRPr kumimoji="1" lang="ja-JP"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89</a:t>
            </a:fld>
            <a:endParaRPr lang="en-US" altLang="ja-JP"/>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90</a:t>
            </a:fld>
            <a:endParaRPr lang="en-US" altLang="ja-JP"/>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91</a:t>
            </a:fld>
            <a:endParaRPr lang="en-US" altLang="ja-JP"/>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92</a:t>
            </a:fld>
            <a:endParaRPr lang="en-US" altLang="ja-JP"/>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93</a:t>
            </a:fld>
            <a:endParaRPr lang="en-US" altLang="ja-JP"/>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94</a:t>
            </a:fld>
            <a:endParaRPr lang="en-US" altLang="ja-JP"/>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95</a:t>
            </a:fld>
            <a:endParaRPr lang="en-US" altLang="ja-JP"/>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96</a:t>
            </a:fld>
            <a:endParaRPr lang="en-US" altLang="ja-JP"/>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97</a:t>
            </a:fld>
            <a:endParaRPr lang="en-US" altLang="ja-JP"/>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98</a:t>
            </a:fld>
            <a:endParaRPr lang="en-US" altLang="ja-JP"/>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99</a:t>
            </a:fld>
            <a:endParaRPr lang="en-US" altLang="ja-JP"/>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100</a:t>
            </a:fld>
            <a:endParaRPr lang="en-US" altLang="ja-JP"/>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101</a:t>
            </a:fld>
            <a:endParaRPr lang="en-US" altLang="ja-JP"/>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102</a:t>
            </a:fld>
            <a:endParaRPr lang="en-US" altLang="ja-JP"/>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103</a:t>
            </a:fld>
            <a:endParaRPr lang="en-US" altLang="ja-JP"/>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104</a:t>
            </a:fld>
            <a:endParaRPr lang="en-US" altLang="ja-JP"/>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105</a:t>
            </a:fld>
            <a:endParaRPr lang="en-US" altLang="ja-JP"/>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106</a:t>
            </a:fld>
            <a:endParaRPr lang="en-US" altLang="ja-JP"/>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107</a:t>
            </a:fld>
            <a:endParaRPr lang="en-US" altLang="ja-JP"/>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108</a:t>
            </a:fld>
            <a:endParaRPr lang="en-US" altLang="ja-JP"/>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109</a:t>
            </a:fld>
            <a:endParaRPr lang="en-US" altLang="ja-JP"/>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110</a:t>
            </a:fld>
            <a:endParaRPr lang="en-US" altLang="ja-JP"/>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111</a:t>
            </a:fld>
            <a:endParaRPr lang="en-US" altLang="ja-JP"/>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112</a:t>
            </a:fld>
            <a:endParaRPr lang="en-US" altLang="ja-JP"/>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113</a:t>
            </a:fld>
            <a:endParaRPr lang="en-US" altLang="ja-JP"/>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114</a:t>
            </a:fld>
            <a:endParaRPr lang="en-US" altLang="ja-JP"/>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115</a:t>
            </a:fld>
            <a:endParaRPr lang="en-US" altLang="ja-JP"/>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116</a:t>
            </a:fld>
            <a:endParaRPr lang="en-US" altLang="ja-JP"/>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117</a:t>
            </a:fld>
            <a:endParaRPr lang="en-US" altLang="ja-JP"/>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118</a:t>
            </a:fld>
            <a:endParaRPr lang="en-US" altLang="ja-JP"/>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119</a:t>
            </a:fld>
            <a:endParaRPr lang="en-US" altLang="ja-JP"/>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120</a:t>
            </a:fld>
            <a:endParaRPr lang="en-US" altLang="ja-JP"/>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121</a:t>
            </a:fld>
            <a:endParaRPr lang="en-US" altLang="ja-JP"/>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122</a:t>
            </a:fld>
            <a:endParaRPr lang="en-US" altLang="ja-JP"/>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123</a:t>
            </a:fld>
            <a:endParaRPr lang="en-US" altLang="ja-JP"/>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 1"/>
          <p:cNvSpPr>
            <a:spLocks noGrp="1" noRot="1" noChangeAspect="1" noTextEdit="1"/>
          </p:cNvSpPr>
          <p:nvPr>
            <p:ph type="sldImg"/>
          </p:nvPr>
        </p:nvSpPr>
        <p:spPr>
          <a:ln/>
        </p:spPr>
      </p:sp>
      <p:sp>
        <p:nvSpPr>
          <p:cNvPr id="117763" name="ノート プレースホルダ 2"/>
          <p:cNvSpPr>
            <a:spLocks noGrp="1"/>
          </p:cNvSpPr>
          <p:nvPr>
            <p:ph type="body" idx="1"/>
          </p:nvPr>
        </p:nvSpPr>
        <p:spPr>
          <a:noFill/>
          <a:ln/>
        </p:spPr>
        <p:txBody>
          <a:bodyPr/>
          <a:lstStyle/>
          <a:p>
            <a:pPr eaLnBrk="1" hangingPunct="1"/>
            <a:endParaRPr lang="ja-JP" altLang="en-US" smtClean="0"/>
          </a:p>
        </p:txBody>
      </p:sp>
      <p:sp>
        <p:nvSpPr>
          <p:cNvPr id="117764" name="スライド番号プレースホルダ 3"/>
          <p:cNvSpPr>
            <a:spLocks noGrp="1"/>
          </p:cNvSpPr>
          <p:nvPr>
            <p:ph type="sldNum" sz="quarter" idx="5"/>
          </p:nvPr>
        </p:nvSpPr>
        <p:spPr>
          <a:noFill/>
        </p:spPr>
        <p:txBody>
          <a:bodyPr/>
          <a:lstStyle/>
          <a:p>
            <a:fld id="{C72722D1-D0C1-4F03-B6E4-41ADB6102792}" type="slidenum">
              <a:rPr lang="en-US" altLang="ja-JP"/>
              <a:pPr/>
              <a:t>124</a:t>
            </a:fld>
            <a:endParaRPr lang="en-US" altLang="ja-JP"/>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00E520AD-D0CF-4D59-8A45-714469FA9C3F}" type="slidenum">
              <a:rPr lang="en-US" altLang="ja-JP"/>
              <a:pPr/>
              <a:t>125</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 1"/>
          <p:cNvSpPr>
            <a:spLocks noGrp="1" noRot="1" noChangeAspect="1" noTextEdit="1"/>
          </p:cNvSpPr>
          <p:nvPr>
            <p:ph type="sldImg"/>
          </p:nvPr>
        </p:nvSpPr>
        <p:spPr>
          <a:ln/>
        </p:spPr>
      </p:sp>
      <p:sp>
        <p:nvSpPr>
          <p:cNvPr id="119811" name="ノート プレースホルダ 2"/>
          <p:cNvSpPr>
            <a:spLocks noGrp="1"/>
          </p:cNvSpPr>
          <p:nvPr>
            <p:ph type="body" idx="1"/>
          </p:nvPr>
        </p:nvSpPr>
        <p:spPr>
          <a:noFill/>
          <a:ln/>
        </p:spPr>
        <p:txBody>
          <a:bodyPr/>
          <a:lstStyle/>
          <a:p>
            <a:pPr eaLnBrk="1" hangingPunct="1"/>
            <a:endParaRPr lang="ja-JP" altLang="en-US" smtClean="0"/>
          </a:p>
        </p:txBody>
      </p:sp>
      <p:sp>
        <p:nvSpPr>
          <p:cNvPr id="119812" name="スライド番号プレースホルダ 3"/>
          <p:cNvSpPr>
            <a:spLocks noGrp="1"/>
          </p:cNvSpPr>
          <p:nvPr>
            <p:ph type="sldNum" sz="quarter" idx="5"/>
          </p:nvPr>
        </p:nvSpPr>
        <p:spPr>
          <a:noFill/>
        </p:spPr>
        <p:txBody>
          <a:bodyPr/>
          <a:lstStyle/>
          <a:p>
            <a:fld id="{536EA27B-3885-4E6A-A4C3-78E0A04851B1}" type="slidenum">
              <a:rPr lang="en-US" altLang="ja-JP"/>
              <a:pPr/>
              <a:t>126</a:t>
            </a:fld>
            <a:endParaRPr lang="en-US" altLang="ja-JP"/>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スライド イメージ プレースホルダ 1"/>
          <p:cNvSpPr>
            <a:spLocks noGrp="1" noRot="1" noChangeAspect="1" noTextEdit="1"/>
          </p:cNvSpPr>
          <p:nvPr>
            <p:ph type="sldImg"/>
          </p:nvPr>
        </p:nvSpPr>
        <p:spPr>
          <a:ln/>
        </p:spPr>
      </p:sp>
      <p:sp>
        <p:nvSpPr>
          <p:cNvPr id="120835" name="ノート プレースホルダ 2"/>
          <p:cNvSpPr>
            <a:spLocks noGrp="1"/>
          </p:cNvSpPr>
          <p:nvPr>
            <p:ph type="body" idx="1"/>
          </p:nvPr>
        </p:nvSpPr>
        <p:spPr>
          <a:noFill/>
          <a:ln/>
        </p:spPr>
        <p:txBody>
          <a:bodyPr/>
          <a:lstStyle/>
          <a:p>
            <a:pPr eaLnBrk="1" hangingPunct="1"/>
            <a:endParaRPr lang="ja-JP" altLang="en-US" smtClean="0"/>
          </a:p>
        </p:txBody>
      </p:sp>
      <p:sp>
        <p:nvSpPr>
          <p:cNvPr id="120836" name="スライド番号プレースホルダ 3"/>
          <p:cNvSpPr>
            <a:spLocks noGrp="1"/>
          </p:cNvSpPr>
          <p:nvPr>
            <p:ph type="sldNum" sz="quarter" idx="5"/>
          </p:nvPr>
        </p:nvSpPr>
        <p:spPr>
          <a:noFill/>
        </p:spPr>
        <p:txBody>
          <a:bodyPr/>
          <a:lstStyle/>
          <a:p>
            <a:fld id="{A22CD008-0133-4F34-9624-10C70E8D2C9F}" type="slidenum">
              <a:rPr lang="en-US" altLang="ja-JP"/>
              <a:pPr/>
              <a:t>127</a:t>
            </a:fld>
            <a:endParaRPr lang="en-US" altLang="ja-JP"/>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スライド イメージ プレースホルダ 1"/>
          <p:cNvSpPr>
            <a:spLocks noGrp="1" noRot="1" noChangeAspect="1" noTextEdit="1"/>
          </p:cNvSpPr>
          <p:nvPr>
            <p:ph type="sldImg"/>
          </p:nvPr>
        </p:nvSpPr>
        <p:spPr>
          <a:ln/>
        </p:spPr>
      </p:sp>
      <p:sp>
        <p:nvSpPr>
          <p:cNvPr id="121859" name="ノート プレースホルダ 2"/>
          <p:cNvSpPr>
            <a:spLocks noGrp="1"/>
          </p:cNvSpPr>
          <p:nvPr>
            <p:ph type="body" idx="1"/>
          </p:nvPr>
        </p:nvSpPr>
        <p:spPr>
          <a:noFill/>
          <a:ln/>
        </p:spPr>
        <p:txBody>
          <a:bodyPr/>
          <a:lstStyle/>
          <a:p>
            <a:pPr eaLnBrk="1" hangingPunct="1"/>
            <a:endParaRPr lang="ja-JP" altLang="en-US" smtClean="0"/>
          </a:p>
        </p:txBody>
      </p:sp>
      <p:sp>
        <p:nvSpPr>
          <p:cNvPr id="121860" name="スライド番号プレースホルダ 3"/>
          <p:cNvSpPr>
            <a:spLocks noGrp="1"/>
          </p:cNvSpPr>
          <p:nvPr>
            <p:ph type="sldNum" sz="quarter" idx="5"/>
          </p:nvPr>
        </p:nvSpPr>
        <p:spPr>
          <a:noFill/>
        </p:spPr>
        <p:txBody>
          <a:bodyPr/>
          <a:lstStyle/>
          <a:p>
            <a:fld id="{CB7C46A2-7002-48E8-881B-5186FC2FCB00}" type="slidenum">
              <a:rPr lang="en-US" altLang="ja-JP"/>
              <a:pPr/>
              <a:t>128</a:t>
            </a:fld>
            <a:endParaRPr lang="en-US" altLang="ja-JP"/>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スライド イメージ プレースホルダ 1"/>
          <p:cNvSpPr>
            <a:spLocks noGrp="1" noRot="1" noChangeAspect="1" noTextEdit="1"/>
          </p:cNvSpPr>
          <p:nvPr>
            <p:ph type="sldImg"/>
          </p:nvPr>
        </p:nvSpPr>
        <p:spPr>
          <a:ln/>
        </p:spPr>
      </p:sp>
      <p:sp>
        <p:nvSpPr>
          <p:cNvPr id="122883" name="ノート プレースホルダ 2"/>
          <p:cNvSpPr>
            <a:spLocks noGrp="1"/>
          </p:cNvSpPr>
          <p:nvPr>
            <p:ph type="body" idx="1"/>
          </p:nvPr>
        </p:nvSpPr>
        <p:spPr>
          <a:noFill/>
          <a:ln/>
        </p:spPr>
        <p:txBody>
          <a:bodyPr/>
          <a:lstStyle/>
          <a:p>
            <a:pPr eaLnBrk="1" hangingPunct="1"/>
            <a:endParaRPr lang="ja-JP" altLang="en-US" smtClean="0"/>
          </a:p>
        </p:txBody>
      </p:sp>
      <p:sp>
        <p:nvSpPr>
          <p:cNvPr id="122884" name="スライド番号プレースホルダ 3"/>
          <p:cNvSpPr>
            <a:spLocks noGrp="1"/>
          </p:cNvSpPr>
          <p:nvPr>
            <p:ph type="sldNum" sz="quarter" idx="5"/>
          </p:nvPr>
        </p:nvSpPr>
        <p:spPr>
          <a:noFill/>
        </p:spPr>
        <p:txBody>
          <a:bodyPr/>
          <a:lstStyle/>
          <a:p>
            <a:fld id="{2FE57FC6-DA33-4563-B2E3-74D0FDD291F9}" type="slidenum">
              <a:rPr lang="en-US" altLang="ja-JP"/>
              <a:pPr/>
              <a:t>129</a:t>
            </a:fld>
            <a:endParaRPr lang="en-US" altLang="ja-JP"/>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スライド イメージ プレースホルダ 1"/>
          <p:cNvSpPr>
            <a:spLocks noGrp="1" noRot="1" noChangeAspect="1" noTextEdit="1"/>
          </p:cNvSpPr>
          <p:nvPr>
            <p:ph type="sldImg"/>
          </p:nvPr>
        </p:nvSpPr>
        <p:spPr>
          <a:ln/>
        </p:spPr>
      </p:sp>
      <p:sp>
        <p:nvSpPr>
          <p:cNvPr id="123907" name="ノート プレースホルダ 2"/>
          <p:cNvSpPr>
            <a:spLocks noGrp="1"/>
          </p:cNvSpPr>
          <p:nvPr>
            <p:ph type="body" idx="1"/>
          </p:nvPr>
        </p:nvSpPr>
        <p:spPr>
          <a:noFill/>
          <a:ln/>
        </p:spPr>
        <p:txBody>
          <a:bodyPr/>
          <a:lstStyle/>
          <a:p>
            <a:pPr eaLnBrk="1" hangingPunct="1"/>
            <a:endParaRPr lang="ja-JP" altLang="en-US" smtClean="0"/>
          </a:p>
        </p:txBody>
      </p:sp>
      <p:sp>
        <p:nvSpPr>
          <p:cNvPr id="123908" name="スライド番号プレースホルダ 3"/>
          <p:cNvSpPr>
            <a:spLocks noGrp="1"/>
          </p:cNvSpPr>
          <p:nvPr>
            <p:ph type="sldNum" sz="quarter" idx="5"/>
          </p:nvPr>
        </p:nvSpPr>
        <p:spPr>
          <a:noFill/>
        </p:spPr>
        <p:txBody>
          <a:bodyPr/>
          <a:lstStyle/>
          <a:p>
            <a:fld id="{315E5295-0A74-4628-ABBD-C84C0F4589A6}" type="slidenum">
              <a:rPr lang="en-US" altLang="ja-JP"/>
              <a:pPr/>
              <a:t>130</a:t>
            </a:fld>
            <a:endParaRPr lang="en-US" altLang="ja-JP"/>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スライド イメージ プレースホルダ 1"/>
          <p:cNvSpPr>
            <a:spLocks noGrp="1" noRot="1" noChangeAspect="1" noTextEdit="1"/>
          </p:cNvSpPr>
          <p:nvPr>
            <p:ph type="sldImg"/>
          </p:nvPr>
        </p:nvSpPr>
        <p:spPr>
          <a:ln/>
        </p:spPr>
      </p:sp>
      <p:sp>
        <p:nvSpPr>
          <p:cNvPr id="124931" name="ノート プレースホルダ 2"/>
          <p:cNvSpPr>
            <a:spLocks noGrp="1"/>
          </p:cNvSpPr>
          <p:nvPr>
            <p:ph type="body" idx="1"/>
          </p:nvPr>
        </p:nvSpPr>
        <p:spPr>
          <a:noFill/>
          <a:ln/>
        </p:spPr>
        <p:txBody>
          <a:bodyPr/>
          <a:lstStyle/>
          <a:p>
            <a:pPr eaLnBrk="1" hangingPunct="1"/>
            <a:endParaRPr lang="ja-JP" altLang="en-US" smtClean="0"/>
          </a:p>
        </p:txBody>
      </p:sp>
      <p:sp>
        <p:nvSpPr>
          <p:cNvPr id="124932" name="スライド番号プレースホルダ 3"/>
          <p:cNvSpPr>
            <a:spLocks noGrp="1"/>
          </p:cNvSpPr>
          <p:nvPr>
            <p:ph type="sldNum" sz="quarter" idx="5"/>
          </p:nvPr>
        </p:nvSpPr>
        <p:spPr>
          <a:noFill/>
        </p:spPr>
        <p:txBody>
          <a:bodyPr/>
          <a:lstStyle/>
          <a:p>
            <a:fld id="{E5516D3D-5EEA-4DA4-BD9C-F65B5F59C3BD}" type="slidenum">
              <a:rPr lang="en-US" altLang="ja-JP"/>
              <a:pPr/>
              <a:t>131</a:t>
            </a:fld>
            <a:endParaRPr lang="en-US" altLang="ja-JP"/>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スライド イメージ プレースホルダ 1"/>
          <p:cNvSpPr>
            <a:spLocks noGrp="1" noRot="1" noChangeAspect="1" noTextEdit="1"/>
          </p:cNvSpPr>
          <p:nvPr>
            <p:ph type="sldImg"/>
          </p:nvPr>
        </p:nvSpPr>
        <p:spPr>
          <a:ln/>
        </p:spPr>
      </p:sp>
      <p:sp>
        <p:nvSpPr>
          <p:cNvPr id="125955" name="ノート プレースホルダ 2"/>
          <p:cNvSpPr>
            <a:spLocks noGrp="1"/>
          </p:cNvSpPr>
          <p:nvPr>
            <p:ph type="body" idx="1"/>
          </p:nvPr>
        </p:nvSpPr>
        <p:spPr>
          <a:noFill/>
          <a:ln/>
        </p:spPr>
        <p:txBody>
          <a:bodyPr/>
          <a:lstStyle/>
          <a:p>
            <a:pPr eaLnBrk="1" hangingPunct="1"/>
            <a:endParaRPr lang="ja-JP" altLang="en-US" smtClean="0"/>
          </a:p>
        </p:txBody>
      </p:sp>
      <p:sp>
        <p:nvSpPr>
          <p:cNvPr id="125956" name="スライド番号プレースホルダ 3"/>
          <p:cNvSpPr>
            <a:spLocks noGrp="1"/>
          </p:cNvSpPr>
          <p:nvPr>
            <p:ph type="sldNum" sz="quarter" idx="5"/>
          </p:nvPr>
        </p:nvSpPr>
        <p:spPr>
          <a:noFill/>
        </p:spPr>
        <p:txBody>
          <a:bodyPr/>
          <a:lstStyle/>
          <a:p>
            <a:fld id="{40C42BA2-E878-4E0B-96D2-9D732ADCBBE8}" type="slidenum">
              <a:rPr lang="en-US" altLang="ja-JP"/>
              <a:pPr/>
              <a:t>132</a:t>
            </a:fld>
            <a:endParaRPr lang="en-US" altLang="ja-JP"/>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スライド イメージ プレースホルダ 1"/>
          <p:cNvSpPr>
            <a:spLocks noGrp="1" noRot="1" noChangeAspect="1" noTextEdit="1"/>
          </p:cNvSpPr>
          <p:nvPr>
            <p:ph type="sldImg"/>
          </p:nvPr>
        </p:nvSpPr>
        <p:spPr>
          <a:ln/>
        </p:spPr>
      </p:sp>
      <p:sp>
        <p:nvSpPr>
          <p:cNvPr id="126979" name="ノート プレースホルダ 2"/>
          <p:cNvSpPr>
            <a:spLocks noGrp="1"/>
          </p:cNvSpPr>
          <p:nvPr>
            <p:ph type="body" idx="1"/>
          </p:nvPr>
        </p:nvSpPr>
        <p:spPr>
          <a:noFill/>
          <a:ln/>
        </p:spPr>
        <p:txBody>
          <a:bodyPr/>
          <a:lstStyle/>
          <a:p>
            <a:pPr eaLnBrk="1" hangingPunct="1"/>
            <a:endParaRPr lang="ja-JP" altLang="en-US" smtClean="0"/>
          </a:p>
        </p:txBody>
      </p:sp>
      <p:sp>
        <p:nvSpPr>
          <p:cNvPr id="126980" name="スライド番号プレースホルダ 3"/>
          <p:cNvSpPr>
            <a:spLocks noGrp="1"/>
          </p:cNvSpPr>
          <p:nvPr>
            <p:ph type="sldNum" sz="quarter" idx="5"/>
          </p:nvPr>
        </p:nvSpPr>
        <p:spPr>
          <a:noFill/>
        </p:spPr>
        <p:txBody>
          <a:bodyPr/>
          <a:lstStyle/>
          <a:p>
            <a:fld id="{E6A830F6-64C4-4BAA-A69B-AB29AA2EEE9D}" type="slidenum">
              <a:rPr lang="en-US" altLang="ja-JP"/>
              <a:pPr/>
              <a:t>133</a:t>
            </a:fld>
            <a:endParaRPr lang="en-US" altLang="ja-JP"/>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スライド イメージ プレースホルダ 1"/>
          <p:cNvSpPr>
            <a:spLocks noGrp="1" noRot="1" noChangeAspect="1" noTextEdit="1"/>
          </p:cNvSpPr>
          <p:nvPr>
            <p:ph type="sldImg"/>
          </p:nvPr>
        </p:nvSpPr>
        <p:spPr>
          <a:ln/>
        </p:spPr>
      </p:sp>
      <p:sp>
        <p:nvSpPr>
          <p:cNvPr id="128003" name="ノート プレースホルダ 2"/>
          <p:cNvSpPr>
            <a:spLocks noGrp="1"/>
          </p:cNvSpPr>
          <p:nvPr>
            <p:ph type="body" idx="1"/>
          </p:nvPr>
        </p:nvSpPr>
        <p:spPr>
          <a:noFill/>
          <a:ln/>
        </p:spPr>
        <p:txBody>
          <a:bodyPr/>
          <a:lstStyle/>
          <a:p>
            <a:pPr eaLnBrk="1" hangingPunct="1"/>
            <a:endParaRPr lang="ja-JP" altLang="en-US" smtClean="0"/>
          </a:p>
        </p:txBody>
      </p:sp>
      <p:sp>
        <p:nvSpPr>
          <p:cNvPr id="128004" name="スライド番号プレースホルダ 3"/>
          <p:cNvSpPr>
            <a:spLocks noGrp="1"/>
          </p:cNvSpPr>
          <p:nvPr>
            <p:ph type="sldNum" sz="quarter" idx="5"/>
          </p:nvPr>
        </p:nvSpPr>
        <p:spPr>
          <a:noFill/>
        </p:spPr>
        <p:txBody>
          <a:bodyPr/>
          <a:lstStyle/>
          <a:p>
            <a:fld id="{3A442E1A-AC85-413E-9BE9-191BB32F3D2C}" type="slidenum">
              <a:rPr lang="en-US" altLang="ja-JP"/>
              <a:pPr/>
              <a:t>134</a:t>
            </a:fld>
            <a:endParaRPr lang="en-US" altLang="ja-JP"/>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スライド イメージ プレースホルダ 1"/>
          <p:cNvSpPr>
            <a:spLocks noGrp="1" noRot="1" noChangeAspect="1" noTextEdit="1"/>
          </p:cNvSpPr>
          <p:nvPr>
            <p:ph type="sldImg"/>
          </p:nvPr>
        </p:nvSpPr>
        <p:spPr>
          <a:ln/>
        </p:spPr>
      </p:sp>
      <p:sp>
        <p:nvSpPr>
          <p:cNvPr id="129027" name="ノート プレースホルダ 2"/>
          <p:cNvSpPr>
            <a:spLocks noGrp="1"/>
          </p:cNvSpPr>
          <p:nvPr>
            <p:ph type="body" idx="1"/>
          </p:nvPr>
        </p:nvSpPr>
        <p:spPr>
          <a:noFill/>
          <a:ln/>
        </p:spPr>
        <p:txBody>
          <a:bodyPr/>
          <a:lstStyle/>
          <a:p>
            <a:pPr eaLnBrk="1" hangingPunct="1"/>
            <a:endParaRPr lang="ja-JP" altLang="en-US" smtClean="0"/>
          </a:p>
        </p:txBody>
      </p:sp>
      <p:sp>
        <p:nvSpPr>
          <p:cNvPr id="129028" name="スライド番号プレースホルダ 3"/>
          <p:cNvSpPr>
            <a:spLocks noGrp="1"/>
          </p:cNvSpPr>
          <p:nvPr>
            <p:ph type="sldNum" sz="quarter" idx="5"/>
          </p:nvPr>
        </p:nvSpPr>
        <p:spPr>
          <a:noFill/>
        </p:spPr>
        <p:txBody>
          <a:bodyPr/>
          <a:lstStyle/>
          <a:p>
            <a:fld id="{840FC288-0664-4F10-9075-E8905FAB1DFB}" type="slidenum">
              <a:rPr lang="en-US" altLang="ja-JP"/>
              <a:pPr/>
              <a:t>135</a:t>
            </a:fld>
            <a:endParaRPr lang="en-US" altLang="ja-JP"/>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スライド イメージ プレースホルダ 1"/>
          <p:cNvSpPr>
            <a:spLocks noGrp="1" noRot="1" noChangeAspect="1" noTextEdit="1"/>
          </p:cNvSpPr>
          <p:nvPr>
            <p:ph type="sldImg"/>
          </p:nvPr>
        </p:nvSpPr>
        <p:spPr>
          <a:ln/>
        </p:spPr>
      </p:sp>
      <p:sp>
        <p:nvSpPr>
          <p:cNvPr id="130051" name="ノート プレースホルダ 2"/>
          <p:cNvSpPr>
            <a:spLocks noGrp="1"/>
          </p:cNvSpPr>
          <p:nvPr>
            <p:ph type="body" idx="1"/>
          </p:nvPr>
        </p:nvSpPr>
        <p:spPr>
          <a:noFill/>
          <a:ln/>
        </p:spPr>
        <p:txBody>
          <a:bodyPr/>
          <a:lstStyle/>
          <a:p>
            <a:pPr eaLnBrk="1" hangingPunct="1"/>
            <a:endParaRPr lang="ja-JP" altLang="en-US" smtClean="0"/>
          </a:p>
        </p:txBody>
      </p:sp>
      <p:sp>
        <p:nvSpPr>
          <p:cNvPr id="130052" name="スライド番号プレースホルダ 3"/>
          <p:cNvSpPr>
            <a:spLocks noGrp="1"/>
          </p:cNvSpPr>
          <p:nvPr>
            <p:ph type="sldNum" sz="quarter" idx="5"/>
          </p:nvPr>
        </p:nvSpPr>
        <p:spPr>
          <a:noFill/>
        </p:spPr>
        <p:txBody>
          <a:bodyPr/>
          <a:lstStyle/>
          <a:p>
            <a:fld id="{E7D44A80-B852-4A11-8DA4-60210D9D8BBB}" type="slidenum">
              <a:rPr lang="en-US" altLang="ja-JP"/>
              <a:pPr/>
              <a:t>136</a:t>
            </a:fld>
            <a:endParaRPr lang="en-US" altLang="ja-JP"/>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スライド イメージ プレースホルダ 1"/>
          <p:cNvSpPr>
            <a:spLocks noGrp="1" noRot="1" noChangeAspect="1" noTextEdit="1"/>
          </p:cNvSpPr>
          <p:nvPr>
            <p:ph type="sldImg"/>
          </p:nvPr>
        </p:nvSpPr>
        <p:spPr>
          <a:ln/>
        </p:spPr>
      </p:sp>
      <p:sp>
        <p:nvSpPr>
          <p:cNvPr id="131075" name="ノート プレースホルダ 2"/>
          <p:cNvSpPr>
            <a:spLocks noGrp="1"/>
          </p:cNvSpPr>
          <p:nvPr>
            <p:ph type="body" idx="1"/>
          </p:nvPr>
        </p:nvSpPr>
        <p:spPr>
          <a:noFill/>
          <a:ln/>
        </p:spPr>
        <p:txBody>
          <a:bodyPr/>
          <a:lstStyle/>
          <a:p>
            <a:pPr eaLnBrk="1" hangingPunct="1"/>
            <a:endParaRPr lang="ja-JP" altLang="en-US" smtClean="0"/>
          </a:p>
        </p:txBody>
      </p:sp>
      <p:sp>
        <p:nvSpPr>
          <p:cNvPr id="131076" name="スライド番号プレースホルダ 3"/>
          <p:cNvSpPr>
            <a:spLocks noGrp="1"/>
          </p:cNvSpPr>
          <p:nvPr>
            <p:ph type="sldNum" sz="quarter" idx="5"/>
          </p:nvPr>
        </p:nvSpPr>
        <p:spPr>
          <a:noFill/>
        </p:spPr>
        <p:txBody>
          <a:bodyPr/>
          <a:lstStyle/>
          <a:p>
            <a:fld id="{F2B2286C-5F0B-47DF-895E-554A7DA62C42}" type="slidenum">
              <a:rPr lang="en-US" altLang="ja-JP"/>
              <a:pPr/>
              <a:t>137</a:t>
            </a:fld>
            <a:endParaRPr lang="en-US" altLang="ja-JP"/>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スライド イメージ プレースホルダ 1"/>
          <p:cNvSpPr>
            <a:spLocks noGrp="1" noRot="1" noChangeAspect="1" noTextEdit="1"/>
          </p:cNvSpPr>
          <p:nvPr>
            <p:ph type="sldImg"/>
          </p:nvPr>
        </p:nvSpPr>
        <p:spPr>
          <a:ln/>
        </p:spPr>
      </p:sp>
      <p:sp>
        <p:nvSpPr>
          <p:cNvPr id="132099" name="ノート プレースホルダ 2"/>
          <p:cNvSpPr>
            <a:spLocks noGrp="1"/>
          </p:cNvSpPr>
          <p:nvPr>
            <p:ph type="body" idx="1"/>
          </p:nvPr>
        </p:nvSpPr>
        <p:spPr>
          <a:noFill/>
          <a:ln/>
        </p:spPr>
        <p:txBody>
          <a:bodyPr/>
          <a:lstStyle/>
          <a:p>
            <a:pPr eaLnBrk="1" hangingPunct="1"/>
            <a:endParaRPr lang="ja-JP" altLang="en-US" smtClean="0"/>
          </a:p>
        </p:txBody>
      </p:sp>
      <p:sp>
        <p:nvSpPr>
          <p:cNvPr id="132100" name="スライド番号プレースホルダ 3"/>
          <p:cNvSpPr>
            <a:spLocks noGrp="1"/>
          </p:cNvSpPr>
          <p:nvPr>
            <p:ph type="sldNum" sz="quarter" idx="5"/>
          </p:nvPr>
        </p:nvSpPr>
        <p:spPr>
          <a:noFill/>
        </p:spPr>
        <p:txBody>
          <a:bodyPr/>
          <a:lstStyle/>
          <a:p>
            <a:fld id="{0A89F848-D1EF-450B-8A0A-5B5DC59EB526}" type="slidenum">
              <a:rPr lang="en-US" altLang="ja-JP"/>
              <a:pPr/>
              <a:t>138</a:t>
            </a:fld>
            <a:endParaRPr lang="en-US" altLang="ja-JP"/>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スライド イメージ プレースホルダ 1"/>
          <p:cNvSpPr>
            <a:spLocks noGrp="1" noRot="1" noChangeAspect="1" noTextEdit="1"/>
          </p:cNvSpPr>
          <p:nvPr>
            <p:ph type="sldImg"/>
          </p:nvPr>
        </p:nvSpPr>
        <p:spPr>
          <a:ln/>
        </p:spPr>
      </p:sp>
      <p:sp>
        <p:nvSpPr>
          <p:cNvPr id="133123" name="ノート プレースホルダ 2"/>
          <p:cNvSpPr>
            <a:spLocks noGrp="1"/>
          </p:cNvSpPr>
          <p:nvPr>
            <p:ph type="body" idx="1"/>
          </p:nvPr>
        </p:nvSpPr>
        <p:spPr>
          <a:noFill/>
          <a:ln/>
        </p:spPr>
        <p:txBody>
          <a:bodyPr/>
          <a:lstStyle/>
          <a:p>
            <a:pPr eaLnBrk="1" hangingPunct="1"/>
            <a:endParaRPr lang="ja-JP" altLang="en-US" smtClean="0"/>
          </a:p>
        </p:txBody>
      </p:sp>
      <p:sp>
        <p:nvSpPr>
          <p:cNvPr id="133124" name="スライド番号プレースホルダ 3"/>
          <p:cNvSpPr>
            <a:spLocks noGrp="1"/>
          </p:cNvSpPr>
          <p:nvPr>
            <p:ph type="sldNum" sz="quarter" idx="5"/>
          </p:nvPr>
        </p:nvSpPr>
        <p:spPr>
          <a:noFill/>
        </p:spPr>
        <p:txBody>
          <a:bodyPr/>
          <a:lstStyle/>
          <a:p>
            <a:fld id="{834F055E-C9EC-4A3A-9720-223AE2E454B4}" type="slidenum">
              <a:rPr lang="en-US" altLang="ja-JP"/>
              <a:pPr/>
              <a:t>139</a:t>
            </a:fld>
            <a:endParaRPr lang="en-US" altLang="ja-JP"/>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スライド イメージ プレースホルダ 1"/>
          <p:cNvSpPr>
            <a:spLocks noGrp="1" noRot="1" noChangeAspect="1" noTextEdit="1"/>
          </p:cNvSpPr>
          <p:nvPr>
            <p:ph type="sldImg"/>
          </p:nvPr>
        </p:nvSpPr>
        <p:spPr>
          <a:ln/>
        </p:spPr>
      </p:sp>
      <p:sp>
        <p:nvSpPr>
          <p:cNvPr id="134147" name="ノート プレースホルダ 2"/>
          <p:cNvSpPr>
            <a:spLocks noGrp="1"/>
          </p:cNvSpPr>
          <p:nvPr>
            <p:ph type="body" idx="1"/>
          </p:nvPr>
        </p:nvSpPr>
        <p:spPr>
          <a:noFill/>
          <a:ln/>
        </p:spPr>
        <p:txBody>
          <a:bodyPr/>
          <a:lstStyle/>
          <a:p>
            <a:pPr eaLnBrk="1" hangingPunct="1"/>
            <a:endParaRPr lang="ja-JP" altLang="en-US" smtClean="0"/>
          </a:p>
        </p:txBody>
      </p:sp>
      <p:sp>
        <p:nvSpPr>
          <p:cNvPr id="134148" name="スライド番号プレースホルダ 3"/>
          <p:cNvSpPr>
            <a:spLocks noGrp="1"/>
          </p:cNvSpPr>
          <p:nvPr>
            <p:ph type="sldNum" sz="quarter" idx="5"/>
          </p:nvPr>
        </p:nvSpPr>
        <p:spPr>
          <a:noFill/>
        </p:spPr>
        <p:txBody>
          <a:bodyPr/>
          <a:lstStyle/>
          <a:p>
            <a:fld id="{84118104-89BC-414A-B7A2-AA564C3CB132}" type="slidenum">
              <a:rPr lang="en-US" altLang="ja-JP"/>
              <a:pPr/>
              <a:t>140</a:t>
            </a:fld>
            <a:endParaRPr lang="en-US" altLang="ja-JP"/>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スライド イメージ プレースホルダ 1"/>
          <p:cNvSpPr>
            <a:spLocks noGrp="1" noRot="1" noChangeAspect="1" noTextEdit="1"/>
          </p:cNvSpPr>
          <p:nvPr>
            <p:ph type="sldImg"/>
          </p:nvPr>
        </p:nvSpPr>
        <p:spPr>
          <a:ln/>
        </p:spPr>
      </p:sp>
      <p:sp>
        <p:nvSpPr>
          <p:cNvPr id="135171" name="ノート プレースホルダ 2"/>
          <p:cNvSpPr>
            <a:spLocks noGrp="1"/>
          </p:cNvSpPr>
          <p:nvPr>
            <p:ph type="body" idx="1"/>
          </p:nvPr>
        </p:nvSpPr>
        <p:spPr>
          <a:noFill/>
          <a:ln/>
        </p:spPr>
        <p:txBody>
          <a:bodyPr/>
          <a:lstStyle/>
          <a:p>
            <a:pPr eaLnBrk="1" hangingPunct="1"/>
            <a:endParaRPr lang="ja-JP" altLang="en-US" smtClean="0"/>
          </a:p>
        </p:txBody>
      </p:sp>
      <p:sp>
        <p:nvSpPr>
          <p:cNvPr id="135172" name="スライド番号プレースホルダ 3"/>
          <p:cNvSpPr>
            <a:spLocks noGrp="1"/>
          </p:cNvSpPr>
          <p:nvPr>
            <p:ph type="sldNum" sz="quarter" idx="5"/>
          </p:nvPr>
        </p:nvSpPr>
        <p:spPr>
          <a:noFill/>
        </p:spPr>
        <p:txBody>
          <a:bodyPr/>
          <a:lstStyle/>
          <a:p>
            <a:fld id="{E4D71EE2-DA33-49F3-AE25-6C5197CC0CD5}" type="slidenum">
              <a:rPr lang="en-US" altLang="ja-JP"/>
              <a:pPr/>
              <a:t>141</a:t>
            </a:fld>
            <a:endParaRPr lang="en-US" altLang="ja-JP"/>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スライド イメージ プレースホルダ 1"/>
          <p:cNvSpPr>
            <a:spLocks noGrp="1" noRot="1" noChangeAspect="1" noTextEdit="1"/>
          </p:cNvSpPr>
          <p:nvPr>
            <p:ph type="sldImg"/>
          </p:nvPr>
        </p:nvSpPr>
        <p:spPr>
          <a:ln/>
        </p:spPr>
      </p:sp>
      <p:sp>
        <p:nvSpPr>
          <p:cNvPr id="136195" name="ノート プレースホルダ 2"/>
          <p:cNvSpPr>
            <a:spLocks noGrp="1"/>
          </p:cNvSpPr>
          <p:nvPr>
            <p:ph type="body" idx="1"/>
          </p:nvPr>
        </p:nvSpPr>
        <p:spPr>
          <a:noFill/>
          <a:ln/>
        </p:spPr>
        <p:txBody>
          <a:bodyPr/>
          <a:lstStyle/>
          <a:p>
            <a:pPr eaLnBrk="1" hangingPunct="1"/>
            <a:endParaRPr lang="ja-JP" altLang="en-US" smtClean="0"/>
          </a:p>
        </p:txBody>
      </p:sp>
      <p:sp>
        <p:nvSpPr>
          <p:cNvPr id="136196" name="スライド番号プレースホルダ 3"/>
          <p:cNvSpPr>
            <a:spLocks noGrp="1"/>
          </p:cNvSpPr>
          <p:nvPr>
            <p:ph type="sldNum" sz="quarter" idx="5"/>
          </p:nvPr>
        </p:nvSpPr>
        <p:spPr>
          <a:noFill/>
        </p:spPr>
        <p:txBody>
          <a:bodyPr/>
          <a:lstStyle/>
          <a:p>
            <a:fld id="{8B9896EC-664A-4AB5-96D1-99367BCCF7DF}" type="slidenum">
              <a:rPr lang="en-US" altLang="ja-JP"/>
              <a:pPr/>
              <a:t>142</a:t>
            </a:fld>
            <a:endParaRPr lang="en-US" altLang="ja-JP"/>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スライド イメージ プレースホルダ 1"/>
          <p:cNvSpPr>
            <a:spLocks noGrp="1" noRot="1" noChangeAspect="1" noTextEdit="1"/>
          </p:cNvSpPr>
          <p:nvPr>
            <p:ph type="sldImg"/>
          </p:nvPr>
        </p:nvSpPr>
        <p:spPr>
          <a:ln/>
        </p:spPr>
      </p:sp>
      <p:sp>
        <p:nvSpPr>
          <p:cNvPr id="137219" name="ノート プレースホルダ 2"/>
          <p:cNvSpPr>
            <a:spLocks noGrp="1"/>
          </p:cNvSpPr>
          <p:nvPr>
            <p:ph type="body" idx="1"/>
          </p:nvPr>
        </p:nvSpPr>
        <p:spPr>
          <a:noFill/>
          <a:ln/>
        </p:spPr>
        <p:txBody>
          <a:bodyPr/>
          <a:lstStyle/>
          <a:p>
            <a:pPr eaLnBrk="1" hangingPunct="1"/>
            <a:endParaRPr lang="ja-JP" altLang="en-US" smtClean="0"/>
          </a:p>
        </p:txBody>
      </p:sp>
      <p:sp>
        <p:nvSpPr>
          <p:cNvPr id="137220" name="スライド番号プレースホルダ 3"/>
          <p:cNvSpPr>
            <a:spLocks noGrp="1"/>
          </p:cNvSpPr>
          <p:nvPr>
            <p:ph type="sldNum" sz="quarter" idx="5"/>
          </p:nvPr>
        </p:nvSpPr>
        <p:spPr>
          <a:noFill/>
        </p:spPr>
        <p:txBody>
          <a:bodyPr/>
          <a:lstStyle/>
          <a:p>
            <a:fld id="{5BE1C6CC-C325-4D5C-8907-C6CF648CDE95}" type="slidenum">
              <a:rPr lang="en-US" altLang="ja-JP"/>
              <a:pPr/>
              <a:t>143</a:t>
            </a:fld>
            <a:endParaRPr lang="en-US" altLang="ja-JP"/>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スライド イメージ プレースホルダ 1"/>
          <p:cNvSpPr>
            <a:spLocks noGrp="1" noRot="1" noChangeAspect="1" noTextEdit="1"/>
          </p:cNvSpPr>
          <p:nvPr>
            <p:ph type="sldImg"/>
          </p:nvPr>
        </p:nvSpPr>
        <p:spPr>
          <a:ln/>
        </p:spPr>
      </p:sp>
      <p:sp>
        <p:nvSpPr>
          <p:cNvPr id="138243" name="ノート プレースホルダ 2"/>
          <p:cNvSpPr>
            <a:spLocks noGrp="1"/>
          </p:cNvSpPr>
          <p:nvPr>
            <p:ph type="body" idx="1"/>
          </p:nvPr>
        </p:nvSpPr>
        <p:spPr>
          <a:noFill/>
          <a:ln/>
        </p:spPr>
        <p:txBody>
          <a:bodyPr/>
          <a:lstStyle/>
          <a:p>
            <a:pPr eaLnBrk="1" hangingPunct="1"/>
            <a:endParaRPr lang="ja-JP" altLang="en-US" smtClean="0"/>
          </a:p>
        </p:txBody>
      </p:sp>
      <p:sp>
        <p:nvSpPr>
          <p:cNvPr id="138244" name="スライド番号プレースホルダ 3"/>
          <p:cNvSpPr>
            <a:spLocks noGrp="1"/>
          </p:cNvSpPr>
          <p:nvPr>
            <p:ph type="sldNum" sz="quarter" idx="5"/>
          </p:nvPr>
        </p:nvSpPr>
        <p:spPr>
          <a:noFill/>
        </p:spPr>
        <p:txBody>
          <a:bodyPr/>
          <a:lstStyle/>
          <a:p>
            <a:fld id="{D2D087B7-0EB7-45F3-A433-FA975FB9A0C8}" type="slidenum">
              <a:rPr lang="en-US" altLang="ja-JP"/>
              <a:pPr/>
              <a:t>144</a:t>
            </a:fld>
            <a:endParaRPr lang="en-US" altLang="ja-JP"/>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スライド イメージ プレースホルダ 1"/>
          <p:cNvSpPr>
            <a:spLocks noGrp="1" noRot="1" noChangeAspect="1" noTextEdit="1"/>
          </p:cNvSpPr>
          <p:nvPr>
            <p:ph type="sldImg"/>
          </p:nvPr>
        </p:nvSpPr>
        <p:spPr>
          <a:ln/>
        </p:spPr>
      </p:sp>
      <p:sp>
        <p:nvSpPr>
          <p:cNvPr id="139267" name="ノート プレースホルダ 2"/>
          <p:cNvSpPr>
            <a:spLocks noGrp="1"/>
          </p:cNvSpPr>
          <p:nvPr>
            <p:ph type="body" idx="1"/>
          </p:nvPr>
        </p:nvSpPr>
        <p:spPr>
          <a:noFill/>
          <a:ln/>
        </p:spPr>
        <p:txBody>
          <a:bodyPr/>
          <a:lstStyle/>
          <a:p>
            <a:pPr eaLnBrk="1" hangingPunct="1"/>
            <a:endParaRPr lang="ja-JP" altLang="en-US" smtClean="0"/>
          </a:p>
        </p:txBody>
      </p:sp>
      <p:sp>
        <p:nvSpPr>
          <p:cNvPr id="139268" name="スライド番号プレースホルダ 3"/>
          <p:cNvSpPr>
            <a:spLocks noGrp="1"/>
          </p:cNvSpPr>
          <p:nvPr>
            <p:ph type="sldNum" sz="quarter" idx="5"/>
          </p:nvPr>
        </p:nvSpPr>
        <p:spPr>
          <a:noFill/>
        </p:spPr>
        <p:txBody>
          <a:bodyPr/>
          <a:lstStyle/>
          <a:p>
            <a:fld id="{E5E709A8-FEDD-4E7C-954A-5C0F8E871918}" type="slidenum">
              <a:rPr lang="en-US" altLang="ja-JP"/>
              <a:pPr/>
              <a:t>145</a:t>
            </a:fld>
            <a:endParaRPr lang="en-US" altLang="ja-JP"/>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スライド イメージ プレースホルダ 1"/>
          <p:cNvSpPr>
            <a:spLocks noGrp="1" noRot="1" noChangeAspect="1" noTextEdit="1"/>
          </p:cNvSpPr>
          <p:nvPr>
            <p:ph type="sldImg"/>
          </p:nvPr>
        </p:nvSpPr>
        <p:spPr>
          <a:ln/>
        </p:spPr>
      </p:sp>
      <p:sp>
        <p:nvSpPr>
          <p:cNvPr id="140291" name="ノート プレースホルダ 2"/>
          <p:cNvSpPr>
            <a:spLocks noGrp="1"/>
          </p:cNvSpPr>
          <p:nvPr>
            <p:ph type="body" idx="1"/>
          </p:nvPr>
        </p:nvSpPr>
        <p:spPr>
          <a:noFill/>
          <a:ln/>
        </p:spPr>
        <p:txBody>
          <a:bodyPr/>
          <a:lstStyle/>
          <a:p>
            <a:pPr eaLnBrk="1" hangingPunct="1"/>
            <a:endParaRPr lang="ja-JP" altLang="en-US" smtClean="0"/>
          </a:p>
        </p:txBody>
      </p:sp>
      <p:sp>
        <p:nvSpPr>
          <p:cNvPr id="140292" name="スライド番号プレースホルダ 3"/>
          <p:cNvSpPr>
            <a:spLocks noGrp="1"/>
          </p:cNvSpPr>
          <p:nvPr>
            <p:ph type="sldNum" sz="quarter" idx="5"/>
          </p:nvPr>
        </p:nvSpPr>
        <p:spPr>
          <a:noFill/>
        </p:spPr>
        <p:txBody>
          <a:bodyPr/>
          <a:lstStyle/>
          <a:p>
            <a:fld id="{BF132DE2-0C07-4745-B1B5-48C790D4D125}" type="slidenum">
              <a:rPr lang="en-US" altLang="ja-JP"/>
              <a:pPr/>
              <a:t>146</a:t>
            </a:fld>
            <a:endParaRPr lang="en-US" altLang="ja-JP"/>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スライド イメージ プレースホルダ 1"/>
          <p:cNvSpPr>
            <a:spLocks noGrp="1" noRot="1" noChangeAspect="1" noTextEdit="1"/>
          </p:cNvSpPr>
          <p:nvPr>
            <p:ph type="sldImg"/>
          </p:nvPr>
        </p:nvSpPr>
        <p:spPr>
          <a:ln/>
        </p:spPr>
      </p:sp>
      <p:sp>
        <p:nvSpPr>
          <p:cNvPr id="141315" name="ノート プレースホルダ 2"/>
          <p:cNvSpPr>
            <a:spLocks noGrp="1"/>
          </p:cNvSpPr>
          <p:nvPr>
            <p:ph type="body" idx="1"/>
          </p:nvPr>
        </p:nvSpPr>
        <p:spPr>
          <a:noFill/>
          <a:ln/>
        </p:spPr>
        <p:txBody>
          <a:bodyPr/>
          <a:lstStyle/>
          <a:p>
            <a:pPr eaLnBrk="1" hangingPunct="1"/>
            <a:endParaRPr lang="ja-JP" altLang="en-US" smtClean="0"/>
          </a:p>
        </p:txBody>
      </p:sp>
      <p:sp>
        <p:nvSpPr>
          <p:cNvPr id="141316" name="スライド番号プレースホルダ 3"/>
          <p:cNvSpPr>
            <a:spLocks noGrp="1"/>
          </p:cNvSpPr>
          <p:nvPr>
            <p:ph type="sldNum" sz="quarter" idx="5"/>
          </p:nvPr>
        </p:nvSpPr>
        <p:spPr>
          <a:noFill/>
        </p:spPr>
        <p:txBody>
          <a:bodyPr/>
          <a:lstStyle/>
          <a:p>
            <a:fld id="{2841F2DC-40D6-4BBA-999B-4295C87E9DB7}" type="slidenum">
              <a:rPr lang="en-US" altLang="ja-JP"/>
              <a:pPr/>
              <a:t>147</a:t>
            </a:fld>
            <a:endParaRPr lang="en-US" altLang="ja-JP"/>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スライド イメージ プレースホルダ 1"/>
          <p:cNvSpPr>
            <a:spLocks noGrp="1" noRot="1" noChangeAspect="1" noTextEdit="1"/>
          </p:cNvSpPr>
          <p:nvPr>
            <p:ph type="sldImg"/>
          </p:nvPr>
        </p:nvSpPr>
        <p:spPr>
          <a:ln/>
        </p:spPr>
      </p:sp>
      <p:sp>
        <p:nvSpPr>
          <p:cNvPr id="142339" name="ノート プレースホルダ 2"/>
          <p:cNvSpPr>
            <a:spLocks noGrp="1"/>
          </p:cNvSpPr>
          <p:nvPr>
            <p:ph type="body" idx="1"/>
          </p:nvPr>
        </p:nvSpPr>
        <p:spPr>
          <a:noFill/>
          <a:ln/>
        </p:spPr>
        <p:txBody>
          <a:bodyPr/>
          <a:lstStyle/>
          <a:p>
            <a:pPr eaLnBrk="1" hangingPunct="1"/>
            <a:endParaRPr lang="ja-JP" altLang="en-US" smtClean="0"/>
          </a:p>
        </p:txBody>
      </p:sp>
      <p:sp>
        <p:nvSpPr>
          <p:cNvPr id="142340" name="スライド番号プレースホルダ 3"/>
          <p:cNvSpPr>
            <a:spLocks noGrp="1"/>
          </p:cNvSpPr>
          <p:nvPr>
            <p:ph type="sldNum" sz="quarter" idx="5"/>
          </p:nvPr>
        </p:nvSpPr>
        <p:spPr>
          <a:noFill/>
        </p:spPr>
        <p:txBody>
          <a:bodyPr/>
          <a:lstStyle/>
          <a:p>
            <a:fld id="{1B6799D2-24E5-441C-8F90-457573BE7226}" type="slidenum">
              <a:rPr lang="en-US" altLang="ja-JP"/>
              <a:pPr/>
              <a:t>148</a:t>
            </a:fld>
            <a:endParaRPr lang="en-US" altLang="ja-JP"/>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スライド イメージ プレースホルダ 1"/>
          <p:cNvSpPr>
            <a:spLocks noGrp="1" noRot="1" noChangeAspect="1" noTextEdit="1"/>
          </p:cNvSpPr>
          <p:nvPr>
            <p:ph type="sldImg"/>
          </p:nvPr>
        </p:nvSpPr>
        <p:spPr>
          <a:ln/>
        </p:spPr>
      </p:sp>
      <p:sp>
        <p:nvSpPr>
          <p:cNvPr id="143363" name="ノート プレースホルダ 2"/>
          <p:cNvSpPr>
            <a:spLocks noGrp="1"/>
          </p:cNvSpPr>
          <p:nvPr>
            <p:ph type="body" idx="1"/>
          </p:nvPr>
        </p:nvSpPr>
        <p:spPr>
          <a:noFill/>
          <a:ln/>
        </p:spPr>
        <p:txBody>
          <a:bodyPr/>
          <a:lstStyle/>
          <a:p>
            <a:pPr eaLnBrk="1" hangingPunct="1"/>
            <a:endParaRPr lang="ja-JP" altLang="en-US" smtClean="0"/>
          </a:p>
        </p:txBody>
      </p:sp>
      <p:sp>
        <p:nvSpPr>
          <p:cNvPr id="143364" name="スライド番号プレースホルダ 3"/>
          <p:cNvSpPr>
            <a:spLocks noGrp="1"/>
          </p:cNvSpPr>
          <p:nvPr>
            <p:ph type="sldNum" sz="quarter" idx="5"/>
          </p:nvPr>
        </p:nvSpPr>
        <p:spPr>
          <a:noFill/>
        </p:spPr>
        <p:txBody>
          <a:bodyPr/>
          <a:lstStyle/>
          <a:p>
            <a:fld id="{D981F8E2-6437-4586-91BC-E1F94BF197D5}" type="slidenum">
              <a:rPr lang="en-US" altLang="ja-JP"/>
              <a:pPr/>
              <a:t>149</a:t>
            </a:fld>
            <a:endParaRPr lang="en-US" altLang="ja-JP"/>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スライド イメージ プレースホルダ 1"/>
          <p:cNvSpPr>
            <a:spLocks noGrp="1" noRot="1" noChangeAspect="1" noTextEdit="1"/>
          </p:cNvSpPr>
          <p:nvPr>
            <p:ph type="sldImg"/>
          </p:nvPr>
        </p:nvSpPr>
        <p:spPr>
          <a:ln/>
        </p:spPr>
      </p:sp>
      <p:sp>
        <p:nvSpPr>
          <p:cNvPr id="144387" name="ノート プレースホルダ 2"/>
          <p:cNvSpPr>
            <a:spLocks noGrp="1"/>
          </p:cNvSpPr>
          <p:nvPr>
            <p:ph type="body" idx="1"/>
          </p:nvPr>
        </p:nvSpPr>
        <p:spPr>
          <a:noFill/>
          <a:ln/>
        </p:spPr>
        <p:txBody>
          <a:bodyPr/>
          <a:lstStyle/>
          <a:p>
            <a:pPr eaLnBrk="1" hangingPunct="1"/>
            <a:endParaRPr lang="ja-JP" altLang="en-US" smtClean="0"/>
          </a:p>
        </p:txBody>
      </p:sp>
      <p:sp>
        <p:nvSpPr>
          <p:cNvPr id="144388" name="スライド番号プレースホルダ 3"/>
          <p:cNvSpPr>
            <a:spLocks noGrp="1"/>
          </p:cNvSpPr>
          <p:nvPr>
            <p:ph type="sldNum" sz="quarter" idx="5"/>
          </p:nvPr>
        </p:nvSpPr>
        <p:spPr>
          <a:noFill/>
        </p:spPr>
        <p:txBody>
          <a:bodyPr/>
          <a:lstStyle/>
          <a:p>
            <a:fld id="{13AADE55-D92A-4BBB-8E1A-FD883E96BE9C}" type="slidenum">
              <a:rPr lang="en-US" altLang="ja-JP"/>
              <a:pPr/>
              <a:t>150</a:t>
            </a:fld>
            <a:endParaRPr lang="en-US" altLang="ja-JP"/>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83F70-312B-407D-BCE4-AB25DC83D8E6}" type="slidenum">
              <a:rPr lang="en-US" altLang="ja-JP"/>
              <a:pPr/>
              <a:t>151</a:t>
            </a:fld>
            <a:endParaRPr lang="en-US" altLang="ja-JP"/>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2E8FF1-7C99-4B8F-8690-FFF62A48CB29}" type="slidenum">
              <a:rPr lang="en-US" altLang="ja-JP"/>
              <a:pPr/>
              <a:t>152</a:t>
            </a:fld>
            <a:endParaRPr lang="en-US" altLang="ja-JP"/>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0DD3D3-BA88-4B4B-A7FA-32695547C919}" type="slidenum">
              <a:rPr lang="en-US" altLang="ja-JP"/>
              <a:pPr/>
              <a:t>153</a:t>
            </a:fld>
            <a:endParaRPr lang="en-US" altLang="ja-JP"/>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スライド イメージ プレースホルダ 1"/>
          <p:cNvSpPr>
            <a:spLocks noGrp="1" noRot="1" noChangeAspect="1" noTextEdit="1"/>
          </p:cNvSpPr>
          <p:nvPr>
            <p:ph type="sldImg"/>
          </p:nvPr>
        </p:nvSpPr>
        <p:spPr>
          <a:ln/>
        </p:spPr>
      </p:sp>
      <p:sp>
        <p:nvSpPr>
          <p:cNvPr id="145411" name="ノート プレースホルダ 2"/>
          <p:cNvSpPr>
            <a:spLocks noGrp="1"/>
          </p:cNvSpPr>
          <p:nvPr>
            <p:ph type="body" idx="1"/>
          </p:nvPr>
        </p:nvSpPr>
        <p:spPr>
          <a:noFill/>
          <a:ln/>
        </p:spPr>
        <p:txBody>
          <a:bodyPr/>
          <a:lstStyle/>
          <a:p>
            <a:pPr eaLnBrk="1" hangingPunct="1"/>
            <a:endParaRPr lang="ja-JP" altLang="en-US" smtClean="0"/>
          </a:p>
        </p:txBody>
      </p:sp>
      <p:sp>
        <p:nvSpPr>
          <p:cNvPr id="145412" name="スライド番号プレースホルダ 3"/>
          <p:cNvSpPr>
            <a:spLocks noGrp="1"/>
          </p:cNvSpPr>
          <p:nvPr>
            <p:ph type="sldNum" sz="quarter" idx="5"/>
          </p:nvPr>
        </p:nvSpPr>
        <p:spPr>
          <a:noFill/>
        </p:spPr>
        <p:txBody>
          <a:bodyPr/>
          <a:lstStyle/>
          <a:p>
            <a:fld id="{500CEBEB-E44C-4AE6-92EB-4FB750220F53}" type="slidenum">
              <a:rPr lang="en-US" altLang="ja-JP"/>
              <a:pPr/>
              <a:t>154</a:t>
            </a:fld>
            <a:endParaRPr lang="en-US" altLang="ja-JP"/>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スライド イメージ プレースホルダ 1"/>
          <p:cNvSpPr>
            <a:spLocks noGrp="1" noRot="1" noChangeAspect="1" noTextEdit="1"/>
          </p:cNvSpPr>
          <p:nvPr>
            <p:ph type="sldImg"/>
          </p:nvPr>
        </p:nvSpPr>
        <p:spPr>
          <a:ln/>
        </p:spPr>
      </p:sp>
      <p:sp>
        <p:nvSpPr>
          <p:cNvPr id="146435" name="ノート プレースホルダ 2"/>
          <p:cNvSpPr>
            <a:spLocks noGrp="1"/>
          </p:cNvSpPr>
          <p:nvPr>
            <p:ph type="body" idx="1"/>
          </p:nvPr>
        </p:nvSpPr>
        <p:spPr>
          <a:noFill/>
          <a:ln/>
        </p:spPr>
        <p:txBody>
          <a:bodyPr/>
          <a:lstStyle/>
          <a:p>
            <a:pPr eaLnBrk="1" hangingPunct="1"/>
            <a:endParaRPr lang="ja-JP" altLang="en-US" smtClean="0"/>
          </a:p>
        </p:txBody>
      </p:sp>
      <p:sp>
        <p:nvSpPr>
          <p:cNvPr id="146436" name="スライド番号プレースホルダ 3"/>
          <p:cNvSpPr>
            <a:spLocks noGrp="1"/>
          </p:cNvSpPr>
          <p:nvPr>
            <p:ph type="sldNum" sz="quarter" idx="5"/>
          </p:nvPr>
        </p:nvSpPr>
        <p:spPr>
          <a:noFill/>
        </p:spPr>
        <p:txBody>
          <a:bodyPr/>
          <a:lstStyle/>
          <a:p>
            <a:fld id="{B59220EF-794F-47CF-A32A-A777156A409C}" type="slidenum">
              <a:rPr lang="en-US" altLang="ja-JP"/>
              <a:pPr/>
              <a:t>155</a:t>
            </a:fld>
            <a:endParaRPr lang="en-US" altLang="ja-JP"/>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ln/>
        </p:spPr>
      </p:sp>
      <p:sp>
        <p:nvSpPr>
          <p:cNvPr id="147459" name="ノート プレースホルダ 2"/>
          <p:cNvSpPr>
            <a:spLocks noGrp="1"/>
          </p:cNvSpPr>
          <p:nvPr>
            <p:ph type="body" idx="1"/>
          </p:nvPr>
        </p:nvSpPr>
        <p:spPr>
          <a:noFill/>
          <a:ln/>
        </p:spPr>
        <p:txBody>
          <a:bodyPr/>
          <a:lstStyle/>
          <a:p>
            <a:pPr eaLnBrk="1" hangingPunct="1"/>
            <a:endParaRPr lang="ja-JP" altLang="en-US" smtClean="0"/>
          </a:p>
        </p:txBody>
      </p:sp>
      <p:sp>
        <p:nvSpPr>
          <p:cNvPr id="147460" name="スライド番号プレースホルダ 3"/>
          <p:cNvSpPr>
            <a:spLocks noGrp="1"/>
          </p:cNvSpPr>
          <p:nvPr>
            <p:ph type="sldNum" sz="quarter" idx="5"/>
          </p:nvPr>
        </p:nvSpPr>
        <p:spPr>
          <a:noFill/>
        </p:spPr>
        <p:txBody>
          <a:bodyPr/>
          <a:lstStyle/>
          <a:p>
            <a:fld id="{4FAB7A48-18D6-4E73-8600-2834E33FAF2F}" type="slidenum">
              <a:rPr lang="en-US" altLang="ja-JP"/>
              <a:pPr/>
              <a:t>156</a:t>
            </a:fld>
            <a:endParaRPr lang="en-US" altLang="ja-JP"/>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スライド イメージ プレースホルダ 1"/>
          <p:cNvSpPr>
            <a:spLocks noGrp="1" noRot="1" noChangeAspect="1" noTextEdit="1"/>
          </p:cNvSpPr>
          <p:nvPr>
            <p:ph type="sldImg"/>
          </p:nvPr>
        </p:nvSpPr>
        <p:spPr>
          <a:ln/>
        </p:spPr>
      </p:sp>
      <p:sp>
        <p:nvSpPr>
          <p:cNvPr id="148483" name="ノート プレースホルダ 2"/>
          <p:cNvSpPr>
            <a:spLocks noGrp="1"/>
          </p:cNvSpPr>
          <p:nvPr>
            <p:ph type="body" idx="1"/>
          </p:nvPr>
        </p:nvSpPr>
        <p:spPr>
          <a:noFill/>
          <a:ln/>
        </p:spPr>
        <p:txBody>
          <a:bodyPr/>
          <a:lstStyle/>
          <a:p>
            <a:pPr eaLnBrk="1" hangingPunct="1"/>
            <a:endParaRPr lang="ja-JP" altLang="en-US" smtClean="0"/>
          </a:p>
        </p:txBody>
      </p:sp>
      <p:sp>
        <p:nvSpPr>
          <p:cNvPr id="148484" name="スライド番号プレースホルダ 3"/>
          <p:cNvSpPr>
            <a:spLocks noGrp="1"/>
          </p:cNvSpPr>
          <p:nvPr>
            <p:ph type="sldNum" sz="quarter" idx="5"/>
          </p:nvPr>
        </p:nvSpPr>
        <p:spPr>
          <a:noFill/>
        </p:spPr>
        <p:txBody>
          <a:bodyPr/>
          <a:lstStyle/>
          <a:p>
            <a:fld id="{3627C64D-9073-460E-A979-F13763FD6476}" type="slidenum">
              <a:rPr lang="en-US" altLang="ja-JP"/>
              <a:pPr/>
              <a:t>157</a:t>
            </a:fld>
            <a:endParaRPr lang="en-US" altLang="ja-JP"/>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158</a:t>
            </a:fld>
            <a:endParaRPr lang="en-US" altLang="ja-JP"/>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スライド イメージ プレースホルダ 1"/>
          <p:cNvSpPr>
            <a:spLocks noGrp="1" noRot="1" noChangeAspect="1" noTextEdit="1"/>
          </p:cNvSpPr>
          <p:nvPr>
            <p:ph type="sldImg"/>
          </p:nvPr>
        </p:nvSpPr>
        <p:spPr>
          <a:ln/>
        </p:spPr>
      </p:sp>
      <p:sp>
        <p:nvSpPr>
          <p:cNvPr id="149507" name="ノート プレースホルダ 2"/>
          <p:cNvSpPr>
            <a:spLocks noGrp="1"/>
          </p:cNvSpPr>
          <p:nvPr>
            <p:ph type="body" idx="1"/>
          </p:nvPr>
        </p:nvSpPr>
        <p:spPr>
          <a:noFill/>
          <a:ln/>
        </p:spPr>
        <p:txBody>
          <a:bodyPr/>
          <a:lstStyle/>
          <a:p>
            <a:pPr eaLnBrk="1" hangingPunct="1"/>
            <a:endParaRPr lang="ja-JP" altLang="en-US" smtClean="0"/>
          </a:p>
        </p:txBody>
      </p:sp>
      <p:sp>
        <p:nvSpPr>
          <p:cNvPr id="149508" name="スライド番号プレースホルダ 3"/>
          <p:cNvSpPr>
            <a:spLocks noGrp="1"/>
          </p:cNvSpPr>
          <p:nvPr>
            <p:ph type="sldNum" sz="quarter" idx="5"/>
          </p:nvPr>
        </p:nvSpPr>
        <p:spPr>
          <a:noFill/>
        </p:spPr>
        <p:txBody>
          <a:bodyPr/>
          <a:lstStyle/>
          <a:p>
            <a:fld id="{9E2122CA-56B0-45FA-A803-3AF71DE86C95}" type="slidenum">
              <a:rPr lang="en-US" altLang="ja-JP"/>
              <a:pPr/>
              <a:t>159</a:t>
            </a:fld>
            <a:endParaRPr lang="en-US" altLang="ja-JP"/>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スライド イメージ プレースホルダ 1"/>
          <p:cNvSpPr>
            <a:spLocks noGrp="1" noRot="1" noChangeAspect="1" noTextEdit="1"/>
          </p:cNvSpPr>
          <p:nvPr>
            <p:ph type="sldImg"/>
          </p:nvPr>
        </p:nvSpPr>
        <p:spPr>
          <a:ln/>
        </p:spPr>
      </p:sp>
      <p:sp>
        <p:nvSpPr>
          <p:cNvPr id="150531" name="ノート プレースホルダ 2"/>
          <p:cNvSpPr>
            <a:spLocks noGrp="1"/>
          </p:cNvSpPr>
          <p:nvPr>
            <p:ph type="body" idx="1"/>
          </p:nvPr>
        </p:nvSpPr>
        <p:spPr>
          <a:noFill/>
          <a:ln/>
        </p:spPr>
        <p:txBody>
          <a:bodyPr/>
          <a:lstStyle/>
          <a:p>
            <a:pPr eaLnBrk="1" hangingPunct="1">
              <a:spcBef>
                <a:spcPct val="0"/>
              </a:spcBef>
            </a:pPr>
            <a:r>
              <a:rPr lang="ja-JP" altLang="en-US" smtClean="0"/>
              <a:t>本研究の背景です</a:t>
            </a:r>
            <a:endParaRPr lang="en-US" altLang="ja-JP" smtClean="0"/>
          </a:p>
          <a:p>
            <a:pPr eaLnBrk="1" hangingPunct="1">
              <a:spcBef>
                <a:spcPct val="0"/>
              </a:spcBef>
            </a:pPr>
            <a:endParaRPr lang="en-US" altLang="ja-JP" smtClean="0"/>
          </a:p>
          <a:p>
            <a:pPr eaLnBrk="1" hangingPunct="1">
              <a:spcBef>
                <a:spcPct val="0"/>
              </a:spcBef>
            </a:pPr>
            <a:r>
              <a:rPr lang="ja-JP" altLang="en-US" smtClean="0"/>
              <a:t>近年～．品質や機能が高性能化し，ソフトウェアが無償で利用できるため，教育機関などで</a:t>
            </a:r>
            <a:r>
              <a:rPr lang="en-US" altLang="ja-JP" smtClean="0"/>
              <a:t>OSS</a:t>
            </a:r>
            <a:r>
              <a:rPr lang="ja-JP" altLang="en-US" smtClean="0"/>
              <a:t>が導入されつつあります．</a:t>
            </a:r>
            <a:endParaRPr lang="en-US" altLang="ja-JP" smtClean="0"/>
          </a:p>
          <a:p>
            <a:pPr eaLnBrk="1" hangingPunct="1">
              <a:spcBef>
                <a:spcPct val="0"/>
              </a:spcBef>
            </a:pPr>
            <a:endParaRPr lang="en-US" altLang="ja-JP" smtClean="0"/>
          </a:p>
          <a:p>
            <a:pPr eaLnBrk="1" hangingPunct="1">
              <a:spcBef>
                <a:spcPct val="0"/>
              </a:spcBef>
            </a:pPr>
            <a:r>
              <a:rPr lang="ja-JP" altLang="en-US" smtClean="0"/>
              <a:t>しかし，開発の停滞や中断が起こる場合があります．開発が停滞・中断するとソフトウェアの保守やサポートが行われなくなるといった問題があるため，</a:t>
            </a:r>
            <a:endParaRPr lang="en-US" altLang="ja-JP" smtClean="0"/>
          </a:p>
          <a:p>
            <a:pPr eaLnBrk="1" hangingPunct="1">
              <a:spcBef>
                <a:spcPct val="0"/>
              </a:spcBef>
            </a:pPr>
            <a:endParaRPr lang="en-US" altLang="ja-JP" smtClean="0"/>
          </a:p>
          <a:p>
            <a:pPr eaLnBrk="1" hangingPunct="1">
              <a:spcBef>
                <a:spcPct val="0"/>
              </a:spcBef>
            </a:pPr>
            <a:r>
              <a:rPr lang="en-US" altLang="ja-JP" smtClean="0"/>
              <a:t>OSS</a:t>
            </a:r>
            <a:r>
              <a:rPr lang="ja-JP" altLang="en-US" smtClean="0"/>
              <a:t>開発が継続して行われるかどうかを判断することが重要となります．</a:t>
            </a:r>
            <a:endParaRPr lang="en-US" altLang="ja-JP" smtClean="0"/>
          </a:p>
          <a:p>
            <a:pPr eaLnBrk="1" hangingPunct="1">
              <a:spcBef>
                <a:spcPct val="0"/>
              </a:spcBef>
            </a:pPr>
            <a:endParaRPr lang="en-US" altLang="ja-JP" smtClean="0"/>
          </a:p>
          <a:p>
            <a:pPr eaLnBrk="1" hangingPunct="1">
              <a:spcBef>
                <a:spcPct val="0"/>
              </a:spcBef>
            </a:pPr>
            <a:endParaRPr lang="en-US" altLang="ja-JP" smtClean="0"/>
          </a:p>
        </p:txBody>
      </p:sp>
      <p:sp>
        <p:nvSpPr>
          <p:cNvPr id="150532" name="スライド番号プレースホルダ 3"/>
          <p:cNvSpPr>
            <a:spLocks noGrp="1"/>
          </p:cNvSpPr>
          <p:nvPr>
            <p:ph type="sldNum" sz="quarter" idx="5"/>
          </p:nvPr>
        </p:nvSpPr>
        <p:spPr>
          <a:noFill/>
        </p:spPr>
        <p:txBody>
          <a:bodyPr/>
          <a:lstStyle/>
          <a:p>
            <a:fld id="{909B3245-D83C-4326-B770-78915813BD77}" type="slidenum">
              <a:rPr lang="ja-JP" altLang="en-US"/>
              <a:pPr/>
              <a:t>160</a:t>
            </a:fld>
            <a:endParaRPr lang="ja-JP"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スライド イメージ プレースホルダ 1"/>
          <p:cNvSpPr>
            <a:spLocks noGrp="1" noRot="1" noChangeAspect="1" noTextEdit="1"/>
          </p:cNvSpPr>
          <p:nvPr>
            <p:ph type="sldImg"/>
          </p:nvPr>
        </p:nvSpPr>
        <p:spPr>
          <a:ln/>
        </p:spPr>
      </p:sp>
      <p:sp>
        <p:nvSpPr>
          <p:cNvPr id="151555" name="ノート プレースホルダ 2"/>
          <p:cNvSpPr>
            <a:spLocks noGrp="1"/>
          </p:cNvSpPr>
          <p:nvPr>
            <p:ph type="body" idx="1"/>
          </p:nvPr>
        </p:nvSpPr>
        <p:spPr>
          <a:noFill/>
          <a:ln/>
        </p:spPr>
        <p:txBody>
          <a:bodyPr/>
          <a:lstStyle/>
          <a:p>
            <a:pPr eaLnBrk="1" hangingPunct="1">
              <a:spcBef>
                <a:spcPct val="0"/>
              </a:spcBef>
            </a:pPr>
            <a:r>
              <a:rPr lang="ja-JP" altLang="en-US" smtClean="0"/>
              <a:t>そこで，</a:t>
            </a:r>
            <a:r>
              <a:rPr lang="en-US" altLang="ja-JP" smtClean="0"/>
              <a:t>OSS</a:t>
            </a:r>
            <a:r>
              <a:rPr lang="ja-JP" altLang="en-US" smtClean="0"/>
              <a:t>開発が継続する要因として，開発者とユーザの協調的な活動の重要性が指摘されているため，</a:t>
            </a:r>
            <a:endParaRPr lang="en-US" altLang="ja-JP" smtClean="0"/>
          </a:p>
          <a:p>
            <a:pPr eaLnBrk="1" hangingPunct="1">
              <a:spcBef>
                <a:spcPct val="0"/>
              </a:spcBef>
            </a:pPr>
            <a:endParaRPr lang="en-US" altLang="ja-JP" smtClean="0"/>
          </a:p>
          <a:p>
            <a:pPr eaLnBrk="1" hangingPunct="1">
              <a:spcBef>
                <a:spcPct val="0"/>
              </a:spcBef>
            </a:pPr>
            <a:r>
              <a:rPr lang="ja-JP" altLang="en-US" smtClean="0"/>
              <a:t>我々の先行研究では開発者コミュニティとユーザコミュニティの協調的な活動を支えていると考えられる人物をコーディネータとしてソーシャルネットワーク分析を行いました．</a:t>
            </a:r>
            <a:endParaRPr lang="en-US" altLang="ja-JP" smtClean="0"/>
          </a:p>
          <a:p>
            <a:pPr eaLnBrk="1" hangingPunct="1">
              <a:spcBef>
                <a:spcPct val="0"/>
              </a:spcBef>
            </a:pPr>
            <a:endParaRPr lang="en-US" altLang="ja-JP" smtClean="0"/>
          </a:p>
          <a:p>
            <a:pPr eaLnBrk="1" hangingPunct="1">
              <a:spcBef>
                <a:spcPct val="0"/>
              </a:spcBef>
            </a:pPr>
            <a:r>
              <a:rPr lang="ja-JP" altLang="en-US" smtClean="0"/>
              <a:t>その結果，コミュニティは</a:t>
            </a:r>
            <a:r>
              <a:rPr lang="en-US" altLang="ja-JP" smtClean="0"/>
              <a:t>OSS</a:t>
            </a:r>
            <a:r>
              <a:rPr lang="ja-JP" altLang="en-US" smtClean="0"/>
              <a:t>が継続して開発を行っていく一つの要因であると考えられることがわかりました．</a:t>
            </a:r>
            <a:endParaRPr lang="en-US" altLang="ja-JP" smtClean="0"/>
          </a:p>
          <a:p>
            <a:pPr eaLnBrk="1" hangingPunct="1"/>
            <a:endParaRPr lang="ja-JP" altLang="en-US" smtClean="0"/>
          </a:p>
        </p:txBody>
      </p:sp>
      <p:sp>
        <p:nvSpPr>
          <p:cNvPr id="151556" name="スライド番号プレースホルダ 3"/>
          <p:cNvSpPr>
            <a:spLocks noGrp="1"/>
          </p:cNvSpPr>
          <p:nvPr>
            <p:ph type="sldNum" sz="quarter" idx="5"/>
          </p:nvPr>
        </p:nvSpPr>
        <p:spPr>
          <a:noFill/>
        </p:spPr>
        <p:txBody>
          <a:bodyPr/>
          <a:lstStyle/>
          <a:p>
            <a:fld id="{37601E8D-34D6-4F26-A103-84D1D0C27A50}" type="slidenum">
              <a:rPr lang="ja-JP" altLang="en-US"/>
              <a:pPr/>
              <a:t>161</a:t>
            </a:fld>
            <a:endParaRPr lang="ja-JP"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スライド イメージ プレースホルダ 1"/>
          <p:cNvSpPr>
            <a:spLocks noGrp="1" noRot="1" noChangeAspect="1" noTextEdit="1"/>
          </p:cNvSpPr>
          <p:nvPr>
            <p:ph type="sldImg"/>
          </p:nvPr>
        </p:nvSpPr>
        <p:spPr>
          <a:ln/>
        </p:spPr>
      </p:sp>
      <p:sp>
        <p:nvSpPr>
          <p:cNvPr id="152579" name="ノート プレースホルダ 2"/>
          <p:cNvSpPr>
            <a:spLocks noGrp="1"/>
          </p:cNvSpPr>
          <p:nvPr>
            <p:ph type="body" idx="1"/>
          </p:nvPr>
        </p:nvSpPr>
        <p:spPr>
          <a:noFill/>
          <a:ln/>
        </p:spPr>
        <p:txBody>
          <a:bodyPr/>
          <a:lstStyle/>
          <a:p>
            <a:pPr eaLnBrk="1" hangingPunct="1"/>
            <a:r>
              <a:rPr lang="ja-JP" altLang="en-US" smtClean="0"/>
              <a:t>しかし，先行研究では開発者コミュニティとユーザコミュニティしか分析対象としていません．</a:t>
            </a:r>
            <a:endParaRPr lang="en-US" altLang="ja-JP" smtClean="0"/>
          </a:p>
          <a:p>
            <a:pPr eaLnBrk="1" hangingPunct="1"/>
            <a:endParaRPr lang="en-US" altLang="ja-JP" smtClean="0"/>
          </a:p>
          <a:p>
            <a:pPr eaLnBrk="1" hangingPunct="1"/>
            <a:r>
              <a:rPr lang="en-US" altLang="ja-JP" smtClean="0"/>
              <a:t>OSS</a:t>
            </a:r>
            <a:r>
              <a:rPr lang="ja-JP" altLang="en-US" smtClean="0"/>
              <a:t>コミュニティには開発者コミュニティとユーザコミュニティだけでなく，下の図のバグ報告者コミュニティのように複数のサブコミュニティが存在します．</a:t>
            </a:r>
            <a:endParaRPr lang="en-US" altLang="ja-JP" smtClean="0"/>
          </a:p>
          <a:p>
            <a:pPr eaLnBrk="1" hangingPunct="1"/>
            <a:endParaRPr lang="en-US" altLang="ja-JP" smtClean="0"/>
          </a:p>
          <a:p>
            <a:pPr eaLnBrk="1" hangingPunct="1"/>
            <a:r>
              <a:rPr lang="en-US" altLang="ja-JP" smtClean="0"/>
              <a:t>OSS</a:t>
            </a:r>
            <a:r>
              <a:rPr lang="ja-JP" altLang="en-US" smtClean="0"/>
              <a:t>開発はこのような複数のサブコミュニティが協調作業を行って開発が行われていると考えられます．</a:t>
            </a:r>
          </a:p>
        </p:txBody>
      </p:sp>
      <p:sp>
        <p:nvSpPr>
          <p:cNvPr id="152580" name="スライド番号プレースホルダ 3"/>
          <p:cNvSpPr>
            <a:spLocks noGrp="1"/>
          </p:cNvSpPr>
          <p:nvPr>
            <p:ph type="sldNum" sz="quarter" idx="5"/>
          </p:nvPr>
        </p:nvSpPr>
        <p:spPr>
          <a:noFill/>
        </p:spPr>
        <p:txBody>
          <a:bodyPr/>
          <a:lstStyle/>
          <a:p>
            <a:fld id="{7C3C7ECD-2229-487B-9394-61A6994F5668}" type="slidenum">
              <a:rPr lang="ja-JP" altLang="en-US"/>
              <a:pPr/>
              <a:t>162</a:t>
            </a:fld>
            <a:endParaRPr lang="ja-JP"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スライド イメージ プレースホルダ 1"/>
          <p:cNvSpPr>
            <a:spLocks noGrp="1" noRot="1" noChangeAspect="1" noTextEdit="1"/>
          </p:cNvSpPr>
          <p:nvPr>
            <p:ph type="sldImg"/>
          </p:nvPr>
        </p:nvSpPr>
        <p:spPr>
          <a:ln/>
        </p:spPr>
      </p:sp>
      <p:sp>
        <p:nvSpPr>
          <p:cNvPr id="153603" name="ノート プレースホルダ 2"/>
          <p:cNvSpPr>
            <a:spLocks noGrp="1"/>
          </p:cNvSpPr>
          <p:nvPr>
            <p:ph type="body" idx="1"/>
          </p:nvPr>
        </p:nvSpPr>
        <p:spPr>
          <a:noFill/>
          <a:ln/>
        </p:spPr>
        <p:txBody>
          <a:bodyPr/>
          <a:lstStyle/>
          <a:p>
            <a:pPr eaLnBrk="1" hangingPunct="1">
              <a:spcBef>
                <a:spcPct val="0"/>
              </a:spcBef>
            </a:pPr>
            <a:r>
              <a:rPr lang="ja-JP" altLang="en-US" smtClean="0"/>
              <a:t>そこで複数のサブコミュニティを考えると複数の種類のコーディネータが存在します．</a:t>
            </a:r>
            <a:endParaRPr lang="en-US" altLang="ja-JP" smtClean="0"/>
          </a:p>
          <a:p>
            <a:pPr eaLnBrk="1" hangingPunct="1">
              <a:spcBef>
                <a:spcPct val="0"/>
              </a:spcBef>
            </a:pPr>
            <a:endParaRPr lang="en-US" altLang="ja-JP" smtClean="0"/>
          </a:p>
          <a:p>
            <a:pPr eaLnBrk="1" hangingPunct="1">
              <a:spcBef>
                <a:spcPct val="0"/>
              </a:spcBef>
            </a:pPr>
            <a:r>
              <a:rPr lang="ja-JP" altLang="en-US" smtClean="0"/>
              <a:t>例えば，先ほどの開発者コミュニティとユーザコミュニティに加えバグ報告者コミュニティを考えると４種類のコーディネータが存在すると考えられます．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まず先行研究で分析を行った開発者コミュニティとユーザコミュニティを媒介するコーディネータが存在すると考えられます．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その他にも開発者コミュニティとバグ報告者コミュニティを媒介するコーディネータ．</a:t>
            </a:r>
            <a:endParaRPr lang="en-US" altLang="ja-JP" smtClean="0"/>
          </a:p>
          <a:p>
            <a:pPr eaLnBrk="1" hangingPunct="1">
              <a:spcBef>
                <a:spcPct val="0"/>
              </a:spcBef>
            </a:pPr>
            <a:endParaRPr lang="en-US" altLang="ja-JP" smtClean="0"/>
          </a:p>
          <a:p>
            <a:pPr eaLnBrk="1" hangingPunct="1">
              <a:spcBef>
                <a:spcPct val="0"/>
              </a:spcBef>
            </a:pPr>
            <a:r>
              <a:rPr lang="ja-JP" altLang="en-US" smtClean="0"/>
              <a:t>ユーザコミュニティとバグ報告者コミュニティを媒介するコーディネータが存在すると考えられます．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さらには開発者，ユーザ，バグ報告者の３つのサブコミュニティ全てを媒介するコーディネータが存在する．</a:t>
            </a:r>
            <a:endParaRPr lang="en-US" altLang="ja-JP" smtClean="0"/>
          </a:p>
        </p:txBody>
      </p:sp>
      <p:sp>
        <p:nvSpPr>
          <p:cNvPr id="153604" name="スライド番号プレースホルダ 3"/>
          <p:cNvSpPr>
            <a:spLocks noGrp="1"/>
          </p:cNvSpPr>
          <p:nvPr>
            <p:ph type="sldNum" sz="quarter" idx="5"/>
          </p:nvPr>
        </p:nvSpPr>
        <p:spPr>
          <a:noFill/>
        </p:spPr>
        <p:txBody>
          <a:bodyPr/>
          <a:lstStyle/>
          <a:p>
            <a:fld id="{91CD28BD-BB56-4633-AEAA-26751F9EC878}" type="slidenum">
              <a:rPr lang="ja-JP" altLang="en-US"/>
              <a:pPr/>
              <a:t>163</a:t>
            </a:fld>
            <a:endParaRPr lang="en-US" altLang="ja-JP"/>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スライド イメージ プレースホルダ 1"/>
          <p:cNvSpPr>
            <a:spLocks noGrp="1" noRot="1" noChangeAspect="1" noTextEdit="1"/>
          </p:cNvSpPr>
          <p:nvPr>
            <p:ph type="sldImg"/>
          </p:nvPr>
        </p:nvSpPr>
        <p:spPr>
          <a:ln/>
        </p:spPr>
      </p:sp>
      <p:sp>
        <p:nvSpPr>
          <p:cNvPr id="154627" name="ノート プレースホルダ 2"/>
          <p:cNvSpPr>
            <a:spLocks noGrp="1"/>
          </p:cNvSpPr>
          <p:nvPr>
            <p:ph type="body" idx="1"/>
          </p:nvPr>
        </p:nvSpPr>
        <p:spPr>
          <a:noFill/>
          <a:ln/>
        </p:spPr>
        <p:txBody>
          <a:bodyPr/>
          <a:lstStyle/>
          <a:p>
            <a:pPr eaLnBrk="1" hangingPunct="1"/>
            <a:r>
              <a:rPr lang="ja-JP" altLang="en-US" smtClean="0"/>
              <a:t>本研究では</a:t>
            </a:r>
            <a:endParaRPr lang="en-US" altLang="ja-JP" smtClean="0"/>
          </a:p>
          <a:p>
            <a:pPr eaLnBrk="1" hangingPunct="1"/>
            <a:endParaRPr lang="en-US" altLang="ja-JP" smtClean="0"/>
          </a:p>
          <a:p>
            <a:pPr eaLnBrk="1" hangingPunct="1"/>
            <a:r>
              <a:rPr lang="ja-JP" altLang="en-US" smtClean="0"/>
              <a:t>複数のサブコミュニティを有する</a:t>
            </a:r>
            <a:r>
              <a:rPr lang="en-US" altLang="ja-JP" smtClean="0"/>
              <a:t>OSS</a:t>
            </a:r>
            <a:r>
              <a:rPr lang="ja-JP" altLang="en-US" smtClean="0"/>
              <a:t>の開発が継続する要因を明らかにすることを目的とします．</a:t>
            </a:r>
            <a:endParaRPr lang="en-US" altLang="ja-JP" smtClean="0"/>
          </a:p>
          <a:p>
            <a:pPr eaLnBrk="1" hangingPunct="1"/>
            <a:endParaRPr lang="en-US" altLang="ja-JP" smtClean="0"/>
          </a:p>
          <a:p>
            <a:pPr eaLnBrk="1" hangingPunct="1"/>
            <a:r>
              <a:rPr lang="ja-JP" altLang="en-US" smtClean="0"/>
              <a:t>そのためのアプローチとして，</a:t>
            </a:r>
            <a:r>
              <a:rPr lang="en-US" altLang="ja-JP" smtClean="0"/>
              <a:t>OSS</a:t>
            </a:r>
            <a:r>
              <a:rPr lang="ja-JP" altLang="en-US" smtClean="0"/>
              <a:t>が継続する要因の一つであると考えられるコーディネータの分析を行いました．</a:t>
            </a:r>
            <a:endParaRPr lang="en-US" altLang="ja-JP" smtClean="0"/>
          </a:p>
          <a:p>
            <a:pPr eaLnBrk="1" hangingPunct="1"/>
            <a:endParaRPr lang="en-US" altLang="ja-JP" smtClean="0"/>
          </a:p>
          <a:p>
            <a:pPr eaLnBrk="1" hangingPunct="1"/>
            <a:r>
              <a:rPr lang="ja-JP" altLang="en-US" smtClean="0"/>
              <a:t>ただし，コーディネータは協調的な活動を支える人物でなければ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程度サブコミュニティ間で協調的な活動を支えているかをソーシャルネットワーク分析により調べて</a:t>
            </a:r>
            <a:r>
              <a:rPr lang="en-US" altLang="ja-JP" smtClean="0"/>
              <a:t>OSS</a:t>
            </a:r>
            <a:r>
              <a:rPr lang="ja-JP" altLang="en-US" smtClean="0"/>
              <a:t>の開発が継続する要因を明らかにしようと考えております．</a:t>
            </a:r>
            <a:endParaRPr lang="en-US" altLang="ja-JP" smtClean="0"/>
          </a:p>
          <a:p>
            <a:pPr eaLnBrk="1" hangingPunct="1"/>
            <a:endParaRPr lang="en-US" altLang="ja-JP" smtClean="0"/>
          </a:p>
          <a:p>
            <a:pPr eaLnBrk="1" hangingPunct="1"/>
            <a:r>
              <a:rPr lang="ja-JP" altLang="en-US" smtClean="0"/>
              <a:t>本研究ではコーディネータと参加者について定量的に分析するところまでを行いました．</a:t>
            </a:r>
            <a:endParaRPr lang="en-US" altLang="ja-JP" smtClean="0"/>
          </a:p>
          <a:p>
            <a:pPr eaLnBrk="1" hangingPunct="1"/>
            <a:endParaRPr lang="en-US" altLang="ja-JP" smtClean="0"/>
          </a:p>
          <a:p>
            <a:pPr eaLnBrk="1" hangingPunct="1"/>
            <a:r>
              <a:rPr lang="ja-JP" altLang="en-US" smtClean="0"/>
              <a:t>まず</a:t>
            </a:r>
            <a:r>
              <a:rPr lang="en-US" altLang="ja-JP" smtClean="0"/>
              <a:t>step</a:t>
            </a:r>
            <a:r>
              <a:rPr lang="ja-JP" altLang="en-US" smtClean="0"/>
              <a:t>１としてコミュニケーションの収集</a:t>
            </a:r>
            <a:endParaRPr lang="en-US" altLang="ja-JP" smtClean="0"/>
          </a:p>
          <a:p>
            <a:pPr eaLnBrk="1" hangingPunct="1"/>
            <a:endParaRPr lang="en-US" altLang="ja-JP" smtClean="0"/>
          </a:p>
          <a:p>
            <a:pPr eaLnBrk="1" hangingPunct="1"/>
            <a:r>
              <a:rPr lang="en-US" altLang="ja-JP" smtClean="0"/>
              <a:t>Step2</a:t>
            </a:r>
            <a:r>
              <a:rPr lang="ja-JP" altLang="en-US" smtClean="0"/>
              <a:t>としてコーディネータの抽出</a:t>
            </a:r>
            <a:endParaRPr lang="en-US" altLang="ja-JP" smtClean="0"/>
          </a:p>
          <a:p>
            <a:pPr eaLnBrk="1" hangingPunct="1"/>
            <a:endParaRPr lang="en-US" altLang="ja-JP" smtClean="0"/>
          </a:p>
          <a:p>
            <a:pPr eaLnBrk="1" hangingPunct="1"/>
            <a:r>
              <a:rPr lang="en-US" altLang="ja-JP" smtClean="0"/>
              <a:t>Step</a:t>
            </a:r>
            <a:r>
              <a:rPr lang="ja-JP" altLang="en-US" smtClean="0"/>
              <a:t>３として参加者数に基づく分析を行いました．</a:t>
            </a:r>
            <a:endParaRPr lang="en-US" altLang="ja-JP" smtClean="0"/>
          </a:p>
          <a:p>
            <a:pPr eaLnBrk="1" hangingPunct="1"/>
            <a:endParaRPr lang="en-US" altLang="ja-JP" smtClean="0"/>
          </a:p>
          <a:p>
            <a:pPr eaLnBrk="1" hangingPunct="1"/>
            <a:r>
              <a:rPr lang="ja-JP" altLang="en-US" smtClean="0"/>
              <a:t>では，これか</a:t>
            </a:r>
            <a:r>
              <a:rPr lang="en-US" altLang="ja-JP" smtClean="0"/>
              <a:t>step1</a:t>
            </a:r>
            <a:r>
              <a:rPr lang="ja-JP" altLang="en-US" smtClean="0"/>
              <a:t>～</a:t>
            </a:r>
            <a:r>
              <a:rPr lang="en-US" altLang="ja-JP" smtClean="0"/>
              <a:t>step3</a:t>
            </a:r>
            <a:r>
              <a:rPr lang="ja-JP" altLang="en-US" smtClean="0"/>
              <a:t>までを説明いたします．</a:t>
            </a:r>
            <a:endParaRPr lang="en-US" altLang="ja-JP" smtClean="0"/>
          </a:p>
        </p:txBody>
      </p:sp>
      <p:sp>
        <p:nvSpPr>
          <p:cNvPr id="154628" name="スライド番号プレースホルダ 3"/>
          <p:cNvSpPr>
            <a:spLocks noGrp="1"/>
          </p:cNvSpPr>
          <p:nvPr>
            <p:ph type="sldNum" sz="quarter" idx="5"/>
          </p:nvPr>
        </p:nvSpPr>
        <p:spPr>
          <a:noFill/>
        </p:spPr>
        <p:txBody>
          <a:bodyPr/>
          <a:lstStyle/>
          <a:p>
            <a:fld id="{AF02D0B3-6567-40AF-91A3-06684E5B0561}" type="slidenum">
              <a:rPr lang="ja-JP" altLang="en-US"/>
              <a:pPr/>
              <a:t>164</a:t>
            </a:fld>
            <a:endParaRPr lang="ja-JP"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スライド イメージ プレースホルダ 1"/>
          <p:cNvSpPr>
            <a:spLocks noGrp="1" noRot="1" noChangeAspect="1" noTextEdit="1"/>
          </p:cNvSpPr>
          <p:nvPr>
            <p:ph type="sldImg"/>
          </p:nvPr>
        </p:nvSpPr>
        <p:spPr>
          <a:ln/>
        </p:spPr>
      </p:sp>
      <p:sp>
        <p:nvSpPr>
          <p:cNvPr id="155651" name="ノート プレースホルダ 2"/>
          <p:cNvSpPr>
            <a:spLocks noGrp="1"/>
          </p:cNvSpPr>
          <p:nvPr>
            <p:ph type="body" idx="1"/>
          </p:nvPr>
        </p:nvSpPr>
        <p:spPr>
          <a:noFill/>
          <a:ln/>
        </p:spPr>
        <p:txBody>
          <a:bodyPr/>
          <a:lstStyle/>
          <a:p>
            <a:pPr eaLnBrk="1" hangingPunct="1"/>
            <a:r>
              <a:rPr lang="ja-JP" altLang="en-US" smtClean="0"/>
              <a:t>ではまず</a:t>
            </a:r>
            <a:r>
              <a:rPr lang="en-US" altLang="ja-JP" smtClean="0"/>
              <a:t>step1</a:t>
            </a:r>
            <a:r>
              <a:rPr lang="ja-JP" altLang="en-US" smtClean="0"/>
              <a:t>のコミュニケーションデータの収集です</a:t>
            </a:r>
            <a:endParaRPr lang="en-US" altLang="ja-JP" smtClean="0"/>
          </a:p>
          <a:p>
            <a:pPr eaLnBrk="1" hangingPunct="1"/>
            <a:endParaRPr lang="en-US" altLang="ja-JP" smtClean="0"/>
          </a:p>
          <a:p>
            <a:pPr eaLnBrk="1" hangingPunct="1"/>
            <a:r>
              <a:rPr lang="en-US" altLang="ja-JP" smtClean="0"/>
              <a:t>OSS</a:t>
            </a:r>
            <a:r>
              <a:rPr lang="ja-JP" altLang="en-US" smtClean="0"/>
              <a:t>コミュニティにおいて議論の場として複数設置されている，メーリングリストや掲示板などのコミュニケーションデータを収集します</a:t>
            </a:r>
            <a:endParaRPr lang="en-US" altLang="ja-JP" smtClean="0"/>
          </a:p>
          <a:p>
            <a:pPr eaLnBrk="1" hangingPunct="1"/>
            <a:endParaRPr lang="en-US" altLang="ja-JP" smtClean="0"/>
          </a:p>
          <a:p>
            <a:pPr eaLnBrk="1" hangingPunct="1"/>
            <a:r>
              <a:rPr lang="ja-JP" altLang="en-US" smtClean="0"/>
              <a:t>本研究では発信者名と発信日時の収集を行いました．</a:t>
            </a:r>
            <a:endParaRPr lang="en-US" altLang="ja-JP" smtClean="0"/>
          </a:p>
          <a:p>
            <a:pPr eaLnBrk="1" hangingPunct="1"/>
            <a:endParaRPr lang="en-US" altLang="ja-JP" smtClean="0"/>
          </a:p>
          <a:p>
            <a:pPr eaLnBrk="1" hangingPunct="1"/>
            <a:r>
              <a:rPr lang="ja-JP" altLang="en-US" smtClean="0"/>
              <a:t>そして，各</a:t>
            </a:r>
            <a:r>
              <a:rPr lang="en-US" altLang="ja-JP" smtClean="0"/>
              <a:t>ML</a:t>
            </a:r>
            <a:r>
              <a:rPr lang="ja-JP" altLang="en-US" smtClean="0"/>
              <a:t>や掲示板をサブコミュニティとみなし，発言者はサブコミュニティの参加者とみなします</a:t>
            </a:r>
            <a:endParaRPr lang="en-US" altLang="ja-JP" smtClean="0"/>
          </a:p>
          <a:p>
            <a:pPr eaLnBrk="1" hangingPunct="1"/>
            <a:endParaRPr lang="en-US" altLang="ja-JP" smtClean="0"/>
          </a:p>
          <a:p>
            <a:pPr eaLnBrk="1" hangingPunct="1"/>
            <a:r>
              <a:rPr lang="ja-JP" altLang="en-US" smtClean="0"/>
              <a:t>下の図において，開発についての議論には</a:t>
            </a:r>
            <a:r>
              <a:rPr lang="en-US" altLang="ja-JP" smtClean="0"/>
              <a:t>developer@</a:t>
            </a:r>
            <a:r>
              <a:rPr lang="ja-JP" altLang="en-US" smtClean="0"/>
              <a:t>の</a:t>
            </a:r>
            <a:r>
              <a:rPr lang="en-US" altLang="ja-JP" smtClean="0"/>
              <a:t>ML</a:t>
            </a:r>
            <a:r>
              <a:rPr lang="ja-JP" altLang="en-US" smtClean="0"/>
              <a:t>を使用し，利用者の要望についての議論が</a:t>
            </a:r>
            <a:r>
              <a:rPr lang="en-US" altLang="ja-JP" smtClean="0"/>
              <a:t>use@</a:t>
            </a:r>
            <a:r>
              <a:rPr lang="ja-JP" altLang="en-US" smtClean="0"/>
              <a:t>の</a:t>
            </a:r>
            <a:r>
              <a:rPr lang="en-US" altLang="ja-JP" smtClean="0"/>
              <a:t>ML</a:t>
            </a:r>
            <a:r>
              <a:rPr lang="ja-JP" altLang="en-US" smtClean="0"/>
              <a:t>を使用されているとします．</a:t>
            </a:r>
            <a:endParaRPr lang="en-US" altLang="ja-JP" smtClean="0"/>
          </a:p>
          <a:p>
            <a:pPr eaLnBrk="1" hangingPunct="1"/>
            <a:endParaRPr lang="en-US" altLang="ja-JP" smtClean="0"/>
          </a:p>
          <a:p>
            <a:pPr eaLnBrk="1" hangingPunct="1"/>
            <a:r>
              <a:rPr lang="ja-JP" altLang="en-US" smtClean="0"/>
              <a:t>このとき各</a:t>
            </a:r>
            <a:r>
              <a:rPr lang="en-US" altLang="ja-JP" smtClean="0"/>
              <a:t>ML</a:t>
            </a:r>
            <a:r>
              <a:rPr lang="ja-JP" altLang="en-US" smtClean="0"/>
              <a:t>において議論されたコミュニケーションのデータをそれぞれ開発者コミュニティ，ユーザコミュニティのデータとします．</a:t>
            </a:r>
            <a:endParaRPr lang="en-US" altLang="ja-JP" smtClean="0"/>
          </a:p>
          <a:p>
            <a:pPr eaLnBrk="1" hangingPunct="1"/>
            <a:endParaRPr lang="en-US" altLang="ja-JP" smtClean="0"/>
          </a:p>
          <a:p>
            <a:pPr eaLnBrk="1" hangingPunct="1"/>
            <a:r>
              <a:rPr lang="ja-JP" altLang="en-US" smtClean="0"/>
              <a:t>この</a:t>
            </a:r>
            <a:r>
              <a:rPr lang="en-US" altLang="ja-JP" smtClean="0"/>
              <a:t>ML</a:t>
            </a:r>
            <a:r>
              <a:rPr lang="ja-JP" altLang="en-US" smtClean="0"/>
              <a:t>を使用して発言した者をサブコミュニティの参加者とします．</a:t>
            </a:r>
          </a:p>
        </p:txBody>
      </p:sp>
      <p:sp>
        <p:nvSpPr>
          <p:cNvPr id="155652" name="スライド番号プレースホルダ 3"/>
          <p:cNvSpPr>
            <a:spLocks noGrp="1"/>
          </p:cNvSpPr>
          <p:nvPr>
            <p:ph type="sldNum" sz="quarter" idx="5"/>
          </p:nvPr>
        </p:nvSpPr>
        <p:spPr>
          <a:noFill/>
        </p:spPr>
        <p:txBody>
          <a:bodyPr/>
          <a:lstStyle/>
          <a:p>
            <a:fld id="{AD39B96D-C2B3-4D2D-B698-7FC7F47A8540}" type="slidenum">
              <a:rPr lang="ja-JP" altLang="en-US"/>
              <a:pPr/>
              <a:t>165</a:t>
            </a:fld>
            <a:endParaRPr lang="ja-JP"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スライド イメージ プレースホルダ 1"/>
          <p:cNvSpPr>
            <a:spLocks noGrp="1" noRot="1" noChangeAspect="1" noTextEdit="1"/>
          </p:cNvSpPr>
          <p:nvPr>
            <p:ph type="sldImg"/>
          </p:nvPr>
        </p:nvSpPr>
        <p:spPr>
          <a:ln/>
        </p:spPr>
      </p:sp>
      <p:sp>
        <p:nvSpPr>
          <p:cNvPr id="156675" name="ノート プレースホルダ 2"/>
          <p:cNvSpPr>
            <a:spLocks noGrp="1"/>
          </p:cNvSpPr>
          <p:nvPr>
            <p:ph type="body" idx="1"/>
          </p:nvPr>
        </p:nvSpPr>
        <p:spPr>
          <a:noFill/>
          <a:ln/>
        </p:spPr>
        <p:txBody>
          <a:bodyPr/>
          <a:lstStyle/>
          <a:p>
            <a:pPr eaLnBrk="1" hangingPunct="1"/>
            <a:r>
              <a:rPr lang="ja-JP" altLang="en-US" smtClean="0"/>
              <a:t>では，次に</a:t>
            </a:r>
            <a:r>
              <a:rPr lang="en-US" altLang="ja-JP" smtClean="0"/>
              <a:t>step</a:t>
            </a:r>
            <a:r>
              <a:rPr lang="ja-JP" altLang="en-US" smtClean="0"/>
              <a:t>２のコーディネータの抽出について説明します．</a:t>
            </a:r>
            <a:endParaRPr lang="en-US" altLang="ja-JP" smtClean="0"/>
          </a:p>
          <a:p>
            <a:pPr eaLnBrk="1" hangingPunct="1"/>
            <a:endParaRPr lang="en-US" altLang="ja-JP" smtClean="0"/>
          </a:p>
          <a:p>
            <a:pPr eaLnBrk="1" hangingPunct="1"/>
            <a:r>
              <a:rPr lang="ja-JP" altLang="en-US" smtClean="0"/>
              <a:t>複数のサブコミュニティで発言している人物をコーディネータとして抽出します．</a:t>
            </a:r>
            <a:endParaRPr lang="en-US" altLang="ja-JP" smtClean="0"/>
          </a:p>
          <a:p>
            <a:pPr eaLnBrk="1" hangingPunct="1"/>
            <a:endParaRPr lang="en-US" altLang="ja-JP" smtClean="0"/>
          </a:p>
          <a:p>
            <a:pPr eaLnBrk="1" hangingPunct="1"/>
            <a:r>
              <a:rPr lang="ja-JP" altLang="en-US" smtClean="0"/>
              <a:t>発言しているサブコミュニティに応じて，それぞれ４種類のコーディネータに分類します．</a:t>
            </a:r>
            <a:endParaRPr lang="en-US" altLang="ja-JP" smtClean="0"/>
          </a:p>
          <a:p>
            <a:pPr eaLnBrk="1" hangingPunct="1"/>
            <a:endParaRPr lang="en-US" altLang="ja-JP" smtClean="0"/>
          </a:p>
          <a:p>
            <a:pPr eaLnBrk="1" hangingPunct="1"/>
            <a:r>
              <a:rPr lang="ja-JP" altLang="en-US" smtClean="0"/>
              <a:t>下の図で説明しますと，開発者コミュニティには</a:t>
            </a:r>
            <a:r>
              <a:rPr lang="en-US" altLang="ja-JP" smtClean="0"/>
              <a:t>A</a:t>
            </a:r>
            <a:r>
              <a:rPr lang="ja-JP" altLang="en-US" smtClean="0"/>
              <a:t>，</a:t>
            </a:r>
            <a:r>
              <a:rPr lang="en-US" altLang="ja-JP" smtClean="0"/>
              <a:t>B</a:t>
            </a:r>
            <a:r>
              <a:rPr lang="ja-JP" altLang="en-US" smtClean="0"/>
              <a:t>，</a:t>
            </a:r>
            <a:r>
              <a:rPr lang="en-US" altLang="ja-JP" smtClean="0"/>
              <a:t>C</a:t>
            </a:r>
            <a:r>
              <a:rPr lang="ja-JP" altLang="en-US" smtClean="0"/>
              <a:t>が参加しており，</a:t>
            </a:r>
            <a:endParaRPr lang="en-US" altLang="ja-JP" smtClean="0"/>
          </a:p>
          <a:p>
            <a:pPr eaLnBrk="1" hangingPunct="1"/>
            <a:endParaRPr lang="en-US" altLang="ja-JP" smtClean="0"/>
          </a:p>
          <a:p>
            <a:pPr eaLnBrk="1" hangingPunct="1"/>
            <a:r>
              <a:rPr lang="ja-JP" altLang="en-US" smtClean="0"/>
              <a:t>ユーザコミュニティには</a:t>
            </a:r>
            <a:r>
              <a:rPr lang="en-US" altLang="ja-JP" smtClean="0"/>
              <a:t>A</a:t>
            </a:r>
            <a:r>
              <a:rPr lang="ja-JP" altLang="en-US" smtClean="0"/>
              <a:t>，</a:t>
            </a:r>
            <a:r>
              <a:rPr lang="en-US" altLang="ja-JP" smtClean="0"/>
              <a:t>D</a:t>
            </a:r>
            <a:r>
              <a:rPr lang="ja-JP" altLang="en-US" smtClean="0"/>
              <a:t>が参加していたとします．</a:t>
            </a:r>
            <a:endParaRPr lang="en-US" altLang="ja-JP" smtClean="0"/>
          </a:p>
          <a:p>
            <a:pPr eaLnBrk="1" hangingPunct="1"/>
            <a:endParaRPr lang="en-US" altLang="ja-JP" smtClean="0"/>
          </a:p>
          <a:p>
            <a:pPr eaLnBrk="1" hangingPunct="1"/>
            <a:r>
              <a:rPr lang="ja-JP" altLang="en-US" smtClean="0"/>
              <a:t>この場合</a:t>
            </a:r>
            <a:r>
              <a:rPr lang="en-US" altLang="ja-JP" smtClean="0"/>
              <a:t>A</a:t>
            </a:r>
            <a:r>
              <a:rPr lang="ja-JP" altLang="en-US" smtClean="0"/>
              <a:t>は開発者コミュニティとユーザコミュニティのどちらにも参加しているため，</a:t>
            </a:r>
            <a:endParaRPr lang="en-US" altLang="ja-JP" smtClean="0"/>
          </a:p>
          <a:p>
            <a:pPr eaLnBrk="1" hangingPunct="1"/>
            <a:endParaRPr lang="en-US" altLang="ja-JP" smtClean="0"/>
          </a:p>
          <a:p>
            <a:pPr eaLnBrk="1" hangingPunct="1"/>
            <a:r>
              <a:rPr lang="en-US" altLang="ja-JP" smtClean="0"/>
              <a:t>A</a:t>
            </a:r>
            <a:r>
              <a:rPr lang="ja-JP" altLang="en-US" smtClean="0"/>
              <a:t>は開発者コミュニティとユーザコミュニティにおけるコーディネータとして抽出します．</a:t>
            </a:r>
          </a:p>
        </p:txBody>
      </p:sp>
      <p:sp>
        <p:nvSpPr>
          <p:cNvPr id="156676" name="スライド番号プレースホルダ 3"/>
          <p:cNvSpPr>
            <a:spLocks noGrp="1"/>
          </p:cNvSpPr>
          <p:nvPr>
            <p:ph type="sldNum" sz="quarter" idx="5"/>
          </p:nvPr>
        </p:nvSpPr>
        <p:spPr>
          <a:noFill/>
        </p:spPr>
        <p:txBody>
          <a:bodyPr/>
          <a:lstStyle/>
          <a:p>
            <a:fld id="{21AB3556-9017-444F-B9DE-CFCF1F90C258}" type="slidenum">
              <a:rPr lang="ja-JP" altLang="en-US"/>
              <a:pPr/>
              <a:t>166</a:t>
            </a:fld>
            <a:endParaRPr lang="ja-JP"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スライド イメージ プレースホルダ 1"/>
          <p:cNvSpPr>
            <a:spLocks noGrp="1" noRot="1" noChangeAspect="1" noTextEdit="1"/>
          </p:cNvSpPr>
          <p:nvPr>
            <p:ph type="sldImg"/>
          </p:nvPr>
        </p:nvSpPr>
        <p:spPr>
          <a:ln/>
        </p:spPr>
      </p:sp>
      <p:sp>
        <p:nvSpPr>
          <p:cNvPr id="157699" name="ノート プレースホルダ 2"/>
          <p:cNvSpPr>
            <a:spLocks noGrp="1"/>
          </p:cNvSpPr>
          <p:nvPr>
            <p:ph type="body" idx="1"/>
          </p:nvPr>
        </p:nvSpPr>
        <p:spPr>
          <a:noFill/>
          <a:ln/>
        </p:spPr>
        <p:txBody>
          <a:bodyPr/>
          <a:lstStyle/>
          <a:p>
            <a:pPr eaLnBrk="1" hangingPunct="1"/>
            <a:r>
              <a:rPr lang="ja-JP" altLang="en-US" smtClean="0"/>
              <a:t>コーディネータを抽出し終わると，次はステップ３の参加者数に基づく分析を行います．</a:t>
            </a:r>
            <a:endParaRPr lang="en-US" altLang="ja-JP" smtClean="0"/>
          </a:p>
          <a:p>
            <a:pPr eaLnBrk="1" hangingPunct="1"/>
            <a:endParaRPr lang="en-US" altLang="ja-JP" smtClean="0"/>
          </a:p>
          <a:p>
            <a:pPr eaLnBrk="1" hangingPunct="1"/>
            <a:r>
              <a:rPr lang="ja-JP" altLang="en-US" smtClean="0"/>
              <a:t>本研究では３つの統計量の推移を分析しました．</a:t>
            </a:r>
            <a:endParaRPr lang="en-US" altLang="ja-JP" smtClean="0"/>
          </a:p>
          <a:p>
            <a:pPr eaLnBrk="1" hangingPunct="1"/>
            <a:endParaRPr lang="en-US" altLang="ja-JP" smtClean="0"/>
          </a:p>
          <a:p>
            <a:pPr eaLnBrk="1" hangingPunct="1"/>
            <a:r>
              <a:rPr lang="ja-JP" altLang="en-US" smtClean="0"/>
              <a:t>一つめ～</a:t>
            </a:r>
            <a:endParaRPr lang="en-US" altLang="ja-JP" smtClean="0"/>
          </a:p>
          <a:p>
            <a:pPr eaLnBrk="1" hangingPunct="1"/>
            <a:endParaRPr lang="en-US" altLang="ja-JP" smtClean="0"/>
          </a:p>
          <a:p>
            <a:pPr eaLnBrk="1" hangingPunct="1"/>
            <a:r>
              <a:rPr lang="ja-JP" altLang="en-US" smtClean="0"/>
              <a:t>二つ目～</a:t>
            </a:r>
            <a:endParaRPr lang="en-US" altLang="ja-JP" smtClean="0"/>
          </a:p>
          <a:p>
            <a:pPr eaLnBrk="1" hangingPunct="1"/>
            <a:endParaRPr lang="en-US" altLang="ja-JP" smtClean="0"/>
          </a:p>
          <a:p>
            <a:pPr eaLnBrk="1" hangingPunct="1"/>
            <a:r>
              <a:rPr lang="ja-JP" altLang="en-US" smtClean="0"/>
              <a:t>三つ目～</a:t>
            </a:r>
            <a:endParaRPr lang="en-US" altLang="ja-JP" smtClean="0"/>
          </a:p>
          <a:p>
            <a:pPr eaLnBrk="1" hangingPunct="1"/>
            <a:r>
              <a:rPr lang="ja-JP" altLang="en-US" smtClean="0"/>
              <a:t>この統計量はサブコミュニティにおけるコーディネータが１００人中１０人と１０人中１人という場合，割合は同じですが人数は異なるというようにコーディネータの割合は，サブコミュニティの参加者の総数の規模に影響受けるため割合についても分析しました．</a:t>
            </a:r>
            <a:endParaRPr lang="en-US" altLang="ja-JP" smtClean="0"/>
          </a:p>
        </p:txBody>
      </p:sp>
      <p:sp>
        <p:nvSpPr>
          <p:cNvPr id="157700" name="スライド番号プレースホルダ 3"/>
          <p:cNvSpPr>
            <a:spLocks noGrp="1"/>
          </p:cNvSpPr>
          <p:nvPr>
            <p:ph type="sldNum" sz="quarter" idx="5"/>
          </p:nvPr>
        </p:nvSpPr>
        <p:spPr>
          <a:noFill/>
        </p:spPr>
        <p:txBody>
          <a:bodyPr/>
          <a:lstStyle/>
          <a:p>
            <a:fld id="{E35821A8-DE77-4495-BBD9-493DAF5C6514}" type="slidenum">
              <a:rPr lang="ja-JP" altLang="en-US"/>
              <a:pPr/>
              <a:t>167</a:t>
            </a:fld>
            <a:endParaRPr lang="ja-JP"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スライド イメージ プレースホルダ 1"/>
          <p:cNvSpPr>
            <a:spLocks noGrp="1" noRot="1" noChangeAspect="1" noTextEdit="1"/>
          </p:cNvSpPr>
          <p:nvPr>
            <p:ph type="sldImg"/>
          </p:nvPr>
        </p:nvSpPr>
        <p:spPr>
          <a:ln/>
        </p:spPr>
      </p:sp>
      <p:sp>
        <p:nvSpPr>
          <p:cNvPr id="158723" name="ノート プレースホルダ 2"/>
          <p:cNvSpPr>
            <a:spLocks noGrp="1"/>
          </p:cNvSpPr>
          <p:nvPr>
            <p:ph type="body" idx="1"/>
          </p:nvPr>
        </p:nvSpPr>
        <p:spPr>
          <a:noFill/>
          <a:ln/>
        </p:spPr>
        <p:txBody>
          <a:bodyPr/>
          <a:lstStyle/>
          <a:p>
            <a:pPr eaLnBrk="1" hangingPunct="1"/>
            <a:r>
              <a:rPr lang="ja-JP" altLang="en-US" smtClean="0"/>
              <a:t>ではケーススタディについて説明します．</a:t>
            </a:r>
            <a:endParaRPr lang="en-US" altLang="ja-JP" smtClean="0"/>
          </a:p>
          <a:p>
            <a:pPr eaLnBrk="1" hangingPunct="1"/>
            <a:endParaRPr lang="en-US" altLang="ja-JP" smtClean="0"/>
          </a:p>
          <a:p>
            <a:pPr eaLnBrk="1" hangingPunct="1"/>
            <a:r>
              <a:rPr lang="ja-JP" altLang="en-US" smtClean="0"/>
              <a:t>本研究では</a:t>
            </a:r>
            <a:r>
              <a:rPr lang="en-US" altLang="ja-JP" smtClean="0"/>
              <a:t>PostgreSQL</a:t>
            </a:r>
            <a:r>
              <a:rPr lang="ja-JP" altLang="en-US" smtClean="0"/>
              <a:t>の</a:t>
            </a:r>
            <a:r>
              <a:rPr lang="en-US" altLang="ja-JP" smtClean="0"/>
              <a:t>ML</a:t>
            </a:r>
            <a:r>
              <a:rPr lang="ja-JP" altLang="en-US" smtClean="0"/>
              <a:t>を対象に３つのサブコミュニティの分析を行いました．</a:t>
            </a:r>
            <a:endParaRPr lang="en-US" altLang="ja-JP" smtClean="0"/>
          </a:p>
          <a:p>
            <a:pPr eaLnBrk="1" hangingPunct="1"/>
            <a:endParaRPr lang="en-US" altLang="ja-JP" smtClean="0"/>
          </a:p>
          <a:p>
            <a:pPr eaLnBrk="1" hangingPunct="1"/>
            <a:r>
              <a:rPr lang="en-US" altLang="ja-JP" smtClean="0"/>
              <a:t>PostgreSQL</a:t>
            </a:r>
            <a:r>
              <a:rPr lang="ja-JP" altLang="en-US" smtClean="0"/>
              <a:t>は関係データベース管理システムという点から特に高い信頼性が求められています．</a:t>
            </a:r>
            <a:endParaRPr lang="en-US" altLang="ja-JP" smtClean="0"/>
          </a:p>
          <a:p>
            <a:pPr eaLnBrk="1" hangingPunct="1"/>
            <a:endParaRPr lang="en-US" altLang="ja-JP" smtClean="0"/>
          </a:p>
          <a:p>
            <a:pPr eaLnBrk="1" hangingPunct="1"/>
            <a:r>
              <a:rPr lang="en-US" altLang="ja-JP" smtClean="0"/>
              <a:t>PostgreSQL</a:t>
            </a:r>
            <a:r>
              <a:rPr lang="ja-JP" altLang="en-US" smtClean="0"/>
              <a:t>における３つのコミュニティを対象に分析を行いました．</a:t>
            </a:r>
            <a:endParaRPr lang="en-US" altLang="ja-JP" smtClean="0"/>
          </a:p>
          <a:p>
            <a:pPr eaLnBrk="1" hangingPunct="1"/>
            <a:endParaRPr lang="en-US" altLang="ja-JP" smtClean="0"/>
          </a:p>
          <a:p>
            <a:pPr eaLnBrk="1" hangingPunct="1"/>
            <a:r>
              <a:rPr lang="ja-JP" altLang="en-US" smtClean="0"/>
              <a:t>まず開発者コミュニティです．開発者コミュニティでは～．</a:t>
            </a:r>
            <a:endParaRPr lang="en-US" altLang="ja-JP" smtClean="0"/>
          </a:p>
          <a:p>
            <a:pPr eaLnBrk="1" hangingPunct="1"/>
            <a:endParaRPr lang="en-US" altLang="ja-JP" smtClean="0"/>
          </a:p>
          <a:p>
            <a:pPr eaLnBrk="1" hangingPunct="1"/>
            <a:r>
              <a:rPr lang="ja-JP" altLang="en-US" smtClean="0"/>
              <a:t>次にユーザコミュニティです．ユーザコミュニティでは～．</a:t>
            </a:r>
            <a:endParaRPr lang="en-US" altLang="ja-JP" smtClean="0"/>
          </a:p>
          <a:p>
            <a:pPr eaLnBrk="1" hangingPunct="1"/>
            <a:endParaRPr lang="en-US" altLang="ja-JP" smtClean="0"/>
          </a:p>
          <a:p>
            <a:pPr eaLnBrk="1" hangingPunct="1"/>
            <a:r>
              <a:rPr lang="ja-JP" altLang="en-US" smtClean="0"/>
              <a:t>最後にバグ報告者コミュニティです．バグ報告者コミュニティでは～．</a:t>
            </a:r>
          </a:p>
        </p:txBody>
      </p:sp>
      <p:sp>
        <p:nvSpPr>
          <p:cNvPr id="158724" name="スライド番号プレースホルダ 3"/>
          <p:cNvSpPr>
            <a:spLocks noGrp="1"/>
          </p:cNvSpPr>
          <p:nvPr>
            <p:ph type="sldNum" sz="quarter" idx="5"/>
          </p:nvPr>
        </p:nvSpPr>
        <p:spPr>
          <a:noFill/>
        </p:spPr>
        <p:txBody>
          <a:bodyPr/>
          <a:lstStyle/>
          <a:p>
            <a:fld id="{FD1AC3F3-454B-479C-A106-F0C42F6FA75C}" type="slidenum">
              <a:rPr lang="ja-JP" altLang="en-US"/>
              <a:pPr/>
              <a:t>168</a:t>
            </a:fld>
            <a:endParaRPr lang="ja-JP"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スライド イメージ プレースホルダ 1"/>
          <p:cNvSpPr>
            <a:spLocks noGrp="1" noRot="1" noChangeAspect="1" noTextEdit="1"/>
          </p:cNvSpPr>
          <p:nvPr>
            <p:ph type="sldImg"/>
          </p:nvPr>
        </p:nvSpPr>
        <p:spPr>
          <a:ln/>
        </p:spPr>
      </p:sp>
      <p:sp>
        <p:nvSpPr>
          <p:cNvPr id="159747" name="ノート プレースホルダ 2"/>
          <p:cNvSpPr>
            <a:spLocks noGrp="1"/>
          </p:cNvSpPr>
          <p:nvPr>
            <p:ph type="body" idx="1"/>
          </p:nvPr>
        </p:nvSpPr>
        <p:spPr>
          <a:noFill/>
          <a:ln/>
        </p:spPr>
        <p:txBody>
          <a:bodyPr/>
          <a:lstStyle/>
          <a:p>
            <a:pPr eaLnBrk="1" hangingPunct="1"/>
            <a:r>
              <a:rPr lang="ja-JP" altLang="en-US" smtClean="0"/>
              <a:t>では分析期間について説明します．</a:t>
            </a:r>
            <a:endParaRPr lang="en-US" altLang="ja-JP" smtClean="0"/>
          </a:p>
          <a:p>
            <a:pPr eaLnBrk="1" hangingPunct="1"/>
            <a:endParaRPr lang="en-US" altLang="ja-JP" smtClean="0"/>
          </a:p>
          <a:p>
            <a:pPr eaLnBrk="1" hangingPunct="1"/>
            <a:r>
              <a:rPr lang="ja-JP" altLang="en-US" smtClean="0"/>
              <a:t>分析期間は</a:t>
            </a:r>
            <a:r>
              <a:rPr lang="en-US" altLang="ja-JP" smtClean="0"/>
              <a:t>PostgreSQL</a:t>
            </a:r>
            <a:r>
              <a:rPr lang="ja-JP" altLang="en-US" smtClean="0"/>
              <a:t>で～．</a:t>
            </a:r>
            <a:endParaRPr lang="en-US" altLang="ja-JP" smtClean="0"/>
          </a:p>
          <a:p>
            <a:pPr eaLnBrk="1" hangingPunct="1"/>
            <a:endParaRPr lang="en-US" altLang="ja-JP" smtClean="0"/>
          </a:p>
          <a:p>
            <a:pPr eaLnBrk="1" hangingPunct="1"/>
            <a:r>
              <a:rPr lang="ja-JP" altLang="en-US" smtClean="0"/>
              <a:t>分析期間～．</a:t>
            </a:r>
            <a:endParaRPr lang="en-US" altLang="ja-JP" smtClean="0"/>
          </a:p>
          <a:p>
            <a:pPr eaLnBrk="1" hangingPunct="1"/>
            <a:endParaRPr lang="en-US" altLang="ja-JP" smtClean="0"/>
          </a:p>
          <a:p>
            <a:pPr eaLnBrk="1" hangingPunct="1"/>
            <a:r>
              <a:rPr lang="ja-JP" altLang="en-US" smtClean="0"/>
              <a:t>リリース前後で</a:t>
            </a:r>
            <a:r>
              <a:rPr lang="en-US" altLang="ja-JP" smtClean="0"/>
              <a:t>OSS</a:t>
            </a:r>
            <a:r>
              <a:rPr lang="ja-JP" altLang="en-US" smtClean="0"/>
              <a:t>コミュニティの議論が活発になったり，参加者が急増するといった変化があると考え，リリースを境に３つの期間に分けて分析を行いました．</a:t>
            </a:r>
            <a:endParaRPr lang="en-US" altLang="ja-JP" smtClean="0"/>
          </a:p>
          <a:p>
            <a:pPr eaLnBrk="1" hangingPunct="1"/>
            <a:endParaRPr lang="en-US" altLang="ja-JP" smtClean="0"/>
          </a:p>
          <a:p>
            <a:pPr eaLnBrk="1" hangingPunct="1"/>
            <a:r>
              <a:rPr lang="ja-JP" altLang="en-US" smtClean="0"/>
              <a:t>本研究における３つの期間は</a:t>
            </a:r>
            <a:r>
              <a:rPr lang="en-US" altLang="ja-JP" smtClean="0"/>
              <a:t>ver6.0</a:t>
            </a:r>
            <a:r>
              <a:rPr lang="ja-JP" altLang="en-US" smtClean="0"/>
              <a:t>リリースから</a:t>
            </a:r>
            <a:r>
              <a:rPr lang="en-US" altLang="ja-JP" smtClean="0"/>
              <a:t>ver7.0</a:t>
            </a:r>
            <a:r>
              <a:rPr lang="ja-JP" altLang="en-US" smtClean="0"/>
              <a:t>を前期・・・としました．</a:t>
            </a:r>
            <a:endParaRPr lang="en-US" altLang="ja-JP" smtClean="0"/>
          </a:p>
          <a:p>
            <a:pPr eaLnBrk="1" hangingPunct="1"/>
            <a:r>
              <a:rPr lang="ja-JP" altLang="en-US" smtClean="0"/>
              <a:t>～</a:t>
            </a:r>
          </a:p>
        </p:txBody>
      </p:sp>
      <p:sp>
        <p:nvSpPr>
          <p:cNvPr id="159748" name="スライド番号プレースホルダ 3"/>
          <p:cNvSpPr>
            <a:spLocks noGrp="1"/>
          </p:cNvSpPr>
          <p:nvPr>
            <p:ph type="sldNum" sz="quarter" idx="5"/>
          </p:nvPr>
        </p:nvSpPr>
        <p:spPr>
          <a:noFill/>
        </p:spPr>
        <p:txBody>
          <a:bodyPr/>
          <a:lstStyle/>
          <a:p>
            <a:fld id="{56E6E4EF-888E-4FF2-B13F-EAF9A7AA0FB9}" type="slidenum">
              <a:rPr lang="ja-JP" altLang="en-US"/>
              <a:pPr/>
              <a:t>169</a:t>
            </a:fld>
            <a:endParaRPr lang="ja-JP"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スライド イメージ プレースホルダ 1"/>
          <p:cNvSpPr>
            <a:spLocks noGrp="1" noRot="1" noChangeAspect="1" noTextEdit="1"/>
          </p:cNvSpPr>
          <p:nvPr>
            <p:ph type="sldImg"/>
          </p:nvPr>
        </p:nvSpPr>
        <p:spPr>
          <a:ln/>
        </p:spPr>
      </p:sp>
      <p:sp>
        <p:nvSpPr>
          <p:cNvPr id="160771" name="ノート プレースホルダ 2"/>
          <p:cNvSpPr>
            <a:spLocks noGrp="1"/>
          </p:cNvSpPr>
          <p:nvPr>
            <p:ph type="body" idx="1"/>
          </p:nvPr>
        </p:nvSpPr>
        <p:spPr>
          <a:noFill/>
          <a:ln/>
        </p:spPr>
        <p:txBody>
          <a:bodyPr/>
          <a:lstStyle/>
          <a:p>
            <a:pPr eaLnBrk="1" hangingPunct="1"/>
            <a:endParaRPr lang="ja-JP" altLang="en-US" smtClean="0"/>
          </a:p>
        </p:txBody>
      </p:sp>
      <p:sp>
        <p:nvSpPr>
          <p:cNvPr id="160772" name="スライド番号プレースホルダ 3"/>
          <p:cNvSpPr>
            <a:spLocks noGrp="1"/>
          </p:cNvSpPr>
          <p:nvPr>
            <p:ph type="sldNum" sz="quarter" idx="5"/>
          </p:nvPr>
        </p:nvSpPr>
        <p:spPr>
          <a:noFill/>
        </p:spPr>
        <p:txBody>
          <a:bodyPr/>
          <a:lstStyle/>
          <a:p>
            <a:fld id="{2CA48667-7BFC-4918-A8BA-45F6FFC41592}" type="slidenum">
              <a:rPr lang="ja-JP" altLang="en-US"/>
              <a:pPr/>
              <a:t>170</a:t>
            </a:fld>
            <a:endParaRPr lang="ja-JP"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スライド イメージ プレースホルダ 1"/>
          <p:cNvSpPr>
            <a:spLocks noGrp="1" noRot="1" noChangeAspect="1" noTextEdit="1"/>
          </p:cNvSpPr>
          <p:nvPr>
            <p:ph type="sldImg"/>
          </p:nvPr>
        </p:nvSpPr>
        <p:spPr>
          <a:ln/>
        </p:spPr>
      </p:sp>
      <p:sp>
        <p:nvSpPr>
          <p:cNvPr id="161795"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1796" name="スライド番号プレースホルダ 3"/>
          <p:cNvSpPr>
            <a:spLocks noGrp="1"/>
          </p:cNvSpPr>
          <p:nvPr>
            <p:ph type="sldNum" sz="quarter" idx="5"/>
          </p:nvPr>
        </p:nvSpPr>
        <p:spPr>
          <a:noFill/>
        </p:spPr>
        <p:txBody>
          <a:bodyPr/>
          <a:lstStyle/>
          <a:p>
            <a:fld id="{1B4A6947-80CE-45D8-BCFD-09FEEBF0BC76}" type="slidenum">
              <a:rPr lang="ja-JP" altLang="en-US"/>
              <a:pPr/>
              <a:t>171</a:t>
            </a:fld>
            <a:endParaRPr lang="ja-JP"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スライド イメージ プレースホルダ 1"/>
          <p:cNvSpPr>
            <a:spLocks noGrp="1" noRot="1" noChangeAspect="1" noTextEdit="1"/>
          </p:cNvSpPr>
          <p:nvPr>
            <p:ph type="sldImg"/>
          </p:nvPr>
        </p:nvSpPr>
        <p:spPr>
          <a:ln/>
        </p:spPr>
      </p:sp>
      <p:sp>
        <p:nvSpPr>
          <p:cNvPr id="162819"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2820" name="スライド番号プレースホルダ 3"/>
          <p:cNvSpPr>
            <a:spLocks noGrp="1"/>
          </p:cNvSpPr>
          <p:nvPr>
            <p:ph type="sldNum" sz="quarter" idx="5"/>
          </p:nvPr>
        </p:nvSpPr>
        <p:spPr>
          <a:noFill/>
        </p:spPr>
        <p:txBody>
          <a:bodyPr/>
          <a:lstStyle/>
          <a:p>
            <a:fld id="{E8BA84A2-BFD6-445C-B152-D0EA634C4CF9}" type="slidenum">
              <a:rPr lang="ja-JP" altLang="en-US"/>
              <a:pPr/>
              <a:t>172</a:t>
            </a:fld>
            <a:endParaRPr lang="ja-JP"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スライド イメージ プレースホルダ 1"/>
          <p:cNvSpPr>
            <a:spLocks noGrp="1" noRot="1" noChangeAspect="1" noTextEdit="1"/>
          </p:cNvSpPr>
          <p:nvPr>
            <p:ph type="sldImg"/>
          </p:nvPr>
        </p:nvSpPr>
        <p:spPr>
          <a:ln/>
        </p:spPr>
      </p:sp>
      <p:sp>
        <p:nvSpPr>
          <p:cNvPr id="163843" name="ノート プレースホルダ 2"/>
          <p:cNvSpPr>
            <a:spLocks noGrp="1"/>
          </p:cNvSpPr>
          <p:nvPr>
            <p:ph type="body" idx="1"/>
          </p:nvPr>
        </p:nvSpPr>
        <p:spPr>
          <a:noFill/>
          <a:ln/>
        </p:spPr>
        <p:txBody>
          <a:bodyPr/>
          <a:lstStyle/>
          <a:p>
            <a:pPr eaLnBrk="1" hangingPunct="1"/>
            <a:r>
              <a:rPr lang="ja-JP" altLang="en-US" smtClean="0"/>
              <a:t>バグ報告者コミュニティの人数が前期に比べ増加し</a:t>
            </a:r>
          </a:p>
        </p:txBody>
      </p:sp>
      <p:sp>
        <p:nvSpPr>
          <p:cNvPr id="163844" name="スライド番号プレースホルダ 3"/>
          <p:cNvSpPr>
            <a:spLocks noGrp="1"/>
          </p:cNvSpPr>
          <p:nvPr>
            <p:ph type="sldNum" sz="quarter" idx="5"/>
          </p:nvPr>
        </p:nvSpPr>
        <p:spPr>
          <a:noFill/>
        </p:spPr>
        <p:txBody>
          <a:bodyPr/>
          <a:lstStyle/>
          <a:p>
            <a:fld id="{844ADF80-3172-4D4C-AE3C-1C62B6C37AD6}" type="slidenum">
              <a:rPr lang="ja-JP" altLang="en-US"/>
              <a:pPr/>
              <a:t>173</a:t>
            </a:fld>
            <a:endParaRPr lang="ja-JP"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スライド イメージ プレースホルダ 1"/>
          <p:cNvSpPr>
            <a:spLocks noGrp="1" noRot="1" noChangeAspect="1" noTextEdit="1"/>
          </p:cNvSpPr>
          <p:nvPr>
            <p:ph type="sldImg"/>
          </p:nvPr>
        </p:nvSpPr>
        <p:spPr>
          <a:ln/>
        </p:spPr>
      </p:sp>
      <p:sp>
        <p:nvSpPr>
          <p:cNvPr id="164867" name="ノート プレースホルダ 2"/>
          <p:cNvSpPr>
            <a:spLocks noGrp="1"/>
          </p:cNvSpPr>
          <p:nvPr>
            <p:ph type="body" idx="1"/>
          </p:nvPr>
        </p:nvSpPr>
        <p:spPr>
          <a:noFill/>
          <a:ln/>
        </p:spPr>
        <p:txBody>
          <a:bodyPr/>
          <a:lstStyle/>
          <a:p>
            <a:pPr eaLnBrk="1" hangingPunct="1"/>
            <a:endParaRPr lang="ja-JP" altLang="en-US" smtClean="0"/>
          </a:p>
        </p:txBody>
      </p:sp>
      <p:sp>
        <p:nvSpPr>
          <p:cNvPr id="164868" name="スライド番号プレースホルダ 3"/>
          <p:cNvSpPr>
            <a:spLocks noGrp="1"/>
          </p:cNvSpPr>
          <p:nvPr>
            <p:ph type="sldNum" sz="quarter" idx="5"/>
          </p:nvPr>
        </p:nvSpPr>
        <p:spPr>
          <a:noFill/>
        </p:spPr>
        <p:txBody>
          <a:bodyPr/>
          <a:lstStyle/>
          <a:p>
            <a:fld id="{6BD4C93E-FB0C-4866-B243-033A86AA46B1}" type="slidenum">
              <a:rPr lang="ja-JP" altLang="en-US"/>
              <a:pPr/>
              <a:t>174</a:t>
            </a:fld>
            <a:endParaRPr lang="ja-JP"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スライド イメージ プレースホルダ 1"/>
          <p:cNvSpPr>
            <a:spLocks noGrp="1" noRot="1" noChangeAspect="1" noTextEdit="1"/>
          </p:cNvSpPr>
          <p:nvPr>
            <p:ph type="sldImg"/>
          </p:nvPr>
        </p:nvSpPr>
        <p:spPr>
          <a:ln/>
        </p:spPr>
      </p:sp>
      <p:sp>
        <p:nvSpPr>
          <p:cNvPr id="165891" name="ノート プレースホルダ 2"/>
          <p:cNvSpPr>
            <a:spLocks noGrp="1"/>
          </p:cNvSpPr>
          <p:nvPr>
            <p:ph type="body" idx="1"/>
          </p:nvPr>
        </p:nvSpPr>
        <p:spPr>
          <a:noFill/>
          <a:ln/>
        </p:spPr>
        <p:txBody>
          <a:bodyPr/>
          <a:lstStyle/>
          <a:p>
            <a:pPr eaLnBrk="1" hangingPunct="1"/>
            <a:endParaRPr lang="ja-JP" altLang="en-US" smtClean="0"/>
          </a:p>
        </p:txBody>
      </p:sp>
      <p:sp>
        <p:nvSpPr>
          <p:cNvPr id="165892" name="スライド番号プレースホルダ 3"/>
          <p:cNvSpPr>
            <a:spLocks noGrp="1"/>
          </p:cNvSpPr>
          <p:nvPr>
            <p:ph type="sldNum" sz="quarter" idx="5"/>
          </p:nvPr>
        </p:nvSpPr>
        <p:spPr>
          <a:noFill/>
        </p:spPr>
        <p:txBody>
          <a:bodyPr/>
          <a:lstStyle/>
          <a:p>
            <a:fld id="{6B152E81-183D-4C16-A1D0-BA022C20F5F5}" type="slidenum">
              <a:rPr lang="ja-JP" altLang="en-US"/>
              <a:pPr/>
              <a:t>175</a:t>
            </a:fld>
            <a:endParaRPr lang="ja-JP"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スライド イメージ プレースホルダ 1"/>
          <p:cNvSpPr>
            <a:spLocks noGrp="1" noRot="1" noChangeAspect="1" noTextEdit="1"/>
          </p:cNvSpPr>
          <p:nvPr>
            <p:ph type="sldImg"/>
          </p:nvPr>
        </p:nvSpPr>
        <p:spPr>
          <a:ln/>
        </p:spPr>
      </p:sp>
      <p:sp>
        <p:nvSpPr>
          <p:cNvPr id="166915" name="ノート プレースホルダ 2"/>
          <p:cNvSpPr>
            <a:spLocks noGrp="1"/>
          </p:cNvSpPr>
          <p:nvPr>
            <p:ph type="body" idx="1"/>
          </p:nvPr>
        </p:nvSpPr>
        <p:spPr>
          <a:noFill/>
          <a:ln/>
        </p:spPr>
        <p:txBody>
          <a:bodyPr/>
          <a:lstStyle/>
          <a:p>
            <a:pPr eaLnBrk="1" hangingPunct="1"/>
            <a:endParaRPr lang="ja-JP" altLang="en-US" smtClean="0"/>
          </a:p>
        </p:txBody>
      </p:sp>
      <p:sp>
        <p:nvSpPr>
          <p:cNvPr id="166916" name="スライド番号プレースホルダ 3"/>
          <p:cNvSpPr>
            <a:spLocks noGrp="1"/>
          </p:cNvSpPr>
          <p:nvPr>
            <p:ph type="sldNum" sz="quarter" idx="5"/>
          </p:nvPr>
        </p:nvSpPr>
        <p:spPr>
          <a:noFill/>
        </p:spPr>
        <p:txBody>
          <a:bodyPr/>
          <a:lstStyle/>
          <a:p>
            <a:fld id="{FC1E4D1B-634A-492D-B021-3C1B83855506}" type="slidenum">
              <a:rPr lang="ja-JP" altLang="en-US"/>
              <a:pPr/>
              <a:t>176</a:t>
            </a:fld>
            <a:endParaRPr lang="ja-JP"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3D01CB20-0190-44F8-AE9E-89CD60577C0E}" type="slidenum">
              <a:rPr lang="en-US" altLang="ja-JP" smtClean="0"/>
              <a:pPr>
                <a:defRPr/>
              </a:pPr>
              <a:t>177</a:t>
            </a:fld>
            <a:endParaRPr lang="en-US" altLang="ja-JP"/>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スライド イメージ プレースホルダ 1"/>
          <p:cNvSpPr>
            <a:spLocks noGrp="1" noRot="1" noChangeAspect="1" noTextEdit="1"/>
          </p:cNvSpPr>
          <p:nvPr>
            <p:ph type="sldImg"/>
          </p:nvPr>
        </p:nvSpPr>
        <p:spPr>
          <a:ln/>
        </p:spPr>
      </p:sp>
      <p:sp>
        <p:nvSpPr>
          <p:cNvPr id="167939" name="ノート プレースホルダ 2"/>
          <p:cNvSpPr>
            <a:spLocks noGrp="1"/>
          </p:cNvSpPr>
          <p:nvPr>
            <p:ph type="body" idx="1"/>
          </p:nvPr>
        </p:nvSpPr>
        <p:spPr>
          <a:noFill/>
          <a:ln/>
        </p:spPr>
        <p:txBody>
          <a:bodyPr/>
          <a:lstStyle/>
          <a:p>
            <a:pPr eaLnBrk="1" hangingPunct="1"/>
            <a:r>
              <a:rPr lang="ja-JP" altLang="en-US" smtClean="0"/>
              <a:t>本研究では～がわかった</a:t>
            </a:r>
          </a:p>
        </p:txBody>
      </p:sp>
      <p:sp>
        <p:nvSpPr>
          <p:cNvPr id="167940" name="スライド番号プレースホルダ 3"/>
          <p:cNvSpPr>
            <a:spLocks noGrp="1"/>
          </p:cNvSpPr>
          <p:nvPr>
            <p:ph type="sldNum" sz="quarter" idx="5"/>
          </p:nvPr>
        </p:nvSpPr>
        <p:spPr>
          <a:noFill/>
        </p:spPr>
        <p:txBody>
          <a:bodyPr/>
          <a:lstStyle/>
          <a:p>
            <a:fld id="{FE05D9A6-050D-481B-AFBE-B430EAF391E3}" type="slidenum">
              <a:rPr lang="ja-JP" altLang="en-US"/>
              <a:pPr/>
              <a:t>178</a:t>
            </a:fld>
            <a:endParaRPr lang="ja-JP"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スライド イメージ プレースホルダ 1"/>
          <p:cNvSpPr>
            <a:spLocks noGrp="1" noRot="1" noChangeAspect="1" noTextEdit="1"/>
          </p:cNvSpPr>
          <p:nvPr>
            <p:ph type="sldImg"/>
          </p:nvPr>
        </p:nvSpPr>
        <p:spPr>
          <a:ln/>
        </p:spPr>
      </p:sp>
      <p:sp>
        <p:nvSpPr>
          <p:cNvPr id="168963" name="ノート プレースホルダ 2"/>
          <p:cNvSpPr>
            <a:spLocks noGrp="1"/>
          </p:cNvSpPr>
          <p:nvPr>
            <p:ph type="body" idx="1"/>
          </p:nvPr>
        </p:nvSpPr>
        <p:spPr>
          <a:noFill/>
          <a:ln/>
        </p:spPr>
        <p:txBody>
          <a:bodyPr/>
          <a:lstStyle/>
          <a:p>
            <a:pPr eaLnBrk="1" hangingPunct="1"/>
            <a:r>
              <a:rPr lang="ja-JP" altLang="en-US" smtClean="0"/>
              <a:t>先行研究と同様</a:t>
            </a:r>
          </a:p>
        </p:txBody>
      </p:sp>
      <p:sp>
        <p:nvSpPr>
          <p:cNvPr id="168964" name="スライド番号プレースホルダ 3"/>
          <p:cNvSpPr>
            <a:spLocks noGrp="1"/>
          </p:cNvSpPr>
          <p:nvPr>
            <p:ph type="sldNum" sz="quarter" idx="5"/>
          </p:nvPr>
        </p:nvSpPr>
        <p:spPr>
          <a:noFill/>
        </p:spPr>
        <p:txBody>
          <a:bodyPr/>
          <a:lstStyle/>
          <a:p>
            <a:fld id="{9085E0FA-FEEE-4295-8597-5C3C90A9BDB4}" type="slidenum">
              <a:rPr lang="ja-JP" altLang="en-US"/>
              <a:pPr/>
              <a:t>179</a:t>
            </a:fld>
            <a:endParaRPr lang="ja-JP"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180</a:t>
            </a:fld>
            <a:endParaRPr lang="en-US" altLang="ja-JP"/>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61E0F5A-13C3-4811-9F16-1312D2FF8AAE}" type="slidenum">
              <a:rPr lang="en-US" altLang="ja-JP"/>
              <a:pPr/>
              <a:t>181</a:t>
            </a:fld>
            <a:endParaRPr lang="en-US" altLang="ja-JP"/>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13576C3-65B4-488E-9947-4CF7379AF5E9}" type="slidenum">
              <a:rPr lang="en-US" altLang="ja-JP"/>
              <a:pPr/>
              <a:t>182</a:t>
            </a:fld>
            <a:endParaRPr lang="en-US" altLang="ja-JP"/>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A93A09F7-D379-4E68-B7F3-533692F262C7}" type="slidenum">
              <a:rPr lang="en-US" altLang="ja-JP"/>
              <a:pPr/>
              <a:t>183</a:t>
            </a:fld>
            <a:endParaRPr lang="en-US" altLang="ja-JP"/>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DCAE8F6-664B-410C-81A3-022D574ED8D6}" type="slidenum">
              <a:rPr lang="en-US" altLang="ja-JP"/>
              <a:pPr/>
              <a:t>184</a:t>
            </a:fld>
            <a:endParaRPr lang="en-US" altLang="ja-JP"/>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8F0ABB50-20B9-40F7-B47D-AC52F5911F71}" type="slidenum">
              <a:rPr lang="en-US" altLang="ja-JP"/>
              <a:pPr/>
              <a:t>185</a:t>
            </a:fld>
            <a:endParaRPr lang="en-US" altLang="ja-JP"/>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F1BE48F7-DB9F-4C3B-A74B-AC15C75A4710}" type="slidenum">
              <a:rPr lang="en-US" altLang="ja-JP"/>
              <a:pPr/>
              <a:t>186</a:t>
            </a:fld>
            <a:endParaRPr lang="en-US" altLang="ja-JP"/>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7C2860AD-6AEF-4C31-BE75-063F10F12AC1}" type="slidenum">
              <a:rPr lang="en-US" altLang="ja-JP"/>
              <a:pPr/>
              <a:t>187</a:t>
            </a:fld>
            <a:endParaRPr lang="en-US" altLang="ja-JP"/>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C117A218-F57F-4AE2-B304-89A9006703CD}" type="slidenum">
              <a:rPr lang="en-US" altLang="ja-JP"/>
              <a:pPr/>
              <a:t>188</a:t>
            </a:fld>
            <a:endParaRPr lang="en-US" altLang="ja-JP"/>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8C797DB1-F82B-44B1-8390-374F9DEA660B}" type="slidenum">
              <a:rPr lang="en-US" altLang="ja-JP"/>
              <a:pPr/>
              <a:t>189</a:t>
            </a:fld>
            <a:endParaRPr lang="en-US" altLang="ja-JP"/>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0C5F1606-95D2-4AB0-B3A2-24B8400EBCFA}" type="slidenum">
              <a:rPr lang="en-US" altLang="ja-JP"/>
              <a:pPr/>
              <a:t>190</a:t>
            </a:fld>
            <a:endParaRPr lang="en-US" altLang="ja-JP"/>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DA7998CD-7D42-44F4-BEF3-F5160756F0C5}" type="slidenum">
              <a:rPr lang="en-US" altLang="ja-JP"/>
              <a:pPr/>
              <a:t>191</a:t>
            </a:fld>
            <a:endParaRPr lang="en-US" altLang="ja-JP"/>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81703F9F-C47C-40DB-A5E4-B66BDCD8DAC3}" type="slidenum">
              <a:rPr lang="en-US" altLang="ja-JP"/>
              <a:pPr/>
              <a:t>192</a:t>
            </a:fld>
            <a:endParaRPr lang="en-US" altLang="ja-JP"/>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C29E7F6-08EA-41B8-9AD3-C83600892E55}" type="slidenum">
              <a:rPr lang="en-US" altLang="ja-JP"/>
              <a:pPr/>
              <a:t>193</a:t>
            </a:fld>
            <a:endParaRPr lang="en-US" altLang="ja-JP"/>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D940380B-D43E-472C-893C-5283AE54E2A2}" type="slidenum">
              <a:rPr lang="en-US" altLang="ja-JP"/>
              <a:pPr/>
              <a:t>194</a:t>
            </a:fld>
            <a:endParaRPr lang="en-US" altLang="ja-JP"/>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8101CA5E-AA25-4798-ADCC-CF45FA50C438}" type="slidenum">
              <a:rPr lang="en-US" altLang="ja-JP"/>
              <a:pPr/>
              <a:t>195</a:t>
            </a:fld>
            <a:endParaRPr lang="en-US" altLang="ja-JP"/>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ABFE8A5-147C-4283-AFA5-B968A817181B}" type="slidenum">
              <a:rPr lang="en-US" altLang="ja-JP"/>
              <a:pPr/>
              <a:t>196</a:t>
            </a:fld>
            <a:endParaRPr lang="en-US" altLang="ja-JP"/>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DA23653A-556B-4B06-B431-23BF40AF8502}" type="slidenum">
              <a:rPr lang="en-US" altLang="ja-JP"/>
              <a:pPr/>
              <a:t>197</a:t>
            </a:fld>
            <a:endParaRPr lang="en-US" altLang="ja-JP"/>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FAA77AC1-61D9-464A-AE09-281738797714}" type="slidenum">
              <a:rPr lang="en-US" altLang="ja-JP"/>
              <a:pPr/>
              <a:t>198</a:t>
            </a:fld>
            <a:endParaRPr lang="en-US" altLang="ja-JP"/>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2B5DD8D2-33D7-49CD-A25A-5116DD48A003}" type="slidenum">
              <a:rPr lang="en-US" altLang="ja-JP"/>
              <a:pPr/>
              <a:t>199</a:t>
            </a:fld>
            <a:endParaRPr lang="en-US" altLang="ja-JP"/>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EAAC0B30-84A5-4C1B-A4E3-5B0ED166B828}" type="slidenum">
              <a:rPr lang="en-US" altLang="ja-JP"/>
              <a:pPr/>
              <a:t>200</a:t>
            </a:fld>
            <a:endParaRPr lang="en-US" altLang="ja-JP"/>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B677D51A-F158-4440-91F1-9A9223854A1C}" type="slidenum">
              <a:rPr lang="en-US" altLang="ja-JP"/>
              <a:pPr/>
              <a:t>201</a:t>
            </a:fld>
            <a:endParaRPr lang="en-US" altLang="ja-JP"/>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05575BA-34A1-4FBE-8F2D-2E7F6881241E}" type="slidenum">
              <a:rPr lang="en-US" altLang="ja-JP"/>
              <a:pPr/>
              <a:t>202</a:t>
            </a:fld>
            <a:endParaRPr lang="en-US" altLang="ja-JP"/>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E7796367-C203-4E61-AB88-DC918E6249B2}" type="slidenum">
              <a:rPr lang="en-US" altLang="ja-JP"/>
              <a:pPr/>
              <a:t>203</a:t>
            </a:fld>
            <a:endParaRPr lang="en-US" altLang="ja-JP"/>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A28CEDA-5938-4952-9F8F-77573117AA85}" type="slidenum">
              <a:rPr lang="en-US" altLang="ja-JP"/>
              <a:pPr/>
              <a:t>204</a:t>
            </a:fld>
            <a:endParaRPr lang="en-US" altLang="ja-JP"/>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5EF2E6D-373D-423D-9A03-30CA2C61E250}" type="slidenum">
              <a:rPr lang="en-US" altLang="ja-JP"/>
              <a:pPr/>
              <a:t>205</a:t>
            </a:fld>
            <a:endParaRPr lang="en-US" altLang="ja-JP"/>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3C546890-7FAD-4E06-AD4F-659556B17FEE}" type="slidenum">
              <a:rPr lang="en-US" altLang="ja-JP"/>
              <a:pPr/>
              <a:t>206</a:t>
            </a:fld>
            <a:endParaRPr lang="en-US" altLang="ja-JP"/>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1ABA517B-20FE-40BA-A468-32624004643E}" type="slidenum">
              <a:rPr lang="en-US" altLang="ja-JP"/>
              <a:pPr/>
              <a:t>207</a:t>
            </a:fld>
            <a:endParaRPr lang="en-US" altLang="ja-JP"/>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C3E633B-4E66-4AEE-849A-12DEDD521814}" type="slidenum">
              <a:rPr lang="en-US" altLang="ja-JP"/>
              <a:pPr/>
              <a:t>208</a:t>
            </a:fld>
            <a:endParaRPr lang="en-US" altLang="ja-JP"/>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77AB3C3C-A4CE-45F2-A3FC-FB5FA43B3D1B}" type="slidenum">
              <a:rPr lang="en-US" altLang="ja-JP"/>
              <a:pPr/>
              <a:t>209</a:t>
            </a:fld>
            <a:endParaRPr lang="en-US" altLang="ja-JP"/>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C29C2F21-5D24-4D74-8E7C-37B3254DD669}" type="slidenum">
              <a:rPr lang="en-US" altLang="ja-JP"/>
              <a:pPr/>
              <a:t>210</a:t>
            </a:fld>
            <a:endParaRPr lang="en-US" altLang="ja-JP"/>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91AC30A7-CCB2-49FB-8154-401CBE15C41A}" type="slidenum">
              <a:rPr lang="en-US" altLang="ja-JP"/>
              <a:pPr/>
              <a:t>211</a:t>
            </a:fld>
            <a:endParaRPr lang="en-US" altLang="ja-JP"/>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5925E796-1AA6-4499-B364-25403745B623}" type="slidenum">
              <a:rPr lang="en-US" altLang="ja-JP"/>
              <a:pPr/>
              <a:t>212</a:t>
            </a:fld>
            <a:endParaRPr lang="en-US" altLang="ja-JP"/>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82"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3076" name="Rectangle 4"/>
          <p:cNvSpPr>
            <a:spLocks noGrp="1" noChangeArrowheads="1"/>
          </p:cNvSpPr>
          <p:nvPr>
            <p:ph type="dt" sz="half" idx="2"/>
          </p:nvPr>
        </p:nvSpPr>
        <p:spPr>
          <a:xfrm>
            <a:off x="784225" y="4868863"/>
            <a:ext cx="2133600" cy="287337"/>
          </a:xfrm>
        </p:spPr>
        <p:txBody>
          <a:bodyPr/>
          <a:lstStyle>
            <a:lvl1pPr>
              <a:defRPr sz="1400"/>
            </a:lvl1pPr>
          </a:lstStyle>
          <a:p>
            <a:fld id="{9DABDA2B-267A-440D-99A6-90C069D4D753}" type="datetime1">
              <a:rPr lang="ja-JP" altLang="en-US" smtClean="0"/>
              <a:pPr/>
              <a:t>11/08/07</a:t>
            </a:fld>
            <a:endParaRPr lang="en-US" altLang="ja-JP"/>
          </a:p>
        </p:txBody>
      </p:sp>
      <p:sp>
        <p:nvSpPr>
          <p:cNvPr id="3077" name="Rectangle 5"/>
          <p:cNvSpPr>
            <a:spLocks noGrp="1" noChangeArrowheads="1"/>
          </p:cNvSpPr>
          <p:nvPr>
            <p:ph type="ftr" sz="quarter" idx="3"/>
          </p:nvPr>
        </p:nvSpPr>
        <p:spPr>
          <a:xfrm>
            <a:off x="784225" y="4508500"/>
            <a:ext cx="2895600" cy="287338"/>
          </a:xfrm>
        </p:spPr>
        <p:txBody>
          <a:bodyPr/>
          <a:lstStyle>
            <a:lvl1pPr algn="l">
              <a:defRPr sz="1400"/>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308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endParaRPr lang="ja-JP" altLang="en-US"/>
          </a:p>
        </p:txBody>
      </p:sp>
      <p:sp>
        <p:nvSpPr>
          <p:cNvPr id="308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endParaRPr lang="ja-JP" altLang="en-US"/>
          </a:p>
        </p:txBody>
      </p:sp>
      <p:sp>
        <p:nvSpPr>
          <p:cNvPr id="308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endParaRPr lang="ja-JP" altLang="en-US"/>
          </a:p>
        </p:txBody>
      </p:sp>
      <p:sp>
        <p:nvSpPr>
          <p:cNvPr id="3089"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endParaRPr lang="ja-JP" altLang="en-US"/>
          </a:p>
        </p:txBody>
      </p:sp>
    </p:spTree>
  </p:cSld>
  <p:clrMapOvr>
    <a:masterClrMapping/>
  </p:clrMapOvr>
  <p:transition xmlns:p14="http://schemas.microsoft.com/office/powerpoint/2010/mai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sz="240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CF4998EB-1FFA-41F7-848D-FD0C492DC28F}" type="datetime1">
              <a:rPr lang="ja-JP" altLang="en-US" smtClean="0"/>
              <a:pPr/>
              <a:t>11/08/07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53B8977D-8887-48E0-9181-F235D9021D66}"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FA091D33-82DD-4581-BD27-DB8C0A1577DB}" type="datetime1">
              <a:rPr lang="ja-JP" altLang="en-US" smtClean="0"/>
              <a:pPr/>
              <a:t>11/08/07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E988880-8AA3-4817-AACC-359794C9CCEC}"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9AF1C797-B2EF-4FA8-904B-69D0A062469D}" type="datetime1">
              <a:rPr lang="ja-JP" altLang="en-US" smtClean="0"/>
              <a:pPr/>
              <a:t>11/08/07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89DDAFDC-0D27-4D3F-ADD3-746E10ED190A}"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3DEECBAC-9C85-4333-891F-9B591AD4EA1E}" type="datetime1">
              <a:rPr lang="ja-JP" altLang="en-US" smtClean="0"/>
              <a:pPr/>
              <a:t>11/08/07</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9" name="スライド番号プレースホルダ 8"/>
          <p:cNvSpPr>
            <a:spLocks noGrp="1"/>
          </p:cNvSpPr>
          <p:nvPr>
            <p:ph type="sldNum" sz="quarter" idx="12"/>
          </p:nvPr>
        </p:nvSpPr>
        <p:spPr/>
        <p:txBody>
          <a:bodyPr/>
          <a:lstStyle>
            <a:lvl1pPr>
              <a:defRPr/>
            </a:lvl1pPr>
          </a:lstStyle>
          <a:p>
            <a:fld id="{6314FFDC-26F8-427B-85A4-E1403BE0384A}"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C4AE18D2-86EE-4C29-A34E-B942AE25B21E}" type="datetime1">
              <a:rPr lang="ja-JP" altLang="en-US" smtClean="0"/>
              <a:pPr/>
              <a:t>11/08/07</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5" name="スライド番号プレースホルダ 4"/>
          <p:cNvSpPr>
            <a:spLocks noGrp="1"/>
          </p:cNvSpPr>
          <p:nvPr>
            <p:ph type="sldNum" sz="quarter" idx="12"/>
          </p:nvPr>
        </p:nvSpPr>
        <p:spPr/>
        <p:txBody>
          <a:bodyPr/>
          <a:lstStyle>
            <a:lvl1pPr>
              <a:defRPr/>
            </a:lvl1pPr>
          </a:lstStyle>
          <a:p>
            <a:fld id="{C6335D73-9301-4CF8-BEB7-5DDC9D74B081}"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65ADAB30-9D91-4846-A022-D69ECF2CB710}" type="datetime1">
              <a:rPr lang="ja-JP" altLang="en-US" smtClean="0"/>
              <a:pPr/>
              <a:t>11/08/07</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4" name="スライド番号プレースホルダ 3"/>
          <p:cNvSpPr>
            <a:spLocks noGrp="1"/>
          </p:cNvSpPr>
          <p:nvPr>
            <p:ph type="sldNum" sz="quarter" idx="12"/>
          </p:nvPr>
        </p:nvSpPr>
        <p:spPr/>
        <p:txBody>
          <a:bodyPr/>
          <a:lstStyle>
            <a:lvl1pPr>
              <a:defRPr/>
            </a:lvl1pPr>
          </a:lstStyle>
          <a:p>
            <a:fld id="{6F1C50C5-C2EB-4497-9D2A-78155E7C113B}"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CE2F2819-A15B-4D08-9256-C9A3EB6362EA}" type="datetime1">
              <a:rPr lang="ja-JP" altLang="en-US" smtClean="0"/>
              <a:pPr/>
              <a:t>11/08/07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2A449831-5906-4AA8-80B3-05E9FAD75B03}"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E8075D03-A878-4AC9-BE02-34BD7C678893}" type="datetime1">
              <a:rPr lang="ja-JP" altLang="en-US" smtClean="0"/>
              <a:pPr/>
              <a:t>11/08/07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AB1F8024-CF69-45BB-944B-A19D08060442}"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E4A712AE-BC3A-4F19-928B-22CE4A2FC57A}" type="datetime1">
              <a:rPr lang="ja-JP" altLang="en-US" smtClean="0"/>
              <a:pPr/>
              <a:t>11/08/07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84103F57-037C-40B0-B617-0E63F58E64D4}"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33426BDD-6539-4DF7-BE39-247E7C50EBB8}" type="datetime1">
              <a:rPr lang="ja-JP" altLang="en-US" smtClean="0"/>
              <a:pPr/>
              <a:t>11/08/07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FBD4F99-C53B-4A9B-8BFF-920E6BC1852B}"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15888"/>
            <a:ext cx="8574088" cy="576262"/>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252413" y="6589713"/>
            <a:ext cx="1079500" cy="268287"/>
          </a:xfrm>
        </p:spPr>
        <p:txBody>
          <a:bodyPr/>
          <a:lstStyle>
            <a:lvl1pPr>
              <a:defRPr/>
            </a:lvl1pPr>
          </a:lstStyle>
          <a:p>
            <a:fld id="{AB5271C8-DB77-4E3E-A309-89EF4CF250FB}" type="datetime1">
              <a:rPr lang="ja-JP" altLang="en-US" smtClean="0"/>
              <a:pPr/>
              <a:t>11/08/07</a:t>
            </a:fld>
            <a:endParaRPr lang="en-US" altLang="ja-JP"/>
          </a:p>
        </p:txBody>
      </p:sp>
      <p:sp>
        <p:nvSpPr>
          <p:cNvPr id="6" name="フッター プレースホルダ 5"/>
          <p:cNvSpPr>
            <a:spLocks noGrp="1"/>
          </p:cNvSpPr>
          <p:nvPr>
            <p:ph type="ftr" sz="quarter" idx="11"/>
          </p:nvPr>
        </p:nvSpPr>
        <p:spPr>
          <a:xfrm>
            <a:off x="1443038" y="6589713"/>
            <a:ext cx="6634162" cy="268287"/>
          </a:xfrm>
        </p:spPr>
        <p:txBody>
          <a:bodyPr/>
          <a:lstStyle>
            <a:lvl1pPr>
              <a:defRPr/>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7" name="スライド番号プレースホルダ 6"/>
          <p:cNvSpPr>
            <a:spLocks noGrp="1"/>
          </p:cNvSpPr>
          <p:nvPr>
            <p:ph type="sldNum" sz="quarter" idx="12"/>
          </p:nvPr>
        </p:nvSpPr>
        <p:spPr>
          <a:xfrm>
            <a:off x="8185150" y="6589713"/>
            <a:ext cx="706438" cy="268287"/>
          </a:xfrm>
        </p:spPr>
        <p:txBody>
          <a:bodyPr/>
          <a:lstStyle>
            <a:lvl1pPr>
              <a:defRPr/>
            </a:lvl1pPr>
          </a:lstStyle>
          <a:p>
            <a:fld id="{98B60261-E7C5-4E49-B78D-8266FD76B718}" type="slidenum">
              <a:rPr lang="en-US" altLang="ja-JP"/>
              <a:pPr/>
              <a:t>‹#›</a:t>
            </a:fld>
            <a:endParaRPr lang="en-US" altLang="ja-JP"/>
          </a:p>
        </p:txBody>
      </p:sp>
    </p:spTree>
  </p:cSld>
  <p:clrMapOvr>
    <a:masterClrMapping/>
  </p:clrMapOvr>
  <p:transition xmlns:p14="http://schemas.microsoft.com/office/powerpoint/2010/main">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692150"/>
            <a:ext cx="6381750" cy="144463"/>
          </a:xfrm>
          <a:prstGeom prst="rect">
            <a:avLst/>
          </a:prstGeom>
          <a:solidFill>
            <a:srgbClr val="333399"/>
          </a:solidFill>
          <a:ln w="9525">
            <a:noFill/>
            <a:miter lim="800000"/>
            <a:headEnd/>
            <a:tailEnd/>
          </a:ln>
          <a:effectLst/>
        </p:spPr>
        <p:txBody>
          <a:bodyPr wrap="none" anchor="ctr"/>
          <a:lstStyle/>
          <a:p>
            <a:endParaRPr lang="ja-JP" altLang="en-US"/>
          </a:p>
        </p:txBody>
      </p:sp>
      <p:sp>
        <p:nvSpPr>
          <p:cNvPr id="1059" name="Rectangle 35"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1058" name="Rectangle 34"/>
          <p:cNvSpPr>
            <a:spLocks noChangeArrowheads="1"/>
          </p:cNvSpPr>
          <p:nvPr/>
        </p:nvSpPr>
        <p:spPr bwMode="auto">
          <a:xfrm>
            <a:off x="6699250" y="692150"/>
            <a:ext cx="2193925" cy="144463"/>
          </a:xfrm>
          <a:prstGeom prst="rect">
            <a:avLst/>
          </a:prstGeom>
          <a:solidFill>
            <a:srgbClr val="000066"/>
          </a:soli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317500" y="115888"/>
            <a:ext cx="8574088"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252413" y="6589713"/>
            <a:ext cx="10795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a:lvl1pPr>
          </a:lstStyle>
          <a:p>
            <a:fld id="{BDF12678-66ED-40AF-B2B6-4450DC848D2E}" type="datetime1">
              <a:rPr lang="ja-JP" altLang="en-US" smtClean="0"/>
              <a:pPr/>
              <a:t>11/08/07</a:t>
            </a:fld>
            <a:endParaRPr lang="en-US" altLang="ja-JP"/>
          </a:p>
        </p:txBody>
      </p:sp>
      <p:sp>
        <p:nvSpPr>
          <p:cNvPr id="1029" name="Rectangle 5"/>
          <p:cNvSpPr>
            <a:spLocks noGrp="1" noChangeArrowheads="1"/>
          </p:cNvSpPr>
          <p:nvPr>
            <p:ph type="ftr" sz="quarter" idx="3"/>
          </p:nvPr>
        </p:nvSpPr>
        <p:spPr bwMode="auto">
          <a:xfrm>
            <a:off x="1443038" y="6589713"/>
            <a:ext cx="6634162"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000"/>
            </a:lvl1pPr>
          </a:lstStyle>
          <a:p>
            <a:r>
              <a:rPr lang="ja-JP" altLang="en-US" dirty="0" smtClean="0"/>
              <a:t>スプリングセミナー</a:t>
            </a:r>
            <a:r>
              <a:rPr lang="en-US" altLang="ja-JP" dirty="0" smtClean="0"/>
              <a:t>2011@</a:t>
            </a:r>
            <a:r>
              <a:rPr lang="ja-JP" altLang="en-US" dirty="0" smtClean="0"/>
              <a:t>ソフトウェア工学講座</a:t>
            </a:r>
            <a:endParaRPr lang="en-US" altLang="ja-JP" dirty="0"/>
          </a:p>
        </p:txBody>
      </p:sp>
      <p:sp>
        <p:nvSpPr>
          <p:cNvPr id="1030" name="Rectangle 6"/>
          <p:cNvSpPr>
            <a:spLocks noGrp="1" noChangeArrowheads="1"/>
          </p:cNvSpPr>
          <p:nvPr>
            <p:ph type="sldNum" sz="quarter" idx="4"/>
          </p:nvPr>
        </p:nvSpPr>
        <p:spPr bwMode="auto">
          <a:xfrm>
            <a:off x="8185150" y="6589713"/>
            <a:ext cx="706438"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000"/>
            </a:lvl1pPr>
          </a:lstStyle>
          <a:p>
            <a:fld id="{8AB2D11F-9D87-494C-AF82-EC2F3B140BFF}"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xmlns:p14="http://schemas.microsoft.com/office/powerpoint/2010/main">
    <p:fade thruBlk="1"/>
  </p:transition>
  <p:hf hdr="0" ftr="0" dt="0"/>
  <p:txStyles>
    <p:titleStyle>
      <a:lvl1pPr algn="l" rtl="0" fontAlgn="base">
        <a:spcBef>
          <a:spcPct val="0"/>
        </a:spcBef>
        <a:spcAft>
          <a:spcPct val="0"/>
        </a:spcAft>
        <a:defRPr kumimoji="1" sz="2800" b="1">
          <a:solidFill>
            <a:schemeClr val="tx2"/>
          </a:solidFill>
          <a:latin typeface="+mj-lt"/>
          <a:ea typeface="+mj-ea"/>
          <a:cs typeface="+mj-cs"/>
        </a:defRPr>
      </a:lvl1pPr>
      <a:lvl2pPr algn="l" rtl="0" fontAlgn="base">
        <a:spcBef>
          <a:spcPct val="0"/>
        </a:spcBef>
        <a:spcAft>
          <a:spcPct val="0"/>
        </a:spcAft>
        <a:defRPr kumimoji="1" sz="2800" b="1">
          <a:solidFill>
            <a:schemeClr val="tx2"/>
          </a:solidFill>
          <a:latin typeface="Arial" charset="0"/>
          <a:ea typeface="ＭＳ Ｐゴシック" charset="-128"/>
        </a:defRPr>
      </a:lvl2pPr>
      <a:lvl3pPr algn="l" rtl="0" fontAlgn="base">
        <a:spcBef>
          <a:spcPct val="0"/>
        </a:spcBef>
        <a:spcAft>
          <a:spcPct val="0"/>
        </a:spcAft>
        <a:defRPr kumimoji="1" sz="2800" b="1">
          <a:solidFill>
            <a:schemeClr val="tx2"/>
          </a:solidFill>
          <a:latin typeface="Arial" charset="0"/>
          <a:ea typeface="ＭＳ Ｐゴシック" charset="-128"/>
        </a:defRPr>
      </a:lvl3pPr>
      <a:lvl4pPr algn="l" rtl="0" fontAlgn="base">
        <a:spcBef>
          <a:spcPct val="0"/>
        </a:spcBef>
        <a:spcAft>
          <a:spcPct val="0"/>
        </a:spcAft>
        <a:defRPr kumimoji="1" sz="2800" b="1">
          <a:solidFill>
            <a:schemeClr val="tx2"/>
          </a:solidFill>
          <a:latin typeface="Arial" charset="0"/>
          <a:ea typeface="ＭＳ Ｐゴシック" charset="-128"/>
        </a:defRPr>
      </a:lvl4pPr>
      <a:lvl5pPr algn="l" rtl="0" fontAlgn="base">
        <a:spcBef>
          <a:spcPct val="0"/>
        </a:spcBef>
        <a:spcAft>
          <a:spcPct val="0"/>
        </a:spcAft>
        <a:defRPr kumimoji="1" sz="2800" b="1">
          <a:solidFill>
            <a:schemeClr val="tx2"/>
          </a:solidFill>
          <a:latin typeface="Arial" charset="0"/>
          <a:ea typeface="ＭＳ Ｐゴシック" charset="-128"/>
        </a:defRPr>
      </a:lvl5pPr>
      <a:lvl6pPr marL="457200" algn="l" rtl="0" fontAlgn="base">
        <a:spcBef>
          <a:spcPct val="0"/>
        </a:spcBef>
        <a:spcAft>
          <a:spcPct val="0"/>
        </a:spcAft>
        <a:defRPr kumimoji="1" sz="2800" b="1">
          <a:solidFill>
            <a:schemeClr val="tx2"/>
          </a:solidFill>
          <a:latin typeface="Arial" charset="0"/>
          <a:ea typeface="ＭＳ Ｐゴシック" charset="-128"/>
        </a:defRPr>
      </a:lvl6pPr>
      <a:lvl7pPr marL="914400" algn="l" rtl="0" fontAlgn="base">
        <a:spcBef>
          <a:spcPct val="0"/>
        </a:spcBef>
        <a:spcAft>
          <a:spcPct val="0"/>
        </a:spcAft>
        <a:defRPr kumimoji="1" sz="2800" b="1">
          <a:solidFill>
            <a:schemeClr val="tx2"/>
          </a:solidFill>
          <a:latin typeface="Arial" charset="0"/>
          <a:ea typeface="ＭＳ Ｐゴシック" charset="-128"/>
        </a:defRPr>
      </a:lvl7pPr>
      <a:lvl8pPr marL="1371600" algn="l" rtl="0" fontAlgn="base">
        <a:spcBef>
          <a:spcPct val="0"/>
        </a:spcBef>
        <a:spcAft>
          <a:spcPct val="0"/>
        </a:spcAft>
        <a:defRPr kumimoji="1" sz="2800" b="1">
          <a:solidFill>
            <a:schemeClr val="tx2"/>
          </a:solidFill>
          <a:latin typeface="Arial" charset="0"/>
          <a:ea typeface="ＭＳ Ｐゴシック" charset="-128"/>
        </a:defRPr>
      </a:lvl8pPr>
      <a:lvl9pPr marL="1828800" algn="l" rtl="0" fontAlgn="base">
        <a:spcBef>
          <a:spcPct val="0"/>
        </a:spcBef>
        <a:spcAft>
          <a:spcPct val="0"/>
        </a:spcAft>
        <a:defRPr kumimoji="1" sz="2800" b="1">
          <a:solidFill>
            <a:schemeClr val="tx2"/>
          </a:solidFill>
          <a:latin typeface="Arial" charset="0"/>
          <a:ea typeface="ＭＳ Ｐゴシック" charset="-128"/>
        </a:defRPr>
      </a:lvl9pPr>
    </p:titleStyle>
    <p:bodyStyle>
      <a:lvl1pPr marL="342900" indent="-342900" algn="l" rtl="0" fontAlgn="base">
        <a:spcBef>
          <a:spcPct val="20000"/>
        </a:spcBef>
        <a:spcAft>
          <a:spcPct val="0"/>
        </a:spcAft>
        <a:buFont typeface="Wingdings" pitchFamily="2" charset="2"/>
        <a:buChar char="n"/>
        <a:defRPr kumimoji="1" sz="2400">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Ø"/>
        <a:defRPr kumimoji="1" sz="2000">
          <a:solidFill>
            <a:schemeClr val="tx1"/>
          </a:solidFill>
          <a:latin typeface="+mn-lt"/>
          <a:ea typeface="+mn-ea"/>
        </a:defRPr>
      </a:lvl2pPr>
      <a:lvl3pPr marL="1143000" indent="-228600" algn="l" rtl="0" fontAlgn="base">
        <a:spcBef>
          <a:spcPct val="20000"/>
        </a:spcBef>
        <a:spcAft>
          <a:spcPct val="0"/>
        </a:spcAft>
        <a:buFont typeface="Wingdings" pitchFamily="2" charset="2"/>
        <a:buChar char="ü"/>
        <a:defRPr kumimoji="1">
          <a:solidFill>
            <a:schemeClr val="tx1"/>
          </a:solidFill>
          <a:latin typeface="+mn-lt"/>
          <a:ea typeface="+mn-ea"/>
        </a:defRPr>
      </a:lvl3pPr>
      <a:lvl4pPr marL="1600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4pPr>
      <a:lvl5pPr marL="2057400" indent="-228600" algn="l" rtl="0" fontAlgn="base">
        <a:spcBef>
          <a:spcPct val="20000"/>
        </a:spcBef>
        <a:spcAft>
          <a:spcPct val="0"/>
        </a:spcAft>
        <a:buFont typeface="Wingdings" pitchFamily="2" charset="2"/>
        <a:buChar char="ü"/>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image" Target="../media/image2.w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hyperlink" Target="http://oracleofbacon.org/" TargetMode="External"/><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oleObject" Target="../embeddings/oleObject1.bin"/><Relationship Id="rId5" Type="http://schemas.openxmlformats.org/officeDocument/2006/relationships/image" Target="../media/image12.wmf"/><Relationship Id="rId6" Type="http://schemas.openxmlformats.org/officeDocument/2006/relationships/oleObject" Target="../embeddings/oleObject2.bin"/><Relationship Id="rId7" Type="http://schemas.openxmlformats.org/officeDocument/2006/relationships/image" Target="../media/image13.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4" Type="http://schemas.openxmlformats.org/officeDocument/2006/relationships/oleObject" Target="../embeddings/oleObject3.bin"/><Relationship Id="rId5" Type="http://schemas.openxmlformats.org/officeDocument/2006/relationships/image" Target="../media/image14.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4" Type="http://schemas.openxmlformats.org/officeDocument/2006/relationships/oleObject" Target="../embeddings/oleObject4.bin"/><Relationship Id="rId5" Type="http://schemas.openxmlformats.org/officeDocument/2006/relationships/image" Target="../media/image16.w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4" Type="http://schemas.openxmlformats.org/officeDocument/2006/relationships/oleObject" Target="../embeddings/oleObject5.bin"/><Relationship Id="rId5" Type="http://schemas.openxmlformats.org/officeDocument/2006/relationships/image" Target="../media/image17.w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oleObject" Target="../embeddings/oleObject6.bin"/><Relationship Id="rId5" Type="http://schemas.openxmlformats.org/officeDocument/2006/relationships/image" Target="../media/image18.w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4" Type="http://schemas.openxmlformats.org/officeDocument/2006/relationships/oleObject" Target="../embeddings/oleObject7.bin"/><Relationship Id="rId5" Type="http://schemas.openxmlformats.org/officeDocument/2006/relationships/image" Target="../media/image19.w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4" Type="http://schemas.openxmlformats.org/officeDocument/2006/relationships/oleObject" Target="../embeddings/oleObject8.bin"/><Relationship Id="rId5" Type="http://schemas.openxmlformats.org/officeDocument/2006/relationships/image" Target="../media/image20.w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4" Type="http://schemas.openxmlformats.org/officeDocument/2006/relationships/oleObject" Target="../embeddings/oleObject9.bin"/><Relationship Id="rId5" Type="http://schemas.openxmlformats.org/officeDocument/2006/relationships/image" Target="../media/image21.wmf"/><Relationship Id="rId6" Type="http://schemas.openxmlformats.org/officeDocument/2006/relationships/image" Target="../media/image22.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4" Type="http://schemas.openxmlformats.org/officeDocument/2006/relationships/oleObject" Target="../embeddings/oleObject10.bin"/><Relationship Id="rId5" Type="http://schemas.openxmlformats.org/officeDocument/2006/relationships/image" Target="../media/image23.w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2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4"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34.png"/></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37.png"/></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5" Type="http://schemas.openxmlformats.org/officeDocument/2006/relationships/image" Target="../media/image40.png"/><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34.png"/></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4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5.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4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5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5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5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55.png"/></Relationships>
</file>

<file path=ppt/slides/_rels/slide105.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 Id="rId3" Type="http://schemas.openxmlformats.org/officeDocument/2006/relationships/image" Target="../media/image5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 Id="rId3" Type="http://schemas.openxmlformats.org/officeDocument/2006/relationships/image" Target="../media/image5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 Id="rId3" Type="http://schemas.openxmlformats.org/officeDocument/2006/relationships/image" Target="../media/image6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 Id="rId3" Type="http://schemas.openxmlformats.org/officeDocument/2006/relationships/image" Target="../media/image55.png"/></Relationships>
</file>

<file path=ppt/slides/_rels/slide110.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3" Type="http://schemas.openxmlformats.org/officeDocument/2006/relationships/image" Target="../media/image66.png"/><Relationship Id="rId4" Type="http://schemas.openxmlformats.org/officeDocument/2006/relationships/image" Target="../media/image67.png"/><Relationship Id="rId5" Type="http://schemas.openxmlformats.org/officeDocument/2006/relationships/image" Target="../media/image68.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55.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7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75.png"/></Relationships>
</file>

<file path=ppt/slides/_rels/slide119.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78.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3" Type="http://schemas.openxmlformats.org/officeDocument/2006/relationships/image" Target="../media/image79.wmf"/><Relationship Id="rId4" Type="http://schemas.openxmlformats.org/officeDocument/2006/relationships/image" Target="../media/image80.wmf"/><Relationship Id="rId5" Type="http://schemas.openxmlformats.org/officeDocument/2006/relationships/image" Target="../media/image81.png"/><Relationship Id="rId1" Type="http://schemas.openxmlformats.org/officeDocument/2006/relationships/slideLayout" Target="../slideLayouts/slideLayout2.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3" Type="http://schemas.openxmlformats.org/officeDocument/2006/relationships/image" Target="../media/image82.wmf"/><Relationship Id="rId4" Type="http://schemas.openxmlformats.org/officeDocument/2006/relationships/image" Target="../media/image83.wmf"/><Relationship Id="rId1" Type="http://schemas.openxmlformats.org/officeDocument/2006/relationships/slideLayout" Target="../slideLayouts/slideLayout2.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3" Type="http://schemas.openxmlformats.org/officeDocument/2006/relationships/image" Target="../media/image79.wmf"/><Relationship Id="rId4" Type="http://schemas.openxmlformats.org/officeDocument/2006/relationships/image" Target="../media/image80.wmf"/><Relationship Id="rId1" Type="http://schemas.openxmlformats.org/officeDocument/2006/relationships/slideLayout" Target="../slideLayouts/slideLayout2.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3" Type="http://schemas.openxmlformats.org/officeDocument/2006/relationships/image" Target="../media/image82.wmf"/><Relationship Id="rId4" Type="http://schemas.openxmlformats.org/officeDocument/2006/relationships/image" Target="../media/image83.wmf"/><Relationship Id="rId1" Type="http://schemas.openxmlformats.org/officeDocument/2006/relationships/slideLayout" Target="../slideLayouts/slideLayout2.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3" Type="http://schemas.openxmlformats.org/officeDocument/2006/relationships/image" Target="../media/image82.wmf"/><Relationship Id="rId4" Type="http://schemas.openxmlformats.org/officeDocument/2006/relationships/image" Target="../media/image83.wmf"/><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3" Type="http://schemas.openxmlformats.org/officeDocument/2006/relationships/image" Target="../media/image79.wmf"/><Relationship Id="rId4" Type="http://schemas.openxmlformats.org/officeDocument/2006/relationships/image" Target="../media/image80.wmf"/><Relationship Id="rId1" Type="http://schemas.openxmlformats.org/officeDocument/2006/relationships/slideLayout" Target="../slideLayouts/slideLayout2.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3" Type="http://schemas.openxmlformats.org/officeDocument/2006/relationships/image" Target="../media/image82.wmf"/><Relationship Id="rId4" Type="http://schemas.openxmlformats.org/officeDocument/2006/relationships/image" Target="../media/image83.wmf"/><Relationship Id="rId1" Type="http://schemas.openxmlformats.org/officeDocument/2006/relationships/slideLayout" Target="../slideLayouts/slideLayout2.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3" Type="http://schemas.openxmlformats.org/officeDocument/2006/relationships/image" Target="../media/image84.wmf"/><Relationship Id="rId4" Type="http://schemas.openxmlformats.org/officeDocument/2006/relationships/image" Target="../media/image85.wmf"/><Relationship Id="rId5" Type="http://schemas.openxmlformats.org/officeDocument/2006/relationships/image" Target="../media/image86.wmf"/><Relationship Id="rId6"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image" Target="../media/image88.wmf"/></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image" Target="../media/image89.wmf"/></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90.w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3" Type="http://schemas.openxmlformats.org/officeDocument/2006/relationships/image" Target="../media/image91.wmf"/><Relationship Id="rId4" Type="http://schemas.openxmlformats.org/officeDocument/2006/relationships/image" Target="../media/image92.wmf"/><Relationship Id="rId5" Type="http://schemas.openxmlformats.org/officeDocument/2006/relationships/image" Target="../media/image93.wmf"/><Relationship Id="rId1" Type="http://schemas.openxmlformats.org/officeDocument/2006/relationships/slideLayout" Target="../slideLayouts/slideLayout6.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3" Type="http://schemas.openxmlformats.org/officeDocument/2006/relationships/image" Target="../media/image91.wmf"/><Relationship Id="rId4" Type="http://schemas.openxmlformats.org/officeDocument/2006/relationships/image" Target="../media/image93.wmf"/><Relationship Id="rId1" Type="http://schemas.openxmlformats.org/officeDocument/2006/relationships/slideLayout" Target="../slideLayouts/slideLayout2.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3" Type="http://schemas.openxmlformats.org/officeDocument/2006/relationships/image" Target="../media/image91.wmf"/><Relationship Id="rId4" Type="http://schemas.openxmlformats.org/officeDocument/2006/relationships/image" Target="../media/image93.wmf"/><Relationship Id="rId1" Type="http://schemas.openxmlformats.org/officeDocument/2006/relationships/slideLayout" Target="../slideLayouts/slideLayout2.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4.xml"/><Relationship Id="rId4" Type="http://schemas.openxmlformats.org/officeDocument/2006/relationships/image" Target="../media/image93.wmf"/><Relationship Id="rId5" Type="http://schemas.openxmlformats.org/officeDocument/2006/relationships/image" Target="../media/image91.wmf"/><Relationship Id="rId1" Type="http://schemas.openxmlformats.org/officeDocument/2006/relationships/tags" Target="../tags/tag5.xml"/><Relationship Id="rId2"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4" Type="http://schemas.openxmlformats.org/officeDocument/2006/relationships/image" Target="../media/image93.wmf"/><Relationship Id="rId5" Type="http://schemas.openxmlformats.org/officeDocument/2006/relationships/image" Target="../media/image91.wmf"/><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6.xml"/><Relationship Id="rId4" Type="http://schemas.openxmlformats.org/officeDocument/2006/relationships/image" Target="../media/image92.wmf"/><Relationship Id="rId5" Type="http://schemas.openxmlformats.org/officeDocument/2006/relationships/image" Target="../media/image91.wmf"/><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7.xml"/><Relationship Id="rId4" Type="http://schemas.openxmlformats.org/officeDocument/2006/relationships/image" Target="../media/image92.wmf"/><Relationship Id="rId5" Type="http://schemas.openxmlformats.org/officeDocument/2006/relationships/image" Target="../media/image91.wmf"/><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4" Type="http://schemas.openxmlformats.org/officeDocument/2006/relationships/image" Target="../media/image93.wmf"/><Relationship Id="rId5" Type="http://schemas.openxmlformats.org/officeDocument/2006/relationships/image" Target="../media/image91.wmf"/><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5" Type="http://schemas.openxmlformats.org/officeDocument/2006/relationships/image" Target="../media/image96.png"/><Relationship Id="rId1" Type="http://schemas.openxmlformats.org/officeDocument/2006/relationships/slideLayout" Target="../slideLayouts/slideLayout2.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97.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image" Target="../media/image98.png"/></Relationships>
</file>

<file path=ppt/slides/_rels/slide193.xml.rels><?xml version="1.0" encoding="UTF-8" standalone="yes"?>
<Relationships xmlns="http://schemas.openxmlformats.org/package/2006/relationships"><Relationship Id="rId3" Type="http://schemas.openxmlformats.org/officeDocument/2006/relationships/image" Target="../media/image99.png"/><Relationship Id="rId4" Type="http://schemas.openxmlformats.org/officeDocument/2006/relationships/image" Target="../media/image100.png"/><Relationship Id="rId1" Type="http://schemas.openxmlformats.org/officeDocument/2006/relationships/slideLayout" Target="../slideLayouts/slideLayout2.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5.xml"/><Relationship Id="rId3" Type="http://schemas.openxmlformats.org/officeDocument/2006/relationships/image" Target="../media/image101.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6.xml"/><Relationship Id="rId3" Type="http://schemas.openxmlformats.org/officeDocument/2006/relationships/image" Target="../media/image102.png"/></Relationships>
</file>

<file path=ppt/slides/_rels/slide197.xml.rels><?xml version="1.0" encoding="UTF-8" standalone="yes"?>
<Relationships xmlns="http://schemas.openxmlformats.org/package/2006/relationships"><Relationship Id="rId3" Type="http://schemas.openxmlformats.org/officeDocument/2006/relationships/image" Target="../media/image103.png"/><Relationship Id="rId4" Type="http://schemas.openxmlformats.org/officeDocument/2006/relationships/image" Target="../media/image104.png"/><Relationship Id="rId1" Type="http://schemas.openxmlformats.org/officeDocument/2006/relationships/slideLayout" Target="../slideLayouts/slideLayout2.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8.xml"/><Relationship Id="rId3" Type="http://schemas.openxmlformats.org/officeDocument/2006/relationships/image" Target="../media/image105.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2.xml"/><Relationship Id="rId3" Type="http://schemas.openxmlformats.org/officeDocument/2006/relationships/image" Target="../media/image106.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4.xml"/><Relationship Id="rId3" Type="http://schemas.openxmlformats.org/officeDocument/2006/relationships/image" Target="../media/image107.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5.xml"/><Relationship Id="rId3" Type="http://schemas.openxmlformats.org/officeDocument/2006/relationships/image" Target="../media/image108.png"/></Relationships>
</file>

<file path=ppt/slides/_rels/slide206.xml.rels><?xml version="1.0" encoding="UTF-8" standalone="yes"?>
<Relationships xmlns="http://schemas.openxmlformats.org/package/2006/relationships"><Relationship Id="rId3" Type="http://schemas.openxmlformats.org/officeDocument/2006/relationships/image" Target="../media/image109.png"/><Relationship Id="rId4" Type="http://schemas.openxmlformats.org/officeDocument/2006/relationships/image" Target="../media/image110.png"/><Relationship Id="rId1" Type="http://schemas.openxmlformats.org/officeDocument/2006/relationships/slideLayout" Target="../slideLayouts/slideLayout2.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7.xml"/><Relationship Id="rId3" Type="http://schemas.openxmlformats.org/officeDocument/2006/relationships/image" Target="../media/image111.jpe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8.xml"/><Relationship Id="rId3" Type="http://schemas.openxmlformats.org/officeDocument/2006/relationships/image" Target="../media/image111.jpe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9.xml"/><Relationship Id="rId3" Type="http://schemas.openxmlformats.org/officeDocument/2006/relationships/image" Target="../media/image112.jpe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0.xml"/><Relationship Id="rId3" Type="http://schemas.openxmlformats.org/officeDocument/2006/relationships/image" Target="../media/image113.jpe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3.xml"/><Relationship Id="rId3" Type="http://schemas.openxmlformats.org/officeDocument/2006/relationships/hyperlink" Target="http://ossmole.sourceforge.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a:xfrm>
            <a:off x="357158" y="2133600"/>
            <a:ext cx="6357982" cy="1079500"/>
          </a:xfrm>
        </p:spPr>
        <p:txBody>
          <a:bodyPr/>
          <a:lstStyle/>
          <a:p>
            <a:pPr eaLnBrk="1" hangingPunct="1"/>
            <a:r>
              <a:rPr lang="ja-JP" altLang="en-US" sz="3200" dirty="0" smtClean="0"/>
              <a:t>大規模</a:t>
            </a:r>
            <a:r>
              <a:rPr lang="en-US" altLang="ja-JP" sz="3200" dirty="0" smtClean="0"/>
              <a:t>Web</a:t>
            </a:r>
            <a:r>
              <a:rPr lang="ja-JP" altLang="en-US" sz="3200" dirty="0" smtClean="0"/>
              <a:t>コミュニティを対象とした社会ネットワーク分析 </a:t>
            </a:r>
          </a:p>
        </p:txBody>
      </p:sp>
      <p:sp>
        <p:nvSpPr>
          <p:cNvPr id="8195" name="Rectangle 5"/>
          <p:cNvSpPr>
            <a:spLocks noGrp="1" noChangeArrowheads="1"/>
          </p:cNvSpPr>
          <p:nvPr>
            <p:ph type="subTitle" idx="1"/>
          </p:nvPr>
        </p:nvSpPr>
        <p:spPr>
          <a:xfrm>
            <a:off x="500034" y="3357563"/>
            <a:ext cx="6143668" cy="1439862"/>
          </a:xfrm>
        </p:spPr>
        <p:txBody>
          <a:bodyPr/>
          <a:lstStyle/>
          <a:p>
            <a:pPr eaLnBrk="1" hangingPunct="1"/>
            <a:r>
              <a:rPr lang="zh-CN" altLang="en-US" sz="1600" dirty="0" smtClean="0"/>
              <a:t>奈良先端</a:t>
            </a:r>
            <a:r>
              <a:rPr lang="ja-JP" altLang="en-US" sz="1600" dirty="0" smtClean="0"/>
              <a:t>科学技術大学院大学 情報科学研究科 情報システム学専攻 </a:t>
            </a:r>
            <a:br>
              <a:rPr lang="ja-JP" altLang="en-US" sz="1600" dirty="0" smtClean="0"/>
            </a:br>
            <a:r>
              <a:rPr lang="ja-JP" altLang="en-US" sz="1600" dirty="0" smtClean="0"/>
              <a:t>ソフトウェア工学講座</a:t>
            </a:r>
          </a:p>
          <a:p>
            <a:pPr eaLnBrk="1" hangingPunct="1"/>
            <a:endParaRPr lang="ja-JP" altLang="en-US" sz="1600" dirty="0" smtClean="0"/>
          </a:p>
          <a:p>
            <a:pPr eaLnBrk="1" hangingPunct="1"/>
            <a:r>
              <a:rPr lang="ja-JP" altLang="en-US" sz="1600" dirty="0" smtClean="0"/>
              <a:t>サマーブートキャンプ</a:t>
            </a:r>
            <a:r>
              <a:rPr lang="en-US" altLang="ja-JP" sz="1600" dirty="0" smtClean="0"/>
              <a:t>2011</a:t>
            </a:r>
            <a:endParaRPr lang="en-US" altLang="ja-JP" sz="1600" dirty="0" smtClean="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スライド番号プレースホルダ 5"/>
          <p:cNvSpPr>
            <a:spLocks noGrp="1"/>
          </p:cNvSpPr>
          <p:nvPr>
            <p:ph type="sldNum" sz="quarter" idx="12"/>
          </p:nvPr>
        </p:nvSpPr>
        <p:spPr>
          <a:noFill/>
        </p:spPr>
        <p:txBody>
          <a:bodyPr/>
          <a:lstStyle/>
          <a:p>
            <a:fld id="{B31C278C-0F32-41CF-88A4-DA45208758C6}" type="slidenum">
              <a:rPr lang="en-US" altLang="ja-JP"/>
              <a:pPr/>
              <a:t>1</a:t>
            </a:fld>
            <a:endParaRPr lang="en-US" altLang="ja-JP"/>
          </a:p>
        </p:txBody>
      </p:sp>
      <p:sp>
        <p:nvSpPr>
          <p:cNvPr id="9221" name="Rectangle 2"/>
          <p:cNvSpPr>
            <a:spLocks noGrp="1" noChangeArrowheads="1"/>
          </p:cNvSpPr>
          <p:nvPr>
            <p:ph type="title"/>
          </p:nvPr>
        </p:nvSpPr>
        <p:spPr/>
        <p:txBody>
          <a:bodyPr/>
          <a:lstStyle/>
          <a:p>
            <a:pPr eaLnBrk="1" hangingPunct="1"/>
            <a:r>
              <a:rPr lang="ja-JP" altLang="en-US" dirty="0" smtClean="0"/>
              <a:t>スケジュール（</a:t>
            </a:r>
            <a:r>
              <a:rPr lang="en-US" altLang="ja-JP" dirty="0" smtClean="0"/>
              <a:t>1</a:t>
            </a:r>
            <a:r>
              <a:rPr lang="ja-JP" altLang="en-US" dirty="0" smtClean="0"/>
              <a:t>）</a:t>
            </a:r>
          </a:p>
        </p:txBody>
      </p:sp>
      <p:sp>
        <p:nvSpPr>
          <p:cNvPr id="9222" name="Rectangle 3"/>
          <p:cNvSpPr>
            <a:spLocks noGrp="1" noChangeArrowheads="1"/>
          </p:cNvSpPr>
          <p:nvPr>
            <p:ph type="body" idx="1"/>
          </p:nvPr>
        </p:nvSpPr>
        <p:spPr/>
        <p:txBody>
          <a:bodyPr/>
          <a:lstStyle/>
          <a:p>
            <a:pPr eaLnBrk="1" hangingPunct="1"/>
            <a:r>
              <a:rPr lang="ja-JP" altLang="en-US" dirty="0" smtClean="0"/>
              <a:t>一日目</a:t>
            </a:r>
          </a:p>
          <a:p>
            <a:pPr lvl="1" eaLnBrk="1" hangingPunct="1">
              <a:buNone/>
            </a:pPr>
            <a:r>
              <a:rPr lang="en-US" altLang="ja-JP" dirty="0" smtClean="0"/>
              <a:t>13:15-	</a:t>
            </a:r>
            <a:r>
              <a:rPr lang="ja-JP" altLang="en-US" dirty="0" smtClean="0"/>
              <a:t>自己</a:t>
            </a:r>
            <a:r>
              <a:rPr lang="ja-JP" altLang="en-US" dirty="0" smtClean="0"/>
              <a:t>紹介</a:t>
            </a:r>
            <a:r>
              <a:rPr lang="ja-JP" altLang="en-US" dirty="0" smtClean="0"/>
              <a:t>・研究室紹介</a:t>
            </a:r>
            <a:endParaRPr lang="en-US" altLang="ja-JP" dirty="0" smtClean="0"/>
          </a:p>
          <a:p>
            <a:pPr lvl="1" eaLnBrk="1" hangingPunct="1">
              <a:buNone/>
            </a:pPr>
            <a:r>
              <a:rPr lang="en-US" altLang="ja-JP" dirty="0" smtClean="0"/>
              <a:t>14:</a:t>
            </a:r>
            <a:r>
              <a:rPr lang="en-US" altLang="ja-JP" dirty="0"/>
              <a:t>0</a:t>
            </a:r>
            <a:r>
              <a:rPr lang="en-US" altLang="ja-JP" dirty="0" smtClean="0"/>
              <a:t>0</a:t>
            </a:r>
            <a:r>
              <a:rPr lang="en-US" altLang="ja-JP" dirty="0" smtClean="0"/>
              <a:t>-	</a:t>
            </a:r>
            <a:r>
              <a:rPr lang="ja-JP" altLang="en-US" dirty="0" smtClean="0">
                <a:solidFill>
                  <a:schemeClr val="accent2"/>
                </a:solidFill>
              </a:rPr>
              <a:t>講義：社会ネットワーク分析（担当：大平）</a:t>
            </a:r>
            <a:endParaRPr lang="en-US" altLang="ja-JP" dirty="0" smtClean="0">
              <a:solidFill>
                <a:schemeClr val="accent2"/>
              </a:solidFill>
            </a:endParaRPr>
          </a:p>
          <a:p>
            <a:pPr lvl="1" eaLnBrk="1" hangingPunct="1">
              <a:buNone/>
            </a:pPr>
            <a:r>
              <a:rPr lang="en-US" altLang="ja-JP" dirty="0" smtClean="0"/>
              <a:t>17</a:t>
            </a:r>
            <a:r>
              <a:rPr lang="en-US" altLang="ja-JP" dirty="0" smtClean="0"/>
              <a:t>:00-	</a:t>
            </a:r>
            <a:r>
              <a:rPr lang="ja-JP" altLang="en-US" dirty="0" smtClean="0"/>
              <a:t>実習</a:t>
            </a:r>
            <a:r>
              <a:rPr lang="en-US" altLang="ja-JP" dirty="0" smtClean="0"/>
              <a:t>1</a:t>
            </a:r>
            <a:r>
              <a:rPr lang="ja-JP" altLang="en-US" dirty="0" smtClean="0"/>
              <a:t>日目終了（ゲストハウス宿泊者はチェックイン）</a:t>
            </a:r>
            <a:endParaRPr lang="en-US" altLang="ja-JP" dirty="0" smtClean="0"/>
          </a:p>
          <a:p>
            <a:pPr lvl="1" eaLnBrk="1" hangingPunct="1">
              <a:buNone/>
            </a:pPr>
            <a:r>
              <a:rPr lang="en-US" altLang="ja-JP" dirty="0" smtClean="0"/>
              <a:t>17:30-	</a:t>
            </a:r>
            <a:r>
              <a:rPr lang="ja-JP" altLang="en-US" dirty="0" smtClean="0"/>
              <a:t>懇親会＠ミレニアムホール（参加費無料</a:t>
            </a:r>
            <a:r>
              <a:rPr lang="en-US" altLang="ja-JP" dirty="0" smtClean="0"/>
              <a:t>/</a:t>
            </a:r>
            <a:r>
              <a:rPr lang="ja-JP" altLang="en-US" dirty="0" smtClean="0"/>
              <a:t>任意参加）</a:t>
            </a:r>
            <a:endParaRPr lang="en-US" altLang="ja-JP" dirty="0" smtClean="0"/>
          </a:p>
          <a:p>
            <a:pPr lvl="1" eaLnBrk="1" hangingPunct="1">
              <a:buNone/>
            </a:pPr>
            <a:r>
              <a:rPr lang="en-US" altLang="ja-JP" dirty="0" smtClean="0"/>
              <a:t>18:50-	</a:t>
            </a:r>
            <a:r>
              <a:rPr lang="ja-JP" altLang="en-US" dirty="0" smtClean="0"/>
              <a:t>閉会（中締め</a:t>
            </a:r>
            <a:r>
              <a:rPr lang="ja-JP" altLang="en-US" dirty="0" smtClean="0"/>
              <a:t>）</a:t>
            </a:r>
            <a:endParaRPr lang="en-US" altLang="ja-JP" dirty="0" smtClean="0"/>
          </a:p>
          <a:p>
            <a:pPr lvl="0"/>
            <a:r>
              <a:rPr lang="ja-JP" altLang="en-US" dirty="0" smtClean="0">
                <a:solidFill>
                  <a:srgbClr val="000000"/>
                </a:solidFill>
              </a:rPr>
              <a:t>二日</a:t>
            </a:r>
            <a:r>
              <a:rPr lang="ja-JP" altLang="en-US" dirty="0" smtClean="0">
                <a:solidFill>
                  <a:srgbClr val="000000"/>
                </a:solidFill>
              </a:rPr>
              <a:t>目</a:t>
            </a:r>
            <a:endParaRPr lang="ja-JP" altLang="en-US" dirty="0">
              <a:solidFill>
                <a:srgbClr val="000000"/>
              </a:solidFill>
            </a:endParaRPr>
          </a:p>
          <a:p>
            <a:pPr lvl="1" eaLnBrk="1" hangingPunct="1">
              <a:buNone/>
            </a:pPr>
            <a:r>
              <a:rPr lang="en-US" altLang="ja-JP" dirty="0" smtClean="0"/>
              <a:t>9:20-	</a:t>
            </a:r>
            <a:r>
              <a:rPr lang="ja-JP" altLang="en-US" dirty="0" smtClean="0">
                <a:solidFill>
                  <a:srgbClr val="FF6600"/>
                </a:solidFill>
              </a:rPr>
              <a:t>演習：大規模</a:t>
            </a:r>
            <a:r>
              <a:rPr lang="en-US" altLang="ja-JP" dirty="0" smtClean="0">
                <a:solidFill>
                  <a:srgbClr val="FF6600"/>
                </a:solidFill>
              </a:rPr>
              <a:t>OSS</a:t>
            </a:r>
            <a:r>
              <a:rPr lang="ja-JP" altLang="en-US" dirty="0" smtClean="0">
                <a:solidFill>
                  <a:srgbClr val="FF6600"/>
                </a:solidFill>
              </a:rPr>
              <a:t>コミュニティを対象とした</a:t>
            </a:r>
            <a:r>
              <a:rPr lang="en-US" altLang="ja-JP" dirty="0" smtClean="0">
                <a:solidFill>
                  <a:srgbClr val="FF6600"/>
                </a:solidFill>
              </a:rPr>
              <a:t>SNA</a:t>
            </a:r>
            <a:r>
              <a:rPr lang="ja-JP" altLang="en-US" dirty="0" smtClean="0">
                <a:solidFill>
                  <a:srgbClr val="FF6600"/>
                </a:solidFill>
              </a:rPr>
              <a:t>（担当：谷）</a:t>
            </a:r>
            <a:endParaRPr lang="en-US" altLang="ja-JP" dirty="0" smtClean="0">
              <a:solidFill>
                <a:srgbClr val="FF6600"/>
              </a:solidFill>
            </a:endParaRPr>
          </a:p>
          <a:p>
            <a:pPr lvl="1" eaLnBrk="1" hangingPunct="1">
              <a:buNone/>
            </a:pPr>
            <a:r>
              <a:rPr lang="en-US" altLang="ja-JP" dirty="0" smtClean="0"/>
              <a:t>12</a:t>
            </a:r>
            <a:r>
              <a:rPr lang="en-US" altLang="ja-JP" dirty="0"/>
              <a:t>:00-	</a:t>
            </a:r>
            <a:r>
              <a:rPr lang="ja-JP" altLang="en-US" dirty="0"/>
              <a:t>昼食 </a:t>
            </a:r>
            <a:endParaRPr lang="en-US" altLang="ja-JP" dirty="0"/>
          </a:p>
          <a:p>
            <a:pPr lvl="1" eaLnBrk="1" hangingPunct="1">
              <a:buNone/>
            </a:pPr>
            <a:r>
              <a:rPr lang="en-US" altLang="ja-JP" dirty="0"/>
              <a:t>13:00-	</a:t>
            </a:r>
            <a:r>
              <a:rPr lang="ja-JP" altLang="en-US" dirty="0" smtClean="0">
                <a:solidFill>
                  <a:srgbClr val="FF33CC"/>
                </a:solidFill>
              </a:rPr>
              <a:t>分析・</a:t>
            </a:r>
            <a:r>
              <a:rPr lang="ja-JP" altLang="en-US" dirty="0" smtClean="0">
                <a:solidFill>
                  <a:srgbClr val="FF33CC"/>
                </a:solidFill>
              </a:rPr>
              <a:t>レポート作成</a:t>
            </a:r>
            <a:endParaRPr lang="en-US" altLang="ja-JP" dirty="0">
              <a:solidFill>
                <a:srgbClr val="FF33CC"/>
              </a:solidFill>
            </a:endParaRPr>
          </a:p>
          <a:p>
            <a:pPr lvl="1" eaLnBrk="1" hangingPunct="1">
              <a:buNone/>
            </a:pPr>
            <a:r>
              <a:rPr lang="en-US" altLang="ja-JP" dirty="0" smtClean="0"/>
              <a:t>15</a:t>
            </a:r>
            <a:r>
              <a:rPr lang="en-US" altLang="ja-JP" dirty="0"/>
              <a:t>:00- 	</a:t>
            </a:r>
            <a:r>
              <a:rPr lang="ja-JP" altLang="en-US" dirty="0">
                <a:solidFill>
                  <a:srgbClr val="C00000"/>
                </a:solidFill>
              </a:rPr>
              <a:t>レポート</a:t>
            </a:r>
            <a:r>
              <a:rPr lang="ja-JP" altLang="en-US" dirty="0" smtClean="0">
                <a:solidFill>
                  <a:srgbClr val="C00000"/>
                </a:solidFill>
              </a:rPr>
              <a:t>発表＆ディスカッション</a:t>
            </a:r>
            <a:r>
              <a:rPr lang="ja-JP" altLang="en-US" dirty="0" smtClean="0">
                <a:solidFill>
                  <a:srgbClr val="C00000"/>
                </a:solidFill>
              </a:rPr>
              <a:t>（一人１５分程度？）</a:t>
            </a:r>
            <a:endParaRPr lang="en-US" altLang="ja-JP" dirty="0">
              <a:solidFill>
                <a:srgbClr val="C00000"/>
              </a:solidFill>
            </a:endParaRPr>
          </a:p>
          <a:p>
            <a:pPr lvl="1" eaLnBrk="1" hangingPunct="1">
              <a:buNone/>
            </a:pPr>
            <a:r>
              <a:rPr lang="en-US" altLang="zh-TW" dirty="0" smtClean="0"/>
              <a:t>17</a:t>
            </a:r>
            <a:r>
              <a:rPr lang="en-US" altLang="zh-TW" dirty="0"/>
              <a:t>:00 	</a:t>
            </a:r>
            <a:r>
              <a:rPr lang="zh-TW" altLang="en-US" dirty="0"/>
              <a:t>実習</a:t>
            </a:r>
            <a:r>
              <a:rPr lang="en-US" altLang="zh-TW" dirty="0"/>
              <a:t>3</a:t>
            </a:r>
            <a:r>
              <a:rPr lang="zh-TW" altLang="en-US" dirty="0"/>
              <a:t>日目終了</a:t>
            </a:r>
            <a:endParaRPr lang="en-US" altLang="zh-TW" dirty="0"/>
          </a:p>
          <a:p>
            <a:pPr lvl="1" eaLnBrk="1" hangingPunct="1">
              <a:buNone/>
            </a:pPr>
            <a:r>
              <a:rPr lang="en-US" altLang="zh-TW" dirty="0"/>
              <a:t>17:20- 	</a:t>
            </a:r>
            <a:r>
              <a:rPr lang="zh-TW" altLang="en-US" dirty="0"/>
              <a:t>研究科概要紹介</a:t>
            </a:r>
            <a:r>
              <a:rPr lang="ja-JP" altLang="en-US" dirty="0"/>
              <a:t>（</a:t>
            </a:r>
            <a:r>
              <a:rPr lang="zh-TW" altLang="en-US" dirty="0"/>
              <a:t>情報科学研究科</a:t>
            </a:r>
            <a:r>
              <a:rPr lang="en-US" altLang="zh-TW" dirty="0"/>
              <a:t>1</a:t>
            </a:r>
            <a:r>
              <a:rPr lang="zh-TW" altLang="en-US" dirty="0"/>
              <a:t>階</a:t>
            </a:r>
            <a:r>
              <a:rPr lang="en-US" altLang="zh-TW" dirty="0"/>
              <a:t>L2</a:t>
            </a:r>
            <a:r>
              <a:rPr lang="zh-TW" altLang="en-US" dirty="0"/>
              <a:t>教室</a:t>
            </a:r>
            <a:r>
              <a:rPr lang="ja-JP" altLang="en-US" dirty="0"/>
              <a:t>）</a:t>
            </a:r>
            <a:endParaRPr lang="en-US" altLang="ja-JP" dirty="0"/>
          </a:p>
          <a:p>
            <a:pPr lvl="1" eaLnBrk="1" hangingPunct="1">
              <a:buNone/>
            </a:pPr>
            <a:r>
              <a:rPr lang="en-US" altLang="zh-TW" dirty="0"/>
              <a:t>17:50- 	</a:t>
            </a:r>
            <a:r>
              <a:rPr lang="zh-TW" altLang="en-US" dirty="0"/>
              <a:t>修了証書授与式</a:t>
            </a:r>
            <a:r>
              <a:rPr lang="ja-JP" altLang="en-US" dirty="0"/>
              <a:t>（</a:t>
            </a:r>
            <a:r>
              <a:rPr lang="zh-TW" altLang="en-US" dirty="0"/>
              <a:t>情報科学研究科</a:t>
            </a:r>
            <a:r>
              <a:rPr lang="en-US" altLang="zh-TW" dirty="0"/>
              <a:t>1</a:t>
            </a:r>
            <a:r>
              <a:rPr lang="zh-TW" altLang="en-US" dirty="0"/>
              <a:t>階</a:t>
            </a:r>
            <a:r>
              <a:rPr lang="en-US" altLang="zh-TW" dirty="0"/>
              <a:t>L2</a:t>
            </a:r>
            <a:r>
              <a:rPr lang="zh-TW" altLang="en-US" dirty="0"/>
              <a:t>教室</a:t>
            </a:r>
            <a:r>
              <a:rPr lang="ja-JP" altLang="en-US" dirty="0"/>
              <a:t>）</a:t>
            </a:r>
            <a:endParaRPr lang="en-US" altLang="ja-JP" dirty="0"/>
          </a:p>
          <a:p>
            <a:pPr lvl="1" eaLnBrk="1" hangingPunct="1">
              <a:buNone/>
            </a:pPr>
            <a:r>
              <a:rPr lang="en-US" altLang="zh-TW" dirty="0"/>
              <a:t>18:20 	</a:t>
            </a:r>
            <a:r>
              <a:rPr lang="zh-TW" altLang="en-US" dirty="0" smtClean="0"/>
              <a:t>閉会</a:t>
            </a:r>
            <a:endParaRPr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ctrTitle"/>
          </p:nvPr>
        </p:nvSpPr>
        <p:spPr>
          <a:xfrm>
            <a:off x="784225" y="1857364"/>
            <a:ext cx="5781675" cy="1355736"/>
          </a:xfrm>
        </p:spPr>
        <p:txBody>
          <a:bodyPr/>
          <a:lstStyle/>
          <a:p>
            <a:pPr lvl="0">
              <a:spcBef>
                <a:spcPct val="20000"/>
              </a:spcBef>
            </a:pPr>
            <a:r>
              <a:rPr lang="ja-JP" altLang="en-US" sz="1600" dirty="0" smtClean="0">
                <a:solidFill>
                  <a:srgbClr val="000000"/>
                </a:solidFill>
                <a:cs typeface="+mn-cs"/>
              </a:rPr>
              <a:t>サマーブートキャンプ</a:t>
            </a:r>
            <a:r>
              <a:rPr lang="en-US" altLang="ja-JP" sz="1600" dirty="0" smtClean="0">
                <a:solidFill>
                  <a:srgbClr val="000000"/>
                </a:solidFill>
                <a:cs typeface="+mn-cs"/>
              </a:rPr>
              <a:t>2011</a:t>
            </a:r>
            <a:r>
              <a:rPr lang="ja-JP" altLang="en-US" sz="1600" dirty="0" smtClean="0">
                <a:solidFill>
                  <a:srgbClr val="000000"/>
                </a:solidFill>
                <a:cs typeface="+mn-cs"/>
              </a:rPr>
              <a:t>＠</a:t>
            </a:r>
            <a:r>
              <a:rPr lang="ja-JP" altLang="en-US" sz="1600" dirty="0" smtClean="0">
                <a:solidFill>
                  <a:srgbClr val="000000"/>
                </a:solidFill>
                <a:cs typeface="+mn-cs"/>
              </a:rPr>
              <a:t>ソフトウェア工学講座</a:t>
            </a:r>
            <a:r>
              <a:rPr lang="en-US" altLang="ja-JP" sz="1200" dirty="0">
                <a:solidFill>
                  <a:srgbClr val="000000"/>
                </a:solidFill>
                <a:cs typeface="+mn-cs"/>
              </a:rPr>
              <a:t/>
            </a:r>
            <a:br>
              <a:rPr lang="en-US" altLang="ja-JP" sz="1200" dirty="0">
                <a:solidFill>
                  <a:srgbClr val="000000"/>
                </a:solidFill>
                <a:cs typeface="+mn-cs"/>
              </a:rPr>
            </a:br>
            <a:r>
              <a:rPr lang="ja-JP" altLang="en-US" dirty="0" smtClean="0"/>
              <a:t>社会ネットワーク</a:t>
            </a:r>
            <a:r>
              <a:rPr lang="ja-JP" altLang="en-US" sz="3200" dirty="0" smtClean="0"/>
              <a:t>分析の基礎</a:t>
            </a:r>
            <a:endParaRPr lang="ja-JP" altLang="en-US" sz="3200" dirty="0"/>
          </a:p>
        </p:txBody>
      </p:sp>
      <p:sp>
        <p:nvSpPr>
          <p:cNvPr id="9221" name="Rectangle 5"/>
          <p:cNvSpPr>
            <a:spLocks noGrp="1" noChangeArrowheads="1"/>
          </p:cNvSpPr>
          <p:nvPr>
            <p:ph type="subTitle" idx="1"/>
          </p:nvPr>
        </p:nvSpPr>
        <p:spPr>
          <a:xfrm>
            <a:off x="784225" y="3357562"/>
            <a:ext cx="5781675" cy="1143007"/>
          </a:xfrm>
        </p:spPr>
        <p:txBody>
          <a:bodyPr/>
          <a:lstStyle/>
          <a:p>
            <a:endParaRPr lang="en-US" altLang="ja-JP" dirty="0" smtClean="0"/>
          </a:p>
          <a:p>
            <a:endParaRPr lang="en-US" altLang="ja-JP" dirty="0" smtClean="0"/>
          </a:p>
          <a:p>
            <a:r>
              <a:rPr lang="ja-JP" altLang="en-US" dirty="0" smtClean="0"/>
              <a:t>大平 雅</a:t>
            </a:r>
            <a:r>
              <a:rPr lang="ja-JP" altLang="en-US" dirty="0"/>
              <a:t>雄</a:t>
            </a:r>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mtClean="0"/>
              <a:t>社会ネットワーク分析（</a:t>
            </a:r>
            <a:r>
              <a:rPr lang="en-US" altLang="ja-JP" smtClean="0"/>
              <a:t>SNA: Social Network Analysis</a:t>
            </a:r>
            <a:r>
              <a:rPr lang="ja-JP" altLang="en-US" smtClean="0"/>
              <a:t>）</a:t>
            </a:r>
            <a:endParaRPr lang="ja-JP" altLang="en-US" dirty="0"/>
          </a:p>
        </p:txBody>
      </p:sp>
      <p:sp>
        <p:nvSpPr>
          <p:cNvPr id="147459" name="Rectangle 3"/>
          <p:cNvSpPr>
            <a:spLocks noGrp="1" noChangeArrowheads="1"/>
          </p:cNvSpPr>
          <p:nvPr>
            <p:ph idx="1"/>
          </p:nvPr>
        </p:nvSpPr>
        <p:spPr/>
        <p:txBody>
          <a:bodyPr/>
          <a:lstStyle/>
          <a:p>
            <a:r>
              <a:rPr lang="ja-JP" altLang="en-US" dirty="0" smtClean="0"/>
              <a:t>個人や集団の間に存在する「関係」を構造として捉え，構造全体の特徴や構造中の個人の特徴（役割や位置付けなど）を理解するための分析手法</a:t>
            </a:r>
            <a:endParaRPr lang="en-US" altLang="ja-JP" dirty="0" smtClean="0"/>
          </a:p>
          <a:p>
            <a:pPr lvl="1"/>
            <a:r>
              <a:rPr lang="ja-JP" altLang="en-US" dirty="0" smtClean="0"/>
              <a:t>グラフ理論をベースに構造社会学の延長として発展してきた</a:t>
            </a:r>
            <a:endParaRPr lang="en-US" altLang="ja-JP" dirty="0" smtClean="0"/>
          </a:p>
          <a:p>
            <a:pPr lvl="1"/>
            <a:r>
              <a:rPr lang="ja-JP" altLang="en-US" dirty="0" smtClean="0"/>
              <a:t>応用範囲の広さから近年様々な分野（社会学，人類学，生物学，疫学，情報科学など）で活用されている</a:t>
            </a:r>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smtClean="0"/>
              <a:pPr/>
              <a:t>3</a:t>
            </a:fld>
            <a:endParaRPr lang="en-US" altLang="ja-JP"/>
          </a:p>
        </p:txBody>
      </p:sp>
      <p:sp>
        <p:nvSpPr>
          <p:cNvPr id="74" name="テキスト ボックス 73"/>
          <p:cNvSpPr txBox="1"/>
          <p:nvPr/>
        </p:nvSpPr>
        <p:spPr>
          <a:xfrm>
            <a:off x="1698700" y="6414707"/>
            <a:ext cx="6445406" cy="276999"/>
          </a:xfrm>
          <a:prstGeom prst="rect">
            <a:avLst/>
          </a:prstGeom>
          <a:noFill/>
        </p:spPr>
        <p:txBody>
          <a:bodyPr wrap="square" rtlCol="0">
            <a:spAutoFit/>
          </a:bodyPr>
          <a:lstStyle/>
          <a:p>
            <a:pPr marL="177800" indent="-177800" algn="just">
              <a:buNone/>
            </a:pPr>
            <a:r>
              <a:rPr lang="en-US" sz="600" dirty="0" smtClean="0"/>
              <a:t>[1]	</a:t>
            </a:r>
            <a:r>
              <a:rPr lang="en-US" sz="600" dirty="0" err="1" smtClean="0"/>
              <a:t>Shinsuke</a:t>
            </a:r>
            <a:r>
              <a:rPr lang="en-US" sz="600" dirty="0" smtClean="0"/>
              <a:t> Matsumoto, Yasutaka Kamei, Masao </a:t>
            </a:r>
            <a:r>
              <a:rPr lang="en-US" sz="600" dirty="0" err="1" smtClean="0"/>
              <a:t>Ohira</a:t>
            </a:r>
            <a:r>
              <a:rPr lang="en-US" sz="600" dirty="0" smtClean="0"/>
              <a:t>, and Ken-</a:t>
            </a:r>
            <a:r>
              <a:rPr lang="en-US" sz="600" dirty="0" err="1" smtClean="0"/>
              <a:t>ichi</a:t>
            </a:r>
            <a:r>
              <a:rPr lang="en-US" sz="600" dirty="0" smtClean="0"/>
              <a:t> Matsumoto, “A Comparison Study on the Coordination between Developers and Users in FOSS Communities,” In Socio-Technical Congruence (STC 2008) , No.CD-ROM-NO.8, pp.1-9, May 2008. (Leipzig, Germany)</a:t>
            </a:r>
            <a:endParaRPr kumimoji="1" lang="ja-JP" altLang="en-US" sz="600" dirty="0"/>
          </a:p>
        </p:txBody>
      </p:sp>
      <p:sp>
        <p:nvSpPr>
          <p:cNvPr id="75" name="テキスト ボックス 74"/>
          <p:cNvSpPr txBox="1"/>
          <p:nvPr/>
        </p:nvSpPr>
        <p:spPr>
          <a:xfrm>
            <a:off x="7011226" y="4715420"/>
            <a:ext cx="2131947" cy="577081"/>
          </a:xfrm>
          <a:prstGeom prst="rect">
            <a:avLst/>
          </a:prstGeom>
          <a:noFill/>
        </p:spPr>
        <p:txBody>
          <a:bodyPr wrap="square" rtlCol="0">
            <a:spAutoFit/>
          </a:bodyPr>
          <a:lstStyle/>
          <a:p>
            <a:pPr algn="just">
              <a:buNone/>
            </a:pPr>
            <a:r>
              <a:rPr lang="en-US" altLang="ja-JP" sz="1050" dirty="0" smtClean="0">
                <a:latin typeface="+mn-ea"/>
                <a:ea typeface="+mn-ea"/>
              </a:rPr>
              <a:t>Apache</a:t>
            </a:r>
            <a:r>
              <a:rPr lang="ja-JP" altLang="en-US" sz="1050" dirty="0" smtClean="0">
                <a:latin typeface="+mn-ea"/>
                <a:ea typeface="+mn-ea"/>
              </a:rPr>
              <a:t>コミュニティと</a:t>
            </a:r>
            <a:r>
              <a:rPr lang="en-US" altLang="ja-JP" sz="1050" dirty="0" smtClean="0">
                <a:latin typeface="+mn-ea"/>
                <a:ea typeface="+mn-ea"/>
              </a:rPr>
              <a:t>Netscape</a:t>
            </a:r>
            <a:r>
              <a:rPr lang="ja-JP" altLang="en-US" sz="1050" dirty="0" smtClean="0">
                <a:latin typeface="+mn-ea"/>
                <a:ea typeface="+mn-ea"/>
              </a:rPr>
              <a:t>コミュニティの社会ネットワーク構造の比較</a:t>
            </a:r>
            <a:r>
              <a:rPr lang="en-US" altLang="ja-JP" sz="1050" dirty="0" smtClean="0">
                <a:latin typeface="+mn-ea"/>
                <a:ea typeface="+mn-ea"/>
              </a:rPr>
              <a:t>[1]</a:t>
            </a:r>
            <a:endParaRPr kumimoji="1" lang="ja-JP" altLang="en-US" sz="1050" dirty="0">
              <a:latin typeface="+mn-ea"/>
              <a:ea typeface="+mn-ea"/>
            </a:endParaRPr>
          </a:p>
        </p:txBody>
      </p:sp>
      <p:pic>
        <p:nvPicPr>
          <p:cNvPr id="290819" name="Picture 3"/>
          <p:cNvPicPr>
            <a:picLocks noChangeAspect="1" noChangeArrowheads="1"/>
          </p:cNvPicPr>
          <p:nvPr/>
        </p:nvPicPr>
        <p:blipFill>
          <a:blip r:embed="rId3" cstate="print"/>
          <a:srcRect/>
          <a:stretch>
            <a:fillRect/>
          </a:stretch>
        </p:blipFill>
        <p:spPr bwMode="auto">
          <a:xfrm>
            <a:off x="7041358" y="6278375"/>
            <a:ext cx="1228755" cy="106596"/>
          </a:xfrm>
          <a:prstGeom prst="rect">
            <a:avLst/>
          </a:prstGeom>
          <a:noFill/>
          <a:ln w="9525" cap="flat" cmpd="sng" algn="ctr">
            <a:noFill/>
            <a:prstDash val="solid"/>
            <a:miter lim="800000"/>
            <a:headEnd/>
            <a:tailEnd/>
          </a:ln>
          <a:effectLst/>
        </p:spPr>
      </p:pic>
      <p:pic>
        <p:nvPicPr>
          <p:cNvPr id="290821" name="Picture 5"/>
          <p:cNvPicPr>
            <a:picLocks noChangeAspect="1" noChangeArrowheads="1"/>
          </p:cNvPicPr>
          <p:nvPr/>
        </p:nvPicPr>
        <p:blipFill>
          <a:blip r:embed="rId4" cstate="print"/>
          <a:srcRect/>
          <a:stretch>
            <a:fillRect/>
          </a:stretch>
        </p:blipFill>
        <p:spPr bwMode="auto">
          <a:xfrm>
            <a:off x="1227484" y="3346015"/>
            <a:ext cx="5806440" cy="3083560"/>
          </a:xfrm>
          <a:prstGeom prst="rect">
            <a:avLst/>
          </a:prstGeom>
          <a:noFill/>
          <a:ln w="9525" cap="flat" cmpd="sng" algn="ctr">
            <a:noFill/>
            <a:prstDash val="solid"/>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20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20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290819"/>
                                        </p:tgtEl>
                                        <p:attrNameLst>
                                          <p:attrName>style.visibility</p:attrName>
                                        </p:attrNameLst>
                                      </p:cBhvr>
                                      <p:to>
                                        <p:strVal val="visible"/>
                                      </p:to>
                                    </p:set>
                                    <p:animEffect transition="in" filter="fade">
                                      <p:cBhvr>
                                        <p:cTn id="13" dur="2000"/>
                                        <p:tgtEl>
                                          <p:spTgt spid="290819"/>
                                        </p:tgtEl>
                                      </p:cBhvr>
                                    </p:animEffect>
                                  </p:childTnLst>
                                </p:cTn>
                              </p:par>
                              <p:par>
                                <p:cTn id="14" presetID="10" presetClass="entr" presetSubtype="0" fill="hold" nodeType="withEffect">
                                  <p:stCondLst>
                                    <p:cond delay="0"/>
                                  </p:stCondLst>
                                  <p:childTnLst>
                                    <p:set>
                                      <p:cBhvr>
                                        <p:cTn id="15" dur="1" fill="hold">
                                          <p:stCondLst>
                                            <p:cond delay="0"/>
                                          </p:stCondLst>
                                        </p:cTn>
                                        <p:tgtEl>
                                          <p:spTgt spid="290821"/>
                                        </p:tgtEl>
                                        <p:attrNameLst>
                                          <p:attrName>style.visibility</p:attrName>
                                        </p:attrNameLst>
                                      </p:cBhvr>
                                      <p:to>
                                        <p:strVal val="visible"/>
                                      </p:to>
                                    </p:set>
                                    <p:animEffect transition="in" filter="fade">
                                      <p:cBhvr>
                                        <p:cTn id="16" dur="2000"/>
                                        <p:tgtEl>
                                          <p:spTgt spid="290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本講義のねらい</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社会ネットワーク分析（</a:t>
            </a:r>
            <a:r>
              <a:rPr kumimoji="1" lang="en-US" altLang="ja-JP" dirty="0" smtClean="0"/>
              <a:t>SNA</a:t>
            </a:r>
            <a:r>
              <a:rPr kumimoji="1" lang="ja-JP" altLang="en-US" dirty="0" smtClean="0"/>
              <a:t>）を活用するために必要となる</a:t>
            </a:r>
            <a:r>
              <a:rPr kumimoji="1" lang="en-US" altLang="ja-JP" dirty="0" smtClean="0"/>
              <a:t/>
            </a:r>
            <a:br>
              <a:rPr kumimoji="1" lang="en-US" altLang="ja-JP" dirty="0" smtClean="0"/>
            </a:br>
            <a:r>
              <a:rPr kumimoji="1" lang="ja-JP" altLang="en-US" dirty="0" smtClean="0"/>
              <a:t>基礎知識を習得すること</a:t>
            </a:r>
            <a:endParaRPr kumimoji="1" lang="en-US" altLang="ja-JP" dirty="0" smtClean="0"/>
          </a:p>
          <a:p>
            <a:endParaRPr lang="en-US" altLang="ja-JP" dirty="0"/>
          </a:p>
          <a:p>
            <a:endParaRPr kumimoji="1" lang="en-US" altLang="ja-JP" dirty="0" smtClean="0"/>
          </a:p>
          <a:p>
            <a:r>
              <a:rPr lang="ja-JP" altLang="en-US" dirty="0" smtClean="0"/>
              <a:t>ツール（</a:t>
            </a:r>
            <a:r>
              <a:rPr lang="en-US" altLang="ja-JP" dirty="0" err="1" smtClean="0"/>
              <a:t>Pajek</a:t>
            </a:r>
            <a:r>
              <a:rPr lang="ja-JP" altLang="en-US" dirty="0" smtClean="0"/>
              <a:t>）を用いて社会ネットワーク分析を実践する</a:t>
            </a:r>
            <a:r>
              <a:rPr lang="en-US" altLang="ja-JP" dirty="0" smtClean="0"/>
              <a:t/>
            </a:r>
            <a:br>
              <a:rPr lang="en-US" altLang="ja-JP" dirty="0" smtClean="0"/>
            </a:br>
            <a:r>
              <a:rPr lang="ja-JP" altLang="en-US" dirty="0" smtClean="0"/>
              <a:t>ための基礎知識を習得すること</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solidFill>
                  <a:srgbClr val="0070C0"/>
                </a:solidFill>
              </a:rPr>
              <a:t>基礎編</a:t>
            </a:r>
            <a:endParaRPr lang="en-US" altLang="ja-JP" dirty="0" smtClean="0">
              <a:solidFill>
                <a:srgbClr val="0070C0"/>
              </a:solidFill>
            </a:endParaRPr>
          </a:p>
          <a:p>
            <a:pPr lvl="1"/>
            <a:r>
              <a:rPr lang="ja-JP" altLang="en-US" dirty="0" smtClean="0">
                <a:solidFill>
                  <a:srgbClr val="0070C0"/>
                </a:solidFill>
              </a:rPr>
              <a:t>基礎概念の理解</a:t>
            </a:r>
            <a:endParaRPr lang="en-US" altLang="ja-JP" dirty="0" smtClean="0">
              <a:solidFill>
                <a:srgbClr val="0070C0"/>
              </a:solidFill>
            </a:endParaRPr>
          </a:p>
          <a:p>
            <a:pPr lvl="1"/>
            <a:r>
              <a:rPr lang="ja-JP" altLang="en-US" dirty="0" smtClean="0">
                <a:solidFill>
                  <a:srgbClr val="0070C0"/>
                </a:solidFill>
              </a:rPr>
              <a:t>歴史的背景</a:t>
            </a:r>
            <a:endParaRPr lang="en-US" altLang="ja-JP" dirty="0" smtClean="0">
              <a:solidFill>
                <a:srgbClr val="0070C0"/>
              </a:solidFill>
            </a:endParaRPr>
          </a:p>
          <a:p>
            <a:pPr lvl="1"/>
            <a:r>
              <a:rPr lang="ja-JP" altLang="en-US" dirty="0" smtClean="0">
                <a:solidFill>
                  <a:srgbClr val="0070C0"/>
                </a:solidFill>
              </a:rPr>
              <a:t>用語の定義と代表的指標</a:t>
            </a:r>
            <a:endParaRPr lang="ja-JP" altLang="en-US" dirty="0">
              <a:solidFill>
                <a:srgbClr val="0070C0"/>
              </a:solidFill>
            </a:endParaRPr>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p>
          <a:p>
            <a:r>
              <a:rPr lang="ja-JP" altLang="en-US" dirty="0" smtClean="0"/>
              <a:t>応用編</a:t>
            </a:r>
            <a:endParaRPr lang="en-US" altLang="ja-JP" dirty="0" smtClean="0"/>
          </a:p>
          <a:p>
            <a:pPr lvl="1"/>
            <a:r>
              <a:rPr lang="ja-JP" altLang="en-US" dirty="0" smtClean="0"/>
              <a:t>大規模データを用いた社会ネットワーク分析（実習）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5</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0070C0"/>
                </a:solidFill>
              </a:rPr>
              <a:t>基本概念（前提・</a:t>
            </a:r>
            <a:r>
              <a:rPr lang="ja-JP" altLang="en-US" dirty="0" smtClean="0">
                <a:solidFill>
                  <a:srgbClr val="0070C0"/>
                </a:solidFill>
              </a:rPr>
              <a:t>用語・利点・意義）の理解</a:t>
            </a:r>
            <a:endParaRPr lang="en-US" altLang="ja-JP" dirty="0" smtClean="0">
              <a:solidFill>
                <a:srgbClr val="0070C0"/>
              </a:solidFill>
            </a:endParaRPr>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6</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）：前提</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個人間や集団間に存在する「関係」を構造として捉える</a:t>
            </a:r>
            <a:endParaRPr lang="en-US" altLang="ja-JP" dirty="0" smtClean="0"/>
          </a:p>
          <a:p>
            <a:pPr lvl="1"/>
            <a:r>
              <a:rPr lang="ja-JP" altLang="en-US" dirty="0" smtClean="0"/>
              <a:t>行為者（アクター）をノードとして表現する</a:t>
            </a:r>
            <a:endParaRPr lang="en-US" altLang="ja-JP" dirty="0" smtClean="0"/>
          </a:p>
          <a:p>
            <a:pPr lvl="1"/>
            <a:r>
              <a:rPr lang="ja-JP" altLang="en-US" dirty="0" smtClean="0"/>
              <a:t>アクター間の関係をエッジとして表現する</a:t>
            </a:r>
            <a:endParaRPr lang="en-US" altLang="ja-JP" dirty="0"/>
          </a:p>
          <a:p>
            <a:endParaRPr lang="en-US" altLang="ja-JP" dirty="0" smtClean="0"/>
          </a:p>
          <a:p>
            <a:endParaRPr lang="en-US" altLang="ja-JP" dirty="0"/>
          </a:p>
          <a:p>
            <a:endParaRPr lang="en-US" altLang="ja-JP" dirty="0" smtClean="0"/>
          </a:p>
          <a:p>
            <a:pPr>
              <a:buNone/>
            </a:pPr>
            <a:endParaRPr lang="en-US" altLang="ja-JP" dirty="0" smtClean="0"/>
          </a:p>
          <a:p>
            <a:r>
              <a:rPr lang="ja-JP" altLang="en-US" dirty="0" smtClean="0"/>
              <a:t>基本前提：</a:t>
            </a:r>
            <a:r>
              <a:rPr lang="en-US" altLang="ja-JP" dirty="0" smtClean="0"/>
              <a:t/>
            </a:r>
            <a:br>
              <a:rPr lang="en-US" altLang="ja-JP" dirty="0" smtClean="0"/>
            </a:br>
            <a:r>
              <a:rPr lang="ja-JP" altLang="en-US" dirty="0" smtClean="0"/>
              <a:t>「</a:t>
            </a:r>
            <a:r>
              <a:rPr lang="ja-JP" altLang="en-US" dirty="0" smtClean="0">
                <a:solidFill>
                  <a:srgbClr val="FF0000"/>
                </a:solidFill>
              </a:rPr>
              <a:t>行為を決定するのは行為者を取り囲む関係構造である</a:t>
            </a:r>
            <a:r>
              <a:rPr lang="ja-JP" altLang="en-US" dirty="0" smtClean="0"/>
              <a:t>」</a:t>
            </a:r>
          </a:p>
          <a:p>
            <a:pPr lvl="1"/>
            <a:r>
              <a:rPr lang="ja-JP" altLang="en-US" dirty="0" smtClean="0"/>
              <a:t>社会構造の中で行為者がいかなる位置を占有しているのかが関心の的となる</a:t>
            </a:r>
          </a:p>
          <a:p>
            <a:pPr lvl="1"/>
            <a:r>
              <a:rPr lang="ja-JP" altLang="en-US" dirty="0" smtClean="0"/>
              <a:t>行為者の行動や信条を説明するために，行為者の属性（職業や地位など）や心理的側面（性格など）に原因を求めない</a:t>
            </a:r>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7</a:t>
            </a:fld>
            <a:endParaRPr lang="en-US" altLang="ja-JP" dirty="0"/>
          </a:p>
        </p:txBody>
      </p:sp>
      <p:grpSp>
        <p:nvGrpSpPr>
          <p:cNvPr id="5" name="グループ化 4"/>
          <p:cNvGrpSpPr/>
          <p:nvPr/>
        </p:nvGrpSpPr>
        <p:grpSpPr>
          <a:xfrm>
            <a:off x="3298372" y="2635242"/>
            <a:ext cx="2011362" cy="1366409"/>
            <a:chOff x="3714744" y="4943481"/>
            <a:chExt cx="2011362" cy="1366409"/>
          </a:xfrm>
        </p:grpSpPr>
        <p:cxnSp>
          <p:nvCxnSpPr>
            <p:cNvPr id="6"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7" name="AutoShape 587"/>
            <p:cNvCxnSpPr>
              <a:cxnSpLocks noChangeShapeType="1"/>
              <a:stCxn id="46" idx="6"/>
              <a:endCxn id="51"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8" name="AutoShape 587"/>
            <p:cNvCxnSpPr>
              <a:cxnSpLocks noChangeShapeType="1"/>
              <a:stCxn id="55"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9"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10" name="AutoShape 587"/>
            <p:cNvCxnSpPr>
              <a:cxnSpLocks noChangeShapeType="1"/>
              <a:stCxn id="57"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11" name="AutoShape 587"/>
            <p:cNvCxnSpPr>
              <a:cxnSpLocks noChangeShapeType="1"/>
              <a:stCxn id="46" idx="2"/>
              <a:endCxn id="58"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12" name="AutoShape 587"/>
            <p:cNvCxnSpPr>
              <a:cxnSpLocks noChangeShapeType="1"/>
              <a:stCxn id="53" idx="3"/>
              <a:endCxn id="58"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13" name="AutoShape 587"/>
            <p:cNvCxnSpPr>
              <a:cxnSpLocks noChangeShapeType="1"/>
              <a:endCxn id="50"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14" name="AutoShape 587"/>
            <p:cNvCxnSpPr>
              <a:cxnSpLocks noChangeShapeType="1"/>
              <a:stCxn id="47"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15" name="AutoShape 587"/>
            <p:cNvCxnSpPr>
              <a:cxnSpLocks noChangeShapeType="1"/>
              <a:stCxn id="48" idx="2"/>
              <a:endCxn id="47"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16" name="AutoShape 587"/>
            <p:cNvCxnSpPr>
              <a:cxnSpLocks noChangeShapeType="1"/>
              <a:stCxn id="48" idx="1"/>
              <a:endCxn id="50"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17" name="AutoShape 587"/>
            <p:cNvCxnSpPr>
              <a:cxnSpLocks noChangeShapeType="1"/>
              <a:stCxn id="49" idx="4"/>
              <a:endCxn id="47"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18" name="AutoShape 587"/>
            <p:cNvCxnSpPr>
              <a:cxnSpLocks noChangeShapeType="1"/>
              <a:stCxn id="49"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19" name="AutoShape 587"/>
            <p:cNvCxnSpPr>
              <a:cxnSpLocks noChangeShapeType="1"/>
              <a:stCxn id="49" idx="2"/>
              <a:endCxn id="50"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20"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21"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22"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23"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24" name="直線コネクタ 23"/>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AutoShape 587"/>
            <p:cNvCxnSpPr>
              <a:cxnSpLocks noChangeShapeType="1"/>
              <a:stCxn id="54" idx="0"/>
              <a:endCxn id="54"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26" name="AutoShape 587"/>
            <p:cNvCxnSpPr>
              <a:cxnSpLocks noChangeShapeType="1"/>
              <a:stCxn id="54" idx="2"/>
              <a:endCxn id="54"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27" name="AutoShape 587"/>
            <p:cNvCxnSpPr>
              <a:cxnSpLocks noChangeShapeType="1"/>
              <a:stCxn id="58" idx="2"/>
              <a:endCxn id="58"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28" name="直線コネクタ 619"/>
            <p:cNvCxnSpPr>
              <a:cxnSpLocks noChangeShapeType="1"/>
              <a:stCxn id="58" idx="0"/>
              <a:endCxn id="58" idx="4"/>
            </p:cNvCxnSpPr>
            <p:nvPr/>
          </p:nvCxnSpPr>
          <p:spPr bwMode="auto">
            <a:xfrm>
              <a:off x="3749669" y="5435606"/>
              <a:ext cx="0" cy="69850"/>
            </a:xfrm>
            <a:prstGeom prst="line">
              <a:avLst/>
            </a:prstGeom>
            <a:noFill/>
            <a:ln w="9525" algn="ctr">
              <a:solidFill>
                <a:schemeClr val="tx1"/>
              </a:solidFill>
              <a:round/>
              <a:headEnd/>
              <a:tailEnd/>
            </a:ln>
          </p:spPr>
        </p:cxnSp>
        <p:cxnSp>
          <p:nvCxnSpPr>
            <p:cNvPr id="29" name="直線コネクタ 622"/>
            <p:cNvCxnSpPr>
              <a:cxnSpLocks noChangeShapeType="1"/>
              <a:stCxn id="55" idx="0"/>
              <a:endCxn id="55" idx="4"/>
            </p:cNvCxnSpPr>
            <p:nvPr/>
          </p:nvCxnSpPr>
          <p:spPr bwMode="auto">
            <a:xfrm>
              <a:off x="4613269" y="5880106"/>
              <a:ext cx="0" cy="69850"/>
            </a:xfrm>
            <a:prstGeom prst="line">
              <a:avLst/>
            </a:prstGeom>
            <a:noFill/>
            <a:ln w="9525" algn="ctr">
              <a:solidFill>
                <a:schemeClr val="tx1"/>
              </a:solidFill>
              <a:round/>
              <a:headEnd/>
              <a:tailEnd/>
            </a:ln>
          </p:spPr>
        </p:cxnSp>
        <p:cxnSp>
          <p:nvCxnSpPr>
            <p:cNvPr id="30" name="直線コネクタ 625"/>
            <p:cNvCxnSpPr>
              <a:cxnSpLocks noChangeShapeType="1"/>
              <a:stCxn id="55" idx="2"/>
              <a:endCxn id="55" idx="6"/>
            </p:cNvCxnSpPr>
            <p:nvPr/>
          </p:nvCxnSpPr>
          <p:spPr bwMode="auto">
            <a:xfrm>
              <a:off x="4578344" y="5915031"/>
              <a:ext cx="69850" cy="0"/>
            </a:xfrm>
            <a:prstGeom prst="line">
              <a:avLst/>
            </a:prstGeom>
            <a:noFill/>
            <a:ln w="9525" algn="ctr">
              <a:solidFill>
                <a:schemeClr val="tx1"/>
              </a:solidFill>
              <a:round/>
              <a:headEnd/>
              <a:tailEnd/>
            </a:ln>
          </p:spPr>
        </p:cxnSp>
        <p:cxnSp>
          <p:nvCxnSpPr>
            <p:cNvPr id="31" name="直線コネクタ 628"/>
            <p:cNvCxnSpPr>
              <a:cxnSpLocks noChangeShapeType="1"/>
              <a:stCxn id="57" idx="2"/>
              <a:endCxn id="57" idx="6"/>
            </p:cNvCxnSpPr>
            <p:nvPr/>
          </p:nvCxnSpPr>
          <p:spPr bwMode="auto">
            <a:xfrm>
              <a:off x="4000494" y="5915031"/>
              <a:ext cx="69850" cy="0"/>
            </a:xfrm>
            <a:prstGeom prst="line">
              <a:avLst/>
            </a:prstGeom>
            <a:noFill/>
            <a:ln w="9525" algn="ctr">
              <a:solidFill>
                <a:schemeClr val="tx1"/>
              </a:solidFill>
              <a:round/>
              <a:headEnd/>
              <a:tailEnd/>
            </a:ln>
          </p:spPr>
        </p:cxnSp>
        <p:cxnSp>
          <p:nvCxnSpPr>
            <p:cNvPr id="32" name="直線コネクタ 634"/>
            <p:cNvCxnSpPr>
              <a:cxnSpLocks noChangeShapeType="1"/>
              <a:stCxn id="49" idx="2"/>
              <a:endCxn id="49" idx="6"/>
            </p:cNvCxnSpPr>
            <p:nvPr/>
          </p:nvCxnSpPr>
          <p:spPr bwMode="auto">
            <a:xfrm>
              <a:off x="5656256" y="4978406"/>
              <a:ext cx="69850" cy="0"/>
            </a:xfrm>
            <a:prstGeom prst="line">
              <a:avLst/>
            </a:prstGeom>
            <a:noFill/>
            <a:ln w="9525" algn="ctr">
              <a:solidFill>
                <a:schemeClr val="tx1"/>
              </a:solidFill>
              <a:round/>
              <a:headEnd/>
              <a:tailEnd/>
            </a:ln>
          </p:spPr>
        </p:cxnSp>
        <p:cxnSp>
          <p:nvCxnSpPr>
            <p:cNvPr id="33" name="直線コネクタ 638"/>
            <p:cNvCxnSpPr>
              <a:cxnSpLocks noChangeShapeType="1"/>
              <a:stCxn id="49" idx="0"/>
              <a:endCxn id="49" idx="4"/>
            </p:cNvCxnSpPr>
            <p:nvPr/>
          </p:nvCxnSpPr>
          <p:spPr bwMode="auto">
            <a:xfrm>
              <a:off x="5691181" y="4943481"/>
              <a:ext cx="0" cy="69850"/>
            </a:xfrm>
            <a:prstGeom prst="line">
              <a:avLst/>
            </a:prstGeom>
            <a:noFill/>
            <a:ln w="9525" algn="ctr">
              <a:solidFill>
                <a:schemeClr val="tx1"/>
              </a:solidFill>
              <a:round/>
              <a:headEnd/>
              <a:tailEnd/>
            </a:ln>
          </p:spPr>
        </p:cxnSp>
        <p:cxnSp>
          <p:nvCxnSpPr>
            <p:cNvPr id="34" name="直線コネクタ 642"/>
            <p:cNvCxnSpPr>
              <a:cxnSpLocks noChangeShapeType="1"/>
              <a:stCxn id="48" idx="0"/>
              <a:endCxn id="48" idx="4"/>
            </p:cNvCxnSpPr>
            <p:nvPr/>
          </p:nvCxnSpPr>
          <p:spPr bwMode="auto">
            <a:xfrm>
              <a:off x="5691181" y="5878519"/>
              <a:ext cx="0" cy="69850"/>
            </a:xfrm>
            <a:prstGeom prst="line">
              <a:avLst/>
            </a:prstGeom>
            <a:noFill/>
            <a:ln w="9525" algn="ctr">
              <a:solidFill>
                <a:schemeClr val="tx1"/>
              </a:solidFill>
              <a:round/>
              <a:headEnd/>
              <a:tailEnd/>
            </a:ln>
          </p:spPr>
        </p:cxnSp>
        <p:cxnSp>
          <p:nvCxnSpPr>
            <p:cNvPr id="35" name="直線コネクタ 645"/>
            <p:cNvCxnSpPr>
              <a:cxnSpLocks noChangeShapeType="1"/>
              <a:stCxn id="48" idx="2"/>
              <a:endCxn id="48" idx="6"/>
            </p:cNvCxnSpPr>
            <p:nvPr/>
          </p:nvCxnSpPr>
          <p:spPr bwMode="auto">
            <a:xfrm>
              <a:off x="5656256" y="5913444"/>
              <a:ext cx="69850" cy="0"/>
            </a:xfrm>
            <a:prstGeom prst="line">
              <a:avLst/>
            </a:prstGeom>
            <a:noFill/>
            <a:ln w="9525" algn="ctr">
              <a:solidFill>
                <a:schemeClr val="tx1"/>
              </a:solidFill>
              <a:round/>
              <a:headEnd/>
              <a:tailEnd/>
            </a:ln>
          </p:spPr>
        </p:cxnSp>
        <p:cxnSp>
          <p:nvCxnSpPr>
            <p:cNvPr id="36" name="直線コネクタ 648"/>
            <p:cNvCxnSpPr>
              <a:cxnSpLocks noChangeShapeType="1"/>
              <a:stCxn id="53" idx="2"/>
              <a:endCxn id="53" idx="6"/>
            </p:cNvCxnSpPr>
            <p:nvPr/>
          </p:nvCxnSpPr>
          <p:spPr bwMode="auto">
            <a:xfrm>
              <a:off x="4578344" y="4978406"/>
              <a:ext cx="69850" cy="0"/>
            </a:xfrm>
            <a:prstGeom prst="line">
              <a:avLst/>
            </a:prstGeom>
            <a:noFill/>
            <a:ln w="9525" algn="ctr">
              <a:solidFill>
                <a:schemeClr val="tx1"/>
              </a:solidFill>
              <a:round/>
              <a:headEnd/>
              <a:tailEnd/>
            </a:ln>
          </p:spPr>
        </p:cxnSp>
        <p:cxnSp>
          <p:nvCxnSpPr>
            <p:cNvPr id="37" name="直線コネクタ 651"/>
            <p:cNvCxnSpPr>
              <a:cxnSpLocks noChangeShapeType="1"/>
              <a:stCxn id="53" idx="0"/>
              <a:endCxn id="53" idx="4"/>
            </p:cNvCxnSpPr>
            <p:nvPr/>
          </p:nvCxnSpPr>
          <p:spPr bwMode="auto">
            <a:xfrm>
              <a:off x="4613269" y="4943481"/>
              <a:ext cx="0" cy="69850"/>
            </a:xfrm>
            <a:prstGeom prst="line">
              <a:avLst/>
            </a:prstGeom>
            <a:noFill/>
            <a:ln w="9525" algn="ctr">
              <a:solidFill>
                <a:schemeClr val="tx1"/>
              </a:solidFill>
              <a:round/>
              <a:headEnd/>
              <a:tailEnd/>
            </a:ln>
          </p:spPr>
        </p:cxnSp>
        <p:cxnSp>
          <p:nvCxnSpPr>
            <p:cNvPr id="38" name="直線コネクタ 654"/>
            <p:cNvCxnSpPr>
              <a:cxnSpLocks noChangeShapeType="1"/>
              <a:stCxn id="51" idx="0"/>
              <a:endCxn id="51"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39" name="直線コネクタ 662"/>
            <p:cNvCxnSpPr>
              <a:cxnSpLocks noChangeShapeType="1"/>
              <a:stCxn id="47" idx="2"/>
              <a:endCxn id="47" idx="6"/>
            </p:cNvCxnSpPr>
            <p:nvPr/>
          </p:nvCxnSpPr>
          <p:spPr bwMode="auto">
            <a:xfrm>
              <a:off x="5187944" y="5915031"/>
              <a:ext cx="69850" cy="0"/>
            </a:xfrm>
            <a:prstGeom prst="line">
              <a:avLst/>
            </a:prstGeom>
            <a:noFill/>
            <a:ln w="9525" algn="ctr">
              <a:solidFill>
                <a:schemeClr val="tx1"/>
              </a:solidFill>
              <a:round/>
              <a:headEnd/>
              <a:tailEnd/>
            </a:ln>
          </p:spPr>
        </p:cxnSp>
        <p:cxnSp>
          <p:nvCxnSpPr>
            <p:cNvPr id="40" name="直線コネクタ 665"/>
            <p:cNvCxnSpPr>
              <a:cxnSpLocks noChangeShapeType="1"/>
              <a:stCxn id="47" idx="0"/>
              <a:endCxn id="47" idx="4"/>
            </p:cNvCxnSpPr>
            <p:nvPr/>
          </p:nvCxnSpPr>
          <p:spPr bwMode="auto">
            <a:xfrm>
              <a:off x="5222869" y="5880106"/>
              <a:ext cx="0" cy="69850"/>
            </a:xfrm>
            <a:prstGeom prst="line">
              <a:avLst/>
            </a:prstGeom>
            <a:noFill/>
            <a:ln w="9525" algn="ctr">
              <a:solidFill>
                <a:schemeClr val="tx1"/>
              </a:solidFill>
              <a:round/>
              <a:headEnd/>
              <a:tailEnd/>
            </a:ln>
          </p:spPr>
        </p:cxnSp>
        <p:cxnSp>
          <p:nvCxnSpPr>
            <p:cNvPr id="41" name="直線コネクタ 668"/>
            <p:cNvCxnSpPr>
              <a:cxnSpLocks noChangeShapeType="1"/>
              <a:stCxn id="50" idx="0"/>
              <a:endCxn id="50" idx="4"/>
            </p:cNvCxnSpPr>
            <p:nvPr/>
          </p:nvCxnSpPr>
          <p:spPr bwMode="auto">
            <a:xfrm>
              <a:off x="5187944" y="4943481"/>
              <a:ext cx="0" cy="69850"/>
            </a:xfrm>
            <a:prstGeom prst="line">
              <a:avLst/>
            </a:prstGeom>
            <a:noFill/>
            <a:ln w="9525" algn="ctr">
              <a:solidFill>
                <a:schemeClr val="tx1"/>
              </a:solidFill>
              <a:round/>
              <a:headEnd/>
              <a:tailEnd/>
            </a:ln>
          </p:spPr>
        </p:cxnSp>
        <p:cxnSp>
          <p:nvCxnSpPr>
            <p:cNvPr id="42" name="直線コネクタ 672"/>
            <p:cNvCxnSpPr>
              <a:cxnSpLocks noChangeShapeType="1"/>
              <a:stCxn id="50" idx="2"/>
              <a:endCxn id="50" idx="6"/>
            </p:cNvCxnSpPr>
            <p:nvPr/>
          </p:nvCxnSpPr>
          <p:spPr bwMode="auto">
            <a:xfrm>
              <a:off x="5151431" y="4978406"/>
              <a:ext cx="71438" cy="0"/>
            </a:xfrm>
            <a:prstGeom prst="line">
              <a:avLst/>
            </a:prstGeom>
            <a:noFill/>
            <a:ln w="9525" algn="ctr">
              <a:solidFill>
                <a:schemeClr val="tx1"/>
              </a:solidFill>
              <a:round/>
              <a:headEnd/>
              <a:tailEnd/>
            </a:ln>
          </p:spPr>
        </p:cxnSp>
        <p:sp>
          <p:nvSpPr>
            <p:cNvPr id="43"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44"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45" name="直線コネクタ 657"/>
            <p:cNvCxnSpPr>
              <a:cxnSpLocks noChangeShapeType="1"/>
              <a:stCxn id="51" idx="2"/>
              <a:endCxn id="51"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46"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7"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8"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9"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0"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1"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2"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3"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4"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5"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56" name="直線コネクタ 631"/>
            <p:cNvCxnSpPr>
              <a:cxnSpLocks noChangeShapeType="1"/>
              <a:stCxn id="57" idx="0"/>
              <a:endCxn id="57" idx="4"/>
            </p:cNvCxnSpPr>
            <p:nvPr/>
          </p:nvCxnSpPr>
          <p:spPr bwMode="auto">
            <a:xfrm>
              <a:off x="4035419" y="5880106"/>
              <a:ext cx="0" cy="69850"/>
            </a:xfrm>
            <a:prstGeom prst="line">
              <a:avLst/>
            </a:prstGeom>
            <a:noFill/>
            <a:ln w="9525" algn="ctr">
              <a:solidFill>
                <a:schemeClr val="tx1"/>
              </a:solidFill>
              <a:round/>
              <a:headEnd/>
              <a:tailEnd/>
            </a:ln>
          </p:spPr>
        </p:cxnSp>
        <p:sp>
          <p:nvSpPr>
            <p:cNvPr id="57"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8"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9"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）：利点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FF0000"/>
                </a:solidFill>
              </a:rPr>
              <a:t>可視化</a:t>
            </a:r>
            <a:r>
              <a:rPr lang="ja-JP" altLang="en-US" dirty="0" smtClean="0"/>
              <a:t>と</a:t>
            </a:r>
            <a:r>
              <a:rPr lang="ja-JP" altLang="en-US" dirty="0" smtClean="0">
                <a:solidFill>
                  <a:srgbClr val="FF0000"/>
                </a:solidFill>
              </a:rPr>
              <a:t>数値化</a:t>
            </a:r>
            <a:r>
              <a:rPr lang="ja-JP" altLang="en-US" dirty="0" smtClean="0"/>
              <a:t>によって組織や集団において生じる（社会）現象を理解するのを助ける</a:t>
            </a:r>
            <a:endParaRPr lang="en-US" altLang="ja-JP" dirty="0" smtClean="0"/>
          </a:p>
          <a:p>
            <a:endParaRPr lang="en-US" altLang="ja-JP" dirty="0" smtClean="0"/>
          </a:p>
          <a:p>
            <a:endParaRPr lang="en-US" altLang="ja-JP" dirty="0" smtClean="0"/>
          </a:p>
          <a:p>
            <a:endParaRPr lang="en-US" altLang="ja-JP" dirty="0" smtClean="0"/>
          </a:p>
          <a:p>
            <a:endParaRPr lang="en-US" altLang="ja-JP" dirty="0"/>
          </a:p>
          <a:p>
            <a:endParaRPr lang="en-US" altLang="ja-JP" dirty="0" smtClean="0"/>
          </a:p>
          <a:p>
            <a:pPr lvl="8"/>
            <a:endParaRPr lang="en-US" altLang="ja-JP" dirty="0" smtClean="0"/>
          </a:p>
          <a:p>
            <a:pPr lvl="1"/>
            <a:r>
              <a:rPr kumimoji="1" lang="ja-JP" altLang="en-US" dirty="0" smtClean="0"/>
              <a:t>可視化：社会構造の特徴を直感的に把握するのに役立つ</a:t>
            </a:r>
            <a:endParaRPr kumimoji="1" lang="en-US" altLang="ja-JP" dirty="0" smtClean="0"/>
          </a:p>
          <a:p>
            <a:pPr lvl="1"/>
            <a:r>
              <a:rPr lang="ja-JP" altLang="en-US" dirty="0" smtClean="0"/>
              <a:t>数値化：社会構造の特徴を定量化し比較検討を可能にする</a:t>
            </a:r>
            <a:endParaRPr lang="en-US" altLang="ja-JP" dirty="0" smtClean="0"/>
          </a:p>
          <a:p>
            <a:pPr lvl="2"/>
            <a:r>
              <a:rPr kumimoji="1" lang="ja-JP" altLang="en-US" dirty="0" smtClean="0"/>
              <a:t>構造的特徴を数値化するための尺度（ソシオメトリー）が多数提案されている</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8</a:t>
            </a:fld>
            <a:endParaRPr lang="en-US" altLang="ja-JP" dirty="0"/>
          </a:p>
        </p:txBody>
      </p:sp>
      <p:pic>
        <p:nvPicPr>
          <p:cNvPr id="7" name="図 6"/>
          <p:cNvPicPr/>
          <p:nvPr/>
        </p:nvPicPr>
        <p:blipFill>
          <a:blip r:embed="rId3" cstate="print"/>
          <a:srcRect/>
          <a:stretch>
            <a:fillRect/>
          </a:stretch>
        </p:blipFill>
        <p:spPr bwMode="auto">
          <a:xfrm>
            <a:off x="1850577" y="2285991"/>
            <a:ext cx="1909774" cy="1400680"/>
          </a:xfrm>
          <a:prstGeom prst="rect">
            <a:avLst/>
          </a:prstGeom>
          <a:noFill/>
          <a:ln w="9525">
            <a:noFill/>
            <a:miter lim="800000"/>
            <a:headEnd/>
            <a:tailEnd/>
          </a:ln>
        </p:spPr>
      </p:pic>
      <p:sp>
        <p:nvSpPr>
          <p:cNvPr id="8" name="テキスト ボックス 7"/>
          <p:cNvSpPr txBox="1"/>
          <p:nvPr/>
        </p:nvSpPr>
        <p:spPr>
          <a:xfrm>
            <a:off x="4518010" y="2308895"/>
            <a:ext cx="4168790" cy="1323439"/>
          </a:xfrm>
          <a:prstGeom prst="rect">
            <a:avLst/>
          </a:prstGeom>
          <a:noFill/>
        </p:spPr>
        <p:txBody>
          <a:bodyPr wrap="square" rtlCol="0">
            <a:spAutoFit/>
          </a:bodyPr>
          <a:lstStyle/>
          <a:p>
            <a:pPr>
              <a:buNone/>
            </a:pPr>
            <a:r>
              <a:rPr lang="en-US" altLang="ja-JP" sz="1600" i="1" dirty="0" smtClean="0">
                <a:latin typeface="Times New Roman" pitchFamily="18" charset="0"/>
                <a:cs typeface="Times New Roman" pitchFamily="18" charset="0"/>
              </a:rPr>
              <a:t>v </a:t>
            </a:r>
            <a:r>
              <a:rPr lang="ja-JP" altLang="en-US" sz="1600" dirty="0" smtClean="0"/>
              <a:t>のネットワーク密度</a:t>
            </a:r>
            <a:r>
              <a:rPr lang="en-US" altLang="ja-JP" sz="1600" dirty="0" smtClean="0"/>
              <a:t>: 0.33</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の次数中心性</a:t>
            </a:r>
            <a:r>
              <a:rPr lang="en-US" altLang="ja-JP" sz="1600" dirty="0" smtClean="0"/>
              <a:t>: 0.71</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の媒介中心性</a:t>
            </a:r>
            <a:r>
              <a:rPr lang="en-US" altLang="ja-JP" sz="1600" dirty="0" smtClean="0"/>
              <a:t>: 0.67</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の近接中心性</a:t>
            </a:r>
            <a:r>
              <a:rPr lang="en-US" altLang="ja-JP" sz="1600" dirty="0" smtClean="0"/>
              <a:t>:</a:t>
            </a:r>
            <a:r>
              <a:rPr lang="ja-JP" altLang="en-US" sz="1600" dirty="0" smtClean="0"/>
              <a:t> </a:t>
            </a:r>
            <a:r>
              <a:rPr lang="en-US" altLang="ja-JP" sz="1600" dirty="0" smtClean="0"/>
              <a:t>0.77</a:t>
            </a:r>
            <a:br>
              <a:rPr lang="en-US" altLang="ja-JP" sz="1600" dirty="0" smtClean="0"/>
            </a:br>
            <a:r>
              <a:rPr lang="en-US" altLang="ja-JP" sz="1600" i="1" dirty="0" smtClean="0">
                <a:latin typeface="Times New Roman" pitchFamily="18" charset="0"/>
                <a:cs typeface="Times New Roman" pitchFamily="18" charset="0"/>
              </a:rPr>
              <a:t>v</a:t>
            </a:r>
            <a:r>
              <a:rPr lang="ja-JP" altLang="en-US" sz="1600" dirty="0" smtClean="0">
                <a:latin typeface="Times New Roman" pitchFamily="18" charset="0"/>
                <a:cs typeface="Times New Roman" pitchFamily="18" charset="0"/>
              </a:rPr>
              <a:t>を含む</a:t>
            </a:r>
            <a:r>
              <a:rPr lang="ja-JP" altLang="en-US" sz="1600" dirty="0" smtClean="0"/>
              <a:t>ネットワークのクラスタ係数・・・</a:t>
            </a:r>
            <a:r>
              <a:rPr lang="en-US" altLang="ja-JP" sz="1600" dirty="0" smtClean="0"/>
              <a:t> etc.</a:t>
            </a:r>
          </a:p>
        </p:txBody>
      </p:sp>
      <p:sp>
        <p:nvSpPr>
          <p:cNvPr id="9" name="右矢印 8"/>
          <p:cNvSpPr/>
          <p:nvPr/>
        </p:nvSpPr>
        <p:spPr bwMode="auto">
          <a:xfrm>
            <a:off x="4077199" y="2801704"/>
            <a:ext cx="357190" cy="285752"/>
          </a:xfrm>
          <a:prstGeom prst="rightArrow">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1" name="テキスト ボックス 10"/>
          <p:cNvSpPr txBox="1"/>
          <p:nvPr/>
        </p:nvSpPr>
        <p:spPr>
          <a:xfrm>
            <a:off x="1778006" y="3712420"/>
            <a:ext cx="2351589"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構造の可視化</a:t>
            </a:r>
            <a:endParaRPr kumimoji="1" lang="ja-JP" altLang="en-US" dirty="0"/>
          </a:p>
        </p:txBody>
      </p:sp>
      <p:sp>
        <p:nvSpPr>
          <p:cNvPr id="12" name="テキスト ボックス 11"/>
          <p:cNvSpPr txBox="1"/>
          <p:nvPr/>
        </p:nvSpPr>
        <p:spPr>
          <a:xfrm>
            <a:off x="4649109" y="3712420"/>
            <a:ext cx="225970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構造の数値化</a:t>
            </a:r>
            <a:endParaRPr kumimoji="1"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z="2400" dirty="0" smtClean="0"/>
              <a:t>社会ネットワーク</a:t>
            </a:r>
            <a:r>
              <a:rPr lang="ja-JP" altLang="en-US" sz="2400" dirty="0"/>
              <a:t>分析（</a:t>
            </a:r>
            <a:r>
              <a:rPr lang="en-US" altLang="ja-JP" sz="2400" dirty="0"/>
              <a:t>SNA</a:t>
            </a:r>
            <a:r>
              <a:rPr lang="ja-JP" altLang="en-US" sz="2400" dirty="0"/>
              <a:t>）</a:t>
            </a:r>
            <a:r>
              <a:rPr lang="ja-JP" altLang="en-US" sz="2400" dirty="0" smtClean="0"/>
              <a:t>：アプローチの違い</a:t>
            </a:r>
            <a:endParaRPr lang="ja-JP" altLang="en-US" sz="2400" dirty="0"/>
          </a:p>
        </p:txBody>
      </p:sp>
      <p:sp>
        <p:nvSpPr>
          <p:cNvPr id="147459" name="Rectangle 3"/>
          <p:cNvSpPr>
            <a:spLocks noGrp="1" noChangeArrowheads="1"/>
          </p:cNvSpPr>
          <p:nvPr>
            <p:ph idx="1"/>
          </p:nvPr>
        </p:nvSpPr>
        <p:spPr/>
        <p:txBody>
          <a:bodyPr/>
          <a:lstStyle/>
          <a:p>
            <a:r>
              <a:rPr lang="ja-JP" altLang="en-US" dirty="0" smtClean="0"/>
              <a:t>従来の社会心理学などのアプローチ</a:t>
            </a:r>
            <a:endParaRPr lang="en-US" altLang="ja-JP" dirty="0" smtClean="0"/>
          </a:p>
          <a:p>
            <a:pPr lvl="1"/>
            <a:r>
              <a:rPr lang="ja-JP" altLang="en-US" dirty="0" smtClean="0"/>
              <a:t>説明変数（独立変数）と</a:t>
            </a:r>
            <a:r>
              <a:rPr lang="ja-JP" altLang="en-US" dirty="0"/>
              <a:t>目的</a:t>
            </a:r>
            <a:r>
              <a:rPr lang="ja-JP" altLang="en-US" dirty="0" smtClean="0"/>
              <a:t>変数（従属変数）の</a:t>
            </a:r>
            <a:r>
              <a:rPr lang="ja-JP" altLang="en-US" dirty="0"/>
              <a:t>共変関係を確率的に求める社会心理学などのブラックボックス的</a:t>
            </a:r>
            <a:r>
              <a:rPr lang="ja-JP" altLang="en-US" dirty="0" smtClean="0"/>
              <a:t>アプローチ</a:t>
            </a:r>
            <a:endParaRPr lang="en-US" altLang="ja-JP" dirty="0" smtClean="0"/>
          </a:p>
          <a:p>
            <a:r>
              <a:rPr lang="en-US" altLang="ja-JP" dirty="0" smtClean="0"/>
              <a:t>SNA</a:t>
            </a:r>
            <a:r>
              <a:rPr lang="ja-JP" altLang="en-US" dirty="0" smtClean="0"/>
              <a:t>のアプローチ</a:t>
            </a:r>
            <a:endParaRPr lang="en-US" altLang="ja-JP" dirty="0" smtClean="0"/>
          </a:p>
          <a:p>
            <a:pPr lvl="1"/>
            <a:r>
              <a:rPr lang="ja-JP" altLang="en-US" dirty="0" smtClean="0"/>
              <a:t>諸社会</a:t>
            </a:r>
            <a:r>
              <a:rPr lang="ja-JP" altLang="en-US" dirty="0"/>
              <a:t>現象の</a:t>
            </a:r>
            <a:r>
              <a:rPr lang="ja-JP" altLang="en-US" dirty="0" smtClean="0"/>
              <a:t>メカニズムそのものを</a:t>
            </a:r>
            <a:r>
              <a:rPr lang="ja-JP" altLang="en-US" dirty="0"/>
              <a:t>解明することを</a:t>
            </a:r>
            <a:r>
              <a:rPr lang="ja-JP" altLang="en-US" dirty="0" smtClean="0"/>
              <a:t>目指すアプローチ</a:t>
            </a:r>
            <a:endParaRPr lang="ja-JP" altLang="en-US" dirty="0"/>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a:pPr/>
              <a:t>9</a:t>
            </a:fld>
            <a:endParaRPr lang="en-US" altLang="ja-JP"/>
          </a:p>
        </p:txBody>
      </p:sp>
      <p:sp>
        <p:nvSpPr>
          <p:cNvPr id="9" name="円/楕円 8"/>
          <p:cNvSpPr/>
          <p:nvPr/>
        </p:nvSpPr>
        <p:spPr bwMode="auto">
          <a:xfrm>
            <a:off x="3363689" y="3962397"/>
            <a:ext cx="2460172" cy="1415143"/>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1" lang="ja-JP" altLang="en-US" sz="1800" b="0" i="0" u="none" strike="noStrike" cap="none" normalizeH="0" baseline="0" dirty="0" smtClean="0">
                <a:ln>
                  <a:noFill/>
                </a:ln>
                <a:solidFill>
                  <a:schemeClr val="tx1"/>
                </a:solidFill>
                <a:effectLst/>
                <a:latin typeface="Arial" charset="0"/>
                <a:ea typeface="ＭＳ Ｐゴシック" charset="-128"/>
              </a:rPr>
              <a:t>社会の</a:t>
            </a:r>
            <a:r>
              <a:rPr kumimoji="1" lang="en-US" altLang="ja-JP" sz="1800" b="0" i="0" u="none" strike="noStrike" cap="none" normalizeH="0" baseline="0" dirty="0" smtClean="0">
                <a:ln>
                  <a:noFill/>
                </a:ln>
                <a:solidFill>
                  <a:schemeClr val="tx1"/>
                </a:solidFill>
                <a:effectLst/>
                <a:latin typeface="Arial" charset="0"/>
                <a:ea typeface="ＭＳ Ｐゴシック" charset="-128"/>
              </a:rPr>
              <a:t/>
            </a:r>
            <a:br>
              <a:rPr kumimoji="1" lang="en-US" altLang="ja-JP" sz="1800" b="0" i="0" u="none" strike="noStrike" cap="none" normalizeH="0" baseline="0" dirty="0" smtClean="0">
                <a:ln>
                  <a:noFill/>
                </a:ln>
                <a:solidFill>
                  <a:schemeClr val="tx1"/>
                </a:solidFill>
                <a:effectLst/>
                <a:latin typeface="Arial" charset="0"/>
                <a:ea typeface="ＭＳ Ｐゴシック" charset="-128"/>
              </a:rPr>
            </a:br>
            <a:r>
              <a:rPr lang="ja-JP" altLang="en-US" dirty="0">
                <a:solidFill>
                  <a:schemeClr val="tx1"/>
                </a:solidFill>
                <a:latin typeface="Arial" charset="0"/>
                <a:ea typeface="ＭＳ Ｐゴシック" charset="-128"/>
              </a:rPr>
              <a:t>メカニズム</a:t>
            </a: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右矢印 9"/>
          <p:cNvSpPr/>
          <p:nvPr/>
        </p:nvSpPr>
        <p:spPr bwMode="auto">
          <a:xfrm>
            <a:off x="2344057"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右矢印 10"/>
          <p:cNvSpPr/>
          <p:nvPr/>
        </p:nvSpPr>
        <p:spPr bwMode="auto">
          <a:xfrm>
            <a:off x="5972632"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テキスト ボックス 11"/>
          <p:cNvSpPr txBox="1"/>
          <p:nvPr/>
        </p:nvSpPr>
        <p:spPr>
          <a:xfrm>
            <a:off x="756330" y="4346803"/>
            <a:ext cx="143147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kumimoji="1" lang="ja-JP" altLang="en-US" dirty="0" smtClean="0"/>
              <a:t>説明変数</a:t>
            </a:r>
            <a:r>
              <a:rPr kumimoji="1" lang="en-US" altLang="ja-JP" dirty="0" smtClean="0"/>
              <a:t/>
            </a:r>
            <a:br>
              <a:rPr kumimoji="1" lang="en-US" altLang="ja-JP" dirty="0" smtClean="0"/>
            </a:br>
            <a:r>
              <a:rPr kumimoji="1" lang="ja-JP" altLang="en-US" dirty="0" smtClean="0"/>
              <a:t>（インプット）</a:t>
            </a:r>
            <a:endParaRPr kumimoji="1" lang="ja-JP" altLang="en-US" dirty="0"/>
          </a:p>
        </p:txBody>
      </p:sp>
      <p:sp>
        <p:nvSpPr>
          <p:cNvPr id="13" name="テキスト ボックス 12"/>
          <p:cNvSpPr txBox="1"/>
          <p:nvPr/>
        </p:nvSpPr>
        <p:spPr>
          <a:xfrm>
            <a:off x="6901537" y="4346803"/>
            <a:ext cx="161835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lang="ja-JP" altLang="en-US" dirty="0"/>
              <a:t>目的</a:t>
            </a:r>
            <a:r>
              <a:rPr kumimoji="1" lang="ja-JP" altLang="en-US" dirty="0" smtClean="0"/>
              <a:t>変数</a:t>
            </a:r>
            <a:r>
              <a:rPr kumimoji="1" lang="en-US" altLang="ja-JP" dirty="0" smtClean="0"/>
              <a:t/>
            </a:r>
            <a:br>
              <a:rPr kumimoji="1" lang="en-US" altLang="ja-JP" dirty="0" smtClean="0"/>
            </a:br>
            <a:r>
              <a:rPr kumimoji="1" lang="ja-JP" altLang="en-US" dirty="0" smtClean="0"/>
              <a:t>（アウトプット）</a:t>
            </a:r>
            <a:endParaRPr kumimoji="1" lang="ja-JP" altLang="en-US" dirty="0"/>
          </a:p>
        </p:txBody>
      </p:sp>
      <p:sp>
        <p:nvSpPr>
          <p:cNvPr id="14" name="テキスト ボックス 13"/>
          <p:cNvSpPr txBox="1"/>
          <p:nvPr/>
        </p:nvSpPr>
        <p:spPr>
          <a:xfrm>
            <a:off x="3214918" y="3302000"/>
            <a:ext cx="2757715"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t>心理学系学問の関心事</a:t>
            </a:r>
            <a:endParaRPr kumimoji="1" lang="ja-JP" altLang="en-US" dirty="0"/>
          </a:p>
        </p:txBody>
      </p:sp>
      <p:cxnSp>
        <p:nvCxnSpPr>
          <p:cNvPr id="16" name="図形 15"/>
          <p:cNvCxnSpPr>
            <a:stCxn id="14" idx="3"/>
            <a:endCxn id="13" idx="0"/>
          </p:cNvCxnSpPr>
          <p:nvPr/>
        </p:nvCxnSpPr>
        <p:spPr bwMode="auto">
          <a:xfrm>
            <a:off x="5972633" y="3486666"/>
            <a:ext cx="1738079"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cxnSp>
        <p:nvCxnSpPr>
          <p:cNvPr id="18" name="図形 17"/>
          <p:cNvCxnSpPr>
            <a:stCxn id="14" idx="1"/>
            <a:endCxn id="12" idx="0"/>
          </p:cNvCxnSpPr>
          <p:nvPr/>
        </p:nvCxnSpPr>
        <p:spPr bwMode="auto">
          <a:xfrm rot="10800000" flipV="1">
            <a:off x="1472066" y="3486665"/>
            <a:ext cx="1742852"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sp>
        <p:nvSpPr>
          <p:cNvPr id="22" name="テキスト ボックス 21"/>
          <p:cNvSpPr txBox="1"/>
          <p:nvPr/>
        </p:nvSpPr>
        <p:spPr>
          <a:xfrm>
            <a:off x="2619832" y="5865686"/>
            <a:ext cx="3947886"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solidFill>
                  <a:srgbClr val="FF0000"/>
                </a:solidFill>
              </a:rPr>
              <a:t>社会ネットワーク分析の関心事</a:t>
            </a:r>
            <a:endParaRPr kumimoji="1" lang="ja-JP" altLang="en-US" dirty="0">
              <a:solidFill>
                <a:srgbClr val="FF0000"/>
              </a:solidFill>
            </a:endParaRPr>
          </a:p>
        </p:txBody>
      </p:sp>
      <p:cxnSp>
        <p:nvCxnSpPr>
          <p:cNvPr id="31" name="カギ線コネクタ 30"/>
          <p:cNvCxnSpPr>
            <a:stCxn id="22" idx="0"/>
            <a:endCxn id="9" idx="4"/>
          </p:cNvCxnSpPr>
          <p:nvPr/>
        </p:nvCxnSpPr>
        <p:spPr bwMode="auto">
          <a:xfrm rot="5400000" flipH="1" flipV="1">
            <a:off x="4349702" y="5621613"/>
            <a:ext cx="488146" cy="1588"/>
          </a:xfrm>
          <a:prstGeom prst="bentConnector3">
            <a:avLst>
              <a:gd name="adj1" fmla="val 50000"/>
            </a:avLst>
          </a:prstGeom>
          <a:noFill/>
          <a:ln w="12700" cap="flat" cmpd="sng" algn="ctr">
            <a:solidFill>
              <a:schemeClr val="tx1"/>
            </a:solidFill>
            <a:prstDash val="solid"/>
            <a:round/>
            <a:headEnd type="none" w="med" len="med"/>
            <a:tailEnd type="triangle"/>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2000"/>
                                        <p:tgtEl>
                                          <p:spTgt spid="31"/>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：意義</a:t>
            </a:r>
            <a:endParaRPr lang="ja-JP" altLang="en-US" dirty="0"/>
          </a:p>
        </p:txBody>
      </p:sp>
      <p:sp>
        <p:nvSpPr>
          <p:cNvPr id="151555" name="Rectangle 3"/>
          <p:cNvSpPr>
            <a:spLocks noGrp="1" noChangeArrowheads="1"/>
          </p:cNvSpPr>
          <p:nvPr>
            <p:ph idx="1"/>
          </p:nvPr>
        </p:nvSpPr>
        <p:spPr/>
        <p:txBody>
          <a:bodyPr/>
          <a:lstStyle/>
          <a:p>
            <a:r>
              <a:rPr lang="ja-JP" altLang="en-US" dirty="0" smtClean="0"/>
              <a:t>分析対象となるネットワーク</a:t>
            </a:r>
            <a:endParaRPr lang="en-US" altLang="ja-JP" dirty="0" smtClean="0"/>
          </a:p>
          <a:p>
            <a:pPr lvl="1"/>
            <a:r>
              <a:rPr lang="ja-JP" altLang="en-US" dirty="0" smtClean="0"/>
              <a:t>複数</a:t>
            </a:r>
            <a:r>
              <a:rPr lang="ja-JP" altLang="en-US" dirty="0"/>
              <a:t>の何らかの対象があり，その対象の一部またはすべの間に関係が存在している状態 </a:t>
            </a:r>
          </a:p>
          <a:p>
            <a:pPr lvl="2"/>
            <a:r>
              <a:rPr lang="ja-JP" altLang="en-US" dirty="0"/>
              <a:t>対象：人間，企業，国家，政治団体，</a:t>
            </a:r>
            <a:r>
              <a:rPr lang="en-US" altLang="ja-JP" dirty="0"/>
              <a:t>etc.</a:t>
            </a:r>
          </a:p>
          <a:p>
            <a:pPr lvl="2"/>
            <a:r>
              <a:rPr lang="ja-JP" altLang="en-US" dirty="0"/>
              <a:t>関係：血縁，競争，同盟，権力，</a:t>
            </a:r>
            <a:r>
              <a:rPr lang="en-US" altLang="ja-JP" dirty="0"/>
              <a:t>etc.</a:t>
            </a:r>
          </a:p>
          <a:p>
            <a:r>
              <a:rPr lang="ja-JP" altLang="en-US" dirty="0" smtClean="0"/>
              <a:t>ネットワークとして社会現象を分析する意義</a:t>
            </a:r>
            <a:endParaRPr lang="en-US" altLang="ja-JP" dirty="0" smtClean="0"/>
          </a:p>
          <a:p>
            <a:pPr lvl="1"/>
            <a:r>
              <a:rPr lang="ja-JP" altLang="en-US" dirty="0" smtClean="0"/>
              <a:t>ネットワーク図（</a:t>
            </a:r>
            <a:r>
              <a:rPr lang="en-US" altLang="ja-JP" dirty="0" err="1" smtClean="0"/>
              <a:t>sociogram</a:t>
            </a:r>
            <a:r>
              <a:rPr lang="ja-JP" altLang="en-US" dirty="0" smtClean="0"/>
              <a:t>又は単に</a:t>
            </a:r>
            <a:r>
              <a:rPr lang="en-US" altLang="ja-JP" dirty="0" smtClean="0"/>
              <a:t>graph</a:t>
            </a:r>
            <a:r>
              <a:rPr lang="ja-JP" altLang="en-US" dirty="0" smtClean="0"/>
              <a:t>と呼ぶ）：</a:t>
            </a:r>
            <a:r>
              <a:rPr lang="en-US" altLang="ja-JP" dirty="0" smtClean="0"/>
              <a:t/>
            </a:r>
            <a:br>
              <a:rPr lang="en-US" altLang="ja-JP" dirty="0" smtClean="0"/>
            </a:br>
            <a:r>
              <a:rPr lang="ja-JP" altLang="en-US" dirty="0" smtClean="0"/>
              <a:t>社会現象</a:t>
            </a:r>
            <a:r>
              <a:rPr lang="ja-JP" altLang="en-US" dirty="0"/>
              <a:t>を高度に抽象化（モデル化）して分析するために，対象間の関係に含まれる質的な情報を削ったもの</a:t>
            </a:r>
          </a:p>
          <a:p>
            <a:pPr lvl="1"/>
            <a:endParaRPr lang="ja-JP" altLang="en-US" dirty="0"/>
          </a:p>
          <a:p>
            <a:pPr lvl="4"/>
            <a:endParaRPr lang="ja-JP" altLang="en-US" dirty="0"/>
          </a:p>
          <a:p>
            <a:pPr lvl="4"/>
            <a:endParaRPr lang="ja-JP" altLang="en-US" dirty="0"/>
          </a:p>
          <a:p>
            <a:pPr lvl="4"/>
            <a:endParaRPr lang="ja-JP" altLang="en-US" dirty="0"/>
          </a:p>
          <a:p>
            <a:pPr lvl="1"/>
            <a:r>
              <a:rPr lang="ja-JP" altLang="en-US" dirty="0"/>
              <a:t>モデル化がゴールではなく，モデル化するプロセスを通して社会現象に対する理解を</a:t>
            </a:r>
            <a:r>
              <a:rPr lang="ja-JP" altLang="en-US" dirty="0" smtClean="0"/>
              <a:t>深めある</a:t>
            </a:r>
            <a:r>
              <a:rPr lang="ja-JP" altLang="en-US" dirty="0"/>
              <a:t>状況に</a:t>
            </a:r>
            <a:r>
              <a:rPr lang="ja-JP" altLang="en-US" dirty="0" smtClean="0"/>
              <a:t>対して洞察</a:t>
            </a:r>
            <a:r>
              <a:rPr lang="ja-JP" altLang="en-US" dirty="0"/>
              <a:t>を得ることが目的</a:t>
            </a:r>
          </a:p>
        </p:txBody>
      </p:sp>
      <p:sp>
        <p:nvSpPr>
          <p:cNvPr id="22" name="スライド番号プレースホルダ 5"/>
          <p:cNvSpPr>
            <a:spLocks noGrp="1"/>
          </p:cNvSpPr>
          <p:nvPr>
            <p:ph type="sldNum" sz="quarter" idx="12"/>
          </p:nvPr>
        </p:nvSpPr>
        <p:spPr/>
        <p:txBody>
          <a:bodyPr/>
          <a:lstStyle/>
          <a:p>
            <a:fld id="{0E304CB5-B10C-4D92-9914-C70C0B81EAB5}" type="slidenum">
              <a:rPr lang="en-US" altLang="ja-JP"/>
              <a:pPr/>
              <a:t>10</a:t>
            </a:fld>
            <a:endParaRPr lang="en-US" altLang="ja-JP"/>
          </a:p>
        </p:txBody>
      </p:sp>
      <p:grpSp>
        <p:nvGrpSpPr>
          <p:cNvPr id="151573" name="Group 21"/>
          <p:cNvGrpSpPr>
            <a:grpSpLocks/>
          </p:cNvGrpSpPr>
          <p:nvPr/>
        </p:nvGrpSpPr>
        <p:grpSpPr bwMode="auto">
          <a:xfrm>
            <a:off x="3802063" y="4437966"/>
            <a:ext cx="1223962" cy="1081087"/>
            <a:chOff x="2051" y="3084"/>
            <a:chExt cx="1192" cy="1054"/>
          </a:xfrm>
        </p:grpSpPr>
        <p:sp>
          <p:nvSpPr>
            <p:cNvPr id="151574"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5"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6" name="AutoShape 24"/>
            <p:cNvCxnSpPr>
              <a:cxnSpLocks noChangeShapeType="1"/>
              <a:stCxn id="151575" idx="6"/>
              <a:endCxn id="151574" idx="2"/>
            </p:cNvCxnSpPr>
            <p:nvPr/>
          </p:nvCxnSpPr>
          <p:spPr bwMode="auto">
            <a:xfrm>
              <a:off x="2487" y="4081"/>
              <a:ext cx="468" cy="0"/>
            </a:xfrm>
            <a:prstGeom prst="straightConnector1">
              <a:avLst/>
            </a:prstGeom>
            <a:noFill/>
            <a:ln w="9525">
              <a:solidFill>
                <a:schemeClr val="tx1"/>
              </a:solidFill>
              <a:round/>
              <a:headEnd/>
              <a:tailEnd/>
            </a:ln>
            <a:effectLst/>
          </p:spPr>
        </p:cxnSp>
        <p:sp>
          <p:nvSpPr>
            <p:cNvPr id="151577"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8"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9" name="AutoShape 27"/>
            <p:cNvCxnSpPr>
              <a:cxnSpLocks noChangeShapeType="1"/>
              <a:stCxn id="151581" idx="6"/>
              <a:endCxn id="151577" idx="2"/>
            </p:cNvCxnSpPr>
            <p:nvPr/>
          </p:nvCxnSpPr>
          <p:spPr bwMode="auto">
            <a:xfrm>
              <a:off x="2487" y="3144"/>
              <a:ext cx="468" cy="0"/>
            </a:xfrm>
            <a:prstGeom prst="straightConnector1">
              <a:avLst/>
            </a:prstGeom>
            <a:noFill/>
            <a:ln w="9525">
              <a:solidFill>
                <a:schemeClr val="tx1"/>
              </a:solidFill>
              <a:round/>
              <a:headEnd/>
              <a:tailEnd/>
            </a:ln>
            <a:effectLst/>
          </p:spPr>
        </p:cxnSp>
        <p:sp>
          <p:nvSpPr>
            <p:cNvPr id="151580"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1"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2"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83" name="AutoShape 31"/>
            <p:cNvCxnSpPr>
              <a:cxnSpLocks noChangeShapeType="1"/>
              <a:stCxn id="151581" idx="3"/>
              <a:endCxn id="151582"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51584" name="AutoShape 32"/>
            <p:cNvCxnSpPr>
              <a:cxnSpLocks noChangeShapeType="1"/>
              <a:stCxn id="151580" idx="3"/>
              <a:endCxn id="151582"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51585" name="AutoShape 33"/>
            <p:cNvCxnSpPr>
              <a:cxnSpLocks noChangeShapeType="1"/>
              <a:stCxn id="151575" idx="0"/>
              <a:endCxn id="151582"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51586" name="AutoShape 34"/>
            <p:cNvCxnSpPr>
              <a:cxnSpLocks noChangeShapeType="1"/>
              <a:stCxn id="151581" idx="5"/>
              <a:endCxn id="151574"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151587" name="AutoShape 35"/>
            <p:cNvCxnSpPr>
              <a:cxnSpLocks noChangeShapeType="1"/>
              <a:stCxn id="151580" idx="3"/>
              <a:endCxn id="151575"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151588" name="AutoShape 36"/>
            <p:cNvCxnSpPr>
              <a:cxnSpLocks noChangeShapeType="1"/>
              <a:stCxn id="151580" idx="4"/>
              <a:endCxn id="151574" idx="0"/>
            </p:cNvCxnSpPr>
            <p:nvPr/>
          </p:nvCxnSpPr>
          <p:spPr bwMode="auto">
            <a:xfrm flipH="1">
              <a:off x="3015" y="3506"/>
              <a:ext cx="170" cy="513"/>
            </a:xfrm>
            <a:prstGeom prst="straightConnector1">
              <a:avLst/>
            </a:prstGeom>
            <a:noFill/>
            <a:ln w="9525">
              <a:solidFill>
                <a:schemeClr val="tx1"/>
              </a:solidFill>
              <a:round/>
              <a:headEnd/>
              <a:tailEn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 </a:t>
            </a:r>
            <a:r>
              <a:rPr lang="en-US" altLang="ja-JP" dirty="0" smtClean="0"/>
              <a:t>SNA</a:t>
            </a:r>
            <a:r>
              <a:rPr lang="ja-JP" altLang="en-US" dirty="0"/>
              <a:t>の</a:t>
            </a:r>
            <a:r>
              <a:rPr lang="ja-JP" altLang="en-US" dirty="0" smtClean="0"/>
              <a:t>発展</a:t>
            </a:r>
            <a:endParaRPr lang="ja-JP" altLang="en-US" dirty="0"/>
          </a:p>
        </p:txBody>
      </p:sp>
      <p:sp>
        <p:nvSpPr>
          <p:cNvPr id="288771" name="Rectangle 3"/>
          <p:cNvSpPr>
            <a:spLocks noGrp="1" noChangeArrowheads="1"/>
          </p:cNvSpPr>
          <p:nvPr>
            <p:ph idx="1"/>
          </p:nvPr>
        </p:nvSpPr>
        <p:spPr/>
        <p:txBody>
          <a:bodyPr/>
          <a:lstStyle/>
          <a:p>
            <a:r>
              <a:rPr lang="ja-JP" altLang="en-US" dirty="0"/>
              <a:t>計算機</a:t>
            </a:r>
            <a:r>
              <a:rPr lang="ja-JP" altLang="en-US" dirty="0" smtClean="0"/>
              <a:t>の</a:t>
            </a:r>
            <a:r>
              <a:rPr lang="ja-JP" altLang="en-US" dirty="0"/>
              <a:t>進歩により膨大</a:t>
            </a:r>
            <a:r>
              <a:rPr lang="ja-JP" altLang="en-US" dirty="0" smtClean="0"/>
              <a:t>な「社会データ」が高速に処理</a:t>
            </a:r>
            <a:r>
              <a:rPr lang="ja-JP" altLang="en-US" dirty="0"/>
              <a:t>できるようになった</a:t>
            </a:r>
          </a:p>
          <a:p>
            <a:r>
              <a:rPr lang="ja-JP" altLang="en-US" dirty="0"/>
              <a:t>計算機</a:t>
            </a:r>
            <a:r>
              <a:rPr lang="ja-JP" altLang="en-US" dirty="0" smtClean="0"/>
              <a:t>の</a:t>
            </a:r>
            <a:r>
              <a:rPr lang="ja-JP" altLang="en-US" dirty="0"/>
              <a:t>普及により「社会的関係」を含む膨大な</a:t>
            </a:r>
            <a:r>
              <a:rPr lang="ja-JP" altLang="en-US" dirty="0" smtClean="0"/>
              <a:t>データ（メールデータなど）が分析対象として利用</a:t>
            </a:r>
            <a:r>
              <a:rPr lang="ja-JP" altLang="en-US" dirty="0"/>
              <a:t>できるように</a:t>
            </a:r>
            <a:r>
              <a:rPr lang="ja-JP" altLang="en-US" dirty="0" smtClean="0"/>
              <a:t>なった</a:t>
            </a:r>
            <a:endParaRPr lang="ja-JP" altLang="en-US" dirty="0"/>
          </a:p>
          <a:p>
            <a:r>
              <a:rPr lang="ja-JP" altLang="en-US" dirty="0"/>
              <a:t>「関係」の分析は様々</a:t>
            </a:r>
            <a:r>
              <a:rPr lang="ja-JP" altLang="en-US" dirty="0" smtClean="0"/>
              <a:t>な分野</a:t>
            </a:r>
            <a:r>
              <a:rPr lang="ja-JP" altLang="en-US" dirty="0"/>
              <a:t>で応用可能である</a:t>
            </a:r>
          </a:p>
          <a:p>
            <a:pPr lvl="1"/>
            <a:r>
              <a:rPr lang="ja-JP" altLang="en-US" dirty="0" smtClean="0"/>
              <a:t>エイズなどの伝染病</a:t>
            </a:r>
            <a:r>
              <a:rPr lang="ja-JP" altLang="en-US" dirty="0"/>
              <a:t>の蔓延メカニズムの分析</a:t>
            </a:r>
          </a:p>
          <a:p>
            <a:pPr lvl="1"/>
            <a:r>
              <a:rPr lang="ja-JP" altLang="en-US" dirty="0" smtClean="0"/>
              <a:t>電力網やインターネットの脆弱性に関する分析</a:t>
            </a:r>
          </a:p>
          <a:p>
            <a:pPr lvl="1"/>
            <a:r>
              <a:rPr lang="ja-JP" altLang="en-US" dirty="0" smtClean="0"/>
              <a:t>口コミなどの情報伝播の</a:t>
            </a:r>
            <a:r>
              <a:rPr lang="ja-JP" altLang="en-US" dirty="0"/>
              <a:t>分析</a:t>
            </a:r>
          </a:p>
          <a:p>
            <a:pPr lvl="1"/>
            <a:endParaRPr lang="en-US" altLang="ja-JP" dirty="0"/>
          </a:p>
        </p:txBody>
      </p:sp>
      <p:sp>
        <p:nvSpPr>
          <p:cNvPr id="6" name="スライド番号プレースホルダ 5"/>
          <p:cNvSpPr>
            <a:spLocks noGrp="1"/>
          </p:cNvSpPr>
          <p:nvPr>
            <p:ph type="sldNum" sz="quarter" idx="12"/>
          </p:nvPr>
        </p:nvSpPr>
        <p:spPr/>
        <p:txBody>
          <a:bodyPr/>
          <a:lstStyle/>
          <a:p>
            <a:fld id="{3F069D12-07A8-4E32-A134-AABB76B0811B}" type="slidenum">
              <a:rPr lang="en-US" altLang="ja-JP"/>
              <a:pPr/>
              <a:t>11</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solidFill>
                  <a:srgbClr val="0070C0"/>
                </a:solidFill>
              </a:rPr>
              <a:t>歴史的背景</a:t>
            </a:r>
            <a:endParaRPr kumimoji="1" lang="en-US" altLang="ja-JP" dirty="0" smtClean="0">
              <a:solidFill>
                <a:srgbClr val="0070C0"/>
              </a:solidFill>
            </a:endParaRPr>
          </a:p>
          <a:p>
            <a:pPr lvl="1"/>
            <a:r>
              <a:rPr lang="ja-JP" altLang="en-US" dirty="0" smtClean="0">
                <a:solidFill>
                  <a:srgbClr val="0070C0"/>
                </a:solidFill>
              </a:rPr>
              <a:t>六次の隔たり（</a:t>
            </a:r>
            <a:r>
              <a:rPr lang="en-US" altLang="ja-JP" dirty="0" smtClean="0">
                <a:solidFill>
                  <a:srgbClr val="0070C0"/>
                </a:solidFill>
              </a:rPr>
              <a:t>Six Degrees of Separations</a:t>
            </a:r>
            <a:r>
              <a:rPr lang="ja-JP" altLang="en-US" dirty="0" smtClean="0">
                <a:solidFill>
                  <a:srgbClr val="0070C0"/>
                </a:solidFill>
              </a:rPr>
              <a:t>）</a:t>
            </a:r>
            <a:endParaRPr lang="en-US" altLang="ja-JP" dirty="0" smtClean="0">
              <a:solidFill>
                <a:srgbClr val="0070C0"/>
              </a:solidFill>
            </a:endParaRPr>
          </a:p>
          <a:p>
            <a:pPr lvl="1"/>
            <a:r>
              <a:rPr kumimoji="1" lang="ja-JP" altLang="en-US" dirty="0" smtClean="0">
                <a:solidFill>
                  <a:srgbClr val="0070C0"/>
                </a:solidFill>
              </a:rPr>
              <a:t>スモールワールド現象</a:t>
            </a:r>
            <a:endParaRPr kumimoji="1" lang="en-US" altLang="ja-JP" dirty="0" smtClean="0">
              <a:solidFill>
                <a:srgbClr val="0070C0"/>
              </a:solidFill>
            </a:endParaRPr>
          </a:p>
          <a:p>
            <a:pPr lvl="1"/>
            <a:r>
              <a:rPr lang="ja-JP" altLang="en-US" dirty="0" smtClean="0">
                <a:solidFill>
                  <a:srgbClr val="0070C0"/>
                </a:solidFill>
              </a:rPr>
              <a:t>スモールワールド・ネットワーク</a:t>
            </a:r>
            <a:endParaRPr kumimoji="1" lang="en-US" altLang="ja-JP" dirty="0" smtClean="0">
              <a:solidFill>
                <a:srgbClr val="0070C0"/>
              </a:solidFill>
            </a:endParaRPr>
          </a:p>
          <a:p>
            <a:pPr lvl="1"/>
            <a:r>
              <a:rPr lang="ja-JP" altLang="en-US" dirty="0" smtClean="0">
                <a:solidFill>
                  <a:srgbClr val="0070C0"/>
                </a:solidFill>
              </a:rPr>
              <a:t>スケールフリー・ネットワーク</a:t>
            </a:r>
            <a:endParaRPr lang="en-US" altLang="ja-JP" dirty="0" smtClean="0">
              <a:solidFill>
                <a:srgbClr val="0070C0"/>
              </a:solidFill>
            </a:endParaRPr>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六次の隔たり</a:t>
            </a:r>
            <a:r>
              <a:rPr lang="ja-JP" altLang="en-US" dirty="0" smtClean="0"/>
              <a:t>（</a:t>
            </a:r>
            <a:r>
              <a:rPr lang="en-US" altLang="ja-JP" dirty="0" smtClean="0"/>
              <a:t>Six Degrees of Separations</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スタンレー・ミルグラムのスモールワールド実験（</a:t>
            </a:r>
            <a:r>
              <a:rPr lang="en-US" dirty="0" smtClean="0"/>
              <a:t>The Small World Problem, </a:t>
            </a:r>
            <a:r>
              <a:rPr lang="en-US" altLang="ja-JP" dirty="0" smtClean="0"/>
              <a:t>1967</a:t>
            </a:r>
            <a:r>
              <a:rPr lang="ja-JP" altLang="en-US" dirty="0" smtClean="0"/>
              <a:t>）により明らかになった人間</a:t>
            </a:r>
            <a:r>
              <a:rPr lang="ja-JP" altLang="en-US" dirty="0"/>
              <a:t>同士</a:t>
            </a:r>
            <a:r>
              <a:rPr lang="ja-JP" altLang="en-US" dirty="0" smtClean="0"/>
              <a:t>の社会的つながりの距離</a:t>
            </a:r>
            <a:endParaRPr lang="en-US" altLang="ja-JP" dirty="0" smtClean="0"/>
          </a:p>
          <a:p>
            <a:pPr lvl="1"/>
            <a:r>
              <a:rPr lang="ja-JP" altLang="en-US" dirty="0" smtClean="0"/>
              <a:t>任意の二人の人物は，平均すると六人の知人を仲介して社会的に繋がっていること</a:t>
            </a:r>
            <a:endParaRPr lang="en-US" altLang="ja-JP" dirty="0" smtClean="0"/>
          </a:p>
          <a:p>
            <a:r>
              <a:rPr lang="ja-JP" altLang="en-US" dirty="0" smtClean="0"/>
              <a:t>スモールワールド実験</a:t>
            </a:r>
            <a:r>
              <a:rPr lang="ja-JP" altLang="en-US" sz="1000" dirty="0" smtClean="0"/>
              <a:t>（＊）この実験の細かな条件自体には様々な批判がある</a:t>
            </a:r>
            <a:endParaRPr lang="en-US" altLang="ja-JP" sz="1000" dirty="0" smtClean="0"/>
          </a:p>
          <a:p>
            <a:pPr lvl="1"/>
            <a:r>
              <a:rPr lang="ja-JP" altLang="en-US" dirty="0" smtClean="0"/>
              <a:t>ネブラスカ州オハマの住人から無作為</a:t>
            </a:r>
            <a:r>
              <a:rPr lang="en-US" altLang="ja-JP" dirty="0" smtClean="0"/>
              <a:t/>
            </a:r>
            <a:br>
              <a:rPr lang="en-US" altLang="ja-JP" dirty="0" smtClean="0"/>
            </a:br>
            <a:r>
              <a:rPr lang="ja-JP" altLang="en-US" dirty="0" err="1" smtClean="0"/>
              <a:t>に抽</a:t>
            </a:r>
            <a:r>
              <a:rPr lang="ja-JP" altLang="en-US" dirty="0" smtClean="0"/>
              <a:t>出した</a:t>
            </a:r>
            <a:r>
              <a:rPr lang="en-US" altLang="ja-JP" dirty="0" smtClean="0"/>
              <a:t>160</a:t>
            </a:r>
            <a:r>
              <a:rPr lang="ja-JP" altLang="en-US" dirty="0" smtClean="0"/>
              <a:t>人に手紙を送る</a:t>
            </a:r>
            <a:endParaRPr lang="en-US" altLang="ja-JP" dirty="0" smtClean="0"/>
          </a:p>
          <a:p>
            <a:pPr lvl="1"/>
            <a:r>
              <a:rPr lang="ja-JP" altLang="en-US" dirty="0" smtClean="0"/>
              <a:t>マサチューセッツ州ボストン在住の株</a:t>
            </a:r>
            <a:r>
              <a:rPr lang="en-US" altLang="ja-JP" dirty="0" smtClean="0"/>
              <a:t/>
            </a:r>
            <a:br>
              <a:rPr lang="en-US" altLang="ja-JP" dirty="0" smtClean="0"/>
            </a:br>
            <a:r>
              <a:rPr lang="ja-JP" altLang="en-US" dirty="0" smtClean="0"/>
              <a:t>仲買人へその手紙を転送するよう依頼</a:t>
            </a:r>
            <a:endParaRPr lang="en-US" altLang="ja-JP" dirty="0" smtClean="0"/>
          </a:p>
          <a:p>
            <a:pPr lvl="1"/>
            <a:r>
              <a:rPr lang="ja-JP" altLang="en-US" dirty="0" smtClean="0"/>
              <a:t>手紙を転送する際は，それぞれの個人</a:t>
            </a:r>
            <a:r>
              <a:rPr lang="en-US" altLang="ja-JP" dirty="0" smtClean="0"/>
              <a:t/>
            </a:r>
            <a:br>
              <a:rPr lang="en-US" altLang="ja-JP" dirty="0" smtClean="0"/>
            </a:br>
            <a:r>
              <a:rPr lang="ja-JP" altLang="en-US" dirty="0" smtClean="0"/>
              <a:t>的な知人でかつ仲買人と社会的に近い</a:t>
            </a:r>
            <a:r>
              <a:rPr lang="en-US" altLang="ja-JP" dirty="0" smtClean="0"/>
              <a:t/>
            </a:r>
            <a:br>
              <a:rPr lang="en-US" altLang="ja-JP" dirty="0" smtClean="0"/>
            </a:br>
            <a:r>
              <a:rPr lang="ja-JP" altLang="en-US" dirty="0" smtClean="0"/>
              <a:t>と思われる人物に転送する</a:t>
            </a:r>
            <a:endParaRPr lang="en-US" altLang="ja-JP" dirty="0" smtClean="0"/>
          </a:p>
          <a:p>
            <a:pPr lvl="1"/>
            <a:r>
              <a:rPr lang="ja-JP" altLang="en-US" dirty="0" smtClean="0"/>
              <a:t>実験の結果，届いた手紙は平均</a:t>
            </a:r>
            <a:r>
              <a:rPr lang="en-US" altLang="ja-JP" dirty="0" smtClean="0"/>
              <a:t>6</a:t>
            </a:r>
            <a:r>
              <a:rPr lang="ja-JP" altLang="en-US" dirty="0" smtClean="0"/>
              <a:t>人を経由して届いていることがわかった（「世間の狭さ」を実証した最初の実験となった）</a:t>
            </a:r>
            <a:endParaRPr lang="en-US" altLang="ja-JP" dirty="0"/>
          </a:p>
          <a:p>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13</a:t>
            </a:fld>
            <a:endParaRPr lang="en-US" altLang="ja-JP"/>
          </a:p>
        </p:txBody>
      </p:sp>
      <p:grpSp>
        <p:nvGrpSpPr>
          <p:cNvPr id="28" name="グループ化 27"/>
          <p:cNvGrpSpPr/>
          <p:nvPr/>
        </p:nvGrpSpPr>
        <p:grpSpPr>
          <a:xfrm>
            <a:off x="5463631" y="3542612"/>
            <a:ext cx="3629561" cy="2074409"/>
            <a:chOff x="5463631" y="3542612"/>
            <a:chExt cx="3629561" cy="2074409"/>
          </a:xfrm>
        </p:grpSpPr>
        <p:pic>
          <p:nvPicPr>
            <p:cNvPr id="291845" name="Picture 5"/>
            <p:cNvPicPr>
              <a:picLocks noChangeAspect="1" noChangeArrowheads="1"/>
            </p:cNvPicPr>
            <p:nvPr/>
          </p:nvPicPr>
          <p:blipFill>
            <a:blip r:embed="rId3" cstate="print"/>
            <a:srcRect/>
            <a:stretch>
              <a:fillRect/>
            </a:stretch>
          </p:blipFill>
          <p:spPr bwMode="auto">
            <a:xfrm>
              <a:off x="5463631" y="3542612"/>
              <a:ext cx="3629561" cy="2074409"/>
            </a:xfrm>
            <a:prstGeom prst="rect">
              <a:avLst/>
            </a:prstGeom>
            <a:noFill/>
            <a:ln w="9525" cap="flat" cmpd="sng" algn="ctr">
              <a:noFill/>
              <a:prstDash val="solid"/>
              <a:miter lim="800000"/>
              <a:headEnd/>
              <a:tailEnd/>
            </a:ln>
            <a:effectLst/>
          </p:spPr>
        </p:pic>
        <p:sp>
          <p:nvSpPr>
            <p:cNvPr id="16" name="円/楕円 15"/>
            <p:cNvSpPr>
              <a:spLocks noChangeAspect="1"/>
            </p:cNvSpPr>
            <p:nvPr/>
          </p:nvSpPr>
          <p:spPr bwMode="auto">
            <a:xfrm>
              <a:off x="7088182" y="4243608"/>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 name="円/楕円 16"/>
            <p:cNvSpPr>
              <a:spLocks noChangeAspect="1"/>
            </p:cNvSpPr>
            <p:nvPr/>
          </p:nvSpPr>
          <p:spPr bwMode="auto">
            <a:xfrm>
              <a:off x="8200564" y="4177651"/>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9" name="曲線コネクタ 18"/>
            <p:cNvCxnSpPr>
              <a:stCxn id="16" idx="4"/>
              <a:endCxn id="17" idx="4"/>
            </p:cNvCxnSpPr>
            <p:nvPr/>
          </p:nvCxnSpPr>
          <p:spPr bwMode="auto">
            <a:xfrm rot="5400000" flipH="1" flipV="1">
              <a:off x="7648001" y="3727653"/>
              <a:ext cx="65957" cy="1112382"/>
            </a:xfrm>
            <a:prstGeom prst="curvedConnector3">
              <a:avLst>
                <a:gd name="adj1" fmla="val -346589"/>
              </a:avLst>
            </a:prstGeom>
            <a:noFill/>
            <a:ln w="12700" cap="flat" cmpd="sng" algn="ctr">
              <a:solidFill>
                <a:schemeClr val="tx1"/>
              </a:solidFill>
              <a:prstDash val="solid"/>
              <a:round/>
              <a:headEnd type="none" w="med" len="med"/>
              <a:tailEnd type="triangle"/>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2000"/>
                                        <p:tgtEl>
                                          <p:spTgt spid="8">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2000"/>
                                        <p:tgtEl>
                                          <p:spTgt spid="2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2000"/>
                                        <p:tgtEl>
                                          <p:spTgt spid="8">
                                            <p:txEl>
                                              <p:pRg st="4" end="4"/>
                                            </p:txEl>
                                          </p:spTgt>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2000"/>
                                        <p:tgtEl>
                                          <p:spTgt spid="8">
                                            <p:txEl>
                                              <p:pRg st="5" end="5"/>
                                            </p:txEl>
                                          </p:spTgt>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の狭さ（スモールワールド）を表すその他の数（１）</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エルデシュ数（</a:t>
            </a:r>
            <a:r>
              <a:rPr lang="en-US" altLang="ja-JP" dirty="0" err="1" smtClean="0"/>
              <a:t>Erdos</a:t>
            </a:r>
            <a:r>
              <a:rPr lang="en-US" altLang="ja-JP" dirty="0" smtClean="0"/>
              <a:t> Number</a:t>
            </a:r>
            <a:r>
              <a:rPr lang="ja-JP" altLang="en-US" dirty="0" smtClean="0"/>
              <a:t>）</a:t>
            </a:r>
            <a:endParaRPr lang="en-US" altLang="ja-JP" dirty="0" smtClean="0"/>
          </a:p>
          <a:p>
            <a:pPr lvl="1"/>
            <a:r>
              <a:rPr lang="ja-JP" altLang="en-US" dirty="0" smtClean="0"/>
              <a:t>ポール</a:t>
            </a:r>
            <a:r>
              <a:rPr lang="ja-JP" altLang="en-US" dirty="0"/>
              <a:t>・</a:t>
            </a:r>
            <a:r>
              <a:rPr lang="ja-JP" altLang="en-US" dirty="0" smtClean="0"/>
              <a:t>エルデシュ（</a:t>
            </a:r>
            <a:r>
              <a:rPr lang="en-US" altLang="ja-JP" dirty="0" smtClean="0"/>
              <a:t>Paul </a:t>
            </a:r>
            <a:r>
              <a:rPr lang="en-US" altLang="ja-JP" dirty="0" err="1" smtClean="0"/>
              <a:t>Erdos</a:t>
            </a:r>
            <a:r>
              <a:rPr lang="ja-JP" altLang="en-US" dirty="0" smtClean="0"/>
              <a:t>） </a:t>
            </a:r>
            <a:r>
              <a:rPr lang="en-US" altLang="ja-JP" dirty="0" smtClean="0"/>
              <a:t>1913-1996</a:t>
            </a:r>
            <a:endParaRPr lang="ja-JP" altLang="en-US" dirty="0"/>
          </a:p>
          <a:p>
            <a:pPr lvl="2"/>
            <a:r>
              <a:rPr kumimoji="1" lang="ja-JP" altLang="en-US" dirty="0" smtClean="0"/>
              <a:t>生涯のほとんどを旅し続け，行く先々の数学者と論文を</a:t>
            </a:r>
            <a:r>
              <a:rPr kumimoji="1" lang="en-US" altLang="ja-JP" dirty="0" smtClean="0"/>
              <a:t/>
            </a:r>
            <a:br>
              <a:rPr kumimoji="1" lang="en-US" altLang="ja-JP" dirty="0" smtClean="0"/>
            </a:br>
            <a:r>
              <a:rPr kumimoji="1" lang="en-US" altLang="ja-JP" dirty="0" smtClean="0"/>
              <a:t>1,500</a:t>
            </a:r>
            <a:r>
              <a:rPr lang="ja-JP" altLang="en-US" dirty="0"/>
              <a:t>本</a:t>
            </a:r>
            <a:r>
              <a:rPr kumimoji="1" lang="ja-JP" altLang="en-US" dirty="0" smtClean="0"/>
              <a:t>以上の共著論文を発表した数学者</a:t>
            </a:r>
            <a:endParaRPr kumimoji="1" lang="en-US" altLang="ja-JP" dirty="0" smtClean="0"/>
          </a:p>
          <a:p>
            <a:pPr lvl="1"/>
            <a:r>
              <a:rPr kumimoji="1" lang="ja-JP" altLang="en-US" dirty="0" smtClean="0"/>
              <a:t>エルデシュ自身のエルデシュ数を</a:t>
            </a:r>
            <a:r>
              <a:rPr kumimoji="1" lang="en-US" altLang="ja-JP" dirty="0" smtClean="0"/>
              <a:t>0</a:t>
            </a:r>
            <a:r>
              <a:rPr kumimoji="1" lang="ja-JP" altLang="en-US" dirty="0" smtClean="0"/>
              <a:t>とし，彼と共著した人物を</a:t>
            </a:r>
            <a:r>
              <a:rPr kumimoji="1" lang="en-US" altLang="ja-JP" dirty="0" smtClean="0"/>
              <a:t/>
            </a:r>
            <a:br>
              <a:rPr kumimoji="1" lang="en-US" altLang="ja-JP" dirty="0" smtClean="0"/>
            </a:br>
            <a:r>
              <a:rPr kumimoji="1" lang="ja-JP" altLang="en-US" dirty="0" smtClean="0"/>
              <a:t>エルデシュ数</a:t>
            </a:r>
            <a:r>
              <a:rPr kumimoji="1" lang="en-US" altLang="ja-JP" dirty="0" smtClean="0"/>
              <a:t>1</a:t>
            </a:r>
            <a:r>
              <a:rPr lang="ja-JP" altLang="en-US" dirty="0" err="1"/>
              <a:t>，</a:t>
            </a:r>
            <a:r>
              <a:rPr lang="ja-JP" altLang="en-US" dirty="0" smtClean="0"/>
              <a:t>エルデシュ数</a:t>
            </a:r>
            <a:r>
              <a:rPr lang="en-US" altLang="ja-JP" dirty="0" smtClean="0"/>
              <a:t>1</a:t>
            </a:r>
            <a:r>
              <a:rPr lang="ja-JP" altLang="en-US" dirty="0" smtClean="0"/>
              <a:t>の人物と共著した人物を</a:t>
            </a:r>
            <a:r>
              <a:rPr lang="en-US" altLang="ja-JP" dirty="0" smtClean="0"/>
              <a:t/>
            </a:r>
            <a:br>
              <a:rPr lang="en-US" altLang="ja-JP" dirty="0" smtClean="0"/>
            </a:br>
            <a:r>
              <a:rPr lang="ja-JP" altLang="en-US" dirty="0" smtClean="0"/>
              <a:t>エルデシュ数２，という具合に数える</a:t>
            </a:r>
            <a:endParaRPr lang="en-US" altLang="ja-JP" dirty="0" smtClean="0"/>
          </a:p>
          <a:p>
            <a:pPr lvl="1"/>
            <a:r>
              <a:rPr lang="ja-JP" altLang="en-US" dirty="0" smtClean="0"/>
              <a:t>エルデシュ数をもつ</a:t>
            </a:r>
            <a:r>
              <a:rPr kumimoji="1" lang="ja-JP" altLang="en-US" dirty="0" smtClean="0"/>
              <a:t>数学者のほとんどはエルデシュ数が</a:t>
            </a:r>
            <a:r>
              <a:rPr kumimoji="1" lang="en-US" altLang="ja-JP" dirty="0" smtClean="0"/>
              <a:t>5</a:t>
            </a:r>
            <a:r>
              <a:rPr kumimoji="1" lang="ja-JP" altLang="en-US" dirty="0" smtClean="0"/>
              <a:t>以下</a:t>
            </a:r>
            <a:endParaRPr kumimoji="1" lang="en-US" altLang="ja-JP" dirty="0" smtClean="0"/>
          </a:p>
          <a:p>
            <a:pPr lvl="2"/>
            <a:r>
              <a:rPr kumimoji="1" lang="ja-JP" altLang="en-US" dirty="0" smtClean="0"/>
              <a:t>中央値</a:t>
            </a:r>
            <a:r>
              <a:rPr kumimoji="1" lang="en-US" altLang="ja-JP" dirty="0" smtClean="0"/>
              <a:t>5</a:t>
            </a:r>
            <a:r>
              <a:rPr kumimoji="1" lang="ja-JP" altLang="en-US" dirty="0" err="1" smtClean="0"/>
              <a:t>，</a:t>
            </a:r>
            <a:r>
              <a:rPr kumimoji="1" lang="ja-JP" altLang="en-US" dirty="0" smtClean="0"/>
              <a:t>平均値</a:t>
            </a:r>
            <a:r>
              <a:rPr kumimoji="1" lang="en-US" altLang="ja-JP" dirty="0" smtClean="0"/>
              <a:t>4.65</a:t>
            </a:r>
            <a:r>
              <a:rPr kumimoji="1" lang="ja-JP" altLang="en-US" dirty="0" err="1" smtClean="0"/>
              <a:t>，</a:t>
            </a:r>
            <a:r>
              <a:rPr kumimoji="1" lang="ja-JP" altLang="en-US" dirty="0" smtClean="0"/>
              <a:t>最大値</a:t>
            </a:r>
            <a:r>
              <a:rPr kumimoji="1" lang="en-US" altLang="ja-JP" dirty="0" smtClean="0"/>
              <a:t>13</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14</a:t>
            </a:fld>
            <a:endParaRPr lang="en-US" altLang="ja-JP"/>
          </a:p>
        </p:txBody>
      </p:sp>
      <p:pic>
        <p:nvPicPr>
          <p:cNvPr id="292866" name="Picture 2"/>
          <p:cNvPicPr>
            <a:picLocks noChangeAspect="1" noChangeArrowheads="1"/>
          </p:cNvPicPr>
          <p:nvPr/>
        </p:nvPicPr>
        <p:blipFill>
          <a:blip r:embed="rId3" cstate="print"/>
          <a:srcRect/>
          <a:stretch>
            <a:fillRect/>
          </a:stretch>
        </p:blipFill>
        <p:spPr bwMode="auto">
          <a:xfrm>
            <a:off x="7919498" y="1196975"/>
            <a:ext cx="972090" cy="2380796"/>
          </a:xfrm>
          <a:prstGeom prst="rect">
            <a:avLst/>
          </a:prstGeom>
          <a:noFill/>
          <a:ln w="9525" cap="flat" cmpd="sng" algn="ctr">
            <a:noFill/>
            <a:prstDash val="solid"/>
            <a:miter lim="800000"/>
            <a:headEnd/>
            <a:tailEnd/>
          </a:ln>
          <a:effectLst/>
        </p:spPr>
      </p:pic>
      <p:sp>
        <p:nvSpPr>
          <p:cNvPr id="10" name="テキスト ボックス 9"/>
          <p:cNvSpPr txBox="1"/>
          <p:nvPr/>
        </p:nvSpPr>
        <p:spPr>
          <a:xfrm>
            <a:off x="7919498" y="3577771"/>
            <a:ext cx="1139372" cy="215444"/>
          </a:xfrm>
          <a:prstGeom prst="rect">
            <a:avLst/>
          </a:prstGeom>
          <a:noFill/>
        </p:spPr>
        <p:txBody>
          <a:bodyPr wrap="square" rtlCol="0">
            <a:spAutoFit/>
          </a:bodyPr>
          <a:lstStyle/>
          <a:p>
            <a:pPr>
              <a:buNone/>
            </a:pPr>
            <a:r>
              <a:rPr lang="en-US" altLang="ja-JP" sz="800" dirty="0" smtClean="0"/>
              <a:t>Wikipedia</a:t>
            </a:r>
            <a:r>
              <a:rPr lang="ja-JP" altLang="en-US" sz="800" dirty="0" smtClean="0"/>
              <a:t>より転載</a:t>
            </a:r>
            <a:endParaRPr kumimoji="1" lang="ja-JP" altLang="en-US" sz="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の狭さ（スモールワールド）を表すその他の数（２）</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ケビン・ベーコンの神託（</a:t>
            </a:r>
            <a:r>
              <a:rPr lang="en-US" dirty="0" smtClean="0"/>
              <a:t>The Oracle of Bacon</a:t>
            </a:r>
            <a:r>
              <a:rPr lang="ja-JP" altLang="en-US" dirty="0" smtClean="0"/>
              <a:t>）</a:t>
            </a:r>
            <a:endParaRPr lang="en-US" altLang="ja-JP" dirty="0" smtClean="0"/>
          </a:p>
          <a:p>
            <a:pPr lvl="1"/>
            <a:r>
              <a:rPr lang="ja-JP" altLang="en-US" dirty="0" smtClean="0"/>
              <a:t>エルデシュ数にちなんで（？）ヴァージニア大学の</a:t>
            </a:r>
            <a:r>
              <a:rPr lang="en-US" altLang="ja-JP" dirty="0" smtClean="0"/>
              <a:t/>
            </a:r>
            <a:br>
              <a:rPr lang="en-US" altLang="ja-JP" dirty="0" smtClean="0"/>
            </a:br>
            <a:r>
              <a:rPr lang="en-US" altLang="ja-JP" dirty="0" smtClean="0"/>
              <a:t>2</a:t>
            </a:r>
            <a:r>
              <a:rPr lang="ja-JP" altLang="en-US" dirty="0" smtClean="0"/>
              <a:t>人の学生によって考案されたゲーム</a:t>
            </a:r>
            <a:r>
              <a:rPr lang="en-US" altLang="ja-JP" dirty="0" smtClean="0"/>
              <a:t/>
            </a:r>
            <a:br>
              <a:rPr lang="en-US" altLang="ja-JP" dirty="0" smtClean="0"/>
            </a:br>
            <a:r>
              <a:rPr lang="en-US" altLang="ja-JP" dirty="0" smtClean="0"/>
              <a:t> </a:t>
            </a:r>
            <a:r>
              <a:rPr lang="en-US" altLang="ja-JP" dirty="0" smtClean="0">
                <a:hlinkClick r:id="rId3"/>
              </a:rPr>
              <a:t>http://oracleofbacon.org/</a:t>
            </a:r>
            <a:endParaRPr lang="en-US" altLang="ja-JP" dirty="0" smtClean="0"/>
          </a:p>
          <a:p>
            <a:pPr lvl="1"/>
            <a:r>
              <a:rPr lang="ja-JP" altLang="en-US" dirty="0" smtClean="0"/>
              <a:t>役者の共演関係に基づいて，ケビン・ベーコンに</a:t>
            </a:r>
            <a:r>
              <a:rPr lang="en-US" altLang="ja-JP" dirty="0" smtClean="0"/>
              <a:t/>
            </a:r>
            <a:br>
              <a:rPr lang="en-US" altLang="ja-JP" dirty="0" smtClean="0"/>
            </a:br>
            <a:r>
              <a:rPr lang="ja-JP" altLang="en-US" dirty="0" smtClean="0"/>
              <a:t>何ステップでたどり着くかを見ることができる</a:t>
            </a:r>
            <a:endParaRPr lang="en-US" altLang="ja-JP" dirty="0" smtClean="0"/>
          </a:p>
          <a:p>
            <a:pPr lvl="2"/>
            <a:r>
              <a:rPr lang="ja-JP" altLang="en-US" dirty="0" smtClean="0"/>
              <a:t>ケビン・ベーコンは約</a:t>
            </a:r>
            <a:r>
              <a:rPr lang="en-US" altLang="ja-JP" dirty="0" smtClean="0"/>
              <a:t>1,500</a:t>
            </a:r>
            <a:r>
              <a:rPr lang="ja-JP" altLang="en-US" dirty="0" smtClean="0"/>
              <a:t>人の役者と共演している（</a:t>
            </a:r>
            <a:r>
              <a:rPr lang="en-US" altLang="ja-JP" dirty="0" smtClean="0"/>
              <a:t>1</a:t>
            </a:r>
            <a:r>
              <a:rPr lang="ja-JP" altLang="en-US" dirty="0" smtClean="0"/>
              <a:t>ステップ）</a:t>
            </a:r>
            <a:endParaRPr lang="en-US" altLang="ja-JP" dirty="0" smtClean="0"/>
          </a:p>
          <a:p>
            <a:pPr lvl="2"/>
            <a:r>
              <a:rPr lang="en-US" altLang="ja-JP" dirty="0"/>
              <a:t>11</a:t>
            </a:r>
            <a:r>
              <a:rPr lang="ja-JP" altLang="en-US" dirty="0" smtClean="0"/>
              <a:t>万人の役者が</a:t>
            </a:r>
            <a:r>
              <a:rPr lang="en-US" altLang="ja-JP" dirty="0" smtClean="0"/>
              <a:t>2</a:t>
            </a:r>
            <a:r>
              <a:rPr lang="ja-JP" altLang="en-US" dirty="0" smtClean="0"/>
              <a:t>ステップでケビン・ベーコンにたどりつく</a:t>
            </a:r>
            <a:endParaRPr lang="en-US" altLang="ja-JP" dirty="0" smtClean="0"/>
          </a:p>
          <a:p>
            <a:pPr lvl="2"/>
            <a:r>
              <a:rPr lang="en-US" altLang="ja-JP" dirty="0" smtClean="0"/>
              <a:t>26</a:t>
            </a:r>
            <a:r>
              <a:rPr lang="ja-JP" altLang="en-US" dirty="0" smtClean="0"/>
              <a:t>万人の役者が</a:t>
            </a:r>
            <a:r>
              <a:rPr lang="en-US" altLang="ja-JP" dirty="0"/>
              <a:t>3</a:t>
            </a:r>
            <a:r>
              <a:rPr lang="ja-JP" altLang="en-US" dirty="0" smtClean="0"/>
              <a:t>ステップでケビン・ベーコンにたどりつく</a:t>
            </a:r>
            <a:endParaRPr lang="en-US" altLang="ja-JP" dirty="0" smtClean="0"/>
          </a:p>
          <a:p>
            <a:pPr lvl="2"/>
            <a:r>
              <a:rPr lang="en-US" altLang="ja-JP" dirty="0" smtClean="0"/>
              <a:t>50</a:t>
            </a:r>
            <a:r>
              <a:rPr lang="ja-JP" altLang="en-US" dirty="0" smtClean="0"/>
              <a:t>万人の役者の大半が</a:t>
            </a:r>
            <a:r>
              <a:rPr lang="en-US" altLang="ja-JP" dirty="0"/>
              <a:t>6</a:t>
            </a:r>
            <a:r>
              <a:rPr lang="ja-JP" altLang="en-US" dirty="0" smtClean="0"/>
              <a:t>ステップでケビン・ベーコンにたどりつく</a:t>
            </a:r>
            <a:endParaRPr lang="en-US" altLang="ja-JP" dirty="0" smtClean="0"/>
          </a:p>
          <a:p>
            <a:pPr lvl="2"/>
            <a:r>
              <a:rPr lang="en-US" altLang="ja-JP" dirty="0" smtClean="0"/>
              <a:t>10</a:t>
            </a:r>
            <a:r>
              <a:rPr lang="ja-JP" altLang="en-US" dirty="0" smtClean="0"/>
              <a:t>ステップ以上の役者はみつかっていない</a:t>
            </a:r>
            <a:endParaRPr lang="en-US" altLang="ja-JP" dirty="0" smtClean="0"/>
          </a:p>
          <a:p>
            <a:pPr lvl="2"/>
            <a:r>
              <a:rPr lang="ja-JP" altLang="en-US" dirty="0"/>
              <a:t>すべて</a:t>
            </a:r>
            <a:r>
              <a:rPr lang="ja-JP" altLang="en-US" dirty="0" smtClean="0"/>
              <a:t>の役者の平均ステップ数は約</a:t>
            </a:r>
            <a:r>
              <a:rPr lang="en-US" altLang="ja-JP" dirty="0" smtClean="0"/>
              <a:t>2.9</a:t>
            </a:r>
            <a:r>
              <a:rPr lang="ja-JP" altLang="en-US" dirty="0" smtClean="0"/>
              <a:t>ステップとなる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15</a:t>
            </a:fld>
            <a:endParaRPr lang="en-US" altLang="ja-JP"/>
          </a:p>
        </p:txBody>
      </p:sp>
      <p:pic>
        <p:nvPicPr>
          <p:cNvPr id="293890" name="Picture 2"/>
          <p:cNvPicPr>
            <a:picLocks noChangeAspect="1" noChangeArrowheads="1"/>
          </p:cNvPicPr>
          <p:nvPr/>
        </p:nvPicPr>
        <p:blipFill>
          <a:blip r:embed="rId4" cstate="print"/>
          <a:srcRect/>
          <a:stretch>
            <a:fillRect/>
          </a:stretch>
        </p:blipFill>
        <p:spPr bwMode="auto">
          <a:xfrm>
            <a:off x="7272338" y="1196975"/>
            <a:ext cx="1619250" cy="1743075"/>
          </a:xfrm>
          <a:prstGeom prst="rect">
            <a:avLst/>
          </a:prstGeom>
          <a:noFill/>
          <a:ln w="9525" cap="flat" cmpd="sng" algn="ctr">
            <a:noFill/>
            <a:prstDash val="solid"/>
            <a:miter lim="800000"/>
            <a:headEnd/>
            <a:tailEnd/>
          </a:ln>
          <a:effectLst/>
        </p:spPr>
      </p:pic>
      <p:sp>
        <p:nvSpPr>
          <p:cNvPr id="9" name="テキスト ボックス 8"/>
          <p:cNvSpPr txBox="1"/>
          <p:nvPr/>
        </p:nvSpPr>
        <p:spPr>
          <a:xfrm>
            <a:off x="7511213" y="2940050"/>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p:cNvPicPr>
            <a:picLocks noChangeAspect="1" noChangeArrowheads="1"/>
          </p:cNvPicPr>
          <p:nvPr/>
        </p:nvPicPr>
        <p:blipFill>
          <a:blip r:embed="rId3" cstate="print"/>
          <a:srcRect/>
          <a:stretch>
            <a:fillRect/>
          </a:stretch>
        </p:blipFill>
        <p:spPr bwMode="auto">
          <a:xfrm>
            <a:off x="2418443" y="3876231"/>
            <a:ext cx="1885950" cy="1885950"/>
          </a:xfrm>
          <a:prstGeom prst="rect">
            <a:avLst/>
          </a:prstGeom>
          <a:noFill/>
          <a:ln w="9525" cap="flat" cmpd="sng" algn="ctr">
            <a:noFill/>
            <a:prstDash val="solid"/>
            <a:miter lim="800000"/>
            <a:headEnd/>
            <a:tailEnd/>
          </a:ln>
          <a:effectLst/>
        </p:spPr>
      </p:pic>
      <p:pic>
        <p:nvPicPr>
          <p:cNvPr id="294915" name="Picture 3"/>
          <p:cNvPicPr>
            <a:picLocks noChangeAspect="1" noChangeArrowheads="1"/>
          </p:cNvPicPr>
          <p:nvPr/>
        </p:nvPicPr>
        <p:blipFill>
          <a:blip r:embed="rId4" cstate="print"/>
          <a:srcRect/>
          <a:stretch>
            <a:fillRect/>
          </a:stretch>
        </p:blipFill>
        <p:spPr bwMode="auto">
          <a:xfrm>
            <a:off x="4800600" y="3876231"/>
            <a:ext cx="1885950" cy="1885950"/>
          </a:xfrm>
          <a:prstGeom prst="rect">
            <a:avLst/>
          </a:prstGeom>
          <a:noFill/>
          <a:ln w="9525" cap="flat" cmpd="sng" algn="ctr">
            <a:noFill/>
            <a:prstDash val="solid"/>
            <a:miter lim="800000"/>
            <a:headEnd/>
            <a:tailEnd/>
          </a:ln>
          <a:effectLst/>
        </p:spPr>
      </p:pic>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smtClean="0"/>
              <a:t>1</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ja-JP" altLang="en-US" dirty="0" smtClean="0"/>
              <a:t>ネットワーク内の任意の</a:t>
            </a:r>
            <a:r>
              <a:rPr kumimoji="1" lang="en-US" altLang="ja-JP" dirty="0" smtClean="0"/>
              <a:t>2</a:t>
            </a:r>
            <a:r>
              <a:rPr kumimoji="1" lang="ja-JP" altLang="en-US" dirty="0" err="1" smtClean="0"/>
              <a:t>つの</a:t>
            </a:r>
            <a:r>
              <a:rPr kumimoji="1" lang="ja-JP" altLang="en-US" dirty="0" smtClean="0"/>
              <a:t>ノードが，小数のノードを仲介することで接続される性質</a:t>
            </a:r>
            <a:endParaRPr kumimoji="1" lang="en-US" altLang="ja-JP" dirty="0" smtClean="0"/>
          </a:p>
          <a:p>
            <a:r>
              <a:rPr kumimoji="1" lang="en-US" altLang="ja-JP" dirty="0" smtClean="0"/>
              <a:t>WS</a:t>
            </a:r>
            <a:r>
              <a:rPr kumimoji="1" lang="ja-JP" altLang="en-US" dirty="0" smtClean="0"/>
              <a:t>モデル</a:t>
            </a:r>
            <a:r>
              <a:rPr kumimoji="1" lang="ja-JP" altLang="en-US" sz="1800" dirty="0" smtClean="0"/>
              <a:t>（ワッツ・ストロガッツモデル，「スモールワールドモデル」）</a:t>
            </a:r>
            <a:endParaRPr kumimoji="1" lang="en-US" altLang="ja-JP" sz="1800" dirty="0" smtClean="0"/>
          </a:p>
          <a:p>
            <a:pPr lvl="1"/>
            <a:r>
              <a:rPr lang="ja-JP" altLang="en-US" dirty="0" smtClean="0"/>
              <a:t>スモールワールド現象を説明した最初の数学的モデル</a:t>
            </a:r>
            <a:endParaRPr kumimoji="1" lang="en-US" altLang="ja-JP" dirty="0" smtClean="0"/>
          </a:p>
          <a:p>
            <a:pPr lvl="1"/>
            <a:r>
              <a:rPr lang="ja-JP" altLang="en-US" dirty="0"/>
              <a:t>以下</a:t>
            </a:r>
            <a:r>
              <a:rPr lang="ja-JP" altLang="en-US" dirty="0" smtClean="0"/>
              <a:t>のアルゴリズムで生成してできるネットワーク</a:t>
            </a:r>
            <a:endParaRPr lang="ja-JP" altLang="en-US" dirty="0"/>
          </a:p>
          <a:p>
            <a:pPr marL="1257300" lvl="2" indent="-342900">
              <a:buFont typeface="+mj-lt"/>
              <a:buAutoNum type="arabicPeriod"/>
            </a:pPr>
            <a:r>
              <a:rPr lang="ja-JP" altLang="en-US" dirty="0"/>
              <a:t>全てのノード</a:t>
            </a:r>
            <a:r>
              <a:rPr lang="ja-JP" altLang="en-US" dirty="0" smtClean="0"/>
              <a:t>を近隣する</a:t>
            </a:r>
            <a:r>
              <a:rPr lang="en-US" altLang="ja-JP" dirty="0" smtClean="0">
                <a:latin typeface="Times New Roman" pitchFamily="18" charset="0"/>
                <a:cs typeface="Times New Roman" pitchFamily="18" charset="0"/>
              </a:rPr>
              <a:t>a</a:t>
            </a:r>
            <a:r>
              <a:rPr lang="ja-JP" altLang="en-US" dirty="0" smtClean="0"/>
              <a:t>個</a:t>
            </a:r>
            <a:r>
              <a:rPr lang="ja-JP" altLang="en-US" dirty="0"/>
              <a:t>のノードと格子（</a:t>
            </a:r>
            <a:r>
              <a:rPr lang="en-US" altLang="ja-JP" dirty="0"/>
              <a:t>1</a:t>
            </a:r>
            <a:r>
              <a:rPr lang="ja-JP" altLang="en-US" dirty="0"/>
              <a:t>次元格子）状</a:t>
            </a:r>
            <a:r>
              <a:rPr lang="ja-JP" altLang="en-US" dirty="0" smtClean="0"/>
              <a:t>に繋ぐ</a:t>
            </a:r>
            <a:endParaRPr lang="en-US" altLang="ja-JP" dirty="0" smtClean="0"/>
          </a:p>
          <a:p>
            <a:pPr marL="1257300" lvl="2" indent="-342900">
              <a:buFont typeface="+mj-lt"/>
              <a:buAutoNum type="arabicPeriod"/>
            </a:pPr>
            <a:r>
              <a:rPr lang="ja-JP" altLang="en-US" dirty="0" smtClean="0"/>
              <a:t>エッジ</a:t>
            </a:r>
            <a:r>
              <a:rPr lang="ja-JP" altLang="en-US" dirty="0"/>
              <a:t>を</a:t>
            </a:r>
            <a:r>
              <a:rPr lang="ja-JP" altLang="en-US" dirty="0" smtClean="0"/>
              <a:t>確率</a:t>
            </a:r>
            <a:r>
              <a:rPr lang="en-US" altLang="ja-JP" i="1" dirty="0" smtClean="0">
                <a:latin typeface="Times New Roman" pitchFamily="18" charset="0"/>
                <a:cs typeface="Times New Roman" pitchFamily="18" charset="0"/>
              </a:rPr>
              <a:t>p</a:t>
            </a:r>
            <a:r>
              <a:rPr lang="ja-JP" altLang="en-US" dirty="0" smtClean="0"/>
              <a:t>で</a:t>
            </a:r>
            <a:r>
              <a:rPr lang="ja-JP" altLang="en-US" dirty="0"/>
              <a:t>ランダムに</a:t>
            </a:r>
            <a:r>
              <a:rPr lang="ja-JP" altLang="en-US" dirty="0" smtClean="0"/>
              <a:t>張り替える（ランダムリンクの生成）</a:t>
            </a:r>
            <a:endParaRPr lang="ja-JP" altLang="en-US" dirty="0"/>
          </a:p>
          <a:p>
            <a:pPr lvl="1"/>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16</a:t>
            </a:fld>
            <a:endParaRPr lang="en-US" altLang="ja-JP"/>
          </a:p>
        </p:txBody>
      </p:sp>
      <p:sp>
        <p:nvSpPr>
          <p:cNvPr id="12" name="テキスト ボックス 11"/>
          <p:cNvSpPr txBox="1"/>
          <p:nvPr/>
        </p:nvSpPr>
        <p:spPr>
          <a:xfrm>
            <a:off x="6569669" y="541724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
        <p:nvSpPr>
          <p:cNvPr id="13" name="右矢印 12"/>
          <p:cNvSpPr/>
          <p:nvPr/>
        </p:nvSpPr>
        <p:spPr bwMode="auto">
          <a:xfrm>
            <a:off x="4304393" y="4644578"/>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a:t>2</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en-US" altLang="ja-JP" dirty="0" smtClean="0"/>
              <a:t>WS</a:t>
            </a:r>
            <a:r>
              <a:rPr kumimoji="1" lang="ja-JP" altLang="en-US" dirty="0" smtClean="0"/>
              <a:t>モデルの特徴</a:t>
            </a:r>
            <a:endParaRPr kumimoji="1" lang="en-US" altLang="ja-JP" dirty="0" smtClean="0"/>
          </a:p>
          <a:p>
            <a:pPr lvl="1"/>
            <a:r>
              <a:rPr lang="ja-JP" altLang="en-US" dirty="0" smtClean="0"/>
              <a:t>ランダムリンク（ショートカット）が</a:t>
            </a:r>
            <a:r>
              <a:rPr lang="ja-JP" altLang="en-US" dirty="0"/>
              <a:t>形成される</a:t>
            </a:r>
            <a:r>
              <a:rPr lang="ja-JP" altLang="en-US" dirty="0" smtClean="0"/>
              <a:t>効果（</a:t>
            </a:r>
            <a:r>
              <a:rPr lang="en-US" altLang="ja-JP" i="1" dirty="0" smtClean="0">
                <a:latin typeface="Times New Roman" pitchFamily="18" charset="0"/>
                <a:cs typeface="Times New Roman" pitchFamily="18" charset="0"/>
              </a:rPr>
              <a:t>p</a:t>
            </a:r>
            <a:r>
              <a:rPr lang="ja-JP" altLang="en-US" dirty="0" smtClean="0"/>
              <a:t>）に</a:t>
            </a:r>
            <a:r>
              <a:rPr lang="ja-JP" altLang="en-US" dirty="0"/>
              <a:t>よって</a:t>
            </a:r>
            <a:r>
              <a:rPr lang="ja-JP" altLang="en-US" dirty="0" smtClean="0"/>
              <a:t>平均経路長</a:t>
            </a:r>
            <a:r>
              <a:rPr lang="en-US" altLang="ja-JP" dirty="0"/>
              <a:t>(</a:t>
            </a:r>
            <a:r>
              <a:rPr lang="en-US" altLang="ja-JP" i="1" dirty="0" smtClean="0">
                <a:latin typeface="Times New Roman" pitchFamily="18" charset="0"/>
                <a:cs typeface="Times New Roman" pitchFamily="18" charset="0"/>
              </a:rPr>
              <a:t>L</a:t>
            </a:r>
            <a:r>
              <a:rPr lang="en-US" altLang="ja-JP" dirty="0">
                <a:latin typeface="Times New Roman" pitchFamily="18" charset="0"/>
                <a:cs typeface="Times New Roman" pitchFamily="18" charset="0"/>
              </a:rPr>
              <a:t>)</a:t>
            </a:r>
            <a:r>
              <a:rPr lang="ja-JP" altLang="en-US" dirty="0" smtClean="0"/>
              <a:t>は</a:t>
            </a:r>
            <a:r>
              <a:rPr lang="ja-JP" altLang="en-US" dirty="0"/>
              <a:t>ほぼ </a:t>
            </a:r>
            <a:r>
              <a:rPr lang="en-US" altLang="ja-JP" i="1" dirty="0" smtClean="0">
                <a:latin typeface="Times New Roman" pitchFamily="18" charset="0"/>
                <a:cs typeface="Times New Roman" pitchFamily="18" charset="0"/>
              </a:rPr>
              <a:t>L </a:t>
            </a:r>
            <a:r>
              <a:rPr lang="en-US" altLang="ja-JP" dirty="0" smtClean="0"/>
              <a:t>∝ </a:t>
            </a:r>
            <a:r>
              <a:rPr lang="en-US" altLang="ja-JP" dirty="0" smtClean="0">
                <a:latin typeface="Times New Roman" pitchFamily="18" charset="0"/>
                <a:cs typeface="Times New Roman" pitchFamily="18" charset="0"/>
              </a:rPr>
              <a:t>log </a:t>
            </a:r>
            <a:r>
              <a:rPr lang="en-US" altLang="ja-JP" i="1" dirty="0" smtClean="0">
                <a:latin typeface="Times New Roman" pitchFamily="18" charset="0"/>
                <a:cs typeface="Times New Roman" pitchFamily="18" charset="0"/>
              </a:rPr>
              <a:t>n</a:t>
            </a:r>
            <a:r>
              <a:rPr lang="en-US" altLang="ja-JP" dirty="0" smtClean="0">
                <a:latin typeface="Times New Roman" pitchFamily="18" charset="0"/>
                <a:cs typeface="Times New Roman" pitchFamily="18" charset="0"/>
              </a:rPr>
              <a:t> </a:t>
            </a:r>
            <a:r>
              <a:rPr lang="ja-JP" altLang="en-US" dirty="0" smtClean="0"/>
              <a:t>となる</a:t>
            </a:r>
            <a:endParaRPr lang="en-US" altLang="ja-JP" dirty="0" smtClean="0"/>
          </a:p>
          <a:p>
            <a:pPr lvl="2"/>
            <a:r>
              <a:rPr lang="ja-JP" altLang="en-US" dirty="0" smtClean="0"/>
              <a:t>ネットワーク内のノード数が増えても任意の</a:t>
            </a:r>
            <a:r>
              <a:rPr lang="en-US" altLang="ja-JP" dirty="0" smtClean="0"/>
              <a:t>2</a:t>
            </a:r>
            <a:r>
              <a:rPr lang="ja-JP" altLang="en-US" dirty="0" err="1" smtClean="0"/>
              <a:t>つの</a:t>
            </a:r>
            <a:r>
              <a:rPr lang="ja-JP" altLang="en-US" dirty="0" smtClean="0"/>
              <a:t>ノード間の距離はほぼ一定していることを示している</a:t>
            </a:r>
            <a:endParaRPr lang="en-US" altLang="ja-JP" dirty="0" smtClean="0"/>
          </a:p>
          <a:p>
            <a:pPr lvl="2"/>
            <a:endParaRPr lang="en-US" altLang="ja-JP" dirty="0"/>
          </a:p>
          <a:p>
            <a:pPr marL="342900" lvl="1" indent="-342900">
              <a:buFont typeface="Wingdings" pitchFamily="2" charset="2"/>
              <a:buChar char="n"/>
            </a:pPr>
            <a:r>
              <a:rPr lang="en-US" altLang="ja-JP" dirty="0" smtClean="0"/>
              <a:t>1998</a:t>
            </a:r>
            <a:r>
              <a:rPr lang="ja-JP" altLang="en-US" dirty="0" smtClean="0"/>
              <a:t>年に</a:t>
            </a:r>
            <a:r>
              <a:rPr lang="en-US" altLang="ja-JP" dirty="0" smtClean="0"/>
              <a:t>Nature</a:t>
            </a:r>
            <a:r>
              <a:rPr lang="ja-JP" altLang="en-US" dirty="0" smtClean="0"/>
              <a:t>に掲載されたダンカン・ワッツとスティーブン・ストロガッツの論文</a:t>
            </a:r>
            <a:r>
              <a:rPr lang="en-US" altLang="ja-JP" dirty="0" smtClean="0"/>
              <a:t>[2]</a:t>
            </a:r>
            <a:r>
              <a:rPr lang="ja-JP" altLang="en-US" dirty="0" smtClean="0"/>
              <a:t>によってスモールワールド現象（モデル）が数学的に示されたことを受け，ネットワーク科学への関心が世界的に高まる</a:t>
            </a:r>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17</a:t>
            </a:fld>
            <a:endParaRPr lang="en-US" altLang="ja-JP"/>
          </a:p>
        </p:txBody>
      </p:sp>
      <p:sp>
        <p:nvSpPr>
          <p:cNvPr id="9" name="テキスト ボックス 8"/>
          <p:cNvSpPr txBox="1"/>
          <p:nvPr/>
        </p:nvSpPr>
        <p:spPr>
          <a:xfrm>
            <a:off x="457200" y="6255657"/>
            <a:ext cx="7460343" cy="215444"/>
          </a:xfrm>
          <a:prstGeom prst="rect">
            <a:avLst/>
          </a:prstGeom>
          <a:noFill/>
        </p:spPr>
        <p:txBody>
          <a:bodyPr wrap="square" rtlCol="0">
            <a:spAutoFit/>
          </a:bodyPr>
          <a:lstStyle/>
          <a:p>
            <a:pPr>
              <a:buNone/>
            </a:pPr>
            <a:r>
              <a:rPr lang="en-US" sz="800" dirty="0" smtClean="0"/>
              <a:t>[2]  Duncan J. Watts</a:t>
            </a:r>
            <a:r>
              <a:rPr lang="en-US" altLang="ja-JP" sz="800" dirty="0" smtClean="0"/>
              <a:t> and</a:t>
            </a:r>
            <a:r>
              <a:rPr lang="ja-JP" altLang="en-US" sz="800" dirty="0" smtClean="0"/>
              <a:t> </a:t>
            </a:r>
            <a:r>
              <a:rPr lang="en-US" sz="800" dirty="0" smtClean="0"/>
              <a:t>Steven H. </a:t>
            </a:r>
            <a:r>
              <a:rPr lang="en-US" sz="800" dirty="0" err="1" smtClean="0"/>
              <a:t>Strogatz</a:t>
            </a:r>
            <a:r>
              <a:rPr lang="en-US" altLang="ja-JP" sz="800" dirty="0" smtClean="0"/>
              <a:t>,</a:t>
            </a:r>
            <a:r>
              <a:rPr lang="ja-JP" altLang="en-US" sz="800" dirty="0" smtClean="0"/>
              <a:t> </a:t>
            </a:r>
            <a:r>
              <a:rPr lang="en-US" altLang="ja-JP" sz="800" dirty="0" smtClean="0"/>
              <a:t>“Collective </a:t>
            </a:r>
            <a:r>
              <a:rPr lang="en-US" altLang="ja-JP" sz="800" dirty="0"/>
              <a:t>dynamics of small-world </a:t>
            </a:r>
            <a:r>
              <a:rPr lang="en-US" altLang="ja-JP" sz="800" dirty="0" smtClean="0"/>
              <a:t>networks”, </a:t>
            </a:r>
            <a:r>
              <a:rPr lang="en-US" altLang="ja-JP" sz="800" dirty="0"/>
              <a:t>Nature 393, </a:t>
            </a:r>
            <a:r>
              <a:rPr lang="en-US" altLang="ja-JP" sz="800" dirty="0" smtClean="0"/>
              <a:t>pp.440-442,1998.</a:t>
            </a:r>
            <a:endParaRPr kumimoji="1" lang="ja-JP" altLang="en-US" sz="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kumimoji="1" lang="en-US" altLang="ja-JP" dirty="0" smtClean="0"/>
              <a:t>1</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ごく少数のノードが膨大な次数（エッジ）を持つ一方，大多数のノードはごく少数の次数を持つという性質</a:t>
            </a:r>
            <a:endParaRPr lang="en-US" altLang="ja-JP" dirty="0" smtClean="0"/>
          </a:p>
          <a:p>
            <a:r>
              <a:rPr lang="en-US" altLang="ja-JP" dirty="0" smtClean="0"/>
              <a:t>BA</a:t>
            </a:r>
            <a:r>
              <a:rPr lang="ja-JP" altLang="en-US" dirty="0" smtClean="0"/>
              <a:t>モデル</a:t>
            </a:r>
            <a:r>
              <a:rPr lang="ja-JP" altLang="en-US" sz="1800" dirty="0" smtClean="0"/>
              <a:t>（バラバシ・アルバートモデル，「スケールフリー・モデル」）</a:t>
            </a:r>
            <a:endParaRPr lang="ja-JP" altLang="en-US" dirty="0" smtClean="0"/>
          </a:p>
          <a:p>
            <a:pPr lvl="1"/>
            <a:r>
              <a:rPr lang="en-US" altLang="ja-JP" dirty="0" smtClean="0"/>
              <a:t>WS</a:t>
            </a:r>
            <a:r>
              <a:rPr lang="ja-JP" altLang="en-US" dirty="0" smtClean="0"/>
              <a:t>モデルよりも現実世界で観察されるネットワークに近いモデル</a:t>
            </a:r>
            <a:endParaRPr lang="en-US" altLang="ja-JP" dirty="0" smtClean="0"/>
          </a:p>
          <a:p>
            <a:pPr lvl="1"/>
            <a:r>
              <a:rPr lang="ja-JP" altLang="en-US" dirty="0" smtClean="0"/>
              <a:t>以下のアルゴリズムで生成してできるネットワーク</a:t>
            </a:r>
          </a:p>
          <a:p>
            <a:pPr marL="1257300" lvl="2" indent="-342900">
              <a:buFont typeface="+mj-lt"/>
              <a:buAutoNum type="arabicPeriod"/>
            </a:pPr>
            <a:r>
              <a:rPr lang="en-US" altLang="ja-JP" dirty="0" smtClean="0">
                <a:latin typeface="Times New Roman" pitchFamily="18" charset="0"/>
                <a:cs typeface="Times New Roman" pitchFamily="18" charset="0"/>
              </a:rPr>
              <a:t>n</a:t>
            </a:r>
            <a:r>
              <a:rPr lang="ja-JP" altLang="en-US" dirty="0" smtClean="0"/>
              <a:t>個のノードからなる完全グラフ </a:t>
            </a:r>
            <a:r>
              <a:rPr lang="en-US" altLang="ja-JP" dirty="0" err="1" smtClean="0">
                <a:latin typeface="Times New Roman" pitchFamily="18" charset="0"/>
                <a:cs typeface="Times New Roman" pitchFamily="18" charset="0"/>
              </a:rPr>
              <a:t>K</a:t>
            </a:r>
            <a:r>
              <a:rPr lang="en-US" altLang="ja-JP" baseline="-25000" dirty="0" err="1" smtClean="0">
                <a:latin typeface="Times New Roman" pitchFamily="18" charset="0"/>
                <a:cs typeface="Times New Roman" pitchFamily="18" charset="0"/>
              </a:rPr>
              <a:t>n</a:t>
            </a:r>
            <a:r>
              <a:rPr lang="ja-JP" altLang="en-US" dirty="0" smtClean="0">
                <a:cs typeface="Times New Roman" pitchFamily="18" charset="0"/>
              </a:rPr>
              <a:t>に</a:t>
            </a:r>
            <a:r>
              <a:rPr lang="ja-JP" altLang="en-US" dirty="0" smtClean="0"/>
              <a:t>新しいノードを</a:t>
            </a:r>
            <a:r>
              <a:rPr lang="en-US" altLang="ja-JP" dirty="0"/>
              <a:t>1</a:t>
            </a:r>
            <a:r>
              <a:rPr lang="ja-JP" altLang="en-US" dirty="0" smtClean="0"/>
              <a:t>個追加する</a:t>
            </a:r>
            <a:endParaRPr lang="en-US" altLang="ja-JP" dirty="0" smtClean="0"/>
          </a:p>
          <a:p>
            <a:pPr marL="1257300" lvl="2" indent="-342900">
              <a:buFont typeface="+mj-lt"/>
              <a:buAutoNum type="arabicPeriod"/>
            </a:pPr>
            <a:r>
              <a:rPr lang="ja-JP" altLang="en-US" dirty="0" smtClean="0"/>
              <a:t>追加ノードから，すでに存在している</a:t>
            </a:r>
            <a:r>
              <a:rPr lang="en-US" altLang="ja-JP" dirty="0" smtClean="0">
                <a:latin typeface="Times New Roman" pitchFamily="18" charset="0"/>
                <a:cs typeface="Times New Roman" pitchFamily="18" charset="0"/>
              </a:rPr>
              <a:t>n</a:t>
            </a:r>
            <a:r>
              <a:rPr lang="ja-JP" altLang="en-US" dirty="0" smtClean="0"/>
              <a:t>個のノードに対してエッジをはる（エッジがはられる確率は，それぞれのノードのその時点での次数</a:t>
            </a:r>
            <a:r>
              <a:rPr lang="en-US" altLang="ja-JP" dirty="0" smtClean="0">
                <a:latin typeface="Times New Roman" pitchFamily="18" charset="0"/>
                <a:cs typeface="Times New Roman" pitchFamily="18" charset="0"/>
              </a:rPr>
              <a:t>k</a:t>
            </a:r>
            <a:r>
              <a:rPr lang="ja-JP" altLang="en-US" dirty="0" smtClean="0"/>
              <a:t>に比例させる）</a:t>
            </a:r>
          </a:p>
          <a:p>
            <a:pPr marL="1257300" lvl="2" indent="-342900">
              <a:buFont typeface="+mj-lt"/>
              <a:buAutoNum type="arabicPeriod"/>
            </a:pPr>
            <a:r>
              <a:rPr lang="ja-JP" altLang="en-US" dirty="0" smtClean="0"/>
              <a:t>ノードが所定の数になるまで手順</a:t>
            </a:r>
            <a:r>
              <a:rPr lang="en-US" altLang="ja-JP" dirty="0" smtClean="0"/>
              <a:t>2</a:t>
            </a:r>
            <a:r>
              <a:rPr lang="ja-JP" altLang="en-US" dirty="0" smtClean="0"/>
              <a:t>を繰り返す</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18</a:t>
            </a:fld>
            <a:endParaRPr lang="en-US" altLang="ja-JP"/>
          </a:p>
        </p:txBody>
      </p:sp>
      <p:pic>
        <p:nvPicPr>
          <p:cNvPr id="295938" name="Picture 2"/>
          <p:cNvPicPr>
            <a:picLocks noChangeAspect="1" noChangeArrowheads="1"/>
          </p:cNvPicPr>
          <p:nvPr/>
        </p:nvPicPr>
        <p:blipFill>
          <a:blip r:embed="rId3" cstate="print"/>
          <a:srcRect/>
          <a:stretch>
            <a:fillRect/>
          </a:stretch>
        </p:blipFill>
        <p:spPr bwMode="auto">
          <a:xfrm>
            <a:off x="5045667" y="4727569"/>
            <a:ext cx="1885950" cy="1885950"/>
          </a:xfrm>
          <a:prstGeom prst="rect">
            <a:avLst/>
          </a:prstGeom>
          <a:noFill/>
          <a:ln w="9525" cap="flat" cmpd="sng" algn="ctr">
            <a:noFill/>
            <a:prstDash val="solid"/>
            <a:miter lim="800000"/>
            <a:headEnd/>
            <a:tailEnd/>
          </a:ln>
          <a:effectLst/>
        </p:spPr>
      </p:pic>
      <p:sp>
        <p:nvSpPr>
          <p:cNvPr id="10" name="テキスト ボックス 9"/>
          <p:cNvSpPr txBox="1"/>
          <p:nvPr/>
        </p:nvSpPr>
        <p:spPr>
          <a:xfrm>
            <a:off x="6931617" y="612616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pic>
        <p:nvPicPr>
          <p:cNvPr id="295939" name="Picture 3"/>
          <p:cNvPicPr>
            <a:picLocks noChangeAspect="1" noChangeArrowheads="1"/>
          </p:cNvPicPr>
          <p:nvPr/>
        </p:nvPicPr>
        <p:blipFill>
          <a:blip r:embed="rId4" cstate="print"/>
          <a:srcRect/>
          <a:stretch>
            <a:fillRect/>
          </a:stretch>
        </p:blipFill>
        <p:spPr bwMode="auto">
          <a:xfrm>
            <a:off x="2519136" y="4727569"/>
            <a:ext cx="1885950" cy="1885950"/>
          </a:xfrm>
          <a:prstGeom prst="rect">
            <a:avLst/>
          </a:prstGeom>
          <a:noFill/>
          <a:ln w="9525" cap="flat" cmpd="sng" algn="ctr">
            <a:noFill/>
            <a:prstDash val="solid"/>
            <a:miter lim="800000"/>
            <a:headEnd/>
            <a:tailEnd/>
          </a:ln>
          <a:effectLst/>
        </p:spPr>
      </p:pic>
      <p:sp>
        <p:nvSpPr>
          <p:cNvPr id="11" name="右矢印 10"/>
          <p:cNvSpPr/>
          <p:nvPr/>
        </p:nvSpPr>
        <p:spPr bwMode="auto">
          <a:xfrm>
            <a:off x="4491403" y="5471892"/>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a:t>2</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en-US" altLang="ja-JP" dirty="0" smtClean="0"/>
              <a:t>BA</a:t>
            </a:r>
            <a:r>
              <a:rPr lang="ja-JP" altLang="en-US" dirty="0" smtClean="0"/>
              <a:t>モデルの特徴</a:t>
            </a:r>
            <a:endParaRPr lang="en-US" altLang="ja-JP" dirty="0" smtClean="0"/>
          </a:p>
          <a:p>
            <a:pPr lvl="1"/>
            <a:r>
              <a:rPr lang="ja-JP" altLang="en-US" dirty="0" smtClean="0"/>
              <a:t>優先的選択に基づくネットワークの成長を表現している</a:t>
            </a:r>
            <a:endParaRPr lang="en-US" altLang="ja-JP" dirty="0" smtClean="0"/>
          </a:p>
          <a:p>
            <a:pPr lvl="2"/>
            <a:r>
              <a:rPr lang="ja-JP" altLang="en-US" dirty="0" smtClean="0"/>
              <a:t>すでにネットワーク内に存在している次数の大きなノードに対して新しいエッジが高い確率で接続され，そのノードがハブとなる</a:t>
            </a:r>
            <a:r>
              <a:rPr lang="ja-JP" altLang="en-US" dirty="0"/>
              <a:t>（</a:t>
            </a:r>
            <a:r>
              <a:rPr lang="ja-JP" altLang="en-US" dirty="0" smtClean="0"/>
              <a:t>「金持ちはより金持ちになる」）</a:t>
            </a:r>
            <a:endParaRPr lang="en-US" altLang="ja-JP" dirty="0" smtClean="0"/>
          </a:p>
          <a:p>
            <a:pPr lvl="1"/>
            <a:r>
              <a:rPr lang="ja-JP" altLang="en-US" dirty="0" smtClean="0"/>
              <a:t>次数の分布が</a:t>
            </a:r>
            <a:r>
              <a:rPr lang="ja-JP" altLang="en-US" dirty="0" err="1" smtClean="0"/>
              <a:t>べき</a:t>
            </a:r>
            <a:r>
              <a:rPr lang="ja-JP" altLang="en-US" dirty="0" smtClean="0"/>
              <a:t>法則として表わされる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19</a:t>
            </a:fld>
            <a:endParaRPr lang="en-US" altLang="ja-JP"/>
          </a:p>
        </p:txBody>
      </p:sp>
      <p:sp>
        <p:nvSpPr>
          <p:cNvPr id="9" name="テキスト ボックス 8"/>
          <p:cNvSpPr txBox="1"/>
          <p:nvPr/>
        </p:nvSpPr>
        <p:spPr>
          <a:xfrm>
            <a:off x="457200" y="6255657"/>
            <a:ext cx="8434388" cy="338554"/>
          </a:xfrm>
          <a:prstGeom prst="rect">
            <a:avLst/>
          </a:prstGeom>
          <a:noFill/>
        </p:spPr>
        <p:txBody>
          <a:bodyPr wrap="square" rtlCol="0">
            <a:spAutoFit/>
          </a:bodyPr>
          <a:lstStyle/>
          <a:p>
            <a:pPr>
              <a:buNone/>
            </a:pPr>
            <a:r>
              <a:rPr lang="en-US" sz="800" dirty="0" smtClean="0"/>
              <a:t>[</a:t>
            </a:r>
            <a:r>
              <a:rPr lang="en-US" altLang="ja-JP" sz="800" dirty="0" smtClean="0"/>
              <a:t>3</a:t>
            </a:r>
            <a:r>
              <a:rPr lang="en-US" sz="800" dirty="0" smtClean="0"/>
              <a:t>] Masao </a:t>
            </a:r>
            <a:r>
              <a:rPr lang="en-US" sz="800" dirty="0" err="1" smtClean="0"/>
              <a:t>Ohira</a:t>
            </a:r>
            <a:r>
              <a:rPr lang="en-US" sz="800" dirty="0" smtClean="0"/>
              <a:t>, Tetsuya </a:t>
            </a:r>
            <a:r>
              <a:rPr lang="en-US" sz="800" dirty="0" err="1" smtClean="0"/>
              <a:t>Ohoka</a:t>
            </a:r>
            <a:r>
              <a:rPr lang="en-US" sz="800" dirty="0" smtClean="0"/>
              <a:t>, Takeshi </a:t>
            </a:r>
            <a:r>
              <a:rPr lang="en-US" sz="800" dirty="0" err="1" smtClean="0"/>
              <a:t>Kakimoto</a:t>
            </a:r>
            <a:r>
              <a:rPr lang="en-US" sz="800" dirty="0" smtClean="0"/>
              <a:t>, Naoki </a:t>
            </a:r>
            <a:r>
              <a:rPr lang="en-US" sz="800" dirty="0" err="1" smtClean="0"/>
              <a:t>Ohsugi</a:t>
            </a:r>
            <a:r>
              <a:rPr lang="en-US" sz="800" dirty="0" smtClean="0"/>
              <a:t>, and Ken-</a:t>
            </a:r>
            <a:r>
              <a:rPr lang="en-US" sz="800" dirty="0" err="1" smtClean="0"/>
              <a:t>ichi</a:t>
            </a:r>
            <a:r>
              <a:rPr lang="en-US" sz="800" dirty="0" smtClean="0"/>
              <a:t> Matsumoto, “Supporting Knowledge Collaboration Using Social Networks in A Large-Scale Online Community of Software Development Projects,” In APSEC2005 Workshop on Supporting Knowledge Collaboration in Software Development, pp.835-840, December 2005. </a:t>
            </a:r>
            <a:endParaRPr kumimoji="1" lang="ja-JP" altLang="en-US" sz="800" dirty="0"/>
          </a:p>
        </p:txBody>
      </p:sp>
      <p:pic>
        <p:nvPicPr>
          <p:cNvPr id="296962" name="Picture 2"/>
          <p:cNvPicPr>
            <a:picLocks noChangeAspect="1" noChangeArrowheads="1"/>
          </p:cNvPicPr>
          <p:nvPr/>
        </p:nvPicPr>
        <p:blipFill>
          <a:blip r:embed="rId3" cstate="print"/>
          <a:srcRect/>
          <a:stretch>
            <a:fillRect/>
          </a:stretch>
        </p:blipFill>
        <p:spPr bwMode="auto">
          <a:xfrm>
            <a:off x="2982543" y="3304041"/>
            <a:ext cx="3837131" cy="2553607"/>
          </a:xfrm>
          <a:prstGeom prst="rect">
            <a:avLst/>
          </a:prstGeom>
          <a:noFill/>
          <a:ln w="9525" cap="flat" cmpd="sng" algn="ctr">
            <a:noFill/>
            <a:prstDash val="solid"/>
            <a:miter lim="800000"/>
            <a:headEnd/>
            <a:tailEnd/>
          </a:ln>
          <a:effectLst/>
        </p:spPr>
      </p:pic>
      <p:cxnSp>
        <p:nvCxnSpPr>
          <p:cNvPr id="27" name="直線コネクタ 26"/>
          <p:cNvCxnSpPr/>
          <p:nvPr/>
        </p:nvCxnSpPr>
        <p:spPr bwMode="auto">
          <a:xfrm>
            <a:off x="3360057" y="3687763"/>
            <a:ext cx="2097315" cy="1807029"/>
          </a:xfrm>
          <a:prstGeom prst="line">
            <a:avLst/>
          </a:prstGeom>
          <a:noFill/>
          <a:ln w="25400" cap="flat" cmpd="sng" algn="ctr">
            <a:solidFill>
              <a:srgbClr val="FFC000"/>
            </a:solidFill>
            <a:prstDash val="dash"/>
            <a:round/>
            <a:headEnd type="none" w="med" len="med"/>
            <a:tailEnd type="none"/>
          </a:ln>
          <a:effectLst/>
        </p:spPr>
      </p:cxnSp>
      <p:sp>
        <p:nvSpPr>
          <p:cNvPr id="29" name="正方形/長方形 28"/>
          <p:cNvSpPr/>
          <p:nvPr/>
        </p:nvSpPr>
        <p:spPr>
          <a:xfrm>
            <a:off x="3474150" y="5876442"/>
            <a:ext cx="3275011" cy="307777"/>
          </a:xfrm>
          <a:prstGeom prst="rect">
            <a:avLst/>
          </a:prstGeom>
        </p:spPr>
        <p:txBody>
          <a:bodyPr wrap="square">
            <a:spAutoFit/>
          </a:bodyPr>
          <a:lstStyle/>
          <a:p>
            <a:pPr algn="just">
              <a:buNone/>
            </a:pPr>
            <a:r>
              <a:rPr lang="en-US" altLang="ja-JP" sz="1400" dirty="0" smtClean="0">
                <a:latin typeface="+mn-ea"/>
              </a:rPr>
              <a:t>SourceForge.net</a:t>
            </a:r>
            <a:r>
              <a:rPr lang="ja-JP" altLang="en-US" sz="1400" dirty="0" smtClean="0">
                <a:latin typeface="+mn-ea"/>
              </a:rPr>
              <a:t>の開発者の次数分布</a:t>
            </a:r>
            <a:r>
              <a:rPr lang="en-US" altLang="ja-JP" sz="1400" dirty="0" smtClean="0">
                <a:latin typeface="+mn-ea"/>
              </a:rPr>
              <a:t>[3]</a:t>
            </a:r>
            <a:endParaRPr lang="ja-JP" altLang="en-US" sz="1400" dirty="0">
              <a:latin typeface="+mn-ea"/>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smtClean="0"/>
              <a:t>3</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スケールフリー性をもつ（べき乗則に従う）ネットワークの例</a:t>
            </a:r>
            <a:endParaRPr lang="en-US" altLang="ja-JP" dirty="0" smtClean="0"/>
          </a:p>
          <a:p>
            <a:pPr lvl="1"/>
            <a:r>
              <a:rPr lang="ja-JP" altLang="en-US" dirty="0" smtClean="0"/>
              <a:t>インターネットの構造</a:t>
            </a:r>
            <a:endParaRPr lang="en-US" altLang="ja-JP" dirty="0" smtClean="0"/>
          </a:p>
          <a:p>
            <a:pPr lvl="1"/>
            <a:r>
              <a:rPr lang="en-US" altLang="ja-JP" dirty="0" smtClean="0"/>
              <a:t>WWW</a:t>
            </a:r>
            <a:r>
              <a:rPr lang="ja-JP" altLang="en-US" dirty="0" err="1" smtClean="0"/>
              <a:t>の被</a:t>
            </a:r>
            <a:r>
              <a:rPr lang="ja-JP" altLang="en-US" dirty="0" smtClean="0"/>
              <a:t>リンク数の関係</a:t>
            </a:r>
            <a:endParaRPr lang="en-US" altLang="ja-JP" dirty="0" smtClean="0"/>
          </a:p>
          <a:p>
            <a:pPr lvl="1"/>
            <a:r>
              <a:rPr lang="ja-JP" altLang="en-US" dirty="0" smtClean="0"/>
              <a:t>科学論文の引用回数の関係</a:t>
            </a:r>
            <a:endParaRPr lang="en-US" altLang="ja-JP" dirty="0" smtClean="0"/>
          </a:p>
          <a:p>
            <a:pPr lvl="1"/>
            <a:r>
              <a:rPr lang="ja-JP" altLang="en-US" dirty="0" smtClean="0"/>
              <a:t>河川の構造（本流と支流）</a:t>
            </a:r>
            <a:endParaRPr lang="en-US" altLang="ja-JP" dirty="0" smtClean="0"/>
          </a:p>
          <a:p>
            <a:pPr lvl="1"/>
            <a:r>
              <a:rPr lang="ja-JP" altLang="en-US" dirty="0" smtClean="0"/>
              <a:t>生態系の食物連鎖の関係</a:t>
            </a:r>
            <a:endParaRPr lang="en-US" altLang="ja-JP" dirty="0" smtClean="0"/>
          </a:p>
          <a:p>
            <a:pPr lvl="1"/>
            <a:r>
              <a:rPr lang="ja-JP" altLang="en-US" dirty="0" smtClean="0"/>
              <a:t>電力網</a:t>
            </a:r>
            <a:endParaRPr lang="en-US" altLang="ja-JP" dirty="0" smtClean="0"/>
          </a:p>
          <a:p>
            <a:pPr lvl="1"/>
            <a:r>
              <a:rPr lang="ja-JP" altLang="en-US" dirty="0" smtClean="0"/>
              <a:t>エイズの伝播経路など，</a:t>
            </a:r>
            <a:r>
              <a:rPr lang="en-US" altLang="ja-JP" dirty="0" smtClean="0"/>
              <a:t/>
            </a:r>
            <a:br>
              <a:rPr lang="en-US" altLang="ja-JP" dirty="0" smtClean="0"/>
            </a:br>
            <a:r>
              <a:rPr lang="ja-JP" altLang="en-US" dirty="0" smtClean="0"/>
              <a:t>我々の日常の様々な関係にスケールフリー性を見ることができる</a:t>
            </a:r>
            <a:endParaRPr lang="en-US" altLang="ja-JP" dirty="0" smtClean="0"/>
          </a:p>
          <a:p>
            <a:r>
              <a:rPr lang="ja-JP" altLang="en-US" dirty="0" smtClean="0"/>
              <a:t>スケールフリーネットワークの強さと弱さ</a:t>
            </a:r>
            <a:endParaRPr lang="en-US" altLang="ja-JP" dirty="0" smtClean="0"/>
          </a:p>
          <a:p>
            <a:pPr lvl="1"/>
            <a:r>
              <a:rPr lang="ja-JP" altLang="en-US" dirty="0" smtClean="0"/>
              <a:t>ハブの存在のおかげで任意のエッジを切っても構造全体はほとんど影響を受けない（</a:t>
            </a:r>
            <a:r>
              <a:rPr lang="en-US" altLang="ja-JP" dirty="0" smtClean="0"/>
              <a:t>i.e., </a:t>
            </a:r>
            <a:r>
              <a:rPr lang="ja-JP" altLang="en-US" dirty="0" smtClean="0"/>
              <a:t>インターネットの堅牢性）</a:t>
            </a:r>
            <a:endParaRPr lang="en-US" altLang="ja-JP" dirty="0" smtClean="0"/>
          </a:p>
          <a:p>
            <a:pPr lvl="1"/>
            <a:r>
              <a:rPr lang="ja-JP" altLang="en-US" dirty="0" smtClean="0"/>
              <a:t>ハブを取り除く（攻撃を受ける）と構造全体が大きな影響を受ける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20</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solidFill>
                  <a:srgbClr val="0070C0"/>
                </a:solidFill>
              </a:rPr>
              <a:t>用語の定義と代表的指標</a:t>
            </a:r>
            <a:endParaRPr lang="en-US" altLang="ja-JP" dirty="0" smtClean="0">
              <a:solidFill>
                <a:srgbClr val="0070C0"/>
              </a:solidFill>
            </a:endParaRPr>
          </a:p>
          <a:p>
            <a:pPr lvl="1">
              <a:lnSpc>
                <a:spcPct val="90000"/>
              </a:lnSpc>
            </a:pPr>
            <a:r>
              <a:rPr lang="ja-JP" altLang="en-US" dirty="0" smtClean="0">
                <a:solidFill>
                  <a:srgbClr val="0070C0"/>
                </a:solidFill>
              </a:rPr>
              <a:t>グラフの定義</a:t>
            </a:r>
            <a:endParaRPr lang="en-US" altLang="ja-JP" dirty="0" smtClean="0">
              <a:solidFill>
                <a:srgbClr val="0070C0"/>
              </a:solidFill>
            </a:endParaRPr>
          </a:p>
          <a:p>
            <a:pPr lvl="1">
              <a:lnSpc>
                <a:spcPct val="90000"/>
              </a:lnSpc>
            </a:pPr>
            <a:r>
              <a:rPr lang="ja-JP" altLang="en-US" dirty="0" smtClean="0">
                <a:solidFill>
                  <a:srgbClr val="0070C0"/>
                </a:solidFill>
              </a:rPr>
              <a:t>次数，距離，経路，密度</a:t>
            </a:r>
          </a:p>
          <a:p>
            <a:pPr lvl="1">
              <a:lnSpc>
                <a:spcPct val="90000"/>
              </a:lnSpc>
            </a:pPr>
            <a:r>
              <a:rPr lang="ja-JP" altLang="en-US" dirty="0" smtClean="0">
                <a:solidFill>
                  <a:srgbClr val="0070C0"/>
                </a:solidFill>
              </a:rPr>
              <a:t>平均経路長，クラスタ係数，次数分布</a:t>
            </a:r>
            <a:endParaRPr lang="en-US" altLang="ja-JP" dirty="0" smtClean="0">
              <a:solidFill>
                <a:srgbClr val="0070C0"/>
              </a:solidFill>
            </a:endParaRPr>
          </a:p>
          <a:p>
            <a:pPr lvl="1">
              <a:lnSpc>
                <a:spcPct val="90000"/>
              </a:lnSpc>
            </a:pPr>
            <a:r>
              <a:rPr lang="ja-JP" altLang="en-US" dirty="0" smtClean="0">
                <a:solidFill>
                  <a:srgbClr val="0070C0"/>
                </a:solidFill>
              </a:rPr>
              <a:t>中心性</a:t>
            </a:r>
            <a:endParaRPr lang="ja-JP" altLang="en-US" dirty="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21</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グラフ</a:t>
            </a:r>
            <a:r>
              <a:rPr lang="ja-JP" altLang="en-US" dirty="0" smtClean="0"/>
              <a:t>（</a:t>
            </a:r>
            <a:r>
              <a:rPr lang="en-US" altLang="ja-JP" dirty="0" smtClean="0"/>
              <a:t>graph</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ノード（頂点）（</a:t>
            </a:r>
            <a:r>
              <a:rPr lang="en-US" altLang="ja-JP" dirty="0" smtClean="0"/>
              <a:t>node/vertex</a:t>
            </a:r>
            <a:r>
              <a:rPr lang="ja-JP" altLang="en-US" dirty="0" smtClean="0"/>
              <a:t>）の集合とエッジ（</a:t>
            </a:r>
            <a:r>
              <a:rPr lang="en-US" altLang="ja-JP" dirty="0" smtClean="0"/>
              <a:t>edge</a:t>
            </a:r>
            <a:r>
              <a:rPr lang="ja-JP" altLang="en-US" dirty="0" smtClean="0"/>
              <a:t>）の集合から構成される</a:t>
            </a:r>
            <a:endParaRPr lang="en-US" altLang="ja-JP" dirty="0" smtClean="0"/>
          </a:p>
          <a:p>
            <a:pPr lvl="1"/>
            <a:r>
              <a:rPr lang="ja-JP" altLang="en-US" dirty="0" smtClean="0"/>
              <a:t>無向グラフ（</a:t>
            </a:r>
            <a:r>
              <a:rPr lang="en-US" altLang="ja-JP" dirty="0" smtClean="0"/>
              <a:t>undirected graph</a:t>
            </a:r>
            <a:r>
              <a:rPr lang="ja-JP" altLang="en-US" dirty="0" smtClean="0"/>
              <a:t>）：エッジが方向性をもたないグラフ</a:t>
            </a:r>
            <a:endParaRPr lang="en-US" altLang="ja-JP" dirty="0" smtClean="0"/>
          </a:p>
          <a:p>
            <a:pPr lvl="1"/>
            <a:r>
              <a:rPr kumimoji="1" lang="ja-JP" altLang="en-US" dirty="0" smtClean="0"/>
              <a:t>有向グラフ（</a:t>
            </a:r>
            <a:r>
              <a:rPr kumimoji="1" lang="en-US" altLang="ja-JP" dirty="0" smtClean="0"/>
              <a:t>directed graph</a:t>
            </a:r>
            <a:r>
              <a:rPr kumimoji="1" lang="ja-JP" altLang="en-US" dirty="0" smtClean="0"/>
              <a:t>）：エッジが方向性をもつグラフ</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22</a:t>
            </a:fld>
            <a:endParaRPr lang="en-US" altLang="ja-JP" dirty="0"/>
          </a:p>
        </p:txBody>
      </p:sp>
      <p:grpSp>
        <p:nvGrpSpPr>
          <p:cNvPr id="6" name="グループ化 28"/>
          <p:cNvGrpSpPr/>
          <p:nvPr/>
        </p:nvGrpSpPr>
        <p:grpSpPr>
          <a:xfrm>
            <a:off x="2597510" y="3179002"/>
            <a:ext cx="4475606" cy="2955112"/>
            <a:chOff x="2433167" y="3527374"/>
            <a:chExt cx="4475606" cy="2955112"/>
          </a:xfrm>
        </p:grpSpPr>
        <p:grpSp>
          <p:nvGrpSpPr>
            <p:cNvPr id="23" name="Group 21"/>
            <p:cNvGrpSpPr>
              <a:grpSpLocks/>
            </p:cNvGrpSpPr>
            <p:nvPr/>
          </p:nvGrpSpPr>
          <p:grpSpPr bwMode="auto">
            <a:xfrm>
              <a:off x="2433167" y="3691670"/>
              <a:ext cx="3159646" cy="2790816"/>
              <a:chOff x="2051" y="3084"/>
              <a:chExt cx="1192" cy="1054"/>
            </a:xfrm>
          </p:grpSpPr>
          <p:sp>
            <p:nvSpPr>
              <p:cNvPr id="7"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dirty="0"/>
              </a:p>
            </p:txBody>
          </p:sp>
          <p:sp>
            <p:nvSpPr>
              <p:cNvPr id="8"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 name="AutoShape 24"/>
              <p:cNvCxnSpPr>
                <a:cxnSpLocks noChangeShapeType="1"/>
                <a:stCxn id="8" idx="6"/>
                <a:endCxn id="7" idx="2"/>
              </p:cNvCxnSpPr>
              <p:nvPr/>
            </p:nvCxnSpPr>
            <p:spPr bwMode="auto">
              <a:xfrm>
                <a:off x="2487" y="4081"/>
                <a:ext cx="468" cy="0"/>
              </a:xfrm>
              <a:prstGeom prst="straightConnector1">
                <a:avLst/>
              </a:prstGeom>
              <a:noFill/>
              <a:ln w="9525">
                <a:solidFill>
                  <a:schemeClr val="tx1"/>
                </a:solidFill>
                <a:round/>
                <a:headEnd/>
                <a:tailEnd/>
              </a:ln>
              <a:effectLst/>
            </p:spPr>
          </p:cxnSp>
          <p:sp>
            <p:nvSpPr>
              <p:cNvPr id="10"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2487" y="3144"/>
                <a:ext cx="468" cy="0"/>
              </a:xfrm>
              <a:prstGeom prst="straightConnector1">
                <a:avLst/>
              </a:prstGeom>
              <a:noFill/>
              <a:ln w="9525">
                <a:solidFill>
                  <a:schemeClr val="tx1"/>
                </a:solidFill>
                <a:round/>
                <a:headEnd/>
                <a:tailEnd/>
              </a:ln>
              <a:effectLst/>
            </p:spPr>
          </p:cxnSp>
          <p:sp>
            <p:nvSpPr>
              <p:cNvPr id="13"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 name="AutoShape 31"/>
              <p:cNvCxnSpPr>
                <a:cxnSpLocks noChangeShapeType="1"/>
                <a:stCxn id="14" idx="3"/>
                <a:endCxn id="15"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7" name="AutoShape 32"/>
              <p:cNvCxnSpPr>
                <a:cxnSpLocks noChangeShapeType="1"/>
                <a:stCxn id="13" idx="3"/>
                <a:endCxn id="15"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8" name="AutoShape 33"/>
              <p:cNvCxnSpPr>
                <a:cxnSpLocks noChangeShapeType="1"/>
                <a:stCxn id="8" idx="0"/>
                <a:endCxn id="15"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9" name="AutoShape 34"/>
              <p:cNvCxnSpPr>
                <a:cxnSpLocks noChangeShapeType="1"/>
                <a:stCxn id="14" idx="5"/>
                <a:endCxn id="7"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20" name="AutoShape 35"/>
              <p:cNvCxnSpPr>
                <a:cxnSpLocks noChangeShapeType="1"/>
                <a:stCxn id="13" idx="3"/>
                <a:endCxn id="8"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21" name="AutoShape 36"/>
              <p:cNvCxnSpPr>
                <a:cxnSpLocks noChangeShapeType="1"/>
                <a:stCxn id="13" idx="4"/>
                <a:endCxn id="7" idx="0"/>
              </p:cNvCxnSpPr>
              <p:nvPr/>
            </p:nvCxnSpPr>
            <p:spPr bwMode="auto">
              <a:xfrm flipH="1">
                <a:off x="3015" y="3506"/>
                <a:ext cx="170" cy="513"/>
              </a:xfrm>
              <a:prstGeom prst="straightConnector1">
                <a:avLst/>
              </a:prstGeom>
              <a:noFill/>
              <a:ln w="9525">
                <a:solidFill>
                  <a:schemeClr val="tx1"/>
                </a:solidFill>
                <a:round/>
                <a:headEnd/>
                <a:tailEnd/>
              </a:ln>
              <a:effectLst/>
            </p:spPr>
          </p:cxnSp>
        </p:grpSp>
        <p:sp>
          <p:nvSpPr>
            <p:cNvPr id="22" name="テキスト ボックス 21"/>
            <p:cNvSpPr txBox="1"/>
            <p:nvPr/>
          </p:nvSpPr>
          <p:spPr>
            <a:xfrm>
              <a:off x="5592813" y="3527374"/>
              <a:ext cx="1315960" cy="523220"/>
            </a:xfrm>
            <a:prstGeom prst="rect">
              <a:avLst/>
            </a:prstGeom>
            <a:noFill/>
            <a:ln>
              <a:solidFill>
                <a:schemeClr val="tx1"/>
              </a:solidFill>
              <a:prstDash val="sysDash"/>
            </a:ln>
          </p:spPr>
          <p:txBody>
            <a:bodyPr wrap="square" rtlCol="0">
              <a:spAutoFit/>
            </a:bodyPr>
            <a:lstStyle/>
            <a:p>
              <a:pPr>
                <a:buNone/>
              </a:pPr>
              <a:r>
                <a:rPr kumimoji="1" lang="ja-JP" altLang="en-US" sz="1400" dirty="0" smtClean="0"/>
                <a:t>ノード（頂点）</a:t>
              </a:r>
              <a:r>
                <a:rPr kumimoji="1" lang="en-US" altLang="ja-JP" sz="1400" dirty="0" smtClean="0"/>
                <a:t/>
              </a:r>
              <a:br>
                <a:rPr kumimoji="1" lang="en-US" altLang="ja-JP" sz="1400" dirty="0" smtClean="0"/>
              </a:br>
              <a:r>
                <a:rPr kumimoji="1" lang="en-US" altLang="ja-JP" sz="1400" dirty="0" smtClean="0"/>
                <a:t>node </a:t>
              </a:r>
              <a:r>
                <a:rPr kumimoji="1" lang="ja-JP" altLang="en-US" sz="1400" dirty="0" smtClean="0"/>
                <a:t>（</a:t>
              </a:r>
              <a:r>
                <a:rPr kumimoji="1" lang="en-US" altLang="ja-JP" sz="1400" dirty="0" smtClean="0"/>
                <a:t>vertex</a:t>
              </a:r>
              <a:r>
                <a:rPr lang="ja-JP" altLang="en-US" sz="1400" dirty="0" smtClean="0"/>
                <a:t>）</a:t>
              </a:r>
              <a:endParaRPr kumimoji="1" lang="ja-JP" altLang="en-US" dirty="0"/>
            </a:p>
          </p:txBody>
        </p:sp>
        <p:cxnSp>
          <p:nvCxnSpPr>
            <p:cNvPr id="25" name="直線矢印コネクタ 24"/>
            <p:cNvCxnSpPr/>
            <p:nvPr/>
          </p:nvCxnSpPr>
          <p:spPr bwMode="auto">
            <a:xfrm>
              <a:off x="5144843" y="3850540"/>
              <a:ext cx="447970" cy="1588"/>
            </a:xfrm>
            <a:prstGeom prst="straightConnector1">
              <a:avLst/>
            </a:prstGeom>
            <a:noFill/>
            <a:ln w="76200" cap="flat" cmpd="sng" algn="ctr">
              <a:solidFill>
                <a:schemeClr val="tx1"/>
              </a:solidFill>
              <a:prstDash val="solid"/>
              <a:round/>
              <a:headEnd type="arrow" w="med" len="med"/>
              <a:tailEnd type="none" w="med" len="med"/>
            </a:ln>
            <a:effectLst/>
          </p:spPr>
        </p:cxnSp>
        <p:sp>
          <p:nvSpPr>
            <p:cNvPr id="26" name="テキスト ボックス 25"/>
            <p:cNvSpPr txBox="1"/>
            <p:nvPr/>
          </p:nvSpPr>
          <p:spPr>
            <a:xfrm>
              <a:off x="5715007" y="5406181"/>
              <a:ext cx="653676" cy="523219"/>
            </a:xfrm>
            <a:prstGeom prst="rect">
              <a:avLst/>
            </a:prstGeom>
            <a:noFill/>
            <a:ln>
              <a:solidFill>
                <a:schemeClr val="tx1"/>
              </a:solidFill>
              <a:prstDash val="sysDash"/>
            </a:ln>
          </p:spPr>
          <p:txBody>
            <a:bodyPr wrap="square" rtlCol="0">
              <a:spAutoFit/>
            </a:bodyPr>
            <a:lstStyle/>
            <a:p>
              <a:pPr>
                <a:buNone/>
              </a:pPr>
              <a:r>
                <a:rPr kumimoji="1" lang="ja-JP" altLang="en-US" sz="1400" dirty="0" smtClean="0"/>
                <a:t>エッジ</a:t>
              </a:r>
              <a:r>
                <a:rPr kumimoji="1" lang="en-US" altLang="ja-JP" sz="1400" dirty="0" smtClean="0"/>
                <a:t> </a:t>
              </a:r>
              <a:br>
                <a:rPr kumimoji="1" lang="en-US" altLang="ja-JP" sz="1400" dirty="0" smtClean="0"/>
              </a:br>
              <a:r>
                <a:rPr kumimoji="1" lang="en-US" altLang="ja-JP" sz="1400" dirty="0" smtClean="0"/>
                <a:t>edge</a:t>
              </a:r>
              <a:endParaRPr kumimoji="1" lang="ja-JP" altLang="en-US" dirty="0"/>
            </a:p>
          </p:txBody>
        </p:sp>
        <p:cxnSp>
          <p:nvCxnSpPr>
            <p:cNvPr id="27" name="直線矢印コネクタ 26"/>
            <p:cNvCxnSpPr/>
            <p:nvPr/>
          </p:nvCxnSpPr>
          <p:spPr bwMode="auto">
            <a:xfrm>
              <a:off x="5144843" y="5549058"/>
              <a:ext cx="585807" cy="102139"/>
            </a:xfrm>
            <a:prstGeom prst="straightConnector1">
              <a:avLst/>
            </a:prstGeom>
            <a:noFill/>
            <a:ln w="76200" cap="flat" cmpd="sng" algn="ctr">
              <a:solidFill>
                <a:schemeClr val="tx1"/>
              </a:solidFill>
              <a:prstDash val="solid"/>
              <a:round/>
              <a:headEnd type="arrow" w="med" len="med"/>
              <a:tailEnd type="none" w="med" len="me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次数 （</a:t>
            </a:r>
            <a:r>
              <a:rPr lang="en-US" altLang="ja-JP" dirty="0" smtClean="0"/>
              <a:t>degree</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グラフ中の</a:t>
            </a:r>
            <a:r>
              <a:rPr kumimoji="1" lang="ja-JP" altLang="en-US" dirty="0" smtClean="0"/>
              <a:t>あるノードが持つエッジの数</a:t>
            </a:r>
            <a:endParaRPr kumimoji="1" lang="en-US" altLang="ja-JP" dirty="0" smtClean="0"/>
          </a:p>
          <a:p>
            <a:pPr lvl="1"/>
            <a:r>
              <a:rPr lang="ja-JP" altLang="en-US" dirty="0" smtClean="0"/>
              <a:t>例：</a:t>
            </a:r>
            <a:r>
              <a:rPr lang="en-US" altLang="ja-JP" dirty="0" smtClean="0"/>
              <a:t>v2</a:t>
            </a:r>
            <a:r>
              <a:rPr lang="ja-JP" altLang="en-US" dirty="0" smtClean="0"/>
              <a:t>の次数は</a:t>
            </a:r>
            <a:r>
              <a:rPr lang="en-US" altLang="ja-JP" dirty="0" smtClean="0"/>
              <a:t>3</a:t>
            </a:r>
            <a:endParaRPr kumimoji="1" lang="en-US" altLang="ja-JP" dirty="0" smtClean="0"/>
          </a:p>
          <a:p>
            <a:r>
              <a:rPr lang="ja-JP" altLang="en-US" dirty="0" smtClean="0"/>
              <a:t>グラフが有向グラフの場合には，エッジの向きを区別する</a:t>
            </a:r>
            <a:endParaRPr lang="en-US" altLang="ja-JP" dirty="0" smtClean="0"/>
          </a:p>
          <a:p>
            <a:pPr lvl="1"/>
            <a:r>
              <a:rPr kumimoji="1" lang="ja-JP" altLang="en-US" dirty="0" smtClean="0"/>
              <a:t>入</a:t>
            </a:r>
            <a:r>
              <a:rPr lang="ja-JP" altLang="en-US" dirty="0" smtClean="0"/>
              <a:t>次数（</a:t>
            </a:r>
            <a:r>
              <a:rPr lang="en-US" altLang="ja-JP" dirty="0" err="1" smtClean="0"/>
              <a:t>indegree</a:t>
            </a:r>
            <a:r>
              <a:rPr lang="ja-JP" altLang="en-US" dirty="0" smtClean="0"/>
              <a:t>）：あるノードに入ってくるエッジの数</a:t>
            </a:r>
            <a:endParaRPr lang="en-US" altLang="ja-JP" dirty="0" smtClean="0"/>
          </a:p>
          <a:p>
            <a:pPr lvl="1"/>
            <a:r>
              <a:rPr lang="ja-JP" altLang="en-US" dirty="0" smtClean="0"/>
              <a:t>出次数（</a:t>
            </a:r>
            <a:r>
              <a:rPr lang="en-US" altLang="ja-JP" dirty="0" err="1" smtClean="0"/>
              <a:t>outdegree</a:t>
            </a:r>
            <a:r>
              <a:rPr lang="ja-JP" altLang="en-US" dirty="0" smtClean="0"/>
              <a:t>）：あるノードから出ていくエッジの数</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23</a:t>
            </a:fld>
            <a:endParaRPr lang="en-US" altLang="ja-JP" dirty="0"/>
          </a:p>
        </p:txBody>
      </p:sp>
      <p:grpSp>
        <p:nvGrpSpPr>
          <p:cNvPr id="6" name="グループ化 21"/>
          <p:cNvGrpSpPr/>
          <p:nvPr/>
        </p:nvGrpSpPr>
        <p:grpSpPr>
          <a:xfrm>
            <a:off x="2856525" y="3335347"/>
            <a:ext cx="3159646" cy="2790816"/>
            <a:chOff x="2433167" y="2714620"/>
            <a:chExt cx="3159646" cy="2790816"/>
          </a:xfrm>
        </p:grpSpPr>
        <p:sp>
          <p:nvSpPr>
            <p:cNvPr id="7"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10"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13"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17" name="AutoShape 32"/>
            <p:cNvCxnSpPr>
              <a:cxnSpLocks noChangeShapeType="1"/>
              <a:stCxn id="13" idx="3"/>
              <a:endCxn id="15"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18" name="AutoShape 33"/>
            <p:cNvCxnSpPr>
              <a:cxnSpLocks noChangeShapeType="1"/>
              <a:stCxn id="8" idx="0"/>
              <a:endCxn id="15"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19" name="AutoShape 34"/>
            <p:cNvCxnSpPr>
              <a:cxnSpLocks noChangeShapeType="1"/>
              <a:stCxn id="14" idx="5"/>
              <a:endCxn id="7"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20" name="AutoShape 35"/>
            <p:cNvCxnSpPr>
              <a:cxnSpLocks noChangeShapeType="1"/>
              <a:stCxn id="13" idx="3"/>
              <a:endCxn id="8"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経路（</a:t>
            </a:r>
            <a:r>
              <a:rPr kumimoji="1" lang="en-US" altLang="ja-JP" dirty="0" smtClean="0"/>
              <a:t>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あるノードから他のノードへ到達するために通るノードの順路である</a:t>
            </a:r>
            <a:endParaRPr lang="en-US" altLang="ja-JP" dirty="0" smtClean="0"/>
          </a:p>
          <a:p>
            <a:pPr lvl="1"/>
            <a:r>
              <a:rPr lang="ja-JP" altLang="en-US" dirty="0" smtClean="0"/>
              <a:t>例</a:t>
            </a:r>
            <a:r>
              <a:rPr lang="en-US" altLang="ja-JP" dirty="0" smtClean="0"/>
              <a:t>: v4</a:t>
            </a:r>
            <a:r>
              <a:rPr lang="ja-JP" altLang="en-US" dirty="0" smtClean="0"/>
              <a:t>から</a:t>
            </a:r>
            <a:r>
              <a:rPr lang="en-US" altLang="ja-JP" dirty="0" smtClean="0"/>
              <a:t>v6 </a:t>
            </a:r>
            <a:r>
              <a:rPr lang="ja-JP" altLang="en-US" dirty="0" err="1" smtClean="0"/>
              <a:t>への</a:t>
            </a:r>
            <a:r>
              <a:rPr lang="ja-JP" altLang="en-US" dirty="0" smtClean="0"/>
              <a:t>経路は，</a:t>
            </a:r>
            <a:r>
              <a:rPr lang="en-US" altLang="ja-JP" dirty="0" smtClean="0"/>
              <a:t>v4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や </a:t>
            </a:r>
            <a:r>
              <a:rPr lang="en-US" altLang="ja-JP" dirty="0" smtClean="0"/>
              <a:t>v4 </a:t>
            </a:r>
            <a:r>
              <a:rPr lang="ja-JP" altLang="en-US" dirty="0" smtClean="0"/>
              <a:t>→ </a:t>
            </a:r>
            <a:r>
              <a:rPr lang="en-US" altLang="ja-JP" dirty="0" smtClean="0"/>
              <a:t>v5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など</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24</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a:t>
            </a:r>
            <a:r>
              <a:rPr kumimoji="1" lang="en-US" altLang="ja-JP" dirty="0" smtClean="0"/>
              <a:t>distance</a:t>
            </a:r>
            <a:r>
              <a:rPr kumimoji="1" lang="ja-JP" altLang="en-US" dirty="0" smtClean="0"/>
              <a:t>）と最短経路（</a:t>
            </a:r>
            <a:r>
              <a:rPr kumimoji="1" lang="en-US" altLang="ja-JP" dirty="0" smtClean="0"/>
              <a:t>shortest 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距離：あるノードから他のノードへの経路の長さ</a:t>
            </a:r>
          </a:p>
          <a:p>
            <a:pPr lvl="1"/>
            <a:r>
              <a:rPr lang="ja-JP" altLang="en-US" dirty="0" smtClean="0"/>
              <a:t>例： 経路 </a:t>
            </a:r>
            <a:r>
              <a:rPr lang="en-US" altLang="ja-JP" dirty="0" smtClean="0"/>
              <a:t>v2</a:t>
            </a:r>
            <a:r>
              <a:rPr lang="ja-JP" altLang="en-US" dirty="0" smtClean="0"/>
              <a:t> </a:t>
            </a:r>
            <a:r>
              <a:rPr lang="en-US" altLang="ja-JP" dirty="0" smtClean="0"/>
              <a:t>→ v4 → v3 → v5 → v6 </a:t>
            </a:r>
            <a:r>
              <a:rPr lang="ja-JP" altLang="en-US" dirty="0" smtClean="0"/>
              <a:t>の距離は</a:t>
            </a:r>
            <a:r>
              <a:rPr lang="en-US" altLang="ja-JP" dirty="0" smtClean="0"/>
              <a:t>4</a:t>
            </a:r>
          </a:p>
          <a:p>
            <a:r>
              <a:rPr lang="ja-JP" altLang="en-US" dirty="0" smtClean="0"/>
              <a:t>最短経路：距離が最も短くなる経路</a:t>
            </a:r>
            <a:endParaRPr lang="en-US" altLang="ja-JP" dirty="0" smtClean="0"/>
          </a:p>
          <a:p>
            <a:r>
              <a:rPr lang="ja-JP" altLang="en-US" dirty="0" smtClean="0"/>
              <a:t>最短経路長（</a:t>
            </a:r>
            <a:r>
              <a:rPr lang="en-US" altLang="ja-JP" dirty="0" smtClean="0"/>
              <a:t>shortest path length</a:t>
            </a:r>
            <a:r>
              <a:rPr lang="ja-JP" altLang="en-US" dirty="0" smtClean="0"/>
              <a:t>）：最短経路の長さ</a:t>
            </a:r>
            <a:endParaRPr lang="en-US" altLang="ja-JP" dirty="0" smtClean="0"/>
          </a:p>
          <a:p>
            <a:pPr lvl="1"/>
            <a:r>
              <a:rPr lang="ja-JP" altLang="en-US" dirty="0" smtClean="0"/>
              <a:t>例： </a:t>
            </a:r>
            <a:r>
              <a:rPr lang="en-US" altLang="ja-JP" dirty="0" smtClean="0"/>
              <a:t>v2</a:t>
            </a:r>
            <a:r>
              <a:rPr lang="ja-JP" altLang="en-US" dirty="0" smtClean="0"/>
              <a:t>から</a:t>
            </a:r>
            <a:r>
              <a:rPr lang="en-US" altLang="ja-JP" dirty="0" smtClean="0"/>
              <a:t>v6</a:t>
            </a:r>
            <a:r>
              <a:rPr lang="ja-JP" altLang="en-US" dirty="0" smtClean="0"/>
              <a:t>の最短経路は </a:t>
            </a:r>
            <a:r>
              <a:rPr lang="en-US" altLang="ja-JP" dirty="0" smtClean="0"/>
              <a:t>v2 → v6 </a:t>
            </a:r>
            <a:r>
              <a:rPr lang="ja-JP" altLang="en-US" dirty="0" smtClean="0"/>
              <a:t>で，最短経路長は</a:t>
            </a:r>
            <a:r>
              <a:rPr lang="en-US" altLang="ja-JP" dirty="0" smtClean="0"/>
              <a:t>1</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25</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練習問題</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v6</a:t>
            </a:r>
            <a:r>
              <a:rPr lang="ja-JP" altLang="en-US" dirty="0" err="1" smtClean="0"/>
              <a:t>の入</a:t>
            </a:r>
            <a:r>
              <a:rPr lang="ja-JP" altLang="en-US" dirty="0" smtClean="0"/>
              <a:t>次数</a:t>
            </a:r>
            <a:endParaRPr lang="en-US" altLang="ja-JP" dirty="0" smtClean="0"/>
          </a:p>
          <a:p>
            <a:r>
              <a:rPr lang="en-US" altLang="ja-JP" dirty="0" smtClean="0"/>
              <a:t>v</a:t>
            </a:r>
            <a:r>
              <a:rPr kumimoji="1" lang="en-US" altLang="ja-JP" dirty="0" smtClean="0"/>
              <a:t>1</a:t>
            </a:r>
            <a:r>
              <a:rPr kumimoji="1" lang="ja-JP" altLang="en-US" dirty="0" smtClean="0"/>
              <a:t>から</a:t>
            </a:r>
            <a:r>
              <a:rPr kumimoji="1" lang="en-US" altLang="ja-JP" dirty="0" smtClean="0"/>
              <a:t>v6</a:t>
            </a:r>
            <a:r>
              <a:rPr kumimoji="1" lang="ja-JP" altLang="en-US" dirty="0" err="1" smtClean="0"/>
              <a:t>への</a:t>
            </a:r>
            <a:r>
              <a:rPr kumimoji="1" lang="ja-JP" altLang="en-US" dirty="0" smtClean="0"/>
              <a:t>最短経路</a:t>
            </a:r>
            <a:endParaRPr kumimoji="1" lang="en-US" altLang="ja-JP" dirty="0" smtClean="0"/>
          </a:p>
          <a:p>
            <a:r>
              <a:rPr lang="en-US" altLang="ja-JP" dirty="0" smtClean="0"/>
              <a:t>v1</a:t>
            </a:r>
            <a:r>
              <a:rPr lang="ja-JP" altLang="en-US" dirty="0" smtClean="0"/>
              <a:t>から</a:t>
            </a:r>
            <a:r>
              <a:rPr lang="en-US" altLang="ja-JP" dirty="0" smtClean="0"/>
              <a:t>v6</a:t>
            </a:r>
            <a:r>
              <a:rPr lang="ja-JP" altLang="en-US" dirty="0" err="1" smtClean="0"/>
              <a:t>への</a:t>
            </a:r>
            <a:r>
              <a:rPr lang="ja-JP" altLang="en-US" dirty="0" smtClean="0"/>
              <a:t>最短経路長</a:t>
            </a:r>
            <a:endParaRPr lang="en-US" altLang="ja-JP" dirty="0" smtClean="0"/>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26</a:t>
            </a:fld>
            <a:endParaRPr lang="en-US" altLang="ja-JP" dirty="0"/>
          </a:p>
        </p:txBody>
      </p:sp>
      <p:sp>
        <p:nvSpPr>
          <p:cNvPr id="7" name="Oval 22"/>
          <p:cNvSpPr>
            <a:spLocks noChangeAspect="1" noChangeArrowheads="1"/>
          </p:cNvSpPr>
          <p:nvPr/>
        </p:nvSpPr>
        <p:spPr bwMode="auto">
          <a:xfrm>
            <a:off x="5134203" y="5657677"/>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583537" y="5657677"/>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893670" y="5821843"/>
            <a:ext cx="1240532" cy="0"/>
          </a:xfrm>
          <a:prstGeom prst="straightConnector1">
            <a:avLst/>
          </a:prstGeom>
          <a:noFill/>
          <a:ln w="9525">
            <a:solidFill>
              <a:schemeClr val="tx1"/>
            </a:solidFill>
            <a:round/>
            <a:headEnd type="none" w="med" len="med"/>
            <a:tailEnd type="arrow" w="med" len="med"/>
          </a:ln>
          <a:effectLst/>
        </p:spPr>
      </p:cxnSp>
      <p:sp>
        <p:nvSpPr>
          <p:cNvPr id="10" name="Oval 25"/>
          <p:cNvSpPr>
            <a:spLocks noChangeAspect="1" noChangeArrowheads="1"/>
          </p:cNvSpPr>
          <p:nvPr/>
        </p:nvSpPr>
        <p:spPr bwMode="auto">
          <a:xfrm>
            <a:off x="5134203" y="3181953"/>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583537" y="3181953"/>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893670" y="3340823"/>
            <a:ext cx="1240532" cy="0"/>
          </a:xfrm>
          <a:prstGeom prst="straightConnector1">
            <a:avLst/>
          </a:prstGeom>
          <a:noFill/>
          <a:ln w="9525">
            <a:solidFill>
              <a:schemeClr val="tx1"/>
            </a:solidFill>
            <a:round/>
            <a:headEnd type="arrow" w="med" len="med"/>
            <a:tailEnd type="none" w="med" len="med"/>
          </a:ln>
          <a:effectLst/>
        </p:spPr>
      </p:cxnSp>
      <p:sp>
        <p:nvSpPr>
          <p:cNvPr id="13" name="Oval 28"/>
          <p:cNvSpPr>
            <a:spLocks noChangeAspect="1" noChangeArrowheads="1"/>
          </p:cNvSpPr>
          <p:nvPr/>
        </p:nvSpPr>
        <p:spPr bwMode="auto">
          <a:xfrm>
            <a:off x="5587474" y="3986894"/>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570284" y="3181953"/>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737961" y="4503222"/>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894353" y="3452032"/>
            <a:ext cx="723644" cy="1051190"/>
          </a:xfrm>
          <a:prstGeom prst="straightConnector1">
            <a:avLst/>
          </a:prstGeom>
          <a:noFill/>
          <a:ln w="9525">
            <a:solidFill>
              <a:schemeClr val="tx1"/>
            </a:solidFill>
            <a:round/>
            <a:headEnd type="none" w="med" len="med"/>
            <a:tailEnd type="arrow" w="med" len="med"/>
          </a:ln>
          <a:effectLst/>
        </p:spPr>
      </p:cxnSp>
      <p:cxnSp>
        <p:nvCxnSpPr>
          <p:cNvPr id="17" name="AutoShape 32"/>
          <p:cNvCxnSpPr>
            <a:cxnSpLocks noChangeShapeType="1"/>
            <a:stCxn id="13" idx="2"/>
            <a:endCxn id="15" idx="6"/>
          </p:cNvCxnSpPr>
          <p:nvPr/>
        </p:nvCxnSpPr>
        <p:spPr bwMode="auto">
          <a:xfrm rot="10800000" flipV="1">
            <a:off x="3048094" y="4143116"/>
            <a:ext cx="2539380" cy="517652"/>
          </a:xfrm>
          <a:prstGeom prst="straightConnector1">
            <a:avLst/>
          </a:prstGeom>
          <a:noFill/>
          <a:ln w="9525">
            <a:solidFill>
              <a:schemeClr val="tx1"/>
            </a:solidFill>
            <a:round/>
            <a:headEnd type="arrow" w="med" len="med"/>
            <a:tailEnd type="none" w="med" len="med"/>
          </a:ln>
          <a:effectLst/>
        </p:spPr>
      </p:cxnSp>
      <p:cxnSp>
        <p:nvCxnSpPr>
          <p:cNvPr id="18" name="AutoShape 33"/>
          <p:cNvCxnSpPr>
            <a:cxnSpLocks noChangeShapeType="1"/>
            <a:stCxn id="8" idx="0"/>
            <a:endCxn id="15" idx="4"/>
          </p:cNvCxnSpPr>
          <p:nvPr/>
        </p:nvCxnSpPr>
        <p:spPr bwMode="auto">
          <a:xfrm flipH="1" flipV="1">
            <a:off x="2894353" y="4818314"/>
            <a:ext cx="845576" cy="839363"/>
          </a:xfrm>
          <a:prstGeom prst="straightConnector1">
            <a:avLst/>
          </a:prstGeom>
          <a:noFill/>
          <a:ln w="9525">
            <a:solidFill>
              <a:schemeClr val="tx1"/>
            </a:solidFill>
            <a:round/>
            <a:headEnd type="none" w="med" len="med"/>
            <a:tailEnd type="arrow" w="med" len="med"/>
          </a:ln>
          <a:effectLst/>
        </p:spPr>
      </p:cxnSp>
      <p:cxnSp>
        <p:nvCxnSpPr>
          <p:cNvPr id="19" name="AutoShape 34"/>
          <p:cNvCxnSpPr>
            <a:cxnSpLocks noChangeShapeType="1"/>
            <a:stCxn id="14" idx="5"/>
            <a:endCxn id="7" idx="0"/>
          </p:cNvCxnSpPr>
          <p:nvPr/>
        </p:nvCxnSpPr>
        <p:spPr bwMode="auto">
          <a:xfrm rot="16200000" flipH="1">
            <a:off x="3465728" y="3831485"/>
            <a:ext cx="2206776" cy="1445608"/>
          </a:xfrm>
          <a:prstGeom prst="straightConnector1">
            <a:avLst/>
          </a:prstGeom>
          <a:noFill/>
          <a:ln w="9525">
            <a:solidFill>
              <a:schemeClr val="tx1"/>
            </a:solidFill>
            <a:round/>
            <a:headEnd type="arrow" w="med" len="med"/>
            <a:tailEnd type="none" w="med" len="med"/>
          </a:ln>
          <a:effectLst/>
        </p:spPr>
      </p:cxnSp>
      <p:cxnSp>
        <p:nvCxnSpPr>
          <p:cNvPr id="20" name="AutoShape 35"/>
          <p:cNvCxnSpPr>
            <a:cxnSpLocks noChangeShapeType="1"/>
            <a:stCxn id="13" idx="3"/>
            <a:endCxn id="8" idx="7"/>
          </p:cNvCxnSpPr>
          <p:nvPr/>
        </p:nvCxnSpPr>
        <p:spPr bwMode="auto">
          <a:xfrm flipH="1">
            <a:off x="3848608" y="4254325"/>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7"/>
          </p:cNvCxnSpPr>
          <p:nvPr/>
        </p:nvCxnSpPr>
        <p:spPr bwMode="auto">
          <a:xfrm rot="5400000">
            <a:off x="4870751" y="4832030"/>
            <a:ext cx="1404483" cy="339098"/>
          </a:xfrm>
          <a:prstGeom prst="straightConnector1">
            <a:avLst/>
          </a:prstGeom>
          <a:noFill/>
          <a:ln w="9525">
            <a:solidFill>
              <a:schemeClr val="tx1"/>
            </a:solidFill>
            <a:round/>
            <a:headEnd type="arrow" w="med" len="med"/>
            <a:tailEnd type="arrow" w="med" len="med"/>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ネットワークの特徴量</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平均経路長（</a:t>
            </a:r>
            <a:r>
              <a:rPr kumimoji="1" lang="en-US" altLang="ja-JP" dirty="0" smtClean="0"/>
              <a:t>average path length</a:t>
            </a:r>
            <a:r>
              <a:rPr kumimoji="1" lang="ja-JP" altLang="en-US" dirty="0" smtClean="0"/>
              <a:t>）</a:t>
            </a:r>
            <a:endParaRPr kumimoji="1" lang="en-US" altLang="ja-JP" dirty="0" smtClean="0"/>
          </a:p>
          <a:p>
            <a:pPr lvl="1"/>
            <a:r>
              <a:rPr lang="ja-JP" altLang="en-US" dirty="0" smtClean="0"/>
              <a:t>ネットワークに存在する全てのノード間の最短パス長を平均した値</a:t>
            </a:r>
            <a:endParaRPr lang="en-US" altLang="ja-JP" dirty="0" smtClean="0"/>
          </a:p>
          <a:p>
            <a:pPr lvl="1"/>
            <a:r>
              <a:rPr lang="en-US" altLang="ja-JP" dirty="0" smtClean="0"/>
              <a:t> </a:t>
            </a:r>
            <a:r>
              <a:rPr lang="ja-JP" altLang="en-US" dirty="0" smtClean="0"/>
              <a:t>ネットワークの「大きさ」を表す</a:t>
            </a:r>
            <a:endParaRPr lang="en-US" altLang="ja-JP" dirty="0" smtClean="0"/>
          </a:p>
          <a:p>
            <a:pPr lvl="2"/>
            <a:r>
              <a:rPr kumimoji="1" lang="ja-JP" altLang="en-US" dirty="0" smtClean="0"/>
              <a:t>スモールワールド現象（現実社会の人的関係は</a:t>
            </a:r>
            <a:r>
              <a:rPr kumimoji="1" lang="en-US" altLang="ja-JP" dirty="0" smtClean="0"/>
              <a:t>6</a:t>
            </a:r>
            <a:r>
              <a:rPr kumimoji="1" lang="ja-JP" altLang="en-US" dirty="0" smtClean="0"/>
              <a:t>次の距離）</a:t>
            </a:r>
            <a:endParaRPr kumimoji="1" lang="en-US" altLang="ja-JP" dirty="0" smtClean="0"/>
          </a:p>
          <a:p>
            <a:r>
              <a:rPr kumimoji="1" lang="ja-JP" altLang="en-US" dirty="0" smtClean="0"/>
              <a:t>クラスター係数 （</a:t>
            </a:r>
            <a:r>
              <a:rPr kumimoji="1" lang="en-US" altLang="ja-JP" dirty="0" smtClean="0"/>
              <a:t>cluster coefficient</a:t>
            </a:r>
            <a:r>
              <a:rPr kumimoji="1" lang="ja-JP" altLang="en-US" dirty="0" smtClean="0"/>
              <a:t>）</a:t>
            </a:r>
            <a:endParaRPr kumimoji="1" lang="en-US" altLang="ja-JP" dirty="0" smtClean="0"/>
          </a:p>
          <a:p>
            <a:pPr lvl="1"/>
            <a:r>
              <a:rPr lang="ja-JP" altLang="en-US" dirty="0" smtClean="0"/>
              <a:t>ネットワークの中でノードが塊になっている度合い</a:t>
            </a:r>
            <a:endParaRPr lang="en-US" altLang="ja-JP" dirty="0" smtClean="0"/>
          </a:p>
          <a:p>
            <a:pPr lvl="1"/>
            <a:r>
              <a:rPr lang="en-US" altLang="ja-JP" dirty="0" smtClean="0"/>
              <a:t> </a:t>
            </a:r>
            <a:r>
              <a:rPr lang="ja-JP" altLang="en-US" dirty="0" smtClean="0"/>
              <a:t>「友達の友達が友達同士である」確率</a:t>
            </a:r>
            <a:endParaRPr lang="en-US" altLang="ja-JP" dirty="0" smtClean="0"/>
          </a:p>
          <a:p>
            <a:r>
              <a:rPr lang="ja-JP" altLang="en-US" dirty="0" smtClean="0"/>
              <a:t>次数分布 （</a:t>
            </a:r>
            <a:r>
              <a:rPr lang="en-US" altLang="ja-JP" dirty="0" smtClean="0"/>
              <a:t>degree distribution</a:t>
            </a:r>
            <a:r>
              <a:rPr lang="ja-JP" altLang="en-US" dirty="0" smtClean="0"/>
              <a:t>）</a:t>
            </a:r>
            <a:endParaRPr lang="en-US" altLang="ja-JP" dirty="0" smtClean="0"/>
          </a:p>
          <a:p>
            <a:pPr lvl="1"/>
            <a:r>
              <a:rPr lang="ja-JP" altLang="en-US" dirty="0" smtClean="0"/>
              <a:t>ネットワークにおけるノードごとの次数の分布</a:t>
            </a:r>
            <a:endParaRPr lang="en-US" altLang="ja-JP" dirty="0" smtClean="0"/>
          </a:p>
          <a:p>
            <a:pPr lvl="1"/>
            <a:r>
              <a:rPr lang="ja-JP" altLang="en-US" dirty="0" smtClean="0"/>
              <a:t>「友達が何人の友達を持っているか」の分布</a:t>
            </a:r>
            <a:endParaRPr lang="en-US" altLang="ja-JP" dirty="0" smtClean="0"/>
          </a:p>
          <a:p>
            <a:pPr lvl="2"/>
            <a:r>
              <a:rPr lang="ja-JP" altLang="en-US" dirty="0" smtClean="0"/>
              <a:t>大規模ネットワークは，ランダムグラフにおけるポアソン分布に従う次数分布とはならず，ベキ乗則に従う分布になる（スケールフリー性を持つ）</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27</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平均経路長（１）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ノードの平均経路長</a:t>
            </a:r>
            <a:endParaRPr lang="en-US" altLang="ja-JP" dirty="0" smtClean="0"/>
          </a:p>
          <a:p>
            <a:pPr lvl="1"/>
            <a:r>
              <a:rPr lang="ja-JP" altLang="en-US" dirty="0" smtClean="0"/>
              <a:t>ノード（</a:t>
            </a:r>
            <a:r>
              <a:rPr lang="en-US" altLang="ja-JP" dirty="0" smtClean="0"/>
              <a:t>A</a:t>
            </a:r>
            <a:r>
              <a:rPr lang="ja-JP" altLang="en-US" dirty="0" smtClean="0"/>
              <a:t>）と繋がるすべてのノード間の平均</a:t>
            </a:r>
          </a:p>
          <a:p>
            <a:endParaRPr lang="ja-JP" altLang="en-US" sz="2800" dirty="0" smtClean="0"/>
          </a:p>
          <a:p>
            <a:endParaRPr lang="ja-JP" altLang="en-US" sz="2800" dirty="0" smtClean="0"/>
          </a:p>
          <a:p>
            <a:endParaRPr lang="ja-JP" altLang="en-US" sz="2800" dirty="0" smtClean="0"/>
          </a:p>
          <a:p>
            <a:r>
              <a:rPr lang="ja-JP" altLang="en-US" dirty="0" smtClean="0"/>
              <a:t>ネットワーク全体の平均経路長（</a:t>
            </a:r>
            <a:r>
              <a:rPr lang="en-US" altLang="ja-JP" i="1" dirty="0" smtClean="0"/>
              <a:t>L</a:t>
            </a:r>
            <a:r>
              <a:rPr lang="ja-JP" altLang="en-US" dirty="0" smtClean="0"/>
              <a:t>）</a:t>
            </a:r>
            <a:endParaRPr lang="en-US" altLang="ja-JP" sz="2800" dirty="0" smtClean="0"/>
          </a:p>
          <a:p>
            <a:pPr lvl="1"/>
            <a:r>
              <a:rPr lang="ja-JP" altLang="en-US" sz="2000" dirty="0" smtClean="0"/>
              <a:t>各ノードの平均経路長の平均</a:t>
            </a:r>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28</a:t>
            </a:fld>
            <a:endParaRPr lang="en-US" altLang="ja-JP" dirty="0"/>
          </a:p>
        </p:txBody>
      </p:sp>
      <p:graphicFrame>
        <p:nvGraphicFramePr>
          <p:cNvPr id="55298" name="Object 2"/>
          <p:cNvGraphicFramePr>
            <a:graphicFrameLocks noChangeAspect="1"/>
          </p:cNvGraphicFramePr>
          <p:nvPr/>
        </p:nvGraphicFramePr>
        <p:xfrm>
          <a:off x="1547813" y="2285992"/>
          <a:ext cx="4667261" cy="915851"/>
        </p:xfrm>
        <a:graphic>
          <a:graphicData uri="http://schemas.openxmlformats.org/presentationml/2006/ole">
            <mc:AlternateContent xmlns:mc="http://schemas.openxmlformats.org/markup-compatibility/2006">
              <mc:Choice xmlns:v="urn:schemas-microsoft-com:vml" Requires="v">
                <p:oleObj spid="_x0000_s307207" name="数式" r:id="rId4" imgW="2654280" imgH="520560" progId="Equation.3">
                  <p:embed/>
                </p:oleObj>
              </mc:Choice>
              <mc:Fallback>
                <p:oleObj name="数式" r:id="rId4" imgW="2654280" imgH="52056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2285992"/>
                        <a:ext cx="4667261" cy="9158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5299" name="Object 3"/>
          <p:cNvGraphicFramePr>
            <a:graphicFrameLocks noChangeAspect="1"/>
          </p:cNvGraphicFramePr>
          <p:nvPr/>
        </p:nvGraphicFramePr>
        <p:xfrm>
          <a:off x="1187450" y="4373576"/>
          <a:ext cx="6192838" cy="1055688"/>
        </p:xfrm>
        <a:graphic>
          <a:graphicData uri="http://schemas.openxmlformats.org/presentationml/2006/ole">
            <mc:AlternateContent xmlns:mc="http://schemas.openxmlformats.org/markup-compatibility/2006">
              <mc:Choice xmlns:v="urn:schemas-microsoft-com:vml" Requires="v">
                <p:oleObj spid="_x0000_s307208" name="数式" r:id="rId6" imgW="3352680" imgH="571320" progId="Equation.3">
                  <p:embed/>
                </p:oleObj>
              </mc:Choice>
              <mc:Fallback>
                <p:oleObj name="数式" r:id="rId6" imgW="3352680" imgH="57132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87450" y="4373576"/>
                        <a:ext cx="6192838" cy="1055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スライド番号プレースホルダ 6"/>
          <p:cNvSpPr>
            <a:spLocks noGrp="1"/>
          </p:cNvSpPr>
          <p:nvPr>
            <p:ph type="sldNum" sz="quarter" idx="12"/>
          </p:nvPr>
        </p:nvSpPr>
        <p:spPr/>
        <p:txBody>
          <a:bodyPr/>
          <a:lstStyle/>
          <a:p>
            <a:fld id="{1134ECCF-C79C-4CDC-A04C-D799498DA7E6}" type="slidenum">
              <a:rPr lang="en-US" altLang="ja-JP"/>
              <a:pPr/>
              <a:t>29</a:t>
            </a:fld>
            <a:endParaRPr lang="en-US" altLang="ja-JP"/>
          </a:p>
        </p:txBody>
      </p:sp>
      <p:sp>
        <p:nvSpPr>
          <p:cNvPr id="25602" name="Rectangle 2"/>
          <p:cNvSpPr>
            <a:spLocks noGrp="1" noChangeArrowheads="1"/>
          </p:cNvSpPr>
          <p:nvPr>
            <p:ph type="title"/>
          </p:nvPr>
        </p:nvSpPr>
        <p:spPr/>
        <p:txBody>
          <a:bodyPr/>
          <a:lstStyle/>
          <a:p>
            <a:r>
              <a:rPr lang="ja-JP" altLang="en-US" sz="2400" dirty="0"/>
              <a:t>平均経路</a:t>
            </a:r>
            <a:r>
              <a:rPr lang="ja-JP" altLang="en-US" sz="2400" dirty="0" smtClean="0"/>
              <a:t>長（２）：求め方の例</a:t>
            </a:r>
            <a:endParaRPr lang="ja-JP" altLang="en-US" sz="2400" dirty="0"/>
          </a:p>
        </p:txBody>
      </p:sp>
      <p:sp>
        <p:nvSpPr>
          <p:cNvPr id="25604"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25605"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25606"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25607"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25608"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25609"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25610"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25611" name="AutoShape 11"/>
          <p:cNvCxnSpPr>
            <a:cxnSpLocks noChangeShapeType="1"/>
            <a:stCxn id="25607" idx="5"/>
            <a:endCxn id="25604"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25612" name="AutoShape 12"/>
          <p:cNvCxnSpPr>
            <a:cxnSpLocks noChangeShapeType="1"/>
            <a:stCxn id="25604" idx="4"/>
            <a:endCxn id="25605"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25613" name="AutoShape 13"/>
          <p:cNvCxnSpPr>
            <a:cxnSpLocks noChangeShapeType="1"/>
            <a:stCxn id="25605" idx="7"/>
            <a:endCxn id="25606"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25614" name="AutoShape 14"/>
          <p:cNvCxnSpPr>
            <a:cxnSpLocks noChangeShapeType="1"/>
            <a:stCxn id="25606" idx="1"/>
            <a:endCxn id="25604"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25615" name="AutoShape 15"/>
          <p:cNvCxnSpPr>
            <a:cxnSpLocks noChangeShapeType="1"/>
            <a:stCxn id="25609" idx="0"/>
            <a:endCxn id="25605"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25616" name="AutoShape 16"/>
          <p:cNvCxnSpPr>
            <a:cxnSpLocks noChangeShapeType="1"/>
            <a:stCxn id="25606" idx="7"/>
            <a:endCxn id="25608"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25617" name="AutoShape 17"/>
          <p:cNvCxnSpPr>
            <a:cxnSpLocks noChangeShapeType="1"/>
            <a:stCxn id="25610" idx="2"/>
            <a:endCxn id="25604"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25618" name="AutoShape 18"/>
          <p:cNvCxnSpPr>
            <a:cxnSpLocks noChangeShapeType="1"/>
            <a:stCxn id="25610" idx="5"/>
            <a:endCxn id="25606"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25619"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25620" name="AutoShape 20"/>
          <p:cNvCxnSpPr>
            <a:cxnSpLocks noChangeShapeType="1"/>
            <a:stCxn id="25608" idx="4"/>
            <a:endCxn id="25619"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26447" name="AutoShape 847"/>
          <p:cNvCxnSpPr>
            <a:cxnSpLocks noChangeShapeType="1"/>
            <a:stCxn id="25605" idx="4"/>
            <a:endCxn id="25609" idx="0"/>
          </p:cNvCxnSpPr>
          <p:nvPr/>
        </p:nvCxnSpPr>
        <p:spPr bwMode="auto">
          <a:xfrm rot="5400000">
            <a:off x="1293218" y="4198896"/>
            <a:ext cx="612844" cy="183386"/>
          </a:xfrm>
          <a:prstGeom prst="straightConnector1">
            <a:avLst/>
          </a:prstGeom>
          <a:noFill/>
          <a:ln w="38100">
            <a:solidFill>
              <a:srgbClr val="FF33CC"/>
            </a:solidFill>
            <a:round/>
            <a:headEnd/>
            <a:tailEnd/>
          </a:ln>
          <a:effectLst/>
        </p:spPr>
      </p:cxnSp>
      <p:cxnSp>
        <p:nvCxnSpPr>
          <p:cNvPr id="26448" name="AutoShape 848"/>
          <p:cNvCxnSpPr>
            <a:cxnSpLocks noChangeShapeType="1"/>
            <a:stCxn id="25604" idx="4"/>
            <a:endCxn id="25605"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26449" name="AutoShape 849"/>
          <p:cNvCxnSpPr>
            <a:cxnSpLocks noChangeShapeType="1"/>
            <a:stCxn id="25607" idx="5"/>
            <a:endCxn id="25604" idx="1"/>
          </p:cNvCxnSpPr>
          <p:nvPr/>
        </p:nvCxnSpPr>
        <p:spPr bwMode="auto">
          <a:xfrm rot="16200000" flipH="1">
            <a:off x="1113934" y="2499920"/>
            <a:ext cx="287845" cy="242720"/>
          </a:xfrm>
          <a:prstGeom prst="straightConnector1">
            <a:avLst/>
          </a:prstGeom>
          <a:noFill/>
          <a:ln w="38100">
            <a:solidFill>
              <a:srgbClr val="FF33CC"/>
            </a:solidFill>
            <a:round/>
            <a:headEnd/>
            <a:tailEnd/>
          </a:ln>
          <a:effectLst/>
        </p:spPr>
      </p:cxnSp>
      <p:graphicFrame>
        <p:nvGraphicFramePr>
          <p:cNvPr id="32912" name="Group 1168"/>
          <p:cNvGraphicFramePr>
            <a:graphicFrameLocks noGrp="1"/>
          </p:cNvGraphicFramePr>
          <p:nvPr>
            <p:ph sz="half" idx="2"/>
          </p:nvPr>
        </p:nvGraphicFramePr>
        <p:xfrm>
          <a:off x="4138613" y="1557339"/>
          <a:ext cx="3856040" cy="3541341"/>
        </p:xfrm>
        <a:graphic>
          <a:graphicData uri="http://schemas.openxmlformats.org/drawingml/2006/table">
            <a:tbl>
              <a:tblPr/>
              <a:tblGrid>
                <a:gridCol w="361172"/>
                <a:gridCol w="361172"/>
                <a:gridCol w="361172"/>
                <a:gridCol w="330631"/>
                <a:gridCol w="331959"/>
                <a:gridCol w="362500"/>
                <a:gridCol w="361172"/>
                <a:gridCol w="361172"/>
                <a:gridCol w="361172"/>
                <a:gridCol w="663918"/>
              </a:tblGrid>
              <a:tr h="48200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mn-lt"/>
                          <a:ea typeface="ＭＳ Ｐゴシック" charset="-128"/>
                        </a:rPr>
                        <a:t>点</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76483" marR="76483" marT="38242" marB="382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C</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D</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E</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F</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G</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76483" marR="76483" marT="38242" marB="382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chemeClr val="tx1"/>
                          </a:solidFill>
                          <a:effectLst/>
                          <a:latin typeface="+mn-lt"/>
                          <a:ea typeface="ＭＳ Ｐゴシック" charset="-128"/>
                        </a:rPr>
                        <a:t>平均</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A</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11/7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B</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12/7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18/7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17/7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H</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839" name="Oval 239"/>
          <p:cNvSpPr>
            <a:spLocks noChangeArrowheads="1"/>
          </p:cNvSpPr>
          <p:nvPr/>
        </p:nvSpPr>
        <p:spPr bwMode="auto">
          <a:xfrm>
            <a:off x="5861050" y="3162300"/>
            <a:ext cx="433388" cy="433387"/>
          </a:xfrm>
          <a:prstGeom prst="ellipse">
            <a:avLst/>
          </a:prstGeom>
          <a:noFill/>
          <a:ln w="38100">
            <a:solidFill>
              <a:srgbClr val="FF33CC"/>
            </a:solidFill>
            <a:round/>
            <a:headEnd/>
            <a:tailEnd/>
          </a:ln>
          <a:effectLst/>
        </p:spPr>
        <p:txBody>
          <a:bodyPr wrap="none" anchor="ctr"/>
          <a:lstStyle/>
          <a:p>
            <a:endParaRPr lang="ja-JP" altLang="en-US"/>
          </a:p>
        </p:txBody>
      </p:sp>
      <p:sp>
        <p:nvSpPr>
          <p:cNvPr id="32913" name="Text Box 1169"/>
          <p:cNvSpPr txBox="1">
            <a:spLocks noChangeArrowheads="1"/>
          </p:cNvSpPr>
          <p:nvPr/>
        </p:nvSpPr>
        <p:spPr bwMode="auto">
          <a:xfrm>
            <a:off x="1140062" y="5786454"/>
            <a:ext cx="7029550" cy="461665"/>
          </a:xfrm>
          <a:prstGeom prst="rect">
            <a:avLst/>
          </a:prstGeom>
          <a:noFill/>
          <a:ln w="9525">
            <a:noFill/>
            <a:miter lim="800000"/>
            <a:headEnd/>
            <a:tailEnd/>
          </a:ln>
          <a:effectLst/>
        </p:spPr>
        <p:txBody>
          <a:bodyPr wrap="square">
            <a:spAutoFit/>
          </a:bodyPr>
          <a:lstStyle/>
          <a:p>
            <a:pPr algn="ctr">
              <a:buNone/>
            </a:pPr>
            <a:r>
              <a:rPr lang="ja-JP" altLang="en-US" sz="2400" dirty="0">
                <a:latin typeface="+mn-ea"/>
                <a:ea typeface="+mn-ea"/>
              </a:rPr>
              <a:t>ネットワーク全体の平均経路</a:t>
            </a:r>
            <a:r>
              <a:rPr lang="ja-JP" altLang="en-US" sz="2400" dirty="0" smtClean="0">
                <a:latin typeface="+mn-ea"/>
                <a:ea typeface="+mn-ea"/>
              </a:rPr>
              <a:t>長＝</a:t>
            </a:r>
            <a:r>
              <a:rPr lang="en-US" altLang="ja-JP" sz="2400" dirty="0" smtClean="0">
                <a:latin typeface="+mn-ea"/>
                <a:ea typeface="+mn-ea"/>
              </a:rPr>
              <a:t>116/(8*7) = 29/14</a:t>
            </a:r>
            <a:endParaRPr lang="en-US" altLang="ja-JP" sz="2400" dirty="0">
              <a:latin typeface="+mn-ea"/>
              <a:ea typeface="+mn-ea"/>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912"/>
                                        </p:tgtEl>
                                        <p:attrNameLst>
                                          <p:attrName>style.visibility</p:attrName>
                                        </p:attrNameLst>
                                      </p:cBhvr>
                                      <p:to>
                                        <p:strVal val="visible"/>
                                      </p:to>
                                    </p:set>
                                    <p:animEffect transition="in" filter="blinds(horizontal)">
                                      <p:cBhvr>
                                        <p:cTn id="7" dur="500"/>
                                        <p:tgtEl>
                                          <p:spTgt spid="329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grpId="0" nodeType="clickEffect">
                                  <p:stCondLst>
                                    <p:cond delay="0"/>
                                  </p:stCondLst>
                                  <p:childTnLst>
                                    <p:animClr clrSpc="rgb" dir="cw">
                                      <p:cBhvr>
                                        <p:cTn id="11" dur="2000" fill="hold"/>
                                        <p:tgtEl>
                                          <p:spTgt spid="25609"/>
                                        </p:tgtEl>
                                        <p:attrNameLst>
                                          <p:attrName>fillcolor</p:attrName>
                                        </p:attrNameLst>
                                      </p:cBhvr>
                                      <p:to>
                                        <a:srgbClr val="FF00FF"/>
                                      </p:to>
                                    </p:animClr>
                                    <p:set>
                                      <p:cBhvr>
                                        <p:cTn id="12" dur="2000" fill="hold"/>
                                        <p:tgtEl>
                                          <p:spTgt spid="25609"/>
                                        </p:tgtEl>
                                        <p:attrNameLst>
                                          <p:attrName>fill.type</p:attrName>
                                        </p:attrNameLst>
                                      </p:cBhvr>
                                      <p:to>
                                        <p:strVal val="solid"/>
                                      </p:to>
                                    </p:set>
                                    <p:set>
                                      <p:cBhvr>
                                        <p:cTn id="13" dur="2000" fill="hold"/>
                                        <p:tgtEl>
                                          <p:spTgt spid="2560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grpId="0" nodeType="clickEffect">
                                  <p:stCondLst>
                                    <p:cond delay="0"/>
                                  </p:stCondLst>
                                  <p:childTnLst>
                                    <p:animClr clrSpc="rgb" dir="cw">
                                      <p:cBhvr>
                                        <p:cTn id="17" dur="2000" fill="hold"/>
                                        <p:tgtEl>
                                          <p:spTgt spid="25607"/>
                                        </p:tgtEl>
                                        <p:attrNameLst>
                                          <p:attrName>fillcolor</p:attrName>
                                        </p:attrNameLst>
                                      </p:cBhvr>
                                      <p:to>
                                        <a:srgbClr val="FF00FF"/>
                                      </p:to>
                                    </p:animClr>
                                    <p:set>
                                      <p:cBhvr>
                                        <p:cTn id="18" dur="2000" fill="hold"/>
                                        <p:tgtEl>
                                          <p:spTgt spid="25607"/>
                                        </p:tgtEl>
                                        <p:attrNameLst>
                                          <p:attrName>fill.type</p:attrName>
                                        </p:attrNameLst>
                                      </p:cBhvr>
                                      <p:to>
                                        <p:strVal val="solid"/>
                                      </p:to>
                                    </p:set>
                                    <p:set>
                                      <p:cBhvr>
                                        <p:cTn id="19" dur="2000" fill="hold"/>
                                        <p:tgtEl>
                                          <p:spTgt spid="25607"/>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6449"/>
                                        </p:tgtEl>
                                        <p:attrNameLst>
                                          <p:attrName>style.visibility</p:attrName>
                                        </p:attrNameLst>
                                      </p:cBhvr>
                                      <p:to>
                                        <p:strVal val="visible"/>
                                      </p:to>
                                    </p:set>
                                    <p:animEffect transition="in" filter="blinds(horizontal)">
                                      <p:cBhvr>
                                        <p:cTn id="24" dur="500"/>
                                        <p:tgtEl>
                                          <p:spTgt spid="26449"/>
                                        </p:tgtEl>
                                      </p:cBhvr>
                                    </p:animEffect>
                                  </p:childTnLst>
                                </p:cTn>
                              </p:par>
                              <p:par>
                                <p:cTn id="25" presetID="3" presetClass="entr" presetSubtype="10" fill="hold" nodeType="withEffect">
                                  <p:stCondLst>
                                    <p:cond delay="0"/>
                                  </p:stCondLst>
                                  <p:childTnLst>
                                    <p:set>
                                      <p:cBhvr>
                                        <p:cTn id="26" dur="1" fill="hold">
                                          <p:stCondLst>
                                            <p:cond delay="0"/>
                                          </p:stCondLst>
                                        </p:cTn>
                                        <p:tgtEl>
                                          <p:spTgt spid="26448"/>
                                        </p:tgtEl>
                                        <p:attrNameLst>
                                          <p:attrName>style.visibility</p:attrName>
                                        </p:attrNameLst>
                                      </p:cBhvr>
                                      <p:to>
                                        <p:strVal val="visible"/>
                                      </p:to>
                                    </p:set>
                                    <p:animEffect transition="in" filter="blinds(horizontal)">
                                      <p:cBhvr>
                                        <p:cTn id="27" dur="500"/>
                                        <p:tgtEl>
                                          <p:spTgt spid="26448"/>
                                        </p:tgtEl>
                                      </p:cBhvr>
                                    </p:animEffect>
                                  </p:childTnLst>
                                </p:cTn>
                              </p:par>
                              <p:par>
                                <p:cTn id="28" presetID="3" presetClass="entr" presetSubtype="10" fill="hold" nodeType="withEffect">
                                  <p:stCondLst>
                                    <p:cond delay="0"/>
                                  </p:stCondLst>
                                  <p:childTnLst>
                                    <p:set>
                                      <p:cBhvr>
                                        <p:cTn id="29" dur="1" fill="hold">
                                          <p:stCondLst>
                                            <p:cond delay="0"/>
                                          </p:stCondLst>
                                        </p:cTn>
                                        <p:tgtEl>
                                          <p:spTgt spid="26447"/>
                                        </p:tgtEl>
                                        <p:attrNameLst>
                                          <p:attrName>style.visibility</p:attrName>
                                        </p:attrNameLst>
                                      </p:cBhvr>
                                      <p:to>
                                        <p:strVal val="visible"/>
                                      </p:to>
                                    </p:set>
                                    <p:animEffect transition="in" filter="blinds(horizontal)">
                                      <p:cBhvr>
                                        <p:cTn id="30" dur="500"/>
                                        <p:tgtEl>
                                          <p:spTgt spid="2644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5839"/>
                                        </p:tgtEl>
                                        <p:attrNameLst>
                                          <p:attrName>style.visibility</p:attrName>
                                        </p:attrNameLst>
                                      </p:cBhvr>
                                      <p:to>
                                        <p:strVal val="visible"/>
                                      </p:to>
                                    </p:set>
                                    <p:animEffect transition="in" filter="blinds(horizontal)">
                                      <p:cBhvr>
                                        <p:cTn id="35" dur="500"/>
                                        <p:tgtEl>
                                          <p:spTgt spid="2583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2913"/>
                                        </p:tgtEl>
                                        <p:attrNameLst>
                                          <p:attrName>style.visibility</p:attrName>
                                        </p:attrNameLst>
                                      </p:cBhvr>
                                      <p:to>
                                        <p:strVal val="visible"/>
                                      </p:to>
                                    </p:set>
                                    <p:animEffect transition="in" filter="blinds(horizontal)">
                                      <p:cBhvr>
                                        <p:cTn id="40" dur="500"/>
                                        <p:tgtEl>
                                          <p:spTgt spid="32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animBg="1"/>
      <p:bldP spid="25609" grpId="0" animBg="1"/>
      <p:bldP spid="25839" grpId="0" animBg="1"/>
      <p:bldP spid="329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クラスタの単位</a:t>
            </a:r>
          </a:p>
          <a:p>
            <a:pPr lvl="1"/>
            <a:r>
              <a:rPr lang="en-US" altLang="ja-JP" dirty="0" smtClean="0"/>
              <a:t>3</a:t>
            </a:r>
            <a:r>
              <a:rPr lang="ja-JP" altLang="en-US" dirty="0" err="1" smtClean="0"/>
              <a:t>つの</a:t>
            </a:r>
            <a:r>
              <a:rPr lang="ja-JP" altLang="en-US" dirty="0" smtClean="0"/>
              <a:t>ノードがリンクによって三角形を形成している状態</a:t>
            </a:r>
            <a:endParaRPr lang="en-US" altLang="ja-JP" dirty="0" smtClean="0"/>
          </a:p>
          <a:p>
            <a:pPr lvl="1"/>
            <a:endParaRPr lang="ja-JP" altLang="en-US" dirty="0" smtClean="0"/>
          </a:p>
          <a:p>
            <a:r>
              <a:rPr lang="ja-JP" altLang="en-US" dirty="0" smtClean="0"/>
              <a:t>ノード</a:t>
            </a:r>
            <a:r>
              <a:rPr lang="en-US" altLang="ja-JP" i="1" dirty="0" err="1" smtClean="0"/>
              <a:t>i</a:t>
            </a:r>
            <a:r>
              <a:rPr lang="ja-JP" altLang="en-US" i="1" dirty="0" smtClean="0"/>
              <a:t> </a:t>
            </a:r>
            <a:r>
              <a:rPr lang="ja-JP" altLang="en-US" dirty="0" smtClean="0"/>
              <a:t>のクラスタリング係数</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ネットワーク全体のクラスタリング係数（</a:t>
            </a:r>
            <a:r>
              <a:rPr lang="en-US" altLang="ja-JP" i="1" dirty="0" smtClean="0"/>
              <a:t>C</a:t>
            </a:r>
            <a:r>
              <a:rPr lang="ja-JP" altLang="en-US" dirty="0" smtClean="0"/>
              <a:t>）</a:t>
            </a:r>
            <a:endParaRPr lang="en-US" altLang="ja-JP" dirty="0" smtClean="0"/>
          </a:p>
          <a:p>
            <a:pPr lvl="1"/>
            <a:r>
              <a:rPr lang="ja-JP" altLang="en-US" dirty="0" smtClean="0"/>
              <a:t>各ノードのクラスタリング係数の平均</a:t>
            </a:r>
          </a:p>
          <a:p>
            <a:pPr lvl="1"/>
            <a:r>
              <a:rPr lang="ja-JP" altLang="en-US" dirty="0" smtClean="0"/>
              <a:t>係数が</a:t>
            </a:r>
            <a:r>
              <a:rPr lang="en-US" altLang="ja-JP" dirty="0" smtClean="0"/>
              <a:t>1</a:t>
            </a:r>
            <a:r>
              <a:rPr lang="ja-JP" altLang="en-US" dirty="0" smtClean="0"/>
              <a:t>（完全）になるほどネットワーク中のノード同士の結びつきが強い</a:t>
            </a:r>
          </a:p>
          <a:p>
            <a:pPr>
              <a:buNone/>
            </a:pP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30</a:t>
            </a:fld>
            <a:endParaRPr lang="en-US" altLang="ja-JP" dirty="0"/>
          </a:p>
        </p:txBody>
      </p:sp>
      <p:graphicFrame>
        <p:nvGraphicFramePr>
          <p:cNvPr id="56322" name="Object 2"/>
          <p:cNvGraphicFramePr>
            <a:graphicFrameLocks noChangeAspect="1"/>
          </p:cNvGraphicFramePr>
          <p:nvPr/>
        </p:nvGraphicFramePr>
        <p:xfrm>
          <a:off x="1011238" y="2828292"/>
          <a:ext cx="7026275" cy="1500188"/>
        </p:xfrm>
        <a:graphic>
          <a:graphicData uri="http://schemas.openxmlformats.org/presentationml/2006/ole">
            <mc:AlternateContent xmlns:mc="http://schemas.openxmlformats.org/markup-compatibility/2006">
              <mc:Choice xmlns:v="urn:schemas-microsoft-com:vml" Requires="v">
                <p:oleObj spid="_x0000_s308229" name="数式" r:id="rId4" imgW="4165560" imgH="888840" progId="Equation.3">
                  <p:embed/>
                </p:oleObj>
              </mc:Choice>
              <mc:Fallback>
                <p:oleObj name="数式" r:id="rId4" imgW="4165560" imgH="8888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1238" y="2828292"/>
                        <a:ext cx="7026275" cy="1500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3" name="グループ化 12"/>
          <p:cNvGrpSpPr/>
          <p:nvPr/>
        </p:nvGrpSpPr>
        <p:grpSpPr>
          <a:xfrm>
            <a:off x="7377193" y="1251130"/>
            <a:ext cx="1128700" cy="1171744"/>
            <a:chOff x="7377193" y="1369534"/>
            <a:chExt cx="1128700" cy="1171744"/>
          </a:xfrm>
        </p:grpSpPr>
        <p:sp>
          <p:nvSpPr>
            <p:cNvPr id="7" name="Oval 4"/>
            <p:cNvSpPr>
              <a:spLocks noChangeArrowheads="1"/>
            </p:cNvSpPr>
            <p:nvPr/>
          </p:nvSpPr>
          <p:spPr bwMode="auto">
            <a:xfrm>
              <a:off x="7377193" y="1759797"/>
              <a:ext cx="347218" cy="347219"/>
            </a:xfrm>
            <a:prstGeom prst="ellipse">
              <a:avLst/>
            </a:prstGeom>
            <a:noFill/>
            <a:ln w="9525">
              <a:solidFill>
                <a:schemeClr val="tx1"/>
              </a:solidFill>
              <a:round/>
              <a:headEnd/>
              <a:tailEnd/>
            </a:ln>
            <a:effectLst/>
          </p:spPr>
          <p:txBody>
            <a:bodyPr wrap="none" anchor="ctr"/>
            <a:lstStyle/>
            <a:p>
              <a:pPr algn="ctr">
                <a:buNone/>
              </a:pPr>
              <a:r>
                <a:rPr lang="en-US" altLang="ja-JP" sz="1200" dirty="0" smtClean="0"/>
                <a:t>A</a:t>
              </a:r>
              <a:endParaRPr lang="en-US" altLang="ja-JP" sz="1200" dirty="0"/>
            </a:p>
          </p:txBody>
        </p:sp>
        <p:sp>
          <p:nvSpPr>
            <p:cNvPr id="8" name="Oval 5"/>
            <p:cNvSpPr>
              <a:spLocks noChangeArrowheads="1"/>
            </p:cNvSpPr>
            <p:nvPr/>
          </p:nvSpPr>
          <p:spPr bwMode="auto">
            <a:xfrm>
              <a:off x="8158674" y="2194059"/>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C</a:t>
              </a:r>
            </a:p>
          </p:txBody>
        </p:sp>
        <p:sp>
          <p:nvSpPr>
            <p:cNvPr id="9" name="Oval 6"/>
            <p:cNvSpPr>
              <a:spLocks noChangeArrowheads="1"/>
            </p:cNvSpPr>
            <p:nvPr/>
          </p:nvSpPr>
          <p:spPr bwMode="auto">
            <a:xfrm>
              <a:off x="8158674" y="1369534"/>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B</a:t>
              </a:r>
            </a:p>
          </p:txBody>
        </p:sp>
        <p:cxnSp>
          <p:nvCxnSpPr>
            <p:cNvPr id="10" name="AutoShape 7"/>
            <p:cNvCxnSpPr>
              <a:cxnSpLocks noChangeShapeType="1"/>
              <a:stCxn id="7" idx="5"/>
              <a:endCxn id="8" idx="2"/>
            </p:cNvCxnSpPr>
            <p:nvPr/>
          </p:nvCxnSpPr>
          <p:spPr bwMode="auto">
            <a:xfrm>
              <a:off x="7673716" y="2056320"/>
              <a:ext cx="484958" cy="311827"/>
            </a:xfrm>
            <a:prstGeom prst="straightConnector1">
              <a:avLst/>
            </a:prstGeom>
            <a:noFill/>
            <a:ln w="9525">
              <a:solidFill>
                <a:schemeClr val="tx1"/>
              </a:solidFill>
              <a:round/>
              <a:headEnd/>
              <a:tailEnd/>
            </a:ln>
            <a:effectLst/>
          </p:spPr>
        </p:cxnSp>
        <p:cxnSp>
          <p:nvCxnSpPr>
            <p:cNvPr id="11" name="AutoShape 8"/>
            <p:cNvCxnSpPr>
              <a:cxnSpLocks noChangeShapeType="1"/>
              <a:stCxn id="8" idx="0"/>
              <a:endCxn id="9" idx="4"/>
            </p:cNvCxnSpPr>
            <p:nvPr/>
          </p:nvCxnSpPr>
          <p:spPr bwMode="auto">
            <a:xfrm flipV="1">
              <a:off x="8332762" y="1716753"/>
              <a:ext cx="0" cy="477307"/>
            </a:xfrm>
            <a:prstGeom prst="straightConnector1">
              <a:avLst/>
            </a:prstGeom>
            <a:noFill/>
            <a:ln w="9525">
              <a:solidFill>
                <a:schemeClr val="tx1"/>
              </a:solidFill>
              <a:round/>
              <a:headEnd/>
              <a:tailEnd/>
            </a:ln>
            <a:effectLst/>
          </p:spPr>
        </p:cxnSp>
        <p:cxnSp>
          <p:nvCxnSpPr>
            <p:cNvPr id="12" name="AutoShape 9"/>
            <p:cNvCxnSpPr>
              <a:cxnSpLocks noChangeShapeType="1"/>
              <a:stCxn id="9" idx="2"/>
              <a:endCxn id="7" idx="7"/>
            </p:cNvCxnSpPr>
            <p:nvPr/>
          </p:nvCxnSpPr>
          <p:spPr bwMode="auto">
            <a:xfrm flipH="1">
              <a:off x="7673716" y="1543622"/>
              <a:ext cx="484958" cy="266870"/>
            </a:xfrm>
            <a:prstGeom prst="straightConnector1">
              <a:avLst/>
            </a:prstGeom>
            <a:noFill/>
            <a:ln w="9525">
              <a:solidFill>
                <a:schemeClr val="tx1"/>
              </a:solidFill>
              <a:round/>
              <a:headEnd/>
              <a:tailEn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クラスタリング係数（２）：求め方の例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31</a:t>
            </a:fld>
            <a:endParaRPr lang="en-US" altLang="ja-JP" dirty="0"/>
          </a:p>
        </p:txBody>
      </p:sp>
      <p:graphicFrame>
        <p:nvGraphicFramePr>
          <p:cNvPr id="6" name="Group 272"/>
          <p:cNvGraphicFramePr>
            <a:graphicFrameLocks/>
          </p:cNvGraphicFramePr>
          <p:nvPr/>
        </p:nvGraphicFramePr>
        <p:xfrm>
          <a:off x="4091777" y="2917330"/>
          <a:ext cx="3578657" cy="737104"/>
        </p:xfrm>
        <a:graphic>
          <a:graphicData uri="http://schemas.openxmlformats.org/drawingml/2006/table">
            <a:tbl>
              <a:tblPr/>
              <a:tblGrid>
                <a:gridCol w="536529"/>
                <a:gridCol w="536529"/>
                <a:gridCol w="536529"/>
                <a:gridCol w="399029"/>
                <a:gridCol w="387177"/>
                <a:gridCol w="375323"/>
                <a:gridCol w="408512"/>
                <a:gridCol w="399029"/>
              </a:tblGrid>
              <a:tr h="218382">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63753" marR="63753" marT="31876" marB="3187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63753" marR="63753" marT="31876" marB="3187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1/3</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 Box 215"/>
          <p:cNvSpPr txBox="1">
            <a:spLocks noChangeArrowheads="1"/>
          </p:cNvSpPr>
          <p:nvPr/>
        </p:nvSpPr>
        <p:spPr bwMode="auto">
          <a:xfrm>
            <a:off x="1841517" y="5256452"/>
            <a:ext cx="5931432" cy="461665"/>
          </a:xfrm>
          <a:prstGeom prst="rect">
            <a:avLst/>
          </a:prstGeom>
          <a:noFill/>
          <a:ln w="9525">
            <a:noFill/>
            <a:miter lim="800000"/>
            <a:headEnd/>
            <a:tailEnd/>
          </a:ln>
          <a:effectLst/>
        </p:spPr>
        <p:txBody>
          <a:bodyPr wrap="none">
            <a:spAutoFit/>
          </a:bodyPr>
          <a:lstStyle/>
          <a:p>
            <a:pPr algn="ctr">
              <a:buNone/>
            </a:pPr>
            <a:r>
              <a:rPr lang="ja-JP" altLang="en-US" sz="2400" dirty="0">
                <a:latin typeface="+mn-ea"/>
                <a:ea typeface="+mn-ea"/>
              </a:rPr>
              <a:t>ネットワーク全体のクラスタリング係数＝</a:t>
            </a:r>
            <a:r>
              <a:rPr lang="en-US" altLang="ja-JP" sz="2400" dirty="0" smtClean="0">
                <a:latin typeface="+mn-ea"/>
                <a:ea typeface="+mn-ea"/>
              </a:rPr>
              <a:t>1/4</a:t>
            </a:r>
            <a:endParaRPr lang="en-US" altLang="ja-JP" sz="2400" dirty="0">
              <a:latin typeface="+mn-ea"/>
              <a:ea typeface="+mn-ea"/>
            </a:endParaRPr>
          </a:p>
        </p:txBody>
      </p:sp>
      <p:sp>
        <p:nvSpPr>
          <p:cNvPr id="46"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7"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8"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9"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50"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51"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52"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53" name="AutoShape 11"/>
          <p:cNvCxnSpPr>
            <a:cxnSpLocks noChangeShapeType="1"/>
            <a:stCxn id="49" idx="5"/>
            <a:endCxn id="46"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54" name="AutoShape 12"/>
          <p:cNvCxnSpPr>
            <a:cxnSpLocks noChangeShapeType="1"/>
            <a:stCxn id="46" idx="4"/>
            <a:endCxn id="47"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55" name="AutoShape 13"/>
          <p:cNvCxnSpPr>
            <a:cxnSpLocks noChangeShapeType="1"/>
            <a:stCxn id="47" idx="7"/>
            <a:endCxn id="48"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56" name="AutoShape 14"/>
          <p:cNvCxnSpPr>
            <a:cxnSpLocks noChangeShapeType="1"/>
            <a:stCxn id="48" idx="1"/>
            <a:endCxn id="46"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7" name="AutoShape 15"/>
          <p:cNvCxnSpPr>
            <a:cxnSpLocks noChangeShapeType="1"/>
            <a:stCxn id="51" idx="0"/>
            <a:endCxn id="47"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8" name="AutoShape 16"/>
          <p:cNvCxnSpPr>
            <a:cxnSpLocks noChangeShapeType="1"/>
            <a:stCxn id="48" idx="7"/>
            <a:endCxn id="50"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9" name="AutoShape 17"/>
          <p:cNvCxnSpPr>
            <a:cxnSpLocks noChangeShapeType="1"/>
            <a:stCxn id="52" idx="2"/>
            <a:endCxn id="46"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60" name="AutoShape 18"/>
          <p:cNvCxnSpPr>
            <a:cxnSpLocks noChangeShapeType="1"/>
            <a:stCxn id="52" idx="5"/>
            <a:endCxn id="48"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61"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62" name="AutoShape 20"/>
          <p:cNvCxnSpPr>
            <a:cxnSpLocks noChangeShapeType="1"/>
            <a:stCxn id="50" idx="4"/>
            <a:endCxn id="61"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63" name="AutoShape 847"/>
          <p:cNvCxnSpPr>
            <a:cxnSpLocks noChangeShapeType="1"/>
            <a:stCxn id="47" idx="7"/>
            <a:endCxn id="48" idx="3"/>
          </p:cNvCxnSpPr>
          <p:nvPr/>
        </p:nvCxnSpPr>
        <p:spPr bwMode="auto">
          <a:xfrm rot="5400000" flipH="1" flipV="1">
            <a:off x="1978930" y="3360823"/>
            <a:ext cx="121442" cy="393564"/>
          </a:xfrm>
          <a:prstGeom prst="straightConnector1">
            <a:avLst/>
          </a:prstGeom>
          <a:noFill/>
          <a:ln w="38100">
            <a:solidFill>
              <a:srgbClr val="FF33CC"/>
            </a:solidFill>
            <a:round/>
            <a:headEnd/>
            <a:tailEnd/>
          </a:ln>
          <a:effectLst/>
        </p:spPr>
      </p:cxnSp>
      <p:cxnSp>
        <p:nvCxnSpPr>
          <p:cNvPr id="64" name="AutoShape 848"/>
          <p:cNvCxnSpPr>
            <a:cxnSpLocks noChangeShapeType="1"/>
            <a:stCxn id="46" idx="4"/>
            <a:endCxn id="47"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65" name="AutoShape 849"/>
          <p:cNvCxnSpPr>
            <a:cxnSpLocks noChangeShapeType="1"/>
            <a:stCxn id="48" idx="1"/>
            <a:endCxn id="46" idx="6"/>
          </p:cNvCxnSpPr>
          <p:nvPr/>
        </p:nvCxnSpPr>
        <p:spPr bwMode="auto">
          <a:xfrm rot="16200000" flipV="1">
            <a:off x="1852209" y="2809587"/>
            <a:ext cx="277072" cy="491377"/>
          </a:xfrm>
          <a:prstGeom prst="straightConnector1">
            <a:avLst/>
          </a:prstGeom>
          <a:noFill/>
          <a:ln w="38100">
            <a:solidFill>
              <a:srgbClr val="FF33CC"/>
            </a:solidFill>
            <a:round/>
            <a:headEnd/>
            <a:tailEnd/>
          </a:ln>
          <a:effectLst/>
        </p:spPr>
      </p:cxnSp>
      <p:cxnSp>
        <p:nvCxnSpPr>
          <p:cNvPr id="73" name="AutoShape 849"/>
          <p:cNvCxnSpPr>
            <a:cxnSpLocks noChangeShapeType="1"/>
            <a:stCxn id="48" idx="0"/>
            <a:endCxn id="52" idx="5"/>
          </p:cNvCxnSpPr>
          <p:nvPr/>
        </p:nvCxnSpPr>
        <p:spPr bwMode="auto">
          <a:xfrm rot="5400000" flipH="1" flipV="1">
            <a:off x="1997966" y="2578587"/>
            <a:ext cx="942460" cy="162454"/>
          </a:xfrm>
          <a:prstGeom prst="straightConnector1">
            <a:avLst/>
          </a:prstGeom>
          <a:noFill/>
          <a:ln w="38100">
            <a:solidFill>
              <a:srgbClr val="FF33CC"/>
            </a:solidFill>
            <a:round/>
            <a:headEnd/>
            <a:tailEnd/>
          </a:ln>
          <a:effectLst/>
        </p:spPr>
      </p:cxnSp>
      <p:cxnSp>
        <p:nvCxnSpPr>
          <p:cNvPr id="76" name="AutoShape 849"/>
          <p:cNvCxnSpPr>
            <a:cxnSpLocks noChangeShapeType="1"/>
            <a:stCxn id="46" idx="7"/>
            <a:endCxn id="52" idx="2"/>
          </p:cNvCxnSpPr>
          <p:nvPr/>
        </p:nvCxnSpPr>
        <p:spPr bwMode="auto">
          <a:xfrm rot="5400000" flipH="1" flipV="1">
            <a:off x="1569358" y="2149979"/>
            <a:ext cx="728155" cy="502295"/>
          </a:xfrm>
          <a:prstGeom prst="straightConnector1">
            <a:avLst/>
          </a:prstGeom>
          <a:noFill/>
          <a:ln w="38100">
            <a:solidFill>
              <a:srgbClr val="FF33CC"/>
            </a:solidFill>
            <a:round/>
            <a:headEnd/>
            <a:tailEnd/>
          </a:ln>
          <a:effectLst/>
        </p:spPr>
      </p:cxnSp>
      <p:cxnSp>
        <p:nvCxnSpPr>
          <p:cNvPr id="81" name="AutoShape 15"/>
          <p:cNvCxnSpPr>
            <a:cxnSpLocks noChangeShapeType="1"/>
            <a:stCxn id="48" idx="0"/>
            <a:endCxn id="49" idx="7"/>
          </p:cNvCxnSpPr>
          <p:nvPr/>
        </p:nvCxnSpPr>
        <p:spPr bwMode="auto">
          <a:xfrm rot="16200000" flipV="1">
            <a:off x="1283854" y="2026928"/>
            <a:ext cx="956759" cy="1251473"/>
          </a:xfrm>
          <a:prstGeom prst="straightConnector1">
            <a:avLst/>
          </a:prstGeom>
          <a:noFill/>
          <a:ln w="38100">
            <a:solidFill>
              <a:schemeClr val="accent2">
                <a:lumMod val="20000"/>
                <a:lumOff val="80000"/>
              </a:schemeClr>
            </a:solidFill>
            <a:prstDash val="sysDot"/>
            <a:round/>
            <a:headEnd/>
            <a:tailEnd/>
          </a:ln>
          <a:effectLst/>
        </p:spPr>
      </p:cxnSp>
      <p:cxnSp>
        <p:nvCxnSpPr>
          <p:cNvPr id="82" name="AutoShape 15"/>
          <p:cNvCxnSpPr>
            <a:cxnSpLocks noChangeShapeType="1"/>
            <a:stCxn id="47" idx="7"/>
            <a:endCxn id="52" idx="4"/>
          </p:cNvCxnSpPr>
          <p:nvPr/>
        </p:nvCxnSpPr>
        <p:spPr bwMode="auto">
          <a:xfrm rot="5400000" flipH="1" flipV="1">
            <a:off x="1437391" y="2656830"/>
            <a:ext cx="1366974" cy="556018"/>
          </a:xfrm>
          <a:prstGeom prst="straightConnector1">
            <a:avLst/>
          </a:prstGeom>
          <a:noFill/>
          <a:ln w="38100">
            <a:solidFill>
              <a:schemeClr val="accent2">
                <a:lumMod val="20000"/>
                <a:lumOff val="80000"/>
              </a:schemeClr>
            </a:solidFill>
            <a:prstDash val="sysDot"/>
            <a:round/>
            <a:headEnd/>
            <a:tailEnd/>
          </a:ln>
          <a:effectLst/>
        </p:spPr>
      </p:cxnSp>
      <p:cxnSp>
        <p:nvCxnSpPr>
          <p:cNvPr id="83" name="AutoShape 15"/>
          <p:cNvCxnSpPr>
            <a:cxnSpLocks noChangeShapeType="1"/>
            <a:stCxn id="49" idx="7"/>
            <a:endCxn id="52" idx="2"/>
          </p:cNvCxnSpPr>
          <p:nvPr/>
        </p:nvCxnSpPr>
        <p:spPr bwMode="auto">
          <a:xfrm rot="5400000" flipH="1" flipV="1">
            <a:off x="1591921" y="1581624"/>
            <a:ext cx="137237" cy="1048087"/>
          </a:xfrm>
          <a:prstGeom prst="straightConnector1">
            <a:avLst/>
          </a:prstGeom>
          <a:noFill/>
          <a:ln w="38100">
            <a:solidFill>
              <a:schemeClr val="accent2">
                <a:lumMod val="20000"/>
                <a:lumOff val="80000"/>
              </a:schemeClr>
            </a:solidFill>
            <a:prstDash val="sysDot"/>
            <a:round/>
            <a:headEnd/>
            <a:tailEnd/>
          </a:ln>
          <a:effectLst/>
        </p:spPr>
      </p:cxnSp>
      <p:cxnSp>
        <p:nvCxnSpPr>
          <p:cNvPr id="84" name="AutoShape 15"/>
          <p:cNvCxnSpPr>
            <a:cxnSpLocks noChangeShapeType="1"/>
            <a:stCxn id="47" idx="1"/>
            <a:endCxn id="49" idx="4"/>
          </p:cNvCxnSpPr>
          <p:nvPr/>
        </p:nvCxnSpPr>
        <p:spPr bwMode="auto">
          <a:xfrm rot="16200000" flipV="1">
            <a:off x="723279" y="2801807"/>
            <a:ext cx="1078200" cy="554837"/>
          </a:xfrm>
          <a:prstGeom prst="straightConnector1">
            <a:avLst/>
          </a:prstGeom>
          <a:noFill/>
          <a:ln w="38100">
            <a:solidFill>
              <a:schemeClr val="accent2">
                <a:lumMod val="20000"/>
                <a:lumOff val="80000"/>
              </a:schemeClr>
            </a:solidFill>
            <a:prstDash val="sysDot"/>
            <a:round/>
            <a:headEnd/>
            <a:tailEnd/>
          </a:ln>
          <a:effectLst/>
        </p:spPr>
      </p:cxnSp>
      <p:sp>
        <p:nvSpPr>
          <p:cNvPr id="97" name="Oval 239"/>
          <p:cNvSpPr>
            <a:spLocks noChangeArrowheads="1"/>
          </p:cNvSpPr>
          <p:nvPr/>
        </p:nvSpPr>
        <p:spPr bwMode="auto">
          <a:xfrm>
            <a:off x="4091769" y="3207892"/>
            <a:ext cx="526277" cy="526276"/>
          </a:xfrm>
          <a:prstGeom prst="ellipse">
            <a:avLst/>
          </a:prstGeom>
          <a:noFill/>
          <a:ln w="38100">
            <a:solidFill>
              <a:srgbClr val="FF33CC"/>
            </a:solidFill>
            <a:round/>
            <a:headEnd/>
            <a:tailEnd/>
          </a:ln>
          <a:effectLst/>
        </p:spPr>
        <p:txBody>
          <a:bodyPr wrap="none" anchor="ctr"/>
          <a:lstStyle/>
          <a:p>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dir="cw">
                                      <p:cBhvr>
                                        <p:cTn id="11" dur="2000" fill="hold"/>
                                        <p:tgtEl>
                                          <p:spTgt spid="46"/>
                                        </p:tgtEl>
                                        <p:attrNameLst>
                                          <p:attrName>fillcolor</p:attrName>
                                        </p:attrNameLst>
                                      </p:cBhvr>
                                      <p:to>
                                        <a:srgbClr val="FF00FF"/>
                                      </p:to>
                                    </p:animClr>
                                    <p:set>
                                      <p:cBhvr>
                                        <p:cTn id="12" dur="2000" fill="hold"/>
                                        <p:tgtEl>
                                          <p:spTgt spid="46"/>
                                        </p:tgtEl>
                                        <p:attrNameLst>
                                          <p:attrName>fill.type</p:attrName>
                                        </p:attrNameLst>
                                      </p:cBhvr>
                                      <p:to>
                                        <p:strVal val="solid"/>
                                      </p:to>
                                    </p:set>
                                    <p:set>
                                      <p:cBhvr>
                                        <p:cTn id="13" dur="2000" fill="hold"/>
                                        <p:tgtEl>
                                          <p:spTgt spid="4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blinds(horizontal)">
                                      <p:cBhvr>
                                        <p:cTn id="18" dur="500"/>
                                        <p:tgtEl>
                                          <p:spTgt spid="9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blinds(horizontal)">
                                      <p:cBhvr>
                                        <p:cTn id="23" dur="500"/>
                                        <p:tgtEl>
                                          <p:spTgt spid="76"/>
                                        </p:tgtEl>
                                      </p:cBhvr>
                                    </p:animEffect>
                                  </p:childTnLst>
                                </p:cTn>
                              </p:par>
                              <p:par>
                                <p:cTn id="24" presetID="3" presetClass="entr" presetSubtype="1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linds(horizontal)">
                                      <p:cBhvr>
                                        <p:cTn id="26" dur="500"/>
                                        <p:tgtEl>
                                          <p:spTgt spid="73"/>
                                        </p:tgtEl>
                                      </p:cBhvr>
                                    </p:animEffect>
                                  </p:childTnLst>
                                </p:cTn>
                              </p:par>
                              <p:par>
                                <p:cTn id="27" presetID="3" presetClass="entr" presetSubtype="1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blinds(horizontal)">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blinds(horizontal)">
                                      <p:cBhvr>
                                        <p:cTn id="34" dur="500"/>
                                        <p:tgtEl>
                                          <p:spTgt spid="64"/>
                                        </p:tgtEl>
                                      </p:cBhvr>
                                    </p:animEffect>
                                  </p:childTnLst>
                                </p:cTn>
                              </p:par>
                              <p:par>
                                <p:cTn id="35" presetID="3" presetClass="entr" presetSubtype="1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blinds(horizontal)">
                                      <p:cBhvr>
                                        <p:cTn id="42" dur="500"/>
                                        <p:tgtEl>
                                          <p:spTgt spid="84"/>
                                        </p:tgtEl>
                                      </p:cBhvr>
                                    </p:animEffect>
                                  </p:childTnLst>
                                  <p:subTnLst>
                                    <p:set>
                                      <p:cBhvr override="childStyle">
                                        <p:cTn dur="1" fill="hold" display="0" masterRel="nextClick" afterEffect="1"/>
                                        <p:tgtEl>
                                          <p:spTgt spid="84"/>
                                        </p:tgtEl>
                                        <p:attrNameLst>
                                          <p:attrName>style.visibility</p:attrName>
                                        </p:attrNameLst>
                                      </p:cBhvr>
                                      <p:to>
                                        <p:strVal val="hidden"/>
                                      </p:to>
                                    </p:set>
                                  </p:subTnLst>
                                </p:cTn>
                              </p:par>
                              <p:par>
                                <p:cTn id="43" presetID="3" presetClass="entr" presetSubtype="10"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blinds(horizontal)">
                                      <p:cBhvr>
                                        <p:cTn id="45" dur="500"/>
                                        <p:tgtEl>
                                          <p:spTgt spid="81"/>
                                        </p:tgtEl>
                                      </p:cBhvr>
                                    </p:animEffect>
                                  </p:childTnLst>
                                  <p:subTnLst>
                                    <p:set>
                                      <p:cBhvr override="childStyle">
                                        <p:cTn dur="1" fill="hold" display="0" masterRel="nextClick" afterEffect="1"/>
                                        <p:tgtEl>
                                          <p:spTgt spid="81"/>
                                        </p:tgtEl>
                                        <p:attrNameLst>
                                          <p:attrName>style.visibility</p:attrName>
                                        </p:attrNameLst>
                                      </p:cBhvr>
                                      <p:to>
                                        <p:strVal val="hidden"/>
                                      </p:to>
                                    </p:set>
                                  </p:subTnLst>
                                </p:cTn>
                              </p:par>
                              <p:par>
                                <p:cTn id="46" presetID="3" presetClass="entr" presetSubtype="10" fill="hold"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blinds(horizontal)">
                                      <p:cBhvr>
                                        <p:cTn id="48" dur="500"/>
                                        <p:tgtEl>
                                          <p:spTgt spid="83"/>
                                        </p:tgtEl>
                                      </p:cBhvr>
                                    </p:animEffect>
                                  </p:childTnLst>
                                  <p:subTnLst>
                                    <p:set>
                                      <p:cBhvr override="childStyle">
                                        <p:cTn dur="1" fill="hold" display="0" masterRel="nextClick" afterEffect="1"/>
                                        <p:tgtEl>
                                          <p:spTgt spid="83"/>
                                        </p:tgtEl>
                                        <p:attrNameLst>
                                          <p:attrName>style.visibility</p:attrName>
                                        </p:attrNameLst>
                                      </p:cBhvr>
                                      <p:to>
                                        <p:strVal val="hidden"/>
                                      </p:to>
                                    </p:set>
                                  </p:subTnLst>
                                </p:cTn>
                              </p:par>
                              <p:par>
                                <p:cTn id="49" presetID="3" presetClass="entr" presetSubtype="1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blinds(horizontal)">
                                      <p:cBhvr>
                                        <p:cTn id="51" dur="500"/>
                                        <p:tgtEl>
                                          <p:spTgt spid="82"/>
                                        </p:tgtEl>
                                      </p:cBhvr>
                                    </p:animEffect>
                                  </p:childTnLst>
                                  <p:subTnLst>
                                    <p:set>
                                      <p:cBhvr override="childStyle">
                                        <p:cTn dur="1" fill="hold" display="0" masterRel="nextClick" afterEffect="1"/>
                                        <p:tgtEl>
                                          <p:spTgt spid="82"/>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linds(horizontal)">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9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ネットワークが何を対象として形成されたかによってネッワーク構造そのものが異なってくる</a:t>
            </a:r>
          </a:p>
          <a:p>
            <a:r>
              <a:rPr lang="ja-JP" altLang="en-US" dirty="0" smtClean="0"/>
              <a:t>構造が違えば分布の様子にも変化が生じるため指標になりえる</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32</a:t>
            </a:fld>
            <a:endParaRPr lang="en-US" altLang="ja-JP" dirty="0"/>
          </a:p>
        </p:txBody>
      </p:sp>
      <p:grpSp>
        <p:nvGrpSpPr>
          <p:cNvPr id="6" name="Group 58"/>
          <p:cNvGrpSpPr>
            <a:grpSpLocks/>
          </p:cNvGrpSpPr>
          <p:nvPr/>
        </p:nvGrpSpPr>
        <p:grpSpPr bwMode="auto">
          <a:xfrm>
            <a:off x="3354379" y="3016250"/>
            <a:ext cx="3127375" cy="3113088"/>
            <a:chOff x="622" y="1488"/>
            <a:chExt cx="1970" cy="1961"/>
          </a:xfrm>
        </p:grpSpPr>
        <p:grpSp>
          <p:nvGrpSpPr>
            <p:cNvPr id="7" name="Group 21"/>
            <p:cNvGrpSpPr>
              <a:grpSpLocks/>
            </p:cNvGrpSpPr>
            <p:nvPr/>
          </p:nvGrpSpPr>
          <p:grpSpPr bwMode="auto">
            <a:xfrm>
              <a:off x="622" y="1488"/>
              <a:ext cx="1970" cy="1961"/>
              <a:chOff x="622" y="1488"/>
              <a:chExt cx="1970" cy="1961"/>
            </a:xfrm>
          </p:grpSpPr>
          <p:sp>
            <p:nvSpPr>
              <p:cNvPr id="37" name="Line 15"/>
              <p:cNvSpPr>
                <a:spLocks noChangeShapeType="1"/>
              </p:cNvSpPr>
              <p:nvPr/>
            </p:nvSpPr>
            <p:spPr bwMode="auto">
              <a:xfrm>
                <a:off x="912" y="1488"/>
                <a:ext cx="0" cy="1728"/>
              </a:xfrm>
              <a:prstGeom prst="line">
                <a:avLst/>
              </a:prstGeom>
              <a:noFill/>
              <a:ln w="9525">
                <a:solidFill>
                  <a:schemeClr val="tx1"/>
                </a:solidFill>
                <a:round/>
                <a:headEnd/>
                <a:tailEnd/>
              </a:ln>
              <a:effectLst/>
            </p:spPr>
            <p:txBody>
              <a:bodyPr/>
              <a:lstStyle/>
              <a:p>
                <a:endParaRPr lang="ja-JP" altLang="en-US"/>
              </a:p>
            </p:txBody>
          </p:sp>
          <p:sp>
            <p:nvSpPr>
              <p:cNvPr id="38" name="Line 17"/>
              <p:cNvSpPr>
                <a:spLocks noChangeShapeType="1"/>
              </p:cNvSpPr>
              <p:nvPr/>
            </p:nvSpPr>
            <p:spPr bwMode="auto">
              <a:xfrm>
                <a:off x="912" y="3216"/>
                <a:ext cx="1680" cy="0"/>
              </a:xfrm>
              <a:prstGeom prst="line">
                <a:avLst/>
              </a:prstGeom>
              <a:noFill/>
              <a:ln w="9525">
                <a:solidFill>
                  <a:schemeClr val="tx1"/>
                </a:solidFill>
                <a:round/>
                <a:headEnd/>
                <a:tailEnd/>
              </a:ln>
              <a:effectLst/>
            </p:spPr>
            <p:txBody>
              <a:bodyPr/>
              <a:lstStyle/>
              <a:p>
                <a:endParaRPr lang="ja-JP" altLang="en-US"/>
              </a:p>
            </p:txBody>
          </p:sp>
          <p:sp>
            <p:nvSpPr>
              <p:cNvPr id="39" name="Text Box 18"/>
              <p:cNvSpPr txBox="1">
                <a:spLocks noChangeArrowheads="1"/>
              </p:cNvSpPr>
              <p:nvPr/>
            </p:nvSpPr>
            <p:spPr bwMode="auto">
              <a:xfrm>
                <a:off x="913" y="3216"/>
                <a:ext cx="1679" cy="233"/>
              </a:xfrm>
              <a:prstGeom prst="rect">
                <a:avLst/>
              </a:prstGeom>
              <a:noFill/>
              <a:ln w="9525">
                <a:noFill/>
                <a:miter lim="800000"/>
                <a:headEnd/>
                <a:tailEnd/>
              </a:ln>
              <a:effectLst/>
            </p:spPr>
            <p:txBody>
              <a:bodyPr wrap="square">
                <a:spAutoFit/>
              </a:bodyPr>
              <a:lstStyle/>
              <a:p>
                <a:pPr algn="ctr">
                  <a:spcBef>
                    <a:spcPct val="50000"/>
                  </a:spcBef>
                  <a:buNone/>
                </a:pPr>
                <a:r>
                  <a:rPr lang="ja-JP" altLang="en-US" b="1" dirty="0" smtClean="0">
                    <a:latin typeface="+mn-ea"/>
                    <a:ea typeface="+mn-ea"/>
                  </a:rPr>
                  <a:t>ノード</a:t>
                </a:r>
                <a:r>
                  <a:rPr lang="ja-JP" altLang="en-US" b="1" dirty="0">
                    <a:latin typeface="+mn-ea"/>
                    <a:ea typeface="+mn-ea"/>
                  </a:rPr>
                  <a:t>の</a:t>
                </a:r>
                <a:r>
                  <a:rPr lang="ja-JP" altLang="en-US" b="1" dirty="0" smtClean="0">
                    <a:latin typeface="+mn-ea"/>
                    <a:ea typeface="+mn-ea"/>
                  </a:rPr>
                  <a:t>次数</a:t>
                </a:r>
                <a:endParaRPr lang="ja-JP" altLang="en-US" b="1" dirty="0">
                  <a:latin typeface="+mn-ea"/>
                  <a:ea typeface="+mn-ea"/>
                </a:endParaRPr>
              </a:p>
            </p:txBody>
          </p:sp>
          <p:sp>
            <p:nvSpPr>
              <p:cNvPr id="40" name="Text Box 19"/>
              <p:cNvSpPr txBox="1">
                <a:spLocks noChangeArrowheads="1"/>
              </p:cNvSpPr>
              <p:nvPr/>
            </p:nvSpPr>
            <p:spPr bwMode="auto">
              <a:xfrm>
                <a:off x="622" y="1632"/>
                <a:ext cx="291" cy="1296"/>
              </a:xfrm>
              <a:prstGeom prst="rect">
                <a:avLst/>
              </a:prstGeom>
              <a:noFill/>
              <a:ln w="9525">
                <a:noFill/>
                <a:miter lim="800000"/>
                <a:headEnd/>
                <a:tailEnd/>
              </a:ln>
              <a:effectLst/>
            </p:spPr>
            <p:txBody>
              <a:bodyPr vert="eaVert">
                <a:spAutoFit/>
              </a:bodyPr>
              <a:lstStyle/>
              <a:p>
                <a:pPr algn="l">
                  <a:spcBef>
                    <a:spcPct val="50000"/>
                  </a:spcBef>
                  <a:buNone/>
                </a:pPr>
                <a:r>
                  <a:rPr lang="ja-JP" altLang="en-US" b="1" dirty="0"/>
                  <a:t>ノードの個数の比率</a:t>
                </a:r>
              </a:p>
            </p:txBody>
          </p:sp>
        </p:grpSp>
        <p:sp>
          <p:nvSpPr>
            <p:cNvPr id="8" name="AutoShape 22"/>
            <p:cNvSpPr>
              <a:spLocks noChangeArrowheads="1"/>
            </p:cNvSpPr>
            <p:nvPr/>
          </p:nvSpPr>
          <p:spPr bwMode="auto">
            <a:xfrm>
              <a:off x="1632" y="249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9" name="AutoShape 23"/>
            <p:cNvSpPr>
              <a:spLocks noChangeArrowheads="1"/>
            </p:cNvSpPr>
            <p:nvPr/>
          </p:nvSpPr>
          <p:spPr bwMode="auto">
            <a:xfrm>
              <a:off x="1728"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0" name="AutoShape 24"/>
            <p:cNvSpPr>
              <a:spLocks noChangeArrowheads="1"/>
            </p:cNvSpPr>
            <p:nvPr/>
          </p:nvSpPr>
          <p:spPr bwMode="auto">
            <a:xfrm>
              <a:off x="1872" y="28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1" name="AutoShape 25"/>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2" name="AutoShape 26"/>
            <p:cNvSpPr>
              <a:spLocks noChangeArrowheads="1"/>
            </p:cNvSpPr>
            <p:nvPr/>
          </p:nvSpPr>
          <p:spPr bwMode="auto">
            <a:xfrm>
              <a:off x="1776" y="288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3" name="AutoShape 27"/>
            <p:cNvSpPr>
              <a:spLocks noChangeArrowheads="1"/>
            </p:cNvSpPr>
            <p:nvPr/>
          </p:nvSpPr>
          <p:spPr bwMode="auto">
            <a:xfrm>
              <a:off x="1728"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4" name="AutoShape 28"/>
            <p:cNvSpPr>
              <a:spLocks noChangeArrowheads="1"/>
            </p:cNvSpPr>
            <p:nvPr/>
          </p:nvSpPr>
          <p:spPr bwMode="auto">
            <a:xfrm>
              <a:off x="1440" y="211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5" name="AutoShape 29"/>
            <p:cNvSpPr>
              <a:spLocks noChangeArrowheads="1"/>
            </p:cNvSpPr>
            <p:nvPr/>
          </p:nvSpPr>
          <p:spPr bwMode="auto">
            <a:xfrm>
              <a:off x="1488" y="230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6" name="AutoShape 30"/>
            <p:cNvSpPr>
              <a:spLocks noChangeArrowheads="1"/>
            </p:cNvSpPr>
            <p:nvPr/>
          </p:nvSpPr>
          <p:spPr bwMode="auto">
            <a:xfrm>
              <a:off x="1344" y="206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7" name="AutoShape 32"/>
            <p:cNvSpPr>
              <a:spLocks noChangeArrowheads="1"/>
            </p:cNvSpPr>
            <p:nvPr/>
          </p:nvSpPr>
          <p:spPr bwMode="auto">
            <a:xfrm>
              <a:off x="1584" y="235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8" name="AutoShape 33"/>
            <p:cNvSpPr>
              <a:spLocks noChangeArrowheads="1"/>
            </p:cNvSpPr>
            <p:nvPr/>
          </p:nvSpPr>
          <p:spPr bwMode="auto">
            <a:xfrm>
              <a:off x="1776" y="254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9" name="AutoShape 34"/>
            <p:cNvSpPr>
              <a:spLocks noChangeArrowheads="1"/>
            </p:cNvSpPr>
            <p:nvPr/>
          </p:nvSpPr>
          <p:spPr bwMode="auto">
            <a:xfrm>
              <a:off x="1872"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0" name="AutoShape 35"/>
            <p:cNvSpPr>
              <a:spLocks noChangeArrowheads="1"/>
            </p:cNvSpPr>
            <p:nvPr/>
          </p:nvSpPr>
          <p:spPr bwMode="auto">
            <a:xfrm>
              <a:off x="1920"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1" name="AutoShape 36"/>
            <p:cNvSpPr>
              <a:spLocks noChangeArrowheads="1"/>
            </p:cNvSpPr>
            <p:nvPr/>
          </p:nvSpPr>
          <p:spPr bwMode="auto">
            <a:xfrm>
              <a:off x="1824"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2" name="AutoShape 37"/>
            <p:cNvSpPr>
              <a:spLocks noChangeArrowheads="1"/>
            </p:cNvSpPr>
            <p:nvPr/>
          </p:nvSpPr>
          <p:spPr bwMode="auto">
            <a:xfrm>
              <a:off x="1728" y="244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3" name="AutoShape 38"/>
            <p:cNvSpPr>
              <a:spLocks noChangeArrowheads="1"/>
            </p:cNvSpPr>
            <p:nvPr/>
          </p:nvSpPr>
          <p:spPr bwMode="auto">
            <a:xfrm>
              <a:off x="1584" y="225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4" name="AutoShape 39"/>
            <p:cNvSpPr>
              <a:spLocks noChangeArrowheads="1"/>
            </p:cNvSpPr>
            <p:nvPr/>
          </p:nvSpPr>
          <p:spPr bwMode="auto">
            <a:xfrm>
              <a:off x="1872" y="273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5" name="AutoShape 40"/>
            <p:cNvSpPr>
              <a:spLocks noChangeArrowheads="1"/>
            </p:cNvSpPr>
            <p:nvPr/>
          </p:nvSpPr>
          <p:spPr bwMode="auto">
            <a:xfrm>
              <a:off x="1776"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6" name="AutoShape 41"/>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7" name="AutoShape 42"/>
            <p:cNvSpPr>
              <a:spLocks noChangeArrowheads="1"/>
            </p:cNvSpPr>
            <p:nvPr/>
          </p:nvSpPr>
          <p:spPr bwMode="auto">
            <a:xfrm>
              <a:off x="1824" y="307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8" name="AutoShape 43"/>
            <p:cNvSpPr>
              <a:spLocks noChangeArrowheads="1"/>
            </p:cNvSpPr>
            <p:nvPr/>
          </p:nvSpPr>
          <p:spPr bwMode="auto">
            <a:xfrm>
              <a:off x="1968"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9" name="AutoShape 44"/>
            <p:cNvSpPr>
              <a:spLocks noChangeArrowheads="1"/>
            </p:cNvSpPr>
            <p:nvPr/>
          </p:nvSpPr>
          <p:spPr bwMode="auto">
            <a:xfrm>
              <a:off x="1008" y="16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0" name="AutoShape 45"/>
            <p:cNvSpPr>
              <a:spLocks noChangeArrowheads="1"/>
            </p:cNvSpPr>
            <p:nvPr/>
          </p:nvSpPr>
          <p:spPr bwMode="auto">
            <a:xfrm>
              <a:off x="1152" y="18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1" name="AutoShape 49"/>
            <p:cNvSpPr>
              <a:spLocks noChangeArrowheads="1"/>
            </p:cNvSpPr>
            <p:nvPr/>
          </p:nvSpPr>
          <p:spPr bwMode="auto">
            <a:xfrm>
              <a:off x="1200" y="201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2" name="AutoShape 50"/>
            <p:cNvSpPr>
              <a:spLocks noChangeArrowheads="1"/>
            </p:cNvSpPr>
            <p:nvPr/>
          </p:nvSpPr>
          <p:spPr bwMode="auto">
            <a:xfrm>
              <a:off x="1344" y="196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3" name="AutoShape 51"/>
            <p:cNvSpPr>
              <a:spLocks noChangeArrowheads="1"/>
            </p:cNvSpPr>
            <p:nvPr/>
          </p:nvSpPr>
          <p:spPr bwMode="auto">
            <a:xfrm>
              <a:off x="1776"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4" name="AutoShape 53"/>
            <p:cNvSpPr>
              <a:spLocks noChangeArrowheads="1"/>
            </p:cNvSpPr>
            <p:nvPr/>
          </p:nvSpPr>
          <p:spPr bwMode="auto">
            <a:xfrm>
              <a:off x="1776" y="278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5" name="AutoShape 54"/>
            <p:cNvSpPr>
              <a:spLocks noChangeArrowheads="1"/>
            </p:cNvSpPr>
            <p:nvPr/>
          </p:nvSpPr>
          <p:spPr bwMode="auto">
            <a:xfrm>
              <a:off x="1824"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6" name="AutoShape 55"/>
            <p:cNvSpPr>
              <a:spLocks noChangeArrowheads="1"/>
            </p:cNvSpPr>
            <p:nvPr/>
          </p:nvSpPr>
          <p:spPr bwMode="auto">
            <a:xfrm>
              <a:off x="1824"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スライド番号プレースホルダ 5"/>
          <p:cNvSpPr>
            <a:spLocks noGrp="1"/>
          </p:cNvSpPr>
          <p:nvPr>
            <p:ph type="sldNum" sz="quarter" idx="12"/>
          </p:nvPr>
        </p:nvSpPr>
        <p:spPr/>
        <p:txBody>
          <a:bodyPr/>
          <a:lstStyle/>
          <a:p>
            <a:fld id="{A8D746BC-8423-4C0E-A529-CFF4F41290BD}" type="slidenum">
              <a:rPr lang="en-US" altLang="ja-JP"/>
              <a:pPr/>
              <a:t>33</a:t>
            </a:fld>
            <a:endParaRPr lang="en-US" altLang="ja-JP"/>
          </a:p>
        </p:txBody>
      </p:sp>
      <p:sp>
        <p:nvSpPr>
          <p:cNvPr id="49154" name="Rectangle 2"/>
          <p:cNvSpPr>
            <a:spLocks noGrp="1" noChangeArrowheads="1"/>
          </p:cNvSpPr>
          <p:nvPr>
            <p:ph type="title"/>
          </p:nvPr>
        </p:nvSpPr>
        <p:spPr/>
        <p:txBody>
          <a:bodyPr/>
          <a:lstStyle/>
          <a:p>
            <a:r>
              <a:rPr lang="ja-JP" altLang="en-US" dirty="0"/>
              <a:t>次数</a:t>
            </a:r>
            <a:r>
              <a:rPr lang="ja-JP" altLang="en-US" dirty="0" smtClean="0"/>
              <a:t>分布（２）：求め方</a:t>
            </a:r>
            <a:r>
              <a:rPr lang="ja-JP" altLang="en-US" dirty="0"/>
              <a:t>の例</a:t>
            </a:r>
          </a:p>
        </p:txBody>
      </p:sp>
      <p:graphicFrame>
        <p:nvGraphicFramePr>
          <p:cNvPr id="49155" name="Group 3"/>
          <p:cNvGraphicFramePr>
            <a:graphicFrameLocks noGrp="1"/>
          </p:cNvGraphicFramePr>
          <p:nvPr>
            <p:ph sz="half" idx="4294967295"/>
          </p:nvPr>
        </p:nvGraphicFramePr>
        <p:xfrm>
          <a:off x="4199028" y="2993205"/>
          <a:ext cx="3753612" cy="1007358"/>
        </p:xfrm>
        <a:graphic>
          <a:graphicData uri="http://schemas.openxmlformats.org/drawingml/2006/table">
            <a:tbl>
              <a:tblPr/>
              <a:tblGrid>
                <a:gridCol w="460248"/>
                <a:gridCol w="460248"/>
                <a:gridCol w="478155"/>
                <a:gridCol w="478155"/>
                <a:gridCol w="460248"/>
                <a:gridCol w="444331"/>
                <a:gridCol w="494072"/>
                <a:gridCol w="478155"/>
              </a:tblGrid>
              <a:tr h="55373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A</a:t>
                      </a:r>
                    </a:p>
                  </a:txBody>
                  <a:tcPr marL="87865" marR="87865" marT="43932" marB="4393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B</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C</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D</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E</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F</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G</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H</a:t>
                      </a:r>
                    </a:p>
                  </a:txBody>
                  <a:tcPr marL="87865" marR="87865" marT="43932" marB="4393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507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3</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0"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1"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2"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43"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44"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45"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46" name="AutoShape 11"/>
          <p:cNvCxnSpPr>
            <a:cxnSpLocks noChangeShapeType="1"/>
            <a:stCxn id="42" idx="5"/>
            <a:endCxn id="22"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47" name="AutoShape 12"/>
          <p:cNvCxnSpPr>
            <a:cxnSpLocks noChangeShapeType="1"/>
            <a:stCxn id="22" idx="4"/>
            <a:endCxn id="40"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48" name="AutoShape 13"/>
          <p:cNvCxnSpPr>
            <a:cxnSpLocks noChangeShapeType="1"/>
            <a:stCxn id="40" idx="7"/>
            <a:endCxn id="41"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49" name="AutoShape 14"/>
          <p:cNvCxnSpPr>
            <a:cxnSpLocks noChangeShapeType="1"/>
            <a:stCxn id="41" idx="1"/>
            <a:endCxn id="22"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0" name="AutoShape 15"/>
          <p:cNvCxnSpPr>
            <a:cxnSpLocks noChangeShapeType="1"/>
            <a:stCxn id="44" idx="0"/>
            <a:endCxn id="40"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2" name="AutoShape 16"/>
          <p:cNvCxnSpPr>
            <a:cxnSpLocks noChangeShapeType="1"/>
            <a:stCxn id="41" idx="7"/>
            <a:endCxn id="43"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3" name="AutoShape 17"/>
          <p:cNvCxnSpPr>
            <a:cxnSpLocks noChangeShapeType="1"/>
            <a:stCxn id="45" idx="2"/>
            <a:endCxn id="22"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54" name="AutoShape 18"/>
          <p:cNvCxnSpPr>
            <a:cxnSpLocks noChangeShapeType="1"/>
            <a:stCxn id="45" idx="5"/>
            <a:endCxn id="41"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55"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56" name="AutoShape 20"/>
          <p:cNvCxnSpPr>
            <a:cxnSpLocks noChangeShapeType="1"/>
            <a:stCxn id="43" idx="4"/>
            <a:endCxn id="55"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次数分布（３）：</a:t>
            </a:r>
            <a:r>
              <a:rPr kumimoji="1" lang="en-US" altLang="ja-JP" dirty="0" err="1" smtClean="0"/>
              <a:t>SourceForge</a:t>
            </a:r>
            <a:r>
              <a:rPr kumimoji="1" lang="ja-JP" altLang="en-US" dirty="0" smtClean="0"/>
              <a:t>の開発者の次数分布</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スケールフリーネットワークの特徴</a:t>
            </a:r>
          </a:p>
          <a:p>
            <a:pPr lvl="1"/>
            <a:r>
              <a:rPr lang="ja-JP" altLang="en-US" dirty="0" smtClean="0">
                <a:solidFill>
                  <a:srgbClr val="FF3300"/>
                </a:solidFill>
              </a:rPr>
              <a:t>極少数の開発者（ノード）</a:t>
            </a:r>
            <a:r>
              <a:rPr lang="ja-JP" altLang="en-US" dirty="0" smtClean="0"/>
              <a:t>が膨大なエッジ（共同開発者の数）を持つ</a:t>
            </a:r>
          </a:p>
          <a:p>
            <a:pPr lvl="1"/>
            <a:r>
              <a:rPr lang="ja-JP" altLang="en-US" dirty="0" smtClean="0">
                <a:solidFill>
                  <a:srgbClr val="333399"/>
                </a:solidFill>
              </a:rPr>
              <a:t>大多数の開発者（ノード）</a:t>
            </a:r>
            <a:r>
              <a:rPr lang="ja-JP" altLang="en-US" dirty="0" smtClean="0"/>
              <a:t>は極少数のエッジ（共同開発者の数）しか持たない</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34</a:t>
            </a:fld>
            <a:endParaRPr lang="en-US" altLang="ja-JP" dirty="0"/>
          </a:p>
        </p:txBody>
      </p:sp>
      <p:grpSp>
        <p:nvGrpSpPr>
          <p:cNvPr id="6" name="Group 18"/>
          <p:cNvGrpSpPr>
            <a:grpSpLocks/>
          </p:cNvGrpSpPr>
          <p:nvPr/>
        </p:nvGrpSpPr>
        <p:grpSpPr bwMode="auto">
          <a:xfrm>
            <a:off x="1630393" y="3049608"/>
            <a:ext cx="5437187" cy="3379788"/>
            <a:chOff x="1377" y="2149"/>
            <a:chExt cx="3029" cy="1883"/>
          </a:xfrm>
        </p:grpSpPr>
        <p:pic>
          <p:nvPicPr>
            <p:cNvPr id="7" name="Picture 17"/>
            <p:cNvPicPr>
              <a:picLocks noChangeAspect="1" noChangeArrowheads="1"/>
            </p:cNvPicPr>
            <p:nvPr/>
          </p:nvPicPr>
          <p:blipFill>
            <a:blip r:embed="rId3" cstate="print"/>
            <a:srcRect/>
            <a:stretch>
              <a:fillRect/>
            </a:stretch>
          </p:blipFill>
          <p:spPr bwMode="auto">
            <a:xfrm>
              <a:off x="1377" y="2149"/>
              <a:ext cx="3029" cy="1883"/>
            </a:xfrm>
            <a:prstGeom prst="rect">
              <a:avLst/>
            </a:prstGeom>
            <a:noFill/>
            <a:ln w="9525" algn="ctr">
              <a:noFill/>
              <a:miter lim="800000"/>
              <a:headEnd/>
              <a:tailEnd/>
            </a:ln>
            <a:effectLst/>
          </p:spPr>
        </p:pic>
        <p:sp>
          <p:nvSpPr>
            <p:cNvPr id="8" name="Oval 7"/>
            <p:cNvSpPr>
              <a:spLocks noChangeArrowheads="1"/>
            </p:cNvSpPr>
            <p:nvPr/>
          </p:nvSpPr>
          <p:spPr bwMode="auto">
            <a:xfrm>
              <a:off x="3047" y="3671"/>
              <a:ext cx="1112" cy="182"/>
            </a:xfrm>
            <a:prstGeom prst="ellipse">
              <a:avLst/>
            </a:prstGeom>
            <a:noFill/>
            <a:ln w="19050" algn="ctr">
              <a:solidFill>
                <a:srgbClr val="FF0000"/>
              </a:solidFill>
              <a:round/>
              <a:headEnd/>
              <a:tailEnd/>
            </a:ln>
            <a:effectLst/>
          </p:spPr>
          <p:txBody>
            <a:bodyPr wrap="none" lIns="0" tIns="0" rIns="0" bIns="0" anchor="ctr"/>
            <a:lstStyle/>
            <a:p>
              <a:endParaRPr lang="ja-JP" altLang="en-US"/>
            </a:p>
          </p:txBody>
        </p:sp>
        <p:sp>
          <p:nvSpPr>
            <p:cNvPr id="9" name="Oval 11"/>
            <p:cNvSpPr>
              <a:spLocks noChangeArrowheads="1"/>
            </p:cNvSpPr>
            <p:nvPr/>
          </p:nvSpPr>
          <p:spPr bwMode="auto">
            <a:xfrm>
              <a:off x="1512" y="2170"/>
              <a:ext cx="281" cy="227"/>
            </a:xfrm>
            <a:prstGeom prst="ellipse">
              <a:avLst/>
            </a:prstGeom>
            <a:noFill/>
            <a:ln w="19050" algn="ctr">
              <a:solidFill>
                <a:srgbClr val="0000CC"/>
              </a:solidFill>
              <a:round/>
              <a:headEnd/>
              <a:tailEnd/>
            </a:ln>
            <a:effectLst/>
          </p:spPr>
          <p:txBody>
            <a:bodyPr wrap="none" lIns="0" tIns="0" rIns="0" bIns="0" anchor="ctr"/>
            <a:lstStyle/>
            <a:p>
              <a:endParaRPr lang="ja-JP" altLang="en-US"/>
            </a:p>
          </p:txBody>
        </p:sp>
      </p:grpSp>
      <p:sp>
        <p:nvSpPr>
          <p:cNvPr id="10" name="Text Box 19"/>
          <p:cNvSpPr txBox="1">
            <a:spLocks noChangeArrowheads="1"/>
          </p:cNvSpPr>
          <p:nvPr/>
        </p:nvSpPr>
        <p:spPr bwMode="auto">
          <a:xfrm>
            <a:off x="7067580" y="6054746"/>
            <a:ext cx="1790700" cy="336550"/>
          </a:xfrm>
          <a:prstGeom prst="rect">
            <a:avLst/>
          </a:prstGeom>
          <a:noFill/>
          <a:ln w="9525">
            <a:noFill/>
            <a:miter lim="800000"/>
            <a:headEnd/>
            <a:tailEnd/>
          </a:ln>
          <a:effectLst/>
        </p:spPr>
        <p:txBody>
          <a:bodyPr lIns="0" rIns="0">
            <a:spAutoFit/>
          </a:bodyPr>
          <a:lstStyle/>
          <a:p>
            <a:pPr>
              <a:spcBef>
                <a:spcPct val="50000"/>
              </a:spcBef>
              <a:buNone/>
            </a:pPr>
            <a:r>
              <a:rPr lang="ja-JP" altLang="en-US" sz="1600" dirty="0"/>
              <a:t>（</a:t>
            </a:r>
            <a:r>
              <a:rPr lang="en-US" altLang="ja-JP" sz="1600" dirty="0"/>
              <a:t>2005</a:t>
            </a:r>
            <a:r>
              <a:rPr lang="ja-JP" altLang="en-US" sz="1600" dirty="0"/>
              <a:t>年</a:t>
            </a:r>
            <a:r>
              <a:rPr lang="en-US" altLang="ja-JP" sz="1600" dirty="0"/>
              <a:t>11</a:t>
            </a:r>
            <a:r>
              <a:rPr lang="ja-JP" altLang="en-US" sz="1600" dirty="0"/>
              <a:t>月時点）</a:t>
            </a:r>
          </a:p>
        </p:txBody>
      </p:sp>
      <p:sp>
        <p:nvSpPr>
          <p:cNvPr id="11" name="Text Box 20"/>
          <p:cNvSpPr txBox="1">
            <a:spLocks noChangeArrowheads="1"/>
          </p:cNvSpPr>
          <p:nvPr/>
        </p:nvSpPr>
        <p:spPr bwMode="auto">
          <a:xfrm>
            <a:off x="2181255" y="2843233"/>
            <a:ext cx="4875213" cy="336550"/>
          </a:xfrm>
          <a:prstGeom prst="rect">
            <a:avLst/>
          </a:prstGeom>
          <a:noFill/>
          <a:ln w="9525" algn="ctr">
            <a:noFill/>
            <a:miter lim="800000"/>
            <a:headEnd/>
            <a:tailEnd/>
          </a:ln>
          <a:effectLst/>
        </p:spPr>
        <p:txBody>
          <a:bodyPr>
            <a:spAutoFit/>
          </a:bodyPr>
          <a:lstStyle/>
          <a:p>
            <a:pPr>
              <a:spcBef>
                <a:spcPct val="50000"/>
              </a:spcBef>
              <a:buNone/>
            </a:pPr>
            <a:r>
              <a:rPr lang="ja-JP" altLang="en-US" sz="1600" dirty="0"/>
              <a:t>ディスカッションフォーラム内の開発者の社会的関係</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特徴量に基づくネットワークの比較</a:t>
            </a:r>
            <a:endParaRPr kumimoji="1" lang="ja-JP" altLang="en-US" dirty="0"/>
          </a:p>
        </p:txBody>
      </p:sp>
      <p:sp>
        <p:nvSpPr>
          <p:cNvPr id="3" name="コンテンツ プレースホルダ 2"/>
          <p:cNvSpPr>
            <a:spLocks noGrp="1"/>
          </p:cNvSpPr>
          <p:nvPr>
            <p:ph idx="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35</a:t>
            </a:fld>
            <a:endParaRPr lang="en-US" altLang="ja-JP" dirty="0"/>
          </a:p>
        </p:txBody>
      </p:sp>
      <p:graphicFrame>
        <p:nvGraphicFramePr>
          <p:cNvPr id="6" name="Group 97"/>
          <p:cNvGraphicFramePr>
            <a:graphicFrameLocks/>
          </p:cNvGraphicFramePr>
          <p:nvPr/>
        </p:nvGraphicFramePr>
        <p:xfrm>
          <a:off x="1124267" y="1857364"/>
          <a:ext cx="6952933" cy="3291840"/>
        </p:xfrm>
        <a:graphic>
          <a:graphicData uri="http://schemas.openxmlformats.org/drawingml/2006/table">
            <a:tbl>
              <a:tblPr/>
              <a:tblGrid>
                <a:gridCol w="2348230"/>
                <a:gridCol w="1516380"/>
                <a:gridCol w="1402080"/>
                <a:gridCol w="1686243"/>
              </a:tblGrid>
              <a:tr h="61435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ネットワーク</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平均経路長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クラスタ</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
                      </a:r>
                      <a:b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b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リング係数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次数分布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47900">
                <a:tc>
                  <a:txBody>
                    <a:bodyPr/>
                    <a:lstStyle/>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完全グラフ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正方格子</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三角格子</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木</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ランダムグラフ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スモールワールド</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BA</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WS</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最大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1800" b="0" i="0" u="none" strike="noStrike" cap="none" normalizeH="0" baseline="0" dirty="0" smtClean="0">
                          <a:ln>
                            <a:noFill/>
                          </a:ln>
                          <a:solidFill>
                            <a:schemeClr val="tx1"/>
                          </a:solidFill>
                          <a:effectLst/>
                          <a:latin typeface="Times New Roman" pitchFamily="18" charset="0"/>
                          <a:ea typeface="ＭＳ Ｐゴシック" charset="-128"/>
                        </a:rPr>
                        <a:t>スケールフリー</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スライド番号プレースホルダ 5"/>
          <p:cNvSpPr>
            <a:spLocks noGrp="1"/>
          </p:cNvSpPr>
          <p:nvPr>
            <p:ph type="sldNum" sz="quarter" idx="12"/>
          </p:nvPr>
        </p:nvSpPr>
        <p:spPr/>
        <p:txBody>
          <a:bodyPr/>
          <a:lstStyle/>
          <a:p>
            <a:fld id="{54C774DF-A961-4C5A-9E32-87B1E0FEFBB5}" type="slidenum">
              <a:rPr lang="en-US" altLang="ja-JP"/>
              <a:pPr/>
              <a:t>36</a:t>
            </a:fld>
            <a:endParaRPr lang="en-US" altLang="ja-JP"/>
          </a:p>
        </p:txBody>
      </p:sp>
      <p:sp>
        <p:nvSpPr>
          <p:cNvPr id="491522" name="Rectangle 2"/>
          <p:cNvSpPr>
            <a:spLocks noGrp="1" noChangeArrowheads="1"/>
          </p:cNvSpPr>
          <p:nvPr>
            <p:ph type="title"/>
          </p:nvPr>
        </p:nvSpPr>
        <p:spPr/>
        <p:txBody>
          <a:bodyPr/>
          <a:lstStyle/>
          <a:p>
            <a:r>
              <a:rPr lang="ja-JP" altLang="en-US" dirty="0"/>
              <a:t>人間関係の質的側面：</a:t>
            </a:r>
            <a:r>
              <a:rPr lang="ja-JP" altLang="en-US" dirty="0" smtClean="0"/>
              <a:t>クローズドネットワーク</a:t>
            </a:r>
            <a:endParaRPr lang="en-US" altLang="ja-JP" dirty="0"/>
          </a:p>
        </p:txBody>
      </p:sp>
      <p:sp>
        <p:nvSpPr>
          <p:cNvPr id="491523" name="Rectangle 3"/>
          <p:cNvSpPr>
            <a:spLocks noGrp="1" noChangeArrowheads="1"/>
          </p:cNvSpPr>
          <p:nvPr>
            <p:ph type="body" idx="1"/>
          </p:nvPr>
        </p:nvSpPr>
        <p:spPr/>
        <p:txBody>
          <a:bodyPr/>
          <a:lstStyle/>
          <a:p>
            <a:r>
              <a:rPr lang="ja-JP" altLang="en-US" dirty="0"/>
              <a:t>ネットワーク密度の高い人間関係</a:t>
            </a:r>
          </a:p>
          <a:p>
            <a:pPr lvl="1"/>
            <a:r>
              <a:rPr lang="ja-JP" altLang="en-US" dirty="0" smtClean="0"/>
              <a:t>特徴：小規模</a:t>
            </a:r>
            <a:r>
              <a:rPr lang="ja-JP" altLang="en-US" dirty="0"/>
              <a:t>，閉鎖的，同質性の高い，内向的な性質</a:t>
            </a:r>
          </a:p>
          <a:p>
            <a:pPr lvl="1"/>
            <a:r>
              <a:rPr lang="ja-JP" altLang="en-US" dirty="0"/>
              <a:t>利点</a:t>
            </a:r>
            <a:r>
              <a:rPr lang="en-US" altLang="ja-JP" dirty="0"/>
              <a:t>: </a:t>
            </a:r>
            <a:r>
              <a:rPr lang="ja-JP" altLang="en-US" dirty="0"/>
              <a:t>共通の目的，お互いへの信頼感，グループへの忠誠心を構築するのに有利</a:t>
            </a:r>
          </a:p>
          <a:p>
            <a:pPr lvl="1"/>
            <a:r>
              <a:rPr lang="ja-JP" altLang="en-US" dirty="0"/>
              <a:t>欠点</a:t>
            </a:r>
            <a:r>
              <a:rPr lang="en-US" altLang="ja-JP" dirty="0"/>
              <a:t>: </a:t>
            </a:r>
            <a:r>
              <a:rPr lang="ja-JP" altLang="en-US" dirty="0"/>
              <a:t>新しい情報や資源の獲得には不向き．しばしば，グループ思考に陥りがち</a:t>
            </a:r>
          </a:p>
        </p:txBody>
      </p:sp>
      <p:sp>
        <p:nvSpPr>
          <p:cNvPr id="491524" name="Oval 4"/>
          <p:cNvSpPr>
            <a:spLocks noChangeArrowheads="1"/>
          </p:cNvSpPr>
          <p:nvPr/>
        </p:nvSpPr>
        <p:spPr bwMode="auto">
          <a:xfrm>
            <a:off x="4103688" y="4443414"/>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5" name="Oval 5"/>
          <p:cNvSpPr>
            <a:spLocks noChangeArrowheads="1"/>
          </p:cNvSpPr>
          <p:nvPr/>
        </p:nvSpPr>
        <p:spPr bwMode="auto">
          <a:xfrm>
            <a:off x="3130550" y="371475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6" name="Oval 6"/>
          <p:cNvSpPr>
            <a:spLocks noChangeArrowheads="1"/>
          </p:cNvSpPr>
          <p:nvPr/>
        </p:nvSpPr>
        <p:spPr bwMode="auto">
          <a:xfrm>
            <a:off x="5083175" y="37195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7" name="Oval 7"/>
          <p:cNvSpPr>
            <a:spLocks noChangeArrowheads="1"/>
          </p:cNvSpPr>
          <p:nvPr/>
        </p:nvSpPr>
        <p:spPr bwMode="auto">
          <a:xfrm>
            <a:off x="3132138" y="518160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8" name="Oval 8"/>
          <p:cNvSpPr>
            <a:spLocks noChangeArrowheads="1"/>
          </p:cNvSpPr>
          <p:nvPr/>
        </p:nvSpPr>
        <p:spPr bwMode="auto">
          <a:xfrm>
            <a:off x="5075238" y="517366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1529" name="AutoShape 9"/>
          <p:cNvCxnSpPr>
            <a:cxnSpLocks noChangeShapeType="1"/>
            <a:stCxn id="491525" idx="4"/>
            <a:endCxn id="491527" idx="0"/>
          </p:cNvCxnSpPr>
          <p:nvPr/>
        </p:nvCxnSpPr>
        <p:spPr bwMode="auto">
          <a:xfrm>
            <a:off x="3330575" y="4127502"/>
            <a:ext cx="1588" cy="1054100"/>
          </a:xfrm>
          <a:prstGeom prst="straightConnector1">
            <a:avLst/>
          </a:prstGeom>
          <a:noFill/>
          <a:ln w="9525">
            <a:solidFill>
              <a:schemeClr val="tx1"/>
            </a:solidFill>
            <a:round/>
            <a:headEnd/>
            <a:tailEnd/>
          </a:ln>
          <a:effectLst/>
        </p:spPr>
      </p:cxnSp>
      <p:cxnSp>
        <p:nvCxnSpPr>
          <p:cNvPr id="491530" name="AutoShape 10"/>
          <p:cNvCxnSpPr>
            <a:cxnSpLocks noChangeShapeType="1"/>
            <a:stCxn id="491525" idx="6"/>
            <a:endCxn id="491526" idx="2"/>
          </p:cNvCxnSpPr>
          <p:nvPr/>
        </p:nvCxnSpPr>
        <p:spPr bwMode="auto">
          <a:xfrm>
            <a:off x="3530600" y="3921127"/>
            <a:ext cx="1552575" cy="4762"/>
          </a:xfrm>
          <a:prstGeom prst="straightConnector1">
            <a:avLst/>
          </a:prstGeom>
          <a:noFill/>
          <a:ln w="9525">
            <a:solidFill>
              <a:schemeClr val="tx1"/>
            </a:solidFill>
            <a:round/>
            <a:headEnd/>
            <a:tailEnd/>
          </a:ln>
          <a:effectLst/>
        </p:spPr>
      </p:cxnSp>
      <p:cxnSp>
        <p:nvCxnSpPr>
          <p:cNvPr id="491531" name="AutoShape 11"/>
          <p:cNvCxnSpPr>
            <a:cxnSpLocks noChangeShapeType="1"/>
            <a:stCxn id="491527" idx="6"/>
            <a:endCxn id="491528" idx="2"/>
          </p:cNvCxnSpPr>
          <p:nvPr/>
        </p:nvCxnSpPr>
        <p:spPr bwMode="auto">
          <a:xfrm flipV="1">
            <a:off x="3532188" y="5380039"/>
            <a:ext cx="1543050" cy="7938"/>
          </a:xfrm>
          <a:prstGeom prst="straightConnector1">
            <a:avLst/>
          </a:prstGeom>
          <a:noFill/>
          <a:ln w="9525">
            <a:solidFill>
              <a:schemeClr val="tx1"/>
            </a:solidFill>
            <a:round/>
            <a:headEnd/>
            <a:tailEnd/>
          </a:ln>
          <a:effectLst/>
        </p:spPr>
      </p:cxnSp>
      <p:cxnSp>
        <p:nvCxnSpPr>
          <p:cNvPr id="491532" name="AutoShape 12"/>
          <p:cNvCxnSpPr>
            <a:cxnSpLocks noChangeShapeType="1"/>
            <a:stCxn id="491528" idx="0"/>
            <a:endCxn id="491526" idx="4"/>
          </p:cNvCxnSpPr>
          <p:nvPr/>
        </p:nvCxnSpPr>
        <p:spPr bwMode="auto">
          <a:xfrm flipV="1">
            <a:off x="5275263" y="4132264"/>
            <a:ext cx="7937" cy="1041400"/>
          </a:xfrm>
          <a:prstGeom prst="straightConnector1">
            <a:avLst/>
          </a:prstGeom>
          <a:noFill/>
          <a:ln w="9525">
            <a:solidFill>
              <a:schemeClr val="tx1"/>
            </a:solidFill>
            <a:round/>
            <a:headEnd/>
            <a:tailEnd/>
          </a:ln>
          <a:effectLst/>
        </p:spPr>
      </p:cxnSp>
      <p:cxnSp>
        <p:nvCxnSpPr>
          <p:cNvPr id="491533" name="AutoShape 13"/>
          <p:cNvCxnSpPr>
            <a:cxnSpLocks noChangeShapeType="1"/>
            <a:stCxn id="491526" idx="3"/>
            <a:endCxn id="491524" idx="7"/>
          </p:cNvCxnSpPr>
          <p:nvPr/>
        </p:nvCxnSpPr>
        <p:spPr bwMode="auto">
          <a:xfrm flipH="1">
            <a:off x="4445000" y="4071939"/>
            <a:ext cx="696913" cy="431800"/>
          </a:xfrm>
          <a:prstGeom prst="straightConnector1">
            <a:avLst/>
          </a:prstGeom>
          <a:noFill/>
          <a:ln w="9525">
            <a:solidFill>
              <a:schemeClr val="tx1"/>
            </a:solidFill>
            <a:round/>
            <a:headEnd/>
            <a:tailEnd/>
          </a:ln>
          <a:effectLst/>
        </p:spPr>
      </p:cxnSp>
      <p:cxnSp>
        <p:nvCxnSpPr>
          <p:cNvPr id="491534" name="AutoShape 14"/>
          <p:cNvCxnSpPr>
            <a:cxnSpLocks noChangeShapeType="1"/>
            <a:stCxn id="491528" idx="1"/>
            <a:endCxn id="491524" idx="5"/>
          </p:cNvCxnSpPr>
          <p:nvPr/>
        </p:nvCxnSpPr>
        <p:spPr bwMode="auto">
          <a:xfrm flipH="1" flipV="1">
            <a:off x="4445000" y="4795839"/>
            <a:ext cx="688975" cy="438150"/>
          </a:xfrm>
          <a:prstGeom prst="straightConnector1">
            <a:avLst/>
          </a:prstGeom>
          <a:noFill/>
          <a:ln w="9525">
            <a:solidFill>
              <a:schemeClr val="tx1"/>
            </a:solidFill>
            <a:round/>
            <a:headEnd/>
            <a:tailEnd/>
          </a:ln>
          <a:effectLst/>
        </p:spPr>
      </p:cxnSp>
      <p:cxnSp>
        <p:nvCxnSpPr>
          <p:cNvPr id="491535" name="AutoShape 15"/>
          <p:cNvCxnSpPr>
            <a:cxnSpLocks noChangeShapeType="1"/>
            <a:stCxn id="491527" idx="7"/>
            <a:endCxn id="491524" idx="3"/>
          </p:cNvCxnSpPr>
          <p:nvPr/>
        </p:nvCxnSpPr>
        <p:spPr bwMode="auto">
          <a:xfrm flipV="1">
            <a:off x="3473450" y="4795839"/>
            <a:ext cx="688975" cy="446088"/>
          </a:xfrm>
          <a:prstGeom prst="straightConnector1">
            <a:avLst/>
          </a:prstGeom>
          <a:noFill/>
          <a:ln w="9525">
            <a:solidFill>
              <a:schemeClr val="tx1"/>
            </a:solidFill>
            <a:round/>
            <a:headEnd/>
            <a:tailEnd/>
          </a:ln>
          <a:effectLst/>
        </p:spPr>
      </p:cxnSp>
      <p:cxnSp>
        <p:nvCxnSpPr>
          <p:cNvPr id="491536" name="AutoShape 16"/>
          <p:cNvCxnSpPr>
            <a:cxnSpLocks noChangeShapeType="1"/>
            <a:stCxn id="491524" idx="1"/>
            <a:endCxn id="491525" idx="5"/>
          </p:cNvCxnSpPr>
          <p:nvPr/>
        </p:nvCxnSpPr>
        <p:spPr bwMode="auto">
          <a:xfrm flipH="1" flipV="1">
            <a:off x="3471863" y="4067177"/>
            <a:ext cx="690562" cy="436562"/>
          </a:xfrm>
          <a:prstGeom prst="straightConnector1">
            <a:avLst/>
          </a:prstGeom>
          <a:noFill/>
          <a:ln w="9525">
            <a:solidFill>
              <a:schemeClr val="tx1"/>
            </a:solidFill>
            <a:round/>
            <a:headEnd/>
            <a:tailEnd/>
          </a:ln>
          <a:effectLst/>
        </p:spPr>
      </p:cxnSp>
      <p:sp>
        <p:nvSpPr>
          <p:cNvPr id="491537" name="Text Box 1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DE7E95EF-E2E4-4C95-AA4B-561C055B25E6}" type="slidenum">
              <a:rPr lang="en-US" altLang="ja-JP"/>
              <a:pPr/>
              <a:t>37</a:t>
            </a:fld>
            <a:endParaRPr lang="en-US" altLang="ja-JP"/>
          </a:p>
        </p:txBody>
      </p:sp>
      <p:sp>
        <p:nvSpPr>
          <p:cNvPr id="492546" name="Rectangle 2"/>
          <p:cNvSpPr>
            <a:spLocks noGrp="1" noChangeArrowheads="1"/>
          </p:cNvSpPr>
          <p:nvPr>
            <p:ph type="title"/>
          </p:nvPr>
        </p:nvSpPr>
        <p:spPr/>
        <p:txBody>
          <a:bodyPr/>
          <a:lstStyle/>
          <a:p>
            <a:r>
              <a:rPr lang="ja-JP" altLang="en-US" dirty="0"/>
              <a:t>人間関係の質的側面：</a:t>
            </a:r>
            <a:r>
              <a:rPr lang="ja-JP" altLang="en-US" dirty="0" smtClean="0"/>
              <a:t>オープンネットワーク</a:t>
            </a:r>
            <a:endParaRPr lang="en-US" altLang="ja-JP" dirty="0"/>
          </a:p>
        </p:txBody>
      </p:sp>
      <p:sp>
        <p:nvSpPr>
          <p:cNvPr id="492547" name="Rectangle 3"/>
          <p:cNvSpPr>
            <a:spLocks noGrp="1" noChangeArrowheads="1"/>
          </p:cNvSpPr>
          <p:nvPr>
            <p:ph type="body" idx="1"/>
          </p:nvPr>
        </p:nvSpPr>
        <p:spPr/>
        <p:txBody>
          <a:bodyPr/>
          <a:lstStyle/>
          <a:p>
            <a:r>
              <a:rPr lang="ja-JP" altLang="en-US" dirty="0"/>
              <a:t>ネットワーク密度の低い人間関係</a:t>
            </a:r>
          </a:p>
          <a:p>
            <a:pPr lvl="1"/>
            <a:r>
              <a:rPr lang="ja-JP" altLang="en-US" dirty="0" smtClean="0"/>
              <a:t>特徴：大規模</a:t>
            </a:r>
            <a:r>
              <a:rPr lang="ja-JP" altLang="en-US" dirty="0"/>
              <a:t>，開放的，多様性の高い，社交的なネットワーク</a:t>
            </a:r>
          </a:p>
          <a:p>
            <a:pPr lvl="1"/>
            <a:r>
              <a:rPr lang="ja-JP" altLang="en-US" dirty="0"/>
              <a:t>利点</a:t>
            </a:r>
            <a:r>
              <a:rPr lang="en-US" altLang="ja-JP" dirty="0"/>
              <a:t>: </a:t>
            </a:r>
            <a:r>
              <a:rPr lang="ja-JP" altLang="en-US" dirty="0"/>
              <a:t>新しい情報の入手，様々なリソースの獲得に有利</a:t>
            </a:r>
          </a:p>
          <a:p>
            <a:pPr lvl="1"/>
            <a:r>
              <a:rPr lang="ja-JP" altLang="en-US" dirty="0"/>
              <a:t>欠点：合意形成が困難，お互いへの期待感の維持，お互いのミッションの拡大するには不向き．しばしば，衝突や緊張感を招く</a:t>
            </a:r>
          </a:p>
        </p:txBody>
      </p:sp>
      <p:sp>
        <p:nvSpPr>
          <p:cNvPr id="492548" name="Oval 4"/>
          <p:cNvSpPr>
            <a:spLocks noChangeArrowheads="1"/>
          </p:cNvSpPr>
          <p:nvPr/>
        </p:nvSpPr>
        <p:spPr bwMode="auto">
          <a:xfrm>
            <a:off x="4111625" y="4586289"/>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49" name="Oval 5"/>
          <p:cNvSpPr>
            <a:spLocks noChangeArrowheads="1"/>
          </p:cNvSpPr>
          <p:nvPr/>
        </p:nvSpPr>
        <p:spPr bwMode="auto">
          <a:xfrm>
            <a:off x="3629025" y="40751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0" name="Oval 6"/>
          <p:cNvSpPr>
            <a:spLocks noChangeArrowheads="1"/>
          </p:cNvSpPr>
          <p:nvPr/>
        </p:nvSpPr>
        <p:spPr bwMode="auto">
          <a:xfrm>
            <a:off x="4511675" y="41767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1" name="Oval 7"/>
          <p:cNvSpPr>
            <a:spLocks noChangeArrowheads="1"/>
          </p:cNvSpPr>
          <p:nvPr/>
        </p:nvSpPr>
        <p:spPr bwMode="auto">
          <a:xfrm>
            <a:off x="3570288" y="5106989"/>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2" name="Oval 8"/>
          <p:cNvSpPr>
            <a:spLocks noChangeArrowheads="1"/>
          </p:cNvSpPr>
          <p:nvPr/>
        </p:nvSpPr>
        <p:spPr bwMode="auto">
          <a:xfrm>
            <a:off x="4511675" y="49006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2553" name="AutoShape 9"/>
          <p:cNvCxnSpPr>
            <a:cxnSpLocks noChangeShapeType="1"/>
            <a:stCxn id="492548" idx="1"/>
            <a:endCxn id="492549" idx="5"/>
          </p:cNvCxnSpPr>
          <p:nvPr/>
        </p:nvCxnSpPr>
        <p:spPr bwMode="auto">
          <a:xfrm flipH="1" flipV="1">
            <a:off x="3970338" y="4427539"/>
            <a:ext cx="200025" cy="219075"/>
          </a:xfrm>
          <a:prstGeom prst="straightConnector1">
            <a:avLst/>
          </a:prstGeom>
          <a:noFill/>
          <a:ln w="9525">
            <a:solidFill>
              <a:schemeClr val="tx1"/>
            </a:solidFill>
            <a:round/>
            <a:headEnd/>
            <a:tailEnd/>
          </a:ln>
          <a:effectLst/>
        </p:spPr>
      </p:cxnSp>
      <p:cxnSp>
        <p:nvCxnSpPr>
          <p:cNvPr id="492554" name="AutoShape 10"/>
          <p:cNvCxnSpPr>
            <a:cxnSpLocks noChangeShapeType="1"/>
            <a:stCxn id="492548" idx="7"/>
            <a:endCxn id="492550" idx="3"/>
          </p:cNvCxnSpPr>
          <p:nvPr/>
        </p:nvCxnSpPr>
        <p:spPr bwMode="auto">
          <a:xfrm flipV="1">
            <a:off x="4452938" y="4529139"/>
            <a:ext cx="117475" cy="117475"/>
          </a:xfrm>
          <a:prstGeom prst="straightConnector1">
            <a:avLst/>
          </a:prstGeom>
          <a:noFill/>
          <a:ln w="9525">
            <a:solidFill>
              <a:schemeClr val="tx1"/>
            </a:solidFill>
            <a:round/>
            <a:headEnd/>
            <a:tailEnd/>
          </a:ln>
          <a:effectLst/>
        </p:spPr>
      </p:cxnSp>
      <p:cxnSp>
        <p:nvCxnSpPr>
          <p:cNvPr id="492555" name="AutoShape 11"/>
          <p:cNvCxnSpPr>
            <a:cxnSpLocks noChangeShapeType="1"/>
            <a:stCxn id="492548" idx="5"/>
            <a:endCxn id="492552" idx="1"/>
          </p:cNvCxnSpPr>
          <p:nvPr/>
        </p:nvCxnSpPr>
        <p:spPr bwMode="auto">
          <a:xfrm>
            <a:off x="4452938" y="4938714"/>
            <a:ext cx="117475" cy="22225"/>
          </a:xfrm>
          <a:prstGeom prst="straightConnector1">
            <a:avLst/>
          </a:prstGeom>
          <a:noFill/>
          <a:ln w="9525">
            <a:solidFill>
              <a:schemeClr val="tx1"/>
            </a:solidFill>
            <a:round/>
            <a:headEnd/>
            <a:tailEnd/>
          </a:ln>
          <a:effectLst/>
        </p:spPr>
      </p:cxnSp>
      <p:cxnSp>
        <p:nvCxnSpPr>
          <p:cNvPr id="492556" name="AutoShape 12"/>
          <p:cNvCxnSpPr>
            <a:cxnSpLocks noChangeShapeType="1"/>
            <a:stCxn id="492548" idx="3"/>
            <a:endCxn id="492551" idx="7"/>
          </p:cNvCxnSpPr>
          <p:nvPr/>
        </p:nvCxnSpPr>
        <p:spPr bwMode="auto">
          <a:xfrm flipH="1">
            <a:off x="3911600" y="4938714"/>
            <a:ext cx="258763" cy="228600"/>
          </a:xfrm>
          <a:prstGeom prst="straightConnector1">
            <a:avLst/>
          </a:prstGeom>
          <a:noFill/>
          <a:ln w="9525">
            <a:solidFill>
              <a:schemeClr val="tx1"/>
            </a:solidFill>
            <a:round/>
            <a:headEnd/>
            <a:tailEnd/>
          </a:ln>
          <a:effectLst/>
        </p:spPr>
      </p:cxnSp>
      <p:sp>
        <p:nvSpPr>
          <p:cNvPr id="492557" name="Oval 13"/>
          <p:cNvSpPr>
            <a:spLocks noChangeArrowheads="1"/>
          </p:cNvSpPr>
          <p:nvPr/>
        </p:nvSpPr>
        <p:spPr bwMode="auto">
          <a:xfrm>
            <a:off x="5253038" y="44878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58" name="AutoShape 14"/>
          <p:cNvCxnSpPr>
            <a:cxnSpLocks noChangeShapeType="1"/>
            <a:stCxn id="492557" idx="1"/>
            <a:endCxn id="492550" idx="5"/>
          </p:cNvCxnSpPr>
          <p:nvPr/>
        </p:nvCxnSpPr>
        <p:spPr bwMode="auto">
          <a:xfrm flipH="1" flipV="1">
            <a:off x="4852988" y="4529139"/>
            <a:ext cx="458787" cy="19050"/>
          </a:xfrm>
          <a:prstGeom prst="straightConnector1">
            <a:avLst/>
          </a:prstGeom>
          <a:noFill/>
          <a:ln w="9525">
            <a:solidFill>
              <a:schemeClr val="tx1"/>
            </a:solidFill>
            <a:round/>
            <a:headEnd/>
            <a:tailEnd/>
          </a:ln>
          <a:effectLst/>
        </p:spPr>
      </p:cxnSp>
      <p:sp>
        <p:nvSpPr>
          <p:cNvPr id="492559" name="Oval 15"/>
          <p:cNvSpPr>
            <a:spLocks noChangeArrowheads="1"/>
          </p:cNvSpPr>
          <p:nvPr/>
        </p:nvSpPr>
        <p:spPr bwMode="auto">
          <a:xfrm>
            <a:off x="3094038" y="45894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0" name="Oval 16"/>
          <p:cNvSpPr>
            <a:spLocks noChangeArrowheads="1"/>
          </p:cNvSpPr>
          <p:nvPr/>
        </p:nvSpPr>
        <p:spPr bwMode="auto">
          <a:xfrm>
            <a:off x="5111750" y="3790952"/>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1" name="AutoShape 17"/>
          <p:cNvCxnSpPr>
            <a:cxnSpLocks noChangeShapeType="1"/>
            <a:stCxn id="492550" idx="7"/>
            <a:endCxn id="492560" idx="2"/>
          </p:cNvCxnSpPr>
          <p:nvPr/>
        </p:nvCxnSpPr>
        <p:spPr bwMode="auto">
          <a:xfrm flipV="1">
            <a:off x="4852988" y="3997327"/>
            <a:ext cx="258762" cy="239712"/>
          </a:xfrm>
          <a:prstGeom prst="straightConnector1">
            <a:avLst/>
          </a:prstGeom>
          <a:noFill/>
          <a:ln w="9525">
            <a:solidFill>
              <a:schemeClr val="tx1"/>
            </a:solidFill>
            <a:round/>
            <a:headEnd/>
            <a:tailEnd/>
          </a:ln>
          <a:effectLst/>
        </p:spPr>
      </p:cxnSp>
      <p:cxnSp>
        <p:nvCxnSpPr>
          <p:cNvPr id="492562" name="AutoShape 18"/>
          <p:cNvCxnSpPr>
            <a:cxnSpLocks noChangeShapeType="1"/>
            <a:stCxn id="492560" idx="4"/>
            <a:endCxn id="492557" idx="0"/>
          </p:cNvCxnSpPr>
          <p:nvPr/>
        </p:nvCxnSpPr>
        <p:spPr bwMode="auto">
          <a:xfrm>
            <a:off x="5311775" y="4203702"/>
            <a:ext cx="141288" cy="284162"/>
          </a:xfrm>
          <a:prstGeom prst="straightConnector1">
            <a:avLst/>
          </a:prstGeom>
          <a:noFill/>
          <a:ln w="9525">
            <a:solidFill>
              <a:schemeClr val="tx1"/>
            </a:solidFill>
            <a:round/>
            <a:headEnd/>
            <a:tailEnd/>
          </a:ln>
          <a:effectLst/>
        </p:spPr>
      </p:cxnSp>
      <p:sp>
        <p:nvSpPr>
          <p:cNvPr id="492563" name="Oval 19"/>
          <p:cNvSpPr>
            <a:spLocks noChangeArrowheads="1"/>
          </p:cNvSpPr>
          <p:nvPr/>
        </p:nvSpPr>
        <p:spPr bwMode="auto">
          <a:xfrm>
            <a:off x="4052888" y="36433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4" name="Oval 20"/>
          <p:cNvSpPr>
            <a:spLocks noChangeArrowheads="1"/>
          </p:cNvSpPr>
          <p:nvPr/>
        </p:nvSpPr>
        <p:spPr bwMode="auto">
          <a:xfrm>
            <a:off x="2976563" y="39100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5" name="AutoShape 21"/>
          <p:cNvCxnSpPr>
            <a:cxnSpLocks noChangeShapeType="1"/>
            <a:stCxn id="492549" idx="7"/>
            <a:endCxn id="492563" idx="3"/>
          </p:cNvCxnSpPr>
          <p:nvPr/>
        </p:nvCxnSpPr>
        <p:spPr bwMode="auto">
          <a:xfrm flipV="1">
            <a:off x="3970338" y="3995739"/>
            <a:ext cx="141287" cy="139700"/>
          </a:xfrm>
          <a:prstGeom prst="straightConnector1">
            <a:avLst/>
          </a:prstGeom>
          <a:noFill/>
          <a:ln w="9525">
            <a:solidFill>
              <a:schemeClr val="tx1"/>
            </a:solidFill>
            <a:round/>
            <a:headEnd/>
            <a:tailEnd/>
          </a:ln>
          <a:effectLst/>
        </p:spPr>
      </p:cxnSp>
      <p:cxnSp>
        <p:nvCxnSpPr>
          <p:cNvPr id="492566" name="AutoShape 22"/>
          <p:cNvCxnSpPr>
            <a:cxnSpLocks noChangeShapeType="1"/>
            <a:stCxn id="492564" idx="6"/>
            <a:endCxn id="492549" idx="1"/>
          </p:cNvCxnSpPr>
          <p:nvPr/>
        </p:nvCxnSpPr>
        <p:spPr bwMode="auto">
          <a:xfrm>
            <a:off x="3376613" y="4116389"/>
            <a:ext cx="311150" cy="19050"/>
          </a:xfrm>
          <a:prstGeom prst="straightConnector1">
            <a:avLst/>
          </a:prstGeom>
          <a:noFill/>
          <a:ln w="9525">
            <a:solidFill>
              <a:schemeClr val="tx1"/>
            </a:solidFill>
            <a:round/>
            <a:headEnd/>
            <a:tailEnd/>
          </a:ln>
          <a:effectLst/>
        </p:spPr>
      </p:cxnSp>
      <p:cxnSp>
        <p:nvCxnSpPr>
          <p:cNvPr id="492567" name="AutoShape 23"/>
          <p:cNvCxnSpPr>
            <a:cxnSpLocks noChangeShapeType="1"/>
            <a:stCxn id="492564" idx="4"/>
            <a:endCxn id="492559" idx="0"/>
          </p:cNvCxnSpPr>
          <p:nvPr/>
        </p:nvCxnSpPr>
        <p:spPr bwMode="auto">
          <a:xfrm>
            <a:off x="3176588" y="4322764"/>
            <a:ext cx="117475" cy="266700"/>
          </a:xfrm>
          <a:prstGeom prst="straightConnector1">
            <a:avLst/>
          </a:prstGeom>
          <a:noFill/>
          <a:ln w="9525">
            <a:solidFill>
              <a:schemeClr val="tx1"/>
            </a:solidFill>
            <a:round/>
            <a:headEnd/>
            <a:tailEnd/>
          </a:ln>
          <a:effectLst/>
        </p:spPr>
      </p:cxnSp>
      <p:cxnSp>
        <p:nvCxnSpPr>
          <p:cNvPr id="492568" name="AutoShape 24"/>
          <p:cNvCxnSpPr>
            <a:cxnSpLocks noChangeShapeType="1"/>
            <a:stCxn id="492559" idx="7"/>
            <a:endCxn id="492549" idx="4"/>
          </p:cNvCxnSpPr>
          <p:nvPr/>
        </p:nvCxnSpPr>
        <p:spPr bwMode="auto">
          <a:xfrm flipV="1">
            <a:off x="3435350" y="4487864"/>
            <a:ext cx="393700" cy="161925"/>
          </a:xfrm>
          <a:prstGeom prst="straightConnector1">
            <a:avLst/>
          </a:prstGeom>
          <a:noFill/>
          <a:ln w="9525">
            <a:solidFill>
              <a:schemeClr val="tx1"/>
            </a:solidFill>
            <a:round/>
            <a:headEnd/>
            <a:tailEnd/>
          </a:ln>
          <a:effectLst/>
        </p:spPr>
      </p:cxnSp>
      <p:sp>
        <p:nvSpPr>
          <p:cNvPr id="492569" name="Oval 25"/>
          <p:cNvSpPr>
            <a:spLocks noChangeArrowheads="1"/>
          </p:cNvSpPr>
          <p:nvPr/>
        </p:nvSpPr>
        <p:spPr bwMode="auto">
          <a:xfrm>
            <a:off x="4852988" y="53324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70" name="AutoShape 26"/>
          <p:cNvCxnSpPr>
            <a:cxnSpLocks noChangeShapeType="1"/>
            <a:stCxn id="492552" idx="5"/>
            <a:endCxn id="492569" idx="1"/>
          </p:cNvCxnSpPr>
          <p:nvPr/>
        </p:nvCxnSpPr>
        <p:spPr bwMode="auto">
          <a:xfrm>
            <a:off x="4852988" y="5253039"/>
            <a:ext cx="58737" cy="139700"/>
          </a:xfrm>
          <a:prstGeom prst="straightConnector1">
            <a:avLst/>
          </a:prstGeom>
          <a:noFill/>
          <a:ln w="9525">
            <a:solidFill>
              <a:schemeClr val="tx1"/>
            </a:solidFill>
            <a:round/>
            <a:headEnd/>
            <a:tailEnd/>
          </a:ln>
          <a:effectLst/>
        </p:spPr>
      </p:cxnSp>
      <p:sp>
        <p:nvSpPr>
          <p:cNvPr id="492571" name="Text Box 2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43BAECE1-BA7B-4CC3-A5FE-D75FC471BF6F}" type="slidenum">
              <a:rPr lang="en-US" altLang="ja-JP"/>
              <a:pPr/>
              <a:t>38</a:t>
            </a:fld>
            <a:endParaRPr lang="en-US" altLang="ja-JP"/>
          </a:p>
        </p:txBody>
      </p:sp>
      <p:sp>
        <p:nvSpPr>
          <p:cNvPr id="484354" name="Rectangle 2"/>
          <p:cNvSpPr>
            <a:spLocks noGrp="1" noChangeArrowheads="1"/>
          </p:cNvSpPr>
          <p:nvPr>
            <p:ph type="title"/>
          </p:nvPr>
        </p:nvSpPr>
        <p:spPr/>
        <p:txBody>
          <a:bodyPr/>
          <a:lstStyle/>
          <a:p>
            <a:r>
              <a:rPr lang="ja-JP" altLang="en-US"/>
              <a:t>社会的関係（ネットワーク）の密度</a:t>
            </a:r>
          </a:p>
        </p:txBody>
      </p:sp>
      <p:sp>
        <p:nvSpPr>
          <p:cNvPr id="484355" name="Rectangle 3"/>
          <p:cNvSpPr>
            <a:spLocks noGrp="1" noChangeArrowheads="1"/>
          </p:cNvSpPr>
          <p:nvPr>
            <p:ph type="body" idx="1"/>
          </p:nvPr>
        </p:nvSpPr>
        <p:spPr/>
        <p:txBody>
          <a:bodyPr/>
          <a:lstStyle/>
          <a:p>
            <a:r>
              <a:rPr lang="ja-JP" altLang="en-US" dirty="0" smtClean="0"/>
              <a:t>ノードが有する社会的</a:t>
            </a:r>
            <a:r>
              <a:rPr lang="ja-JP" altLang="en-US" dirty="0"/>
              <a:t>関係の密度</a:t>
            </a:r>
          </a:p>
          <a:p>
            <a:pPr lvl="1"/>
            <a:r>
              <a:rPr lang="ja-JP" altLang="en-US" dirty="0"/>
              <a:t>エゴセントリックネットワークの</a:t>
            </a:r>
            <a:r>
              <a:rPr lang="ja-JP" altLang="en-US" dirty="0" smtClean="0"/>
              <a:t>密度計算方法</a:t>
            </a:r>
            <a:endParaRPr lang="ja-JP" altLang="en-US" dirty="0"/>
          </a:p>
          <a:p>
            <a:endParaRPr lang="ja-JP" altLang="en-US" dirty="0"/>
          </a:p>
          <a:p>
            <a:endParaRPr lang="ja-JP" altLang="en-US" dirty="0"/>
          </a:p>
          <a:p>
            <a:pPr>
              <a:buFont typeface="Wingdings" pitchFamily="2" charset="2"/>
              <a:buNone/>
            </a:pPr>
            <a:endParaRPr lang="en-US" altLang="ja-JP" dirty="0"/>
          </a:p>
        </p:txBody>
      </p:sp>
      <p:graphicFrame>
        <p:nvGraphicFramePr>
          <p:cNvPr id="484356" name="Object 4"/>
          <p:cNvGraphicFramePr>
            <a:graphicFrameLocks noGrp="1" noChangeAspect="1"/>
          </p:cNvGraphicFramePr>
          <p:nvPr>
            <p:ph sz="half" idx="4294967295"/>
          </p:nvPr>
        </p:nvGraphicFramePr>
        <p:xfrm>
          <a:off x="1940415" y="2159776"/>
          <a:ext cx="2047384" cy="856642"/>
        </p:xfrm>
        <a:graphic>
          <a:graphicData uri="http://schemas.openxmlformats.org/presentationml/2006/ole">
            <mc:AlternateContent xmlns:mc="http://schemas.openxmlformats.org/markup-compatibility/2006">
              <mc:Choice xmlns:v="urn:schemas-microsoft-com:vml" Requires="v">
                <p:oleObj spid="_x0000_s309253" name="数式" r:id="rId4" imgW="939600" imgH="431640" progId="Equation.3">
                  <p:embed/>
                </p:oleObj>
              </mc:Choice>
              <mc:Fallback>
                <p:oleObj name="数式" r:id="rId4" imgW="9396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40415" y="2159776"/>
                        <a:ext cx="2047384" cy="8566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4357" name="Text Box 5"/>
          <p:cNvSpPr txBox="1">
            <a:spLocks noChangeArrowheads="1"/>
          </p:cNvSpPr>
          <p:nvPr/>
        </p:nvSpPr>
        <p:spPr bwMode="auto">
          <a:xfrm>
            <a:off x="4473575" y="2067684"/>
            <a:ext cx="3240237" cy="1014499"/>
          </a:xfrm>
          <a:prstGeom prst="rect">
            <a:avLst/>
          </a:prstGeom>
          <a:noFill/>
          <a:ln w="9525" algn="ctr">
            <a:solidFill>
              <a:schemeClr val="tx1"/>
            </a:solidFill>
            <a:miter lim="800000"/>
            <a:headEnd/>
            <a:tailEnd/>
          </a:ln>
          <a:effectLst/>
        </p:spPr>
        <p:txBody>
          <a:bodyPr wrap="none" lIns="36000" tIns="36000" rIns="36000" bIns="36000">
            <a:spAutoFit/>
          </a:bodyPr>
          <a:lstStyle/>
          <a:p>
            <a:pPr algn="l">
              <a:buNone/>
            </a:pPr>
            <a:r>
              <a:rPr lang="en-US" altLang="ja-JP" sz="1800" i="1" dirty="0" smtClean="0">
                <a:latin typeface="Times New Roman" pitchFamily="18" charset="0"/>
              </a:rPr>
              <a:t>D</a:t>
            </a:r>
            <a:r>
              <a:rPr lang="en-US" altLang="ja-JP" sz="1800" i="1" baseline="-25000" dirty="0"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a:latin typeface="Times New Roman" pitchFamily="18" charset="0"/>
              </a:rPr>
              <a:t>のネットワーク</a:t>
            </a:r>
            <a:r>
              <a:rPr lang="ja-JP" altLang="en-US" sz="1800" dirty="0" smtClean="0">
                <a:latin typeface="Times New Roman" pitchFamily="18" charset="0"/>
              </a:rPr>
              <a:t>密度</a:t>
            </a:r>
          </a:p>
          <a:p>
            <a:pPr algn="l">
              <a:buNone/>
            </a:pPr>
            <a:r>
              <a:rPr lang="ja-JP" altLang="en-US" sz="1800" i="1" dirty="0" smtClean="0">
                <a:latin typeface="Times New Roman" pitchFamily="18" charset="0"/>
              </a:rPr>
              <a:t> </a:t>
            </a:r>
            <a:r>
              <a:rPr lang="en-US" altLang="ja-JP" sz="1800" i="1" dirty="0" err="1" smtClean="0">
                <a:latin typeface="Times New Roman" pitchFamily="18" charset="0"/>
              </a:rPr>
              <a:t>g</a:t>
            </a:r>
            <a:r>
              <a:rPr lang="en-US" altLang="ja-JP" sz="1800" i="1" baseline="-25000" dirty="0" err="1"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smtClean="0">
                <a:latin typeface="Times New Roman" pitchFamily="18" charset="0"/>
              </a:rPr>
              <a:t>と関係を持つノードの数</a:t>
            </a:r>
          </a:p>
          <a:p>
            <a:pPr algn="l">
              <a:buNone/>
            </a:pPr>
            <a:r>
              <a:rPr lang="ja-JP" altLang="en-US" sz="1800" i="1" dirty="0" smtClean="0">
                <a:latin typeface="Times New Roman" pitchFamily="18" charset="0"/>
              </a:rPr>
              <a:t> </a:t>
            </a:r>
            <a:r>
              <a:rPr lang="en-US" altLang="ja-JP" sz="1800" i="1" dirty="0" err="1">
                <a:latin typeface="Times New Roman" pitchFamily="18" charset="0"/>
              </a:rPr>
              <a:t>l</a:t>
            </a:r>
            <a:r>
              <a:rPr lang="en-US" altLang="ja-JP" sz="1800" i="1" baseline="-25000" dirty="0" err="1">
                <a:latin typeface="Times New Roman" pitchFamily="18" charset="0"/>
              </a:rPr>
              <a:t>i</a:t>
            </a:r>
            <a:r>
              <a:rPr lang="en-US" altLang="ja-JP" sz="1800" i="1" dirty="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社会的</a:t>
            </a:r>
            <a:r>
              <a:rPr lang="ja-JP" altLang="en-US" sz="1800" dirty="0">
                <a:latin typeface="Times New Roman" pitchFamily="18" charset="0"/>
              </a:rPr>
              <a:t>関係（エッジ）の数</a:t>
            </a:r>
          </a:p>
        </p:txBody>
      </p:sp>
      <p:sp>
        <p:nvSpPr>
          <p:cNvPr id="484372" name="Oval 20"/>
          <p:cNvSpPr>
            <a:spLocks noChangeArrowheads="1"/>
          </p:cNvSpPr>
          <p:nvPr/>
        </p:nvSpPr>
        <p:spPr bwMode="auto">
          <a:xfrm>
            <a:off x="5148352" y="3587729"/>
            <a:ext cx="274637" cy="2730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3" name="Text Box 21"/>
          <p:cNvSpPr txBox="1">
            <a:spLocks noChangeArrowheads="1"/>
          </p:cNvSpPr>
          <p:nvPr/>
        </p:nvSpPr>
        <p:spPr bwMode="auto">
          <a:xfrm>
            <a:off x="5508714" y="3587729"/>
            <a:ext cx="424796"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エゴ</a:t>
            </a:r>
            <a:r>
              <a:rPr lang="en-US" altLang="ja-JP" sz="1600" i="1" dirty="0" err="1" smtClean="0">
                <a:latin typeface="Times New Roman" pitchFamily="18" charset="0"/>
              </a:rPr>
              <a:t>i</a:t>
            </a:r>
            <a:endParaRPr lang="en-US" altLang="ja-JP" sz="1600" i="1" dirty="0">
              <a:latin typeface="Times New Roman" pitchFamily="18" charset="0"/>
            </a:endParaRPr>
          </a:p>
        </p:txBody>
      </p:sp>
      <p:sp>
        <p:nvSpPr>
          <p:cNvPr id="484374" name="Oval 22"/>
          <p:cNvSpPr>
            <a:spLocks noChangeArrowheads="1"/>
          </p:cNvSpPr>
          <p:nvPr/>
        </p:nvSpPr>
        <p:spPr bwMode="auto">
          <a:xfrm>
            <a:off x="5148352" y="3948092"/>
            <a:ext cx="274637" cy="271462"/>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5" name="Text Box 23"/>
          <p:cNvSpPr txBox="1">
            <a:spLocks noChangeArrowheads="1"/>
          </p:cNvSpPr>
          <p:nvPr/>
        </p:nvSpPr>
        <p:spPr bwMode="auto">
          <a:xfrm>
            <a:off x="5508714" y="3946504"/>
            <a:ext cx="2144818"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t>エゴ</a:t>
            </a:r>
            <a:r>
              <a:rPr lang="en-US" altLang="ja-JP" sz="1600" i="1" dirty="0" err="1" smtClean="0">
                <a:latin typeface="Times New Roman" pitchFamily="18" charset="0"/>
                <a:cs typeface="Times New Roman" pitchFamily="18" charset="0"/>
              </a:rPr>
              <a:t>i</a:t>
            </a:r>
            <a:r>
              <a:rPr lang="ja-JP" altLang="en-US" sz="1600" dirty="0" smtClean="0"/>
              <a:t>と関係</a:t>
            </a:r>
            <a:r>
              <a:rPr lang="ja-JP" altLang="en-US" sz="1600" dirty="0"/>
              <a:t>をもつ開発者</a:t>
            </a:r>
          </a:p>
        </p:txBody>
      </p:sp>
      <p:cxnSp>
        <p:nvCxnSpPr>
          <p:cNvPr id="484376" name="AutoShape 24"/>
          <p:cNvCxnSpPr>
            <a:cxnSpLocks noChangeShapeType="1"/>
          </p:cNvCxnSpPr>
          <p:nvPr/>
        </p:nvCxnSpPr>
        <p:spPr bwMode="auto">
          <a:xfrm>
            <a:off x="5149939" y="4379892"/>
            <a:ext cx="285750" cy="0"/>
          </a:xfrm>
          <a:prstGeom prst="straightConnector1">
            <a:avLst/>
          </a:prstGeom>
          <a:noFill/>
          <a:ln w="28575">
            <a:solidFill>
              <a:schemeClr val="tx1"/>
            </a:solidFill>
            <a:round/>
            <a:headEnd/>
            <a:tailEnd/>
          </a:ln>
          <a:effectLst/>
        </p:spPr>
      </p:cxnSp>
      <p:grpSp>
        <p:nvGrpSpPr>
          <p:cNvPr id="34" name="グループ化 33"/>
          <p:cNvGrpSpPr/>
          <p:nvPr/>
        </p:nvGrpSpPr>
        <p:grpSpPr>
          <a:xfrm>
            <a:off x="1719263" y="3386069"/>
            <a:ext cx="2760662" cy="1641700"/>
            <a:chOff x="1719263" y="3708391"/>
            <a:chExt cx="3160712" cy="1879600"/>
          </a:xfrm>
        </p:grpSpPr>
        <p:sp>
          <p:nvSpPr>
            <p:cNvPr id="484379" name="Oval 27"/>
            <p:cNvSpPr>
              <a:spLocks noChangeArrowheads="1"/>
            </p:cNvSpPr>
            <p:nvPr/>
          </p:nvSpPr>
          <p:spPr bwMode="auto">
            <a:xfrm>
              <a:off x="2692400" y="4441022"/>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0" name="Oval 28"/>
            <p:cNvSpPr>
              <a:spLocks noChangeArrowheads="1"/>
            </p:cNvSpPr>
            <p:nvPr/>
          </p:nvSpPr>
          <p:spPr bwMode="auto">
            <a:xfrm>
              <a:off x="1719263" y="370839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1" name="Oval 29"/>
            <p:cNvSpPr>
              <a:spLocks noChangeArrowheads="1"/>
            </p:cNvSpPr>
            <p:nvPr/>
          </p:nvSpPr>
          <p:spPr bwMode="auto">
            <a:xfrm>
              <a:off x="3671888" y="371315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2" name="Oval 30"/>
            <p:cNvSpPr>
              <a:spLocks noChangeArrowheads="1"/>
            </p:cNvSpPr>
            <p:nvPr/>
          </p:nvSpPr>
          <p:spPr bwMode="auto">
            <a:xfrm>
              <a:off x="17208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3" name="Oval 31"/>
            <p:cNvSpPr>
              <a:spLocks noChangeArrowheads="1"/>
            </p:cNvSpPr>
            <p:nvPr/>
          </p:nvSpPr>
          <p:spPr bwMode="auto">
            <a:xfrm>
              <a:off x="36639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86" name="AutoShape 34"/>
            <p:cNvCxnSpPr>
              <a:cxnSpLocks noChangeShapeType="1"/>
              <a:stCxn id="484382" idx="6"/>
              <a:endCxn id="484383" idx="2"/>
            </p:cNvCxnSpPr>
            <p:nvPr/>
          </p:nvCxnSpPr>
          <p:spPr bwMode="auto">
            <a:xfrm>
              <a:off x="2120900" y="5381616"/>
              <a:ext cx="1543050" cy="1588"/>
            </a:xfrm>
            <a:prstGeom prst="straightConnector1">
              <a:avLst/>
            </a:prstGeom>
            <a:noFill/>
            <a:ln w="19050">
              <a:solidFill>
                <a:srgbClr val="00B0F0"/>
              </a:solidFill>
              <a:round/>
              <a:headEnd/>
              <a:tailEnd/>
            </a:ln>
            <a:effectLst/>
          </p:spPr>
        </p:cxnSp>
        <p:cxnSp>
          <p:nvCxnSpPr>
            <p:cNvPr id="484387" name="AutoShape 35"/>
            <p:cNvCxnSpPr>
              <a:cxnSpLocks noChangeShapeType="1"/>
              <a:stCxn id="484383" idx="0"/>
              <a:endCxn id="484381" idx="4"/>
            </p:cNvCxnSpPr>
            <p:nvPr/>
          </p:nvCxnSpPr>
          <p:spPr bwMode="auto">
            <a:xfrm rot="5400000" flipH="1" flipV="1">
              <a:off x="3343276" y="4646604"/>
              <a:ext cx="1049337" cy="7938"/>
            </a:xfrm>
            <a:prstGeom prst="straightConnector1">
              <a:avLst/>
            </a:prstGeom>
            <a:noFill/>
            <a:ln w="19050">
              <a:solidFill>
                <a:srgbClr val="00B0F0"/>
              </a:solidFill>
              <a:round/>
              <a:headEnd/>
              <a:tailEnd/>
            </a:ln>
            <a:effectLst/>
          </p:spPr>
        </p:cxnSp>
        <p:cxnSp>
          <p:nvCxnSpPr>
            <p:cNvPr id="484388" name="AutoShape 36"/>
            <p:cNvCxnSpPr>
              <a:cxnSpLocks noChangeShapeType="1"/>
              <a:stCxn id="484381" idx="3"/>
              <a:endCxn id="484379" idx="7"/>
            </p:cNvCxnSpPr>
            <p:nvPr/>
          </p:nvCxnSpPr>
          <p:spPr bwMode="auto">
            <a:xfrm rot="5400000">
              <a:off x="3164164" y="3935158"/>
              <a:ext cx="436010" cy="696610"/>
            </a:xfrm>
            <a:prstGeom prst="straightConnector1">
              <a:avLst/>
            </a:prstGeom>
            <a:noFill/>
            <a:ln w="19050">
              <a:solidFill>
                <a:schemeClr val="tx1"/>
              </a:solidFill>
              <a:prstDash val="solid"/>
              <a:round/>
              <a:headEnd/>
              <a:tailEnd/>
            </a:ln>
            <a:effectLst/>
          </p:spPr>
        </p:cxnSp>
        <p:cxnSp>
          <p:nvCxnSpPr>
            <p:cNvPr id="484389" name="AutoShape 37"/>
            <p:cNvCxnSpPr>
              <a:cxnSpLocks noChangeShapeType="1"/>
              <a:stCxn id="484383" idx="1"/>
              <a:endCxn id="484379" idx="5"/>
            </p:cNvCxnSpPr>
            <p:nvPr/>
          </p:nvCxnSpPr>
          <p:spPr bwMode="auto">
            <a:xfrm rot="16200000" flipV="1">
              <a:off x="3157020" y="4670171"/>
              <a:ext cx="442361" cy="688672"/>
            </a:xfrm>
            <a:prstGeom prst="straightConnector1">
              <a:avLst/>
            </a:prstGeom>
            <a:noFill/>
            <a:ln w="19050">
              <a:solidFill>
                <a:schemeClr val="tx1"/>
              </a:solidFill>
              <a:prstDash val="solid"/>
              <a:round/>
              <a:headEnd/>
              <a:tailEnd/>
            </a:ln>
            <a:effectLst/>
          </p:spPr>
        </p:cxnSp>
        <p:cxnSp>
          <p:nvCxnSpPr>
            <p:cNvPr id="484390" name="AutoShape 38"/>
            <p:cNvCxnSpPr>
              <a:cxnSpLocks noChangeShapeType="1"/>
              <a:stCxn id="484382" idx="7"/>
              <a:endCxn id="484379" idx="3"/>
            </p:cNvCxnSpPr>
            <p:nvPr/>
          </p:nvCxnSpPr>
          <p:spPr bwMode="auto">
            <a:xfrm rot="5400000" flipH="1" flipV="1">
              <a:off x="2185470" y="4670171"/>
              <a:ext cx="442361" cy="688672"/>
            </a:xfrm>
            <a:prstGeom prst="straightConnector1">
              <a:avLst/>
            </a:prstGeom>
            <a:noFill/>
            <a:ln w="19050">
              <a:solidFill>
                <a:schemeClr val="tx1"/>
              </a:solidFill>
              <a:prstDash val="solid"/>
              <a:round/>
              <a:headEnd/>
              <a:tailEnd/>
            </a:ln>
            <a:effectLst/>
          </p:spPr>
        </p:cxnSp>
        <p:cxnSp>
          <p:nvCxnSpPr>
            <p:cNvPr id="484391" name="AutoShape 39"/>
            <p:cNvCxnSpPr>
              <a:cxnSpLocks noChangeShapeType="1"/>
              <a:stCxn id="484379" idx="1"/>
              <a:endCxn id="484380" idx="5"/>
            </p:cNvCxnSpPr>
            <p:nvPr/>
          </p:nvCxnSpPr>
          <p:spPr bwMode="auto">
            <a:xfrm rot="16200000" flipV="1">
              <a:off x="2185471" y="3935952"/>
              <a:ext cx="440773" cy="690259"/>
            </a:xfrm>
            <a:prstGeom prst="straightConnector1">
              <a:avLst/>
            </a:prstGeom>
            <a:noFill/>
            <a:ln w="19050">
              <a:solidFill>
                <a:schemeClr val="tx1"/>
              </a:solidFill>
              <a:prstDash val="solid"/>
              <a:round/>
              <a:headEnd/>
              <a:tailEnd/>
            </a:ln>
            <a:effectLst/>
          </p:spPr>
        </p:cxnSp>
        <p:sp>
          <p:nvSpPr>
            <p:cNvPr id="484392" name="Oval 40"/>
            <p:cNvSpPr>
              <a:spLocks noChangeArrowheads="1"/>
            </p:cNvSpPr>
            <p:nvPr/>
          </p:nvSpPr>
          <p:spPr bwMode="auto">
            <a:xfrm>
              <a:off x="4479925" y="444102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93" name="AutoShape 41"/>
            <p:cNvCxnSpPr>
              <a:cxnSpLocks noChangeShapeType="1"/>
              <a:stCxn id="484379" idx="6"/>
              <a:endCxn id="484392" idx="2"/>
            </p:cNvCxnSpPr>
            <p:nvPr/>
          </p:nvCxnSpPr>
          <p:spPr bwMode="auto">
            <a:xfrm>
              <a:off x="3092450" y="4647397"/>
              <a:ext cx="1387475" cy="1588"/>
            </a:xfrm>
            <a:prstGeom prst="straightConnector1">
              <a:avLst/>
            </a:prstGeom>
            <a:noFill/>
            <a:ln w="19050">
              <a:solidFill>
                <a:schemeClr val="tx1"/>
              </a:solidFill>
              <a:prstDash val="solid"/>
              <a:round/>
              <a:headEnd/>
              <a:tailEnd/>
            </a:ln>
            <a:effectLst/>
          </p:spPr>
        </p:cxnSp>
        <p:cxnSp>
          <p:nvCxnSpPr>
            <p:cNvPr id="484394" name="AutoShape 42"/>
            <p:cNvCxnSpPr>
              <a:cxnSpLocks noChangeShapeType="1"/>
              <a:stCxn id="484381" idx="5"/>
              <a:endCxn id="484392" idx="1"/>
            </p:cNvCxnSpPr>
            <p:nvPr/>
          </p:nvCxnSpPr>
          <p:spPr bwMode="auto">
            <a:xfrm rot="16200000" flipH="1">
              <a:off x="4057926" y="4020883"/>
              <a:ext cx="436010" cy="525159"/>
            </a:xfrm>
            <a:prstGeom prst="straightConnector1">
              <a:avLst/>
            </a:prstGeom>
            <a:noFill/>
            <a:ln w="19050">
              <a:solidFill>
                <a:srgbClr val="00B0F0"/>
              </a:solidFill>
              <a:round/>
              <a:headEnd/>
              <a:tailEnd/>
            </a:ln>
            <a:effectLst/>
          </p:spPr>
        </p:cxnSp>
        <p:cxnSp>
          <p:nvCxnSpPr>
            <p:cNvPr id="484395" name="AutoShape 43"/>
            <p:cNvCxnSpPr>
              <a:cxnSpLocks noChangeShapeType="1"/>
              <a:stCxn id="484383" idx="7"/>
              <a:endCxn id="484392" idx="3"/>
            </p:cNvCxnSpPr>
            <p:nvPr/>
          </p:nvCxnSpPr>
          <p:spPr bwMode="auto">
            <a:xfrm rot="5400000" flipH="1" flipV="1">
              <a:off x="4050782" y="4747959"/>
              <a:ext cx="442361" cy="533097"/>
            </a:xfrm>
            <a:prstGeom prst="straightConnector1">
              <a:avLst/>
            </a:prstGeom>
            <a:noFill/>
            <a:ln w="19050">
              <a:solidFill>
                <a:srgbClr val="00B0F0"/>
              </a:solidFill>
              <a:round/>
              <a:headEnd/>
              <a:tailEnd/>
            </a:ln>
            <a:effectLst/>
          </p:spPr>
        </p:cxnSp>
      </p:grpSp>
      <p:sp>
        <p:nvSpPr>
          <p:cNvPr id="484397" name="Text Box 45"/>
          <p:cNvSpPr txBox="1">
            <a:spLocks noChangeArrowheads="1"/>
          </p:cNvSpPr>
          <p:nvPr/>
        </p:nvSpPr>
        <p:spPr bwMode="auto">
          <a:xfrm>
            <a:off x="5508714" y="4244954"/>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直接的関係（エッジ）</a:t>
            </a:r>
            <a:endParaRPr lang="ja-JP" altLang="en-US" sz="1600" dirty="0">
              <a:latin typeface="Times New Roman" pitchFamily="18" charset="0"/>
            </a:endParaRPr>
          </a:p>
        </p:txBody>
      </p:sp>
      <p:sp>
        <p:nvSpPr>
          <p:cNvPr id="484398" name="Text Box 46"/>
          <p:cNvSpPr txBox="1">
            <a:spLocks noChangeArrowheads="1"/>
          </p:cNvSpPr>
          <p:nvPr/>
        </p:nvSpPr>
        <p:spPr bwMode="auto">
          <a:xfrm>
            <a:off x="1720649" y="5216685"/>
            <a:ext cx="5608908" cy="369332"/>
          </a:xfrm>
          <a:prstGeom prst="rect">
            <a:avLst/>
          </a:prstGeom>
          <a:noFill/>
          <a:ln w="9525" algn="ctr">
            <a:noFill/>
            <a:miter lim="800000"/>
            <a:headEnd/>
            <a:tailEnd/>
          </a:ln>
          <a:effectLst/>
        </p:spPr>
        <p:txBody>
          <a:bodyPr wrap="none" lIns="0" tIns="0" rIns="0" bIns="0">
            <a:spAutoFit/>
          </a:bodyPr>
          <a:lstStyle/>
          <a:p>
            <a:pPr algn="l">
              <a:buNone/>
            </a:pPr>
            <a:r>
              <a:rPr lang="ja-JP" altLang="en-US" sz="2400" dirty="0" smtClean="0">
                <a:solidFill>
                  <a:srgbClr val="0000CC"/>
                </a:solidFill>
                <a:latin typeface="Tahoma" pitchFamily="34" charset="0"/>
              </a:rPr>
              <a:t>エゴ</a:t>
            </a:r>
            <a:r>
              <a:rPr lang="en-US" altLang="ja-JP" sz="2400" i="1" dirty="0" err="1" smtClean="0">
                <a:solidFill>
                  <a:srgbClr val="0000CC"/>
                </a:solidFill>
                <a:latin typeface="Times New Roman" pitchFamily="18" charset="0"/>
                <a:cs typeface="Times New Roman" pitchFamily="18" charset="0"/>
              </a:rPr>
              <a:t>i</a:t>
            </a:r>
            <a:r>
              <a:rPr lang="ja-JP" altLang="en-US" sz="2400" dirty="0">
                <a:solidFill>
                  <a:srgbClr val="0000CC"/>
                </a:solidFill>
                <a:latin typeface="Tahoma" pitchFamily="34" charset="0"/>
              </a:rPr>
              <a:t>が有する人間関係の性質を表している</a:t>
            </a:r>
          </a:p>
        </p:txBody>
      </p:sp>
      <p:cxnSp>
        <p:nvCxnSpPr>
          <p:cNvPr id="32" name="AutoShape 24"/>
          <p:cNvCxnSpPr>
            <a:cxnSpLocks noChangeShapeType="1"/>
          </p:cNvCxnSpPr>
          <p:nvPr/>
        </p:nvCxnSpPr>
        <p:spPr bwMode="auto">
          <a:xfrm>
            <a:off x="5144467" y="4657274"/>
            <a:ext cx="285750" cy="0"/>
          </a:xfrm>
          <a:prstGeom prst="straightConnector1">
            <a:avLst/>
          </a:prstGeom>
          <a:noFill/>
          <a:ln w="28575">
            <a:solidFill>
              <a:srgbClr val="66FFFF"/>
            </a:solidFill>
            <a:round/>
            <a:headEnd/>
            <a:tailEnd/>
          </a:ln>
          <a:effectLst/>
        </p:spPr>
      </p:cxnSp>
      <p:sp>
        <p:nvSpPr>
          <p:cNvPr id="33" name="Text Box 45"/>
          <p:cNvSpPr txBox="1">
            <a:spLocks noChangeArrowheads="1"/>
          </p:cNvSpPr>
          <p:nvPr/>
        </p:nvSpPr>
        <p:spPr bwMode="auto">
          <a:xfrm>
            <a:off x="5503242" y="4522336"/>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間接的関係（エッジ）</a:t>
            </a:r>
            <a:endParaRPr lang="ja-JP" altLang="en-US" sz="1600" dirty="0">
              <a:latin typeface="Times New Roman" pitchFamily="18" charset="0"/>
            </a:endParaRPr>
          </a:p>
        </p:txBody>
      </p:sp>
      <p:sp>
        <p:nvSpPr>
          <p:cNvPr id="36" name="Text Box 45"/>
          <p:cNvSpPr txBox="1">
            <a:spLocks noChangeArrowheads="1"/>
          </p:cNvSpPr>
          <p:nvPr/>
        </p:nvSpPr>
        <p:spPr bwMode="auto">
          <a:xfrm>
            <a:off x="1745162" y="5779609"/>
            <a:ext cx="5508559" cy="541687"/>
          </a:xfrm>
          <a:prstGeom prst="rect">
            <a:avLst/>
          </a:prstGeom>
          <a:noFill/>
          <a:ln w="9525" algn="ctr">
            <a:noFill/>
            <a:miter lim="800000"/>
            <a:headEnd/>
            <a:tailEnd/>
          </a:ln>
          <a:effectLst/>
        </p:spPr>
        <p:txBody>
          <a:bodyPr wrap="square" lIns="0" tIns="0" rIns="0" bIns="0">
            <a:spAutoFit/>
          </a:bodyPr>
          <a:lstStyle/>
          <a:p>
            <a:pPr>
              <a:buNone/>
            </a:pPr>
            <a:r>
              <a:rPr lang="ja-JP" altLang="en-US" sz="1600" dirty="0" smtClean="0">
                <a:latin typeface="Times New Roman" pitchFamily="18" charset="0"/>
              </a:rPr>
              <a:t>すべてのエッジ（直接的＋間接的）をカウントするよりも</a:t>
            </a:r>
          </a:p>
          <a:p>
            <a:pPr>
              <a:buNone/>
            </a:pPr>
            <a:r>
              <a:rPr lang="ja-JP" altLang="en-US" sz="1600" dirty="0" smtClean="0">
                <a:latin typeface="Times New Roman" pitchFamily="18" charset="0"/>
              </a:rPr>
              <a:t>間接的関係のみを</a:t>
            </a:r>
            <a:r>
              <a:rPr lang="en-US" altLang="ja-JP" sz="1600" i="1" dirty="0" err="1" smtClean="0">
                <a:latin typeface="Times New Roman" pitchFamily="18" charset="0"/>
              </a:rPr>
              <a:t>l</a:t>
            </a:r>
            <a:r>
              <a:rPr lang="en-US" altLang="ja-JP" sz="1600" i="1" baseline="-25000" dirty="0" err="1" smtClean="0">
                <a:latin typeface="Times New Roman" pitchFamily="18" charset="0"/>
              </a:rPr>
              <a:t>i</a:t>
            </a:r>
            <a:r>
              <a:rPr lang="en-US" altLang="ja-JP" sz="1600" i="1" dirty="0" smtClean="0">
                <a:latin typeface="Times New Roman" pitchFamily="18" charset="0"/>
              </a:rPr>
              <a:t> </a:t>
            </a:r>
            <a:r>
              <a:rPr lang="ja-JP" altLang="en-US" sz="1600" dirty="0" smtClean="0">
                <a:latin typeface="Times New Roman" pitchFamily="18" charset="0"/>
              </a:rPr>
              <a:t>としてカウントする方法が一般的</a:t>
            </a:r>
            <a:endParaRPr lang="en-US" altLang="ja-JP" sz="1600" dirty="0" smtClean="0">
              <a:latin typeface="Times New Roman" pitchFamily="18" charset="0"/>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4398"/>
                                        </p:tgtEl>
                                        <p:attrNameLst>
                                          <p:attrName>style.visibility</p:attrName>
                                        </p:attrNameLst>
                                      </p:cBhvr>
                                      <p:to>
                                        <p:strVal val="visible"/>
                                      </p:to>
                                    </p:set>
                                    <p:animEffect transition="in" filter="blinds(horizontal)">
                                      <p:cBhvr>
                                        <p:cTn id="7" dur="500"/>
                                        <p:tgtEl>
                                          <p:spTgt spid="4843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98" grpId="0"/>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自分を中心にして「重要な相談をする</a:t>
            </a:r>
            <a:r>
              <a:rPr kumimoji="1" lang="en-US" altLang="ja-JP" dirty="0" smtClean="0"/>
              <a:t>5</a:t>
            </a:r>
            <a:r>
              <a:rPr kumimoji="1" lang="ja-JP" altLang="en-US" dirty="0" smtClean="0"/>
              <a:t>人の人物」との関係をグラフにする</a:t>
            </a:r>
            <a:endParaRPr kumimoji="1" lang="en-US" altLang="ja-JP" dirty="0" smtClean="0"/>
          </a:p>
          <a:p>
            <a:r>
              <a:rPr lang="ja-JP" altLang="en-US" dirty="0" smtClean="0"/>
              <a:t>グラフから自分の「相談」ネットワークがオープンなネットワークかクローズドなネットワークかを理解する</a:t>
            </a:r>
            <a:endParaRPr lang="en-US" altLang="ja-JP" dirty="0" smtClean="0"/>
          </a:p>
          <a:p>
            <a:r>
              <a:rPr kumimoji="1" lang="ja-JP" altLang="en-US" dirty="0" smtClean="0"/>
              <a:t>自分のネットワークの密度を計算する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39</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AD5A574-7D57-4E93-9A24-8A4D6105F300}" type="slidenum">
              <a:rPr lang="en-US" altLang="ja-JP"/>
              <a:pPr/>
              <a:t>40</a:t>
            </a:fld>
            <a:endParaRPr lang="en-US" altLang="ja-JP"/>
          </a:p>
        </p:txBody>
      </p:sp>
      <p:sp>
        <p:nvSpPr>
          <p:cNvPr id="208898" name="Rectangle 2"/>
          <p:cNvSpPr>
            <a:spLocks noGrp="1" noChangeArrowheads="1"/>
          </p:cNvSpPr>
          <p:nvPr>
            <p:ph type="title"/>
          </p:nvPr>
        </p:nvSpPr>
        <p:spPr/>
        <p:txBody>
          <a:bodyPr/>
          <a:lstStyle/>
          <a:p>
            <a:r>
              <a:rPr lang="ja-JP" altLang="en-US" dirty="0" smtClean="0"/>
              <a:t>中心性</a:t>
            </a:r>
            <a:endParaRPr lang="ja-JP" altLang="en-US" dirty="0"/>
          </a:p>
        </p:txBody>
      </p:sp>
      <p:sp>
        <p:nvSpPr>
          <p:cNvPr id="208899" name="Rectangle 3"/>
          <p:cNvSpPr>
            <a:spLocks noGrp="1" noChangeArrowheads="1"/>
          </p:cNvSpPr>
          <p:nvPr>
            <p:ph type="body" idx="1"/>
          </p:nvPr>
        </p:nvSpPr>
        <p:spPr/>
        <p:txBody>
          <a:bodyPr/>
          <a:lstStyle/>
          <a:p>
            <a:r>
              <a:rPr lang="ja-JP" altLang="en-US" dirty="0" smtClean="0"/>
              <a:t>集団内のあるノードの位置（ポジション）がどの程度中心的かを測る指標</a:t>
            </a:r>
            <a:endParaRPr lang="en-US" altLang="ja-JP" dirty="0" smtClean="0"/>
          </a:p>
          <a:p>
            <a:r>
              <a:rPr lang="ja-JP" altLang="en-US" dirty="0" smtClean="0"/>
              <a:t>代表的な中心性指標</a:t>
            </a:r>
            <a:endParaRPr lang="en-US" altLang="ja-JP" dirty="0" smtClean="0"/>
          </a:p>
          <a:p>
            <a:pPr lvl="1"/>
            <a:r>
              <a:rPr lang="ja-JP" altLang="en-US" dirty="0" smtClean="0"/>
              <a:t>次数</a:t>
            </a:r>
            <a:r>
              <a:rPr lang="ja-JP" altLang="en-US" dirty="0"/>
              <a:t>中心性</a:t>
            </a:r>
          </a:p>
          <a:p>
            <a:pPr lvl="1"/>
            <a:r>
              <a:rPr lang="ja-JP" altLang="en-US" dirty="0"/>
              <a:t>近接性（近接中心性）</a:t>
            </a:r>
          </a:p>
          <a:p>
            <a:pPr lvl="1"/>
            <a:r>
              <a:rPr lang="ja-JP" altLang="en-US" dirty="0"/>
              <a:t>媒介性（媒介中心性</a:t>
            </a:r>
            <a:r>
              <a:rPr lang="ja-JP" altLang="en-US" dirty="0" smtClean="0"/>
              <a:t>）</a:t>
            </a:r>
            <a:endParaRPr lang="ja-JP" altLang="en-US" dirty="0"/>
          </a:p>
        </p:txBody>
      </p:sp>
      <p:sp>
        <p:nvSpPr>
          <p:cNvPr id="157" name="Oval 4"/>
          <p:cNvSpPr>
            <a:spLocks noChangeArrowheads="1"/>
          </p:cNvSpPr>
          <p:nvPr/>
        </p:nvSpPr>
        <p:spPr bwMode="auto">
          <a:xfrm>
            <a:off x="5333976" y="2734458"/>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158" name="Oval 5"/>
          <p:cNvSpPr>
            <a:spLocks noChangeArrowheads="1"/>
          </p:cNvSpPr>
          <p:nvPr/>
        </p:nvSpPr>
        <p:spPr bwMode="auto">
          <a:xfrm>
            <a:off x="4962315" y="234079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59" name="Oval 6"/>
          <p:cNvSpPr>
            <a:spLocks noChangeArrowheads="1"/>
          </p:cNvSpPr>
          <p:nvPr/>
        </p:nvSpPr>
        <p:spPr bwMode="auto">
          <a:xfrm>
            <a:off x="5777191"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160" name="Oval 7"/>
          <p:cNvSpPr>
            <a:spLocks noChangeArrowheads="1"/>
          </p:cNvSpPr>
          <p:nvPr/>
        </p:nvSpPr>
        <p:spPr bwMode="auto">
          <a:xfrm>
            <a:off x="4917080" y="3135461"/>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61" name="Oval 8"/>
          <p:cNvSpPr>
            <a:spLocks noChangeArrowheads="1"/>
          </p:cNvSpPr>
          <p:nvPr/>
        </p:nvSpPr>
        <p:spPr bwMode="auto">
          <a:xfrm>
            <a:off x="5913223" y="297652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162" name="AutoShape 9"/>
          <p:cNvCxnSpPr>
            <a:cxnSpLocks noChangeShapeType="1"/>
            <a:stCxn id="157" idx="1"/>
            <a:endCxn id="158" idx="5"/>
          </p:cNvCxnSpPr>
          <p:nvPr/>
        </p:nvCxnSpPr>
        <p:spPr bwMode="auto">
          <a:xfrm flipH="1" flipV="1">
            <a:off x="5225168" y="2612200"/>
            <a:ext cx="154044" cy="168715"/>
          </a:xfrm>
          <a:prstGeom prst="straightConnector1">
            <a:avLst/>
          </a:prstGeom>
          <a:noFill/>
          <a:ln w="9525">
            <a:solidFill>
              <a:schemeClr val="tx1"/>
            </a:solidFill>
            <a:round/>
            <a:headEnd/>
            <a:tailEnd/>
          </a:ln>
          <a:effectLst/>
        </p:spPr>
      </p:cxnSp>
      <p:cxnSp>
        <p:nvCxnSpPr>
          <p:cNvPr id="163" name="AutoShape 10"/>
          <p:cNvCxnSpPr>
            <a:cxnSpLocks noChangeShapeType="1"/>
            <a:stCxn id="157" idx="7"/>
            <a:endCxn id="159" idx="2"/>
          </p:cNvCxnSpPr>
          <p:nvPr/>
        </p:nvCxnSpPr>
        <p:spPr bwMode="auto">
          <a:xfrm rot="5400000" flipH="1" flipV="1">
            <a:off x="5623384" y="2627203"/>
            <a:ext cx="127368" cy="180245"/>
          </a:xfrm>
          <a:prstGeom prst="straightConnector1">
            <a:avLst/>
          </a:prstGeom>
          <a:noFill/>
          <a:ln w="9525">
            <a:solidFill>
              <a:schemeClr val="tx1"/>
            </a:solidFill>
            <a:round/>
            <a:headEnd/>
            <a:tailEnd/>
          </a:ln>
          <a:effectLst/>
        </p:spPr>
      </p:cxnSp>
      <p:cxnSp>
        <p:nvCxnSpPr>
          <p:cNvPr id="164" name="AutoShape 11"/>
          <p:cNvCxnSpPr>
            <a:cxnSpLocks noChangeShapeType="1"/>
            <a:stCxn id="157" idx="6"/>
            <a:endCxn id="161" idx="1"/>
          </p:cNvCxnSpPr>
          <p:nvPr/>
        </p:nvCxnSpPr>
        <p:spPr bwMode="auto">
          <a:xfrm>
            <a:off x="5642064" y="2893393"/>
            <a:ext cx="316277" cy="129685"/>
          </a:xfrm>
          <a:prstGeom prst="straightConnector1">
            <a:avLst/>
          </a:prstGeom>
          <a:noFill/>
          <a:ln w="9525">
            <a:solidFill>
              <a:schemeClr val="tx1"/>
            </a:solidFill>
            <a:round/>
            <a:headEnd/>
            <a:tailEnd/>
          </a:ln>
          <a:effectLst/>
        </p:spPr>
      </p:cxnSp>
      <p:cxnSp>
        <p:nvCxnSpPr>
          <p:cNvPr id="165" name="AutoShape 12"/>
          <p:cNvCxnSpPr>
            <a:cxnSpLocks noChangeShapeType="1"/>
            <a:stCxn id="157" idx="3"/>
            <a:endCxn id="160" idx="7"/>
          </p:cNvCxnSpPr>
          <p:nvPr/>
        </p:nvCxnSpPr>
        <p:spPr bwMode="auto">
          <a:xfrm flipH="1">
            <a:off x="5179932" y="3005869"/>
            <a:ext cx="199280" cy="176050"/>
          </a:xfrm>
          <a:prstGeom prst="straightConnector1">
            <a:avLst/>
          </a:prstGeom>
          <a:noFill/>
          <a:ln w="9525">
            <a:solidFill>
              <a:schemeClr val="tx1"/>
            </a:solidFill>
            <a:round/>
            <a:headEnd/>
            <a:tailEnd/>
          </a:ln>
          <a:effectLst/>
        </p:spPr>
      </p:cxnSp>
      <p:sp>
        <p:nvSpPr>
          <p:cNvPr id="166" name="Oval 13"/>
          <p:cNvSpPr>
            <a:spLocks noChangeArrowheads="1"/>
          </p:cNvSpPr>
          <p:nvPr/>
        </p:nvSpPr>
        <p:spPr bwMode="auto">
          <a:xfrm>
            <a:off x="6258124"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67" name="AutoShape 14"/>
          <p:cNvCxnSpPr>
            <a:cxnSpLocks noChangeShapeType="1"/>
            <a:stCxn id="166" idx="2"/>
            <a:endCxn id="159" idx="6"/>
          </p:cNvCxnSpPr>
          <p:nvPr/>
        </p:nvCxnSpPr>
        <p:spPr bwMode="auto">
          <a:xfrm rot="10800000">
            <a:off x="6085280" y="2653641"/>
            <a:ext cx="172845" cy="1588"/>
          </a:xfrm>
          <a:prstGeom prst="straightConnector1">
            <a:avLst/>
          </a:prstGeom>
          <a:noFill/>
          <a:ln w="9525">
            <a:solidFill>
              <a:schemeClr val="tx1"/>
            </a:solidFill>
            <a:round/>
            <a:headEnd/>
            <a:tailEnd/>
          </a:ln>
          <a:effectLst/>
        </p:spPr>
      </p:cxnSp>
      <p:sp>
        <p:nvSpPr>
          <p:cNvPr id="168" name="Oval 15"/>
          <p:cNvSpPr>
            <a:spLocks noChangeArrowheads="1"/>
          </p:cNvSpPr>
          <p:nvPr/>
        </p:nvSpPr>
        <p:spPr bwMode="auto">
          <a:xfrm>
            <a:off x="4550308" y="2812575"/>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69" name="Oval 16"/>
          <p:cNvSpPr>
            <a:spLocks noChangeArrowheads="1"/>
          </p:cNvSpPr>
          <p:nvPr/>
        </p:nvSpPr>
        <p:spPr bwMode="auto">
          <a:xfrm>
            <a:off x="5732073"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0" name="AutoShape 17"/>
          <p:cNvCxnSpPr>
            <a:cxnSpLocks noChangeShapeType="1"/>
            <a:stCxn id="159" idx="0"/>
            <a:endCxn id="169" idx="4"/>
          </p:cNvCxnSpPr>
          <p:nvPr/>
        </p:nvCxnSpPr>
        <p:spPr bwMode="auto">
          <a:xfrm rot="16200000" flipV="1">
            <a:off x="5824383" y="2387854"/>
            <a:ext cx="168587" cy="45118"/>
          </a:xfrm>
          <a:prstGeom prst="straightConnector1">
            <a:avLst/>
          </a:prstGeom>
          <a:noFill/>
          <a:ln w="9525">
            <a:solidFill>
              <a:schemeClr val="tx1"/>
            </a:solidFill>
            <a:round/>
            <a:headEnd/>
            <a:tailEnd/>
          </a:ln>
          <a:effectLst/>
        </p:spPr>
      </p:cxnSp>
      <p:cxnSp>
        <p:nvCxnSpPr>
          <p:cNvPr id="171" name="AutoShape 18"/>
          <p:cNvCxnSpPr>
            <a:cxnSpLocks noChangeShapeType="1"/>
            <a:stCxn id="169" idx="6"/>
            <a:endCxn id="166" idx="0"/>
          </p:cNvCxnSpPr>
          <p:nvPr/>
        </p:nvCxnSpPr>
        <p:spPr bwMode="auto">
          <a:xfrm>
            <a:off x="6040161" y="2167185"/>
            <a:ext cx="372007" cy="327521"/>
          </a:xfrm>
          <a:prstGeom prst="straightConnector1">
            <a:avLst/>
          </a:prstGeom>
          <a:noFill/>
          <a:ln w="9525">
            <a:solidFill>
              <a:schemeClr val="tx1"/>
            </a:solidFill>
            <a:round/>
            <a:headEnd/>
            <a:tailEnd/>
          </a:ln>
          <a:effectLst/>
        </p:spPr>
      </p:cxnSp>
      <p:sp>
        <p:nvSpPr>
          <p:cNvPr id="172" name="Oval 19"/>
          <p:cNvSpPr>
            <a:spLocks noChangeArrowheads="1"/>
          </p:cNvSpPr>
          <p:nvPr/>
        </p:nvSpPr>
        <p:spPr bwMode="auto">
          <a:xfrm>
            <a:off x="5288742"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73" name="Oval 20"/>
          <p:cNvSpPr>
            <a:spLocks noChangeArrowheads="1"/>
          </p:cNvSpPr>
          <p:nvPr/>
        </p:nvSpPr>
        <p:spPr bwMode="auto">
          <a:xfrm>
            <a:off x="4459838" y="229562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4" name="AutoShape 21"/>
          <p:cNvCxnSpPr>
            <a:cxnSpLocks noChangeShapeType="1"/>
            <a:stCxn id="158" idx="7"/>
            <a:endCxn id="172" idx="3"/>
          </p:cNvCxnSpPr>
          <p:nvPr/>
        </p:nvCxnSpPr>
        <p:spPr bwMode="auto">
          <a:xfrm flipV="1">
            <a:off x="5225168" y="2279661"/>
            <a:ext cx="108809" cy="107586"/>
          </a:xfrm>
          <a:prstGeom prst="straightConnector1">
            <a:avLst/>
          </a:prstGeom>
          <a:noFill/>
          <a:ln w="9525">
            <a:solidFill>
              <a:schemeClr val="tx1"/>
            </a:solidFill>
            <a:round/>
            <a:headEnd/>
            <a:tailEnd/>
          </a:ln>
          <a:effectLst/>
        </p:spPr>
      </p:cxnSp>
      <p:cxnSp>
        <p:nvCxnSpPr>
          <p:cNvPr id="175" name="AutoShape 22"/>
          <p:cNvCxnSpPr>
            <a:cxnSpLocks noChangeShapeType="1"/>
            <a:stCxn id="173" idx="7"/>
            <a:endCxn id="158" idx="1"/>
          </p:cNvCxnSpPr>
          <p:nvPr/>
        </p:nvCxnSpPr>
        <p:spPr bwMode="auto">
          <a:xfrm rot="16200000" flipH="1">
            <a:off x="4842535" y="2222444"/>
            <a:ext cx="45170" cy="284625"/>
          </a:xfrm>
          <a:prstGeom prst="straightConnector1">
            <a:avLst/>
          </a:prstGeom>
          <a:noFill/>
          <a:ln w="9525">
            <a:solidFill>
              <a:schemeClr val="tx1"/>
            </a:solidFill>
            <a:round/>
            <a:headEnd/>
            <a:tailEnd/>
          </a:ln>
          <a:effectLst/>
        </p:spPr>
      </p:cxnSp>
      <p:cxnSp>
        <p:nvCxnSpPr>
          <p:cNvPr id="176" name="AutoShape 23"/>
          <p:cNvCxnSpPr>
            <a:cxnSpLocks noChangeShapeType="1"/>
            <a:stCxn id="173" idx="4"/>
            <a:endCxn id="168" idx="0"/>
          </p:cNvCxnSpPr>
          <p:nvPr/>
        </p:nvCxnSpPr>
        <p:spPr bwMode="auto">
          <a:xfrm rot="16200000" flipH="1">
            <a:off x="4559574" y="2667797"/>
            <a:ext cx="199086" cy="90470"/>
          </a:xfrm>
          <a:prstGeom prst="straightConnector1">
            <a:avLst/>
          </a:prstGeom>
          <a:noFill/>
          <a:ln w="9525">
            <a:solidFill>
              <a:schemeClr val="tx1"/>
            </a:solidFill>
            <a:round/>
            <a:headEnd/>
            <a:tailEnd/>
          </a:ln>
          <a:effectLst/>
        </p:spPr>
      </p:cxnSp>
      <p:cxnSp>
        <p:nvCxnSpPr>
          <p:cNvPr id="177" name="AutoShape 24"/>
          <p:cNvCxnSpPr>
            <a:cxnSpLocks noChangeShapeType="1"/>
            <a:stCxn id="168" idx="7"/>
            <a:endCxn id="158" idx="4"/>
          </p:cNvCxnSpPr>
          <p:nvPr/>
        </p:nvCxnSpPr>
        <p:spPr bwMode="auto">
          <a:xfrm rot="5400000" flipH="1" flipV="1">
            <a:off x="4864585" y="2607353"/>
            <a:ext cx="200467" cy="303081"/>
          </a:xfrm>
          <a:prstGeom prst="straightConnector1">
            <a:avLst/>
          </a:prstGeom>
          <a:noFill/>
          <a:ln w="9525">
            <a:solidFill>
              <a:schemeClr val="tx1"/>
            </a:solidFill>
            <a:round/>
            <a:headEnd/>
            <a:tailEnd/>
          </a:ln>
          <a:effectLst/>
        </p:spPr>
      </p:cxnSp>
      <p:sp>
        <p:nvSpPr>
          <p:cNvPr id="178" name="Oval 25"/>
          <p:cNvSpPr>
            <a:spLocks noChangeArrowheads="1"/>
          </p:cNvSpPr>
          <p:nvPr/>
        </p:nvSpPr>
        <p:spPr bwMode="auto">
          <a:xfrm>
            <a:off x="5602230" y="330276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79" name="AutoShape 26"/>
          <p:cNvCxnSpPr>
            <a:cxnSpLocks noChangeShapeType="1"/>
            <a:stCxn id="178" idx="2"/>
            <a:endCxn id="160" idx="6"/>
          </p:cNvCxnSpPr>
          <p:nvPr/>
        </p:nvCxnSpPr>
        <p:spPr bwMode="auto">
          <a:xfrm rot="10800000">
            <a:off x="5225168" y="3294397"/>
            <a:ext cx="377062" cy="167299"/>
          </a:xfrm>
          <a:prstGeom prst="straightConnector1">
            <a:avLst/>
          </a:prstGeom>
          <a:noFill/>
          <a:ln w="9525">
            <a:solidFill>
              <a:schemeClr val="tx1"/>
            </a:solidFill>
            <a:round/>
            <a:headEnd/>
            <a:tailEnd/>
          </a:ln>
          <a:effectLst/>
        </p:spPr>
      </p:cxnSp>
      <p:grpSp>
        <p:nvGrpSpPr>
          <p:cNvPr id="306" name="グループ化 305"/>
          <p:cNvGrpSpPr/>
          <p:nvPr/>
        </p:nvGrpSpPr>
        <p:grpSpPr>
          <a:xfrm>
            <a:off x="1139521" y="4194147"/>
            <a:ext cx="2106374" cy="1612379"/>
            <a:chOff x="1139521" y="4194147"/>
            <a:chExt cx="2106374" cy="1612379"/>
          </a:xfrm>
        </p:grpSpPr>
        <p:sp>
          <p:nvSpPr>
            <p:cNvPr id="211" name="Oval 4"/>
            <p:cNvSpPr>
              <a:spLocks noChangeArrowheads="1"/>
            </p:cNvSpPr>
            <p:nvPr/>
          </p:nvSpPr>
          <p:spPr bwMode="auto">
            <a:xfrm>
              <a:off x="2013659"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12" name="Oval 5"/>
            <p:cNvSpPr>
              <a:spLocks noChangeArrowheads="1"/>
            </p:cNvSpPr>
            <p:nvPr/>
          </p:nvSpPr>
          <p:spPr bwMode="auto">
            <a:xfrm>
              <a:off x="1641998"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3" name="Oval 6"/>
            <p:cNvSpPr>
              <a:spLocks noChangeArrowheads="1"/>
            </p:cNvSpPr>
            <p:nvPr/>
          </p:nvSpPr>
          <p:spPr bwMode="auto">
            <a:xfrm>
              <a:off x="2456874"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14" name="Oval 7"/>
            <p:cNvSpPr>
              <a:spLocks noChangeArrowheads="1"/>
            </p:cNvSpPr>
            <p:nvPr/>
          </p:nvSpPr>
          <p:spPr bwMode="auto">
            <a:xfrm>
              <a:off x="1596763"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5" name="Oval 8"/>
            <p:cNvSpPr>
              <a:spLocks noChangeArrowheads="1"/>
            </p:cNvSpPr>
            <p:nvPr/>
          </p:nvSpPr>
          <p:spPr bwMode="auto">
            <a:xfrm>
              <a:off x="2592906"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16" name="AutoShape 9"/>
            <p:cNvCxnSpPr>
              <a:cxnSpLocks noChangeShapeType="1"/>
              <a:stCxn id="211" idx="1"/>
              <a:endCxn id="212" idx="5"/>
            </p:cNvCxnSpPr>
            <p:nvPr/>
          </p:nvCxnSpPr>
          <p:spPr bwMode="auto">
            <a:xfrm flipH="1" flipV="1">
              <a:off x="1904851" y="4798097"/>
              <a:ext cx="154044" cy="168715"/>
            </a:xfrm>
            <a:prstGeom prst="straightConnector1">
              <a:avLst/>
            </a:prstGeom>
            <a:noFill/>
            <a:ln w="9525">
              <a:solidFill>
                <a:schemeClr val="tx1"/>
              </a:solidFill>
              <a:round/>
              <a:headEnd/>
              <a:tailEnd/>
            </a:ln>
            <a:effectLst/>
          </p:spPr>
        </p:cxnSp>
        <p:cxnSp>
          <p:nvCxnSpPr>
            <p:cNvPr id="217" name="AutoShape 10"/>
            <p:cNvCxnSpPr>
              <a:cxnSpLocks noChangeShapeType="1"/>
              <a:stCxn id="211" idx="6"/>
              <a:endCxn id="213" idx="3"/>
            </p:cNvCxnSpPr>
            <p:nvPr/>
          </p:nvCxnSpPr>
          <p:spPr bwMode="auto">
            <a:xfrm flipV="1">
              <a:off x="2321747" y="4951921"/>
              <a:ext cx="180245" cy="127369"/>
            </a:xfrm>
            <a:prstGeom prst="straightConnector1">
              <a:avLst/>
            </a:prstGeom>
            <a:noFill/>
            <a:ln w="9525">
              <a:solidFill>
                <a:schemeClr val="tx1"/>
              </a:solidFill>
              <a:round/>
              <a:headEnd/>
              <a:tailEnd/>
            </a:ln>
            <a:effectLst/>
          </p:spPr>
        </p:cxnSp>
        <p:cxnSp>
          <p:nvCxnSpPr>
            <p:cNvPr id="218" name="AutoShape 11"/>
            <p:cNvCxnSpPr>
              <a:cxnSpLocks noChangeShapeType="1"/>
              <a:stCxn id="211" idx="5"/>
              <a:endCxn id="215" idx="2"/>
            </p:cNvCxnSpPr>
            <p:nvPr/>
          </p:nvCxnSpPr>
          <p:spPr bwMode="auto">
            <a:xfrm rot="16200000" flipH="1">
              <a:off x="2369924" y="5098377"/>
              <a:ext cx="129686" cy="316277"/>
            </a:xfrm>
            <a:prstGeom prst="straightConnector1">
              <a:avLst/>
            </a:prstGeom>
            <a:noFill/>
            <a:ln w="9525">
              <a:solidFill>
                <a:schemeClr val="tx1"/>
              </a:solidFill>
              <a:round/>
              <a:headEnd/>
              <a:tailEnd/>
            </a:ln>
            <a:effectLst/>
          </p:spPr>
        </p:cxnSp>
        <p:cxnSp>
          <p:nvCxnSpPr>
            <p:cNvPr id="219" name="AutoShape 12"/>
            <p:cNvCxnSpPr>
              <a:cxnSpLocks noChangeShapeType="1"/>
              <a:stCxn id="211" idx="3"/>
              <a:endCxn id="214" idx="7"/>
            </p:cNvCxnSpPr>
            <p:nvPr/>
          </p:nvCxnSpPr>
          <p:spPr bwMode="auto">
            <a:xfrm rot="5400000">
              <a:off x="1871137" y="5180269"/>
              <a:ext cx="176236" cy="199044"/>
            </a:xfrm>
            <a:prstGeom prst="straightConnector1">
              <a:avLst/>
            </a:prstGeom>
            <a:noFill/>
            <a:ln w="9525">
              <a:solidFill>
                <a:schemeClr val="tx1"/>
              </a:solidFill>
              <a:round/>
              <a:headEnd/>
              <a:tailEnd/>
            </a:ln>
            <a:effectLst/>
          </p:spPr>
        </p:cxnSp>
        <p:sp>
          <p:nvSpPr>
            <p:cNvPr id="220" name="Oval 13"/>
            <p:cNvSpPr>
              <a:spLocks noChangeArrowheads="1"/>
            </p:cNvSpPr>
            <p:nvPr/>
          </p:nvSpPr>
          <p:spPr bwMode="auto">
            <a:xfrm>
              <a:off x="2937807"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21" name="AutoShape 14"/>
            <p:cNvCxnSpPr>
              <a:cxnSpLocks noChangeShapeType="1"/>
              <a:stCxn id="220" idx="2"/>
              <a:endCxn id="213" idx="6"/>
            </p:cNvCxnSpPr>
            <p:nvPr/>
          </p:nvCxnSpPr>
          <p:spPr bwMode="auto">
            <a:xfrm rot="10800000">
              <a:off x="2764963" y="4839538"/>
              <a:ext cx="172845" cy="1588"/>
            </a:xfrm>
            <a:prstGeom prst="straightConnector1">
              <a:avLst/>
            </a:prstGeom>
            <a:noFill/>
            <a:ln w="9525">
              <a:solidFill>
                <a:schemeClr val="tx1"/>
              </a:solidFill>
              <a:round/>
              <a:headEnd/>
              <a:tailEnd/>
            </a:ln>
            <a:effectLst/>
          </p:spPr>
        </p:cxnSp>
        <p:sp>
          <p:nvSpPr>
            <p:cNvPr id="222" name="Oval 15"/>
            <p:cNvSpPr>
              <a:spLocks noChangeArrowheads="1"/>
            </p:cNvSpPr>
            <p:nvPr/>
          </p:nvSpPr>
          <p:spPr bwMode="auto">
            <a:xfrm>
              <a:off x="1229991"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3" name="Oval 16"/>
            <p:cNvSpPr>
              <a:spLocks noChangeArrowheads="1"/>
            </p:cNvSpPr>
            <p:nvPr/>
          </p:nvSpPr>
          <p:spPr bwMode="auto">
            <a:xfrm>
              <a:off x="241175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4" name="AutoShape 17"/>
            <p:cNvCxnSpPr>
              <a:cxnSpLocks noChangeShapeType="1"/>
              <a:stCxn id="211" idx="7"/>
              <a:endCxn id="223" idx="3"/>
            </p:cNvCxnSpPr>
            <p:nvPr/>
          </p:nvCxnSpPr>
          <p:spPr bwMode="auto">
            <a:xfrm rot="5400000" flipH="1" flipV="1">
              <a:off x="2116031" y="4626064"/>
              <a:ext cx="501441" cy="180245"/>
            </a:xfrm>
            <a:prstGeom prst="straightConnector1">
              <a:avLst/>
            </a:prstGeom>
            <a:noFill/>
            <a:ln w="9525">
              <a:solidFill>
                <a:schemeClr val="tx1"/>
              </a:solidFill>
              <a:round/>
              <a:headEnd/>
              <a:tailEnd/>
            </a:ln>
            <a:effectLst/>
          </p:spPr>
        </p:cxnSp>
        <p:cxnSp>
          <p:nvCxnSpPr>
            <p:cNvPr id="225" name="AutoShape 18"/>
            <p:cNvCxnSpPr>
              <a:cxnSpLocks noChangeShapeType="1"/>
              <a:stCxn id="223" idx="6"/>
              <a:endCxn id="220" idx="0"/>
            </p:cNvCxnSpPr>
            <p:nvPr/>
          </p:nvCxnSpPr>
          <p:spPr bwMode="auto">
            <a:xfrm>
              <a:off x="2719844" y="4353082"/>
              <a:ext cx="372007" cy="327521"/>
            </a:xfrm>
            <a:prstGeom prst="straightConnector1">
              <a:avLst/>
            </a:prstGeom>
            <a:noFill/>
            <a:ln w="9525">
              <a:solidFill>
                <a:schemeClr val="tx1"/>
              </a:solidFill>
              <a:round/>
              <a:headEnd/>
              <a:tailEnd/>
            </a:ln>
            <a:effectLst/>
          </p:spPr>
        </p:cxnSp>
        <p:sp>
          <p:nvSpPr>
            <p:cNvPr id="226" name="Oval 19"/>
            <p:cNvSpPr>
              <a:spLocks noChangeArrowheads="1"/>
            </p:cNvSpPr>
            <p:nvPr/>
          </p:nvSpPr>
          <p:spPr bwMode="auto">
            <a:xfrm>
              <a:off x="1968425"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7" name="Oval 20"/>
            <p:cNvSpPr>
              <a:spLocks noChangeArrowheads="1"/>
            </p:cNvSpPr>
            <p:nvPr/>
          </p:nvSpPr>
          <p:spPr bwMode="auto">
            <a:xfrm>
              <a:off x="1139521"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8" name="AutoShape 21"/>
            <p:cNvCxnSpPr>
              <a:cxnSpLocks noChangeShapeType="1"/>
              <a:stCxn id="211" idx="0"/>
              <a:endCxn id="226" idx="4"/>
            </p:cNvCxnSpPr>
            <p:nvPr/>
          </p:nvCxnSpPr>
          <p:spPr bwMode="auto">
            <a:xfrm rot="16200000" flipV="1">
              <a:off x="1940917" y="4693569"/>
              <a:ext cx="408339" cy="45234"/>
            </a:xfrm>
            <a:prstGeom prst="straightConnector1">
              <a:avLst/>
            </a:prstGeom>
            <a:noFill/>
            <a:ln w="9525">
              <a:solidFill>
                <a:schemeClr val="tx1"/>
              </a:solidFill>
              <a:round/>
              <a:headEnd/>
              <a:tailEnd/>
            </a:ln>
            <a:effectLst/>
          </p:spPr>
        </p:cxnSp>
        <p:cxnSp>
          <p:nvCxnSpPr>
            <p:cNvPr id="229" name="AutoShape 22"/>
            <p:cNvCxnSpPr>
              <a:cxnSpLocks noChangeShapeType="1"/>
              <a:stCxn id="227" idx="7"/>
              <a:endCxn id="212" idx="1"/>
            </p:cNvCxnSpPr>
            <p:nvPr/>
          </p:nvCxnSpPr>
          <p:spPr bwMode="auto">
            <a:xfrm rot="16200000" flipH="1">
              <a:off x="1522218" y="4408341"/>
              <a:ext cx="45170" cy="284625"/>
            </a:xfrm>
            <a:prstGeom prst="straightConnector1">
              <a:avLst/>
            </a:prstGeom>
            <a:noFill/>
            <a:ln w="9525">
              <a:solidFill>
                <a:schemeClr val="tx1"/>
              </a:solidFill>
              <a:round/>
              <a:headEnd/>
              <a:tailEnd/>
            </a:ln>
            <a:effectLst/>
          </p:spPr>
        </p:cxnSp>
        <p:cxnSp>
          <p:nvCxnSpPr>
            <p:cNvPr id="230" name="AutoShape 23"/>
            <p:cNvCxnSpPr>
              <a:cxnSpLocks noChangeShapeType="1"/>
              <a:stCxn id="227" idx="5"/>
              <a:endCxn id="211" idx="2"/>
            </p:cNvCxnSpPr>
            <p:nvPr/>
          </p:nvCxnSpPr>
          <p:spPr bwMode="auto">
            <a:xfrm rot="16200000" flipH="1">
              <a:off x="1544848" y="4610478"/>
              <a:ext cx="326455" cy="611168"/>
            </a:xfrm>
            <a:prstGeom prst="straightConnector1">
              <a:avLst/>
            </a:prstGeom>
            <a:noFill/>
            <a:ln w="9525">
              <a:solidFill>
                <a:schemeClr val="tx1"/>
              </a:solidFill>
              <a:round/>
              <a:headEnd/>
              <a:tailEnd/>
            </a:ln>
            <a:effectLst/>
          </p:spPr>
        </p:cxnSp>
        <p:cxnSp>
          <p:nvCxnSpPr>
            <p:cNvPr id="231" name="AutoShape 24"/>
            <p:cNvCxnSpPr>
              <a:cxnSpLocks noChangeShapeType="1"/>
              <a:stCxn id="222" idx="6"/>
              <a:endCxn id="211" idx="2"/>
            </p:cNvCxnSpPr>
            <p:nvPr/>
          </p:nvCxnSpPr>
          <p:spPr bwMode="auto">
            <a:xfrm flipV="1">
              <a:off x="1538079" y="5079290"/>
              <a:ext cx="475580" cy="78117"/>
            </a:xfrm>
            <a:prstGeom prst="straightConnector1">
              <a:avLst/>
            </a:prstGeom>
            <a:noFill/>
            <a:ln w="9525">
              <a:solidFill>
                <a:schemeClr val="tx1"/>
              </a:solidFill>
              <a:round/>
              <a:headEnd/>
              <a:tailEnd/>
            </a:ln>
            <a:effectLst/>
          </p:spPr>
        </p:cxnSp>
        <p:sp>
          <p:nvSpPr>
            <p:cNvPr id="232" name="Oval 25"/>
            <p:cNvSpPr>
              <a:spLocks noChangeArrowheads="1"/>
            </p:cNvSpPr>
            <p:nvPr/>
          </p:nvSpPr>
          <p:spPr bwMode="auto">
            <a:xfrm>
              <a:off x="2281913"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33" name="AutoShape 26"/>
            <p:cNvCxnSpPr>
              <a:cxnSpLocks noChangeShapeType="1"/>
              <a:stCxn id="232" idx="1"/>
              <a:endCxn id="211" idx="4"/>
            </p:cNvCxnSpPr>
            <p:nvPr/>
          </p:nvCxnSpPr>
          <p:spPr bwMode="auto">
            <a:xfrm rot="16200000" flipV="1">
              <a:off x="2098875" y="5307052"/>
              <a:ext cx="296984" cy="159328"/>
            </a:xfrm>
            <a:prstGeom prst="straightConnector1">
              <a:avLst/>
            </a:prstGeom>
            <a:noFill/>
            <a:ln w="9525">
              <a:solidFill>
                <a:schemeClr val="tx1"/>
              </a:solidFill>
              <a:round/>
              <a:headEnd/>
              <a:tailEnd/>
            </a:ln>
            <a:effectLst/>
          </p:spPr>
        </p:cxnSp>
      </p:grpSp>
      <p:grpSp>
        <p:nvGrpSpPr>
          <p:cNvPr id="331" name="グループ化 330"/>
          <p:cNvGrpSpPr/>
          <p:nvPr/>
        </p:nvGrpSpPr>
        <p:grpSpPr>
          <a:xfrm>
            <a:off x="3623662" y="4194147"/>
            <a:ext cx="2106374" cy="1612379"/>
            <a:chOff x="3623662" y="4194147"/>
            <a:chExt cx="2106374" cy="1612379"/>
          </a:xfrm>
        </p:grpSpPr>
        <p:sp>
          <p:nvSpPr>
            <p:cNvPr id="236" name="Oval 4"/>
            <p:cNvSpPr>
              <a:spLocks noChangeArrowheads="1"/>
            </p:cNvSpPr>
            <p:nvPr/>
          </p:nvSpPr>
          <p:spPr bwMode="auto">
            <a:xfrm>
              <a:off x="4497800"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37" name="Oval 5"/>
            <p:cNvSpPr>
              <a:spLocks noChangeArrowheads="1"/>
            </p:cNvSpPr>
            <p:nvPr/>
          </p:nvSpPr>
          <p:spPr bwMode="auto">
            <a:xfrm>
              <a:off x="4126139"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38" name="Oval 6"/>
            <p:cNvSpPr>
              <a:spLocks noChangeArrowheads="1"/>
            </p:cNvSpPr>
            <p:nvPr/>
          </p:nvSpPr>
          <p:spPr bwMode="auto">
            <a:xfrm>
              <a:off x="4941015"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39" name="Oval 7"/>
            <p:cNvSpPr>
              <a:spLocks noChangeArrowheads="1"/>
            </p:cNvSpPr>
            <p:nvPr/>
          </p:nvSpPr>
          <p:spPr bwMode="auto">
            <a:xfrm>
              <a:off x="4080904"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40" name="Oval 8"/>
            <p:cNvSpPr>
              <a:spLocks noChangeArrowheads="1"/>
            </p:cNvSpPr>
            <p:nvPr/>
          </p:nvSpPr>
          <p:spPr bwMode="auto">
            <a:xfrm>
              <a:off x="5077047"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41" name="AutoShape 9"/>
            <p:cNvCxnSpPr>
              <a:cxnSpLocks noChangeShapeType="1"/>
              <a:stCxn id="248" idx="2"/>
              <a:endCxn id="251" idx="6"/>
            </p:cNvCxnSpPr>
            <p:nvPr/>
          </p:nvCxnSpPr>
          <p:spPr bwMode="auto">
            <a:xfrm rot="10800000">
              <a:off x="4760655" y="4353082"/>
              <a:ext cx="135243" cy="1588"/>
            </a:xfrm>
            <a:prstGeom prst="straightConnector1">
              <a:avLst/>
            </a:prstGeom>
            <a:noFill/>
            <a:ln w="9525">
              <a:solidFill>
                <a:schemeClr val="tx1"/>
              </a:solidFill>
              <a:round/>
              <a:headEnd/>
              <a:tailEnd/>
            </a:ln>
            <a:effectLst/>
          </p:spPr>
        </p:cxnSp>
        <p:cxnSp>
          <p:nvCxnSpPr>
            <p:cNvPr id="242" name="AutoShape 10"/>
            <p:cNvCxnSpPr>
              <a:cxnSpLocks noChangeShapeType="1"/>
              <a:stCxn id="236" idx="7"/>
              <a:endCxn id="238" idx="2"/>
            </p:cNvCxnSpPr>
            <p:nvPr/>
          </p:nvCxnSpPr>
          <p:spPr bwMode="auto">
            <a:xfrm rot="5400000" flipH="1" flipV="1">
              <a:off x="4787208" y="4813100"/>
              <a:ext cx="127368" cy="180245"/>
            </a:xfrm>
            <a:prstGeom prst="straightConnector1">
              <a:avLst/>
            </a:prstGeom>
            <a:noFill/>
            <a:ln w="9525">
              <a:solidFill>
                <a:schemeClr val="tx1"/>
              </a:solidFill>
              <a:round/>
              <a:headEnd/>
              <a:tailEnd/>
            </a:ln>
            <a:effectLst/>
          </p:spPr>
        </p:cxnSp>
        <p:cxnSp>
          <p:nvCxnSpPr>
            <p:cNvPr id="243" name="AutoShape 11"/>
            <p:cNvCxnSpPr>
              <a:cxnSpLocks noChangeShapeType="1"/>
              <a:stCxn id="257" idx="7"/>
              <a:endCxn id="240" idx="3"/>
            </p:cNvCxnSpPr>
            <p:nvPr/>
          </p:nvCxnSpPr>
          <p:spPr bwMode="auto">
            <a:xfrm rot="5400000" flipH="1" flipV="1">
              <a:off x="5024861" y="5437905"/>
              <a:ext cx="101466" cy="93141"/>
            </a:xfrm>
            <a:prstGeom prst="straightConnector1">
              <a:avLst/>
            </a:prstGeom>
            <a:noFill/>
            <a:ln w="9525">
              <a:solidFill>
                <a:schemeClr val="tx1"/>
              </a:solidFill>
              <a:round/>
              <a:headEnd/>
              <a:tailEnd/>
            </a:ln>
            <a:effectLst/>
          </p:spPr>
        </p:cxnSp>
        <p:cxnSp>
          <p:nvCxnSpPr>
            <p:cNvPr id="244" name="AutoShape 12"/>
            <p:cNvCxnSpPr>
              <a:cxnSpLocks noChangeShapeType="1"/>
              <a:stCxn id="236" idx="3"/>
              <a:endCxn id="239" idx="7"/>
            </p:cNvCxnSpPr>
            <p:nvPr/>
          </p:nvCxnSpPr>
          <p:spPr bwMode="auto">
            <a:xfrm flipH="1">
              <a:off x="4343756" y="5191766"/>
              <a:ext cx="199280" cy="176050"/>
            </a:xfrm>
            <a:prstGeom prst="straightConnector1">
              <a:avLst/>
            </a:prstGeom>
            <a:noFill/>
            <a:ln w="9525">
              <a:solidFill>
                <a:schemeClr val="tx1"/>
              </a:solidFill>
              <a:round/>
              <a:headEnd/>
              <a:tailEnd/>
            </a:ln>
            <a:effectLst/>
          </p:spPr>
        </p:cxnSp>
        <p:sp>
          <p:nvSpPr>
            <p:cNvPr id="245" name="Oval 13"/>
            <p:cNvSpPr>
              <a:spLocks noChangeArrowheads="1"/>
            </p:cNvSpPr>
            <p:nvPr/>
          </p:nvSpPr>
          <p:spPr bwMode="auto">
            <a:xfrm>
              <a:off x="5421948"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46" name="AutoShape 14"/>
            <p:cNvCxnSpPr>
              <a:cxnSpLocks noChangeShapeType="1"/>
              <a:stCxn id="245" idx="2"/>
              <a:endCxn id="238" idx="6"/>
            </p:cNvCxnSpPr>
            <p:nvPr/>
          </p:nvCxnSpPr>
          <p:spPr bwMode="auto">
            <a:xfrm rot="10800000">
              <a:off x="5249104" y="4839538"/>
              <a:ext cx="172845" cy="1588"/>
            </a:xfrm>
            <a:prstGeom prst="straightConnector1">
              <a:avLst/>
            </a:prstGeom>
            <a:noFill/>
            <a:ln w="9525">
              <a:solidFill>
                <a:schemeClr val="tx1"/>
              </a:solidFill>
              <a:round/>
              <a:headEnd/>
              <a:tailEnd/>
            </a:ln>
            <a:effectLst/>
          </p:spPr>
        </p:cxnSp>
        <p:sp>
          <p:nvSpPr>
            <p:cNvPr id="247" name="Oval 15"/>
            <p:cNvSpPr>
              <a:spLocks noChangeArrowheads="1"/>
            </p:cNvSpPr>
            <p:nvPr/>
          </p:nvSpPr>
          <p:spPr bwMode="auto">
            <a:xfrm>
              <a:off x="3714132"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48" name="Oval 16"/>
            <p:cNvSpPr>
              <a:spLocks noChangeArrowheads="1"/>
            </p:cNvSpPr>
            <p:nvPr/>
          </p:nvSpPr>
          <p:spPr bwMode="auto">
            <a:xfrm>
              <a:off x="489589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49" name="AutoShape 17"/>
            <p:cNvCxnSpPr>
              <a:cxnSpLocks noChangeShapeType="1"/>
              <a:stCxn id="238" idx="0"/>
              <a:endCxn id="248" idx="4"/>
            </p:cNvCxnSpPr>
            <p:nvPr/>
          </p:nvCxnSpPr>
          <p:spPr bwMode="auto">
            <a:xfrm rot="16200000" flipV="1">
              <a:off x="4988207" y="4573751"/>
              <a:ext cx="168587" cy="45118"/>
            </a:xfrm>
            <a:prstGeom prst="straightConnector1">
              <a:avLst/>
            </a:prstGeom>
            <a:noFill/>
            <a:ln w="9525">
              <a:solidFill>
                <a:schemeClr val="tx1"/>
              </a:solidFill>
              <a:round/>
              <a:headEnd/>
              <a:tailEnd/>
            </a:ln>
            <a:effectLst/>
          </p:spPr>
        </p:cxnSp>
        <p:cxnSp>
          <p:nvCxnSpPr>
            <p:cNvPr id="250" name="AutoShape 18"/>
            <p:cNvCxnSpPr>
              <a:cxnSpLocks noChangeShapeType="1"/>
              <a:stCxn id="248" idx="6"/>
              <a:endCxn id="245" idx="0"/>
            </p:cNvCxnSpPr>
            <p:nvPr/>
          </p:nvCxnSpPr>
          <p:spPr bwMode="auto">
            <a:xfrm>
              <a:off x="5203985" y="4353082"/>
              <a:ext cx="372007" cy="327521"/>
            </a:xfrm>
            <a:prstGeom prst="straightConnector1">
              <a:avLst/>
            </a:prstGeom>
            <a:noFill/>
            <a:ln w="9525">
              <a:solidFill>
                <a:schemeClr val="tx1"/>
              </a:solidFill>
              <a:round/>
              <a:headEnd/>
              <a:tailEnd/>
            </a:ln>
            <a:effectLst/>
          </p:spPr>
        </p:cxnSp>
        <p:sp>
          <p:nvSpPr>
            <p:cNvPr id="251" name="Oval 19"/>
            <p:cNvSpPr>
              <a:spLocks noChangeArrowheads="1"/>
            </p:cNvSpPr>
            <p:nvPr/>
          </p:nvSpPr>
          <p:spPr bwMode="auto">
            <a:xfrm>
              <a:off x="445256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52" name="Oval 20"/>
            <p:cNvSpPr>
              <a:spLocks noChangeArrowheads="1"/>
            </p:cNvSpPr>
            <p:nvPr/>
          </p:nvSpPr>
          <p:spPr bwMode="auto">
            <a:xfrm>
              <a:off x="3623662"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53" name="AutoShape 21"/>
            <p:cNvCxnSpPr>
              <a:cxnSpLocks noChangeShapeType="1"/>
              <a:stCxn id="237" idx="7"/>
              <a:endCxn id="251" idx="3"/>
            </p:cNvCxnSpPr>
            <p:nvPr/>
          </p:nvCxnSpPr>
          <p:spPr bwMode="auto">
            <a:xfrm flipV="1">
              <a:off x="4388992" y="4465558"/>
              <a:ext cx="108809" cy="107586"/>
            </a:xfrm>
            <a:prstGeom prst="straightConnector1">
              <a:avLst/>
            </a:prstGeom>
            <a:noFill/>
            <a:ln w="9525">
              <a:solidFill>
                <a:schemeClr val="tx1"/>
              </a:solidFill>
              <a:round/>
              <a:headEnd/>
              <a:tailEnd/>
            </a:ln>
            <a:effectLst/>
          </p:spPr>
        </p:cxnSp>
        <p:cxnSp>
          <p:nvCxnSpPr>
            <p:cNvPr id="254" name="AutoShape 22"/>
            <p:cNvCxnSpPr>
              <a:cxnSpLocks noChangeShapeType="1"/>
              <a:stCxn id="252" idx="7"/>
              <a:endCxn id="237" idx="1"/>
            </p:cNvCxnSpPr>
            <p:nvPr/>
          </p:nvCxnSpPr>
          <p:spPr bwMode="auto">
            <a:xfrm rot="16200000" flipH="1">
              <a:off x="4006359" y="4408341"/>
              <a:ext cx="45170" cy="284625"/>
            </a:xfrm>
            <a:prstGeom prst="straightConnector1">
              <a:avLst/>
            </a:prstGeom>
            <a:noFill/>
            <a:ln w="9525">
              <a:solidFill>
                <a:schemeClr val="tx1"/>
              </a:solidFill>
              <a:round/>
              <a:headEnd/>
              <a:tailEnd/>
            </a:ln>
            <a:effectLst/>
          </p:spPr>
        </p:cxnSp>
        <p:cxnSp>
          <p:nvCxnSpPr>
            <p:cNvPr id="255" name="AutoShape 23"/>
            <p:cNvCxnSpPr>
              <a:cxnSpLocks noChangeShapeType="1"/>
              <a:stCxn id="252" idx="4"/>
              <a:endCxn id="247" idx="0"/>
            </p:cNvCxnSpPr>
            <p:nvPr/>
          </p:nvCxnSpPr>
          <p:spPr bwMode="auto">
            <a:xfrm rot="16200000" flipH="1">
              <a:off x="3723398" y="4853694"/>
              <a:ext cx="199086" cy="90470"/>
            </a:xfrm>
            <a:prstGeom prst="straightConnector1">
              <a:avLst/>
            </a:prstGeom>
            <a:noFill/>
            <a:ln w="9525">
              <a:solidFill>
                <a:schemeClr val="tx1"/>
              </a:solidFill>
              <a:round/>
              <a:headEnd/>
              <a:tailEnd/>
            </a:ln>
            <a:effectLst/>
          </p:spPr>
        </p:cxnSp>
        <p:cxnSp>
          <p:nvCxnSpPr>
            <p:cNvPr id="256" name="AutoShape 24"/>
            <p:cNvCxnSpPr>
              <a:cxnSpLocks noChangeShapeType="1"/>
              <a:stCxn id="247" idx="7"/>
              <a:endCxn id="237" idx="4"/>
            </p:cNvCxnSpPr>
            <p:nvPr/>
          </p:nvCxnSpPr>
          <p:spPr bwMode="auto">
            <a:xfrm rot="5400000" flipH="1" flipV="1">
              <a:off x="4028409" y="4793250"/>
              <a:ext cx="200467" cy="303081"/>
            </a:xfrm>
            <a:prstGeom prst="straightConnector1">
              <a:avLst/>
            </a:prstGeom>
            <a:noFill/>
            <a:ln w="9525">
              <a:solidFill>
                <a:schemeClr val="tx1"/>
              </a:solidFill>
              <a:round/>
              <a:headEnd/>
              <a:tailEnd/>
            </a:ln>
            <a:effectLst/>
          </p:spPr>
        </p:cxnSp>
        <p:sp>
          <p:nvSpPr>
            <p:cNvPr id="257" name="Oval 25"/>
            <p:cNvSpPr>
              <a:spLocks noChangeArrowheads="1"/>
            </p:cNvSpPr>
            <p:nvPr/>
          </p:nvSpPr>
          <p:spPr bwMode="auto">
            <a:xfrm>
              <a:off x="4766054"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58" name="AutoShape 26"/>
            <p:cNvCxnSpPr>
              <a:cxnSpLocks noChangeShapeType="1"/>
              <a:stCxn id="257" idx="2"/>
              <a:endCxn id="239" idx="6"/>
            </p:cNvCxnSpPr>
            <p:nvPr/>
          </p:nvCxnSpPr>
          <p:spPr bwMode="auto">
            <a:xfrm rot="10800000">
              <a:off x="4388992" y="5480294"/>
              <a:ext cx="377062" cy="167299"/>
            </a:xfrm>
            <a:prstGeom prst="straightConnector1">
              <a:avLst/>
            </a:prstGeom>
            <a:noFill/>
            <a:ln w="9525">
              <a:solidFill>
                <a:schemeClr val="tx1"/>
              </a:solidFill>
              <a:round/>
              <a:headEnd/>
              <a:tailEnd/>
            </a:ln>
            <a:effectLst/>
          </p:spPr>
        </p:cxnSp>
      </p:grpSp>
      <p:grpSp>
        <p:nvGrpSpPr>
          <p:cNvPr id="332" name="グループ化 331"/>
          <p:cNvGrpSpPr/>
          <p:nvPr/>
        </p:nvGrpSpPr>
        <p:grpSpPr>
          <a:xfrm>
            <a:off x="6107803" y="4194147"/>
            <a:ext cx="2106374" cy="1612379"/>
            <a:chOff x="6107803" y="4194147"/>
            <a:chExt cx="2106374" cy="1612379"/>
          </a:xfrm>
        </p:grpSpPr>
        <p:sp>
          <p:nvSpPr>
            <p:cNvPr id="260" name="Oval 4"/>
            <p:cNvSpPr>
              <a:spLocks noChangeArrowheads="1"/>
            </p:cNvSpPr>
            <p:nvPr/>
          </p:nvSpPr>
          <p:spPr bwMode="auto">
            <a:xfrm>
              <a:off x="6981941"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61" name="Oval 5"/>
            <p:cNvSpPr>
              <a:spLocks noChangeArrowheads="1"/>
            </p:cNvSpPr>
            <p:nvPr/>
          </p:nvSpPr>
          <p:spPr bwMode="auto">
            <a:xfrm>
              <a:off x="6610280"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2" name="Oval 6"/>
            <p:cNvSpPr>
              <a:spLocks noChangeArrowheads="1"/>
            </p:cNvSpPr>
            <p:nvPr/>
          </p:nvSpPr>
          <p:spPr bwMode="auto">
            <a:xfrm>
              <a:off x="7425156"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63" name="Oval 7"/>
            <p:cNvSpPr>
              <a:spLocks noChangeArrowheads="1"/>
            </p:cNvSpPr>
            <p:nvPr/>
          </p:nvSpPr>
          <p:spPr bwMode="auto">
            <a:xfrm>
              <a:off x="6565045"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4" name="Oval 8"/>
            <p:cNvSpPr>
              <a:spLocks noChangeArrowheads="1"/>
            </p:cNvSpPr>
            <p:nvPr/>
          </p:nvSpPr>
          <p:spPr bwMode="auto">
            <a:xfrm>
              <a:off x="7561188"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65" name="AutoShape 9"/>
            <p:cNvCxnSpPr>
              <a:cxnSpLocks noChangeShapeType="1"/>
              <a:stCxn id="260" idx="1"/>
              <a:endCxn id="261" idx="5"/>
            </p:cNvCxnSpPr>
            <p:nvPr/>
          </p:nvCxnSpPr>
          <p:spPr bwMode="auto">
            <a:xfrm flipH="1" flipV="1">
              <a:off x="6873133" y="4798097"/>
              <a:ext cx="154044" cy="168715"/>
            </a:xfrm>
            <a:prstGeom prst="straightConnector1">
              <a:avLst/>
            </a:prstGeom>
            <a:noFill/>
            <a:ln w="9525">
              <a:solidFill>
                <a:schemeClr val="tx1"/>
              </a:solidFill>
              <a:round/>
              <a:headEnd/>
              <a:tailEnd/>
            </a:ln>
            <a:effectLst/>
          </p:spPr>
        </p:cxnSp>
        <p:cxnSp>
          <p:nvCxnSpPr>
            <p:cNvPr id="266" name="AutoShape 10"/>
            <p:cNvCxnSpPr>
              <a:cxnSpLocks noChangeShapeType="1"/>
              <a:stCxn id="264" idx="0"/>
              <a:endCxn id="262" idx="4"/>
            </p:cNvCxnSpPr>
            <p:nvPr/>
          </p:nvCxnSpPr>
          <p:spPr bwMode="auto">
            <a:xfrm rot="16200000" flipV="1">
              <a:off x="7565240" y="5012432"/>
              <a:ext cx="163952" cy="136032"/>
            </a:xfrm>
            <a:prstGeom prst="straightConnector1">
              <a:avLst/>
            </a:prstGeom>
            <a:noFill/>
            <a:ln w="9525">
              <a:solidFill>
                <a:schemeClr val="tx1"/>
              </a:solidFill>
              <a:round/>
              <a:headEnd/>
              <a:tailEnd/>
            </a:ln>
            <a:effectLst/>
          </p:spPr>
        </p:cxnSp>
        <p:cxnSp>
          <p:nvCxnSpPr>
            <p:cNvPr id="267" name="AutoShape 11"/>
            <p:cNvCxnSpPr>
              <a:cxnSpLocks noChangeShapeType="1"/>
              <a:stCxn id="264" idx="3"/>
              <a:endCxn id="281" idx="7"/>
            </p:cNvCxnSpPr>
            <p:nvPr/>
          </p:nvCxnSpPr>
          <p:spPr bwMode="auto">
            <a:xfrm rot="5400000">
              <a:off x="7509003" y="5437905"/>
              <a:ext cx="101466" cy="93141"/>
            </a:xfrm>
            <a:prstGeom prst="straightConnector1">
              <a:avLst/>
            </a:prstGeom>
            <a:noFill/>
            <a:ln w="9525">
              <a:solidFill>
                <a:schemeClr val="tx1"/>
              </a:solidFill>
              <a:round/>
              <a:headEnd/>
              <a:tailEnd/>
            </a:ln>
            <a:effectLst/>
          </p:spPr>
        </p:cxnSp>
        <p:cxnSp>
          <p:nvCxnSpPr>
            <p:cNvPr id="268" name="AutoShape 12"/>
            <p:cNvCxnSpPr>
              <a:cxnSpLocks noChangeShapeType="1"/>
              <a:stCxn id="260" idx="3"/>
              <a:endCxn id="263" idx="7"/>
            </p:cNvCxnSpPr>
            <p:nvPr/>
          </p:nvCxnSpPr>
          <p:spPr bwMode="auto">
            <a:xfrm flipH="1">
              <a:off x="6827897" y="5191766"/>
              <a:ext cx="199280" cy="176050"/>
            </a:xfrm>
            <a:prstGeom prst="straightConnector1">
              <a:avLst/>
            </a:prstGeom>
            <a:noFill/>
            <a:ln w="9525">
              <a:solidFill>
                <a:schemeClr val="tx1"/>
              </a:solidFill>
              <a:round/>
              <a:headEnd/>
              <a:tailEnd/>
            </a:ln>
            <a:effectLst/>
          </p:spPr>
        </p:cxnSp>
        <p:sp>
          <p:nvSpPr>
            <p:cNvPr id="269" name="Oval 13"/>
            <p:cNvSpPr>
              <a:spLocks noChangeArrowheads="1"/>
            </p:cNvSpPr>
            <p:nvPr/>
          </p:nvSpPr>
          <p:spPr bwMode="auto">
            <a:xfrm>
              <a:off x="7906089"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70" name="AutoShape 14"/>
            <p:cNvCxnSpPr>
              <a:cxnSpLocks noChangeShapeType="1"/>
              <a:stCxn id="281" idx="2"/>
              <a:endCxn id="263" idx="5"/>
            </p:cNvCxnSpPr>
            <p:nvPr/>
          </p:nvCxnSpPr>
          <p:spPr bwMode="auto">
            <a:xfrm rot="10800000">
              <a:off x="6828015" y="5592676"/>
              <a:ext cx="422180" cy="54916"/>
            </a:xfrm>
            <a:prstGeom prst="straightConnector1">
              <a:avLst/>
            </a:prstGeom>
            <a:noFill/>
            <a:ln w="9525">
              <a:solidFill>
                <a:schemeClr val="tx1"/>
              </a:solidFill>
              <a:round/>
              <a:headEnd/>
              <a:tailEnd/>
            </a:ln>
            <a:effectLst/>
          </p:spPr>
        </p:cxnSp>
        <p:sp>
          <p:nvSpPr>
            <p:cNvPr id="271" name="Oval 15"/>
            <p:cNvSpPr>
              <a:spLocks noChangeArrowheads="1"/>
            </p:cNvSpPr>
            <p:nvPr/>
          </p:nvSpPr>
          <p:spPr bwMode="auto">
            <a:xfrm>
              <a:off x="6198273"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2" name="Oval 16"/>
            <p:cNvSpPr>
              <a:spLocks noChangeArrowheads="1"/>
            </p:cNvSpPr>
            <p:nvPr/>
          </p:nvSpPr>
          <p:spPr bwMode="auto">
            <a:xfrm>
              <a:off x="7380038"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3" name="AutoShape 17"/>
            <p:cNvCxnSpPr>
              <a:cxnSpLocks noChangeShapeType="1"/>
              <a:stCxn id="262" idx="0"/>
              <a:endCxn id="272" idx="4"/>
            </p:cNvCxnSpPr>
            <p:nvPr/>
          </p:nvCxnSpPr>
          <p:spPr bwMode="auto">
            <a:xfrm rot="16200000" flipV="1">
              <a:off x="7472348" y="4573751"/>
              <a:ext cx="168587" cy="45118"/>
            </a:xfrm>
            <a:prstGeom prst="straightConnector1">
              <a:avLst/>
            </a:prstGeom>
            <a:noFill/>
            <a:ln w="9525">
              <a:solidFill>
                <a:schemeClr val="tx1"/>
              </a:solidFill>
              <a:round/>
              <a:headEnd/>
              <a:tailEnd/>
            </a:ln>
            <a:effectLst/>
          </p:spPr>
        </p:cxnSp>
        <p:cxnSp>
          <p:nvCxnSpPr>
            <p:cNvPr id="274" name="AutoShape 18"/>
            <p:cNvCxnSpPr>
              <a:cxnSpLocks noChangeShapeType="1"/>
              <a:stCxn id="264" idx="2"/>
              <a:endCxn id="263" idx="6"/>
            </p:cNvCxnSpPr>
            <p:nvPr/>
          </p:nvCxnSpPr>
          <p:spPr bwMode="auto">
            <a:xfrm rot="10800000" flipV="1">
              <a:off x="6873134" y="5321359"/>
              <a:ext cx="688055" cy="158934"/>
            </a:xfrm>
            <a:prstGeom prst="straightConnector1">
              <a:avLst/>
            </a:prstGeom>
            <a:noFill/>
            <a:ln w="9525">
              <a:solidFill>
                <a:schemeClr val="tx1"/>
              </a:solidFill>
              <a:round/>
              <a:headEnd/>
              <a:tailEnd/>
            </a:ln>
            <a:effectLst/>
          </p:spPr>
        </p:cxnSp>
        <p:sp>
          <p:nvSpPr>
            <p:cNvPr id="275" name="Oval 19"/>
            <p:cNvSpPr>
              <a:spLocks noChangeArrowheads="1"/>
            </p:cNvSpPr>
            <p:nvPr/>
          </p:nvSpPr>
          <p:spPr bwMode="auto">
            <a:xfrm>
              <a:off x="693670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6" name="Oval 20"/>
            <p:cNvSpPr>
              <a:spLocks noChangeArrowheads="1"/>
            </p:cNvSpPr>
            <p:nvPr/>
          </p:nvSpPr>
          <p:spPr bwMode="auto">
            <a:xfrm>
              <a:off x="6107803"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7" name="AutoShape 21"/>
            <p:cNvCxnSpPr>
              <a:cxnSpLocks noChangeShapeType="1"/>
              <a:stCxn id="261" idx="7"/>
              <a:endCxn id="275" idx="3"/>
            </p:cNvCxnSpPr>
            <p:nvPr/>
          </p:nvCxnSpPr>
          <p:spPr bwMode="auto">
            <a:xfrm flipV="1">
              <a:off x="6873133" y="4465558"/>
              <a:ext cx="108809" cy="107586"/>
            </a:xfrm>
            <a:prstGeom prst="straightConnector1">
              <a:avLst/>
            </a:prstGeom>
            <a:noFill/>
            <a:ln w="9525">
              <a:solidFill>
                <a:schemeClr val="tx1"/>
              </a:solidFill>
              <a:round/>
              <a:headEnd/>
              <a:tailEnd/>
            </a:ln>
            <a:effectLst/>
          </p:spPr>
        </p:cxnSp>
        <p:cxnSp>
          <p:nvCxnSpPr>
            <p:cNvPr id="278" name="AutoShape 22"/>
            <p:cNvCxnSpPr>
              <a:cxnSpLocks noChangeShapeType="1"/>
              <a:stCxn id="276" idx="7"/>
              <a:endCxn id="275" idx="2"/>
            </p:cNvCxnSpPr>
            <p:nvPr/>
          </p:nvCxnSpPr>
          <p:spPr bwMode="auto">
            <a:xfrm rot="5400000" flipH="1" flipV="1">
              <a:off x="6566247" y="4157608"/>
              <a:ext cx="174986" cy="565934"/>
            </a:xfrm>
            <a:prstGeom prst="straightConnector1">
              <a:avLst/>
            </a:prstGeom>
            <a:noFill/>
            <a:ln w="9525">
              <a:solidFill>
                <a:schemeClr val="tx1"/>
              </a:solidFill>
              <a:round/>
              <a:headEnd/>
              <a:tailEnd/>
            </a:ln>
            <a:effectLst/>
          </p:spPr>
        </p:cxnSp>
        <p:cxnSp>
          <p:nvCxnSpPr>
            <p:cNvPr id="279" name="AutoShape 23"/>
            <p:cNvCxnSpPr>
              <a:cxnSpLocks noChangeShapeType="1"/>
              <a:stCxn id="276" idx="4"/>
              <a:endCxn id="271" idx="0"/>
            </p:cNvCxnSpPr>
            <p:nvPr/>
          </p:nvCxnSpPr>
          <p:spPr bwMode="auto">
            <a:xfrm rot="16200000" flipH="1">
              <a:off x="6207539" y="4853694"/>
              <a:ext cx="199086" cy="90470"/>
            </a:xfrm>
            <a:prstGeom prst="straightConnector1">
              <a:avLst/>
            </a:prstGeom>
            <a:noFill/>
            <a:ln w="9525">
              <a:solidFill>
                <a:schemeClr val="tx1"/>
              </a:solidFill>
              <a:round/>
              <a:headEnd/>
              <a:tailEnd/>
            </a:ln>
            <a:effectLst/>
          </p:spPr>
        </p:cxnSp>
        <p:cxnSp>
          <p:nvCxnSpPr>
            <p:cNvPr id="280" name="AutoShape 24"/>
            <p:cNvCxnSpPr>
              <a:cxnSpLocks noChangeShapeType="1"/>
              <a:stCxn id="271" idx="7"/>
              <a:endCxn id="261" idx="3"/>
            </p:cNvCxnSpPr>
            <p:nvPr/>
          </p:nvCxnSpPr>
          <p:spPr bwMode="auto">
            <a:xfrm rot="5400000" flipH="1" flipV="1">
              <a:off x="6434811" y="4824437"/>
              <a:ext cx="247018" cy="194155"/>
            </a:xfrm>
            <a:prstGeom prst="straightConnector1">
              <a:avLst/>
            </a:prstGeom>
            <a:noFill/>
            <a:ln w="9525">
              <a:solidFill>
                <a:schemeClr val="tx1"/>
              </a:solidFill>
              <a:round/>
              <a:headEnd/>
              <a:tailEnd/>
            </a:ln>
            <a:effectLst/>
          </p:spPr>
        </p:cxnSp>
        <p:sp>
          <p:nvSpPr>
            <p:cNvPr id="281" name="Oval 25"/>
            <p:cNvSpPr>
              <a:spLocks noChangeArrowheads="1"/>
            </p:cNvSpPr>
            <p:nvPr/>
          </p:nvSpPr>
          <p:spPr bwMode="auto">
            <a:xfrm>
              <a:off x="7250195"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82" name="AutoShape 26"/>
            <p:cNvCxnSpPr>
              <a:cxnSpLocks noChangeShapeType="1"/>
              <a:stCxn id="264" idx="7"/>
              <a:endCxn id="269" idx="3"/>
            </p:cNvCxnSpPr>
            <p:nvPr/>
          </p:nvCxnSpPr>
          <p:spPr bwMode="auto">
            <a:xfrm rot="5400000" flipH="1" flipV="1">
              <a:off x="7759155" y="5016924"/>
              <a:ext cx="257054" cy="127049"/>
            </a:xfrm>
            <a:prstGeom prst="straightConnector1">
              <a:avLst/>
            </a:prstGeom>
            <a:noFill/>
            <a:ln w="9525">
              <a:solidFill>
                <a:schemeClr val="tx1"/>
              </a:solidFill>
              <a:round/>
              <a:headEnd/>
              <a:tailEnd/>
            </a:ln>
            <a:effectLst/>
          </p:spPr>
        </p:cxn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blinds(horizontal)">
                                      <p:cBhvr>
                                        <p:cTn id="7" dur="500"/>
                                        <p:tgtEl>
                                          <p:spTgt spid="3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1"/>
                                        </p:tgtEl>
                                        <p:attrNameLst>
                                          <p:attrName>style.visibility</p:attrName>
                                        </p:attrNameLst>
                                      </p:cBhvr>
                                      <p:to>
                                        <p:strVal val="visible"/>
                                      </p:to>
                                    </p:set>
                                    <p:animEffect transition="in" filter="blinds(horizontal)">
                                      <p:cBhvr>
                                        <p:cTn id="12" dur="500"/>
                                        <p:tgtEl>
                                          <p:spTgt spid="33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Effect transition="in" filter="blinds(horizontal)">
                                      <p:cBhvr>
                                        <p:cTn id="17" dur="5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194563" name="Rectangle 3"/>
          <p:cNvSpPr>
            <a:spLocks noGrp="1" noChangeArrowheads="1"/>
          </p:cNvSpPr>
          <p:nvPr>
            <p:ph idx="1"/>
          </p:nvPr>
        </p:nvSpPr>
        <p:spPr/>
        <p:txBody>
          <a:bodyPr>
            <a:noAutofit/>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smtClean="0"/>
              <a:t>と隣接するノードの次数 </a:t>
            </a:r>
            <a:r>
              <a:rPr lang="en-US" altLang="ja-JP" i="1" dirty="0" smtClean="0">
                <a:latin typeface="Times New Roman" pitchFamily="18" charset="0"/>
              </a:rPr>
              <a:t>deg</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a:t>
            </a:r>
            <a:r>
              <a:rPr lang="en-US" altLang="ja-JP" dirty="0" smtClean="0"/>
              <a:t> </a:t>
            </a:r>
            <a:r>
              <a:rPr lang="ja-JP" altLang="en-US" dirty="0" err="1" smtClean="0"/>
              <a:t>，</a:t>
            </a:r>
            <a:r>
              <a:rPr lang="ja-JP" altLang="en-US" dirty="0" smtClean="0"/>
              <a:t>ネットワーク内の総ノード数</a:t>
            </a:r>
            <a:r>
              <a:rPr lang="ja-JP" altLang="en-US" dirty="0" smtClean="0">
                <a:latin typeface="Times New Roman" pitchFamily="18" charset="0"/>
              </a:rPr>
              <a:t> </a:t>
            </a:r>
            <a:r>
              <a:rPr lang="en-US" altLang="ja-JP" i="1" dirty="0" smtClean="0">
                <a:latin typeface="Times New Roman" pitchFamily="18" charset="0"/>
              </a:rPr>
              <a:t>n</a:t>
            </a:r>
            <a:r>
              <a:rPr lang="en-US" altLang="ja-JP" dirty="0" smtClean="0">
                <a:latin typeface="Times New Roman" pitchFamily="18" charset="0"/>
              </a:rPr>
              <a:t> </a:t>
            </a:r>
            <a:r>
              <a:rPr lang="ja-JP" altLang="en-US" dirty="0" smtClean="0"/>
              <a:t>の時，次数中心性 </a:t>
            </a:r>
            <a:r>
              <a:rPr lang="en-US" altLang="ja-JP" i="1" dirty="0" err="1" smtClean="0">
                <a:latin typeface="Times New Roman" pitchFamily="18" charset="0"/>
              </a:rPr>
              <a:t>C</a:t>
            </a:r>
            <a:r>
              <a:rPr lang="en-US" altLang="ja-JP" i="1" baseline="-25000" dirty="0" err="1" smtClean="0">
                <a:latin typeface="Times New Roman" pitchFamily="18" charset="0"/>
              </a:rPr>
              <a:t>d</a:t>
            </a:r>
            <a:r>
              <a:rPr lang="en-US" altLang="ja-JP" dirty="0" smtClean="0"/>
              <a:t> </a:t>
            </a:r>
            <a:r>
              <a:rPr lang="ja-JP" altLang="en-US" dirty="0" smtClean="0"/>
              <a:t>は以下の様に表される</a:t>
            </a:r>
          </a:p>
          <a:p>
            <a:pPr lvl="1"/>
            <a:r>
              <a:rPr lang="ja-JP" altLang="en-US" dirty="0" smtClean="0"/>
              <a:t>任意のノードの近接する次数と，自身を除いた総次数の比</a:t>
            </a:r>
          </a:p>
          <a:p>
            <a:pPr>
              <a:buFont typeface="Wingdings" pitchFamily="2" charset="2"/>
              <a:buNone/>
            </a:pPr>
            <a:endParaRPr lang="ja-JP" altLang="en-US" sz="2000" dirty="0" smtClean="0"/>
          </a:p>
          <a:p>
            <a:endParaRPr lang="ja-JP" altLang="en-US" sz="2000" dirty="0" smtClean="0"/>
          </a:p>
          <a:p>
            <a:pPr lvl="1">
              <a:buNone/>
            </a:pPr>
            <a:endParaRPr lang="ja-JP" altLang="en-US" sz="1800" dirty="0" smtClean="0"/>
          </a:p>
          <a:p>
            <a:pPr lvl="1"/>
            <a:endParaRPr lang="en-US" altLang="ja-JP" dirty="0" smtClean="0"/>
          </a:p>
          <a:p>
            <a:pPr lvl="1"/>
            <a:r>
              <a:rPr lang="ja-JP" altLang="en-US" dirty="0" smtClean="0"/>
              <a:t>あるノードの次数が高いほど次数中心性が高い</a:t>
            </a:r>
          </a:p>
          <a:p>
            <a:pPr lvl="1"/>
            <a:r>
              <a:rPr lang="ja-JP" altLang="en-US" dirty="0" smtClean="0"/>
              <a:t>次数中心性の分析から，</a:t>
            </a:r>
            <a:r>
              <a:rPr lang="ja-JP" altLang="en-US" dirty="0" smtClean="0">
                <a:solidFill>
                  <a:srgbClr val="0070C0"/>
                </a:solidFill>
              </a:rPr>
              <a:t>ハブに近い役割を果たすノードを探すことができる</a:t>
            </a:r>
          </a:p>
          <a:p>
            <a:pPr lvl="1"/>
            <a:r>
              <a:rPr lang="ja-JP" altLang="en-US" dirty="0" smtClean="0"/>
              <a:t>有向グラフでは，入次数中心性（人気の高さなど）と出次数中心性（情報発信の多さなど）を区別して分析可能</a:t>
            </a:r>
            <a:endParaRPr lang="ja-JP" altLang="en-US" dirty="0"/>
          </a:p>
        </p:txBody>
      </p:sp>
      <p:sp>
        <p:nvSpPr>
          <p:cNvPr id="9" name="スライド番号プレースホルダ 5"/>
          <p:cNvSpPr>
            <a:spLocks noGrp="1"/>
          </p:cNvSpPr>
          <p:nvPr>
            <p:ph type="sldNum" sz="quarter" idx="12"/>
          </p:nvPr>
        </p:nvSpPr>
        <p:spPr/>
        <p:txBody>
          <a:bodyPr/>
          <a:lstStyle/>
          <a:p>
            <a:fld id="{473F1024-729A-416D-8A9F-26E7078A9F03}" type="slidenum">
              <a:rPr lang="en-US" altLang="ja-JP" smtClean="0"/>
              <a:pPr/>
              <a:t>41</a:t>
            </a:fld>
            <a:endParaRPr lang="en-US" altLang="ja-JP"/>
          </a:p>
        </p:txBody>
      </p:sp>
      <p:sp>
        <p:nvSpPr>
          <p:cNvPr id="194565" name="Rectangle 5"/>
          <p:cNvSpPr>
            <a:spLocks noChangeArrowheads="1"/>
          </p:cNvSpPr>
          <p:nvPr/>
        </p:nvSpPr>
        <p:spPr bwMode="auto">
          <a:xfrm>
            <a:off x="0" y="0"/>
            <a:ext cx="9144000" cy="0"/>
          </a:xfrm>
          <a:prstGeom prst="rect">
            <a:avLst/>
          </a:prstGeom>
          <a:noFill/>
          <a:ln w="9525" algn="ctr">
            <a:noFill/>
            <a:miter lim="800000"/>
            <a:headEnd/>
            <a:tailEnd/>
          </a:ln>
          <a:effectLst/>
        </p:spPr>
        <p:txBody>
          <a:bodyPr wrap="none" anchor="ctr">
            <a:spAutoFit/>
          </a:bodyPr>
          <a:lstStyle/>
          <a:p>
            <a:endParaRPr lang="ja-JP" altLang="en-US"/>
          </a:p>
        </p:txBody>
      </p:sp>
      <p:sp>
        <p:nvSpPr>
          <p:cNvPr id="194567" name="Rectangle 7"/>
          <p:cNvSpPr>
            <a:spLocks noChangeArrowheads="1"/>
          </p:cNvSpPr>
          <p:nvPr/>
        </p:nvSpPr>
        <p:spPr bwMode="auto">
          <a:xfrm>
            <a:off x="0" y="32242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4566" name="Object 6"/>
          <p:cNvGraphicFramePr>
            <a:graphicFrameLocks noChangeAspect="1"/>
          </p:cNvGraphicFramePr>
          <p:nvPr/>
        </p:nvGraphicFramePr>
        <p:xfrm>
          <a:off x="3105150" y="3018971"/>
          <a:ext cx="2114550" cy="808038"/>
        </p:xfrm>
        <a:graphic>
          <a:graphicData uri="http://schemas.openxmlformats.org/presentationml/2006/ole">
            <mc:AlternateContent xmlns:mc="http://schemas.openxmlformats.org/markup-compatibility/2006">
              <mc:Choice xmlns:v="urn:schemas-microsoft-com:vml" Requires="v">
                <p:oleObj spid="_x0000_s470021" name="数式" r:id="rId4" imgW="1041120" imgH="393480" progId="Equation.3">
                  <p:embed/>
                </p:oleObj>
              </mc:Choice>
              <mc:Fallback>
                <p:oleObj name="数式" r:id="rId4" imgW="1041120" imgH="3934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5150" y="3018971"/>
                        <a:ext cx="2114550" cy="808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577CE25C-F2EC-4AD1-897C-3823F5E9F032}" type="slidenum">
              <a:rPr lang="en-US" altLang="ja-JP" smtClean="0"/>
              <a:pPr/>
              <a:t>42</a:t>
            </a:fld>
            <a:endParaRPr lang="en-US" altLang="ja-JP"/>
          </a:p>
        </p:txBody>
      </p:sp>
      <p:sp>
        <p:nvSpPr>
          <p:cNvPr id="54" name="コンテンツ プレースホルダ 53"/>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の次数中心性</a:t>
            </a:r>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1"/>
            <a:endParaRPr lang="en-US" altLang="ja-JP" dirty="0" smtClean="0"/>
          </a:p>
          <a:p>
            <a:pPr lvl="0"/>
            <a:endParaRPr lang="en-US" altLang="ja-JP" dirty="0" smtClean="0"/>
          </a:p>
          <a:p>
            <a:pPr>
              <a:buNone/>
            </a:pPr>
            <a:r>
              <a:rPr lang="ja-JP" altLang="en-US" sz="2000" dirty="0" smtClean="0"/>
              <a:t>ネットワーク全体を考慮しないので局所（</a:t>
            </a:r>
            <a:r>
              <a:rPr lang="en-US" altLang="ja-JP" sz="2000" dirty="0" smtClean="0"/>
              <a:t>local</a:t>
            </a:r>
            <a:r>
              <a:rPr lang="ja-JP" altLang="en-US" sz="2000" dirty="0" smtClean="0"/>
              <a:t>）中心性とも呼ばれる</a:t>
            </a:r>
          </a:p>
        </p:txBody>
      </p:sp>
      <p:graphicFrame>
        <p:nvGraphicFramePr>
          <p:cNvPr id="55" name="Object 21"/>
          <p:cNvGraphicFramePr>
            <a:graphicFrameLocks noChangeAspect="1"/>
          </p:cNvGraphicFramePr>
          <p:nvPr/>
        </p:nvGraphicFramePr>
        <p:xfrm>
          <a:off x="966788" y="1719263"/>
          <a:ext cx="2595562" cy="788987"/>
        </p:xfrm>
        <a:graphic>
          <a:graphicData uri="http://schemas.openxmlformats.org/presentationml/2006/ole">
            <mc:AlternateContent xmlns:mc="http://schemas.openxmlformats.org/markup-compatibility/2006">
              <mc:Choice xmlns:v="urn:schemas-microsoft-com:vml" Requires="v">
                <p:oleObj spid="_x0000_s471045" name="数式" r:id="rId4" imgW="1295280" imgH="393480" progId="Equation.3">
                  <p:embed/>
                </p:oleObj>
              </mc:Choice>
              <mc:Fallback>
                <p:oleObj name="数式" r:id="rId4" imgW="1295280" imgH="39348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788" y="1719263"/>
                        <a:ext cx="2595562" cy="788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6" name="Rectangle 3"/>
          <p:cNvSpPr txBox="1">
            <a:spLocks noChangeArrowheads="1"/>
          </p:cNvSpPr>
          <p:nvPr/>
        </p:nvSpPr>
        <p:spPr bwMode="auto">
          <a:xfrm>
            <a:off x="5105400" y="1379538"/>
            <a:ext cx="4038600" cy="4930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n"/>
              <a:tabLst/>
              <a:defRPr/>
            </a:pPr>
            <a:endParaRPr kumimoji="1" lang="ja-JP" alt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57" name="Oval 4"/>
          <p:cNvSpPr>
            <a:spLocks noChangeArrowheads="1"/>
          </p:cNvSpPr>
          <p:nvPr/>
        </p:nvSpPr>
        <p:spPr bwMode="auto">
          <a:xfrm>
            <a:off x="2805113" y="49974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smtClean="0">
                <a:solidFill>
                  <a:srgbClr val="000000"/>
                </a:solidFill>
              </a:rPr>
              <a:t>5   </a:t>
            </a:r>
            <a:r>
              <a:rPr kumimoji="0" lang="en-GB" dirty="0">
                <a:solidFill>
                  <a:srgbClr val="000000"/>
                </a:solidFill>
              </a:rPr>
              <a:t>(</a:t>
            </a:r>
            <a:r>
              <a:rPr kumimoji="0" lang="en-GB" dirty="0" smtClean="0">
                <a:solidFill>
                  <a:srgbClr val="000000"/>
                </a:solidFill>
              </a:rPr>
              <a:t>0.14)</a:t>
            </a:r>
            <a:endParaRPr kumimoji="0" lang="en-GB" dirty="0">
              <a:solidFill>
                <a:srgbClr val="000000"/>
              </a:solidFill>
            </a:endParaRPr>
          </a:p>
        </p:txBody>
      </p:sp>
      <p:sp>
        <p:nvSpPr>
          <p:cNvPr id="58" name="Oval 5"/>
          <p:cNvSpPr>
            <a:spLocks noChangeArrowheads="1"/>
          </p:cNvSpPr>
          <p:nvPr/>
        </p:nvSpPr>
        <p:spPr bwMode="auto">
          <a:xfrm>
            <a:off x="4822825" y="4205288"/>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(0.43)</a:t>
            </a:r>
          </a:p>
        </p:txBody>
      </p:sp>
      <p:sp>
        <p:nvSpPr>
          <p:cNvPr id="59" name="Oval 6"/>
          <p:cNvSpPr>
            <a:spLocks noChangeArrowheads="1"/>
          </p:cNvSpPr>
          <p:nvPr/>
        </p:nvSpPr>
        <p:spPr bwMode="auto">
          <a:xfrm>
            <a:off x="4965700" y="3124200"/>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(0.29)</a:t>
            </a:r>
          </a:p>
        </p:txBody>
      </p:sp>
      <p:sp>
        <p:nvSpPr>
          <p:cNvPr id="60" name="Oval 7"/>
          <p:cNvSpPr>
            <a:spLocks noChangeArrowheads="1"/>
          </p:cNvSpPr>
          <p:nvPr/>
        </p:nvSpPr>
        <p:spPr bwMode="auto">
          <a:xfrm>
            <a:off x="4100513" y="46370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(0.43)</a:t>
            </a:r>
          </a:p>
        </p:txBody>
      </p:sp>
      <p:sp>
        <p:nvSpPr>
          <p:cNvPr id="61" name="Oval 8"/>
          <p:cNvSpPr>
            <a:spLocks noChangeArrowheads="1"/>
          </p:cNvSpPr>
          <p:nvPr/>
        </p:nvSpPr>
        <p:spPr bwMode="auto">
          <a:xfrm>
            <a:off x="4100513" y="3702050"/>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2   (0.57)</a:t>
            </a:r>
          </a:p>
        </p:txBody>
      </p:sp>
      <p:sp>
        <p:nvSpPr>
          <p:cNvPr id="62" name="Oval 9"/>
          <p:cNvSpPr>
            <a:spLocks noChangeArrowheads="1"/>
          </p:cNvSpPr>
          <p:nvPr/>
        </p:nvSpPr>
        <p:spPr bwMode="auto">
          <a:xfrm>
            <a:off x="3165475" y="3200400"/>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4   (0.14)</a:t>
            </a:r>
          </a:p>
        </p:txBody>
      </p:sp>
      <p:sp>
        <p:nvSpPr>
          <p:cNvPr id="63" name="Oval 10"/>
          <p:cNvSpPr>
            <a:spLocks noChangeArrowheads="1"/>
          </p:cNvSpPr>
          <p:nvPr/>
        </p:nvSpPr>
        <p:spPr bwMode="auto">
          <a:xfrm>
            <a:off x="5973763" y="47847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6    (0.14)</a:t>
            </a:r>
          </a:p>
        </p:txBody>
      </p:sp>
      <p:sp>
        <p:nvSpPr>
          <p:cNvPr id="64" name="Oval 11"/>
          <p:cNvSpPr>
            <a:spLocks noChangeArrowheads="1"/>
          </p:cNvSpPr>
          <p:nvPr/>
        </p:nvSpPr>
        <p:spPr bwMode="auto">
          <a:xfrm>
            <a:off x="5973763" y="38449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(0.14)</a:t>
            </a:r>
          </a:p>
        </p:txBody>
      </p:sp>
      <p:cxnSp>
        <p:nvCxnSpPr>
          <p:cNvPr id="65" name="AutoShape 12"/>
          <p:cNvCxnSpPr>
            <a:cxnSpLocks noChangeShapeType="1"/>
            <a:stCxn id="62" idx="5"/>
            <a:endCxn id="61" idx="1"/>
          </p:cNvCxnSpPr>
          <p:nvPr/>
        </p:nvCxnSpPr>
        <p:spPr bwMode="auto">
          <a:xfrm rot="16200000" flipH="1">
            <a:off x="3628782" y="3230318"/>
            <a:ext cx="298937" cy="729615"/>
          </a:xfrm>
          <a:prstGeom prst="straightConnector1">
            <a:avLst/>
          </a:prstGeom>
          <a:noFill/>
          <a:ln w="9360">
            <a:solidFill>
              <a:srgbClr val="000000"/>
            </a:solidFill>
            <a:miter lim="800000"/>
            <a:headEnd/>
            <a:tailEnd/>
          </a:ln>
          <a:effectLst/>
        </p:spPr>
      </p:cxnSp>
      <p:cxnSp>
        <p:nvCxnSpPr>
          <p:cNvPr id="66" name="AutoShape 13"/>
          <p:cNvCxnSpPr>
            <a:cxnSpLocks noChangeShapeType="1"/>
            <a:stCxn id="59" idx="5"/>
            <a:endCxn id="64" idx="1"/>
          </p:cNvCxnSpPr>
          <p:nvPr/>
        </p:nvCxnSpPr>
        <p:spPr bwMode="auto">
          <a:xfrm rot="16200000" flipH="1">
            <a:off x="5357337" y="3228499"/>
            <a:ext cx="515302" cy="802640"/>
          </a:xfrm>
          <a:prstGeom prst="straightConnector1">
            <a:avLst/>
          </a:prstGeom>
          <a:noFill/>
          <a:ln w="9360">
            <a:solidFill>
              <a:srgbClr val="000000"/>
            </a:solidFill>
            <a:miter lim="800000"/>
            <a:headEnd/>
            <a:tailEnd/>
          </a:ln>
          <a:effectLst/>
        </p:spPr>
      </p:cxnSp>
      <p:cxnSp>
        <p:nvCxnSpPr>
          <p:cNvPr id="67" name="AutoShape 14"/>
          <p:cNvCxnSpPr>
            <a:cxnSpLocks noChangeShapeType="1"/>
            <a:stCxn id="61" idx="5"/>
            <a:endCxn id="58" idx="1"/>
          </p:cNvCxnSpPr>
          <p:nvPr/>
        </p:nvCxnSpPr>
        <p:spPr bwMode="auto">
          <a:xfrm rot="16200000" flipH="1">
            <a:off x="4458018" y="3840480"/>
            <a:ext cx="297814" cy="516890"/>
          </a:xfrm>
          <a:prstGeom prst="straightConnector1">
            <a:avLst/>
          </a:prstGeom>
          <a:noFill/>
          <a:ln w="9360">
            <a:solidFill>
              <a:srgbClr val="000000"/>
            </a:solidFill>
            <a:miter lim="800000"/>
            <a:headEnd/>
            <a:tailEnd/>
          </a:ln>
          <a:effectLst/>
        </p:spPr>
      </p:cxnSp>
      <p:cxnSp>
        <p:nvCxnSpPr>
          <p:cNvPr id="68" name="AutoShape 15"/>
          <p:cNvCxnSpPr>
            <a:cxnSpLocks noChangeShapeType="1"/>
            <a:stCxn id="59" idx="3"/>
            <a:endCxn id="61" idx="7"/>
          </p:cNvCxnSpPr>
          <p:nvPr/>
        </p:nvCxnSpPr>
        <p:spPr bwMode="auto">
          <a:xfrm rot="5400000">
            <a:off x="4492150" y="3228499"/>
            <a:ext cx="372427" cy="659765"/>
          </a:xfrm>
          <a:prstGeom prst="straightConnector1">
            <a:avLst/>
          </a:prstGeom>
          <a:noFill/>
          <a:ln w="9360">
            <a:solidFill>
              <a:srgbClr val="000000"/>
            </a:solidFill>
            <a:miter lim="800000"/>
            <a:headEnd/>
            <a:tailEnd/>
          </a:ln>
          <a:effectLst/>
        </p:spPr>
      </p:cxnSp>
      <p:cxnSp>
        <p:nvCxnSpPr>
          <p:cNvPr id="69" name="AutoShape 16"/>
          <p:cNvCxnSpPr>
            <a:cxnSpLocks noChangeShapeType="1"/>
            <a:stCxn id="61" idx="4"/>
            <a:endCxn id="60" idx="0"/>
          </p:cNvCxnSpPr>
          <p:nvPr/>
        </p:nvCxnSpPr>
        <p:spPr bwMode="auto">
          <a:xfrm rot="5400000">
            <a:off x="3923507" y="4314825"/>
            <a:ext cx="644525" cy="1588"/>
          </a:xfrm>
          <a:prstGeom prst="straightConnector1">
            <a:avLst/>
          </a:prstGeom>
          <a:noFill/>
          <a:ln w="9360">
            <a:solidFill>
              <a:srgbClr val="000000"/>
            </a:solidFill>
            <a:miter lim="800000"/>
            <a:headEnd/>
            <a:tailEnd/>
          </a:ln>
          <a:effectLst/>
        </p:spPr>
      </p:cxnSp>
      <p:cxnSp>
        <p:nvCxnSpPr>
          <p:cNvPr id="70" name="AutoShape 17"/>
          <p:cNvCxnSpPr>
            <a:cxnSpLocks noChangeShapeType="1"/>
            <a:stCxn id="60" idx="7"/>
            <a:endCxn id="58" idx="3"/>
          </p:cNvCxnSpPr>
          <p:nvPr/>
        </p:nvCxnSpPr>
        <p:spPr bwMode="auto">
          <a:xfrm rot="5400000" flipH="1" flipV="1">
            <a:off x="4493737" y="4307999"/>
            <a:ext cx="226376" cy="516890"/>
          </a:xfrm>
          <a:prstGeom prst="straightConnector1">
            <a:avLst/>
          </a:prstGeom>
          <a:noFill/>
          <a:ln w="9360">
            <a:solidFill>
              <a:srgbClr val="000000"/>
            </a:solidFill>
            <a:miter lim="800000"/>
            <a:headEnd/>
            <a:tailEnd/>
          </a:ln>
          <a:effectLst/>
        </p:spPr>
      </p:cxnSp>
      <p:cxnSp>
        <p:nvCxnSpPr>
          <p:cNvPr id="71" name="AutoShape 18"/>
          <p:cNvCxnSpPr>
            <a:cxnSpLocks noChangeShapeType="1"/>
            <a:stCxn id="58" idx="5"/>
            <a:endCxn id="63" idx="2"/>
          </p:cNvCxnSpPr>
          <p:nvPr/>
        </p:nvCxnSpPr>
        <p:spPr bwMode="auto">
          <a:xfrm rot="16200000" flipH="1">
            <a:off x="5283915" y="4240134"/>
            <a:ext cx="476726" cy="902970"/>
          </a:xfrm>
          <a:prstGeom prst="straightConnector1">
            <a:avLst/>
          </a:prstGeom>
          <a:noFill/>
          <a:ln w="9360">
            <a:solidFill>
              <a:srgbClr val="000000"/>
            </a:solidFill>
            <a:miter lim="800000"/>
            <a:headEnd/>
            <a:tailEnd/>
          </a:ln>
          <a:effectLst/>
        </p:spPr>
      </p:cxnSp>
      <p:cxnSp>
        <p:nvCxnSpPr>
          <p:cNvPr id="72" name="AutoShape 19"/>
          <p:cNvCxnSpPr>
            <a:cxnSpLocks noChangeShapeType="1"/>
            <a:stCxn id="60" idx="2"/>
            <a:endCxn id="57" idx="0"/>
          </p:cNvCxnSpPr>
          <p:nvPr/>
        </p:nvCxnSpPr>
        <p:spPr bwMode="auto">
          <a:xfrm rot="10800000" flipV="1">
            <a:off x="2950369" y="4782344"/>
            <a:ext cx="1150144" cy="215106"/>
          </a:xfrm>
          <a:prstGeom prst="straightConnector1">
            <a:avLst/>
          </a:prstGeom>
          <a:noFill/>
          <a:ln w="9360">
            <a:solidFill>
              <a:srgbClr val="000000"/>
            </a:solidFill>
            <a:miter lim="800000"/>
            <a:headEnd/>
            <a:tailEnd/>
          </a:ln>
          <a:effectLst/>
        </p:spPr>
      </p:cxnSp>
      <p:sp>
        <p:nvSpPr>
          <p:cNvPr id="74" name="正方形/長方形 73"/>
          <p:cNvSpPr/>
          <p:nvPr/>
        </p:nvSpPr>
        <p:spPr>
          <a:xfrm>
            <a:off x="5442857" y="523361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内の数字は，そのノードの次数中心性</a:t>
            </a:r>
            <a:endParaRPr lang="en-GB" sz="1400" dirty="0">
              <a:solidFill>
                <a:srgbClr val="00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196611" name="Rectangle 3"/>
          <p:cNvSpPr>
            <a:spLocks noGrp="1" noChangeArrowheads="1"/>
          </p:cNvSpPr>
          <p:nvPr>
            <p:ph idx="1"/>
          </p:nvPr>
        </p:nvSpPr>
        <p:spPr/>
        <p:txBody>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他のノードまでの距離の総和 </a:t>
            </a:r>
            <a:r>
              <a:rPr lang="en-US" altLang="ja-JP" i="1" dirty="0" smtClean="0">
                <a:latin typeface="Times New Roman" pitchFamily="18" charset="0"/>
              </a:rPr>
              <a:t>s</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 </a:t>
            </a:r>
            <a:r>
              <a:rPr lang="ja-JP" altLang="en-US" dirty="0" smtClean="0">
                <a:latin typeface="Times New Roman" pitchFamily="18" charset="0"/>
              </a:rPr>
              <a:t>とすると，</a:t>
            </a:r>
            <a:br>
              <a:rPr lang="ja-JP" altLang="en-US" dirty="0" smtClean="0">
                <a:latin typeface="Times New Roman" pitchFamily="18" charset="0"/>
              </a:rPr>
            </a:br>
            <a:r>
              <a:rPr lang="ja-JP" altLang="en-US" dirty="0" smtClean="0">
                <a:latin typeface="Times New Roman" pitchFamily="18" charset="0"/>
              </a:rPr>
              <a:t>近接</a:t>
            </a:r>
            <a:r>
              <a:rPr lang="ja-JP" altLang="en-US" dirty="0" smtClean="0"/>
              <a:t>性 </a:t>
            </a:r>
            <a:r>
              <a:rPr lang="en-US" altLang="ja-JP" i="1" dirty="0" smtClean="0">
                <a:latin typeface="Times New Roman" pitchFamily="18" charset="0"/>
              </a:rPr>
              <a:t>C</a:t>
            </a:r>
            <a:r>
              <a:rPr lang="en-US" altLang="ja-JP" i="1" baseline="-25000" dirty="0" smtClean="0">
                <a:latin typeface="Times New Roman" pitchFamily="18" charset="0"/>
              </a:rPr>
              <a:t>c</a:t>
            </a:r>
            <a:r>
              <a:rPr lang="en-US" altLang="ja-JP" dirty="0" smtClean="0"/>
              <a:t> </a:t>
            </a:r>
            <a:r>
              <a:rPr lang="ja-JP" altLang="en-US" dirty="0" smtClean="0"/>
              <a:t>は以下の様に表される</a:t>
            </a:r>
            <a:endParaRPr lang="en-US" altLang="ja-JP" dirty="0" smtClean="0"/>
          </a:p>
          <a:p>
            <a:pPr lvl="1"/>
            <a:r>
              <a:rPr lang="ja-JP" altLang="en-US" dirty="0" smtClean="0"/>
              <a:t>ノード</a:t>
            </a:r>
            <a:r>
              <a:rPr lang="en-US" altLang="ja-JP" i="1" dirty="0" smtClean="0">
                <a:latin typeface="Times New Roman" pitchFamily="18" charset="0"/>
              </a:rPr>
              <a:t>v</a:t>
            </a:r>
            <a:r>
              <a:rPr lang="en-US" altLang="ja-JP" i="1" baseline="-25000" dirty="0" smtClean="0">
                <a:latin typeface="Times New Roman" pitchFamily="18" charset="0"/>
              </a:rPr>
              <a:t>i</a:t>
            </a:r>
            <a:r>
              <a:rPr lang="ja-JP" altLang="en-US" dirty="0" smtClean="0"/>
              <a:t>から他のノードへの最短経路長の理論上最少（スターグラフ）となる経路の総和（</a:t>
            </a:r>
            <a:r>
              <a:rPr lang="en-US" altLang="ja-JP" dirty="0" smtClean="0"/>
              <a:t>n-1</a:t>
            </a:r>
            <a:r>
              <a:rPr lang="ja-JP" altLang="en-US" dirty="0" smtClean="0"/>
              <a:t>）を，実際の最短経路長の総和によって除算した値</a:t>
            </a:r>
          </a:p>
          <a:p>
            <a:endParaRPr lang="ja-JP" altLang="en-US" dirty="0" smtClean="0"/>
          </a:p>
          <a:p>
            <a:endParaRPr lang="ja-JP" altLang="en-US" dirty="0" smtClean="0"/>
          </a:p>
          <a:p>
            <a:pPr lvl="1">
              <a:spcBef>
                <a:spcPts val="600"/>
              </a:spcBef>
              <a:buNone/>
            </a:pPr>
            <a:endParaRPr lang="en-US" altLang="ja-JP" dirty="0" smtClean="0"/>
          </a:p>
          <a:p>
            <a:pPr lvl="1">
              <a:spcBef>
                <a:spcPts val="600"/>
              </a:spcBef>
            </a:pPr>
            <a:r>
              <a:rPr lang="ja-JP" altLang="en-US" dirty="0" smtClean="0"/>
              <a:t>近接性は，距離が無限大になるので</a:t>
            </a:r>
            <a:r>
              <a:rPr lang="ja-JP" altLang="en-GB" dirty="0" smtClean="0"/>
              <a:t>グラフが非連結のときには適用できない</a:t>
            </a:r>
            <a:endParaRPr lang="ja-JP" altLang="en-US" dirty="0" smtClean="0"/>
          </a:p>
          <a:p>
            <a:pPr lvl="1">
              <a:spcBef>
                <a:spcPts val="600"/>
              </a:spcBef>
            </a:pPr>
            <a:r>
              <a:rPr lang="ja-JP" altLang="en-US" dirty="0" smtClean="0"/>
              <a:t>あるノード </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t> </a:t>
            </a:r>
            <a:r>
              <a:rPr lang="ja-JP" altLang="en-US" dirty="0" smtClean="0"/>
              <a:t>から，ネットワーク内の他のノードまでの距離の総和が小さいほど近接性が高く，大きいほど近接性が低くなりやすい</a:t>
            </a:r>
          </a:p>
          <a:p>
            <a:pPr lvl="1"/>
            <a:r>
              <a:rPr lang="ja-JP" altLang="en-US" dirty="0" smtClean="0"/>
              <a:t>次数中心性の分析から，</a:t>
            </a:r>
            <a:r>
              <a:rPr lang="ja-JP" altLang="en-US" dirty="0" smtClean="0">
                <a:solidFill>
                  <a:srgbClr val="3366CC"/>
                </a:solidFill>
              </a:rPr>
              <a:t>他者からの影響を受けにくい（与えやすい）ノードを探すことができる</a:t>
            </a:r>
            <a:endParaRPr lang="ja-JP" altLang="en-US" dirty="0">
              <a:solidFill>
                <a:srgbClr val="3366CC"/>
              </a:solidFill>
            </a:endParaRPr>
          </a:p>
        </p:txBody>
      </p:sp>
      <p:sp>
        <p:nvSpPr>
          <p:cNvPr id="8" name="スライド番号プレースホルダ 5"/>
          <p:cNvSpPr>
            <a:spLocks noGrp="1"/>
          </p:cNvSpPr>
          <p:nvPr>
            <p:ph type="sldNum" sz="quarter" idx="12"/>
          </p:nvPr>
        </p:nvSpPr>
        <p:spPr/>
        <p:txBody>
          <a:bodyPr/>
          <a:lstStyle/>
          <a:p>
            <a:fld id="{8AF03AFA-E58A-4ADD-91E2-0D0F48EEDDBB}" type="slidenum">
              <a:rPr lang="en-US" altLang="ja-JP" smtClean="0"/>
              <a:pPr/>
              <a:t>43</a:t>
            </a:fld>
            <a:endParaRPr lang="en-US" altLang="ja-JP"/>
          </a:p>
        </p:txBody>
      </p:sp>
      <p:sp>
        <p:nvSpPr>
          <p:cNvPr id="196613" name="Rectangle 5"/>
          <p:cNvSpPr>
            <a:spLocks noChangeArrowheads="1"/>
          </p:cNvSpPr>
          <p:nvPr/>
        </p:nvSpPr>
        <p:spPr bwMode="auto">
          <a:xfrm>
            <a:off x="0" y="31861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6612" name="Object 4"/>
          <p:cNvGraphicFramePr>
            <a:graphicFrameLocks noChangeAspect="1"/>
          </p:cNvGraphicFramePr>
          <p:nvPr/>
        </p:nvGraphicFramePr>
        <p:xfrm>
          <a:off x="2743200" y="3076575"/>
          <a:ext cx="2795588" cy="815975"/>
        </p:xfrm>
        <a:graphic>
          <a:graphicData uri="http://schemas.openxmlformats.org/presentationml/2006/ole">
            <mc:AlternateContent xmlns:mc="http://schemas.openxmlformats.org/markup-compatibility/2006">
              <mc:Choice xmlns:v="urn:schemas-microsoft-com:vml" Requires="v">
                <p:oleObj spid="_x0000_s472069" name="数式" r:id="rId4" imgW="1663560" imgH="482400" progId="Equation.3">
                  <p:embed/>
                </p:oleObj>
              </mc:Choice>
              <mc:Fallback>
                <p:oleObj name="数式" r:id="rId4" imgW="1663560" imgH="4824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3076575"/>
                        <a:ext cx="2795588" cy="815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補足：スターグラフにおける距離の総和</a:t>
            </a:r>
            <a:endParaRPr lang="ja-JP" altLang="en-US" dirty="0"/>
          </a:p>
        </p:txBody>
      </p:sp>
      <p:sp>
        <p:nvSpPr>
          <p:cNvPr id="3" name="コンテンツ プレースホルダ 2"/>
          <p:cNvSpPr>
            <a:spLocks noGrp="1"/>
          </p:cNvSpPr>
          <p:nvPr>
            <p:ph idx="1"/>
          </p:nvPr>
        </p:nvSpPr>
        <p:spPr/>
        <p:txBody>
          <a:bodyPr/>
          <a:lstStyle/>
          <a:p>
            <a:r>
              <a:rPr lang="ja-JP" altLang="en-US" dirty="0" smtClean="0"/>
              <a:t>１つのノードを中心として放射状に他のノードが繋がっているネットワーク</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44</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2467676" y="4847771"/>
            <a:ext cx="4187371" cy="1366528"/>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中心のノードから各ノードまでの距離は１</a:t>
            </a:r>
            <a:endParaRPr lang="en-US" altLang="ja-JP" dirty="0" smtClean="0"/>
          </a:p>
          <a:p>
            <a:pPr>
              <a:buNone/>
            </a:pPr>
            <a:r>
              <a:rPr kumimoji="1" lang="ja-JP" altLang="en-US" dirty="0" smtClean="0"/>
              <a:t>距離の総和は </a:t>
            </a:r>
            <a:r>
              <a:rPr lang="en-US" altLang="ja-JP" dirty="0" smtClean="0"/>
              <a:t>9-1=8</a:t>
            </a:r>
            <a:endParaRPr kumimoji="1"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75" name="Rectangle 27"/>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B123E21C-023D-4724-9F9C-BFA02FC7FA8D}" type="slidenum">
              <a:rPr lang="en-US" altLang="ja-JP" smtClean="0"/>
              <a:pPr/>
              <a:t>45</a:t>
            </a:fld>
            <a:endParaRPr lang="en-US" altLang="ja-JP"/>
          </a:p>
        </p:txBody>
      </p:sp>
      <p:sp>
        <p:nvSpPr>
          <p:cNvPr id="26" name="コンテンツ プレースホルダ 25"/>
          <p:cNvSpPr>
            <a:spLocks noGrp="1"/>
          </p:cNvSpPr>
          <p:nvPr>
            <p:ph idx="1"/>
          </p:nvPr>
        </p:nvSpPr>
        <p:spPr/>
        <p:txBody>
          <a:bodyPr/>
          <a:lstStyle/>
          <a:p>
            <a:pPr lvl="0">
              <a:defRPr/>
            </a:pPr>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の近接性</a:t>
            </a:r>
            <a:endParaRPr lang="en-US" altLang="ja-JP"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buNone/>
              <a:defRPr/>
            </a:pPr>
            <a:r>
              <a:rPr lang="ja-JP" altLang="en-US" sz="2000" dirty="0" smtClean="0"/>
              <a:t>ネットワーク全体の影響が反映されるので大域（</a:t>
            </a:r>
            <a:r>
              <a:rPr lang="en-US" altLang="ja-JP" sz="2000" dirty="0" smtClean="0"/>
              <a:t>global</a:t>
            </a:r>
            <a:r>
              <a:rPr lang="ja-JP" altLang="en-US" sz="2000" dirty="0" smtClean="0"/>
              <a:t>）中心性ともよばれる</a:t>
            </a:r>
          </a:p>
          <a:p>
            <a:pPr lvl="0">
              <a:buNone/>
              <a:defRPr/>
            </a:pPr>
            <a:endParaRPr kumimoji="1" lang="ja-JP" altLang="en-US" sz="2800" dirty="0"/>
          </a:p>
        </p:txBody>
      </p:sp>
      <p:graphicFrame>
        <p:nvGraphicFramePr>
          <p:cNvPr id="46" name="Object 26"/>
          <p:cNvGraphicFramePr>
            <a:graphicFrameLocks noChangeAspect="1"/>
          </p:cNvGraphicFramePr>
          <p:nvPr/>
        </p:nvGraphicFramePr>
        <p:xfrm>
          <a:off x="878682" y="1712686"/>
          <a:ext cx="5516562" cy="863600"/>
        </p:xfrm>
        <a:graphic>
          <a:graphicData uri="http://schemas.openxmlformats.org/presentationml/2006/ole">
            <mc:AlternateContent xmlns:mc="http://schemas.openxmlformats.org/markup-compatibility/2006">
              <mc:Choice xmlns:v="urn:schemas-microsoft-com:vml" Requires="v">
                <p:oleObj spid="_x0000_s473093" name="数式" r:id="rId4" imgW="2755800" imgH="431640" progId="Equation.3">
                  <p:embed/>
                </p:oleObj>
              </mc:Choice>
              <mc:Fallback>
                <p:oleObj name="数式" r:id="rId4" imgW="275580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8682" y="1712686"/>
                        <a:ext cx="5516562" cy="86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8" name="Oval 4"/>
          <p:cNvSpPr>
            <a:spLocks noChangeArrowheads="1"/>
          </p:cNvSpPr>
          <p:nvPr/>
        </p:nvSpPr>
        <p:spPr bwMode="auto">
          <a:xfrm>
            <a:off x="2947315" y="499722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5   (0.39)</a:t>
            </a:r>
          </a:p>
        </p:txBody>
      </p:sp>
      <p:sp>
        <p:nvSpPr>
          <p:cNvPr id="49" name="Oval 5"/>
          <p:cNvSpPr>
            <a:spLocks noChangeArrowheads="1"/>
          </p:cNvSpPr>
          <p:nvPr/>
        </p:nvSpPr>
        <p:spPr bwMode="auto">
          <a:xfrm>
            <a:off x="4496715" y="4205063"/>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(0.58)</a:t>
            </a:r>
          </a:p>
        </p:txBody>
      </p:sp>
      <p:sp>
        <p:nvSpPr>
          <p:cNvPr id="50" name="Oval 6"/>
          <p:cNvSpPr>
            <a:spLocks noChangeArrowheads="1"/>
          </p:cNvSpPr>
          <p:nvPr/>
        </p:nvSpPr>
        <p:spPr bwMode="auto">
          <a:xfrm>
            <a:off x="4639590" y="312397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(0.50)</a:t>
            </a:r>
          </a:p>
        </p:txBody>
      </p:sp>
      <p:sp>
        <p:nvSpPr>
          <p:cNvPr id="51" name="Oval 7"/>
          <p:cNvSpPr>
            <a:spLocks noChangeArrowheads="1"/>
          </p:cNvSpPr>
          <p:nvPr/>
        </p:nvSpPr>
        <p:spPr bwMode="auto">
          <a:xfrm>
            <a:off x="3774403" y="4636863"/>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(0.58)</a:t>
            </a:r>
          </a:p>
        </p:txBody>
      </p:sp>
      <p:sp>
        <p:nvSpPr>
          <p:cNvPr id="52" name="Oval 8"/>
          <p:cNvSpPr>
            <a:spLocks noChangeArrowheads="1"/>
          </p:cNvSpPr>
          <p:nvPr/>
        </p:nvSpPr>
        <p:spPr bwMode="auto">
          <a:xfrm>
            <a:off x="3774403" y="3701826"/>
            <a:ext cx="290512" cy="290512"/>
          </a:xfrm>
          <a:prstGeom prst="ellipse">
            <a:avLst/>
          </a:prstGeom>
          <a:solidFill>
            <a:srgbClr val="6666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2   (0.70)</a:t>
            </a:r>
          </a:p>
        </p:txBody>
      </p:sp>
      <p:sp>
        <p:nvSpPr>
          <p:cNvPr id="53" name="Oval 9"/>
          <p:cNvSpPr>
            <a:spLocks noChangeArrowheads="1"/>
          </p:cNvSpPr>
          <p:nvPr/>
        </p:nvSpPr>
        <p:spPr bwMode="auto">
          <a:xfrm>
            <a:off x="2839365" y="3200176"/>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dirty="0">
                <a:solidFill>
                  <a:srgbClr val="000000"/>
                </a:solidFill>
              </a:rPr>
              <a:t>4   (0.44)</a:t>
            </a:r>
          </a:p>
        </p:txBody>
      </p:sp>
      <p:sp>
        <p:nvSpPr>
          <p:cNvPr id="54" name="Oval 10"/>
          <p:cNvSpPr>
            <a:spLocks noChangeArrowheads="1"/>
          </p:cNvSpPr>
          <p:nvPr/>
        </p:nvSpPr>
        <p:spPr bwMode="auto">
          <a:xfrm>
            <a:off x="5596853" y="4805138"/>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6   (0.39)</a:t>
            </a:r>
          </a:p>
        </p:txBody>
      </p:sp>
      <p:sp>
        <p:nvSpPr>
          <p:cNvPr id="55" name="Oval 11"/>
          <p:cNvSpPr>
            <a:spLocks noChangeArrowheads="1"/>
          </p:cNvSpPr>
          <p:nvPr/>
        </p:nvSpPr>
        <p:spPr bwMode="auto">
          <a:xfrm>
            <a:off x="5647653" y="3844701"/>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(0.35)</a:t>
            </a:r>
          </a:p>
        </p:txBody>
      </p:sp>
      <p:cxnSp>
        <p:nvCxnSpPr>
          <p:cNvPr id="56" name="AutoShape 12"/>
          <p:cNvCxnSpPr>
            <a:cxnSpLocks noChangeShapeType="1"/>
            <a:stCxn id="53" idx="5"/>
            <a:endCxn id="52" idx="2"/>
          </p:cNvCxnSpPr>
          <p:nvPr/>
        </p:nvCxnSpPr>
        <p:spPr bwMode="auto">
          <a:xfrm rot="16200000" flipH="1">
            <a:off x="3230044" y="3302723"/>
            <a:ext cx="401648" cy="687070"/>
          </a:xfrm>
          <a:prstGeom prst="straightConnector1">
            <a:avLst/>
          </a:prstGeom>
          <a:noFill/>
          <a:ln w="9360">
            <a:solidFill>
              <a:srgbClr val="000000"/>
            </a:solidFill>
            <a:miter lim="800000"/>
            <a:headEnd/>
            <a:tailEnd/>
          </a:ln>
          <a:effectLst/>
        </p:spPr>
      </p:cxnSp>
      <p:cxnSp>
        <p:nvCxnSpPr>
          <p:cNvPr id="57" name="AutoShape 13"/>
          <p:cNvCxnSpPr>
            <a:cxnSpLocks noChangeShapeType="1"/>
            <a:stCxn id="50" idx="5"/>
            <a:endCxn id="55" idx="1"/>
          </p:cNvCxnSpPr>
          <p:nvPr/>
        </p:nvCxnSpPr>
        <p:spPr bwMode="auto">
          <a:xfrm rot="16200000" flipH="1">
            <a:off x="5031228" y="3228274"/>
            <a:ext cx="515301" cy="802640"/>
          </a:xfrm>
          <a:prstGeom prst="straightConnector1">
            <a:avLst/>
          </a:prstGeom>
          <a:noFill/>
          <a:ln w="9360">
            <a:solidFill>
              <a:srgbClr val="000000"/>
            </a:solidFill>
            <a:miter lim="800000"/>
            <a:headEnd/>
            <a:tailEnd/>
          </a:ln>
          <a:effectLst/>
        </p:spPr>
      </p:cxnSp>
      <p:cxnSp>
        <p:nvCxnSpPr>
          <p:cNvPr id="58" name="AutoShape 14"/>
          <p:cNvCxnSpPr>
            <a:cxnSpLocks noChangeShapeType="1"/>
            <a:stCxn id="52" idx="5"/>
            <a:endCxn id="49" idx="1"/>
          </p:cNvCxnSpPr>
          <p:nvPr/>
        </p:nvCxnSpPr>
        <p:spPr bwMode="auto">
          <a:xfrm rot="16200000" flipH="1">
            <a:off x="4131908" y="3840256"/>
            <a:ext cx="297814" cy="516890"/>
          </a:xfrm>
          <a:prstGeom prst="straightConnector1">
            <a:avLst/>
          </a:prstGeom>
          <a:noFill/>
          <a:ln w="9360">
            <a:solidFill>
              <a:srgbClr val="000000"/>
            </a:solidFill>
            <a:miter lim="800000"/>
            <a:headEnd/>
            <a:tailEnd/>
          </a:ln>
          <a:effectLst/>
        </p:spPr>
      </p:cxnSp>
      <p:cxnSp>
        <p:nvCxnSpPr>
          <p:cNvPr id="59" name="AutoShape 15"/>
          <p:cNvCxnSpPr>
            <a:cxnSpLocks noChangeShapeType="1"/>
            <a:stCxn id="50" idx="2"/>
            <a:endCxn id="52" idx="7"/>
          </p:cNvCxnSpPr>
          <p:nvPr/>
        </p:nvCxnSpPr>
        <p:spPr bwMode="auto">
          <a:xfrm rot="10800000" flipV="1">
            <a:off x="4022370" y="3269232"/>
            <a:ext cx="617220" cy="475138"/>
          </a:xfrm>
          <a:prstGeom prst="straightConnector1">
            <a:avLst/>
          </a:prstGeom>
          <a:noFill/>
          <a:ln w="9360">
            <a:solidFill>
              <a:srgbClr val="000000"/>
            </a:solidFill>
            <a:miter lim="800000"/>
            <a:headEnd/>
            <a:tailEnd/>
          </a:ln>
          <a:effectLst/>
        </p:spPr>
      </p:cxnSp>
      <p:cxnSp>
        <p:nvCxnSpPr>
          <p:cNvPr id="60" name="AutoShape 16"/>
          <p:cNvCxnSpPr>
            <a:cxnSpLocks noChangeShapeType="1"/>
            <a:stCxn id="52" idx="4"/>
            <a:endCxn id="51" idx="0"/>
          </p:cNvCxnSpPr>
          <p:nvPr/>
        </p:nvCxnSpPr>
        <p:spPr bwMode="auto">
          <a:xfrm rot="5400000">
            <a:off x="3597397" y="4314600"/>
            <a:ext cx="644525" cy="1588"/>
          </a:xfrm>
          <a:prstGeom prst="straightConnector1">
            <a:avLst/>
          </a:prstGeom>
          <a:noFill/>
          <a:ln w="9360">
            <a:solidFill>
              <a:srgbClr val="000000"/>
            </a:solidFill>
            <a:miter lim="800000"/>
            <a:headEnd/>
            <a:tailEnd/>
          </a:ln>
          <a:effectLst/>
        </p:spPr>
      </p:cxnSp>
      <p:cxnSp>
        <p:nvCxnSpPr>
          <p:cNvPr id="61" name="AutoShape 17"/>
          <p:cNvCxnSpPr>
            <a:cxnSpLocks noChangeShapeType="1"/>
            <a:stCxn id="51" idx="7"/>
            <a:endCxn id="49" idx="3"/>
          </p:cNvCxnSpPr>
          <p:nvPr/>
        </p:nvCxnSpPr>
        <p:spPr bwMode="auto">
          <a:xfrm rot="5400000" flipH="1" flipV="1">
            <a:off x="4167627" y="4307775"/>
            <a:ext cx="226377" cy="516890"/>
          </a:xfrm>
          <a:prstGeom prst="straightConnector1">
            <a:avLst/>
          </a:prstGeom>
          <a:noFill/>
          <a:ln w="9360">
            <a:solidFill>
              <a:srgbClr val="000000"/>
            </a:solidFill>
            <a:miter lim="800000"/>
            <a:headEnd/>
            <a:tailEnd/>
          </a:ln>
          <a:effectLst/>
        </p:spPr>
      </p:cxnSp>
      <p:cxnSp>
        <p:nvCxnSpPr>
          <p:cNvPr id="62" name="AutoShape 18"/>
          <p:cNvCxnSpPr>
            <a:cxnSpLocks noChangeShapeType="1"/>
            <a:stCxn id="49" idx="5"/>
            <a:endCxn id="54" idx="1"/>
          </p:cNvCxnSpPr>
          <p:nvPr/>
        </p:nvCxnSpPr>
        <p:spPr bwMode="auto">
          <a:xfrm rot="16200000" flipH="1">
            <a:off x="4994714" y="4202999"/>
            <a:ext cx="394652" cy="894715"/>
          </a:xfrm>
          <a:prstGeom prst="straightConnector1">
            <a:avLst/>
          </a:prstGeom>
          <a:noFill/>
          <a:ln w="9360">
            <a:solidFill>
              <a:srgbClr val="000000"/>
            </a:solidFill>
            <a:miter lim="800000"/>
            <a:headEnd/>
            <a:tailEnd/>
          </a:ln>
          <a:effectLst/>
        </p:spPr>
      </p:cxnSp>
      <p:cxnSp>
        <p:nvCxnSpPr>
          <p:cNvPr id="63" name="AutoShape 19"/>
          <p:cNvCxnSpPr>
            <a:cxnSpLocks noChangeShapeType="1"/>
            <a:stCxn id="51" idx="2"/>
            <a:endCxn id="48" idx="7"/>
          </p:cNvCxnSpPr>
          <p:nvPr/>
        </p:nvCxnSpPr>
        <p:spPr bwMode="auto">
          <a:xfrm rot="10800000" flipV="1">
            <a:off x="3195283" y="4782120"/>
            <a:ext cx="579120" cy="257650"/>
          </a:xfrm>
          <a:prstGeom prst="straightConnector1">
            <a:avLst/>
          </a:prstGeom>
          <a:noFill/>
          <a:ln w="9360">
            <a:solidFill>
              <a:srgbClr val="000000"/>
            </a:solidFill>
            <a:miter lim="800000"/>
            <a:headEnd/>
            <a:tailEnd/>
          </a:ln>
          <a:effectLst/>
        </p:spPr>
      </p:cxnSp>
      <p:sp>
        <p:nvSpPr>
          <p:cNvPr id="65" name="正方形/長方形 64"/>
          <p:cNvSpPr/>
          <p:nvPr/>
        </p:nvSpPr>
        <p:spPr>
          <a:xfrm>
            <a:off x="4316193" y="5204506"/>
            <a:ext cx="3761007"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内の数字は，そのノードの近接性</a:t>
            </a:r>
            <a:endParaRPr lang="en-GB" sz="1400" dirty="0">
              <a:solidFill>
                <a:srgbClr val="00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ja-JP" altLang="en-US" dirty="0"/>
              <a:t>媒介性（</a:t>
            </a:r>
            <a:r>
              <a:rPr lang="en-US" altLang="ja-JP" dirty="0" err="1"/>
              <a:t>Betweennes</a:t>
            </a:r>
            <a:r>
              <a:rPr lang="en-US" altLang="ja-JP" dirty="0"/>
              <a:t> Centrality</a:t>
            </a:r>
            <a:r>
              <a:rPr lang="ja-JP" altLang="en-US" dirty="0"/>
              <a:t>）</a:t>
            </a:r>
          </a:p>
        </p:txBody>
      </p:sp>
      <p:sp>
        <p:nvSpPr>
          <p:cNvPr id="204803" name="Rectangle 3"/>
          <p:cNvSpPr>
            <a:spLocks noGrp="1" noChangeArrowheads="1"/>
          </p:cNvSpPr>
          <p:nvPr>
            <p:ph idx="1"/>
          </p:nvPr>
        </p:nvSpPr>
        <p:spPr/>
        <p:txBody>
          <a:bodyPr/>
          <a:lstStyle/>
          <a:p>
            <a:pPr>
              <a:lnSpc>
                <a:spcPct val="90000"/>
              </a:lnSpc>
            </a:pPr>
            <a:r>
              <a:rPr lang="en-GB" dirty="0" err="1" smtClean="0">
                <a:latin typeface="ＭＳ Ｐゴシック" charset="-128"/>
              </a:rPr>
              <a:t>媒介中心性</a:t>
            </a:r>
            <a:r>
              <a:rPr lang="en-US" altLang="ja-JP" i="1" dirty="0" err="1" smtClean="0">
                <a:latin typeface="Times New Roman" pitchFamily="18" charset="0"/>
              </a:rPr>
              <a:t>C</a:t>
            </a:r>
            <a:r>
              <a:rPr lang="en-US" altLang="ja-JP" i="1" baseline="-25000" dirty="0" err="1" smtClean="0">
                <a:latin typeface="Times New Roman" pitchFamily="18" charset="0"/>
              </a:rPr>
              <a:t>b</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GB" dirty="0" smtClean="0">
                <a:latin typeface="ＭＳ Ｐゴシック" charset="-128"/>
              </a:rPr>
              <a:t>は，</a:t>
            </a:r>
            <a:r>
              <a:rPr lang="ja-JP" altLang="en-US" dirty="0" smtClean="0">
                <a:latin typeface="ＭＳ Ｐゴシック" charset="-128"/>
              </a:rPr>
              <a:t>ノード</a:t>
            </a:r>
            <a:r>
              <a:rPr lang="ja-JP" altLang="en-GB" dirty="0" smtClean="0">
                <a:latin typeface="ＭＳ Ｐゴシック" charset="-128"/>
              </a:rPr>
              <a:t>の</a:t>
            </a:r>
            <a:r>
              <a:rPr lang="ja-JP" altLang="en-GB" dirty="0">
                <a:latin typeface="ＭＳ Ｐゴシック" charset="-128"/>
              </a:rPr>
              <a:t>媒介値が理論的に最大となる場合（スターグラフ）</a:t>
            </a:r>
            <a:r>
              <a:rPr lang="ja-JP" altLang="en-GB" dirty="0" smtClean="0">
                <a:latin typeface="ＭＳ Ｐゴシック" charset="-128"/>
              </a:rPr>
              <a:t>の</a:t>
            </a:r>
            <a:r>
              <a:rPr lang="ja-JP" altLang="en-US" dirty="0" smtClean="0">
                <a:latin typeface="ＭＳ Ｐゴシック" charset="-128"/>
              </a:rPr>
              <a:t>媒介値</a:t>
            </a:r>
            <a:r>
              <a:rPr lang="ja-JP" altLang="en-US" dirty="0" smtClean="0">
                <a:latin typeface="Times New Roman" pitchFamily="18" charset="0"/>
              </a:rPr>
              <a:t>と実際の媒介値</a:t>
            </a:r>
            <a:r>
              <a:rPr lang="en-US" altLang="ja-JP" i="1" dirty="0" smtClean="0">
                <a:latin typeface="Times New Roman" pitchFamily="18" charset="0"/>
              </a:rPr>
              <a:t>BC</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US" dirty="0" smtClean="0">
                <a:latin typeface="Times New Roman" pitchFamily="18" charset="0"/>
              </a:rPr>
              <a:t>との</a:t>
            </a:r>
            <a:r>
              <a:rPr lang="ja-JP" altLang="en-GB" dirty="0">
                <a:latin typeface="ＭＳ Ｐゴシック" charset="-128"/>
              </a:rPr>
              <a:t>比で表現される</a:t>
            </a:r>
          </a:p>
          <a:p>
            <a:pPr lvl="1">
              <a:lnSpc>
                <a:spcPct val="90000"/>
              </a:lnSpc>
            </a:pP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t>の媒介値</a:t>
            </a:r>
            <a:r>
              <a:rPr lang="en-US" altLang="ja-JP" b="1" i="1" dirty="0" smtClean="0">
                <a:latin typeface="Times New Roman" pitchFamily="18" charset="0"/>
              </a:rPr>
              <a:t>BC</a:t>
            </a:r>
            <a:r>
              <a:rPr lang="en-US" altLang="ja-JP" b="1" dirty="0" smtClean="0">
                <a:latin typeface="Times New Roman" pitchFamily="18" charset="0"/>
              </a:rPr>
              <a:t>(</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en-US" altLang="ja-JP" b="1" dirty="0" smtClean="0">
                <a:latin typeface="Times New Roman" pitchFamily="18" charset="0"/>
              </a:rPr>
              <a:t>)</a:t>
            </a:r>
            <a:r>
              <a:rPr lang="ja-JP" altLang="en-US" b="1" dirty="0" smtClean="0"/>
              <a:t>は，全てのノード対</a:t>
            </a:r>
            <a:r>
              <a:rPr lang="en-US" altLang="ja-JP" b="1" i="1" dirty="0" err="1" smtClean="0">
                <a:latin typeface="Times New Roman" pitchFamily="18" charset="0"/>
              </a:rPr>
              <a:t>i,j</a:t>
            </a:r>
            <a:r>
              <a:rPr lang="ja-JP" altLang="en-US" b="1" dirty="0" smtClean="0">
                <a:latin typeface="Times New Roman" pitchFamily="18" charset="0"/>
              </a:rPr>
              <a:t>の最短経路中に</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latin typeface="Times New Roman" pitchFamily="18" charset="0"/>
              </a:rPr>
              <a:t>が含まれる経路の数</a:t>
            </a:r>
            <a:endParaRPr lang="ja-JP" altLang="en-US" b="1" dirty="0"/>
          </a:p>
          <a:p>
            <a:pPr>
              <a:lnSpc>
                <a:spcPct val="90000"/>
              </a:lnSpc>
            </a:pPr>
            <a:endParaRPr lang="ja-JP" altLang="en-US" dirty="0"/>
          </a:p>
          <a:p>
            <a:pPr>
              <a:lnSpc>
                <a:spcPct val="90000"/>
              </a:lnSpc>
            </a:pPr>
            <a:endParaRPr lang="ja-JP" altLang="en-US" dirty="0"/>
          </a:p>
          <a:p>
            <a:pPr lvl="1">
              <a:spcBef>
                <a:spcPts val="600"/>
              </a:spcBef>
              <a:buNone/>
            </a:pPr>
            <a:endParaRPr lang="en-US" altLang="ja-JP" dirty="0" smtClean="0"/>
          </a:p>
          <a:p>
            <a:pPr lvl="1">
              <a:spcBef>
                <a:spcPts val="600"/>
              </a:spcBef>
              <a:buNone/>
            </a:pPr>
            <a:endParaRPr lang="ja-JP" altLang="en-GB" dirty="0"/>
          </a:p>
          <a:p>
            <a:pPr lvl="8">
              <a:lnSpc>
                <a:spcPct val="90000"/>
              </a:lnSpc>
            </a:pPr>
            <a:endParaRPr lang="en-US" altLang="ja-JP" dirty="0" smtClean="0"/>
          </a:p>
          <a:p>
            <a:pPr lvl="1">
              <a:lnSpc>
                <a:spcPct val="90000"/>
              </a:lnSpc>
            </a:pPr>
            <a:r>
              <a:rPr lang="ja-JP" altLang="en-US" dirty="0" smtClean="0"/>
              <a:t>媒介性</a:t>
            </a:r>
            <a:r>
              <a:rPr lang="ja-JP" altLang="en-US" dirty="0"/>
              <a:t>の分析から，</a:t>
            </a:r>
            <a:r>
              <a:rPr lang="ja-JP" altLang="en-US" dirty="0">
                <a:solidFill>
                  <a:srgbClr val="3366CC"/>
                </a:solidFill>
              </a:rPr>
              <a:t>ネットワーク内での情報や資源の流れに頻繁に関与し，媒介者として資源の活用や管理の役割に</a:t>
            </a:r>
            <a:r>
              <a:rPr lang="ja-JP" altLang="en-US" dirty="0" smtClean="0">
                <a:solidFill>
                  <a:srgbClr val="3366CC"/>
                </a:solidFill>
              </a:rPr>
              <a:t>富むノードを</a:t>
            </a:r>
            <a:r>
              <a:rPr lang="ja-JP" altLang="en-US" dirty="0">
                <a:solidFill>
                  <a:srgbClr val="3366CC"/>
                </a:solidFill>
              </a:rPr>
              <a:t>探すことができる</a:t>
            </a:r>
          </a:p>
        </p:txBody>
      </p:sp>
      <p:sp>
        <p:nvSpPr>
          <p:cNvPr id="10" name="スライド番号プレースホルダ 5"/>
          <p:cNvSpPr>
            <a:spLocks noGrp="1"/>
          </p:cNvSpPr>
          <p:nvPr>
            <p:ph type="sldNum" sz="quarter" idx="12"/>
          </p:nvPr>
        </p:nvSpPr>
        <p:spPr/>
        <p:txBody>
          <a:bodyPr/>
          <a:lstStyle/>
          <a:p>
            <a:fld id="{341F4D51-1854-40BF-93EE-E63283D4CDFB}" type="slidenum">
              <a:rPr lang="en-US" altLang="ja-JP"/>
              <a:pPr/>
              <a:t>46</a:t>
            </a:fld>
            <a:endParaRPr lang="en-US" altLang="ja-JP"/>
          </a:p>
        </p:txBody>
      </p:sp>
      <p:graphicFrame>
        <p:nvGraphicFramePr>
          <p:cNvPr id="204806" name="Object 6"/>
          <p:cNvGraphicFramePr>
            <a:graphicFrameLocks noChangeAspect="1"/>
          </p:cNvGraphicFramePr>
          <p:nvPr/>
        </p:nvGraphicFramePr>
        <p:xfrm>
          <a:off x="1279262" y="3235422"/>
          <a:ext cx="4521200" cy="1179512"/>
        </p:xfrm>
        <a:graphic>
          <a:graphicData uri="http://schemas.openxmlformats.org/presentationml/2006/ole">
            <mc:AlternateContent xmlns:mc="http://schemas.openxmlformats.org/markup-compatibility/2006">
              <mc:Choice xmlns:v="urn:schemas-microsoft-com:vml" Requires="v">
                <p:oleObj spid="_x0000_s474117" name="数式" r:id="rId4" imgW="2234880" imgH="583920" progId="Equation.3">
                  <p:embed/>
                </p:oleObj>
              </mc:Choice>
              <mc:Fallback>
                <p:oleObj name="数式" r:id="rId4" imgW="2234880" imgH="58392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9262" y="3235422"/>
                        <a:ext cx="4521200" cy="1179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04808" name="Picture 8"/>
          <p:cNvPicPr>
            <a:picLocks noChangeAspect="1" noChangeArrowheads="1"/>
          </p:cNvPicPr>
          <p:nvPr/>
        </p:nvPicPr>
        <p:blipFill>
          <a:blip r:embed="rId6" cstate="print"/>
          <a:srcRect/>
          <a:stretch>
            <a:fillRect/>
          </a:stretch>
        </p:blipFill>
        <p:spPr bwMode="auto">
          <a:xfrm>
            <a:off x="6059412" y="3371947"/>
            <a:ext cx="2374900" cy="906463"/>
          </a:xfrm>
          <a:prstGeom prst="rect">
            <a:avLst/>
          </a:prstGeom>
          <a:noFill/>
          <a:ln w="12700" cap="sq">
            <a:noFill/>
            <a:miter lim="800000"/>
            <a:headEnd type="none" w="sm" len="sm"/>
            <a:tailEnd type="none" w="sm" len="sm"/>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補足：スターグラフにおける経路の総数</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１つのノードを中心として放射状に他のノードが繋がっているネットワーク</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47</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580030" y="4847771"/>
            <a:ext cx="8106770" cy="1643527"/>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ネットワーク内の</a:t>
            </a:r>
            <a:r>
              <a:rPr lang="ja-JP" altLang="en-US" b="1" dirty="0" smtClean="0"/>
              <a:t>すべての経路に中心のノードを含む</a:t>
            </a:r>
            <a:r>
              <a:rPr lang="ja-JP" altLang="en-US" dirty="0" smtClean="0"/>
              <a:t>ため，経路の総数は中心以外の任意のノードとその他のノードとのすべての組み合わせ</a:t>
            </a:r>
            <a:r>
              <a:rPr lang="en-US" altLang="ja-JP" dirty="0" smtClean="0"/>
              <a:t>(n-1) (n-1-1)/2</a:t>
            </a:r>
            <a:r>
              <a:rPr lang="ja-JP" altLang="en-US" dirty="0" smtClean="0"/>
              <a:t>となる</a:t>
            </a:r>
            <a:endParaRPr lang="en-US" altLang="ja-JP" dirty="0" smtClean="0"/>
          </a:p>
          <a:p>
            <a:pPr>
              <a:buNone/>
            </a:pPr>
            <a:r>
              <a:rPr lang="ja-JP" altLang="en-US" dirty="0" smtClean="0"/>
              <a:t>経路</a:t>
            </a:r>
            <a:r>
              <a:rPr kumimoji="1" lang="ja-JP" altLang="en-US" dirty="0" smtClean="0"/>
              <a:t>の総和は</a:t>
            </a:r>
            <a:r>
              <a:rPr kumimoji="1" lang="en-US" altLang="ja-JP" dirty="0" smtClean="0"/>
              <a:t>(</a:t>
            </a:r>
            <a:r>
              <a:rPr lang="en-US" altLang="ja-JP" dirty="0" smtClean="0"/>
              <a:t>9-1)(9-2)/2=28</a:t>
            </a:r>
            <a:endParaRPr kumimoji="1"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媒介性（</a:t>
            </a:r>
            <a:r>
              <a:rPr lang="en-US" altLang="ja-JP" dirty="0" err="1" smtClean="0"/>
              <a:t>Betweennes</a:t>
            </a:r>
            <a:r>
              <a:rPr lang="en-US" altLang="ja-JP" dirty="0" smtClean="0"/>
              <a:t> Centrality</a:t>
            </a:r>
            <a:r>
              <a:rPr lang="ja-JP" altLang="en-US" dirty="0" smtClean="0"/>
              <a:t>）</a:t>
            </a:r>
            <a:endParaRPr kumimoji="1" lang="ja-JP" altLang="en-US" dirty="0"/>
          </a:p>
        </p:txBody>
      </p:sp>
      <p:sp>
        <p:nvSpPr>
          <p:cNvPr id="42" name="コンテンツ プレースホルダ 41"/>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の媒介性</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48</a:t>
            </a:fld>
            <a:endParaRPr lang="en-US" altLang="ja-JP" dirty="0"/>
          </a:p>
        </p:txBody>
      </p:sp>
      <p:sp>
        <p:nvSpPr>
          <p:cNvPr id="6" name="Oval 3"/>
          <p:cNvSpPr>
            <a:spLocks noChangeArrowheads="1"/>
          </p:cNvSpPr>
          <p:nvPr/>
        </p:nvSpPr>
        <p:spPr bwMode="auto">
          <a:xfrm>
            <a:off x="4946433" y="51593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7" name="Oval 4"/>
          <p:cNvSpPr>
            <a:spLocks noChangeArrowheads="1"/>
          </p:cNvSpPr>
          <p:nvPr/>
        </p:nvSpPr>
        <p:spPr bwMode="auto">
          <a:xfrm>
            <a:off x="6964145" y="4367211"/>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a:t>
            </a:r>
            <a:r>
              <a:rPr lang="en-GB" dirty="0" smtClean="0">
                <a:solidFill>
                  <a:srgbClr val="000000"/>
                </a:solidFill>
              </a:rPr>
              <a:t>0.</a:t>
            </a:r>
            <a:r>
              <a:rPr lang="en-US" dirty="0" smtClean="0">
                <a:solidFill>
                  <a:srgbClr val="000000"/>
                </a:solidFill>
              </a:rPr>
              <a:t>29</a:t>
            </a:r>
            <a:r>
              <a:rPr lang="en-GB" dirty="0" smtClean="0">
                <a:solidFill>
                  <a:srgbClr val="000000"/>
                </a:solidFill>
              </a:rPr>
              <a:t>)</a:t>
            </a:r>
            <a:endParaRPr lang="en-GB" dirty="0">
              <a:solidFill>
                <a:srgbClr val="000000"/>
              </a:solidFill>
            </a:endParaRPr>
          </a:p>
        </p:txBody>
      </p:sp>
      <p:sp>
        <p:nvSpPr>
          <p:cNvPr id="8" name="Oval 5"/>
          <p:cNvSpPr>
            <a:spLocks noChangeArrowheads="1"/>
          </p:cNvSpPr>
          <p:nvPr/>
        </p:nvSpPr>
        <p:spPr bwMode="auto">
          <a:xfrm>
            <a:off x="7107020" y="3286124"/>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0.29)</a:t>
            </a:r>
            <a:endParaRPr lang="en-GB" dirty="0">
              <a:solidFill>
                <a:srgbClr val="000000"/>
              </a:solidFill>
            </a:endParaRPr>
          </a:p>
        </p:txBody>
      </p:sp>
      <p:sp>
        <p:nvSpPr>
          <p:cNvPr id="9" name="Oval 6"/>
          <p:cNvSpPr>
            <a:spLocks noChangeArrowheads="1"/>
          </p:cNvSpPr>
          <p:nvPr/>
        </p:nvSpPr>
        <p:spPr bwMode="auto">
          <a:xfrm>
            <a:off x="6241833" y="4799011"/>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0.29)</a:t>
            </a:r>
            <a:endParaRPr lang="en-GB" dirty="0">
              <a:solidFill>
                <a:srgbClr val="000000"/>
              </a:solidFill>
            </a:endParaRPr>
          </a:p>
        </p:txBody>
      </p:sp>
      <p:sp>
        <p:nvSpPr>
          <p:cNvPr id="10" name="Oval 7"/>
          <p:cNvSpPr>
            <a:spLocks noChangeArrowheads="1"/>
          </p:cNvSpPr>
          <p:nvPr/>
        </p:nvSpPr>
        <p:spPr bwMode="auto">
          <a:xfrm>
            <a:off x="6241833" y="38639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(0.67)</a:t>
            </a:r>
            <a:endParaRPr lang="en-GB" dirty="0">
              <a:solidFill>
                <a:srgbClr val="000000"/>
              </a:solidFill>
            </a:endParaRPr>
          </a:p>
        </p:txBody>
      </p:sp>
      <p:sp>
        <p:nvSpPr>
          <p:cNvPr id="11" name="Oval 8"/>
          <p:cNvSpPr>
            <a:spLocks noChangeArrowheads="1"/>
          </p:cNvSpPr>
          <p:nvPr/>
        </p:nvSpPr>
        <p:spPr bwMode="auto">
          <a:xfrm>
            <a:off x="5306795" y="3362324"/>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12" name="Oval 9"/>
          <p:cNvSpPr>
            <a:spLocks noChangeArrowheads="1"/>
          </p:cNvSpPr>
          <p:nvPr/>
        </p:nvSpPr>
        <p:spPr bwMode="auto">
          <a:xfrm>
            <a:off x="8064283" y="4967286"/>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13" name="Oval 10"/>
          <p:cNvSpPr>
            <a:spLocks noChangeArrowheads="1"/>
          </p:cNvSpPr>
          <p:nvPr/>
        </p:nvSpPr>
        <p:spPr bwMode="auto">
          <a:xfrm>
            <a:off x="8115083" y="4006849"/>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14" name="AutoShape 11"/>
          <p:cNvCxnSpPr>
            <a:cxnSpLocks noChangeShapeType="1"/>
            <a:stCxn id="11" idx="5"/>
            <a:endCxn id="10" idx="1"/>
          </p:cNvCxnSpPr>
          <p:nvPr/>
        </p:nvCxnSpPr>
        <p:spPr bwMode="auto">
          <a:xfrm rot="16200000" flipH="1">
            <a:off x="5770102" y="3392242"/>
            <a:ext cx="298936" cy="729615"/>
          </a:xfrm>
          <a:prstGeom prst="straightConnector1">
            <a:avLst/>
          </a:prstGeom>
          <a:noFill/>
          <a:ln w="9360">
            <a:solidFill>
              <a:srgbClr val="000000"/>
            </a:solidFill>
            <a:miter lim="800000"/>
            <a:headEnd/>
            <a:tailEnd/>
          </a:ln>
          <a:effectLst/>
        </p:spPr>
      </p:cxnSp>
      <p:cxnSp>
        <p:nvCxnSpPr>
          <p:cNvPr id="15" name="AutoShape 12"/>
          <p:cNvCxnSpPr>
            <a:cxnSpLocks noChangeShapeType="1"/>
            <a:stCxn id="8" idx="5"/>
            <a:endCxn id="13" idx="1"/>
          </p:cNvCxnSpPr>
          <p:nvPr/>
        </p:nvCxnSpPr>
        <p:spPr bwMode="auto">
          <a:xfrm rot="16200000" flipH="1">
            <a:off x="7498658" y="3390422"/>
            <a:ext cx="515301" cy="802640"/>
          </a:xfrm>
          <a:prstGeom prst="straightConnector1">
            <a:avLst/>
          </a:prstGeom>
          <a:noFill/>
          <a:ln w="9360">
            <a:solidFill>
              <a:srgbClr val="000000"/>
            </a:solidFill>
            <a:miter lim="800000"/>
            <a:headEnd/>
            <a:tailEnd/>
          </a:ln>
          <a:effectLst/>
        </p:spPr>
      </p:cxnSp>
      <p:cxnSp>
        <p:nvCxnSpPr>
          <p:cNvPr id="16" name="AutoShape 13"/>
          <p:cNvCxnSpPr>
            <a:cxnSpLocks noChangeShapeType="1"/>
            <a:stCxn id="10" idx="5"/>
            <a:endCxn id="7" idx="1"/>
          </p:cNvCxnSpPr>
          <p:nvPr/>
        </p:nvCxnSpPr>
        <p:spPr bwMode="auto">
          <a:xfrm rot="16200000" flipH="1">
            <a:off x="6599338" y="4002404"/>
            <a:ext cx="297814" cy="516890"/>
          </a:xfrm>
          <a:prstGeom prst="straightConnector1">
            <a:avLst/>
          </a:prstGeom>
          <a:noFill/>
          <a:ln w="9360">
            <a:solidFill>
              <a:srgbClr val="000000"/>
            </a:solidFill>
            <a:miter lim="800000"/>
            <a:headEnd/>
            <a:tailEnd/>
          </a:ln>
          <a:effectLst/>
        </p:spPr>
      </p:cxnSp>
      <p:cxnSp>
        <p:nvCxnSpPr>
          <p:cNvPr id="17" name="AutoShape 14"/>
          <p:cNvCxnSpPr>
            <a:cxnSpLocks noChangeShapeType="1"/>
            <a:stCxn id="8" idx="2"/>
            <a:endCxn id="10" idx="7"/>
          </p:cNvCxnSpPr>
          <p:nvPr/>
        </p:nvCxnSpPr>
        <p:spPr bwMode="auto">
          <a:xfrm rot="10800000" flipV="1">
            <a:off x="6489800" y="3431380"/>
            <a:ext cx="617220" cy="475138"/>
          </a:xfrm>
          <a:prstGeom prst="straightConnector1">
            <a:avLst/>
          </a:prstGeom>
          <a:noFill/>
          <a:ln w="9360">
            <a:solidFill>
              <a:srgbClr val="000000"/>
            </a:solidFill>
            <a:miter lim="800000"/>
            <a:headEnd/>
            <a:tailEnd/>
          </a:ln>
          <a:effectLst/>
        </p:spPr>
      </p:cxnSp>
      <p:cxnSp>
        <p:nvCxnSpPr>
          <p:cNvPr id="18" name="AutoShape 15"/>
          <p:cNvCxnSpPr>
            <a:cxnSpLocks noChangeShapeType="1"/>
            <a:stCxn id="10" idx="4"/>
            <a:endCxn id="9" idx="0"/>
          </p:cNvCxnSpPr>
          <p:nvPr/>
        </p:nvCxnSpPr>
        <p:spPr bwMode="auto">
          <a:xfrm rot="5400000">
            <a:off x="6064827" y="4476748"/>
            <a:ext cx="644525" cy="1588"/>
          </a:xfrm>
          <a:prstGeom prst="straightConnector1">
            <a:avLst/>
          </a:prstGeom>
          <a:noFill/>
          <a:ln w="9360">
            <a:solidFill>
              <a:srgbClr val="000000"/>
            </a:solidFill>
            <a:miter lim="800000"/>
            <a:headEnd/>
            <a:tailEnd/>
          </a:ln>
          <a:effectLst/>
        </p:spPr>
      </p:cxnSp>
      <p:cxnSp>
        <p:nvCxnSpPr>
          <p:cNvPr id="19" name="AutoShape 16"/>
          <p:cNvCxnSpPr>
            <a:cxnSpLocks noChangeShapeType="1"/>
            <a:stCxn id="9" idx="7"/>
            <a:endCxn id="7" idx="3"/>
          </p:cNvCxnSpPr>
          <p:nvPr/>
        </p:nvCxnSpPr>
        <p:spPr bwMode="auto">
          <a:xfrm rot="5400000" flipH="1" flipV="1">
            <a:off x="6635057" y="4469923"/>
            <a:ext cx="226377" cy="516890"/>
          </a:xfrm>
          <a:prstGeom prst="straightConnector1">
            <a:avLst/>
          </a:prstGeom>
          <a:noFill/>
          <a:ln w="9360">
            <a:solidFill>
              <a:srgbClr val="000000"/>
            </a:solidFill>
            <a:miter lim="800000"/>
            <a:headEnd/>
            <a:tailEnd/>
          </a:ln>
          <a:effectLst/>
        </p:spPr>
      </p:cxnSp>
      <p:cxnSp>
        <p:nvCxnSpPr>
          <p:cNvPr id="20" name="AutoShape 17"/>
          <p:cNvCxnSpPr>
            <a:cxnSpLocks noChangeShapeType="1"/>
            <a:stCxn id="7" idx="5"/>
            <a:endCxn id="12" idx="1"/>
          </p:cNvCxnSpPr>
          <p:nvPr/>
        </p:nvCxnSpPr>
        <p:spPr bwMode="auto">
          <a:xfrm rot="16200000" flipH="1">
            <a:off x="7462144" y="4365147"/>
            <a:ext cx="394652" cy="894715"/>
          </a:xfrm>
          <a:prstGeom prst="straightConnector1">
            <a:avLst/>
          </a:prstGeom>
          <a:noFill/>
          <a:ln w="9360">
            <a:solidFill>
              <a:srgbClr val="000000"/>
            </a:solidFill>
            <a:miter lim="800000"/>
            <a:headEnd/>
            <a:tailEnd/>
          </a:ln>
          <a:effectLst/>
        </p:spPr>
      </p:cxnSp>
      <p:cxnSp>
        <p:nvCxnSpPr>
          <p:cNvPr id="21" name="AutoShape 18"/>
          <p:cNvCxnSpPr>
            <a:cxnSpLocks noChangeShapeType="1"/>
            <a:stCxn id="9" idx="2"/>
            <a:endCxn id="6" idx="7"/>
          </p:cNvCxnSpPr>
          <p:nvPr/>
        </p:nvCxnSpPr>
        <p:spPr bwMode="auto">
          <a:xfrm rot="10800000" flipV="1">
            <a:off x="5194401" y="4944268"/>
            <a:ext cx="1047433" cy="257650"/>
          </a:xfrm>
          <a:prstGeom prst="straightConnector1">
            <a:avLst/>
          </a:prstGeom>
          <a:noFill/>
          <a:ln w="9360">
            <a:solidFill>
              <a:srgbClr val="000000"/>
            </a:solidFill>
            <a:miter lim="800000"/>
            <a:headEnd/>
            <a:tailEnd/>
          </a:ln>
          <a:effectLst/>
        </p:spPr>
      </p:cxnSp>
      <p:graphicFrame>
        <p:nvGraphicFramePr>
          <p:cNvPr id="57346" name="Object 2"/>
          <p:cNvGraphicFramePr>
            <a:graphicFrameLocks noChangeAspect="1"/>
          </p:cNvGraphicFramePr>
          <p:nvPr/>
        </p:nvGraphicFramePr>
        <p:xfrm>
          <a:off x="1863725" y="1973263"/>
          <a:ext cx="5529600" cy="884233"/>
        </p:xfrm>
        <a:graphic>
          <a:graphicData uri="http://schemas.openxmlformats.org/presentationml/2006/ole">
            <mc:AlternateContent xmlns:mc="http://schemas.openxmlformats.org/markup-compatibility/2006">
              <mc:Choice xmlns:v="urn:schemas-microsoft-com:vml" Requires="v">
                <p:oleObj spid="_x0000_s475141" name="数式" r:id="rId4" imgW="2705040" imgH="431640" progId="Equation.3">
                  <p:embed/>
                </p:oleObj>
              </mc:Choice>
              <mc:Fallback>
                <p:oleObj name="数式" r:id="rId4" imgW="2705040" imgH="43164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63725" y="1973263"/>
                        <a:ext cx="5529600" cy="88423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Oval 3"/>
          <p:cNvSpPr>
            <a:spLocks noChangeArrowheads="1"/>
          </p:cNvSpPr>
          <p:nvPr/>
        </p:nvSpPr>
        <p:spPr bwMode="auto">
          <a:xfrm>
            <a:off x="402964" y="51911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26" name="Oval 4"/>
          <p:cNvSpPr>
            <a:spLocks noChangeArrowheads="1"/>
          </p:cNvSpPr>
          <p:nvPr/>
        </p:nvSpPr>
        <p:spPr bwMode="auto">
          <a:xfrm>
            <a:off x="2420676" y="4398963"/>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smtClean="0">
                <a:solidFill>
                  <a:srgbClr val="000000"/>
                </a:solidFill>
              </a:rPr>
              <a:t>(6)</a:t>
            </a:r>
            <a:endParaRPr lang="en-GB" dirty="0">
              <a:solidFill>
                <a:srgbClr val="000000"/>
              </a:solidFill>
            </a:endParaRPr>
          </a:p>
        </p:txBody>
      </p:sp>
      <p:sp>
        <p:nvSpPr>
          <p:cNvPr id="27" name="Oval 5"/>
          <p:cNvSpPr>
            <a:spLocks noChangeArrowheads="1"/>
          </p:cNvSpPr>
          <p:nvPr/>
        </p:nvSpPr>
        <p:spPr bwMode="auto">
          <a:xfrm>
            <a:off x="2563551" y="3317875"/>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(6)</a:t>
            </a:r>
            <a:endParaRPr lang="en-GB" dirty="0">
              <a:solidFill>
                <a:srgbClr val="000000"/>
              </a:solidFill>
            </a:endParaRPr>
          </a:p>
        </p:txBody>
      </p:sp>
      <p:sp>
        <p:nvSpPr>
          <p:cNvPr id="28" name="Oval 6"/>
          <p:cNvSpPr>
            <a:spLocks noChangeArrowheads="1"/>
          </p:cNvSpPr>
          <p:nvPr/>
        </p:nvSpPr>
        <p:spPr bwMode="auto">
          <a:xfrm>
            <a:off x="1698364" y="4830763"/>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(6)</a:t>
            </a:r>
            <a:endParaRPr lang="en-GB" dirty="0">
              <a:solidFill>
                <a:srgbClr val="000000"/>
              </a:solidFill>
            </a:endParaRPr>
          </a:p>
        </p:txBody>
      </p:sp>
      <p:sp>
        <p:nvSpPr>
          <p:cNvPr id="29" name="Oval 7"/>
          <p:cNvSpPr>
            <a:spLocks noChangeArrowheads="1"/>
          </p:cNvSpPr>
          <p:nvPr/>
        </p:nvSpPr>
        <p:spPr bwMode="auto">
          <a:xfrm>
            <a:off x="1698364" y="3895725"/>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(14)</a:t>
            </a:r>
            <a:endParaRPr lang="en-GB" dirty="0">
              <a:solidFill>
                <a:srgbClr val="000000"/>
              </a:solidFill>
            </a:endParaRPr>
          </a:p>
        </p:txBody>
      </p:sp>
      <p:sp>
        <p:nvSpPr>
          <p:cNvPr id="30" name="Oval 8"/>
          <p:cNvSpPr>
            <a:spLocks noChangeArrowheads="1"/>
          </p:cNvSpPr>
          <p:nvPr/>
        </p:nvSpPr>
        <p:spPr bwMode="auto">
          <a:xfrm>
            <a:off x="763326" y="3394075"/>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31" name="Oval 9"/>
          <p:cNvSpPr>
            <a:spLocks noChangeArrowheads="1"/>
          </p:cNvSpPr>
          <p:nvPr/>
        </p:nvSpPr>
        <p:spPr bwMode="auto">
          <a:xfrm>
            <a:off x="3520814" y="51069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32" name="Oval 10"/>
          <p:cNvSpPr>
            <a:spLocks noChangeArrowheads="1"/>
          </p:cNvSpPr>
          <p:nvPr/>
        </p:nvSpPr>
        <p:spPr bwMode="auto">
          <a:xfrm>
            <a:off x="3571614" y="41465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33" name="AutoShape 11"/>
          <p:cNvCxnSpPr>
            <a:cxnSpLocks noChangeShapeType="1"/>
            <a:stCxn id="30" idx="5"/>
            <a:endCxn id="29" idx="1"/>
          </p:cNvCxnSpPr>
          <p:nvPr/>
        </p:nvCxnSpPr>
        <p:spPr bwMode="auto">
          <a:xfrm rot="16200000" flipH="1">
            <a:off x="1226633" y="3423993"/>
            <a:ext cx="298937" cy="729615"/>
          </a:xfrm>
          <a:prstGeom prst="straightConnector1">
            <a:avLst/>
          </a:prstGeom>
          <a:noFill/>
          <a:ln w="9360">
            <a:solidFill>
              <a:srgbClr val="000000"/>
            </a:solidFill>
            <a:miter lim="800000"/>
            <a:headEnd/>
            <a:tailEnd/>
          </a:ln>
          <a:effectLst/>
        </p:spPr>
      </p:cxnSp>
      <p:cxnSp>
        <p:nvCxnSpPr>
          <p:cNvPr id="34" name="AutoShape 12"/>
          <p:cNvCxnSpPr>
            <a:cxnSpLocks noChangeShapeType="1"/>
            <a:stCxn id="27" idx="5"/>
            <a:endCxn id="32" idx="1"/>
          </p:cNvCxnSpPr>
          <p:nvPr/>
        </p:nvCxnSpPr>
        <p:spPr bwMode="auto">
          <a:xfrm rot="16200000" flipH="1">
            <a:off x="2901213" y="3476149"/>
            <a:ext cx="623252" cy="802640"/>
          </a:xfrm>
          <a:prstGeom prst="straightConnector1">
            <a:avLst/>
          </a:prstGeom>
          <a:noFill/>
          <a:ln w="9360">
            <a:solidFill>
              <a:srgbClr val="000000"/>
            </a:solidFill>
            <a:miter lim="800000"/>
            <a:headEnd/>
            <a:tailEnd/>
          </a:ln>
          <a:effectLst/>
        </p:spPr>
      </p:cxnSp>
      <p:cxnSp>
        <p:nvCxnSpPr>
          <p:cNvPr id="35" name="AutoShape 13"/>
          <p:cNvCxnSpPr>
            <a:cxnSpLocks noChangeShapeType="1"/>
            <a:stCxn id="29" idx="5"/>
            <a:endCxn id="26" idx="1"/>
          </p:cNvCxnSpPr>
          <p:nvPr/>
        </p:nvCxnSpPr>
        <p:spPr bwMode="auto">
          <a:xfrm rot="16200000" flipH="1">
            <a:off x="2055869" y="4034155"/>
            <a:ext cx="297814" cy="516890"/>
          </a:xfrm>
          <a:prstGeom prst="straightConnector1">
            <a:avLst/>
          </a:prstGeom>
          <a:noFill/>
          <a:ln w="9360">
            <a:solidFill>
              <a:srgbClr val="000000"/>
            </a:solidFill>
            <a:miter lim="800000"/>
            <a:headEnd/>
            <a:tailEnd/>
          </a:ln>
          <a:effectLst/>
        </p:spPr>
      </p:cxnSp>
      <p:cxnSp>
        <p:nvCxnSpPr>
          <p:cNvPr id="36" name="AutoShape 14"/>
          <p:cNvCxnSpPr>
            <a:cxnSpLocks noChangeShapeType="1"/>
            <a:stCxn id="27" idx="2"/>
            <a:endCxn id="29" idx="7"/>
          </p:cNvCxnSpPr>
          <p:nvPr/>
        </p:nvCxnSpPr>
        <p:spPr bwMode="auto">
          <a:xfrm rot="10800000" flipV="1">
            <a:off x="1946331" y="3463132"/>
            <a:ext cx="617220" cy="475138"/>
          </a:xfrm>
          <a:prstGeom prst="straightConnector1">
            <a:avLst/>
          </a:prstGeom>
          <a:noFill/>
          <a:ln w="9360">
            <a:solidFill>
              <a:srgbClr val="000000"/>
            </a:solidFill>
            <a:miter lim="800000"/>
            <a:headEnd/>
            <a:tailEnd/>
          </a:ln>
          <a:effectLst/>
        </p:spPr>
      </p:cxnSp>
      <p:cxnSp>
        <p:nvCxnSpPr>
          <p:cNvPr id="37" name="AutoShape 15"/>
          <p:cNvCxnSpPr>
            <a:cxnSpLocks noChangeShapeType="1"/>
            <a:stCxn id="29" idx="4"/>
            <a:endCxn id="28" idx="0"/>
          </p:cNvCxnSpPr>
          <p:nvPr/>
        </p:nvCxnSpPr>
        <p:spPr bwMode="auto">
          <a:xfrm rot="5400000">
            <a:off x="1521358" y="4508500"/>
            <a:ext cx="644525" cy="1588"/>
          </a:xfrm>
          <a:prstGeom prst="straightConnector1">
            <a:avLst/>
          </a:prstGeom>
          <a:noFill/>
          <a:ln w="9360">
            <a:solidFill>
              <a:srgbClr val="000000"/>
            </a:solidFill>
            <a:miter lim="800000"/>
            <a:headEnd/>
            <a:tailEnd/>
          </a:ln>
          <a:effectLst/>
        </p:spPr>
      </p:cxnSp>
      <p:cxnSp>
        <p:nvCxnSpPr>
          <p:cNvPr id="38" name="AutoShape 16"/>
          <p:cNvCxnSpPr>
            <a:cxnSpLocks noChangeShapeType="1"/>
            <a:stCxn id="28" idx="7"/>
            <a:endCxn id="26" idx="3"/>
          </p:cNvCxnSpPr>
          <p:nvPr/>
        </p:nvCxnSpPr>
        <p:spPr bwMode="auto">
          <a:xfrm rot="5400000" flipH="1" flipV="1">
            <a:off x="2091588" y="4501674"/>
            <a:ext cx="226376" cy="516890"/>
          </a:xfrm>
          <a:prstGeom prst="straightConnector1">
            <a:avLst/>
          </a:prstGeom>
          <a:noFill/>
          <a:ln w="9360">
            <a:solidFill>
              <a:srgbClr val="000000"/>
            </a:solidFill>
            <a:miter lim="800000"/>
            <a:headEnd/>
            <a:tailEnd/>
          </a:ln>
          <a:effectLst/>
        </p:spPr>
      </p:cxnSp>
      <p:cxnSp>
        <p:nvCxnSpPr>
          <p:cNvPr id="39" name="AutoShape 17"/>
          <p:cNvCxnSpPr>
            <a:cxnSpLocks noChangeShapeType="1"/>
            <a:stCxn id="26" idx="5"/>
            <a:endCxn id="31" idx="1"/>
          </p:cNvCxnSpPr>
          <p:nvPr/>
        </p:nvCxnSpPr>
        <p:spPr bwMode="auto">
          <a:xfrm rot="16200000" flipH="1">
            <a:off x="2864701" y="4450873"/>
            <a:ext cx="502601" cy="894715"/>
          </a:xfrm>
          <a:prstGeom prst="straightConnector1">
            <a:avLst/>
          </a:prstGeom>
          <a:noFill/>
          <a:ln w="9360">
            <a:solidFill>
              <a:srgbClr val="000000"/>
            </a:solidFill>
            <a:miter lim="800000"/>
            <a:headEnd/>
            <a:tailEnd/>
          </a:ln>
          <a:effectLst/>
        </p:spPr>
      </p:cxnSp>
      <p:cxnSp>
        <p:nvCxnSpPr>
          <p:cNvPr id="40" name="AutoShape 18"/>
          <p:cNvCxnSpPr>
            <a:cxnSpLocks noChangeShapeType="1"/>
            <a:stCxn id="28" idx="2"/>
            <a:endCxn id="25" idx="7"/>
          </p:cNvCxnSpPr>
          <p:nvPr/>
        </p:nvCxnSpPr>
        <p:spPr bwMode="auto">
          <a:xfrm rot="10800000" flipV="1">
            <a:off x="650932" y="4976018"/>
            <a:ext cx="1047433" cy="257651"/>
          </a:xfrm>
          <a:prstGeom prst="straightConnector1">
            <a:avLst/>
          </a:prstGeom>
          <a:noFill/>
          <a:ln w="9360">
            <a:solidFill>
              <a:srgbClr val="000000"/>
            </a:solidFill>
            <a:miter lim="800000"/>
            <a:headEnd/>
            <a:tailEnd/>
          </a:ln>
          <a:effectLst/>
        </p:spPr>
      </p:cxnSp>
      <p:sp>
        <p:nvSpPr>
          <p:cNvPr id="43" name="正方形/長方形 42"/>
          <p:cNvSpPr/>
          <p:nvPr/>
        </p:nvSpPr>
        <p:spPr>
          <a:xfrm>
            <a:off x="725714" y="5756831"/>
            <a:ext cx="3243943" cy="738664"/>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内の数字は，そのノードを経由して他のノードへ繋がることが可能な経路の数（媒介地）</a:t>
            </a:r>
            <a:endParaRPr lang="en-GB" sz="1400" dirty="0">
              <a:solidFill>
                <a:srgbClr val="000000"/>
              </a:solidFill>
            </a:endParaRPr>
          </a:p>
        </p:txBody>
      </p:sp>
      <p:sp>
        <p:nvSpPr>
          <p:cNvPr id="44" name="正方形/長方形 43"/>
          <p:cNvSpPr/>
          <p:nvPr/>
        </p:nvSpPr>
        <p:spPr>
          <a:xfrm>
            <a:off x="5575304" y="575683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内の数字は，そのノードの媒介性</a:t>
            </a:r>
            <a:endParaRPr lang="en-GB" sz="1400" dirty="0">
              <a:solidFill>
                <a:srgbClr val="00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solidFill>
                  <a:srgbClr val="0070C0"/>
                </a:solidFill>
              </a:rPr>
              <a:t>演習編</a:t>
            </a:r>
            <a:endParaRPr lang="en-US" altLang="ja-JP" dirty="0" smtClean="0">
              <a:solidFill>
                <a:srgbClr val="0070C0"/>
              </a:solidFill>
            </a:endParaRPr>
          </a:p>
          <a:p>
            <a:pPr lvl="1"/>
            <a:r>
              <a:rPr lang="ja-JP" altLang="en-US" dirty="0">
                <a:solidFill>
                  <a:srgbClr val="0070C0"/>
                </a:solidFill>
              </a:rPr>
              <a:t>ツールに</a:t>
            </a:r>
            <a:r>
              <a:rPr lang="ja-JP" altLang="en-US" dirty="0" smtClean="0">
                <a:solidFill>
                  <a:srgbClr val="0070C0"/>
                </a:solidFill>
              </a:rPr>
              <a:t>よる分析方法</a:t>
            </a:r>
            <a:endParaRPr lang="en-US" altLang="ja-JP" dirty="0" smtClean="0">
              <a:solidFill>
                <a:srgbClr val="0070C0"/>
              </a:solidFill>
            </a:endParaRPr>
          </a:p>
          <a:p>
            <a:pPr lvl="1"/>
            <a:r>
              <a:rPr lang="ja-JP" altLang="en-US" dirty="0" smtClean="0">
                <a:solidFill>
                  <a:srgbClr val="0070C0"/>
                </a:solidFill>
              </a:rPr>
              <a:t>中心性分析・所属関係分析（演習）</a:t>
            </a:r>
          </a:p>
          <a:p>
            <a:r>
              <a:rPr lang="ja-JP" altLang="en-US" dirty="0" smtClean="0"/>
              <a:t>応用編</a:t>
            </a:r>
            <a:endParaRPr lang="en-US" altLang="ja-JP" dirty="0" smtClean="0"/>
          </a:p>
          <a:p>
            <a:pPr lvl="1"/>
            <a:r>
              <a:rPr lang="ja-JP" altLang="en-US" dirty="0" smtClean="0"/>
              <a:t>大規模データを用いた社会ネットワーク分析（実習）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49</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solidFill>
                  <a:srgbClr val="0070C0"/>
                </a:solidFill>
              </a:rPr>
              <a:t>Pajek</a:t>
            </a:r>
            <a:r>
              <a:rPr lang="ja-JP" altLang="en-US" dirty="0" smtClean="0">
                <a:solidFill>
                  <a:srgbClr val="0070C0"/>
                </a:solidFill>
              </a:rPr>
              <a:t>による社会ネットワーク分析</a:t>
            </a:r>
            <a:endParaRPr lang="en-US" altLang="ja-JP" dirty="0" smtClean="0">
              <a:solidFill>
                <a:srgbClr val="0070C0"/>
              </a:solidFill>
            </a:endParaRPr>
          </a:p>
          <a:p>
            <a:pPr>
              <a:buNone/>
            </a:pPr>
            <a:endParaRPr lang="en-US" altLang="ja-JP" dirty="0" smtClean="0"/>
          </a:p>
          <a:p>
            <a:r>
              <a:rPr lang="ja-JP" altLang="en-US" dirty="0" smtClean="0"/>
              <a:t>演習：</a:t>
            </a:r>
            <a:r>
              <a:rPr lang="en-US" altLang="ja-JP" dirty="0" smtClean="0"/>
              <a:t> </a:t>
            </a:r>
            <a:r>
              <a:rPr lang="en-US" altLang="ja-JP" dirty="0" err="1" smtClean="0"/>
              <a:t>Pajek</a:t>
            </a:r>
            <a:r>
              <a:rPr lang="ja-JP" altLang="en-US" dirty="0" smtClean="0"/>
              <a:t>を用いた中心性分析</a:t>
            </a:r>
            <a:endParaRPr lang="en-US" altLang="ja-JP" dirty="0" smtClean="0"/>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を用いた所属関係分析</a:t>
            </a:r>
            <a:endParaRPr lang="en-US" altLang="ja-JP" dirty="0" smtClean="0"/>
          </a:p>
          <a:p>
            <a:pPr lvl="1"/>
            <a:endParaRPr lang="en-US" altLang="ja-JP" dirty="0" smtClean="0"/>
          </a:p>
          <a:p>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50</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09AF2F00-12BB-487B-B667-D0176A61EE77}" type="slidenum">
              <a:rPr lang="en-US" altLang="ja-JP"/>
              <a:pPr/>
              <a:t>51</a:t>
            </a:fld>
            <a:endParaRPr lang="en-US" altLang="ja-JP" dirty="0"/>
          </a:p>
        </p:txBody>
      </p:sp>
      <p:sp>
        <p:nvSpPr>
          <p:cNvPr id="97282" name="Rectangle 2"/>
          <p:cNvSpPr>
            <a:spLocks noGrp="1" noChangeArrowheads="1"/>
          </p:cNvSpPr>
          <p:nvPr>
            <p:ph type="title"/>
          </p:nvPr>
        </p:nvSpPr>
        <p:spPr/>
        <p:txBody>
          <a:bodyPr/>
          <a:lstStyle/>
          <a:p>
            <a:r>
              <a:rPr lang="ja-JP" altLang="en-US" dirty="0"/>
              <a:t>ネットワーク分析ツール  </a:t>
            </a:r>
            <a:r>
              <a:rPr lang="en-US" altLang="ja-JP" dirty="0" err="1"/>
              <a:t>Pajek</a:t>
            </a:r>
            <a:endParaRPr lang="en-US" altLang="ja-JP" dirty="0"/>
          </a:p>
        </p:txBody>
      </p:sp>
      <p:sp>
        <p:nvSpPr>
          <p:cNvPr id="97283" name="Rectangle 3"/>
          <p:cNvSpPr>
            <a:spLocks noGrp="1" noChangeArrowheads="1"/>
          </p:cNvSpPr>
          <p:nvPr>
            <p:ph type="body" idx="1"/>
          </p:nvPr>
        </p:nvSpPr>
        <p:spPr/>
        <p:txBody>
          <a:bodyPr/>
          <a:lstStyle/>
          <a:p>
            <a:pPr>
              <a:lnSpc>
                <a:spcPct val="90000"/>
              </a:lnSpc>
            </a:pPr>
            <a:r>
              <a:rPr lang="ja-JP" altLang="en-US" dirty="0" smtClean="0"/>
              <a:t>大規模ネットワーク</a:t>
            </a:r>
            <a:r>
              <a:rPr lang="ja-JP" altLang="en-US" dirty="0"/>
              <a:t>分析</a:t>
            </a:r>
            <a:r>
              <a:rPr lang="ja-JP" altLang="en-US" dirty="0" smtClean="0"/>
              <a:t>ツール</a:t>
            </a:r>
            <a:endParaRPr lang="en-US" altLang="ja-JP" dirty="0" smtClean="0"/>
          </a:p>
          <a:p>
            <a:pPr lvl="1">
              <a:lnSpc>
                <a:spcPct val="90000"/>
              </a:lnSpc>
            </a:pPr>
            <a:r>
              <a:rPr lang="ja-JP" altLang="en-US" dirty="0" smtClean="0">
                <a:solidFill>
                  <a:srgbClr val="FF9900"/>
                </a:solidFill>
              </a:rPr>
              <a:t>クラスタ</a:t>
            </a:r>
            <a:r>
              <a:rPr lang="ja-JP" altLang="en-US" dirty="0">
                <a:solidFill>
                  <a:srgbClr val="FF9900"/>
                </a:solidFill>
              </a:rPr>
              <a:t>係数，ネットワーク</a:t>
            </a:r>
            <a:r>
              <a:rPr lang="ja-JP" altLang="en-US" dirty="0" smtClean="0">
                <a:solidFill>
                  <a:srgbClr val="FF9900"/>
                </a:solidFill>
              </a:rPr>
              <a:t>密度，中心性</a:t>
            </a:r>
            <a:r>
              <a:rPr lang="ja-JP" altLang="en-US" dirty="0" smtClean="0"/>
              <a:t>など</a:t>
            </a:r>
            <a:r>
              <a:rPr lang="ja-JP" altLang="en-US" dirty="0"/>
              <a:t>，ネットワークの特徴を表す様々</a:t>
            </a:r>
            <a:r>
              <a:rPr lang="ja-JP" altLang="en-US" dirty="0" smtClean="0"/>
              <a:t>な値を計算すること</a:t>
            </a:r>
            <a:r>
              <a:rPr lang="ja-JP" altLang="en-US" dirty="0"/>
              <a:t>が</a:t>
            </a:r>
            <a:r>
              <a:rPr lang="ja-JP" altLang="en-US" dirty="0" smtClean="0"/>
              <a:t>できる</a:t>
            </a:r>
            <a:endParaRPr lang="en-US" altLang="ja-JP" dirty="0" smtClean="0"/>
          </a:p>
          <a:p>
            <a:pPr lvl="1">
              <a:lnSpc>
                <a:spcPct val="90000"/>
              </a:lnSpc>
            </a:pPr>
            <a:r>
              <a:rPr lang="ja-JP" altLang="en-US" dirty="0" smtClean="0"/>
              <a:t>ネットワークを分析しやすいような形式で可視化することができる</a:t>
            </a: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buNone/>
            </a:pPr>
            <a:endParaRPr lang="ja-JP" altLang="en-US" dirty="0"/>
          </a:p>
        </p:txBody>
      </p:sp>
      <p:pic>
        <p:nvPicPr>
          <p:cNvPr id="97284" name="Picture 4"/>
          <p:cNvPicPr>
            <a:picLocks noChangeAspect="1" noChangeArrowheads="1"/>
          </p:cNvPicPr>
          <p:nvPr/>
        </p:nvPicPr>
        <p:blipFill>
          <a:blip r:embed="rId3" cstate="print"/>
          <a:srcRect l="24374" t="20313" r="21875" b="29688"/>
          <a:stretch>
            <a:fillRect/>
          </a:stretch>
        </p:blipFill>
        <p:spPr bwMode="auto">
          <a:xfrm>
            <a:off x="533400" y="3157558"/>
            <a:ext cx="3733800" cy="2970213"/>
          </a:xfrm>
          <a:prstGeom prst="rect">
            <a:avLst/>
          </a:prstGeom>
          <a:noFill/>
          <a:ln w="9525">
            <a:noFill/>
            <a:miter lim="800000"/>
            <a:headEnd/>
            <a:tailEnd/>
          </a:ln>
          <a:effectLst/>
        </p:spPr>
      </p:pic>
      <p:sp>
        <p:nvSpPr>
          <p:cNvPr id="97285" name="Text Box 5"/>
          <p:cNvSpPr txBox="1">
            <a:spLocks noChangeArrowheads="1"/>
          </p:cNvSpPr>
          <p:nvPr/>
        </p:nvSpPr>
        <p:spPr bwMode="auto">
          <a:xfrm>
            <a:off x="1600200" y="6053158"/>
            <a:ext cx="1600200" cy="304800"/>
          </a:xfrm>
          <a:prstGeom prst="rect">
            <a:avLst/>
          </a:prstGeom>
          <a:noFill/>
          <a:ln w="9525">
            <a:noFill/>
            <a:miter lim="800000"/>
            <a:headEnd/>
            <a:tailEnd/>
          </a:ln>
          <a:effectLst/>
        </p:spPr>
        <p:txBody>
          <a:bodyPr>
            <a:spAutoFit/>
          </a:bodyPr>
          <a:lstStyle/>
          <a:p>
            <a:pPr>
              <a:spcBef>
                <a:spcPct val="50000"/>
              </a:spcBef>
              <a:buNone/>
            </a:pPr>
            <a:r>
              <a:rPr lang="en-US" altLang="ja-JP" sz="1400" dirty="0" err="1">
                <a:latin typeface="Times" charset="0"/>
                <a:ea typeface="ＭＳ Ｐ明朝" charset="-128"/>
              </a:rPr>
              <a:t>Pajek</a:t>
            </a:r>
            <a:r>
              <a:rPr lang="ja-JP" altLang="en-US" sz="1400" dirty="0">
                <a:latin typeface="Times" charset="0"/>
                <a:ea typeface="ＭＳ Ｐ明朝" charset="-128"/>
              </a:rPr>
              <a:t>の起動画面</a:t>
            </a:r>
          </a:p>
        </p:txBody>
      </p:sp>
      <p:pic>
        <p:nvPicPr>
          <p:cNvPr id="97286" name="Picture 6"/>
          <p:cNvPicPr>
            <a:picLocks noChangeAspect="1" noChangeArrowheads="1"/>
          </p:cNvPicPr>
          <p:nvPr/>
        </p:nvPicPr>
        <p:blipFill>
          <a:blip r:embed="rId4" cstate="print"/>
          <a:srcRect l="10001" t="12500" r="10625" b="12500"/>
          <a:stretch>
            <a:fillRect/>
          </a:stretch>
        </p:blipFill>
        <p:spPr bwMode="auto">
          <a:xfrm>
            <a:off x="4572000" y="3157558"/>
            <a:ext cx="4114800" cy="2968625"/>
          </a:xfrm>
          <a:prstGeom prst="rect">
            <a:avLst/>
          </a:prstGeom>
          <a:noFill/>
          <a:ln w="9525">
            <a:noFill/>
            <a:miter lim="800000"/>
            <a:headEnd/>
            <a:tailEnd/>
          </a:ln>
          <a:effectLst/>
        </p:spPr>
      </p:pic>
      <p:sp>
        <p:nvSpPr>
          <p:cNvPr id="97287" name="Text Box 7"/>
          <p:cNvSpPr txBox="1">
            <a:spLocks noChangeArrowheads="1"/>
          </p:cNvSpPr>
          <p:nvPr/>
        </p:nvSpPr>
        <p:spPr bwMode="auto">
          <a:xfrm>
            <a:off x="5562600" y="6053158"/>
            <a:ext cx="1981200" cy="304800"/>
          </a:xfrm>
          <a:prstGeom prst="rect">
            <a:avLst/>
          </a:prstGeom>
          <a:noFill/>
          <a:ln w="9525">
            <a:noFill/>
            <a:miter lim="800000"/>
            <a:headEnd/>
            <a:tailEnd/>
          </a:ln>
          <a:effectLst/>
        </p:spPr>
        <p:txBody>
          <a:bodyPr>
            <a:spAutoFit/>
          </a:bodyPr>
          <a:lstStyle/>
          <a:p>
            <a:pPr>
              <a:spcBef>
                <a:spcPct val="50000"/>
              </a:spcBef>
              <a:buNone/>
            </a:pPr>
            <a:r>
              <a:rPr lang="ja-JP" altLang="en-US" sz="1400" dirty="0">
                <a:latin typeface="Times" charset="0"/>
                <a:ea typeface="ＭＳ Ｐ明朝" charset="-128"/>
              </a:rPr>
              <a:t>ネットワーク描画の一例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en-US" altLang="ja-JP" dirty="0" smtClean="0"/>
              <a:t>1/3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pPr>
            <a:r>
              <a:rPr lang="en-US" altLang="ja-JP" dirty="0"/>
              <a:t>Vertices</a:t>
            </a:r>
          </a:p>
          <a:p>
            <a:pPr lvl="1">
              <a:lnSpc>
                <a:spcPct val="90000"/>
              </a:lnSpc>
            </a:pPr>
            <a:r>
              <a:rPr lang="ja-JP" altLang="en-US" dirty="0"/>
              <a:t>ノードのこと．</a:t>
            </a:r>
          </a:p>
          <a:p>
            <a:pPr>
              <a:lnSpc>
                <a:spcPct val="90000"/>
              </a:lnSpc>
            </a:pPr>
            <a:r>
              <a:rPr lang="en-US" altLang="ja-JP" dirty="0"/>
              <a:t>Edges</a:t>
            </a:r>
          </a:p>
          <a:p>
            <a:pPr lvl="1">
              <a:lnSpc>
                <a:spcPct val="90000"/>
              </a:lnSpc>
            </a:pPr>
            <a:r>
              <a:rPr lang="ja-JP" altLang="en-US" dirty="0"/>
              <a:t>ノード間を結ぶ</a:t>
            </a:r>
            <a:r>
              <a:rPr lang="ja-JP" altLang="en-US" dirty="0">
                <a:solidFill>
                  <a:srgbClr val="FF5050"/>
                </a:solidFill>
              </a:rPr>
              <a:t>無向</a:t>
            </a:r>
            <a:r>
              <a:rPr lang="ja-JP" altLang="en-US" dirty="0"/>
              <a:t>なエッジ（青色で表示）．</a:t>
            </a:r>
          </a:p>
          <a:p>
            <a:pPr>
              <a:lnSpc>
                <a:spcPct val="90000"/>
              </a:lnSpc>
            </a:pPr>
            <a:r>
              <a:rPr lang="en-US" altLang="ja-JP" dirty="0"/>
              <a:t>A</a:t>
            </a:r>
            <a:r>
              <a:rPr lang="ja-JP" altLang="en-US" dirty="0"/>
              <a:t>ｒｃｓ</a:t>
            </a:r>
          </a:p>
          <a:p>
            <a:pPr lvl="1">
              <a:lnSpc>
                <a:spcPct val="90000"/>
              </a:lnSpc>
            </a:pPr>
            <a:r>
              <a:rPr lang="ja-JP" altLang="en-US" dirty="0"/>
              <a:t>ノード間を結ぶ</a:t>
            </a:r>
            <a:r>
              <a:rPr lang="ja-JP" altLang="en-US" dirty="0">
                <a:solidFill>
                  <a:srgbClr val="FF5050"/>
                </a:solidFill>
              </a:rPr>
              <a:t>有向</a:t>
            </a:r>
            <a:r>
              <a:rPr lang="ja-JP" altLang="en-US" dirty="0"/>
              <a:t>なエッジ（黒色で表示）．</a:t>
            </a:r>
          </a:p>
          <a:p>
            <a:pPr>
              <a:lnSpc>
                <a:spcPct val="90000"/>
              </a:lnSpc>
            </a:pPr>
            <a:r>
              <a:rPr lang="en-US" altLang="ja-JP" dirty="0"/>
              <a:t>Degree</a:t>
            </a:r>
          </a:p>
          <a:p>
            <a:pPr lvl="1">
              <a:lnSpc>
                <a:spcPct val="90000"/>
              </a:lnSpc>
            </a:pPr>
            <a:r>
              <a:rPr lang="ja-JP" altLang="en-US" dirty="0"/>
              <a:t>次数（＝エッジの数）の</a:t>
            </a:r>
            <a:r>
              <a:rPr lang="ja-JP" altLang="en-US" dirty="0" smtClean="0"/>
              <a:t>こと</a:t>
            </a:r>
            <a:endParaRPr lang="ja-JP" altLang="en-US" dirty="0"/>
          </a:p>
        </p:txBody>
      </p:sp>
      <p:sp>
        <p:nvSpPr>
          <p:cNvPr id="112644" name="AutoShape 4"/>
          <p:cNvSpPr>
            <a:spLocks noChangeArrowheads="1"/>
          </p:cNvSpPr>
          <p:nvPr/>
        </p:nvSpPr>
        <p:spPr bwMode="auto">
          <a:xfrm>
            <a:off x="5943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smtClean="0">
                <a:latin typeface="Times" charset="0"/>
                <a:ea typeface="ＭＳ Ｐ明朝" charset="-128"/>
              </a:rPr>
              <a:t>	A</a:t>
            </a:r>
            <a:endParaRPr lang="en-US" altLang="ja-JP" sz="1400" dirty="0">
              <a:latin typeface="Times" charset="0"/>
              <a:ea typeface="ＭＳ Ｐ明朝" charset="-128"/>
            </a:endParaRPr>
          </a:p>
        </p:txBody>
      </p:sp>
      <p:sp>
        <p:nvSpPr>
          <p:cNvPr id="112645" name="AutoShape 5"/>
          <p:cNvSpPr>
            <a:spLocks noChangeArrowheads="1"/>
          </p:cNvSpPr>
          <p:nvPr/>
        </p:nvSpPr>
        <p:spPr bwMode="auto">
          <a:xfrm>
            <a:off x="7086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sp>
        <p:nvSpPr>
          <p:cNvPr id="112646" name="AutoShape 6"/>
          <p:cNvSpPr>
            <a:spLocks noChangeArrowheads="1"/>
          </p:cNvSpPr>
          <p:nvPr/>
        </p:nvSpPr>
        <p:spPr bwMode="auto">
          <a:xfrm>
            <a:off x="5943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A</a:t>
            </a:r>
          </a:p>
        </p:txBody>
      </p:sp>
      <p:sp>
        <p:nvSpPr>
          <p:cNvPr id="112647" name="AutoShape 7"/>
          <p:cNvSpPr>
            <a:spLocks noChangeArrowheads="1"/>
          </p:cNvSpPr>
          <p:nvPr/>
        </p:nvSpPr>
        <p:spPr bwMode="auto">
          <a:xfrm>
            <a:off x="7086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cxnSp>
        <p:nvCxnSpPr>
          <p:cNvPr id="112648" name="AutoShape 8"/>
          <p:cNvCxnSpPr>
            <a:cxnSpLocks noChangeShapeType="1"/>
            <a:stCxn id="112646" idx="6"/>
            <a:endCxn id="112647" idx="2"/>
          </p:cNvCxnSpPr>
          <p:nvPr/>
        </p:nvCxnSpPr>
        <p:spPr bwMode="auto">
          <a:xfrm>
            <a:off x="6172200" y="3171824"/>
            <a:ext cx="914400" cy="0"/>
          </a:xfrm>
          <a:prstGeom prst="straightConnector1">
            <a:avLst/>
          </a:prstGeom>
          <a:noFill/>
          <a:ln w="31750">
            <a:solidFill>
              <a:schemeClr val="tx1"/>
            </a:solidFill>
            <a:round/>
            <a:headEnd/>
            <a:tailEnd type="triangle" w="med" len="med"/>
          </a:ln>
          <a:effectLst/>
        </p:spPr>
      </p:cxnSp>
      <p:cxnSp>
        <p:nvCxnSpPr>
          <p:cNvPr id="112649" name="AutoShape 9"/>
          <p:cNvCxnSpPr>
            <a:cxnSpLocks noChangeShapeType="1"/>
            <a:stCxn id="112644" idx="6"/>
            <a:endCxn id="112645" idx="2"/>
          </p:cNvCxnSpPr>
          <p:nvPr/>
        </p:nvCxnSpPr>
        <p:spPr bwMode="auto">
          <a:xfrm>
            <a:off x="6172200" y="2562224"/>
            <a:ext cx="914400" cy="0"/>
          </a:xfrm>
          <a:prstGeom prst="straightConnector1">
            <a:avLst/>
          </a:prstGeom>
          <a:noFill/>
          <a:ln w="28575">
            <a:solidFill>
              <a:srgbClr val="3366FF"/>
            </a:solidFill>
            <a:round/>
            <a:headEnd/>
            <a:tailEnd/>
          </a:ln>
          <a:effectLst/>
        </p:spPr>
      </p:cxnSp>
      <p:sp>
        <p:nvSpPr>
          <p:cNvPr id="12" name="スライド番号プレースホルダ 11"/>
          <p:cNvSpPr>
            <a:spLocks noGrp="1"/>
          </p:cNvSpPr>
          <p:nvPr>
            <p:ph type="sldNum" sz="quarter" idx="12"/>
          </p:nvPr>
        </p:nvSpPr>
        <p:spPr/>
        <p:txBody>
          <a:bodyPr/>
          <a:lstStyle/>
          <a:p>
            <a:pPr>
              <a:defRPr/>
            </a:pPr>
            <a:fld id="{5D4AC92C-5207-4EC4-B15C-EE8DBEE15E65}" type="slidenum">
              <a:rPr lang="en-US" altLang="ja-JP" smtClean="0"/>
              <a:pPr>
                <a:defRPr/>
              </a:pPr>
              <a:t>52</a:t>
            </a:fld>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スライド番号プレースホルダ 5"/>
          <p:cNvSpPr>
            <a:spLocks noGrp="1"/>
          </p:cNvSpPr>
          <p:nvPr>
            <p:ph type="sldNum" sz="quarter" idx="12"/>
          </p:nvPr>
        </p:nvSpPr>
        <p:spPr/>
        <p:txBody>
          <a:bodyPr/>
          <a:lstStyle/>
          <a:p>
            <a:fld id="{C980EB2B-780D-44FB-9F85-82636101C81A}" type="slidenum">
              <a:rPr lang="en-US" altLang="ja-JP"/>
              <a:pPr/>
              <a:t>53</a:t>
            </a:fld>
            <a:endParaRPr lang="en-US" altLang="ja-JP"/>
          </a:p>
        </p:txBody>
      </p:sp>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2/3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buFont typeface="Wingdings" pitchFamily="2" charset="2"/>
              <a:buNone/>
            </a:pPr>
            <a:r>
              <a:rPr lang="en-US" altLang="ja-JP" b="1" dirty="0" smtClean="0"/>
              <a:t>Degree</a:t>
            </a:r>
            <a:r>
              <a:rPr lang="ja-JP" altLang="en-US" b="1" dirty="0"/>
              <a:t>の種類</a:t>
            </a:r>
          </a:p>
          <a:p>
            <a:pPr>
              <a:lnSpc>
                <a:spcPct val="90000"/>
              </a:lnSpc>
            </a:pPr>
            <a:r>
              <a:rPr lang="en-US" altLang="ja-JP" dirty="0"/>
              <a:t>Input</a:t>
            </a:r>
            <a:r>
              <a:rPr lang="ja-JP" altLang="en-US" dirty="0"/>
              <a:t>（入次数）</a:t>
            </a:r>
          </a:p>
          <a:p>
            <a:pPr lvl="1">
              <a:lnSpc>
                <a:spcPct val="90000"/>
              </a:lnSpc>
            </a:pPr>
            <a:r>
              <a:rPr lang="ja-JP" altLang="en-US" dirty="0"/>
              <a:t>それぞれのノードに向けれられているエッジの数．</a:t>
            </a:r>
          </a:p>
          <a:p>
            <a:pPr>
              <a:lnSpc>
                <a:spcPct val="90000"/>
              </a:lnSpc>
            </a:pPr>
            <a:r>
              <a:rPr lang="en-US" altLang="ja-JP" dirty="0"/>
              <a:t>Output</a:t>
            </a:r>
            <a:r>
              <a:rPr lang="ja-JP" altLang="en-US" dirty="0"/>
              <a:t>（出次数）</a:t>
            </a:r>
          </a:p>
          <a:p>
            <a:pPr lvl="1">
              <a:lnSpc>
                <a:spcPct val="90000"/>
              </a:lnSpc>
            </a:pPr>
            <a:r>
              <a:rPr lang="ja-JP" altLang="en-US" dirty="0"/>
              <a:t>それぞれのノードから出ているエッジの数．</a:t>
            </a:r>
          </a:p>
          <a:p>
            <a:pPr>
              <a:lnSpc>
                <a:spcPct val="90000"/>
              </a:lnSpc>
            </a:pPr>
            <a:r>
              <a:rPr lang="en-US" altLang="ja-JP" dirty="0"/>
              <a:t>All</a:t>
            </a:r>
            <a:r>
              <a:rPr lang="ja-JP" altLang="en-US" dirty="0"/>
              <a:t>（入次数＋出次数 </a:t>
            </a:r>
            <a:r>
              <a:rPr lang="en-US" altLang="ja-JP" dirty="0"/>
              <a:t>=</a:t>
            </a:r>
            <a:r>
              <a:rPr lang="ja-JP" altLang="en-US" dirty="0"/>
              <a:t>次数）</a:t>
            </a:r>
          </a:p>
          <a:p>
            <a:pPr lvl="1">
              <a:lnSpc>
                <a:spcPct val="90000"/>
              </a:lnSpc>
            </a:pPr>
            <a:r>
              <a:rPr lang="ja-JP" altLang="en-US" dirty="0"/>
              <a:t>それぞれのノードの入次数・出次数の和．</a:t>
            </a:r>
          </a:p>
          <a:p>
            <a:pPr lvl="1">
              <a:lnSpc>
                <a:spcPct val="90000"/>
              </a:lnSpc>
            </a:pPr>
            <a:endParaRPr lang="ja-JP" altLang="en-US" sz="1000" dirty="0"/>
          </a:p>
          <a:p>
            <a:pPr>
              <a:lnSpc>
                <a:spcPct val="90000"/>
              </a:lnSpc>
              <a:buFont typeface="Wingdings" pitchFamily="2" charset="2"/>
              <a:buNone/>
            </a:pPr>
            <a:r>
              <a:rPr lang="en-US" altLang="ja-JP" sz="1800" dirty="0"/>
              <a:t>※Edges</a:t>
            </a:r>
            <a:r>
              <a:rPr lang="ja-JP" altLang="en-US" sz="1800" dirty="0"/>
              <a:t>では，</a:t>
            </a:r>
            <a:r>
              <a:rPr lang="ja-JP" altLang="en-US" sz="1800" dirty="0">
                <a:solidFill>
                  <a:srgbClr val="FF5050"/>
                </a:solidFill>
              </a:rPr>
              <a:t>向き</a:t>
            </a:r>
            <a:r>
              <a:rPr lang="ja-JP" altLang="en-US" sz="1800" dirty="0"/>
              <a:t>を考慮しないから</a:t>
            </a:r>
            <a:r>
              <a:rPr lang="en-US" altLang="ja-JP" sz="1800" dirty="0"/>
              <a:t>Input</a:t>
            </a:r>
            <a:r>
              <a:rPr lang="ja-JP" altLang="en-US" sz="1800" dirty="0" err="1"/>
              <a:t>，</a:t>
            </a:r>
            <a:r>
              <a:rPr lang="en-US" altLang="ja-JP" sz="1800" dirty="0"/>
              <a:t>Output</a:t>
            </a:r>
            <a:r>
              <a:rPr lang="ja-JP" altLang="en-US" sz="1800" dirty="0" err="1"/>
              <a:t>，</a:t>
            </a:r>
            <a:r>
              <a:rPr lang="en-US" altLang="ja-JP" sz="1800" dirty="0"/>
              <a:t>All</a:t>
            </a:r>
            <a:r>
              <a:rPr lang="ja-JP" altLang="en-US" sz="1800" dirty="0"/>
              <a:t>は全て同じ扱いになる．</a:t>
            </a:r>
          </a:p>
        </p:txBody>
      </p:sp>
      <p:sp>
        <p:nvSpPr>
          <p:cNvPr id="112670" name="AutoShape 30"/>
          <p:cNvSpPr>
            <a:spLocks noChangeArrowheads="1"/>
          </p:cNvSpPr>
          <p:nvPr/>
        </p:nvSpPr>
        <p:spPr bwMode="auto">
          <a:xfrm>
            <a:off x="6953272" y="21145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1" name="Line 31"/>
          <p:cNvSpPr>
            <a:spLocks noChangeShapeType="1"/>
          </p:cNvSpPr>
          <p:nvPr/>
        </p:nvSpPr>
        <p:spPr bwMode="auto">
          <a:xfrm>
            <a:off x="6724672" y="34861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2" name="Line 32"/>
          <p:cNvSpPr>
            <a:spLocks noChangeShapeType="1"/>
          </p:cNvSpPr>
          <p:nvPr/>
        </p:nvSpPr>
        <p:spPr bwMode="auto">
          <a:xfrm flipH="1">
            <a:off x="7181872" y="18859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73" name="AutoShape 33"/>
          <p:cNvSpPr>
            <a:spLocks noChangeArrowheads="1"/>
          </p:cNvSpPr>
          <p:nvPr/>
        </p:nvSpPr>
        <p:spPr bwMode="auto">
          <a:xfrm>
            <a:off x="6496072" y="28003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4" name="Line 34"/>
          <p:cNvSpPr>
            <a:spLocks noChangeShapeType="1"/>
          </p:cNvSpPr>
          <p:nvPr/>
        </p:nvSpPr>
        <p:spPr bwMode="auto">
          <a:xfrm flipH="1" flipV="1">
            <a:off x="6267472" y="25717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5" name="Line 35"/>
          <p:cNvSpPr>
            <a:spLocks noChangeShapeType="1"/>
          </p:cNvSpPr>
          <p:nvPr/>
        </p:nvSpPr>
        <p:spPr bwMode="auto">
          <a:xfrm>
            <a:off x="6724672" y="2952752"/>
            <a:ext cx="304800" cy="0"/>
          </a:xfrm>
          <a:prstGeom prst="line">
            <a:avLst/>
          </a:prstGeom>
          <a:noFill/>
          <a:ln w="9525">
            <a:solidFill>
              <a:schemeClr val="tx1"/>
            </a:solidFill>
            <a:round/>
            <a:headEnd/>
            <a:tailEnd type="triangle" w="med" len="med"/>
          </a:ln>
          <a:effectLst/>
        </p:spPr>
        <p:txBody>
          <a:bodyPr/>
          <a:lstStyle/>
          <a:p>
            <a:endParaRPr lang="ja-JP" altLang="en-US"/>
          </a:p>
        </p:txBody>
      </p:sp>
      <p:sp>
        <p:nvSpPr>
          <p:cNvPr id="112676" name="AutoShape 36"/>
          <p:cNvSpPr>
            <a:spLocks noChangeArrowheads="1"/>
          </p:cNvSpPr>
          <p:nvPr/>
        </p:nvSpPr>
        <p:spPr bwMode="auto">
          <a:xfrm>
            <a:off x="7181872" y="34861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7" name="Line 37"/>
          <p:cNvSpPr>
            <a:spLocks noChangeShapeType="1"/>
          </p:cNvSpPr>
          <p:nvPr/>
        </p:nvSpPr>
        <p:spPr bwMode="auto">
          <a:xfrm>
            <a:off x="6496072" y="21145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8" name="Line 38"/>
          <p:cNvSpPr>
            <a:spLocks noChangeShapeType="1"/>
          </p:cNvSpPr>
          <p:nvPr/>
        </p:nvSpPr>
        <p:spPr bwMode="auto">
          <a:xfrm flipH="1" flipV="1">
            <a:off x="7029472" y="32575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9" name="Line 39"/>
          <p:cNvSpPr>
            <a:spLocks noChangeShapeType="1"/>
          </p:cNvSpPr>
          <p:nvPr/>
        </p:nvSpPr>
        <p:spPr bwMode="auto">
          <a:xfrm flipH="1">
            <a:off x="7410472" y="32575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80" name="Line 40"/>
          <p:cNvSpPr>
            <a:spLocks noChangeShapeType="1"/>
          </p:cNvSpPr>
          <p:nvPr/>
        </p:nvSpPr>
        <p:spPr bwMode="auto">
          <a:xfrm>
            <a:off x="7410472" y="3638552"/>
            <a:ext cx="304800" cy="0"/>
          </a:xfrm>
          <a:prstGeom prst="line">
            <a:avLst/>
          </a:prstGeom>
          <a:noFill/>
          <a:ln w="9525">
            <a:solidFill>
              <a:schemeClr val="tx1"/>
            </a:solidFill>
            <a:round/>
            <a:headEnd/>
            <a:tailEnd type="triangle" w="med" len="med"/>
          </a:ln>
          <a:effectLst/>
        </p:spPr>
        <p:txBody>
          <a:bodyPr/>
          <a:lstStyle/>
          <a:p>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7158712A-ECEE-4DAC-A1F5-1F10DB8201F9}" type="slidenum">
              <a:rPr lang="en-US" altLang="ja-JP"/>
              <a:pPr/>
              <a:t>54</a:t>
            </a:fld>
            <a:endParaRPr lang="en-US" altLang="ja-JP"/>
          </a:p>
        </p:txBody>
      </p:sp>
      <p:sp>
        <p:nvSpPr>
          <p:cNvPr id="115714"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3/3</a:t>
            </a:r>
            <a:r>
              <a:rPr lang="ja-JP" altLang="en-US" dirty="0" smtClean="0"/>
              <a:t>）</a:t>
            </a:r>
            <a:endParaRPr lang="ja-JP" altLang="en-US" dirty="0"/>
          </a:p>
        </p:txBody>
      </p:sp>
      <p:sp>
        <p:nvSpPr>
          <p:cNvPr id="115715" name="Rectangle 3"/>
          <p:cNvSpPr>
            <a:spLocks noGrp="1" noChangeArrowheads="1"/>
          </p:cNvSpPr>
          <p:nvPr>
            <p:ph type="body" idx="1"/>
          </p:nvPr>
        </p:nvSpPr>
        <p:spPr/>
        <p:txBody>
          <a:bodyPr/>
          <a:lstStyle/>
          <a:p>
            <a:r>
              <a:rPr lang="en-US" altLang="ja-JP" dirty="0"/>
              <a:t>Partition</a:t>
            </a:r>
            <a:r>
              <a:rPr lang="ja-JP" altLang="en-US" dirty="0"/>
              <a:t>（パーティション）</a:t>
            </a:r>
          </a:p>
          <a:p>
            <a:pPr lvl="1"/>
            <a:r>
              <a:rPr lang="ja-JP" altLang="en-US" dirty="0"/>
              <a:t>ノードの所属先を表し，</a:t>
            </a:r>
            <a:r>
              <a:rPr lang="en-US" altLang="ja-JP" dirty="0"/>
              <a:t>1</a:t>
            </a:r>
            <a:r>
              <a:rPr lang="ja-JP" altLang="en-US" dirty="0"/>
              <a:t>から始まる数字で識別される．</a:t>
            </a:r>
          </a:p>
          <a:p>
            <a:r>
              <a:rPr lang="en-US" altLang="ja-JP" dirty="0"/>
              <a:t>Vector</a:t>
            </a:r>
            <a:r>
              <a:rPr lang="ja-JP" altLang="en-US" dirty="0"/>
              <a:t>（重み）</a:t>
            </a:r>
          </a:p>
          <a:p>
            <a:pPr lvl="1"/>
            <a:r>
              <a:rPr lang="ja-JP" altLang="en-US" dirty="0"/>
              <a:t>ノードごとに与えられる</a:t>
            </a:r>
            <a:r>
              <a:rPr lang="ja-JP" altLang="en-US" dirty="0">
                <a:solidFill>
                  <a:srgbClr val="FF5050"/>
                </a:solidFill>
              </a:rPr>
              <a:t>重み</a:t>
            </a:r>
            <a:r>
              <a:rPr lang="ja-JP" altLang="en-US" dirty="0"/>
              <a:t>を表す．値は正規化されている．</a:t>
            </a:r>
          </a:p>
          <a:p>
            <a:r>
              <a:rPr lang="en-US" altLang="ja-JP" dirty="0"/>
              <a:t>Degree </a:t>
            </a:r>
            <a:r>
              <a:rPr lang="en-US" altLang="ja-JP" dirty="0" err="1"/>
              <a:t>Centra</a:t>
            </a:r>
            <a:r>
              <a:rPr lang="ja-JP" altLang="en-US" dirty="0" err="1"/>
              <a:t>ｌ</a:t>
            </a:r>
            <a:r>
              <a:rPr lang="en-US" altLang="ja-JP" dirty="0" err="1" smtClean="0"/>
              <a:t>ity</a:t>
            </a:r>
            <a:endParaRPr lang="en-US" altLang="ja-JP" dirty="0"/>
          </a:p>
          <a:p>
            <a:pPr lvl="1"/>
            <a:r>
              <a:rPr lang="ja-JP" altLang="en-US" dirty="0"/>
              <a:t>次数の多いノードを中心的と考える，次数中心性のこと．</a:t>
            </a:r>
          </a:p>
          <a:p>
            <a:r>
              <a:rPr lang="en-US" altLang="ja-JP" dirty="0"/>
              <a:t>Closeness</a:t>
            </a:r>
          </a:p>
          <a:p>
            <a:pPr lvl="1"/>
            <a:r>
              <a:rPr lang="ja-JP" altLang="en-US" dirty="0"/>
              <a:t>影響力の高いノードを中心的と考える，近接中心性のこと．</a:t>
            </a:r>
          </a:p>
          <a:p>
            <a:r>
              <a:rPr lang="en-US" altLang="ja-JP" dirty="0" err="1"/>
              <a:t>Betweenness</a:t>
            </a:r>
            <a:endParaRPr lang="en-US" altLang="ja-JP" dirty="0"/>
          </a:p>
          <a:p>
            <a:pPr lvl="1"/>
            <a:r>
              <a:rPr lang="ja-JP" altLang="en-US" dirty="0"/>
              <a:t>架け橋として重要なノードを中心的と考える，媒介中心性のこと．</a:t>
            </a:r>
          </a:p>
          <a:p>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3B09428-EE0B-46E4-BCB5-133BFE624DF3}" type="slidenum">
              <a:rPr lang="en-US" altLang="ja-JP"/>
              <a:pPr/>
              <a:t>55</a:t>
            </a:fld>
            <a:endParaRPr lang="en-US" altLang="ja-JP"/>
          </a:p>
        </p:txBody>
      </p:sp>
      <p:sp>
        <p:nvSpPr>
          <p:cNvPr id="119810" name="Rectangle 2"/>
          <p:cNvSpPr>
            <a:spLocks noGrp="1" noChangeArrowheads="1"/>
          </p:cNvSpPr>
          <p:nvPr>
            <p:ph type="title"/>
          </p:nvPr>
        </p:nvSpPr>
        <p:spPr/>
        <p:txBody>
          <a:bodyPr/>
          <a:lstStyle/>
          <a:p>
            <a:r>
              <a:rPr lang="ja-JP" altLang="en-US"/>
              <a:t>分析に必要なファイル</a:t>
            </a:r>
          </a:p>
        </p:txBody>
      </p:sp>
      <p:sp>
        <p:nvSpPr>
          <p:cNvPr id="119811" name="Rectangle 3"/>
          <p:cNvSpPr>
            <a:spLocks noGrp="1" noChangeArrowheads="1"/>
          </p:cNvSpPr>
          <p:nvPr>
            <p:ph type="body" idx="1"/>
          </p:nvPr>
        </p:nvSpPr>
        <p:spPr/>
        <p:txBody>
          <a:bodyPr/>
          <a:lstStyle/>
          <a:p>
            <a:pPr>
              <a:buFont typeface="Wingdings" pitchFamily="2" charset="2"/>
              <a:buNone/>
            </a:pPr>
            <a:r>
              <a:rPr lang="en-US" altLang="ja-JP"/>
              <a:t>Pajek</a:t>
            </a:r>
            <a:r>
              <a:rPr lang="ja-JP" altLang="en-US"/>
              <a:t>では，以下のファイルから情報を読み取り，ネットワークを描画する．</a:t>
            </a:r>
          </a:p>
          <a:p>
            <a:pPr lvl="1"/>
            <a:endParaRPr lang="ja-JP" altLang="en-US"/>
          </a:p>
          <a:p>
            <a:r>
              <a:rPr lang="en-US" altLang="ja-JP"/>
              <a:t>Net</a:t>
            </a:r>
            <a:r>
              <a:rPr lang="ja-JP" altLang="en-US"/>
              <a:t>ファイル（*</a:t>
            </a:r>
            <a:r>
              <a:rPr lang="en-US" altLang="ja-JP"/>
              <a:t>.net</a:t>
            </a:r>
            <a:r>
              <a:rPr lang="ja-JP" altLang="en-US"/>
              <a:t>）</a:t>
            </a:r>
          </a:p>
          <a:p>
            <a:pPr lvl="1"/>
            <a:r>
              <a:rPr lang="ja-JP" altLang="en-US"/>
              <a:t>ノードと，ノード間の関係を記述したファイル．</a:t>
            </a:r>
          </a:p>
          <a:p>
            <a:r>
              <a:rPr lang="en-US" altLang="ja-JP"/>
              <a:t>Clu</a:t>
            </a:r>
            <a:r>
              <a:rPr lang="ja-JP" altLang="en-US"/>
              <a:t>ファイル（*</a:t>
            </a:r>
            <a:r>
              <a:rPr lang="en-US" altLang="ja-JP"/>
              <a:t>.clu</a:t>
            </a:r>
            <a:r>
              <a:rPr lang="ja-JP" altLang="en-US"/>
              <a:t>）</a:t>
            </a:r>
          </a:p>
          <a:p>
            <a:pPr lvl="1"/>
            <a:r>
              <a:rPr lang="ja-JP" altLang="en-US"/>
              <a:t>それぞれのノードがどこに所属するかといったパーティション情報を記述したファイル．</a:t>
            </a:r>
          </a:p>
          <a:p>
            <a:r>
              <a:rPr lang="en-US" altLang="ja-JP"/>
              <a:t>Vec</a:t>
            </a:r>
            <a:r>
              <a:rPr lang="ja-JP" altLang="en-US"/>
              <a:t>ファイル（*</a:t>
            </a:r>
            <a:r>
              <a:rPr lang="en-US" altLang="ja-JP"/>
              <a:t>.vec</a:t>
            </a:r>
            <a:r>
              <a:rPr lang="ja-JP" altLang="en-US"/>
              <a:t>）</a:t>
            </a:r>
          </a:p>
          <a:p>
            <a:pPr lvl="1"/>
            <a:r>
              <a:rPr lang="ja-JP" altLang="en-US"/>
              <a:t>それぞれのノードに与える重みを記述したファイル．</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スライド番号プレースホルダ 5"/>
          <p:cNvSpPr>
            <a:spLocks noGrp="1"/>
          </p:cNvSpPr>
          <p:nvPr>
            <p:ph type="sldNum" sz="quarter" idx="12"/>
          </p:nvPr>
        </p:nvSpPr>
        <p:spPr/>
        <p:txBody>
          <a:bodyPr/>
          <a:lstStyle/>
          <a:p>
            <a:fld id="{DD449E14-2851-4065-9EE3-A0D5D601D193}" type="slidenum">
              <a:rPr lang="en-US" altLang="ja-JP"/>
              <a:pPr/>
              <a:t>56</a:t>
            </a:fld>
            <a:endParaRPr lang="en-US" altLang="ja-JP"/>
          </a:p>
        </p:txBody>
      </p:sp>
      <p:sp>
        <p:nvSpPr>
          <p:cNvPr id="121858" name="Rectangle 2"/>
          <p:cNvSpPr>
            <a:spLocks noGrp="1" noChangeArrowheads="1"/>
          </p:cNvSpPr>
          <p:nvPr>
            <p:ph type="title"/>
          </p:nvPr>
        </p:nvSpPr>
        <p:spPr/>
        <p:txBody>
          <a:bodyPr/>
          <a:lstStyle/>
          <a:p>
            <a:r>
              <a:rPr lang="en-US" altLang="ja-JP"/>
              <a:t>Net</a:t>
            </a:r>
            <a:r>
              <a:rPr lang="ja-JP" altLang="en-US"/>
              <a:t>ファイルの構造</a:t>
            </a:r>
          </a:p>
        </p:txBody>
      </p:sp>
      <p:sp>
        <p:nvSpPr>
          <p:cNvPr id="121859" name="Rectangle 3"/>
          <p:cNvSpPr>
            <a:spLocks noGrp="1" noChangeArrowheads="1"/>
          </p:cNvSpPr>
          <p:nvPr>
            <p:ph type="body" idx="1"/>
          </p:nvPr>
        </p:nvSpPr>
        <p:spPr/>
        <p:txBody>
          <a:bodyPr/>
          <a:lstStyle/>
          <a:p>
            <a:r>
              <a:rPr lang="ja-JP" altLang="en-US" dirty="0"/>
              <a:t>ノードと，ノード間の結びつき（エッジ）に関する情報を，分けて記述する．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None/>
            </a:pPr>
            <a:endParaRPr lang="ja-JP" altLang="en-US" dirty="0"/>
          </a:p>
          <a:p>
            <a:endParaRPr lang="ja-JP" altLang="en-US" dirty="0"/>
          </a:p>
          <a:p>
            <a:endParaRPr lang="en-US" altLang="ja-JP" dirty="0"/>
          </a:p>
        </p:txBody>
      </p:sp>
      <p:grpSp>
        <p:nvGrpSpPr>
          <p:cNvPr id="2" name="Group 4"/>
          <p:cNvGrpSpPr>
            <a:grpSpLocks/>
          </p:cNvGrpSpPr>
          <p:nvPr/>
        </p:nvGrpSpPr>
        <p:grpSpPr bwMode="auto">
          <a:xfrm>
            <a:off x="2590800" y="1600200"/>
            <a:ext cx="4114800" cy="4267200"/>
            <a:chOff x="2832" y="912"/>
            <a:chExt cx="2304" cy="2688"/>
          </a:xfrm>
        </p:grpSpPr>
        <p:pic>
          <p:nvPicPr>
            <p:cNvPr id="121861" name="Picture 5"/>
            <p:cNvPicPr>
              <a:picLocks noChangeAspect="1" noChangeArrowheads="1"/>
            </p:cNvPicPr>
            <p:nvPr/>
          </p:nvPicPr>
          <p:blipFill>
            <a:blip r:embed="rId3" cstate="print"/>
            <a:srcRect l="1335" t="12886" r="3839" b="29128"/>
            <a:stretch>
              <a:fillRect/>
            </a:stretch>
          </p:blipFill>
          <p:spPr bwMode="auto">
            <a:xfrm>
              <a:off x="2832" y="912"/>
              <a:ext cx="2290" cy="2688"/>
            </a:xfrm>
            <a:prstGeom prst="rect">
              <a:avLst/>
            </a:prstGeom>
            <a:noFill/>
            <a:ln w="9525">
              <a:noFill/>
              <a:miter lim="800000"/>
              <a:headEnd/>
              <a:tailEnd/>
            </a:ln>
            <a:effectLst/>
          </p:spPr>
        </p:pic>
        <p:sp>
          <p:nvSpPr>
            <p:cNvPr id="121862" name="Rectangle 6"/>
            <p:cNvSpPr>
              <a:spLocks noChangeArrowheads="1"/>
            </p:cNvSpPr>
            <p:nvPr/>
          </p:nvSpPr>
          <p:spPr bwMode="auto">
            <a:xfrm>
              <a:off x="2832" y="912"/>
              <a:ext cx="2304" cy="2688"/>
            </a:xfrm>
            <a:prstGeom prst="rect">
              <a:avLst/>
            </a:prstGeom>
            <a:noFill/>
            <a:ln w="19050">
              <a:solidFill>
                <a:schemeClr val="tx1"/>
              </a:solidFill>
              <a:miter lim="800000"/>
              <a:headEnd/>
              <a:tailEnd/>
            </a:ln>
            <a:effectLst/>
          </p:spPr>
          <p:txBody>
            <a:bodyPr wrap="none" anchor="ctr"/>
            <a:lstStyle/>
            <a:p>
              <a:endParaRPr lang="ja-JP" altLang="en-US"/>
            </a:p>
          </p:txBody>
        </p:sp>
      </p:grpSp>
      <p:grpSp>
        <p:nvGrpSpPr>
          <p:cNvPr id="3" name="Group 26"/>
          <p:cNvGrpSpPr>
            <a:grpSpLocks/>
          </p:cNvGrpSpPr>
          <p:nvPr/>
        </p:nvGrpSpPr>
        <p:grpSpPr bwMode="auto">
          <a:xfrm>
            <a:off x="762000" y="1752600"/>
            <a:ext cx="1752600" cy="1143000"/>
            <a:chOff x="480" y="1104"/>
            <a:chExt cx="1104" cy="720"/>
          </a:xfrm>
        </p:grpSpPr>
        <p:sp>
          <p:nvSpPr>
            <p:cNvPr id="121864" name="AutoShape 8"/>
            <p:cNvSpPr>
              <a:spLocks/>
            </p:cNvSpPr>
            <p:nvPr/>
          </p:nvSpPr>
          <p:spPr bwMode="auto">
            <a:xfrm>
              <a:off x="1488" y="1104"/>
              <a:ext cx="96" cy="720"/>
            </a:xfrm>
            <a:prstGeom prst="leftBrace">
              <a:avLst>
                <a:gd name="adj1" fmla="val 62500"/>
                <a:gd name="adj2" fmla="val 50000"/>
              </a:avLst>
            </a:prstGeom>
            <a:noFill/>
            <a:ln w="9525">
              <a:solidFill>
                <a:schemeClr val="tx1"/>
              </a:solidFill>
              <a:round/>
              <a:headEnd/>
              <a:tailEnd/>
            </a:ln>
            <a:effectLst/>
          </p:spPr>
          <p:txBody>
            <a:bodyPr wrap="none" anchor="ctr"/>
            <a:lstStyle/>
            <a:p>
              <a:endParaRPr lang="ja-JP" altLang="en-US"/>
            </a:p>
          </p:txBody>
        </p:sp>
        <p:sp>
          <p:nvSpPr>
            <p:cNvPr id="121867" name="Rectangle 11"/>
            <p:cNvSpPr>
              <a:spLocks noChangeArrowheads="1"/>
            </p:cNvSpPr>
            <p:nvPr/>
          </p:nvSpPr>
          <p:spPr bwMode="auto">
            <a:xfrm>
              <a:off x="480" y="1344"/>
              <a:ext cx="912" cy="192"/>
            </a:xfrm>
            <a:prstGeom prst="rect">
              <a:avLst/>
            </a:prstGeom>
            <a:solidFill>
              <a:srgbClr val="CCFF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ノード情報</a:t>
              </a:r>
            </a:p>
          </p:txBody>
        </p:sp>
      </p:grpSp>
      <p:grpSp>
        <p:nvGrpSpPr>
          <p:cNvPr id="4" name="Group 27"/>
          <p:cNvGrpSpPr>
            <a:grpSpLocks/>
          </p:cNvGrpSpPr>
          <p:nvPr/>
        </p:nvGrpSpPr>
        <p:grpSpPr bwMode="auto">
          <a:xfrm>
            <a:off x="762000" y="3048000"/>
            <a:ext cx="1752600" cy="1371600"/>
            <a:chOff x="480" y="1920"/>
            <a:chExt cx="1104" cy="864"/>
          </a:xfrm>
        </p:grpSpPr>
        <p:sp>
          <p:nvSpPr>
            <p:cNvPr id="121865" name="AutoShape 9"/>
            <p:cNvSpPr>
              <a:spLocks/>
            </p:cNvSpPr>
            <p:nvPr/>
          </p:nvSpPr>
          <p:spPr bwMode="auto">
            <a:xfrm>
              <a:off x="1488" y="1920"/>
              <a:ext cx="96" cy="864"/>
            </a:xfrm>
            <a:prstGeom prst="leftBrace">
              <a:avLst>
                <a:gd name="adj1" fmla="val 75000"/>
                <a:gd name="adj2" fmla="val 50000"/>
              </a:avLst>
            </a:prstGeom>
            <a:noFill/>
            <a:ln w="9525">
              <a:solidFill>
                <a:schemeClr val="tx1"/>
              </a:solidFill>
              <a:round/>
              <a:headEnd/>
              <a:tailEnd/>
            </a:ln>
            <a:effectLst/>
          </p:spPr>
          <p:txBody>
            <a:bodyPr wrap="none" anchor="ctr"/>
            <a:lstStyle/>
            <a:p>
              <a:endParaRPr lang="ja-JP" altLang="en-US"/>
            </a:p>
          </p:txBody>
        </p:sp>
        <p:sp>
          <p:nvSpPr>
            <p:cNvPr id="121868" name="Rectangle 12"/>
            <p:cNvSpPr>
              <a:spLocks noChangeArrowheads="1"/>
            </p:cNvSpPr>
            <p:nvPr/>
          </p:nvSpPr>
          <p:spPr bwMode="auto">
            <a:xfrm>
              <a:off x="480" y="2256"/>
              <a:ext cx="912" cy="192"/>
            </a:xfrm>
            <a:prstGeom prst="rect">
              <a:avLst/>
            </a:prstGeom>
            <a:solidFill>
              <a:srgbClr val="FFFF99"/>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有向エッジ情報</a:t>
              </a:r>
            </a:p>
          </p:txBody>
        </p:sp>
      </p:grpSp>
      <p:grpSp>
        <p:nvGrpSpPr>
          <p:cNvPr id="5" name="Group 29"/>
          <p:cNvGrpSpPr>
            <a:grpSpLocks/>
          </p:cNvGrpSpPr>
          <p:nvPr/>
        </p:nvGrpSpPr>
        <p:grpSpPr bwMode="auto">
          <a:xfrm>
            <a:off x="762000" y="4572000"/>
            <a:ext cx="1752600" cy="1295400"/>
            <a:chOff x="480" y="2880"/>
            <a:chExt cx="1104" cy="816"/>
          </a:xfrm>
        </p:grpSpPr>
        <p:sp>
          <p:nvSpPr>
            <p:cNvPr id="121866" name="AutoShape 10"/>
            <p:cNvSpPr>
              <a:spLocks/>
            </p:cNvSpPr>
            <p:nvPr/>
          </p:nvSpPr>
          <p:spPr bwMode="auto">
            <a:xfrm>
              <a:off x="1488" y="2880"/>
              <a:ext cx="96" cy="816"/>
            </a:xfrm>
            <a:prstGeom prst="leftBrace">
              <a:avLst>
                <a:gd name="adj1" fmla="val 70833"/>
                <a:gd name="adj2" fmla="val 50000"/>
              </a:avLst>
            </a:prstGeom>
            <a:noFill/>
            <a:ln w="9525">
              <a:solidFill>
                <a:schemeClr val="tx1"/>
              </a:solidFill>
              <a:round/>
              <a:headEnd/>
              <a:tailEnd/>
            </a:ln>
            <a:effectLst/>
          </p:spPr>
          <p:txBody>
            <a:bodyPr wrap="none" anchor="ctr"/>
            <a:lstStyle/>
            <a:p>
              <a:endParaRPr lang="ja-JP" altLang="en-US"/>
            </a:p>
          </p:txBody>
        </p:sp>
        <p:sp>
          <p:nvSpPr>
            <p:cNvPr id="121869" name="Rectangle 13"/>
            <p:cNvSpPr>
              <a:spLocks noChangeArrowheads="1"/>
            </p:cNvSpPr>
            <p:nvPr/>
          </p:nvSpPr>
          <p:spPr bwMode="auto">
            <a:xfrm>
              <a:off x="480" y="3168"/>
              <a:ext cx="912" cy="192"/>
            </a:xfrm>
            <a:prstGeom prst="rect">
              <a:avLst/>
            </a:prstGeom>
            <a:solidFill>
              <a:srgbClr val="FFCC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無向エッジ情報</a:t>
              </a:r>
            </a:p>
          </p:txBody>
        </p:sp>
      </p:grpSp>
      <p:grpSp>
        <p:nvGrpSpPr>
          <p:cNvPr id="6" name="Group 28"/>
          <p:cNvGrpSpPr>
            <a:grpSpLocks/>
          </p:cNvGrpSpPr>
          <p:nvPr/>
        </p:nvGrpSpPr>
        <p:grpSpPr bwMode="auto">
          <a:xfrm>
            <a:off x="2743200" y="3581400"/>
            <a:ext cx="4953000" cy="1066800"/>
            <a:chOff x="1728" y="2256"/>
            <a:chExt cx="3120" cy="672"/>
          </a:xfrm>
        </p:grpSpPr>
        <p:sp>
          <p:nvSpPr>
            <p:cNvPr id="121870" name="Oval 14"/>
            <p:cNvSpPr>
              <a:spLocks noChangeArrowheads="1"/>
            </p:cNvSpPr>
            <p:nvPr/>
          </p:nvSpPr>
          <p:spPr bwMode="auto">
            <a:xfrm>
              <a:off x="1728" y="2256"/>
              <a:ext cx="864" cy="144"/>
            </a:xfrm>
            <a:prstGeom prst="ellipse">
              <a:avLst/>
            </a:prstGeom>
            <a:noFill/>
            <a:ln w="12700">
              <a:solidFill>
                <a:srgbClr val="FF0000"/>
              </a:solidFill>
              <a:round/>
              <a:headEnd/>
              <a:tailEnd/>
            </a:ln>
            <a:effectLst/>
          </p:spPr>
          <p:txBody>
            <a:bodyPr wrap="none" anchor="ctr"/>
            <a:lstStyle/>
            <a:p>
              <a:endParaRPr lang="ja-JP" altLang="en-US"/>
            </a:p>
          </p:txBody>
        </p:sp>
        <p:sp>
          <p:nvSpPr>
            <p:cNvPr id="121871" name="AutoShape 15"/>
            <p:cNvSpPr>
              <a:spLocks noChangeArrowheads="1"/>
            </p:cNvSpPr>
            <p:nvPr/>
          </p:nvSpPr>
          <p:spPr bwMode="auto">
            <a:xfrm>
              <a:off x="2688" y="2544"/>
              <a:ext cx="2160" cy="384"/>
            </a:xfrm>
            <a:prstGeom prst="wedgeRoundRectCallout">
              <a:avLst>
                <a:gd name="adj1" fmla="val -53194"/>
                <a:gd name="adj2" fmla="val -91926"/>
                <a:gd name="adj3" fmla="val 16667"/>
              </a:avLst>
            </a:prstGeom>
            <a:solidFill>
              <a:srgbClr val="CCCCFF"/>
            </a:solidFill>
            <a:ln w="9525">
              <a:solidFill>
                <a:schemeClr val="tx1"/>
              </a:solidFill>
              <a:miter lim="800000"/>
              <a:headEnd/>
              <a:tailEnd/>
            </a:ln>
            <a:effectLst/>
          </p:spPr>
          <p:txBody>
            <a:bodyPr/>
            <a:lstStyle/>
            <a:p>
              <a:pPr algn="ctr">
                <a:buNone/>
              </a:pPr>
              <a:r>
                <a:rPr lang="en-US" altLang="ja-JP" dirty="0">
                  <a:latin typeface="Times" charset="0"/>
                  <a:ea typeface="ＭＳ Ｐ明朝" charset="-128"/>
                </a:rPr>
                <a:t>v4</a:t>
              </a:r>
              <a:r>
                <a:rPr lang="ja-JP" altLang="en-US" dirty="0">
                  <a:latin typeface="Times" charset="0"/>
                  <a:ea typeface="ＭＳ Ｐ明朝" charset="-128"/>
                </a:rPr>
                <a:t>から</a:t>
              </a:r>
              <a:r>
                <a:rPr lang="en-US" altLang="ja-JP" dirty="0">
                  <a:latin typeface="Times" charset="0"/>
                  <a:ea typeface="ＭＳ Ｐ明朝" charset="-128"/>
                </a:rPr>
                <a:t>v2</a:t>
              </a:r>
              <a:r>
                <a:rPr lang="ja-JP" altLang="en-US" dirty="0">
                  <a:latin typeface="Times" charset="0"/>
                  <a:ea typeface="ＭＳ Ｐ明朝" charset="-128"/>
                </a:rPr>
                <a:t>へ</a:t>
              </a:r>
              <a:r>
                <a:rPr lang="en-US" altLang="ja-JP" dirty="0">
                  <a:latin typeface="Times" charset="0"/>
                  <a:ea typeface="ＭＳ Ｐ明朝" charset="-128"/>
                </a:rPr>
                <a:t>1</a:t>
              </a:r>
              <a:r>
                <a:rPr lang="ja-JP" altLang="en-US" dirty="0">
                  <a:latin typeface="Times" charset="0"/>
                  <a:ea typeface="ＭＳ Ｐ明朝" charset="-128"/>
                </a:rPr>
                <a:t>度やりとりがあったということを意味している．</a:t>
              </a:r>
            </a:p>
          </p:txBody>
        </p:sp>
      </p:grpSp>
      <p:grpSp>
        <p:nvGrpSpPr>
          <p:cNvPr id="7" name="Group 30"/>
          <p:cNvGrpSpPr>
            <a:grpSpLocks/>
          </p:cNvGrpSpPr>
          <p:nvPr/>
        </p:nvGrpSpPr>
        <p:grpSpPr bwMode="auto">
          <a:xfrm>
            <a:off x="2819400" y="4876800"/>
            <a:ext cx="5029200" cy="762000"/>
            <a:chOff x="1776" y="3072"/>
            <a:chExt cx="3168" cy="480"/>
          </a:xfrm>
        </p:grpSpPr>
        <p:sp>
          <p:nvSpPr>
            <p:cNvPr id="121872" name="Oval 16"/>
            <p:cNvSpPr>
              <a:spLocks noChangeArrowheads="1"/>
            </p:cNvSpPr>
            <p:nvPr/>
          </p:nvSpPr>
          <p:spPr bwMode="auto">
            <a:xfrm>
              <a:off x="1776" y="3408"/>
              <a:ext cx="528" cy="96"/>
            </a:xfrm>
            <a:prstGeom prst="ellipse">
              <a:avLst/>
            </a:prstGeom>
            <a:noFill/>
            <a:ln w="12700">
              <a:solidFill>
                <a:srgbClr val="FF0000"/>
              </a:solidFill>
              <a:round/>
              <a:headEnd/>
              <a:tailEnd/>
            </a:ln>
            <a:effectLst/>
          </p:spPr>
          <p:txBody>
            <a:bodyPr wrap="none" anchor="ctr"/>
            <a:lstStyle/>
            <a:p>
              <a:endParaRPr lang="ja-JP" altLang="en-US"/>
            </a:p>
          </p:txBody>
        </p:sp>
        <p:sp>
          <p:nvSpPr>
            <p:cNvPr id="121873" name="AutoShape 17"/>
            <p:cNvSpPr>
              <a:spLocks noChangeArrowheads="1"/>
            </p:cNvSpPr>
            <p:nvPr/>
          </p:nvSpPr>
          <p:spPr bwMode="auto">
            <a:xfrm>
              <a:off x="2784" y="3072"/>
              <a:ext cx="2160" cy="480"/>
            </a:xfrm>
            <a:prstGeom prst="wedgeRoundRectCallout">
              <a:avLst>
                <a:gd name="adj1" fmla="val -69676"/>
                <a:gd name="adj2" fmla="val 26250"/>
                <a:gd name="adj3" fmla="val 16667"/>
              </a:avLst>
            </a:prstGeom>
            <a:solidFill>
              <a:srgbClr val="CCCCFF"/>
            </a:solidFill>
            <a:ln w="9525">
              <a:solidFill>
                <a:schemeClr val="tx1"/>
              </a:solidFill>
              <a:miter lim="800000"/>
              <a:headEnd/>
              <a:tailEnd/>
            </a:ln>
            <a:effectLst/>
          </p:spPr>
          <p:txBody>
            <a:bodyPr/>
            <a:lstStyle/>
            <a:p>
              <a:pPr>
                <a:buNone/>
              </a:pPr>
              <a:r>
                <a:rPr lang="ja-JP" altLang="en-US" dirty="0" smtClean="0">
                  <a:latin typeface="Times" charset="0"/>
                  <a:ea typeface="ＭＳ Ｐ明朝" charset="-128"/>
                </a:rPr>
                <a:t>無向なので</a:t>
              </a:r>
              <a:r>
                <a:rPr lang="ja-JP" altLang="en-US" dirty="0">
                  <a:latin typeface="Times" charset="0"/>
                  <a:ea typeface="ＭＳ Ｐ明朝" charset="-128"/>
                </a:rPr>
                <a:t>，順番を入れ替えても問題ない．</a:t>
              </a:r>
            </a:p>
          </p:txBody>
        </p:sp>
      </p:grpSp>
      <p:grpSp>
        <p:nvGrpSpPr>
          <p:cNvPr id="8" name="Group 25"/>
          <p:cNvGrpSpPr>
            <a:grpSpLocks/>
          </p:cNvGrpSpPr>
          <p:nvPr/>
        </p:nvGrpSpPr>
        <p:grpSpPr bwMode="auto">
          <a:xfrm>
            <a:off x="4953000" y="1752600"/>
            <a:ext cx="3733800" cy="1981200"/>
            <a:chOff x="3120" y="1104"/>
            <a:chExt cx="2352" cy="1248"/>
          </a:xfrm>
        </p:grpSpPr>
        <p:sp>
          <p:nvSpPr>
            <p:cNvPr id="121863" name="AutoShape 7"/>
            <p:cNvSpPr>
              <a:spLocks noChangeArrowheads="1"/>
            </p:cNvSpPr>
            <p:nvPr/>
          </p:nvSpPr>
          <p:spPr bwMode="auto">
            <a:xfrm>
              <a:off x="3120" y="1104"/>
              <a:ext cx="1152" cy="816"/>
            </a:xfrm>
            <a:prstGeom prst="roundRect">
              <a:avLst>
                <a:gd name="adj" fmla="val 16667"/>
              </a:avLst>
            </a:prstGeom>
            <a:noFill/>
            <a:ln w="28575">
              <a:solidFill>
                <a:srgbClr val="FF0000"/>
              </a:solidFill>
              <a:round/>
              <a:headEnd/>
              <a:tailEnd/>
            </a:ln>
            <a:effectLst/>
          </p:spPr>
          <p:txBody>
            <a:bodyPr wrap="none" anchor="ctr"/>
            <a:lstStyle/>
            <a:p>
              <a:endParaRPr lang="ja-JP" altLang="en-US"/>
            </a:p>
          </p:txBody>
        </p:sp>
        <p:sp>
          <p:nvSpPr>
            <p:cNvPr id="121874" name="AutoShape 18"/>
            <p:cNvSpPr>
              <a:spLocks noChangeArrowheads="1"/>
            </p:cNvSpPr>
            <p:nvPr/>
          </p:nvSpPr>
          <p:spPr bwMode="auto">
            <a:xfrm>
              <a:off x="3744" y="1920"/>
              <a:ext cx="1728" cy="432"/>
            </a:xfrm>
            <a:prstGeom prst="wedgeRoundRectCallout">
              <a:avLst>
                <a:gd name="adj1" fmla="val -57870"/>
                <a:gd name="adj2" fmla="val -36343"/>
                <a:gd name="adj3" fmla="val 16667"/>
              </a:avLst>
            </a:prstGeom>
            <a:solidFill>
              <a:srgbClr val="CCCCFF"/>
            </a:solidFill>
            <a:ln w="9525">
              <a:solidFill>
                <a:schemeClr val="tx1"/>
              </a:solidFill>
              <a:miter lim="800000"/>
              <a:headEnd/>
              <a:tailEnd/>
            </a:ln>
            <a:effectLst/>
          </p:spPr>
          <p:txBody>
            <a:bodyPr/>
            <a:lstStyle/>
            <a:p>
              <a:pPr>
                <a:buNone/>
              </a:pPr>
              <a:r>
                <a:rPr lang="ja-JP" altLang="en-US" dirty="0">
                  <a:latin typeface="Times" charset="0"/>
                  <a:ea typeface="ＭＳ Ｐ明朝" charset="-128"/>
                </a:rPr>
                <a:t>ノードを配置</a:t>
              </a:r>
              <a:r>
                <a:rPr lang="ja-JP" altLang="en-US" dirty="0" smtClean="0">
                  <a:latin typeface="Times" charset="0"/>
                  <a:ea typeface="ＭＳ Ｐ明朝" charset="-128"/>
                </a:rPr>
                <a:t>するための</a:t>
              </a:r>
            </a:p>
            <a:p>
              <a:pPr>
                <a:buNone/>
              </a:pPr>
              <a:r>
                <a:rPr lang="ja-JP" altLang="en-US" dirty="0" smtClean="0">
                  <a:latin typeface="Times" charset="0"/>
                  <a:ea typeface="ＭＳ Ｐ明朝" charset="-128"/>
                </a:rPr>
                <a:t>座標情報（なくてもいい）</a:t>
              </a:r>
              <a:endParaRPr lang="ja-JP" altLang="en-US" dirty="0">
                <a:latin typeface="Times" charset="0"/>
                <a:ea typeface="ＭＳ Ｐ明朝" charset="-128"/>
              </a:endParaRPr>
            </a:p>
          </p:txBody>
        </p:sp>
      </p:grpSp>
      <p:grpSp>
        <p:nvGrpSpPr>
          <p:cNvPr id="9" name="Group 24"/>
          <p:cNvGrpSpPr>
            <a:grpSpLocks/>
          </p:cNvGrpSpPr>
          <p:nvPr/>
        </p:nvGrpSpPr>
        <p:grpSpPr bwMode="auto">
          <a:xfrm>
            <a:off x="609600" y="1524000"/>
            <a:ext cx="2438400" cy="457200"/>
            <a:chOff x="384" y="960"/>
            <a:chExt cx="1536" cy="288"/>
          </a:xfrm>
        </p:grpSpPr>
        <p:sp>
          <p:nvSpPr>
            <p:cNvPr id="121875" name="Oval 19"/>
            <p:cNvSpPr>
              <a:spLocks noChangeArrowheads="1"/>
            </p:cNvSpPr>
            <p:nvPr/>
          </p:nvSpPr>
          <p:spPr bwMode="auto">
            <a:xfrm>
              <a:off x="1824" y="1152"/>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6" name="AutoShape 20"/>
            <p:cNvSpPr>
              <a:spLocks noChangeArrowheads="1"/>
            </p:cNvSpPr>
            <p:nvPr/>
          </p:nvSpPr>
          <p:spPr bwMode="auto">
            <a:xfrm>
              <a:off x="384" y="960"/>
              <a:ext cx="1200" cy="240"/>
            </a:xfrm>
            <a:prstGeom prst="wedgeEllipseCallout">
              <a:avLst>
                <a:gd name="adj1" fmla="val 65000"/>
                <a:gd name="adj2" fmla="val 50000"/>
              </a:avLst>
            </a:prstGeom>
            <a:solidFill>
              <a:srgbClr val="CCCCFF"/>
            </a:solidFill>
            <a:ln w="9525">
              <a:solidFill>
                <a:schemeClr val="tx1"/>
              </a:solid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err="1">
                  <a:latin typeface="Times" charset="0"/>
                  <a:ea typeface="ＭＳ Ｐ明朝" charset="-128"/>
                </a:rPr>
                <a:t>のような</a:t>
              </a:r>
              <a:r>
                <a:rPr lang="ja-JP" altLang="en-US" sz="1400" dirty="0">
                  <a:latin typeface="Times" charset="0"/>
                  <a:ea typeface="ＭＳ Ｐ明朝" charset="-128"/>
                </a:rPr>
                <a:t>もの</a:t>
              </a:r>
            </a:p>
          </p:txBody>
        </p:sp>
      </p:grpSp>
      <p:grpSp>
        <p:nvGrpSpPr>
          <p:cNvPr id="10" name="Group 23"/>
          <p:cNvGrpSpPr>
            <a:grpSpLocks/>
          </p:cNvGrpSpPr>
          <p:nvPr/>
        </p:nvGrpSpPr>
        <p:grpSpPr bwMode="auto">
          <a:xfrm>
            <a:off x="3352800" y="1447800"/>
            <a:ext cx="2005018" cy="381000"/>
            <a:chOff x="2112" y="912"/>
            <a:chExt cx="1056" cy="240"/>
          </a:xfrm>
        </p:grpSpPr>
        <p:sp>
          <p:nvSpPr>
            <p:cNvPr id="121877" name="Oval 21"/>
            <p:cNvSpPr>
              <a:spLocks noChangeArrowheads="1"/>
            </p:cNvSpPr>
            <p:nvPr/>
          </p:nvSpPr>
          <p:spPr bwMode="auto">
            <a:xfrm>
              <a:off x="2112" y="1056"/>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8" name="AutoShape 22"/>
            <p:cNvSpPr>
              <a:spLocks noChangeArrowheads="1"/>
            </p:cNvSpPr>
            <p:nvPr/>
          </p:nvSpPr>
          <p:spPr bwMode="auto">
            <a:xfrm>
              <a:off x="2352" y="912"/>
              <a:ext cx="816" cy="240"/>
            </a:xfrm>
            <a:prstGeom prst="wedgeEllipseCallout">
              <a:avLst>
                <a:gd name="adj1" fmla="val -65565"/>
                <a:gd name="adj2" fmla="val 26250"/>
              </a:avLst>
            </a:prstGeom>
            <a:solidFill>
              <a:srgbClr val="CCCCFF"/>
            </a:solidFill>
            <a:ln w="9525">
              <a:solidFill>
                <a:schemeClr val="tx1"/>
              </a:solidFill>
              <a:miter lim="800000"/>
              <a:headEnd/>
              <a:tailEnd/>
            </a:ln>
            <a:effectLst/>
          </p:spPr>
          <p:txBody>
            <a:bodyPr/>
            <a:lstStyle/>
            <a:p>
              <a:pPr algn="ctr">
                <a:buNone/>
              </a:pPr>
              <a:r>
                <a:rPr lang="ja-JP" altLang="en-US" sz="1400" dirty="0">
                  <a:latin typeface="Times" charset="0"/>
                  <a:ea typeface="ＭＳ Ｐ明朝" charset="-128"/>
                </a:rPr>
                <a:t>ノードの数</a:t>
              </a: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ja-JP"/>
              <a:t>Clu</a:t>
            </a:r>
            <a:r>
              <a:rPr lang="ja-JP" altLang="en-US"/>
              <a:t>，</a:t>
            </a:r>
            <a:r>
              <a:rPr lang="en-US" altLang="ja-JP"/>
              <a:t>Vec</a:t>
            </a:r>
            <a:r>
              <a:rPr lang="ja-JP" altLang="en-US"/>
              <a:t>ファイルの構造</a:t>
            </a:r>
          </a:p>
        </p:txBody>
      </p:sp>
      <p:sp>
        <p:nvSpPr>
          <p:cNvPr id="123907" name="Rectangle 3"/>
          <p:cNvSpPr>
            <a:spLocks noGrp="1" noChangeArrowheads="1"/>
          </p:cNvSpPr>
          <p:nvPr>
            <p:ph idx="1"/>
          </p:nvPr>
        </p:nvSpPr>
        <p:spPr/>
        <p:txBody>
          <a:bodyPr/>
          <a:lstStyle/>
          <a:p>
            <a:r>
              <a:rPr lang="en-US" altLang="ja-JP" dirty="0" err="1"/>
              <a:t>Clu</a:t>
            </a:r>
            <a:r>
              <a:rPr lang="ja-JP" altLang="en-US" dirty="0"/>
              <a:t>ファイルには，個々のノードの所属先（数字）が記述されている．</a:t>
            </a:r>
          </a:p>
          <a:p>
            <a:r>
              <a:rPr lang="en-US" altLang="ja-JP" dirty="0" err="1"/>
              <a:t>Vec</a:t>
            </a:r>
            <a:r>
              <a:rPr lang="ja-JP" altLang="en-US" dirty="0"/>
              <a:t>ファイルには，個々のノードの重みが記述されている．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Font typeface="Wingdings" pitchFamily="2" charset="2"/>
              <a:buNone/>
            </a:pPr>
            <a:endParaRPr lang="en-US" altLang="ja-JP" dirty="0"/>
          </a:p>
        </p:txBody>
      </p:sp>
      <p:sp>
        <p:nvSpPr>
          <p:cNvPr id="12" name="スライド番号プレースホルダ 5"/>
          <p:cNvSpPr>
            <a:spLocks noGrp="1"/>
          </p:cNvSpPr>
          <p:nvPr>
            <p:ph type="sldNum" sz="quarter" idx="12"/>
          </p:nvPr>
        </p:nvSpPr>
        <p:spPr/>
        <p:txBody>
          <a:bodyPr/>
          <a:lstStyle/>
          <a:p>
            <a:fld id="{E980424A-01F9-4D39-8A79-BB1DCC0B26F9}" type="slidenum">
              <a:rPr lang="en-US" altLang="ja-JP"/>
              <a:pPr/>
              <a:t>57</a:t>
            </a:fld>
            <a:endParaRPr lang="en-US" altLang="ja-JP"/>
          </a:p>
        </p:txBody>
      </p:sp>
      <p:sp>
        <p:nvSpPr>
          <p:cNvPr id="123908" name="Rectangle 4"/>
          <p:cNvSpPr>
            <a:spLocks noChangeArrowheads="1"/>
          </p:cNvSpPr>
          <p:nvPr/>
        </p:nvSpPr>
        <p:spPr bwMode="auto">
          <a:xfrm>
            <a:off x="1209700" y="2609872"/>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6</a:t>
            </a:r>
          </a:p>
          <a:p>
            <a:pPr>
              <a:buNone/>
            </a:pPr>
            <a:r>
              <a:rPr lang="en-US" altLang="ja-JP" sz="1600" dirty="0">
                <a:latin typeface="Times" charset="0"/>
                <a:ea typeface="ＭＳ 明朝" pitchFamily="17" charset="-128"/>
              </a:rPr>
              <a:t>2</a:t>
            </a:r>
          </a:p>
          <a:p>
            <a:pPr>
              <a:buNone/>
            </a:pPr>
            <a:r>
              <a:rPr lang="en-US" altLang="ja-JP" sz="1600" dirty="0">
                <a:latin typeface="Times" charset="0"/>
                <a:ea typeface="ＭＳ 明朝" pitchFamily="17" charset="-128"/>
              </a:rPr>
              <a:t>4</a:t>
            </a:r>
          </a:p>
          <a:p>
            <a:pPr>
              <a:buNone/>
            </a:pPr>
            <a:r>
              <a:rPr lang="en-US" altLang="ja-JP" sz="1600" dirty="0">
                <a:latin typeface="Times" charset="0"/>
                <a:ea typeface="ＭＳ 明朝" pitchFamily="17" charset="-128"/>
              </a:rPr>
              <a:t>1</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3</a:t>
            </a:r>
            <a:endParaRPr lang="en-US" altLang="ja-JP" sz="2400" dirty="0">
              <a:latin typeface="Times" charset="0"/>
              <a:ea typeface="ＭＳ 明朝" pitchFamily="17" charset="-128"/>
            </a:endParaRPr>
          </a:p>
        </p:txBody>
      </p:sp>
      <p:sp>
        <p:nvSpPr>
          <p:cNvPr id="123909" name="Rectangle 5"/>
          <p:cNvSpPr>
            <a:spLocks noChangeArrowheads="1"/>
          </p:cNvSpPr>
          <p:nvPr/>
        </p:nvSpPr>
        <p:spPr bwMode="auto">
          <a:xfrm>
            <a:off x="5095900" y="2613047"/>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0.3324</a:t>
            </a:r>
          </a:p>
          <a:p>
            <a:pPr>
              <a:buNone/>
            </a:pPr>
            <a:r>
              <a:rPr lang="en-US" altLang="ja-JP" sz="1600" dirty="0">
                <a:latin typeface="Times" charset="0"/>
                <a:ea typeface="ＭＳ 明朝" pitchFamily="17" charset="-128"/>
              </a:rPr>
              <a:t>0.1344</a:t>
            </a:r>
          </a:p>
          <a:p>
            <a:pPr>
              <a:buNone/>
            </a:pPr>
            <a:r>
              <a:rPr lang="en-US" altLang="ja-JP" sz="1600" dirty="0">
                <a:latin typeface="Times" charset="0"/>
                <a:ea typeface="ＭＳ 明朝" pitchFamily="17" charset="-128"/>
              </a:rPr>
              <a:t>0.0878</a:t>
            </a:r>
          </a:p>
          <a:p>
            <a:pPr>
              <a:buNone/>
            </a:pPr>
            <a:r>
              <a:rPr lang="en-US" altLang="ja-JP" sz="1600" dirty="0">
                <a:latin typeface="Times" charset="0"/>
                <a:ea typeface="ＭＳ 明朝" pitchFamily="17" charset="-128"/>
              </a:rPr>
              <a:t>0.5676</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0.7784</a:t>
            </a:r>
            <a:endParaRPr lang="en-US" altLang="ja-JP" sz="2400" dirty="0">
              <a:latin typeface="Times" charset="0"/>
              <a:ea typeface="ＭＳ 明朝" pitchFamily="17" charset="-128"/>
            </a:endParaRPr>
          </a:p>
        </p:txBody>
      </p:sp>
      <p:sp>
        <p:nvSpPr>
          <p:cNvPr id="123910" name="Text Box 6"/>
          <p:cNvSpPr txBox="1">
            <a:spLocks noChangeArrowheads="1"/>
          </p:cNvSpPr>
          <p:nvPr/>
        </p:nvSpPr>
        <p:spPr bwMode="auto">
          <a:xfrm>
            <a:off x="1819300" y="5196314"/>
            <a:ext cx="1600200" cy="336550"/>
          </a:xfrm>
          <a:prstGeom prst="rect">
            <a:avLst/>
          </a:prstGeom>
          <a:noFill/>
          <a:ln w="9525">
            <a:noFill/>
            <a:miter lim="800000"/>
            <a:headEnd/>
            <a:tailEnd/>
          </a:ln>
          <a:effectLst/>
        </p:spPr>
        <p:txBody>
          <a:bodyPr>
            <a:spAutoFit/>
          </a:bodyPr>
          <a:lstStyle/>
          <a:p>
            <a:pPr>
              <a:spcBef>
                <a:spcPct val="50000"/>
              </a:spcBef>
              <a:buNone/>
            </a:pPr>
            <a:r>
              <a:rPr lang="en-US" altLang="ja-JP" sz="1600" dirty="0" err="1">
                <a:latin typeface="Times" charset="0"/>
                <a:ea typeface="ＭＳ Ｐ明朝" charset="-128"/>
              </a:rPr>
              <a:t>Clu</a:t>
            </a:r>
            <a:r>
              <a:rPr lang="ja-JP" altLang="en-US" sz="1600" dirty="0">
                <a:latin typeface="Times" charset="0"/>
                <a:ea typeface="ＭＳ Ｐ明朝" charset="-128"/>
              </a:rPr>
              <a:t>ファイルの例</a:t>
            </a:r>
          </a:p>
        </p:txBody>
      </p:sp>
      <p:sp>
        <p:nvSpPr>
          <p:cNvPr id="123911" name="Text Box 7"/>
          <p:cNvSpPr txBox="1">
            <a:spLocks noChangeArrowheads="1"/>
          </p:cNvSpPr>
          <p:nvPr/>
        </p:nvSpPr>
        <p:spPr bwMode="auto">
          <a:xfrm>
            <a:off x="5857900" y="5228064"/>
            <a:ext cx="1862158" cy="338554"/>
          </a:xfrm>
          <a:prstGeom prst="rect">
            <a:avLst/>
          </a:prstGeom>
          <a:noFill/>
          <a:ln w="9525">
            <a:noFill/>
            <a:miter lim="800000"/>
            <a:headEnd/>
            <a:tailEnd/>
          </a:ln>
          <a:effectLst/>
        </p:spPr>
        <p:txBody>
          <a:bodyPr wrap="square">
            <a:spAutoFit/>
          </a:bodyPr>
          <a:lstStyle/>
          <a:p>
            <a:pPr>
              <a:spcBef>
                <a:spcPct val="50000"/>
              </a:spcBef>
              <a:buNone/>
            </a:pPr>
            <a:r>
              <a:rPr lang="en-US" altLang="ja-JP" sz="1600" dirty="0" err="1">
                <a:latin typeface="Times" charset="0"/>
                <a:ea typeface="ＭＳ Ｐ明朝" charset="-128"/>
              </a:rPr>
              <a:t>Vec</a:t>
            </a:r>
            <a:r>
              <a:rPr lang="ja-JP" altLang="en-US" sz="1600" dirty="0">
                <a:latin typeface="Times" charset="0"/>
                <a:ea typeface="ＭＳ Ｐ明朝" charset="-128"/>
              </a:rPr>
              <a:t>ファイルの例</a:t>
            </a:r>
          </a:p>
        </p:txBody>
      </p:sp>
      <p:sp>
        <p:nvSpPr>
          <p:cNvPr id="123912" name="AutoShape 8"/>
          <p:cNvSpPr>
            <a:spLocks noChangeArrowheads="1"/>
          </p:cNvSpPr>
          <p:nvPr/>
        </p:nvSpPr>
        <p:spPr bwMode="auto">
          <a:xfrm>
            <a:off x="2124100" y="3327422"/>
            <a:ext cx="2590800" cy="381000"/>
          </a:xfrm>
          <a:prstGeom prst="wedgeEllipseCallout">
            <a:avLst>
              <a:gd name="adj1" fmla="val -59190"/>
              <a:gd name="adj2" fmla="val 81667"/>
            </a:avLst>
          </a:prstGeom>
          <a:solidFill>
            <a:schemeClr val="accent1"/>
          </a:solidFill>
          <a:ln w="9525">
            <a:noFill/>
            <a:miter lim="800000"/>
            <a:headEnd/>
            <a:tailEnd/>
          </a:ln>
          <a:effectLst/>
        </p:spPr>
        <p:txBody>
          <a:bodyPr/>
          <a:lstStyle/>
          <a:p>
            <a:pPr algn="ctr"/>
            <a:endParaRPr lang="ja-JP" altLang="ja-JP" sz="2400">
              <a:latin typeface="Times" charset="0"/>
              <a:ea typeface="ＭＳ Ｐ明朝" charset="-128"/>
            </a:endParaRPr>
          </a:p>
        </p:txBody>
      </p:sp>
      <p:sp>
        <p:nvSpPr>
          <p:cNvPr id="123913" name="AutoShape 9"/>
          <p:cNvSpPr>
            <a:spLocks noChangeArrowheads="1"/>
          </p:cNvSpPr>
          <p:nvPr/>
        </p:nvSpPr>
        <p:spPr bwMode="auto">
          <a:xfrm>
            <a:off x="2124100" y="3327422"/>
            <a:ext cx="2590800" cy="381000"/>
          </a:xfrm>
          <a:prstGeom prst="wedgeEllipseCallout">
            <a:avLst>
              <a:gd name="adj1" fmla="val 62560"/>
              <a:gd name="adj2" fmla="val 61667"/>
            </a:avLst>
          </a:prstGeom>
          <a:solidFill>
            <a:schemeClr val="accent1"/>
          </a:solidFill>
          <a:ln w="9525">
            <a:no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a:latin typeface="Times" charset="0"/>
                <a:ea typeface="ＭＳ Ｐ明朝" charset="-128"/>
              </a:rPr>
              <a:t>順に記述していく．</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ja-JP" altLang="en-US"/>
              <a:t>分析の一例</a:t>
            </a:r>
          </a:p>
        </p:txBody>
      </p:sp>
      <p:sp>
        <p:nvSpPr>
          <p:cNvPr id="108547" name="Rectangle 3"/>
          <p:cNvSpPr>
            <a:spLocks noGrp="1" noChangeArrowheads="1"/>
          </p:cNvSpPr>
          <p:nvPr>
            <p:ph idx="1"/>
          </p:nvPr>
        </p:nvSpPr>
        <p:spPr/>
        <p:txBody>
          <a:bodyPr/>
          <a:lstStyle/>
          <a:p>
            <a:r>
              <a:rPr lang="ja-JP" altLang="en-US" dirty="0"/>
              <a:t>製材工場で働く人たちのコミュニケーションの様子を表したネットワーク．</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r>
              <a:rPr lang="ja-JP" altLang="en-US" dirty="0"/>
              <a:t>このネットワークでは，</a:t>
            </a:r>
            <a:r>
              <a:rPr lang="en-US" altLang="ja-JP" dirty="0"/>
              <a:t>3</a:t>
            </a:r>
            <a:r>
              <a:rPr lang="ja-JP" altLang="en-US" dirty="0"/>
              <a:t>回以上会話したことがあれば，関係が築かれたと定義している．</a:t>
            </a:r>
          </a:p>
        </p:txBody>
      </p:sp>
      <p:sp>
        <p:nvSpPr>
          <p:cNvPr id="11" name="スライド番号プレースホルダ 5"/>
          <p:cNvSpPr>
            <a:spLocks noGrp="1"/>
          </p:cNvSpPr>
          <p:nvPr>
            <p:ph type="sldNum" sz="quarter" idx="12"/>
          </p:nvPr>
        </p:nvSpPr>
        <p:spPr/>
        <p:txBody>
          <a:bodyPr/>
          <a:lstStyle/>
          <a:p>
            <a:fld id="{327B759B-4C57-41BA-9893-5F912767EAA6}" type="slidenum">
              <a:rPr lang="en-US" altLang="ja-JP"/>
              <a:pPr/>
              <a:t>58</a:t>
            </a:fld>
            <a:endParaRPr lang="en-US" altLang="ja-JP"/>
          </a:p>
        </p:txBody>
      </p:sp>
      <p:grpSp>
        <p:nvGrpSpPr>
          <p:cNvPr id="2" name="Group 11"/>
          <p:cNvGrpSpPr>
            <a:grpSpLocks/>
          </p:cNvGrpSpPr>
          <p:nvPr/>
        </p:nvGrpSpPr>
        <p:grpSpPr bwMode="auto">
          <a:xfrm>
            <a:off x="5638800" y="3190895"/>
            <a:ext cx="2895600" cy="2133600"/>
            <a:chOff x="3552" y="1536"/>
            <a:chExt cx="1824" cy="1344"/>
          </a:xfrm>
        </p:grpSpPr>
        <p:sp>
          <p:nvSpPr>
            <p:cNvPr id="108552" name="Text Box 8"/>
            <p:cNvSpPr txBox="1">
              <a:spLocks noChangeArrowheads="1"/>
            </p:cNvSpPr>
            <p:nvPr/>
          </p:nvSpPr>
          <p:spPr bwMode="auto">
            <a:xfrm>
              <a:off x="3552" y="1632"/>
              <a:ext cx="1824" cy="1136"/>
            </a:xfrm>
            <a:prstGeom prst="rect">
              <a:avLst/>
            </a:prstGeom>
            <a:noFill/>
            <a:ln w="9525">
              <a:noFill/>
              <a:miter lim="800000"/>
              <a:headEnd/>
              <a:tailEnd/>
            </a:ln>
            <a:effectLst/>
          </p:spPr>
          <p:txBody>
            <a:bodyPr>
              <a:spAutoFit/>
            </a:bodyPr>
            <a:lstStyle/>
            <a:p>
              <a:pPr>
                <a:spcBef>
                  <a:spcPct val="50000"/>
                </a:spcBef>
                <a:buNone/>
              </a:pPr>
              <a:r>
                <a:rPr lang="en-US" altLang="ja-JP" sz="1600" dirty="0"/>
                <a:t>H (Spanish</a:t>
              </a:r>
              <a:r>
                <a:rPr lang="ja-JP" altLang="en-US" sz="1600" dirty="0"/>
                <a:t>：スペイン語圏の人</a:t>
              </a:r>
              <a:r>
                <a:rPr lang="en-US" altLang="ja-JP" sz="1600" dirty="0"/>
                <a:t>)</a:t>
              </a:r>
            </a:p>
            <a:p>
              <a:pPr>
                <a:spcBef>
                  <a:spcPct val="50000"/>
                </a:spcBef>
                <a:buNone/>
              </a:pPr>
              <a:r>
                <a:rPr lang="en-US" altLang="ja-JP" sz="1600" dirty="0"/>
                <a:t>E (English</a:t>
              </a:r>
              <a:r>
                <a:rPr lang="ja-JP" altLang="en-US" sz="1600" dirty="0"/>
                <a:t>：英語圏の人</a:t>
              </a:r>
              <a:r>
                <a:rPr lang="en-US" altLang="ja-JP" sz="1600" dirty="0"/>
                <a:t>)</a:t>
              </a:r>
            </a:p>
            <a:p>
              <a:pPr>
                <a:spcBef>
                  <a:spcPct val="50000"/>
                </a:spcBef>
                <a:buNone/>
              </a:pPr>
              <a:r>
                <a:rPr lang="en-US" altLang="ja-JP" sz="1600" dirty="0"/>
                <a:t>M (Mill</a:t>
              </a:r>
              <a:r>
                <a:rPr lang="ja-JP" altLang="en-US" sz="1600" dirty="0"/>
                <a:t>：木材加工</a:t>
              </a:r>
              <a:r>
                <a:rPr lang="en-US" altLang="ja-JP" sz="1600" dirty="0"/>
                <a:t>)</a:t>
              </a:r>
            </a:p>
            <a:p>
              <a:pPr>
                <a:spcBef>
                  <a:spcPct val="50000"/>
                </a:spcBef>
                <a:buNone/>
              </a:pPr>
              <a:r>
                <a:rPr lang="en-US" altLang="ja-JP" sz="1600" dirty="0"/>
                <a:t>P (Planer</a:t>
              </a:r>
              <a:r>
                <a:rPr lang="ja-JP" altLang="en-US" sz="1600" dirty="0"/>
                <a:t>：かんな加工</a:t>
              </a:r>
              <a:r>
                <a:rPr lang="en-US" altLang="ja-JP" sz="1600" dirty="0"/>
                <a:t>)</a:t>
              </a:r>
            </a:p>
            <a:p>
              <a:pPr>
                <a:spcBef>
                  <a:spcPct val="50000"/>
                </a:spcBef>
                <a:buNone/>
              </a:pPr>
              <a:r>
                <a:rPr lang="en-US" altLang="ja-JP" sz="1600" dirty="0"/>
                <a:t>Y (Yard</a:t>
              </a:r>
              <a:r>
                <a:rPr lang="ja-JP" altLang="en-US" sz="1600" dirty="0"/>
                <a:t>：作業責任者</a:t>
              </a:r>
              <a:r>
                <a:rPr lang="en-US" altLang="ja-JP" sz="1600" dirty="0"/>
                <a:t>)</a:t>
              </a:r>
            </a:p>
          </p:txBody>
        </p:sp>
        <p:sp>
          <p:nvSpPr>
            <p:cNvPr id="108553" name="Rectangle 9"/>
            <p:cNvSpPr>
              <a:spLocks noChangeArrowheads="1"/>
            </p:cNvSpPr>
            <p:nvPr/>
          </p:nvSpPr>
          <p:spPr bwMode="auto">
            <a:xfrm>
              <a:off x="3552" y="1536"/>
              <a:ext cx="1824" cy="1344"/>
            </a:xfrm>
            <a:prstGeom prst="rect">
              <a:avLst/>
            </a:prstGeom>
            <a:noFill/>
            <a:ln w="9525">
              <a:solidFill>
                <a:schemeClr val="tx1"/>
              </a:solidFill>
              <a:miter lim="800000"/>
              <a:headEnd/>
              <a:tailEnd/>
            </a:ln>
            <a:effectLst/>
          </p:spPr>
          <p:txBody>
            <a:bodyPr wrap="none" anchor="ctr"/>
            <a:lstStyle/>
            <a:p>
              <a:endParaRPr lang="ja-JP" altLang="en-US"/>
            </a:p>
          </p:txBody>
        </p:sp>
      </p:grpSp>
      <p:pic>
        <p:nvPicPr>
          <p:cNvPr id="108554" name="Picture 10"/>
          <p:cNvPicPr>
            <a:picLocks noChangeAspect="1" noChangeArrowheads="1"/>
          </p:cNvPicPr>
          <p:nvPr/>
        </p:nvPicPr>
        <p:blipFill>
          <a:blip r:embed="rId3" cstate="print"/>
          <a:srcRect/>
          <a:stretch>
            <a:fillRect/>
          </a:stretch>
        </p:blipFill>
        <p:spPr bwMode="auto">
          <a:xfrm>
            <a:off x="609600" y="2124095"/>
            <a:ext cx="4800600" cy="4162425"/>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fld id="{E5D38FA9-A174-41AF-8691-0610A1BF27A1}" type="slidenum">
              <a:rPr lang="en-US" altLang="ja-JP"/>
              <a:pPr/>
              <a:t>59</a:t>
            </a:fld>
            <a:endParaRPr lang="en-US" altLang="ja-JP"/>
          </a:p>
        </p:txBody>
      </p:sp>
      <p:sp>
        <p:nvSpPr>
          <p:cNvPr id="142338" name="Rectangle 2"/>
          <p:cNvSpPr>
            <a:spLocks noGrp="1" noChangeArrowheads="1"/>
          </p:cNvSpPr>
          <p:nvPr>
            <p:ph type="title"/>
          </p:nvPr>
        </p:nvSpPr>
        <p:spPr/>
        <p:txBody>
          <a:bodyPr/>
          <a:lstStyle/>
          <a:p>
            <a:r>
              <a:rPr lang="ja-JP" altLang="en-US"/>
              <a:t>分析の大雑把な流れ</a:t>
            </a:r>
          </a:p>
        </p:txBody>
      </p:sp>
      <p:sp>
        <p:nvSpPr>
          <p:cNvPr id="142339" name="Rectangle 3"/>
          <p:cNvSpPr>
            <a:spLocks noGrp="1" noChangeArrowheads="1"/>
          </p:cNvSpPr>
          <p:nvPr>
            <p:ph type="body" idx="1"/>
          </p:nvPr>
        </p:nvSpPr>
        <p:spPr/>
        <p:txBody>
          <a:bodyPr/>
          <a:lstStyle/>
          <a:p>
            <a:r>
              <a:rPr lang="ja-JP" altLang="en-US"/>
              <a:t>製材工場で働く人たちの関係を表した</a:t>
            </a:r>
            <a:r>
              <a:rPr lang="en-US" altLang="ja-JP"/>
              <a:t>Net</a:t>
            </a:r>
            <a:r>
              <a:rPr lang="ja-JP" altLang="en-US"/>
              <a:t>ファイルを，</a:t>
            </a:r>
            <a:r>
              <a:rPr lang="en-US" altLang="ja-JP"/>
              <a:t>Pajek</a:t>
            </a:r>
            <a:r>
              <a:rPr lang="ja-JP" altLang="en-US"/>
              <a:t>に読み込ませる．（場合によっては，</a:t>
            </a:r>
            <a:r>
              <a:rPr lang="en-US" altLang="ja-JP"/>
              <a:t>Clu</a:t>
            </a:r>
            <a:r>
              <a:rPr lang="ja-JP" altLang="en-US"/>
              <a:t>，</a:t>
            </a:r>
            <a:r>
              <a:rPr lang="en-US" altLang="ja-JP"/>
              <a:t>Vec</a:t>
            </a:r>
            <a:r>
              <a:rPr lang="ja-JP" altLang="en-US"/>
              <a:t>ファイルも読み込ませる．</a:t>
            </a:r>
          </a:p>
          <a:p>
            <a:pPr>
              <a:buFont typeface="Wingdings" pitchFamily="2" charset="2"/>
              <a:buNone/>
            </a:pPr>
            <a:endParaRPr lang="ja-JP" altLang="en-US"/>
          </a:p>
          <a:p>
            <a:r>
              <a:rPr lang="ja-JP" altLang="en-US"/>
              <a:t>求める中心性ごとに，手順に従って処理する．</a:t>
            </a:r>
            <a:br>
              <a:rPr lang="ja-JP" altLang="en-US"/>
            </a:br>
            <a:r>
              <a:rPr lang="ja-JP" altLang="en-US"/>
              <a:t>（計算自体は</a:t>
            </a:r>
            <a:r>
              <a:rPr lang="en-US" altLang="ja-JP"/>
              <a:t>Pajek</a:t>
            </a:r>
            <a:r>
              <a:rPr lang="ja-JP" altLang="en-US"/>
              <a:t>で自動的に処理してくれる．）</a:t>
            </a:r>
          </a:p>
          <a:p>
            <a:endParaRPr lang="ja-JP" altLang="en-US"/>
          </a:p>
          <a:p>
            <a:r>
              <a:rPr lang="ja-JP" altLang="en-US"/>
              <a:t>算出された中心性の値をもとに，ネットワークの構造に着目することで，知見を得る．</a:t>
            </a:r>
          </a:p>
          <a:p>
            <a:endParaRPr lang="en-US" altLang="ja-JP"/>
          </a:p>
        </p:txBody>
      </p:sp>
      <p:sp>
        <p:nvSpPr>
          <p:cNvPr id="142340" name="AutoShape 4"/>
          <p:cNvSpPr>
            <a:spLocks noChangeArrowheads="1"/>
          </p:cNvSpPr>
          <p:nvPr/>
        </p:nvSpPr>
        <p:spPr bwMode="auto">
          <a:xfrm>
            <a:off x="4038600" y="2347914"/>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
        <p:nvSpPr>
          <p:cNvPr id="142341" name="AutoShape 5"/>
          <p:cNvSpPr>
            <a:spLocks noChangeArrowheads="1"/>
          </p:cNvSpPr>
          <p:nvPr/>
        </p:nvSpPr>
        <p:spPr bwMode="auto">
          <a:xfrm>
            <a:off x="4038600" y="3714752"/>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solidFill>
                  <a:srgbClr val="0070C0"/>
                </a:solidFill>
              </a:rPr>
              <a:t>演習：</a:t>
            </a:r>
            <a:r>
              <a:rPr lang="en-US" altLang="ja-JP" dirty="0" smtClean="0">
                <a:solidFill>
                  <a:srgbClr val="0070C0"/>
                </a:solidFill>
              </a:rPr>
              <a:t> </a:t>
            </a:r>
            <a:r>
              <a:rPr lang="en-US" altLang="ja-JP" dirty="0" err="1" smtClean="0">
                <a:solidFill>
                  <a:srgbClr val="0070C0"/>
                </a:solidFill>
              </a:rPr>
              <a:t>Pajek</a:t>
            </a:r>
            <a:r>
              <a:rPr lang="ja-JP" altLang="en-US" dirty="0" smtClean="0">
                <a:solidFill>
                  <a:srgbClr val="0070C0"/>
                </a:solidFill>
              </a:rPr>
              <a:t>を用いた中心性分析</a:t>
            </a:r>
            <a:endParaRPr lang="en-US" altLang="ja-JP" dirty="0" smtClean="0">
              <a:solidFill>
                <a:srgbClr val="0070C0"/>
              </a:solidFill>
            </a:endParaRPr>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を用いた所属関係分析</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60</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2BBF4296-DAFE-4134-8EA0-7F93049EE75E}" type="slidenum">
              <a:rPr lang="en-US" altLang="ja-JP"/>
              <a:pPr/>
              <a:t>61</a:t>
            </a:fld>
            <a:endParaRPr lang="en-US" altLang="ja-JP"/>
          </a:p>
        </p:txBody>
      </p:sp>
      <p:sp>
        <p:nvSpPr>
          <p:cNvPr id="110594" name="Rectangle 2"/>
          <p:cNvSpPr>
            <a:spLocks noGrp="1" noChangeArrowheads="1"/>
          </p:cNvSpPr>
          <p:nvPr>
            <p:ph type="title"/>
          </p:nvPr>
        </p:nvSpPr>
        <p:spPr/>
        <p:txBody>
          <a:bodyPr/>
          <a:lstStyle/>
          <a:p>
            <a:r>
              <a:rPr lang="ja-JP" altLang="en-US"/>
              <a:t>次数中心性の求め方の流れ</a:t>
            </a:r>
          </a:p>
        </p:txBody>
      </p:sp>
      <p:sp>
        <p:nvSpPr>
          <p:cNvPr id="110595" name="Rectangle 3"/>
          <p:cNvSpPr>
            <a:spLocks noGrp="1" noChangeArrowheads="1"/>
          </p:cNvSpPr>
          <p:nvPr>
            <p:ph type="body" idx="1"/>
          </p:nvPr>
        </p:nvSpPr>
        <p:spPr/>
        <p:txBody>
          <a:bodyPr/>
          <a:lstStyle/>
          <a:p>
            <a:r>
              <a:rPr lang="ja-JP" altLang="en-US" dirty="0"/>
              <a:t>それぞれのノードの次数を求めておく必要がある．</a:t>
            </a:r>
          </a:p>
          <a:p>
            <a:r>
              <a:rPr lang="ja-JP" altLang="en-US" dirty="0"/>
              <a:t>まず，次数に応じて，</a:t>
            </a:r>
            <a:r>
              <a:rPr lang="en-US" altLang="ja-JP" dirty="0"/>
              <a:t>Partition</a:t>
            </a:r>
            <a:r>
              <a:rPr lang="ja-JP" altLang="en-US" dirty="0"/>
              <a:t>を作成する．</a:t>
            </a:r>
          </a:p>
          <a:p>
            <a:r>
              <a:rPr lang="en-US" altLang="ja-JP" dirty="0"/>
              <a:t>Partition</a:t>
            </a:r>
            <a:r>
              <a:rPr lang="ja-JP" altLang="en-US" dirty="0"/>
              <a:t>は，</a:t>
            </a:r>
            <a:r>
              <a:rPr lang="en-US" altLang="ja-JP" dirty="0"/>
              <a:t>Net</a:t>
            </a:r>
            <a:r>
              <a:rPr lang="ja-JP" altLang="en-US" dirty="0"/>
              <a:t>＞</a:t>
            </a:r>
            <a:r>
              <a:rPr lang="en-US" altLang="ja-JP" dirty="0"/>
              <a:t>Partitions</a:t>
            </a:r>
            <a:r>
              <a:rPr lang="ja-JP" altLang="en-US" dirty="0"/>
              <a:t>＞</a:t>
            </a:r>
            <a:r>
              <a:rPr lang="en-US" altLang="ja-JP" dirty="0"/>
              <a:t>Degree</a:t>
            </a:r>
            <a:r>
              <a:rPr lang="ja-JP" altLang="en-US" dirty="0" smtClean="0"/>
              <a:t>＞</a:t>
            </a:r>
            <a:r>
              <a:rPr lang="en-US" altLang="ja-JP" dirty="0" smtClean="0"/>
              <a:t>All</a:t>
            </a:r>
            <a:r>
              <a:rPr lang="ja-JP" altLang="en-US" dirty="0" smtClean="0"/>
              <a:t> </a:t>
            </a:r>
            <a:r>
              <a:rPr lang="ja-JP" altLang="en-US" dirty="0"/>
              <a:t>で作成できる．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のいずれかを選択することができる．</a:t>
            </a:r>
          </a:p>
          <a:p>
            <a:endParaRPr lang="ja-JP" altLang="en-US" dirty="0"/>
          </a:p>
          <a:p>
            <a:endParaRPr lang="ja-JP" altLang="en-US" dirty="0"/>
          </a:p>
          <a:p>
            <a:pPr>
              <a:buFont typeface="Wingdings" pitchFamily="2" charset="2"/>
              <a:buNone/>
            </a:pPr>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en-US" altLang="ja-JP" dirty="0"/>
          </a:p>
        </p:txBody>
      </p:sp>
      <p:pic>
        <p:nvPicPr>
          <p:cNvPr id="110673" name="Picture 81"/>
          <p:cNvPicPr>
            <a:picLocks noChangeAspect="1" noChangeArrowheads="1"/>
          </p:cNvPicPr>
          <p:nvPr/>
        </p:nvPicPr>
        <p:blipFill>
          <a:blip r:embed="rId3" cstate="print"/>
          <a:srcRect l="19376" t="25000" r="27499" b="25781"/>
          <a:stretch>
            <a:fillRect/>
          </a:stretch>
        </p:blipFill>
        <p:spPr bwMode="auto">
          <a:xfrm>
            <a:off x="609600" y="3228996"/>
            <a:ext cx="3810000" cy="3200400"/>
          </a:xfrm>
          <a:prstGeom prst="rect">
            <a:avLst/>
          </a:prstGeom>
          <a:noFill/>
          <a:ln w="9525">
            <a:noFill/>
            <a:miter lim="800000"/>
            <a:headEnd/>
            <a:tailEnd/>
          </a:ln>
          <a:effectLst/>
        </p:spPr>
      </p:pic>
      <p:pic>
        <p:nvPicPr>
          <p:cNvPr id="110674" name="Picture 82"/>
          <p:cNvPicPr>
            <a:picLocks noChangeAspect="1" noChangeArrowheads="1"/>
          </p:cNvPicPr>
          <p:nvPr/>
        </p:nvPicPr>
        <p:blipFill>
          <a:blip r:embed="rId4" cstate="print"/>
          <a:srcRect/>
          <a:stretch>
            <a:fillRect/>
          </a:stretch>
        </p:blipFill>
        <p:spPr bwMode="auto">
          <a:xfrm>
            <a:off x="4800600" y="3228996"/>
            <a:ext cx="3810000" cy="3200400"/>
          </a:xfrm>
          <a:prstGeom prst="rect">
            <a:avLst/>
          </a:prstGeom>
          <a:noFill/>
          <a:ln w="9525">
            <a:noFill/>
            <a:miter lim="800000"/>
            <a:headEnd/>
            <a:tailEnd/>
          </a:ln>
          <a:effectLst/>
        </p:spPr>
      </p:pic>
      <p:grpSp>
        <p:nvGrpSpPr>
          <p:cNvPr id="2" name="Group 86"/>
          <p:cNvGrpSpPr>
            <a:grpSpLocks/>
          </p:cNvGrpSpPr>
          <p:nvPr/>
        </p:nvGrpSpPr>
        <p:grpSpPr bwMode="auto">
          <a:xfrm>
            <a:off x="3657600" y="3457596"/>
            <a:ext cx="3657600" cy="914400"/>
            <a:chOff x="2256" y="1200"/>
            <a:chExt cx="2304" cy="576"/>
          </a:xfrm>
        </p:grpSpPr>
        <p:sp>
          <p:nvSpPr>
            <p:cNvPr id="110675" name="Oval 83"/>
            <p:cNvSpPr>
              <a:spLocks noChangeArrowheads="1"/>
            </p:cNvSpPr>
            <p:nvPr/>
          </p:nvSpPr>
          <p:spPr bwMode="auto">
            <a:xfrm>
              <a:off x="3312" y="1632"/>
              <a:ext cx="1248" cy="144"/>
            </a:xfrm>
            <a:prstGeom prst="ellipse">
              <a:avLst/>
            </a:prstGeom>
            <a:noFill/>
            <a:ln w="19050">
              <a:solidFill>
                <a:srgbClr val="FF0000"/>
              </a:solidFill>
              <a:round/>
              <a:headEnd/>
              <a:tailEnd/>
            </a:ln>
            <a:effectLst/>
          </p:spPr>
          <p:txBody>
            <a:bodyPr wrap="none" anchor="ctr"/>
            <a:lstStyle/>
            <a:p>
              <a:endParaRPr lang="ja-JP" altLang="en-US"/>
            </a:p>
          </p:txBody>
        </p:sp>
        <p:sp>
          <p:nvSpPr>
            <p:cNvPr id="110677" name="AutoShape 85"/>
            <p:cNvSpPr>
              <a:spLocks noChangeArrowheads="1"/>
            </p:cNvSpPr>
            <p:nvPr/>
          </p:nvSpPr>
          <p:spPr bwMode="auto">
            <a:xfrm>
              <a:off x="2256" y="1200"/>
              <a:ext cx="1248" cy="336"/>
            </a:xfrm>
            <a:prstGeom prst="wedgeRoundRectCallout">
              <a:avLst>
                <a:gd name="adj1" fmla="val 38861"/>
                <a:gd name="adj2" fmla="val 75597"/>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Partition</a:t>
              </a:r>
              <a:r>
                <a:rPr lang="ja-JP" altLang="en-US" sz="1400" dirty="0"/>
                <a:t>ファイルが</a:t>
              </a:r>
              <a:br>
                <a:rPr lang="ja-JP" altLang="en-US" sz="1400" dirty="0"/>
              </a:br>
              <a:r>
                <a:rPr lang="ja-JP" altLang="en-US" sz="1400" dirty="0"/>
                <a:t>  作成される．</a:t>
              </a:r>
            </a:p>
          </p:txBody>
        </p:sp>
      </p:grpSp>
      <p:sp>
        <p:nvSpPr>
          <p:cNvPr id="110708" name="Oval 116"/>
          <p:cNvSpPr>
            <a:spLocks noChangeArrowheads="1"/>
          </p:cNvSpPr>
          <p:nvPr/>
        </p:nvSpPr>
        <p:spPr bwMode="auto">
          <a:xfrm>
            <a:off x="5334000" y="4448196"/>
            <a:ext cx="19812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10709" name="AutoShape 117"/>
          <p:cNvSpPr>
            <a:spLocks noChangeArrowheads="1"/>
          </p:cNvSpPr>
          <p:nvPr/>
        </p:nvSpPr>
        <p:spPr bwMode="auto">
          <a:xfrm>
            <a:off x="6096000" y="4905396"/>
            <a:ext cx="1981200" cy="533400"/>
          </a:xfrm>
          <a:prstGeom prst="wedgeRoundRectCallout">
            <a:avLst>
              <a:gd name="adj1" fmla="val -38060"/>
              <a:gd name="adj2" fmla="val -77083"/>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Vector</a:t>
            </a:r>
            <a:r>
              <a:rPr lang="ja-JP" altLang="en-US" sz="1400" dirty="0"/>
              <a:t>ファイルが</a:t>
            </a:r>
            <a:br>
              <a:rPr lang="ja-JP" altLang="en-US" sz="1400" dirty="0"/>
            </a:br>
            <a:r>
              <a:rPr lang="ja-JP" altLang="en-US" sz="1400" dirty="0"/>
              <a:t>  作成される．</a:t>
            </a:r>
          </a:p>
        </p:txBody>
      </p:sp>
      <p:sp>
        <p:nvSpPr>
          <p:cNvPr id="110710" name="Text Box 118"/>
          <p:cNvSpPr txBox="1">
            <a:spLocks noChangeArrowheads="1"/>
          </p:cNvSpPr>
          <p:nvPr/>
        </p:nvSpPr>
        <p:spPr bwMode="auto">
          <a:xfrm>
            <a:off x="471518" y="6000768"/>
            <a:ext cx="8458200" cy="396875"/>
          </a:xfrm>
          <a:prstGeom prst="rect">
            <a:avLst/>
          </a:prstGeom>
          <a:noFill/>
          <a:ln w="9525">
            <a:noFill/>
            <a:miter lim="800000"/>
            <a:headEnd/>
            <a:tailEnd/>
          </a:ln>
          <a:effectLst/>
        </p:spPr>
        <p:txBody>
          <a:bodyPr>
            <a:spAutoFit/>
          </a:bodyPr>
          <a:lstStyle/>
          <a:p>
            <a:pPr>
              <a:buNone/>
            </a:pPr>
            <a:r>
              <a:rPr lang="en-US" altLang="ja-JP" sz="2000" dirty="0" err="1"/>
              <a:t>Vec</a:t>
            </a:r>
            <a:r>
              <a:rPr lang="ja-JP" altLang="en-US" sz="2000" dirty="0"/>
              <a:t>ファイルに，計算されたそれぞれのノードの次数中心性が記述されている．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6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070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0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708" grpId="0" animBg="1"/>
      <p:bldP spid="11070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ja-JP" altLang="en-US"/>
              <a:t>次数中心性の計算結果</a:t>
            </a:r>
          </a:p>
        </p:txBody>
      </p:sp>
      <p:sp>
        <p:nvSpPr>
          <p:cNvPr id="133123" name="Rectangle 3"/>
          <p:cNvSpPr>
            <a:spLocks noGrp="1" noChangeArrowheads="1"/>
          </p:cNvSpPr>
          <p:nvPr>
            <p:ph idx="1"/>
          </p:nvPr>
        </p:nvSpPr>
        <p:spPr/>
        <p:txBody>
          <a:bodyPr/>
          <a:lstStyle/>
          <a:p>
            <a:r>
              <a:rPr lang="ja-JP" altLang="en-US"/>
              <a:t>生成された</a:t>
            </a:r>
            <a:r>
              <a:rPr lang="en-US" altLang="ja-JP"/>
              <a:t>Vec</a:t>
            </a:r>
            <a:r>
              <a:rPr lang="ja-JP" altLang="en-US"/>
              <a:t>ファイルを開いてみると，それぞれのノードの次数中心性の計算結果が見て取れる．</a:t>
            </a:r>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en-US" altLang="ja-JP"/>
          </a:p>
        </p:txBody>
      </p:sp>
      <p:sp>
        <p:nvSpPr>
          <p:cNvPr id="10" name="スライド番号プレースホルダ 5"/>
          <p:cNvSpPr>
            <a:spLocks noGrp="1"/>
          </p:cNvSpPr>
          <p:nvPr>
            <p:ph type="sldNum" sz="quarter" idx="12"/>
          </p:nvPr>
        </p:nvSpPr>
        <p:spPr/>
        <p:txBody>
          <a:bodyPr/>
          <a:lstStyle/>
          <a:p>
            <a:fld id="{152BDBA0-C684-4D47-ACA6-1D4723DFC8E3}" type="slidenum">
              <a:rPr lang="en-US" altLang="ja-JP"/>
              <a:pPr/>
              <a:t>62</a:t>
            </a:fld>
            <a:endParaRPr lang="en-US" altLang="ja-JP"/>
          </a:p>
        </p:txBody>
      </p:sp>
      <p:pic>
        <p:nvPicPr>
          <p:cNvPr id="133124" name="Picture 4"/>
          <p:cNvPicPr>
            <a:picLocks noChangeAspect="1" noChangeArrowheads="1"/>
          </p:cNvPicPr>
          <p:nvPr/>
        </p:nvPicPr>
        <p:blipFill>
          <a:blip r:embed="rId3" cstate="print"/>
          <a:srcRect/>
          <a:stretch>
            <a:fillRect/>
          </a:stretch>
        </p:blipFill>
        <p:spPr bwMode="auto">
          <a:xfrm>
            <a:off x="609600" y="2625715"/>
            <a:ext cx="4038600" cy="3175000"/>
          </a:xfrm>
          <a:prstGeom prst="rect">
            <a:avLst/>
          </a:prstGeom>
          <a:noFill/>
          <a:ln w="9525">
            <a:noFill/>
            <a:miter lim="800000"/>
            <a:headEnd/>
            <a:tailEnd/>
          </a:ln>
          <a:effectLst/>
        </p:spPr>
      </p:pic>
      <p:pic>
        <p:nvPicPr>
          <p:cNvPr id="133125" name="Picture 5"/>
          <p:cNvPicPr>
            <a:picLocks noChangeAspect="1" noChangeArrowheads="1"/>
          </p:cNvPicPr>
          <p:nvPr/>
        </p:nvPicPr>
        <p:blipFill>
          <a:blip r:embed="rId4" cstate="print"/>
          <a:srcRect t="7130" b="3030"/>
          <a:stretch>
            <a:fillRect/>
          </a:stretch>
        </p:blipFill>
        <p:spPr bwMode="auto">
          <a:xfrm>
            <a:off x="5410200" y="1928802"/>
            <a:ext cx="3276600" cy="4724400"/>
          </a:xfrm>
          <a:prstGeom prst="rect">
            <a:avLst/>
          </a:prstGeom>
          <a:noFill/>
          <a:ln w="9525">
            <a:noFill/>
            <a:miter lim="800000"/>
            <a:headEnd/>
            <a:tailEnd/>
          </a:ln>
          <a:effectLst/>
        </p:spPr>
      </p:pic>
      <p:sp>
        <p:nvSpPr>
          <p:cNvPr id="133126" name="Oval 6"/>
          <p:cNvSpPr>
            <a:spLocks noChangeArrowheads="1"/>
          </p:cNvSpPr>
          <p:nvPr/>
        </p:nvSpPr>
        <p:spPr bwMode="auto">
          <a:xfrm>
            <a:off x="1143000" y="3833802"/>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3127" name="AutoShape 7"/>
          <p:cNvSpPr>
            <a:spLocks noChangeArrowheads="1"/>
          </p:cNvSpPr>
          <p:nvPr/>
        </p:nvSpPr>
        <p:spPr bwMode="auto">
          <a:xfrm>
            <a:off x="3352800" y="3529002"/>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8265B39D-BEF8-4A5E-919C-4DF759987CE9}" type="slidenum">
              <a:rPr lang="en-US" altLang="ja-JP"/>
              <a:pPr/>
              <a:t>63</a:t>
            </a:fld>
            <a:endParaRPr lang="en-US" altLang="ja-JP"/>
          </a:p>
        </p:txBody>
      </p:sp>
      <p:sp>
        <p:nvSpPr>
          <p:cNvPr id="132098" name="Rectangle 2"/>
          <p:cNvSpPr>
            <a:spLocks noGrp="1" noChangeArrowheads="1"/>
          </p:cNvSpPr>
          <p:nvPr>
            <p:ph type="title"/>
          </p:nvPr>
        </p:nvSpPr>
        <p:spPr/>
        <p:txBody>
          <a:bodyPr/>
          <a:lstStyle/>
          <a:p>
            <a:r>
              <a:rPr lang="ja-JP" altLang="en-US"/>
              <a:t>次数中心性に基づいたネットワークの描画</a:t>
            </a:r>
          </a:p>
        </p:txBody>
      </p:sp>
      <p:sp>
        <p:nvSpPr>
          <p:cNvPr id="132099" name="Rectangle 3"/>
          <p:cNvSpPr>
            <a:spLocks noGrp="1" noChangeArrowheads="1"/>
          </p:cNvSpPr>
          <p:nvPr>
            <p:ph type="body" idx="1"/>
          </p:nvPr>
        </p:nvSpPr>
        <p:spPr/>
        <p:txBody>
          <a:bodyPr/>
          <a:lstStyle/>
          <a:p>
            <a:r>
              <a:rPr lang="ja-JP" altLang="en-US" dirty="0"/>
              <a:t>次数中心性を重みと</a:t>
            </a:r>
            <a:r>
              <a:rPr lang="ja-JP" altLang="en-US" dirty="0" smtClean="0"/>
              <a:t>してネットワーク</a:t>
            </a:r>
            <a:r>
              <a:rPr lang="ja-JP" altLang="en-US" dirty="0"/>
              <a:t>を描画することも</a:t>
            </a:r>
            <a:r>
              <a:rPr lang="ja-JP" altLang="en-US" dirty="0" smtClean="0"/>
              <a:t>できる</a:t>
            </a:r>
            <a:endParaRPr lang="ja-JP" altLang="en-US" dirty="0"/>
          </a:p>
          <a:p>
            <a:r>
              <a:rPr lang="en-US" altLang="ja-JP" dirty="0"/>
              <a:t>Draw</a:t>
            </a:r>
            <a:r>
              <a:rPr lang="ja-JP" altLang="en-US" dirty="0"/>
              <a:t>＞</a:t>
            </a:r>
            <a:r>
              <a:rPr lang="en-US" altLang="ja-JP" dirty="0"/>
              <a:t>Draw-Partition-Vector </a:t>
            </a:r>
            <a:r>
              <a:rPr lang="ja-JP" altLang="en-US" dirty="0"/>
              <a:t>で</a:t>
            </a:r>
            <a:r>
              <a:rPr lang="en-US" altLang="ja-JP" dirty="0"/>
              <a:t>Partition</a:t>
            </a:r>
            <a:r>
              <a:rPr lang="ja-JP" altLang="en-US" dirty="0" err="1"/>
              <a:t>，</a:t>
            </a:r>
            <a:r>
              <a:rPr lang="en-US" altLang="ja-JP" dirty="0"/>
              <a:t>Vector</a:t>
            </a:r>
            <a:r>
              <a:rPr lang="ja-JP" altLang="en-US" dirty="0"/>
              <a:t>（重み）情報を取り入れたネットワークを描画することができる．</a:t>
            </a:r>
          </a:p>
        </p:txBody>
      </p:sp>
      <p:pic>
        <p:nvPicPr>
          <p:cNvPr id="132100" name="Picture 4"/>
          <p:cNvPicPr>
            <a:picLocks noChangeAspect="1" noChangeArrowheads="1"/>
          </p:cNvPicPr>
          <p:nvPr/>
        </p:nvPicPr>
        <p:blipFill>
          <a:blip r:embed="rId3" cstate="print"/>
          <a:srcRect/>
          <a:stretch>
            <a:fillRect/>
          </a:stretch>
        </p:blipFill>
        <p:spPr bwMode="auto">
          <a:xfrm>
            <a:off x="533400" y="2571744"/>
            <a:ext cx="3810000" cy="3581400"/>
          </a:xfrm>
          <a:prstGeom prst="rect">
            <a:avLst/>
          </a:prstGeom>
          <a:noFill/>
          <a:ln w="9525">
            <a:noFill/>
            <a:miter lim="800000"/>
            <a:headEnd/>
            <a:tailEnd/>
          </a:ln>
          <a:effectLst/>
        </p:spPr>
      </p:pic>
      <p:sp>
        <p:nvSpPr>
          <p:cNvPr id="132102" name="Text Box 6"/>
          <p:cNvSpPr txBox="1">
            <a:spLocks noChangeArrowheads="1"/>
          </p:cNvSpPr>
          <p:nvPr/>
        </p:nvSpPr>
        <p:spPr bwMode="auto">
          <a:xfrm>
            <a:off x="1219200" y="6076944"/>
            <a:ext cx="2971800" cy="366713"/>
          </a:xfrm>
          <a:prstGeom prst="rect">
            <a:avLst/>
          </a:prstGeom>
          <a:noFill/>
          <a:ln w="9525">
            <a:noFill/>
            <a:miter lim="800000"/>
            <a:headEnd/>
            <a:tailEnd/>
          </a:ln>
          <a:effectLst/>
        </p:spPr>
        <p:txBody>
          <a:bodyPr>
            <a:spAutoFit/>
          </a:bodyPr>
          <a:lstStyle/>
          <a:p>
            <a:pPr>
              <a:spcBef>
                <a:spcPct val="50000"/>
              </a:spcBef>
              <a:buNone/>
            </a:pPr>
            <a:r>
              <a:rPr lang="en-US" altLang="ja-JP" dirty="0"/>
              <a:t>Net</a:t>
            </a:r>
            <a:r>
              <a:rPr lang="ja-JP" altLang="en-US" dirty="0"/>
              <a:t>ファイルの情報のみ</a:t>
            </a:r>
          </a:p>
        </p:txBody>
      </p:sp>
      <p:sp>
        <p:nvSpPr>
          <p:cNvPr id="132103" name="Text Box 7"/>
          <p:cNvSpPr txBox="1">
            <a:spLocks noChangeArrowheads="1"/>
          </p:cNvSpPr>
          <p:nvPr/>
        </p:nvSpPr>
        <p:spPr bwMode="auto">
          <a:xfrm>
            <a:off x="5181600" y="6076944"/>
            <a:ext cx="3048000" cy="366713"/>
          </a:xfrm>
          <a:prstGeom prst="rect">
            <a:avLst/>
          </a:prstGeom>
          <a:noFill/>
          <a:ln w="9525">
            <a:noFill/>
            <a:miter lim="800000"/>
            <a:headEnd/>
            <a:tailEnd/>
          </a:ln>
          <a:effectLst/>
        </p:spPr>
        <p:txBody>
          <a:bodyPr>
            <a:spAutoFit/>
          </a:bodyPr>
          <a:lstStyle/>
          <a:p>
            <a:pPr>
              <a:spcBef>
                <a:spcPct val="50000"/>
              </a:spcBef>
              <a:buNone/>
            </a:pPr>
            <a:r>
              <a:rPr lang="en-US" altLang="ja-JP" dirty="0" err="1"/>
              <a:t>Clu</a:t>
            </a:r>
            <a:r>
              <a:rPr lang="ja-JP" altLang="en-US" dirty="0" err="1"/>
              <a:t>，</a:t>
            </a:r>
            <a:r>
              <a:rPr lang="en-US" altLang="ja-JP" dirty="0" err="1"/>
              <a:t>Vec</a:t>
            </a:r>
            <a:r>
              <a:rPr lang="ja-JP" altLang="en-US" dirty="0"/>
              <a:t>ファイルの情報含む</a:t>
            </a:r>
          </a:p>
        </p:txBody>
      </p:sp>
      <p:pic>
        <p:nvPicPr>
          <p:cNvPr id="132104" name="Picture 8"/>
          <p:cNvPicPr>
            <a:picLocks noChangeAspect="1" noChangeArrowheads="1"/>
          </p:cNvPicPr>
          <p:nvPr/>
        </p:nvPicPr>
        <p:blipFill>
          <a:blip r:embed="rId4" cstate="print"/>
          <a:srcRect/>
          <a:stretch>
            <a:fillRect/>
          </a:stretch>
        </p:blipFill>
        <p:spPr bwMode="auto">
          <a:xfrm>
            <a:off x="4800600" y="2571744"/>
            <a:ext cx="3810000" cy="3581400"/>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32B1A1E9-034E-40EA-BA74-F9D8D7482A58}" type="slidenum">
              <a:rPr lang="en-US" altLang="ja-JP"/>
              <a:pPr/>
              <a:t>64</a:t>
            </a:fld>
            <a:endParaRPr lang="en-US" altLang="ja-JP"/>
          </a:p>
        </p:txBody>
      </p:sp>
      <p:sp>
        <p:nvSpPr>
          <p:cNvPr id="125954" name="Rectangle 2"/>
          <p:cNvSpPr>
            <a:spLocks noGrp="1" noChangeArrowheads="1"/>
          </p:cNvSpPr>
          <p:nvPr>
            <p:ph type="title"/>
          </p:nvPr>
        </p:nvSpPr>
        <p:spPr/>
        <p:txBody>
          <a:bodyPr/>
          <a:lstStyle/>
          <a:p>
            <a:r>
              <a:rPr lang="ja-JP" altLang="en-US"/>
              <a:t>近接中心性の求め方の流れ</a:t>
            </a:r>
          </a:p>
        </p:txBody>
      </p:sp>
      <p:sp>
        <p:nvSpPr>
          <p:cNvPr id="125955"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a:t>
            </a:r>
            <a:r>
              <a:rPr lang="ja-JP" altLang="en-US" dirty="0" smtClean="0"/>
              <a:t>くれる（</a:t>
            </a:r>
            <a:r>
              <a:rPr lang="ja-JP" altLang="en-US" dirty="0"/>
              <a:t>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a:t>Closeness</a:t>
            </a:r>
            <a:r>
              <a:rPr lang="ja-JP" altLang="en-US" dirty="0" smtClean="0"/>
              <a:t>＞</a:t>
            </a:r>
            <a:r>
              <a:rPr lang="en-US" altLang="ja-JP" dirty="0" smtClean="0"/>
              <a:t>All</a:t>
            </a:r>
            <a:r>
              <a:rPr lang="ja-JP" altLang="en-US" dirty="0" smtClean="0"/>
              <a:t>に</a:t>
            </a:r>
            <a:r>
              <a:rPr lang="ja-JP" altLang="en-US" dirty="0"/>
              <a:t>より，</a:t>
            </a:r>
            <a:r>
              <a:rPr lang="en-US" altLang="ja-JP" dirty="0" err="1"/>
              <a:t>Vec</a:t>
            </a:r>
            <a:r>
              <a:rPr lang="ja-JP" altLang="en-US" dirty="0"/>
              <a:t>ファイルにそれぞれのノードの近接中心性が記述される．</a:t>
            </a:r>
          </a:p>
          <a:p>
            <a:pPr lvl="1"/>
            <a:r>
              <a:rPr lang="ja-JP" altLang="en-US" dirty="0"/>
              <a:t>有向グラフの場合，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を選択することが可能．</a:t>
            </a:r>
          </a:p>
        </p:txBody>
      </p:sp>
      <p:pic>
        <p:nvPicPr>
          <p:cNvPr id="125957" name="Picture 5"/>
          <p:cNvPicPr>
            <a:picLocks noChangeAspect="1" noChangeArrowheads="1"/>
          </p:cNvPicPr>
          <p:nvPr/>
        </p:nvPicPr>
        <p:blipFill>
          <a:blip r:embed="rId3" cstate="print"/>
          <a:srcRect l="14999" t="35156" r="31250" b="14844"/>
          <a:stretch>
            <a:fillRect/>
          </a:stretch>
        </p:blipFill>
        <p:spPr bwMode="auto">
          <a:xfrm>
            <a:off x="1981200" y="2909911"/>
            <a:ext cx="4724400" cy="3876675"/>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75F68E3D-64CE-46D8-8063-81983A692541}" type="slidenum">
              <a:rPr lang="en-US" altLang="ja-JP"/>
              <a:pPr/>
              <a:t>65</a:t>
            </a:fld>
            <a:endParaRPr lang="en-US" altLang="ja-JP"/>
          </a:p>
        </p:txBody>
      </p:sp>
      <p:sp>
        <p:nvSpPr>
          <p:cNvPr id="126978" name="Rectangle 2"/>
          <p:cNvSpPr>
            <a:spLocks noGrp="1" noChangeArrowheads="1"/>
          </p:cNvSpPr>
          <p:nvPr>
            <p:ph type="title"/>
          </p:nvPr>
        </p:nvSpPr>
        <p:spPr/>
        <p:txBody>
          <a:bodyPr/>
          <a:lstStyle/>
          <a:p>
            <a:r>
              <a:rPr lang="ja-JP" altLang="en-US"/>
              <a:t>近接中心性の計算結果</a:t>
            </a:r>
          </a:p>
        </p:txBody>
      </p:sp>
      <p:sp>
        <p:nvSpPr>
          <p:cNvPr id="126979"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ファイルを開いてみると，それぞれのノードの近接中心性の計算結果が見て取れる．</a:t>
            </a:r>
          </a:p>
        </p:txBody>
      </p:sp>
      <p:pic>
        <p:nvPicPr>
          <p:cNvPr id="126981" name="Picture 5"/>
          <p:cNvPicPr>
            <a:picLocks noChangeAspect="1" noChangeArrowheads="1"/>
          </p:cNvPicPr>
          <p:nvPr/>
        </p:nvPicPr>
        <p:blipFill>
          <a:blip r:embed="rId3" cstate="print"/>
          <a:srcRect/>
          <a:stretch>
            <a:fillRect/>
          </a:stretch>
        </p:blipFill>
        <p:spPr bwMode="auto">
          <a:xfrm>
            <a:off x="609600" y="2709887"/>
            <a:ext cx="4019550" cy="3109912"/>
          </a:xfrm>
          <a:prstGeom prst="rect">
            <a:avLst/>
          </a:prstGeom>
          <a:noFill/>
          <a:ln w="9525">
            <a:noFill/>
            <a:miter lim="800000"/>
            <a:headEnd/>
            <a:tailEnd/>
          </a:ln>
          <a:effectLst/>
        </p:spPr>
      </p:pic>
      <p:pic>
        <p:nvPicPr>
          <p:cNvPr id="126982" name="Picture 6"/>
          <p:cNvPicPr>
            <a:picLocks noChangeAspect="1" noChangeArrowheads="1"/>
          </p:cNvPicPr>
          <p:nvPr/>
        </p:nvPicPr>
        <p:blipFill>
          <a:blip r:embed="rId4" cstate="print"/>
          <a:srcRect t="8603"/>
          <a:stretch>
            <a:fillRect/>
          </a:stretch>
        </p:blipFill>
        <p:spPr bwMode="auto">
          <a:xfrm>
            <a:off x="5391150" y="2009799"/>
            <a:ext cx="3219450" cy="4857750"/>
          </a:xfrm>
          <a:prstGeom prst="rect">
            <a:avLst/>
          </a:prstGeom>
          <a:noFill/>
          <a:ln w="9525">
            <a:noFill/>
            <a:miter lim="800000"/>
            <a:headEnd/>
            <a:tailEnd/>
          </a:ln>
          <a:effectLst/>
        </p:spPr>
      </p:pic>
      <p:sp>
        <p:nvSpPr>
          <p:cNvPr id="126985" name="Oval 9"/>
          <p:cNvSpPr>
            <a:spLocks noChangeArrowheads="1"/>
          </p:cNvSpPr>
          <p:nvPr/>
        </p:nvSpPr>
        <p:spPr bwMode="auto">
          <a:xfrm>
            <a:off x="1143000" y="3914799"/>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26986" name="AutoShape 10"/>
          <p:cNvSpPr>
            <a:spLocks noChangeArrowheads="1"/>
          </p:cNvSpPr>
          <p:nvPr/>
        </p:nvSpPr>
        <p:spPr bwMode="auto">
          <a:xfrm>
            <a:off x="3352800" y="3609999"/>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04DDB46B-1A67-4FEE-9B23-7D6E60DA67B2}" type="slidenum">
              <a:rPr lang="en-US" altLang="ja-JP"/>
              <a:pPr/>
              <a:t>66</a:t>
            </a:fld>
            <a:endParaRPr lang="en-US" altLang="ja-JP"/>
          </a:p>
        </p:txBody>
      </p:sp>
      <p:sp>
        <p:nvSpPr>
          <p:cNvPr id="138242" name="Rectangle 2"/>
          <p:cNvSpPr>
            <a:spLocks noGrp="1" noChangeArrowheads="1"/>
          </p:cNvSpPr>
          <p:nvPr>
            <p:ph type="title"/>
          </p:nvPr>
        </p:nvSpPr>
        <p:spPr/>
        <p:txBody>
          <a:bodyPr/>
          <a:lstStyle/>
          <a:p>
            <a:r>
              <a:rPr lang="ja-JP" altLang="en-US"/>
              <a:t>近接中心性に基づいたネットワークの描画</a:t>
            </a:r>
          </a:p>
        </p:txBody>
      </p:sp>
      <p:sp>
        <p:nvSpPr>
          <p:cNvPr id="138243"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差が分かり難いから，かなりビミョウ・・・</a:t>
            </a:r>
          </a:p>
        </p:txBody>
      </p:sp>
      <p:pic>
        <p:nvPicPr>
          <p:cNvPr id="138245" name="Picture 5"/>
          <p:cNvPicPr>
            <a:picLocks noChangeAspect="1" noChangeArrowheads="1"/>
          </p:cNvPicPr>
          <p:nvPr/>
        </p:nvPicPr>
        <p:blipFill>
          <a:blip r:embed="rId3" cstate="print"/>
          <a:srcRect/>
          <a:stretch>
            <a:fillRect/>
          </a:stretch>
        </p:blipFill>
        <p:spPr bwMode="auto">
          <a:xfrm>
            <a:off x="1447800" y="2009796"/>
            <a:ext cx="6248400" cy="4419600"/>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724B86B4-E3EB-42E6-9376-CA27710AEFC3}" type="slidenum">
              <a:rPr lang="en-US" altLang="ja-JP"/>
              <a:pPr/>
              <a:t>67</a:t>
            </a:fld>
            <a:endParaRPr lang="en-US" altLang="ja-JP"/>
          </a:p>
        </p:txBody>
      </p:sp>
      <p:sp>
        <p:nvSpPr>
          <p:cNvPr id="145410" name="Rectangle 2"/>
          <p:cNvSpPr>
            <a:spLocks noGrp="1" noChangeArrowheads="1"/>
          </p:cNvSpPr>
          <p:nvPr>
            <p:ph type="title"/>
          </p:nvPr>
        </p:nvSpPr>
        <p:spPr/>
        <p:txBody>
          <a:bodyPr/>
          <a:lstStyle/>
          <a:p>
            <a:r>
              <a:rPr lang="ja-JP" altLang="en-US"/>
              <a:t>近接中心性 補足（</a:t>
            </a:r>
            <a:r>
              <a:rPr lang="en-US" altLang="ja-JP"/>
              <a:t>1/2</a:t>
            </a:r>
            <a:r>
              <a:rPr lang="ja-JP" altLang="en-US"/>
              <a:t>）</a:t>
            </a:r>
          </a:p>
        </p:txBody>
      </p:sp>
      <p:sp>
        <p:nvSpPr>
          <p:cNvPr id="145411" name="Rectangle 3"/>
          <p:cNvSpPr>
            <a:spLocks noGrp="1" noChangeArrowheads="1"/>
          </p:cNvSpPr>
          <p:nvPr>
            <p:ph type="body" idx="1"/>
          </p:nvPr>
        </p:nvSpPr>
        <p:spPr/>
        <p:txBody>
          <a:bodyPr/>
          <a:lstStyle/>
          <a:p>
            <a:r>
              <a:rPr lang="ja-JP" altLang="en-US" dirty="0"/>
              <a:t>特定のノードに着目して，そのノードからのステップ数に応じて</a:t>
            </a:r>
            <a:r>
              <a:rPr lang="en-US" altLang="ja-JP" dirty="0"/>
              <a:t>Partition</a:t>
            </a:r>
            <a:r>
              <a:rPr lang="ja-JP" altLang="en-US" dirty="0"/>
              <a:t>を作成</a:t>
            </a:r>
            <a:r>
              <a:rPr lang="ja-JP" altLang="en-US" dirty="0" smtClean="0"/>
              <a:t>する．</a:t>
            </a:r>
            <a:endParaRPr lang="ja-JP" altLang="en-US" dirty="0"/>
          </a:p>
          <a:p>
            <a:r>
              <a:rPr lang="en-US" altLang="ja-JP" dirty="0"/>
              <a:t>Net</a:t>
            </a:r>
            <a:r>
              <a:rPr lang="ja-JP" altLang="en-US" dirty="0"/>
              <a:t>＞</a:t>
            </a:r>
            <a:r>
              <a:rPr lang="en-US" altLang="ja-JP" dirty="0"/>
              <a:t>k-</a:t>
            </a:r>
            <a:r>
              <a:rPr lang="en-US" altLang="ja-JP" dirty="0" err="1"/>
              <a:t>neighbours</a:t>
            </a:r>
            <a:r>
              <a:rPr lang="ja-JP" altLang="en-US" dirty="0" smtClean="0"/>
              <a:t>＞</a:t>
            </a:r>
            <a:r>
              <a:rPr lang="en-US" altLang="ja-JP" dirty="0" smtClean="0"/>
              <a:t>All</a:t>
            </a:r>
            <a:r>
              <a:rPr lang="ja-JP" altLang="en-US" dirty="0" smtClean="0"/>
              <a:t>で</a:t>
            </a:r>
            <a:r>
              <a:rPr lang="ja-JP" altLang="en-US" dirty="0"/>
              <a:t>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を選択することができる．</a:t>
            </a:r>
          </a:p>
          <a:p>
            <a:endParaRPr lang="en-US" altLang="ja-JP" dirty="0"/>
          </a:p>
        </p:txBody>
      </p:sp>
      <p:pic>
        <p:nvPicPr>
          <p:cNvPr id="145412" name="Picture 4"/>
          <p:cNvPicPr>
            <a:picLocks noChangeAspect="1" noChangeArrowheads="1"/>
          </p:cNvPicPr>
          <p:nvPr/>
        </p:nvPicPr>
        <p:blipFill>
          <a:blip r:embed="rId3" cstate="print"/>
          <a:srcRect l="19376" t="25000" r="27499" b="25781"/>
          <a:stretch>
            <a:fillRect/>
          </a:stretch>
        </p:blipFill>
        <p:spPr bwMode="auto">
          <a:xfrm>
            <a:off x="1071538" y="2932892"/>
            <a:ext cx="5000660" cy="3925108"/>
          </a:xfrm>
          <a:prstGeom prst="rect">
            <a:avLst/>
          </a:prstGeom>
          <a:noFill/>
          <a:ln w="9525">
            <a:noFill/>
            <a:miter lim="800000"/>
            <a:headEnd/>
            <a:tailEnd/>
          </a:ln>
          <a:effectLst/>
        </p:spPr>
      </p:pic>
      <p:grpSp>
        <p:nvGrpSpPr>
          <p:cNvPr id="2" name="Group 10"/>
          <p:cNvGrpSpPr>
            <a:grpSpLocks/>
          </p:cNvGrpSpPr>
          <p:nvPr/>
        </p:nvGrpSpPr>
        <p:grpSpPr bwMode="auto">
          <a:xfrm>
            <a:off x="6429404" y="3286135"/>
            <a:ext cx="2286000" cy="1571625"/>
            <a:chOff x="3984" y="1592"/>
            <a:chExt cx="1440" cy="990"/>
          </a:xfrm>
        </p:grpSpPr>
        <p:pic>
          <p:nvPicPr>
            <p:cNvPr id="145413" name="Picture 5"/>
            <p:cNvPicPr>
              <a:picLocks noChangeAspect="1" noChangeArrowheads="1"/>
            </p:cNvPicPr>
            <p:nvPr/>
          </p:nvPicPr>
          <p:blipFill>
            <a:blip r:embed="rId4" cstate="print"/>
            <a:srcRect/>
            <a:stretch>
              <a:fillRect/>
            </a:stretch>
          </p:blipFill>
          <p:spPr bwMode="auto">
            <a:xfrm>
              <a:off x="3984" y="1592"/>
              <a:ext cx="1440" cy="685"/>
            </a:xfrm>
            <a:prstGeom prst="rect">
              <a:avLst/>
            </a:prstGeom>
            <a:noFill/>
            <a:ln w="9525">
              <a:noFill/>
              <a:miter lim="800000"/>
              <a:headEnd/>
              <a:tailEnd/>
            </a:ln>
            <a:effectLst/>
          </p:spPr>
        </p:pic>
        <p:sp>
          <p:nvSpPr>
            <p:cNvPr id="145415" name="Text Box 7"/>
            <p:cNvSpPr txBox="1">
              <a:spLocks noChangeArrowheads="1"/>
            </p:cNvSpPr>
            <p:nvPr/>
          </p:nvSpPr>
          <p:spPr bwMode="auto">
            <a:xfrm>
              <a:off x="4176" y="2216"/>
              <a:ext cx="1152" cy="366"/>
            </a:xfrm>
            <a:prstGeom prst="rect">
              <a:avLst/>
            </a:prstGeom>
            <a:noFill/>
            <a:ln w="9525">
              <a:noFill/>
              <a:miter lim="800000"/>
              <a:headEnd/>
              <a:tailEnd/>
            </a:ln>
            <a:effectLst/>
          </p:spPr>
          <p:txBody>
            <a:bodyPr>
              <a:spAutoFit/>
            </a:bodyPr>
            <a:lstStyle/>
            <a:p>
              <a:pPr>
                <a:buNone/>
              </a:pPr>
              <a:r>
                <a:rPr lang="en-US" altLang="ja-JP" sz="1600" dirty="0"/>
                <a:t>Vertex</a:t>
              </a:r>
              <a:r>
                <a:rPr lang="ja-JP" altLang="en-US" sz="1600" dirty="0"/>
                <a:t>を指定する．（ラベルか</a:t>
              </a:r>
              <a:r>
                <a:rPr lang="en-US" altLang="ja-JP" sz="1600" dirty="0"/>
                <a:t>ID</a:t>
              </a:r>
              <a:r>
                <a:rPr lang="ja-JP" altLang="en-US" sz="1600" dirty="0"/>
                <a:t>）</a:t>
              </a:r>
            </a:p>
          </p:txBody>
        </p:sp>
      </p:grpSp>
      <p:grpSp>
        <p:nvGrpSpPr>
          <p:cNvPr id="3" name="Group 11"/>
          <p:cNvGrpSpPr>
            <a:grpSpLocks/>
          </p:cNvGrpSpPr>
          <p:nvPr/>
        </p:nvGrpSpPr>
        <p:grpSpPr bwMode="auto">
          <a:xfrm>
            <a:off x="6429404" y="4965723"/>
            <a:ext cx="2286000" cy="1820863"/>
            <a:chOff x="3984" y="2888"/>
            <a:chExt cx="1440" cy="1147"/>
          </a:xfrm>
        </p:grpSpPr>
        <p:pic>
          <p:nvPicPr>
            <p:cNvPr id="145414" name="Picture 6"/>
            <p:cNvPicPr>
              <a:picLocks noChangeAspect="1" noChangeArrowheads="1"/>
            </p:cNvPicPr>
            <p:nvPr/>
          </p:nvPicPr>
          <p:blipFill>
            <a:blip r:embed="rId5" cstate="print"/>
            <a:srcRect/>
            <a:stretch>
              <a:fillRect/>
            </a:stretch>
          </p:blipFill>
          <p:spPr bwMode="auto">
            <a:xfrm>
              <a:off x="3984" y="2888"/>
              <a:ext cx="1440" cy="663"/>
            </a:xfrm>
            <a:prstGeom prst="rect">
              <a:avLst/>
            </a:prstGeom>
            <a:noFill/>
            <a:ln w="9525">
              <a:noFill/>
              <a:miter lim="800000"/>
              <a:headEnd/>
              <a:tailEnd/>
            </a:ln>
            <a:effectLst/>
          </p:spPr>
        </p:pic>
        <p:sp>
          <p:nvSpPr>
            <p:cNvPr id="145416" name="Text Box 8"/>
            <p:cNvSpPr txBox="1">
              <a:spLocks noChangeArrowheads="1"/>
            </p:cNvSpPr>
            <p:nvPr/>
          </p:nvSpPr>
          <p:spPr bwMode="auto">
            <a:xfrm>
              <a:off x="4032" y="3704"/>
              <a:ext cx="912" cy="231"/>
            </a:xfrm>
            <a:prstGeom prst="rect">
              <a:avLst/>
            </a:prstGeom>
            <a:noFill/>
            <a:ln w="9525">
              <a:noFill/>
              <a:miter lim="800000"/>
              <a:headEnd/>
              <a:tailEnd/>
            </a:ln>
            <a:effectLst/>
          </p:spPr>
          <p:txBody>
            <a:bodyPr>
              <a:spAutoFit/>
            </a:bodyPr>
            <a:lstStyle/>
            <a:p>
              <a:pPr>
                <a:spcBef>
                  <a:spcPct val="50000"/>
                </a:spcBef>
              </a:pPr>
              <a:endParaRPr lang="ja-JP" altLang="ja-JP"/>
            </a:p>
          </p:txBody>
        </p:sp>
        <p:sp>
          <p:nvSpPr>
            <p:cNvPr id="145417" name="Text Box 9"/>
            <p:cNvSpPr txBox="1">
              <a:spLocks noChangeArrowheads="1"/>
            </p:cNvSpPr>
            <p:nvPr/>
          </p:nvSpPr>
          <p:spPr bwMode="auto">
            <a:xfrm>
              <a:off x="4080" y="3512"/>
              <a:ext cx="1296" cy="523"/>
            </a:xfrm>
            <a:prstGeom prst="rect">
              <a:avLst/>
            </a:prstGeom>
            <a:noFill/>
            <a:ln w="9525">
              <a:noFill/>
              <a:miter lim="800000"/>
              <a:headEnd/>
              <a:tailEnd/>
            </a:ln>
            <a:effectLst/>
          </p:spPr>
          <p:txBody>
            <a:bodyPr>
              <a:spAutoFit/>
            </a:bodyPr>
            <a:lstStyle/>
            <a:p>
              <a:pPr>
                <a:buNone/>
              </a:pPr>
              <a:r>
                <a:rPr lang="en-US" altLang="ja-JP" sz="1600" dirty="0"/>
                <a:t>Distance</a:t>
              </a:r>
              <a:r>
                <a:rPr lang="ja-JP" altLang="en-US" sz="1600" dirty="0"/>
                <a:t>を指定する</a:t>
              </a:r>
              <a:r>
                <a:rPr lang="ja-JP" altLang="en-US" sz="1600" dirty="0" smtClean="0"/>
                <a:t>．</a:t>
              </a:r>
              <a:r>
                <a:rPr lang="en-US" altLang="ja-JP" sz="1600" dirty="0" smtClean="0"/>
                <a:t>0</a:t>
              </a:r>
              <a:r>
                <a:rPr lang="ja-JP" altLang="en-US" sz="1600" dirty="0"/>
                <a:t>の場合は制限なしで，最大</a:t>
              </a:r>
              <a:r>
                <a:rPr lang="en-US" altLang="ja-JP" sz="1600" dirty="0"/>
                <a:t>1999999999?</a:t>
              </a: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4BA139D6-A1AE-4645-B8D0-B74A5642B09E}" type="slidenum">
              <a:rPr lang="en-US" altLang="ja-JP"/>
              <a:pPr/>
              <a:t>68</a:t>
            </a:fld>
            <a:endParaRPr lang="en-US" altLang="ja-JP"/>
          </a:p>
        </p:txBody>
      </p:sp>
      <p:sp>
        <p:nvSpPr>
          <p:cNvPr id="149506" name="Rectangle 2"/>
          <p:cNvSpPr>
            <a:spLocks noGrp="1" noChangeArrowheads="1"/>
          </p:cNvSpPr>
          <p:nvPr>
            <p:ph type="title"/>
          </p:nvPr>
        </p:nvSpPr>
        <p:spPr/>
        <p:txBody>
          <a:bodyPr/>
          <a:lstStyle/>
          <a:p>
            <a:r>
              <a:rPr lang="ja-JP" altLang="en-US"/>
              <a:t>近接中心性 補足（</a:t>
            </a:r>
            <a:r>
              <a:rPr lang="en-US" altLang="ja-JP"/>
              <a:t>2/2</a:t>
            </a:r>
            <a:r>
              <a:rPr lang="ja-JP" altLang="en-US"/>
              <a:t>）</a:t>
            </a:r>
          </a:p>
        </p:txBody>
      </p:sp>
      <p:sp>
        <p:nvSpPr>
          <p:cNvPr id="149507"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Draw-Partition-Vector </a:t>
            </a:r>
            <a:r>
              <a:rPr lang="ja-JP" altLang="en-US"/>
              <a:t>により，</a:t>
            </a:r>
            <a:r>
              <a:rPr lang="en-US" altLang="ja-JP"/>
              <a:t>Partition</a:t>
            </a:r>
            <a:r>
              <a:rPr lang="ja-JP" altLang="en-US"/>
              <a:t>，</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直近の関係にあるノードが分かるようになった．</a:t>
            </a:r>
          </a:p>
        </p:txBody>
      </p:sp>
      <p:pic>
        <p:nvPicPr>
          <p:cNvPr id="149509" name="Picture 5"/>
          <p:cNvPicPr>
            <a:picLocks noChangeAspect="1" noChangeArrowheads="1"/>
          </p:cNvPicPr>
          <p:nvPr/>
        </p:nvPicPr>
        <p:blipFill>
          <a:blip r:embed="rId3" cstate="print"/>
          <a:srcRect/>
          <a:stretch>
            <a:fillRect/>
          </a:stretch>
        </p:blipFill>
        <p:spPr bwMode="auto">
          <a:xfrm>
            <a:off x="1457325" y="2081234"/>
            <a:ext cx="6238875" cy="4419600"/>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EFB01EB8-8153-4046-88C6-822F26B49835}" type="slidenum">
              <a:rPr lang="en-US" altLang="ja-JP"/>
              <a:pPr/>
              <a:t>69</a:t>
            </a:fld>
            <a:endParaRPr lang="en-US" altLang="ja-JP"/>
          </a:p>
        </p:txBody>
      </p:sp>
      <p:sp>
        <p:nvSpPr>
          <p:cNvPr id="129026" name="Rectangle 2"/>
          <p:cNvSpPr>
            <a:spLocks noGrp="1" noChangeArrowheads="1"/>
          </p:cNvSpPr>
          <p:nvPr>
            <p:ph type="title"/>
          </p:nvPr>
        </p:nvSpPr>
        <p:spPr/>
        <p:txBody>
          <a:bodyPr/>
          <a:lstStyle/>
          <a:p>
            <a:r>
              <a:rPr lang="ja-JP" altLang="en-US"/>
              <a:t>媒介中心性の求め方の流れ</a:t>
            </a:r>
          </a:p>
        </p:txBody>
      </p:sp>
      <p:sp>
        <p:nvSpPr>
          <p:cNvPr id="129027"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では，自動的に計算して値を出してくれる．（便利！）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err="1" smtClean="0"/>
              <a:t>Betweenness</a:t>
            </a:r>
            <a:r>
              <a:rPr lang="en-US" altLang="ja-JP" dirty="0" smtClean="0"/>
              <a:t> </a:t>
            </a:r>
            <a:r>
              <a:rPr lang="ja-JP" altLang="en-US" dirty="0"/>
              <a:t>により，</a:t>
            </a:r>
            <a:r>
              <a:rPr lang="en-US" altLang="ja-JP" dirty="0" err="1"/>
              <a:t>Vec</a:t>
            </a:r>
            <a:r>
              <a:rPr lang="ja-JP" altLang="en-US" dirty="0"/>
              <a:t>ファイルにそれぞれのノードの近接中心性が記述される．</a:t>
            </a:r>
          </a:p>
          <a:p>
            <a:pPr lvl="1"/>
            <a:r>
              <a:rPr lang="ja-JP" altLang="en-US" dirty="0"/>
              <a:t>向きという概念がないので，選択項目はない．</a:t>
            </a:r>
          </a:p>
        </p:txBody>
      </p:sp>
      <p:pic>
        <p:nvPicPr>
          <p:cNvPr id="129028" name="Picture 4"/>
          <p:cNvPicPr>
            <a:picLocks noChangeAspect="1" noChangeArrowheads="1"/>
          </p:cNvPicPr>
          <p:nvPr/>
        </p:nvPicPr>
        <p:blipFill>
          <a:blip r:embed="rId3" cstate="print"/>
          <a:srcRect l="14999" t="35156" r="31250" b="14844"/>
          <a:stretch>
            <a:fillRect/>
          </a:stretch>
        </p:blipFill>
        <p:spPr bwMode="auto">
          <a:xfrm>
            <a:off x="1981200" y="2928934"/>
            <a:ext cx="4724400" cy="3876675"/>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3DB0F7A9-05BA-4C4C-84AB-B9BB34216B6F}" type="slidenum">
              <a:rPr lang="en-US" altLang="ja-JP"/>
              <a:pPr/>
              <a:t>70</a:t>
            </a:fld>
            <a:endParaRPr lang="en-US" altLang="ja-JP"/>
          </a:p>
        </p:txBody>
      </p:sp>
      <p:sp>
        <p:nvSpPr>
          <p:cNvPr id="130050" name="Rectangle 2"/>
          <p:cNvSpPr>
            <a:spLocks noGrp="1" noChangeArrowheads="1"/>
          </p:cNvSpPr>
          <p:nvPr>
            <p:ph type="title"/>
          </p:nvPr>
        </p:nvSpPr>
        <p:spPr/>
        <p:txBody>
          <a:bodyPr/>
          <a:lstStyle/>
          <a:p>
            <a:r>
              <a:rPr lang="ja-JP" altLang="en-US"/>
              <a:t>媒介中心性の計算結果</a:t>
            </a:r>
          </a:p>
        </p:txBody>
      </p:sp>
      <p:sp>
        <p:nvSpPr>
          <p:cNvPr id="130051"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ファイルを開いてみると，それぞれのノードの媒介中心性の計算結果が見て取れる．</a:t>
            </a:r>
          </a:p>
        </p:txBody>
      </p:sp>
      <p:pic>
        <p:nvPicPr>
          <p:cNvPr id="130052" name="Picture 4"/>
          <p:cNvPicPr>
            <a:picLocks noChangeAspect="1" noChangeArrowheads="1"/>
          </p:cNvPicPr>
          <p:nvPr/>
        </p:nvPicPr>
        <p:blipFill>
          <a:blip r:embed="rId3" cstate="print"/>
          <a:srcRect/>
          <a:stretch>
            <a:fillRect/>
          </a:stretch>
        </p:blipFill>
        <p:spPr bwMode="auto">
          <a:xfrm>
            <a:off x="609600" y="2700338"/>
            <a:ext cx="4019550" cy="3109912"/>
          </a:xfrm>
          <a:prstGeom prst="rect">
            <a:avLst/>
          </a:prstGeom>
          <a:noFill/>
          <a:ln w="9525">
            <a:noFill/>
            <a:miter lim="800000"/>
            <a:headEnd/>
            <a:tailEnd/>
          </a:ln>
          <a:effectLst/>
        </p:spPr>
      </p:pic>
      <p:pic>
        <p:nvPicPr>
          <p:cNvPr id="130053" name="Picture 5"/>
          <p:cNvPicPr>
            <a:picLocks noChangeAspect="1" noChangeArrowheads="1"/>
          </p:cNvPicPr>
          <p:nvPr/>
        </p:nvPicPr>
        <p:blipFill>
          <a:blip r:embed="rId4" cstate="print"/>
          <a:srcRect t="8603"/>
          <a:stretch>
            <a:fillRect/>
          </a:stretch>
        </p:blipFill>
        <p:spPr bwMode="auto">
          <a:xfrm>
            <a:off x="5391150" y="2000250"/>
            <a:ext cx="3219450" cy="4857750"/>
          </a:xfrm>
          <a:prstGeom prst="rect">
            <a:avLst/>
          </a:prstGeom>
          <a:noFill/>
          <a:ln w="9525">
            <a:noFill/>
            <a:miter lim="800000"/>
            <a:headEnd/>
            <a:tailEnd/>
          </a:ln>
          <a:effectLst/>
        </p:spPr>
      </p:pic>
      <p:sp>
        <p:nvSpPr>
          <p:cNvPr id="130054" name="Oval 6"/>
          <p:cNvSpPr>
            <a:spLocks noChangeArrowheads="1"/>
          </p:cNvSpPr>
          <p:nvPr/>
        </p:nvSpPr>
        <p:spPr bwMode="auto">
          <a:xfrm>
            <a:off x="1143000" y="3905250"/>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0055" name="AutoShape 7"/>
          <p:cNvSpPr>
            <a:spLocks noChangeArrowheads="1"/>
          </p:cNvSpPr>
          <p:nvPr/>
        </p:nvSpPr>
        <p:spPr bwMode="auto">
          <a:xfrm>
            <a:off x="3352800" y="3600450"/>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57674EC8-2323-49C4-A253-7129315ECE7E}" type="slidenum">
              <a:rPr lang="en-US" altLang="ja-JP"/>
              <a:pPr/>
              <a:t>71</a:t>
            </a:fld>
            <a:endParaRPr lang="en-US" altLang="ja-JP"/>
          </a:p>
        </p:txBody>
      </p:sp>
      <p:sp>
        <p:nvSpPr>
          <p:cNvPr id="131074" name="Rectangle 2"/>
          <p:cNvSpPr>
            <a:spLocks noGrp="1" noChangeArrowheads="1"/>
          </p:cNvSpPr>
          <p:nvPr>
            <p:ph type="title"/>
          </p:nvPr>
        </p:nvSpPr>
        <p:spPr/>
        <p:txBody>
          <a:bodyPr/>
          <a:lstStyle/>
          <a:p>
            <a:r>
              <a:rPr lang="ja-JP" altLang="en-US"/>
              <a:t>媒介中心性に基づいたネットワークの描画</a:t>
            </a:r>
          </a:p>
        </p:txBody>
      </p:sp>
      <p:sp>
        <p:nvSpPr>
          <p:cNvPr id="131075" name="Rectangle 3"/>
          <p:cNvSpPr>
            <a:spLocks noGrp="1" noChangeArrowheads="1"/>
          </p:cNvSpPr>
          <p:nvPr>
            <p:ph type="body" idx="1"/>
          </p:nvPr>
        </p:nvSpPr>
        <p:spPr/>
        <p:txBody>
          <a:bodyPr/>
          <a:lstStyle/>
          <a:p>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p:txBody>
      </p:sp>
      <p:pic>
        <p:nvPicPr>
          <p:cNvPr id="131077" name="Picture 5"/>
          <p:cNvPicPr>
            <a:picLocks noChangeAspect="1" noChangeArrowheads="1"/>
          </p:cNvPicPr>
          <p:nvPr/>
        </p:nvPicPr>
        <p:blipFill>
          <a:blip r:embed="rId3" cstate="print"/>
          <a:srcRect/>
          <a:stretch>
            <a:fillRect/>
          </a:stretch>
        </p:blipFill>
        <p:spPr bwMode="auto">
          <a:xfrm>
            <a:off x="1466850" y="2079646"/>
            <a:ext cx="6229350" cy="4421188"/>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t>演習：</a:t>
            </a:r>
            <a:r>
              <a:rPr lang="en-US" altLang="ja-JP" dirty="0" smtClean="0"/>
              <a:t> </a:t>
            </a:r>
            <a:r>
              <a:rPr lang="en-US" altLang="ja-JP" dirty="0" err="1" smtClean="0"/>
              <a:t>Pajek</a:t>
            </a:r>
            <a:r>
              <a:rPr lang="ja-JP" altLang="en-US" dirty="0" smtClean="0"/>
              <a:t>を用いた中心性分析</a:t>
            </a:r>
            <a:endParaRPr lang="en-US" altLang="ja-JP" dirty="0" smtClean="0"/>
          </a:p>
          <a:p>
            <a:endParaRPr lang="en-US" altLang="ja-JP" dirty="0" smtClean="0"/>
          </a:p>
          <a:p>
            <a:r>
              <a:rPr lang="ja-JP" altLang="en-US" dirty="0" smtClean="0">
                <a:solidFill>
                  <a:srgbClr val="0070C0"/>
                </a:solidFill>
              </a:rPr>
              <a:t>所属関係（</a:t>
            </a:r>
            <a:r>
              <a:rPr lang="en-US" altLang="ja-JP" dirty="0" smtClean="0">
                <a:solidFill>
                  <a:srgbClr val="0070C0"/>
                </a:solidFill>
              </a:rPr>
              <a:t>affiliation</a:t>
            </a:r>
            <a:r>
              <a:rPr lang="ja-JP" altLang="en-US" dirty="0" smtClean="0">
                <a:solidFill>
                  <a:srgbClr val="0070C0"/>
                </a:solidFill>
              </a:rPr>
              <a:t> </a:t>
            </a:r>
            <a:r>
              <a:rPr lang="en-US" altLang="ja-JP" dirty="0" smtClean="0">
                <a:solidFill>
                  <a:srgbClr val="0070C0"/>
                </a:solidFill>
              </a:rPr>
              <a:t>network</a:t>
            </a:r>
            <a:r>
              <a:rPr lang="ja-JP" altLang="en-US" dirty="0" smtClean="0">
                <a:solidFill>
                  <a:srgbClr val="0070C0"/>
                </a:solidFill>
              </a:rPr>
              <a:t>）</a:t>
            </a:r>
            <a:endParaRPr lang="en-US" altLang="ja-JP" dirty="0" smtClean="0">
              <a:solidFill>
                <a:srgbClr val="0070C0"/>
              </a:solidFill>
            </a:endParaRPr>
          </a:p>
          <a:p>
            <a:endParaRPr lang="en-US" altLang="ja-JP" dirty="0" smtClean="0">
              <a:solidFill>
                <a:srgbClr val="0070C0"/>
              </a:solidFill>
            </a:endParaRPr>
          </a:p>
          <a:p>
            <a:r>
              <a:rPr lang="ja-JP" altLang="en-US" dirty="0" smtClean="0">
                <a:solidFill>
                  <a:srgbClr val="0070C0"/>
                </a:solidFill>
              </a:rPr>
              <a:t>演習：</a:t>
            </a:r>
            <a:r>
              <a:rPr lang="en-US" altLang="ja-JP" dirty="0" err="1" smtClean="0">
                <a:solidFill>
                  <a:srgbClr val="0070C0"/>
                </a:solidFill>
              </a:rPr>
              <a:t>Pajek</a:t>
            </a:r>
            <a:r>
              <a:rPr lang="ja-JP" altLang="en-US" dirty="0" smtClean="0">
                <a:solidFill>
                  <a:srgbClr val="0070C0"/>
                </a:solidFill>
              </a:rPr>
              <a:t>を用いた所属関係分析</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72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p:txBody>
          <a:bodyPr/>
          <a:lstStyle/>
          <a:p>
            <a:r>
              <a:rPr lang="ja-JP" altLang="en-US" dirty="0" smtClean="0"/>
              <a:t>所属関係</a:t>
            </a:r>
            <a:endParaRPr lang="ja-JP" altLang="en-US" dirty="0"/>
          </a:p>
        </p:txBody>
      </p:sp>
      <p:sp>
        <p:nvSpPr>
          <p:cNvPr id="17412" name="Rectangle 4"/>
          <p:cNvSpPr>
            <a:spLocks noGrp="1" noChangeArrowheads="1"/>
          </p:cNvSpPr>
          <p:nvPr>
            <p:ph type="body" idx="1"/>
          </p:nvPr>
        </p:nvSpPr>
        <p:spPr/>
        <p:txBody>
          <a:bodyPr/>
          <a:lstStyle/>
          <a:p>
            <a:r>
              <a:rPr lang="ja-JP" altLang="en-US" dirty="0" smtClean="0"/>
              <a:t>現実世界では，人は必ず何らかの組織に属する</a:t>
            </a:r>
            <a:r>
              <a:rPr lang="en-US" altLang="ja-JP" dirty="0" smtClean="0"/>
              <a:t/>
            </a:r>
            <a:br>
              <a:rPr lang="en-US" altLang="ja-JP" dirty="0" smtClean="0"/>
            </a:br>
            <a:r>
              <a:rPr lang="ja-JP" altLang="en-US" dirty="0" smtClean="0"/>
              <a:t>（</a:t>
            </a:r>
            <a:r>
              <a:rPr lang="en-US" altLang="ja-JP" dirty="0" smtClean="0"/>
              <a:t>e.g. </a:t>
            </a:r>
            <a:r>
              <a:rPr lang="ja-JP" altLang="en-US" dirty="0" smtClean="0"/>
              <a:t>会社，クラブ，研究室・・・）</a:t>
            </a:r>
          </a:p>
          <a:p>
            <a:pPr lvl="1"/>
            <a:r>
              <a:rPr lang="ja-JP" altLang="en-US" dirty="0" smtClean="0"/>
              <a:t>同じ組織に属する人同士は似た趣味を持ちやすい</a:t>
            </a:r>
          </a:p>
          <a:p>
            <a:pPr lvl="1"/>
            <a:r>
              <a:rPr lang="ja-JP" altLang="en-US" dirty="0" smtClean="0"/>
              <a:t>同じ人が属する組織同士にも何らかの似た傾向が存在する</a:t>
            </a:r>
          </a:p>
          <a:p>
            <a:pPr lvl="1">
              <a:buNone/>
            </a:pPr>
            <a:endParaRPr lang="ja-JP" altLang="en-US" dirty="0" smtClean="0"/>
          </a:p>
          <a:p>
            <a:r>
              <a:rPr lang="ja-JP" altLang="en-US" dirty="0" smtClean="0"/>
              <a:t>組織と人というノードからなるネットワークは，組織同士・人同士の間に何かしらの特性を提示する</a:t>
            </a:r>
            <a:endParaRPr lang="ja-JP" altLang="en-US" dirty="0"/>
          </a:p>
        </p:txBody>
      </p:sp>
      <p:sp>
        <p:nvSpPr>
          <p:cNvPr id="6" name="スライド番号プレースホルダ 5"/>
          <p:cNvSpPr>
            <a:spLocks noGrp="1"/>
          </p:cNvSpPr>
          <p:nvPr>
            <p:ph type="sldNum" sz="quarter" idx="12"/>
          </p:nvPr>
        </p:nvSpPr>
        <p:spPr/>
        <p:txBody>
          <a:bodyPr/>
          <a:lstStyle/>
          <a:p>
            <a:fld id="{8D363BD9-89CB-4112-80A6-37708DD6B93E}" type="slidenum">
              <a:rPr lang="en-US" altLang="ja-JP" smtClean="0"/>
              <a:pPr/>
              <a:t>73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スライド番号プレースホルダ 5"/>
          <p:cNvSpPr>
            <a:spLocks noGrp="1"/>
          </p:cNvSpPr>
          <p:nvPr>
            <p:ph type="sldNum" sz="quarter" idx="12"/>
          </p:nvPr>
        </p:nvSpPr>
        <p:spPr/>
        <p:txBody>
          <a:bodyPr/>
          <a:lstStyle/>
          <a:p>
            <a:fld id="{4051502A-0C70-4EA8-B8E2-ECA62E08DDED}" type="slidenum">
              <a:rPr lang="en-US" altLang="ja-JP"/>
              <a:pPr/>
              <a:t>74</a:t>
            </a:fld>
            <a:endParaRPr lang="en-US" altLang="ja-JP"/>
          </a:p>
        </p:txBody>
      </p:sp>
      <p:sp>
        <p:nvSpPr>
          <p:cNvPr id="8216" name="Rectangle 24"/>
          <p:cNvSpPr>
            <a:spLocks noChangeArrowheads="1"/>
          </p:cNvSpPr>
          <p:nvPr/>
        </p:nvSpPr>
        <p:spPr bwMode="auto">
          <a:xfrm>
            <a:off x="971550" y="3573463"/>
            <a:ext cx="3024188"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194" name="Rectangle 2"/>
          <p:cNvSpPr>
            <a:spLocks noGrp="1" noChangeArrowheads="1"/>
          </p:cNvSpPr>
          <p:nvPr>
            <p:ph type="title"/>
          </p:nvPr>
        </p:nvSpPr>
        <p:spPr/>
        <p:txBody>
          <a:bodyPr/>
          <a:lstStyle/>
          <a:p>
            <a:r>
              <a:rPr lang="ja-JP" altLang="en-US" dirty="0" smtClean="0"/>
              <a:t>所属関係</a:t>
            </a:r>
            <a:r>
              <a:rPr lang="ja-JP" altLang="en-US" dirty="0" smtClean="0">
                <a:solidFill>
                  <a:schemeClr val="tx1"/>
                </a:solidFill>
              </a:rPr>
              <a:t>（</a:t>
            </a:r>
            <a:r>
              <a:rPr lang="en-US" altLang="ja-JP" dirty="0" smtClean="0">
                <a:solidFill>
                  <a:schemeClr val="tx1"/>
                </a:solidFill>
              </a:rPr>
              <a:t>Affiliation Network</a:t>
            </a:r>
            <a:r>
              <a:rPr lang="ja-JP" altLang="en-US" dirty="0" smtClean="0">
                <a:solidFill>
                  <a:schemeClr val="tx1"/>
                </a:solidFill>
              </a:rPr>
              <a:t>）分析</a:t>
            </a:r>
            <a:endParaRPr lang="ja-JP" altLang="en-US" dirty="0">
              <a:solidFill>
                <a:schemeClr val="tx1"/>
              </a:solidFill>
            </a:endParaRPr>
          </a:p>
        </p:txBody>
      </p:sp>
      <p:sp>
        <p:nvSpPr>
          <p:cNvPr id="8195" name="Rectangle 3"/>
          <p:cNvSpPr>
            <a:spLocks noGrp="1" noChangeArrowheads="1"/>
          </p:cNvSpPr>
          <p:nvPr>
            <p:ph type="body" idx="1"/>
          </p:nvPr>
        </p:nvSpPr>
        <p:spPr>
          <a:xfrm>
            <a:off x="468313" y="1052513"/>
            <a:ext cx="8567737" cy="5472112"/>
          </a:xfrm>
        </p:spPr>
        <p:txBody>
          <a:bodyPr/>
          <a:lstStyle/>
          <a:p>
            <a:r>
              <a:rPr lang="ja-JP" altLang="en-US" dirty="0" smtClean="0"/>
              <a:t>組織</a:t>
            </a:r>
            <a:r>
              <a:rPr lang="ja-JP" altLang="en-US" dirty="0"/>
              <a:t>と人と</a:t>
            </a:r>
            <a:r>
              <a:rPr lang="ja-JP" altLang="en-US" dirty="0" smtClean="0"/>
              <a:t>いったタイプ</a:t>
            </a:r>
            <a:r>
              <a:rPr lang="ja-JP" altLang="en-US" dirty="0"/>
              <a:t>の異なるもの同士が形成するネットワークを分析</a:t>
            </a:r>
            <a:r>
              <a:rPr lang="ja-JP" altLang="en-US" dirty="0" smtClean="0"/>
              <a:t>し，その</a:t>
            </a:r>
            <a:r>
              <a:rPr lang="ja-JP" altLang="en-US" dirty="0"/>
              <a:t>ネットワークの特徴を調べる</a:t>
            </a:r>
          </a:p>
          <a:p>
            <a:pPr lvl="1"/>
            <a:r>
              <a:rPr lang="ja-JP" altLang="en-US" dirty="0"/>
              <a:t>上述のようなネットワーク構造を </a:t>
            </a:r>
            <a:r>
              <a:rPr lang="en-US" altLang="ja-JP" dirty="0">
                <a:solidFill>
                  <a:srgbClr val="CC0000"/>
                </a:solidFill>
              </a:rPr>
              <a:t>Affiliation </a:t>
            </a:r>
            <a:r>
              <a:rPr lang="en-US" altLang="ja-JP" dirty="0" smtClean="0">
                <a:solidFill>
                  <a:srgbClr val="CC0000"/>
                </a:solidFill>
              </a:rPr>
              <a:t>Network</a:t>
            </a:r>
            <a:r>
              <a:rPr lang="ja-JP" altLang="en-US" dirty="0" smtClean="0">
                <a:solidFill>
                  <a:srgbClr val="CC0000"/>
                </a:solidFill>
              </a:rPr>
              <a:t> （所属関係ネットワーク）</a:t>
            </a:r>
            <a:r>
              <a:rPr lang="en-US" altLang="ja-JP" dirty="0" smtClean="0"/>
              <a:t> </a:t>
            </a:r>
            <a:r>
              <a:rPr lang="ja-JP" altLang="en-US" dirty="0"/>
              <a:t>と</a:t>
            </a:r>
            <a:r>
              <a:rPr lang="ja-JP" altLang="en-US" dirty="0" smtClean="0"/>
              <a:t>呼ぶ</a:t>
            </a:r>
            <a:endParaRPr lang="en-US" altLang="ja-JP" dirty="0"/>
          </a:p>
        </p:txBody>
      </p:sp>
      <p:sp>
        <p:nvSpPr>
          <p:cNvPr id="8197" name="AutoShape 5"/>
          <p:cNvSpPr>
            <a:spLocks noChangeArrowheads="1"/>
          </p:cNvSpPr>
          <p:nvPr/>
        </p:nvSpPr>
        <p:spPr bwMode="auto">
          <a:xfrm>
            <a:off x="1331913" y="366871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199" name="AutoShape 7">
            <a:hlinkClick r:id="" action="ppaction://hlinkshowjump?jump=firstslide" highlightClick="1"/>
          </p:cNvPr>
          <p:cNvSpPr>
            <a:spLocks noChangeArrowheads="1"/>
          </p:cNvSpPr>
          <p:nvPr/>
        </p:nvSpPr>
        <p:spPr bwMode="auto">
          <a:xfrm>
            <a:off x="6732588" y="3789363"/>
            <a:ext cx="550862"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sp>
        <p:nvSpPr>
          <p:cNvPr id="8200" name="AutoShape 8"/>
          <p:cNvSpPr>
            <a:spLocks noChangeArrowheads="1"/>
          </p:cNvSpPr>
          <p:nvPr/>
        </p:nvSpPr>
        <p:spPr bwMode="auto">
          <a:xfrm>
            <a:off x="2268538" y="43894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1" name="AutoShape 9"/>
          <p:cNvSpPr>
            <a:spLocks noChangeArrowheads="1"/>
          </p:cNvSpPr>
          <p:nvPr/>
        </p:nvSpPr>
        <p:spPr bwMode="auto">
          <a:xfrm>
            <a:off x="1403350" y="511016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2" name="AutoShape 10"/>
          <p:cNvSpPr>
            <a:spLocks noChangeArrowheads="1"/>
          </p:cNvSpPr>
          <p:nvPr/>
        </p:nvSpPr>
        <p:spPr bwMode="auto">
          <a:xfrm>
            <a:off x="3419475" y="48212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3" name="AutoShape 11"/>
          <p:cNvSpPr>
            <a:spLocks noChangeArrowheads="1"/>
          </p:cNvSpPr>
          <p:nvPr/>
        </p:nvSpPr>
        <p:spPr bwMode="auto">
          <a:xfrm>
            <a:off x="7092950" y="47259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4" name="AutoShape 12"/>
          <p:cNvSpPr>
            <a:spLocks noChangeArrowheads="1"/>
          </p:cNvSpPr>
          <p:nvPr/>
        </p:nvSpPr>
        <p:spPr bwMode="auto">
          <a:xfrm>
            <a:off x="5867400" y="4222750"/>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5" name="AutoShape 13"/>
          <p:cNvSpPr>
            <a:spLocks noChangeArrowheads="1"/>
          </p:cNvSpPr>
          <p:nvPr/>
        </p:nvSpPr>
        <p:spPr bwMode="auto">
          <a:xfrm>
            <a:off x="7885113" y="40782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6" name="AutoShape 14">
            <a:hlinkClick r:id="" action="ppaction://hlinkshowjump?jump=firstslide" highlightClick="1"/>
          </p:cNvPr>
          <p:cNvSpPr>
            <a:spLocks noChangeArrowheads="1"/>
          </p:cNvSpPr>
          <p:nvPr/>
        </p:nvSpPr>
        <p:spPr bwMode="auto">
          <a:xfrm>
            <a:off x="5940425" y="5014913"/>
            <a:ext cx="550863"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cxnSp>
        <p:nvCxnSpPr>
          <p:cNvPr id="8207" name="AutoShape 15"/>
          <p:cNvCxnSpPr>
            <a:cxnSpLocks noChangeShapeType="1"/>
            <a:stCxn id="8197" idx="5"/>
            <a:endCxn id="8200" idx="1"/>
          </p:cNvCxnSpPr>
          <p:nvPr/>
        </p:nvCxnSpPr>
        <p:spPr bwMode="auto">
          <a:xfrm>
            <a:off x="1662113" y="4017963"/>
            <a:ext cx="663575" cy="431800"/>
          </a:xfrm>
          <a:prstGeom prst="straightConnector1">
            <a:avLst/>
          </a:prstGeom>
          <a:noFill/>
          <a:ln w="9525">
            <a:solidFill>
              <a:schemeClr val="tx1"/>
            </a:solidFill>
            <a:round/>
            <a:headEnd/>
            <a:tailEnd/>
          </a:ln>
          <a:effectLst/>
        </p:spPr>
      </p:cxnSp>
      <p:cxnSp>
        <p:nvCxnSpPr>
          <p:cNvPr id="8208" name="AutoShape 16"/>
          <p:cNvCxnSpPr>
            <a:cxnSpLocks noChangeShapeType="1"/>
            <a:stCxn id="8200" idx="3"/>
            <a:endCxn id="8201" idx="7"/>
          </p:cNvCxnSpPr>
          <p:nvPr/>
        </p:nvCxnSpPr>
        <p:spPr bwMode="auto">
          <a:xfrm flipH="1">
            <a:off x="1733550" y="4738688"/>
            <a:ext cx="592138" cy="431800"/>
          </a:xfrm>
          <a:prstGeom prst="straightConnector1">
            <a:avLst/>
          </a:prstGeom>
          <a:noFill/>
          <a:ln w="9525">
            <a:solidFill>
              <a:schemeClr val="tx1"/>
            </a:solidFill>
            <a:round/>
            <a:headEnd/>
            <a:tailEnd/>
          </a:ln>
          <a:effectLst/>
        </p:spPr>
      </p:cxnSp>
      <p:cxnSp>
        <p:nvCxnSpPr>
          <p:cNvPr id="8209" name="AutoShape 17"/>
          <p:cNvCxnSpPr>
            <a:cxnSpLocks noChangeShapeType="1"/>
            <a:stCxn id="8200" idx="6"/>
            <a:endCxn id="8202" idx="2"/>
          </p:cNvCxnSpPr>
          <p:nvPr/>
        </p:nvCxnSpPr>
        <p:spPr bwMode="auto">
          <a:xfrm>
            <a:off x="2655888" y="4594225"/>
            <a:ext cx="763587" cy="431800"/>
          </a:xfrm>
          <a:prstGeom prst="straightConnector1">
            <a:avLst/>
          </a:prstGeom>
          <a:noFill/>
          <a:ln w="9525">
            <a:solidFill>
              <a:schemeClr val="tx1"/>
            </a:solidFill>
            <a:round/>
            <a:headEnd/>
            <a:tailEnd/>
          </a:ln>
          <a:effectLst/>
        </p:spPr>
      </p:cxnSp>
      <p:cxnSp>
        <p:nvCxnSpPr>
          <p:cNvPr id="8210" name="AutoShape 18"/>
          <p:cNvCxnSpPr>
            <a:cxnSpLocks noChangeShapeType="1"/>
            <a:stCxn id="8204" idx="4"/>
            <a:endCxn id="8206" idx="3"/>
          </p:cNvCxnSpPr>
          <p:nvPr/>
        </p:nvCxnSpPr>
        <p:spPr bwMode="auto">
          <a:xfrm>
            <a:off x="6061075" y="4632325"/>
            <a:ext cx="155575" cy="382588"/>
          </a:xfrm>
          <a:prstGeom prst="straightConnector1">
            <a:avLst/>
          </a:prstGeom>
          <a:noFill/>
          <a:ln w="9525">
            <a:solidFill>
              <a:schemeClr val="tx1"/>
            </a:solidFill>
            <a:round/>
            <a:headEnd/>
            <a:tailEnd/>
          </a:ln>
          <a:effectLst/>
        </p:spPr>
      </p:cxnSp>
      <p:cxnSp>
        <p:nvCxnSpPr>
          <p:cNvPr id="8211" name="AutoShape 19"/>
          <p:cNvCxnSpPr>
            <a:cxnSpLocks noChangeShapeType="1"/>
            <a:stCxn id="8206" idx="0"/>
            <a:endCxn id="8203" idx="4"/>
          </p:cNvCxnSpPr>
          <p:nvPr/>
        </p:nvCxnSpPr>
        <p:spPr bwMode="auto">
          <a:xfrm flipV="1">
            <a:off x="6491288" y="5135563"/>
            <a:ext cx="795337" cy="142875"/>
          </a:xfrm>
          <a:prstGeom prst="straightConnector1">
            <a:avLst/>
          </a:prstGeom>
          <a:noFill/>
          <a:ln w="9525">
            <a:solidFill>
              <a:schemeClr val="tx1"/>
            </a:solidFill>
            <a:round/>
            <a:headEnd/>
            <a:tailEnd/>
          </a:ln>
          <a:effectLst/>
        </p:spPr>
      </p:cxnSp>
      <p:cxnSp>
        <p:nvCxnSpPr>
          <p:cNvPr id="8212" name="AutoShape 20"/>
          <p:cNvCxnSpPr>
            <a:cxnSpLocks noChangeShapeType="1"/>
            <a:stCxn id="8199" idx="0"/>
            <a:endCxn id="8205" idx="2"/>
          </p:cNvCxnSpPr>
          <p:nvPr/>
        </p:nvCxnSpPr>
        <p:spPr bwMode="auto">
          <a:xfrm>
            <a:off x="7283450" y="4052888"/>
            <a:ext cx="601663" cy="230187"/>
          </a:xfrm>
          <a:prstGeom prst="straightConnector1">
            <a:avLst/>
          </a:prstGeom>
          <a:noFill/>
          <a:ln w="9525">
            <a:solidFill>
              <a:schemeClr val="tx1"/>
            </a:solidFill>
            <a:round/>
            <a:headEnd/>
            <a:tailEnd/>
          </a:ln>
          <a:effectLst/>
        </p:spPr>
      </p:cxnSp>
      <p:cxnSp>
        <p:nvCxnSpPr>
          <p:cNvPr id="8214" name="AutoShape 22"/>
          <p:cNvCxnSpPr>
            <a:cxnSpLocks noChangeShapeType="1"/>
            <a:stCxn id="8199" idx="1"/>
            <a:endCxn id="8203" idx="0"/>
          </p:cNvCxnSpPr>
          <p:nvPr/>
        </p:nvCxnSpPr>
        <p:spPr bwMode="auto">
          <a:xfrm>
            <a:off x="7008813" y="4314825"/>
            <a:ext cx="277812" cy="411163"/>
          </a:xfrm>
          <a:prstGeom prst="straightConnector1">
            <a:avLst/>
          </a:prstGeom>
          <a:noFill/>
          <a:ln w="9525">
            <a:solidFill>
              <a:schemeClr val="tx1"/>
            </a:solidFill>
            <a:round/>
            <a:headEnd/>
            <a:tailEnd/>
          </a:ln>
          <a:effectLst/>
        </p:spPr>
      </p:cxnSp>
      <p:cxnSp>
        <p:nvCxnSpPr>
          <p:cNvPr id="8215" name="AutoShape 23"/>
          <p:cNvCxnSpPr>
            <a:cxnSpLocks noChangeShapeType="1"/>
            <a:stCxn id="8204" idx="7"/>
            <a:endCxn id="8199" idx="2"/>
          </p:cNvCxnSpPr>
          <p:nvPr/>
        </p:nvCxnSpPr>
        <p:spPr bwMode="auto">
          <a:xfrm flipV="1">
            <a:off x="6197600" y="4052888"/>
            <a:ext cx="568325" cy="230187"/>
          </a:xfrm>
          <a:prstGeom prst="straightConnector1">
            <a:avLst/>
          </a:prstGeom>
          <a:noFill/>
          <a:ln w="9525">
            <a:solidFill>
              <a:schemeClr val="tx1"/>
            </a:solidFill>
            <a:round/>
            <a:headEnd/>
            <a:tailEnd/>
          </a:ln>
          <a:effectLst/>
        </p:spPr>
      </p:cxnSp>
      <p:sp>
        <p:nvSpPr>
          <p:cNvPr id="8217" name="Rectangle 25"/>
          <p:cNvSpPr>
            <a:spLocks noChangeArrowheads="1"/>
          </p:cNvSpPr>
          <p:nvPr/>
        </p:nvSpPr>
        <p:spPr bwMode="auto">
          <a:xfrm>
            <a:off x="5435600" y="3573463"/>
            <a:ext cx="3097213"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218" name="AutoShape 26"/>
          <p:cNvSpPr>
            <a:spLocks noChangeArrowheads="1"/>
          </p:cNvSpPr>
          <p:nvPr/>
        </p:nvSpPr>
        <p:spPr bwMode="auto">
          <a:xfrm>
            <a:off x="4500563" y="4438650"/>
            <a:ext cx="495300" cy="292100"/>
          </a:xfrm>
          <a:prstGeom prst="rightArrow">
            <a:avLst>
              <a:gd name="adj1" fmla="val 50000"/>
              <a:gd name="adj2" fmla="val 42391"/>
            </a:avLst>
          </a:prstGeom>
          <a:solidFill>
            <a:srgbClr val="CC0000"/>
          </a:solidFill>
          <a:ln w="9525">
            <a:solidFill>
              <a:schemeClr val="tx1"/>
            </a:solidFill>
            <a:miter lim="800000"/>
            <a:headEnd/>
            <a:tailEnd/>
          </a:ln>
          <a:effectLst/>
        </p:spPr>
        <p:txBody>
          <a:bodyPr wrap="none" anchor="ctr"/>
          <a:lstStyle/>
          <a:p>
            <a:endParaRPr lang="ja-JP" altLang="en-US"/>
          </a:p>
        </p:txBody>
      </p:sp>
      <p:sp>
        <p:nvSpPr>
          <p:cNvPr id="8220" name="Rectangle 28"/>
          <p:cNvSpPr>
            <a:spLocks noChangeArrowheads="1"/>
          </p:cNvSpPr>
          <p:nvPr/>
        </p:nvSpPr>
        <p:spPr bwMode="auto">
          <a:xfrm>
            <a:off x="1547813" y="3141663"/>
            <a:ext cx="1701107" cy="369332"/>
          </a:xfrm>
          <a:prstGeom prst="rect">
            <a:avLst/>
          </a:prstGeom>
          <a:noFill/>
          <a:ln w="9525">
            <a:noFill/>
            <a:miter lim="800000"/>
            <a:headEnd/>
            <a:tailEnd/>
          </a:ln>
          <a:effectLst/>
        </p:spPr>
        <p:txBody>
          <a:bodyPr wrap="none">
            <a:spAutoFit/>
          </a:bodyPr>
          <a:lstStyle/>
          <a:p>
            <a:pPr>
              <a:buNone/>
            </a:pPr>
            <a:r>
              <a:rPr lang="ja-JP" altLang="en-US" dirty="0"/>
              <a:t>単純な</a:t>
            </a:r>
            <a:r>
              <a:rPr lang="en-US" altLang="ja-JP" dirty="0"/>
              <a:t>Network</a:t>
            </a:r>
          </a:p>
        </p:txBody>
      </p:sp>
      <p:sp>
        <p:nvSpPr>
          <p:cNvPr id="8222" name="Rectangle 30"/>
          <p:cNvSpPr>
            <a:spLocks noChangeArrowheads="1"/>
          </p:cNvSpPr>
          <p:nvPr/>
        </p:nvSpPr>
        <p:spPr bwMode="auto">
          <a:xfrm>
            <a:off x="5867400" y="3141663"/>
            <a:ext cx="2027158" cy="369332"/>
          </a:xfrm>
          <a:prstGeom prst="rect">
            <a:avLst/>
          </a:prstGeom>
          <a:noFill/>
          <a:ln w="9525">
            <a:noFill/>
            <a:miter lim="800000"/>
            <a:headEnd/>
            <a:tailEnd/>
          </a:ln>
          <a:effectLst/>
        </p:spPr>
        <p:txBody>
          <a:bodyPr wrap="none">
            <a:spAutoFit/>
          </a:bodyPr>
          <a:lstStyle/>
          <a:p>
            <a:pPr>
              <a:buNone/>
            </a:pPr>
            <a:r>
              <a:rPr lang="en-US" altLang="ja-JP" dirty="0"/>
              <a:t>Affiliation Network</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ja-JP" altLang="en-US" smtClean="0"/>
              <a:t>演習用サンプルデータのネットワーク構造</a:t>
            </a:r>
            <a:endParaRPr lang="ja-JP" altLang="en-US" dirty="0"/>
          </a:p>
        </p:txBody>
      </p:sp>
      <p:sp>
        <p:nvSpPr>
          <p:cNvPr id="10243" name="Rectangle 3"/>
          <p:cNvSpPr>
            <a:spLocks noGrp="1" noChangeArrowheads="1"/>
          </p:cNvSpPr>
          <p:nvPr>
            <p:ph type="body" idx="1"/>
          </p:nvPr>
        </p:nvSpPr>
        <p:spPr/>
        <p:txBody>
          <a:bodyPr/>
          <a:lstStyle/>
          <a:p>
            <a:r>
              <a:rPr lang="en-US" altLang="ja-JP" dirty="0" smtClean="0"/>
              <a:t>1904</a:t>
            </a:r>
            <a:r>
              <a:rPr lang="ja-JP" altLang="en-US" dirty="0" smtClean="0"/>
              <a:t>年のスコットランド内の大手企業とその兼任重役との関係</a:t>
            </a:r>
            <a:endParaRPr lang="ja-JP" altLang="en-US" dirty="0"/>
          </a:p>
        </p:txBody>
      </p:sp>
      <p:sp>
        <p:nvSpPr>
          <p:cNvPr id="11" name="スライド番号プレースホルダ 5"/>
          <p:cNvSpPr>
            <a:spLocks noGrp="1"/>
          </p:cNvSpPr>
          <p:nvPr>
            <p:ph type="sldNum" sz="quarter" idx="12"/>
          </p:nvPr>
        </p:nvSpPr>
        <p:spPr/>
        <p:txBody>
          <a:bodyPr/>
          <a:lstStyle/>
          <a:p>
            <a:fld id="{54FC2180-7C2B-4C22-A7E3-DA3BD0BA70E8}" type="slidenum">
              <a:rPr lang="en-US" altLang="ja-JP" smtClean="0"/>
              <a:pPr/>
              <a:t>75</a:t>
            </a:fld>
            <a:endParaRPr lang="en-US" altLang="ja-JP"/>
          </a:p>
        </p:txBody>
      </p:sp>
      <p:pic>
        <p:nvPicPr>
          <p:cNvPr id="10247" name="Picture 7"/>
          <p:cNvPicPr>
            <a:picLocks noChangeAspect="1" noChangeArrowheads="1"/>
          </p:cNvPicPr>
          <p:nvPr/>
        </p:nvPicPr>
        <p:blipFill>
          <a:blip r:embed="rId3" cstate="print"/>
          <a:srcRect/>
          <a:stretch>
            <a:fillRect/>
          </a:stretch>
        </p:blipFill>
        <p:spPr bwMode="auto">
          <a:xfrm>
            <a:off x="1909989" y="2070100"/>
            <a:ext cx="4895850" cy="4056063"/>
          </a:xfrm>
          <a:prstGeom prst="rect">
            <a:avLst/>
          </a:prstGeom>
          <a:noFill/>
          <a:ln w="9525">
            <a:noFill/>
            <a:miter lim="800000"/>
            <a:headEnd/>
            <a:tailEnd/>
          </a:ln>
          <a:effectLst/>
        </p:spPr>
      </p:pic>
      <p:sp>
        <p:nvSpPr>
          <p:cNvPr id="10248" name="Oval 8"/>
          <p:cNvSpPr>
            <a:spLocks noChangeArrowheads="1"/>
          </p:cNvSpPr>
          <p:nvPr/>
        </p:nvSpPr>
        <p:spPr bwMode="auto">
          <a:xfrm>
            <a:off x="7019925" y="4437063"/>
            <a:ext cx="142875" cy="142875"/>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10249" name="Oval 9"/>
          <p:cNvSpPr>
            <a:spLocks noChangeArrowheads="1"/>
          </p:cNvSpPr>
          <p:nvPr/>
        </p:nvSpPr>
        <p:spPr bwMode="auto">
          <a:xfrm>
            <a:off x="7019925" y="5014913"/>
            <a:ext cx="142875" cy="142875"/>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10250" name="Rectangle 10"/>
          <p:cNvSpPr>
            <a:spLocks noChangeArrowheads="1"/>
          </p:cNvSpPr>
          <p:nvPr/>
        </p:nvSpPr>
        <p:spPr bwMode="auto">
          <a:xfrm>
            <a:off x="7216775" y="4292600"/>
            <a:ext cx="1098550" cy="366713"/>
          </a:xfrm>
          <a:prstGeom prst="rect">
            <a:avLst/>
          </a:prstGeom>
          <a:noFill/>
          <a:ln w="9525">
            <a:noFill/>
            <a:miter lim="800000"/>
            <a:headEnd/>
            <a:tailEnd/>
          </a:ln>
          <a:effectLst/>
        </p:spPr>
        <p:txBody>
          <a:bodyPr wrap="none">
            <a:spAutoFit/>
          </a:bodyPr>
          <a:lstStyle/>
          <a:p>
            <a:pPr>
              <a:buNone/>
            </a:pPr>
            <a:r>
              <a:rPr lang="ja-JP" altLang="en-US" sz="1800" dirty="0"/>
              <a:t>兼任重役</a:t>
            </a:r>
          </a:p>
        </p:txBody>
      </p:sp>
      <p:sp>
        <p:nvSpPr>
          <p:cNvPr id="10252" name="Rectangle 12"/>
          <p:cNvSpPr>
            <a:spLocks noChangeArrowheads="1"/>
          </p:cNvSpPr>
          <p:nvPr/>
        </p:nvSpPr>
        <p:spPr bwMode="auto">
          <a:xfrm>
            <a:off x="7216775" y="4933950"/>
            <a:ext cx="646331" cy="369332"/>
          </a:xfrm>
          <a:prstGeom prst="rect">
            <a:avLst/>
          </a:prstGeom>
          <a:noFill/>
          <a:ln w="9525">
            <a:noFill/>
            <a:miter lim="800000"/>
            <a:headEnd/>
            <a:tailEnd/>
          </a:ln>
          <a:effectLst/>
        </p:spPr>
        <p:txBody>
          <a:bodyPr wrap="none">
            <a:spAutoFit/>
          </a:bodyPr>
          <a:lstStyle/>
          <a:p>
            <a:pPr>
              <a:buNone/>
            </a:pPr>
            <a:r>
              <a:rPr lang="ja-JP" altLang="en-US" sz="1800" dirty="0" smtClean="0"/>
              <a:t>会社</a:t>
            </a:r>
            <a:endParaRPr lang="ja-JP" altLang="en-US" sz="1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ja-JP" altLang="en-US" dirty="0" smtClean="0"/>
              <a:t>演習用サンプルデータのノード情報</a:t>
            </a:r>
            <a:endParaRPr lang="ja-JP" altLang="en-US" dirty="0"/>
          </a:p>
        </p:txBody>
      </p:sp>
      <p:sp>
        <p:nvSpPr>
          <p:cNvPr id="14339" name="Rectangle 3"/>
          <p:cNvSpPr>
            <a:spLocks noGrp="1" noChangeArrowheads="1"/>
          </p:cNvSpPr>
          <p:nvPr>
            <p:ph type="body" idx="1"/>
          </p:nvPr>
        </p:nvSpPr>
        <p:spPr/>
        <p:txBody>
          <a:bodyPr/>
          <a:lstStyle/>
          <a:p>
            <a:r>
              <a:rPr lang="en-US" altLang="ja-JP" dirty="0" smtClean="0"/>
              <a:t>Partition</a:t>
            </a:r>
          </a:p>
          <a:p>
            <a:pPr lvl="1"/>
            <a:r>
              <a:rPr lang="ja-JP" altLang="en-US" dirty="0" smtClean="0"/>
              <a:t>会社なのか兼任重役なのかという識別子（</a:t>
            </a:r>
            <a:r>
              <a:rPr lang="en-US" altLang="ja-JP" dirty="0" smtClean="0"/>
              <a:t>0</a:t>
            </a:r>
            <a:r>
              <a:rPr lang="ja-JP" altLang="en-US" dirty="0" smtClean="0"/>
              <a:t>か</a:t>
            </a:r>
            <a:r>
              <a:rPr lang="en-US" altLang="ja-JP" dirty="0" smtClean="0"/>
              <a:t>1</a:t>
            </a:r>
            <a:r>
              <a:rPr lang="ja-JP" altLang="en-US" dirty="0" smtClean="0"/>
              <a:t>）</a:t>
            </a:r>
          </a:p>
          <a:p>
            <a:pPr lvl="2"/>
            <a:r>
              <a:rPr lang="en-US" altLang="ja-JP" dirty="0" smtClean="0"/>
              <a:t>Affiliation </a:t>
            </a:r>
            <a:r>
              <a:rPr lang="ja-JP" altLang="en-US" dirty="0" smtClean="0"/>
              <a:t>のための識別子で重要ではない</a:t>
            </a:r>
          </a:p>
          <a:p>
            <a:pPr lvl="1"/>
            <a:r>
              <a:rPr lang="ja-JP" altLang="en-US" dirty="0" smtClean="0"/>
              <a:t>会社の種類（銀行，鉄道，保険会社・・・）</a:t>
            </a:r>
            <a:endParaRPr lang="ja-JP" altLang="en-US" dirty="0"/>
          </a:p>
        </p:txBody>
      </p:sp>
      <p:sp>
        <p:nvSpPr>
          <p:cNvPr id="8" name="スライド番号プレースホルダ 5"/>
          <p:cNvSpPr>
            <a:spLocks noGrp="1"/>
          </p:cNvSpPr>
          <p:nvPr>
            <p:ph type="sldNum" sz="quarter" idx="12"/>
          </p:nvPr>
        </p:nvSpPr>
        <p:spPr/>
        <p:txBody>
          <a:bodyPr/>
          <a:lstStyle/>
          <a:p>
            <a:fld id="{62241813-8CBF-4B50-A6D0-7A9D8697F3A7}" type="slidenum">
              <a:rPr lang="en-US" altLang="ja-JP" smtClean="0"/>
              <a:pPr/>
              <a:t>76</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A816A6AF-7204-439F-A54A-FACC7D8DBD2B}" type="slidenum">
              <a:rPr lang="en-US" altLang="ja-JP"/>
              <a:pPr/>
              <a:t>77</a:t>
            </a:fld>
            <a:endParaRPr lang="en-US" altLang="ja-JP"/>
          </a:p>
        </p:txBody>
      </p:sp>
      <p:sp>
        <p:nvSpPr>
          <p:cNvPr id="56322" name="Rectangle 2"/>
          <p:cNvSpPr>
            <a:spLocks noGrp="1" noChangeArrowheads="1"/>
          </p:cNvSpPr>
          <p:nvPr>
            <p:ph type="title"/>
          </p:nvPr>
        </p:nvSpPr>
        <p:spPr/>
        <p:txBody>
          <a:bodyPr/>
          <a:lstStyle/>
          <a:p>
            <a:r>
              <a:rPr lang="ja-JP" altLang="en-US" dirty="0" smtClean="0"/>
              <a:t>演習用サンプルデータの分析</a:t>
            </a:r>
            <a:endParaRPr lang="ja-JP" altLang="en-US" dirty="0"/>
          </a:p>
        </p:txBody>
      </p:sp>
      <p:sp>
        <p:nvSpPr>
          <p:cNvPr id="56323" name="Rectangle 3"/>
          <p:cNvSpPr>
            <a:spLocks noGrp="1" noChangeArrowheads="1"/>
          </p:cNvSpPr>
          <p:nvPr>
            <p:ph type="body" idx="1"/>
          </p:nvPr>
        </p:nvSpPr>
        <p:spPr/>
        <p:txBody>
          <a:bodyPr/>
          <a:lstStyle/>
          <a:p>
            <a:r>
              <a:rPr lang="ja-JP" altLang="en-US" dirty="0"/>
              <a:t>会社と兼任重役が形成するネットワーク</a:t>
            </a:r>
            <a:r>
              <a:rPr lang="ja-JP" altLang="en-US" dirty="0" smtClean="0"/>
              <a:t>から，同じ</a:t>
            </a:r>
            <a:r>
              <a:rPr lang="ja-JP" altLang="en-US" dirty="0"/>
              <a:t>兼任重役を持つ会社同士がどのような特徴を持つのかを分析する</a:t>
            </a:r>
          </a:p>
          <a:p>
            <a:pPr lvl="1"/>
            <a:r>
              <a:rPr lang="ja-JP" altLang="en-US" dirty="0"/>
              <a:t>あくまで分析対象は会社であることに注意</a:t>
            </a:r>
          </a:p>
          <a:p>
            <a:pPr lvl="1"/>
            <a:r>
              <a:rPr lang="ja-JP" altLang="en-US" dirty="0"/>
              <a:t>具体的には兼任重役は会社同士をつなぐエッジだと解釈して分析</a:t>
            </a:r>
            <a:r>
              <a:rPr lang="ja-JP" altLang="en-US" dirty="0" smtClean="0"/>
              <a:t>する</a:t>
            </a:r>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78</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endParaRPr lang="ja-JP" altLang="en-US" dirty="0"/>
          </a:p>
        </p:txBody>
      </p:sp>
      <p:sp>
        <p:nvSpPr>
          <p:cNvPr id="20483" name="Rectangle 3"/>
          <p:cNvSpPr>
            <a:spLocks noGrp="1" noChangeArrowheads="1"/>
          </p:cNvSpPr>
          <p:nvPr>
            <p:ph type="body" idx="1"/>
          </p:nvPr>
        </p:nvSpPr>
        <p:spPr/>
        <p:txBody>
          <a:bodyPr/>
          <a:lstStyle/>
          <a:p>
            <a:r>
              <a:rPr lang="en-US" altLang="ja-JP" dirty="0" smtClean="0"/>
              <a:t>Affiliation</a:t>
            </a:r>
            <a:r>
              <a:rPr lang="ja-JP" altLang="en-US" dirty="0" smtClean="0"/>
              <a:t>の</a:t>
            </a:r>
            <a:r>
              <a:rPr lang="ja-JP" altLang="en-US" dirty="0"/>
              <a:t>中では人と組織の間にエッジを張ることが出来る</a:t>
            </a:r>
          </a:p>
          <a:p>
            <a:r>
              <a:rPr lang="ja-JP" altLang="en-US" dirty="0" smtClean="0"/>
              <a:t>組織</a:t>
            </a:r>
            <a:r>
              <a:rPr lang="ja-JP" altLang="en-US" dirty="0"/>
              <a:t>と</a:t>
            </a:r>
            <a:r>
              <a:rPr lang="ja-JP" altLang="en-US" dirty="0" smtClean="0"/>
              <a:t>組織，人</a:t>
            </a:r>
            <a:r>
              <a:rPr lang="ja-JP" altLang="en-US" dirty="0"/>
              <a:t>と人の間のエッジを削除したネットワークのことを</a:t>
            </a:r>
            <a:r>
              <a:rPr lang="en-US" altLang="ja-JP" dirty="0"/>
              <a:t>2-mode Network </a:t>
            </a:r>
            <a:r>
              <a:rPr lang="ja-JP" altLang="en-US" dirty="0"/>
              <a:t>と呼ぶ</a:t>
            </a:r>
          </a:p>
          <a:p>
            <a:pPr lvl="1"/>
            <a:r>
              <a:rPr lang="ja-JP" altLang="en-US" dirty="0" smtClean="0"/>
              <a:t>今</a:t>
            </a:r>
            <a:r>
              <a:rPr lang="ja-JP" altLang="en-US" dirty="0"/>
              <a:t>まで扱っていたネットワーク</a:t>
            </a:r>
            <a:r>
              <a:rPr lang="ja-JP" altLang="en-US" dirty="0" smtClean="0"/>
              <a:t>は</a:t>
            </a:r>
            <a:r>
              <a:rPr lang="en-US" altLang="ja-JP" dirty="0" smtClean="0"/>
              <a:t>1-mode </a:t>
            </a:r>
            <a:r>
              <a:rPr lang="en-US" altLang="ja-JP" dirty="0"/>
              <a:t>Network </a:t>
            </a:r>
            <a:r>
              <a:rPr lang="ja-JP" altLang="en-US" dirty="0"/>
              <a:t>と</a:t>
            </a:r>
            <a:r>
              <a:rPr lang="ja-JP" altLang="en-US" dirty="0" smtClean="0"/>
              <a:t>呼ばれる</a:t>
            </a:r>
            <a:endParaRPr lang="en-US" altLang="ja-JP" dirty="0" smtClean="0"/>
          </a:p>
          <a:p>
            <a:pPr lvl="1"/>
            <a:endParaRPr lang="ja-JP" altLang="en-US" dirty="0"/>
          </a:p>
        </p:txBody>
      </p:sp>
      <p:pic>
        <p:nvPicPr>
          <p:cNvPr id="20487" name="Picture 7"/>
          <p:cNvPicPr>
            <a:picLocks noChangeAspect="1" noChangeArrowheads="1"/>
          </p:cNvPicPr>
          <p:nvPr/>
        </p:nvPicPr>
        <p:blipFill>
          <a:blip r:embed="rId3" cstate="print"/>
          <a:srcRect/>
          <a:stretch>
            <a:fillRect/>
          </a:stretch>
        </p:blipFill>
        <p:spPr bwMode="auto">
          <a:xfrm>
            <a:off x="2838221" y="3741068"/>
            <a:ext cx="3024187" cy="2395538"/>
          </a:xfrm>
          <a:prstGeom prst="rect">
            <a:avLst/>
          </a:prstGeom>
          <a:noFill/>
          <a:ln w="9525">
            <a:noFill/>
            <a:miter lim="800000"/>
            <a:headEnd/>
            <a:tailEnd/>
          </a:ln>
          <a:effectLst/>
        </p:spPr>
      </p:pic>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sp>
        <p:nvSpPr>
          <p:cNvPr id="20497" name="Rectangle 17"/>
          <p:cNvSpPr>
            <a:spLocks noChangeArrowheads="1"/>
          </p:cNvSpPr>
          <p:nvPr/>
        </p:nvSpPr>
        <p:spPr bwMode="auto">
          <a:xfrm>
            <a:off x="3270021" y="3417218"/>
            <a:ext cx="1877437" cy="369332"/>
          </a:xfrm>
          <a:prstGeom prst="rect">
            <a:avLst/>
          </a:prstGeom>
          <a:noFill/>
          <a:ln w="9525">
            <a:noFill/>
            <a:miter lim="800000"/>
            <a:headEnd/>
            <a:tailEnd/>
          </a:ln>
          <a:effectLst/>
        </p:spPr>
        <p:txBody>
          <a:bodyPr wrap="none">
            <a:spAutoFit/>
          </a:bodyPr>
          <a:lstStyle/>
          <a:p>
            <a:pPr>
              <a:buNone/>
            </a:pPr>
            <a:r>
              <a:rPr lang="en-US" altLang="ja-JP" dirty="0" smtClean="0"/>
              <a:t>2-mode </a:t>
            </a:r>
            <a:r>
              <a:rPr lang="en-US" altLang="ja-JP" dirty="0"/>
              <a:t>Network</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79</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r>
              <a:rPr lang="ja-JP" altLang="en-US" dirty="0" smtClean="0"/>
              <a:t>の描画</a:t>
            </a:r>
            <a:endParaRPr lang="ja-JP" altLang="en-US" dirty="0"/>
          </a:p>
        </p:txBody>
      </p:sp>
      <p:sp>
        <p:nvSpPr>
          <p:cNvPr id="20483" name="Rectangle 3"/>
          <p:cNvSpPr>
            <a:spLocks noGrp="1" noChangeArrowheads="1"/>
          </p:cNvSpPr>
          <p:nvPr>
            <p:ph type="body"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ja-JP" altLang="en-US" dirty="0" smtClean="0"/>
              <a:t>サンプルデータを描画する</a:t>
            </a:r>
            <a:endParaRPr lang="en-US" altLang="ja-JP" dirty="0" smtClean="0"/>
          </a:p>
          <a:p>
            <a:pPr lvl="1"/>
            <a:r>
              <a:rPr lang="en-US" altLang="ja-JP" dirty="0" smtClean="0"/>
              <a:t>Draw&gt;Draw-Partition (Ctrl + P)</a:t>
            </a:r>
          </a:p>
        </p:txBody>
      </p:sp>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pic>
        <p:nvPicPr>
          <p:cNvPr id="393221" name="Picture 5"/>
          <p:cNvPicPr>
            <a:picLocks noChangeAspect="1" noChangeArrowheads="1"/>
          </p:cNvPicPr>
          <p:nvPr/>
        </p:nvPicPr>
        <p:blipFill>
          <a:blip r:embed="rId3" cstate="print"/>
          <a:srcRect/>
          <a:stretch>
            <a:fillRect/>
          </a:stretch>
        </p:blipFill>
        <p:spPr bwMode="auto">
          <a:xfrm>
            <a:off x="1614941" y="2853887"/>
            <a:ext cx="4052887" cy="3455276"/>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1BA2575D-E366-4188-AE80-071A3B2F0C09}" type="slidenum">
              <a:rPr lang="en-US" altLang="ja-JP"/>
              <a:pPr/>
              <a:t>80</a:t>
            </a:fld>
            <a:endParaRPr lang="en-US" altLang="ja-JP"/>
          </a:p>
        </p:txBody>
      </p:sp>
      <p:sp>
        <p:nvSpPr>
          <p:cNvPr id="15362" name="Rectangle 2"/>
          <p:cNvSpPr>
            <a:spLocks noGrp="1" noChangeArrowheads="1"/>
          </p:cNvSpPr>
          <p:nvPr>
            <p:ph type="title"/>
          </p:nvPr>
        </p:nvSpPr>
        <p:spPr/>
        <p:txBody>
          <a:bodyPr/>
          <a:lstStyle/>
          <a:p>
            <a:r>
              <a:rPr lang="en-US" altLang="ja-JP" dirty="0" smtClean="0"/>
              <a:t>2-mode Network: 2-mode </a:t>
            </a:r>
            <a:r>
              <a:rPr lang="ja-JP" altLang="en-US" dirty="0"/>
              <a:t>と </a:t>
            </a:r>
            <a:r>
              <a:rPr lang="en-US" altLang="ja-JP" dirty="0"/>
              <a:t>1-mode </a:t>
            </a:r>
            <a:r>
              <a:rPr lang="ja-JP" altLang="en-US" dirty="0"/>
              <a:t>の</a:t>
            </a:r>
            <a:r>
              <a:rPr lang="ja-JP" altLang="en-US" dirty="0" smtClean="0"/>
              <a:t>変換</a:t>
            </a:r>
            <a:endParaRPr lang="en-US" altLang="ja-JP" dirty="0"/>
          </a:p>
        </p:txBody>
      </p:sp>
      <p:sp>
        <p:nvSpPr>
          <p:cNvPr id="15363" name="Rectangle 3"/>
          <p:cNvSpPr>
            <a:spLocks noGrp="1" noChangeArrowheads="1"/>
          </p:cNvSpPr>
          <p:nvPr>
            <p:ph type="body" idx="1"/>
          </p:nvPr>
        </p:nvSpPr>
        <p:spPr/>
        <p:txBody>
          <a:bodyPr/>
          <a:lstStyle/>
          <a:p>
            <a:r>
              <a:rPr lang="en-US" altLang="ja-JP" dirty="0"/>
              <a:t>2-mode Network </a:t>
            </a:r>
            <a:r>
              <a:rPr lang="ja-JP" altLang="en-US" dirty="0"/>
              <a:t>を解析するのは非常に難しい</a:t>
            </a:r>
          </a:p>
          <a:p>
            <a:r>
              <a:rPr lang="en-US" altLang="ja-JP" dirty="0" smtClean="0"/>
              <a:t>2-mode </a:t>
            </a:r>
            <a:r>
              <a:rPr lang="en-US" altLang="ja-JP" dirty="0"/>
              <a:t>Network </a:t>
            </a:r>
            <a:r>
              <a:rPr lang="ja-JP" altLang="en-US" dirty="0"/>
              <a:t>を </a:t>
            </a:r>
            <a:r>
              <a:rPr lang="en-US" altLang="ja-JP" dirty="0"/>
              <a:t>1-mode Network </a:t>
            </a:r>
            <a:r>
              <a:rPr lang="ja-JP" altLang="en-US" dirty="0"/>
              <a:t>に変換して</a:t>
            </a:r>
            <a:r>
              <a:rPr lang="ja-JP" altLang="en-US" dirty="0" smtClean="0"/>
              <a:t>解析する</a:t>
            </a:r>
            <a:endParaRPr lang="ja-JP" altLang="en-US" dirty="0"/>
          </a:p>
          <a:p>
            <a:pPr lvl="1"/>
            <a:r>
              <a:rPr lang="ja-JP" altLang="en-US" dirty="0"/>
              <a:t>兼任重役</a:t>
            </a:r>
            <a:r>
              <a:rPr lang="ja-JP" altLang="en-US" dirty="0" smtClean="0"/>
              <a:t>をノード，会社</a:t>
            </a:r>
            <a:r>
              <a:rPr lang="ja-JP" altLang="en-US" dirty="0"/>
              <a:t>をエッジに変換する</a:t>
            </a:r>
            <a:r>
              <a:rPr lang="ja-JP" altLang="en-US" dirty="0" smtClean="0"/>
              <a:t>場合</a:t>
            </a:r>
            <a:endParaRPr lang="en-US" altLang="ja-JP" dirty="0" smtClean="0"/>
          </a:p>
          <a:p>
            <a:pPr lvl="2"/>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t>Columns</a:t>
            </a:r>
            <a:r>
              <a:rPr lang="ja-JP" altLang="en-US" dirty="0" smtClean="0"/>
              <a:t> （会社をノードとする場合は</a:t>
            </a:r>
            <a:r>
              <a:rPr lang="en-US" altLang="ja-JP" dirty="0" smtClean="0"/>
              <a:t>Row</a:t>
            </a:r>
            <a:r>
              <a:rPr lang="ja-JP" altLang="en-US" dirty="0" smtClean="0"/>
              <a:t>）</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1"/>
            <a:r>
              <a:rPr lang="en-US" altLang="ja-JP" dirty="0" smtClean="0"/>
              <a:t>1-mode</a:t>
            </a:r>
            <a:r>
              <a:rPr lang="ja-JP" altLang="en-US" dirty="0" smtClean="0"/>
              <a:t>にしたネットワークに対して様々な分析（中心性分析，コミュニティ抽出など）をおこなっていくことになる</a:t>
            </a:r>
            <a:endParaRPr lang="en-US" altLang="ja-JP" dirty="0" smtClean="0"/>
          </a:p>
        </p:txBody>
      </p:sp>
      <p:pic>
        <p:nvPicPr>
          <p:cNvPr id="395267" name="Picture 3"/>
          <p:cNvPicPr>
            <a:picLocks noChangeAspect="1" noChangeArrowheads="1"/>
          </p:cNvPicPr>
          <p:nvPr/>
        </p:nvPicPr>
        <p:blipFill>
          <a:blip r:embed="rId3" cstate="print"/>
          <a:srcRect/>
          <a:stretch>
            <a:fillRect/>
          </a:stretch>
        </p:blipFill>
        <p:spPr bwMode="auto">
          <a:xfrm>
            <a:off x="3273656" y="3010830"/>
            <a:ext cx="3320431" cy="2830823"/>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0549F5D0-FC1E-47B6-99CD-6AA72A57E8FE}" type="slidenum">
              <a:rPr lang="en-US" altLang="ja-JP"/>
              <a:pPr/>
              <a:t>81</a:t>
            </a:fld>
            <a:endParaRPr lang="en-US" altLang="ja-JP"/>
          </a:p>
        </p:txBody>
      </p:sp>
      <p:sp>
        <p:nvSpPr>
          <p:cNvPr id="22530" name="Rectangle 2"/>
          <p:cNvSpPr>
            <a:spLocks noGrp="1" noChangeArrowheads="1"/>
          </p:cNvSpPr>
          <p:nvPr>
            <p:ph type="title"/>
          </p:nvPr>
        </p:nvSpPr>
        <p:spPr/>
        <p:txBody>
          <a:bodyPr/>
          <a:lstStyle/>
          <a:p>
            <a:r>
              <a:rPr lang="en-US" altLang="ja-JP" dirty="0" smtClean="0"/>
              <a:t>2-mode</a:t>
            </a:r>
            <a:r>
              <a:rPr lang="ja-JP" altLang="en-US" dirty="0" smtClean="0"/>
              <a:t>から</a:t>
            </a:r>
            <a:r>
              <a:rPr lang="en-US" altLang="ja-JP" dirty="0" smtClean="0"/>
              <a:t>1-mode</a:t>
            </a:r>
            <a:r>
              <a:rPr lang="ja-JP" altLang="en-US" dirty="0" smtClean="0"/>
              <a:t>変換時の注意点</a:t>
            </a:r>
            <a:endParaRPr lang="ja-JP" altLang="en-US" dirty="0"/>
          </a:p>
        </p:txBody>
      </p:sp>
      <p:sp>
        <p:nvSpPr>
          <p:cNvPr id="22531" name="Rectangle 3"/>
          <p:cNvSpPr>
            <a:spLocks noGrp="1" noChangeArrowheads="1"/>
          </p:cNvSpPr>
          <p:nvPr>
            <p:ph type="body" idx="1"/>
          </p:nvPr>
        </p:nvSpPr>
        <p:spPr>
          <a:xfrm>
            <a:off x="457200" y="1196975"/>
            <a:ext cx="8435975" cy="4929188"/>
          </a:xfrm>
        </p:spPr>
        <p:txBody>
          <a:bodyPr/>
          <a:lstStyle/>
          <a:p>
            <a:r>
              <a:rPr lang="ja-JP" altLang="en-US" dirty="0" smtClean="0"/>
              <a:t>会社をノードに</a:t>
            </a:r>
            <a:r>
              <a:rPr lang="ja-JP" altLang="en-US" dirty="0"/>
              <a:t>したネットワーク</a:t>
            </a:r>
            <a:r>
              <a:rPr lang="ja-JP" altLang="en-US" dirty="0" smtClean="0"/>
              <a:t>と，兼任</a:t>
            </a:r>
            <a:r>
              <a:rPr lang="ja-JP" altLang="en-US" dirty="0"/>
              <a:t>重役</a:t>
            </a:r>
            <a:r>
              <a:rPr lang="ja-JP" altLang="en-US" dirty="0" smtClean="0"/>
              <a:t>をノードと</a:t>
            </a:r>
            <a:r>
              <a:rPr lang="ja-JP" altLang="en-US" dirty="0"/>
              <a:t>したネットワークは別物で</a:t>
            </a:r>
            <a:r>
              <a:rPr lang="ja-JP" altLang="en-US" dirty="0" smtClean="0"/>
              <a:t>ある</a:t>
            </a:r>
            <a:endParaRPr lang="en-US" altLang="ja-JP" dirty="0" smtClean="0"/>
          </a:p>
          <a:p>
            <a:pPr lvl="1"/>
            <a:r>
              <a:rPr lang="ja-JP" altLang="en-US" dirty="0" smtClean="0"/>
              <a:t>目的</a:t>
            </a:r>
            <a:r>
              <a:rPr lang="ja-JP" altLang="en-US" dirty="0"/>
              <a:t>に応じて選択する必要が</a:t>
            </a:r>
            <a:r>
              <a:rPr lang="ja-JP" altLang="en-US" dirty="0" smtClean="0"/>
              <a:t>ある</a:t>
            </a:r>
            <a:endParaRPr lang="en-US" altLang="ja-JP" dirty="0" smtClean="0"/>
          </a:p>
          <a:p>
            <a:pPr lvl="1"/>
            <a:r>
              <a:rPr lang="ja-JP" altLang="en-US" dirty="0" smtClean="0"/>
              <a:t>ネットワークに対する解釈を十分に行う必要がある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p>
          <a:p>
            <a:r>
              <a:rPr lang="ja-JP" altLang="en-US" dirty="0" smtClean="0">
                <a:solidFill>
                  <a:srgbClr val="0070C0"/>
                </a:solidFill>
              </a:rPr>
              <a:t>応用編</a:t>
            </a:r>
            <a:endParaRPr lang="en-US" altLang="ja-JP" dirty="0" smtClean="0">
              <a:solidFill>
                <a:srgbClr val="0070C0"/>
              </a:solidFill>
            </a:endParaRPr>
          </a:p>
          <a:p>
            <a:pPr lvl="1"/>
            <a:r>
              <a:rPr lang="ja-JP" altLang="en-US" dirty="0" smtClean="0">
                <a:solidFill>
                  <a:srgbClr val="0070C0"/>
                </a:solidFill>
              </a:rPr>
              <a:t>大規模データを用いた社会ネットワーク分析（実習）</a:t>
            </a:r>
            <a:endParaRPr lang="en-US" altLang="ja-JP" dirty="0" smtClean="0">
              <a:solidFill>
                <a:srgbClr val="0070C0"/>
              </a:solidFill>
            </a:endParaRPr>
          </a:p>
          <a:p>
            <a:pPr lvl="1"/>
            <a:r>
              <a:rPr lang="ja-JP" altLang="en-US" dirty="0" smtClean="0">
                <a:solidFill>
                  <a:srgbClr val="0070C0"/>
                </a:solidFill>
              </a:rPr>
              <a:t>コミュニティ抽出法</a:t>
            </a:r>
            <a:endParaRPr lang="en-US" altLang="ja-JP" dirty="0" smtClean="0">
              <a:solidFill>
                <a:srgbClr val="0070C0"/>
              </a:solidFill>
            </a:endParaRPr>
          </a:p>
          <a:p>
            <a:pPr lvl="1"/>
            <a:r>
              <a:rPr lang="ja-JP" altLang="en-US" dirty="0" smtClean="0">
                <a:solidFill>
                  <a:srgbClr val="0070C0"/>
                </a:solidFill>
              </a:rPr>
              <a:t>応用事例・研究事例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82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0070C0"/>
                </a:solidFill>
              </a:rPr>
              <a:t>実習課題</a:t>
            </a:r>
            <a:endParaRPr lang="en-US" altLang="ja-JP" dirty="0" smtClean="0">
              <a:solidFill>
                <a:srgbClr val="0070C0"/>
              </a:solidFill>
            </a:endParaRPr>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p:txBody>
          <a:bodyPr/>
          <a:lstStyle/>
          <a:p>
            <a:r>
              <a:rPr kumimoji="1" lang="ja-JP" altLang="en-US" dirty="0" smtClean="0"/>
              <a:t>実習課題</a:t>
            </a:r>
            <a:endParaRPr kumimoji="1" lang="ja-JP" altLang="en-US" dirty="0"/>
          </a:p>
        </p:txBody>
      </p:sp>
      <p:sp>
        <p:nvSpPr>
          <p:cNvPr id="8" name="サブタイトル 7"/>
          <p:cNvSpPr>
            <a:spLocks noGrp="1"/>
          </p:cNvSpPr>
          <p:nvPr>
            <p:ph type="subTitle" idx="1"/>
          </p:nvPr>
        </p:nvSpPr>
        <p:spPr/>
        <p:txBody>
          <a:bodyPr/>
          <a:lstStyle/>
          <a:p>
            <a:endParaRPr kumimoji="1"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solidFill>
                  <a:srgbClr val="0070C0"/>
                </a:solidFill>
              </a:rPr>
              <a:t>コミュニティ抽出法（基礎）</a:t>
            </a:r>
            <a:endParaRPr lang="en-US" altLang="ja-JP" dirty="0" smtClean="0">
              <a:solidFill>
                <a:srgbClr val="0070C0"/>
              </a:solidFill>
            </a:endParaRPr>
          </a:p>
          <a:p>
            <a:pPr lvl="1"/>
            <a:r>
              <a:rPr lang="ja-JP" altLang="en-US" dirty="0" smtClean="0">
                <a:solidFill>
                  <a:srgbClr val="0070C0"/>
                </a:solidFill>
              </a:rPr>
              <a:t>コミュニティの定義</a:t>
            </a:r>
            <a:endParaRPr lang="en-US" altLang="ja-JP" dirty="0" smtClean="0">
              <a:solidFill>
                <a:srgbClr val="0070C0"/>
              </a:solidFill>
            </a:endParaRPr>
          </a:p>
          <a:p>
            <a:pPr lvl="2"/>
            <a:r>
              <a:rPr lang="ja-JP" altLang="en-US" dirty="0" smtClean="0">
                <a:solidFill>
                  <a:srgbClr val="0070C0"/>
                </a:solidFill>
              </a:rPr>
              <a:t>クリーク（</a:t>
            </a:r>
            <a:r>
              <a:rPr lang="en-US" altLang="ja-JP" dirty="0" smtClean="0">
                <a:solidFill>
                  <a:srgbClr val="0070C0"/>
                </a:solidFill>
              </a:rPr>
              <a:t>clique</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プレックス（</a:t>
            </a:r>
            <a:r>
              <a:rPr lang="en-US" altLang="ja-JP" i="1" dirty="0" smtClean="0">
                <a:solidFill>
                  <a:srgbClr val="0070C0"/>
                </a:solidFill>
              </a:rPr>
              <a:t>k-</a:t>
            </a:r>
            <a:r>
              <a:rPr lang="en-US" altLang="ja-JP" dirty="0" err="1" smtClean="0">
                <a:solidFill>
                  <a:srgbClr val="0070C0"/>
                </a:solidFill>
              </a:rPr>
              <a:t>plex</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クリーク・コミュニティ（</a:t>
            </a:r>
            <a:r>
              <a:rPr lang="en-US" altLang="ja-JP" i="1" dirty="0" smtClean="0">
                <a:solidFill>
                  <a:srgbClr val="0070C0"/>
                </a:solidFill>
              </a:rPr>
              <a:t>k</a:t>
            </a:r>
            <a:r>
              <a:rPr lang="en-US" altLang="ja-JP" dirty="0" smtClean="0">
                <a:solidFill>
                  <a:srgbClr val="0070C0"/>
                </a:solidFill>
              </a:rPr>
              <a:t>-clique-community</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コア（</a:t>
            </a:r>
            <a:r>
              <a:rPr lang="en-US" altLang="ja-JP" i="1" dirty="0" smtClean="0">
                <a:solidFill>
                  <a:srgbClr val="0070C0"/>
                </a:solidFill>
              </a:rPr>
              <a:t>k</a:t>
            </a:r>
            <a:r>
              <a:rPr lang="en-US" altLang="ja-JP" dirty="0" smtClean="0">
                <a:solidFill>
                  <a:srgbClr val="0070C0"/>
                </a:solidFill>
              </a:rPr>
              <a:t>-core</a:t>
            </a:r>
            <a:r>
              <a:rPr lang="ja-JP" altLang="en-US" dirty="0" smtClean="0">
                <a:solidFill>
                  <a:srgbClr val="0070C0"/>
                </a:solidFill>
              </a:rPr>
              <a:t>）</a:t>
            </a:r>
            <a:endParaRPr lang="en-US" altLang="ja-JP" dirty="0" smtClean="0">
              <a:solidFill>
                <a:srgbClr val="0070C0"/>
              </a:solidFill>
            </a:endParaRPr>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85</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社会ネットワーク分析におけるコミュニティ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ネットワーク内で密につながりあったノードの集合</a:t>
            </a:r>
            <a:r>
              <a:rPr lang="en-US" altLang="ja-JP" dirty="0" smtClean="0"/>
              <a:t/>
            </a:r>
            <a:br>
              <a:rPr lang="en-US" altLang="ja-JP" dirty="0" smtClean="0"/>
            </a:br>
            <a:r>
              <a:rPr lang="ja-JP" altLang="en-US" dirty="0" smtClean="0"/>
              <a:t>（</a:t>
            </a:r>
            <a:r>
              <a:rPr lang="en-US" altLang="ja-JP" dirty="0" smtClean="0"/>
              <a:t>cohesive subgroup</a:t>
            </a:r>
            <a:r>
              <a:rPr lang="ja-JP" altLang="en-US" dirty="0" smtClean="0"/>
              <a:t>）</a:t>
            </a:r>
            <a:endParaRPr lang="en-US" altLang="ja-JP" dirty="0" smtClean="0"/>
          </a:p>
          <a:p>
            <a:pPr lvl="1"/>
            <a:r>
              <a:rPr lang="ja-JP" altLang="en-US" dirty="0" smtClean="0"/>
              <a:t>実際の社会ネットワークには人々の密度の高い部分，</a:t>
            </a:r>
            <a:r>
              <a:rPr lang="en-US" altLang="ja-JP" dirty="0" smtClean="0"/>
              <a:t/>
            </a:r>
            <a:br>
              <a:rPr lang="en-US" altLang="ja-JP" dirty="0" smtClean="0"/>
            </a:br>
            <a:r>
              <a:rPr lang="ja-JP" altLang="en-US" dirty="0" smtClean="0"/>
              <a:t>「コミュニティ（部分集合）」が存在する</a:t>
            </a:r>
            <a:endParaRPr lang="en-US" altLang="ja-JP" dirty="0" smtClean="0"/>
          </a:p>
          <a:p>
            <a:endParaRPr lang="en-US" altLang="ja-JP" dirty="0" smtClean="0"/>
          </a:p>
          <a:p>
            <a:r>
              <a:rPr lang="ja-JP" altLang="en-US" dirty="0" smtClean="0"/>
              <a:t>コミュニティは共通の行動規範や価値観などを共有した人々（何らかの類似性を持った人々）の社会的インタラクションを通じて形成される</a:t>
            </a:r>
            <a:endParaRPr lang="en-US" altLang="ja-JP" dirty="0" smtClean="0"/>
          </a:p>
          <a:p>
            <a:pPr lvl="1"/>
            <a:r>
              <a:rPr lang="ja-JP" altLang="en-US" dirty="0" smtClean="0"/>
              <a:t>人は自分と「似ていない人」よりも「似ている人」とより多く</a:t>
            </a:r>
            <a:r>
              <a:rPr lang="en-US" altLang="ja-JP" dirty="0" smtClean="0"/>
              <a:t/>
            </a:r>
            <a:br>
              <a:rPr lang="en-US" altLang="ja-JP" dirty="0" smtClean="0"/>
            </a:br>
            <a:r>
              <a:rPr lang="ja-JP" altLang="en-US" dirty="0" smtClean="0"/>
              <a:t>インタラクションする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86</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354176" y="830682"/>
            <a:ext cx="8229600" cy="71532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バグのネットワーク図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2" name="グループ化 23"/>
          <p:cNvGrpSpPr/>
          <p:nvPr/>
        </p:nvGrpSpPr>
        <p:grpSpPr>
          <a:xfrm>
            <a:off x="35168" y="1546006"/>
            <a:ext cx="8888897" cy="4446083"/>
            <a:chOff x="35168" y="1546006"/>
            <a:chExt cx="8888897" cy="4446083"/>
          </a:xfrm>
        </p:grpSpPr>
        <p:pic>
          <p:nvPicPr>
            <p:cNvPr id="1029" name="Picture 5"/>
            <p:cNvPicPr>
              <a:picLocks noChangeAspect="1" noChangeArrowheads="1"/>
            </p:cNvPicPr>
            <p:nvPr/>
          </p:nvPicPr>
          <p:blipFill>
            <a:blip r:embed="rId3" cstate="print"/>
            <a:srcRect/>
            <a:stretch>
              <a:fillRect/>
            </a:stretch>
          </p:blipFill>
          <p:spPr bwMode="auto">
            <a:xfrm>
              <a:off x="1249582" y="1546006"/>
              <a:ext cx="2069961" cy="2357454"/>
            </a:xfrm>
            <a:prstGeom prst="rect">
              <a:avLst/>
            </a:prstGeom>
            <a:noFill/>
            <a:ln w="9525">
              <a:noFill/>
              <a:miter lim="800000"/>
              <a:headEnd/>
              <a:tailEnd/>
            </a:ln>
            <a:effectLst/>
          </p:spPr>
        </p:pic>
        <p:pic>
          <p:nvPicPr>
            <p:cNvPr id="1031" name="Picture 7"/>
            <p:cNvPicPr>
              <a:picLocks noChangeAspect="1" noChangeArrowheads="1"/>
            </p:cNvPicPr>
            <p:nvPr/>
          </p:nvPicPr>
          <p:blipFill>
            <a:blip r:embed="rId4" cstate="print"/>
            <a:srcRect/>
            <a:stretch>
              <a:fillRect/>
            </a:stretch>
          </p:blipFill>
          <p:spPr bwMode="auto">
            <a:xfrm>
              <a:off x="4678606" y="1760320"/>
              <a:ext cx="4245459" cy="1857388"/>
            </a:xfrm>
            <a:prstGeom prst="rect">
              <a:avLst/>
            </a:prstGeom>
            <a:noFill/>
            <a:ln w="9525">
              <a:noFill/>
              <a:miter lim="800000"/>
              <a:headEnd/>
              <a:tailEnd/>
            </a:ln>
            <a:effectLst/>
          </p:spPr>
        </p:pic>
        <p:pic>
          <p:nvPicPr>
            <p:cNvPr id="1032" name="Picture 8"/>
            <p:cNvPicPr>
              <a:picLocks noChangeAspect="1" noChangeArrowheads="1"/>
            </p:cNvPicPr>
            <p:nvPr/>
          </p:nvPicPr>
          <p:blipFill>
            <a:blip r:embed="rId5" cstate="print"/>
            <a:srcRect/>
            <a:stretch>
              <a:fillRect/>
            </a:stretch>
          </p:blipFill>
          <p:spPr bwMode="auto">
            <a:xfrm>
              <a:off x="4821482" y="4046336"/>
              <a:ext cx="3929058" cy="1945753"/>
            </a:xfrm>
            <a:prstGeom prst="rect">
              <a:avLst/>
            </a:prstGeom>
            <a:noFill/>
            <a:ln w="9525">
              <a:noFill/>
              <a:miter lim="800000"/>
              <a:headEnd/>
              <a:tailEnd/>
            </a:ln>
            <a:effectLst/>
          </p:spPr>
        </p:pic>
        <p:sp>
          <p:nvSpPr>
            <p:cNvPr id="7" name="テキスト ボックス 6"/>
            <p:cNvSpPr txBox="1"/>
            <p:nvPr/>
          </p:nvSpPr>
          <p:spPr>
            <a:xfrm>
              <a:off x="463764" y="2403262"/>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35168" y="4689278"/>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3821350" y="2331824"/>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107102" y="4727679"/>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grpSp>
      <p:grpSp>
        <p:nvGrpSpPr>
          <p:cNvPr id="3" name="グループ化 27"/>
          <p:cNvGrpSpPr/>
          <p:nvPr/>
        </p:nvGrpSpPr>
        <p:grpSpPr>
          <a:xfrm>
            <a:off x="820954" y="1617444"/>
            <a:ext cx="7643866" cy="4500594"/>
            <a:chOff x="820954" y="1617444"/>
            <a:chExt cx="7643866" cy="4500594"/>
          </a:xfrm>
        </p:grpSpPr>
        <p:pic>
          <p:nvPicPr>
            <p:cNvPr id="1030" name="Picture 6"/>
            <p:cNvPicPr>
              <a:picLocks noChangeAspect="1" noChangeArrowheads="1"/>
            </p:cNvPicPr>
            <p:nvPr/>
          </p:nvPicPr>
          <p:blipFill>
            <a:blip r:embed="rId6" cstate="print"/>
            <a:srcRect/>
            <a:stretch>
              <a:fillRect/>
            </a:stretch>
          </p:blipFill>
          <p:spPr bwMode="auto">
            <a:xfrm>
              <a:off x="820954" y="4046336"/>
              <a:ext cx="3067311" cy="1928802"/>
            </a:xfrm>
            <a:prstGeom prst="rect">
              <a:avLst/>
            </a:prstGeom>
            <a:noFill/>
            <a:ln w="9525">
              <a:noFill/>
              <a:miter lim="800000"/>
              <a:headEnd/>
              <a:tailEnd/>
            </a:ln>
            <a:effectLst/>
          </p:spPr>
        </p:pic>
        <p:sp>
          <p:nvSpPr>
            <p:cNvPr id="12" name="円/楕円 11"/>
            <p:cNvSpPr/>
            <p:nvPr/>
          </p:nvSpPr>
          <p:spPr>
            <a:xfrm>
              <a:off x="1606772" y="1617444"/>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1678210" y="2760452"/>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535862" y="1688882"/>
              <a:ext cx="128588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464424" y="2689014"/>
              <a:ext cx="1428760"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892392" y="4760716"/>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2392590"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7234"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535994" y="5046468"/>
              <a:ext cx="1928826"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タイトル 22"/>
          <p:cNvSpPr>
            <a:spLocks noGrp="1"/>
          </p:cNvSpPr>
          <p:nvPr>
            <p:ph type="title"/>
          </p:nvPr>
        </p:nvSpPr>
        <p:spPr/>
        <p:txBody>
          <a:bodyPr/>
          <a:lstStyle/>
          <a:p>
            <a:r>
              <a:rPr lang="ja-JP" altLang="en-US" dirty="0" smtClean="0"/>
              <a:t>コミュニティ？</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87</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457200" y="914400"/>
            <a:ext cx="8229600" cy="50323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人物のネットワーク図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テキスト ボックス 6"/>
          <p:cNvSpPr txBox="1"/>
          <p:nvPr/>
        </p:nvSpPr>
        <p:spPr>
          <a:xfrm>
            <a:off x="209290" y="2036997"/>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0" y="3894385"/>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4554393" y="1965559"/>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554393" y="3822947"/>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pic>
        <p:nvPicPr>
          <p:cNvPr id="21" name="Picture 5"/>
          <p:cNvPicPr>
            <a:picLocks noChangeAspect="1" noChangeArrowheads="1"/>
          </p:cNvPicPr>
          <p:nvPr/>
        </p:nvPicPr>
        <p:blipFill>
          <a:blip r:embed="rId3" cstate="print"/>
          <a:srcRect/>
          <a:stretch>
            <a:fillRect/>
          </a:stretch>
        </p:blipFill>
        <p:spPr bwMode="auto">
          <a:xfrm>
            <a:off x="857224" y="1590606"/>
            <a:ext cx="3571900" cy="1462856"/>
          </a:xfrm>
          <a:prstGeom prst="rect">
            <a:avLst/>
          </a:prstGeom>
          <a:noFill/>
          <a:ln w="9525">
            <a:noFill/>
            <a:miter lim="800000"/>
            <a:headEnd/>
            <a:tailEnd/>
          </a:ln>
          <a:effectLst/>
        </p:spPr>
      </p:pic>
      <p:pic>
        <p:nvPicPr>
          <p:cNvPr id="22" name="Picture 3"/>
          <p:cNvPicPr>
            <a:picLocks noChangeAspect="1" noChangeArrowheads="1"/>
          </p:cNvPicPr>
          <p:nvPr/>
        </p:nvPicPr>
        <p:blipFill>
          <a:blip r:embed="rId4" cstate="print"/>
          <a:srcRect/>
          <a:stretch>
            <a:fillRect/>
          </a:stretch>
        </p:blipFill>
        <p:spPr bwMode="auto">
          <a:xfrm>
            <a:off x="785786" y="3465757"/>
            <a:ext cx="3751945" cy="1428760"/>
          </a:xfrm>
          <a:prstGeom prst="rect">
            <a:avLst/>
          </a:prstGeom>
          <a:noFill/>
          <a:ln w="9525">
            <a:noFill/>
            <a:miter lim="800000"/>
            <a:headEnd/>
            <a:tailEnd/>
          </a:ln>
          <a:effectLst/>
        </p:spPr>
      </p:pic>
      <p:pic>
        <p:nvPicPr>
          <p:cNvPr id="23" name="Picture 2"/>
          <p:cNvPicPr>
            <a:picLocks noChangeAspect="1" noChangeArrowheads="1"/>
          </p:cNvPicPr>
          <p:nvPr/>
        </p:nvPicPr>
        <p:blipFill>
          <a:blip r:embed="rId5" cstate="print"/>
          <a:srcRect/>
          <a:stretch>
            <a:fillRect/>
          </a:stretch>
        </p:blipFill>
        <p:spPr bwMode="auto">
          <a:xfrm>
            <a:off x="5357818" y="1608369"/>
            <a:ext cx="3714776" cy="1380322"/>
          </a:xfrm>
          <a:prstGeom prst="rect">
            <a:avLst/>
          </a:prstGeom>
          <a:noFill/>
          <a:ln w="9525">
            <a:noFill/>
            <a:miter lim="800000"/>
            <a:headEnd/>
            <a:tailEnd/>
          </a:ln>
          <a:effectLst/>
        </p:spPr>
      </p:pic>
      <p:pic>
        <p:nvPicPr>
          <p:cNvPr id="24" name="Picture 2"/>
          <p:cNvPicPr>
            <a:picLocks noChangeAspect="1" noChangeArrowheads="1"/>
          </p:cNvPicPr>
          <p:nvPr/>
        </p:nvPicPr>
        <p:blipFill>
          <a:blip r:embed="rId6" cstate="print"/>
          <a:srcRect/>
          <a:stretch>
            <a:fillRect/>
          </a:stretch>
        </p:blipFill>
        <p:spPr bwMode="auto">
          <a:xfrm>
            <a:off x="5286380" y="3394319"/>
            <a:ext cx="3786214" cy="1446764"/>
          </a:xfrm>
          <a:prstGeom prst="rect">
            <a:avLst/>
          </a:prstGeom>
          <a:noFill/>
          <a:ln w="9525">
            <a:noFill/>
            <a:miter lim="800000"/>
            <a:headEnd/>
            <a:tailEnd/>
          </a:ln>
          <a:effectLst/>
        </p:spPr>
      </p:pic>
      <p:sp>
        <p:nvSpPr>
          <p:cNvPr id="12" name="タイトル 11"/>
          <p:cNvSpPr>
            <a:spLocks noGrp="1"/>
          </p:cNvSpPr>
          <p:nvPr>
            <p:ph type="title"/>
          </p:nvPr>
        </p:nvSpPr>
        <p:spPr/>
        <p:txBody>
          <a:bodyPr/>
          <a:lstStyle/>
          <a:p>
            <a:r>
              <a:rPr lang="ja-JP" altLang="en-US" dirty="0" smtClean="0"/>
              <a:t>コミュニティ？</a:t>
            </a:r>
            <a:endParaRPr kumimoji="1" lang="ja-JP" altLang="en-US" dirty="0"/>
          </a:p>
        </p:txBody>
      </p:sp>
      <p:sp>
        <p:nvSpPr>
          <p:cNvPr id="19" name="コンテンツ プレースホルダ 18"/>
          <p:cNvSpPr>
            <a:spLocks noGrp="1"/>
          </p:cNvSpPr>
          <p:nvPr>
            <p:ph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algn="ctr">
              <a:buNone/>
            </a:pPr>
            <a:r>
              <a:rPr lang="ja-JP" altLang="en-US" sz="2000" dirty="0" smtClean="0"/>
              <a:t>コミュニティを抽出するためには，コミュニティの定義がまず必要</a:t>
            </a:r>
            <a:endParaRPr kumimoji="1" lang="ja-JP" altLang="en-US" sz="2000" dirty="0"/>
          </a:p>
        </p:txBody>
      </p:sp>
      <p:sp>
        <p:nvSpPr>
          <p:cNvPr id="14" name="円/楕円 13"/>
          <p:cNvSpPr/>
          <p:nvPr/>
        </p:nvSpPr>
        <p:spPr>
          <a:xfrm>
            <a:off x="5943599" y="3606364"/>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15" name="円/楕円 14"/>
          <p:cNvSpPr/>
          <p:nvPr/>
        </p:nvSpPr>
        <p:spPr>
          <a:xfrm>
            <a:off x="6716332" y="3394318"/>
            <a:ext cx="1169976" cy="8087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solidFill>
                <a:srgbClr val="FF0000"/>
              </a:solidFill>
            </a:endParaRPr>
          </a:p>
        </p:txBody>
      </p:sp>
      <p:sp>
        <p:nvSpPr>
          <p:cNvPr id="16" name="円/楕円 15"/>
          <p:cNvSpPr/>
          <p:nvPr/>
        </p:nvSpPr>
        <p:spPr>
          <a:xfrm>
            <a:off x="6600424" y="1888289"/>
            <a:ext cx="1075386"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3026539" y="1946241"/>
            <a:ext cx="1094704"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335674" y="3986251"/>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20" name="テキスト ボックス 19"/>
          <p:cNvSpPr txBox="1"/>
          <p:nvPr/>
        </p:nvSpPr>
        <p:spPr>
          <a:xfrm>
            <a:off x="1969477" y="3972252"/>
            <a:ext cx="1557494" cy="461665"/>
          </a:xfrm>
          <a:prstGeom prst="rect">
            <a:avLst/>
          </a:prstGeom>
          <a:noFill/>
        </p:spPr>
        <p:txBody>
          <a:bodyPr wrap="square" rtlCol="0">
            <a:spAutoFit/>
          </a:bodyPr>
          <a:lstStyle/>
          <a:p>
            <a:pPr>
              <a:buNone/>
            </a:pPr>
            <a:r>
              <a:rPr lang="ja-JP" altLang="en-US" sz="2400" dirty="0" smtClean="0">
                <a:solidFill>
                  <a:srgbClr val="FF0000"/>
                </a:solidFill>
                <a:latin typeface="Arial"/>
                <a:ea typeface="ＭＳ Ｐゴシック"/>
              </a:rPr>
              <a:t>？？？</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xEl>
                                              <p:pRg st="9" end="9"/>
                                            </p:txEl>
                                          </p:spTgt>
                                        </p:tgtEl>
                                        <p:attrNameLst>
                                          <p:attrName>style.visibility</p:attrName>
                                        </p:attrNameLst>
                                      </p:cBhvr>
                                      <p:to>
                                        <p:strVal val="visible"/>
                                      </p:to>
                                    </p:set>
                                    <p:animEffect transition="in" filter="blinds(horizontal)">
                                      <p:cBhvr>
                                        <p:cTn id="3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2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コミュニティの抽出方法</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密度の高いつながりを抽出（定義）する様々な方法がある</a:t>
            </a:r>
            <a:endParaRPr kumimoji="1" lang="en-US" altLang="ja-JP" dirty="0" smtClean="0"/>
          </a:p>
          <a:p>
            <a:pPr lvl="1"/>
            <a:r>
              <a:rPr lang="ja-JP" altLang="en-US" dirty="0" smtClean="0"/>
              <a:t>クリーク（</a:t>
            </a:r>
            <a:r>
              <a:rPr lang="en-US" altLang="ja-JP" dirty="0" smtClean="0"/>
              <a:t>clique</a:t>
            </a:r>
            <a:r>
              <a:rPr lang="ja-JP" altLang="en-US" dirty="0" smtClean="0"/>
              <a:t>）</a:t>
            </a:r>
            <a:endParaRPr lang="en-US" altLang="ja-JP" dirty="0" smtClean="0"/>
          </a:p>
          <a:p>
            <a:pPr lvl="1"/>
            <a:r>
              <a:rPr kumimoji="1" lang="en-US" altLang="ja-JP" i="1" dirty="0" smtClean="0"/>
              <a:t>k</a:t>
            </a:r>
            <a:r>
              <a:rPr kumimoji="1" lang="en-US" altLang="ja-JP" dirty="0" smtClean="0"/>
              <a:t>-</a:t>
            </a:r>
            <a:r>
              <a:rPr lang="ja-JP" altLang="en-US" dirty="0" smtClean="0"/>
              <a:t>プレックス</a:t>
            </a:r>
            <a:r>
              <a:rPr kumimoji="1" lang="ja-JP" altLang="en-US" dirty="0" smtClean="0"/>
              <a:t>（</a:t>
            </a:r>
            <a:r>
              <a:rPr lang="en-US" altLang="ja-JP" i="1" dirty="0" smtClean="0"/>
              <a:t>k-</a:t>
            </a:r>
            <a:r>
              <a:rPr lang="en-US" altLang="ja-JP" dirty="0" err="1" smtClean="0"/>
              <a:t>plex</a:t>
            </a:r>
            <a:r>
              <a:rPr kumimoji="1" lang="ja-JP" altLang="en-US" dirty="0" smtClean="0"/>
              <a:t>）</a:t>
            </a:r>
            <a:endParaRPr kumimoji="1" lang="en-US" altLang="ja-JP" dirty="0" smtClean="0"/>
          </a:p>
          <a:p>
            <a:pPr lvl="1"/>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1"/>
            <a:r>
              <a:rPr kumimoji="1" lang="en-US" altLang="ja-JP" i="1" dirty="0" smtClean="0"/>
              <a:t>k</a:t>
            </a:r>
            <a:r>
              <a:rPr kumimoji="1" lang="en-US" altLang="ja-JP" dirty="0" smtClean="0"/>
              <a:t>-</a:t>
            </a:r>
            <a:r>
              <a:rPr kumimoji="1" lang="ja-JP" altLang="en-US" dirty="0" smtClean="0"/>
              <a:t>コア（</a:t>
            </a:r>
            <a:r>
              <a:rPr lang="en-US" altLang="ja-JP" i="1" dirty="0" smtClean="0"/>
              <a:t>k</a:t>
            </a:r>
            <a:r>
              <a:rPr lang="en-US" altLang="ja-JP" dirty="0" smtClean="0"/>
              <a:t>-core</a:t>
            </a:r>
            <a:r>
              <a:rPr kumimoji="1" lang="ja-JP" altLang="en-US" dirty="0" smtClean="0"/>
              <a:t>）</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89</a:t>
            </a:fld>
            <a:endParaRPr lang="en-US" altLang="ja-JP"/>
          </a:p>
        </p:txBody>
      </p:sp>
      <p:sp>
        <p:nvSpPr>
          <p:cNvPr id="7" name="テキスト ボックス 6"/>
          <p:cNvSpPr txBox="1"/>
          <p:nvPr/>
        </p:nvSpPr>
        <p:spPr>
          <a:xfrm>
            <a:off x="1889749" y="3190351"/>
            <a:ext cx="461665" cy="1065126"/>
          </a:xfrm>
          <a:prstGeom prst="rect">
            <a:avLst/>
          </a:prstGeom>
          <a:noFill/>
        </p:spPr>
        <p:txBody>
          <a:bodyPr vert="eaVert" wrap="square" rtlCol="0">
            <a:spAutoFit/>
          </a:bodyPr>
          <a:lstStyle/>
          <a:p>
            <a:pPr>
              <a:buNone/>
            </a:pPr>
            <a:r>
              <a:rPr lang="en-US" altLang="ja-JP" dirty="0" smtClean="0"/>
              <a:t>……</a:t>
            </a:r>
            <a:endParaRPr lang="ja-JP" altLang="en-US" dirty="0" smtClean="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ja-JP" altLang="en-US" sz="2400" dirty="0" smtClean="0"/>
              <a:t>クリーク（</a:t>
            </a:r>
            <a:r>
              <a:rPr lang="en-US" altLang="ja-JP" sz="2400" dirty="0" smtClean="0"/>
              <a:t>clique</a:t>
            </a:r>
            <a:r>
              <a:rPr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r>
              <a:rPr kumimoji="1" lang="en-US" altLang="ja-JP" dirty="0" smtClean="0"/>
              <a:t>3</a:t>
            </a:r>
            <a:r>
              <a:rPr kumimoji="1" lang="ja-JP" altLang="en-US" dirty="0" smtClean="0"/>
              <a:t>個以上のノード同士がお互いに</a:t>
            </a:r>
            <a:r>
              <a:rPr lang="ja-JP" altLang="en-US" dirty="0" smtClean="0"/>
              <a:t>つながっている（</a:t>
            </a:r>
            <a:r>
              <a:rPr kumimoji="1" lang="ja-JP" altLang="en-US" dirty="0" smtClean="0"/>
              <a:t>完全グラフと</a:t>
            </a:r>
            <a:r>
              <a:rPr lang="ja-JP" altLang="en-US" dirty="0" smtClean="0"/>
              <a:t>なる）部分集合のこと</a:t>
            </a:r>
            <a:endParaRPr lang="en-US" altLang="ja-JP" dirty="0" smtClean="0"/>
          </a:p>
          <a:p>
            <a:pPr lvl="1"/>
            <a:r>
              <a:rPr lang="ja-JP" altLang="en-US" dirty="0" smtClean="0"/>
              <a:t>コミュニティを定義する上で最もシンプルな考え方</a:t>
            </a:r>
            <a:endParaRPr lang="en-US" altLang="ja-JP" dirty="0" smtClean="0"/>
          </a:p>
          <a:p>
            <a:pPr lvl="1"/>
            <a:r>
              <a:rPr kumimoji="1" lang="ja-JP" altLang="en-US" dirty="0" smtClean="0"/>
              <a:t>最小のクリークは</a:t>
            </a:r>
            <a:r>
              <a:rPr kumimoji="1" lang="en-US" altLang="ja-JP" dirty="0" smtClean="0"/>
              <a:t>3</a:t>
            </a:r>
            <a:r>
              <a:rPr kumimoji="1" lang="ja-JP" altLang="en-US" dirty="0" err="1" smtClean="0"/>
              <a:t>つの</a:t>
            </a:r>
            <a:r>
              <a:rPr kumimoji="1" lang="ja-JP" altLang="en-US" dirty="0" smtClean="0"/>
              <a:t>ノードからなる三角形の部分（</a:t>
            </a:r>
            <a:r>
              <a:rPr kumimoji="1" lang="en-US" altLang="ja-JP" dirty="0" smtClean="0"/>
              <a:t>triad</a:t>
            </a:r>
            <a:r>
              <a:rPr kumimoji="1" lang="ja-JP" altLang="en-US" dirty="0" smtClean="0"/>
              <a:t>）</a:t>
            </a:r>
            <a:endParaRPr kumimoji="1" lang="en-US" altLang="ja-JP" dirty="0" smtClean="0"/>
          </a:p>
          <a:p>
            <a:pPr lvl="1"/>
            <a:r>
              <a:rPr lang="ja-JP" altLang="en-US" dirty="0" smtClean="0"/>
              <a:t>通常，最大サイズとなる部分完全グラフが対象（コミュニティ）</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endParaRPr kumimoji="1" lang="en-US" altLang="ja-JP" dirty="0" smtClean="0"/>
          </a:p>
          <a:p>
            <a:pPr lvl="1"/>
            <a:r>
              <a:rPr lang="ja-JP" altLang="en-US" dirty="0" smtClean="0"/>
              <a:t>部分集合が完全グラフとなる必要があるため，クリークはネットワーク抽出する上で最も制約の厳しいコミュニティ定義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90</a:t>
            </a:fld>
            <a:endParaRPr lang="en-US" altLang="ja-JP"/>
          </a:p>
        </p:txBody>
      </p:sp>
      <p:sp>
        <p:nvSpPr>
          <p:cNvPr id="10" name="円/楕円 9"/>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 name="円/楕円 13"/>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円/楕円 14"/>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円/楕円 15"/>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8" name="直線コネクタ 17"/>
          <p:cNvCxnSpPr>
            <a:stCxn id="11" idx="5"/>
            <a:endCxn id="13"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20" name="直線コネクタ 19"/>
          <p:cNvCxnSpPr>
            <a:stCxn id="13" idx="3"/>
            <a:endCxn id="12"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24" name="直線コネクタ 23"/>
          <p:cNvCxnSpPr>
            <a:stCxn id="11" idx="2"/>
            <a:endCxn id="10"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27" name="直線コネクタ 26"/>
          <p:cNvCxnSpPr>
            <a:stCxn id="12" idx="0"/>
            <a:endCxn id="10"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0" name="直線コネクタ 29"/>
          <p:cNvCxnSpPr>
            <a:stCxn id="13" idx="2"/>
            <a:endCxn id="10"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11" idx="3"/>
            <a:endCxn id="12"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14" idx="3"/>
            <a:endCxn id="13"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14" idx="2"/>
            <a:endCxn id="11"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8" name="直線コネクタ 47"/>
          <p:cNvCxnSpPr>
            <a:stCxn id="14" idx="0"/>
            <a:endCxn id="16"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54" name="直線コネクタ 53"/>
          <p:cNvCxnSpPr>
            <a:stCxn id="11" idx="0"/>
            <a:endCxn id="15"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90" name="円/楕円 89"/>
          <p:cNvSpPr/>
          <p:nvPr/>
        </p:nvSpPr>
        <p:spPr>
          <a:xfrm rot="1891079">
            <a:off x="2926017" y="3707052"/>
            <a:ext cx="2271203" cy="13858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91" name="テキスト ボックス 90"/>
          <p:cNvSpPr txBox="1"/>
          <p:nvPr/>
        </p:nvSpPr>
        <p:spPr>
          <a:xfrm>
            <a:off x="5096190" y="4799278"/>
            <a:ext cx="2155371" cy="369332"/>
          </a:xfrm>
          <a:prstGeom prst="rect">
            <a:avLst/>
          </a:prstGeom>
          <a:noFill/>
        </p:spPr>
        <p:txBody>
          <a:bodyPr wrap="square" rtlCol="0">
            <a:spAutoFit/>
          </a:bodyPr>
          <a:lstStyle/>
          <a:p>
            <a:pPr>
              <a:buNone/>
            </a:pPr>
            <a:r>
              <a:rPr lang="en-US" altLang="ja-JP" i="1" dirty="0" smtClean="0"/>
              <a:t>k</a:t>
            </a:r>
            <a:r>
              <a:rPr lang="ja-JP" altLang="en-US" i="1" dirty="0" smtClean="0"/>
              <a:t> </a:t>
            </a:r>
            <a:r>
              <a:rPr lang="en-US" altLang="ja-JP" dirty="0" smtClean="0"/>
              <a:t>=</a:t>
            </a:r>
            <a:r>
              <a:rPr lang="ja-JP" altLang="en-US" dirty="0" smtClean="0"/>
              <a:t> </a:t>
            </a:r>
            <a:r>
              <a:rPr lang="en-US" altLang="ja-JP" dirty="0" smtClean="0"/>
              <a:t>4</a:t>
            </a:r>
            <a:r>
              <a:rPr lang="ja-JP" altLang="en-US" dirty="0" smtClean="0"/>
              <a:t> のコミュニティ</a:t>
            </a:r>
            <a:endParaRPr kumimoji="1" lang="ja-JP" altLang="en-US" i="1" dirty="0"/>
          </a:p>
        </p:txBody>
      </p:sp>
      <p:cxnSp>
        <p:nvCxnSpPr>
          <p:cNvPr id="93" name="直線コネクタ 92"/>
          <p:cNvCxnSpPr>
            <a:stCxn id="15" idx="2"/>
            <a:endCxn id="10"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linds(horizontal)">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blinds(horizontal)">
                                      <p:cBhvr>
                                        <p:cTn id="1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距離</a:t>
            </a:r>
            <a:r>
              <a:rPr lang="en-US" altLang="ja-JP" i="1" dirty="0" smtClean="0"/>
              <a:t>n</a:t>
            </a:r>
            <a:r>
              <a:rPr lang="ja-JP" altLang="en-US" dirty="0" smtClean="0"/>
              <a:t>以下の範囲にすべてのノードが含まれている部分集合のこと</a:t>
            </a:r>
            <a:endParaRPr lang="en-US" altLang="ja-JP" dirty="0" smtClean="0"/>
          </a:p>
          <a:p>
            <a:pPr lvl="1"/>
            <a:r>
              <a:rPr lang="ja-JP" altLang="en-US" dirty="0" smtClean="0"/>
              <a:t>クリークの制約を緩和させた定義</a:t>
            </a:r>
            <a:endParaRPr lang="en-US" altLang="ja-JP" dirty="0" smtClean="0"/>
          </a:p>
          <a:p>
            <a:pPr lvl="1"/>
            <a:r>
              <a:rPr kumimoji="1" lang="ja-JP" altLang="en-US" dirty="0" smtClean="0"/>
              <a:t>「半径</a:t>
            </a:r>
            <a:r>
              <a:rPr lang="en-US" altLang="ja-JP" i="1" dirty="0" smtClean="0"/>
              <a:t>n</a:t>
            </a:r>
            <a:r>
              <a:rPr lang="ja-JP" altLang="en-US" dirty="0" err="1" smtClean="0"/>
              <a:t>のク</a:t>
            </a:r>
            <a:r>
              <a:rPr lang="ja-JP" altLang="en-US" dirty="0" smtClean="0"/>
              <a:t>リーク」，または，「</a:t>
            </a:r>
            <a:r>
              <a:rPr lang="en-US" altLang="ja-JP" dirty="0" smtClean="0"/>
              <a:t>n-</a:t>
            </a:r>
            <a:r>
              <a:rPr lang="ja-JP" altLang="en-US" dirty="0" smtClean="0"/>
              <a:t>クリーク」と呼ぶ</a:t>
            </a:r>
            <a:endParaRPr lang="en-US" altLang="ja-JP" dirty="0" smtClean="0"/>
          </a:p>
          <a:p>
            <a:pPr lvl="1"/>
            <a:r>
              <a:rPr kumimoji="1" lang="en-US" altLang="ja-JP" i="1" dirty="0" smtClean="0"/>
              <a:t>n</a:t>
            </a:r>
            <a:r>
              <a:rPr kumimoji="1" lang="en-US" altLang="ja-JP" dirty="0" smtClean="0"/>
              <a:t> = 1</a:t>
            </a:r>
            <a:r>
              <a:rPr kumimoji="1" lang="ja-JP" altLang="en-US" dirty="0" smtClean="0"/>
              <a:t>の場合は，通常のクリークと同義</a:t>
            </a:r>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r>
              <a:rPr lang="ja-JP" altLang="en-US" dirty="0" smtClean="0"/>
              <a:t>ネットワークの形状によってはコミュニティとして不自然な定義となるので注意が必要</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91</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クリーク</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クリークの問題</a:t>
            </a:r>
            <a:endParaRPr kumimoji="1" lang="ja-JP" altLang="en-US" i="1" dirty="0"/>
          </a:p>
        </p:txBody>
      </p:sp>
      <p:sp>
        <p:nvSpPr>
          <p:cNvPr id="3" name="コンテンツ プレースホルダ 2"/>
          <p:cNvSpPr>
            <a:spLocks noGrp="1"/>
          </p:cNvSpPr>
          <p:nvPr>
            <p:ph idx="1"/>
          </p:nvPr>
        </p:nvSpPr>
        <p:spPr>
          <a:xfrm>
            <a:off x="457200" y="1196975"/>
            <a:ext cx="8434388" cy="4929188"/>
          </a:xfrm>
        </p:spPr>
        <p:txBody>
          <a:bodyPr/>
          <a:lstStyle/>
          <a:p>
            <a:r>
              <a:rPr lang="ja-JP" altLang="en-US" dirty="0" smtClean="0"/>
              <a:t>複数の経路がある中で特定の経路よってのみ，距離</a:t>
            </a:r>
            <a:r>
              <a:rPr lang="en-US" altLang="ja-JP" i="1" dirty="0" smtClean="0"/>
              <a:t>n</a:t>
            </a:r>
            <a:r>
              <a:rPr lang="ja-JP" altLang="en-US" dirty="0" smtClean="0"/>
              <a:t>以下</a:t>
            </a:r>
            <a:r>
              <a:rPr lang="en-US" altLang="ja-JP" dirty="0" smtClean="0"/>
              <a:t/>
            </a:r>
            <a:br>
              <a:rPr lang="en-US" altLang="ja-JP" dirty="0" smtClean="0"/>
            </a:br>
            <a:r>
              <a:rPr lang="ja-JP" altLang="en-US" dirty="0" smtClean="0"/>
              <a:t>の範囲内で繋がり合うことができる場合がある</a:t>
            </a:r>
            <a:endParaRPr lang="en-US" altLang="ja-JP" dirty="0" smtClean="0"/>
          </a:p>
          <a:p>
            <a:pPr lvl="1"/>
            <a:r>
              <a:rPr lang="en-US" altLang="ja-JP" i="1" dirty="0" smtClean="0"/>
              <a:t>n</a:t>
            </a:r>
            <a:r>
              <a:rPr lang="en-US" altLang="ja-JP" dirty="0" smtClean="0"/>
              <a:t>-</a:t>
            </a:r>
            <a:r>
              <a:rPr lang="ja-JP" altLang="en-US" dirty="0" smtClean="0"/>
              <a:t>クリークを構成するために特定のノードに依存する</a:t>
            </a:r>
          </a:p>
          <a:p>
            <a:pPr lvl="1"/>
            <a:r>
              <a:rPr kumimoji="1" lang="ja-JP" altLang="en-US" dirty="0" smtClean="0"/>
              <a:t>実際のネットワークでは，特定のノードを通る保証（あるいは必要性）</a:t>
            </a:r>
            <a:r>
              <a:rPr kumimoji="1" lang="en-US" altLang="ja-JP" dirty="0" smtClean="0"/>
              <a:t/>
            </a:r>
            <a:br>
              <a:rPr kumimoji="1" lang="en-US" altLang="ja-JP" dirty="0" smtClean="0"/>
            </a:br>
            <a:r>
              <a:rPr kumimoji="1" lang="ja-JP" altLang="en-US" dirty="0" smtClean="0"/>
              <a:t>がない場合も存在する</a:t>
            </a:r>
            <a:endParaRPr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r>
              <a:rPr lang="en-US" altLang="ja-JP" i="1" dirty="0" smtClean="0"/>
              <a:t>n</a:t>
            </a:r>
            <a:r>
              <a:rPr lang="en-US" altLang="ja-JP" dirty="0" smtClean="0"/>
              <a:t>-</a:t>
            </a:r>
            <a:r>
              <a:rPr lang="ja-JP" altLang="en-US" dirty="0" smtClean="0"/>
              <a:t>クリークの問題を回避するための定義</a:t>
            </a:r>
            <a:endParaRPr lang="en-US" altLang="ja-JP" dirty="0" smtClean="0"/>
          </a:p>
          <a:p>
            <a:pPr lvl="1"/>
            <a:r>
              <a:rPr lang="en-US" altLang="ja-JP" i="1" dirty="0" smtClean="0"/>
              <a:t>n</a:t>
            </a:r>
            <a:r>
              <a:rPr lang="en-US" altLang="ja-JP" dirty="0" smtClean="0"/>
              <a:t>-</a:t>
            </a:r>
            <a:r>
              <a:rPr lang="ja-JP" altLang="en-US" dirty="0" smtClean="0"/>
              <a:t>クラン：特定の経路を通った場合に</a:t>
            </a:r>
            <a:r>
              <a:rPr lang="en-US" altLang="ja-JP" i="1" dirty="0" smtClean="0"/>
              <a:t>n</a:t>
            </a:r>
            <a:r>
              <a:rPr lang="ja-JP" altLang="en-US" dirty="0" smtClean="0"/>
              <a:t>を超えるノードを削った部分集合</a:t>
            </a:r>
            <a:endParaRPr lang="en-US" altLang="ja-JP" dirty="0" smtClean="0"/>
          </a:p>
          <a:p>
            <a:pPr lvl="1"/>
            <a:r>
              <a:rPr lang="en-US" altLang="ja-JP" i="1" dirty="0" smtClean="0"/>
              <a:t>n</a:t>
            </a:r>
            <a:r>
              <a:rPr lang="en-US" altLang="ja-JP" dirty="0" smtClean="0"/>
              <a:t>-</a:t>
            </a:r>
            <a:r>
              <a:rPr lang="ja-JP" altLang="en-US" dirty="0" smtClean="0"/>
              <a:t>クラブ：部分グラフ内の距離が「すべて</a:t>
            </a:r>
            <a:r>
              <a:rPr lang="en-US" altLang="ja-JP" i="1" dirty="0" smtClean="0"/>
              <a:t>n</a:t>
            </a:r>
            <a:r>
              <a:rPr lang="ja-JP" altLang="en-US" dirty="0" smtClean="0"/>
              <a:t>以下」となる部分集合</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92</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7" name="テキスト ボックス 46"/>
          <p:cNvSpPr txBox="1"/>
          <p:nvPr/>
        </p:nvSpPr>
        <p:spPr>
          <a:xfrm>
            <a:off x="5505946" y="4132293"/>
            <a:ext cx="848432" cy="369332"/>
          </a:xfrm>
          <a:prstGeom prst="rect">
            <a:avLst/>
          </a:prstGeom>
          <a:noFill/>
        </p:spPr>
        <p:txBody>
          <a:bodyPr wrap="square" rtlCol="0">
            <a:spAutoFit/>
          </a:bodyPr>
          <a:lstStyle/>
          <a:p>
            <a:pPr>
              <a:buNone/>
            </a:pPr>
            <a:r>
              <a:rPr kumimoji="1" lang="ja-JP" altLang="en-US" dirty="0" smtClean="0"/>
              <a:t>距離</a:t>
            </a:r>
            <a:r>
              <a:rPr kumimoji="1" lang="en-US" altLang="ja-JP" dirty="0" smtClean="0"/>
              <a:t>3</a:t>
            </a:r>
            <a:endParaRPr kumimoji="1" lang="ja-JP" altLang="en-US" dirty="0"/>
          </a:p>
        </p:txBody>
      </p:sp>
      <p:cxnSp>
        <p:nvCxnSpPr>
          <p:cNvPr id="48" name="直線コネクタ 47"/>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52" name="円/楕円 51"/>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500" fill="hold"/>
                                        <p:tgtEl>
                                          <p:spTgt spid="33"/>
                                        </p:tgtEl>
                                        <p:attrNameLst>
                                          <p:attrName>stroke.color</p:attrName>
                                        </p:attrNameLst>
                                      </p:cBhvr>
                                      <p:to>
                                        <a:srgbClr val="FF0066"/>
                                      </p:to>
                                    </p:animClr>
                                    <p:set>
                                      <p:cBhvr>
                                        <p:cTn id="12" dur="500" fill="hold"/>
                                        <p:tgtEl>
                                          <p:spTgt spid="33"/>
                                        </p:tgtEl>
                                        <p:attrNameLst>
                                          <p:attrName>stroke.on</p:attrName>
                                        </p:attrNameLst>
                                      </p:cBhvr>
                                      <p:to>
                                        <p:strVal val="true"/>
                                      </p:to>
                                    </p:set>
                                  </p:childTnLst>
                                </p:cTn>
                              </p:par>
                              <p:par>
                                <p:cTn id="13" presetID="7" presetClass="emph" presetSubtype="2" fill="hold" nodeType="withEffect">
                                  <p:stCondLst>
                                    <p:cond delay="0"/>
                                  </p:stCondLst>
                                  <p:childTnLst>
                                    <p:animClr clrSpc="rgb" dir="cw">
                                      <p:cBhvr>
                                        <p:cTn id="14" dur="500" fill="hold"/>
                                        <p:tgtEl>
                                          <p:spTgt spid="45"/>
                                        </p:tgtEl>
                                        <p:attrNameLst>
                                          <p:attrName>stroke.color</p:attrName>
                                        </p:attrNameLst>
                                      </p:cBhvr>
                                      <p:to>
                                        <a:srgbClr val="FF0066"/>
                                      </p:to>
                                    </p:animClr>
                                    <p:set>
                                      <p:cBhvr>
                                        <p:cTn id="15" dur="500" fill="hold"/>
                                        <p:tgtEl>
                                          <p:spTgt spid="45"/>
                                        </p:tgtEl>
                                        <p:attrNameLst>
                                          <p:attrName>stroke.on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45"/>
                                        </p:tgtEl>
                                      </p:cBhvr>
                                    </p:animEffect>
                                    <p:set>
                                      <p:cBhvr>
                                        <p:cTn id="20" dur="1" fill="hold">
                                          <p:stCondLst>
                                            <p:cond delay="499"/>
                                          </p:stCondLst>
                                        </p:cTn>
                                        <p:tgtEl>
                                          <p:spTgt spid="4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7" presetClass="emph" presetSubtype="2" fill="hold" nodeType="clickEffect">
                                  <p:stCondLst>
                                    <p:cond delay="0"/>
                                  </p:stCondLst>
                                  <p:childTnLst>
                                    <p:animClr clrSpc="rgb" dir="cw">
                                      <p:cBhvr>
                                        <p:cTn id="24" dur="500" fill="hold"/>
                                        <p:tgtEl>
                                          <p:spTgt spid="48"/>
                                        </p:tgtEl>
                                        <p:attrNameLst>
                                          <p:attrName>stroke.color</p:attrName>
                                        </p:attrNameLst>
                                      </p:cBhvr>
                                      <p:to>
                                        <a:srgbClr val="00FF00"/>
                                      </p:to>
                                    </p:animClr>
                                    <p:set>
                                      <p:cBhvr>
                                        <p:cTn id="25" dur="500" fill="hold"/>
                                        <p:tgtEl>
                                          <p:spTgt spid="48"/>
                                        </p:tgtEl>
                                        <p:attrNameLst>
                                          <p:attrName>stroke.on</p:attrName>
                                        </p:attrNameLst>
                                      </p:cBhvr>
                                      <p:to>
                                        <p:strVal val="true"/>
                                      </p:to>
                                    </p:set>
                                  </p:childTnLst>
                                </p:cTn>
                              </p:par>
                              <p:par>
                                <p:cTn id="26" presetID="7" presetClass="emph" presetSubtype="2" fill="hold" nodeType="withEffect">
                                  <p:stCondLst>
                                    <p:cond delay="0"/>
                                  </p:stCondLst>
                                  <p:childTnLst>
                                    <p:animClr clrSpc="rgb" dir="cw">
                                      <p:cBhvr>
                                        <p:cTn id="27" dur="500" fill="hold"/>
                                        <p:tgtEl>
                                          <p:spTgt spid="28"/>
                                        </p:tgtEl>
                                        <p:attrNameLst>
                                          <p:attrName>stroke.color</p:attrName>
                                        </p:attrNameLst>
                                      </p:cBhvr>
                                      <p:to>
                                        <a:srgbClr val="00FF00"/>
                                      </p:to>
                                    </p:animClr>
                                    <p:set>
                                      <p:cBhvr>
                                        <p:cTn id="28" dur="500" fill="hold"/>
                                        <p:tgtEl>
                                          <p:spTgt spid="28"/>
                                        </p:tgtEl>
                                        <p:attrNameLst>
                                          <p:attrName>stroke.on</p:attrName>
                                        </p:attrNameLst>
                                      </p:cBhvr>
                                      <p:to>
                                        <p:strVal val="true"/>
                                      </p:to>
                                    </p:set>
                                  </p:childTnLst>
                                </p:cTn>
                              </p:par>
                              <p:par>
                                <p:cTn id="29" presetID="7" presetClass="emph" presetSubtype="2" fill="hold" nodeType="withEffect">
                                  <p:stCondLst>
                                    <p:cond delay="0"/>
                                  </p:stCondLst>
                                  <p:childTnLst>
                                    <p:animClr clrSpc="rgb" dir="cw">
                                      <p:cBhvr>
                                        <p:cTn id="30" dur="500" fill="hold"/>
                                        <p:tgtEl>
                                          <p:spTgt spid="37"/>
                                        </p:tgtEl>
                                        <p:attrNameLst>
                                          <p:attrName>stroke.color</p:attrName>
                                        </p:attrNameLst>
                                      </p:cBhvr>
                                      <p:to>
                                        <a:srgbClr val="00FF00"/>
                                      </p:to>
                                    </p:animClr>
                                    <p:set>
                                      <p:cBhvr>
                                        <p:cTn id="31" dur="500" fill="hold"/>
                                        <p:tgtEl>
                                          <p:spTgt spid="37"/>
                                        </p:tgtEl>
                                        <p:attrNameLst>
                                          <p:attrName>stroke.on</p:attrName>
                                        </p:attrNameLst>
                                      </p:cBhvr>
                                      <p:to>
                                        <p:strVal val="true"/>
                                      </p:to>
                                    </p:set>
                                  </p:childTnLst>
                                </p:cTn>
                              </p:par>
                              <p:par>
                                <p:cTn id="32" presetID="7" presetClass="emph" presetSubtype="2" fill="hold" nodeType="withEffect">
                                  <p:stCondLst>
                                    <p:cond delay="0"/>
                                  </p:stCondLst>
                                  <p:childTnLst>
                                    <p:animClr clrSpc="rgb" dir="cw">
                                      <p:cBhvr>
                                        <p:cTn id="33" dur="500" fill="hold"/>
                                        <p:tgtEl>
                                          <p:spTgt spid="29"/>
                                        </p:tgtEl>
                                        <p:attrNameLst>
                                          <p:attrName>stroke.color</p:attrName>
                                        </p:attrNameLst>
                                      </p:cBhvr>
                                      <p:to>
                                        <a:srgbClr val="00FF00"/>
                                      </p:to>
                                    </p:animClr>
                                    <p:set>
                                      <p:cBhvr>
                                        <p:cTn id="34" dur="500" fill="hold"/>
                                        <p:tgtEl>
                                          <p:spTgt spid="29"/>
                                        </p:tgtEl>
                                        <p:attrNameLst>
                                          <p:attrName>stroke.on</p:attrName>
                                        </p:attrNameLst>
                                      </p:cBhvr>
                                      <p:to>
                                        <p:strVal val="true"/>
                                      </p:to>
                                    </p:set>
                                  </p:childTnLst>
                                </p:cTn>
                              </p:par>
                              <p:par>
                                <p:cTn id="35" presetID="7" presetClass="emph" presetSubtype="2" fill="hold" nodeType="withEffect">
                                  <p:stCondLst>
                                    <p:cond delay="0"/>
                                  </p:stCondLst>
                                  <p:childTnLst>
                                    <p:animClr clrSpc="rgb" dir="cw">
                                      <p:cBhvr>
                                        <p:cTn id="36" dur="500" fill="hold"/>
                                        <p:tgtEl>
                                          <p:spTgt spid="42"/>
                                        </p:tgtEl>
                                        <p:attrNameLst>
                                          <p:attrName>stroke.color</p:attrName>
                                        </p:attrNameLst>
                                      </p:cBhvr>
                                      <p:to>
                                        <a:srgbClr val="00FF00"/>
                                      </p:to>
                                    </p:animClr>
                                    <p:set>
                                      <p:cBhvr>
                                        <p:cTn id="37" dur="500" fill="hold"/>
                                        <p:tgtEl>
                                          <p:spTgt spid="42"/>
                                        </p:tgtEl>
                                        <p:attrNameLst>
                                          <p:attrName>stroke.on</p:attrName>
                                        </p:attrNameLst>
                                      </p:cBhvr>
                                      <p:to>
                                        <p:strVal val="true"/>
                                      </p:to>
                                    </p:set>
                                  </p:childTnLst>
                                </p:cTn>
                              </p:par>
                              <p:par>
                                <p:cTn id="38" presetID="7" presetClass="emph" presetSubtype="2" fill="hold" nodeType="withEffect">
                                  <p:stCondLst>
                                    <p:cond delay="0"/>
                                  </p:stCondLst>
                                  <p:childTnLst>
                                    <p:animClr clrSpc="rgb" dir="cw">
                                      <p:cBhvr>
                                        <p:cTn id="39" dur="500" fill="hold"/>
                                        <p:tgtEl>
                                          <p:spTgt spid="32"/>
                                        </p:tgtEl>
                                        <p:attrNameLst>
                                          <p:attrName>stroke.color</p:attrName>
                                        </p:attrNameLst>
                                      </p:cBhvr>
                                      <p:to>
                                        <a:srgbClr val="00FF00"/>
                                      </p:to>
                                    </p:animClr>
                                    <p:set>
                                      <p:cBhvr>
                                        <p:cTn id="40" dur="500" fill="hold"/>
                                        <p:tgtEl>
                                          <p:spTgt spid="32"/>
                                        </p:tgtEl>
                                        <p:attrNameLst>
                                          <p:attrName>stroke.on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blinds(horizontal)">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blinds(horizontal)">
                                      <p:cBhvr>
                                        <p:cTn id="50" dur="500"/>
                                        <p:tgtEl>
                                          <p:spTgt spid="3">
                                            <p:txEl>
                                              <p:pRg st="9" end="9"/>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blinds(horizontal)">
                                      <p:cBhvr>
                                        <p:cTn id="53" dur="500"/>
                                        <p:tgtEl>
                                          <p:spTgt spid="3">
                                            <p:txEl>
                                              <p:pRg st="10" end="10"/>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blinds(horizontal)">
                                      <p:cBhvr>
                                        <p:cTn id="5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プレックス（</a:t>
            </a:r>
            <a:r>
              <a:rPr lang="en-US" altLang="ja-JP" i="1" dirty="0" smtClean="0"/>
              <a:t>k</a:t>
            </a:r>
            <a:r>
              <a:rPr lang="en-US" altLang="ja-JP" dirty="0" smtClean="0"/>
              <a:t>-</a:t>
            </a:r>
            <a:r>
              <a:rPr lang="en-US" altLang="ja-JP" dirty="0" err="1" smtClean="0"/>
              <a:t>plex</a:t>
            </a:r>
            <a:r>
              <a:rPr lang="ja-JP" altLang="en-US" dirty="0" smtClean="0"/>
              <a:t>）</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ノード数</a:t>
            </a:r>
            <a:r>
              <a:rPr lang="en-US" altLang="ja-JP" i="1" dirty="0" smtClean="0"/>
              <a:t>N</a:t>
            </a:r>
            <a:r>
              <a:rPr lang="ja-JP" altLang="en-US" dirty="0" smtClean="0"/>
              <a:t>の部分集合の内，すべてのノードが</a:t>
            </a:r>
            <a:r>
              <a:rPr lang="en-US" altLang="ja-JP" i="1" dirty="0" smtClean="0"/>
              <a:t>N-k</a:t>
            </a:r>
            <a:r>
              <a:rPr lang="ja-JP" altLang="en-US" dirty="0" smtClean="0"/>
              <a:t>個以上のノードと繋がり合う部分集合のこと</a:t>
            </a:r>
            <a:endParaRPr lang="en-US" altLang="ja-JP" dirty="0" smtClean="0"/>
          </a:p>
          <a:p>
            <a:pPr lvl="1"/>
            <a:r>
              <a:rPr lang="ja-JP" altLang="en-US" dirty="0" smtClean="0"/>
              <a:t>クリークの制約をエッジの本数によって緩和させた定義</a:t>
            </a:r>
            <a:endParaRPr lang="en-US" altLang="ja-JP" dirty="0" smtClean="0"/>
          </a:p>
          <a:p>
            <a:pPr lvl="1"/>
            <a:r>
              <a:rPr kumimoji="1" lang="en-US" altLang="ja-JP" i="1" dirty="0" smtClean="0"/>
              <a:t>k</a:t>
            </a:r>
            <a:r>
              <a:rPr kumimoji="1" lang="en-US" altLang="ja-JP" dirty="0" smtClean="0"/>
              <a:t> = 1</a:t>
            </a:r>
            <a:r>
              <a:rPr kumimoji="1" lang="ja-JP" altLang="en-US" dirty="0" smtClean="0"/>
              <a:t>の場合は，通常のクリークと同義（完全グラフは</a:t>
            </a:r>
            <a:r>
              <a:rPr lang="en-US" altLang="ja-JP" i="1" dirty="0" smtClean="0"/>
              <a:t>N</a:t>
            </a:r>
            <a:r>
              <a:rPr lang="ja-JP" altLang="en-US" dirty="0" smtClean="0"/>
              <a:t>個のノードと</a:t>
            </a:r>
            <a:r>
              <a:rPr kumimoji="1" lang="en-US" altLang="ja-JP" i="1" dirty="0" smtClean="0"/>
              <a:t>N-1</a:t>
            </a:r>
            <a:r>
              <a:rPr lang="ja-JP" altLang="en-US" dirty="0" smtClean="0"/>
              <a:t>本のエッジからなるため）</a:t>
            </a:r>
            <a:endParaRPr kumimoji="1" lang="en-US" altLang="ja-JP" i="1"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buNone/>
            </a:pP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93</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20743256">
            <a:off x="3396930" y="3814221"/>
            <a:ext cx="2210966" cy="12668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プレックス</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p>
        </p:txBody>
      </p:sp>
      <p:sp>
        <p:nvSpPr>
          <p:cNvPr id="3" name="コンテンツ プレースホルダ 2"/>
          <p:cNvSpPr>
            <a:spLocks noGrp="1"/>
          </p:cNvSpPr>
          <p:nvPr>
            <p:ph idx="1"/>
          </p:nvPr>
        </p:nvSpPr>
        <p:spPr/>
        <p:txBody>
          <a:bodyPr/>
          <a:lstStyle/>
          <a:p>
            <a:r>
              <a:rPr lang="en-US" altLang="ja-JP" dirty="0" smtClean="0"/>
              <a:t>2</a:t>
            </a:r>
            <a:r>
              <a:rPr lang="ja-JP" altLang="en-US" dirty="0" err="1" smtClean="0"/>
              <a:t>つの</a:t>
            </a:r>
            <a:r>
              <a:rPr lang="ja-JP" altLang="en-US" dirty="0" smtClean="0"/>
              <a:t>サイズ</a:t>
            </a:r>
            <a:r>
              <a:rPr lang="en-US" altLang="ja-JP" i="1" dirty="0" smtClean="0"/>
              <a:t>k</a:t>
            </a:r>
            <a:r>
              <a:rPr lang="ja-JP" altLang="en-US" dirty="0" err="1" smtClean="0"/>
              <a:t>のク</a:t>
            </a:r>
            <a:r>
              <a:rPr lang="ja-JP" altLang="en-US" dirty="0" smtClean="0"/>
              <a:t>リークが</a:t>
            </a:r>
            <a:r>
              <a:rPr lang="en-US" altLang="ja-JP" i="1" dirty="0" smtClean="0"/>
              <a:t>k</a:t>
            </a:r>
            <a:r>
              <a:rPr lang="en-US" altLang="ja-JP" dirty="0" smtClean="0"/>
              <a:t>-1</a:t>
            </a:r>
            <a:r>
              <a:rPr lang="ja-JP" altLang="en-US" dirty="0" smtClean="0"/>
              <a:t>個のノードを共有した部分</a:t>
            </a:r>
            <a:r>
              <a:rPr lang="en-US" altLang="ja-JP" dirty="0" smtClean="0"/>
              <a:t/>
            </a:r>
            <a:br>
              <a:rPr lang="en-US" altLang="ja-JP" dirty="0" smtClean="0"/>
            </a:br>
            <a:r>
              <a:rPr lang="ja-JP" altLang="en-US" dirty="0" smtClean="0"/>
              <a:t>集合のこと</a:t>
            </a:r>
            <a:endParaRPr lang="en-US" altLang="ja-JP" dirty="0" smtClean="0"/>
          </a:p>
          <a:p>
            <a:pPr lvl="1"/>
            <a:r>
              <a:rPr lang="ja-JP" altLang="en-US" dirty="0" smtClean="0"/>
              <a:t>この時，</a:t>
            </a:r>
            <a:r>
              <a:rPr lang="en-US" altLang="ja-JP" dirty="0" smtClean="0"/>
              <a:t>2</a:t>
            </a:r>
            <a:r>
              <a:rPr lang="ja-JP" altLang="en-US" dirty="0" err="1" smtClean="0"/>
              <a:t>つのク</a:t>
            </a:r>
            <a:r>
              <a:rPr lang="ja-JP" altLang="en-US" dirty="0" smtClean="0"/>
              <a:t>リークは「お互いに接している」と表現する</a:t>
            </a:r>
            <a:endParaRPr lang="en-US" altLang="ja-JP" dirty="0" smtClean="0"/>
          </a:p>
          <a:p>
            <a:pPr lvl="1"/>
            <a:r>
              <a:rPr kumimoji="1" lang="ja-JP" altLang="en-US" dirty="0" smtClean="0"/>
              <a:t>お互いに接しているサイズ</a:t>
            </a:r>
            <a:r>
              <a:rPr lang="en-US" altLang="ja-JP" i="1" dirty="0" smtClean="0"/>
              <a:t>k</a:t>
            </a:r>
            <a:r>
              <a:rPr lang="ja-JP" altLang="en-US" dirty="0" smtClean="0"/>
              <a:t>以上のクリークすべての和集合を</a:t>
            </a:r>
            <a:r>
              <a:rPr lang="en-US" altLang="ja-JP" dirty="0" smtClean="0"/>
              <a:t/>
            </a:r>
            <a:br>
              <a:rPr lang="en-US" altLang="ja-JP" dirty="0" smtClean="0"/>
            </a:br>
            <a:r>
              <a:rPr lang="ja-JP" altLang="en-US" dirty="0" smtClean="0"/>
              <a:t>「</a:t>
            </a:r>
            <a:r>
              <a:rPr lang="en-US" altLang="ja-JP" i="1" dirty="0" smtClean="0"/>
              <a:t>k</a:t>
            </a:r>
            <a:r>
              <a:rPr lang="en-US" altLang="ja-JP" dirty="0" smtClean="0"/>
              <a:t>-</a:t>
            </a:r>
            <a:r>
              <a:rPr lang="ja-JP" altLang="en-US" dirty="0" smtClean="0"/>
              <a:t>クリーク・コミュニティ」と呼ぶ</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94</a:t>
            </a:fld>
            <a:endParaRPr lang="en-US" altLang="ja-JP"/>
          </a:p>
        </p:txBody>
      </p:sp>
      <p:sp>
        <p:nvSpPr>
          <p:cNvPr id="28" name="円/楕円 27"/>
          <p:cNvSpPr/>
          <p:nvPr/>
        </p:nvSpPr>
        <p:spPr bwMode="auto">
          <a:xfrm flipV="1">
            <a:off x="3073282" y="4140285"/>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flipV="1">
            <a:off x="4091194" y="4140286"/>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flipV="1">
            <a:off x="3073282" y="30606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flipV="1">
            <a:off x="4110704" y="3058379"/>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flipV="1">
            <a:off x="5107288" y="4140287"/>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4"/>
            <a:endCxn id="31" idx="0"/>
          </p:cNvCxnSpPr>
          <p:nvPr/>
        </p:nvCxnSpPr>
        <p:spPr bwMode="auto">
          <a:xfrm rot="5400000" flipH="1" flipV="1">
            <a:off x="3881694" y="3750427"/>
            <a:ext cx="760209" cy="19510"/>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2"/>
            <a:endCxn id="30" idx="6"/>
          </p:cNvCxnSpPr>
          <p:nvPr/>
        </p:nvCxnSpPr>
        <p:spPr bwMode="auto">
          <a:xfrm rot="10800000" flipV="1">
            <a:off x="3394981" y="3219226"/>
            <a:ext cx="715725" cy="2282"/>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394980" y="4301134"/>
            <a:ext cx="696214" cy="1"/>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H="1">
            <a:off x="2855169" y="3759040"/>
            <a:ext cx="757926" cy="2281"/>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1"/>
            <a:endCxn id="28" idx="5"/>
          </p:cNvCxnSpPr>
          <p:nvPr/>
        </p:nvCxnSpPr>
        <p:spPr bwMode="auto">
          <a:xfrm rot="5400000">
            <a:off x="3325627" y="3355207"/>
            <a:ext cx="854432" cy="809949"/>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16200000" flipV="1">
            <a:off x="3317011" y="3366103"/>
            <a:ext cx="852151" cy="790438"/>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4" idx="2"/>
            <a:endCxn id="29" idx="6"/>
          </p:cNvCxnSpPr>
          <p:nvPr/>
        </p:nvCxnSpPr>
        <p:spPr bwMode="auto">
          <a:xfrm rot="10800000">
            <a:off x="4412893" y="4301135"/>
            <a:ext cx="694397" cy="1"/>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4" idx="2"/>
            <a:endCxn id="30" idx="7"/>
          </p:cNvCxnSpPr>
          <p:nvPr/>
        </p:nvCxnSpPr>
        <p:spPr bwMode="auto">
          <a:xfrm rot="10800000">
            <a:off x="3347868" y="3335248"/>
            <a:ext cx="1759420" cy="965889"/>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1" idx="7"/>
            <a:endCxn id="34" idx="3"/>
          </p:cNvCxnSpPr>
          <p:nvPr/>
        </p:nvCxnSpPr>
        <p:spPr bwMode="auto">
          <a:xfrm rot="16200000" flipH="1">
            <a:off x="4342628" y="3375627"/>
            <a:ext cx="854434" cy="769110"/>
          </a:xfrm>
          <a:prstGeom prst="line">
            <a:avLst/>
          </a:prstGeom>
          <a:noFill/>
          <a:ln w="12700" cap="flat" cmpd="sng" algn="ctr">
            <a:solidFill>
              <a:schemeClr val="tx1"/>
            </a:solidFill>
            <a:prstDash val="solid"/>
            <a:round/>
            <a:headEnd type="none" w="med" len="med"/>
            <a:tailEnd type="none"/>
          </a:ln>
          <a:effectLst/>
        </p:spPr>
      </p:cxnSp>
      <p:sp>
        <p:nvSpPr>
          <p:cNvPr id="128" name="円/楕円 127"/>
          <p:cNvSpPr/>
          <p:nvPr/>
        </p:nvSpPr>
        <p:spPr bwMode="auto">
          <a:xfrm flipV="1">
            <a:off x="1918895" y="6125020"/>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9" name="円/楕円 128"/>
          <p:cNvSpPr/>
          <p:nvPr/>
        </p:nvSpPr>
        <p:spPr bwMode="auto">
          <a:xfrm flipV="1">
            <a:off x="2936807" y="6125021"/>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0" name="円/楕円 129"/>
          <p:cNvSpPr/>
          <p:nvPr/>
        </p:nvSpPr>
        <p:spPr bwMode="auto">
          <a:xfrm flipV="1">
            <a:off x="1918895" y="5045396"/>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flipV="1">
            <a:off x="2956317" y="5043114"/>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flipV="1">
            <a:off x="3968803" y="6125022"/>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3" name="直線コネクタ 132"/>
          <p:cNvCxnSpPr>
            <a:stCxn id="129" idx="4"/>
            <a:endCxn id="131" idx="0"/>
          </p:cNvCxnSpPr>
          <p:nvPr/>
        </p:nvCxnSpPr>
        <p:spPr bwMode="auto">
          <a:xfrm rot="5400000" flipH="1" flipV="1">
            <a:off x="2727307" y="5735162"/>
            <a:ext cx="760209" cy="19510"/>
          </a:xfrm>
          <a:prstGeom prst="line">
            <a:avLst/>
          </a:prstGeom>
          <a:noFill/>
          <a:ln w="12700" cap="flat" cmpd="sng" algn="ctr">
            <a:solidFill>
              <a:srgbClr val="FFC000"/>
            </a:solidFill>
            <a:prstDash val="solid"/>
            <a:round/>
            <a:headEnd type="none" w="med" len="med"/>
            <a:tailEnd type="none"/>
          </a:ln>
          <a:effectLst/>
        </p:spPr>
      </p:cxnSp>
      <p:cxnSp>
        <p:nvCxnSpPr>
          <p:cNvPr id="134" name="直線コネクタ 133"/>
          <p:cNvCxnSpPr>
            <a:stCxn id="131" idx="2"/>
            <a:endCxn id="130" idx="6"/>
          </p:cNvCxnSpPr>
          <p:nvPr/>
        </p:nvCxnSpPr>
        <p:spPr bwMode="auto">
          <a:xfrm rot="10800000" flipV="1">
            <a:off x="2240594" y="5203961"/>
            <a:ext cx="715725" cy="2282"/>
          </a:xfrm>
          <a:prstGeom prst="line">
            <a:avLst/>
          </a:prstGeom>
          <a:noFill/>
          <a:ln w="12700" cap="flat" cmpd="sng" algn="ctr">
            <a:solidFill>
              <a:srgbClr val="FFC000"/>
            </a:solidFill>
            <a:prstDash val="solid"/>
            <a:round/>
            <a:headEnd type="none" w="med" len="med"/>
            <a:tailEnd type="none"/>
          </a:ln>
          <a:effectLst/>
        </p:spPr>
      </p:cxnSp>
      <p:cxnSp>
        <p:nvCxnSpPr>
          <p:cNvPr id="135" name="直線コネクタ 134"/>
          <p:cNvCxnSpPr>
            <a:stCxn id="129" idx="2"/>
            <a:endCxn id="128" idx="6"/>
          </p:cNvCxnSpPr>
          <p:nvPr/>
        </p:nvCxnSpPr>
        <p:spPr bwMode="auto">
          <a:xfrm rot="10800000">
            <a:off x="2240593" y="6285869"/>
            <a:ext cx="696214" cy="1"/>
          </a:xfrm>
          <a:prstGeom prst="line">
            <a:avLst/>
          </a:prstGeom>
          <a:noFill/>
          <a:ln w="12700" cap="flat" cmpd="sng" algn="ctr">
            <a:solidFill>
              <a:schemeClr val="tx1"/>
            </a:solidFill>
            <a:prstDash val="solid"/>
            <a:round/>
            <a:headEnd type="none" w="med" len="med"/>
            <a:tailEnd type="none"/>
          </a:ln>
          <a:effectLst/>
        </p:spPr>
      </p:cxnSp>
      <p:cxnSp>
        <p:nvCxnSpPr>
          <p:cNvPr id="136" name="直線コネクタ 135"/>
          <p:cNvCxnSpPr>
            <a:stCxn id="130" idx="0"/>
            <a:endCxn id="128" idx="4"/>
          </p:cNvCxnSpPr>
          <p:nvPr/>
        </p:nvCxnSpPr>
        <p:spPr bwMode="auto">
          <a:xfrm rot="16200000" flipH="1">
            <a:off x="1700782" y="5743775"/>
            <a:ext cx="757926" cy="2281"/>
          </a:xfrm>
          <a:prstGeom prst="line">
            <a:avLst/>
          </a:prstGeom>
          <a:noFill/>
          <a:ln w="12700" cap="flat" cmpd="sng" algn="ctr">
            <a:solidFill>
              <a:srgbClr val="FFC000"/>
            </a:solidFill>
            <a:prstDash val="solid"/>
            <a:round/>
            <a:headEnd type="none" w="med" len="med"/>
            <a:tailEnd type="none"/>
          </a:ln>
          <a:effectLst/>
        </p:spPr>
      </p:cxnSp>
      <p:cxnSp>
        <p:nvCxnSpPr>
          <p:cNvPr id="137" name="直線コネクタ 136"/>
          <p:cNvCxnSpPr>
            <a:stCxn id="131" idx="1"/>
            <a:endCxn id="128" idx="5"/>
          </p:cNvCxnSpPr>
          <p:nvPr/>
        </p:nvCxnSpPr>
        <p:spPr bwMode="auto">
          <a:xfrm rot="5400000">
            <a:off x="2171240" y="5339942"/>
            <a:ext cx="854432" cy="809949"/>
          </a:xfrm>
          <a:prstGeom prst="line">
            <a:avLst/>
          </a:prstGeom>
          <a:noFill/>
          <a:ln w="12700" cap="flat" cmpd="sng" algn="ctr">
            <a:solidFill>
              <a:srgbClr val="FFC000"/>
            </a:solidFill>
            <a:prstDash val="solid"/>
            <a:round/>
            <a:headEnd type="none" w="med" len="med"/>
            <a:tailEnd type="none"/>
          </a:ln>
          <a:effectLst/>
        </p:spPr>
      </p:cxnSp>
      <p:cxnSp>
        <p:nvCxnSpPr>
          <p:cNvPr id="138" name="直線コネクタ 137"/>
          <p:cNvCxnSpPr>
            <a:stCxn id="129" idx="3"/>
            <a:endCxn id="130" idx="7"/>
          </p:cNvCxnSpPr>
          <p:nvPr/>
        </p:nvCxnSpPr>
        <p:spPr bwMode="auto">
          <a:xfrm rot="16200000" flipV="1">
            <a:off x="2162624" y="5350838"/>
            <a:ext cx="852151" cy="790438"/>
          </a:xfrm>
          <a:prstGeom prst="line">
            <a:avLst/>
          </a:prstGeom>
          <a:noFill/>
          <a:ln w="12700" cap="flat" cmpd="sng" algn="ctr">
            <a:solidFill>
              <a:srgbClr val="FFC000"/>
            </a:solidFill>
            <a:prstDash val="solid"/>
            <a:round/>
            <a:headEnd type="none" w="med" len="med"/>
            <a:tailEnd type="none"/>
          </a:ln>
          <a:effectLst/>
        </p:spPr>
      </p:cxnSp>
      <p:cxnSp>
        <p:nvCxnSpPr>
          <p:cNvPr id="139" name="直線コネクタ 138"/>
          <p:cNvCxnSpPr>
            <a:stCxn id="132" idx="2"/>
            <a:endCxn id="129" idx="6"/>
          </p:cNvCxnSpPr>
          <p:nvPr/>
        </p:nvCxnSpPr>
        <p:spPr bwMode="auto">
          <a:xfrm rot="10800000">
            <a:off x="3258505" y="6285871"/>
            <a:ext cx="710298" cy="1"/>
          </a:xfrm>
          <a:prstGeom prst="line">
            <a:avLst/>
          </a:prstGeom>
          <a:noFill/>
          <a:ln w="12700" cap="flat" cmpd="sng" algn="ctr">
            <a:solidFill>
              <a:schemeClr val="tx1"/>
            </a:solidFill>
            <a:prstDash val="solid"/>
            <a:round/>
            <a:headEnd type="none" w="med" len="med"/>
            <a:tailEnd type="none"/>
          </a:ln>
          <a:effectLst/>
        </p:spPr>
      </p:cxnSp>
      <p:cxnSp>
        <p:nvCxnSpPr>
          <p:cNvPr id="140" name="直線コネクタ 139"/>
          <p:cNvCxnSpPr>
            <a:stCxn id="132" idx="2"/>
            <a:endCxn id="130" idx="7"/>
          </p:cNvCxnSpPr>
          <p:nvPr/>
        </p:nvCxnSpPr>
        <p:spPr bwMode="auto">
          <a:xfrm rot="10800000">
            <a:off x="2193481" y="5319983"/>
            <a:ext cx="1775322" cy="965889"/>
          </a:xfrm>
          <a:prstGeom prst="line">
            <a:avLst/>
          </a:prstGeom>
          <a:noFill/>
          <a:ln w="12700" cap="flat" cmpd="sng" algn="ctr">
            <a:solidFill>
              <a:schemeClr val="tx1"/>
            </a:solidFill>
            <a:prstDash val="solid"/>
            <a:round/>
            <a:headEnd type="none" w="med" len="med"/>
            <a:tailEnd type="none"/>
          </a:ln>
          <a:effectLst/>
        </p:spPr>
      </p:cxnSp>
      <p:cxnSp>
        <p:nvCxnSpPr>
          <p:cNvPr id="141" name="直線コネクタ 140"/>
          <p:cNvCxnSpPr>
            <a:stCxn id="131" idx="7"/>
            <a:endCxn id="132" idx="3"/>
          </p:cNvCxnSpPr>
          <p:nvPr/>
        </p:nvCxnSpPr>
        <p:spPr bwMode="auto">
          <a:xfrm rot="16200000" flipH="1">
            <a:off x="3196192" y="5352411"/>
            <a:ext cx="854434" cy="785012"/>
          </a:xfrm>
          <a:prstGeom prst="line">
            <a:avLst/>
          </a:prstGeom>
          <a:noFill/>
          <a:ln w="12700" cap="flat" cmpd="sng" algn="ctr">
            <a:solidFill>
              <a:schemeClr val="tx1"/>
            </a:solidFill>
            <a:prstDash val="solid"/>
            <a:round/>
            <a:headEnd type="none" w="med" len="med"/>
            <a:tailEnd type="none"/>
          </a:ln>
          <a:effectLst/>
        </p:spPr>
      </p:cxnSp>
      <p:sp>
        <p:nvSpPr>
          <p:cNvPr id="143" name="円/楕円 142"/>
          <p:cNvSpPr/>
          <p:nvPr/>
        </p:nvSpPr>
        <p:spPr bwMode="auto">
          <a:xfrm flipV="1">
            <a:off x="4510839" y="61261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4" name="円/楕円 143"/>
          <p:cNvSpPr/>
          <p:nvPr/>
        </p:nvSpPr>
        <p:spPr bwMode="auto">
          <a:xfrm flipV="1">
            <a:off x="5528751" y="6126162"/>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45" name="円/楕円 144"/>
          <p:cNvSpPr/>
          <p:nvPr/>
        </p:nvSpPr>
        <p:spPr bwMode="auto">
          <a:xfrm flipV="1">
            <a:off x="4510839" y="5046537"/>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6" name="円/楕円 145"/>
          <p:cNvSpPr/>
          <p:nvPr/>
        </p:nvSpPr>
        <p:spPr bwMode="auto">
          <a:xfrm flipV="1">
            <a:off x="5548261" y="5044255"/>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7" name="円/楕円 146"/>
          <p:cNvSpPr/>
          <p:nvPr/>
        </p:nvSpPr>
        <p:spPr bwMode="auto">
          <a:xfrm flipV="1">
            <a:off x="6560747" y="6126163"/>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8" name="直線コネクタ 147"/>
          <p:cNvCxnSpPr>
            <a:stCxn id="144" idx="4"/>
            <a:endCxn id="146" idx="0"/>
          </p:cNvCxnSpPr>
          <p:nvPr/>
        </p:nvCxnSpPr>
        <p:spPr bwMode="auto">
          <a:xfrm rot="5400000" flipH="1" flipV="1">
            <a:off x="5319251" y="5736303"/>
            <a:ext cx="760209" cy="19510"/>
          </a:xfrm>
          <a:prstGeom prst="line">
            <a:avLst/>
          </a:prstGeom>
          <a:noFill/>
          <a:ln w="12700" cap="flat" cmpd="sng" algn="ctr">
            <a:solidFill>
              <a:srgbClr val="FF0000"/>
            </a:solidFill>
            <a:prstDash val="solid"/>
            <a:round/>
            <a:headEnd type="none" w="med" len="med"/>
            <a:tailEnd type="none"/>
          </a:ln>
          <a:effectLst/>
        </p:spPr>
      </p:cxnSp>
      <p:cxnSp>
        <p:nvCxnSpPr>
          <p:cNvPr id="149" name="直線コネクタ 148"/>
          <p:cNvCxnSpPr>
            <a:stCxn id="146" idx="2"/>
            <a:endCxn id="145" idx="6"/>
          </p:cNvCxnSpPr>
          <p:nvPr/>
        </p:nvCxnSpPr>
        <p:spPr bwMode="auto">
          <a:xfrm rot="10800000" flipV="1">
            <a:off x="4832538" y="5205102"/>
            <a:ext cx="715725" cy="2282"/>
          </a:xfrm>
          <a:prstGeom prst="line">
            <a:avLst/>
          </a:prstGeom>
          <a:noFill/>
          <a:ln w="12700" cap="flat" cmpd="sng" algn="ctr">
            <a:solidFill>
              <a:srgbClr val="FF0000"/>
            </a:solidFill>
            <a:prstDash val="solid"/>
            <a:round/>
            <a:headEnd type="none" w="med" len="med"/>
            <a:tailEnd type="none"/>
          </a:ln>
          <a:effectLst/>
        </p:spPr>
      </p:cxnSp>
      <p:cxnSp>
        <p:nvCxnSpPr>
          <p:cNvPr id="150" name="直線コネクタ 149"/>
          <p:cNvCxnSpPr>
            <a:stCxn id="144" idx="2"/>
            <a:endCxn id="143" idx="6"/>
          </p:cNvCxnSpPr>
          <p:nvPr/>
        </p:nvCxnSpPr>
        <p:spPr bwMode="auto">
          <a:xfrm rot="10800000">
            <a:off x="4832537" y="6287010"/>
            <a:ext cx="696214" cy="1"/>
          </a:xfrm>
          <a:prstGeom prst="line">
            <a:avLst/>
          </a:prstGeom>
          <a:noFill/>
          <a:ln w="12700" cap="flat" cmpd="sng" algn="ctr">
            <a:solidFill>
              <a:schemeClr val="tx1"/>
            </a:solidFill>
            <a:prstDash val="solid"/>
            <a:round/>
            <a:headEnd type="none" w="med" len="med"/>
            <a:tailEnd type="none"/>
          </a:ln>
          <a:effectLst/>
        </p:spPr>
      </p:cxnSp>
      <p:cxnSp>
        <p:nvCxnSpPr>
          <p:cNvPr id="151" name="直線コネクタ 150"/>
          <p:cNvCxnSpPr>
            <a:stCxn id="145" idx="0"/>
            <a:endCxn id="143" idx="4"/>
          </p:cNvCxnSpPr>
          <p:nvPr/>
        </p:nvCxnSpPr>
        <p:spPr bwMode="auto">
          <a:xfrm rot="16200000" flipH="1">
            <a:off x="4292726" y="5744916"/>
            <a:ext cx="757926" cy="2281"/>
          </a:xfrm>
          <a:prstGeom prst="line">
            <a:avLst/>
          </a:prstGeom>
          <a:noFill/>
          <a:ln w="12700" cap="flat" cmpd="sng" algn="ctr">
            <a:solidFill>
              <a:schemeClr val="tx1"/>
            </a:solidFill>
            <a:prstDash val="solid"/>
            <a:round/>
            <a:headEnd type="none" w="med" len="med"/>
            <a:tailEnd type="none"/>
          </a:ln>
          <a:effectLst/>
        </p:spPr>
      </p:cxnSp>
      <p:cxnSp>
        <p:nvCxnSpPr>
          <p:cNvPr id="152" name="直線コネクタ 151"/>
          <p:cNvCxnSpPr>
            <a:stCxn id="146" idx="1"/>
            <a:endCxn id="143" idx="5"/>
          </p:cNvCxnSpPr>
          <p:nvPr/>
        </p:nvCxnSpPr>
        <p:spPr bwMode="auto">
          <a:xfrm rot="5400000">
            <a:off x="4763184" y="5341083"/>
            <a:ext cx="854432" cy="809949"/>
          </a:xfrm>
          <a:prstGeom prst="line">
            <a:avLst/>
          </a:prstGeom>
          <a:noFill/>
          <a:ln w="12700" cap="flat" cmpd="sng" algn="ctr">
            <a:solidFill>
              <a:schemeClr val="tx1"/>
            </a:solidFill>
            <a:prstDash val="solid"/>
            <a:round/>
            <a:headEnd type="none" w="med" len="med"/>
            <a:tailEnd type="none"/>
          </a:ln>
          <a:effectLst/>
        </p:spPr>
      </p:cxnSp>
      <p:cxnSp>
        <p:nvCxnSpPr>
          <p:cNvPr id="153" name="直線コネクタ 152"/>
          <p:cNvCxnSpPr>
            <a:stCxn id="144" idx="3"/>
            <a:endCxn id="145" idx="7"/>
          </p:cNvCxnSpPr>
          <p:nvPr/>
        </p:nvCxnSpPr>
        <p:spPr bwMode="auto">
          <a:xfrm rot="16200000" flipV="1">
            <a:off x="4754568" y="5351979"/>
            <a:ext cx="852151" cy="790438"/>
          </a:xfrm>
          <a:prstGeom prst="line">
            <a:avLst/>
          </a:prstGeom>
          <a:noFill/>
          <a:ln w="12700" cap="flat" cmpd="sng" algn="ctr">
            <a:solidFill>
              <a:srgbClr val="FF0000"/>
            </a:solidFill>
            <a:prstDash val="solid"/>
            <a:round/>
            <a:headEnd type="none" w="med" len="med"/>
            <a:tailEnd type="none"/>
          </a:ln>
          <a:effectLst/>
        </p:spPr>
      </p:cxnSp>
      <p:cxnSp>
        <p:nvCxnSpPr>
          <p:cNvPr id="154" name="直線コネクタ 153"/>
          <p:cNvCxnSpPr>
            <a:stCxn id="147" idx="2"/>
            <a:endCxn id="144" idx="6"/>
          </p:cNvCxnSpPr>
          <p:nvPr/>
        </p:nvCxnSpPr>
        <p:spPr bwMode="auto">
          <a:xfrm rot="10800000">
            <a:off x="5850449" y="6287012"/>
            <a:ext cx="710298" cy="1"/>
          </a:xfrm>
          <a:prstGeom prst="line">
            <a:avLst/>
          </a:prstGeom>
          <a:noFill/>
          <a:ln w="12700" cap="flat" cmpd="sng" algn="ctr">
            <a:solidFill>
              <a:srgbClr val="FF0000"/>
            </a:solidFill>
            <a:prstDash val="solid"/>
            <a:round/>
            <a:headEnd type="none" w="med" len="med"/>
            <a:tailEnd type="none"/>
          </a:ln>
          <a:effectLst/>
        </p:spPr>
      </p:cxnSp>
      <p:cxnSp>
        <p:nvCxnSpPr>
          <p:cNvPr id="155" name="直線コネクタ 154"/>
          <p:cNvCxnSpPr>
            <a:stCxn id="147" idx="2"/>
            <a:endCxn id="145" idx="7"/>
          </p:cNvCxnSpPr>
          <p:nvPr/>
        </p:nvCxnSpPr>
        <p:spPr bwMode="auto">
          <a:xfrm rot="10800000">
            <a:off x="4785425" y="5321124"/>
            <a:ext cx="1775322" cy="965889"/>
          </a:xfrm>
          <a:prstGeom prst="line">
            <a:avLst/>
          </a:prstGeom>
          <a:noFill/>
          <a:ln w="12700" cap="flat" cmpd="sng" algn="ctr">
            <a:solidFill>
              <a:srgbClr val="FF0000"/>
            </a:solidFill>
            <a:prstDash val="solid"/>
            <a:round/>
            <a:headEnd type="none" w="med" len="med"/>
            <a:tailEnd type="none"/>
          </a:ln>
          <a:effectLst/>
        </p:spPr>
      </p:cxnSp>
      <p:cxnSp>
        <p:nvCxnSpPr>
          <p:cNvPr id="156" name="直線コネクタ 155"/>
          <p:cNvCxnSpPr>
            <a:stCxn id="146" idx="7"/>
            <a:endCxn id="147" idx="3"/>
          </p:cNvCxnSpPr>
          <p:nvPr/>
        </p:nvCxnSpPr>
        <p:spPr bwMode="auto">
          <a:xfrm rot="16200000" flipH="1">
            <a:off x="5788136" y="5353552"/>
            <a:ext cx="854434" cy="785012"/>
          </a:xfrm>
          <a:prstGeom prst="line">
            <a:avLst/>
          </a:prstGeom>
          <a:noFill/>
          <a:ln w="12700" cap="flat" cmpd="sng" algn="ctr">
            <a:solidFill>
              <a:srgbClr val="FF0000"/>
            </a:solidFill>
            <a:prstDash val="solid"/>
            <a:round/>
            <a:headEnd type="none" w="med" len="med"/>
            <a:tailEnd type="none"/>
          </a:ln>
          <a:effectLst/>
        </p:spPr>
      </p:cxnSp>
      <p:sp>
        <p:nvSpPr>
          <p:cNvPr id="175" name="右矢印 174"/>
          <p:cNvSpPr/>
          <p:nvPr/>
        </p:nvSpPr>
        <p:spPr bwMode="auto">
          <a:xfrm rot="3148931">
            <a:off x="4659043" y="4595173"/>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6" name="右矢印 175"/>
          <p:cNvSpPr/>
          <p:nvPr/>
        </p:nvSpPr>
        <p:spPr bwMode="auto">
          <a:xfrm rot="7689868">
            <a:off x="3180674" y="4595426"/>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7" name="テキスト ボックス 176"/>
          <p:cNvSpPr txBox="1"/>
          <p:nvPr/>
        </p:nvSpPr>
        <p:spPr>
          <a:xfrm>
            <a:off x="4812638" y="3335248"/>
            <a:ext cx="4058287" cy="646331"/>
          </a:xfrm>
          <a:prstGeom prst="rect">
            <a:avLst/>
          </a:prstGeom>
          <a:noFill/>
        </p:spPr>
        <p:txBody>
          <a:bodyPr wrap="square" rtlCol="0">
            <a:spAutoFit/>
          </a:bodyPr>
          <a:lstStyle/>
          <a:p>
            <a:pPr>
              <a:buNone/>
            </a:pPr>
            <a:r>
              <a:rPr kumimoji="1" lang="ja-JP" altLang="en-US" dirty="0" smtClean="0">
                <a:latin typeface="+mn-ea"/>
                <a:ea typeface="+mn-ea"/>
              </a:rPr>
              <a:t>サイズ</a:t>
            </a:r>
            <a:r>
              <a:rPr kumimoji="1" lang="en-US" altLang="ja-JP" dirty="0" smtClean="0">
                <a:latin typeface="+mn-ea"/>
                <a:ea typeface="+mn-ea"/>
              </a:rPr>
              <a:t>4</a:t>
            </a:r>
            <a:r>
              <a:rPr kumimoji="1" lang="ja-JP" altLang="en-US" dirty="0" smtClean="0">
                <a:latin typeface="+mn-ea"/>
                <a:ea typeface="+mn-ea"/>
              </a:rPr>
              <a:t>の</a:t>
            </a:r>
            <a:r>
              <a:rPr kumimoji="1" lang="en-US" altLang="ja-JP" dirty="0" smtClean="0">
                <a:latin typeface="+mn-ea"/>
                <a:ea typeface="+mn-ea"/>
              </a:rPr>
              <a:t>2</a:t>
            </a:r>
            <a:r>
              <a:rPr kumimoji="1" lang="ja-JP" altLang="en-US" dirty="0" err="1" smtClean="0">
                <a:latin typeface="+mn-ea"/>
                <a:ea typeface="+mn-ea"/>
              </a:rPr>
              <a:t>つのク</a:t>
            </a:r>
            <a:r>
              <a:rPr kumimoji="1" lang="ja-JP" altLang="en-US" dirty="0" smtClean="0">
                <a:latin typeface="+mn-ea"/>
                <a:ea typeface="+mn-ea"/>
              </a:rPr>
              <a:t>リークが</a:t>
            </a:r>
            <a:r>
              <a:rPr kumimoji="1" lang="en-US" altLang="ja-JP" dirty="0" smtClean="0">
                <a:latin typeface="+mn-ea"/>
                <a:ea typeface="+mn-ea"/>
              </a:rPr>
              <a:t>3</a:t>
            </a:r>
            <a:r>
              <a:rPr kumimoji="1" lang="ja-JP" altLang="en-US" dirty="0" smtClean="0">
                <a:latin typeface="+mn-ea"/>
                <a:ea typeface="+mn-ea"/>
              </a:rPr>
              <a:t>個のノードを共有している</a:t>
            </a:r>
            <a:r>
              <a:rPr lang="ja-JP" altLang="en-US" dirty="0" smtClean="0">
                <a:latin typeface="+mn-ea"/>
                <a:ea typeface="+mn-ea"/>
              </a:rPr>
              <a:t>「</a:t>
            </a:r>
            <a:r>
              <a:rPr lang="en-US" altLang="ja-JP" dirty="0" smtClean="0">
                <a:latin typeface="+mn-ea"/>
                <a:ea typeface="+mn-ea"/>
              </a:rPr>
              <a:t>4</a:t>
            </a:r>
            <a:r>
              <a:rPr lang="ja-JP" altLang="en-US" dirty="0" smtClean="0">
                <a:latin typeface="+mn-ea"/>
                <a:ea typeface="+mn-ea"/>
              </a:rPr>
              <a:t>クリーク・コミュニティ」</a:t>
            </a:r>
            <a:endParaRPr kumimoji="1" lang="ja-JP" altLang="en-US" dirty="0">
              <a:latin typeface="+mn-ea"/>
              <a:ea typeface="+mn-ea"/>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blinds(horizontal)">
                                      <p:cBhvr>
                                        <p:cTn id="7" dur="500"/>
                                        <p:tgtEl>
                                          <p:spTgt spid="1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blinds(horizontal)">
                                      <p:cBhvr>
                                        <p:cTn id="10" dur="500"/>
                                        <p:tgtEl>
                                          <p:spTgt spid="12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blinds(horizontal)">
                                      <p:cBhvr>
                                        <p:cTn id="13" dur="500"/>
                                        <p:tgtEl>
                                          <p:spTgt spid="13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blinds(horizontal)">
                                      <p:cBhvr>
                                        <p:cTn id="16" dur="500"/>
                                        <p:tgtEl>
                                          <p:spTgt spid="13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blinds(horizontal)">
                                      <p:cBhvr>
                                        <p:cTn id="19" dur="500"/>
                                        <p:tgtEl>
                                          <p:spTgt spid="132"/>
                                        </p:tgtEl>
                                      </p:cBhvr>
                                    </p:animEffect>
                                  </p:childTnLst>
                                </p:cTn>
                              </p:par>
                              <p:par>
                                <p:cTn id="20" presetID="3" presetClass="entr" presetSubtype="1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blinds(horizontal)">
                                      <p:cBhvr>
                                        <p:cTn id="22" dur="500"/>
                                        <p:tgtEl>
                                          <p:spTgt spid="133"/>
                                        </p:tgtEl>
                                      </p:cBhvr>
                                    </p:animEffect>
                                  </p:childTnLst>
                                </p:cTn>
                              </p:par>
                              <p:par>
                                <p:cTn id="23" presetID="3" presetClass="entr" presetSubtype="10" fill="hold" nodeType="withEffect">
                                  <p:stCondLst>
                                    <p:cond delay="0"/>
                                  </p:stCondLst>
                                  <p:childTnLst>
                                    <p:set>
                                      <p:cBhvr>
                                        <p:cTn id="24" dur="1" fill="hold">
                                          <p:stCondLst>
                                            <p:cond delay="0"/>
                                          </p:stCondLst>
                                        </p:cTn>
                                        <p:tgtEl>
                                          <p:spTgt spid="134"/>
                                        </p:tgtEl>
                                        <p:attrNameLst>
                                          <p:attrName>style.visibility</p:attrName>
                                        </p:attrNameLst>
                                      </p:cBhvr>
                                      <p:to>
                                        <p:strVal val="visible"/>
                                      </p:to>
                                    </p:set>
                                    <p:animEffect transition="in" filter="blinds(horizontal)">
                                      <p:cBhvr>
                                        <p:cTn id="25" dur="500"/>
                                        <p:tgtEl>
                                          <p:spTgt spid="134"/>
                                        </p:tgtEl>
                                      </p:cBhvr>
                                    </p:animEffect>
                                  </p:childTnLst>
                                </p:cTn>
                              </p:par>
                              <p:par>
                                <p:cTn id="26" presetID="3" presetClass="entr" presetSubtype="10"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blinds(horizontal)">
                                      <p:cBhvr>
                                        <p:cTn id="28" dur="500"/>
                                        <p:tgtEl>
                                          <p:spTgt spid="135"/>
                                        </p:tgtEl>
                                      </p:cBhvr>
                                    </p:animEffect>
                                  </p:childTnLst>
                                </p:cTn>
                              </p:par>
                              <p:par>
                                <p:cTn id="29" presetID="3" presetClass="entr" presetSubtype="10" fill="hold" nodeType="with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blinds(horizontal)">
                                      <p:cBhvr>
                                        <p:cTn id="31" dur="500"/>
                                        <p:tgtEl>
                                          <p:spTgt spid="136"/>
                                        </p:tgtEl>
                                      </p:cBhvr>
                                    </p:animEffect>
                                  </p:childTnLst>
                                </p:cTn>
                              </p:par>
                              <p:par>
                                <p:cTn id="32" presetID="3" presetClass="entr" presetSubtype="10" fill="hold"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blinds(horizontal)">
                                      <p:cBhvr>
                                        <p:cTn id="34" dur="500"/>
                                        <p:tgtEl>
                                          <p:spTgt spid="137"/>
                                        </p:tgtEl>
                                      </p:cBhvr>
                                    </p:animEffect>
                                  </p:childTnLst>
                                </p:cTn>
                              </p:par>
                              <p:par>
                                <p:cTn id="35" presetID="3" presetClass="entr" presetSubtype="1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blinds(horizontal)">
                                      <p:cBhvr>
                                        <p:cTn id="37" dur="500"/>
                                        <p:tgtEl>
                                          <p:spTgt spid="138"/>
                                        </p:tgtEl>
                                      </p:cBhvr>
                                    </p:animEffect>
                                  </p:childTnLst>
                                </p:cTn>
                              </p:par>
                              <p:par>
                                <p:cTn id="38" presetID="3" presetClass="entr" presetSubtype="10" fill="hold" nodeType="withEffect">
                                  <p:stCondLst>
                                    <p:cond delay="0"/>
                                  </p:stCondLst>
                                  <p:childTnLst>
                                    <p:set>
                                      <p:cBhvr>
                                        <p:cTn id="39" dur="1" fill="hold">
                                          <p:stCondLst>
                                            <p:cond delay="0"/>
                                          </p:stCondLst>
                                        </p:cTn>
                                        <p:tgtEl>
                                          <p:spTgt spid="139"/>
                                        </p:tgtEl>
                                        <p:attrNameLst>
                                          <p:attrName>style.visibility</p:attrName>
                                        </p:attrNameLst>
                                      </p:cBhvr>
                                      <p:to>
                                        <p:strVal val="visible"/>
                                      </p:to>
                                    </p:set>
                                    <p:animEffect transition="in" filter="blinds(horizontal)">
                                      <p:cBhvr>
                                        <p:cTn id="40" dur="500"/>
                                        <p:tgtEl>
                                          <p:spTgt spid="139"/>
                                        </p:tgtEl>
                                      </p:cBhvr>
                                    </p:animEffect>
                                  </p:childTnLst>
                                </p:cTn>
                              </p:par>
                              <p:par>
                                <p:cTn id="41" presetID="3" presetClass="entr" presetSubtype="10"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blinds(horizontal)">
                                      <p:cBhvr>
                                        <p:cTn id="43" dur="500"/>
                                        <p:tgtEl>
                                          <p:spTgt spid="140"/>
                                        </p:tgtEl>
                                      </p:cBhvr>
                                    </p:animEffect>
                                  </p:childTnLst>
                                </p:cTn>
                              </p:par>
                              <p:par>
                                <p:cTn id="44" presetID="3" presetClass="entr" presetSubtype="10" fill="hold" nodeType="with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blinds(horizontal)">
                                      <p:cBhvr>
                                        <p:cTn id="46" dur="500"/>
                                        <p:tgtEl>
                                          <p:spTgt spid="141"/>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43"/>
                                        </p:tgtEl>
                                        <p:attrNameLst>
                                          <p:attrName>style.visibility</p:attrName>
                                        </p:attrNameLst>
                                      </p:cBhvr>
                                      <p:to>
                                        <p:strVal val="visible"/>
                                      </p:to>
                                    </p:set>
                                    <p:animEffect transition="in" filter="blinds(horizontal)">
                                      <p:cBhvr>
                                        <p:cTn id="49" dur="500"/>
                                        <p:tgtEl>
                                          <p:spTgt spid="143"/>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44"/>
                                        </p:tgtEl>
                                        <p:attrNameLst>
                                          <p:attrName>style.visibility</p:attrName>
                                        </p:attrNameLst>
                                      </p:cBhvr>
                                      <p:to>
                                        <p:strVal val="visible"/>
                                      </p:to>
                                    </p:set>
                                    <p:animEffect transition="in" filter="blinds(horizontal)">
                                      <p:cBhvr>
                                        <p:cTn id="52" dur="500"/>
                                        <p:tgtEl>
                                          <p:spTgt spid="144"/>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blinds(horizontal)">
                                      <p:cBhvr>
                                        <p:cTn id="55" dur="500"/>
                                        <p:tgtEl>
                                          <p:spTgt spid="145"/>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46"/>
                                        </p:tgtEl>
                                        <p:attrNameLst>
                                          <p:attrName>style.visibility</p:attrName>
                                        </p:attrNameLst>
                                      </p:cBhvr>
                                      <p:to>
                                        <p:strVal val="visible"/>
                                      </p:to>
                                    </p:set>
                                    <p:animEffect transition="in" filter="blinds(horizontal)">
                                      <p:cBhvr>
                                        <p:cTn id="58" dur="500"/>
                                        <p:tgtEl>
                                          <p:spTgt spid="14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blinds(horizontal)">
                                      <p:cBhvr>
                                        <p:cTn id="61" dur="500"/>
                                        <p:tgtEl>
                                          <p:spTgt spid="147"/>
                                        </p:tgtEl>
                                      </p:cBhvr>
                                    </p:animEffect>
                                  </p:childTnLst>
                                </p:cTn>
                              </p:par>
                              <p:par>
                                <p:cTn id="62" presetID="3" presetClass="entr" presetSubtype="10" fill="hold" nodeType="withEffect">
                                  <p:stCondLst>
                                    <p:cond delay="0"/>
                                  </p:stCondLst>
                                  <p:childTnLst>
                                    <p:set>
                                      <p:cBhvr>
                                        <p:cTn id="63" dur="1" fill="hold">
                                          <p:stCondLst>
                                            <p:cond delay="0"/>
                                          </p:stCondLst>
                                        </p:cTn>
                                        <p:tgtEl>
                                          <p:spTgt spid="148"/>
                                        </p:tgtEl>
                                        <p:attrNameLst>
                                          <p:attrName>style.visibility</p:attrName>
                                        </p:attrNameLst>
                                      </p:cBhvr>
                                      <p:to>
                                        <p:strVal val="visible"/>
                                      </p:to>
                                    </p:set>
                                    <p:animEffect transition="in" filter="blinds(horizontal)">
                                      <p:cBhvr>
                                        <p:cTn id="64" dur="500"/>
                                        <p:tgtEl>
                                          <p:spTgt spid="148"/>
                                        </p:tgtEl>
                                      </p:cBhvr>
                                    </p:animEffect>
                                  </p:childTnLst>
                                </p:cTn>
                              </p:par>
                              <p:par>
                                <p:cTn id="65" presetID="3" presetClass="entr" presetSubtype="10" fill="hold" nodeType="withEffect">
                                  <p:stCondLst>
                                    <p:cond delay="0"/>
                                  </p:stCondLst>
                                  <p:childTnLst>
                                    <p:set>
                                      <p:cBhvr>
                                        <p:cTn id="66" dur="1" fill="hold">
                                          <p:stCondLst>
                                            <p:cond delay="0"/>
                                          </p:stCondLst>
                                        </p:cTn>
                                        <p:tgtEl>
                                          <p:spTgt spid="149"/>
                                        </p:tgtEl>
                                        <p:attrNameLst>
                                          <p:attrName>style.visibility</p:attrName>
                                        </p:attrNameLst>
                                      </p:cBhvr>
                                      <p:to>
                                        <p:strVal val="visible"/>
                                      </p:to>
                                    </p:set>
                                    <p:animEffect transition="in" filter="blinds(horizontal)">
                                      <p:cBhvr>
                                        <p:cTn id="67" dur="500"/>
                                        <p:tgtEl>
                                          <p:spTgt spid="149"/>
                                        </p:tgtEl>
                                      </p:cBhvr>
                                    </p:animEffect>
                                  </p:childTnLst>
                                </p:cTn>
                              </p:par>
                              <p:par>
                                <p:cTn id="68" presetID="3" presetClass="entr" presetSubtype="10" fill="hold" nodeType="withEffect">
                                  <p:stCondLst>
                                    <p:cond delay="0"/>
                                  </p:stCondLst>
                                  <p:childTnLst>
                                    <p:set>
                                      <p:cBhvr>
                                        <p:cTn id="69" dur="1" fill="hold">
                                          <p:stCondLst>
                                            <p:cond delay="0"/>
                                          </p:stCondLst>
                                        </p:cTn>
                                        <p:tgtEl>
                                          <p:spTgt spid="150"/>
                                        </p:tgtEl>
                                        <p:attrNameLst>
                                          <p:attrName>style.visibility</p:attrName>
                                        </p:attrNameLst>
                                      </p:cBhvr>
                                      <p:to>
                                        <p:strVal val="visible"/>
                                      </p:to>
                                    </p:set>
                                    <p:animEffect transition="in" filter="blinds(horizontal)">
                                      <p:cBhvr>
                                        <p:cTn id="70" dur="500"/>
                                        <p:tgtEl>
                                          <p:spTgt spid="150"/>
                                        </p:tgtEl>
                                      </p:cBhvr>
                                    </p:animEffect>
                                  </p:childTnLst>
                                </p:cTn>
                              </p:par>
                              <p:par>
                                <p:cTn id="71" presetID="3" presetClass="entr" presetSubtype="10" fill="hold" nodeType="withEffect">
                                  <p:stCondLst>
                                    <p:cond delay="0"/>
                                  </p:stCondLst>
                                  <p:childTnLst>
                                    <p:set>
                                      <p:cBhvr>
                                        <p:cTn id="72" dur="1" fill="hold">
                                          <p:stCondLst>
                                            <p:cond delay="0"/>
                                          </p:stCondLst>
                                        </p:cTn>
                                        <p:tgtEl>
                                          <p:spTgt spid="151"/>
                                        </p:tgtEl>
                                        <p:attrNameLst>
                                          <p:attrName>style.visibility</p:attrName>
                                        </p:attrNameLst>
                                      </p:cBhvr>
                                      <p:to>
                                        <p:strVal val="visible"/>
                                      </p:to>
                                    </p:set>
                                    <p:animEffect transition="in" filter="blinds(horizontal)">
                                      <p:cBhvr>
                                        <p:cTn id="73" dur="500"/>
                                        <p:tgtEl>
                                          <p:spTgt spid="151"/>
                                        </p:tgtEl>
                                      </p:cBhvr>
                                    </p:animEffect>
                                  </p:childTnLst>
                                </p:cTn>
                              </p:par>
                              <p:par>
                                <p:cTn id="74" presetID="3" presetClass="entr" presetSubtype="10" fill="hold" nodeType="withEffect">
                                  <p:stCondLst>
                                    <p:cond delay="0"/>
                                  </p:stCondLst>
                                  <p:childTnLst>
                                    <p:set>
                                      <p:cBhvr>
                                        <p:cTn id="75" dur="1" fill="hold">
                                          <p:stCondLst>
                                            <p:cond delay="0"/>
                                          </p:stCondLst>
                                        </p:cTn>
                                        <p:tgtEl>
                                          <p:spTgt spid="152"/>
                                        </p:tgtEl>
                                        <p:attrNameLst>
                                          <p:attrName>style.visibility</p:attrName>
                                        </p:attrNameLst>
                                      </p:cBhvr>
                                      <p:to>
                                        <p:strVal val="visible"/>
                                      </p:to>
                                    </p:set>
                                    <p:animEffect transition="in" filter="blinds(horizontal)">
                                      <p:cBhvr>
                                        <p:cTn id="76" dur="500"/>
                                        <p:tgtEl>
                                          <p:spTgt spid="152"/>
                                        </p:tgtEl>
                                      </p:cBhvr>
                                    </p:animEffect>
                                  </p:childTnLst>
                                </p:cTn>
                              </p:par>
                              <p:par>
                                <p:cTn id="77" presetID="3" presetClass="entr" presetSubtype="10" fill="hold" nodeType="withEffect">
                                  <p:stCondLst>
                                    <p:cond delay="0"/>
                                  </p:stCondLst>
                                  <p:childTnLst>
                                    <p:set>
                                      <p:cBhvr>
                                        <p:cTn id="78" dur="1" fill="hold">
                                          <p:stCondLst>
                                            <p:cond delay="0"/>
                                          </p:stCondLst>
                                        </p:cTn>
                                        <p:tgtEl>
                                          <p:spTgt spid="153"/>
                                        </p:tgtEl>
                                        <p:attrNameLst>
                                          <p:attrName>style.visibility</p:attrName>
                                        </p:attrNameLst>
                                      </p:cBhvr>
                                      <p:to>
                                        <p:strVal val="visible"/>
                                      </p:to>
                                    </p:set>
                                    <p:animEffect transition="in" filter="blinds(horizontal)">
                                      <p:cBhvr>
                                        <p:cTn id="79" dur="500"/>
                                        <p:tgtEl>
                                          <p:spTgt spid="153"/>
                                        </p:tgtEl>
                                      </p:cBhvr>
                                    </p:animEffect>
                                  </p:childTnLst>
                                </p:cTn>
                              </p:par>
                              <p:par>
                                <p:cTn id="80" presetID="3" presetClass="entr" presetSubtype="10" fill="hold" nodeType="withEffect">
                                  <p:stCondLst>
                                    <p:cond delay="0"/>
                                  </p:stCondLst>
                                  <p:childTnLst>
                                    <p:set>
                                      <p:cBhvr>
                                        <p:cTn id="81" dur="1" fill="hold">
                                          <p:stCondLst>
                                            <p:cond delay="0"/>
                                          </p:stCondLst>
                                        </p:cTn>
                                        <p:tgtEl>
                                          <p:spTgt spid="154"/>
                                        </p:tgtEl>
                                        <p:attrNameLst>
                                          <p:attrName>style.visibility</p:attrName>
                                        </p:attrNameLst>
                                      </p:cBhvr>
                                      <p:to>
                                        <p:strVal val="visible"/>
                                      </p:to>
                                    </p:set>
                                    <p:animEffect transition="in" filter="blinds(horizontal)">
                                      <p:cBhvr>
                                        <p:cTn id="82" dur="500"/>
                                        <p:tgtEl>
                                          <p:spTgt spid="154"/>
                                        </p:tgtEl>
                                      </p:cBhvr>
                                    </p:animEffect>
                                  </p:childTnLst>
                                </p:cTn>
                              </p:par>
                              <p:par>
                                <p:cTn id="83" presetID="3" presetClass="entr" presetSubtype="10" fill="hold"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blinds(horizontal)">
                                      <p:cBhvr>
                                        <p:cTn id="85" dur="500"/>
                                        <p:tgtEl>
                                          <p:spTgt spid="155"/>
                                        </p:tgtEl>
                                      </p:cBhvr>
                                    </p:animEffect>
                                  </p:childTnLst>
                                </p:cTn>
                              </p:par>
                              <p:par>
                                <p:cTn id="86" presetID="3" presetClass="entr" presetSubtype="10" fill="hold" nodeType="with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blinds(horizontal)">
                                      <p:cBhvr>
                                        <p:cTn id="88" dur="500"/>
                                        <p:tgtEl>
                                          <p:spTgt spid="156"/>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blinds(horizontal)">
                                      <p:cBhvr>
                                        <p:cTn id="91" dur="500"/>
                                        <p:tgtEl>
                                          <p:spTgt spid="175"/>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76"/>
                                        </p:tgtEl>
                                        <p:attrNameLst>
                                          <p:attrName>style.visibility</p:attrName>
                                        </p:attrNameLst>
                                      </p:cBhvr>
                                      <p:to>
                                        <p:strVal val="visible"/>
                                      </p:to>
                                    </p:set>
                                    <p:animEffect transition="in" filter="blinds(horizontal)">
                                      <p:cBhvr>
                                        <p:cTn id="94" dur="500"/>
                                        <p:tgtEl>
                                          <p:spTgt spid="17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77"/>
                                        </p:tgtEl>
                                        <p:attrNameLst>
                                          <p:attrName>style.visibility</p:attrName>
                                        </p:attrNameLst>
                                      </p:cBhvr>
                                      <p:to>
                                        <p:strVal val="visible"/>
                                      </p:to>
                                    </p:set>
                                    <p:animEffect transition="in" filter="blinds(horizontal)">
                                      <p:cBhvr>
                                        <p:cTn id="99"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animBg="1"/>
      <p:bldP spid="132" grpId="0" animBg="1"/>
      <p:bldP spid="143" grpId="0" animBg="1"/>
      <p:bldP spid="144" grpId="0" animBg="1"/>
      <p:bldP spid="145" grpId="0" animBg="1"/>
      <p:bldP spid="146" grpId="0" animBg="1"/>
      <p:bldP spid="147" grpId="0" animBg="1"/>
      <p:bldP spid="175" grpId="0" animBg="1"/>
      <p:bldP spid="176" grpId="0" animBg="1"/>
      <p:bldP spid="17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en-US" altLang="ja-JP" sz="2400" i="1" dirty="0" smtClean="0"/>
              <a:t>k</a:t>
            </a:r>
            <a:r>
              <a:rPr lang="en-US" altLang="ja-JP" sz="2400" dirty="0" smtClean="0"/>
              <a:t>-</a:t>
            </a:r>
            <a:r>
              <a:rPr lang="ja-JP" altLang="en-US" sz="2400" dirty="0" smtClean="0"/>
              <a:t>コア（</a:t>
            </a:r>
            <a:r>
              <a:rPr lang="en-US" altLang="ja-JP" sz="2400" i="1" dirty="0" smtClean="0"/>
              <a:t>k</a:t>
            </a:r>
            <a:r>
              <a:rPr lang="en-US" altLang="ja-JP" sz="2400" dirty="0" smtClean="0"/>
              <a:t>-core</a:t>
            </a:r>
            <a:r>
              <a:rPr lang="ja-JP" altLang="en-US" sz="2400"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すべてのノードの次数が</a:t>
            </a:r>
            <a:r>
              <a:rPr kumimoji="1" lang="en-US" altLang="ja-JP" i="1" dirty="0" smtClean="0"/>
              <a:t>k</a:t>
            </a:r>
            <a:r>
              <a:rPr kumimoji="1" lang="ja-JP" altLang="en-US" dirty="0" smtClean="0"/>
              <a:t>以上となる部分集合のこと</a:t>
            </a:r>
            <a:endParaRPr kumimoji="1" lang="en-US" altLang="ja-JP" dirty="0" smtClean="0"/>
          </a:p>
          <a:p>
            <a:pPr lvl="1"/>
            <a:r>
              <a:rPr lang="ja-JP" altLang="en-US" dirty="0" smtClean="0"/>
              <a:t>あらかじめ次数</a:t>
            </a:r>
            <a:r>
              <a:rPr lang="en-US" altLang="ja-JP" i="1" dirty="0" smtClean="0"/>
              <a:t>k</a:t>
            </a:r>
            <a:r>
              <a:rPr lang="ja-JP" altLang="en-US" dirty="0" smtClean="0"/>
              <a:t>で</a:t>
            </a:r>
            <a:r>
              <a:rPr lang="en-US" altLang="ja-JP" i="1" dirty="0" smtClean="0"/>
              <a:t>k</a:t>
            </a:r>
            <a:r>
              <a:rPr lang="en-US" altLang="ja-JP" dirty="0" smtClean="0"/>
              <a:t>-</a:t>
            </a:r>
            <a:r>
              <a:rPr lang="ja-JP" altLang="en-US" dirty="0" smtClean="0"/>
              <a:t>コアを抽出しておくと解析を効率化できる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95</a:t>
            </a:fld>
            <a:endParaRPr lang="en-US" altLang="ja-JP"/>
          </a:p>
        </p:txBody>
      </p:sp>
      <p:grpSp>
        <p:nvGrpSpPr>
          <p:cNvPr id="7" name="グループ化 65"/>
          <p:cNvGrpSpPr/>
          <p:nvPr/>
        </p:nvGrpSpPr>
        <p:grpSpPr>
          <a:xfrm>
            <a:off x="2355489" y="2198686"/>
            <a:ext cx="4257673" cy="1107654"/>
            <a:chOff x="1971677" y="2198686"/>
            <a:chExt cx="4729162" cy="1230314"/>
          </a:xfrm>
        </p:grpSpPr>
        <p:sp>
          <p:nvSpPr>
            <p:cNvPr id="8" name="円/楕円 7"/>
            <p:cNvSpPr/>
            <p:nvPr/>
          </p:nvSpPr>
          <p:spPr bwMode="auto">
            <a:xfrm>
              <a:off x="2652714" y="2198687"/>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2652714" y="28178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971677"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3367089"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 name="直線コネクタ 12"/>
            <p:cNvCxnSpPr>
              <a:stCxn id="8" idx="2"/>
              <a:endCxn id="10" idx="0"/>
            </p:cNvCxnSpPr>
            <p:nvPr/>
          </p:nvCxnSpPr>
          <p:spPr bwMode="auto">
            <a:xfrm rot="10800000" flipV="1">
              <a:off x="2124078" y="2351086"/>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8" idx="6"/>
              <a:endCxn id="11" idx="0"/>
            </p:cNvCxnSpPr>
            <p:nvPr/>
          </p:nvCxnSpPr>
          <p:spPr bwMode="auto">
            <a:xfrm>
              <a:off x="2957514" y="2351087"/>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9" name="直線コネクタ 18"/>
            <p:cNvCxnSpPr>
              <a:stCxn id="10" idx="6"/>
              <a:endCxn id="11" idx="2"/>
            </p:cNvCxnSpPr>
            <p:nvPr/>
          </p:nvCxnSpPr>
          <p:spPr bwMode="auto">
            <a:xfrm>
              <a:off x="2276477" y="3275012"/>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2" name="直線コネクタ 21"/>
            <p:cNvCxnSpPr>
              <a:stCxn id="9" idx="6"/>
              <a:endCxn id="11" idx="1"/>
            </p:cNvCxnSpPr>
            <p:nvPr/>
          </p:nvCxnSpPr>
          <p:spPr bwMode="auto">
            <a:xfrm>
              <a:off x="2957514" y="2970212"/>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9" name="直線コネクタ 28"/>
            <p:cNvCxnSpPr>
              <a:stCxn id="9" idx="0"/>
              <a:endCxn id="8" idx="4"/>
            </p:cNvCxnSpPr>
            <p:nvPr/>
          </p:nvCxnSpPr>
          <p:spPr bwMode="auto">
            <a:xfrm rot="5400000" flipH="1" flipV="1">
              <a:off x="2647952" y="2660650"/>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2" name="直線コネクタ 31"/>
            <p:cNvCxnSpPr>
              <a:stCxn id="9" idx="2"/>
              <a:endCxn id="10" idx="7"/>
            </p:cNvCxnSpPr>
            <p:nvPr/>
          </p:nvCxnSpPr>
          <p:spPr bwMode="auto">
            <a:xfrm rot="10800000" flipV="1">
              <a:off x="2231840" y="2970211"/>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40" name="円/楕円 39"/>
            <p:cNvSpPr/>
            <p:nvPr/>
          </p:nvSpPr>
          <p:spPr bwMode="auto">
            <a:xfrm>
              <a:off x="5681664" y="2200275"/>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1" name="円/楕円 40"/>
            <p:cNvSpPr/>
            <p:nvPr/>
          </p:nvSpPr>
          <p:spPr bwMode="auto">
            <a:xfrm>
              <a:off x="5681664" y="28194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2" name="円/楕円 41"/>
            <p:cNvSpPr/>
            <p:nvPr/>
          </p:nvSpPr>
          <p:spPr bwMode="auto">
            <a:xfrm>
              <a:off x="5000627"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3" name="円/楕円 42"/>
            <p:cNvSpPr/>
            <p:nvPr/>
          </p:nvSpPr>
          <p:spPr bwMode="auto">
            <a:xfrm>
              <a:off x="6396039"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44" name="直線コネクタ 43"/>
            <p:cNvCxnSpPr>
              <a:stCxn id="40" idx="2"/>
              <a:endCxn id="42" idx="0"/>
            </p:cNvCxnSpPr>
            <p:nvPr/>
          </p:nvCxnSpPr>
          <p:spPr bwMode="auto">
            <a:xfrm rot="10800000" flipV="1">
              <a:off x="5153028" y="2352674"/>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5" name="直線コネクタ 44"/>
            <p:cNvCxnSpPr>
              <a:stCxn id="40" idx="6"/>
              <a:endCxn id="43" idx="0"/>
            </p:cNvCxnSpPr>
            <p:nvPr/>
          </p:nvCxnSpPr>
          <p:spPr bwMode="auto">
            <a:xfrm>
              <a:off x="5986464" y="2352675"/>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6" name="直線コネクタ 45"/>
            <p:cNvCxnSpPr>
              <a:stCxn id="42" idx="6"/>
              <a:endCxn id="43" idx="2"/>
            </p:cNvCxnSpPr>
            <p:nvPr/>
          </p:nvCxnSpPr>
          <p:spPr bwMode="auto">
            <a:xfrm>
              <a:off x="5305427" y="3276600"/>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7" name="直線コネクタ 46"/>
            <p:cNvCxnSpPr>
              <a:stCxn id="41" idx="6"/>
              <a:endCxn id="43" idx="1"/>
            </p:cNvCxnSpPr>
            <p:nvPr/>
          </p:nvCxnSpPr>
          <p:spPr bwMode="auto">
            <a:xfrm>
              <a:off x="5986464" y="2971800"/>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8" name="直線コネクタ 47"/>
            <p:cNvCxnSpPr>
              <a:stCxn id="41" idx="0"/>
              <a:endCxn id="40" idx="4"/>
            </p:cNvCxnSpPr>
            <p:nvPr/>
          </p:nvCxnSpPr>
          <p:spPr bwMode="auto">
            <a:xfrm rot="5400000" flipH="1" flipV="1">
              <a:off x="5676902" y="2662238"/>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9" name="直線コネクタ 48"/>
            <p:cNvCxnSpPr>
              <a:stCxn id="41" idx="2"/>
              <a:endCxn id="42" idx="7"/>
            </p:cNvCxnSpPr>
            <p:nvPr/>
          </p:nvCxnSpPr>
          <p:spPr bwMode="auto">
            <a:xfrm rot="10800000" flipV="1">
              <a:off x="5260790" y="2971799"/>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0" name="円/楕円 49"/>
            <p:cNvSpPr/>
            <p:nvPr/>
          </p:nvSpPr>
          <p:spPr bwMode="auto">
            <a:xfrm>
              <a:off x="4164201" y="3122611"/>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1" name="直線コネクタ 50"/>
            <p:cNvCxnSpPr>
              <a:stCxn id="11" idx="6"/>
              <a:endCxn id="50" idx="2"/>
            </p:cNvCxnSpPr>
            <p:nvPr/>
          </p:nvCxnSpPr>
          <p:spPr bwMode="auto">
            <a:xfrm flipV="1">
              <a:off x="3671889" y="3275011"/>
              <a:ext cx="49231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4" name="直線コネクタ 53"/>
            <p:cNvCxnSpPr>
              <a:stCxn id="50" idx="6"/>
              <a:endCxn id="42" idx="2"/>
            </p:cNvCxnSpPr>
            <p:nvPr/>
          </p:nvCxnSpPr>
          <p:spPr bwMode="auto">
            <a:xfrm>
              <a:off x="4469001" y="3275011"/>
              <a:ext cx="531626" cy="1589"/>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7" name="円/楕円 56"/>
            <p:cNvSpPr/>
            <p:nvPr/>
          </p:nvSpPr>
          <p:spPr bwMode="auto">
            <a:xfrm>
              <a:off x="4164201" y="2198686"/>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8" name="直線コネクタ 57"/>
            <p:cNvCxnSpPr>
              <a:stCxn id="11" idx="7"/>
              <a:endCxn id="57" idx="3"/>
            </p:cNvCxnSpPr>
            <p:nvPr/>
          </p:nvCxnSpPr>
          <p:spPr bwMode="auto">
            <a:xfrm rot="5400000" flipH="1" flipV="1">
              <a:off x="3563845" y="2522256"/>
              <a:ext cx="708400" cy="581586"/>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sp>
        <p:nvSpPr>
          <p:cNvPr id="94" name="円/楕円 93"/>
          <p:cNvSpPr/>
          <p:nvPr/>
        </p:nvSpPr>
        <p:spPr bwMode="auto">
          <a:xfrm>
            <a:off x="2968628" y="375665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5" name="円/楕円 94"/>
          <p:cNvSpPr/>
          <p:nvPr/>
        </p:nvSpPr>
        <p:spPr bwMode="auto">
          <a:xfrm>
            <a:off x="2968628" y="43140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6" name="円/楕円 95"/>
          <p:cNvSpPr/>
          <p:nvPr/>
        </p:nvSpPr>
        <p:spPr bwMode="auto">
          <a:xfrm>
            <a:off x="2355489"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7" name="円/楕円 96"/>
          <p:cNvSpPr/>
          <p:nvPr/>
        </p:nvSpPr>
        <p:spPr bwMode="auto">
          <a:xfrm>
            <a:off x="3611781"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98" name="直線コネクタ 97"/>
          <p:cNvCxnSpPr>
            <a:stCxn id="94" idx="2"/>
            <a:endCxn id="96" idx="0"/>
          </p:cNvCxnSpPr>
          <p:nvPr/>
        </p:nvCxnSpPr>
        <p:spPr bwMode="auto">
          <a:xfrm rot="10800000" flipV="1">
            <a:off x="2492696" y="389386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99" name="直線コネクタ 98"/>
          <p:cNvCxnSpPr>
            <a:stCxn id="94" idx="6"/>
            <a:endCxn id="97" idx="0"/>
          </p:cNvCxnSpPr>
          <p:nvPr/>
        </p:nvCxnSpPr>
        <p:spPr bwMode="auto">
          <a:xfrm>
            <a:off x="3243040" y="389386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0" name="直線コネクタ 99"/>
          <p:cNvCxnSpPr>
            <a:stCxn id="96" idx="6"/>
            <a:endCxn id="97" idx="2"/>
          </p:cNvCxnSpPr>
          <p:nvPr/>
        </p:nvCxnSpPr>
        <p:spPr bwMode="auto">
          <a:xfrm>
            <a:off x="2629901" y="472567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1" name="直線コネクタ 100"/>
          <p:cNvCxnSpPr>
            <a:stCxn id="95" idx="6"/>
            <a:endCxn id="97" idx="1"/>
          </p:cNvCxnSpPr>
          <p:nvPr/>
        </p:nvCxnSpPr>
        <p:spPr bwMode="auto">
          <a:xfrm>
            <a:off x="3243040" y="445126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2" name="直線コネクタ 101"/>
          <p:cNvCxnSpPr>
            <a:stCxn id="95" idx="0"/>
            <a:endCxn id="94" idx="4"/>
          </p:cNvCxnSpPr>
          <p:nvPr/>
        </p:nvCxnSpPr>
        <p:spPr bwMode="auto">
          <a:xfrm rot="5400000" flipH="1" flipV="1">
            <a:off x="2964341" y="417256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3" name="直線コネクタ 102"/>
          <p:cNvCxnSpPr>
            <a:stCxn id="95" idx="2"/>
            <a:endCxn id="96" idx="7"/>
          </p:cNvCxnSpPr>
          <p:nvPr/>
        </p:nvCxnSpPr>
        <p:spPr bwMode="auto">
          <a:xfrm rot="10800000" flipV="1">
            <a:off x="2589714" y="445125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4" name="円/楕円 103"/>
          <p:cNvSpPr/>
          <p:nvPr/>
        </p:nvSpPr>
        <p:spPr bwMode="auto">
          <a:xfrm>
            <a:off x="5695597" y="375808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5" name="円/楕円 104"/>
          <p:cNvSpPr/>
          <p:nvPr/>
        </p:nvSpPr>
        <p:spPr bwMode="auto">
          <a:xfrm>
            <a:off x="5695597" y="431548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6" name="円/楕円 105"/>
          <p:cNvSpPr/>
          <p:nvPr/>
        </p:nvSpPr>
        <p:spPr bwMode="auto">
          <a:xfrm>
            <a:off x="5082458"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7" name="円/楕円 106"/>
          <p:cNvSpPr/>
          <p:nvPr/>
        </p:nvSpPr>
        <p:spPr bwMode="auto">
          <a:xfrm>
            <a:off x="6338750"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08" name="直線コネクタ 107"/>
          <p:cNvCxnSpPr>
            <a:stCxn id="104" idx="2"/>
            <a:endCxn id="106" idx="0"/>
          </p:cNvCxnSpPr>
          <p:nvPr/>
        </p:nvCxnSpPr>
        <p:spPr bwMode="auto">
          <a:xfrm rot="10800000" flipV="1">
            <a:off x="5219665" y="389529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9" name="直線コネクタ 108"/>
          <p:cNvCxnSpPr>
            <a:stCxn id="104" idx="6"/>
            <a:endCxn id="107" idx="0"/>
          </p:cNvCxnSpPr>
          <p:nvPr/>
        </p:nvCxnSpPr>
        <p:spPr bwMode="auto">
          <a:xfrm>
            <a:off x="5970009" y="389529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0" name="直線コネクタ 109"/>
          <p:cNvCxnSpPr>
            <a:stCxn id="106" idx="6"/>
            <a:endCxn id="107" idx="2"/>
          </p:cNvCxnSpPr>
          <p:nvPr/>
        </p:nvCxnSpPr>
        <p:spPr bwMode="auto">
          <a:xfrm>
            <a:off x="5356870" y="472710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1" name="直線コネクタ 110"/>
          <p:cNvCxnSpPr>
            <a:stCxn id="105" idx="6"/>
            <a:endCxn id="107" idx="1"/>
          </p:cNvCxnSpPr>
          <p:nvPr/>
        </p:nvCxnSpPr>
        <p:spPr bwMode="auto">
          <a:xfrm>
            <a:off x="5970009" y="445269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2" name="直線コネクタ 111"/>
          <p:cNvCxnSpPr>
            <a:stCxn id="105" idx="0"/>
            <a:endCxn id="104" idx="4"/>
          </p:cNvCxnSpPr>
          <p:nvPr/>
        </p:nvCxnSpPr>
        <p:spPr bwMode="auto">
          <a:xfrm rot="5400000" flipH="1" flipV="1">
            <a:off x="5691310" y="417399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3" name="直線コネクタ 112"/>
          <p:cNvCxnSpPr>
            <a:stCxn id="105" idx="2"/>
            <a:endCxn id="106" idx="7"/>
          </p:cNvCxnSpPr>
          <p:nvPr/>
        </p:nvCxnSpPr>
        <p:spPr bwMode="auto">
          <a:xfrm rot="10800000" flipV="1">
            <a:off x="5316683" y="445268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4" name="円/楕円 113"/>
          <p:cNvSpPr/>
          <p:nvPr/>
        </p:nvSpPr>
        <p:spPr bwMode="auto">
          <a:xfrm>
            <a:off x="4329422" y="458846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5" name="直線コネクタ 114"/>
          <p:cNvCxnSpPr>
            <a:stCxn id="97" idx="6"/>
            <a:endCxn id="114" idx="2"/>
          </p:cNvCxnSpPr>
          <p:nvPr/>
        </p:nvCxnSpPr>
        <p:spPr bwMode="auto">
          <a:xfrm flipV="1">
            <a:off x="3886193" y="4725671"/>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6" name="直線コネクタ 115"/>
          <p:cNvCxnSpPr>
            <a:stCxn id="114" idx="6"/>
            <a:endCxn id="106" idx="2"/>
          </p:cNvCxnSpPr>
          <p:nvPr/>
        </p:nvCxnSpPr>
        <p:spPr bwMode="auto">
          <a:xfrm>
            <a:off x="4603834" y="4725671"/>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7" name="円/楕円 116"/>
          <p:cNvSpPr/>
          <p:nvPr/>
        </p:nvSpPr>
        <p:spPr bwMode="auto">
          <a:xfrm>
            <a:off x="4329422" y="37566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8" name="直線コネクタ 117"/>
          <p:cNvCxnSpPr>
            <a:stCxn id="97" idx="7"/>
            <a:endCxn id="117" idx="3"/>
          </p:cNvCxnSpPr>
          <p:nvPr/>
        </p:nvCxnSpPr>
        <p:spPr bwMode="auto">
          <a:xfrm rot="5400000" flipH="1" flipV="1">
            <a:off x="3788921" y="4047965"/>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0" name="円/楕円 119"/>
          <p:cNvSpPr/>
          <p:nvPr/>
        </p:nvSpPr>
        <p:spPr bwMode="auto">
          <a:xfrm>
            <a:off x="2968628" y="531462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2968628" y="587202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2" name="円/楕円 121"/>
          <p:cNvSpPr/>
          <p:nvPr/>
        </p:nvSpPr>
        <p:spPr bwMode="auto">
          <a:xfrm>
            <a:off x="2355489"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3" name="円/楕円 122"/>
          <p:cNvSpPr/>
          <p:nvPr/>
        </p:nvSpPr>
        <p:spPr bwMode="auto">
          <a:xfrm>
            <a:off x="3611781"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24" name="直線コネクタ 123"/>
          <p:cNvCxnSpPr>
            <a:stCxn id="120" idx="2"/>
            <a:endCxn id="122" idx="0"/>
          </p:cNvCxnSpPr>
          <p:nvPr/>
        </p:nvCxnSpPr>
        <p:spPr bwMode="auto">
          <a:xfrm rot="10800000" flipV="1">
            <a:off x="2492696" y="545182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5" name="直線コネクタ 124"/>
          <p:cNvCxnSpPr>
            <a:stCxn id="120" idx="6"/>
            <a:endCxn id="123" idx="0"/>
          </p:cNvCxnSpPr>
          <p:nvPr/>
        </p:nvCxnSpPr>
        <p:spPr bwMode="auto">
          <a:xfrm>
            <a:off x="3243040" y="545182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6" name="直線コネクタ 125"/>
          <p:cNvCxnSpPr>
            <a:stCxn id="122" idx="6"/>
            <a:endCxn id="123" idx="2"/>
          </p:cNvCxnSpPr>
          <p:nvPr/>
        </p:nvCxnSpPr>
        <p:spPr bwMode="auto">
          <a:xfrm>
            <a:off x="2629901" y="628364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7" name="直線コネクタ 126"/>
          <p:cNvCxnSpPr>
            <a:stCxn id="121" idx="6"/>
            <a:endCxn id="123" idx="1"/>
          </p:cNvCxnSpPr>
          <p:nvPr/>
        </p:nvCxnSpPr>
        <p:spPr bwMode="auto">
          <a:xfrm>
            <a:off x="3243040" y="600922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8" name="直線コネクタ 127"/>
          <p:cNvCxnSpPr>
            <a:stCxn id="121" idx="0"/>
            <a:endCxn id="120" idx="4"/>
          </p:cNvCxnSpPr>
          <p:nvPr/>
        </p:nvCxnSpPr>
        <p:spPr bwMode="auto">
          <a:xfrm rot="5400000" flipH="1" flipV="1">
            <a:off x="2964341" y="573052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9" name="直線コネクタ 128"/>
          <p:cNvCxnSpPr>
            <a:stCxn id="121" idx="2"/>
            <a:endCxn id="122" idx="7"/>
          </p:cNvCxnSpPr>
          <p:nvPr/>
        </p:nvCxnSpPr>
        <p:spPr bwMode="auto">
          <a:xfrm rot="10800000" flipV="1">
            <a:off x="2589714" y="600922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0" name="円/楕円 129"/>
          <p:cNvSpPr/>
          <p:nvPr/>
        </p:nvSpPr>
        <p:spPr bwMode="auto">
          <a:xfrm>
            <a:off x="5695597" y="531605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a:off x="5695597" y="587345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a:off x="5082458"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3" name="円/楕円 132"/>
          <p:cNvSpPr/>
          <p:nvPr/>
        </p:nvSpPr>
        <p:spPr bwMode="auto">
          <a:xfrm>
            <a:off x="6338750"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4" name="直線コネクタ 133"/>
          <p:cNvCxnSpPr>
            <a:stCxn id="130" idx="2"/>
            <a:endCxn id="132" idx="0"/>
          </p:cNvCxnSpPr>
          <p:nvPr/>
        </p:nvCxnSpPr>
        <p:spPr bwMode="auto">
          <a:xfrm rot="10800000" flipV="1">
            <a:off x="5219665" y="545325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5" name="直線コネクタ 134"/>
          <p:cNvCxnSpPr>
            <a:stCxn id="130" idx="6"/>
            <a:endCxn id="133" idx="0"/>
          </p:cNvCxnSpPr>
          <p:nvPr/>
        </p:nvCxnSpPr>
        <p:spPr bwMode="auto">
          <a:xfrm>
            <a:off x="5970009" y="545325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6" name="直線コネクタ 135"/>
          <p:cNvCxnSpPr>
            <a:stCxn id="132" idx="6"/>
            <a:endCxn id="133" idx="2"/>
          </p:cNvCxnSpPr>
          <p:nvPr/>
        </p:nvCxnSpPr>
        <p:spPr bwMode="auto">
          <a:xfrm>
            <a:off x="5356870" y="628507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7" name="直線コネクタ 136"/>
          <p:cNvCxnSpPr>
            <a:stCxn id="131" idx="6"/>
            <a:endCxn id="133" idx="1"/>
          </p:cNvCxnSpPr>
          <p:nvPr/>
        </p:nvCxnSpPr>
        <p:spPr bwMode="auto">
          <a:xfrm>
            <a:off x="5970009" y="601065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8" name="直線コネクタ 137"/>
          <p:cNvCxnSpPr>
            <a:stCxn id="131" idx="0"/>
            <a:endCxn id="130" idx="4"/>
          </p:cNvCxnSpPr>
          <p:nvPr/>
        </p:nvCxnSpPr>
        <p:spPr bwMode="auto">
          <a:xfrm rot="5400000" flipH="1" flipV="1">
            <a:off x="5691310" y="573195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9" name="直線コネクタ 138"/>
          <p:cNvCxnSpPr>
            <a:stCxn id="131" idx="2"/>
            <a:endCxn id="132" idx="7"/>
          </p:cNvCxnSpPr>
          <p:nvPr/>
        </p:nvCxnSpPr>
        <p:spPr bwMode="auto">
          <a:xfrm rot="10800000" flipV="1">
            <a:off x="5316683" y="601065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0" name="円/楕円 139"/>
          <p:cNvSpPr/>
          <p:nvPr/>
        </p:nvSpPr>
        <p:spPr bwMode="auto">
          <a:xfrm>
            <a:off x="4329422" y="614643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1" name="直線コネクタ 140"/>
          <p:cNvCxnSpPr>
            <a:stCxn id="123" idx="6"/>
            <a:endCxn id="140" idx="2"/>
          </p:cNvCxnSpPr>
          <p:nvPr/>
        </p:nvCxnSpPr>
        <p:spPr bwMode="auto">
          <a:xfrm flipV="1">
            <a:off x="3886193" y="628363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42" name="直線コネクタ 141"/>
          <p:cNvCxnSpPr>
            <a:stCxn id="140" idx="6"/>
            <a:endCxn id="132" idx="2"/>
          </p:cNvCxnSpPr>
          <p:nvPr/>
        </p:nvCxnSpPr>
        <p:spPr bwMode="auto">
          <a:xfrm>
            <a:off x="4603834" y="628363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5" name="テキスト ボックス 144"/>
          <p:cNvSpPr txBox="1"/>
          <p:nvPr/>
        </p:nvSpPr>
        <p:spPr>
          <a:xfrm>
            <a:off x="7019925" y="4259322"/>
            <a:ext cx="1447800" cy="369332"/>
          </a:xfrm>
          <a:prstGeom prst="rect">
            <a:avLst/>
          </a:prstGeom>
          <a:noFill/>
        </p:spPr>
        <p:txBody>
          <a:bodyPr wrap="square" rtlCol="0">
            <a:spAutoFit/>
          </a:bodyPr>
          <a:lstStyle/>
          <a:p>
            <a:pPr>
              <a:buNone/>
            </a:pPr>
            <a:r>
              <a:rPr kumimoji="1" lang="en-US" altLang="ja-JP" dirty="0" smtClean="0"/>
              <a:t>2</a:t>
            </a:r>
            <a:r>
              <a:rPr kumimoji="1" lang="ja-JP" altLang="en-US" dirty="0" smtClean="0"/>
              <a:t>コア</a:t>
            </a:r>
            <a:endParaRPr kumimoji="1" lang="ja-JP" altLang="en-US" dirty="0"/>
          </a:p>
        </p:txBody>
      </p:sp>
      <p:sp>
        <p:nvSpPr>
          <p:cNvPr id="146" name="テキスト ボックス 145"/>
          <p:cNvSpPr txBox="1"/>
          <p:nvPr/>
        </p:nvSpPr>
        <p:spPr>
          <a:xfrm>
            <a:off x="7019925" y="5872022"/>
            <a:ext cx="1447800" cy="369332"/>
          </a:xfrm>
          <a:prstGeom prst="rect">
            <a:avLst/>
          </a:prstGeom>
          <a:noFill/>
        </p:spPr>
        <p:txBody>
          <a:bodyPr wrap="square" rtlCol="0">
            <a:spAutoFit/>
          </a:bodyPr>
          <a:lstStyle/>
          <a:p>
            <a:pPr>
              <a:buNone/>
            </a:pPr>
            <a:r>
              <a:rPr lang="en-US" altLang="ja-JP" dirty="0" smtClean="0"/>
              <a:t>3</a:t>
            </a:r>
            <a:r>
              <a:rPr kumimoji="1" lang="ja-JP" altLang="en-US" dirty="0" smtClean="0"/>
              <a:t>コア</a:t>
            </a:r>
            <a:endParaRPr kumimoji="1" lang="ja-JP" altLang="en-US" dirty="0"/>
          </a:p>
        </p:txBody>
      </p:sp>
      <p:sp>
        <p:nvSpPr>
          <p:cNvPr id="147" name="テキスト ボックス 146"/>
          <p:cNvSpPr txBox="1"/>
          <p:nvPr/>
        </p:nvSpPr>
        <p:spPr>
          <a:xfrm>
            <a:off x="7019925" y="2756086"/>
            <a:ext cx="1447800" cy="369332"/>
          </a:xfrm>
          <a:prstGeom prst="rect">
            <a:avLst/>
          </a:prstGeom>
          <a:noFill/>
        </p:spPr>
        <p:txBody>
          <a:bodyPr wrap="square" rtlCol="0">
            <a:spAutoFit/>
          </a:bodyPr>
          <a:lstStyle/>
          <a:p>
            <a:pPr>
              <a:buNone/>
            </a:pPr>
            <a:r>
              <a:rPr lang="en-US" altLang="ja-JP" dirty="0" smtClean="0"/>
              <a:t>1</a:t>
            </a:r>
            <a:r>
              <a:rPr kumimoji="1" lang="ja-JP" altLang="en-US" dirty="0" smtClean="0"/>
              <a:t>コア</a:t>
            </a:r>
            <a:endParaRPr kumimoji="1" lang="ja-JP" altLang="en-US" dirty="0"/>
          </a:p>
        </p:txBody>
      </p:sp>
      <p:sp>
        <p:nvSpPr>
          <p:cNvPr id="148" name="下矢印 147"/>
          <p:cNvSpPr/>
          <p:nvPr/>
        </p:nvSpPr>
        <p:spPr bwMode="auto">
          <a:xfrm>
            <a:off x="4329422" y="3417573"/>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9" name="下矢印 148"/>
          <p:cNvSpPr/>
          <p:nvPr/>
        </p:nvSpPr>
        <p:spPr bwMode="auto">
          <a:xfrm>
            <a:off x="4329422" y="5044119"/>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7"/>
                                        </p:tgtEl>
                                        <p:attrNameLst>
                                          <p:attrName>style.visibility</p:attrName>
                                        </p:attrNameLst>
                                      </p:cBhvr>
                                      <p:to>
                                        <p:strVal val="visible"/>
                                      </p:to>
                                    </p:set>
                                    <p:animEffect transition="in" filter="blinds(horizontal)">
                                      <p:cBhvr>
                                        <p:cTn id="10" dur="500"/>
                                        <p:tgtEl>
                                          <p:spTgt spid="14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blinds(horizontal)">
                                      <p:cBhvr>
                                        <p:cTn id="15" dur="500"/>
                                        <p:tgtEl>
                                          <p:spTgt spid="9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blinds(horizontal)">
                                      <p:cBhvr>
                                        <p:cTn id="18" dur="500"/>
                                        <p:tgtEl>
                                          <p:spTgt spid="9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blinds(horizontal)">
                                      <p:cBhvr>
                                        <p:cTn id="21" dur="500"/>
                                        <p:tgtEl>
                                          <p:spTgt spid="9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blinds(horizontal)">
                                      <p:cBhvr>
                                        <p:cTn id="24" dur="500"/>
                                        <p:tgtEl>
                                          <p:spTgt spid="97"/>
                                        </p:tgtEl>
                                      </p:cBhvr>
                                    </p:animEffect>
                                  </p:childTnLst>
                                </p:cTn>
                              </p:par>
                              <p:par>
                                <p:cTn id="25" presetID="3" presetClass="entr" presetSubtype="1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blinds(horizontal)">
                                      <p:cBhvr>
                                        <p:cTn id="27" dur="500"/>
                                        <p:tgtEl>
                                          <p:spTgt spid="98"/>
                                        </p:tgtEl>
                                      </p:cBhvr>
                                    </p:animEffect>
                                  </p:childTnLst>
                                </p:cTn>
                              </p:par>
                              <p:par>
                                <p:cTn id="28" presetID="3" presetClass="entr" presetSubtype="1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blinds(horizontal)">
                                      <p:cBhvr>
                                        <p:cTn id="30" dur="500"/>
                                        <p:tgtEl>
                                          <p:spTgt spid="99"/>
                                        </p:tgtEl>
                                      </p:cBhvr>
                                    </p:animEffect>
                                  </p:childTnLst>
                                </p:cTn>
                              </p:par>
                              <p:par>
                                <p:cTn id="31" presetID="3" presetClass="entr" presetSubtype="1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blinds(horizontal)">
                                      <p:cBhvr>
                                        <p:cTn id="33" dur="500"/>
                                        <p:tgtEl>
                                          <p:spTgt spid="100"/>
                                        </p:tgtEl>
                                      </p:cBhvr>
                                    </p:animEffect>
                                  </p:childTnLst>
                                </p:cTn>
                              </p:par>
                              <p:par>
                                <p:cTn id="34" presetID="3" presetClass="entr" presetSubtype="10" fill="hold" nodeType="with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blinds(horizontal)">
                                      <p:cBhvr>
                                        <p:cTn id="36" dur="500"/>
                                        <p:tgtEl>
                                          <p:spTgt spid="101"/>
                                        </p:tgtEl>
                                      </p:cBhvr>
                                    </p:animEffect>
                                  </p:childTnLst>
                                </p:cTn>
                              </p:par>
                              <p:par>
                                <p:cTn id="37" presetID="3" presetClass="entr" presetSubtype="10" fill="hold" nodeType="with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blinds(horizontal)">
                                      <p:cBhvr>
                                        <p:cTn id="39" dur="500"/>
                                        <p:tgtEl>
                                          <p:spTgt spid="102"/>
                                        </p:tgtEl>
                                      </p:cBhvr>
                                    </p:animEffect>
                                  </p:childTnLst>
                                </p:cTn>
                              </p:par>
                              <p:par>
                                <p:cTn id="40" presetID="3" presetClass="entr" presetSubtype="10" fill="hold" nodeType="with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blinds(horizontal)">
                                      <p:cBhvr>
                                        <p:cTn id="42" dur="500"/>
                                        <p:tgtEl>
                                          <p:spTgt spid="10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blinds(horizontal)">
                                      <p:cBhvr>
                                        <p:cTn id="45" dur="500"/>
                                        <p:tgtEl>
                                          <p:spTgt spid="10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blinds(horizontal)">
                                      <p:cBhvr>
                                        <p:cTn id="48" dur="500"/>
                                        <p:tgtEl>
                                          <p:spTgt spid="10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blinds(horizontal)">
                                      <p:cBhvr>
                                        <p:cTn id="51" dur="500"/>
                                        <p:tgtEl>
                                          <p:spTgt spid="10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07"/>
                                        </p:tgtEl>
                                        <p:attrNameLst>
                                          <p:attrName>style.visibility</p:attrName>
                                        </p:attrNameLst>
                                      </p:cBhvr>
                                      <p:to>
                                        <p:strVal val="visible"/>
                                      </p:to>
                                    </p:set>
                                    <p:animEffect transition="in" filter="blinds(horizontal)">
                                      <p:cBhvr>
                                        <p:cTn id="54" dur="500"/>
                                        <p:tgtEl>
                                          <p:spTgt spid="107"/>
                                        </p:tgtEl>
                                      </p:cBhvr>
                                    </p:animEffect>
                                  </p:childTnLst>
                                </p:cTn>
                              </p:par>
                              <p:par>
                                <p:cTn id="55" presetID="3" presetClass="entr" presetSubtype="10" fill="hold" nodeType="with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blinds(horizontal)">
                                      <p:cBhvr>
                                        <p:cTn id="57" dur="500"/>
                                        <p:tgtEl>
                                          <p:spTgt spid="108"/>
                                        </p:tgtEl>
                                      </p:cBhvr>
                                    </p:animEffect>
                                  </p:childTnLst>
                                </p:cTn>
                              </p:par>
                              <p:par>
                                <p:cTn id="58" presetID="3" presetClass="entr" presetSubtype="10" fill="hold" nodeType="with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blinds(horizontal)">
                                      <p:cBhvr>
                                        <p:cTn id="60" dur="500"/>
                                        <p:tgtEl>
                                          <p:spTgt spid="109"/>
                                        </p:tgtEl>
                                      </p:cBhvr>
                                    </p:animEffect>
                                  </p:childTnLst>
                                </p:cTn>
                              </p:par>
                              <p:par>
                                <p:cTn id="61" presetID="3" presetClass="entr" presetSubtype="10" fill="hold" nodeType="with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blinds(horizontal)">
                                      <p:cBhvr>
                                        <p:cTn id="63" dur="500"/>
                                        <p:tgtEl>
                                          <p:spTgt spid="110"/>
                                        </p:tgtEl>
                                      </p:cBhvr>
                                    </p:animEffect>
                                  </p:childTnLst>
                                </p:cTn>
                              </p:par>
                              <p:par>
                                <p:cTn id="64" presetID="3" presetClass="entr" presetSubtype="10" fill="hold" nodeType="with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blinds(horizontal)">
                                      <p:cBhvr>
                                        <p:cTn id="66" dur="500"/>
                                        <p:tgtEl>
                                          <p:spTgt spid="111"/>
                                        </p:tgtEl>
                                      </p:cBhvr>
                                    </p:animEffect>
                                  </p:childTnLst>
                                </p:cTn>
                              </p:par>
                              <p:par>
                                <p:cTn id="67" presetID="3" presetClass="entr" presetSubtype="10" fill="hold" nodeType="withEffect">
                                  <p:stCondLst>
                                    <p:cond delay="0"/>
                                  </p:stCondLst>
                                  <p:childTnLst>
                                    <p:set>
                                      <p:cBhvr>
                                        <p:cTn id="68" dur="1" fill="hold">
                                          <p:stCondLst>
                                            <p:cond delay="0"/>
                                          </p:stCondLst>
                                        </p:cTn>
                                        <p:tgtEl>
                                          <p:spTgt spid="112"/>
                                        </p:tgtEl>
                                        <p:attrNameLst>
                                          <p:attrName>style.visibility</p:attrName>
                                        </p:attrNameLst>
                                      </p:cBhvr>
                                      <p:to>
                                        <p:strVal val="visible"/>
                                      </p:to>
                                    </p:set>
                                    <p:animEffect transition="in" filter="blinds(horizontal)">
                                      <p:cBhvr>
                                        <p:cTn id="69" dur="500"/>
                                        <p:tgtEl>
                                          <p:spTgt spid="112"/>
                                        </p:tgtEl>
                                      </p:cBhvr>
                                    </p:animEffect>
                                  </p:childTnLst>
                                </p:cTn>
                              </p:par>
                              <p:par>
                                <p:cTn id="70" presetID="3" presetClass="entr" presetSubtype="10" fill="hold"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blinds(horizontal)">
                                      <p:cBhvr>
                                        <p:cTn id="72" dur="500"/>
                                        <p:tgtEl>
                                          <p:spTgt spid="113"/>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blinds(horizontal)">
                                      <p:cBhvr>
                                        <p:cTn id="75" dur="500"/>
                                        <p:tgtEl>
                                          <p:spTgt spid="114"/>
                                        </p:tgtEl>
                                      </p:cBhvr>
                                    </p:animEffect>
                                  </p:childTnLst>
                                </p:cTn>
                              </p:par>
                              <p:par>
                                <p:cTn id="76" presetID="3" presetClass="entr" presetSubtype="10" fill="hold" nodeType="with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blinds(horizontal)">
                                      <p:cBhvr>
                                        <p:cTn id="78" dur="500"/>
                                        <p:tgtEl>
                                          <p:spTgt spid="115"/>
                                        </p:tgtEl>
                                      </p:cBhvr>
                                    </p:animEffect>
                                  </p:childTnLst>
                                </p:cTn>
                              </p:par>
                              <p:par>
                                <p:cTn id="79" presetID="3" presetClass="entr" presetSubtype="10" fill="hold" nodeType="withEffect">
                                  <p:stCondLst>
                                    <p:cond delay="0"/>
                                  </p:stCondLst>
                                  <p:childTnLst>
                                    <p:set>
                                      <p:cBhvr>
                                        <p:cTn id="80" dur="1" fill="hold">
                                          <p:stCondLst>
                                            <p:cond delay="0"/>
                                          </p:stCondLst>
                                        </p:cTn>
                                        <p:tgtEl>
                                          <p:spTgt spid="116"/>
                                        </p:tgtEl>
                                        <p:attrNameLst>
                                          <p:attrName>style.visibility</p:attrName>
                                        </p:attrNameLst>
                                      </p:cBhvr>
                                      <p:to>
                                        <p:strVal val="visible"/>
                                      </p:to>
                                    </p:set>
                                    <p:animEffect transition="in" filter="blinds(horizontal)">
                                      <p:cBhvr>
                                        <p:cTn id="81" dur="500"/>
                                        <p:tgtEl>
                                          <p:spTgt spid="116"/>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blinds(horizontal)">
                                      <p:cBhvr>
                                        <p:cTn id="84" dur="500"/>
                                        <p:tgtEl>
                                          <p:spTgt spid="117"/>
                                        </p:tgtEl>
                                      </p:cBhvr>
                                    </p:animEffect>
                                  </p:childTnLst>
                                </p:cTn>
                              </p:par>
                              <p:par>
                                <p:cTn id="85" presetID="3" presetClass="entr" presetSubtype="10" fill="hold" nodeType="withEffect">
                                  <p:stCondLst>
                                    <p:cond delay="0"/>
                                  </p:stCondLst>
                                  <p:childTnLst>
                                    <p:set>
                                      <p:cBhvr>
                                        <p:cTn id="86" dur="1" fill="hold">
                                          <p:stCondLst>
                                            <p:cond delay="0"/>
                                          </p:stCondLst>
                                        </p:cTn>
                                        <p:tgtEl>
                                          <p:spTgt spid="118"/>
                                        </p:tgtEl>
                                        <p:attrNameLst>
                                          <p:attrName>style.visibility</p:attrName>
                                        </p:attrNameLst>
                                      </p:cBhvr>
                                      <p:to>
                                        <p:strVal val="visible"/>
                                      </p:to>
                                    </p:set>
                                    <p:animEffect transition="in" filter="blinds(horizontal)">
                                      <p:cBhvr>
                                        <p:cTn id="87" dur="500"/>
                                        <p:tgtEl>
                                          <p:spTgt spid="118"/>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145"/>
                                        </p:tgtEl>
                                        <p:attrNameLst>
                                          <p:attrName>style.visibility</p:attrName>
                                        </p:attrNameLst>
                                      </p:cBhvr>
                                      <p:to>
                                        <p:strVal val="visible"/>
                                      </p:to>
                                    </p:set>
                                    <p:animEffect transition="in" filter="blinds(horizontal)">
                                      <p:cBhvr>
                                        <p:cTn id="90" dur="500"/>
                                        <p:tgtEl>
                                          <p:spTgt spid="145"/>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148"/>
                                        </p:tgtEl>
                                        <p:attrNameLst>
                                          <p:attrName>style.visibility</p:attrName>
                                        </p:attrNameLst>
                                      </p:cBhvr>
                                      <p:to>
                                        <p:strVal val="visible"/>
                                      </p:to>
                                    </p:set>
                                    <p:animEffect transition="in" filter="blinds(horizontal)">
                                      <p:cBhvr>
                                        <p:cTn id="93" dur="500"/>
                                        <p:tgtEl>
                                          <p:spTgt spid="148"/>
                                        </p:tgtEl>
                                      </p:cBhvr>
                                    </p:animEffect>
                                  </p:childTnLst>
                                </p:cTn>
                              </p:par>
                            </p:childTnLst>
                          </p:cTn>
                        </p:par>
                      </p:childTnLst>
                    </p:cTn>
                  </p:par>
                  <p:par>
                    <p:cTn id="94" fill="hold">
                      <p:stCondLst>
                        <p:cond delay="indefinite"/>
                      </p:stCondLst>
                      <p:childTnLst>
                        <p:par>
                          <p:cTn id="95" fill="hold">
                            <p:stCondLst>
                              <p:cond delay="0"/>
                            </p:stCondLst>
                            <p:childTnLst>
                              <p:par>
                                <p:cTn id="96" presetID="4" presetClass="exit" presetSubtype="16" fill="hold" nodeType="clickEffect">
                                  <p:stCondLst>
                                    <p:cond delay="0"/>
                                  </p:stCondLst>
                                  <p:childTnLst>
                                    <p:animEffect transition="out" filter="box(in)">
                                      <p:cBhvr>
                                        <p:cTn id="97" dur="500"/>
                                        <p:tgtEl>
                                          <p:spTgt spid="118"/>
                                        </p:tgtEl>
                                      </p:cBhvr>
                                    </p:animEffect>
                                    <p:set>
                                      <p:cBhvr>
                                        <p:cTn id="98" dur="1" fill="hold">
                                          <p:stCondLst>
                                            <p:cond delay="499"/>
                                          </p:stCondLst>
                                        </p:cTn>
                                        <p:tgtEl>
                                          <p:spTgt spid="118"/>
                                        </p:tgtEl>
                                        <p:attrNameLst>
                                          <p:attrName>style.visibility</p:attrName>
                                        </p:attrNameLst>
                                      </p:cBhvr>
                                      <p:to>
                                        <p:strVal val="hidden"/>
                                      </p:to>
                                    </p:set>
                                  </p:childTnLst>
                                </p:cTn>
                              </p:par>
                              <p:par>
                                <p:cTn id="99" presetID="4" presetClass="exit" presetSubtype="16" fill="hold" grpId="1" nodeType="withEffect">
                                  <p:stCondLst>
                                    <p:cond delay="0"/>
                                  </p:stCondLst>
                                  <p:childTnLst>
                                    <p:animEffect transition="out" filter="box(in)">
                                      <p:cBhvr>
                                        <p:cTn id="100" dur="500"/>
                                        <p:tgtEl>
                                          <p:spTgt spid="117"/>
                                        </p:tgtEl>
                                      </p:cBhvr>
                                    </p:animEffect>
                                    <p:set>
                                      <p:cBhvr>
                                        <p:cTn id="101" dur="1" fill="hold">
                                          <p:stCondLst>
                                            <p:cond delay="499"/>
                                          </p:stCondLst>
                                        </p:cTn>
                                        <p:tgtEl>
                                          <p:spTgt spid="117"/>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blinds(horizontal)">
                                      <p:cBhvr>
                                        <p:cTn id="106" dur="500"/>
                                        <p:tgtEl>
                                          <p:spTgt spid="120"/>
                                        </p:tgtEl>
                                      </p:cBhvr>
                                    </p:animEffect>
                                  </p:childTnLst>
                                </p:cTn>
                              </p:par>
                              <p:par>
                                <p:cTn id="107" presetID="3" presetClass="entr" presetSubtype="10" fill="hold" grpId="0" nodeType="with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blinds(horizontal)">
                                      <p:cBhvr>
                                        <p:cTn id="109" dur="500"/>
                                        <p:tgtEl>
                                          <p:spTgt spid="121"/>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122"/>
                                        </p:tgtEl>
                                        <p:attrNameLst>
                                          <p:attrName>style.visibility</p:attrName>
                                        </p:attrNameLst>
                                      </p:cBhvr>
                                      <p:to>
                                        <p:strVal val="visible"/>
                                      </p:to>
                                    </p:set>
                                    <p:animEffect transition="in" filter="blinds(horizontal)">
                                      <p:cBhvr>
                                        <p:cTn id="112" dur="500"/>
                                        <p:tgtEl>
                                          <p:spTgt spid="122"/>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23"/>
                                        </p:tgtEl>
                                        <p:attrNameLst>
                                          <p:attrName>style.visibility</p:attrName>
                                        </p:attrNameLst>
                                      </p:cBhvr>
                                      <p:to>
                                        <p:strVal val="visible"/>
                                      </p:to>
                                    </p:set>
                                    <p:animEffect transition="in" filter="blinds(horizontal)">
                                      <p:cBhvr>
                                        <p:cTn id="115" dur="500"/>
                                        <p:tgtEl>
                                          <p:spTgt spid="123"/>
                                        </p:tgtEl>
                                      </p:cBhvr>
                                    </p:animEffect>
                                  </p:childTnLst>
                                </p:cTn>
                              </p:par>
                              <p:par>
                                <p:cTn id="116" presetID="3" presetClass="entr" presetSubtype="10" fill="hold" nodeType="withEffect">
                                  <p:stCondLst>
                                    <p:cond delay="0"/>
                                  </p:stCondLst>
                                  <p:childTnLst>
                                    <p:set>
                                      <p:cBhvr>
                                        <p:cTn id="117" dur="1" fill="hold">
                                          <p:stCondLst>
                                            <p:cond delay="0"/>
                                          </p:stCondLst>
                                        </p:cTn>
                                        <p:tgtEl>
                                          <p:spTgt spid="124"/>
                                        </p:tgtEl>
                                        <p:attrNameLst>
                                          <p:attrName>style.visibility</p:attrName>
                                        </p:attrNameLst>
                                      </p:cBhvr>
                                      <p:to>
                                        <p:strVal val="visible"/>
                                      </p:to>
                                    </p:set>
                                    <p:animEffect transition="in" filter="blinds(horizontal)">
                                      <p:cBhvr>
                                        <p:cTn id="118" dur="500"/>
                                        <p:tgtEl>
                                          <p:spTgt spid="124"/>
                                        </p:tgtEl>
                                      </p:cBhvr>
                                    </p:animEffect>
                                  </p:childTnLst>
                                </p:cTn>
                              </p:par>
                              <p:par>
                                <p:cTn id="119" presetID="3" presetClass="entr" presetSubtype="10" fill="hold" nodeType="withEffect">
                                  <p:stCondLst>
                                    <p:cond delay="0"/>
                                  </p:stCondLst>
                                  <p:childTnLst>
                                    <p:set>
                                      <p:cBhvr>
                                        <p:cTn id="120" dur="1" fill="hold">
                                          <p:stCondLst>
                                            <p:cond delay="0"/>
                                          </p:stCondLst>
                                        </p:cTn>
                                        <p:tgtEl>
                                          <p:spTgt spid="125"/>
                                        </p:tgtEl>
                                        <p:attrNameLst>
                                          <p:attrName>style.visibility</p:attrName>
                                        </p:attrNameLst>
                                      </p:cBhvr>
                                      <p:to>
                                        <p:strVal val="visible"/>
                                      </p:to>
                                    </p:set>
                                    <p:animEffect transition="in" filter="blinds(horizontal)">
                                      <p:cBhvr>
                                        <p:cTn id="121" dur="500"/>
                                        <p:tgtEl>
                                          <p:spTgt spid="125"/>
                                        </p:tgtEl>
                                      </p:cBhvr>
                                    </p:animEffect>
                                  </p:childTnLst>
                                </p:cTn>
                              </p:par>
                              <p:par>
                                <p:cTn id="122" presetID="3" presetClass="entr" presetSubtype="10" fill="hold" nodeType="withEffect">
                                  <p:stCondLst>
                                    <p:cond delay="0"/>
                                  </p:stCondLst>
                                  <p:childTnLst>
                                    <p:set>
                                      <p:cBhvr>
                                        <p:cTn id="123" dur="1" fill="hold">
                                          <p:stCondLst>
                                            <p:cond delay="0"/>
                                          </p:stCondLst>
                                        </p:cTn>
                                        <p:tgtEl>
                                          <p:spTgt spid="126"/>
                                        </p:tgtEl>
                                        <p:attrNameLst>
                                          <p:attrName>style.visibility</p:attrName>
                                        </p:attrNameLst>
                                      </p:cBhvr>
                                      <p:to>
                                        <p:strVal val="visible"/>
                                      </p:to>
                                    </p:set>
                                    <p:animEffect transition="in" filter="blinds(horizontal)">
                                      <p:cBhvr>
                                        <p:cTn id="124" dur="500"/>
                                        <p:tgtEl>
                                          <p:spTgt spid="126"/>
                                        </p:tgtEl>
                                      </p:cBhvr>
                                    </p:animEffect>
                                  </p:childTnLst>
                                </p:cTn>
                              </p:par>
                              <p:par>
                                <p:cTn id="125" presetID="3" presetClass="entr" presetSubtype="10" fill="hold" nodeType="withEffect">
                                  <p:stCondLst>
                                    <p:cond delay="0"/>
                                  </p:stCondLst>
                                  <p:childTnLst>
                                    <p:set>
                                      <p:cBhvr>
                                        <p:cTn id="126" dur="1" fill="hold">
                                          <p:stCondLst>
                                            <p:cond delay="0"/>
                                          </p:stCondLst>
                                        </p:cTn>
                                        <p:tgtEl>
                                          <p:spTgt spid="127"/>
                                        </p:tgtEl>
                                        <p:attrNameLst>
                                          <p:attrName>style.visibility</p:attrName>
                                        </p:attrNameLst>
                                      </p:cBhvr>
                                      <p:to>
                                        <p:strVal val="visible"/>
                                      </p:to>
                                    </p:set>
                                    <p:animEffect transition="in" filter="blinds(horizontal)">
                                      <p:cBhvr>
                                        <p:cTn id="127" dur="500"/>
                                        <p:tgtEl>
                                          <p:spTgt spid="127"/>
                                        </p:tgtEl>
                                      </p:cBhvr>
                                    </p:animEffect>
                                  </p:childTnLst>
                                </p:cTn>
                              </p:par>
                              <p:par>
                                <p:cTn id="128" presetID="3" presetClass="entr" presetSubtype="10" fill="hold" nodeType="withEffect">
                                  <p:stCondLst>
                                    <p:cond delay="0"/>
                                  </p:stCondLst>
                                  <p:childTnLst>
                                    <p:set>
                                      <p:cBhvr>
                                        <p:cTn id="129" dur="1" fill="hold">
                                          <p:stCondLst>
                                            <p:cond delay="0"/>
                                          </p:stCondLst>
                                        </p:cTn>
                                        <p:tgtEl>
                                          <p:spTgt spid="128"/>
                                        </p:tgtEl>
                                        <p:attrNameLst>
                                          <p:attrName>style.visibility</p:attrName>
                                        </p:attrNameLst>
                                      </p:cBhvr>
                                      <p:to>
                                        <p:strVal val="visible"/>
                                      </p:to>
                                    </p:set>
                                    <p:animEffect transition="in" filter="blinds(horizontal)">
                                      <p:cBhvr>
                                        <p:cTn id="130" dur="500"/>
                                        <p:tgtEl>
                                          <p:spTgt spid="128"/>
                                        </p:tgtEl>
                                      </p:cBhvr>
                                    </p:animEffect>
                                  </p:childTnLst>
                                </p:cTn>
                              </p:par>
                              <p:par>
                                <p:cTn id="131" presetID="3" presetClass="entr" presetSubtype="10" fill="hold" nodeType="withEffect">
                                  <p:stCondLst>
                                    <p:cond delay="0"/>
                                  </p:stCondLst>
                                  <p:childTnLst>
                                    <p:set>
                                      <p:cBhvr>
                                        <p:cTn id="132" dur="1" fill="hold">
                                          <p:stCondLst>
                                            <p:cond delay="0"/>
                                          </p:stCondLst>
                                        </p:cTn>
                                        <p:tgtEl>
                                          <p:spTgt spid="129"/>
                                        </p:tgtEl>
                                        <p:attrNameLst>
                                          <p:attrName>style.visibility</p:attrName>
                                        </p:attrNameLst>
                                      </p:cBhvr>
                                      <p:to>
                                        <p:strVal val="visible"/>
                                      </p:to>
                                    </p:set>
                                    <p:animEffect transition="in" filter="blinds(horizontal)">
                                      <p:cBhvr>
                                        <p:cTn id="133" dur="500"/>
                                        <p:tgtEl>
                                          <p:spTgt spid="129"/>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30"/>
                                        </p:tgtEl>
                                        <p:attrNameLst>
                                          <p:attrName>style.visibility</p:attrName>
                                        </p:attrNameLst>
                                      </p:cBhvr>
                                      <p:to>
                                        <p:strVal val="visible"/>
                                      </p:to>
                                    </p:set>
                                    <p:animEffect transition="in" filter="blinds(horizontal)">
                                      <p:cBhvr>
                                        <p:cTn id="136" dur="500"/>
                                        <p:tgtEl>
                                          <p:spTgt spid="130"/>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blinds(horizontal)">
                                      <p:cBhvr>
                                        <p:cTn id="139" dur="500"/>
                                        <p:tgtEl>
                                          <p:spTgt spid="131"/>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32"/>
                                        </p:tgtEl>
                                        <p:attrNameLst>
                                          <p:attrName>style.visibility</p:attrName>
                                        </p:attrNameLst>
                                      </p:cBhvr>
                                      <p:to>
                                        <p:strVal val="visible"/>
                                      </p:to>
                                    </p:set>
                                    <p:animEffect transition="in" filter="blinds(horizontal)">
                                      <p:cBhvr>
                                        <p:cTn id="142" dur="500"/>
                                        <p:tgtEl>
                                          <p:spTgt spid="132"/>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33"/>
                                        </p:tgtEl>
                                        <p:attrNameLst>
                                          <p:attrName>style.visibility</p:attrName>
                                        </p:attrNameLst>
                                      </p:cBhvr>
                                      <p:to>
                                        <p:strVal val="visible"/>
                                      </p:to>
                                    </p:set>
                                    <p:animEffect transition="in" filter="blinds(horizontal)">
                                      <p:cBhvr>
                                        <p:cTn id="145" dur="500"/>
                                        <p:tgtEl>
                                          <p:spTgt spid="133"/>
                                        </p:tgtEl>
                                      </p:cBhvr>
                                    </p:animEffect>
                                  </p:childTnLst>
                                </p:cTn>
                              </p:par>
                              <p:par>
                                <p:cTn id="146" presetID="3" presetClass="entr" presetSubtype="10" fill="hold" nodeType="withEffect">
                                  <p:stCondLst>
                                    <p:cond delay="0"/>
                                  </p:stCondLst>
                                  <p:childTnLst>
                                    <p:set>
                                      <p:cBhvr>
                                        <p:cTn id="147" dur="1" fill="hold">
                                          <p:stCondLst>
                                            <p:cond delay="0"/>
                                          </p:stCondLst>
                                        </p:cTn>
                                        <p:tgtEl>
                                          <p:spTgt spid="134"/>
                                        </p:tgtEl>
                                        <p:attrNameLst>
                                          <p:attrName>style.visibility</p:attrName>
                                        </p:attrNameLst>
                                      </p:cBhvr>
                                      <p:to>
                                        <p:strVal val="visible"/>
                                      </p:to>
                                    </p:set>
                                    <p:animEffect transition="in" filter="blinds(horizontal)">
                                      <p:cBhvr>
                                        <p:cTn id="148" dur="500"/>
                                        <p:tgtEl>
                                          <p:spTgt spid="134"/>
                                        </p:tgtEl>
                                      </p:cBhvr>
                                    </p:animEffect>
                                  </p:childTnLst>
                                </p:cTn>
                              </p:par>
                              <p:par>
                                <p:cTn id="149" presetID="3" presetClass="entr" presetSubtype="10" fill="hold" nodeType="withEffect">
                                  <p:stCondLst>
                                    <p:cond delay="0"/>
                                  </p:stCondLst>
                                  <p:childTnLst>
                                    <p:set>
                                      <p:cBhvr>
                                        <p:cTn id="150" dur="1" fill="hold">
                                          <p:stCondLst>
                                            <p:cond delay="0"/>
                                          </p:stCondLst>
                                        </p:cTn>
                                        <p:tgtEl>
                                          <p:spTgt spid="135"/>
                                        </p:tgtEl>
                                        <p:attrNameLst>
                                          <p:attrName>style.visibility</p:attrName>
                                        </p:attrNameLst>
                                      </p:cBhvr>
                                      <p:to>
                                        <p:strVal val="visible"/>
                                      </p:to>
                                    </p:set>
                                    <p:animEffect transition="in" filter="blinds(horizontal)">
                                      <p:cBhvr>
                                        <p:cTn id="151" dur="500"/>
                                        <p:tgtEl>
                                          <p:spTgt spid="135"/>
                                        </p:tgtEl>
                                      </p:cBhvr>
                                    </p:animEffect>
                                  </p:childTnLst>
                                </p:cTn>
                              </p:par>
                              <p:par>
                                <p:cTn id="152" presetID="3" presetClass="entr" presetSubtype="10" fill="hold" nodeType="withEffect">
                                  <p:stCondLst>
                                    <p:cond delay="0"/>
                                  </p:stCondLst>
                                  <p:childTnLst>
                                    <p:set>
                                      <p:cBhvr>
                                        <p:cTn id="153" dur="1" fill="hold">
                                          <p:stCondLst>
                                            <p:cond delay="0"/>
                                          </p:stCondLst>
                                        </p:cTn>
                                        <p:tgtEl>
                                          <p:spTgt spid="136"/>
                                        </p:tgtEl>
                                        <p:attrNameLst>
                                          <p:attrName>style.visibility</p:attrName>
                                        </p:attrNameLst>
                                      </p:cBhvr>
                                      <p:to>
                                        <p:strVal val="visible"/>
                                      </p:to>
                                    </p:set>
                                    <p:animEffect transition="in" filter="blinds(horizontal)">
                                      <p:cBhvr>
                                        <p:cTn id="154" dur="500"/>
                                        <p:tgtEl>
                                          <p:spTgt spid="136"/>
                                        </p:tgtEl>
                                      </p:cBhvr>
                                    </p:animEffect>
                                  </p:childTnLst>
                                </p:cTn>
                              </p:par>
                              <p:par>
                                <p:cTn id="155" presetID="3" presetClass="entr" presetSubtype="10" fill="hold" nodeType="withEffect">
                                  <p:stCondLst>
                                    <p:cond delay="0"/>
                                  </p:stCondLst>
                                  <p:childTnLst>
                                    <p:set>
                                      <p:cBhvr>
                                        <p:cTn id="156" dur="1" fill="hold">
                                          <p:stCondLst>
                                            <p:cond delay="0"/>
                                          </p:stCondLst>
                                        </p:cTn>
                                        <p:tgtEl>
                                          <p:spTgt spid="137"/>
                                        </p:tgtEl>
                                        <p:attrNameLst>
                                          <p:attrName>style.visibility</p:attrName>
                                        </p:attrNameLst>
                                      </p:cBhvr>
                                      <p:to>
                                        <p:strVal val="visible"/>
                                      </p:to>
                                    </p:set>
                                    <p:animEffect transition="in" filter="blinds(horizontal)">
                                      <p:cBhvr>
                                        <p:cTn id="157" dur="500"/>
                                        <p:tgtEl>
                                          <p:spTgt spid="137"/>
                                        </p:tgtEl>
                                      </p:cBhvr>
                                    </p:animEffect>
                                  </p:childTnLst>
                                </p:cTn>
                              </p:par>
                              <p:par>
                                <p:cTn id="158" presetID="3" presetClass="entr" presetSubtype="10" fill="hold" nodeType="withEffect">
                                  <p:stCondLst>
                                    <p:cond delay="0"/>
                                  </p:stCondLst>
                                  <p:childTnLst>
                                    <p:set>
                                      <p:cBhvr>
                                        <p:cTn id="159" dur="1" fill="hold">
                                          <p:stCondLst>
                                            <p:cond delay="0"/>
                                          </p:stCondLst>
                                        </p:cTn>
                                        <p:tgtEl>
                                          <p:spTgt spid="138"/>
                                        </p:tgtEl>
                                        <p:attrNameLst>
                                          <p:attrName>style.visibility</p:attrName>
                                        </p:attrNameLst>
                                      </p:cBhvr>
                                      <p:to>
                                        <p:strVal val="visible"/>
                                      </p:to>
                                    </p:set>
                                    <p:animEffect transition="in" filter="blinds(horizontal)">
                                      <p:cBhvr>
                                        <p:cTn id="160" dur="500"/>
                                        <p:tgtEl>
                                          <p:spTgt spid="138"/>
                                        </p:tgtEl>
                                      </p:cBhvr>
                                    </p:animEffect>
                                  </p:childTnLst>
                                </p:cTn>
                              </p:par>
                              <p:par>
                                <p:cTn id="161" presetID="3" presetClass="entr" presetSubtype="10" fill="hold" nodeType="withEffect">
                                  <p:stCondLst>
                                    <p:cond delay="0"/>
                                  </p:stCondLst>
                                  <p:childTnLst>
                                    <p:set>
                                      <p:cBhvr>
                                        <p:cTn id="162" dur="1" fill="hold">
                                          <p:stCondLst>
                                            <p:cond delay="0"/>
                                          </p:stCondLst>
                                        </p:cTn>
                                        <p:tgtEl>
                                          <p:spTgt spid="139"/>
                                        </p:tgtEl>
                                        <p:attrNameLst>
                                          <p:attrName>style.visibility</p:attrName>
                                        </p:attrNameLst>
                                      </p:cBhvr>
                                      <p:to>
                                        <p:strVal val="visible"/>
                                      </p:to>
                                    </p:set>
                                    <p:animEffect transition="in" filter="blinds(horizontal)">
                                      <p:cBhvr>
                                        <p:cTn id="163" dur="500"/>
                                        <p:tgtEl>
                                          <p:spTgt spid="139"/>
                                        </p:tgtEl>
                                      </p:cBhvr>
                                    </p:animEffect>
                                  </p:childTnLst>
                                </p:cTn>
                              </p:par>
                              <p:par>
                                <p:cTn id="164" presetID="3" presetClass="entr" presetSubtype="10" fill="hold" grpId="0" nodeType="withEffect">
                                  <p:stCondLst>
                                    <p:cond delay="0"/>
                                  </p:stCondLst>
                                  <p:childTnLst>
                                    <p:set>
                                      <p:cBhvr>
                                        <p:cTn id="165" dur="1" fill="hold">
                                          <p:stCondLst>
                                            <p:cond delay="0"/>
                                          </p:stCondLst>
                                        </p:cTn>
                                        <p:tgtEl>
                                          <p:spTgt spid="140"/>
                                        </p:tgtEl>
                                        <p:attrNameLst>
                                          <p:attrName>style.visibility</p:attrName>
                                        </p:attrNameLst>
                                      </p:cBhvr>
                                      <p:to>
                                        <p:strVal val="visible"/>
                                      </p:to>
                                    </p:set>
                                    <p:animEffect transition="in" filter="blinds(horizontal)">
                                      <p:cBhvr>
                                        <p:cTn id="166" dur="500"/>
                                        <p:tgtEl>
                                          <p:spTgt spid="140"/>
                                        </p:tgtEl>
                                      </p:cBhvr>
                                    </p:animEffect>
                                  </p:childTnLst>
                                </p:cTn>
                              </p:par>
                              <p:par>
                                <p:cTn id="167" presetID="3" presetClass="entr" presetSubtype="10" fill="hold" nodeType="withEffect">
                                  <p:stCondLst>
                                    <p:cond delay="0"/>
                                  </p:stCondLst>
                                  <p:childTnLst>
                                    <p:set>
                                      <p:cBhvr>
                                        <p:cTn id="168" dur="1" fill="hold">
                                          <p:stCondLst>
                                            <p:cond delay="0"/>
                                          </p:stCondLst>
                                        </p:cTn>
                                        <p:tgtEl>
                                          <p:spTgt spid="141"/>
                                        </p:tgtEl>
                                        <p:attrNameLst>
                                          <p:attrName>style.visibility</p:attrName>
                                        </p:attrNameLst>
                                      </p:cBhvr>
                                      <p:to>
                                        <p:strVal val="visible"/>
                                      </p:to>
                                    </p:set>
                                    <p:animEffect transition="in" filter="blinds(horizontal)">
                                      <p:cBhvr>
                                        <p:cTn id="169" dur="500"/>
                                        <p:tgtEl>
                                          <p:spTgt spid="141"/>
                                        </p:tgtEl>
                                      </p:cBhvr>
                                    </p:animEffect>
                                  </p:childTnLst>
                                </p:cTn>
                              </p:par>
                              <p:par>
                                <p:cTn id="170" presetID="3" presetClass="entr" presetSubtype="10" fill="hold" nodeType="withEffect">
                                  <p:stCondLst>
                                    <p:cond delay="0"/>
                                  </p:stCondLst>
                                  <p:childTnLst>
                                    <p:set>
                                      <p:cBhvr>
                                        <p:cTn id="171" dur="1" fill="hold">
                                          <p:stCondLst>
                                            <p:cond delay="0"/>
                                          </p:stCondLst>
                                        </p:cTn>
                                        <p:tgtEl>
                                          <p:spTgt spid="142"/>
                                        </p:tgtEl>
                                        <p:attrNameLst>
                                          <p:attrName>style.visibility</p:attrName>
                                        </p:attrNameLst>
                                      </p:cBhvr>
                                      <p:to>
                                        <p:strVal val="visible"/>
                                      </p:to>
                                    </p:set>
                                    <p:animEffect transition="in" filter="blinds(horizontal)">
                                      <p:cBhvr>
                                        <p:cTn id="172" dur="500"/>
                                        <p:tgtEl>
                                          <p:spTgt spid="142"/>
                                        </p:tgtEl>
                                      </p:cBhvr>
                                    </p:animEffect>
                                  </p:childTnLst>
                                </p:cTn>
                              </p:par>
                              <p:par>
                                <p:cTn id="173" presetID="3" presetClass="entr" presetSubtype="10" fill="hold" grpId="0" nodeType="withEffect">
                                  <p:stCondLst>
                                    <p:cond delay="0"/>
                                  </p:stCondLst>
                                  <p:childTnLst>
                                    <p:set>
                                      <p:cBhvr>
                                        <p:cTn id="174" dur="1" fill="hold">
                                          <p:stCondLst>
                                            <p:cond delay="0"/>
                                          </p:stCondLst>
                                        </p:cTn>
                                        <p:tgtEl>
                                          <p:spTgt spid="146"/>
                                        </p:tgtEl>
                                        <p:attrNameLst>
                                          <p:attrName>style.visibility</p:attrName>
                                        </p:attrNameLst>
                                      </p:cBhvr>
                                      <p:to>
                                        <p:strVal val="visible"/>
                                      </p:to>
                                    </p:set>
                                    <p:animEffect transition="in" filter="blinds(horizontal)">
                                      <p:cBhvr>
                                        <p:cTn id="175" dur="500"/>
                                        <p:tgtEl>
                                          <p:spTgt spid="146"/>
                                        </p:tgtEl>
                                      </p:cBhvr>
                                    </p:animEffect>
                                  </p:childTnLst>
                                </p:cTn>
                              </p:par>
                              <p:par>
                                <p:cTn id="176" presetID="3" presetClass="entr" presetSubtype="10" fill="hold" grpId="0" nodeType="withEffect">
                                  <p:stCondLst>
                                    <p:cond delay="0"/>
                                  </p:stCondLst>
                                  <p:childTnLst>
                                    <p:set>
                                      <p:cBhvr>
                                        <p:cTn id="177" dur="1" fill="hold">
                                          <p:stCondLst>
                                            <p:cond delay="0"/>
                                          </p:stCondLst>
                                        </p:cTn>
                                        <p:tgtEl>
                                          <p:spTgt spid="149"/>
                                        </p:tgtEl>
                                        <p:attrNameLst>
                                          <p:attrName>style.visibility</p:attrName>
                                        </p:attrNameLst>
                                      </p:cBhvr>
                                      <p:to>
                                        <p:strVal val="visible"/>
                                      </p:to>
                                    </p:set>
                                    <p:animEffect transition="in" filter="blinds(horizontal)">
                                      <p:cBhvr>
                                        <p:cTn id="178" dur="500"/>
                                        <p:tgtEl>
                                          <p:spTgt spid="149"/>
                                        </p:tgtEl>
                                      </p:cBhvr>
                                    </p:animEffect>
                                  </p:childTnLst>
                                </p:cTn>
                              </p:par>
                            </p:childTnLst>
                          </p:cTn>
                        </p:par>
                      </p:childTnLst>
                    </p:cTn>
                  </p:par>
                  <p:par>
                    <p:cTn id="179" fill="hold">
                      <p:stCondLst>
                        <p:cond delay="indefinite"/>
                      </p:stCondLst>
                      <p:childTnLst>
                        <p:par>
                          <p:cTn id="180" fill="hold">
                            <p:stCondLst>
                              <p:cond delay="0"/>
                            </p:stCondLst>
                            <p:childTnLst>
                              <p:par>
                                <p:cTn id="181" presetID="4" presetClass="exit" presetSubtype="16" fill="hold" nodeType="clickEffect">
                                  <p:stCondLst>
                                    <p:cond delay="0"/>
                                  </p:stCondLst>
                                  <p:childTnLst>
                                    <p:animEffect transition="out" filter="box(in)">
                                      <p:cBhvr>
                                        <p:cTn id="182" dur="500"/>
                                        <p:tgtEl>
                                          <p:spTgt spid="141"/>
                                        </p:tgtEl>
                                      </p:cBhvr>
                                    </p:animEffect>
                                    <p:set>
                                      <p:cBhvr>
                                        <p:cTn id="183" dur="1" fill="hold">
                                          <p:stCondLst>
                                            <p:cond delay="499"/>
                                          </p:stCondLst>
                                        </p:cTn>
                                        <p:tgtEl>
                                          <p:spTgt spid="141"/>
                                        </p:tgtEl>
                                        <p:attrNameLst>
                                          <p:attrName>style.visibility</p:attrName>
                                        </p:attrNameLst>
                                      </p:cBhvr>
                                      <p:to>
                                        <p:strVal val="hidden"/>
                                      </p:to>
                                    </p:set>
                                  </p:childTnLst>
                                </p:cTn>
                              </p:par>
                              <p:par>
                                <p:cTn id="184" presetID="4" presetClass="exit" presetSubtype="16" fill="hold" grpId="1" nodeType="withEffect">
                                  <p:stCondLst>
                                    <p:cond delay="0"/>
                                  </p:stCondLst>
                                  <p:childTnLst>
                                    <p:animEffect transition="out" filter="box(in)">
                                      <p:cBhvr>
                                        <p:cTn id="185" dur="500"/>
                                        <p:tgtEl>
                                          <p:spTgt spid="140"/>
                                        </p:tgtEl>
                                      </p:cBhvr>
                                    </p:animEffect>
                                    <p:set>
                                      <p:cBhvr>
                                        <p:cTn id="186" dur="1" fill="hold">
                                          <p:stCondLst>
                                            <p:cond delay="499"/>
                                          </p:stCondLst>
                                        </p:cTn>
                                        <p:tgtEl>
                                          <p:spTgt spid="140"/>
                                        </p:tgtEl>
                                        <p:attrNameLst>
                                          <p:attrName>style.visibility</p:attrName>
                                        </p:attrNameLst>
                                      </p:cBhvr>
                                      <p:to>
                                        <p:strVal val="hidden"/>
                                      </p:to>
                                    </p:set>
                                  </p:childTnLst>
                                </p:cTn>
                              </p:par>
                              <p:par>
                                <p:cTn id="187" presetID="4" presetClass="exit" presetSubtype="16" fill="hold" nodeType="withEffect">
                                  <p:stCondLst>
                                    <p:cond delay="0"/>
                                  </p:stCondLst>
                                  <p:childTnLst>
                                    <p:animEffect transition="out" filter="box(in)">
                                      <p:cBhvr>
                                        <p:cTn id="188" dur="500"/>
                                        <p:tgtEl>
                                          <p:spTgt spid="142"/>
                                        </p:tgtEl>
                                      </p:cBhvr>
                                    </p:animEffect>
                                    <p:set>
                                      <p:cBhvr>
                                        <p:cTn id="189" dur="1" fill="hold">
                                          <p:stCondLst>
                                            <p:cond delay="499"/>
                                          </p:stCondLst>
                                        </p:cTn>
                                        <p:tgtEl>
                                          <p:spTgt spid="1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104" grpId="0" animBg="1"/>
      <p:bldP spid="105" grpId="0" animBg="1"/>
      <p:bldP spid="106" grpId="0" animBg="1"/>
      <p:bldP spid="107" grpId="0" animBg="1"/>
      <p:bldP spid="114" grpId="0" animBg="1"/>
      <p:bldP spid="117" grpId="0" animBg="1"/>
      <p:bldP spid="117" grpId="1" animBg="1"/>
      <p:bldP spid="120" grpId="0" animBg="1"/>
      <p:bldP spid="121" grpId="0" animBg="1"/>
      <p:bldP spid="122" grpId="0" animBg="1"/>
      <p:bldP spid="123" grpId="0" animBg="1"/>
      <p:bldP spid="130" grpId="0" animBg="1"/>
      <p:bldP spid="131" grpId="0" animBg="1"/>
      <p:bldP spid="132" grpId="0" animBg="1"/>
      <p:bldP spid="133" grpId="0" animBg="1"/>
      <p:bldP spid="140" grpId="0" animBg="1"/>
      <p:bldP spid="140" grpId="1" animBg="1"/>
      <p:bldP spid="145" grpId="0"/>
      <p:bldP spid="146" grpId="0"/>
      <p:bldP spid="147" grpId="0"/>
      <p:bldP spid="148" grpId="0" animBg="1"/>
      <p:bldP spid="14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96</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solidFill>
                  <a:srgbClr val="0070C0"/>
                </a:solidFill>
              </a:rPr>
              <a:t>Pajek</a:t>
            </a:r>
            <a:r>
              <a:rPr lang="ja-JP" altLang="en-US" dirty="0" smtClean="0">
                <a:solidFill>
                  <a:srgbClr val="0070C0"/>
                </a:solidFill>
              </a:rPr>
              <a:t>によるコミュニティ抽出（基礎編）</a:t>
            </a:r>
            <a:endParaRPr lang="en-US" altLang="ja-JP" dirty="0" smtClean="0">
              <a:solidFill>
                <a:srgbClr val="0070C0"/>
              </a:solidFill>
            </a:endParaRPr>
          </a:p>
          <a:p>
            <a:pPr lvl="2"/>
            <a:r>
              <a:rPr lang="en-US" altLang="ja-JP" dirty="0" smtClean="0">
                <a:solidFill>
                  <a:srgbClr val="0070C0"/>
                </a:solidFill>
              </a:rPr>
              <a:t>component</a:t>
            </a:r>
          </a:p>
          <a:p>
            <a:pPr lvl="2"/>
            <a:r>
              <a:rPr lang="en-US" altLang="ja-JP" i="1" dirty="0" smtClean="0">
                <a:solidFill>
                  <a:srgbClr val="0070C0"/>
                </a:solidFill>
              </a:rPr>
              <a:t>k</a:t>
            </a:r>
            <a:r>
              <a:rPr lang="en-US" altLang="ja-JP" dirty="0" smtClean="0">
                <a:solidFill>
                  <a:srgbClr val="0070C0"/>
                </a:solidFill>
              </a:rPr>
              <a:t>-core</a:t>
            </a:r>
          </a:p>
          <a:p>
            <a:pPr lvl="2"/>
            <a:r>
              <a:rPr lang="en-US" altLang="ja-JP" i="1" dirty="0" smtClean="0">
                <a:solidFill>
                  <a:srgbClr val="0070C0"/>
                </a:solidFill>
              </a:rPr>
              <a:t>m</a:t>
            </a:r>
            <a:r>
              <a:rPr lang="en-US" altLang="ja-JP" dirty="0" smtClean="0">
                <a:solidFill>
                  <a:srgbClr val="0070C0"/>
                </a:solidFill>
              </a:rPr>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97</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制約の厳しい定義（クリークなど）を用いると，コミュニティを抽出することができない場合が多い</a:t>
            </a:r>
            <a:endParaRPr kumimoji="1" lang="en-US" altLang="ja-JP" dirty="0" smtClean="0"/>
          </a:p>
          <a:p>
            <a:r>
              <a:rPr kumimoji="1" lang="ja-JP" altLang="en-US" dirty="0" smtClean="0"/>
              <a:t>まずは制約の緩い定義を用い，段階的に制約を強めていくと効率的にコミュニティを抽出することができる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コミュニティ抽出の流れ</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99</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準備</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en-US" altLang="ja-JP" dirty="0" smtClean="0"/>
              <a:t>1-mode Network</a:t>
            </a:r>
            <a:r>
              <a:rPr lang="ja-JP" altLang="en-US" dirty="0" smtClean="0"/>
              <a:t>に変換する</a:t>
            </a:r>
          </a:p>
          <a:p>
            <a:pPr lvl="1"/>
            <a:r>
              <a:rPr lang="ja-JP" altLang="en-US" dirty="0" smtClean="0"/>
              <a:t>ここでは会社をノード，兼任重役をエッジに変換する</a:t>
            </a:r>
            <a:endParaRPr lang="en-US" altLang="ja-JP" dirty="0" smtClean="0"/>
          </a:p>
          <a:p>
            <a:pPr lvl="1"/>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solidFill>
                  <a:srgbClr val="FF0000"/>
                </a:solidFill>
              </a:rPr>
              <a:t>Rows</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100</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833563" y="3204738"/>
            <a:ext cx="5472112" cy="3384975"/>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1. </a:t>
            </a:r>
            <a:r>
              <a:rPr kumimoji="1" lang="ja-JP" altLang="en-US" dirty="0" smtClean="0"/>
              <a:t>有向グラフか？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101</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コンポーネント（</a:t>
            </a:r>
            <a:r>
              <a:rPr kumimoji="1" lang="en-US" altLang="ja-JP" dirty="0" smtClean="0"/>
              <a:t>component</a:t>
            </a:r>
            <a:r>
              <a:rPr kumimoji="1" lang="ja-JP" altLang="en-US" dirty="0" smtClean="0"/>
              <a:t>）</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頂点がつながっている部分集合のこと</a:t>
            </a:r>
            <a:endParaRPr lang="en-US" altLang="ja-JP" dirty="0" smtClean="0"/>
          </a:p>
          <a:p>
            <a:pPr lvl="1"/>
            <a:r>
              <a:rPr lang="ja-JP" altLang="en-US" dirty="0" smtClean="0"/>
              <a:t>もっとも制約の緩いコミュニティの定義</a:t>
            </a:r>
            <a:endParaRPr lang="en-US" altLang="ja-JP" dirty="0" smtClean="0"/>
          </a:p>
          <a:p>
            <a:r>
              <a:rPr lang="en-US" altLang="ja-JP" dirty="0" smtClean="0"/>
              <a:t>weak Component</a:t>
            </a:r>
          </a:p>
          <a:p>
            <a:pPr lvl="1"/>
            <a:r>
              <a:rPr lang="ja-JP" altLang="en-US" dirty="0" smtClean="0"/>
              <a:t>有向グラフであっても向きを考慮しない</a:t>
            </a:r>
          </a:p>
          <a:p>
            <a:pPr lvl="1"/>
            <a:r>
              <a:rPr lang="ja-JP" altLang="en-US" dirty="0" smtClean="0"/>
              <a:t>任意の</a:t>
            </a:r>
            <a:r>
              <a:rPr lang="en-US" altLang="ja-JP" dirty="0" smtClean="0"/>
              <a:t>2</a:t>
            </a:r>
            <a:r>
              <a:rPr lang="ja-JP" altLang="en-US" dirty="0" err="1" smtClean="0"/>
              <a:t>つの</a:t>
            </a:r>
            <a:r>
              <a:rPr lang="ja-JP" altLang="en-US" dirty="0" smtClean="0"/>
              <a:t>ノードが直接・間接的に繋がることが条件</a:t>
            </a:r>
          </a:p>
          <a:p>
            <a:r>
              <a:rPr lang="en-US" altLang="ja-JP" dirty="0" smtClean="0"/>
              <a:t>strong Component</a:t>
            </a:r>
          </a:p>
          <a:p>
            <a:pPr lvl="1"/>
            <a:r>
              <a:rPr lang="ja-JP" altLang="en-US" dirty="0" smtClean="0"/>
              <a:t>無向グラフは対象外</a:t>
            </a:r>
            <a:endParaRPr lang="en-US" altLang="ja-JP" dirty="0" smtClean="0"/>
          </a:p>
          <a:p>
            <a:pPr lvl="1"/>
            <a:r>
              <a:rPr lang="ja-JP" altLang="en-US" dirty="0" smtClean="0"/>
              <a:t>有向グラフで相互につながることが条件（一方通行は認めない）</a:t>
            </a:r>
          </a:p>
          <a:p>
            <a:pPr lvl="1"/>
            <a:endParaRPr lang="ja-JP" altLang="en-US"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102</a:t>
            </a:fld>
            <a:endParaRPr lang="en-US" altLang="ja-JP"/>
          </a:p>
        </p:txBody>
      </p:sp>
      <p:sp>
        <p:nvSpPr>
          <p:cNvPr id="7" name="円/楕円 6"/>
          <p:cNvSpPr/>
          <p:nvPr/>
        </p:nvSpPr>
        <p:spPr bwMode="auto">
          <a:xfrm>
            <a:off x="3289915" y="520576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8" name="円/楕円 7"/>
          <p:cNvSpPr/>
          <p:nvPr/>
        </p:nvSpPr>
        <p:spPr bwMode="auto">
          <a:xfrm>
            <a:off x="4401883" y="539456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3664401" y="620278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4940775" y="616998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5384775" y="5618531"/>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円/楕円 11"/>
          <p:cNvSpPr/>
          <p:nvPr/>
        </p:nvSpPr>
        <p:spPr bwMode="auto">
          <a:xfrm>
            <a:off x="4322698" y="467809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5305593" y="4855677"/>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 name="直線コネクタ 13"/>
          <p:cNvCxnSpPr>
            <a:stCxn id="8" idx="5"/>
            <a:endCxn id="10" idx="1"/>
          </p:cNvCxnSpPr>
          <p:nvPr/>
        </p:nvCxnSpPr>
        <p:spPr bwMode="auto">
          <a:xfrm rot="16200000" flipH="1">
            <a:off x="4474786" y="5703993"/>
            <a:ext cx="617049" cy="380526"/>
          </a:xfrm>
          <a:prstGeom prst="line">
            <a:avLst/>
          </a:prstGeom>
          <a:noFill/>
          <a:ln w="12700" cap="flat" cmpd="sng" algn="ctr">
            <a:solidFill>
              <a:schemeClr val="tx1"/>
            </a:solidFill>
            <a:prstDash val="solid"/>
            <a:round/>
            <a:headEnd type="triangle" w="med" len="med"/>
            <a:tailEnd type="triangle"/>
          </a:ln>
          <a:effectLst/>
        </p:spPr>
      </p:cxnSp>
      <p:cxnSp>
        <p:nvCxnSpPr>
          <p:cNvPr id="15" name="直線コネクタ 14"/>
          <p:cNvCxnSpPr>
            <a:stCxn id="10" idx="3"/>
            <a:endCxn id="9" idx="6"/>
          </p:cNvCxnSpPr>
          <p:nvPr/>
        </p:nvCxnSpPr>
        <p:spPr bwMode="auto">
          <a:xfrm rot="5400000" flipH="1">
            <a:off x="4407777" y="5795352"/>
            <a:ext cx="46383" cy="1085209"/>
          </a:xfrm>
          <a:prstGeom prst="line">
            <a:avLst/>
          </a:prstGeom>
          <a:noFill/>
          <a:ln w="12700" cap="flat" cmpd="sng" algn="ctr">
            <a:solidFill>
              <a:schemeClr val="tx1"/>
            </a:solidFill>
            <a:prstDash val="solid"/>
            <a:round/>
            <a:headEnd type="triangle" w="med" len="med"/>
            <a:tailEnd type="triangle"/>
          </a:ln>
          <a:effectLst/>
        </p:spPr>
      </p:cxnSp>
      <p:cxnSp>
        <p:nvCxnSpPr>
          <p:cNvPr id="16" name="直線コネクタ 15"/>
          <p:cNvCxnSpPr>
            <a:stCxn id="8" idx="2"/>
            <a:endCxn id="7" idx="6"/>
          </p:cNvCxnSpPr>
          <p:nvPr/>
        </p:nvCxnSpPr>
        <p:spPr bwMode="auto">
          <a:xfrm rot="10800000">
            <a:off x="3513879" y="5317747"/>
            <a:ext cx="888005" cy="188805"/>
          </a:xfrm>
          <a:prstGeom prst="line">
            <a:avLst/>
          </a:prstGeom>
          <a:noFill/>
          <a:ln w="12700" cap="flat" cmpd="sng" algn="ctr">
            <a:solidFill>
              <a:schemeClr val="tx1"/>
            </a:solidFill>
            <a:prstDash val="solid"/>
            <a:round/>
            <a:headEnd type="none" w="med" len="med"/>
            <a:tailEnd type="triangle"/>
          </a:ln>
          <a:effectLst/>
        </p:spPr>
      </p:cxnSp>
      <p:cxnSp>
        <p:nvCxnSpPr>
          <p:cNvPr id="17" name="直線コネクタ 16"/>
          <p:cNvCxnSpPr>
            <a:stCxn id="9" idx="0"/>
            <a:endCxn id="7" idx="4"/>
          </p:cNvCxnSpPr>
          <p:nvPr/>
        </p:nvCxnSpPr>
        <p:spPr bwMode="auto">
          <a:xfrm rot="16200000" flipV="1">
            <a:off x="3202613" y="5629012"/>
            <a:ext cx="773057" cy="374486"/>
          </a:xfrm>
          <a:prstGeom prst="line">
            <a:avLst/>
          </a:prstGeom>
          <a:noFill/>
          <a:ln w="12700" cap="flat" cmpd="sng" algn="ctr">
            <a:solidFill>
              <a:schemeClr val="tx1"/>
            </a:solidFill>
            <a:prstDash val="solid"/>
            <a:round/>
            <a:headEnd type="none" w="med" len="med"/>
            <a:tailEnd type="triangle"/>
          </a:ln>
          <a:effectLst/>
        </p:spPr>
      </p:cxnSp>
      <p:cxnSp>
        <p:nvCxnSpPr>
          <p:cNvPr id="19" name="直線コネクタ 18"/>
          <p:cNvCxnSpPr>
            <a:stCxn id="8" idx="3"/>
            <a:endCxn id="9" idx="7"/>
          </p:cNvCxnSpPr>
          <p:nvPr/>
        </p:nvCxnSpPr>
        <p:spPr bwMode="auto">
          <a:xfrm rot="5400000">
            <a:off x="3820199" y="5621100"/>
            <a:ext cx="649849" cy="579115"/>
          </a:xfrm>
          <a:prstGeom prst="line">
            <a:avLst/>
          </a:prstGeom>
          <a:noFill/>
          <a:ln w="12700" cap="flat" cmpd="sng" algn="ctr">
            <a:solidFill>
              <a:schemeClr val="tx1"/>
            </a:solidFill>
            <a:prstDash val="solid"/>
            <a:round/>
            <a:headEnd type="triangle" w="med" len="med"/>
            <a:tailEnd type="triangle"/>
          </a:ln>
          <a:effectLst/>
        </p:spPr>
      </p:cxnSp>
      <p:cxnSp>
        <p:nvCxnSpPr>
          <p:cNvPr id="20" name="直線コネクタ 19"/>
          <p:cNvCxnSpPr>
            <a:stCxn id="11" idx="3"/>
            <a:endCxn id="10" idx="7"/>
          </p:cNvCxnSpPr>
          <p:nvPr/>
        </p:nvCxnSpPr>
        <p:spPr bwMode="auto">
          <a:xfrm rot="5400000">
            <a:off x="5078214" y="5863423"/>
            <a:ext cx="393086" cy="285633"/>
          </a:xfrm>
          <a:prstGeom prst="line">
            <a:avLst/>
          </a:prstGeom>
          <a:noFill/>
          <a:ln w="12700" cap="flat" cmpd="sng" algn="ctr">
            <a:solidFill>
              <a:schemeClr val="tx1"/>
            </a:solidFill>
            <a:prstDash val="solid"/>
            <a:round/>
            <a:headEnd type="triangle" w="med" len="med"/>
            <a:tailEnd type="triangle"/>
          </a:ln>
          <a:effectLst/>
        </p:spPr>
      </p:cxnSp>
      <p:cxnSp>
        <p:nvCxnSpPr>
          <p:cNvPr id="21" name="直線コネクタ 20"/>
          <p:cNvCxnSpPr>
            <a:stCxn id="11" idx="2"/>
            <a:endCxn id="8" idx="6"/>
          </p:cNvCxnSpPr>
          <p:nvPr/>
        </p:nvCxnSpPr>
        <p:spPr bwMode="auto">
          <a:xfrm rot="10800000">
            <a:off x="4625847" y="5506551"/>
            <a:ext cx="758930" cy="223963"/>
          </a:xfrm>
          <a:prstGeom prst="line">
            <a:avLst/>
          </a:prstGeom>
          <a:noFill/>
          <a:ln w="12700" cap="flat" cmpd="sng" algn="ctr">
            <a:solidFill>
              <a:schemeClr val="tx1"/>
            </a:solidFill>
            <a:prstDash val="solid"/>
            <a:round/>
            <a:headEnd type="triangle" w="med" len="med"/>
            <a:tailEnd type="triangle"/>
          </a:ln>
          <a:effectLst/>
        </p:spPr>
      </p:cxnSp>
      <p:cxnSp>
        <p:nvCxnSpPr>
          <p:cNvPr id="22" name="直線コネクタ 21"/>
          <p:cNvCxnSpPr>
            <a:stCxn id="11" idx="0"/>
            <a:endCxn id="13" idx="4"/>
          </p:cNvCxnSpPr>
          <p:nvPr/>
        </p:nvCxnSpPr>
        <p:spPr bwMode="auto">
          <a:xfrm rot="16200000" flipV="1">
            <a:off x="5187721" y="5309495"/>
            <a:ext cx="538891" cy="79182"/>
          </a:xfrm>
          <a:prstGeom prst="line">
            <a:avLst/>
          </a:prstGeom>
          <a:noFill/>
          <a:ln w="12700" cap="flat" cmpd="sng" algn="ctr">
            <a:solidFill>
              <a:schemeClr val="tx1"/>
            </a:solidFill>
            <a:prstDash val="solid"/>
            <a:round/>
            <a:headEnd type="none" w="med" len="med"/>
            <a:tailEnd type="triangle"/>
          </a:ln>
          <a:effectLst/>
        </p:spPr>
      </p:cxnSp>
      <p:sp>
        <p:nvSpPr>
          <p:cNvPr id="25" name="テキスト ボックス 24"/>
          <p:cNvSpPr txBox="1"/>
          <p:nvPr/>
        </p:nvSpPr>
        <p:spPr>
          <a:xfrm>
            <a:off x="5774590" y="4678099"/>
            <a:ext cx="2410560" cy="369332"/>
          </a:xfrm>
          <a:prstGeom prst="rect">
            <a:avLst/>
          </a:prstGeom>
          <a:noFill/>
        </p:spPr>
        <p:txBody>
          <a:bodyPr wrap="square" rtlCol="0">
            <a:spAutoFit/>
          </a:bodyPr>
          <a:lstStyle/>
          <a:p>
            <a:pPr>
              <a:buNone/>
            </a:pPr>
            <a:r>
              <a:rPr kumimoji="1" lang="en-US" altLang="ja-JP" dirty="0" smtClean="0"/>
              <a:t>weak component</a:t>
            </a:r>
            <a:endParaRPr kumimoji="1" lang="ja-JP" altLang="en-US" dirty="0"/>
          </a:p>
        </p:txBody>
      </p:sp>
      <p:sp>
        <p:nvSpPr>
          <p:cNvPr id="32" name="フリーフォーム 31"/>
          <p:cNvSpPr/>
          <p:nvPr/>
        </p:nvSpPr>
        <p:spPr bwMode="auto">
          <a:xfrm>
            <a:off x="3136604" y="4742122"/>
            <a:ext cx="2616720" cy="1894796"/>
          </a:xfrm>
          <a:custGeom>
            <a:avLst/>
            <a:gdLst>
              <a:gd name="connsiteX0" fmla="*/ 31897 w 2616720"/>
              <a:gd name="connsiteY0" fmla="*/ 510363 h 1894796"/>
              <a:gd name="connsiteX1" fmla="*/ 0 w 2616720"/>
              <a:gd name="connsiteY1" fmla="*/ 627321 h 1894796"/>
              <a:gd name="connsiteX2" fmla="*/ 10632 w 2616720"/>
              <a:gd name="connsiteY2" fmla="*/ 818707 h 1894796"/>
              <a:gd name="connsiteX3" fmla="*/ 21265 w 2616720"/>
              <a:gd name="connsiteY3" fmla="*/ 861237 h 1894796"/>
              <a:gd name="connsiteX4" fmla="*/ 31897 w 2616720"/>
              <a:gd name="connsiteY4" fmla="*/ 925033 h 1894796"/>
              <a:gd name="connsiteX5" fmla="*/ 53163 w 2616720"/>
              <a:gd name="connsiteY5" fmla="*/ 1052624 h 1894796"/>
              <a:gd name="connsiteX6" fmla="*/ 63795 w 2616720"/>
              <a:gd name="connsiteY6" fmla="*/ 1084521 h 1894796"/>
              <a:gd name="connsiteX7" fmla="*/ 85060 w 2616720"/>
              <a:gd name="connsiteY7" fmla="*/ 1116419 h 1894796"/>
              <a:gd name="connsiteX8" fmla="*/ 106325 w 2616720"/>
              <a:gd name="connsiteY8" fmla="*/ 1180214 h 1894796"/>
              <a:gd name="connsiteX9" fmla="*/ 116958 w 2616720"/>
              <a:gd name="connsiteY9" fmla="*/ 1212112 h 1894796"/>
              <a:gd name="connsiteX10" fmla="*/ 138223 w 2616720"/>
              <a:gd name="connsiteY10" fmla="*/ 1254642 h 1894796"/>
              <a:gd name="connsiteX11" fmla="*/ 148856 w 2616720"/>
              <a:gd name="connsiteY11" fmla="*/ 1286540 h 1894796"/>
              <a:gd name="connsiteX12" fmla="*/ 170121 w 2616720"/>
              <a:gd name="connsiteY12" fmla="*/ 1318437 h 1894796"/>
              <a:gd name="connsiteX13" fmla="*/ 191386 w 2616720"/>
              <a:gd name="connsiteY13" fmla="*/ 1424763 h 1894796"/>
              <a:gd name="connsiteX14" fmla="*/ 202018 w 2616720"/>
              <a:gd name="connsiteY14" fmla="*/ 1456661 h 1894796"/>
              <a:gd name="connsiteX15" fmla="*/ 223283 w 2616720"/>
              <a:gd name="connsiteY15" fmla="*/ 1531089 h 1894796"/>
              <a:gd name="connsiteX16" fmla="*/ 276446 w 2616720"/>
              <a:gd name="connsiteY16" fmla="*/ 1584251 h 1894796"/>
              <a:gd name="connsiteX17" fmla="*/ 308344 w 2616720"/>
              <a:gd name="connsiteY17" fmla="*/ 1594884 h 1894796"/>
              <a:gd name="connsiteX18" fmla="*/ 340242 w 2616720"/>
              <a:gd name="connsiteY18" fmla="*/ 1637414 h 1894796"/>
              <a:gd name="connsiteX19" fmla="*/ 372139 w 2616720"/>
              <a:gd name="connsiteY19" fmla="*/ 1648047 h 1894796"/>
              <a:gd name="connsiteX20" fmla="*/ 404037 w 2616720"/>
              <a:gd name="connsiteY20" fmla="*/ 1669312 h 1894796"/>
              <a:gd name="connsiteX21" fmla="*/ 467832 w 2616720"/>
              <a:gd name="connsiteY21" fmla="*/ 1690577 h 1894796"/>
              <a:gd name="connsiteX22" fmla="*/ 499730 w 2616720"/>
              <a:gd name="connsiteY22" fmla="*/ 1701210 h 1894796"/>
              <a:gd name="connsiteX23" fmla="*/ 531628 w 2616720"/>
              <a:gd name="connsiteY23" fmla="*/ 1711842 h 1894796"/>
              <a:gd name="connsiteX24" fmla="*/ 563525 w 2616720"/>
              <a:gd name="connsiteY24" fmla="*/ 1743740 h 1894796"/>
              <a:gd name="connsiteX25" fmla="*/ 648586 w 2616720"/>
              <a:gd name="connsiteY25" fmla="*/ 1765005 h 1894796"/>
              <a:gd name="connsiteX26" fmla="*/ 754911 w 2616720"/>
              <a:gd name="connsiteY26" fmla="*/ 1796903 h 1894796"/>
              <a:gd name="connsiteX27" fmla="*/ 786809 w 2616720"/>
              <a:gd name="connsiteY27" fmla="*/ 1818168 h 1894796"/>
              <a:gd name="connsiteX28" fmla="*/ 946297 w 2616720"/>
              <a:gd name="connsiteY28" fmla="*/ 1850065 h 1894796"/>
              <a:gd name="connsiteX29" fmla="*/ 1201479 w 2616720"/>
              <a:gd name="connsiteY29" fmla="*/ 1860698 h 1894796"/>
              <a:gd name="connsiteX30" fmla="*/ 1711842 w 2616720"/>
              <a:gd name="connsiteY30" fmla="*/ 1860698 h 1894796"/>
              <a:gd name="connsiteX31" fmla="*/ 1807535 w 2616720"/>
              <a:gd name="connsiteY31" fmla="*/ 1839433 h 1894796"/>
              <a:gd name="connsiteX32" fmla="*/ 1871330 w 2616720"/>
              <a:gd name="connsiteY32" fmla="*/ 1818168 h 1894796"/>
              <a:gd name="connsiteX33" fmla="*/ 1903228 w 2616720"/>
              <a:gd name="connsiteY33" fmla="*/ 1796903 h 1894796"/>
              <a:gd name="connsiteX34" fmla="*/ 1935125 w 2616720"/>
              <a:gd name="connsiteY34" fmla="*/ 1786270 h 1894796"/>
              <a:gd name="connsiteX35" fmla="*/ 1998921 w 2616720"/>
              <a:gd name="connsiteY35" fmla="*/ 1743740 h 1894796"/>
              <a:gd name="connsiteX36" fmla="*/ 2062716 w 2616720"/>
              <a:gd name="connsiteY36" fmla="*/ 1722475 h 1894796"/>
              <a:gd name="connsiteX37" fmla="*/ 2094614 w 2616720"/>
              <a:gd name="connsiteY37" fmla="*/ 1701210 h 1894796"/>
              <a:gd name="connsiteX38" fmla="*/ 2126511 w 2616720"/>
              <a:gd name="connsiteY38" fmla="*/ 1690577 h 1894796"/>
              <a:gd name="connsiteX39" fmla="*/ 2147777 w 2616720"/>
              <a:gd name="connsiteY39" fmla="*/ 1669312 h 1894796"/>
              <a:gd name="connsiteX40" fmla="*/ 2179674 w 2616720"/>
              <a:gd name="connsiteY40" fmla="*/ 1658679 h 1894796"/>
              <a:gd name="connsiteX41" fmla="*/ 2275367 w 2616720"/>
              <a:gd name="connsiteY41" fmla="*/ 1605517 h 1894796"/>
              <a:gd name="connsiteX42" fmla="*/ 2286000 w 2616720"/>
              <a:gd name="connsiteY42" fmla="*/ 1573619 h 1894796"/>
              <a:gd name="connsiteX43" fmla="*/ 2317897 w 2616720"/>
              <a:gd name="connsiteY43" fmla="*/ 1562986 h 1894796"/>
              <a:gd name="connsiteX44" fmla="*/ 2339163 w 2616720"/>
              <a:gd name="connsiteY44" fmla="*/ 1541721 h 1894796"/>
              <a:gd name="connsiteX45" fmla="*/ 2371060 w 2616720"/>
              <a:gd name="connsiteY45" fmla="*/ 1520456 h 1894796"/>
              <a:gd name="connsiteX46" fmla="*/ 2434856 w 2616720"/>
              <a:gd name="connsiteY46" fmla="*/ 1435396 h 1894796"/>
              <a:gd name="connsiteX47" fmla="*/ 2488018 w 2616720"/>
              <a:gd name="connsiteY47" fmla="*/ 1339703 h 1894796"/>
              <a:gd name="connsiteX48" fmla="*/ 2509283 w 2616720"/>
              <a:gd name="connsiteY48" fmla="*/ 1307805 h 1894796"/>
              <a:gd name="connsiteX49" fmla="*/ 2530549 w 2616720"/>
              <a:gd name="connsiteY49" fmla="*/ 1244010 h 1894796"/>
              <a:gd name="connsiteX50" fmla="*/ 2541181 w 2616720"/>
              <a:gd name="connsiteY50" fmla="*/ 1212112 h 1894796"/>
              <a:gd name="connsiteX51" fmla="*/ 2562446 w 2616720"/>
              <a:gd name="connsiteY51" fmla="*/ 1180214 h 1894796"/>
              <a:gd name="connsiteX52" fmla="*/ 2594344 w 2616720"/>
              <a:gd name="connsiteY52" fmla="*/ 1127051 h 1894796"/>
              <a:gd name="connsiteX53" fmla="*/ 2615609 w 2616720"/>
              <a:gd name="connsiteY53" fmla="*/ 871870 h 1894796"/>
              <a:gd name="connsiteX54" fmla="*/ 2594344 w 2616720"/>
              <a:gd name="connsiteY54" fmla="*/ 489098 h 1894796"/>
              <a:gd name="connsiteX55" fmla="*/ 2573079 w 2616720"/>
              <a:gd name="connsiteY55" fmla="*/ 425303 h 1894796"/>
              <a:gd name="connsiteX56" fmla="*/ 2551814 w 2616720"/>
              <a:gd name="connsiteY56" fmla="*/ 329610 h 1894796"/>
              <a:gd name="connsiteX57" fmla="*/ 2530549 w 2616720"/>
              <a:gd name="connsiteY57" fmla="*/ 265814 h 1894796"/>
              <a:gd name="connsiteX58" fmla="*/ 2519916 w 2616720"/>
              <a:gd name="connsiteY58" fmla="*/ 233917 h 1894796"/>
              <a:gd name="connsiteX59" fmla="*/ 2509283 w 2616720"/>
              <a:gd name="connsiteY59" fmla="*/ 127591 h 1894796"/>
              <a:gd name="connsiteX60" fmla="*/ 2498651 w 2616720"/>
              <a:gd name="connsiteY60" fmla="*/ 95693 h 1894796"/>
              <a:gd name="connsiteX61" fmla="*/ 2466753 w 2616720"/>
              <a:gd name="connsiteY61" fmla="*/ 63796 h 1894796"/>
              <a:gd name="connsiteX62" fmla="*/ 2434856 w 2616720"/>
              <a:gd name="connsiteY62" fmla="*/ 53163 h 1894796"/>
              <a:gd name="connsiteX63" fmla="*/ 2381693 w 2616720"/>
              <a:gd name="connsiteY63" fmla="*/ 10633 h 1894796"/>
              <a:gd name="connsiteX64" fmla="*/ 2339163 w 2616720"/>
              <a:gd name="connsiteY64" fmla="*/ 0 h 1894796"/>
              <a:gd name="connsiteX65" fmla="*/ 2147777 w 2616720"/>
              <a:gd name="connsiteY65" fmla="*/ 10633 h 1894796"/>
              <a:gd name="connsiteX66" fmla="*/ 2126511 w 2616720"/>
              <a:gd name="connsiteY66" fmla="*/ 31898 h 1894796"/>
              <a:gd name="connsiteX67" fmla="*/ 2062716 w 2616720"/>
              <a:gd name="connsiteY67" fmla="*/ 127591 h 1894796"/>
              <a:gd name="connsiteX68" fmla="*/ 2020186 w 2616720"/>
              <a:gd name="connsiteY68" fmla="*/ 191386 h 1894796"/>
              <a:gd name="connsiteX69" fmla="*/ 1998921 w 2616720"/>
              <a:gd name="connsiteY69" fmla="*/ 223284 h 1894796"/>
              <a:gd name="connsiteX70" fmla="*/ 1988288 w 2616720"/>
              <a:gd name="connsiteY70" fmla="*/ 255182 h 1894796"/>
              <a:gd name="connsiteX71" fmla="*/ 1945758 w 2616720"/>
              <a:gd name="connsiteY71" fmla="*/ 318977 h 1894796"/>
              <a:gd name="connsiteX72" fmla="*/ 1924493 w 2616720"/>
              <a:gd name="connsiteY72" fmla="*/ 350875 h 1894796"/>
              <a:gd name="connsiteX73" fmla="*/ 1913860 w 2616720"/>
              <a:gd name="connsiteY73" fmla="*/ 382772 h 1894796"/>
              <a:gd name="connsiteX74" fmla="*/ 1892595 w 2616720"/>
              <a:gd name="connsiteY74" fmla="*/ 414670 h 1894796"/>
              <a:gd name="connsiteX75" fmla="*/ 1828800 w 2616720"/>
              <a:gd name="connsiteY75" fmla="*/ 446568 h 1894796"/>
              <a:gd name="connsiteX76" fmla="*/ 1786270 w 2616720"/>
              <a:gd name="connsiteY76" fmla="*/ 478465 h 1894796"/>
              <a:gd name="connsiteX77" fmla="*/ 1743739 w 2616720"/>
              <a:gd name="connsiteY77" fmla="*/ 489098 h 1894796"/>
              <a:gd name="connsiteX78" fmla="*/ 1701209 w 2616720"/>
              <a:gd name="connsiteY78" fmla="*/ 510363 h 1894796"/>
              <a:gd name="connsiteX79" fmla="*/ 1637414 w 2616720"/>
              <a:gd name="connsiteY79" fmla="*/ 531628 h 1894796"/>
              <a:gd name="connsiteX80" fmla="*/ 1573618 w 2616720"/>
              <a:gd name="connsiteY80" fmla="*/ 552893 h 1894796"/>
              <a:gd name="connsiteX81" fmla="*/ 1541721 w 2616720"/>
              <a:gd name="connsiteY81" fmla="*/ 563526 h 1894796"/>
              <a:gd name="connsiteX82" fmla="*/ 1275907 w 2616720"/>
              <a:gd name="connsiteY82" fmla="*/ 552893 h 1894796"/>
              <a:gd name="connsiteX83" fmla="*/ 1127051 w 2616720"/>
              <a:gd name="connsiteY83" fmla="*/ 489098 h 1894796"/>
              <a:gd name="connsiteX84" fmla="*/ 1095153 w 2616720"/>
              <a:gd name="connsiteY84" fmla="*/ 478465 h 1894796"/>
              <a:gd name="connsiteX85" fmla="*/ 1063256 w 2616720"/>
              <a:gd name="connsiteY85" fmla="*/ 457200 h 1894796"/>
              <a:gd name="connsiteX86" fmla="*/ 999460 w 2616720"/>
              <a:gd name="connsiteY86" fmla="*/ 435935 h 1894796"/>
              <a:gd name="connsiteX87" fmla="*/ 935665 w 2616720"/>
              <a:gd name="connsiteY87" fmla="*/ 393405 h 1894796"/>
              <a:gd name="connsiteX88" fmla="*/ 829339 w 2616720"/>
              <a:gd name="connsiteY88" fmla="*/ 372140 h 1894796"/>
              <a:gd name="connsiteX89" fmla="*/ 744279 w 2616720"/>
              <a:gd name="connsiteY89" fmla="*/ 350875 h 1894796"/>
              <a:gd name="connsiteX90" fmla="*/ 712381 w 2616720"/>
              <a:gd name="connsiteY90" fmla="*/ 329610 h 1894796"/>
              <a:gd name="connsiteX91" fmla="*/ 563525 w 2616720"/>
              <a:gd name="connsiteY91" fmla="*/ 308344 h 1894796"/>
              <a:gd name="connsiteX92" fmla="*/ 499730 w 2616720"/>
              <a:gd name="connsiteY92" fmla="*/ 297712 h 1894796"/>
              <a:gd name="connsiteX93" fmla="*/ 255181 w 2616720"/>
              <a:gd name="connsiteY93" fmla="*/ 297712 h 1894796"/>
              <a:gd name="connsiteX94" fmla="*/ 223283 w 2616720"/>
              <a:gd name="connsiteY94" fmla="*/ 318977 h 1894796"/>
              <a:gd name="connsiteX95" fmla="*/ 202018 w 2616720"/>
              <a:gd name="connsiteY95" fmla="*/ 350875 h 1894796"/>
              <a:gd name="connsiteX96" fmla="*/ 138223 w 2616720"/>
              <a:gd name="connsiteY96" fmla="*/ 372140 h 1894796"/>
              <a:gd name="connsiteX97" fmla="*/ 116958 w 2616720"/>
              <a:gd name="connsiteY97" fmla="*/ 404037 h 1894796"/>
              <a:gd name="connsiteX98" fmla="*/ 85060 w 2616720"/>
              <a:gd name="connsiteY98" fmla="*/ 414670 h 1894796"/>
              <a:gd name="connsiteX99" fmla="*/ 74428 w 2616720"/>
              <a:gd name="connsiteY99" fmla="*/ 446568 h 1894796"/>
              <a:gd name="connsiteX100" fmla="*/ 42530 w 2616720"/>
              <a:gd name="connsiteY100" fmla="*/ 467833 h 1894796"/>
              <a:gd name="connsiteX101" fmla="*/ 31897 w 2616720"/>
              <a:gd name="connsiteY101" fmla="*/ 510363 h 189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616720" h="1894796">
                <a:moveTo>
                  <a:pt x="31897" y="510363"/>
                </a:moveTo>
                <a:cubicBezTo>
                  <a:pt x="24809" y="536944"/>
                  <a:pt x="19874" y="567697"/>
                  <a:pt x="0" y="627321"/>
                </a:cubicBezTo>
                <a:cubicBezTo>
                  <a:pt x="3544" y="691116"/>
                  <a:pt x="4847" y="755076"/>
                  <a:pt x="10632" y="818707"/>
                </a:cubicBezTo>
                <a:cubicBezTo>
                  <a:pt x="11955" y="833260"/>
                  <a:pt x="18399" y="846908"/>
                  <a:pt x="21265" y="861237"/>
                </a:cubicBezTo>
                <a:cubicBezTo>
                  <a:pt x="25493" y="882377"/>
                  <a:pt x="28848" y="903691"/>
                  <a:pt x="31897" y="925033"/>
                </a:cubicBezTo>
                <a:cubicBezTo>
                  <a:pt x="42992" y="1002700"/>
                  <a:pt x="36290" y="993569"/>
                  <a:pt x="53163" y="1052624"/>
                </a:cubicBezTo>
                <a:cubicBezTo>
                  <a:pt x="56242" y="1063400"/>
                  <a:pt x="58783" y="1074497"/>
                  <a:pt x="63795" y="1084521"/>
                </a:cubicBezTo>
                <a:cubicBezTo>
                  <a:pt x="69510" y="1095951"/>
                  <a:pt x="79870" y="1104742"/>
                  <a:pt x="85060" y="1116419"/>
                </a:cubicBezTo>
                <a:cubicBezTo>
                  <a:pt x="94164" y="1136902"/>
                  <a:pt x="99237" y="1158949"/>
                  <a:pt x="106325" y="1180214"/>
                </a:cubicBezTo>
                <a:cubicBezTo>
                  <a:pt x="109869" y="1190847"/>
                  <a:pt x="111946" y="1202087"/>
                  <a:pt x="116958" y="1212112"/>
                </a:cubicBezTo>
                <a:cubicBezTo>
                  <a:pt x="124046" y="1226289"/>
                  <a:pt x="131979" y="1240074"/>
                  <a:pt x="138223" y="1254642"/>
                </a:cubicBezTo>
                <a:cubicBezTo>
                  <a:pt x="142638" y="1264944"/>
                  <a:pt x="143844" y="1276515"/>
                  <a:pt x="148856" y="1286540"/>
                </a:cubicBezTo>
                <a:cubicBezTo>
                  <a:pt x="154571" y="1297969"/>
                  <a:pt x="163033" y="1307805"/>
                  <a:pt x="170121" y="1318437"/>
                </a:cubicBezTo>
                <a:cubicBezTo>
                  <a:pt x="194141" y="1390502"/>
                  <a:pt x="166951" y="1302587"/>
                  <a:pt x="191386" y="1424763"/>
                </a:cubicBezTo>
                <a:cubicBezTo>
                  <a:pt x="193584" y="1435753"/>
                  <a:pt x="198939" y="1445884"/>
                  <a:pt x="202018" y="1456661"/>
                </a:cubicBezTo>
                <a:cubicBezTo>
                  <a:pt x="203150" y="1460623"/>
                  <a:pt x="217402" y="1523248"/>
                  <a:pt x="223283" y="1531089"/>
                </a:cubicBezTo>
                <a:cubicBezTo>
                  <a:pt x="238320" y="1551138"/>
                  <a:pt x="252671" y="1576326"/>
                  <a:pt x="276446" y="1584251"/>
                </a:cubicBezTo>
                <a:lnTo>
                  <a:pt x="308344" y="1594884"/>
                </a:lnTo>
                <a:cubicBezTo>
                  <a:pt x="318977" y="1609061"/>
                  <a:pt x="326628" y="1626069"/>
                  <a:pt x="340242" y="1637414"/>
                </a:cubicBezTo>
                <a:cubicBezTo>
                  <a:pt x="348852" y="1644589"/>
                  <a:pt x="362115" y="1643035"/>
                  <a:pt x="372139" y="1648047"/>
                </a:cubicBezTo>
                <a:cubicBezTo>
                  <a:pt x="383569" y="1653762"/>
                  <a:pt x="392360" y="1664122"/>
                  <a:pt x="404037" y="1669312"/>
                </a:cubicBezTo>
                <a:cubicBezTo>
                  <a:pt x="424520" y="1678416"/>
                  <a:pt x="446567" y="1683489"/>
                  <a:pt x="467832" y="1690577"/>
                </a:cubicBezTo>
                <a:lnTo>
                  <a:pt x="499730" y="1701210"/>
                </a:lnTo>
                <a:lnTo>
                  <a:pt x="531628" y="1711842"/>
                </a:lnTo>
                <a:cubicBezTo>
                  <a:pt x="542260" y="1722475"/>
                  <a:pt x="549836" y="1737518"/>
                  <a:pt x="563525" y="1743740"/>
                </a:cubicBezTo>
                <a:cubicBezTo>
                  <a:pt x="590132" y="1755834"/>
                  <a:pt x="620860" y="1755763"/>
                  <a:pt x="648586" y="1765005"/>
                </a:cubicBezTo>
                <a:cubicBezTo>
                  <a:pt x="726244" y="1790891"/>
                  <a:pt x="690635" y="1780833"/>
                  <a:pt x="754911" y="1796903"/>
                </a:cubicBezTo>
                <a:cubicBezTo>
                  <a:pt x="765544" y="1803991"/>
                  <a:pt x="775132" y="1812978"/>
                  <a:pt x="786809" y="1818168"/>
                </a:cubicBezTo>
                <a:cubicBezTo>
                  <a:pt x="842931" y="1843111"/>
                  <a:pt x="882906" y="1846223"/>
                  <a:pt x="946297" y="1850065"/>
                </a:cubicBezTo>
                <a:cubicBezTo>
                  <a:pt x="1031276" y="1855215"/>
                  <a:pt x="1116418" y="1857154"/>
                  <a:pt x="1201479" y="1860698"/>
                </a:cubicBezTo>
                <a:cubicBezTo>
                  <a:pt x="1406074" y="1894796"/>
                  <a:pt x="1285664" y="1878833"/>
                  <a:pt x="1711842" y="1860698"/>
                </a:cubicBezTo>
                <a:cubicBezTo>
                  <a:pt x="1723624" y="1860197"/>
                  <a:pt x="1792520" y="1843937"/>
                  <a:pt x="1807535" y="1839433"/>
                </a:cubicBezTo>
                <a:cubicBezTo>
                  <a:pt x="1829005" y="1832992"/>
                  <a:pt x="1871330" y="1818168"/>
                  <a:pt x="1871330" y="1818168"/>
                </a:cubicBezTo>
                <a:cubicBezTo>
                  <a:pt x="1881963" y="1811080"/>
                  <a:pt x="1891798" y="1802618"/>
                  <a:pt x="1903228" y="1796903"/>
                </a:cubicBezTo>
                <a:cubicBezTo>
                  <a:pt x="1913252" y="1791891"/>
                  <a:pt x="1925328" y="1791713"/>
                  <a:pt x="1935125" y="1786270"/>
                </a:cubicBezTo>
                <a:cubicBezTo>
                  <a:pt x="1957466" y="1773858"/>
                  <a:pt x="1974675" y="1751822"/>
                  <a:pt x="1998921" y="1743740"/>
                </a:cubicBezTo>
                <a:lnTo>
                  <a:pt x="2062716" y="1722475"/>
                </a:lnTo>
                <a:cubicBezTo>
                  <a:pt x="2073349" y="1715387"/>
                  <a:pt x="2083184" y="1706925"/>
                  <a:pt x="2094614" y="1701210"/>
                </a:cubicBezTo>
                <a:cubicBezTo>
                  <a:pt x="2104638" y="1696198"/>
                  <a:pt x="2116901" y="1696343"/>
                  <a:pt x="2126511" y="1690577"/>
                </a:cubicBezTo>
                <a:cubicBezTo>
                  <a:pt x="2135107" y="1685419"/>
                  <a:pt x="2139181" y="1674470"/>
                  <a:pt x="2147777" y="1669312"/>
                </a:cubicBezTo>
                <a:cubicBezTo>
                  <a:pt x="2157387" y="1663546"/>
                  <a:pt x="2169877" y="1664122"/>
                  <a:pt x="2179674" y="1658679"/>
                </a:cubicBezTo>
                <a:cubicBezTo>
                  <a:pt x="2289349" y="1597748"/>
                  <a:pt x="2203194" y="1629574"/>
                  <a:pt x="2275367" y="1605517"/>
                </a:cubicBezTo>
                <a:cubicBezTo>
                  <a:pt x="2278911" y="1594884"/>
                  <a:pt x="2278075" y="1581544"/>
                  <a:pt x="2286000" y="1573619"/>
                </a:cubicBezTo>
                <a:cubicBezTo>
                  <a:pt x="2293925" y="1565694"/>
                  <a:pt x="2308287" y="1568752"/>
                  <a:pt x="2317897" y="1562986"/>
                </a:cubicBezTo>
                <a:cubicBezTo>
                  <a:pt x="2326493" y="1557828"/>
                  <a:pt x="2331335" y="1547983"/>
                  <a:pt x="2339163" y="1541721"/>
                </a:cubicBezTo>
                <a:cubicBezTo>
                  <a:pt x="2349141" y="1533738"/>
                  <a:pt x="2360428" y="1527544"/>
                  <a:pt x="2371060" y="1520456"/>
                </a:cubicBezTo>
                <a:cubicBezTo>
                  <a:pt x="2419151" y="1448320"/>
                  <a:pt x="2395518" y="1474732"/>
                  <a:pt x="2434856" y="1435396"/>
                </a:cubicBezTo>
                <a:cubicBezTo>
                  <a:pt x="2453570" y="1379252"/>
                  <a:pt x="2439271" y="1412824"/>
                  <a:pt x="2488018" y="1339703"/>
                </a:cubicBezTo>
                <a:cubicBezTo>
                  <a:pt x="2495106" y="1329070"/>
                  <a:pt x="2505242" y="1319928"/>
                  <a:pt x="2509283" y="1307805"/>
                </a:cubicBezTo>
                <a:lnTo>
                  <a:pt x="2530549" y="1244010"/>
                </a:lnTo>
                <a:cubicBezTo>
                  <a:pt x="2534093" y="1233377"/>
                  <a:pt x="2534964" y="1221437"/>
                  <a:pt x="2541181" y="1212112"/>
                </a:cubicBezTo>
                <a:cubicBezTo>
                  <a:pt x="2548269" y="1201479"/>
                  <a:pt x="2556731" y="1191644"/>
                  <a:pt x="2562446" y="1180214"/>
                </a:cubicBezTo>
                <a:cubicBezTo>
                  <a:pt x="2590051" y="1125004"/>
                  <a:pt x="2552809" y="1168588"/>
                  <a:pt x="2594344" y="1127051"/>
                </a:cubicBezTo>
                <a:cubicBezTo>
                  <a:pt x="2608487" y="1028053"/>
                  <a:pt x="2615609" y="992921"/>
                  <a:pt x="2615609" y="871870"/>
                </a:cubicBezTo>
                <a:cubicBezTo>
                  <a:pt x="2615609" y="863791"/>
                  <a:pt x="2616720" y="586061"/>
                  <a:pt x="2594344" y="489098"/>
                </a:cubicBezTo>
                <a:cubicBezTo>
                  <a:pt x="2589304" y="467257"/>
                  <a:pt x="2577475" y="447283"/>
                  <a:pt x="2573079" y="425303"/>
                </a:cubicBezTo>
                <a:cubicBezTo>
                  <a:pt x="2567010" y="394960"/>
                  <a:pt x="2560821" y="359634"/>
                  <a:pt x="2551814" y="329610"/>
                </a:cubicBezTo>
                <a:cubicBezTo>
                  <a:pt x="2545373" y="308140"/>
                  <a:pt x="2537638" y="287079"/>
                  <a:pt x="2530549" y="265814"/>
                </a:cubicBezTo>
                <a:lnTo>
                  <a:pt x="2519916" y="233917"/>
                </a:lnTo>
                <a:cubicBezTo>
                  <a:pt x="2516372" y="198475"/>
                  <a:pt x="2514699" y="162796"/>
                  <a:pt x="2509283" y="127591"/>
                </a:cubicBezTo>
                <a:cubicBezTo>
                  <a:pt x="2507579" y="116514"/>
                  <a:pt x="2504868" y="105018"/>
                  <a:pt x="2498651" y="95693"/>
                </a:cubicBezTo>
                <a:cubicBezTo>
                  <a:pt x="2490310" y="83182"/>
                  <a:pt x="2479264" y="72137"/>
                  <a:pt x="2466753" y="63796"/>
                </a:cubicBezTo>
                <a:cubicBezTo>
                  <a:pt x="2457428" y="57579"/>
                  <a:pt x="2445488" y="56707"/>
                  <a:pt x="2434856" y="53163"/>
                </a:cubicBezTo>
                <a:cubicBezTo>
                  <a:pt x="2417708" y="36016"/>
                  <a:pt x="2405163" y="20692"/>
                  <a:pt x="2381693" y="10633"/>
                </a:cubicBezTo>
                <a:cubicBezTo>
                  <a:pt x="2368262" y="4877"/>
                  <a:pt x="2353340" y="3544"/>
                  <a:pt x="2339163" y="0"/>
                </a:cubicBezTo>
                <a:cubicBezTo>
                  <a:pt x="2275368" y="3544"/>
                  <a:pt x="2210964" y="1155"/>
                  <a:pt x="2147777" y="10633"/>
                </a:cubicBezTo>
                <a:cubicBezTo>
                  <a:pt x="2137863" y="12120"/>
                  <a:pt x="2132526" y="23878"/>
                  <a:pt x="2126511" y="31898"/>
                </a:cubicBezTo>
                <a:cubicBezTo>
                  <a:pt x="2126504" y="31907"/>
                  <a:pt x="2073352" y="111637"/>
                  <a:pt x="2062716" y="127591"/>
                </a:cubicBezTo>
                <a:lnTo>
                  <a:pt x="2020186" y="191386"/>
                </a:lnTo>
                <a:cubicBezTo>
                  <a:pt x="2013098" y="202019"/>
                  <a:pt x="2002962" y="211161"/>
                  <a:pt x="1998921" y="223284"/>
                </a:cubicBezTo>
                <a:cubicBezTo>
                  <a:pt x="1995377" y="233917"/>
                  <a:pt x="1993731" y="245385"/>
                  <a:pt x="1988288" y="255182"/>
                </a:cubicBezTo>
                <a:cubicBezTo>
                  <a:pt x="1975876" y="277523"/>
                  <a:pt x="1959935" y="297712"/>
                  <a:pt x="1945758" y="318977"/>
                </a:cubicBezTo>
                <a:cubicBezTo>
                  <a:pt x="1938670" y="329610"/>
                  <a:pt x="1928534" y="338752"/>
                  <a:pt x="1924493" y="350875"/>
                </a:cubicBezTo>
                <a:cubicBezTo>
                  <a:pt x="1920949" y="361507"/>
                  <a:pt x="1918872" y="372748"/>
                  <a:pt x="1913860" y="382772"/>
                </a:cubicBezTo>
                <a:cubicBezTo>
                  <a:pt x="1908145" y="394202"/>
                  <a:pt x="1901631" y="405634"/>
                  <a:pt x="1892595" y="414670"/>
                </a:cubicBezTo>
                <a:cubicBezTo>
                  <a:pt x="1871985" y="435280"/>
                  <a:pt x="1854742" y="437920"/>
                  <a:pt x="1828800" y="446568"/>
                </a:cubicBezTo>
                <a:cubicBezTo>
                  <a:pt x="1814623" y="457200"/>
                  <a:pt x="1802120" y="470540"/>
                  <a:pt x="1786270" y="478465"/>
                </a:cubicBezTo>
                <a:cubicBezTo>
                  <a:pt x="1773199" y="485000"/>
                  <a:pt x="1757422" y="483967"/>
                  <a:pt x="1743739" y="489098"/>
                </a:cubicBezTo>
                <a:cubicBezTo>
                  <a:pt x="1728898" y="494663"/>
                  <a:pt x="1715925" y="504476"/>
                  <a:pt x="1701209" y="510363"/>
                </a:cubicBezTo>
                <a:cubicBezTo>
                  <a:pt x="1680397" y="518688"/>
                  <a:pt x="1658679" y="524540"/>
                  <a:pt x="1637414" y="531628"/>
                </a:cubicBezTo>
                <a:lnTo>
                  <a:pt x="1573618" y="552893"/>
                </a:lnTo>
                <a:lnTo>
                  <a:pt x="1541721" y="563526"/>
                </a:lnTo>
                <a:cubicBezTo>
                  <a:pt x="1453116" y="559982"/>
                  <a:pt x="1364170" y="561435"/>
                  <a:pt x="1275907" y="552893"/>
                </a:cubicBezTo>
                <a:cubicBezTo>
                  <a:pt x="1223541" y="547825"/>
                  <a:pt x="1173466" y="504570"/>
                  <a:pt x="1127051" y="489098"/>
                </a:cubicBezTo>
                <a:cubicBezTo>
                  <a:pt x="1116418" y="485554"/>
                  <a:pt x="1105178" y="483477"/>
                  <a:pt x="1095153" y="478465"/>
                </a:cubicBezTo>
                <a:cubicBezTo>
                  <a:pt x="1083724" y="472750"/>
                  <a:pt x="1074933" y="462390"/>
                  <a:pt x="1063256" y="457200"/>
                </a:cubicBezTo>
                <a:cubicBezTo>
                  <a:pt x="1042772" y="448096"/>
                  <a:pt x="1018111" y="448369"/>
                  <a:pt x="999460" y="435935"/>
                </a:cubicBezTo>
                <a:cubicBezTo>
                  <a:pt x="978195" y="421758"/>
                  <a:pt x="959911" y="401487"/>
                  <a:pt x="935665" y="393405"/>
                </a:cubicBezTo>
                <a:cubicBezTo>
                  <a:pt x="874527" y="373025"/>
                  <a:pt x="927083" y="388431"/>
                  <a:pt x="829339" y="372140"/>
                </a:cubicBezTo>
                <a:cubicBezTo>
                  <a:pt x="778023" y="363587"/>
                  <a:pt x="785360" y="364568"/>
                  <a:pt x="744279" y="350875"/>
                </a:cubicBezTo>
                <a:cubicBezTo>
                  <a:pt x="733646" y="343787"/>
                  <a:pt x="724820" y="332537"/>
                  <a:pt x="712381" y="329610"/>
                </a:cubicBezTo>
                <a:cubicBezTo>
                  <a:pt x="663591" y="318130"/>
                  <a:pt x="612966" y="316584"/>
                  <a:pt x="563525" y="308344"/>
                </a:cubicBezTo>
                <a:lnTo>
                  <a:pt x="499730" y="297712"/>
                </a:lnTo>
                <a:cubicBezTo>
                  <a:pt x="406633" y="266679"/>
                  <a:pt x="440204" y="273578"/>
                  <a:pt x="255181" y="297712"/>
                </a:cubicBezTo>
                <a:cubicBezTo>
                  <a:pt x="242510" y="299365"/>
                  <a:pt x="233916" y="311889"/>
                  <a:pt x="223283" y="318977"/>
                </a:cubicBezTo>
                <a:cubicBezTo>
                  <a:pt x="216195" y="329610"/>
                  <a:pt x="212854" y="344102"/>
                  <a:pt x="202018" y="350875"/>
                </a:cubicBezTo>
                <a:cubicBezTo>
                  <a:pt x="183010" y="362755"/>
                  <a:pt x="138223" y="372140"/>
                  <a:pt x="138223" y="372140"/>
                </a:cubicBezTo>
                <a:cubicBezTo>
                  <a:pt x="131135" y="382772"/>
                  <a:pt x="126936" y="396054"/>
                  <a:pt x="116958" y="404037"/>
                </a:cubicBezTo>
                <a:cubicBezTo>
                  <a:pt x="108206" y="411038"/>
                  <a:pt x="92985" y="406745"/>
                  <a:pt x="85060" y="414670"/>
                </a:cubicBezTo>
                <a:cubicBezTo>
                  <a:pt x="77135" y="422595"/>
                  <a:pt x="81429" y="437816"/>
                  <a:pt x="74428" y="446568"/>
                </a:cubicBezTo>
                <a:cubicBezTo>
                  <a:pt x="66445" y="456547"/>
                  <a:pt x="53163" y="460745"/>
                  <a:pt x="42530" y="467833"/>
                </a:cubicBezTo>
                <a:cubicBezTo>
                  <a:pt x="19023" y="538353"/>
                  <a:pt x="38985" y="483782"/>
                  <a:pt x="31897" y="510363"/>
                </a:cubicBezTo>
                <a:close/>
              </a:path>
            </a:pathLst>
          </a:cu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rot="20658637">
            <a:off x="3471521" y="5322917"/>
            <a:ext cx="2332105" cy="1255201"/>
          </a:xfrm>
          <a:prstGeom prst="ellipse">
            <a:avLst/>
          </a:prstGeom>
          <a:noFill/>
          <a:ln w="381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テキスト ボックス 33"/>
          <p:cNvSpPr txBox="1"/>
          <p:nvPr/>
        </p:nvSpPr>
        <p:spPr>
          <a:xfrm>
            <a:off x="5774590" y="5833449"/>
            <a:ext cx="2410560" cy="369332"/>
          </a:xfrm>
          <a:prstGeom prst="rect">
            <a:avLst/>
          </a:prstGeom>
          <a:noFill/>
        </p:spPr>
        <p:txBody>
          <a:bodyPr wrap="square" rtlCol="0">
            <a:spAutoFit/>
          </a:bodyPr>
          <a:lstStyle/>
          <a:p>
            <a:pPr>
              <a:buNone/>
            </a:pPr>
            <a:r>
              <a:rPr lang="en-US" altLang="ja-JP" dirty="0" smtClean="0"/>
              <a:t>strong</a:t>
            </a:r>
            <a:r>
              <a:rPr kumimoji="1" lang="en-US" altLang="ja-JP" dirty="0" smtClean="0"/>
              <a:t> component</a:t>
            </a:r>
            <a:endParaRPr kumimoji="1"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8" presetID="3"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linds(horizontal)">
                                      <p:cBhvr>
                                        <p:cTn id="10"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linds(horizontal)">
                                      <p:cBhvr>
                                        <p:cTn id="15" dur="500"/>
                                        <p:tgtEl>
                                          <p:spTgt spid="3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animBg="1"/>
      <p:bldP spid="33" grpId="0" animBg="1"/>
      <p:bldP spid="3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103</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weak component</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Net &gt; Components &gt; Weak</a:t>
            </a:r>
          </a:p>
          <a:p>
            <a:r>
              <a:rPr lang="en-US" altLang="ja-JP" dirty="0" smtClean="0"/>
              <a:t>weak component</a:t>
            </a:r>
            <a:r>
              <a:rPr lang="ja-JP" altLang="en-US" dirty="0" smtClean="0"/>
              <a:t>として認める最小の部分集合のサイズを指定する</a:t>
            </a:r>
            <a:endParaRPr lang="en-US" altLang="ja-JP" dirty="0" smtClean="0"/>
          </a:p>
          <a:p>
            <a:endParaRPr lang="en-US" altLang="ja-JP" dirty="0" smtClean="0"/>
          </a:p>
          <a:p>
            <a:endParaRPr lang="en-US" altLang="ja-JP" dirty="0" smtClean="0"/>
          </a:p>
          <a:p>
            <a:endParaRPr lang="en-US" altLang="ja-JP" dirty="0" smtClean="0"/>
          </a:p>
          <a:p>
            <a:r>
              <a:rPr lang="ja-JP" altLang="en-US" dirty="0" smtClean="0"/>
              <a:t>指定したサイズ以上のコンポーネントがいくつ抽出できたかを確認できる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104</a:t>
            </a:fld>
            <a:endParaRPr lang="en-US" altLang="ja-JP"/>
          </a:p>
        </p:txBody>
      </p:sp>
      <p:pic>
        <p:nvPicPr>
          <p:cNvPr id="4099" name="Picture 3"/>
          <p:cNvPicPr>
            <a:picLocks noChangeAspect="1" noChangeArrowheads="1"/>
          </p:cNvPicPr>
          <p:nvPr/>
        </p:nvPicPr>
        <p:blipFill>
          <a:blip r:embed="rId3" cstate="print"/>
          <a:srcRect/>
          <a:stretch>
            <a:fillRect/>
          </a:stretch>
        </p:blipFill>
        <p:spPr bwMode="auto">
          <a:xfrm>
            <a:off x="1443038" y="4619625"/>
            <a:ext cx="6523037" cy="2238375"/>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1677877" y="2469015"/>
            <a:ext cx="2628900" cy="1162050"/>
          </a:xfrm>
          <a:prstGeom prst="rect">
            <a:avLst/>
          </a:prstGeom>
          <a:noFill/>
          <a:ln w="9525">
            <a:noFill/>
            <a:miter lim="800000"/>
            <a:headEnd/>
            <a:tailEnd/>
          </a:ln>
          <a:effectLst/>
        </p:spPr>
      </p:pic>
      <p:sp>
        <p:nvSpPr>
          <p:cNvPr id="9" name="テキスト ボックス 8"/>
          <p:cNvSpPr txBox="1"/>
          <p:nvPr/>
        </p:nvSpPr>
        <p:spPr>
          <a:xfrm>
            <a:off x="4306777" y="2692292"/>
            <a:ext cx="3878373" cy="646331"/>
          </a:xfrm>
          <a:prstGeom prst="rect">
            <a:avLst/>
          </a:prstGeom>
          <a:noFill/>
        </p:spPr>
        <p:txBody>
          <a:bodyPr wrap="square" rtlCol="0">
            <a:spAutoFit/>
          </a:bodyPr>
          <a:lstStyle/>
          <a:p>
            <a:pPr>
              <a:buNone/>
            </a:pPr>
            <a:r>
              <a:rPr lang="en-US" altLang="ja-JP" dirty="0" smtClean="0"/>
              <a:t>1</a:t>
            </a:r>
            <a:r>
              <a:rPr lang="ja-JP" altLang="en-US" dirty="0" smtClean="0"/>
              <a:t>とすると孤立ノードも</a:t>
            </a:r>
            <a:r>
              <a:rPr lang="en-US" altLang="ja-JP" dirty="0" smtClean="0"/>
              <a:t>component</a:t>
            </a:r>
            <a:r>
              <a:rPr lang="ja-JP" altLang="en-US" dirty="0" smtClean="0"/>
              <a:t>の</a:t>
            </a:r>
            <a:r>
              <a:rPr lang="en-US" altLang="ja-JP" dirty="0" smtClean="0"/>
              <a:t/>
            </a:r>
            <a:br>
              <a:rPr lang="en-US" altLang="ja-JP" dirty="0" smtClean="0"/>
            </a:br>
            <a:r>
              <a:rPr lang="en-US" altLang="ja-JP" dirty="0" smtClean="0"/>
              <a:t>1</a:t>
            </a:r>
            <a:r>
              <a:rPr lang="ja-JP" altLang="en-US" dirty="0" smtClean="0"/>
              <a:t>つとしてカウントされる</a:t>
            </a:r>
            <a:endParaRPr kumimoji="1" lang="ja-JP" altLang="en-US" dirty="0"/>
          </a:p>
        </p:txBody>
      </p:sp>
      <p:sp>
        <p:nvSpPr>
          <p:cNvPr id="10" name="円/楕円 9"/>
          <p:cNvSpPr/>
          <p:nvPr/>
        </p:nvSpPr>
        <p:spPr bwMode="auto">
          <a:xfrm>
            <a:off x="4912242" y="5837274"/>
            <a:ext cx="1031358" cy="616689"/>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weak component</a:t>
            </a:r>
            <a:r>
              <a:rPr lang="ja-JP" altLang="en-US" dirty="0" err="1" smtClean="0"/>
              <a:t>の抽</a:t>
            </a:r>
            <a:r>
              <a:rPr lang="ja-JP" altLang="en-US" dirty="0" smtClean="0"/>
              <a:t>出（</a:t>
            </a:r>
            <a:r>
              <a:rPr lang="en-US" altLang="ja-JP" dirty="0" smtClean="0"/>
              <a:t>2</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Draw &gt; Draw – Partition</a:t>
            </a:r>
          </a:p>
          <a:p>
            <a:pPr lvl="1"/>
            <a:r>
              <a:rPr lang="ja-JP" altLang="en-US" dirty="0" smtClean="0"/>
              <a:t>コンポーネントを描画する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105</a:t>
            </a:fld>
            <a:endParaRPr lang="en-US" altLang="ja-JP"/>
          </a:p>
        </p:txBody>
      </p:sp>
      <p:pic>
        <p:nvPicPr>
          <p:cNvPr id="5123" name="Picture 3"/>
          <p:cNvPicPr>
            <a:picLocks noChangeAspect="1" noChangeArrowheads="1"/>
          </p:cNvPicPr>
          <p:nvPr/>
        </p:nvPicPr>
        <p:blipFill>
          <a:blip r:embed="rId3" cstate="print"/>
          <a:srcRect/>
          <a:stretch>
            <a:fillRect/>
          </a:stretch>
        </p:blipFill>
        <p:spPr bwMode="auto">
          <a:xfrm>
            <a:off x="2162980" y="2142546"/>
            <a:ext cx="4665037" cy="3983617"/>
          </a:xfrm>
          <a:prstGeom prst="rect">
            <a:avLst/>
          </a:prstGeom>
          <a:noFill/>
          <a:ln w="9525">
            <a:noFill/>
            <a:miter lim="800000"/>
            <a:headEnd/>
            <a:tailEnd/>
          </a:ln>
          <a:effectLst/>
        </p:spPr>
      </p:pic>
      <p:sp>
        <p:nvSpPr>
          <p:cNvPr id="9" name="テキスト ボックス 8"/>
          <p:cNvSpPr txBox="1"/>
          <p:nvPr/>
        </p:nvSpPr>
        <p:spPr>
          <a:xfrm>
            <a:off x="1895838" y="6126163"/>
            <a:ext cx="5199320" cy="369332"/>
          </a:xfrm>
          <a:prstGeom prst="rect">
            <a:avLst/>
          </a:prstGeom>
          <a:noFill/>
        </p:spPr>
        <p:txBody>
          <a:bodyPr wrap="square" rtlCol="0">
            <a:spAutoFit/>
          </a:bodyPr>
          <a:lstStyle/>
          <a:p>
            <a:pPr algn="ctr">
              <a:buNone/>
            </a:pPr>
            <a:r>
              <a:rPr lang="ja-JP" altLang="en-US" dirty="0" smtClean="0"/>
              <a:t>サイズ</a:t>
            </a:r>
            <a:r>
              <a:rPr lang="en-US" altLang="ja-JP" dirty="0" smtClean="0"/>
              <a:t>2</a:t>
            </a:r>
            <a:r>
              <a:rPr lang="ja-JP" altLang="en-US" dirty="0" smtClean="0"/>
              <a:t>以上のコンポーネントが</a:t>
            </a:r>
            <a:r>
              <a:rPr lang="en-US" altLang="ja-JP" dirty="0" smtClean="0"/>
              <a:t>4</a:t>
            </a:r>
            <a:r>
              <a:rPr lang="ja-JP" altLang="en-US" dirty="0" err="1" smtClean="0"/>
              <a:t>つ抽</a:t>
            </a:r>
            <a:r>
              <a:rPr lang="ja-JP" altLang="en-US" dirty="0" smtClean="0"/>
              <a:t>出された例</a:t>
            </a:r>
            <a:endParaRPr kumimoji="1" lang="ja-JP" altLang="en-US"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部分集合（コミュニティ）を</a:t>
            </a:r>
            <a:r>
              <a:rPr lang="ja-JP" altLang="en-US" dirty="0" smtClean="0"/>
              <a:t>特定できたか？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106</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Core</a:t>
            </a:r>
            <a:r>
              <a:rPr lang="ja-JP" altLang="en-US" dirty="0" smtClean="0"/>
              <a:t>の作成</a:t>
            </a:r>
            <a:endParaRPr lang="en-US" altLang="ja-JP" dirty="0" smtClean="0"/>
          </a:p>
          <a:p>
            <a:pPr lvl="1"/>
            <a:r>
              <a:rPr lang="en-US" altLang="ja-JP" dirty="0" smtClean="0"/>
              <a:t>Net &gt; Partitions &gt; Core &gt; All</a:t>
            </a:r>
            <a:r>
              <a:rPr lang="ja-JP" altLang="en-US" dirty="0" smtClean="0"/>
              <a:t>（無向）</a:t>
            </a:r>
            <a:endParaRPr lang="en-US" altLang="ja-JP" dirty="0" smtClean="0"/>
          </a:p>
          <a:p>
            <a:pPr lvl="2"/>
            <a:r>
              <a:rPr lang="en-US" altLang="ja-JP" i="1" dirty="0" smtClean="0"/>
              <a:t>k</a:t>
            </a:r>
            <a:r>
              <a:rPr lang="ja-JP" altLang="en-US" dirty="0" smtClean="0"/>
              <a:t>（次数）に応じた</a:t>
            </a:r>
            <a:r>
              <a:rPr lang="en-US" altLang="ja-JP" dirty="0" smtClean="0"/>
              <a:t>Partition</a:t>
            </a:r>
            <a:r>
              <a:rPr lang="ja-JP" altLang="en-US" dirty="0" smtClean="0"/>
              <a:t>（すなわちコア）を作成できる</a:t>
            </a:r>
            <a:endParaRPr lang="en-US" altLang="ja-JP" dirty="0" smtClean="0"/>
          </a:p>
          <a:p>
            <a:pPr lvl="1"/>
            <a:r>
              <a:rPr lang="en-US" altLang="ja-JP" dirty="0" smtClean="0"/>
              <a:t>Draw &gt; Draw – Partition</a:t>
            </a:r>
          </a:p>
          <a:p>
            <a:pPr lvl="2"/>
            <a:r>
              <a:rPr lang="en-US" altLang="ja-JP" dirty="0" smtClean="0"/>
              <a:t>Partition</a:t>
            </a:r>
            <a:r>
              <a:rPr lang="ja-JP" altLang="en-US" dirty="0" smtClean="0"/>
              <a:t> （</a:t>
            </a:r>
            <a:r>
              <a:rPr lang="en-US" altLang="ja-JP" i="1" dirty="0" smtClean="0"/>
              <a:t>k</a:t>
            </a:r>
            <a:r>
              <a:rPr lang="en-US" altLang="ja-JP" dirty="0" smtClean="0"/>
              <a:t>-core</a:t>
            </a:r>
            <a:r>
              <a:rPr lang="ja-JP" altLang="en-US" dirty="0" smtClean="0"/>
              <a:t>）を描画する</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3">
              <a:buNone/>
            </a:pPr>
            <a:r>
              <a:rPr lang="ja-JP" altLang="en-US" sz="1800" dirty="0" smtClean="0"/>
              <a:t>  </a:t>
            </a:r>
            <a:r>
              <a:rPr lang="en-US" altLang="ja-JP" sz="1800" dirty="0" smtClean="0"/>
              <a:t>0~8</a:t>
            </a:r>
            <a:r>
              <a:rPr lang="ja-JP" altLang="en-US" sz="1800" dirty="0" smtClean="0"/>
              <a:t>コアのコミュニティが色で識別できていれば成功</a:t>
            </a:r>
            <a:endParaRPr lang="en-US" altLang="ja-JP" sz="1800"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107</a:t>
            </a:fld>
            <a:endParaRPr lang="en-US" altLang="ja-JP"/>
          </a:p>
        </p:txBody>
      </p:sp>
      <p:pic>
        <p:nvPicPr>
          <p:cNvPr id="6146" name="Picture 2"/>
          <p:cNvPicPr>
            <a:picLocks noChangeAspect="1" noChangeArrowheads="1"/>
          </p:cNvPicPr>
          <p:nvPr/>
        </p:nvPicPr>
        <p:blipFill>
          <a:blip r:embed="rId3" cstate="print"/>
          <a:srcRect/>
          <a:stretch>
            <a:fillRect/>
          </a:stretch>
        </p:blipFill>
        <p:spPr bwMode="auto">
          <a:xfrm>
            <a:off x="1807031" y="3222104"/>
            <a:ext cx="5397190" cy="2758913"/>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3a</a:t>
            </a:r>
            <a:r>
              <a:rPr kumimoji="1" lang="en-US" altLang="ja-JP" dirty="0" smtClean="0"/>
              <a:t>. </a:t>
            </a:r>
            <a:r>
              <a:rPr lang="en-US" altLang="ja-JP" i="1" dirty="0" smtClean="0"/>
              <a:t>k</a:t>
            </a:r>
            <a:r>
              <a:rPr lang="en-US" altLang="ja-JP" dirty="0" smtClean="0"/>
              <a:t>-core</a:t>
            </a:r>
            <a:r>
              <a:rPr lang="ja-JP" altLang="en-US" dirty="0" smtClean="0"/>
              <a:t>は部分集合（コミュニティ）を含んでいたか？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108</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2</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特定の</a:t>
            </a:r>
            <a:r>
              <a:rPr lang="en-US" altLang="ja-JP" dirty="0" smtClean="0"/>
              <a:t>Core</a:t>
            </a:r>
            <a:r>
              <a:rPr lang="ja-JP" altLang="en-US" dirty="0" err="1" smtClean="0"/>
              <a:t>の抽</a:t>
            </a:r>
            <a:r>
              <a:rPr lang="ja-JP" altLang="en-US" dirty="0" smtClean="0"/>
              <a:t>出（次数の低いコアを削除する）</a:t>
            </a:r>
            <a:endParaRPr lang="en-US" altLang="ja-JP" dirty="0" smtClean="0"/>
          </a:p>
          <a:p>
            <a:pPr lvl="1"/>
            <a:r>
              <a:rPr lang="en-US" altLang="ja-JP" dirty="0" smtClean="0"/>
              <a:t>Operations &gt; Extract from Network &gt; Partition</a:t>
            </a:r>
          </a:p>
          <a:p>
            <a:pPr lvl="1"/>
            <a:r>
              <a:rPr lang="ja-JP" altLang="en-US" dirty="0" smtClean="0"/>
              <a:t>指定する</a:t>
            </a:r>
            <a:r>
              <a:rPr lang="en-US" altLang="ja-JP" dirty="0" smtClean="0"/>
              <a:t>Partition</a:t>
            </a:r>
            <a:r>
              <a:rPr lang="ja-JP" altLang="en-US" dirty="0" smtClean="0"/>
              <a:t>（</a:t>
            </a:r>
            <a:r>
              <a:rPr lang="en-US" altLang="ja-JP" i="1" dirty="0" smtClean="0"/>
              <a:t>k</a:t>
            </a:r>
            <a:r>
              <a:rPr lang="en-US" altLang="ja-JP" dirty="0" smtClean="0"/>
              <a:t>-core</a:t>
            </a:r>
            <a:r>
              <a:rPr lang="ja-JP" altLang="en-US" dirty="0" smtClean="0"/>
              <a:t>）のみを抽出することができる</a:t>
            </a:r>
            <a:endParaRPr lang="en-US" altLang="ja-JP" dirty="0" smtClean="0"/>
          </a:p>
          <a:p>
            <a:pPr lvl="2"/>
            <a:r>
              <a:rPr lang="ja-JP" altLang="en-US" dirty="0" smtClean="0"/>
              <a:t>グラフメニューの</a:t>
            </a:r>
            <a:r>
              <a:rPr lang="en-US" altLang="ja-JP" sz="1600" dirty="0" smtClean="0"/>
              <a:t>Option &gt; Layout &gt; Colors &gt; Partition Colors &gt; for Vertices</a:t>
            </a:r>
            <a:r>
              <a:rPr lang="ja-JP" altLang="en-US" dirty="0" smtClean="0"/>
              <a:t>など抽出したいコアを確認できる</a:t>
            </a:r>
            <a:endParaRPr lang="en-US" altLang="ja-JP" dirty="0" smtClean="0"/>
          </a:p>
          <a:p>
            <a:pPr lvl="2"/>
            <a:r>
              <a:rPr lang="ja-JP" altLang="en-US" dirty="0" smtClean="0"/>
              <a:t>繰り返し同様の操作を行うときは対象とする</a:t>
            </a:r>
            <a:r>
              <a:rPr lang="en-US" altLang="ja-JP" dirty="0" smtClean="0"/>
              <a:t>Networks</a:t>
            </a:r>
            <a:r>
              <a:rPr lang="ja-JP" altLang="en-US" dirty="0" smtClean="0"/>
              <a:t>と</a:t>
            </a:r>
            <a:r>
              <a:rPr lang="en-US" altLang="ja-JP" dirty="0" smtClean="0"/>
              <a:t>Partitions</a:t>
            </a:r>
            <a:r>
              <a:rPr lang="ja-JP" altLang="en-US" dirty="0" smtClean="0"/>
              <a:t>を</a:t>
            </a:r>
            <a:r>
              <a:rPr lang="en-US" altLang="ja-JP" dirty="0" smtClean="0"/>
              <a:t/>
            </a:r>
            <a:br>
              <a:rPr lang="en-US" altLang="ja-JP" dirty="0" smtClean="0"/>
            </a:br>
            <a:r>
              <a:rPr lang="ja-JP" altLang="en-US" dirty="0" smtClean="0"/>
              <a:t>ドロップダウンリストから元に戻す必要があるので注意する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109</a:t>
            </a:fld>
            <a:endParaRPr lang="en-US" altLang="ja-JP"/>
          </a:p>
        </p:txBody>
      </p:sp>
      <p:grpSp>
        <p:nvGrpSpPr>
          <p:cNvPr id="7" name="グループ化 14"/>
          <p:cNvGrpSpPr/>
          <p:nvPr/>
        </p:nvGrpSpPr>
        <p:grpSpPr>
          <a:xfrm>
            <a:off x="1443038" y="4010025"/>
            <a:ext cx="2628901" cy="1808381"/>
            <a:chOff x="1443038" y="4010025"/>
            <a:chExt cx="2628901" cy="1808381"/>
          </a:xfrm>
        </p:grpSpPr>
        <p:pic>
          <p:nvPicPr>
            <p:cNvPr id="1027" name="Picture 3"/>
            <p:cNvPicPr>
              <a:picLocks noChangeAspect="1" noChangeArrowheads="1"/>
            </p:cNvPicPr>
            <p:nvPr/>
          </p:nvPicPr>
          <p:blipFill>
            <a:blip r:embed="rId3" cstate="print"/>
            <a:srcRect/>
            <a:stretch>
              <a:fillRect/>
            </a:stretch>
          </p:blipFill>
          <p:spPr bwMode="auto">
            <a:xfrm>
              <a:off x="1443038" y="4010025"/>
              <a:ext cx="2628900" cy="1162050"/>
            </a:xfrm>
            <a:prstGeom prst="rect">
              <a:avLst/>
            </a:prstGeom>
            <a:noFill/>
            <a:ln w="9525">
              <a:noFill/>
              <a:miter lim="800000"/>
              <a:headEnd/>
              <a:tailEnd/>
            </a:ln>
            <a:effectLst/>
          </p:spPr>
        </p:pic>
        <p:sp>
          <p:nvSpPr>
            <p:cNvPr id="11" name="テキスト ボックス 10"/>
            <p:cNvSpPr txBox="1"/>
            <p:nvPr/>
          </p:nvSpPr>
          <p:spPr>
            <a:xfrm>
              <a:off x="1443039" y="5172075"/>
              <a:ext cx="2628900" cy="646331"/>
            </a:xfrm>
            <a:prstGeom prst="rect">
              <a:avLst/>
            </a:prstGeom>
            <a:noFill/>
          </p:spPr>
          <p:txBody>
            <a:bodyPr wrap="square" rtlCol="0">
              <a:spAutoFit/>
            </a:bodyPr>
            <a:lstStyle/>
            <a:p>
              <a:pPr algn="ctr">
                <a:buNone/>
              </a:pPr>
              <a:r>
                <a:rPr lang="en-US" altLang="ja-JP" dirty="0" smtClean="0"/>
                <a:t>4-core</a:t>
              </a:r>
              <a:r>
                <a:rPr lang="ja-JP" altLang="en-US" dirty="0" smtClean="0"/>
                <a:t>（次数</a:t>
              </a:r>
              <a:r>
                <a:rPr lang="en-US" altLang="ja-JP" dirty="0" smtClean="0"/>
                <a:t>4</a:t>
              </a:r>
              <a:r>
                <a:rPr lang="ja-JP" altLang="en-US" dirty="0" smtClean="0"/>
                <a:t>以上）抽出の指定例</a:t>
              </a:r>
              <a:endParaRPr kumimoji="1" lang="ja-JP" altLang="en-US" dirty="0"/>
            </a:p>
          </p:txBody>
        </p:sp>
      </p:grpSp>
      <p:grpSp>
        <p:nvGrpSpPr>
          <p:cNvPr id="8" name="グループ化 15"/>
          <p:cNvGrpSpPr/>
          <p:nvPr/>
        </p:nvGrpSpPr>
        <p:grpSpPr>
          <a:xfrm>
            <a:off x="4992916" y="3606194"/>
            <a:ext cx="3614058" cy="2881916"/>
            <a:chOff x="5072743" y="3482825"/>
            <a:chExt cx="3614058" cy="2881916"/>
          </a:xfrm>
        </p:grpSpPr>
        <p:sp>
          <p:nvSpPr>
            <p:cNvPr id="13" name="テキスト ボックス 12"/>
            <p:cNvSpPr txBox="1"/>
            <p:nvPr/>
          </p:nvSpPr>
          <p:spPr>
            <a:xfrm>
              <a:off x="6492195" y="4010026"/>
              <a:ext cx="2194606" cy="646331"/>
            </a:xfrm>
            <a:prstGeom prst="rect">
              <a:avLst/>
            </a:prstGeom>
            <a:noFill/>
          </p:spPr>
          <p:txBody>
            <a:bodyPr wrap="square" rtlCol="0">
              <a:spAutoFit/>
            </a:bodyPr>
            <a:lstStyle/>
            <a:p>
              <a:pPr>
                <a:buNone/>
              </a:pPr>
              <a:r>
                <a:rPr kumimoji="1" lang="ja-JP" altLang="en-US" dirty="0" smtClean="0"/>
                <a:t>色と</a:t>
              </a:r>
              <a:r>
                <a:rPr kumimoji="1" lang="en-US" altLang="ja-JP" dirty="0" smtClean="0"/>
                <a:t>Partition</a:t>
              </a:r>
              <a:r>
                <a:rPr kumimoji="1" lang="ja-JP" altLang="en-US" dirty="0" smtClean="0"/>
                <a:t>（コア数）との関係一覧</a:t>
              </a:r>
              <a:endParaRPr kumimoji="1" lang="ja-JP" altLang="en-US" dirty="0"/>
            </a:p>
          </p:txBody>
        </p:sp>
        <p:pic>
          <p:nvPicPr>
            <p:cNvPr id="1029" name="Picture 5"/>
            <p:cNvPicPr>
              <a:picLocks noChangeAspect="1" noChangeArrowheads="1"/>
            </p:cNvPicPr>
            <p:nvPr/>
          </p:nvPicPr>
          <p:blipFill>
            <a:blip r:embed="rId4" cstate="print"/>
            <a:srcRect/>
            <a:stretch>
              <a:fillRect/>
            </a:stretch>
          </p:blipFill>
          <p:spPr bwMode="auto">
            <a:xfrm>
              <a:off x="5072743" y="3482825"/>
              <a:ext cx="1419451" cy="2881916"/>
            </a:xfrm>
            <a:prstGeom prst="rect">
              <a:avLst/>
            </a:prstGeom>
            <a:noFill/>
            <a:ln w="9525">
              <a:noFill/>
              <a:miter lim="800000"/>
              <a:headEnd/>
              <a:tailEnd/>
            </a:ln>
            <a:effectLst/>
          </p:spPr>
        </p:pic>
      </p:grpSp>
      <p:pic>
        <p:nvPicPr>
          <p:cNvPr id="1030" name="Picture 6"/>
          <p:cNvPicPr>
            <a:picLocks noChangeAspect="1" noChangeArrowheads="1"/>
          </p:cNvPicPr>
          <p:nvPr/>
        </p:nvPicPr>
        <p:blipFill>
          <a:blip r:embed="rId5" cstate="print"/>
          <a:srcRect/>
          <a:stretch>
            <a:fillRect/>
          </a:stretch>
        </p:blipFill>
        <p:spPr bwMode="auto">
          <a:xfrm>
            <a:off x="1443038" y="3759427"/>
            <a:ext cx="6494463" cy="2228850"/>
          </a:xfrm>
          <a:prstGeom prst="rect">
            <a:avLst/>
          </a:prstGeom>
          <a:noFill/>
          <a:ln w="9525">
            <a:noFill/>
            <a:miter lim="800000"/>
            <a:headEnd/>
            <a:tailEnd/>
          </a:ln>
          <a:effectLst/>
        </p:spPr>
      </p:pic>
      <p:sp>
        <p:nvSpPr>
          <p:cNvPr id="18" name="テキスト ボックス 17"/>
          <p:cNvSpPr txBox="1"/>
          <p:nvPr/>
        </p:nvSpPr>
        <p:spPr>
          <a:xfrm>
            <a:off x="1443039" y="5666383"/>
            <a:ext cx="6494462" cy="923330"/>
          </a:xfrm>
          <a:prstGeom prst="rect">
            <a:avLst/>
          </a:prstGeom>
          <a:noFill/>
        </p:spPr>
        <p:txBody>
          <a:bodyPr wrap="square" rtlCol="0">
            <a:spAutoFit/>
          </a:bodyPr>
          <a:lstStyle/>
          <a:p>
            <a:pPr algn="ctr">
              <a:buNone/>
            </a:pPr>
            <a:r>
              <a:rPr kumimoji="1" lang="ja-JP" altLang="en-US" b="1" dirty="0" smtClean="0"/>
              <a:t>コア抽出直後の</a:t>
            </a:r>
            <a:r>
              <a:rPr kumimoji="1" lang="en-US" altLang="ja-JP" b="1" dirty="0" err="1" smtClean="0"/>
              <a:t>Pajek</a:t>
            </a:r>
            <a:r>
              <a:rPr kumimoji="1" lang="ja-JP" altLang="en-US" b="1" dirty="0" smtClean="0"/>
              <a:t>画面</a:t>
            </a:r>
            <a:r>
              <a:rPr kumimoji="1" lang="en-US" altLang="ja-JP" dirty="0" smtClean="0"/>
              <a:t/>
            </a:r>
            <a:br>
              <a:rPr kumimoji="1" lang="en-US" altLang="ja-JP" dirty="0" smtClean="0"/>
            </a:br>
            <a:r>
              <a:rPr kumimoji="1" lang="en-US" altLang="ja-JP" dirty="0" smtClean="0"/>
              <a:t>Partition</a:t>
            </a:r>
            <a:r>
              <a:rPr lang="ja-JP" altLang="en-US" dirty="0" smtClean="0"/>
              <a:t>の指定条件を変えて同様の操作を行う場合は</a:t>
            </a:r>
            <a:r>
              <a:rPr lang="en-US" altLang="ja-JP" dirty="0" smtClean="0"/>
              <a:t/>
            </a:r>
            <a:br>
              <a:rPr lang="en-US" altLang="ja-JP" dirty="0" smtClean="0"/>
            </a:br>
            <a:r>
              <a:rPr lang="en-US" altLang="ja-JP" dirty="0" smtClean="0"/>
              <a:t>Networks</a:t>
            </a:r>
            <a:r>
              <a:rPr lang="ja-JP" altLang="en-US" dirty="0" smtClean="0"/>
              <a:t>と</a:t>
            </a:r>
            <a:r>
              <a:rPr lang="en-US" altLang="ja-JP" dirty="0" smtClean="0"/>
              <a:t>Partitions</a:t>
            </a:r>
            <a:r>
              <a:rPr lang="ja-JP" altLang="en-US" dirty="0" smtClean="0"/>
              <a:t>を操作直前のものに戻す</a:t>
            </a:r>
            <a:endParaRPr kumimoji="1" lang="ja-JP" altLang="en-US" dirty="0"/>
          </a:p>
        </p:txBody>
      </p:sp>
      <p:pic>
        <p:nvPicPr>
          <p:cNvPr id="1031" name="Picture 7"/>
          <p:cNvPicPr>
            <a:picLocks noChangeAspect="1" noChangeArrowheads="1"/>
          </p:cNvPicPr>
          <p:nvPr/>
        </p:nvPicPr>
        <p:blipFill>
          <a:blip r:embed="rId6" cstate="print"/>
          <a:srcRect/>
          <a:stretch>
            <a:fillRect/>
          </a:stretch>
        </p:blipFill>
        <p:spPr bwMode="auto">
          <a:xfrm>
            <a:off x="1443038" y="3749902"/>
            <a:ext cx="6494463" cy="2238375"/>
          </a:xfrm>
          <a:prstGeom prst="rect">
            <a:avLst/>
          </a:prstGeom>
          <a:noFill/>
          <a:ln w="9525">
            <a:noFill/>
            <a:miter lim="800000"/>
            <a:headEnd/>
            <a:tailEnd/>
          </a:ln>
          <a:effectLst/>
        </p:spPr>
      </p:pic>
      <p:grpSp>
        <p:nvGrpSpPr>
          <p:cNvPr id="9" name="グループ化 21"/>
          <p:cNvGrpSpPr/>
          <p:nvPr/>
        </p:nvGrpSpPr>
        <p:grpSpPr>
          <a:xfrm>
            <a:off x="2394857" y="4426857"/>
            <a:ext cx="3780972" cy="1045021"/>
            <a:chOff x="2394857" y="4426857"/>
            <a:chExt cx="3780972" cy="1045021"/>
          </a:xfrm>
        </p:grpSpPr>
        <p:sp>
          <p:nvSpPr>
            <p:cNvPr id="20" name="正方形/長方形 19"/>
            <p:cNvSpPr/>
            <p:nvPr/>
          </p:nvSpPr>
          <p:spPr bwMode="auto">
            <a:xfrm>
              <a:off x="2394857" y="4426857"/>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1" name="正方形/長方形 20"/>
            <p:cNvSpPr/>
            <p:nvPr/>
          </p:nvSpPr>
          <p:spPr bwMode="auto">
            <a:xfrm>
              <a:off x="2394857" y="5119009"/>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pic>
        <p:nvPicPr>
          <p:cNvPr id="1032" name="Picture 8"/>
          <p:cNvPicPr>
            <a:picLocks noChangeAspect="1" noChangeArrowheads="1"/>
          </p:cNvPicPr>
          <p:nvPr/>
        </p:nvPicPr>
        <p:blipFill>
          <a:blip r:embed="rId7" cstate="print"/>
          <a:srcRect/>
          <a:stretch>
            <a:fillRect/>
          </a:stretch>
        </p:blipFill>
        <p:spPr bwMode="auto">
          <a:xfrm>
            <a:off x="2728678" y="2397237"/>
            <a:ext cx="3899067" cy="4192475"/>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blinds(horizontal)">
                                      <p:cBhvr>
                                        <p:cTn id="12" dur="500"/>
                                        <p:tgtEl>
                                          <p:spTgt spid="1032"/>
                                        </p:tgtEl>
                                      </p:cBhvr>
                                    </p:animEffect>
                                  </p:childTnLst>
                                  <p:subTnLst>
                                    <p:set>
                                      <p:cBhvr override="childStyle">
                                        <p:cTn dur="1" fill="hold" display="0" masterRel="nextClick" afterEffect="1"/>
                                        <p:tgtEl>
                                          <p:spTgt spid="103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18" presetID="3"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blinds(horizontal)">
                                      <p:cBhvr>
                                        <p:cTn id="28" dur="500"/>
                                        <p:tgtEl>
                                          <p:spTgt spid="103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linds(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031"/>
                                        </p:tgtEl>
                                        <p:attrNameLst>
                                          <p:attrName>style.visibility</p:attrName>
                                        </p:attrNameLst>
                                      </p:cBhvr>
                                      <p:to>
                                        <p:strVal val="visible"/>
                                      </p:to>
                                    </p:set>
                                    <p:animEffect transition="in" filter="blinds(horizontal)">
                                      <p:cBhvr>
                                        <p:cTn id="38" dur="500"/>
                                        <p:tgtEl>
                                          <p:spTgt spid="1031"/>
                                        </p:tgtEl>
                                      </p:cBhvr>
                                    </p:animEffect>
                                  </p:childTnLst>
                                </p:cTn>
                              </p:par>
                              <p:par>
                                <p:cTn id="39" presetID="3" presetClass="entr" presetSubtype="1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3" cstate="print"/>
          <a:srcRect/>
          <a:stretch>
            <a:fillRect/>
          </a:stretch>
        </p:blipFill>
        <p:spPr bwMode="auto">
          <a:xfrm>
            <a:off x="317501" y="1573166"/>
            <a:ext cx="6576785" cy="4049136"/>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3</a:t>
            </a:r>
            <a:r>
              <a:rPr kumimoji="1" lang="ja-JP" altLang="en-US" dirty="0" smtClean="0"/>
              <a:t>）</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110</a:t>
            </a:fld>
            <a:endParaRPr lang="en-US" altLang="ja-JP"/>
          </a:p>
        </p:txBody>
      </p:sp>
      <p:grpSp>
        <p:nvGrpSpPr>
          <p:cNvPr id="3" name="グループ化 18"/>
          <p:cNvGrpSpPr/>
          <p:nvPr/>
        </p:nvGrpSpPr>
        <p:grpSpPr>
          <a:xfrm>
            <a:off x="317500" y="1642228"/>
            <a:ext cx="3131429" cy="3855046"/>
            <a:chOff x="317500" y="1642228"/>
            <a:chExt cx="3131429" cy="3855046"/>
          </a:xfrm>
        </p:grpSpPr>
        <p:sp>
          <p:nvSpPr>
            <p:cNvPr id="9" name="テキスト ボックス 8"/>
            <p:cNvSpPr txBox="1"/>
            <p:nvPr/>
          </p:nvSpPr>
          <p:spPr>
            <a:xfrm>
              <a:off x="1334180" y="5127942"/>
              <a:ext cx="1024389" cy="369332"/>
            </a:xfrm>
            <a:prstGeom prst="rect">
              <a:avLst/>
            </a:prstGeom>
            <a:noFill/>
          </p:spPr>
          <p:txBody>
            <a:bodyPr wrap="square" rtlCol="0">
              <a:spAutoFit/>
            </a:bodyPr>
            <a:lstStyle/>
            <a:p>
              <a:pPr algn="ctr">
                <a:buNone/>
              </a:pPr>
              <a:r>
                <a:rPr kumimoji="1" lang="en-US" altLang="ja-JP" dirty="0" smtClean="0"/>
                <a:t>4-core</a:t>
              </a:r>
              <a:endParaRPr kumimoji="1" lang="ja-JP" altLang="en-US" dirty="0"/>
            </a:p>
          </p:txBody>
        </p:sp>
        <p:pic>
          <p:nvPicPr>
            <p:cNvPr id="2050" name="Picture 2"/>
            <p:cNvPicPr>
              <a:picLocks noChangeAspect="1" noChangeArrowheads="1"/>
            </p:cNvPicPr>
            <p:nvPr/>
          </p:nvPicPr>
          <p:blipFill>
            <a:blip r:embed="rId4" cstate="print"/>
            <a:srcRect/>
            <a:stretch>
              <a:fillRect/>
            </a:stretch>
          </p:blipFill>
          <p:spPr bwMode="auto">
            <a:xfrm>
              <a:off x="317500" y="1642228"/>
              <a:ext cx="3131429" cy="3485714"/>
            </a:xfrm>
            <a:prstGeom prst="rect">
              <a:avLst/>
            </a:prstGeom>
            <a:noFill/>
            <a:ln w="9525">
              <a:noFill/>
              <a:miter lim="800000"/>
              <a:headEnd/>
              <a:tailEnd/>
            </a:ln>
            <a:effectLst/>
          </p:spPr>
        </p:pic>
      </p:grpSp>
      <p:grpSp>
        <p:nvGrpSpPr>
          <p:cNvPr id="7" name="グループ化 19"/>
          <p:cNvGrpSpPr/>
          <p:nvPr/>
        </p:nvGrpSpPr>
        <p:grpSpPr>
          <a:xfrm>
            <a:off x="3689815" y="1983313"/>
            <a:ext cx="2605714" cy="3055047"/>
            <a:chOff x="3689815" y="1983313"/>
            <a:chExt cx="2605714" cy="3055047"/>
          </a:xfrm>
        </p:grpSpPr>
        <p:pic>
          <p:nvPicPr>
            <p:cNvPr id="2051" name="Picture 3"/>
            <p:cNvPicPr>
              <a:picLocks noChangeAspect="1" noChangeArrowheads="1"/>
            </p:cNvPicPr>
            <p:nvPr/>
          </p:nvPicPr>
          <p:blipFill>
            <a:blip r:embed="rId5" cstate="print"/>
            <a:srcRect/>
            <a:stretch>
              <a:fillRect/>
            </a:stretch>
          </p:blipFill>
          <p:spPr bwMode="auto">
            <a:xfrm>
              <a:off x="3689815" y="1983313"/>
              <a:ext cx="2605714" cy="2685715"/>
            </a:xfrm>
            <a:prstGeom prst="rect">
              <a:avLst/>
            </a:prstGeom>
            <a:noFill/>
            <a:ln w="9525">
              <a:noFill/>
              <a:miter lim="800000"/>
              <a:headEnd/>
              <a:tailEnd/>
            </a:ln>
            <a:effectLst/>
          </p:spPr>
        </p:pic>
        <p:sp>
          <p:nvSpPr>
            <p:cNvPr id="15" name="テキスト ボックス 14"/>
            <p:cNvSpPr txBox="1"/>
            <p:nvPr/>
          </p:nvSpPr>
          <p:spPr>
            <a:xfrm>
              <a:off x="4476523" y="4669028"/>
              <a:ext cx="1024389" cy="369332"/>
            </a:xfrm>
            <a:prstGeom prst="rect">
              <a:avLst/>
            </a:prstGeom>
            <a:noFill/>
          </p:spPr>
          <p:txBody>
            <a:bodyPr wrap="square" rtlCol="0">
              <a:spAutoFit/>
            </a:bodyPr>
            <a:lstStyle/>
            <a:p>
              <a:pPr algn="ctr">
                <a:buNone/>
              </a:pPr>
              <a:r>
                <a:rPr lang="en-US" altLang="ja-JP" dirty="0" smtClean="0"/>
                <a:t>5-core</a:t>
              </a:r>
              <a:endParaRPr kumimoji="1" lang="ja-JP" altLang="en-US" dirty="0"/>
            </a:p>
          </p:txBody>
        </p:sp>
      </p:grpSp>
      <p:grpSp>
        <p:nvGrpSpPr>
          <p:cNvPr id="8" name="グループ化 20"/>
          <p:cNvGrpSpPr/>
          <p:nvPr/>
        </p:nvGrpSpPr>
        <p:grpSpPr>
          <a:xfrm>
            <a:off x="6536415" y="2424408"/>
            <a:ext cx="1074286" cy="1112189"/>
            <a:chOff x="6536415" y="2424408"/>
            <a:chExt cx="1074286" cy="1112189"/>
          </a:xfrm>
        </p:grpSpPr>
        <p:pic>
          <p:nvPicPr>
            <p:cNvPr id="2052" name="Picture 4"/>
            <p:cNvPicPr>
              <a:picLocks noChangeAspect="1" noChangeArrowheads="1"/>
            </p:cNvPicPr>
            <p:nvPr/>
          </p:nvPicPr>
          <p:blipFill>
            <a:blip r:embed="rId6" cstate="print"/>
            <a:srcRect/>
            <a:stretch>
              <a:fillRect/>
            </a:stretch>
          </p:blipFill>
          <p:spPr bwMode="auto">
            <a:xfrm>
              <a:off x="6536415" y="2424408"/>
              <a:ext cx="1074286" cy="742857"/>
            </a:xfrm>
            <a:prstGeom prst="rect">
              <a:avLst/>
            </a:prstGeom>
            <a:noFill/>
            <a:ln w="9525">
              <a:noFill/>
              <a:miter lim="800000"/>
              <a:headEnd/>
              <a:tailEnd/>
            </a:ln>
            <a:effectLst/>
          </p:spPr>
        </p:pic>
        <p:sp>
          <p:nvSpPr>
            <p:cNvPr id="16" name="テキスト ボックス 15"/>
            <p:cNvSpPr txBox="1"/>
            <p:nvPr/>
          </p:nvSpPr>
          <p:spPr>
            <a:xfrm>
              <a:off x="6586312" y="3167265"/>
              <a:ext cx="1024389" cy="369332"/>
            </a:xfrm>
            <a:prstGeom prst="rect">
              <a:avLst/>
            </a:prstGeom>
            <a:noFill/>
          </p:spPr>
          <p:txBody>
            <a:bodyPr wrap="square" rtlCol="0">
              <a:spAutoFit/>
            </a:bodyPr>
            <a:lstStyle/>
            <a:p>
              <a:pPr algn="ctr">
                <a:buNone/>
              </a:pPr>
              <a:r>
                <a:rPr lang="en-US" altLang="ja-JP" dirty="0" smtClean="0"/>
                <a:t>6-core</a:t>
              </a:r>
              <a:endParaRPr kumimoji="1" lang="ja-JP" altLang="en-US" dirty="0"/>
            </a:p>
          </p:txBody>
        </p:sp>
      </p:grpSp>
      <p:grpSp>
        <p:nvGrpSpPr>
          <p:cNvPr id="10" name="グループ化 21"/>
          <p:cNvGrpSpPr/>
          <p:nvPr/>
        </p:nvGrpSpPr>
        <p:grpSpPr>
          <a:xfrm>
            <a:off x="7851588" y="2472656"/>
            <a:ext cx="1040000" cy="1020760"/>
            <a:chOff x="7851588" y="2472656"/>
            <a:chExt cx="1040000" cy="1020760"/>
          </a:xfrm>
        </p:grpSpPr>
        <p:pic>
          <p:nvPicPr>
            <p:cNvPr id="2053" name="Picture 5"/>
            <p:cNvPicPr>
              <a:picLocks noChangeAspect="1" noChangeArrowheads="1"/>
            </p:cNvPicPr>
            <p:nvPr/>
          </p:nvPicPr>
          <p:blipFill>
            <a:blip r:embed="rId7" cstate="print"/>
            <a:srcRect/>
            <a:stretch>
              <a:fillRect/>
            </a:stretch>
          </p:blipFill>
          <p:spPr bwMode="auto">
            <a:xfrm>
              <a:off x="7851588" y="2472656"/>
              <a:ext cx="1040000" cy="651428"/>
            </a:xfrm>
            <a:prstGeom prst="rect">
              <a:avLst/>
            </a:prstGeom>
            <a:noFill/>
            <a:ln w="9525">
              <a:noFill/>
              <a:miter lim="800000"/>
              <a:headEnd/>
              <a:tailEnd/>
            </a:ln>
            <a:effectLst/>
          </p:spPr>
        </p:pic>
        <p:sp>
          <p:nvSpPr>
            <p:cNvPr id="17" name="テキスト ボックス 16"/>
            <p:cNvSpPr txBox="1"/>
            <p:nvPr/>
          </p:nvSpPr>
          <p:spPr>
            <a:xfrm>
              <a:off x="7867199" y="3124084"/>
              <a:ext cx="1024389" cy="369332"/>
            </a:xfrm>
            <a:prstGeom prst="rect">
              <a:avLst/>
            </a:prstGeom>
            <a:noFill/>
          </p:spPr>
          <p:txBody>
            <a:bodyPr wrap="square" rtlCol="0">
              <a:spAutoFit/>
            </a:bodyPr>
            <a:lstStyle/>
            <a:p>
              <a:pPr algn="ctr">
                <a:buNone/>
              </a:pPr>
              <a:r>
                <a:rPr lang="en-US" altLang="ja-JP" dirty="0" smtClean="0"/>
                <a:t>8-core</a:t>
              </a:r>
              <a:endParaRPr kumimoji="1" lang="ja-JP" altLang="en-US" dirty="0"/>
            </a:p>
          </p:txBody>
        </p:sp>
      </p:grpSp>
      <p:pic>
        <p:nvPicPr>
          <p:cNvPr id="2054" name="Picture 6"/>
          <p:cNvPicPr>
            <a:picLocks noChangeAspect="1" noChangeArrowheads="1"/>
          </p:cNvPicPr>
          <p:nvPr/>
        </p:nvPicPr>
        <p:blipFill>
          <a:blip r:embed="rId8" cstate="print"/>
          <a:srcRect/>
          <a:stretch>
            <a:fillRect/>
          </a:stretch>
        </p:blipFill>
        <p:spPr bwMode="auto">
          <a:xfrm>
            <a:off x="7053022" y="3876987"/>
            <a:ext cx="1597131" cy="2501909"/>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linds(horizontal)">
                                      <p:cBhvr>
                                        <p:cTn id="7" dur="500"/>
                                        <p:tgtEl>
                                          <p:spTgt spid="2055"/>
                                        </p:tgtEl>
                                      </p:cBhvr>
                                    </p:animEffect>
                                  </p:childTnLst>
                                  <p:subTnLst>
                                    <p:set>
                                      <p:cBhvr override="childStyle">
                                        <p:cTn dur="1" fill="hold" display="0" masterRel="nextClick" afterEffect="1"/>
                                        <p:tgtEl>
                                          <p:spTgt spid="2055"/>
                                        </p:tgtEl>
                                        <p:attrNameLst>
                                          <p:attrName>style.visibility</p:attrName>
                                        </p:attrNameLst>
                                      </p:cBhvr>
                                      <p:to>
                                        <p:strVal val="hidden"/>
                                      </p:to>
                                    </p:set>
                                  </p:subTnLst>
                                </p:cTn>
                              </p:par>
                              <p:par>
                                <p:cTn id="8" presetID="3" presetClass="entr" presetSubtype="1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blinds(horizontal)">
                                      <p:cBhvr>
                                        <p:cTn id="10" dur="500"/>
                                        <p:tgtEl>
                                          <p:spTgt spid="205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5.5</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111</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1" name="カギ線コネクタ 16"/>
          <p:cNvCxnSpPr>
            <a:endCxn id="24" idx="1"/>
          </p:cNvCxnSpPr>
          <p:nvPr/>
        </p:nvCxnSpPr>
        <p:spPr bwMode="auto">
          <a:xfrm>
            <a:off x="2414873" y="5065525"/>
            <a:ext cx="1438698" cy="264384"/>
          </a:xfrm>
          <a:prstGeom prst="bentConnector3">
            <a:avLst>
              <a:gd name="adj1" fmla="val 28885"/>
            </a:avLst>
          </a:prstGeom>
          <a:noFill/>
          <a:ln w="38100" cap="flat" cmpd="sng" algn="ctr">
            <a:solidFill>
              <a:srgbClr val="FF0000"/>
            </a:solidFill>
            <a:prstDash val="solid"/>
            <a:round/>
            <a:headEnd type="none" w="med" len="med"/>
            <a:tailEnd type="arrow"/>
          </a:ln>
          <a:effectLst/>
        </p:spPr>
      </p:cxnSp>
      <p:sp>
        <p:nvSpPr>
          <p:cNvPr id="24" name="正方形/長方形 23"/>
          <p:cNvSpPr/>
          <p:nvPr/>
        </p:nvSpPr>
        <p:spPr bwMode="auto">
          <a:xfrm>
            <a:off x="3853571" y="5182623"/>
            <a:ext cx="1436447" cy="29457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3" name="直線矢印コネクタ 32"/>
          <p:cNvCxnSpPr/>
          <p:nvPr/>
        </p:nvCxnSpPr>
        <p:spPr bwMode="auto">
          <a:xfrm rot="5400000" flipH="1" flipV="1">
            <a:off x="3802993" y="4407219"/>
            <a:ext cx="1550603" cy="210"/>
          </a:xfrm>
          <a:prstGeom prst="straightConnector1">
            <a:avLst/>
          </a:prstGeom>
          <a:noFill/>
          <a:ln w="38100" cap="flat" cmpd="sng" algn="ctr">
            <a:solidFill>
              <a:srgbClr val="FF0000"/>
            </a:solidFill>
            <a:prstDash val="solid"/>
            <a:round/>
            <a:headEnd type="none" w="med" len="med"/>
            <a:tailEnd type="arrow"/>
          </a:ln>
          <a:effectLst/>
        </p:spPr>
      </p:cxnSp>
      <p:sp>
        <p:nvSpPr>
          <p:cNvPr id="38" name="円/楕円 37"/>
          <p:cNvSpPr/>
          <p:nvPr/>
        </p:nvSpPr>
        <p:spPr bwMode="auto">
          <a:xfrm>
            <a:off x="4044455" y="3014962"/>
            <a:ext cx="1061477" cy="61066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linds(horizontal)">
                                      <p:cBhvr>
                                        <p:cTn id="15" dur="500"/>
                                        <p:tgtEl>
                                          <p:spTgt spid="3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linds(horizontal)">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-core</a:t>
            </a:r>
            <a:r>
              <a:rPr lang="ja-JP" altLang="en-US" dirty="0" err="1" smtClean="0"/>
              <a:t>の抽</a:t>
            </a:r>
            <a:r>
              <a:rPr lang="ja-JP" altLang="en-US" dirty="0" smtClean="0"/>
              <a:t>出（</a:t>
            </a:r>
            <a:r>
              <a:rPr lang="en-US" altLang="ja-JP" dirty="0" smtClean="0"/>
              <a:t>4</a:t>
            </a:r>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抽出したコミュニティから得られる知見は？</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r>
              <a:rPr lang="ja-JP" altLang="en-US" dirty="0" smtClean="0"/>
              <a:t>金融・鉄鋼業・鉄道などの企業には兼任重役が存在しており，異業種企業を結びつけている</a:t>
            </a:r>
            <a:endParaRPr lang="en-US" altLang="ja-JP" dirty="0" smtClean="0"/>
          </a:p>
          <a:p>
            <a:pPr lvl="1"/>
            <a:r>
              <a:rPr kumimoji="1" lang="ja-JP" altLang="en-US" dirty="0" smtClean="0"/>
              <a:t>金融</a:t>
            </a:r>
            <a:r>
              <a:rPr lang="ja-JP" altLang="en-US" dirty="0" smtClean="0"/>
              <a:t>（</a:t>
            </a:r>
            <a:r>
              <a:rPr lang="en-US" altLang="ja-JP" dirty="0" err="1" smtClean="0"/>
              <a:t>clydesdale</a:t>
            </a:r>
            <a:r>
              <a:rPr lang="en-US" altLang="ja-JP" dirty="0" smtClean="0"/>
              <a:t> bank</a:t>
            </a:r>
            <a:r>
              <a:rPr lang="ja-JP" altLang="en-US" dirty="0" smtClean="0"/>
              <a:t>）と鉄道（</a:t>
            </a:r>
            <a:r>
              <a:rPr lang="en-US" altLang="ja-JP" dirty="0" err="1" smtClean="0"/>
              <a:t>caledonian</a:t>
            </a:r>
            <a:r>
              <a:rPr lang="en-US" altLang="ja-JP" dirty="0" smtClean="0"/>
              <a:t> railway</a:t>
            </a:r>
            <a:r>
              <a:rPr lang="ja-JP" altLang="en-US" dirty="0" smtClean="0"/>
              <a:t>）には同じ兼任重役が</a:t>
            </a:r>
            <a:r>
              <a:rPr lang="en-US" altLang="ja-JP" dirty="0" smtClean="0"/>
              <a:t>3</a:t>
            </a:r>
            <a:r>
              <a:rPr lang="ja-JP" altLang="en-US" dirty="0" smtClean="0"/>
              <a:t>人存在する，など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112</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331913" y="1792060"/>
            <a:ext cx="6279244" cy="3143771"/>
          </a:xfrm>
          <a:prstGeom prst="rect">
            <a:avLst/>
          </a:prstGeom>
          <a:noFill/>
          <a:ln w="9525">
            <a:noFill/>
            <a:miter lim="800000"/>
            <a:headEnd/>
            <a:tailEnd/>
          </a:ln>
          <a:effectLst/>
        </p:spPr>
      </p:pic>
      <p:sp>
        <p:nvSpPr>
          <p:cNvPr id="8" name="円/楕円 7"/>
          <p:cNvSpPr/>
          <p:nvPr/>
        </p:nvSpPr>
        <p:spPr bwMode="auto">
          <a:xfrm>
            <a:off x="4826000" y="2881086"/>
            <a:ext cx="522515" cy="44268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m</a:t>
            </a:r>
            <a:r>
              <a:rPr lang="en-US" altLang="ja-JP" dirty="0" smtClean="0"/>
              <a:t>-slice</a:t>
            </a:r>
            <a:endParaRPr kumimoji="1" lang="ja-JP" altLang="en-US" dirty="0"/>
          </a:p>
        </p:txBody>
      </p:sp>
      <p:sp>
        <p:nvSpPr>
          <p:cNvPr id="3" name="コンテンツ プレースホルダ 2"/>
          <p:cNvSpPr>
            <a:spLocks noGrp="1"/>
          </p:cNvSpPr>
          <p:nvPr>
            <p:ph idx="1"/>
          </p:nvPr>
        </p:nvSpPr>
        <p:spPr/>
        <p:txBody>
          <a:bodyPr/>
          <a:lstStyle/>
          <a:p>
            <a:r>
              <a:rPr lang="en-US" altLang="ja-JP" i="1" dirty="0" smtClean="0"/>
              <a:t>m</a:t>
            </a:r>
            <a:r>
              <a:rPr lang="ja-JP" altLang="en-US" dirty="0" smtClean="0"/>
              <a:t>本以上重複するエッジによって繋がったノードからなる部分集合のこと</a:t>
            </a:r>
            <a:endParaRPr lang="en-US" altLang="ja-JP" dirty="0" smtClean="0"/>
          </a:p>
          <a:p>
            <a:pPr lvl="1"/>
            <a:r>
              <a:rPr lang="en-US" altLang="ja-JP" i="1" dirty="0" smtClean="0">
                <a:solidFill>
                  <a:srgbClr val="000000"/>
                </a:solidFill>
              </a:rPr>
              <a:t>k</a:t>
            </a:r>
            <a:r>
              <a:rPr lang="en-US" altLang="ja-JP" dirty="0" smtClean="0">
                <a:solidFill>
                  <a:srgbClr val="000000"/>
                </a:solidFill>
              </a:rPr>
              <a:t>-core</a:t>
            </a:r>
            <a:r>
              <a:rPr lang="ja-JP" altLang="en-US" dirty="0" smtClean="0">
                <a:solidFill>
                  <a:srgbClr val="000000"/>
                </a:solidFill>
              </a:rPr>
              <a:t>と類似する考え方</a:t>
            </a:r>
            <a:endParaRPr lang="en-US" altLang="ja-JP" dirty="0" smtClean="0"/>
          </a:p>
          <a:p>
            <a:pPr lvl="1"/>
            <a:r>
              <a:rPr kumimoji="1" lang="en-US" altLang="ja-JP" i="1" dirty="0" smtClean="0"/>
              <a:t>k</a:t>
            </a:r>
            <a:r>
              <a:rPr kumimoji="1" lang="en-US" altLang="ja-JP" dirty="0" smtClean="0"/>
              <a:t>-core</a:t>
            </a:r>
            <a:r>
              <a:rPr kumimoji="1" lang="ja-JP" altLang="en-US" dirty="0" smtClean="0"/>
              <a:t>が次数に注目するのに対して，</a:t>
            </a:r>
            <a:r>
              <a:rPr kumimoji="1" lang="en-US" altLang="ja-JP" i="1" dirty="0" smtClean="0"/>
              <a:t>m</a:t>
            </a:r>
            <a:r>
              <a:rPr kumimoji="1" lang="en-US" altLang="ja-JP" dirty="0" smtClean="0"/>
              <a:t>-slice</a:t>
            </a:r>
            <a:r>
              <a:rPr kumimoji="1" lang="ja-JP" altLang="en-US" dirty="0" smtClean="0"/>
              <a:t>はエッジの重さに注目</a:t>
            </a:r>
            <a:endParaRPr kumimoji="1" lang="ja-JP" altLang="en-US" i="1"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114</a:t>
            </a:fld>
            <a:endParaRPr lang="en-US" altLang="ja-JP"/>
          </a:p>
        </p:txBody>
      </p:sp>
      <p:grpSp>
        <p:nvGrpSpPr>
          <p:cNvPr id="7" name="グループ化 104"/>
          <p:cNvGrpSpPr/>
          <p:nvPr/>
        </p:nvGrpSpPr>
        <p:grpSpPr>
          <a:xfrm>
            <a:off x="272252" y="3032079"/>
            <a:ext cx="3001381" cy="1107654"/>
            <a:chOff x="1206711" y="2846582"/>
            <a:chExt cx="3001381" cy="1107654"/>
          </a:xfrm>
        </p:grpSpPr>
        <p:sp>
          <p:nvSpPr>
            <p:cNvPr id="8" name="円/楕円 7"/>
            <p:cNvSpPr/>
            <p:nvPr/>
          </p:nvSpPr>
          <p:spPr bwMode="auto">
            <a:xfrm>
              <a:off x="1819850" y="284658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1819850" y="34039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206711"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2463003"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5" name="直線コネクタ 14"/>
            <p:cNvCxnSpPr>
              <a:stCxn id="9" idx="6"/>
              <a:endCxn id="11" idx="1"/>
            </p:cNvCxnSpPr>
            <p:nvPr/>
          </p:nvCxnSpPr>
          <p:spPr bwMode="auto">
            <a:xfrm>
              <a:off x="2094262" y="354118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9" idx="0"/>
              <a:endCxn id="8" idx="4"/>
            </p:cNvCxnSpPr>
            <p:nvPr/>
          </p:nvCxnSpPr>
          <p:spPr bwMode="auto">
            <a:xfrm rot="5400000" flipH="1" flipV="1">
              <a:off x="1815563" y="326248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7" name="直線コネクタ 16"/>
            <p:cNvCxnSpPr>
              <a:stCxn id="9" idx="2"/>
              <a:endCxn id="10" idx="7"/>
            </p:cNvCxnSpPr>
            <p:nvPr/>
          </p:nvCxnSpPr>
          <p:spPr bwMode="auto">
            <a:xfrm rot="10800000" flipV="1">
              <a:off x="1440936" y="354118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20" name="円/楕円 19"/>
            <p:cNvSpPr/>
            <p:nvPr/>
          </p:nvSpPr>
          <p:spPr bwMode="auto">
            <a:xfrm>
              <a:off x="3933680" y="367982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8" name="円/楕円 27"/>
            <p:cNvSpPr/>
            <p:nvPr/>
          </p:nvSpPr>
          <p:spPr bwMode="auto">
            <a:xfrm>
              <a:off x="3180644" y="3678393"/>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9" name="直線コネクタ 28"/>
            <p:cNvCxnSpPr>
              <a:stCxn id="11" idx="6"/>
              <a:endCxn id="28" idx="2"/>
            </p:cNvCxnSpPr>
            <p:nvPr/>
          </p:nvCxnSpPr>
          <p:spPr bwMode="auto">
            <a:xfrm flipV="1">
              <a:off x="2737415" y="381559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0" name="直線コネクタ 29"/>
            <p:cNvCxnSpPr>
              <a:stCxn id="28" idx="6"/>
              <a:endCxn id="20" idx="2"/>
            </p:cNvCxnSpPr>
            <p:nvPr/>
          </p:nvCxnSpPr>
          <p:spPr bwMode="auto">
            <a:xfrm>
              <a:off x="3455056" y="381559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31" name="円/楕円 30"/>
            <p:cNvSpPr/>
            <p:nvPr/>
          </p:nvSpPr>
          <p:spPr bwMode="auto">
            <a:xfrm>
              <a:off x="3180644" y="28465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2" name="直線コネクタ 31"/>
            <p:cNvCxnSpPr>
              <a:stCxn id="11" idx="7"/>
              <a:endCxn id="31" idx="3"/>
            </p:cNvCxnSpPr>
            <p:nvPr/>
          </p:nvCxnSpPr>
          <p:spPr bwMode="auto">
            <a:xfrm rot="5400000" flipH="1" flipV="1">
              <a:off x="2640143" y="3137893"/>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4" name="直線コネクタ 33"/>
            <p:cNvCxnSpPr>
              <a:stCxn id="8" idx="6"/>
              <a:endCxn id="31" idx="2"/>
            </p:cNvCxnSpPr>
            <p:nvPr/>
          </p:nvCxnSpPr>
          <p:spPr bwMode="auto">
            <a:xfrm flipV="1">
              <a:off x="2094262" y="2983788"/>
              <a:ext cx="108638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7" name="直線コネクタ 36"/>
            <p:cNvCxnSpPr>
              <a:stCxn id="31" idx="5"/>
              <a:endCxn id="20" idx="1"/>
            </p:cNvCxnSpPr>
            <p:nvPr/>
          </p:nvCxnSpPr>
          <p:spPr bwMode="auto">
            <a:xfrm rot="16200000" flipH="1">
              <a:off x="3374766" y="3120910"/>
              <a:ext cx="639204" cy="55899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grpSp>
        <p:nvGrpSpPr>
          <p:cNvPr id="12" name="グループ化 145"/>
          <p:cNvGrpSpPr/>
          <p:nvPr/>
        </p:nvGrpSpPr>
        <p:grpSpPr>
          <a:xfrm>
            <a:off x="741402" y="4442736"/>
            <a:ext cx="1181021" cy="821770"/>
            <a:chOff x="347523" y="5406854"/>
            <a:chExt cx="1181021" cy="821770"/>
          </a:xfrm>
        </p:grpSpPr>
        <p:sp>
          <p:nvSpPr>
            <p:cNvPr id="40" name="Oval 8"/>
            <p:cNvSpPr>
              <a:spLocks noChangeArrowheads="1"/>
            </p:cNvSpPr>
            <p:nvPr/>
          </p:nvSpPr>
          <p:spPr bwMode="auto">
            <a:xfrm>
              <a:off x="347523" y="5537029"/>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41" name="Oval 11"/>
            <p:cNvSpPr>
              <a:spLocks noChangeArrowheads="1"/>
            </p:cNvSpPr>
            <p:nvPr/>
          </p:nvSpPr>
          <p:spPr bwMode="auto">
            <a:xfrm>
              <a:off x="347523" y="5968829"/>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42" name="Rectangle 12"/>
            <p:cNvSpPr>
              <a:spLocks noChangeArrowheads="1"/>
            </p:cNvSpPr>
            <p:nvPr/>
          </p:nvSpPr>
          <p:spPr bwMode="auto">
            <a:xfrm>
              <a:off x="420548" y="5406854"/>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43" name="Rectangle 13"/>
            <p:cNvSpPr>
              <a:spLocks noChangeArrowheads="1"/>
            </p:cNvSpPr>
            <p:nvPr/>
          </p:nvSpPr>
          <p:spPr bwMode="auto">
            <a:xfrm>
              <a:off x="420548" y="5859292"/>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grpSp>
      <p:grpSp>
        <p:nvGrpSpPr>
          <p:cNvPr id="13" name="グループ化 143"/>
          <p:cNvGrpSpPr/>
          <p:nvPr/>
        </p:nvGrpSpPr>
        <p:grpSpPr>
          <a:xfrm>
            <a:off x="2686343" y="3033510"/>
            <a:ext cx="3298628" cy="3062869"/>
            <a:chOff x="2686343" y="3033510"/>
            <a:chExt cx="3298628" cy="3062869"/>
          </a:xfrm>
        </p:grpSpPr>
        <p:grpSp>
          <p:nvGrpSpPr>
            <p:cNvPr id="14" name="グループ化 103"/>
            <p:cNvGrpSpPr/>
            <p:nvPr/>
          </p:nvGrpSpPr>
          <p:grpSpPr>
            <a:xfrm>
              <a:off x="2686343" y="4988726"/>
              <a:ext cx="3001381" cy="1107653"/>
              <a:chOff x="4754687" y="4888808"/>
              <a:chExt cx="3001381" cy="1107653"/>
            </a:xfrm>
          </p:grpSpPr>
          <p:sp>
            <p:nvSpPr>
              <p:cNvPr id="45" name="円/楕円 44"/>
              <p:cNvSpPr/>
              <p:nvPr/>
            </p:nvSpPr>
            <p:spPr bwMode="auto">
              <a:xfrm>
                <a:off x="5367826" y="4888808"/>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7" name="円/楕円 46"/>
              <p:cNvSpPr/>
              <p:nvPr/>
            </p:nvSpPr>
            <p:spPr bwMode="auto">
              <a:xfrm>
                <a:off x="4754687"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8" name="円/楕円 47"/>
              <p:cNvSpPr/>
              <p:nvPr/>
            </p:nvSpPr>
            <p:spPr bwMode="auto">
              <a:xfrm>
                <a:off x="6010979"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49" name="直線コネクタ 48"/>
              <p:cNvCxnSpPr>
                <a:stCxn id="47" idx="6"/>
                <a:endCxn id="48" idx="2"/>
              </p:cNvCxnSpPr>
              <p:nvPr/>
            </p:nvCxnSpPr>
            <p:spPr bwMode="auto">
              <a:xfrm>
                <a:off x="5029099" y="5857825"/>
                <a:ext cx="981880"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0" name="直線コネクタ 49"/>
              <p:cNvCxnSpPr>
                <a:stCxn id="48" idx="1"/>
                <a:endCxn id="45" idx="5"/>
              </p:cNvCxnSpPr>
              <p:nvPr/>
            </p:nvCxnSpPr>
            <p:spPr bwMode="auto">
              <a:xfrm rot="16200000" flipV="1">
                <a:off x="5507723" y="5217362"/>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1" name="直線コネクタ 50"/>
              <p:cNvCxnSpPr>
                <a:stCxn id="45" idx="3"/>
                <a:endCxn id="47" idx="7"/>
              </p:cNvCxnSpPr>
              <p:nvPr/>
            </p:nvCxnSpPr>
            <p:spPr bwMode="auto">
              <a:xfrm rot="5400000">
                <a:off x="4879577" y="5232369"/>
                <a:ext cx="637773" cy="41910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2" name="円/楕円 51"/>
              <p:cNvSpPr/>
              <p:nvPr/>
            </p:nvSpPr>
            <p:spPr bwMode="auto">
              <a:xfrm>
                <a:off x="7481656" y="572204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9" name="直線コネクタ 58"/>
              <p:cNvCxnSpPr>
                <a:stCxn id="45" idx="6"/>
                <a:endCxn id="52" idx="1"/>
              </p:cNvCxnSpPr>
              <p:nvPr/>
            </p:nvCxnSpPr>
            <p:spPr bwMode="auto">
              <a:xfrm>
                <a:off x="5642238" y="5026014"/>
                <a:ext cx="1879605" cy="736222"/>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98" name="Rectangle 13"/>
              <p:cNvSpPr>
                <a:spLocks noChangeArrowheads="1"/>
              </p:cNvSpPr>
              <p:nvPr/>
            </p:nvSpPr>
            <p:spPr bwMode="auto">
              <a:xfrm>
                <a:off x="5770643" y="5217284"/>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00" name="直線コネクタ 99"/>
              <p:cNvCxnSpPr>
                <a:stCxn id="48" idx="6"/>
                <a:endCxn id="52" idx="2"/>
              </p:cNvCxnSpPr>
              <p:nvPr/>
            </p:nvCxnSpPr>
            <p:spPr bwMode="auto">
              <a:xfrm>
                <a:off x="6285391" y="5857825"/>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3" name="Rectangle 13"/>
              <p:cNvSpPr>
                <a:spLocks noChangeArrowheads="1"/>
              </p:cNvSpPr>
              <p:nvPr/>
            </p:nvSpPr>
            <p:spPr bwMode="auto">
              <a:xfrm>
                <a:off x="6624923" y="557470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nvGrpSpPr>
            <p:cNvPr id="18" name="グループ化 112"/>
            <p:cNvGrpSpPr/>
            <p:nvPr/>
          </p:nvGrpSpPr>
          <p:grpSpPr>
            <a:xfrm>
              <a:off x="4240172" y="3033510"/>
              <a:ext cx="1744799" cy="1106223"/>
              <a:chOff x="1957056" y="4887376"/>
              <a:chExt cx="1744799" cy="1106223"/>
            </a:xfrm>
          </p:grpSpPr>
          <p:sp>
            <p:nvSpPr>
              <p:cNvPr id="78" name="円/楕円 77"/>
              <p:cNvSpPr/>
              <p:nvPr/>
            </p:nvSpPr>
            <p:spPr bwMode="auto">
              <a:xfrm>
                <a:off x="1957056" y="54447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1" name="直線コネクタ 80"/>
              <p:cNvCxnSpPr>
                <a:stCxn id="78" idx="7"/>
                <a:endCxn id="88" idx="2"/>
              </p:cNvCxnSpPr>
              <p:nvPr/>
            </p:nvCxnSpPr>
            <p:spPr bwMode="auto">
              <a:xfrm rot="5400000" flipH="1" flipV="1">
                <a:off x="2524375" y="4691489"/>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5" name="円/楕円 84"/>
              <p:cNvSpPr/>
              <p:nvPr/>
            </p:nvSpPr>
            <p:spPr bwMode="auto">
              <a:xfrm>
                <a:off x="3317850" y="5719187"/>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6" name="直線コネクタ 85"/>
              <p:cNvCxnSpPr>
                <a:stCxn id="78" idx="6"/>
                <a:endCxn id="85" idx="2"/>
              </p:cNvCxnSpPr>
              <p:nvPr/>
            </p:nvCxnSpPr>
            <p:spPr bwMode="auto">
              <a:xfrm>
                <a:off x="2231468" y="5581982"/>
                <a:ext cx="1086382" cy="27441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8" name="円/楕円 87"/>
              <p:cNvSpPr/>
              <p:nvPr/>
            </p:nvSpPr>
            <p:spPr bwMode="auto">
              <a:xfrm>
                <a:off x="3317850" y="48873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9" name="直線コネクタ 88"/>
              <p:cNvCxnSpPr>
                <a:stCxn id="85" idx="0"/>
                <a:endCxn id="88" idx="4"/>
              </p:cNvCxnSpPr>
              <p:nvPr/>
            </p:nvCxnSpPr>
            <p:spPr bwMode="auto">
              <a:xfrm rot="5400000" flipH="1" flipV="1">
                <a:off x="3176357" y="5440488"/>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1" name="Rectangle 13"/>
              <p:cNvSpPr>
                <a:spLocks noChangeArrowheads="1"/>
              </p:cNvSpPr>
              <p:nvPr/>
            </p:nvSpPr>
            <p:spPr bwMode="auto">
              <a:xfrm>
                <a:off x="2539799" y="4938175"/>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2" name="Rectangle 13"/>
              <p:cNvSpPr>
                <a:spLocks noChangeArrowheads="1"/>
              </p:cNvSpPr>
              <p:nvPr/>
            </p:nvSpPr>
            <p:spPr bwMode="auto">
              <a:xfrm>
                <a:off x="3388949" y="530029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grpSp>
        <p:nvGrpSpPr>
          <p:cNvPr id="19" name="グループ化 144"/>
          <p:cNvGrpSpPr/>
          <p:nvPr/>
        </p:nvGrpSpPr>
        <p:grpSpPr>
          <a:xfrm>
            <a:off x="2765175" y="3590910"/>
            <a:ext cx="1007010" cy="1283647"/>
            <a:chOff x="2765175" y="3590910"/>
            <a:chExt cx="1007010" cy="1283647"/>
          </a:xfrm>
        </p:grpSpPr>
        <p:sp>
          <p:nvSpPr>
            <p:cNvPr id="114" name="右矢印 113"/>
            <p:cNvSpPr/>
            <p:nvPr/>
          </p:nvSpPr>
          <p:spPr bwMode="auto">
            <a:xfrm>
              <a:off x="3321866" y="3590910"/>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5" name="右矢印 114"/>
            <p:cNvSpPr/>
            <p:nvPr/>
          </p:nvSpPr>
          <p:spPr bwMode="auto">
            <a:xfrm rot="2490876">
              <a:off x="2765175" y="4551382"/>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1" name="グループ化 142"/>
          <p:cNvGrpSpPr/>
          <p:nvPr/>
        </p:nvGrpSpPr>
        <p:grpSpPr>
          <a:xfrm>
            <a:off x="5880304" y="3566528"/>
            <a:ext cx="853136" cy="2209658"/>
            <a:chOff x="5880304" y="3566528"/>
            <a:chExt cx="853136" cy="2209658"/>
          </a:xfrm>
        </p:grpSpPr>
        <p:sp>
          <p:nvSpPr>
            <p:cNvPr id="138" name="右矢印 137"/>
            <p:cNvSpPr/>
            <p:nvPr/>
          </p:nvSpPr>
          <p:spPr bwMode="auto">
            <a:xfrm>
              <a:off x="6283121" y="3566528"/>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9" name="右矢印 138"/>
            <p:cNvSpPr/>
            <p:nvPr/>
          </p:nvSpPr>
          <p:spPr bwMode="auto">
            <a:xfrm>
              <a:off x="5880304" y="5453011"/>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2" name="グループ化 146"/>
          <p:cNvGrpSpPr/>
          <p:nvPr/>
        </p:nvGrpSpPr>
        <p:grpSpPr>
          <a:xfrm>
            <a:off x="6330623" y="3033510"/>
            <a:ext cx="2388242" cy="3432201"/>
            <a:chOff x="6330623" y="3033510"/>
            <a:chExt cx="2388242" cy="3432201"/>
          </a:xfrm>
        </p:grpSpPr>
        <p:cxnSp>
          <p:nvCxnSpPr>
            <p:cNvPr id="118" name="直線コネクタ 117"/>
            <p:cNvCxnSpPr>
              <a:stCxn id="117" idx="7"/>
              <a:endCxn id="121" idx="2"/>
            </p:cNvCxnSpPr>
            <p:nvPr/>
          </p:nvCxnSpPr>
          <p:spPr bwMode="auto">
            <a:xfrm rot="5400000" flipH="1" flipV="1">
              <a:off x="7509320" y="2837623"/>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9" name="円/楕円 118"/>
            <p:cNvSpPr/>
            <p:nvPr/>
          </p:nvSpPr>
          <p:spPr bwMode="auto">
            <a:xfrm>
              <a:off x="8302795" y="3865321"/>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8302795" y="30335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22" name="直線コネクタ 121"/>
            <p:cNvCxnSpPr>
              <a:stCxn id="119" idx="0"/>
              <a:endCxn id="121" idx="4"/>
            </p:cNvCxnSpPr>
            <p:nvPr/>
          </p:nvCxnSpPr>
          <p:spPr bwMode="auto">
            <a:xfrm rot="5400000" flipH="1" flipV="1">
              <a:off x="8161302" y="3586622"/>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3" name="Rectangle 13"/>
            <p:cNvSpPr>
              <a:spLocks noChangeArrowheads="1"/>
            </p:cNvSpPr>
            <p:nvPr/>
          </p:nvSpPr>
          <p:spPr bwMode="auto">
            <a:xfrm>
              <a:off x="7524744" y="3084309"/>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24" name="Rectangle 13"/>
            <p:cNvSpPr>
              <a:spLocks noChangeArrowheads="1"/>
            </p:cNvSpPr>
            <p:nvPr/>
          </p:nvSpPr>
          <p:spPr bwMode="auto">
            <a:xfrm>
              <a:off x="8373894" y="344643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7" name="円/楕円 116"/>
            <p:cNvSpPr/>
            <p:nvPr/>
          </p:nvSpPr>
          <p:spPr bwMode="auto">
            <a:xfrm>
              <a:off x="6942001" y="35909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nvGrpSpPr>
            <p:cNvPr id="23" name="グループ化 136"/>
            <p:cNvGrpSpPr/>
            <p:nvPr/>
          </p:nvGrpSpPr>
          <p:grpSpPr>
            <a:xfrm>
              <a:off x="6330623" y="4983202"/>
              <a:ext cx="2388242" cy="1107653"/>
              <a:chOff x="6449184" y="4983202"/>
              <a:chExt cx="2388242" cy="1107653"/>
            </a:xfrm>
          </p:grpSpPr>
          <p:sp>
            <p:nvSpPr>
              <p:cNvPr id="126" name="円/楕円 125"/>
              <p:cNvSpPr/>
              <p:nvPr/>
            </p:nvSpPr>
            <p:spPr bwMode="auto">
              <a:xfrm>
                <a:off x="6449184" y="4983202"/>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8" name="円/楕円 127"/>
              <p:cNvSpPr/>
              <p:nvPr/>
            </p:nvSpPr>
            <p:spPr bwMode="auto">
              <a:xfrm>
                <a:off x="7092337" y="581501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0" name="直線コネクタ 129"/>
              <p:cNvCxnSpPr>
                <a:stCxn id="128" idx="1"/>
                <a:endCxn id="126" idx="5"/>
              </p:cNvCxnSpPr>
              <p:nvPr/>
            </p:nvCxnSpPr>
            <p:spPr bwMode="auto">
              <a:xfrm rot="16200000" flipV="1">
                <a:off x="6589081" y="5311756"/>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2" name="円/楕円 131"/>
              <p:cNvSpPr/>
              <p:nvPr/>
            </p:nvSpPr>
            <p:spPr bwMode="auto">
              <a:xfrm>
                <a:off x="8563014" y="581644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4" name="Rectangle 13"/>
              <p:cNvSpPr>
                <a:spLocks noChangeArrowheads="1"/>
              </p:cNvSpPr>
              <p:nvPr/>
            </p:nvSpPr>
            <p:spPr bwMode="auto">
              <a:xfrm>
                <a:off x="6852001" y="531167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35" name="直線コネクタ 134"/>
              <p:cNvCxnSpPr>
                <a:stCxn id="128" idx="6"/>
                <a:endCxn id="132" idx="2"/>
              </p:cNvCxnSpPr>
              <p:nvPr/>
            </p:nvCxnSpPr>
            <p:spPr bwMode="auto">
              <a:xfrm>
                <a:off x="7366749" y="5952219"/>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6" name="Rectangle 13"/>
              <p:cNvSpPr>
                <a:spLocks noChangeArrowheads="1"/>
              </p:cNvSpPr>
              <p:nvPr/>
            </p:nvSpPr>
            <p:spPr bwMode="auto">
              <a:xfrm>
                <a:off x="7706281" y="566910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sp>
          <p:nvSpPr>
            <p:cNvPr id="140" name="Rectangle 13"/>
            <p:cNvSpPr>
              <a:spLocks noChangeArrowheads="1"/>
            </p:cNvSpPr>
            <p:nvPr/>
          </p:nvSpPr>
          <p:spPr bwMode="auto">
            <a:xfrm>
              <a:off x="7351506" y="4073404"/>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sp>
          <p:nvSpPr>
            <p:cNvPr id="141" name="Rectangle 13"/>
            <p:cNvSpPr>
              <a:spLocks noChangeArrowheads="1"/>
            </p:cNvSpPr>
            <p:nvPr/>
          </p:nvSpPr>
          <p:spPr bwMode="auto">
            <a:xfrm>
              <a:off x="7351506" y="6096379"/>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linds(horizontal)">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linds(horizontal)">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ja-JP" i="1" dirty="0" smtClean="0"/>
              <a:t>m</a:t>
            </a:r>
            <a:r>
              <a:rPr lang="en-US" altLang="ja-JP" dirty="0" smtClean="0"/>
              <a:t>-slice </a:t>
            </a:r>
            <a:r>
              <a:rPr lang="ja-JP" altLang="en-US" dirty="0"/>
              <a:t>と </a:t>
            </a:r>
            <a:r>
              <a:rPr lang="en-US" altLang="ja-JP" i="1" dirty="0" smtClean="0"/>
              <a:t>k</a:t>
            </a:r>
            <a:r>
              <a:rPr lang="en-US" altLang="ja-JP" dirty="0" smtClean="0"/>
              <a:t>-core </a:t>
            </a:r>
            <a:r>
              <a:rPr lang="ja-JP" altLang="en-US" dirty="0"/>
              <a:t>との比較</a:t>
            </a:r>
          </a:p>
        </p:txBody>
      </p:sp>
      <p:sp>
        <p:nvSpPr>
          <p:cNvPr id="24587" name="Rectangle 11"/>
          <p:cNvSpPr>
            <a:spLocks noGrp="1" noChangeArrowheads="1"/>
          </p:cNvSpPr>
          <p:nvPr>
            <p:ph idx="1"/>
          </p:nvPr>
        </p:nvSpPr>
        <p:spPr/>
        <p:txBody>
          <a:bodyPr/>
          <a:lstStyle/>
          <a:p>
            <a:r>
              <a:rPr lang="ja-JP" altLang="en-US" sz="2400" dirty="0"/>
              <a:t>同じネットワークを </a:t>
            </a:r>
            <a:r>
              <a:rPr lang="en-US" altLang="ja-JP" sz="2400" i="1" dirty="0" smtClean="0">
                <a:solidFill>
                  <a:srgbClr val="0000CC"/>
                </a:solidFill>
              </a:rPr>
              <a:t>k</a:t>
            </a:r>
            <a:r>
              <a:rPr lang="en-US" altLang="ja-JP" sz="2400" dirty="0" smtClean="0">
                <a:solidFill>
                  <a:srgbClr val="0000CC"/>
                </a:solidFill>
              </a:rPr>
              <a:t>-core</a:t>
            </a:r>
            <a:r>
              <a:rPr lang="en-US" altLang="ja-JP" sz="2400" dirty="0" smtClean="0"/>
              <a:t> </a:t>
            </a:r>
            <a:r>
              <a:rPr lang="ja-JP" altLang="en-US" sz="2400" dirty="0"/>
              <a:t>と </a:t>
            </a:r>
            <a:r>
              <a:rPr lang="en-US" altLang="ja-JP" sz="2400" i="1" dirty="0" smtClean="0">
                <a:solidFill>
                  <a:srgbClr val="CC0000"/>
                </a:solidFill>
              </a:rPr>
              <a:t>m</a:t>
            </a:r>
            <a:r>
              <a:rPr lang="en-US" altLang="ja-JP" sz="2400" dirty="0" smtClean="0">
                <a:solidFill>
                  <a:srgbClr val="CC0000"/>
                </a:solidFill>
              </a:rPr>
              <a:t>-slice </a:t>
            </a:r>
            <a:r>
              <a:rPr lang="ja-JP" altLang="en-US" sz="2400" dirty="0"/>
              <a:t>で変換して</a:t>
            </a:r>
            <a:r>
              <a:rPr lang="ja-JP" altLang="en-US" sz="2400" dirty="0" smtClean="0"/>
              <a:t>みる</a:t>
            </a:r>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dirty="0" smtClean="0"/>
          </a:p>
          <a:p>
            <a:pPr lvl="1"/>
            <a:r>
              <a:rPr lang="en-US" altLang="ja-JP" i="1" dirty="0" smtClean="0"/>
              <a:t>k</a:t>
            </a:r>
            <a:r>
              <a:rPr lang="en-US" altLang="ja-JP" dirty="0" smtClean="0"/>
              <a:t>-core </a:t>
            </a:r>
            <a:r>
              <a:rPr lang="ja-JP" altLang="en-US" dirty="0" smtClean="0"/>
              <a:t>と同様に </a:t>
            </a:r>
            <a:r>
              <a:rPr lang="en-US" altLang="ja-JP" i="1" dirty="0" smtClean="0"/>
              <a:t>m</a:t>
            </a:r>
            <a:r>
              <a:rPr lang="en-US" altLang="ja-JP" dirty="0" smtClean="0"/>
              <a:t>-slice </a:t>
            </a:r>
            <a:r>
              <a:rPr lang="ja-JP" altLang="en-US" dirty="0" smtClean="0"/>
              <a:t>に属する頂点は </a:t>
            </a:r>
            <a:r>
              <a:rPr lang="en-US" altLang="ja-JP" dirty="0" smtClean="0"/>
              <a:t>(m-1)-slice</a:t>
            </a:r>
            <a:r>
              <a:rPr lang="ja-JP" altLang="en-US" dirty="0" smtClean="0"/>
              <a:t> 以下にも</a:t>
            </a:r>
            <a:r>
              <a:rPr lang="en-US" altLang="ja-JP" dirty="0" smtClean="0"/>
              <a:t/>
            </a:r>
            <a:br>
              <a:rPr lang="en-US" altLang="ja-JP" dirty="0" smtClean="0"/>
            </a:br>
            <a:r>
              <a:rPr lang="ja-JP" altLang="en-US" dirty="0" smtClean="0"/>
              <a:t>属する</a:t>
            </a:r>
          </a:p>
          <a:p>
            <a:pPr lvl="2"/>
            <a:r>
              <a:rPr lang="en-US" altLang="ja-JP" dirty="0" smtClean="0"/>
              <a:t>8-slice </a:t>
            </a:r>
            <a:r>
              <a:rPr lang="ja-JP" altLang="en-US" dirty="0" smtClean="0"/>
              <a:t>に属する頂点は，同時に </a:t>
            </a:r>
            <a:r>
              <a:rPr lang="en-US" altLang="ja-JP" dirty="0" smtClean="0"/>
              <a:t>7-slice, 6-slice, 5-slice,… 0-slice</a:t>
            </a:r>
            <a:r>
              <a:rPr lang="ja-JP" altLang="en-US" dirty="0" smtClean="0"/>
              <a:t> に属する</a:t>
            </a:r>
          </a:p>
          <a:p>
            <a:endParaRPr lang="en-US" altLang="ja-JP" sz="2400" dirty="0" smtClean="0"/>
          </a:p>
        </p:txBody>
      </p:sp>
      <p:sp>
        <p:nvSpPr>
          <p:cNvPr id="10" name="スライド番号プレースホルダ 5"/>
          <p:cNvSpPr>
            <a:spLocks noGrp="1"/>
          </p:cNvSpPr>
          <p:nvPr>
            <p:ph type="sldNum" sz="quarter" idx="12"/>
          </p:nvPr>
        </p:nvSpPr>
        <p:spPr/>
        <p:txBody>
          <a:bodyPr/>
          <a:lstStyle/>
          <a:p>
            <a:fld id="{94328A1D-80A7-461F-9C6F-4E44507FA47F}" type="slidenum">
              <a:rPr lang="en-US" altLang="ja-JP"/>
              <a:pPr/>
              <a:t>115</a:t>
            </a:fld>
            <a:endParaRPr lang="en-US" altLang="ja-JP"/>
          </a:p>
        </p:txBody>
      </p:sp>
      <p:sp>
        <p:nvSpPr>
          <p:cNvPr id="24585" name="Rectangle 9"/>
          <p:cNvSpPr>
            <a:spLocks noChangeArrowheads="1"/>
          </p:cNvSpPr>
          <p:nvPr/>
        </p:nvSpPr>
        <p:spPr bwMode="auto">
          <a:xfrm>
            <a:off x="1558651" y="1819275"/>
            <a:ext cx="2929007"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0000CC"/>
                </a:solidFill>
              </a:rPr>
              <a:t>k</a:t>
            </a:r>
            <a:r>
              <a:rPr lang="en-US" altLang="ja-JP" sz="2000" dirty="0" smtClean="0">
                <a:solidFill>
                  <a:srgbClr val="0000CC"/>
                </a:solidFill>
              </a:rPr>
              <a:t>-core  </a:t>
            </a:r>
            <a:r>
              <a:rPr lang="ja-JP" altLang="en-US" sz="2000" dirty="0">
                <a:solidFill>
                  <a:srgbClr val="0000CC"/>
                </a:solidFill>
              </a:rPr>
              <a:t>（隣接ノードの数）</a:t>
            </a:r>
          </a:p>
        </p:txBody>
      </p:sp>
      <p:sp>
        <p:nvSpPr>
          <p:cNvPr id="24586" name="Rectangle 10"/>
          <p:cNvSpPr>
            <a:spLocks noChangeArrowheads="1"/>
          </p:cNvSpPr>
          <p:nvPr/>
        </p:nvSpPr>
        <p:spPr bwMode="auto">
          <a:xfrm>
            <a:off x="5045795" y="1819275"/>
            <a:ext cx="2743059"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CC0000"/>
                </a:solidFill>
              </a:rPr>
              <a:t>m</a:t>
            </a:r>
            <a:r>
              <a:rPr lang="en-US" altLang="ja-JP" sz="2000" dirty="0" smtClean="0">
                <a:solidFill>
                  <a:srgbClr val="CC0000"/>
                </a:solidFill>
              </a:rPr>
              <a:t>-slice </a:t>
            </a:r>
            <a:r>
              <a:rPr lang="ja-JP" altLang="en-US" sz="2000" dirty="0">
                <a:solidFill>
                  <a:srgbClr val="CC0000"/>
                </a:solidFill>
              </a:rPr>
              <a:t>（エッジの重み）</a:t>
            </a:r>
          </a:p>
        </p:txBody>
      </p:sp>
      <p:pic>
        <p:nvPicPr>
          <p:cNvPr id="24589" name="Picture 13"/>
          <p:cNvPicPr>
            <a:picLocks noChangeAspect="1" noChangeArrowheads="1"/>
          </p:cNvPicPr>
          <p:nvPr/>
        </p:nvPicPr>
        <p:blipFill>
          <a:blip r:embed="rId3" cstate="print"/>
          <a:srcRect/>
          <a:stretch>
            <a:fillRect/>
          </a:stretch>
        </p:blipFill>
        <p:spPr bwMode="auto">
          <a:xfrm>
            <a:off x="4684127" y="2132966"/>
            <a:ext cx="3096665" cy="2871179"/>
          </a:xfrm>
          <a:prstGeom prst="rect">
            <a:avLst/>
          </a:prstGeom>
          <a:noFill/>
          <a:ln w="9525">
            <a:noFill/>
            <a:miter lim="800000"/>
            <a:headEnd/>
            <a:tailEnd/>
          </a:ln>
          <a:effectLst/>
        </p:spPr>
      </p:pic>
      <p:pic>
        <p:nvPicPr>
          <p:cNvPr id="24590" name="Picture 14"/>
          <p:cNvPicPr>
            <a:picLocks noChangeAspect="1" noChangeArrowheads="1"/>
          </p:cNvPicPr>
          <p:nvPr/>
        </p:nvPicPr>
        <p:blipFill>
          <a:blip r:embed="rId4" cstate="print"/>
          <a:srcRect/>
          <a:stretch>
            <a:fillRect/>
          </a:stretch>
        </p:blipFill>
        <p:spPr bwMode="auto">
          <a:xfrm>
            <a:off x="1331913" y="2132966"/>
            <a:ext cx="3096665" cy="2871179"/>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ja-JP" altLang="en-US" dirty="0" smtClean="0"/>
              <a:t>なぜ </a:t>
            </a:r>
            <a:r>
              <a:rPr lang="en-US" altLang="ja-JP" i="1" dirty="0" smtClean="0"/>
              <a:t>m</a:t>
            </a:r>
            <a:r>
              <a:rPr lang="en-US" altLang="ja-JP" dirty="0" smtClean="0"/>
              <a:t>-slice </a:t>
            </a:r>
            <a:r>
              <a:rPr lang="ja-JP" altLang="en-US" dirty="0" smtClean="0"/>
              <a:t>が必要なのか</a:t>
            </a:r>
            <a:r>
              <a:rPr lang="en-US" altLang="ja-JP" dirty="0"/>
              <a:t>?</a:t>
            </a:r>
          </a:p>
        </p:txBody>
      </p:sp>
      <p:sp>
        <p:nvSpPr>
          <p:cNvPr id="49155" name="Rectangle 3"/>
          <p:cNvSpPr>
            <a:spLocks noGrp="1" noChangeArrowheads="1"/>
          </p:cNvSpPr>
          <p:nvPr>
            <p:ph idx="1"/>
          </p:nvPr>
        </p:nvSpPr>
        <p:spPr/>
        <p:txBody>
          <a:bodyPr/>
          <a:lstStyle/>
          <a:p>
            <a:r>
              <a:rPr lang="en-US" altLang="ja-JP" i="1" dirty="0" smtClean="0"/>
              <a:t>k</a:t>
            </a:r>
            <a:r>
              <a:rPr lang="en-US" altLang="ja-JP" dirty="0" smtClean="0"/>
              <a:t>-core </a:t>
            </a:r>
            <a:r>
              <a:rPr lang="ja-JP" altLang="en-US" dirty="0" smtClean="0"/>
              <a:t>よりも </a:t>
            </a:r>
            <a:r>
              <a:rPr lang="en-US" altLang="ja-JP" i="1" dirty="0" smtClean="0"/>
              <a:t>m</a:t>
            </a:r>
            <a:r>
              <a:rPr lang="en-US" altLang="ja-JP" dirty="0" smtClean="0"/>
              <a:t>-slice </a:t>
            </a:r>
            <a:r>
              <a:rPr lang="ja-JP" altLang="en-US" dirty="0" smtClean="0"/>
              <a:t>の方が関係の強さを表現する場合に</a:t>
            </a:r>
            <a:r>
              <a:rPr lang="en-US" altLang="ja-JP" dirty="0" smtClean="0"/>
              <a:t/>
            </a:r>
            <a:br>
              <a:rPr lang="en-US" altLang="ja-JP" dirty="0" smtClean="0"/>
            </a:br>
            <a:r>
              <a:rPr lang="ja-JP" altLang="en-US" dirty="0" smtClean="0"/>
              <a:t>直感的である</a:t>
            </a:r>
            <a:endParaRPr lang="ja-JP" altLang="en-US" dirty="0"/>
          </a:p>
          <a:p>
            <a:pPr lvl="1"/>
            <a:r>
              <a:rPr lang="ja-JP" altLang="en-US" dirty="0" smtClean="0"/>
              <a:t>ここ</a:t>
            </a:r>
            <a:r>
              <a:rPr lang="ja-JP" altLang="en-US" dirty="0"/>
              <a:t>で扱うのは会社と兼任重役の関係</a:t>
            </a:r>
          </a:p>
          <a:p>
            <a:pPr lvl="1"/>
            <a:r>
              <a:rPr lang="ja-JP" altLang="en-US" dirty="0" smtClean="0"/>
              <a:t>「様々</a:t>
            </a:r>
            <a:r>
              <a:rPr lang="ja-JP" altLang="en-US" dirty="0"/>
              <a:t>な会社と兼任重役を通じて繋がっている</a:t>
            </a:r>
            <a:r>
              <a:rPr lang="ja-JP" altLang="en-US" dirty="0" smtClean="0"/>
              <a:t>会社」と</a:t>
            </a:r>
            <a:r>
              <a:rPr lang="ja-JP" altLang="en-US" dirty="0"/>
              <a:t>いうのは特徴が薄れる</a:t>
            </a:r>
          </a:p>
          <a:p>
            <a:pPr lvl="1"/>
            <a:r>
              <a:rPr lang="ja-JP" altLang="en-US" dirty="0" smtClean="0"/>
              <a:t>「同じ</a:t>
            </a:r>
            <a:r>
              <a:rPr lang="ja-JP" altLang="en-US" dirty="0"/>
              <a:t>会社と複数の兼任重役を通じて繋がっている会社</a:t>
            </a:r>
            <a:r>
              <a:rPr lang="ja-JP" altLang="en-US" dirty="0" smtClean="0"/>
              <a:t>同士」は</a:t>
            </a:r>
            <a:r>
              <a:rPr lang="ja-JP" altLang="en-US" dirty="0"/>
              <a:t>経営方針が似ているといえる</a:t>
            </a:r>
          </a:p>
        </p:txBody>
      </p:sp>
      <p:sp>
        <p:nvSpPr>
          <p:cNvPr id="41" name="スライド番号プレースホルダ 5"/>
          <p:cNvSpPr>
            <a:spLocks noGrp="1"/>
          </p:cNvSpPr>
          <p:nvPr>
            <p:ph type="sldNum" sz="quarter" idx="12"/>
          </p:nvPr>
        </p:nvSpPr>
        <p:spPr/>
        <p:txBody>
          <a:bodyPr/>
          <a:lstStyle/>
          <a:p>
            <a:fld id="{D5D7EA03-0448-4D6E-813E-68FD14CD50E5}" type="slidenum">
              <a:rPr lang="en-US" altLang="ja-JP"/>
              <a:pPr/>
              <a:t>116</a:t>
            </a:fld>
            <a:endParaRPr lang="en-US" altLang="ja-JP"/>
          </a:p>
        </p:txBody>
      </p:sp>
      <p:sp>
        <p:nvSpPr>
          <p:cNvPr id="49184" name="Line 32"/>
          <p:cNvSpPr>
            <a:spLocks noChangeShapeType="1"/>
          </p:cNvSpPr>
          <p:nvPr/>
        </p:nvSpPr>
        <p:spPr bwMode="auto">
          <a:xfrm flipH="1">
            <a:off x="7116531" y="5353966"/>
            <a:ext cx="863600" cy="0"/>
          </a:xfrm>
          <a:prstGeom prst="line">
            <a:avLst/>
          </a:prstGeom>
          <a:noFill/>
          <a:ln w="9525">
            <a:solidFill>
              <a:schemeClr val="tx1"/>
            </a:solidFill>
            <a:round/>
            <a:headEnd/>
            <a:tailEnd/>
          </a:ln>
          <a:effectLst/>
        </p:spPr>
        <p:txBody>
          <a:bodyPr/>
          <a:lstStyle/>
          <a:p>
            <a:endParaRPr lang="ja-JP" altLang="en-US"/>
          </a:p>
        </p:txBody>
      </p:sp>
      <p:sp>
        <p:nvSpPr>
          <p:cNvPr id="49185" name="Line 33"/>
          <p:cNvSpPr>
            <a:spLocks noChangeShapeType="1"/>
          </p:cNvSpPr>
          <p:nvPr/>
        </p:nvSpPr>
        <p:spPr bwMode="auto">
          <a:xfrm flipH="1">
            <a:off x="7114944" y="5425404"/>
            <a:ext cx="863600" cy="0"/>
          </a:xfrm>
          <a:prstGeom prst="line">
            <a:avLst/>
          </a:prstGeom>
          <a:noFill/>
          <a:ln w="9525">
            <a:solidFill>
              <a:schemeClr val="tx1"/>
            </a:solidFill>
            <a:round/>
            <a:headEnd/>
            <a:tailEnd/>
          </a:ln>
          <a:effectLst/>
        </p:spPr>
        <p:txBody>
          <a:bodyPr/>
          <a:lstStyle/>
          <a:p>
            <a:endParaRPr lang="ja-JP" altLang="en-US"/>
          </a:p>
        </p:txBody>
      </p:sp>
      <p:sp>
        <p:nvSpPr>
          <p:cNvPr id="49186" name="Line 34"/>
          <p:cNvSpPr>
            <a:spLocks noChangeShapeType="1"/>
          </p:cNvSpPr>
          <p:nvPr/>
        </p:nvSpPr>
        <p:spPr bwMode="auto">
          <a:xfrm flipH="1">
            <a:off x="7114944" y="5498429"/>
            <a:ext cx="863600" cy="0"/>
          </a:xfrm>
          <a:prstGeom prst="line">
            <a:avLst/>
          </a:prstGeom>
          <a:noFill/>
          <a:ln w="9525">
            <a:solidFill>
              <a:schemeClr val="tx1"/>
            </a:solidFill>
            <a:round/>
            <a:headEnd/>
            <a:tailEnd/>
          </a:ln>
          <a:effectLst/>
        </p:spPr>
        <p:txBody>
          <a:bodyPr/>
          <a:lstStyle/>
          <a:p>
            <a:endParaRPr lang="ja-JP" altLang="en-US"/>
          </a:p>
        </p:txBody>
      </p:sp>
      <p:sp>
        <p:nvSpPr>
          <p:cNvPr id="49187" name="Line 35"/>
          <p:cNvSpPr>
            <a:spLocks noChangeShapeType="1"/>
          </p:cNvSpPr>
          <p:nvPr/>
        </p:nvSpPr>
        <p:spPr bwMode="auto">
          <a:xfrm flipH="1">
            <a:off x="7116531" y="5569866"/>
            <a:ext cx="863600" cy="0"/>
          </a:xfrm>
          <a:prstGeom prst="line">
            <a:avLst/>
          </a:prstGeom>
          <a:noFill/>
          <a:ln w="9525">
            <a:solidFill>
              <a:schemeClr val="tx1"/>
            </a:solidFill>
            <a:round/>
            <a:headEnd/>
            <a:tailEnd/>
          </a:ln>
          <a:effectLst/>
        </p:spPr>
        <p:txBody>
          <a:bodyPr/>
          <a:lstStyle/>
          <a:p>
            <a:endParaRPr lang="ja-JP" altLang="en-US"/>
          </a:p>
        </p:txBody>
      </p:sp>
      <p:sp>
        <p:nvSpPr>
          <p:cNvPr id="49173" name="Line 21"/>
          <p:cNvSpPr>
            <a:spLocks noChangeShapeType="1"/>
          </p:cNvSpPr>
          <p:nvPr/>
        </p:nvSpPr>
        <p:spPr bwMode="auto">
          <a:xfrm flipV="1">
            <a:off x="1498369" y="5522241"/>
            <a:ext cx="720725" cy="503238"/>
          </a:xfrm>
          <a:prstGeom prst="line">
            <a:avLst/>
          </a:prstGeom>
          <a:noFill/>
          <a:ln w="9525">
            <a:solidFill>
              <a:schemeClr val="tx1"/>
            </a:solidFill>
            <a:round/>
            <a:headEnd/>
            <a:tailEnd/>
          </a:ln>
          <a:effectLst/>
        </p:spPr>
        <p:txBody>
          <a:bodyPr/>
          <a:lstStyle/>
          <a:p>
            <a:endParaRPr lang="ja-JP" altLang="en-US"/>
          </a:p>
        </p:txBody>
      </p:sp>
      <p:sp>
        <p:nvSpPr>
          <p:cNvPr id="49172" name="Line 20"/>
          <p:cNvSpPr>
            <a:spLocks noChangeShapeType="1"/>
          </p:cNvSpPr>
          <p:nvPr/>
        </p:nvSpPr>
        <p:spPr bwMode="auto">
          <a:xfrm>
            <a:off x="1282469" y="4585616"/>
            <a:ext cx="792162" cy="431800"/>
          </a:xfrm>
          <a:prstGeom prst="line">
            <a:avLst/>
          </a:prstGeom>
          <a:noFill/>
          <a:ln w="9525">
            <a:solidFill>
              <a:schemeClr val="tx1"/>
            </a:solidFill>
            <a:round/>
            <a:headEnd/>
            <a:tailEnd/>
          </a:ln>
          <a:effectLst/>
        </p:spPr>
        <p:txBody>
          <a:bodyPr/>
          <a:lstStyle/>
          <a:p>
            <a:endParaRPr lang="ja-JP" altLang="en-US"/>
          </a:p>
        </p:txBody>
      </p:sp>
      <p:sp>
        <p:nvSpPr>
          <p:cNvPr id="49174" name="Line 22"/>
          <p:cNvSpPr>
            <a:spLocks noChangeShapeType="1"/>
          </p:cNvSpPr>
          <p:nvPr/>
        </p:nvSpPr>
        <p:spPr bwMode="auto">
          <a:xfrm flipH="1" flipV="1">
            <a:off x="2795356" y="5593679"/>
            <a:ext cx="792163" cy="647700"/>
          </a:xfrm>
          <a:prstGeom prst="line">
            <a:avLst/>
          </a:prstGeom>
          <a:noFill/>
          <a:ln w="9525">
            <a:solidFill>
              <a:schemeClr val="tx1"/>
            </a:solidFill>
            <a:round/>
            <a:headEnd/>
            <a:tailEnd/>
          </a:ln>
          <a:effectLst/>
        </p:spPr>
        <p:txBody>
          <a:bodyPr/>
          <a:lstStyle/>
          <a:p>
            <a:endParaRPr lang="ja-JP" altLang="en-US"/>
          </a:p>
        </p:txBody>
      </p:sp>
      <p:sp>
        <p:nvSpPr>
          <p:cNvPr id="49175" name="Line 23"/>
          <p:cNvSpPr>
            <a:spLocks noChangeShapeType="1"/>
          </p:cNvSpPr>
          <p:nvPr/>
        </p:nvSpPr>
        <p:spPr bwMode="auto">
          <a:xfrm flipH="1">
            <a:off x="2868381" y="5017416"/>
            <a:ext cx="935038" cy="219075"/>
          </a:xfrm>
          <a:prstGeom prst="line">
            <a:avLst/>
          </a:prstGeom>
          <a:noFill/>
          <a:ln w="9525">
            <a:solidFill>
              <a:schemeClr val="tx1"/>
            </a:solidFill>
            <a:round/>
            <a:headEnd/>
            <a:tailEnd/>
          </a:ln>
          <a:effectLst/>
        </p:spPr>
        <p:txBody>
          <a:bodyPr/>
          <a:lstStyle/>
          <a:p>
            <a:endParaRPr lang="ja-JP" altLang="en-US"/>
          </a:p>
        </p:txBody>
      </p:sp>
      <p:sp>
        <p:nvSpPr>
          <p:cNvPr id="49156" name="Rectangle 4"/>
          <p:cNvSpPr>
            <a:spLocks noChangeArrowheads="1"/>
          </p:cNvSpPr>
          <p:nvPr/>
        </p:nvSpPr>
        <p:spPr bwMode="auto">
          <a:xfrm>
            <a:off x="2292119" y="5161879"/>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7" name="AutoShape 5"/>
          <p:cNvSpPr>
            <a:spLocks noChangeArrowheads="1"/>
          </p:cNvSpPr>
          <p:nvPr/>
        </p:nvSpPr>
        <p:spPr bwMode="auto">
          <a:xfrm>
            <a:off x="2147656" y="4730079"/>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8" name="AutoShape 6"/>
          <p:cNvSpPr>
            <a:spLocks noChangeArrowheads="1"/>
          </p:cNvSpPr>
          <p:nvPr/>
        </p:nvSpPr>
        <p:spPr bwMode="auto">
          <a:xfrm>
            <a:off x="1498369" y="46586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59" name="Rectangle 7"/>
          <p:cNvSpPr>
            <a:spLocks noChangeArrowheads="1"/>
          </p:cNvSpPr>
          <p:nvPr/>
        </p:nvSpPr>
        <p:spPr bwMode="auto">
          <a:xfrm>
            <a:off x="6395806" y="5425404"/>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0" name="AutoShape 8"/>
          <p:cNvSpPr>
            <a:spLocks noChangeArrowheads="1"/>
          </p:cNvSpPr>
          <p:nvPr/>
        </p:nvSpPr>
        <p:spPr bwMode="auto">
          <a:xfrm>
            <a:off x="6251344" y="4993604"/>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4" name="AutoShape 12"/>
          <p:cNvSpPr>
            <a:spLocks noChangeArrowheads="1"/>
          </p:cNvSpPr>
          <p:nvPr/>
        </p:nvSpPr>
        <p:spPr bwMode="auto">
          <a:xfrm>
            <a:off x="1787294"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5" name="AutoShape 13"/>
          <p:cNvSpPr>
            <a:spLocks noChangeArrowheads="1"/>
          </p:cNvSpPr>
          <p:nvPr/>
        </p:nvSpPr>
        <p:spPr bwMode="auto">
          <a:xfrm>
            <a:off x="3154131" y="501741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6" name="AutoShape 14"/>
          <p:cNvSpPr>
            <a:spLocks noChangeArrowheads="1"/>
          </p:cNvSpPr>
          <p:nvPr/>
        </p:nvSpPr>
        <p:spPr bwMode="auto">
          <a:xfrm>
            <a:off x="2868381"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7" name="AutoShape 15"/>
          <p:cNvSpPr>
            <a:spLocks noChangeArrowheads="1"/>
          </p:cNvSpPr>
          <p:nvPr/>
        </p:nvSpPr>
        <p:spPr bwMode="auto">
          <a:xfrm>
            <a:off x="7259406" y="50650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8" name="AutoShape 16"/>
          <p:cNvSpPr>
            <a:spLocks noChangeArrowheads="1"/>
          </p:cNvSpPr>
          <p:nvPr/>
        </p:nvSpPr>
        <p:spPr bwMode="auto">
          <a:xfrm>
            <a:off x="7332431" y="5209504"/>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9" name="AutoShape 17"/>
          <p:cNvSpPr>
            <a:spLocks noChangeArrowheads="1"/>
          </p:cNvSpPr>
          <p:nvPr/>
        </p:nvSpPr>
        <p:spPr bwMode="auto">
          <a:xfrm>
            <a:off x="7403869" y="535396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70" name="AutoShape 18"/>
          <p:cNvSpPr>
            <a:spLocks noChangeArrowheads="1"/>
          </p:cNvSpPr>
          <p:nvPr/>
        </p:nvSpPr>
        <p:spPr bwMode="auto">
          <a:xfrm>
            <a:off x="7475306" y="549842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83" name="Rectangle 31"/>
          <p:cNvSpPr>
            <a:spLocks noChangeArrowheads="1"/>
          </p:cNvSpPr>
          <p:nvPr/>
        </p:nvSpPr>
        <p:spPr bwMode="auto">
          <a:xfrm>
            <a:off x="1715856" y="3915691"/>
            <a:ext cx="1697901"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k</a:t>
            </a:r>
            <a:r>
              <a:rPr lang="en-US" altLang="ja-JP" dirty="0" smtClean="0"/>
              <a:t>-core </a:t>
            </a:r>
            <a:r>
              <a:rPr lang="ja-JP" altLang="en-US" dirty="0"/>
              <a:t>の場合</a:t>
            </a:r>
          </a:p>
          <a:p>
            <a:pPr>
              <a:buNone/>
            </a:pPr>
            <a:r>
              <a:rPr lang="ja-JP" altLang="en-US" dirty="0"/>
              <a:t>	</a:t>
            </a:r>
            <a:r>
              <a:rPr lang="en-US" altLang="ja-JP" dirty="0" smtClean="0"/>
              <a:t>(</a:t>
            </a:r>
            <a:r>
              <a:rPr lang="en-US" altLang="ja-JP" i="1" dirty="0" smtClean="0"/>
              <a:t>k</a:t>
            </a:r>
            <a:r>
              <a:rPr lang="en-US" altLang="ja-JP" dirty="0" smtClean="0"/>
              <a:t>=4</a:t>
            </a:r>
            <a:r>
              <a:rPr lang="en-US" altLang="ja-JP" dirty="0"/>
              <a:t>)</a:t>
            </a:r>
          </a:p>
        </p:txBody>
      </p:sp>
      <p:sp>
        <p:nvSpPr>
          <p:cNvPr id="49188" name="AutoShape 36"/>
          <p:cNvSpPr>
            <a:spLocks noChangeArrowheads="1"/>
          </p:cNvSpPr>
          <p:nvPr/>
        </p:nvSpPr>
        <p:spPr bwMode="auto">
          <a:xfrm>
            <a:off x="3658956" y="3771229"/>
            <a:ext cx="1800225" cy="1008062"/>
          </a:xfrm>
          <a:prstGeom prst="cloudCallout">
            <a:avLst>
              <a:gd name="adj1" fmla="val -65343"/>
              <a:gd name="adj2" fmla="val 56301"/>
            </a:avLst>
          </a:prstGeom>
          <a:solidFill>
            <a:srgbClr val="FFF3FB"/>
          </a:solidFill>
          <a:ln w="9525">
            <a:solidFill>
              <a:schemeClr val="tx1"/>
            </a:solidFill>
            <a:round/>
            <a:headEnd/>
            <a:tailEnd/>
          </a:ln>
          <a:effectLst/>
        </p:spPr>
        <p:txBody>
          <a:bodyPr/>
          <a:lstStyle/>
          <a:p>
            <a:pPr algn="ctr">
              <a:buNone/>
            </a:pPr>
            <a:r>
              <a:rPr lang="ja-JP" altLang="en-US" dirty="0"/>
              <a:t>優柔不断</a:t>
            </a:r>
          </a:p>
          <a:p>
            <a:pPr algn="ctr">
              <a:buNone/>
            </a:pPr>
            <a:r>
              <a:rPr lang="ja-JP" altLang="en-US" dirty="0"/>
              <a:t>？</a:t>
            </a:r>
          </a:p>
        </p:txBody>
      </p:sp>
      <p:sp>
        <p:nvSpPr>
          <p:cNvPr id="49189" name="Rectangle 37"/>
          <p:cNvSpPr>
            <a:spLocks noChangeArrowheads="1"/>
          </p:cNvSpPr>
          <p:nvPr/>
        </p:nvSpPr>
        <p:spPr bwMode="auto">
          <a:xfrm>
            <a:off x="6540269" y="4131591"/>
            <a:ext cx="1717137"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m</a:t>
            </a:r>
            <a:r>
              <a:rPr lang="en-US" altLang="ja-JP" dirty="0" smtClean="0"/>
              <a:t>-slice </a:t>
            </a:r>
            <a:r>
              <a:rPr lang="ja-JP" altLang="en-US" dirty="0"/>
              <a:t>の場合</a:t>
            </a:r>
          </a:p>
          <a:p>
            <a:pPr>
              <a:buNone/>
            </a:pPr>
            <a:r>
              <a:rPr lang="ja-JP" altLang="en-US" dirty="0"/>
              <a:t>	</a:t>
            </a:r>
            <a:r>
              <a:rPr lang="en-US" altLang="ja-JP" dirty="0"/>
              <a:t>(</a:t>
            </a:r>
            <a:r>
              <a:rPr lang="en-US" altLang="ja-JP" i="1" dirty="0" smtClean="0"/>
              <a:t>m</a:t>
            </a:r>
            <a:r>
              <a:rPr lang="en-US" altLang="ja-JP" dirty="0" smtClean="0"/>
              <a:t>=4</a:t>
            </a:r>
            <a:r>
              <a:rPr lang="en-US" altLang="ja-JP" dirty="0"/>
              <a:t>)</a:t>
            </a:r>
          </a:p>
        </p:txBody>
      </p:sp>
      <p:sp>
        <p:nvSpPr>
          <p:cNvPr id="49190" name="AutoShape 38"/>
          <p:cNvSpPr>
            <a:spLocks noChangeArrowheads="1"/>
          </p:cNvSpPr>
          <p:nvPr/>
        </p:nvSpPr>
        <p:spPr bwMode="auto">
          <a:xfrm>
            <a:off x="4740044" y="5642891"/>
            <a:ext cx="1366837" cy="576263"/>
          </a:xfrm>
          <a:prstGeom prst="wedgeRectCallout">
            <a:avLst>
              <a:gd name="adj1" fmla="val 59986"/>
              <a:gd name="adj2" fmla="val -29889"/>
            </a:avLst>
          </a:prstGeom>
          <a:solidFill>
            <a:srgbClr val="FFF3FB"/>
          </a:solidFill>
          <a:ln w="9525">
            <a:solidFill>
              <a:schemeClr val="tx1"/>
            </a:solidFill>
            <a:miter lim="800000"/>
            <a:headEnd/>
            <a:tailEnd/>
          </a:ln>
          <a:effectLst/>
        </p:spPr>
        <p:txBody>
          <a:bodyPr/>
          <a:lstStyle/>
          <a:p>
            <a:pPr algn="ctr">
              <a:buNone/>
            </a:pPr>
            <a:r>
              <a:rPr lang="ja-JP" altLang="en-US" dirty="0"/>
              <a:t>似てる！</a:t>
            </a:r>
          </a:p>
        </p:txBody>
      </p:sp>
      <p:sp>
        <p:nvSpPr>
          <p:cNvPr id="49191" name="Line 39"/>
          <p:cNvSpPr>
            <a:spLocks noChangeShapeType="1"/>
          </p:cNvSpPr>
          <p:nvPr/>
        </p:nvSpPr>
        <p:spPr bwMode="auto">
          <a:xfrm flipH="1">
            <a:off x="3803419" y="3855366"/>
            <a:ext cx="2376488" cy="2708275"/>
          </a:xfrm>
          <a:prstGeom prst="line">
            <a:avLst/>
          </a:prstGeom>
          <a:noFill/>
          <a:ln w="9525">
            <a:solidFill>
              <a:schemeClr val="tx1"/>
            </a:solidFill>
            <a:round/>
            <a:headEnd/>
            <a:tailEnd/>
          </a:ln>
          <a:effectLst/>
        </p:spPr>
        <p:txBody>
          <a:bodyPr/>
          <a:lstStyle/>
          <a:p>
            <a:endParaRPr lang="ja-JP" altLang="en-US"/>
          </a:p>
        </p:txBody>
      </p:sp>
      <p:sp>
        <p:nvSpPr>
          <p:cNvPr id="49192" name="Rectangle 40"/>
          <p:cNvSpPr>
            <a:spLocks noChangeArrowheads="1"/>
          </p:cNvSpPr>
          <p:nvPr/>
        </p:nvSpPr>
        <p:spPr bwMode="auto">
          <a:xfrm>
            <a:off x="991956" y="448877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3" name="AutoShape 41"/>
          <p:cNvSpPr>
            <a:spLocks noChangeArrowheads="1"/>
          </p:cNvSpPr>
          <p:nvPr/>
        </p:nvSpPr>
        <p:spPr bwMode="auto">
          <a:xfrm>
            <a:off x="918931" y="427287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4" name="Rectangle 42"/>
          <p:cNvSpPr>
            <a:spLocks noChangeArrowheads="1"/>
          </p:cNvSpPr>
          <p:nvPr/>
        </p:nvSpPr>
        <p:spPr bwMode="auto">
          <a:xfrm>
            <a:off x="1207856" y="607310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5" name="AutoShape 43"/>
          <p:cNvSpPr>
            <a:spLocks noChangeArrowheads="1"/>
          </p:cNvSpPr>
          <p:nvPr/>
        </p:nvSpPr>
        <p:spPr bwMode="auto">
          <a:xfrm>
            <a:off x="1134831" y="585720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6" name="Rectangle 44"/>
          <p:cNvSpPr>
            <a:spLocks noChangeArrowheads="1"/>
          </p:cNvSpPr>
          <p:nvPr/>
        </p:nvSpPr>
        <p:spPr bwMode="auto">
          <a:xfrm>
            <a:off x="3512906" y="621915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7" name="AutoShape 45"/>
          <p:cNvSpPr>
            <a:spLocks noChangeArrowheads="1"/>
          </p:cNvSpPr>
          <p:nvPr/>
        </p:nvSpPr>
        <p:spPr bwMode="auto">
          <a:xfrm>
            <a:off x="3439881" y="600325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8" name="Rectangle 46"/>
          <p:cNvSpPr>
            <a:spLocks noChangeArrowheads="1"/>
          </p:cNvSpPr>
          <p:nvPr/>
        </p:nvSpPr>
        <p:spPr bwMode="auto">
          <a:xfrm>
            <a:off x="3944706" y="506662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9" name="AutoShape 47"/>
          <p:cNvSpPr>
            <a:spLocks noChangeArrowheads="1"/>
          </p:cNvSpPr>
          <p:nvPr/>
        </p:nvSpPr>
        <p:spPr bwMode="auto">
          <a:xfrm>
            <a:off x="3871681" y="485072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0" name="Rectangle 48"/>
          <p:cNvSpPr>
            <a:spLocks noChangeArrowheads="1"/>
          </p:cNvSpPr>
          <p:nvPr/>
        </p:nvSpPr>
        <p:spPr bwMode="auto">
          <a:xfrm>
            <a:off x="8265881" y="5496841"/>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1" name="AutoShape 49"/>
          <p:cNvSpPr>
            <a:spLocks noChangeArrowheads="1"/>
          </p:cNvSpPr>
          <p:nvPr/>
        </p:nvSpPr>
        <p:spPr bwMode="auto">
          <a:xfrm>
            <a:off x="8192856" y="5280941"/>
            <a:ext cx="363538" cy="217488"/>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ja-JP" dirty="0" err="1" smtClean="0"/>
              <a:t>Pajek</a:t>
            </a:r>
            <a:r>
              <a:rPr lang="en-US" altLang="ja-JP" dirty="0" smtClean="0"/>
              <a:t> </a:t>
            </a:r>
            <a:r>
              <a:rPr lang="ja-JP" altLang="en-US" dirty="0"/>
              <a:t>による </a:t>
            </a:r>
            <a:r>
              <a:rPr lang="en-US" altLang="ja-JP" i="1" dirty="0" smtClean="0"/>
              <a:t>m</a:t>
            </a:r>
            <a:r>
              <a:rPr lang="en-US" altLang="ja-JP" dirty="0" smtClean="0"/>
              <a:t>-slice </a:t>
            </a:r>
            <a:r>
              <a:rPr lang="ja-JP" altLang="en-US" dirty="0" smtClean="0"/>
              <a:t>の計算</a:t>
            </a:r>
            <a:endParaRPr lang="ja-JP" altLang="en-US" dirty="0"/>
          </a:p>
        </p:txBody>
      </p:sp>
      <p:sp>
        <p:nvSpPr>
          <p:cNvPr id="25603" name="Rectangle 3"/>
          <p:cNvSpPr>
            <a:spLocks noGrp="1" noChangeArrowheads="1"/>
          </p:cNvSpPr>
          <p:nvPr>
            <p:ph idx="1"/>
          </p:nvPr>
        </p:nvSpPr>
        <p:spPr/>
        <p:txBody>
          <a:bodyPr/>
          <a:lstStyle/>
          <a:p>
            <a:pPr>
              <a:lnSpc>
                <a:spcPct val="90000"/>
              </a:lnSpc>
            </a:pPr>
            <a:r>
              <a:rPr lang="en-US" altLang="ja-JP" i="1" dirty="0" smtClean="0"/>
              <a:t>m</a:t>
            </a:r>
            <a:r>
              <a:rPr lang="en-US" altLang="ja-JP" dirty="0" smtClean="0"/>
              <a:t>-slice </a:t>
            </a:r>
            <a:r>
              <a:rPr lang="ja-JP" altLang="en-US" dirty="0"/>
              <a:t>を計算</a:t>
            </a:r>
            <a:r>
              <a:rPr lang="ja-JP" altLang="en-US" dirty="0" smtClean="0"/>
              <a:t>する</a:t>
            </a:r>
            <a:endParaRPr lang="en-US" altLang="ja-JP" dirty="0" smtClean="0"/>
          </a:p>
          <a:p>
            <a:pPr lvl="1">
              <a:lnSpc>
                <a:spcPct val="90000"/>
              </a:lnSpc>
            </a:pPr>
            <a:r>
              <a:rPr lang="en-US" altLang="ja-JP" i="1" dirty="0" smtClean="0"/>
              <a:t>m</a:t>
            </a:r>
            <a:r>
              <a:rPr lang="en-US" altLang="ja-JP" dirty="0" smtClean="0"/>
              <a:t>-slice </a:t>
            </a:r>
            <a:r>
              <a:rPr lang="ja-JP" altLang="en-US" dirty="0" smtClean="0"/>
              <a:t>による計算結果を </a:t>
            </a:r>
            <a:r>
              <a:rPr lang="en-US" altLang="ja-JP" dirty="0" smtClean="0"/>
              <a:t>Partition </a:t>
            </a:r>
            <a:r>
              <a:rPr lang="ja-JP" altLang="en-US" dirty="0" smtClean="0"/>
              <a:t>として与える</a:t>
            </a:r>
            <a:endParaRPr lang="ja-JP" altLang="en-US" dirty="0"/>
          </a:p>
          <a:p>
            <a:pPr lvl="2">
              <a:lnSpc>
                <a:spcPct val="90000"/>
              </a:lnSpc>
            </a:pPr>
            <a:r>
              <a:rPr lang="en-US" altLang="ja-JP" dirty="0">
                <a:solidFill>
                  <a:srgbClr val="0033CC"/>
                </a:solidFill>
              </a:rPr>
              <a:t>Net </a:t>
            </a:r>
            <a:r>
              <a:rPr lang="ja-JP" altLang="en-US" dirty="0">
                <a:solidFill>
                  <a:srgbClr val="0033CC"/>
                </a:solidFill>
              </a:rPr>
              <a:t>＞ </a:t>
            </a:r>
            <a:r>
              <a:rPr lang="en-US" altLang="ja-JP" dirty="0">
                <a:solidFill>
                  <a:srgbClr val="0033CC"/>
                </a:solidFill>
              </a:rPr>
              <a:t>Partitions </a:t>
            </a:r>
            <a:r>
              <a:rPr lang="ja-JP" altLang="en-US" dirty="0">
                <a:solidFill>
                  <a:srgbClr val="0033CC"/>
                </a:solidFill>
              </a:rPr>
              <a:t>＞ </a:t>
            </a:r>
            <a:r>
              <a:rPr lang="en-US" altLang="ja-JP" dirty="0">
                <a:solidFill>
                  <a:srgbClr val="0033CC"/>
                </a:solidFill>
              </a:rPr>
              <a:t>Valued Core </a:t>
            </a:r>
            <a:r>
              <a:rPr lang="ja-JP" altLang="en-US" dirty="0" smtClean="0">
                <a:solidFill>
                  <a:srgbClr val="0033CC"/>
                </a:solidFill>
              </a:rPr>
              <a:t>＞ </a:t>
            </a:r>
            <a:r>
              <a:rPr lang="en-US" altLang="ja-JP" dirty="0">
                <a:solidFill>
                  <a:srgbClr val="0033CC"/>
                </a:solidFill>
              </a:rPr>
              <a:t>First Threshold and Step</a:t>
            </a:r>
          </a:p>
          <a:p>
            <a:pPr lvl="2">
              <a:lnSpc>
                <a:spcPct val="90000"/>
              </a:lnSpc>
            </a:pPr>
            <a:r>
              <a:rPr lang="ja-JP" altLang="en-US" dirty="0" smtClean="0"/>
              <a:t>ネットワーク構造を反映したグループ分けが作成される</a:t>
            </a:r>
            <a:endParaRPr lang="en-US" altLang="ja-JP" dirty="0" smtClean="0"/>
          </a:p>
          <a:p>
            <a:pPr lvl="1">
              <a:lnSpc>
                <a:spcPct val="90000"/>
              </a:lnSpc>
            </a:pPr>
            <a:r>
              <a:rPr lang="ja-JP" altLang="en-US" dirty="0" smtClean="0"/>
              <a:t>エッジの重みをグラフに反映させる</a:t>
            </a:r>
            <a:endParaRPr lang="en-US" altLang="ja-JP" dirty="0" smtClean="0"/>
          </a:p>
          <a:p>
            <a:pPr lvl="2">
              <a:lnSpc>
                <a:spcPct val="90000"/>
              </a:lnSpc>
            </a:pPr>
            <a:r>
              <a:rPr lang="en-US" altLang="ja-JP" dirty="0" smtClean="0"/>
              <a:t>Options &gt; Lines &gt; Different Widths</a:t>
            </a:r>
          </a:p>
          <a:p>
            <a:pPr lvl="1">
              <a:lnSpc>
                <a:spcPct val="90000"/>
              </a:lnSpc>
            </a:pPr>
            <a:endParaRPr lang="en-US" altLang="ja-JP" dirty="0" smtClean="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buNone/>
            </a:pPr>
            <a:endParaRPr lang="ja-JP" altLang="en-US" dirty="0"/>
          </a:p>
        </p:txBody>
      </p:sp>
      <p:sp>
        <p:nvSpPr>
          <p:cNvPr id="16" name="スライド番号プレースホルダ 5"/>
          <p:cNvSpPr>
            <a:spLocks noGrp="1"/>
          </p:cNvSpPr>
          <p:nvPr>
            <p:ph type="sldNum" sz="quarter" idx="12"/>
          </p:nvPr>
        </p:nvSpPr>
        <p:spPr/>
        <p:txBody>
          <a:bodyPr/>
          <a:lstStyle/>
          <a:p>
            <a:fld id="{183EB0E4-09F6-4155-AB79-6999D1848ED9}" type="slidenum">
              <a:rPr lang="en-US" altLang="ja-JP"/>
              <a:pPr/>
              <a:t>117</a:t>
            </a:fld>
            <a:endParaRPr lang="en-US" altLang="ja-JP"/>
          </a:p>
        </p:txBody>
      </p:sp>
      <p:sp>
        <p:nvSpPr>
          <p:cNvPr id="25613" name="Oval 13"/>
          <p:cNvSpPr>
            <a:spLocks noChangeArrowheads="1"/>
          </p:cNvSpPr>
          <p:nvPr/>
        </p:nvSpPr>
        <p:spPr bwMode="auto">
          <a:xfrm>
            <a:off x="5724525" y="5711029"/>
            <a:ext cx="144463" cy="144462"/>
          </a:xfrm>
          <a:prstGeom prst="ellipse">
            <a:avLst/>
          </a:prstGeom>
          <a:solidFill>
            <a:srgbClr val="66CCFF"/>
          </a:solidFill>
          <a:ln w="9525">
            <a:solidFill>
              <a:schemeClr val="tx1"/>
            </a:solidFill>
            <a:round/>
            <a:headEnd/>
            <a:tailEnd/>
          </a:ln>
          <a:effectLst/>
        </p:spPr>
        <p:txBody>
          <a:bodyPr wrap="none" anchor="ctr"/>
          <a:lstStyle/>
          <a:p>
            <a:endParaRPr lang="ja-JP" altLang="en-US"/>
          </a:p>
        </p:txBody>
      </p:sp>
      <p:sp>
        <p:nvSpPr>
          <p:cNvPr id="25614" name="Oval 14"/>
          <p:cNvSpPr>
            <a:spLocks noChangeArrowheads="1"/>
          </p:cNvSpPr>
          <p:nvPr/>
        </p:nvSpPr>
        <p:spPr bwMode="auto">
          <a:xfrm>
            <a:off x="5724525" y="5279229"/>
            <a:ext cx="144463" cy="144462"/>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25615" name="Oval 15"/>
          <p:cNvSpPr>
            <a:spLocks noChangeArrowheads="1"/>
          </p:cNvSpPr>
          <p:nvPr/>
        </p:nvSpPr>
        <p:spPr bwMode="auto">
          <a:xfrm>
            <a:off x="5724525" y="4845841"/>
            <a:ext cx="144463" cy="144463"/>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25616" name="Oval 16"/>
          <p:cNvSpPr>
            <a:spLocks noChangeArrowheads="1"/>
          </p:cNvSpPr>
          <p:nvPr/>
        </p:nvSpPr>
        <p:spPr bwMode="auto">
          <a:xfrm>
            <a:off x="5724525" y="3658391"/>
            <a:ext cx="144463" cy="144463"/>
          </a:xfrm>
          <a:prstGeom prst="ellipse">
            <a:avLst/>
          </a:prstGeom>
          <a:solidFill>
            <a:srgbClr val="6600CC"/>
          </a:solidFill>
          <a:ln w="9525">
            <a:solidFill>
              <a:schemeClr val="tx1"/>
            </a:solidFill>
            <a:round/>
            <a:headEnd/>
            <a:tailEnd/>
          </a:ln>
          <a:effectLst/>
        </p:spPr>
        <p:txBody>
          <a:bodyPr wrap="none" anchor="ctr"/>
          <a:lstStyle/>
          <a:p>
            <a:endParaRPr lang="ja-JP" altLang="en-US"/>
          </a:p>
        </p:txBody>
      </p:sp>
      <p:sp>
        <p:nvSpPr>
          <p:cNvPr id="25617" name="Rectangle 17"/>
          <p:cNvSpPr>
            <a:spLocks noChangeArrowheads="1"/>
          </p:cNvSpPr>
          <p:nvPr/>
        </p:nvSpPr>
        <p:spPr bwMode="auto">
          <a:xfrm>
            <a:off x="5940425" y="5580854"/>
            <a:ext cx="851515" cy="369332"/>
          </a:xfrm>
          <a:prstGeom prst="rect">
            <a:avLst/>
          </a:prstGeom>
          <a:noFill/>
          <a:ln w="9525">
            <a:noFill/>
            <a:miter lim="800000"/>
            <a:headEnd/>
            <a:tailEnd/>
          </a:ln>
          <a:effectLst/>
        </p:spPr>
        <p:txBody>
          <a:bodyPr wrap="none">
            <a:spAutoFit/>
          </a:bodyPr>
          <a:lstStyle/>
          <a:p>
            <a:pPr>
              <a:buNone/>
            </a:pPr>
            <a:r>
              <a:rPr lang="en-US" altLang="ja-JP" dirty="0"/>
              <a:t>0-slice</a:t>
            </a:r>
          </a:p>
        </p:txBody>
      </p:sp>
      <p:sp>
        <p:nvSpPr>
          <p:cNvPr id="25618" name="Rectangle 18"/>
          <p:cNvSpPr>
            <a:spLocks noChangeArrowheads="1"/>
          </p:cNvSpPr>
          <p:nvPr/>
        </p:nvSpPr>
        <p:spPr bwMode="auto">
          <a:xfrm>
            <a:off x="5940425" y="5134766"/>
            <a:ext cx="851515" cy="369332"/>
          </a:xfrm>
          <a:prstGeom prst="rect">
            <a:avLst/>
          </a:prstGeom>
          <a:noFill/>
          <a:ln w="9525">
            <a:noFill/>
            <a:miter lim="800000"/>
            <a:headEnd/>
            <a:tailEnd/>
          </a:ln>
          <a:effectLst/>
        </p:spPr>
        <p:txBody>
          <a:bodyPr wrap="none">
            <a:spAutoFit/>
          </a:bodyPr>
          <a:lstStyle/>
          <a:p>
            <a:pPr>
              <a:buNone/>
            </a:pPr>
            <a:r>
              <a:rPr lang="en-US" altLang="ja-JP" dirty="0"/>
              <a:t>1-slice</a:t>
            </a:r>
          </a:p>
        </p:txBody>
      </p:sp>
      <p:sp>
        <p:nvSpPr>
          <p:cNvPr id="25619" name="Rectangle 19"/>
          <p:cNvSpPr>
            <a:spLocks noChangeArrowheads="1"/>
          </p:cNvSpPr>
          <p:nvPr/>
        </p:nvSpPr>
        <p:spPr bwMode="auto">
          <a:xfrm>
            <a:off x="5940425" y="4737891"/>
            <a:ext cx="851515" cy="369332"/>
          </a:xfrm>
          <a:prstGeom prst="rect">
            <a:avLst/>
          </a:prstGeom>
          <a:noFill/>
          <a:ln w="9525">
            <a:noFill/>
            <a:miter lim="800000"/>
            <a:headEnd/>
            <a:tailEnd/>
          </a:ln>
          <a:effectLst/>
        </p:spPr>
        <p:txBody>
          <a:bodyPr wrap="none">
            <a:spAutoFit/>
          </a:bodyPr>
          <a:lstStyle/>
          <a:p>
            <a:pPr>
              <a:buNone/>
            </a:pPr>
            <a:r>
              <a:rPr lang="en-US" altLang="ja-JP" dirty="0"/>
              <a:t>2-slice</a:t>
            </a:r>
          </a:p>
        </p:txBody>
      </p:sp>
      <p:sp>
        <p:nvSpPr>
          <p:cNvPr id="25620" name="Rectangle 20"/>
          <p:cNvSpPr>
            <a:spLocks noChangeArrowheads="1"/>
          </p:cNvSpPr>
          <p:nvPr/>
        </p:nvSpPr>
        <p:spPr bwMode="auto">
          <a:xfrm>
            <a:off x="5940425" y="3550441"/>
            <a:ext cx="851515" cy="369332"/>
          </a:xfrm>
          <a:prstGeom prst="rect">
            <a:avLst/>
          </a:prstGeom>
          <a:noFill/>
          <a:ln w="9525">
            <a:noFill/>
            <a:miter lim="800000"/>
            <a:headEnd/>
            <a:tailEnd/>
          </a:ln>
          <a:effectLst/>
        </p:spPr>
        <p:txBody>
          <a:bodyPr wrap="none">
            <a:spAutoFit/>
          </a:bodyPr>
          <a:lstStyle/>
          <a:p>
            <a:pPr>
              <a:buNone/>
            </a:pPr>
            <a:r>
              <a:rPr lang="en-US" altLang="ja-JP" dirty="0"/>
              <a:t>8-slice</a:t>
            </a:r>
          </a:p>
        </p:txBody>
      </p:sp>
      <p:sp>
        <p:nvSpPr>
          <p:cNvPr id="25621" name="Rectangle 21"/>
          <p:cNvSpPr>
            <a:spLocks noChangeArrowheads="1"/>
          </p:cNvSpPr>
          <p:nvPr/>
        </p:nvSpPr>
        <p:spPr bwMode="auto">
          <a:xfrm>
            <a:off x="6156325" y="3967954"/>
            <a:ext cx="300082" cy="701731"/>
          </a:xfrm>
          <a:prstGeom prst="rect">
            <a:avLst/>
          </a:prstGeom>
          <a:noFill/>
          <a:ln w="9525">
            <a:noFill/>
            <a:miter lim="800000"/>
            <a:headEnd/>
            <a:tailEnd/>
          </a:ln>
          <a:effectLst/>
        </p:spPr>
        <p:txBody>
          <a:bodyPr wrap="none">
            <a:spAutoFit/>
          </a:bodyPr>
          <a:lstStyle/>
          <a:p>
            <a:pPr>
              <a:buNone/>
            </a:pPr>
            <a:r>
              <a:rPr lang="ja-JP" altLang="en-US" dirty="0"/>
              <a:t>：</a:t>
            </a:r>
          </a:p>
          <a:p>
            <a:pPr>
              <a:buNone/>
            </a:pPr>
            <a:r>
              <a:rPr lang="ja-JP" altLang="en-US" dirty="0" smtClean="0"/>
              <a:t>：</a:t>
            </a:r>
            <a:endParaRPr lang="ja-JP" altLang="en-US" dirty="0"/>
          </a:p>
        </p:txBody>
      </p:sp>
      <p:pic>
        <p:nvPicPr>
          <p:cNvPr id="4099" name="Picture 3"/>
          <p:cNvPicPr>
            <a:picLocks noChangeAspect="1" noChangeArrowheads="1"/>
          </p:cNvPicPr>
          <p:nvPr/>
        </p:nvPicPr>
        <p:blipFill>
          <a:blip r:embed="rId3" cstate="print"/>
          <a:srcRect/>
          <a:stretch>
            <a:fillRect/>
          </a:stretch>
        </p:blipFill>
        <p:spPr bwMode="auto">
          <a:xfrm>
            <a:off x="1173616" y="3260841"/>
            <a:ext cx="4412269" cy="2865322"/>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6FAC5E4F-6F92-411C-BA4A-159DAA43131E}" type="slidenum">
              <a:rPr lang="en-US" altLang="ja-JP"/>
              <a:pPr/>
              <a:t>118</a:t>
            </a:fld>
            <a:endParaRPr lang="en-US" altLang="ja-JP"/>
          </a:p>
        </p:txBody>
      </p:sp>
      <p:sp>
        <p:nvSpPr>
          <p:cNvPr id="33794" name="Rectangle 2"/>
          <p:cNvSpPr>
            <a:spLocks noGrp="1" noChangeArrowheads="1"/>
          </p:cNvSpPr>
          <p:nvPr>
            <p:ph type="title"/>
          </p:nvPr>
        </p:nvSpPr>
        <p:spPr/>
        <p:txBody>
          <a:bodyPr/>
          <a:lstStyle/>
          <a:p>
            <a:r>
              <a:rPr lang="ja-JP" altLang="en-US" dirty="0" smtClean="0"/>
              <a:t>コミュニティの</a:t>
            </a:r>
            <a:r>
              <a:rPr lang="ja-JP" altLang="en-US" dirty="0"/>
              <a:t>抽出</a:t>
            </a:r>
          </a:p>
        </p:txBody>
      </p:sp>
      <p:sp>
        <p:nvSpPr>
          <p:cNvPr id="33795" name="Rectangle 3"/>
          <p:cNvSpPr>
            <a:spLocks noGrp="1" noChangeArrowheads="1"/>
          </p:cNvSpPr>
          <p:nvPr>
            <p:ph type="body" idx="1"/>
          </p:nvPr>
        </p:nvSpPr>
        <p:spPr>
          <a:xfrm>
            <a:off x="539750" y="1052513"/>
            <a:ext cx="8229600" cy="5805487"/>
          </a:xfrm>
        </p:spPr>
        <p:txBody>
          <a:bodyPr/>
          <a:lstStyle/>
          <a:p>
            <a:pPr>
              <a:lnSpc>
                <a:spcPct val="90000"/>
              </a:lnSpc>
            </a:pPr>
            <a:r>
              <a:rPr lang="en-US" altLang="ja-JP" dirty="0" smtClean="0"/>
              <a:t>2-slice</a:t>
            </a:r>
            <a:r>
              <a:rPr lang="ja-JP" altLang="en-US" dirty="0" smtClean="0"/>
              <a:t>以上に</a:t>
            </a:r>
            <a:r>
              <a:rPr lang="ja-JP" altLang="en-US" dirty="0"/>
              <a:t>属するサブネットワークを抽出する</a:t>
            </a:r>
          </a:p>
          <a:p>
            <a:pPr lvl="1">
              <a:lnSpc>
                <a:spcPct val="90000"/>
              </a:lnSpc>
            </a:pPr>
            <a:r>
              <a:rPr lang="en-US" altLang="ja-JP" sz="2000" dirty="0" smtClean="0"/>
              <a:t>Operation </a:t>
            </a:r>
            <a:r>
              <a:rPr lang="ja-JP" altLang="en-US" sz="2000" dirty="0"/>
              <a:t>＞ </a:t>
            </a:r>
            <a:r>
              <a:rPr lang="en-US" altLang="ja-JP" sz="2000" dirty="0"/>
              <a:t>Extract from Network </a:t>
            </a:r>
            <a:r>
              <a:rPr lang="ja-JP" altLang="en-US" sz="2000" dirty="0"/>
              <a:t>＞ </a:t>
            </a:r>
            <a:r>
              <a:rPr lang="en-US" altLang="ja-JP" sz="2000" dirty="0"/>
              <a:t>Partition </a:t>
            </a:r>
            <a:r>
              <a:rPr lang="ja-JP" altLang="en-US" sz="2000" dirty="0"/>
              <a:t>＞ </a:t>
            </a:r>
            <a:r>
              <a:rPr lang="en-US" altLang="ja-JP" sz="2000" dirty="0"/>
              <a:t>2-</a:t>
            </a:r>
            <a:r>
              <a:rPr lang="en-US" altLang="ja-JP" sz="2000" dirty="0" smtClean="0"/>
              <a:t>*</a:t>
            </a:r>
          </a:p>
          <a:p>
            <a:pPr lvl="1">
              <a:lnSpc>
                <a:spcPct val="90000"/>
              </a:lnSpc>
            </a:pPr>
            <a:r>
              <a:rPr lang="en-US" altLang="ja-JP" dirty="0" smtClean="0"/>
              <a:t>Partition </a:t>
            </a:r>
            <a:r>
              <a:rPr lang="ja-JP" altLang="en-US" dirty="0" smtClean="0"/>
              <a:t>番号 </a:t>
            </a:r>
            <a:r>
              <a:rPr lang="en-US" altLang="ja-JP" dirty="0" smtClean="0"/>
              <a:t>2 </a:t>
            </a:r>
            <a:r>
              <a:rPr lang="ja-JP" altLang="en-US" dirty="0" smtClean="0"/>
              <a:t>以上のネットワークを抽出することと同意</a:t>
            </a:r>
            <a:endParaRPr lang="en-US" altLang="ja-JP" dirty="0" smtClean="0"/>
          </a:p>
        </p:txBody>
      </p:sp>
      <p:grpSp>
        <p:nvGrpSpPr>
          <p:cNvPr id="2" name="グループ化 11"/>
          <p:cNvGrpSpPr/>
          <p:nvPr/>
        </p:nvGrpSpPr>
        <p:grpSpPr>
          <a:xfrm>
            <a:off x="311885" y="2757719"/>
            <a:ext cx="8433709" cy="2931881"/>
            <a:chOff x="1143231" y="2757719"/>
            <a:chExt cx="7210915" cy="2506791"/>
          </a:xfrm>
        </p:grpSpPr>
        <p:sp>
          <p:nvSpPr>
            <p:cNvPr id="33804" name="Rectangle 12"/>
            <p:cNvSpPr>
              <a:spLocks noChangeArrowheads="1"/>
            </p:cNvSpPr>
            <p:nvPr/>
          </p:nvSpPr>
          <p:spPr bwMode="auto">
            <a:xfrm>
              <a:off x="1944666" y="32956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3807" name="AutoShape 15"/>
            <p:cNvSpPr>
              <a:spLocks noChangeArrowheads="1"/>
            </p:cNvSpPr>
            <p:nvPr/>
          </p:nvSpPr>
          <p:spPr bwMode="auto">
            <a:xfrm>
              <a:off x="3710416" y="44116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5122" name="Picture 2"/>
            <p:cNvPicPr>
              <a:picLocks noChangeAspect="1" noChangeArrowheads="1"/>
            </p:cNvPicPr>
            <p:nvPr/>
          </p:nvPicPr>
          <p:blipFill>
            <a:blip r:embed="rId3" cstate="print"/>
            <a:srcRect/>
            <a:stretch>
              <a:fillRect/>
            </a:stretch>
          </p:blipFill>
          <p:spPr bwMode="auto">
            <a:xfrm>
              <a:off x="1143231" y="3664991"/>
              <a:ext cx="2463077" cy="1599519"/>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srcRect/>
            <a:stretch>
              <a:fillRect/>
            </a:stretch>
          </p:blipFill>
          <p:spPr bwMode="auto">
            <a:xfrm>
              <a:off x="4071911" y="2757719"/>
              <a:ext cx="4282235" cy="2506791"/>
            </a:xfrm>
            <a:prstGeom prst="rect">
              <a:avLst/>
            </a:prstGeom>
            <a:noFill/>
            <a:ln w="9525">
              <a:noFill/>
              <a:miter lim="800000"/>
              <a:headEnd/>
              <a:tailEnd/>
            </a:ln>
            <a:effectLst/>
          </p:spPr>
        </p:pic>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AE135E7C-8538-4000-832A-FBA844B56C59}" type="slidenum">
              <a:rPr lang="en-US" altLang="ja-JP"/>
              <a:pPr/>
              <a:t>119</a:t>
            </a:fld>
            <a:endParaRPr lang="en-US" altLang="ja-JP"/>
          </a:p>
        </p:txBody>
      </p:sp>
      <p:sp>
        <p:nvSpPr>
          <p:cNvPr id="39938" name="Rectangle 2"/>
          <p:cNvSpPr>
            <a:spLocks noGrp="1" noChangeArrowheads="1"/>
          </p:cNvSpPr>
          <p:nvPr>
            <p:ph type="title"/>
          </p:nvPr>
        </p:nvSpPr>
        <p:spPr/>
        <p:txBody>
          <a:bodyPr/>
          <a:lstStyle/>
          <a:p>
            <a:r>
              <a:rPr lang="ja-JP" altLang="en-US" dirty="0" smtClean="0"/>
              <a:t>エッジ</a:t>
            </a:r>
            <a:r>
              <a:rPr lang="ja-JP" altLang="en-US" dirty="0"/>
              <a:t>の削除</a:t>
            </a:r>
          </a:p>
        </p:txBody>
      </p:sp>
      <p:sp>
        <p:nvSpPr>
          <p:cNvPr id="39939" name="Rectangle 3"/>
          <p:cNvSpPr>
            <a:spLocks noGrp="1" noChangeArrowheads="1"/>
          </p:cNvSpPr>
          <p:nvPr>
            <p:ph type="body" idx="1"/>
          </p:nvPr>
        </p:nvSpPr>
        <p:spPr>
          <a:xfrm>
            <a:off x="457200" y="1052513"/>
            <a:ext cx="8362950" cy="4929187"/>
          </a:xfrm>
        </p:spPr>
        <p:txBody>
          <a:bodyPr/>
          <a:lstStyle/>
          <a:p>
            <a:r>
              <a:rPr lang="ja-JP" altLang="en-US" dirty="0"/>
              <a:t>重みが閾値以下のエッジを削除</a:t>
            </a:r>
            <a:r>
              <a:rPr lang="ja-JP" altLang="en-US" dirty="0" smtClean="0"/>
              <a:t>する</a:t>
            </a:r>
            <a:endParaRPr lang="ja-JP" altLang="en-US" dirty="0"/>
          </a:p>
          <a:p>
            <a:pPr lvl="1"/>
            <a:r>
              <a:rPr lang="en-US" altLang="ja-JP" dirty="0"/>
              <a:t>Net </a:t>
            </a:r>
            <a:r>
              <a:rPr lang="ja-JP" altLang="en-US" dirty="0"/>
              <a:t>＞ </a:t>
            </a:r>
            <a:r>
              <a:rPr lang="en-US" altLang="ja-JP" dirty="0"/>
              <a:t>Transform </a:t>
            </a:r>
            <a:r>
              <a:rPr lang="ja-JP" altLang="en-US" dirty="0"/>
              <a:t>＞ </a:t>
            </a:r>
            <a:r>
              <a:rPr lang="en-US" altLang="ja-JP" dirty="0"/>
              <a:t>lines with value </a:t>
            </a:r>
            <a:r>
              <a:rPr lang="ja-JP" altLang="en-US" dirty="0"/>
              <a:t>＞ </a:t>
            </a:r>
            <a:r>
              <a:rPr lang="en-US" altLang="ja-JP" dirty="0"/>
              <a:t>lower than </a:t>
            </a:r>
            <a:r>
              <a:rPr lang="ja-JP" altLang="en-US" dirty="0"/>
              <a:t>＞ </a:t>
            </a:r>
            <a:r>
              <a:rPr lang="en-US" altLang="ja-JP" dirty="0"/>
              <a:t>2</a:t>
            </a:r>
          </a:p>
          <a:p>
            <a:pPr lvl="1"/>
            <a:r>
              <a:rPr lang="ja-JP" altLang="en-US" dirty="0"/>
              <a:t>ここでは 閾値＝２ とする</a:t>
            </a:r>
          </a:p>
        </p:txBody>
      </p:sp>
      <p:sp>
        <p:nvSpPr>
          <p:cNvPr id="39946" name="Rectangle 10"/>
          <p:cNvSpPr>
            <a:spLocks noChangeArrowheads="1"/>
          </p:cNvSpPr>
          <p:nvPr/>
        </p:nvSpPr>
        <p:spPr bwMode="auto">
          <a:xfrm>
            <a:off x="984250" y="32972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9947" name="AutoShape 11"/>
          <p:cNvSpPr>
            <a:spLocks noChangeArrowheads="1"/>
          </p:cNvSpPr>
          <p:nvPr/>
        </p:nvSpPr>
        <p:spPr bwMode="auto">
          <a:xfrm>
            <a:off x="3316046" y="44132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6146" name="Picture 2"/>
          <p:cNvPicPr>
            <a:picLocks noChangeAspect="1" noChangeArrowheads="1"/>
          </p:cNvPicPr>
          <p:nvPr/>
        </p:nvPicPr>
        <p:blipFill>
          <a:blip r:embed="rId3" cstate="print"/>
          <a:srcRect/>
          <a:stretch>
            <a:fillRect/>
          </a:stretch>
        </p:blipFill>
        <p:spPr bwMode="auto">
          <a:xfrm>
            <a:off x="457200" y="3869666"/>
            <a:ext cx="2740135" cy="1604056"/>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cstate="print"/>
          <a:srcRect/>
          <a:stretch>
            <a:fillRect/>
          </a:stretch>
        </p:blipFill>
        <p:spPr bwMode="auto">
          <a:xfrm>
            <a:off x="3667462" y="2465738"/>
            <a:ext cx="4674850" cy="3060371"/>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ja-JP" altLang="en-US" dirty="0" smtClean="0"/>
              <a:t>分析（</a:t>
            </a:r>
            <a:r>
              <a:rPr lang="en-US" altLang="ja-JP" dirty="0" smtClean="0"/>
              <a:t>1</a:t>
            </a:r>
            <a:r>
              <a:rPr lang="ja-JP" altLang="en-US" dirty="0" smtClean="0"/>
              <a:t>）</a:t>
            </a:r>
            <a:endParaRPr lang="ja-JP" altLang="en-US" dirty="0"/>
          </a:p>
        </p:txBody>
      </p:sp>
      <p:sp>
        <p:nvSpPr>
          <p:cNvPr id="45059" name="Rectangle 3"/>
          <p:cNvSpPr>
            <a:spLocks noGrp="1" noChangeArrowheads="1"/>
          </p:cNvSpPr>
          <p:nvPr>
            <p:ph idx="1"/>
          </p:nvPr>
        </p:nvSpPr>
        <p:spPr/>
        <p:txBody>
          <a:bodyPr/>
          <a:lstStyle/>
          <a:p>
            <a:r>
              <a:rPr lang="ja-JP" altLang="en-US" dirty="0" smtClean="0"/>
              <a:t>出来上がったネットワークは非常に簡素であり、会社同士の成す社会構造が見て取れる</a:t>
            </a:r>
            <a:endParaRPr lang="ja-JP" altLang="en-US" dirty="0"/>
          </a:p>
        </p:txBody>
      </p:sp>
      <p:sp>
        <p:nvSpPr>
          <p:cNvPr id="18" name="スライド番号プレースホルダ 5"/>
          <p:cNvSpPr>
            <a:spLocks noGrp="1"/>
          </p:cNvSpPr>
          <p:nvPr>
            <p:ph type="sldNum" sz="quarter" idx="12"/>
          </p:nvPr>
        </p:nvSpPr>
        <p:spPr/>
        <p:txBody>
          <a:bodyPr/>
          <a:lstStyle/>
          <a:p>
            <a:fld id="{38923A82-B53D-4756-B49C-546829A32ED7}" type="slidenum">
              <a:rPr lang="en-US" altLang="ja-JP" smtClean="0"/>
              <a:pPr/>
              <a:t>120</a:t>
            </a:fld>
            <a:endParaRPr lang="en-US" altLang="ja-JP"/>
          </a:p>
        </p:txBody>
      </p:sp>
      <p:pic>
        <p:nvPicPr>
          <p:cNvPr id="7170" name="Picture 2"/>
          <p:cNvPicPr>
            <a:picLocks noChangeAspect="1" noChangeArrowheads="1"/>
          </p:cNvPicPr>
          <p:nvPr/>
        </p:nvPicPr>
        <p:blipFill>
          <a:blip r:embed="rId3" cstate="print"/>
          <a:srcRect/>
          <a:stretch>
            <a:fillRect/>
          </a:stretch>
        </p:blipFill>
        <p:spPr bwMode="auto">
          <a:xfrm>
            <a:off x="1589995" y="2057222"/>
            <a:ext cx="5964010" cy="4469592"/>
          </a:xfrm>
          <a:prstGeom prst="rect">
            <a:avLst/>
          </a:prstGeom>
          <a:noFill/>
          <a:ln w="9525">
            <a:noFill/>
            <a:miter lim="800000"/>
            <a:headEnd/>
            <a:tailEnd/>
          </a:ln>
          <a:effectLst/>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91F69ECA-16EF-42CE-BB19-9AB981C8CE42}" type="slidenum">
              <a:rPr lang="en-US" altLang="ja-JP"/>
              <a:pPr/>
              <a:t>121</a:t>
            </a:fld>
            <a:endParaRPr lang="en-US" altLang="ja-JP"/>
          </a:p>
        </p:txBody>
      </p:sp>
      <p:sp>
        <p:nvSpPr>
          <p:cNvPr id="51202" name="Rectangle 2"/>
          <p:cNvSpPr>
            <a:spLocks noGrp="1" noChangeArrowheads="1"/>
          </p:cNvSpPr>
          <p:nvPr>
            <p:ph type="title"/>
          </p:nvPr>
        </p:nvSpPr>
        <p:spPr/>
        <p:txBody>
          <a:bodyPr/>
          <a:lstStyle/>
          <a:p>
            <a:r>
              <a:rPr lang="ja-JP" altLang="en-US" dirty="0" smtClean="0"/>
              <a:t>分析（</a:t>
            </a:r>
            <a:r>
              <a:rPr lang="en-US" altLang="ja-JP" dirty="0" smtClean="0"/>
              <a:t>2</a:t>
            </a:r>
            <a:r>
              <a:rPr lang="ja-JP" altLang="en-US" dirty="0" smtClean="0"/>
              <a:t>）</a:t>
            </a:r>
            <a:endParaRPr lang="ja-JP" altLang="en-US" dirty="0"/>
          </a:p>
        </p:txBody>
      </p:sp>
      <p:sp>
        <p:nvSpPr>
          <p:cNvPr id="51203" name="Rectangle 3"/>
          <p:cNvSpPr>
            <a:spLocks noGrp="1" noChangeArrowheads="1"/>
          </p:cNvSpPr>
          <p:nvPr>
            <p:ph type="body" idx="1"/>
          </p:nvPr>
        </p:nvSpPr>
        <p:spPr>
          <a:xfrm>
            <a:off x="457200" y="1196975"/>
            <a:ext cx="8435975" cy="4929188"/>
          </a:xfrm>
        </p:spPr>
        <p:txBody>
          <a:bodyPr/>
          <a:lstStyle/>
          <a:p>
            <a:r>
              <a:rPr lang="ja-JP" altLang="en-US" sz="2400" dirty="0"/>
              <a:t>保険会社と銀行の間は複数の兼任重役が存在しており、組織構成や経営方針が似ている</a:t>
            </a:r>
          </a:p>
          <a:p>
            <a:pPr lvl="1"/>
            <a:r>
              <a:rPr lang="ja-JP" altLang="en-US" sz="2000" dirty="0">
                <a:solidFill>
                  <a:srgbClr val="292929"/>
                </a:solidFill>
              </a:rPr>
              <a:t>ただし保険会社同士や銀行同士の兼任重役は少ない</a:t>
            </a:r>
            <a:br>
              <a:rPr lang="ja-JP" altLang="en-US" sz="2000" dirty="0">
                <a:solidFill>
                  <a:srgbClr val="292929"/>
                </a:solidFill>
              </a:rPr>
            </a:br>
            <a:r>
              <a:rPr lang="ja-JP" altLang="en-US" sz="2000" dirty="0">
                <a:solidFill>
                  <a:srgbClr val="292929"/>
                </a:solidFill>
              </a:rPr>
              <a:t>→ 同業同士で何かしら対立関係がある？</a:t>
            </a:r>
          </a:p>
          <a:p>
            <a:pPr lvl="1"/>
            <a:endParaRPr lang="ja-JP" altLang="en-US" sz="2000" dirty="0">
              <a:solidFill>
                <a:srgbClr val="292929"/>
              </a:solidFill>
            </a:endParaRPr>
          </a:p>
          <a:p>
            <a:r>
              <a:rPr lang="ja-JP" altLang="en-US" sz="2400" dirty="0"/>
              <a:t>鉄道は資本金が多く、鉄道同士で多くの兼任重役を持ちやすい傾向にある</a:t>
            </a:r>
          </a:p>
          <a:p>
            <a:pPr lvl="1"/>
            <a:r>
              <a:rPr lang="ja-JP" altLang="en-US" sz="2000" dirty="0">
                <a:solidFill>
                  <a:srgbClr val="292929"/>
                </a:solidFill>
              </a:rPr>
              <a:t>鉄道同士の路線関係によるものだと考えられる</a:t>
            </a:r>
          </a:p>
          <a:p>
            <a:pPr lvl="1"/>
            <a:endParaRPr lang="ja-JP" altLang="en-US" sz="2000" dirty="0">
              <a:solidFill>
                <a:srgbClr val="292929"/>
              </a:solidFill>
            </a:endParaRPr>
          </a:p>
          <a:p>
            <a:r>
              <a:rPr lang="ja-JP" altLang="en-US" sz="2400" dirty="0"/>
              <a:t>国内生産は鉄道以上にそれ同士が非常に多くの兼任重役で結びついており、閉じた組織であるといえる</a:t>
            </a:r>
          </a:p>
          <a:p>
            <a:pPr lvl="1"/>
            <a:r>
              <a:rPr lang="ja-JP" altLang="en-US" sz="2000" dirty="0">
                <a:solidFill>
                  <a:srgbClr val="292929"/>
                </a:solidFill>
              </a:rPr>
              <a:t>投資銀行も似たネットワークを成している</a:t>
            </a:r>
            <a:br>
              <a:rPr lang="ja-JP" altLang="en-US" sz="2000" dirty="0">
                <a:solidFill>
                  <a:srgbClr val="292929"/>
                </a:solidFill>
              </a:rPr>
            </a:br>
            <a:r>
              <a:rPr lang="ja-JP" altLang="en-US" sz="2000" dirty="0">
                <a:solidFill>
                  <a:srgbClr val="292929"/>
                </a:solidFill>
              </a:rPr>
              <a:t> → これらは同業同士の結びつきが</a:t>
            </a:r>
            <a:r>
              <a:rPr lang="ja-JP" altLang="en-US" sz="2000" dirty="0" smtClean="0">
                <a:solidFill>
                  <a:srgbClr val="292929"/>
                </a:solidFill>
              </a:rPr>
              <a:t>強い</a:t>
            </a:r>
            <a:endParaRPr lang="ja-JP" altLang="en-US" sz="2000" dirty="0">
              <a:solidFill>
                <a:srgbClr val="292929"/>
              </a:solidFill>
            </a:endParaRP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ja-JP" altLang="en-US" dirty="0" smtClean="0"/>
              <a:t>ネットワーク分析をさらに詳しく学ぶため参考書</a:t>
            </a:r>
            <a:endParaRPr lang="ja-JP" altLang="en-US" dirty="0"/>
          </a:p>
        </p:txBody>
      </p:sp>
      <p:sp>
        <p:nvSpPr>
          <p:cNvPr id="7" name="コンテンツ プレースホルダ 6"/>
          <p:cNvSpPr>
            <a:spLocks noGrp="1"/>
          </p:cNvSpPr>
          <p:nvPr>
            <p:ph idx="1"/>
          </p:nvPr>
        </p:nvSpPr>
        <p:spPr/>
        <p:txBody>
          <a:bodyPr>
            <a:normAutofit fontScale="85000" lnSpcReduction="20000"/>
          </a:bodyPr>
          <a:lstStyle/>
          <a:p>
            <a:pPr eaLnBrk="0" hangingPunct="0"/>
            <a:r>
              <a:rPr lang="ja-JP" altLang="en-US" dirty="0" smtClean="0"/>
              <a:t>和書</a:t>
            </a:r>
          </a:p>
          <a:p>
            <a:pPr lvl="1" eaLnBrk="0" hangingPunct="0"/>
            <a:r>
              <a:rPr lang="ja-JP" altLang="en-US" dirty="0" smtClean="0"/>
              <a:t>安田雪</a:t>
            </a:r>
            <a:r>
              <a:rPr lang="en-US" dirty="0" smtClean="0"/>
              <a:t>, </a:t>
            </a:r>
            <a:r>
              <a:rPr lang="ja-JP" altLang="en-US" dirty="0" smtClean="0"/>
              <a:t>ネットワーク分析：何が行為を決定するか</a:t>
            </a:r>
            <a:r>
              <a:rPr lang="en-US" dirty="0" smtClean="0"/>
              <a:t>, </a:t>
            </a:r>
            <a:r>
              <a:rPr lang="ja-JP" altLang="en-US" dirty="0" smtClean="0"/>
              <a:t>新潮社</a:t>
            </a:r>
            <a:r>
              <a:rPr lang="en-US" dirty="0" smtClean="0"/>
              <a:t>, 1997.</a:t>
            </a:r>
            <a:endParaRPr lang="ja-JP" altLang="en-US" dirty="0" smtClean="0"/>
          </a:p>
          <a:p>
            <a:pPr lvl="1" eaLnBrk="0" hangingPunct="0"/>
            <a:r>
              <a:rPr lang="ja-JP" altLang="en-US" dirty="0" smtClean="0"/>
              <a:t>安田雪</a:t>
            </a:r>
            <a:r>
              <a:rPr lang="en-US" dirty="0" smtClean="0"/>
              <a:t>, </a:t>
            </a:r>
            <a:r>
              <a:rPr lang="ja-JP" altLang="en-US" dirty="0" smtClean="0"/>
              <a:t>実践ネットワーク分析：関係を解く理論と技法</a:t>
            </a:r>
            <a:r>
              <a:rPr lang="en-US" dirty="0" smtClean="0"/>
              <a:t>, </a:t>
            </a:r>
            <a:r>
              <a:rPr lang="ja-JP" altLang="en-US" dirty="0" smtClean="0"/>
              <a:t>新潮社</a:t>
            </a:r>
            <a:r>
              <a:rPr lang="en-US" dirty="0" smtClean="0"/>
              <a:t>, 2001.</a:t>
            </a:r>
            <a:endParaRPr lang="ja-JP" altLang="en-US" dirty="0" smtClean="0"/>
          </a:p>
          <a:p>
            <a:pPr lvl="1" eaLnBrk="0" hangingPunct="0"/>
            <a:r>
              <a:rPr lang="ja-JP" altLang="en-US" dirty="0" smtClean="0">
                <a:solidFill>
                  <a:schemeClr val="accent6"/>
                </a:solidFill>
              </a:rPr>
              <a:t>金光淳</a:t>
            </a:r>
            <a:r>
              <a:rPr lang="en-US" dirty="0" smtClean="0">
                <a:solidFill>
                  <a:schemeClr val="accent6"/>
                </a:solidFill>
              </a:rPr>
              <a:t>, </a:t>
            </a:r>
            <a:r>
              <a:rPr lang="ja-JP" altLang="en-US" dirty="0" smtClean="0">
                <a:solidFill>
                  <a:schemeClr val="accent6"/>
                </a:solidFill>
              </a:rPr>
              <a:t>社会ネットワーク分析の基礎：社会的関係資本論にむけて</a:t>
            </a:r>
            <a:r>
              <a:rPr lang="en-US" dirty="0" smtClean="0">
                <a:solidFill>
                  <a:schemeClr val="accent6"/>
                </a:solidFill>
              </a:rPr>
              <a:t>, </a:t>
            </a:r>
            <a:r>
              <a:rPr lang="ja-JP" altLang="en-US" dirty="0" smtClean="0">
                <a:solidFill>
                  <a:schemeClr val="accent6"/>
                </a:solidFill>
              </a:rPr>
              <a:t>勁草書房</a:t>
            </a:r>
            <a:r>
              <a:rPr lang="en-US" dirty="0" smtClean="0">
                <a:solidFill>
                  <a:schemeClr val="accent6"/>
                </a:solidFill>
              </a:rPr>
              <a:t>, 2003.</a:t>
            </a:r>
            <a:endParaRPr lang="ja-JP" altLang="en-US" dirty="0" smtClean="0">
              <a:solidFill>
                <a:schemeClr val="accent6"/>
              </a:solidFill>
            </a:endParaRPr>
          </a:p>
          <a:p>
            <a:pPr lvl="1" eaLnBrk="0" hangingPunct="0"/>
            <a:r>
              <a:rPr lang="ja-JP" altLang="en-US" dirty="0" smtClean="0"/>
              <a:t>増田直紀</a:t>
            </a:r>
            <a:r>
              <a:rPr lang="en-US" dirty="0" smtClean="0"/>
              <a:t>, </a:t>
            </a:r>
            <a:r>
              <a:rPr lang="ja-JP" altLang="en-US" dirty="0" smtClean="0"/>
              <a:t>今野紀雄</a:t>
            </a:r>
            <a:r>
              <a:rPr lang="en-US" dirty="0" smtClean="0"/>
              <a:t>, </a:t>
            </a:r>
            <a:r>
              <a:rPr lang="ja-JP" altLang="en-US" dirty="0" smtClean="0"/>
              <a:t>複雑ネットワークの科学</a:t>
            </a:r>
            <a:r>
              <a:rPr lang="en-US" dirty="0" smtClean="0"/>
              <a:t>, </a:t>
            </a:r>
            <a:r>
              <a:rPr lang="ja-JP" altLang="en-US" dirty="0" smtClean="0"/>
              <a:t>産業図書</a:t>
            </a:r>
            <a:r>
              <a:rPr lang="en-US" dirty="0" smtClean="0"/>
              <a:t>, 2005.</a:t>
            </a:r>
          </a:p>
          <a:p>
            <a:pPr lvl="1" eaLnBrk="0" hangingPunct="0"/>
            <a:r>
              <a:rPr lang="ja-JP" altLang="en-US" dirty="0" smtClean="0">
                <a:solidFill>
                  <a:schemeClr val="accent6"/>
                </a:solidFill>
              </a:rPr>
              <a:t>林幸雄（編纂），ネットワーク科学の道具箱</a:t>
            </a:r>
            <a:r>
              <a:rPr lang="en-US" altLang="ja-JP" dirty="0" smtClean="0">
                <a:solidFill>
                  <a:schemeClr val="accent6"/>
                </a:solidFill>
              </a:rPr>
              <a:t>―</a:t>
            </a:r>
            <a:r>
              <a:rPr lang="ja-JP" altLang="en-US" dirty="0" smtClean="0">
                <a:solidFill>
                  <a:schemeClr val="accent6"/>
                </a:solidFill>
              </a:rPr>
              <a:t>つながりに隠れた現象をひもとく，</a:t>
            </a:r>
            <a:r>
              <a:rPr lang="en-US" altLang="ja-JP" dirty="0" smtClean="0">
                <a:solidFill>
                  <a:schemeClr val="accent6"/>
                </a:solidFill>
              </a:rPr>
              <a:t/>
            </a:r>
            <a:br>
              <a:rPr lang="en-US" altLang="ja-JP" dirty="0" smtClean="0">
                <a:solidFill>
                  <a:schemeClr val="accent6"/>
                </a:solidFill>
              </a:rPr>
            </a:br>
            <a:r>
              <a:rPr lang="ja-JP" altLang="en-US" dirty="0" smtClean="0">
                <a:solidFill>
                  <a:schemeClr val="accent6"/>
                </a:solidFill>
              </a:rPr>
              <a:t>近代科学社，</a:t>
            </a:r>
            <a:r>
              <a:rPr lang="en-US" altLang="ja-JP" dirty="0" smtClean="0">
                <a:solidFill>
                  <a:schemeClr val="accent6"/>
                </a:solidFill>
              </a:rPr>
              <a:t>2007.</a:t>
            </a:r>
            <a:endParaRPr lang="ja-JP" altLang="en-US" dirty="0" smtClean="0">
              <a:solidFill>
                <a:schemeClr val="accent6"/>
              </a:solidFill>
            </a:endParaRPr>
          </a:p>
          <a:p>
            <a:pPr eaLnBrk="0" hangingPunct="0"/>
            <a:r>
              <a:rPr lang="ja-JP" altLang="en-US" dirty="0" smtClean="0"/>
              <a:t>洋書</a:t>
            </a:r>
          </a:p>
          <a:p>
            <a:pPr lvl="1" eaLnBrk="0" hangingPunct="0"/>
            <a:r>
              <a:rPr lang="en-US" dirty="0" smtClean="0">
                <a:solidFill>
                  <a:schemeClr val="accent6"/>
                </a:solidFill>
              </a:rPr>
              <a:t>Wasserman, S. and Faust, K., Social Network Analysis: Methods and Applications, Cambridge University Press, 1994. </a:t>
            </a:r>
            <a:endParaRPr lang="ja-JP" altLang="en-US" dirty="0" smtClean="0">
              <a:solidFill>
                <a:schemeClr val="accent6"/>
              </a:solidFill>
            </a:endParaRPr>
          </a:p>
          <a:p>
            <a:pPr lvl="1" eaLnBrk="0" hangingPunct="0"/>
            <a:r>
              <a:rPr lang="en-US" dirty="0" smtClean="0"/>
              <a:t>Baker, W.E., Achieving Success through Social Capital, John Wiley &amp; Sons Inc., 2000.</a:t>
            </a:r>
            <a:endParaRPr lang="ja-JP" altLang="en-US" dirty="0" smtClean="0"/>
          </a:p>
          <a:p>
            <a:pPr lvl="1" eaLnBrk="0" hangingPunct="0"/>
            <a:r>
              <a:rPr lang="en-US" dirty="0" smtClean="0"/>
              <a:t>Scott, J., Social Network Analysis: A Handbook, SAGE Publications, 2000.</a:t>
            </a:r>
            <a:endParaRPr lang="ja-JP" altLang="en-US" dirty="0" smtClean="0"/>
          </a:p>
          <a:p>
            <a:pPr lvl="1" eaLnBrk="0" hangingPunct="0"/>
            <a:r>
              <a:rPr lang="en-US" dirty="0" smtClean="0"/>
              <a:t>Carrington, P.J., Scott, J. and Wasserman, S., Models and Methods in Social Network Analysis, Cambridge University Press, 2005.</a:t>
            </a:r>
            <a:endParaRPr lang="ja-JP" altLang="en-US" dirty="0" smtClean="0"/>
          </a:p>
          <a:p>
            <a:pPr lvl="1" eaLnBrk="0" hangingPunct="0"/>
            <a:r>
              <a:rPr lang="en-US" dirty="0" err="1" smtClean="0">
                <a:solidFill>
                  <a:schemeClr val="accent6"/>
                </a:solidFill>
              </a:rPr>
              <a:t>Nooy</a:t>
            </a:r>
            <a:r>
              <a:rPr lang="en-US" dirty="0" smtClean="0">
                <a:solidFill>
                  <a:schemeClr val="accent6"/>
                </a:solidFill>
              </a:rPr>
              <a:t>, W., </a:t>
            </a:r>
            <a:r>
              <a:rPr lang="en-US" dirty="0" err="1" smtClean="0">
                <a:solidFill>
                  <a:schemeClr val="accent6"/>
                </a:solidFill>
              </a:rPr>
              <a:t>Mrvar</a:t>
            </a:r>
            <a:r>
              <a:rPr lang="en-US" dirty="0" smtClean="0">
                <a:solidFill>
                  <a:schemeClr val="accent6"/>
                </a:solidFill>
              </a:rPr>
              <a:t>, A. and </a:t>
            </a:r>
            <a:r>
              <a:rPr lang="en-US" dirty="0" err="1" smtClean="0">
                <a:solidFill>
                  <a:schemeClr val="accent6"/>
                </a:solidFill>
              </a:rPr>
              <a:t>Batagelj</a:t>
            </a:r>
            <a:r>
              <a:rPr lang="en-US" dirty="0" smtClean="0">
                <a:solidFill>
                  <a:schemeClr val="accent6"/>
                </a:solidFill>
              </a:rPr>
              <a:t>, V., Exploratory Social Network Analysis With </a:t>
            </a:r>
            <a:r>
              <a:rPr lang="en-US" dirty="0" err="1" smtClean="0">
                <a:solidFill>
                  <a:schemeClr val="accent6"/>
                </a:solidFill>
              </a:rPr>
              <a:t>Pajek</a:t>
            </a:r>
            <a:r>
              <a:rPr lang="en-US" dirty="0" smtClean="0">
                <a:solidFill>
                  <a:schemeClr val="accent6"/>
                </a:solidFill>
              </a:rPr>
              <a:t>, Cambridge University Press, 2005.</a:t>
            </a:r>
            <a:endParaRPr lang="ja-JP" altLang="en-US" dirty="0" smtClean="0">
              <a:solidFill>
                <a:schemeClr val="accent6"/>
              </a:solidFill>
            </a:endParaRPr>
          </a:p>
        </p:txBody>
      </p:sp>
      <p:sp>
        <p:nvSpPr>
          <p:cNvPr id="6" name="スライド番号プレースホルダ 5"/>
          <p:cNvSpPr>
            <a:spLocks noGrp="1"/>
          </p:cNvSpPr>
          <p:nvPr>
            <p:ph type="sldNum" sz="quarter" idx="12"/>
          </p:nvPr>
        </p:nvSpPr>
        <p:spPr/>
        <p:txBody>
          <a:bodyPr/>
          <a:lstStyle/>
          <a:p>
            <a:fld id="{55761B92-5AAD-4599-AFD7-013C38DD3553}" type="slidenum">
              <a:rPr lang="en-US" altLang="ja-JP"/>
              <a:pPr/>
              <a:t>122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solidFill>
                  <a:srgbClr val="0070C0"/>
                </a:solidFill>
              </a:rPr>
              <a:t>応用事例・研究事例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123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16387"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柗本真佑  前島弘敬  亀井靖高  大平雅雄  松本健一</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ja-JP" altLang="en-US" smtClean="0"/>
              <a:t>背景</a:t>
            </a:r>
          </a:p>
        </p:txBody>
      </p:sp>
      <p:sp>
        <p:nvSpPr>
          <p:cNvPr id="17411" name="Rectangle 3"/>
          <p:cNvSpPr>
            <a:spLocks noGrp="1" noChangeArrowheads="1"/>
          </p:cNvSpPr>
          <p:nvPr>
            <p:ph idx="1"/>
          </p:nvPr>
        </p:nvSpPr>
        <p:spPr/>
        <p:txBody>
          <a:bodyPr/>
          <a:lstStyle/>
          <a:p>
            <a:pPr eaLnBrk="1" hangingPunct="1"/>
            <a:r>
              <a:rPr lang="en-US" altLang="ja-JP" smtClean="0"/>
              <a:t>Apache</a:t>
            </a:r>
            <a:r>
              <a:rPr lang="ja-JP" altLang="en-US" smtClean="0"/>
              <a:t>や</a:t>
            </a:r>
            <a:r>
              <a:rPr lang="en-US" altLang="ja-JP" smtClean="0"/>
              <a:t>Linux</a:t>
            </a:r>
            <a:r>
              <a:rPr lang="ja-JP" altLang="en-US" smtClean="0"/>
              <a:t>などの</a:t>
            </a:r>
            <a:r>
              <a:rPr lang="en-US" altLang="ja-JP" smtClean="0"/>
              <a:t>Open Source Software</a:t>
            </a:r>
            <a:r>
              <a:rPr lang="ja-JP" altLang="en-US" smtClean="0"/>
              <a:t>（</a:t>
            </a:r>
            <a:r>
              <a:rPr lang="en-US" altLang="ja-JP" smtClean="0"/>
              <a:t>OSS</a:t>
            </a:r>
            <a:r>
              <a:rPr lang="ja-JP" altLang="en-US" smtClean="0"/>
              <a:t>）は社会基盤として広く利用されている</a:t>
            </a:r>
          </a:p>
          <a:p>
            <a:pPr lvl="1" eaLnBrk="1" hangingPunct="1"/>
            <a:r>
              <a:rPr lang="ja-JP" altLang="en-US" smtClean="0"/>
              <a:t>行政機関や教育機関において</a:t>
            </a:r>
            <a:r>
              <a:rPr lang="en-US" altLang="ja-JP" smtClean="0"/>
              <a:t>OSS</a:t>
            </a:r>
            <a:r>
              <a:rPr lang="ja-JP" altLang="en-US" smtClean="0"/>
              <a:t>の導入が進んでいる</a:t>
            </a:r>
          </a:p>
          <a:p>
            <a:pPr eaLnBrk="1" hangingPunct="1"/>
            <a:r>
              <a:rPr lang="ja-JP" altLang="en-US" smtClean="0"/>
              <a:t>開発が衰退・中断する</a:t>
            </a:r>
            <a:r>
              <a:rPr lang="en-US" altLang="ja-JP" smtClean="0"/>
              <a:t>OSS</a:t>
            </a:r>
            <a:r>
              <a:rPr lang="ja-JP" altLang="en-US" smtClean="0"/>
              <a:t>も多く存在しており</a:t>
            </a:r>
            <a:r>
              <a:rPr lang="en-US" altLang="ja-JP" sz="1000" smtClean="0"/>
              <a:t>[Ohira2005]</a:t>
            </a:r>
            <a:r>
              <a:rPr lang="ja-JP" altLang="en-US" smtClean="0"/>
              <a:t>，</a:t>
            </a:r>
            <a:r>
              <a:rPr lang="en-US" altLang="ja-JP" smtClean="0"/>
              <a:t>OSS</a:t>
            </a:r>
            <a:r>
              <a:rPr lang="ja-JP" altLang="en-US" smtClean="0"/>
              <a:t>の導入を妨げる大きな要因となっている</a:t>
            </a:r>
          </a:p>
          <a:p>
            <a:pPr lvl="1" eaLnBrk="1" hangingPunct="1"/>
            <a:r>
              <a:rPr lang="ja-JP" altLang="en-US" smtClean="0"/>
              <a:t>開発が衰退・中断すると，保守やユーザサポートも打ち切られる可能性が高い</a:t>
            </a:r>
            <a:endParaRPr lang="en-US" altLang="ja-JP" smtClean="0"/>
          </a:p>
          <a:p>
            <a:pPr eaLnBrk="1" hangingPunct="1"/>
            <a:r>
              <a:rPr lang="en-US" altLang="ja-JP" smtClean="0"/>
              <a:t>OSS</a:t>
            </a:r>
            <a:r>
              <a:rPr lang="ja-JP" altLang="en-US" smtClean="0"/>
              <a:t>コミュニティの開発プロセスの実態や</a:t>
            </a:r>
            <a:r>
              <a:rPr lang="en-US" altLang="ja-JP" smtClean="0"/>
              <a:t>OSS</a:t>
            </a:r>
            <a:r>
              <a:rPr lang="ja-JP" altLang="en-US" smtClean="0"/>
              <a:t>開発の成功要因を明らかにするために，近年盛んに研究がおこなわれている</a:t>
            </a:r>
            <a:r>
              <a:rPr lang="en-US" altLang="ja-JP" sz="1000" smtClean="0"/>
              <a:t>[Jensen2007] [Ye2003][Mockus2002][Nakakoji2002]</a:t>
            </a:r>
            <a:endParaRPr lang="ja-JP" altLang="en-US" sz="1000" smtClean="0"/>
          </a:p>
        </p:txBody>
      </p:sp>
      <p:sp>
        <p:nvSpPr>
          <p:cNvPr id="17413" name="スライド番号プレースホルダ 4"/>
          <p:cNvSpPr>
            <a:spLocks noGrp="1"/>
          </p:cNvSpPr>
          <p:nvPr>
            <p:ph type="sldNum" sz="quarter" idx="12"/>
          </p:nvPr>
        </p:nvSpPr>
        <p:spPr>
          <a:noFill/>
        </p:spPr>
        <p:txBody>
          <a:bodyPr/>
          <a:lstStyle/>
          <a:p>
            <a:fld id="{947F65F7-122B-4A78-AD78-E0BC3A7AA3ED}" type="slidenum">
              <a:rPr lang="en-US" altLang="ja-JP"/>
              <a:pPr/>
              <a:t>125</a:t>
            </a:fld>
            <a:endParaRPr lang="en-US" altLang="ja-JP"/>
          </a:p>
        </p:txBody>
      </p:sp>
      <p:sp>
        <p:nvSpPr>
          <p:cNvPr id="17414" name="正方形/長方形 5"/>
          <p:cNvSpPr>
            <a:spLocks noChangeArrowheads="1"/>
          </p:cNvSpPr>
          <p:nvPr/>
        </p:nvSpPr>
        <p:spPr bwMode="auto">
          <a:xfrm>
            <a:off x="0" y="5149850"/>
            <a:ext cx="9144000" cy="1422400"/>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[Ohira2005]	Ohira, M., Ohoka, T., Kakimoto, T., Ohsugi, N. and Matsumoto, K.: Supporting Knowledge Collaboration Using Social Networks in A Large-Scale Online Community of Software Development Projects, In Proceedings of the International Workshop on Supporting Knowledge Collaboration in Software Development (KCSD’05), pp.835–840 (2005).</a:t>
            </a:r>
          </a:p>
          <a:p>
            <a:pPr marL="893763" indent="-893763">
              <a:buFont typeface="Wingdings" pitchFamily="2" charset="2"/>
              <a:buNone/>
            </a:pPr>
            <a:r>
              <a:rPr lang="en-US" altLang="ja-JP" sz="800"/>
              <a:t>[Jensen2007]	Jensen, C. and Scacchi, W.: Role Migration and Advancement Processes in OSSD Projects: A Comparative Case Study, In Proceedings of the 29th International Conference on Software Engineering (ICSE’07), pp.364–374 (2007).</a:t>
            </a:r>
          </a:p>
          <a:p>
            <a:pPr marL="893763" indent="-893763">
              <a:buFont typeface="Wingdings" pitchFamily="2" charset="2"/>
              <a:buNone/>
            </a:pPr>
            <a:r>
              <a:rPr lang="en-US" altLang="ja-JP" sz="800"/>
              <a:t>[Ye2003]	Ye, Y. and Kishida, K.: Toward an Understanding of the Motivation Open Source Software Developers, In Proceedings of the 25th International Conference on Software Engineering (ICSE’03), pp.419–429 (2003).</a:t>
            </a:r>
          </a:p>
          <a:p>
            <a:pPr marL="893763" indent="-893763">
              <a:buFont typeface="Wingdings" pitchFamily="2" charset="2"/>
              <a:buNone/>
            </a:pPr>
            <a:r>
              <a:rPr lang="en-US" altLang="ja-JP" sz="800"/>
              <a:t>[Mockus2002]	Mockus, A., Fielding, R. T. and Herbsleb, J. D.: Two Case Studies of Open Source Software Development: Apache and Mozilla, </a:t>
            </a:r>
            <a:r>
              <a:rPr lang="en-US" altLang="ja-JP" sz="800" i="1"/>
              <a:t>ACM Transactions on Software Engineering and Methodology, Vol. 11, No. 3, pp. 309–346 </a:t>
            </a:r>
            <a:r>
              <a:rPr lang="en-US" altLang="ja-JP" sz="800"/>
              <a:t>(2002).</a:t>
            </a:r>
          </a:p>
          <a:p>
            <a:pPr marL="893763" indent="-893763">
              <a:buFont typeface="Wingdings" pitchFamily="2" charset="2"/>
              <a:buNone/>
            </a:pPr>
            <a:r>
              <a:rPr lang="en-US" altLang="ja-JP" sz="800"/>
              <a:t>[Nakakoji2002]	Nakakoji, K., Yamamoto, Y., Nishinaka, Y.,Kishida, K. and Ye, Y.: Evolution Patterns of Open-Source Software Systems and Communities, In Proceedings of the International Workshop on Principles of Software Evolution (IWPSE’02), pp.76–85 (2002).</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p:nvPr>
        </p:nvSpPr>
        <p:spPr/>
        <p:txBody>
          <a:bodyPr/>
          <a:lstStyle/>
          <a:p>
            <a:pPr eaLnBrk="1" hangingPunct="1"/>
            <a:r>
              <a:rPr lang="ja-JP" altLang="en-US" smtClean="0"/>
              <a:t>先行研究</a:t>
            </a:r>
          </a:p>
        </p:txBody>
      </p:sp>
      <p:sp>
        <p:nvSpPr>
          <p:cNvPr id="18435" name="コンテンツ プレースホルダ 2"/>
          <p:cNvSpPr>
            <a:spLocks noGrp="1"/>
          </p:cNvSpPr>
          <p:nvPr>
            <p:ph idx="1"/>
          </p:nvPr>
        </p:nvSpPr>
        <p:spPr/>
        <p:txBody>
          <a:bodyPr/>
          <a:lstStyle/>
          <a:p>
            <a:pPr eaLnBrk="1" hangingPunct="1"/>
            <a:r>
              <a:rPr lang="en-US" altLang="ja-JP" dirty="0" smtClean="0"/>
              <a:t>OSS</a:t>
            </a:r>
            <a:r>
              <a:rPr lang="ja-JP" altLang="en-US" dirty="0" smtClean="0"/>
              <a:t>開発の成功要因の一つとして，</a:t>
            </a:r>
            <a:r>
              <a:rPr lang="en-US" altLang="ja-JP" dirty="0" smtClean="0"/>
              <a:t>OSS</a:t>
            </a:r>
            <a:r>
              <a:rPr lang="ja-JP" altLang="en-US" dirty="0" smtClean="0"/>
              <a:t>コミュニティにおける</a:t>
            </a:r>
            <a:r>
              <a:rPr lang="ja-JP" altLang="en-US" dirty="0" smtClean="0">
                <a:solidFill>
                  <a:schemeClr val="accent2"/>
                </a:solidFill>
              </a:rPr>
              <a:t>コーディネータの役割</a:t>
            </a:r>
            <a:r>
              <a:rPr lang="ja-JP" altLang="en-US" dirty="0" smtClean="0"/>
              <a:t>が注目されている</a:t>
            </a:r>
            <a:endParaRPr lang="en-US" altLang="ja-JP" dirty="0" smtClean="0"/>
          </a:p>
          <a:p>
            <a:pPr lvl="1" eaLnBrk="1" hangingPunct="1"/>
            <a:r>
              <a:rPr lang="ja-JP" altLang="en-US" dirty="0" smtClean="0"/>
              <a:t>厳格なルールや指揮系統を持たないコミュニティ主導型の</a:t>
            </a:r>
            <a:r>
              <a:rPr lang="en-US" altLang="ja-JP" dirty="0" smtClean="0"/>
              <a:t>OSS</a:t>
            </a:r>
            <a:r>
              <a:rPr lang="ja-JP" altLang="en-US" dirty="0" smtClean="0"/>
              <a:t>開発では，</a:t>
            </a:r>
            <a:r>
              <a:rPr lang="ja-JP" altLang="en-US" dirty="0" smtClean="0">
                <a:solidFill>
                  <a:schemeClr val="accent2"/>
                </a:solidFill>
              </a:rPr>
              <a:t>開発者とユーザの間の橋渡し役を務めるコーディネータの存在が共同作業の成功の鍵を握る </a:t>
            </a:r>
            <a:r>
              <a:rPr lang="en-US" altLang="ja-JP" sz="1000" dirty="0" smtClean="0"/>
              <a:t>[Raymond, 1999]</a:t>
            </a:r>
          </a:p>
          <a:p>
            <a:pPr lvl="1" eaLnBrk="1" hangingPunct="1"/>
            <a:r>
              <a:rPr lang="ja-JP" altLang="en-US" dirty="0" smtClean="0"/>
              <a:t>開発者の共同作業を円滑化するための</a:t>
            </a:r>
            <a:r>
              <a:rPr lang="ja-JP" altLang="en-US" dirty="0" smtClean="0">
                <a:solidFill>
                  <a:schemeClr val="accent2"/>
                </a:solidFill>
              </a:rPr>
              <a:t>コーディネータの調整能力と「中心性」には相関がある</a:t>
            </a:r>
            <a:r>
              <a:rPr lang="en-US" altLang="ja-JP" sz="1000" dirty="0" smtClean="0"/>
              <a:t>[Bird2006][Howison2006]</a:t>
            </a:r>
          </a:p>
          <a:p>
            <a:pPr marL="1168400" lvl="4" indent="-180975" eaLnBrk="1" hangingPunct="1"/>
            <a:r>
              <a:rPr lang="ja-JP" altLang="en-US" dirty="0" smtClean="0"/>
              <a:t>中心性：ソーシャルネットワーク分析で用いられる指標．コミュニティ（集団）の中で情報発信や他者の仲介を行うなど中心的な役割を担う人物が特定できる．また，コミュニティのまとまり具合を測る指標としても用いられる．</a:t>
            </a:r>
          </a:p>
        </p:txBody>
      </p:sp>
      <p:sp>
        <p:nvSpPr>
          <p:cNvPr id="18437" name="スライド番号プレースホルダ 4"/>
          <p:cNvSpPr>
            <a:spLocks noGrp="1"/>
          </p:cNvSpPr>
          <p:nvPr>
            <p:ph type="sldNum" sz="quarter" idx="12"/>
          </p:nvPr>
        </p:nvSpPr>
        <p:spPr>
          <a:noFill/>
        </p:spPr>
        <p:txBody>
          <a:bodyPr/>
          <a:lstStyle/>
          <a:p>
            <a:fld id="{D71EFF19-C7AA-4E1A-9C1A-0DBFAF73B848}" type="slidenum">
              <a:rPr lang="en-US" altLang="ja-JP"/>
              <a:pPr/>
              <a:t>126</a:t>
            </a:fld>
            <a:endParaRPr lang="en-US" altLang="ja-JP"/>
          </a:p>
        </p:txBody>
      </p:sp>
      <p:sp>
        <p:nvSpPr>
          <p:cNvPr id="18438" name="正方形/長方形 5"/>
          <p:cNvSpPr>
            <a:spLocks noChangeArrowheads="1"/>
          </p:cNvSpPr>
          <p:nvPr/>
        </p:nvSpPr>
        <p:spPr bwMode="auto">
          <a:xfrm>
            <a:off x="0" y="5815013"/>
            <a:ext cx="9144000" cy="757237"/>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[Raymond1999]	 Raymond, E. S.: The Cathedral and the Bazaar: Musings on Linux and Open Source by an Accidental Revolutionary, O’Reilly and Associates (1999).</a:t>
            </a:r>
          </a:p>
          <a:p>
            <a:pPr marL="893763" indent="-893763">
              <a:buFont typeface="Wingdings" pitchFamily="2" charset="2"/>
              <a:buNone/>
            </a:pPr>
            <a:r>
              <a:rPr lang="en-US" altLang="ja-JP" sz="800"/>
              <a:t>[Bird2006]	 Bird, C., Gourley, A., Devanbu, P., Gertz, M. and Swaminathan, A.: Mining Email Social Networks, In Proceedings of the 2006 International Workshop on Mining Software Repositories (MSR’06), pp.137–143 (2006).</a:t>
            </a:r>
          </a:p>
          <a:p>
            <a:pPr marL="893763" indent="-893763">
              <a:buFont typeface="Wingdings" pitchFamily="2" charset="2"/>
              <a:buNone/>
            </a:pPr>
            <a:r>
              <a:rPr lang="en-US" altLang="ja-JP" sz="800"/>
              <a:t>[Howison2006]	 Howison, J., Inoue, K. and Crowston, K.: Social Dynamics of Free and Open Source Team Communications, In Proceedings of the 2nd International Conference on Open Source Systems (OSS’06), pp.319–330 (2006).</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タイトル 1"/>
          <p:cNvSpPr>
            <a:spLocks noGrp="1"/>
          </p:cNvSpPr>
          <p:nvPr>
            <p:ph type="title"/>
          </p:nvPr>
        </p:nvSpPr>
        <p:spPr/>
        <p:txBody>
          <a:bodyPr/>
          <a:lstStyle/>
          <a:p>
            <a:pPr eaLnBrk="1" hangingPunct="1"/>
            <a:r>
              <a:rPr lang="ja-JP" altLang="en-US" smtClean="0"/>
              <a:t>課題</a:t>
            </a:r>
          </a:p>
        </p:txBody>
      </p:sp>
      <p:sp>
        <p:nvSpPr>
          <p:cNvPr id="139" name="コンテンツ プレースホルダ 138"/>
          <p:cNvSpPr>
            <a:spLocks noGrp="1"/>
          </p:cNvSpPr>
          <p:nvPr>
            <p:ph idx="1"/>
          </p:nvPr>
        </p:nvSpPr>
        <p:spPr/>
        <p:txBody>
          <a:bodyPr/>
          <a:lstStyle/>
          <a:p>
            <a:pPr eaLnBrk="1" hangingPunct="1"/>
            <a:r>
              <a:rPr lang="ja-JP" altLang="en-US" smtClean="0"/>
              <a:t>先行研究は，主に，</a:t>
            </a:r>
            <a:r>
              <a:rPr lang="en-US" altLang="ja-JP" smtClean="0"/>
              <a:t>OSS</a:t>
            </a:r>
            <a:r>
              <a:rPr lang="ja-JP" altLang="en-US" smtClean="0"/>
              <a:t>コミュニティ内の開発者コミュニティ（サブコミュニティ）におけるコーディネータのコミュニケーション構造を明らかにしてきた</a:t>
            </a:r>
            <a:endParaRPr lang="en-US" altLang="ja-JP" smtClean="0"/>
          </a:p>
          <a:p>
            <a:pPr eaLnBrk="1" hangingPunct="1"/>
            <a:r>
              <a:rPr lang="ja-JP" altLang="en-US" smtClean="0">
                <a:solidFill>
                  <a:schemeClr val="accent2"/>
                </a:solidFill>
              </a:rPr>
              <a:t>開発者とユーザの共同作業を調整するコーディネータのコミュニケーション構造については十分に分析されていない</a:t>
            </a:r>
            <a:endParaRPr lang="en-US" altLang="ja-JP" smtClean="0">
              <a:solidFill>
                <a:schemeClr val="accent2"/>
              </a:solidFill>
            </a:endParaRPr>
          </a:p>
          <a:p>
            <a:pPr lvl="1" eaLnBrk="1" hangingPunct="1"/>
            <a:r>
              <a:rPr lang="en-US" altLang="ja-JP" smtClean="0"/>
              <a:t>Raymond</a:t>
            </a:r>
            <a:r>
              <a:rPr lang="ja-JP" altLang="en-US" smtClean="0"/>
              <a:t>が指摘するように</a:t>
            </a:r>
            <a:r>
              <a:rPr lang="en-US" altLang="ja-JP" smtClean="0"/>
              <a:t>OSS</a:t>
            </a:r>
            <a:r>
              <a:rPr lang="ja-JP" altLang="en-US" smtClean="0"/>
              <a:t>開発の成功には，</a:t>
            </a:r>
            <a:r>
              <a:rPr lang="ja-JP" altLang="en-US" smtClean="0">
                <a:solidFill>
                  <a:schemeClr val="accent2"/>
                </a:solidFill>
              </a:rPr>
              <a:t>ユーザの意見を多く取り込み</a:t>
            </a:r>
            <a:r>
              <a:rPr lang="en-US" altLang="ja-JP" smtClean="0">
                <a:solidFill>
                  <a:schemeClr val="accent2"/>
                </a:solidFill>
              </a:rPr>
              <a:t>OSS</a:t>
            </a:r>
            <a:r>
              <a:rPr lang="ja-JP" altLang="en-US" smtClean="0">
                <a:solidFill>
                  <a:schemeClr val="accent2"/>
                </a:solidFill>
              </a:rPr>
              <a:t>の品質を継続的に向上させるプロセスが重要</a:t>
            </a:r>
            <a:r>
              <a:rPr lang="ja-JP" altLang="en-US" smtClean="0"/>
              <a:t>である</a:t>
            </a:r>
          </a:p>
        </p:txBody>
      </p:sp>
      <p:sp>
        <p:nvSpPr>
          <p:cNvPr id="19461" name="スライド番号プレースホルダ 4"/>
          <p:cNvSpPr>
            <a:spLocks noGrp="1"/>
          </p:cNvSpPr>
          <p:nvPr>
            <p:ph type="sldNum" sz="quarter" idx="12"/>
          </p:nvPr>
        </p:nvSpPr>
        <p:spPr>
          <a:noFill/>
        </p:spPr>
        <p:txBody>
          <a:bodyPr/>
          <a:lstStyle/>
          <a:p>
            <a:fld id="{17DD585A-4F2D-4AA7-9171-5D4CA360723D}" type="slidenum">
              <a:rPr lang="en-US" altLang="ja-JP"/>
              <a:pPr/>
              <a:t>127</a:t>
            </a:fld>
            <a:endParaRPr lang="en-US" altLang="ja-JP"/>
          </a:p>
        </p:txBody>
      </p:sp>
      <p:grpSp>
        <p:nvGrpSpPr>
          <p:cNvPr id="2" name="グループ化 201"/>
          <p:cNvGrpSpPr>
            <a:grpSpLocks/>
          </p:cNvGrpSpPr>
          <p:nvPr/>
        </p:nvGrpSpPr>
        <p:grpSpPr bwMode="auto">
          <a:xfrm>
            <a:off x="1411288" y="4408488"/>
            <a:ext cx="2695575" cy="1893887"/>
            <a:chOff x="1411447" y="4241813"/>
            <a:chExt cx="2695439" cy="1894425"/>
          </a:xfrm>
        </p:grpSpPr>
        <p:cxnSp>
          <p:nvCxnSpPr>
            <p:cNvPr id="19524" name="AutoShape 587"/>
            <p:cNvCxnSpPr>
              <a:cxnSpLocks noChangeShapeType="1"/>
            </p:cNvCxnSpPr>
            <p:nvPr/>
          </p:nvCxnSpPr>
          <p:spPr bwMode="auto">
            <a:xfrm rot="10800000">
              <a:off x="2589969" y="5106026"/>
              <a:ext cx="547690" cy="794"/>
            </a:xfrm>
            <a:prstGeom prst="straightConnector1">
              <a:avLst/>
            </a:prstGeom>
            <a:noFill/>
            <a:ln w="9525">
              <a:solidFill>
                <a:schemeClr val="tx1"/>
              </a:solidFill>
              <a:round/>
              <a:headEnd/>
              <a:tailEnd/>
            </a:ln>
          </p:spPr>
        </p:cxnSp>
        <p:cxnSp>
          <p:nvCxnSpPr>
            <p:cNvPr id="19525" name="AutoShape 587"/>
            <p:cNvCxnSpPr>
              <a:cxnSpLocks noChangeShapeType="1"/>
              <a:stCxn id="19548" idx="2"/>
              <a:endCxn id="19547" idx="6"/>
            </p:cNvCxnSpPr>
            <p:nvPr/>
          </p:nvCxnSpPr>
          <p:spPr bwMode="auto">
            <a:xfrm flipH="1">
              <a:off x="2395655" y="5547000"/>
              <a:ext cx="398462" cy="1587"/>
            </a:xfrm>
            <a:prstGeom prst="straightConnector1">
              <a:avLst/>
            </a:prstGeom>
            <a:noFill/>
            <a:ln w="9525">
              <a:solidFill>
                <a:schemeClr val="tx1"/>
              </a:solidFill>
              <a:round/>
              <a:headEnd/>
              <a:tailEnd/>
            </a:ln>
          </p:spPr>
        </p:cxnSp>
        <p:cxnSp>
          <p:nvCxnSpPr>
            <p:cNvPr id="19526" name="AutoShape 587"/>
            <p:cNvCxnSpPr>
              <a:cxnSpLocks noChangeShapeType="1"/>
              <a:stCxn id="19548" idx="1"/>
              <a:endCxn id="19550" idx="5"/>
            </p:cNvCxnSpPr>
            <p:nvPr/>
          </p:nvCxnSpPr>
          <p:spPr bwMode="auto">
            <a:xfrm flipH="1" flipV="1">
              <a:off x="2349617" y="4637362"/>
              <a:ext cx="454025" cy="884238"/>
            </a:xfrm>
            <a:prstGeom prst="straightConnector1">
              <a:avLst/>
            </a:prstGeom>
            <a:noFill/>
            <a:ln w="9525">
              <a:solidFill>
                <a:schemeClr val="tx1"/>
              </a:solidFill>
              <a:round/>
              <a:headEnd/>
              <a:tailEnd/>
            </a:ln>
          </p:spPr>
        </p:cxnSp>
        <p:cxnSp>
          <p:nvCxnSpPr>
            <p:cNvPr id="19527" name="AutoShape 587"/>
            <p:cNvCxnSpPr>
              <a:cxnSpLocks noChangeShapeType="1"/>
              <a:stCxn id="19549" idx="4"/>
              <a:endCxn id="19547" idx="7"/>
            </p:cNvCxnSpPr>
            <p:nvPr/>
          </p:nvCxnSpPr>
          <p:spPr bwMode="auto">
            <a:xfrm flipH="1">
              <a:off x="2386130" y="4646887"/>
              <a:ext cx="442912" cy="876300"/>
            </a:xfrm>
            <a:prstGeom prst="straightConnector1">
              <a:avLst/>
            </a:prstGeom>
            <a:noFill/>
            <a:ln w="9525">
              <a:solidFill>
                <a:schemeClr val="tx1"/>
              </a:solidFill>
              <a:round/>
              <a:headEnd/>
              <a:tailEnd/>
            </a:ln>
          </p:spPr>
        </p:cxnSp>
        <p:cxnSp>
          <p:nvCxnSpPr>
            <p:cNvPr id="19528" name="AutoShape 587"/>
            <p:cNvCxnSpPr>
              <a:cxnSpLocks noChangeShapeType="1"/>
              <a:stCxn id="19551" idx="2"/>
            </p:cNvCxnSpPr>
            <p:nvPr/>
          </p:nvCxnSpPr>
          <p:spPr bwMode="auto">
            <a:xfrm rot="10800000">
              <a:off x="1998780" y="5100912"/>
              <a:ext cx="547690" cy="794"/>
            </a:xfrm>
            <a:prstGeom prst="straightConnector1">
              <a:avLst/>
            </a:prstGeom>
            <a:noFill/>
            <a:ln w="9525">
              <a:solidFill>
                <a:schemeClr val="tx1"/>
              </a:solidFill>
              <a:round/>
              <a:headEnd/>
              <a:tailEnd/>
            </a:ln>
          </p:spPr>
        </p:cxnSp>
        <p:sp>
          <p:nvSpPr>
            <p:cNvPr id="19529" name="テキスト ボックス 570"/>
            <p:cNvSpPr txBox="1">
              <a:spLocks noChangeArrowheads="1"/>
            </p:cNvSpPr>
            <p:nvPr/>
          </p:nvSpPr>
          <p:spPr bwMode="auto">
            <a:xfrm>
              <a:off x="2173405" y="4241813"/>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530" name="テキスト ボックス 573"/>
            <p:cNvSpPr txBox="1">
              <a:spLocks noChangeArrowheads="1"/>
            </p:cNvSpPr>
            <p:nvPr/>
          </p:nvSpPr>
          <p:spPr bwMode="auto">
            <a:xfrm>
              <a:off x="2125822" y="5933008"/>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531" name="AutoShape 587"/>
            <p:cNvCxnSpPr>
              <a:cxnSpLocks noChangeShapeType="1"/>
            </p:cNvCxnSpPr>
            <p:nvPr/>
          </p:nvCxnSpPr>
          <p:spPr bwMode="auto">
            <a:xfrm>
              <a:off x="3059272" y="6031433"/>
              <a:ext cx="179387" cy="1587"/>
            </a:xfrm>
            <a:prstGeom prst="straightConnector1">
              <a:avLst/>
            </a:prstGeom>
            <a:noFill/>
            <a:ln w="9525">
              <a:solidFill>
                <a:schemeClr val="tx1"/>
              </a:solidFill>
              <a:round/>
              <a:headEnd/>
              <a:tailEnd/>
            </a:ln>
          </p:spPr>
        </p:cxnSp>
        <p:sp>
          <p:nvSpPr>
            <p:cNvPr id="19532" name="テキスト ボックス 575"/>
            <p:cNvSpPr txBox="1">
              <a:spLocks noChangeArrowheads="1"/>
            </p:cNvSpPr>
            <p:nvPr/>
          </p:nvSpPr>
          <p:spPr bwMode="auto">
            <a:xfrm>
              <a:off x="3168809" y="5934595"/>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533" name="Oval 593"/>
            <p:cNvSpPr>
              <a:spLocks noChangeAspect="1" noChangeArrowheads="1"/>
            </p:cNvSpPr>
            <p:nvPr/>
          </p:nvSpPr>
          <p:spPr bwMode="auto">
            <a:xfrm>
              <a:off x="2113122" y="5999683"/>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88" name="Oval 51"/>
            <p:cNvSpPr>
              <a:spLocks noChangeAspect="1" noChangeArrowheads="1"/>
            </p:cNvSpPr>
            <p:nvPr/>
          </p:nvSpPr>
          <p:spPr bwMode="auto">
            <a:xfrm>
              <a:off x="1881323" y="4410136"/>
              <a:ext cx="1365181" cy="1365638"/>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535" name="直線コネクタ 634"/>
            <p:cNvCxnSpPr>
              <a:cxnSpLocks noChangeShapeType="1"/>
              <a:stCxn id="19549" idx="2"/>
              <a:endCxn id="19549" idx="6"/>
            </p:cNvCxnSpPr>
            <p:nvPr/>
          </p:nvCxnSpPr>
          <p:spPr bwMode="auto">
            <a:xfrm>
              <a:off x="2794117" y="4611962"/>
              <a:ext cx="69850" cy="0"/>
            </a:xfrm>
            <a:prstGeom prst="line">
              <a:avLst/>
            </a:prstGeom>
            <a:noFill/>
            <a:ln w="9525" algn="ctr">
              <a:solidFill>
                <a:schemeClr val="tx1"/>
              </a:solidFill>
              <a:round/>
              <a:headEnd/>
              <a:tailEnd/>
            </a:ln>
          </p:spPr>
        </p:cxnSp>
        <p:cxnSp>
          <p:nvCxnSpPr>
            <p:cNvPr id="19536" name="直線コネクタ 638"/>
            <p:cNvCxnSpPr>
              <a:cxnSpLocks noChangeShapeType="1"/>
              <a:stCxn id="19549" idx="0"/>
              <a:endCxn id="19549" idx="4"/>
            </p:cNvCxnSpPr>
            <p:nvPr/>
          </p:nvCxnSpPr>
          <p:spPr bwMode="auto">
            <a:xfrm>
              <a:off x="2829042" y="4577037"/>
              <a:ext cx="0" cy="69850"/>
            </a:xfrm>
            <a:prstGeom prst="line">
              <a:avLst/>
            </a:prstGeom>
            <a:noFill/>
            <a:ln w="9525" algn="ctr">
              <a:solidFill>
                <a:schemeClr val="tx1"/>
              </a:solidFill>
              <a:round/>
              <a:headEnd/>
              <a:tailEnd/>
            </a:ln>
          </p:spPr>
        </p:cxnSp>
        <p:cxnSp>
          <p:nvCxnSpPr>
            <p:cNvPr id="19537" name="直線コネクタ 642"/>
            <p:cNvCxnSpPr>
              <a:cxnSpLocks noChangeShapeType="1"/>
              <a:stCxn id="19548" idx="0"/>
              <a:endCxn id="19548" idx="4"/>
            </p:cNvCxnSpPr>
            <p:nvPr/>
          </p:nvCxnSpPr>
          <p:spPr bwMode="auto">
            <a:xfrm>
              <a:off x="2829042" y="5512075"/>
              <a:ext cx="0" cy="69850"/>
            </a:xfrm>
            <a:prstGeom prst="line">
              <a:avLst/>
            </a:prstGeom>
            <a:noFill/>
            <a:ln w="9525" algn="ctr">
              <a:solidFill>
                <a:schemeClr val="tx1"/>
              </a:solidFill>
              <a:round/>
              <a:headEnd/>
              <a:tailEnd/>
            </a:ln>
          </p:spPr>
        </p:cxnSp>
        <p:cxnSp>
          <p:nvCxnSpPr>
            <p:cNvPr id="19538" name="直線コネクタ 645"/>
            <p:cNvCxnSpPr>
              <a:cxnSpLocks noChangeShapeType="1"/>
              <a:stCxn id="19548" idx="2"/>
              <a:endCxn id="19548" idx="6"/>
            </p:cNvCxnSpPr>
            <p:nvPr/>
          </p:nvCxnSpPr>
          <p:spPr bwMode="auto">
            <a:xfrm>
              <a:off x="2794117" y="5547000"/>
              <a:ext cx="69850" cy="0"/>
            </a:xfrm>
            <a:prstGeom prst="line">
              <a:avLst/>
            </a:prstGeom>
            <a:noFill/>
            <a:ln w="9525" algn="ctr">
              <a:solidFill>
                <a:schemeClr val="tx1"/>
              </a:solidFill>
              <a:round/>
              <a:headEnd/>
              <a:tailEnd/>
            </a:ln>
          </p:spPr>
        </p:cxnSp>
        <p:cxnSp>
          <p:nvCxnSpPr>
            <p:cNvPr id="19539" name="直線コネクタ 654"/>
            <p:cNvCxnSpPr>
              <a:cxnSpLocks noChangeShapeType="1"/>
              <a:stCxn id="19551" idx="0"/>
              <a:endCxn id="19551" idx="4"/>
            </p:cNvCxnSpPr>
            <p:nvPr/>
          </p:nvCxnSpPr>
          <p:spPr bwMode="auto">
            <a:xfrm rot="16200000" flipH="1">
              <a:off x="2546470" y="5102500"/>
              <a:ext cx="71437" cy="1588"/>
            </a:xfrm>
            <a:prstGeom prst="line">
              <a:avLst/>
            </a:prstGeom>
            <a:noFill/>
            <a:ln w="9525" algn="ctr">
              <a:solidFill>
                <a:schemeClr val="tx1"/>
              </a:solidFill>
              <a:round/>
              <a:headEnd/>
              <a:tailEnd/>
            </a:ln>
          </p:spPr>
        </p:cxnSp>
        <p:cxnSp>
          <p:nvCxnSpPr>
            <p:cNvPr id="19540" name="直線コネクタ 662"/>
            <p:cNvCxnSpPr>
              <a:cxnSpLocks noChangeShapeType="1"/>
              <a:stCxn id="19547" idx="2"/>
              <a:endCxn id="19547" idx="6"/>
            </p:cNvCxnSpPr>
            <p:nvPr/>
          </p:nvCxnSpPr>
          <p:spPr bwMode="auto">
            <a:xfrm>
              <a:off x="2325805" y="5548587"/>
              <a:ext cx="69850" cy="0"/>
            </a:xfrm>
            <a:prstGeom prst="line">
              <a:avLst/>
            </a:prstGeom>
            <a:noFill/>
            <a:ln w="9525" algn="ctr">
              <a:solidFill>
                <a:schemeClr val="tx1"/>
              </a:solidFill>
              <a:round/>
              <a:headEnd/>
              <a:tailEnd/>
            </a:ln>
          </p:spPr>
        </p:cxnSp>
        <p:cxnSp>
          <p:nvCxnSpPr>
            <p:cNvPr id="19541" name="直線コネクタ 665"/>
            <p:cNvCxnSpPr>
              <a:cxnSpLocks noChangeShapeType="1"/>
              <a:stCxn id="19547" idx="0"/>
              <a:endCxn id="19547" idx="4"/>
            </p:cNvCxnSpPr>
            <p:nvPr/>
          </p:nvCxnSpPr>
          <p:spPr bwMode="auto">
            <a:xfrm>
              <a:off x="2360730" y="5513662"/>
              <a:ext cx="0" cy="69850"/>
            </a:xfrm>
            <a:prstGeom prst="line">
              <a:avLst/>
            </a:prstGeom>
            <a:noFill/>
            <a:ln w="9525" algn="ctr">
              <a:solidFill>
                <a:schemeClr val="tx1"/>
              </a:solidFill>
              <a:round/>
              <a:headEnd/>
              <a:tailEnd/>
            </a:ln>
          </p:spPr>
        </p:cxnSp>
        <p:cxnSp>
          <p:nvCxnSpPr>
            <p:cNvPr id="19542" name="直線コネクタ 668"/>
            <p:cNvCxnSpPr>
              <a:cxnSpLocks noChangeShapeType="1"/>
              <a:stCxn id="19550" idx="0"/>
              <a:endCxn id="19550" idx="4"/>
            </p:cNvCxnSpPr>
            <p:nvPr/>
          </p:nvCxnSpPr>
          <p:spPr bwMode="auto">
            <a:xfrm>
              <a:off x="2325805" y="4577037"/>
              <a:ext cx="0" cy="69850"/>
            </a:xfrm>
            <a:prstGeom prst="line">
              <a:avLst/>
            </a:prstGeom>
            <a:noFill/>
            <a:ln w="9525" algn="ctr">
              <a:solidFill>
                <a:schemeClr val="tx1"/>
              </a:solidFill>
              <a:round/>
              <a:headEnd/>
              <a:tailEnd/>
            </a:ln>
          </p:spPr>
        </p:cxnSp>
        <p:cxnSp>
          <p:nvCxnSpPr>
            <p:cNvPr id="19543" name="直線コネクタ 672"/>
            <p:cNvCxnSpPr>
              <a:cxnSpLocks noChangeShapeType="1"/>
              <a:stCxn id="19550" idx="2"/>
              <a:endCxn id="19550" idx="6"/>
            </p:cNvCxnSpPr>
            <p:nvPr/>
          </p:nvCxnSpPr>
          <p:spPr bwMode="auto">
            <a:xfrm>
              <a:off x="2289292" y="4611962"/>
              <a:ext cx="71438" cy="0"/>
            </a:xfrm>
            <a:prstGeom prst="line">
              <a:avLst/>
            </a:prstGeom>
            <a:noFill/>
            <a:ln w="9525" algn="ctr">
              <a:solidFill>
                <a:schemeClr val="tx1"/>
              </a:solidFill>
              <a:round/>
              <a:headEnd/>
              <a:tailEnd/>
            </a:ln>
          </p:spPr>
        </p:cxnSp>
        <p:sp>
          <p:nvSpPr>
            <p:cNvPr id="19544" name="テキスト ボックス 703"/>
            <p:cNvSpPr txBox="1">
              <a:spLocks noChangeArrowheads="1"/>
            </p:cNvSpPr>
            <p:nvPr/>
          </p:nvSpPr>
          <p:spPr bwMode="auto">
            <a:xfrm>
              <a:off x="1422559" y="5936183"/>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45" name="Oval 593"/>
            <p:cNvSpPr>
              <a:spLocks noChangeAspect="1" noChangeArrowheads="1"/>
            </p:cNvSpPr>
            <p:nvPr/>
          </p:nvSpPr>
          <p:spPr bwMode="auto">
            <a:xfrm>
              <a:off x="1411447" y="5998095"/>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46" name="直線コネクタ 657"/>
            <p:cNvCxnSpPr>
              <a:cxnSpLocks noChangeShapeType="1"/>
              <a:stCxn id="19551" idx="2"/>
              <a:endCxn id="19551" idx="6"/>
            </p:cNvCxnSpPr>
            <p:nvPr/>
          </p:nvCxnSpPr>
          <p:spPr bwMode="auto">
            <a:xfrm rot="10800000" flipH="1">
              <a:off x="2546470" y="5102500"/>
              <a:ext cx="73025" cy="1587"/>
            </a:xfrm>
            <a:prstGeom prst="line">
              <a:avLst/>
            </a:prstGeom>
            <a:noFill/>
            <a:ln w="9525" algn="ctr">
              <a:solidFill>
                <a:schemeClr val="tx1"/>
              </a:solidFill>
              <a:round/>
              <a:headEnd/>
              <a:tailEnd/>
            </a:ln>
          </p:spPr>
        </p:cxnSp>
        <p:sp>
          <p:nvSpPr>
            <p:cNvPr id="19547" name="Oval 593"/>
            <p:cNvSpPr>
              <a:spLocks noChangeAspect="1" noChangeArrowheads="1"/>
            </p:cNvSpPr>
            <p:nvPr/>
          </p:nvSpPr>
          <p:spPr bwMode="auto">
            <a:xfrm>
              <a:off x="2325805" y="5513662"/>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8" name="Oval 593"/>
            <p:cNvSpPr>
              <a:spLocks noChangeAspect="1" noChangeArrowheads="1"/>
            </p:cNvSpPr>
            <p:nvPr/>
          </p:nvSpPr>
          <p:spPr bwMode="auto">
            <a:xfrm>
              <a:off x="2794117" y="551207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9" name="Oval 593"/>
            <p:cNvSpPr>
              <a:spLocks noChangeAspect="1" noChangeArrowheads="1"/>
            </p:cNvSpPr>
            <p:nvPr/>
          </p:nvSpPr>
          <p:spPr bwMode="auto">
            <a:xfrm>
              <a:off x="2794117" y="4577037"/>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0" name="Oval 593"/>
            <p:cNvSpPr>
              <a:spLocks noChangeAspect="1" noChangeArrowheads="1"/>
            </p:cNvSpPr>
            <p:nvPr/>
          </p:nvSpPr>
          <p:spPr bwMode="auto">
            <a:xfrm>
              <a:off x="2289292" y="457703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1" name="Oval 584"/>
            <p:cNvSpPr>
              <a:spLocks noChangeAspect="1" noChangeArrowheads="1"/>
            </p:cNvSpPr>
            <p:nvPr/>
          </p:nvSpPr>
          <p:spPr bwMode="auto">
            <a:xfrm>
              <a:off x="2546470" y="5065987"/>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2" name="Oval 593"/>
            <p:cNvSpPr>
              <a:spLocks noChangeAspect="1" noChangeArrowheads="1"/>
            </p:cNvSpPr>
            <p:nvPr/>
          </p:nvSpPr>
          <p:spPr bwMode="auto">
            <a:xfrm>
              <a:off x="2130584" y="6017145"/>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3" name="Oval 593"/>
            <p:cNvSpPr>
              <a:spLocks noChangeAspect="1" noChangeArrowheads="1"/>
            </p:cNvSpPr>
            <p:nvPr/>
          </p:nvSpPr>
          <p:spPr bwMode="auto">
            <a:xfrm>
              <a:off x="2563933" y="5085037"/>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4" name="Oval 593"/>
            <p:cNvSpPr>
              <a:spLocks noChangeAspect="1" noChangeArrowheads="1"/>
            </p:cNvSpPr>
            <p:nvPr/>
          </p:nvSpPr>
          <p:spPr bwMode="auto">
            <a:xfrm>
              <a:off x="1968617" y="505571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5" name="Oval 593"/>
            <p:cNvSpPr>
              <a:spLocks noChangeAspect="1" noChangeArrowheads="1"/>
            </p:cNvSpPr>
            <p:nvPr/>
          </p:nvSpPr>
          <p:spPr bwMode="auto">
            <a:xfrm>
              <a:off x="3066102" y="5073105"/>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grpSp>
      <p:grpSp>
        <p:nvGrpSpPr>
          <p:cNvPr id="3" name="グループ化 199"/>
          <p:cNvGrpSpPr>
            <a:grpSpLocks/>
          </p:cNvGrpSpPr>
          <p:nvPr/>
        </p:nvGrpSpPr>
        <p:grpSpPr bwMode="auto">
          <a:xfrm>
            <a:off x="4953000" y="4159250"/>
            <a:ext cx="2881313" cy="2165350"/>
            <a:chOff x="4953278" y="3992053"/>
            <a:chExt cx="2881313" cy="2165380"/>
          </a:xfrm>
        </p:grpSpPr>
        <p:sp>
          <p:nvSpPr>
            <p:cNvPr id="140"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465"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19466" name="AutoShape 587"/>
            <p:cNvCxnSpPr>
              <a:cxnSpLocks noChangeShapeType="1"/>
              <a:stCxn id="19508" idx="6"/>
              <a:endCxn id="19513"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19467" name="AutoShape 587"/>
            <p:cNvCxnSpPr>
              <a:cxnSpLocks noChangeShapeType="1"/>
              <a:stCxn id="19517"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19468"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19469" name="AutoShape 587"/>
            <p:cNvCxnSpPr>
              <a:cxnSpLocks noChangeShapeType="1"/>
              <a:stCxn id="19519"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19470" name="AutoShape 587"/>
            <p:cNvCxnSpPr>
              <a:cxnSpLocks noChangeShapeType="1"/>
              <a:stCxn id="19508" idx="2"/>
              <a:endCxn id="19520"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19471" name="AutoShape 587"/>
            <p:cNvCxnSpPr>
              <a:cxnSpLocks noChangeShapeType="1"/>
              <a:stCxn id="19515" idx="3"/>
              <a:endCxn id="19520"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19472" name="AutoShape 587"/>
            <p:cNvCxnSpPr>
              <a:cxnSpLocks noChangeShapeType="1"/>
              <a:endCxn id="19512"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19473" name="AutoShape 587"/>
            <p:cNvCxnSpPr>
              <a:cxnSpLocks noChangeShapeType="1"/>
              <a:stCxn id="19509"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19474" name="AutoShape 587"/>
            <p:cNvCxnSpPr>
              <a:cxnSpLocks noChangeShapeType="1"/>
              <a:stCxn id="19510" idx="2"/>
              <a:endCxn id="19509"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19475" name="AutoShape 587"/>
            <p:cNvCxnSpPr>
              <a:cxnSpLocks noChangeShapeType="1"/>
              <a:stCxn id="19510" idx="1"/>
              <a:endCxn id="19512"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19476" name="AutoShape 587"/>
            <p:cNvCxnSpPr>
              <a:cxnSpLocks noChangeShapeType="1"/>
              <a:stCxn id="19511" idx="4"/>
              <a:endCxn id="19509"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19477" name="AutoShape 587"/>
            <p:cNvCxnSpPr>
              <a:cxnSpLocks noChangeShapeType="1"/>
              <a:stCxn id="19511"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19478" name="AutoShape 587"/>
            <p:cNvCxnSpPr>
              <a:cxnSpLocks noChangeShapeType="1"/>
              <a:stCxn id="19511" idx="2"/>
              <a:endCxn id="19512"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19479"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480"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19481"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482"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19483"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484"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61"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62" name="直線コネクタ 161"/>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87" name="AutoShape 587"/>
            <p:cNvCxnSpPr>
              <a:cxnSpLocks noChangeShapeType="1"/>
              <a:stCxn id="19516" idx="0"/>
              <a:endCxn id="19516"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19488" name="AutoShape 587"/>
            <p:cNvCxnSpPr>
              <a:cxnSpLocks noChangeShapeType="1"/>
              <a:stCxn id="19516" idx="2"/>
              <a:endCxn id="19516"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19489" name="AutoShape 587"/>
            <p:cNvCxnSpPr>
              <a:cxnSpLocks noChangeShapeType="1"/>
              <a:stCxn id="19520" idx="2"/>
              <a:endCxn id="19520"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19490" name="直線コネクタ 619"/>
            <p:cNvCxnSpPr>
              <a:cxnSpLocks noChangeShapeType="1"/>
              <a:stCxn id="19520" idx="0"/>
              <a:endCxn id="19520" idx="4"/>
            </p:cNvCxnSpPr>
            <p:nvPr/>
          </p:nvCxnSpPr>
          <p:spPr bwMode="auto">
            <a:xfrm>
              <a:off x="5294591" y="5069965"/>
              <a:ext cx="0" cy="69850"/>
            </a:xfrm>
            <a:prstGeom prst="line">
              <a:avLst/>
            </a:prstGeom>
            <a:noFill/>
            <a:ln w="9525" algn="ctr">
              <a:solidFill>
                <a:schemeClr val="tx1"/>
              </a:solidFill>
              <a:round/>
              <a:headEnd/>
              <a:tailEnd/>
            </a:ln>
          </p:spPr>
        </p:cxnSp>
        <p:cxnSp>
          <p:nvCxnSpPr>
            <p:cNvPr id="19491" name="直線コネクタ 622"/>
            <p:cNvCxnSpPr>
              <a:cxnSpLocks noChangeShapeType="1"/>
              <a:stCxn id="19517" idx="0"/>
              <a:endCxn id="19517" idx="4"/>
            </p:cNvCxnSpPr>
            <p:nvPr/>
          </p:nvCxnSpPr>
          <p:spPr bwMode="auto">
            <a:xfrm>
              <a:off x="6158191" y="5514465"/>
              <a:ext cx="0" cy="69850"/>
            </a:xfrm>
            <a:prstGeom prst="line">
              <a:avLst/>
            </a:prstGeom>
            <a:noFill/>
            <a:ln w="9525" algn="ctr">
              <a:solidFill>
                <a:schemeClr val="tx1"/>
              </a:solidFill>
              <a:round/>
              <a:headEnd/>
              <a:tailEnd/>
            </a:ln>
          </p:spPr>
        </p:cxnSp>
        <p:cxnSp>
          <p:nvCxnSpPr>
            <p:cNvPr id="19492" name="直線コネクタ 625"/>
            <p:cNvCxnSpPr>
              <a:cxnSpLocks noChangeShapeType="1"/>
              <a:stCxn id="19517" idx="2"/>
              <a:endCxn id="19517" idx="6"/>
            </p:cNvCxnSpPr>
            <p:nvPr/>
          </p:nvCxnSpPr>
          <p:spPr bwMode="auto">
            <a:xfrm>
              <a:off x="6123266" y="5549390"/>
              <a:ext cx="69850" cy="0"/>
            </a:xfrm>
            <a:prstGeom prst="line">
              <a:avLst/>
            </a:prstGeom>
            <a:noFill/>
            <a:ln w="9525" algn="ctr">
              <a:solidFill>
                <a:schemeClr val="tx1"/>
              </a:solidFill>
              <a:round/>
              <a:headEnd/>
              <a:tailEnd/>
            </a:ln>
          </p:spPr>
        </p:cxnSp>
        <p:cxnSp>
          <p:nvCxnSpPr>
            <p:cNvPr id="19493" name="直線コネクタ 628"/>
            <p:cNvCxnSpPr>
              <a:cxnSpLocks noChangeShapeType="1"/>
              <a:stCxn id="19519" idx="2"/>
              <a:endCxn id="19519" idx="6"/>
            </p:cNvCxnSpPr>
            <p:nvPr/>
          </p:nvCxnSpPr>
          <p:spPr bwMode="auto">
            <a:xfrm>
              <a:off x="5545416" y="5549390"/>
              <a:ext cx="69850" cy="0"/>
            </a:xfrm>
            <a:prstGeom prst="line">
              <a:avLst/>
            </a:prstGeom>
            <a:noFill/>
            <a:ln w="9525" algn="ctr">
              <a:solidFill>
                <a:schemeClr val="tx1"/>
              </a:solidFill>
              <a:round/>
              <a:headEnd/>
              <a:tailEnd/>
            </a:ln>
          </p:spPr>
        </p:cxnSp>
        <p:cxnSp>
          <p:nvCxnSpPr>
            <p:cNvPr id="19494" name="直線コネクタ 634"/>
            <p:cNvCxnSpPr>
              <a:cxnSpLocks noChangeShapeType="1"/>
              <a:stCxn id="19511" idx="2"/>
              <a:endCxn id="19511" idx="6"/>
            </p:cNvCxnSpPr>
            <p:nvPr/>
          </p:nvCxnSpPr>
          <p:spPr bwMode="auto">
            <a:xfrm>
              <a:off x="7201178" y="4612765"/>
              <a:ext cx="69850" cy="0"/>
            </a:xfrm>
            <a:prstGeom prst="line">
              <a:avLst/>
            </a:prstGeom>
            <a:noFill/>
            <a:ln w="9525" algn="ctr">
              <a:solidFill>
                <a:schemeClr val="tx1"/>
              </a:solidFill>
              <a:round/>
              <a:headEnd/>
              <a:tailEnd/>
            </a:ln>
          </p:spPr>
        </p:cxnSp>
        <p:cxnSp>
          <p:nvCxnSpPr>
            <p:cNvPr id="19495" name="直線コネクタ 638"/>
            <p:cNvCxnSpPr>
              <a:cxnSpLocks noChangeShapeType="1"/>
              <a:stCxn id="19511" idx="0"/>
              <a:endCxn id="19511" idx="4"/>
            </p:cNvCxnSpPr>
            <p:nvPr/>
          </p:nvCxnSpPr>
          <p:spPr bwMode="auto">
            <a:xfrm>
              <a:off x="7236103" y="4577840"/>
              <a:ext cx="0" cy="69850"/>
            </a:xfrm>
            <a:prstGeom prst="line">
              <a:avLst/>
            </a:prstGeom>
            <a:noFill/>
            <a:ln w="9525" algn="ctr">
              <a:solidFill>
                <a:schemeClr val="tx1"/>
              </a:solidFill>
              <a:round/>
              <a:headEnd/>
              <a:tailEnd/>
            </a:ln>
          </p:spPr>
        </p:cxnSp>
        <p:cxnSp>
          <p:nvCxnSpPr>
            <p:cNvPr id="19496" name="直線コネクタ 642"/>
            <p:cNvCxnSpPr>
              <a:cxnSpLocks noChangeShapeType="1"/>
              <a:stCxn id="19510" idx="0"/>
              <a:endCxn id="19510" idx="4"/>
            </p:cNvCxnSpPr>
            <p:nvPr/>
          </p:nvCxnSpPr>
          <p:spPr bwMode="auto">
            <a:xfrm>
              <a:off x="7236103" y="5512878"/>
              <a:ext cx="0" cy="69850"/>
            </a:xfrm>
            <a:prstGeom prst="line">
              <a:avLst/>
            </a:prstGeom>
            <a:noFill/>
            <a:ln w="9525" algn="ctr">
              <a:solidFill>
                <a:schemeClr val="tx1"/>
              </a:solidFill>
              <a:round/>
              <a:headEnd/>
              <a:tailEnd/>
            </a:ln>
          </p:spPr>
        </p:cxnSp>
        <p:cxnSp>
          <p:nvCxnSpPr>
            <p:cNvPr id="19497" name="直線コネクタ 645"/>
            <p:cNvCxnSpPr>
              <a:cxnSpLocks noChangeShapeType="1"/>
              <a:stCxn id="19510" idx="2"/>
              <a:endCxn id="19510" idx="6"/>
            </p:cNvCxnSpPr>
            <p:nvPr/>
          </p:nvCxnSpPr>
          <p:spPr bwMode="auto">
            <a:xfrm>
              <a:off x="7201178" y="5547803"/>
              <a:ext cx="69850" cy="0"/>
            </a:xfrm>
            <a:prstGeom prst="line">
              <a:avLst/>
            </a:prstGeom>
            <a:noFill/>
            <a:ln w="9525" algn="ctr">
              <a:solidFill>
                <a:schemeClr val="tx1"/>
              </a:solidFill>
              <a:round/>
              <a:headEnd/>
              <a:tailEnd/>
            </a:ln>
          </p:spPr>
        </p:cxnSp>
        <p:cxnSp>
          <p:nvCxnSpPr>
            <p:cNvPr id="19498" name="直線コネクタ 648"/>
            <p:cNvCxnSpPr>
              <a:cxnSpLocks noChangeShapeType="1"/>
              <a:stCxn id="19515" idx="2"/>
              <a:endCxn id="19515" idx="6"/>
            </p:cNvCxnSpPr>
            <p:nvPr/>
          </p:nvCxnSpPr>
          <p:spPr bwMode="auto">
            <a:xfrm>
              <a:off x="6123266" y="4612765"/>
              <a:ext cx="69850" cy="0"/>
            </a:xfrm>
            <a:prstGeom prst="line">
              <a:avLst/>
            </a:prstGeom>
            <a:noFill/>
            <a:ln w="9525" algn="ctr">
              <a:solidFill>
                <a:schemeClr val="tx1"/>
              </a:solidFill>
              <a:round/>
              <a:headEnd/>
              <a:tailEnd/>
            </a:ln>
          </p:spPr>
        </p:cxnSp>
        <p:cxnSp>
          <p:nvCxnSpPr>
            <p:cNvPr id="19499" name="直線コネクタ 651"/>
            <p:cNvCxnSpPr>
              <a:cxnSpLocks noChangeShapeType="1"/>
              <a:stCxn id="19515" idx="0"/>
              <a:endCxn id="19515" idx="4"/>
            </p:cNvCxnSpPr>
            <p:nvPr/>
          </p:nvCxnSpPr>
          <p:spPr bwMode="auto">
            <a:xfrm>
              <a:off x="6158191" y="4577840"/>
              <a:ext cx="0" cy="69850"/>
            </a:xfrm>
            <a:prstGeom prst="line">
              <a:avLst/>
            </a:prstGeom>
            <a:noFill/>
            <a:ln w="9525" algn="ctr">
              <a:solidFill>
                <a:schemeClr val="tx1"/>
              </a:solidFill>
              <a:round/>
              <a:headEnd/>
              <a:tailEnd/>
            </a:ln>
          </p:spPr>
        </p:cxnSp>
        <p:cxnSp>
          <p:nvCxnSpPr>
            <p:cNvPr id="19500" name="直線コネクタ 654"/>
            <p:cNvCxnSpPr>
              <a:cxnSpLocks noChangeShapeType="1"/>
              <a:stCxn id="19513" idx="0"/>
              <a:endCxn id="19513"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19501" name="直線コネクタ 662"/>
            <p:cNvCxnSpPr>
              <a:cxnSpLocks noChangeShapeType="1"/>
              <a:stCxn id="19509" idx="2"/>
              <a:endCxn id="19509" idx="6"/>
            </p:cNvCxnSpPr>
            <p:nvPr/>
          </p:nvCxnSpPr>
          <p:spPr bwMode="auto">
            <a:xfrm>
              <a:off x="6732866" y="5549390"/>
              <a:ext cx="69850" cy="0"/>
            </a:xfrm>
            <a:prstGeom prst="line">
              <a:avLst/>
            </a:prstGeom>
            <a:noFill/>
            <a:ln w="9525" algn="ctr">
              <a:solidFill>
                <a:schemeClr val="tx1"/>
              </a:solidFill>
              <a:round/>
              <a:headEnd/>
              <a:tailEnd/>
            </a:ln>
          </p:spPr>
        </p:cxnSp>
        <p:cxnSp>
          <p:nvCxnSpPr>
            <p:cNvPr id="19502" name="直線コネクタ 665"/>
            <p:cNvCxnSpPr>
              <a:cxnSpLocks noChangeShapeType="1"/>
              <a:stCxn id="19509" idx="0"/>
              <a:endCxn id="19509" idx="4"/>
            </p:cNvCxnSpPr>
            <p:nvPr/>
          </p:nvCxnSpPr>
          <p:spPr bwMode="auto">
            <a:xfrm>
              <a:off x="6767791" y="5514465"/>
              <a:ext cx="0" cy="69850"/>
            </a:xfrm>
            <a:prstGeom prst="line">
              <a:avLst/>
            </a:prstGeom>
            <a:noFill/>
            <a:ln w="9525" algn="ctr">
              <a:solidFill>
                <a:schemeClr val="tx1"/>
              </a:solidFill>
              <a:round/>
              <a:headEnd/>
              <a:tailEnd/>
            </a:ln>
          </p:spPr>
        </p:cxnSp>
        <p:cxnSp>
          <p:nvCxnSpPr>
            <p:cNvPr id="19503" name="直線コネクタ 668"/>
            <p:cNvCxnSpPr>
              <a:cxnSpLocks noChangeShapeType="1"/>
              <a:stCxn id="19512" idx="0"/>
              <a:endCxn id="19512" idx="4"/>
            </p:cNvCxnSpPr>
            <p:nvPr/>
          </p:nvCxnSpPr>
          <p:spPr bwMode="auto">
            <a:xfrm>
              <a:off x="6732866" y="4577840"/>
              <a:ext cx="0" cy="69850"/>
            </a:xfrm>
            <a:prstGeom prst="line">
              <a:avLst/>
            </a:prstGeom>
            <a:noFill/>
            <a:ln w="9525" algn="ctr">
              <a:solidFill>
                <a:schemeClr val="tx1"/>
              </a:solidFill>
              <a:round/>
              <a:headEnd/>
              <a:tailEnd/>
            </a:ln>
          </p:spPr>
        </p:cxnSp>
        <p:cxnSp>
          <p:nvCxnSpPr>
            <p:cNvPr id="19504" name="直線コネクタ 672"/>
            <p:cNvCxnSpPr>
              <a:cxnSpLocks noChangeShapeType="1"/>
              <a:stCxn id="19512" idx="2"/>
              <a:endCxn id="19512" idx="6"/>
            </p:cNvCxnSpPr>
            <p:nvPr/>
          </p:nvCxnSpPr>
          <p:spPr bwMode="auto">
            <a:xfrm>
              <a:off x="6696353" y="4612765"/>
              <a:ext cx="71438" cy="0"/>
            </a:xfrm>
            <a:prstGeom prst="line">
              <a:avLst/>
            </a:prstGeom>
            <a:noFill/>
            <a:ln w="9525" algn="ctr">
              <a:solidFill>
                <a:schemeClr val="tx1"/>
              </a:solidFill>
              <a:round/>
              <a:headEnd/>
              <a:tailEnd/>
            </a:ln>
          </p:spPr>
        </p:cxnSp>
        <p:sp>
          <p:nvSpPr>
            <p:cNvPr id="19505"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06"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07" name="直線コネクタ 657"/>
            <p:cNvCxnSpPr>
              <a:cxnSpLocks noChangeShapeType="1"/>
              <a:stCxn id="19513" idx="2"/>
              <a:endCxn id="19513"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19508"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09"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0"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1"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2"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3"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4"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15"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6"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7"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18" name="直線コネクタ 631"/>
            <p:cNvCxnSpPr>
              <a:cxnSpLocks noChangeShapeType="1"/>
              <a:stCxn id="19519" idx="0"/>
              <a:endCxn id="19519" idx="4"/>
            </p:cNvCxnSpPr>
            <p:nvPr/>
          </p:nvCxnSpPr>
          <p:spPr bwMode="auto">
            <a:xfrm>
              <a:off x="5580341" y="5514465"/>
              <a:ext cx="0" cy="69850"/>
            </a:xfrm>
            <a:prstGeom prst="line">
              <a:avLst/>
            </a:prstGeom>
            <a:noFill/>
            <a:ln w="9525" algn="ctr">
              <a:solidFill>
                <a:schemeClr val="tx1"/>
              </a:solidFill>
              <a:round/>
              <a:headEnd/>
              <a:tailEnd/>
            </a:ln>
          </p:spPr>
        </p:cxnSp>
        <p:sp>
          <p:nvSpPr>
            <p:cNvPr id="19519"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0"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1"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22"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19523"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blinds(horizontal)">
                                      <p:cBhvr>
                                        <p:cTn id="12" dur="500"/>
                                        <p:tgtEl>
                                          <p:spTgt spid="139">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39">
                                            <p:txEl>
                                              <p:pRg st="2" end="2"/>
                                            </p:txEl>
                                          </p:spTgt>
                                        </p:tgtEl>
                                        <p:attrNameLst>
                                          <p:attrName>style.visibility</p:attrName>
                                        </p:attrNameLst>
                                      </p:cBhvr>
                                      <p:to>
                                        <p:strVal val="visible"/>
                                      </p:to>
                                    </p:set>
                                    <p:animEffect transition="in" filter="blinds(horizontal)">
                                      <p:cBhvr>
                                        <p:cTn id="15" dur="500"/>
                                        <p:tgtEl>
                                          <p:spTgt spid="1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p:txBody>
          <a:bodyPr/>
          <a:lstStyle/>
          <a:p>
            <a:pPr eaLnBrk="1" hangingPunct="1"/>
            <a:r>
              <a:rPr lang="ja-JP" altLang="en-US" smtClean="0"/>
              <a:t>研究の目的とアプローチ</a:t>
            </a:r>
          </a:p>
        </p:txBody>
      </p:sp>
      <p:sp>
        <p:nvSpPr>
          <p:cNvPr id="2048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t>中心性分析によりコーディネータのコミュニケーション構造を分析する</a:t>
            </a:r>
          </a:p>
        </p:txBody>
      </p:sp>
      <p:sp>
        <p:nvSpPr>
          <p:cNvPr id="20485" name="スライド番号プレースホルダ 4"/>
          <p:cNvSpPr>
            <a:spLocks noGrp="1"/>
          </p:cNvSpPr>
          <p:nvPr>
            <p:ph type="sldNum" sz="quarter" idx="12"/>
          </p:nvPr>
        </p:nvSpPr>
        <p:spPr>
          <a:noFill/>
        </p:spPr>
        <p:txBody>
          <a:bodyPr/>
          <a:lstStyle/>
          <a:p>
            <a:fld id="{F175E921-7BD3-4D5A-8CD7-116A643CE81F}" type="slidenum">
              <a:rPr lang="en-US" altLang="ja-JP"/>
              <a:pPr/>
              <a:t>128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en-US" altLang="ja-JP" smtClean="0"/>
              <a:t>OSS</a:t>
            </a:r>
            <a:r>
              <a:rPr lang="ja-JP" altLang="en-US" smtClean="0"/>
              <a:t>コミュニティによるソフトウェア開発の特徴</a:t>
            </a:r>
          </a:p>
        </p:txBody>
      </p:sp>
      <p:sp>
        <p:nvSpPr>
          <p:cNvPr id="21507" name="コンテンツ プレースホルダ 2"/>
          <p:cNvSpPr>
            <a:spLocks noGrp="1"/>
          </p:cNvSpPr>
          <p:nvPr>
            <p:ph idx="1"/>
          </p:nvPr>
        </p:nvSpPr>
        <p:spPr/>
        <p:txBody>
          <a:bodyPr/>
          <a:lstStyle/>
          <a:p>
            <a:pPr eaLnBrk="1" hangingPunct="1"/>
            <a:r>
              <a:rPr lang="ja-JP" altLang="en-US" smtClean="0"/>
              <a:t>開発者が自由に参加／脱退することが可能</a:t>
            </a:r>
            <a:endParaRPr lang="en-US" altLang="ja-JP" smtClean="0"/>
          </a:p>
          <a:p>
            <a:pPr lvl="1" eaLnBrk="1" hangingPunct="1"/>
            <a:r>
              <a:rPr lang="ja-JP" altLang="en-US" smtClean="0"/>
              <a:t>開発者に開発の義務は生じない</a:t>
            </a:r>
          </a:p>
          <a:p>
            <a:pPr eaLnBrk="1" hangingPunct="1"/>
            <a:r>
              <a:rPr lang="ja-JP" altLang="en-US" smtClean="0"/>
              <a:t>ボランティアでの参加が基本</a:t>
            </a:r>
            <a:endParaRPr lang="en-US" altLang="ja-JP" smtClean="0"/>
          </a:p>
          <a:p>
            <a:pPr lvl="1" eaLnBrk="1" hangingPunct="1"/>
            <a:r>
              <a:rPr lang="ja-JP" altLang="en-US" smtClean="0"/>
              <a:t>金銭的な対価は発生せず，知的好奇心や技術的知識の充足が対価となるため，開発者同士の密なコミュニケーションがモチベーションの維持につながる</a:t>
            </a:r>
          </a:p>
          <a:p>
            <a:pPr eaLnBrk="1" hangingPunct="1"/>
            <a:r>
              <a:rPr lang="ja-JP" altLang="en-US" smtClean="0"/>
              <a:t>厳格な指揮系統が存在しない</a:t>
            </a:r>
            <a:endParaRPr lang="en-US" altLang="ja-JP" smtClean="0"/>
          </a:p>
          <a:p>
            <a:pPr lvl="1" eaLnBrk="1" hangingPunct="1"/>
            <a:r>
              <a:rPr lang="ja-JP" altLang="en-US" smtClean="0"/>
              <a:t>個人の意思により開発が行われる</a:t>
            </a:r>
          </a:p>
          <a:p>
            <a:pPr eaLnBrk="1" hangingPunct="1"/>
            <a:r>
              <a:rPr lang="ja-JP" altLang="en-US" smtClean="0"/>
              <a:t>ユーザ参加型コミュニティ</a:t>
            </a:r>
            <a:endParaRPr lang="en-US" altLang="ja-JP" smtClean="0"/>
          </a:p>
          <a:p>
            <a:pPr lvl="1" eaLnBrk="1" hangingPunct="1"/>
            <a:r>
              <a:rPr lang="ja-JP" altLang="en-US" smtClean="0"/>
              <a:t>ユーザからのフィードバックが品質向上に大きな影響を与える</a:t>
            </a:r>
          </a:p>
          <a:p>
            <a:pPr eaLnBrk="1" hangingPunct="1"/>
            <a:r>
              <a:rPr lang="ja-JP" altLang="en-US" smtClean="0"/>
              <a:t>ネットワークを介した分散開発環境</a:t>
            </a:r>
            <a:endParaRPr lang="en-US" altLang="ja-JP" smtClean="0"/>
          </a:p>
          <a:p>
            <a:pPr lvl="1" eaLnBrk="1" hangingPunct="1"/>
            <a:r>
              <a:rPr lang="en-US" altLang="ja-JP" smtClean="0"/>
              <a:t>ML</a:t>
            </a:r>
            <a:r>
              <a:rPr lang="ja-JP" altLang="en-US" smtClean="0"/>
              <a:t>などの非対面のコミュニケーション手段が用いられる</a:t>
            </a:r>
          </a:p>
        </p:txBody>
      </p:sp>
      <p:sp>
        <p:nvSpPr>
          <p:cNvPr id="21509" name="スライド番号プレースホルダ 4"/>
          <p:cNvSpPr>
            <a:spLocks noGrp="1"/>
          </p:cNvSpPr>
          <p:nvPr>
            <p:ph type="sldNum" sz="quarter" idx="12"/>
          </p:nvPr>
        </p:nvSpPr>
        <p:spPr>
          <a:noFill/>
        </p:spPr>
        <p:txBody>
          <a:bodyPr/>
          <a:lstStyle/>
          <a:p>
            <a:fld id="{AED0114A-BBDB-401B-BE9A-5955856C2963}" type="slidenum">
              <a:rPr lang="en-US" altLang="ja-JP"/>
              <a:pPr/>
              <a:t>129</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1</a:t>
            </a:r>
            <a:endParaRPr lang="ja-JP" altLang="en-US" smtClean="0"/>
          </a:p>
        </p:txBody>
      </p:sp>
      <p:sp>
        <p:nvSpPr>
          <p:cNvPr id="22531" name="コンテンツ プレースホルダ 2"/>
          <p:cNvSpPr>
            <a:spLocks noGrp="1"/>
          </p:cNvSpPr>
          <p:nvPr>
            <p:ph idx="1"/>
          </p:nvPr>
        </p:nvSpPr>
        <p:spPr/>
        <p:txBody>
          <a:bodyPr/>
          <a:lstStyle/>
          <a:p>
            <a:pPr eaLnBrk="1" hangingPunct="1"/>
            <a:r>
              <a:rPr lang="ja-JP" altLang="en-US" i="1" smtClean="0"/>
              <a:t>成功コミュニティでは，時間の経過に伴いコミュニケーション構造が過密化する</a:t>
            </a:r>
            <a:endParaRPr lang="en-US" altLang="ja-JP" smtClean="0"/>
          </a:p>
          <a:p>
            <a:pPr lvl="1" eaLnBrk="1" hangingPunct="1"/>
            <a:r>
              <a:rPr lang="ja-JP" altLang="en-US" smtClean="0"/>
              <a:t>開発者の参加・脱退が自由であることから，成果物が社会的に注目を集めている時期に開発者の数は増加するが，次第にモチベーションの低い開発者が脱退するため，</a:t>
            </a:r>
            <a:r>
              <a:rPr lang="ja-JP" altLang="en-US" smtClean="0">
                <a:solidFill>
                  <a:schemeClr val="accent2"/>
                </a:solidFill>
              </a:rPr>
              <a:t>時間の経過に伴って開発者間のコミュニケーション構造は過密化する</a:t>
            </a:r>
            <a:endParaRPr lang="en-US" altLang="ja-JP" smtClean="0">
              <a:solidFill>
                <a:schemeClr val="accent2"/>
              </a:solidFill>
            </a:endParaRPr>
          </a:p>
        </p:txBody>
      </p:sp>
      <p:sp>
        <p:nvSpPr>
          <p:cNvPr id="22533" name="スライド番号プレースホルダ 4"/>
          <p:cNvSpPr>
            <a:spLocks noGrp="1"/>
          </p:cNvSpPr>
          <p:nvPr>
            <p:ph type="sldNum" sz="quarter" idx="12"/>
          </p:nvPr>
        </p:nvSpPr>
        <p:spPr>
          <a:noFill/>
        </p:spPr>
        <p:txBody>
          <a:bodyPr/>
          <a:lstStyle/>
          <a:p>
            <a:fld id="{6AD137C3-50F5-4BA5-A671-450716D91C2C}" type="slidenum">
              <a:rPr lang="en-US" altLang="ja-JP"/>
              <a:pPr/>
              <a:t>130</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2</a:t>
            </a:r>
            <a:endParaRPr lang="ja-JP" altLang="en-US" smtClean="0"/>
          </a:p>
        </p:txBody>
      </p:sp>
      <p:sp>
        <p:nvSpPr>
          <p:cNvPr id="23555" name="コンテンツ プレースホルダ 2"/>
          <p:cNvSpPr>
            <a:spLocks noGrp="1"/>
          </p:cNvSpPr>
          <p:nvPr>
            <p:ph idx="1"/>
          </p:nvPr>
        </p:nvSpPr>
        <p:spPr/>
        <p:txBody>
          <a:bodyPr/>
          <a:lstStyle/>
          <a:p>
            <a:pPr eaLnBrk="1" hangingPunct="1"/>
            <a:r>
              <a:rPr lang="ja-JP" altLang="en-US" i="1" smtClean="0"/>
              <a:t>開発者同士が十分にコミュニケーションを取っていると，</a:t>
            </a:r>
            <a:r>
              <a:rPr lang="en-US" altLang="ja-JP" i="1" smtClean="0"/>
              <a:t>OSS</a:t>
            </a:r>
            <a:r>
              <a:rPr lang="ja-JP" altLang="en-US" i="1" smtClean="0"/>
              <a:t>コミュニティは成功する</a:t>
            </a:r>
          </a:p>
          <a:p>
            <a:pPr lvl="1" eaLnBrk="1" hangingPunct="1"/>
            <a:r>
              <a:rPr lang="ja-JP" altLang="en-US" smtClean="0"/>
              <a:t>開発者の</a:t>
            </a:r>
            <a:r>
              <a:rPr lang="ja-JP" altLang="en-US" smtClean="0">
                <a:solidFill>
                  <a:schemeClr val="accent2"/>
                </a:solidFill>
              </a:rPr>
              <a:t>モチベーション維持には開発者同士の密なコミュニケーションが重要</a:t>
            </a:r>
            <a:r>
              <a:rPr lang="ja-JP" altLang="en-US" smtClean="0"/>
              <a:t>である</a:t>
            </a:r>
            <a:endParaRPr lang="en-US" altLang="ja-JP" smtClean="0"/>
          </a:p>
          <a:p>
            <a:pPr lvl="1" eaLnBrk="1" hangingPunct="1"/>
            <a:r>
              <a:rPr lang="ja-JP" altLang="en-US" smtClean="0"/>
              <a:t>厳格な指揮系統が存在しないため，</a:t>
            </a:r>
            <a:r>
              <a:rPr lang="ja-JP" altLang="en-US" smtClean="0">
                <a:solidFill>
                  <a:schemeClr val="accent2"/>
                </a:solidFill>
              </a:rPr>
              <a:t>十分なコミュニケーションによって進捗状況の把握や意思の統一を図る必要</a:t>
            </a:r>
            <a:r>
              <a:rPr lang="ja-JP" altLang="en-US" smtClean="0"/>
              <a:t>がある</a:t>
            </a:r>
            <a:endParaRPr lang="en-US" altLang="ja-JP" smtClean="0"/>
          </a:p>
          <a:p>
            <a:pPr lvl="1" eaLnBrk="1" hangingPunct="1"/>
            <a:endParaRPr lang="en-US" altLang="ja-JP" smtClean="0"/>
          </a:p>
        </p:txBody>
      </p:sp>
      <p:sp>
        <p:nvSpPr>
          <p:cNvPr id="23557" name="スライド番号プレースホルダ 4"/>
          <p:cNvSpPr>
            <a:spLocks noGrp="1"/>
          </p:cNvSpPr>
          <p:nvPr>
            <p:ph type="sldNum" sz="quarter" idx="12"/>
          </p:nvPr>
        </p:nvSpPr>
        <p:spPr>
          <a:noFill/>
        </p:spPr>
        <p:txBody>
          <a:bodyPr/>
          <a:lstStyle/>
          <a:p>
            <a:fld id="{6E161FCD-B31E-49C2-AFEA-10BD8DDCF72E}" type="slidenum">
              <a:rPr lang="en-US" altLang="ja-JP"/>
              <a:pPr/>
              <a:t>131</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3</a:t>
            </a:r>
            <a:endParaRPr lang="ja-JP" altLang="en-US" smtClean="0"/>
          </a:p>
        </p:txBody>
      </p:sp>
      <p:sp>
        <p:nvSpPr>
          <p:cNvPr id="24579" name="コンテンツ プレースホルダ 2"/>
          <p:cNvSpPr>
            <a:spLocks noGrp="1"/>
          </p:cNvSpPr>
          <p:nvPr>
            <p:ph idx="1"/>
          </p:nvPr>
        </p:nvSpPr>
        <p:spPr/>
        <p:txBody>
          <a:bodyPr/>
          <a:lstStyle/>
          <a:p>
            <a:pPr eaLnBrk="1" hangingPunct="1"/>
            <a:r>
              <a:rPr lang="en-US" altLang="ja-JP" i="1" smtClean="0"/>
              <a:t>2</a:t>
            </a:r>
            <a:r>
              <a:rPr lang="ja-JP" altLang="en-US" i="1" smtClean="0"/>
              <a:t>つのコミュニティを媒介するコーディネータが存在すると，</a:t>
            </a:r>
            <a:r>
              <a:rPr lang="en-US" altLang="ja-JP" i="1" smtClean="0"/>
              <a:t>OSS</a:t>
            </a:r>
            <a:r>
              <a:rPr lang="ja-JP" altLang="en-US" i="1" smtClean="0"/>
              <a:t>コミュニティは成功する</a:t>
            </a:r>
            <a:endParaRPr lang="en-US" altLang="ja-JP" i="1" smtClean="0"/>
          </a:p>
          <a:p>
            <a:pPr lvl="1" eaLnBrk="1" hangingPunct="1"/>
            <a:r>
              <a:rPr lang="en-US" altLang="ja-JP" smtClean="0"/>
              <a:t>OSS</a:t>
            </a:r>
            <a:r>
              <a:rPr lang="ja-JP" altLang="en-US" smtClean="0"/>
              <a:t>開発においては</a:t>
            </a:r>
            <a:r>
              <a:rPr lang="ja-JP" altLang="en-US" smtClean="0">
                <a:solidFill>
                  <a:schemeClr val="accent2"/>
                </a:solidFill>
              </a:rPr>
              <a:t>開発者とユーザの議論や意見交換が重要</a:t>
            </a:r>
            <a:r>
              <a:rPr lang="ja-JP" altLang="en-US" smtClean="0"/>
              <a:t>であり，それらを媒介する</a:t>
            </a:r>
            <a:r>
              <a:rPr lang="ja-JP" altLang="en-US" smtClean="0">
                <a:solidFill>
                  <a:schemeClr val="accent2"/>
                </a:solidFill>
              </a:rPr>
              <a:t>コーディネータが共同作業の円滑化を促す重要な役割を果たす</a:t>
            </a:r>
            <a:endParaRPr lang="en-US" altLang="ja-JP" smtClean="0">
              <a:solidFill>
                <a:schemeClr val="accent2"/>
              </a:solidFill>
            </a:endParaRPr>
          </a:p>
          <a:p>
            <a:pPr lvl="2" eaLnBrk="1" hangingPunct="1"/>
            <a:r>
              <a:rPr lang="ja-JP" altLang="en-US" sz="1800" smtClean="0"/>
              <a:t>開発者としての深い知識を持ちながらユーザとのコミュニケーションを取ることは，ユーザのコミュニティへの帰属意識を高める</a:t>
            </a:r>
          </a:p>
          <a:p>
            <a:pPr lvl="2" eaLnBrk="1" hangingPunct="1"/>
            <a:r>
              <a:rPr lang="ja-JP" altLang="en-US" sz="1800" smtClean="0"/>
              <a:t>ユーザコミュニティからの意見や評価を開発者へ伝えることは，開発者のモチベーションの向上や市場が要求するソフトウェアの実現に繋がる</a:t>
            </a:r>
          </a:p>
        </p:txBody>
      </p:sp>
      <p:sp>
        <p:nvSpPr>
          <p:cNvPr id="24581" name="スライド番号プレースホルダ 4"/>
          <p:cNvSpPr>
            <a:spLocks noGrp="1"/>
          </p:cNvSpPr>
          <p:nvPr>
            <p:ph type="sldNum" sz="quarter" idx="12"/>
          </p:nvPr>
        </p:nvSpPr>
        <p:spPr>
          <a:noFill/>
        </p:spPr>
        <p:txBody>
          <a:bodyPr/>
          <a:lstStyle/>
          <a:p>
            <a:fld id="{3163EF8F-69A7-47D7-A945-8076086E54AD}" type="slidenum">
              <a:rPr lang="en-US" altLang="ja-JP"/>
              <a:pPr/>
              <a:t>132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p:cNvSpPr>
            <a:spLocks noGrp="1"/>
          </p:cNvSpPr>
          <p:nvPr>
            <p:ph type="title"/>
          </p:nvPr>
        </p:nvSpPr>
        <p:spPr/>
        <p:txBody>
          <a:bodyPr/>
          <a:lstStyle/>
          <a:p>
            <a:pPr eaLnBrk="1" hangingPunct="1"/>
            <a:r>
              <a:rPr lang="ja-JP" altLang="en-US" smtClean="0"/>
              <a:t>研究の目的とアプローチ</a:t>
            </a:r>
          </a:p>
        </p:txBody>
      </p:sp>
      <p:sp>
        <p:nvSpPr>
          <p:cNvPr id="2560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solidFill>
                  <a:schemeClr val="accent2"/>
                </a:solidFill>
              </a:rPr>
              <a:t>中心性分析</a:t>
            </a:r>
            <a:r>
              <a:rPr lang="ja-JP" altLang="en-US" sz="1800" smtClean="0"/>
              <a:t>によりコーディネータのコミュニケーション構造を分析する</a:t>
            </a:r>
          </a:p>
        </p:txBody>
      </p:sp>
      <p:sp>
        <p:nvSpPr>
          <p:cNvPr id="25605" name="スライド番号プレースホルダ 4"/>
          <p:cNvSpPr>
            <a:spLocks noGrp="1"/>
          </p:cNvSpPr>
          <p:nvPr>
            <p:ph type="sldNum" sz="quarter" idx="12"/>
          </p:nvPr>
        </p:nvSpPr>
        <p:spPr>
          <a:noFill/>
        </p:spPr>
        <p:txBody>
          <a:bodyPr/>
          <a:lstStyle/>
          <a:p>
            <a:fld id="{E3B94EB3-C6CB-4F55-86DF-6A52C939F3BD}" type="slidenum">
              <a:rPr lang="en-US" altLang="ja-JP"/>
              <a:pPr/>
              <a:t>133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title"/>
          </p:nvPr>
        </p:nvSpPr>
        <p:spPr/>
        <p:txBody>
          <a:bodyPr/>
          <a:lstStyle/>
          <a:p>
            <a:pPr eaLnBrk="1" hangingPunct="1"/>
            <a:r>
              <a:rPr lang="ja-JP" altLang="en-US" smtClean="0"/>
              <a:t>中心性に基づくコミュニケーション構造の分析</a:t>
            </a:r>
          </a:p>
        </p:txBody>
      </p:sp>
      <p:sp>
        <p:nvSpPr>
          <p:cNvPr id="26627" name="コンテンツ プレースホルダ 2"/>
          <p:cNvSpPr>
            <a:spLocks noGrp="1"/>
          </p:cNvSpPr>
          <p:nvPr>
            <p:ph idx="1"/>
          </p:nvPr>
        </p:nvSpPr>
        <p:spPr/>
        <p:txBody>
          <a:bodyPr/>
          <a:lstStyle/>
          <a:p>
            <a:pPr eaLnBrk="1" hangingPunct="1"/>
            <a:r>
              <a:rPr lang="ja-JP" altLang="en-US" smtClean="0"/>
              <a:t>人々の社会的関係がどのような特徴を有しているかを構造的に分析するソーシャルネットネットワーク分析の一手法</a:t>
            </a:r>
            <a:endParaRPr lang="en-US" altLang="ja-JP" smtClean="0"/>
          </a:p>
          <a:p>
            <a:pPr eaLnBrk="1" hangingPunct="1"/>
            <a:r>
              <a:rPr lang="ja-JP" altLang="en-US" smtClean="0"/>
              <a:t>本研究では，</a:t>
            </a:r>
            <a:r>
              <a:rPr lang="en-US" altLang="ja-JP" smtClean="0"/>
              <a:t>OSS</a:t>
            </a:r>
            <a:r>
              <a:rPr lang="ja-JP" altLang="en-US" smtClean="0"/>
              <a:t>コミュニティ参加者がコミュニケーション手段として利用する</a:t>
            </a:r>
            <a:r>
              <a:rPr lang="en-US" altLang="ja-JP" smtClean="0"/>
              <a:t>ML</a:t>
            </a:r>
            <a:r>
              <a:rPr lang="ja-JP" altLang="en-US" smtClean="0"/>
              <a:t>を解析し，</a:t>
            </a:r>
            <a:r>
              <a:rPr lang="ja-JP" altLang="en-US" smtClean="0">
                <a:solidFill>
                  <a:schemeClr val="accent2"/>
                </a:solidFill>
              </a:rPr>
              <a:t>メッセージの送受信関係から社会的関係（コミュニケーション構造）を抽出</a:t>
            </a:r>
            <a:r>
              <a:rPr lang="ja-JP" altLang="en-US" smtClean="0"/>
              <a:t>した</a:t>
            </a:r>
            <a:endParaRPr lang="en-US" altLang="ja-JP" smtClean="0"/>
          </a:p>
          <a:p>
            <a:pPr lvl="1" eaLnBrk="1" hangingPunct="1"/>
            <a:r>
              <a:rPr lang="ja-JP" altLang="en-US" smtClean="0"/>
              <a:t>コーディネータは開発者コミュニティの</a:t>
            </a:r>
            <a:r>
              <a:rPr lang="en-US" altLang="ja-JP" smtClean="0"/>
              <a:t>ML</a:t>
            </a:r>
            <a:r>
              <a:rPr lang="ja-JP" altLang="en-US" smtClean="0"/>
              <a:t>およびユーザコミュニティの</a:t>
            </a:r>
            <a:r>
              <a:rPr lang="en-US" altLang="ja-JP" smtClean="0"/>
              <a:t>ML</a:t>
            </a:r>
            <a:r>
              <a:rPr lang="ja-JP" altLang="en-US" smtClean="0"/>
              <a:t>を利用する同一人物と定義</a:t>
            </a:r>
            <a:endParaRPr lang="en-US" altLang="ja-JP" smtClean="0"/>
          </a:p>
          <a:p>
            <a:pPr eaLnBrk="1" hangingPunct="1"/>
            <a:r>
              <a:rPr lang="ja-JP" altLang="en-US" smtClean="0"/>
              <a:t>抽出したコミュニケーション構造に</a:t>
            </a:r>
            <a:r>
              <a:rPr lang="en-US" altLang="ja-JP" smtClean="0"/>
              <a:t/>
            </a:r>
            <a:br>
              <a:rPr lang="en-US" altLang="ja-JP" smtClean="0"/>
            </a:br>
            <a:r>
              <a:rPr lang="ja-JP" altLang="en-US" smtClean="0"/>
              <a:t>対して</a:t>
            </a:r>
            <a:r>
              <a:rPr lang="en-US" altLang="ja-JP" smtClean="0"/>
              <a:t>Freeman</a:t>
            </a:r>
            <a:r>
              <a:rPr lang="ja-JP" altLang="en-US" smtClean="0"/>
              <a:t>の中心性分析を</a:t>
            </a:r>
            <a:r>
              <a:rPr lang="en-US" altLang="ja-JP" smtClean="0"/>
              <a:t/>
            </a:r>
            <a:br>
              <a:rPr lang="en-US" altLang="ja-JP" smtClean="0"/>
            </a:br>
            <a:r>
              <a:rPr lang="ja-JP" altLang="en-US" smtClean="0"/>
              <a:t>適用した</a:t>
            </a:r>
            <a:endParaRPr lang="en-US" altLang="ja-JP" smtClean="0"/>
          </a:p>
          <a:p>
            <a:pPr lvl="1" eaLnBrk="1" hangingPunct="1"/>
            <a:r>
              <a:rPr lang="ja-JP" altLang="en-US" smtClean="0"/>
              <a:t>次数中心性</a:t>
            </a:r>
            <a:endParaRPr lang="en-US" altLang="ja-JP" smtClean="0"/>
          </a:p>
          <a:p>
            <a:pPr lvl="1" eaLnBrk="1" hangingPunct="1"/>
            <a:r>
              <a:rPr lang="ja-JP" altLang="en-US" smtClean="0"/>
              <a:t>媒介中心性</a:t>
            </a:r>
            <a:endParaRPr lang="en-US" altLang="ja-JP" smtClean="0"/>
          </a:p>
          <a:p>
            <a:pPr lvl="1" eaLnBrk="1" hangingPunct="1"/>
            <a:r>
              <a:rPr lang="ja-JP" altLang="en-US" smtClean="0"/>
              <a:t>近接中心性</a:t>
            </a:r>
            <a:endParaRPr lang="en-US" altLang="ja-JP" smtClean="0"/>
          </a:p>
        </p:txBody>
      </p:sp>
      <p:sp>
        <p:nvSpPr>
          <p:cNvPr id="26629" name="スライド番号プレースホルダ 4"/>
          <p:cNvSpPr>
            <a:spLocks noGrp="1"/>
          </p:cNvSpPr>
          <p:nvPr>
            <p:ph type="sldNum" sz="quarter" idx="12"/>
          </p:nvPr>
        </p:nvSpPr>
        <p:spPr>
          <a:noFill/>
        </p:spPr>
        <p:txBody>
          <a:bodyPr/>
          <a:lstStyle/>
          <a:p>
            <a:fld id="{80607FAA-1595-43D0-AB8A-6CCE99EB8480}" type="slidenum">
              <a:rPr lang="en-US" altLang="ja-JP"/>
              <a:pPr/>
              <a:t>134</a:t>
            </a:fld>
            <a:endParaRPr lang="en-US" altLang="ja-JP"/>
          </a:p>
        </p:txBody>
      </p:sp>
      <p:sp>
        <p:nvSpPr>
          <p:cNvPr id="26630" name="正方形/長方形 5"/>
          <p:cNvSpPr>
            <a:spLocks noChangeArrowheads="1"/>
          </p:cNvSpPr>
          <p:nvPr/>
        </p:nvSpPr>
        <p:spPr bwMode="auto">
          <a:xfrm>
            <a:off x="0" y="6364288"/>
            <a:ext cx="9144000" cy="214312"/>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[Freeman1979]	 Freeman, L. C.: Centrality in Social Networks:</a:t>
            </a:r>
            <a:r>
              <a:rPr lang="ja-JP" altLang="en-US" sz="800"/>
              <a:t> </a:t>
            </a:r>
            <a:r>
              <a:rPr lang="en-US" altLang="ja-JP" sz="800"/>
              <a:t>Conceptual Clarification, Social Networks,</a:t>
            </a:r>
            <a:r>
              <a:rPr lang="ja-JP" altLang="en-US" sz="800"/>
              <a:t> </a:t>
            </a:r>
            <a:r>
              <a:rPr lang="en-US" altLang="ja-JP" sz="800"/>
              <a:t>Vol.1, No.3, pp.215–239 (1979).</a:t>
            </a:r>
          </a:p>
        </p:txBody>
      </p:sp>
      <p:grpSp>
        <p:nvGrpSpPr>
          <p:cNvPr id="2" name="グループ化 6"/>
          <p:cNvGrpSpPr>
            <a:grpSpLocks/>
          </p:cNvGrpSpPr>
          <p:nvPr/>
        </p:nvGrpSpPr>
        <p:grpSpPr bwMode="auto">
          <a:xfrm>
            <a:off x="5476875" y="3978275"/>
            <a:ext cx="2881313" cy="2165350"/>
            <a:chOff x="4953278" y="3992053"/>
            <a:chExt cx="2881313" cy="2165380"/>
          </a:xfrm>
        </p:grpSpPr>
        <p:sp>
          <p:nvSpPr>
            <p:cNvPr id="8"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26633"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26634" name="AutoShape 587"/>
            <p:cNvCxnSpPr>
              <a:cxnSpLocks noChangeShapeType="1"/>
              <a:stCxn id="26676" idx="6"/>
              <a:endCxn id="26681"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26635" name="AutoShape 587"/>
            <p:cNvCxnSpPr>
              <a:cxnSpLocks noChangeShapeType="1"/>
              <a:stCxn id="26685"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26636"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26637" name="AutoShape 587"/>
            <p:cNvCxnSpPr>
              <a:cxnSpLocks noChangeShapeType="1"/>
              <a:stCxn id="26687"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26638" name="AutoShape 587"/>
            <p:cNvCxnSpPr>
              <a:cxnSpLocks noChangeShapeType="1"/>
              <a:stCxn id="26676" idx="2"/>
              <a:endCxn id="26688"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26639" name="AutoShape 587"/>
            <p:cNvCxnSpPr>
              <a:cxnSpLocks noChangeShapeType="1"/>
              <a:stCxn id="26683" idx="3"/>
              <a:endCxn id="26688"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26640" name="AutoShape 587"/>
            <p:cNvCxnSpPr>
              <a:cxnSpLocks noChangeShapeType="1"/>
              <a:endCxn id="26680"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26641" name="AutoShape 587"/>
            <p:cNvCxnSpPr>
              <a:cxnSpLocks noChangeShapeType="1"/>
              <a:stCxn id="26677"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26642" name="AutoShape 587"/>
            <p:cNvCxnSpPr>
              <a:cxnSpLocks noChangeShapeType="1"/>
              <a:stCxn id="26678" idx="2"/>
              <a:endCxn id="26677"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26643" name="AutoShape 587"/>
            <p:cNvCxnSpPr>
              <a:cxnSpLocks noChangeShapeType="1"/>
              <a:stCxn id="26678" idx="1"/>
              <a:endCxn id="26680"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26644" name="AutoShape 587"/>
            <p:cNvCxnSpPr>
              <a:cxnSpLocks noChangeShapeType="1"/>
              <a:stCxn id="26679" idx="4"/>
              <a:endCxn id="26677"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26645" name="AutoShape 587"/>
            <p:cNvCxnSpPr>
              <a:cxnSpLocks noChangeShapeType="1"/>
              <a:stCxn id="26679"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26646" name="AutoShape 587"/>
            <p:cNvCxnSpPr>
              <a:cxnSpLocks noChangeShapeType="1"/>
              <a:stCxn id="26679" idx="2"/>
              <a:endCxn id="26680"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26647"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26648"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26649"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26650"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26651"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26652"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9"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30" name="直線コネクタ 29"/>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55" name="AutoShape 587"/>
            <p:cNvCxnSpPr>
              <a:cxnSpLocks noChangeShapeType="1"/>
              <a:stCxn id="26684" idx="0"/>
              <a:endCxn id="26684"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26656" name="AutoShape 587"/>
            <p:cNvCxnSpPr>
              <a:cxnSpLocks noChangeShapeType="1"/>
              <a:stCxn id="26684" idx="2"/>
              <a:endCxn id="26684"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26657" name="AutoShape 587"/>
            <p:cNvCxnSpPr>
              <a:cxnSpLocks noChangeShapeType="1"/>
              <a:stCxn id="26688" idx="2"/>
              <a:endCxn id="26688"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26658" name="直線コネクタ 619"/>
            <p:cNvCxnSpPr>
              <a:cxnSpLocks noChangeShapeType="1"/>
              <a:stCxn id="26688" idx="0"/>
              <a:endCxn id="26688" idx="4"/>
            </p:cNvCxnSpPr>
            <p:nvPr/>
          </p:nvCxnSpPr>
          <p:spPr bwMode="auto">
            <a:xfrm>
              <a:off x="5294591" y="5069965"/>
              <a:ext cx="0" cy="69850"/>
            </a:xfrm>
            <a:prstGeom prst="line">
              <a:avLst/>
            </a:prstGeom>
            <a:noFill/>
            <a:ln w="9525" algn="ctr">
              <a:solidFill>
                <a:schemeClr val="tx1"/>
              </a:solidFill>
              <a:round/>
              <a:headEnd/>
              <a:tailEnd/>
            </a:ln>
          </p:spPr>
        </p:cxnSp>
        <p:cxnSp>
          <p:nvCxnSpPr>
            <p:cNvPr id="26659" name="直線コネクタ 622"/>
            <p:cNvCxnSpPr>
              <a:cxnSpLocks noChangeShapeType="1"/>
              <a:stCxn id="26685" idx="0"/>
              <a:endCxn id="26685" idx="4"/>
            </p:cNvCxnSpPr>
            <p:nvPr/>
          </p:nvCxnSpPr>
          <p:spPr bwMode="auto">
            <a:xfrm>
              <a:off x="6158191" y="5514465"/>
              <a:ext cx="0" cy="69850"/>
            </a:xfrm>
            <a:prstGeom prst="line">
              <a:avLst/>
            </a:prstGeom>
            <a:noFill/>
            <a:ln w="9525" algn="ctr">
              <a:solidFill>
                <a:schemeClr val="tx1"/>
              </a:solidFill>
              <a:round/>
              <a:headEnd/>
              <a:tailEnd/>
            </a:ln>
          </p:spPr>
        </p:cxnSp>
        <p:cxnSp>
          <p:nvCxnSpPr>
            <p:cNvPr id="26660" name="直線コネクタ 625"/>
            <p:cNvCxnSpPr>
              <a:cxnSpLocks noChangeShapeType="1"/>
              <a:stCxn id="26685" idx="2"/>
              <a:endCxn id="26685" idx="6"/>
            </p:cNvCxnSpPr>
            <p:nvPr/>
          </p:nvCxnSpPr>
          <p:spPr bwMode="auto">
            <a:xfrm>
              <a:off x="6123266" y="5549390"/>
              <a:ext cx="69850" cy="0"/>
            </a:xfrm>
            <a:prstGeom prst="line">
              <a:avLst/>
            </a:prstGeom>
            <a:noFill/>
            <a:ln w="9525" algn="ctr">
              <a:solidFill>
                <a:schemeClr val="tx1"/>
              </a:solidFill>
              <a:round/>
              <a:headEnd/>
              <a:tailEnd/>
            </a:ln>
          </p:spPr>
        </p:cxnSp>
        <p:cxnSp>
          <p:nvCxnSpPr>
            <p:cNvPr id="26661" name="直線コネクタ 628"/>
            <p:cNvCxnSpPr>
              <a:cxnSpLocks noChangeShapeType="1"/>
              <a:stCxn id="26687" idx="2"/>
              <a:endCxn id="26687" idx="6"/>
            </p:cNvCxnSpPr>
            <p:nvPr/>
          </p:nvCxnSpPr>
          <p:spPr bwMode="auto">
            <a:xfrm>
              <a:off x="5545416" y="5549390"/>
              <a:ext cx="69850" cy="0"/>
            </a:xfrm>
            <a:prstGeom prst="line">
              <a:avLst/>
            </a:prstGeom>
            <a:noFill/>
            <a:ln w="9525" algn="ctr">
              <a:solidFill>
                <a:schemeClr val="tx1"/>
              </a:solidFill>
              <a:round/>
              <a:headEnd/>
              <a:tailEnd/>
            </a:ln>
          </p:spPr>
        </p:cxnSp>
        <p:cxnSp>
          <p:nvCxnSpPr>
            <p:cNvPr id="26662" name="直線コネクタ 634"/>
            <p:cNvCxnSpPr>
              <a:cxnSpLocks noChangeShapeType="1"/>
              <a:stCxn id="26679" idx="2"/>
              <a:endCxn id="26679" idx="6"/>
            </p:cNvCxnSpPr>
            <p:nvPr/>
          </p:nvCxnSpPr>
          <p:spPr bwMode="auto">
            <a:xfrm>
              <a:off x="7201178" y="4612765"/>
              <a:ext cx="69850" cy="0"/>
            </a:xfrm>
            <a:prstGeom prst="line">
              <a:avLst/>
            </a:prstGeom>
            <a:noFill/>
            <a:ln w="9525" algn="ctr">
              <a:solidFill>
                <a:schemeClr val="tx1"/>
              </a:solidFill>
              <a:round/>
              <a:headEnd/>
              <a:tailEnd/>
            </a:ln>
          </p:spPr>
        </p:cxnSp>
        <p:cxnSp>
          <p:nvCxnSpPr>
            <p:cNvPr id="26663" name="直線コネクタ 638"/>
            <p:cNvCxnSpPr>
              <a:cxnSpLocks noChangeShapeType="1"/>
              <a:stCxn id="26679" idx="0"/>
              <a:endCxn id="26679" idx="4"/>
            </p:cNvCxnSpPr>
            <p:nvPr/>
          </p:nvCxnSpPr>
          <p:spPr bwMode="auto">
            <a:xfrm>
              <a:off x="7236103" y="4577840"/>
              <a:ext cx="0" cy="69850"/>
            </a:xfrm>
            <a:prstGeom prst="line">
              <a:avLst/>
            </a:prstGeom>
            <a:noFill/>
            <a:ln w="9525" algn="ctr">
              <a:solidFill>
                <a:schemeClr val="tx1"/>
              </a:solidFill>
              <a:round/>
              <a:headEnd/>
              <a:tailEnd/>
            </a:ln>
          </p:spPr>
        </p:cxnSp>
        <p:cxnSp>
          <p:nvCxnSpPr>
            <p:cNvPr id="26664" name="直線コネクタ 642"/>
            <p:cNvCxnSpPr>
              <a:cxnSpLocks noChangeShapeType="1"/>
              <a:stCxn id="26678" idx="0"/>
              <a:endCxn id="26678" idx="4"/>
            </p:cNvCxnSpPr>
            <p:nvPr/>
          </p:nvCxnSpPr>
          <p:spPr bwMode="auto">
            <a:xfrm>
              <a:off x="7236103" y="5512878"/>
              <a:ext cx="0" cy="69850"/>
            </a:xfrm>
            <a:prstGeom prst="line">
              <a:avLst/>
            </a:prstGeom>
            <a:noFill/>
            <a:ln w="9525" algn="ctr">
              <a:solidFill>
                <a:schemeClr val="tx1"/>
              </a:solidFill>
              <a:round/>
              <a:headEnd/>
              <a:tailEnd/>
            </a:ln>
          </p:spPr>
        </p:cxnSp>
        <p:cxnSp>
          <p:nvCxnSpPr>
            <p:cNvPr id="26665" name="直線コネクタ 645"/>
            <p:cNvCxnSpPr>
              <a:cxnSpLocks noChangeShapeType="1"/>
              <a:stCxn id="26678" idx="2"/>
              <a:endCxn id="26678" idx="6"/>
            </p:cNvCxnSpPr>
            <p:nvPr/>
          </p:nvCxnSpPr>
          <p:spPr bwMode="auto">
            <a:xfrm>
              <a:off x="7201178" y="5547803"/>
              <a:ext cx="69850" cy="0"/>
            </a:xfrm>
            <a:prstGeom prst="line">
              <a:avLst/>
            </a:prstGeom>
            <a:noFill/>
            <a:ln w="9525" algn="ctr">
              <a:solidFill>
                <a:schemeClr val="tx1"/>
              </a:solidFill>
              <a:round/>
              <a:headEnd/>
              <a:tailEnd/>
            </a:ln>
          </p:spPr>
        </p:cxnSp>
        <p:cxnSp>
          <p:nvCxnSpPr>
            <p:cNvPr id="26666" name="直線コネクタ 648"/>
            <p:cNvCxnSpPr>
              <a:cxnSpLocks noChangeShapeType="1"/>
              <a:stCxn id="26683" idx="2"/>
              <a:endCxn id="26683" idx="6"/>
            </p:cNvCxnSpPr>
            <p:nvPr/>
          </p:nvCxnSpPr>
          <p:spPr bwMode="auto">
            <a:xfrm>
              <a:off x="6123266" y="4612765"/>
              <a:ext cx="69850" cy="0"/>
            </a:xfrm>
            <a:prstGeom prst="line">
              <a:avLst/>
            </a:prstGeom>
            <a:noFill/>
            <a:ln w="9525" algn="ctr">
              <a:solidFill>
                <a:schemeClr val="tx1"/>
              </a:solidFill>
              <a:round/>
              <a:headEnd/>
              <a:tailEnd/>
            </a:ln>
          </p:spPr>
        </p:cxnSp>
        <p:cxnSp>
          <p:nvCxnSpPr>
            <p:cNvPr id="26667" name="直線コネクタ 651"/>
            <p:cNvCxnSpPr>
              <a:cxnSpLocks noChangeShapeType="1"/>
              <a:stCxn id="26683" idx="0"/>
              <a:endCxn id="26683" idx="4"/>
            </p:cNvCxnSpPr>
            <p:nvPr/>
          </p:nvCxnSpPr>
          <p:spPr bwMode="auto">
            <a:xfrm>
              <a:off x="6158191" y="4577840"/>
              <a:ext cx="0" cy="69850"/>
            </a:xfrm>
            <a:prstGeom prst="line">
              <a:avLst/>
            </a:prstGeom>
            <a:noFill/>
            <a:ln w="9525" algn="ctr">
              <a:solidFill>
                <a:schemeClr val="tx1"/>
              </a:solidFill>
              <a:round/>
              <a:headEnd/>
              <a:tailEnd/>
            </a:ln>
          </p:spPr>
        </p:cxnSp>
        <p:cxnSp>
          <p:nvCxnSpPr>
            <p:cNvPr id="26668" name="直線コネクタ 654"/>
            <p:cNvCxnSpPr>
              <a:cxnSpLocks noChangeShapeType="1"/>
              <a:stCxn id="26681" idx="0"/>
              <a:endCxn id="26681"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26669" name="直線コネクタ 662"/>
            <p:cNvCxnSpPr>
              <a:cxnSpLocks noChangeShapeType="1"/>
              <a:stCxn id="26677" idx="2"/>
              <a:endCxn id="26677" idx="6"/>
            </p:cNvCxnSpPr>
            <p:nvPr/>
          </p:nvCxnSpPr>
          <p:spPr bwMode="auto">
            <a:xfrm>
              <a:off x="6732866" y="5549390"/>
              <a:ext cx="69850" cy="0"/>
            </a:xfrm>
            <a:prstGeom prst="line">
              <a:avLst/>
            </a:prstGeom>
            <a:noFill/>
            <a:ln w="9525" algn="ctr">
              <a:solidFill>
                <a:schemeClr val="tx1"/>
              </a:solidFill>
              <a:round/>
              <a:headEnd/>
              <a:tailEnd/>
            </a:ln>
          </p:spPr>
        </p:cxnSp>
        <p:cxnSp>
          <p:nvCxnSpPr>
            <p:cNvPr id="26670" name="直線コネクタ 665"/>
            <p:cNvCxnSpPr>
              <a:cxnSpLocks noChangeShapeType="1"/>
              <a:stCxn id="26677" idx="0"/>
              <a:endCxn id="26677" idx="4"/>
            </p:cNvCxnSpPr>
            <p:nvPr/>
          </p:nvCxnSpPr>
          <p:spPr bwMode="auto">
            <a:xfrm>
              <a:off x="6767791" y="5514465"/>
              <a:ext cx="0" cy="69850"/>
            </a:xfrm>
            <a:prstGeom prst="line">
              <a:avLst/>
            </a:prstGeom>
            <a:noFill/>
            <a:ln w="9525" algn="ctr">
              <a:solidFill>
                <a:schemeClr val="tx1"/>
              </a:solidFill>
              <a:round/>
              <a:headEnd/>
              <a:tailEnd/>
            </a:ln>
          </p:spPr>
        </p:cxnSp>
        <p:cxnSp>
          <p:nvCxnSpPr>
            <p:cNvPr id="26671" name="直線コネクタ 668"/>
            <p:cNvCxnSpPr>
              <a:cxnSpLocks noChangeShapeType="1"/>
              <a:stCxn id="26680" idx="0"/>
              <a:endCxn id="26680" idx="4"/>
            </p:cNvCxnSpPr>
            <p:nvPr/>
          </p:nvCxnSpPr>
          <p:spPr bwMode="auto">
            <a:xfrm>
              <a:off x="6732866" y="4577840"/>
              <a:ext cx="0" cy="69850"/>
            </a:xfrm>
            <a:prstGeom prst="line">
              <a:avLst/>
            </a:prstGeom>
            <a:noFill/>
            <a:ln w="9525" algn="ctr">
              <a:solidFill>
                <a:schemeClr val="tx1"/>
              </a:solidFill>
              <a:round/>
              <a:headEnd/>
              <a:tailEnd/>
            </a:ln>
          </p:spPr>
        </p:cxnSp>
        <p:cxnSp>
          <p:nvCxnSpPr>
            <p:cNvPr id="26672" name="直線コネクタ 672"/>
            <p:cNvCxnSpPr>
              <a:cxnSpLocks noChangeShapeType="1"/>
              <a:stCxn id="26680" idx="2"/>
              <a:endCxn id="26680" idx="6"/>
            </p:cNvCxnSpPr>
            <p:nvPr/>
          </p:nvCxnSpPr>
          <p:spPr bwMode="auto">
            <a:xfrm>
              <a:off x="6696353" y="4612765"/>
              <a:ext cx="71438" cy="0"/>
            </a:xfrm>
            <a:prstGeom prst="line">
              <a:avLst/>
            </a:prstGeom>
            <a:noFill/>
            <a:ln w="9525" algn="ctr">
              <a:solidFill>
                <a:schemeClr val="tx1"/>
              </a:solidFill>
              <a:round/>
              <a:headEnd/>
              <a:tailEnd/>
            </a:ln>
          </p:spPr>
        </p:cxnSp>
        <p:sp>
          <p:nvSpPr>
            <p:cNvPr id="26673"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26674"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75" name="直線コネクタ 657"/>
            <p:cNvCxnSpPr>
              <a:cxnSpLocks noChangeShapeType="1"/>
              <a:stCxn id="26681" idx="2"/>
              <a:endCxn id="26681"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26676"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7"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8"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9"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0"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1"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2"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83"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4"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5"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86" name="直線コネクタ 631"/>
            <p:cNvCxnSpPr>
              <a:cxnSpLocks noChangeShapeType="1"/>
              <a:stCxn id="26687" idx="0"/>
              <a:endCxn id="26687" idx="4"/>
            </p:cNvCxnSpPr>
            <p:nvPr/>
          </p:nvCxnSpPr>
          <p:spPr bwMode="auto">
            <a:xfrm>
              <a:off x="5580341" y="5514465"/>
              <a:ext cx="0" cy="69850"/>
            </a:xfrm>
            <a:prstGeom prst="line">
              <a:avLst/>
            </a:prstGeom>
            <a:noFill/>
            <a:ln w="9525" algn="ctr">
              <a:solidFill>
                <a:schemeClr val="tx1"/>
              </a:solidFill>
              <a:round/>
              <a:headEnd/>
              <a:tailEnd/>
            </a:ln>
          </p:spPr>
        </p:cxnSp>
        <p:sp>
          <p:nvSpPr>
            <p:cNvPr id="26687"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8"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9"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90"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26691"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pPr eaLnBrk="1" hangingPunct="1"/>
            <a:r>
              <a:rPr lang="ja-JP" altLang="en-US" smtClean="0"/>
              <a:t>ケーススタディ</a:t>
            </a:r>
          </a:p>
        </p:txBody>
      </p:sp>
      <p:sp>
        <p:nvSpPr>
          <p:cNvPr id="27651"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en-US" altLang="ja-JP" smtClean="0"/>
              <a:t>OSS</a:t>
            </a:r>
            <a:r>
              <a:rPr lang="ja-JP" altLang="en-US" smtClean="0"/>
              <a:t>開発の成功要因に関する</a:t>
            </a:r>
            <a:r>
              <a:rPr lang="en-US" altLang="ja-JP" smtClean="0"/>
              <a:t>3</a:t>
            </a:r>
            <a:r>
              <a:rPr lang="ja-JP" altLang="en-US" smtClean="0"/>
              <a:t>つの仮説を確かめること</a:t>
            </a:r>
            <a:endParaRPr lang="en-US" altLang="ja-JP" smtClean="0"/>
          </a:p>
          <a:p>
            <a:pPr eaLnBrk="1" hangingPunct="1"/>
            <a:r>
              <a:rPr lang="ja-JP" altLang="en-US" smtClean="0"/>
              <a:t>対象コミュニティ</a:t>
            </a:r>
            <a:endParaRPr lang="en-US" altLang="ja-JP" smtClean="0"/>
          </a:p>
          <a:p>
            <a:pPr lvl="1" eaLnBrk="1" hangingPunct="1"/>
            <a:r>
              <a:rPr lang="en-US" altLang="ja-JP" smtClean="0"/>
              <a:t>Apache</a:t>
            </a:r>
            <a:r>
              <a:rPr lang="ja-JP" altLang="en-US" smtClean="0"/>
              <a:t>（</a:t>
            </a:r>
            <a:r>
              <a:rPr lang="en-US" altLang="ja-JP" smtClean="0"/>
              <a:t>Web</a:t>
            </a:r>
            <a:r>
              <a:rPr lang="ja-JP" altLang="en-US" smtClean="0"/>
              <a:t>サーバ）</a:t>
            </a:r>
            <a:r>
              <a:rPr lang="en-US" altLang="ja-JP" smtClean="0"/>
              <a:t>, GIMP</a:t>
            </a:r>
            <a:r>
              <a:rPr lang="ja-JP" altLang="en-US" smtClean="0"/>
              <a:t>（グラフィック編集・加工ソフト）</a:t>
            </a:r>
            <a:r>
              <a:rPr lang="en-US" altLang="ja-JP" smtClean="0"/>
              <a:t>, Netscape</a:t>
            </a:r>
            <a:r>
              <a:rPr lang="ja-JP" altLang="en-US" smtClean="0"/>
              <a:t>（</a:t>
            </a:r>
            <a:r>
              <a:rPr lang="en-US" altLang="ja-JP" smtClean="0"/>
              <a:t>Web</a:t>
            </a:r>
            <a:r>
              <a:rPr lang="ja-JP" altLang="en-US" smtClean="0"/>
              <a:t>ブラウザ）</a:t>
            </a:r>
            <a:endParaRPr lang="en-US" altLang="ja-JP" smtClean="0"/>
          </a:p>
          <a:p>
            <a:pPr eaLnBrk="1" hangingPunct="1"/>
            <a:r>
              <a:rPr lang="ja-JP" altLang="en-US" smtClean="0"/>
              <a:t>分析対象データ</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a:t>
            </a:r>
            <a:r>
              <a:rPr lang="en-US" altLang="ja-JP" smtClean="0"/>
              <a:t>ML</a:t>
            </a:r>
            <a:r>
              <a:rPr lang="ja-JP" altLang="en-US" smtClean="0"/>
              <a:t>アーカイブ，および，</a:t>
            </a:r>
            <a:r>
              <a:rPr lang="en-US" altLang="ja-JP" smtClean="0"/>
              <a:t>Netscape</a:t>
            </a:r>
            <a:r>
              <a:rPr lang="ja-JP" altLang="en-US" smtClean="0"/>
              <a:t>のニュースグループアーカイブ（</a:t>
            </a:r>
            <a:r>
              <a:rPr lang="en-US" altLang="ja-JP" smtClean="0"/>
              <a:t>ML</a:t>
            </a:r>
            <a:r>
              <a:rPr lang="ja-JP" altLang="en-US" smtClean="0"/>
              <a:t>は利用されていないため）</a:t>
            </a:r>
            <a:endParaRPr lang="en-US" altLang="ja-JP" smtClean="0"/>
          </a:p>
          <a:p>
            <a:pPr eaLnBrk="1" hangingPunct="1"/>
            <a:r>
              <a:rPr lang="ja-JP" altLang="en-US" smtClean="0"/>
              <a:t>分析期間</a:t>
            </a:r>
            <a:endParaRPr lang="en-US" altLang="ja-JP" smtClean="0"/>
          </a:p>
          <a:p>
            <a:pPr lvl="1" eaLnBrk="1" hangingPunct="1"/>
            <a:r>
              <a:rPr lang="ja-JP" altLang="en-US" smtClean="0"/>
              <a:t>コミュニケーション履歴が存在する期間の全てを用いた</a:t>
            </a:r>
            <a:endParaRPr lang="en-US" altLang="ja-JP" sz="1100" smtClean="0"/>
          </a:p>
          <a:p>
            <a:pPr marL="1079500" lvl="4" indent="-274638" eaLnBrk="1" hangingPunct="1"/>
            <a:r>
              <a:rPr lang="en-US" altLang="ja-JP" smtClean="0"/>
              <a:t>GIMP </a:t>
            </a:r>
            <a:r>
              <a:rPr lang="ja-JP" altLang="en-US" smtClean="0"/>
              <a:t>に関しては</a:t>
            </a:r>
            <a:r>
              <a:rPr lang="en-US" altLang="ja-JP" smtClean="0"/>
              <a:t>2003 </a:t>
            </a:r>
            <a:r>
              <a:rPr lang="ja-JP" altLang="en-US" smtClean="0"/>
              <a:t>年</a:t>
            </a:r>
            <a:r>
              <a:rPr lang="en-US" altLang="ja-JP" smtClean="0"/>
              <a:t>9 </a:t>
            </a:r>
            <a:r>
              <a:rPr lang="ja-JP" altLang="en-US" smtClean="0"/>
              <a:t>月以降の</a:t>
            </a:r>
            <a:r>
              <a:rPr lang="en-US" altLang="ja-JP" smtClean="0"/>
              <a:t>24</a:t>
            </a:r>
            <a:r>
              <a:rPr lang="ja-JP" altLang="en-US" smtClean="0"/>
              <a:t>ヶ月にかけて履歴が存在しないため，</a:t>
            </a:r>
            <a:r>
              <a:rPr lang="en-US" altLang="ja-JP" smtClean="0"/>
              <a:t>2003 </a:t>
            </a:r>
            <a:r>
              <a:rPr lang="ja-JP" altLang="en-US" smtClean="0"/>
              <a:t>年</a:t>
            </a:r>
            <a:r>
              <a:rPr lang="en-US" altLang="ja-JP" smtClean="0"/>
              <a:t>9 </a:t>
            </a:r>
            <a:r>
              <a:rPr lang="ja-JP" altLang="en-US" smtClean="0"/>
              <a:t>月までの履歴を対象とした</a:t>
            </a:r>
          </a:p>
        </p:txBody>
      </p:sp>
      <p:sp>
        <p:nvSpPr>
          <p:cNvPr id="27653" name="スライド番号プレースホルダ 4"/>
          <p:cNvSpPr>
            <a:spLocks noGrp="1"/>
          </p:cNvSpPr>
          <p:nvPr>
            <p:ph type="sldNum" sz="quarter" idx="12"/>
          </p:nvPr>
        </p:nvSpPr>
        <p:spPr>
          <a:noFill/>
        </p:spPr>
        <p:txBody>
          <a:bodyPr/>
          <a:lstStyle/>
          <a:p>
            <a:fld id="{D3D685A2-2D02-4754-9A8A-0C7B6F411B28}" type="slidenum">
              <a:rPr lang="en-US" altLang="ja-JP"/>
              <a:pPr/>
              <a:t>135</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28675" name="コンテンツ プレースホルダ 2"/>
          <p:cNvSpPr>
            <a:spLocks noGrp="1"/>
          </p:cNvSpPr>
          <p:nvPr>
            <p:ph idx="1"/>
          </p:nvPr>
        </p:nvSpPr>
        <p:spPr/>
        <p:txBody>
          <a:bodyPr/>
          <a:lstStyle/>
          <a:p>
            <a:pPr eaLnBrk="1" hangingPunct="1"/>
            <a:endParaRPr lang="ja-JP" altLang="en-US" smtClean="0"/>
          </a:p>
        </p:txBody>
      </p:sp>
      <p:sp>
        <p:nvSpPr>
          <p:cNvPr id="28677" name="スライド番号プレースホルダ 4"/>
          <p:cNvSpPr>
            <a:spLocks noGrp="1"/>
          </p:cNvSpPr>
          <p:nvPr>
            <p:ph type="sldNum" sz="quarter" idx="12"/>
          </p:nvPr>
        </p:nvSpPr>
        <p:spPr>
          <a:noFill/>
        </p:spPr>
        <p:txBody>
          <a:bodyPr/>
          <a:lstStyle/>
          <a:p>
            <a:fld id="{DE25AB50-EB4C-436F-B634-C85702943BA6}" type="slidenum">
              <a:rPr lang="en-US" altLang="ja-JP"/>
              <a:pPr/>
              <a:t>136</a:t>
            </a:fld>
            <a:endParaRPr lang="en-US" altLang="ja-JP"/>
          </a:p>
        </p:txBody>
      </p:sp>
      <p:pic>
        <p:nvPicPr>
          <p:cNvPr id="2867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2867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pic>
        <p:nvPicPr>
          <p:cNvPr id="28680" name="Picture 6"/>
          <p:cNvPicPr>
            <a:picLocks noChangeAspect="1" noChangeArrowheads="1"/>
          </p:cNvPicPr>
          <p:nvPr/>
        </p:nvPicPr>
        <p:blipFill>
          <a:blip r:embed="rId5" cstate="print"/>
          <a:srcRect/>
          <a:stretch>
            <a:fillRect/>
          </a:stretch>
        </p:blipFill>
        <p:spPr bwMode="auto">
          <a:xfrm>
            <a:off x="528638" y="1285875"/>
            <a:ext cx="8115300" cy="995363"/>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p:txBody>
          <a:bodyPr/>
          <a:lstStyle/>
          <a:p>
            <a:pPr eaLnBrk="1" hangingPunct="1"/>
            <a:r>
              <a:rPr lang="ja-JP" altLang="en-US" smtClean="0"/>
              <a:t>結果：中心性の平均値の推移</a:t>
            </a:r>
          </a:p>
        </p:txBody>
      </p:sp>
      <p:sp>
        <p:nvSpPr>
          <p:cNvPr id="29699" name="コンテンツ プレースホルダ 2"/>
          <p:cNvSpPr>
            <a:spLocks noGrp="1"/>
          </p:cNvSpPr>
          <p:nvPr>
            <p:ph idx="1"/>
          </p:nvPr>
        </p:nvSpPr>
        <p:spPr/>
        <p:txBody>
          <a:bodyPr/>
          <a:lstStyle/>
          <a:p>
            <a:pPr eaLnBrk="1" hangingPunct="1"/>
            <a:endParaRPr lang="ja-JP" altLang="en-US" smtClean="0"/>
          </a:p>
        </p:txBody>
      </p:sp>
      <p:sp>
        <p:nvSpPr>
          <p:cNvPr id="29701" name="スライド番号プレースホルダ 4"/>
          <p:cNvSpPr>
            <a:spLocks noGrp="1"/>
          </p:cNvSpPr>
          <p:nvPr>
            <p:ph type="sldNum" sz="quarter" idx="12"/>
          </p:nvPr>
        </p:nvSpPr>
        <p:spPr>
          <a:noFill/>
        </p:spPr>
        <p:txBody>
          <a:bodyPr/>
          <a:lstStyle/>
          <a:p>
            <a:fld id="{D20B7BC9-A537-491B-A5AA-76DE71416115}" type="slidenum">
              <a:rPr lang="en-US" altLang="ja-JP"/>
              <a:pPr/>
              <a:t>137</a:t>
            </a:fld>
            <a:endParaRPr lang="en-US" altLang="ja-JP"/>
          </a:p>
        </p:txBody>
      </p:sp>
      <p:pic>
        <p:nvPicPr>
          <p:cNvPr id="2970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2970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i="1" dirty="0" smtClean="0"/>
          </a:p>
          <a:p>
            <a:pPr marL="898525" indent="-898525" eaLnBrk="1" hangingPunct="1">
              <a:buFont typeface="Wingdings" pitchFamily="2" charset="2"/>
              <a:buNone/>
              <a:defRPr/>
            </a:pPr>
            <a:r>
              <a:rPr lang="ja-JP" altLang="en-US" dirty="0" smtClean="0"/>
              <a:t>予測：</a:t>
            </a:r>
            <a:r>
              <a:rPr lang="en-US" altLang="ja-JP" dirty="0" smtClean="0"/>
              <a:t>	</a:t>
            </a:r>
            <a:r>
              <a:rPr lang="ja-JP" altLang="en-US" dirty="0" smtClean="0"/>
              <a:t>成功コミュニティでは，時間の経過に伴いモチベーションの低い参加者が脱退し，モチベーションの高い参加者が残るため，</a:t>
            </a:r>
            <a:r>
              <a:rPr lang="ja-JP" altLang="en-US" dirty="0" smtClean="0">
                <a:solidFill>
                  <a:schemeClr val="accent6"/>
                </a:solidFill>
              </a:rPr>
              <a:t>参加者数は減少するが</a:t>
            </a:r>
            <a:r>
              <a:rPr lang="en-US" altLang="ja-JP" dirty="0" smtClean="0">
                <a:solidFill>
                  <a:schemeClr val="accent6"/>
                </a:solidFill>
              </a:rPr>
              <a:t>3</a:t>
            </a:r>
            <a:r>
              <a:rPr lang="ja-JP" altLang="en-US" dirty="0" err="1" smtClean="0">
                <a:solidFill>
                  <a:schemeClr val="accent6"/>
                </a:solidFill>
              </a:rPr>
              <a:t>つの</a:t>
            </a:r>
            <a:r>
              <a:rPr lang="ja-JP" altLang="en-US" dirty="0" smtClean="0">
                <a:solidFill>
                  <a:schemeClr val="accent6"/>
                </a:solidFill>
              </a:rPr>
              <a:t>中心性は上昇する</a:t>
            </a:r>
            <a:endParaRPr lang="ja-JP" altLang="en-US" dirty="0">
              <a:solidFill>
                <a:schemeClr val="accent6"/>
              </a:solidFill>
            </a:endParaRPr>
          </a:p>
        </p:txBody>
      </p:sp>
      <p:sp>
        <p:nvSpPr>
          <p:cNvPr id="30725" name="スライド番号プレースホルダ 4"/>
          <p:cNvSpPr>
            <a:spLocks noGrp="1"/>
          </p:cNvSpPr>
          <p:nvPr>
            <p:ph type="sldNum" sz="quarter" idx="12"/>
          </p:nvPr>
        </p:nvSpPr>
        <p:spPr>
          <a:noFill/>
        </p:spPr>
        <p:txBody>
          <a:bodyPr/>
          <a:lstStyle/>
          <a:p>
            <a:fld id="{E8D4ED19-450C-4796-8E55-A2C13A5559A5}" type="slidenum">
              <a:rPr lang="en-US" altLang="ja-JP"/>
              <a:pPr/>
              <a:t>138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1747" name="コンテンツ プレースホルダ 2"/>
          <p:cNvSpPr>
            <a:spLocks noGrp="1"/>
          </p:cNvSpPr>
          <p:nvPr>
            <p:ph idx="1"/>
          </p:nvPr>
        </p:nvSpPr>
        <p:spPr/>
        <p:txBody>
          <a:bodyPr/>
          <a:lstStyle/>
          <a:p>
            <a:pPr eaLnBrk="1" hangingPunct="1"/>
            <a:endParaRPr lang="ja-JP" altLang="en-US" smtClean="0"/>
          </a:p>
        </p:txBody>
      </p:sp>
      <p:sp>
        <p:nvSpPr>
          <p:cNvPr id="31749" name="スライド番号プレースホルダ 4"/>
          <p:cNvSpPr>
            <a:spLocks noGrp="1"/>
          </p:cNvSpPr>
          <p:nvPr>
            <p:ph type="sldNum" sz="quarter" idx="12"/>
          </p:nvPr>
        </p:nvSpPr>
        <p:spPr>
          <a:noFill/>
        </p:spPr>
        <p:txBody>
          <a:bodyPr/>
          <a:lstStyle/>
          <a:p>
            <a:fld id="{5D4C3710-5AE3-4EB1-AE25-98C103FB3A4D}" type="slidenum">
              <a:rPr lang="en-US" altLang="ja-JP"/>
              <a:pPr/>
              <a:t>139</a:t>
            </a:fld>
            <a:endParaRPr lang="en-US" altLang="ja-JP"/>
          </a:p>
        </p:txBody>
      </p:sp>
      <p:pic>
        <p:nvPicPr>
          <p:cNvPr id="31750"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1751"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cxnSp>
        <p:nvCxnSpPr>
          <p:cNvPr id="31752" name="直線矢印コネクタ 9"/>
          <p:cNvCxnSpPr>
            <a:cxnSpLocks noChangeShapeType="1"/>
          </p:cNvCxnSpPr>
          <p:nvPr/>
        </p:nvCxnSpPr>
        <p:spPr bwMode="auto">
          <a:xfrm>
            <a:off x="2214563" y="3143250"/>
            <a:ext cx="1071562" cy="285750"/>
          </a:xfrm>
          <a:prstGeom prst="straightConnector1">
            <a:avLst/>
          </a:prstGeom>
          <a:noFill/>
          <a:ln w="25400" algn="ctr">
            <a:solidFill>
              <a:srgbClr val="C00000"/>
            </a:solidFill>
            <a:round/>
            <a:headEnd/>
            <a:tailEnd type="arrow" w="med" len="med"/>
          </a:ln>
        </p:spPr>
      </p:cxnSp>
      <p:cxnSp>
        <p:nvCxnSpPr>
          <p:cNvPr id="31753" name="直線矢印コネクタ 10"/>
          <p:cNvCxnSpPr>
            <a:cxnSpLocks noChangeShapeType="1"/>
          </p:cNvCxnSpPr>
          <p:nvPr/>
        </p:nvCxnSpPr>
        <p:spPr bwMode="auto">
          <a:xfrm>
            <a:off x="4286250" y="3286125"/>
            <a:ext cx="1071563" cy="285750"/>
          </a:xfrm>
          <a:prstGeom prst="straightConnector1">
            <a:avLst/>
          </a:prstGeom>
          <a:noFill/>
          <a:ln w="25400" algn="ctr">
            <a:solidFill>
              <a:srgbClr val="C00000"/>
            </a:solidFill>
            <a:round/>
            <a:headEnd/>
            <a:tailEnd type="arrow" w="med" len="med"/>
          </a:ln>
        </p:spPr>
      </p:cxnSp>
      <p:cxnSp>
        <p:nvCxnSpPr>
          <p:cNvPr id="31754" name="直線矢印コネクタ 11"/>
          <p:cNvCxnSpPr>
            <a:cxnSpLocks noChangeShapeType="1"/>
          </p:cNvCxnSpPr>
          <p:nvPr/>
        </p:nvCxnSpPr>
        <p:spPr bwMode="auto">
          <a:xfrm>
            <a:off x="6215063" y="3295650"/>
            <a:ext cx="1071562" cy="633413"/>
          </a:xfrm>
          <a:prstGeom prst="straightConnector1">
            <a:avLst/>
          </a:prstGeom>
          <a:noFill/>
          <a:ln w="25400" algn="ctr">
            <a:solidFill>
              <a:srgbClr val="C00000"/>
            </a:solidFill>
            <a:round/>
            <a:headEnd/>
            <a:tailEnd type="arrow" w="med" len="med"/>
          </a:ln>
        </p:spPr>
      </p:cxnSp>
      <p:sp>
        <p:nvSpPr>
          <p:cNvPr id="15" name="テキスト ボックス 14"/>
          <p:cNvSpPr txBox="1"/>
          <p:nvPr/>
        </p:nvSpPr>
        <p:spPr>
          <a:xfrm>
            <a:off x="457200" y="1987550"/>
            <a:ext cx="8229600" cy="3698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en-US" altLang="ja-JP" dirty="0"/>
              <a:t>OSS</a:t>
            </a:r>
            <a:r>
              <a:rPr lang="ja-JP" altLang="en-US" dirty="0"/>
              <a:t>コミュニティの参加者数は減少傾向にある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2771" name="コンテンツ プレースホルダ 2"/>
          <p:cNvSpPr>
            <a:spLocks noGrp="1"/>
          </p:cNvSpPr>
          <p:nvPr>
            <p:ph idx="1"/>
          </p:nvPr>
        </p:nvSpPr>
        <p:spPr/>
        <p:txBody>
          <a:bodyPr/>
          <a:lstStyle/>
          <a:p>
            <a:pPr eaLnBrk="1" hangingPunct="1"/>
            <a:endParaRPr lang="ja-JP" altLang="en-US" smtClean="0"/>
          </a:p>
        </p:txBody>
      </p:sp>
      <p:sp>
        <p:nvSpPr>
          <p:cNvPr id="32773" name="スライド番号プレースホルダ 4"/>
          <p:cNvSpPr>
            <a:spLocks noGrp="1"/>
          </p:cNvSpPr>
          <p:nvPr>
            <p:ph type="sldNum" sz="quarter" idx="12"/>
          </p:nvPr>
        </p:nvSpPr>
        <p:spPr>
          <a:noFill/>
        </p:spPr>
        <p:txBody>
          <a:bodyPr/>
          <a:lstStyle/>
          <a:p>
            <a:fld id="{45CEC2D5-F99A-4665-AABF-39D5B6C4876C}" type="slidenum">
              <a:rPr lang="en-US" altLang="ja-JP"/>
              <a:pPr/>
              <a:t>140</a:t>
            </a:fld>
            <a:endParaRPr lang="en-US" altLang="ja-JP"/>
          </a:p>
        </p:txBody>
      </p:sp>
      <p:pic>
        <p:nvPicPr>
          <p:cNvPr id="32774"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2775"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cxnSp>
        <p:nvCxnSpPr>
          <p:cNvPr id="32776" name="直線矢印コネクタ 7"/>
          <p:cNvCxnSpPr>
            <a:cxnSpLocks noChangeShapeType="1"/>
          </p:cNvCxnSpPr>
          <p:nvPr/>
        </p:nvCxnSpPr>
        <p:spPr bwMode="auto">
          <a:xfrm flipV="1">
            <a:off x="1857375" y="1785938"/>
            <a:ext cx="1357313" cy="285750"/>
          </a:xfrm>
          <a:prstGeom prst="straightConnector1">
            <a:avLst/>
          </a:prstGeom>
          <a:noFill/>
          <a:ln w="25400" algn="ctr">
            <a:solidFill>
              <a:srgbClr val="C00000"/>
            </a:solidFill>
            <a:round/>
            <a:headEnd/>
            <a:tailEnd type="arrow" w="med" len="med"/>
          </a:ln>
        </p:spPr>
      </p:cxnSp>
      <p:cxnSp>
        <p:nvCxnSpPr>
          <p:cNvPr id="32777" name="直線矢印コネクタ 9"/>
          <p:cNvCxnSpPr>
            <a:cxnSpLocks noChangeShapeType="1"/>
          </p:cNvCxnSpPr>
          <p:nvPr/>
        </p:nvCxnSpPr>
        <p:spPr bwMode="auto">
          <a:xfrm flipV="1">
            <a:off x="1857375" y="3571875"/>
            <a:ext cx="1357313" cy="285750"/>
          </a:xfrm>
          <a:prstGeom prst="straightConnector1">
            <a:avLst/>
          </a:prstGeom>
          <a:noFill/>
          <a:ln w="25400" algn="ctr">
            <a:solidFill>
              <a:srgbClr val="C00000"/>
            </a:solidFill>
            <a:round/>
            <a:headEnd/>
            <a:tailEnd type="arrow" w="med" len="med"/>
          </a:ln>
        </p:spPr>
      </p:cxnSp>
      <p:cxnSp>
        <p:nvCxnSpPr>
          <p:cNvPr id="32778" name="直線矢印コネクタ 10"/>
          <p:cNvCxnSpPr>
            <a:cxnSpLocks noChangeShapeType="1"/>
          </p:cNvCxnSpPr>
          <p:nvPr/>
        </p:nvCxnSpPr>
        <p:spPr bwMode="auto">
          <a:xfrm flipV="1">
            <a:off x="1857375" y="4786313"/>
            <a:ext cx="1357313" cy="285750"/>
          </a:xfrm>
          <a:prstGeom prst="straightConnector1">
            <a:avLst/>
          </a:prstGeom>
          <a:noFill/>
          <a:ln w="25400" algn="ctr">
            <a:solidFill>
              <a:srgbClr val="C00000"/>
            </a:solidFill>
            <a:round/>
            <a:headEnd/>
            <a:tailEnd type="arrow" w="med" len="med"/>
          </a:ln>
        </p:spPr>
      </p:cxnSp>
      <p:cxnSp>
        <p:nvCxnSpPr>
          <p:cNvPr id="32779" name="直線矢印コネクタ 11"/>
          <p:cNvCxnSpPr>
            <a:cxnSpLocks noChangeShapeType="1"/>
          </p:cNvCxnSpPr>
          <p:nvPr/>
        </p:nvCxnSpPr>
        <p:spPr bwMode="auto">
          <a:xfrm flipV="1">
            <a:off x="3929063" y="2000250"/>
            <a:ext cx="1428750" cy="357188"/>
          </a:xfrm>
          <a:prstGeom prst="straightConnector1">
            <a:avLst/>
          </a:prstGeom>
          <a:noFill/>
          <a:ln w="25400" algn="ctr">
            <a:solidFill>
              <a:srgbClr val="C00000"/>
            </a:solidFill>
            <a:round/>
            <a:headEnd/>
            <a:tailEnd type="arrow" w="med" len="med"/>
          </a:ln>
        </p:spPr>
      </p:cxnSp>
      <p:cxnSp>
        <p:nvCxnSpPr>
          <p:cNvPr id="32780" name="直線矢印コネクタ 14"/>
          <p:cNvCxnSpPr>
            <a:cxnSpLocks noChangeShapeType="1"/>
          </p:cNvCxnSpPr>
          <p:nvPr/>
        </p:nvCxnSpPr>
        <p:spPr bwMode="auto">
          <a:xfrm flipV="1">
            <a:off x="3929063" y="3714750"/>
            <a:ext cx="1428750" cy="285750"/>
          </a:xfrm>
          <a:prstGeom prst="straightConnector1">
            <a:avLst/>
          </a:prstGeom>
          <a:noFill/>
          <a:ln w="25400" algn="ctr">
            <a:solidFill>
              <a:srgbClr val="C00000"/>
            </a:solidFill>
            <a:round/>
            <a:headEnd/>
            <a:tailEnd type="arrow" w="med" len="med"/>
          </a:ln>
        </p:spPr>
      </p:cxnSp>
      <p:cxnSp>
        <p:nvCxnSpPr>
          <p:cNvPr id="32781" name="直線矢印コネクタ 16"/>
          <p:cNvCxnSpPr>
            <a:cxnSpLocks noChangeShapeType="1"/>
          </p:cNvCxnSpPr>
          <p:nvPr/>
        </p:nvCxnSpPr>
        <p:spPr bwMode="auto">
          <a:xfrm flipV="1">
            <a:off x="3929063" y="4929188"/>
            <a:ext cx="1428750" cy="285750"/>
          </a:xfrm>
          <a:prstGeom prst="straightConnector1">
            <a:avLst/>
          </a:prstGeom>
          <a:noFill/>
          <a:ln w="25400" algn="ctr">
            <a:solidFill>
              <a:srgbClr val="C00000"/>
            </a:solidFill>
            <a:round/>
            <a:headEnd/>
            <a:tailEnd type="arrow" w="med" len="med"/>
          </a:ln>
        </p:spPr>
      </p:cxnSp>
      <p:cxnSp>
        <p:nvCxnSpPr>
          <p:cNvPr id="32782" name="直線矢印コネクタ 17"/>
          <p:cNvCxnSpPr>
            <a:cxnSpLocks noChangeShapeType="1"/>
          </p:cNvCxnSpPr>
          <p:nvPr/>
        </p:nvCxnSpPr>
        <p:spPr bwMode="auto">
          <a:xfrm rot="16200000" flipH="1">
            <a:off x="7000875" y="4929188"/>
            <a:ext cx="357187" cy="357188"/>
          </a:xfrm>
          <a:prstGeom prst="straightConnector1">
            <a:avLst/>
          </a:prstGeom>
          <a:noFill/>
          <a:ln w="25400" algn="ctr">
            <a:solidFill>
              <a:srgbClr val="C00000"/>
            </a:solidFill>
            <a:round/>
            <a:headEnd/>
            <a:tailEnd type="arrow" w="med" len="med"/>
          </a:ln>
        </p:spPr>
      </p:cxnSp>
      <p:cxnSp>
        <p:nvCxnSpPr>
          <p:cNvPr id="32783" name="直線矢印コネクタ 21"/>
          <p:cNvCxnSpPr>
            <a:cxnSpLocks noChangeShapeType="1"/>
          </p:cNvCxnSpPr>
          <p:nvPr/>
        </p:nvCxnSpPr>
        <p:spPr bwMode="auto">
          <a:xfrm rot="16200000" flipH="1">
            <a:off x="7000875" y="3357563"/>
            <a:ext cx="357187" cy="357188"/>
          </a:xfrm>
          <a:prstGeom prst="straightConnector1">
            <a:avLst/>
          </a:prstGeom>
          <a:noFill/>
          <a:ln w="25400" algn="ctr">
            <a:solidFill>
              <a:srgbClr val="C00000"/>
            </a:solidFill>
            <a:round/>
            <a:headEnd/>
            <a:tailEnd type="arrow" w="med" len="med"/>
          </a:ln>
        </p:spPr>
      </p:cxnSp>
      <p:sp>
        <p:nvSpPr>
          <p:cNvPr id="23" name="テキスト ボックス 22"/>
          <p:cNvSpPr txBox="1"/>
          <p:nvPr/>
        </p:nvSpPr>
        <p:spPr>
          <a:xfrm>
            <a:off x="457200" y="5643563"/>
            <a:ext cx="8229600" cy="646112"/>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開発者の中心性は，</a:t>
            </a:r>
            <a:r>
              <a:rPr lang="en-US" altLang="ja-JP" dirty="0"/>
              <a:t>Apache</a:t>
            </a:r>
            <a:r>
              <a:rPr lang="ja-JP" altLang="en-US" dirty="0"/>
              <a:t>と</a:t>
            </a:r>
            <a:r>
              <a:rPr lang="en-US" altLang="ja-JP" dirty="0"/>
              <a:t>GIMP</a:t>
            </a:r>
            <a:r>
              <a:rPr lang="ja-JP" altLang="en-US" dirty="0"/>
              <a:t>は全体的に右肩上がり（分析後期に著しく上昇）であるのに対して，</a:t>
            </a:r>
            <a:r>
              <a:rPr lang="en-US" altLang="ja-JP" dirty="0"/>
              <a:t>Netscape</a:t>
            </a:r>
            <a:r>
              <a:rPr lang="ja-JP" altLang="en-US" dirty="0"/>
              <a:t>は</a:t>
            </a:r>
            <a:r>
              <a:rPr lang="en-US" altLang="ja-JP" dirty="0"/>
              <a:t>Ver.8</a:t>
            </a:r>
            <a:r>
              <a:rPr lang="ja-JP" altLang="en-US" dirty="0"/>
              <a:t>リリース直後にかけて急激に下降</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参加者数（</a:t>
            </a:r>
            <a:r>
              <a:rPr lang="en-US" altLang="ja-JP" dirty="0" smtClean="0"/>
              <a:t>A-1</a:t>
            </a:r>
            <a:r>
              <a:rPr lang="ja-JP" altLang="en-US" dirty="0" err="1" smtClean="0"/>
              <a:t>，</a:t>
            </a:r>
            <a:r>
              <a:rPr lang="en-US" altLang="ja-JP" dirty="0" smtClean="0"/>
              <a:t>G-1</a:t>
            </a:r>
            <a:r>
              <a:rPr lang="ja-JP" altLang="en-US" dirty="0" smtClean="0"/>
              <a:t>）は減少傾向にある</a:t>
            </a:r>
            <a:endParaRPr lang="en-US" altLang="ja-JP" dirty="0" smtClean="0"/>
          </a:p>
          <a:p>
            <a:pPr lvl="3" eaLnBrk="1" hangingPunct="1">
              <a:defRPr/>
            </a:pPr>
            <a:r>
              <a:rPr lang="ja-JP" altLang="en-US" dirty="0" smtClean="0"/>
              <a:t>各ネットワークの中心性（</a:t>
            </a:r>
            <a:r>
              <a:rPr lang="en-US" altLang="ja-JP" dirty="0" smtClean="0"/>
              <a:t>A-3,4,5. G-3,4,5</a:t>
            </a:r>
            <a:r>
              <a:rPr lang="ja-JP" altLang="en-US" dirty="0" smtClean="0"/>
              <a:t>）は，全体的に右肩上がりの傾向を示している</a:t>
            </a:r>
            <a:endParaRPr lang="en-US" altLang="ja-JP" dirty="0" smtClean="0"/>
          </a:p>
          <a:p>
            <a:pPr lvl="3" eaLnBrk="1" hangingPunct="1">
              <a:defRPr/>
            </a:pPr>
            <a:r>
              <a:rPr lang="ja-JP" altLang="en-US" dirty="0" smtClean="0"/>
              <a:t>特に分析期間の後半にかけて全ての中心性が著しく向上しており，</a:t>
            </a:r>
            <a:r>
              <a:rPr lang="ja-JP" altLang="en-US" dirty="0" smtClean="0">
                <a:solidFill>
                  <a:schemeClr val="accent6"/>
                </a:solidFill>
              </a:rPr>
              <a:t>コミュニケーション構造が小さくまとまっている</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参加者数（</a:t>
            </a:r>
            <a:r>
              <a:rPr lang="en-US" altLang="ja-JP" dirty="0" smtClean="0"/>
              <a:t>N-1</a:t>
            </a:r>
            <a:r>
              <a:rPr lang="ja-JP" altLang="en-US" dirty="0" smtClean="0"/>
              <a:t>）は減少傾向にある</a:t>
            </a:r>
            <a:endParaRPr lang="en-US" altLang="ja-JP" dirty="0" smtClean="0"/>
          </a:p>
          <a:p>
            <a:pPr lvl="3" eaLnBrk="1" hangingPunct="1">
              <a:defRPr/>
            </a:pPr>
            <a:r>
              <a:rPr lang="en-US" altLang="ja-JP" dirty="0" smtClean="0"/>
              <a:t>Ver.8</a:t>
            </a:r>
            <a:r>
              <a:rPr lang="ja-JP" altLang="en-US" dirty="0" smtClean="0"/>
              <a:t>リリース直後にかけて媒介中心性（</a:t>
            </a:r>
            <a:r>
              <a:rPr lang="en-US" altLang="ja-JP" dirty="0" smtClean="0"/>
              <a:t>N-4</a:t>
            </a:r>
            <a:r>
              <a:rPr lang="ja-JP" altLang="en-US" dirty="0" smtClean="0"/>
              <a:t>），近接中心性（</a:t>
            </a:r>
            <a:r>
              <a:rPr lang="en-US" altLang="ja-JP" dirty="0" smtClean="0"/>
              <a:t>N-5</a:t>
            </a:r>
            <a:r>
              <a:rPr lang="ja-JP" altLang="en-US" dirty="0" smtClean="0"/>
              <a:t>）が大きく下がっており，</a:t>
            </a:r>
            <a:r>
              <a:rPr lang="ja-JP" altLang="en-US" dirty="0" smtClean="0">
                <a:solidFill>
                  <a:schemeClr val="accent6"/>
                </a:solidFill>
              </a:rPr>
              <a:t>コミュニケーション構造の急激な過疎化</a:t>
            </a:r>
            <a:r>
              <a:rPr lang="ja-JP" altLang="en-US" dirty="0" smtClean="0"/>
              <a:t>が読み取れる</a:t>
            </a:r>
          </a:p>
        </p:txBody>
      </p:sp>
      <p:sp>
        <p:nvSpPr>
          <p:cNvPr id="33797" name="スライド番号プレースホルダ 4"/>
          <p:cNvSpPr>
            <a:spLocks noGrp="1"/>
          </p:cNvSpPr>
          <p:nvPr>
            <p:ph type="sldNum" sz="quarter" idx="12"/>
          </p:nvPr>
        </p:nvSpPr>
        <p:spPr>
          <a:noFill/>
        </p:spPr>
        <p:txBody>
          <a:bodyPr/>
          <a:lstStyle/>
          <a:p>
            <a:fld id="{55541911-9A58-4019-AB33-E9F2496D471B}" type="slidenum">
              <a:rPr lang="en-US" altLang="ja-JP"/>
              <a:pPr/>
              <a:t>141</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予測：成功コミュニティの開発者は，活発に活動を行い相互にコミュニケーションを取るため，</a:t>
            </a:r>
            <a:r>
              <a:rPr lang="ja-JP" altLang="en-US" dirty="0" smtClean="0">
                <a:solidFill>
                  <a:schemeClr val="accent6"/>
                </a:solidFill>
              </a:rPr>
              <a:t>参加者同士の近さや親密さを表す近接中心性の値が高い</a:t>
            </a:r>
          </a:p>
        </p:txBody>
      </p:sp>
      <p:sp>
        <p:nvSpPr>
          <p:cNvPr id="34821" name="スライド番号プレースホルダ 4"/>
          <p:cNvSpPr>
            <a:spLocks noGrp="1"/>
          </p:cNvSpPr>
          <p:nvPr>
            <p:ph type="sldNum" sz="quarter" idx="12"/>
          </p:nvPr>
        </p:nvSpPr>
        <p:spPr>
          <a:noFill/>
        </p:spPr>
        <p:txBody>
          <a:bodyPr/>
          <a:lstStyle/>
          <a:p>
            <a:fld id="{EB3B00C3-DB39-42CB-B219-7815A97D65C7}" type="slidenum">
              <a:rPr lang="en-US" altLang="ja-JP"/>
              <a:pPr/>
              <a:t>142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5843" name="コンテンツ プレースホルダ 2"/>
          <p:cNvSpPr>
            <a:spLocks noGrp="1"/>
          </p:cNvSpPr>
          <p:nvPr>
            <p:ph idx="1"/>
          </p:nvPr>
        </p:nvSpPr>
        <p:spPr/>
        <p:txBody>
          <a:bodyPr/>
          <a:lstStyle/>
          <a:p>
            <a:pPr eaLnBrk="1" hangingPunct="1"/>
            <a:endParaRPr lang="ja-JP" altLang="en-US" smtClean="0"/>
          </a:p>
        </p:txBody>
      </p:sp>
      <p:sp>
        <p:nvSpPr>
          <p:cNvPr id="35845" name="スライド番号プレースホルダ 4"/>
          <p:cNvSpPr>
            <a:spLocks noGrp="1"/>
          </p:cNvSpPr>
          <p:nvPr>
            <p:ph type="sldNum" sz="quarter" idx="12"/>
          </p:nvPr>
        </p:nvSpPr>
        <p:spPr>
          <a:noFill/>
        </p:spPr>
        <p:txBody>
          <a:bodyPr/>
          <a:lstStyle/>
          <a:p>
            <a:fld id="{0A0D5E75-C419-4AF0-9110-066640F94F54}" type="slidenum">
              <a:rPr lang="en-US" altLang="ja-JP"/>
              <a:pPr/>
              <a:t>143</a:t>
            </a:fld>
            <a:endParaRPr lang="en-US" altLang="ja-JP"/>
          </a:p>
        </p:txBody>
      </p:sp>
      <p:pic>
        <p:nvPicPr>
          <p:cNvPr id="35846"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5847"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5848" name="円/楕円 7"/>
          <p:cNvSpPr>
            <a:spLocks noChangeArrowheads="1"/>
          </p:cNvSpPr>
          <p:nvPr/>
        </p:nvSpPr>
        <p:spPr bwMode="auto">
          <a:xfrm rot="664529">
            <a:off x="5895975" y="4595813"/>
            <a:ext cx="1857375" cy="917575"/>
          </a:xfrm>
          <a:prstGeom prst="ellipse">
            <a:avLst/>
          </a:prstGeom>
          <a:noFill/>
          <a:ln w="19050" algn="ctr">
            <a:solidFill>
              <a:srgbClr val="C00000"/>
            </a:solidFill>
            <a:round/>
            <a:headEnd/>
            <a:tailEnd/>
          </a:ln>
        </p:spPr>
        <p:txBody>
          <a:bodyPr/>
          <a:lstStyle/>
          <a:p>
            <a:endParaRPr lang="ja-JP" altLang="en-US"/>
          </a:p>
        </p:txBody>
      </p:sp>
      <p:sp>
        <p:nvSpPr>
          <p:cNvPr id="35849" name="円/楕円 8"/>
          <p:cNvSpPr>
            <a:spLocks noChangeArrowheads="1"/>
          </p:cNvSpPr>
          <p:nvPr/>
        </p:nvSpPr>
        <p:spPr bwMode="auto">
          <a:xfrm rot="-668523">
            <a:off x="3732213" y="4797425"/>
            <a:ext cx="1857375" cy="423863"/>
          </a:xfrm>
          <a:prstGeom prst="ellipse">
            <a:avLst/>
          </a:prstGeom>
          <a:noFill/>
          <a:ln w="19050" algn="ctr">
            <a:solidFill>
              <a:srgbClr val="C00000"/>
            </a:solidFill>
            <a:round/>
            <a:headEnd/>
            <a:tailEnd/>
          </a:ln>
        </p:spPr>
        <p:txBody>
          <a:bodyPr/>
          <a:lstStyle/>
          <a:p>
            <a:endParaRPr lang="ja-JP" altLang="en-US"/>
          </a:p>
        </p:txBody>
      </p:sp>
      <p:sp>
        <p:nvSpPr>
          <p:cNvPr id="35850" name="円/楕円 9"/>
          <p:cNvSpPr>
            <a:spLocks noChangeArrowheads="1"/>
          </p:cNvSpPr>
          <p:nvPr/>
        </p:nvSpPr>
        <p:spPr bwMode="auto">
          <a:xfrm rot="-178523">
            <a:off x="1649413" y="4619625"/>
            <a:ext cx="1857375" cy="311150"/>
          </a:xfrm>
          <a:prstGeom prst="ellipse">
            <a:avLst/>
          </a:prstGeom>
          <a:noFill/>
          <a:ln w="19050" algn="ctr">
            <a:solidFill>
              <a:srgbClr val="C00000"/>
            </a:solidFill>
            <a:round/>
            <a:headEnd/>
            <a:tailEnd/>
          </a:ln>
        </p:spPr>
        <p:txBody>
          <a:bodyPr/>
          <a:lstStyle/>
          <a:p>
            <a:endParaRPr lang="ja-JP" altLang="en-US"/>
          </a:p>
        </p:txBody>
      </p:sp>
      <p:sp>
        <p:nvSpPr>
          <p:cNvPr id="11" name="テキスト ボックス 10"/>
          <p:cNvSpPr txBox="1"/>
          <p:nvPr/>
        </p:nvSpPr>
        <p:spPr>
          <a:xfrm>
            <a:off x="457200" y="3425825"/>
            <a:ext cx="8229600" cy="646113"/>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en-US" altLang="ja-JP" dirty="0"/>
              <a:t>Apache</a:t>
            </a:r>
            <a:r>
              <a:rPr lang="ja-JP" altLang="en-US" dirty="0"/>
              <a:t>と</a:t>
            </a:r>
            <a:r>
              <a:rPr lang="en-US" altLang="ja-JP" dirty="0"/>
              <a:t>GIMP</a:t>
            </a:r>
            <a:r>
              <a:rPr lang="ja-JP" altLang="en-US" dirty="0"/>
              <a:t>の開発者コミュニティの近接中心性は高いが，</a:t>
            </a:r>
            <a:r>
              <a:rPr lang="en-US" altLang="ja-JP" dirty="0"/>
              <a:t>Netscape</a:t>
            </a:r>
            <a:r>
              <a:rPr lang="ja-JP" altLang="en-US" dirty="0"/>
              <a:t>は低い（</a:t>
            </a:r>
            <a:r>
              <a:rPr lang="en-US" altLang="ja-JP" dirty="0"/>
              <a:t>Netscape</a:t>
            </a:r>
            <a:r>
              <a:rPr lang="ja-JP" altLang="en-US" dirty="0"/>
              <a:t>のユーザコミュニティの近接中心性は高い）．</a:t>
            </a:r>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開発者コミュニティの</a:t>
            </a:r>
            <a:r>
              <a:rPr lang="ja-JP" altLang="en-US" dirty="0" smtClean="0">
                <a:solidFill>
                  <a:schemeClr val="accent6"/>
                </a:solidFill>
              </a:rPr>
              <a:t>近接中心性（</a:t>
            </a:r>
            <a:r>
              <a:rPr lang="en-US" altLang="ja-JP" dirty="0" smtClean="0">
                <a:solidFill>
                  <a:schemeClr val="accent6"/>
                </a:solidFill>
              </a:rPr>
              <a:t>A-5</a:t>
            </a:r>
            <a:r>
              <a:rPr lang="ja-JP" altLang="en-US" dirty="0" err="1" smtClean="0">
                <a:solidFill>
                  <a:schemeClr val="accent6"/>
                </a:solidFill>
              </a:rPr>
              <a:t>，</a:t>
            </a:r>
            <a:r>
              <a:rPr lang="en-US" altLang="ja-JP" dirty="0" smtClean="0">
                <a:solidFill>
                  <a:schemeClr val="accent6"/>
                </a:solidFill>
              </a:rPr>
              <a:t>G-5</a:t>
            </a:r>
            <a:r>
              <a:rPr lang="ja-JP" altLang="en-US" dirty="0" smtClean="0">
                <a:solidFill>
                  <a:schemeClr val="accent6"/>
                </a:solidFill>
              </a:rPr>
              <a:t>）が高い</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開発者コミュニティの近接中心性（</a:t>
            </a:r>
            <a:r>
              <a:rPr lang="en-US" altLang="ja-JP" dirty="0" smtClean="0"/>
              <a:t>N-5</a:t>
            </a:r>
            <a:r>
              <a:rPr lang="ja-JP" altLang="en-US" dirty="0" smtClean="0"/>
              <a:t>）は低く，</a:t>
            </a:r>
            <a:r>
              <a:rPr lang="ja-JP" altLang="en-US" dirty="0" smtClean="0">
                <a:solidFill>
                  <a:schemeClr val="accent6"/>
                </a:solidFill>
              </a:rPr>
              <a:t>開発者間でのコミュニケーションが不足</a:t>
            </a:r>
            <a:r>
              <a:rPr lang="ja-JP" altLang="en-US" dirty="0" smtClean="0"/>
              <a:t>していると推測できる</a:t>
            </a:r>
            <a:endParaRPr lang="en-US" altLang="ja-JP" dirty="0" smtClean="0"/>
          </a:p>
          <a:p>
            <a:pPr lvl="3" eaLnBrk="1" hangingPunct="1">
              <a:defRPr/>
            </a:pPr>
            <a:r>
              <a:rPr lang="ja-JP" altLang="en-US" dirty="0" smtClean="0"/>
              <a:t>ユーザコミュニティは</a:t>
            </a:r>
            <a:r>
              <a:rPr lang="ja-JP" altLang="en-US" dirty="0" smtClean="0">
                <a:solidFill>
                  <a:schemeClr val="accent6"/>
                </a:solidFill>
              </a:rPr>
              <a:t>多くの参加者数（</a:t>
            </a:r>
            <a:r>
              <a:rPr lang="en-US" altLang="ja-JP" dirty="0" smtClean="0">
                <a:solidFill>
                  <a:schemeClr val="accent6"/>
                </a:solidFill>
              </a:rPr>
              <a:t>N-1</a:t>
            </a:r>
            <a:r>
              <a:rPr lang="ja-JP" altLang="en-US" dirty="0" smtClean="0">
                <a:solidFill>
                  <a:schemeClr val="accent6"/>
                </a:solidFill>
              </a:rPr>
              <a:t>）を抱えながらも近接中心性（</a:t>
            </a:r>
            <a:r>
              <a:rPr lang="en-US" altLang="ja-JP" dirty="0" smtClean="0">
                <a:solidFill>
                  <a:schemeClr val="accent6"/>
                </a:solidFill>
              </a:rPr>
              <a:t>N-5</a:t>
            </a:r>
            <a:r>
              <a:rPr lang="ja-JP" altLang="en-US" dirty="0" smtClean="0">
                <a:solidFill>
                  <a:schemeClr val="accent6"/>
                </a:solidFill>
              </a:rPr>
              <a:t>）が高い</a:t>
            </a:r>
            <a:endParaRPr lang="en-US" altLang="ja-JP" dirty="0" smtClean="0">
              <a:solidFill>
                <a:schemeClr val="accent6"/>
              </a:solidFill>
            </a:endParaRPr>
          </a:p>
          <a:p>
            <a:pPr lvl="3" eaLnBrk="1" hangingPunct="1">
              <a:defRPr/>
            </a:pPr>
            <a:r>
              <a:rPr lang="ja-JP" altLang="en-US" dirty="0" smtClean="0"/>
              <a:t>ユーザの盛り上がりとは対照的に，開発者のモチベーションは低く，</a:t>
            </a:r>
            <a:r>
              <a:rPr lang="ja-JP" altLang="en-US" dirty="0" smtClean="0">
                <a:solidFill>
                  <a:schemeClr val="accent6"/>
                </a:solidFill>
              </a:rPr>
              <a:t>ユーザからの意見や評価が成果物に反映しきれない状態</a:t>
            </a:r>
            <a:r>
              <a:rPr lang="ja-JP" altLang="en-US" dirty="0" smtClean="0"/>
              <a:t>と考えられる</a:t>
            </a:r>
          </a:p>
        </p:txBody>
      </p:sp>
      <p:sp>
        <p:nvSpPr>
          <p:cNvPr id="36869" name="スライド番号プレースホルダ 4"/>
          <p:cNvSpPr>
            <a:spLocks noGrp="1"/>
          </p:cNvSpPr>
          <p:nvPr>
            <p:ph type="sldNum" sz="quarter" idx="12"/>
          </p:nvPr>
        </p:nvSpPr>
        <p:spPr>
          <a:noFill/>
        </p:spPr>
        <p:txBody>
          <a:bodyPr/>
          <a:lstStyle/>
          <a:p>
            <a:fld id="{03ECFE14-49F7-40CD-A516-36EC1BF47F8B}" type="slidenum">
              <a:rPr lang="en-US" altLang="ja-JP"/>
              <a:pPr/>
              <a:t>144</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予測：成功コミュニティのコーディネータは，衰退コミュニティに比べて</a:t>
            </a:r>
            <a:r>
              <a:rPr lang="ja-JP" altLang="en-US" dirty="0" smtClean="0">
                <a:solidFill>
                  <a:schemeClr val="accent6"/>
                </a:solidFill>
              </a:rPr>
              <a:t>数が多く</a:t>
            </a:r>
            <a:r>
              <a:rPr lang="ja-JP" altLang="en-US" dirty="0" smtClean="0"/>
              <a:t>，同時に</a:t>
            </a:r>
            <a:r>
              <a:rPr lang="ja-JP" altLang="en-US" dirty="0" smtClean="0">
                <a:solidFill>
                  <a:schemeClr val="accent6"/>
                </a:solidFill>
              </a:rPr>
              <a:t>コミュニティ内での媒介能力を表す媒介中心性が高い</a:t>
            </a:r>
          </a:p>
        </p:txBody>
      </p:sp>
      <p:sp>
        <p:nvSpPr>
          <p:cNvPr id="37893" name="スライド番号プレースホルダ 4"/>
          <p:cNvSpPr>
            <a:spLocks noGrp="1"/>
          </p:cNvSpPr>
          <p:nvPr>
            <p:ph type="sldNum" sz="quarter" idx="12"/>
          </p:nvPr>
        </p:nvSpPr>
        <p:spPr>
          <a:noFill/>
        </p:spPr>
        <p:txBody>
          <a:bodyPr/>
          <a:lstStyle/>
          <a:p>
            <a:fld id="{C6A94224-FDF6-4163-A3D0-A034384023AB}" type="slidenum">
              <a:rPr lang="en-US" altLang="ja-JP"/>
              <a:pPr/>
              <a:t>145</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38915" name="コンテンツ プレースホルダ 2"/>
          <p:cNvSpPr>
            <a:spLocks noGrp="1"/>
          </p:cNvSpPr>
          <p:nvPr>
            <p:ph idx="1"/>
          </p:nvPr>
        </p:nvSpPr>
        <p:spPr/>
        <p:txBody>
          <a:bodyPr/>
          <a:lstStyle/>
          <a:p>
            <a:pPr eaLnBrk="1" hangingPunct="1"/>
            <a:endParaRPr lang="ja-JP" altLang="en-US" smtClean="0"/>
          </a:p>
        </p:txBody>
      </p:sp>
      <p:sp>
        <p:nvSpPr>
          <p:cNvPr id="38917" name="スライド番号プレースホルダ 4"/>
          <p:cNvSpPr>
            <a:spLocks noGrp="1"/>
          </p:cNvSpPr>
          <p:nvPr>
            <p:ph type="sldNum" sz="quarter" idx="12"/>
          </p:nvPr>
        </p:nvSpPr>
        <p:spPr>
          <a:noFill/>
        </p:spPr>
        <p:txBody>
          <a:bodyPr/>
          <a:lstStyle/>
          <a:p>
            <a:fld id="{D4EE542C-8152-47A3-BDF9-2D9612672048}" type="slidenum">
              <a:rPr lang="en-US" altLang="ja-JP"/>
              <a:pPr/>
              <a:t>146</a:t>
            </a:fld>
            <a:endParaRPr lang="en-US" altLang="ja-JP"/>
          </a:p>
        </p:txBody>
      </p:sp>
      <p:pic>
        <p:nvPicPr>
          <p:cNvPr id="3891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891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sp>
        <p:nvSpPr>
          <p:cNvPr id="38920" name="円/楕円 8"/>
          <p:cNvSpPr>
            <a:spLocks noChangeArrowheads="1"/>
          </p:cNvSpPr>
          <p:nvPr/>
        </p:nvSpPr>
        <p:spPr bwMode="auto">
          <a:xfrm>
            <a:off x="1643063" y="3857625"/>
            <a:ext cx="6072187" cy="428625"/>
          </a:xfrm>
          <a:prstGeom prst="ellipse">
            <a:avLst/>
          </a:prstGeom>
          <a:noFill/>
          <a:ln w="19050" algn="ctr">
            <a:solidFill>
              <a:srgbClr val="C00000"/>
            </a:solidFill>
            <a:round/>
            <a:headEnd/>
            <a:tailEnd/>
          </a:ln>
        </p:spPr>
        <p:txBody>
          <a:bodyPr/>
          <a:lstStyle/>
          <a:p>
            <a:endParaRPr lang="ja-JP" altLang="en-US"/>
          </a:p>
        </p:txBody>
      </p:sp>
      <p:sp>
        <p:nvSpPr>
          <p:cNvPr id="10" name="テキスト ボックス 9"/>
          <p:cNvSpPr txBox="1"/>
          <p:nvPr/>
        </p:nvSpPr>
        <p:spPr>
          <a:xfrm>
            <a:off x="457200" y="2214563"/>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ja-JP" altLang="en-US" dirty="0"/>
              <a:t>コミュニティでコーディネータの数に大きな違いはない</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タイトル 1"/>
          <p:cNvSpPr>
            <a:spLocks noGrp="1"/>
          </p:cNvSpPr>
          <p:nvPr>
            <p:ph type="title"/>
          </p:nvPr>
        </p:nvSpPr>
        <p:spPr/>
        <p:txBody>
          <a:bodyPr/>
          <a:lstStyle/>
          <a:p>
            <a:pPr eaLnBrk="1" hangingPunct="1"/>
            <a:r>
              <a:rPr lang="ja-JP" altLang="en-US" smtClean="0"/>
              <a:t>結果：中心性の平均値の推移</a:t>
            </a:r>
          </a:p>
        </p:txBody>
      </p:sp>
      <p:sp>
        <p:nvSpPr>
          <p:cNvPr id="39939" name="コンテンツ プレースホルダ 2"/>
          <p:cNvSpPr>
            <a:spLocks noGrp="1"/>
          </p:cNvSpPr>
          <p:nvPr>
            <p:ph idx="1"/>
          </p:nvPr>
        </p:nvSpPr>
        <p:spPr/>
        <p:txBody>
          <a:bodyPr/>
          <a:lstStyle/>
          <a:p>
            <a:pPr eaLnBrk="1" hangingPunct="1"/>
            <a:endParaRPr lang="ja-JP" altLang="en-US" smtClean="0"/>
          </a:p>
        </p:txBody>
      </p:sp>
      <p:sp>
        <p:nvSpPr>
          <p:cNvPr id="39941" name="スライド番号プレースホルダ 4"/>
          <p:cNvSpPr>
            <a:spLocks noGrp="1"/>
          </p:cNvSpPr>
          <p:nvPr>
            <p:ph type="sldNum" sz="quarter" idx="12"/>
          </p:nvPr>
        </p:nvSpPr>
        <p:spPr>
          <a:noFill/>
        </p:spPr>
        <p:txBody>
          <a:bodyPr/>
          <a:lstStyle/>
          <a:p>
            <a:fld id="{91E84F1D-93C2-4ABD-B692-A51309EBB5D8}" type="slidenum">
              <a:rPr lang="en-US" altLang="ja-JP"/>
              <a:pPr/>
              <a:t>147</a:t>
            </a:fld>
            <a:endParaRPr lang="en-US" altLang="ja-JP"/>
          </a:p>
        </p:txBody>
      </p:sp>
      <p:pic>
        <p:nvPicPr>
          <p:cNvPr id="3994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994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9944" name="円/楕円 7"/>
          <p:cNvSpPr>
            <a:spLocks noChangeArrowheads="1"/>
          </p:cNvSpPr>
          <p:nvPr/>
        </p:nvSpPr>
        <p:spPr bwMode="auto">
          <a:xfrm>
            <a:off x="1443038" y="3000375"/>
            <a:ext cx="6634162" cy="1143000"/>
          </a:xfrm>
          <a:prstGeom prst="ellipse">
            <a:avLst/>
          </a:prstGeom>
          <a:noFill/>
          <a:ln w="19050" algn="ctr">
            <a:solidFill>
              <a:srgbClr val="C00000"/>
            </a:solidFill>
            <a:round/>
            <a:headEnd/>
            <a:tailEnd/>
          </a:ln>
        </p:spPr>
        <p:txBody>
          <a:bodyPr/>
          <a:lstStyle/>
          <a:p>
            <a:endParaRPr lang="ja-JP" altLang="en-US"/>
          </a:p>
        </p:txBody>
      </p:sp>
      <p:sp>
        <p:nvSpPr>
          <p:cNvPr id="9" name="テキスト ボックス 8"/>
          <p:cNvSpPr txBox="1"/>
          <p:nvPr/>
        </p:nvSpPr>
        <p:spPr>
          <a:xfrm>
            <a:off x="457200" y="4783138"/>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コーディネータの媒介中心性についても</a:t>
            </a:r>
            <a:r>
              <a:rPr lang="en-US" altLang="ja-JP" dirty="0"/>
              <a:t>3</a:t>
            </a:r>
            <a:r>
              <a:rPr lang="ja-JP" altLang="en-US" dirty="0" err="1"/>
              <a:t>つの</a:t>
            </a:r>
            <a:r>
              <a:rPr lang="ja-JP" altLang="en-US" dirty="0"/>
              <a:t>コミュニティで大きな違いはない</a:t>
            </a:r>
            <a:endParaRPr lang="en-US" altLang="ja-JP"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結果：仮説を十分に確かめることはできない</a:t>
            </a:r>
            <a:endParaRPr lang="en-US" altLang="ja-JP" dirty="0" smtClean="0"/>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6"/>
                </a:solidFill>
              </a:rPr>
              <a:t>コーディネータの数</a:t>
            </a:r>
            <a:r>
              <a:rPr lang="en-US" altLang="ja-JP" sz="1800" dirty="0" smtClean="0">
                <a:solidFill>
                  <a:schemeClr val="accent6"/>
                </a:solidFill>
              </a:rPr>
              <a:t>(A-1, G-1, N-1)</a:t>
            </a:r>
            <a:r>
              <a:rPr lang="ja-JP" altLang="en-US" sz="1800" dirty="0" smtClean="0">
                <a:solidFill>
                  <a:schemeClr val="accent6"/>
                </a:solidFill>
              </a:rPr>
              <a:t>は，</a:t>
            </a:r>
            <a:r>
              <a:rPr lang="en-US" altLang="ja-JP" sz="1800" dirty="0" smtClean="0">
                <a:solidFill>
                  <a:schemeClr val="accent6"/>
                </a:solidFill>
              </a:rPr>
              <a:t>20</a:t>
            </a:r>
            <a:r>
              <a:rPr lang="ja-JP" altLang="en-US" sz="1800" dirty="0" smtClean="0">
                <a:solidFill>
                  <a:schemeClr val="accent6"/>
                </a:solidFill>
              </a:rPr>
              <a:t>～</a:t>
            </a:r>
            <a:r>
              <a:rPr lang="en-US" altLang="ja-JP" sz="1800" dirty="0" smtClean="0">
                <a:solidFill>
                  <a:schemeClr val="accent6"/>
                </a:solidFill>
              </a:rPr>
              <a:t>40</a:t>
            </a:r>
            <a:r>
              <a:rPr lang="ja-JP" altLang="en-US" sz="1800" dirty="0" smtClean="0">
                <a:solidFill>
                  <a:schemeClr val="accent6"/>
                </a:solidFill>
              </a:rPr>
              <a:t>人程度と極端に大きな違いはない</a:t>
            </a:r>
            <a:endParaRPr lang="en-US" altLang="ja-JP" sz="1800" dirty="0" smtClean="0">
              <a:solidFill>
                <a:schemeClr val="accent6"/>
              </a:solidFill>
            </a:endParaRPr>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2"/>
                </a:solidFill>
              </a:rPr>
              <a:t>コーディネータの媒介中心性（</a:t>
            </a:r>
            <a:r>
              <a:rPr lang="en-US" altLang="ja-JP" sz="1800" dirty="0" smtClean="0">
                <a:solidFill>
                  <a:schemeClr val="accent2"/>
                </a:solidFill>
              </a:rPr>
              <a:t>A-3</a:t>
            </a:r>
            <a:r>
              <a:rPr lang="ja-JP" altLang="en-US" sz="1800" dirty="0" err="1" smtClean="0">
                <a:solidFill>
                  <a:schemeClr val="accent2"/>
                </a:solidFill>
              </a:rPr>
              <a:t>，</a:t>
            </a:r>
            <a:r>
              <a:rPr lang="en-US" altLang="ja-JP" sz="1800" dirty="0" smtClean="0">
                <a:solidFill>
                  <a:schemeClr val="accent2"/>
                </a:solidFill>
              </a:rPr>
              <a:t>G-3</a:t>
            </a:r>
            <a:r>
              <a:rPr lang="ja-JP" altLang="en-US" sz="1800" dirty="0" err="1" smtClean="0">
                <a:solidFill>
                  <a:schemeClr val="accent2"/>
                </a:solidFill>
              </a:rPr>
              <a:t>，</a:t>
            </a:r>
            <a:r>
              <a:rPr lang="en-US" altLang="ja-JP" sz="1800" dirty="0" smtClean="0">
                <a:solidFill>
                  <a:schemeClr val="accent2"/>
                </a:solidFill>
              </a:rPr>
              <a:t>N-3</a:t>
            </a:r>
            <a:r>
              <a:rPr lang="ja-JP" altLang="en-US" sz="1800" dirty="0" smtClean="0">
                <a:solidFill>
                  <a:schemeClr val="accent2"/>
                </a:solidFill>
              </a:rPr>
              <a:t>）についても大きな値の差はない</a:t>
            </a:r>
            <a:endParaRPr lang="en-US" altLang="ja-JP" sz="1800" dirty="0" smtClean="0"/>
          </a:p>
        </p:txBody>
      </p:sp>
      <p:sp>
        <p:nvSpPr>
          <p:cNvPr id="40965" name="スライド番号プレースホルダ 4"/>
          <p:cNvSpPr>
            <a:spLocks noGrp="1"/>
          </p:cNvSpPr>
          <p:nvPr>
            <p:ph type="sldNum" sz="quarter" idx="12"/>
          </p:nvPr>
        </p:nvSpPr>
        <p:spPr>
          <a:noFill/>
        </p:spPr>
        <p:txBody>
          <a:bodyPr/>
          <a:lstStyle/>
          <a:p>
            <a:fld id="{CE0FCDD2-9BCC-4DCA-AB70-B5CCD9EF3AFF}" type="slidenum">
              <a:rPr lang="en-US" altLang="ja-JP"/>
              <a:pPr/>
              <a:t>148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1</a:t>
            </a:r>
            <a:r>
              <a:rPr lang="ja-JP" altLang="en-US" smtClean="0"/>
              <a:t>）</a:t>
            </a:r>
          </a:p>
        </p:txBody>
      </p:sp>
      <p:sp>
        <p:nvSpPr>
          <p:cNvPr id="41987" name="コンテンツ プレースホルダ 2"/>
          <p:cNvSpPr>
            <a:spLocks noGrp="1"/>
          </p:cNvSpPr>
          <p:nvPr>
            <p:ph idx="1"/>
          </p:nvPr>
        </p:nvSpPr>
        <p:spPr/>
        <p:txBody>
          <a:bodyPr/>
          <a:lstStyle/>
          <a:p>
            <a:pPr eaLnBrk="1" hangingPunct="1"/>
            <a:r>
              <a:rPr lang="ja-JP" altLang="en-US" smtClean="0"/>
              <a:t>コミュニティの成功／衰退にかかわらずコーディネータの媒介中心性にほとんど差異がなかった</a:t>
            </a:r>
            <a:endParaRPr lang="en-US" altLang="ja-JP" smtClean="0"/>
          </a:p>
          <a:p>
            <a:pPr lvl="1" eaLnBrk="1" hangingPunct="1"/>
            <a:r>
              <a:rPr lang="ja-JP" altLang="en-US" smtClean="0">
                <a:solidFill>
                  <a:schemeClr val="accent2"/>
                </a:solidFill>
              </a:rPr>
              <a:t>媒介中心性は，参加者が属するコミュニティの違いは考慮しない</a:t>
            </a:r>
            <a:r>
              <a:rPr lang="ja-JP" altLang="en-US" smtClean="0"/>
              <a:t>（すべてのノードを同一種類のものとして扱う）</a:t>
            </a:r>
            <a:endParaRPr lang="en-US" altLang="ja-JP" smtClean="0"/>
          </a:p>
          <a:p>
            <a:pPr lvl="1" eaLnBrk="1" hangingPunct="1"/>
            <a:r>
              <a:rPr lang="ja-JP" altLang="en-US" smtClean="0">
                <a:solidFill>
                  <a:schemeClr val="accent2"/>
                </a:solidFill>
              </a:rPr>
              <a:t>媒介中心性は</a:t>
            </a:r>
            <a:r>
              <a:rPr lang="ja-JP" altLang="en-US" smtClean="0"/>
              <a:t>，開発者コミュニティとユーザコミュニティの</a:t>
            </a:r>
            <a:r>
              <a:rPr lang="en-US" altLang="ja-JP" smtClean="0">
                <a:solidFill>
                  <a:schemeClr val="accent2"/>
                </a:solidFill>
              </a:rPr>
              <a:t>2</a:t>
            </a:r>
            <a:r>
              <a:rPr lang="ja-JP" altLang="en-US" smtClean="0">
                <a:solidFill>
                  <a:schemeClr val="accent2"/>
                </a:solidFill>
              </a:rPr>
              <a:t>つのコミュニティの参加者同士を媒介するコーディネータの「媒介能力（媒介の度合い）」を正確に表すことができない</a:t>
            </a:r>
            <a:endParaRPr lang="en-US" altLang="ja-JP" smtClean="0">
              <a:solidFill>
                <a:schemeClr val="accent2"/>
              </a:solidFill>
            </a:endParaRPr>
          </a:p>
        </p:txBody>
      </p:sp>
      <p:sp>
        <p:nvSpPr>
          <p:cNvPr id="41989" name="スライド番号プレースホルダ 4"/>
          <p:cNvSpPr>
            <a:spLocks noGrp="1"/>
          </p:cNvSpPr>
          <p:nvPr>
            <p:ph type="sldNum" sz="quarter" idx="12"/>
          </p:nvPr>
        </p:nvSpPr>
        <p:spPr>
          <a:noFill/>
        </p:spPr>
        <p:txBody>
          <a:bodyPr/>
          <a:lstStyle/>
          <a:p>
            <a:fld id="{A8739A4E-8CAB-4B7D-8830-F59097123A52}" type="slidenum">
              <a:rPr lang="en-US" altLang="ja-JP"/>
              <a:pPr/>
              <a:t>149</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2</a:t>
            </a:r>
            <a:r>
              <a:rPr lang="ja-JP" altLang="en-US" smtClean="0"/>
              <a:t>）</a:t>
            </a:r>
          </a:p>
        </p:txBody>
      </p:sp>
      <p:sp>
        <p:nvSpPr>
          <p:cNvPr id="43011" name="コンテンツ プレースホルダ 2"/>
          <p:cNvSpPr>
            <a:spLocks noGrp="1"/>
          </p:cNvSpPr>
          <p:nvPr>
            <p:ph idx="1"/>
          </p:nvPr>
        </p:nvSpPr>
        <p:spPr/>
        <p:txBody>
          <a:bodyPr/>
          <a:lstStyle/>
          <a:p>
            <a:pPr eaLnBrk="1" hangingPunct="1"/>
            <a:endParaRPr lang="ja-JP" altLang="en-US" smtClean="0"/>
          </a:p>
        </p:txBody>
      </p:sp>
      <p:sp>
        <p:nvSpPr>
          <p:cNvPr id="43013" name="スライド番号プレースホルダ 4"/>
          <p:cNvSpPr>
            <a:spLocks noGrp="1"/>
          </p:cNvSpPr>
          <p:nvPr>
            <p:ph type="sldNum" sz="quarter" idx="12"/>
          </p:nvPr>
        </p:nvSpPr>
        <p:spPr>
          <a:noFill/>
        </p:spPr>
        <p:txBody>
          <a:bodyPr/>
          <a:lstStyle/>
          <a:p>
            <a:fld id="{DAFA6C8E-BF48-4589-A312-0CC6B9836A96}" type="slidenum">
              <a:rPr lang="en-US" altLang="ja-JP"/>
              <a:pPr/>
              <a:t>150</a:t>
            </a:fld>
            <a:endParaRPr lang="en-US" altLang="ja-JP"/>
          </a:p>
        </p:txBody>
      </p:sp>
      <p:grpSp>
        <p:nvGrpSpPr>
          <p:cNvPr id="2" name="グループ化 49"/>
          <p:cNvGrpSpPr>
            <a:grpSpLocks/>
          </p:cNvGrpSpPr>
          <p:nvPr/>
        </p:nvGrpSpPr>
        <p:grpSpPr bwMode="auto">
          <a:xfrm>
            <a:off x="285750" y="1071563"/>
            <a:ext cx="8504238" cy="3155950"/>
            <a:chOff x="457200" y="1109033"/>
            <a:chExt cx="8503698" cy="3155738"/>
          </a:xfrm>
        </p:grpSpPr>
        <p:pic>
          <p:nvPicPr>
            <p:cNvPr id="43019" name="Picture 2" descr="i_networkApache"/>
            <p:cNvPicPr>
              <a:picLocks noChangeAspect="1" noChangeArrowheads="1"/>
            </p:cNvPicPr>
            <p:nvPr/>
          </p:nvPicPr>
          <p:blipFill>
            <a:blip r:embed="rId3" cstate="print"/>
            <a:srcRect/>
            <a:stretch>
              <a:fillRect/>
            </a:stretch>
          </p:blipFill>
          <p:spPr bwMode="auto">
            <a:xfrm>
              <a:off x="567303" y="1109033"/>
              <a:ext cx="2797606" cy="2965742"/>
            </a:xfrm>
            <a:prstGeom prst="rect">
              <a:avLst/>
            </a:prstGeom>
            <a:noFill/>
            <a:ln w="9525">
              <a:noFill/>
              <a:miter lim="800000"/>
              <a:headEnd/>
              <a:tailEnd/>
            </a:ln>
          </p:spPr>
        </p:pic>
        <p:sp>
          <p:nvSpPr>
            <p:cNvPr id="28" name="Text Box 3"/>
            <p:cNvSpPr txBox="1">
              <a:spLocks noChangeArrowheads="1"/>
            </p:cNvSpPr>
            <p:nvPr/>
          </p:nvSpPr>
          <p:spPr bwMode="auto">
            <a:xfrm>
              <a:off x="457200" y="4002851"/>
              <a:ext cx="2846207"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Apache Ver.2.2.0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(2005</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sp>
          <p:nvSpPr>
            <p:cNvPr id="29" name="Text Box 4"/>
            <p:cNvSpPr txBox="1">
              <a:spLocks noChangeArrowheads="1"/>
            </p:cNvSpPr>
            <p:nvPr/>
          </p:nvSpPr>
          <p:spPr bwMode="auto">
            <a:xfrm>
              <a:off x="620703" y="1318569"/>
              <a:ext cx="49209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30" name="Text Box 5"/>
            <p:cNvSpPr txBox="1">
              <a:spLocks noChangeArrowheads="1"/>
            </p:cNvSpPr>
            <p:nvPr/>
          </p:nvSpPr>
          <p:spPr bwMode="auto">
            <a:xfrm>
              <a:off x="634989" y="2437681"/>
              <a:ext cx="806399"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31" name="Text Box 6"/>
            <p:cNvSpPr txBox="1">
              <a:spLocks noChangeArrowheads="1"/>
            </p:cNvSpPr>
            <p:nvPr/>
          </p:nvSpPr>
          <p:spPr bwMode="auto">
            <a:xfrm>
              <a:off x="655625" y="3225028"/>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32" name="Line 7"/>
            <p:cNvSpPr>
              <a:spLocks noChangeShapeType="1"/>
            </p:cNvSpPr>
            <p:nvPr/>
          </p:nvSpPr>
          <p:spPr bwMode="auto">
            <a:xfrm flipH="1">
              <a:off x="1749343" y="1978925"/>
              <a:ext cx="812748" cy="42383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3" name="Line 8"/>
            <p:cNvSpPr>
              <a:spLocks noChangeShapeType="1"/>
            </p:cNvSpPr>
            <p:nvPr/>
          </p:nvSpPr>
          <p:spPr bwMode="auto">
            <a:xfrm flipH="1">
              <a:off x="1644575" y="1978925"/>
              <a:ext cx="917517" cy="5635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4" name="Line 9"/>
            <p:cNvSpPr>
              <a:spLocks noChangeShapeType="1"/>
            </p:cNvSpPr>
            <p:nvPr/>
          </p:nvSpPr>
          <p:spPr bwMode="auto">
            <a:xfrm flipH="1">
              <a:off x="1962054" y="1978925"/>
              <a:ext cx="600037" cy="3873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5" name="Line 10"/>
            <p:cNvSpPr>
              <a:spLocks noChangeShapeType="1"/>
            </p:cNvSpPr>
            <p:nvPr/>
          </p:nvSpPr>
          <p:spPr bwMode="auto">
            <a:xfrm flipH="1">
              <a:off x="1855699" y="1978925"/>
              <a:ext cx="706392" cy="528601"/>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6" name="Line 11"/>
            <p:cNvSpPr>
              <a:spLocks noChangeShapeType="1"/>
            </p:cNvSpPr>
            <p:nvPr/>
          </p:nvSpPr>
          <p:spPr bwMode="auto">
            <a:xfrm flipH="1">
              <a:off x="2103333" y="1978925"/>
              <a:ext cx="458758" cy="458756"/>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7" name="AutoShape 12"/>
            <p:cNvSpPr>
              <a:spLocks noChangeArrowheads="1"/>
            </p:cNvSpPr>
            <p:nvPr/>
          </p:nvSpPr>
          <p:spPr bwMode="auto">
            <a:xfrm>
              <a:off x="2173179" y="1907491"/>
              <a:ext cx="742903" cy="247633"/>
            </a:xfrm>
            <a:prstGeom prst="flowChartAlternateProcess">
              <a:avLst/>
            </a:prstGeom>
            <a:solidFill>
              <a:srgbClr val="FFFFFF"/>
            </a:solidFill>
            <a:ln w="9525">
              <a:solidFill>
                <a:srgbClr val="000000"/>
              </a:solidFill>
              <a:miter lim="800000"/>
              <a:headEnd/>
              <a:tailEnd/>
            </a:ln>
            <a:effectLst/>
          </p:spPr>
          <p:txBody>
            <a:bodyPr wrap="none" anchor="ctr"/>
            <a:lstStyle/>
            <a:p>
              <a:pPr algn="ctr" fontAlgn="auto">
                <a:spcBef>
                  <a:spcPts val="0"/>
                </a:spcBef>
                <a:spcAft>
                  <a:spcPts val="0"/>
                </a:spcAft>
                <a:buFontTx/>
                <a:buNone/>
                <a:defRPr/>
              </a:pPr>
              <a:r>
                <a:rPr kumimoji="0" lang="ja-JP" altLang="en-US" sz="800" kern="0">
                  <a:solidFill>
                    <a:sysClr val="windowText" lastClr="000000"/>
                  </a:solidFill>
                </a:rPr>
                <a:t>コーディネータの</a:t>
              </a:r>
            </a:p>
            <a:p>
              <a:pPr algn="ctr" fontAlgn="auto">
                <a:spcBef>
                  <a:spcPts val="0"/>
                </a:spcBef>
                <a:spcAft>
                  <a:spcPts val="0"/>
                </a:spcAft>
                <a:buFontTx/>
                <a:buNone/>
                <a:defRPr/>
              </a:pPr>
              <a:r>
                <a:rPr kumimoji="0" lang="ja-JP" altLang="en-US" sz="800" kern="0">
                  <a:solidFill>
                    <a:sysClr val="windowText" lastClr="000000"/>
                  </a:solidFill>
                </a:rPr>
                <a:t>上位</a:t>
              </a:r>
              <a:r>
                <a:rPr kumimoji="0" lang="en-US" altLang="ja-JP" sz="800" kern="0">
                  <a:solidFill>
                    <a:sysClr val="windowText" lastClr="000000"/>
                  </a:solidFill>
                </a:rPr>
                <a:t>5</a:t>
              </a:r>
              <a:r>
                <a:rPr kumimoji="0" lang="ja-JP" altLang="en-US" sz="800" kern="0">
                  <a:solidFill>
                    <a:sysClr val="windowText" lastClr="000000"/>
                  </a:solidFill>
                </a:rPr>
                <a:t>人</a:t>
              </a:r>
            </a:p>
          </p:txBody>
        </p:sp>
        <p:sp>
          <p:nvSpPr>
            <p:cNvPr id="38" name="Text Box 13"/>
            <p:cNvSpPr txBox="1">
              <a:spLocks noChangeArrowheads="1"/>
            </p:cNvSpPr>
            <p:nvPr/>
          </p:nvSpPr>
          <p:spPr bwMode="auto">
            <a:xfrm>
              <a:off x="3482783" y="4002851"/>
              <a:ext cx="2592223" cy="261920"/>
            </a:xfrm>
            <a:prstGeom prst="rect">
              <a:avLst/>
            </a:prstGeom>
            <a:noFill/>
            <a:ln w="9525">
              <a:noFill/>
              <a:miter lim="800000"/>
              <a:headEnd/>
              <a:tailEnd/>
            </a:ln>
            <a:effectLst/>
          </p:spPr>
          <p:txBody>
            <a:bodyPr wrap="none">
              <a:spAutoFit/>
            </a:bodyPr>
            <a:lstStyle/>
            <a:p>
              <a:pPr algn="r" fontAlgn="auto">
                <a:spcBef>
                  <a:spcPts val="0"/>
                </a:spcBef>
                <a:spcAft>
                  <a:spcPts val="0"/>
                </a:spcAft>
                <a:buFontTx/>
                <a:buNone/>
                <a:defRPr/>
              </a:pPr>
              <a:r>
                <a:rPr kumimoji="0" lang="en-US" altLang="ja-JP" sz="1100" kern="0" dirty="0">
                  <a:solidFill>
                    <a:sysClr val="windowText" lastClr="000000"/>
                  </a:solidFill>
                </a:rPr>
                <a:t>GIMP Ver.1.2.0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10</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1" name="Picture 14" descr="i_networkGimp"/>
            <p:cNvPicPr>
              <a:picLocks noChangeAspect="1" noChangeArrowheads="1"/>
            </p:cNvPicPr>
            <p:nvPr/>
          </p:nvPicPr>
          <p:blipFill>
            <a:blip r:embed="rId4" cstate="print"/>
            <a:srcRect/>
            <a:stretch>
              <a:fillRect/>
            </a:stretch>
          </p:blipFill>
          <p:spPr bwMode="auto">
            <a:xfrm>
              <a:off x="3338442" y="1109033"/>
              <a:ext cx="2797606" cy="2965742"/>
            </a:xfrm>
            <a:prstGeom prst="rect">
              <a:avLst/>
            </a:prstGeom>
            <a:noFill/>
            <a:ln w="9525">
              <a:noFill/>
              <a:miter lim="800000"/>
              <a:headEnd/>
              <a:tailEnd/>
            </a:ln>
          </p:spPr>
        </p:pic>
        <p:sp>
          <p:nvSpPr>
            <p:cNvPr id="40" name="Text Box 15"/>
            <p:cNvSpPr txBox="1">
              <a:spLocks noChangeArrowheads="1"/>
            </p:cNvSpPr>
            <p:nvPr/>
          </p:nvSpPr>
          <p:spPr bwMode="auto">
            <a:xfrm>
              <a:off x="3390714" y="1390001"/>
              <a:ext cx="493682"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1" name="Text Box 16"/>
            <p:cNvSpPr txBox="1">
              <a:spLocks noChangeArrowheads="1"/>
            </p:cNvSpPr>
            <p:nvPr/>
          </p:nvSpPr>
          <p:spPr bwMode="auto">
            <a:xfrm>
              <a:off x="3406588" y="2507526"/>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2" name="Text Box 17"/>
            <p:cNvSpPr txBox="1">
              <a:spLocks noChangeArrowheads="1"/>
            </p:cNvSpPr>
            <p:nvPr/>
          </p:nvSpPr>
          <p:spPr bwMode="auto">
            <a:xfrm>
              <a:off x="3425636" y="3213917"/>
              <a:ext cx="487332"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43" name="Text Box 18"/>
            <p:cNvSpPr txBox="1">
              <a:spLocks noChangeArrowheads="1"/>
            </p:cNvSpPr>
            <p:nvPr/>
          </p:nvSpPr>
          <p:spPr bwMode="auto">
            <a:xfrm>
              <a:off x="6281368" y="4002851"/>
              <a:ext cx="2609684"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Netscape Ver.6</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6" name="Picture 19" descr="i_networkNetscape"/>
            <p:cNvPicPr>
              <a:picLocks noChangeAspect="1" noChangeArrowheads="1"/>
            </p:cNvPicPr>
            <p:nvPr/>
          </p:nvPicPr>
          <p:blipFill>
            <a:blip r:embed="rId5" cstate="print"/>
            <a:srcRect/>
            <a:stretch>
              <a:fillRect/>
            </a:stretch>
          </p:blipFill>
          <p:spPr bwMode="auto">
            <a:xfrm>
              <a:off x="6163292" y="1109033"/>
              <a:ext cx="2797606" cy="2965742"/>
            </a:xfrm>
            <a:prstGeom prst="rect">
              <a:avLst/>
            </a:prstGeom>
            <a:noFill/>
            <a:ln w="9525">
              <a:noFill/>
              <a:miter lim="800000"/>
              <a:headEnd/>
              <a:tailEnd/>
            </a:ln>
          </p:spPr>
        </p:pic>
        <p:sp>
          <p:nvSpPr>
            <p:cNvPr id="45" name="Text Box 20"/>
            <p:cNvSpPr txBox="1">
              <a:spLocks noChangeArrowheads="1"/>
            </p:cNvSpPr>
            <p:nvPr/>
          </p:nvSpPr>
          <p:spPr bwMode="auto">
            <a:xfrm>
              <a:off x="6216284" y="1390001"/>
              <a:ext cx="492094"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6" name="Text Box 21"/>
            <p:cNvSpPr txBox="1">
              <a:spLocks noChangeArrowheads="1"/>
            </p:cNvSpPr>
            <p:nvPr/>
          </p:nvSpPr>
          <p:spPr bwMode="auto">
            <a:xfrm>
              <a:off x="6230571" y="2590071"/>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7" name="Text Box 22"/>
            <p:cNvSpPr txBox="1">
              <a:spLocks noChangeArrowheads="1"/>
            </p:cNvSpPr>
            <p:nvPr/>
          </p:nvSpPr>
          <p:spPr bwMode="auto">
            <a:xfrm>
              <a:off x="6251207" y="3355194"/>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grpSp>
      <p:pic>
        <p:nvPicPr>
          <p:cNvPr id="43015" name="Picture 2"/>
          <p:cNvPicPr>
            <a:picLocks noChangeAspect="1" noChangeArrowheads="1"/>
          </p:cNvPicPr>
          <p:nvPr/>
        </p:nvPicPr>
        <p:blipFill>
          <a:blip r:embed="rId6" cstate="print"/>
          <a:srcRect/>
          <a:stretch>
            <a:fillRect/>
          </a:stretch>
        </p:blipFill>
        <p:spPr bwMode="auto">
          <a:xfrm>
            <a:off x="2420938" y="5154613"/>
            <a:ext cx="4579937" cy="1346200"/>
          </a:xfrm>
          <a:prstGeom prst="rect">
            <a:avLst/>
          </a:prstGeom>
          <a:noFill/>
          <a:ln w="9525">
            <a:noFill/>
            <a:miter lim="800000"/>
            <a:headEnd/>
            <a:tailEnd/>
          </a:ln>
        </p:spPr>
      </p:pic>
      <p:sp>
        <p:nvSpPr>
          <p:cNvPr id="48" name="Text Box 18"/>
          <p:cNvSpPr txBox="1">
            <a:spLocks noChangeArrowheads="1"/>
          </p:cNvSpPr>
          <p:nvPr/>
        </p:nvSpPr>
        <p:spPr bwMode="auto">
          <a:xfrm>
            <a:off x="3421063" y="4929188"/>
            <a:ext cx="2609850" cy="261937"/>
          </a:xfrm>
          <a:prstGeom prst="rect">
            <a:avLst/>
          </a:prstGeom>
          <a:noFill/>
          <a:ln w="9525">
            <a:noFill/>
            <a:miter lim="800000"/>
            <a:headEnd/>
            <a:tailEnd/>
          </a:ln>
          <a:effectLst/>
        </p:spPr>
        <p:txBody>
          <a:bodyPr>
            <a:spAutoFit/>
          </a:bodyPr>
          <a:lstStyle/>
          <a:p>
            <a:pPr algn="ctr" fontAlgn="auto">
              <a:spcBef>
                <a:spcPts val="0"/>
              </a:spcBef>
              <a:spcAft>
                <a:spcPts val="0"/>
              </a:spcAft>
              <a:buFontTx/>
              <a:buNone/>
              <a:defRPr/>
            </a:pPr>
            <a:r>
              <a:rPr kumimoji="0" lang="ja-JP" altLang="en-US" sz="1100" kern="0" dirty="0">
                <a:solidFill>
                  <a:sysClr val="windowText" lastClr="000000"/>
                </a:solidFill>
              </a:rPr>
              <a:t>上位</a:t>
            </a:r>
            <a:r>
              <a:rPr kumimoji="0" lang="en-US" altLang="ja-JP" sz="1100" kern="0" dirty="0">
                <a:solidFill>
                  <a:sysClr val="windowText" lastClr="000000"/>
                </a:solidFill>
              </a:rPr>
              <a:t>5</a:t>
            </a:r>
            <a:r>
              <a:rPr kumimoji="0" lang="ja-JP" altLang="en-US" sz="1100" kern="0" dirty="0">
                <a:solidFill>
                  <a:sysClr val="windowText" lastClr="000000"/>
                </a:solidFill>
              </a:rPr>
              <a:t>人のコーディネータの次数</a:t>
            </a:r>
            <a:endParaRPr kumimoji="0" lang="en-US" altLang="ja-JP" sz="1100" kern="0" dirty="0">
              <a:solidFill>
                <a:sysClr val="windowText" lastClr="000000"/>
              </a:solidFill>
            </a:endParaRPr>
          </a:p>
        </p:txBody>
      </p:sp>
      <p:sp>
        <p:nvSpPr>
          <p:cNvPr id="53" name="角丸四角形 52"/>
          <p:cNvSpPr/>
          <p:nvPr/>
        </p:nvSpPr>
        <p:spPr bwMode="auto">
          <a:xfrm>
            <a:off x="1443038" y="3711575"/>
            <a:ext cx="2986087" cy="1014413"/>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sz="1600" dirty="0">
                <a:solidFill>
                  <a:schemeClr val="tx1"/>
                </a:solidFill>
              </a:rPr>
              <a:t>どちらのコミュニティの参加者ともバランスよくコミュニケーションを行っている</a:t>
            </a:r>
          </a:p>
          <a:p>
            <a:pPr>
              <a:buFont typeface="Wingdings" pitchFamily="2" charset="2"/>
              <a:buNone/>
              <a:defRPr/>
            </a:pPr>
            <a:endParaRPr lang="ja-JP" altLang="en-US" dirty="0">
              <a:solidFill>
                <a:schemeClr val="tx1"/>
              </a:solidFill>
            </a:endParaRPr>
          </a:p>
        </p:txBody>
      </p:sp>
      <p:sp>
        <p:nvSpPr>
          <p:cNvPr id="54" name="角丸四角形 53"/>
          <p:cNvSpPr/>
          <p:nvPr/>
        </p:nvSpPr>
        <p:spPr bwMode="auto">
          <a:xfrm>
            <a:off x="5902325" y="3714750"/>
            <a:ext cx="3098800" cy="101123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dirty="0">
                <a:solidFill>
                  <a:schemeClr val="tx1"/>
                </a:solidFill>
              </a:rPr>
              <a:t>どちらか一方のコミュニティの参加者とコミュニケーションを行っている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i_networkApache2"/>
          <p:cNvPicPr>
            <a:picLocks noChangeAspect="1" noChangeArrowheads="1"/>
          </p:cNvPicPr>
          <p:nvPr/>
        </p:nvPicPr>
        <p:blipFill>
          <a:blip r:embed="rId3" cstate="print"/>
          <a:srcRect l="2896" t="4004" r="2896" b="6006"/>
          <a:stretch>
            <a:fillRect/>
          </a:stretch>
        </p:blipFill>
        <p:spPr bwMode="auto">
          <a:xfrm>
            <a:off x="269875" y="269875"/>
            <a:ext cx="8785225" cy="6069013"/>
          </a:xfrm>
          <a:prstGeom prst="rect">
            <a:avLst/>
          </a:prstGeom>
          <a:noFill/>
          <a:ln w="9525">
            <a:noFill/>
            <a:miter lim="800000"/>
            <a:headEnd/>
            <a:tailEnd/>
          </a:ln>
        </p:spPr>
      </p:pic>
      <p:sp>
        <p:nvSpPr>
          <p:cNvPr id="23557" name="Text Box 5"/>
          <p:cNvSpPr txBox="1">
            <a:spLocks noChangeArrowheads="1"/>
          </p:cNvSpPr>
          <p:nvPr/>
        </p:nvSpPr>
        <p:spPr bwMode="auto">
          <a:xfrm>
            <a:off x="395288" y="620713"/>
            <a:ext cx="44545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Apache </a:t>
            </a:r>
            <a:r>
              <a:rPr lang="en-US" altLang="ja-JP" dirty="0"/>
              <a:t>Ver.2.2.0 </a:t>
            </a:r>
            <a:r>
              <a:rPr lang="ja-JP" altLang="en-US" dirty="0"/>
              <a:t>リリース時（</a:t>
            </a:r>
            <a:r>
              <a:rPr lang="en-US" altLang="ja-JP" dirty="0"/>
              <a:t>2005</a:t>
            </a:r>
            <a:r>
              <a:rPr lang="ja-JP" altLang="en-US" dirty="0"/>
              <a:t>年</a:t>
            </a:r>
            <a:r>
              <a:rPr lang="en-US" altLang="ja-JP" dirty="0"/>
              <a:t>11</a:t>
            </a:r>
            <a:r>
              <a:rPr lang="ja-JP" altLang="en-US" dirty="0"/>
              <a:t>月）</a:t>
            </a:r>
          </a:p>
        </p:txBody>
      </p:sp>
      <p:sp>
        <p:nvSpPr>
          <p:cNvPr id="23558" name="Text Box 6"/>
          <p:cNvSpPr txBox="1">
            <a:spLocks noChangeArrowheads="1"/>
          </p:cNvSpPr>
          <p:nvPr/>
        </p:nvSpPr>
        <p:spPr bwMode="auto">
          <a:xfrm>
            <a:off x="468313" y="1962150"/>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3559" name="Text Box 7"/>
          <p:cNvSpPr txBox="1">
            <a:spLocks noChangeArrowheads="1"/>
          </p:cNvSpPr>
          <p:nvPr/>
        </p:nvSpPr>
        <p:spPr bwMode="auto">
          <a:xfrm>
            <a:off x="2916238" y="1889125"/>
            <a:ext cx="1560512"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3560" name="Text Box 8"/>
          <p:cNvSpPr txBox="1">
            <a:spLocks noChangeArrowheads="1"/>
          </p:cNvSpPr>
          <p:nvPr/>
        </p:nvSpPr>
        <p:spPr bwMode="auto">
          <a:xfrm>
            <a:off x="7380288" y="738188"/>
            <a:ext cx="850900" cy="366712"/>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3561" name="Line 9"/>
          <p:cNvSpPr>
            <a:spLocks noChangeShapeType="1"/>
          </p:cNvSpPr>
          <p:nvPr/>
        </p:nvSpPr>
        <p:spPr bwMode="auto">
          <a:xfrm flipV="1">
            <a:off x="3419475" y="4292600"/>
            <a:ext cx="1104900" cy="187325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2" name="Line 10"/>
          <p:cNvSpPr>
            <a:spLocks noChangeShapeType="1"/>
          </p:cNvSpPr>
          <p:nvPr/>
        </p:nvSpPr>
        <p:spPr bwMode="auto">
          <a:xfrm flipV="1">
            <a:off x="3419475" y="4014788"/>
            <a:ext cx="749300" cy="21510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3" name="Line 11"/>
          <p:cNvSpPr>
            <a:spLocks noChangeShapeType="1"/>
          </p:cNvSpPr>
          <p:nvPr/>
        </p:nvSpPr>
        <p:spPr bwMode="auto">
          <a:xfrm flipV="1">
            <a:off x="3419475" y="3502025"/>
            <a:ext cx="576263" cy="2663825"/>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4" name="Line 12"/>
          <p:cNvSpPr>
            <a:spLocks noChangeShapeType="1"/>
          </p:cNvSpPr>
          <p:nvPr/>
        </p:nvSpPr>
        <p:spPr bwMode="auto">
          <a:xfrm flipV="1">
            <a:off x="3419475" y="3194050"/>
            <a:ext cx="773113" cy="297180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5" name="Line 13"/>
          <p:cNvSpPr>
            <a:spLocks noChangeShapeType="1"/>
          </p:cNvSpPr>
          <p:nvPr/>
        </p:nvSpPr>
        <p:spPr bwMode="auto">
          <a:xfrm flipV="1">
            <a:off x="3419475" y="3735388"/>
            <a:ext cx="1027113" cy="24304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6" name="AutoShape 14"/>
          <p:cNvSpPr>
            <a:spLocks noChangeArrowheads="1"/>
          </p:cNvSpPr>
          <p:nvPr/>
        </p:nvSpPr>
        <p:spPr bwMode="auto">
          <a:xfrm>
            <a:off x="3059113" y="5589588"/>
            <a:ext cx="1654175" cy="793750"/>
          </a:xfrm>
          <a:prstGeom prst="flowChartAlternateProcess">
            <a:avLst/>
          </a:prstGeom>
          <a:solidFill>
            <a:schemeClr val="bg1"/>
          </a:solidFill>
          <a:ln w="9525">
            <a:solidFill>
              <a:schemeClr val="tx1"/>
            </a:solidFill>
            <a:miter lim="800000"/>
            <a:headEnd/>
            <a:tailEnd/>
          </a:ln>
          <a:effectLst/>
        </p:spPr>
        <p:txBody>
          <a:bodyPr wrap="none" anchor="ctr"/>
          <a:lstStyle/>
          <a:p>
            <a:pPr algn="ctr">
              <a:buNone/>
            </a:pPr>
            <a:r>
              <a:rPr lang="ja-JP" altLang="en-US" sz="1600" dirty="0"/>
              <a:t>次数の多い</a:t>
            </a:r>
          </a:p>
          <a:p>
            <a:pPr algn="ctr">
              <a:buNone/>
            </a:pPr>
            <a:r>
              <a:rPr lang="ja-JP" altLang="en-US" sz="1600" dirty="0"/>
              <a:t>コーディネータの</a:t>
            </a:r>
          </a:p>
          <a:p>
            <a:pPr algn="ctr">
              <a:buNone/>
            </a:pPr>
            <a:r>
              <a:rPr lang="ja-JP" altLang="en-US" sz="1600" dirty="0"/>
              <a:t>上位</a:t>
            </a:r>
            <a:r>
              <a:rPr lang="en-US" altLang="ja-JP" sz="1600" dirty="0"/>
              <a:t>5</a:t>
            </a:r>
            <a:r>
              <a:rPr lang="ja-JP" altLang="en-US" sz="1600" dirty="0"/>
              <a:t>名</a:t>
            </a:r>
          </a:p>
        </p:txBody>
      </p:sp>
      <p:sp>
        <p:nvSpPr>
          <p:cNvPr id="13" name="スライド番号プレースホルダ 12"/>
          <p:cNvSpPr>
            <a:spLocks noGrp="1"/>
          </p:cNvSpPr>
          <p:nvPr>
            <p:ph type="sldNum" sz="quarter" idx="12"/>
          </p:nvPr>
        </p:nvSpPr>
        <p:spPr/>
        <p:txBody>
          <a:bodyPr/>
          <a:lstStyle/>
          <a:p>
            <a:fld id="{78FECCE9-63EE-40F4-9BE8-5BC873C18B1E}" type="slidenum">
              <a:rPr lang="en-US" altLang="ja-JP" smtClean="0"/>
              <a:pPr/>
              <a:t>151</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i_networkGimp2"/>
          <p:cNvPicPr>
            <a:picLocks noChangeAspect="1" noChangeArrowheads="1"/>
          </p:cNvPicPr>
          <p:nvPr/>
        </p:nvPicPr>
        <p:blipFill>
          <a:blip r:embed="rId3" cstate="print"/>
          <a:srcRect l="2896" t="5205" r="2896" b="6006"/>
          <a:stretch>
            <a:fillRect/>
          </a:stretch>
        </p:blipFill>
        <p:spPr bwMode="auto">
          <a:xfrm>
            <a:off x="269875" y="350838"/>
            <a:ext cx="8785225" cy="5988050"/>
          </a:xfrm>
          <a:prstGeom prst="rect">
            <a:avLst/>
          </a:prstGeom>
          <a:noFill/>
          <a:ln w="9525">
            <a:noFill/>
            <a:miter lim="800000"/>
            <a:headEnd/>
            <a:tailEnd/>
          </a:ln>
        </p:spPr>
      </p:pic>
      <p:sp>
        <p:nvSpPr>
          <p:cNvPr id="25605" name="Text Box 5"/>
          <p:cNvSpPr txBox="1">
            <a:spLocks noChangeArrowheads="1"/>
          </p:cNvSpPr>
          <p:nvPr/>
        </p:nvSpPr>
        <p:spPr bwMode="auto">
          <a:xfrm>
            <a:off x="755650" y="1457325"/>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5606" name="Text Box 6"/>
          <p:cNvSpPr txBox="1">
            <a:spLocks noChangeArrowheads="1"/>
          </p:cNvSpPr>
          <p:nvPr/>
        </p:nvSpPr>
        <p:spPr bwMode="auto">
          <a:xfrm>
            <a:off x="2771775" y="1530350"/>
            <a:ext cx="1560513"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5607" name="Text Box 7"/>
          <p:cNvSpPr txBox="1">
            <a:spLocks noChangeArrowheads="1"/>
          </p:cNvSpPr>
          <p:nvPr/>
        </p:nvSpPr>
        <p:spPr bwMode="auto">
          <a:xfrm>
            <a:off x="7308850" y="593725"/>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5609" name="Text Box 9"/>
          <p:cNvSpPr txBox="1">
            <a:spLocks noChangeArrowheads="1"/>
          </p:cNvSpPr>
          <p:nvPr/>
        </p:nvSpPr>
        <p:spPr bwMode="auto">
          <a:xfrm>
            <a:off x="609422" y="620713"/>
            <a:ext cx="4240392" cy="36933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GIMP </a:t>
            </a:r>
            <a:r>
              <a:rPr lang="en-US" altLang="ja-JP" dirty="0"/>
              <a:t>Ver.1.2.0 </a:t>
            </a:r>
            <a:r>
              <a:rPr lang="ja-JP" altLang="en-US" dirty="0"/>
              <a:t>リリース時（</a:t>
            </a:r>
            <a:r>
              <a:rPr lang="en-US" altLang="ja-JP" dirty="0"/>
              <a:t>2000</a:t>
            </a:r>
            <a:r>
              <a:rPr lang="ja-JP" altLang="en-US" dirty="0"/>
              <a:t>年</a:t>
            </a:r>
            <a:r>
              <a:rPr lang="en-US" altLang="ja-JP" dirty="0"/>
              <a:t>10</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152</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_networkNetscape2"/>
          <p:cNvPicPr>
            <a:picLocks noChangeAspect="1" noChangeArrowheads="1"/>
          </p:cNvPicPr>
          <p:nvPr/>
        </p:nvPicPr>
        <p:blipFill>
          <a:blip r:embed="rId3" cstate="print"/>
          <a:srcRect l="2896" t="3604" r="2896" b="4004"/>
          <a:stretch>
            <a:fillRect/>
          </a:stretch>
        </p:blipFill>
        <p:spPr bwMode="auto">
          <a:xfrm>
            <a:off x="269875" y="620713"/>
            <a:ext cx="8785225" cy="6230937"/>
          </a:xfrm>
          <a:prstGeom prst="rect">
            <a:avLst/>
          </a:prstGeom>
          <a:noFill/>
          <a:ln w="9525">
            <a:noFill/>
            <a:miter lim="800000"/>
            <a:headEnd/>
            <a:tailEnd/>
          </a:ln>
        </p:spPr>
      </p:pic>
      <p:sp>
        <p:nvSpPr>
          <p:cNvPr id="27653" name="Text Box 5"/>
          <p:cNvSpPr txBox="1">
            <a:spLocks noChangeArrowheads="1"/>
          </p:cNvSpPr>
          <p:nvPr/>
        </p:nvSpPr>
        <p:spPr bwMode="auto">
          <a:xfrm>
            <a:off x="611188" y="1116013"/>
            <a:ext cx="869950" cy="366712"/>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7654" name="Text Box 6"/>
          <p:cNvSpPr txBox="1">
            <a:spLocks noChangeArrowheads="1"/>
          </p:cNvSpPr>
          <p:nvPr/>
        </p:nvSpPr>
        <p:spPr bwMode="auto">
          <a:xfrm>
            <a:off x="2987675" y="1258888"/>
            <a:ext cx="1560513" cy="366712"/>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7655" name="Text Box 7"/>
          <p:cNvSpPr txBox="1">
            <a:spLocks noChangeArrowheads="1"/>
          </p:cNvSpPr>
          <p:nvPr/>
        </p:nvSpPr>
        <p:spPr bwMode="auto">
          <a:xfrm>
            <a:off x="7596188" y="971550"/>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7657" name="Text Box 9"/>
          <p:cNvSpPr txBox="1">
            <a:spLocks noChangeArrowheads="1"/>
          </p:cNvSpPr>
          <p:nvPr/>
        </p:nvSpPr>
        <p:spPr bwMode="auto">
          <a:xfrm>
            <a:off x="585788" y="620713"/>
            <a:ext cx="42640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a:t>Netscape Ver.6 </a:t>
            </a:r>
            <a:r>
              <a:rPr lang="ja-JP" altLang="en-US" dirty="0"/>
              <a:t>リリース時（</a:t>
            </a:r>
            <a:r>
              <a:rPr lang="en-US" altLang="ja-JP" dirty="0"/>
              <a:t>2000</a:t>
            </a:r>
            <a:r>
              <a:rPr lang="ja-JP" altLang="en-US" dirty="0"/>
              <a:t>年</a:t>
            </a:r>
            <a:r>
              <a:rPr lang="en-US" altLang="ja-JP" dirty="0"/>
              <a:t>11</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153</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eaLnBrk="1" hangingPunct="1"/>
            <a:r>
              <a:rPr lang="ja-JP" altLang="en-US" smtClean="0"/>
              <a:t>成功コミュニティと衰退コミュニティのコーディネータの媒介の質は大きく異なる</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のコーディネータは，バランス良く</a:t>
            </a:r>
            <a:r>
              <a:rPr lang="en-US" altLang="ja-JP" smtClean="0"/>
              <a:t>2</a:t>
            </a:r>
            <a:r>
              <a:rPr lang="ja-JP" altLang="en-US" smtClean="0"/>
              <a:t>つのコミュニティとコミュニケーションを行っている</a:t>
            </a:r>
            <a:endParaRPr lang="en-US" altLang="ja-JP" smtClean="0"/>
          </a:p>
          <a:p>
            <a:pPr lvl="1" eaLnBrk="1" hangingPunct="1"/>
            <a:r>
              <a:rPr lang="en-US" altLang="ja-JP" smtClean="0"/>
              <a:t>Netscape</a:t>
            </a:r>
            <a:r>
              <a:rPr lang="ja-JP" altLang="en-US" smtClean="0"/>
              <a:t>のコーディネータは，どちらか一方のコミュニティの参加者とコミュニケーションを行っている</a:t>
            </a:r>
            <a:endParaRPr lang="en-US" altLang="ja-JP" smtClean="0"/>
          </a:p>
          <a:p>
            <a:pPr lvl="2" eaLnBrk="1" hangingPunct="1"/>
            <a:r>
              <a:rPr lang="en-US" altLang="ja-JP" sz="1800" smtClean="0"/>
              <a:t>Netscape</a:t>
            </a:r>
            <a:r>
              <a:rPr lang="ja-JP" altLang="en-US" sz="1800" smtClean="0"/>
              <a:t>のコーディネータは，ユーザの盛り上がりを開発者へ伝えていない（開発者のモチベーションの低下を招いた？）</a:t>
            </a:r>
            <a:endParaRPr lang="en-US" altLang="ja-JP" sz="1800" smtClean="0"/>
          </a:p>
          <a:p>
            <a:pPr lvl="2" eaLnBrk="1" hangingPunct="1"/>
            <a:endParaRPr lang="en-US" altLang="ja-JP" sz="1800" smtClean="0"/>
          </a:p>
          <a:p>
            <a:pPr algn="ctr" eaLnBrk="1" hangingPunct="1">
              <a:buFont typeface="Wingdings" pitchFamily="2" charset="2"/>
              <a:buNone/>
            </a:pPr>
            <a:r>
              <a:rPr lang="en-US" altLang="ja-JP" smtClean="0">
                <a:solidFill>
                  <a:schemeClr val="accent2"/>
                </a:solidFill>
              </a:rPr>
              <a:t>OSS</a:t>
            </a:r>
            <a:r>
              <a:rPr lang="ja-JP" altLang="en-US" smtClean="0">
                <a:solidFill>
                  <a:schemeClr val="accent2"/>
                </a:solidFill>
              </a:rPr>
              <a:t>コミュニティの共同作業の円滑化には</a:t>
            </a:r>
            <a:r>
              <a:rPr lang="en-US" altLang="ja-JP" smtClean="0">
                <a:solidFill>
                  <a:schemeClr val="accent2"/>
                </a:solidFill>
              </a:rPr>
              <a:t/>
            </a:r>
            <a:br>
              <a:rPr lang="en-US" altLang="ja-JP" smtClean="0">
                <a:solidFill>
                  <a:schemeClr val="accent2"/>
                </a:solidFill>
              </a:rPr>
            </a:br>
            <a:r>
              <a:rPr lang="ja-JP" altLang="en-US" smtClean="0">
                <a:solidFill>
                  <a:schemeClr val="accent2"/>
                </a:solidFill>
              </a:rPr>
              <a:t>コーディネータによるバランスのとれた媒介が重要</a:t>
            </a:r>
            <a:endParaRPr lang="en-US" altLang="ja-JP" smtClean="0">
              <a:solidFill>
                <a:schemeClr val="accent2"/>
              </a:solidFill>
            </a:endParaRPr>
          </a:p>
        </p:txBody>
      </p:sp>
      <p:sp>
        <p:nvSpPr>
          <p:cNvPr id="44037" name="スライド番号プレースホルダ 4"/>
          <p:cNvSpPr>
            <a:spLocks noGrp="1"/>
          </p:cNvSpPr>
          <p:nvPr>
            <p:ph type="sldNum" sz="quarter" idx="12"/>
          </p:nvPr>
        </p:nvSpPr>
        <p:spPr>
          <a:noFill/>
        </p:spPr>
        <p:txBody>
          <a:bodyPr/>
          <a:lstStyle/>
          <a:p>
            <a:fld id="{688A6786-F25A-495D-AAE5-6CC0C832FC1A}" type="slidenum">
              <a:rPr lang="en-US" altLang="ja-JP"/>
              <a:pPr/>
              <a:t>154</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p:cNvSpPr>
            <a:spLocks noGrp="1"/>
          </p:cNvSpPr>
          <p:nvPr>
            <p:ph type="title"/>
          </p:nvPr>
        </p:nvSpPr>
        <p:spPr/>
        <p:txBody>
          <a:bodyPr/>
          <a:lstStyle/>
          <a:p>
            <a:pPr eaLnBrk="1" hangingPunct="1"/>
            <a:r>
              <a:rPr lang="ja-JP" altLang="en-US" smtClean="0"/>
              <a:t>考察：中心性分析の妥当性</a:t>
            </a:r>
          </a:p>
        </p:txBody>
      </p:sp>
      <p:sp>
        <p:nvSpPr>
          <p:cNvPr id="45059" name="コンテンツ プレースホルダ 2"/>
          <p:cNvSpPr>
            <a:spLocks noGrp="1"/>
          </p:cNvSpPr>
          <p:nvPr>
            <p:ph idx="1"/>
          </p:nvPr>
        </p:nvSpPr>
        <p:spPr/>
        <p:txBody>
          <a:bodyPr/>
          <a:lstStyle/>
          <a:p>
            <a:pPr eaLnBrk="1" hangingPunct="1"/>
            <a:r>
              <a:rPr lang="ja-JP" altLang="en-US" smtClean="0"/>
              <a:t>中心性に基づく分析結果は，</a:t>
            </a:r>
            <a:r>
              <a:rPr lang="en-US" altLang="ja-JP" smtClean="0"/>
              <a:t>Raymond</a:t>
            </a:r>
            <a:r>
              <a:rPr lang="ja-JP" altLang="en-US" smtClean="0"/>
              <a:t>らが指摘する以下の</a:t>
            </a:r>
            <a:r>
              <a:rPr lang="en-US" altLang="ja-JP" smtClean="0"/>
              <a:t>2</a:t>
            </a:r>
            <a:r>
              <a:rPr lang="ja-JP" altLang="en-US" smtClean="0"/>
              <a:t>点とも一致する</a:t>
            </a:r>
            <a:endParaRPr lang="en-US" altLang="ja-JP" smtClean="0"/>
          </a:p>
          <a:p>
            <a:pPr lvl="2" eaLnBrk="1" hangingPunct="1"/>
            <a:r>
              <a:rPr lang="ja-JP" altLang="en-US" sz="1800" i="1" smtClean="0"/>
              <a:t>多少不完全でも頻繁にリリースを行い，</a:t>
            </a:r>
            <a:r>
              <a:rPr lang="ja-JP" altLang="en-US" sz="1800" i="1" smtClean="0">
                <a:solidFill>
                  <a:schemeClr val="accent2"/>
                </a:solidFill>
              </a:rPr>
              <a:t>ユーザの意見を多く取り込むことがバザール方式（</a:t>
            </a:r>
            <a:r>
              <a:rPr lang="en-US" altLang="ja-JP" sz="1800" i="1" smtClean="0">
                <a:solidFill>
                  <a:schemeClr val="accent2"/>
                </a:solidFill>
              </a:rPr>
              <a:t>OSS</a:t>
            </a:r>
            <a:r>
              <a:rPr lang="ja-JP" altLang="en-US" sz="1800" i="1" smtClean="0">
                <a:solidFill>
                  <a:schemeClr val="accent2"/>
                </a:solidFill>
              </a:rPr>
              <a:t>コミュニティによる開発方式）の重要な要素の</a:t>
            </a:r>
            <a:r>
              <a:rPr lang="en-US" altLang="ja-JP" sz="1800" i="1" smtClean="0">
                <a:solidFill>
                  <a:schemeClr val="accent2"/>
                </a:solidFill>
              </a:rPr>
              <a:t>1</a:t>
            </a:r>
            <a:r>
              <a:rPr lang="ja-JP" altLang="en-US" sz="1800" i="1" smtClean="0">
                <a:solidFill>
                  <a:schemeClr val="accent2"/>
                </a:solidFill>
              </a:rPr>
              <a:t>つ</a:t>
            </a:r>
            <a:r>
              <a:rPr lang="ja-JP" altLang="en-US" sz="1800" i="1" smtClean="0"/>
              <a:t>である</a:t>
            </a:r>
            <a:endParaRPr lang="en-US" altLang="ja-JP" sz="1800" i="1" smtClean="0"/>
          </a:p>
          <a:p>
            <a:pPr lvl="3" eaLnBrk="1" hangingPunct="1"/>
            <a:r>
              <a:rPr lang="en-US" altLang="ja-JP" smtClean="0"/>
              <a:t>Apache</a:t>
            </a:r>
            <a:r>
              <a:rPr lang="ja-JP" altLang="en-US" smtClean="0"/>
              <a:t>と</a:t>
            </a:r>
            <a:r>
              <a:rPr lang="en-US" altLang="ja-JP" smtClean="0"/>
              <a:t>GIMP</a:t>
            </a:r>
            <a:r>
              <a:rPr lang="ja-JP" altLang="en-US" smtClean="0"/>
              <a:t>のコーディネータは，開発者とユーザの橋渡し役として，ユーザからの意見を開発者へバランス良く伝達している</a:t>
            </a:r>
            <a:endParaRPr lang="en-US" altLang="ja-JP" smtClean="0"/>
          </a:p>
          <a:p>
            <a:pPr lvl="2" eaLnBrk="1" hangingPunct="1"/>
            <a:r>
              <a:rPr lang="ja-JP" altLang="en-US" sz="1800" i="1" smtClean="0"/>
              <a:t>最初からバザール方式で始めるのは不適切であり，</a:t>
            </a:r>
            <a:r>
              <a:rPr lang="ja-JP" altLang="en-US" sz="1800" i="1" smtClean="0">
                <a:solidFill>
                  <a:schemeClr val="accent2"/>
                </a:solidFill>
              </a:rPr>
              <a:t>一部の開発者によりある程度動くものが出来上がってから開発者コミュニティが活発になる</a:t>
            </a:r>
            <a:endParaRPr lang="en-US" altLang="ja-JP" sz="1800" i="1" smtClean="0">
              <a:solidFill>
                <a:schemeClr val="accent2"/>
              </a:solidFill>
            </a:endParaRPr>
          </a:p>
          <a:p>
            <a:pPr lvl="3" eaLnBrk="1" hangingPunct="1"/>
            <a:r>
              <a:rPr lang="ja-JP" altLang="en-US" smtClean="0"/>
              <a:t>開発初期は大量のメッセージのやりとりが一部の開発者により行われるが，開発者の数自体は大きく増えていない</a:t>
            </a:r>
            <a:endParaRPr lang="en-US" altLang="ja-JP" smtClean="0"/>
          </a:p>
          <a:p>
            <a:pPr lvl="3" eaLnBrk="1" hangingPunct="1"/>
            <a:r>
              <a:rPr lang="ja-JP" altLang="en-US" smtClean="0"/>
              <a:t>開発中期以降はメッセージ数は減少するものの，各中心性は増加している（⇒複数の開発者同士がコミュニケーションを取ることで，開発の負荷分散やコミュニティの活性化が生じている）</a:t>
            </a:r>
            <a:endParaRPr lang="en-US" altLang="ja-JP" smtClean="0"/>
          </a:p>
        </p:txBody>
      </p:sp>
      <p:sp>
        <p:nvSpPr>
          <p:cNvPr id="45061" name="スライド番号プレースホルダ 4"/>
          <p:cNvSpPr>
            <a:spLocks noGrp="1"/>
          </p:cNvSpPr>
          <p:nvPr>
            <p:ph type="sldNum" sz="quarter" idx="12"/>
          </p:nvPr>
        </p:nvSpPr>
        <p:spPr>
          <a:noFill/>
        </p:spPr>
        <p:txBody>
          <a:bodyPr/>
          <a:lstStyle/>
          <a:p>
            <a:fld id="{0D7189D5-816D-429B-AA75-8C100542C0D8}" type="slidenum">
              <a:rPr lang="en-US" altLang="ja-JP"/>
              <a:pPr/>
              <a:t>155</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1"/>
          <p:cNvSpPr>
            <a:spLocks noGrp="1"/>
          </p:cNvSpPr>
          <p:nvPr>
            <p:ph type="title"/>
          </p:nvPr>
        </p:nvSpPr>
        <p:spPr/>
        <p:txBody>
          <a:bodyPr/>
          <a:lstStyle/>
          <a:p>
            <a:pPr eaLnBrk="1" hangingPunct="1"/>
            <a:r>
              <a:rPr lang="ja-JP" altLang="en-US" smtClean="0"/>
              <a:t>まとめ</a:t>
            </a:r>
          </a:p>
        </p:txBody>
      </p:sp>
      <p:sp>
        <p:nvSpPr>
          <p:cNvPr id="46083" name="コンテンツ プレースホルダ 2"/>
          <p:cNvSpPr>
            <a:spLocks noGrp="1"/>
          </p:cNvSpPr>
          <p:nvPr>
            <p:ph idx="1"/>
          </p:nvPr>
        </p:nvSpPr>
        <p:spPr/>
        <p:txBody>
          <a:bodyPr/>
          <a:lstStyle/>
          <a:p>
            <a:pPr eaLnBrk="1" hangingPunct="1"/>
            <a:r>
              <a:rPr lang="en-US" altLang="ja-JP" smtClean="0"/>
              <a:t>OSS</a:t>
            </a:r>
            <a:r>
              <a:rPr lang="ja-JP" altLang="en-US" smtClean="0"/>
              <a:t>コミュニティの共同作業のプロセスを明らかにするために，</a:t>
            </a:r>
            <a:r>
              <a:rPr lang="en-US" altLang="ja-JP" smtClean="0"/>
              <a:t>2</a:t>
            </a:r>
            <a:r>
              <a:rPr lang="ja-JP" altLang="en-US" smtClean="0"/>
              <a:t>つの参加者コミュニティが形成するコミュニケーション構造に対して中心性分析を行った</a:t>
            </a:r>
            <a:endParaRPr lang="en-US" altLang="ja-JP" smtClean="0"/>
          </a:p>
          <a:p>
            <a:pPr eaLnBrk="1" hangingPunct="1"/>
            <a:r>
              <a:rPr lang="ja-JP" altLang="en-US" smtClean="0"/>
              <a:t>中心性分析により以下の知見を得た</a:t>
            </a:r>
            <a:endParaRPr lang="en-US" altLang="ja-JP" smtClean="0"/>
          </a:p>
          <a:p>
            <a:pPr lvl="1" eaLnBrk="1" hangingPunct="1"/>
            <a:r>
              <a:rPr lang="ja-JP" altLang="en-US" smtClean="0"/>
              <a:t>成功コミュニティは時間の経過に伴いコミュニケーション構造が過密化する</a:t>
            </a:r>
            <a:endParaRPr lang="en-US" altLang="ja-JP" smtClean="0"/>
          </a:p>
          <a:p>
            <a:pPr lvl="1" eaLnBrk="1" hangingPunct="1"/>
            <a:r>
              <a:rPr lang="en-US" altLang="ja-JP" smtClean="0"/>
              <a:t>OSS</a:t>
            </a:r>
            <a:r>
              <a:rPr lang="ja-JP" altLang="en-US" smtClean="0"/>
              <a:t>コミュニティが活発に活動するためにはコーディネータの存在が重要である</a:t>
            </a:r>
            <a:endParaRPr lang="en-US" altLang="ja-JP" smtClean="0"/>
          </a:p>
          <a:p>
            <a:pPr lvl="1" eaLnBrk="1" hangingPunct="1"/>
            <a:r>
              <a:rPr lang="ja-JP" altLang="en-US" smtClean="0"/>
              <a:t>成功コミュニティでは</a:t>
            </a:r>
            <a:r>
              <a:rPr lang="en-US" altLang="ja-JP" smtClean="0"/>
              <a:t>2</a:t>
            </a:r>
            <a:r>
              <a:rPr lang="ja-JP" altLang="en-US" smtClean="0"/>
              <a:t>つの参加者コミュニティをバランスよく媒介するコーディネータが存在する</a:t>
            </a:r>
            <a:endParaRPr lang="en-US" altLang="ja-JP" smtClean="0"/>
          </a:p>
          <a:p>
            <a:pPr eaLnBrk="1" hangingPunct="1"/>
            <a:r>
              <a:rPr lang="en-US" altLang="ja-JP" smtClean="0"/>
              <a:t>Raymond</a:t>
            </a:r>
            <a:r>
              <a:rPr lang="ja-JP" altLang="en-US" smtClean="0"/>
              <a:t>らの指摘と一致する知見を中心性分析によって得ることができた</a:t>
            </a:r>
          </a:p>
        </p:txBody>
      </p:sp>
      <p:sp>
        <p:nvSpPr>
          <p:cNvPr id="46085" name="スライド番号プレースホルダ 4"/>
          <p:cNvSpPr>
            <a:spLocks noGrp="1"/>
          </p:cNvSpPr>
          <p:nvPr>
            <p:ph type="sldNum" sz="quarter" idx="12"/>
          </p:nvPr>
        </p:nvSpPr>
        <p:spPr>
          <a:noFill/>
        </p:spPr>
        <p:txBody>
          <a:bodyPr/>
          <a:lstStyle/>
          <a:p>
            <a:fld id="{327BB317-100F-4D17-9B22-DB7643BF12E5}" type="slidenum">
              <a:rPr lang="en-US" altLang="ja-JP"/>
              <a:pPr/>
              <a:t>156</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1"/>
          <p:cNvSpPr>
            <a:spLocks noGrp="1"/>
          </p:cNvSpPr>
          <p:nvPr>
            <p:ph type="title"/>
          </p:nvPr>
        </p:nvSpPr>
        <p:spPr/>
        <p:txBody>
          <a:bodyPr/>
          <a:lstStyle/>
          <a:p>
            <a:pPr eaLnBrk="1" hangingPunct="1"/>
            <a:r>
              <a:rPr lang="ja-JP" altLang="en-US" smtClean="0"/>
              <a:t>今後の課題</a:t>
            </a:r>
          </a:p>
        </p:txBody>
      </p:sp>
      <p:sp>
        <p:nvSpPr>
          <p:cNvPr id="47107" name="コンテンツ プレースホルダ 2"/>
          <p:cNvSpPr>
            <a:spLocks noGrp="1"/>
          </p:cNvSpPr>
          <p:nvPr>
            <p:ph idx="1"/>
          </p:nvPr>
        </p:nvSpPr>
        <p:spPr/>
        <p:txBody>
          <a:bodyPr/>
          <a:lstStyle/>
          <a:p>
            <a:pPr eaLnBrk="1" hangingPunct="1"/>
            <a:r>
              <a:rPr lang="ja-JP" altLang="en-US" smtClean="0"/>
              <a:t>開発者とユーザ以外のサブコミュニティを分析対象に加える必要がある</a:t>
            </a:r>
            <a:endParaRPr lang="en-US" altLang="ja-JP" smtClean="0"/>
          </a:p>
          <a:p>
            <a:pPr lvl="1" eaLnBrk="1" hangingPunct="1"/>
            <a:r>
              <a:rPr lang="en-US" altLang="ja-JP" smtClean="0"/>
              <a:t>OSS</a:t>
            </a:r>
            <a:r>
              <a:rPr lang="ja-JP" altLang="en-US" smtClean="0"/>
              <a:t>コミュニティにおけるソフトウェア開発では，開発者とユーザだけではなく，その他のステークホルダ（バグ報告者やテスタなど）も含めた共同作業が行われている</a:t>
            </a:r>
            <a:endParaRPr lang="en-US" altLang="ja-JP" smtClean="0"/>
          </a:p>
          <a:p>
            <a:pPr eaLnBrk="1" hangingPunct="1"/>
            <a:r>
              <a:rPr lang="ja-JP" altLang="en-US" smtClean="0"/>
              <a:t>コーディネータの「媒介能力」をより正確に表現することのできる指標を開発する必要がある</a:t>
            </a:r>
            <a:endParaRPr lang="en-US" altLang="ja-JP" smtClean="0"/>
          </a:p>
          <a:p>
            <a:pPr lvl="1" eaLnBrk="1" hangingPunct="1"/>
            <a:r>
              <a:rPr lang="ja-JP" altLang="en-US" smtClean="0"/>
              <a:t>従来の媒介中心性は，サブコミュニティという概念を考慮していないためコーディネータの「媒介能力」を評価する指標としては限界がある</a:t>
            </a:r>
          </a:p>
        </p:txBody>
      </p:sp>
      <p:sp>
        <p:nvSpPr>
          <p:cNvPr id="47109" name="スライド番号プレースホルダ 4"/>
          <p:cNvSpPr>
            <a:spLocks noGrp="1"/>
          </p:cNvSpPr>
          <p:nvPr>
            <p:ph type="sldNum" sz="quarter" idx="12"/>
          </p:nvPr>
        </p:nvSpPr>
        <p:spPr>
          <a:noFill/>
        </p:spPr>
        <p:txBody>
          <a:bodyPr/>
          <a:lstStyle/>
          <a:p>
            <a:fld id="{3B13B5A7-F41A-49C3-8495-7791184E1585}" type="slidenum">
              <a:rPr lang="en-US" altLang="ja-JP"/>
              <a:pPr/>
              <a:t>157</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158</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48131"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伊原彰紀　前島弘敬　柗本真佑  </a:t>
            </a:r>
            <a:endParaRPr lang="en-US" altLang="ja-JP" smtClean="0"/>
          </a:p>
          <a:p>
            <a:pPr eaLnBrk="1" hangingPunct="1"/>
            <a:r>
              <a:rPr lang="ja-JP" altLang="en-US" smtClean="0"/>
              <a:t>亀井靖高　大平雅雄　松本健一</a:t>
            </a:r>
            <a:endParaRPr lang="en-US" altLang="ja-JP" smtClean="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タイトル 1"/>
          <p:cNvSpPr>
            <a:spLocks noGrp="1"/>
          </p:cNvSpPr>
          <p:nvPr>
            <p:ph type="title"/>
          </p:nvPr>
        </p:nvSpPr>
        <p:spPr/>
        <p:txBody>
          <a:bodyPr/>
          <a:lstStyle/>
          <a:p>
            <a:pPr eaLnBrk="1" hangingPunct="1"/>
            <a:r>
              <a:rPr lang="ja-JP" altLang="en-US" smtClean="0"/>
              <a:t>背景</a:t>
            </a:r>
          </a:p>
        </p:txBody>
      </p:sp>
      <p:sp>
        <p:nvSpPr>
          <p:cNvPr id="49155" name="コンテンツ プレースホルダ 2"/>
          <p:cNvSpPr>
            <a:spLocks noGrp="1"/>
          </p:cNvSpPr>
          <p:nvPr>
            <p:ph idx="1"/>
          </p:nvPr>
        </p:nvSpPr>
        <p:spPr/>
        <p:txBody>
          <a:bodyPr/>
          <a:lstStyle/>
          <a:p>
            <a:pPr eaLnBrk="1" hangingPunct="1"/>
            <a:r>
              <a:rPr lang="ja-JP" altLang="en-US" smtClean="0"/>
              <a:t>近年，</a:t>
            </a:r>
            <a:r>
              <a:rPr lang="en-US" altLang="ja-JP" smtClean="0"/>
              <a:t>Open Source Software</a:t>
            </a:r>
            <a:r>
              <a:rPr lang="ja-JP" altLang="en-US" smtClean="0"/>
              <a:t>（</a:t>
            </a:r>
            <a:r>
              <a:rPr lang="en-US" altLang="ja-JP" smtClean="0"/>
              <a:t>OSS</a:t>
            </a:r>
            <a:r>
              <a:rPr lang="ja-JP" altLang="en-US" smtClean="0"/>
              <a:t>）の開発形態が注目を浴びている．</a:t>
            </a:r>
            <a:endParaRPr lang="en-US" altLang="ja-JP" smtClean="0"/>
          </a:p>
          <a:p>
            <a:pPr lvl="1" eaLnBrk="1" hangingPunct="1"/>
            <a:r>
              <a:rPr lang="ja-JP" altLang="en-US" smtClean="0"/>
              <a:t>高機能のソフトウェアを無償で利用できる．</a:t>
            </a:r>
            <a:endParaRPr lang="en-US" altLang="ja-JP" smtClean="0"/>
          </a:p>
          <a:p>
            <a:pPr lvl="1" eaLnBrk="1" hangingPunct="1"/>
            <a:r>
              <a:rPr lang="ja-JP" altLang="en-US" smtClean="0"/>
              <a:t>教育機関などで</a:t>
            </a:r>
            <a:r>
              <a:rPr lang="en-US" altLang="ja-JP" smtClean="0"/>
              <a:t>OSS</a:t>
            </a:r>
            <a:r>
              <a:rPr lang="ja-JP" altLang="en-US" smtClean="0"/>
              <a:t>が導入されつつある．</a:t>
            </a:r>
            <a:endParaRPr lang="en-US" altLang="ja-JP" smtClean="0"/>
          </a:p>
          <a:p>
            <a:pPr eaLnBrk="1" hangingPunct="1"/>
            <a:r>
              <a:rPr lang="ja-JP" altLang="en-US" smtClean="0"/>
              <a:t>開発が停滞・中断している</a:t>
            </a:r>
            <a:r>
              <a:rPr lang="en-US" altLang="ja-JP" smtClean="0"/>
              <a:t>OSS</a:t>
            </a:r>
            <a:r>
              <a:rPr lang="ja-JP" altLang="en-US" smtClean="0"/>
              <a:t>も多く存在しており，</a:t>
            </a:r>
            <a:r>
              <a:rPr lang="en-US" altLang="ja-JP" smtClean="0"/>
              <a:t>OSS</a:t>
            </a:r>
            <a:r>
              <a:rPr lang="ja-JP" altLang="en-US" smtClean="0"/>
              <a:t>の導入を妨げる要因となっている．</a:t>
            </a:r>
            <a:endParaRPr lang="en-US" altLang="ja-JP" smtClean="0"/>
          </a:p>
          <a:p>
            <a:pPr lvl="1" eaLnBrk="1" hangingPunct="1"/>
            <a:r>
              <a:rPr lang="ja-JP" altLang="en-US" smtClean="0"/>
              <a:t>開発が停滞・中断すると，ソフトウェアの保守やサポートが行われなくなる．</a:t>
            </a:r>
            <a:endParaRPr lang="en-US" altLang="ja-JP" smtClean="0"/>
          </a:p>
          <a:p>
            <a:pPr eaLnBrk="1" hangingPunct="1"/>
            <a:r>
              <a:rPr lang="en-US" altLang="ja-JP" smtClean="0"/>
              <a:t>OSS</a:t>
            </a:r>
            <a:r>
              <a:rPr lang="ja-JP" altLang="en-US" smtClean="0"/>
              <a:t>開発が継続して行われるかどうかを判断することが重要である．</a:t>
            </a:r>
            <a:endParaRPr lang="en-US" altLang="ja-JP" smtClean="0"/>
          </a:p>
          <a:p>
            <a:pPr lvl="1" eaLnBrk="1" hangingPunct="1"/>
            <a:endParaRPr lang="en-US" altLang="ja-JP" smtClean="0"/>
          </a:p>
          <a:p>
            <a:pPr eaLnBrk="1" hangingPunct="1"/>
            <a:endParaRPr lang="ja-JP" altLang="en-US" smtClean="0"/>
          </a:p>
        </p:txBody>
      </p:sp>
      <p:sp>
        <p:nvSpPr>
          <p:cNvPr id="49157" name="スライド番号プレースホルダ 8"/>
          <p:cNvSpPr>
            <a:spLocks noGrp="1"/>
          </p:cNvSpPr>
          <p:nvPr>
            <p:ph type="sldNum" sz="quarter" idx="12"/>
          </p:nvPr>
        </p:nvSpPr>
        <p:spPr>
          <a:noFill/>
        </p:spPr>
        <p:txBody>
          <a:bodyPr/>
          <a:lstStyle/>
          <a:p>
            <a:fld id="{067DD426-4337-46AD-871D-3311FD83D7E1}" type="slidenum">
              <a:rPr lang="ja-JP" altLang="en-US"/>
              <a:pPr/>
              <a:t>160</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コンテンツ プレースホルダ 2"/>
          <p:cNvSpPr>
            <a:spLocks noGrp="1"/>
          </p:cNvSpPr>
          <p:nvPr>
            <p:ph idx="1"/>
          </p:nvPr>
        </p:nvSpPr>
        <p:spPr/>
        <p:txBody>
          <a:bodyPr/>
          <a:lstStyle/>
          <a:p>
            <a:pPr eaLnBrk="1" hangingPunct="1"/>
            <a:r>
              <a:rPr lang="en-US" altLang="ja-JP" smtClean="0"/>
              <a:t>OSS</a:t>
            </a:r>
            <a:r>
              <a:rPr lang="ja-JP" altLang="en-US" smtClean="0"/>
              <a:t>開発が継続する要因として，開発者とユーザの協調的な活動の重要性が指摘されている．</a:t>
            </a:r>
            <a:endParaRPr lang="en-US" altLang="ja-JP" smtClean="0"/>
          </a:p>
          <a:p>
            <a:pPr eaLnBrk="1" hangingPunct="1"/>
            <a:r>
              <a:rPr lang="ja-JP" altLang="en-US" smtClean="0"/>
              <a:t>開発者コミュニティとユーザコミュニティの間の協調的な活動を支えていると考えられる人物をコーディネータとしてソーシャルネットワーク分析を行った．</a:t>
            </a:r>
            <a:endParaRPr lang="en-US" altLang="ja-JP" smtClean="0"/>
          </a:p>
          <a:p>
            <a:pPr lvl="1" eaLnBrk="1" hangingPunct="1"/>
            <a:r>
              <a:rPr lang="ja-JP" altLang="en-US" smtClean="0"/>
              <a:t>コーディネータは</a:t>
            </a:r>
            <a:r>
              <a:rPr lang="en-US" altLang="ja-JP" smtClean="0"/>
              <a:t>OSS</a:t>
            </a:r>
            <a:r>
              <a:rPr lang="ja-JP" altLang="en-US" smtClean="0"/>
              <a:t>が継続する一つの要因と考えられる．</a:t>
            </a:r>
            <a:endParaRPr lang="en-US" altLang="ja-JP" smtClean="0"/>
          </a:p>
        </p:txBody>
      </p:sp>
      <p:grpSp>
        <p:nvGrpSpPr>
          <p:cNvPr id="2" name="グループ化 52"/>
          <p:cNvGrpSpPr/>
          <p:nvPr/>
        </p:nvGrpSpPr>
        <p:grpSpPr>
          <a:xfrm>
            <a:off x="2428860" y="3565090"/>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50180" name="タイトル 1"/>
          <p:cNvSpPr>
            <a:spLocks noGrp="1"/>
          </p:cNvSpPr>
          <p:nvPr>
            <p:ph type="title"/>
          </p:nvPr>
        </p:nvSpPr>
        <p:spPr/>
        <p:txBody>
          <a:bodyPr/>
          <a:lstStyle/>
          <a:p>
            <a:pPr eaLnBrk="1" hangingPunct="1"/>
            <a:r>
              <a:rPr lang="ja-JP" altLang="en-US" smtClean="0"/>
              <a:t>先行研究</a:t>
            </a:r>
          </a:p>
        </p:txBody>
      </p:sp>
      <p:sp>
        <p:nvSpPr>
          <p:cNvPr id="50182" name="スライド番号プレースホルダ 451"/>
          <p:cNvSpPr>
            <a:spLocks noGrp="1"/>
          </p:cNvSpPr>
          <p:nvPr>
            <p:ph type="sldNum" sz="quarter" idx="12"/>
          </p:nvPr>
        </p:nvSpPr>
        <p:spPr>
          <a:noFill/>
        </p:spPr>
        <p:txBody>
          <a:bodyPr/>
          <a:lstStyle/>
          <a:p>
            <a:fld id="{1E341104-319B-45BF-90F9-BA8E5F55F2D2}" type="slidenum">
              <a:rPr lang="ja-JP" altLang="en-US"/>
              <a:pPr/>
              <a:t>161</a:t>
            </a:fld>
            <a:endParaRPr lang="ja-JP" altLang="en-US"/>
          </a:p>
        </p:txBody>
      </p:sp>
      <p:sp>
        <p:nvSpPr>
          <p:cNvPr id="50184" name="Text Box 31"/>
          <p:cNvSpPr txBox="1">
            <a:spLocks noChangeArrowheads="1"/>
          </p:cNvSpPr>
          <p:nvPr/>
        </p:nvSpPr>
        <p:spPr bwMode="auto">
          <a:xfrm>
            <a:off x="142875" y="6215063"/>
            <a:ext cx="8929688" cy="461962"/>
          </a:xfrm>
          <a:prstGeom prst="rect">
            <a:avLst/>
          </a:prstGeom>
          <a:noFill/>
          <a:ln w="9525">
            <a:noFill/>
            <a:miter lim="800000"/>
            <a:headEnd/>
            <a:tailEnd/>
          </a:ln>
        </p:spPr>
        <p:txBody>
          <a:bodyPr>
            <a:spAutoFit/>
          </a:bodyPr>
          <a:lstStyle/>
          <a:p>
            <a:pPr>
              <a:buFont typeface="Wingdings" pitchFamily="2" charset="2"/>
              <a:buNone/>
            </a:pPr>
            <a:r>
              <a:rPr lang="en-US" altLang="ja-JP" sz="1200"/>
              <a:t>※ </a:t>
            </a:r>
            <a:r>
              <a:rPr lang="ja-JP" altLang="en-US" sz="1200"/>
              <a:t>大平雅雄</a:t>
            </a:r>
            <a:r>
              <a:rPr lang="en-US" altLang="ja-JP" sz="1200"/>
              <a:t>,</a:t>
            </a:r>
            <a:r>
              <a:rPr lang="ja-JP" altLang="en-US" sz="1200"/>
              <a:t>柗本真佑</a:t>
            </a:r>
            <a:r>
              <a:rPr lang="en-US" altLang="ja-JP" sz="1200"/>
              <a:t>, </a:t>
            </a:r>
            <a:r>
              <a:rPr lang="ja-JP" altLang="en-US" sz="1200"/>
              <a:t>前島弘敬</a:t>
            </a:r>
            <a:r>
              <a:rPr lang="en-US" altLang="ja-JP" sz="1200"/>
              <a:t>, </a:t>
            </a:r>
            <a:r>
              <a:rPr lang="ja-JP" altLang="en-US" sz="1200"/>
              <a:t>亀井靖高</a:t>
            </a:r>
            <a:r>
              <a:rPr lang="en-US" altLang="ja-JP" sz="1200"/>
              <a:t>, </a:t>
            </a:r>
            <a:r>
              <a:rPr lang="ja-JP" altLang="en-US" sz="1200"/>
              <a:t>松本健一 </a:t>
            </a:r>
            <a:r>
              <a:rPr lang="en-US" altLang="ja-JP" sz="1200"/>
              <a:t>: OSS</a:t>
            </a:r>
            <a:r>
              <a:rPr lang="ja-JP" altLang="en-US" sz="1200"/>
              <a:t>コミュニティにおける共同作業プロセス理解のための中心性分析</a:t>
            </a:r>
            <a:r>
              <a:rPr lang="en-US" altLang="ja-JP" sz="1200"/>
              <a:t>,GNWS2007.</a:t>
            </a:r>
            <a:endParaRPr lang="ja-JP" altLang="en-US" sz="1200"/>
          </a:p>
        </p:txBody>
      </p:sp>
      <p:sp>
        <p:nvSpPr>
          <p:cNvPr id="50185" name="Text Box 31"/>
          <p:cNvSpPr txBox="1">
            <a:spLocks noChangeArrowheads="1"/>
          </p:cNvSpPr>
          <p:nvPr/>
        </p:nvSpPr>
        <p:spPr bwMode="auto">
          <a:xfrm>
            <a:off x="5357813" y="79375"/>
            <a:ext cx="347662" cy="277813"/>
          </a:xfrm>
          <a:prstGeom prst="rect">
            <a:avLst/>
          </a:prstGeom>
          <a:noFill/>
          <a:ln w="9525">
            <a:noFill/>
            <a:miter lim="800000"/>
            <a:headEnd/>
            <a:tailEnd/>
          </a:ln>
        </p:spPr>
        <p:txBody>
          <a:bodyPr>
            <a:spAutoFit/>
          </a:bodyPr>
          <a:lstStyle/>
          <a:p>
            <a:r>
              <a:rPr lang="en-US" altLang="ja-JP" sz="1200"/>
              <a:t>※</a:t>
            </a:r>
            <a:endParaRPr lang="ja-JP" altLang="en-US" sz="1200"/>
          </a:p>
        </p:txBody>
      </p:sp>
      <p:sp>
        <p:nvSpPr>
          <p:cNvPr id="213" name="角丸四角形 212"/>
          <p:cNvSpPr/>
          <p:nvPr/>
        </p:nvSpPr>
        <p:spPr>
          <a:xfrm>
            <a:off x="2786063"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213"/>
          <p:cNvGrpSpPr/>
          <p:nvPr/>
        </p:nvGrpSpPr>
        <p:grpSpPr>
          <a:xfrm>
            <a:off x="3787700" y="4929198"/>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22"/>
          <p:cNvGrpSpPr/>
          <p:nvPr/>
        </p:nvGrpSpPr>
        <p:grpSpPr>
          <a:xfrm>
            <a:off x="5072066" y="4724935"/>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26" name="正方形/長方形 225"/>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27" name="角丸四角形 226"/>
          <p:cNvSpPr/>
          <p:nvPr/>
        </p:nvSpPr>
        <p:spPr>
          <a:xfrm>
            <a:off x="5857875"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8" name="正方形/長方形 227"/>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grpSp>
        <p:nvGrpSpPr>
          <p:cNvPr id="7" name="グループ化 242"/>
          <p:cNvGrpSpPr/>
          <p:nvPr/>
        </p:nvGrpSpPr>
        <p:grpSpPr>
          <a:xfrm>
            <a:off x="6215074" y="504867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245"/>
          <p:cNvGrpSpPr/>
          <p:nvPr/>
        </p:nvGrpSpPr>
        <p:grpSpPr>
          <a:xfrm>
            <a:off x="6858016" y="4643446"/>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9"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251"/>
          <p:cNvGrpSpPr/>
          <p:nvPr/>
        </p:nvGrpSpPr>
        <p:grpSpPr>
          <a:xfrm>
            <a:off x="8143900" y="4977235"/>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255"/>
          <p:cNvGrpSpPr/>
          <p:nvPr/>
        </p:nvGrpSpPr>
        <p:grpSpPr>
          <a:xfrm>
            <a:off x="501552" y="4224869"/>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258"/>
          <p:cNvGrpSpPr/>
          <p:nvPr/>
        </p:nvGrpSpPr>
        <p:grpSpPr>
          <a:xfrm>
            <a:off x="500034" y="5000636"/>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65" name="正方形/長方形 264"/>
          <p:cNvSpPr/>
          <p:nvPr/>
        </p:nvSpPr>
        <p:spPr>
          <a:xfrm>
            <a:off x="928688" y="4214813"/>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266" name="正方形/長方形 265"/>
          <p:cNvSpPr/>
          <p:nvPr/>
        </p:nvSpPr>
        <p:spPr>
          <a:xfrm>
            <a:off x="928688" y="4929188"/>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316" name="正方形/長方形 315"/>
          <p:cNvSpPr/>
          <p:nvPr/>
        </p:nvSpPr>
        <p:spPr>
          <a:xfrm>
            <a:off x="4714875" y="5500688"/>
            <a:ext cx="2071688" cy="571500"/>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a:t>
            </a:r>
          </a:p>
        </p:txBody>
      </p:sp>
      <p:grpSp>
        <p:nvGrpSpPr>
          <p:cNvPr id="13" name="グループ化 186"/>
          <p:cNvGrpSpPr/>
          <p:nvPr/>
        </p:nvGrpSpPr>
        <p:grpSpPr>
          <a:xfrm>
            <a:off x="5572132" y="4071942"/>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86"/>
          <p:cNvGrpSpPr/>
          <p:nvPr/>
        </p:nvGrpSpPr>
        <p:grpSpPr>
          <a:xfrm>
            <a:off x="5715008" y="4786322"/>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タイトル 1"/>
          <p:cNvSpPr>
            <a:spLocks noGrp="1"/>
          </p:cNvSpPr>
          <p:nvPr>
            <p:ph type="title"/>
          </p:nvPr>
        </p:nvSpPr>
        <p:spPr/>
        <p:txBody>
          <a:bodyPr/>
          <a:lstStyle/>
          <a:p>
            <a:pPr eaLnBrk="1" hangingPunct="1"/>
            <a:r>
              <a:rPr lang="ja-JP" altLang="en-US" smtClean="0"/>
              <a:t>先行研究の課題</a:t>
            </a:r>
          </a:p>
        </p:txBody>
      </p:sp>
      <p:sp>
        <p:nvSpPr>
          <p:cNvPr id="51203" name="コンテンツ プレースホルダ 2"/>
          <p:cNvSpPr>
            <a:spLocks noGrp="1"/>
          </p:cNvSpPr>
          <p:nvPr>
            <p:ph idx="1"/>
          </p:nvPr>
        </p:nvSpPr>
        <p:spPr/>
        <p:txBody>
          <a:bodyPr/>
          <a:lstStyle/>
          <a:p>
            <a:pPr eaLnBrk="1" hangingPunct="1"/>
            <a:r>
              <a:rPr lang="ja-JP" altLang="en-US" smtClean="0"/>
              <a:t>先行研究では開発者コミュニティとユーザコミュニティしか分析対象としていない．</a:t>
            </a:r>
            <a:endParaRPr lang="en-US" altLang="ja-JP" smtClean="0"/>
          </a:p>
          <a:p>
            <a:pPr lvl="1" eaLnBrk="1" hangingPunct="1"/>
            <a:r>
              <a:rPr lang="en-US" altLang="ja-JP" smtClean="0"/>
              <a:t>OSS</a:t>
            </a:r>
            <a:r>
              <a:rPr lang="ja-JP" altLang="en-US" smtClean="0"/>
              <a:t>コミュニティには開発者コミュニティとユーザコミュニティだけではなく複数のサブコミュニティが存在する．</a:t>
            </a:r>
            <a:endParaRPr lang="en-US" altLang="ja-JP" smtClean="0"/>
          </a:p>
          <a:p>
            <a:pPr lvl="1" eaLnBrk="1" hangingPunct="1"/>
            <a:r>
              <a:rPr lang="en-US" altLang="ja-JP" smtClean="0"/>
              <a:t>OSS</a:t>
            </a:r>
            <a:r>
              <a:rPr lang="ja-JP" altLang="en-US" smtClean="0"/>
              <a:t>開発は複数のサブコミュニティの協調作業により開発が行われていると考えられます．</a:t>
            </a:r>
          </a:p>
        </p:txBody>
      </p:sp>
      <p:sp>
        <p:nvSpPr>
          <p:cNvPr id="51206" name="スライド番号プレースホルダ 5"/>
          <p:cNvSpPr>
            <a:spLocks noGrp="1"/>
          </p:cNvSpPr>
          <p:nvPr>
            <p:ph type="sldNum" sz="quarter" idx="12"/>
          </p:nvPr>
        </p:nvSpPr>
        <p:spPr>
          <a:noFill/>
        </p:spPr>
        <p:txBody>
          <a:bodyPr/>
          <a:lstStyle/>
          <a:p>
            <a:fld id="{EF0A99D5-A54A-46AC-B413-25F6CAE70AFE}" type="slidenum">
              <a:rPr lang="ja-JP" altLang="en-US"/>
              <a:pPr/>
              <a:t>162</a:t>
            </a:fld>
            <a:endParaRPr lang="ja-JP" altLang="en-US"/>
          </a:p>
        </p:txBody>
      </p:sp>
      <p:grpSp>
        <p:nvGrpSpPr>
          <p:cNvPr id="2"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 name="角丸四角形 9"/>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3" name="正方形/長方形 22"/>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4" name="角丸四角形 23"/>
          <p:cNvSpPr/>
          <p:nvPr/>
        </p:nvSpPr>
        <p:spPr>
          <a:xfrm>
            <a:off x="5857875" y="3914775"/>
            <a:ext cx="3000375" cy="10080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正方形/長方形 24"/>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sp>
        <p:nvSpPr>
          <p:cNvPr id="26" name="角丸四角形 25"/>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正方形/長方形 26"/>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バグ報告者コミュニティ</a:t>
            </a:r>
          </a:p>
        </p:txBody>
      </p:sp>
      <p:grpSp>
        <p:nvGrpSpPr>
          <p:cNvPr id="7"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33"/>
          <p:cNvGrpSpPr/>
          <p:nvPr/>
        </p:nvGrpSpPr>
        <p:grpSpPr>
          <a:xfrm>
            <a:off x="5917864" y="5299931"/>
            <a:ext cx="293053" cy="479737"/>
            <a:chOff x="-350018" y="4020832"/>
            <a:chExt cx="293053"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ひし形 3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7" name="グループ化 36"/>
          <p:cNvGrpSpPr/>
          <p:nvPr/>
        </p:nvGrpSpPr>
        <p:grpSpPr>
          <a:xfrm>
            <a:off x="6617739" y="5449593"/>
            <a:ext cx="293053" cy="479737"/>
            <a:chOff x="-350018" y="4020832"/>
            <a:chExt cx="293053"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ひし形 3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8"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1"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4"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7"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0"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1" name="正方形/長方形 60"/>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62" name="正方形/長方形 61"/>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63" name="正方形/長方形 62"/>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タイトル 1"/>
          <p:cNvSpPr>
            <a:spLocks noGrp="1"/>
          </p:cNvSpPr>
          <p:nvPr>
            <p:ph type="title"/>
          </p:nvPr>
        </p:nvSpPr>
        <p:spPr>
          <a:xfrm>
            <a:off x="457200" y="0"/>
            <a:ext cx="8229600" cy="642938"/>
          </a:xfrm>
        </p:spPr>
        <p:txBody>
          <a:bodyPr/>
          <a:lstStyle/>
          <a:p>
            <a:pPr eaLnBrk="1" hangingPunct="1"/>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lstStyle/>
          <a:p>
            <a:pPr eaLnBrk="1" hangingPunct="1"/>
            <a:r>
              <a:rPr lang="ja-JP" altLang="en-US" smtClean="0"/>
              <a:t>３つのサブコミュニティでは４種類のコーディネータが存在すると考えられる．</a:t>
            </a:r>
            <a:endParaRPr lang="en-US" altLang="ja-JP" smtClean="0"/>
          </a:p>
          <a:p>
            <a:pPr lvl="1" eaLnBrk="1" hangingPunct="1"/>
            <a:r>
              <a:rPr lang="ja-JP" altLang="en-US" smtClean="0">
                <a:solidFill>
                  <a:srgbClr val="0000FF"/>
                </a:solidFill>
              </a:rPr>
              <a:t>コーディネータ（開発者＆ユーザ）</a:t>
            </a:r>
            <a:endParaRPr lang="en-US" altLang="ja-JP" smtClean="0">
              <a:solidFill>
                <a:srgbClr val="0000FF"/>
              </a:solidFill>
            </a:endParaRPr>
          </a:p>
          <a:p>
            <a:pPr lvl="1" eaLnBrk="1" hangingPunct="1"/>
            <a:r>
              <a:rPr lang="ja-JP" altLang="en-US" smtClean="0">
                <a:solidFill>
                  <a:srgbClr val="CD6600"/>
                </a:solidFill>
              </a:rPr>
              <a:t>コーディネータ（開発者＆バグ報告者）</a:t>
            </a:r>
          </a:p>
          <a:p>
            <a:pPr lvl="1" eaLnBrk="1" hangingPunct="1"/>
            <a:r>
              <a:rPr lang="ja-JP" altLang="en-US" smtClean="0">
                <a:solidFill>
                  <a:srgbClr val="006400"/>
                </a:solidFill>
              </a:rPr>
              <a:t>コーディネータ（ユーザ＆バグ報告者）</a:t>
            </a:r>
          </a:p>
          <a:p>
            <a:pPr lvl="1" eaLnBrk="1" hangingPunct="1"/>
            <a:r>
              <a:rPr lang="ja-JP" altLang="en-US" smtClean="0">
                <a:solidFill>
                  <a:srgbClr val="FF0000"/>
                </a:solidFill>
              </a:rPr>
              <a:t>コーディネータ（開発者＆ユーザ＆バグ報告者）</a:t>
            </a:r>
          </a:p>
          <a:p>
            <a:pPr lvl="1" eaLnBrk="1" hangingPunct="1"/>
            <a:endParaRPr lang="ja-JP" altLang="en-US" smtClean="0"/>
          </a:p>
        </p:txBody>
      </p:sp>
      <p:grpSp>
        <p:nvGrpSpPr>
          <p:cNvPr id="2"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11" name="角丸四角形 11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4"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4" name="正方形/長方形 123"/>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5" name="角丸四角形 124"/>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7" name="角丸四角形 126"/>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正方形/長方形 128"/>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299931"/>
            <a:ext cx="291631" cy="479737"/>
            <a:chOff x="-348596" y="4020832"/>
            <a:chExt cx="291631"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9" name="ひし形 1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449593"/>
            <a:ext cx="291631" cy="479737"/>
            <a:chOff x="-348596" y="4020832"/>
            <a:chExt cx="291631"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2" name="ひし形 14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3"/>
          <p:cNvGrpSpPr>
            <a:grpSpLocks/>
          </p:cNvGrpSpPr>
          <p:nvPr/>
        </p:nvGrpSpPr>
        <p:grpSpPr bwMode="auto">
          <a:xfrm>
            <a:off x="5580063" y="4581525"/>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143" y="4477021"/>
              <a:ext cx="238100"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52249" name="スライド番号プレースホルダ 196"/>
          <p:cNvSpPr>
            <a:spLocks noGrp="1"/>
          </p:cNvSpPr>
          <p:nvPr>
            <p:ph type="sldNum" sz="quarter" idx="12"/>
          </p:nvPr>
        </p:nvSpPr>
        <p:spPr>
          <a:noFill/>
        </p:spPr>
        <p:txBody>
          <a:bodyPr/>
          <a:lstStyle/>
          <a:p>
            <a:fld id="{9ED2BEA0-955D-4A64-8CF7-E30B42D1E57C}" type="slidenum">
              <a:rPr lang="ja-JP" altLang="en-US"/>
              <a:pPr/>
              <a:t>163</a:t>
            </a:fld>
            <a:endParaRPr lang="ja-JP" altLang="en-US"/>
          </a:p>
        </p:txBody>
      </p:sp>
      <p:grpSp>
        <p:nvGrpSpPr>
          <p:cNvPr id="17"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8"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9"/>
          <p:cNvGrpSpPr/>
          <p:nvPr/>
        </p:nvGrpSpPr>
        <p:grpSpPr>
          <a:xfrm>
            <a:off x="6715140" y="4643446"/>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0"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1"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2"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6" name="正方形/長方形 85"/>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87" name="正方形/長方形 86"/>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88" name="正方形/長方形 87"/>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タイトル 1"/>
          <p:cNvSpPr>
            <a:spLocks noGrp="1"/>
          </p:cNvSpPr>
          <p:nvPr>
            <p:ph type="title"/>
          </p:nvPr>
        </p:nvSpPr>
        <p:spPr/>
        <p:txBody>
          <a:bodyPr/>
          <a:lstStyle/>
          <a:p>
            <a:pPr eaLnBrk="1" hangingPunct="1"/>
            <a:r>
              <a:rPr lang="ja-JP" altLang="en-US" smtClean="0"/>
              <a:t>目的とアプローチ</a:t>
            </a:r>
          </a:p>
        </p:txBody>
      </p:sp>
      <p:sp>
        <p:nvSpPr>
          <p:cNvPr id="3" name="コンテンツ プレースホルダ 2"/>
          <p:cNvSpPr>
            <a:spLocks noGrp="1"/>
          </p:cNvSpPr>
          <p:nvPr>
            <p:ph idx="1"/>
          </p:nvPr>
        </p:nvSpPr>
        <p:spPr>
          <a:xfrm>
            <a:off x="457200" y="857250"/>
            <a:ext cx="8229600" cy="5572125"/>
          </a:xfrm>
        </p:spPr>
        <p:txBody>
          <a:bodyPr>
            <a:noAutofit/>
          </a:bodyPr>
          <a:lstStyle/>
          <a:p>
            <a:pPr eaLnBrk="1" hangingPunct="1">
              <a:defRPr/>
            </a:pPr>
            <a:r>
              <a:rPr lang="ja-JP" altLang="en-US" dirty="0" smtClean="0"/>
              <a:t>目的</a:t>
            </a:r>
            <a:endParaRPr lang="en-US" altLang="ja-JP" dirty="0" smtClean="0"/>
          </a:p>
          <a:p>
            <a:pPr lvl="1" eaLnBrk="1" hangingPunct="1">
              <a:defRPr/>
            </a:pPr>
            <a:r>
              <a:rPr lang="ja-JP" altLang="en-US" dirty="0" smtClean="0"/>
              <a:t>複数のサブコミュニティを有する</a:t>
            </a:r>
            <a:r>
              <a:rPr lang="en-US" altLang="ja-JP" dirty="0" smtClean="0"/>
              <a:t>OSS</a:t>
            </a:r>
            <a:r>
              <a:rPr lang="ja-JP" altLang="en-US" dirty="0" smtClean="0"/>
              <a:t>の開発が継続する要因を明らかにする．</a:t>
            </a:r>
            <a:endParaRPr lang="en-US" altLang="ja-JP" dirty="0" smtClean="0"/>
          </a:p>
          <a:p>
            <a:pPr lvl="3" eaLnBrk="1" hangingPunct="1">
              <a:defRPr/>
            </a:pPr>
            <a:endParaRPr lang="en-US" altLang="ja-JP" dirty="0" smtClean="0"/>
          </a:p>
          <a:p>
            <a:pPr eaLnBrk="1" hangingPunct="1">
              <a:defRPr/>
            </a:pPr>
            <a:r>
              <a:rPr lang="ja-JP" altLang="en-US" dirty="0" smtClean="0"/>
              <a:t>アプローチ</a:t>
            </a:r>
            <a:endParaRPr lang="en-US" altLang="ja-JP" dirty="0" smtClean="0"/>
          </a:p>
          <a:p>
            <a:pPr lvl="1" eaLnBrk="1" hangingPunct="1">
              <a:defRPr/>
            </a:pPr>
            <a:r>
              <a:rPr lang="en-US" altLang="ja-JP" dirty="0" smtClean="0"/>
              <a:t>OSS</a:t>
            </a:r>
            <a:r>
              <a:rPr lang="ja-JP" altLang="en-US" dirty="0" smtClean="0"/>
              <a:t>開発が継続する要因の一つであると考えられるコーディネータを分析する．</a:t>
            </a:r>
            <a:endParaRPr lang="en-US" altLang="ja-JP" dirty="0" smtClean="0"/>
          </a:p>
          <a:p>
            <a:pPr lvl="2" eaLnBrk="1" hangingPunct="1">
              <a:defRPr/>
            </a:pPr>
            <a:r>
              <a:rPr lang="ja-JP" altLang="en-US" sz="1800" dirty="0" smtClean="0"/>
              <a:t>参加者を定量的に分析する．</a:t>
            </a:r>
            <a:endParaRPr lang="en-US" altLang="ja-JP" sz="1800" dirty="0" smtClean="0"/>
          </a:p>
          <a:p>
            <a:pPr marL="1344613" lvl="1" indent="-887413" eaLnBrk="1" hangingPunct="1">
              <a:buFont typeface="Wingdings" pitchFamily="2" charset="2"/>
              <a:buNone/>
              <a:defRPr/>
            </a:pPr>
            <a:r>
              <a:rPr lang="ja-JP" altLang="en-US" dirty="0" smtClean="0"/>
              <a:t>　　　</a:t>
            </a:r>
            <a:r>
              <a:rPr lang="en-US" altLang="ja-JP" dirty="0" smtClean="0"/>
              <a:t>	STEP1</a:t>
            </a:r>
            <a:r>
              <a:rPr lang="ja-JP" altLang="en-US" dirty="0" smtClean="0"/>
              <a:t>：コミュニケーションデータの収集</a:t>
            </a:r>
            <a:endParaRPr lang="en-US" altLang="ja-JP" dirty="0" smtClean="0"/>
          </a:p>
          <a:p>
            <a:pPr marL="1344613" lvl="1" indent="-887413" eaLnBrk="1" hangingPunct="1">
              <a:buFont typeface="Wingdings" pitchFamily="2" charset="2"/>
              <a:buNone/>
              <a:defRPr/>
            </a:pPr>
            <a:r>
              <a:rPr lang="ja-JP" altLang="en-US" dirty="0" smtClean="0"/>
              <a:t>　</a:t>
            </a:r>
            <a:r>
              <a:rPr lang="en-US" altLang="ja-JP" dirty="0" smtClean="0"/>
              <a:t>	STEP2</a:t>
            </a:r>
            <a:r>
              <a:rPr lang="ja-JP" altLang="en-US" dirty="0" smtClean="0"/>
              <a:t>：コーディネータの抽出</a:t>
            </a:r>
            <a:endParaRPr lang="en-US" altLang="ja-JP" dirty="0" smtClean="0"/>
          </a:p>
          <a:p>
            <a:pPr marL="1344613" lvl="1" indent="-887413" eaLnBrk="1" hangingPunct="1">
              <a:buFont typeface="Wingdings" pitchFamily="2" charset="2"/>
              <a:buNone/>
              <a:defRPr/>
            </a:pPr>
            <a:r>
              <a:rPr lang="en-US" altLang="ja-JP" dirty="0" smtClean="0"/>
              <a:t>	STEP3</a:t>
            </a:r>
            <a:r>
              <a:rPr lang="ja-JP" altLang="en-US" dirty="0" smtClean="0"/>
              <a:t>：参加者数に基づく分析</a:t>
            </a:r>
            <a:endParaRPr lang="en-US" altLang="ja-JP" dirty="0" smtClean="0"/>
          </a:p>
          <a:p>
            <a:pPr marL="1344613" lvl="1" indent="-887413" eaLnBrk="1" hangingPunct="1">
              <a:buFont typeface="Wingdings" pitchFamily="2" charset="2"/>
              <a:buNone/>
              <a:defRPr/>
            </a:pPr>
            <a:endParaRPr lang="en-US" altLang="ja-JP" sz="800" dirty="0" smtClean="0"/>
          </a:p>
          <a:p>
            <a:pPr lvl="2" eaLnBrk="1" hangingPunct="1">
              <a:defRPr/>
            </a:pPr>
            <a:r>
              <a:rPr lang="ja-JP" altLang="en-US" sz="1800" dirty="0" smtClean="0">
                <a:solidFill>
                  <a:schemeClr val="bg1">
                    <a:lumMod val="50000"/>
                  </a:schemeClr>
                </a:solidFill>
              </a:rPr>
              <a:t>ソーシャルネットワーク分析を行う．</a:t>
            </a:r>
            <a:endParaRPr lang="en-US" altLang="ja-JP" sz="1800" dirty="0" smtClean="0">
              <a:solidFill>
                <a:schemeClr val="bg1">
                  <a:lumMod val="50000"/>
                </a:schemeClr>
              </a:solidFill>
            </a:endParaRPr>
          </a:p>
          <a:p>
            <a:pPr lvl="1" eaLnBrk="1" hangingPunct="1">
              <a:defRPr/>
            </a:pPr>
            <a:endParaRPr lang="en-US" altLang="ja-JP" dirty="0" smtClean="0">
              <a:solidFill>
                <a:schemeClr val="bg1">
                  <a:lumMod val="50000"/>
                </a:schemeClr>
              </a:solidFill>
            </a:endParaRPr>
          </a:p>
        </p:txBody>
      </p:sp>
      <p:sp>
        <p:nvSpPr>
          <p:cNvPr id="53253" name="スライド番号プレースホルダ 7"/>
          <p:cNvSpPr>
            <a:spLocks noGrp="1"/>
          </p:cNvSpPr>
          <p:nvPr>
            <p:ph type="sldNum" sz="quarter" idx="12"/>
          </p:nvPr>
        </p:nvSpPr>
        <p:spPr>
          <a:noFill/>
        </p:spPr>
        <p:txBody>
          <a:bodyPr/>
          <a:lstStyle/>
          <a:p>
            <a:fld id="{44159A78-F30D-48E6-A97A-054F4FFE0D31}" type="slidenum">
              <a:rPr lang="ja-JP" altLang="en-US"/>
              <a:pPr/>
              <a:t>164</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コンテンツ プレースホルダ 2"/>
          <p:cNvSpPr>
            <a:spLocks noGrp="1"/>
          </p:cNvSpPr>
          <p:nvPr>
            <p:ph idx="1"/>
          </p:nvPr>
        </p:nvSpPr>
        <p:spPr/>
        <p:txBody>
          <a:bodyPr/>
          <a:lstStyle/>
          <a:p>
            <a:pPr eaLnBrk="1" hangingPunct="1"/>
            <a:r>
              <a:rPr lang="ja-JP" altLang="en-US" smtClean="0"/>
              <a:t>議論の場として複数設置されているメーリングリスト（</a:t>
            </a:r>
            <a:r>
              <a:rPr lang="en-US" altLang="ja-JP" smtClean="0"/>
              <a:t>ML</a:t>
            </a:r>
            <a:r>
              <a:rPr lang="ja-JP" altLang="en-US" smtClean="0"/>
              <a:t>）や掲示板などのコミュニケーションのデータを収集する．</a:t>
            </a:r>
          </a:p>
          <a:p>
            <a:pPr lvl="1" eaLnBrk="1" hangingPunct="1"/>
            <a:r>
              <a:rPr lang="ja-JP" altLang="en-US" smtClean="0"/>
              <a:t>発言者名，発言日時．</a:t>
            </a:r>
          </a:p>
          <a:p>
            <a:pPr eaLnBrk="1" hangingPunct="1"/>
            <a:r>
              <a:rPr lang="ja-JP" altLang="en-US" smtClean="0"/>
              <a:t>各</a:t>
            </a:r>
            <a:r>
              <a:rPr lang="en-US" altLang="ja-JP" smtClean="0"/>
              <a:t>ML</a:t>
            </a:r>
            <a:r>
              <a:rPr lang="ja-JP" altLang="en-US" smtClean="0"/>
              <a:t>や掲示板をサブコミュニティとみなし，発言者はサブコミュニティの参加者とみなす．</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68" name="角丸四角形 67"/>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9"/>
          <p:cNvGrpSpPr>
            <a:grpSpLocks/>
          </p:cNvGrpSpPr>
          <p:nvPr/>
        </p:nvGrpSpPr>
        <p:grpSpPr bwMode="auto">
          <a:xfrm>
            <a:off x="1428750" y="4114800"/>
            <a:ext cx="2857500" cy="2171700"/>
            <a:chOff x="142858" y="1971137"/>
            <a:chExt cx="2857506" cy="2172243"/>
          </a:xfrm>
        </p:grpSpPr>
        <p:sp>
          <p:nvSpPr>
            <p:cNvPr id="71" name="正方形/長方形 70"/>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正方形/長方形 71"/>
            <p:cNvSpPr/>
            <p:nvPr/>
          </p:nvSpPr>
          <p:spPr>
            <a:xfrm>
              <a:off x="142858" y="1971137"/>
              <a:ext cx="2071692"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developer@</a:t>
              </a:r>
              <a:endParaRPr lang="ja-JP" altLang="en-US" dirty="0">
                <a:solidFill>
                  <a:schemeClr val="tx1"/>
                </a:solidFill>
              </a:endParaRPr>
            </a:p>
          </p:txBody>
        </p:sp>
      </p:grpSp>
      <p:sp>
        <p:nvSpPr>
          <p:cNvPr id="54277" name="タイトル 1"/>
          <p:cNvSpPr>
            <a:spLocks noGrp="1"/>
          </p:cNvSpPr>
          <p:nvPr>
            <p:ph type="title"/>
          </p:nvPr>
        </p:nvSpPr>
        <p:spPr/>
        <p:txBody>
          <a:bodyPr/>
          <a:lstStyle/>
          <a:p>
            <a:pPr eaLnBrk="1" hangingPunct="1"/>
            <a:r>
              <a:rPr lang="en-US" altLang="ja-JP" smtClean="0"/>
              <a:t>STEP1</a:t>
            </a:r>
            <a:r>
              <a:rPr lang="ja-JP" altLang="en-US" smtClean="0"/>
              <a:t>：コミュニケーションデータの収集</a:t>
            </a:r>
          </a:p>
        </p:txBody>
      </p:sp>
      <p:sp>
        <p:nvSpPr>
          <p:cNvPr id="54280" name="スライド番号プレースホルダ 5"/>
          <p:cNvSpPr>
            <a:spLocks noGrp="1"/>
          </p:cNvSpPr>
          <p:nvPr>
            <p:ph type="sldNum" sz="quarter" idx="12"/>
          </p:nvPr>
        </p:nvSpPr>
        <p:spPr>
          <a:noFill/>
        </p:spPr>
        <p:txBody>
          <a:bodyPr/>
          <a:lstStyle/>
          <a:p>
            <a:fld id="{22B2A36C-19AD-4434-AC67-C3E78F84A1C8}" type="slidenum">
              <a:rPr lang="ja-JP" altLang="en-US"/>
              <a:pPr/>
              <a:t>165</a:t>
            </a:fld>
            <a:endParaRPr lang="ja-JP" altLang="en-US"/>
          </a:p>
        </p:txBody>
      </p:sp>
      <p:grpSp>
        <p:nvGrpSpPr>
          <p:cNvPr id="4" name="グループ化 60"/>
          <p:cNvGrpSpPr>
            <a:grpSpLocks/>
          </p:cNvGrpSpPr>
          <p:nvPr/>
        </p:nvGrpSpPr>
        <p:grpSpPr bwMode="auto">
          <a:xfrm>
            <a:off x="4572000" y="3571875"/>
            <a:ext cx="3000375" cy="3000375"/>
            <a:chOff x="5857875" y="3780470"/>
            <a:chExt cx="3000375" cy="1148720"/>
          </a:xfrm>
        </p:grpSpPr>
        <p:sp>
          <p:nvSpPr>
            <p:cNvPr id="62" name="角丸四角形 61"/>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5" name="グループ化 63"/>
          <p:cNvGrpSpPr>
            <a:grpSpLocks/>
          </p:cNvGrpSpPr>
          <p:nvPr/>
        </p:nvGrpSpPr>
        <p:grpSpPr bwMode="auto">
          <a:xfrm>
            <a:off x="4643438" y="4114800"/>
            <a:ext cx="2714625" cy="2171700"/>
            <a:chOff x="285734" y="1971137"/>
            <a:chExt cx="2714630" cy="2172243"/>
          </a:xfrm>
        </p:grpSpPr>
        <p:sp>
          <p:nvSpPr>
            <p:cNvPr id="65" name="正方形/長方形 64"/>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6" name="正方形/長方形 65"/>
            <p:cNvSpPr/>
            <p:nvPr/>
          </p:nvSpPr>
          <p:spPr>
            <a:xfrm>
              <a:off x="285734" y="1971137"/>
              <a:ext cx="1214439"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user@</a:t>
              </a:r>
              <a:endParaRPr lang="ja-JP" altLang="en-US" dirty="0">
                <a:solidFill>
                  <a:schemeClr val="tx1"/>
                </a:solidFill>
              </a:endParaRPr>
            </a:p>
          </p:txBody>
        </p:sp>
      </p:grpSp>
      <p:grpSp>
        <p:nvGrpSpPr>
          <p:cNvPr id="6" name="グループ化 72"/>
          <p:cNvGrpSpPr>
            <a:grpSpLocks/>
          </p:cNvGrpSpPr>
          <p:nvPr/>
        </p:nvGrpSpPr>
        <p:grpSpPr bwMode="auto">
          <a:xfrm>
            <a:off x="1500188" y="4705350"/>
            <a:ext cx="1571625" cy="436563"/>
            <a:chOff x="3328865" y="2928934"/>
            <a:chExt cx="595089" cy="216695"/>
          </a:xfrm>
        </p:grpSpPr>
        <p:sp>
          <p:nvSpPr>
            <p:cNvPr id="74" name="正方形/長方形 73"/>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75" name="正方形/長方形 74"/>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6" name="直線コネクタ 75"/>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8" name="直線コネクタ 77"/>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09763" y="477202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7" name="グループ化 79"/>
          <p:cNvGrpSpPr>
            <a:grpSpLocks/>
          </p:cNvGrpSpPr>
          <p:nvPr/>
        </p:nvGrpSpPr>
        <p:grpSpPr bwMode="auto">
          <a:xfrm>
            <a:off x="2714625" y="5135563"/>
            <a:ext cx="1571625" cy="436562"/>
            <a:chOff x="3328865" y="2928934"/>
            <a:chExt cx="595089" cy="216695"/>
          </a:xfrm>
        </p:grpSpPr>
        <p:sp>
          <p:nvSpPr>
            <p:cNvPr id="81" name="正方形/長方形 80"/>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2" name="正方形/長方形 81"/>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3" name="直線コネクタ 82"/>
            <p:cNvCxnSpPr/>
            <p:nvPr/>
          </p:nvCxnSpPr>
          <p:spPr>
            <a:xfrm rot="16200000" flipH="1">
              <a:off x="3516624" y="2912862"/>
              <a:ext cx="107166"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5" name="直線コネクタ 84"/>
            <p:cNvCxnSpPr/>
            <p:nvPr/>
          </p:nvCxnSpPr>
          <p:spPr>
            <a:xfrm rot="16200000" flipH="1" flipV="1">
              <a:off x="3656380" y="2910986"/>
              <a:ext cx="107166"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200" y="52101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B</a:t>
            </a:r>
            <a:endParaRPr lang="ja-JP" altLang="en-US" sz="1600" b="1" dirty="0">
              <a:solidFill>
                <a:schemeClr val="tx1"/>
              </a:solidFill>
            </a:endParaRPr>
          </a:p>
        </p:txBody>
      </p:sp>
      <p:grpSp>
        <p:nvGrpSpPr>
          <p:cNvPr id="8" name="グループ化 86"/>
          <p:cNvGrpSpPr>
            <a:grpSpLocks/>
          </p:cNvGrpSpPr>
          <p:nvPr/>
        </p:nvGrpSpPr>
        <p:grpSpPr bwMode="auto">
          <a:xfrm>
            <a:off x="1857375" y="5715000"/>
            <a:ext cx="1571625" cy="436563"/>
            <a:chOff x="3328865" y="2928934"/>
            <a:chExt cx="595089" cy="216695"/>
          </a:xfrm>
        </p:grpSpPr>
        <p:sp>
          <p:nvSpPr>
            <p:cNvPr id="88" name="正方形/長方形 87"/>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9" name="正方形/長方形 88"/>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0" name="直線コネクタ 89"/>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2" name="直線コネクタ 91"/>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6950" y="57816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C</a:t>
            </a:r>
            <a:endParaRPr lang="ja-JP" altLang="en-US" sz="1600" b="1" dirty="0">
              <a:solidFill>
                <a:schemeClr val="tx1"/>
              </a:solidFill>
            </a:endParaRPr>
          </a:p>
        </p:txBody>
      </p:sp>
      <p:grpSp>
        <p:nvGrpSpPr>
          <p:cNvPr id="9" name="グループ化 93"/>
          <p:cNvGrpSpPr>
            <a:grpSpLocks/>
          </p:cNvGrpSpPr>
          <p:nvPr/>
        </p:nvGrpSpPr>
        <p:grpSpPr bwMode="auto">
          <a:xfrm>
            <a:off x="5643563" y="4848225"/>
            <a:ext cx="1571625" cy="436563"/>
            <a:chOff x="3328865" y="2928934"/>
            <a:chExt cx="595089" cy="216695"/>
          </a:xfrm>
        </p:grpSpPr>
        <p:sp>
          <p:nvSpPr>
            <p:cNvPr id="95" name="正方形/長方形 94"/>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96" name="正方形/長方形 95"/>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7" name="直線コネクタ 96"/>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9" name="直線コネクタ 98"/>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138" y="49149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D</a:t>
            </a:r>
            <a:endParaRPr lang="ja-JP" altLang="en-US" sz="1600" b="1" dirty="0">
              <a:solidFill>
                <a:schemeClr val="tx1"/>
              </a:solidFill>
            </a:endParaRPr>
          </a:p>
        </p:txBody>
      </p:sp>
      <p:grpSp>
        <p:nvGrpSpPr>
          <p:cNvPr id="10" name="グループ化 100"/>
          <p:cNvGrpSpPr>
            <a:grpSpLocks/>
          </p:cNvGrpSpPr>
          <p:nvPr/>
        </p:nvGrpSpPr>
        <p:grpSpPr bwMode="auto">
          <a:xfrm>
            <a:off x="4929188" y="5572125"/>
            <a:ext cx="1571625" cy="436563"/>
            <a:chOff x="3328865" y="2928934"/>
            <a:chExt cx="595089" cy="216695"/>
          </a:xfrm>
        </p:grpSpPr>
        <p:sp>
          <p:nvSpPr>
            <p:cNvPr id="102" name="正方形/長方形 101"/>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103" name="正方形/長方形 102"/>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4" name="直線コネクタ 103"/>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6" name="直線コネクタ 105"/>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8763" y="56388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11" name="グループ化 66"/>
          <p:cNvGrpSpPr/>
          <p:nvPr/>
        </p:nvGrpSpPr>
        <p:grpSpPr>
          <a:xfrm>
            <a:off x="2214549" y="4643446"/>
            <a:ext cx="357190" cy="490015"/>
            <a:chOff x="2643177" y="4000504"/>
            <a:chExt cx="284234" cy="418577"/>
          </a:xfrm>
          <a:solidFill>
            <a:schemeClr val="bg1">
              <a:lumMod val="75000"/>
            </a:schemeClr>
          </a:solidFill>
        </p:grpSpPr>
        <p:sp>
          <p:nvSpPr>
            <p:cNvPr id="70" name="フローチャート : 論理積ゲート 69"/>
            <p:cNvSpPr/>
            <p:nvPr/>
          </p:nvSpPr>
          <p:spPr>
            <a:xfrm rot="16200000">
              <a:off x="2666436"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3"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5"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xit" presetSubtype="0" fill="hold" nodeType="withEffect">
                                  <p:stCondLst>
                                    <p:cond delay="0"/>
                                  </p:stCondLst>
                                  <p:childTnLst>
                                    <p:animEffect transition="out" filter="dissolv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dissolve">
                                      <p:cBhvr>
                                        <p:cTn id="51" dur="500"/>
                                        <p:tgtEl>
                                          <p:spTgt spid="11"/>
                                        </p:tgtEl>
                                      </p:cBhvr>
                                    </p:animEffect>
                                  </p:childTnLst>
                                </p:cTn>
                              </p:par>
                              <p:par>
                                <p:cTn id="52" presetID="9"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dissolve">
                                      <p:cBhvr>
                                        <p:cTn id="54" dur="500"/>
                                        <p:tgtEl>
                                          <p:spTgt spid="12"/>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par>
                                <p:cTn id="58" presetID="9"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dissolve">
                                      <p:cBhvr>
                                        <p:cTn id="60" dur="500"/>
                                        <p:tgtEl>
                                          <p:spTgt spid="15"/>
                                        </p:tgtEl>
                                      </p:cBhvr>
                                    </p:animEffect>
                                  </p:childTnLst>
                                </p:cTn>
                              </p:par>
                              <p:par>
                                <p:cTn id="61" presetID="9"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dissolv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コンテンツ プレースホルダ 2"/>
          <p:cNvSpPr>
            <a:spLocks noGrp="1"/>
          </p:cNvSpPr>
          <p:nvPr>
            <p:ph idx="1"/>
          </p:nvPr>
        </p:nvSpPr>
        <p:spPr/>
        <p:txBody>
          <a:bodyPr/>
          <a:lstStyle/>
          <a:p>
            <a:pPr eaLnBrk="1" hangingPunct="1"/>
            <a:r>
              <a:rPr lang="ja-JP" altLang="en-US" smtClean="0"/>
              <a:t>複数のサブコミュニティ（</a:t>
            </a:r>
            <a:r>
              <a:rPr lang="en-US" altLang="ja-JP" smtClean="0"/>
              <a:t>ML</a:t>
            </a:r>
            <a:r>
              <a:rPr lang="ja-JP" altLang="en-US" smtClean="0"/>
              <a:t>や掲示板）で発言している人物をコーディネータとして抽出する．</a:t>
            </a:r>
          </a:p>
          <a:p>
            <a:pPr lvl="1" eaLnBrk="1" hangingPunct="1"/>
            <a:r>
              <a:rPr lang="ja-JP" altLang="en-US" smtClean="0"/>
              <a:t>発言しているサブコミュニティに応じて，それぞれ</a:t>
            </a:r>
            <a:r>
              <a:rPr lang="en-US" altLang="ja-JP" smtClean="0"/>
              <a:t>4</a:t>
            </a:r>
            <a:r>
              <a:rPr lang="ja-JP" altLang="en-US" smtClean="0"/>
              <a:t>種類のコーディネータに分類する．</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sp>
        <p:nvSpPr>
          <p:cNvPr id="55299" name="タイトル 1"/>
          <p:cNvSpPr>
            <a:spLocks noGrp="1"/>
          </p:cNvSpPr>
          <p:nvPr>
            <p:ph type="title"/>
          </p:nvPr>
        </p:nvSpPr>
        <p:spPr/>
        <p:txBody>
          <a:bodyPr/>
          <a:lstStyle/>
          <a:p>
            <a:pPr eaLnBrk="1" hangingPunct="1"/>
            <a:r>
              <a:rPr lang="en-US" altLang="ja-JP" smtClean="0"/>
              <a:t>STEP2</a:t>
            </a:r>
            <a:r>
              <a:rPr lang="ja-JP" altLang="en-US" smtClean="0"/>
              <a:t>：コーディネータの抽出</a:t>
            </a:r>
          </a:p>
        </p:txBody>
      </p:sp>
      <p:sp>
        <p:nvSpPr>
          <p:cNvPr id="55302" name="スライド番号プレースホルダ 5"/>
          <p:cNvSpPr>
            <a:spLocks noGrp="1"/>
          </p:cNvSpPr>
          <p:nvPr>
            <p:ph type="sldNum" sz="quarter" idx="12"/>
          </p:nvPr>
        </p:nvSpPr>
        <p:spPr>
          <a:noFill/>
        </p:spPr>
        <p:txBody>
          <a:bodyPr/>
          <a:lstStyle/>
          <a:p>
            <a:fld id="{02492413-F54D-4033-B37E-AF9F802CCFD2}" type="slidenum">
              <a:rPr lang="ja-JP" altLang="en-US"/>
              <a:pPr/>
              <a:t>166</a:t>
            </a:fld>
            <a:endParaRPr lang="ja-JP" altLang="en-US"/>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101" name="角丸四角形 100"/>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0"/>
          <p:cNvGrpSpPr>
            <a:grpSpLocks/>
          </p:cNvGrpSpPr>
          <p:nvPr/>
        </p:nvGrpSpPr>
        <p:grpSpPr bwMode="auto">
          <a:xfrm>
            <a:off x="4572000" y="3571875"/>
            <a:ext cx="3000375" cy="3000375"/>
            <a:chOff x="5857875" y="3780470"/>
            <a:chExt cx="3000375" cy="1148720"/>
          </a:xfrm>
        </p:grpSpPr>
        <p:sp>
          <p:nvSpPr>
            <p:cNvPr id="119" name="角丸四角形 118"/>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4"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167"/>
          <p:cNvGrpSpPr/>
          <p:nvPr/>
        </p:nvGrpSpPr>
        <p:grpSpPr>
          <a:xfrm>
            <a:off x="5572128" y="5500706"/>
            <a:ext cx="393460" cy="526435"/>
            <a:chOff x="3714744" y="3714752"/>
            <a:chExt cx="298003" cy="415522"/>
          </a:xfrm>
          <a:solidFill>
            <a:schemeClr val="bg1">
              <a:lumMod val="75000"/>
            </a:schemeClr>
          </a:solidFill>
        </p:grpSpPr>
        <p:sp>
          <p:nvSpPr>
            <p:cNvPr id="169" name="フローチャート : 論理積ゲート 168"/>
            <p:cNvSpPr/>
            <p:nvPr/>
          </p:nvSpPr>
          <p:spPr>
            <a:xfrm rot="16200000">
              <a:off x="3751772" y="3869300"/>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4" name="円/楕円 173"/>
          <p:cNvSpPr/>
          <p:nvPr/>
        </p:nvSpPr>
        <p:spPr>
          <a:xfrm>
            <a:off x="1928813" y="4449763"/>
            <a:ext cx="928687"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ja-JP" altLang="en-US" dirty="0"/>
          </a:p>
        </p:txBody>
      </p:sp>
      <p:sp>
        <p:nvSpPr>
          <p:cNvPr id="175" name="円/楕円 174"/>
          <p:cNvSpPr/>
          <p:nvPr/>
        </p:nvSpPr>
        <p:spPr>
          <a:xfrm>
            <a:off x="5295900" y="5327650"/>
            <a:ext cx="928688"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pPr eaLnBrk="1" hangingPunct="1">
              <a:defRPr/>
            </a:pPr>
            <a:r>
              <a:rPr lang="ja-JP" altLang="en-US" dirty="0" smtClean="0"/>
              <a:t>３つの統計量の推移を分析する．</a:t>
            </a:r>
            <a:endParaRPr lang="en-US" altLang="ja-JP" dirty="0" smtClean="0"/>
          </a:p>
          <a:p>
            <a:pPr lvl="1" eaLnBrk="1" hangingPunct="1">
              <a:defRPr/>
            </a:pPr>
            <a:r>
              <a:rPr lang="ja-JP" altLang="en-US" dirty="0" smtClean="0"/>
              <a:t>サブコミュニティごとの参加者の総数</a:t>
            </a:r>
            <a:r>
              <a:rPr lang="en-US" altLang="ja-JP" dirty="0" smtClean="0"/>
              <a:t>	</a:t>
            </a:r>
          </a:p>
          <a:p>
            <a:pPr lvl="2" eaLnBrk="1" hangingPunct="1">
              <a:defRPr/>
            </a:pPr>
            <a:r>
              <a:rPr lang="ja-JP" altLang="en-US" sz="1800" dirty="0" smtClean="0"/>
              <a:t>参加者の総数はサブコミュニティの規模を表すものとみなす．</a:t>
            </a:r>
            <a:endParaRPr lang="en-US" altLang="ja-JP" sz="1800" dirty="0" smtClean="0"/>
          </a:p>
          <a:p>
            <a:pPr lvl="4" eaLnBrk="1" hangingPunct="1">
              <a:defRPr/>
            </a:pPr>
            <a:endParaRPr lang="en-US" altLang="ja-JP" sz="800" dirty="0" smtClean="0"/>
          </a:p>
          <a:p>
            <a:pPr lvl="1" eaLnBrk="1" hangingPunct="1">
              <a:defRPr/>
            </a:pPr>
            <a:r>
              <a:rPr lang="ja-JP" altLang="en-US" dirty="0" smtClean="0"/>
              <a:t>サブコミュニティごとのコーディネータの総数</a:t>
            </a:r>
            <a:endParaRPr lang="en-US" altLang="ja-JP" dirty="0" smtClean="0"/>
          </a:p>
          <a:p>
            <a:pPr lvl="2" eaLnBrk="1" hangingPunct="1">
              <a:defRPr/>
            </a:pPr>
            <a:r>
              <a:rPr lang="ja-JP" altLang="en-US" sz="1800" dirty="0" smtClean="0"/>
              <a:t>サブコミュニティ間の協調作業の円滑さを表すものとみなす．</a:t>
            </a:r>
            <a:endParaRPr lang="en-US" altLang="ja-JP" sz="1800" dirty="0" smtClean="0"/>
          </a:p>
          <a:p>
            <a:pPr lvl="8">
              <a:defRPr/>
            </a:pPr>
            <a:endParaRPr lang="en-US" altLang="ja-JP" sz="800" dirty="0" smtClean="0"/>
          </a:p>
          <a:p>
            <a:pPr lvl="1" eaLnBrk="1" hangingPunct="1">
              <a:defRPr/>
            </a:pPr>
            <a:r>
              <a:rPr lang="ja-JP" altLang="en-US" dirty="0" smtClean="0"/>
              <a:t>サブコミュニティごとのコーディネータの割合</a:t>
            </a:r>
            <a:endParaRPr lang="en-US" altLang="ja-JP" dirty="0" smtClean="0"/>
          </a:p>
          <a:p>
            <a:pPr lvl="2" eaLnBrk="1" hangingPunct="1">
              <a:defRPr/>
            </a:pPr>
            <a:r>
              <a:rPr lang="ja-JP" altLang="en-US" sz="1800" dirty="0" smtClean="0"/>
              <a:t>コーディネータの総数と同様に，サブコミュニティ間の協調作業の円滑さを表すものとみなす．</a:t>
            </a:r>
            <a:endParaRPr lang="en-US" altLang="ja-JP" sz="1800" dirty="0" smtClean="0"/>
          </a:p>
        </p:txBody>
      </p:sp>
      <p:sp>
        <p:nvSpPr>
          <p:cNvPr id="56323" name="タイトル 411"/>
          <p:cNvSpPr>
            <a:spLocks noGrp="1"/>
          </p:cNvSpPr>
          <p:nvPr>
            <p:ph type="title"/>
          </p:nvPr>
        </p:nvSpPr>
        <p:spPr/>
        <p:txBody>
          <a:bodyPr/>
          <a:lstStyle/>
          <a:p>
            <a:pPr eaLnBrk="1" hangingPunct="1"/>
            <a:r>
              <a:rPr lang="en-US" altLang="ja-JP" smtClean="0"/>
              <a:t>STEP3</a:t>
            </a:r>
            <a:r>
              <a:rPr lang="ja-JP" altLang="en-US" smtClean="0"/>
              <a:t>：参加者数に基づく分析（統計量）</a:t>
            </a:r>
          </a:p>
        </p:txBody>
      </p:sp>
      <p:sp>
        <p:nvSpPr>
          <p:cNvPr id="56326" name="スライド番号プレースホルダ 406"/>
          <p:cNvSpPr>
            <a:spLocks noGrp="1"/>
          </p:cNvSpPr>
          <p:nvPr>
            <p:ph type="sldNum" sz="quarter" idx="12"/>
          </p:nvPr>
        </p:nvSpPr>
        <p:spPr>
          <a:noFill/>
        </p:spPr>
        <p:txBody>
          <a:bodyPr/>
          <a:lstStyle/>
          <a:p>
            <a:fld id="{7DD08353-1EB3-4808-BA3B-957E595FD930}" type="slidenum">
              <a:rPr lang="ja-JP" altLang="en-US"/>
              <a:pPr/>
              <a:t>167</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p:nvPr>
        </p:nvSpPr>
        <p:spPr/>
        <p:txBody>
          <a:bodyPr/>
          <a:lstStyle/>
          <a:p>
            <a:pPr eaLnBrk="1" hangingPunct="1"/>
            <a:r>
              <a:rPr lang="ja-JP" altLang="en-US" smtClean="0"/>
              <a:t>ケーススタディ</a:t>
            </a:r>
          </a:p>
        </p:txBody>
      </p:sp>
      <p:sp>
        <p:nvSpPr>
          <p:cNvPr id="57347" name="コンテンツ プレースホルダ 2"/>
          <p:cNvSpPr>
            <a:spLocks noGrp="1"/>
          </p:cNvSpPr>
          <p:nvPr>
            <p:ph idx="1"/>
          </p:nvPr>
        </p:nvSpPr>
        <p:spPr>
          <a:xfrm>
            <a:off x="457200" y="857250"/>
            <a:ext cx="8229600" cy="6000750"/>
          </a:xfrm>
        </p:spPr>
        <p:txBody>
          <a:bodyPr/>
          <a:lstStyle/>
          <a:p>
            <a:pPr eaLnBrk="1" hangingPunct="1"/>
            <a:r>
              <a:rPr lang="ja-JP" altLang="en-US" smtClean="0"/>
              <a:t>概要</a:t>
            </a:r>
            <a:endParaRPr lang="en-US" altLang="ja-JP" smtClean="0"/>
          </a:p>
          <a:p>
            <a:pPr lvl="1" eaLnBrk="1" hangingPunct="1"/>
            <a:r>
              <a:rPr lang="en-US" altLang="ja-JP" smtClean="0"/>
              <a:t>PostgreSQL</a:t>
            </a:r>
            <a:r>
              <a:rPr lang="ja-JP" altLang="en-US" smtClean="0"/>
              <a:t>の</a:t>
            </a:r>
            <a:r>
              <a:rPr lang="en-US" altLang="ja-JP" smtClean="0"/>
              <a:t>ML</a:t>
            </a:r>
            <a:r>
              <a:rPr lang="ja-JP" altLang="en-US" smtClean="0"/>
              <a:t>を対象に３つのサブコミュニティの分析を行った．</a:t>
            </a:r>
            <a:endParaRPr lang="en-US" altLang="ja-JP" smtClean="0"/>
          </a:p>
          <a:p>
            <a:pPr eaLnBrk="1" hangingPunct="1"/>
            <a:r>
              <a:rPr lang="en-US" altLang="ja-JP" smtClean="0"/>
              <a:t>PostgreSQL</a:t>
            </a:r>
          </a:p>
          <a:p>
            <a:pPr lvl="1" eaLnBrk="1" hangingPunct="1"/>
            <a:r>
              <a:rPr lang="ja-JP" altLang="en-US" smtClean="0"/>
              <a:t>関係データベース管理システム（</a:t>
            </a:r>
            <a:r>
              <a:rPr lang="en-US" altLang="ja-JP" smtClean="0"/>
              <a:t>RDBMS</a:t>
            </a:r>
            <a:r>
              <a:rPr lang="ja-JP" altLang="en-US" smtClean="0"/>
              <a:t>）という点から特に高い信頼性が求めれられる．</a:t>
            </a:r>
            <a:endParaRPr lang="en-US" altLang="ja-JP" smtClean="0"/>
          </a:p>
          <a:p>
            <a:pPr eaLnBrk="1" hangingPunct="1"/>
            <a:r>
              <a:rPr lang="ja-JP" altLang="en-US" smtClean="0"/>
              <a:t>分析対象コミュニティ</a:t>
            </a:r>
            <a:endParaRPr lang="en-US" altLang="ja-JP" smtClean="0"/>
          </a:p>
          <a:p>
            <a:pPr lvl="1" eaLnBrk="1" hangingPunct="1"/>
            <a:r>
              <a:rPr lang="ja-JP" altLang="en-US" smtClean="0"/>
              <a:t>開発者コミュニティ</a:t>
            </a:r>
            <a:endParaRPr lang="en-US" altLang="ja-JP" smtClean="0"/>
          </a:p>
          <a:p>
            <a:pPr lvl="2" eaLnBrk="1" hangingPunct="1"/>
            <a:r>
              <a:rPr lang="ja-JP" altLang="en-US" sz="1800" smtClean="0"/>
              <a:t>報告されたバグ修正や新規機能についての議論が行われる．</a:t>
            </a:r>
            <a:endParaRPr lang="en-US" altLang="ja-JP" sz="1800" smtClean="0"/>
          </a:p>
          <a:p>
            <a:pPr lvl="1" eaLnBrk="1" hangingPunct="1"/>
            <a:r>
              <a:rPr lang="ja-JP" altLang="en-US" smtClean="0"/>
              <a:t>ユーザコミュニティ</a:t>
            </a:r>
            <a:endParaRPr lang="en-US" altLang="ja-JP" smtClean="0"/>
          </a:p>
          <a:p>
            <a:pPr lvl="2" eaLnBrk="1" hangingPunct="1"/>
            <a:r>
              <a:rPr lang="ja-JP" altLang="en-US" sz="1800" smtClean="0"/>
              <a:t>導入時のトラブルやバージョン問題などの質疑が行われる．</a:t>
            </a:r>
            <a:endParaRPr lang="en-US" altLang="ja-JP" sz="1800" smtClean="0"/>
          </a:p>
          <a:p>
            <a:pPr lvl="1" eaLnBrk="1" hangingPunct="1"/>
            <a:r>
              <a:rPr lang="ja-JP" altLang="en-US" smtClean="0"/>
              <a:t>バグ報告者コミュニティ</a:t>
            </a:r>
            <a:endParaRPr lang="en-US" altLang="ja-JP" smtClean="0"/>
          </a:p>
          <a:p>
            <a:pPr lvl="2" eaLnBrk="1" hangingPunct="1"/>
            <a:r>
              <a:rPr lang="ja-JP" altLang="en-US" sz="1800" smtClean="0"/>
              <a:t>バグの報告などが行われる．</a:t>
            </a:r>
            <a:endParaRPr lang="en-US" altLang="ja-JP" sz="1800" smtClean="0"/>
          </a:p>
          <a:p>
            <a:pPr lvl="1" eaLnBrk="1" hangingPunct="1"/>
            <a:endParaRPr lang="en-US" altLang="ja-JP" smtClean="0"/>
          </a:p>
          <a:p>
            <a:pPr lvl="1" eaLnBrk="1" hangingPunct="1"/>
            <a:endParaRPr lang="en-US" altLang="ja-JP" sz="2800" smtClean="0"/>
          </a:p>
        </p:txBody>
      </p:sp>
      <p:sp>
        <p:nvSpPr>
          <p:cNvPr id="57349" name="スライド番号プレースホルダ 7"/>
          <p:cNvSpPr>
            <a:spLocks noGrp="1"/>
          </p:cNvSpPr>
          <p:nvPr>
            <p:ph type="sldNum" sz="quarter" idx="12"/>
          </p:nvPr>
        </p:nvSpPr>
        <p:spPr>
          <a:noFill/>
        </p:spPr>
        <p:txBody>
          <a:bodyPr/>
          <a:lstStyle/>
          <a:p>
            <a:fld id="{1A9BC714-EA63-4DB0-99EF-AE2AEFED0056}" type="slidenum">
              <a:rPr lang="ja-JP" altLang="en-US"/>
              <a:pPr/>
              <a:t>168</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タイトル 1"/>
          <p:cNvSpPr>
            <a:spLocks noGrp="1"/>
          </p:cNvSpPr>
          <p:nvPr>
            <p:ph type="title"/>
          </p:nvPr>
        </p:nvSpPr>
        <p:spPr/>
        <p:txBody>
          <a:bodyPr/>
          <a:lstStyle/>
          <a:p>
            <a:pPr eaLnBrk="1" hangingPunct="1"/>
            <a:r>
              <a:rPr lang="ja-JP" altLang="en-US" smtClean="0"/>
              <a:t>分析期間</a:t>
            </a:r>
          </a:p>
        </p:txBody>
      </p:sp>
      <p:sp>
        <p:nvSpPr>
          <p:cNvPr id="58371" name="コンテンツ プレースホルダ 2"/>
          <p:cNvSpPr>
            <a:spLocks noGrp="1"/>
          </p:cNvSpPr>
          <p:nvPr>
            <p:ph idx="1"/>
          </p:nvPr>
        </p:nvSpPr>
        <p:spPr/>
        <p:txBody>
          <a:bodyPr/>
          <a:lstStyle/>
          <a:p>
            <a:pPr eaLnBrk="1" hangingPunct="1"/>
            <a:r>
              <a:rPr lang="en-US" altLang="ja-JP" smtClean="0"/>
              <a:t>PostgreSQL</a:t>
            </a:r>
            <a:r>
              <a:rPr lang="ja-JP" altLang="en-US" smtClean="0"/>
              <a:t>で</a:t>
            </a:r>
            <a:r>
              <a:rPr lang="en-US" altLang="ja-JP" smtClean="0"/>
              <a:t>ML</a:t>
            </a:r>
            <a:r>
              <a:rPr lang="ja-JP" altLang="en-US" smtClean="0"/>
              <a:t>が設置された，</a:t>
            </a:r>
            <a:r>
              <a:rPr lang="en-US" altLang="ja-JP" smtClean="0"/>
              <a:t>1996</a:t>
            </a:r>
            <a:r>
              <a:rPr lang="ja-JP" altLang="en-US" smtClean="0"/>
              <a:t>年</a:t>
            </a:r>
            <a:r>
              <a:rPr lang="en-US" altLang="ja-JP" smtClean="0"/>
              <a:t>12</a:t>
            </a:r>
            <a:r>
              <a:rPr lang="ja-JP" altLang="en-US" smtClean="0"/>
              <a:t>月から</a:t>
            </a:r>
            <a:r>
              <a:rPr lang="en-US" altLang="ja-JP" smtClean="0"/>
              <a:t>2007</a:t>
            </a:r>
            <a:r>
              <a:rPr lang="ja-JP" altLang="en-US" smtClean="0"/>
              <a:t>年</a:t>
            </a:r>
            <a:r>
              <a:rPr lang="en-US" altLang="ja-JP" smtClean="0"/>
              <a:t>8</a:t>
            </a:r>
            <a:r>
              <a:rPr lang="ja-JP" altLang="en-US" smtClean="0"/>
              <a:t>月までのデータを分析対象にした．</a:t>
            </a:r>
            <a:endParaRPr lang="en-US" altLang="ja-JP" smtClean="0"/>
          </a:p>
          <a:p>
            <a:pPr eaLnBrk="1" hangingPunct="1"/>
            <a:r>
              <a:rPr lang="ja-JP" altLang="en-US" smtClean="0"/>
              <a:t>分析期間中に</a:t>
            </a:r>
            <a:r>
              <a:rPr lang="en-US" altLang="ja-JP" smtClean="0"/>
              <a:t>ver.6.0</a:t>
            </a:r>
            <a:r>
              <a:rPr lang="ja-JP" altLang="en-US" smtClean="0"/>
              <a:t>，</a:t>
            </a:r>
            <a:r>
              <a:rPr lang="en-US" altLang="ja-JP" smtClean="0"/>
              <a:t>ver.7.0</a:t>
            </a:r>
            <a:r>
              <a:rPr lang="ja-JP" altLang="en-US" smtClean="0"/>
              <a:t>，</a:t>
            </a:r>
            <a:r>
              <a:rPr lang="en-US" altLang="ja-JP" smtClean="0"/>
              <a:t>ver.8.0β</a:t>
            </a:r>
            <a:r>
              <a:rPr lang="ja-JP" altLang="en-US" smtClean="0"/>
              <a:t>，</a:t>
            </a:r>
            <a:r>
              <a:rPr lang="en-US" altLang="ja-JP" smtClean="0"/>
              <a:t>ver.8.0</a:t>
            </a:r>
            <a:r>
              <a:rPr lang="ja-JP" altLang="en-US" smtClean="0"/>
              <a:t>の</a:t>
            </a:r>
            <a:r>
              <a:rPr lang="en-US" altLang="ja-JP" smtClean="0"/>
              <a:t>OSS</a:t>
            </a:r>
            <a:r>
              <a:rPr lang="ja-JP" altLang="en-US" smtClean="0"/>
              <a:t>がリリースされている．</a:t>
            </a:r>
            <a:endParaRPr lang="en-US" altLang="ja-JP" smtClean="0"/>
          </a:p>
          <a:p>
            <a:pPr eaLnBrk="1" hangingPunct="1"/>
            <a:r>
              <a:rPr lang="ja-JP" altLang="en-US" smtClean="0"/>
              <a:t>リリース前後で</a:t>
            </a:r>
            <a:r>
              <a:rPr lang="en-US" altLang="ja-JP" smtClean="0"/>
              <a:t>OSS</a:t>
            </a:r>
            <a:r>
              <a:rPr lang="ja-JP" altLang="en-US" smtClean="0"/>
              <a:t>コミュニティの変化があると考え，リリースを境に３つの期間に分けて分析した．</a:t>
            </a:r>
            <a:endParaRPr lang="en-US" altLang="ja-JP" smtClean="0"/>
          </a:p>
        </p:txBody>
      </p:sp>
      <p:sp>
        <p:nvSpPr>
          <p:cNvPr id="58373" name="スライド番号プレースホルダ 20"/>
          <p:cNvSpPr>
            <a:spLocks noGrp="1"/>
          </p:cNvSpPr>
          <p:nvPr>
            <p:ph type="sldNum" sz="quarter" idx="12"/>
          </p:nvPr>
        </p:nvSpPr>
        <p:spPr>
          <a:xfrm>
            <a:off x="6553200" y="6357938"/>
            <a:ext cx="2133600" cy="365125"/>
          </a:xfrm>
          <a:noFill/>
        </p:spPr>
        <p:txBody>
          <a:bodyPr/>
          <a:lstStyle/>
          <a:p>
            <a:fld id="{6A395863-8A8C-45E7-90F7-366841C969C4}" type="slidenum">
              <a:rPr lang="ja-JP" altLang="en-US"/>
              <a:pPr/>
              <a:t>169</a:t>
            </a:fld>
            <a:endParaRPr lang="ja-JP" altLang="en-US"/>
          </a:p>
        </p:txBody>
      </p:sp>
      <p:cxnSp>
        <p:nvCxnSpPr>
          <p:cNvPr id="23" name="直線矢印コネクタ 22"/>
          <p:cNvCxnSpPr/>
          <p:nvPr/>
        </p:nvCxnSpPr>
        <p:spPr>
          <a:xfrm>
            <a:off x="714375" y="5630863"/>
            <a:ext cx="7858125" cy="3175"/>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58376" name="テキスト ボックス 37"/>
          <p:cNvSpPr txBox="1">
            <a:spLocks noChangeArrowheads="1"/>
          </p:cNvSpPr>
          <p:nvPr/>
        </p:nvSpPr>
        <p:spPr bwMode="auto">
          <a:xfrm rot="1968334">
            <a:off x="144463" y="4473575"/>
            <a:ext cx="1230312" cy="368300"/>
          </a:xfrm>
          <a:prstGeom prst="rect">
            <a:avLst/>
          </a:prstGeom>
          <a:noFill/>
          <a:ln w="9525">
            <a:noFill/>
            <a:miter lim="800000"/>
            <a:headEnd/>
            <a:tailEnd/>
          </a:ln>
        </p:spPr>
        <p:txBody>
          <a:bodyPr>
            <a:spAutoFit/>
          </a:bodyPr>
          <a:lstStyle/>
          <a:p>
            <a:r>
              <a:rPr lang="en-US" altLang="ja-JP"/>
              <a:t>1997</a:t>
            </a:r>
            <a:r>
              <a:rPr lang="ja-JP" altLang="en-US"/>
              <a:t>年</a:t>
            </a:r>
            <a:r>
              <a:rPr lang="en-US" altLang="ja-JP"/>
              <a:t>1</a:t>
            </a:r>
            <a:r>
              <a:rPr lang="ja-JP" altLang="en-US"/>
              <a:t>月</a:t>
            </a:r>
          </a:p>
        </p:txBody>
      </p:sp>
      <p:sp>
        <p:nvSpPr>
          <p:cNvPr id="58377" name="テキスト ボックス 38"/>
          <p:cNvSpPr txBox="1">
            <a:spLocks noChangeArrowheads="1"/>
          </p:cNvSpPr>
          <p:nvPr/>
        </p:nvSpPr>
        <p:spPr bwMode="auto">
          <a:xfrm rot="1968334">
            <a:off x="155575" y="4962525"/>
            <a:ext cx="2051050" cy="369888"/>
          </a:xfrm>
          <a:prstGeom prst="rect">
            <a:avLst/>
          </a:prstGeom>
          <a:noFill/>
          <a:ln w="9525">
            <a:noFill/>
            <a:miter lim="800000"/>
            <a:headEnd/>
            <a:tailEnd/>
          </a:ln>
        </p:spPr>
        <p:txBody>
          <a:bodyPr>
            <a:spAutoFit/>
          </a:bodyPr>
          <a:lstStyle/>
          <a:p>
            <a:r>
              <a:rPr lang="en-US" altLang="ja-JP"/>
              <a:t>ver.6.0 </a:t>
            </a:r>
            <a:r>
              <a:rPr lang="ja-JP" altLang="en-US"/>
              <a:t>リリース</a:t>
            </a:r>
          </a:p>
        </p:txBody>
      </p:sp>
      <p:sp>
        <p:nvSpPr>
          <p:cNvPr id="58378" name="テキスト ボックス 39"/>
          <p:cNvSpPr txBox="1">
            <a:spLocks noChangeArrowheads="1"/>
          </p:cNvSpPr>
          <p:nvPr/>
        </p:nvSpPr>
        <p:spPr bwMode="auto">
          <a:xfrm rot="1968334">
            <a:off x="2073275" y="4424363"/>
            <a:ext cx="1231900" cy="368300"/>
          </a:xfrm>
          <a:prstGeom prst="rect">
            <a:avLst/>
          </a:prstGeom>
          <a:noFill/>
          <a:ln w="9525">
            <a:noFill/>
            <a:miter lim="800000"/>
            <a:headEnd/>
            <a:tailEnd/>
          </a:ln>
        </p:spPr>
        <p:txBody>
          <a:bodyPr>
            <a:spAutoFit/>
          </a:bodyPr>
          <a:lstStyle/>
          <a:p>
            <a:r>
              <a:rPr lang="en-US" altLang="ja-JP"/>
              <a:t>2000</a:t>
            </a:r>
            <a:r>
              <a:rPr lang="ja-JP" altLang="en-US"/>
              <a:t>年</a:t>
            </a:r>
            <a:r>
              <a:rPr lang="en-US" altLang="ja-JP"/>
              <a:t>5</a:t>
            </a:r>
            <a:r>
              <a:rPr lang="ja-JP" altLang="en-US"/>
              <a:t>月</a:t>
            </a:r>
          </a:p>
        </p:txBody>
      </p:sp>
      <p:sp>
        <p:nvSpPr>
          <p:cNvPr id="58379" name="テキスト ボックス 40"/>
          <p:cNvSpPr txBox="1">
            <a:spLocks noChangeArrowheads="1"/>
          </p:cNvSpPr>
          <p:nvPr/>
        </p:nvSpPr>
        <p:spPr bwMode="auto">
          <a:xfrm rot="1968334">
            <a:off x="2155825" y="4962525"/>
            <a:ext cx="2051050" cy="369888"/>
          </a:xfrm>
          <a:prstGeom prst="rect">
            <a:avLst/>
          </a:prstGeom>
          <a:noFill/>
          <a:ln w="9525">
            <a:noFill/>
            <a:miter lim="800000"/>
            <a:headEnd/>
            <a:tailEnd/>
          </a:ln>
        </p:spPr>
        <p:txBody>
          <a:bodyPr>
            <a:spAutoFit/>
          </a:bodyPr>
          <a:lstStyle/>
          <a:p>
            <a:r>
              <a:rPr lang="en-US" altLang="ja-JP"/>
              <a:t>ver.7.0 </a:t>
            </a:r>
            <a:r>
              <a:rPr lang="ja-JP" altLang="en-US"/>
              <a:t>リリース</a:t>
            </a:r>
          </a:p>
        </p:txBody>
      </p:sp>
      <p:sp>
        <p:nvSpPr>
          <p:cNvPr id="58380" name="テキスト ボックス 41"/>
          <p:cNvSpPr txBox="1">
            <a:spLocks noChangeArrowheads="1"/>
          </p:cNvSpPr>
          <p:nvPr/>
        </p:nvSpPr>
        <p:spPr bwMode="auto">
          <a:xfrm rot="1968334">
            <a:off x="4722813" y="4367213"/>
            <a:ext cx="1231900" cy="368300"/>
          </a:xfrm>
          <a:prstGeom prst="rect">
            <a:avLst/>
          </a:prstGeom>
          <a:noFill/>
          <a:ln w="9525">
            <a:noFill/>
            <a:miter lim="800000"/>
            <a:headEnd/>
            <a:tailEnd/>
          </a:ln>
        </p:spPr>
        <p:txBody>
          <a:bodyPr>
            <a:spAutoFit/>
          </a:bodyPr>
          <a:lstStyle/>
          <a:p>
            <a:r>
              <a:rPr lang="en-US" altLang="ja-JP"/>
              <a:t>2004</a:t>
            </a:r>
            <a:r>
              <a:rPr lang="ja-JP" altLang="en-US"/>
              <a:t>年</a:t>
            </a:r>
            <a:r>
              <a:rPr lang="en-US" altLang="ja-JP"/>
              <a:t>8</a:t>
            </a:r>
            <a:r>
              <a:rPr lang="ja-JP" altLang="en-US"/>
              <a:t>月</a:t>
            </a:r>
          </a:p>
        </p:txBody>
      </p:sp>
      <p:sp>
        <p:nvSpPr>
          <p:cNvPr id="58381" name="テキスト ボックス 42"/>
          <p:cNvSpPr txBox="1">
            <a:spLocks noChangeArrowheads="1"/>
          </p:cNvSpPr>
          <p:nvPr/>
        </p:nvSpPr>
        <p:spPr bwMode="auto">
          <a:xfrm rot="1968334">
            <a:off x="4799013" y="4914900"/>
            <a:ext cx="2051050" cy="368300"/>
          </a:xfrm>
          <a:prstGeom prst="rect">
            <a:avLst/>
          </a:prstGeom>
          <a:noFill/>
          <a:ln w="9525">
            <a:noFill/>
            <a:miter lim="800000"/>
            <a:headEnd/>
            <a:tailEnd/>
          </a:ln>
        </p:spPr>
        <p:txBody>
          <a:bodyPr>
            <a:spAutoFit/>
          </a:bodyPr>
          <a:lstStyle/>
          <a:p>
            <a:r>
              <a:rPr lang="en-US" altLang="ja-JP"/>
              <a:t>ver.8.0β </a:t>
            </a:r>
            <a:r>
              <a:rPr lang="ja-JP" altLang="en-US"/>
              <a:t>リリース</a:t>
            </a:r>
          </a:p>
        </p:txBody>
      </p:sp>
      <p:sp>
        <p:nvSpPr>
          <p:cNvPr id="58382" name="テキスト ボックス 43"/>
          <p:cNvSpPr txBox="1">
            <a:spLocks noChangeArrowheads="1"/>
          </p:cNvSpPr>
          <p:nvPr/>
        </p:nvSpPr>
        <p:spPr bwMode="auto">
          <a:xfrm rot="1968334">
            <a:off x="5700713" y="4525963"/>
            <a:ext cx="1231900" cy="369887"/>
          </a:xfrm>
          <a:prstGeom prst="rect">
            <a:avLst/>
          </a:prstGeom>
          <a:noFill/>
          <a:ln w="9525">
            <a:noFill/>
            <a:miter lim="800000"/>
            <a:headEnd/>
            <a:tailEnd/>
          </a:ln>
        </p:spPr>
        <p:txBody>
          <a:bodyPr>
            <a:spAutoFit/>
          </a:bodyPr>
          <a:lstStyle/>
          <a:p>
            <a:r>
              <a:rPr lang="en-US" altLang="ja-JP"/>
              <a:t>2005</a:t>
            </a:r>
            <a:r>
              <a:rPr lang="ja-JP" altLang="en-US"/>
              <a:t>年</a:t>
            </a:r>
            <a:r>
              <a:rPr lang="en-US" altLang="ja-JP"/>
              <a:t>1</a:t>
            </a:r>
            <a:r>
              <a:rPr lang="ja-JP" altLang="en-US"/>
              <a:t>月</a:t>
            </a:r>
          </a:p>
        </p:txBody>
      </p:sp>
      <p:sp>
        <p:nvSpPr>
          <p:cNvPr id="58383" name="テキスト ボックス 44"/>
          <p:cNvSpPr txBox="1">
            <a:spLocks noChangeArrowheads="1"/>
          </p:cNvSpPr>
          <p:nvPr/>
        </p:nvSpPr>
        <p:spPr bwMode="auto">
          <a:xfrm rot="1968334">
            <a:off x="5584825" y="4962525"/>
            <a:ext cx="2051050" cy="369888"/>
          </a:xfrm>
          <a:prstGeom prst="rect">
            <a:avLst/>
          </a:prstGeom>
          <a:noFill/>
          <a:ln w="9525">
            <a:noFill/>
            <a:miter lim="800000"/>
            <a:headEnd/>
            <a:tailEnd/>
          </a:ln>
        </p:spPr>
        <p:txBody>
          <a:bodyPr>
            <a:spAutoFit/>
          </a:bodyPr>
          <a:lstStyle/>
          <a:p>
            <a:r>
              <a:rPr lang="en-US" altLang="ja-JP"/>
              <a:t>ver.8.0 </a:t>
            </a:r>
            <a:r>
              <a:rPr lang="ja-JP" altLang="en-US"/>
              <a:t>リリース</a:t>
            </a:r>
          </a:p>
        </p:txBody>
      </p:sp>
      <p:cxnSp>
        <p:nvCxnSpPr>
          <p:cNvPr id="46" name="直線コネクタ 45"/>
          <p:cNvCxnSpPr/>
          <p:nvPr/>
        </p:nvCxnSpPr>
        <p:spPr>
          <a:xfrm rot="5400000">
            <a:off x="3392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3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875" y="563403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時　間　</a:t>
            </a:r>
          </a:p>
        </p:txBody>
      </p:sp>
      <p:sp>
        <p:nvSpPr>
          <p:cNvPr id="54" name="右中かっこ 53"/>
          <p:cNvSpPr/>
          <p:nvPr/>
        </p:nvSpPr>
        <p:spPr>
          <a:xfrm rot="5400000">
            <a:off x="2393157" y="4955381"/>
            <a:ext cx="214312" cy="21431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5" name="正方形/長方形 54"/>
          <p:cNvSpPr/>
          <p:nvPr/>
        </p:nvSpPr>
        <p:spPr>
          <a:xfrm>
            <a:off x="200025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前期　</a:t>
            </a:r>
          </a:p>
        </p:txBody>
      </p:sp>
      <p:sp>
        <p:nvSpPr>
          <p:cNvPr id="57" name="右中かっこ 56"/>
          <p:cNvSpPr/>
          <p:nvPr/>
        </p:nvSpPr>
        <p:spPr>
          <a:xfrm rot="5400000">
            <a:off x="4883945" y="4660106"/>
            <a:ext cx="233362" cy="27146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8" name="正方形/長方形 57"/>
          <p:cNvSpPr/>
          <p:nvPr/>
        </p:nvSpPr>
        <p:spPr>
          <a:xfrm>
            <a:off x="457200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中期　</a:t>
            </a:r>
          </a:p>
        </p:txBody>
      </p:sp>
      <p:sp>
        <p:nvSpPr>
          <p:cNvPr id="59" name="正方形/長方形 58"/>
          <p:cNvSpPr/>
          <p:nvPr/>
        </p:nvSpPr>
        <p:spPr>
          <a:xfrm>
            <a:off x="6858000" y="607218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後期　</a:t>
            </a:r>
          </a:p>
        </p:txBody>
      </p:sp>
      <p:sp>
        <p:nvSpPr>
          <p:cNvPr id="60" name="右中かっこ 59"/>
          <p:cNvSpPr/>
          <p:nvPr/>
        </p:nvSpPr>
        <p:spPr>
          <a:xfrm rot="5400000">
            <a:off x="7179469" y="5169694"/>
            <a:ext cx="214312" cy="171450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cxnSp>
        <p:nvCxnSpPr>
          <p:cNvPr id="28" name="直線コネクタ 27"/>
          <p:cNvCxnSpPr/>
          <p:nvPr/>
        </p:nvCxnSpPr>
        <p:spPr>
          <a:xfrm rot="5400000">
            <a:off x="7964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61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397" name="テキスト ボックス 29"/>
          <p:cNvSpPr txBox="1">
            <a:spLocks noChangeArrowheads="1"/>
          </p:cNvSpPr>
          <p:nvPr/>
        </p:nvSpPr>
        <p:spPr bwMode="auto">
          <a:xfrm rot="1968334">
            <a:off x="7196138" y="4889500"/>
            <a:ext cx="1231900" cy="369888"/>
          </a:xfrm>
          <a:prstGeom prst="rect">
            <a:avLst/>
          </a:prstGeom>
          <a:noFill/>
          <a:ln w="9525">
            <a:noFill/>
            <a:miter lim="800000"/>
            <a:headEnd/>
            <a:tailEnd/>
          </a:ln>
        </p:spPr>
        <p:txBody>
          <a:bodyPr>
            <a:spAutoFit/>
          </a:bodyPr>
          <a:lstStyle/>
          <a:p>
            <a:r>
              <a:rPr lang="en-US" altLang="ja-JP"/>
              <a:t>2007</a:t>
            </a:r>
            <a:r>
              <a:rPr lang="ja-JP" altLang="en-US"/>
              <a:t>年</a:t>
            </a:r>
            <a:r>
              <a:rPr lang="en-US" altLang="ja-JP"/>
              <a:t>8</a:t>
            </a:r>
            <a:r>
              <a:rPr lang="ja-JP" altLang="en-US"/>
              <a:t>月</a:t>
            </a:r>
          </a:p>
        </p:txBody>
      </p:sp>
      <p:sp>
        <p:nvSpPr>
          <p:cNvPr id="58398" name="テキスト ボックス 30"/>
          <p:cNvSpPr txBox="1">
            <a:spLocks noChangeArrowheads="1"/>
          </p:cNvSpPr>
          <p:nvPr/>
        </p:nvSpPr>
        <p:spPr bwMode="auto">
          <a:xfrm rot="1968334">
            <a:off x="112713" y="4976813"/>
            <a:ext cx="1373187" cy="369887"/>
          </a:xfrm>
          <a:prstGeom prst="rect">
            <a:avLst/>
          </a:prstGeom>
          <a:noFill/>
          <a:ln w="9525">
            <a:noFill/>
            <a:miter lim="800000"/>
            <a:headEnd/>
            <a:tailEnd/>
          </a:ln>
        </p:spPr>
        <p:txBody>
          <a:bodyPr>
            <a:spAutoFit/>
          </a:bodyPr>
          <a:lstStyle/>
          <a:p>
            <a:r>
              <a:rPr lang="en-US" altLang="ja-JP"/>
              <a:t>1996</a:t>
            </a:r>
            <a:r>
              <a:rPr lang="ja-JP" altLang="en-US"/>
              <a:t>年</a:t>
            </a:r>
            <a:r>
              <a:rPr lang="en-US" altLang="ja-JP"/>
              <a:t>12</a:t>
            </a:r>
            <a:r>
              <a:rPr lang="ja-JP" altLang="en-US"/>
              <a:t>月</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スライド番号プレースホルダ 10"/>
          <p:cNvSpPr>
            <a:spLocks noGrp="1"/>
          </p:cNvSpPr>
          <p:nvPr>
            <p:ph type="sldNum" sz="quarter" idx="12"/>
          </p:nvPr>
        </p:nvSpPr>
        <p:spPr>
          <a:noFill/>
        </p:spPr>
        <p:txBody>
          <a:bodyPr/>
          <a:lstStyle/>
          <a:p>
            <a:fld id="{1915EA74-60EA-4E94-B93B-93249CF25C49}" type="slidenum">
              <a:rPr lang="ja-JP" altLang="en-US"/>
              <a:pPr/>
              <a:t>170</a:t>
            </a:fld>
            <a:endParaRPr lang="ja-JP" altLang="en-US"/>
          </a:p>
        </p:txBody>
      </p:sp>
      <p:sp>
        <p:nvSpPr>
          <p:cNvPr id="59397" name="タイトル 12"/>
          <p:cNvSpPr>
            <a:spLocks noGrp="1"/>
          </p:cNvSpPr>
          <p:nvPr>
            <p:ph type="title"/>
          </p:nvPr>
        </p:nvSpPr>
        <p:spPr/>
        <p:txBody>
          <a:bodyPr/>
          <a:lstStyle/>
          <a:p>
            <a:pPr eaLnBrk="1" hangingPunct="1"/>
            <a:r>
              <a:rPr lang="ja-JP" altLang="en-US" smtClean="0"/>
              <a:t>分析結果</a:t>
            </a:r>
          </a:p>
        </p:txBody>
      </p:sp>
      <p:pic>
        <p:nvPicPr>
          <p:cNvPr id="59398" name="Picture 3"/>
          <p:cNvPicPr>
            <a:picLocks noChangeAspect="1" noChangeArrowheads="1"/>
          </p:cNvPicPr>
          <p:nvPr/>
        </p:nvPicPr>
        <p:blipFill>
          <a:blip r:embed="rId3" cstate="print"/>
          <a:srcRect/>
          <a:stretch>
            <a:fillRect/>
          </a:stretch>
        </p:blipFill>
        <p:spPr bwMode="auto">
          <a:xfrm>
            <a:off x="1071563" y="1406525"/>
            <a:ext cx="2786062" cy="1819275"/>
          </a:xfrm>
          <a:prstGeom prst="rect">
            <a:avLst/>
          </a:prstGeom>
          <a:noFill/>
          <a:ln w="9525">
            <a:noFill/>
            <a:miter lim="800000"/>
            <a:headEnd/>
            <a:tailEnd/>
          </a:ln>
        </p:spPr>
      </p:pic>
      <p:sp>
        <p:nvSpPr>
          <p:cNvPr id="59399" name="Rectangle 6"/>
          <p:cNvSpPr>
            <a:spLocks noChangeArrowheads="1"/>
          </p:cNvSpPr>
          <p:nvPr/>
        </p:nvSpPr>
        <p:spPr bwMode="auto">
          <a:xfrm rot="-5400000">
            <a:off x="42862" y="2182813"/>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各サブコミュニティごとの参加人数</a:t>
            </a:r>
          </a:p>
        </p:txBody>
      </p:sp>
      <p:sp>
        <p:nvSpPr>
          <p:cNvPr id="59400" name="Rectangle 21"/>
          <p:cNvSpPr>
            <a:spLocks noChangeArrowheads="1"/>
          </p:cNvSpPr>
          <p:nvPr/>
        </p:nvSpPr>
        <p:spPr bwMode="auto">
          <a:xfrm>
            <a:off x="1214438"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01" name="Rectangle 22"/>
          <p:cNvSpPr>
            <a:spLocks noChangeArrowheads="1"/>
          </p:cNvSpPr>
          <p:nvPr/>
        </p:nvSpPr>
        <p:spPr bwMode="auto">
          <a:xfrm>
            <a:off x="1909763"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02" name="Rectangle 23"/>
          <p:cNvSpPr>
            <a:spLocks noChangeArrowheads="1"/>
          </p:cNvSpPr>
          <p:nvPr/>
        </p:nvSpPr>
        <p:spPr bwMode="auto">
          <a:xfrm>
            <a:off x="2676525" y="12636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03" name="Rectangle 27"/>
          <p:cNvSpPr>
            <a:spLocks noChangeArrowheads="1"/>
          </p:cNvSpPr>
          <p:nvPr/>
        </p:nvSpPr>
        <p:spPr bwMode="auto">
          <a:xfrm>
            <a:off x="3105150"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04" name="Rectangle 29"/>
          <p:cNvSpPr>
            <a:spLocks noChangeArrowheads="1"/>
          </p:cNvSpPr>
          <p:nvPr/>
        </p:nvSpPr>
        <p:spPr bwMode="auto">
          <a:xfrm>
            <a:off x="2286000" y="322580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pic>
        <p:nvPicPr>
          <p:cNvPr id="59405" name="Picture 2"/>
          <p:cNvPicPr>
            <a:picLocks noChangeAspect="1" noChangeArrowheads="1"/>
          </p:cNvPicPr>
          <p:nvPr/>
        </p:nvPicPr>
        <p:blipFill>
          <a:blip r:embed="rId4" cstate="print"/>
          <a:srcRect/>
          <a:stretch>
            <a:fillRect/>
          </a:stretch>
        </p:blipFill>
        <p:spPr bwMode="auto">
          <a:xfrm>
            <a:off x="1071563" y="4205288"/>
            <a:ext cx="2786062" cy="1849437"/>
          </a:xfrm>
          <a:prstGeom prst="rect">
            <a:avLst/>
          </a:prstGeom>
          <a:noFill/>
          <a:ln w="9525">
            <a:noFill/>
            <a:miter lim="800000"/>
            <a:headEnd/>
            <a:tailEnd/>
          </a:ln>
        </p:spPr>
      </p:pic>
      <p:sp>
        <p:nvSpPr>
          <p:cNvPr id="59406" name="Rectangle 35"/>
          <p:cNvSpPr>
            <a:spLocks noChangeArrowheads="1"/>
          </p:cNvSpPr>
          <p:nvPr/>
        </p:nvSpPr>
        <p:spPr bwMode="auto">
          <a:xfrm rot="-5400000">
            <a:off x="738187" y="496887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コーディネータ兼任率</a:t>
            </a:r>
          </a:p>
        </p:txBody>
      </p:sp>
      <p:pic>
        <p:nvPicPr>
          <p:cNvPr id="59407" name="Picture 54"/>
          <p:cNvPicPr>
            <a:picLocks noChangeAspect="1" noChangeArrowheads="1"/>
          </p:cNvPicPr>
          <p:nvPr/>
        </p:nvPicPr>
        <p:blipFill>
          <a:blip r:embed="rId5" cstate="print"/>
          <a:srcRect/>
          <a:stretch>
            <a:fillRect/>
          </a:stretch>
        </p:blipFill>
        <p:spPr bwMode="auto">
          <a:xfrm>
            <a:off x="5072063" y="1482725"/>
            <a:ext cx="3000375" cy="1816100"/>
          </a:xfrm>
          <a:prstGeom prst="rect">
            <a:avLst/>
          </a:prstGeom>
          <a:noFill/>
          <a:ln w="9525">
            <a:noFill/>
            <a:miter lim="800000"/>
            <a:headEnd/>
            <a:tailEnd/>
          </a:ln>
        </p:spPr>
      </p:pic>
      <p:sp>
        <p:nvSpPr>
          <p:cNvPr id="59408" name="Rectangle 7"/>
          <p:cNvSpPr>
            <a:spLocks noChangeArrowheads="1"/>
          </p:cNvSpPr>
          <p:nvPr/>
        </p:nvSpPr>
        <p:spPr bwMode="auto">
          <a:xfrm rot="-5400000">
            <a:off x="4738687" y="2087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各コーディネータの人数</a:t>
            </a:r>
          </a:p>
        </p:txBody>
      </p:sp>
      <p:sp>
        <p:nvSpPr>
          <p:cNvPr id="59409" name="Line 20"/>
          <p:cNvSpPr>
            <a:spLocks noChangeShapeType="1"/>
          </p:cNvSpPr>
          <p:nvPr/>
        </p:nvSpPr>
        <p:spPr bwMode="auto">
          <a:xfrm>
            <a:off x="5360988" y="3792538"/>
            <a:ext cx="360362" cy="1587"/>
          </a:xfrm>
          <a:prstGeom prst="line">
            <a:avLst/>
          </a:prstGeom>
          <a:noFill/>
          <a:ln w="38100">
            <a:solidFill>
              <a:srgbClr val="CD6600"/>
            </a:solidFill>
            <a:round/>
            <a:headEnd/>
            <a:tailEnd/>
          </a:ln>
        </p:spPr>
        <p:txBody>
          <a:bodyPr/>
          <a:lstStyle/>
          <a:p>
            <a:endParaRPr lang="ja-JP" altLang="en-US"/>
          </a:p>
        </p:txBody>
      </p:sp>
      <p:sp>
        <p:nvSpPr>
          <p:cNvPr id="59410" name="Line 18"/>
          <p:cNvSpPr>
            <a:spLocks noChangeShapeType="1"/>
          </p:cNvSpPr>
          <p:nvPr/>
        </p:nvSpPr>
        <p:spPr bwMode="auto">
          <a:xfrm>
            <a:off x="5360988" y="3638550"/>
            <a:ext cx="360362" cy="1588"/>
          </a:xfrm>
          <a:prstGeom prst="line">
            <a:avLst/>
          </a:prstGeom>
          <a:noFill/>
          <a:ln w="38100">
            <a:solidFill>
              <a:srgbClr val="0000FF"/>
            </a:solidFill>
            <a:round/>
            <a:headEnd/>
            <a:tailEnd/>
          </a:ln>
        </p:spPr>
        <p:txBody>
          <a:bodyPr/>
          <a:lstStyle/>
          <a:p>
            <a:endParaRPr lang="ja-JP" altLang="en-US"/>
          </a:p>
        </p:txBody>
      </p:sp>
      <p:sp>
        <p:nvSpPr>
          <p:cNvPr id="59411" name="Line 15"/>
          <p:cNvSpPr>
            <a:spLocks noChangeShapeType="1"/>
          </p:cNvSpPr>
          <p:nvPr/>
        </p:nvSpPr>
        <p:spPr bwMode="auto">
          <a:xfrm>
            <a:off x="5359400" y="4127500"/>
            <a:ext cx="360363" cy="1588"/>
          </a:xfrm>
          <a:prstGeom prst="line">
            <a:avLst/>
          </a:prstGeom>
          <a:noFill/>
          <a:ln w="38100">
            <a:solidFill>
              <a:srgbClr val="FF0000"/>
            </a:solidFill>
            <a:round/>
            <a:headEnd/>
            <a:tailEnd/>
          </a:ln>
        </p:spPr>
        <p:txBody>
          <a:bodyPr/>
          <a:lstStyle/>
          <a:p>
            <a:endParaRPr lang="ja-JP" altLang="en-US"/>
          </a:p>
        </p:txBody>
      </p:sp>
      <p:sp>
        <p:nvSpPr>
          <p:cNvPr id="59412" name="Rectangle 16"/>
          <p:cNvSpPr>
            <a:spLocks noChangeArrowheads="1"/>
          </p:cNvSpPr>
          <p:nvPr/>
        </p:nvSpPr>
        <p:spPr bwMode="auto">
          <a:xfrm>
            <a:off x="5829300" y="3559175"/>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59413" name="Rectangle 17"/>
          <p:cNvSpPr>
            <a:spLocks noChangeArrowheads="1"/>
          </p:cNvSpPr>
          <p:nvPr/>
        </p:nvSpPr>
        <p:spPr bwMode="auto">
          <a:xfrm>
            <a:off x="5214938" y="3540125"/>
            <a:ext cx="2879725" cy="701675"/>
          </a:xfrm>
          <a:prstGeom prst="rect">
            <a:avLst/>
          </a:prstGeom>
          <a:noFill/>
          <a:ln w="9525">
            <a:solidFill>
              <a:schemeClr val="tx1"/>
            </a:solidFill>
            <a:miter lim="800000"/>
            <a:headEnd/>
            <a:tailEnd/>
          </a:ln>
        </p:spPr>
        <p:txBody>
          <a:bodyPr wrap="none" anchor="ctr"/>
          <a:lstStyle/>
          <a:p>
            <a:endParaRPr lang="ja-JP" altLang="en-US"/>
          </a:p>
        </p:txBody>
      </p:sp>
      <p:sp>
        <p:nvSpPr>
          <p:cNvPr id="59414" name="Line 19"/>
          <p:cNvSpPr>
            <a:spLocks noChangeShapeType="1"/>
          </p:cNvSpPr>
          <p:nvPr/>
        </p:nvSpPr>
        <p:spPr bwMode="auto">
          <a:xfrm>
            <a:off x="5360988" y="3963988"/>
            <a:ext cx="360362" cy="1587"/>
          </a:xfrm>
          <a:prstGeom prst="line">
            <a:avLst/>
          </a:prstGeom>
          <a:noFill/>
          <a:ln w="38100">
            <a:solidFill>
              <a:srgbClr val="006400"/>
            </a:solidFill>
            <a:round/>
            <a:headEnd/>
            <a:tailEnd/>
          </a:ln>
        </p:spPr>
        <p:txBody>
          <a:bodyPr/>
          <a:lstStyle/>
          <a:p>
            <a:endParaRPr lang="ja-JP" altLang="en-US"/>
          </a:p>
        </p:txBody>
      </p:sp>
      <p:sp>
        <p:nvSpPr>
          <p:cNvPr id="59415" name="Rectangle 29"/>
          <p:cNvSpPr>
            <a:spLocks noChangeArrowheads="1"/>
          </p:cNvSpPr>
          <p:nvPr/>
        </p:nvSpPr>
        <p:spPr bwMode="auto">
          <a:xfrm>
            <a:off x="6534150" y="33210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grpSp>
        <p:nvGrpSpPr>
          <p:cNvPr id="2" name="グループ化 47"/>
          <p:cNvGrpSpPr>
            <a:grpSpLocks/>
          </p:cNvGrpSpPr>
          <p:nvPr/>
        </p:nvGrpSpPr>
        <p:grpSpPr bwMode="auto">
          <a:xfrm>
            <a:off x="714375" y="3424238"/>
            <a:ext cx="3455988" cy="250825"/>
            <a:chOff x="714348" y="3412585"/>
            <a:chExt cx="3455988" cy="250825"/>
          </a:xfrm>
        </p:grpSpPr>
        <p:sp>
          <p:nvSpPr>
            <p:cNvPr id="59437"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8"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9"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40"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41"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42"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4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grpSp>
        <p:nvGrpSpPr>
          <p:cNvPr id="3" name="グループ化 48"/>
          <p:cNvGrpSpPr>
            <a:grpSpLocks/>
          </p:cNvGrpSpPr>
          <p:nvPr/>
        </p:nvGrpSpPr>
        <p:grpSpPr bwMode="auto">
          <a:xfrm>
            <a:off x="714375" y="6249988"/>
            <a:ext cx="3455988" cy="250825"/>
            <a:chOff x="714348" y="3412585"/>
            <a:chExt cx="3455988" cy="250825"/>
          </a:xfrm>
        </p:grpSpPr>
        <p:sp>
          <p:nvSpPr>
            <p:cNvPr id="59430"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1"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2"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33"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34"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35"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36"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sp>
        <p:nvSpPr>
          <p:cNvPr id="59418" name="Rectangle 29"/>
          <p:cNvSpPr>
            <a:spLocks noChangeArrowheads="1"/>
          </p:cNvSpPr>
          <p:nvPr/>
        </p:nvSpPr>
        <p:spPr bwMode="auto">
          <a:xfrm>
            <a:off x="2286000" y="604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sp>
        <p:nvSpPr>
          <p:cNvPr id="59419" name="Rectangle 21"/>
          <p:cNvSpPr>
            <a:spLocks noChangeArrowheads="1"/>
          </p:cNvSpPr>
          <p:nvPr/>
        </p:nvSpPr>
        <p:spPr bwMode="auto">
          <a:xfrm>
            <a:off x="5286375"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0" name="Rectangle 22"/>
          <p:cNvSpPr>
            <a:spLocks noChangeArrowheads="1"/>
          </p:cNvSpPr>
          <p:nvPr/>
        </p:nvSpPr>
        <p:spPr bwMode="auto">
          <a:xfrm>
            <a:off x="600075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1" name="Rectangle 23"/>
          <p:cNvSpPr>
            <a:spLocks noChangeArrowheads="1"/>
          </p:cNvSpPr>
          <p:nvPr/>
        </p:nvSpPr>
        <p:spPr bwMode="auto">
          <a:xfrm>
            <a:off x="6848475" y="13350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2" name="Rectangle 27"/>
          <p:cNvSpPr>
            <a:spLocks noChangeArrowheads="1"/>
          </p:cNvSpPr>
          <p:nvPr/>
        </p:nvSpPr>
        <p:spPr bwMode="auto">
          <a:xfrm>
            <a:off x="727710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3" name="Rectangle 52"/>
          <p:cNvSpPr>
            <a:spLocks noChangeArrowheads="1"/>
          </p:cNvSpPr>
          <p:nvPr/>
        </p:nvSpPr>
        <p:spPr bwMode="auto">
          <a:xfrm>
            <a:off x="642938" y="1068388"/>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59424" name="Rectangle 21"/>
          <p:cNvSpPr>
            <a:spLocks noChangeArrowheads="1"/>
          </p:cNvSpPr>
          <p:nvPr/>
        </p:nvSpPr>
        <p:spPr bwMode="auto">
          <a:xfrm>
            <a:off x="1214438"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5" name="Rectangle 22"/>
          <p:cNvSpPr>
            <a:spLocks noChangeArrowheads="1"/>
          </p:cNvSpPr>
          <p:nvPr/>
        </p:nvSpPr>
        <p:spPr bwMode="auto">
          <a:xfrm>
            <a:off x="1909763"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6" name="Rectangle 23"/>
          <p:cNvSpPr>
            <a:spLocks noChangeArrowheads="1"/>
          </p:cNvSpPr>
          <p:nvPr/>
        </p:nvSpPr>
        <p:spPr bwMode="auto">
          <a:xfrm>
            <a:off x="2676525" y="4087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7" name="Rectangle 27"/>
          <p:cNvSpPr>
            <a:spLocks noChangeArrowheads="1"/>
          </p:cNvSpPr>
          <p:nvPr/>
        </p:nvSpPr>
        <p:spPr bwMode="auto">
          <a:xfrm>
            <a:off x="3105150"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8" name="Rectangle 52"/>
          <p:cNvSpPr>
            <a:spLocks noChangeArrowheads="1"/>
          </p:cNvSpPr>
          <p:nvPr/>
        </p:nvSpPr>
        <p:spPr bwMode="auto">
          <a:xfrm>
            <a:off x="642938" y="3897313"/>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59429" name="Rectangle 52"/>
          <p:cNvSpPr>
            <a:spLocks noChangeArrowheads="1"/>
          </p:cNvSpPr>
          <p:nvPr/>
        </p:nvSpPr>
        <p:spPr bwMode="auto">
          <a:xfrm>
            <a:off x="4857750" y="1068388"/>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コンテンツ プレースホルダ 2"/>
          <p:cNvSpPr>
            <a:spLocks noGrp="1"/>
          </p:cNvSpPr>
          <p:nvPr>
            <p:ph idx="1"/>
          </p:nvPr>
        </p:nvSpPr>
        <p:spPr>
          <a:xfrm>
            <a:off x="457200" y="1143000"/>
            <a:ext cx="8229600" cy="5500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ユーザコミュニティの参加人数が増加している．</a:t>
            </a:r>
            <a:endParaRPr lang="en-US" altLang="ja-JP" smtClean="0"/>
          </a:p>
          <a:p>
            <a:pPr eaLnBrk="1" hangingPunct="1">
              <a:buClr>
                <a:schemeClr val="tx1"/>
              </a:buClr>
            </a:pPr>
            <a:r>
              <a:rPr lang="ja-JP" altLang="en-US" smtClean="0">
                <a:solidFill>
                  <a:srgbClr val="3333CC"/>
                </a:solidFill>
              </a:rPr>
              <a:t>コーディネータ（開発者＆ユーザ）</a:t>
            </a:r>
            <a:r>
              <a:rPr lang="ja-JP" altLang="en-US" smtClean="0"/>
              <a:t>が増加している．</a:t>
            </a:r>
            <a:endParaRPr lang="en-US" altLang="ja-JP" smtClean="0"/>
          </a:p>
        </p:txBody>
      </p:sp>
      <p:sp>
        <p:nvSpPr>
          <p:cNvPr id="67" name="正方形/長方形 66"/>
          <p:cNvSpPr/>
          <p:nvPr/>
        </p:nvSpPr>
        <p:spPr>
          <a:xfrm>
            <a:off x="642938" y="1571625"/>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正方形/長方形 67"/>
          <p:cNvSpPr/>
          <p:nvPr/>
        </p:nvSpPr>
        <p:spPr>
          <a:xfrm rot="10800000">
            <a:off x="1714500" y="1571625"/>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1" name="タイトル 1"/>
          <p:cNvSpPr>
            <a:spLocks noGrp="1"/>
          </p:cNvSpPr>
          <p:nvPr>
            <p:ph type="title"/>
          </p:nvPr>
        </p:nvSpPr>
        <p:spPr/>
        <p:txBody>
          <a:bodyPr/>
          <a:lstStyle/>
          <a:p>
            <a:pPr eaLnBrk="1" hangingPunct="1"/>
            <a:r>
              <a:rPr lang="ja-JP" altLang="en-US" smtClean="0"/>
              <a:t>分析結果（前期）</a:t>
            </a:r>
          </a:p>
        </p:txBody>
      </p:sp>
      <p:sp>
        <p:nvSpPr>
          <p:cNvPr id="60423" name="スライド番号プレースホルダ 47"/>
          <p:cNvSpPr>
            <a:spLocks noGrp="1"/>
          </p:cNvSpPr>
          <p:nvPr>
            <p:ph type="sldNum" sz="quarter" idx="12"/>
          </p:nvPr>
        </p:nvSpPr>
        <p:spPr>
          <a:noFill/>
        </p:spPr>
        <p:txBody>
          <a:bodyPr/>
          <a:lstStyle/>
          <a:p>
            <a:fld id="{BAA37ADE-50FB-4DAC-AFB7-54A43D9ED0E5}" type="slidenum">
              <a:rPr lang="ja-JP" altLang="en-US"/>
              <a:pPr/>
              <a:t>171</a:t>
            </a:fld>
            <a:endParaRPr lang="ja-JP" altLang="en-US"/>
          </a:p>
        </p:txBody>
      </p:sp>
      <p:pic>
        <p:nvPicPr>
          <p:cNvPr id="60425" name="Picture 3"/>
          <p:cNvPicPr>
            <a:picLocks noChangeAspect="1" noChangeArrowheads="1"/>
          </p:cNvPicPr>
          <p:nvPr/>
        </p:nvPicPr>
        <p:blipFill>
          <a:blip r:embed="rId3" cstate="print"/>
          <a:srcRect/>
          <a:stretch>
            <a:fillRect/>
          </a:stretch>
        </p:blipFill>
        <p:spPr bwMode="auto">
          <a:xfrm>
            <a:off x="528638" y="1500188"/>
            <a:ext cx="3924300" cy="2386012"/>
          </a:xfrm>
          <a:prstGeom prst="rect">
            <a:avLst/>
          </a:prstGeom>
          <a:noFill/>
          <a:ln w="9525">
            <a:noFill/>
            <a:miter lim="800000"/>
            <a:headEnd/>
            <a:tailEnd/>
          </a:ln>
        </p:spPr>
      </p:pic>
      <p:sp>
        <p:nvSpPr>
          <p:cNvPr id="64" name="正方形/長方形 63"/>
          <p:cNvSpPr/>
          <p:nvPr/>
        </p:nvSpPr>
        <p:spPr>
          <a:xfrm>
            <a:off x="5000625" y="1571625"/>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 name="正方形/長方形 64"/>
          <p:cNvSpPr/>
          <p:nvPr/>
        </p:nvSpPr>
        <p:spPr>
          <a:xfrm rot="10800000">
            <a:off x="6072188" y="1571625"/>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0428" name="Picture 54"/>
          <p:cNvPicPr>
            <a:picLocks noChangeAspect="1" noChangeArrowheads="1"/>
          </p:cNvPicPr>
          <p:nvPr/>
        </p:nvPicPr>
        <p:blipFill>
          <a:blip r:embed="rId4" cstate="print"/>
          <a:srcRect/>
          <a:stretch>
            <a:fillRect/>
          </a:stretch>
        </p:blipFill>
        <p:spPr bwMode="auto">
          <a:xfrm>
            <a:off x="4746625" y="1500188"/>
            <a:ext cx="3897313" cy="2386012"/>
          </a:xfrm>
          <a:prstGeom prst="rect">
            <a:avLst/>
          </a:prstGeom>
          <a:noFill/>
          <a:ln w="9525">
            <a:noFill/>
            <a:miter lim="800000"/>
            <a:headEnd/>
            <a:tailEnd/>
          </a:ln>
        </p:spPr>
      </p:pic>
      <p:sp>
        <p:nvSpPr>
          <p:cNvPr id="60429" name="Rectangle 6"/>
          <p:cNvSpPr>
            <a:spLocks noChangeArrowheads="1"/>
          </p:cNvSpPr>
          <p:nvPr/>
        </p:nvSpPr>
        <p:spPr bwMode="auto">
          <a:xfrm rot="-5400000">
            <a:off x="-514350" y="260191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0430" name="Rectangle 21"/>
          <p:cNvSpPr>
            <a:spLocks noChangeArrowheads="1"/>
          </p:cNvSpPr>
          <p:nvPr/>
        </p:nvSpPr>
        <p:spPr bwMode="auto">
          <a:xfrm>
            <a:off x="812800"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31" name="Rectangle 22"/>
          <p:cNvSpPr>
            <a:spLocks noChangeArrowheads="1"/>
          </p:cNvSpPr>
          <p:nvPr/>
        </p:nvSpPr>
        <p:spPr bwMode="auto">
          <a:xfrm>
            <a:off x="1785938"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32" name="Rectangle 23"/>
          <p:cNvSpPr>
            <a:spLocks noChangeArrowheads="1"/>
          </p:cNvSpPr>
          <p:nvPr/>
        </p:nvSpPr>
        <p:spPr bwMode="auto">
          <a:xfrm>
            <a:off x="2927350" y="13446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33" name="Rectangle 27"/>
          <p:cNvSpPr>
            <a:spLocks noChangeArrowheads="1"/>
          </p:cNvSpPr>
          <p:nvPr/>
        </p:nvSpPr>
        <p:spPr bwMode="auto">
          <a:xfrm>
            <a:off x="3413125"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34" name="Rectangle 29"/>
          <p:cNvSpPr>
            <a:spLocks noChangeArrowheads="1"/>
          </p:cNvSpPr>
          <p:nvPr/>
        </p:nvSpPr>
        <p:spPr bwMode="auto">
          <a:xfrm>
            <a:off x="21431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0435" name="Rectangle 52"/>
          <p:cNvSpPr>
            <a:spLocks noChangeArrowheads="1"/>
          </p:cNvSpPr>
          <p:nvPr/>
        </p:nvSpPr>
        <p:spPr bwMode="auto">
          <a:xfrm>
            <a:off x="598488" y="111918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92" name="直線矢印コネクタ 91"/>
          <p:cNvCxnSpPr/>
          <p:nvPr/>
        </p:nvCxnSpPr>
        <p:spPr>
          <a:xfrm rot="5400000" flipH="1" flipV="1">
            <a:off x="1035843" y="2107407"/>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0437" name="Rectangle 7"/>
          <p:cNvSpPr>
            <a:spLocks noChangeArrowheads="1"/>
          </p:cNvSpPr>
          <p:nvPr/>
        </p:nvSpPr>
        <p:spPr bwMode="auto">
          <a:xfrm rot="-5400000">
            <a:off x="4381500" y="24050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0438" name="Rectangle 52"/>
          <p:cNvSpPr>
            <a:spLocks noChangeArrowheads="1"/>
          </p:cNvSpPr>
          <p:nvPr/>
        </p:nvSpPr>
        <p:spPr bwMode="auto">
          <a:xfrm>
            <a:off x="4857750" y="114300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0439" name="Rectangle 21"/>
          <p:cNvSpPr>
            <a:spLocks noChangeArrowheads="1"/>
          </p:cNvSpPr>
          <p:nvPr/>
        </p:nvSpPr>
        <p:spPr bwMode="auto">
          <a:xfrm>
            <a:off x="4972050"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40" name="Rectangle 22"/>
          <p:cNvSpPr>
            <a:spLocks noChangeArrowheads="1"/>
          </p:cNvSpPr>
          <p:nvPr/>
        </p:nvSpPr>
        <p:spPr bwMode="auto">
          <a:xfrm>
            <a:off x="5972175"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41" name="Rectangle 23"/>
          <p:cNvSpPr>
            <a:spLocks noChangeArrowheads="1"/>
          </p:cNvSpPr>
          <p:nvPr/>
        </p:nvSpPr>
        <p:spPr bwMode="auto">
          <a:xfrm>
            <a:off x="7113588" y="13668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42" name="Rectangle 27"/>
          <p:cNvSpPr>
            <a:spLocks noChangeArrowheads="1"/>
          </p:cNvSpPr>
          <p:nvPr/>
        </p:nvSpPr>
        <p:spPr bwMode="auto">
          <a:xfrm>
            <a:off x="7599363"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43" name="Rectangle 29"/>
          <p:cNvSpPr>
            <a:spLocks noChangeArrowheads="1"/>
          </p:cNvSpPr>
          <p:nvPr/>
        </p:nvSpPr>
        <p:spPr bwMode="auto">
          <a:xfrm>
            <a:off x="63849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03" name="直線矢印コネクタ 102"/>
          <p:cNvCxnSpPr/>
          <p:nvPr/>
        </p:nvCxnSpPr>
        <p:spPr>
          <a:xfrm rot="5400000" flipH="1" flipV="1">
            <a:off x="5357813" y="2214563"/>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100513"/>
            <a:ext cx="3643313" cy="357187"/>
            <a:chOff x="714348" y="3412585"/>
            <a:chExt cx="3455988" cy="250825"/>
          </a:xfrm>
        </p:grpSpPr>
        <p:sp>
          <p:nvSpPr>
            <p:cNvPr id="6045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045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045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045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045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045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045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0446" name="Line 18"/>
          <p:cNvSpPr>
            <a:spLocks noChangeShapeType="1"/>
          </p:cNvSpPr>
          <p:nvPr/>
        </p:nvSpPr>
        <p:spPr bwMode="auto">
          <a:xfrm>
            <a:off x="5360988" y="4211638"/>
            <a:ext cx="360362" cy="1587"/>
          </a:xfrm>
          <a:prstGeom prst="line">
            <a:avLst/>
          </a:prstGeom>
          <a:noFill/>
          <a:ln w="38100">
            <a:solidFill>
              <a:srgbClr val="0000FF"/>
            </a:solidFill>
            <a:round/>
            <a:headEnd/>
            <a:tailEnd/>
          </a:ln>
        </p:spPr>
        <p:txBody>
          <a:bodyPr/>
          <a:lstStyle/>
          <a:p>
            <a:endParaRPr lang="ja-JP" altLang="en-US"/>
          </a:p>
        </p:txBody>
      </p:sp>
      <p:sp>
        <p:nvSpPr>
          <p:cNvPr id="60447" name="Rectangle 16"/>
          <p:cNvSpPr>
            <a:spLocks noChangeArrowheads="1"/>
          </p:cNvSpPr>
          <p:nvPr/>
        </p:nvSpPr>
        <p:spPr bwMode="auto">
          <a:xfrm>
            <a:off x="5891213" y="4132263"/>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0448" name="Rectangle 17"/>
          <p:cNvSpPr>
            <a:spLocks noChangeArrowheads="1"/>
          </p:cNvSpPr>
          <p:nvPr/>
        </p:nvSpPr>
        <p:spPr bwMode="auto">
          <a:xfrm>
            <a:off x="5214938" y="4100513"/>
            <a:ext cx="3000375" cy="928687"/>
          </a:xfrm>
          <a:prstGeom prst="rect">
            <a:avLst/>
          </a:prstGeom>
          <a:noFill/>
          <a:ln w="9525">
            <a:solidFill>
              <a:schemeClr val="tx1"/>
            </a:solidFill>
            <a:miter lim="800000"/>
            <a:headEnd/>
            <a:tailEnd/>
          </a:ln>
        </p:spPr>
        <p:txBody>
          <a:bodyPr wrap="none" anchor="ctr"/>
          <a:lstStyle/>
          <a:p>
            <a:endParaRPr lang="ja-JP" altLang="en-US"/>
          </a:p>
        </p:txBody>
      </p:sp>
      <p:sp>
        <p:nvSpPr>
          <p:cNvPr id="60449" name="Line 19"/>
          <p:cNvSpPr>
            <a:spLocks noChangeShapeType="1"/>
          </p:cNvSpPr>
          <p:nvPr/>
        </p:nvSpPr>
        <p:spPr bwMode="auto">
          <a:xfrm>
            <a:off x="5360988" y="4608513"/>
            <a:ext cx="360362" cy="1587"/>
          </a:xfrm>
          <a:prstGeom prst="line">
            <a:avLst/>
          </a:prstGeom>
          <a:noFill/>
          <a:ln w="38100">
            <a:solidFill>
              <a:srgbClr val="006400"/>
            </a:solidFill>
            <a:round/>
            <a:headEnd/>
            <a:tailEnd/>
          </a:ln>
        </p:spPr>
        <p:txBody>
          <a:bodyPr/>
          <a:lstStyle/>
          <a:p>
            <a:endParaRPr lang="ja-JP" altLang="en-US"/>
          </a:p>
        </p:txBody>
      </p:sp>
      <p:sp>
        <p:nvSpPr>
          <p:cNvPr id="129" name="Line 18"/>
          <p:cNvSpPr>
            <a:spLocks noChangeShapeType="1"/>
          </p:cNvSpPr>
          <p:nvPr/>
        </p:nvSpPr>
        <p:spPr bwMode="auto">
          <a:xfrm>
            <a:off x="5357813" y="4405313"/>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0451" name="Line 19"/>
          <p:cNvSpPr>
            <a:spLocks noChangeShapeType="1"/>
          </p:cNvSpPr>
          <p:nvPr/>
        </p:nvSpPr>
        <p:spPr bwMode="auto">
          <a:xfrm>
            <a:off x="5367338" y="4794250"/>
            <a:ext cx="360362" cy="1588"/>
          </a:xfrm>
          <a:prstGeom prst="line">
            <a:avLst/>
          </a:prstGeom>
          <a:noFill/>
          <a:ln w="38100">
            <a:solidFill>
              <a:srgbClr val="FF0000"/>
            </a:solidFill>
            <a:round/>
            <a:headEnd/>
            <a:tailEnd/>
          </a:ln>
        </p:spPr>
        <p:txBody>
          <a:bodyPr/>
          <a:lstStyle/>
          <a:p>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642938" y="1524000"/>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正方形/長方形 42"/>
          <p:cNvSpPr/>
          <p:nvPr/>
        </p:nvSpPr>
        <p:spPr>
          <a:xfrm rot="10800000">
            <a:off x="1714500" y="1524000"/>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44" name="コンテンツ プレースホルダ 2"/>
          <p:cNvSpPr>
            <a:spLocks noGrp="1"/>
          </p:cNvSpPr>
          <p:nvPr>
            <p:ph idx="1"/>
          </p:nvPr>
        </p:nvSpPr>
        <p:spPr>
          <a:xfrm>
            <a:off x="457200" y="857250"/>
            <a:ext cx="8229600" cy="628650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ユーザの増加に伴い，ユーザコミュニティにも参加する開発者が増加したために</a:t>
            </a:r>
            <a:r>
              <a:rPr lang="ja-JP" altLang="en-US" smtClean="0">
                <a:solidFill>
                  <a:srgbClr val="3333CC"/>
                </a:solidFill>
              </a:rPr>
              <a:t>コーディネータ（開発者＆ユーザ）</a:t>
            </a:r>
            <a:r>
              <a:rPr lang="ja-JP" altLang="en-US" smtClean="0"/>
              <a:t>が増加したと考えられる．</a:t>
            </a:r>
            <a:endParaRPr lang="en-US" altLang="ja-JP" smtClean="0"/>
          </a:p>
          <a:p>
            <a:pPr eaLnBrk="1" hangingPunct="1"/>
            <a:r>
              <a:rPr lang="ja-JP" altLang="en-US" smtClean="0"/>
              <a:t>開発者とユーザの協調作業が円滑に行われていると考えられる．</a:t>
            </a:r>
            <a:endParaRPr lang="en-US" altLang="ja-JP" smtClean="0"/>
          </a:p>
          <a:p>
            <a:pPr eaLnBrk="1" hangingPunct="1"/>
            <a:endParaRPr lang="en-US" altLang="ja-JP" smtClean="0"/>
          </a:p>
        </p:txBody>
      </p:sp>
      <p:sp>
        <p:nvSpPr>
          <p:cNvPr id="44" name="正方形/長方形 43"/>
          <p:cNvSpPr/>
          <p:nvPr/>
        </p:nvSpPr>
        <p:spPr>
          <a:xfrm>
            <a:off x="5000625" y="1524000"/>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6" name="Picture 3"/>
          <p:cNvPicPr>
            <a:picLocks noChangeAspect="1" noChangeArrowheads="1"/>
          </p:cNvPicPr>
          <p:nvPr/>
        </p:nvPicPr>
        <p:blipFill>
          <a:blip r:embed="rId3" cstate="print"/>
          <a:srcRect/>
          <a:stretch>
            <a:fillRect/>
          </a:stretch>
        </p:blipFill>
        <p:spPr bwMode="auto">
          <a:xfrm>
            <a:off x="528638" y="1452563"/>
            <a:ext cx="3924300" cy="2386012"/>
          </a:xfrm>
          <a:prstGeom prst="rect">
            <a:avLst/>
          </a:prstGeom>
          <a:noFill/>
          <a:ln w="9525">
            <a:noFill/>
            <a:miter lim="800000"/>
            <a:headEnd/>
            <a:tailEnd/>
          </a:ln>
        </p:spPr>
      </p:pic>
      <p:sp>
        <p:nvSpPr>
          <p:cNvPr id="45" name="正方形/長方形 44"/>
          <p:cNvSpPr/>
          <p:nvPr/>
        </p:nvSpPr>
        <p:spPr>
          <a:xfrm rot="10800000">
            <a:off x="6072188" y="1524000"/>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8" name="Picture 54"/>
          <p:cNvPicPr>
            <a:picLocks noChangeAspect="1" noChangeArrowheads="1"/>
          </p:cNvPicPr>
          <p:nvPr/>
        </p:nvPicPr>
        <p:blipFill>
          <a:blip r:embed="rId4" cstate="print"/>
          <a:srcRect/>
          <a:stretch>
            <a:fillRect/>
          </a:stretch>
        </p:blipFill>
        <p:spPr bwMode="auto">
          <a:xfrm>
            <a:off x="4746625" y="1452563"/>
            <a:ext cx="3897313" cy="2386012"/>
          </a:xfrm>
          <a:prstGeom prst="rect">
            <a:avLst/>
          </a:prstGeom>
          <a:noFill/>
          <a:ln w="9525">
            <a:noFill/>
            <a:miter lim="800000"/>
            <a:headEnd/>
            <a:tailEnd/>
          </a:ln>
        </p:spPr>
      </p:pic>
      <p:sp>
        <p:nvSpPr>
          <p:cNvPr id="61449" name="タイトル 1"/>
          <p:cNvSpPr>
            <a:spLocks noGrp="1"/>
          </p:cNvSpPr>
          <p:nvPr>
            <p:ph type="title"/>
          </p:nvPr>
        </p:nvSpPr>
        <p:spPr>
          <a:xfrm>
            <a:off x="355600" y="115888"/>
            <a:ext cx="8574088" cy="576262"/>
          </a:xfrm>
        </p:spPr>
        <p:txBody>
          <a:bodyPr/>
          <a:lstStyle/>
          <a:p>
            <a:pPr eaLnBrk="1" hangingPunct="1"/>
            <a:r>
              <a:rPr lang="ja-JP" altLang="en-US" smtClean="0"/>
              <a:t>考察（前期）</a:t>
            </a:r>
          </a:p>
        </p:txBody>
      </p:sp>
      <p:sp>
        <p:nvSpPr>
          <p:cNvPr id="61451" name="スライド番号プレースホルダ 47"/>
          <p:cNvSpPr>
            <a:spLocks noGrp="1"/>
          </p:cNvSpPr>
          <p:nvPr>
            <p:ph type="sldNum" sz="quarter" idx="12"/>
          </p:nvPr>
        </p:nvSpPr>
        <p:spPr>
          <a:noFill/>
        </p:spPr>
        <p:txBody>
          <a:bodyPr/>
          <a:lstStyle/>
          <a:p>
            <a:fld id="{D8EAB704-8FBB-4F7E-8A3B-F65B9B10AB1A}" type="slidenum">
              <a:rPr lang="ja-JP" altLang="en-US"/>
              <a:pPr/>
              <a:t>172</a:t>
            </a:fld>
            <a:endParaRPr lang="ja-JP" altLang="en-US"/>
          </a:p>
        </p:txBody>
      </p:sp>
      <p:sp>
        <p:nvSpPr>
          <p:cNvPr id="61453" name="Rectangle 6"/>
          <p:cNvSpPr>
            <a:spLocks noChangeArrowheads="1"/>
          </p:cNvSpPr>
          <p:nvPr/>
        </p:nvSpPr>
        <p:spPr bwMode="auto">
          <a:xfrm rot="-5400000">
            <a:off x="-514350" y="2554288"/>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1454"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55"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56"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57"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58"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1459"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1460" name="Rectangle 7"/>
          <p:cNvSpPr>
            <a:spLocks noChangeArrowheads="1"/>
          </p:cNvSpPr>
          <p:nvPr/>
        </p:nvSpPr>
        <p:spPr bwMode="auto">
          <a:xfrm rot="-5400000">
            <a:off x="4381500" y="2357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1461" name="Rectangle 52"/>
          <p:cNvSpPr>
            <a:spLocks noChangeArrowheads="1"/>
          </p:cNvSpPr>
          <p:nvPr/>
        </p:nvSpPr>
        <p:spPr bwMode="auto">
          <a:xfrm>
            <a:off x="4857750" y="10953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1462" name="Rectangle 21"/>
          <p:cNvSpPr>
            <a:spLocks noChangeArrowheads="1"/>
          </p:cNvSpPr>
          <p:nvPr/>
        </p:nvSpPr>
        <p:spPr bwMode="auto">
          <a:xfrm>
            <a:off x="4972050"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63" name="Rectangle 22"/>
          <p:cNvSpPr>
            <a:spLocks noChangeArrowheads="1"/>
          </p:cNvSpPr>
          <p:nvPr/>
        </p:nvSpPr>
        <p:spPr bwMode="auto">
          <a:xfrm>
            <a:off x="5972175"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64" name="Rectangle 23"/>
          <p:cNvSpPr>
            <a:spLocks noChangeArrowheads="1"/>
          </p:cNvSpPr>
          <p:nvPr/>
        </p:nvSpPr>
        <p:spPr bwMode="auto">
          <a:xfrm>
            <a:off x="7113588" y="13192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65" name="Rectangle 27"/>
          <p:cNvSpPr>
            <a:spLocks noChangeArrowheads="1"/>
          </p:cNvSpPr>
          <p:nvPr/>
        </p:nvSpPr>
        <p:spPr bwMode="auto">
          <a:xfrm>
            <a:off x="7599363"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66"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21" name="直線矢印コネクタ 120"/>
          <p:cNvCxnSpPr/>
          <p:nvPr/>
        </p:nvCxnSpPr>
        <p:spPr>
          <a:xfrm rot="5400000" flipH="1" flipV="1">
            <a:off x="5357813" y="2166938"/>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24313"/>
            <a:ext cx="3643313" cy="357187"/>
            <a:chOff x="714348" y="3412585"/>
            <a:chExt cx="3455988" cy="250825"/>
          </a:xfrm>
        </p:grpSpPr>
        <p:sp>
          <p:nvSpPr>
            <p:cNvPr id="6147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147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147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147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148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148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148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1469" name="Line 18"/>
          <p:cNvSpPr>
            <a:spLocks noChangeShapeType="1"/>
          </p:cNvSpPr>
          <p:nvPr/>
        </p:nvSpPr>
        <p:spPr bwMode="auto">
          <a:xfrm>
            <a:off x="5475288" y="4132263"/>
            <a:ext cx="360362" cy="1587"/>
          </a:xfrm>
          <a:prstGeom prst="line">
            <a:avLst/>
          </a:prstGeom>
          <a:noFill/>
          <a:ln w="38100">
            <a:solidFill>
              <a:srgbClr val="0000FF"/>
            </a:solidFill>
            <a:round/>
            <a:headEnd/>
            <a:tailEnd/>
          </a:ln>
        </p:spPr>
        <p:txBody>
          <a:bodyPr/>
          <a:lstStyle/>
          <a:p>
            <a:endParaRPr lang="ja-JP" altLang="en-US"/>
          </a:p>
        </p:txBody>
      </p:sp>
      <p:sp>
        <p:nvSpPr>
          <p:cNvPr id="61470" name="Rectangle 16"/>
          <p:cNvSpPr>
            <a:spLocks noChangeArrowheads="1"/>
          </p:cNvSpPr>
          <p:nvPr/>
        </p:nvSpPr>
        <p:spPr bwMode="auto">
          <a:xfrm>
            <a:off x="6005513" y="4052888"/>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1471" name="Rectangle 17"/>
          <p:cNvSpPr>
            <a:spLocks noChangeArrowheads="1"/>
          </p:cNvSpPr>
          <p:nvPr/>
        </p:nvSpPr>
        <p:spPr bwMode="auto">
          <a:xfrm>
            <a:off x="5329238" y="4017963"/>
            <a:ext cx="3000375" cy="857250"/>
          </a:xfrm>
          <a:prstGeom prst="rect">
            <a:avLst/>
          </a:prstGeom>
          <a:noFill/>
          <a:ln w="9525">
            <a:solidFill>
              <a:schemeClr val="tx1"/>
            </a:solidFill>
            <a:miter lim="800000"/>
            <a:headEnd/>
            <a:tailEnd/>
          </a:ln>
        </p:spPr>
        <p:txBody>
          <a:bodyPr wrap="none" anchor="ctr"/>
          <a:lstStyle/>
          <a:p>
            <a:endParaRPr lang="ja-JP" altLang="en-US"/>
          </a:p>
        </p:txBody>
      </p:sp>
      <p:sp>
        <p:nvSpPr>
          <p:cNvPr id="61472" name="Line 19"/>
          <p:cNvSpPr>
            <a:spLocks noChangeShapeType="1"/>
          </p:cNvSpPr>
          <p:nvPr/>
        </p:nvSpPr>
        <p:spPr bwMode="auto">
          <a:xfrm>
            <a:off x="5475288" y="4529138"/>
            <a:ext cx="360362" cy="1587"/>
          </a:xfrm>
          <a:prstGeom prst="line">
            <a:avLst/>
          </a:prstGeom>
          <a:noFill/>
          <a:ln w="38100">
            <a:solidFill>
              <a:srgbClr val="006400"/>
            </a:solidFill>
            <a:round/>
            <a:headEnd/>
            <a:tailEnd/>
          </a:ln>
        </p:spPr>
        <p:txBody>
          <a:bodyPr/>
          <a:lstStyle/>
          <a:p>
            <a:endParaRPr lang="ja-JP" altLang="en-US"/>
          </a:p>
        </p:txBody>
      </p:sp>
      <p:sp>
        <p:nvSpPr>
          <p:cNvPr id="61" name="Line 18"/>
          <p:cNvSpPr>
            <a:spLocks noChangeShapeType="1"/>
          </p:cNvSpPr>
          <p:nvPr/>
        </p:nvSpPr>
        <p:spPr bwMode="auto">
          <a:xfrm>
            <a:off x="5472113" y="4325938"/>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1474" name="Line 19"/>
          <p:cNvSpPr>
            <a:spLocks noChangeShapeType="1"/>
          </p:cNvSpPr>
          <p:nvPr/>
        </p:nvSpPr>
        <p:spPr bwMode="auto">
          <a:xfrm>
            <a:off x="5481638" y="4714875"/>
            <a:ext cx="360362" cy="1588"/>
          </a:xfrm>
          <a:prstGeom prst="line">
            <a:avLst/>
          </a:prstGeom>
          <a:noFill/>
          <a:ln w="38100">
            <a:solidFill>
              <a:srgbClr val="FF0000"/>
            </a:solidFill>
            <a:round/>
            <a:headEnd/>
            <a:tailEnd/>
          </a:ln>
        </p:spPr>
        <p:txBody>
          <a:bodyPr/>
          <a:lstStyle/>
          <a:p>
            <a:endParaRPr lang="ja-JP" altLang="en-US"/>
          </a:p>
        </p:txBody>
      </p:sp>
      <p:cxnSp>
        <p:nvCxnSpPr>
          <p:cNvPr id="46" name="直線矢印コネクタ 45"/>
          <p:cNvCxnSpPr/>
          <p:nvPr/>
        </p:nvCxnSpPr>
        <p:spPr>
          <a:xfrm rot="5400000" flipH="1" flipV="1">
            <a:off x="1035843" y="2059782"/>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214438" y="15144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正方形/長方形 55"/>
          <p:cNvSpPr/>
          <p:nvPr/>
        </p:nvSpPr>
        <p:spPr>
          <a:xfrm rot="10800000">
            <a:off x="2449513" y="15144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正方形/長方形 56"/>
          <p:cNvSpPr/>
          <p:nvPr/>
        </p:nvSpPr>
        <p:spPr>
          <a:xfrm>
            <a:off x="5643563" y="1514475"/>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正方形/長方形 58"/>
          <p:cNvSpPr/>
          <p:nvPr/>
        </p:nvSpPr>
        <p:spPr>
          <a:xfrm rot="10800000">
            <a:off x="6943725" y="1514475"/>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2470" name="Picture 54"/>
          <p:cNvPicPr>
            <a:picLocks noChangeAspect="1" noChangeArrowheads="1"/>
          </p:cNvPicPr>
          <p:nvPr/>
        </p:nvPicPr>
        <p:blipFill>
          <a:blip r:embed="rId4" cstate="print"/>
          <a:srcRect/>
          <a:stretch>
            <a:fillRect/>
          </a:stretch>
        </p:blipFill>
        <p:spPr bwMode="auto">
          <a:xfrm>
            <a:off x="4746625" y="1443038"/>
            <a:ext cx="3897313" cy="2386012"/>
          </a:xfrm>
          <a:prstGeom prst="rect">
            <a:avLst/>
          </a:prstGeom>
          <a:noFill/>
          <a:ln w="9525">
            <a:noFill/>
            <a:miter lim="800000"/>
            <a:headEnd/>
            <a:tailEnd/>
          </a:ln>
        </p:spPr>
      </p:pic>
      <p:pic>
        <p:nvPicPr>
          <p:cNvPr id="62471" name="Picture 3"/>
          <p:cNvPicPr>
            <a:picLocks noChangeAspect="1" noChangeArrowheads="1"/>
          </p:cNvPicPr>
          <p:nvPr/>
        </p:nvPicPr>
        <p:blipFill>
          <a:blip r:embed="rId5" cstate="print"/>
          <a:srcRect/>
          <a:stretch>
            <a:fillRect/>
          </a:stretch>
        </p:blipFill>
        <p:spPr bwMode="auto">
          <a:xfrm>
            <a:off x="528638" y="1443038"/>
            <a:ext cx="3924300" cy="2386012"/>
          </a:xfrm>
          <a:prstGeom prst="rect">
            <a:avLst/>
          </a:prstGeom>
          <a:noFill/>
          <a:ln w="9525">
            <a:noFill/>
            <a:miter lim="800000"/>
            <a:headEnd/>
            <a:tailEnd/>
          </a:ln>
        </p:spPr>
      </p:pic>
      <p:sp>
        <p:nvSpPr>
          <p:cNvPr id="62472"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ver.7.0</a:t>
            </a:r>
            <a:r>
              <a:rPr lang="ja-JP" altLang="en-US" smtClean="0"/>
              <a:t>のリリース以降，</a:t>
            </a:r>
            <a:r>
              <a:rPr lang="ja-JP" altLang="en-US" smtClean="0">
                <a:solidFill>
                  <a:srgbClr val="3333CC"/>
                </a:solidFill>
              </a:rPr>
              <a:t>コーディネータ（開発者＆ユーザ）</a:t>
            </a:r>
            <a:r>
              <a:rPr lang="ja-JP" altLang="en-US" smtClean="0"/>
              <a:t>の人数が減少し，</a:t>
            </a:r>
            <a:r>
              <a:rPr lang="ja-JP" altLang="en-US" smtClean="0">
                <a:solidFill>
                  <a:srgbClr val="FF0000"/>
                </a:solidFill>
              </a:rPr>
              <a:t>コーディネータ（開発者＆ユーザ＆バグ報告者）</a:t>
            </a:r>
            <a:r>
              <a:rPr lang="ja-JP" altLang="en-US" smtClean="0"/>
              <a:t>の人数が増加している．</a:t>
            </a:r>
          </a:p>
          <a:p>
            <a:pPr eaLnBrk="1" hangingPunct="1"/>
            <a:r>
              <a:rPr lang="ja-JP" altLang="en-US" smtClean="0"/>
              <a:t>バグ報告者コミュニティの参加者が増加している．</a:t>
            </a:r>
            <a:endParaRPr lang="en-US" altLang="ja-JP" smtClean="0"/>
          </a:p>
        </p:txBody>
      </p:sp>
      <p:sp>
        <p:nvSpPr>
          <p:cNvPr id="62473" name="タイトル 1"/>
          <p:cNvSpPr>
            <a:spLocks noGrp="1"/>
          </p:cNvSpPr>
          <p:nvPr>
            <p:ph type="title"/>
          </p:nvPr>
        </p:nvSpPr>
        <p:spPr/>
        <p:txBody>
          <a:bodyPr/>
          <a:lstStyle/>
          <a:p>
            <a:pPr eaLnBrk="1" hangingPunct="1"/>
            <a:r>
              <a:rPr lang="ja-JP" altLang="en-US" smtClean="0"/>
              <a:t>分析結果（中期）</a:t>
            </a:r>
          </a:p>
        </p:txBody>
      </p:sp>
      <p:sp>
        <p:nvSpPr>
          <p:cNvPr id="62475" name="スライド番号プレースホルダ 21"/>
          <p:cNvSpPr>
            <a:spLocks noGrp="1"/>
          </p:cNvSpPr>
          <p:nvPr>
            <p:ph type="sldNum" sz="quarter" idx="12"/>
          </p:nvPr>
        </p:nvSpPr>
        <p:spPr>
          <a:noFill/>
        </p:spPr>
        <p:txBody>
          <a:bodyPr/>
          <a:lstStyle/>
          <a:p>
            <a:fld id="{24C125AB-D9B7-4B81-806F-B7207FE919D7}" type="slidenum">
              <a:rPr lang="ja-JP" altLang="en-US"/>
              <a:pPr/>
              <a:t>173</a:t>
            </a:fld>
            <a:endParaRPr lang="ja-JP" altLang="en-US"/>
          </a:p>
        </p:txBody>
      </p:sp>
      <p:sp>
        <p:nvSpPr>
          <p:cNvPr id="62477" name="Rectangle 6"/>
          <p:cNvSpPr>
            <a:spLocks noChangeArrowheads="1"/>
          </p:cNvSpPr>
          <p:nvPr/>
        </p:nvSpPr>
        <p:spPr bwMode="auto">
          <a:xfrm rot="-5400000">
            <a:off x="-514350" y="254476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2478" name="Rectangle 21"/>
          <p:cNvSpPr>
            <a:spLocks noChangeArrowheads="1"/>
          </p:cNvSpPr>
          <p:nvPr/>
        </p:nvSpPr>
        <p:spPr bwMode="auto">
          <a:xfrm>
            <a:off x="785813"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79" name="Rectangle 22"/>
          <p:cNvSpPr>
            <a:spLocks noChangeArrowheads="1"/>
          </p:cNvSpPr>
          <p:nvPr/>
        </p:nvSpPr>
        <p:spPr bwMode="auto">
          <a:xfrm>
            <a:off x="1785938"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0" name="Rectangle 23"/>
          <p:cNvSpPr>
            <a:spLocks noChangeArrowheads="1"/>
          </p:cNvSpPr>
          <p:nvPr/>
        </p:nvSpPr>
        <p:spPr bwMode="auto">
          <a:xfrm>
            <a:off x="2927350" y="12874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81" name="Rectangle 27"/>
          <p:cNvSpPr>
            <a:spLocks noChangeArrowheads="1"/>
          </p:cNvSpPr>
          <p:nvPr/>
        </p:nvSpPr>
        <p:spPr bwMode="auto">
          <a:xfrm>
            <a:off x="3413125"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82" name="Rectangle 29"/>
          <p:cNvSpPr>
            <a:spLocks noChangeArrowheads="1"/>
          </p:cNvSpPr>
          <p:nvPr/>
        </p:nvSpPr>
        <p:spPr bwMode="auto">
          <a:xfrm>
            <a:off x="2143125" y="382905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2483" name="Rectangle 52"/>
          <p:cNvSpPr>
            <a:spLocks noChangeArrowheads="1"/>
          </p:cNvSpPr>
          <p:nvPr/>
        </p:nvSpPr>
        <p:spPr bwMode="auto">
          <a:xfrm>
            <a:off x="642938" y="106203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69" name="直線矢印コネクタ 68"/>
          <p:cNvCxnSpPr/>
          <p:nvPr/>
        </p:nvCxnSpPr>
        <p:spPr>
          <a:xfrm flipV="1">
            <a:off x="1857375" y="2878138"/>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2485" name="Rectangle 7"/>
          <p:cNvSpPr>
            <a:spLocks noChangeArrowheads="1"/>
          </p:cNvSpPr>
          <p:nvPr/>
        </p:nvSpPr>
        <p:spPr bwMode="auto">
          <a:xfrm rot="-5400000">
            <a:off x="4381500" y="2347913"/>
            <a:ext cx="466725" cy="228600"/>
          </a:xfrm>
          <a:prstGeom prst="rect">
            <a:avLst/>
          </a:prstGeom>
          <a:noFill/>
          <a:ln w="9525">
            <a:noFill/>
            <a:miter lim="800000"/>
            <a:headEnd/>
            <a:tailEnd/>
          </a:ln>
        </p:spPr>
        <p:txBody>
          <a:bodyPr wrap="none" lIns="0" tIns="0" rIns="0" bIns="0" anchor="ctr"/>
          <a:lstStyle/>
          <a:p>
            <a:pPr algn="ctr"/>
            <a:r>
              <a:rPr lang="ja-JP" altLang="en-US" sz="1200" b="1"/>
              <a:t>各コーディネータの人数</a:t>
            </a:r>
          </a:p>
        </p:txBody>
      </p:sp>
      <p:sp>
        <p:nvSpPr>
          <p:cNvPr id="62486" name="Rectangle 52"/>
          <p:cNvSpPr>
            <a:spLocks noChangeArrowheads="1"/>
          </p:cNvSpPr>
          <p:nvPr/>
        </p:nvSpPr>
        <p:spPr bwMode="auto">
          <a:xfrm>
            <a:off x="4857750" y="108585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2487" name="Rectangle 21"/>
          <p:cNvSpPr>
            <a:spLocks noChangeArrowheads="1"/>
          </p:cNvSpPr>
          <p:nvPr/>
        </p:nvSpPr>
        <p:spPr bwMode="auto">
          <a:xfrm>
            <a:off x="4972050"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88" name="Rectangle 22"/>
          <p:cNvSpPr>
            <a:spLocks noChangeArrowheads="1"/>
          </p:cNvSpPr>
          <p:nvPr/>
        </p:nvSpPr>
        <p:spPr bwMode="auto">
          <a:xfrm>
            <a:off x="5972175"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9" name="Rectangle 23"/>
          <p:cNvSpPr>
            <a:spLocks noChangeArrowheads="1"/>
          </p:cNvSpPr>
          <p:nvPr/>
        </p:nvSpPr>
        <p:spPr bwMode="auto">
          <a:xfrm>
            <a:off x="7113588"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90" name="Rectangle 27"/>
          <p:cNvSpPr>
            <a:spLocks noChangeArrowheads="1"/>
          </p:cNvSpPr>
          <p:nvPr/>
        </p:nvSpPr>
        <p:spPr bwMode="auto">
          <a:xfrm>
            <a:off x="7599363"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91" name="Rectangle 29"/>
          <p:cNvSpPr>
            <a:spLocks noChangeArrowheads="1"/>
          </p:cNvSpPr>
          <p:nvPr/>
        </p:nvSpPr>
        <p:spPr bwMode="auto">
          <a:xfrm>
            <a:off x="6384925" y="37846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a:off x="6286500" y="2043113"/>
            <a:ext cx="1500188" cy="50006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43363"/>
            <a:ext cx="3643313" cy="357187"/>
            <a:chOff x="714348" y="3412585"/>
            <a:chExt cx="3455988" cy="250825"/>
          </a:xfrm>
        </p:grpSpPr>
        <p:sp>
          <p:nvSpPr>
            <p:cNvPr id="62501"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2502"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2503"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2504"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2505"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2506"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250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2494" name="Line 18"/>
          <p:cNvSpPr>
            <a:spLocks noChangeShapeType="1"/>
          </p:cNvSpPr>
          <p:nvPr/>
        </p:nvSpPr>
        <p:spPr bwMode="auto">
          <a:xfrm>
            <a:off x="5432425" y="4127500"/>
            <a:ext cx="360363" cy="1588"/>
          </a:xfrm>
          <a:prstGeom prst="line">
            <a:avLst/>
          </a:prstGeom>
          <a:noFill/>
          <a:ln w="38100">
            <a:solidFill>
              <a:srgbClr val="0000FF"/>
            </a:solidFill>
            <a:round/>
            <a:headEnd/>
            <a:tailEnd/>
          </a:ln>
        </p:spPr>
        <p:txBody>
          <a:bodyPr/>
          <a:lstStyle/>
          <a:p>
            <a:endParaRPr lang="ja-JP" altLang="en-US"/>
          </a:p>
        </p:txBody>
      </p:sp>
      <p:sp>
        <p:nvSpPr>
          <p:cNvPr id="62495" name="Rectangle 16"/>
          <p:cNvSpPr>
            <a:spLocks noChangeArrowheads="1"/>
          </p:cNvSpPr>
          <p:nvPr/>
        </p:nvSpPr>
        <p:spPr bwMode="auto">
          <a:xfrm>
            <a:off x="5962650" y="4048125"/>
            <a:ext cx="2243138"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2496" name="Rectangle 17"/>
          <p:cNvSpPr>
            <a:spLocks noChangeArrowheads="1"/>
          </p:cNvSpPr>
          <p:nvPr/>
        </p:nvSpPr>
        <p:spPr bwMode="auto">
          <a:xfrm>
            <a:off x="5286375" y="3998913"/>
            <a:ext cx="3000375" cy="885825"/>
          </a:xfrm>
          <a:prstGeom prst="rect">
            <a:avLst/>
          </a:prstGeom>
          <a:noFill/>
          <a:ln w="9525">
            <a:solidFill>
              <a:schemeClr val="tx1"/>
            </a:solidFill>
            <a:miter lim="800000"/>
            <a:headEnd/>
            <a:tailEnd/>
          </a:ln>
        </p:spPr>
        <p:txBody>
          <a:bodyPr wrap="none" anchor="ctr"/>
          <a:lstStyle/>
          <a:p>
            <a:endParaRPr lang="ja-JP" altLang="en-US"/>
          </a:p>
        </p:txBody>
      </p:sp>
      <p:sp>
        <p:nvSpPr>
          <p:cNvPr id="62497" name="Line 19"/>
          <p:cNvSpPr>
            <a:spLocks noChangeShapeType="1"/>
          </p:cNvSpPr>
          <p:nvPr/>
        </p:nvSpPr>
        <p:spPr bwMode="auto">
          <a:xfrm>
            <a:off x="5432425" y="4524375"/>
            <a:ext cx="360363" cy="1588"/>
          </a:xfrm>
          <a:prstGeom prst="line">
            <a:avLst/>
          </a:prstGeom>
          <a:noFill/>
          <a:ln w="38100">
            <a:solidFill>
              <a:srgbClr val="006400"/>
            </a:solidFill>
            <a:round/>
            <a:headEnd/>
            <a:tailEnd/>
          </a:ln>
        </p:spPr>
        <p:txBody>
          <a:bodyPr/>
          <a:lstStyle/>
          <a:p>
            <a:endParaRPr lang="ja-JP" altLang="en-US"/>
          </a:p>
        </p:txBody>
      </p:sp>
      <p:sp>
        <p:nvSpPr>
          <p:cNvPr id="90" name="Line 18"/>
          <p:cNvSpPr>
            <a:spLocks noChangeShapeType="1"/>
          </p:cNvSpPr>
          <p:nvPr/>
        </p:nvSpPr>
        <p:spPr bwMode="auto">
          <a:xfrm>
            <a:off x="5429250" y="4321175"/>
            <a:ext cx="360363"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2499" name="Line 19"/>
          <p:cNvSpPr>
            <a:spLocks noChangeShapeType="1"/>
          </p:cNvSpPr>
          <p:nvPr/>
        </p:nvSpPr>
        <p:spPr bwMode="auto">
          <a:xfrm>
            <a:off x="5438775" y="4710113"/>
            <a:ext cx="360363" cy="1587"/>
          </a:xfrm>
          <a:prstGeom prst="line">
            <a:avLst/>
          </a:prstGeom>
          <a:noFill/>
          <a:ln w="38100">
            <a:solidFill>
              <a:srgbClr val="FF0000"/>
            </a:solidFill>
            <a:round/>
            <a:headEnd/>
            <a:tailEnd/>
          </a:ln>
        </p:spPr>
        <p:txBody>
          <a:bodyPr/>
          <a:lstStyle/>
          <a:p>
            <a:endParaRPr lang="ja-JP" altLang="en-US"/>
          </a:p>
        </p:txBody>
      </p:sp>
      <p:cxnSp>
        <p:nvCxnSpPr>
          <p:cNvPr id="48" name="直線矢印コネクタ 47"/>
          <p:cNvCxnSpPr/>
          <p:nvPr/>
        </p:nvCxnSpPr>
        <p:spPr>
          <a:xfrm flipV="1">
            <a:off x="6154738" y="2757488"/>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タイトル 1"/>
          <p:cNvSpPr>
            <a:spLocks noGrp="1"/>
          </p:cNvSpPr>
          <p:nvPr>
            <p:ph type="title"/>
          </p:nvPr>
        </p:nvSpPr>
        <p:spPr/>
        <p:txBody>
          <a:bodyPr/>
          <a:lstStyle/>
          <a:p>
            <a:pPr eaLnBrk="1" hangingPunct="1"/>
            <a:r>
              <a:rPr lang="ja-JP" altLang="en-US" smtClean="0"/>
              <a:t>考察（中期）</a:t>
            </a:r>
          </a:p>
        </p:txBody>
      </p:sp>
      <p:sp>
        <p:nvSpPr>
          <p:cNvPr id="63491"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バグ報告者が増加し，</a:t>
            </a:r>
            <a:r>
              <a:rPr lang="ja-JP" altLang="en-US" smtClean="0">
                <a:solidFill>
                  <a:srgbClr val="3333CC"/>
                </a:solidFill>
              </a:rPr>
              <a:t>コーディネータ（開発者＆ユーザ）</a:t>
            </a:r>
            <a:r>
              <a:rPr lang="ja-JP" altLang="en-US" smtClean="0"/>
              <a:t>がバグ報告者コミュニティにも参加し始めた．</a:t>
            </a:r>
            <a:endParaRPr lang="en-US" altLang="ja-JP" smtClean="0"/>
          </a:p>
          <a:p>
            <a:pPr eaLnBrk="1" hangingPunct="1"/>
            <a:r>
              <a:rPr lang="ja-JP" altLang="en-US" smtClean="0"/>
              <a:t>開発者とユーザとバグ報告者の３つのコミュニティにおいて協調作業を円滑に行っていると考えられる．</a:t>
            </a:r>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lvl="4" eaLnBrk="1" hangingPunct="1"/>
            <a:endParaRPr lang="en-US" altLang="ja-JP" smtClean="0"/>
          </a:p>
          <a:p>
            <a:pPr eaLnBrk="1" hangingPunct="1"/>
            <a:endParaRPr lang="ja-JP" altLang="en-US" smtClean="0"/>
          </a:p>
        </p:txBody>
      </p:sp>
      <p:sp>
        <p:nvSpPr>
          <p:cNvPr id="63493" name="スライド番号プレースホルダ 7"/>
          <p:cNvSpPr>
            <a:spLocks noGrp="1"/>
          </p:cNvSpPr>
          <p:nvPr>
            <p:ph type="sldNum" sz="quarter" idx="12"/>
          </p:nvPr>
        </p:nvSpPr>
        <p:spPr>
          <a:noFill/>
        </p:spPr>
        <p:txBody>
          <a:bodyPr/>
          <a:lstStyle/>
          <a:p>
            <a:fld id="{EFFDC1AC-D4BA-44AC-B778-11E012F64E4F}" type="slidenum">
              <a:rPr lang="ja-JP" altLang="en-US"/>
              <a:pPr/>
              <a:t>174</a:t>
            </a:fld>
            <a:endParaRPr lang="ja-JP" altLang="en-US"/>
          </a:p>
        </p:txBody>
      </p:sp>
      <p:sp>
        <p:nvSpPr>
          <p:cNvPr id="74" name="正方形/長方形 73"/>
          <p:cNvSpPr/>
          <p:nvPr/>
        </p:nvSpPr>
        <p:spPr>
          <a:xfrm>
            <a:off x="1214438" y="1500188"/>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正方形/長方形 74"/>
          <p:cNvSpPr/>
          <p:nvPr/>
        </p:nvSpPr>
        <p:spPr>
          <a:xfrm rot="10800000">
            <a:off x="2449513" y="1500188"/>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6" name="正方形/長方形 75"/>
          <p:cNvSpPr/>
          <p:nvPr/>
        </p:nvSpPr>
        <p:spPr>
          <a:xfrm>
            <a:off x="5643563" y="1500188"/>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7" name="正方形/長方形 76"/>
          <p:cNvSpPr/>
          <p:nvPr/>
        </p:nvSpPr>
        <p:spPr>
          <a:xfrm rot="10800000">
            <a:off x="6943725" y="1500188"/>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3499" name="Picture 54"/>
          <p:cNvPicPr>
            <a:picLocks noChangeAspect="1" noChangeArrowheads="1"/>
          </p:cNvPicPr>
          <p:nvPr/>
        </p:nvPicPr>
        <p:blipFill>
          <a:blip r:embed="rId4" cstate="print"/>
          <a:srcRect/>
          <a:stretch>
            <a:fillRect/>
          </a:stretch>
        </p:blipFill>
        <p:spPr bwMode="auto">
          <a:xfrm>
            <a:off x="4746625" y="1428750"/>
            <a:ext cx="3897313" cy="2386013"/>
          </a:xfrm>
          <a:prstGeom prst="rect">
            <a:avLst/>
          </a:prstGeom>
          <a:noFill/>
          <a:ln w="9525">
            <a:noFill/>
            <a:miter lim="800000"/>
            <a:headEnd/>
            <a:tailEnd/>
          </a:ln>
        </p:spPr>
      </p:pic>
      <p:pic>
        <p:nvPicPr>
          <p:cNvPr id="63500" name="Picture 3"/>
          <p:cNvPicPr>
            <a:picLocks noChangeAspect="1" noChangeArrowheads="1"/>
          </p:cNvPicPr>
          <p:nvPr/>
        </p:nvPicPr>
        <p:blipFill>
          <a:blip r:embed="rId5" cstate="print"/>
          <a:srcRect/>
          <a:stretch>
            <a:fillRect/>
          </a:stretch>
        </p:blipFill>
        <p:spPr bwMode="auto">
          <a:xfrm>
            <a:off x="528638" y="1428750"/>
            <a:ext cx="3924300" cy="2386013"/>
          </a:xfrm>
          <a:prstGeom prst="rect">
            <a:avLst/>
          </a:prstGeom>
          <a:noFill/>
          <a:ln w="9525">
            <a:noFill/>
            <a:miter lim="800000"/>
            <a:headEnd/>
            <a:tailEnd/>
          </a:ln>
        </p:spPr>
      </p:pic>
      <p:sp>
        <p:nvSpPr>
          <p:cNvPr id="63501" name="Rectangle 6"/>
          <p:cNvSpPr>
            <a:spLocks noChangeArrowheads="1"/>
          </p:cNvSpPr>
          <p:nvPr/>
        </p:nvSpPr>
        <p:spPr bwMode="auto">
          <a:xfrm rot="-5400000">
            <a:off x="-514350" y="2530475"/>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3502" name="Rectangle 21"/>
          <p:cNvSpPr>
            <a:spLocks noChangeArrowheads="1"/>
          </p:cNvSpPr>
          <p:nvPr/>
        </p:nvSpPr>
        <p:spPr bwMode="auto">
          <a:xfrm>
            <a:off x="785813"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03" name="Rectangle 22"/>
          <p:cNvSpPr>
            <a:spLocks noChangeArrowheads="1"/>
          </p:cNvSpPr>
          <p:nvPr/>
        </p:nvSpPr>
        <p:spPr bwMode="auto">
          <a:xfrm>
            <a:off x="1785938"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04" name="Rectangle 23"/>
          <p:cNvSpPr>
            <a:spLocks noChangeArrowheads="1"/>
          </p:cNvSpPr>
          <p:nvPr/>
        </p:nvSpPr>
        <p:spPr bwMode="auto">
          <a:xfrm>
            <a:off x="2927350" y="12731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05" name="Rectangle 27"/>
          <p:cNvSpPr>
            <a:spLocks noChangeArrowheads="1"/>
          </p:cNvSpPr>
          <p:nvPr/>
        </p:nvSpPr>
        <p:spPr bwMode="auto">
          <a:xfrm>
            <a:off x="3413125"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06" name="Rectangle 29"/>
          <p:cNvSpPr>
            <a:spLocks noChangeArrowheads="1"/>
          </p:cNvSpPr>
          <p:nvPr/>
        </p:nvSpPr>
        <p:spPr bwMode="auto">
          <a:xfrm>
            <a:off x="21431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3507" name="Rectangle 52"/>
          <p:cNvSpPr>
            <a:spLocks noChangeArrowheads="1"/>
          </p:cNvSpPr>
          <p:nvPr/>
        </p:nvSpPr>
        <p:spPr bwMode="auto">
          <a:xfrm>
            <a:off x="642938" y="1047750"/>
            <a:ext cx="3544887" cy="3095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87" name="直線矢印コネクタ 86"/>
          <p:cNvCxnSpPr/>
          <p:nvPr/>
        </p:nvCxnSpPr>
        <p:spPr>
          <a:xfrm flipV="1">
            <a:off x="1857375" y="2863850"/>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3509" name="Rectangle 7"/>
          <p:cNvSpPr>
            <a:spLocks noChangeArrowheads="1"/>
          </p:cNvSpPr>
          <p:nvPr/>
        </p:nvSpPr>
        <p:spPr bwMode="auto">
          <a:xfrm rot="-5400000">
            <a:off x="4381500" y="233362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3510" name="Rectangle 52"/>
          <p:cNvSpPr>
            <a:spLocks noChangeArrowheads="1"/>
          </p:cNvSpPr>
          <p:nvPr/>
        </p:nvSpPr>
        <p:spPr bwMode="auto">
          <a:xfrm>
            <a:off x="4857750" y="1071563"/>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3511" name="Rectangle 21"/>
          <p:cNvSpPr>
            <a:spLocks noChangeArrowheads="1"/>
          </p:cNvSpPr>
          <p:nvPr/>
        </p:nvSpPr>
        <p:spPr bwMode="auto">
          <a:xfrm>
            <a:off x="4972050"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12" name="Rectangle 22"/>
          <p:cNvSpPr>
            <a:spLocks noChangeArrowheads="1"/>
          </p:cNvSpPr>
          <p:nvPr/>
        </p:nvSpPr>
        <p:spPr bwMode="auto">
          <a:xfrm>
            <a:off x="5972175"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13" name="Rectangle 23"/>
          <p:cNvSpPr>
            <a:spLocks noChangeArrowheads="1"/>
          </p:cNvSpPr>
          <p:nvPr/>
        </p:nvSpPr>
        <p:spPr bwMode="auto">
          <a:xfrm>
            <a:off x="7113588" y="129540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14" name="Rectangle 27"/>
          <p:cNvSpPr>
            <a:spLocks noChangeArrowheads="1"/>
          </p:cNvSpPr>
          <p:nvPr/>
        </p:nvSpPr>
        <p:spPr bwMode="auto">
          <a:xfrm>
            <a:off x="7599363"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15" name="Rectangle 29"/>
          <p:cNvSpPr>
            <a:spLocks noChangeArrowheads="1"/>
          </p:cNvSpPr>
          <p:nvPr/>
        </p:nvSpPr>
        <p:spPr bwMode="auto">
          <a:xfrm>
            <a:off x="63849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95" name="直線矢印コネクタ 94"/>
          <p:cNvCxnSpPr/>
          <p:nvPr/>
        </p:nvCxnSpPr>
        <p:spPr>
          <a:xfrm>
            <a:off x="6286500" y="2028825"/>
            <a:ext cx="1500188" cy="500063"/>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00500"/>
            <a:ext cx="3643313" cy="357188"/>
            <a:chOff x="714348" y="3412585"/>
            <a:chExt cx="3455988" cy="250825"/>
          </a:xfrm>
        </p:grpSpPr>
        <p:sp>
          <p:nvSpPr>
            <p:cNvPr id="63525"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3526"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3527"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3528"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3529"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3530"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3531"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3518" name="Line 18"/>
          <p:cNvSpPr>
            <a:spLocks noChangeShapeType="1"/>
          </p:cNvSpPr>
          <p:nvPr/>
        </p:nvSpPr>
        <p:spPr bwMode="auto">
          <a:xfrm>
            <a:off x="5360988" y="4111625"/>
            <a:ext cx="360362" cy="1588"/>
          </a:xfrm>
          <a:prstGeom prst="line">
            <a:avLst/>
          </a:prstGeom>
          <a:noFill/>
          <a:ln w="38100">
            <a:solidFill>
              <a:srgbClr val="0000FF"/>
            </a:solidFill>
            <a:round/>
            <a:headEnd/>
            <a:tailEnd/>
          </a:ln>
        </p:spPr>
        <p:txBody>
          <a:bodyPr/>
          <a:lstStyle/>
          <a:p>
            <a:endParaRPr lang="ja-JP" altLang="en-US"/>
          </a:p>
        </p:txBody>
      </p:sp>
      <p:sp>
        <p:nvSpPr>
          <p:cNvPr id="63519" name="Rectangle 16"/>
          <p:cNvSpPr>
            <a:spLocks noChangeArrowheads="1"/>
          </p:cNvSpPr>
          <p:nvPr/>
        </p:nvSpPr>
        <p:spPr bwMode="auto">
          <a:xfrm>
            <a:off x="5891213" y="4032250"/>
            <a:ext cx="2243137"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3520" name="Rectangle 17"/>
          <p:cNvSpPr>
            <a:spLocks noChangeArrowheads="1"/>
          </p:cNvSpPr>
          <p:nvPr/>
        </p:nvSpPr>
        <p:spPr bwMode="auto">
          <a:xfrm>
            <a:off x="5214938" y="4000500"/>
            <a:ext cx="3000375" cy="928688"/>
          </a:xfrm>
          <a:prstGeom prst="rect">
            <a:avLst/>
          </a:prstGeom>
          <a:noFill/>
          <a:ln w="9525">
            <a:solidFill>
              <a:schemeClr val="tx1"/>
            </a:solidFill>
            <a:miter lim="800000"/>
            <a:headEnd/>
            <a:tailEnd/>
          </a:ln>
        </p:spPr>
        <p:txBody>
          <a:bodyPr wrap="none" anchor="ctr"/>
          <a:lstStyle/>
          <a:p>
            <a:endParaRPr lang="ja-JP" altLang="en-US"/>
          </a:p>
        </p:txBody>
      </p:sp>
      <p:sp>
        <p:nvSpPr>
          <p:cNvPr id="63521" name="Line 19"/>
          <p:cNvSpPr>
            <a:spLocks noChangeShapeType="1"/>
          </p:cNvSpPr>
          <p:nvPr/>
        </p:nvSpPr>
        <p:spPr bwMode="auto">
          <a:xfrm>
            <a:off x="5360988" y="4508500"/>
            <a:ext cx="360362" cy="1588"/>
          </a:xfrm>
          <a:prstGeom prst="line">
            <a:avLst/>
          </a:prstGeom>
          <a:noFill/>
          <a:ln w="38100">
            <a:solidFill>
              <a:srgbClr val="006400"/>
            </a:solidFill>
            <a:round/>
            <a:headEnd/>
            <a:tailEnd/>
          </a:ln>
        </p:spPr>
        <p:txBody>
          <a:bodyPr/>
          <a:lstStyle/>
          <a:p>
            <a:endParaRPr lang="ja-JP" altLang="en-US"/>
          </a:p>
        </p:txBody>
      </p:sp>
      <p:sp>
        <p:nvSpPr>
          <p:cNvPr id="114" name="Line 18"/>
          <p:cNvSpPr>
            <a:spLocks noChangeShapeType="1"/>
          </p:cNvSpPr>
          <p:nvPr/>
        </p:nvSpPr>
        <p:spPr bwMode="auto">
          <a:xfrm>
            <a:off x="5357813" y="4305300"/>
            <a:ext cx="360362"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3523" name="Line 19"/>
          <p:cNvSpPr>
            <a:spLocks noChangeShapeType="1"/>
          </p:cNvSpPr>
          <p:nvPr/>
        </p:nvSpPr>
        <p:spPr bwMode="auto">
          <a:xfrm>
            <a:off x="5367338" y="4694238"/>
            <a:ext cx="360362" cy="1587"/>
          </a:xfrm>
          <a:prstGeom prst="line">
            <a:avLst/>
          </a:prstGeom>
          <a:noFill/>
          <a:ln w="38100">
            <a:solidFill>
              <a:srgbClr val="FF0000"/>
            </a:solidFill>
            <a:round/>
            <a:headEnd/>
            <a:tailEnd/>
          </a:ln>
        </p:spPr>
        <p:txBody>
          <a:bodyPr/>
          <a:lstStyle/>
          <a:p>
            <a:endParaRPr lang="ja-JP" altLang="en-US"/>
          </a:p>
        </p:txBody>
      </p:sp>
      <p:cxnSp>
        <p:nvCxnSpPr>
          <p:cNvPr id="116" name="直線矢印コネクタ 115"/>
          <p:cNvCxnSpPr/>
          <p:nvPr/>
        </p:nvCxnSpPr>
        <p:spPr>
          <a:xfrm flipV="1">
            <a:off x="6154738" y="2743200"/>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2181225" y="154305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正方形/長方形 44"/>
          <p:cNvSpPr/>
          <p:nvPr/>
        </p:nvSpPr>
        <p:spPr>
          <a:xfrm rot="10800000">
            <a:off x="3416300" y="154305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正方形/長方形 30"/>
          <p:cNvSpPr/>
          <p:nvPr/>
        </p:nvSpPr>
        <p:spPr>
          <a:xfrm>
            <a:off x="6408738" y="157162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正方形/長方形 31"/>
          <p:cNvSpPr/>
          <p:nvPr/>
        </p:nvSpPr>
        <p:spPr>
          <a:xfrm rot="10800000">
            <a:off x="7643813" y="157162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4518" name="Picture 2"/>
          <p:cNvPicPr>
            <a:picLocks noChangeAspect="1" noChangeArrowheads="1"/>
          </p:cNvPicPr>
          <p:nvPr/>
        </p:nvPicPr>
        <p:blipFill>
          <a:blip r:embed="rId4" cstate="print"/>
          <a:srcRect/>
          <a:stretch>
            <a:fillRect/>
          </a:stretch>
        </p:blipFill>
        <p:spPr bwMode="auto">
          <a:xfrm>
            <a:off x="4714875" y="1500188"/>
            <a:ext cx="3929063" cy="2357437"/>
          </a:xfrm>
          <a:prstGeom prst="rect">
            <a:avLst/>
          </a:prstGeom>
          <a:noFill/>
          <a:ln w="9525">
            <a:noFill/>
            <a:miter lim="800000"/>
            <a:headEnd/>
            <a:tailEnd/>
          </a:ln>
        </p:spPr>
      </p:pic>
      <p:pic>
        <p:nvPicPr>
          <p:cNvPr id="64519" name="Picture 3"/>
          <p:cNvPicPr>
            <a:picLocks noChangeAspect="1" noChangeArrowheads="1"/>
          </p:cNvPicPr>
          <p:nvPr/>
        </p:nvPicPr>
        <p:blipFill>
          <a:blip r:embed="rId5" cstate="print"/>
          <a:srcRect/>
          <a:stretch>
            <a:fillRect/>
          </a:stretch>
        </p:blipFill>
        <p:spPr bwMode="auto">
          <a:xfrm>
            <a:off x="528638" y="1471613"/>
            <a:ext cx="3924300" cy="2386012"/>
          </a:xfrm>
          <a:prstGeom prst="rect">
            <a:avLst/>
          </a:prstGeom>
          <a:noFill/>
          <a:ln w="9525">
            <a:noFill/>
            <a:miter lim="800000"/>
            <a:headEnd/>
            <a:tailEnd/>
          </a:ln>
        </p:spPr>
      </p:pic>
      <p:sp>
        <p:nvSpPr>
          <p:cNvPr id="64520" name="コンテンツ プレースホルダ 2"/>
          <p:cNvSpPr>
            <a:spLocks noGrp="1"/>
          </p:cNvSpPr>
          <p:nvPr>
            <p:ph idx="1"/>
          </p:nvPr>
        </p:nvSpPr>
        <p:spPr>
          <a:xfrm>
            <a:off x="457200" y="857250"/>
            <a:ext cx="8229600" cy="5643563"/>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ver.8.0</a:t>
            </a:r>
            <a:r>
              <a:rPr lang="ja-JP" altLang="en-US" smtClean="0"/>
              <a:t>のリリース頃にバグ報告者コミュニティの参加者が増加している．</a:t>
            </a:r>
            <a:endParaRPr lang="en-US" altLang="ja-JP" smtClean="0"/>
          </a:p>
          <a:p>
            <a:pPr eaLnBrk="1" hangingPunct="1"/>
            <a:r>
              <a:rPr lang="ja-JP" altLang="en-US" smtClean="0"/>
              <a:t>バグ報告者コミュニティにおけるコーディネータの割合が減少している．</a:t>
            </a:r>
          </a:p>
        </p:txBody>
      </p:sp>
      <p:sp>
        <p:nvSpPr>
          <p:cNvPr id="64521" name="タイトル 1"/>
          <p:cNvSpPr>
            <a:spLocks noGrp="1"/>
          </p:cNvSpPr>
          <p:nvPr>
            <p:ph type="title"/>
          </p:nvPr>
        </p:nvSpPr>
        <p:spPr/>
        <p:txBody>
          <a:bodyPr/>
          <a:lstStyle/>
          <a:p>
            <a:pPr eaLnBrk="1" hangingPunct="1"/>
            <a:r>
              <a:rPr lang="ja-JP" altLang="en-US" smtClean="0"/>
              <a:t>分析結果（後期）</a:t>
            </a:r>
          </a:p>
        </p:txBody>
      </p:sp>
      <p:sp>
        <p:nvSpPr>
          <p:cNvPr id="64523" name="スライド番号プレースホルダ 17"/>
          <p:cNvSpPr>
            <a:spLocks noGrp="1"/>
          </p:cNvSpPr>
          <p:nvPr>
            <p:ph type="sldNum" sz="quarter" idx="12"/>
          </p:nvPr>
        </p:nvSpPr>
        <p:spPr>
          <a:noFill/>
        </p:spPr>
        <p:txBody>
          <a:bodyPr/>
          <a:lstStyle/>
          <a:p>
            <a:fld id="{E4B86E0D-3093-4090-AE42-21BC9B907637}" type="slidenum">
              <a:rPr lang="ja-JP" altLang="en-US"/>
              <a:pPr/>
              <a:t>175</a:t>
            </a:fld>
            <a:endParaRPr lang="ja-JP" altLang="en-US"/>
          </a:p>
        </p:txBody>
      </p:sp>
      <p:sp>
        <p:nvSpPr>
          <p:cNvPr id="64525" name="Rectangle 6"/>
          <p:cNvSpPr>
            <a:spLocks noChangeArrowheads="1"/>
          </p:cNvSpPr>
          <p:nvPr/>
        </p:nvSpPr>
        <p:spPr bwMode="auto">
          <a:xfrm rot="-5400000">
            <a:off x="-763587" y="259397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4526" name="Rectangle 21"/>
          <p:cNvSpPr>
            <a:spLocks noChangeArrowheads="1"/>
          </p:cNvSpPr>
          <p:nvPr/>
        </p:nvSpPr>
        <p:spPr bwMode="auto">
          <a:xfrm>
            <a:off x="785813"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27" name="Rectangle 22"/>
          <p:cNvSpPr>
            <a:spLocks noChangeArrowheads="1"/>
          </p:cNvSpPr>
          <p:nvPr/>
        </p:nvSpPr>
        <p:spPr bwMode="auto">
          <a:xfrm>
            <a:off x="1785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28" name="Rectangle 23"/>
          <p:cNvSpPr>
            <a:spLocks noChangeArrowheads="1"/>
          </p:cNvSpPr>
          <p:nvPr/>
        </p:nvSpPr>
        <p:spPr bwMode="auto">
          <a:xfrm>
            <a:off x="2927350"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29" name="Rectangle 27"/>
          <p:cNvSpPr>
            <a:spLocks noChangeArrowheads="1"/>
          </p:cNvSpPr>
          <p:nvPr/>
        </p:nvSpPr>
        <p:spPr bwMode="auto">
          <a:xfrm>
            <a:off x="34131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4530" name="Rectangle 29"/>
          <p:cNvSpPr>
            <a:spLocks noChangeArrowheads="1"/>
          </p:cNvSpPr>
          <p:nvPr/>
        </p:nvSpPr>
        <p:spPr bwMode="auto">
          <a:xfrm>
            <a:off x="21431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4531" name="Rectangle 52"/>
          <p:cNvSpPr>
            <a:spLocks noChangeArrowheads="1"/>
          </p:cNvSpPr>
          <p:nvPr/>
        </p:nvSpPr>
        <p:spPr bwMode="auto">
          <a:xfrm>
            <a:off x="642938" y="109061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54" name="直線矢印コネクタ 53"/>
          <p:cNvCxnSpPr/>
          <p:nvPr/>
        </p:nvCxnSpPr>
        <p:spPr>
          <a:xfrm rot="5400000" flipH="1" flipV="1">
            <a:off x="3000376" y="277336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71938"/>
            <a:ext cx="3643313" cy="357187"/>
            <a:chOff x="714348" y="3412585"/>
            <a:chExt cx="3455988" cy="250825"/>
          </a:xfrm>
        </p:grpSpPr>
        <p:sp>
          <p:nvSpPr>
            <p:cNvPr id="6454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454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454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454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454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454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454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4534" name="Rectangle 35"/>
          <p:cNvSpPr>
            <a:spLocks noChangeArrowheads="1"/>
          </p:cNvSpPr>
          <p:nvPr/>
        </p:nvSpPr>
        <p:spPr bwMode="auto">
          <a:xfrm rot="-5400000">
            <a:off x="3500438" y="257175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4535" name="Rectangle 52"/>
          <p:cNvSpPr>
            <a:spLocks noChangeArrowheads="1"/>
          </p:cNvSpPr>
          <p:nvPr/>
        </p:nvSpPr>
        <p:spPr bwMode="auto">
          <a:xfrm>
            <a:off x="4786313" y="110331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4536" name="Rectangle 29"/>
          <p:cNvSpPr>
            <a:spLocks noChangeArrowheads="1"/>
          </p:cNvSpPr>
          <p:nvPr/>
        </p:nvSpPr>
        <p:spPr bwMode="auto">
          <a:xfrm>
            <a:off x="63849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rot="16200000" flipH="1">
            <a:off x="7227888" y="227330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4538" name="Rectangle 21"/>
          <p:cNvSpPr>
            <a:spLocks noChangeArrowheads="1"/>
          </p:cNvSpPr>
          <p:nvPr/>
        </p:nvSpPr>
        <p:spPr bwMode="auto">
          <a:xfrm>
            <a:off x="50006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39" name="Rectangle 22"/>
          <p:cNvSpPr>
            <a:spLocks noChangeArrowheads="1"/>
          </p:cNvSpPr>
          <p:nvPr/>
        </p:nvSpPr>
        <p:spPr bwMode="auto">
          <a:xfrm>
            <a:off x="6000750"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40" name="Rectangle 23"/>
          <p:cNvSpPr>
            <a:spLocks noChangeArrowheads="1"/>
          </p:cNvSpPr>
          <p:nvPr/>
        </p:nvSpPr>
        <p:spPr bwMode="auto">
          <a:xfrm>
            <a:off x="7142163"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41" name="Rectangle 27"/>
          <p:cNvSpPr>
            <a:spLocks noChangeArrowheads="1"/>
          </p:cNvSpPr>
          <p:nvPr/>
        </p:nvSpPr>
        <p:spPr bwMode="auto">
          <a:xfrm>
            <a:off x="7627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p:nvPr>
        </p:nvSpPr>
        <p:spPr/>
        <p:txBody>
          <a:bodyPr/>
          <a:lstStyle/>
          <a:p>
            <a:pPr eaLnBrk="1" hangingPunct="1"/>
            <a:r>
              <a:rPr lang="ja-JP" altLang="en-US" smtClean="0"/>
              <a:t>考察（後期）</a:t>
            </a:r>
          </a:p>
        </p:txBody>
      </p:sp>
      <p:sp>
        <p:nvSpPr>
          <p:cNvPr id="65539" name="コンテンツ プレースホルダ 2"/>
          <p:cNvSpPr>
            <a:spLocks noGrp="1"/>
          </p:cNvSpPr>
          <p:nvPr>
            <p:ph idx="1"/>
          </p:nvPr>
        </p:nvSpPr>
        <p:spPr>
          <a:xfrm>
            <a:off x="457200" y="857250"/>
            <a:ext cx="8229600" cy="6643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バグ報告者コミュニティのみの参加者が増加したと考えられる．</a:t>
            </a:r>
            <a:endParaRPr lang="en-US" altLang="ja-JP" smtClean="0"/>
          </a:p>
          <a:p>
            <a:pPr eaLnBrk="1" hangingPunct="1"/>
            <a:r>
              <a:rPr lang="en-US" altLang="ja-JP" smtClean="0"/>
              <a:t>ver.8.0</a:t>
            </a:r>
            <a:r>
              <a:rPr lang="ja-JP" altLang="en-US" smtClean="0"/>
              <a:t>はテスト版として</a:t>
            </a:r>
            <a:r>
              <a:rPr lang="en-US" altLang="ja-JP" smtClean="0"/>
              <a:t>ver.8.0 β</a:t>
            </a:r>
            <a:r>
              <a:rPr lang="ja-JP" altLang="en-US" smtClean="0"/>
              <a:t>がリリースされているため，新規のバグ報告者が増加したと考えられる．</a:t>
            </a:r>
            <a:endParaRPr lang="en-US" altLang="ja-JP" smtClean="0"/>
          </a:p>
          <a:p>
            <a:pPr eaLnBrk="1" hangingPunct="1"/>
            <a:endParaRPr lang="en-US" altLang="ja-JP" smtClean="0"/>
          </a:p>
        </p:txBody>
      </p:sp>
      <p:sp>
        <p:nvSpPr>
          <p:cNvPr id="65541" name="スライド番号プレースホルダ 7"/>
          <p:cNvSpPr>
            <a:spLocks noGrp="1"/>
          </p:cNvSpPr>
          <p:nvPr>
            <p:ph type="sldNum" sz="quarter" idx="12"/>
          </p:nvPr>
        </p:nvSpPr>
        <p:spPr>
          <a:noFill/>
        </p:spPr>
        <p:txBody>
          <a:bodyPr/>
          <a:lstStyle/>
          <a:p>
            <a:fld id="{6BF91927-509E-43A3-A337-3D178A0455AB}" type="slidenum">
              <a:rPr lang="ja-JP" altLang="en-US"/>
              <a:pPr/>
              <a:t>176</a:t>
            </a:fld>
            <a:endParaRPr lang="ja-JP" altLang="en-US"/>
          </a:p>
        </p:txBody>
      </p:sp>
      <p:sp>
        <p:nvSpPr>
          <p:cNvPr id="35" name="正方形/長方形 34"/>
          <p:cNvSpPr/>
          <p:nvPr/>
        </p:nvSpPr>
        <p:spPr>
          <a:xfrm>
            <a:off x="2181225" y="152400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正方形/長方形 35"/>
          <p:cNvSpPr/>
          <p:nvPr/>
        </p:nvSpPr>
        <p:spPr>
          <a:xfrm rot="10800000">
            <a:off x="3416300" y="152400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正方形/長方形 36"/>
          <p:cNvSpPr/>
          <p:nvPr/>
        </p:nvSpPr>
        <p:spPr>
          <a:xfrm>
            <a:off x="6408738" y="15525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正方形/長方形 37"/>
          <p:cNvSpPr/>
          <p:nvPr/>
        </p:nvSpPr>
        <p:spPr>
          <a:xfrm rot="10800000">
            <a:off x="7643813" y="15525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5547" name="Picture 2"/>
          <p:cNvPicPr>
            <a:picLocks noChangeAspect="1" noChangeArrowheads="1"/>
          </p:cNvPicPr>
          <p:nvPr/>
        </p:nvPicPr>
        <p:blipFill>
          <a:blip r:embed="rId4" cstate="print"/>
          <a:srcRect/>
          <a:stretch>
            <a:fillRect/>
          </a:stretch>
        </p:blipFill>
        <p:spPr bwMode="auto">
          <a:xfrm>
            <a:off x="4714875" y="1481138"/>
            <a:ext cx="3929063" cy="2357437"/>
          </a:xfrm>
          <a:prstGeom prst="rect">
            <a:avLst/>
          </a:prstGeom>
          <a:noFill/>
          <a:ln w="9525">
            <a:noFill/>
            <a:miter lim="800000"/>
            <a:headEnd/>
            <a:tailEnd/>
          </a:ln>
        </p:spPr>
      </p:pic>
      <p:pic>
        <p:nvPicPr>
          <p:cNvPr id="65548" name="Picture 3"/>
          <p:cNvPicPr>
            <a:picLocks noChangeAspect="1" noChangeArrowheads="1"/>
          </p:cNvPicPr>
          <p:nvPr/>
        </p:nvPicPr>
        <p:blipFill>
          <a:blip r:embed="rId5" cstate="print"/>
          <a:srcRect/>
          <a:stretch>
            <a:fillRect/>
          </a:stretch>
        </p:blipFill>
        <p:spPr bwMode="auto">
          <a:xfrm>
            <a:off x="528638" y="1452563"/>
            <a:ext cx="3924300" cy="2386012"/>
          </a:xfrm>
          <a:prstGeom prst="rect">
            <a:avLst/>
          </a:prstGeom>
          <a:noFill/>
          <a:ln w="9525">
            <a:noFill/>
            <a:miter lim="800000"/>
            <a:headEnd/>
            <a:tailEnd/>
          </a:ln>
        </p:spPr>
      </p:pic>
      <p:sp>
        <p:nvSpPr>
          <p:cNvPr id="65549" name="Rectangle 6"/>
          <p:cNvSpPr>
            <a:spLocks noChangeArrowheads="1"/>
          </p:cNvSpPr>
          <p:nvPr/>
        </p:nvSpPr>
        <p:spPr bwMode="auto">
          <a:xfrm rot="-5400000">
            <a:off x="-763587" y="257492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5550"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51"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52"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53"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5554"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5555"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48" name="直線矢印コネクタ 47"/>
          <p:cNvCxnSpPr/>
          <p:nvPr/>
        </p:nvCxnSpPr>
        <p:spPr>
          <a:xfrm rot="5400000" flipH="1" flipV="1">
            <a:off x="3000376" y="275431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52888"/>
            <a:ext cx="3643313" cy="357187"/>
            <a:chOff x="714348" y="3412585"/>
            <a:chExt cx="3455988" cy="250825"/>
          </a:xfrm>
        </p:grpSpPr>
        <p:sp>
          <p:nvSpPr>
            <p:cNvPr id="6556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556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556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556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557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557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557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5558" name="Rectangle 35"/>
          <p:cNvSpPr>
            <a:spLocks noChangeArrowheads="1"/>
          </p:cNvSpPr>
          <p:nvPr/>
        </p:nvSpPr>
        <p:spPr bwMode="auto">
          <a:xfrm rot="-5400000">
            <a:off x="3500438" y="255270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5559" name="Rectangle 52"/>
          <p:cNvSpPr>
            <a:spLocks noChangeArrowheads="1"/>
          </p:cNvSpPr>
          <p:nvPr/>
        </p:nvSpPr>
        <p:spPr bwMode="auto">
          <a:xfrm>
            <a:off x="4786313" y="108426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5560"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84" name="直線矢印コネクタ 83"/>
          <p:cNvCxnSpPr/>
          <p:nvPr/>
        </p:nvCxnSpPr>
        <p:spPr>
          <a:xfrm rot="16200000" flipH="1">
            <a:off x="7227888" y="225425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5562" name="Rectangle 21"/>
          <p:cNvSpPr>
            <a:spLocks noChangeArrowheads="1"/>
          </p:cNvSpPr>
          <p:nvPr/>
        </p:nvSpPr>
        <p:spPr bwMode="auto">
          <a:xfrm>
            <a:off x="5000625"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63" name="Rectangle 22"/>
          <p:cNvSpPr>
            <a:spLocks noChangeArrowheads="1"/>
          </p:cNvSpPr>
          <p:nvPr/>
        </p:nvSpPr>
        <p:spPr bwMode="auto">
          <a:xfrm>
            <a:off x="6000750"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64" name="Rectangle 23"/>
          <p:cNvSpPr>
            <a:spLocks noChangeArrowheads="1"/>
          </p:cNvSpPr>
          <p:nvPr/>
        </p:nvSpPr>
        <p:spPr bwMode="auto">
          <a:xfrm>
            <a:off x="7142163" y="12985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65" name="Rectangle 27"/>
          <p:cNvSpPr>
            <a:spLocks noChangeArrowheads="1"/>
          </p:cNvSpPr>
          <p:nvPr/>
        </p:nvSpPr>
        <p:spPr bwMode="auto">
          <a:xfrm>
            <a:off x="7627938"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83"/>
          <p:cNvGrpSpPr>
            <a:grpSpLocks/>
          </p:cNvGrpSpPr>
          <p:nvPr/>
        </p:nvGrpSpPr>
        <p:grpSpPr bwMode="auto">
          <a:xfrm>
            <a:off x="5214938" y="1214438"/>
            <a:ext cx="1928812" cy="1571625"/>
            <a:chOff x="1403818" y="1142984"/>
            <a:chExt cx="1112641" cy="1571636"/>
          </a:xfrm>
        </p:grpSpPr>
        <p:sp>
          <p:nvSpPr>
            <p:cNvPr id="185" name="正方形/長方形 18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正方形/長方形 18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66563" name="Picture 54"/>
          <p:cNvPicPr>
            <a:picLocks noChangeAspect="1" noChangeArrowheads="1"/>
          </p:cNvPicPr>
          <p:nvPr/>
        </p:nvPicPr>
        <p:blipFill>
          <a:blip r:embed="rId4" cstate="print"/>
          <a:srcRect/>
          <a:stretch>
            <a:fillRect/>
          </a:stretch>
        </p:blipFill>
        <p:spPr bwMode="auto">
          <a:xfrm>
            <a:off x="5072063" y="1179513"/>
            <a:ext cx="3000375" cy="1816100"/>
          </a:xfrm>
          <a:prstGeom prst="rect">
            <a:avLst/>
          </a:prstGeom>
          <a:noFill/>
          <a:ln w="9525">
            <a:noFill/>
            <a:miter lim="800000"/>
            <a:headEnd/>
            <a:tailEnd/>
          </a:ln>
        </p:spPr>
      </p:pic>
      <p:grpSp>
        <p:nvGrpSpPr>
          <p:cNvPr id="3" name="グループ化 176"/>
          <p:cNvGrpSpPr>
            <a:grpSpLocks/>
          </p:cNvGrpSpPr>
          <p:nvPr/>
        </p:nvGrpSpPr>
        <p:grpSpPr bwMode="auto">
          <a:xfrm>
            <a:off x="1000125" y="1143000"/>
            <a:ext cx="1928813" cy="1571625"/>
            <a:chOff x="1403818" y="1142984"/>
            <a:chExt cx="1112641" cy="1571636"/>
          </a:xfrm>
        </p:grpSpPr>
        <p:sp>
          <p:nvSpPr>
            <p:cNvPr id="175" name="正方形/長方形 17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6" name="正方形/長方形 17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6565" name="タイトル 1"/>
          <p:cNvSpPr>
            <a:spLocks noGrp="1"/>
          </p:cNvSpPr>
          <p:nvPr>
            <p:ph type="title"/>
          </p:nvPr>
        </p:nvSpPr>
        <p:spPr/>
        <p:txBody>
          <a:bodyPr/>
          <a:lstStyle/>
          <a:p>
            <a:pPr eaLnBrk="1" hangingPunct="1"/>
            <a:r>
              <a:rPr lang="ja-JP" altLang="en-US" smtClean="0"/>
              <a:t>分析結果のまとめ</a:t>
            </a:r>
          </a:p>
        </p:txBody>
      </p:sp>
      <p:sp>
        <p:nvSpPr>
          <p:cNvPr id="66568" name="スライド番号プレースホルダ 5"/>
          <p:cNvSpPr>
            <a:spLocks noGrp="1"/>
          </p:cNvSpPr>
          <p:nvPr>
            <p:ph type="sldNum" sz="quarter" idx="12"/>
          </p:nvPr>
        </p:nvSpPr>
        <p:spPr>
          <a:noFill/>
        </p:spPr>
        <p:txBody>
          <a:bodyPr/>
          <a:lstStyle/>
          <a:p>
            <a:fld id="{6B71E91C-379E-421A-8BEE-4AB17802458E}" type="slidenum">
              <a:rPr lang="ja-JP" altLang="en-US"/>
              <a:pPr/>
              <a:t>177</a:t>
            </a:fld>
            <a:endParaRPr lang="ja-JP" altLang="en-US"/>
          </a:p>
        </p:txBody>
      </p:sp>
      <p:pic>
        <p:nvPicPr>
          <p:cNvPr id="66569" name="Picture 3"/>
          <p:cNvPicPr>
            <a:picLocks noChangeAspect="1" noChangeArrowheads="1"/>
          </p:cNvPicPr>
          <p:nvPr/>
        </p:nvPicPr>
        <p:blipFill>
          <a:blip r:embed="rId5" cstate="print"/>
          <a:srcRect/>
          <a:stretch>
            <a:fillRect/>
          </a:stretch>
        </p:blipFill>
        <p:spPr bwMode="auto">
          <a:xfrm>
            <a:off x="1071563" y="1103313"/>
            <a:ext cx="2786062" cy="1819275"/>
          </a:xfrm>
          <a:prstGeom prst="rect">
            <a:avLst/>
          </a:prstGeom>
          <a:noFill/>
          <a:ln w="9525">
            <a:noFill/>
            <a:miter lim="800000"/>
            <a:headEnd/>
            <a:tailEnd/>
          </a:ln>
        </p:spPr>
      </p:pic>
      <p:sp>
        <p:nvSpPr>
          <p:cNvPr id="66570" name="Rectangle 6"/>
          <p:cNvSpPr>
            <a:spLocks noChangeArrowheads="1"/>
          </p:cNvSpPr>
          <p:nvPr/>
        </p:nvSpPr>
        <p:spPr bwMode="auto">
          <a:xfrm rot="-5400000">
            <a:off x="42862" y="1879601"/>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各サブコミュニティごとの参加人数</a:t>
            </a:r>
          </a:p>
        </p:txBody>
      </p:sp>
      <p:sp>
        <p:nvSpPr>
          <p:cNvPr id="66571" name="Rectangle 21"/>
          <p:cNvSpPr>
            <a:spLocks noChangeArrowheads="1"/>
          </p:cNvSpPr>
          <p:nvPr/>
        </p:nvSpPr>
        <p:spPr bwMode="auto">
          <a:xfrm>
            <a:off x="1214438"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72" name="Rectangle 22"/>
          <p:cNvSpPr>
            <a:spLocks noChangeArrowheads="1"/>
          </p:cNvSpPr>
          <p:nvPr/>
        </p:nvSpPr>
        <p:spPr bwMode="auto">
          <a:xfrm>
            <a:off x="1909763"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73" name="Rectangle 23"/>
          <p:cNvSpPr>
            <a:spLocks noChangeArrowheads="1"/>
          </p:cNvSpPr>
          <p:nvPr/>
        </p:nvSpPr>
        <p:spPr bwMode="auto">
          <a:xfrm>
            <a:off x="2676525" y="96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74" name="Rectangle 27"/>
          <p:cNvSpPr>
            <a:spLocks noChangeArrowheads="1"/>
          </p:cNvSpPr>
          <p:nvPr/>
        </p:nvSpPr>
        <p:spPr bwMode="auto">
          <a:xfrm>
            <a:off x="3105150"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75" name="Rectangle 29"/>
          <p:cNvSpPr>
            <a:spLocks noChangeArrowheads="1"/>
          </p:cNvSpPr>
          <p:nvPr/>
        </p:nvSpPr>
        <p:spPr bwMode="auto">
          <a:xfrm>
            <a:off x="2286000" y="29225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sp>
        <p:nvSpPr>
          <p:cNvPr id="66576" name="Rectangle 7"/>
          <p:cNvSpPr>
            <a:spLocks noChangeArrowheads="1"/>
          </p:cNvSpPr>
          <p:nvPr/>
        </p:nvSpPr>
        <p:spPr bwMode="auto">
          <a:xfrm rot="-5400000">
            <a:off x="4738687" y="1784351"/>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各コーディネータの人数</a:t>
            </a:r>
          </a:p>
        </p:txBody>
      </p:sp>
      <p:sp>
        <p:nvSpPr>
          <p:cNvPr id="66577" name="Line 20"/>
          <p:cNvSpPr>
            <a:spLocks noChangeShapeType="1"/>
          </p:cNvSpPr>
          <p:nvPr/>
        </p:nvSpPr>
        <p:spPr bwMode="auto">
          <a:xfrm>
            <a:off x="5360988" y="3384550"/>
            <a:ext cx="360362" cy="1588"/>
          </a:xfrm>
          <a:prstGeom prst="line">
            <a:avLst/>
          </a:prstGeom>
          <a:noFill/>
          <a:ln w="38100">
            <a:solidFill>
              <a:srgbClr val="CD6600"/>
            </a:solidFill>
            <a:round/>
            <a:headEnd/>
            <a:tailEnd/>
          </a:ln>
        </p:spPr>
        <p:txBody>
          <a:bodyPr/>
          <a:lstStyle/>
          <a:p>
            <a:endParaRPr lang="ja-JP" altLang="en-US"/>
          </a:p>
        </p:txBody>
      </p:sp>
      <p:sp>
        <p:nvSpPr>
          <p:cNvPr id="66578" name="Line 18"/>
          <p:cNvSpPr>
            <a:spLocks noChangeShapeType="1"/>
          </p:cNvSpPr>
          <p:nvPr/>
        </p:nvSpPr>
        <p:spPr bwMode="auto">
          <a:xfrm>
            <a:off x="5360988" y="3230563"/>
            <a:ext cx="360362" cy="1587"/>
          </a:xfrm>
          <a:prstGeom prst="line">
            <a:avLst/>
          </a:prstGeom>
          <a:noFill/>
          <a:ln w="38100">
            <a:solidFill>
              <a:srgbClr val="0000FF"/>
            </a:solidFill>
            <a:round/>
            <a:headEnd/>
            <a:tailEnd/>
          </a:ln>
        </p:spPr>
        <p:txBody>
          <a:bodyPr/>
          <a:lstStyle/>
          <a:p>
            <a:endParaRPr lang="ja-JP" altLang="en-US"/>
          </a:p>
        </p:txBody>
      </p:sp>
      <p:sp>
        <p:nvSpPr>
          <p:cNvPr id="66579" name="Line 15"/>
          <p:cNvSpPr>
            <a:spLocks noChangeShapeType="1"/>
          </p:cNvSpPr>
          <p:nvPr/>
        </p:nvSpPr>
        <p:spPr bwMode="auto">
          <a:xfrm>
            <a:off x="5359400" y="3719513"/>
            <a:ext cx="360363" cy="1587"/>
          </a:xfrm>
          <a:prstGeom prst="line">
            <a:avLst/>
          </a:prstGeom>
          <a:noFill/>
          <a:ln w="38100">
            <a:solidFill>
              <a:srgbClr val="FF0000"/>
            </a:solidFill>
            <a:round/>
            <a:headEnd/>
            <a:tailEnd/>
          </a:ln>
        </p:spPr>
        <p:txBody>
          <a:bodyPr/>
          <a:lstStyle/>
          <a:p>
            <a:endParaRPr lang="ja-JP" altLang="en-US"/>
          </a:p>
        </p:txBody>
      </p:sp>
      <p:sp>
        <p:nvSpPr>
          <p:cNvPr id="66580" name="Rectangle 16"/>
          <p:cNvSpPr>
            <a:spLocks noChangeArrowheads="1"/>
          </p:cNvSpPr>
          <p:nvPr/>
        </p:nvSpPr>
        <p:spPr bwMode="auto">
          <a:xfrm>
            <a:off x="5829300" y="3151188"/>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66581" name="Rectangle 17"/>
          <p:cNvSpPr>
            <a:spLocks noChangeArrowheads="1"/>
          </p:cNvSpPr>
          <p:nvPr/>
        </p:nvSpPr>
        <p:spPr bwMode="auto">
          <a:xfrm>
            <a:off x="5214938" y="3132138"/>
            <a:ext cx="2879725" cy="701675"/>
          </a:xfrm>
          <a:prstGeom prst="rect">
            <a:avLst/>
          </a:prstGeom>
          <a:noFill/>
          <a:ln w="9525">
            <a:solidFill>
              <a:schemeClr val="tx1"/>
            </a:solidFill>
            <a:miter lim="800000"/>
            <a:headEnd/>
            <a:tailEnd/>
          </a:ln>
        </p:spPr>
        <p:txBody>
          <a:bodyPr wrap="none" anchor="ctr"/>
          <a:lstStyle/>
          <a:p>
            <a:endParaRPr lang="ja-JP" altLang="en-US" b="1"/>
          </a:p>
        </p:txBody>
      </p:sp>
      <p:sp>
        <p:nvSpPr>
          <p:cNvPr id="66582" name="Line 19"/>
          <p:cNvSpPr>
            <a:spLocks noChangeShapeType="1"/>
          </p:cNvSpPr>
          <p:nvPr/>
        </p:nvSpPr>
        <p:spPr bwMode="auto">
          <a:xfrm>
            <a:off x="5360988" y="3556000"/>
            <a:ext cx="360362" cy="1588"/>
          </a:xfrm>
          <a:prstGeom prst="line">
            <a:avLst/>
          </a:prstGeom>
          <a:noFill/>
          <a:ln w="38100">
            <a:solidFill>
              <a:srgbClr val="006400"/>
            </a:solidFill>
            <a:round/>
            <a:headEnd/>
            <a:tailEnd/>
          </a:ln>
        </p:spPr>
        <p:txBody>
          <a:bodyPr/>
          <a:lstStyle/>
          <a:p>
            <a:endParaRPr lang="ja-JP" altLang="en-US"/>
          </a:p>
        </p:txBody>
      </p:sp>
      <p:sp>
        <p:nvSpPr>
          <p:cNvPr id="66583" name="Rectangle 29"/>
          <p:cNvSpPr>
            <a:spLocks noChangeArrowheads="1"/>
          </p:cNvSpPr>
          <p:nvPr/>
        </p:nvSpPr>
        <p:spPr bwMode="auto">
          <a:xfrm>
            <a:off x="6534150" y="2944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grpSp>
        <p:nvGrpSpPr>
          <p:cNvPr id="4" name="グループ化 22"/>
          <p:cNvGrpSpPr>
            <a:grpSpLocks/>
          </p:cNvGrpSpPr>
          <p:nvPr/>
        </p:nvGrpSpPr>
        <p:grpSpPr bwMode="auto">
          <a:xfrm>
            <a:off x="714375" y="3121025"/>
            <a:ext cx="3455988" cy="250825"/>
            <a:chOff x="714348" y="3412585"/>
            <a:chExt cx="3455988" cy="250825"/>
          </a:xfrm>
        </p:grpSpPr>
        <p:sp>
          <p:nvSpPr>
            <p:cNvPr id="66634"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6635"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6636"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6637"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開発者</a:t>
              </a:r>
            </a:p>
          </p:txBody>
        </p:sp>
        <p:sp>
          <p:nvSpPr>
            <p:cNvPr id="66638"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ユーザ</a:t>
              </a:r>
            </a:p>
          </p:txBody>
        </p:sp>
        <p:sp>
          <p:nvSpPr>
            <p:cNvPr id="66639"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b="1"/>
                <a:t>バグ報告者</a:t>
              </a:r>
            </a:p>
          </p:txBody>
        </p:sp>
        <p:sp>
          <p:nvSpPr>
            <p:cNvPr id="6664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6585" name="Rectangle 21"/>
          <p:cNvSpPr>
            <a:spLocks noChangeArrowheads="1"/>
          </p:cNvSpPr>
          <p:nvPr/>
        </p:nvSpPr>
        <p:spPr bwMode="auto">
          <a:xfrm>
            <a:off x="5286375"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86" name="Rectangle 22"/>
          <p:cNvSpPr>
            <a:spLocks noChangeArrowheads="1"/>
          </p:cNvSpPr>
          <p:nvPr/>
        </p:nvSpPr>
        <p:spPr bwMode="auto">
          <a:xfrm>
            <a:off x="600075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87" name="Rectangle 23"/>
          <p:cNvSpPr>
            <a:spLocks noChangeArrowheads="1"/>
          </p:cNvSpPr>
          <p:nvPr/>
        </p:nvSpPr>
        <p:spPr bwMode="auto">
          <a:xfrm>
            <a:off x="6848475" y="103187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88" name="Rectangle 27"/>
          <p:cNvSpPr>
            <a:spLocks noChangeArrowheads="1"/>
          </p:cNvSpPr>
          <p:nvPr/>
        </p:nvSpPr>
        <p:spPr bwMode="auto">
          <a:xfrm>
            <a:off x="727710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89" name="Rectangle 52"/>
          <p:cNvSpPr>
            <a:spLocks noChangeArrowheads="1"/>
          </p:cNvSpPr>
          <p:nvPr/>
        </p:nvSpPr>
        <p:spPr bwMode="auto">
          <a:xfrm>
            <a:off x="642938" y="765175"/>
            <a:ext cx="3500437"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6590" name="Rectangle 52"/>
          <p:cNvSpPr>
            <a:spLocks noChangeArrowheads="1"/>
          </p:cNvSpPr>
          <p:nvPr/>
        </p:nvSpPr>
        <p:spPr bwMode="auto">
          <a:xfrm>
            <a:off x="4857750" y="7651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grpSp>
        <p:nvGrpSpPr>
          <p:cNvPr id="5"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450"/>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6"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7825"/>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3" name="角丸四角形 122"/>
          <p:cNvSpPr/>
          <p:nvPr/>
        </p:nvSpPr>
        <p:spPr>
          <a:xfrm>
            <a:off x="5857875" y="4229100"/>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238"/>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5" name="角丸四角形 124"/>
          <p:cNvSpPr/>
          <p:nvPr/>
        </p:nvSpPr>
        <p:spPr>
          <a:xfrm>
            <a:off x="4338638" y="5314950"/>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275"/>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7"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8"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9"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2" name="正方形/長方形 171"/>
          <p:cNvSpPr/>
          <p:nvPr/>
        </p:nvSpPr>
        <p:spPr>
          <a:xfrm>
            <a:off x="857250" y="432117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173" name="正方形/長方形 172"/>
          <p:cNvSpPr/>
          <p:nvPr/>
        </p:nvSpPr>
        <p:spPr>
          <a:xfrm>
            <a:off x="857250" y="488632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174" name="正方形/長方形 173"/>
          <p:cNvSpPr/>
          <p:nvPr/>
        </p:nvSpPr>
        <p:spPr>
          <a:xfrm>
            <a:off x="804863" y="5464175"/>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grpSp>
        <p:nvGrpSpPr>
          <p:cNvPr id="20"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1"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2"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3" name="グループ化 183"/>
          <p:cNvGrpSpPr>
            <a:grpSpLocks/>
          </p:cNvGrpSpPr>
          <p:nvPr/>
        </p:nvGrpSpPr>
        <p:grpSpPr bwMode="auto">
          <a:xfrm>
            <a:off x="5654675" y="4929188"/>
            <a:ext cx="428625" cy="593725"/>
            <a:chOff x="4572000" y="4286256"/>
            <a:chExt cx="357190" cy="452029"/>
          </a:xfrm>
        </p:grpSpPr>
        <p:sp>
          <p:nvSpPr>
            <p:cNvPr id="191" name="フローチャート: 手作業 190"/>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144" y="4477019"/>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51" y="1428750"/>
            <a:ext cx="1071562" cy="642937"/>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788" y="1616075"/>
            <a:ext cx="892175" cy="161925"/>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00" y="1714500"/>
            <a:ext cx="1071563" cy="357188"/>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738" y="2214563"/>
            <a:ext cx="1131887" cy="1841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4" name="グループ化 183"/>
          <p:cNvGrpSpPr>
            <a:grpSpLocks/>
          </p:cNvGrpSpPr>
          <p:nvPr/>
        </p:nvGrpSpPr>
        <p:grpSpPr bwMode="auto">
          <a:xfrm>
            <a:off x="5500688" y="5049838"/>
            <a:ext cx="428625" cy="593725"/>
            <a:chOff x="4572000" y="4286256"/>
            <a:chExt cx="357190" cy="452029"/>
          </a:xfrm>
        </p:grpSpPr>
        <p:sp>
          <p:nvSpPr>
            <p:cNvPr id="152" name="フローチャート: 手作業 151"/>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143" y="4477020"/>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206" name="直線矢印コネクタ 205"/>
          <p:cNvCxnSpPr/>
          <p:nvPr/>
        </p:nvCxnSpPr>
        <p:spPr>
          <a:xfrm rot="5400000" flipH="1" flipV="1">
            <a:off x="2750343" y="2107407"/>
            <a:ext cx="500063"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9" name="正方形/長方形 208"/>
          <p:cNvSpPr/>
          <p:nvPr/>
        </p:nvSpPr>
        <p:spPr>
          <a:xfrm>
            <a:off x="2357438" y="1214438"/>
            <a:ext cx="1785937" cy="50006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chemeClr val="tx1"/>
                </a:solidFill>
              </a:rPr>
              <a:t>ユーザの増加</a:t>
            </a:r>
          </a:p>
        </p:txBody>
      </p:sp>
      <p:sp>
        <p:nvSpPr>
          <p:cNvPr id="210" name="正方形/長方形 209"/>
          <p:cNvSpPr/>
          <p:nvPr/>
        </p:nvSpPr>
        <p:spPr>
          <a:xfrm>
            <a:off x="6286500" y="1214438"/>
            <a:ext cx="2500313"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コーディネータ（開発者＆ユーザ）の増加</a:t>
            </a:r>
          </a:p>
        </p:txBody>
      </p:sp>
      <p:sp>
        <p:nvSpPr>
          <p:cNvPr id="211" name="正方形/長方形 210"/>
          <p:cNvSpPr/>
          <p:nvPr/>
        </p:nvSpPr>
        <p:spPr>
          <a:xfrm>
            <a:off x="3429000" y="1143000"/>
            <a:ext cx="2643188"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コーディネータ（開発者＆ユーザ）の減少</a:t>
            </a:r>
          </a:p>
        </p:txBody>
      </p:sp>
      <p:sp>
        <p:nvSpPr>
          <p:cNvPr id="213" name="正方形/長方形 212"/>
          <p:cNvSpPr/>
          <p:nvPr/>
        </p:nvSpPr>
        <p:spPr>
          <a:xfrm>
            <a:off x="2714625" y="2143125"/>
            <a:ext cx="3357563" cy="571500"/>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FF0000"/>
                </a:solidFill>
              </a:rPr>
              <a:t>コーディネータ（開発者＆ユーザ＆バグ報告者）の増加</a:t>
            </a:r>
          </a:p>
        </p:txBody>
      </p:sp>
      <p:sp>
        <p:nvSpPr>
          <p:cNvPr id="214" name="正方形/長方形 213"/>
          <p:cNvSpPr/>
          <p:nvPr/>
        </p:nvSpPr>
        <p:spPr>
          <a:xfrm>
            <a:off x="571500" y="2000250"/>
            <a:ext cx="2071688" cy="500063"/>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663300"/>
                </a:solidFill>
              </a:rPr>
              <a:t>バグ報告者の増加</a:t>
            </a:r>
          </a:p>
        </p:txBody>
      </p:sp>
    </p:spTree>
    <p:custDataLst>
      <p:tags r:id="rId1"/>
    </p:custData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down)">
                                      <p:cBhvr>
                                        <p:cTn id="7" dur="500"/>
                                        <p:tgtEl>
                                          <p:spTgt spid="19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box(out)">
                                      <p:cBhvr>
                                        <p:cTn id="10" dur="500"/>
                                        <p:tgtEl>
                                          <p:spTgt spid="20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ipe(down)">
                                      <p:cBhvr>
                                        <p:cTn id="24" dur="500"/>
                                        <p:tgtEl>
                                          <p:spTgt spid="199"/>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animEffect transition="in" filter="box(out)">
                                      <p:cBhvr>
                                        <p:cTn id="27" dur="500"/>
                                        <p:tgtEl>
                                          <p:spTgt spid="210"/>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2.5E-6 -4.81481E-6 L 0.19635 0.00973 " pathEditMode="relative" rAng="0" ptsTypes="AA">
                                      <p:cBhvr>
                                        <p:cTn id="31" dur="2000" fill="hold"/>
                                        <p:tgtEl>
                                          <p:spTgt spid="22"/>
                                        </p:tgtEl>
                                        <p:attrNameLst>
                                          <p:attrName>ppt_x</p:attrName>
                                          <p:attrName>ppt_y</p:attrName>
                                        </p:attrNameLst>
                                      </p:cBhvr>
                                      <p:rCtr x="98" y="5"/>
                                    </p:animMotion>
                                  </p:childTnLst>
                                </p:cTn>
                              </p:par>
                            </p:childTnLst>
                          </p:cTn>
                        </p:par>
                        <p:par>
                          <p:cTn id="32" fill="hold">
                            <p:stCondLst>
                              <p:cond delay="2000"/>
                            </p:stCondLst>
                            <p:childTnLst>
                              <p:par>
                                <p:cTn id="33" presetID="9" presetClass="exit" presetSubtype="0" fill="hold" nodeType="afterEffect">
                                  <p:stCondLst>
                                    <p:cond delay="0"/>
                                  </p:stCondLst>
                                  <p:childTnLst>
                                    <p:animEffect transition="out" filter="dissolv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par>
                          <p:cTn id="36" fill="hold">
                            <p:stCondLst>
                              <p:cond delay="2500"/>
                            </p:stCondLst>
                            <p:childTnLst>
                              <p:par>
                                <p:cTn id="37" presetID="9"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93"/>
                                        </p:tgtEl>
                                      </p:cBhvr>
                                    </p:animEffect>
                                    <p:set>
                                      <p:cBhvr>
                                        <p:cTn id="48" dur="1" fill="hold">
                                          <p:stCondLst>
                                            <p:cond delay="499"/>
                                          </p:stCondLst>
                                        </p:cTn>
                                        <p:tgtEl>
                                          <p:spTgt spid="193"/>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209"/>
                                        </p:tgtEl>
                                      </p:cBhvr>
                                    </p:animEffect>
                                    <p:set>
                                      <p:cBhvr>
                                        <p:cTn id="51" dur="1" fill="hold">
                                          <p:stCondLst>
                                            <p:cond delay="499"/>
                                          </p:stCondLst>
                                        </p:cTn>
                                        <p:tgtEl>
                                          <p:spTgt spid="209"/>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99"/>
                                        </p:tgtEl>
                                      </p:cBhvr>
                                    </p:animEffect>
                                    <p:set>
                                      <p:cBhvr>
                                        <p:cTn id="54" dur="1" fill="hold">
                                          <p:stCondLst>
                                            <p:cond delay="499"/>
                                          </p:stCondLst>
                                        </p:cTn>
                                        <p:tgtEl>
                                          <p:spTgt spid="199"/>
                                        </p:tgtEl>
                                        <p:attrNameLst>
                                          <p:attrName>style.visibility</p:attrName>
                                        </p:attrNameLst>
                                      </p:cBhvr>
                                      <p:to>
                                        <p:strVal val="hidden"/>
                                      </p:to>
                                    </p:set>
                                  </p:childTnLst>
                                </p:cTn>
                              </p:par>
                              <p:par>
                                <p:cTn id="55" presetID="9" presetClass="exit" presetSubtype="0" fill="hold" grpId="1" nodeType="withEffect">
                                  <p:stCondLst>
                                    <p:cond delay="0"/>
                                  </p:stCondLst>
                                  <p:childTnLst>
                                    <p:animEffect transition="out" filter="dissolve">
                                      <p:cBhvr>
                                        <p:cTn id="56" dur="500"/>
                                        <p:tgtEl>
                                          <p:spTgt spid="210"/>
                                        </p:tgtEl>
                                      </p:cBhvr>
                                    </p:animEffect>
                                    <p:set>
                                      <p:cBhvr>
                                        <p:cTn id="57" dur="1" fill="hold">
                                          <p:stCondLst>
                                            <p:cond delay="499"/>
                                          </p:stCondLst>
                                        </p:cTn>
                                        <p:tgtEl>
                                          <p:spTgt spid="21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3.05556E-6 0 L 0.06475 -0.00185 " pathEditMode="relative" rAng="0" ptsTypes="AA">
                                      <p:cBhvr>
                                        <p:cTn id="61" dur="2000" fill="hold"/>
                                        <p:tgtEl>
                                          <p:spTgt spid="3"/>
                                        </p:tgtEl>
                                        <p:attrNameLst>
                                          <p:attrName>ppt_x</p:attrName>
                                          <p:attrName>ppt_y</p:attrName>
                                        </p:attrNameLst>
                                      </p:cBhvr>
                                      <p:rCtr x="32" y="-1"/>
                                    </p:animMotion>
                                  </p:childTnLst>
                                </p:cTn>
                              </p:par>
                              <p:par>
                                <p:cTn id="62" presetID="63" presetClass="path" presetSubtype="0" accel="50000" decel="50000" fill="hold" nodeType="withEffect">
                                  <p:stCondLst>
                                    <p:cond delay="0"/>
                                  </p:stCondLst>
                                  <p:childTnLst>
                                    <p:animMotion origin="layout" path="M 3.05556E-6 0 L 0.06475 -0.00185 " pathEditMode="relative" rAng="0" ptsTypes="AA">
                                      <p:cBhvr>
                                        <p:cTn id="63" dur="2000" fill="hold"/>
                                        <p:tgtEl>
                                          <p:spTgt spid="2"/>
                                        </p:tgtEl>
                                        <p:attrNameLst>
                                          <p:attrName>ppt_x</p:attrName>
                                          <p:attrName>ppt_y</p:attrName>
                                        </p:attrNameLst>
                                      </p:cBhvr>
                                      <p:rCtr x="32" y="-1"/>
                                    </p:animMotion>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2"/>
                                        </p:tgtEl>
                                        <p:attrNameLst>
                                          <p:attrName>style.visibility</p:attrName>
                                        </p:attrNameLst>
                                      </p:cBhvr>
                                      <p:to>
                                        <p:strVal val="visible"/>
                                      </p:to>
                                    </p:set>
                                    <p:animEffect transition="in" filter="wipe(left)">
                                      <p:cBhvr>
                                        <p:cTn id="68" dur="500"/>
                                        <p:tgtEl>
                                          <p:spTgt spid="202"/>
                                        </p:tgtEl>
                                      </p:cBhvr>
                                    </p:animEffect>
                                  </p:childTnLst>
                                </p:cTn>
                              </p:par>
                              <p:par>
                                <p:cTn id="69" presetID="4" presetClass="entr" presetSubtype="32" fill="hold" grpId="0" nodeType="withEffect">
                                  <p:stCondLst>
                                    <p:cond delay="0"/>
                                  </p:stCondLst>
                                  <p:childTnLst>
                                    <p:set>
                                      <p:cBhvr>
                                        <p:cTn id="70" dur="1" fill="hold">
                                          <p:stCondLst>
                                            <p:cond delay="0"/>
                                          </p:stCondLst>
                                        </p:cTn>
                                        <p:tgtEl>
                                          <p:spTgt spid="211"/>
                                        </p:tgtEl>
                                        <p:attrNameLst>
                                          <p:attrName>style.visibility</p:attrName>
                                        </p:attrNameLst>
                                      </p:cBhvr>
                                      <p:to>
                                        <p:strVal val="visible"/>
                                      </p:to>
                                    </p:set>
                                    <p:animEffect transition="in" filter="box(out)">
                                      <p:cBhvr>
                                        <p:cTn id="71" dur="500"/>
                                        <p:tgtEl>
                                          <p:spTgt spid="211"/>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203"/>
                                        </p:tgtEl>
                                        <p:attrNameLst>
                                          <p:attrName>style.visibility</p:attrName>
                                        </p:attrNameLst>
                                      </p:cBhvr>
                                      <p:to>
                                        <p:strVal val="visible"/>
                                      </p:to>
                                    </p:set>
                                    <p:animEffect transition="in" filter="wipe(left)">
                                      <p:cBhvr>
                                        <p:cTn id="75" dur="500"/>
                                        <p:tgtEl>
                                          <p:spTgt spid="203"/>
                                        </p:tgtEl>
                                      </p:cBhvr>
                                    </p:animEffect>
                                  </p:childTnLst>
                                </p:cTn>
                              </p:par>
                              <p:par>
                                <p:cTn id="76" presetID="4" presetClass="entr" presetSubtype="32" fill="hold" grpId="0" nodeType="with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box(out)">
                                      <p:cBhvr>
                                        <p:cTn id="78" dur="500"/>
                                        <p:tgtEl>
                                          <p:spTgt spid="2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3.33333E-6 2.59259E-6 L 3.33333E-6 0.10509 " pathEditMode="relative" rAng="0" ptsTypes="AA">
                                      <p:cBhvr>
                                        <p:cTn id="82" dur="2000" fill="hold"/>
                                        <p:tgtEl>
                                          <p:spTgt spid="20"/>
                                        </p:tgtEl>
                                        <p:attrNameLst>
                                          <p:attrName>ppt_x</p:attrName>
                                          <p:attrName>ppt_y</p:attrName>
                                        </p:attrNameLst>
                                      </p:cBhvr>
                                      <p:rCtr x="0" y="53"/>
                                    </p:animMotion>
                                  </p:childTnLst>
                                </p:cTn>
                              </p:par>
                            </p:childTnLst>
                          </p:cTn>
                        </p:par>
                        <p:par>
                          <p:cTn id="83" fill="hold">
                            <p:stCondLst>
                              <p:cond delay="2000"/>
                            </p:stCondLst>
                            <p:childTnLst>
                              <p:par>
                                <p:cTn id="84" presetID="9" presetClass="entr" presetSubtype="0"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dissolve">
                                      <p:cBhvr>
                                        <p:cTn id="86" dur="500"/>
                                        <p:tgtEl>
                                          <p:spTgt spid="23"/>
                                        </p:tgtEl>
                                      </p:cBhvr>
                                    </p:animEffect>
                                  </p:childTnLst>
                                </p:cTn>
                              </p:par>
                            </p:childTnLst>
                          </p:cTn>
                        </p:par>
                        <p:par>
                          <p:cTn id="87" fill="hold">
                            <p:stCondLst>
                              <p:cond delay="2500"/>
                            </p:stCondLst>
                            <p:childTnLst>
                              <p:par>
                                <p:cTn id="88" presetID="9" presetClass="entr" presetSubtype="0" fill="hold"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dissolve">
                                      <p:cBhvr>
                                        <p:cTn id="90" dur="500"/>
                                        <p:tgtEl>
                                          <p:spTgt spid="24"/>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202"/>
                                        </p:tgtEl>
                                      </p:cBhvr>
                                    </p:animEffect>
                                    <p:set>
                                      <p:cBhvr>
                                        <p:cTn id="95" dur="1" fill="hold">
                                          <p:stCondLst>
                                            <p:cond delay="499"/>
                                          </p:stCondLst>
                                        </p:cTn>
                                        <p:tgtEl>
                                          <p:spTgt spid="202"/>
                                        </p:tgtEl>
                                        <p:attrNameLst>
                                          <p:attrName>style.visibility</p:attrName>
                                        </p:attrNameLst>
                                      </p:cBhvr>
                                      <p:to>
                                        <p:strVal val="hidden"/>
                                      </p:to>
                                    </p:set>
                                  </p:childTnLst>
                                </p:cTn>
                              </p:par>
                              <p:par>
                                <p:cTn id="96" presetID="9" presetClass="exit" presetSubtype="0" fill="hold" grpId="1" nodeType="withEffect">
                                  <p:stCondLst>
                                    <p:cond delay="0"/>
                                  </p:stCondLst>
                                  <p:childTnLst>
                                    <p:animEffect transition="out" filter="dissolve">
                                      <p:cBhvr>
                                        <p:cTn id="97" dur="500"/>
                                        <p:tgtEl>
                                          <p:spTgt spid="211"/>
                                        </p:tgtEl>
                                      </p:cBhvr>
                                    </p:animEffect>
                                    <p:set>
                                      <p:cBhvr>
                                        <p:cTn id="98" dur="1" fill="hold">
                                          <p:stCondLst>
                                            <p:cond delay="499"/>
                                          </p:stCondLst>
                                        </p:cTn>
                                        <p:tgtEl>
                                          <p:spTgt spid="211"/>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203"/>
                                        </p:tgtEl>
                                      </p:cBhvr>
                                    </p:animEffect>
                                    <p:set>
                                      <p:cBhvr>
                                        <p:cTn id="101" dur="1" fill="hold">
                                          <p:stCondLst>
                                            <p:cond delay="499"/>
                                          </p:stCondLst>
                                        </p:cTn>
                                        <p:tgtEl>
                                          <p:spTgt spid="203"/>
                                        </p:tgtEl>
                                        <p:attrNameLst>
                                          <p:attrName>style.visibility</p:attrName>
                                        </p:attrNameLst>
                                      </p:cBhvr>
                                      <p:to>
                                        <p:strVal val="hidden"/>
                                      </p:to>
                                    </p:set>
                                  </p:childTnLst>
                                </p:cTn>
                              </p:par>
                              <p:par>
                                <p:cTn id="102" presetID="9" presetClass="exit" presetSubtype="0" fill="hold" grpId="1" nodeType="withEffect">
                                  <p:stCondLst>
                                    <p:cond delay="0"/>
                                  </p:stCondLst>
                                  <p:childTnLst>
                                    <p:animEffect transition="out" filter="dissolve">
                                      <p:cBhvr>
                                        <p:cTn id="103" dur="500"/>
                                        <p:tgtEl>
                                          <p:spTgt spid="213"/>
                                        </p:tgtEl>
                                      </p:cBhvr>
                                    </p:animEffect>
                                    <p:set>
                                      <p:cBhvr>
                                        <p:cTn id="104" dur="1" fill="hold">
                                          <p:stCondLst>
                                            <p:cond delay="499"/>
                                          </p:stCondLst>
                                        </p:cTn>
                                        <p:tgtEl>
                                          <p:spTgt spid="2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nodeType="clickEffect">
                                  <p:stCondLst>
                                    <p:cond delay="0"/>
                                  </p:stCondLst>
                                  <p:childTnLst>
                                    <p:animMotion origin="layout" path="M 0.06475 -0.00185 L 0.14357 -0.00185 " pathEditMode="relative" rAng="0" ptsTypes="AA">
                                      <p:cBhvr>
                                        <p:cTn id="108" dur="2000" fill="hold"/>
                                        <p:tgtEl>
                                          <p:spTgt spid="3"/>
                                        </p:tgtEl>
                                        <p:attrNameLst>
                                          <p:attrName>ppt_x</p:attrName>
                                          <p:attrName>ppt_y</p:attrName>
                                        </p:attrNameLst>
                                      </p:cBhvr>
                                      <p:rCtr x="39" y="0"/>
                                    </p:animMotion>
                                  </p:childTnLst>
                                </p:cTn>
                              </p:par>
                              <p:par>
                                <p:cTn id="109" presetID="63" presetClass="path" presetSubtype="0" accel="50000" decel="50000" fill="hold" nodeType="withEffect">
                                  <p:stCondLst>
                                    <p:cond delay="0"/>
                                  </p:stCondLst>
                                  <p:childTnLst>
                                    <p:animMotion origin="layout" path="M 0.06475 -0.00185 L 0.14357 -0.00185 " pathEditMode="relative" rAng="0" ptsTypes="AA">
                                      <p:cBhvr>
                                        <p:cTn id="110" dur="2000" fill="hold"/>
                                        <p:tgtEl>
                                          <p:spTgt spid="2"/>
                                        </p:tgtEl>
                                        <p:attrNameLst>
                                          <p:attrName>ppt_x</p:attrName>
                                          <p:attrName>ppt_y</p:attrName>
                                        </p:attrNameLst>
                                      </p:cBhvr>
                                      <p:rCtr x="39" y="0"/>
                                    </p:animMotion>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206"/>
                                        </p:tgtEl>
                                        <p:attrNameLst>
                                          <p:attrName>style.visibility</p:attrName>
                                        </p:attrNameLst>
                                      </p:cBhvr>
                                      <p:to>
                                        <p:strVal val="visible"/>
                                      </p:to>
                                    </p:set>
                                    <p:animEffect transition="in" filter="wipe(down)">
                                      <p:cBhvr>
                                        <p:cTn id="115" dur="500"/>
                                        <p:tgtEl>
                                          <p:spTgt spid="206"/>
                                        </p:tgtEl>
                                      </p:cBhvr>
                                    </p:animEffect>
                                  </p:childTnLst>
                                </p:cTn>
                              </p:par>
                              <p:par>
                                <p:cTn id="116" presetID="4" presetClass="entr" presetSubtype="32" fill="hold" grpId="0" nodeType="withEffect">
                                  <p:stCondLst>
                                    <p:cond delay="0"/>
                                  </p:stCondLst>
                                  <p:childTnLst>
                                    <p:set>
                                      <p:cBhvr>
                                        <p:cTn id="117" dur="1" fill="hold">
                                          <p:stCondLst>
                                            <p:cond delay="0"/>
                                          </p:stCondLst>
                                        </p:cTn>
                                        <p:tgtEl>
                                          <p:spTgt spid="214"/>
                                        </p:tgtEl>
                                        <p:attrNameLst>
                                          <p:attrName>style.visibility</p:attrName>
                                        </p:attrNameLst>
                                      </p:cBhvr>
                                      <p:to>
                                        <p:strVal val="visible"/>
                                      </p:to>
                                    </p:set>
                                    <p:animEffect transition="in" filter="box(out)">
                                      <p:cBhvr>
                                        <p:cTn id="118" dur="500"/>
                                        <p:tgtEl>
                                          <p:spTgt spid="214"/>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dissolve">
                                      <p:cBhvr>
                                        <p:cTn id="123" dur="500"/>
                                        <p:tgtEl>
                                          <p:spTgt spid="8"/>
                                        </p:tgtEl>
                                      </p:cBhvr>
                                    </p:animEffect>
                                  </p:childTnLst>
                                </p:cTn>
                              </p:par>
                            </p:childTnLst>
                          </p:cTn>
                        </p:par>
                        <p:par>
                          <p:cTn id="124" fill="hold">
                            <p:stCondLst>
                              <p:cond delay="500"/>
                            </p:stCondLst>
                            <p:childTnLst>
                              <p:par>
                                <p:cTn id="125" presetID="9" presetClass="entr" presetSubtype="0" fill="hold" nodeType="after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dissolve">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09" grpId="1" animBg="1"/>
      <p:bldP spid="210" grpId="0" animBg="1"/>
      <p:bldP spid="210" grpId="1" animBg="1"/>
      <p:bldP spid="211" grpId="0" animBg="1"/>
      <p:bldP spid="211" grpId="1" animBg="1"/>
      <p:bldP spid="213" grpId="0" animBg="1"/>
      <p:bldP spid="213" grpId="1" animBg="1"/>
      <p:bldP spid="214"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タイトル 1"/>
          <p:cNvSpPr>
            <a:spLocks noGrp="1"/>
          </p:cNvSpPr>
          <p:nvPr>
            <p:ph type="title"/>
          </p:nvPr>
        </p:nvSpPr>
        <p:spPr/>
        <p:txBody>
          <a:bodyPr/>
          <a:lstStyle/>
          <a:p>
            <a:pPr eaLnBrk="1" hangingPunct="1"/>
            <a:r>
              <a:rPr lang="ja-JP" altLang="en-US" smtClean="0"/>
              <a:t>まとめ</a:t>
            </a:r>
          </a:p>
        </p:txBody>
      </p:sp>
      <p:sp>
        <p:nvSpPr>
          <p:cNvPr id="67587" name="コンテンツ プレースホルダ 2"/>
          <p:cNvSpPr>
            <a:spLocks noGrp="1"/>
          </p:cNvSpPr>
          <p:nvPr>
            <p:ph idx="1"/>
          </p:nvPr>
        </p:nvSpPr>
        <p:spPr>
          <a:xfrm>
            <a:off x="457200" y="1357313"/>
            <a:ext cx="8229600" cy="4768850"/>
          </a:xfrm>
        </p:spPr>
        <p:txBody>
          <a:bodyPr/>
          <a:lstStyle/>
          <a:p>
            <a:pPr marL="342900" lvl="1" indent="-342900" eaLnBrk="1" hangingPunct="1">
              <a:buClr>
                <a:schemeClr val="tx1"/>
              </a:buClr>
              <a:buFont typeface="Wingdings" pitchFamily="2" charset="2"/>
              <a:buChar char="n"/>
              <a:tabLst>
                <a:tab pos="985838" algn="l"/>
              </a:tabLst>
            </a:pPr>
            <a:r>
              <a:rPr lang="en-US" altLang="ja-JP" sz="2400" smtClean="0"/>
              <a:t>OSS</a:t>
            </a:r>
            <a:r>
              <a:rPr lang="ja-JP" altLang="en-US" sz="2400" smtClean="0"/>
              <a:t>の開発が継続する要因を明らかにするために，複数のコミュニティに存在するコーディネータに着目して，参加者の推移の分析を行った．</a:t>
            </a:r>
            <a:endParaRPr lang="en-US" altLang="ja-JP" sz="2400" smtClean="0"/>
          </a:p>
          <a:p>
            <a:pPr marL="342900" lvl="1" indent="-342900" eaLnBrk="1" hangingPunct="1">
              <a:buClr>
                <a:srgbClr val="0033CC"/>
              </a:buClr>
              <a:buFont typeface="Arial" charset="0"/>
              <a:buChar char="•"/>
              <a:tabLst>
                <a:tab pos="985838" algn="l"/>
              </a:tabLst>
            </a:pPr>
            <a:endParaRPr lang="en-US" altLang="ja-JP" sz="800" smtClean="0"/>
          </a:p>
          <a:p>
            <a:pPr eaLnBrk="1" hangingPunct="1">
              <a:tabLst>
                <a:tab pos="985838" algn="l"/>
              </a:tabLst>
            </a:pPr>
            <a:r>
              <a:rPr lang="ja-JP" altLang="en-US" smtClean="0"/>
              <a:t>３つのコミュニティ間で協調作業を行い始めることが</a:t>
            </a:r>
            <a:r>
              <a:rPr lang="en-US" altLang="ja-JP" smtClean="0"/>
              <a:t>OSS</a:t>
            </a:r>
            <a:r>
              <a:rPr lang="ja-JP" altLang="en-US" smtClean="0"/>
              <a:t>を継続して開発する要因となる可能性があることがわかった．</a:t>
            </a:r>
            <a:endParaRPr lang="en-US" altLang="ja-JP" smtClean="0"/>
          </a:p>
        </p:txBody>
      </p:sp>
      <p:sp>
        <p:nvSpPr>
          <p:cNvPr id="67589" name="スライド番号プレースホルダ 7"/>
          <p:cNvSpPr>
            <a:spLocks noGrp="1"/>
          </p:cNvSpPr>
          <p:nvPr>
            <p:ph type="sldNum" sz="quarter" idx="12"/>
          </p:nvPr>
        </p:nvSpPr>
        <p:spPr>
          <a:noFill/>
        </p:spPr>
        <p:txBody>
          <a:bodyPr/>
          <a:lstStyle/>
          <a:p>
            <a:fld id="{37F8C4B1-6008-4C58-BF08-990ECE040EB9}" type="slidenum">
              <a:rPr lang="ja-JP" altLang="en-US"/>
              <a:pPr/>
              <a:t>178</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タイトル 1"/>
          <p:cNvSpPr>
            <a:spLocks noGrp="1"/>
          </p:cNvSpPr>
          <p:nvPr>
            <p:ph type="title"/>
          </p:nvPr>
        </p:nvSpPr>
        <p:spPr/>
        <p:txBody>
          <a:bodyPr/>
          <a:lstStyle/>
          <a:p>
            <a:pPr eaLnBrk="1" hangingPunct="1"/>
            <a:r>
              <a:rPr lang="ja-JP" altLang="en-US" smtClean="0"/>
              <a:t>今後の課題</a:t>
            </a:r>
          </a:p>
        </p:txBody>
      </p:sp>
      <p:sp>
        <p:nvSpPr>
          <p:cNvPr id="68611" name="コンテンツ プレースホルダ 2"/>
          <p:cNvSpPr>
            <a:spLocks noGrp="1"/>
          </p:cNvSpPr>
          <p:nvPr>
            <p:ph idx="1"/>
          </p:nvPr>
        </p:nvSpPr>
        <p:spPr>
          <a:xfrm>
            <a:off x="457200" y="1285875"/>
            <a:ext cx="8229600" cy="5572125"/>
          </a:xfrm>
        </p:spPr>
        <p:txBody>
          <a:bodyPr/>
          <a:lstStyle/>
          <a:p>
            <a:pPr eaLnBrk="1" hangingPunct="1"/>
            <a:r>
              <a:rPr lang="ja-JP" altLang="en-US" smtClean="0"/>
              <a:t>４種類のコーディネータが仲介者としてサブコミュニティとどのように関わっているかをソーシャルネットワーク分析により明らかにする．</a:t>
            </a:r>
            <a:endParaRPr lang="en-US" altLang="ja-JP" smtClean="0"/>
          </a:p>
          <a:p>
            <a:pPr eaLnBrk="1" hangingPunct="1"/>
            <a:r>
              <a:rPr lang="ja-JP" altLang="en-US" smtClean="0"/>
              <a:t>本研究の妥当性を確認するために他の</a:t>
            </a:r>
            <a:r>
              <a:rPr lang="en-US" altLang="ja-JP" smtClean="0"/>
              <a:t>OSS</a:t>
            </a:r>
            <a:r>
              <a:rPr lang="ja-JP" altLang="en-US" smtClean="0"/>
              <a:t>コミュニティを用いて同様の分析を行う．</a:t>
            </a:r>
            <a:endParaRPr lang="en-US" altLang="ja-JP" smtClean="0"/>
          </a:p>
          <a:p>
            <a:pPr eaLnBrk="1" hangingPunct="1"/>
            <a:endParaRPr lang="en-US" altLang="ja-JP" smtClean="0"/>
          </a:p>
          <a:p>
            <a:pPr eaLnBrk="1" hangingPunct="1"/>
            <a:endParaRPr lang="en-US" altLang="ja-JP" smtClean="0"/>
          </a:p>
        </p:txBody>
      </p:sp>
      <p:sp>
        <p:nvSpPr>
          <p:cNvPr id="68614" name="スライド番号プレースホルダ 5"/>
          <p:cNvSpPr>
            <a:spLocks noGrp="1"/>
          </p:cNvSpPr>
          <p:nvPr>
            <p:ph type="sldNum" sz="quarter" idx="12"/>
          </p:nvPr>
        </p:nvSpPr>
        <p:spPr>
          <a:noFill/>
        </p:spPr>
        <p:txBody>
          <a:bodyPr/>
          <a:lstStyle/>
          <a:p>
            <a:fld id="{1A2D787F-48F0-4005-9BDC-23CEEC1488FF}" type="slidenum">
              <a:rPr lang="ja-JP" altLang="en-US"/>
              <a:pPr/>
              <a:t>179</a:t>
            </a:fld>
            <a:endParaRPr lang="ja-JP" altLang="en-US"/>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180</a:t>
            </a:fld>
            <a:endParaRPr lang="en-US" altLang="ja-JP"/>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スライド番号プレースホルダ 5"/>
          <p:cNvSpPr>
            <a:spLocks noGrp="1"/>
          </p:cNvSpPr>
          <p:nvPr>
            <p:ph type="sldNum" sz="quarter" idx="12"/>
          </p:nvPr>
        </p:nvSpPr>
        <p:spPr>
          <a:noFill/>
        </p:spPr>
        <p:txBody>
          <a:bodyPr/>
          <a:lstStyle/>
          <a:p>
            <a:fld id="{57C9B4E6-7773-4F91-9166-687728D7A5DE}" type="slidenum">
              <a:rPr lang="en-US" altLang="ja-JP"/>
              <a:pPr/>
              <a:t>181</a:t>
            </a:fld>
            <a:endParaRPr lang="en-US" altLang="ja-JP"/>
          </a:p>
        </p:txBody>
      </p:sp>
      <p:sp>
        <p:nvSpPr>
          <p:cNvPr id="70661" name="Rectangle 2"/>
          <p:cNvSpPr>
            <a:spLocks noGrp="1" noChangeArrowheads="1"/>
          </p:cNvSpPr>
          <p:nvPr>
            <p:ph type="title"/>
          </p:nvPr>
        </p:nvSpPr>
        <p:spPr/>
        <p:txBody>
          <a:bodyPr/>
          <a:lstStyle/>
          <a:p>
            <a:pPr eaLnBrk="1" hangingPunct="1"/>
            <a:r>
              <a:rPr lang="ja-JP" altLang="en-US" smtClean="0"/>
              <a:t>中心性分析に基づく研究事例</a:t>
            </a:r>
          </a:p>
        </p:txBody>
      </p:sp>
      <p:sp>
        <p:nvSpPr>
          <p:cNvPr id="70662" name="Rectangle 3"/>
          <p:cNvSpPr>
            <a:spLocks noGrp="1" noChangeArrowheads="1"/>
          </p:cNvSpPr>
          <p:nvPr>
            <p:ph type="body" idx="1"/>
          </p:nvPr>
        </p:nvSpPr>
        <p:spPr/>
        <p:txBody>
          <a:bodyPr/>
          <a:lstStyle/>
          <a:p>
            <a:pPr eaLnBrk="1" hangingPunct="1"/>
            <a:r>
              <a:rPr lang="en-US" altLang="ja-JP" smtClean="0"/>
              <a:t>Enron</a:t>
            </a:r>
            <a:r>
              <a:rPr lang="ja-JP" altLang="en-US" smtClean="0"/>
              <a:t>社のメールデータ分析</a:t>
            </a:r>
          </a:p>
          <a:p>
            <a:pPr lvl="1" eaLnBrk="1" hangingPunct="1"/>
            <a:r>
              <a:rPr lang="en-US" altLang="en-US" smtClean="0"/>
              <a:t>Liaquat Hossain</a:t>
            </a:r>
            <a:r>
              <a:rPr lang="en-US" altLang="ja-JP" smtClean="0"/>
              <a:t>, </a:t>
            </a:r>
            <a:r>
              <a:rPr lang="en-US" altLang="en-US" smtClean="0"/>
              <a:t>Andrè Wu</a:t>
            </a:r>
            <a:r>
              <a:rPr lang="en-US" altLang="ja-JP" smtClean="0"/>
              <a:t>, and </a:t>
            </a:r>
            <a:r>
              <a:rPr lang="en-US" altLang="en-US" smtClean="0"/>
              <a:t>Kenneth </a:t>
            </a:r>
            <a:r>
              <a:rPr lang="en-US" altLang="ja-JP" smtClean="0"/>
              <a:t>K.S. Chung, Actor centrality correlates to project based coordination , In Proceedings of the 2006 20th anniversary conference on Computer supported cooperative work, pp. 363-372, Banff, Alberta, Canada, 2006</a:t>
            </a:r>
          </a:p>
          <a:p>
            <a:pPr lvl="1" eaLnBrk="1" hangingPunct="1"/>
            <a:endParaRPr lang="en-US" altLang="ja-JP" smtClean="0"/>
          </a:p>
          <a:p>
            <a:pPr eaLnBrk="1" hangingPunct="1"/>
            <a:r>
              <a:rPr lang="en-US" altLang="ja-JP" smtClean="0"/>
              <a:t>OSS</a:t>
            </a:r>
            <a:r>
              <a:rPr lang="ja-JP" altLang="en-US" smtClean="0"/>
              <a:t>プロジェクトの</a:t>
            </a:r>
            <a:r>
              <a:rPr lang="en-US" altLang="ja-JP" smtClean="0"/>
              <a:t>ML</a:t>
            </a:r>
            <a:r>
              <a:rPr lang="ja-JP" altLang="en-US" smtClean="0"/>
              <a:t>分析</a:t>
            </a:r>
          </a:p>
          <a:p>
            <a:pPr lvl="1" eaLnBrk="1" hangingPunct="1"/>
            <a:r>
              <a:rPr lang="en-US" altLang="en-US" smtClean="0"/>
              <a:t>James Howison, Keisuke Inoue, and Kevin Crowston</a:t>
            </a:r>
            <a:r>
              <a:rPr lang="en-US" altLang="ja-JP" smtClean="0"/>
              <a:t>, Social dynamics of free and open source team communications, In Proceedings of the IFIP 2nd International Conference on Open Source Software, Lake Como, Italy.</a:t>
            </a:r>
            <a:br>
              <a:rPr lang="en-US" altLang="ja-JP" smtClean="0"/>
            </a:br>
            <a:endParaRPr lang="en-US" altLang="ja-JP" smtClean="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p:txBody>
          <a:bodyPr/>
          <a:lstStyle/>
          <a:p>
            <a:pPr eaLnBrk="1" hangingPunct="1"/>
            <a:r>
              <a:rPr lang="en-US" altLang="ja-JP" sz="1200" smtClean="0"/>
              <a:t>In Proceedings of the 2006 20th anniversary conference on Computer supported cooperative work, pp. 363-372, Banff, Alberta, Canada, 2006</a:t>
            </a:r>
            <a:br>
              <a:rPr lang="en-US" altLang="ja-JP" sz="1200" smtClean="0"/>
            </a:br>
            <a:r>
              <a:rPr lang="en-US" altLang="ja-JP" sz="1600" smtClean="0"/>
              <a:t/>
            </a:r>
            <a:br>
              <a:rPr lang="en-US" altLang="ja-JP" sz="1600" smtClean="0"/>
            </a:br>
            <a:r>
              <a:rPr lang="en-US" altLang="ja-JP" sz="2000" smtClean="0"/>
              <a:t>Actor centrality correlates to project based coordination</a:t>
            </a:r>
            <a:r>
              <a:rPr lang="en-US" altLang="ja-JP" sz="1600" smtClean="0"/>
              <a:t> </a:t>
            </a:r>
          </a:p>
        </p:txBody>
      </p:sp>
      <p:sp>
        <p:nvSpPr>
          <p:cNvPr id="71683" name="Rectangle 3"/>
          <p:cNvSpPr>
            <a:spLocks noGrp="1" noChangeArrowheads="1"/>
          </p:cNvSpPr>
          <p:nvPr>
            <p:ph type="subTitle" idx="1"/>
          </p:nvPr>
        </p:nvSpPr>
        <p:spPr>
          <a:xfrm>
            <a:off x="784225" y="3357563"/>
            <a:ext cx="7604125" cy="2087562"/>
          </a:xfrm>
        </p:spPr>
        <p:txBody>
          <a:bodyPr/>
          <a:lstStyle/>
          <a:p>
            <a:pPr eaLnBrk="1" hangingPunct="1"/>
            <a:r>
              <a:rPr lang="en-US" altLang="ja-JP" smtClean="0"/>
              <a:t>Liaquat Hossain		University of Sydney, Australia</a:t>
            </a:r>
            <a:br>
              <a:rPr lang="en-US" altLang="ja-JP" smtClean="0"/>
            </a:br>
            <a:r>
              <a:rPr lang="en-US" altLang="ja-JP" smtClean="0"/>
              <a:t>Andrè Wu		IBM Australia</a:t>
            </a:r>
            <a:br>
              <a:rPr lang="en-US" altLang="ja-JP" smtClean="0"/>
            </a:br>
            <a:r>
              <a:rPr lang="en-US" altLang="ja-JP" smtClean="0"/>
              <a:t>Kenneth K S Chung	University of Sydney, Australia</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スライド番号プレースホルダ 5"/>
          <p:cNvSpPr>
            <a:spLocks noGrp="1"/>
          </p:cNvSpPr>
          <p:nvPr>
            <p:ph type="sldNum" sz="quarter" idx="12"/>
          </p:nvPr>
        </p:nvSpPr>
        <p:spPr>
          <a:noFill/>
        </p:spPr>
        <p:txBody>
          <a:bodyPr/>
          <a:lstStyle/>
          <a:p>
            <a:fld id="{3DC3C358-C143-462F-85B2-879855766E23}" type="slidenum">
              <a:rPr lang="en-US" altLang="ja-JP"/>
              <a:pPr/>
              <a:t>183</a:t>
            </a:fld>
            <a:endParaRPr lang="en-US" altLang="ja-JP"/>
          </a:p>
        </p:txBody>
      </p:sp>
      <p:sp>
        <p:nvSpPr>
          <p:cNvPr id="72709" name="Rectangle 4"/>
          <p:cNvSpPr>
            <a:spLocks noGrp="1" noChangeArrowheads="1"/>
          </p:cNvSpPr>
          <p:nvPr>
            <p:ph type="title"/>
          </p:nvPr>
        </p:nvSpPr>
        <p:spPr/>
        <p:txBody>
          <a:bodyPr/>
          <a:lstStyle/>
          <a:p>
            <a:pPr eaLnBrk="1" hangingPunct="1"/>
            <a:r>
              <a:rPr lang="en-US" altLang="ja-JP" smtClean="0"/>
              <a:t>INTRODUCTION</a:t>
            </a:r>
          </a:p>
        </p:txBody>
      </p:sp>
      <p:sp>
        <p:nvSpPr>
          <p:cNvPr id="72710" name="Rectangle 5"/>
          <p:cNvSpPr>
            <a:spLocks noGrp="1" noChangeArrowheads="1"/>
          </p:cNvSpPr>
          <p:nvPr>
            <p:ph type="body" idx="1"/>
          </p:nvPr>
        </p:nvSpPr>
        <p:spPr/>
        <p:txBody>
          <a:bodyPr/>
          <a:lstStyle/>
          <a:p>
            <a:pPr eaLnBrk="1" hangingPunct="1"/>
            <a:r>
              <a:rPr lang="ja-JP" altLang="en-US" smtClean="0"/>
              <a:t>コミュニケーション，情報探索，知識伝達を通じて人々がどのように調整行動（</a:t>
            </a:r>
            <a:r>
              <a:rPr lang="en-US" altLang="ja-JP" smtClean="0"/>
              <a:t>coordination activity</a:t>
            </a:r>
            <a:r>
              <a:rPr lang="ja-JP" altLang="en-US" smtClean="0"/>
              <a:t>）を行っているかについての研究が盛んに行われている</a:t>
            </a:r>
          </a:p>
          <a:p>
            <a:pPr eaLnBrk="1" hangingPunct="1"/>
            <a:endParaRPr lang="ja-JP" altLang="en-US" smtClean="0"/>
          </a:p>
          <a:p>
            <a:pPr eaLnBrk="1" hangingPunct="1"/>
            <a:r>
              <a:rPr lang="ja-JP" altLang="en-US" smtClean="0"/>
              <a:t>本論文の目的は，組織における構造的立場（</a:t>
            </a:r>
            <a:r>
              <a:rPr lang="en-US" altLang="ja-JP" smtClean="0"/>
              <a:t>structural position</a:t>
            </a:r>
            <a:r>
              <a:rPr lang="ja-JP" altLang="en-US" smtClean="0"/>
              <a:t>）と調整能力との間の関係を明らかにすること</a:t>
            </a:r>
          </a:p>
          <a:p>
            <a:pPr lvl="1" eaLnBrk="1" hangingPunct="1"/>
            <a:r>
              <a:rPr lang="ja-JP" altLang="en-US" smtClean="0"/>
              <a:t>組織内の構造的立場を中心性から計測する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スライド番号プレースホルダ 5"/>
          <p:cNvSpPr>
            <a:spLocks noGrp="1"/>
          </p:cNvSpPr>
          <p:nvPr>
            <p:ph type="sldNum" sz="quarter" idx="12"/>
          </p:nvPr>
        </p:nvSpPr>
        <p:spPr>
          <a:noFill/>
        </p:spPr>
        <p:txBody>
          <a:bodyPr/>
          <a:lstStyle/>
          <a:p>
            <a:fld id="{11AB2291-C180-4F7D-8060-A866B1A91432}" type="slidenum">
              <a:rPr lang="en-US" altLang="ja-JP"/>
              <a:pPr/>
              <a:t>184</a:t>
            </a:fld>
            <a:endParaRPr lang="en-US" altLang="ja-JP"/>
          </a:p>
        </p:txBody>
      </p:sp>
      <p:sp>
        <p:nvSpPr>
          <p:cNvPr id="73733" name="Rectangle 6"/>
          <p:cNvSpPr>
            <a:spLocks noGrp="1" noChangeArrowheads="1"/>
          </p:cNvSpPr>
          <p:nvPr>
            <p:ph type="title"/>
          </p:nvPr>
        </p:nvSpPr>
        <p:spPr/>
        <p:txBody>
          <a:bodyPr/>
          <a:lstStyle/>
          <a:p>
            <a:pPr eaLnBrk="1" hangingPunct="1"/>
            <a:r>
              <a:rPr lang="en-US" altLang="ja-JP" smtClean="0"/>
              <a:t>NETWORK CENTRALITY</a:t>
            </a:r>
          </a:p>
        </p:txBody>
      </p:sp>
      <p:sp>
        <p:nvSpPr>
          <p:cNvPr id="73734" name="Rectangle 7"/>
          <p:cNvSpPr>
            <a:spLocks noGrp="1" noChangeArrowheads="1"/>
          </p:cNvSpPr>
          <p:nvPr>
            <p:ph type="body" idx="1"/>
          </p:nvPr>
        </p:nvSpPr>
        <p:spPr/>
        <p:txBody>
          <a:bodyPr/>
          <a:lstStyle/>
          <a:p>
            <a:pPr eaLnBrk="1" hangingPunct="1"/>
            <a:r>
              <a:rPr lang="ja-JP" altLang="en-US" smtClean="0"/>
              <a:t>本論文で用いる中心性</a:t>
            </a:r>
          </a:p>
          <a:p>
            <a:pPr lvl="1" eaLnBrk="1" hangingPunct="1"/>
            <a:r>
              <a:rPr lang="ja-JP" altLang="en-US" smtClean="0"/>
              <a:t>次数中心性</a:t>
            </a:r>
          </a:p>
          <a:p>
            <a:pPr lvl="2" eaLnBrk="1" hangingPunct="1"/>
            <a:r>
              <a:rPr lang="en-US" altLang="ja-JP" sz="1800" smtClean="0"/>
              <a:t>actor</a:t>
            </a:r>
            <a:r>
              <a:rPr lang="ja-JP" altLang="en-US" sz="1800" smtClean="0"/>
              <a:t>に繋がっているリンクの数から定義される</a:t>
            </a:r>
          </a:p>
          <a:p>
            <a:pPr lvl="2" eaLnBrk="1" hangingPunct="1"/>
            <a:r>
              <a:rPr lang="ja-JP" altLang="en-US" sz="1800" smtClean="0"/>
              <a:t>コミュニケーションの活発さや人気の指標となる</a:t>
            </a:r>
          </a:p>
          <a:p>
            <a:pPr lvl="2" eaLnBrk="1" hangingPunct="1"/>
            <a:r>
              <a:rPr lang="ja-JP" altLang="en-US" sz="1800" smtClean="0"/>
              <a:t>局所的な中心性を表す（ネットワーク全体は考慮されない）</a:t>
            </a:r>
          </a:p>
          <a:p>
            <a:pPr lvl="1" eaLnBrk="1" hangingPunct="1"/>
            <a:r>
              <a:rPr lang="ja-JP" altLang="en-US" smtClean="0"/>
              <a:t>近接性</a:t>
            </a:r>
          </a:p>
          <a:p>
            <a:pPr lvl="2" eaLnBrk="1" hangingPunct="1"/>
            <a:r>
              <a:rPr lang="en-US" altLang="ja-JP" sz="1800" smtClean="0"/>
              <a:t>actor</a:t>
            </a:r>
            <a:r>
              <a:rPr lang="ja-JP" altLang="en-US" sz="1800" smtClean="0"/>
              <a:t>からネットワーク内のすべてのノードへの距離から定義される</a:t>
            </a:r>
          </a:p>
          <a:p>
            <a:pPr lvl="2" eaLnBrk="1" hangingPunct="1"/>
            <a:r>
              <a:rPr lang="ja-JP" altLang="en-US" sz="1800" smtClean="0"/>
              <a:t>ネットワーク内での独立性（＝他者からの影響の受け難さ）の指標とな</a:t>
            </a:r>
          </a:p>
          <a:p>
            <a:pPr lvl="2" eaLnBrk="1" hangingPunct="1"/>
            <a:r>
              <a:rPr lang="ja-JP" altLang="en-US" sz="1800" smtClean="0"/>
              <a:t>逆に，影響の与えやすさの指標ともなりえる</a:t>
            </a:r>
          </a:p>
          <a:p>
            <a:pPr lvl="1" eaLnBrk="1" hangingPunct="1"/>
            <a:r>
              <a:rPr lang="ja-JP" altLang="en-US" smtClean="0"/>
              <a:t>媒介性</a:t>
            </a:r>
          </a:p>
          <a:p>
            <a:pPr lvl="2" eaLnBrk="1" hangingPunct="1"/>
            <a:r>
              <a:rPr lang="ja-JP" altLang="en-US" sz="1800" smtClean="0"/>
              <a:t>任意の</a:t>
            </a:r>
            <a:r>
              <a:rPr lang="en-US" altLang="ja-JP" sz="1800" smtClean="0"/>
              <a:t>2</a:t>
            </a:r>
            <a:r>
              <a:rPr lang="ja-JP" altLang="en-US" sz="1800" smtClean="0"/>
              <a:t>つのノードが</a:t>
            </a:r>
            <a:r>
              <a:rPr lang="en-US" altLang="ja-JP" sz="1800" smtClean="0"/>
              <a:t>actor</a:t>
            </a:r>
            <a:r>
              <a:rPr lang="ja-JP" altLang="en-US" sz="1800" smtClean="0"/>
              <a:t>を経由した場合の最短距離から定義される（任意のノード間の最短距離に頻繁に現れるノードは高い値をとる）</a:t>
            </a:r>
          </a:p>
          <a:p>
            <a:pPr lvl="2" eaLnBrk="1" hangingPunct="1"/>
            <a:r>
              <a:rPr lang="ja-JP" altLang="en-US" sz="1800" smtClean="0"/>
              <a:t>ノード間の情報や資源の流れの可能性を表す指標となる</a:t>
            </a:r>
          </a:p>
          <a:p>
            <a:pPr lvl="2" eaLnBrk="1" hangingPunct="1"/>
            <a:r>
              <a:rPr lang="ja-JP" altLang="en-US" sz="1800" smtClean="0"/>
              <a:t>高い媒介性をもつ</a:t>
            </a:r>
            <a:r>
              <a:rPr lang="en-US" altLang="ja-JP" sz="1800" smtClean="0"/>
              <a:t>actor</a:t>
            </a:r>
            <a:r>
              <a:rPr lang="ja-JP" altLang="en-US" sz="1800" smtClean="0"/>
              <a:t>は，仲介や門番の役割を表す</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スライド番号プレースホルダ 5"/>
          <p:cNvSpPr>
            <a:spLocks noGrp="1"/>
          </p:cNvSpPr>
          <p:nvPr>
            <p:ph type="sldNum" sz="quarter" idx="12"/>
          </p:nvPr>
        </p:nvSpPr>
        <p:spPr>
          <a:noFill/>
        </p:spPr>
        <p:txBody>
          <a:bodyPr/>
          <a:lstStyle/>
          <a:p>
            <a:fld id="{E7550AFE-4B34-4717-8ED9-3842717F3689}" type="slidenum">
              <a:rPr lang="en-US" altLang="ja-JP"/>
              <a:pPr/>
              <a:t>185</a:t>
            </a:fld>
            <a:endParaRPr lang="en-US" altLang="ja-JP"/>
          </a:p>
        </p:txBody>
      </p:sp>
      <p:sp>
        <p:nvSpPr>
          <p:cNvPr id="74757" name="Rectangle 4"/>
          <p:cNvSpPr>
            <a:spLocks noGrp="1" noChangeArrowheads="1"/>
          </p:cNvSpPr>
          <p:nvPr>
            <p:ph type="title"/>
          </p:nvPr>
        </p:nvSpPr>
        <p:spPr/>
        <p:txBody>
          <a:bodyPr/>
          <a:lstStyle/>
          <a:p>
            <a:pPr eaLnBrk="1" hangingPunct="1"/>
            <a:r>
              <a:rPr lang="en-US" altLang="ja-JP" smtClean="0"/>
              <a:t>CENTRALITY AND COORDINATION</a:t>
            </a:r>
          </a:p>
        </p:txBody>
      </p:sp>
      <p:sp>
        <p:nvSpPr>
          <p:cNvPr id="74758" name="Rectangle 5"/>
          <p:cNvSpPr>
            <a:spLocks noGrp="1" noChangeArrowheads="1"/>
          </p:cNvSpPr>
          <p:nvPr>
            <p:ph type="body" idx="1"/>
          </p:nvPr>
        </p:nvSpPr>
        <p:spPr/>
        <p:txBody>
          <a:bodyPr/>
          <a:lstStyle/>
          <a:p>
            <a:pPr eaLnBrk="1" hangingPunct="1"/>
            <a:r>
              <a:rPr lang="ja-JP" altLang="en-US" dirty="0" smtClean="0"/>
              <a:t>中心性と調整能力との関係についての仮説</a:t>
            </a:r>
          </a:p>
          <a:p>
            <a:pPr lvl="4" eaLnBrk="1" hangingPunct="1"/>
            <a:endParaRPr lang="ja-JP" altLang="en-US" dirty="0" smtClean="0"/>
          </a:p>
          <a:p>
            <a:pPr lvl="1" eaLnBrk="1" hangingPunct="1"/>
            <a:r>
              <a:rPr lang="ja-JP" altLang="en-US" dirty="0" smtClean="0"/>
              <a:t>ネットワーク内で中心的な立場をとる人物は，</a:t>
            </a:r>
            <a:br>
              <a:rPr lang="ja-JP" altLang="en-US" dirty="0" smtClean="0"/>
            </a:br>
            <a:r>
              <a:rPr lang="ja-JP" altLang="en-US" dirty="0" smtClean="0"/>
              <a:t>調整役として現れるであろう</a:t>
            </a:r>
          </a:p>
          <a:p>
            <a:pPr lvl="4" eaLnBrk="1" hangingPunct="1"/>
            <a:endParaRPr lang="ja-JP" altLang="en-US" dirty="0" smtClean="0"/>
          </a:p>
          <a:p>
            <a:pPr lvl="1" eaLnBrk="1" hangingPunct="1"/>
            <a:r>
              <a:rPr lang="ja-JP" altLang="en-US" dirty="0" smtClean="0"/>
              <a:t>無向グラフでは，媒介性が調整能力を表す</a:t>
            </a:r>
            <a:br>
              <a:rPr lang="ja-JP" altLang="en-US" dirty="0" smtClean="0"/>
            </a:br>
            <a:r>
              <a:rPr lang="ja-JP" altLang="en-US" dirty="0" smtClean="0"/>
              <a:t>最も適した指標である</a:t>
            </a:r>
          </a:p>
          <a:p>
            <a:pPr lvl="4" eaLnBrk="1" hangingPunct="1"/>
            <a:endParaRPr lang="ja-JP" altLang="en-US" dirty="0" smtClean="0"/>
          </a:p>
          <a:p>
            <a:pPr lvl="1" eaLnBrk="1" hangingPunct="1"/>
            <a:r>
              <a:rPr lang="ja-JP" altLang="en-US" dirty="0" smtClean="0"/>
              <a:t>有向グラフでは出次数中心性が調整能力を表す</a:t>
            </a:r>
            <a:br>
              <a:rPr lang="ja-JP" altLang="en-US" dirty="0" smtClean="0"/>
            </a:br>
            <a:r>
              <a:rPr lang="ja-JP" altLang="en-US" dirty="0" smtClean="0"/>
              <a:t>最も適した指標である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スライド番号プレースホルダ 5"/>
          <p:cNvSpPr>
            <a:spLocks noGrp="1"/>
          </p:cNvSpPr>
          <p:nvPr>
            <p:ph type="sldNum" sz="quarter" idx="12"/>
          </p:nvPr>
        </p:nvSpPr>
        <p:spPr>
          <a:noFill/>
        </p:spPr>
        <p:txBody>
          <a:bodyPr/>
          <a:lstStyle/>
          <a:p>
            <a:fld id="{84FC31D4-54E1-467C-B0E9-29CAA6828A9A}" type="slidenum">
              <a:rPr lang="en-US" altLang="ja-JP"/>
              <a:pPr/>
              <a:t>186</a:t>
            </a:fld>
            <a:endParaRPr lang="en-US" altLang="ja-JP"/>
          </a:p>
        </p:txBody>
      </p:sp>
      <p:sp>
        <p:nvSpPr>
          <p:cNvPr id="75781" name="Rectangle 4"/>
          <p:cNvSpPr>
            <a:spLocks noGrp="1" noChangeArrowheads="1"/>
          </p:cNvSpPr>
          <p:nvPr>
            <p:ph type="title"/>
          </p:nvPr>
        </p:nvSpPr>
        <p:spPr/>
        <p:txBody>
          <a:bodyPr/>
          <a:lstStyle/>
          <a:p>
            <a:pPr eaLnBrk="1" hangingPunct="1"/>
            <a:r>
              <a:rPr lang="en-US" altLang="ja-JP" smtClean="0"/>
              <a:t>CONTEXT OF THE STUDY</a:t>
            </a:r>
          </a:p>
        </p:txBody>
      </p:sp>
      <p:sp>
        <p:nvSpPr>
          <p:cNvPr id="75782" name="Rectangle 5"/>
          <p:cNvSpPr>
            <a:spLocks noGrp="1" noChangeArrowheads="1"/>
          </p:cNvSpPr>
          <p:nvPr>
            <p:ph type="body" idx="1"/>
          </p:nvPr>
        </p:nvSpPr>
        <p:spPr/>
        <p:txBody>
          <a:bodyPr/>
          <a:lstStyle/>
          <a:p>
            <a:pPr eaLnBrk="1" hangingPunct="1">
              <a:lnSpc>
                <a:spcPct val="90000"/>
              </a:lnSpc>
            </a:pPr>
            <a:r>
              <a:rPr lang="ja-JP" altLang="en-US" smtClean="0"/>
              <a:t>本論文では，</a:t>
            </a:r>
            <a:r>
              <a:rPr lang="en-US" altLang="ja-JP" smtClean="0"/>
              <a:t>Enron</a:t>
            </a:r>
            <a:r>
              <a:rPr lang="ja-JP" altLang="en-US" smtClean="0"/>
              <a:t>社の</a:t>
            </a:r>
            <a:r>
              <a:rPr lang="en-US" altLang="ja-JP" smtClean="0"/>
              <a:t>Dabhol Power</a:t>
            </a:r>
            <a:r>
              <a:rPr lang="ja-JP" altLang="en-US" smtClean="0"/>
              <a:t>プロジェクトに従事した社員の中心性と調整能力との関係を </a:t>
            </a:r>
            <a:r>
              <a:rPr lang="en-US" altLang="ja-JP" smtClean="0"/>
              <a:t>email </a:t>
            </a:r>
            <a:r>
              <a:rPr lang="ja-JP" altLang="en-US" smtClean="0"/>
              <a:t>データから調べる</a:t>
            </a:r>
          </a:p>
          <a:p>
            <a:pPr lvl="4" eaLnBrk="1" hangingPunct="1">
              <a:lnSpc>
                <a:spcPct val="90000"/>
              </a:lnSpc>
            </a:pPr>
            <a:endParaRPr lang="ja-JP" altLang="en-US" smtClean="0"/>
          </a:p>
          <a:p>
            <a:pPr lvl="1" eaLnBrk="1" hangingPunct="1">
              <a:lnSpc>
                <a:spcPct val="90000"/>
              </a:lnSpc>
            </a:pPr>
            <a:r>
              <a:rPr lang="en-US" altLang="ja-JP" smtClean="0"/>
              <a:t>Enron Corporation</a:t>
            </a:r>
          </a:p>
          <a:p>
            <a:pPr lvl="2" eaLnBrk="1" hangingPunct="1">
              <a:lnSpc>
                <a:spcPct val="90000"/>
              </a:lnSpc>
            </a:pPr>
            <a:r>
              <a:rPr lang="ja-JP" altLang="en-US" sz="1800" smtClean="0"/>
              <a:t>天然ガスや電気事業を行う企業</a:t>
            </a:r>
          </a:p>
          <a:p>
            <a:pPr lvl="2" eaLnBrk="1" hangingPunct="1">
              <a:lnSpc>
                <a:spcPct val="90000"/>
              </a:lnSpc>
            </a:pPr>
            <a:r>
              <a:rPr lang="en-US" altLang="ja-JP" sz="1800" smtClean="0"/>
              <a:t>2001</a:t>
            </a:r>
            <a:r>
              <a:rPr lang="ja-JP" altLang="en-US" sz="1800" smtClean="0"/>
              <a:t>年中期までの社員数は</a:t>
            </a:r>
            <a:r>
              <a:rPr lang="en-US" altLang="ja-JP" sz="1800" smtClean="0"/>
              <a:t>21,000</a:t>
            </a:r>
            <a:r>
              <a:rPr lang="ja-JP" altLang="en-US" sz="1800" smtClean="0"/>
              <a:t>人</a:t>
            </a:r>
          </a:p>
          <a:p>
            <a:pPr lvl="2" eaLnBrk="1" hangingPunct="1">
              <a:lnSpc>
                <a:spcPct val="90000"/>
              </a:lnSpc>
            </a:pPr>
            <a:r>
              <a:rPr lang="ja-JP" altLang="en-US" sz="1800" smtClean="0"/>
              <a:t>会計疑惑の発覚の後，</a:t>
            </a:r>
            <a:r>
              <a:rPr lang="en-US" altLang="ja-JP" sz="1800" smtClean="0"/>
              <a:t>2001</a:t>
            </a:r>
            <a:r>
              <a:rPr lang="ja-JP" altLang="en-US" sz="1800" smtClean="0"/>
              <a:t>年</a:t>
            </a:r>
            <a:r>
              <a:rPr lang="en-US" altLang="ja-JP" sz="1800" smtClean="0"/>
              <a:t>12</a:t>
            </a:r>
            <a:r>
              <a:rPr lang="ja-JP" altLang="en-US" sz="1800" smtClean="0"/>
              <a:t>月に破産申立</a:t>
            </a:r>
          </a:p>
          <a:p>
            <a:pPr lvl="2" eaLnBrk="1" hangingPunct="1">
              <a:lnSpc>
                <a:spcPct val="90000"/>
              </a:lnSpc>
            </a:pPr>
            <a:r>
              <a:rPr lang="ja-JP" altLang="en-US" sz="1800" smtClean="0"/>
              <a:t>財務状況の隠蔽により</a:t>
            </a:r>
            <a:r>
              <a:rPr lang="en-US" altLang="ja-JP" sz="1800" smtClean="0"/>
              <a:t>Enron</a:t>
            </a:r>
            <a:r>
              <a:rPr lang="ja-JP" altLang="en-US" sz="1800" smtClean="0"/>
              <a:t>社が投資家を騙したかどうかを</a:t>
            </a:r>
            <a:br>
              <a:rPr lang="ja-JP" altLang="en-US" sz="1800" smtClean="0"/>
            </a:br>
            <a:r>
              <a:rPr lang="ja-JP" altLang="en-US" sz="1800" smtClean="0"/>
              <a:t>米裁判所が調査し，</a:t>
            </a:r>
            <a:r>
              <a:rPr lang="en-US" altLang="ja-JP" sz="1800" smtClean="0"/>
              <a:t>email log</a:t>
            </a:r>
            <a:r>
              <a:rPr lang="ja-JP" altLang="en-US" sz="1800" smtClean="0"/>
              <a:t>を公開した</a:t>
            </a:r>
          </a:p>
          <a:p>
            <a:pPr lvl="4" eaLnBrk="1" hangingPunct="1">
              <a:lnSpc>
                <a:spcPct val="90000"/>
              </a:lnSpc>
            </a:pPr>
            <a:endParaRPr lang="ja-JP" altLang="en-US" smtClean="0"/>
          </a:p>
          <a:p>
            <a:pPr lvl="1" eaLnBrk="1" hangingPunct="1">
              <a:lnSpc>
                <a:spcPct val="90000"/>
              </a:lnSpc>
            </a:pPr>
            <a:r>
              <a:rPr lang="en-US" altLang="ja-JP" smtClean="0"/>
              <a:t>Enron Corporation email dataset</a:t>
            </a:r>
          </a:p>
          <a:p>
            <a:pPr lvl="2" eaLnBrk="1" hangingPunct="1">
              <a:lnSpc>
                <a:spcPct val="90000"/>
              </a:lnSpc>
            </a:pPr>
            <a:r>
              <a:rPr lang="en-US" altLang="ja-JP" sz="1800" smtClean="0"/>
              <a:t>Enron</a:t>
            </a:r>
            <a:r>
              <a:rPr lang="ja-JP" altLang="en-US" sz="1800" smtClean="0"/>
              <a:t>社員により送信された</a:t>
            </a:r>
            <a:r>
              <a:rPr lang="en-US" altLang="ja-JP" sz="1800" smtClean="0"/>
              <a:t>150</a:t>
            </a:r>
            <a:r>
              <a:rPr lang="ja-JP" altLang="en-US" sz="1800" smtClean="0"/>
              <a:t>万件以上のメール</a:t>
            </a:r>
          </a:p>
          <a:p>
            <a:pPr lvl="2" eaLnBrk="1" hangingPunct="1">
              <a:lnSpc>
                <a:spcPct val="90000"/>
              </a:lnSpc>
            </a:pPr>
            <a:r>
              <a:rPr lang="ja-JP" altLang="en-US" sz="1800" smtClean="0"/>
              <a:t>個人的なメールや空メールなどを除去した</a:t>
            </a:r>
            <a:r>
              <a:rPr lang="en-US" altLang="ja-JP" sz="1800" smtClean="0"/>
              <a:t>Enron corpus</a:t>
            </a:r>
            <a:r>
              <a:rPr lang="ja-JP" altLang="en-US" sz="1800" smtClean="0"/>
              <a:t>には， </a:t>
            </a:r>
            <a:r>
              <a:rPr lang="en-US" altLang="ja-JP" sz="1800" smtClean="0"/>
              <a:t>17,568</a:t>
            </a:r>
            <a:r>
              <a:rPr lang="ja-JP" altLang="en-US" sz="1800" smtClean="0"/>
              <a:t>人のユーザの</a:t>
            </a:r>
            <a:r>
              <a:rPr lang="en-US" altLang="ja-JP" sz="1800" smtClean="0"/>
              <a:t>252,759</a:t>
            </a:r>
            <a:r>
              <a:rPr lang="ja-JP" altLang="en-US" sz="1800" smtClean="0"/>
              <a:t>件のメッセージが含まれる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スライド番号プレースホルダ 5"/>
          <p:cNvSpPr>
            <a:spLocks noGrp="1"/>
          </p:cNvSpPr>
          <p:nvPr>
            <p:ph type="sldNum" sz="quarter" idx="12"/>
          </p:nvPr>
        </p:nvSpPr>
        <p:spPr>
          <a:noFill/>
        </p:spPr>
        <p:txBody>
          <a:bodyPr/>
          <a:lstStyle/>
          <a:p>
            <a:fld id="{B9522546-3288-4000-A705-23EDA8A9C53E}" type="slidenum">
              <a:rPr lang="en-US" altLang="ja-JP"/>
              <a:pPr/>
              <a:t>187</a:t>
            </a:fld>
            <a:endParaRPr lang="en-US" altLang="ja-JP"/>
          </a:p>
        </p:txBody>
      </p:sp>
      <p:sp>
        <p:nvSpPr>
          <p:cNvPr id="76805" name="Rectangle 4"/>
          <p:cNvSpPr>
            <a:spLocks noGrp="1" noChangeArrowheads="1"/>
          </p:cNvSpPr>
          <p:nvPr>
            <p:ph type="title"/>
          </p:nvPr>
        </p:nvSpPr>
        <p:spPr/>
        <p:txBody>
          <a:bodyPr/>
          <a:lstStyle/>
          <a:p>
            <a:pPr eaLnBrk="1" hangingPunct="1"/>
            <a:r>
              <a:rPr lang="en-US" altLang="ja-JP" smtClean="0"/>
              <a:t>DESIGN OF THE STUDY:</a:t>
            </a:r>
            <a:r>
              <a:rPr lang="ja-JP" altLang="en-US" smtClean="0"/>
              <a:t>ケーススタディの手順</a:t>
            </a:r>
          </a:p>
        </p:txBody>
      </p:sp>
      <p:sp>
        <p:nvSpPr>
          <p:cNvPr id="76806" name="Rectangle 5"/>
          <p:cNvSpPr>
            <a:spLocks noGrp="1" noChangeArrowheads="1"/>
          </p:cNvSpPr>
          <p:nvPr>
            <p:ph type="body" idx="1"/>
          </p:nvPr>
        </p:nvSpPr>
        <p:spPr/>
        <p:txBody>
          <a:bodyPr/>
          <a:lstStyle/>
          <a:p>
            <a:pPr eaLnBrk="1" hangingPunct="1"/>
            <a:r>
              <a:rPr lang="en-US" altLang="ja-JP" smtClean="0"/>
              <a:t>coordination key phrase </a:t>
            </a:r>
            <a:r>
              <a:rPr lang="ja-JP" altLang="en-US" smtClean="0"/>
              <a:t>の分類する</a:t>
            </a:r>
          </a:p>
          <a:p>
            <a:pPr lvl="4" eaLnBrk="1" hangingPunct="1"/>
            <a:endParaRPr lang="ja-JP" altLang="en-US" smtClean="0"/>
          </a:p>
          <a:p>
            <a:pPr eaLnBrk="1" hangingPunct="1"/>
            <a:r>
              <a:rPr lang="en-US" altLang="ja-JP" smtClean="0"/>
              <a:t>coordination score </a:t>
            </a:r>
            <a:r>
              <a:rPr lang="ja-JP" altLang="en-US" smtClean="0"/>
              <a:t>の計算する</a:t>
            </a:r>
          </a:p>
          <a:p>
            <a:pPr lvl="4" eaLnBrk="1" hangingPunct="1"/>
            <a:endParaRPr lang="ja-JP" altLang="en-US" smtClean="0"/>
          </a:p>
          <a:p>
            <a:pPr eaLnBrk="1" hangingPunct="1"/>
            <a:r>
              <a:rPr lang="ja-JP" altLang="en-US" smtClean="0"/>
              <a:t>中心性を用いた </a:t>
            </a:r>
            <a:r>
              <a:rPr lang="en-US" altLang="ja-JP" smtClean="0"/>
              <a:t>social network </a:t>
            </a:r>
            <a:r>
              <a:rPr lang="ja-JP" altLang="en-US" smtClean="0"/>
              <a:t>メトリクスの構築する</a:t>
            </a:r>
          </a:p>
          <a:p>
            <a:pPr lvl="4" eaLnBrk="1" hangingPunct="1"/>
            <a:endParaRPr lang="ja-JP" altLang="en-US" smtClean="0"/>
          </a:p>
          <a:p>
            <a:pPr eaLnBrk="1" hangingPunct="1"/>
            <a:r>
              <a:rPr lang="en-US" altLang="ja-JP" smtClean="0"/>
              <a:t>network </a:t>
            </a:r>
            <a:r>
              <a:rPr lang="ja-JP" altLang="en-US" smtClean="0"/>
              <a:t>メトリクスと </a:t>
            </a:r>
            <a:r>
              <a:rPr lang="en-US" altLang="ja-JP" smtClean="0"/>
              <a:t>coordination score </a:t>
            </a:r>
            <a:r>
              <a:rPr lang="ja-JP" altLang="en-US" smtClean="0"/>
              <a:t>との関連を調べる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スライド番号プレースホルダ 5"/>
          <p:cNvSpPr>
            <a:spLocks noGrp="1"/>
          </p:cNvSpPr>
          <p:nvPr>
            <p:ph type="sldNum" sz="quarter" idx="12"/>
          </p:nvPr>
        </p:nvSpPr>
        <p:spPr>
          <a:noFill/>
        </p:spPr>
        <p:txBody>
          <a:bodyPr/>
          <a:lstStyle/>
          <a:p>
            <a:fld id="{112DFC90-BC7A-4E7F-85C7-920D8EB07261}" type="slidenum">
              <a:rPr lang="en-US" altLang="ja-JP"/>
              <a:pPr/>
              <a:t>188</a:t>
            </a:fld>
            <a:endParaRPr lang="en-US" altLang="ja-JP"/>
          </a:p>
        </p:txBody>
      </p:sp>
      <p:sp>
        <p:nvSpPr>
          <p:cNvPr id="7782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(1)</a:t>
            </a:r>
          </a:p>
        </p:txBody>
      </p:sp>
      <p:sp>
        <p:nvSpPr>
          <p:cNvPr id="77830" name="Rectangle 5"/>
          <p:cNvSpPr>
            <a:spLocks noGrp="1" noChangeArrowheads="1"/>
          </p:cNvSpPr>
          <p:nvPr>
            <p:ph type="body" idx="1"/>
          </p:nvPr>
        </p:nvSpPr>
        <p:spPr/>
        <p:txBody>
          <a:bodyPr/>
          <a:lstStyle/>
          <a:p>
            <a:pPr eaLnBrk="1" hangingPunct="1"/>
            <a:r>
              <a:rPr lang="ja-JP" altLang="en-US" smtClean="0"/>
              <a:t>調整プロセスを</a:t>
            </a:r>
            <a:r>
              <a:rPr lang="en-US" altLang="ja-JP" smtClean="0"/>
              <a:t>4</a:t>
            </a:r>
            <a:r>
              <a:rPr lang="ja-JP" altLang="en-US" smtClean="0"/>
              <a:t>つの </a:t>
            </a:r>
            <a:r>
              <a:rPr lang="en-US" altLang="ja-JP" smtClean="0"/>
              <a:t>key coordination </a:t>
            </a:r>
            <a:r>
              <a:rPr lang="ja-JP" altLang="en-US" smtClean="0"/>
              <a:t>プロセスに分割する</a:t>
            </a:r>
          </a:p>
          <a:p>
            <a:pPr lvl="1" eaLnBrk="1" hangingPunct="1"/>
            <a:r>
              <a:rPr lang="ja-JP" altLang="en-US" smtClean="0"/>
              <a:t>共有資源の管理</a:t>
            </a:r>
          </a:p>
          <a:p>
            <a:pPr lvl="2" eaLnBrk="1" hangingPunct="1"/>
            <a:r>
              <a:rPr lang="ja-JP" altLang="en-US" sz="1800" smtClean="0"/>
              <a:t>タスク実行の依頼や指示をおこなうこと</a:t>
            </a:r>
          </a:p>
          <a:p>
            <a:pPr lvl="1" eaLnBrk="1" hangingPunct="1"/>
            <a:r>
              <a:rPr lang="ja-JP" altLang="en-US" smtClean="0"/>
              <a:t>生産者と消費者との関係の管理</a:t>
            </a:r>
          </a:p>
          <a:p>
            <a:pPr lvl="2" eaLnBrk="1" hangingPunct="1"/>
            <a:r>
              <a:rPr lang="ja-JP" altLang="en-US" sz="1800" smtClean="0"/>
              <a:t>情報の創出または周知をおこなうこと</a:t>
            </a:r>
          </a:p>
          <a:p>
            <a:pPr lvl="1" eaLnBrk="1" hangingPunct="1"/>
            <a:r>
              <a:rPr lang="ja-JP" altLang="en-US" smtClean="0"/>
              <a:t>同時性制約の管理</a:t>
            </a:r>
          </a:p>
          <a:p>
            <a:pPr lvl="2" eaLnBrk="1" hangingPunct="1"/>
            <a:r>
              <a:rPr lang="en-US" altLang="ja-JP" sz="1800" smtClean="0"/>
              <a:t>actor </a:t>
            </a:r>
            <a:r>
              <a:rPr lang="ja-JP" altLang="en-US" sz="1800" smtClean="0"/>
              <a:t>間のタスクの同期をおこなうこと．あるイベントに対して可能な限りの時間を割くこと．特定のイベントに対して時間を割り振ること．イベントの時間に関する情報を伝達すること</a:t>
            </a:r>
          </a:p>
          <a:p>
            <a:pPr lvl="1" eaLnBrk="1" hangingPunct="1"/>
            <a:r>
              <a:rPr lang="ja-JP" altLang="en-US" smtClean="0"/>
              <a:t>タスク・サブタスクの依存関係の管理</a:t>
            </a:r>
          </a:p>
          <a:p>
            <a:pPr lvl="2" eaLnBrk="1" hangingPunct="1"/>
            <a:r>
              <a:rPr lang="ja-JP" altLang="en-US" sz="1800" smtClean="0"/>
              <a:t>全体の目標を達成するためのタスクと戦略を練ること</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スライド番号プレースホルダ 5"/>
          <p:cNvSpPr>
            <a:spLocks noGrp="1"/>
          </p:cNvSpPr>
          <p:nvPr>
            <p:ph type="sldNum" sz="quarter" idx="12"/>
          </p:nvPr>
        </p:nvSpPr>
        <p:spPr>
          <a:noFill/>
        </p:spPr>
        <p:txBody>
          <a:bodyPr/>
          <a:lstStyle/>
          <a:p>
            <a:fld id="{AAD84934-3A9A-4B67-9E55-86BB6ED3DE77}" type="slidenum">
              <a:rPr lang="en-US" altLang="ja-JP"/>
              <a:pPr/>
              <a:t>189</a:t>
            </a:fld>
            <a:endParaRPr lang="en-US" altLang="ja-JP"/>
          </a:p>
        </p:txBody>
      </p:sp>
      <p:sp>
        <p:nvSpPr>
          <p:cNvPr id="78853" name="Rectangle 7"/>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8854" name="Rectangle 8"/>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に重み付けする</a:t>
            </a:r>
          </a:p>
        </p:txBody>
      </p:sp>
      <p:pic>
        <p:nvPicPr>
          <p:cNvPr id="78855" name="Picture 4"/>
          <p:cNvPicPr>
            <a:picLocks noChangeAspect="1" noChangeArrowheads="1"/>
          </p:cNvPicPr>
          <p:nvPr/>
        </p:nvPicPr>
        <p:blipFill>
          <a:blip r:embed="rId3" cstate="print"/>
          <a:srcRect/>
          <a:stretch>
            <a:fillRect/>
          </a:stretch>
        </p:blipFill>
        <p:spPr bwMode="auto">
          <a:xfrm>
            <a:off x="1301750" y="2060575"/>
            <a:ext cx="3197225" cy="2303463"/>
          </a:xfrm>
          <a:prstGeom prst="rect">
            <a:avLst/>
          </a:prstGeom>
          <a:noFill/>
          <a:ln w="12700" cap="sq">
            <a:noFill/>
            <a:miter lim="800000"/>
            <a:headEnd type="none" w="sm" len="sm"/>
            <a:tailEnd type="none" w="sm" len="sm"/>
          </a:ln>
        </p:spPr>
      </p:pic>
      <p:pic>
        <p:nvPicPr>
          <p:cNvPr id="78856" name="Picture 5"/>
          <p:cNvPicPr>
            <a:picLocks noChangeAspect="1" noChangeArrowheads="1"/>
          </p:cNvPicPr>
          <p:nvPr/>
        </p:nvPicPr>
        <p:blipFill>
          <a:blip r:embed="rId4" cstate="print"/>
          <a:srcRect/>
          <a:stretch>
            <a:fillRect/>
          </a:stretch>
        </p:blipFill>
        <p:spPr bwMode="auto">
          <a:xfrm>
            <a:off x="4643438" y="2060575"/>
            <a:ext cx="3816350" cy="2282825"/>
          </a:xfrm>
          <a:prstGeom prst="rect">
            <a:avLst/>
          </a:prstGeom>
          <a:noFill/>
          <a:ln w="12700" cap="sq">
            <a:noFill/>
            <a:miter lim="800000"/>
            <a:headEnd type="none" w="sm" len="sm"/>
            <a:tailEnd type="none" w="sm" len="sm"/>
          </a:ln>
        </p:spPr>
      </p:pic>
      <p:pic>
        <p:nvPicPr>
          <p:cNvPr id="78857" name="Picture 6"/>
          <p:cNvPicPr>
            <a:picLocks noChangeAspect="1" noChangeArrowheads="1"/>
          </p:cNvPicPr>
          <p:nvPr/>
        </p:nvPicPr>
        <p:blipFill>
          <a:blip r:embed="rId5" cstate="print"/>
          <a:srcRect/>
          <a:stretch>
            <a:fillRect/>
          </a:stretch>
        </p:blipFill>
        <p:spPr bwMode="auto">
          <a:xfrm>
            <a:off x="2627313" y="4508500"/>
            <a:ext cx="3816350" cy="1724025"/>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スライド番号プレースホルダ 5"/>
          <p:cNvSpPr>
            <a:spLocks noGrp="1"/>
          </p:cNvSpPr>
          <p:nvPr>
            <p:ph type="sldNum" sz="quarter" idx="12"/>
          </p:nvPr>
        </p:nvSpPr>
        <p:spPr>
          <a:noFill/>
        </p:spPr>
        <p:txBody>
          <a:bodyPr/>
          <a:lstStyle/>
          <a:p>
            <a:fld id="{B084085A-E459-4074-90D9-E5EE5562CA86}" type="slidenum">
              <a:rPr lang="en-US" altLang="ja-JP"/>
              <a:pPr/>
              <a:t>190</a:t>
            </a:fld>
            <a:endParaRPr lang="en-US" altLang="ja-JP"/>
          </a:p>
        </p:txBody>
      </p:sp>
      <p:sp>
        <p:nvSpPr>
          <p:cNvPr id="79877"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9878" name="Rectangle 6"/>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a:t>
            </a:r>
          </a:p>
        </p:txBody>
      </p:sp>
      <p:pic>
        <p:nvPicPr>
          <p:cNvPr id="79879" name="Picture 4"/>
          <p:cNvPicPr>
            <a:picLocks noChangeAspect="1" noChangeArrowheads="1"/>
          </p:cNvPicPr>
          <p:nvPr/>
        </p:nvPicPr>
        <p:blipFill>
          <a:blip r:embed="rId3" cstate="print"/>
          <a:srcRect/>
          <a:stretch>
            <a:fillRect/>
          </a:stretch>
        </p:blipFill>
        <p:spPr bwMode="auto">
          <a:xfrm>
            <a:off x="2555875" y="1628775"/>
            <a:ext cx="4168775" cy="6343650"/>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スライド番号プレースホルダ 5"/>
          <p:cNvSpPr>
            <a:spLocks noGrp="1"/>
          </p:cNvSpPr>
          <p:nvPr>
            <p:ph type="sldNum" sz="quarter" idx="12"/>
          </p:nvPr>
        </p:nvSpPr>
        <p:spPr>
          <a:noFill/>
        </p:spPr>
        <p:txBody>
          <a:bodyPr/>
          <a:lstStyle/>
          <a:p>
            <a:fld id="{23F31F68-0AAE-4BD5-87A3-84DF2B57A1DB}" type="slidenum">
              <a:rPr lang="en-US" altLang="ja-JP"/>
              <a:pPr/>
              <a:t>191</a:t>
            </a:fld>
            <a:endParaRPr lang="en-US" altLang="ja-JP"/>
          </a:p>
        </p:txBody>
      </p:sp>
      <p:sp>
        <p:nvSpPr>
          <p:cNvPr id="80901"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2. coordination score </a:t>
            </a:r>
            <a:r>
              <a:rPr lang="ja-JP" altLang="en-US" sz="2000" smtClean="0"/>
              <a:t>の計算</a:t>
            </a:r>
          </a:p>
        </p:txBody>
      </p:sp>
      <p:sp>
        <p:nvSpPr>
          <p:cNvPr id="80902" name="Rectangle 6"/>
          <p:cNvSpPr>
            <a:spLocks noGrp="1" noChangeArrowheads="1"/>
          </p:cNvSpPr>
          <p:nvPr>
            <p:ph type="body" idx="1"/>
          </p:nvPr>
        </p:nvSpPr>
        <p:spPr/>
        <p:txBody>
          <a:bodyPr/>
          <a:lstStyle/>
          <a:p>
            <a:pPr eaLnBrk="1" hangingPunct="1"/>
            <a:r>
              <a:rPr lang="en-US" altLang="ja-JP" smtClean="0"/>
              <a:t>key phrase</a:t>
            </a:r>
            <a:r>
              <a:rPr lang="ja-JP" altLang="en-US" smtClean="0"/>
              <a:t>をメール中で使用した個人を特定し，</a:t>
            </a:r>
            <a:br>
              <a:rPr lang="ja-JP" altLang="en-US" smtClean="0"/>
            </a:br>
            <a:r>
              <a:rPr lang="ja-JP" altLang="en-US" smtClean="0"/>
              <a:t>各人の </a:t>
            </a:r>
            <a:r>
              <a:rPr lang="en-US" altLang="ja-JP" smtClean="0"/>
              <a:t>coordination score </a:t>
            </a:r>
            <a:r>
              <a:rPr lang="ja-JP" altLang="en-US" smtClean="0"/>
              <a:t>を算出</a:t>
            </a:r>
          </a:p>
        </p:txBody>
      </p:sp>
      <p:pic>
        <p:nvPicPr>
          <p:cNvPr id="80903" name="Picture 4"/>
          <p:cNvPicPr>
            <a:picLocks noChangeAspect="1" noChangeArrowheads="1"/>
          </p:cNvPicPr>
          <p:nvPr/>
        </p:nvPicPr>
        <p:blipFill>
          <a:blip r:embed="rId3" cstate="print"/>
          <a:srcRect/>
          <a:stretch>
            <a:fillRect/>
          </a:stretch>
        </p:blipFill>
        <p:spPr bwMode="auto">
          <a:xfrm>
            <a:off x="1979613" y="3068638"/>
            <a:ext cx="5630862" cy="1774825"/>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スライド番号プレースホルダ 5"/>
          <p:cNvSpPr>
            <a:spLocks noGrp="1"/>
          </p:cNvSpPr>
          <p:nvPr>
            <p:ph type="sldNum" sz="quarter" idx="12"/>
          </p:nvPr>
        </p:nvSpPr>
        <p:spPr>
          <a:noFill/>
        </p:spPr>
        <p:txBody>
          <a:bodyPr/>
          <a:lstStyle/>
          <a:p>
            <a:fld id="{DA477AB5-2FC4-4ECA-96D2-936FDDAE8585}" type="slidenum">
              <a:rPr lang="en-US" altLang="ja-JP"/>
              <a:pPr/>
              <a:t>192</a:t>
            </a:fld>
            <a:endParaRPr lang="en-US" altLang="ja-JP"/>
          </a:p>
        </p:txBody>
      </p:sp>
      <p:sp>
        <p:nvSpPr>
          <p:cNvPr id="81925" name="Rectangle 6"/>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3. </a:t>
            </a:r>
            <a:r>
              <a:rPr lang="ja-JP" altLang="en-US" sz="2000" smtClean="0"/>
              <a:t>中心性を用いた </a:t>
            </a:r>
            <a:r>
              <a:rPr lang="en-US" altLang="ja-JP" sz="2000" smtClean="0"/>
              <a:t>social network </a:t>
            </a:r>
            <a:r>
              <a:rPr lang="ja-JP" altLang="en-US" sz="2000" smtClean="0"/>
              <a:t>メトリクスの構築</a:t>
            </a:r>
          </a:p>
        </p:txBody>
      </p:sp>
      <p:sp>
        <p:nvSpPr>
          <p:cNvPr id="81926" name="Rectangle 7"/>
          <p:cNvSpPr>
            <a:spLocks noGrp="1" noChangeArrowheads="1"/>
          </p:cNvSpPr>
          <p:nvPr>
            <p:ph type="body" idx="1"/>
          </p:nvPr>
        </p:nvSpPr>
        <p:spPr/>
        <p:txBody>
          <a:bodyPr/>
          <a:lstStyle/>
          <a:p>
            <a:pPr eaLnBrk="1" hangingPunct="1"/>
            <a:r>
              <a:rPr lang="ja-JP" altLang="en-US" smtClean="0"/>
              <a:t>各人の中心性をメールの送受信履歴から算出（</a:t>
            </a:r>
            <a:r>
              <a:rPr lang="en-US" altLang="ja-JP" smtClean="0"/>
              <a:t>712</a:t>
            </a:r>
            <a:r>
              <a:rPr lang="ja-JP" altLang="en-US" smtClean="0"/>
              <a:t>人分）</a:t>
            </a:r>
          </a:p>
          <a:p>
            <a:pPr lvl="1" eaLnBrk="1" hangingPunct="1"/>
            <a:r>
              <a:rPr lang="ja-JP" altLang="en-US" smtClean="0"/>
              <a:t>次数中心性と近接性については有向・無向グラフ両方</a:t>
            </a:r>
          </a:p>
          <a:p>
            <a:pPr lvl="1" eaLnBrk="1" hangingPunct="1"/>
            <a:r>
              <a:rPr lang="ja-JP" altLang="en-US" smtClean="0"/>
              <a:t>媒介性については無向グラフのみ</a:t>
            </a:r>
          </a:p>
        </p:txBody>
      </p:sp>
      <p:pic>
        <p:nvPicPr>
          <p:cNvPr id="81927" name="Picture 4"/>
          <p:cNvPicPr>
            <a:picLocks noChangeAspect="1" noChangeArrowheads="1"/>
          </p:cNvPicPr>
          <p:nvPr/>
        </p:nvPicPr>
        <p:blipFill>
          <a:blip r:embed="rId3" cstate="print"/>
          <a:srcRect/>
          <a:stretch>
            <a:fillRect/>
          </a:stretch>
        </p:blipFill>
        <p:spPr bwMode="auto">
          <a:xfrm>
            <a:off x="2411413" y="3068638"/>
            <a:ext cx="4521200" cy="1797050"/>
          </a:xfrm>
          <a:prstGeom prst="rect">
            <a:avLst/>
          </a:prstGeom>
          <a:noFill/>
          <a:ln w="12700" cap="sq">
            <a:noFill/>
            <a:miter lim="800000"/>
            <a:headEnd type="none" w="sm" len="sm"/>
            <a:tailEnd type="none" w="sm" len="sm"/>
          </a:ln>
        </p:spPr>
      </p:pic>
      <p:pic>
        <p:nvPicPr>
          <p:cNvPr id="81928" name="Picture 5"/>
          <p:cNvPicPr>
            <a:picLocks noChangeAspect="1" noChangeArrowheads="1"/>
          </p:cNvPicPr>
          <p:nvPr/>
        </p:nvPicPr>
        <p:blipFill>
          <a:blip r:embed="rId4" cstate="print"/>
          <a:srcRect/>
          <a:stretch>
            <a:fillRect/>
          </a:stretch>
        </p:blipFill>
        <p:spPr bwMode="auto">
          <a:xfrm>
            <a:off x="2411413" y="5006975"/>
            <a:ext cx="4521200" cy="1781175"/>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スライド番号プレースホルダ 5"/>
          <p:cNvSpPr>
            <a:spLocks noGrp="1"/>
          </p:cNvSpPr>
          <p:nvPr>
            <p:ph type="sldNum" sz="quarter" idx="12"/>
          </p:nvPr>
        </p:nvSpPr>
        <p:spPr>
          <a:noFill/>
        </p:spPr>
        <p:txBody>
          <a:bodyPr/>
          <a:lstStyle/>
          <a:p>
            <a:fld id="{728DB240-5A1F-4A6A-B7E0-D7A278600DC5}" type="slidenum">
              <a:rPr lang="en-US" altLang="ja-JP"/>
              <a:pPr/>
              <a:t>193</a:t>
            </a:fld>
            <a:endParaRPr lang="en-US" altLang="ja-JP"/>
          </a:p>
        </p:txBody>
      </p:sp>
      <p:sp>
        <p:nvSpPr>
          <p:cNvPr id="8294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4. network </a:t>
            </a:r>
            <a:r>
              <a:rPr lang="ja-JP" altLang="en-US" sz="2000" smtClean="0"/>
              <a:t>メトリクスと </a:t>
            </a:r>
            <a:r>
              <a:rPr lang="en-US" altLang="ja-JP" sz="2000" smtClean="0"/>
              <a:t>coordination score </a:t>
            </a:r>
            <a:r>
              <a:rPr lang="ja-JP" altLang="en-US" sz="2000" smtClean="0"/>
              <a:t>との関連</a:t>
            </a:r>
          </a:p>
        </p:txBody>
      </p:sp>
      <p:sp>
        <p:nvSpPr>
          <p:cNvPr id="82950" name="Rectangle 5"/>
          <p:cNvSpPr>
            <a:spLocks noGrp="1" noChangeArrowheads="1"/>
          </p:cNvSpPr>
          <p:nvPr>
            <p:ph type="body" idx="1"/>
          </p:nvPr>
        </p:nvSpPr>
        <p:spPr/>
        <p:txBody>
          <a:bodyPr/>
          <a:lstStyle/>
          <a:p>
            <a:pPr eaLnBrk="1" hangingPunct="1"/>
            <a:r>
              <a:rPr lang="ja-JP" altLang="en-US" smtClean="0"/>
              <a:t>中心性と </a:t>
            </a:r>
            <a:r>
              <a:rPr lang="en-US" altLang="ja-JP" smtClean="0"/>
              <a:t>coordination score </a:t>
            </a:r>
            <a:r>
              <a:rPr lang="ja-JP" altLang="en-US" smtClean="0"/>
              <a:t>との関係を調べ，仮説を検証する</a:t>
            </a:r>
          </a:p>
          <a:p>
            <a:pPr lvl="1" eaLnBrk="1" hangingPunct="1"/>
            <a:r>
              <a:rPr lang="ja-JP" altLang="en-US" smtClean="0"/>
              <a:t>パラメトリック検定・ノンパラメトリック検定の両方を用いる</a:t>
            </a:r>
          </a:p>
          <a:p>
            <a:pPr lvl="1" eaLnBrk="1" hangingPunct="1"/>
            <a:r>
              <a:rPr lang="ja-JP" altLang="en-US" smtClean="0"/>
              <a:t>中央値を基にして，中心性の「高い」グループと「低い」グループに分ける</a:t>
            </a:r>
          </a:p>
          <a:p>
            <a:pPr lvl="1" eaLnBrk="1" hangingPunct="1"/>
            <a:r>
              <a:rPr lang="ja-JP" altLang="en-US" smtClean="0"/>
              <a:t>各グループの平均値に差があるかを検定する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スライド番号プレースホルダ 5"/>
          <p:cNvSpPr>
            <a:spLocks noGrp="1"/>
          </p:cNvSpPr>
          <p:nvPr>
            <p:ph type="sldNum" sz="quarter" idx="12"/>
          </p:nvPr>
        </p:nvSpPr>
        <p:spPr>
          <a:noFill/>
        </p:spPr>
        <p:txBody>
          <a:bodyPr/>
          <a:lstStyle/>
          <a:p>
            <a:fld id="{EF5E5B0A-59DA-4419-976A-8A19D57E0F88}" type="slidenum">
              <a:rPr lang="en-US" altLang="ja-JP"/>
              <a:pPr/>
              <a:t>194</a:t>
            </a:fld>
            <a:endParaRPr lang="en-US" altLang="ja-JP"/>
          </a:p>
        </p:txBody>
      </p:sp>
      <p:sp>
        <p:nvSpPr>
          <p:cNvPr id="83973" name="Rectangle 5"/>
          <p:cNvSpPr>
            <a:spLocks noGrp="1" noChangeArrowheads="1"/>
          </p:cNvSpPr>
          <p:nvPr>
            <p:ph type="title"/>
          </p:nvPr>
        </p:nvSpPr>
        <p:spPr/>
        <p:txBody>
          <a:bodyPr/>
          <a:lstStyle/>
          <a:p>
            <a:pPr eaLnBrk="1" hangingPunct="1"/>
            <a:r>
              <a:rPr lang="en-US" altLang="ja-JP" smtClean="0"/>
              <a:t>RESULTS (1)</a:t>
            </a:r>
          </a:p>
        </p:txBody>
      </p:sp>
      <p:sp>
        <p:nvSpPr>
          <p:cNvPr id="83974" name="Rectangle 6"/>
          <p:cNvSpPr>
            <a:spLocks noGrp="1" noChangeArrowheads="1"/>
          </p:cNvSpPr>
          <p:nvPr>
            <p:ph type="body" idx="1"/>
          </p:nvPr>
        </p:nvSpPr>
        <p:spPr/>
        <p:txBody>
          <a:bodyPr/>
          <a:lstStyle/>
          <a:p>
            <a:pPr eaLnBrk="1" hangingPunct="1"/>
            <a:r>
              <a:rPr lang="en-US" altLang="ja-JP" smtClean="0"/>
              <a:t>721</a:t>
            </a:r>
            <a:r>
              <a:rPr lang="ja-JP" altLang="en-US" smtClean="0"/>
              <a:t>人の内，</a:t>
            </a:r>
            <a:r>
              <a:rPr lang="en-US" altLang="ja-JP" smtClean="0"/>
              <a:t>173</a:t>
            </a:r>
            <a:r>
              <a:rPr lang="ja-JP" altLang="en-US" smtClean="0"/>
              <a:t>人が調整行動を行ったことがわかった</a:t>
            </a:r>
          </a:p>
          <a:p>
            <a:pPr eaLnBrk="1" hangingPunct="1"/>
            <a:r>
              <a:rPr lang="en-US" altLang="ja-JP" smtClean="0"/>
              <a:t>coordination scores: 3~244 </a:t>
            </a:r>
            <a:r>
              <a:rPr lang="ja-JP" altLang="en-US" smtClean="0"/>
              <a:t>（平均</a:t>
            </a:r>
            <a:r>
              <a:rPr lang="en-US" altLang="ja-JP" smtClean="0"/>
              <a:t>44</a:t>
            </a:r>
            <a:r>
              <a:rPr lang="ja-JP" altLang="en-US" smtClean="0"/>
              <a:t>）</a:t>
            </a:r>
          </a:p>
          <a:p>
            <a:pPr eaLnBrk="1" hangingPunct="1"/>
            <a:endParaRPr lang="en-US" altLang="ja-JP" smtClean="0"/>
          </a:p>
        </p:txBody>
      </p:sp>
      <p:pic>
        <p:nvPicPr>
          <p:cNvPr id="83975" name="Picture 4"/>
          <p:cNvPicPr>
            <a:picLocks noChangeAspect="1" noChangeArrowheads="1"/>
          </p:cNvPicPr>
          <p:nvPr/>
        </p:nvPicPr>
        <p:blipFill>
          <a:blip r:embed="rId3" cstate="print"/>
          <a:srcRect/>
          <a:stretch>
            <a:fillRect/>
          </a:stretch>
        </p:blipFill>
        <p:spPr bwMode="auto">
          <a:xfrm>
            <a:off x="2411413" y="2816225"/>
            <a:ext cx="4249737" cy="3565525"/>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スライド番号プレースホルダ 5"/>
          <p:cNvSpPr>
            <a:spLocks noGrp="1"/>
          </p:cNvSpPr>
          <p:nvPr>
            <p:ph type="sldNum" sz="quarter" idx="12"/>
          </p:nvPr>
        </p:nvSpPr>
        <p:spPr>
          <a:noFill/>
        </p:spPr>
        <p:txBody>
          <a:bodyPr/>
          <a:lstStyle/>
          <a:p>
            <a:fld id="{DD4ABF52-94BB-4A77-B0ED-C9C075E70DE5}" type="slidenum">
              <a:rPr lang="en-US" altLang="ja-JP"/>
              <a:pPr/>
              <a:t>195</a:t>
            </a:fld>
            <a:endParaRPr lang="en-US" altLang="ja-JP"/>
          </a:p>
        </p:txBody>
      </p:sp>
      <p:sp>
        <p:nvSpPr>
          <p:cNvPr id="84997" name="Rectangle 5"/>
          <p:cNvSpPr>
            <a:spLocks noGrp="1" noChangeArrowheads="1"/>
          </p:cNvSpPr>
          <p:nvPr>
            <p:ph type="title"/>
          </p:nvPr>
        </p:nvSpPr>
        <p:spPr/>
        <p:txBody>
          <a:bodyPr/>
          <a:lstStyle/>
          <a:p>
            <a:pPr eaLnBrk="1" hangingPunct="1"/>
            <a:r>
              <a:rPr lang="en-US" altLang="ja-JP" smtClean="0"/>
              <a:t>RESULTS (2)</a:t>
            </a:r>
          </a:p>
        </p:txBody>
      </p:sp>
      <p:sp>
        <p:nvSpPr>
          <p:cNvPr id="84998" name="Rectangle 6"/>
          <p:cNvSpPr>
            <a:spLocks noGrp="1" noChangeArrowheads="1"/>
          </p:cNvSpPr>
          <p:nvPr>
            <p:ph type="body" idx="1"/>
          </p:nvPr>
        </p:nvSpPr>
        <p:spPr/>
        <p:txBody>
          <a:bodyPr/>
          <a:lstStyle/>
          <a:p>
            <a:pPr eaLnBrk="1" hangingPunct="1"/>
            <a:r>
              <a:rPr lang="ja-JP" altLang="en-US" smtClean="0"/>
              <a:t>ノイズ除去（空メール，会社からの案内メールなどの除去）の結果，</a:t>
            </a:r>
            <a:r>
              <a:rPr lang="en-US" altLang="ja-JP" smtClean="0"/>
              <a:t>80</a:t>
            </a:r>
            <a:r>
              <a:rPr lang="ja-JP" altLang="en-US" smtClean="0"/>
              <a:t>人が分析対象に絞られた（</a:t>
            </a:r>
            <a:r>
              <a:rPr lang="en-US" altLang="ja-JP" smtClean="0"/>
              <a:t>173</a:t>
            </a:r>
            <a:r>
              <a:rPr lang="ja-JP" altLang="en-US" smtClean="0"/>
              <a:t>人中</a:t>
            </a:r>
            <a:r>
              <a:rPr lang="en-US" altLang="ja-JP" smtClean="0"/>
              <a:t>93</a:t>
            </a:r>
            <a:r>
              <a:rPr lang="ja-JP" altLang="en-US" smtClean="0"/>
              <a:t>人を除去）</a:t>
            </a:r>
          </a:p>
          <a:p>
            <a:pPr eaLnBrk="1" hangingPunct="1"/>
            <a:endParaRPr lang="ja-JP" altLang="en-US" smtClean="0"/>
          </a:p>
          <a:p>
            <a:pPr eaLnBrk="1" hangingPunct="1"/>
            <a:r>
              <a:rPr lang="en-US" altLang="ja-JP" smtClean="0"/>
              <a:t>coordination score</a:t>
            </a:r>
            <a:r>
              <a:rPr lang="ja-JP" altLang="en-US" smtClean="0"/>
              <a:t>の分布</a:t>
            </a:r>
          </a:p>
        </p:txBody>
      </p:sp>
      <p:pic>
        <p:nvPicPr>
          <p:cNvPr id="84999" name="Picture 4"/>
          <p:cNvPicPr>
            <a:picLocks noChangeAspect="1" noChangeArrowheads="1"/>
          </p:cNvPicPr>
          <p:nvPr/>
        </p:nvPicPr>
        <p:blipFill>
          <a:blip r:embed="rId3" cstate="print"/>
          <a:srcRect/>
          <a:stretch>
            <a:fillRect/>
          </a:stretch>
        </p:blipFill>
        <p:spPr bwMode="auto">
          <a:xfrm>
            <a:off x="2195513" y="3573463"/>
            <a:ext cx="5399087" cy="2381250"/>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スライド番号プレースホルダ 5"/>
          <p:cNvSpPr>
            <a:spLocks noGrp="1"/>
          </p:cNvSpPr>
          <p:nvPr>
            <p:ph type="sldNum" sz="quarter" idx="12"/>
          </p:nvPr>
        </p:nvSpPr>
        <p:spPr>
          <a:noFill/>
        </p:spPr>
        <p:txBody>
          <a:bodyPr/>
          <a:lstStyle/>
          <a:p>
            <a:fld id="{ECC8CAF9-39AF-486E-B7A5-123175372D12}" type="slidenum">
              <a:rPr lang="en-US" altLang="ja-JP"/>
              <a:pPr/>
              <a:t>196</a:t>
            </a:fld>
            <a:endParaRPr lang="en-US" altLang="ja-JP"/>
          </a:p>
        </p:txBody>
      </p:sp>
      <p:sp>
        <p:nvSpPr>
          <p:cNvPr id="86021" name="Rectangle 6"/>
          <p:cNvSpPr>
            <a:spLocks noGrp="1" noChangeArrowheads="1"/>
          </p:cNvSpPr>
          <p:nvPr>
            <p:ph type="title"/>
          </p:nvPr>
        </p:nvSpPr>
        <p:spPr/>
        <p:txBody>
          <a:bodyPr/>
          <a:lstStyle/>
          <a:p>
            <a:pPr eaLnBrk="1" hangingPunct="1"/>
            <a:r>
              <a:rPr lang="en-US" altLang="ja-JP" smtClean="0"/>
              <a:t>RESULTS (3)</a:t>
            </a:r>
          </a:p>
        </p:txBody>
      </p:sp>
      <p:sp>
        <p:nvSpPr>
          <p:cNvPr id="86022" name="Rectangle 7"/>
          <p:cNvSpPr>
            <a:spLocks noGrp="1" noChangeArrowheads="1"/>
          </p:cNvSpPr>
          <p:nvPr>
            <p:ph type="body" idx="1"/>
          </p:nvPr>
        </p:nvSpPr>
        <p:spPr/>
        <p:txBody>
          <a:bodyPr/>
          <a:lstStyle/>
          <a:p>
            <a:pPr eaLnBrk="1" hangingPunct="1"/>
            <a:r>
              <a:rPr lang="ja-JP" altLang="en-US" smtClean="0"/>
              <a:t>検定の結果（無向グラフ）</a:t>
            </a:r>
          </a:p>
          <a:p>
            <a:pPr lvl="1" eaLnBrk="1" hangingPunct="1"/>
            <a:r>
              <a:rPr lang="ja-JP" altLang="en-US" smtClean="0"/>
              <a:t>仮説</a:t>
            </a:r>
            <a:r>
              <a:rPr lang="en-US" altLang="ja-JP" smtClean="0"/>
              <a:t>1</a:t>
            </a:r>
            <a:r>
              <a:rPr lang="ja-JP" altLang="en-US" smtClean="0"/>
              <a:t>（ネットワーク内で中心的な立場をとる人物は </a:t>
            </a:r>
            <a:br>
              <a:rPr lang="ja-JP" altLang="en-US" smtClean="0"/>
            </a:br>
            <a:r>
              <a:rPr lang="ja-JP" altLang="en-US" smtClean="0"/>
              <a:t>仲介役として現れるであろう）を支持</a:t>
            </a:r>
          </a:p>
          <a:p>
            <a:pPr lvl="1" eaLnBrk="1" hangingPunct="1"/>
            <a:r>
              <a:rPr lang="ja-JP" altLang="en-US" smtClean="0"/>
              <a:t>仮説</a:t>
            </a:r>
            <a:r>
              <a:rPr lang="en-US" altLang="ja-JP" smtClean="0"/>
              <a:t>2</a:t>
            </a:r>
            <a:r>
              <a:rPr lang="ja-JP" altLang="en-US" smtClean="0"/>
              <a:t>（無向グラフでは，媒介性が調整能力を表す</a:t>
            </a:r>
            <a:br>
              <a:rPr lang="ja-JP" altLang="en-US" smtClean="0"/>
            </a:br>
            <a:r>
              <a:rPr lang="ja-JP" altLang="en-US" smtClean="0"/>
              <a:t>最も適した指標である）を支持</a:t>
            </a:r>
          </a:p>
          <a:p>
            <a:pPr lvl="1" eaLnBrk="1" hangingPunct="1"/>
            <a:endParaRPr lang="en-US" altLang="ja-JP" smtClean="0"/>
          </a:p>
        </p:txBody>
      </p:sp>
      <p:pic>
        <p:nvPicPr>
          <p:cNvPr id="86023" name="Picture 4"/>
          <p:cNvPicPr>
            <a:picLocks noChangeAspect="1" noChangeArrowheads="1"/>
          </p:cNvPicPr>
          <p:nvPr/>
        </p:nvPicPr>
        <p:blipFill>
          <a:blip r:embed="rId3" cstate="print"/>
          <a:srcRect/>
          <a:stretch>
            <a:fillRect/>
          </a:stretch>
        </p:blipFill>
        <p:spPr bwMode="auto">
          <a:xfrm>
            <a:off x="539750" y="3860800"/>
            <a:ext cx="4464050" cy="1863725"/>
          </a:xfrm>
          <a:prstGeom prst="rect">
            <a:avLst/>
          </a:prstGeom>
          <a:noFill/>
          <a:ln w="12700" cap="sq">
            <a:noFill/>
            <a:miter lim="800000"/>
            <a:headEnd type="none" w="sm" len="sm"/>
            <a:tailEnd type="none" w="sm" len="sm"/>
          </a:ln>
        </p:spPr>
      </p:pic>
      <p:pic>
        <p:nvPicPr>
          <p:cNvPr id="86024" name="Picture 5"/>
          <p:cNvPicPr>
            <a:picLocks noChangeAspect="1" noChangeArrowheads="1"/>
          </p:cNvPicPr>
          <p:nvPr/>
        </p:nvPicPr>
        <p:blipFill>
          <a:blip r:embed="rId4" cstate="print"/>
          <a:srcRect/>
          <a:stretch>
            <a:fillRect/>
          </a:stretch>
        </p:blipFill>
        <p:spPr bwMode="auto">
          <a:xfrm>
            <a:off x="5148263" y="3567113"/>
            <a:ext cx="3924300" cy="3290887"/>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スライド番号プレースホルダ 5"/>
          <p:cNvSpPr>
            <a:spLocks noGrp="1"/>
          </p:cNvSpPr>
          <p:nvPr>
            <p:ph type="sldNum" sz="quarter" idx="12"/>
          </p:nvPr>
        </p:nvSpPr>
        <p:spPr>
          <a:noFill/>
        </p:spPr>
        <p:txBody>
          <a:bodyPr/>
          <a:lstStyle/>
          <a:p>
            <a:fld id="{37A9D106-E513-44DD-8DD4-87BA2E1C82A6}" type="slidenum">
              <a:rPr lang="en-US" altLang="ja-JP"/>
              <a:pPr/>
              <a:t>197</a:t>
            </a:fld>
            <a:endParaRPr lang="en-US" altLang="ja-JP"/>
          </a:p>
        </p:txBody>
      </p:sp>
      <p:sp>
        <p:nvSpPr>
          <p:cNvPr id="87045" name="Rectangle 5"/>
          <p:cNvSpPr>
            <a:spLocks noGrp="1" noChangeArrowheads="1"/>
          </p:cNvSpPr>
          <p:nvPr>
            <p:ph type="title"/>
          </p:nvPr>
        </p:nvSpPr>
        <p:spPr/>
        <p:txBody>
          <a:bodyPr/>
          <a:lstStyle/>
          <a:p>
            <a:pPr eaLnBrk="1" hangingPunct="1"/>
            <a:r>
              <a:rPr lang="en-US" altLang="ja-JP" smtClean="0"/>
              <a:t>RESULTS (4)</a:t>
            </a:r>
          </a:p>
        </p:txBody>
      </p:sp>
      <p:sp>
        <p:nvSpPr>
          <p:cNvPr id="87046" name="Rectangle 6"/>
          <p:cNvSpPr>
            <a:spLocks noGrp="1" noChangeArrowheads="1"/>
          </p:cNvSpPr>
          <p:nvPr>
            <p:ph type="body" idx="1"/>
          </p:nvPr>
        </p:nvSpPr>
        <p:spPr/>
        <p:txBody>
          <a:bodyPr/>
          <a:lstStyle/>
          <a:p>
            <a:pPr eaLnBrk="1" hangingPunct="1"/>
            <a:r>
              <a:rPr lang="ja-JP" altLang="en-US" smtClean="0"/>
              <a:t>検定の結果（有向グラフ）</a:t>
            </a:r>
          </a:p>
          <a:p>
            <a:pPr lvl="1" eaLnBrk="1" hangingPunct="1"/>
            <a:r>
              <a:rPr lang="ja-JP" altLang="en-US" smtClean="0"/>
              <a:t>仮説</a:t>
            </a:r>
            <a:r>
              <a:rPr lang="en-US" altLang="ja-JP" smtClean="0"/>
              <a:t>3</a:t>
            </a:r>
            <a:r>
              <a:rPr lang="ja-JP" altLang="en-US" smtClean="0"/>
              <a:t>（有向グラフでは出次数中心性が調整能力を表す最も適した指標である）を支持</a:t>
            </a:r>
          </a:p>
        </p:txBody>
      </p:sp>
      <p:pic>
        <p:nvPicPr>
          <p:cNvPr id="87047" name="Picture 4"/>
          <p:cNvPicPr>
            <a:picLocks noChangeAspect="1" noChangeArrowheads="1"/>
          </p:cNvPicPr>
          <p:nvPr/>
        </p:nvPicPr>
        <p:blipFill>
          <a:blip r:embed="rId3" cstate="print"/>
          <a:srcRect/>
          <a:stretch>
            <a:fillRect/>
          </a:stretch>
        </p:blipFill>
        <p:spPr bwMode="auto">
          <a:xfrm>
            <a:off x="2411413" y="3429000"/>
            <a:ext cx="5048250" cy="1638300"/>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スライド番号プレースホルダ 5"/>
          <p:cNvSpPr>
            <a:spLocks noGrp="1"/>
          </p:cNvSpPr>
          <p:nvPr>
            <p:ph type="sldNum" sz="quarter" idx="12"/>
          </p:nvPr>
        </p:nvSpPr>
        <p:spPr>
          <a:noFill/>
        </p:spPr>
        <p:txBody>
          <a:bodyPr/>
          <a:lstStyle/>
          <a:p>
            <a:fld id="{97033440-24AF-4B56-933C-7CB031AA5D93}" type="slidenum">
              <a:rPr lang="en-US" altLang="ja-JP"/>
              <a:pPr/>
              <a:t>198</a:t>
            </a:fld>
            <a:endParaRPr lang="en-US" altLang="ja-JP"/>
          </a:p>
        </p:txBody>
      </p:sp>
      <p:sp>
        <p:nvSpPr>
          <p:cNvPr id="88069" name="Rectangle 4"/>
          <p:cNvSpPr>
            <a:spLocks noGrp="1" noChangeArrowheads="1"/>
          </p:cNvSpPr>
          <p:nvPr>
            <p:ph type="title"/>
          </p:nvPr>
        </p:nvSpPr>
        <p:spPr/>
        <p:txBody>
          <a:bodyPr/>
          <a:lstStyle/>
          <a:p>
            <a:pPr eaLnBrk="1" hangingPunct="1"/>
            <a:r>
              <a:rPr lang="en-US" altLang="ja-JP" smtClean="0"/>
              <a:t>DISCUSSION</a:t>
            </a:r>
          </a:p>
        </p:txBody>
      </p:sp>
      <p:sp>
        <p:nvSpPr>
          <p:cNvPr id="88070" name="Rectangle 5"/>
          <p:cNvSpPr>
            <a:spLocks noGrp="1" noChangeArrowheads="1"/>
          </p:cNvSpPr>
          <p:nvPr>
            <p:ph type="body" idx="1"/>
          </p:nvPr>
        </p:nvSpPr>
        <p:spPr/>
        <p:txBody>
          <a:bodyPr/>
          <a:lstStyle/>
          <a:p>
            <a:pPr eaLnBrk="1" hangingPunct="1"/>
            <a:r>
              <a:rPr lang="ja-JP" altLang="en-US" smtClean="0"/>
              <a:t>組織は，うまく調整されたグループを計画・配置する際に，ネットワーク内の構造的立場を考慮すべきである</a:t>
            </a:r>
          </a:p>
          <a:p>
            <a:pPr lvl="4" eaLnBrk="1" hangingPunct="1"/>
            <a:endParaRPr lang="ja-JP" altLang="en-US" smtClean="0"/>
          </a:p>
          <a:p>
            <a:pPr eaLnBrk="1" hangingPunct="1"/>
            <a:r>
              <a:rPr lang="ja-JP" altLang="en-US" smtClean="0"/>
              <a:t>高い媒介性を有する人物は高い調整能力を有する</a:t>
            </a:r>
          </a:p>
          <a:p>
            <a:pPr lvl="1" eaLnBrk="1" hangingPunct="1"/>
            <a:r>
              <a:rPr lang="ja-JP" altLang="en-US" smtClean="0"/>
              <a:t>高い媒介性を持つ人物は，多くの人々の間に存在し，「弱い帯紐（</a:t>
            </a:r>
            <a:r>
              <a:rPr lang="en-US" altLang="ja-JP" smtClean="0"/>
              <a:t>Granovettor</a:t>
            </a:r>
            <a:r>
              <a:rPr lang="ja-JP" altLang="en-US" smtClean="0"/>
              <a:t>）」を通じて強い影響力を持つ</a:t>
            </a:r>
          </a:p>
          <a:p>
            <a:pPr lvl="4" eaLnBrk="1" hangingPunct="1"/>
            <a:endParaRPr lang="ja-JP" altLang="en-US" smtClean="0"/>
          </a:p>
          <a:p>
            <a:pPr eaLnBrk="1" hangingPunct="1"/>
            <a:r>
              <a:rPr lang="ja-JP" altLang="en-US" smtClean="0"/>
              <a:t>制約</a:t>
            </a:r>
          </a:p>
          <a:p>
            <a:pPr lvl="1" eaLnBrk="1" hangingPunct="1"/>
            <a:r>
              <a:rPr lang="ja-JP" altLang="en-US" smtClean="0"/>
              <a:t>同一人物の複数アドレスは考慮していない（それぞれ別人としてカウント）</a:t>
            </a:r>
          </a:p>
          <a:p>
            <a:pPr lvl="1" eaLnBrk="1" hangingPunct="1"/>
            <a:r>
              <a:rPr lang="en-US" altLang="ja-JP" smtClean="0"/>
              <a:t>email</a:t>
            </a:r>
            <a:r>
              <a:rPr lang="ja-JP" altLang="en-US" smtClean="0"/>
              <a:t>以外のコミュニケーション手段について考慮していない</a:t>
            </a:r>
          </a:p>
          <a:p>
            <a:pPr lvl="2" eaLnBrk="1" hangingPunct="1"/>
            <a:r>
              <a:rPr lang="en-US" altLang="ja-JP" sz="1800" smtClean="0"/>
              <a:t>25-35</a:t>
            </a:r>
            <a:r>
              <a:rPr lang="ja-JP" altLang="en-US" sz="1800" smtClean="0"/>
              <a:t>歳代の</a:t>
            </a:r>
            <a:r>
              <a:rPr lang="en-US" altLang="ja-JP" sz="1800" smtClean="0"/>
              <a:t>80%(50-60</a:t>
            </a:r>
            <a:r>
              <a:rPr lang="ja-JP" altLang="en-US" sz="1800" smtClean="0"/>
              <a:t>歳代の</a:t>
            </a:r>
            <a:r>
              <a:rPr lang="en-US" altLang="ja-JP" sz="1800" smtClean="0"/>
              <a:t>60%)</a:t>
            </a:r>
            <a:r>
              <a:rPr lang="ja-JP" altLang="en-US" sz="1800" smtClean="0"/>
              <a:t>のコミュニケーション手段は</a:t>
            </a:r>
            <a:r>
              <a:rPr lang="en-US" altLang="ja-JP" sz="1800" smtClean="0"/>
              <a:t>email</a:t>
            </a:r>
            <a:r>
              <a:rPr lang="ja-JP" altLang="en-US" sz="1800" smtClean="0"/>
              <a:t>という研究もあるけど</a:t>
            </a:r>
            <a:r>
              <a:rPr lang="en-US" altLang="ja-JP" sz="1800" smtClean="0"/>
              <a:t>…</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5"/>
          <p:cNvSpPr>
            <a:spLocks noGrp="1" noChangeArrowheads="1"/>
          </p:cNvSpPr>
          <p:nvPr>
            <p:ph type="ctrTitle"/>
          </p:nvPr>
        </p:nvSpPr>
        <p:spPr/>
        <p:txBody>
          <a:bodyPr/>
          <a:lstStyle/>
          <a:p>
            <a:pPr eaLnBrk="1" hangingPunct="1"/>
            <a:r>
              <a:rPr lang="en-US" altLang="ja-JP" sz="1200" smtClean="0"/>
              <a:t>In Proceedings of the IFIP 2nd International Conference on Open Source Software, Lake Como, Italy.</a:t>
            </a:r>
            <a:br>
              <a:rPr lang="en-US" altLang="ja-JP" sz="1200" smtClean="0"/>
            </a:br>
            <a:r>
              <a:rPr lang="en-US" altLang="ja-JP" sz="1600" smtClean="0"/>
              <a:t/>
            </a:r>
            <a:br>
              <a:rPr lang="en-US" altLang="ja-JP" sz="1600" smtClean="0"/>
            </a:br>
            <a:r>
              <a:rPr lang="en-US" altLang="ja-JP" sz="2000" smtClean="0"/>
              <a:t>Social dynamics of free and open source team communications</a:t>
            </a:r>
          </a:p>
        </p:txBody>
      </p:sp>
      <p:sp>
        <p:nvSpPr>
          <p:cNvPr id="89091" name="Rectangle 6"/>
          <p:cNvSpPr>
            <a:spLocks noGrp="1" noChangeArrowheads="1"/>
          </p:cNvSpPr>
          <p:nvPr>
            <p:ph type="subTitle" idx="1"/>
          </p:nvPr>
        </p:nvSpPr>
        <p:spPr>
          <a:xfrm>
            <a:off x="784225" y="3357563"/>
            <a:ext cx="7388225" cy="2016125"/>
          </a:xfrm>
        </p:spPr>
        <p:txBody>
          <a:bodyPr/>
          <a:lstStyle/>
          <a:p>
            <a:pPr eaLnBrk="1" hangingPunct="1"/>
            <a:r>
              <a:rPr lang="en-US" altLang="en-US" smtClean="0"/>
              <a:t>James Howison, Keisuke Inoue, and Kevin Crowston</a:t>
            </a:r>
            <a:endParaRPr lang="en-US" altLang="ja-JP" smtClean="0"/>
          </a:p>
          <a:p>
            <a:pPr eaLnBrk="1" hangingPunct="1"/>
            <a:r>
              <a:rPr lang="en-US" altLang="ja-JP" smtClean="0"/>
              <a:t>School of Information Studies, Syracuse University, Syracuse, USA</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スライド番号プレースホルダ 5"/>
          <p:cNvSpPr>
            <a:spLocks noGrp="1"/>
          </p:cNvSpPr>
          <p:nvPr>
            <p:ph type="sldNum" sz="quarter" idx="12"/>
          </p:nvPr>
        </p:nvSpPr>
        <p:spPr>
          <a:noFill/>
        </p:spPr>
        <p:txBody>
          <a:bodyPr/>
          <a:lstStyle/>
          <a:p>
            <a:fld id="{EADCB7C9-36E7-42E8-89B4-0DD4F1249BEA}" type="slidenum">
              <a:rPr lang="en-US" altLang="ja-JP"/>
              <a:pPr/>
              <a:t>200</a:t>
            </a:fld>
            <a:endParaRPr lang="en-US" altLang="ja-JP"/>
          </a:p>
        </p:txBody>
      </p:sp>
      <p:sp>
        <p:nvSpPr>
          <p:cNvPr id="90117" name="Rectangle 4"/>
          <p:cNvSpPr>
            <a:spLocks noGrp="1" noChangeArrowheads="1"/>
          </p:cNvSpPr>
          <p:nvPr>
            <p:ph type="title"/>
          </p:nvPr>
        </p:nvSpPr>
        <p:spPr/>
        <p:txBody>
          <a:bodyPr/>
          <a:lstStyle/>
          <a:p>
            <a:pPr eaLnBrk="1" hangingPunct="1"/>
            <a:r>
              <a:rPr lang="en-US" altLang="ja-JP" smtClean="0"/>
              <a:t>Introduction and Literature Review (1)</a:t>
            </a:r>
          </a:p>
        </p:txBody>
      </p:sp>
      <p:sp>
        <p:nvSpPr>
          <p:cNvPr id="90118" name="Rectangle 5"/>
          <p:cNvSpPr>
            <a:spLocks noGrp="1" noChangeArrowheads="1"/>
          </p:cNvSpPr>
          <p:nvPr>
            <p:ph type="body" idx="1"/>
          </p:nvPr>
        </p:nvSpPr>
        <p:spPr/>
        <p:txBody>
          <a:bodyPr/>
          <a:lstStyle/>
          <a:p>
            <a:pPr eaLnBrk="1" hangingPunct="1"/>
            <a:r>
              <a:rPr lang="ja-JP" altLang="en-US" smtClean="0"/>
              <a:t>研究の目的：</a:t>
            </a:r>
          </a:p>
          <a:p>
            <a:pPr lvl="1" eaLnBrk="1" hangingPunct="1"/>
            <a:r>
              <a:rPr lang="ja-JP" altLang="en-US" smtClean="0"/>
              <a:t>目覚しい成功を収めている</a:t>
            </a:r>
            <a:r>
              <a:rPr lang="en-US" altLang="ja-JP" smtClean="0"/>
              <a:t>FLOSS</a:t>
            </a:r>
            <a:r>
              <a:rPr lang="ja-JP" altLang="en-US" smtClean="0"/>
              <a:t>の分散開発チームが，どのように成功を得ているのかを理解すること．</a:t>
            </a:r>
          </a:p>
          <a:p>
            <a:pPr lvl="4" eaLnBrk="1" hangingPunct="1"/>
            <a:endParaRPr lang="ja-JP" altLang="en-US" smtClean="0"/>
          </a:p>
          <a:p>
            <a:pPr eaLnBrk="1" hangingPunct="1"/>
            <a:r>
              <a:rPr lang="ja-JP" altLang="en-US" smtClean="0"/>
              <a:t>本論文の目的：</a:t>
            </a:r>
          </a:p>
          <a:p>
            <a:pPr lvl="1" eaLnBrk="1" hangingPunct="1"/>
            <a:r>
              <a:rPr lang="ja-JP" altLang="en-US" smtClean="0"/>
              <a:t>開発者間のコミュニケーションパターンを調べることで</a:t>
            </a:r>
            <a:r>
              <a:rPr lang="en-US" altLang="ja-JP" smtClean="0"/>
              <a:t>FLOSS</a:t>
            </a:r>
            <a:r>
              <a:rPr lang="ja-JP" altLang="en-US" smtClean="0"/>
              <a:t>開発チームのインフォーマルな社会的構造を明らかにすること．</a:t>
            </a:r>
          </a:p>
          <a:p>
            <a:pPr lvl="4" eaLnBrk="1" hangingPunct="1"/>
            <a:endParaRPr lang="ja-JP" altLang="en-US" smtClean="0"/>
          </a:p>
          <a:p>
            <a:pPr eaLnBrk="1" hangingPunct="1"/>
            <a:r>
              <a:rPr lang="ja-JP" altLang="en-US" smtClean="0"/>
              <a:t>本論文での分析内容：</a:t>
            </a:r>
          </a:p>
          <a:p>
            <a:pPr lvl="1" eaLnBrk="1" hangingPunct="1"/>
            <a:r>
              <a:rPr lang="ja-JP" altLang="en-US" smtClean="0"/>
              <a:t>コミュニケーションネットワークの時系列分析</a:t>
            </a:r>
          </a:p>
          <a:p>
            <a:pPr lvl="2" eaLnBrk="1" hangingPunct="1"/>
            <a:r>
              <a:rPr lang="ja-JP" altLang="en-US" sz="1800" smtClean="0"/>
              <a:t>平均中心化傾向 </a:t>
            </a:r>
            <a:r>
              <a:rPr lang="en-US" altLang="ja-JP" sz="1800" smtClean="0"/>
              <a:t>(average centralization)</a:t>
            </a:r>
          </a:p>
          <a:p>
            <a:pPr lvl="2" eaLnBrk="1" hangingPunct="1"/>
            <a:r>
              <a:rPr lang="ja-JP" altLang="en-US" sz="1800" smtClean="0"/>
              <a:t>中心 </a:t>
            </a:r>
            <a:r>
              <a:rPr lang="en-US" altLang="ja-JP" sz="1800" smtClean="0"/>
              <a:t>(the center) </a:t>
            </a:r>
            <a:r>
              <a:rPr lang="ja-JP" altLang="en-US" sz="1800" smtClean="0"/>
              <a:t>の変化</a:t>
            </a:r>
          </a:p>
          <a:p>
            <a:pPr lvl="2" eaLnBrk="1" hangingPunct="1"/>
            <a:r>
              <a:rPr lang="ja-JP" altLang="en-US" sz="1800" smtClean="0"/>
              <a:t>参加者の持続性 </a:t>
            </a:r>
            <a:r>
              <a:rPr lang="en-US" altLang="ja-JP" sz="1800" smtClean="0"/>
              <a:t>(stability)</a:t>
            </a:r>
          </a:p>
        </p:txBody>
      </p:sp>
    </p:spTree>
  </p:cSld>
  <p:clrMapOvr>
    <a:masterClrMapping/>
  </p:clrMapOvr>
  <p:transition xmlns:p14="http://schemas.microsoft.com/office/powerpoint/2010/main">
    <p:fade thruBlk="1"/>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スライド番号プレースホルダ 5"/>
          <p:cNvSpPr>
            <a:spLocks noGrp="1"/>
          </p:cNvSpPr>
          <p:nvPr>
            <p:ph type="sldNum" sz="quarter" idx="12"/>
          </p:nvPr>
        </p:nvSpPr>
        <p:spPr>
          <a:noFill/>
        </p:spPr>
        <p:txBody>
          <a:bodyPr/>
          <a:lstStyle/>
          <a:p>
            <a:fld id="{3B6C3737-071B-4E8A-8E5A-9CD872BFF45E}" type="slidenum">
              <a:rPr lang="en-US" altLang="ja-JP"/>
              <a:pPr/>
              <a:t>201</a:t>
            </a:fld>
            <a:endParaRPr lang="en-US" altLang="ja-JP"/>
          </a:p>
        </p:txBody>
      </p:sp>
      <p:pic>
        <p:nvPicPr>
          <p:cNvPr id="215042" name="Picture 2"/>
          <p:cNvPicPr>
            <a:picLocks noChangeAspect="1" noChangeArrowheads="1"/>
          </p:cNvPicPr>
          <p:nvPr/>
        </p:nvPicPr>
        <p:blipFill>
          <a:blip r:embed="rId3" cstate="print"/>
          <a:srcRect/>
          <a:stretch>
            <a:fillRect/>
          </a:stretch>
        </p:blipFill>
        <p:spPr bwMode="auto">
          <a:xfrm>
            <a:off x="3348038" y="4503738"/>
            <a:ext cx="4319587" cy="2093912"/>
          </a:xfrm>
          <a:prstGeom prst="rect">
            <a:avLst/>
          </a:prstGeom>
          <a:noFill/>
          <a:ln w="12700" cap="sq">
            <a:noFill/>
            <a:miter lim="800000"/>
            <a:headEnd type="none" w="sm" len="sm"/>
            <a:tailEnd type="none" w="sm" len="sm"/>
          </a:ln>
        </p:spPr>
      </p:pic>
      <p:sp>
        <p:nvSpPr>
          <p:cNvPr id="91142" name="Rectangle 6"/>
          <p:cNvSpPr>
            <a:spLocks noGrp="1" noChangeArrowheads="1"/>
          </p:cNvSpPr>
          <p:nvPr>
            <p:ph type="title"/>
          </p:nvPr>
        </p:nvSpPr>
        <p:spPr/>
        <p:txBody>
          <a:bodyPr/>
          <a:lstStyle/>
          <a:p>
            <a:pPr eaLnBrk="1" hangingPunct="1"/>
            <a:r>
              <a:rPr lang="en-US" altLang="ja-JP" smtClean="0"/>
              <a:t>Introduction and Literature Review (2)</a:t>
            </a:r>
          </a:p>
        </p:txBody>
      </p:sp>
      <p:sp>
        <p:nvSpPr>
          <p:cNvPr id="215047" name="Rectangle 7"/>
          <p:cNvSpPr>
            <a:spLocks noGrp="1" noChangeArrowheads="1"/>
          </p:cNvSpPr>
          <p:nvPr>
            <p:ph type="body" idx="1"/>
          </p:nvPr>
        </p:nvSpPr>
        <p:spPr/>
        <p:txBody>
          <a:bodyPr/>
          <a:lstStyle/>
          <a:p>
            <a:pPr eaLnBrk="1" hangingPunct="1"/>
            <a:r>
              <a:rPr lang="ja-JP" altLang="en-US" smtClean="0"/>
              <a:t>先行研究</a:t>
            </a:r>
            <a:r>
              <a:rPr lang="en-US" altLang="ja-JP" smtClean="0"/>
              <a:t>[1][2]</a:t>
            </a:r>
          </a:p>
          <a:p>
            <a:pPr lvl="1" eaLnBrk="1" hangingPunct="1"/>
            <a:r>
              <a:rPr lang="ja-JP" altLang="en-US" smtClean="0"/>
              <a:t>中心化傾向とバグ報告者の数に負の相関</a:t>
            </a:r>
          </a:p>
          <a:p>
            <a:pPr lvl="1" eaLnBrk="1" hangingPunct="1"/>
            <a:r>
              <a:rPr lang="ja-JP" altLang="en-US" smtClean="0"/>
              <a:t>参加者の多い大規模プロジェクトは複数の中心が存在する分散型コミュニティ（下図）</a:t>
            </a:r>
          </a:p>
          <a:p>
            <a:pPr lvl="2" eaLnBrk="1" hangingPunct="1">
              <a:buFont typeface="Wingdings" pitchFamily="2" charset="2"/>
              <a:buNone/>
            </a:pPr>
            <a:r>
              <a:rPr lang="ja-JP" altLang="en-US" sz="1800" smtClean="0"/>
              <a:t>理由</a:t>
            </a:r>
            <a:r>
              <a:rPr lang="en-US" altLang="ja-JP" sz="1800" smtClean="0"/>
              <a:t>1</a:t>
            </a:r>
            <a:r>
              <a:rPr lang="ja-JP" altLang="en-US" sz="1800" smtClean="0"/>
              <a:t>：</a:t>
            </a:r>
            <a:br>
              <a:rPr lang="ja-JP" altLang="en-US" sz="1800" smtClean="0"/>
            </a:br>
            <a:r>
              <a:rPr lang="ja-JP" altLang="en-US" sz="1800" smtClean="0"/>
              <a:t>個人がすべての作業を担うことは出来ないので，タスクの分担作業が進んだ結果，サブプロジェクトが複数存在するコミュニティとなった．</a:t>
            </a:r>
          </a:p>
          <a:p>
            <a:pPr lvl="2" eaLnBrk="1" hangingPunct="1">
              <a:buFont typeface="Wingdings" pitchFamily="2" charset="2"/>
              <a:buNone/>
            </a:pPr>
            <a:r>
              <a:rPr lang="ja-JP" altLang="en-US" sz="1800" smtClean="0"/>
              <a:t>理由</a:t>
            </a:r>
            <a:r>
              <a:rPr lang="en-US" altLang="ja-JP" sz="1800" smtClean="0"/>
              <a:t>2</a:t>
            </a:r>
            <a:r>
              <a:rPr lang="ja-JP" altLang="en-US" sz="1800" smtClean="0"/>
              <a:t>：</a:t>
            </a:r>
            <a:br>
              <a:rPr lang="ja-JP" altLang="en-US" sz="1800" smtClean="0"/>
            </a:br>
            <a:r>
              <a:rPr lang="ja-JP" altLang="en-US" sz="1800" smtClean="0"/>
              <a:t>リーダーシップを持つ人物が過去に複数存在した．</a:t>
            </a:r>
          </a:p>
          <a:p>
            <a:pPr lvl="2" eaLnBrk="1" hangingPunct="1">
              <a:buFont typeface="Wingdings" pitchFamily="2" charset="2"/>
              <a:buNone/>
            </a:pPr>
            <a:r>
              <a:rPr lang="ja-JP" altLang="en-US" sz="1800" smtClean="0"/>
              <a:t>⇒ネットワーク構造を時系列分析すれば原因が明らかになるはず</a:t>
            </a:r>
          </a:p>
        </p:txBody>
      </p:sp>
      <p:sp>
        <p:nvSpPr>
          <p:cNvPr id="91144" name="Text Box 5"/>
          <p:cNvSpPr txBox="1">
            <a:spLocks noChangeArrowheads="1"/>
          </p:cNvSpPr>
          <p:nvPr/>
        </p:nvSpPr>
        <p:spPr bwMode="auto">
          <a:xfrm>
            <a:off x="107950" y="4437063"/>
            <a:ext cx="2447925" cy="1997075"/>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rabicPeriod"/>
            </a:pPr>
            <a:r>
              <a:rPr lang="en-US" altLang="ja-JP" sz="1000"/>
              <a:t>Kevin Crowston and James Howison. Hierarchy and centralization in free and open source software team communications. Knowledge, Technology and Policy, 18(4), 2005.</a:t>
            </a:r>
          </a:p>
          <a:p>
            <a:pPr marL="342900" indent="-342900">
              <a:spcBef>
                <a:spcPct val="50000"/>
              </a:spcBef>
              <a:buFontTx/>
              <a:buAutoNum type="arabicPeriod"/>
            </a:pPr>
            <a:r>
              <a:rPr lang="en-US" altLang="ja-JP" sz="1000"/>
              <a:t>Kevin Crowston and James Howison. The social structure of open source software development teams. First Monday, 10(2), 2005.</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42"/>
                                        </p:tgtEl>
                                        <p:attrNameLst>
                                          <p:attrName>style.visibility</p:attrName>
                                        </p:attrNameLst>
                                      </p:cBhvr>
                                      <p:to>
                                        <p:strVal val="visible"/>
                                      </p:to>
                                    </p:set>
                                    <p:animEffect transition="in" filter="checkerboard(across)">
                                      <p:cBhvr>
                                        <p:cTn id="7" dur="500"/>
                                        <p:tgtEl>
                                          <p:spTgt spid="215042"/>
                                        </p:tgtEl>
                                      </p:cBhvr>
                                    </p:animEffect>
                                  </p:childTnLst>
                                  <p:subTnLst>
                                    <p:set>
                                      <p:cBhvr override="childStyle">
                                        <p:cTn dur="1" fill="hold" display="0" masterRel="nextClick" afterEffect="1"/>
                                        <p:tgtEl>
                                          <p:spTgt spid="21504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47">
                                            <p:txEl>
                                              <p:pRg st="5" end="5"/>
                                            </p:txEl>
                                          </p:spTgt>
                                        </p:tgtEl>
                                        <p:attrNameLst>
                                          <p:attrName>style.visibility</p:attrName>
                                        </p:attrNameLst>
                                      </p:cBhvr>
                                      <p:to>
                                        <p:strVal val="visible"/>
                                      </p:to>
                                    </p:set>
                                    <p:animEffect transition="in" filter="checkerboard(across)">
                                      <p:cBhvr>
                                        <p:cTn id="12" dur="500"/>
                                        <p:tgtEl>
                                          <p:spTgt spid="2150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スライド番号プレースホルダ 5"/>
          <p:cNvSpPr>
            <a:spLocks noGrp="1"/>
          </p:cNvSpPr>
          <p:nvPr>
            <p:ph type="sldNum" sz="quarter" idx="12"/>
          </p:nvPr>
        </p:nvSpPr>
        <p:spPr>
          <a:noFill/>
        </p:spPr>
        <p:txBody>
          <a:bodyPr/>
          <a:lstStyle/>
          <a:p>
            <a:fld id="{A4A1F1CC-B461-4FC7-B2E1-22ACE1573CBA}" type="slidenum">
              <a:rPr lang="en-US" altLang="ja-JP"/>
              <a:pPr/>
              <a:t>202</a:t>
            </a:fld>
            <a:endParaRPr lang="en-US" altLang="ja-JP"/>
          </a:p>
        </p:txBody>
      </p:sp>
      <p:sp>
        <p:nvSpPr>
          <p:cNvPr id="92165" name="Rectangle 4"/>
          <p:cNvSpPr>
            <a:spLocks noGrp="1" noChangeArrowheads="1"/>
          </p:cNvSpPr>
          <p:nvPr>
            <p:ph type="title"/>
          </p:nvPr>
        </p:nvSpPr>
        <p:spPr/>
        <p:txBody>
          <a:bodyPr/>
          <a:lstStyle/>
          <a:p>
            <a:pPr eaLnBrk="1" hangingPunct="1"/>
            <a:r>
              <a:rPr lang="en-US" altLang="ja-JP" smtClean="0"/>
              <a:t>Data and Method</a:t>
            </a:r>
          </a:p>
        </p:txBody>
      </p:sp>
      <p:sp>
        <p:nvSpPr>
          <p:cNvPr id="92166" name="Rectangle 5"/>
          <p:cNvSpPr>
            <a:spLocks noGrp="1" noChangeArrowheads="1"/>
          </p:cNvSpPr>
          <p:nvPr>
            <p:ph type="body" idx="1"/>
          </p:nvPr>
        </p:nvSpPr>
        <p:spPr/>
        <p:txBody>
          <a:bodyPr/>
          <a:lstStyle/>
          <a:p>
            <a:pPr eaLnBrk="1" hangingPunct="1"/>
            <a:r>
              <a:rPr lang="en-US" altLang="ja-JP" smtClean="0"/>
              <a:t>Data</a:t>
            </a:r>
          </a:p>
          <a:p>
            <a:pPr lvl="1" eaLnBrk="1" hangingPunct="1"/>
            <a:r>
              <a:rPr lang="ja-JP" altLang="en-US" smtClean="0"/>
              <a:t>対象データ：</a:t>
            </a:r>
            <a:r>
              <a:rPr lang="en-US" altLang="ja-JP" smtClean="0"/>
              <a:t>SF.net</a:t>
            </a:r>
            <a:r>
              <a:rPr lang="ja-JP" altLang="en-US" smtClean="0"/>
              <a:t>のバグ報告データ </a:t>
            </a:r>
            <a:r>
              <a:rPr lang="en-US" altLang="ja-JP" smtClean="0"/>
              <a:t>(2002</a:t>
            </a:r>
            <a:r>
              <a:rPr lang="ja-JP" altLang="en-US" smtClean="0"/>
              <a:t>年</a:t>
            </a:r>
            <a:r>
              <a:rPr lang="en-US" altLang="ja-JP" smtClean="0"/>
              <a:t>4</a:t>
            </a:r>
            <a:r>
              <a:rPr lang="ja-JP" altLang="en-US" smtClean="0"/>
              <a:t>月時点</a:t>
            </a:r>
            <a:r>
              <a:rPr lang="en-US" altLang="ja-JP" smtClean="0"/>
              <a:t>)</a:t>
            </a:r>
          </a:p>
          <a:p>
            <a:pPr lvl="1" eaLnBrk="1" hangingPunct="1"/>
            <a:r>
              <a:rPr lang="ja-JP" altLang="en-US" smtClean="0"/>
              <a:t>対象プロジェクト：</a:t>
            </a:r>
            <a:r>
              <a:rPr lang="en-US" altLang="ja-JP" smtClean="0"/>
              <a:t>120</a:t>
            </a:r>
            <a:r>
              <a:rPr lang="ja-JP" altLang="en-US" smtClean="0"/>
              <a:t>プロジェクト</a:t>
            </a:r>
            <a:r>
              <a:rPr lang="en-US" altLang="ja-JP" smtClean="0"/>
              <a:t>100</a:t>
            </a:r>
            <a:r>
              <a:rPr lang="ja-JP" altLang="en-US" smtClean="0"/>
              <a:t>件以上の （</a:t>
            </a:r>
            <a:r>
              <a:rPr lang="en-US" altLang="ja-JP" smtClean="0"/>
              <a:t>open/closed) </a:t>
            </a:r>
            <a:r>
              <a:rPr lang="ja-JP" altLang="en-US" smtClean="0"/>
              <a:t>バグ報告があり，</a:t>
            </a:r>
            <a:r>
              <a:rPr lang="en-US" altLang="ja-JP" smtClean="0"/>
              <a:t>7</a:t>
            </a:r>
            <a:r>
              <a:rPr lang="ja-JP" altLang="en-US" smtClean="0"/>
              <a:t>人以上の開発者が議論に参加しているプロジェクト</a:t>
            </a:r>
          </a:p>
          <a:p>
            <a:pPr eaLnBrk="1" hangingPunct="1"/>
            <a:r>
              <a:rPr lang="en-US" altLang="ja-JP" smtClean="0"/>
              <a:t>Method</a:t>
            </a:r>
          </a:p>
          <a:p>
            <a:pPr lvl="1" eaLnBrk="1" hangingPunct="1"/>
            <a:r>
              <a:rPr lang="ja-JP" altLang="en-US" smtClean="0"/>
              <a:t>ある時点での投稿者と直近の投稿者との間を関係があるとみなす（≠</a:t>
            </a:r>
            <a:r>
              <a:rPr lang="en-US" altLang="ja-JP" smtClean="0"/>
              <a:t>reply</a:t>
            </a:r>
            <a:r>
              <a:rPr lang="ja-JP" altLang="en-US" smtClean="0"/>
              <a:t>関係）．</a:t>
            </a:r>
          </a:p>
          <a:p>
            <a:pPr lvl="1" eaLnBrk="1" hangingPunct="1"/>
            <a:r>
              <a:rPr lang="ja-JP" altLang="en-US" smtClean="0"/>
              <a:t>（出）次数中心化傾向 </a:t>
            </a:r>
            <a:r>
              <a:rPr lang="en-US" altLang="ja-JP" smtClean="0"/>
              <a:t>(outdegree centralization) </a:t>
            </a:r>
            <a:r>
              <a:rPr lang="ja-JP" altLang="en-US" smtClean="0"/>
              <a:t>を計算する．</a:t>
            </a:r>
          </a:p>
          <a:p>
            <a:pPr lvl="2" eaLnBrk="1" hangingPunct="1"/>
            <a:r>
              <a:rPr lang="ja-JP" altLang="en-US" sz="1800" smtClean="0"/>
              <a:t>この関係定義では媒介中心性 </a:t>
            </a:r>
            <a:r>
              <a:rPr lang="en-US" altLang="ja-JP" sz="1800" smtClean="0"/>
              <a:t>(betweenness centrality) </a:t>
            </a:r>
            <a:r>
              <a:rPr lang="ja-JP" altLang="en-US" sz="1800" smtClean="0"/>
              <a:t>を計算することは無意味（人や情報を媒介する関係ではないから）．</a:t>
            </a:r>
          </a:p>
          <a:p>
            <a:pPr lvl="1" eaLnBrk="1" hangingPunct="1"/>
            <a:r>
              <a:rPr lang="en-US" altLang="ja-JP" smtClean="0"/>
              <a:t>90</a:t>
            </a:r>
            <a:r>
              <a:rPr lang="ja-JP" altLang="en-US" smtClean="0"/>
              <a:t>日間のネットワーク構造を</a:t>
            </a:r>
            <a:r>
              <a:rPr lang="en-US" altLang="ja-JP" smtClean="0"/>
              <a:t>30</a:t>
            </a:r>
            <a:r>
              <a:rPr lang="ja-JP" altLang="en-US" smtClean="0"/>
              <a:t>日ずらしながら分析</a:t>
            </a:r>
          </a:p>
          <a:p>
            <a:pPr lvl="2" eaLnBrk="1" hangingPunct="1"/>
            <a:r>
              <a:rPr lang="en-US" altLang="ja-JP" sz="1800" smtClean="0"/>
              <a:t>1</a:t>
            </a:r>
            <a:r>
              <a:rPr lang="ja-JP" altLang="en-US" sz="1800" smtClean="0"/>
              <a:t>つの</a:t>
            </a:r>
            <a:r>
              <a:rPr lang="en-US" altLang="ja-JP" sz="1800" smtClean="0"/>
              <a:t>dyad</a:t>
            </a:r>
            <a:r>
              <a:rPr lang="ja-JP" altLang="en-US" sz="1800" smtClean="0"/>
              <a:t>が最大</a:t>
            </a:r>
            <a:r>
              <a:rPr lang="en-US" altLang="ja-JP" sz="1800" smtClean="0"/>
              <a:t>3</a:t>
            </a:r>
            <a:r>
              <a:rPr lang="ja-JP" altLang="en-US" sz="1800" smtClean="0"/>
              <a:t>つの区間で反映される．</a:t>
            </a: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スライド番号プレースホルダ 5"/>
          <p:cNvSpPr>
            <a:spLocks noGrp="1"/>
          </p:cNvSpPr>
          <p:nvPr>
            <p:ph type="sldNum" sz="quarter" idx="12"/>
          </p:nvPr>
        </p:nvSpPr>
        <p:spPr>
          <a:noFill/>
        </p:spPr>
        <p:txBody>
          <a:bodyPr/>
          <a:lstStyle/>
          <a:p>
            <a:fld id="{BB5FFA0B-921F-4AE3-B910-B6E40AD2361B}" type="slidenum">
              <a:rPr lang="en-US" altLang="ja-JP"/>
              <a:pPr/>
              <a:t>203</a:t>
            </a:fld>
            <a:endParaRPr lang="en-US" altLang="ja-JP"/>
          </a:p>
        </p:txBody>
      </p:sp>
      <p:sp>
        <p:nvSpPr>
          <p:cNvPr id="93189" name="Rectangle 5"/>
          <p:cNvSpPr>
            <a:spLocks noGrp="1" noChangeArrowheads="1"/>
          </p:cNvSpPr>
          <p:nvPr>
            <p:ph type="title"/>
          </p:nvPr>
        </p:nvSpPr>
        <p:spPr/>
        <p:txBody>
          <a:bodyPr/>
          <a:lstStyle/>
          <a:p>
            <a:pPr eaLnBrk="1" hangingPunct="1"/>
            <a:r>
              <a:rPr lang="en-US" altLang="ja-JP" smtClean="0"/>
              <a:t>Findings: Centralization (1)</a:t>
            </a:r>
          </a:p>
        </p:txBody>
      </p:sp>
      <p:sp>
        <p:nvSpPr>
          <p:cNvPr id="93190" name="Rectangle 6"/>
          <p:cNvSpPr>
            <a:spLocks noGrp="1" noChangeArrowheads="1"/>
          </p:cNvSpPr>
          <p:nvPr>
            <p:ph type="body" idx="1"/>
          </p:nvPr>
        </p:nvSpPr>
        <p:spPr/>
        <p:txBody>
          <a:bodyPr/>
          <a:lstStyle/>
          <a:p>
            <a:pPr eaLnBrk="1" hangingPunct="1"/>
            <a:r>
              <a:rPr lang="ja-JP" altLang="en-US" smtClean="0"/>
              <a:t>出次数中心化傾向は幅広く分布</a:t>
            </a:r>
          </a:p>
          <a:p>
            <a:pPr lvl="1" eaLnBrk="1" hangingPunct="1"/>
            <a:r>
              <a:rPr lang="ja-JP" altLang="en-US" smtClean="0"/>
              <a:t>出次数中心化傾向の平均値：</a:t>
            </a:r>
            <a:r>
              <a:rPr lang="en-US" altLang="ja-JP" smtClean="0"/>
              <a:t>0.59</a:t>
            </a:r>
          </a:p>
          <a:p>
            <a:pPr lvl="1" eaLnBrk="1" hangingPunct="1"/>
            <a:r>
              <a:rPr lang="ja-JP" altLang="en-US" smtClean="0"/>
              <a:t>出次数中心化傾向の中央値：</a:t>
            </a:r>
            <a:r>
              <a:rPr lang="en-US" altLang="ja-JP" smtClean="0"/>
              <a:t>0.58</a:t>
            </a:r>
          </a:p>
          <a:p>
            <a:pPr lvl="1" eaLnBrk="1" hangingPunct="1"/>
            <a:r>
              <a:rPr lang="ja-JP" altLang="en-US" smtClean="0"/>
              <a:t>出次数中心化傾向の標準偏差：</a:t>
            </a:r>
            <a:r>
              <a:rPr lang="en-US" altLang="ja-JP" smtClean="0"/>
              <a:t>0.15</a:t>
            </a:r>
          </a:p>
          <a:p>
            <a:pPr lvl="2" eaLnBrk="1" hangingPunct="1"/>
            <a:r>
              <a:rPr lang="ja-JP" altLang="en-US" sz="1800" smtClean="0"/>
              <a:t>右図は正規化した場合の標準偏差の分布</a:t>
            </a:r>
          </a:p>
          <a:p>
            <a:pPr lvl="2" eaLnBrk="1" hangingPunct="1"/>
            <a:r>
              <a:rPr lang="ja-JP" altLang="en-US" sz="1800" smtClean="0"/>
              <a:t>出次数中心化傾向の大半は</a:t>
            </a:r>
            <a:r>
              <a:rPr lang="en-US" altLang="ja-JP" sz="1800" smtClean="0"/>
              <a:t>±0.2</a:t>
            </a:r>
            <a:r>
              <a:rPr lang="ja-JP" altLang="en-US" sz="1800" smtClean="0"/>
              <a:t>で推移</a:t>
            </a:r>
          </a:p>
        </p:txBody>
      </p:sp>
      <p:pic>
        <p:nvPicPr>
          <p:cNvPr id="93191" name="Picture 4"/>
          <p:cNvPicPr>
            <a:picLocks noChangeAspect="1" noChangeArrowheads="1"/>
          </p:cNvPicPr>
          <p:nvPr/>
        </p:nvPicPr>
        <p:blipFill>
          <a:blip r:embed="rId3" cstate="print"/>
          <a:srcRect/>
          <a:stretch>
            <a:fillRect/>
          </a:stretch>
        </p:blipFill>
        <p:spPr bwMode="auto">
          <a:xfrm>
            <a:off x="1547813" y="4292600"/>
            <a:ext cx="5359400" cy="1957388"/>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スライド番号プレースホルダ 5"/>
          <p:cNvSpPr>
            <a:spLocks noGrp="1"/>
          </p:cNvSpPr>
          <p:nvPr>
            <p:ph type="sldNum" sz="quarter" idx="12"/>
          </p:nvPr>
        </p:nvSpPr>
        <p:spPr>
          <a:noFill/>
        </p:spPr>
        <p:txBody>
          <a:bodyPr/>
          <a:lstStyle/>
          <a:p>
            <a:fld id="{531B949B-A399-498B-8D65-602FB17C572D}" type="slidenum">
              <a:rPr lang="en-US" altLang="ja-JP"/>
              <a:pPr/>
              <a:t>204</a:t>
            </a:fld>
            <a:endParaRPr lang="en-US" altLang="ja-JP"/>
          </a:p>
        </p:txBody>
      </p:sp>
      <p:sp>
        <p:nvSpPr>
          <p:cNvPr id="94213" name="Rectangle 5"/>
          <p:cNvSpPr>
            <a:spLocks noGrp="1" noChangeArrowheads="1"/>
          </p:cNvSpPr>
          <p:nvPr>
            <p:ph type="title"/>
          </p:nvPr>
        </p:nvSpPr>
        <p:spPr/>
        <p:txBody>
          <a:bodyPr/>
          <a:lstStyle/>
          <a:p>
            <a:pPr eaLnBrk="1" hangingPunct="1"/>
            <a:r>
              <a:rPr lang="en-US" altLang="ja-JP" smtClean="0"/>
              <a:t>Findings: Centralization (2)</a:t>
            </a:r>
          </a:p>
        </p:txBody>
      </p:sp>
      <p:sp>
        <p:nvSpPr>
          <p:cNvPr id="94214" name="Rectangle 6"/>
          <p:cNvSpPr>
            <a:spLocks noGrp="1" noChangeArrowheads="1"/>
          </p:cNvSpPr>
          <p:nvPr>
            <p:ph type="body" idx="1"/>
          </p:nvPr>
        </p:nvSpPr>
        <p:spPr/>
        <p:txBody>
          <a:bodyPr/>
          <a:lstStyle/>
          <a:p>
            <a:pPr eaLnBrk="1" hangingPunct="1"/>
            <a:r>
              <a:rPr lang="ja-JP" altLang="en-US" smtClean="0"/>
              <a:t>時系列分析 </a:t>
            </a:r>
            <a:r>
              <a:rPr lang="en-US" altLang="ja-JP" smtClean="0"/>
              <a:t>vs. </a:t>
            </a:r>
            <a:r>
              <a:rPr lang="ja-JP" altLang="en-US" smtClean="0"/>
              <a:t>全体</a:t>
            </a:r>
          </a:p>
          <a:p>
            <a:pPr lvl="1" eaLnBrk="1" hangingPunct="1"/>
            <a:r>
              <a:rPr lang="ja-JP" altLang="en-US" smtClean="0"/>
              <a:t>時系列分析の方が全体の出次数中心化傾向の値よりも低くなる場合が多い（中央集権型が多くなる）．</a:t>
            </a:r>
          </a:p>
          <a:p>
            <a:pPr lvl="1" eaLnBrk="1" hangingPunct="1"/>
            <a:r>
              <a:rPr lang="ja-JP" altLang="en-US" smtClean="0"/>
              <a:t>「複数のリーダーが存在した」という仮説に反する結果</a:t>
            </a:r>
          </a:p>
          <a:p>
            <a:pPr lvl="2" eaLnBrk="1" hangingPunct="1"/>
            <a:r>
              <a:rPr lang="ja-JP" altLang="en-US" sz="1800" smtClean="0"/>
              <a:t>複数のリーダーが存在すれば中心化傾向が高くなる期間が多く存在するはずだから（＝時系列分析の方が高くなる場合が多いはず）．</a:t>
            </a:r>
          </a:p>
        </p:txBody>
      </p:sp>
      <p:pic>
        <p:nvPicPr>
          <p:cNvPr id="94215" name="Picture 4"/>
          <p:cNvPicPr>
            <a:picLocks noChangeAspect="1" noChangeArrowheads="1"/>
          </p:cNvPicPr>
          <p:nvPr/>
        </p:nvPicPr>
        <p:blipFill>
          <a:blip r:embed="rId3" cstate="print"/>
          <a:srcRect/>
          <a:stretch>
            <a:fillRect/>
          </a:stretch>
        </p:blipFill>
        <p:spPr bwMode="auto">
          <a:xfrm>
            <a:off x="2809875" y="3933825"/>
            <a:ext cx="3524250" cy="2600325"/>
          </a:xfrm>
          <a:prstGeom prst="rect">
            <a:avLst/>
          </a:prstGeom>
          <a:noFill/>
          <a:ln w="12700" cap="sq">
            <a:noFill/>
            <a:miter lim="800000"/>
            <a:headEnd type="none" w="sm" len="sm"/>
            <a:tailEnd type="none" w="sm" len="sm"/>
          </a:ln>
        </p:spPr>
      </p:pic>
    </p:spTree>
  </p:cSld>
  <p:clrMapOvr>
    <a:masterClrMapping/>
  </p:clrMapOvr>
  <p:transition xmlns:p14="http://schemas.microsoft.com/office/powerpoint/2010/main">
    <p:fade thruBlk="1"/>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スライド番号プレースホルダ 5"/>
          <p:cNvSpPr>
            <a:spLocks noGrp="1"/>
          </p:cNvSpPr>
          <p:nvPr>
            <p:ph type="sldNum" sz="quarter" idx="12"/>
          </p:nvPr>
        </p:nvSpPr>
        <p:spPr>
          <a:noFill/>
        </p:spPr>
        <p:txBody>
          <a:bodyPr/>
          <a:lstStyle/>
          <a:p>
            <a:fld id="{F42A8EB1-E4C4-4C42-99B0-1A666174B14E}" type="slidenum">
              <a:rPr lang="en-US" altLang="ja-JP"/>
              <a:pPr/>
              <a:t>205</a:t>
            </a:fld>
            <a:endParaRPr lang="en-US" altLang="ja-JP"/>
          </a:p>
        </p:txBody>
      </p:sp>
      <p:sp>
        <p:nvSpPr>
          <p:cNvPr id="95237" name="Rectangle 6"/>
          <p:cNvSpPr>
            <a:spLocks noGrp="1" noChangeArrowheads="1"/>
          </p:cNvSpPr>
          <p:nvPr>
            <p:ph type="title"/>
          </p:nvPr>
        </p:nvSpPr>
        <p:spPr/>
        <p:txBody>
          <a:bodyPr/>
          <a:lstStyle/>
          <a:p>
            <a:pPr eaLnBrk="1" hangingPunct="1"/>
            <a:r>
              <a:rPr lang="en-US" altLang="ja-JP" smtClean="0"/>
              <a:t>Findings: Centralization (3)</a:t>
            </a:r>
          </a:p>
        </p:txBody>
      </p:sp>
      <p:sp>
        <p:nvSpPr>
          <p:cNvPr id="95238" name="Rectangle 7"/>
          <p:cNvSpPr>
            <a:spLocks noGrp="1" noChangeArrowheads="1"/>
          </p:cNvSpPr>
          <p:nvPr>
            <p:ph type="body" idx="1"/>
          </p:nvPr>
        </p:nvSpPr>
        <p:spPr/>
        <p:txBody>
          <a:bodyPr/>
          <a:lstStyle/>
          <a:p>
            <a:pPr eaLnBrk="1" hangingPunct="1"/>
            <a:r>
              <a:rPr lang="ja-JP" altLang="en-US" smtClean="0"/>
              <a:t>理由</a:t>
            </a:r>
          </a:p>
          <a:p>
            <a:pPr lvl="1" eaLnBrk="1" hangingPunct="1"/>
            <a:r>
              <a:rPr lang="ja-JP" altLang="en-US" smtClean="0"/>
              <a:t>ネットワーク構造の変化の違い</a:t>
            </a:r>
          </a:p>
          <a:p>
            <a:pPr lvl="2" eaLnBrk="1" hangingPunct="1"/>
            <a:r>
              <a:rPr lang="ja-JP" altLang="en-US" sz="1800" smtClean="0"/>
              <a:t>時系列での平均値では高いが，全体では低い（左図）</a:t>
            </a:r>
          </a:p>
          <a:p>
            <a:pPr lvl="2" eaLnBrk="1" hangingPunct="1"/>
            <a:r>
              <a:rPr lang="ja-JP" altLang="en-US" sz="1800" smtClean="0"/>
              <a:t>時系列での平均値は低いが，全体では高い（右図）</a:t>
            </a:r>
          </a:p>
          <a:p>
            <a:pPr lvl="1" eaLnBrk="1" hangingPunct="1"/>
            <a:r>
              <a:rPr lang="ja-JP" altLang="en-US" smtClean="0"/>
              <a:t>プロジェクトの成熟度が影響している可能性が高い</a:t>
            </a:r>
          </a:p>
          <a:p>
            <a:pPr lvl="2" eaLnBrk="1" hangingPunct="1"/>
            <a:r>
              <a:rPr lang="ja-JP" altLang="en-US" sz="1800" smtClean="0"/>
              <a:t>成長段階でクリエイティブなリーダーが複数いる場合（左図）</a:t>
            </a:r>
          </a:p>
          <a:p>
            <a:pPr lvl="2" eaLnBrk="1" hangingPunct="1"/>
            <a:r>
              <a:rPr lang="ja-JP" altLang="en-US" sz="1800" smtClean="0"/>
              <a:t>メンテナンス段階で特定の人物が長く滞在している場合（右図）</a:t>
            </a:r>
          </a:p>
        </p:txBody>
      </p:sp>
      <p:pic>
        <p:nvPicPr>
          <p:cNvPr id="95239" name="Picture 4"/>
          <p:cNvPicPr>
            <a:picLocks noChangeAspect="1" noChangeArrowheads="1"/>
          </p:cNvPicPr>
          <p:nvPr/>
        </p:nvPicPr>
        <p:blipFill>
          <a:blip r:embed="rId3" cstate="print"/>
          <a:srcRect/>
          <a:stretch>
            <a:fillRect/>
          </a:stretch>
        </p:blipFill>
        <p:spPr bwMode="auto">
          <a:xfrm>
            <a:off x="1524000" y="4443413"/>
            <a:ext cx="3498850" cy="1874837"/>
          </a:xfrm>
          <a:prstGeom prst="rect">
            <a:avLst/>
          </a:prstGeom>
          <a:noFill/>
          <a:ln w="12700" cap="sq">
            <a:solidFill>
              <a:schemeClr val="tx1"/>
            </a:solidFill>
            <a:miter lim="800000"/>
            <a:headEnd type="none" w="sm" len="sm"/>
            <a:tailEnd type="none" w="sm" len="sm"/>
          </a:ln>
        </p:spPr>
      </p:pic>
      <p:pic>
        <p:nvPicPr>
          <p:cNvPr id="95240" name="Picture 5"/>
          <p:cNvPicPr>
            <a:picLocks noChangeAspect="1" noChangeArrowheads="1"/>
          </p:cNvPicPr>
          <p:nvPr/>
        </p:nvPicPr>
        <p:blipFill>
          <a:blip r:embed="rId4" cstate="print"/>
          <a:srcRect/>
          <a:stretch>
            <a:fillRect/>
          </a:stretch>
        </p:blipFill>
        <p:spPr bwMode="auto">
          <a:xfrm>
            <a:off x="5148263" y="4875213"/>
            <a:ext cx="3194050" cy="1433512"/>
          </a:xfrm>
          <a:prstGeom prst="rect">
            <a:avLst/>
          </a:prstGeom>
          <a:noFill/>
          <a:ln w="12700" cap="sq">
            <a:solidFill>
              <a:schemeClr val="tx1"/>
            </a:solidFill>
            <a:miter lim="800000"/>
            <a:headEnd type="none" w="sm" len="sm"/>
            <a:tailEnd type="none" w="sm" len="sm"/>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スライド番号プレースホルダ 6"/>
          <p:cNvSpPr>
            <a:spLocks noGrp="1"/>
          </p:cNvSpPr>
          <p:nvPr>
            <p:ph type="sldNum" sz="quarter" idx="12"/>
          </p:nvPr>
        </p:nvSpPr>
        <p:spPr>
          <a:noFill/>
        </p:spPr>
        <p:txBody>
          <a:bodyPr/>
          <a:lstStyle/>
          <a:p>
            <a:fld id="{8077804B-1D01-4FF4-8AF1-7C79BA6F60F6}" type="slidenum">
              <a:rPr lang="en-US" altLang="ja-JP"/>
              <a:pPr/>
              <a:t>206</a:t>
            </a:fld>
            <a:endParaRPr lang="en-US" altLang="ja-JP"/>
          </a:p>
        </p:txBody>
      </p:sp>
      <p:sp>
        <p:nvSpPr>
          <p:cNvPr id="96261" name="Rectangle 5"/>
          <p:cNvSpPr>
            <a:spLocks noGrp="1" noChangeArrowheads="1"/>
          </p:cNvSpPr>
          <p:nvPr>
            <p:ph type="title"/>
          </p:nvPr>
        </p:nvSpPr>
        <p:spPr/>
        <p:txBody>
          <a:bodyPr/>
          <a:lstStyle/>
          <a:p>
            <a:pPr eaLnBrk="1" hangingPunct="1"/>
            <a:r>
              <a:rPr lang="en-US" altLang="ja-JP" smtClean="0"/>
              <a:t>Findings: Changes in central members (1)</a:t>
            </a:r>
          </a:p>
        </p:txBody>
      </p:sp>
      <p:sp>
        <p:nvSpPr>
          <p:cNvPr id="96262" name="Rectangle 6"/>
          <p:cNvSpPr>
            <a:spLocks noGrp="1" noChangeArrowheads="1"/>
          </p:cNvSpPr>
          <p:nvPr>
            <p:ph type="body" sz="half" idx="1"/>
          </p:nvPr>
        </p:nvSpPr>
        <p:spPr/>
        <p:txBody>
          <a:bodyPr/>
          <a:lstStyle/>
          <a:p>
            <a:pPr eaLnBrk="1" hangingPunct="1"/>
            <a:r>
              <a:rPr lang="ja-JP" altLang="en-US" sz="2000" smtClean="0"/>
              <a:t>個人に対する出次数中心性</a:t>
            </a:r>
          </a:p>
          <a:p>
            <a:pPr lvl="1" eaLnBrk="1" hangingPunct="1"/>
            <a:r>
              <a:rPr lang="ja-JP" altLang="en-US" sz="1800" smtClean="0"/>
              <a:t>個人が返信を返した人数の数から計算</a:t>
            </a:r>
          </a:p>
          <a:p>
            <a:pPr lvl="1" eaLnBrk="1" hangingPunct="1"/>
            <a:r>
              <a:rPr lang="ja-JP" altLang="en-US" sz="1800" smtClean="0"/>
              <a:t>参加者の合計数（潜在的な参加者含む）で標準化</a:t>
            </a:r>
          </a:p>
          <a:p>
            <a:pPr lvl="1" eaLnBrk="1" hangingPunct="1"/>
            <a:r>
              <a:rPr lang="ja-JP" altLang="en-US" sz="1800" smtClean="0"/>
              <a:t>平均と全体の値の違いが大きい</a:t>
            </a:r>
            <a:r>
              <a:rPr lang="en-US" altLang="ja-JP" sz="1800" smtClean="0"/>
              <a:t>5</a:t>
            </a:r>
            <a:r>
              <a:rPr lang="ja-JP" altLang="en-US" sz="1800" smtClean="0"/>
              <a:t>プロジェクトの中の出次数中心性の高い</a:t>
            </a:r>
            <a:r>
              <a:rPr lang="en-US" altLang="ja-JP" sz="1800" smtClean="0"/>
              <a:t>5</a:t>
            </a:r>
            <a:r>
              <a:rPr lang="ja-JP" altLang="en-US" sz="1800" smtClean="0"/>
              <a:t>人が分析対象</a:t>
            </a:r>
          </a:p>
          <a:p>
            <a:pPr lvl="1" eaLnBrk="1" hangingPunct="1"/>
            <a:r>
              <a:rPr lang="en-US" altLang="ja-JP" sz="1800" smtClean="0"/>
              <a:t>5</a:t>
            </a:r>
            <a:r>
              <a:rPr lang="ja-JP" altLang="en-US" sz="1800" smtClean="0"/>
              <a:t>人の中心性を</a:t>
            </a:r>
            <a:r>
              <a:rPr lang="en-US" altLang="ja-JP" sz="1800" smtClean="0"/>
              <a:t>5</a:t>
            </a:r>
            <a:r>
              <a:rPr lang="ja-JP" altLang="en-US" sz="1800" smtClean="0"/>
              <a:t>ランクで時系列にプロット（右図）</a:t>
            </a:r>
          </a:p>
        </p:txBody>
      </p:sp>
      <p:sp>
        <p:nvSpPr>
          <p:cNvPr id="96263" name="Rectangle 7"/>
          <p:cNvSpPr>
            <a:spLocks noGrp="1" noChangeArrowheads="1"/>
          </p:cNvSpPr>
          <p:nvPr>
            <p:ph type="body" sz="half" idx="2"/>
          </p:nvPr>
        </p:nvSpPr>
        <p:spPr/>
        <p:txBody>
          <a:bodyPr/>
          <a:lstStyle/>
          <a:p>
            <a:pPr eaLnBrk="1" hangingPunct="1"/>
            <a:endParaRPr lang="ja-JP" altLang="ja-JP" sz="2000" smtClean="0"/>
          </a:p>
        </p:txBody>
      </p:sp>
      <p:pic>
        <p:nvPicPr>
          <p:cNvPr id="96264"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スライド番号プレースホルダ 6"/>
          <p:cNvSpPr>
            <a:spLocks noGrp="1"/>
          </p:cNvSpPr>
          <p:nvPr>
            <p:ph type="sldNum" sz="quarter" idx="12"/>
          </p:nvPr>
        </p:nvSpPr>
        <p:spPr>
          <a:noFill/>
        </p:spPr>
        <p:txBody>
          <a:bodyPr/>
          <a:lstStyle/>
          <a:p>
            <a:fld id="{42ABD6EA-CBD9-46A0-A8C3-E01E8D889E05}" type="slidenum">
              <a:rPr lang="en-US" altLang="ja-JP"/>
              <a:pPr/>
              <a:t>207</a:t>
            </a:fld>
            <a:endParaRPr lang="en-US" altLang="ja-JP"/>
          </a:p>
        </p:txBody>
      </p:sp>
      <p:sp>
        <p:nvSpPr>
          <p:cNvPr id="97285" name="Rectangle 5"/>
          <p:cNvSpPr>
            <a:spLocks noGrp="1" noChangeArrowheads="1"/>
          </p:cNvSpPr>
          <p:nvPr>
            <p:ph type="title"/>
          </p:nvPr>
        </p:nvSpPr>
        <p:spPr/>
        <p:txBody>
          <a:bodyPr/>
          <a:lstStyle/>
          <a:p>
            <a:pPr eaLnBrk="1" hangingPunct="1"/>
            <a:r>
              <a:rPr lang="en-US" altLang="ja-JP" smtClean="0"/>
              <a:t>Findings: Changes in central members (2)</a:t>
            </a:r>
          </a:p>
        </p:txBody>
      </p:sp>
      <p:sp>
        <p:nvSpPr>
          <p:cNvPr id="97286" name="Rectangle 6"/>
          <p:cNvSpPr>
            <a:spLocks noGrp="1" noChangeArrowheads="1"/>
          </p:cNvSpPr>
          <p:nvPr>
            <p:ph type="body" sz="half" idx="1"/>
          </p:nvPr>
        </p:nvSpPr>
        <p:spPr/>
        <p:txBody>
          <a:bodyPr/>
          <a:lstStyle/>
          <a:p>
            <a:pPr eaLnBrk="1" hangingPunct="1"/>
            <a:r>
              <a:rPr lang="en-US" altLang="ja-JP" sz="2000" smtClean="0"/>
              <a:t>curl</a:t>
            </a:r>
          </a:p>
          <a:p>
            <a:pPr lvl="1" eaLnBrk="1" hangingPunct="1"/>
            <a:r>
              <a:rPr lang="ja-JP" altLang="en-US" sz="1800" smtClean="0"/>
              <a:t>中心（リーダー）の変化が起きていない（分析期間中，すべて </a:t>
            </a:r>
            <a:r>
              <a:rPr lang="en-US" altLang="ja-JP" sz="1800" smtClean="0"/>
              <a:t>rank1</a:t>
            </a:r>
            <a:r>
              <a:rPr lang="ja-JP" altLang="en-US" sz="1800" smtClean="0"/>
              <a:t>）．</a:t>
            </a:r>
          </a:p>
          <a:p>
            <a:pPr lvl="1" eaLnBrk="1" hangingPunct="1"/>
            <a:r>
              <a:rPr lang="ja-JP" altLang="en-US" sz="1800" smtClean="0"/>
              <a:t>「全体では高いが平均では低いプロジェクトの次数中心化傾向」の結果に一致</a:t>
            </a:r>
          </a:p>
          <a:p>
            <a:pPr eaLnBrk="1" hangingPunct="1"/>
            <a:r>
              <a:rPr lang="ja-JP" altLang="en-US" sz="2000" smtClean="0"/>
              <a:t>その他</a:t>
            </a:r>
            <a:r>
              <a:rPr lang="en-US" altLang="ja-JP" sz="2000" smtClean="0"/>
              <a:t>4</a:t>
            </a:r>
            <a:r>
              <a:rPr lang="ja-JP" altLang="en-US" sz="2000" smtClean="0"/>
              <a:t>プロジェクト</a:t>
            </a:r>
          </a:p>
          <a:p>
            <a:pPr lvl="1" eaLnBrk="1" hangingPunct="1"/>
            <a:r>
              <a:rPr lang="ja-JP" altLang="en-US" sz="1800" smtClean="0"/>
              <a:t>中心（リーダー）の変化が発生している．</a:t>
            </a:r>
          </a:p>
          <a:p>
            <a:pPr lvl="1" eaLnBrk="1" hangingPunct="1"/>
            <a:r>
              <a:rPr lang="ja-JP" altLang="en-US" sz="1800" smtClean="0"/>
              <a:t>「平均では高いが全体では低いプロジェクトの次数中心化傾向」の結果と一致</a:t>
            </a:r>
          </a:p>
        </p:txBody>
      </p:sp>
      <p:sp>
        <p:nvSpPr>
          <p:cNvPr id="97287" name="Rectangle 7"/>
          <p:cNvSpPr>
            <a:spLocks noGrp="1" noChangeArrowheads="1"/>
          </p:cNvSpPr>
          <p:nvPr>
            <p:ph type="body" sz="half" idx="2"/>
          </p:nvPr>
        </p:nvSpPr>
        <p:spPr/>
        <p:txBody>
          <a:bodyPr/>
          <a:lstStyle/>
          <a:p>
            <a:pPr eaLnBrk="1" hangingPunct="1"/>
            <a:endParaRPr lang="ja-JP" altLang="ja-JP" sz="2000" smtClean="0"/>
          </a:p>
        </p:txBody>
      </p:sp>
      <p:pic>
        <p:nvPicPr>
          <p:cNvPr id="97288"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スライド番号プレースホルダ 5"/>
          <p:cNvSpPr>
            <a:spLocks noGrp="1"/>
          </p:cNvSpPr>
          <p:nvPr>
            <p:ph type="sldNum" sz="quarter" idx="12"/>
          </p:nvPr>
        </p:nvSpPr>
        <p:spPr>
          <a:noFill/>
        </p:spPr>
        <p:txBody>
          <a:bodyPr/>
          <a:lstStyle/>
          <a:p>
            <a:fld id="{CFF5EF43-4E54-4E57-88B4-485771DC315B}" type="slidenum">
              <a:rPr lang="en-US" altLang="ja-JP"/>
              <a:pPr/>
              <a:t>208</a:t>
            </a:fld>
            <a:endParaRPr lang="en-US" altLang="ja-JP"/>
          </a:p>
        </p:txBody>
      </p:sp>
      <p:sp>
        <p:nvSpPr>
          <p:cNvPr id="98309" name="Rectangle 5"/>
          <p:cNvSpPr>
            <a:spLocks noGrp="1" noChangeArrowheads="1"/>
          </p:cNvSpPr>
          <p:nvPr>
            <p:ph type="title"/>
          </p:nvPr>
        </p:nvSpPr>
        <p:spPr/>
        <p:txBody>
          <a:bodyPr/>
          <a:lstStyle/>
          <a:p>
            <a:pPr eaLnBrk="1" hangingPunct="1"/>
            <a:r>
              <a:rPr lang="en-US" altLang="ja-JP" smtClean="0"/>
              <a:t>Findings: Changes in central members (3)</a:t>
            </a:r>
          </a:p>
        </p:txBody>
      </p:sp>
      <p:sp>
        <p:nvSpPr>
          <p:cNvPr id="98310" name="Rectangle 6"/>
          <p:cNvSpPr>
            <a:spLocks noGrp="1" noChangeArrowheads="1"/>
          </p:cNvSpPr>
          <p:nvPr>
            <p:ph type="body" idx="1"/>
          </p:nvPr>
        </p:nvSpPr>
        <p:spPr/>
        <p:txBody>
          <a:bodyPr/>
          <a:lstStyle/>
          <a:p>
            <a:pPr eaLnBrk="1" hangingPunct="1"/>
            <a:r>
              <a:rPr lang="ja-JP" altLang="en-US" smtClean="0"/>
              <a:t>中心の安定性</a:t>
            </a:r>
          </a:p>
          <a:p>
            <a:pPr lvl="1" eaLnBrk="1" hangingPunct="1"/>
            <a:r>
              <a:rPr lang="ja-JP" altLang="en-US" smtClean="0"/>
              <a:t>個人の中心性でトップになった開発者の数（左図）</a:t>
            </a:r>
          </a:p>
          <a:p>
            <a:pPr lvl="1" eaLnBrk="1" hangingPunct="1"/>
            <a:r>
              <a:rPr lang="ja-JP" altLang="en-US" smtClean="0"/>
              <a:t>トップが入れ替わった数（右図）</a:t>
            </a:r>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eaLnBrk="1" hangingPunct="1"/>
            <a:endParaRPr lang="ja-JP" altLang="en-US" smtClean="0"/>
          </a:p>
          <a:p>
            <a:pPr eaLnBrk="1" hangingPunct="1"/>
            <a:r>
              <a:rPr lang="ja-JP" altLang="en-US" smtClean="0"/>
              <a:t>大きなプロジェクトは中心の候補が多数存在していると予想していたが，意外にも中心の変更は多くない安定している．</a:t>
            </a:r>
          </a:p>
        </p:txBody>
      </p:sp>
      <p:pic>
        <p:nvPicPr>
          <p:cNvPr id="98311" name="Picture 4" descr="Snap8"/>
          <p:cNvPicPr>
            <a:picLocks noChangeAspect="1" noChangeArrowheads="1"/>
          </p:cNvPicPr>
          <p:nvPr/>
        </p:nvPicPr>
        <p:blipFill>
          <a:blip r:embed="rId3" cstate="print"/>
          <a:srcRect/>
          <a:stretch>
            <a:fillRect/>
          </a:stretch>
        </p:blipFill>
        <p:spPr bwMode="auto">
          <a:xfrm>
            <a:off x="2195513" y="2673350"/>
            <a:ext cx="4464050" cy="1763713"/>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スライド番号プレースホルダ 5"/>
          <p:cNvSpPr>
            <a:spLocks noGrp="1"/>
          </p:cNvSpPr>
          <p:nvPr>
            <p:ph type="sldNum" sz="quarter" idx="12"/>
          </p:nvPr>
        </p:nvSpPr>
        <p:spPr>
          <a:noFill/>
        </p:spPr>
        <p:txBody>
          <a:bodyPr/>
          <a:lstStyle/>
          <a:p>
            <a:fld id="{642BD62A-E4E0-4EB0-A335-A29F062B7B1E}" type="slidenum">
              <a:rPr lang="en-US" altLang="ja-JP"/>
              <a:pPr/>
              <a:t>209</a:t>
            </a:fld>
            <a:endParaRPr lang="en-US" altLang="ja-JP"/>
          </a:p>
        </p:txBody>
      </p:sp>
      <p:sp>
        <p:nvSpPr>
          <p:cNvPr id="99333" name="Rectangle 5"/>
          <p:cNvSpPr>
            <a:spLocks noGrp="1" noChangeArrowheads="1"/>
          </p:cNvSpPr>
          <p:nvPr>
            <p:ph type="title"/>
          </p:nvPr>
        </p:nvSpPr>
        <p:spPr/>
        <p:txBody>
          <a:bodyPr/>
          <a:lstStyle/>
          <a:p>
            <a:pPr eaLnBrk="1" hangingPunct="1"/>
            <a:r>
              <a:rPr lang="en-US" altLang="ja-JP" smtClean="0"/>
              <a:t>Findings: Transient Peripheries</a:t>
            </a:r>
          </a:p>
        </p:txBody>
      </p:sp>
      <p:sp>
        <p:nvSpPr>
          <p:cNvPr id="99334" name="Rectangle 6"/>
          <p:cNvSpPr>
            <a:spLocks noGrp="1" noChangeArrowheads="1"/>
          </p:cNvSpPr>
          <p:nvPr>
            <p:ph type="body" idx="1"/>
          </p:nvPr>
        </p:nvSpPr>
        <p:spPr/>
        <p:txBody>
          <a:bodyPr/>
          <a:lstStyle/>
          <a:p>
            <a:pPr eaLnBrk="1" hangingPunct="1"/>
            <a:r>
              <a:rPr lang="ja-JP" altLang="en-US" smtClean="0"/>
              <a:t>プロジェクトの活発度の安定性</a:t>
            </a:r>
          </a:p>
          <a:p>
            <a:pPr lvl="1" eaLnBrk="1" hangingPunct="1"/>
            <a:r>
              <a:rPr lang="ja-JP" altLang="en-US" smtClean="0"/>
              <a:t>参加者が投稿を行っている期間 </a:t>
            </a:r>
            <a:r>
              <a:rPr lang="en-US" altLang="ja-JP" smtClean="0"/>
              <a:t>(time window) </a:t>
            </a:r>
            <a:r>
              <a:rPr lang="ja-JP" altLang="en-US" smtClean="0"/>
              <a:t>の数を計測し，全体の時間窓の数との比率を計算</a:t>
            </a:r>
          </a:p>
          <a:p>
            <a:pPr lvl="1" eaLnBrk="1" hangingPunct="1"/>
            <a:r>
              <a:rPr lang="ja-JP" altLang="en-US" smtClean="0"/>
              <a:t>一部のプロジェクトのみ安定して活発（左図）</a:t>
            </a:r>
          </a:p>
          <a:p>
            <a:pPr lvl="1" eaLnBrk="1" hangingPunct="1"/>
            <a:r>
              <a:rPr lang="ja-JP" altLang="en-US" smtClean="0"/>
              <a:t>大半の参加者が</a:t>
            </a:r>
            <a:r>
              <a:rPr lang="en-US" altLang="ja-JP" smtClean="0"/>
              <a:t>10-20%</a:t>
            </a:r>
            <a:r>
              <a:rPr lang="ja-JP" altLang="en-US" smtClean="0"/>
              <a:t>の期間のみ活発（右図）</a:t>
            </a:r>
          </a:p>
        </p:txBody>
      </p:sp>
      <p:pic>
        <p:nvPicPr>
          <p:cNvPr id="99335" name="Picture 4" descr="Snap9"/>
          <p:cNvPicPr>
            <a:picLocks noChangeAspect="1" noChangeArrowheads="1"/>
          </p:cNvPicPr>
          <p:nvPr/>
        </p:nvPicPr>
        <p:blipFill>
          <a:blip r:embed="rId3" cstate="print"/>
          <a:srcRect/>
          <a:stretch>
            <a:fillRect/>
          </a:stretch>
        </p:blipFill>
        <p:spPr bwMode="auto">
          <a:xfrm>
            <a:off x="2268538" y="3546475"/>
            <a:ext cx="5400675" cy="2336800"/>
          </a:xfrm>
          <a:prstGeom prst="rect">
            <a:avLst/>
          </a:prstGeom>
          <a:noFill/>
          <a:ln w="9525">
            <a:noFill/>
            <a:miter lim="800000"/>
            <a:headEnd/>
            <a:tailEnd/>
          </a:ln>
        </p:spPr>
      </p:pic>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スライド番号プレースホルダ 5"/>
          <p:cNvSpPr>
            <a:spLocks noGrp="1"/>
          </p:cNvSpPr>
          <p:nvPr>
            <p:ph type="sldNum" sz="quarter" idx="12"/>
          </p:nvPr>
        </p:nvSpPr>
        <p:spPr>
          <a:noFill/>
        </p:spPr>
        <p:txBody>
          <a:bodyPr/>
          <a:lstStyle/>
          <a:p>
            <a:fld id="{8D2FF3E8-CC27-474D-AE84-CFA6369FF4D3}" type="slidenum">
              <a:rPr lang="en-US" altLang="ja-JP"/>
              <a:pPr/>
              <a:t>210</a:t>
            </a:fld>
            <a:endParaRPr lang="en-US" altLang="ja-JP"/>
          </a:p>
        </p:txBody>
      </p:sp>
      <p:sp>
        <p:nvSpPr>
          <p:cNvPr id="100357" name="Rectangle 4"/>
          <p:cNvSpPr>
            <a:spLocks noGrp="1" noChangeArrowheads="1"/>
          </p:cNvSpPr>
          <p:nvPr>
            <p:ph type="title"/>
          </p:nvPr>
        </p:nvSpPr>
        <p:spPr/>
        <p:txBody>
          <a:bodyPr/>
          <a:lstStyle/>
          <a:p>
            <a:pPr eaLnBrk="1" hangingPunct="1"/>
            <a:r>
              <a:rPr lang="en-US" altLang="ja-JP" smtClean="0"/>
              <a:t>Discussion</a:t>
            </a:r>
          </a:p>
        </p:txBody>
      </p:sp>
      <p:sp>
        <p:nvSpPr>
          <p:cNvPr id="100358" name="Rectangle 5"/>
          <p:cNvSpPr>
            <a:spLocks noGrp="1" noChangeArrowheads="1"/>
          </p:cNvSpPr>
          <p:nvPr>
            <p:ph type="body" idx="1"/>
          </p:nvPr>
        </p:nvSpPr>
        <p:spPr/>
        <p:txBody>
          <a:bodyPr/>
          <a:lstStyle/>
          <a:p>
            <a:pPr eaLnBrk="1" hangingPunct="1"/>
            <a:r>
              <a:rPr lang="ja-JP" altLang="en-US" smtClean="0"/>
              <a:t>時系列分析による次数中心化傾向は，全体の値よりも高くなるという予測は外れた．</a:t>
            </a:r>
          </a:p>
          <a:p>
            <a:pPr lvl="1" eaLnBrk="1" hangingPunct="1"/>
            <a:r>
              <a:rPr lang="ja-JP" altLang="en-US" smtClean="0"/>
              <a:t>多くのプロジェクトで全体の値の方が高い結果となった．</a:t>
            </a:r>
          </a:p>
          <a:p>
            <a:pPr lvl="1" eaLnBrk="1" hangingPunct="1"/>
            <a:r>
              <a:rPr lang="ja-JP" altLang="en-US" smtClean="0"/>
              <a:t>リーダーシップの変化が，予想される中心化傾向を押さえる役割があることがわかった．</a:t>
            </a:r>
          </a:p>
          <a:p>
            <a:pPr lvl="4" eaLnBrk="1" hangingPunct="1"/>
            <a:endParaRPr lang="ja-JP" altLang="en-US" smtClean="0"/>
          </a:p>
          <a:p>
            <a:pPr eaLnBrk="1" hangingPunct="1"/>
            <a:r>
              <a:rPr lang="ja-JP" altLang="en-US" smtClean="0"/>
              <a:t>今回の結果はあくまでもバグ報告データによるもの．</a:t>
            </a:r>
          </a:p>
          <a:p>
            <a:pPr lvl="1" eaLnBrk="1" hangingPunct="1"/>
            <a:r>
              <a:rPr lang="ja-JP" altLang="en-US" smtClean="0"/>
              <a:t>プロジェクト全体のリーダーシップに関する知見を与えるものではない．</a:t>
            </a:r>
          </a:p>
        </p:txBody>
      </p:sp>
    </p:spTree>
  </p:cSld>
  <p:clrMapOvr>
    <a:masterClrMapping/>
  </p:clrMapOvr>
  <p:transition xmlns:p14="http://schemas.microsoft.com/office/powerpoint/2010/main">
    <p:fade thruBlk="1"/>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スライド番号プレースホルダ 5"/>
          <p:cNvSpPr>
            <a:spLocks noGrp="1"/>
          </p:cNvSpPr>
          <p:nvPr>
            <p:ph type="sldNum" sz="quarter" idx="12"/>
          </p:nvPr>
        </p:nvSpPr>
        <p:spPr>
          <a:noFill/>
        </p:spPr>
        <p:txBody>
          <a:bodyPr/>
          <a:lstStyle/>
          <a:p>
            <a:fld id="{D48BB6A0-D56B-4F5E-8C5F-32B6EB4606CC}" type="slidenum">
              <a:rPr lang="en-US" altLang="ja-JP"/>
              <a:pPr/>
              <a:t>211</a:t>
            </a:fld>
            <a:endParaRPr lang="en-US" altLang="ja-JP"/>
          </a:p>
        </p:txBody>
      </p:sp>
      <p:sp>
        <p:nvSpPr>
          <p:cNvPr id="101381" name="Rectangle 4"/>
          <p:cNvSpPr>
            <a:spLocks noGrp="1" noChangeArrowheads="1"/>
          </p:cNvSpPr>
          <p:nvPr>
            <p:ph type="title"/>
          </p:nvPr>
        </p:nvSpPr>
        <p:spPr/>
        <p:txBody>
          <a:bodyPr/>
          <a:lstStyle/>
          <a:p>
            <a:pPr eaLnBrk="1" hangingPunct="1"/>
            <a:r>
              <a:rPr lang="en-US" altLang="ja-JP" smtClean="0"/>
              <a:t>Conclusion</a:t>
            </a:r>
          </a:p>
        </p:txBody>
      </p:sp>
      <p:sp>
        <p:nvSpPr>
          <p:cNvPr id="101382" name="Rectangle 5"/>
          <p:cNvSpPr>
            <a:spLocks noGrp="1" noChangeArrowheads="1"/>
          </p:cNvSpPr>
          <p:nvPr>
            <p:ph type="body" idx="1"/>
          </p:nvPr>
        </p:nvSpPr>
        <p:spPr/>
        <p:txBody>
          <a:bodyPr/>
          <a:lstStyle/>
          <a:p>
            <a:pPr eaLnBrk="1" hangingPunct="1"/>
            <a:r>
              <a:rPr lang="ja-JP" altLang="en-US" smtClean="0"/>
              <a:t>時系列分析をおこなった場合でも，プロジェクトは社会的構造の点で様々である事を改めて確認した．</a:t>
            </a:r>
          </a:p>
          <a:p>
            <a:pPr lvl="4" eaLnBrk="1" hangingPunct="1"/>
            <a:endParaRPr lang="ja-JP" altLang="en-US" smtClean="0"/>
          </a:p>
          <a:p>
            <a:pPr eaLnBrk="1" hangingPunct="1"/>
            <a:r>
              <a:rPr lang="ja-JP" altLang="en-US" smtClean="0"/>
              <a:t>プロジェクトの大半で，相当長い期間プロジェクトの中心である特定の人物が存在することがわかった．</a:t>
            </a:r>
          </a:p>
          <a:p>
            <a:pPr eaLnBrk="1" hangingPunct="1"/>
            <a:r>
              <a:rPr lang="ja-JP" altLang="en-US" smtClean="0"/>
              <a:t>大きなプロジェクトでは，小規模プロジェクトと比べて中心的な人物が変更されないことがわかった．</a:t>
            </a:r>
          </a:p>
          <a:p>
            <a:pPr lvl="4" eaLnBrk="1" hangingPunct="1"/>
            <a:endParaRPr lang="ja-JP" altLang="en-US" smtClean="0"/>
          </a:p>
          <a:p>
            <a:pPr eaLnBrk="1" hangingPunct="1"/>
            <a:r>
              <a:rPr lang="ja-JP" altLang="en-US" smtClean="0"/>
              <a:t>プロジェクト参加者の大部分は，短い期間しかプロジェクトに関与していなかった（べき法則の特徴があった）．</a:t>
            </a:r>
          </a:p>
        </p:txBody>
      </p:sp>
    </p:spTree>
  </p:cSld>
  <p:clrMapOvr>
    <a:masterClrMapping/>
  </p:clrMapOvr>
  <p:transition xmlns:p14="http://schemas.microsoft.com/office/powerpoint/2010/main">
    <p:fade thruBlk="1"/>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スライド番号プレースホルダ 5"/>
          <p:cNvSpPr>
            <a:spLocks noGrp="1"/>
          </p:cNvSpPr>
          <p:nvPr>
            <p:ph type="sldNum" sz="quarter" idx="12"/>
          </p:nvPr>
        </p:nvSpPr>
        <p:spPr>
          <a:noFill/>
        </p:spPr>
        <p:txBody>
          <a:bodyPr/>
          <a:lstStyle/>
          <a:p>
            <a:fld id="{05294E24-65E9-4290-8021-948A37F8217B}" type="slidenum">
              <a:rPr lang="en-US" altLang="ja-JP"/>
              <a:pPr/>
              <a:t>212</a:t>
            </a:fld>
            <a:endParaRPr lang="en-US" altLang="ja-JP"/>
          </a:p>
        </p:txBody>
      </p:sp>
      <p:sp>
        <p:nvSpPr>
          <p:cNvPr id="102405" name="Rectangle 4"/>
          <p:cNvSpPr>
            <a:spLocks noGrp="1" noChangeArrowheads="1"/>
          </p:cNvSpPr>
          <p:nvPr>
            <p:ph type="title"/>
          </p:nvPr>
        </p:nvSpPr>
        <p:spPr/>
        <p:txBody>
          <a:bodyPr/>
          <a:lstStyle/>
          <a:p>
            <a:pPr eaLnBrk="1" hangingPunct="1"/>
            <a:r>
              <a:rPr lang="ja-JP" altLang="en-US" smtClean="0"/>
              <a:t>追加情報</a:t>
            </a:r>
          </a:p>
        </p:txBody>
      </p:sp>
      <p:sp>
        <p:nvSpPr>
          <p:cNvPr id="102406" name="Rectangle 5"/>
          <p:cNvSpPr>
            <a:spLocks noGrp="1" noChangeArrowheads="1"/>
          </p:cNvSpPr>
          <p:nvPr>
            <p:ph type="body" idx="1"/>
          </p:nvPr>
        </p:nvSpPr>
        <p:spPr/>
        <p:txBody>
          <a:bodyPr/>
          <a:lstStyle/>
          <a:p>
            <a:pPr eaLnBrk="1" hangingPunct="1"/>
            <a:r>
              <a:rPr lang="ja-JP" altLang="en-US" smtClean="0"/>
              <a:t>紹介されていたツールなど</a:t>
            </a:r>
          </a:p>
          <a:p>
            <a:pPr lvl="1" eaLnBrk="1" hangingPunct="1"/>
            <a:r>
              <a:rPr lang="en-US" altLang="ja-JP" smtClean="0"/>
              <a:t>Web spiders</a:t>
            </a:r>
            <a:r>
              <a:rPr lang="ja-JP" altLang="en-US" smtClean="0"/>
              <a:t>：データ収集ツール</a:t>
            </a:r>
          </a:p>
          <a:p>
            <a:pPr lvl="2" eaLnBrk="1" hangingPunct="1"/>
            <a:r>
              <a:rPr lang="en-US" altLang="ja-JP" sz="1800" smtClean="0"/>
              <a:t>James Howison and Kevin Crowston. The perils and pitfalls of mining sourceforge. In Proc. of Workshop on Mining Software Repositories at the International Conference on Software Engineering ICSE, 2004.</a:t>
            </a:r>
          </a:p>
          <a:p>
            <a:pPr lvl="1" eaLnBrk="1" hangingPunct="1"/>
            <a:r>
              <a:rPr lang="en-US" altLang="ja-JP" smtClean="0"/>
              <a:t>FLOSSmole: </a:t>
            </a:r>
            <a:r>
              <a:rPr lang="ja-JP" altLang="en-US" smtClean="0"/>
              <a:t>オープンソースプロジェクトのデータを多数公開</a:t>
            </a:r>
          </a:p>
          <a:p>
            <a:pPr lvl="2" eaLnBrk="1" hangingPunct="1"/>
            <a:r>
              <a:rPr lang="en-US" altLang="ja-JP" sz="1800" smtClean="0">
                <a:hlinkClick r:id="rId3"/>
              </a:rPr>
              <a:t>http://ossmole.sourceforge.net/</a:t>
            </a:r>
            <a:endParaRPr lang="en-US" altLang="ja-JP" sz="1800" smtClean="0"/>
          </a:p>
          <a:p>
            <a:pPr eaLnBrk="1" hangingPunct="1"/>
            <a:endParaRPr lang="en-US" altLang="ja-JP" smtClean="0"/>
          </a:p>
          <a:p>
            <a:pPr eaLnBrk="1" hangingPunct="1"/>
            <a:r>
              <a:rPr lang="ja-JP" altLang="en-US" smtClean="0"/>
              <a:t>その他，参考文献など</a:t>
            </a:r>
          </a:p>
          <a:p>
            <a:pPr lvl="1" eaLnBrk="1" hangingPunct="1"/>
            <a:r>
              <a:rPr lang="ja-JP" altLang="en-US" smtClean="0"/>
              <a:t>筆者らの研究グループ</a:t>
            </a:r>
            <a:r>
              <a:rPr lang="en-US" altLang="ja-JP" smtClean="0"/>
              <a:t>HP</a:t>
            </a:r>
          </a:p>
          <a:p>
            <a:pPr lvl="2" eaLnBrk="1" hangingPunct="1"/>
            <a:r>
              <a:rPr lang="en-US" altLang="ja-JP" sz="1800" smtClean="0"/>
              <a:t>http://floss.syr.edu/</a:t>
            </a:r>
          </a:p>
          <a:p>
            <a:pPr lvl="1" eaLnBrk="1" hangingPunct="1"/>
            <a:r>
              <a:rPr lang="ja-JP" altLang="en-US" smtClean="0"/>
              <a:t>文献リスト</a:t>
            </a:r>
          </a:p>
          <a:p>
            <a:pPr lvl="2" eaLnBrk="1" hangingPunct="1"/>
            <a:r>
              <a:rPr lang="en-US" altLang="ja-JP" sz="1800" smtClean="0"/>
              <a:t>http://floss.syr.edu/publications/</a:t>
            </a:r>
          </a:p>
        </p:txBody>
      </p:sp>
    </p:spTree>
  </p:cSld>
  <p:clrMapOvr>
    <a:masterClrMapping/>
  </p:clrMapOvr>
  <p:transition xmlns:p14="http://schemas.microsoft.com/office/powerpoint/2010/mai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25.7"/>
</p:tagLst>
</file>

<file path=ppt/tags/tag2.xml><?xml version="1.0" encoding="utf-8"?>
<p:tagLst xmlns:a="http://schemas.openxmlformats.org/drawingml/2006/main" xmlns:r="http://schemas.openxmlformats.org/officeDocument/2006/relationships" xmlns:p="http://schemas.openxmlformats.org/presentationml/2006/main">
  <p:tag name="TIMING" val="|22.9|14.2|9.2|12.8"/>
</p:tagLst>
</file>

<file path=ppt/tags/tag3.xml><?xml version="1.0" encoding="utf-8"?>
<p:tagLst xmlns:a="http://schemas.openxmlformats.org/drawingml/2006/main" xmlns:r="http://schemas.openxmlformats.org/officeDocument/2006/relationships" xmlns:p="http://schemas.openxmlformats.org/presentationml/2006/main">
  <p:tag name="TIMING" val="|69.9|21.4"/>
</p:tagLst>
</file>

<file path=ppt/tags/tag4.xml><?xml version="1.0" encoding="utf-8"?>
<p:tagLst xmlns:a="http://schemas.openxmlformats.org/drawingml/2006/main" xmlns:r="http://schemas.openxmlformats.org/officeDocument/2006/relationships" xmlns:p="http://schemas.openxmlformats.org/presentationml/2006/main">
  <p:tag name="TIMING" val="|53.8"/>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8|0.5|0.4|0.4|0.8|1.5|2.2|31.1|7.2|1.2|2.5|7.7"/>
</p:tagLst>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0000"/>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sz="1800" b="0" i="0" u="none" strike="noStrike" cap="none" normalizeH="0" baseline="0" smtClean="0">
            <a:ln>
              <a:noFill/>
            </a:ln>
            <a:solidFill>
              <a:schemeClr val="tx1"/>
            </a:solidFill>
            <a:effectLst/>
            <a:latin typeface="Arial" charset="0"/>
            <a:ea typeface="ＭＳ Ｐゴシック" charset="-128"/>
          </a:defRPr>
        </a:defPPr>
      </a:lstStyle>
    </a:spDef>
    <a:lnDef>
      <a:spPr bwMode="auto">
        <a:noFill/>
        <a:ln w="12700" cap="flat" cmpd="sng" algn="ctr">
          <a:solidFill>
            <a:schemeClr val="tx1"/>
          </a:solidFill>
          <a:prstDash val="solid"/>
          <a:round/>
          <a:headEnd type="none" w="med" len="med"/>
          <a:tailEnd type="triangle"/>
        </a:ln>
        <a:effectLst/>
      </a:spPr>
      <a:body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3201</TotalTime>
  <Words>14558</Words>
  <Application>Microsoft Macintosh PowerPoint</Application>
  <PresentationFormat>画面に合わせる (4:3)</PresentationFormat>
  <Paragraphs>2672</Paragraphs>
  <Slides>213</Slides>
  <Notes>213</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213</vt:i4>
      </vt:variant>
    </vt:vector>
  </HeadingPairs>
  <TitlesOfParts>
    <vt:vector size="215" baseType="lpstr">
      <vt:lpstr>s-cool15</vt:lpstr>
      <vt:lpstr>数式</vt:lpstr>
      <vt:lpstr>大規模Webコミュニティを対象とした社会ネットワーク分析 </vt:lpstr>
      <vt:lpstr>スケジュール（1）</vt:lpstr>
      <vt:lpstr>サマーブートキャンプ2011＠ソフトウェア工学講座 社会ネットワーク分析の基礎</vt:lpstr>
      <vt:lpstr>社会ネットワーク分析（SNA: Social Network Analysis）</vt:lpstr>
      <vt:lpstr>本講義のねらい</vt:lpstr>
      <vt:lpstr>講義の流れ</vt:lpstr>
      <vt:lpstr>社会ネットワーク分析 基礎編：目次</vt:lpstr>
      <vt:lpstr>社会ネットワーク分析（SNA）：前提</vt:lpstr>
      <vt:lpstr>社会ネットワーク分析（SNA）：利点</vt:lpstr>
      <vt:lpstr>社会ネットワーク分析（SNA）：アプローチの違い</vt:lpstr>
      <vt:lpstr>社会ネットワーク分析（SNA） ：意義</vt:lpstr>
      <vt:lpstr>社会ネットワーク分析（SNA） ： SNAの発展</vt:lpstr>
      <vt:lpstr>社会ネットワーク分析 基礎編：目次</vt:lpstr>
      <vt:lpstr>六次の隔たり（Six Degrees of Separations）</vt:lpstr>
      <vt:lpstr>世間の狭さ（スモールワールド）を表すその他の数（１）</vt:lpstr>
      <vt:lpstr>世間の狭さ（スモールワールド）を表すその他の数（２）</vt:lpstr>
      <vt:lpstr>現実のネットワークの性質：スモールワールド性（1）</vt:lpstr>
      <vt:lpstr>現実のネットワークの性質：スモールワールド性（2）</vt:lpstr>
      <vt:lpstr>現実のネットワークの性質：スケールフリー性（1）</vt:lpstr>
      <vt:lpstr>現実のネットワークの性質：スケールフリー性（2）</vt:lpstr>
      <vt:lpstr>現実のネットワークの性質：スケールフリー性（3）</vt:lpstr>
      <vt:lpstr>社会ネットワーク分析 基礎編：目次</vt:lpstr>
      <vt:lpstr>グラフ（graph）</vt:lpstr>
      <vt:lpstr>次数 （degree）</vt:lpstr>
      <vt:lpstr>経路（path）</vt:lpstr>
      <vt:lpstr>距離（distance）と最短経路（shortest path）</vt:lpstr>
      <vt:lpstr>練習問題 </vt:lpstr>
      <vt:lpstr>ネットワークの特徴量</vt:lpstr>
      <vt:lpstr>平均経路長（１）</vt:lpstr>
      <vt:lpstr>平均経路長（２）：求め方の例</vt:lpstr>
      <vt:lpstr>クラスタリング係数（１）</vt:lpstr>
      <vt:lpstr>クラスタリング係数（２）：求め方の例</vt:lpstr>
      <vt:lpstr>次数分布（１）</vt:lpstr>
      <vt:lpstr>次数分布（２）：求め方の例</vt:lpstr>
      <vt:lpstr>次数分布（３）：SourceForgeの開発者の次数分布</vt:lpstr>
      <vt:lpstr>特徴量に基づくネットワークの比較</vt:lpstr>
      <vt:lpstr>人間関係の質的側面：クローズドネットワーク</vt:lpstr>
      <vt:lpstr>人間関係の質的側面：オープンネットワーク</vt:lpstr>
      <vt:lpstr>社会的関係（ネットワーク）の密度</vt:lpstr>
      <vt:lpstr>練習問題</vt:lpstr>
      <vt:lpstr>中心性</vt:lpstr>
      <vt:lpstr>次数中心性（Degree Centrality）</vt:lpstr>
      <vt:lpstr>次数中心性（Degree Centrality）</vt:lpstr>
      <vt:lpstr>近接性（Closenness Centrality）</vt:lpstr>
      <vt:lpstr>補足：スターグラフにおける距離の総和</vt:lpstr>
      <vt:lpstr>近接性（Closenness Centrality）</vt:lpstr>
      <vt:lpstr>媒介性（Betweennes Centrality）</vt:lpstr>
      <vt:lpstr>補足：スターグラフにおける経路の総数</vt:lpstr>
      <vt:lpstr>媒介性（Betweennes Centrality）</vt:lpstr>
      <vt:lpstr>講義の流れ</vt:lpstr>
      <vt:lpstr>社会ネットワーク分析 演習編：目次</vt:lpstr>
      <vt:lpstr>ネットワーク分析ツール  Pajek</vt:lpstr>
      <vt:lpstr>Pajekで用いる用語（1/3）</vt:lpstr>
      <vt:lpstr>Pajekで用いる用語（2/3）</vt:lpstr>
      <vt:lpstr>Pajekで用いる用語（3/3）</vt:lpstr>
      <vt:lpstr>分析に必要なファイル</vt:lpstr>
      <vt:lpstr>Netファイルの構造</vt:lpstr>
      <vt:lpstr>Clu，Vecファイルの構造</vt:lpstr>
      <vt:lpstr>分析の一例</vt:lpstr>
      <vt:lpstr>分析の大雑把な流れ</vt:lpstr>
      <vt:lpstr>社会ネットワーク分析 演習編：目次</vt:lpstr>
      <vt:lpstr>次数中心性の求め方の流れ</vt:lpstr>
      <vt:lpstr>次数中心性の計算結果</vt:lpstr>
      <vt:lpstr>次数中心性に基づいたネットワークの描画</vt:lpstr>
      <vt:lpstr>近接中心性の求め方の流れ</vt:lpstr>
      <vt:lpstr>近接中心性の計算結果</vt:lpstr>
      <vt:lpstr>近接中心性に基づいたネットワークの描画</vt:lpstr>
      <vt:lpstr>近接中心性 補足（1/2）</vt:lpstr>
      <vt:lpstr>近接中心性 補足（2/2）</vt:lpstr>
      <vt:lpstr>媒介中心性の求め方の流れ</vt:lpstr>
      <vt:lpstr>媒介中心性の計算結果</vt:lpstr>
      <vt:lpstr>媒介中心性に基づいたネットワークの描画</vt:lpstr>
      <vt:lpstr>社会ネットワーク分析 演習編：目次</vt:lpstr>
      <vt:lpstr>所属関係</vt:lpstr>
      <vt:lpstr>所属関係（Affiliation Network）分析</vt:lpstr>
      <vt:lpstr>演習用サンプルデータのネットワーク構造</vt:lpstr>
      <vt:lpstr>演習用サンプルデータのノード情報</vt:lpstr>
      <vt:lpstr>演習用サンプルデータの分析</vt:lpstr>
      <vt:lpstr>2-mode Network</vt:lpstr>
      <vt:lpstr>2-mode Networkの描画</vt:lpstr>
      <vt:lpstr>2-mode Network: 2-mode と 1-mode の変換</vt:lpstr>
      <vt:lpstr>2-modeから1-mode変換時の注意点</vt:lpstr>
      <vt:lpstr>講義の流れ</vt:lpstr>
      <vt:lpstr>社会ネットワーク分析 応用編：目次</vt:lpstr>
      <vt:lpstr>実習課題</vt:lpstr>
      <vt:lpstr>社会ネットワーク分析 応用編：目次</vt:lpstr>
      <vt:lpstr>社会ネットワーク分析におけるコミュニティ</vt:lpstr>
      <vt:lpstr>コミュニティ？</vt:lpstr>
      <vt:lpstr>コミュニティ？</vt:lpstr>
      <vt:lpstr>コミュニティの抽出方法</vt:lpstr>
      <vt:lpstr>クリーク（clique）</vt:lpstr>
      <vt:lpstr>n-クリーク</vt:lpstr>
      <vt:lpstr>n-クリークの問題</vt:lpstr>
      <vt:lpstr>k-プレックス（k-plex）</vt:lpstr>
      <vt:lpstr>k-クリーク・コミュニティ（k-clique-community）</vt:lpstr>
      <vt:lpstr>k-コア（k-core）</vt:lpstr>
      <vt:lpstr>社会ネットワーク分析 第四回：目次</vt:lpstr>
      <vt:lpstr>社会ネットワーク分析 応用編：目次</vt:lpstr>
      <vt:lpstr>Pajekによるコミュニティ抽出（基礎編）</vt:lpstr>
      <vt:lpstr>Pajekによるコミュニティ抽出（基礎編）</vt:lpstr>
      <vt:lpstr>準備</vt:lpstr>
      <vt:lpstr>Pajekによるコミュニティ抽出（基礎編）</vt:lpstr>
      <vt:lpstr>コンポーネント（component） </vt:lpstr>
      <vt:lpstr>Pajekによるコミュニティ抽出（基礎編）</vt:lpstr>
      <vt:lpstr>weak componentの抽出（1）</vt:lpstr>
      <vt:lpstr>weak componentの抽出（2）</vt:lpstr>
      <vt:lpstr>Pajekによるコミュニティ抽出（基礎編）</vt:lpstr>
      <vt:lpstr>k-coreの抽出（1）</vt:lpstr>
      <vt:lpstr>Pajekによるコミュニティ抽出（基礎編）</vt:lpstr>
      <vt:lpstr>k-coreの抽出（2）</vt:lpstr>
      <vt:lpstr>k-coreの抽出（3）</vt:lpstr>
      <vt:lpstr>Pajekによるコミュニティ抽出（基礎編）</vt:lpstr>
      <vt:lpstr>k-coreの抽出（4）：練習問題</vt:lpstr>
      <vt:lpstr>社会ネットワーク分析 第四回：目次</vt:lpstr>
      <vt:lpstr>m-slice</vt:lpstr>
      <vt:lpstr>m-slice と k-core との比較</vt:lpstr>
      <vt:lpstr>なぜ m-slice が必要なのか?</vt:lpstr>
      <vt:lpstr>Pajek による m-slice の計算</vt:lpstr>
      <vt:lpstr>コミュニティの抽出</vt:lpstr>
      <vt:lpstr>エッジの削除</vt:lpstr>
      <vt:lpstr>分析（1）</vt:lpstr>
      <vt:lpstr>分析（2）</vt:lpstr>
      <vt:lpstr>ネットワーク分析をさらに詳しく学ぶため参考書</vt:lpstr>
      <vt:lpstr>社会ネットワーク分析 応用編：目次</vt:lpstr>
      <vt:lpstr>OSSコミュニティにおける 共同作業プロセス理解のための中心性分析</vt:lpstr>
      <vt:lpstr>背景</vt:lpstr>
      <vt:lpstr>先行研究</vt:lpstr>
      <vt:lpstr>課題</vt:lpstr>
      <vt:lpstr>研究の目的とアプローチ</vt:lpstr>
      <vt:lpstr>OSSコミュニティによるソフトウェア開発の特徴</vt:lpstr>
      <vt:lpstr>OSS開発の成功要因に関する仮説：仮説1</vt:lpstr>
      <vt:lpstr>OSS開発の成功要因に関する仮説：仮説2</vt:lpstr>
      <vt:lpstr>OSS開発の成功要因に関する仮説：仮説3</vt:lpstr>
      <vt:lpstr>研究の目的とアプローチ</vt:lpstr>
      <vt:lpstr>中心性に基づくコミュニケーション構造の分析</vt:lpstr>
      <vt:lpstr>ケーススタディ</vt:lpstr>
      <vt:lpstr>結果：参加者数とメッセージ数の推移</vt:lpstr>
      <vt:lpstr>結果：中心性の平均値の推移</vt:lpstr>
      <vt:lpstr>仮説の確認（仮説1）</vt:lpstr>
      <vt:lpstr>仮説の確認（仮説1）</vt:lpstr>
      <vt:lpstr>仮説の確認（仮説1）</vt:lpstr>
      <vt:lpstr>仮説の確認（仮説1）</vt:lpstr>
      <vt:lpstr>仮説の確認（仮説2）</vt:lpstr>
      <vt:lpstr>仮説の確認（仮説2）</vt:lpstr>
      <vt:lpstr>仮説の確認（仮説2）</vt:lpstr>
      <vt:lpstr>仮説の確認（仮説3）</vt:lpstr>
      <vt:lpstr>結果：参加者数とメッセージ数の推移</vt:lpstr>
      <vt:lpstr>結果：中心性の平均値の推移</vt:lpstr>
      <vt:lpstr>仮説の確認（仮説3）</vt:lpstr>
      <vt:lpstr>考察：コーディネータの媒介中心性（1）</vt:lpstr>
      <vt:lpstr>考察：コーディネータの媒介中心性（2）</vt:lpstr>
      <vt:lpstr>PowerPoint プレゼンテーション</vt:lpstr>
      <vt:lpstr>PowerPoint プレゼンテーション</vt:lpstr>
      <vt:lpstr>PowerPoint プレゼンテーション</vt:lpstr>
      <vt:lpstr>考察：コーディネータの媒介中心性（3）</vt:lpstr>
      <vt:lpstr>考察：中心性分析の妥当性</vt:lpstr>
      <vt:lpstr>まとめ</vt:lpstr>
      <vt:lpstr>今後の課題</vt:lpstr>
      <vt:lpstr>PowerPoint プレゼンテーション</vt:lpstr>
      <vt:lpstr>OSSコミュニティにおける 共同作業プロセス理解のための中心性分析</vt:lpstr>
      <vt:lpstr>背景</vt:lpstr>
      <vt:lpstr>先行研究</vt:lpstr>
      <vt:lpstr>先行研究の課題</vt:lpstr>
      <vt:lpstr>コーディネータ</vt:lpstr>
      <vt:lpstr>目的とアプローチ</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分析結果のまとめ</vt:lpstr>
      <vt:lpstr>まとめ</vt:lpstr>
      <vt:lpstr>今後の課題</vt:lpstr>
      <vt:lpstr>PowerPoint プレゼンテーション</vt:lpstr>
      <vt:lpstr>中心性分析に基づく研究事例</vt:lpstr>
      <vt:lpstr>In Proceedings of the 2006 20th anniversary conference on Computer supported cooperative work, pp. 363-372, Banff, Alberta, Canada, 2006  Actor centrality correlates to project based coordination </vt:lpstr>
      <vt:lpstr>INTRODUCTION</vt:lpstr>
      <vt:lpstr>NETWORK CENTRALITY</vt:lpstr>
      <vt:lpstr>CENTRALITY AND COORDINATION</vt:lpstr>
      <vt:lpstr>CONTEXT OF THE STUDY</vt:lpstr>
      <vt:lpstr>DESIGN OF THE STUDY:ケーススタディの手順</vt:lpstr>
      <vt:lpstr>DESIGN OF THE STUDY: 1. coordination key phrase の分類 (1)</vt:lpstr>
      <vt:lpstr>DESIGN OF THE STUDY: 1. coordination key phrase の分類 (2)</vt:lpstr>
      <vt:lpstr>DESIGN OF THE STUDY: 1. coordination key phrase の分類 (2)</vt:lpstr>
      <vt:lpstr>DESIGN OF THE STUDY: 2. coordination score の計算</vt:lpstr>
      <vt:lpstr>DESIGN OF THE STUDY: 3. 中心性を用いた social network メトリクスの構築</vt:lpstr>
      <vt:lpstr>DESIGN OF THE STUDY: 4. network メトリクスと coordination score との関連</vt:lpstr>
      <vt:lpstr>RESULTS (1)</vt:lpstr>
      <vt:lpstr>RESULTS (2)</vt:lpstr>
      <vt:lpstr>RESULTS (3)</vt:lpstr>
      <vt:lpstr>RESULTS (4)</vt:lpstr>
      <vt:lpstr>DISCUSSION</vt:lpstr>
      <vt:lpstr>In Proceedings of the IFIP 2nd International Conference on Open Source Software, Lake Como, Italy.  Social dynamics of free and open source team communications</vt:lpstr>
      <vt:lpstr>Introduction and Literature Review (1)</vt:lpstr>
      <vt:lpstr>Introduction and Literature Review (2)</vt:lpstr>
      <vt:lpstr>Data and Method</vt:lpstr>
      <vt:lpstr>Findings: Centralization (1)</vt:lpstr>
      <vt:lpstr>Findings: Centralization (2)</vt:lpstr>
      <vt:lpstr>Findings: Centralization (3)</vt:lpstr>
      <vt:lpstr>Findings: Changes in central members (1)</vt:lpstr>
      <vt:lpstr>Findings: Changes in central members (2)</vt:lpstr>
      <vt:lpstr>Findings: Changes in central members (3)</vt:lpstr>
      <vt:lpstr>Findings: Transient Peripheries</vt:lpstr>
      <vt:lpstr>Discussion</vt:lpstr>
      <vt:lpstr>Conclusion</vt:lpstr>
      <vt:lpstr>追加情報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masao</dc:creator>
  <cp:lastModifiedBy>Masao Ohira</cp:lastModifiedBy>
  <cp:revision>226</cp:revision>
  <dcterms:created xsi:type="dcterms:W3CDTF">2006-08-02T08:31:51Z</dcterms:created>
  <dcterms:modified xsi:type="dcterms:W3CDTF">2011-08-07T08:50:41Z</dcterms:modified>
</cp:coreProperties>
</file>