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2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7391A4E9-35EF-4759-9E51-BDF3BF8A3013}" type="datetimeFigureOut">
              <a:rPr kumimoji="1" lang="ja-JP" altLang="en-US" smtClean="0"/>
              <a:pPr/>
              <a:t>2013/11/29</a:t>
            </a:fld>
            <a:endParaRPr kumimoji="1"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7391A4E9-35EF-4759-9E51-BDF3BF8A3013}" type="datetimeFigureOut">
              <a:rPr kumimoji="1" lang="ja-JP" altLang="en-US" smtClean="0"/>
              <a:pPr/>
              <a:t>2013/11/29</a:t>
            </a:fld>
            <a:endParaRPr kumimoji="1" lang="ja-JP" altLang="en-US"/>
          </a:p>
        </p:txBody>
      </p:sp>
      <p:sp>
        <p:nvSpPr>
          <p:cNvPr id="27" name="スライド番号プレースホルダ 26"/>
          <p:cNvSpPr>
            <a:spLocks noGrp="1"/>
          </p:cNvSpPr>
          <p:nvPr>
            <p:ph type="sldNum" sz="quarter" idx="11"/>
          </p:nvPr>
        </p:nvSpPr>
        <p:spPr/>
        <p:txBody>
          <a:bodyPr rtlCol="0"/>
          <a:lstStyle/>
          <a:p>
            <a:fld id="{F6D06854-00FF-490E-8CC7-3D13C88612BA}" type="slidenum">
              <a:rPr kumimoji="1" lang="ja-JP" altLang="en-US" smtClean="0"/>
              <a:pPr/>
              <a:t>&lt;#&gt;</a:t>
            </a:fld>
            <a:endParaRPr kumimoji="1" lang="ja-JP" altLang="en-US"/>
          </a:p>
        </p:txBody>
      </p:sp>
      <p:sp>
        <p:nvSpPr>
          <p:cNvPr id="28" name="フッター プレースホルダ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7391A4E9-35EF-4759-9E51-BDF3BF8A3013}" type="datetimeFigureOut">
              <a:rPr kumimoji="1" lang="ja-JP" altLang="en-US" smtClean="0"/>
              <a:pPr/>
              <a:t>2013/11/29</a:t>
            </a:fld>
            <a:endParaRPr kumimoji="1"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7391A4E9-35EF-4759-9E51-BDF3BF8A301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F6D06854-00FF-490E-8CC7-3D13C88612BA}"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7391A4E9-35EF-4759-9E51-BDF3BF8A3013}" type="datetimeFigureOut">
              <a:rPr kumimoji="1" lang="ja-JP" altLang="en-US" smtClean="0"/>
              <a:pPr/>
              <a:t>2013/11/29</a:t>
            </a:fld>
            <a:endParaRPr kumimoji="1"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6D06854-00FF-490E-8CC7-3D13C88612BA}"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内</a:t>
            </a:r>
            <a:r>
              <a:rPr kumimoji="1" lang="ja-JP" altLang="en-US" smtClean="0"/>
              <a:t>部</a:t>
            </a:r>
            <a:r>
              <a:rPr kumimoji="1" lang="ja-JP" altLang="en-US" dirty="0" smtClean="0"/>
              <a:t>設計</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60161053 </a:t>
            </a:r>
            <a:r>
              <a:rPr kumimoji="1" lang="ja-JP" altLang="en-US" dirty="0" smtClean="0"/>
              <a:t>前田欣耶</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ずっと受けたかったソフトウェアエンジニアリングの新人研修</a:t>
            </a:r>
            <a:endParaRPr kumimoji="1" lang="en-US" altLang="ja-JP" dirty="0" smtClean="0"/>
          </a:p>
          <a:p>
            <a:endParaRPr lang="en-US" altLang="ja-JP" dirty="0" smtClean="0"/>
          </a:p>
          <a:p>
            <a:pPr>
              <a:buNone/>
            </a:pPr>
            <a:r>
              <a:rPr kumimoji="1" lang="ja-JP" altLang="en-US" dirty="0" smtClean="0"/>
              <a:t>　・６章</a:t>
            </a:r>
            <a:r>
              <a:rPr lang="ja-JP" altLang="en-US" dirty="0" smtClean="0"/>
              <a:t>「内部設計」</a:t>
            </a:r>
            <a:endParaRPr kumimoji="1" lang="en-US" altLang="ja-JP" dirty="0" smtClean="0"/>
          </a:p>
        </p:txBody>
      </p:sp>
      <p:pic>
        <p:nvPicPr>
          <p:cNvPr id="4" name="図 3" descr="スクリーンショット 2013-11-29 12.58.22.png"/>
          <p:cNvPicPr>
            <a:picLocks noChangeAspect="1"/>
          </p:cNvPicPr>
          <p:nvPr/>
        </p:nvPicPr>
        <p:blipFill>
          <a:blip r:embed="rId2" cstate="print"/>
          <a:stretch>
            <a:fillRect/>
          </a:stretch>
        </p:blipFill>
        <p:spPr>
          <a:xfrm>
            <a:off x="5724128" y="2996952"/>
            <a:ext cx="2527430" cy="356888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smtClean="0"/>
              <a:t>１、内部設計書の位置づけ</a:t>
            </a:r>
            <a:endParaRPr kumimoji="1" lang="en-US" altLang="ja-JP" dirty="0" smtClean="0"/>
          </a:p>
          <a:p>
            <a:pPr>
              <a:buNone/>
            </a:pPr>
            <a:endParaRPr lang="en-US" altLang="ja-JP" dirty="0" smtClean="0"/>
          </a:p>
          <a:p>
            <a:pPr>
              <a:buNone/>
            </a:pPr>
            <a:r>
              <a:rPr kumimoji="1" lang="ja-JP" altLang="en-US" dirty="0" smtClean="0"/>
              <a:t>２、内部設計書の作成手順</a:t>
            </a:r>
            <a:endParaRPr kumimoji="1" lang="en-US" altLang="ja-JP" dirty="0" smtClean="0"/>
          </a:p>
          <a:p>
            <a:pPr>
              <a:buNone/>
            </a:pPr>
            <a:endParaRPr lang="en-US" altLang="ja-JP" dirty="0" smtClean="0"/>
          </a:p>
          <a:p>
            <a:pPr>
              <a:buNone/>
            </a:pPr>
            <a:r>
              <a:rPr kumimoji="1" lang="ja-JP" altLang="en-US" dirty="0" smtClean="0"/>
              <a:t>３、内部設計書の記述項目と記述例</a:t>
            </a:r>
            <a:endParaRPr kumimoji="1" lang="en-US" altLang="ja-JP" dirty="0" smtClean="0"/>
          </a:p>
          <a:p>
            <a:pPr>
              <a:buNone/>
            </a:pPr>
            <a:endParaRPr lang="en-US" altLang="ja-JP" dirty="0" smtClean="0"/>
          </a:p>
          <a:p>
            <a:pPr>
              <a:buNone/>
            </a:pPr>
            <a:r>
              <a:rPr kumimoji="1" lang="ja-JP" altLang="en-US" dirty="0" smtClean="0"/>
              <a:t>４、まとめ</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１、内部設計書の位置づけ</a:t>
            </a:r>
            <a:br>
              <a:rPr lang="ja-JP" altLang="en-US" dirty="0" smtClean="0"/>
            </a:br>
            <a:endParaRPr kumimoji="1" lang="ja-JP" altLang="en-US" dirty="0"/>
          </a:p>
        </p:txBody>
      </p:sp>
      <p:sp>
        <p:nvSpPr>
          <p:cNvPr id="3" name="コンテンツ プレースホルダ 2"/>
          <p:cNvSpPr>
            <a:spLocks noGrp="1"/>
          </p:cNvSpPr>
          <p:nvPr>
            <p:ph idx="1"/>
          </p:nvPr>
        </p:nvSpPr>
        <p:spPr>
          <a:xfrm>
            <a:off x="457200" y="2564904"/>
            <a:ext cx="8229600" cy="4009632"/>
          </a:xfrm>
        </p:spPr>
        <p:txBody>
          <a:bodyPr>
            <a:normAutofit/>
          </a:bodyPr>
          <a:lstStyle/>
          <a:p>
            <a:pPr>
              <a:buNone/>
            </a:pPr>
            <a:r>
              <a:rPr kumimoji="1" lang="ja-JP" altLang="en-US" sz="2000" dirty="0" smtClean="0"/>
              <a:t>①　プログラム製造時のミスを防ぐために、早い段階から品質を担保する</a:t>
            </a:r>
            <a:endParaRPr kumimoji="1" lang="en-US" altLang="ja-JP" sz="2000" dirty="0" smtClean="0"/>
          </a:p>
          <a:p>
            <a:pPr>
              <a:buNone/>
            </a:pPr>
            <a:endParaRPr lang="en-US" altLang="ja-JP" sz="2000" dirty="0" smtClean="0"/>
          </a:p>
          <a:p>
            <a:pPr>
              <a:buNone/>
            </a:pPr>
            <a:r>
              <a:rPr lang="ja-JP" altLang="en-US" sz="2000" dirty="0" smtClean="0"/>
              <a:t>②　プログラマのスキルによらず、品質が均一なプログラムを製造する</a:t>
            </a:r>
            <a:endParaRPr lang="en-US" altLang="ja-JP" sz="2000" dirty="0" smtClean="0"/>
          </a:p>
          <a:p>
            <a:pPr>
              <a:buNone/>
            </a:pPr>
            <a:endParaRPr lang="en-US" altLang="ja-JP" sz="2000" dirty="0" smtClean="0"/>
          </a:p>
          <a:p>
            <a:pPr>
              <a:buNone/>
            </a:pPr>
            <a:r>
              <a:rPr kumimoji="1" lang="ja-JP" altLang="en-US" sz="2000" dirty="0" smtClean="0"/>
              <a:t>③　複数の開発会社で一つのプログラムを製造する場合にプログラムの結合を容易にする</a:t>
            </a:r>
            <a:endParaRPr kumimoji="1" lang="en-US" altLang="ja-JP" sz="2000" dirty="0" smtClean="0"/>
          </a:p>
          <a:p>
            <a:pPr>
              <a:buNone/>
            </a:pPr>
            <a:endParaRPr kumimoji="1" lang="en-US" altLang="ja-JP" sz="2000" dirty="0" smtClean="0"/>
          </a:p>
          <a:p>
            <a:pPr>
              <a:buNone/>
            </a:pPr>
            <a:endParaRPr lang="en-US" altLang="ja-JP" sz="2000" dirty="0" smtClean="0"/>
          </a:p>
          <a:p>
            <a:pPr>
              <a:buNone/>
            </a:pPr>
            <a:r>
              <a:rPr lang="ja-JP" altLang="en-US" sz="2000" dirty="0" smtClean="0"/>
              <a:t>④　プログラムの再利用を促進する「部品化」を容易にする</a:t>
            </a:r>
            <a:endParaRPr kumimoji="1" lang="ja-JP" altLang="en-US" sz="2000" dirty="0"/>
          </a:p>
        </p:txBody>
      </p:sp>
      <p:sp>
        <p:nvSpPr>
          <p:cNvPr id="4" name="テキスト ボックス 3"/>
          <p:cNvSpPr txBox="1"/>
          <p:nvPr/>
        </p:nvSpPr>
        <p:spPr>
          <a:xfrm>
            <a:off x="539552" y="1844824"/>
            <a:ext cx="7200800" cy="646331"/>
          </a:xfrm>
          <a:prstGeom prst="rect">
            <a:avLst/>
          </a:prstGeom>
          <a:noFill/>
        </p:spPr>
        <p:txBody>
          <a:bodyPr wrap="square" rtlCol="0">
            <a:spAutoFit/>
          </a:bodyPr>
          <a:lstStyle/>
          <a:p>
            <a:r>
              <a:rPr kumimoji="1" lang="ja-JP" altLang="en-US" dirty="0" smtClean="0"/>
              <a:t>外部設計書から実装することは可能である。</a:t>
            </a:r>
            <a:endParaRPr kumimoji="1" lang="en-US" altLang="ja-JP" dirty="0" smtClean="0"/>
          </a:p>
          <a:p>
            <a:r>
              <a:rPr lang="ja-JP" altLang="en-US" dirty="0" smtClean="0"/>
              <a:t>それにも関わらず内部設計書を作成する目的は４つある</a:t>
            </a:r>
            <a:endParaRPr kumimoji="1" lang="ja-JP" altLang="en-US" dirty="0"/>
          </a:p>
        </p:txBody>
      </p:sp>
      <p:cxnSp>
        <p:nvCxnSpPr>
          <p:cNvPr id="6" name="カギ線コネクタ 5"/>
          <p:cNvCxnSpPr/>
          <p:nvPr/>
        </p:nvCxnSpPr>
        <p:spPr>
          <a:xfrm>
            <a:off x="1475656" y="3068960"/>
            <a:ext cx="576064" cy="21602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2123728" y="3068960"/>
            <a:ext cx="7200800" cy="369332"/>
          </a:xfrm>
          <a:prstGeom prst="rect">
            <a:avLst/>
          </a:prstGeom>
          <a:noFill/>
        </p:spPr>
        <p:txBody>
          <a:bodyPr wrap="square" rtlCol="0">
            <a:spAutoFit/>
          </a:bodyPr>
          <a:lstStyle/>
          <a:p>
            <a:r>
              <a:rPr lang="ja-JP" altLang="en-US" dirty="0">
                <a:ln>
                  <a:solidFill>
                    <a:schemeClr val="accent1"/>
                  </a:solidFill>
                </a:ln>
                <a:solidFill>
                  <a:srgbClr val="3333FF"/>
                </a:solidFill>
              </a:rPr>
              <a:t>定義</a:t>
            </a:r>
            <a:r>
              <a:rPr lang="ja-JP" altLang="en-US" dirty="0" smtClean="0">
                <a:ln>
                  <a:solidFill>
                    <a:schemeClr val="accent1"/>
                  </a:solidFill>
                </a:ln>
                <a:solidFill>
                  <a:srgbClr val="3333FF"/>
                </a:solidFill>
              </a:rPr>
              <a:t>された設計書を用意すると、システムの向上につながる</a:t>
            </a:r>
            <a:endParaRPr kumimoji="1" lang="ja-JP" altLang="en-US" dirty="0">
              <a:ln>
                <a:solidFill>
                  <a:schemeClr val="accent1"/>
                </a:solidFill>
              </a:ln>
              <a:solidFill>
                <a:srgbClr val="3333FF"/>
              </a:solidFill>
            </a:endParaRPr>
          </a:p>
        </p:txBody>
      </p:sp>
      <p:cxnSp>
        <p:nvCxnSpPr>
          <p:cNvPr id="11" name="直線コネクタ 10"/>
          <p:cNvCxnSpPr/>
          <p:nvPr/>
        </p:nvCxnSpPr>
        <p:spPr>
          <a:xfrm>
            <a:off x="1403648" y="5229200"/>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a:off x="1403648" y="537321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2123728" y="5229200"/>
            <a:ext cx="7200800" cy="646331"/>
          </a:xfrm>
          <a:prstGeom prst="rect">
            <a:avLst/>
          </a:prstGeom>
          <a:noFill/>
        </p:spPr>
        <p:txBody>
          <a:bodyPr wrap="square" rtlCol="0">
            <a:spAutoFit/>
          </a:bodyPr>
          <a:lstStyle/>
          <a:p>
            <a:r>
              <a:rPr kumimoji="1" lang="ja-JP" altLang="en-US" dirty="0" smtClean="0">
                <a:ln>
                  <a:solidFill>
                    <a:schemeClr val="accent1"/>
                  </a:solidFill>
                </a:ln>
                <a:solidFill>
                  <a:srgbClr val="3333FF"/>
                </a:solidFill>
              </a:rPr>
              <a:t>システムが大規模だと複数の会社に依頼する。後でプログラムを組み合わせる時に、面倒にならないように開発の仕方を統一しておく</a:t>
            </a:r>
            <a:endParaRPr kumimoji="1" lang="ja-JP" altLang="en-US" dirty="0">
              <a:ln>
                <a:solidFill>
                  <a:schemeClr val="accent1"/>
                </a:solidFill>
              </a:ln>
              <a:solidFill>
                <a:srgbClr val="3333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④　プログラムの再利用を促進する「部品化」を容易にする</a:t>
            </a:r>
            <a:br>
              <a:rPr lang="ja-JP" altLang="en-US" dirty="0" smtClean="0"/>
            </a:b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メリット </a:t>
            </a:r>
            <a:r>
              <a:rPr kumimoji="1" lang="en-US" altLang="ja-JP" dirty="0" smtClean="0"/>
              <a:t>: </a:t>
            </a:r>
            <a:r>
              <a:rPr kumimoji="1" lang="ja-JP" altLang="en-US" dirty="0" smtClean="0"/>
              <a:t>次に同じようなプログラムを作成する際に作成する手間が省ける</a:t>
            </a:r>
            <a:endParaRPr kumimoji="1" lang="en-US" altLang="ja-JP" dirty="0" smtClean="0"/>
          </a:p>
          <a:p>
            <a:endParaRPr kumimoji="1" lang="en-US" altLang="ja-JP" dirty="0" smtClean="0"/>
          </a:p>
          <a:p>
            <a:r>
              <a:rPr lang="ja-JP" altLang="en-US" dirty="0" smtClean="0"/>
              <a:t>デメリット </a:t>
            </a:r>
            <a:r>
              <a:rPr lang="en-US" altLang="ja-JP" dirty="0" smtClean="0"/>
              <a:t>: </a:t>
            </a:r>
            <a:r>
              <a:rPr lang="ja-JP" altLang="en-US" dirty="0" smtClean="0"/>
              <a:t>部品として独立させるための手間がかかる</a:t>
            </a:r>
            <a:endParaRPr kumimoji="1" lang="ja-JP" altLang="en-US" dirty="0"/>
          </a:p>
        </p:txBody>
      </p:sp>
      <p:sp>
        <p:nvSpPr>
          <p:cNvPr id="4" name="テキスト ボックス 3"/>
          <p:cNvSpPr txBox="1"/>
          <p:nvPr/>
        </p:nvSpPr>
        <p:spPr>
          <a:xfrm>
            <a:off x="1115616" y="4869160"/>
            <a:ext cx="7200800" cy="1569660"/>
          </a:xfrm>
          <a:prstGeom prst="rect">
            <a:avLst/>
          </a:prstGeom>
          <a:noFill/>
        </p:spPr>
        <p:txBody>
          <a:bodyPr wrap="square" rtlCol="0">
            <a:spAutoFit/>
          </a:bodyPr>
          <a:lstStyle/>
          <a:p>
            <a:r>
              <a:rPr kumimoji="1" lang="ja-JP" altLang="en-US" sz="3200" dirty="0" smtClean="0">
                <a:ln>
                  <a:solidFill>
                    <a:schemeClr val="accent1"/>
                  </a:solidFill>
                </a:ln>
                <a:solidFill>
                  <a:srgbClr val="3333FF"/>
                </a:solidFill>
              </a:rPr>
              <a:t>汎用性が高く、</a:t>
            </a:r>
            <a:r>
              <a:rPr lang="ja-JP" altLang="en-US" sz="3200" dirty="0" smtClean="0">
                <a:ln>
                  <a:solidFill>
                    <a:schemeClr val="accent1"/>
                  </a:solidFill>
                </a:ln>
                <a:solidFill>
                  <a:srgbClr val="3333FF"/>
                </a:solidFill>
              </a:rPr>
              <a:t>様々な場面で適用できる部品なら、「部品化」しても全体としてメリットがあるといえる</a:t>
            </a:r>
            <a:endParaRPr kumimoji="1" lang="ja-JP" altLang="en-US" sz="3200" dirty="0">
              <a:ln>
                <a:solidFill>
                  <a:schemeClr val="accent1"/>
                </a:solidFill>
              </a:ln>
              <a:solidFill>
                <a:srgbClr val="3333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１、内部設計書の位置づけ</a:t>
            </a:r>
            <a:r>
              <a:rPr lang="en-US" altLang="ja-JP" dirty="0" smtClean="0"/>
              <a:t/>
            </a:r>
            <a:br>
              <a:rPr lang="en-US" altLang="ja-JP" dirty="0" smtClean="0"/>
            </a:br>
            <a:r>
              <a:rPr lang="ja-JP" altLang="en-US" dirty="0" smtClean="0"/>
              <a:t>　　</a:t>
            </a:r>
            <a:r>
              <a:rPr lang="en-US" altLang="ja-JP" dirty="0" smtClean="0"/>
              <a:t>(</a:t>
            </a:r>
            <a:r>
              <a:rPr lang="ja-JP" altLang="en-US" dirty="0" smtClean="0"/>
              <a:t>構造化設計</a:t>
            </a:r>
            <a:r>
              <a:rPr lang="en-US" altLang="ja-JP" dirty="0" smtClean="0"/>
              <a: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次に製造という工程があるので、プログラミング言語に合わせるために構造化設計をよく使う</a:t>
            </a:r>
            <a:endParaRPr kumimoji="1" lang="en-US" altLang="ja-JP" dirty="0" smtClean="0"/>
          </a:p>
          <a:p>
            <a:endParaRPr kumimoji="1" lang="en-US" altLang="ja-JP" dirty="0" smtClean="0"/>
          </a:p>
          <a:p>
            <a:r>
              <a:rPr lang="ja-JP" altLang="en-US" dirty="0" smtClean="0"/>
              <a:t>ある機能はそれよりも小さな機能の集まりであるという考え方</a:t>
            </a:r>
            <a:endParaRPr kumimoji="1" lang="en-US" altLang="ja-JP" dirty="0" smtClean="0"/>
          </a:p>
          <a:p>
            <a:endParaRPr kumimoji="1" lang="en-US" altLang="ja-JP" dirty="0" smtClean="0"/>
          </a:p>
          <a:p>
            <a:endParaRPr kumimoji="1" lang="ja-JP" altLang="en-US" dirty="0"/>
          </a:p>
        </p:txBody>
      </p:sp>
      <p:pic>
        <p:nvPicPr>
          <p:cNvPr id="4" name="図 3" descr="kouzouka.png"/>
          <p:cNvPicPr>
            <a:picLocks noChangeAspect="1"/>
          </p:cNvPicPr>
          <p:nvPr/>
        </p:nvPicPr>
        <p:blipFill>
          <a:blip r:embed="rId2" cstate="print"/>
          <a:stretch>
            <a:fillRect/>
          </a:stretch>
        </p:blipFill>
        <p:spPr>
          <a:xfrm>
            <a:off x="611560" y="4721080"/>
            <a:ext cx="3627487" cy="2136920"/>
          </a:xfrm>
          <a:prstGeom prst="rect">
            <a:avLst/>
          </a:prstGeom>
        </p:spPr>
      </p:pic>
      <p:cxnSp>
        <p:nvCxnSpPr>
          <p:cNvPr id="5" name="カギ線コネクタ 4"/>
          <p:cNvCxnSpPr/>
          <p:nvPr/>
        </p:nvCxnSpPr>
        <p:spPr>
          <a:xfrm>
            <a:off x="3491880" y="4365104"/>
            <a:ext cx="1080120" cy="93610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 name="円/楕円 6"/>
          <p:cNvSpPr/>
          <p:nvPr/>
        </p:nvSpPr>
        <p:spPr>
          <a:xfrm>
            <a:off x="4644008" y="4509120"/>
            <a:ext cx="3744416"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プログラムの全体像と詳細が把握できるようになる</a:t>
            </a:r>
            <a:endParaRPr kumimoji="1" lang="ja-JP" alt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kumimoji="1" lang="ja-JP" altLang="en-US" dirty="0" smtClean="0"/>
              <a:t>メリット </a:t>
            </a:r>
            <a:r>
              <a:rPr kumimoji="1" lang="en-US" altLang="ja-JP" dirty="0" smtClean="0"/>
              <a:t>: </a:t>
            </a:r>
            <a:r>
              <a:rPr kumimoji="1" lang="ja-JP" altLang="en-US" dirty="0" smtClean="0"/>
              <a:t>システムを展望できる点</a:t>
            </a:r>
            <a:endParaRPr kumimoji="1" lang="en-US" altLang="ja-JP" dirty="0" smtClean="0"/>
          </a:p>
          <a:p>
            <a:endParaRPr lang="en-US" altLang="ja-JP" dirty="0" smtClean="0"/>
          </a:p>
          <a:p>
            <a:r>
              <a:rPr kumimoji="1" lang="ja-JP" altLang="en-US" dirty="0" smtClean="0"/>
              <a:t>デメリット </a:t>
            </a:r>
            <a:r>
              <a:rPr kumimoji="1" lang="en-US" altLang="ja-JP" dirty="0" smtClean="0"/>
              <a:t>: </a:t>
            </a:r>
            <a:r>
              <a:rPr kumimoji="1" lang="ja-JP" altLang="en-US" dirty="0" smtClean="0"/>
              <a:t>設計が機能に注目して行われるため、データに対する配慮が薄い</a:t>
            </a:r>
            <a:endParaRPr kumimoji="1" lang="en-US" altLang="ja-JP" dirty="0" smtClean="0"/>
          </a:p>
          <a:p>
            <a:endParaRPr kumimoji="1" lang="en-US" altLang="ja-JP" dirty="0" smtClean="0"/>
          </a:p>
          <a:p>
            <a:endParaRPr lang="en-US" altLang="ja-JP" dirty="0" smtClean="0"/>
          </a:p>
          <a:p>
            <a:r>
              <a:rPr kumimoji="1" lang="ja-JP" altLang="en-US" dirty="0" smtClean="0"/>
              <a:t>最近は</a:t>
            </a:r>
            <a:r>
              <a:rPr kumimoji="1" lang="en-US" altLang="ja-JP" dirty="0" smtClean="0"/>
              <a:t>C++</a:t>
            </a:r>
            <a:r>
              <a:rPr kumimoji="1" lang="ja-JP" altLang="en-US" dirty="0" smtClean="0"/>
              <a:t>や</a:t>
            </a:r>
            <a:r>
              <a:rPr kumimoji="1" lang="en-US" altLang="ja-JP" dirty="0" smtClean="0"/>
              <a:t>java</a:t>
            </a:r>
            <a:r>
              <a:rPr kumimoji="1" lang="ja-JP" altLang="en-US" dirty="0" smtClean="0"/>
              <a:t>などのオブジェクト指向言語が</a:t>
            </a:r>
            <a:r>
              <a:rPr lang="ja-JP" altLang="en-US" dirty="0" smtClean="0"/>
              <a:t>使われることが多く、オブジェクト指向設計で行われる傾向がある</a:t>
            </a:r>
            <a:endParaRPr lang="en-US" altLang="ja-JP" dirty="0" smtClean="0"/>
          </a:p>
          <a:p>
            <a:pPr>
              <a:buNone/>
            </a:pPr>
            <a:r>
              <a:rPr kumimoji="1" lang="ja-JP" altLang="en-US" dirty="0" smtClean="0"/>
              <a:t>　</a:t>
            </a:r>
            <a:endParaRPr kumimoji="1" lang="ja-JP" altLang="en-US" dirty="0"/>
          </a:p>
        </p:txBody>
      </p:sp>
      <p:cxnSp>
        <p:nvCxnSpPr>
          <p:cNvPr id="4" name="直線コネクタ 3"/>
          <p:cNvCxnSpPr/>
          <p:nvPr/>
        </p:nvCxnSpPr>
        <p:spPr>
          <a:xfrm>
            <a:off x="1619672" y="2636912"/>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1619672" y="2996952"/>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2195736" y="2780928"/>
            <a:ext cx="6768752" cy="461665"/>
          </a:xfrm>
          <a:prstGeom prst="rect">
            <a:avLst/>
          </a:prstGeom>
          <a:noFill/>
        </p:spPr>
        <p:txBody>
          <a:bodyPr wrap="square" rtlCol="0">
            <a:spAutoFit/>
          </a:bodyPr>
          <a:lstStyle/>
          <a:p>
            <a:r>
              <a:rPr kumimoji="1" lang="ja-JP" altLang="en-US" sz="2400" dirty="0" smtClean="0">
                <a:ln>
                  <a:solidFill>
                    <a:schemeClr val="accent1"/>
                  </a:solidFill>
                </a:ln>
                <a:solidFill>
                  <a:srgbClr val="3333FF"/>
                </a:solidFill>
              </a:rPr>
              <a:t>データの重複、不整合のおそれ</a:t>
            </a:r>
            <a:endParaRPr kumimoji="1" lang="ja-JP" altLang="en-US" sz="2400" dirty="0">
              <a:ln>
                <a:solidFill>
                  <a:schemeClr val="accent1"/>
                </a:solidFill>
              </a:ln>
              <a:solidFill>
                <a:srgbClr val="3333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548680"/>
            <a:ext cx="8229600" cy="1066800"/>
          </a:xfrm>
        </p:spPr>
        <p:txBody>
          <a:bodyPr/>
          <a:lstStyle/>
          <a:p>
            <a:r>
              <a:rPr lang="ja-JP" altLang="en-US" dirty="0" smtClean="0"/>
              <a:t>２、内部設計書の作成手順</a:t>
            </a:r>
            <a:endParaRPr lang="ja-JP" altLang="en-US" dirty="0"/>
          </a:p>
        </p:txBody>
      </p:sp>
      <p:sp>
        <p:nvSpPr>
          <p:cNvPr id="4" name="角丸四角形 3"/>
          <p:cNvSpPr/>
          <p:nvPr/>
        </p:nvSpPr>
        <p:spPr>
          <a:xfrm>
            <a:off x="827584" y="1700808"/>
            <a:ext cx="201622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開始</a:t>
            </a:r>
            <a:endParaRPr kumimoji="1" lang="ja-JP" altLang="en-US" sz="2800" dirty="0"/>
          </a:p>
        </p:txBody>
      </p:sp>
      <p:cxnSp>
        <p:nvCxnSpPr>
          <p:cNvPr id="6" name="直線矢印コネクタ 5"/>
          <p:cNvCxnSpPr>
            <a:stCxn id="4" idx="2"/>
            <a:endCxn id="7" idx="0"/>
          </p:cNvCxnSpPr>
          <p:nvPr/>
        </p:nvCxnSpPr>
        <p:spPr>
          <a:xfrm>
            <a:off x="1835696" y="2492896"/>
            <a:ext cx="36004"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正方形/長方形 6"/>
          <p:cNvSpPr/>
          <p:nvPr/>
        </p:nvSpPr>
        <p:spPr>
          <a:xfrm>
            <a:off x="467544" y="2852936"/>
            <a:ext cx="28083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画面の詳細設計</a:t>
            </a:r>
            <a:endParaRPr kumimoji="1" lang="ja-JP" altLang="en-US" sz="2800" dirty="0"/>
          </a:p>
        </p:txBody>
      </p:sp>
      <p:sp>
        <p:nvSpPr>
          <p:cNvPr id="15" name="正方形/長方形 14"/>
          <p:cNvSpPr/>
          <p:nvPr/>
        </p:nvSpPr>
        <p:spPr>
          <a:xfrm>
            <a:off x="467544" y="4149080"/>
            <a:ext cx="28083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帳票の詳細設計</a:t>
            </a:r>
            <a:endParaRPr kumimoji="1" lang="ja-JP" altLang="en-US" sz="2800" dirty="0"/>
          </a:p>
        </p:txBody>
      </p:sp>
      <p:sp>
        <p:nvSpPr>
          <p:cNvPr id="19" name="正方形/長方形 18"/>
          <p:cNvSpPr/>
          <p:nvPr/>
        </p:nvSpPr>
        <p:spPr>
          <a:xfrm>
            <a:off x="467544" y="5445224"/>
            <a:ext cx="280831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外部インターフェースの詳細設計</a:t>
            </a:r>
            <a:endParaRPr kumimoji="1" lang="ja-JP" altLang="en-US" sz="2000" dirty="0"/>
          </a:p>
        </p:txBody>
      </p:sp>
      <p:cxnSp>
        <p:nvCxnSpPr>
          <p:cNvPr id="30" name="直線矢印コネクタ 29"/>
          <p:cNvCxnSpPr>
            <a:stCxn id="7" idx="2"/>
            <a:endCxn id="15" idx="0"/>
          </p:cNvCxnSpPr>
          <p:nvPr/>
        </p:nvCxnSpPr>
        <p:spPr>
          <a:xfrm>
            <a:off x="1871700" y="3717032"/>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a:stCxn id="15" idx="2"/>
            <a:endCxn id="19" idx="0"/>
          </p:cNvCxnSpPr>
          <p:nvPr/>
        </p:nvCxnSpPr>
        <p:spPr>
          <a:xfrm>
            <a:off x="1871700" y="5013176"/>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a:off x="7812360" y="134076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1799692" y="6165304"/>
            <a:ext cx="36004" cy="504056"/>
          </a:xfrm>
          <a:prstGeom prst="line">
            <a:avLst/>
          </a:prstGeom>
        </p:spPr>
        <p:style>
          <a:lnRef idx="1">
            <a:schemeClr val="accent1"/>
          </a:lnRef>
          <a:fillRef idx="0">
            <a:schemeClr val="accent1"/>
          </a:fillRef>
          <a:effectRef idx="0">
            <a:schemeClr val="accent1"/>
          </a:effectRef>
          <a:fontRef idx="minor">
            <a:schemeClr val="tx1"/>
          </a:fontRef>
        </p:style>
      </p:cxnSp>
      <p:sp>
        <p:nvSpPr>
          <p:cNvPr id="92" name="コンテンツ プレースホルダ 2"/>
          <p:cNvSpPr>
            <a:spLocks noGrp="1"/>
          </p:cNvSpPr>
          <p:nvPr>
            <p:ph idx="1"/>
          </p:nvPr>
        </p:nvSpPr>
        <p:spPr>
          <a:xfrm>
            <a:off x="3491880" y="1556792"/>
            <a:ext cx="4762872" cy="5161760"/>
          </a:xfrm>
        </p:spPr>
        <p:txBody>
          <a:bodyPr>
            <a:normAutofit/>
          </a:bodyPr>
          <a:lstStyle/>
          <a:p>
            <a:pPr>
              <a:buNone/>
            </a:pPr>
            <a:r>
              <a:rPr kumimoji="1" lang="ja-JP" altLang="en-US" sz="2000" dirty="0" smtClean="0"/>
              <a:t>・画面の詳細設計</a:t>
            </a:r>
            <a:endParaRPr kumimoji="1" lang="en-US" altLang="ja-JP" sz="2000" dirty="0" smtClean="0"/>
          </a:p>
          <a:p>
            <a:pPr>
              <a:buNone/>
            </a:pPr>
            <a:r>
              <a:rPr lang="ja-JP" altLang="en-US" sz="2000" dirty="0" smtClean="0"/>
              <a:t>外部設計書を基に必要な項目説明を</a:t>
            </a:r>
            <a:endParaRPr lang="en-US" altLang="ja-JP" sz="2000" dirty="0" smtClean="0"/>
          </a:p>
          <a:p>
            <a:pPr>
              <a:buNone/>
            </a:pPr>
            <a:r>
              <a:rPr lang="ja-JP" altLang="en-US" sz="2000" dirty="0" smtClean="0"/>
              <a:t>追加する</a:t>
            </a:r>
            <a:endParaRPr lang="en-US" altLang="ja-JP" sz="2000" dirty="0" smtClean="0"/>
          </a:p>
          <a:p>
            <a:pPr>
              <a:buNone/>
            </a:pPr>
            <a:endParaRPr kumimoji="1" lang="en-US" altLang="ja-JP" sz="2000" dirty="0" smtClean="0"/>
          </a:p>
          <a:p>
            <a:pPr>
              <a:buNone/>
            </a:pPr>
            <a:r>
              <a:rPr lang="ja-JP" altLang="en-US" sz="2000" dirty="0" smtClean="0"/>
              <a:t>・帳票の詳細設計</a:t>
            </a:r>
            <a:endParaRPr lang="en-US" altLang="ja-JP" sz="2000" dirty="0" smtClean="0"/>
          </a:p>
          <a:p>
            <a:pPr>
              <a:buNone/>
            </a:pPr>
            <a:r>
              <a:rPr kumimoji="1" lang="ja-JP" altLang="en-US" sz="2000" dirty="0" smtClean="0"/>
              <a:t>外部設計書の帳票レイアウトに出力の</a:t>
            </a:r>
            <a:endParaRPr kumimoji="1" lang="en-US" altLang="ja-JP" sz="2000" dirty="0" smtClean="0"/>
          </a:p>
          <a:p>
            <a:pPr>
              <a:buNone/>
            </a:pPr>
            <a:r>
              <a:rPr kumimoji="1" lang="ja-JP" altLang="en-US" sz="2000" dirty="0" smtClean="0"/>
              <a:t>タイミング、出力プリンタ、出力頻度、</a:t>
            </a:r>
            <a:endParaRPr kumimoji="1" lang="en-US" altLang="ja-JP" sz="2000" dirty="0" smtClean="0"/>
          </a:p>
          <a:p>
            <a:pPr>
              <a:buNone/>
            </a:pPr>
            <a:r>
              <a:rPr kumimoji="1" lang="ja-JP" altLang="en-US" sz="2000" dirty="0" smtClean="0"/>
              <a:t>出力項目の説明などを追加する</a:t>
            </a:r>
            <a:endParaRPr kumimoji="1" lang="en-US" altLang="ja-JP" sz="2000" dirty="0" smtClean="0"/>
          </a:p>
          <a:p>
            <a:pPr>
              <a:buNone/>
            </a:pPr>
            <a:endParaRPr lang="en-US" altLang="ja-JP" sz="2000" dirty="0" smtClean="0"/>
          </a:p>
          <a:p>
            <a:pPr>
              <a:buNone/>
            </a:pPr>
            <a:r>
              <a:rPr kumimoji="1" lang="ja-JP" altLang="en-US" sz="2000" dirty="0" smtClean="0"/>
              <a:t>・</a:t>
            </a:r>
            <a:r>
              <a:rPr lang="ja-JP" altLang="en-US" sz="2000" dirty="0" smtClean="0"/>
              <a:t>外部インターフェースの詳細設計</a:t>
            </a:r>
          </a:p>
          <a:p>
            <a:pPr>
              <a:buNone/>
            </a:pPr>
            <a:r>
              <a:rPr kumimoji="1" lang="ja-JP" altLang="en-US" sz="2000" dirty="0" smtClean="0"/>
              <a:t>基本となる情報は外部設計書に記述し</a:t>
            </a:r>
            <a:endParaRPr kumimoji="1" lang="en-US" altLang="ja-JP" sz="2000" dirty="0" smtClean="0"/>
          </a:p>
          <a:p>
            <a:pPr>
              <a:buNone/>
            </a:pPr>
            <a:r>
              <a:rPr kumimoji="1" lang="ja-JP" altLang="en-US" sz="2000" dirty="0" smtClean="0"/>
              <a:t>ているが、データの送信者受信者、使</a:t>
            </a:r>
            <a:endParaRPr kumimoji="1" lang="en-US" altLang="ja-JP" sz="2000" dirty="0" smtClean="0"/>
          </a:p>
          <a:p>
            <a:pPr>
              <a:buNone/>
            </a:pPr>
            <a:r>
              <a:rPr kumimoji="1" lang="ja-JP" altLang="en-US" sz="2000" dirty="0" smtClean="0"/>
              <a:t>用媒体などプログラムを作成できるレ</a:t>
            </a:r>
            <a:endParaRPr kumimoji="1" lang="en-US" altLang="ja-JP" sz="2000" dirty="0" smtClean="0"/>
          </a:p>
          <a:p>
            <a:pPr>
              <a:buNone/>
            </a:pPr>
            <a:r>
              <a:rPr kumimoji="1" lang="ja-JP" altLang="en-US" sz="2000" dirty="0" smtClean="0"/>
              <a:t>ベルまで記述する</a:t>
            </a:r>
            <a:endParaRPr kumimoji="1" lang="ja-JP" alt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矢印コネクタ 4"/>
          <p:cNvCxnSpPr>
            <a:stCxn id="8" idx="2"/>
          </p:cNvCxnSpPr>
          <p:nvPr/>
        </p:nvCxnSpPr>
        <p:spPr>
          <a:xfrm>
            <a:off x="1799692" y="3501008"/>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a:stCxn id="7" idx="2"/>
            <a:endCxn id="8" idx="0"/>
          </p:cNvCxnSpPr>
          <p:nvPr/>
        </p:nvCxnSpPr>
        <p:spPr>
          <a:xfrm>
            <a:off x="1799692" y="2348880"/>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正方形/長方形 6"/>
          <p:cNvSpPr/>
          <p:nvPr/>
        </p:nvSpPr>
        <p:spPr>
          <a:xfrm>
            <a:off x="395536" y="1556792"/>
            <a:ext cx="280831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ビジネスルールの詳細設計</a:t>
            </a:r>
            <a:endParaRPr kumimoji="1" lang="ja-JP" altLang="en-US" sz="2400" dirty="0"/>
          </a:p>
        </p:txBody>
      </p:sp>
      <p:sp>
        <p:nvSpPr>
          <p:cNvPr id="8" name="正方形/長方形 7"/>
          <p:cNvSpPr/>
          <p:nvPr/>
        </p:nvSpPr>
        <p:spPr>
          <a:xfrm>
            <a:off x="395536" y="2636912"/>
            <a:ext cx="28083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リクエスト処理の詳細設計</a:t>
            </a:r>
            <a:endParaRPr kumimoji="1" lang="ja-JP" altLang="en-US" sz="2400" dirty="0"/>
          </a:p>
        </p:txBody>
      </p:sp>
      <p:cxnSp>
        <p:nvCxnSpPr>
          <p:cNvPr id="12" name="直線矢印コネクタ 11"/>
          <p:cNvCxnSpPr/>
          <p:nvPr/>
        </p:nvCxnSpPr>
        <p:spPr>
          <a:xfrm>
            <a:off x="1763688" y="1124744"/>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コンテンツ プレースホルダ 2"/>
          <p:cNvSpPr>
            <a:spLocks noGrp="1"/>
          </p:cNvSpPr>
          <p:nvPr>
            <p:ph idx="1"/>
          </p:nvPr>
        </p:nvSpPr>
        <p:spPr>
          <a:xfrm>
            <a:off x="3491880" y="620688"/>
            <a:ext cx="4762872" cy="6237312"/>
          </a:xfrm>
        </p:spPr>
        <p:txBody>
          <a:bodyPr>
            <a:normAutofit lnSpcReduction="10000"/>
          </a:bodyPr>
          <a:lstStyle/>
          <a:p>
            <a:pPr>
              <a:buNone/>
            </a:pPr>
            <a:r>
              <a:rPr kumimoji="1" lang="ja-JP" altLang="en-US" sz="1800" dirty="0" smtClean="0"/>
              <a:t>・ビジネスルールの詳細設計</a:t>
            </a:r>
            <a:endParaRPr kumimoji="1" lang="en-US" altLang="ja-JP" sz="1800" dirty="0" smtClean="0"/>
          </a:p>
          <a:p>
            <a:pPr>
              <a:buNone/>
            </a:pPr>
            <a:r>
              <a:rPr kumimoji="1" lang="ja-JP" altLang="en-US" sz="1800" dirty="0" smtClean="0"/>
              <a:t>外部設計書に記述した業務フローと下</a:t>
            </a:r>
            <a:endParaRPr kumimoji="1" lang="en-US" altLang="ja-JP" sz="1800" dirty="0" smtClean="0"/>
          </a:p>
          <a:p>
            <a:pPr>
              <a:buNone/>
            </a:pPr>
            <a:r>
              <a:rPr kumimoji="1" lang="ja-JP" altLang="en-US" sz="1800" dirty="0" smtClean="0"/>
              <a:t>の表に挙げた項目を突き合わせてビジ</a:t>
            </a:r>
            <a:endParaRPr kumimoji="1" lang="en-US" altLang="ja-JP" sz="1800" dirty="0" smtClean="0"/>
          </a:p>
          <a:p>
            <a:pPr>
              <a:buNone/>
            </a:pPr>
            <a:r>
              <a:rPr kumimoji="1" lang="ja-JP" altLang="en-US" sz="1800" dirty="0" smtClean="0"/>
              <a:t>ネスルールを抽出する</a:t>
            </a:r>
            <a:endParaRPr kumimoji="1" lang="en-US" altLang="ja-JP" sz="1800" dirty="0" smtClean="0"/>
          </a:p>
          <a:p>
            <a:pPr>
              <a:buNone/>
            </a:pPr>
            <a:endParaRPr lang="en-US" altLang="ja-JP" sz="1800" dirty="0" smtClean="0"/>
          </a:p>
          <a:p>
            <a:pPr>
              <a:buNone/>
            </a:pPr>
            <a:endParaRPr kumimoji="1" lang="en-US" altLang="ja-JP" sz="1800" dirty="0" smtClean="0"/>
          </a:p>
          <a:p>
            <a:pPr>
              <a:buNone/>
            </a:pPr>
            <a:endParaRPr lang="en-US" altLang="ja-JP" sz="1800" dirty="0" smtClean="0"/>
          </a:p>
          <a:p>
            <a:pPr>
              <a:buNone/>
            </a:pPr>
            <a:endParaRPr kumimoji="1" lang="en-US" altLang="ja-JP" sz="1800" dirty="0" smtClean="0"/>
          </a:p>
          <a:p>
            <a:pPr>
              <a:buNone/>
            </a:pPr>
            <a:endParaRPr lang="en-US" altLang="ja-JP" sz="1800" dirty="0" smtClean="0"/>
          </a:p>
          <a:p>
            <a:pPr>
              <a:buNone/>
            </a:pPr>
            <a:endParaRPr kumimoji="1" lang="en-US" altLang="ja-JP" sz="1800" dirty="0" smtClean="0"/>
          </a:p>
          <a:p>
            <a:pPr>
              <a:buNone/>
            </a:pPr>
            <a:endParaRPr lang="en-US" altLang="ja-JP" sz="1800" dirty="0" smtClean="0"/>
          </a:p>
          <a:p>
            <a:pPr>
              <a:buNone/>
            </a:pPr>
            <a:endParaRPr kumimoji="1" lang="en-US" altLang="ja-JP" sz="1800" dirty="0" smtClean="0"/>
          </a:p>
          <a:p>
            <a:pPr>
              <a:buNone/>
            </a:pPr>
            <a:endParaRPr lang="en-US" altLang="ja-JP" sz="1800" dirty="0" smtClean="0"/>
          </a:p>
          <a:p>
            <a:pPr>
              <a:buNone/>
            </a:pPr>
            <a:endParaRPr kumimoji="1" lang="en-US" altLang="ja-JP" sz="1800" dirty="0" smtClean="0"/>
          </a:p>
          <a:p>
            <a:pPr>
              <a:buNone/>
            </a:pPr>
            <a:endParaRPr lang="en-US" altLang="ja-JP" sz="1800" dirty="0" smtClean="0"/>
          </a:p>
          <a:p>
            <a:pPr>
              <a:buNone/>
            </a:pPr>
            <a:endParaRPr lang="en-US" altLang="ja-JP" sz="1800" dirty="0" smtClean="0"/>
          </a:p>
          <a:p>
            <a:pPr>
              <a:buNone/>
            </a:pPr>
            <a:r>
              <a:rPr lang="ja-JP" altLang="en-US" sz="1800" dirty="0" smtClean="0"/>
              <a:t>・リクエスト処理の詳細設計</a:t>
            </a:r>
            <a:endParaRPr lang="en-US" altLang="ja-JP" sz="1800" dirty="0" smtClean="0"/>
          </a:p>
          <a:p>
            <a:pPr>
              <a:buNone/>
            </a:pPr>
            <a:r>
              <a:rPr kumimoji="1" lang="en-US" altLang="ja-JP" sz="1800" dirty="0" smtClean="0"/>
              <a:t>Web</a:t>
            </a:r>
            <a:r>
              <a:rPr kumimoji="1" lang="ja-JP" altLang="en-US" sz="1800" dirty="0" smtClean="0"/>
              <a:t>ブラウザからサーバ側のプログラムを</a:t>
            </a:r>
            <a:endParaRPr kumimoji="1" lang="en-US" altLang="ja-JP" sz="1800" dirty="0" smtClean="0"/>
          </a:p>
          <a:p>
            <a:pPr>
              <a:buNone/>
            </a:pPr>
            <a:r>
              <a:rPr kumimoji="1" lang="ja-JP" altLang="en-US" sz="1800" dirty="0" smtClean="0"/>
              <a:t>起動するような紀同方式や、</a:t>
            </a:r>
            <a:r>
              <a:rPr kumimoji="1" lang="en-US" altLang="ja-JP" sz="1800" dirty="0" smtClean="0"/>
              <a:t>URL</a:t>
            </a:r>
            <a:r>
              <a:rPr kumimoji="1" lang="ja-JP" altLang="en-US" sz="1800" dirty="0" smtClean="0"/>
              <a:t>に含まれ</a:t>
            </a:r>
            <a:endParaRPr kumimoji="1" lang="en-US" altLang="ja-JP" sz="1800" dirty="0" smtClean="0"/>
          </a:p>
          <a:p>
            <a:pPr>
              <a:buNone/>
            </a:pPr>
            <a:r>
              <a:rPr kumimoji="1" lang="ja-JP" altLang="en-US" sz="1800" dirty="0" smtClean="0"/>
              <a:t>るパラメータの数、機能、形式、省略時の</a:t>
            </a:r>
            <a:endParaRPr kumimoji="1" lang="en-US" altLang="ja-JP" sz="1800" dirty="0" smtClean="0"/>
          </a:p>
          <a:p>
            <a:pPr>
              <a:buNone/>
            </a:pPr>
            <a:r>
              <a:rPr kumimoji="1" lang="ja-JP" altLang="en-US" sz="1800" dirty="0" smtClean="0"/>
              <a:t>動作などを記述する</a:t>
            </a:r>
            <a:endParaRPr kumimoji="1" lang="en-US" altLang="ja-JP" sz="1800" dirty="0" smtClean="0"/>
          </a:p>
          <a:p>
            <a:pPr>
              <a:buNone/>
            </a:pPr>
            <a:endParaRPr kumimoji="1" lang="en-US" altLang="ja-JP" sz="1800" dirty="0" smtClean="0"/>
          </a:p>
        </p:txBody>
      </p:sp>
      <p:graphicFrame>
        <p:nvGraphicFramePr>
          <p:cNvPr id="14" name="表 13"/>
          <p:cNvGraphicFramePr>
            <a:graphicFrameLocks noGrp="1"/>
          </p:cNvGraphicFramePr>
          <p:nvPr/>
        </p:nvGraphicFramePr>
        <p:xfrm>
          <a:off x="3707904" y="1988840"/>
          <a:ext cx="5040560" cy="2998088"/>
        </p:xfrm>
        <a:graphic>
          <a:graphicData uri="http://schemas.openxmlformats.org/drawingml/2006/table">
            <a:tbl>
              <a:tblPr firstRow="1" bandRow="1">
                <a:tableStyleId>{5C22544A-7EE6-4342-B048-85BDC9FD1C3A}</a:tableStyleId>
              </a:tblPr>
              <a:tblGrid>
                <a:gridCol w="2520280"/>
                <a:gridCol w="2520280"/>
              </a:tblGrid>
              <a:tr h="437768">
                <a:tc>
                  <a:txBody>
                    <a:bodyPr/>
                    <a:lstStyle/>
                    <a:p>
                      <a:r>
                        <a:rPr kumimoji="1" lang="ja-JP" altLang="en-US" sz="1600" dirty="0" smtClean="0"/>
                        <a:t>種類</a:t>
                      </a:r>
                      <a:endParaRPr kumimoji="1" lang="ja-JP" altLang="en-US" sz="1600" dirty="0"/>
                    </a:p>
                  </a:txBody>
                  <a:tcPr/>
                </a:tc>
                <a:tc>
                  <a:txBody>
                    <a:bodyPr/>
                    <a:lstStyle/>
                    <a:p>
                      <a:r>
                        <a:rPr kumimoji="1" lang="ja-JP" altLang="en-US" sz="1600" dirty="0" smtClean="0"/>
                        <a:t>内容</a:t>
                      </a:r>
                      <a:endParaRPr kumimoji="1" lang="ja-JP" altLang="en-US" sz="1600" dirty="0"/>
                    </a:p>
                  </a:txBody>
                  <a:tcPr/>
                </a:tc>
              </a:tr>
              <a:tr h="324480">
                <a:tc>
                  <a:txBody>
                    <a:bodyPr/>
                    <a:lstStyle/>
                    <a:p>
                      <a:r>
                        <a:rPr kumimoji="1" lang="ja-JP" altLang="en-US" sz="1600" dirty="0" smtClean="0"/>
                        <a:t>業務の流れに関するもの</a:t>
                      </a:r>
                      <a:endParaRPr kumimoji="1" lang="ja-JP" altLang="en-US" sz="1600" dirty="0"/>
                    </a:p>
                  </a:txBody>
                  <a:tcPr/>
                </a:tc>
                <a:tc>
                  <a:txBody>
                    <a:bodyPr/>
                    <a:lstStyle/>
                    <a:p>
                      <a:r>
                        <a:rPr kumimoji="1" lang="ja-JP" altLang="en-US" sz="1600" dirty="0" smtClean="0"/>
                        <a:t>誰がどのような順序で作業するかを規定</a:t>
                      </a:r>
                      <a:endParaRPr kumimoji="1" lang="ja-JP" altLang="en-US" sz="1600" dirty="0"/>
                    </a:p>
                  </a:txBody>
                  <a:tcPr/>
                </a:tc>
              </a:tr>
              <a:tr h="324480">
                <a:tc>
                  <a:txBody>
                    <a:bodyPr/>
                    <a:lstStyle/>
                    <a:p>
                      <a:r>
                        <a:rPr kumimoji="1" lang="ja-JP" altLang="en-US" sz="1600" dirty="0" smtClean="0"/>
                        <a:t>ステータスに関するもの</a:t>
                      </a:r>
                      <a:endParaRPr kumimoji="1" lang="ja-JP" altLang="en-US" sz="1600" dirty="0"/>
                    </a:p>
                  </a:txBody>
                  <a:tcPr/>
                </a:tc>
                <a:tc>
                  <a:txBody>
                    <a:bodyPr/>
                    <a:lstStyle/>
                    <a:p>
                      <a:r>
                        <a:rPr kumimoji="1" lang="ja-JP" altLang="en-US" sz="1600" dirty="0" smtClean="0"/>
                        <a:t>各種チェックのロジック、画面遷移と条件、システム状態の遷移を規定</a:t>
                      </a:r>
                      <a:endParaRPr kumimoji="1" lang="ja-JP" altLang="en-US" sz="1600" dirty="0"/>
                    </a:p>
                  </a:txBody>
                  <a:tcPr/>
                </a:tc>
              </a:tr>
              <a:tr h="324480">
                <a:tc>
                  <a:txBody>
                    <a:bodyPr/>
                    <a:lstStyle/>
                    <a:p>
                      <a:r>
                        <a:rPr kumimoji="1" lang="ja-JP" altLang="en-US" sz="1600" dirty="0" smtClean="0"/>
                        <a:t>データに関するもの</a:t>
                      </a:r>
                      <a:endParaRPr kumimoji="1" lang="ja-JP" altLang="en-US" sz="1600" dirty="0"/>
                    </a:p>
                  </a:txBody>
                  <a:tcPr/>
                </a:tc>
                <a:tc>
                  <a:txBody>
                    <a:bodyPr/>
                    <a:lstStyle/>
                    <a:p>
                      <a:r>
                        <a:rPr kumimoji="1" lang="ja-JP" altLang="en-US" sz="1600" dirty="0" smtClean="0"/>
                        <a:t>データが取り得る範囲、値を規定</a:t>
                      </a:r>
                      <a:endParaRPr kumimoji="1" lang="ja-JP" altLang="en-US" sz="1600" dirty="0"/>
                    </a:p>
                  </a:txBody>
                  <a:tcPr/>
                </a:tc>
              </a:tr>
              <a:tr h="324480">
                <a:tc>
                  <a:txBody>
                    <a:bodyPr/>
                    <a:lstStyle/>
                    <a:p>
                      <a:r>
                        <a:rPr kumimoji="1" lang="ja-JP" altLang="en-US" sz="1600" dirty="0" smtClean="0"/>
                        <a:t>業務処理の条件やアルゴリズムに関するもの</a:t>
                      </a:r>
                      <a:endParaRPr kumimoji="1" lang="ja-JP" altLang="en-US" sz="1600" dirty="0"/>
                    </a:p>
                  </a:txBody>
                  <a:tcPr/>
                </a:tc>
                <a:tc>
                  <a:txBody>
                    <a:bodyPr/>
                    <a:lstStyle/>
                    <a:p>
                      <a:r>
                        <a:rPr kumimoji="1" lang="ja-JP" altLang="en-US" sz="1600" dirty="0" smtClean="0"/>
                        <a:t>業務における各種のルールを規定</a:t>
                      </a:r>
                      <a:endParaRPr kumimoji="1" lang="ja-JP" altLang="en-US" sz="1600"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矢印コネクタ 3"/>
          <p:cNvCxnSpPr>
            <a:stCxn id="5" idx="2"/>
            <a:endCxn id="6" idx="0"/>
          </p:cNvCxnSpPr>
          <p:nvPr/>
        </p:nvCxnSpPr>
        <p:spPr>
          <a:xfrm>
            <a:off x="1655676" y="2420888"/>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正方形/長方形 4"/>
          <p:cNvSpPr/>
          <p:nvPr/>
        </p:nvSpPr>
        <p:spPr>
          <a:xfrm>
            <a:off x="251520" y="1556792"/>
            <a:ext cx="28083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メッセージの詳細設計</a:t>
            </a:r>
            <a:endParaRPr kumimoji="1" lang="ja-JP" altLang="en-US" sz="2400" dirty="0"/>
          </a:p>
        </p:txBody>
      </p:sp>
      <p:sp>
        <p:nvSpPr>
          <p:cNvPr id="6" name="正方形/長方形 5"/>
          <p:cNvSpPr/>
          <p:nvPr/>
        </p:nvSpPr>
        <p:spPr>
          <a:xfrm>
            <a:off x="251520" y="2780928"/>
            <a:ext cx="280831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物理データ設計</a:t>
            </a:r>
            <a:endParaRPr kumimoji="1" lang="ja-JP" altLang="en-US" sz="2400" dirty="0"/>
          </a:p>
        </p:txBody>
      </p:sp>
      <p:cxnSp>
        <p:nvCxnSpPr>
          <p:cNvPr id="7" name="直線コネクタ 6"/>
          <p:cNvCxnSpPr/>
          <p:nvPr/>
        </p:nvCxnSpPr>
        <p:spPr>
          <a:xfrm>
            <a:off x="1691680" y="3645024"/>
            <a:ext cx="0" cy="50405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a:off x="1691680" y="1196752"/>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コンテンツ プレースホルダ 2"/>
          <p:cNvSpPr>
            <a:spLocks noGrp="1"/>
          </p:cNvSpPr>
          <p:nvPr>
            <p:ph idx="1"/>
          </p:nvPr>
        </p:nvSpPr>
        <p:spPr>
          <a:xfrm>
            <a:off x="3419872" y="908720"/>
            <a:ext cx="5256584" cy="5760640"/>
          </a:xfrm>
        </p:spPr>
        <p:txBody>
          <a:bodyPr>
            <a:normAutofit/>
          </a:bodyPr>
          <a:lstStyle/>
          <a:p>
            <a:pPr>
              <a:buNone/>
            </a:pPr>
            <a:r>
              <a:rPr kumimoji="1" lang="ja-JP" altLang="en-US" sz="2000" dirty="0" smtClean="0"/>
              <a:t>・メッセージの詳細設計</a:t>
            </a:r>
            <a:endParaRPr kumimoji="1" lang="en-US" altLang="ja-JP" sz="2000" dirty="0" smtClean="0"/>
          </a:p>
          <a:p>
            <a:pPr>
              <a:buNone/>
            </a:pPr>
            <a:r>
              <a:rPr kumimoji="1" lang="ja-JP" altLang="en-US" sz="2000" dirty="0" smtClean="0"/>
              <a:t>メッセージの種類を</a:t>
            </a:r>
            <a:r>
              <a:rPr lang="ja-JP" altLang="en-US" sz="2000" dirty="0" smtClean="0"/>
              <a:t>エラー、情報提供、警</a:t>
            </a:r>
            <a:endParaRPr lang="en-US" altLang="ja-JP" sz="2000" dirty="0" smtClean="0"/>
          </a:p>
          <a:p>
            <a:pPr>
              <a:buNone/>
            </a:pPr>
            <a:r>
              <a:rPr lang="ja-JP" altLang="en-US" sz="2000" dirty="0" smtClean="0"/>
              <a:t>告、ログなどに分類する。</a:t>
            </a:r>
            <a:endParaRPr lang="en-US" altLang="ja-JP" sz="2000" dirty="0" smtClean="0"/>
          </a:p>
          <a:p>
            <a:pPr>
              <a:buNone/>
            </a:pPr>
            <a:endParaRPr lang="en-US" altLang="ja-JP" sz="2000" dirty="0" smtClean="0"/>
          </a:p>
          <a:p>
            <a:pPr>
              <a:buNone/>
            </a:pPr>
            <a:r>
              <a:rPr lang="ja-JP" altLang="en-US" sz="2000" dirty="0" smtClean="0"/>
              <a:t>画面に表示する項目として、</a:t>
            </a:r>
            <a:endParaRPr lang="en-US" altLang="ja-JP" sz="2000" dirty="0" smtClean="0"/>
          </a:p>
          <a:p>
            <a:pPr>
              <a:buNone/>
            </a:pPr>
            <a:r>
              <a:rPr lang="ja-JP" altLang="en-US" sz="2000" dirty="0" smtClean="0"/>
              <a:t>○標準的なエラーダイアログのサイズと構成</a:t>
            </a:r>
            <a:endParaRPr lang="en-US" altLang="ja-JP" sz="2000" dirty="0" smtClean="0"/>
          </a:p>
          <a:p>
            <a:pPr>
              <a:buNone/>
            </a:pPr>
            <a:r>
              <a:rPr lang="ja-JP" altLang="en-US" sz="2000" dirty="0" smtClean="0"/>
              <a:t>○エラーの種類とダイアログ内に表示するアイコンの対応</a:t>
            </a:r>
            <a:endParaRPr lang="en-US" altLang="ja-JP" sz="2000" dirty="0" smtClean="0"/>
          </a:p>
          <a:p>
            <a:pPr>
              <a:buNone/>
            </a:pPr>
            <a:r>
              <a:rPr lang="ja-JP" altLang="en-US" sz="2000" dirty="0" smtClean="0"/>
              <a:t>○メッセージ番号</a:t>
            </a:r>
            <a:endParaRPr lang="en-US" altLang="ja-JP" sz="2000" dirty="0" smtClean="0"/>
          </a:p>
          <a:p>
            <a:pPr>
              <a:buNone/>
            </a:pPr>
            <a:r>
              <a:rPr lang="ja-JP" altLang="en-US" sz="2000" dirty="0" smtClean="0"/>
              <a:t>などを定義する。</a:t>
            </a:r>
            <a:endParaRPr lang="en-US" altLang="ja-JP" sz="2000" dirty="0" smtClean="0"/>
          </a:p>
          <a:p>
            <a:pPr>
              <a:buNone/>
            </a:pPr>
            <a:endParaRPr lang="en-US" altLang="ja-JP" sz="2000" dirty="0" smtClean="0"/>
          </a:p>
          <a:p>
            <a:pPr>
              <a:buNone/>
            </a:pPr>
            <a:r>
              <a:rPr lang="ja-JP" altLang="en-US" sz="2000" dirty="0" smtClean="0"/>
              <a:t>・物理データ設計</a:t>
            </a:r>
            <a:endParaRPr lang="en-US" altLang="ja-JP" sz="2000" dirty="0" smtClean="0"/>
          </a:p>
          <a:p>
            <a:pPr>
              <a:buNone/>
            </a:pPr>
            <a:r>
              <a:rPr lang="ja-JP" altLang="en-US" sz="2000" dirty="0" smtClean="0"/>
              <a:t>データベースに関連する詳細を記述する。</a:t>
            </a:r>
            <a:endParaRPr lang="en-US" altLang="ja-JP" sz="2000" dirty="0" smtClean="0"/>
          </a:p>
          <a:p>
            <a:pPr>
              <a:buNone/>
            </a:pPr>
            <a:r>
              <a:rPr lang="ja-JP" altLang="en-US" sz="2000" dirty="0" smtClean="0"/>
              <a:t>テーブル名、フィールドの型や桁数、主</a:t>
            </a:r>
            <a:endParaRPr lang="en-US" altLang="ja-JP" sz="2000" dirty="0" smtClean="0"/>
          </a:p>
          <a:p>
            <a:pPr>
              <a:buNone/>
            </a:pPr>
            <a:r>
              <a:rPr lang="ja-JP" altLang="en-US" sz="2000" dirty="0" smtClean="0"/>
              <a:t>キーや外部キー、など</a:t>
            </a:r>
            <a:endParaRPr lang="en-US" altLang="ja-JP" sz="2000" dirty="0" smtClean="0"/>
          </a:p>
          <a:p>
            <a:pPr>
              <a:buNone/>
            </a:pPr>
            <a:endParaRPr lang="en-US" altLang="ja-JP" sz="20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矢印コネクタ 3"/>
          <p:cNvCxnSpPr>
            <a:endCxn id="7" idx="0"/>
          </p:cNvCxnSpPr>
          <p:nvPr/>
        </p:nvCxnSpPr>
        <p:spPr>
          <a:xfrm>
            <a:off x="1511660" y="1196752"/>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a:stCxn id="7" idx="2"/>
            <a:endCxn id="8" idx="0"/>
          </p:cNvCxnSpPr>
          <p:nvPr/>
        </p:nvCxnSpPr>
        <p:spPr>
          <a:xfrm>
            <a:off x="1511660" y="2276872"/>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正方形/長方形 6"/>
          <p:cNvSpPr/>
          <p:nvPr/>
        </p:nvSpPr>
        <p:spPr>
          <a:xfrm>
            <a:off x="323528" y="1484784"/>
            <a:ext cx="237626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内部設計書としてまとめる</a:t>
            </a:r>
            <a:endParaRPr kumimoji="1" lang="ja-JP" altLang="en-US" sz="2400" dirty="0"/>
          </a:p>
        </p:txBody>
      </p:sp>
      <p:sp>
        <p:nvSpPr>
          <p:cNvPr id="8" name="正方形/長方形 7"/>
          <p:cNvSpPr/>
          <p:nvPr/>
        </p:nvSpPr>
        <p:spPr>
          <a:xfrm>
            <a:off x="323528" y="2780928"/>
            <a:ext cx="237626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レヴュー</a:t>
            </a:r>
            <a:endParaRPr kumimoji="1" lang="ja-JP" altLang="en-US" sz="2400" dirty="0"/>
          </a:p>
        </p:txBody>
      </p:sp>
      <p:sp>
        <p:nvSpPr>
          <p:cNvPr id="9" name="角丸四角形 8"/>
          <p:cNvSpPr/>
          <p:nvPr/>
        </p:nvSpPr>
        <p:spPr>
          <a:xfrm>
            <a:off x="539552" y="4005064"/>
            <a:ext cx="201622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t>終了</a:t>
            </a:r>
            <a:endParaRPr kumimoji="1" lang="ja-JP" altLang="en-US" sz="2800" dirty="0"/>
          </a:p>
        </p:txBody>
      </p:sp>
      <p:cxnSp>
        <p:nvCxnSpPr>
          <p:cNvPr id="10" name="直線矢印コネクタ 9"/>
          <p:cNvCxnSpPr>
            <a:stCxn id="8" idx="2"/>
            <a:endCxn id="9" idx="0"/>
          </p:cNvCxnSpPr>
          <p:nvPr/>
        </p:nvCxnSpPr>
        <p:spPr>
          <a:xfrm>
            <a:off x="1511660" y="3573016"/>
            <a:ext cx="36004"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コンテンツ プレースホルダ 2"/>
          <p:cNvSpPr>
            <a:spLocks noGrp="1"/>
          </p:cNvSpPr>
          <p:nvPr>
            <p:ph idx="1"/>
          </p:nvPr>
        </p:nvSpPr>
        <p:spPr>
          <a:xfrm>
            <a:off x="3419872" y="908720"/>
            <a:ext cx="5256584" cy="5760640"/>
          </a:xfrm>
        </p:spPr>
        <p:txBody>
          <a:bodyPr>
            <a:normAutofit/>
          </a:bodyPr>
          <a:lstStyle/>
          <a:p>
            <a:pPr>
              <a:buNone/>
            </a:pPr>
            <a:r>
              <a:rPr lang="ja-JP" altLang="en-US" sz="2000" dirty="0" smtClean="0"/>
              <a:t>・内部設計書としてまとめる</a:t>
            </a:r>
            <a:endParaRPr lang="en-US" altLang="ja-JP" sz="2000" dirty="0" smtClean="0"/>
          </a:p>
          <a:p>
            <a:pPr>
              <a:buNone/>
            </a:pPr>
            <a:r>
              <a:rPr lang="ja-JP" altLang="en-US" sz="2000" dirty="0" smtClean="0"/>
              <a:t>以上の項目を内部設計書としてまとめる</a:t>
            </a:r>
            <a:endParaRPr lang="en-US" altLang="ja-JP" sz="2000" dirty="0" smtClean="0"/>
          </a:p>
          <a:p>
            <a:pPr>
              <a:buNone/>
            </a:pPr>
            <a:endParaRPr lang="en-US" altLang="ja-JP" sz="2000" dirty="0" smtClean="0"/>
          </a:p>
          <a:p>
            <a:pPr>
              <a:buNone/>
            </a:pPr>
            <a:r>
              <a:rPr lang="ja-JP" altLang="en-US" sz="2000" dirty="0" smtClean="0"/>
              <a:t>・レヴュー</a:t>
            </a:r>
            <a:endParaRPr lang="en-US" altLang="ja-JP" sz="2000" dirty="0" smtClean="0"/>
          </a:p>
          <a:p>
            <a:pPr>
              <a:buNone/>
            </a:pPr>
            <a:r>
              <a:rPr lang="ja-JP" altLang="en-US" sz="2000" dirty="0" smtClean="0"/>
              <a:t>内部設計書に対しても、内容に不備がない</a:t>
            </a:r>
            <a:endParaRPr lang="en-US" altLang="ja-JP" sz="2000" dirty="0" smtClean="0"/>
          </a:p>
          <a:p>
            <a:pPr>
              <a:buNone/>
            </a:pPr>
            <a:r>
              <a:rPr lang="ja-JP" altLang="en-US" sz="2000" dirty="0" smtClean="0"/>
              <a:t>かチェックする。</a:t>
            </a:r>
            <a:endParaRPr lang="en-US" altLang="ja-JP" sz="2000" dirty="0" smtClean="0"/>
          </a:p>
          <a:p>
            <a:pPr>
              <a:buNone/>
            </a:pPr>
            <a:r>
              <a:rPr lang="ja-JP" altLang="en-US" sz="2000" dirty="0" smtClean="0"/>
              <a:t>外部設計書のレヴューでは参加するメンバ</a:t>
            </a:r>
            <a:endParaRPr lang="en-US" altLang="ja-JP" sz="2000" dirty="0" smtClean="0"/>
          </a:p>
          <a:p>
            <a:pPr>
              <a:buNone/>
            </a:pPr>
            <a:r>
              <a:rPr lang="ja-JP" altLang="en-US" sz="2000" dirty="0" smtClean="0"/>
              <a:t>に顧客が入ることがあったが、内部設計書</a:t>
            </a:r>
            <a:endParaRPr lang="en-US" altLang="ja-JP" sz="2000" dirty="0" smtClean="0"/>
          </a:p>
          <a:p>
            <a:pPr>
              <a:buNone/>
            </a:pPr>
            <a:r>
              <a:rPr lang="ja-JP" altLang="en-US" sz="2000" dirty="0" smtClean="0"/>
              <a:t>では入ることはなく、プログラムを作成す</a:t>
            </a:r>
            <a:endParaRPr lang="en-US" altLang="ja-JP" sz="2000" dirty="0" smtClean="0"/>
          </a:p>
          <a:p>
            <a:pPr>
              <a:buNone/>
            </a:pPr>
            <a:r>
              <a:rPr lang="ja-JP" altLang="en-US" sz="2000" dirty="0" smtClean="0"/>
              <a:t>るプログラマが参加メンバとして入るのが</a:t>
            </a:r>
            <a:endParaRPr lang="en-US" altLang="ja-JP" sz="2000" dirty="0" smtClean="0"/>
          </a:p>
          <a:p>
            <a:pPr>
              <a:buNone/>
            </a:pPr>
            <a:r>
              <a:rPr lang="ja-JP" altLang="en-US" sz="2000" dirty="0" smtClean="0"/>
              <a:t>一般的である。</a:t>
            </a:r>
            <a:endParaRPr lang="en-US" altLang="ja-JP" sz="2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20688"/>
            <a:ext cx="8229600" cy="1066800"/>
          </a:xfrm>
        </p:spPr>
        <p:txBody>
          <a:bodyPr>
            <a:normAutofit fontScale="90000"/>
          </a:bodyPr>
          <a:lstStyle/>
          <a:p>
            <a:r>
              <a:rPr lang="ja-JP" altLang="en-US" dirty="0" smtClean="0"/>
              <a:t>３、内部設計書の記述項目と記述例</a:t>
            </a:r>
            <a:br>
              <a:rPr lang="ja-JP" altLang="en-US" dirty="0" smtClean="0"/>
            </a:br>
            <a:endParaRPr kumimoji="1" lang="ja-JP" altLang="en-US" dirty="0"/>
          </a:p>
        </p:txBody>
      </p:sp>
      <p:sp>
        <p:nvSpPr>
          <p:cNvPr id="3" name="コンテンツ プレースホルダ 2"/>
          <p:cNvSpPr>
            <a:spLocks noGrp="1"/>
          </p:cNvSpPr>
          <p:nvPr>
            <p:ph idx="1"/>
          </p:nvPr>
        </p:nvSpPr>
        <p:spPr>
          <a:xfrm>
            <a:off x="467544" y="1196752"/>
            <a:ext cx="8229600" cy="4325112"/>
          </a:xfrm>
        </p:spPr>
        <p:txBody>
          <a:bodyPr>
            <a:normAutofit/>
          </a:bodyPr>
          <a:lstStyle/>
          <a:p>
            <a:r>
              <a:rPr kumimoji="1" lang="ja-JP" altLang="en-US" sz="2400" dirty="0" smtClean="0"/>
              <a:t>内部設計書の構成</a:t>
            </a:r>
            <a:endParaRPr kumimoji="1" lang="en-US" altLang="ja-JP" sz="2400" dirty="0" smtClean="0"/>
          </a:p>
        </p:txBody>
      </p:sp>
      <p:graphicFrame>
        <p:nvGraphicFramePr>
          <p:cNvPr id="5" name="表 4"/>
          <p:cNvGraphicFramePr>
            <a:graphicFrameLocks noGrp="1"/>
          </p:cNvGraphicFramePr>
          <p:nvPr/>
        </p:nvGraphicFramePr>
        <p:xfrm>
          <a:off x="251520" y="1628800"/>
          <a:ext cx="8712968" cy="5091354"/>
        </p:xfrm>
        <a:graphic>
          <a:graphicData uri="http://schemas.openxmlformats.org/drawingml/2006/table">
            <a:tbl>
              <a:tblPr firstRow="1" bandRow="1">
                <a:tableStyleId>{5C22544A-7EE6-4342-B048-85BDC9FD1C3A}</a:tableStyleId>
              </a:tblPr>
              <a:tblGrid>
                <a:gridCol w="2178242"/>
                <a:gridCol w="2178242"/>
                <a:gridCol w="2178242"/>
                <a:gridCol w="2178242"/>
              </a:tblGrid>
              <a:tr h="488356">
                <a:tc gridSpan="2">
                  <a:txBody>
                    <a:bodyPr/>
                    <a:lstStyle/>
                    <a:p>
                      <a:pPr algn="ctr"/>
                      <a:r>
                        <a:rPr kumimoji="1" lang="ja-JP" altLang="en-US" sz="1400" dirty="0" smtClean="0"/>
                        <a:t>内部設計書</a:t>
                      </a:r>
                      <a:endParaRPr kumimoji="1" lang="ja-JP" altLang="en-US" sz="1400" dirty="0"/>
                    </a:p>
                  </a:txBody>
                  <a:tcPr/>
                </a:tc>
                <a:tc hMerge="1">
                  <a:txBody>
                    <a:bodyPr/>
                    <a:lstStyle/>
                    <a:p>
                      <a:endParaRPr kumimoji="1" lang="ja-JP" altLang="en-US" dirty="0"/>
                    </a:p>
                  </a:txBody>
                  <a:tcPr/>
                </a:tc>
                <a:tc gridSpan="2">
                  <a:txBody>
                    <a:bodyPr/>
                    <a:lstStyle/>
                    <a:p>
                      <a:pPr algn="ctr"/>
                      <a:r>
                        <a:rPr kumimoji="1" lang="ja-JP" altLang="en-US" sz="1400" dirty="0" smtClean="0"/>
                        <a:t>外部設計書</a:t>
                      </a:r>
                      <a:endParaRPr kumimoji="1" lang="ja-JP" altLang="en-US" sz="1400" dirty="0"/>
                    </a:p>
                  </a:txBody>
                  <a:tcPr/>
                </a:tc>
                <a:tc hMerge="1">
                  <a:txBody>
                    <a:bodyPr/>
                    <a:lstStyle/>
                    <a:p>
                      <a:endParaRPr kumimoji="1" lang="ja-JP" altLang="en-US" dirty="0"/>
                    </a:p>
                  </a:txBody>
                  <a:tcPr/>
                </a:tc>
              </a:tr>
              <a:tr h="1156165">
                <a:tc>
                  <a:txBody>
                    <a:bodyPr/>
                    <a:lstStyle/>
                    <a:p>
                      <a:r>
                        <a:rPr kumimoji="1" lang="ja-JP" altLang="en-US" sz="1400" dirty="0" smtClean="0"/>
                        <a:t>ユーザインタフェース</a:t>
                      </a:r>
                      <a:endParaRPr kumimoji="1" lang="ja-JP" altLang="en-US" sz="1400" dirty="0"/>
                    </a:p>
                  </a:txBody>
                  <a:tcPr/>
                </a:tc>
                <a:tc>
                  <a:txBody>
                    <a:bodyPr/>
                    <a:lstStyle/>
                    <a:p>
                      <a:r>
                        <a:rPr kumimoji="1" lang="ja-JP" altLang="en-US" sz="1400" dirty="0" smtClean="0"/>
                        <a:t>入力画面構成、項目、データ型操作と画面遷移の詳細</a:t>
                      </a:r>
                      <a:endParaRPr kumimoji="1" lang="en-US" altLang="ja-JP" sz="1400" dirty="0" smtClean="0"/>
                    </a:p>
                    <a:p>
                      <a:r>
                        <a:rPr kumimoji="1" lang="ja-JP" altLang="en-US" sz="1400" dirty="0" smtClean="0"/>
                        <a:t>結果画面構成、項目、データ型など</a:t>
                      </a:r>
                      <a:endParaRPr kumimoji="1" lang="ja-JP" altLang="en-US" sz="1400" dirty="0"/>
                    </a:p>
                  </a:txBody>
                  <a:tcPr/>
                </a:tc>
                <a:tc rowSpan="7">
                  <a:txBody>
                    <a:bodyPr/>
                    <a:lstStyle/>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endParaRPr kumimoji="1" lang="en-US" altLang="ja-JP" sz="1400" dirty="0" smtClean="0"/>
                    </a:p>
                    <a:p>
                      <a:pPr algn="ctr"/>
                      <a:r>
                        <a:rPr kumimoji="1" lang="ja-JP" altLang="en-US" sz="1400" dirty="0" smtClean="0"/>
                        <a:t>外部設計</a:t>
                      </a:r>
                      <a:endParaRPr kumimoji="1" lang="ja-JP" altLang="en-US" sz="1400" dirty="0"/>
                    </a:p>
                  </a:txBody>
                  <a:tcPr/>
                </a:tc>
                <a:tc>
                  <a:txBody>
                    <a:bodyPr/>
                    <a:lstStyle/>
                    <a:p>
                      <a:r>
                        <a:rPr kumimoji="1" lang="ja-JP" altLang="en-US" sz="1400" dirty="0" smtClean="0"/>
                        <a:t>画面詳細設計書</a:t>
                      </a:r>
                      <a:endParaRPr kumimoji="1" lang="en-US" altLang="ja-JP" sz="1400" dirty="0" smtClean="0"/>
                    </a:p>
                    <a:p>
                      <a:r>
                        <a:rPr kumimoji="1" lang="ja-JP" altLang="en-US" sz="1400" dirty="0" smtClean="0"/>
                        <a:t>帳票詳細設計書</a:t>
                      </a:r>
                      <a:endParaRPr kumimoji="1" lang="ja-JP" altLang="en-US" sz="1400" dirty="0"/>
                    </a:p>
                  </a:txBody>
                  <a:tcPr/>
                </a:tc>
              </a:tr>
              <a:tr h="368089">
                <a:tc>
                  <a:txBody>
                    <a:bodyPr/>
                    <a:lstStyle/>
                    <a:p>
                      <a:r>
                        <a:rPr kumimoji="1" lang="ja-JP" altLang="en-US" sz="1400" dirty="0" smtClean="0"/>
                        <a:t>プログラム構造</a:t>
                      </a:r>
                      <a:endParaRPr kumimoji="1" lang="ja-JP" altLang="en-US" sz="1400" dirty="0"/>
                    </a:p>
                  </a:txBody>
                  <a:tcPr/>
                </a:tc>
                <a:tc>
                  <a:txBody>
                    <a:bodyPr/>
                    <a:lstStyle/>
                    <a:p>
                      <a:r>
                        <a:rPr kumimoji="1" lang="ja-JP" altLang="en-US" sz="1400" dirty="0" smtClean="0"/>
                        <a:t>モジュール分割の仕方</a:t>
                      </a:r>
                      <a:endParaRPr kumimoji="1" lang="ja-JP" altLang="en-US" sz="1400" dirty="0"/>
                    </a:p>
                  </a:txBody>
                  <a:tcPr/>
                </a:tc>
                <a:tc vMerge="1">
                  <a:txBody>
                    <a:bodyPr/>
                    <a:lstStyle/>
                    <a:p>
                      <a:endParaRPr kumimoji="1" lang="ja-JP" altLang="en-US"/>
                    </a:p>
                  </a:txBody>
                  <a:tcPr/>
                </a:tc>
                <a:tc>
                  <a:txBody>
                    <a:bodyPr/>
                    <a:lstStyle/>
                    <a:p>
                      <a:r>
                        <a:rPr kumimoji="1" lang="ja-JP" altLang="en-US" sz="1400" dirty="0" smtClean="0"/>
                        <a:t>リクエスト処理設計書</a:t>
                      </a:r>
                      <a:endParaRPr kumimoji="1" lang="ja-JP" altLang="en-US" sz="1400" dirty="0"/>
                    </a:p>
                  </a:txBody>
                  <a:tcPr/>
                </a:tc>
              </a:tr>
              <a:tr h="790669">
                <a:tc>
                  <a:txBody>
                    <a:bodyPr/>
                    <a:lstStyle/>
                    <a:p>
                      <a:r>
                        <a:rPr kumimoji="1" lang="ja-JP" altLang="en-US" sz="1400" dirty="0" smtClean="0"/>
                        <a:t>データ構造</a:t>
                      </a:r>
                      <a:endParaRPr kumimoji="1" lang="ja-JP" altLang="en-US" sz="1400" dirty="0"/>
                    </a:p>
                  </a:txBody>
                  <a:tcPr/>
                </a:tc>
                <a:tc>
                  <a:txBody>
                    <a:bodyPr/>
                    <a:lstStyle/>
                    <a:p>
                      <a:r>
                        <a:rPr kumimoji="1" lang="ja-JP" altLang="en-US" sz="1400" dirty="0" smtClean="0"/>
                        <a:t>プログラム内部のデータ構造</a:t>
                      </a:r>
                      <a:endParaRPr kumimoji="1" lang="en-US" altLang="ja-JP" sz="1400" dirty="0" smtClean="0"/>
                    </a:p>
                    <a:p>
                      <a:r>
                        <a:rPr kumimoji="1" lang="ja-JP" altLang="en-US" sz="1400" dirty="0" smtClean="0"/>
                        <a:t>データベース構造など</a:t>
                      </a:r>
                      <a:endParaRPr kumimoji="1" lang="ja-JP" altLang="en-US" sz="1400" dirty="0"/>
                    </a:p>
                  </a:txBody>
                  <a:tcPr/>
                </a:tc>
                <a:tc vMerge="1">
                  <a:txBody>
                    <a:bodyPr/>
                    <a:lstStyle/>
                    <a:p>
                      <a:endParaRPr kumimoji="1" lang="ja-JP" altLang="en-US"/>
                    </a:p>
                  </a:txBody>
                  <a:tcPr/>
                </a:tc>
                <a:tc>
                  <a:txBody>
                    <a:bodyPr/>
                    <a:lstStyle/>
                    <a:p>
                      <a:r>
                        <a:rPr kumimoji="1" lang="ja-JP" altLang="en-US" sz="1400" dirty="0" smtClean="0"/>
                        <a:t>物理データ設計書</a:t>
                      </a:r>
                      <a:endParaRPr kumimoji="1" lang="ja-JP" altLang="en-US" sz="1400" dirty="0"/>
                    </a:p>
                  </a:txBody>
                  <a:tcPr/>
                </a:tc>
              </a:tr>
              <a:tr h="517232">
                <a:tc>
                  <a:txBody>
                    <a:bodyPr/>
                    <a:lstStyle/>
                    <a:p>
                      <a:r>
                        <a:rPr kumimoji="1" lang="ja-JP" altLang="en-US" sz="1400" dirty="0" smtClean="0"/>
                        <a:t>処理ロジック</a:t>
                      </a:r>
                      <a:endParaRPr kumimoji="1" lang="ja-JP" altLang="en-US" sz="1400" dirty="0"/>
                    </a:p>
                  </a:txBody>
                  <a:tcPr/>
                </a:tc>
                <a:tc>
                  <a:txBody>
                    <a:bodyPr/>
                    <a:lstStyle/>
                    <a:p>
                      <a:r>
                        <a:rPr kumimoji="1" lang="ja-JP" altLang="en-US" sz="1400" dirty="0" smtClean="0"/>
                        <a:t>プログラムの処理手順など</a:t>
                      </a:r>
                      <a:endParaRPr kumimoji="1" lang="ja-JP" altLang="en-US" sz="1400" dirty="0"/>
                    </a:p>
                  </a:txBody>
                  <a:tcPr/>
                </a:tc>
                <a:tc vMerge="1">
                  <a:txBody>
                    <a:bodyPr/>
                    <a:lstStyle/>
                    <a:p>
                      <a:endParaRPr kumimoji="1" lang="ja-JP" altLang="en-US"/>
                    </a:p>
                  </a:txBody>
                  <a:tcPr/>
                </a:tc>
                <a:tc>
                  <a:txBody>
                    <a:bodyPr/>
                    <a:lstStyle/>
                    <a:p>
                      <a:r>
                        <a:rPr kumimoji="1" lang="ja-JP" altLang="en-US" sz="1400" dirty="0" smtClean="0"/>
                        <a:t>ビジネスルール設計書</a:t>
                      </a:r>
                      <a:endParaRPr kumimoji="1" lang="ja-JP" altLang="en-US" sz="1400" dirty="0"/>
                    </a:p>
                  </a:txBody>
                  <a:tcPr/>
                </a:tc>
              </a:tr>
              <a:tr h="517232">
                <a:tc>
                  <a:txBody>
                    <a:bodyPr/>
                    <a:lstStyle/>
                    <a:p>
                      <a:r>
                        <a:rPr kumimoji="1" lang="ja-JP" altLang="en-US" sz="1400" dirty="0" smtClean="0"/>
                        <a:t>メッセージ</a:t>
                      </a:r>
                      <a:endParaRPr kumimoji="1" lang="ja-JP" altLang="en-US" sz="1400" dirty="0"/>
                    </a:p>
                  </a:txBody>
                  <a:tcPr/>
                </a:tc>
                <a:tc>
                  <a:txBody>
                    <a:bodyPr/>
                    <a:lstStyle/>
                    <a:p>
                      <a:r>
                        <a:rPr kumimoji="1" lang="ja-JP" altLang="en-US" sz="1400" dirty="0" smtClean="0"/>
                        <a:t>メッセージの分類、内容、番号など</a:t>
                      </a:r>
                      <a:endParaRPr kumimoji="1" lang="ja-JP" altLang="en-US" sz="1400" dirty="0"/>
                    </a:p>
                  </a:txBody>
                  <a:tcPr/>
                </a:tc>
                <a:tc vMerge="1">
                  <a:txBody>
                    <a:bodyPr/>
                    <a:lstStyle/>
                    <a:p>
                      <a:endParaRPr kumimoji="1" lang="ja-JP" altLang="en-US"/>
                    </a:p>
                  </a:txBody>
                  <a:tcPr/>
                </a:tc>
                <a:tc>
                  <a:txBody>
                    <a:bodyPr/>
                    <a:lstStyle/>
                    <a:p>
                      <a:r>
                        <a:rPr kumimoji="1" lang="ja-JP" altLang="en-US" sz="1400" dirty="0" smtClean="0"/>
                        <a:t>メッセージ詳細設計書</a:t>
                      </a:r>
                      <a:endParaRPr kumimoji="1" lang="ja-JP" altLang="en-US" sz="1400" dirty="0"/>
                    </a:p>
                  </a:txBody>
                  <a:tcPr/>
                </a:tc>
              </a:tr>
              <a:tr h="730209">
                <a:tc>
                  <a:txBody>
                    <a:bodyPr/>
                    <a:lstStyle/>
                    <a:p>
                      <a:r>
                        <a:rPr kumimoji="1" lang="ja-JP" altLang="en-US" sz="1400" dirty="0" smtClean="0"/>
                        <a:t>システムインタフェース</a:t>
                      </a:r>
                      <a:endParaRPr kumimoji="1" lang="ja-JP" altLang="en-US" sz="1400" dirty="0"/>
                    </a:p>
                  </a:txBody>
                  <a:tcPr/>
                </a:tc>
                <a:tc>
                  <a:txBody>
                    <a:bodyPr/>
                    <a:lstStyle/>
                    <a:p>
                      <a:r>
                        <a:rPr kumimoji="1" lang="ja-JP" altLang="en-US" sz="1400" dirty="0" smtClean="0"/>
                        <a:t>外部システムとやり取りするデータの形式、分量、頻度など</a:t>
                      </a:r>
                      <a:endParaRPr kumimoji="1" lang="ja-JP" altLang="en-US" sz="1400" dirty="0"/>
                    </a:p>
                  </a:txBody>
                  <a:tcPr/>
                </a:tc>
                <a:tc vMerge="1">
                  <a:txBody>
                    <a:bodyPr/>
                    <a:lstStyle/>
                    <a:p>
                      <a:endParaRPr kumimoji="1" lang="ja-JP" altLang="en-US"/>
                    </a:p>
                  </a:txBody>
                  <a:tcPr/>
                </a:tc>
                <a:tc>
                  <a:txBody>
                    <a:bodyPr/>
                    <a:lstStyle/>
                    <a:p>
                      <a:r>
                        <a:rPr kumimoji="1" lang="ja-JP" altLang="en-US" sz="1400" dirty="0" smtClean="0"/>
                        <a:t>外部インタフェース詳細設計書</a:t>
                      </a:r>
                      <a:endParaRPr kumimoji="1" lang="ja-JP" altLang="en-US" sz="1400" dirty="0"/>
                    </a:p>
                  </a:txBody>
                  <a:tcPr/>
                </a:tc>
              </a:tr>
              <a:tr h="517232">
                <a:tc>
                  <a:txBody>
                    <a:bodyPr/>
                    <a:lstStyle/>
                    <a:p>
                      <a:r>
                        <a:rPr kumimoji="1" lang="ja-JP" altLang="en-US" sz="1400" dirty="0" smtClean="0"/>
                        <a:t>ネットワーク構造</a:t>
                      </a:r>
                      <a:endParaRPr kumimoji="1" lang="ja-JP" altLang="en-US" sz="1400" dirty="0"/>
                    </a:p>
                  </a:txBody>
                  <a:tcPr/>
                </a:tc>
                <a:tc>
                  <a:txBody>
                    <a:bodyPr/>
                    <a:lstStyle/>
                    <a:p>
                      <a:r>
                        <a:rPr kumimoji="1" lang="ja-JP" altLang="en-US" sz="1400" dirty="0" smtClean="0"/>
                        <a:t>ネットワークのトポロジルーティングポリシなど</a:t>
                      </a:r>
                      <a:endParaRPr kumimoji="1" lang="ja-JP" altLang="en-US" sz="1400" dirty="0"/>
                    </a:p>
                  </a:txBody>
                  <a:tcPr/>
                </a:tc>
                <a:tc vMerge="1">
                  <a:txBody>
                    <a:bodyPr/>
                    <a:lstStyle/>
                    <a:p>
                      <a:endParaRPr kumimoji="1" lang="ja-JP" altLang="en-US" dirty="0"/>
                    </a:p>
                  </a:txBody>
                  <a:tcPr/>
                </a:tc>
                <a:tc>
                  <a:txBody>
                    <a:bodyPr/>
                    <a:lstStyle/>
                    <a:p>
                      <a:r>
                        <a:rPr kumimoji="1" lang="ja-JP" altLang="en-US" sz="1400" dirty="0" smtClean="0"/>
                        <a:t>ネットワークエンジニアが作成</a:t>
                      </a:r>
                      <a:endParaRPr kumimoji="1" lang="ja-JP" altLang="en-US" sz="1400"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３、内部設計書の記述項目と記述例</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どのぐらい詳しく書くか</a:t>
            </a:r>
            <a:endParaRPr kumimoji="1" lang="en-US" altLang="ja-JP" dirty="0" smtClean="0"/>
          </a:p>
          <a:p>
            <a:pPr>
              <a:buNone/>
            </a:pPr>
            <a:r>
              <a:rPr lang="ja-JP" altLang="en-US" dirty="0" smtClean="0"/>
              <a:t>　例　システムで姓名を扱う場合</a:t>
            </a:r>
            <a:endParaRPr lang="en-US" altLang="ja-JP" dirty="0" smtClean="0"/>
          </a:p>
          <a:p>
            <a:pPr>
              <a:buNone/>
            </a:pPr>
            <a:r>
              <a:rPr lang="en-US" altLang="ja-JP" dirty="0" smtClean="0"/>
              <a:t>		</a:t>
            </a:r>
            <a:r>
              <a:rPr lang="ja-JP" altLang="en-US" sz="2400" dirty="0" smtClean="0"/>
              <a:t>「苗字名前」、「苗字　名前」、「苗字」「名前」</a:t>
            </a:r>
            <a:endParaRPr lang="en-US" altLang="ja-JP" sz="2400" dirty="0" smtClean="0"/>
          </a:p>
          <a:p>
            <a:pPr>
              <a:buNone/>
            </a:pPr>
            <a:endParaRPr kumimoji="1" lang="en-US" altLang="ja-JP" sz="2400" dirty="0" smtClean="0"/>
          </a:p>
          <a:p>
            <a:pPr>
              <a:buNone/>
            </a:pPr>
            <a:endParaRPr kumimoji="1" lang="ja-JP" altLang="en-US" dirty="0"/>
          </a:p>
        </p:txBody>
      </p:sp>
      <p:sp>
        <p:nvSpPr>
          <p:cNvPr id="7" name="角丸四角形 6"/>
          <p:cNvSpPr/>
          <p:nvPr/>
        </p:nvSpPr>
        <p:spPr>
          <a:xfrm>
            <a:off x="539552" y="4581128"/>
            <a:ext cx="252028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苗字と名前の区切りが分からなくなる可能性</a:t>
            </a:r>
            <a:endParaRPr kumimoji="1" lang="ja-JP" altLang="en-US" dirty="0"/>
          </a:p>
        </p:txBody>
      </p:sp>
      <p:sp>
        <p:nvSpPr>
          <p:cNvPr id="10" name="角丸四角形 9"/>
          <p:cNvSpPr/>
          <p:nvPr/>
        </p:nvSpPr>
        <p:spPr>
          <a:xfrm>
            <a:off x="6156176" y="4581128"/>
            <a:ext cx="252028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ミドルネームを持つ外国人の姓名</a:t>
            </a:r>
            <a:endParaRPr kumimoji="1" lang="ja-JP" altLang="en-US" dirty="0"/>
          </a:p>
        </p:txBody>
      </p:sp>
      <p:sp>
        <p:nvSpPr>
          <p:cNvPr id="11" name="角丸四角形 10"/>
          <p:cNvSpPr/>
          <p:nvPr/>
        </p:nvSpPr>
        <p:spPr>
          <a:xfrm>
            <a:off x="3347864" y="4581128"/>
            <a:ext cx="252028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半角</a:t>
            </a:r>
            <a:r>
              <a:rPr lang="ja-JP" altLang="en-US" dirty="0" smtClean="0"/>
              <a:t>スペースが入った場合と全角スペースが入った場合の区別</a:t>
            </a:r>
            <a:endParaRPr kumimoji="1" lang="ja-JP" altLang="en-US" dirty="0"/>
          </a:p>
        </p:txBody>
      </p:sp>
      <p:cxnSp>
        <p:nvCxnSpPr>
          <p:cNvPr id="13" name="直線矢印コネクタ 12"/>
          <p:cNvCxnSpPr>
            <a:endCxn id="7" idx="0"/>
          </p:cNvCxnSpPr>
          <p:nvPr/>
        </p:nvCxnSpPr>
        <p:spPr>
          <a:xfrm flipH="1">
            <a:off x="1799692" y="3717032"/>
            <a:ext cx="612068"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11" idx="0"/>
          </p:cNvCxnSpPr>
          <p:nvPr/>
        </p:nvCxnSpPr>
        <p:spPr>
          <a:xfrm flipH="1">
            <a:off x="4608004" y="3645024"/>
            <a:ext cx="36004"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endCxn id="10" idx="0"/>
          </p:cNvCxnSpPr>
          <p:nvPr/>
        </p:nvCxnSpPr>
        <p:spPr>
          <a:xfrm>
            <a:off x="7236296" y="3645024"/>
            <a:ext cx="180020"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４、まとめ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内部設計は、外部設計に詳細を加え、次の工程の製造をしやすくするためのもの。</a:t>
            </a:r>
            <a:endParaRPr kumimoji="1" lang="en-US" altLang="ja-JP" dirty="0" smtClean="0"/>
          </a:p>
          <a:p>
            <a:endParaRPr lang="en-US" altLang="ja-JP" dirty="0" smtClean="0"/>
          </a:p>
          <a:p>
            <a:r>
              <a:rPr kumimoji="1" lang="ja-JP" altLang="en-US" dirty="0" smtClean="0"/>
              <a:t>内部設計書を作成する際は、外部設計書を元にプログラムを作成できるレベルまで詳しく記述する。</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459</TotalTime>
  <Words>914</Words>
  <Application>Microsoft Office PowerPoint</Application>
  <PresentationFormat>画面に合わせる (4:3)</PresentationFormat>
  <Paragraphs>177</Paragraphs>
  <Slides>14</Slides>
  <Notes>0</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アーバン</vt:lpstr>
      <vt:lpstr>内部設計</vt:lpstr>
      <vt:lpstr>資料 </vt:lpstr>
      <vt:lpstr>目次</vt:lpstr>
      <vt:lpstr>１、内部設計書の位置づけ </vt:lpstr>
      <vt:lpstr>④　プログラムの再利用を促進する「部品化」を容易にする </vt:lpstr>
      <vt:lpstr>１、内部設計書の位置づけ 　　(構造化設計)</vt:lpstr>
      <vt:lpstr>スライド 7</vt:lpstr>
      <vt:lpstr>２、内部設計書の作成手順</vt:lpstr>
      <vt:lpstr>スライド 9</vt:lpstr>
      <vt:lpstr>スライド 10</vt:lpstr>
      <vt:lpstr>スライド 11</vt:lpstr>
      <vt:lpstr>３、内部設計書の記述項目と記述例 </vt:lpstr>
      <vt:lpstr>３、内部設計書の記述項目と記述例</vt:lpstr>
      <vt:lpstr>４、まとめ</vt:lpstr>
    </vt:vector>
  </TitlesOfParts>
  <Company>FJ-USER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外部設計</dc:title>
  <dc:creator>USER</dc:creator>
  <cp:lastModifiedBy>USER</cp:lastModifiedBy>
  <cp:revision>47</cp:revision>
  <dcterms:created xsi:type="dcterms:W3CDTF">2013-11-29T03:56:42Z</dcterms:created>
  <dcterms:modified xsi:type="dcterms:W3CDTF">2013-11-29T11:42:04Z</dcterms:modified>
</cp:coreProperties>
</file>