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84" r:id="rId15"/>
    <p:sldId id="279" r:id="rId16"/>
    <p:sldId id="286" r:id="rId17"/>
    <p:sldId id="285" r:id="rId18"/>
    <p:sldId id="283" r:id="rId19"/>
    <p:sldId id="287" r:id="rId20"/>
    <p:sldId id="272" r:id="rId21"/>
    <p:sldId id="273" r:id="rId22"/>
    <p:sldId id="274" r:id="rId23"/>
    <p:sldId id="275" r:id="rId24"/>
    <p:sldId id="276" r:id="rId25"/>
    <p:sldId id="277" r:id="rId26"/>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9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B5D0CC-2A0C-C64D-AE7C-169E8B34541D}" type="datetimeFigureOut">
              <a:rPr kumimoji="1" lang="ja-JP" altLang="en-US" smtClean="0"/>
              <a:t>15/03/04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5A5A6-7A5D-784E-974F-D2B554CC3FD8}" type="slidenum">
              <a:rPr kumimoji="1" lang="ja-JP" altLang="en-US" smtClean="0"/>
              <a:t>‹#›</a:t>
            </a:fld>
            <a:endParaRPr kumimoji="1" lang="ja-JP" altLang="en-US"/>
          </a:p>
        </p:txBody>
      </p:sp>
    </p:spTree>
    <p:extLst>
      <p:ext uri="{BB962C8B-B14F-4D97-AF65-F5344CB8AC3E}">
        <p14:creationId xmlns:p14="http://schemas.microsoft.com/office/powerpoint/2010/main" val="2581140959"/>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それでは，テキストマイニングに基づく</a:t>
            </a:r>
            <a:r>
              <a:rPr kumimoji="1" lang="en-US" altLang="ja-JP" dirty="0" smtClean="0"/>
              <a:t>OSS</a:t>
            </a:r>
            <a:r>
              <a:rPr kumimoji="1" lang="ja-JP" altLang="en-US" dirty="0" smtClean="0"/>
              <a:t>ライセンス記述の分析</a:t>
            </a:r>
            <a:r>
              <a:rPr kumimoji="1" lang="en-US" altLang="ja-JP" dirty="0" smtClean="0"/>
              <a:t> : OSS</a:t>
            </a:r>
            <a:r>
              <a:rPr kumimoji="1" lang="ja-JP" altLang="en-US" dirty="0" smtClean="0"/>
              <a:t>ライセンス特定のためのルール作成支援と題しまして，東が発表いたします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74425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背景を説明します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近年のソフトウェア開発はコスト削減のため，ソフトウェアを再利用することがあります</a:t>
            </a:r>
            <a:endParaRPr kumimoji="1" lang="en-US" altLang="ja-JP" dirty="0" smtClean="0"/>
          </a:p>
          <a:p>
            <a:endParaRPr kumimoji="1" lang="en-US" altLang="ja-JP" dirty="0" smtClean="0"/>
          </a:p>
          <a:p>
            <a:r>
              <a:rPr kumimoji="1" lang="ja-JP" altLang="en-US" dirty="0" smtClean="0"/>
              <a:t>ソフトウェアを再利用するには，ライセンスを遵守しなければなりません</a:t>
            </a:r>
            <a:endParaRPr kumimoji="1" lang="en-US" altLang="ja-JP" dirty="0" smtClean="0"/>
          </a:p>
          <a:p>
            <a:endParaRPr kumimoji="1" lang="en-US" altLang="ja-JP" dirty="0" smtClean="0"/>
          </a:p>
          <a:p>
            <a:r>
              <a:rPr kumimoji="1" lang="ja-JP" altLang="en-US" dirty="0" smtClean="0"/>
              <a:t>ライセンスを正確に把握せず，ソフトウェアを再利用してしまうと，ライセンス違反となってしまう恐れがあります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13262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オープンソースソフトウェアの場合，</a:t>
            </a:r>
            <a:endParaRPr kumimoji="1" lang="en-US" altLang="ja-JP" dirty="0" smtClean="0"/>
          </a:p>
          <a:p>
            <a:r>
              <a:rPr kumimoji="1" lang="ja-JP" altLang="en-US" dirty="0" smtClean="0"/>
              <a:t>主にソースコードのコメントアウト部分で明示された</a:t>
            </a:r>
            <a:r>
              <a:rPr kumimoji="1" lang="en-US" altLang="ja-JP" dirty="0" smtClean="0"/>
              <a:t>OSS</a:t>
            </a:r>
            <a:r>
              <a:rPr kumimoji="1" lang="ja-JP" altLang="en-US" dirty="0" smtClean="0"/>
              <a:t>ライセンスを遵守することで，利用できます</a:t>
            </a:r>
            <a:endParaRPr kumimoji="1" lang="en-US" altLang="ja-JP" dirty="0" smtClean="0"/>
          </a:p>
          <a:p>
            <a:r>
              <a:rPr kumimoji="1" lang="ja-JP" altLang="en-US" dirty="0" smtClean="0"/>
              <a:t>以下に示すのは</a:t>
            </a:r>
            <a:r>
              <a:rPr kumimoji="1" lang="en-US" altLang="ja-JP" dirty="0" err="1" smtClean="0"/>
              <a:t>BSDLicense</a:t>
            </a:r>
            <a:r>
              <a:rPr kumimoji="1" lang="ja-JP" altLang="en-US" dirty="0" smtClean="0"/>
              <a:t>のライセンス記述です</a:t>
            </a:r>
            <a:endParaRPr kumimoji="1" lang="en-US" altLang="ja-JP" dirty="0" smtClean="0"/>
          </a:p>
          <a:p>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OSS</a:t>
            </a:r>
            <a:r>
              <a:rPr kumimoji="1" lang="ja-JP" altLang="en-US" dirty="0" smtClean="0"/>
              <a:t>ライセンスは様々な種類が存在します</a:t>
            </a:r>
            <a:endParaRPr kumimoji="1" lang="en-US" altLang="ja-JP" dirty="0" smtClean="0"/>
          </a:p>
          <a:p>
            <a:r>
              <a:rPr kumimoji="1" lang="en-US" altLang="ja-JP" dirty="0" smtClean="0"/>
              <a:t>OSS</a:t>
            </a:r>
            <a:r>
              <a:rPr kumimoji="1" lang="ja-JP" altLang="en-US" dirty="0" smtClean="0"/>
              <a:t>を促進する組織，オープンソースイニシアチブには</a:t>
            </a:r>
            <a:r>
              <a:rPr kumimoji="1" lang="en-US" altLang="ja-JP" dirty="0" smtClean="0"/>
              <a:t>69</a:t>
            </a:r>
            <a:r>
              <a:rPr kumimoji="1" lang="ja-JP" altLang="en-US" dirty="0" smtClean="0"/>
              <a:t>種類の</a:t>
            </a:r>
            <a:r>
              <a:rPr kumimoji="1" lang="en-US" altLang="ja-JP" dirty="0" smtClean="0"/>
              <a:t>OSS</a:t>
            </a:r>
            <a:r>
              <a:rPr kumimoji="1" lang="ja-JP" altLang="en-US" dirty="0" smtClean="0"/>
              <a:t>ライセンスが登録されており，</a:t>
            </a:r>
            <a:endParaRPr kumimoji="1" lang="en-US" altLang="ja-JP" dirty="0" smtClean="0"/>
          </a:p>
          <a:p>
            <a:r>
              <a:rPr kumimoji="1" lang="ja-JP" altLang="en-US" dirty="0" smtClean="0"/>
              <a:t>また，</a:t>
            </a:r>
            <a:r>
              <a:rPr kumimoji="1" lang="en-US" altLang="ja-JP" dirty="0" err="1" smtClean="0"/>
              <a:t>BlackDuck</a:t>
            </a:r>
            <a:r>
              <a:rPr kumimoji="1" lang="ja-JP" altLang="en-US" dirty="0" smtClean="0"/>
              <a:t>のナレッジベースには</a:t>
            </a:r>
            <a:r>
              <a:rPr kumimoji="1" lang="en-US" altLang="ja-JP" dirty="0" smtClean="0"/>
              <a:t>2050</a:t>
            </a:r>
            <a:r>
              <a:rPr kumimoji="1" lang="ja-JP" altLang="en-US" dirty="0" smtClean="0"/>
              <a:t>種類以上のユニークライセンスが確認されています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08386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先行研究として，ライセンス特定手法が複数提案されています</a:t>
            </a:r>
            <a:endParaRPr kumimoji="1" lang="en-US" altLang="ja-JP" dirty="0" smtClean="0"/>
          </a:p>
          <a:p>
            <a:r>
              <a:rPr kumimoji="1" lang="ja-JP" altLang="en-US" dirty="0" smtClean="0"/>
              <a:t>ライセンス特定手法は主に，正規表現を用いてライセンスを特定します</a:t>
            </a:r>
            <a:endParaRPr kumimoji="1" lang="en-US" altLang="ja-JP" dirty="0" smtClean="0"/>
          </a:p>
          <a:p>
            <a:r>
              <a:rPr kumimoji="1" lang="ja-JP" altLang="en-US" dirty="0" smtClean="0"/>
              <a:t>最も精度が高いのは</a:t>
            </a:r>
            <a:r>
              <a:rPr kumimoji="1" lang="en-US" altLang="ja-JP" dirty="0" err="1" smtClean="0"/>
              <a:t>Ninka</a:t>
            </a:r>
            <a:r>
              <a:rPr kumimoji="1" lang="ja-JP" altLang="en-US" dirty="0" smtClean="0"/>
              <a:t>というツールです．</a:t>
            </a:r>
            <a:endParaRPr kumimoji="1" lang="en-US" altLang="ja-JP" dirty="0" smtClean="0"/>
          </a:p>
          <a:p>
            <a:endParaRPr kumimoji="1" lang="en-US" altLang="ja-JP" dirty="0" smtClean="0"/>
          </a:p>
          <a:p>
            <a:r>
              <a:rPr kumimoji="1" lang="ja-JP" altLang="en-US" dirty="0" smtClean="0"/>
              <a:t>その精度は</a:t>
            </a:r>
            <a:r>
              <a:rPr kumimoji="1" lang="en-US" altLang="ja-JP" dirty="0" smtClean="0"/>
              <a:t>966%</a:t>
            </a:r>
            <a:r>
              <a:rPr kumimoji="1" lang="ja-JP" altLang="en-US" dirty="0" smtClean="0"/>
              <a:t>であり，他のツールを圧倒していることが分かります</a:t>
            </a:r>
            <a:endParaRPr kumimoji="1" lang="en-US" altLang="ja-JP" dirty="0" smtClean="0"/>
          </a:p>
          <a:p>
            <a:r>
              <a:rPr kumimoji="1" lang="ja-JP" altLang="en-US" dirty="0" smtClean="0"/>
              <a:t>ただし，この結果は，</a:t>
            </a:r>
            <a:r>
              <a:rPr kumimoji="1" lang="en-US" altLang="ja-JP" dirty="0" err="1" smtClean="0"/>
              <a:t>Ninka</a:t>
            </a:r>
            <a:r>
              <a:rPr kumimoji="1" lang="ja-JP" altLang="en-US" dirty="0" smtClean="0"/>
              <a:t>が未知のライセンスに対して</a:t>
            </a:r>
            <a:r>
              <a:rPr kumimoji="1" lang="en-US" altLang="ja-JP" dirty="0" smtClean="0"/>
              <a:t>UNKNOWN</a:t>
            </a:r>
            <a:r>
              <a:rPr kumimoji="1" lang="ja-JP" altLang="en-US" dirty="0" smtClean="0"/>
              <a:t>を出力できるからであり，</a:t>
            </a:r>
            <a:endParaRPr kumimoji="1" lang="en-US" altLang="ja-JP" dirty="0" smtClean="0"/>
          </a:p>
          <a:p>
            <a:r>
              <a:rPr kumimoji="1" lang="en-US" altLang="ja-JP" dirty="0" smtClean="0"/>
              <a:t>UNKNOWN</a:t>
            </a:r>
            <a:r>
              <a:rPr kumimoji="1" lang="ja-JP" altLang="en-US" dirty="0" smtClean="0"/>
              <a:t>が出力されたファイルは，目視でそのライセンスを確認しなければなりません</a:t>
            </a:r>
            <a:endParaRPr kumimoji="1" lang="en-US" altLang="ja-JP" dirty="0" smtClean="0"/>
          </a:p>
          <a:p>
            <a:r>
              <a:rPr kumimoji="1" lang="ja-JP" altLang="en-US" dirty="0" smtClean="0"/>
              <a:t>本研究では，この</a:t>
            </a:r>
            <a:r>
              <a:rPr kumimoji="1" lang="en-US" altLang="ja-JP" dirty="0" smtClean="0"/>
              <a:t>UNKNOWN</a:t>
            </a:r>
            <a:r>
              <a:rPr kumimoji="1" lang="ja-JP" altLang="en-US" dirty="0" smtClean="0"/>
              <a:t>ファイルについての分析を行いました．</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4</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47952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100" dirty="0" smtClean="0">
                <a:solidFill>
                  <a:srgbClr val="000000"/>
                </a:solidFill>
              </a:rPr>
              <a:t>まず，</a:t>
            </a:r>
            <a:r>
              <a:rPr kumimoji="1" lang="en-US" altLang="en-US" sz="1100" dirty="0" err="1" smtClean="0">
                <a:solidFill>
                  <a:srgbClr val="000000"/>
                </a:solidFill>
              </a:rPr>
              <a:t>Ninka</a:t>
            </a:r>
            <a:r>
              <a:rPr kumimoji="1" lang="ja-JP" altLang="en-US" sz="1100" dirty="0" smtClean="0">
                <a:solidFill>
                  <a:srgbClr val="000000"/>
                </a:solidFill>
              </a:rPr>
              <a:t>の</a:t>
            </a:r>
            <a:r>
              <a:rPr kumimoji="1" lang="en-US" altLang="ja-JP" sz="1100" dirty="0" smtClean="0">
                <a:solidFill>
                  <a:srgbClr val="000000"/>
                </a:solidFill>
              </a:rPr>
              <a:t>Unknown</a:t>
            </a:r>
            <a:r>
              <a:rPr kumimoji="1" lang="ja-JP" altLang="en-US" sz="1100" dirty="0" smtClean="0">
                <a:solidFill>
                  <a:srgbClr val="000000"/>
                </a:solidFill>
              </a:rPr>
              <a:t>は一体どれくらいの頻度で出力されるのかを調べるため，</a:t>
            </a:r>
            <a:r>
              <a:rPr kumimoji="1" lang="en-US" altLang="ja-JP" sz="1100" dirty="0" smtClean="0">
                <a:solidFill>
                  <a:srgbClr val="000000"/>
                </a:solidFill>
              </a:rPr>
              <a:t>Firefox v25.0</a:t>
            </a:r>
            <a:r>
              <a:rPr kumimoji="1" lang="ja-JP" altLang="en-US" sz="1100" dirty="0" smtClean="0">
                <a:solidFill>
                  <a:srgbClr val="000000"/>
                </a:solidFill>
              </a:rPr>
              <a:t>の予備調査を行いました</a:t>
            </a:r>
            <a:endParaRPr kumimoji="1" lang="en-US" altLang="ja-JP" sz="1100" dirty="0" smtClean="0">
              <a:solidFill>
                <a:srgbClr val="000000"/>
              </a:solidFill>
            </a:endParaRPr>
          </a:p>
          <a:p>
            <a:r>
              <a:rPr kumimoji="1" lang="ja-JP" altLang="en-US" sz="1100" dirty="0" smtClean="0">
                <a:solidFill>
                  <a:srgbClr val="000000"/>
                </a:solidFill>
              </a:rPr>
              <a:t>未知ライセンスは全体の</a:t>
            </a:r>
            <a:r>
              <a:rPr kumimoji="1" lang="en-US" altLang="ja-JP" sz="1100" dirty="0" smtClean="0">
                <a:solidFill>
                  <a:srgbClr val="000000"/>
                </a:solidFill>
              </a:rPr>
              <a:t>79%</a:t>
            </a:r>
            <a:r>
              <a:rPr kumimoji="1" lang="ja-JP" altLang="en-US" sz="1100" dirty="0" smtClean="0">
                <a:solidFill>
                  <a:srgbClr val="000000"/>
                </a:solidFill>
              </a:rPr>
              <a:t>，</a:t>
            </a:r>
            <a:r>
              <a:rPr kumimoji="1" lang="en-US" altLang="ja-JP" sz="1100" dirty="0" smtClean="0">
                <a:solidFill>
                  <a:srgbClr val="000000"/>
                </a:solidFill>
              </a:rPr>
              <a:t>NONE6%</a:t>
            </a:r>
            <a:r>
              <a:rPr kumimoji="1" lang="ja-JP" altLang="en-US" sz="1100" dirty="0" smtClean="0">
                <a:solidFill>
                  <a:srgbClr val="000000"/>
                </a:solidFill>
              </a:rPr>
              <a:t>，既知ライセンスが</a:t>
            </a:r>
            <a:r>
              <a:rPr kumimoji="1" lang="en-US" altLang="ja-JP" sz="1100" dirty="0" smtClean="0">
                <a:solidFill>
                  <a:srgbClr val="000000"/>
                </a:solidFill>
              </a:rPr>
              <a:t>15%</a:t>
            </a:r>
            <a:r>
              <a:rPr kumimoji="1" lang="ja-JP" altLang="en-US" sz="1100" dirty="0" smtClean="0">
                <a:solidFill>
                  <a:srgbClr val="000000"/>
                </a:solidFill>
              </a:rPr>
              <a:t>でした</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en-US" altLang="ja-JP" sz="1100" dirty="0" smtClean="0">
                <a:solidFill>
                  <a:srgbClr val="000000"/>
                </a:solidFill>
              </a:rPr>
              <a:t>NONE</a:t>
            </a:r>
            <a:r>
              <a:rPr kumimoji="1" lang="ja-JP" altLang="en-US" sz="1100" dirty="0" smtClean="0">
                <a:solidFill>
                  <a:srgbClr val="000000"/>
                </a:solidFill>
              </a:rPr>
              <a:t>は，ライセンス記述がなかったものを指します．</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en-US" altLang="ja-JP" sz="1100" dirty="0" err="1" smtClean="0">
                <a:solidFill>
                  <a:srgbClr val="000000"/>
                </a:solidFill>
              </a:rPr>
              <a:t>firefox</a:t>
            </a:r>
            <a:r>
              <a:rPr kumimoji="1" lang="en-US" altLang="ja-JP" sz="1100" dirty="0" smtClean="0">
                <a:solidFill>
                  <a:srgbClr val="000000"/>
                </a:solidFill>
              </a:rPr>
              <a:t> </a:t>
            </a:r>
            <a:r>
              <a:rPr kumimoji="1" lang="en-US" altLang="en-US" sz="1100" dirty="0" smtClean="0">
                <a:solidFill>
                  <a:srgbClr val="000000"/>
                </a:solidFill>
              </a:rPr>
              <a:t>v25.0</a:t>
            </a:r>
            <a:r>
              <a:rPr kumimoji="1" lang="ja-JP" altLang="en-US" sz="1100" dirty="0" smtClean="0">
                <a:solidFill>
                  <a:srgbClr val="000000"/>
                </a:solidFill>
              </a:rPr>
              <a:t>は，</a:t>
            </a:r>
            <a:r>
              <a:rPr kumimoji="1" lang="en-US" altLang="ja-JP" sz="1100" dirty="0" smtClean="0">
                <a:solidFill>
                  <a:srgbClr val="000000"/>
                </a:solidFill>
              </a:rPr>
              <a:t>17,678</a:t>
            </a:r>
            <a:r>
              <a:rPr kumimoji="1" lang="ja-JP" altLang="en-US" sz="1100" dirty="0" smtClean="0">
                <a:solidFill>
                  <a:srgbClr val="000000"/>
                </a:solidFill>
              </a:rPr>
              <a:t>ファイルに対して</a:t>
            </a:r>
            <a:r>
              <a:rPr kumimoji="1" lang="en-US" altLang="ja-JP" sz="1100" dirty="0" smtClean="0">
                <a:solidFill>
                  <a:srgbClr val="000000"/>
                </a:solidFill>
              </a:rPr>
              <a:t>UNKNOWN</a:t>
            </a:r>
            <a:r>
              <a:rPr kumimoji="1" lang="ja-JP" altLang="en-US" sz="1100" dirty="0" smtClean="0">
                <a:solidFill>
                  <a:srgbClr val="000000"/>
                </a:solidFill>
              </a:rPr>
              <a:t>が出力されました</a:t>
            </a:r>
            <a:endParaRPr kumimoji="1" lang="en-US" altLang="ja-JP" sz="1100" dirty="0" smtClean="0">
              <a:solidFill>
                <a:srgbClr val="000000"/>
              </a:solidFill>
            </a:endParaRPr>
          </a:p>
          <a:p>
            <a:endParaRPr kumimoji="1" lang="en-US" altLang="ja-JP" sz="1100" dirty="0" smtClean="0">
              <a:solidFill>
                <a:srgbClr val="000000"/>
              </a:solidFill>
            </a:endParaRPr>
          </a:p>
          <a:p>
            <a:r>
              <a:rPr kumimoji="1" lang="ja-JP" altLang="en-US" sz="1100" dirty="0" smtClean="0">
                <a:solidFill>
                  <a:srgbClr val="000000"/>
                </a:solidFill>
              </a:rPr>
              <a:t>しかし全てのファイルを目視で特定するには、大変労力がかかってしまいます</a:t>
            </a:r>
            <a:endParaRPr kumimoji="1" lang="en-US" altLang="ja-JP" sz="1100" dirty="0" smtClean="0">
              <a:solidFill>
                <a:srgbClr val="000000"/>
              </a:solidFill>
            </a:endParaRPr>
          </a:p>
          <a:p>
            <a:endParaRPr kumimoji="1" lang="en-US" altLang="ja-JP" sz="110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100"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100" dirty="0" smtClean="0">
                <a:solidFill>
                  <a:srgbClr val="000000"/>
                </a:solidFill>
              </a:rPr>
              <a:t>アニメーション</a:t>
            </a:r>
            <a:endParaRPr kumimoji="1" lang="en-US" altLang="ja-JP" sz="1100" dirty="0" smtClean="0">
              <a:solidFill>
                <a:srgbClr val="000000"/>
              </a:solidFill>
            </a:endParaRPr>
          </a:p>
          <a:p>
            <a:pPr algn="l"/>
            <a:r>
              <a:rPr kumimoji="1" lang="ja-JP" altLang="en-US" sz="1100" dirty="0" smtClean="0">
                <a:solidFill>
                  <a:srgbClr val="000000"/>
                </a:solidFill>
              </a:rPr>
              <a:t>やはり</a:t>
            </a:r>
            <a:r>
              <a:rPr kumimoji="1" lang="ja-JP" altLang="ja-JP" sz="1100" dirty="0" smtClean="0">
                <a:solidFill>
                  <a:srgbClr val="000000"/>
                </a:solidFill>
              </a:rPr>
              <a:t>U</a:t>
            </a:r>
            <a:r>
              <a:rPr kumimoji="1" lang="en-US" altLang="ja-JP" sz="1100" dirty="0" smtClean="0">
                <a:solidFill>
                  <a:srgbClr val="000000"/>
                </a:solidFill>
              </a:rPr>
              <a:t>NKNOWN</a:t>
            </a:r>
            <a:r>
              <a:rPr kumimoji="1" lang="ja-JP" altLang="en-US" sz="1100" dirty="0" smtClean="0">
                <a:solidFill>
                  <a:srgbClr val="000000"/>
                </a:solidFill>
              </a:rPr>
              <a:t>ファイルの中のライセンスを特定できないと</a:t>
            </a:r>
            <a:endParaRPr kumimoji="1" lang="en-US" altLang="ja-JP" sz="1100" dirty="0" smtClean="0">
              <a:solidFill>
                <a:srgbClr val="000000"/>
              </a:solidFill>
            </a:endParaRPr>
          </a:p>
          <a:p>
            <a:pPr algn="l"/>
            <a:r>
              <a:rPr lang="ja-JP" altLang="en-US" sz="1100" dirty="0" smtClean="0">
                <a:solidFill>
                  <a:srgbClr val="000000"/>
                </a:solidFill>
              </a:rPr>
              <a:t>実用的であるとはいえない</a:t>
            </a:r>
            <a:endParaRPr kumimoji="1" lang="en-US" altLang="ja-JP" sz="1100" dirty="0" smtClean="0">
              <a:solidFill>
                <a:srgbClr val="000000"/>
              </a:solidFill>
            </a:endParaRPr>
          </a:p>
          <a:p>
            <a:endParaRPr kumimoji="1" lang="en-US" altLang="ja-JP" sz="1100" dirty="0" smtClean="0">
              <a:solidFill>
                <a:srgbClr val="000000"/>
              </a:solidFill>
            </a:endParaRPr>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5</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00275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smtClean="0"/>
              <a:t>UNKNOWN</a:t>
            </a:r>
            <a:r>
              <a:rPr lang="ja-JP" altLang="en-US" dirty="0" smtClean="0"/>
              <a:t>ファイルを出力されないようにするには新しくライセンスを追加する必要があります</a:t>
            </a:r>
            <a:endParaRPr lang="en-US" altLang="ja-JP" dirty="0" smtClean="0"/>
          </a:p>
          <a:p>
            <a:endParaRPr lang="en-US" altLang="ja-JP" dirty="0" smtClean="0"/>
          </a:p>
          <a:p>
            <a:r>
              <a:rPr lang="ja-JP" altLang="en-US" dirty="0" smtClean="0"/>
              <a:t>現在未知ライセンス記述を自動で学習する仕組みは，設けられていません</a:t>
            </a:r>
            <a:endParaRPr lang="en-US" altLang="ja-JP" dirty="0" smtClean="0"/>
          </a:p>
          <a:p>
            <a:r>
              <a:rPr lang="ja-JP" altLang="en-US" dirty="0" smtClean="0"/>
              <a:t>ライセンスルール作成の自動化の支援を行う必要があります</a:t>
            </a:r>
            <a:endParaRPr lang="en-US" altLang="ja-JP" dirty="0" smtClean="0"/>
          </a:p>
          <a:p>
            <a:endParaRPr lang="en-US" altLang="ja-JP" dirty="0" smtClean="0"/>
          </a:p>
          <a:p>
            <a:endParaRPr lang="en-US" altLang="ja-JP" dirty="0" smtClean="0"/>
          </a:p>
          <a:p>
            <a:r>
              <a:rPr kumimoji="1" lang="ja-JP" altLang="en-US" dirty="0" smtClean="0"/>
              <a:t>その際には，</a:t>
            </a:r>
            <a:r>
              <a:rPr lang="ja-JP" altLang="en-US" dirty="0" smtClean="0"/>
              <a:t>テキスト分類などの</a:t>
            </a:r>
            <a:r>
              <a:rPr kumimoji="1" lang="ja-JP" altLang="en-US" dirty="0" smtClean="0"/>
              <a:t>テキストマイニング手法が必須であると考えられます</a:t>
            </a:r>
            <a:endParaRPr kumimoji="1" lang="en-US" altLang="ja-JP" dirty="0" smtClean="0"/>
          </a:p>
          <a:p>
            <a:endParaRPr kumimoji="1" lang="en-US" altLang="ja-JP" dirty="0" smtClean="0"/>
          </a:p>
          <a:p>
            <a:endParaRPr kumimoji="1" lang="en-US" altLang="ja-JP" dirty="0" smtClean="0"/>
          </a:p>
          <a:p>
            <a:r>
              <a:rPr kumimoji="1" lang="ja-JP" altLang="en-US" dirty="0" smtClean="0"/>
              <a:t>テキスト分類とは，テキストの内容に基づいて，</a:t>
            </a:r>
            <a:r>
              <a:rPr kumimoji="1" lang="en-US" altLang="ja-JP" dirty="0" smtClean="0"/>
              <a:t>1</a:t>
            </a:r>
            <a:r>
              <a:rPr kumimoji="1" lang="ja-JP" altLang="en-US" dirty="0" smtClean="0"/>
              <a:t>つ以上に分類することです</a:t>
            </a:r>
            <a:endParaRPr kumimoji="1" lang="en-US" altLang="ja-JP" dirty="0" smtClean="0"/>
          </a:p>
          <a:p>
            <a:endParaRPr kumimoji="1" lang="en-US" altLang="ja-JP" dirty="0" smtClean="0"/>
          </a:p>
          <a:p>
            <a:endParaRPr kumimoji="1" lang="en-US" altLang="ja-JP" dirty="0" smtClean="0"/>
          </a:p>
          <a:p>
            <a:r>
              <a:rPr kumimoji="1" lang="ja-JP" altLang="en-US" dirty="0" smtClean="0"/>
              <a:t>テキスト分類が必要な理由は，</a:t>
            </a:r>
            <a:endParaRPr kumimoji="1" lang="en-US" altLang="ja-JP" dirty="0" smtClean="0"/>
          </a:p>
          <a:p>
            <a:r>
              <a:rPr kumimoji="1" lang="en-US" altLang="ja-JP" dirty="0" smtClean="0"/>
              <a:t>UNKNOWN</a:t>
            </a:r>
            <a:r>
              <a:rPr kumimoji="1" lang="ja-JP" altLang="en-US" dirty="0" smtClean="0"/>
              <a:t>ファイルの中には，同じライセンスが存在するので，それらを整理しなければならないからです</a:t>
            </a:r>
            <a:endParaRPr kumimoji="1" lang="en-US" altLang="ja-JP" dirty="0" smtClean="0"/>
          </a:p>
          <a:p>
            <a:endParaRPr kumimoji="1" lang="en-US" altLang="ja-JP" dirty="0" smtClean="0"/>
          </a:p>
          <a:p>
            <a:endParaRPr kumimoji="1" lang="en-US" altLang="ja-JP" dirty="0" smtClean="0"/>
          </a:p>
          <a:p>
            <a:r>
              <a:rPr kumimoji="1" lang="ja-JP" altLang="en-US" dirty="0" smtClean="0"/>
              <a:t>しかし，未知ライセンス記述に対してテキスト分類が行われた例はないので，自動化するためには，テキスト分類の限界を明らかににする必要があります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6</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020833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そこで本研究は，テキスト分類がライセンスルール作成支援にどれくらい有用かどうかを明らかにすることを目的とします</a:t>
            </a:r>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支援の対象となるプロセスは，追加する未知ライセンス決定のための調査です</a:t>
            </a: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アプローチとしては，クラスタリングによるテキスト分類を行います</a:t>
            </a:r>
            <a:endParaRPr lang="en-US" altLang="ja-JP" sz="120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テキスト分類後は，追加すべきライセンスの存在を明らかにするために，各クラスタの調査を行う．</a:t>
            </a:r>
            <a:endParaRPr lang="en-US" altLang="ja-JP" sz="1200"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7</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858104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テキスト分類方法と調査内容について説明します</a:t>
            </a:r>
            <a:endParaRPr kumimoji="1" lang="en-US" altLang="ja-JP" dirty="0" smtClean="0"/>
          </a:p>
          <a:p>
            <a:endParaRPr kumimoji="1" lang="en-US" altLang="ja-JP" dirty="0" smtClean="0"/>
          </a:p>
          <a:p>
            <a:r>
              <a:rPr kumimoji="1" lang="ja-JP" altLang="en-US" dirty="0" smtClean="0"/>
              <a:t>クラスタリングアルゴリズムには</a:t>
            </a:r>
            <a:r>
              <a:rPr kumimoji="1" lang="en-US" altLang="ja-JP" dirty="0" smtClean="0"/>
              <a:t>K-means</a:t>
            </a:r>
            <a:r>
              <a:rPr kumimoji="1" lang="ja-JP" altLang="en-US" dirty="0" smtClean="0"/>
              <a:t>を用います</a:t>
            </a:r>
            <a:endParaRPr kumimoji="1" lang="en-US" altLang="ja-JP" dirty="0" smtClean="0"/>
          </a:p>
          <a:p>
            <a:endParaRPr kumimoji="1" lang="en-US" altLang="ja-JP" dirty="0" smtClean="0"/>
          </a:p>
          <a:p>
            <a:endParaRPr kumimoji="1" lang="en-US" altLang="ja-JP" dirty="0" smtClean="0"/>
          </a:p>
          <a:p>
            <a:r>
              <a:rPr kumimoji="1" lang="en-US" altLang="ja-JP" dirty="0" smtClean="0"/>
              <a:t>K-means</a:t>
            </a:r>
            <a:r>
              <a:rPr kumimoji="1" lang="ja-JP" altLang="en-US" dirty="0" smtClean="0"/>
              <a:t>を用いた理由として，</a:t>
            </a:r>
            <a:endParaRPr kumimoji="1" lang="en-US" altLang="ja-JP" dirty="0" smtClean="0"/>
          </a:p>
          <a:p>
            <a:r>
              <a:rPr kumimoji="1" lang="ja-JP" altLang="en-US" dirty="0" smtClean="0"/>
              <a:t>過去にライセンス記述に対してクラスタリングが行われた例がなく，</a:t>
            </a:r>
            <a:endParaRPr kumimoji="1" lang="en-US" altLang="ja-JP" dirty="0" smtClean="0"/>
          </a:p>
          <a:p>
            <a:r>
              <a:rPr kumimoji="1" lang="ja-JP" altLang="en-US" dirty="0" smtClean="0"/>
              <a:t>結果が予想できないことから，</a:t>
            </a:r>
            <a:endParaRPr kumimoji="1" lang="en-US" altLang="ja-JP" dirty="0" smtClean="0"/>
          </a:p>
          <a:p>
            <a:r>
              <a:rPr kumimoji="1" lang="ja-JP" altLang="en-US" dirty="0" smtClean="0"/>
              <a:t>結果の読み取りやすい、シンプルなアルゴリズムである必要があったためです。</a:t>
            </a:r>
            <a:endParaRPr kumimoji="1" lang="en-US" altLang="ja-JP" dirty="0" smtClean="0"/>
          </a:p>
          <a:p>
            <a:endParaRPr kumimoji="1" lang="en-US" altLang="ja-JP" dirty="0" smtClean="0"/>
          </a:p>
          <a:p>
            <a:endParaRPr kumimoji="1" lang="en-US" altLang="ja-JP" dirty="0" smtClean="0"/>
          </a:p>
          <a:p>
            <a:pPr marL="0" indent="0">
              <a:buNone/>
            </a:pPr>
            <a:r>
              <a:rPr kumimoji="1" lang="ja-JP" altLang="en-US" dirty="0" smtClean="0"/>
              <a:t>そしてクラスタリング後は</a:t>
            </a:r>
            <a:endParaRPr kumimoji="1" lang="en-US" altLang="ja-JP" dirty="0" smtClean="0"/>
          </a:p>
          <a:p>
            <a:pPr marL="0" indent="0">
              <a:buNone/>
            </a:pPr>
            <a:r>
              <a:rPr kumimoji="1" lang="ja-JP" altLang="en-US" dirty="0" smtClean="0"/>
              <a:t>各クラスタに同一のライセンスがどれくらい存在するか</a:t>
            </a:r>
            <a:endParaRPr kumimoji="1" lang="en-US" altLang="ja-JP" dirty="0" smtClean="0"/>
          </a:p>
          <a:p>
            <a:r>
              <a:rPr kumimoji="1" lang="ja-JP" altLang="en-US" dirty="0" smtClean="0"/>
              <a:t>どうかの調査を行います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右の図のように，同じライセンスで固まっているクラスタができれば，容易に追加すべきライセンスを見つけることができます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8</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13159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クラスタリング時のクラスタ数を説明します</a:t>
            </a:r>
            <a:endParaRPr kumimoji="1" lang="en-US" altLang="ja-JP" dirty="0" smtClean="0"/>
          </a:p>
          <a:p>
            <a:endParaRPr kumimoji="1" lang="en-US" altLang="ja-JP" dirty="0" smtClean="0"/>
          </a:p>
          <a:p>
            <a:endParaRPr kumimoji="1" lang="en-US" altLang="ja-JP" dirty="0" smtClean="0"/>
          </a:p>
          <a:p>
            <a:r>
              <a:rPr kumimoji="1" lang="en-US" altLang="ja-JP" dirty="0" smtClean="0"/>
              <a:t>OSI</a:t>
            </a:r>
            <a:r>
              <a:rPr kumimoji="1" lang="ja-JP" altLang="en-US" dirty="0" smtClean="0"/>
              <a:t>が認定している，</a:t>
            </a:r>
            <a:r>
              <a:rPr kumimoji="1" lang="en-US" altLang="ja-JP" dirty="0" smtClean="0"/>
              <a:t>OSS</a:t>
            </a:r>
            <a:r>
              <a:rPr kumimoji="1" lang="ja-JP" altLang="en-US" dirty="0" smtClean="0"/>
              <a:t>ライセンスから以下の</a:t>
            </a:r>
            <a:r>
              <a:rPr kumimoji="1" lang="en-US" altLang="ja-JP" dirty="0" smtClean="0"/>
              <a:t>14</a:t>
            </a:r>
            <a:r>
              <a:rPr kumimoji="1" lang="ja-JP" altLang="en-US" dirty="0" smtClean="0"/>
              <a:t>のライセンスを選びました．</a:t>
            </a:r>
            <a:endParaRPr kumimoji="1" lang="en-US" altLang="ja-JP" dirty="0" smtClean="0"/>
          </a:p>
          <a:p>
            <a:endParaRPr kumimoji="1" lang="en-US" altLang="ja-JP" dirty="0" smtClean="0"/>
          </a:p>
          <a:p>
            <a:endParaRPr kumimoji="1" lang="en-US" altLang="ja-JP" dirty="0" smtClean="0"/>
          </a:p>
          <a:p>
            <a:r>
              <a:rPr kumimoji="1" lang="en-US" altLang="ja-JP" dirty="0" smtClean="0"/>
              <a:t>K-means</a:t>
            </a:r>
            <a:r>
              <a:rPr kumimoji="1" lang="ja-JP" altLang="en-US" dirty="0" smtClean="0"/>
              <a:t>の最適クラスタ数は不明なため，クラスタ数は選んだライセンスの数である１４とします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9</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18909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データセットとして</a:t>
            </a:r>
            <a:r>
              <a:rPr kumimoji="1" lang="en-US" altLang="ja-JP" dirty="0" smtClean="0"/>
              <a:t>Linux</a:t>
            </a:r>
            <a:r>
              <a:rPr kumimoji="1" lang="ja-JP" altLang="en-US" dirty="0" smtClean="0"/>
              <a:t>ディストリビューションの一つである</a:t>
            </a:r>
            <a:r>
              <a:rPr kumimoji="1" lang="en-US" altLang="ja-JP" dirty="0" err="1" smtClean="0"/>
              <a:t>Debian</a:t>
            </a:r>
            <a:r>
              <a:rPr kumimoji="1" lang="en-US" altLang="ja-JP" dirty="0" smtClean="0"/>
              <a:t> v7.8.0</a:t>
            </a:r>
            <a:r>
              <a:rPr kumimoji="1" lang="ja-JP" altLang="en-US" dirty="0" smtClean="0"/>
              <a:t>から抽出した</a:t>
            </a:r>
            <a:r>
              <a:rPr kumimoji="1" lang="en-US" altLang="ja-JP" dirty="0" smtClean="0"/>
              <a:t>2838</a:t>
            </a:r>
            <a:r>
              <a:rPr kumimoji="1" lang="ja-JP" altLang="en-US" dirty="0" smtClean="0"/>
              <a:t>の</a:t>
            </a:r>
            <a:r>
              <a:rPr kumimoji="1" lang="en-US" altLang="ja-JP" dirty="0" smtClean="0"/>
              <a:t>UNKNOWN</a:t>
            </a:r>
            <a:r>
              <a:rPr kumimoji="1" lang="ja-JP" altLang="en-US" dirty="0" smtClean="0"/>
              <a:t>ファイルを用いました，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err="1" smtClean="0"/>
              <a:t>Debian</a:t>
            </a:r>
            <a:r>
              <a:rPr kumimoji="1" lang="ja-JP" altLang="en-US" dirty="0" smtClean="0"/>
              <a:t>を用いた理由は，</a:t>
            </a:r>
            <a:r>
              <a:rPr kumimoji="1" lang="en-US" altLang="ja-JP" dirty="0" err="1" smtClean="0"/>
              <a:t>Debian</a:t>
            </a:r>
            <a:r>
              <a:rPr kumimoji="1" lang="ja-JP" altLang="en-US" dirty="0" smtClean="0"/>
              <a:t>にはソフトウェアパッケージが多数存在し，</a:t>
            </a:r>
            <a:r>
              <a:rPr kumimoji="1" lang="en-US" altLang="ja-JP" dirty="0" smtClean="0"/>
              <a:t>OSS</a:t>
            </a:r>
            <a:r>
              <a:rPr kumimoji="1" lang="ja-JP" altLang="en-US" dirty="0" smtClean="0"/>
              <a:t>ライセンスがたくさん存在するので，実験結果に一般性を持たせることができるからです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UNKNOWN</a:t>
            </a:r>
            <a:r>
              <a:rPr kumimoji="1" lang="ja-JP" altLang="en-US" dirty="0" smtClean="0"/>
              <a:t>ファイル抽出方法は</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まず</a:t>
            </a:r>
            <a:r>
              <a:rPr kumimoji="1" lang="en-US" altLang="ja-JP" dirty="0" smtClean="0"/>
              <a:t>12,725</a:t>
            </a:r>
            <a:r>
              <a:rPr kumimoji="1" lang="ja-JP" altLang="en-US" dirty="0" smtClean="0"/>
              <a:t>のソフトウェアパッケージを選出します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同じソフトウェアパッケージから抽出すると，同じライセンス記述を抽出してしまう恐れがあるので，</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各ソフトウェアパッケージからランダムに</a:t>
            </a:r>
            <a:r>
              <a:rPr kumimoji="1" lang="en-US" altLang="ja-JP" dirty="0" smtClean="0"/>
              <a:t>1</a:t>
            </a:r>
            <a:r>
              <a:rPr kumimoji="1" lang="ja-JP" altLang="en-US" dirty="0" smtClean="0"/>
              <a:t>ファイル選びソースファイル集合を作成しました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そのソースファイル集合のライセンスを</a:t>
            </a:r>
            <a:r>
              <a:rPr kumimoji="1" lang="en-US" altLang="ja-JP" dirty="0" err="1" smtClean="0"/>
              <a:t>Ninka</a:t>
            </a:r>
            <a:r>
              <a:rPr kumimoji="1" lang="ja-JP" altLang="en-US" dirty="0" smtClean="0"/>
              <a:t>で特定し，出力された</a:t>
            </a:r>
            <a:r>
              <a:rPr kumimoji="1" lang="en-US" altLang="ja-JP" dirty="0" smtClean="0"/>
              <a:t>2838</a:t>
            </a:r>
            <a:r>
              <a:rPr kumimoji="1" lang="ja-JP" altLang="en-US" dirty="0" smtClean="0"/>
              <a:t>の</a:t>
            </a:r>
            <a:r>
              <a:rPr kumimoji="1" lang="en-US" altLang="ja-JP" dirty="0" smtClean="0"/>
              <a:t>UNKNOWN</a:t>
            </a:r>
            <a:r>
              <a:rPr kumimoji="1" lang="ja-JP" altLang="en-US" dirty="0" smtClean="0"/>
              <a:t>ファイルを抽出しました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その後データセットのライセンスを目視により特定しました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10</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741700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データセットの</a:t>
            </a:r>
            <a:r>
              <a:rPr kumimoji="1" lang="en-US" altLang="ja-JP" dirty="0" smtClean="0"/>
              <a:t>UNKNWNO</a:t>
            </a:r>
            <a:r>
              <a:rPr kumimoji="1" lang="ja-JP" altLang="en-US" dirty="0" smtClean="0"/>
              <a:t>ファイルのライセンスを目視により特定した結果の上位</a:t>
            </a:r>
            <a:r>
              <a:rPr kumimoji="1" lang="en-US" altLang="ja-JP" dirty="0" smtClean="0"/>
              <a:t>10</a:t>
            </a:r>
            <a:r>
              <a:rPr kumimoji="1" lang="ja-JP" altLang="en-US" dirty="0" smtClean="0"/>
              <a:t>位をを示します</a:t>
            </a:r>
            <a:endParaRPr kumimoji="1" lang="en-US" altLang="ja-JP" dirty="0" smtClean="0"/>
          </a:p>
          <a:p>
            <a:endParaRPr kumimoji="1" lang="en-US" altLang="ja-JP" dirty="0" smtClean="0"/>
          </a:p>
          <a:p>
            <a:r>
              <a:rPr kumimoji="1" lang="ja-JP" altLang="en-US" dirty="0" smtClean="0"/>
              <a:t>合計で</a:t>
            </a:r>
            <a:r>
              <a:rPr kumimoji="1" lang="en-US" altLang="ja-JP" dirty="0" smtClean="0"/>
              <a:t>137</a:t>
            </a:r>
            <a:r>
              <a:rPr kumimoji="1" lang="ja-JP" altLang="en-US" dirty="0" smtClean="0"/>
              <a:t>種類ものライセンスが存在しました．</a:t>
            </a:r>
            <a:endParaRPr kumimoji="1" lang="en-US" altLang="ja-JP" dirty="0" smtClean="0"/>
          </a:p>
          <a:p>
            <a:endParaRPr kumimoji="1" lang="en-US" altLang="ja-JP" dirty="0" smtClean="0"/>
          </a:p>
          <a:p>
            <a:r>
              <a:rPr kumimoji="1" lang="ja-JP" altLang="en-US" dirty="0" smtClean="0"/>
              <a:t>最も多いものは，</a:t>
            </a:r>
            <a:r>
              <a:rPr kumimoji="1" lang="en-US" altLang="ja-JP" dirty="0" smtClean="0"/>
              <a:t>Copyright</a:t>
            </a:r>
            <a:r>
              <a:rPr kumimoji="1" lang="ja-JP" altLang="en-US" dirty="0" smtClean="0"/>
              <a:t>のみの記述でした．</a:t>
            </a:r>
            <a:endParaRPr kumimoji="1" lang="en-US" altLang="ja-JP" dirty="0" smtClean="0"/>
          </a:p>
          <a:p>
            <a:r>
              <a:rPr kumimoji="1" lang="ja-JP" altLang="en-US" dirty="0" smtClean="0"/>
              <a:t>その次に多いものが</a:t>
            </a:r>
            <a:r>
              <a:rPr kumimoji="1" lang="en-US" altLang="ja-JP" dirty="0" smtClean="0"/>
              <a:t>NONE</a:t>
            </a:r>
            <a:r>
              <a:rPr kumimoji="1" lang="ja-JP" altLang="en-US" dirty="0" smtClean="0"/>
              <a:t>でした．</a:t>
            </a:r>
            <a:endParaRPr kumimoji="1" lang="en-US" altLang="ja-JP" dirty="0" smtClean="0"/>
          </a:p>
          <a:p>
            <a:endParaRPr kumimoji="1" lang="en-US" altLang="ja-JP" dirty="0" smtClean="0"/>
          </a:p>
          <a:p>
            <a:r>
              <a:rPr kumimoji="1" lang="en-US" altLang="ja-JP" dirty="0" smtClean="0"/>
              <a:t>NONE</a:t>
            </a:r>
            <a:r>
              <a:rPr kumimoji="1" lang="ja-JP" altLang="en-US" dirty="0" smtClean="0"/>
              <a:t>はライセンス記述が存在しなかったものです．</a:t>
            </a:r>
            <a:endParaRPr kumimoji="1" lang="en-US" altLang="ja-JP" dirty="0" smtClean="0"/>
          </a:p>
          <a:p>
            <a:r>
              <a:rPr kumimoji="1" lang="en-US" altLang="en-US" dirty="0" smtClean="0"/>
              <a:t>NONE</a:t>
            </a:r>
            <a:r>
              <a:rPr kumimoji="1" lang="ja-JP" altLang="en-US" dirty="0" smtClean="0"/>
              <a:t>が</a:t>
            </a:r>
            <a:r>
              <a:rPr kumimoji="1" lang="en-US" altLang="ja-JP" dirty="0" smtClean="0"/>
              <a:t>UNKNOWN</a:t>
            </a:r>
            <a:r>
              <a:rPr kumimoji="1" lang="ja-JP" altLang="en-US" dirty="0" smtClean="0"/>
              <a:t>ファイルの中に存在する理由は</a:t>
            </a:r>
            <a:endParaRPr kumimoji="1" lang="en-US" altLang="ja-JP" dirty="0" smtClean="0"/>
          </a:p>
          <a:p>
            <a:r>
              <a:rPr kumimoji="1" lang="en-US" altLang="ja-JP" dirty="0" err="1" smtClean="0"/>
              <a:t>Ninka</a:t>
            </a:r>
            <a:r>
              <a:rPr kumimoji="1" lang="ja-JP" altLang="en-US" dirty="0" smtClean="0"/>
              <a:t>のライセンス記述の抽出は稀に失敗します．</a:t>
            </a:r>
            <a:endParaRPr kumimoji="1" lang="en-US" altLang="ja-JP" dirty="0" smtClean="0"/>
          </a:p>
          <a:p>
            <a:r>
              <a:rPr kumimoji="1" lang="en-US" altLang="ja-JP" dirty="0" err="1" smtClean="0"/>
              <a:t>Ninka</a:t>
            </a:r>
            <a:r>
              <a:rPr kumimoji="1" lang="ja-JP" altLang="en-US" dirty="0" smtClean="0"/>
              <a:t>に対応していないコメントアウト記法や，ライセンスを表示するプログラムなどが，検出されてしまうからです．</a:t>
            </a:r>
            <a:endParaRPr kumimoji="1" lang="en-US" altLang="ja-JP" dirty="0" smtClean="0"/>
          </a:p>
          <a:p>
            <a:endParaRPr kumimoji="1" lang="en-US" altLang="ja-JP" dirty="0" smtClean="0"/>
          </a:p>
          <a:p>
            <a:endParaRPr kumimoji="1" lang="en-US" altLang="ja-JP" dirty="0" smtClean="0"/>
          </a:p>
          <a:p>
            <a:r>
              <a:rPr kumimoji="1" lang="en-US" altLang="ja-JP" dirty="0" err="1" smtClean="0"/>
              <a:t>SeeFile</a:t>
            </a:r>
            <a:r>
              <a:rPr kumimoji="1" lang="ja-JP" altLang="en-US" dirty="0" smtClean="0"/>
              <a:t>はライセンスが書かれたファイルへの参照を示す，ライセンス記述です．</a:t>
            </a:r>
            <a:endParaRPr kumimoji="1" lang="en-US" altLang="ja-JP" dirty="0" smtClean="0"/>
          </a:p>
          <a:p>
            <a:endParaRPr kumimoji="1" lang="en-US" altLang="ja-JP" dirty="0" smtClean="0"/>
          </a:p>
          <a:p>
            <a:r>
              <a:rPr kumimoji="1" lang="ja-JP" altLang="en-US" dirty="0" smtClean="0"/>
              <a:t>このようなライセンスで構成されている</a:t>
            </a:r>
            <a:r>
              <a:rPr kumimoji="1" lang="en-US" altLang="ja-JP" dirty="0" smtClean="0"/>
              <a:t>UNKNOWN</a:t>
            </a:r>
            <a:r>
              <a:rPr kumimoji="1" lang="ja-JP" altLang="en-US" dirty="0" smtClean="0"/>
              <a:t>ファイルのクラスタリングを行います．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6682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分析結果です</a:t>
            </a:r>
            <a:endParaRPr kumimoji="1" lang="en-US" altLang="ja-JP" dirty="0" smtClean="0"/>
          </a:p>
          <a:p>
            <a:r>
              <a:rPr kumimoji="1" lang="en-US" altLang="ja-JP" dirty="0" smtClean="0"/>
              <a:t>2,838</a:t>
            </a:r>
            <a:r>
              <a:rPr kumimoji="1" lang="ja-JP" altLang="en-US" dirty="0" smtClean="0"/>
              <a:t>のファイルをクラスタリングした結果を示します</a:t>
            </a:r>
            <a:endParaRPr kumimoji="1" lang="en-US" altLang="ja-JP" dirty="0" smtClean="0"/>
          </a:p>
          <a:p>
            <a:r>
              <a:rPr kumimoji="1" lang="ja-JP" altLang="en-US" dirty="0" smtClean="0"/>
              <a:t>表には，目視によるクラスタのライセンスの内訳と，ファイル数を表示しています</a:t>
            </a:r>
            <a:endParaRPr kumimoji="1" lang="en-US" altLang="ja-JP" dirty="0" smtClean="0"/>
          </a:p>
          <a:p>
            <a:r>
              <a:rPr kumimoji="1" lang="ja-JP" altLang="en-US" dirty="0" smtClean="0"/>
              <a:t>セルが緑色のクラスタは，</a:t>
            </a:r>
            <a:r>
              <a:rPr kumimoji="1" lang="en-US" altLang="ja-JP" dirty="0" smtClean="0"/>
              <a:t>1</a:t>
            </a:r>
            <a:r>
              <a:rPr kumimoji="1" lang="ja-JP" altLang="en-US" dirty="0" smtClean="0"/>
              <a:t>つのライセンスで</a:t>
            </a:r>
            <a:r>
              <a:rPr kumimoji="1" lang="en-US" altLang="ja-JP" dirty="0" smtClean="0"/>
              <a:t>75%</a:t>
            </a:r>
            <a:r>
              <a:rPr kumimoji="1" lang="ja-JP" altLang="en-US" dirty="0" smtClean="0"/>
              <a:t>以上占めているクラスタ，オレンジ色のクラスタはライセンス記述がないクラスタです</a:t>
            </a:r>
            <a:endParaRPr kumimoji="1" lang="en-US" altLang="ja-JP" dirty="0" smtClean="0"/>
          </a:p>
          <a:p>
            <a:endParaRPr kumimoji="1" lang="en-US" altLang="ja-JP" dirty="0" smtClean="0"/>
          </a:p>
          <a:p>
            <a:r>
              <a:rPr kumimoji="1" lang="ja-JP" altLang="en-US" dirty="0" smtClean="0"/>
              <a:t>目視によるライセンスの内訳はクラスタ内で上位</a:t>
            </a:r>
            <a:r>
              <a:rPr kumimoji="1" lang="en-US" altLang="ja-JP" dirty="0" smtClean="0"/>
              <a:t>3</a:t>
            </a:r>
            <a:r>
              <a:rPr kumimoji="1" lang="ja-JP" altLang="en-US" dirty="0" smtClean="0"/>
              <a:t>つのライセンスを表示しています</a:t>
            </a:r>
            <a:endParaRPr kumimoji="1" lang="en-US" altLang="ja-JP" dirty="0" smtClean="0"/>
          </a:p>
          <a:p>
            <a:endParaRPr kumimoji="1" lang="en-US" altLang="ja-JP" dirty="0" smtClean="0"/>
          </a:p>
          <a:p>
            <a:endParaRPr kumimoji="1" lang="en-US" altLang="ja-JP" dirty="0" smtClean="0"/>
          </a:p>
          <a:p>
            <a:r>
              <a:rPr kumimoji="1" lang="ja-JP" altLang="en-US" dirty="0" smtClean="0"/>
              <a:t>ライセンス記述が全くなかったクラスタは</a:t>
            </a:r>
            <a:r>
              <a:rPr kumimoji="1" lang="en-US" altLang="ja-JP" dirty="0" smtClean="0"/>
              <a:t>3</a:t>
            </a:r>
            <a:r>
              <a:rPr kumimoji="1" lang="ja-JP" altLang="en-US" dirty="0" smtClean="0"/>
              <a:t>つ存在します</a:t>
            </a:r>
            <a:endParaRPr kumimoji="1" lang="en-US" altLang="ja-JP" dirty="0" smtClean="0"/>
          </a:p>
          <a:p>
            <a:r>
              <a:rPr kumimoji="1" lang="en-US" altLang="ja-JP" dirty="0" err="1" smtClean="0"/>
              <a:t>Ninka</a:t>
            </a:r>
            <a:r>
              <a:rPr kumimoji="1" lang="ja-JP" altLang="en-US" dirty="0" smtClean="0"/>
              <a:t>は稀にライセンス記述抽出に失敗することがあるのですが，</a:t>
            </a:r>
            <a:endParaRPr kumimoji="1" lang="en-US" altLang="ja-JP" dirty="0" smtClean="0"/>
          </a:p>
          <a:p>
            <a:r>
              <a:rPr kumimoji="1" lang="ja-JP" altLang="en-US" dirty="0" smtClean="0"/>
              <a:t>一つのクラスタに固まってくれると，目視しなくても済むので負担をへらすことができそうです</a:t>
            </a:r>
            <a:endParaRPr kumimoji="1" lang="en-US" altLang="ja-JP" dirty="0" smtClean="0"/>
          </a:p>
          <a:p>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ファイル数が</a:t>
            </a:r>
            <a:r>
              <a:rPr kumimoji="1" lang="en-US" altLang="ja-JP" dirty="0" smtClean="0"/>
              <a:t>10</a:t>
            </a:r>
            <a:r>
              <a:rPr kumimoji="1" lang="ja-JP" altLang="en-US" dirty="0" smtClean="0"/>
              <a:t>以下のクラスタが</a:t>
            </a:r>
            <a:r>
              <a:rPr kumimoji="1" lang="en-US" altLang="ja-JP" dirty="0" smtClean="0"/>
              <a:t>5</a:t>
            </a:r>
            <a:r>
              <a:rPr kumimoji="1" lang="ja-JP" altLang="en-US" dirty="0" smtClean="0"/>
              <a:t>つできています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，クラスタ</a:t>
            </a:r>
            <a:r>
              <a:rPr kumimoji="1" lang="en-US" altLang="ja-JP" dirty="0" smtClean="0"/>
              <a:t>2</a:t>
            </a:r>
            <a:r>
              <a:rPr kumimoji="1" lang="ja-JP" altLang="en-US" dirty="0" smtClean="0"/>
              <a:t>，</a:t>
            </a:r>
            <a:r>
              <a:rPr kumimoji="1" lang="en-US" altLang="ja-JP" dirty="0" smtClean="0"/>
              <a:t>9</a:t>
            </a:r>
            <a:r>
              <a:rPr kumimoji="1" lang="ja-JP" altLang="en-US" dirty="0" smtClean="0"/>
              <a:t>，</a:t>
            </a:r>
            <a:r>
              <a:rPr kumimoji="1" lang="en-US" altLang="ja-JP" dirty="0" smtClean="0"/>
              <a:t>10</a:t>
            </a:r>
            <a:r>
              <a:rPr kumimoji="1" lang="ja-JP" altLang="en-US" dirty="0" smtClean="0"/>
              <a:t>，</a:t>
            </a:r>
            <a:r>
              <a:rPr kumimoji="1" lang="en-US" altLang="ja-JP" dirty="0" smtClean="0"/>
              <a:t>11</a:t>
            </a:r>
            <a:r>
              <a:rPr kumimoji="1" lang="ja-JP" altLang="en-US" dirty="0" smtClean="0"/>
              <a:t>，</a:t>
            </a:r>
            <a:r>
              <a:rPr kumimoji="1" lang="en-US" altLang="ja-JP" dirty="0" smtClean="0"/>
              <a:t>13</a:t>
            </a:r>
            <a:r>
              <a:rPr kumimoji="1" lang="ja-JP" altLang="en-US" dirty="0" smtClean="0"/>
              <a:t>です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これらは主にソースコードやライセンスの全文などで，ものすごく長い文章でした．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逆にクラスタ</a:t>
            </a:r>
            <a:r>
              <a:rPr kumimoji="1" lang="en-US" altLang="ja-JP" dirty="0" smtClean="0"/>
              <a:t>14</a:t>
            </a:r>
            <a:r>
              <a:rPr kumimoji="1" lang="ja-JP" altLang="en-US" dirty="0" smtClean="0"/>
              <a:t>には，</a:t>
            </a:r>
            <a:r>
              <a:rPr kumimoji="1" lang="en-US" altLang="ja-JP" dirty="0" smtClean="0"/>
              <a:t>Copyright</a:t>
            </a:r>
            <a:r>
              <a:rPr kumimoji="1" lang="ja-JP" altLang="en-US" dirty="0" smtClean="0"/>
              <a:t>のみやライセンス名のみなどの短い文章が入っています．</a:t>
            </a:r>
            <a:endParaRPr kumimoji="1" lang="en-US" altLang="ja-JP" dirty="0" smtClean="0"/>
          </a:p>
          <a:p>
            <a:endParaRPr kumimoji="1" lang="en-US" altLang="ja-JP" dirty="0" smtClean="0"/>
          </a:p>
          <a:p>
            <a:endParaRPr kumimoji="1" lang="en-US" altLang="ja-JP" dirty="0" smtClean="0"/>
          </a:p>
          <a:p>
            <a:r>
              <a:rPr kumimoji="1" lang="ja-JP" altLang="en-US" dirty="0" smtClean="0"/>
              <a:t>調査内容である，各クラスタに同じライセンスがどれくらい存在するかについてですが</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1</a:t>
            </a:r>
            <a:r>
              <a:rPr kumimoji="1" lang="ja-JP" altLang="en-US" dirty="0" smtClean="0"/>
              <a:t>つのライセンスで</a:t>
            </a:r>
            <a:r>
              <a:rPr kumimoji="1" lang="en-US" altLang="ja-JP" dirty="0" smtClean="0"/>
              <a:t>75%</a:t>
            </a:r>
            <a:r>
              <a:rPr kumimoji="1" lang="ja-JP" altLang="en-US" dirty="0" smtClean="0"/>
              <a:t>を占めているクラスタは</a:t>
            </a:r>
            <a:r>
              <a:rPr kumimoji="1" lang="en-US" altLang="ja-JP" dirty="0" smtClean="0"/>
              <a:t>3</a:t>
            </a:r>
            <a:r>
              <a:rPr kumimoji="1" lang="ja-JP" altLang="en-US" dirty="0" smtClean="0"/>
              <a:t>つ存在します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特にクラスタ</a:t>
            </a:r>
            <a:r>
              <a:rPr kumimoji="1" lang="en-US" altLang="ja-JP" dirty="0" smtClean="0"/>
              <a:t>7</a:t>
            </a:r>
            <a:r>
              <a:rPr kumimoji="1" lang="ja-JP" altLang="en-US" dirty="0" smtClean="0"/>
              <a:t>は</a:t>
            </a:r>
            <a:r>
              <a:rPr kumimoji="1" lang="en-US" altLang="ja-JP" dirty="0" smtClean="0"/>
              <a:t>ZLIB</a:t>
            </a:r>
            <a:r>
              <a:rPr kumimoji="1" lang="ja-JP" altLang="en-US" dirty="0" smtClean="0"/>
              <a:t>ライセンスが</a:t>
            </a:r>
            <a:r>
              <a:rPr kumimoji="1" lang="en-US" altLang="ja-JP" dirty="0" smtClean="0"/>
              <a:t>95%</a:t>
            </a:r>
            <a:r>
              <a:rPr kumimoji="1" lang="ja-JP" altLang="en-US" dirty="0" smtClean="0"/>
              <a:t>を占めています</a:t>
            </a:r>
            <a:endParaRPr kumimoji="1" lang="en-US" altLang="ja-JP" dirty="0" smtClean="0"/>
          </a:p>
          <a:p>
            <a:r>
              <a:rPr kumimoji="1" lang="ja-JP" altLang="en-US" dirty="0" smtClean="0"/>
              <a:t>アニメーション</a:t>
            </a:r>
            <a:endParaRPr kumimoji="1" lang="en-US" altLang="ja-JP" dirty="0" smtClean="0"/>
          </a:p>
          <a:p>
            <a:r>
              <a:rPr kumimoji="1" lang="ja-JP" altLang="en-US" dirty="0" smtClean="0"/>
              <a:t>以上のことから，</a:t>
            </a:r>
            <a:r>
              <a:rPr kumimoji="1" lang="en-US" altLang="ja-JP" dirty="0" smtClean="0"/>
              <a:t>K-means</a:t>
            </a:r>
            <a:r>
              <a:rPr kumimoji="1" lang="ja-JP" altLang="en-US" dirty="0" smtClean="0"/>
              <a:t>法によるクラスタリングはライセンスルール作成プロセスの支援に有用ではないかと考えられます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052485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以上のことから，</a:t>
            </a:r>
            <a:r>
              <a:rPr kumimoji="1" lang="en-US" altLang="ja-JP" dirty="0" smtClean="0"/>
              <a:t>K-means</a:t>
            </a:r>
            <a:r>
              <a:rPr kumimoji="1" lang="ja-JP" altLang="en-US" dirty="0" smtClean="0"/>
              <a:t>法によるクラスタリングはライセンスルール作成プロセスの支援に有用ではないかと考えられます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13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52590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これは，各ライセンス記述に出てくる単語の頻度を多次元尺度構成法によりプロットした</a:t>
            </a:r>
            <a:r>
              <a:rPr kumimoji="1" lang="ja-JP" altLang="en-US" smtClean="0"/>
              <a:t>図です．縦軸</a:t>
            </a:r>
            <a:r>
              <a:rPr kumimoji="1" lang="ja-JP" altLang="en-US" dirty="0" smtClean="0"/>
              <a:t>と横軸はライセンス記述間の</a:t>
            </a:r>
            <a:r>
              <a:rPr kumimoji="1" lang="ja-JP" altLang="en-US" smtClean="0"/>
              <a:t>距離です．</a:t>
            </a:r>
            <a:endParaRPr kumimoji="1" lang="en-US" altLang="ja-JP" dirty="0" smtClean="0"/>
          </a:p>
          <a:p>
            <a:r>
              <a:rPr kumimoji="1" lang="ja-JP" altLang="en-US" dirty="0" smtClean="0"/>
              <a:t>ライセンス同士が</a:t>
            </a:r>
            <a:endParaRPr kumimoji="1" lang="en-US" altLang="ja-JP" dirty="0" smtClean="0"/>
          </a:p>
          <a:p>
            <a:r>
              <a:rPr kumimoji="1" lang="en-US" altLang="ja-JP" dirty="0" smtClean="0"/>
              <a:t>GPL</a:t>
            </a:r>
            <a:r>
              <a:rPr kumimoji="1" lang="ja-JP" altLang="en-US" dirty="0" smtClean="0"/>
              <a:t>，</a:t>
            </a:r>
            <a:r>
              <a:rPr kumimoji="1" lang="en-US" altLang="ja-JP" dirty="0" smtClean="0"/>
              <a:t>LGPL</a:t>
            </a:r>
            <a:r>
              <a:rPr kumimoji="1" lang="ja-JP" altLang="en-US" dirty="0" smtClean="0"/>
              <a:t>，</a:t>
            </a:r>
            <a:r>
              <a:rPr kumimoji="1" lang="en-US" altLang="ja-JP" dirty="0" smtClean="0"/>
              <a:t>AGPL</a:t>
            </a:r>
            <a:r>
              <a:rPr kumimoji="1" lang="ja-JP" altLang="en-US" dirty="0" smtClean="0"/>
              <a:t>の</a:t>
            </a:r>
            <a:r>
              <a:rPr kumimoji="1" lang="en-US" altLang="ja-JP" dirty="0" smtClean="0"/>
              <a:t>GPL</a:t>
            </a:r>
            <a:r>
              <a:rPr kumimoji="1" lang="ja-JP" altLang="en-US" dirty="0" smtClean="0"/>
              <a:t>系</a:t>
            </a:r>
            <a:endParaRPr kumimoji="1" lang="en-US" altLang="ja-JP" dirty="0" smtClean="0"/>
          </a:p>
          <a:p>
            <a:r>
              <a:rPr kumimoji="1" lang="en-US" altLang="ja-JP" dirty="0" smtClean="0"/>
              <a:t>BSD2</a:t>
            </a:r>
            <a:r>
              <a:rPr kumimoji="1" lang="ja-JP" altLang="en-US" dirty="0" smtClean="0"/>
              <a:t>，</a:t>
            </a:r>
            <a:r>
              <a:rPr kumimoji="1" lang="en-US" altLang="ja-JP" dirty="0" smtClean="0"/>
              <a:t>BSD</a:t>
            </a:r>
            <a:r>
              <a:rPr kumimoji="1" lang="ja-JP" altLang="en-US" dirty="0" smtClean="0"/>
              <a:t>３，</a:t>
            </a:r>
            <a:r>
              <a:rPr kumimoji="1" lang="en-US" altLang="ja-JP" dirty="0" smtClean="0"/>
              <a:t>BSD4</a:t>
            </a:r>
            <a:r>
              <a:rPr kumimoji="1" lang="ja-JP" altLang="en-US" dirty="0" smtClean="0"/>
              <a:t>の</a:t>
            </a:r>
            <a:r>
              <a:rPr kumimoji="1" lang="en-US" altLang="ja-JP" dirty="0" smtClean="0"/>
              <a:t>BSD</a:t>
            </a:r>
            <a:r>
              <a:rPr kumimoji="1" lang="ja-JP" altLang="en-US" dirty="0" smtClean="0"/>
              <a:t>系</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MIT</a:t>
            </a:r>
            <a:r>
              <a:rPr kumimoji="1" lang="ja-JP" altLang="en-US" dirty="0" smtClean="0"/>
              <a:t>と</a:t>
            </a:r>
            <a:r>
              <a:rPr kumimoji="1" lang="en-US" altLang="ja-JP" dirty="0" smtClean="0"/>
              <a:t>ZLIB</a:t>
            </a:r>
            <a:r>
              <a:rPr kumimoji="1" lang="ja-JP" altLang="en-US" dirty="0" smtClean="0"/>
              <a:t>などいくつかの塊になっていること</a:t>
            </a:r>
            <a:r>
              <a:rPr kumimoji="1" lang="ja-JP" altLang="en-US" smtClean="0"/>
              <a:t>が分かります．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K-means</a:t>
            </a:r>
            <a:r>
              <a:rPr kumimoji="1" lang="ja-JP" altLang="en-US" dirty="0" smtClean="0"/>
              <a:t>や</a:t>
            </a:r>
            <a:r>
              <a:rPr kumimoji="1" lang="en-US" altLang="ja-JP" dirty="0" err="1" smtClean="0"/>
              <a:t>RandomForest</a:t>
            </a:r>
            <a:r>
              <a:rPr kumimoji="1" lang="ja-JP" altLang="en-US" dirty="0" smtClean="0"/>
              <a:t>はこのようなデータを用いてテキスト分類，テキストを</a:t>
            </a:r>
            <a:r>
              <a:rPr kumimoji="1" lang="ja-JP" altLang="en-US" smtClean="0"/>
              <a:t>判別します．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20</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3665797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Ninka</a:t>
            </a:r>
            <a:r>
              <a:rPr kumimoji="1" lang="ja-JP" altLang="en-US" dirty="0" smtClean="0"/>
              <a:t>のライセンスルールの作成手順について</a:t>
            </a:r>
            <a:r>
              <a:rPr kumimoji="1" lang="ja-JP" altLang="en-US" smtClean="0"/>
              <a:t>説明します．</a:t>
            </a:r>
            <a:endParaRPr kumimoji="1" lang="en-US" altLang="ja-JP" dirty="0" smtClean="0"/>
          </a:p>
          <a:p>
            <a:endParaRPr kumimoji="1" lang="en-US" altLang="ja-JP" dirty="0" smtClean="0"/>
          </a:p>
          <a:p>
            <a:r>
              <a:rPr kumimoji="1" lang="ja-JP" altLang="en-US" dirty="0" smtClean="0"/>
              <a:t>手順</a:t>
            </a:r>
            <a:r>
              <a:rPr kumimoji="1" lang="en-US" altLang="ja-JP" dirty="0" smtClean="0"/>
              <a:t>1</a:t>
            </a:r>
            <a:r>
              <a:rPr kumimoji="1" lang="ja-JP" altLang="en-US" dirty="0" smtClean="0"/>
              <a:t>は，まず</a:t>
            </a:r>
            <a:r>
              <a:rPr kumimoji="1" lang="en-US" altLang="ja-JP" dirty="0" err="1" smtClean="0"/>
              <a:t>Ninka</a:t>
            </a:r>
            <a:r>
              <a:rPr kumimoji="1" lang="ja-JP" altLang="en-US" dirty="0" smtClean="0"/>
              <a:t>に追加するライセンス記述を決定するために，未知ライセンス記述群の調査</a:t>
            </a:r>
            <a:r>
              <a:rPr kumimoji="1" lang="ja-JP" altLang="en-US" smtClean="0"/>
              <a:t>を行います．</a:t>
            </a:r>
            <a:endParaRPr kumimoji="1" lang="en-US" altLang="ja-JP" dirty="0" smtClean="0"/>
          </a:p>
          <a:p>
            <a:r>
              <a:rPr kumimoji="1" lang="ja-JP" altLang="en-US" dirty="0" smtClean="0"/>
              <a:t>手順</a:t>
            </a:r>
            <a:r>
              <a:rPr kumimoji="1" lang="en-US" altLang="ja-JP" dirty="0" smtClean="0"/>
              <a:t>2</a:t>
            </a:r>
            <a:r>
              <a:rPr kumimoji="1" lang="ja-JP" altLang="en-US" dirty="0" smtClean="0"/>
              <a:t>は，</a:t>
            </a:r>
            <a:r>
              <a:rPr kumimoji="1" lang="en-US" altLang="ja-JP" dirty="0" err="1" smtClean="0"/>
              <a:t>Ninka</a:t>
            </a:r>
            <a:r>
              <a:rPr kumimoji="1" lang="ja-JP" altLang="en-US" dirty="0" smtClean="0"/>
              <a:t>はライセンス特定を，文単位で行うため，ライセンス記述をライセンス文に</a:t>
            </a:r>
            <a:r>
              <a:rPr kumimoji="1" lang="ja-JP" altLang="en-US" smtClean="0"/>
              <a:t>分解します．</a:t>
            </a:r>
            <a:endParaRPr kumimoji="1" lang="en-US" altLang="ja-JP" dirty="0" smtClean="0"/>
          </a:p>
          <a:p>
            <a:r>
              <a:rPr kumimoji="1" lang="ja-JP" altLang="en-US" dirty="0" smtClean="0"/>
              <a:t>手順</a:t>
            </a:r>
            <a:r>
              <a:rPr kumimoji="1" lang="en-US" altLang="ja-JP" dirty="0" smtClean="0"/>
              <a:t>3</a:t>
            </a:r>
            <a:r>
              <a:rPr kumimoji="1" lang="ja-JP" altLang="en-US" dirty="0" smtClean="0"/>
              <a:t>は，既知なライセンス文が存在しないか</a:t>
            </a:r>
            <a:r>
              <a:rPr kumimoji="1" lang="en-US" altLang="ja-JP" dirty="0" err="1" smtClean="0"/>
              <a:t>Ninka</a:t>
            </a:r>
            <a:r>
              <a:rPr kumimoji="1" lang="ja-JP" altLang="en-US" dirty="0" smtClean="0"/>
              <a:t>の知識に存在する正規表現を調査する必要</a:t>
            </a:r>
            <a:r>
              <a:rPr kumimoji="1" lang="ja-JP" altLang="en-US" smtClean="0"/>
              <a:t>があります．</a:t>
            </a:r>
            <a:endParaRPr kumimoji="1" lang="en-US" altLang="ja-JP" dirty="0" smtClean="0"/>
          </a:p>
          <a:p>
            <a:r>
              <a:rPr kumimoji="1" lang="ja-JP" altLang="en-US" dirty="0" smtClean="0"/>
              <a:t>仮に同じライセンス文が</a:t>
            </a:r>
            <a:r>
              <a:rPr kumimoji="1" lang="en-US" altLang="ja-JP" dirty="0" smtClean="0"/>
              <a:t>2</a:t>
            </a:r>
            <a:r>
              <a:rPr kumimoji="1" lang="ja-JP" altLang="en-US" dirty="0" smtClean="0"/>
              <a:t>つ登録されると正しくライセンス特定が</a:t>
            </a:r>
            <a:r>
              <a:rPr kumimoji="1" lang="ja-JP" altLang="en-US" smtClean="0"/>
              <a:t>行えなくなります．</a:t>
            </a:r>
            <a:endParaRPr kumimoji="1" lang="en-US" altLang="ja-JP" dirty="0" smtClean="0"/>
          </a:p>
          <a:p>
            <a:endParaRPr kumimoji="1" lang="en-US" altLang="ja-JP" dirty="0" smtClean="0"/>
          </a:p>
          <a:p>
            <a:r>
              <a:rPr kumimoji="1" lang="ja-JP" altLang="en-US" dirty="0" smtClean="0"/>
              <a:t>手順</a:t>
            </a:r>
            <a:r>
              <a:rPr kumimoji="1" lang="en-US" altLang="ja-JP" smtClean="0"/>
              <a:t>4</a:t>
            </a:r>
            <a:r>
              <a:rPr kumimoji="1" lang="ja-JP" altLang="en-US" smtClean="0"/>
              <a:t>は．既知</a:t>
            </a:r>
            <a:r>
              <a:rPr kumimoji="1" lang="ja-JP" altLang="en-US" dirty="0" smtClean="0"/>
              <a:t>ではないライセンス文の正規表現を作成し，</a:t>
            </a:r>
            <a:r>
              <a:rPr kumimoji="1" lang="en-US" altLang="ja-JP" dirty="0" err="1" smtClean="0"/>
              <a:t>Ninka</a:t>
            </a:r>
            <a:r>
              <a:rPr kumimoji="1" lang="ja-JP" altLang="en-US" dirty="0" smtClean="0"/>
              <a:t>に</a:t>
            </a:r>
            <a:r>
              <a:rPr kumimoji="1" lang="ja-JP" altLang="en-US" smtClean="0"/>
              <a:t>追加します．</a:t>
            </a:r>
            <a:endParaRPr kumimoji="1" lang="en-US" altLang="ja-JP" dirty="0" smtClean="0"/>
          </a:p>
          <a:p>
            <a:endParaRPr kumimoji="1" lang="en-US" altLang="ja-JP" dirty="0" smtClean="0"/>
          </a:p>
          <a:p>
            <a:endParaRPr kumimoji="1" lang="en-US" altLang="ja-JP" dirty="0" smtClean="0"/>
          </a:p>
          <a:p>
            <a:r>
              <a:rPr kumimoji="1" lang="en-US" altLang="ja-JP" dirty="0" smtClean="0"/>
              <a:t>!</a:t>
            </a:r>
            <a:r>
              <a:rPr kumimoji="1" lang="ja-JP" altLang="en-US" dirty="0" smtClean="0"/>
              <a:t>アニメーション</a:t>
            </a:r>
            <a:r>
              <a:rPr kumimoji="1" lang="en-US" altLang="ja-JP" dirty="0" smtClean="0"/>
              <a:t>!</a:t>
            </a:r>
          </a:p>
          <a:p>
            <a:endParaRPr kumimoji="1" lang="en-US" altLang="ja-JP" dirty="0" smtClean="0"/>
          </a:p>
          <a:p>
            <a:r>
              <a:rPr kumimoji="1" lang="ja-JP" altLang="en-US" dirty="0" smtClean="0"/>
              <a:t>しかし，手順</a:t>
            </a:r>
            <a:r>
              <a:rPr kumimoji="1" lang="en-US" altLang="ja-JP" dirty="0" smtClean="0"/>
              <a:t>1</a:t>
            </a:r>
            <a:r>
              <a:rPr kumimoji="1" lang="ja-JP" altLang="en-US" dirty="0" smtClean="0"/>
              <a:t>と手順</a:t>
            </a:r>
            <a:r>
              <a:rPr kumimoji="1" lang="en-US" altLang="ja-JP" dirty="0" smtClean="0"/>
              <a:t>3</a:t>
            </a:r>
            <a:r>
              <a:rPr kumimoji="1" lang="ja-JP" altLang="en-US" dirty="0" smtClean="0"/>
              <a:t>は調査を行わなければならず，労力</a:t>
            </a:r>
            <a:r>
              <a:rPr kumimoji="1" lang="ja-JP" altLang="en-US" smtClean="0"/>
              <a:t>がかかります．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21</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1536608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次にテキスト分類の結果です</a:t>
            </a:r>
            <a:r>
              <a:rPr kumimoji="1" lang="en-US" altLang="ja-JP" dirty="0" err="1" smtClean="0"/>
              <a:t>RandomForest</a:t>
            </a:r>
            <a:r>
              <a:rPr kumimoji="1" lang="ja-JP" altLang="en-US" dirty="0" smtClean="0"/>
              <a:t>による類似ライセンス推定結果が，目視で特定したライセンスの類似ライセンスであれば推定成功とする</a:t>
            </a:r>
            <a:endParaRPr kumimoji="1" lang="en-US" altLang="ja-JP" dirty="0" smtClean="0"/>
          </a:p>
          <a:p>
            <a:r>
              <a:rPr kumimoji="1" lang="ja-JP" altLang="en-US" dirty="0" smtClean="0"/>
              <a:t>なお，ファイル数が</a:t>
            </a:r>
            <a:r>
              <a:rPr kumimoji="1" lang="en-US" altLang="ja-JP" dirty="0" smtClean="0"/>
              <a:t>1</a:t>
            </a:r>
            <a:r>
              <a:rPr kumimoji="1" lang="ja-JP" altLang="en-US" dirty="0" smtClean="0"/>
              <a:t>桁のクラスタや，目視によるクラスタのライセンスが，</a:t>
            </a:r>
            <a:r>
              <a:rPr kumimoji="1" lang="en-US" altLang="ja-JP" dirty="0" err="1" smtClean="0"/>
              <a:t>RandomForest</a:t>
            </a:r>
            <a:r>
              <a:rPr kumimoji="1" lang="ja-JP" altLang="en-US" dirty="0" smtClean="0"/>
              <a:t>が推定できるライセンスに存在しなかった場合，</a:t>
            </a:r>
            <a:r>
              <a:rPr kumimoji="1" lang="en-US" altLang="ja-JP" dirty="0" err="1" smtClean="0"/>
              <a:t>RandomForest</a:t>
            </a:r>
            <a:r>
              <a:rPr kumimoji="1" lang="ja-JP" altLang="en-US" dirty="0" smtClean="0"/>
              <a:t>法の評価が行えないため，除外します</a:t>
            </a:r>
            <a:endParaRPr kumimoji="1" lang="en-US" altLang="ja-JP" dirty="0" smtClean="0"/>
          </a:p>
          <a:p>
            <a:r>
              <a:rPr kumimoji="1" lang="ja-JP" altLang="en-US" dirty="0" smtClean="0"/>
              <a:t>類似ライセンス推定に成功したクラスタは</a:t>
            </a:r>
            <a:r>
              <a:rPr kumimoji="1" lang="en-US" altLang="ja-JP" dirty="0" smtClean="0"/>
              <a:t>6</a:t>
            </a:r>
            <a:r>
              <a:rPr kumimoji="1" lang="ja-JP" altLang="en-US" dirty="0" smtClean="0"/>
              <a:t>個中</a:t>
            </a:r>
            <a:r>
              <a:rPr kumimoji="1" lang="en-US" altLang="ja-JP" dirty="0" smtClean="0"/>
              <a:t>4</a:t>
            </a:r>
            <a:r>
              <a:rPr kumimoji="1" lang="ja-JP" altLang="en-US" dirty="0" smtClean="0"/>
              <a:t>個存在しましたその精度は約</a:t>
            </a:r>
            <a:r>
              <a:rPr kumimoji="1" lang="en-US" altLang="ja-JP" dirty="0" smtClean="0"/>
              <a:t>67%</a:t>
            </a:r>
            <a:r>
              <a:rPr kumimoji="1" lang="ja-JP" altLang="en-US" dirty="0" smtClean="0"/>
              <a:t>であるので，</a:t>
            </a:r>
            <a:r>
              <a:rPr kumimoji="1" lang="en-US" altLang="ja-JP" dirty="0" err="1" smtClean="0"/>
              <a:t>Ninka</a:t>
            </a:r>
            <a:r>
              <a:rPr kumimoji="1" lang="ja-JP" altLang="en-US" dirty="0" smtClean="0"/>
              <a:t>知識内の比較すべきライセンスが容易に判明する</a:t>
            </a:r>
            <a:endParaRPr kumimoji="1" lang="en-US" altLang="ja-JP" dirty="0" smtClean="0"/>
          </a:p>
          <a:p>
            <a:r>
              <a:rPr kumimoji="1" lang="en-US" altLang="ja-JP" dirty="0" err="1" smtClean="0"/>
              <a:t>RandomForest</a:t>
            </a:r>
            <a:r>
              <a:rPr kumimoji="1" lang="ja-JP" altLang="en-US" dirty="0" smtClean="0"/>
              <a:t>法によるクラスタリングはルール作成プロセスの支援に有用ではないかと考えられる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67462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次に</a:t>
            </a:r>
            <a:r>
              <a:rPr kumimoji="1" lang="en-US" altLang="ja-JP" dirty="0" err="1" smtClean="0"/>
              <a:t>Ninka</a:t>
            </a:r>
            <a:r>
              <a:rPr kumimoji="1" lang="ja-JP" altLang="en-US" dirty="0" smtClean="0"/>
              <a:t>のライセンス特定を</a:t>
            </a:r>
            <a:r>
              <a:rPr kumimoji="1" lang="ja-JP" altLang="en-US" smtClean="0"/>
              <a:t>説明します．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err="1" smtClean="0"/>
              <a:t>Ninka</a:t>
            </a:r>
            <a:r>
              <a:rPr kumimoji="1" lang="ja-JP" altLang="en-US" dirty="0" smtClean="0"/>
              <a:t>のライセンス特定の特徴として，未知のライセンスに対して</a:t>
            </a:r>
            <a:r>
              <a:rPr kumimoji="1" lang="en-US" altLang="ja-JP" dirty="0" smtClean="0"/>
              <a:t>UNKNOWN</a:t>
            </a:r>
            <a:r>
              <a:rPr kumimoji="1" lang="ja-JP" altLang="en-US" dirty="0" smtClean="0"/>
              <a:t>を出力できることが挙げられます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ja-JP" dirty="0" smtClean="0"/>
              <a:t>N</a:t>
            </a:r>
            <a:r>
              <a:rPr kumimoji="1" lang="en-US" altLang="ja-JP" dirty="0" err="1" smtClean="0"/>
              <a:t>inka</a:t>
            </a:r>
            <a:r>
              <a:rPr kumimoji="1" lang="ja-JP" altLang="en-US" dirty="0" smtClean="0"/>
              <a:t>は，まず，ライセンスに関する単語があるかどうかを</a:t>
            </a:r>
            <a:r>
              <a:rPr kumimoji="1" lang="ja-JP" altLang="en-US" smtClean="0"/>
              <a:t>チェックします．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もしライセンスに関する単語がなければ</a:t>
            </a:r>
            <a:r>
              <a:rPr kumimoji="1" lang="en-US" altLang="ja-JP" dirty="0" smtClean="0"/>
              <a:t>NONE</a:t>
            </a:r>
            <a:r>
              <a:rPr kumimoji="1" lang="ja-JP" altLang="en-US" dirty="0" smtClean="0"/>
              <a:t>が</a:t>
            </a:r>
            <a:r>
              <a:rPr kumimoji="1" lang="ja-JP" altLang="en-US" smtClean="0"/>
              <a:t>出力されます．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ライセンスに関する単語があった場合，ライセンス特定</a:t>
            </a:r>
            <a:r>
              <a:rPr kumimoji="1" lang="ja-JP" altLang="en-US" smtClean="0"/>
              <a:t>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次にライセンス文の特定</a:t>
            </a:r>
            <a:r>
              <a:rPr kumimoji="1" lang="ja-JP" altLang="en-US" smtClean="0"/>
              <a:t>を行います．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ライセンス文はライセンス記述の文であり，</a:t>
            </a:r>
            <a:r>
              <a:rPr kumimoji="1" lang="en-US" altLang="en-US" dirty="0" err="1" smtClean="0"/>
              <a:t>Ninka</a:t>
            </a:r>
            <a:r>
              <a:rPr kumimoji="1" lang="ja-JP" altLang="en-US" dirty="0" smtClean="0"/>
              <a:t>は，ライセンス特定を文単位</a:t>
            </a:r>
            <a:r>
              <a:rPr kumimoji="1" lang="ja-JP" altLang="en-US" smtClean="0"/>
              <a:t>で行います．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特定できた文が，</a:t>
            </a:r>
            <a:r>
              <a:rPr kumimoji="1" lang="en-US" altLang="en-US" dirty="0" err="1" smtClean="0"/>
              <a:t>Ninka</a:t>
            </a:r>
            <a:r>
              <a:rPr kumimoji="1" lang="ja-JP" altLang="en-US" dirty="0" smtClean="0"/>
              <a:t>にとって既知のライセンス記述で</a:t>
            </a:r>
            <a:r>
              <a:rPr kumimoji="1" lang="ja-JP" altLang="en-US" smtClean="0"/>
              <a:t>あった場合．その</a:t>
            </a:r>
            <a:r>
              <a:rPr kumimoji="1" lang="ja-JP" altLang="en-US" dirty="0" smtClean="0"/>
              <a:t>ライセンス名を出力し，未知のライセンス記述であった場合は</a:t>
            </a:r>
            <a:r>
              <a:rPr kumimoji="1" lang="en-US" altLang="ja-JP" dirty="0" smtClean="0"/>
              <a:t>UNKNOWN</a:t>
            </a:r>
            <a:r>
              <a:rPr kumimoji="1" lang="ja-JP" altLang="en-US" dirty="0" smtClean="0"/>
              <a:t>を</a:t>
            </a:r>
            <a:r>
              <a:rPr kumimoji="1" lang="ja-JP" altLang="en-US" smtClean="0"/>
              <a:t>出力します．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しかし</a:t>
            </a:r>
            <a:r>
              <a:rPr kumimoji="1" lang="en-US" altLang="ja-JP" dirty="0" smtClean="0"/>
              <a:t>UNKNOWN</a:t>
            </a:r>
            <a:r>
              <a:rPr kumimoji="1" lang="ja-JP" altLang="en-US" dirty="0" smtClean="0"/>
              <a:t>が出力されたファイルのライセンスは，目視でライセンスを特定する必要</a:t>
            </a:r>
            <a:r>
              <a:rPr kumimoji="1" lang="ja-JP" altLang="en-US" smtClean="0"/>
              <a:t>があります．</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そこで本研究では，</a:t>
            </a:r>
            <a:r>
              <a:rPr kumimoji="1" lang="en-US" altLang="ja-JP" dirty="0" smtClean="0"/>
              <a:t>UNKNWON</a:t>
            </a:r>
            <a:r>
              <a:rPr kumimoji="1" lang="ja-JP" altLang="en-US" dirty="0" smtClean="0"/>
              <a:t>ファイルに着目した，分析</a:t>
            </a:r>
            <a:r>
              <a:rPr kumimoji="1" lang="ja-JP" altLang="en-US" smtClean="0"/>
              <a:t>を行いました．</a:t>
            </a:r>
            <a:endParaRPr kumimoji="1" lang="en-US" altLang="ja-JP"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D616D1FB-F387-9E4C-855B-41B61C7EE270}" type="slidenum">
              <a:rPr lang="ja-JP" altLang="en-US" smtClean="0">
                <a:solidFill>
                  <a:prstClr val="black"/>
                </a:solidFill>
                <a:latin typeface="Calibri"/>
                <a:ea typeface="ＭＳ Ｐゴシック"/>
              </a:rPr>
              <a:pPr/>
              <a:t>23</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806067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186210867"/>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a:xfrm>
            <a:off x="1547664" y="6597352"/>
            <a:ext cx="6726578" cy="260648"/>
          </a:xfrm>
        </p:spPr>
        <p:txBody>
          <a:bodyPr/>
          <a:lstStyle>
            <a:lvl1pPr>
              <a:defRPr sz="1200">
                <a:solidFill>
                  <a:schemeClr val="bg1"/>
                </a:solidFill>
                <a:latin typeface="HGPｺﾞｼｯｸM" panose="020B0600000000000000" pitchFamily="50" charset="-128"/>
                <a:ea typeface="HGPｺﾞｼｯｸM" panose="020B0600000000000000" pitchFamily="50" charset="-128"/>
              </a:defRPr>
            </a:lvl1p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A78F63B4-1C2F-F341-8431-1B36A8C967E5}"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87570132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798284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24474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8" name="フッター プレースホルダー 7"/>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678994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4" name="フッター プレースホルダー 3"/>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66268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3" name="フッター プレースホルダー 2"/>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1290842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894469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4121918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1658074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lang="en-US" altLang="ja-JP" smtClean="0">
                <a:latin typeface="Calibri"/>
                <a:ea typeface="ＭＳ Ｐゴシック"/>
              </a:rPr>
              <a:t>2015/02/23</a:t>
            </a:r>
            <a:endParaRPr lang="ja-JP" altLang="en-US">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latin typeface="Calibri"/>
                <a:ea typeface="ＭＳ Ｐゴシック"/>
              </a:rPr>
              <a:t>テキストマイニングに基づく</a:t>
            </a:r>
            <a:r>
              <a:rPr lang="en-US" altLang="ja-JP" smtClean="0">
                <a:latin typeface="Calibri"/>
                <a:ea typeface="ＭＳ Ｐゴシック"/>
              </a:rPr>
              <a:t>OSS</a:t>
            </a:r>
            <a:r>
              <a:rPr lang="ja-JP" altLang="en-US" smtClean="0">
                <a:latin typeface="Calibri"/>
                <a:ea typeface="ＭＳ Ｐゴシック"/>
              </a:rPr>
              <a:t>ライセンス記述の分析：</a:t>
            </a:r>
            <a:r>
              <a:rPr lang="en-US" altLang="ja-JP" smtClean="0">
                <a:latin typeface="Calibri"/>
                <a:ea typeface="ＭＳ Ｐゴシック"/>
              </a:rPr>
              <a:t>OSS</a:t>
            </a:r>
            <a:r>
              <a:rPr lang="ja-JP" altLang="en-US" smtClean="0">
                <a:latin typeface="Calibri"/>
                <a:ea typeface="ＭＳ Ｐゴシック"/>
              </a:rPr>
              <a:t>ライセンス特定のためのルール作成支援</a:t>
            </a:r>
            <a:endParaRPr lang="ja-JP" altLang="en-US">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latin typeface="Calibri"/>
                <a:ea typeface="ＭＳ Ｐゴシック"/>
              </a:rPr>
              <a:pPr/>
              <a:t>‹#›</a:t>
            </a:fld>
            <a:endParaRPr lang="ja-JP" altLang="en-US">
              <a:solidFill>
                <a:prstClr val="white"/>
              </a:solidFill>
              <a:latin typeface="Calibri"/>
              <a:ea typeface="ＭＳ Ｐゴシック"/>
            </a:endParaRPr>
          </a:p>
        </p:txBody>
      </p:sp>
    </p:spTree>
    <p:extLst>
      <p:ext uri="{BB962C8B-B14F-4D97-AF65-F5344CB8AC3E}">
        <p14:creationId xmlns:p14="http://schemas.microsoft.com/office/powerpoint/2010/main" val="3185408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latin typeface="Calibri"/>
              <a:ea typeface="ＭＳ Ｐゴシック"/>
            </a:endParaRPr>
          </a:p>
        </p:txBody>
      </p:sp>
      <p:sp>
        <p:nvSpPr>
          <p:cNvPr id="6" name="スライド番号プレースホルダー 5"/>
          <p:cNvSpPr>
            <a:spLocks noGrp="1"/>
          </p:cNvSpPr>
          <p:nvPr>
            <p:ph type="sldNum" sz="quarter" idx="4"/>
          </p:nvPr>
        </p:nvSpPr>
        <p:spPr>
          <a:xfrm>
            <a:off x="6676352" y="6538912"/>
            <a:ext cx="2133600" cy="365125"/>
          </a:xfrm>
          <a:prstGeom prst="rect">
            <a:avLst/>
          </a:prstGeom>
        </p:spPr>
        <p:txBody>
          <a:bodyPr vert="horz" lIns="91440" tIns="45720" rIns="91440" bIns="45720" rtlCol="0" anchor="ctr"/>
          <a:lstStyle>
            <a:lvl1pPr algn="r">
              <a:defRPr sz="1200">
                <a:solidFill>
                  <a:schemeClr val="bg1"/>
                </a:solidFill>
              </a:defRPr>
            </a:lvl1pPr>
          </a:lstStyle>
          <a:p>
            <a:fld id="{A78F63B4-1C2F-F341-8431-1B36A8C967E5}" type="slidenum">
              <a:rPr lang="ja-JP" altLang="en-US" smtClean="0">
                <a:solidFill>
                  <a:prstClr val="white"/>
                </a:solidFill>
                <a:latin typeface="Calibri"/>
                <a:ea typeface="ＭＳ Ｐゴシック"/>
              </a:rPr>
              <a:pPr/>
              <a:t>‹#›</a:t>
            </a:fld>
            <a:endParaRPr lang="ja-JP" altLang="en-US" dirty="0">
              <a:solidFill>
                <a:prstClr val="white"/>
              </a:solidFill>
              <a:latin typeface="Calibri"/>
              <a:ea typeface="ＭＳ Ｐゴシック"/>
            </a:endParaRPr>
          </a:p>
        </p:txBody>
      </p:sp>
      <p:sp>
        <p:nvSpPr>
          <p:cNvPr id="4" name="日付プレースホルダー 3"/>
          <p:cNvSpPr>
            <a:spLocks noGrp="1"/>
          </p:cNvSpPr>
          <p:nvPr>
            <p:ph type="dt" sz="half" idx="2"/>
          </p:nvPr>
        </p:nvSpPr>
        <p:spPr>
          <a:xfrm>
            <a:off x="457200" y="6543242"/>
            <a:ext cx="2133600" cy="365125"/>
          </a:xfrm>
          <a:prstGeom prst="rect">
            <a:avLst/>
          </a:prstGeom>
        </p:spPr>
        <p:txBody>
          <a:bodyPr vert="horz" lIns="91440" tIns="45720" rIns="91440" bIns="45720" rtlCol="0" anchor="ctr"/>
          <a:lstStyle>
            <a:lvl1pPr algn="l">
              <a:defRPr sz="1200">
                <a:solidFill>
                  <a:srgbClr val="FFFFFF"/>
                </a:solidFill>
              </a:defRPr>
            </a:lvl1pPr>
          </a:lstStyle>
          <a:p>
            <a:r>
              <a:rPr lang="en-US" altLang="ja-JP" smtClean="0">
                <a:latin typeface="Calibri"/>
                <a:ea typeface="ＭＳ Ｐゴシック"/>
              </a:rPr>
              <a:t>2015/02/23</a:t>
            </a:r>
            <a:endParaRPr lang="ja-JP" altLang="en-US" dirty="0">
              <a:latin typeface="Calibri"/>
              <a:ea typeface="ＭＳ Ｐゴシック"/>
            </a:endParaRPr>
          </a:p>
        </p:txBody>
      </p:sp>
      <p:sp>
        <p:nvSpPr>
          <p:cNvPr id="5" name="フッター プレースホルダー 4"/>
          <p:cNvSpPr>
            <a:spLocks noGrp="1"/>
          </p:cNvSpPr>
          <p:nvPr>
            <p:ph type="ftr" sz="quarter" idx="3"/>
          </p:nvPr>
        </p:nvSpPr>
        <p:spPr>
          <a:xfrm>
            <a:off x="1539395" y="6538912"/>
            <a:ext cx="6503938" cy="365125"/>
          </a:xfrm>
          <a:prstGeom prst="rect">
            <a:avLst/>
          </a:prstGeom>
        </p:spPr>
        <p:txBody>
          <a:bodyPr vert="horz" lIns="91440" tIns="45720" rIns="91440" bIns="45720" rtlCol="0" anchor="ctr"/>
          <a:lstStyle>
            <a:lvl1pPr algn="ctr">
              <a:defRPr sz="1200">
                <a:solidFill>
                  <a:srgbClr val="FFFFFF"/>
                </a:solidFill>
              </a:defRPr>
            </a:lvl1pPr>
          </a:lstStyle>
          <a:p>
            <a:r>
              <a:rPr lang="ja-JP" altLang="en-US" dirty="0" smtClean="0">
                <a:latin typeface="Calibri"/>
                <a:ea typeface="ＭＳ Ｐゴシック"/>
              </a:rPr>
              <a:t>テキストマイニングに基づく</a:t>
            </a:r>
            <a:r>
              <a:rPr lang="en-US" altLang="ja-JP" dirty="0" smtClean="0">
                <a:latin typeface="Calibri"/>
                <a:ea typeface="ＭＳ Ｐゴシック"/>
              </a:rPr>
              <a:t>OSS</a:t>
            </a:r>
            <a:r>
              <a:rPr lang="ja-JP" altLang="en-US" dirty="0" smtClean="0">
                <a:latin typeface="Calibri"/>
                <a:ea typeface="ＭＳ Ｐゴシック"/>
              </a:rPr>
              <a:t>ライセンス記述の分析：</a:t>
            </a:r>
            <a:r>
              <a:rPr lang="en-US" altLang="ja-JP" dirty="0" smtClean="0">
                <a:latin typeface="Calibri"/>
                <a:ea typeface="ＭＳ Ｐゴシック"/>
              </a:rPr>
              <a:t>OSS</a:t>
            </a:r>
            <a:r>
              <a:rPr lang="ja-JP" altLang="en-US" dirty="0" smtClean="0">
                <a:latin typeface="Calibri"/>
                <a:ea typeface="ＭＳ Ｐゴシック"/>
              </a:rPr>
              <a:t>ライセンス特定のためのルール作成支援</a:t>
            </a:r>
            <a:endParaRPr lang="ja-JP" altLang="en-US" dirty="0">
              <a:latin typeface="Calibri"/>
              <a:ea typeface="ＭＳ Ｐゴシック"/>
            </a:endParaRPr>
          </a:p>
        </p:txBody>
      </p:sp>
    </p:spTree>
    <p:extLst>
      <p:ext uri="{BB962C8B-B14F-4D97-AF65-F5344CB8AC3E}">
        <p14:creationId xmlns:p14="http://schemas.microsoft.com/office/powerpoint/2010/main" val="4179410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971661"/>
            <a:ext cx="7772400" cy="1470025"/>
          </a:xfrm>
        </p:spPr>
        <p:txBody>
          <a:bodyPr>
            <a:normAutofit fontScale="90000"/>
          </a:bodyPr>
          <a:lstStyle/>
          <a:p>
            <a:r>
              <a:rPr lang="ja-JP" altLang="en-US" dirty="0"/>
              <a:t>ライセンス特定ツール</a:t>
            </a:r>
            <a:r>
              <a:rPr lang="ja-JP" altLang="en-US" dirty="0" smtClean="0"/>
              <a:t>に</a:t>
            </a:r>
            <a:r>
              <a:rPr lang="en-US" altLang="ja-JP" dirty="0" smtClean="0"/>
              <a:t/>
            </a:r>
            <a:br>
              <a:rPr lang="en-US" altLang="ja-JP" dirty="0" smtClean="0"/>
            </a:br>
            <a:r>
              <a:rPr lang="ja-JP" altLang="en-US" dirty="0" smtClean="0"/>
              <a:t>追加</a:t>
            </a:r>
            <a:r>
              <a:rPr lang="ja-JP" altLang="en-US" dirty="0"/>
              <a:t>すべきライセンス記述の抽出</a:t>
            </a:r>
            <a:endParaRPr kumimoji="1" lang="ja-JP" altLang="en-US" dirty="0"/>
          </a:p>
        </p:txBody>
      </p:sp>
      <p:sp>
        <p:nvSpPr>
          <p:cNvPr id="3" name="サブタイトル 2"/>
          <p:cNvSpPr>
            <a:spLocks noGrp="1"/>
          </p:cNvSpPr>
          <p:nvPr>
            <p:ph type="subTitle" idx="1"/>
          </p:nvPr>
        </p:nvSpPr>
        <p:spPr/>
        <p:txBody>
          <a:bodyPr/>
          <a:lstStyle/>
          <a:p>
            <a:r>
              <a:rPr lang="en-US" altLang="en-US" dirty="0" smtClean="0">
                <a:solidFill>
                  <a:schemeClr val="tx1"/>
                </a:solidFill>
              </a:rPr>
              <a:t>研究会</a:t>
            </a:r>
            <a:r>
              <a:rPr lang="ja-JP" altLang="en-US" dirty="0" smtClean="0">
                <a:solidFill>
                  <a:schemeClr val="tx1"/>
                </a:solidFill>
              </a:rPr>
              <a:t>（小ゼミ）</a:t>
            </a:r>
            <a:endParaRPr kumimoji="1" lang="en-US" altLang="ja-JP" dirty="0" smtClean="0">
              <a:solidFill>
                <a:schemeClr val="tx1"/>
              </a:solidFill>
            </a:endParaRPr>
          </a:p>
          <a:p>
            <a:r>
              <a:rPr kumimoji="1" lang="en-US" altLang="ja-JP" dirty="0" smtClean="0">
                <a:solidFill>
                  <a:schemeClr val="tx1"/>
                </a:solidFill>
              </a:rPr>
              <a:t>60151039</a:t>
            </a:r>
          </a:p>
          <a:p>
            <a:r>
              <a:rPr lang="ja-JP" altLang="en-US" dirty="0" smtClean="0">
                <a:solidFill>
                  <a:schemeClr val="tx1"/>
                </a:solidFill>
              </a:rPr>
              <a:t>東　裕之輔</a:t>
            </a:r>
            <a:endParaRPr kumimoji="1" lang="ja-JP" altLang="en-US" dirty="0">
              <a:solidFill>
                <a:schemeClr val="tx1"/>
              </a:solidFill>
            </a:endParaRPr>
          </a:p>
        </p:txBody>
      </p:sp>
      <p:sp>
        <p:nvSpPr>
          <p:cNvPr id="4" name="テキスト ボックス 3"/>
          <p:cNvSpPr txBox="1"/>
          <p:nvPr/>
        </p:nvSpPr>
        <p:spPr>
          <a:xfrm>
            <a:off x="508000" y="6259871"/>
            <a:ext cx="184666" cy="369332"/>
          </a:xfrm>
          <a:prstGeom prst="rect">
            <a:avLst/>
          </a:prstGeom>
          <a:noFill/>
        </p:spPr>
        <p:txBody>
          <a:bodyPr wrap="none" rtlCol="0">
            <a:spAutoFit/>
          </a:bodyPr>
          <a:lstStyle/>
          <a:p>
            <a:endParaRPr lang="ja-JP" altLang="en-US" dirty="0">
              <a:solidFill>
                <a:prstClr val="black"/>
              </a:solidFill>
              <a:latin typeface="Calibri"/>
              <a:ea typeface="ＭＳ Ｐゴシック"/>
            </a:endParaRPr>
          </a:p>
        </p:txBody>
      </p:sp>
    </p:spTree>
    <p:extLst>
      <p:ext uri="{BB962C8B-B14F-4D97-AF65-F5344CB8AC3E}">
        <p14:creationId xmlns:p14="http://schemas.microsoft.com/office/powerpoint/2010/main" val="36451316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近年，ソフトウェア</a:t>
            </a:r>
            <a:r>
              <a:rPr lang="ja-JP" altLang="en-US" dirty="0"/>
              <a:t>開発はコスト削減のためにソフトウェアを再利用することがある</a:t>
            </a:r>
            <a:endParaRPr lang="en-US" altLang="ja-JP" dirty="0"/>
          </a:p>
          <a:p>
            <a:endParaRPr lang="en-US" altLang="ja-JP" dirty="0"/>
          </a:p>
          <a:p>
            <a:r>
              <a:rPr lang="ja-JP" altLang="en-US" dirty="0" smtClean="0"/>
              <a:t>ソフトウェアを再利用するには，ライセンスを遵守しなければならない</a:t>
            </a:r>
            <a:endParaRPr lang="en-US" altLang="ja-JP" dirty="0" smtClean="0"/>
          </a:p>
          <a:p>
            <a:pPr marL="0" indent="0">
              <a:buNone/>
            </a:pPr>
            <a:endParaRPr lang="en-US" altLang="ja-JP" dirty="0" smtClean="0"/>
          </a:p>
          <a:p>
            <a:r>
              <a:rPr lang="ja-JP" altLang="en-US" dirty="0" smtClean="0"/>
              <a:t>ライセンスを正確に把握せずにソフトウェアの再利用を行うと，ライセンス違反になる恐れがある</a:t>
            </a:r>
            <a:endParaRPr lang="en-US" altLang="ja-JP" dirty="0" smtClean="0"/>
          </a:p>
        </p:txBody>
      </p:sp>
      <p:sp>
        <p:nvSpPr>
          <p:cNvPr id="6" name="フッター プレースホルダー 5"/>
          <p:cNvSpPr>
            <a:spLocks noGrp="1"/>
          </p:cNvSpPr>
          <p:nvPr>
            <p:ph type="ftr" sz="quarter" idx="11"/>
          </p:nvPr>
        </p:nvSpPr>
        <p:spPr/>
        <p:txBody>
          <a:body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7" name="スライド番号プレースホルダー 6"/>
          <p:cNvSpPr>
            <a:spLocks noGrp="1"/>
          </p:cNvSpPr>
          <p:nvPr>
            <p:ph type="sldNum" sz="quarter" idx="12"/>
          </p:nvPr>
        </p:nvSpPr>
        <p:spPr/>
        <p:txBody>
          <a:bodyPr/>
          <a:lstStyle/>
          <a:p>
            <a:fld id="{A78F63B4-1C2F-F341-8431-1B36A8C967E5}" type="slidenum">
              <a:rPr lang="ja-JP" altLang="en-US" smtClean="0">
                <a:solidFill>
                  <a:prstClr val="white"/>
                </a:solidFill>
              </a:rPr>
              <a:pPr/>
              <a:t>2</a:t>
            </a:fld>
            <a:endParaRPr lang="ja-JP" altLang="en-US">
              <a:solidFill>
                <a:prstClr val="white"/>
              </a:solidFill>
            </a:endParaRPr>
          </a:p>
        </p:txBody>
      </p:sp>
      <p:sp>
        <p:nvSpPr>
          <p:cNvPr id="8" name="日付プレースホルダー 7"/>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378129818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オープンソースソフトウェアライセンス</a:t>
            </a:r>
            <a:endParaRPr kumimoji="1" lang="ja-JP" altLang="en-US" dirty="0"/>
          </a:p>
        </p:txBody>
      </p:sp>
      <p:sp>
        <p:nvSpPr>
          <p:cNvPr id="3" name="コンテンツ プレースホルダー 2"/>
          <p:cNvSpPr>
            <a:spLocks noGrp="1"/>
          </p:cNvSpPr>
          <p:nvPr>
            <p:ph idx="1"/>
          </p:nvPr>
        </p:nvSpPr>
        <p:spPr>
          <a:xfrm>
            <a:off x="457200" y="1417638"/>
            <a:ext cx="8229600" cy="4963690"/>
          </a:xfrm>
        </p:spPr>
        <p:txBody>
          <a:bodyPr>
            <a:normAutofit/>
          </a:bodyPr>
          <a:lstStyle/>
          <a:p>
            <a:pPr marL="400050" indent="-457200"/>
            <a:r>
              <a:rPr lang="en-US" altLang="ja-JP" dirty="0" smtClean="0"/>
              <a:t>OSS</a:t>
            </a:r>
            <a:r>
              <a:rPr lang="ja-JP" altLang="en-US" dirty="0"/>
              <a:t>ライセンスは様々</a:t>
            </a:r>
            <a:r>
              <a:rPr lang="en-US" altLang="en-US" dirty="0"/>
              <a:t>な</a:t>
            </a:r>
            <a:r>
              <a:rPr lang="ja-JP" altLang="en-US" dirty="0"/>
              <a:t>種類が存在</a:t>
            </a:r>
            <a:r>
              <a:rPr lang="ja-JP" altLang="en-US" dirty="0" smtClean="0"/>
              <a:t>する</a:t>
            </a:r>
            <a:endParaRPr lang="en-US" altLang="ja-JP" dirty="0" smtClean="0"/>
          </a:p>
          <a:p>
            <a:pPr marL="800100" lvl="1" indent="-457200"/>
            <a:r>
              <a:rPr lang="en-US" altLang="ja-JP" dirty="0" smtClean="0"/>
              <a:t>Open</a:t>
            </a:r>
            <a:r>
              <a:rPr lang="ja-JP" altLang="en-US" dirty="0" smtClean="0"/>
              <a:t> </a:t>
            </a:r>
            <a:r>
              <a:rPr lang="en-US" altLang="ja-JP" dirty="0"/>
              <a:t>Source</a:t>
            </a:r>
            <a:r>
              <a:rPr lang="ja-JP" altLang="en-US" dirty="0"/>
              <a:t> </a:t>
            </a:r>
            <a:r>
              <a:rPr lang="en-US" altLang="ja-JP" dirty="0"/>
              <a:t>Initiative</a:t>
            </a:r>
            <a:r>
              <a:rPr lang="ja-JP" altLang="en-US" dirty="0"/>
              <a:t>（</a:t>
            </a:r>
            <a:r>
              <a:rPr lang="en-US" altLang="ja-JP" dirty="0"/>
              <a:t>OSI</a:t>
            </a:r>
            <a:r>
              <a:rPr lang="ja-JP" altLang="en-US" dirty="0"/>
              <a:t>）には</a:t>
            </a:r>
            <a:r>
              <a:rPr lang="ja-JP" altLang="en-US" dirty="0" smtClean="0"/>
              <a:t>現在</a:t>
            </a:r>
            <a:r>
              <a:rPr lang="en-US" altLang="ja-JP" dirty="0" smtClean="0"/>
              <a:t>69</a:t>
            </a:r>
            <a:r>
              <a:rPr lang="ja-JP" altLang="en-US" dirty="0" smtClean="0"/>
              <a:t>種類の</a:t>
            </a:r>
            <a:r>
              <a:rPr lang="en-US" altLang="ja-JP" dirty="0" smtClean="0"/>
              <a:t>OSS</a:t>
            </a:r>
            <a:r>
              <a:rPr lang="ja-JP" altLang="en-US" dirty="0" smtClean="0"/>
              <a:t>ライセンスが登録されている</a:t>
            </a:r>
            <a:endParaRPr lang="en-US" altLang="ja-JP" dirty="0" smtClean="0"/>
          </a:p>
          <a:p>
            <a:pPr marL="800100" lvl="1" indent="-457200"/>
            <a:r>
              <a:rPr lang="ja-JP" altLang="ja-JP" dirty="0" smtClean="0"/>
              <a:t>B</a:t>
            </a:r>
            <a:r>
              <a:rPr lang="en-US" altLang="ja-JP" dirty="0" smtClean="0"/>
              <a:t>lack Duck</a:t>
            </a:r>
            <a:r>
              <a:rPr lang="ja-JP" altLang="en-US" dirty="0" smtClean="0"/>
              <a:t>社のナレッジベースには</a:t>
            </a:r>
            <a:r>
              <a:rPr lang="en-US" altLang="ja-JP" dirty="0" smtClean="0"/>
              <a:t>2050</a:t>
            </a:r>
            <a:r>
              <a:rPr lang="ja-JP" altLang="en-US" dirty="0" smtClean="0"/>
              <a:t>種類以上のソフトウェアライセンスが確認されている</a:t>
            </a:r>
            <a:endParaRPr lang="en-US" altLang="ja-JP" dirty="0" smtClean="0"/>
          </a:p>
          <a:p>
            <a:pPr marL="800100" lvl="1" indent="-457200"/>
            <a:endParaRPr lang="en-US" altLang="ja-JP" dirty="0" smtClean="0"/>
          </a:p>
          <a:p>
            <a:pPr marL="400050" indent="-457200"/>
            <a:endParaRPr lang="en-US" altLang="ja-JP" dirty="0"/>
          </a:p>
          <a:p>
            <a:pPr marL="400050" indent="-457200"/>
            <a:endParaRPr lang="en-US" altLang="ja-JP" dirty="0" smtClean="0"/>
          </a:p>
          <a:p>
            <a:pPr marL="400050" indent="-457200"/>
            <a:endParaRPr lang="en-US" altLang="ja-JP" dirty="0"/>
          </a:p>
          <a:p>
            <a:pPr marL="0" indent="0">
              <a:buNone/>
            </a:pPr>
            <a:endParaRPr lang="en-US" altLang="ja-JP" dirty="0" smtClean="0"/>
          </a:p>
          <a:p>
            <a:pPr marL="400050" indent="-457200"/>
            <a:endParaRPr lang="en-US" altLang="ja-JP" dirty="0" smtClean="0"/>
          </a:p>
          <a:p>
            <a:pPr marL="800100" lvl="1" indent="-457200"/>
            <a:endParaRPr lang="en-US" altLang="ja-JP" dirty="0"/>
          </a:p>
          <a:p>
            <a:pPr marL="0" indent="0">
              <a:buNone/>
            </a:pPr>
            <a:endParaRPr kumimoji="1" lang="ja-JP" altLang="en-US" dirty="0"/>
          </a:p>
        </p:txBody>
      </p:sp>
      <p:sp>
        <p:nvSpPr>
          <p:cNvPr id="17" name="フッター プレースホルダー 16"/>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8" name="スライド番号プレースホルダー 17"/>
          <p:cNvSpPr>
            <a:spLocks noGrp="1"/>
          </p:cNvSpPr>
          <p:nvPr>
            <p:ph type="sldNum" sz="quarter" idx="12"/>
          </p:nvPr>
        </p:nvSpPr>
        <p:spPr/>
        <p:txBody>
          <a:bodyPr/>
          <a:lstStyle/>
          <a:p>
            <a:fld id="{A78F63B4-1C2F-F341-8431-1B36A8C967E5}" type="slidenum">
              <a:rPr lang="ja-JP" altLang="en-US" smtClean="0">
                <a:solidFill>
                  <a:prstClr val="white"/>
                </a:solidFill>
              </a:rPr>
              <a:pPr/>
              <a:t>3</a:t>
            </a:fld>
            <a:endParaRPr lang="ja-JP" altLang="en-US">
              <a:solidFill>
                <a:prstClr val="white"/>
              </a:solidFill>
            </a:endParaRPr>
          </a:p>
        </p:txBody>
      </p:sp>
      <p:sp>
        <p:nvSpPr>
          <p:cNvPr id="19" name="日付プレースホルダー 18"/>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6" name="テキスト ボックス 15"/>
          <p:cNvSpPr txBox="1"/>
          <p:nvPr/>
        </p:nvSpPr>
        <p:spPr>
          <a:xfrm>
            <a:off x="-1625943" y="2540000"/>
            <a:ext cx="184666" cy="369332"/>
          </a:xfrm>
          <a:prstGeom prst="rect">
            <a:avLst/>
          </a:prstGeom>
          <a:noFill/>
        </p:spPr>
        <p:txBody>
          <a:bodyPr wrap="none" rtlCol="0">
            <a:spAutoFit/>
          </a:bodyPr>
          <a:lstStyle/>
          <a:p>
            <a:endParaRPr lang="ja-JP" altLang="en-US">
              <a:solidFill>
                <a:prstClr val="black"/>
              </a:solidFill>
              <a:latin typeface="Calibri"/>
              <a:ea typeface="ＭＳ Ｐゴシック"/>
            </a:endParaRPr>
          </a:p>
        </p:txBody>
      </p:sp>
      <p:pic>
        <p:nvPicPr>
          <p:cNvPr id="23" name="図 22" descr="スクリーンショット 2015-02-20 22.15.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557" y="3580256"/>
            <a:ext cx="6486886" cy="2373251"/>
          </a:xfrm>
          <a:prstGeom prst="rect">
            <a:avLst/>
          </a:prstGeom>
        </p:spPr>
      </p:pic>
      <p:sp>
        <p:nvSpPr>
          <p:cNvPr id="24" name="テキスト ボックス 23"/>
          <p:cNvSpPr txBox="1"/>
          <p:nvPr/>
        </p:nvSpPr>
        <p:spPr>
          <a:xfrm>
            <a:off x="1328557" y="6027675"/>
            <a:ext cx="4537119" cy="461665"/>
          </a:xfrm>
          <a:prstGeom prst="rect">
            <a:avLst/>
          </a:prstGeom>
          <a:noFill/>
        </p:spPr>
        <p:txBody>
          <a:bodyPr wrap="none" rtlCol="0">
            <a:spAutoFit/>
          </a:bodyPr>
          <a:lstStyle/>
          <a:p>
            <a:r>
              <a:rPr lang="en-US" altLang="ja-JP" sz="2400" dirty="0">
                <a:solidFill>
                  <a:prstClr val="black"/>
                </a:solidFill>
                <a:latin typeface="Calibri"/>
                <a:ea typeface="ＭＳ Ｐゴシック"/>
              </a:rPr>
              <a:t>※BSD License</a:t>
            </a:r>
            <a:r>
              <a:rPr lang="ja-JP" altLang="en-US" sz="2400" dirty="0">
                <a:solidFill>
                  <a:prstClr val="black"/>
                </a:solidFill>
                <a:latin typeface="Calibri"/>
                <a:ea typeface="ＭＳ Ｐゴシック"/>
              </a:rPr>
              <a:t>のライセンス記述例</a:t>
            </a:r>
          </a:p>
        </p:txBody>
      </p:sp>
    </p:spTree>
    <p:extLst>
      <p:ext uri="{BB962C8B-B14F-4D97-AF65-F5344CB8AC3E}">
        <p14:creationId xmlns:p14="http://schemas.microsoft.com/office/powerpoint/2010/main" val="377717979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5" name="コンテンツ プレースホルダー 2"/>
          <p:cNvSpPr>
            <a:spLocks noGrp="1"/>
          </p:cNvSpPr>
          <p:nvPr>
            <p:ph idx="1"/>
          </p:nvPr>
        </p:nvSpPr>
        <p:spPr>
          <a:xfrm>
            <a:off x="457200" y="1329641"/>
            <a:ext cx="8229600" cy="5257800"/>
          </a:xfrm>
        </p:spPr>
        <p:txBody>
          <a:bodyPr>
            <a:normAutofit/>
          </a:bodyPr>
          <a:lstStyle/>
          <a:p>
            <a:r>
              <a:rPr lang="ja-JP" altLang="en-US" dirty="0" smtClean="0"/>
              <a:t>ライセンス特定手法</a:t>
            </a:r>
            <a:endParaRPr lang="en-US" altLang="ja-JP" dirty="0" smtClean="0"/>
          </a:p>
          <a:p>
            <a:pPr lvl="1"/>
            <a:r>
              <a:rPr lang="ja-JP" altLang="en-US" dirty="0" smtClean="0"/>
              <a:t>主に</a:t>
            </a:r>
            <a:r>
              <a:rPr lang="ja-JP" altLang="en-US" dirty="0" smtClean="0">
                <a:solidFill>
                  <a:srgbClr val="FF0000"/>
                </a:solidFill>
              </a:rPr>
              <a:t>正規表現</a:t>
            </a:r>
            <a:r>
              <a:rPr lang="ja-JP" altLang="en-US" dirty="0" smtClean="0"/>
              <a:t>を用いてライセンスの特定を行う</a:t>
            </a:r>
            <a:endParaRPr lang="en-US" altLang="ja-JP" dirty="0" smtClean="0"/>
          </a:p>
          <a:p>
            <a:pPr lvl="1"/>
            <a:r>
              <a:rPr lang="ja-JP" altLang="en-US" dirty="0" smtClean="0"/>
              <a:t>一番高い精度</a:t>
            </a:r>
            <a:r>
              <a:rPr lang="en-US" altLang="en-US" dirty="0" err="1" smtClean="0"/>
              <a:t>のツールは</a:t>
            </a:r>
            <a:r>
              <a:rPr lang="en-US" altLang="ja-JP" dirty="0" err="1" smtClean="0">
                <a:solidFill>
                  <a:srgbClr val="FF0000"/>
                </a:solidFill>
              </a:rPr>
              <a:t>Nink</a:t>
            </a:r>
            <a:r>
              <a:rPr lang="en-US" altLang="ja-JP" dirty="0" err="1" smtClean="0">
                <a:solidFill>
                  <a:srgbClr val="FF6600"/>
                </a:solidFill>
              </a:rPr>
              <a:t>a</a:t>
            </a:r>
            <a:r>
              <a:rPr lang="ja-JP" altLang="en-US" dirty="0" smtClean="0">
                <a:solidFill>
                  <a:srgbClr val="000000"/>
                </a:solidFill>
              </a:rPr>
              <a:t>である</a:t>
            </a:r>
            <a:endParaRPr lang="en-US" altLang="ja-JP" dirty="0" smtClean="0">
              <a:solidFill>
                <a:srgbClr val="000000"/>
              </a:solidFill>
            </a:endParaRPr>
          </a:p>
          <a:p>
            <a:endParaRPr lang="en-US" altLang="ja-JP" dirty="0" smtClean="0"/>
          </a:p>
          <a:p>
            <a:endParaRPr lang="en-US" altLang="ja-JP" dirty="0" smtClean="0"/>
          </a:p>
          <a:p>
            <a:endParaRPr lang="en-US" altLang="ja-JP" dirty="0"/>
          </a:p>
          <a:p>
            <a:endParaRPr kumimoji="1" lang="ja-JP" altLang="en-US" dirty="0"/>
          </a:p>
        </p:txBody>
      </p:sp>
      <p:sp>
        <p:nvSpPr>
          <p:cNvPr id="6" name="テキスト ボックス 5"/>
          <p:cNvSpPr txBox="1"/>
          <p:nvPr/>
        </p:nvSpPr>
        <p:spPr>
          <a:xfrm>
            <a:off x="824186" y="5187077"/>
            <a:ext cx="7862614" cy="400110"/>
          </a:xfrm>
          <a:prstGeom prst="rect">
            <a:avLst/>
          </a:prstGeom>
          <a:noFill/>
        </p:spPr>
        <p:txBody>
          <a:bodyPr wrap="square" rtlCol="0">
            <a:spAutoFit/>
          </a:bodyPr>
          <a:lstStyle/>
          <a:p>
            <a:r>
              <a:rPr lang="en-US" altLang="ja-JP" sz="1000" dirty="0">
                <a:solidFill>
                  <a:prstClr val="black"/>
                </a:solidFill>
                <a:latin typeface="Calibri"/>
                <a:ea typeface="ＭＳ Ｐゴシック"/>
              </a:rPr>
              <a:t>Daniel M German, Yuki </a:t>
            </a:r>
            <a:r>
              <a:rPr lang="en-US" altLang="ja-JP" sz="1000" dirty="0" err="1">
                <a:solidFill>
                  <a:prstClr val="black"/>
                </a:solidFill>
                <a:latin typeface="Calibri"/>
                <a:ea typeface="ＭＳ Ｐゴシック"/>
              </a:rPr>
              <a:t>Manabe</a:t>
            </a:r>
            <a:r>
              <a:rPr lang="en-US" altLang="ja-JP" sz="1000" dirty="0">
                <a:solidFill>
                  <a:prstClr val="black"/>
                </a:solidFill>
                <a:latin typeface="Calibri"/>
                <a:ea typeface="ＭＳ Ｐゴシック"/>
              </a:rPr>
              <a:t>, and </a:t>
            </a:r>
            <a:r>
              <a:rPr lang="en-US" altLang="ja-JP" sz="1000" dirty="0" err="1">
                <a:solidFill>
                  <a:prstClr val="black"/>
                </a:solidFill>
                <a:latin typeface="Calibri"/>
                <a:ea typeface="ＭＳ Ｐゴシック"/>
              </a:rPr>
              <a:t>Katsuro</a:t>
            </a:r>
            <a:r>
              <a:rPr lang="en-US" altLang="ja-JP" sz="1000" dirty="0">
                <a:solidFill>
                  <a:prstClr val="black"/>
                </a:solidFill>
                <a:latin typeface="Calibri"/>
                <a:ea typeface="ＭＳ Ｐゴシック"/>
              </a:rPr>
              <a:t> Inoue, "A Sentence-Matching Method for Automatic License Identification of Source Code Files," In Proceedings of the IEEE/ACM international Conference on Automated Software Engineering, pages 437-446, September 2010</a:t>
            </a:r>
            <a:endParaRPr lang="ja-JP" altLang="en-US" sz="1000" dirty="0">
              <a:solidFill>
                <a:prstClr val="black"/>
              </a:solidFill>
              <a:latin typeface="Calibri"/>
              <a:ea typeface="ＭＳ Ｐゴシック"/>
            </a:endParaRPr>
          </a:p>
        </p:txBody>
      </p:sp>
      <p:pic>
        <p:nvPicPr>
          <p:cNvPr id="7" name="図 6" descr="スクリーンショット 2015-01-12 16.32.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2670" y="2830385"/>
            <a:ext cx="6529759" cy="2356692"/>
          </a:xfrm>
          <a:prstGeom prst="rect">
            <a:avLst/>
          </a:prstGeom>
        </p:spPr>
      </p:pic>
      <p:sp>
        <p:nvSpPr>
          <p:cNvPr id="10" name="正方形/長方形 9"/>
          <p:cNvSpPr/>
          <p:nvPr/>
        </p:nvSpPr>
        <p:spPr>
          <a:xfrm>
            <a:off x="3441290" y="4276010"/>
            <a:ext cx="4471139" cy="2714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フッター プレースホルダー 10"/>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2" name="スライド番号プレースホルダー 11"/>
          <p:cNvSpPr>
            <a:spLocks noGrp="1"/>
          </p:cNvSpPr>
          <p:nvPr>
            <p:ph type="sldNum" sz="quarter" idx="12"/>
          </p:nvPr>
        </p:nvSpPr>
        <p:spPr/>
        <p:txBody>
          <a:bodyPr/>
          <a:lstStyle/>
          <a:p>
            <a:fld id="{A78F63B4-1C2F-F341-8431-1B36A8C967E5}" type="slidenum">
              <a:rPr lang="ja-JP" altLang="en-US" smtClean="0">
                <a:solidFill>
                  <a:prstClr val="white"/>
                </a:solidFill>
              </a:rPr>
              <a:pPr/>
              <a:t>4</a:t>
            </a:fld>
            <a:endParaRPr lang="ja-JP" altLang="en-US">
              <a:solidFill>
                <a:prstClr val="white"/>
              </a:solidFill>
            </a:endParaRPr>
          </a:p>
        </p:txBody>
      </p:sp>
      <p:sp>
        <p:nvSpPr>
          <p:cNvPr id="13" name="日付プレースホルダー 12"/>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3" name="テキスト ボックス 2"/>
          <p:cNvSpPr txBox="1"/>
          <p:nvPr/>
        </p:nvSpPr>
        <p:spPr>
          <a:xfrm>
            <a:off x="1140734" y="5629005"/>
            <a:ext cx="6959658" cy="830997"/>
          </a:xfrm>
          <a:prstGeom prst="rect">
            <a:avLst/>
          </a:prstGeom>
          <a:noFill/>
          <a:ln w="28575" cmpd="sng">
            <a:solidFill>
              <a:schemeClr val="tx2"/>
            </a:solidFill>
          </a:ln>
        </p:spPr>
        <p:txBody>
          <a:bodyPr wrap="none" rtlCol="0">
            <a:spAutoFit/>
          </a:bodyPr>
          <a:lstStyle/>
          <a:p>
            <a:pPr algn="ctr"/>
            <a:r>
              <a:rPr lang="en-US" altLang="ja-JP" sz="2400" dirty="0" err="1">
                <a:solidFill>
                  <a:prstClr val="black"/>
                </a:solidFill>
                <a:latin typeface="Calibri"/>
                <a:ea typeface="ＭＳ Ｐゴシック"/>
              </a:rPr>
              <a:t>Ninka</a:t>
            </a:r>
            <a:r>
              <a:rPr lang="ja-JP" altLang="en-US" sz="2400" dirty="0">
                <a:solidFill>
                  <a:prstClr val="black"/>
                </a:solidFill>
                <a:latin typeface="Calibri"/>
                <a:ea typeface="ＭＳ Ｐゴシック"/>
              </a:rPr>
              <a:t>は未知ライセンスに対して</a:t>
            </a:r>
            <a:endParaRPr lang="en-US" altLang="ja-JP" sz="2400" dirty="0">
              <a:solidFill>
                <a:prstClr val="black"/>
              </a:solidFill>
              <a:latin typeface="Calibri"/>
              <a:ea typeface="ＭＳ Ｐゴシック"/>
            </a:endParaRPr>
          </a:p>
          <a:p>
            <a:pPr algn="ctr"/>
            <a:r>
              <a:rPr lang="en-US" altLang="ja-JP" sz="2400" dirty="0">
                <a:solidFill>
                  <a:prstClr val="black"/>
                </a:solidFill>
                <a:latin typeface="Calibri"/>
                <a:ea typeface="ＭＳ Ｐゴシック"/>
              </a:rPr>
              <a:t>UNKNOWN</a:t>
            </a:r>
            <a:r>
              <a:rPr lang="ja-JP" altLang="en-US" sz="2400" dirty="0">
                <a:solidFill>
                  <a:prstClr val="black"/>
                </a:solidFill>
                <a:latin typeface="Calibri"/>
                <a:ea typeface="ＭＳ Ｐゴシック"/>
              </a:rPr>
              <a:t>を出力することができるため，精度が高い</a:t>
            </a:r>
            <a:endParaRPr lang="en-US" altLang="ja-JP" sz="2400" dirty="0">
              <a:solidFill>
                <a:prstClr val="black"/>
              </a:solidFill>
              <a:latin typeface="Calibri"/>
              <a:ea typeface="ＭＳ Ｐゴシック"/>
            </a:endParaRPr>
          </a:p>
        </p:txBody>
      </p:sp>
    </p:spTree>
    <p:extLst>
      <p:ext uri="{BB962C8B-B14F-4D97-AF65-F5344CB8AC3E}">
        <p14:creationId xmlns:p14="http://schemas.microsoft.com/office/powerpoint/2010/main" val="12014052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04511"/>
            <a:ext cx="8229600" cy="1143000"/>
          </a:xfrm>
        </p:spPr>
        <p:txBody>
          <a:bodyPr>
            <a:normAutofit/>
          </a:bodyPr>
          <a:lstStyle/>
          <a:p>
            <a:r>
              <a:rPr kumimoji="1" lang="ja-JP" altLang="en-US" dirty="0" smtClean="0"/>
              <a:t>予備調査</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835993312"/>
              </p:ext>
            </p:extLst>
          </p:nvPr>
        </p:nvGraphicFramePr>
        <p:xfrm>
          <a:off x="684899" y="1807091"/>
          <a:ext cx="7824579" cy="4503419"/>
        </p:xfrm>
        <a:graphic>
          <a:graphicData uri="http://schemas.openxmlformats.org/drawingml/2006/table">
            <a:tbl>
              <a:tblPr>
                <a:tableStyleId>{5C22544A-7EE6-4342-B048-85BDC9FD1C3A}</a:tableStyleId>
              </a:tblPr>
              <a:tblGrid>
                <a:gridCol w="4174034"/>
                <a:gridCol w="2050773"/>
                <a:gridCol w="1599772"/>
              </a:tblGrid>
              <a:tr h="306022">
                <a:tc>
                  <a:txBody>
                    <a:bodyPr/>
                    <a:lstStyle/>
                    <a:p>
                      <a:pPr algn="l" fontAlgn="ctr"/>
                      <a:r>
                        <a:rPr lang="ja-JP" altLang="en-US" sz="2400" b="0" i="0" u="none" strike="noStrike" dirty="0" smtClean="0">
                          <a:solidFill>
                            <a:srgbClr val="FFFFFF"/>
                          </a:solidFill>
                          <a:effectLst/>
                          <a:latin typeface="+mn-lt"/>
                          <a:ea typeface="+mn-ea"/>
                        </a:rPr>
                        <a:t>ライセンス名</a:t>
                      </a:r>
                      <a:endParaRPr lang="en-US"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mn-lt"/>
                          <a:ea typeface="+mn-ea"/>
                        </a:rPr>
                        <a:t>ファイル数</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c>
                  <a:txBody>
                    <a:bodyPr/>
                    <a:lstStyle/>
                    <a:p>
                      <a:pPr algn="r" fontAlgn="ctr"/>
                      <a:r>
                        <a:rPr lang="ja-JP" altLang="en-US" sz="2400" b="0" i="0" u="none" strike="noStrike" dirty="0" smtClean="0">
                          <a:solidFill>
                            <a:srgbClr val="FFFFFF"/>
                          </a:solidFill>
                          <a:effectLst/>
                          <a:latin typeface="ＭＳ Ｐゴシック" panose="020B0600070205080204" pitchFamily="50" charset="-128"/>
                          <a:ea typeface="ＭＳ Ｐゴシック" panose="020B0600070205080204" pitchFamily="50" charset="-128"/>
                        </a:rPr>
                        <a:t>割合</a:t>
                      </a:r>
                      <a:endParaRPr lang="en-US" altLang="ja-JP" sz="2400" b="0" i="0" u="none" strike="noStrike" dirty="0">
                        <a:solidFill>
                          <a:srgbClr val="FFFFFF"/>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1"/>
                    </a:solidFill>
                  </a:tcPr>
                </a:tc>
              </a:tr>
              <a:tr h="141923">
                <a:tc>
                  <a:txBody>
                    <a:bodyPr/>
                    <a:lstStyle/>
                    <a:p>
                      <a:pPr algn="l" fontAlgn="ctr"/>
                      <a:r>
                        <a:rPr lang="en-US" sz="2400" u="none" strike="noStrike" dirty="0">
                          <a:effectLst/>
                        </a:rPr>
                        <a:t>UNKNOWN</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r" fontAlgn="ctr"/>
                      <a:r>
                        <a:rPr lang="en-US" altLang="ja-JP" sz="2400" u="none" strike="noStrike" dirty="0" smtClean="0">
                          <a:solidFill>
                            <a:srgbClr val="FF0000"/>
                          </a:solidFill>
                          <a:effectLst/>
                        </a:rPr>
                        <a:t>17,678</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c>
                  <a:txBody>
                    <a:bodyPr/>
                    <a:lstStyle/>
                    <a:p>
                      <a:pPr algn="r" fontAlgn="ctr"/>
                      <a:r>
                        <a:rPr lang="ja-JP" altLang="en-US"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未知</a:t>
                      </a:r>
                      <a:r>
                        <a:rPr lang="en-US" altLang="ja-JP"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  </a:t>
                      </a:r>
                      <a:r>
                        <a:rPr lang="ja-JP" altLang="en-US"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7</a:t>
                      </a:r>
                      <a:r>
                        <a:rPr lang="en-US" altLang="ja-JP" sz="2400" b="0" i="0" u="none" strike="noStrike" dirty="0" smtClean="0">
                          <a:solidFill>
                            <a:srgbClr val="FF0000"/>
                          </a:solidFill>
                          <a:effectLst/>
                          <a:latin typeface="ＭＳ Ｐゴシック" panose="020B0600070205080204" pitchFamily="50" charset="-128"/>
                          <a:ea typeface="ＭＳ Ｐゴシック" panose="020B0600070205080204" pitchFamily="50" charset="-128"/>
                        </a:rPr>
                        <a:t>9%</a:t>
                      </a:r>
                      <a:endParaRPr lang="en-US" altLang="ja-JP" sz="2400" b="0" i="0" u="none" strike="noStrike" dirty="0">
                        <a:solidFill>
                          <a:srgbClr val="FF0000"/>
                        </a:solidFill>
                        <a:effectLst/>
                        <a:latin typeface="ＭＳ Ｐゴシック" panose="020B0600070205080204" pitchFamily="50" charset="-128"/>
                        <a:ea typeface="ＭＳ Ｐゴシック" panose="020B0600070205080204" pitchFamily="50" charset="-128"/>
                      </a:endParaRPr>
                    </a:p>
                  </a:txBody>
                  <a:tcPr marL="9525" marR="9525" marT="9525" marB="0" anchor="ctr">
                    <a:solidFill>
                      <a:schemeClr val="accent6">
                        <a:lumMod val="40000"/>
                        <a:lumOff val="60000"/>
                      </a:schemeClr>
                    </a:solidFill>
                  </a:tcPr>
                </a:tc>
              </a:tr>
              <a:tr h="272482">
                <a:tc>
                  <a:txBody>
                    <a:bodyPr/>
                    <a:lstStyle/>
                    <a:p>
                      <a:pPr algn="l" fontAlgn="ctr"/>
                      <a:r>
                        <a:rPr lang="en-US" sz="2400" u="none" strike="noStrike" dirty="0">
                          <a:effectLst/>
                        </a:rPr>
                        <a:t>NONE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smtClean="0">
                          <a:effectLst/>
                        </a:rPr>
                        <a:t>1,390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NONE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6%</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spdxBSD3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959</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rowSpan="9">
                  <a:txBody>
                    <a:bodyPr/>
                    <a:lstStyle/>
                    <a:p>
                      <a:pPr algn="r" fontAlgn="ctr"/>
                      <a:r>
                        <a:rPr lang="ja-JP" altLang="en-US"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既知　</a:t>
                      </a:r>
                      <a:r>
                        <a:rPr lang="en-US" altLang="ja-JP" sz="2400" b="0" i="0" u="none" strike="noStrike" dirty="0" smtClean="0">
                          <a:solidFill>
                            <a:srgbClr val="000000"/>
                          </a:solidFill>
                          <a:effectLst/>
                          <a:latin typeface="ＭＳ Ｐゴシック" panose="020B0600070205080204" pitchFamily="50" charset="-128"/>
                          <a:ea typeface="ＭＳ Ｐゴシック" panose="020B0600070205080204" pitchFamily="50" charset="-128"/>
                        </a:rPr>
                        <a:t>15%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Apachev2</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752</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FreeType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481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BSD3</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240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MPL1_1andLGPLv2_1,MPLv1_1</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204</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err="1">
                          <a:effectLst/>
                        </a:rPr>
                        <a:t>SeeFile</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143</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MITX11</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135</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a:effectLst/>
                        </a:rPr>
                        <a:t>spdxBSD2</a:t>
                      </a:r>
                      <a:endParaRPr lang="en-US" sz="2400" b="0" i="0" u="none" strike="noStrike">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90</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r h="272482">
                <a:tc>
                  <a:txBody>
                    <a:bodyPr/>
                    <a:lstStyle/>
                    <a:p>
                      <a:pPr algn="l" fontAlgn="ctr"/>
                      <a:r>
                        <a:rPr lang="en-US" sz="2400" u="none" strike="noStrike" dirty="0">
                          <a:effectLst/>
                        </a:rPr>
                        <a:t>Others</a:t>
                      </a:r>
                      <a:endParaRPr lang="en-US"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a:txBody>
                    <a:bodyPr/>
                    <a:lstStyle/>
                    <a:p>
                      <a:pPr algn="r" fontAlgn="ctr"/>
                      <a:r>
                        <a:rPr lang="en-US" altLang="ja-JP" sz="2400" u="none" strike="noStrike" dirty="0">
                          <a:effectLst/>
                        </a:rPr>
                        <a:t>341</a:t>
                      </a: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c vMerge="1">
                  <a:txBody>
                    <a:bodyPr/>
                    <a:lstStyle/>
                    <a:p>
                      <a:pPr algn="r" fontAlgn="ctr"/>
                      <a:endParaRPr lang="en-US" altLang="ja-JP" sz="24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txBody>
                  <a:tcPr marL="9525" marR="9525" marT="9525" marB="0" anchor="ctr"/>
                </a:tc>
              </a:tr>
            </a:tbl>
          </a:graphicData>
        </a:graphic>
      </p:graphicFrame>
      <p:sp>
        <p:nvSpPr>
          <p:cNvPr id="8" name="テキスト ボックス 7"/>
          <p:cNvSpPr txBox="1"/>
          <p:nvPr/>
        </p:nvSpPr>
        <p:spPr>
          <a:xfrm>
            <a:off x="3629330" y="1263729"/>
            <a:ext cx="2103110" cy="523220"/>
          </a:xfrm>
          <a:prstGeom prst="rect">
            <a:avLst/>
          </a:prstGeom>
          <a:noFill/>
        </p:spPr>
        <p:txBody>
          <a:bodyPr wrap="none" rtlCol="0">
            <a:spAutoFit/>
          </a:bodyPr>
          <a:lstStyle/>
          <a:p>
            <a:r>
              <a:rPr lang="ja-JP" altLang="ja-JP" sz="2800" dirty="0">
                <a:solidFill>
                  <a:prstClr val="black"/>
                </a:solidFill>
                <a:latin typeface="Calibri"/>
                <a:ea typeface="ＭＳ Ｐゴシック"/>
              </a:rPr>
              <a:t>F</a:t>
            </a:r>
            <a:r>
              <a:rPr lang="en-US" altLang="ja-JP" sz="2800" dirty="0" err="1">
                <a:solidFill>
                  <a:prstClr val="black"/>
                </a:solidFill>
                <a:latin typeface="Calibri"/>
                <a:ea typeface="ＭＳ Ｐゴシック"/>
              </a:rPr>
              <a:t>irefox</a:t>
            </a:r>
            <a:r>
              <a:rPr lang="en-US" altLang="ja-JP" sz="2800" dirty="0">
                <a:solidFill>
                  <a:prstClr val="black"/>
                </a:solidFill>
                <a:latin typeface="Calibri"/>
                <a:ea typeface="ＭＳ Ｐゴシック"/>
              </a:rPr>
              <a:t> v25.0</a:t>
            </a:r>
          </a:p>
        </p:txBody>
      </p:sp>
      <p:sp>
        <p:nvSpPr>
          <p:cNvPr id="13" name="フッター プレースホルダー 12"/>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14" name="スライド番号プレースホルダー 13"/>
          <p:cNvSpPr>
            <a:spLocks noGrp="1"/>
          </p:cNvSpPr>
          <p:nvPr>
            <p:ph type="sldNum" sz="quarter" idx="12"/>
          </p:nvPr>
        </p:nvSpPr>
        <p:spPr/>
        <p:txBody>
          <a:bodyPr/>
          <a:lstStyle/>
          <a:p>
            <a:fld id="{A78F63B4-1C2F-F341-8431-1B36A8C967E5}" type="slidenum">
              <a:rPr lang="ja-JP" altLang="en-US" smtClean="0">
                <a:solidFill>
                  <a:prstClr val="white"/>
                </a:solidFill>
              </a:rPr>
              <a:pPr/>
              <a:t>5</a:t>
            </a:fld>
            <a:endParaRPr lang="ja-JP" altLang="en-US">
              <a:solidFill>
                <a:prstClr val="white"/>
              </a:solidFill>
            </a:endParaRPr>
          </a:p>
        </p:txBody>
      </p:sp>
      <p:sp>
        <p:nvSpPr>
          <p:cNvPr id="15" name="日付プレースホルダー 14"/>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9" name="テキスト ボックス 8"/>
          <p:cNvSpPr txBox="1"/>
          <p:nvPr/>
        </p:nvSpPr>
        <p:spPr>
          <a:xfrm>
            <a:off x="1451473" y="5356403"/>
            <a:ext cx="6648919" cy="954107"/>
          </a:xfrm>
          <a:prstGeom prst="rect">
            <a:avLst/>
          </a:prstGeom>
          <a:solidFill>
            <a:schemeClr val="accent1"/>
          </a:solidFill>
          <a:ln>
            <a:noFill/>
          </a:ln>
        </p:spPr>
        <p:txBody>
          <a:bodyPr wrap="square" rtlCol="0">
            <a:spAutoFit/>
          </a:bodyPr>
          <a:lstStyle/>
          <a:p>
            <a:pPr algn="ctr"/>
            <a:r>
              <a:rPr lang="ja-JP" altLang="ja-JP" sz="2800" dirty="0">
                <a:solidFill>
                  <a:prstClr val="white"/>
                </a:solidFill>
                <a:latin typeface="Calibri"/>
                <a:ea typeface="ＭＳ Ｐゴシック"/>
              </a:rPr>
              <a:t>U</a:t>
            </a:r>
            <a:r>
              <a:rPr lang="en-US" altLang="ja-JP" sz="2800" dirty="0">
                <a:solidFill>
                  <a:prstClr val="white"/>
                </a:solidFill>
                <a:latin typeface="Calibri"/>
                <a:ea typeface="ＭＳ Ｐゴシック"/>
              </a:rPr>
              <a:t>NKNOWN</a:t>
            </a:r>
            <a:r>
              <a:rPr lang="ja-JP" altLang="en-US" sz="2800" dirty="0">
                <a:solidFill>
                  <a:prstClr val="white"/>
                </a:solidFill>
                <a:latin typeface="Calibri"/>
                <a:ea typeface="ＭＳ Ｐゴシック"/>
              </a:rPr>
              <a:t>ファイルの中のライセンスを</a:t>
            </a:r>
            <a:endParaRPr lang="en-US" altLang="ja-JP" sz="2800" dirty="0">
              <a:solidFill>
                <a:prstClr val="white"/>
              </a:solidFill>
              <a:latin typeface="Calibri"/>
              <a:ea typeface="ＭＳ Ｐゴシック"/>
            </a:endParaRPr>
          </a:p>
          <a:p>
            <a:pPr algn="ctr"/>
            <a:r>
              <a:rPr lang="ja-JP" altLang="en-US" sz="2800" dirty="0">
                <a:solidFill>
                  <a:prstClr val="white"/>
                </a:solidFill>
                <a:latin typeface="Calibri"/>
                <a:ea typeface="ＭＳ Ｐゴシック"/>
              </a:rPr>
              <a:t>特定できないと実用的であるとはいえない</a:t>
            </a:r>
            <a:endParaRPr lang="en-US" altLang="ja-JP" sz="2800" dirty="0">
              <a:solidFill>
                <a:prstClr val="white"/>
              </a:solidFill>
              <a:latin typeface="Calibri"/>
              <a:ea typeface="ＭＳ Ｐゴシック"/>
            </a:endParaRPr>
          </a:p>
        </p:txBody>
      </p:sp>
    </p:spTree>
    <p:extLst>
      <p:ext uri="{BB962C8B-B14F-4D97-AF65-F5344CB8AC3E}">
        <p14:creationId xmlns:p14="http://schemas.microsoft.com/office/powerpoint/2010/main" val="1533809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417638"/>
            <a:ext cx="8229600" cy="4708525"/>
          </a:xfrm>
        </p:spPr>
        <p:txBody>
          <a:bodyPr>
            <a:normAutofit/>
          </a:bodyPr>
          <a:lstStyle/>
          <a:p>
            <a:r>
              <a:rPr lang="ja-JP" altLang="en-US" dirty="0" smtClean="0"/>
              <a:t>ライセンスルール作成の自動化の支援を行う必要がある</a:t>
            </a:r>
            <a:endParaRPr lang="en-US" altLang="ja-JP" dirty="0"/>
          </a:p>
          <a:p>
            <a:endParaRPr lang="en-US" altLang="ja-JP" dirty="0" smtClean="0"/>
          </a:p>
          <a:p>
            <a:r>
              <a:rPr lang="ja-JP" altLang="en-US" dirty="0" smtClean="0"/>
              <a:t>テキスト分類</a:t>
            </a:r>
            <a:endParaRPr lang="en-US" altLang="ja-JP" dirty="0" smtClean="0"/>
          </a:p>
          <a:p>
            <a:pPr lvl="1"/>
            <a:r>
              <a:rPr lang="ja-JP" altLang="en-US" dirty="0" smtClean="0"/>
              <a:t>テキストを内容に基づいて，</a:t>
            </a:r>
            <a:r>
              <a:rPr lang="en-US" altLang="ja-JP" dirty="0" smtClean="0"/>
              <a:t>1</a:t>
            </a:r>
            <a:r>
              <a:rPr lang="ja-JP" altLang="en-US" dirty="0" smtClean="0"/>
              <a:t>つ以上に分類する</a:t>
            </a:r>
            <a:endParaRPr lang="en-US" altLang="ja-JP" dirty="0" smtClean="0"/>
          </a:p>
          <a:p>
            <a:r>
              <a:rPr lang="ja-JP" altLang="en-US" dirty="0" smtClean="0"/>
              <a:t>テキスト分類がなぜ必要なのか</a:t>
            </a:r>
            <a:endParaRPr lang="en-US" altLang="ja-JP" dirty="0" smtClean="0"/>
          </a:p>
          <a:p>
            <a:pPr lvl="1"/>
            <a:r>
              <a:rPr lang="ja-JP" altLang="en-US" dirty="0" smtClean="0"/>
              <a:t>U</a:t>
            </a:r>
            <a:r>
              <a:rPr lang="en-US" altLang="ja-JP" dirty="0" smtClean="0"/>
              <a:t>NKNOWN</a:t>
            </a:r>
            <a:r>
              <a:rPr lang="ja-JP" altLang="en-US" dirty="0" smtClean="0"/>
              <a:t>ファイルの中には同じライセンスが複数存在し，その整理を行う</a:t>
            </a:r>
            <a:endParaRPr lang="en-US" altLang="ja-JP" sz="3200" dirty="0" smtClean="0"/>
          </a:p>
          <a:p>
            <a:endParaRPr lang="en-US" altLang="ja-JP" dirty="0" smtClean="0"/>
          </a:p>
          <a:p>
            <a:endParaRPr lang="en-US" altLang="ja-JP" sz="2800" dirty="0"/>
          </a:p>
          <a:p>
            <a:endParaRPr lang="en-US" altLang="ja-JP" sz="2800" dirty="0" smtClean="0"/>
          </a:p>
        </p:txBody>
      </p:sp>
      <p:sp>
        <p:nvSpPr>
          <p:cNvPr id="2" name="タイトル 1"/>
          <p:cNvSpPr>
            <a:spLocks noGrp="1"/>
          </p:cNvSpPr>
          <p:nvPr>
            <p:ph type="title"/>
          </p:nvPr>
        </p:nvSpPr>
        <p:spPr/>
        <p:txBody>
          <a:bodyPr>
            <a:normAutofit fontScale="90000"/>
          </a:bodyPr>
          <a:lstStyle/>
          <a:p>
            <a:r>
              <a:rPr kumimoji="1" lang="ja-JP" altLang="en-US" dirty="0" smtClean="0"/>
              <a:t>ライセンスルール作成支援に向けた課題</a:t>
            </a:r>
            <a:endParaRPr kumimoji="1" lang="ja-JP" altLang="en-US" dirty="0"/>
          </a:p>
        </p:txBody>
      </p:sp>
      <p:sp>
        <p:nvSpPr>
          <p:cNvPr id="4" name="正方形/長方形 3"/>
          <p:cNvSpPr/>
          <p:nvPr/>
        </p:nvSpPr>
        <p:spPr>
          <a:xfrm>
            <a:off x="860046" y="5416693"/>
            <a:ext cx="7545400" cy="10381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a:solidFill>
                  <a:prstClr val="white"/>
                </a:solidFill>
                <a:latin typeface="Calibri"/>
                <a:ea typeface="ＭＳ Ｐゴシック"/>
              </a:rPr>
              <a:t>自動化するためには</a:t>
            </a:r>
            <a:endParaRPr lang="en-US" altLang="ja-JP" sz="2800" dirty="0">
              <a:solidFill>
                <a:prstClr val="white"/>
              </a:solidFill>
              <a:latin typeface="Calibri"/>
              <a:ea typeface="ＭＳ Ｐゴシック"/>
            </a:endParaRPr>
          </a:p>
          <a:p>
            <a:pPr algn="ctr"/>
            <a:r>
              <a:rPr lang="ja-JP" altLang="en-US" sz="2800" dirty="0">
                <a:solidFill>
                  <a:prstClr val="white"/>
                </a:solidFill>
                <a:latin typeface="Calibri"/>
                <a:ea typeface="ＭＳ Ｐゴシック"/>
              </a:rPr>
              <a:t>テキスト分類の限界をあきらかにする必要がある</a:t>
            </a:r>
            <a:endParaRPr lang="en-US" altLang="ja-JP" sz="2800" dirty="0">
              <a:solidFill>
                <a:prstClr val="white"/>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6</a:t>
            </a:fld>
            <a:endParaRPr lang="ja-JP" altLang="en-US">
              <a:solidFill>
                <a:prstClr val="white"/>
              </a:solidFill>
            </a:endParaRPr>
          </a:p>
        </p:txBody>
      </p:sp>
      <p:sp>
        <p:nvSpPr>
          <p:cNvPr id="7" name="日付プレースホルダー 6"/>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13551185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a:xfrm>
            <a:off x="457200" y="1556792"/>
            <a:ext cx="8229600" cy="4969780"/>
          </a:xfrm>
        </p:spPr>
        <p:txBody>
          <a:bodyPr>
            <a:normAutofit/>
          </a:bodyPr>
          <a:lstStyle/>
          <a:p>
            <a:r>
              <a:rPr lang="ja-JP" altLang="en-US" sz="3200" dirty="0" smtClean="0"/>
              <a:t>目的</a:t>
            </a:r>
            <a:endParaRPr lang="en-US" altLang="ja-JP" sz="3200" dirty="0" smtClean="0"/>
          </a:p>
          <a:p>
            <a:pPr lvl="1"/>
            <a:r>
              <a:rPr lang="ja-JP" altLang="en-US" sz="2800" dirty="0" smtClean="0"/>
              <a:t>テキスト分類がライセンスルール</a:t>
            </a:r>
            <a:r>
              <a:rPr lang="ja-JP" altLang="en-US" sz="2800" dirty="0"/>
              <a:t>作成支援にどれくらい有用かどうか明らかにする</a:t>
            </a:r>
            <a:r>
              <a:rPr lang="ja-JP" altLang="en-US" sz="2800" dirty="0" smtClean="0"/>
              <a:t>こと</a:t>
            </a:r>
            <a:endParaRPr lang="en-US" altLang="ja-JP" sz="2800" dirty="0" smtClean="0"/>
          </a:p>
          <a:p>
            <a:pPr lvl="1"/>
            <a:endParaRPr lang="en-US" altLang="ja-JP" sz="2800" dirty="0"/>
          </a:p>
          <a:p>
            <a:r>
              <a:rPr lang="ja-JP" altLang="en-US" sz="3200" dirty="0" smtClean="0"/>
              <a:t>アプローチ</a:t>
            </a:r>
            <a:endParaRPr lang="en-US" altLang="ja-JP" sz="3200" dirty="0" smtClean="0"/>
          </a:p>
          <a:p>
            <a:pPr lvl="1"/>
            <a:r>
              <a:rPr lang="ja-JP" altLang="en-US" sz="2800" dirty="0" smtClean="0">
                <a:solidFill>
                  <a:srgbClr val="FF0000"/>
                </a:solidFill>
              </a:rPr>
              <a:t>クラスタリングによるテキスト分類を行う</a:t>
            </a:r>
            <a:endParaRPr lang="en-US" altLang="ja-JP" sz="2800" dirty="0" smtClean="0">
              <a:solidFill>
                <a:srgbClr val="FF0000"/>
              </a:solidFill>
            </a:endParaRPr>
          </a:p>
          <a:p>
            <a:pPr lvl="2"/>
            <a:r>
              <a:rPr lang="ja-JP" altLang="en-US" sz="2400" dirty="0" smtClean="0"/>
              <a:t>追加すべきライセンスの存在を明らかにするため，各クラスタの調査を行う</a:t>
            </a:r>
            <a:endParaRPr lang="en-US" altLang="ja-JP" sz="2400" dirty="0" smtClean="0"/>
          </a:p>
        </p:txBody>
      </p:sp>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7</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Tree>
    <p:extLst>
      <p:ext uri="{BB962C8B-B14F-4D97-AF65-F5344CB8AC3E}">
        <p14:creationId xmlns:p14="http://schemas.microsoft.com/office/powerpoint/2010/main" val="2955406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2"/>
          <p:cNvSpPr>
            <a:spLocks noGrp="1"/>
          </p:cNvSpPr>
          <p:nvPr>
            <p:ph idx="1"/>
          </p:nvPr>
        </p:nvSpPr>
        <p:spPr>
          <a:xfrm>
            <a:off x="457199" y="1417638"/>
            <a:ext cx="8413493" cy="5108934"/>
          </a:xfrm>
        </p:spPr>
        <p:txBody>
          <a:bodyPr>
            <a:normAutofit/>
          </a:bodyPr>
          <a:lstStyle/>
          <a:p>
            <a:r>
              <a:rPr lang="ja-JP" altLang="en-US" sz="3200" dirty="0"/>
              <a:t>アルゴリズム</a:t>
            </a:r>
            <a:endParaRPr lang="en-US" altLang="ja-JP" sz="3200" dirty="0" smtClean="0"/>
          </a:p>
          <a:p>
            <a:pPr lvl="1"/>
            <a:r>
              <a:rPr lang="ja-JP" altLang="ja-JP" sz="2800" dirty="0" smtClean="0"/>
              <a:t>K</a:t>
            </a:r>
            <a:r>
              <a:rPr lang="en-US" altLang="ja-JP" sz="2800" dirty="0" smtClean="0"/>
              <a:t>-means</a:t>
            </a:r>
            <a:r>
              <a:rPr lang="ja-JP" altLang="en-US" sz="2800" dirty="0" smtClean="0"/>
              <a:t>によるクラスタリングを行う</a:t>
            </a:r>
            <a:endParaRPr lang="en-US" altLang="ja-JP" sz="2800" dirty="0"/>
          </a:p>
          <a:p>
            <a:pPr lvl="2"/>
            <a:r>
              <a:rPr lang="ja-JP" altLang="en-US" sz="2400" dirty="0" smtClean="0"/>
              <a:t>シンプルなアルゴリズムであるため，結果を読み取りやすい</a:t>
            </a:r>
            <a:endParaRPr lang="en-US" altLang="ja-JP" sz="2400" dirty="0" smtClean="0"/>
          </a:p>
          <a:p>
            <a:pPr lvl="1"/>
            <a:endParaRPr lang="en-US" altLang="ja-JP" sz="2800" dirty="0"/>
          </a:p>
          <a:p>
            <a:r>
              <a:rPr lang="ja-JP" altLang="en-US" sz="3200" dirty="0" smtClean="0"/>
              <a:t>調査内容</a:t>
            </a:r>
            <a:endParaRPr lang="en-US" altLang="ja-JP" sz="3200" dirty="0" smtClean="0"/>
          </a:p>
          <a:p>
            <a:pPr lvl="1" algn="l"/>
            <a:r>
              <a:rPr lang="ja-JP" altLang="en-US" sz="2800" dirty="0" smtClean="0"/>
              <a:t>各クラスタに</a:t>
            </a:r>
            <a:r>
              <a:rPr lang="en-US" altLang="ja-JP" sz="2800" dirty="0" smtClean="0"/>
              <a:t/>
            </a:r>
            <a:br>
              <a:rPr lang="en-US" altLang="ja-JP" sz="2800" dirty="0" smtClean="0"/>
            </a:br>
            <a:r>
              <a:rPr lang="ja-JP" altLang="en-US" sz="2800" dirty="0" smtClean="0"/>
              <a:t>同一ライセンスが</a:t>
            </a:r>
            <a:r>
              <a:rPr lang="en-US" altLang="ja-JP" sz="2800" dirty="0"/>
              <a:t/>
            </a:r>
            <a:br>
              <a:rPr lang="en-US" altLang="ja-JP" sz="2800" dirty="0"/>
            </a:br>
            <a:r>
              <a:rPr lang="ja-JP" altLang="en-US" sz="2800" dirty="0" smtClean="0"/>
              <a:t>どれくらい存在するか</a:t>
            </a:r>
            <a:endParaRPr lang="en-US" altLang="ja-JP" sz="2800" dirty="0"/>
          </a:p>
          <a:p>
            <a:pPr lvl="1"/>
            <a:endParaRPr lang="en-US" altLang="ja-JP" sz="2800" dirty="0" smtClean="0"/>
          </a:p>
        </p:txBody>
      </p:sp>
      <p:sp>
        <p:nvSpPr>
          <p:cNvPr id="2" name="タイトル 1"/>
          <p:cNvSpPr>
            <a:spLocks noGrp="1"/>
          </p:cNvSpPr>
          <p:nvPr>
            <p:ph type="title"/>
          </p:nvPr>
        </p:nvSpPr>
        <p:spPr/>
        <p:txBody>
          <a:bodyPr/>
          <a:lstStyle/>
          <a:p>
            <a:r>
              <a:rPr lang="ja-JP" altLang="en-US" dirty="0" smtClean="0"/>
              <a:t>クラスタ</a:t>
            </a:r>
            <a:r>
              <a:rPr lang="ja-JP" altLang="en-US" dirty="0"/>
              <a:t>リング</a:t>
            </a:r>
            <a:r>
              <a:rPr lang="ja-JP" altLang="en-US" dirty="0" smtClean="0"/>
              <a:t>と調査内容</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8</a:t>
            </a:fld>
            <a:endParaRPr lang="ja-JP" altLang="en-US">
              <a:solidFill>
                <a:prstClr val="white"/>
              </a:solidFill>
            </a:endParaRPr>
          </a:p>
        </p:txBody>
      </p:sp>
      <p:cxnSp>
        <p:nvCxnSpPr>
          <p:cNvPr id="19" name="直線コネクタ 18"/>
          <p:cNvCxnSpPr/>
          <p:nvPr/>
        </p:nvCxnSpPr>
        <p:spPr>
          <a:xfrm>
            <a:off x="5557563" y="3277325"/>
            <a:ext cx="0" cy="311316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a:off x="5159535" y="5862896"/>
            <a:ext cx="360565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5807354" y="3461226"/>
            <a:ext cx="422111" cy="584776"/>
          </a:xfrm>
          <a:prstGeom prst="rect">
            <a:avLst/>
          </a:prstGeom>
          <a:noFill/>
        </p:spPr>
        <p:txBody>
          <a:bodyPr wrap="none" rtlCol="0">
            <a:spAutoFit/>
          </a:bodyPr>
          <a:lstStyle/>
          <a:p>
            <a:r>
              <a:rPr lang="en-US" altLang="ja-JP" sz="3200" dirty="0">
                <a:solidFill>
                  <a:prstClr val="black"/>
                </a:solidFill>
                <a:latin typeface="Calibri"/>
                <a:ea typeface="ＭＳ Ｐゴシック"/>
              </a:rPr>
              <a:t>A</a:t>
            </a:r>
            <a:endParaRPr lang="ja-JP" altLang="en-US" sz="3200" dirty="0">
              <a:solidFill>
                <a:prstClr val="black"/>
              </a:solidFill>
              <a:latin typeface="Calibri"/>
              <a:ea typeface="ＭＳ Ｐゴシック"/>
            </a:endParaRPr>
          </a:p>
        </p:txBody>
      </p:sp>
      <p:sp>
        <p:nvSpPr>
          <p:cNvPr id="34" name="テキスト ボックス 33"/>
          <p:cNvSpPr txBox="1"/>
          <p:nvPr/>
        </p:nvSpPr>
        <p:spPr>
          <a:xfrm>
            <a:off x="6295430" y="3499656"/>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36" name="テキスト ボックス 35"/>
          <p:cNvSpPr txBox="1"/>
          <p:nvPr/>
        </p:nvSpPr>
        <p:spPr>
          <a:xfrm>
            <a:off x="6481390" y="4781417"/>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37" name="テキスト ボックス 36"/>
          <p:cNvSpPr txBox="1"/>
          <p:nvPr/>
        </p:nvSpPr>
        <p:spPr>
          <a:xfrm>
            <a:off x="6077914" y="4947990"/>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38" name="テキスト ボックス 37"/>
          <p:cNvSpPr txBox="1"/>
          <p:nvPr/>
        </p:nvSpPr>
        <p:spPr>
          <a:xfrm>
            <a:off x="6279652" y="4378084"/>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43" name="テキスト ボックス 42"/>
          <p:cNvSpPr txBox="1"/>
          <p:nvPr/>
        </p:nvSpPr>
        <p:spPr>
          <a:xfrm>
            <a:off x="7770663" y="379204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44" name="テキスト ボックス 43"/>
          <p:cNvSpPr txBox="1"/>
          <p:nvPr/>
        </p:nvSpPr>
        <p:spPr>
          <a:xfrm>
            <a:off x="7400346" y="419695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45" name="テキスト ボックス 44"/>
          <p:cNvSpPr txBox="1"/>
          <p:nvPr/>
        </p:nvSpPr>
        <p:spPr>
          <a:xfrm>
            <a:off x="7307169" y="5073805"/>
            <a:ext cx="403476" cy="584776"/>
          </a:xfrm>
          <a:prstGeom prst="rect">
            <a:avLst/>
          </a:prstGeom>
          <a:noFill/>
        </p:spPr>
        <p:txBody>
          <a:bodyPr wrap="none" rtlCol="0">
            <a:spAutoFit/>
          </a:bodyPr>
          <a:lstStyle/>
          <a:p>
            <a:r>
              <a:rPr lang="en-US" altLang="ja-JP" sz="3200" dirty="0">
                <a:solidFill>
                  <a:prstClr val="black"/>
                </a:solidFill>
                <a:latin typeface="Calibri"/>
                <a:ea typeface="ＭＳ Ｐゴシック"/>
              </a:rPr>
              <a:t>C</a:t>
            </a:r>
            <a:endParaRPr lang="ja-JP" altLang="en-US" sz="3200" dirty="0">
              <a:solidFill>
                <a:prstClr val="black"/>
              </a:solidFill>
              <a:latin typeface="Calibri"/>
              <a:ea typeface="ＭＳ Ｐゴシック"/>
            </a:endParaRPr>
          </a:p>
        </p:txBody>
      </p:sp>
      <p:sp>
        <p:nvSpPr>
          <p:cNvPr id="46" name="テキスト ボックス 45"/>
          <p:cNvSpPr txBox="1"/>
          <p:nvPr/>
        </p:nvSpPr>
        <p:spPr>
          <a:xfrm>
            <a:off x="7574321" y="4821424"/>
            <a:ext cx="422111" cy="584776"/>
          </a:xfrm>
          <a:prstGeom prst="rect">
            <a:avLst/>
          </a:prstGeom>
          <a:noFill/>
        </p:spPr>
        <p:txBody>
          <a:bodyPr wrap="none" rtlCol="0">
            <a:spAutoFit/>
          </a:bodyPr>
          <a:lstStyle/>
          <a:p>
            <a:r>
              <a:rPr lang="en-US" altLang="ja-JP" sz="3200" dirty="0">
                <a:solidFill>
                  <a:prstClr val="black"/>
                </a:solidFill>
                <a:latin typeface="Calibri"/>
                <a:ea typeface="ＭＳ Ｐゴシック"/>
              </a:rPr>
              <a:t>A</a:t>
            </a:r>
            <a:endParaRPr lang="ja-JP" altLang="en-US" sz="3200" dirty="0">
              <a:solidFill>
                <a:prstClr val="black"/>
              </a:solidFill>
              <a:latin typeface="Calibri"/>
              <a:ea typeface="ＭＳ Ｐゴシック"/>
            </a:endParaRPr>
          </a:p>
        </p:txBody>
      </p:sp>
      <p:sp>
        <p:nvSpPr>
          <p:cNvPr id="48" name="テキスト ボックス 47"/>
          <p:cNvSpPr txBox="1"/>
          <p:nvPr/>
        </p:nvSpPr>
        <p:spPr>
          <a:xfrm>
            <a:off x="7976421" y="4988318"/>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
        <p:nvSpPr>
          <p:cNvPr id="53" name="円/楕円 52"/>
          <p:cNvSpPr/>
          <p:nvPr/>
        </p:nvSpPr>
        <p:spPr>
          <a:xfrm>
            <a:off x="6946626" y="3602472"/>
            <a:ext cx="1327616" cy="117894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4" name="円/楕円 53"/>
          <p:cNvSpPr/>
          <p:nvPr/>
        </p:nvSpPr>
        <p:spPr>
          <a:xfrm>
            <a:off x="5817582" y="4378084"/>
            <a:ext cx="1327616" cy="1178945"/>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5" name="円/楕円 54"/>
          <p:cNvSpPr/>
          <p:nvPr/>
        </p:nvSpPr>
        <p:spPr>
          <a:xfrm>
            <a:off x="7236328" y="4801858"/>
            <a:ext cx="1327616" cy="91685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6" name="円/楕円 55"/>
          <p:cNvSpPr/>
          <p:nvPr/>
        </p:nvSpPr>
        <p:spPr>
          <a:xfrm>
            <a:off x="5670959" y="3333615"/>
            <a:ext cx="1327616" cy="91685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57" name="テキスト ボックス 56"/>
          <p:cNvSpPr txBox="1"/>
          <p:nvPr/>
        </p:nvSpPr>
        <p:spPr>
          <a:xfrm>
            <a:off x="7196404" y="3686424"/>
            <a:ext cx="407884" cy="584776"/>
          </a:xfrm>
          <a:prstGeom prst="rect">
            <a:avLst/>
          </a:prstGeom>
          <a:noFill/>
        </p:spPr>
        <p:txBody>
          <a:bodyPr wrap="none" rtlCol="0">
            <a:spAutoFit/>
          </a:bodyPr>
          <a:lstStyle/>
          <a:p>
            <a:r>
              <a:rPr lang="en-US" altLang="ja-JP" sz="3200" dirty="0">
                <a:solidFill>
                  <a:prstClr val="black"/>
                </a:solidFill>
                <a:latin typeface="Calibri"/>
                <a:ea typeface="ＭＳ Ｐゴシック"/>
              </a:rPr>
              <a:t>B</a:t>
            </a:r>
            <a:endParaRPr lang="ja-JP" altLang="en-US" sz="3200" dirty="0">
              <a:solidFill>
                <a:prstClr val="black"/>
              </a:solidFill>
              <a:latin typeface="Calibri"/>
              <a:ea typeface="ＭＳ Ｐゴシック"/>
            </a:endParaRPr>
          </a:p>
        </p:txBody>
      </p:sp>
    </p:spTree>
    <p:extLst>
      <p:ext uri="{BB962C8B-B14F-4D97-AF65-F5344CB8AC3E}">
        <p14:creationId xmlns:p14="http://schemas.microsoft.com/office/powerpoint/2010/main" val="17307662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508009" y="1575240"/>
            <a:ext cx="8447107" cy="4647426"/>
          </a:xfrm>
          <a:prstGeom prst="rect">
            <a:avLst/>
          </a:prstGeom>
          <a:noFill/>
        </p:spPr>
        <p:txBody>
          <a:bodyPr wrap="square" rtlCol="0">
            <a:spAutoFit/>
          </a:bodyPr>
          <a:lstStyle/>
          <a:p>
            <a:pPr marL="457200" indent="-457200">
              <a:buFont typeface="Arial"/>
              <a:buChar char="•"/>
            </a:pPr>
            <a:r>
              <a:rPr lang="en-US" altLang="ja-JP" sz="2800" dirty="0">
                <a:solidFill>
                  <a:prstClr val="black"/>
                </a:solidFill>
                <a:latin typeface="Calibri"/>
                <a:ea typeface="ＭＳ Ｐゴシック"/>
              </a:rPr>
              <a:t>OSI</a:t>
            </a:r>
            <a:r>
              <a:rPr lang="ja-JP" altLang="en-US" sz="2800" dirty="0" err="1">
                <a:solidFill>
                  <a:prstClr val="black"/>
                </a:solidFill>
                <a:latin typeface="Calibri"/>
                <a:ea typeface="ＭＳ Ｐゴシック"/>
              </a:rPr>
              <a:t>に登</a:t>
            </a:r>
            <a:r>
              <a:rPr lang="ja-JP" altLang="en-US" sz="2800" dirty="0">
                <a:solidFill>
                  <a:prstClr val="black"/>
                </a:solidFill>
                <a:latin typeface="Calibri"/>
                <a:ea typeface="ＭＳ Ｐゴシック"/>
              </a:rPr>
              <a:t>録されている</a:t>
            </a:r>
            <a:r>
              <a:rPr lang="en-US" altLang="ja-JP" sz="2800" dirty="0">
                <a:solidFill>
                  <a:prstClr val="black"/>
                </a:solidFill>
                <a:latin typeface="Calibri"/>
                <a:ea typeface="ＭＳ Ｐゴシック"/>
              </a:rPr>
              <a:t>14</a:t>
            </a:r>
            <a:r>
              <a:rPr lang="ja-JP" altLang="en-US" sz="2800" dirty="0">
                <a:solidFill>
                  <a:prstClr val="black"/>
                </a:solidFill>
                <a:latin typeface="Calibri"/>
                <a:ea typeface="ＭＳ Ｐゴシック"/>
              </a:rPr>
              <a:t>ライセンス</a:t>
            </a:r>
            <a:endParaRPr lang="en-US" altLang="ja-JP" sz="28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endParaRPr lang="en-US" altLang="ja-JP" sz="2400" dirty="0">
              <a:solidFill>
                <a:prstClr val="black"/>
              </a:solidFill>
              <a:latin typeface="Calibri"/>
              <a:ea typeface="ＭＳ Ｐゴシック"/>
            </a:endParaRPr>
          </a:p>
          <a:p>
            <a:pPr marL="457200" indent="-457200">
              <a:buFont typeface="Arial"/>
              <a:buChar char="•"/>
            </a:pPr>
            <a:r>
              <a:rPr lang="ja-JP" altLang="ja-JP" sz="2800" dirty="0">
                <a:solidFill>
                  <a:prstClr val="black"/>
                </a:solidFill>
                <a:latin typeface="Calibri"/>
                <a:ea typeface="ＭＳ Ｐゴシック"/>
              </a:rPr>
              <a:t>K</a:t>
            </a:r>
            <a:r>
              <a:rPr lang="en-US" altLang="ja-JP" sz="2800" dirty="0">
                <a:solidFill>
                  <a:prstClr val="black"/>
                </a:solidFill>
                <a:latin typeface="Calibri"/>
                <a:ea typeface="ＭＳ Ｐゴシック"/>
              </a:rPr>
              <a:t>-means</a:t>
            </a:r>
            <a:r>
              <a:rPr lang="ja-JP" altLang="en-US" sz="2800" dirty="0">
                <a:solidFill>
                  <a:prstClr val="black"/>
                </a:solidFill>
                <a:latin typeface="Calibri"/>
                <a:ea typeface="ＭＳ Ｐゴシック"/>
              </a:rPr>
              <a:t>のクラスタ数は</a:t>
            </a:r>
            <a:r>
              <a:rPr lang="en-US" altLang="en-US" sz="2800" dirty="0">
                <a:solidFill>
                  <a:prstClr val="black"/>
                </a:solidFill>
                <a:latin typeface="Calibri"/>
              </a:rPr>
              <a:t>14</a:t>
            </a:r>
            <a:r>
              <a:rPr lang="ja-JP" altLang="en-US" sz="2800" dirty="0">
                <a:solidFill>
                  <a:prstClr val="black"/>
                </a:solidFill>
                <a:latin typeface="Calibri"/>
                <a:ea typeface="ＭＳ Ｐゴシック"/>
              </a:rPr>
              <a:t>とする</a:t>
            </a:r>
            <a:endParaRPr lang="en-US" altLang="ja-JP" sz="2800" dirty="0">
              <a:solidFill>
                <a:prstClr val="black"/>
              </a:solidFill>
              <a:latin typeface="Calibri"/>
              <a:ea typeface="ＭＳ Ｐゴシック"/>
            </a:endParaRPr>
          </a:p>
        </p:txBody>
      </p:sp>
      <p:sp>
        <p:nvSpPr>
          <p:cNvPr id="2" name="タイトル 1"/>
          <p:cNvSpPr>
            <a:spLocks noGrp="1"/>
          </p:cNvSpPr>
          <p:nvPr>
            <p:ph type="title"/>
          </p:nvPr>
        </p:nvSpPr>
        <p:spPr/>
        <p:txBody>
          <a:bodyPr/>
          <a:lstStyle/>
          <a:p>
            <a:r>
              <a:rPr kumimoji="1" lang="ja-JP" altLang="en-US" dirty="0" smtClean="0"/>
              <a:t>クラスタリング時のクラスタ数</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606298443"/>
              </p:ext>
            </p:extLst>
          </p:nvPr>
        </p:nvGraphicFramePr>
        <p:xfrm>
          <a:off x="2431775" y="2253398"/>
          <a:ext cx="4483874" cy="3200400"/>
        </p:xfrm>
        <a:graphic>
          <a:graphicData uri="http://schemas.openxmlformats.org/drawingml/2006/table">
            <a:tbl>
              <a:tblPr firstRow="1" bandRow="1">
                <a:tableStyleId>{5940675A-B579-460E-94D1-54222C63F5DA}</a:tableStyleId>
              </a:tblPr>
              <a:tblGrid>
                <a:gridCol w="2194108"/>
                <a:gridCol w="2289766"/>
              </a:tblGrid>
              <a:tr h="370840">
                <a:tc>
                  <a:txBody>
                    <a:bodyPr/>
                    <a:lstStyle/>
                    <a:p>
                      <a:r>
                        <a:rPr lang="en-US" altLang="ja-JP" sz="2400" dirty="0" smtClean="0">
                          <a:effectLst/>
                        </a:rPr>
                        <a:t>APLv2.0 </a:t>
                      </a:r>
                      <a:endParaRPr lang="ja-JP" altLang="en-US" sz="2400" dirty="0">
                        <a:effectLst/>
                      </a:endParaRPr>
                    </a:p>
                  </a:txBody>
                  <a:tcPr anchor="ctr"/>
                </a:tc>
                <a:tc>
                  <a:txBody>
                    <a:bodyPr/>
                    <a:lstStyle/>
                    <a:p>
                      <a:r>
                        <a:rPr lang="en-US" sz="2400">
                          <a:effectLst/>
                        </a:rPr>
                        <a:t>LGPLv3 </a:t>
                      </a:r>
                    </a:p>
                  </a:txBody>
                  <a:tcPr anchor="ctr"/>
                </a:tc>
              </a:tr>
              <a:tr h="370840">
                <a:tc>
                  <a:txBody>
                    <a:bodyPr/>
                    <a:lstStyle/>
                    <a:p>
                      <a:r>
                        <a:rPr lang="en-US" sz="2400" dirty="0">
                          <a:effectLst/>
                        </a:rPr>
                        <a:t>BSD3clause </a:t>
                      </a:r>
                    </a:p>
                  </a:txBody>
                  <a:tcPr anchor="ctr"/>
                </a:tc>
                <a:tc>
                  <a:txBody>
                    <a:bodyPr/>
                    <a:lstStyle/>
                    <a:p>
                      <a:r>
                        <a:rPr lang="en-US" sz="2400" dirty="0" smtClean="0">
                          <a:effectLst/>
                        </a:rPr>
                        <a:t>LibraryGPLv2</a:t>
                      </a:r>
                      <a:r>
                        <a:rPr lang="en-US" altLang="ja-JP" sz="2400" dirty="0" smtClean="0">
                          <a:effectLst/>
                        </a:rPr>
                        <a:t>.</a:t>
                      </a:r>
                      <a:r>
                        <a:rPr lang="en-US" sz="2400" dirty="0" smtClean="0">
                          <a:effectLst/>
                        </a:rPr>
                        <a:t>0 </a:t>
                      </a:r>
                      <a:endParaRPr lang="en-US" sz="2400" dirty="0">
                        <a:effectLst/>
                      </a:endParaRPr>
                    </a:p>
                  </a:txBody>
                  <a:tcPr anchor="ctr"/>
                </a:tc>
              </a:tr>
              <a:tr h="370840">
                <a:tc>
                  <a:txBody>
                    <a:bodyPr/>
                    <a:lstStyle/>
                    <a:p>
                      <a:r>
                        <a:rPr lang="en-US" sz="2400">
                          <a:effectLst/>
                        </a:rPr>
                        <a:t>BSD2clause </a:t>
                      </a:r>
                    </a:p>
                  </a:txBody>
                  <a:tcPr anchor="ctr"/>
                </a:tc>
                <a:tc>
                  <a:txBody>
                    <a:bodyPr/>
                    <a:lstStyle/>
                    <a:p>
                      <a:r>
                        <a:rPr lang="en-US" altLang="ja-JP" sz="2400" dirty="0">
                          <a:effectLst/>
                        </a:rPr>
                        <a:t>MIT </a:t>
                      </a:r>
                      <a:endParaRPr lang="ja-JP" altLang="en-US" sz="2400" dirty="0">
                        <a:effectLst/>
                      </a:endParaRPr>
                    </a:p>
                  </a:txBody>
                  <a:tcPr anchor="ctr"/>
                </a:tc>
              </a:tr>
              <a:tr h="370840">
                <a:tc>
                  <a:txBody>
                    <a:bodyPr/>
                    <a:lstStyle/>
                    <a:p>
                      <a:r>
                        <a:rPr lang="en-US" altLang="ja-JP" sz="2400">
                          <a:effectLst/>
                        </a:rPr>
                        <a:t>GPLv1 </a:t>
                      </a:r>
                      <a:endParaRPr lang="ja-JP" altLang="en-US" sz="2400">
                        <a:effectLst/>
                      </a:endParaRPr>
                    </a:p>
                  </a:txBody>
                  <a:tcPr anchor="ctr"/>
                </a:tc>
                <a:tc>
                  <a:txBody>
                    <a:bodyPr/>
                    <a:lstStyle/>
                    <a:p>
                      <a:r>
                        <a:rPr lang="en-US" altLang="ja-JP" sz="2400" dirty="0" smtClean="0">
                          <a:effectLst/>
                        </a:rPr>
                        <a:t>MPLv2.0 </a:t>
                      </a:r>
                      <a:endParaRPr lang="ja-JP" altLang="en-US" sz="2400" dirty="0">
                        <a:effectLst/>
                      </a:endParaRPr>
                    </a:p>
                  </a:txBody>
                  <a:tcPr anchor="ctr"/>
                </a:tc>
              </a:tr>
              <a:tr h="370840">
                <a:tc>
                  <a:txBody>
                    <a:bodyPr/>
                    <a:lstStyle/>
                    <a:p>
                      <a:r>
                        <a:rPr lang="en-US" altLang="ja-JP" sz="2400">
                          <a:effectLst/>
                        </a:rPr>
                        <a:t>GPLv2 </a:t>
                      </a:r>
                      <a:endParaRPr lang="ja-JP" altLang="en-US" sz="2400">
                        <a:effectLst/>
                      </a:endParaRPr>
                    </a:p>
                  </a:txBody>
                  <a:tcPr anchor="ctr"/>
                </a:tc>
                <a:tc>
                  <a:txBody>
                    <a:bodyPr/>
                    <a:lstStyle/>
                    <a:p>
                      <a:r>
                        <a:rPr lang="en-US" altLang="ja-JP" sz="2400" dirty="0" smtClean="0">
                          <a:effectLst/>
                        </a:rPr>
                        <a:t>MPLv1.1 </a:t>
                      </a:r>
                      <a:endParaRPr lang="ja-JP" altLang="en-US" sz="2400" dirty="0">
                        <a:effectLst/>
                      </a:endParaRPr>
                    </a:p>
                  </a:txBody>
                  <a:tcPr anchor="ctr"/>
                </a:tc>
              </a:tr>
              <a:tr h="370840">
                <a:tc>
                  <a:txBody>
                    <a:bodyPr/>
                    <a:lstStyle/>
                    <a:p>
                      <a:r>
                        <a:rPr lang="en-US" altLang="ja-JP" sz="2400">
                          <a:effectLst/>
                        </a:rPr>
                        <a:t>GPLv3 </a:t>
                      </a:r>
                      <a:endParaRPr lang="ja-JP" altLang="en-US" sz="2400">
                        <a:effectLst/>
                      </a:endParaRPr>
                    </a:p>
                  </a:txBody>
                  <a:tcPr anchor="ctr"/>
                </a:tc>
                <a:tc>
                  <a:txBody>
                    <a:bodyPr/>
                    <a:lstStyle/>
                    <a:p>
                      <a:r>
                        <a:rPr lang="en-US" altLang="ja-JP" sz="2400" dirty="0" smtClean="0">
                          <a:effectLst/>
                        </a:rPr>
                        <a:t>CDDLv1.0 </a:t>
                      </a:r>
                      <a:endParaRPr lang="ja-JP" altLang="en-US" sz="2400" dirty="0">
                        <a:effectLst/>
                      </a:endParaRPr>
                    </a:p>
                  </a:txBody>
                  <a:tcPr anchor="ctr"/>
                </a:tc>
              </a:tr>
              <a:tr h="370840">
                <a:tc>
                  <a:txBody>
                    <a:bodyPr/>
                    <a:lstStyle/>
                    <a:p>
                      <a:r>
                        <a:rPr lang="en-US" altLang="ja-JP" sz="2400" dirty="0" smtClean="0">
                          <a:effectLst/>
                        </a:rPr>
                        <a:t>LGPLv2.1 </a:t>
                      </a:r>
                      <a:endParaRPr lang="ja-JP" altLang="en-US" sz="2400" dirty="0">
                        <a:effectLst/>
                      </a:endParaRPr>
                    </a:p>
                  </a:txBody>
                  <a:tcPr anchor="ctr"/>
                </a:tc>
                <a:tc>
                  <a:txBody>
                    <a:bodyPr/>
                    <a:lstStyle/>
                    <a:p>
                      <a:r>
                        <a:rPr lang="en-US" altLang="ja-JP" sz="2400" dirty="0" smtClean="0">
                          <a:effectLst/>
                        </a:rPr>
                        <a:t>EPLv1.0 </a:t>
                      </a:r>
                      <a:endParaRPr lang="ja-JP" altLang="en-US" sz="2400" dirty="0">
                        <a:effectLst/>
                      </a:endParaRPr>
                    </a:p>
                  </a:txBody>
                  <a:tcPr anchor="ctr"/>
                </a:tc>
              </a:tr>
            </a:tbl>
          </a:graphicData>
        </a:graphic>
      </p:graphicFrame>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9</a:t>
            </a:fld>
            <a:endParaRPr lang="ja-JP" altLang="en-US">
              <a:solidFill>
                <a:prstClr val="white"/>
              </a:solidFill>
            </a:endParaRPr>
          </a:p>
        </p:txBody>
      </p:sp>
    </p:spTree>
    <p:extLst>
      <p:ext uri="{BB962C8B-B14F-4D97-AF65-F5344CB8AC3E}">
        <p14:creationId xmlns:p14="http://schemas.microsoft.com/office/powerpoint/2010/main" val="271385636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endParaRPr kumimoji="1" lang="ja-JP" altLang="en-US" dirty="0"/>
          </a:p>
        </p:txBody>
      </p:sp>
      <p:sp>
        <p:nvSpPr>
          <p:cNvPr id="3" name="コンテンツ プレースホルダー 2"/>
          <p:cNvSpPr>
            <a:spLocks noGrp="1"/>
          </p:cNvSpPr>
          <p:nvPr>
            <p:ph idx="1"/>
          </p:nvPr>
        </p:nvSpPr>
        <p:spPr/>
        <p:txBody>
          <a:bodyPr>
            <a:normAutofit/>
          </a:bodyPr>
          <a:lstStyle/>
          <a:p>
            <a:pPr algn="l"/>
            <a:r>
              <a:rPr kumimoji="1" lang="en-US" altLang="ja-JP" sz="3200" dirty="0" err="1" smtClean="0"/>
              <a:t>Debian</a:t>
            </a:r>
            <a:r>
              <a:rPr kumimoji="1" lang="ja-JP" altLang="en-US" sz="3200" dirty="0" smtClean="0"/>
              <a:t> </a:t>
            </a:r>
            <a:r>
              <a:rPr kumimoji="1" lang="en-US" altLang="ja-JP" sz="3200" dirty="0" smtClean="0"/>
              <a:t>v7.8.0</a:t>
            </a:r>
            <a:r>
              <a:rPr lang="ja-JP" altLang="en-US" sz="3200" dirty="0" smtClean="0"/>
              <a:t>から抽出した，</a:t>
            </a:r>
            <a:r>
              <a:rPr lang="en-US" altLang="ja-JP" sz="3200" dirty="0" smtClean="0"/>
              <a:t>UNKNOWN</a:t>
            </a:r>
            <a:r>
              <a:rPr lang="ja-JP" altLang="en-US" sz="3200" dirty="0" smtClean="0"/>
              <a:t>ファイル</a:t>
            </a:r>
            <a:r>
              <a:rPr lang="en-US" altLang="ja-JP" sz="3200" dirty="0" smtClean="0"/>
              <a:t>2838</a:t>
            </a:r>
            <a:r>
              <a:rPr lang="ja-JP" altLang="en-US" sz="3200" dirty="0" smtClean="0"/>
              <a:t>ファイル</a:t>
            </a:r>
            <a:endParaRPr lang="en-US" altLang="ja-JP" sz="3200" dirty="0"/>
          </a:p>
          <a:p>
            <a:pPr algn="l"/>
            <a:endParaRPr lang="en-US" altLang="ja-JP" dirty="0" smtClean="0"/>
          </a:p>
          <a:p>
            <a:pPr algn="l"/>
            <a:r>
              <a:rPr lang="en-US" altLang="ja-JP" sz="3200" dirty="0" smtClean="0"/>
              <a:t>UNKNOWN</a:t>
            </a:r>
            <a:r>
              <a:rPr lang="ja-JP" altLang="en-US" sz="3200" dirty="0" smtClean="0"/>
              <a:t>ファイル抽出方法</a:t>
            </a:r>
            <a:endParaRPr lang="en-US" altLang="ja-JP" sz="3200" dirty="0" smtClean="0"/>
          </a:p>
          <a:p>
            <a:pPr lvl="1" algn="l"/>
            <a:r>
              <a:rPr lang="en-US" altLang="ja-JP" dirty="0" smtClean="0"/>
              <a:t>12,725</a:t>
            </a:r>
            <a:r>
              <a:rPr lang="ja-JP" altLang="en-US" dirty="0" smtClean="0"/>
              <a:t>のソフトウェアパッケージから各</a:t>
            </a:r>
            <a:r>
              <a:rPr lang="en-US" altLang="ja-JP" dirty="0" smtClean="0"/>
              <a:t>1</a:t>
            </a:r>
            <a:r>
              <a:rPr lang="ja-JP" altLang="en-US" dirty="0" smtClean="0"/>
              <a:t>ファイルずつ抽出</a:t>
            </a:r>
            <a:endParaRPr lang="en-US" altLang="ja-JP" dirty="0" smtClean="0"/>
          </a:p>
          <a:p>
            <a:pPr lvl="1" algn="l"/>
            <a:r>
              <a:rPr lang="ja-JP" altLang="en-US" dirty="0" smtClean="0"/>
              <a:t>作成したソースファイル集合の</a:t>
            </a:r>
            <a:r>
              <a:rPr kumimoji="1" lang="ja-JP" altLang="en-US" dirty="0" smtClean="0"/>
              <a:t>ライセンスを</a:t>
            </a:r>
            <a:r>
              <a:rPr lang="ja-JP" altLang="ja-JP" dirty="0" smtClean="0"/>
              <a:t>N</a:t>
            </a:r>
            <a:r>
              <a:rPr lang="en-US" altLang="ja-JP" dirty="0" err="1" smtClean="0"/>
              <a:t>inka</a:t>
            </a:r>
            <a:r>
              <a:rPr lang="ja-JP" altLang="en-US" dirty="0" smtClean="0"/>
              <a:t>で特定</a:t>
            </a:r>
            <a:endParaRPr lang="en-US" altLang="ja-JP" dirty="0" smtClean="0"/>
          </a:p>
          <a:p>
            <a:pPr lvl="1" algn="l"/>
            <a:r>
              <a:rPr lang="en-US" altLang="ja-JP" dirty="0" smtClean="0"/>
              <a:t>UNKNOWN</a:t>
            </a:r>
            <a:r>
              <a:rPr lang="ja-JP" altLang="en-US" dirty="0" smtClean="0"/>
              <a:t>ファイルを抽出</a:t>
            </a:r>
            <a:endParaRPr lang="en-US" altLang="ja-JP" dirty="0" smtClean="0"/>
          </a:p>
          <a:p>
            <a:endParaRPr lang="en-US" altLang="ja-JP" dirty="0" smtClean="0"/>
          </a:p>
          <a:p>
            <a:r>
              <a:rPr lang="ja-JP" altLang="en-US" dirty="0" smtClean="0"/>
              <a:t>データセットのライセンスは全て目視で確認</a:t>
            </a:r>
            <a:endParaRPr lang="en-US" altLang="ja-JP" dirty="0"/>
          </a:p>
          <a:p>
            <a:endParaRPr lang="ja-JP" altLang="en-US" dirty="0"/>
          </a:p>
          <a:p>
            <a:endParaRPr kumimoji="1" lang="en-US" altLang="ja-JP" dirty="0" smtClean="0"/>
          </a:p>
          <a:p>
            <a:endParaRPr kumimoji="1" lang="ja-JP" altLang="en-US" dirty="0"/>
          </a:p>
        </p:txBody>
      </p:sp>
      <p:sp>
        <p:nvSpPr>
          <p:cNvPr id="4" name="フッター プレースホルダー 3"/>
          <p:cNvSpPr>
            <a:spLocks noGrp="1"/>
          </p:cNvSpPr>
          <p:nvPr>
            <p:ph type="ftr" sz="quarter" idx="11"/>
          </p:nvPr>
        </p:nvSpPr>
        <p:spPr/>
        <p:txBody>
          <a:bodyPr/>
          <a:lstStyle/>
          <a:p>
            <a:r>
              <a:rPr lang="ja-JP" altLang="en-US" dirty="0" smtClean="0">
                <a:solidFill>
                  <a:prstClr val="white"/>
                </a:solidFill>
              </a:rPr>
              <a:t>テキストマイニングに基づく</a:t>
            </a:r>
            <a:r>
              <a:rPr lang="en-US" altLang="ja-JP" dirty="0" smtClean="0">
                <a:solidFill>
                  <a:prstClr val="white"/>
                </a:solidFill>
              </a:rPr>
              <a:t>OSS</a:t>
            </a:r>
            <a:r>
              <a:rPr lang="ja-JP" altLang="en-US" dirty="0" smtClean="0">
                <a:solidFill>
                  <a:prstClr val="white"/>
                </a:solidFill>
              </a:rPr>
              <a:t>ライセンス記述の分析：</a:t>
            </a:r>
            <a:r>
              <a:rPr lang="en-US" altLang="ja-JP" dirty="0" smtClean="0">
                <a:solidFill>
                  <a:prstClr val="white"/>
                </a:solidFill>
              </a:rPr>
              <a:t>OSS</a:t>
            </a:r>
            <a:r>
              <a:rPr lang="ja-JP" altLang="en-US" dirty="0" smtClean="0">
                <a:solidFill>
                  <a:prstClr val="white"/>
                </a:solidFill>
              </a:rPr>
              <a:t>ライセンス特定のためのルール作成支援</a:t>
            </a:r>
            <a:endParaRPr lang="ja-JP" altLang="en-US" dirty="0">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10</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pic>
        <p:nvPicPr>
          <p:cNvPr id="8" name="図 7" descr="XrP9NG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0115" y="2425506"/>
            <a:ext cx="1597742" cy="998589"/>
          </a:xfrm>
          <a:prstGeom prst="rect">
            <a:avLst/>
          </a:prstGeom>
        </p:spPr>
      </p:pic>
    </p:spTree>
    <p:extLst>
      <p:ext uri="{BB962C8B-B14F-4D97-AF65-F5344CB8AC3E}">
        <p14:creationId xmlns:p14="http://schemas.microsoft.com/office/powerpoint/2010/main" val="56809937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r>
              <a:rPr kumimoji="1" lang="ja-JP" altLang="en-US" dirty="0" smtClean="0"/>
              <a:t>のライセンス</a:t>
            </a:r>
            <a:endParaRPr kumimoji="1" lang="ja-JP" altLang="en-US" dirty="0"/>
          </a:p>
        </p:txBody>
      </p:sp>
      <p:sp>
        <p:nvSpPr>
          <p:cNvPr id="3" name="コンテンツ プレースホルダー 2"/>
          <p:cNvSpPr>
            <a:spLocks noGrp="1"/>
          </p:cNvSpPr>
          <p:nvPr>
            <p:ph idx="1"/>
          </p:nvPr>
        </p:nvSpPr>
        <p:spPr>
          <a:xfrm>
            <a:off x="314830" y="1417638"/>
            <a:ext cx="8229600" cy="5017263"/>
          </a:xfrm>
        </p:spPr>
        <p:txBody>
          <a:bodyPr/>
          <a:lstStyle/>
          <a:p>
            <a:r>
              <a:rPr kumimoji="1" lang="en-US" altLang="ja-JP" dirty="0" smtClean="0"/>
              <a:t>2838</a:t>
            </a:r>
            <a:r>
              <a:rPr kumimoji="1" lang="ja-JP" altLang="en-US" dirty="0" smtClean="0"/>
              <a:t>ファイルある未知ライセンス記述のライセンスを目視で特定した</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11</a:t>
            </a:fld>
            <a:endParaRPr lang="ja-JP" altLang="en-US">
              <a:solidFill>
                <a:prstClr val="white"/>
              </a:solidFill>
            </a:endParaRPr>
          </a:p>
        </p:txBody>
      </p:sp>
      <p:graphicFrame>
        <p:nvGraphicFramePr>
          <p:cNvPr id="13" name="表 12"/>
          <p:cNvGraphicFramePr>
            <a:graphicFrameLocks noGrp="1"/>
          </p:cNvGraphicFramePr>
          <p:nvPr>
            <p:extLst>
              <p:ext uri="{D42A27DB-BD31-4B8C-83A1-F6EECF244321}">
                <p14:modId xmlns:p14="http://schemas.microsoft.com/office/powerpoint/2010/main" val="882438549"/>
              </p:ext>
            </p:extLst>
          </p:nvPr>
        </p:nvGraphicFramePr>
        <p:xfrm>
          <a:off x="4294615" y="2027459"/>
          <a:ext cx="3285613" cy="4392674"/>
        </p:xfrm>
        <a:graphic>
          <a:graphicData uri="http://schemas.openxmlformats.org/drawingml/2006/table">
            <a:tbl>
              <a:tblPr firstRow="1" bandRow="1">
                <a:tableStyleId>{5940675A-B579-460E-94D1-54222C63F5DA}</a:tableStyleId>
              </a:tblPr>
              <a:tblGrid>
                <a:gridCol w="2080095"/>
                <a:gridCol w="1205518"/>
              </a:tblGrid>
              <a:tr h="399334">
                <a:tc>
                  <a:txBody>
                    <a:bodyPr/>
                    <a:lstStyle/>
                    <a:p>
                      <a:r>
                        <a:rPr kumimoji="1" lang="ja-JP" altLang="en-US" dirty="0" smtClean="0">
                          <a:solidFill>
                            <a:schemeClr val="bg1"/>
                          </a:solidFill>
                        </a:rPr>
                        <a:t>ライセンス</a:t>
                      </a:r>
                      <a:endParaRPr kumimoji="1" lang="ja-JP" altLang="en-US" dirty="0">
                        <a:solidFill>
                          <a:schemeClr val="bg1"/>
                        </a:solidFill>
                      </a:endParaRPr>
                    </a:p>
                  </a:txBody>
                  <a:tcPr>
                    <a:solidFill>
                      <a:schemeClr val="accent1"/>
                    </a:solidFill>
                  </a:tcPr>
                </a:tc>
                <a:tc>
                  <a:txBody>
                    <a:bodyPr/>
                    <a:lstStyle/>
                    <a:p>
                      <a:r>
                        <a:rPr kumimoji="1" lang="ja-JP" altLang="en-US" dirty="0" smtClean="0">
                          <a:solidFill>
                            <a:schemeClr val="bg1"/>
                          </a:solidFill>
                        </a:rPr>
                        <a:t>ファイル名</a:t>
                      </a:r>
                      <a:endParaRPr kumimoji="1" lang="ja-JP" altLang="en-US" dirty="0">
                        <a:solidFill>
                          <a:schemeClr val="bg1"/>
                        </a:solidFill>
                      </a:endParaRPr>
                    </a:p>
                  </a:txBody>
                  <a:tcPr>
                    <a:solidFill>
                      <a:schemeClr val="accent1"/>
                    </a:solidFill>
                  </a:tcPr>
                </a:tc>
              </a:tr>
              <a:tr h="399334">
                <a:tc>
                  <a:txBody>
                    <a:bodyPr/>
                    <a:lstStyle/>
                    <a:p>
                      <a:pPr algn="l" fontAlgn="b"/>
                      <a:r>
                        <a:rPr lang="en-US" sz="2400" b="0" i="0" u="none" strike="noStrike" dirty="0">
                          <a:solidFill>
                            <a:srgbClr val="000000"/>
                          </a:solidFill>
                          <a:effectLst/>
                          <a:latin typeface="ＭＳ Ｐゴシック"/>
                        </a:rPr>
                        <a:t>Copyright</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408</a:t>
                      </a:r>
                    </a:p>
                  </a:txBody>
                  <a:tcPr marL="12700" marR="12700" marT="12700" marB="0" anchor="b"/>
                </a:tc>
              </a:tr>
              <a:tr h="399334">
                <a:tc>
                  <a:txBody>
                    <a:bodyPr/>
                    <a:lstStyle/>
                    <a:p>
                      <a:pPr algn="l" fontAlgn="b"/>
                      <a:r>
                        <a:rPr lang="en-US" sz="2400" b="0" i="0" u="none" strike="noStrike" dirty="0">
                          <a:solidFill>
                            <a:srgbClr val="000000"/>
                          </a:solidFill>
                          <a:effectLst/>
                          <a:latin typeface="ＭＳ Ｐゴシック"/>
                        </a:rPr>
                        <a:t>NONE</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353</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SeeFile</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315</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SameAsPerl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291</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191</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MIT</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159</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GPLv2+</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136</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GPLv2</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127</a:t>
                      </a:r>
                    </a:p>
                  </a:txBody>
                  <a:tcPr marL="12700" marR="12700" marT="12700" marB="0" anchor="b"/>
                </a:tc>
              </a:tr>
              <a:tr h="399334">
                <a:tc>
                  <a:txBody>
                    <a:bodyPr/>
                    <a:lstStyle/>
                    <a:p>
                      <a:pPr algn="l" fontAlgn="b"/>
                      <a:r>
                        <a:rPr lang="en-US" sz="2400" b="0" i="0" u="none" strike="noStrike" dirty="0" err="1" smtClean="0">
                          <a:solidFill>
                            <a:srgbClr val="000000"/>
                          </a:solidFill>
                          <a:effectLst/>
                          <a:latin typeface="ＭＳ Ｐゴシック"/>
                        </a:rPr>
                        <a:t>P</a:t>
                      </a:r>
                      <a:r>
                        <a:rPr lang="en-US" altLang="ja-JP" sz="2400" b="0" i="0" u="none" strike="noStrike" dirty="0" err="1" smtClean="0">
                          <a:solidFill>
                            <a:srgbClr val="000000"/>
                          </a:solidFill>
                          <a:effectLst/>
                          <a:latin typeface="ＭＳ Ｐゴシック"/>
                        </a:rPr>
                        <a:t>ublic</a:t>
                      </a:r>
                      <a:r>
                        <a:rPr lang="en-US" sz="2400" b="0" i="0" u="none" strike="noStrike" dirty="0" err="1" smtClean="0">
                          <a:solidFill>
                            <a:srgbClr val="000000"/>
                          </a:solidFill>
                          <a:effectLst/>
                          <a:latin typeface="ＭＳ Ｐゴシック"/>
                        </a:rPr>
                        <a:t>D</a:t>
                      </a:r>
                      <a:r>
                        <a:rPr lang="en-US" altLang="ja-JP" sz="2400" b="0" i="0" u="none" strike="noStrike" dirty="0" err="1" smtClean="0">
                          <a:solidFill>
                            <a:srgbClr val="000000"/>
                          </a:solidFill>
                          <a:effectLst/>
                          <a:latin typeface="ＭＳ Ｐゴシック"/>
                        </a:rPr>
                        <a:t>omain</a:t>
                      </a:r>
                      <a:endParaRPr lang="en-US"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62</a:t>
                      </a:r>
                    </a:p>
                  </a:txBody>
                  <a:tcPr marL="12700" marR="12700" marT="12700" marB="0" anchor="b"/>
                </a:tc>
              </a:tr>
              <a:tr h="399334">
                <a:tc>
                  <a:txBody>
                    <a:bodyPr/>
                    <a:lstStyle/>
                    <a:p>
                      <a:pPr algn="l" fontAlgn="b"/>
                      <a:r>
                        <a:rPr lang="en-US" sz="2400" b="0" i="0" u="none" strike="noStrike">
                          <a:solidFill>
                            <a:srgbClr val="000000"/>
                          </a:solidFill>
                          <a:effectLst/>
                          <a:latin typeface="ＭＳ Ｐゴシック"/>
                        </a:rPr>
                        <a:t>LGPL</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47</a:t>
                      </a:r>
                    </a:p>
                  </a:txBody>
                  <a:tcPr marL="12700" marR="12700" marT="12700" marB="0" anchor="b"/>
                </a:tc>
              </a:tr>
            </a:tbl>
          </a:graphicData>
        </a:graphic>
      </p:graphicFrame>
      <p:sp>
        <p:nvSpPr>
          <p:cNvPr id="17" name="テキスト ボックス 16"/>
          <p:cNvSpPr txBox="1"/>
          <p:nvPr/>
        </p:nvSpPr>
        <p:spPr>
          <a:xfrm>
            <a:off x="457200" y="4393034"/>
            <a:ext cx="2958863" cy="461665"/>
          </a:xfrm>
          <a:prstGeom prst="rect">
            <a:avLst/>
          </a:prstGeom>
          <a:noFill/>
        </p:spPr>
        <p:txBody>
          <a:bodyPr wrap="none" rtlCol="0">
            <a:spAutoFit/>
          </a:bodyPr>
          <a:lstStyle/>
          <a:p>
            <a:r>
              <a:rPr lang="en-US" altLang="ja-JP" sz="2400" dirty="0">
                <a:solidFill>
                  <a:prstClr val="black"/>
                </a:solidFill>
                <a:latin typeface="Calibri"/>
                <a:ea typeface="ＭＳ Ｐゴシック"/>
              </a:rPr>
              <a:t>※</a:t>
            </a:r>
            <a:r>
              <a:rPr lang="ja-JP" altLang="en-US" sz="2400" dirty="0">
                <a:solidFill>
                  <a:prstClr val="black"/>
                </a:solidFill>
                <a:latin typeface="Calibri"/>
                <a:ea typeface="ＭＳ Ｐゴシック"/>
              </a:rPr>
              <a:t>上位</a:t>
            </a:r>
            <a:r>
              <a:rPr lang="en-US" altLang="ja-JP" sz="2400" dirty="0">
                <a:solidFill>
                  <a:prstClr val="black"/>
                </a:solidFill>
                <a:latin typeface="Calibri"/>
                <a:ea typeface="ＭＳ Ｐゴシック"/>
              </a:rPr>
              <a:t>10</a:t>
            </a:r>
            <a:r>
              <a:rPr lang="ja-JP" altLang="en-US" sz="2400" dirty="0">
                <a:solidFill>
                  <a:prstClr val="black"/>
                </a:solidFill>
                <a:latin typeface="Calibri"/>
                <a:ea typeface="ＭＳ Ｐゴシック"/>
              </a:rPr>
              <a:t>件のみ表示</a:t>
            </a:r>
          </a:p>
        </p:txBody>
      </p:sp>
      <p:sp>
        <p:nvSpPr>
          <p:cNvPr id="18" name="テキスト ボックス 17"/>
          <p:cNvSpPr txBox="1"/>
          <p:nvPr/>
        </p:nvSpPr>
        <p:spPr>
          <a:xfrm>
            <a:off x="457200" y="3442778"/>
            <a:ext cx="3724372" cy="954107"/>
          </a:xfrm>
          <a:prstGeom prst="rect">
            <a:avLst/>
          </a:prstGeom>
          <a:noFill/>
        </p:spPr>
        <p:txBody>
          <a:bodyPr wrap="none" rtlCol="0">
            <a:spAutoFit/>
          </a:bodyPr>
          <a:lstStyle/>
          <a:p>
            <a:r>
              <a:rPr lang="en-US" altLang="ja-JP" sz="2800" dirty="0">
                <a:solidFill>
                  <a:srgbClr val="FF0000"/>
                </a:solidFill>
                <a:latin typeface="Calibri"/>
                <a:ea typeface="ＭＳ Ｐゴシック"/>
              </a:rPr>
              <a:t>137 </a:t>
            </a:r>
            <a:r>
              <a:rPr lang="ja-JP" altLang="en-US" sz="2800" dirty="0">
                <a:solidFill>
                  <a:srgbClr val="FF0000"/>
                </a:solidFill>
                <a:latin typeface="Calibri"/>
                <a:ea typeface="ＭＳ Ｐゴシック"/>
              </a:rPr>
              <a:t>種類</a:t>
            </a:r>
            <a:r>
              <a:rPr lang="ja-JP" altLang="en-US" sz="2800" dirty="0">
                <a:solidFill>
                  <a:prstClr val="black"/>
                </a:solidFill>
                <a:latin typeface="Calibri"/>
                <a:ea typeface="ＭＳ Ｐゴシック"/>
              </a:rPr>
              <a:t>ものライセンス</a:t>
            </a:r>
            <a:endParaRPr lang="en-US" altLang="ja-JP" sz="2800" dirty="0">
              <a:solidFill>
                <a:prstClr val="black"/>
              </a:solidFill>
              <a:latin typeface="Calibri"/>
              <a:ea typeface="ＭＳ Ｐゴシック"/>
            </a:endParaRPr>
          </a:p>
          <a:p>
            <a:r>
              <a:rPr lang="ja-JP" altLang="en-US" sz="2800" dirty="0">
                <a:solidFill>
                  <a:prstClr val="black"/>
                </a:solidFill>
                <a:latin typeface="Calibri"/>
                <a:ea typeface="ＭＳ Ｐゴシック"/>
              </a:rPr>
              <a:t>を確認した</a:t>
            </a:r>
          </a:p>
        </p:txBody>
      </p:sp>
    </p:spTree>
    <p:extLst>
      <p:ext uri="{BB962C8B-B14F-4D97-AF65-F5344CB8AC3E}">
        <p14:creationId xmlns:p14="http://schemas.microsoft.com/office/powerpoint/2010/main" val="157901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4388" y="406398"/>
            <a:ext cx="8229600" cy="1084982"/>
          </a:xfrm>
        </p:spPr>
        <p:txBody>
          <a:bodyPr/>
          <a:lstStyle/>
          <a:p>
            <a:r>
              <a:rPr kumimoji="1" lang="ja-JP" altLang="en-US" dirty="0" smtClean="0"/>
              <a:t>分析結果</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870849779"/>
              </p:ext>
            </p:extLst>
          </p:nvPr>
        </p:nvGraphicFramePr>
        <p:xfrm>
          <a:off x="1326273" y="1730794"/>
          <a:ext cx="6552728" cy="4775291"/>
        </p:xfrm>
        <a:graphic>
          <a:graphicData uri="http://schemas.openxmlformats.org/drawingml/2006/table">
            <a:tbl>
              <a:tblPr>
                <a:tableStyleId>{5940675A-B579-460E-94D1-54222C63F5DA}</a:tableStyleId>
              </a:tblPr>
              <a:tblGrid>
                <a:gridCol w="1045749"/>
                <a:gridCol w="4207482"/>
                <a:gridCol w="1299497"/>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12</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3" name="テキスト ボックス 12"/>
          <p:cNvSpPr txBox="1"/>
          <p:nvPr/>
        </p:nvSpPr>
        <p:spPr>
          <a:xfrm>
            <a:off x="903710" y="1332337"/>
            <a:ext cx="3015068" cy="369332"/>
          </a:xfrm>
          <a:prstGeom prst="rect">
            <a:avLst/>
          </a:prstGeom>
          <a:noFill/>
        </p:spPr>
        <p:txBody>
          <a:bodyPr wrap="none" rtlCol="0">
            <a:spAutoFit/>
          </a:bodyPr>
          <a:lstStyle/>
          <a:p>
            <a:r>
              <a:rPr lang="ja-JP" altLang="en-US" dirty="0">
                <a:solidFill>
                  <a:prstClr val="black"/>
                </a:solidFill>
                <a:latin typeface="Calibri"/>
                <a:ea typeface="ＭＳ Ｐゴシック"/>
              </a:rPr>
              <a:t>ライセンス記述なしのクラスタ</a:t>
            </a:r>
          </a:p>
        </p:txBody>
      </p:sp>
      <p:sp>
        <p:nvSpPr>
          <p:cNvPr id="14" name="正方形/長方形 13"/>
          <p:cNvSpPr/>
          <p:nvPr/>
        </p:nvSpPr>
        <p:spPr>
          <a:xfrm>
            <a:off x="4126972" y="1327371"/>
            <a:ext cx="272868" cy="331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8" name="テキスト ボックス 7"/>
          <p:cNvSpPr txBox="1"/>
          <p:nvPr/>
        </p:nvSpPr>
        <p:spPr>
          <a:xfrm>
            <a:off x="4399840" y="1294934"/>
            <a:ext cx="4657269" cy="369332"/>
          </a:xfrm>
          <a:prstGeom prst="rect">
            <a:avLst/>
          </a:prstGeom>
          <a:noFill/>
        </p:spPr>
        <p:txBody>
          <a:bodyPr wrap="none" rtlCol="0">
            <a:spAutoFit/>
          </a:bodyPr>
          <a:lstStyle/>
          <a:p>
            <a:r>
              <a:rPr lang="en-US" altLang="ja-JP" dirty="0">
                <a:solidFill>
                  <a:prstClr val="black"/>
                </a:solidFill>
                <a:latin typeface="Calibri"/>
                <a:ea typeface="ＭＳ Ｐゴシック"/>
              </a:rPr>
              <a:t>1</a:t>
            </a:r>
            <a:r>
              <a:rPr lang="ja-JP" altLang="en-US" dirty="0">
                <a:solidFill>
                  <a:prstClr val="black"/>
                </a:solidFill>
                <a:latin typeface="Calibri"/>
                <a:ea typeface="ＭＳ Ｐゴシック"/>
              </a:rPr>
              <a:t>つのライセンスで</a:t>
            </a:r>
            <a:r>
              <a:rPr lang="en-US" altLang="ja-JP" dirty="0">
                <a:solidFill>
                  <a:prstClr val="black"/>
                </a:solidFill>
                <a:latin typeface="Calibri"/>
                <a:ea typeface="ＭＳ Ｐゴシック"/>
              </a:rPr>
              <a:t>75%</a:t>
            </a:r>
            <a:r>
              <a:rPr lang="ja-JP" altLang="en-US" dirty="0">
                <a:solidFill>
                  <a:prstClr val="black"/>
                </a:solidFill>
                <a:latin typeface="Calibri"/>
                <a:ea typeface="ＭＳ Ｐゴシック"/>
              </a:rPr>
              <a:t>以上占めているクラスタ</a:t>
            </a:r>
          </a:p>
        </p:txBody>
      </p:sp>
      <p:sp>
        <p:nvSpPr>
          <p:cNvPr id="18" name="正方形/長方形 17"/>
          <p:cNvSpPr/>
          <p:nvPr/>
        </p:nvSpPr>
        <p:spPr>
          <a:xfrm>
            <a:off x="630842" y="1358305"/>
            <a:ext cx="272868" cy="3315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68197420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24388" y="406398"/>
            <a:ext cx="8229600" cy="1084982"/>
          </a:xfrm>
        </p:spPr>
        <p:txBody>
          <a:bodyPr/>
          <a:lstStyle/>
          <a:p>
            <a:r>
              <a:rPr kumimoji="1" lang="ja-JP" altLang="en-US" dirty="0" smtClean="0"/>
              <a:t>分析結果</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660680281"/>
              </p:ext>
            </p:extLst>
          </p:nvPr>
        </p:nvGraphicFramePr>
        <p:xfrm>
          <a:off x="1326273" y="1730794"/>
          <a:ext cx="6552728" cy="4775291"/>
        </p:xfrm>
        <a:graphic>
          <a:graphicData uri="http://schemas.openxmlformats.org/drawingml/2006/table">
            <a:tbl>
              <a:tblPr>
                <a:tableStyleId>{5940675A-B579-460E-94D1-54222C63F5DA}</a:tableStyleId>
              </a:tblPr>
              <a:tblGrid>
                <a:gridCol w="1045749"/>
                <a:gridCol w="4207482"/>
                <a:gridCol w="1299497"/>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solidFill>
                      <a:schemeClr val="accent6">
                        <a:lumMod val="40000"/>
                        <a:lumOff val="60000"/>
                      </a:schemeClr>
                    </a:solid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
        <p:nvSpPr>
          <p:cNvPr id="4" name="フッター プレースホルダー 3"/>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a:solidFill>
                <a:prstClr val="white"/>
              </a:solidFill>
            </a:endParaRPr>
          </a:p>
        </p:txBody>
      </p:sp>
      <p:sp>
        <p:nvSpPr>
          <p:cNvPr id="5" name="スライド番号プレースホルダー 4"/>
          <p:cNvSpPr>
            <a:spLocks noGrp="1"/>
          </p:cNvSpPr>
          <p:nvPr>
            <p:ph type="sldNum" sz="quarter" idx="12"/>
          </p:nvPr>
        </p:nvSpPr>
        <p:spPr/>
        <p:txBody>
          <a:bodyPr/>
          <a:lstStyle/>
          <a:p>
            <a:fld id="{A78F63B4-1C2F-F341-8431-1B36A8C967E5}" type="slidenum">
              <a:rPr lang="ja-JP" altLang="en-US" smtClean="0">
                <a:solidFill>
                  <a:prstClr val="white"/>
                </a:solidFill>
              </a:rPr>
              <a:pPr/>
              <a:t>13</a:t>
            </a:fld>
            <a:endParaRPr lang="ja-JP" altLang="en-US">
              <a:solidFill>
                <a:prstClr val="white"/>
              </a:solidFill>
            </a:endParaRPr>
          </a:p>
        </p:txBody>
      </p:sp>
      <p:sp>
        <p:nvSpPr>
          <p:cNvPr id="6" name="日付プレースホルダー 5"/>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13" name="テキスト ボックス 12"/>
          <p:cNvSpPr txBox="1"/>
          <p:nvPr/>
        </p:nvSpPr>
        <p:spPr>
          <a:xfrm>
            <a:off x="903710" y="1332337"/>
            <a:ext cx="3015068" cy="369332"/>
          </a:xfrm>
          <a:prstGeom prst="rect">
            <a:avLst/>
          </a:prstGeom>
          <a:noFill/>
        </p:spPr>
        <p:txBody>
          <a:bodyPr wrap="none" rtlCol="0">
            <a:spAutoFit/>
          </a:bodyPr>
          <a:lstStyle/>
          <a:p>
            <a:r>
              <a:rPr lang="ja-JP" altLang="en-US" dirty="0">
                <a:solidFill>
                  <a:prstClr val="black"/>
                </a:solidFill>
                <a:latin typeface="Calibri"/>
                <a:ea typeface="ＭＳ Ｐゴシック"/>
              </a:rPr>
              <a:t>ライセンス記述なしのクラスタ</a:t>
            </a:r>
          </a:p>
        </p:txBody>
      </p:sp>
      <p:sp>
        <p:nvSpPr>
          <p:cNvPr id="14" name="正方形/長方形 13"/>
          <p:cNvSpPr/>
          <p:nvPr/>
        </p:nvSpPr>
        <p:spPr>
          <a:xfrm>
            <a:off x="4126972" y="1327371"/>
            <a:ext cx="272868" cy="331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8" name="テキスト ボックス 7"/>
          <p:cNvSpPr txBox="1"/>
          <p:nvPr/>
        </p:nvSpPr>
        <p:spPr>
          <a:xfrm>
            <a:off x="4399840" y="1294934"/>
            <a:ext cx="4657269" cy="369332"/>
          </a:xfrm>
          <a:prstGeom prst="rect">
            <a:avLst/>
          </a:prstGeom>
          <a:noFill/>
        </p:spPr>
        <p:txBody>
          <a:bodyPr wrap="none" rtlCol="0">
            <a:spAutoFit/>
          </a:bodyPr>
          <a:lstStyle/>
          <a:p>
            <a:r>
              <a:rPr lang="en-US" altLang="ja-JP" dirty="0">
                <a:solidFill>
                  <a:prstClr val="black"/>
                </a:solidFill>
                <a:latin typeface="Calibri"/>
                <a:ea typeface="ＭＳ Ｐゴシック"/>
              </a:rPr>
              <a:t>1</a:t>
            </a:r>
            <a:r>
              <a:rPr lang="ja-JP" altLang="en-US" dirty="0">
                <a:solidFill>
                  <a:prstClr val="black"/>
                </a:solidFill>
                <a:latin typeface="Calibri"/>
                <a:ea typeface="ＭＳ Ｐゴシック"/>
              </a:rPr>
              <a:t>つのライセンスで</a:t>
            </a:r>
            <a:r>
              <a:rPr lang="en-US" altLang="ja-JP" dirty="0">
                <a:solidFill>
                  <a:prstClr val="black"/>
                </a:solidFill>
                <a:latin typeface="Calibri"/>
                <a:ea typeface="ＭＳ Ｐゴシック"/>
              </a:rPr>
              <a:t>75%</a:t>
            </a:r>
            <a:r>
              <a:rPr lang="ja-JP" altLang="en-US" dirty="0">
                <a:solidFill>
                  <a:prstClr val="black"/>
                </a:solidFill>
                <a:latin typeface="Calibri"/>
                <a:ea typeface="ＭＳ Ｐゴシック"/>
              </a:rPr>
              <a:t>以上占めているクラスタ</a:t>
            </a:r>
          </a:p>
        </p:txBody>
      </p:sp>
      <p:sp>
        <p:nvSpPr>
          <p:cNvPr id="18" name="正方形/長方形 17"/>
          <p:cNvSpPr/>
          <p:nvPr/>
        </p:nvSpPr>
        <p:spPr>
          <a:xfrm>
            <a:off x="630842" y="1358305"/>
            <a:ext cx="272868" cy="3315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正方形/長方形 10"/>
          <p:cNvSpPr/>
          <p:nvPr/>
        </p:nvSpPr>
        <p:spPr>
          <a:xfrm>
            <a:off x="2077604" y="5179392"/>
            <a:ext cx="5545831"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prstClr val="white"/>
                </a:solidFill>
                <a:latin typeface="Calibri"/>
                <a:ea typeface="ＭＳ Ｐゴシック"/>
              </a:rPr>
              <a:t>ライセンスルール作成プロセスに</a:t>
            </a:r>
            <a:endParaRPr lang="en-US" altLang="ja-JP" sz="2400" dirty="0">
              <a:solidFill>
                <a:prstClr val="white"/>
              </a:solidFill>
              <a:latin typeface="Calibri"/>
              <a:ea typeface="ＭＳ Ｐゴシック"/>
            </a:endParaRPr>
          </a:p>
          <a:p>
            <a:pPr algn="ctr"/>
            <a:r>
              <a:rPr lang="ja-JP" altLang="en-US" sz="2400" dirty="0">
                <a:solidFill>
                  <a:prstClr val="white"/>
                </a:solidFill>
                <a:latin typeface="Calibri"/>
                <a:ea typeface="ＭＳ Ｐゴシック"/>
              </a:rPr>
              <a:t>有用であるとする</a:t>
            </a:r>
          </a:p>
        </p:txBody>
      </p:sp>
    </p:spTree>
    <p:extLst>
      <p:ext uri="{BB962C8B-B14F-4D97-AF65-F5344CB8AC3E}">
        <p14:creationId xmlns:p14="http://schemas.microsoft.com/office/powerpoint/2010/main" val="30018750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卒論でやったこと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未知ライセンスのライセンス記述をクラスタリング</a:t>
            </a:r>
            <a:endParaRPr kumimoji="1" lang="en-US" altLang="ja-JP" dirty="0" smtClean="0"/>
          </a:p>
          <a:p>
            <a:pPr lvl="1"/>
            <a:r>
              <a:rPr lang="ja-JP" altLang="en-US" dirty="0" smtClean="0"/>
              <a:t>ライセンスツールに追加するライセンスを探しやすくするため</a:t>
            </a:r>
            <a:endParaRPr lang="en-US" altLang="ja-JP" dirty="0" smtClean="0"/>
          </a:p>
          <a:p>
            <a:endParaRPr lang="en-US" altLang="ja-JP" dirty="0" smtClean="0"/>
          </a:p>
          <a:p>
            <a:r>
              <a:rPr lang="ja-JP" altLang="en-US" dirty="0" smtClean="0"/>
              <a:t>同じライセンス記述を同じクラスタにクラスタリング</a:t>
            </a:r>
            <a:endParaRPr kumimoji="1" lang="en-US" altLang="ja-JP" dirty="0"/>
          </a:p>
          <a:p>
            <a:pPr lvl="1"/>
            <a:r>
              <a:rPr lang="ja-JP" altLang="en-US" dirty="0" smtClean="0"/>
              <a:t>実験では，</a:t>
            </a:r>
            <a:r>
              <a:rPr lang="en-US" altLang="en-US" dirty="0" smtClean="0"/>
              <a:t>1</a:t>
            </a:r>
            <a:r>
              <a:rPr lang="ja-JP" altLang="en-US" dirty="0" smtClean="0"/>
              <a:t>ライセンスで</a:t>
            </a:r>
            <a:r>
              <a:rPr lang="en-US" altLang="ja-JP" dirty="0" smtClean="0"/>
              <a:t>75%</a:t>
            </a:r>
            <a:r>
              <a:rPr lang="ja-JP" altLang="en-US" dirty="0" smtClean="0"/>
              <a:t>以上占めているクラスタが</a:t>
            </a:r>
            <a:r>
              <a:rPr lang="en-US" altLang="ja-JP" dirty="0" smtClean="0"/>
              <a:t>3</a:t>
            </a:r>
            <a:r>
              <a:rPr lang="ja-JP" altLang="en-US" dirty="0" smtClean="0"/>
              <a:t>つ確認できた</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14</a:t>
            </a:fld>
            <a:endParaRPr lang="ja-JP" altLang="en-US">
              <a:solidFill>
                <a:prstClr val="white"/>
              </a:solidFill>
            </a:endParaRPr>
          </a:p>
        </p:txBody>
      </p:sp>
      <p:sp>
        <p:nvSpPr>
          <p:cNvPr id="7" name="正方形/長方形 6"/>
          <p:cNvSpPr/>
          <p:nvPr/>
        </p:nvSpPr>
        <p:spPr>
          <a:xfrm>
            <a:off x="817503" y="4978346"/>
            <a:ext cx="7722493" cy="1402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t>ライセンス特定ツールに追加すべき</a:t>
            </a:r>
            <a:endParaRPr lang="en-US" altLang="ja-JP" sz="3200" dirty="0" smtClean="0"/>
          </a:p>
          <a:p>
            <a:pPr algn="ctr"/>
            <a:r>
              <a:rPr lang="ja-JP" altLang="en-US" sz="3200" dirty="0" smtClean="0"/>
              <a:t>ライセンス記述を抽出する必要がある</a:t>
            </a:r>
            <a:endParaRPr lang="en-US" altLang="ja-JP" sz="3200" dirty="0" smtClean="0"/>
          </a:p>
        </p:txBody>
      </p:sp>
    </p:spTree>
    <p:extLst>
      <p:ext uri="{BB962C8B-B14F-4D97-AF65-F5344CB8AC3E}">
        <p14:creationId xmlns:p14="http://schemas.microsoft.com/office/powerpoint/2010/main" val="568626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7847"/>
            <a:ext cx="8229600" cy="952078"/>
          </a:xfrm>
        </p:spPr>
        <p:txBody>
          <a:bodyPr>
            <a:normAutofit/>
          </a:bodyPr>
          <a:lstStyle/>
          <a:p>
            <a:r>
              <a:rPr lang="ja-JP" altLang="en-US" dirty="0" smtClean="0"/>
              <a:t>追加すべきライセンス記述の抽出</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15</a:t>
            </a:fld>
            <a:endParaRPr lang="ja-JP" altLang="en-US">
              <a:solidFill>
                <a:prstClr val="white"/>
              </a:solidFill>
            </a:endParaRPr>
          </a:p>
        </p:txBody>
      </p:sp>
      <p:sp>
        <p:nvSpPr>
          <p:cNvPr id="9" name="テキスト ボックス 8"/>
          <p:cNvSpPr txBox="1"/>
          <p:nvPr/>
        </p:nvSpPr>
        <p:spPr>
          <a:xfrm>
            <a:off x="560619" y="3994710"/>
            <a:ext cx="8126181" cy="954107"/>
          </a:xfrm>
          <a:prstGeom prst="rect">
            <a:avLst/>
          </a:prstGeom>
          <a:noFill/>
          <a:ln w="38100" cmpd="sng">
            <a:solidFill>
              <a:schemeClr val="accent6"/>
            </a:solidFill>
          </a:ln>
        </p:spPr>
        <p:txBody>
          <a:bodyPr wrap="square" rtlCol="0">
            <a:spAutoFit/>
          </a:bodyPr>
          <a:lstStyle/>
          <a:p>
            <a:pPr algn="ctr"/>
            <a:r>
              <a:rPr lang="en-US" altLang="ja-JP" sz="2800" dirty="0" smtClean="0"/>
              <a:t>2.</a:t>
            </a:r>
            <a:r>
              <a:rPr lang="ja-JP" altLang="en-US" sz="2800" dirty="0" smtClean="0"/>
              <a:t> 類似度が</a:t>
            </a:r>
            <a:r>
              <a:rPr lang="en-US" altLang="ja-JP" sz="2800" dirty="0" smtClean="0"/>
              <a:t>0.7</a:t>
            </a:r>
            <a:r>
              <a:rPr lang="ja-JP" altLang="en-US" sz="2800" dirty="0" smtClean="0"/>
              <a:t>以上のライセンス記述の数を算出</a:t>
            </a:r>
            <a:endParaRPr lang="en-US" altLang="ja-JP" sz="2800" dirty="0" smtClean="0"/>
          </a:p>
          <a:p>
            <a:pPr algn="ctr"/>
            <a:r>
              <a:rPr lang="ja-JP" altLang="en-US" sz="2800" dirty="0" smtClean="0"/>
              <a:t>最大値となるライセンス記述を抽出</a:t>
            </a:r>
            <a:endParaRPr lang="en-US" altLang="ja-JP" sz="2800" dirty="0"/>
          </a:p>
        </p:txBody>
      </p:sp>
      <p:sp>
        <p:nvSpPr>
          <p:cNvPr id="10" name="テキスト ボックス 9"/>
          <p:cNvSpPr txBox="1"/>
          <p:nvPr/>
        </p:nvSpPr>
        <p:spPr>
          <a:xfrm>
            <a:off x="560619" y="5394986"/>
            <a:ext cx="8126181" cy="954107"/>
          </a:xfrm>
          <a:prstGeom prst="rect">
            <a:avLst/>
          </a:prstGeom>
          <a:noFill/>
          <a:ln w="38100" cmpd="sng">
            <a:solidFill>
              <a:schemeClr val="accent6"/>
            </a:solidFill>
          </a:ln>
        </p:spPr>
        <p:txBody>
          <a:bodyPr wrap="square" rtlCol="0">
            <a:spAutoFit/>
          </a:bodyPr>
          <a:lstStyle/>
          <a:p>
            <a:pPr marL="514350" indent="-514350" algn="ctr">
              <a:buAutoNum type="arabicPeriod" startAt="3"/>
            </a:pPr>
            <a:r>
              <a:rPr lang="ja-JP" altLang="en-US" sz="2800" dirty="0" smtClean="0"/>
              <a:t>抽出したライセンス記述の</a:t>
            </a:r>
            <a:endParaRPr lang="en-US" altLang="ja-JP" sz="2800" dirty="0" smtClean="0"/>
          </a:p>
          <a:p>
            <a:pPr algn="ctr"/>
            <a:r>
              <a:rPr lang="ja-JP" altLang="en-US" sz="2800" dirty="0" smtClean="0"/>
              <a:t>ライセンスを確認し</a:t>
            </a:r>
            <a:r>
              <a:rPr lang="en-US" altLang="ja-JP" sz="2800" dirty="0" smtClean="0"/>
              <a:t>0.7</a:t>
            </a:r>
            <a:r>
              <a:rPr lang="ja-JP" altLang="en-US" sz="2800" dirty="0" smtClean="0"/>
              <a:t>の数字が妥当かどうか調べる</a:t>
            </a:r>
            <a:endParaRPr lang="en-US" altLang="ja-JP" sz="2800" dirty="0"/>
          </a:p>
        </p:txBody>
      </p:sp>
      <p:sp>
        <p:nvSpPr>
          <p:cNvPr id="11" name="下矢印 10"/>
          <p:cNvSpPr/>
          <p:nvPr/>
        </p:nvSpPr>
        <p:spPr>
          <a:xfrm>
            <a:off x="4335690" y="4948817"/>
            <a:ext cx="484632" cy="423637"/>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p:cNvSpPr txBox="1"/>
          <p:nvPr/>
        </p:nvSpPr>
        <p:spPr>
          <a:xfrm>
            <a:off x="560619" y="2627866"/>
            <a:ext cx="8126181" cy="954107"/>
          </a:xfrm>
          <a:prstGeom prst="rect">
            <a:avLst/>
          </a:prstGeom>
          <a:noFill/>
          <a:ln w="38100" cmpd="sng">
            <a:solidFill>
              <a:schemeClr val="accent6"/>
            </a:solidFill>
          </a:ln>
        </p:spPr>
        <p:txBody>
          <a:bodyPr wrap="square" rtlCol="0">
            <a:spAutoFit/>
          </a:bodyPr>
          <a:lstStyle/>
          <a:p>
            <a:pPr algn="ctr"/>
            <a:r>
              <a:rPr lang="en-US" altLang="ja-JP" sz="2800" dirty="0" smtClean="0"/>
              <a:t>1</a:t>
            </a:r>
            <a:r>
              <a:rPr kumimoji="1" lang="ja-JP" altLang="en-US" sz="2800" dirty="0" smtClean="0"/>
              <a:t>．各クラスタの全記述どうしの</a:t>
            </a:r>
            <a:endParaRPr kumimoji="1" lang="en-US" altLang="ja-JP" sz="2800" dirty="0" smtClean="0"/>
          </a:p>
          <a:p>
            <a:pPr algn="ctr"/>
            <a:r>
              <a:rPr kumimoji="1" lang="ja-JP" altLang="en-US" sz="2800" dirty="0" smtClean="0"/>
              <a:t>レーベインシュタイン距離を求める</a:t>
            </a:r>
            <a:endParaRPr lang="en-US" altLang="ja-JP" sz="2800" dirty="0" smtClean="0"/>
          </a:p>
        </p:txBody>
      </p:sp>
      <p:sp>
        <p:nvSpPr>
          <p:cNvPr id="13" name="下矢印 12"/>
          <p:cNvSpPr/>
          <p:nvPr/>
        </p:nvSpPr>
        <p:spPr>
          <a:xfrm>
            <a:off x="4335690" y="3581973"/>
            <a:ext cx="484632" cy="429153"/>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テキスト ボックス 13"/>
          <p:cNvSpPr txBox="1"/>
          <p:nvPr/>
        </p:nvSpPr>
        <p:spPr>
          <a:xfrm>
            <a:off x="560619" y="1830779"/>
            <a:ext cx="3684222" cy="523220"/>
          </a:xfrm>
          <a:prstGeom prst="rect">
            <a:avLst/>
          </a:prstGeom>
          <a:noFill/>
        </p:spPr>
        <p:txBody>
          <a:bodyPr wrap="none" rtlCol="0">
            <a:spAutoFit/>
          </a:bodyPr>
          <a:lstStyle/>
          <a:p>
            <a:r>
              <a:rPr kumimoji="1" lang="ja-JP" altLang="en-US" sz="2800" dirty="0" smtClean="0"/>
              <a:t>以下を各クラスタで行う</a:t>
            </a:r>
            <a:endParaRPr kumimoji="1" lang="ja-JP" altLang="en-US" sz="2800" dirty="0"/>
          </a:p>
        </p:txBody>
      </p:sp>
    </p:spTree>
    <p:extLst>
      <p:ext uri="{BB962C8B-B14F-4D97-AF65-F5344CB8AC3E}">
        <p14:creationId xmlns:p14="http://schemas.microsoft.com/office/powerpoint/2010/main" val="3788489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レーベインシュタイン距離</a:t>
            </a:r>
            <a:endParaRPr kumimoji="1" lang="ja-JP" altLang="en-US" dirty="0"/>
          </a:p>
        </p:txBody>
      </p:sp>
      <p:sp>
        <p:nvSpPr>
          <p:cNvPr id="3" name="コンテンツ プレースホルダー 2"/>
          <p:cNvSpPr>
            <a:spLocks noGrp="1"/>
          </p:cNvSpPr>
          <p:nvPr>
            <p:ph idx="1"/>
          </p:nvPr>
        </p:nvSpPr>
        <p:spPr/>
        <p:txBody>
          <a:bodyPr/>
          <a:lstStyle/>
          <a:p>
            <a:r>
              <a:rPr lang="ja-JP" altLang="en-US" dirty="0"/>
              <a:t>一つの文字列を別の文字列に変形するのに必要な手順の最小</a:t>
            </a:r>
            <a:r>
              <a:rPr lang="ja-JP" altLang="en-US" dirty="0" smtClean="0"/>
              <a:t>回数</a:t>
            </a:r>
            <a:endParaRPr lang="en-US" altLang="ja-JP" dirty="0" smtClean="0"/>
          </a:p>
          <a:p>
            <a:r>
              <a:rPr lang="ja-JP" altLang="en-US" dirty="0" smtClean="0"/>
              <a:t>例：</a:t>
            </a:r>
            <a:r>
              <a:rPr lang="en-US" altLang="ja-JP" dirty="0" smtClean="0"/>
              <a:t>k</a:t>
            </a:r>
            <a:r>
              <a:rPr kumimoji="1" lang="en-US" altLang="ja-JP" dirty="0" smtClean="0"/>
              <a:t>itten</a:t>
            </a:r>
            <a:r>
              <a:rPr lang="ja-JP" altLang="en-US" dirty="0" smtClean="0"/>
              <a:t>，</a:t>
            </a:r>
            <a:r>
              <a:rPr lang="en-US" altLang="ja-JP" dirty="0" smtClean="0"/>
              <a:t>sitting=4</a:t>
            </a:r>
            <a:endParaRPr lang="en-US" altLang="ja-JP" dirty="0"/>
          </a:p>
          <a:p>
            <a:pPr marL="914400" lvl="1" indent="-514350">
              <a:buFont typeface="+mj-lt"/>
              <a:buAutoNum type="arabicPeriod"/>
            </a:pPr>
            <a:r>
              <a:rPr lang="en-US" altLang="ja-JP" dirty="0" smtClean="0"/>
              <a:t>kitten</a:t>
            </a:r>
            <a:endParaRPr lang="en-US" altLang="ja-JP" dirty="0"/>
          </a:p>
          <a:p>
            <a:pPr marL="914400" lvl="1" indent="-514350">
              <a:buFont typeface="+mj-lt"/>
              <a:buAutoNum type="arabicPeriod"/>
            </a:pPr>
            <a:r>
              <a:rPr lang="en-US" altLang="ja-JP" dirty="0" err="1"/>
              <a:t>sitten</a:t>
            </a:r>
            <a:r>
              <a:rPr lang="en-US" altLang="ja-JP" dirty="0"/>
              <a:t> </a:t>
            </a:r>
            <a:r>
              <a:rPr lang="ja-JP" altLang="en-US" dirty="0"/>
              <a:t>（“</a:t>
            </a:r>
            <a:r>
              <a:rPr lang="en-US" altLang="ja-JP" dirty="0"/>
              <a:t>k”</a:t>
            </a:r>
            <a:r>
              <a:rPr lang="ja-JP" altLang="en-US" dirty="0"/>
              <a:t>を“</a:t>
            </a:r>
            <a:r>
              <a:rPr lang="en-US" altLang="ja-JP" dirty="0"/>
              <a:t>s”</a:t>
            </a:r>
            <a:r>
              <a:rPr lang="ja-JP" altLang="en-US" dirty="0"/>
              <a:t>に置換）</a:t>
            </a:r>
          </a:p>
          <a:p>
            <a:pPr marL="914400" lvl="1" indent="-514350">
              <a:buFont typeface="+mj-lt"/>
              <a:buAutoNum type="arabicPeriod"/>
            </a:pPr>
            <a:r>
              <a:rPr lang="en-US" altLang="ja-JP" dirty="0" err="1"/>
              <a:t>sittin</a:t>
            </a:r>
            <a:r>
              <a:rPr lang="en-US" altLang="ja-JP" dirty="0"/>
              <a:t> </a:t>
            </a:r>
            <a:r>
              <a:rPr lang="ja-JP" altLang="en-US" dirty="0"/>
              <a:t>（“</a:t>
            </a:r>
            <a:r>
              <a:rPr lang="en-US" altLang="ja-JP" dirty="0"/>
              <a:t>e”</a:t>
            </a:r>
            <a:r>
              <a:rPr lang="ja-JP" altLang="en-US" dirty="0"/>
              <a:t>を“</a:t>
            </a:r>
            <a:r>
              <a:rPr lang="en-US" altLang="ja-JP" dirty="0" err="1"/>
              <a:t>i</a:t>
            </a:r>
            <a:r>
              <a:rPr lang="en-US" altLang="ja-JP" dirty="0"/>
              <a:t>”</a:t>
            </a:r>
            <a:r>
              <a:rPr lang="ja-JP" altLang="en-US" dirty="0"/>
              <a:t>に置換）</a:t>
            </a:r>
          </a:p>
          <a:p>
            <a:pPr marL="914400" lvl="1" indent="-514350">
              <a:buFont typeface="+mj-lt"/>
              <a:buAutoNum type="arabicPeriod"/>
            </a:pPr>
            <a:r>
              <a:rPr lang="en-US" altLang="ja-JP" dirty="0"/>
              <a:t>sitting </a:t>
            </a:r>
            <a:r>
              <a:rPr lang="ja-JP" altLang="en-US" dirty="0"/>
              <a:t>（“</a:t>
            </a:r>
            <a:r>
              <a:rPr lang="en-US" altLang="ja-JP" dirty="0"/>
              <a:t>g”</a:t>
            </a:r>
            <a:r>
              <a:rPr lang="ja-JP" altLang="en-US" dirty="0"/>
              <a:t>を挿入して終了</a:t>
            </a:r>
            <a:r>
              <a:rPr lang="ja-JP" altLang="en-US" dirty="0" smtClean="0"/>
              <a:t>）</a:t>
            </a:r>
            <a:endParaRPr lang="en-US" altLang="ja-JP" dirty="0" smtClean="0"/>
          </a:p>
          <a:p>
            <a:pPr marL="914400" lvl="1" indent="-514350">
              <a:buFont typeface="+mj-lt"/>
              <a:buAutoNum type="arabicPeriod"/>
            </a:pPr>
            <a:endParaRPr lang="en-US" altLang="ja-JP" dirty="0"/>
          </a:p>
          <a:p>
            <a:r>
              <a:rPr lang="ja-JP" altLang="en-US" dirty="0" smtClean="0"/>
              <a:t>レーベインシュタイン距離を最大文字数で割って正規化した値を類似度として用いる</a:t>
            </a:r>
            <a:endParaRPr lang="en-US" altLang="ja-JP" dirty="0" smtClean="0"/>
          </a:p>
          <a:p>
            <a:pPr marL="0" indent="0">
              <a:buNone/>
            </a:pP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16</a:t>
            </a:fld>
            <a:endParaRPr lang="ja-JP" altLang="en-US">
              <a:solidFill>
                <a:prstClr val="white"/>
              </a:solidFill>
            </a:endParaRPr>
          </a:p>
        </p:txBody>
      </p:sp>
    </p:spTree>
    <p:extLst>
      <p:ext uri="{BB962C8B-B14F-4D97-AF65-F5344CB8AC3E}">
        <p14:creationId xmlns:p14="http://schemas.microsoft.com/office/powerpoint/2010/main" val="5915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733090"/>
          </a:xfrm>
        </p:spPr>
        <p:txBody>
          <a:bodyPr/>
          <a:lstStyle/>
          <a:p>
            <a:r>
              <a:rPr kumimoji="1" lang="ja-JP" altLang="en-US" dirty="0" smtClean="0"/>
              <a:t>図解</a:t>
            </a:r>
            <a:endParaRPr kumimoji="1" lang="ja-JP" altLang="en-US" dirty="0"/>
          </a:p>
        </p:txBody>
      </p:sp>
      <p:graphicFrame>
        <p:nvGraphicFramePr>
          <p:cNvPr id="8" name="コンテンツ プレースホルダー 7"/>
          <p:cNvGraphicFramePr>
            <a:graphicFrameLocks noGrp="1"/>
          </p:cNvGraphicFramePr>
          <p:nvPr>
            <p:ph idx="1"/>
            <p:extLst>
              <p:ext uri="{D42A27DB-BD31-4B8C-83A1-F6EECF244321}">
                <p14:modId xmlns:p14="http://schemas.microsoft.com/office/powerpoint/2010/main" val="3945685002"/>
              </p:ext>
            </p:extLst>
          </p:nvPr>
        </p:nvGraphicFramePr>
        <p:xfrm>
          <a:off x="102190" y="1206955"/>
          <a:ext cx="9041810" cy="4155440"/>
        </p:xfrm>
        <a:graphic>
          <a:graphicData uri="http://schemas.openxmlformats.org/drawingml/2006/table">
            <a:tbl>
              <a:tblPr firstRow="1" bandRow="1">
                <a:tableStyleId>{5940675A-B579-460E-94D1-54222C63F5DA}</a:tableStyleId>
              </a:tblPr>
              <a:tblGrid>
                <a:gridCol w="1124066"/>
                <a:gridCol w="800841"/>
                <a:gridCol w="787636"/>
                <a:gridCol w="904181"/>
                <a:gridCol w="904181"/>
                <a:gridCol w="904181"/>
                <a:gridCol w="904181"/>
                <a:gridCol w="904181"/>
                <a:gridCol w="904181"/>
                <a:gridCol w="904181"/>
              </a:tblGrid>
              <a:tr h="370840">
                <a:tc>
                  <a:txBody>
                    <a:bodyPr/>
                    <a:lstStyle/>
                    <a:p>
                      <a:r>
                        <a:rPr kumimoji="1" lang="ja-JP" altLang="en-US" dirty="0" smtClean="0"/>
                        <a:t>クラスタ</a:t>
                      </a:r>
                      <a:r>
                        <a:rPr kumimoji="1" lang="en-US" altLang="ja-JP" dirty="0" smtClean="0"/>
                        <a:t>A</a:t>
                      </a:r>
                      <a:endParaRPr kumimoji="1" lang="ja-JP" altLang="en-US" dirty="0"/>
                    </a:p>
                  </a:txBody>
                  <a:tcPr>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2</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4</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5</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6</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7</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8</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l" fontAlgn="b"/>
                      <a:r>
                        <a:rPr lang="ja-JP" altLang="en-US" sz="2000" u="none" strike="noStrike" dirty="0">
                          <a:effectLst/>
                        </a:rPr>
                        <a:t>文書</a:t>
                      </a:r>
                      <a:r>
                        <a:rPr lang="en-US" altLang="ja-JP" sz="2000" u="none" strike="noStrike" dirty="0">
                          <a:effectLst/>
                        </a:rPr>
                        <a:t>9</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r>
              <a:tr h="370840">
                <a:tc>
                  <a:txBody>
                    <a:bodyPr/>
                    <a:lstStyle/>
                    <a:p>
                      <a:pPr algn="l" fontAlgn="b"/>
                      <a:r>
                        <a:rPr lang="ja-JP" altLang="en-US" sz="2000" u="none" strike="noStrike" dirty="0">
                          <a:effectLst/>
                        </a:rPr>
                        <a:t>文書</a:t>
                      </a:r>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0.38</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0.77</a:t>
                      </a:r>
                      <a:endParaRPr lang="en-US" altLang="ja-JP" sz="2400" b="0" i="0" u="none" strike="noStrike" dirty="0">
                        <a:solidFill>
                          <a:srgbClr val="FF0000"/>
                        </a:solidFill>
                        <a:effectLst/>
                        <a:latin typeface="ＭＳ Ｐゴシック"/>
                      </a:endParaRP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2</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0.63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4</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5</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0.63</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0.27</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0.59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0.42</a:t>
                      </a:r>
                    </a:p>
                  </a:txBody>
                  <a:tcPr marL="12700" marR="12700" marT="12700" marB="0" anchor="b"/>
                </a:tc>
              </a:tr>
              <a:tr h="370840">
                <a:tc>
                  <a:txBody>
                    <a:bodyPr/>
                    <a:lstStyle/>
                    <a:p>
                      <a:pPr algn="l" fontAlgn="b"/>
                      <a:r>
                        <a:rPr lang="ja-JP" altLang="en-US" sz="2000" u="none" strike="noStrike">
                          <a:effectLst/>
                        </a:rPr>
                        <a:t>文書</a:t>
                      </a:r>
                      <a:r>
                        <a:rPr lang="en-US" altLang="ja-JP" sz="2000" u="none" strike="noStrike">
                          <a:effectLst/>
                        </a:rPr>
                        <a:t>6</a:t>
                      </a:r>
                      <a:endParaRPr lang="en-US" altLang="ja-JP" sz="2000" b="0" i="0" u="none" strike="noStrike">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0.26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7</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0.87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0.27</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0.89</a:t>
                      </a:r>
                      <a:endParaRPr lang="en-US" altLang="ja-JP" sz="2400" b="0" i="0" u="none" strike="noStrike" dirty="0">
                        <a:solidFill>
                          <a:srgbClr val="FF0000"/>
                        </a:solidFill>
                        <a:effectLst/>
                        <a:latin typeface="ＭＳ Ｐゴシック"/>
                      </a:endParaRPr>
                    </a:p>
                  </a:txBody>
                  <a:tcPr marL="12700" marR="12700" marT="12700" marB="0" anchor="b"/>
                </a:tc>
              </a:tr>
              <a:tr h="370840">
                <a:tc>
                  <a:txBody>
                    <a:bodyPr/>
                    <a:lstStyle/>
                    <a:p>
                      <a:pPr algn="l" fontAlgn="b"/>
                      <a:r>
                        <a:rPr lang="ja-JP" altLang="en-US" sz="2000" u="none" strike="noStrike" dirty="0">
                          <a:effectLst/>
                        </a:rPr>
                        <a:t>文書</a:t>
                      </a:r>
                      <a:r>
                        <a:rPr lang="en-US" altLang="ja-JP" sz="2000" u="none" strike="noStrike" dirty="0">
                          <a:effectLst/>
                        </a:rPr>
                        <a:t>8</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a:solidFill>
                            <a:srgbClr val="000000"/>
                          </a:solidFill>
                          <a:effectLst/>
                          <a:latin typeface="ＭＳ Ｐゴシック"/>
                        </a:rPr>
                        <a:t>0.38</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0.46</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0.28</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0.59</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0.24</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0.29</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0.48</a:t>
                      </a:r>
                    </a:p>
                  </a:txBody>
                  <a:tcPr marL="12700" marR="12700" marT="12700" marB="0" anchor="b"/>
                </a:tc>
              </a:tr>
              <a:tr h="189230">
                <a:tc>
                  <a:txBody>
                    <a:bodyPr/>
                    <a:lstStyle/>
                    <a:p>
                      <a:pPr algn="l" fontAlgn="b"/>
                      <a:r>
                        <a:rPr lang="ja-JP" altLang="en-US" sz="2000" u="none" strike="noStrike" dirty="0">
                          <a:effectLst/>
                        </a:rPr>
                        <a:t>文書</a:t>
                      </a:r>
                      <a:r>
                        <a:rPr lang="en-US" altLang="ja-JP" sz="2000" u="none" strike="noStrike" dirty="0">
                          <a:effectLst/>
                        </a:rPr>
                        <a:t>9</a:t>
                      </a:r>
                      <a:endParaRPr lang="en-US" altLang="ja-JP" sz="2000" b="0" i="0" u="none" strike="noStrike" dirty="0">
                        <a:solidFill>
                          <a:srgbClr val="000000"/>
                        </a:solidFill>
                        <a:effectLst/>
                        <a:latin typeface="ＭＳ Ｐゴシック"/>
                      </a:endParaRPr>
                    </a:p>
                  </a:txBody>
                  <a:tcPr marL="12700" marR="12700" marT="12700" marB="0" anchor="b">
                    <a:solidFill>
                      <a:schemeClr val="accent6">
                        <a:lumMod val="20000"/>
                        <a:lumOff val="80000"/>
                      </a:schemeClr>
                    </a:solidFill>
                  </a:tcPr>
                </a:tc>
                <a:tc>
                  <a:txBody>
                    <a:bodyPr/>
                    <a:lstStyle/>
                    <a:p>
                      <a:pPr algn="r" fontAlgn="b"/>
                      <a:r>
                        <a:rPr lang="en-US" altLang="ja-JP" sz="2400" b="0" i="0" u="none" strike="noStrike" dirty="0" smtClean="0">
                          <a:solidFill>
                            <a:srgbClr val="FF0000"/>
                          </a:solidFill>
                          <a:effectLst/>
                          <a:latin typeface="ＭＳ Ｐゴシック"/>
                        </a:rPr>
                        <a:t>0.77</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0.33</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0.42</a:t>
                      </a:r>
                    </a:p>
                  </a:txBody>
                  <a:tcPr marL="12700" marR="12700" marT="12700" marB="0" anchor="b"/>
                </a:tc>
                <a:tc>
                  <a:txBody>
                    <a:bodyPr/>
                    <a:lstStyle/>
                    <a:p>
                      <a:pPr algn="r" fontAlgn="b"/>
                      <a:r>
                        <a:rPr lang="en-US" altLang="ja-JP" sz="2400" b="0" i="0" u="none" strike="noStrike">
                          <a:solidFill>
                            <a:srgbClr val="000000"/>
                          </a:solidFill>
                          <a:effectLst/>
                          <a:latin typeface="ＭＳ Ｐゴシック"/>
                        </a:rPr>
                        <a:t>0.31</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0.89</a:t>
                      </a:r>
                      <a:endParaRPr lang="en-US" altLang="ja-JP" sz="2400" b="0" i="0" u="none" strike="noStrike" dirty="0">
                        <a:solidFill>
                          <a:srgbClr val="FF0000"/>
                        </a:solidFill>
                        <a:effectLst/>
                        <a:latin typeface="ＭＳ Ｐゴシック"/>
                      </a:endParaRPr>
                    </a:p>
                  </a:txBody>
                  <a:tcPr marL="12700" marR="12700" marT="12700" marB="0" anchor="b"/>
                </a:tc>
                <a:tc>
                  <a:txBody>
                    <a:bodyPr/>
                    <a:lstStyle/>
                    <a:p>
                      <a:pPr algn="r" fontAlgn="b"/>
                      <a:r>
                        <a:rPr lang="en-US" altLang="ja-JP" sz="2400" b="0" i="0" u="none" strike="noStrike" dirty="0">
                          <a:solidFill>
                            <a:srgbClr val="000000"/>
                          </a:solidFill>
                          <a:effectLst/>
                          <a:latin typeface="ＭＳ Ｐゴシック"/>
                        </a:rPr>
                        <a:t>0.48</a:t>
                      </a:r>
                    </a:p>
                  </a:txBody>
                  <a:tcPr marL="12700" marR="12700" marT="12700" marB="0" anchor="b"/>
                </a:tc>
                <a:tc>
                  <a:txBody>
                    <a:bodyPr/>
                    <a:lstStyle/>
                    <a:p>
                      <a:pPr algn="r" fontAlgn="b"/>
                      <a:r>
                        <a:rPr lang="en-US" altLang="ja-JP" sz="2400" b="0" i="0" u="none" strike="noStrike" dirty="0" smtClean="0">
                          <a:solidFill>
                            <a:srgbClr val="FF0000"/>
                          </a:solidFill>
                          <a:effectLst/>
                          <a:latin typeface="ＭＳ Ｐゴシック"/>
                        </a:rPr>
                        <a:t>1</a:t>
                      </a:r>
                      <a:endParaRPr lang="en-US" altLang="ja-JP" sz="2400" b="0" i="0" u="none" strike="noStrike" dirty="0">
                        <a:solidFill>
                          <a:srgbClr val="FF0000"/>
                        </a:solidFill>
                        <a:effectLst/>
                        <a:latin typeface="ＭＳ Ｐゴシック"/>
                      </a:endParaRPr>
                    </a:p>
                  </a:txBody>
                  <a:tcPr marL="12700" marR="12700" marT="12700" marB="0" anchor="b"/>
                </a:tc>
              </a:tr>
              <a:tr h="189230">
                <a:tc>
                  <a:txBody>
                    <a:bodyPr/>
                    <a:lstStyle/>
                    <a:p>
                      <a:pPr algn="l" fontAlgn="b"/>
                      <a:r>
                        <a:rPr lang="en-US" altLang="ja-JP" sz="2000" b="0" i="0" u="none" strike="noStrike" dirty="0" smtClean="0">
                          <a:solidFill>
                            <a:srgbClr val="000000"/>
                          </a:solidFill>
                          <a:effectLst/>
                          <a:latin typeface="ＭＳ Ｐゴシック"/>
                        </a:rPr>
                        <a:t>0.7</a:t>
                      </a:r>
                      <a:r>
                        <a:rPr lang="ja-JP" altLang="en-US" sz="2000" b="0" i="0" u="none" strike="noStrike" dirty="0" smtClean="0">
                          <a:solidFill>
                            <a:srgbClr val="000000"/>
                          </a:solidFill>
                          <a:effectLst/>
                          <a:latin typeface="ＭＳ Ｐゴシック"/>
                        </a:rPr>
                        <a:t>以上</a:t>
                      </a:r>
                      <a:endParaRPr lang="en-US" altLang="ja-JP" sz="20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chemeClr val="accent5"/>
                          </a:solidFill>
                          <a:effectLst/>
                          <a:latin typeface="ＭＳ Ｐゴシック"/>
                        </a:rPr>
                        <a:t>3</a:t>
                      </a:r>
                      <a:endParaRPr lang="en-US" altLang="ja-JP" sz="2400" b="0" i="0" u="none" strike="noStrike" dirty="0">
                        <a:solidFill>
                          <a:schemeClr val="accent5"/>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4BACC6"/>
                          </a:solidFill>
                          <a:effectLst/>
                          <a:latin typeface="ＭＳ Ｐゴシック"/>
                        </a:rPr>
                        <a:t>3</a:t>
                      </a:r>
                      <a:endParaRPr lang="en-US" altLang="ja-JP" sz="2400" b="0" i="0" u="none" strike="noStrike" dirty="0">
                        <a:solidFill>
                          <a:srgbClr val="4BACC6"/>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000000"/>
                          </a:solidFill>
                          <a:effectLst/>
                          <a:latin typeface="ＭＳ Ｐゴシック"/>
                        </a:rPr>
                        <a:t>1</a:t>
                      </a:r>
                      <a:endParaRPr lang="en-US" altLang="ja-JP" sz="2400" b="0" i="0" u="none" strike="noStrike" dirty="0">
                        <a:solidFill>
                          <a:srgbClr val="000000"/>
                        </a:solidFill>
                        <a:effectLst/>
                        <a:latin typeface="ＭＳ Ｐゴシック"/>
                      </a:endParaRPr>
                    </a:p>
                  </a:txBody>
                  <a:tcPr marL="12700" marR="12700" marT="12700" marB="0" anchor="b"/>
                </a:tc>
                <a:tc>
                  <a:txBody>
                    <a:bodyPr/>
                    <a:lstStyle/>
                    <a:p>
                      <a:pPr algn="r" fontAlgn="b"/>
                      <a:r>
                        <a:rPr lang="en-US" altLang="ja-JP" sz="2400" b="0" i="0" u="none" strike="noStrike" dirty="0" smtClean="0">
                          <a:solidFill>
                            <a:srgbClr val="4BACC6"/>
                          </a:solidFill>
                          <a:effectLst/>
                          <a:latin typeface="ＭＳ Ｐゴシック"/>
                        </a:rPr>
                        <a:t>3</a:t>
                      </a:r>
                      <a:endParaRPr lang="en-US" altLang="ja-JP" sz="2400" b="0" i="0" u="none" strike="noStrike" dirty="0">
                        <a:solidFill>
                          <a:srgbClr val="4BACC6"/>
                        </a:solidFill>
                        <a:effectLst/>
                        <a:latin typeface="ＭＳ Ｐゴシック"/>
                      </a:endParaRPr>
                    </a:p>
                  </a:txBody>
                  <a:tcPr marL="12700" marR="12700" marT="12700" marB="0" anchor="b"/>
                </a:tc>
              </a:tr>
            </a:tbl>
          </a:graphicData>
        </a:graphic>
      </p:graphicFrame>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17</a:t>
            </a:fld>
            <a:endParaRPr lang="ja-JP" altLang="en-US">
              <a:solidFill>
                <a:prstClr val="white"/>
              </a:solidFill>
            </a:endParaRPr>
          </a:p>
        </p:txBody>
      </p:sp>
      <p:sp>
        <p:nvSpPr>
          <p:cNvPr id="10" name="テキスト ボックス 9"/>
          <p:cNvSpPr txBox="1"/>
          <p:nvPr/>
        </p:nvSpPr>
        <p:spPr>
          <a:xfrm>
            <a:off x="1476505" y="5557965"/>
            <a:ext cx="6662100" cy="830997"/>
          </a:xfrm>
          <a:prstGeom prst="rect">
            <a:avLst/>
          </a:prstGeom>
          <a:solidFill>
            <a:schemeClr val="accent1"/>
          </a:solidFill>
        </p:spPr>
        <p:txBody>
          <a:bodyPr wrap="none" rtlCol="0">
            <a:spAutoFit/>
          </a:bodyPr>
          <a:lstStyle/>
          <a:p>
            <a:pPr algn="ctr"/>
            <a:r>
              <a:rPr kumimoji="1" lang="ja-JP" altLang="en-US" sz="2400" dirty="0" smtClean="0">
                <a:solidFill>
                  <a:schemeClr val="bg1"/>
                </a:solidFill>
              </a:rPr>
              <a:t>類似度</a:t>
            </a:r>
            <a:r>
              <a:rPr lang="en-US" altLang="ja-JP" sz="2400" dirty="0" smtClean="0">
                <a:solidFill>
                  <a:schemeClr val="bg1"/>
                </a:solidFill>
              </a:rPr>
              <a:t>70%</a:t>
            </a:r>
            <a:r>
              <a:rPr kumimoji="1" lang="ja-JP" altLang="en-US" sz="2400" dirty="0" smtClean="0">
                <a:solidFill>
                  <a:schemeClr val="bg1"/>
                </a:solidFill>
              </a:rPr>
              <a:t>以上のライセンス記述の数の最大値</a:t>
            </a:r>
            <a:r>
              <a:rPr kumimoji="1" lang="en-US" altLang="ja-JP" sz="2400" dirty="0" smtClean="0">
                <a:solidFill>
                  <a:schemeClr val="bg1"/>
                </a:solidFill>
              </a:rPr>
              <a:t>=3</a:t>
            </a:r>
          </a:p>
          <a:p>
            <a:pPr algn="ctr"/>
            <a:r>
              <a:rPr lang="ja-JP" altLang="en-US" sz="2400" dirty="0">
                <a:solidFill>
                  <a:schemeClr val="bg1"/>
                </a:solidFill>
              </a:rPr>
              <a:t>文書</a:t>
            </a:r>
            <a:r>
              <a:rPr lang="en-US" altLang="ja-JP" sz="2400" dirty="0">
                <a:solidFill>
                  <a:schemeClr val="bg1"/>
                </a:solidFill>
              </a:rPr>
              <a:t>1</a:t>
            </a:r>
            <a:r>
              <a:rPr lang="ja-JP" altLang="en-US" sz="2400" dirty="0">
                <a:solidFill>
                  <a:schemeClr val="bg1"/>
                </a:solidFill>
              </a:rPr>
              <a:t>，文書</a:t>
            </a:r>
            <a:r>
              <a:rPr lang="en-US" altLang="ja-JP" sz="2400" dirty="0">
                <a:solidFill>
                  <a:schemeClr val="bg1"/>
                </a:solidFill>
              </a:rPr>
              <a:t>7</a:t>
            </a:r>
            <a:r>
              <a:rPr lang="ja-JP" altLang="en-US" sz="2400" dirty="0">
                <a:solidFill>
                  <a:schemeClr val="bg1"/>
                </a:solidFill>
              </a:rPr>
              <a:t>，文書</a:t>
            </a:r>
            <a:r>
              <a:rPr lang="en-US" altLang="ja-JP" sz="2400" dirty="0">
                <a:solidFill>
                  <a:schemeClr val="bg1"/>
                </a:solidFill>
              </a:rPr>
              <a:t>9</a:t>
            </a:r>
            <a:r>
              <a:rPr lang="ja-JP" altLang="en-US" sz="2400" dirty="0">
                <a:solidFill>
                  <a:schemeClr val="bg1"/>
                </a:solidFill>
              </a:rPr>
              <a:t>を抽</a:t>
            </a:r>
            <a:r>
              <a:rPr lang="ja-JP" altLang="en-US" sz="2400" dirty="0" smtClean="0">
                <a:solidFill>
                  <a:schemeClr val="bg1"/>
                </a:solidFill>
              </a:rPr>
              <a:t>出</a:t>
            </a:r>
            <a:endParaRPr lang="ja-JP" altLang="en-US" sz="2400" dirty="0">
              <a:solidFill>
                <a:schemeClr val="bg1"/>
              </a:solidFill>
            </a:endParaRPr>
          </a:p>
        </p:txBody>
      </p:sp>
    </p:spTree>
    <p:extLst>
      <p:ext uri="{BB962C8B-B14F-4D97-AF65-F5344CB8AC3E}">
        <p14:creationId xmlns:p14="http://schemas.microsoft.com/office/powerpoint/2010/main" val="8521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solidFill>
                  <a:srgbClr val="000000"/>
                </a:solidFill>
              </a:rPr>
              <a:t>類似度</a:t>
            </a:r>
            <a:r>
              <a:rPr lang="en-US" altLang="ja-JP" dirty="0" smtClean="0">
                <a:solidFill>
                  <a:srgbClr val="000000"/>
                </a:solidFill>
              </a:rPr>
              <a:t>70%</a:t>
            </a:r>
            <a:r>
              <a:rPr lang="ja-JP" altLang="en-US" dirty="0" smtClean="0">
                <a:solidFill>
                  <a:srgbClr val="000000"/>
                </a:solidFill>
              </a:rPr>
              <a:t>以上の記述数の最大値</a:t>
            </a:r>
            <a:endParaRPr kumimoji="1" lang="ja-JP" altLang="en-US" dirty="0">
              <a:solidFill>
                <a:srgbClr val="000000"/>
              </a:solidFill>
            </a:endParaRPr>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18</a:t>
            </a:fld>
            <a:endParaRPr lang="ja-JP" altLang="en-US">
              <a:solidFill>
                <a:prstClr val="white"/>
              </a:solidFill>
            </a:endParaRPr>
          </a:p>
        </p:txBody>
      </p:sp>
      <p:graphicFrame>
        <p:nvGraphicFramePr>
          <p:cNvPr id="8" name="コンテンツ プレースホルダー 6"/>
          <p:cNvGraphicFramePr>
            <a:graphicFrameLocks noGrp="1"/>
          </p:cNvGraphicFramePr>
          <p:nvPr>
            <p:ph idx="1"/>
            <p:extLst>
              <p:ext uri="{D42A27DB-BD31-4B8C-83A1-F6EECF244321}">
                <p14:modId xmlns:p14="http://schemas.microsoft.com/office/powerpoint/2010/main" val="1235386296"/>
              </p:ext>
            </p:extLst>
          </p:nvPr>
        </p:nvGraphicFramePr>
        <p:xfrm>
          <a:off x="457200" y="1417638"/>
          <a:ext cx="8413493" cy="4775291"/>
        </p:xfrm>
        <a:graphic>
          <a:graphicData uri="http://schemas.openxmlformats.org/drawingml/2006/table">
            <a:tbl>
              <a:tblPr>
                <a:tableStyleId>{5940675A-B579-460E-94D1-54222C63F5DA}</a:tableStyleId>
              </a:tblPr>
              <a:tblGrid>
                <a:gridCol w="1342708"/>
                <a:gridCol w="4345969"/>
                <a:gridCol w="1240855"/>
                <a:gridCol w="1483961"/>
              </a:tblGrid>
              <a:tr h="246833">
                <a:tc>
                  <a:txBody>
                    <a:bodyPr/>
                    <a:lstStyle/>
                    <a:p>
                      <a:pPr algn="l" fontAlgn="b"/>
                      <a:r>
                        <a:rPr lang="ja-JP" altLang="en-US" sz="2000" u="none" strike="noStrike" dirty="0">
                          <a:solidFill>
                            <a:srgbClr val="FFFFFF"/>
                          </a:solidFill>
                          <a:effectLst/>
                          <a:latin typeface="+mn-lt"/>
                        </a:rPr>
                        <a:t>クラスタ</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目視によるライセンスの内訳</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ja-JP" altLang="en-US" sz="2000" u="none" strike="noStrike" dirty="0" smtClean="0">
                          <a:solidFill>
                            <a:srgbClr val="FFFFFF"/>
                          </a:solidFill>
                          <a:effectLst/>
                          <a:latin typeface="+mn-lt"/>
                        </a:rPr>
                        <a:t>ファイル数</a:t>
                      </a:r>
                      <a:endParaRPr lang="ja-JP" altLang="en-US" sz="2000" b="0" i="0" u="none" strike="noStrike" dirty="0">
                        <a:solidFill>
                          <a:srgbClr val="FFFFFF"/>
                        </a:solidFill>
                        <a:effectLst/>
                        <a:latin typeface="+mn-lt"/>
                      </a:endParaRPr>
                    </a:p>
                  </a:txBody>
                  <a:tcPr marL="8974" marR="8974" marT="8974" marB="0" anchor="b">
                    <a:solidFill>
                      <a:schemeClr val="tx2"/>
                    </a:solidFill>
                  </a:tcPr>
                </a:tc>
                <a:tc>
                  <a:txBody>
                    <a:bodyPr/>
                    <a:lstStyle/>
                    <a:p>
                      <a:pPr algn="l" fontAlgn="b"/>
                      <a:r>
                        <a:rPr lang="en-US" altLang="ja-JP" sz="2000" b="0" i="0" u="none" strike="noStrike" dirty="0" smtClean="0">
                          <a:solidFill>
                            <a:srgbClr val="FFFFFF"/>
                          </a:solidFill>
                          <a:effectLst/>
                          <a:latin typeface="+mn-lt"/>
                        </a:rPr>
                        <a:t>70%</a:t>
                      </a:r>
                      <a:r>
                        <a:rPr lang="ja-JP" altLang="en-US" sz="2000" b="0" i="0" u="none" strike="noStrike" dirty="0" smtClean="0">
                          <a:solidFill>
                            <a:srgbClr val="FFFFFF"/>
                          </a:solidFill>
                          <a:effectLst/>
                          <a:latin typeface="+mn-lt"/>
                        </a:rPr>
                        <a:t>以上</a:t>
                      </a:r>
                      <a:endParaRPr lang="ja-JP" altLang="en-US" sz="2000" b="0" i="0" u="none" strike="noStrike" dirty="0">
                        <a:solidFill>
                          <a:srgbClr val="FFFFFF"/>
                        </a:solidFill>
                        <a:effectLst/>
                        <a:latin typeface="+mn-lt"/>
                      </a:endParaRPr>
                    </a:p>
                  </a:txBody>
                  <a:tcPr marL="8974" marR="8974" marT="8974" marB="0" anchor="b">
                    <a:solidFill>
                      <a:schemeClr val="tx2"/>
                    </a:solidFill>
                  </a:tcPr>
                </a:tc>
              </a:tr>
              <a:tr h="263217">
                <a:tc>
                  <a:txBody>
                    <a:bodyPr/>
                    <a:lstStyle/>
                    <a:p>
                      <a:pPr algn="ctr" fontAlgn="b"/>
                      <a:r>
                        <a:rPr lang="en-US" altLang="ja-JP" sz="2000" u="none" strike="noStrike" dirty="0">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GFDL</a:t>
                      </a:r>
                      <a:r>
                        <a:rPr lang="ja-JP" altLang="en-US" sz="2000" b="0" i="0" u="none" strike="noStrike" dirty="0" smtClean="0">
                          <a:solidFill>
                            <a:srgbClr val="000000"/>
                          </a:solidFill>
                          <a:effectLst/>
                          <a:latin typeface="+mn-lt"/>
                        </a:rPr>
                        <a:t>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71428">
                <a:tc>
                  <a:txBody>
                    <a:bodyPr/>
                    <a:lstStyle/>
                    <a:p>
                      <a:pPr algn="ctr" fontAlgn="b"/>
                      <a:r>
                        <a:rPr lang="en-US" altLang="ja-JP" sz="2000" u="none" strike="noStrike" dirty="0">
                          <a:effectLst/>
                          <a:latin typeface="+mn-lt"/>
                        </a:rPr>
                        <a:t>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NONE</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p>
                  </a:txBody>
                  <a:tcPr marL="8974" marR="8974" marT="8974" marB="0" anchor="b">
                    <a:noFill/>
                  </a:tcPr>
                </a:tc>
                <a:tc>
                  <a:txBody>
                    <a:bodyPr/>
                    <a:lstStyle/>
                    <a:p>
                      <a:pPr algn="r" fontAlgn="b"/>
                      <a:r>
                        <a:rPr lang="en-US" altLang="ja-JP" sz="2000" u="none" strike="noStrike" dirty="0">
                          <a:effectLst/>
                          <a:latin typeface="+mn-lt"/>
                        </a:rPr>
                        <a:t>382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28</a:t>
                      </a:r>
                      <a:endParaRPr lang="en-US" altLang="ja-JP" sz="2000" b="0" i="0" u="none" strike="noStrike" dirty="0">
                        <a:solidFill>
                          <a:srgbClr val="000000"/>
                        </a:solidFill>
                        <a:effectLst/>
                        <a:latin typeface="+mn-lt"/>
                      </a:endParaRPr>
                    </a:p>
                  </a:txBody>
                  <a:tcPr marL="8974" marR="8974" marT="8974" marB="0" anchor="b">
                    <a:noFill/>
                  </a:tcPr>
                </a:tc>
              </a:tr>
              <a:tr h="322666">
                <a:tc>
                  <a:txBody>
                    <a:bodyPr/>
                    <a:lstStyle/>
                    <a:p>
                      <a:pPr algn="ctr" fontAlgn="b"/>
                      <a:r>
                        <a:rPr lang="en-US" altLang="ja-JP" sz="2000" u="none" strike="noStrike" dirty="0">
                          <a:effectLst/>
                          <a:latin typeface="+mn-lt"/>
                        </a:rPr>
                        <a:t>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sz="2000" u="none" strike="noStrike" dirty="0" err="1" smtClean="0">
                          <a:effectLst/>
                          <a:latin typeface="+mn-lt"/>
                        </a:rPr>
                        <a:t>SameAsPerl</a:t>
                      </a:r>
                      <a:r>
                        <a:rPr lang="ja-JP" altLang="en-US" sz="2000" u="none" strike="noStrike" dirty="0" smtClean="0">
                          <a:effectLst/>
                          <a:latin typeface="+mn-lt"/>
                        </a:rPr>
                        <a:t>（</a:t>
                      </a:r>
                      <a:r>
                        <a:rPr lang="en-US" altLang="ja-JP" sz="2000" u="none" strike="noStrike" dirty="0" smtClean="0">
                          <a:effectLst/>
                          <a:latin typeface="+mn-lt"/>
                        </a:rPr>
                        <a:t>248/312</a:t>
                      </a:r>
                      <a:r>
                        <a:rPr lang="ja-JP" altLang="en-US" sz="2000" u="none" strike="noStrike" dirty="0" smtClean="0">
                          <a:effectLst/>
                          <a:latin typeface="+mn-lt"/>
                        </a:rPr>
                        <a:t>），</a:t>
                      </a:r>
                      <a:r>
                        <a:rPr lang="en-US" altLang="ja-JP" sz="2000" u="none" strike="noStrike" dirty="0" smtClean="0">
                          <a:effectLst/>
                          <a:latin typeface="+mn-lt"/>
                        </a:rPr>
                        <a:t>GPL</a:t>
                      </a:r>
                      <a:r>
                        <a:rPr lang="ja-JP" altLang="en-US" sz="2000" u="none" strike="noStrike" dirty="0" smtClean="0">
                          <a:effectLst/>
                          <a:latin typeface="+mn-lt"/>
                        </a:rPr>
                        <a:t>，</a:t>
                      </a:r>
                      <a:r>
                        <a:rPr lang="en-US" altLang="ja-JP" sz="2000" u="none" strike="noStrike" dirty="0" smtClean="0">
                          <a:effectLst/>
                          <a:latin typeface="+mn-lt"/>
                        </a:rPr>
                        <a:t>GPLv2</a:t>
                      </a:r>
                      <a:endParaRPr 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312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74</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373563">
                <a:tc>
                  <a:txBody>
                    <a:bodyPr/>
                    <a:lstStyle/>
                    <a:p>
                      <a:pPr algn="ctr" fontAlgn="b"/>
                      <a:r>
                        <a:rPr lang="en-US" altLang="ja-JP" sz="2000" u="none" strike="noStrike" dirty="0">
                          <a:effectLst/>
                          <a:latin typeface="+mn-lt"/>
                        </a:rPr>
                        <a:t>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ja-JP" altLang="en-US" sz="2000" b="0" i="0" u="none" strike="noStrike" dirty="0" smtClean="0">
                          <a:solidFill>
                            <a:schemeClr val="tx1"/>
                          </a:solidFill>
                          <a:effectLst/>
                          <a:latin typeface="+mn-lt"/>
                        </a:rPr>
                        <a:t>A</a:t>
                      </a:r>
                      <a:r>
                        <a:rPr lang="en-US" altLang="ja-JP" sz="2000" b="0" i="0" u="none" strike="noStrike" dirty="0" err="1" smtClean="0">
                          <a:solidFill>
                            <a:schemeClr val="tx1"/>
                          </a:solidFill>
                          <a:effectLst/>
                          <a:latin typeface="+mn-lt"/>
                        </a:rPr>
                        <a:t>pache</a:t>
                      </a:r>
                      <a:r>
                        <a:rPr lang="ja-JP" altLang="en-US" sz="2000" b="0" i="0" u="none" strike="noStrike" dirty="0" smtClean="0">
                          <a:solidFill>
                            <a:schemeClr val="tx1"/>
                          </a:solidFill>
                          <a:effectLst/>
                          <a:latin typeface="+mn-lt"/>
                        </a:rPr>
                        <a:t>，</a:t>
                      </a:r>
                      <a:r>
                        <a:rPr lang="en-US" altLang="ja-JP" sz="2000" b="0" i="0" u="none" strike="noStrike" dirty="0" smtClean="0">
                          <a:solidFill>
                            <a:schemeClr val="tx1"/>
                          </a:solidFill>
                          <a:effectLst/>
                          <a:latin typeface="+mn-lt"/>
                        </a:rPr>
                        <a:t>Cecil</a:t>
                      </a:r>
                      <a:r>
                        <a:rPr lang="ja-JP" altLang="en-US" sz="2000" b="0" i="0" u="none" strike="noStrike" dirty="0" smtClean="0">
                          <a:solidFill>
                            <a:schemeClr val="tx1"/>
                          </a:solidFill>
                          <a:effectLst/>
                          <a:latin typeface="+mn-lt"/>
                        </a:rPr>
                        <a:t>，</a:t>
                      </a:r>
                      <a:r>
                        <a:rPr lang="en-US" altLang="ja-JP" sz="2000" b="0" i="0" u="none" strike="noStrike" dirty="0" err="1" smtClean="0">
                          <a:solidFill>
                            <a:schemeClr val="tx1"/>
                          </a:solidFill>
                          <a:effectLst/>
                          <a:latin typeface="+mn-lt"/>
                        </a:rPr>
                        <a:t>AOLserver</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55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20</a:t>
                      </a:r>
                      <a:endParaRPr lang="en-US" altLang="ja-JP" sz="2000" b="0" i="0" u="none" strike="noStrike" dirty="0">
                        <a:solidFill>
                          <a:srgbClr val="000000"/>
                        </a:solidFill>
                        <a:effectLst/>
                        <a:latin typeface="+mn-lt"/>
                      </a:endParaRPr>
                    </a:p>
                  </a:txBody>
                  <a:tcPr marL="8974" marR="8974" marT="8974" marB="0" anchor="b">
                    <a:noFill/>
                  </a:tcPr>
                </a:tc>
              </a:tr>
              <a:tr h="289423">
                <a:tc>
                  <a:txBody>
                    <a:bodyPr/>
                    <a:lstStyle/>
                    <a:p>
                      <a:pPr algn="ctr" fontAlgn="b"/>
                      <a:r>
                        <a:rPr lang="en-US" altLang="ja-JP" sz="2000" u="none" strike="noStrike">
                          <a:effectLst/>
                          <a:latin typeface="+mn-lt"/>
                        </a:rPr>
                        <a:t>6</a:t>
                      </a:r>
                      <a:endParaRPr lang="en-US" altLang="ja-JP" sz="2000" b="0" i="0" u="none" strike="noStrike">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GPLv2+</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GPL</a:t>
                      </a:r>
                      <a:r>
                        <a:rPr lang="ja-JP" altLang="en-US" sz="2000" b="0" i="0" u="none" strike="noStrike" dirty="0" smtClean="0">
                          <a:solidFill>
                            <a:srgbClr val="000000"/>
                          </a:solidFill>
                          <a:effectLst/>
                          <a:latin typeface="+mn-lt"/>
                        </a:rPr>
                        <a:t>，</a:t>
                      </a:r>
                      <a:r>
                        <a:rPr lang="en-US" altLang="ja-JP" sz="2000" b="0" i="0" u="none" strike="noStrike" dirty="0" smtClean="0">
                          <a:solidFill>
                            <a:srgbClr val="000000"/>
                          </a:solidFill>
                          <a:effectLst/>
                          <a:latin typeface="+mn-lt"/>
                        </a:rPr>
                        <a:t>LGPLv2.1+</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278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148</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7</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err="1" smtClean="0">
                          <a:effectLst/>
                          <a:latin typeface="+mn-lt"/>
                        </a:rPr>
                        <a:t>Zlib</a:t>
                      </a:r>
                      <a:r>
                        <a:rPr lang="ja-JP" altLang="en-US" sz="2000" u="none" strike="noStrike" dirty="0" smtClean="0">
                          <a:effectLst/>
                          <a:latin typeface="+mn-lt"/>
                        </a:rPr>
                        <a:t>（</a:t>
                      </a:r>
                      <a:r>
                        <a:rPr lang="en-US" altLang="ja-JP" sz="2000" u="none" strike="noStrike" dirty="0" smtClean="0">
                          <a:effectLst/>
                          <a:latin typeface="+mn-lt"/>
                        </a:rPr>
                        <a:t>41/43</a:t>
                      </a:r>
                      <a:r>
                        <a:rPr lang="ja-JP" altLang="en-US" sz="2000" u="none" strike="noStrike" dirty="0" smtClean="0">
                          <a:effectLst/>
                          <a:latin typeface="+mn-lt"/>
                        </a:rPr>
                        <a:t>），</a:t>
                      </a:r>
                      <a:r>
                        <a:rPr lang="en-US" altLang="ja-JP" sz="2000" u="none" strike="noStrike" dirty="0" smtClean="0">
                          <a:effectLst/>
                          <a:latin typeface="+mn-lt"/>
                        </a:rPr>
                        <a:t>SOFA</a:t>
                      </a:r>
                      <a:r>
                        <a:rPr lang="ja-JP" altLang="en-US" sz="2000" u="none" strike="noStrike" dirty="0" smtClean="0">
                          <a:effectLst/>
                          <a:latin typeface="+mn-lt"/>
                        </a:rPr>
                        <a:t>，</a:t>
                      </a:r>
                      <a:r>
                        <a:rPr lang="en-US" altLang="ja-JP" sz="2000" u="none" strike="noStrike" dirty="0" smtClean="0">
                          <a:effectLst/>
                          <a:latin typeface="+mn-lt"/>
                        </a:rPr>
                        <a:t>Other</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43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31</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u="none" strike="noStrike" dirty="0">
                          <a:effectLst/>
                          <a:latin typeface="+mn-lt"/>
                        </a:rPr>
                        <a:t>8</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BSD3</a:t>
                      </a:r>
                      <a:r>
                        <a:rPr lang="ja-JP" altLang="en-US" sz="2000" u="none" strike="noStrike" dirty="0" smtClean="0">
                          <a:effectLst/>
                          <a:latin typeface="+mn-lt"/>
                        </a:rPr>
                        <a:t>，</a:t>
                      </a:r>
                      <a:r>
                        <a:rPr lang="en-US" altLang="ja-JP" sz="2000" u="none" strike="noStrike" dirty="0" smtClean="0">
                          <a:effectLst/>
                          <a:latin typeface="+mn-lt"/>
                        </a:rPr>
                        <a:t>BSD2</a:t>
                      </a:r>
                      <a:r>
                        <a:rPr lang="ja-JP" altLang="en-US" sz="2000" u="none" strike="noStrike" dirty="0" smtClean="0">
                          <a:effectLst/>
                          <a:latin typeface="+mn-lt"/>
                        </a:rPr>
                        <a:t>，</a:t>
                      </a:r>
                      <a:r>
                        <a:rPr lang="en-US" altLang="ja-JP" sz="2000" u="none" strike="noStrike" dirty="0" smtClean="0">
                          <a:effectLst/>
                          <a:latin typeface="+mn-lt"/>
                        </a:rPr>
                        <a:t>BSD-style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a:effectLst/>
                          <a:latin typeface="+mn-lt"/>
                        </a:rPr>
                        <a:t>85</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46</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9</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2</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10</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err="1" smtClean="0">
                          <a:solidFill>
                            <a:srgbClr val="000000"/>
                          </a:solidFill>
                          <a:effectLst/>
                          <a:latin typeface="+mn-lt"/>
                        </a:rPr>
                        <a:t>CreativeCommons</a:t>
                      </a:r>
                      <a:r>
                        <a:rPr lang="ja-JP" altLang="en-US" sz="2000" b="0" i="0" u="none" strike="noStrike" dirty="0" smtClean="0">
                          <a:solidFill>
                            <a:srgbClr val="000000"/>
                          </a:solidFill>
                          <a:effectLst/>
                          <a:latin typeface="+mn-lt"/>
                        </a:rPr>
                        <a:t>のライセンスの全文</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b="0" i="0" u="none" strike="noStrike" dirty="0" smtClean="0">
                          <a:solidFill>
                            <a:srgbClr val="000000"/>
                          </a:solidFill>
                          <a:effectLst/>
                          <a:latin typeface="+mn-lt"/>
                        </a:rPr>
                        <a:t>11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en-US" sz="2000" b="0" i="0" u="none" strike="noStrike" dirty="0" smtClean="0">
                          <a:solidFill>
                            <a:srgbClr val="000000"/>
                          </a:solidFill>
                          <a:effectLst/>
                          <a:latin typeface="+mn-lt"/>
                        </a:rPr>
                        <a:t>CPL</a:t>
                      </a:r>
                      <a:r>
                        <a:rPr lang="ja-JP" altLang="en-US" sz="2000" b="0" i="0" u="none" strike="noStrike" dirty="0" smtClean="0">
                          <a:solidFill>
                            <a:srgbClr val="000000"/>
                          </a:solidFill>
                          <a:effectLst/>
                          <a:latin typeface="+mn-lt"/>
                        </a:rPr>
                        <a:t>のライセンス</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12</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l" fontAlgn="b"/>
                      <a:r>
                        <a:rPr lang="en-US" altLang="ja-JP" sz="2000" u="none" strike="noStrike" dirty="0" smtClean="0">
                          <a:effectLst/>
                          <a:latin typeface="+mn-lt"/>
                        </a:rPr>
                        <a:t>MIT </a:t>
                      </a:r>
                      <a:r>
                        <a:rPr lang="ja-JP" altLang="en-US" sz="2000" u="none" strike="noStrike" dirty="0" smtClean="0">
                          <a:effectLst/>
                          <a:latin typeface="+mn-lt"/>
                        </a:rPr>
                        <a:t>（</a:t>
                      </a:r>
                      <a:r>
                        <a:rPr lang="en-US" altLang="ja-JP" sz="2000" u="none" strike="noStrike" dirty="0" smtClean="0">
                          <a:effectLst/>
                          <a:latin typeface="+mn-lt"/>
                        </a:rPr>
                        <a:t>105/118</a:t>
                      </a:r>
                      <a:r>
                        <a:rPr lang="ja-JP" altLang="en-US" sz="2000" u="none" strike="noStrike" dirty="0" smtClean="0">
                          <a:effectLst/>
                          <a:latin typeface="+mn-lt"/>
                        </a:rPr>
                        <a:t>），</a:t>
                      </a:r>
                      <a:r>
                        <a:rPr lang="en-US" altLang="ja-JP" sz="2000" u="none" strike="noStrike" dirty="0" smtClean="0">
                          <a:effectLst/>
                          <a:latin typeface="+mn-lt"/>
                        </a:rPr>
                        <a:t>BSD4</a:t>
                      </a:r>
                      <a:endParaRPr lang="ja-JP" altLang="en-US"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u="none" strike="noStrike" dirty="0">
                          <a:effectLst/>
                          <a:latin typeface="+mn-lt"/>
                        </a:rPr>
                        <a:t>118</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c>
                  <a:txBody>
                    <a:bodyPr/>
                    <a:lstStyle/>
                    <a:p>
                      <a:pPr algn="r" fontAlgn="b"/>
                      <a:r>
                        <a:rPr lang="en-US" altLang="ja-JP" sz="2000" b="0" i="0" u="none" strike="noStrike" dirty="0" smtClean="0">
                          <a:solidFill>
                            <a:srgbClr val="000000"/>
                          </a:solidFill>
                          <a:effectLst/>
                          <a:latin typeface="+mn-lt"/>
                        </a:rPr>
                        <a:t>23</a:t>
                      </a:r>
                      <a:endParaRPr lang="en-US" altLang="ja-JP" sz="2000" b="0" i="0" u="none" strike="noStrike" dirty="0">
                        <a:solidFill>
                          <a:srgbClr val="000000"/>
                        </a:solidFill>
                        <a:effectLst/>
                        <a:latin typeface="+mn-lt"/>
                      </a:endParaRPr>
                    </a:p>
                  </a:txBody>
                  <a:tcPr marL="8974" marR="8974" marT="8974" marB="0" anchor="b">
                    <a:solidFill>
                      <a:schemeClr val="accent3">
                        <a:lumMod val="40000"/>
                        <a:lumOff val="60000"/>
                      </a:schemeClr>
                    </a:solidFill>
                  </a:tcPr>
                </a:tc>
              </a:tr>
              <a:tr h="263217">
                <a:tc>
                  <a:txBody>
                    <a:bodyPr/>
                    <a:lstStyle/>
                    <a:p>
                      <a:pPr algn="ctr" fontAlgn="b"/>
                      <a:r>
                        <a:rPr lang="en-US" altLang="ja-JP" sz="2000" b="0" i="0" u="none" strike="noStrike" dirty="0" smtClean="0">
                          <a:solidFill>
                            <a:srgbClr val="000000"/>
                          </a:solidFill>
                          <a:effectLst/>
                          <a:latin typeface="+mn-lt"/>
                        </a:rPr>
                        <a:t>13</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b="0" i="0" u="none" strike="noStrike" dirty="0" smtClean="0">
                          <a:solidFill>
                            <a:srgbClr val="000000"/>
                          </a:solidFill>
                          <a:effectLst/>
                          <a:latin typeface="+mn-lt"/>
                        </a:rPr>
                        <a:t>NONE</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1</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a:t>
                      </a:r>
                      <a:endParaRPr lang="en-US" altLang="ja-JP" sz="2000" b="0" i="0" u="none" strike="noStrike" dirty="0">
                        <a:solidFill>
                          <a:srgbClr val="000000"/>
                        </a:solidFill>
                        <a:effectLst/>
                        <a:latin typeface="+mn-lt"/>
                      </a:endParaRPr>
                    </a:p>
                  </a:txBody>
                  <a:tcPr marL="8974" marR="8974" marT="8974" marB="0" anchor="b">
                    <a:noFill/>
                  </a:tcPr>
                </a:tc>
              </a:tr>
              <a:tr h="263217">
                <a:tc>
                  <a:txBody>
                    <a:bodyPr/>
                    <a:lstStyle/>
                    <a:p>
                      <a:pPr algn="ctr" fontAlgn="b"/>
                      <a:r>
                        <a:rPr lang="en-US" altLang="ja-JP" sz="2000" u="none" strike="noStrike" dirty="0">
                          <a:effectLst/>
                          <a:latin typeface="+mn-lt"/>
                        </a:rPr>
                        <a:t>14</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l" fontAlgn="b"/>
                      <a:r>
                        <a:rPr lang="en-US" altLang="ja-JP" sz="2000" u="none" strike="noStrike" dirty="0" smtClean="0">
                          <a:effectLst/>
                          <a:latin typeface="+mn-lt"/>
                        </a:rPr>
                        <a:t>Copyright</a:t>
                      </a:r>
                      <a:r>
                        <a:rPr lang="ja-JP" altLang="en-US" sz="2000" u="none" strike="noStrike" dirty="0" smtClean="0">
                          <a:effectLst/>
                          <a:latin typeface="+mn-lt"/>
                        </a:rPr>
                        <a:t>，</a:t>
                      </a:r>
                      <a:r>
                        <a:rPr lang="en-US" altLang="ja-JP" sz="2000" u="none" strike="noStrike" dirty="0" err="1" smtClean="0">
                          <a:effectLst/>
                          <a:latin typeface="+mn-lt"/>
                        </a:rPr>
                        <a:t>SeeFile</a:t>
                      </a:r>
                      <a:r>
                        <a:rPr lang="ja-JP" altLang="en-US" sz="2000" u="none" strike="noStrike" dirty="0" smtClean="0">
                          <a:effectLst/>
                          <a:latin typeface="+mn-lt"/>
                        </a:rPr>
                        <a:t>，ライセンス名のみ</a:t>
                      </a:r>
                      <a:endParaRPr lang="ja-JP" altLang="en-US"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u="none" strike="noStrike" dirty="0" smtClean="0">
                          <a:effectLst/>
                          <a:latin typeface="+mn-lt"/>
                        </a:rPr>
                        <a:t>1,536</a:t>
                      </a:r>
                      <a:endParaRPr lang="en-US" altLang="ja-JP" sz="2000" b="0" i="0" u="none" strike="noStrike" dirty="0">
                        <a:solidFill>
                          <a:srgbClr val="000000"/>
                        </a:solidFill>
                        <a:effectLst/>
                        <a:latin typeface="+mn-lt"/>
                      </a:endParaRPr>
                    </a:p>
                  </a:txBody>
                  <a:tcPr marL="8974" marR="8974" marT="8974" marB="0" anchor="b">
                    <a:noFill/>
                  </a:tcPr>
                </a:tc>
                <a:tc>
                  <a:txBody>
                    <a:bodyPr/>
                    <a:lstStyle/>
                    <a:p>
                      <a:pPr algn="r" fontAlgn="b"/>
                      <a:r>
                        <a:rPr lang="en-US" altLang="ja-JP" sz="2000" b="0" i="0" u="none" strike="noStrike" dirty="0" smtClean="0">
                          <a:solidFill>
                            <a:srgbClr val="000000"/>
                          </a:solidFill>
                          <a:effectLst/>
                          <a:latin typeface="+mn-lt"/>
                        </a:rPr>
                        <a:t>39</a:t>
                      </a:r>
                      <a:endParaRPr lang="en-US" altLang="ja-JP" sz="2000" b="0" i="0" u="none" strike="noStrike" dirty="0">
                        <a:solidFill>
                          <a:srgbClr val="000000"/>
                        </a:solidFill>
                        <a:effectLst/>
                        <a:latin typeface="+mn-lt"/>
                      </a:endParaRPr>
                    </a:p>
                  </a:txBody>
                  <a:tcPr marL="8974" marR="8974" marT="8974" marB="0" anchor="b">
                    <a:noFill/>
                  </a:tcPr>
                </a:tc>
              </a:tr>
            </a:tbl>
          </a:graphicData>
        </a:graphic>
      </p:graphicFrame>
    </p:spTree>
    <p:extLst>
      <p:ext uri="{BB962C8B-B14F-4D97-AF65-F5344CB8AC3E}">
        <p14:creationId xmlns:p14="http://schemas.microsoft.com/office/powerpoint/2010/main" val="3434364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今後の課題</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抽出したライセンス記述のライセンスが全て同じかどうか確認する</a:t>
            </a:r>
            <a:endParaRPr lang="en-US" altLang="ja-JP" dirty="0" smtClean="0"/>
          </a:p>
          <a:p>
            <a:r>
              <a:rPr lang="ja-JP" altLang="en-US" dirty="0" smtClean="0"/>
              <a:t>実際にライセンスルールを作成し，どのくらいカバーできるかやってみる</a:t>
            </a:r>
            <a:endParaRPr lang="en-US" altLang="ja-JP" dirty="0"/>
          </a:p>
          <a:p>
            <a:pPr lvl="1"/>
            <a:r>
              <a:rPr lang="en-US" altLang="ja-JP" dirty="0" smtClean="0"/>
              <a:t>Linux</a:t>
            </a:r>
            <a:r>
              <a:rPr lang="ja-JP" altLang="en-US" dirty="0" smtClean="0"/>
              <a:t>ディストリビューション以外のプロジェクトで試す</a:t>
            </a:r>
            <a:endParaRPr lang="en-US" altLang="ja-JP" dirty="0" smtClean="0"/>
          </a:p>
          <a:p>
            <a:pPr marL="457200" lvl="1" indent="0">
              <a:buNone/>
            </a:pPr>
            <a:endParaRPr lang="en-US" altLang="ja-JP" dirty="0" smtClean="0"/>
          </a:p>
          <a:p>
            <a:r>
              <a:rPr lang="ja-JP" altLang="en-US" dirty="0" smtClean="0"/>
              <a:t>その他の研究テーマ</a:t>
            </a:r>
            <a:endParaRPr lang="en-US" altLang="ja-JP" dirty="0" smtClean="0"/>
          </a:p>
          <a:p>
            <a:pPr lvl="1"/>
            <a:r>
              <a:rPr lang="ja-JP" altLang="en-US" dirty="0" smtClean="0"/>
              <a:t>ライセンス不整合に関する分析</a:t>
            </a:r>
            <a:endParaRPr lang="en-US" altLang="ja-JP" dirty="0"/>
          </a:p>
          <a:p>
            <a:pPr lvl="1"/>
            <a:r>
              <a:rPr lang="en-US" altLang="en-US" dirty="0" smtClean="0"/>
              <a:t>GPL</a:t>
            </a:r>
            <a:r>
              <a:rPr lang="ja-JP" altLang="en-US" dirty="0" smtClean="0"/>
              <a:t>に関するライセンス不整合状態の検出</a:t>
            </a:r>
            <a:endParaRPr lang="en-US" altLang="ja-JP" dirty="0" smtClean="0"/>
          </a:p>
          <a:p>
            <a:pPr lvl="2"/>
            <a:r>
              <a:rPr lang="en-US" altLang="ja-JP" dirty="0" smtClean="0"/>
              <a:t>FSF</a:t>
            </a:r>
            <a:r>
              <a:rPr lang="ja-JP" altLang="en-US" dirty="0" smtClean="0"/>
              <a:t>に互換性のないライセンス一覧がある</a:t>
            </a:r>
            <a:endParaRPr lang="en-US" altLang="ja-JP" dirty="0" smtClean="0"/>
          </a:p>
          <a:p>
            <a:pPr lvl="2"/>
            <a:r>
              <a:rPr lang="ja-JP" altLang="en-US" dirty="0" smtClean="0"/>
              <a:t>動的リンク，静的リンクの区別</a:t>
            </a:r>
            <a:endParaRPr lang="en-US" altLang="ja-JP" dirty="0"/>
          </a:p>
          <a:p>
            <a:pPr marL="0" indent="0">
              <a:buNone/>
            </a:pPr>
            <a:endParaRPr kumimoji="1"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19</a:t>
            </a:fld>
            <a:endParaRPr lang="ja-JP" altLang="en-US">
              <a:solidFill>
                <a:prstClr val="white"/>
              </a:solidFill>
            </a:endParaRPr>
          </a:p>
        </p:txBody>
      </p:sp>
    </p:spTree>
    <p:extLst>
      <p:ext uri="{BB962C8B-B14F-4D97-AF65-F5344CB8AC3E}">
        <p14:creationId xmlns:p14="http://schemas.microsoft.com/office/powerpoint/2010/main" val="2400253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分析結果：類似ライセンス推定</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20</a:t>
            </a:fld>
            <a:endParaRPr lang="ja-JP" altLang="en-US">
              <a:solidFill>
                <a:prstClr val="white"/>
              </a:solidFill>
            </a:endParaRPr>
          </a:p>
        </p:txBody>
      </p:sp>
      <p:pic>
        <p:nvPicPr>
          <p:cNvPr id="7" name="図 6" descr="スクリーンショット 2015-02-19 17.55.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124"/>
            <a:ext cx="9144000" cy="6901519"/>
          </a:xfrm>
          <a:prstGeom prst="rect">
            <a:avLst/>
          </a:prstGeom>
        </p:spPr>
      </p:pic>
      <p:sp>
        <p:nvSpPr>
          <p:cNvPr id="8" name="テキスト ボックス 7"/>
          <p:cNvSpPr txBox="1"/>
          <p:nvPr/>
        </p:nvSpPr>
        <p:spPr>
          <a:xfrm>
            <a:off x="825500" y="1"/>
            <a:ext cx="5416868" cy="461665"/>
          </a:xfrm>
          <a:prstGeom prst="rect">
            <a:avLst/>
          </a:prstGeom>
          <a:noFill/>
        </p:spPr>
        <p:txBody>
          <a:bodyPr wrap="none" rtlCol="0">
            <a:spAutoFit/>
          </a:bodyPr>
          <a:lstStyle/>
          <a:p>
            <a:r>
              <a:rPr lang="ja-JP" altLang="en-US" sz="2400" dirty="0">
                <a:solidFill>
                  <a:prstClr val="black"/>
                </a:solidFill>
                <a:latin typeface="Calibri"/>
                <a:ea typeface="ＭＳ Ｐゴシック"/>
              </a:rPr>
              <a:t>類似度計算の結果（多次元尺度構成法）</a:t>
            </a:r>
          </a:p>
        </p:txBody>
      </p:sp>
      <p:sp>
        <p:nvSpPr>
          <p:cNvPr id="9" name="テキスト ボックス 8"/>
          <p:cNvSpPr txBox="1"/>
          <p:nvPr/>
        </p:nvSpPr>
        <p:spPr>
          <a:xfrm>
            <a:off x="4200071" y="6412686"/>
            <a:ext cx="877163" cy="369332"/>
          </a:xfrm>
          <a:prstGeom prst="rect">
            <a:avLst/>
          </a:prstGeom>
          <a:noFill/>
        </p:spPr>
        <p:txBody>
          <a:bodyPr wrap="none" rtlCol="0">
            <a:spAutoFit/>
          </a:bodyPr>
          <a:lstStyle/>
          <a:p>
            <a:r>
              <a:rPr lang="ja-JP" altLang="en-US" dirty="0">
                <a:solidFill>
                  <a:prstClr val="black"/>
                </a:solidFill>
                <a:latin typeface="Calibri"/>
                <a:ea typeface="ＭＳ Ｐゴシック"/>
              </a:rPr>
              <a:t>類似度</a:t>
            </a:r>
          </a:p>
        </p:txBody>
      </p:sp>
      <p:sp>
        <p:nvSpPr>
          <p:cNvPr id="11" name="テキスト ボックス 10"/>
          <p:cNvSpPr txBox="1"/>
          <p:nvPr/>
        </p:nvSpPr>
        <p:spPr>
          <a:xfrm>
            <a:off x="45358" y="2032000"/>
            <a:ext cx="461665" cy="784830"/>
          </a:xfrm>
          <a:prstGeom prst="rect">
            <a:avLst/>
          </a:prstGeom>
          <a:noFill/>
        </p:spPr>
        <p:txBody>
          <a:bodyPr vert="eaVert" wrap="none" rtlCol="0">
            <a:spAutoFit/>
          </a:bodyPr>
          <a:lstStyle/>
          <a:p>
            <a:r>
              <a:rPr lang="ja-JP" altLang="en-US" dirty="0">
                <a:solidFill>
                  <a:prstClr val="black"/>
                </a:solidFill>
                <a:latin typeface="Calibri"/>
                <a:ea typeface="ＭＳ Ｐゴシック"/>
              </a:rPr>
              <a:t>類似度</a:t>
            </a:r>
          </a:p>
        </p:txBody>
      </p:sp>
    </p:spTree>
    <p:extLst>
      <p:ext uri="{BB962C8B-B14F-4D97-AF65-F5344CB8AC3E}">
        <p14:creationId xmlns:p14="http://schemas.microsoft.com/office/powerpoint/2010/main" val="21853167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err="1" smtClean="0"/>
              <a:t>Ninka</a:t>
            </a:r>
            <a:r>
              <a:rPr lang="ja-JP" altLang="en-US" dirty="0" smtClean="0"/>
              <a:t>ライセンスルール作成手順</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lang="ja-JP" altLang="en-US" smtClean="0">
                <a:solidFill>
                  <a:prstClr val="white"/>
                </a:solidFill>
              </a:rPr>
              <a:pPr/>
              <a:t>21</a:t>
            </a:fld>
            <a:endParaRPr lang="ja-JP" altLang="en-US">
              <a:solidFill>
                <a:prstClr val="white"/>
              </a:solidFill>
            </a:endParaRPr>
          </a:p>
        </p:txBody>
      </p:sp>
      <p:sp>
        <p:nvSpPr>
          <p:cNvPr id="6" name="正方形/長方形 5"/>
          <p:cNvSpPr/>
          <p:nvPr/>
        </p:nvSpPr>
        <p:spPr>
          <a:xfrm>
            <a:off x="324916" y="1648246"/>
            <a:ext cx="8141137" cy="1384995"/>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1.Unknown</a:t>
            </a:r>
            <a:r>
              <a:rPr lang="ja-JP" altLang="en-US" sz="2800" dirty="0">
                <a:solidFill>
                  <a:prstClr val="black"/>
                </a:solidFill>
                <a:latin typeface="Calibri"/>
                <a:ea typeface="ＭＳ Ｐゴシック"/>
              </a:rPr>
              <a:t>ファイル群（未知ライセンス記述群）を調査し，</a:t>
            </a:r>
            <a:r>
              <a:rPr lang="en-US" altLang="ja-JP" sz="2800" dirty="0" err="1">
                <a:solidFill>
                  <a:prstClr val="black"/>
                </a:solidFill>
                <a:latin typeface="Calibri"/>
                <a:ea typeface="ＭＳ Ｐゴシック"/>
              </a:rPr>
              <a:t>Ninka</a:t>
            </a:r>
            <a:r>
              <a:rPr lang="ja-JP" altLang="en-US" sz="2800" dirty="0">
                <a:solidFill>
                  <a:prstClr val="black"/>
                </a:solidFill>
                <a:latin typeface="Calibri"/>
                <a:ea typeface="ＭＳ Ｐゴシック"/>
              </a:rPr>
              <a:t>に追加する未知ライセンスを決</a:t>
            </a:r>
            <a:endParaRPr lang="en-US" altLang="ja-JP" sz="2800" dirty="0">
              <a:solidFill>
                <a:prstClr val="black"/>
              </a:solidFill>
              <a:latin typeface="Calibri"/>
              <a:ea typeface="ＭＳ Ｐゴシック"/>
            </a:endParaRPr>
          </a:p>
          <a:p>
            <a:pPr lvl="1"/>
            <a:r>
              <a:rPr lang="ja-JP" altLang="en-US" sz="2800" dirty="0">
                <a:solidFill>
                  <a:prstClr val="black"/>
                </a:solidFill>
                <a:latin typeface="Calibri"/>
                <a:ea typeface="ＭＳ Ｐゴシック"/>
              </a:rPr>
              <a:t>定する</a:t>
            </a:r>
            <a:endParaRPr lang="en-US" altLang="ja-JP" sz="2800" dirty="0">
              <a:solidFill>
                <a:prstClr val="black"/>
              </a:solidFill>
              <a:latin typeface="Calibri"/>
              <a:ea typeface="ＭＳ Ｐゴシック"/>
            </a:endParaRPr>
          </a:p>
        </p:txBody>
      </p:sp>
      <p:sp>
        <p:nvSpPr>
          <p:cNvPr id="7" name="正方形/長方形 6"/>
          <p:cNvSpPr/>
          <p:nvPr/>
        </p:nvSpPr>
        <p:spPr>
          <a:xfrm>
            <a:off x="351443" y="3068850"/>
            <a:ext cx="7929415" cy="954107"/>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2.</a:t>
            </a:r>
            <a:r>
              <a:rPr lang="ja-JP" altLang="en-US" sz="2800">
                <a:solidFill>
                  <a:prstClr val="black"/>
                </a:solidFill>
                <a:latin typeface="Calibri"/>
                <a:ea typeface="ＭＳ Ｐゴシック"/>
              </a:rPr>
              <a:t>未知</a:t>
            </a:r>
            <a:r>
              <a:rPr lang="ja-JP" altLang="en-US" sz="2800" dirty="0">
                <a:solidFill>
                  <a:prstClr val="black"/>
                </a:solidFill>
                <a:latin typeface="Calibri"/>
                <a:ea typeface="ＭＳ Ｐゴシック"/>
              </a:rPr>
              <a:t>ライセンス記述を複数のライセンス文に分解する</a:t>
            </a:r>
            <a:endParaRPr lang="en-US" altLang="ja-JP" sz="2800" dirty="0">
              <a:solidFill>
                <a:prstClr val="black"/>
              </a:solidFill>
              <a:latin typeface="Calibri"/>
              <a:ea typeface="ＭＳ Ｐゴシック"/>
            </a:endParaRPr>
          </a:p>
        </p:txBody>
      </p:sp>
      <p:sp>
        <p:nvSpPr>
          <p:cNvPr id="8" name="正方形/長方形 7"/>
          <p:cNvSpPr/>
          <p:nvPr/>
        </p:nvSpPr>
        <p:spPr>
          <a:xfrm>
            <a:off x="351444" y="4129767"/>
            <a:ext cx="7929414" cy="1384995"/>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3.</a:t>
            </a:r>
            <a:r>
              <a:rPr lang="ja-JP" altLang="en-US" sz="2800">
                <a:solidFill>
                  <a:prstClr val="black"/>
                </a:solidFill>
                <a:latin typeface="Calibri"/>
                <a:ea typeface="ＭＳ Ｐゴシック"/>
              </a:rPr>
              <a:t>既知</a:t>
            </a:r>
            <a:r>
              <a:rPr lang="ja-JP" altLang="en-US" sz="2800" dirty="0">
                <a:solidFill>
                  <a:prstClr val="black"/>
                </a:solidFill>
                <a:latin typeface="Calibri"/>
                <a:ea typeface="ＭＳ Ｐゴシック"/>
              </a:rPr>
              <a:t>なライセンス文が存在しないか</a:t>
            </a:r>
            <a:r>
              <a:rPr lang="en-US" altLang="ja-JP" sz="2800" dirty="0" err="1">
                <a:solidFill>
                  <a:prstClr val="black"/>
                </a:solidFill>
                <a:latin typeface="Calibri"/>
                <a:ea typeface="ＭＳ Ｐゴシック"/>
              </a:rPr>
              <a:t>Ninka</a:t>
            </a:r>
            <a:r>
              <a:rPr lang="ja-JP" altLang="en-US" sz="2800" dirty="0">
                <a:solidFill>
                  <a:prstClr val="black"/>
                </a:solidFill>
                <a:latin typeface="Calibri"/>
                <a:ea typeface="ＭＳ Ｐゴシック"/>
              </a:rPr>
              <a:t>の知識を調査し，ユニークなライセンス文を決定する</a:t>
            </a:r>
            <a:endParaRPr lang="en-US" altLang="ja-JP" sz="2800" dirty="0">
              <a:solidFill>
                <a:prstClr val="black"/>
              </a:solidFill>
              <a:latin typeface="Calibri"/>
              <a:ea typeface="ＭＳ Ｐゴシック"/>
            </a:endParaRPr>
          </a:p>
        </p:txBody>
      </p:sp>
      <p:sp>
        <p:nvSpPr>
          <p:cNvPr id="9" name="正方形/長方形 8"/>
          <p:cNvSpPr/>
          <p:nvPr/>
        </p:nvSpPr>
        <p:spPr>
          <a:xfrm>
            <a:off x="351444" y="5514762"/>
            <a:ext cx="7929414" cy="954107"/>
          </a:xfrm>
          <a:prstGeom prst="rect">
            <a:avLst/>
          </a:prstGeom>
        </p:spPr>
        <p:txBody>
          <a:bodyPr wrap="square">
            <a:spAutoFit/>
          </a:bodyPr>
          <a:lstStyle/>
          <a:p>
            <a:pPr lvl="1"/>
            <a:r>
              <a:rPr lang="ja-JP" altLang="en-US" sz="2800">
                <a:solidFill>
                  <a:prstClr val="black"/>
                </a:solidFill>
                <a:latin typeface="Calibri"/>
                <a:ea typeface="ＭＳ Ｐゴシック"/>
              </a:rPr>
              <a:t>手順</a:t>
            </a:r>
            <a:r>
              <a:rPr lang="en-US" altLang="ja-JP" sz="2800">
                <a:solidFill>
                  <a:prstClr val="black"/>
                </a:solidFill>
                <a:latin typeface="Calibri"/>
                <a:ea typeface="ＭＳ Ｐゴシック"/>
              </a:rPr>
              <a:t>4.</a:t>
            </a:r>
            <a:r>
              <a:rPr lang="ja-JP" altLang="en-US" sz="2800">
                <a:solidFill>
                  <a:prstClr val="black"/>
                </a:solidFill>
                <a:latin typeface="Calibri"/>
                <a:ea typeface="ＭＳ Ｐゴシック"/>
              </a:rPr>
              <a:t>ユニーク</a:t>
            </a:r>
            <a:r>
              <a:rPr lang="ja-JP" altLang="en-US" sz="2800" dirty="0">
                <a:solidFill>
                  <a:prstClr val="black"/>
                </a:solidFill>
                <a:latin typeface="Calibri"/>
                <a:ea typeface="ＭＳ Ｐゴシック"/>
              </a:rPr>
              <a:t>なライセンス文に名前を付け，正規表現を作成する</a:t>
            </a:r>
          </a:p>
        </p:txBody>
      </p:sp>
      <p:sp>
        <p:nvSpPr>
          <p:cNvPr id="5" name="正方形/長方形 4"/>
          <p:cNvSpPr/>
          <p:nvPr/>
        </p:nvSpPr>
        <p:spPr>
          <a:xfrm>
            <a:off x="834327" y="4129767"/>
            <a:ext cx="7631725" cy="1384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0" name="正方形/長方形 9"/>
          <p:cNvSpPr/>
          <p:nvPr/>
        </p:nvSpPr>
        <p:spPr>
          <a:xfrm>
            <a:off x="834327" y="1628808"/>
            <a:ext cx="7631725" cy="1384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1" name="テキスト ボックス 10"/>
          <p:cNvSpPr txBox="1"/>
          <p:nvPr/>
        </p:nvSpPr>
        <p:spPr>
          <a:xfrm>
            <a:off x="6476806" y="1165804"/>
            <a:ext cx="1989246" cy="461665"/>
          </a:xfrm>
          <a:prstGeom prst="rect">
            <a:avLst/>
          </a:prstGeom>
          <a:solidFill>
            <a:schemeClr val="accent2"/>
          </a:solidFill>
        </p:spPr>
        <p:txBody>
          <a:bodyPr wrap="none" rtlCol="0">
            <a:spAutoFit/>
          </a:bodyPr>
          <a:lstStyle/>
          <a:p>
            <a:r>
              <a:rPr lang="ja-JP" altLang="en-US" sz="2400" dirty="0">
                <a:solidFill>
                  <a:prstClr val="white"/>
                </a:solidFill>
                <a:latin typeface="Calibri"/>
                <a:ea typeface="ＭＳ Ｐゴシック"/>
              </a:rPr>
              <a:t>労力がかかる</a:t>
            </a:r>
          </a:p>
        </p:txBody>
      </p:sp>
      <p:sp>
        <p:nvSpPr>
          <p:cNvPr id="12" name="テキスト ボックス 11"/>
          <p:cNvSpPr txBox="1"/>
          <p:nvPr/>
        </p:nvSpPr>
        <p:spPr>
          <a:xfrm>
            <a:off x="6476807" y="3668102"/>
            <a:ext cx="1989246" cy="461665"/>
          </a:xfrm>
          <a:prstGeom prst="rect">
            <a:avLst/>
          </a:prstGeom>
          <a:solidFill>
            <a:schemeClr val="accent2"/>
          </a:solidFill>
        </p:spPr>
        <p:txBody>
          <a:bodyPr wrap="none" rtlCol="0">
            <a:spAutoFit/>
          </a:bodyPr>
          <a:lstStyle/>
          <a:p>
            <a:r>
              <a:rPr lang="ja-JP" altLang="en-US" sz="2400" dirty="0">
                <a:solidFill>
                  <a:prstClr val="white"/>
                </a:solidFill>
                <a:latin typeface="Calibri"/>
                <a:ea typeface="ＭＳ Ｐゴシック"/>
              </a:rPr>
              <a:t>労力がかかる</a:t>
            </a:r>
          </a:p>
        </p:txBody>
      </p:sp>
    </p:spTree>
    <p:extLst>
      <p:ext uri="{BB962C8B-B14F-4D97-AF65-F5344CB8AC3E}">
        <p14:creationId xmlns:p14="http://schemas.microsoft.com/office/powerpoint/2010/main" val="280522665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分析結果：類似ライセンス推定</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22</a:t>
            </a:fld>
            <a:endParaRPr lang="ja-JP" altLang="en-US">
              <a:solidFill>
                <a:prstClr val="white"/>
              </a:solidFill>
            </a:endParaRPr>
          </a:p>
        </p:txBody>
      </p:sp>
      <p:graphicFrame>
        <p:nvGraphicFramePr>
          <p:cNvPr id="7" name="表 6"/>
          <p:cNvGraphicFramePr>
            <a:graphicFrameLocks noGrp="1"/>
          </p:cNvGraphicFramePr>
          <p:nvPr>
            <p:extLst>
              <p:ext uri="{D42A27DB-BD31-4B8C-83A1-F6EECF244321}">
                <p14:modId xmlns:p14="http://schemas.microsoft.com/office/powerpoint/2010/main" val="541885705"/>
              </p:ext>
            </p:extLst>
          </p:nvPr>
        </p:nvGraphicFramePr>
        <p:xfrm>
          <a:off x="656991" y="1823357"/>
          <a:ext cx="7908951" cy="3218124"/>
        </p:xfrm>
        <a:graphic>
          <a:graphicData uri="http://schemas.openxmlformats.org/drawingml/2006/table">
            <a:tbl>
              <a:tblPr>
                <a:tableStyleId>{5940675A-B579-460E-94D1-54222C63F5DA}</a:tableStyleId>
              </a:tblPr>
              <a:tblGrid>
                <a:gridCol w="1182612"/>
                <a:gridCol w="1631875"/>
                <a:gridCol w="2296847"/>
                <a:gridCol w="1482655"/>
                <a:gridCol w="1314962"/>
              </a:tblGrid>
              <a:tr h="378732">
                <a:tc>
                  <a:txBody>
                    <a:bodyPr/>
                    <a:lstStyle/>
                    <a:p>
                      <a:pPr algn="l" fontAlgn="b"/>
                      <a:r>
                        <a:rPr lang="ja-JP" altLang="en-US" sz="2000" u="none" strike="noStrike" dirty="0">
                          <a:solidFill>
                            <a:srgbClr val="FFFFFF"/>
                          </a:solidFill>
                          <a:effectLst/>
                        </a:rPr>
                        <a:t>クラスタ</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l" fontAlgn="b"/>
                      <a:r>
                        <a:rPr lang="ja-JP" altLang="en-US" sz="2000" u="none" strike="noStrike" dirty="0">
                          <a:solidFill>
                            <a:srgbClr val="FFFFFF"/>
                          </a:solidFill>
                          <a:effectLst/>
                        </a:rPr>
                        <a:t>目視の結果</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ctr" fontAlgn="b"/>
                      <a:r>
                        <a:rPr lang="en-US" altLang="en-US" sz="2000" b="0" i="0" u="none" strike="noStrike" dirty="0" smtClean="0">
                          <a:solidFill>
                            <a:srgbClr val="FFFFFF"/>
                          </a:solidFill>
                          <a:effectLst/>
                          <a:latin typeface="+mn-lt"/>
                        </a:rPr>
                        <a:t>正解集合</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ctr" fontAlgn="b"/>
                      <a:r>
                        <a:rPr lang="ja-JP" altLang="en-US" sz="2000" b="0" i="0" u="none" strike="noStrike" dirty="0" smtClean="0">
                          <a:solidFill>
                            <a:srgbClr val="FFFFFF"/>
                          </a:solidFill>
                          <a:effectLst/>
                          <a:latin typeface="+mn-lt"/>
                        </a:rPr>
                        <a:t>推定結果</a:t>
                      </a:r>
                      <a:endParaRPr lang="en-US" altLang="ja-JP" sz="2000" b="0" i="0" u="none" strike="noStrike" dirty="0">
                        <a:solidFill>
                          <a:srgbClr val="FFFFFF"/>
                        </a:solidFill>
                        <a:effectLst/>
                        <a:latin typeface="ＭＳ Ｐゴシック"/>
                      </a:endParaRPr>
                    </a:p>
                  </a:txBody>
                  <a:tcPr marL="10688" marR="10688" marT="10688" marB="0" anchor="b">
                    <a:solidFill>
                      <a:schemeClr val="tx2"/>
                    </a:solidFill>
                  </a:tcPr>
                </a:tc>
                <a:tc>
                  <a:txBody>
                    <a:bodyPr/>
                    <a:lstStyle/>
                    <a:p>
                      <a:pPr algn="l" fontAlgn="b"/>
                      <a:r>
                        <a:rPr lang="ja-JP" altLang="en-US" sz="2000" b="0" i="0" u="none" strike="noStrike" dirty="0" smtClean="0">
                          <a:solidFill>
                            <a:srgbClr val="FFFFFF"/>
                          </a:solidFill>
                          <a:effectLst/>
                          <a:latin typeface="+mn-lt"/>
                        </a:rPr>
                        <a:t>推定の成否</a:t>
                      </a:r>
                      <a:endParaRPr lang="ja-JP" altLang="en-US" sz="2000" b="0" i="0" u="none" strike="noStrike" dirty="0">
                        <a:solidFill>
                          <a:srgbClr val="FFFFFF"/>
                        </a:solidFill>
                        <a:effectLst/>
                        <a:latin typeface="ＭＳ Ｐゴシック"/>
                      </a:endParaRPr>
                    </a:p>
                  </a:txBody>
                  <a:tcPr marL="10688" marR="10688" marT="10688" marB="0" anchor="b">
                    <a:solidFill>
                      <a:schemeClr val="tx2"/>
                    </a:solidFill>
                  </a:tcPr>
                </a:tc>
              </a:tr>
              <a:tr h="293470">
                <a:tc>
                  <a:txBody>
                    <a:bodyPr/>
                    <a:lstStyle/>
                    <a:p>
                      <a:pPr algn="ctr" fontAlgn="b"/>
                      <a:r>
                        <a:rPr lang="en-US" altLang="ja-JP" sz="2000" u="none" strike="noStrike" dirty="0">
                          <a:effectLst/>
                        </a:rPr>
                        <a:t>1</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NONE</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a:effectLst/>
                        </a:rPr>
                        <a:t>なし</a:t>
                      </a:r>
                      <a:endParaRPr lang="ja-JP" altLang="en-US" sz="2000" b="0" i="0" u="none" strike="noStrike">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r h="293470">
                <a:tc>
                  <a:txBody>
                    <a:bodyPr/>
                    <a:lstStyle/>
                    <a:p>
                      <a:pPr algn="ctr" fontAlgn="b"/>
                      <a:r>
                        <a:rPr lang="en-US" altLang="ja-JP" sz="2000" u="none" strike="noStrike" dirty="0">
                          <a:effectLst/>
                        </a:rPr>
                        <a:t>3</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NONE</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dirty="0">
                          <a:effectLst/>
                        </a:rPr>
                        <a:t>なし</a:t>
                      </a:r>
                      <a:endParaRPr lang="ja-JP" alt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r h="293470">
                <a:tc>
                  <a:txBody>
                    <a:bodyPr/>
                    <a:lstStyle/>
                    <a:p>
                      <a:pPr algn="ctr" fontAlgn="b"/>
                      <a:r>
                        <a:rPr lang="en-US" altLang="ja-JP" sz="2000" u="none" strike="noStrike" dirty="0">
                          <a:effectLst/>
                        </a:rPr>
                        <a:t>4</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err="1">
                          <a:effectLst/>
                        </a:rPr>
                        <a:t>SameAsPerl</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a:solidFill>
                            <a:schemeClr val="tx1"/>
                          </a:solidFill>
                          <a:effectLst/>
                        </a:rPr>
                        <a:t>GPL</a:t>
                      </a:r>
                      <a:r>
                        <a:rPr lang="ja-JP" altLang="en-US" sz="2000" u="none" strike="noStrike" dirty="0">
                          <a:solidFill>
                            <a:schemeClr val="tx1"/>
                          </a:solidFill>
                          <a:effectLst/>
                        </a:rPr>
                        <a:t>，</a:t>
                      </a:r>
                      <a:r>
                        <a:rPr lang="en-US" altLang="ja-JP" sz="2000" u="none" strike="noStrike" dirty="0" smtClean="0">
                          <a:solidFill>
                            <a:schemeClr val="tx1"/>
                          </a:solidFill>
                          <a:effectLst/>
                        </a:rPr>
                        <a:t>LGPL</a:t>
                      </a:r>
                      <a:endParaRPr lang="en-US" altLang="ja-JP"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effectLst/>
                        </a:rPr>
                        <a:t>失敗</a:t>
                      </a:r>
                      <a:endParaRPr lang="ja-JP" altLang="en-US" sz="2000" b="0" i="0" u="none" strike="noStrike" dirty="0">
                        <a:solidFill>
                          <a:srgbClr val="00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5</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altLang="ja-JP" sz="2000" u="none" strike="noStrike" dirty="0" smtClean="0">
                          <a:effectLst/>
                        </a:rPr>
                        <a:t>APLv20</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smtClean="0">
                          <a:effectLst/>
                        </a:rPr>
                        <a:t>APLv20</a:t>
                      </a:r>
                      <a:r>
                        <a:rPr lang="en-US" altLang="ja-JP" sz="2000" u="none" strike="noStrike" dirty="0">
                          <a:effectLst/>
                        </a:rPr>
                        <a:t>,BSD2</a:t>
                      </a:r>
                      <a:r>
                        <a:rPr lang="ja-JP" altLang="en-US" sz="2000" u="none" strike="noStrike" dirty="0">
                          <a:effectLst/>
                        </a:rPr>
                        <a:t>，</a:t>
                      </a:r>
                      <a:r>
                        <a:rPr lang="en-US" altLang="ja-JP" sz="2000" u="none" strike="noStrike" dirty="0">
                          <a:effectLst/>
                        </a:rPr>
                        <a:t>BSD3</a:t>
                      </a:r>
                      <a:endParaRPr lang="en-US" altLang="ja-JP" sz="2000" b="0" i="0" u="none" strike="noStrike" dirty="0">
                        <a:solidFill>
                          <a:srgbClr val="000000"/>
                        </a:solidFill>
                        <a:effectLst/>
                        <a:latin typeface="ＭＳ Ｐゴシック"/>
                      </a:endParaRPr>
                    </a:p>
                  </a:txBody>
                  <a:tcPr marL="10688" marR="10688" marT="10688" marB="0" anchor="b">
                    <a:solidFill>
                      <a:schemeClr val="bg1">
                        <a:lumMod val="85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effectLst/>
                        </a:rPr>
                        <a:t>失敗</a:t>
                      </a:r>
                      <a:endParaRPr lang="ja-JP" altLang="en-US" sz="2000" b="0" i="0" u="none" strike="noStrike" dirty="0">
                        <a:solidFill>
                          <a:srgbClr val="00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6</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GPLv2+</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altLang="ja-JP" sz="2000" u="none" strike="noStrike" dirty="0">
                          <a:solidFill>
                            <a:schemeClr val="tx1"/>
                          </a:solidFill>
                          <a:effectLst/>
                        </a:rPr>
                        <a:t>GPL</a:t>
                      </a:r>
                      <a:r>
                        <a:rPr lang="ja-JP" altLang="en-US" sz="2000" u="none" strike="noStrike" dirty="0">
                          <a:solidFill>
                            <a:schemeClr val="tx1"/>
                          </a:solidFill>
                          <a:effectLst/>
                        </a:rPr>
                        <a:t>，</a:t>
                      </a:r>
                      <a:r>
                        <a:rPr lang="en-US" altLang="ja-JP" sz="2000" u="none" strike="noStrike" dirty="0">
                          <a:solidFill>
                            <a:schemeClr val="tx1"/>
                          </a:solidFill>
                          <a:effectLst/>
                        </a:rPr>
                        <a:t>LGPL</a:t>
                      </a:r>
                      <a:r>
                        <a:rPr lang="ja-JP" altLang="en-US" sz="2000" u="none" strike="noStrike" dirty="0" smtClean="0">
                          <a:solidFill>
                            <a:schemeClr val="tx1"/>
                          </a:solidFill>
                          <a:effectLst/>
                        </a:rPr>
                        <a:t>，</a:t>
                      </a:r>
                      <a:endParaRPr lang="en-US" altLang="ja-JP"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ctr" fontAlgn="b"/>
                      <a:r>
                        <a:rPr lang="en-US" sz="2000" u="none" strike="noStrike" dirty="0">
                          <a:solidFill>
                            <a:schemeClr val="tx1"/>
                          </a:solidFill>
                          <a:effectLst/>
                        </a:rPr>
                        <a:t>LGPLv3</a:t>
                      </a:r>
                      <a:endParaRPr lang="en-US" sz="2000" b="0" i="0" u="none" strike="noStrike" dirty="0">
                        <a:solidFill>
                          <a:schemeClr val="tx1"/>
                        </a:solidFill>
                        <a:effectLst/>
                        <a:latin typeface="ＭＳ Ｐゴシック"/>
                      </a:endParaRPr>
                    </a:p>
                  </a:txBody>
                  <a:tcPr marL="10688" marR="10688" marT="10688" marB="0" anchor="b">
                    <a:solidFill>
                      <a:schemeClr val="accent4">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a:effectLst/>
                        </a:rPr>
                        <a:t>7</a:t>
                      </a:r>
                      <a:endParaRPr lang="en-US" altLang="ja-JP" sz="2000" b="0" i="0" u="none" strike="noStrike">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ZLIB</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a:effectLst/>
                        </a:rPr>
                        <a:t>MIT</a:t>
                      </a:r>
                      <a:endParaRPr lang="en-US" sz="2000" b="0" i="0" u="none" strike="noStrike">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a:effectLst/>
                        </a:rPr>
                        <a:t>8</a:t>
                      </a:r>
                      <a:endParaRPr lang="en-US" altLang="ja-JP" sz="2000" b="0" i="0" u="none" strike="noStrike">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BSD3</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smtClean="0">
                          <a:effectLst/>
                        </a:rPr>
                        <a:t>APLv2.0</a:t>
                      </a:r>
                      <a:r>
                        <a:rPr lang="ja-JP" altLang="en-US" sz="2000" u="none" strike="noStrike" dirty="0" err="1" smtClean="0">
                          <a:effectLst/>
                        </a:rPr>
                        <a:t>，</a:t>
                      </a:r>
                      <a:r>
                        <a:rPr lang="en-US" sz="2000" u="none" strike="noStrike" dirty="0" smtClean="0">
                          <a:effectLst/>
                        </a:rPr>
                        <a:t>BSD3</a:t>
                      </a:r>
                      <a:r>
                        <a:rPr lang="en-US" sz="2000" u="none" strike="noStrike" dirty="0">
                          <a:effectLst/>
                        </a:rPr>
                        <a:t>,BSD2</a:t>
                      </a:r>
                      <a:endParaRPr lang="en-US" sz="2000" b="0" i="0" u="none" strike="noStrike" dirty="0">
                        <a:solidFill>
                          <a:srgbClr val="000000"/>
                        </a:solidFill>
                        <a:effectLst/>
                        <a:latin typeface="ＭＳ Ｐゴシック"/>
                      </a:endParaRPr>
                    </a:p>
                  </a:txBody>
                  <a:tcPr marL="10688" marR="10688" marT="10688" marB="0" anchor="b">
                    <a:solidFill>
                      <a:schemeClr val="bg1">
                        <a:lumMod val="85000"/>
                      </a:schemeClr>
                    </a:solidFill>
                  </a:tcPr>
                </a:tc>
                <a:tc>
                  <a:txBody>
                    <a:bodyPr/>
                    <a:lstStyle/>
                    <a:p>
                      <a:pPr algn="ctr" fontAlgn="b"/>
                      <a:r>
                        <a:rPr lang="en-US" sz="2000" u="none" strike="noStrike" dirty="0" smtClean="0">
                          <a:effectLst/>
                        </a:rPr>
                        <a:t>BSD2clause</a:t>
                      </a:r>
                    </a:p>
                  </a:txBody>
                  <a:tcPr marL="10688" marR="10688" marT="10688" marB="0" anchor="b">
                    <a:solidFill>
                      <a:schemeClr val="bg1">
                        <a:lumMod val="85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12</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algn="l" fontAlgn="b"/>
                      <a:r>
                        <a:rPr lang="ja-JP" altLang="en-US" sz="2000" u="none" strike="noStrike" dirty="0">
                          <a:solidFill>
                            <a:srgbClr val="FF0000"/>
                          </a:solidFill>
                          <a:effectLst/>
                        </a:rPr>
                        <a:t>成功</a:t>
                      </a:r>
                      <a:endParaRPr lang="ja-JP" altLang="en-US" sz="2000" b="0" i="0" u="none" strike="noStrike" dirty="0">
                        <a:solidFill>
                          <a:srgbClr val="FF0000"/>
                        </a:solidFill>
                        <a:effectLst/>
                        <a:latin typeface="ＭＳ Ｐゴシック"/>
                      </a:endParaRPr>
                    </a:p>
                  </a:txBody>
                  <a:tcPr marL="10688" marR="10688" marT="10688" marB="0" anchor="b"/>
                </a:tc>
              </a:tr>
              <a:tr h="293470">
                <a:tc>
                  <a:txBody>
                    <a:bodyPr/>
                    <a:lstStyle/>
                    <a:p>
                      <a:pPr algn="ctr" fontAlgn="b"/>
                      <a:r>
                        <a:rPr lang="en-US" altLang="ja-JP" sz="2000" u="none" strike="noStrike" dirty="0">
                          <a:effectLst/>
                        </a:rPr>
                        <a:t>14</a:t>
                      </a:r>
                      <a:endParaRPr lang="en-US" altLang="ja-JP" sz="2000" b="0" i="0" u="none" strike="noStrike" dirty="0">
                        <a:solidFill>
                          <a:srgbClr val="000000"/>
                        </a:solidFill>
                        <a:effectLst/>
                        <a:latin typeface="ＭＳ Ｐゴシック"/>
                      </a:endParaRPr>
                    </a:p>
                  </a:txBody>
                  <a:tcPr marL="10688" marR="10688" marT="10688" marB="0" anchor="b"/>
                </a:tc>
                <a:tc>
                  <a:txBody>
                    <a:bodyPr/>
                    <a:lstStyle/>
                    <a:p>
                      <a:pPr algn="l" fontAlgn="b"/>
                      <a:r>
                        <a:rPr lang="en-US" sz="2000" u="none" strike="noStrike" dirty="0">
                          <a:effectLst/>
                        </a:rPr>
                        <a:t>Copyright</a:t>
                      </a:r>
                      <a:endParaRPr 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ja-JP" altLang="en-US" sz="2000" u="none" strike="noStrike" dirty="0">
                          <a:effectLst/>
                        </a:rPr>
                        <a:t>なし</a:t>
                      </a:r>
                      <a:endParaRPr lang="ja-JP" altLang="en-US" sz="2000" b="0" i="0" u="none" strike="noStrike" dirty="0">
                        <a:solidFill>
                          <a:srgbClr val="000000"/>
                        </a:solidFill>
                        <a:effectLst/>
                        <a:latin typeface="ＭＳ Ｐゴシック"/>
                      </a:endParaRPr>
                    </a:p>
                  </a:txBody>
                  <a:tcPr marL="10688" marR="10688" marT="10688" marB="0" anchor="b"/>
                </a:tc>
                <a:tc>
                  <a:txBody>
                    <a:bodyPr/>
                    <a:lstStyle/>
                    <a:p>
                      <a:pPr algn="ctr" fontAlgn="b"/>
                      <a:r>
                        <a:rPr lang="en-US" sz="2000" u="none" strike="noStrike" dirty="0">
                          <a:effectLst/>
                        </a:rPr>
                        <a:t>MIT</a:t>
                      </a:r>
                      <a:endParaRPr lang="en-US" sz="2000" b="0" i="0" u="none" strike="noStrike" dirty="0">
                        <a:solidFill>
                          <a:srgbClr val="000000"/>
                        </a:solidFill>
                        <a:effectLst/>
                        <a:latin typeface="ＭＳ Ｐゴシック"/>
                      </a:endParaRPr>
                    </a:p>
                  </a:txBody>
                  <a:tcPr marL="10688" marR="10688" marT="10688" marB="0" anchor="b">
                    <a:solidFill>
                      <a:schemeClr val="accent5">
                        <a:lumMod val="40000"/>
                        <a:lumOff val="60000"/>
                      </a:schemeClr>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ja-JP" altLang="en-US" sz="2000" b="0" i="0" u="none" strike="noStrike" dirty="0" smtClean="0">
                          <a:solidFill>
                            <a:srgbClr val="000000"/>
                          </a:solidFill>
                          <a:effectLst/>
                          <a:latin typeface="ＭＳ Ｐゴシック"/>
                        </a:rPr>
                        <a:t>－</a:t>
                      </a:r>
                    </a:p>
                  </a:txBody>
                  <a:tcPr marL="10688" marR="10688" marT="10688" marB="0" anchor="b"/>
                </a:tc>
              </a:tr>
            </a:tbl>
          </a:graphicData>
        </a:graphic>
      </p:graphicFrame>
      <p:sp>
        <p:nvSpPr>
          <p:cNvPr id="11" name="正方形/長方形 10"/>
          <p:cNvSpPr/>
          <p:nvPr/>
        </p:nvSpPr>
        <p:spPr>
          <a:xfrm>
            <a:off x="1951328" y="5510954"/>
            <a:ext cx="564048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prstClr val="white"/>
                </a:solidFill>
                <a:latin typeface="Calibri"/>
                <a:ea typeface="ＭＳ Ｐゴシック"/>
              </a:rPr>
              <a:t>対象クラスタ数</a:t>
            </a:r>
            <a:r>
              <a:rPr lang="en-US" altLang="ja-JP" sz="2400" dirty="0">
                <a:solidFill>
                  <a:prstClr val="white"/>
                </a:solidFill>
                <a:latin typeface="Calibri"/>
                <a:ea typeface="ＭＳ Ｐゴシック"/>
              </a:rPr>
              <a:t>6</a:t>
            </a:r>
            <a:r>
              <a:rPr lang="ja-JP" altLang="en-US" sz="2400" dirty="0">
                <a:solidFill>
                  <a:prstClr val="white"/>
                </a:solidFill>
                <a:latin typeface="Calibri"/>
                <a:ea typeface="ＭＳ Ｐゴシック"/>
              </a:rPr>
              <a:t>個中</a:t>
            </a:r>
            <a:r>
              <a:rPr lang="en-US" altLang="ja-JP" sz="2400" dirty="0">
                <a:solidFill>
                  <a:prstClr val="white"/>
                </a:solidFill>
                <a:latin typeface="Calibri"/>
                <a:ea typeface="ＭＳ Ｐゴシック"/>
              </a:rPr>
              <a:t>4</a:t>
            </a:r>
            <a:r>
              <a:rPr lang="ja-JP" altLang="en-US" sz="2400" dirty="0">
                <a:solidFill>
                  <a:prstClr val="white"/>
                </a:solidFill>
                <a:latin typeface="Calibri"/>
                <a:ea typeface="ＭＳ Ｐゴシック"/>
              </a:rPr>
              <a:t>個が推定に成功</a:t>
            </a:r>
            <a:endParaRPr lang="en-US" altLang="ja-JP" sz="2400" dirty="0">
              <a:solidFill>
                <a:prstClr val="white"/>
              </a:solidFill>
              <a:latin typeface="Calibri"/>
              <a:ea typeface="ＭＳ Ｐゴシック"/>
            </a:endParaRPr>
          </a:p>
          <a:p>
            <a:pPr algn="ctr"/>
            <a:r>
              <a:rPr lang="ja-JP" altLang="en-US" sz="2400" dirty="0">
                <a:solidFill>
                  <a:prstClr val="white"/>
                </a:solidFill>
                <a:latin typeface="Calibri"/>
                <a:ea typeface="ＭＳ Ｐゴシック"/>
              </a:rPr>
              <a:t>その精度は約</a:t>
            </a:r>
            <a:r>
              <a:rPr lang="en-US" altLang="ja-JP" sz="2400" dirty="0">
                <a:solidFill>
                  <a:prstClr val="white"/>
                </a:solidFill>
                <a:latin typeface="Calibri"/>
                <a:ea typeface="ＭＳ Ｐゴシック"/>
              </a:rPr>
              <a:t>67%</a:t>
            </a:r>
            <a:endParaRPr lang="ja-JP" altLang="en-US" sz="2400" dirty="0">
              <a:solidFill>
                <a:prstClr val="white"/>
              </a:solidFill>
              <a:latin typeface="Calibri"/>
              <a:ea typeface="ＭＳ Ｐゴシック"/>
            </a:endParaRPr>
          </a:p>
        </p:txBody>
      </p:sp>
      <p:sp>
        <p:nvSpPr>
          <p:cNvPr id="8" name="テキスト ボックス 7"/>
          <p:cNvSpPr txBox="1"/>
          <p:nvPr/>
        </p:nvSpPr>
        <p:spPr>
          <a:xfrm>
            <a:off x="191440" y="5041481"/>
            <a:ext cx="4855641" cy="369332"/>
          </a:xfrm>
          <a:prstGeom prst="rect">
            <a:avLst/>
          </a:prstGeom>
          <a:noFill/>
        </p:spPr>
        <p:txBody>
          <a:bodyPr wrap="none" rtlCol="0">
            <a:spAutoFit/>
          </a:bodyPr>
          <a:lstStyle/>
          <a:p>
            <a:r>
              <a:rPr lang="en-US" altLang="ja-JP" dirty="0">
                <a:solidFill>
                  <a:prstClr val="black"/>
                </a:solidFill>
                <a:latin typeface="Calibri"/>
                <a:ea typeface="ＭＳ Ｐゴシック"/>
              </a:rPr>
              <a:t>※10</a:t>
            </a:r>
            <a:r>
              <a:rPr lang="ja-JP" altLang="en-US" dirty="0">
                <a:solidFill>
                  <a:prstClr val="black"/>
                </a:solidFill>
                <a:latin typeface="Calibri"/>
                <a:ea typeface="ＭＳ Ｐゴシック"/>
              </a:rPr>
              <a:t>ファイル以下のクラスタ（</a:t>
            </a:r>
            <a:r>
              <a:rPr lang="en-US" altLang="ja-JP" dirty="0">
                <a:solidFill>
                  <a:prstClr val="black"/>
                </a:solidFill>
                <a:latin typeface="Calibri"/>
                <a:ea typeface="ＭＳ Ｐゴシック"/>
              </a:rPr>
              <a:t>5</a:t>
            </a:r>
            <a:r>
              <a:rPr lang="ja-JP" altLang="en-US" dirty="0">
                <a:solidFill>
                  <a:prstClr val="black"/>
                </a:solidFill>
                <a:latin typeface="Calibri"/>
                <a:ea typeface="ＭＳ Ｐゴシック"/>
              </a:rPr>
              <a:t>クラスタ）は除外</a:t>
            </a:r>
          </a:p>
        </p:txBody>
      </p:sp>
    </p:spTree>
    <p:extLst>
      <p:ext uri="{BB962C8B-B14F-4D97-AF65-F5344CB8AC3E}">
        <p14:creationId xmlns:p14="http://schemas.microsoft.com/office/powerpoint/2010/main" val="18784693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 name="図 32"/>
          <p:cNvPicPr>
            <a:picLocks noChangeAspect="1"/>
          </p:cNvPicPr>
          <p:nvPr/>
        </p:nvPicPr>
        <p:blipFill>
          <a:blip r:embed="rId3"/>
          <a:stretch>
            <a:fillRect/>
          </a:stretch>
        </p:blipFill>
        <p:spPr>
          <a:xfrm>
            <a:off x="3799749" y="2354094"/>
            <a:ext cx="2370357" cy="2370357"/>
          </a:xfrm>
          <a:prstGeom prst="rect">
            <a:avLst/>
          </a:prstGeom>
        </p:spPr>
      </p:pic>
      <p:pic>
        <p:nvPicPr>
          <p:cNvPr id="12" name="図 11"/>
          <p:cNvPicPr>
            <a:picLocks noChangeAspect="1"/>
          </p:cNvPicPr>
          <p:nvPr/>
        </p:nvPicPr>
        <p:blipFill>
          <a:blip r:embed="rId3"/>
          <a:stretch>
            <a:fillRect/>
          </a:stretch>
        </p:blipFill>
        <p:spPr>
          <a:xfrm>
            <a:off x="841690" y="2379674"/>
            <a:ext cx="2370357" cy="2370357"/>
          </a:xfrm>
          <a:prstGeom prst="rect">
            <a:avLst/>
          </a:prstGeom>
        </p:spPr>
      </p:pic>
      <p:sp>
        <p:nvSpPr>
          <p:cNvPr id="2" name="タイトル 1"/>
          <p:cNvSpPr>
            <a:spLocks noGrp="1"/>
          </p:cNvSpPr>
          <p:nvPr>
            <p:ph type="title"/>
          </p:nvPr>
        </p:nvSpPr>
        <p:spPr/>
        <p:txBody>
          <a:bodyPr/>
          <a:lstStyle/>
          <a:p>
            <a:r>
              <a:rPr kumimoji="1" lang="en-US" altLang="ja-JP" dirty="0" err="1" smtClean="0"/>
              <a:t>Ninka</a:t>
            </a:r>
            <a:r>
              <a:rPr kumimoji="1" lang="ja-JP" altLang="en-US" dirty="0" smtClean="0"/>
              <a:t>のライセンス特定までの流れ</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solidFill>
                  <a:prstClr val="white"/>
                </a:solidFill>
              </a:rPr>
              <a:t>2015/02/23</a:t>
            </a:r>
            <a:endParaRPr lang="ja-JP" altLang="en-US">
              <a:solidFill>
                <a:prstClr val="white"/>
              </a:solidFill>
            </a:endParaRPr>
          </a:p>
        </p:txBody>
      </p:sp>
      <p:sp>
        <p:nvSpPr>
          <p:cNvPr id="5" name="フッター プレースホルダー 4"/>
          <p:cNvSpPr>
            <a:spLocks noGrp="1"/>
          </p:cNvSpPr>
          <p:nvPr>
            <p:ph type="ftr" sz="quarter" idx="11"/>
          </p:nvPr>
        </p:nvSpPr>
        <p:spPr/>
        <p:txBody>
          <a:bodyPr/>
          <a:lstStyle/>
          <a:p>
            <a:r>
              <a:rPr lang="ja-JP" altLang="en-US" smtClean="0">
                <a:solidFill>
                  <a:prstClr val="white"/>
                </a:solidFill>
              </a:rPr>
              <a:t>テキストマイニングに基づく</a:t>
            </a:r>
            <a:r>
              <a:rPr lang="en-US" altLang="ja-JP" smtClean="0">
                <a:solidFill>
                  <a:prstClr val="white"/>
                </a:solidFill>
              </a:rPr>
              <a:t>OSS</a:t>
            </a:r>
            <a:r>
              <a:rPr lang="ja-JP" altLang="en-US" smtClean="0">
                <a:solidFill>
                  <a:prstClr val="white"/>
                </a:solidFill>
              </a:rPr>
              <a:t>ライセンス記述の分析：</a:t>
            </a:r>
            <a:r>
              <a:rPr lang="en-US" altLang="ja-JP" smtClean="0">
                <a:solidFill>
                  <a:prstClr val="white"/>
                </a:solidFill>
              </a:rPr>
              <a:t>OSS</a:t>
            </a:r>
            <a:r>
              <a:rPr lang="ja-JP" altLang="en-US" smtClean="0">
                <a:solidFill>
                  <a:prstClr val="white"/>
                </a:solidFill>
              </a:rPr>
              <a:t>ライセンス特定のためのルール作成支援</a:t>
            </a:r>
            <a:endParaRPr lang="ja-JP" altLang="en-US" dirty="0">
              <a:solidFill>
                <a:prstClr val="white"/>
              </a:solidFill>
            </a:endParaRPr>
          </a:p>
        </p:txBody>
      </p:sp>
      <p:sp>
        <p:nvSpPr>
          <p:cNvPr id="6" name="スライド番号プレースホルダー 5"/>
          <p:cNvSpPr>
            <a:spLocks noGrp="1"/>
          </p:cNvSpPr>
          <p:nvPr>
            <p:ph type="sldNum" sz="quarter" idx="12"/>
          </p:nvPr>
        </p:nvSpPr>
        <p:spPr/>
        <p:txBody>
          <a:bodyPr/>
          <a:lstStyle/>
          <a:p>
            <a:fld id="{A78F63B4-1C2F-F341-8431-1B36A8C967E5}" type="slidenum">
              <a:rPr lang="ja-JP" altLang="en-US" smtClean="0">
                <a:solidFill>
                  <a:prstClr val="white"/>
                </a:solidFill>
              </a:rPr>
              <a:pPr/>
              <a:t>23</a:t>
            </a:fld>
            <a:endParaRPr lang="ja-JP" altLang="en-US">
              <a:solidFill>
                <a:prstClr val="white"/>
              </a:solidFill>
            </a:endParaRPr>
          </a:p>
        </p:txBody>
      </p:sp>
      <p:sp>
        <p:nvSpPr>
          <p:cNvPr id="22" name="下矢印 21"/>
          <p:cNvSpPr/>
          <p:nvPr/>
        </p:nvSpPr>
        <p:spPr>
          <a:xfrm rot="18227445">
            <a:off x="6018945" y="3772514"/>
            <a:ext cx="484632" cy="1210462"/>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23" name="下矢印 22"/>
          <p:cNvSpPr/>
          <p:nvPr/>
        </p:nvSpPr>
        <p:spPr>
          <a:xfrm rot="16200000">
            <a:off x="3175411" y="2906188"/>
            <a:ext cx="484632" cy="1234669"/>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pic>
        <p:nvPicPr>
          <p:cNvPr id="24" name="図 23"/>
          <p:cNvPicPr>
            <a:picLocks noChangeAspect="1"/>
          </p:cNvPicPr>
          <p:nvPr/>
        </p:nvPicPr>
        <p:blipFill>
          <a:blip r:embed="rId4"/>
          <a:stretch>
            <a:fillRect/>
          </a:stretch>
        </p:blipFill>
        <p:spPr>
          <a:xfrm>
            <a:off x="3838246" y="4678167"/>
            <a:ext cx="1054248" cy="1054248"/>
          </a:xfrm>
          <a:prstGeom prst="rect">
            <a:avLst/>
          </a:prstGeom>
        </p:spPr>
      </p:pic>
      <p:pic>
        <p:nvPicPr>
          <p:cNvPr id="25" name="図 24"/>
          <p:cNvPicPr>
            <a:picLocks noChangeAspect="1"/>
          </p:cNvPicPr>
          <p:nvPr/>
        </p:nvPicPr>
        <p:blipFill>
          <a:blip r:embed="rId4"/>
          <a:stretch>
            <a:fillRect/>
          </a:stretch>
        </p:blipFill>
        <p:spPr>
          <a:xfrm>
            <a:off x="7229146" y="1798965"/>
            <a:ext cx="1110258" cy="1110258"/>
          </a:xfrm>
          <a:prstGeom prst="rect">
            <a:avLst/>
          </a:prstGeom>
        </p:spPr>
      </p:pic>
      <p:sp>
        <p:nvSpPr>
          <p:cNvPr id="28" name="テキスト ボックス 27"/>
          <p:cNvSpPr txBox="1"/>
          <p:nvPr/>
        </p:nvSpPr>
        <p:spPr>
          <a:xfrm>
            <a:off x="3638040" y="5746436"/>
            <a:ext cx="1511952"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なし</a:t>
            </a:r>
          </a:p>
        </p:txBody>
      </p:sp>
      <p:sp>
        <p:nvSpPr>
          <p:cNvPr id="29" name="テキスト ボックス 28"/>
          <p:cNvSpPr txBox="1"/>
          <p:nvPr/>
        </p:nvSpPr>
        <p:spPr>
          <a:xfrm>
            <a:off x="7100686" y="2865707"/>
            <a:ext cx="1511952"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既知</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ライセンス</a:t>
            </a:r>
          </a:p>
        </p:txBody>
      </p:sp>
      <p:sp>
        <p:nvSpPr>
          <p:cNvPr id="31" name="テキスト ボックス 30"/>
          <p:cNvSpPr txBox="1"/>
          <p:nvPr/>
        </p:nvSpPr>
        <p:spPr>
          <a:xfrm>
            <a:off x="6885338" y="3839756"/>
            <a:ext cx="2172936" cy="523220"/>
          </a:xfrm>
          <a:prstGeom prst="rect">
            <a:avLst/>
          </a:prstGeom>
          <a:noFill/>
        </p:spPr>
        <p:txBody>
          <a:bodyPr wrap="square" rtlCol="0">
            <a:spAutoFit/>
          </a:bodyPr>
          <a:lstStyle/>
          <a:p>
            <a:pPr algn="ctr"/>
            <a:r>
              <a:rPr lang="en-US" altLang="ja-JP" sz="2800" i="1" dirty="0">
                <a:solidFill>
                  <a:prstClr val="black"/>
                </a:solidFill>
                <a:latin typeface="Calibri"/>
                <a:ea typeface="ＭＳ Ｐゴシック"/>
              </a:rPr>
              <a:t>UNKNOWN</a:t>
            </a:r>
            <a:endParaRPr lang="ja-JP" altLang="en-US" sz="2800" i="1" dirty="0">
              <a:solidFill>
                <a:prstClr val="black"/>
              </a:solidFill>
              <a:latin typeface="Calibri"/>
              <a:ea typeface="ＭＳ Ｐゴシック"/>
            </a:endParaRPr>
          </a:p>
        </p:txBody>
      </p:sp>
      <p:sp>
        <p:nvSpPr>
          <p:cNvPr id="32" name="下矢印 31"/>
          <p:cNvSpPr/>
          <p:nvPr/>
        </p:nvSpPr>
        <p:spPr>
          <a:xfrm rot="18691927">
            <a:off x="2911383" y="3969724"/>
            <a:ext cx="484632" cy="1268943"/>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34" name="下矢印 33"/>
          <p:cNvSpPr/>
          <p:nvPr/>
        </p:nvSpPr>
        <p:spPr>
          <a:xfrm rot="15013546">
            <a:off x="5966554" y="2528394"/>
            <a:ext cx="484632" cy="1172737"/>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pic>
        <p:nvPicPr>
          <p:cNvPr id="35" name="図 34"/>
          <p:cNvPicPr>
            <a:picLocks noChangeAspect="1"/>
          </p:cNvPicPr>
          <p:nvPr/>
        </p:nvPicPr>
        <p:blipFill>
          <a:blip r:embed="rId4"/>
          <a:stretch>
            <a:fillRect/>
          </a:stretch>
        </p:blipFill>
        <p:spPr>
          <a:xfrm>
            <a:off x="7378815" y="4388610"/>
            <a:ext cx="1054248" cy="1054248"/>
          </a:xfrm>
          <a:prstGeom prst="rect">
            <a:avLst/>
          </a:prstGeom>
        </p:spPr>
      </p:pic>
      <p:sp>
        <p:nvSpPr>
          <p:cNvPr id="36" name="テキスト ボックス 35"/>
          <p:cNvSpPr txBox="1"/>
          <p:nvPr/>
        </p:nvSpPr>
        <p:spPr>
          <a:xfrm>
            <a:off x="7229146" y="5449585"/>
            <a:ext cx="1511952" cy="1200328"/>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未知</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ライセンス</a:t>
            </a:r>
            <a:endParaRPr lang="en-US" altLang="ja-JP" sz="2400" dirty="0">
              <a:solidFill>
                <a:prstClr val="black"/>
              </a:solidFill>
              <a:latin typeface="Calibri"/>
              <a:ea typeface="ＭＳ Ｐゴシック"/>
            </a:endParaRPr>
          </a:p>
          <a:p>
            <a:pPr algn="ctr"/>
            <a:endParaRPr lang="ja-JP" altLang="en-US" sz="2400" dirty="0">
              <a:solidFill>
                <a:prstClr val="black"/>
              </a:solidFill>
              <a:latin typeface="Calibri"/>
              <a:ea typeface="ＭＳ Ｐゴシック"/>
            </a:endParaRPr>
          </a:p>
        </p:txBody>
      </p:sp>
      <p:sp>
        <p:nvSpPr>
          <p:cNvPr id="3" name="正方形/長方形 2"/>
          <p:cNvSpPr/>
          <p:nvPr/>
        </p:nvSpPr>
        <p:spPr>
          <a:xfrm>
            <a:off x="6842642" y="3765839"/>
            <a:ext cx="2256528" cy="2637915"/>
          </a:xfrm>
          <a:prstGeom prst="rect">
            <a:avLst/>
          </a:prstGeom>
          <a:noFill/>
          <a:ln w="38100" cmpd="sng">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13" name="テキスト ボックス 12"/>
          <p:cNvSpPr txBox="1"/>
          <p:nvPr/>
        </p:nvSpPr>
        <p:spPr>
          <a:xfrm>
            <a:off x="841690" y="1894992"/>
            <a:ext cx="2127505"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ライセンス記述</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の有無</a:t>
            </a:r>
          </a:p>
        </p:txBody>
      </p:sp>
      <p:sp>
        <p:nvSpPr>
          <p:cNvPr id="37" name="テキスト ボックス 36"/>
          <p:cNvSpPr txBox="1"/>
          <p:nvPr/>
        </p:nvSpPr>
        <p:spPr>
          <a:xfrm>
            <a:off x="3638040" y="1853826"/>
            <a:ext cx="2309046" cy="830997"/>
          </a:xfrm>
          <a:prstGeom prst="rect">
            <a:avLst/>
          </a:prstGeom>
          <a:noFill/>
        </p:spPr>
        <p:txBody>
          <a:bodyPr wrap="none" rtlCol="0">
            <a:spAutoFit/>
          </a:bodyPr>
          <a:lstStyle/>
          <a:p>
            <a:pPr algn="ctr"/>
            <a:r>
              <a:rPr lang="ja-JP" altLang="en-US" sz="2400" dirty="0">
                <a:solidFill>
                  <a:prstClr val="black"/>
                </a:solidFill>
                <a:latin typeface="Calibri"/>
                <a:ea typeface="ＭＳ Ｐゴシック"/>
              </a:rPr>
              <a:t>ライセンスを</a:t>
            </a:r>
            <a:endParaRPr lang="en-US" altLang="ja-JP" sz="2400" dirty="0">
              <a:solidFill>
                <a:prstClr val="black"/>
              </a:solidFill>
              <a:latin typeface="Calibri"/>
              <a:ea typeface="ＭＳ Ｐゴシック"/>
            </a:endParaRPr>
          </a:p>
          <a:p>
            <a:pPr algn="ctr"/>
            <a:r>
              <a:rPr lang="ja-JP" altLang="en-US" sz="2400" dirty="0">
                <a:solidFill>
                  <a:prstClr val="black"/>
                </a:solidFill>
                <a:latin typeface="Calibri"/>
                <a:ea typeface="ＭＳ Ｐゴシック"/>
              </a:rPr>
              <a:t>文章単位で特定</a:t>
            </a:r>
            <a:endParaRPr lang="en-US" altLang="ja-JP" sz="2400" dirty="0">
              <a:solidFill>
                <a:prstClr val="black"/>
              </a:solidFill>
              <a:latin typeface="Calibri"/>
              <a:ea typeface="ＭＳ Ｐゴシック"/>
            </a:endParaRPr>
          </a:p>
        </p:txBody>
      </p:sp>
      <p:sp>
        <p:nvSpPr>
          <p:cNvPr id="7" name="テキスト ボックス 6"/>
          <p:cNvSpPr txBox="1"/>
          <p:nvPr/>
        </p:nvSpPr>
        <p:spPr>
          <a:xfrm>
            <a:off x="3870284" y="4177696"/>
            <a:ext cx="1022210" cy="461665"/>
          </a:xfrm>
          <a:prstGeom prst="rect">
            <a:avLst/>
          </a:prstGeom>
          <a:noFill/>
        </p:spPr>
        <p:txBody>
          <a:bodyPr wrap="none" rtlCol="0">
            <a:spAutoFit/>
          </a:bodyPr>
          <a:lstStyle/>
          <a:p>
            <a:r>
              <a:rPr lang="en-US" altLang="ja-JP" sz="2400" i="1" dirty="0">
                <a:solidFill>
                  <a:prstClr val="black"/>
                </a:solidFill>
                <a:latin typeface="Calibri"/>
                <a:ea typeface="ＭＳ Ｐゴシック"/>
              </a:rPr>
              <a:t>NONE</a:t>
            </a:r>
            <a:endParaRPr lang="ja-JP" altLang="en-US" sz="2400" i="1" dirty="0">
              <a:solidFill>
                <a:prstClr val="black"/>
              </a:solidFill>
              <a:latin typeface="Calibri"/>
              <a:ea typeface="ＭＳ Ｐゴシック"/>
            </a:endParaRPr>
          </a:p>
        </p:txBody>
      </p:sp>
      <p:pic>
        <p:nvPicPr>
          <p:cNvPr id="26" name="図 25"/>
          <p:cNvPicPr>
            <a:picLocks noChangeAspect="1"/>
          </p:cNvPicPr>
          <p:nvPr/>
        </p:nvPicPr>
        <p:blipFill>
          <a:blip r:embed="rId4"/>
          <a:stretch>
            <a:fillRect/>
          </a:stretch>
        </p:blipFill>
        <p:spPr>
          <a:xfrm>
            <a:off x="286561" y="2986038"/>
            <a:ext cx="1110258" cy="1110258"/>
          </a:xfrm>
          <a:prstGeom prst="rect">
            <a:avLst/>
          </a:prstGeom>
        </p:spPr>
      </p:pic>
      <p:sp>
        <p:nvSpPr>
          <p:cNvPr id="8" name="テキスト ボックス 7"/>
          <p:cNvSpPr txBox="1"/>
          <p:nvPr/>
        </p:nvSpPr>
        <p:spPr>
          <a:xfrm>
            <a:off x="50450" y="4203944"/>
            <a:ext cx="1582484" cy="369332"/>
          </a:xfrm>
          <a:prstGeom prst="rect">
            <a:avLst/>
          </a:prstGeom>
          <a:noFill/>
        </p:spPr>
        <p:txBody>
          <a:bodyPr wrap="none" rtlCol="0">
            <a:spAutoFit/>
          </a:bodyPr>
          <a:lstStyle/>
          <a:p>
            <a:pPr algn="ctr"/>
            <a:r>
              <a:rPr lang="ja-JP" altLang="en-US" dirty="0">
                <a:solidFill>
                  <a:prstClr val="black"/>
                </a:solidFill>
                <a:latin typeface="Calibri"/>
                <a:ea typeface="ＭＳ Ｐゴシック"/>
              </a:rPr>
              <a:t>ソースファイル</a:t>
            </a:r>
          </a:p>
        </p:txBody>
      </p:sp>
      <p:sp>
        <p:nvSpPr>
          <p:cNvPr id="9" name="テキスト ボックス 8"/>
          <p:cNvSpPr txBox="1"/>
          <p:nvPr/>
        </p:nvSpPr>
        <p:spPr>
          <a:xfrm>
            <a:off x="2794000" y="4962071"/>
            <a:ext cx="415498" cy="369332"/>
          </a:xfrm>
          <a:prstGeom prst="rect">
            <a:avLst/>
          </a:prstGeom>
          <a:noFill/>
        </p:spPr>
        <p:txBody>
          <a:bodyPr wrap="none" rtlCol="0">
            <a:spAutoFit/>
          </a:bodyPr>
          <a:lstStyle/>
          <a:p>
            <a:r>
              <a:rPr lang="ja-JP" altLang="en-US" dirty="0">
                <a:solidFill>
                  <a:prstClr val="black"/>
                </a:solidFill>
                <a:latin typeface="Calibri"/>
                <a:ea typeface="ＭＳ Ｐゴシック"/>
              </a:rPr>
              <a:t>無</a:t>
            </a:r>
          </a:p>
        </p:txBody>
      </p:sp>
      <p:sp>
        <p:nvSpPr>
          <p:cNvPr id="10" name="テキスト ボックス 9"/>
          <p:cNvSpPr txBox="1"/>
          <p:nvPr/>
        </p:nvSpPr>
        <p:spPr>
          <a:xfrm>
            <a:off x="2953001" y="2911874"/>
            <a:ext cx="415498" cy="369332"/>
          </a:xfrm>
          <a:prstGeom prst="rect">
            <a:avLst/>
          </a:prstGeom>
          <a:noFill/>
        </p:spPr>
        <p:txBody>
          <a:bodyPr wrap="none" rtlCol="0">
            <a:spAutoFit/>
          </a:bodyPr>
          <a:lstStyle/>
          <a:p>
            <a:r>
              <a:rPr lang="ja-JP" altLang="en-US" dirty="0">
                <a:solidFill>
                  <a:prstClr val="black"/>
                </a:solidFill>
                <a:latin typeface="Calibri"/>
                <a:ea typeface="ＭＳ Ｐゴシック"/>
              </a:rPr>
              <a:t>有</a:t>
            </a:r>
          </a:p>
        </p:txBody>
      </p:sp>
      <p:sp>
        <p:nvSpPr>
          <p:cNvPr id="11" name="テキスト ボックス 10"/>
          <p:cNvSpPr txBox="1"/>
          <p:nvPr/>
        </p:nvSpPr>
        <p:spPr>
          <a:xfrm>
            <a:off x="5713117" y="2645882"/>
            <a:ext cx="505267" cy="369332"/>
          </a:xfrm>
          <a:prstGeom prst="rect">
            <a:avLst/>
          </a:prstGeom>
          <a:noFill/>
        </p:spPr>
        <p:txBody>
          <a:bodyPr wrap="none" rtlCol="0">
            <a:spAutoFit/>
          </a:bodyPr>
          <a:lstStyle/>
          <a:p>
            <a:r>
              <a:rPr lang="en-US" altLang="ja-JP" dirty="0">
                <a:solidFill>
                  <a:prstClr val="black"/>
                </a:solidFill>
                <a:latin typeface="Calibri"/>
                <a:ea typeface="ＭＳ Ｐゴシック"/>
              </a:rPr>
              <a:t>Yes</a:t>
            </a:r>
            <a:endParaRPr lang="ja-JP" altLang="en-US" dirty="0">
              <a:solidFill>
                <a:prstClr val="black"/>
              </a:solidFill>
              <a:latin typeface="Calibri"/>
              <a:ea typeface="ＭＳ Ｐゴシック"/>
            </a:endParaRPr>
          </a:p>
        </p:txBody>
      </p:sp>
      <p:sp>
        <p:nvSpPr>
          <p:cNvPr id="14" name="テキスト ボックス 13"/>
          <p:cNvSpPr txBox="1"/>
          <p:nvPr/>
        </p:nvSpPr>
        <p:spPr>
          <a:xfrm>
            <a:off x="5975131" y="3756768"/>
            <a:ext cx="486506" cy="369332"/>
          </a:xfrm>
          <a:prstGeom prst="rect">
            <a:avLst/>
          </a:prstGeom>
          <a:noFill/>
        </p:spPr>
        <p:txBody>
          <a:bodyPr wrap="none" rtlCol="0">
            <a:spAutoFit/>
          </a:bodyPr>
          <a:lstStyle/>
          <a:p>
            <a:r>
              <a:rPr lang="en-US" altLang="ja-JP" dirty="0">
                <a:solidFill>
                  <a:prstClr val="black"/>
                </a:solidFill>
                <a:latin typeface="Calibri"/>
                <a:ea typeface="ＭＳ Ｐゴシック"/>
              </a:rPr>
              <a:t>NO</a:t>
            </a:r>
            <a:endParaRPr lang="ja-JP" altLang="en-US" dirty="0">
              <a:solidFill>
                <a:prstClr val="black"/>
              </a:solidFill>
              <a:latin typeface="Calibri"/>
              <a:ea typeface="ＭＳ Ｐゴシック"/>
            </a:endParaRPr>
          </a:p>
        </p:txBody>
      </p:sp>
      <p:sp>
        <p:nvSpPr>
          <p:cNvPr id="15" name="テキスト ボックス 14"/>
          <p:cNvSpPr txBox="1"/>
          <p:nvPr/>
        </p:nvSpPr>
        <p:spPr>
          <a:xfrm>
            <a:off x="6880219" y="1363727"/>
            <a:ext cx="1990474" cy="461665"/>
          </a:xfrm>
          <a:prstGeom prst="rect">
            <a:avLst/>
          </a:prstGeom>
          <a:noFill/>
        </p:spPr>
        <p:txBody>
          <a:bodyPr wrap="none" rtlCol="0">
            <a:spAutoFit/>
          </a:bodyPr>
          <a:lstStyle/>
          <a:p>
            <a:r>
              <a:rPr lang="en-US" altLang="ja-JP" sz="2400" i="1" dirty="0">
                <a:solidFill>
                  <a:prstClr val="black"/>
                </a:solidFill>
                <a:latin typeface="Calibri"/>
                <a:ea typeface="ＭＳ Ｐゴシック"/>
              </a:rPr>
              <a:t>License Name</a:t>
            </a:r>
            <a:endParaRPr lang="ja-JP" altLang="en-US" sz="2400" i="1" dirty="0">
              <a:solidFill>
                <a:prstClr val="black"/>
              </a:solidFill>
              <a:latin typeface="Calibri"/>
              <a:ea typeface="ＭＳ Ｐゴシック"/>
            </a:endParaRPr>
          </a:p>
        </p:txBody>
      </p:sp>
    </p:spTree>
    <p:extLst>
      <p:ext uri="{BB962C8B-B14F-4D97-AF65-F5344CB8AC3E}">
        <p14:creationId xmlns:p14="http://schemas.microsoft.com/office/powerpoint/2010/main" val="10296462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ランダムフォレスト法の分類</a:t>
            </a:r>
            <a:r>
              <a:rPr lang="ja-JP" altLang="en-US" dirty="0"/>
              <a:t>結果</a:t>
            </a:r>
            <a:endParaRPr kumimoji="1" lang="ja-JP" altLang="en-US" dirty="0"/>
          </a:p>
        </p:txBody>
      </p:sp>
      <p:sp>
        <p:nvSpPr>
          <p:cNvPr id="3" name="コンテンツ プレースホルダー 2"/>
          <p:cNvSpPr>
            <a:spLocks noGrp="1"/>
          </p:cNvSpPr>
          <p:nvPr>
            <p:ph idx="1"/>
          </p:nvPr>
        </p:nvSpPr>
        <p:spPr>
          <a:xfrm>
            <a:off x="467544" y="1628800"/>
            <a:ext cx="8229600" cy="4525963"/>
          </a:xfrm>
        </p:spPr>
        <p:txBody>
          <a:bodyPr/>
          <a:lstStyle/>
          <a:p>
            <a:endParaRPr kumimoji="1" lang="ja-JP" altLang="en-US" dirty="0"/>
          </a:p>
        </p:txBody>
      </p:sp>
      <p:graphicFrame>
        <p:nvGraphicFramePr>
          <p:cNvPr id="4" name="表 3"/>
          <p:cNvGraphicFramePr>
            <a:graphicFrameLocks noGrp="1"/>
          </p:cNvGraphicFramePr>
          <p:nvPr>
            <p:extLst/>
          </p:nvPr>
        </p:nvGraphicFramePr>
        <p:xfrm>
          <a:off x="107507" y="2348880"/>
          <a:ext cx="8813470" cy="3266836"/>
        </p:xfrm>
        <a:graphic>
          <a:graphicData uri="http://schemas.openxmlformats.org/drawingml/2006/table">
            <a:tbl>
              <a:tblPr firstRow="1" bandRow="1">
                <a:tableStyleId>{5C22544A-7EE6-4342-B048-85BDC9FD1C3A}</a:tableStyleId>
              </a:tblPr>
              <a:tblGrid>
                <a:gridCol w="1101684"/>
                <a:gridCol w="1101684"/>
                <a:gridCol w="1101684"/>
                <a:gridCol w="1101684"/>
                <a:gridCol w="1065869"/>
                <a:gridCol w="936104"/>
                <a:gridCol w="1224136"/>
                <a:gridCol w="1180625"/>
              </a:tblGrid>
              <a:tr h="538986">
                <a:tc>
                  <a:txBody>
                    <a:bodyPr/>
                    <a:lstStyle/>
                    <a:p>
                      <a:r>
                        <a:rPr kumimoji="1" lang="en-US" altLang="ja-JP" b="0" dirty="0" smtClean="0"/>
                        <a:t>AGPLv3</a:t>
                      </a:r>
                      <a:endParaRPr kumimoji="1" lang="ja-JP" altLang="en-US" b="0" dirty="0"/>
                    </a:p>
                  </a:txBody>
                  <a:tcPr/>
                </a:tc>
                <a:tc>
                  <a:txBody>
                    <a:bodyPr/>
                    <a:lstStyle/>
                    <a:p>
                      <a:r>
                        <a:rPr kumimoji="1" lang="en-US" altLang="ja-JP" b="0" dirty="0" smtClean="0"/>
                        <a:t>APLv1.0</a:t>
                      </a:r>
                      <a:endParaRPr kumimoji="1" lang="ja-JP" altLang="en-US" b="0" dirty="0"/>
                    </a:p>
                  </a:txBody>
                  <a:tcPr/>
                </a:tc>
                <a:tc>
                  <a:txBody>
                    <a:bodyPr/>
                    <a:lstStyle/>
                    <a:p>
                      <a:r>
                        <a:rPr kumimoji="1" lang="en-US" altLang="ja-JP" b="0" dirty="0" smtClean="0"/>
                        <a:t>APLv1.1</a:t>
                      </a:r>
                      <a:endParaRPr kumimoji="1" lang="ja-JP" altLang="en-US" b="0" dirty="0"/>
                    </a:p>
                  </a:txBody>
                  <a:tcPr/>
                </a:tc>
                <a:tc>
                  <a:txBody>
                    <a:bodyPr/>
                    <a:lstStyle/>
                    <a:p>
                      <a:r>
                        <a:rPr kumimoji="1" lang="en-US" altLang="ja-JP" b="0" dirty="0" smtClean="0"/>
                        <a:t>APLv2.0</a:t>
                      </a:r>
                      <a:endParaRPr kumimoji="1" lang="ja-JP" altLang="en-US" b="0" dirty="0"/>
                    </a:p>
                  </a:txBody>
                  <a:tcPr/>
                </a:tc>
                <a:tc>
                  <a:txBody>
                    <a:bodyPr/>
                    <a:lstStyle/>
                    <a:p>
                      <a:r>
                        <a:rPr kumimoji="1" lang="en-US" altLang="ja-JP" b="0" dirty="0" smtClean="0"/>
                        <a:t>BSD2</a:t>
                      </a:r>
                      <a:endParaRPr kumimoji="1" lang="ja-JP" altLang="en-US" b="0" dirty="0"/>
                    </a:p>
                  </a:txBody>
                  <a:tcPr/>
                </a:tc>
                <a:tc>
                  <a:txBody>
                    <a:bodyPr/>
                    <a:lstStyle/>
                    <a:p>
                      <a:r>
                        <a:rPr kumimoji="1" lang="en-US" altLang="ja-JP" b="0" dirty="0" smtClean="0"/>
                        <a:t>BSD3</a:t>
                      </a:r>
                      <a:endParaRPr kumimoji="1" lang="ja-JP" altLang="en-US" b="0" dirty="0"/>
                    </a:p>
                  </a:txBody>
                  <a:tcPr/>
                </a:tc>
                <a:tc>
                  <a:txBody>
                    <a:bodyPr/>
                    <a:lstStyle/>
                    <a:p>
                      <a:r>
                        <a:rPr kumimoji="1" lang="en-US" altLang="ja-JP" b="0" dirty="0" smtClean="0"/>
                        <a:t>BSD4</a:t>
                      </a:r>
                      <a:endParaRPr kumimoji="1" lang="ja-JP" altLang="en-US" b="0" dirty="0"/>
                    </a:p>
                  </a:txBody>
                  <a:tcPr/>
                </a:tc>
                <a:tc>
                  <a:txBody>
                    <a:bodyPr/>
                    <a:lstStyle/>
                    <a:p>
                      <a:r>
                        <a:rPr kumimoji="1" lang="en-US" altLang="ja-JP" b="0" dirty="0" smtClean="0"/>
                        <a:t>CPLv1.0</a:t>
                      </a:r>
                      <a:endParaRPr kumimoji="1" lang="ja-JP" altLang="en-US" b="0" dirty="0"/>
                    </a:p>
                  </a:txBody>
                  <a:tcPr/>
                </a:tc>
              </a:tr>
              <a:tr h="541134">
                <a:tc>
                  <a:txBody>
                    <a:bodyPr/>
                    <a:lstStyle/>
                    <a:p>
                      <a:r>
                        <a:rPr kumimoji="1" lang="en-US" altLang="ja-JP" dirty="0" smtClean="0"/>
                        <a:t>AGPLv3</a:t>
                      </a:r>
                      <a:endParaRPr kumimoji="1" lang="ja-JP" altLang="en-US" dirty="0"/>
                    </a:p>
                  </a:txBody>
                  <a:tcPr/>
                </a:tc>
                <a:tc>
                  <a:txBody>
                    <a:bodyPr/>
                    <a:lstStyle/>
                    <a:p>
                      <a:r>
                        <a:rPr kumimoji="1" lang="en-US" altLang="ja-JP" dirty="0" smtClean="0"/>
                        <a:t>APLv1.0</a:t>
                      </a:r>
                      <a:endParaRPr kumimoji="1" lang="ja-JP" altLang="en-US" dirty="0"/>
                    </a:p>
                  </a:txBody>
                  <a:tcPr/>
                </a:tc>
                <a:tc>
                  <a:txBody>
                    <a:bodyPr/>
                    <a:lstStyle/>
                    <a:p>
                      <a:r>
                        <a:rPr kumimoji="1" lang="en-US" altLang="ja-JP" dirty="0" smtClean="0"/>
                        <a:t>APLv1.1</a:t>
                      </a:r>
                      <a:endParaRPr kumimoji="1" lang="ja-JP" altLang="en-US" dirty="0"/>
                    </a:p>
                  </a:txBody>
                  <a:tcPr/>
                </a:tc>
                <a:tc>
                  <a:txBody>
                    <a:bodyPr/>
                    <a:lstStyle/>
                    <a:p>
                      <a:r>
                        <a:rPr kumimoji="1" lang="en-US" altLang="ja-JP" dirty="0" smtClean="0"/>
                        <a:t>APLv2.0</a:t>
                      </a:r>
                      <a:endParaRPr kumimoji="1" lang="ja-JP" altLang="en-US" dirty="0"/>
                    </a:p>
                  </a:txBody>
                  <a:tcPr/>
                </a:tc>
                <a:tc>
                  <a:txBody>
                    <a:bodyPr/>
                    <a:lstStyle/>
                    <a:p>
                      <a:r>
                        <a:rPr kumimoji="1" lang="en-US" altLang="ja-JP" dirty="0" smtClean="0"/>
                        <a:t>BSD2</a:t>
                      </a:r>
                      <a:endParaRPr kumimoji="1" lang="ja-JP" altLang="en-US" dirty="0"/>
                    </a:p>
                  </a:txBody>
                  <a:tcPr/>
                </a:tc>
                <a:tc>
                  <a:txBody>
                    <a:bodyPr/>
                    <a:lstStyle/>
                    <a:p>
                      <a:r>
                        <a:rPr kumimoji="1" lang="en-US" altLang="ja-JP" dirty="0" smtClean="0">
                          <a:solidFill>
                            <a:srgbClr val="FF0000"/>
                          </a:solidFill>
                        </a:rPr>
                        <a:t>BSD2</a:t>
                      </a:r>
                      <a:endParaRPr kumimoji="1" lang="ja-JP" altLang="en-US" dirty="0">
                        <a:solidFill>
                          <a:srgbClr val="FF0000"/>
                        </a:solidFill>
                      </a:endParaRPr>
                    </a:p>
                  </a:txBody>
                  <a:tcPr/>
                </a:tc>
                <a:tc>
                  <a:txBody>
                    <a:bodyPr/>
                    <a:lstStyle/>
                    <a:p>
                      <a:r>
                        <a:rPr kumimoji="1" lang="en-US" altLang="ja-JP" dirty="0" smtClean="0"/>
                        <a:t>BSD4</a:t>
                      </a:r>
                      <a:endParaRPr kumimoji="1" lang="ja-JP" altLang="en-US" dirty="0"/>
                    </a:p>
                  </a:txBody>
                  <a:tcPr/>
                </a:tc>
                <a:tc>
                  <a:txBody>
                    <a:bodyPr/>
                    <a:lstStyle/>
                    <a:p>
                      <a:r>
                        <a:rPr kumimoji="1" lang="en-US" altLang="ja-JP" dirty="0" smtClean="0"/>
                        <a:t>CPLv1.0</a:t>
                      </a:r>
                      <a:endParaRPr kumimoji="1" lang="ja-JP" altLang="en-US" dirty="0"/>
                    </a:p>
                  </a:txBody>
                  <a:tcPr/>
                </a:tc>
              </a:tr>
              <a:tr h="541134">
                <a:tc>
                  <a:txBody>
                    <a:bodyPr/>
                    <a:lstStyle/>
                    <a:p>
                      <a:r>
                        <a:rPr kumimoji="1" lang="en-US" altLang="ja-JP" dirty="0" smtClean="0">
                          <a:solidFill>
                            <a:schemeClr val="bg1"/>
                          </a:solidFill>
                        </a:rPr>
                        <a:t>EPLv1.0</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GPLv2</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GPLv3</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LGPLv2.1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LGPLv3</a:t>
                      </a:r>
                      <a:endParaRPr kumimoji="1" lang="ja-JP" altLang="en-US" dirty="0">
                        <a:solidFill>
                          <a:schemeClr val="bg1"/>
                        </a:solidFill>
                      </a:endParaRPr>
                    </a:p>
                  </a:txBody>
                  <a:tcPr>
                    <a:solidFill>
                      <a:schemeClr val="accent1"/>
                    </a:solidFill>
                  </a:tcPr>
                </a:tc>
                <a:tc>
                  <a:txBody>
                    <a:bodyPr/>
                    <a:lstStyle/>
                    <a:p>
                      <a:r>
                        <a:rPr kumimoji="1" lang="en-US" altLang="ja-JP" dirty="0" err="1" smtClean="0">
                          <a:solidFill>
                            <a:schemeClr val="bg1"/>
                          </a:solidFill>
                        </a:rPr>
                        <a:t>LibraryGPL</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MIT</a:t>
                      </a:r>
                      <a:endParaRPr kumimoji="1" lang="ja-JP" altLang="en-US" dirty="0">
                        <a:solidFill>
                          <a:schemeClr val="bg1"/>
                        </a:solidFill>
                      </a:endParaRPr>
                    </a:p>
                  </a:txBody>
                  <a:tcPr>
                    <a:solidFill>
                      <a:schemeClr val="accent1"/>
                    </a:solidFill>
                  </a:tcPr>
                </a:tc>
              </a:tr>
              <a:tr h="541134">
                <a:tc>
                  <a:txBody>
                    <a:bodyPr/>
                    <a:lstStyle/>
                    <a:p>
                      <a:r>
                        <a:rPr kumimoji="1" lang="en-US" altLang="ja-JP" dirty="0" smtClean="0">
                          <a:solidFill>
                            <a:srgbClr val="FF0000"/>
                          </a:solidFill>
                        </a:rPr>
                        <a:t>CPLv1.0</a:t>
                      </a:r>
                      <a:endParaRPr kumimoji="1" lang="ja-JP" altLang="en-US" dirty="0">
                        <a:solidFill>
                          <a:srgbClr val="FF0000"/>
                        </a:solidFill>
                      </a:endParaRPr>
                    </a:p>
                  </a:txBody>
                  <a:tcPr/>
                </a:tc>
                <a:tc>
                  <a:txBody>
                    <a:bodyPr/>
                    <a:lstStyle/>
                    <a:p>
                      <a:r>
                        <a:rPr kumimoji="1" lang="en-US" altLang="ja-JP" dirty="0" smtClean="0">
                          <a:solidFill>
                            <a:srgbClr val="FF0000"/>
                          </a:solidFill>
                        </a:rPr>
                        <a:t>GPLv2</a:t>
                      </a:r>
                      <a:endParaRPr kumimoji="1" lang="ja-JP" altLang="en-US" dirty="0">
                        <a:solidFill>
                          <a:srgbClr val="FF0000"/>
                        </a:solidFill>
                      </a:endParaRPr>
                    </a:p>
                  </a:txBody>
                  <a:tcPr/>
                </a:tc>
                <a:tc>
                  <a:txBody>
                    <a:bodyPr/>
                    <a:lstStyle/>
                    <a:p>
                      <a:r>
                        <a:rPr kumimoji="1" lang="en-US" altLang="ja-JP" dirty="0" smtClean="0"/>
                        <a:t>GPLv2</a:t>
                      </a:r>
                      <a:endParaRPr kumimoji="1" lang="ja-JP" altLang="en-US" dirty="0"/>
                    </a:p>
                  </a:txBody>
                  <a:tcPr/>
                </a:tc>
                <a:tc>
                  <a:txBody>
                    <a:bodyPr/>
                    <a:lstStyle/>
                    <a:p>
                      <a:r>
                        <a:rPr kumimoji="1" lang="en-US" altLang="ja-JP" dirty="0" smtClean="0">
                          <a:solidFill>
                            <a:srgbClr val="FF0000"/>
                          </a:solidFill>
                        </a:rPr>
                        <a:t>AGPLv3</a:t>
                      </a:r>
                      <a:endParaRPr kumimoji="1" lang="ja-JP" altLang="en-US" dirty="0">
                        <a:solidFill>
                          <a:srgbClr val="FF0000"/>
                        </a:solidFill>
                      </a:endParaRPr>
                    </a:p>
                  </a:txBody>
                  <a:tcPr/>
                </a:tc>
                <a:tc>
                  <a:txBody>
                    <a:bodyPr/>
                    <a:lstStyle/>
                    <a:p>
                      <a:r>
                        <a:rPr kumimoji="1" lang="en-US" altLang="ja-JP" dirty="0" smtClean="0"/>
                        <a:t>LGPLv2.1</a:t>
                      </a:r>
                      <a:endParaRPr kumimoji="1" lang="ja-JP" altLang="en-US" dirty="0"/>
                    </a:p>
                  </a:txBody>
                  <a:tcPr/>
                </a:tc>
                <a:tc>
                  <a:txBody>
                    <a:bodyPr/>
                    <a:lstStyle/>
                    <a:p>
                      <a:r>
                        <a:rPr kumimoji="1" lang="en-US" altLang="ja-JP" dirty="0" smtClean="0"/>
                        <a:t>LGPLv3</a:t>
                      </a:r>
                      <a:endParaRPr kumimoji="1" lang="ja-JP" altLang="en-US" dirty="0"/>
                    </a:p>
                  </a:txBody>
                  <a:tcPr/>
                </a:tc>
                <a:tc>
                  <a:txBody>
                    <a:bodyPr/>
                    <a:lstStyle/>
                    <a:p>
                      <a:r>
                        <a:rPr kumimoji="1" lang="en-US" altLang="ja-JP" dirty="0" err="1" smtClean="0"/>
                        <a:t>LibraryGPL</a:t>
                      </a:r>
                      <a:endParaRPr kumimoji="1" lang="ja-JP" altLang="en-US" dirty="0"/>
                    </a:p>
                  </a:txBody>
                  <a:tcPr/>
                </a:tc>
                <a:tc>
                  <a:txBody>
                    <a:bodyPr/>
                    <a:lstStyle/>
                    <a:p>
                      <a:r>
                        <a:rPr kumimoji="1" lang="en-US" altLang="ja-JP" dirty="0" smtClean="0"/>
                        <a:t>MIT</a:t>
                      </a:r>
                      <a:endParaRPr kumimoji="1" lang="ja-JP" altLang="en-US" dirty="0"/>
                    </a:p>
                  </a:txBody>
                  <a:tcPr/>
                </a:tc>
              </a:tr>
              <a:tr h="541134">
                <a:tc>
                  <a:txBody>
                    <a:bodyPr/>
                    <a:lstStyle/>
                    <a:p>
                      <a:r>
                        <a:rPr kumimoji="1" lang="en-US" altLang="ja-JP" dirty="0" smtClean="0">
                          <a:solidFill>
                            <a:schemeClr val="bg1"/>
                          </a:solidFill>
                        </a:rPr>
                        <a:t>MPLv1.1</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MPLv2.0</a:t>
                      </a:r>
                      <a:endParaRPr kumimoji="1" lang="ja-JP" altLang="en-US" dirty="0">
                        <a:solidFill>
                          <a:schemeClr val="bg1"/>
                        </a:solidFill>
                      </a:endParaRPr>
                    </a:p>
                  </a:txBody>
                  <a:tcPr>
                    <a:solidFill>
                      <a:schemeClr val="accent1"/>
                    </a:solidFill>
                  </a:tcPr>
                </a:tc>
                <a:tc>
                  <a:txBody>
                    <a:bodyPr/>
                    <a:lstStyle/>
                    <a:p>
                      <a:r>
                        <a:rPr kumimoji="1" lang="en-US" altLang="ja-JP" dirty="0" smtClean="0">
                          <a:solidFill>
                            <a:schemeClr val="bg1"/>
                          </a:solidFill>
                        </a:rPr>
                        <a:t>NPLv1.1</a:t>
                      </a:r>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c>
                  <a:txBody>
                    <a:bodyPr/>
                    <a:lstStyle/>
                    <a:p>
                      <a:endParaRPr kumimoji="1" lang="ja-JP" altLang="en-US" dirty="0">
                        <a:solidFill>
                          <a:schemeClr val="bg1"/>
                        </a:solidFill>
                      </a:endParaRPr>
                    </a:p>
                  </a:txBody>
                  <a:tcPr>
                    <a:solidFill>
                      <a:schemeClr val="accent1"/>
                    </a:solidFill>
                  </a:tcPr>
                </a:tc>
              </a:tr>
              <a:tr h="563314">
                <a:tc>
                  <a:txBody>
                    <a:bodyPr/>
                    <a:lstStyle/>
                    <a:p>
                      <a:r>
                        <a:rPr kumimoji="1" lang="en-US" altLang="ja-JP" dirty="0" smtClean="0"/>
                        <a:t>MPLv1.1</a:t>
                      </a:r>
                      <a:endParaRPr kumimoji="1" lang="ja-JP" altLang="en-US" dirty="0"/>
                    </a:p>
                  </a:txBody>
                  <a:tcPr/>
                </a:tc>
                <a:tc>
                  <a:txBody>
                    <a:bodyPr/>
                    <a:lstStyle/>
                    <a:p>
                      <a:r>
                        <a:rPr kumimoji="1" lang="en-US" altLang="ja-JP" dirty="0" smtClean="0"/>
                        <a:t>MPLv2.0</a:t>
                      </a:r>
                      <a:endParaRPr kumimoji="1" lang="ja-JP" altLang="en-US" dirty="0"/>
                    </a:p>
                  </a:txBody>
                  <a:tcPr/>
                </a:tc>
                <a:tc>
                  <a:txBody>
                    <a:bodyPr/>
                    <a:lstStyle/>
                    <a:p>
                      <a:r>
                        <a:rPr kumimoji="1" lang="en-US" altLang="ja-JP" dirty="0" smtClean="0"/>
                        <a:t>NPLv1.1</a:t>
                      </a:r>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tr>
            </a:tbl>
          </a:graphicData>
        </a:graphic>
      </p:graphicFrame>
      <p:sp>
        <p:nvSpPr>
          <p:cNvPr id="6" name="テキスト ボックス 5"/>
          <p:cNvSpPr txBox="1"/>
          <p:nvPr/>
        </p:nvSpPr>
        <p:spPr>
          <a:xfrm>
            <a:off x="539552" y="6061266"/>
            <a:ext cx="1314784" cy="369332"/>
          </a:xfrm>
          <a:prstGeom prst="rect">
            <a:avLst/>
          </a:prstGeom>
          <a:noFill/>
        </p:spPr>
        <p:txBody>
          <a:bodyPr wrap="none" rtlCol="0">
            <a:spAutoFit/>
          </a:bodyPr>
          <a:lstStyle/>
          <a:p>
            <a:r>
              <a:rPr lang="ja-JP" altLang="en-US" dirty="0">
                <a:solidFill>
                  <a:prstClr val="black"/>
                </a:solidFill>
                <a:latin typeface="Calibri"/>
                <a:ea typeface="ＭＳ Ｐゴシック"/>
              </a:rPr>
              <a:t>間違い</a:t>
            </a:r>
            <a:r>
              <a:rPr lang="en-US" altLang="ja-JP" dirty="0">
                <a:solidFill>
                  <a:prstClr val="black"/>
                </a:solidFill>
                <a:latin typeface="Calibri"/>
                <a:ea typeface="ＭＳ Ｐゴシック"/>
              </a:rPr>
              <a:t>:</a:t>
            </a:r>
            <a:r>
              <a:rPr lang="ja-JP" altLang="en-US" dirty="0">
                <a:solidFill>
                  <a:prstClr val="black"/>
                </a:solidFill>
                <a:latin typeface="Calibri"/>
                <a:ea typeface="ＭＳ Ｐゴシック"/>
              </a:rPr>
              <a:t>４個</a:t>
            </a:r>
          </a:p>
        </p:txBody>
      </p:sp>
      <p:sp>
        <p:nvSpPr>
          <p:cNvPr id="5" name="スライド番号プレースホルダー 4"/>
          <p:cNvSpPr>
            <a:spLocks noGrp="1"/>
          </p:cNvSpPr>
          <p:nvPr>
            <p:ph type="sldNum" sz="quarter" idx="12"/>
          </p:nvPr>
        </p:nvSpPr>
        <p:spPr/>
        <p:txBody>
          <a:bodyPr/>
          <a:lstStyle/>
          <a:p>
            <a:fld id="{A9266816-51D9-4DF1-A67E-814F1E75FC26}" type="slidenum">
              <a:rPr lang="ja-JP" altLang="en-US" smtClean="0">
                <a:solidFill>
                  <a:prstClr val="white"/>
                </a:solidFill>
              </a:rPr>
              <a:pPr/>
              <a:t>24</a:t>
            </a:fld>
            <a:endParaRPr lang="ja-JP" altLang="en-US">
              <a:solidFill>
                <a:prstClr val="white"/>
              </a:solidFill>
            </a:endParaRPr>
          </a:p>
        </p:txBody>
      </p:sp>
    </p:spTree>
    <p:extLst>
      <p:ext uri="{BB962C8B-B14F-4D97-AF65-F5344CB8AC3E}">
        <p14:creationId xmlns:p14="http://schemas.microsoft.com/office/powerpoint/2010/main" val="2264506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BayesFilter</a:t>
            </a:r>
            <a:r>
              <a:rPr lang="ja-JP" altLang="en-US" dirty="0" smtClean="0"/>
              <a:t>分結果</a:t>
            </a:r>
            <a:endParaRPr kumimoji="1" lang="ja-JP" altLang="en-US" dirty="0"/>
          </a:p>
        </p:txBody>
      </p:sp>
      <p:graphicFrame>
        <p:nvGraphicFramePr>
          <p:cNvPr id="7" name="表 6"/>
          <p:cNvGraphicFramePr>
            <a:graphicFrameLocks noGrp="1"/>
          </p:cNvGraphicFramePr>
          <p:nvPr>
            <p:extLst/>
          </p:nvPr>
        </p:nvGraphicFramePr>
        <p:xfrm>
          <a:off x="179512" y="2348880"/>
          <a:ext cx="8813470" cy="3365782"/>
        </p:xfrm>
        <a:graphic>
          <a:graphicData uri="http://schemas.openxmlformats.org/drawingml/2006/table">
            <a:tbl>
              <a:tblPr firstRow="1" bandRow="1">
                <a:tableStyleId>{7DF18680-E054-41AD-8BC1-D1AEF772440D}</a:tableStyleId>
              </a:tblPr>
              <a:tblGrid>
                <a:gridCol w="1101684"/>
                <a:gridCol w="1101684"/>
                <a:gridCol w="1101684"/>
                <a:gridCol w="1101684"/>
                <a:gridCol w="1065869"/>
                <a:gridCol w="936104"/>
                <a:gridCol w="1224136"/>
                <a:gridCol w="1180625"/>
              </a:tblGrid>
              <a:tr h="538986">
                <a:tc>
                  <a:txBody>
                    <a:bodyPr/>
                    <a:lstStyle/>
                    <a:p>
                      <a:r>
                        <a:rPr kumimoji="1" lang="en-US" altLang="ja-JP" dirty="0" smtClean="0"/>
                        <a:t>AGPLv3</a:t>
                      </a:r>
                      <a:endParaRPr kumimoji="1" lang="ja-JP" altLang="en-US" b="0" dirty="0"/>
                    </a:p>
                  </a:txBody>
                  <a:tcPr/>
                </a:tc>
                <a:tc>
                  <a:txBody>
                    <a:bodyPr/>
                    <a:lstStyle/>
                    <a:p>
                      <a:r>
                        <a:rPr kumimoji="1" lang="en-US" altLang="ja-JP" dirty="0" smtClean="0"/>
                        <a:t>APLv1.0</a:t>
                      </a:r>
                      <a:endParaRPr kumimoji="1" lang="ja-JP" altLang="en-US" b="0" dirty="0"/>
                    </a:p>
                  </a:txBody>
                  <a:tcPr/>
                </a:tc>
                <a:tc>
                  <a:txBody>
                    <a:bodyPr/>
                    <a:lstStyle/>
                    <a:p>
                      <a:r>
                        <a:rPr kumimoji="1" lang="en-US" altLang="ja-JP" dirty="0" smtClean="0"/>
                        <a:t>APLv1.1</a:t>
                      </a:r>
                      <a:endParaRPr kumimoji="1" lang="ja-JP" altLang="en-US" b="0" dirty="0"/>
                    </a:p>
                  </a:txBody>
                  <a:tcPr/>
                </a:tc>
                <a:tc>
                  <a:txBody>
                    <a:bodyPr/>
                    <a:lstStyle/>
                    <a:p>
                      <a:r>
                        <a:rPr kumimoji="1" lang="en-US" altLang="ja-JP" dirty="0" smtClean="0"/>
                        <a:t>APLv2.0</a:t>
                      </a:r>
                      <a:endParaRPr kumimoji="1" lang="ja-JP" altLang="en-US" b="0" dirty="0"/>
                    </a:p>
                  </a:txBody>
                  <a:tcPr/>
                </a:tc>
                <a:tc>
                  <a:txBody>
                    <a:bodyPr/>
                    <a:lstStyle/>
                    <a:p>
                      <a:r>
                        <a:rPr kumimoji="1" lang="en-US" altLang="ja-JP" dirty="0" smtClean="0"/>
                        <a:t>BSD2</a:t>
                      </a:r>
                      <a:endParaRPr kumimoji="1" lang="ja-JP" altLang="en-US" b="0" dirty="0"/>
                    </a:p>
                  </a:txBody>
                  <a:tcPr/>
                </a:tc>
                <a:tc>
                  <a:txBody>
                    <a:bodyPr/>
                    <a:lstStyle/>
                    <a:p>
                      <a:r>
                        <a:rPr kumimoji="1" lang="en-US" altLang="ja-JP" dirty="0" smtClean="0"/>
                        <a:t>BSD3</a:t>
                      </a:r>
                      <a:endParaRPr kumimoji="1" lang="ja-JP" altLang="en-US" b="0" dirty="0"/>
                    </a:p>
                  </a:txBody>
                  <a:tcPr/>
                </a:tc>
                <a:tc>
                  <a:txBody>
                    <a:bodyPr/>
                    <a:lstStyle/>
                    <a:p>
                      <a:r>
                        <a:rPr kumimoji="1" lang="en-US" altLang="ja-JP" dirty="0" smtClean="0"/>
                        <a:t>BSD4</a:t>
                      </a:r>
                      <a:endParaRPr kumimoji="1" lang="ja-JP" altLang="en-US" b="0" dirty="0"/>
                    </a:p>
                  </a:txBody>
                  <a:tcPr/>
                </a:tc>
                <a:tc>
                  <a:txBody>
                    <a:bodyPr/>
                    <a:lstStyle/>
                    <a:p>
                      <a:r>
                        <a:rPr kumimoji="1" lang="en-US" altLang="ja-JP" dirty="0" smtClean="0"/>
                        <a:t>CPLv1.0</a:t>
                      </a:r>
                      <a:endParaRPr kumimoji="1" lang="ja-JP" altLang="en-US" b="0" dirty="0"/>
                    </a:p>
                  </a:txBody>
                  <a:tcPr/>
                </a:tc>
              </a:tr>
              <a:tr h="541134">
                <a:tc>
                  <a:txBody>
                    <a:bodyPr/>
                    <a:lstStyle/>
                    <a:p>
                      <a:r>
                        <a:rPr kumimoji="1" lang="en-US" altLang="ja-JP" dirty="0" smtClean="0">
                          <a:solidFill>
                            <a:srgbClr val="FF0000"/>
                          </a:solidFill>
                        </a:rPr>
                        <a:t>GPLv3</a:t>
                      </a:r>
                      <a:endParaRPr kumimoji="1" lang="ja-JP" altLang="en-US" dirty="0">
                        <a:solidFill>
                          <a:srgbClr val="FF0000"/>
                        </a:solidFill>
                      </a:endParaRPr>
                    </a:p>
                  </a:txBody>
                  <a:tcPr/>
                </a:tc>
                <a:tc>
                  <a:txBody>
                    <a:bodyPr/>
                    <a:lstStyle/>
                    <a:p>
                      <a:r>
                        <a:rPr kumimoji="1" lang="en-US" altLang="ja-JP" dirty="0" smtClean="0"/>
                        <a:t>APLv1.0</a:t>
                      </a:r>
                      <a:endParaRPr kumimoji="1" lang="ja-JP" altLang="en-US" dirty="0"/>
                    </a:p>
                  </a:txBody>
                  <a:tcPr/>
                </a:tc>
                <a:tc>
                  <a:txBody>
                    <a:bodyPr/>
                    <a:lstStyle/>
                    <a:p>
                      <a:r>
                        <a:rPr kumimoji="1" lang="en-US" altLang="ja-JP" dirty="0" smtClean="0"/>
                        <a:t>APLv1.1</a:t>
                      </a:r>
                      <a:endParaRPr kumimoji="1" lang="ja-JP" altLang="en-US" dirty="0"/>
                    </a:p>
                  </a:txBody>
                  <a:tcPr/>
                </a:tc>
                <a:tc>
                  <a:txBody>
                    <a:bodyPr/>
                    <a:lstStyle/>
                    <a:p>
                      <a:r>
                        <a:rPr kumimoji="1" lang="en-US" altLang="ja-JP" dirty="0" smtClean="0"/>
                        <a:t>APLv2.0</a:t>
                      </a:r>
                      <a:endParaRPr kumimoji="1" lang="ja-JP" altLang="en-US" dirty="0"/>
                    </a:p>
                  </a:txBody>
                  <a:tcPr/>
                </a:tc>
                <a:tc>
                  <a:txBody>
                    <a:bodyPr/>
                    <a:lstStyle/>
                    <a:p>
                      <a:r>
                        <a:rPr kumimoji="1" lang="en-US" altLang="ja-JP" dirty="0" smtClean="0">
                          <a:solidFill>
                            <a:srgbClr val="FF0000"/>
                          </a:solidFill>
                        </a:rPr>
                        <a:t>BSD3</a:t>
                      </a:r>
                      <a:endParaRPr kumimoji="1" lang="ja-JP" altLang="en-US" dirty="0">
                        <a:solidFill>
                          <a:srgbClr val="FF0000"/>
                        </a:solidFill>
                      </a:endParaRPr>
                    </a:p>
                  </a:txBody>
                  <a:tcPr/>
                </a:tc>
                <a:tc>
                  <a:txBody>
                    <a:bodyPr/>
                    <a:lstStyle/>
                    <a:p>
                      <a:r>
                        <a:rPr kumimoji="1" lang="en-US" altLang="ja-JP" dirty="0" smtClean="0"/>
                        <a:t>BSD3</a:t>
                      </a:r>
                      <a:endParaRPr kumimoji="1" lang="ja-JP" altLang="en-US" dirty="0">
                        <a:solidFill>
                          <a:schemeClr val="tx1"/>
                        </a:solidFill>
                      </a:endParaRPr>
                    </a:p>
                  </a:txBody>
                  <a:tcPr/>
                </a:tc>
                <a:tc>
                  <a:txBody>
                    <a:bodyPr/>
                    <a:lstStyle/>
                    <a:p>
                      <a:r>
                        <a:rPr kumimoji="1" lang="en-US" altLang="ja-JP" dirty="0" smtClean="0"/>
                        <a:t>BSD4</a:t>
                      </a:r>
                      <a:endParaRPr kumimoji="1" lang="ja-JP" altLang="en-US" dirty="0"/>
                    </a:p>
                  </a:txBody>
                  <a:tcPr/>
                </a:tc>
                <a:tc>
                  <a:txBody>
                    <a:bodyPr/>
                    <a:lstStyle/>
                    <a:p>
                      <a:r>
                        <a:rPr kumimoji="1" lang="en-US" altLang="ja-JP" dirty="0" smtClean="0"/>
                        <a:t>CPLv1.0</a:t>
                      </a:r>
                      <a:endParaRPr kumimoji="1" lang="ja-JP" altLang="en-US" dirty="0"/>
                    </a:p>
                  </a:txBody>
                  <a:tcPr/>
                </a:tc>
              </a:tr>
              <a:tr h="541134">
                <a:tc>
                  <a:txBody>
                    <a:bodyPr/>
                    <a:lstStyle/>
                    <a:p>
                      <a:r>
                        <a:rPr kumimoji="1" lang="en-US" altLang="ja-JP" dirty="0" smtClean="0">
                          <a:solidFill>
                            <a:schemeClr val="bg1"/>
                          </a:solidFill>
                        </a:rPr>
                        <a:t>EPLv1.0</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GPLv2</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GPLv3</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LGPLv2.1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LGPLv3</a:t>
                      </a:r>
                      <a:endParaRPr kumimoji="1" lang="ja-JP" altLang="en-US" dirty="0">
                        <a:solidFill>
                          <a:schemeClr val="bg1"/>
                        </a:solidFill>
                      </a:endParaRPr>
                    </a:p>
                  </a:txBody>
                  <a:tcPr>
                    <a:solidFill>
                      <a:schemeClr val="accent5"/>
                    </a:solidFill>
                  </a:tcPr>
                </a:tc>
                <a:tc>
                  <a:txBody>
                    <a:bodyPr/>
                    <a:lstStyle/>
                    <a:p>
                      <a:r>
                        <a:rPr kumimoji="1" lang="en-US" altLang="ja-JP" dirty="0" err="1" smtClean="0">
                          <a:solidFill>
                            <a:schemeClr val="bg1"/>
                          </a:solidFill>
                        </a:rPr>
                        <a:t>LibraryGPL</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MIT</a:t>
                      </a:r>
                      <a:endParaRPr kumimoji="1" lang="ja-JP" altLang="en-US" dirty="0">
                        <a:solidFill>
                          <a:schemeClr val="bg1"/>
                        </a:solidFill>
                      </a:endParaRPr>
                    </a:p>
                  </a:txBody>
                  <a:tcPr>
                    <a:solidFill>
                      <a:schemeClr val="accent5"/>
                    </a:solidFill>
                  </a:tcPr>
                </a:tc>
              </a:tr>
              <a:tr h="541134">
                <a:tc>
                  <a:txBody>
                    <a:bodyPr/>
                    <a:lstStyle/>
                    <a:p>
                      <a:r>
                        <a:rPr kumimoji="1" lang="en-US" altLang="ja-JP" dirty="0" smtClean="0"/>
                        <a:t>EPLv1.0</a:t>
                      </a:r>
                      <a:endParaRPr kumimoji="1" lang="ja-JP" altLang="en-US" dirty="0">
                        <a:solidFill>
                          <a:schemeClr val="tx1"/>
                        </a:solidFill>
                      </a:endParaRPr>
                    </a:p>
                  </a:txBody>
                  <a:tcPr/>
                </a:tc>
                <a:tc>
                  <a:txBody>
                    <a:bodyPr/>
                    <a:lstStyle/>
                    <a:p>
                      <a:r>
                        <a:rPr kumimoji="1" lang="en-US" altLang="ja-JP" dirty="0" smtClean="0">
                          <a:solidFill>
                            <a:srgbClr val="FF0000"/>
                          </a:solidFill>
                        </a:rPr>
                        <a:t>GPLv2</a:t>
                      </a:r>
                      <a:endParaRPr kumimoji="1" lang="ja-JP" altLang="en-US" dirty="0">
                        <a:solidFill>
                          <a:srgbClr val="FF0000"/>
                        </a:solidFill>
                      </a:endParaRPr>
                    </a:p>
                  </a:txBody>
                  <a:tcPr/>
                </a:tc>
                <a:tc>
                  <a:txBody>
                    <a:bodyPr/>
                    <a:lstStyle/>
                    <a:p>
                      <a:r>
                        <a:rPr kumimoji="1" lang="en-US" altLang="ja-JP" dirty="0" smtClean="0"/>
                        <a:t>GPLv2</a:t>
                      </a:r>
                      <a:endParaRPr kumimoji="1" lang="ja-JP" altLang="en-US" dirty="0"/>
                    </a:p>
                  </a:txBody>
                  <a:tcPr/>
                </a:tc>
                <a:tc>
                  <a:txBody>
                    <a:bodyPr/>
                    <a:lstStyle/>
                    <a:p>
                      <a:r>
                        <a:rPr kumimoji="1" lang="en-US" altLang="ja-JP" dirty="0" smtClean="0"/>
                        <a:t>GPLv3</a:t>
                      </a:r>
                      <a:endParaRPr kumimoji="1" lang="ja-JP" altLang="en-US" dirty="0">
                        <a:solidFill>
                          <a:schemeClr val="tx1"/>
                        </a:solidFill>
                      </a:endParaRPr>
                    </a:p>
                  </a:txBody>
                  <a:tcPr/>
                </a:tc>
                <a:tc>
                  <a:txBody>
                    <a:bodyPr/>
                    <a:lstStyle/>
                    <a:p>
                      <a:r>
                        <a:rPr kumimoji="1" lang="en-US" altLang="ja-JP" dirty="0" smtClean="0">
                          <a:solidFill>
                            <a:srgbClr val="FF0000"/>
                          </a:solidFill>
                        </a:rPr>
                        <a:t>LibraryGPLv2.0</a:t>
                      </a:r>
                      <a:endParaRPr kumimoji="1" lang="ja-JP" altLang="en-US" dirty="0">
                        <a:solidFill>
                          <a:srgbClr val="FF0000"/>
                        </a:solidFill>
                      </a:endParaRPr>
                    </a:p>
                  </a:txBody>
                  <a:tcPr/>
                </a:tc>
                <a:tc>
                  <a:txBody>
                    <a:bodyPr/>
                    <a:lstStyle/>
                    <a:p>
                      <a:r>
                        <a:rPr kumimoji="1" lang="en-US" altLang="ja-JP" dirty="0" smtClean="0"/>
                        <a:t>LGPLv3</a:t>
                      </a:r>
                      <a:endParaRPr kumimoji="1" lang="ja-JP" altLang="en-US" dirty="0"/>
                    </a:p>
                  </a:txBody>
                  <a:tcPr/>
                </a:tc>
                <a:tc>
                  <a:txBody>
                    <a:bodyPr/>
                    <a:lstStyle/>
                    <a:p>
                      <a:r>
                        <a:rPr kumimoji="1" lang="en-US" altLang="ja-JP" dirty="0" err="1" smtClean="0"/>
                        <a:t>LibraryGPL</a:t>
                      </a:r>
                      <a:endParaRPr kumimoji="1" lang="ja-JP" altLang="en-US" dirty="0"/>
                    </a:p>
                  </a:txBody>
                  <a:tcPr/>
                </a:tc>
                <a:tc>
                  <a:txBody>
                    <a:bodyPr/>
                    <a:lstStyle/>
                    <a:p>
                      <a:r>
                        <a:rPr kumimoji="1" lang="en-US" altLang="ja-JP" dirty="0" smtClean="0"/>
                        <a:t>MIT</a:t>
                      </a:r>
                      <a:endParaRPr kumimoji="1" lang="ja-JP" altLang="en-US" dirty="0"/>
                    </a:p>
                  </a:txBody>
                  <a:tcPr/>
                </a:tc>
              </a:tr>
              <a:tr h="541134">
                <a:tc>
                  <a:txBody>
                    <a:bodyPr/>
                    <a:lstStyle/>
                    <a:p>
                      <a:r>
                        <a:rPr kumimoji="1" lang="en-US" altLang="ja-JP" dirty="0" smtClean="0">
                          <a:solidFill>
                            <a:schemeClr val="bg1"/>
                          </a:solidFill>
                        </a:rPr>
                        <a:t>MPLv1.1</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MPLv2.0</a:t>
                      </a:r>
                      <a:endParaRPr kumimoji="1" lang="ja-JP" altLang="en-US" dirty="0">
                        <a:solidFill>
                          <a:schemeClr val="bg1"/>
                        </a:solidFill>
                      </a:endParaRPr>
                    </a:p>
                  </a:txBody>
                  <a:tcPr>
                    <a:solidFill>
                      <a:schemeClr val="accent5"/>
                    </a:solidFill>
                  </a:tcPr>
                </a:tc>
                <a:tc>
                  <a:txBody>
                    <a:bodyPr/>
                    <a:lstStyle/>
                    <a:p>
                      <a:r>
                        <a:rPr kumimoji="1" lang="en-US" altLang="ja-JP" dirty="0" smtClean="0">
                          <a:solidFill>
                            <a:schemeClr val="bg1"/>
                          </a:solidFill>
                        </a:rPr>
                        <a:t>NPLv1.1</a:t>
                      </a:r>
                      <a:endParaRPr kumimoji="1" lang="ja-JP" altLang="en-US" dirty="0">
                        <a:solidFill>
                          <a:schemeClr val="bg1"/>
                        </a:solidFill>
                      </a:endParaRPr>
                    </a:p>
                  </a:txBody>
                  <a:tcPr>
                    <a:solidFill>
                      <a:schemeClr val="accent5"/>
                    </a:solidFill>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c>
                  <a:txBody>
                    <a:bodyPr/>
                    <a:lstStyle/>
                    <a:p>
                      <a:endParaRPr kumimoji="1" lang="ja-JP" altLang="en-US" dirty="0">
                        <a:solidFill>
                          <a:schemeClr val="bg1"/>
                        </a:solidFill>
                      </a:endParaRPr>
                    </a:p>
                  </a:txBody>
                  <a:tcPr/>
                </a:tc>
              </a:tr>
              <a:tr h="563314">
                <a:tc>
                  <a:txBody>
                    <a:bodyPr/>
                    <a:lstStyle/>
                    <a:p>
                      <a:r>
                        <a:rPr kumimoji="1" lang="en-US" altLang="ja-JP" dirty="0" smtClean="0"/>
                        <a:t>MPLv1.1</a:t>
                      </a:r>
                      <a:endParaRPr kumimoji="1" lang="ja-JP" altLang="en-US" dirty="0"/>
                    </a:p>
                  </a:txBody>
                  <a:tcPr/>
                </a:tc>
                <a:tc>
                  <a:txBody>
                    <a:bodyPr/>
                    <a:lstStyle/>
                    <a:p>
                      <a:r>
                        <a:rPr kumimoji="1" lang="en-US" altLang="ja-JP" dirty="0" smtClean="0"/>
                        <a:t>MPLv2.0</a:t>
                      </a:r>
                      <a:endParaRPr kumimoji="1" lang="ja-JP" altLang="en-US" dirty="0"/>
                    </a:p>
                  </a:txBody>
                  <a:tcPr/>
                </a:tc>
                <a:tc>
                  <a:txBody>
                    <a:bodyPr/>
                    <a:lstStyle/>
                    <a:p>
                      <a:r>
                        <a:rPr kumimoji="1" lang="en-US" altLang="ja-JP" dirty="0" smtClean="0">
                          <a:solidFill>
                            <a:srgbClr val="FF0000"/>
                          </a:solidFill>
                        </a:rPr>
                        <a:t>MPLv1.1</a:t>
                      </a:r>
                      <a:endParaRPr kumimoji="1" lang="ja-JP" altLang="en-US" dirty="0">
                        <a:solidFill>
                          <a:srgbClr val="FF0000"/>
                        </a:solidFill>
                      </a:endParaRPr>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tr>
            </a:tbl>
          </a:graphicData>
        </a:graphic>
      </p:graphicFrame>
      <p:sp>
        <p:nvSpPr>
          <p:cNvPr id="8" name="テキスト ボックス 7"/>
          <p:cNvSpPr txBox="1"/>
          <p:nvPr/>
        </p:nvSpPr>
        <p:spPr>
          <a:xfrm>
            <a:off x="539552" y="6061266"/>
            <a:ext cx="1274708" cy="369332"/>
          </a:xfrm>
          <a:prstGeom prst="rect">
            <a:avLst/>
          </a:prstGeom>
          <a:noFill/>
        </p:spPr>
        <p:txBody>
          <a:bodyPr wrap="none" rtlCol="0">
            <a:spAutoFit/>
          </a:bodyPr>
          <a:lstStyle/>
          <a:p>
            <a:r>
              <a:rPr lang="ja-JP" altLang="en-US" dirty="0">
                <a:solidFill>
                  <a:prstClr val="black"/>
                </a:solidFill>
                <a:latin typeface="Calibri"/>
                <a:ea typeface="ＭＳ Ｐゴシック"/>
              </a:rPr>
              <a:t>間違い</a:t>
            </a:r>
            <a:r>
              <a:rPr lang="en-US" altLang="ja-JP" dirty="0">
                <a:solidFill>
                  <a:prstClr val="black"/>
                </a:solidFill>
                <a:latin typeface="Calibri"/>
                <a:ea typeface="ＭＳ Ｐゴシック"/>
              </a:rPr>
              <a:t>:5</a:t>
            </a:r>
            <a:r>
              <a:rPr lang="ja-JP" altLang="en-US" dirty="0">
                <a:solidFill>
                  <a:prstClr val="black"/>
                </a:solidFill>
                <a:latin typeface="Calibri"/>
                <a:ea typeface="ＭＳ Ｐゴシック"/>
              </a:rPr>
              <a:t>個</a:t>
            </a:r>
          </a:p>
        </p:txBody>
      </p:sp>
      <p:sp>
        <p:nvSpPr>
          <p:cNvPr id="9" name="スライド番号プレースホルダー 8"/>
          <p:cNvSpPr>
            <a:spLocks noGrp="1"/>
          </p:cNvSpPr>
          <p:nvPr>
            <p:ph type="sldNum" sz="quarter" idx="12"/>
          </p:nvPr>
        </p:nvSpPr>
        <p:spPr/>
        <p:txBody>
          <a:bodyPr/>
          <a:lstStyle/>
          <a:p>
            <a:fld id="{A9266816-51D9-4DF1-A67E-814F1E75FC26}" type="slidenum">
              <a:rPr lang="ja-JP" altLang="en-US" smtClean="0">
                <a:solidFill>
                  <a:prstClr val="white"/>
                </a:solidFill>
              </a:rPr>
              <a:pPr/>
              <a:t>25</a:t>
            </a:fld>
            <a:endParaRPr lang="ja-JP" altLang="en-US">
              <a:solidFill>
                <a:prstClr val="white"/>
              </a:solidFill>
            </a:endParaRPr>
          </a:p>
        </p:txBody>
      </p:sp>
    </p:spTree>
    <p:extLst>
      <p:ext uri="{BB962C8B-B14F-4D97-AF65-F5344CB8AC3E}">
        <p14:creationId xmlns:p14="http://schemas.microsoft.com/office/powerpoint/2010/main" val="35392859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317</TotalTime>
  <Words>4042</Words>
  <Application>Microsoft Macintosh PowerPoint</Application>
  <PresentationFormat>画面に合わせる (4:3)</PresentationFormat>
  <Paragraphs>890</Paragraphs>
  <Slides>25</Slides>
  <Notes>17</Notes>
  <HiddenSlides>6</HiddenSlides>
  <MMClips>0</MMClips>
  <ScaleCrop>false</ScaleCrop>
  <HeadingPairs>
    <vt:vector size="4" baseType="variant">
      <vt:variant>
        <vt:lpstr>テーマ</vt:lpstr>
      </vt:variant>
      <vt:variant>
        <vt:i4>1</vt:i4>
      </vt:variant>
      <vt:variant>
        <vt:lpstr>スライド タイトル</vt:lpstr>
      </vt:variant>
      <vt:variant>
        <vt:i4>25</vt:i4>
      </vt:variant>
    </vt:vector>
  </HeadingPairs>
  <TitlesOfParts>
    <vt:vector size="26" baseType="lpstr">
      <vt:lpstr>gakunai</vt:lpstr>
      <vt:lpstr>ライセンス特定ツールに 追加すべきライセンス記述の抽出</vt:lpstr>
      <vt:lpstr>背景</vt:lpstr>
      <vt:lpstr>オープンソースソフトウェアライセンス</vt:lpstr>
      <vt:lpstr>先行研究</vt:lpstr>
      <vt:lpstr>予備調査</vt:lpstr>
      <vt:lpstr>ライセンスルール作成支援に向けた課題</vt:lpstr>
      <vt:lpstr>目的とアプローチ</vt:lpstr>
      <vt:lpstr>クラスタリングと調査内容</vt:lpstr>
      <vt:lpstr>クラスタリング時のクラスタ数</vt:lpstr>
      <vt:lpstr>データセット</vt:lpstr>
      <vt:lpstr>データセットのライセンス</vt:lpstr>
      <vt:lpstr>分析結果</vt:lpstr>
      <vt:lpstr>分析結果</vt:lpstr>
      <vt:lpstr>卒論でやったこと</vt:lpstr>
      <vt:lpstr>追加すべきライセンス記述の抽出</vt:lpstr>
      <vt:lpstr>レーベインシュタイン距離</vt:lpstr>
      <vt:lpstr>図解</vt:lpstr>
      <vt:lpstr>類似度70%以上の記述数の最大値</vt:lpstr>
      <vt:lpstr>今後の課題</vt:lpstr>
      <vt:lpstr>分析結果：類似ライセンス推定</vt:lpstr>
      <vt:lpstr>Ninkaライセンスルール作成手順</vt:lpstr>
      <vt:lpstr>分析結果：類似ライセンス推定</vt:lpstr>
      <vt:lpstr>Ninkaのライセンス特定までの流れ</vt:lpstr>
      <vt:lpstr>ランダムフォレスト法の分類結果</vt:lpstr>
      <vt:lpstr>BayesFilter分結果</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テキストマイニングに基づくOSSライセンス記述の分析：OSSライセンス特定のためのルール作成支援</dc:title>
  <dc:creator>Higashi Yunosuke</dc:creator>
  <cp:lastModifiedBy>Higashi Yunosuke</cp:lastModifiedBy>
  <cp:revision>20</cp:revision>
  <dcterms:created xsi:type="dcterms:W3CDTF">2015-03-03T16:31:38Z</dcterms:created>
  <dcterms:modified xsi:type="dcterms:W3CDTF">2015-03-03T21:55:02Z</dcterms:modified>
</cp:coreProperties>
</file>