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1"/>
  </p:sldMasterIdLst>
  <p:notesMasterIdLst>
    <p:notesMasterId r:id="rId16"/>
  </p:notesMasterIdLst>
  <p:handoutMasterIdLst>
    <p:handoutMasterId r:id="rId17"/>
  </p:handoutMasterIdLst>
  <p:sldIdLst>
    <p:sldId id="256" r:id="rId2"/>
    <p:sldId id="266" r:id="rId3"/>
    <p:sldId id="265" r:id="rId4"/>
    <p:sldId id="276" r:id="rId5"/>
    <p:sldId id="277" r:id="rId6"/>
    <p:sldId id="278" r:id="rId7"/>
    <p:sldId id="260" r:id="rId8"/>
    <p:sldId id="267" r:id="rId9"/>
    <p:sldId id="271" r:id="rId10"/>
    <p:sldId id="272" r:id="rId11"/>
    <p:sldId id="275" r:id="rId12"/>
    <p:sldId id="279" r:id="rId13"/>
    <p:sldId id="280" r:id="rId14"/>
    <p:sldId id="281" r:id="rId15"/>
  </p:sldIdLst>
  <p:sldSz cx="9144000" cy="6858000" type="screen4x3"/>
  <p:notesSz cx="6858000" cy="9144000"/>
  <p:defaultTextStyle>
    <a:defPPr>
      <a:defRPr lang="ja-JP"/>
    </a:defPPr>
    <a:lvl1pPr marL="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4B1156A-380E-4F78-BDF5-A606A8083BF9}" styleName="中間 4 - アクセント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69CF1AB2-1976-4502-BF36-3FF5EA218861}" styleName="中間 4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D5ABB26-0587-4C30-8999-92F81FD0307C}" styleName="スタイル/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スタイルなし/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120" d="100"/>
          <a:sy n="120" d="100"/>
        </p:scale>
        <p:origin x="-1624" y="-5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handoutMaster" Target="handoutMasters/handoutMaster1.xml"/><Relationship Id="rId18" Type="http://schemas.openxmlformats.org/officeDocument/2006/relationships/printerSettings" Target="printerSettings/printerSettings1.bin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95CB2C-E60D-7446-AA3A-C15F719C00EA}" type="datetimeFigureOut">
              <a:rPr kumimoji="1" lang="ja-JP" altLang="en-US" smtClean="0"/>
              <a:t>15/10/25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784AD3-DC53-7143-A0B8-9A6DD165345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071727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3C8D97-BEE1-AE49-ACCB-99A4AB7DC446}" type="datetimeFigureOut">
              <a:rPr kumimoji="1" lang="ja-JP" altLang="en-US" smtClean="0"/>
              <a:t>15/10/25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623668-7D85-6D42-8D2F-41BFB98D832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3562197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31FCF-3D24-4A47-A399-9B2E5F6AEE4E}" type="datetime1">
              <a:rPr kumimoji="1" lang="ja-JP" altLang="en-US" smtClean="0"/>
              <a:t>15/10/25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1631D-6764-2A49-A758-7C448F2B397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95982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2C4C1-2BDE-D048-A4F6-F3DE80041E49}" type="datetime1">
              <a:rPr kumimoji="1" lang="ja-JP" altLang="en-US" smtClean="0"/>
              <a:t>15/10/25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1631D-6764-2A49-A758-7C448F2B397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336436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945A0-1E36-634F-A597-D3C70EDC310C}" type="datetime1">
              <a:rPr kumimoji="1" lang="ja-JP" altLang="en-US" smtClean="0"/>
              <a:t>15/10/25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1631D-6764-2A49-A758-7C448F2B397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117142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3E6B1-D6C1-424D-9721-02F627D8C187}" type="datetime1">
              <a:rPr kumimoji="1" lang="ja-JP" altLang="en-US" smtClean="0"/>
              <a:t>15/10/25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1631D-6764-2A49-A758-7C448F2B397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487947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9C2C7-20B3-FE42-81B0-BA2865320024}" type="datetime1">
              <a:rPr kumimoji="1" lang="ja-JP" altLang="en-US" smtClean="0"/>
              <a:t>15/10/25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1631D-6764-2A49-A758-7C448F2B397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263907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9878B-7049-224E-90E8-0F4D3AF52D86}" type="datetime1">
              <a:rPr kumimoji="1" lang="ja-JP" altLang="en-US" smtClean="0"/>
              <a:t>15/10/25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1631D-6764-2A49-A758-7C448F2B397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053581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DB03-5C77-C34E-B47D-C33723FF89B1}" type="datetime1">
              <a:rPr kumimoji="1" lang="ja-JP" altLang="en-US" smtClean="0"/>
              <a:t>15/10/25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1631D-6764-2A49-A758-7C448F2B397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971063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EBABF-21FF-6940-91D6-8F9AAA758883}" type="datetime1">
              <a:rPr kumimoji="1" lang="ja-JP" altLang="en-US" smtClean="0"/>
              <a:t>15/10/25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1631D-6764-2A49-A758-7C448F2B397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207011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1" lang="ja-JP" altLang="en-US" smtClean="0"/>
              <a:t>プレースホルダーまでドラッグするかアイコンをクリックして図を追加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55ACB-6AB6-584C-8AAD-0FF53902E9C2}" type="datetime1">
              <a:rPr kumimoji="1" lang="ja-JP" altLang="en-US" smtClean="0"/>
              <a:t>15/10/25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1631D-6764-2A49-A758-7C448F2B397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794278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75DF0-E7ED-6144-A0B8-98178ED2BEEA}" type="datetime1">
              <a:rPr kumimoji="1" lang="ja-JP" altLang="en-US" smtClean="0"/>
              <a:t>15/10/25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1631D-6764-2A49-A758-7C448F2B397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837051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38ED6-8D48-C047-A8E3-8657D90D8C2E}" type="datetime1">
              <a:rPr kumimoji="1" lang="ja-JP" altLang="en-US" smtClean="0"/>
              <a:t>15/10/25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1631D-6764-2A49-A758-7C448F2B397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722248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0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dirty="0" smtClean="0"/>
              <a:t>マスター タイトルの書式設定</a:t>
            </a: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376947"/>
            <a:ext cx="8229600" cy="49794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dirty="0" smtClean="0"/>
              <a:t>マスター テキストの書式設定</a:t>
            </a:r>
          </a:p>
          <a:p>
            <a:pPr lvl="1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2 </a:t>
            </a:r>
            <a:r>
              <a:rPr kumimoji="1" lang="ja-JP" altLang="en-US" dirty="0" smtClean="0"/>
              <a:t>レベル</a:t>
            </a:r>
          </a:p>
          <a:p>
            <a:pPr lvl="2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3 </a:t>
            </a:r>
            <a:r>
              <a:rPr kumimoji="1" lang="ja-JP" altLang="en-US" dirty="0" smtClean="0"/>
              <a:t>レベル</a:t>
            </a:r>
          </a:p>
          <a:p>
            <a:pPr lvl="3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4 </a:t>
            </a:r>
            <a:r>
              <a:rPr kumimoji="1" lang="ja-JP" altLang="en-US" dirty="0" smtClean="0"/>
              <a:t>レベル</a:t>
            </a:r>
          </a:p>
          <a:p>
            <a:pPr lvl="4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5 </a:t>
            </a:r>
            <a:r>
              <a:rPr kumimoji="1" lang="ja-JP" altLang="en-US" dirty="0" smtClean="0"/>
              <a:t>レベル</a:t>
            </a:r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46001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09512-13D4-8C4E-A5FB-454561D6E2D3}" type="datetime1">
              <a:rPr kumimoji="1" lang="ja-JP" altLang="en-US" smtClean="0"/>
              <a:t>15/10/25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46001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46001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71631D-6764-2A49-A758-7C448F2B397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93946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kumimoji="1" sz="4000" kern="1200">
          <a:solidFill>
            <a:schemeClr val="tx1"/>
          </a:solidFill>
          <a:latin typeface="ヒラギノ角ゴ Pro W3"/>
          <a:ea typeface="ヒラギノ角ゴ Pro W3"/>
          <a:cs typeface="ヒラギノ角ゴ Pro W3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kumimoji="1" sz="2800" kern="1200">
          <a:solidFill>
            <a:schemeClr val="tx1"/>
          </a:solidFill>
          <a:latin typeface="ヒラギノ角ゴ Pro W3"/>
          <a:ea typeface="ヒラギノ角ゴ Pro W3"/>
          <a:cs typeface="ヒラギノ角ゴ Pro W3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kumimoji="1" sz="2400" kern="1200">
          <a:solidFill>
            <a:schemeClr val="tx1"/>
          </a:solidFill>
          <a:latin typeface="ヒラギノ角ゴ Pro W3"/>
          <a:ea typeface="ヒラギノ角ゴ Pro W3"/>
          <a:cs typeface="ヒラギノ角ゴ Pro W3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ヒラギノ角ゴ Pro W3"/>
          <a:ea typeface="ヒラギノ角ゴ Pro W3"/>
          <a:cs typeface="ヒラギノ角ゴ Pro W3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kumimoji="1" sz="1800" kern="1200">
          <a:solidFill>
            <a:schemeClr val="tx1"/>
          </a:solidFill>
          <a:latin typeface="ヒラギノ角ゴ Pro W3"/>
          <a:ea typeface="ヒラギノ角ゴ Pro W3"/>
          <a:cs typeface="ヒラギノ角ゴ Pro W3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kumimoji="1" sz="1800" kern="1200">
          <a:solidFill>
            <a:schemeClr val="tx1"/>
          </a:solidFill>
          <a:latin typeface="ヒラギノ角ゴ Pro W3"/>
          <a:ea typeface="ヒラギノ角ゴ Pro W3"/>
          <a:cs typeface="ヒラギノ角ゴ Pro W3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742211"/>
            <a:ext cx="7772400" cy="1470025"/>
          </a:xfrm>
        </p:spPr>
        <p:txBody>
          <a:bodyPr>
            <a:normAutofit fontScale="90000"/>
          </a:bodyPr>
          <a:lstStyle/>
          <a:p>
            <a:r>
              <a:rPr kumimoji="1" lang="en-US" altLang="ja-JP" dirty="0" smtClean="0"/>
              <a:t>Query-Based Configuration of Text Retrieval Solutions for Software Engineering Tasks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76275" y="4895729"/>
            <a:ext cx="3309301" cy="1752600"/>
          </a:xfrm>
        </p:spPr>
        <p:txBody>
          <a:bodyPr>
            <a:normAutofit fontScale="92500"/>
          </a:bodyPr>
          <a:lstStyle/>
          <a:p>
            <a:pPr marL="514350" indent="-514350">
              <a:buFont typeface="+mj-lt"/>
              <a:buAutoNum type="arabicPeriod"/>
            </a:pPr>
            <a:r>
              <a:rPr kumimoji="1" lang="en-US" altLang="ja-JP" dirty="0" smtClean="0"/>
              <a:t>Laura Moreno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ja-JP" dirty="0" smtClean="0"/>
              <a:t>Gabriele </a:t>
            </a:r>
            <a:r>
              <a:rPr lang="en-US" altLang="ja-JP" dirty="0" err="1" smtClean="0"/>
              <a:t>Bavota</a:t>
            </a:r>
            <a:endParaRPr lang="en-US" altLang="ja-JP" dirty="0" smtClean="0"/>
          </a:p>
          <a:p>
            <a:pPr marL="514350" indent="-514350">
              <a:buFont typeface="+mj-lt"/>
              <a:buAutoNum type="arabicPeriod"/>
            </a:pPr>
            <a:r>
              <a:rPr kumimoji="1" lang="en-US" altLang="ja-JP" dirty="0" smtClean="0"/>
              <a:t>Sonia </a:t>
            </a:r>
            <a:r>
              <a:rPr kumimoji="1" lang="en-US" altLang="ja-JP" dirty="0" err="1" smtClean="0"/>
              <a:t>Haiduc</a:t>
            </a:r>
            <a:endParaRPr kumimoji="1" lang="ja-JP" altLang="en-US" dirty="0"/>
          </a:p>
        </p:txBody>
      </p:sp>
      <p:sp>
        <p:nvSpPr>
          <p:cNvPr id="5" name="サブタイトル 2"/>
          <p:cNvSpPr txBox="1">
            <a:spLocks/>
          </p:cNvSpPr>
          <p:nvPr/>
        </p:nvSpPr>
        <p:spPr>
          <a:xfrm>
            <a:off x="4784263" y="4962192"/>
            <a:ext cx="3777299" cy="1752600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kumimoji="1" sz="2800" kern="1200">
                <a:solidFill>
                  <a:schemeClr val="tx1">
                    <a:tint val="75000"/>
                  </a:schemeClr>
                </a:solidFill>
                <a:latin typeface="ヒラギノ角ゴ Pro W3"/>
                <a:ea typeface="ヒラギノ角ゴ Pro W3"/>
                <a:cs typeface="ヒラギノ角ゴ Pro W3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kumimoji="1" sz="2400" kern="1200">
                <a:solidFill>
                  <a:schemeClr val="tx1">
                    <a:tint val="75000"/>
                  </a:schemeClr>
                </a:solidFill>
                <a:latin typeface="ヒラギノ角ゴ Pro W3"/>
                <a:ea typeface="ヒラギノ角ゴ Pro W3"/>
                <a:cs typeface="ヒラギノ角ゴ Pro W3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ヒラギノ角ゴ Pro W3"/>
                <a:ea typeface="ヒラギノ角ゴ Pro W3"/>
                <a:cs typeface="ヒラギノ角ゴ Pro W3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kumimoji="1" sz="1800" kern="1200">
                <a:solidFill>
                  <a:schemeClr val="tx1">
                    <a:tint val="75000"/>
                  </a:schemeClr>
                </a:solidFill>
                <a:latin typeface="ヒラギノ角ゴ Pro W3"/>
                <a:ea typeface="ヒラギノ角ゴ Pro W3"/>
                <a:cs typeface="ヒラギノ角ゴ Pro W3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kumimoji="1" sz="1800" kern="1200">
                <a:solidFill>
                  <a:schemeClr val="tx1">
                    <a:tint val="75000"/>
                  </a:schemeClr>
                </a:solidFill>
                <a:latin typeface="ヒラギノ角ゴ Pro W3"/>
                <a:ea typeface="ヒラギノ角ゴ Pro W3"/>
                <a:cs typeface="ヒラギノ角ゴ Pro W3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dirty="0" smtClean="0"/>
              <a:t>4. </a:t>
            </a:r>
            <a:r>
              <a:rPr lang="en-US" altLang="ja-JP" dirty="0" err="1" smtClean="0"/>
              <a:t>Massimiliano</a:t>
            </a:r>
            <a:r>
              <a:rPr lang="en-US" altLang="ja-JP" dirty="0" smtClean="0"/>
              <a:t> Di </a:t>
            </a:r>
            <a:r>
              <a:rPr lang="en-US" altLang="ja-JP" dirty="0" err="1" smtClean="0"/>
              <a:t>Penta</a:t>
            </a:r>
            <a:endParaRPr lang="en-US" altLang="ja-JP" dirty="0" smtClean="0"/>
          </a:p>
          <a:p>
            <a:r>
              <a:rPr lang="en-US" altLang="ja-JP" dirty="0" smtClean="0"/>
              <a:t>5. Rocco </a:t>
            </a:r>
            <a:r>
              <a:rPr lang="en-US" altLang="ja-JP" dirty="0" err="1" smtClean="0"/>
              <a:t>Oliveto</a:t>
            </a:r>
            <a:endParaRPr lang="en-US" altLang="ja-JP" dirty="0" smtClean="0"/>
          </a:p>
          <a:p>
            <a:r>
              <a:rPr lang="en-US" altLang="ja-JP" dirty="0" smtClean="0"/>
              <a:t>6. Barbara Russo</a:t>
            </a:r>
          </a:p>
          <a:p>
            <a:r>
              <a:rPr lang="en-US" altLang="ja-JP" dirty="0" smtClean="0"/>
              <a:t>7. Adrian Marcus</a:t>
            </a:r>
          </a:p>
        </p:txBody>
      </p:sp>
      <p:pic>
        <p:nvPicPr>
          <p:cNvPr id="6" name="図 5" descr="スクリーンショット 2015-10-22 19.18.5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7621" y="2661197"/>
            <a:ext cx="1732748" cy="1890706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1148" y="2706020"/>
            <a:ext cx="1512565" cy="1890706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4072" y="2646429"/>
            <a:ext cx="1328963" cy="1993445"/>
          </a:xfrm>
          <a:prstGeom prst="rect">
            <a:avLst/>
          </a:prstGeom>
        </p:spPr>
      </p:pic>
      <p:sp>
        <p:nvSpPr>
          <p:cNvPr id="9" name="テキスト ボックス 8"/>
          <p:cNvSpPr txBox="1"/>
          <p:nvPr/>
        </p:nvSpPr>
        <p:spPr>
          <a:xfrm>
            <a:off x="3453861" y="126500"/>
            <a:ext cx="2660803" cy="369332"/>
          </a:xfrm>
          <a:prstGeom prst="rect">
            <a:avLst/>
          </a:prstGeom>
          <a:noFill/>
          <a:ln w="28575" cmpd="sng">
            <a:noFill/>
          </a:ln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latin typeface="ヒラギノ角ゴ Pro W3"/>
                <a:ea typeface="ヒラギノ角ゴ Pro W3"/>
                <a:cs typeface="ヒラギノ角ゴ Pro W3"/>
              </a:rPr>
              <a:t>FSE </a:t>
            </a:r>
            <a:r>
              <a:rPr kumimoji="1" lang="fr-FR" altLang="ja-JP" dirty="0" smtClean="0">
                <a:latin typeface="ヒラギノ角ゴ Pro W3"/>
                <a:ea typeface="ヒラギノ角ゴ Pro W3"/>
                <a:cs typeface="ヒラギノ角ゴ Pro W3"/>
              </a:rPr>
              <a:t>’</a:t>
            </a:r>
            <a:r>
              <a:rPr kumimoji="1" lang="en-US" altLang="ja-JP" dirty="0" smtClean="0">
                <a:latin typeface="ヒラギノ角ゴ Pro W3"/>
                <a:ea typeface="ヒラギノ角ゴ Pro W3"/>
                <a:cs typeface="ヒラギノ角ゴ Pro W3"/>
              </a:rPr>
              <a:t>15   </a:t>
            </a:r>
            <a:r>
              <a:rPr lang="en-US" altLang="ja-JP" dirty="0" err="1" smtClean="0">
                <a:latin typeface="ヒラギノ角ゴ Pro W3"/>
                <a:ea typeface="ヒラギノ角ゴ Pro W3"/>
                <a:cs typeface="ヒラギノ角ゴ Pro W3"/>
              </a:rPr>
              <a:t>pp</a:t>
            </a:r>
            <a:r>
              <a:rPr lang="en-US" altLang="ja-JP" dirty="0" smtClean="0">
                <a:latin typeface="ヒラギノ角ゴ Pro W3"/>
                <a:ea typeface="ヒラギノ角ゴ Pro W3"/>
                <a:cs typeface="ヒラギノ角ゴ Pro W3"/>
              </a:rPr>
              <a:t> 567</a:t>
            </a:r>
            <a:r>
              <a:rPr lang="en-US" altLang="ja-JP" dirty="0">
                <a:latin typeface="ヒラギノ角ゴ Pro W3"/>
                <a:ea typeface="ヒラギノ角ゴ Pro W3"/>
                <a:cs typeface="ヒラギノ角ゴ Pro W3"/>
              </a:rPr>
              <a:t>-578 </a:t>
            </a:r>
            <a:endParaRPr kumimoji="1" lang="ja-JP" altLang="en-US" dirty="0" err="1" smtClean="0">
              <a:latin typeface="ヒラギノ角ゴ Pro W3"/>
              <a:ea typeface="ヒラギノ角ゴ Pro W3"/>
              <a:cs typeface="ヒラギノ角ゴ Pro W3"/>
            </a:endParaRPr>
          </a:p>
        </p:txBody>
      </p:sp>
    </p:spTree>
    <p:extLst>
      <p:ext uri="{BB962C8B-B14F-4D97-AF65-F5344CB8AC3E}">
        <p14:creationId xmlns:p14="http://schemas.microsoft.com/office/powerpoint/2010/main" val="34848136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背景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1205091"/>
            <a:ext cx="8229600" cy="5483576"/>
          </a:xfrm>
        </p:spPr>
        <p:txBody>
          <a:bodyPr>
            <a:normAutofit lnSpcReduction="10000"/>
          </a:bodyPr>
          <a:lstStyle/>
          <a:p>
            <a:r>
              <a:rPr lang="en-US" altLang="ja-JP" dirty="0" smtClean="0"/>
              <a:t>Bug Localization</a:t>
            </a:r>
            <a:r>
              <a:rPr lang="ja-JP" altLang="en-US" dirty="0" smtClean="0"/>
              <a:t>などは</a:t>
            </a:r>
            <a:r>
              <a:rPr lang="ja-JP" altLang="en-US" dirty="0" smtClean="0"/>
              <a:t>，</a:t>
            </a:r>
            <a:r>
              <a:rPr lang="ja-JP" altLang="en-US" dirty="0" smtClean="0"/>
              <a:t>バグ票のテキストデータに存在する単語をクエリとし</a:t>
            </a:r>
            <a:r>
              <a:rPr lang="ja-JP" altLang="en-US" dirty="0" smtClean="0"/>
              <a:t>，</a:t>
            </a:r>
            <a:r>
              <a:rPr lang="ja-JP" altLang="en-US" dirty="0" smtClean="0"/>
              <a:t>大量の</a:t>
            </a:r>
            <a:r>
              <a:rPr lang="ja-JP" altLang="en-US" dirty="0" smtClean="0"/>
              <a:t>ソースファイル</a:t>
            </a:r>
            <a:r>
              <a:rPr lang="ja-JP" altLang="en-US" dirty="0" smtClean="0"/>
              <a:t>集合に対して</a:t>
            </a:r>
            <a:r>
              <a:rPr lang="ja-JP" altLang="en-US" dirty="0" smtClean="0"/>
              <a:t>文字列</a:t>
            </a:r>
            <a:r>
              <a:rPr lang="ja-JP" altLang="en-US" dirty="0" smtClean="0"/>
              <a:t>検索</a:t>
            </a:r>
            <a:r>
              <a:rPr lang="ja-JP" altLang="en-US" dirty="0" smtClean="0"/>
              <a:t>を行う</a:t>
            </a:r>
            <a:endParaRPr lang="en-US" altLang="ja-JP" dirty="0" smtClean="0"/>
          </a:p>
          <a:p>
            <a:endParaRPr lang="en-US" altLang="ja-JP" dirty="0" smtClean="0"/>
          </a:p>
          <a:p>
            <a:r>
              <a:rPr lang="en-US" altLang="ja-JP" dirty="0"/>
              <a:t>Bug Localization</a:t>
            </a:r>
            <a:r>
              <a:rPr lang="ja-JP" altLang="en-US" dirty="0" smtClean="0"/>
              <a:t>の精度は検索エンジン（</a:t>
            </a:r>
            <a:r>
              <a:rPr lang="ja-JP" altLang="en-US" dirty="0" smtClean="0">
                <a:solidFill>
                  <a:srgbClr val="C0504D"/>
                </a:solidFill>
              </a:rPr>
              <a:t>インデキシング手法</a:t>
            </a:r>
            <a:r>
              <a:rPr lang="ja-JP" altLang="en-US" dirty="0" smtClean="0"/>
              <a:t>）によって異なる</a:t>
            </a:r>
            <a:endParaRPr lang="en-US" altLang="ja-JP" dirty="0" smtClean="0"/>
          </a:p>
          <a:p>
            <a:pPr lvl="1"/>
            <a:r>
              <a:rPr lang="en-US" altLang="ja-JP" dirty="0" err="1" smtClean="0"/>
              <a:t>Lucene</a:t>
            </a:r>
            <a:r>
              <a:rPr lang="en-US" altLang="en-US" dirty="0" smtClean="0"/>
              <a:t> : </a:t>
            </a:r>
            <a:r>
              <a:rPr lang="ja-JP" altLang="en-US" dirty="0" smtClean="0"/>
              <a:t>全文検索ソフト</a:t>
            </a:r>
            <a:endParaRPr lang="en-US" altLang="ja-JP" dirty="0" smtClean="0"/>
          </a:p>
          <a:p>
            <a:pPr lvl="2"/>
            <a:r>
              <a:rPr lang="en-US" altLang="ja-JP" dirty="0" smtClean="0"/>
              <a:t>bigram</a:t>
            </a:r>
            <a:r>
              <a:rPr lang="ja-JP" altLang="en-US" dirty="0" smtClean="0"/>
              <a:t>を使ったインデキシング</a:t>
            </a:r>
            <a:endParaRPr lang="en-US" altLang="ja-JP" dirty="0" smtClean="0"/>
          </a:p>
          <a:p>
            <a:pPr lvl="1"/>
            <a:r>
              <a:rPr lang="en-US" altLang="ja-JP" dirty="0" smtClean="0"/>
              <a:t>LDA :</a:t>
            </a:r>
            <a:r>
              <a:rPr lang="ja-JP" altLang="en-US" dirty="0"/>
              <a:t>潜在的ディリクレ配分法</a:t>
            </a:r>
            <a:endParaRPr lang="en-US" altLang="ja-JP" dirty="0" smtClean="0"/>
          </a:p>
          <a:p>
            <a:pPr lvl="2"/>
            <a:r>
              <a:rPr lang="ja-JP" altLang="en-US" dirty="0" smtClean="0"/>
              <a:t>大量のテキストデータを</a:t>
            </a:r>
            <a:r>
              <a:rPr lang="en-US" altLang="ja-JP" dirty="0" smtClean="0"/>
              <a:t>K</a:t>
            </a:r>
            <a:r>
              <a:rPr lang="ja-JP" altLang="en-US" dirty="0" smtClean="0"/>
              <a:t>個のトピックに分類</a:t>
            </a:r>
            <a:endParaRPr lang="en-US" altLang="ja-JP" dirty="0" smtClean="0"/>
          </a:p>
          <a:p>
            <a:pPr marL="457200"/>
            <a:endParaRPr lang="en-US" altLang="ja-JP" dirty="0" smtClean="0"/>
          </a:p>
          <a:p>
            <a:pPr marL="457200"/>
            <a:r>
              <a:rPr lang="ja-JP" altLang="en-US" dirty="0" smtClean="0"/>
              <a:t>しかし，先行研究では，</a:t>
            </a:r>
            <a:r>
              <a:rPr lang="en-US" altLang="ja-JP" dirty="0" smtClean="0"/>
              <a:t>1</a:t>
            </a:r>
            <a:r>
              <a:rPr lang="ja-JP" altLang="en-US" dirty="0" smtClean="0"/>
              <a:t>つのプロジェクトに対し，</a:t>
            </a:r>
            <a:r>
              <a:rPr lang="ja-JP" altLang="en-US" dirty="0" smtClean="0">
                <a:solidFill>
                  <a:srgbClr val="C0504D"/>
                </a:solidFill>
              </a:rPr>
              <a:t>単一の検索手法</a:t>
            </a:r>
            <a:r>
              <a:rPr lang="ja-JP" altLang="en-US" dirty="0" smtClean="0"/>
              <a:t>で実験を行っていた</a:t>
            </a:r>
            <a:endParaRPr lang="en-US" altLang="ja-JP" dirty="0" smtClean="0"/>
          </a:p>
          <a:p>
            <a:endParaRPr lang="en-US" altLang="ja-JP" dirty="0" smtClean="0"/>
          </a:p>
          <a:p>
            <a:endParaRPr lang="en-US" altLang="ja-JP" dirty="0"/>
          </a:p>
          <a:p>
            <a:endParaRPr lang="en-US" altLang="ja-JP" dirty="0" smtClean="0"/>
          </a:p>
          <a:p>
            <a:endParaRPr kumimoji="1" lang="en-US" altLang="ja-JP" dirty="0"/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1631D-6764-2A49-A758-7C448F2B397B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54089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dirty="0"/>
              <a:t>Query-</a:t>
            </a:r>
            <a:r>
              <a:rPr lang="en-US" altLang="ja-JP" dirty="0" smtClean="0"/>
              <a:t>Based Bug </a:t>
            </a:r>
            <a:r>
              <a:rPr lang="en-US" altLang="ja-JP" dirty="0"/>
              <a:t>Localization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 smtClean="0"/>
              <a:t>バグ票のテキストデータに存在する単語を検索し，バグが存在</a:t>
            </a:r>
            <a:r>
              <a:rPr lang="ja-JP" altLang="en-US" dirty="0" smtClean="0"/>
              <a:t>する</a:t>
            </a:r>
            <a:r>
              <a:rPr lang="en-US" altLang="en-US" dirty="0" smtClean="0"/>
              <a:t>ソースコード</a:t>
            </a:r>
            <a:r>
              <a:rPr lang="ja-JP" altLang="en-US" dirty="0" smtClean="0"/>
              <a:t>を</a:t>
            </a:r>
            <a:r>
              <a:rPr lang="ja-JP" altLang="en-US" dirty="0" smtClean="0"/>
              <a:t>見つける</a:t>
            </a:r>
            <a:endParaRPr lang="en-US" altLang="ja-JP" dirty="0"/>
          </a:p>
          <a:p>
            <a:pPr marL="0" indent="0">
              <a:buNone/>
            </a:pPr>
            <a:endParaRPr lang="en-US" altLang="ja-JP" dirty="0" smtClean="0"/>
          </a:p>
          <a:p>
            <a:pPr lvl="1" indent="-342900"/>
            <a:endParaRPr lang="en-US" altLang="ja-JP" dirty="0" smtClean="0"/>
          </a:p>
          <a:p>
            <a:endParaRPr lang="en-US" altLang="ja-JP" dirty="0" smtClean="0"/>
          </a:p>
          <a:p>
            <a:endParaRPr lang="en-US" altLang="ja-JP" dirty="0" smtClean="0"/>
          </a:p>
          <a:p>
            <a:endParaRPr lang="en-US" altLang="ja-JP" dirty="0"/>
          </a:p>
          <a:p>
            <a:endParaRPr lang="en-US" altLang="ja-JP" dirty="0" smtClean="0"/>
          </a:p>
          <a:p>
            <a:endParaRPr kumimoji="1" lang="en-US" altLang="ja-JP" dirty="0" smtClean="0"/>
          </a:p>
        </p:txBody>
      </p:sp>
      <p:grpSp>
        <p:nvGrpSpPr>
          <p:cNvPr id="7" name="図形グループ 6"/>
          <p:cNvGrpSpPr/>
          <p:nvPr/>
        </p:nvGrpSpPr>
        <p:grpSpPr>
          <a:xfrm>
            <a:off x="2142063" y="2356889"/>
            <a:ext cx="5050194" cy="4298414"/>
            <a:chOff x="2126360" y="2386203"/>
            <a:chExt cx="5050194" cy="4298414"/>
          </a:xfrm>
        </p:grpSpPr>
        <p:pic>
          <p:nvPicPr>
            <p:cNvPr id="4" name="図 3" descr="スクリーンショット 2015-10-25 0.31.18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26360" y="2386203"/>
              <a:ext cx="5050194" cy="4298414"/>
            </a:xfrm>
            <a:prstGeom prst="rect">
              <a:avLst/>
            </a:prstGeom>
          </p:spPr>
        </p:pic>
        <p:sp>
          <p:nvSpPr>
            <p:cNvPr id="6" name="正方形/長方形 5"/>
            <p:cNvSpPr/>
            <p:nvPr/>
          </p:nvSpPr>
          <p:spPr>
            <a:xfrm>
              <a:off x="2674506" y="6356344"/>
              <a:ext cx="4136751" cy="2916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 err="1" smtClean="0">
                <a:latin typeface="ヒラギノ角ゴ Pro W3"/>
                <a:ea typeface="ヒラギノ角ゴ Pro W3"/>
                <a:cs typeface="ヒラギノ角ゴ Pro W3"/>
              </a:endParaRPr>
            </a:p>
          </p:txBody>
        </p:sp>
      </p:grpSp>
      <p:sp>
        <p:nvSpPr>
          <p:cNvPr id="5" name="テキスト ボックス 4"/>
          <p:cNvSpPr txBox="1"/>
          <p:nvPr/>
        </p:nvSpPr>
        <p:spPr>
          <a:xfrm>
            <a:off x="145849" y="6505375"/>
            <a:ext cx="8456161" cy="307777"/>
          </a:xfrm>
          <a:prstGeom prst="rect">
            <a:avLst/>
          </a:prstGeom>
          <a:noFill/>
          <a:ln w="28575" cmpd="sng">
            <a:noFill/>
          </a:ln>
        </p:spPr>
        <p:txBody>
          <a:bodyPr wrap="none" rtlCol="0">
            <a:spAutoFit/>
          </a:bodyPr>
          <a:lstStyle/>
          <a:p>
            <a:r>
              <a:rPr lang="en-US" altLang="ja-JP" sz="1400" dirty="0" smtClean="0">
                <a:latin typeface="ヒラギノ角ゴ Pro W3"/>
                <a:ea typeface="ヒラギノ角ゴ Pro W3"/>
                <a:cs typeface="ヒラギノ角ゴ Pro W3"/>
              </a:rPr>
              <a:t>Ripon K. </a:t>
            </a:r>
            <a:r>
              <a:rPr lang="en-US" altLang="ja-JP" sz="1400" dirty="0" err="1" smtClean="0">
                <a:latin typeface="ヒラギノ角ゴ Pro W3"/>
                <a:ea typeface="ヒラギノ角ゴ Pro W3"/>
                <a:cs typeface="ヒラギノ角ゴ Pro W3"/>
              </a:rPr>
              <a:t>Saha</a:t>
            </a:r>
            <a:r>
              <a:rPr lang="en-US" altLang="ja-JP" sz="1400" dirty="0" smtClean="0">
                <a:latin typeface="ヒラギノ角ゴ Pro W3"/>
                <a:ea typeface="ヒラギノ角ゴ Pro W3"/>
                <a:cs typeface="ヒラギノ角ゴ Pro W3"/>
              </a:rPr>
              <a:t> et al. Improving bug localization using structured information retrieval ASE </a:t>
            </a:r>
            <a:r>
              <a:rPr lang="fr-FR" altLang="ja-JP" sz="1400" dirty="0" smtClean="0">
                <a:latin typeface="ヒラギノ角ゴ Pro W3"/>
                <a:ea typeface="ヒラギノ角ゴ Pro W3"/>
                <a:cs typeface="ヒラギノ角ゴ Pro W3"/>
              </a:rPr>
              <a:t>’</a:t>
            </a:r>
            <a:r>
              <a:rPr lang="en-US" altLang="ja-JP" sz="1400" dirty="0" smtClean="0">
                <a:latin typeface="ヒラギノ角ゴ Pro W3"/>
                <a:ea typeface="ヒラギノ角ゴ Pro W3"/>
                <a:cs typeface="ヒラギノ角ゴ Pro W3"/>
              </a:rPr>
              <a:t>13</a:t>
            </a:r>
            <a:r>
              <a:rPr lang="en-US" altLang="ja-JP" sz="1400" dirty="0" smtClean="0">
                <a:ea typeface="ヒラギノ角ゴ Pro W3"/>
                <a:cs typeface="ヒラギノ角ゴ Pro W3"/>
              </a:rPr>
              <a:t> </a:t>
            </a:r>
            <a:endParaRPr lang="en-US" altLang="ja-JP" sz="1400" dirty="0" smtClean="0">
              <a:latin typeface="ヒラギノ角ゴ Pro W3"/>
              <a:ea typeface="ヒラギノ角ゴ Pro W3"/>
              <a:cs typeface="ヒラギノ角ゴ Pro W3"/>
            </a:endParaRPr>
          </a:p>
        </p:txBody>
      </p:sp>
      <p:sp>
        <p:nvSpPr>
          <p:cNvPr id="8" name="スライド番号プレースホルダー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1631D-6764-2A49-A758-7C448F2B397B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77149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疑問点，予備調査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1631D-6764-2A49-A758-7C448F2B397B}" type="slidenum">
              <a:rPr kumimoji="1" lang="ja-JP" altLang="en-US" smtClean="0"/>
              <a:t>4</a:t>
            </a:fld>
            <a:endParaRPr kumimoji="1" lang="ja-JP" altLang="en-US"/>
          </a:p>
        </p:txBody>
      </p:sp>
      <p:sp>
        <p:nvSpPr>
          <p:cNvPr id="7" name="コンテンツ プレースホルダー 6"/>
          <p:cNvSpPr>
            <a:spLocks noGrp="1"/>
          </p:cNvSpPr>
          <p:nvPr>
            <p:ph idx="1"/>
          </p:nvPr>
        </p:nvSpPr>
        <p:spPr>
          <a:xfrm>
            <a:off x="457200" y="1376947"/>
            <a:ext cx="8229600" cy="5448192"/>
          </a:xfrm>
        </p:spPr>
        <p:txBody>
          <a:bodyPr>
            <a:normAutofit/>
          </a:bodyPr>
          <a:lstStyle/>
          <a:p>
            <a:r>
              <a:rPr lang="ja-JP" altLang="en-US" dirty="0" smtClean="0"/>
              <a:t>疑問点</a:t>
            </a:r>
            <a:endParaRPr kumimoji="1" lang="en-US" altLang="ja-JP" dirty="0" smtClean="0"/>
          </a:p>
          <a:p>
            <a:pPr lvl="1"/>
            <a:r>
              <a:rPr kumimoji="1" lang="ja-JP" altLang="en-US" dirty="0" smtClean="0"/>
              <a:t>バグ票によって，単語の潜在的な意味は様々である</a:t>
            </a:r>
            <a:endParaRPr kumimoji="1" lang="en-US" altLang="ja-JP" dirty="0" smtClean="0"/>
          </a:p>
          <a:p>
            <a:pPr lvl="2"/>
            <a:r>
              <a:rPr lang="ja-JP" altLang="en-US" dirty="0" smtClean="0"/>
              <a:t>同じ単語でも，コンテキストによって意味が異なる</a:t>
            </a:r>
            <a:endParaRPr lang="en-US" altLang="ja-JP" dirty="0" smtClean="0"/>
          </a:p>
          <a:p>
            <a:pPr lvl="2"/>
            <a:r>
              <a:rPr lang="ja-JP" altLang="en-US" dirty="0" smtClean="0"/>
              <a:t>類似語も存在する</a:t>
            </a:r>
            <a:endParaRPr kumimoji="1" lang="en-US" altLang="ja-JP" dirty="0"/>
          </a:p>
          <a:p>
            <a:r>
              <a:rPr lang="ja-JP" altLang="en-US" dirty="0" smtClean="0">
                <a:solidFill>
                  <a:srgbClr val="C0504D"/>
                </a:solidFill>
              </a:rPr>
              <a:t>予備調査</a:t>
            </a:r>
            <a:r>
              <a:rPr lang="en-US" altLang="ja-JP" dirty="0">
                <a:solidFill>
                  <a:srgbClr val="C0504D"/>
                </a:solidFill>
              </a:rPr>
              <a:t> </a:t>
            </a:r>
            <a:r>
              <a:rPr lang="en-US" altLang="ja-JP" dirty="0" smtClean="0">
                <a:solidFill>
                  <a:srgbClr val="C0504D"/>
                </a:solidFill>
              </a:rPr>
              <a:t>: </a:t>
            </a:r>
            <a:r>
              <a:rPr lang="ja-JP" altLang="en-US" dirty="0" smtClean="0">
                <a:solidFill>
                  <a:srgbClr val="C0504D"/>
                </a:solidFill>
              </a:rPr>
              <a:t>最適</a:t>
            </a:r>
            <a:r>
              <a:rPr lang="ja-JP" altLang="en-US" dirty="0">
                <a:solidFill>
                  <a:srgbClr val="C0504D"/>
                </a:solidFill>
              </a:rPr>
              <a:t>な</a:t>
            </a:r>
            <a:r>
              <a:rPr lang="ja-JP" altLang="en-US" dirty="0" smtClean="0">
                <a:solidFill>
                  <a:srgbClr val="C0504D"/>
                </a:solidFill>
              </a:rPr>
              <a:t>パラメータ</a:t>
            </a:r>
            <a:r>
              <a:rPr lang="ja-JP" altLang="en-US" dirty="0" smtClean="0">
                <a:solidFill>
                  <a:srgbClr val="C0504D"/>
                </a:solidFill>
              </a:rPr>
              <a:t>（検索エンジン，とそのパラメータ）</a:t>
            </a:r>
            <a:r>
              <a:rPr lang="ja-JP" altLang="en-US" dirty="0" smtClean="0">
                <a:solidFill>
                  <a:srgbClr val="C0504D"/>
                </a:solidFill>
              </a:rPr>
              <a:t>は</a:t>
            </a:r>
            <a:r>
              <a:rPr lang="ja-JP" altLang="en-US" dirty="0">
                <a:solidFill>
                  <a:srgbClr val="C0504D"/>
                </a:solidFill>
              </a:rPr>
              <a:t>バグ票ごとに</a:t>
            </a:r>
            <a:r>
              <a:rPr lang="ja-JP" altLang="en-US" dirty="0" smtClean="0">
                <a:solidFill>
                  <a:srgbClr val="C0504D"/>
                </a:solidFill>
              </a:rPr>
              <a:t>異なる</a:t>
            </a:r>
            <a:r>
              <a:rPr lang="ja-JP" altLang="en-US" dirty="0" smtClean="0">
                <a:solidFill>
                  <a:srgbClr val="C0504D"/>
                </a:solidFill>
              </a:rPr>
              <a:t>か</a:t>
            </a:r>
            <a:r>
              <a:rPr lang="en-US" altLang="ja-JP" dirty="0" smtClean="0">
                <a:solidFill>
                  <a:srgbClr val="C0504D"/>
                </a:solidFill>
              </a:rPr>
              <a:t>?</a:t>
            </a:r>
          </a:p>
          <a:p>
            <a:pPr lvl="1"/>
            <a:r>
              <a:rPr lang="ja-JP" altLang="en-US" dirty="0" smtClean="0"/>
              <a:t>過去の研究で使用された，パラメータを調査</a:t>
            </a:r>
            <a:endParaRPr lang="en-US" altLang="ja-JP" dirty="0" smtClean="0"/>
          </a:p>
          <a:p>
            <a:pPr lvl="1"/>
            <a:r>
              <a:rPr lang="en-US" altLang="ja-JP" dirty="0" smtClean="0"/>
              <a:t>ASF</a:t>
            </a:r>
            <a:r>
              <a:rPr lang="ja-JP" altLang="en-US" dirty="0" smtClean="0"/>
              <a:t>の</a:t>
            </a:r>
            <a:r>
              <a:rPr lang="en-US" altLang="ja-JP" dirty="0" smtClean="0"/>
              <a:t>12</a:t>
            </a:r>
            <a:r>
              <a:rPr lang="ja-JP" altLang="en-US" dirty="0" smtClean="0"/>
              <a:t>プロジェクトで実験</a:t>
            </a:r>
            <a:endParaRPr lang="en-US" altLang="ja-JP" dirty="0" smtClean="0"/>
          </a:p>
          <a:p>
            <a:pPr lvl="1"/>
            <a:r>
              <a:rPr lang="en-US" altLang="ja-JP" dirty="0" smtClean="0"/>
              <a:t>Bug</a:t>
            </a:r>
            <a:r>
              <a:rPr lang="ja-JP" altLang="en-US" dirty="0" smtClean="0"/>
              <a:t> </a:t>
            </a:r>
            <a:r>
              <a:rPr lang="en-US" altLang="ja-JP" dirty="0" smtClean="0"/>
              <a:t>localization</a:t>
            </a:r>
            <a:r>
              <a:rPr lang="ja-JP" altLang="en-US" dirty="0" smtClean="0"/>
              <a:t>における検索エンジンのパフォーマンスを調査</a:t>
            </a:r>
            <a:endParaRPr lang="en-US" altLang="ja-JP" dirty="0" smtClean="0"/>
          </a:p>
          <a:p>
            <a:pPr lvl="2"/>
            <a:r>
              <a:rPr lang="ja-JP" altLang="en-US" dirty="0" smtClean="0"/>
              <a:t>パフォーマンス </a:t>
            </a:r>
            <a:r>
              <a:rPr lang="en-US" altLang="ja-JP" dirty="0" smtClean="0"/>
              <a:t>:</a:t>
            </a:r>
            <a:r>
              <a:rPr lang="ja-JP" altLang="en-US" dirty="0" smtClean="0"/>
              <a:t> 本当に直したメソッドが検索結果の何番目に現れるか</a:t>
            </a:r>
            <a:endParaRPr lang="en-US" altLang="ja-JP" dirty="0"/>
          </a:p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62745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ja-JP" altLang="en-US" dirty="0" smtClean="0"/>
              <a:t>先行研究で使われた</a:t>
            </a:r>
            <a:r>
              <a:rPr lang="ja-JP" altLang="en-US" dirty="0" smtClean="0"/>
              <a:t>最適</a:t>
            </a:r>
            <a:r>
              <a:rPr lang="ja-JP" altLang="en-US" dirty="0"/>
              <a:t>な</a:t>
            </a:r>
            <a:r>
              <a:rPr lang="ja-JP" altLang="en-US" dirty="0" smtClean="0"/>
              <a:t>パラメータ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1631D-6764-2A49-A758-7C448F2B397B}" type="slidenum">
              <a:rPr kumimoji="1" lang="ja-JP" altLang="en-US" smtClean="0"/>
              <a:t>5</a:t>
            </a:fld>
            <a:endParaRPr kumimoji="1" lang="ja-JP" altLang="en-US"/>
          </a:p>
        </p:txBody>
      </p:sp>
      <p:pic>
        <p:nvPicPr>
          <p:cNvPr id="5" name="図 4" descr="スクリーンショット 2015-10-27 1.29.1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113" y="1205090"/>
            <a:ext cx="7155587" cy="4775200"/>
          </a:xfrm>
          <a:prstGeom prst="rect">
            <a:avLst/>
          </a:prstGeom>
        </p:spPr>
      </p:pic>
      <p:sp>
        <p:nvSpPr>
          <p:cNvPr id="6" name="テキスト ボックス 5"/>
          <p:cNvSpPr txBox="1"/>
          <p:nvPr/>
        </p:nvSpPr>
        <p:spPr>
          <a:xfrm>
            <a:off x="2363055" y="6002407"/>
            <a:ext cx="4456861" cy="707886"/>
          </a:xfrm>
          <a:prstGeom prst="rect">
            <a:avLst/>
          </a:prstGeom>
          <a:noFill/>
          <a:ln w="28575" cmpd="sng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ja-JP" altLang="en-US" sz="2000" dirty="0" smtClean="0">
                <a:latin typeface="ヒラギノ角ゴ Pro W3"/>
                <a:ea typeface="ヒラギノ角ゴ Pro W3"/>
                <a:cs typeface="ヒラギノ角ゴ Pro W3"/>
              </a:rPr>
              <a:t>先行</a:t>
            </a:r>
            <a:r>
              <a:rPr kumimoji="1" lang="ja-JP" altLang="en-US" sz="2000" dirty="0" smtClean="0">
                <a:latin typeface="ヒラギノ角ゴ Pro W3"/>
                <a:ea typeface="ヒラギノ角ゴ Pro W3"/>
                <a:cs typeface="ヒラギノ角ゴ Pro W3"/>
              </a:rPr>
              <a:t>研究から</a:t>
            </a:r>
            <a:r>
              <a:rPr kumimoji="1" lang="en-US" altLang="ja-JP" sz="2000" dirty="0" smtClean="0">
                <a:latin typeface="ヒラギノ角ゴ Pro W3"/>
                <a:ea typeface="ヒラギノ角ゴ Pro W3"/>
                <a:cs typeface="ヒラギノ角ゴ Pro W3"/>
              </a:rPr>
              <a:t>7</a:t>
            </a:r>
            <a:r>
              <a:rPr kumimoji="1" lang="ja-JP" altLang="en-US" sz="2000" dirty="0" smtClean="0">
                <a:latin typeface="ヒラギノ角ゴ Pro W3"/>
                <a:ea typeface="ヒラギノ角ゴ Pro W3"/>
                <a:cs typeface="ヒラギノ角ゴ Pro W3"/>
              </a:rPr>
              <a:t>種類のアルゴリズムの</a:t>
            </a:r>
            <a:endParaRPr kumimoji="1" lang="en-US" altLang="ja-JP" sz="2000" dirty="0" smtClean="0">
              <a:latin typeface="ヒラギノ角ゴ Pro W3"/>
              <a:ea typeface="ヒラギノ角ゴ Pro W3"/>
              <a:cs typeface="ヒラギノ角ゴ Pro W3"/>
            </a:endParaRPr>
          </a:p>
          <a:p>
            <a:pPr algn="ctr"/>
            <a:r>
              <a:rPr kumimoji="1" lang="ja-JP" altLang="en-US" sz="2000" dirty="0" smtClean="0">
                <a:latin typeface="ヒラギノ角ゴ Pro W3"/>
                <a:ea typeface="ヒラギノ角ゴ Pro W3"/>
                <a:cs typeface="ヒラギノ角ゴ Pro W3"/>
              </a:rPr>
              <a:t>合計</a:t>
            </a:r>
            <a:r>
              <a:rPr kumimoji="1" lang="en-US" altLang="ja-JP" sz="2000" dirty="0" smtClean="0">
                <a:latin typeface="ヒラギノ角ゴ Pro W3"/>
                <a:ea typeface="ヒラギノ角ゴ Pro W3"/>
                <a:cs typeface="ヒラギノ角ゴ Pro W3"/>
              </a:rPr>
              <a:t>21</a:t>
            </a:r>
            <a:r>
              <a:rPr kumimoji="1" lang="ja-JP" altLang="en-US" sz="2000" dirty="0" smtClean="0">
                <a:latin typeface="ヒラギノ角ゴ Pro W3"/>
                <a:ea typeface="ヒラギノ角ゴ Pro W3"/>
                <a:cs typeface="ヒラギノ角ゴ Pro W3"/>
              </a:rPr>
              <a:t>種類のパラメータを取得</a:t>
            </a:r>
            <a:endParaRPr kumimoji="1" lang="ja-JP" altLang="en-US" sz="2000" dirty="0">
              <a:latin typeface="ヒラギノ角ゴ Pro W3"/>
              <a:ea typeface="ヒラギノ角ゴ Pro W3"/>
              <a:cs typeface="ヒラギノ角ゴ Pro W3"/>
            </a:endParaRPr>
          </a:p>
        </p:txBody>
      </p:sp>
    </p:spTree>
    <p:extLst>
      <p:ext uri="{BB962C8B-B14F-4D97-AF65-F5344CB8AC3E}">
        <p14:creationId xmlns:p14="http://schemas.microsoft.com/office/powerpoint/2010/main" val="41514090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ja-JP" altLang="en-US" dirty="0" smtClean="0"/>
              <a:t>予備調査</a:t>
            </a:r>
            <a:r>
              <a:rPr lang="ja-JP" altLang="en-US" dirty="0"/>
              <a:t> </a:t>
            </a:r>
            <a:r>
              <a:rPr lang="en-US" altLang="ja-JP" dirty="0" smtClean="0"/>
              <a:t>:</a:t>
            </a:r>
            <a:r>
              <a:rPr lang="ja-JP" altLang="en-US" dirty="0" smtClean="0"/>
              <a:t> 最適なパラメータは，</a:t>
            </a:r>
            <a:r>
              <a:rPr lang="en-US" altLang="ja-JP" dirty="0" smtClean="0"/>
              <a:t/>
            </a:r>
            <a:br>
              <a:rPr lang="en-US" altLang="ja-JP" dirty="0" smtClean="0"/>
            </a:br>
            <a:r>
              <a:rPr lang="ja-JP" altLang="en-US" dirty="0" smtClean="0"/>
              <a:t>バグ票ごとに異なるか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1376947"/>
            <a:ext cx="8229600" cy="5279970"/>
          </a:xfrm>
        </p:spPr>
        <p:txBody>
          <a:bodyPr>
            <a:normAutofit/>
          </a:bodyPr>
          <a:lstStyle/>
          <a:p>
            <a:r>
              <a:rPr kumimoji="1" lang="ja-JP" altLang="en-US" dirty="0" smtClean="0"/>
              <a:t>対象プロジェクト </a:t>
            </a:r>
            <a:r>
              <a:rPr kumimoji="1" lang="en-US" altLang="ja-JP" dirty="0" smtClean="0"/>
              <a:t>:</a:t>
            </a:r>
            <a:r>
              <a:rPr kumimoji="1" lang="ja-JP" altLang="en-US" dirty="0" smtClean="0"/>
              <a:t> </a:t>
            </a:r>
            <a:r>
              <a:rPr kumimoji="1" lang="en-US" altLang="ja-JP" dirty="0" smtClean="0"/>
              <a:t>ASF</a:t>
            </a:r>
            <a:r>
              <a:rPr kumimoji="1" lang="ja-JP" altLang="en-US" dirty="0" smtClean="0"/>
              <a:t>の</a:t>
            </a:r>
            <a:r>
              <a:rPr kumimoji="1" lang="en-US" altLang="ja-JP" dirty="0" smtClean="0"/>
              <a:t>12</a:t>
            </a:r>
            <a:r>
              <a:rPr kumimoji="1" lang="ja-JP" altLang="en-US" dirty="0" smtClean="0"/>
              <a:t>のプロジェクト</a:t>
            </a:r>
            <a:endParaRPr kumimoji="1" lang="en-US" altLang="ja-JP" dirty="0" smtClean="0"/>
          </a:p>
          <a:p>
            <a:endParaRPr lang="en-US" altLang="ja-JP" dirty="0"/>
          </a:p>
          <a:p>
            <a:endParaRPr kumimoji="1" lang="en-US" altLang="ja-JP" dirty="0" smtClean="0"/>
          </a:p>
          <a:p>
            <a:endParaRPr lang="en-US" altLang="ja-JP" dirty="0"/>
          </a:p>
          <a:p>
            <a:endParaRPr kumimoji="1" lang="en-US" altLang="ja-JP" dirty="0" smtClean="0"/>
          </a:p>
          <a:p>
            <a:pPr marL="0" indent="0">
              <a:buNone/>
            </a:pPr>
            <a:endParaRPr lang="en-US" altLang="ja-JP" dirty="0" smtClean="0"/>
          </a:p>
          <a:p>
            <a:r>
              <a:rPr lang="ja-JP" altLang="en-US" dirty="0" smtClean="0"/>
              <a:t>最適なパラメータは，バグ票によって異なる</a:t>
            </a:r>
            <a:endParaRPr lang="en-US" altLang="ja-JP" dirty="0" smtClean="0"/>
          </a:p>
          <a:p>
            <a:pPr lvl="1"/>
            <a:r>
              <a:rPr lang="en-US" altLang="ja-JP" dirty="0"/>
              <a:t>50%</a:t>
            </a:r>
            <a:r>
              <a:rPr lang="ja-JP" altLang="en-US" dirty="0"/>
              <a:t>を超える検索エンジンは存在しない</a:t>
            </a:r>
            <a:endParaRPr lang="en-US" altLang="ja-JP" dirty="0"/>
          </a:p>
          <a:p>
            <a:pPr lvl="1"/>
            <a:r>
              <a:rPr lang="en-US" altLang="ja-JP" u="sng" dirty="0" err="1"/>
              <a:t>Nutch</a:t>
            </a:r>
            <a:r>
              <a:rPr lang="ja-JP" altLang="en-US" u="sng" dirty="0"/>
              <a:t>は，</a:t>
            </a:r>
            <a:r>
              <a:rPr lang="en-US" altLang="ja-JP" u="sng" dirty="0"/>
              <a:t>v1.8</a:t>
            </a:r>
            <a:r>
              <a:rPr lang="ja-JP" altLang="en-US" u="sng" dirty="0"/>
              <a:t>と</a:t>
            </a:r>
            <a:r>
              <a:rPr lang="en-US" altLang="ja-JP" u="sng" dirty="0"/>
              <a:t>v2.1</a:t>
            </a:r>
            <a:r>
              <a:rPr lang="ja-JP" altLang="en-US" u="sng" dirty="0"/>
              <a:t>で最適なパラメータが異なる</a:t>
            </a:r>
            <a:endParaRPr lang="en-US" altLang="ja-JP" u="sng" dirty="0"/>
          </a:p>
          <a:p>
            <a:endParaRPr lang="en-US" altLang="ja-JP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1631D-6764-2A49-A758-7C448F2B397B}" type="slidenum">
              <a:rPr kumimoji="1" lang="ja-JP" altLang="en-US" smtClean="0"/>
              <a:t>6</a:t>
            </a:fld>
            <a:endParaRPr kumimoji="1" lang="ja-JP" altLang="en-US"/>
          </a:p>
        </p:txBody>
      </p:sp>
      <p:pic>
        <p:nvPicPr>
          <p:cNvPr id="5" name="図 4" descr="スクリーンショット 2015-10-27 1.35.3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26160"/>
            <a:ext cx="9144000" cy="2599720"/>
          </a:xfrm>
          <a:prstGeom prst="rect">
            <a:avLst/>
          </a:prstGeom>
        </p:spPr>
      </p:pic>
      <p:sp>
        <p:nvSpPr>
          <p:cNvPr id="7" name="テキスト ボックス 6"/>
          <p:cNvSpPr txBox="1"/>
          <p:nvPr/>
        </p:nvSpPr>
        <p:spPr>
          <a:xfrm>
            <a:off x="666750" y="5998349"/>
            <a:ext cx="7879080" cy="461665"/>
          </a:xfrm>
          <a:prstGeom prst="rect">
            <a:avLst/>
          </a:prstGeom>
          <a:noFill/>
          <a:ln w="28575" cmpd="sng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ja-JP" altLang="en-US" sz="2400" dirty="0">
                <a:latin typeface="ヒラギノ角ゴ Pro W3"/>
                <a:ea typeface="ヒラギノ角ゴ Pro W3"/>
                <a:cs typeface="ヒラギノ角ゴ Pro W3"/>
              </a:rPr>
              <a:t>バグ票ごとに最適なパラメータを推薦する仕組みが</a:t>
            </a:r>
            <a:r>
              <a:rPr lang="ja-JP" altLang="en-US" sz="2400" dirty="0" smtClean="0">
                <a:latin typeface="ヒラギノ角ゴ Pro W3"/>
                <a:ea typeface="ヒラギノ角ゴ Pro W3"/>
                <a:cs typeface="ヒラギノ角ゴ Pro W3"/>
              </a:rPr>
              <a:t>必要</a:t>
            </a:r>
            <a:endParaRPr lang="en-US" altLang="ja-JP" sz="2400" dirty="0">
              <a:latin typeface="ヒラギノ角ゴ Pro W3"/>
              <a:ea typeface="ヒラギノ角ゴ Pro W3"/>
              <a:cs typeface="ヒラギノ角ゴ Pro W3"/>
            </a:endParaRPr>
          </a:p>
        </p:txBody>
      </p:sp>
    </p:spTree>
    <p:extLst>
      <p:ext uri="{BB962C8B-B14F-4D97-AF65-F5344CB8AC3E}">
        <p14:creationId xmlns:p14="http://schemas.microsoft.com/office/powerpoint/2010/main" val="42265140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179917"/>
            <a:ext cx="8229600" cy="677334"/>
          </a:xfrm>
        </p:spPr>
        <p:txBody>
          <a:bodyPr>
            <a:normAutofit fontScale="90000"/>
          </a:bodyPr>
          <a:lstStyle/>
          <a:p>
            <a:r>
              <a:rPr kumimoji="1" lang="ja-JP" altLang="en-US" dirty="0" smtClean="0"/>
              <a:t>目的とアプローチ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199" y="1312333"/>
            <a:ext cx="8485717" cy="5512805"/>
          </a:xfrm>
        </p:spPr>
        <p:txBody>
          <a:bodyPr>
            <a:normAutofit lnSpcReduction="10000"/>
          </a:bodyPr>
          <a:lstStyle/>
          <a:p>
            <a:r>
              <a:rPr lang="ja-JP" altLang="en-US" dirty="0" smtClean="0"/>
              <a:t>目的</a:t>
            </a:r>
            <a:endParaRPr lang="en-US" altLang="ja-JP" dirty="0" smtClean="0"/>
          </a:p>
          <a:p>
            <a:pPr lvl="1"/>
            <a:r>
              <a:rPr lang="ja-JP" altLang="en-US" dirty="0"/>
              <a:t>単語の属性を考慮した，</a:t>
            </a:r>
            <a:r>
              <a:rPr lang="ja-JP" altLang="en-US" dirty="0" smtClean="0"/>
              <a:t>バグ票ごとに最適なパラメータを推薦する</a:t>
            </a:r>
            <a:r>
              <a:rPr kumimoji="1" lang="ja-JP" altLang="en-US" dirty="0" smtClean="0"/>
              <a:t>する手法の構築</a:t>
            </a:r>
            <a:endParaRPr lang="en-US" altLang="ja-JP" dirty="0" smtClean="0"/>
          </a:p>
          <a:p>
            <a:r>
              <a:rPr lang="ja-JP" altLang="en-US" dirty="0" smtClean="0"/>
              <a:t>アプローチ</a:t>
            </a:r>
            <a:endParaRPr lang="en-US" altLang="ja-JP" dirty="0" smtClean="0"/>
          </a:p>
          <a:p>
            <a:pPr lvl="1"/>
            <a:r>
              <a:rPr kumimoji="1" lang="en-US" altLang="ja-JP" dirty="0" smtClean="0"/>
              <a:t>QUEST(</a:t>
            </a:r>
            <a:r>
              <a:rPr kumimoji="1" lang="en-US" altLang="ja-JP" dirty="0" err="1" smtClean="0">
                <a:solidFill>
                  <a:srgbClr val="000000"/>
                </a:solidFill>
              </a:rPr>
              <a:t>QUEry</a:t>
            </a:r>
            <a:r>
              <a:rPr kumimoji="1" lang="en-US" altLang="ja-JP" dirty="0" smtClean="0">
                <a:solidFill>
                  <a:srgbClr val="000000"/>
                </a:solidFill>
              </a:rPr>
              <a:t>-based configuration for Software </a:t>
            </a:r>
            <a:r>
              <a:rPr kumimoji="1" lang="en-US" altLang="ja-JP" dirty="0" err="1" smtClean="0">
                <a:solidFill>
                  <a:srgbClr val="000000"/>
                </a:solidFill>
              </a:rPr>
              <a:t>reTrieval</a:t>
            </a:r>
            <a:r>
              <a:rPr kumimoji="1" lang="en-US" altLang="ja-JP" dirty="0" smtClean="0"/>
              <a:t>)</a:t>
            </a:r>
            <a:r>
              <a:rPr kumimoji="1" lang="ja-JP" altLang="en-US" dirty="0" smtClean="0"/>
              <a:t>の提案</a:t>
            </a:r>
            <a:endParaRPr kumimoji="1" lang="en-US" altLang="ja-JP" dirty="0" smtClean="0"/>
          </a:p>
          <a:p>
            <a:pPr marL="1314450" lvl="2" indent="-457200"/>
            <a:r>
              <a:rPr lang="ja-JP" altLang="en-US" dirty="0" smtClean="0"/>
              <a:t>学習</a:t>
            </a:r>
            <a:r>
              <a:rPr lang="ja-JP" altLang="en-US" dirty="0" smtClean="0"/>
              <a:t>フェーズ</a:t>
            </a:r>
            <a:r>
              <a:rPr lang="ja-JP" altLang="en-US" dirty="0" smtClean="0"/>
              <a:t> </a:t>
            </a:r>
            <a:r>
              <a:rPr lang="en-US" altLang="ja-JP" dirty="0" smtClean="0"/>
              <a:t>:</a:t>
            </a:r>
            <a:r>
              <a:rPr lang="ja-JP" altLang="en-US" dirty="0" smtClean="0"/>
              <a:t> 最適なパラメータとテキストデータの関係を学習する</a:t>
            </a:r>
            <a:endParaRPr lang="en-US" altLang="ja-JP" dirty="0" smtClean="0"/>
          </a:p>
          <a:p>
            <a:pPr marL="1771650" lvl="3" indent="-457200">
              <a:buFont typeface="+mj-lt"/>
              <a:buAutoNum type="arabicPeriod"/>
            </a:pPr>
            <a:r>
              <a:rPr lang="ja-JP" altLang="en-US" dirty="0" smtClean="0"/>
              <a:t>先行研究で使われた最適なパラメータとデータセットを入力</a:t>
            </a:r>
            <a:endParaRPr lang="en-US" altLang="ja-JP" dirty="0" smtClean="0"/>
          </a:p>
          <a:p>
            <a:pPr marL="1771650" lvl="3" indent="-457200">
              <a:buFont typeface="+mj-lt"/>
              <a:buAutoNum type="arabicPeriod"/>
            </a:pPr>
            <a:r>
              <a:rPr lang="en-US" altLang="ja-JP" dirty="0" err="1" smtClean="0"/>
              <a:t>Retrival</a:t>
            </a:r>
            <a:r>
              <a:rPr lang="ja-JP" altLang="en-US" dirty="0" smtClean="0"/>
              <a:t> </a:t>
            </a:r>
            <a:r>
              <a:rPr lang="ja-JP" altLang="ja-JP" dirty="0" smtClean="0"/>
              <a:t>P</a:t>
            </a:r>
            <a:r>
              <a:rPr lang="en-US" altLang="ja-JP" dirty="0" err="1" smtClean="0"/>
              <a:t>roperties</a:t>
            </a:r>
            <a:r>
              <a:rPr lang="ja-JP" altLang="en-US" dirty="0" smtClean="0"/>
              <a:t> </a:t>
            </a:r>
            <a:r>
              <a:rPr lang="en-US" altLang="ja-JP" dirty="0" smtClean="0"/>
              <a:t>and</a:t>
            </a:r>
            <a:r>
              <a:rPr lang="ja-JP" altLang="en-US" dirty="0" smtClean="0"/>
              <a:t> </a:t>
            </a:r>
            <a:r>
              <a:rPr lang="en-US" altLang="ja-JP" dirty="0" err="1" smtClean="0"/>
              <a:t>Mesure</a:t>
            </a:r>
            <a:r>
              <a:rPr lang="ja-JP" altLang="en-US" dirty="0" smtClean="0"/>
              <a:t>メトリクスを用いて，単語の属性を数値化</a:t>
            </a:r>
            <a:endParaRPr lang="en-US" altLang="ja-JP" dirty="0" smtClean="0"/>
          </a:p>
          <a:p>
            <a:pPr marL="1771650" lvl="3" indent="-457200">
              <a:buFont typeface="+mj-lt"/>
              <a:buAutoNum type="arabicPeriod"/>
            </a:pPr>
            <a:r>
              <a:rPr lang="ja-JP" altLang="en-US" dirty="0" smtClean="0"/>
              <a:t>パラメータとメトリクスの結果から分類木を作成</a:t>
            </a:r>
            <a:endParaRPr lang="en-US" altLang="ja-JP" dirty="0" smtClean="0"/>
          </a:p>
          <a:p>
            <a:pPr marL="1314450" lvl="2" indent="-457200"/>
            <a:r>
              <a:rPr lang="ja-JP" altLang="en-US" dirty="0" smtClean="0"/>
              <a:t>推薦フェーズ</a:t>
            </a:r>
            <a:endParaRPr lang="en-US" altLang="ja-JP" dirty="0" smtClean="0"/>
          </a:p>
          <a:p>
            <a:pPr marL="1771650" lvl="3" indent="-457200"/>
            <a:r>
              <a:rPr lang="ja-JP" altLang="en-US" dirty="0" smtClean="0"/>
              <a:t>入力</a:t>
            </a:r>
            <a:r>
              <a:rPr lang="en-US" altLang="ja-JP" dirty="0" smtClean="0"/>
              <a:t> : </a:t>
            </a:r>
            <a:r>
              <a:rPr lang="ja-JP" altLang="en-US" dirty="0" smtClean="0"/>
              <a:t>バグ票</a:t>
            </a:r>
            <a:endParaRPr lang="en-US" altLang="ja-JP" dirty="0" smtClean="0"/>
          </a:p>
          <a:p>
            <a:pPr marL="1771650" lvl="3" indent="-457200"/>
            <a:r>
              <a:rPr lang="ja-JP" altLang="en-US" dirty="0" smtClean="0"/>
              <a:t>出力</a:t>
            </a:r>
            <a:r>
              <a:rPr lang="en-US" altLang="ja-JP" dirty="0" smtClean="0"/>
              <a:t> :</a:t>
            </a:r>
            <a:r>
              <a:rPr lang="ja-JP" altLang="en-US" dirty="0" smtClean="0"/>
              <a:t> 最適なパラメータ</a:t>
            </a:r>
            <a:endParaRPr lang="en-US" altLang="ja-JP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1631D-6764-2A49-A758-7C448F2B397B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1311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ja-JP" dirty="0"/>
              <a:t>R</a:t>
            </a:r>
            <a:r>
              <a:rPr lang="en-US" altLang="ja-JP" dirty="0" err="1" smtClean="0"/>
              <a:t>etrival</a:t>
            </a:r>
            <a:r>
              <a:rPr lang="en-US" altLang="ja-JP" dirty="0" smtClean="0"/>
              <a:t> </a:t>
            </a:r>
            <a:r>
              <a:rPr lang="en-US" altLang="ja-JP" dirty="0" smtClean="0"/>
              <a:t>P</a:t>
            </a:r>
            <a:r>
              <a:rPr lang="en-US" altLang="ja-JP" dirty="0" smtClean="0"/>
              <a:t>roperties</a:t>
            </a:r>
            <a:r>
              <a:rPr lang="ja-JP" altLang="en-US" dirty="0" smtClean="0"/>
              <a:t> </a:t>
            </a:r>
            <a:r>
              <a:rPr lang="en-US" altLang="ja-JP" dirty="0" smtClean="0"/>
              <a:t>and</a:t>
            </a:r>
            <a:r>
              <a:rPr lang="ja-JP" altLang="en-US" dirty="0" smtClean="0"/>
              <a:t> </a:t>
            </a:r>
            <a:r>
              <a:rPr lang="en-US" altLang="ja-JP" dirty="0" err="1" smtClean="0"/>
              <a:t>Mesure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ja-JP" dirty="0" smtClean="0"/>
              <a:t>Bug Localization</a:t>
            </a:r>
            <a:r>
              <a:rPr lang="ja-JP" altLang="en-US" dirty="0" smtClean="0"/>
              <a:t>における単語の属性を数値化</a:t>
            </a:r>
            <a:endParaRPr lang="en-US" altLang="ja-JP" dirty="0" smtClean="0"/>
          </a:p>
          <a:p>
            <a:pPr lvl="1"/>
            <a:r>
              <a:rPr lang="en-US" altLang="ja-JP" dirty="0" smtClean="0"/>
              <a:t>Specificity</a:t>
            </a:r>
            <a:r>
              <a:rPr lang="en-US" altLang="ja-JP" dirty="0" smtClean="0"/>
              <a:t> : </a:t>
            </a:r>
            <a:r>
              <a:rPr kumimoji="1" lang="ja-JP" altLang="en-US" dirty="0" smtClean="0"/>
              <a:t>特殊</a:t>
            </a:r>
            <a:r>
              <a:rPr kumimoji="1" lang="ja-JP" altLang="en-US" dirty="0" smtClean="0"/>
              <a:t>性</a:t>
            </a:r>
            <a:r>
              <a:rPr lang="en-US" altLang="ja-JP" dirty="0" smtClean="0"/>
              <a:t>(TF-IDF</a:t>
            </a:r>
            <a:r>
              <a:rPr lang="ja-JP" altLang="en-US" dirty="0" smtClean="0"/>
              <a:t>など</a:t>
            </a:r>
            <a:r>
              <a:rPr lang="en-US" altLang="ja-JP" dirty="0" smtClean="0"/>
              <a:t>)</a:t>
            </a:r>
            <a:endParaRPr kumimoji="1" lang="en-US" altLang="ja-JP" dirty="0" smtClean="0"/>
          </a:p>
          <a:p>
            <a:pPr lvl="1"/>
            <a:r>
              <a:rPr lang="en-US" altLang="ja-JP" dirty="0" smtClean="0"/>
              <a:t>Coherency</a:t>
            </a:r>
            <a:r>
              <a:rPr lang="en-US" altLang="en-US" dirty="0" smtClean="0"/>
              <a:t> </a:t>
            </a:r>
            <a:r>
              <a:rPr lang="en-US" altLang="en-US" dirty="0" smtClean="0"/>
              <a:t>: </a:t>
            </a:r>
            <a:r>
              <a:rPr lang="ja-JP" altLang="en-US" dirty="0" smtClean="0"/>
              <a:t>同時使用性</a:t>
            </a:r>
            <a:endParaRPr lang="en-US" altLang="ja-JP" dirty="0" smtClean="0"/>
          </a:p>
          <a:p>
            <a:pPr lvl="1"/>
            <a:r>
              <a:rPr lang="ja-JP" altLang="ja-JP" dirty="0" smtClean="0"/>
              <a:t>S</a:t>
            </a:r>
            <a:r>
              <a:rPr lang="en-US" altLang="ja-JP" dirty="0" err="1" smtClean="0"/>
              <a:t>imilality</a:t>
            </a:r>
            <a:r>
              <a:rPr lang="en-US" altLang="en-US" dirty="0" smtClean="0"/>
              <a:t> : </a:t>
            </a:r>
            <a:r>
              <a:rPr lang="ja-JP" altLang="en-US" dirty="0" smtClean="0"/>
              <a:t>使用方法</a:t>
            </a:r>
            <a:r>
              <a:rPr lang="ja-JP" altLang="en-US" dirty="0" smtClean="0"/>
              <a:t>の類似性</a:t>
            </a:r>
            <a:endParaRPr lang="en-US" altLang="ja-JP" dirty="0" smtClean="0"/>
          </a:p>
          <a:p>
            <a:pPr lvl="1"/>
            <a:endParaRPr lang="en-US" altLang="ja-JP" dirty="0"/>
          </a:p>
          <a:p>
            <a:pPr lvl="1"/>
            <a:endParaRPr lang="en-US" altLang="ja-JP" dirty="0" smtClean="0"/>
          </a:p>
          <a:p>
            <a:pPr marL="457200" lvl="1" indent="0">
              <a:buNone/>
            </a:pPr>
            <a:endParaRPr lang="en-US" altLang="ja-JP" dirty="0" smtClean="0"/>
          </a:p>
          <a:p>
            <a:pPr lvl="1"/>
            <a:r>
              <a:rPr lang="en-US" altLang="ja-JP" dirty="0" smtClean="0"/>
              <a:t>Term Relatedness : </a:t>
            </a:r>
            <a:r>
              <a:rPr lang="ja-JP" altLang="en-US" dirty="0" smtClean="0"/>
              <a:t>単語の関連性</a:t>
            </a:r>
            <a:endParaRPr lang="en-US" altLang="ja-JP" dirty="0" smtClean="0"/>
          </a:p>
          <a:p>
            <a:pPr lvl="2"/>
            <a:r>
              <a:rPr lang="ja-JP" altLang="en-US" dirty="0" smtClean="0"/>
              <a:t>意味的に類似しているか，</a:t>
            </a:r>
            <a:r>
              <a:rPr lang="en-US" altLang="ja-JP" dirty="0" smtClean="0"/>
              <a:t>(</a:t>
            </a:r>
            <a:r>
              <a:rPr lang="en-US" altLang="ja-JP" dirty="0" err="1" smtClean="0"/>
              <a:t>WordNet</a:t>
            </a:r>
            <a:r>
              <a:rPr lang="en-US" altLang="ja-JP" dirty="0" smtClean="0"/>
              <a:t>)</a:t>
            </a:r>
          </a:p>
          <a:p>
            <a:pPr lvl="2"/>
            <a:endParaRPr lang="en-US" altLang="ja-JP" dirty="0" smtClean="0"/>
          </a:p>
          <a:p>
            <a:pPr lvl="1"/>
            <a:r>
              <a:rPr lang="ja-JP" altLang="ja-JP" dirty="0" smtClean="0"/>
              <a:t>R</a:t>
            </a:r>
            <a:r>
              <a:rPr lang="en-US" altLang="ja-JP" dirty="0" err="1" smtClean="0"/>
              <a:t>obustness</a:t>
            </a:r>
            <a:r>
              <a:rPr lang="ja-JP" altLang="en-US" dirty="0" smtClean="0"/>
              <a:t> </a:t>
            </a:r>
            <a:r>
              <a:rPr lang="en-US" altLang="ja-JP" dirty="0" smtClean="0"/>
              <a:t>:</a:t>
            </a:r>
            <a:r>
              <a:rPr lang="en-US" altLang="en-US" dirty="0"/>
              <a:t> </a:t>
            </a:r>
            <a:r>
              <a:rPr lang="ja-JP" altLang="en-US" dirty="0" smtClean="0"/>
              <a:t>検索結果がどれくらいロバストか</a:t>
            </a:r>
            <a:endParaRPr lang="en-US" altLang="ja-JP" dirty="0" smtClean="0"/>
          </a:p>
          <a:p>
            <a:pPr marL="457200" lvl="1" indent="0">
              <a:buNone/>
            </a:pPr>
            <a:endParaRPr lang="en-US" altLang="ja-JP" dirty="0" smtClean="0"/>
          </a:p>
          <a:p>
            <a:pPr lvl="1"/>
            <a:endParaRPr lang="en-US" altLang="ja-JP" dirty="0"/>
          </a:p>
          <a:p>
            <a:pPr lvl="1"/>
            <a:endParaRPr lang="en-US" altLang="ja-JP" dirty="0" smtClean="0"/>
          </a:p>
          <a:p>
            <a:pPr marL="457200" lvl="1" indent="0">
              <a:buNone/>
            </a:pPr>
            <a:endParaRPr lang="en-US" altLang="ja-JP" dirty="0" smtClean="0"/>
          </a:p>
          <a:p>
            <a:endParaRPr lang="en-US" altLang="ja-JP" dirty="0"/>
          </a:p>
          <a:p>
            <a:endParaRPr kumimoji="1" lang="en-US" altLang="ja-JP" dirty="0" smtClean="0"/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1631D-6764-2A49-A758-7C448F2B397B}" type="slidenum">
              <a:rPr kumimoji="1" lang="ja-JP" altLang="en-US" smtClean="0"/>
              <a:t>8</a:t>
            </a:fld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062025" y="3715118"/>
            <a:ext cx="5788764" cy="646331"/>
          </a:xfrm>
          <a:prstGeom prst="rect">
            <a:avLst/>
          </a:prstGeom>
          <a:noFill/>
          <a:ln w="28575" cmpd="sng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ja-JP" dirty="0">
                <a:latin typeface="ヒラギノ角ゴ Pro W3"/>
                <a:ea typeface="ヒラギノ角ゴ Pro W3"/>
                <a:cs typeface="ヒラギノ角ゴ Pro W3"/>
              </a:rPr>
              <a:t>Empty map with the specified maximum </a:t>
            </a:r>
            <a:r>
              <a:rPr lang="en-US" altLang="ja-JP" b="1" u="sng" dirty="0" smtClean="0">
                <a:latin typeface="ヒラギノ角ゴ Pro W3"/>
                <a:ea typeface="ヒラギノ角ゴ Pro W3"/>
                <a:cs typeface="ヒラギノ角ゴ Pro W3"/>
              </a:rPr>
              <a:t>size</a:t>
            </a:r>
            <a:endParaRPr lang="en-US" altLang="ja-JP" dirty="0" smtClean="0">
              <a:latin typeface="ヒラギノ角ゴ Pro W3"/>
              <a:ea typeface="ヒラギノ角ゴ Pro W3"/>
              <a:cs typeface="ヒラギノ角ゴ Pro W3"/>
            </a:endParaRPr>
          </a:p>
          <a:p>
            <a:r>
              <a:rPr lang="en-US" altLang="ja-JP" dirty="0" smtClean="0">
                <a:latin typeface="ヒラギノ角ゴ Pro W3"/>
                <a:ea typeface="ヒラギノ角ゴ Pro W3"/>
                <a:cs typeface="ヒラギノ角ゴ Pro W3"/>
              </a:rPr>
              <a:t>Empty </a:t>
            </a:r>
            <a:r>
              <a:rPr lang="en-US" altLang="ja-JP" dirty="0">
                <a:latin typeface="ヒラギノ角ゴ Pro W3"/>
                <a:ea typeface="ヒラギノ角ゴ Pro W3"/>
                <a:cs typeface="ヒラギノ角ゴ Pro W3"/>
              </a:rPr>
              <a:t>map with the specified maximum </a:t>
            </a:r>
            <a:r>
              <a:rPr lang="en-US" altLang="ja-JP" b="1" u="sng" dirty="0">
                <a:latin typeface="ヒラギノ角ゴ Pro W3"/>
                <a:ea typeface="ヒラギノ角ゴ Pro W3"/>
                <a:cs typeface="ヒラギノ角ゴ Pro W3"/>
              </a:rPr>
              <a:t>capacity</a:t>
            </a:r>
            <a:r>
              <a:rPr lang="en-US" altLang="ja-JP" dirty="0">
                <a:latin typeface="ヒラギノ角ゴ Pro W3"/>
                <a:ea typeface="ヒラギノ角ゴ Pro W3"/>
                <a:cs typeface="ヒラギノ角ゴ Pro W3"/>
              </a:rPr>
              <a:t> </a:t>
            </a:r>
            <a:endParaRPr lang="en-US" altLang="ja-JP" dirty="0">
              <a:latin typeface="ヒラギノ角ゴ Pro W3"/>
              <a:ea typeface="ヒラギノ角ゴ Pro W3"/>
              <a:cs typeface="ヒラギノ角ゴ Pro W3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1284275" y="3326894"/>
            <a:ext cx="2331176" cy="369332"/>
          </a:xfrm>
          <a:prstGeom prst="rect">
            <a:avLst/>
          </a:prstGeom>
          <a:noFill/>
          <a:ln w="28575" cmpd="sng">
            <a:noFill/>
          </a:ln>
        </p:spPr>
        <p:txBody>
          <a:bodyPr wrap="none" rtlCol="0">
            <a:spAutoFit/>
          </a:bodyPr>
          <a:lstStyle/>
          <a:p>
            <a:r>
              <a:rPr lang="en-US" altLang="en-US" dirty="0" err="1" smtClean="0">
                <a:latin typeface="ヒラギノ角ゴ Pro W3"/>
                <a:ea typeface="ヒラギノ角ゴ Pro W3"/>
                <a:cs typeface="ヒラギノ角ゴ Pro W3"/>
              </a:rPr>
              <a:t>Similality</a:t>
            </a:r>
            <a:r>
              <a:rPr lang="ja-JP" altLang="en-US" dirty="0" smtClean="0">
                <a:latin typeface="ヒラギノ角ゴ Pro W3"/>
                <a:ea typeface="ヒラギノ角ゴ Pro W3"/>
                <a:cs typeface="ヒラギノ角ゴ Pro W3"/>
              </a:rPr>
              <a:t>が高い単語</a:t>
            </a:r>
            <a:endParaRPr kumimoji="1" lang="ja-JP" altLang="en-US" dirty="0">
              <a:latin typeface="ヒラギノ角ゴ Pro W3"/>
              <a:ea typeface="ヒラギノ角ゴ Pro W3"/>
              <a:cs typeface="ヒラギノ角ゴ Pro W3"/>
            </a:endParaRPr>
          </a:p>
        </p:txBody>
      </p:sp>
    </p:spTree>
    <p:extLst>
      <p:ext uri="{BB962C8B-B14F-4D97-AF65-F5344CB8AC3E}">
        <p14:creationId xmlns:p14="http://schemas.microsoft.com/office/powerpoint/2010/main" val="32573427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QUEST</a:t>
            </a:r>
            <a:r>
              <a:rPr lang="ja-JP" altLang="en-US" dirty="0" smtClean="0"/>
              <a:t>評価</a:t>
            </a:r>
            <a:r>
              <a:rPr kumimoji="1" lang="ja-JP" altLang="en-US" dirty="0" smtClean="0"/>
              <a:t>実験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smtClean="0"/>
              <a:t>Research</a:t>
            </a:r>
            <a:r>
              <a:rPr kumimoji="1" lang="ja-JP" altLang="en-US" dirty="0" smtClean="0"/>
              <a:t> </a:t>
            </a:r>
            <a:r>
              <a:rPr kumimoji="1" lang="en-US" altLang="ja-JP" dirty="0" smtClean="0"/>
              <a:t>Question</a:t>
            </a:r>
          </a:p>
          <a:p>
            <a:pPr lvl="1"/>
            <a:r>
              <a:rPr kumimoji="1" lang="en-US" altLang="ja-JP" dirty="0" smtClean="0"/>
              <a:t>RQ1 : </a:t>
            </a:r>
            <a:r>
              <a:rPr lang="ja-JP" altLang="en-US" dirty="0" smtClean="0"/>
              <a:t>どれくらい</a:t>
            </a:r>
            <a:r>
              <a:rPr kumimoji="1" lang="ja-JP" altLang="en-US" dirty="0" smtClean="0"/>
              <a:t>正確に，各バグ票における最適なパラメータのを推薦できるか</a:t>
            </a:r>
            <a:endParaRPr kumimoji="1" lang="en-US" altLang="ja-JP" dirty="0" smtClean="0"/>
          </a:p>
          <a:p>
            <a:pPr lvl="1"/>
            <a:r>
              <a:rPr lang="ja-JP" altLang="ja-JP" dirty="0" smtClean="0"/>
              <a:t>R</a:t>
            </a:r>
            <a:r>
              <a:rPr lang="en-US" altLang="ja-JP" dirty="0" smtClean="0"/>
              <a:t>Q2</a:t>
            </a:r>
            <a:r>
              <a:rPr lang="ja-JP" altLang="en-US" dirty="0" smtClean="0"/>
              <a:t> </a:t>
            </a:r>
            <a:r>
              <a:rPr lang="en-US" altLang="ja-JP" dirty="0" smtClean="0"/>
              <a:t>:</a:t>
            </a:r>
            <a:r>
              <a:rPr lang="ja-JP" altLang="en-US" dirty="0" smtClean="0"/>
              <a:t> 推薦されたパラメータで，</a:t>
            </a:r>
            <a:r>
              <a:rPr lang="en-US" altLang="ja-JP" dirty="0" smtClean="0"/>
              <a:t>Bug Localization</a:t>
            </a:r>
            <a:r>
              <a:rPr lang="ja-JP" altLang="en-US" dirty="0" smtClean="0"/>
              <a:t>を行うと，単一のアルゴリズムで実行したときよりどれくらい改善するのか</a:t>
            </a:r>
            <a:endParaRPr lang="en-US" altLang="ja-JP" dirty="0" smtClean="0"/>
          </a:p>
          <a:p>
            <a:r>
              <a:rPr kumimoji="1" lang="en-US" altLang="ja-JP" dirty="0" smtClean="0"/>
              <a:t>Dataset</a:t>
            </a:r>
            <a:r>
              <a:rPr kumimoji="1" lang="ja-JP" altLang="en-US" dirty="0" smtClean="0"/>
              <a:t> </a:t>
            </a:r>
            <a:r>
              <a:rPr kumimoji="1" lang="en-US" altLang="ja-JP" dirty="0" smtClean="0"/>
              <a:t>:</a:t>
            </a:r>
            <a:r>
              <a:rPr lang="en-US" altLang="en-US" dirty="0"/>
              <a:t> </a:t>
            </a:r>
            <a:r>
              <a:rPr lang="en-US" altLang="en-US" dirty="0" smtClean="0"/>
              <a:t>ASF</a:t>
            </a:r>
            <a:r>
              <a:rPr lang="ja-JP" altLang="en-US" dirty="0" smtClean="0"/>
              <a:t>における</a:t>
            </a:r>
            <a:r>
              <a:rPr lang="en-US" altLang="ja-JP" dirty="0" smtClean="0"/>
              <a:t>12</a:t>
            </a:r>
            <a:r>
              <a:rPr lang="ja-JP" altLang="en-US" dirty="0" smtClean="0"/>
              <a:t>のプロジェクト</a:t>
            </a:r>
            <a:endParaRPr kumimoji="1" lang="en-US" altLang="ja-JP" dirty="0" smtClean="0"/>
          </a:p>
          <a:p>
            <a:endParaRPr kumimoji="1" lang="en-US" altLang="ja-JP" dirty="0"/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1631D-6764-2A49-A758-7C448F2B397B}" type="slidenum">
              <a:rPr kumimoji="1" lang="ja-JP" altLang="en-US" smtClean="0"/>
              <a:t>9</a:t>
            </a:fld>
            <a:endParaRPr kumimoji="1" lang="ja-JP" altLang="en-US"/>
          </a:p>
        </p:txBody>
      </p:sp>
      <p:pic>
        <p:nvPicPr>
          <p:cNvPr id="5" name="図 4" descr="スクリーンショット 2015-10-25 20.25.4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5416" y="4462652"/>
            <a:ext cx="4804833" cy="2362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43734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1" algn="ctr" defTabSz="457200" rtl="0">
              <a:spcBef>
                <a:spcPct val="0"/>
              </a:spcBef>
            </a:pPr>
            <a:r>
              <a:rPr kumimoji="1" lang="en-US" altLang="ja-JP" sz="3200" dirty="0" smtClean="0">
                <a:latin typeface="ヒラギノ角ゴ Pro W3"/>
                <a:ea typeface="ヒラギノ角ゴ Pro W3"/>
                <a:cs typeface="ヒラギノ角ゴ Pro W3"/>
              </a:rPr>
              <a:t>RQ1 : </a:t>
            </a:r>
            <a:r>
              <a:rPr lang="ja-JP" altLang="en-US" sz="3200" dirty="0" smtClean="0">
                <a:latin typeface="ヒラギノ角ゴ Pro W3"/>
                <a:ea typeface="ヒラギノ角ゴ Pro W3"/>
                <a:cs typeface="ヒラギノ角ゴ Pro W3"/>
              </a:rPr>
              <a:t>どれくらい</a:t>
            </a:r>
            <a:r>
              <a:rPr kumimoji="1" lang="ja-JP" altLang="en-US" sz="3200" dirty="0" smtClean="0">
                <a:latin typeface="ヒラギノ角ゴ Pro W3"/>
                <a:ea typeface="ヒラギノ角ゴ Pro W3"/>
                <a:cs typeface="ヒラギノ角ゴ Pro W3"/>
              </a:rPr>
              <a:t>正確に，各バグ票における最適なパラメータのを推薦できるか</a:t>
            </a:r>
            <a:endParaRPr kumimoji="1" lang="ja-JP" altLang="en-US" sz="3200" dirty="0">
              <a:latin typeface="ヒラギノ角ゴ Pro W3"/>
              <a:ea typeface="ヒラギノ角ゴ Pro W3"/>
              <a:cs typeface="ヒラギノ角ゴ Pro W3"/>
            </a:endParaRP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1631D-6764-2A49-A758-7C448F2B397B}" type="slidenum">
              <a:rPr kumimoji="1" lang="ja-JP" altLang="en-US" smtClean="0"/>
              <a:t>10</a:t>
            </a:fld>
            <a:endParaRPr kumimoji="1" lang="ja-JP" altLang="en-US"/>
          </a:p>
        </p:txBody>
      </p:sp>
      <p:pic>
        <p:nvPicPr>
          <p:cNvPr id="5" name="図 4" descr="スクリーンショット 2015-10-25 20.37.2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1085" y="1376947"/>
            <a:ext cx="6081182" cy="3884315"/>
          </a:xfrm>
          <a:prstGeom prst="rect">
            <a:avLst/>
          </a:prstGeom>
        </p:spPr>
      </p:pic>
      <p:sp>
        <p:nvSpPr>
          <p:cNvPr id="7" name="テキスト ボックス 6"/>
          <p:cNvSpPr txBox="1"/>
          <p:nvPr/>
        </p:nvSpPr>
        <p:spPr>
          <a:xfrm>
            <a:off x="1971737" y="5375021"/>
            <a:ext cx="5173211" cy="1200328"/>
          </a:xfrm>
          <a:prstGeom prst="rect">
            <a:avLst/>
          </a:prstGeom>
          <a:noFill/>
          <a:ln w="28575" cmpd="sng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ja-JP" sz="2400" dirty="0">
                <a:latin typeface="ヒラギノ角ゴ Pro W3"/>
                <a:ea typeface="ヒラギノ角ゴ Pro W3"/>
                <a:cs typeface="ヒラギノ角ゴ Pro W3"/>
              </a:rPr>
              <a:t>Top-3</a:t>
            </a:r>
            <a:r>
              <a:rPr lang="ja-JP" altLang="en-US" sz="2400" dirty="0">
                <a:latin typeface="ヒラギノ角ゴ Pro W3"/>
                <a:ea typeface="ヒラギノ角ゴ Pro W3"/>
                <a:cs typeface="ヒラギノ角ゴ Pro W3"/>
              </a:rPr>
              <a:t>までだ</a:t>
            </a:r>
            <a:r>
              <a:rPr lang="ja-JP" altLang="en-US" sz="2400" dirty="0" smtClean="0">
                <a:latin typeface="ヒラギノ角ゴ Pro W3"/>
                <a:ea typeface="ヒラギノ角ゴ Pro W3"/>
                <a:cs typeface="ヒラギノ角ゴ Pro W3"/>
              </a:rPr>
              <a:t>と</a:t>
            </a:r>
            <a:endParaRPr lang="en-US" altLang="ja-JP" sz="2400" dirty="0" smtClean="0">
              <a:latin typeface="ヒラギノ角ゴ Pro W3"/>
              <a:ea typeface="ヒラギノ角ゴ Pro W3"/>
              <a:cs typeface="ヒラギノ角ゴ Pro W3"/>
            </a:endParaRPr>
          </a:p>
          <a:p>
            <a:pPr algn="ctr"/>
            <a:r>
              <a:rPr lang="ja-JP" altLang="en-US" sz="2400" dirty="0" smtClean="0">
                <a:latin typeface="ヒラギノ角ゴ Pro W3"/>
                <a:ea typeface="ヒラギノ角ゴ Pro W3"/>
                <a:cs typeface="ヒラギノ角ゴ Pro W3"/>
              </a:rPr>
              <a:t>プロジェクト内予測が平均で</a:t>
            </a:r>
            <a:r>
              <a:rPr lang="en-US" altLang="ja-JP" sz="2400" dirty="0" smtClean="0">
                <a:latin typeface="ヒラギノ角ゴ Pro W3"/>
                <a:ea typeface="ヒラギノ角ゴ Pro W3"/>
                <a:cs typeface="ヒラギノ角ゴ Pro W3"/>
              </a:rPr>
              <a:t>69%</a:t>
            </a:r>
            <a:endParaRPr lang="en-US" altLang="ja-JP" sz="2400" dirty="0">
              <a:latin typeface="ヒラギノ角ゴ Pro W3"/>
              <a:ea typeface="ヒラギノ角ゴ Pro W3"/>
              <a:cs typeface="ヒラギノ角ゴ Pro W3"/>
            </a:endParaRPr>
          </a:p>
          <a:p>
            <a:pPr algn="ctr"/>
            <a:r>
              <a:rPr kumimoji="1" lang="ja-JP" altLang="en-US" sz="2400" dirty="0" smtClean="0">
                <a:latin typeface="ヒラギノ角ゴ Pro W3"/>
                <a:ea typeface="ヒラギノ角ゴ Pro W3"/>
                <a:cs typeface="ヒラギノ角ゴ Pro W3"/>
              </a:rPr>
              <a:t>クロスプロジェクトだと平均で</a:t>
            </a:r>
            <a:r>
              <a:rPr kumimoji="1" lang="en-US" altLang="ja-JP" sz="2400" dirty="0" smtClean="0">
                <a:latin typeface="ヒラギノ角ゴ Pro W3"/>
                <a:ea typeface="ヒラギノ角ゴ Pro W3"/>
                <a:cs typeface="ヒラギノ角ゴ Pro W3"/>
              </a:rPr>
              <a:t>35%</a:t>
            </a:r>
            <a:endParaRPr kumimoji="1" lang="ja-JP" altLang="en-US" sz="2400" dirty="0">
              <a:latin typeface="ヒラギノ角ゴ Pro W3"/>
              <a:ea typeface="ヒラギノ角ゴ Pro W3"/>
              <a:cs typeface="ヒラギノ角ゴ Pro W3"/>
            </a:endParaRPr>
          </a:p>
        </p:txBody>
      </p:sp>
    </p:spTree>
    <p:extLst>
      <p:ext uri="{BB962C8B-B14F-4D97-AF65-F5344CB8AC3E}">
        <p14:creationId xmlns:p14="http://schemas.microsoft.com/office/powerpoint/2010/main" val="36640908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1" algn="ctr" defTabSz="457200" rtl="0">
              <a:spcBef>
                <a:spcPct val="0"/>
              </a:spcBef>
            </a:pPr>
            <a:r>
              <a:rPr kumimoji="1" lang="en-US" altLang="ja-JP" sz="3200" dirty="0" smtClean="0">
                <a:latin typeface="ヒラギノ角ゴ Pro W3"/>
                <a:ea typeface="ヒラギノ角ゴ Pro W3"/>
                <a:cs typeface="ヒラギノ角ゴ Pro W3"/>
              </a:rPr>
              <a:t>RQ2</a:t>
            </a:r>
            <a:r>
              <a:rPr lang="en-US" altLang="en-US" sz="3200" dirty="0">
                <a:latin typeface="ヒラギノ角ゴ Pro W3"/>
                <a:ea typeface="ヒラギノ角ゴ Pro W3"/>
                <a:cs typeface="ヒラギノ角ゴ Pro W3"/>
              </a:rPr>
              <a:t> </a:t>
            </a:r>
            <a:r>
              <a:rPr lang="en-US" altLang="en-US" sz="3200" dirty="0" smtClean="0">
                <a:latin typeface="ヒラギノ角ゴ Pro W3"/>
                <a:ea typeface="ヒラギノ角ゴ Pro W3"/>
                <a:cs typeface="ヒラギノ角ゴ Pro W3"/>
              </a:rPr>
              <a:t>:</a:t>
            </a:r>
            <a:r>
              <a:rPr lang="ja-JP" altLang="en-US" sz="3200" dirty="0" smtClean="0">
                <a:latin typeface="ヒラギノ角ゴ Pro W3"/>
                <a:ea typeface="ヒラギノ角ゴ Pro W3"/>
                <a:cs typeface="ヒラギノ角ゴ Pro W3"/>
              </a:rPr>
              <a:t>単一のアルゴリズムで実行したとき</a:t>
            </a:r>
            <a:r>
              <a:rPr lang="en-US" altLang="ja-JP" sz="3200" dirty="0" smtClean="0">
                <a:latin typeface="ヒラギノ角ゴ Pro W3"/>
                <a:ea typeface="ヒラギノ角ゴ Pro W3"/>
                <a:cs typeface="ヒラギノ角ゴ Pro W3"/>
              </a:rPr>
              <a:t/>
            </a:r>
            <a:br>
              <a:rPr lang="en-US" altLang="ja-JP" sz="3200" dirty="0" smtClean="0">
                <a:latin typeface="ヒラギノ角ゴ Pro W3"/>
                <a:ea typeface="ヒラギノ角ゴ Pro W3"/>
                <a:cs typeface="ヒラギノ角ゴ Pro W3"/>
              </a:rPr>
            </a:br>
            <a:r>
              <a:rPr lang="ja-JP" altLang="en-US" sz="3200" dirty="0" smtClean="0">
                <a:latin typeface="ヒラギノ角ゴ Pro W3"/>
                <a:ea typeface="ヒラギノ角ゴ Pro W3"/>
                <a:cs typeface="ヒラギノ角ゴ Pro W3"/>
              </a:rPr>
              <a:t>よりどれくらい改善するのか</a:t>
            </a:r>
            <a:endParaRPr kumimoji="1" lang="ja-JP" altLang="en-US" sz="3200" dirty="0">
              <a:latin typeface="ヒラギノ角ゴ Pro W3"/>
              <a:ea typeface="ヒラギノ角ゴ Pro W3"/>
              <a:cs typeface="ヒラギノ角ゴ Pro W3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1631D-6764-2A49-A758-7C448F2B397B}" type="slidenum">
              <a:rPr kumimoji="1" lang="ja-JP" altLang="en-US" smtClean="0"/>
              <a:t>11</a:t>
            </a:fld>
            <a:endParaRPr kumimoji="1" lang="ja-JP" altLang="en-US"/>
          </a:p>
        </p:txBody>
      </p:sp>
      <p:sp>
        <p:nvSpPr>
          <p:cNvPr id="7" name="コンテンツ プレースホルダー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smtClean="0"/>
              <a:t>8</a:t>
            </a:r>
            <a:r>
              <a:rPr kumimoji="1" lang="ja-JP" altLang="en-US" dirty="0" smtClean="0"/>
              <a:t>種類の</a:t>
            </a:r>
            <a:r>
              <a:rPr kumimoji="1" lang="en-US" altLang="ja-JP" dirty="0" smtClean="0"/>
              <a:t>BL</a:t>
            </a:r>
            <a:r>
              <a:rPr kumimoji="1" lang="ja-JP" altLang="en-US" dirty="0" smtClean="0"/>
              <a:t>パラメータを単一に実行した場合と</a:t>
            </a:r>
            <a:r>
              <a:rPr lang="en-US" altLang="ja-JP" dirty="0" smtClean="0"/>
              <a:t>QUEST</a:t>
            </a:r>
            <a:r>
              <a:rPr kumimoji="1" lang="ja-JP" altLang="en-US" dirty="0" smtClean="0"/>
              <a:t>との比較</a:t>
            </a:r>
            <a:endParaRPr kumimoji="1" lang="ja-JP" altLang="en-US" dirty="0"/>
          </a:p>
        </p:txBody>
      </p:sp>
      <p:pic>
        <p:nvPicPr>
          <p:cNvPr id="9" name="図 8" descr="スクリーンショット 2015-10-27 3.13.57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1499" y="2309282"/>
            <a:ext cx="5734330" cy="2844800"/>
          </a:xfrm>
          <a:prstGeom prst="rect">
            <a:avLst/>
          </a:prstGeom>
        </p:spPr>
      </p:pic>
      <p:sp>
        <p:nvSpPr>
          <p:cNvPr id="10" name="テキスト ボックス 9"/>
          <p:cNvSpPr txBox="1"/>
          <p:nvPr/>
        </p:nvSpPr>
        <p:spPr>
          <a:xfrm>
            <a:off x="1968499" y="5629017"/>
            <a:ext cx="5444567" cy="830997"/>
          </a:xfrm>
          <a:prstGeom prst="rect">
            <a:avLst/>
          </a:prstGeom>
          <a:noFill/>
          <a:ln w="28575" cmpd="sng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ja-JP" altLang="en-US" sz="2400" dirty="0" smtClean="0">
                <a:latin typeface="ヒラギノ角ゴ Pro W3"/>
                <a:ea typeface="ヒラギノ角ゴ Pro W3"/>
                <a:cs typeface="ヒラギノ角ゴ Pro W3"/>
              </a:rPr>
              <a:t>改善されたバグ票は，平均で</a:t>
            </a:r>
            <a:r>
              <a:rPr lang="en-US" altLang="ja-JP" sz="2400" dirty="0" smtClean="0">
                <a:latin typeface="ヒラギノ角ゴ Pro W3"/>
                <a:ea typeface="ヒラギノ角ゴ Pro W3"/>
                <a:cs typeface="ヒラギノ角ゴ Pro W3"/>
              </a:rPr>
              <a:t>47.8%</a:t>
            </a:r>
          </a:p>
          <a:p>
            <a:r>
              <a:rPr kumimoji="1" lang="ja-JP" altLang="en-US" sz="2400" dirty="0" smtClean="0">
                <a:latin typeface="ヒラギノ角ゴ Pro W3"/>
                <a:ea typeface="ヒラギノ角ゴ Pro W3"/>
                <a:cs typeface="ヒラギノ角ゴ Pro W3"/>
              </a:rPr>
              <a:t>そのままだったものは，平均で</a:t>
            </a:r>
            <a:r>
              <a:rPr kumimoji="1" lang="en-US" altLang="ja-JP" sz="2400" dirty="0" smtClean="0">
                <a:latin typeface="ヒラギノ角ゴ Pro W3"/>
                <a:ea typeface="ヒラギノ角ゴ Pro W3"/>
                <a:cs typeface="ヒラギノ角ゴ Pro W3"/>
              </a:rPr>
              <a:t>28.2%</a:t>
            </a:r>
            <a:endParaRPr kumimoji="1" lang="ja-JP" altLang="en-US" sz="2400" dirty="0">
              <a:latin typeface="ヒラギノ角ゴ Pro W3"/>
              <a:ea typeface="ヒラギノ角ゴ Pro W3"/>
              <a:cs typeface="ヒラギノ角ゴ Pro W3"/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1150131" y="2845260"/>
            <a:ext cx="691368" cy="261610"/>
          </a:xfrm>
          <a:prstGeom prst="rect">
            <a:avLst/>
          </a:prstGeom>
          <a:noFill/>
          <a:ln w="28575" cmpd="sng">
            <a:noFill/>
          </a:ln>
        </p:spPr>
        <p:txBody>
          <a:bodyPr wrap="none" rtlCol="0">
            <a:spAutoFit/>
          </a:bodyPr>
          <a:lstStyle/>
          <a:p>
            <a:r>
              <a:rPr kumimoji="1" lang="en-US" altLang="ja-JP" sz="1100" dirty="0" err="1" smtClean="0">
                <a:latin typeface="ヒラギノ角ゴ Pro W3"/>
                <a:ea typeface="ヒラギノ角ゴ Pro W3"/>
                <a:cs typeface="ヒラギノ角ゴ Pro W3"/>
              </a:rPr>
              <a:t>Lucene</a:t>
            </a:r>
            <a:endParaRPr kumimoji="1" lang="ja-JP" altLang="en-US" sz="1100" dirty="0">
              <a:latin typeface="ヒラギノ角ゴ Pro W3"/>
              <a:ea typeface="ヒラギノ角ゴ Pro W3"/>
              <a:cs typeface="ヒラギノ角ゴ Pro W3"/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1258160" y="3070491"/>
            <a:ext cx="492443" cy="261610"/>
          </a:xfrm>
          <a:prstGeom prst="rect">
            <a:avLst/>
          </a:prstGeom>
          <a:noFill/>
          <a:ln w="28575" cmpd="sng">
            <a:noFill/>
          </a:ln>
        </p:spPr>
        <p:txBody>
          <a:bodyPr wrap="none" rtlCol="0">
            <a:spAutoFit/>
          </a:bodyPr>
          <a:lstStyle/>
          <a:p>
            <a:r>
              <a:rPr lang="en-US" altLang="ja-JP" sz="1100" dirty="0" smtClean="0">
                <a:latin typeface="ヒラギノ角ゴ Pro W3"/>
                <a:ea typeface="ヒラギノ角ゴ Pro W3"/>
                <a:cs typeface="ヒラギノ角ゴ Pro W3"/>
              </a:rPr>
              <a:t>LDA</a:t>
            </a:r>
            <a:endParaRPr kumimoji="1" lang="ja-JP" altLang="en-US" sz="1100" dirty="0">
              <a:latin typeface="ヒラギノ角ゴ Pro W3"/>
              <a:ea typeface="ヒラギノ角ゴ Pro W3"/>
              <a:cs typeface="ヒラギノ角ゴ Pro W3"/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1268743" y="3310935"/>
            <a:ext cx="492443" cy="261610"/>
          </a:xfrm>
          <a:prstGeom prst="rect">
            <a:avLst/>
          </a:prstGeom>
          <a:noFill/>
          <a:ln w="28575" cmpd="sng">
            <a:noFill/>
          </a:ln>
        </p:spPr>
        <p:txBody>
          <a:bodyPr wrap="none" rtlCol="0">
            <a:spAutoFit/>
          </a:bodyPr>
          <a:lstStyle/>
          <a:p>
            <a:r>
              <a:rPr lang="en-US" altLang="ja-JP" sz="1100" dirty="0" smtClean="0">
                <a:latin typeface="ヒラギノ角ゴ Pro W3"/>
                <a:ea typeface="ヒラギノ角ゴ Pro W3"/>
                <a:cs typeface="ヒラギノ角ゴ Pro W3"/>
              </a:rPr>
              <a:t>LDA</a:t>
            </a:r>
            <a:endParaRPr kumimoji="1" lang="ja-JP" altLang="en-US" sz="1100" dirty="0">
              <a:latin typeface="ヒラギノ角ゴ Pro W3"/>
              <a:ea typeface="ヒラギノ角ゴ Pro W3"/>
              <a:cs typeface="ヒラギノ角ゴ Pro W3"/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1215828" y="3572545"/>
            <a:ext cx="607859" cy="261610"/>
          </a:xfrm>
          <a:prstGeom prst="rect">
            <a:avLst/>
          </a:prstGeom>
          <a:noFill/>
          <a:ln w="28575" cmpd="sng">
            <a:noFill/>
          </a:ln>
        </p:spPr>
        <p:txBody>
          <a:bodyPr wrap="none" rtlCol="0">
            <a:spAutoFit/>
          </a:bodyPr>
          <a:lstStyle/>
          <a:p>
            <a:r>
              <a:rPr lang="en-US" altLang="ja-JP" sz="1100" dirty="0" smtClean="0">
                <a:latin typeface="ヒラギノ角ゴ Pro W3"/>
                <a:ea typeface="ヒラギノ角ゴ Pro W3"/>
                <a:cs typeface="ヒラギノ角ゴ Pro W3"/>
              </a:rPr>
              <a:t>BM25</a:t>
            </a:r>
            <a:endParaRPr kumimoji="1" lang="ja-JP" altLang="en-US" sz="1100" dirty="0">
              <a:latin typeface="ヒラギノ角ゴ Pro W3"/>
              <a:ea typeface="ヒラギノ角ゴ Pro W3"/>
              <a:cs typeface="ヒラギノ角ゴ Pro W3"/>
            </a:endParaRP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1215828" y="3823183"/>
            <a:ext cx="620683" cy="261610"/>
          </a:xfrm>
          <a:prstGeom prst="rect">
            <a:avLst/>
          </a:prstGeom>
          <a:noFill/>
          <a:ln w="28575" cmpd="sng">
            <a:noFill/>
          </a:ln>
        </p:spPr>
        <p:txBody>
          <a:bodyPr wrap="none" rtlCol="0">
            <a:spAutoFit/>
          </a:bodyPr>
          <a:lstStyle/>
          <a:p>
            <a:r>
              <a:rPr lang="en-US" altLang="ja-JP" sz="1100" dirty="0" smtClean="0">
                <a:latin typeface="ヒラギノ角ゴ Pro W3"/>
                <a:ea typeface="ヒラギノ角ゴ Pro W3"/>
                <a:cs typeface="ヒラギノ角ゴ Pro W3"/>
              </a:rPr>
              <a:t>LMJM</a:t>
            </a:r>
            <a:endParaRPr kumimoji="1" lang="ja-JP" altLang="en-US" sz="1100" dirty="0">
              <a:latin typeface="ヒラギノ角ゴ Pro W3"/>
              <a:ea typeface="ヒラギノ角ゴ Pro W3"/>
              <a:cs typeface="ヒラギノ角ゴ Pro W3"/>
            </a:endParaRPr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1268743" y="4053044"/>
            <a:ext cx="518091" cy="261610"/>
          </a:xfrm>
          <a:prstGeom prst="rect">
            <a:avLst/>
          </a:prstGeom>
          <a:noFill/>
          <a:ln w="28575" cmpd="sng">
            <a:noFill/>
          </a:ln>
        </p:spPr>
        <p:txBody>
          <a:bodyPr wrap="none" rtlCol="0">
            <a:spAutoFit/>
          </a:bodyPr>
          <a:lstStyle/>
          <a:p>
            <a:r>
              <a:rPr lang="en-US" altLang="ja-JP" sz="1100" dirty="0" smtClean="0">
                <a:latin typeface="ヒラギノ角ゴ Pro W3"/>
                <a:ea typeface="ヒラギノ角ゴ Pro W3"/>
                <a:cs typeface="ヒラギノ角ゴ Pro W3"/>
              </a:rPr>
              <a:t>LMD</a:t>
            </a:r>
            <a:endParaRPr kumimoji="1" lang="ja-JP" altLang="en-US" sz="1100" dirty="0">
              <a:latin typeface="ヒラギノ角ゴ Pro W3"/>
              <a:ea typeface="ヒラギノ角ゴ Pro W3"/>
              <a:cs typeface="ヒラギノ角ゴ Pro W3"/>
            </a:endParaRP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1272097" y="4293969"/>
            <a:ext cx="479618" cy="261610"/>
          </a:xfrm>
          <a:prstGeom prst="rect">
            <a:avLst/>
          </a:prstGeom>
          <a:noFill/>
          <a:ln w="28575" cmpd="sng">
            <a:noFill/>
          </a:ln>
        </p:spPr>
        <p:txBody>
          <a:bodyPr wrap="none" rtlCol="0">
            <a:spAutoFit/>
          </a:bodyPr>
          <a:lstStyle/>
          <a:p>
            <a:r>
              <a:rPr lang="en-US" altLang="ja-JP" sz="1100" dirty="0" smtClean="0">
                <a:latin typeface="ヒラギノ角ゴ Pro W3"/>
                <a:ea typeface="ヒラギノ角ゴ Pro W3"/>
                <a:cs typeface="ヒラギノ角ゴ Pro W3"/>
              </a:rPr>
              <a:t>DFR</a:t>
            </a:r>
            <a:endParaRPr kumimoji="1" lang="ja-JP" altLang="en-US" sz="1100" dirty="0">
              <a:latin typeface="ヒラギノ角ゴ Pro W3"/>
              <a:ea typeface="ヒラギノ角ゴ Pro W3"/>
              <a:cs typeface="ヒラギノ角ゴ Pro W3"/>
            </a:endParaRPr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1281568" y="4511236"/>
            <a:ext cx="479618" cy="261610"/>
          </a:xfrm>
          <a:prstGeom prst="rect">
            <a:avLst/>
          </a:prstGeom>
          <a:noFill/>
          <a:ln w="28575" cmpd="sng">
            <a:noFill/>
          </a:ln>
        </p:spPr>
        <p:txBody>
          <a:bodyPr wrap="none" rtlCol="0">
            <a:spAutoFit/>
          </a:bodyPr>
          <a:lstStyle/>
          <a:p>
            <a:r>
              <a:rPr lang="en-US" altLang="ja-JP" sz="1100" dirty="0" smtClean="0">
                <a:latin typeface="ヒラギノ角ゴ Pro W3"/>
                <a:ea typeface="ヒラギノ角ゴ Pro W3"/>
                <a:cs typeface="ヒラギノ角ゴ Pro W3"/>
              </a:rPr>
              <a:t>DFR</a:t>
            </a:r>
            <a:endParaRPr kumimoji="1" lang="ja-JP" altLang="en-US" sz="1100" dirty="0">
              <a:latin typeface="ヒラギノ角ゴ Pro W3"/>
              <a:ea typeface="ヒラギノ角ゴ Pro W3"/>
              <a:cs typeface="ヒラギノ角ゴ Pro W3"/>
            </a:endParaRPr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2063750" y="5048363"/>
            <a:ext cx="5049998" cy="338554"/>
          </a:xfrm>
          <a:prstGeom prst="rect">
            <a:avLst/>
          </a:prstGeom>
          <a:noFill/>
          <a:ln w="28575" cmpd="sng">
            <a:noFill/>
          </a:ln>
        </p:spPr>
        <p:txBody>
          <a:bodyPr wrap="none" rtlCol="0">
            <a:spAutoFit/>
          </a:bodyPr>
          <a:lstStyle/>
          <a:p>
            <a:r>
              <a:rPr lang="en-US" altLang="ja-JP" sz="1600" dirty="0" smtClean="0">
                <a:latin typeface="ヒラギノ角ゴ Pro W3"/>
                <a:ea typeface="ヒラギノ角ゴ Pro W3"/>
                <a:cs typeface="ヒラギノ角ゴ Pro W3"/>
              </a:rPr>
              <a:t>(</a:t>
            </a:r>
            <a:r>
              <a:rPr lang="ja-JP" altLang="en-US" sz="1600" dirty="0" smtClean="0">
                <a:latin typeface="ヒラギノ角ゴ Pro W3"/>
                <a:ea typeface="ヒラギノ角ゴ Pro W3"/>
                <a:cs typeface="ヒラギノ角ゴ Pro W3"/>
              </a:rPr>
              <a:t>　</a:t>
            </a:r>
            <a:r>
              <a:rPr lang="en-US" altLang="ja-JP" sz="1600" dirty="0" smtClean="0">
                <a:latin typeface="ヒラギノ角ゴ Pro W3"/>
                <a:ea typeface="ヒラギノ角ゴ Pro W3"/>
                <a:cs typeface="ヒラギノ角ゴ Pro W3"/>
              </a:rPr>
              <a:t>)</a:t>
            </a:r>
            <a:r>
              <a:rPr lang="ja-JP" altLang="en-US" sz="1600" dirty="0" smtClean="0">
                <a:latin typeface="ヒラギノ角ゴ Pro W3"/>
                <a:ea typeface="ヒラギノ角ゴ Pro W3"/>
                <a:cs typeface="ヒラギノ角ゴ Pro W3"/>
              </a:rPr>
              <a:t>は</a:t>
            </a:r>
            <a:r>
              <a:rPr kumimoji="1" lang="ja-JP" altLang="en-US" sz="1600" dirty="0" smtClean="0">
                <a:latin typeface="ヒラギノ角ゴ Pro W3"/>
                <a:ea typeface="ヒラギノ角ゴ Pro W3"/>
                <a:cs typeface="ヒラギノ角ゴ Pro W3"/>
              </a:rPr>
              <a:t>実際に修正されメソッドのランキングの中央値</a:t>
            </a:r>
            <a:endParaRPr kumimoji="1" lang="ja-JP" altLang="en-US" sz="1600" dirty="0">
              <a:latin typeface="ヒラギノ角ゴ Pro W3"/>
              <a:ea typeface="ヒラギノ角ゴ Pro W3"/>
              <a:cs typeface="ヒラギノ角ゴ Pro W3"/>
            </a:endParaRPr>
          </a:p>
        </p:txBody>
      </p:sp>
    </p:spTree>
    <p:extLst>
      <p:ext uri="{BB962C8B-B14F-4D97-AF65-F5344CB8AC3E}">
        <p14:creationId xmlns:p14="http://schemas.microsoft.com/office/powerpoint/2010/main" val="21783656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ja-JP" sz="3600" dirty="0"/>
              <a:t>RQ2</a:t>
            </a:r>
            <a:r>
              <a:rPr lang="en-US" altLang="en-US" sz="3600" dirty="0"/>
              <a:t> :</a:t>
            </a:r>
            <a:r>
              <a:rPr lang="ja-JP" altLang="en-US" sz="3600" dirty="0"/>
              <a:t>単一のアルゴリズムで実行</a:t>
            </a:r>
            <a:r>
              <a:rPr lang="ja-JP" altLang="en-US" sz="3600" dirty="0" smtClean="0"/>
              <a:t>し</a:t>
            </a:r>
            <a:r>
              <a:rPr lang="ja-JP" altLang="en-US" sz="3600" dirty="0" smtClean="0"/>
              <a:t>た</a:t>
            </a:r>
            <a:r>
              <a:rPr lang="ja-JP" altLang="en-US" sz="3600" dirty="0" smtClean="0"/>
              <a:t>ときより</a:t>
            </a:r>
            <a:r>
              <a:rPr lang="ja-JP" altLang="en-US" sz="3600" dirty="0"/>
              <a:t>どれくらい改善するの</a:t>
            </a:r>
            <a:r>
              <a:rPr lang="ja-JP" altLang="en-US" dirty="0"/>
              <a:t>か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ja-JP" altLang="en-US" sz="2400" dirty="0" smtClean="0"/>
              <a:t>各プロジェクトにおける最適な</a:t>
            </a:r>
            <a:r>
              <a:rPr kumimoji="1" lang="en-US" altLang="ja-JP" sz="2400" dirty="0" smtClean="0"/>
              <a:t>BL</a:t>
            </a:r>
            <a:r>
              <a:rPr kumimoji="1" lang="ja-JP" altLang="en-US" sz="2400" dirty="0" smtClean="0"/>
              <a:t>パラメータで単一に実行した</a:t>
            </a:r>
            <a:r>
              <a:rPr lang="ja-JP" altLang="en-US" sz="2400" dirty="0" smtClean="0"/>
              <a:t>場合と</a:t>
            </a:r>
            <a:r>
              <a:rPr lang="en-US" altLang="ja-JP" sz="2400" dirty="0" smtClean="0"/>
              <a:t>QUEST</a:t>
            </a:r>
            <a:r>
              <a:rPr lang="ja-JP" altLang="en-US" sz="2400" dirty="0" smtClean="0"/>
              <a:t>とのパフォーマンスを</a:t>
            </a:r>
            <a:r>
              <a:rPr kumimoji="1" lang="ja-JP" altLang="en-US" sz="2400" dirty="0" smtClean="0"/>
              <a:t>比較</a:t>
            </a:r>
            <a:endParaRPr kumimoji="1" lang="ja-JP" altLang="en-US" sz="240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1631D-6764-2A49-A758-7C448F2B397B}" type="slidenum">
              <a:rPr kumimoji="1" lang="ja-JP" altLang="en-US" smtClean="0"/>
              <a:t>12</a:t>
            </a:fld>
            <a:endParaRPr kumimoji="1" lang="ja-JP" altLang="en-US"/>
          </a:p>
        </p:txBody>
      </p:sp>
      <p:pic>
        <p:nvPicPr>
          <p:cNvPr id="5" name="図 4" descr="スクリーンショット 2015-10-27 3.35.4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8250" y="2324031"/>
            <a:ext cx="6858000" cy="3627984"/>
          </a:xfrm>
          <a:prstGeom prst="rect">
            <a:avLst/>
          </a:prstGeom>
        </p:spPr>
      </p:pic>
      <p:sp>
        <p:nvSpPr>
          <p:cNvPr id="6" name="テキスト ボックス 5"/>
          <p:cNvSpPr txBox="1"/>
          <p:nvPr/>
        </p:nvSpPr>
        <p:spPr>
          <a:xfrm>
            <a:off x="772583" y="6125517"/>
            <a:ext cx="7571303" cy="461665"/>
          </a:xfrm>
          <a:prstGeom prst="rect">
            <a:avLst/>
          </a:prstGeom>
          <a:noFill/>
          <a:ln w="28575" cmpd="sng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ja-JP" altLang="en-US" sz="2400" dirty="0" smtClean="0">
                <a:latin typeface="ヒラギノ角ゴ Pro W3"/>
                <a:ea typeface="ヒラギノ角ゴ Pro W3"/>
                <a:cs typeface="ヒラギノ角ゴ Pro W3"/>
              </a:rPr>
              <a:t>最適なパラメータと比較したとしても，改善している</a:t>
            </a:r>
            <a:endParaRPr lang="en-US" altLang="ja-JP" sz="2400" dirty="0" smtClean="0">
              <a:latin typeface="ヒラギノ角ゴ Pro W3"/>
              <a:ea typeface="ヒラギノ角ゴ Pro W3"/>
              <a:cs typeface="ヒラギノ角ゴ Pro W3"/>
            </a:endParaRPr>
          </a:p>
        </p:txBody>
      </p:sp>
    </p:spTree>
    <p:extLst>
      <p:ext uri="{BB962C8B-B14F-4D97-AF65-F5344CB8AC3E}">
        <p14:creationId xmlns:p14="http://schemas.microsoft.com/office/powerpoint/2010/main" val="33673698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まとめ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 dirty="0" smtClean="0"/>
              <a:t>BL</a:t>
            </a:r>
            <a:r>
              <a:rPr lang="ja-JP" altLang="en-US" dirty="0" smtClean="0"/>
              <a:t>における</a:t>
            </a:r>
            <a:r>
              <a:rPr lang="ja-JP" altLang="en-US" dirty="0" smtClean="0"/>
              <a:t>最適な</a:t>
            </a:r>
            <a:r>
              <a:rPr lang="ja-JP" altLang="en-US" dirty="0" smtClean="0"/>
              <a:t>検索エンジン</a:t>
            </a:r>
            <a:r>
              <a:rPr lang="ja-JP" altLang="en-US" dirty="0" smtClean="0"/>
              <a:t>パラメータは</a:t>
            </a:r>
            <a:r>
              <a:rPr lang="ja-JP" altLang="en-US" dirty="0" smtClean="0"/>
              <a:t>，</a:t>
            </a:r>
            <a:r>
              <a:rPr lang="ja-JP" altLang="en-US" dirty="0"/>
              <a:t>バグ票</a:t>
            </a:r>
            <a:r>
              <a:rPr lang="ja-JP" altLang="en-US" dirty="0" smtClean="0"/>
              <a:t>ごと</a:t>
            </a:r>
            <a:r>
              <a:rPr lang="ja-JP" altLang="en-US" dirty="0" smtClean="0"/>
              <a:t>に異なることを示した</a:t>
            </a:r>
            <a:endParaRPr lang="en-US" altLang="ja-JP" dirty="0" smtClean="0"/>
          </a:p>
          <a:p>
            <a:r>
              <a:rPr lang="en-US" altLang="ja-JP" dirty="0" smtClean="0"/>
              <a:t>BL</a:t>
            </a:r>
            <a:r>
              <a:rPr lang="ja-JP" altLang="en-US" dirty="0" smtClean="0"/>
              <a:t>における</a:t>
            </a:r>
            <a:r>
              <a:rPr lang="ja-JP" altLang="en-US" dirty="0"/>
              <a:t>最適な検索</a:t>
            </a:r>
            <a:r>
              <a:rPr lang="ja-JP" altLang="en-US" dirty="0" smtClean="0"/>
              <a:t>エンジンパラメータをバグ票</a:t>
            </a:r>
            <a:r>
              <a:rPr lang="ja-JP" altLang="en-US" dirty="0"/>
              <a:t>ごと</a:t>
            </a:r>
            <a:r>
              <a:rPr lang="ja-JP" altLang="en-US" dirty="0" smtClean="0"/>
              <a:t>に</a:t>
            </a:r>
            <a:r>
              <a:rPr lang="ja-JP" altLang="en-US" dirty="0" smtClean="0"/>
              <a:t>自動で推薦する手法，</a:t>
            </a:r>
            <a:r>
              <a:rPr lang="en-US" altLang="ja-JP" dirty="0" smtClean="0"/>
              <a:t>QUEST</a:t>
            </a:r>
            <a:r>
              <a:rPr lang="ja-JP" altLang="en-US" dirty="0" smtClean="0"/>
              <a:t>を提案した</a:t>
            </a:r>
            <a:endParaRPr lang="en-US" altLang="ja-JP" dirty="0" smtClean="0"/>
          </a:p>
          <a:p>
            <a:endParaRPr kumimoji="1" lang="en-US" altLang="ja-JP" dirty="0" smtClean="0"/>
          </a:p>
          <a:p>
            <a:r>
              <a:rPr kumimoji="1" lang="ja-JP" altLang="en-US" dirty="0" smtClean="0"/>
              <a:t>全てのバグ票を単一の</a:t>
            </a:r>
            <a:r>
              <a:rPr lang="ja-JP" altLang="en-US" dirty="0"/>
              <a:t>検索</a:t>
            </a:r>
            <a:r>
              <a:rPr lang="ja-JP" altLang="en-US" dirty="0" smtClean="0"/>
              <a:t>エンジンパラメータ</a:t>
            </a:r>
            <a:r>
              <a:rPr lang="ja-JP" altLang="en-US" dirty="0" smtClean="0"/>
              <a:t>で</a:t>
            </a:r>
            <a:r>
              <a:rPr lang="en-US" altLang="ja-JP" dirty="0" smtClean="0"/>
              <a:t>BL</a:t>
            </a:r>
            <a:r>
              <a:rPr lang="ja-JP" altLang="en-US" dirty="0" smtClean="0"/>
              <a:t>を行った場合と</a:t>
            </a:r>
            <a:r>
              <a:rPr kumimoji="1" lang="en-US" altLang="ja-JP" dirty="0" smtClean="0"/>
              <a:t>QUEST</a:t>
            </a:r>
            <a:r>
              <a:rPr lang="ja-JP" altLang="en-US" dirty="0" smtClean="0"/>
              <a:t>で行った場合では，</a:t>
            </a:r>
            <a:r>
              <a:rPr lang="ja-JP" altLang="en-US" dirty="0" smtClean="0">
                <a:solidFill>
                  <a:srgbClr val="FF0000"/>
                </a:solidFill>
              </a:rPr>
              <a:t>平均で</a:t>
            </a:r>
            <a:r>
              <a:rPr lang="en-US" altLang="ja-JP" dirty="0" smtClean="0">
                <a:solidFill>
                  <a:srgbClr val="FF0000"/>
                </a:solidFill>
              </a:rPr>
              <a:t>33%</a:t>
            </a:r>
            <a:r>
              <a:rPr lang="ja-JP" altLang="en-US" dirty="0" smtClean="0"/>
              <a:t>のバグ票で，検索結果が改善された</a:t>
            </a:r>
            <a:endParaRPr lang="en-US" altLang="ja-JP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1631D-6764-2A49-A758-7C448F2B397B}" type="slidenum">
              <a:rPr kumimoji="1" lang="ja-JP" altLang="en-US" smtClean="0"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102330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所感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en-US" sz="2400" dirty="0" smtClean="0"/>
              <a:t>発想がクレイジー</a:t>
            </a:r>
            <a:endParaRPr lang="en-US" altLang="ja-JP" sz="2400" dirty="0" smtClean="0"/>
          </a:p>
          <a:p>
            <a:pPr lvl="1"/>
            <a:r>
              <a:rPr lang="ja-JP" altLang="en-US" sz="2000" dirty="0" smtClean="0"/>
              <a:t>不利な条件で成果を証明しているところが評価されている</a:t>
            </a:r>
            <a:r>
              <a:rPr lang="en-US" altLang="ja-JP" sz="2000" dirty="0" smtClean="0"/>
              <a:t>?</a:t>
            </a:r>
            <a:endParaRPr kumimoji="1" lang="en-US" altLang="ja-JP" sz="2000" dirty="0" smtClean="0"/>
          </a:p>
          <a:p>
            <a:endParaRPr kumimoji="1" lang="en-US" altLang="ja-JP" sz="2400" dirty="0" smtClean="0"/>
          </a:p>
          <a:p>
            <a:r>
              <a:rPr kumimoji="1" lang="ja-JP" altLang="en-US" sz="2400" dirty="0" smtClean="0"/>
              <a:t>とにかく論文に書かれてある内容だけでは，理解できなかった</a:t>
            </a:r>
            <a:endParaRPr kumimoji="1" lang="en-US" altLang="ja-JP" sz="2400" dirty="0" smtClean="0"/>
          </a:p>
          <a:p>
            <a:pPr lvl="1"/>
            <a:r>
              <a:rPr kumimoji="1" lang="ja-JP" altLang="en-US" sz="2000" dirty="0" smtClean="0"/>
              <a:t>各メトリクスの計算式がない（参考文献を見て</a:t>
            </a:r>
            <a:r>
              <a:rPr kumimoji="1" lang="en-US" altLang="ja-JP" sz="2000" dirty="0" smtClean="0"/>
              <a:t>!</a:t>
            </a:r>
            <a:r>
              <a:rPr kumimoji="1" lang="ja-JP" altLang="en-US" sz="2000" dirty="0" smtClean="0"/>
              <a:t>）</a:t>
            </a:r>
            <a:endParaRPr kumimoji="1" lang="en-US" altLang="ja-JP" sz="2000" dirty="0" smtClean="0"/>
          </a:p>
          <a:p>
            <a:pPr lvl="1"/>
            <a:r>
              <a:rPr lang="ja-JP" altLang="en-US" sz="2000" dirty="0" smtClean="0"/>
              <a:t>具体例がない（公開されているデータを見て</a:t>
            </a:r>
            <a:r>
              <a:rPr lang="en-US" altLang="ja-JP" sz="2000" dirty="0" smtClean="0"/>
              <a:t>!</a:t>
            </a:r>
            <a:r>
              <a:rPr lang="ja-JP" altLang="en-US" sz="2000" dirty="0" smtClean="0"/>
              <a:t>）</a:t>
            </a:r>
            <a:endParaRPr lang="en-US" altLang="ja-JP" sz="2000" dirty="0" smtClean="0"/>
          </a:p>
          <a:p>
            <a:pPr lvl="1"/>
            <a:r>
              <a:rPr lang="ja-JP" altLang="en-US" sz="2000" dirty="0" smtClean="0"/>
              <a:t>参考文献数</a:t>
            </a:r>
            <a:r>
              <a:rPr lang="en-US" altLang="ja-JP" sz="2000" dirty="0" smtClean="0"/>
              <a:t> : 56</a:t>
            </a:r>
          </a:p>
          <a:p>
            <a:endParaRPr lang="en-US" altLang="ja-JP" sz="2400" dirty="0" smtClean="0"/>
          </a:p>
          <a:p>
            <a:r>
              <a:rPr lang="ja-JP" altLang="en-US" sz="2400" dirty="0" smtClean="0"/>
              <a:t>テキストマイニング技術をもっと勉強したい</a:t>
            </a:r>
            <a:endParaRPr lang="en-US" altLang="ja-JP" sz="2400" dirty="0" smtClean="0"/>
          </a:p>
          <a:p>
            <a:pPr lvl="1"/>
            <a:r>
              <a:rPr lang="en-US" altLang="en-US" sz="2000" dirty="0" smtClean="0"/>
              <a:t>潜在的意味を測る複雑なメトリクスをたくさん使っている</a:t>
            </a:r>
          </a:p>
          <a:p>
            <a:pPr lvl="1"/>
            <a:r>
              <a:rPr lang="en-US" altLang="en-US" sz="2000" dirty="0" smtClean="0"/>
              <a:t>専門用語をフィルタリングするのに使えそう</a:t>
            </a:r>
            <a:endParaRPr lang="en-US" altLang="ja-JP" sz="2000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1631D-6764-2A49-A758-7C448F2B397B}" type="slidenum">
              <a:rPr kumimoji="1" lang="ja-JP" altLang="en-US" smtClean="0"/>
              <a:t>14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5773945"/>
      </p:ext>
    </p:extLst>
  </p:cSld>
  <p:clrMapOvr>
    <a:masterClrMapping/>
  </p:clrMapOvr>
</p:sld>
</file>

<file path=ppt/theme/theme1.xml><?xml version="1.0" encoding="utf-8"?>
<a:theme xmlns:a="http://schemas.openxmlformats.org/drawingml/2006/main" name="サーベイ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 kumimoji="1" dirty="0" err="1" smtClean="0">
            <a:latin typeface="ヒラギノ角ゴ Pro W3"/>
            <a:ea typeface="ヒラギノ角ゴ Pro W3"/>
            <a:cs typeface="ヒラギノ角ゴ Pro W3"/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  <a:ln w="28575" cmpd="sng">
          <a:solidFill>
            <a:schemeClr val="accent1"/>
          </a:solidFill>
        </a:ln>
      </a:spPr>
      <a:bodyPr wrap="none" rtlCol="0">
        <a:spAutoFit/>
      </a:bodyPr>
      <a:lstStyle>
        <a:defPPr>
          <a:defRPr sz="2400" dirty="0">
            <a:latin typeface="ヒラギノ角ゴ Pro W3"/>
            <a:ea typeface="ヒラギノ角ゴ Pro W3"/>
            <a:cs typeface="ヒラギノ角ゴ Pro W3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サーベイ.thmx</Template>
  <TotalTime>6642</TotalTime>
  <Words>883</Words>
  <Application>Microsoft Macintosh PowerPoint</Application>
  <PresentationFormat>画面に合わせる (4:3)</PresentationFormat>
  <Paragraphs>141</Paragraphs>
  <Slides>14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14</vt:i4>
      </vt:variant>
    </vt:vector>
  </HeadingPairs>
  <TitlesOfParts>
    <vt:vector size="15" baseType="lpstr">
      <vt:lpstr>サーベイ</vt:lpstr>
      <vt:lpstr>Query-Based Configuration of Text Retrieval Solutions for Software Engineering Tasks</vt:lpstr>
      <vt:lpstr>背景</vt:lpstr>
      <vt:lpstr>Query-Based Bug Localization</vt:lpstr>
      <vt:lpstr>疑問点，予備調査</vt:lpstr>
      <vt:lpstr>先行研究で使われた最適なパラメータ</vt:lpstr>
      <vt:lpstr>予備調査 : 最適なパラメータは， バグ票ごとに異なるか</vt:lpstr>
      <vt:lpstr>目的とアプローチ</vt:lpstr>
      <vt:lpstr>Retrival Properties and Mesure</vt:lpstr>
      <vt:lpstr>QUEST評価実験</vt:lpstr>
      <vt:lpstr>RQ1 : どれくらい正確に，各バグ票における最適なパラメータのを推薦できるか</vt:lpstr>
      <vt:lpstr>RQ2 :単一のアルゴリズムで実行したとき よりどれくらい改善するのか</vt:lpstr>
      <vt:lpstr>RQ2 :単一のアルゴリズムで実行したときよりどれくらい改善するのか</vt:lpstr>
      <vt:lpstr>まとめ</vt:lpstr>
      <vt:lpstr>所感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Query-Based Configuration of Text Retrieval Solutions for Software Engineering Tasks</dc:title>
  <dc:creator>Higashi Yunosuke</dc:creator>
  <cp:lastModifiedBy>Higashi Yunosuke</cp:lastModifiedBy>
  <cp:revision>122</cp:revision>
  <dcterms:created xsi:type="dcterms:W3CDTF">2015-10-22T10:07:12Z</dcterms:created>
  <dcterms:modified xsi:type="dcterms:W3CDTF">2015-10-27T00:52:35Z</dcterms:modified>
</cp:coreProperties>
</file>