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57" r:id="rId4"/>
    <p:sldId id="259" r:id="rId5"/>
    <p:sldId id="260" r:id="rId6"/>
    <p:sldId id="261" r:id="rId7"/>
    <p:sldId id="262" r:id="rId8"/>
    <p:sldId id="263" r:id="rId9"/>
    <p:sldId id="265" r:id="rId10"/>
    <p:sldId id="267" r:id="rId11"/>
    <p:sldId id="268" r:id="rId12"/>
    <p:sldId id="264" r:id="rId1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10" d="100"/>
          <a:sy n="110" d="100"/>
        </p:scale>
        <p:origin x="576" y="150"/>
      </p:cViewPr>
      <p:guideLst/>
    </p:cSldViewPr>
  </p:slideViewPr>
  <p:notesTextViewPr>
    <p:cViewPr>
      <p:scale>
        <a:sx n="1" d="1"/>
        <a:sy n="1" d="1"/>
      </p:scale>
      <p:origin x="0" y="0"/>
    </p:cViewPr>
  </p:notesTextViewPr>
  <p:notesViewPr>
    <p:cSldViewPr snapToGrid="0">
      <p:cViewPr varScale="1">
        <p:scale>
          <a:sx n="89" d="100"/>
          <a:sy n="89" d="100"/>
        </p:scale>
        <p:origin x="379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FA048-1600-4464-8885-6DF03AE1C752}" type="datetimeFigureOut">
              <a:rPr kumimoji="1" lang="ja-JP" altLang="en-US" smtClean="0"/>
              <a:t>2014/12/2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76A9FC-D48A-436E-93CB-BB438DD4EF82}" type="slidenum">
              <a:rPr kumimoji="1" lang="ja-JP" altLang="en-US" smtClean="0"/>
              <a:t>‹#›</a:t>
            </a:fld>
            <a:endParaRPr kumimoji="1" lang="ja-JP" altLang="en-US"/>
          </a:p>
        </p:txBody>
      </p:sp>
    </p:spTree>
    <p:extLst>
      <p:ext uri="{BB962C8B-B14F-4D97-AF65-F5344CB8AC3E}">
        <p14:creationId xmlns:p14="http://schemas.microsoft.com/office/powerpoint/2010/main" val="25345198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2D76A9FC-D48A-436E-93CB-BB438DD4EF82}" type="slidenum">
              <a:rPr kumimoji="1" lang="ja-JP" altLang="en-US" smtClean="0"/>
              <a:t>3</a:t>
            </a:fld>
            <a:endParaRPr kumimoji="1" lang="ja-JP" altLang="en-US"/>
          </a:p>
        </p:txBody>
      </p:sp>
    </p:spTree>
    <p:extLst>
      <p:ext uri="{BB962C8B-B14F-4D97-AF65-F5344CB8AC3E}">
        <p14:creationId xmlns:p14="http://schemas.microsoft.com/office/powerpoint/2010/main" val="1753168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正規分布かどうかの検定</a:t>
            </a:r>
            <a:endParaRPr kumimoji="1" lang="en-US" altLang="ja-JP" dirty="0" smtClean="0"/>
          </a:p>
          <a:p>
            <a:r>
              <a:rPr kumimoji="1" lang="ja-JP" altLang="en-US" dirty="0" smtClean="0"/>
              <a:t>母平均がある値に等しいかどうか　２つの母平均に差があるかどうか　３つ以上の母平均に差があるかどうかを判定したいという場面で用いられる</a:t>
            </a:r>
            <a:endParaRPr kumimoji="1" lang="ja-JP" altLang="en-US" dirty="0"/>
          </a:p>
        </p:txBody>
      </p:sp>
      <p:sp>
        <p:nvSpPr>
          <p:cNvPr id="4" name="スライド番号プレースホルダー 3"/>
          <p:cNvSpPr>
            <a:spLocks noGrp="1"/>
          </p:cNvSpPr>
          <p:nvPr>
            <p:ph type="sldNum" sz="quarter" idx="10"/>
          </p:nvPr>
        </p:nvSpPr>
        <p:spPr/>
        <p:txBody>
          <a:bodyPr/>
          <a:lstStyle/>
          <a:p>
            <a:fld id="{2D76A9FC-D48A-436E-93CB-BB438DD4EF82}" type="slidenum">
              <a:rPr kumimoji="1" lang="ja-JP" altLang="en-US" smtClean="0"/>
              <a:t>8</a:t>
            </a:fld>
            <a:endParaRPr kumimoji="1" lang="ja-JP" altLang="en-US"/>
          </a:p>
        </p:txBody>
      </p:sp>
    </p:spTree>
    <p:extLst>
      <p:ext uri="{BB962C8B-B14F-4D97-AF65-F5344CB8AC3E}">
        <p14:creationId xmlns:p14="http://schemas.microsoft.com/office/powerpoint/2010/main" val="4001257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２つの母分散に違いがあるかどうか　３つ以上の母分散に違いがあるかどうか</a:t>
            </a:r>
            <a:endParaRPr kumimoji="1" lang="en-US" altLang="ja-JP" dirty="0" smtClean="0"/>
          </a:p>
          <a:p>
            <a:r>
              <a:rPr kumimoji="1" lang="ja-JP" altLang="en-US" dirty="0" smtClean="0"/>
              <a:t>母割合</a:t>
            </a:r>
            <a:r>
              <a:rPr kumimoji="1" lang="en-US" altLang="ja-JP" dirty="0" smtClean="0"/>
              <a:t>(</a:t>
            </a:r>
            <a:r>
              <a:rPr kumimoji="1" lang="ja-JP" altLang="en-US" dirty="0" smtClean="0"/>
              <a:t>母比率</a:t>
            </a:r>
            <a:r>
              <a:rPr kumimoji="1" lang="en-US" altLang="ja-JP" dirty="0" smtClean="0"/>
              <a:t>)</a:t>
            </a:r>
            <a:r>
              <a:rPr kumimoji="1" lang="ja-JP" altLang="en-US" dirty="0" smtClean="0"/>
              <a:t>がある値に等しいかどうか　２つの～　３つ以上の～</a:t>
            </a:r>
            <a:endParaRPr kumimoji="1" lang="en-US" altLang="ja-JP" dirty="0" smtClean="0"/>
          </a:p>
          <a:p>
            <a:r>
              <a:rPr kumimoji="1" lang="ja-JP" altLang="en-US" dirty="0" smtClean="0"/>
              <a:t>母相関係数が０に等しいかどうか　つまり相関があるかないかを判定したいという場面</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6A9FC-D48A-436E-93CB-BB438DD4EF82}" type="slidenum">
              <a:rPr kumimoji="1" lang="ja-JP" altLang="en-US" smtClean="0"/>
              <a:t>9</a:t>
            </a:fld>
            <a:endParaRPr kumimoji="1" lang="ja-JP" altLang="en-US"/>
          </a:p>
        </p:txBody>
      </p:sp>
    </p:spTree>
    <p:extLst>
      <p:ext uri="{BB962C8B-B14F-4D97-AF65-F5344CB8AC3E}">
        <p14:creationId xmlns:p14="http://schemas.microsoft.com/office/powerpoint/2010/main" val="1819634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検定の選択にあたっては間隔と比例は区別は重要でない　上二つはカテゴリデータ　３つめは数量データと呼び方もする</a:t>
            </a:r>
            <a:endParaRPr kumimoji="1" lang="en-US" altLang="ja-JP" dirty="0" smtClean="0"/>
          </a:p>
          <a:p>
            <a:r>
              <a:rPr kumimoji="1" lang="ja-JP" altLang="en-US" dirty="0" smtClean="0"/>
              <a:t>計数値：ある意見に賛成と答えた人の数というように数えて得るデータであり　二項分布、ポアソン分布から導かれた検定方式が用いられる</a:t>
            </a:r>
            <a:endParaRPr kumimoji="1" lang="en-US" altLang="ja-JP" dirty="0" smtClean="0"/>
          </a:p>
          <a:p>
            <a:r>
              <a:rPr kumimoji="1" lang="ja-JP" altLang="en-US" dirty="0" smtClean="0"/>
              <a:t>計量値：体重や身長というように測って得るデータで　正規分布から導かれた検定方式が用いられることが多い</a:t>
            </a:r>
            <a:endParaRPr kumimoji="1" lang="en-US" altLang="ja-JP" dirty="0" smtClean="0"/>
          </a:p>
          <a:p>
            <a:r>
              <a:rPr kumimoji="1" lang="ja-JP" altLang="en-US" dirty="0" smtClean="0"/>
              <a:t>またデータの分布に何の仮定も設けない検定方式としてノンパラメトリック検定がある</a:t>
            </a:r>
            <a:endParaRPr kumimoji="1" lang="en-US" altLang="ja-JP" dirty="0" smtClean="0"/>
          </a:p>
          <a:p>
            <a:r>
              <a:rPr kumimoji="1" lang="ja-JP" altLang="en-US" dirty="0" smtClean="0"/>
              <a:t>データが少ないと想定している分布に近似させることができなくなる　少ないときは正確確立検定と呼ばれる近似的でない検定方法がある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6A9FC-D48A-436E-93CB-BB438DD4EF82}" type="slidenum">
              <a:rPr kumimoji="1" lang="ja-JP" altLang="en-US" smtClean="0"/>
              <a:t>10</a:t>
            </a:fld>
            <a:endParaRPr kumimoji="1" lang="ja-JP" altLang="en-US"/>
          </a:p>
        </p:txBody>
      </p:sp>
    </p:spTree>
    <p:extLst>
      <p:ext uri="{BB962C8B-B14F-4D97-AF65-F5344CB8AC3E}">
        <p14:creationId xmlns:p14="http://schemas.microsoft.com/office/powerpoint/2010/main" val="4075612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計数値データ</a:t>
            </a:r>
            <a:endParaRPr kumimoji="1" lang="ja-JP" altLang="en-US"/>
          </a:p>
        </p:txBody>
      </p:sp>
      <p:sp>
        <p:nvSpPr>
          <p:cNvPr id="4" name="スライド番号プレースホルダー 3"/>
          <p:cNvSpPr>
            <a:spLocks noGrp="1"/>
          </p:cNvSpPr>
          <p:nvPr>
            <p:ph type="sldNum" sz="quarter" idx="10"/>
          </p:nvPr>
        </p:nvSpPr>
        <p:spPr/>
        <p:txBody>
          <a:bodyPr/>
          <a:lstStyle/>
          <a:p>
            <a:fld id="{2D76A9FC-D48A-436E-93CB-BB438DD4EF82}" type="slidenum">
              <a:rPr kumimoji="1" lang="ja-JP" altLang="en-US" smtClean="0"/>
              <a:t>11</a:t>
            </a:fld>
            <a:endParaRPr kumimoji="1" lang="ja-JP" altLang="en-US"/>
          </a:p>
        </p:txBody>
      </p:sp>
    </p:spTree>
    <p:extLst>
      <p:ext uri="{BB962C8B-B14F-4D97-AF65-F5344CB8AC3E}">
        <p14:creationId xmlns:p14="http://schemas.microsoft.com/office/powerpoint/2010/main" val="1498552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3200" cap="none"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7D0E8D90-C278-4F1A-80BB-CCD97076BC55}" type="datetime1">
              <a:rPr kumimoji="1" lang="ja-JP" altLang="en-US" smtClean="0"/>
              <a:t>2014/12/2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2054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1365" y="189499"/>
            <a:ext cx="10058400" cy="1450757"/>
          </a:xfrm>
        </p:spPr>
        <p:txBody>
          <a:bodyPr anchor="t"/>
          <a:lstStyle>
            <a:lvl1pPr marL="0">
              <a:defRPr>
                <a:solidFill>
                  <a:schemeClr val="accent2"/>
                </a:solidFill>
              </a:defRPr>
            </a:lvl1pPr>
          </a:lstStyle>
          <a:p>
            <a:r>
              <a:rPr lang="ja-JP" altLang="en-US" dirty="0" smtClean="0"/>
              <a:t>マスタータイトル</a:t>
            </a:r>
            <a:endParaRPr lang="en-US" dirty="0"/>
          </a:p>
        </p:txBody>
      </p:sp>
      <p:sp>
        <p:nvSpPr>
          <p:cNvPr id="3" name="Content Placeholder 2"/>
          <p:cNvSpPr>
            <a:spLocks noGrp="1"/>
          </p:cNvSpPr>
          <p:nvPr>
            <p:ph idx="1"/>
          </p:nvPr>
        </p:nvSpPr>
        <p:spPr>
          <a:xfrm>
            <a:off x="401365" y="1853826"/>
            <a:ext cx="10058400" cy="4023360"/>
          </a:xfrm>
        </p:spPr>
        <p:txBody>
          <a:bodyPr>
            <a:normAutofit/>
          </a:bodyPr>
          <a:lstStyle>
            <a:lvl1pPr marL="91440" indent="-91440">
              <a:buFont typeface="Wingdings" panose="05000000000000000000" pitchFamily="2" charset="2"/>
              <a:buChar char="u"/>
              <a:defRPr sz="3200"/>
            </a:lvl1pPr>
            <a:lvl2pPr marL="384048" indent="-182880">
              <a:buFont typeface="Wingdings" panose="05000000000000000000" pitchFamily="2" charset="2"/>
              <a:buChar char="Ø"/>
              <a:defRPr sz="2800"/>
            </a:lvl2pPr>
            <a:lvl3pPr marL="566928" indent="-182880">
              <a:buFont typeface="Wingdings" panose="05000000000000000000" pitchFamily="2" charset="2"/>
              <a:buChar char="Ø"/>
              <a:defRPr sz="2000"/>
            </a:lvl3pPr>
            <a:lvl4pPr marL="749808" indent="-182880">
              <a:buFont typeface="Wingdings" panose="05000000000000000000" pitchFamily="2" charset="2"/>
              <a:buChar char="Ø"/>
              <a:defRPr sz="2000"/>
            </a:lvl4pPr>
            <a:lvl5pPr marL="932688" indent="-182880">
              <a:buFont typeface="Wingdings" panose="05000000000000000000" pitchFamily="2" charset="2"/>
              <a:buChar char="Ø"/>
              <a:defRPr sz="20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8C2805DF-7A00-46A1-9F0B-07F73E9F5FA2}" type="datetime1">
              <a:rPr kumimoji="1" lang="ja-JP" altLang="en-US" smtClean="0"/>
              <a:t>2014/12/2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286223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906B50E-8CD7-42EC-BE5F-EA545BCB1F94}" type="datetime1">
              <a:rPr kumimoji="1" lang="ja-JP" altLang="en-US" smtClean="0"/>
              <a:t>2014/12/2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617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D32A653A-F1F7-4CCB-AE0D-F9F301AEE51F}" type="datetime1">
              <a:rPr kumimoji="1" lang="ja-JP" altLang="en-US" smtClean="0"/>
              <a:t>2014/12/2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3011685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5A08E8C5-F495-47A1-8B5E-1DEFB98DD8C6}" type="datetime1">
              <a:rPr kumimoji="1" lang="ja-JP" altLang="en-US" smtClean="0"/>
              <a:t>2014/12/2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1209247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1C686363-CA5A-43DE-8EF3-F5B4C4BBC6B7}" type="datetime1">
              <a:rPr kumimoji="1" lang="ja-JP" altLang="en-US" smtClean="0"/>
              <a:t>2014/12/2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23782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44EB91B-E618-4293-90C9-C75894FC3222}" type="datetime1">
              <a:rPr kumimoji="1" lang="ja-JP" altLang="en-US" smtClean="0"/>
              <a:t>2014/12/2</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38636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82DCFB4-1499-4998-94AD-EDF9A6286ACE}" type="datetime1">
              <a:rPr kumimoji="1" lang="ja-JP" altLang="en-US" smtClean="0"/>
              <a:t>2014/12/2</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367736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A107119-50FF-4687-8917-00CDEDB98348}" type="datetime1">
              <a:rPr kumimoji="1" lang="ja-JP" altLang="en-US" smtClean="0"/>
              <a:t>2014/12/2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3191659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7187C6B-FA68-4711-B998-2B6FD8B3432A}" type="datetime1">
              <a:rPr kumimoji="1" lang="ja-JP" altLang="en-US" smtClean="0"/>
              <a:t>2014/12/2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369210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FAF7DE7-D99D-422C-8CFF-FACB091FDB05}" type="datetime1">
              <a:rPr kumimoji="1" lang="ja-JP" altLang="en-US" smtClean="0"/>
              <a:t>2014/12/2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379506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B099904-572C-4BE4-B340-E3EA8B71947C}" type="datetime1">
              <a:rPr kumimoji="1" lang="ja-JP" altLang="en-US" smtClean="0"/>
              <a:t>2014/12/2</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2B8B4B3-F9ED-4A27-852F-93454F3CED83}" type="slidenum">
              <a:rPr kumimoji="1" lang="ja-JP" altLang="en-US" smtClean="0"/>
              <a:t>‹#›</a:t>
            </a:fld>
            <a:endParaRPr kumimoji="1" lang="ja-JP" altLang="en-US"/>
          </a:p>
        </p:txBody>
      </p:sp>
    </p:spTree>
    <p:extLst>
      <p:ext uri="{BB962C8B-B14F-4D97-AF65-F5344CB8AC3E}">
        <p14:creationId xmlns:p14="http://schemas.microsoft.com/office/powerpoint/2010/main" val="8258735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統計的検定入門</a:t>
            </a:r>
            <a:endParaRPr kumimoji="1" lang="ja-JP" altLang="en-US" dirty="0"/>
          </a:p>
        </p:txBody>
      </p:sp>
      <p:sp>
        <p:nvSpPr>
          <p:cNvPr id="3" name="サブタイトル 2"/>
          <p:cNvSpPr>
            <a:spLocks noGrp="1"/>
          </p:cNvSpPr>
          <p:nvPr>
            <p:ph type="subTitle" idx="1"/>
          </p:nvPr>
        </p:nvSpPr>
        <p:spPr>
          <a:xfrm>
            <a:off x="1100051" y="4455619"/>
            <a:ext cx="10058400" cy="1661959"/>
          </a:xfrm>
        </p:spPr>
        <p:txBody>
          <a:bodyPr>
            <a:normAutofit fontScale="92500" lnSpcReduction="10000"/>
          </a:bodyPr>
          <a:lstStyle/>
          <a:p>
            <a:r>
              <a:rPr kumimoji="1" lang="ja-JP" altLang="en-US" dirty="0" smtClean="0"/>
              <a:t>資料：Ｒによる統計的検定と推定・第２章</a:t>
            </a:r>
            <a:endParaRPr kumimoji="1" lang="en-US" altLang="ja-JP" dirty="0" smtClean="0"/>
          </a:p>
          <a:p>
            <a:r>
              <a:rPr lang="ja-JP" altLang="en-US" dirty="0"/>
              <a:t>　</a:t>
            </a:r>
            <a:r>
              <a:rPr lang="ja-JP" altLang="en-US" dirty="0" smtClean="0"/>
              <a:t>　　  ＩＳＢＭ９７８</a:t>
            </a:r>
            <a:r>
              <a:rPr lang="en-US" altLang="ja-JP" dirty="0" smtClean="0"/>
              <a:t>-</a:t>
            </a:r>
            <a:r>
              <a:rPr lang="ja-JP" altLang="en-US" dirty="0" smtClean="0"/>
              <a:t>４</a:t>
            </a:r>
            <a:r>
              <a:rPr lang="en-US" altLang="ja-JP" dirty="0" smtClean="0"/>
              <a:t>-</a:t>
            </a:r>
            <a:r>
              <a:rPr lang="ja-JP" altLang="en-US" dirty="0" smtClean="0"/>
              <a:t>２７４</a:t>
            </a:r>
            <a:r>
              <a:rPr lang="en-US" altLang="ja-JP" dirty="0" smtClean="0"/>
              <a:t>-</a:t>
            </a:r>
            <a:r>
              <a:rPr lang="ja-JP" altLang="en-US" dirty="0" smtClean="0"/>
              <a:t>０６８７８</a:t>
            </a:r>
            <a:r>
              <a:rPr lang="en-US" altLang="ja-JP" dirty="0" smtClean="0"/>
              <a:t>-</a:t>
            </a:r>
            <a:r>
              <a:rPr lang="ja-JP" altLang="en-US" dirty="0" smtClean="0"/>
              <a:t>２　オーム社</a:t>
            </a:r>
            <a:endParaRPr kumimoji="1" lang="en-US" altLang="ja-JP" dirty="0" smtClean="0"/>
          </a:p>
          <a:p>
            <a:r>
              <a:rPr kumimoji="1" lang="ja-JP" altLang="en-US" dirty="0" smtClean="0"/>
              <a:t>著者：内田 治　西澤 英子</a:t>
            </a:r>
            <a:endParaRPr kumimoji="1" lang="ja-JP" altLang="en-US"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1</a:t>
            </a:fld>
            <a:endParaRPr kumimoji="1" lang="ja-JP" altLang="en-US"/>
          </a:p>
        </p:txBody>
      </p:sp>
      <p:sp>
        <p:nvSpPr>
          <p:cNvPr id="5" name="テキスト ボックス 4"/>
          <p:cNvSpPr txBox="1"/>
          <p:nvPr/>
        </p:nvSpPr>
        <p:spPr>
          <a:xfrm>
            <a:off x="9109494" y="5969479"/>
            <a:ext cx="2198038" cy="369332"/>
          </a:xfrm>
          <a:prstGeom prst="rect">
            <a:avLst/>
          </a:prstGeom>
          <a:noFill/>
        </p:spPr>
        <p:txBody>
          <a:bodyPr wrap="none" rtlCol="0">
            <a:spAutoFit/>
          </a:bodyPr>
          <a:lstStyle/>
          <a:p>
            <a:r>
              <a:rPr kumimoji="1" lang="en-US" altLang="ja-JP" dirty="0" smtClean="0"/>
              <a:t>60171050</a:t>
            </a:r>
            <a:r>
              <a:rPr kumimoji="1" lang="ja-JP" altLang="en-US" dirty="0" smtClean="0"/>
              <a:t>　松野祐介</a:t>
            </a:r>
            <a:endParaRPr kumimoji="1" lang="ja-JP" altLang="en-US" dirty="0"/>
          </a:p>
        </p:txBody>
      </p:sp>
    </p:spTree>
    <p:extLst>
      <p:ext uri="{BB962C8B-B14F-4D97-AF65-F5344CB8AC3E}">
        <p14:creationId xmlns:p14="http://schemas.microsoft.com/office/powerpoint/2010/main" val="21862527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検定の役割</a:t>
            </a:r>
            <a:endParaRPr kumimoji="1" lang="ja-JP" altLang="en-US" dirty="0"/>
          </a:p>
        </p:txBody>
      </p:sp>
      <p:sp>
        <p:nvSpPr>
          <p:cNvPr id="3" name="コンテンツ プレースホルダー 2"/>
          <p:cNvSpPr>
            <a:spLocks noGrp="1"/>
          </p:cNvSpPr>
          <p:nvPr>
            <p:ph idx="1"/>
          </p:nvPr>
        </p:nvSpPr>
        <p:spPr>
          <a:xfrm>
            <a:off x="401365" y="1878102"/>
            <a:ext cx="10058400" cy="4023360"/>
          </a:xfrm>
        </p:spPr>
        <p:txBody>
          <a:bodyPr/>
          <a:lstStyle/>
          <a:p>
            <a:r>
              <a:rPr kumimoji="1" lang="ja-JP" altLang="en-US" dirty="0" smtClean="0"/>
              <a:t>比較した際の差が統計的に有意であるか判定</a:t>
            </a:r>
            <a:endParaRPr kumimoji="1" lang="en-US" altLang="ja-JP" dirty="0" smtClean="0"/>
          </a:p>
          <a:p>
            <a:endParaRPr lang="en-US" altLang="ja-JP" dirty="0"/>
          </a:p>
          <a:p>
            <a:r>
              <a:rPr kumimoji="1" lang="ja-JP" altLang="en-US" dirty="0" smtClean="0"/>
              <a:t>標本の差が母集団に差があるから生じたとは限らない</a:t>
            </a:r>
            <a:endParaRPr kumimoji="1" lang="en-US" altLang="ja-JP" dirty="0" smtClean="0"/>
          </a:p>
          <a:p>
            <a:pPr marL="0" indent="0">
              <a:buNone/>
            </a:pPr>
            <a:endParaRPr lang="en-US" altLang="ja-JP"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2</a:t>
            </a:fld>
            <a:endParaRPr kumimoji="1" lang="ja-JP" altLang="en-US"/>
          </a:p>
        </p:txBody>
      </p:sp>
    </p:spTree>
    <p:extLst>
      <p:ext uri="{BB962C8B-B14F-4D97-AF65-F5344CB8AC3E}">
        <p14:creationId xmlns:p14="http://schemas.microsoft.com/office/powerpoint/2010/main" val="3319921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1365" y="75235"/>
            <a:ext cx="10058400" cy="1450757"/>
          </a:xfrm>
        </p:spPr>
        <p:txBody>
          <a:bodyPr/>
          <a:lstStyle/>
          <a:p>
            <a:r>
              <a:rPr kumimoji="1" lang="ja-JP" altLang="en-US" dirty="0" smtClean="0"/>
              <a:t>母集団と標本</a:t>
            </a:r>
            <a:endParaRPr kumimoji="1" lang="ja-JP" altLang="en-US" dirty="0"/>
          </a:p>
        </p:txBody>
      </p:sp>
      <p:sp>
        <p:nvSpPr>
          <p:cNvPr id="4" name="コンテンツ プレースホルダー 3"/>
          <p:cNvSpPr txBox="1">
            <a:spLocks/>
          </p:cNvSpPr>
          <p:nvPr/>
        </p:nvSpPr>
        <p:spPr>
          <a:xfrm>
            <a:off x="1085213" y="3303686"/>
            <a:ext cx="4184035" cy="324202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u"/>
              <a:defRPr kumimoji="1" sz="3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ja-JP" altLang="en-US" sz="2400" u="sng" dirty="0" smtClean="0"/>
              <a:t>母数</a:t>
            </a:r>
            <a:endParaRPr lang="en-US" altLang="ja-JP" sz="2400" u="sng" dirty="0" smtClean="0"/>
          </a:p>
          <a:p>
            <a:r>
              <a:rPr lang="ja-JP" altLang="en-US" sz="2400" dirty="0" smtClean="0"/>
              <a:t>母平均</a:t>
            </a:r>
            <a:endParaRPr lang="en-US" altLang="ja-JP" sz="2400" dirty="0" smtClean="0"/>
          </a:p>
          <a:p>
            <a:r>
              <a:rPr lang="ja-JP" altLang="en-US" sz="2400" dirty="0" smtClean="0"/>
              <a:t>母分散</a:t>
            </a:r>
            <a:endParaRPr lang="en-US" altLang="ja-JP" sz="2400" dirty="0" smtClean="0"/>
          </a:p>
          <a:p>
            <a:r>
              <a:rPr lang="ja-JP" altLang="en-US" sz="2400" dirty="0" smtClean="0"/>
              <a:t>母標準偏差</a:t>
            </a:r>
            <a:endParaRPr lang="en-US" altLang="ja-JP" sz="2400" dirty="0" smtClean="0"/>
          </a:p>
          <a:p>
            <a:r>
              <a:rPr lang="ja-JP" altLang="en-US" sz="2400" dirty="0" smtClean="0"/>
              <a:t>母相関係数</a:t>
            </a:r>
            <a:endParaRPr lang="en-US" altLang="ja-JP" sz="2400" dirty="0" smtClean="0"/>
          </a:p>
          <a:p>
            <a:r>
              <a:rPr lang="ja-JP" altLang="en-US" sz="2400" dirty="0" smtClean="0"/>
              <a:t>母比率</a:t>
            </a:r>
            <a:endParaRPr lang="en-US" altLang="ja-JP" sz="2400" dirty="0" smtClean="0"/>
          </a:p>
        </p:txBody>
      </p:sp>
      <p:sp>
        <p:nvSpPr>
          <p:cNvPr id="5" name="円/楕円 4"/>
          <p:cNvSpPr/>
          <p:nvPr/>
        </p:nvSpPr>
        <p:spPr>
          <a:xfrm>
            <a:off x="1169881" y="1196766"/>
            <a:ext cx="3683000" cy="20235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6969003" y="1584175"/>
            <a:ext cx="2722036" cy="14583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2526235" y="807299"/>
            <a:ext cx="954107" cy="400110"/>
          </a:xfrm>
          <a:prstGeom prst="rect">
            <a:avLst/>
          </a:prstGeom>
          <a:noFill/>
        </p:spPr>
        <p:txBody>
          <a:bodyPr wrap="none" rtlCol="0">
            <a:spAutoFit/>
          </a:bodyPr>
          <a:lstStyle/>
          <a:p>
            <a:r>
              <a:rPr kumimoji="1" lang="ja-JP" altLang="en-US" sz="2000" dirty="0" smtClean="0"/>
              <a:t>母集団</a:t>
            </a:r>
            <a:endParaRPr kumimoji="1" lang="ja-JP" altLang="en-US" sz="2000" dirty="0"/>
          </a:p>
        </p:txBody>
      </p:sp>
      <p:sp>
        <p:nvSpPr>
          <p:cNvPr id="8" name="テキスト ボックス 7"/>
          <p:cNvSpPr txBox="1"/>
          <p:nvPr/>
        </p:nvSpPr>
        <p:spPr>
          <a:xfrm>
            <a:off x="7981209" y="1093048"/>
            <a:ext cx="697627" cy="400110"/>
          </a:xfrm>
          <a:prstGeom prst="rect">
            <a:avLst/>
          </a:prstGeom>
          <a:noFill/>
        </p:spPr>
        <p:txBody>
          <a:bodyPr wrap="none" rtlCol="0">
            <a:spAutoFit/>
          </a:bodyPr>
          <a:lstStyle/>
          <a:p>
            <a:r>
              <a:rPr kumimoji="1" lang="ja-JP" altLang="en-US" sz="2000" dirty="0" smtClean="0"/>
              <a:t>標本</a:t>
            </a:r>
            <a:endParaRPr kumimoji="1" lang="ja-JP" altLang="en-US" sz="2000" dirty="0"/>
          </a:p>
        </p:txBody>
      </p:sp>
      <p:cxnSp>
        <p:nvCxnSpPr>
          <p:cNvPr id="9" name="直線矢印コネクタ 8"/>
          <p:cNvCxnSpPr/>
          <p:nvPr/>
        </p:nvCxnSpPr>
        <p:spPr>
          <a:xfrm>
            <a:off x="3003288" y="1332233"/>
            <a:ext cx="5326734" cy="3894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p:nvPr/>
        </p:nvCxnSpPr>
        <p:spPr>
          <a:xfrm>
            <a:off x="1988566" y="2221232"/>
            <a:ext cx="5641757" cy="677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flipV="1">
            <a:off x="3003288" y="2678433"/>
            <a:ext cx="5326734" cy="395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5061361" y="1088754"/>
            <a:ext cx="1210588" cy="400110"/>
          </a:xfrm>
          <a:prstGeom prst="rect">
            <a:avLst/>
          </a:prstGeom>
          <a:noFill/>
        </p:spPr>
        <p:txBody>
          <a:bodyPr wrap="none" rtlCol="0">
            <a:spAutoFit/>
          </a:bodyPr>
          <a:lstStyle/>
          <a:p>
            <a:r>
              <a:rPr kumimoji="1" lang="ja-JP" altLang="en-US" sz="2000" dirty="0" smtClean="0"/>
              <a:t>標本抽出</a:t>
            </a:r>
            <a:endParaRPr kumimoji="1" lang="ja-JP" altLang="en-US" sz="2000" dirty="0"/>
          </a:p>
        </p:txBody>
      </p:sp>
      <p:sp>
        <p:nvSpPr>
          <p:cNvPr id="13" name="正方形/長方形 12"/>
          <p:cNvSpPr/>
          <p:nvPr/>
        </p:nvSpPr>
        <p:spPr>
          <a:xfrm>
            <a:off x="1055580" y="3303686"/>
            <a:ext cx="4243303" cy="29252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6216462" y="3303686"/>
            <a:ext cx="4243303" cy="29252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スライド番号プレースホルダー 2"/>
          <p:cNvSpPr>
            <a:spLocks noGrp="1"/>
          </p:cNvSpPr>
          <p:nvPr>
            <p:ph type="sldNum" sz="quarter" idx="12"/>
          </p:nvPr>
        </p:nvSpPr>
        <p:spPr>
          <a:xfrm>
            <a:off x="9286411" y="5547748"/>
            <a:ext cx="683339" cy="365125"/>
          </a:xfrm>
        </p:spPr>
        <p:txBody>
          <a:bodyPr/>
          <a:lstStyle/>
          <a:p>
            <a:fld id="{00AD7019-01BE-4B7B-BCEF-135497767482}" type="slidenum">
              <a:rPr kumimoji="1" lang="ja-JP" altLang="en-US" smtClean="0"/>
              <a:t>3</a:t>
            </a:fld>
            <a:endParaRPr kumimoji="1" lang="ja-JP" altLang="en-US"/>
          </a:p>
        </p:txBody>
      </p:sp>
      <p:sp>
        <p:nvSpPr>
          <p:cNvPr id="17" name="コンテンツ プレースホルダー 3"/>
          <p:cNvSpPr txBox="1">
            <a:spLocks noGrp="1"/>
          </p:cNvSpPr>
          <p:nvPr>
            <p:ph idx="1"/>
          </p:nvPr>
        </p:nvSpPr>
        <p:spPr>
          <a:xfrm>
            <a:off x="6216462" y="3335436"/>
            <a:ext cx="4243303" cy="2893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a:lstStyle>
          <a:p>
            <a:pPr marL="0" indent="0" algn="ctr">
              <a:buFont typeface="Wingdings 3" charset="2"/>
              <a:buNone/>
            </a:pPr>
            <a:r>
              <a:rPr lang="ja-JP" altLang="en-US" sz="2400" u="sng" dirty="0" smtClean="0"/>
              <a:t>標本統計量</a:t>
            </a:r>
            <a:endParaRPr lang="en-US" altLang="ja-JP" sz="2400" dirty="0" smtClean="0"/>
          </a:p>
          <a:p>
            <a:pPr>
              <a:buFont typeface="Wingdings" panose="05000000000000000000" pitchFamily="2" charset="2"/>
              <a:buChar char="u"/>
            </a:pPr>
            <a:r>
              <a:rPr lang="ja-JP" altLang="en-US" sz="2400" dirty="0" smtClean="0"/>
              <a:t>標本平均</a:t>
            </a:r>
            <a:endParaRPr lang="en-US" altLang="ja-JP" sz="2400" dirty="0" smtClean="0"/>
          </a:p>
          <a:p>
            <a:pPr>
              <a:buFont typeface="Wingdings" panose="05000000000000000000" pitchFamily="2" charset="2"/>
              <a:buChar char="u"/>
            </a:pPr>
            <a:r>
              <a:rPr lang="ja-JP" altLang="en-US" sz="2400" dirty="0" smtClean="0"/>
              <a:t>標本分散 </a:t>
            </a:r>
            <a:r>
              <a:rPr lang="en-US" altLang="ja-JP" sz="2400" dirty="0" smtClean="0"/>
              <a:t>,</a:t>
            </a:r>
            <a:r>
              <a:rPr lang="ja-JP" altLang="en-US" sz="2400" dirty="0" smtClean="0"/>
              <a:t>不偏分散</a:t>
            </a:r>
            <a:endParaRPr lang="en-US" altLang="ja-JP" sz="2400" dirty="0" smtClean="0"/>
          </a:p>
          <a:p>
            <a:pPr>
              <a:buFont typeface="Wingdings" panose="05000000000000000000" pitchFamily="2" charset="2"/>
              <a:buChar char="u"/>
            </a:pPr>
            <a:r>
              <a:rPr lang="ja-JP" altLang="en-US" sz="2400" dirty="0" smtClean="0"/>
              <a:t>標本標準偏差</a:t>
            </a:r>
            <a:endParaRPr lang="en-US" altLang="ja-JP" sz="2400" dirty="0" smtClean="0"/>
          </a:p>
          <a:p>
            <a:pPr>
              <a:buFont typeface="Wingdings" panose="05000000000000000000" pitchFamily="2" charset="2"/>
              <a:buChar char="u"/>
            </a:pPr>
            <a:r>
              <a:rPr lang="ja-JP" altLang="en-US" sz="2400" dirty="0" smtClean="0"/>
              <a:t>標本相関係数</a:t>
            </a:r>
            <a:endParaRPr lang="en-US" altLang="ja-JP" sz="2400" dirty="0" smtClean="0"/>
          </a:p>
          <a:p>
            <a:pPr>
              <a:buFont typeface="Wingdings" panose="05000000000000000000" pitchFamily="2" charset="2"/>
              <a:buChar char="u"/>
            </a:pPr>
            <a:r>
              <a:rPr lang="ja-JP" altLang="en-US" sz="2400" dirty="0" smtClean="0"/>
              <a:t>標本</a:t>
            </a:r>
            <a:r>
              <a:rPr lang="ja-JP" altLang="en-US" sz="2400" dirty="0"/>
              <a:t>比率</a:t>
            </a:r>
            <a:endParaRPr lang="en-US" altLang="ja-JP" sz="2400" dirty="0" smtClean="0"/>
          </a:p>
          <a:p>
            <a:endParaRPr lang="en-US" altLang="ja-JP" sz="2400" dirty="0" smtClean="0"/>
          </a:p>
        </p:txBody>
      </p:sp>
      <p:sp>
        <p:nvSpPr>
          <p:cNvPr id="16" name="スライド番号プレースホルダー 3"/>
          <p:cNvSpPr txBox="1">
            <a:spLocks/>
          </p:cNvSpPr>
          <p:nvPr/>
        </p:nvSpPr>
        <p:spPr>
          <a:xfrm>
            <a:off x="9900458" y="6459785"/>
            <a:ext cx="1312025"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05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smtClean="0"/>
              <a:t>3</a:t>
            </a:r>
          </a:p>
        </p:txBody>
      </p:sp>
    </p:spTree>
    <p:extLst>
      <p:ext uri="{BB962C8B-B14F-4D97-AF65-F5344CB8AC3E}">
        <p14:creationId xmlns:p14="http://schemas.microsoft.com/office/powerpoint/2010/main" val="22177701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検証される仮説</a:t>
            </a:r>
            <a:endParaRPr kumimoji="1" lang="ja-JP" altLang="en-US" dirty="0"/>
          </a:p>
        </p:txBody>
      </p:sp>
      <p:sp>
        <p:nvSpPr>
          <p:cNvPr id="3" name="コンテンツ プレースホルダー 2"/>
          <p:cNvSpPr>
            <a:spLocks noGrp="1"/>
          </p:cNvSpPr>
          <p:nvPr>
            <p:ph idx="1"/>
          </p:nvPr>
        </p:nvSpPr>
        <p:spPr>
          <a:xfrm>
            <a:off x="401365" y="1310909"/>
            <a:ext cx="10058400" cy="4847129"/>
          </a:xfrm>
        </p:spPr>
        <p:txBody>
          <a:bodyPr/>
          <a:lstStyle/>
          <a:p>
            <a:r>
              <a:rPr kumimoji="1" lang="ja-JP" altLang="en-US" dirty="0" smtClean="0"/>
              <a:t>帰無仮説Ｈ</a:t>
            </a:r>
            <a:r>
              <a:rPr kumimoji="1" lang="en-US" altLang="ja-JP" dirty="0" smtClean="0"/>
              <a:t>0</a:t>
            </a:r>
            <a:r>
              <a:rPr kumimoji="1" lang="ja-JP" altLang="en-US" dirty="0" smtClean="0"/>
              <a:t>：</a:t>
            </a:r>
            <a:r>
              <a:rPr kumimoji="1" lang="en-US" altLang="ja-JP" dirty="0" smtClean="0"/>
              <a:t>μ</a:t>
            </a:r>
            <a:r>
              <a:rPr lang="en-US" altLang="ja-JP" dirty="0" smtClean="0"/>
              <a:t>=</a:t>
            </a:r>
            <a:r>
              <a:rPr lang="en-US" altLang="ja-JP" dirty="0"/>
              <a:t>80</a:t>
            </a:r>
            <a:endParaRPr kumimoji="1" lang="en-US" altLang="ja-JP" dirty="0" smtClean="0"/>
          </a:p>
          <a:p>
            <a:r>
              <a:rPr lang="ja-JP" altLang="en-US" dirty="0" smtClean="0"/>
              <a:t>対立仮説Ｈ</a:t>
            </a:r>
            <a:r>
              <a:rPr lang="en-US" altLang="ja-JP" dirty="0" smtClean="0"/>
              <a:t>1</a:t>
            </a:r>
            <a:r>
              <a:rPr lang="ja-JP" altLang="en-US" dirty="0" smtClean="0"/>
              <a:t>：</a:t>
            </a:r>
            <a:r>
              <a:rPr lang="en-US" altLang="ja-JP" dirty="0" smtClean="0"/>
              <a:t>μ</a:t>
            </a:r>
            <a:r>
              <a:rPr lang="ja-JP" altLang="en-US" dirty="0" smtClean="0"/>
              <a:t>≠</a:t>
            </a:r>
            <a:r>
              <a:rPr lang="en-US" altLang="ja-JP" dirty="0" smtClean="0"/>
              <a:t>80</a:t>
            </a:r>
          </a:p>
          <a:p>
            <a:endParaRPr kumimoji="1" lang="en-US" altLang="ja-JP" dirty="0"/>
          </a:p>
          <a:p>
            <a:r>
              <a:rPr lang="ja-JP" altLang="en-US" dirty="0" smtClean="0"/>
              <a:t>対立仮説の立て方</a:t>
            </a:r>
            <a:endParaRPr lang="en-US" altLang="ja-JP" dirty="0" smtClean="0"/>
          </a:p>
          <a:p>
            <a:pPr lvl="1"/>
            <a:r>
              <a:rPr lang="ja-JP" altLang="en-US" dirty="0" smtClean="0"/>
              <a:t>両側仮説</a:t>
            </a:r>
            <a:r>
              <a:rPr lang="ja-JP" altLang="en-US" dirty="0"/>
              <a:t>：</a:t>
            </a:r>
            <a:r>
              <a:rPr lang="en-US" altLang="ja-JP" dirty="0" smtClean="0"/>
              <a:t>μ</a:t>
            </a:r>
            <a:r>
              <a:rPr lang="ja-JP" altLang="en-US" dirty="0"/>
              <a:t>≠</a:t>
            </a:r>
            <a:r>
              <a:rPr lang="en-US" altLang="ja-JP" dirty="0"/>
              <a:t>80 </a:t>
            </a:r>
            <a:endParaRPr lang="en-US" altLang="ja-JP" dirty="0" smtClean="0"/>
          </a:p>
          <a:p>
            <a:pPr lvl="1"/>
            <a:r>
              <a:rPr lang="ja-JP" altLang="en-US" dirty="0" smtClean="0"/>
              <a:t>片側仮説</a:t>
            </a:r>
            <a:r>
              <a:rPr lang="ja-JP" altLang="en-US" dirty="0"/>
              <a:t>：</a:t>
            </a:r>
            <a:r>
              <a:rPr lang="el-GR" altLang="ja-JP" dirty="0" smtClean="0"/>
              <a:t>μ</a:t>
            </a:r>
            <a:r>
              <a:rPr lang="en-US" altLang="ja-JP" dirty="0"/>
              <a:t>&gt;80</a:t>
            </a:r>
            <a:r>
              <a:rPr lang="ja-JP" altLang="en-US" dirty="0" err="1"/>
              <a:t>、</a:t>
            </a:r>
            <a:r>
              <a:rPr lang="ja-JP" altLang="en-US" dirty="0"/>
              <a:t>または</a:t>
            </a:r>
            <a:r>
              <a:rPr lang="en-US" altLang="ja-JP" dirty="0" smtClean="0"/>
              <a:t>μ&lt;80</a:t>
            </a:r>
          </a:p>
          <a:p>
            <a:pPr lvl="1"/>
            <a:endParaRPr kumimoji="1" lang="en-US" altLang="ja-JP" dirty="0"/>
          </a:p>
          <a:p>
            <a:r>
              <a:rPr lang="ja-JP" altLang="en-US" dirty="0" smtClean="0"/>
              <a:t>帰無仮説Ｈ</a:t>
            </a:r>
            <a:r>
              <a:rPr lang="en-US" altLang="ja-JP" dirty="0" smtClean="0"/>
              <a:t>0</a:t>
            </a:r>
            <a:r>
              <a:rPr lang="ja-JP" altLang="en-US" dirty="0" smtClean="0"/>
              <a:t>が正しいと仮定して検証を行う</a:t>
            </a:r>
            <a:endParaRPr lang="en-US" altLang="ja-JP" dirty="0" smtClean="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4</a:t>
            </a:fld>
            <a:endParaRPr kumimoji="1" lang="ja-JP" altLang="en-US"/>
          </a:p>
        </p:txBody>
      </p:sp>
    </p:spTree>
    <p:extLst>
      <p:ext uri="{BB962C8B-B14F-4D97-AF65-F5344CB8AC3E}">
        <p14:creationId xmlns:p14="http://schemas.microsoft.com/office/powerpoint/2010/main" val="849523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1365" y="154704"/>
            <a:ext cx="10058400" cy="1450757"/>
          </a:xfrm>
        </p:spPr>
        <p:txBody>
          <a:bodyPr/>
          <a:lstStyle/>
          <a:p>
            <a:r>
              <a:rPr kumimoji="1" lang="ja-JP" altLang="en-US" dirty="0" smtClean="0"/>
              <a:t>有意確率・有意水準</a:t>
            </a:r>
            <a:endParaRPr kumimoji="1" lang="ja-JP" altLang="en-US" dirty="0"/>
          </a:p>
        </p:txBody>
      </p:sp>
      <p:sp>
        <p:nvSpPr>
          <p:cNvPr id="3" name="コンテンツ プレースホルダー 2"/>
          <p:cNvSpPr>
            <a:spLocks noGrp="1"/>
          </p:cNvSpPr>
          <p:nvPr>
            <p:ph idx="1"/>
          </p:nvPr>
        </p:nvSpPr>
        <p:spPr>
          <a:xfrm>
            <a:off x="401365" y="1510784"/>
            <a:ext cx="10058400" cy="4291206"/>
          </a:xfrm>
        </p:spPr>
        <p:txBody>
          <a:bodyPr>
            <a:normAutofit/>
          </a:bodyPr>
          <a:lstStyle/>
          <a:p>
            <a:r>
              <a:rPr kumimoji="1" lang="ja-JP" altLang="en-US" dirty="0" err="1" smtClean="0"/>
              <a:t>ｐ</a:t>
            </a:r>
            <a:r>
              <a:rPr kumimoji="1" lang="ja-JP" altLang="en-US" dirty="0" smtClean="0"/>
              <a:t>値</a:t>
            </a:r>
            <a:r>
              <a:rPr kumimoji="1" lang="en-US" altLang="ja-JP" dirty="0" smtClean="0"/>
              <a:t>(</a:t>
            </a:r>
            <a:r>
              <a:rPr kumimoji="1" lang="ja-JP" altLang="en-US" dirty="0" smtClean="0"/>
              <a:t>有意確率</a:t>
            </a:r>
            <a:r>
              <a:rPr kumimoji="1" lang="en-US" altLang="ja-JP" dirty="0" smtClean="0"/>
              <a:t>)</a:t>
            </a:r>
          </a:p>
          <a:p>
            <a:pPr lvl="1"/>
            <a:r>
              <a:rPr kumimoji="1" lang="ja-JP" altLang="en-US" dirty="0" smtClean="0"/>
              <a:t>帰無仮説が正しいと仮定した場合に偏った値が生じる確率</a:t>
            </a:r>
            <a:endParaRPr kumimoji="1" lang="en-US" altLang="ja-JP" dirty="0" smtClean="0"/>
          </a:p>
          <a:p>
            <a:pPr marL="201168" lvl="1" indent="0">
              <a:buNone/>
            </a:pPr>
            <a:r>
              <a:rPr lang="ja-JP" altLang="en-US" dirty="0" smtClean="0"/>
              <a:t>＊この</a:t>
            </a:r>
            <a:r>
              <a:rPr lang="ja-JP" altLang="en-US" dirty="0"/>
              <a:t>値</a:t>
            </a:r>
            <a:r>
              <a:rPr lang="ja-JP" altLang="en-US" dirty="0" smtClean="0"/>
              <a:t>が</a:t>
            </a:r>
            <a:r>
              <a:rPr lang="ja-JP" altLang="en-US" dirty="0"/>
              <a:t>小さい</a:t>
            </a:r>
            <a:r>
              <a:rPr lang="ja-JP" altLang="en-US" dirty="0" smtClean="0"/>
              <a:t>時帰無仮説は棄却される</a:t>
            </a:r>
            <a:endParaRPr kumimoji="1" lang="en-US" altLang="ja-JP" dirty="0" smtClean="0"/>
          </a:p>
          <a:p>
            <a:pPr lvl="1"/>
            <a:endParaRPr lang="en-US" altLang="ja-JP" dirty="0"/>
          </a:p>
          <a:p>
            <a:r>
              <a:rPr kumimoji="1" lang="ja-JP" altLang="en-US" dirty="0" smtClean="0"/>
              <a:t>有意水準</a:t>
            </a:r>
            <a:r>
              <a:rPr kumimoji="1" lang="en-US" altLang="ja-JP" dirty="0" smtClean="0"/>
              <a:t>α</a:t>
            </a:r>
          </a:p>
          <a:p>
            <a:pPr lvl="1"/>
            <a:r>
              <a:rPr kumimoji="1" lang="ja-JP" altLang="en-US" dirty="0" err="1" smtClean="0"/>
              <a:t>ｐ</a:t>
            </a:r>
            <a:r>
              <a:rPr kumimoji="1" lang="ja-JP" altLang="en-US" dirty="0" smtClean="0"/>
              <a:t>値が小さいかどうかの判定基準で、</a:t>
            </a:r>
            <a:r>
              <a:rPr kumimoji="1" lang="en-US" altLang="ja-JP" dirty="0" smtClean="0"/>
              <a:t>0.05</a:t>
            </a:r>
            <a:r>
              <a:rPr kumimoji="1" lang="ja-JP" altLang="en-US" dirty="0" smtClean="0"/>
              <a:t>とするのが習慣</a:t>
            </a:r>
            <a:endParaRPr kumimoji="1" lang="en-US" altLang="ja-JP" dirty="0" smtClean="0"/>
          </a:p>
          <a:p>
            <a:pPr lvl="1"/>
            <a:endParaRPr lang="en-US" altLang="ja-JP" dirty="0"/>
          </a:p>
          <a:p>
            <a:r>
              <a:rPr kumimoji="1" lang="ja-JP" altLang="en-US" dirty="0" err="1" smtClean="0"/>
              <a:t>ｐ</a:t>
            </a:r>
            <a:r>
              <a:rPr kumimoji="1" lang="ja-JP" altLang="en-US" dirty="0" smtClean="0"/>
              <a:t>値が有意水準</a:t>
            </a:r>
            <a:r>
              <a:rPr kumimoji="1" lang="en-US" altLang="ja-JP" dirty="0" smtClean="0"/>
              <a:t>α</a:t>
            </a:r>
            <a:r>
              <a:rPr kumimoji="1" lang="ja-JP" altLang="en-US" dirty="0" smtClean="0"/>
              <a:t>より小さければ帰無仮説は棄却</a:t>
            </a:r>
            <a:endParaRPr kumimoji="1" lang="ja-JP" altLang="en-US"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5</a:t>
            </a:fld>
            <a:endParaRPr kumimoji="1" lang="ja-JP" altLang="en-US"/>
          </a:p>
        </p:txBody>
      </p:sp>
    </p:spTree>
    <p:extLst>
      <p:ext uri="{BB962C8B-B14F-4D97-AF65-F5344CB8AC3E}">
        <p14:creationId xmlns:p14="http://schemas.microsoft.com/office/powerpoint/2010/main" val="1578036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判断の誤りと検出力</a:t>
            </a:r>
            <a:endParaRPr kumimoji="1" lang="ja-JP" altLang="en-US"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6</a:t>
            </a:fld>
            <a:endParaRPr kumimoji="1" lang="ja-JP" altLang="en-US"/>
          </a:p>
        </p:txBody>
      </p:sp>
      <p:sp>
        <p:nvSpPr>
          <p:cNvPr id="7" name="コンテンツ プレースホルダー 6"/>
          <p:cNvSpPr>
            <a:spLocks noGrp="1"/>
          </p:cNvSpPr>
          <p:nvPr>
            <p:ph idx="1"/>
          </p:nvPr>
        </p:nvSpPr>
        <p:spPr>
          <a:xfrm>
            <a:off x="401365" y="3633323"/>
            <a:ext cx="11671952" cy="2516623"/>
          </a:xfrm>
        </p:spPr>
        <p:txBody>
          <a:bodyPr/>
          <a:lstStyle/>
          <a:p>
            <a:r>
              <a:rPr lang="ja-JP" altLang="en-US" dirty="0" smtClean="0"/>
              <a:t>第</a:t>
            </a:r>
            <a:r>
              <a:rPr lang="en-US" altLang="ja-JP" dirty="0"/>
              <a:t>1</a:t>
            </a:r>
            <a:r>
              <a:rPr lang="ja-JP" altLang="en-US" dirty="0"/>
              <a:t>種</a:t>
            </a:r>
            <a:r>
              <a:rPr lang="ja-JP" altLang="en-US" dirty="0" smtClean="0"/>
              <a:t>の過誤：帰無仮説が</a:t>
            </a:r>
            <a:r>
              <a:rPr lang="ja-JP" altLang="en-US" u="sng" dirty="0" smtClean="0"/>
              <a:t>真</a:t>
            </a:r>
            <a:r>
              <a:rPr lang="ja-JP" altLang="en-US" dirty="0" smtClean="0"/>
              <a:t>である時に、帰無仮説を棄却</a:t>
            </a:r>
            <a:endParaRPr lang="en-US" altLang="ja-JP" dirty="0" smtClean="0"/>
          </a:p>
          <a:p>
            <a:r>
              <a:rPr kumimoji="1" lang="ja-JP" altLang="en-US" dirty="0" smtClean="0"/>
              <a:t>第</a:t>
            </a:r>
            <a:r>
              <a:rPr kumimoji="1" lang="en-US" altLang="ja-JP" dirty="0"/>
              <a:t>2</a:t>
            </a:r>
            <a:r>
              <a:rPr kumimoji="1" lang="ja-JP" altLang="en-US" dirty="0" smtClean="0"/>
              <a:t>種の過誤：帰無仮説が</a:t>
            </a:r>
            <a:r>
              <a:rPr kumimoji="1" lang="ja-JP" altLang="en-US" u="sng" dirty="0" smtClean="0"/>
              <a:t>偽</a:t>
            </a:r>
            <a:r>
              <a:rPr kumimoji="1" lang="ja-JP" altLang="en-US" dirty="0" smtClean="0"/>
              <a:t>である時に、帰無仮説を棄却しない</a:t>
            </a:r>
            <a:endParaRPr kumimoji="1" lang="en-US" altLang="ja-JP" dirty="0" smtClean="0"/>
          </a:p>
          <a:p>
            <a:endParaRPr lang="en-US" altLang="ja-JP" dirty="0"/>
          </a:p>
          <a:p>
            <a:r>
              <a:rPr kumimoji="1" lang="ja-JP" altLang="en-US" dirty="0" smtClean="0"/>
              <a:t>第</a:t>
            </a:r>
            <a:r>
              <a:rPr kumimoji="1" lang="en-US" altLang="ja-JP" dirty="0" smtClean="0"/>
              <a:t>2</a:t>
            </a:r>
            <a:r>
              <a:rPr kumimoji="1" lang="ja-JP" altLang="en-US" dirty="0" smtClean="0"/>
              <a:t>種の過誤の確率は</a:t>
            </a:r>
            <a:r>
              <a:rPr kumimoji="1" lang="en-US" altLang="ja-JP" dirty="0" smtClean="0"/>
              <a:t>β</a:t>
            </a:r>
            <a:r>
              <a:rPr kumimoji="1" lang="ja-JP" altLang="en-US" dirty="0" smtClean="0"/>
              <a:t>で表され、１－</a:t>
            </a:r>
            <a:r>
              <a:rPr kumimoji="1" lang="en-US" altLang="ja-JP" dirty="0" smtClean="0"/>
              <a:t>β</a:t>
            </a:r>
            <a:r>
              <a:rPr kumimoji="1" lang="ja-JP" altLang="en-US" dirty="0" err="1" smtClean="0"/>
              <a:t>を検</a:t>
            </a:r>
            <a:r>
              <a:rPr kumimoji="1" lang="ja-JP" altLang="en-US" dirty="0" smtClean="0"/>
              <a:t>出力と呼ぶ</a:t>
            </a:r>
            <a:endParaRPr kumimoji="1" lang="ja-JP" altLang="en-US" dirty="0"/>
          </a:p>
        </p:txBody>
      </p:sp>
      <p:graphicFrame>
        <p:nvGraphicFramePr>
          <p:cNvPr id="8" name="コンテンツ プレースホルダー 4"/>
          <p:cNvGraphicFramePr>
            <a:graphicFrameLocks/>
          </p:cNvGraphicFramePr>
          <p:nvPr>
            <p:extLst>
              <p:ext uri="{D42A27DB-BD31-4B8C-83A1-F6EECF244321}">
                <p14:modId xmlns:p14="http://schemas.microsoft.com/office/powerpoint/2010/main" val="1480432856"/>
              </p:ext>
            </p:extLst>
          </p:nvPr>
        </p:nvGraphicFramePr>
        <p:xfrm>
          <a:off x="1392892" y="2051066"/>
          <a:ext cx="8653622" cy="1251030"/>
        </p:xfrm>
        <a:graphic>
          <a:graphicData uri="http://schemas.openxmlformats.org/drawingml/2006/table">
            <a:tbl>
              <a:tblPr firstRow="1" bandRow="1">
                <a:tableStyleId>{5C22544A-7EE6-4342-B048-85BDC9FD1C3A}</a:tableStyleId>
              </a:tblPr>
              <a:tblGrid>
                <a:gridCol w="2702740"/>
                <a:gridCol w="2969777"/>
                <a:gridCol w="2981105"/>
              </a:tblGrid>
              <a:tr h="0">
                <a:tc>
                  <a:txBody>
                    <a:bodyPr/>
                    <a:lstStyle/>
                    <a:p>
                      <a:endParaRPr kumimoji="1" lang="ja-JP" altLang="en-US" dirty="0"/>
                    </a:p>
                  </a:txBody>
                  <a:tcPr/>
                </a:tc>
                <a:tc>
                  <a:txBody>
                    <a:bodyPr/>
                    <a:lstStyle/>
                    <a:p>
                      <a:pPr algn="ctr"/>
                      <a:r>
                        <a:rPr kumimoji="1" lang="ja-JP" altLang="en-US" sz="2000" dirty="0" smtClean="0"/>
                        <a:t>帰無仮説</a:t>
                      </a:r>
                      <a:endParaRPr kumimoji="1" lang="ja-JP" altLang="en-US" sz="2000" dirty="0"/>
                    </a:p>
                  </a:txBody>
                  <a:tcPr/>
                </a:tc>
                <a:tc>
                  <a:txBody>
                    <a:bodyPr/>
                    <a:lstStyle/>
                    <a:p>
                      <a:pPr algn="ctr"/>
                      <a:r>
                        <a:rPr kumimoji="1" lang="ja-JP" altLang="en-US" sz="2000" dirty="0" smtClean="0"/>
                        <a:t>対立仮説</a:t>
                      </a:r>
                      <a:endParaRPr kumimoji="1" lang="ja-JP" altLang="en-US" sz="2000" dirty="0"/>
                    </a:p>
                  </a:txBody>
                  <a:tcPr/>
                </a:tc>
              </a:tr>
              <a:tr h="427395">
                <a:tc>
                  <a:txBody>
                    <a:bodyPr/>
                    <a:lstStyle/>
                    <a:p>
                      <a:pPr algn="ctr"/>
                      <a:r>
                        <a:rPr kumimoji="1" lang="ja-JP" altLang="en-US" sz="2000" dirty="0" smtClean="0">
                          <a:solidFill>
                            <a:schemeClr val="bg1"/>
                          </a:solidFill>
                        </a:rPr>
                        <a:t>帰無仮説</a:t>
                      </a:r>
                      <a:endParaRPr kumimoji="1" lang="ja-JP" altLang="en-US" sz="2000" dirty="0">
                        <a:solidFill>
                          <a:schemeClr val="bg1"/>
                        </a:solidFill>
                      </a:endParaRPr>
                    </a:p>
                  </a:txBody>
                  <a:tcPr>
                    <a:solidFill>
                      <a:schemeClr val="accent1"/>
                    </a:solidFill>
                  </a:tcPr>
                </a:tc>
                <a:tc>
                  <a:txBody>
                    <a:bodyPr/>
                    <a:lstStyle/>
                    <a:p>
                      <a:pPr algn="ctr"/>
                      <a:r>
                        <a:rPr kumimoji="1" lang="ja-JP" altLang="en-US" sz="2000" dirty="0" smtClean="0"/>
                        <a:t>○</a:t>
                      </a:r>
                      <a:endParaRPr kumimoji="1" lang="ja-JP" altLang="en-US" sz="2000" dirty="0"/>
                    </a:p>
                  </a:txBody>
                  <a:tcPr/>
                </a:tc>
                <a:tc>
                  <a:txBody>
                    <a:bodyPr/>
                    <a:lstStyle/>
                    <a:p>
                      <a:pPr algn="ctr"/>
                      <a:r>
                        <a:rPr kumimoji="1" lang="ja-JP" altLang="en-US" sz="2000" dirty="0" smtClean="0"/>
                        <a:t>第</a:t>
                      </a:r>
                      <a:r>
                        <a:rPr kumimoji="1" lang="en-US" altLang="ja-JP" sz="2000" dirty="0" smtClean="0"/>
                        <a:t>1</a:t>
                      </a:r>
                      <a:r>
                        <a:rPr kumimoji="1" lang="ja-JP" altLang="en-US" sz="2000" dirty="0" smtClean="0"/>
                        <a:t>種の過誤</a:t>
                      </a:r>
                      <a:endParaRPr kumimoji="1" lang="ja-JP" altLang="en-US" sz="2000" dirty="0"/>
                    </a:p>
                  </a:txBody>
                  <a:tcPr/>
                </a:tc>
              </a:tr>
              <a:tr h="427395">
                <a:tc>
                  <a:txBody>
                    <a:bodyPr/>
                    <a:lstStyle/>
                    <a:p>
                      <a:pPr algn="ctr"/>
                      <a:r>
                        <a:rPr kumimoji="1" lang="ja-JP" altLang="en-US" sz="2000" dirty="0" smtClean="0">
                          <a:solidFill>
                            <a:schemeClr val="bg1"/>
                          </a:solidFill>
                        </a:rPr>
                        <a:t>対立仮説</a:t>
                      </a:r>
                      <a:endParaRPr kumimoji="1" lang="ja-JP" altLang="en-US" sz="2000" dirty="0">
                        <a:solidFill>
                          <a:schemeClr val="bg1"/>
                        </a:solidFill>
                      </a:endParaRPr>
                    </a:p>
                  </a:txBody>
                  <a:tcPr>
                    <a:solidFill>
                      <a:schemeClr val="accent1"/>
                    </a:solidFill>
                  </a:tcPr>
                </a:tc>
                <a:tc>
                  <a:txBody>
                    <a:bodyPr/>
                    <a:lstStyle/>
                    <a:p>
                      <a:pPr algn="ctr"/>
                      <a:r>
                        <a:rPr kumimoji="1" lang="ja-JP" altLang="en-US" sz="2000" dirty="0" smtClean="0"/>
                        <a:t>第</a:t>
                      </a:r>
                      <a:r>
                        <a:rPr kumimoji="1" lang="en-US" altLang="ja-JP" sz="2000" dirty="0" smtClean="0"/>
                        <a:t>2</a:t>
                      </a:r>
                      <a:r>
                        <a:rPr kumimoji="1" lang="ja-JP" altLang="en-US" sz="2000" dirty="0" smtClean="0"/>
                        <a:t>種の過誤</a:t>
                      </a:r>
                      <a:endParaRPr kumimoji="1" lang="ja-JP" altLang="en-US" sz="2000" dirty="0"/>
                    </a:p>
                  </a:txBody>
                  <a:tcPr/>
                </a:tc>
                <a:tc>
                  <a:txBody>
                    <a:bodyPr/>
                    <a:lstStyle/>
                    <a:p>
                      <a:pPr algn="ctr"/>
                      <a:r>
                        <a:rPr kumimoji="1" lang="ja-JP" altLang="en-US" sz="2000" dirty="0" smtClean="0"/>
                        <a:t>○</a:t>
                      </a:r>
                      <a:endParaRPr kumimoji="1" lang="ja-JP" altLang="en-US" sz="2000" dirty="0"/>
                    </a:p>
                  </a:txBody>
                  <a:tcPr/>
                </a:tc>
              </a:tr>
            </a:tbl>
          </a:graphicData>
        </a:graphic>
      </p:graphicFrame>
      <p:sp>
        <p:nvSpPr>
          <p:cNvPr id="10" name="テキスト ボックス 9"/>
          <p:cNvSpPr txBox="1"/>
          <p:nvPr/>
        </p:nvSpPr>
        <p:spPr>
          <a:xfrm>
            <a:off x="6392709" y="1640256"/>
            <a:ext cx="1467068" cy="400110"/>
          </a:xfrm>
          <a:prstGeom prst="rect">
            <a:avLst/>
          </a:prstGeom>
          <a:noFill/>
        </p:spPr>
        <p:txBody>
          <a:bodyPr wrap="none" rtlCol="0">
            <a:spAutoFit/>
          </a:bodyPr>
          <a:lstStyle/>
          <a:p>
            <a:r>
              <a:rPr kumimoji="1" lang="ja-JP" altLang="en-US" sz="2000" dirty="0" smtClean="0"/>
              <a:t>検定の結果</a:t>
            </a:r>
            <a:endParaRPr kumimoji="1" lang="ja-JP" altLang="en-US" sz="2000" dirty="0"/>
          </a:p>
        </p:txBody>
      </p:sp>
      <p:sp>
        <p:nvSpPr>
          <p:cNvPr id="11" name="テキスト ボックス 10"/>
          <p:cNvSpPr txBox="1"/>
          <p:nvPr/>
        </p:nvSpPr>
        <p:spPr>
          <a:xfrm>
            <a:off x="0" y="2677696"/>
            <a:ext cx="1467068" cy="400110"/>
          </a:xfrm>
          <a:prstGeom prst="rect">
            <a:avLst/>
          </a:prstGeom>
          <a:noFill/>
        </p:spPr>
        <p:txBody>
          <a:bodyPr wrap="none" rtlCol="0">
            <a:spAutoFit/>
          </a:bodyPr>
          <a:lstStyle/>
          <a:p>
            <a:r>
              <a:rPr kumimoji="1" lang="ja-JP" altLang="en-US" sz="2000" dirty="0" smtClean="0"/>
              <a:t>本当の状態</a:t>
            </a:r>
            <a:endParaRPr kumimoji="1" lang="ja-JP" altLang="en-US" sz="2000" dirty="0"/>
          </a:p>
        </p:txBody>
      </p:sp>
    </p:spTree>
    <p:extLst>
      <p:ext uri="{BB962C8B-B14F-4D97-AF65-F5344CB8AC3E}">
        <p14:creationId xmlns:p14="http://schemas.microsoft.com/office/powerpoint/2010/main" val="449428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区間推定</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検定と併用されることが多い統計的手法</a:t>
            </a:r>
            <a:endParaRPr kumimoji="1" lang="en-US" altLang="ja-JP" dirty="0" smtClean="0"/>
          </a:p>
          <a:p>
            <a:endParaRPr lang="en-US" altLang="ja-JP" dirty="0"/>
          </a:p>
          <a:p>
            <a:r>
              <a:rPr kumimoji="1" lang="ja-JP" altLang="en-US" dirty="0" smtClean="0"/>
              <a:t>信頼率：通常は</a:t>
            </a:r>
            <a:r>
              <a:rPr kumimoji="1" lang="en-US" altLang="ja-JP" dirty="0" smtClean="0"/>
              <a:t>0.95</a:t>
            </a:r>
            <a:r>
              <a:rPr lang="ja-JP" altLang="en-US" dirty="0" smtClean="0"/>
              <a:t>という数値を用いる</a:t>
            </a:r>
            <a:endParaRPr lang="en-US" altLang="ja-JP" dirty="0" smtClean="0"/>
          </a:p>
          <a:p>
            <a:pPr lvl="1"/>
            <a:r>
              <a:rPr kumimoji="1" lang="ja-JP" altLang="en-US" dirty="0" smtClean="0"/>
              <a:t>信頼率</a:t>
            </a:r>
            <a:r>
              <a:rPr kumimoji="1" lang="en-US" altLang="ja-JP" dirty="0" smtClean="0"/>
              <a:t>0.95</a:t>
            </a:r>
            <a:r>
              <a:rPr kumimoji="1" lang="ja-JP" altLang="en-US" dirty="0" smtClean="0"/>
              <a:t>の信頼区間は</a:t>
            </a:r>
            <a:r>
              <a:rPr kumimoji="1" lang="en-US" altLang="ja-JP" dirty="0" smtClean="0"/>
              <a:t>95</a:t>
            </a:r>
            <a:r>
              <a:rPr kumimoji="1" lang="ja-JP" altLang="en-US" dirty="0" smtClean="0"/>
              <a:t>％信頼区間と呼ばれる</a:t>
            </a:r>
            <a:endParaRPr kumimoji="1" lang="en-US" altLang="ja-JP" dirty="0" smtClean="0"/>
          </a:p>
          <a:p>
            <a:pPr lvl="1"/>
            <a:endParaRPr lang="en-US" altLang="ja-JP" dirty="0"/>
          </a:p>
          <a:p>
            <a:r>
              <a:rPr kumimoji="1" lang="ja-JP" altLang="en-US" dirty="0" smtClean="0"/>
              <a:t>例：</a:t>
            </a:r>
            <a:r>
              <a:rPr lang="ja-JP" altLang="en-US" dirty="0" smtClean="0"/>
              <a:t>７６．</a:t>
            </a:r>
            <a:r>
              <a:rPr lang="ja-JP" altLang="en-US" dirty="0"/>
              <a:t>５</a:t>
            </a:r>
            <a:r>
              <a:rPr kumimoji="1" lang="ja-JP" altLang="en-US" dirty="0" smtClean="0"/>
              <a:t>≦</a:t>
            </a:r>
            <a:r>
              <a:rPr kumimoji="1" lang="en-US" altLang="ja-JP" dirty="0" smtClean="0"/>
              <a:t>μ</a:t>
            </a:r>
            <a:r>
              <a:rPr kumimoji="1" lang="ja-JP" altLang="en-US" dirty="0" smtClean="0"/>
              <a:t>≦８４．５</a:t>
            </a:r>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7</a:t>
            </a:fld>
            <a:endParaRPr kumimoji="1" lang="ja-JP" altLang="en-US"/>
          </a:p>
        </p:txBody>
      </p:sp>
    </p:spTree>
    <p:extLst>
      <p:ext uri="{BB962C8B-B14F-4D97-AF65-F5344CB8AC3E}">
        <p14:creationId xmlns:p14="http://schemas.microsoft.com/office/powerpoint/2010/main" val="3501068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検定の種類１</a:t>
            </a:r>
            <a:endParaRPr kumimoji="1" lang="ja-JP" altLang="en-US" dirty="0"/>
          </a:p>
        </p:txBody>
      </p:sp>
      <p:sp>
        <p:nvSpPr>
          <p:cNvPr id="3" name="コンテンツ プレースホルダー 2"/>
          <p:cNvSpPr>
            <a:spLocks noGrp="1"/>
          </p:cNvSpPr>
          <p:nvPr>
            <p:ph idx="1"/>
          </p:nvPr>
        </p:nvSpPr>
        <p:spPr>
          <a:xfrm>
            <a:off x="401365" y="923718"/>
            <a:ext cx="11718748" cy="5390818"/>
          </a:xfrm>
        </p:spPr>
        <p:txBody>
          <a:bodyPr>
            <a:normAutofit/>
          </a:bodyPr>
          <a:lstStyle/>
          <a:p>
            <a:r>
              <a:rPr kumimoji="1" lang="ja-JP" altLang="en-US" dirty="0" smtClean="0"/>
              <a:t>正規性に関する検定</a:t>
            </a:r>
            <a:endParaRPr kumimoji="1" lang="en-US" altLang="ja-JP" dirty="0" smtClean="0"/>
          </a:p>
          <a:p>
            <a:pPr lvl="1"/>
            <a:r>
              <a:rPr lang="ja-JP" altLang="en-US" dirty="0" smtClean="0"/>
              <a:t>シャピロ</a:t>
            </a:r>
            <a:r>
              <a:rPr lang="en-US" altLang="ja-JP" dirty="0" smtClean="0"/>
              <a:t>-</a:t>
            </a:r>
            <a:r>
              <a:rPr lang="ja-JP" altLang="en-US" dirty="0" smtClean="0"/>
              <a:t>ウィルク</a:t>
            </a:r>
            <a:r>
              <a:rPr lang="en-US" altLang="ja-JP" dirty="0" smtClean="0"/>
              <a:t>(Shapiro-Wilk)</a:t>
            </a:r>
            <a:r>
              <a:rPr lang="ja-JP" altLang="en-US" dirty="0" smtClean="0"/>
              <a:t>検定</a:t>
            </a:r>
            <a:endParaRPr lang="en-US" altLang="ja-JP" dirty="0" smtClean="0"/>
          </a:p>
          <a:p>
            <a:pPr lvl="1"/>
            <a:r>
              <a:rPr lang="ja-JP" altLang="en-US" dirty="0" smtClean="0"/>
              <a:t>コルモゴロフ</a:t>
            </a:r>
            <a:r>
              <a:rPr lang="en-US" altLang="ja-JP" dirty="0" smtClean="0"/>
              <a:t>-</a:t>
            </a:r>
            <a:r>
              <a:rPr lang="ja-JP" altLang="en-US" dirty="0" smtClean="0"/>
              <a:t>スミルノフ</a:t>
            </a:r>
            <a:r>
              <a:rPr lang="en-US" altLang="ja-JP" dirty="0" smtClean="0"/>
              <a:t>(Kolmogorov-Smirnov)</a:t>
            </a:r>
            <a:r>
              <a:rPr lang="ja-JP" altLang="en-US" dirty="0" smtClean="0"/>
              <a:t>検定</a:t>
            </a:r>
            <a:endParaRPr lang="en-US" altLang="ja-JP" dirty="0" smtClean="0"/>
          </a:p>
          <a:p>
            <a:pPr lvl="1"/>
            <a:r>
              <a:rPr kumimoji="1" lang="ja-JP" altLang="en-US" dirty="0" smtClean="0"/>
              <a:t>適合</a:t>
            </a:r>
            <a:r>
              <a:rPr lang="ja-JP" altLang="en-US" dirty="0" smtClean="0"/>
              <a:t>度のカイ２乗検定</a:t>
            </a:r>
            <a:endParaRPr lang="en-US" altLang="ja-JP" dirty="0" smtClean="0"/>
          </a:p>
          <a:p>
            <a:pPr marL="201168" lvl="1" indent="0">
              <a:buNone/>
            </a:pPr>
            <a:r>
              <a:rPr kumimoji="1" lang="ja-JP" altLang="en-US" dirty="0" smtClean="0"/>
              <a:t>＊上記以外にヒストグラムや正規確率プロットを併用するとよい</a:t>
            </a:r>
            <a:endParaRPr lang="en-US" altLang="ja-JP" dirty="0" smtClean="0"/>
          </a:p>
          <a:p>
            <a:r>
              <a:rPr kumimoji="1" lang="ja-JP" altLang="en-US" dirty="0" smtClean="0"/>
              <a:t>母平均に関する検定</a:t>
            </a:r>
            <a:endParaRPr kumimoji="1" lang="en-US" altLang="ja-JP" dirty="0" smtClean="0"/>
          </a:p>
          <a:p>
            <a:pPr lvl="1"/>
            <a:r>
              <a:rPr lang="ja-JP" altLang="en-US" dirty="0" err="1"/>
              <a:t>ｚ</a:t>
            </a:r>
            <a:r>
              <a:rPr lang="ja-JP" altLang="en-US" dirty="0" smtClean="0"/>
              <a:t>検定</a:t>
            </a:r>
            <a:r>
              <a:rPr lang="en-US" altLang="ja-JP" dirty="0" smtClean="0"/>
              <a:t>(</a:t>
            </a:r>
            <a:r>
              <a:rPr lang="ja-JP" altLang="en-US" dirty="0" smtClean="0"/>
              <a:t>母標準偏差が既知のときに用いる</a:t>
            </a:r>
            <a:r>
              <a:rPr lang="en-US" altLang="ja-JP" dirty="0" smtClean="0"/>
              <a:t>)</a:t>
            </a:r>
          </a:p>
          <a:p>
            <a:pPr lvl="1"/>
            <a:r>
              <a:rPr lang="ja-JP" altLang="en-US" dirty="0" err="1" smtClean="0"/>
              <a:t>ｔ</a:t>
            </a:r>
            <a:r>
              <a:rPr lang="ja-JP" altLang="en-US" dirty="0" smtClean="0"/>
              <a:t>検定</a:t>
            </a:r>
            <a:r>
              <a:rPr lang="en-US" altLang="ja-JP" dirty="0" smtClean="0"/>
              <a:t>(</a:t>
            </a:r>
            <a:r>
              <a:rPr lang="ja-JP" altLang="en-US" dirty="0" smtClean="0"/>
              <a:t>母標準偏差が未知のときに用いる</a:t>
            </a:r>
            <a:r>
              <a:rPr lang="en-US" altLang="ja-JP" dirty="0" smtClean="0"/>
              <a:t>)</a:t>
            </a:r>
          </a:p>
          <a:p>
            <a:pPr lvl="1"/>
            <a:r>
              <a:rPr kumimoji="1" lang="ja-JP" altLang="en-US" dirty="0"/>
              <a:t>独立</a:t>
            </a:r>
            <a:r>
              <a:rPr kumimoji="1" lang="ja-JP" altLang="en-US" dirty="0" smtClean="0"/>
              <a:t>した２つの標本に関する</a:t>
            </a:r>
            <a:r>
              <a:rPr kumimoji="1" lang="ja-JP" altLang="en-US" dirty="0" err="1" smtClean="0"/>
              <a:t>ｔ</a:t>
            </a:r>
            <a:r>
              <a:rPr kumimoji="1" lang="ja-JP" altLang="en-US" dirty="0" smtClean="0"/>
              <a:t>検定</a:t>
            </a:r>
            <a:r>
              <a:rPr kumimoji="1" lang="en-US" altLang="ja-JP" dirty="0" smtClean="0"/>
              <a:t>(</a:t>
            </a:r>
            <a:r>
              <a:rPr kumimoji="1" lang="ja-JP" altLang="en-US" dirty="0" smtClean="0"/>
              <a:t>２つの平均値の差に関する検定</a:t>
            </a:r>
            <a:r>
              <a:rPr kumimoji="1" lang="en-US" altLang="ja-JP" dirty="0" smtClean="0"/>
              <a:t>)</a:t>
            </a:r>
          </a:p>
          <a:p>
            <a:pPr lvl="1"/>
            <a:r>
              <a:rPr lang="ja-JP" altLang="en-US" dirty="0"/>
              <a:t>対応</a:t>
            </a:r>
            <a:r>
              <a:rPr lang="ja-JP" altLang="en-US" dirty="0" smtClean="0"/>
              <a:t>のある標本に関する</a:t>
            </a:r>
            <a:r>
              <a:rPr lang="ja-JP" altLang="en-US" dirty="0" err="1" smtClean="0"/>
              <a:t>ｔ</a:t>
            </a:r>
            <a:r>
              <a:rPr lang="ja-JP" altLang="en-US" dirty="0" smtClean="0"/>
              <a:t>検定</a:t>
            </a:r>
            <a:r>
              <a:rPr lang="en-US" altLang="ja-JP" dirty="0" smtClean="0"/>
              <a:t>(</a:t>
            </a:r>
            <a:r>
              <a:rPr lang="ja-JP" altLang="en-US" dirty="0" smtClean="0"/>
              <a:t>対応のある平均値の差に関する検定</a:t>
            </a:r>
            <a:r>
              <a:rPr lang="en-US" altLang="ja-JP" dirty="0" smtClean="0"/>
              <a:t>)</a:t>
            </a:r>
          </a:p>
          <a:p>
            <a:pPr lvl="1"/>
            <a:r>
              <a:rPr kumimoji="1" lang="ja-JP" altLang="en-US" dirty="0" smtClean="0"/>
              <a:t>分散分析</a:t>
            </a:r>
            <a:r>
              <a:rPr kumimoji="1" lang="en-US" altLang="ja-JP" dirty="0" smtClean="0"/>
              <a:t>(</a:t>
            </a:r>
            <a:r>
              <a:rPr kumimoji="1" lang="ja-JP" altLang="en-US" dirty="0" smtClean="0"/>
              <a:t>２つ以上の平均値に関する検定</a:t>
            </a:r>
            <a:r>
              <a:rPr kumimoji="1" lang="en-US" altLang="ja-JP" dirty="0" smtClean="0"/>
              <a:t>)</a:t>
            </a:r>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8</a:t>
            </a:fld>
            <a:endParaRPr kumimoji="1" lang="ja-JP" altLang="en-US"/>
          </a:p>
        </p:txBody>
      </p:sp>
      <p:sp>
        <p:nvSpPr>
          <p:cNvPr id="5" name="コンテンツ プレースホルダー 2"/>
          <p:cNvSpPr txBox="1">
            <a:spLocks/>
          </p:cNvSpPr>
          <p:nvPr/>
        </p:nvSpPr>
        <p:spPr>
          <a:xfrm>
            <a:off x="401365" y="3465635"/>
            <a:ext cx="10058400" cy="265624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u"/>
              <a:defRPr kumimoji="1" sz="3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marL="201168" lvl="1" indent="0">
              <a:buFont typeface="Wingdings" panose="05000000000000000000" pitchFamily="2" charset="2"/>
              <a:buNone/>
            </a:pPr>
            <a:endParaRPr lang="en-US" altLang="ja-JP" dirty="0" smtClean="0"/>
          </a:p>
        </p:txBody>
      </p:sp>
    </p:spTree>
    <p:extLst>
      <p:ext uri="{BB962C8B-B14F-4D97-AF65-F5344CB8AC3E}">
        <p14:creationId xmlns:p14="http://schemas.microsoft.com/office/powerpoint/2010/main" val="1231944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検定の種類２</a:t>
            </a:r>
            <a:endParaRPr kumimoji="1" lang="ja-JP" altLang="en-US" dirty="0"/>
          </a:p>
        </p:txBody>
      </p:sp>
      <p:sp>
        <p:nvSpPr>
          <p:cNvPr id="3" name="コンテンツ プレースホルダー 2"/>
          <p:cNvSpPr>
            <a:spLocks noGrp="1"/>
          </p:cNvSpPr>
          <p:nvPr>
            <p:ph idx="1"/>
          </p:nvPr>
        </p:nvSpPr>
        <p:spPr>
          <a:xfrm>
            <a:off x="401365" y="914877"/>
            <a:ext cx="10058400" cy="5391032"/>
          </a:xfrm>
        </p:spPr>
        <p:txBody>
          <a:bodyPr/>
          <a:lstStyle/>
          <a:p>
            <a:r>
              <a:rPr kumimoji="1" lang="ja-JP" altLang="en-US" dirty="0" smtClean="0"/>
              <a:t>母分散に関する検定</a:t>
            </a:r>
            <a:endParaRPr kumimoji="1" lang="en-US" altLang="ja-JP" dirty="0" smtClean="0"/>
          </a:p>
          <a:p>
            <a:pPr lvl="1"/>
            <a:r>
              <a:rPr lang="ja-JP" altLang="en-US" dirty="0" smtClean="0"/>
              <a:t>Ｆ検定</a:t>
            </a:r>
            <a:r>
              <a:rPr lang="en-US" altLang="ja-JP" dirty="0" smtClean="0"/>
              <a:t>(</a:t>
            </a:r>
            <a:r>
              <a:rPr lang="ja-JP" altLang="en-US" dirty="0" smtClean="0"/>
              <a:t>２つの分散の比に関する検定</a:t>
            </a:r>
            <a:r>
              <a:rPr lang="en-US" altLang="ja-JP" dirty="0" smtClean="0"/>
              <a:t>)</a:t>
            </a:r>
          </a:p>
          <a:p>
            <a:pPr lvl="1"/>
            <a:r>
              <a:rPr kumimoji="1" lang="ja-JP" altLang="en-US" dirty="0" smtClean="0"/>
              <a:t>レーベン</a:t>
            </a:r>
            <a:r>
              <a:rPr kumimoji="1" lang="en-US" altLang="ja-JP" dirty="0" smtClean="0"/>
              <a:t>(</a:t>
            </a:r>
            <a:r>
              <a:rPr kumimoji="1" lang="en-US" altLang="ja-JP" dirty="0" err="1" smtClean="0"/>
              <a:t>Levene</a:t>
            </a:r>
            <a:r>
              <a:rPr kumimoji="1" lang="en-US" altLang="ja-JP" dirty="0" smtClean="0"/>
              <a:t>)</a:t>
            </a:r>
            <a:r>
              <a:rPr kumimoji="1" lang="ja-JP" altLang="en-US" dirty="0" smtClean="0"/>
              <a:t>検定</a:t>
            </a:r>
            <a:r>
              <a:rPr kumimoji="1" lang="en-US" altLang="ja-JP" dirty="0" smtClean="0"/>
              <a:t>(</a:t>
            </a:r>
            <a:r>
              <a:rPr kumimoji="1" lang="ja-JP" altLang="en-US" dirty="0" smtClean="0"/>
              <a:t>２つ以上の分散に関する検定</a:t>
            </a:r>
            <a:r>
              <a:rPr kumimoji="1" lang="en-US" altLang="ja-JP" dirty="0" smtClean="0"/>
              <a:t>)</a:t>
            </a:r>
          </a:p>
          <a:p>
            <a:pPr lvl="1"/>
            <a:r>
              <a:rPr lang="ja-JP" altLang="en-US" dirty="0" smtClean="0"/>
              <a:t>バートレット</a:t>
            </a:r>
            <a:r>
              <a:rPr lang="en-US" altLang="ja-JP" dirty="0" smtClean="0"/>
              <a:t>(Bartlett)</a:t>
            </a:r>
            <a:r>
              <a:rPr lang="ja-JP" altLang="en-US" dirty="0" smtClean="0"/>
              <a:t>検定</a:t>
            </a:r>
            <a:r>
              <a:rPr lang="en-US" altLang="ja-JP" dirty="0" smtClean="0"/>
              <a:t>(</a:t>
            </a:r>
            <a:r>
              <a:rPr lang="ja-JP" altLang="en-US" dirty="0" smtClean="0"/>
              <a:t>２つ以上の分散に関する検定</a:t>
            </a:r>
            <a:r>
              <a:rPr lang="en-US" altLang="ja-JP" dirty="0" smtClean="0"/>
              <a:t>)</a:t>
            </a:r>
          </a:p>
          <a:p>
            <a:pPr lvl="1"/>
            <a:r>
              <a:rPr kumimoji="1" lang="ja-JP" altLang="en-US" dirty="0" smtClean="0"/>
              <a:t>ハートレー</a:t>
            </a:r>
            <a:r>
              <a:rPr kumimoji="1" lang="en-US" altLang="ja-JP" dirty="0" smtClean="0"/>
              <a:t>(Hartley)</a:t>
            </a:r>
            <a:r>
              <a:rPr kumimoji="1" lang="ja-JP" altLang="en-US" dirty="0" smtClean="0"/>
              <a:t>検定</a:t>
            </a:r>
            <a:r>
              <a:rPr kumimoji="1" lang="en-US" altLang="ja-JP" dirty="0" smtClean="0"/>
              <a:t>(</a:t>
            </a:r>
            <a:r>
              <a:rPr kumimoji="1" lang="ja-JP" altLang="en-US" dirty="0" smtClean="0"/>
              <a:t>２つ以上の分散に関する検定</a:t>
            </a:r>
            <a:r>
              <a:rPr kumimoji="1" lang="en-US" altLang="ja-JP" dirty="0" smtClean="0"/>
              <a:t>)</a:t>
            </a:r>
          </a:p>
          <a:p>
            <a:r>
              <a:rPr kumimoji="1" lang="ja-JP" altLang="en-US" dirty="0" smtClean="0"/>
              <a:t>割合に関する検定</a:t>
            </a:r>
            <a:endParaRPr kumimoji="1" lang="en-US" altLang="ja-JP" dirty="0" smtClean="0"/>
          </a:p>
          <a:p>
            <a:pPr lvl="1"/>
            <a:r>
              <a:rPr lang="ja-JP" altLang="en-US" dirty="0" smtClean="0"/>
              <a:t>二</a:t>
            </a:r>
            <a:r>
              <a:rPr lang="ja-JP" altLang="en-US" dirty="0"/>
              <a:t>項</a:t>
            </a:r>
            <a:r>
              <a:rPr lang="ja-JP" altLang="en-US" dirty="0" smtClean="0"/>
              <a:t>検定</a:t>
            </a:r>
            <a:endParaRPr lang="en-US" altLang="ja-JP" dirty="0" smtClean="0"/>
          </a:p>
          <a:p>
            <a:pPr lvl="1"/>
            <a:r>
              <a:rPr kumimoji="1" lang="ja-JP" altLang="en-US" dirty="0" smtClean="0"/>
              <a:t>分割表</a:t>
            </a:r>
            <a:r>
              <a:rPr kumimoji="1" lang="en-US" altLang="ja-JP" dirty="0" smtClean="0"/>
              <a:t>(</a:t>
            </a:r>
            <a:r>
              <a:rPr kumimoji="1" lang="ja-JP" altLang="en-US" dirty="0" smtClean="0"/>
              <a:t>クロス集計表</a:t>
            </a:r>
            <a:r>
              <a:rPr kumimoji="1" lang="en-US" altLang="ja-JP" dirty="0" smtClean="0"/>
              <a:t>)</a:t>
            </a:r>
            <a:r>
              <a:rPr kumimoji="1" lang="ja-JP" altLang="en-US" dirty="0" smtClean="0"/>
              <a:t>の独立性に関するカイ２乗検定</a:t>
            </a:r>
            <a:endParaRPr kumimoji="1" lang="en-US" altLang="ja-JP" dirty="0" smtClean="0"/>
          </a:p>
          <a:p>
            <a:r>
              <a:rPr lang="ja-JP" altLang="en-US" dirty="0"/>
              <a:t>相関</a:t>
            </a:r>
            <a:r>
              <a:rPr lang="ja-JP" altLang="en-US" dirty="0" smtClean="0"/>
              <a:t>に関する検定</a:t>
            </a:r>
            <a:endParaRPr lang="en-US" altLang="ja-JP" dirty="0" smtClean="0"/>
          </a:p>
          <a:p>
            <a:pPr lvl="1"/>
            <a:r>
              <a:rPr kumimoji="1" lang="ja-JP" altLang="en-US" dirty="0" smtClean="0"/>
              <a:t>母相関係数に関する</a:t>
            </a:r>
            <a:r>
              <a:rPr kumimoji="1" lang="ja-JP" altLang="en-US" dirty="0" err="1" smtClean="0"/>
              <a:t>ｔ</a:t>
            </a:r>
            <a:r>
              <a:rPr kumimoji="1" lang="ja-JP" altLang="en-US" dirty="0" smtClean="0"/>
              <a:t>検定</a:t>
            </a:r>
            <a:endParaRPr kumimoji="1" lang="ja-JP" altLang="en-US"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9</a:t>
            </a:fld>
            <a:endParaRPr kumimoji="1" lang="ja-JP" altLang="en-US"/>
          </a:p>
        </p:txBody>
      </p:sp>
    </p:spTree>
    <p:extLst>
      <p:ext uri="{BB962C8B-B14F-4D97-AF65-F5344CB8AC3E}">
        <p14:creationId xmlns:p14="http://schemas.microsoft.com/office/powerpoint/2010/main" val="2411610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検定の選択</a:t>
            </a:r>
            <a:endParaRPr kumimoji="1" lang="ja-JP" altLang="en-US" dirty="0"/>
          </a:p>
        </p:txBody>
      </p:sp>
      <p:sp>
        <p:nvSpPr>
          <p:cNvPr id="7" name="コンテンツ プレースホルダー 6"/>
          <p:cNvSpPr>
            <a:spLocks noGrp="1"/>
          </p:cNvSpPr>
          <p:nvPr>
            <p:ph idx="1"/>
          </p:nvPr>
        </p:nvSpPr>
        <p:spPr>
          <a:xfrm>
            <a:off x="401365" y="1853826"/>
            <a:ext cx="3247609" cy="4023360"/>
          </a:xfrm>
        </p:spPr>
        <p:txBody>
          <a:bodyPr/>
          <a:lstStyle/>
          <a:p>
            <a:r>
              <a:rPr kumimoji="1" lang="ja-JP" altLang="en-US" dirty="0" smtClean="0"/>
              <a:t>測定の尺度</a:t>
            </a:r>
            <a:endParaRPr kumimoji="1" lang="en-US" altLang="ja-JP" dirty="0" smtClean="0"/>
          </a:p>
          <a:p>
            <a:pPr lvl="1"/>
            <a:r>
              <a:rPr lang="ja-JP" altLang="en-US" dirty="0" smtClean="0"/>
              <a:t>名義尺度</a:t>
            </a:r>
            <a:endParaRPr lang="en-US" altLang="ja-JP" dirty="0" smtClean="0"/>
          </a:p>
          <a:p>
            <a:pPr lvl="1"/>
            <a:r>
              <a:rPr kumimoji="1" lang="ja-JP" altLang="en-US" dirty="0" smtClean="0"/>
              <a:t>順序尺度</a:t>
            </a:r>
            <a:endParaRPr kumimoji="1" lang="en-US" altLang="ja-JP" dirty="0" smtClean="0"/>
          </a:p>
          <a:p>
            <a:pPr lvl="1"/>
            <a:r>
              <a:rPr kumimoji="1" lang="ja-JP" altLang="en-US" dirty="0" smtClean="0"/>
              <a:t>連続尺度</a:t>
            </a:r>
            <a:endParaRPr kumimoji="1" lang="ja-JP" altLang="en-US"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10</a:t>
            </a:fld>
            <a:endParaRPr kumimoji="1" lang="ja-JP" altLang="en-US"/>
          </a:p>
        </p:txBody>
      </p:sp>
      <p:sp>
        <p:nvSpPr>
          <p:cNvPr id="8" name="コンテンツ プレースホルダー 6"/>
          <p:cNvSpPr txBox="1">
            <a:spLocks/>
          </p:cNvSpPr>
          <p:nvPr/>
        </p:nvSpPr>
        <p:spPr>
          <a:xfrm>
            <a:off x="3554084" y="1482890"/>
            <a:ext cx="3247609"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u"/>
              <a:defRPr kumimoji="1" sz="3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marL="201168" lvl="1" indent="0">
              <a:buNone/>
            </a:pPr>
            <a:endParaRPr lang="ja-JP" altLang="en-US" dirty="0"/>
          </a:p>
        </p:txBody>
      </p:sp>
      <p:sp>
        <p:nvSpPr>
          <p:cNvPr id="9" name="コンテンツ プレースホルダー 6"/>
          <p:cNvSpPr txBox="1">
            <a:spLocks/>
          </p:cNvSpPr>
          <p:nvPr/>
        </p:nvSpPr>
        <p:spPr>
          <a:xfrm>
            <a:off x="3412102" y="1853826"/>
            <a:ext cx="3247609"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u"/>
              <a:defRPr kumimoji="1" sz="3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ja-JP" altLang="en-US" dirty="0" smtClean="0"/>
              <a:t>データの種類</a:t>
            </a:r>
            <a:endParaRPr lang="en-US" altLang="ja-JP" dirty="0" smtClean="0"/>
          </a:p>
          <a:p>
            <a:pPr lvl="1"/>
            <a:r>
              <a:rPr lang="ja-JP" altLang="en-US" dirty="0" smtClean="0"/>
              <a:t>計数値</a:t>
            </a:r>
            <a:endParaRPr lang="en-US" altLang="ja-JP" dirty="0" smtClean="0"/>
          </a:p>
          <a:p>
            <a:pPr lvl="1"/>
            <a:r>
              <a:rPr lang="ja-JP" altLang="en-US" dirty="0" smtClean="0"/>
              <a:t>計量値</a:t>
            </a:r>
            <a:endParaRPr lang="en-US" altLang="ja-JP" dirty="0" smtClean="0"/>
          </a:p>
          <a:p>
            <a:pPr lvl="1"/>
            <a:r>
              <a:rPr lang="ja-JP" altLang="en-US" dirty="0" smtClean="0"/>
              <a:t>順位</a:t>
            </a:r>
            <a:r>
              <a:rPr lang="ja-JP" altLang="en-US" dirty="0"/>
              <a:t>値</a:t>
            </a:r>
          </a:p>
        </p:txBody>
      </p:sp>
      <p:sp>
        <p:nvSpPr>
          <p:cNvPr id="10" name="コンテンツ プレースホルダー 6"/>
          <p:cNvSpPr txBox="1">
            <a:spLocks/>
          </p:cNvSpPr>
          <p:nvPr/>
        </p:nvSpPr>
        <p:spPr>
          <a:xfrm>
            <a:off x="6517729" y="1853826"/>
            <a:ext cx="3247609"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u"/>
              <a:defRPr kumimoji="1" sz="3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Ø"/>
              <a:defRPr kumimoji="1"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ja-JP" altLang="en-US" dirty="0" smtClean="0"/>
              <a:t>グループの数</a:t>
            </a:r>
            <a:endParaRPr lang="en-US" altLang="ja-JP" dirty="0" smtClean="0"/>
          </a:p>
          <a:p>
            <a:pPr lvl="1"/>
            <a:r>
              <a:rPr lang="ja-JP" altLang="en-US" dirty="0" smtClean="0"/>
              <a:t>１つ</a:t>
            </a:r>
            <a:endParaRPr lang="en-US" altLang="ja-JP" dirty="0" smtClean="0"/>
          </a:p>
          <a:p>
            <a:pPr lvl="1"/>
            <a:r>
              <a:rPr lang="ja-JP" altLang="en-US" dirty="0" smtClean="0"/>
              <a:t>２つ</a:t>
            </a:r>
            <a:endParaRPr lang="en-US" altLang="ja-JP" dirty="0" smtClean="0"/>
          </a:p>
          <a:p>
            <a:pPr lvl="1"/>
            <a:r>
              <a:rPr lang="ja-JP" altLang="en-US" dirty="0" smtClean="0"/>
              <a:t>３つ以上</a:t>
            </a:r>
            <a:endParaRPr lang="ja-JP" altLang="en-US" dirty="0"/>
          </a:p>
        </p:txBody>
      </p:sp>
      <p:sp>
        <p:nvSpPr>
          <p:cNvPr id="12" name="正方形/長方形 11"/>
          <p:cNvSpPr/>
          <p:nvPr/>
        </p:nvSpPr>
        <p:spPr>
          <a:xfrm>
            <a:off x="401365" y="1853826"/>
            <a:ext cx="2893926" cy="33565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3401141" y="1853826"/>
            <a:ext cx="2893926" cy="33565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6476223" y="1853825"/>
            <a:ext cx="2893926" cy="33565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629728" y="5667555"/>
            <a:ext cx="7630615" cy="523220"/>
          </a:xfrm>
          <a:prstGeom prst="rect">
            <a:avLst/>
          </a:prstGeom>
          <a:noFill/>
        </p:spPr>
        <p:txBody>
          <a:bodyPr wrap="none" rtlCol="0">
            <a:spAutoFit/>
          </a:bodyPr>
          <a:lstStyle/>
          <a:p>
            <a:r>
              <a:rPr kumimoji="1" lang="ja-JP" altLang="en-US" sz="2800" dirty="0" smtClean="0"/>
              <a:t>＊また、データの数も検定方法の選択に影響する</a:t>
            </a:r>
            <a:endParaRPr kumimoji="1" lang="ja-JP" altLang="en-US" sz="2800" dirty="0"/>
          </a:p>
        </p:txBody>
      </p:sp>
    </p:spTree>
    <p:extLst>
      <p:ext uri="{BB962C8B-B14F-4D97-AF65-F5344CB8AC3E}">
        <p14:creationId xmlns:p14="http://schemas.microsoft.com/office/powerpoint/2010/main" val="716386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母割合に関する検定</a:t>
            </a:r>
            <a:endParaRPr kumimoji="1" lang="ja-JP" altLang="en-US" dirty="0"/>
          </a:p>
        </p:txBody>
      </p:sp>
      <p:sp>
        <p:nvSpPr>
          <p:cNvPr id="3" name="コンテンツ プレースホルダー 2"/>
          <p:cNvSpPr>
            <a:spLocks noGrp="1"/>
          </p:cNvSpPr>
          <p:nvPr>
            <p:ph idx="1"/>
          </p:nvPr>
        </p:nvSpPr>
        <p:spPr>
          <a:xfrm>
            <a:off x="401365" y="1069675"/>
            <a:ext cx="11503088" cy="4807511"/>
          </a:xfrm>
        </p:spPr>
        <p:txBody>
          <a:bodyPr/>
          <a:lstStyle/>
          <a:p>
            <a:r>
              <a:rPr kumimoji="1" lang="ja-JP" altLang="en-US" dirty="0" smtClean="0"/>
              <a:t>２つの商品Ａ，Ｂを３０人に評価させたとき</a:t>
            </a:r>
            <a:endParaRPr kumimoji="1" lang="en-US" altLang="ja-JP" dirty="0" smtClean="0"/>
          </a:p>
          <a:p>
            <a:pPr lvl="1"/>
            <a:r>
              <a:rPr lang="ja-JP" altLang="en-US" dirty="0" smtClean="0"/>
              <a:t>Ａのほうが好き：２２人</a:t>
            </a:r>
            <a:endParaRPr lang="en-US" altLang="ja-JP" dirty="0" smtClean="0"/>
          </a:p>
          <a:p>
            <a:pPr lvl="1"/>
            <a:r>
              <a:rPr kumimoji="1" lang="ja-JP" altLang="en-US" dirty="0" smtClean="0"/>
              <a:t>Ｂのほうが好き：８人</a:t>
            </a:r>
            <a:endParaRPr kumimoji="1" lang="en-US" altLang="ja-JP" dirty="0" smtClean="0"/>
          </a:p>
          <a:p>
            <a:r>
              <a:rPr lang="ja-JP" altLang="en-US" dirty="0" smtClean="0"/>
              <a:t>帰無仮説Ｈ</a:t>
            </a:r>
            <a:r>
              <a:rPr lang="en-US" altLang="ja-JP" dirty="0" smtClean="0"/>
              <a:t>0</a:t>
            </a:r>
            <a:r>
              <a:rPr lang="ja-JP" altLang="en-US" dirty="0" smtClean="0"/>
              <a:t>：ＡとＢの好きな人の割合に差は無い</a:t>
            </a:r>
            <a:endParaRPr lang="en-US" altLang="ja-JP" dirty="0" smtClean="0"/>
          </a:p>
          <a:p>
            <a:r>
              <a:rPr kumimoji="1" lang="ja-JP" altLang="en-US" dirty="0" smtClean="0"/>
              <a:t>対立仮説Ｈ</a:t>
            </a:r>
            <a:r>
              <a:rPr kumimoji="1" lang="en-US" altLang="ja-JP" dirty="0" smtClean="0"/>
              <a:t>1</a:t>
            </a:r>
            <a:r>
              <a:rPr kumimoji="1" lang="ja-JP" altLang="en-US" dirty="0" smtClean="0"/>
              <a:t>：ＡとＢの好きな人の割合に差がある</a:t>
            </a:r>
            <a:endParaRPr kumimoji="1" lang="en-US" altLang="ja-JP" dirty="0" smtClean="0"/>
          </a:p>
          <a:p>
            <a:pPr marL="0" indent="0">
              <a:buNone/>
            </a:pPr>
            <a:r>
              <a:rPr lang="ja-JP" altLang="en-US" dirty="0" smtClean="0"/>
              <a:t>→帰無仮説のもとで、Ａが２２人以上、または、８人以下となる確率</a:t>
            </a:r>
            <a:endParaRPr lang="en-US" altLang="ja-JP" dirty="0" smtClean="0"/>
          </a:p>
          <a:p>
            <a:pPr marL="0" indent="0">
              <a:buNone/>
            </a:pPr>
            <a:r>
              <a:rPr kumimoji="1" lang="ja-JP" altLang="en-US" dirty="0" smtClean="0"/>
              <a:t>→</a:t>
            </a:r>
            <a:r>
              <a:rPr kumimoji="1" lang="ja-JP" altLang="en-US" dirty="0" err="1" smtClean="0"/>
              <a:t>ｐ</a:t>
            </a:r>
            <a:r>
              <a:rPr kumimoji="1" lang="ja-JP" altLang="en-US" dirty="0" smtClean="0"/>
              <a:t>値＝</a:t>
            </a:r>
            <a:r>
              <a:rPr kumimoji="1" lang="en-US" altLang="ja-JP" dirty="0" smtClean="0"/>
              <a:t>0.01612&lt;0.05</a:t>
            </a:r>
          </a:p>
          <a:p>
            <a:pPr marL="0" indent="0">
              <a:buNone/>
            </a:pPr>
            <a:r>
              <a:rPr lang="ja-JP" altLang="en-US" dirty="0" smtClean="0"/>
              <a:t>→結果：帰無仮説は棄却される</a:t>
            </a:r>
            <a:endParaRPr kumimoji="1" lang="ja-JP" altLang="en-US"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11</a:t>
            </a:fld>
            <a:endParaRPr kumimoji="1" lang="ja-JP" altLang="en-US"/>
          </a:p>
        </p:txBody>
      </p:sp>
    </p:spTree>
    <p:extLst>
      <p:ext uri="{BB962C8B-B14F-4D97-AF65-F5344CB8AC3E}">
        <p14:creationId xmlns:p14="http://schemas.microsoft.com/office/powerpoint/2010/main" val="3425841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a:t>統計的</a:t>
            </a:r>
            <a:r>
              <a:rPr kumimoji="1" lang="ja-JP" altLang="en-US" dirty="0" smtClean="0"/>
              <a:t>検定の入門として以下の内容に触れた</a:t>
            </a:r>
            <a:endParaRPr kumimoji="1" lang="en-US" altLang="ja-JP" dirty="0" smtClean="0"/>
          </a:p>
          <a:p>
            <a:pPr lvl="1"/>
            <a:r>
              <a:rPr kumimoji="1" lang="ja-JP" altLang="en-US" dirty="0" smtClean="0"/>
              <a:t>母集団と標本</a:t>
            </a:r>
            <a:endParaRPr kumimoji="1" lang="en-US" altLang="ja-JP" dirty="0" smtClean="0"/>
          </a:p>
          <a:p>
            <a:pPr lvl="1"/>
            <a:r>
              <a:rPr lang="ja-JP" altLang="en-US" dirty="0" smtClean="0"/>
              <a:t>帰無仮説・対立仮説</a:t>
            </a:r>
            <a:endParaRPr lang="en-US" altLang="ja-JP" dirty="0" smtClean="0"/>
          </a:p>
          <a:p>
            <a:pPr lvl="1"/>
            <a:r>
              <a:rPr kumimoji="1" lang="ja-JP" altLang="en-US" dirty="0" smtClean="0"/>
              <a:t>有意確率・有意水準</a:t>
            </a:r>
            <a:endParaRPr kumimoji="1" lang="en-US" altLang="ja-JP" dirty="0" smtClean="0"/>
          </a:p>
          <a:p>
            <a:pPr lvl="1"/>
            <a:r>
              <a:rPr lang="ja-JP" altLang="en-US" dirty="0"/>
              <a:t>判定</a:t>
            </a:r>
            <a:r>
              <a:rPr lang="ja-JP" altLang="en-US" dirty="0" smtClean="0"/>
              <a:t>の誤り・検出力</a:t>
            </a:r>
            <a:endParaRPr lang="en-US" altLang="ja-JP" dirty="0" smtClean="0"/>
          </a:p>
          <a:p>
            <a:pPr lvl="1"/>
            <a:r>
              <a:rPr kumimoji="1" lang="ja-JP" altLang="en-US" dirty="0"/>
              <a:t>検定</a:t>
            </a:r>
            <a:r>
              <a:rPr kumimoji="1" lang="ja-JP" altLang="en-US" dirty="0" smtClean="0"/>
              <a:t>の種類</a:t>
            </a:r>
            <a:endParaRPr kumimoji="1" lang="en-US" altLang="ja-JP" dirty="0" smtClean="0"/>
          </a:p>
          <a:p>
            <a:pPr lvl="1"/>
            <a:r>
              <a:rPr lang="ja-JP" altLang="en-US" dirty="0"/>
              <a:t>検定</a:t>
            </a:r>
            <a:r>
              <a:rPr lang="ja-JP" altLang="en-US" dirty="0" smtClean="0"/>
              <a:t>の</a:t>
            </a:r>
            <a:r>
              <a:rPr lang="ja-JP" altLang="en-US" dirty="0"/>
              <a:t>選択</a:t>
            </a:r>
            <a:endParaRPr kumimoji="1" lang="ja-JP" altLang="en-US" dirty="0"/>
          </a:p>
        </p:txBody>
      </p:sp>
      <p:sp>
        <p:nvSpPr>
          <p:cNvPr id="4" name="スライド番号プレースホルダー 3"/>
          <p:cNvSpPr>
            <a:spLocks noGrp="1"/>
          </p:cNvSpPr>
          <p:nvPr>
            <p:ph type="sldNum" sz="quarter" idx="12"/>
          </p:nvPr>
        </p:nvSpPr>
        <p:spPr/>
        <p:txBody>
          <a:bodyPr/>
          <a:lstStyle/>
          <a:p>
            <a:fld id="{F2B8B4B3-F9ED-4A27-852F-93454F3CED83}" type="slidenum">
              <a:rPr kumimoji="1" lang="ja-JP" altLang="en-US" smtClean="0"/>
              <a:t>12</a:t>
            </a:fld>
            <a:endParaRPr kumimoji="1" lang="ja-JP" altLang="en-US"/>
          </a:p>
        </p:txBody>
      </p:sp>
    </p:spTree>
    <p:extLst>
      <p:ext uri="{BB962C8B-B14F-4D97-AF65-F5344CB8AC3E}">
        <p14:creationId xmlns:p14="http://schemas.microsoft.com/office/powerpoint/2010/main" val="3680096489"/>
      </p:ext>
    </p:extLst>
  </p:cSld>
  <p:clrMapOvr>
    <a:masterClrMapping/>
  </p:clrMapOvr>
</p:sld>
</file>

<file path=ppt/theme/theme1.xml><?xml version="1.0" encoding="utf-8"?>
<a:theme xmlns:a="http://schemas.openxmlformats.org/drawingml/2006/main" name="レトロスペクト">
  <a:themeElements>
    <a:clrScheme name="緑">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緑テンプレート.potx" id="{F42673D3-0D9B-4385-A49E-7E512176327C}" vid="{1E59EDC0-7914-4349-81E7-F63305E0ECE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緑テンプレート</Template>
  <TotalTime>96</TotalTime>
  <Words>753</Words>
  <Application>Microsoft Office PowerPoint</Application>
  <PresentationFormat>ワイド画面</PresentationFormat>
  <Paragraphs>148</Paragraphs>
  <Slides>12</Slides>
  <Notes>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ＭＳ Ｐゴシック</vt:lpstr>
      <vt:lpstr>Calibri</vt:lpstr>
      <vt:lpstr>Calibri Light</vt:lpstr>
      <vt:lpstr>Wingdings</vt:lpstr>
      <vt:lpstr>Wingdings 3</vt:lpstr>
      <vt:lpstr>レトロスペクト</vt:lpstr>
      <vt:lpstr>統計的検定入門</vt:lpstr>
      <vt:lpstr>検定の役割</vt:lpstr>
      <vt:lpstr>母集団と標本</vt:lpstr>
      <vt:lpstr>検証される仮説</vt:lpstr>
      <vt:lpstr>有意確率・有意水準</vt:lpstr>
      <vt:lpstr>判断の誤りと検出力</vt:lpstr>
      <vt:lpstr>区間推定</vt:lpstr>
      <vt:lpstr>検定の種類１</vt:lpstr>
      <vt:lpstr>検定の種類２</vt:lpstr>
      <vt:lpstr>検定の選択</vt:lpstr>
      <vt:lpstr>母割合に関する検定</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統計的検定入門</dc:title>
  <dc:creator>ysk</dc:creator>
  <cp:lastModifiedBy>s171050</cp:lastModifiedBy>
  <cp:revision>83</cp:revision>
  <dcterms:created xsi:type="dcterms:W3CDTF">2014-11-30T09:38:29Z</dcterms:created>
  <dcterms:modified xsi:type="dcterms:W3CDTF">2014-12-01T23:57:54Z</dcterms:modified>
</cp:coreProperties>
</file>