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9" r:id="rId3"/>
    <p:sldId id="258" r:id="rId4"/>
    <p:sldId id="265" r:id="rId5"/>
    <p:sldId id="262" r:id="rId6"/>
    <p:sldId id="266" r:id="rId7"/>
    <p:sldId id="267" r:id="rId8"/>
    <p:sldId id="263" r:id="rId9"/>
    <p:sldId id="264" r:id="rId10"/>
    <p:sldId id="260" r:id="rId11"/>
    <p:sldId id="257" r:id="rId12"/>
    <p:sldId id="269" r:id="rId13"/>
    <p:sldId id="279" r:id="rId14"/>
    <p:sldId id="270" r:id="rId15"/>
    <p:sldId id="271" r:id="rId16"/>
    <p:sldId id="272" r:id="rId17"/>
    <p:sldId id="274" r:id="rId18"/>
    <p:sldId id="282" r:id="rId19"/>
    <p:sldId id="275" r:id="rId20"/>
    <p:sldId id="276" r:id="rId21"/>
    <p:sldId id="280" r:id="rId22"/>
    <p:sldId id="277" r:id="rId23"/>
    <p:sldId id="261" r:id="rId24"/>
    <p:sldId id="278" r:id="rId25"/>
    <p:sldId id="268" r:id="rId2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013" autoAdjust="0"/>
  </p:normalViewPr>
  <p:slideViewPr>
    <p:cSldViewPr snapToGrid="0">
      <p:cViewPr varScale="1">
        <p:scale>
          <a:sx n="60" d="100"/>
          <a:sy n="60" d="100"/>
        </p:scale>
        <p:origin x="49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92BE7F-E356-4322-AEA9-59535D5B2DFC}" type="datetimeFigureOut">
              <a:rPr kumimoji="1" lang="ja-JP" altLang="en-US" smtClean="0"/>
              <a:t>2016/5/10</a:t>
            </a:fld>
            <a:endParaRPr kumimoji="1" lang="ja-JP" alt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8E6387-E2A2-4432-ACDB-E8C44B9F2D45}" type="slidenum">
              <a:rPr kumimoji="1" lang="ja-JP" altLang="en-US" smtClean="0"/>
              <a:t>‹#›</a:t>
            </a:fld>
            <a:endParaRPr kumimoji="1" lang="ja-JP" altLang="en-US"/>
          </a:p>
        </p:txBody>
      </p:sp>
    </p:spTree>
    <p:extLst>
      <p:ext uri="{BB962C8B-B14F-4D97-AF65-F5344CB8AC3E}">
        <p14:creationId xmlns:p14="http://schemas.microsoft.com/office/powerpoint/2010/main" val="247007061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e-words.jp/w/%E3%83%95%E3%82%A1%E3%82%A4%E3%83%AB.html"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e-words.jp/w/%E3%82%B3%E3%83%B3%E3%83%94%E3%83%A5%E3%83%BC%E3%82%BF.html" TargetMode="External"/><Relationship Id="rId5" Type="http://schemas.openxmlformats.org/officeDocument/2006/relationships/hyperlink" Target="http://e-words.jp/w/%E6%96%87%E5%AD%97%E5%88%97.html" TargetMode="External"/><Relationship Id="rId4" Type="http://schemas.openxmlformats.org/officeDocument/2006/relationships/hyperlink" Target="http://e-words.jp/w/%E3%83%95%E3%82%A9%E3%83%AB%E3%83%80.html"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ja.wikipedia.org/wiki/%E8%A4%87%E9%9B%91%E3%83%8D%E3%83%83%E3%83%88%E3%83%AF%E3%83%BC%E3%82%A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Latent</a:t>
            </a:r>
            <a:r>
              <a:rPr kumimoji="1" lang="ja-JP" altLang="en-US" dirty="0" smtClean="0"/>
              <a:t>　</a:t>
            </a:r>
            <a:r>
              <a:rPr lang="ja-JP" altLang="en-US" dirty="0" smtClean="0"/>
              <a:t>不明確という意味ではなく、観察できるといる意味を指す</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638E6387-E2A2-4432-ACDB-E8C44B9F2D45}" type="slidenum">
              <a:rPr kumimoji="1" lang="ja-JP" altLang="en-US" smtClean="0"/>
              <a:t>1</a:t>
            </a:fld>
            <a:endParaRPr kumimoji="1" lang="ja-JP" altLang="en-US"/>
          </a:p>
        </p:txBody>
      </p:sp>
    </p:spTree>
    <p:extLst>
      <p:ext uri="{BB962C8B-B14F-4D97-AF65-F5344CB8AC3E}">
        <p14:creationId xmlns:p14="http://schemas.microsoft.com/office/powerpoint/2010/main" val="1499081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メリットとデメリット</a:t>
            </a:r>
            <a:endParaRPr kumimoji="1" lang="en-US" altLang="ja-JP" dirty="0" smtClean="0"/>
          </a:p>
          <a:p>
            <a:r>
              <a:rPr kumimoji="1" lang="ja-JP" altLang="en-US" dirty="0" smtClean="0"/>
              <a:t>プロジェクト管理というと、商用ソフトウェアは大聖堂（だいせいどう）の形で、</a:t>
            </a:r>
            <a:r>
              <a:rPr kumimoji="1" lang="en-US" altLang="ja-JP" dirty="0" smtClean="0"/>
              <a:t>OSS</a:t>
            </a:r>
            <a:r>
              <a:rPr kumimoji="1" lang="ja-JP" altLang="en-US" dirty="0" smtClean="0"/>
              <a:t>は市場の形みたい</a:t>
            </a:r>
            <a:endParaRPr kumimoji="1" lang="ja-JP" altLang="en-US" dirty="0"/>
          </a:p>
        </p:txBody>
      </p:sp>
      <p:sp>
        <p:nvSpPr>
          <p:cNvPr id="4" name="スライド番号プレースホルダー 3"/>
          <p:cNvSpPr>
            <a:spLocks noGrp="1"/>
          </p:cNvSpPr>
          <p:nvPr>
            <p:ph type="sldNum" sz="quarter" idx="10"/>
          </p:nvPr>
        </p:nvSpPr>
        <p:spPr/>
        <p:txBody>
          <a:bodyPr/>
          <a:lstStyle/>
          <a:p>
            <a:fld id="{638E6387-E2A2-4432-ACDB-E8C44B9F2D45}" type="slidenum">
              <a:rPr kumimoji="1" lang="ja-JP" altLang="en-US" smtClean="0"/>
              <a:t>2</a:t>
            </a:fld>
            <a:endParaRPr kumimoji="1" lang="ja-JP" altLang="en-US"/>
          </a:p>
        </p:txBody>
      </p:sp>
    </p:spTree>
    <p:extLst>
      <p:ext uri="{BB962C8B-B14F-4D97-AF65-F5344CB8AC3E}">
        <p14:creationId xmlns:p14="http://schemas.microsoft.com/office/powerpoint/2010/main" val="809591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アライメント、</a:t>
            </a:r>
            <a:r>
              <a:rPr kumimoji="1" lang="ja-JP" altLang="en-US" sz="1200" b="0" i="0" kern="1200" dirty="0" smtClean="0">
                <a:solidFill>
                  <a:schemeClr val="tx1"/>
                </a:solidFill>
                <a:effectLst/>
                <a:latin typeface="+mn-lt"/>
                <a:ea typeface="+mn-ea"/>
                <a:cs typeface="+mn-cs"/>
              </a:rPr>
              <a:t>何バイト境界にアラインすればよいかということを指します</a:t>
            </a:r>
            <a:endParaRPr kumimoji="1" lang="ja-JP" altLang="en-US" dirty="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3</a:t>
            </a:fld>
            <a:endParaRPr kumimoji="1" lang="ja-JP" altLang="en-US"/>
          </a:p>
        </p:txBody>
      </p:sp>
    </p:spTree>
    <p:extLst>
      <p:ext uri="{BB962C8B-B14F-4D97-AF65-F5344CB8AC3E}">
        <p14:creationId xmlns:p14="http://schemas.microsoft.com/office/powerpoint/2010/main" val="1857821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管理面から考えていくと、商用ソフトウェアのメリットがわかりますが、</a:t>
            </a:r>
            <a:endParaRPr kumimoji="1" lang="en-US" altLang="ja-JP" dirty="0" smtClean="0"/>
          </a:p>
          <a:p>
            <a:r>
              <a:rPr kumimoji="1" lang="en-US" altLang="ja-JP" dirty="0" smtClean="0"/>
              <a:t>Oss</a:t>
            </a:r>
            <a:r>
              <a:rPr kumimoji="1" lang="ja-JP" altLang="en-US" dirty="0" smtClean="0"/>
              <a:t>プロジェクトはどういう状態で管理されているのか。</a:t>
            </a:r>
            <a:endParaRPr kumimoji="1" lang="en-US" altLang="ja-JP" dirty="0" smtClean="0"/>
          </a:p>
          <a:p>
            <a:endParaRPr kumimoji="1" lang="en-US" altLang="ja-JP" dirty="0" smtClean="0"/>
          </a:p>
          <a:p>
            <a:r>
              <a:rPr kumimoji="1" lang="ja-JP" altLang="en-US" dirty="0" smtClean="0"/>
              <a:t>という疑問が出てきました</a:t>
            </a:r>
            <a:endParaRPr kumimoji="1" lang="ja-JP" altLang="en-US" dirty="0"/>
          </a:p>
        </p:txBody>
      </p:sp>
      <p:sp>
        <p:nvSpPr>
          <p:cNvPr id="4" name="スライド番号プレースホルダー 3"/>
          <p:cNvSpPr>
            <a:spLocks noGrp="1"/>
          </p:cNvSpPr>
          <p:nvPr>
            <p:ph type="sldNum" sz="quarter" idx="10"/>
          </p:nvPr>
        </p:nvSpPr>
        <p:spPr/>
        <p:txBody>
          <a:bodyPr/>
          <a:lstStyle/>
          <a:p>
            <a:fld id="{638E6387-E2A2-4432-ACDB-E8C44B9F2D45}" type="slidenum">
              <a:rPr kumimoji="1" lang="ja-JP" altLang="en-US" smtClean="0"/>
              <a:t>4</a:t>
            </a:fld>
            <a:endParaRPr kumimoji="1" lang="ja-JP" altLang="en-US"/>
          </a:p>
        </p:txBody>
      </p:sp>
    </p:spTree>
    <p:extLst>
      <p:ext uri="{BB962C8B-B14F-4D97-AF65-F5344CB8AC3E}">
        <p14:creationId xmlns:p14="http://schemas.microsoft.com/office/powerpoint/2010/main" val="4211195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Conway</a:t>
            </a:r>
            <a:r>
              <a:rPr kumimoji="1" lang="ja-JP" altLang="en-US" dirty="0" smtClean="0"/>
              <a:t>の法則というのは、</a:t>
            </a:r>
            <a:r>
              <a:rPr kumimoji="1" lang="ja-JP" altLang="en-US" sz="1200" b="0" i="0" kern="1200" dirty="0" smtClean="0">
                <a:solidFill>
                  <a:schemeClr val="tx1"/>
                </a:solidFill>
                <a:effectLst/>
                <a:latin typeface="+mn-lt"/>
                <a:ea typeface="+mn-ea"/>
                <a:cs typeface="+mn-cs"/>
              </a:rPr>
              <a:t>「ソフトウェアの構造（アーキテクチャ）」は、それを作った「組織」を反映したものになります。たとえば、コンパイラを４チーム編成で作れば、４パスのコンパイラが作成されます。　</a:t>
            </a:r>
            <a:r>
              <a:rPr kumimoji="1" lang="ja-JP" altLang="en-US" sz="1200" b="1" i="0" kern="1200" dirty="0" smtClean="0">
                <a:solidFill>
                  <a:schemeClr val="tx1"/>
                </a:solidFill>
                <a:effectLst/>
                <a:latin typeface="+mn-lt"/>
                <a:ea typeface="+mn-ea"/>
                <a:cs typeface="+mn-cs"/>
              </a:rPr>
              <a:t>商用ソフトウェア</a:t>
            </a:r>
            <a:r>
              <a:rPr kumimoji="1" lang="ja-JP" altLang="en-US" sz="1200" b="0" i="0" kern="1200" dirty="0" smtClean="0">
                <a:solidFill>
                  <a:schemeClr val="tx1"/>
                </a:solidFill>
                <a:effectLst/>
                <a:latin typeface="+mn-lt"/>
                <a:ea typeface="+mn-ea"/>
                <a:cs typeface="+mn-cs"/>
              </a:rPr>
              <a:t>の分析による</a:t>
            </a:r>
            <a:r>
              <a:rPr kumimoji="1" lang="en-US" altLang="ja-JP" dirty="0" smtClean="0"/>
              <a:t>Conway</a:t>
            </a:r>
            <a:r>
              <a:rPr kumimoji="1" lang="ja-JP" altLang="en-US" dirty="0" smtClean="0"/>
              <a:t>の法則が成立しました、</a:t>
            </a:r>
            <a:r>
              <a:rPr kumimoji="1" lang="en-US" altLang="ja-JP" dirty="0" smtClean="0"/>
              <a:t>Oss</a:t>
            </a:r>
            <a:r>
              <a:rPr kumimoji="1" lang="ja-JP" altLang="en-US" dirty="0" smtClean="0"/>
              <a:t>プロジェクトはどういう形なのか、</a:t>
            </a:r>
            <a:r>
              <a:rPr kumimoji="1" lang="ja-JP" altLang="en-US" sz="1200" b="0" i="0" kern="1200" dirty="0" smtClean="0">
                <a:solidFill>
                  <a:schemeClr val="tx1"/>
                </a:solidFill>
                <a:effectLst/>
                <a:latin typeface="+mn-lt"/>
                <a:ea typeface="+mn-ea"/>
                <a:cs typeface="+mn-cs"/>
              </a:rPr>
              <a:t>　　パスとは、外部記憶装置内で</a:t>
            </a:r>
            <a:r>
              <a:rPr kumimoji="1" lang="ja-JP" altLang="en-US" sz="1200" b="0" i="0" u="none" strike="noStrike" kern="1200" dirty="0" smtClean="0">
                <a:solidFill>
                  <a:schemeClr val="tx1"/>
                </a:solidFill>
                <a:effectLst/>
                <a:latin typeface="+mn-lt"/>
                <a:ea typeface="+mn-ea"/>
                <a:cs typeface="+mn-cs"/>
                <a:hlinkClick r:id="rId3"/>
              </a:rPr>
              <a:t>ファイル</a:t>
            </a:r>
            <a:r>
              <a:rPr kumimoji="1" lang="ja-JP" altLang="en-US" sz="1200" b="0" i="0" kern="1200" dirty="0" smtClean="0">
                <a:solidFill>
                  <a:schemeClr val="tx1"/>
                </a:solidFill>
                <a:effectLst/>
                <a:latin typeface="+mn-lt"/>
                <a:ea typeface="+mn-ea"/>
                <a:cs typeface="+mn-cs"/>
              </a:rPr>
              <a:t>や</a:t>
            </a:r>
            <a:r>
              <a:rPr kumimoji="1" lang="ja-JP" altLang="en-US" sz="1200" b="0" i="0" u="none" strike="noStrike" kern="1200" dirty="0" smtClean="0">
                <a:solidFill>
                  <a:schemeClr val="tx1"/>
                </a:solidFill>
                <a:effectLst/>
                <a:latin typeface="+mn-lt"/>
                <a:ea typeface="+mn-ea"/>
                <a:cs typeface="+mn-cs"/>
                <a:hlinkClick r:id="rId4"/>
              </a:rPr>
              <a:t>フォルダ</a:t>
            </a:r>
            <a:r>
              <a:rPr kumimoji="1" lang="ja-JP" altLang="en-US" sz="1200" b="0" i="0" kern="1200" dirty="0" smtClean="0">
                <a:solidFill>
                  <a:schemeClr val="tx1"/>
                </a:solidFill>
                <a:effectLst/>
                <a:latin typeface="+mn-lt"/>
                <a:ea typeface="+mn-ea"/>
                <a:cs typeface="+mn-cs"/>
              </a:rPr>
              <a:t>の所在を示す</a:t>
            </a:r>
            <a:r>
              <a:rPr kumimoji="1" lang="ja-JP" altLang="en-US" sz="1200" b="0" i="0" u="none" strike="noStrike" kern="1200" dirty="0" smtClean="0">
                <a:solidFill>
                  <a:schemeClr val="tx1"/>
                </a:solidFill>
                <a:effectLst/>
                <a:latin typeface="+mn-lt"/>
                <a:ea typeface="+mn-ea"/>
                <a:cs typeface="+mn-cs"/>
                <a:hlinkClick r:id="rId5"/>
              </a:rPr>
              <a:t>文字列</a:t>
            </a:r>
            <a:r>
              <a:rPr kumimoji="1" lang="ja-JP" altLang="en-US" sz="1200" b="0" i="0" kern="1200" dirty="0" smtClean="0">
                <a:solidFill>
                  <a:schemeClr val="tx1"/>
                </a:solidFill>
                <a:effectLst/>
                <a:latin typeface="+mn-lt"/>
                <a:ea typeface="+mn-ea"/>
                <a:cs typeface="+mn-cs"/>
              </a:rPr>
              <a:t>。</a:t>
            </a:r>
            <a:r>
              <a:rPr kumimoji="1" lang="ja-JP" altLang="en-US" sz="1200" b="0" i="0" u="none" strike="noStrike" kern="1200" dirty="0" smtClean="0">
                <a:solidFill>
                  <a:schemeClr val="tx1"/>
                </a:solidFill>
                <a:effectLst/>
                <a:latin typeface="+mn-lt"/>
                <a:ea typeface="+mn-ea"/>
                <a:cs typeface="+mn-cs"/>
                <a:hlinkClick r:id="rId3"/>
              </a:rPr>
              <a:t>ファイル</a:t>
            </a:r>
            <a:r>
              <a:rPr kumimoji="1" lang="ja-JP" altLang="en-US" sz="1200" b="0" i="0" kern="1200" dirty="0" smtClean="0">
                <a:solidFill>
                  <a:schemeClr val="tx1"/>
                </a:solidFill>
                <a:effectLst/>
                <a:latin typeface="+mn-lt"/>
                <a:ea typeface="+mn-ea"/>
                <a:cs typeface="+mn-cs"/>
              </a:rPr>
              <a:t>や</a:t>
            </a:r>
            <a:r>
              <a:rPr kumimoji="1" lang="ja-JP" altLang="en-US" sz="1200" b="0" i="0" u="none" strike="noStrike" kern="1200" dirty="0" smtClean="0">
                <a:solidFill>
                  <a:schemeClr val="tx1"/>
                </a:solidFill>
                <a:effectLst/>
                <a:latin typeface="+mn-lt"/>
                <a:ea typeface="+mn-ea"/>
                <a:cs typeface="+mn-cs"/>
                <a:hlinkClick r:id="rId4"/>
              </a:rPr>
              <a:t>フォルダ</a:t>
            </a:r>
            <a:r>
              <a:rPr kumimoji="1" lang="ja-JP" altLang="en-US" sz="1200" b="0" i="0" kern="1200" dirty="0" smtClean="0">
                <a:solidFill>
                  <a:schemeClr val="tx1"/>
                </a:solidFill>
                <a:effectLst/>
                <a:latin typeface="+mn-lt"/>
                <a:ea typeface="+mn-ea"/>
                <a:cs typeface="+mn-cs"/>
              </a:rPr>
              <a:t>の</a:t>
            </a:r>
            <a:r>
              <a:rPr kumimoji="1" lang="ja-JP" altLang="en-US" sz="1200" b="0" i="0" u="none" strike="noStrike" kern="1200" dirty="0" smtClean="0">
                <a:solidFill>
                  <a:schemeClr val="tx1"/>
                </a:solidFill>
                <a:effectLst/>
                <a:latin typeface="+mn-lt"/>
                <a:ea typeface="+mn-ea"/>
                <a:cs typeface="+mn-cs"/>
                <a:hlinkClick r:id="rId6"/>
              </a:rPr>
              <a:t>コンピュータ</a:t>
            </a:r>
            <a:r>
              <a:rPr kumimoji="1" lang="ja-JP" altLang="en-US" sz="1200" b="0" i="0" kern="1200" dirty="0" smtClean="0">
                <a:solidFill>
                  <a:schemeClr val="tx1"/>
                </a:solidFill>
                <a:effectLst/>
                <a:latin typeface="+mn-lt"/>
                <a:ea typeface="+mn-ea"/>
                <a:cs typeface="+mn-cs"/>
              </a:rPr>
              <a:t>内での住所にあたる。</a:t>
            </a:r>
            <a:endParaRPr kumimoji="1" lang="en-US" altLang="ja-JP" baseline="0" dirty="0" smtClean="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5</a:t>
            </a:fld>
            <a:endParaRPr kumimoji="1" lang="ja-JP" altLang="en-US"/>
          </a:p>
        </p:txBody>
      </p:sp>
    </p:spTree>
    <p:extLst>
      <p:ext uri="{BB962C8B-B14F-4D97-AF65-F5344CB8AC3E}">
        <p14:creationId xmlns:p14="http://schemas.microsoft.com/office/powerpoint/2010/main" val="2649213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b="0" i="0" kern="1200" dirty="0" smtClean="0">
                <a:solidFill>
                  <a:schemeClr val="tx1"/>
                </a:solidFill>
                <a:effectLst/>
                <a:latin typeface="+mn-lt"/>
                <a:ea typeface="+mn-ea"/>
                <a:cs typeface="+mn-cs"/>
              </a:rPr>
              <a:t>コンピューターネットワークや、ソーシャルネットワークなどの</a:t>
            </a:r>
            <a:r>
              <a:rPr kumimoji="1" lang="ja-JP" altLang="en-US" sz="1200" b="0" i="0" u="none" strike="noStrike" kern="1200" dirty="0" smtClean="0">
                <a:solidFill>
                  <a:schemeClr val="tx1"/>
                </a:solidFill>
                <a:effectLst/>
                <a:latin typeface="+mn-lt"/>
                <a:ea typeface="+mn-ea"/>
                <a:cs typeface="+mn-cs"/>
                <a:hlinkClick r:id="rId3" tooltip="複雑ネットワーク"/>
              </a:rPr>
              <a:t>ネットワーク</a:t>
            </a:r>
            <a:r>
              <a:rPr kumimoji="1" lang="ja-JP" altLang="en-US" sz="1200" b="0" i="0" kern="1200" dirty="0" smtClean="0">
                <a:solidFill>
                  <a:schemeClr val="tx1"/>
                </a:solidFill>
                <a:effectLst/>
                <a:latin typeface="+mn-lt"/>
                <a:ea typeface="+mn-ea"/>
                <a:cs typeface="+mn-cs"/>
              </a:rPr>
              <a:t>やグラフの解析に用いられる効果関数。ネットワークから、モジュールやコミュニティへの分割の「質」を定量化するものである。</a:t>
            </a:r>
            <a:endParaRPr kumimoji="1" lang="ja-JP" altLang="en-US" dirty="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6</a:t>
            </a:fld>
            <a:endParaRPr kumimoji="1" lang="ja-JP" altLang="en-US"/>
          </a:p>
        </p:txBody>
      </p:sp>
    </p:spTree>
    <p:extLst>
      <p:ext uri="{BB962C8B-B14F-4D97-AF65-F5344CB8AC3E}">
        <p14:creationId xmlns:p14="http://schemas.microsoft.com/office/powerpoint/2010/main" val="193519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b="0" i="0" kern="1200" dirty="0" smtClean="0">
                <a:solidFill>
                  <a:schemeClr val="tx1"/>
                </a:solidFill>
                <a:effectLst/>
                <a:latin typeface="+mn-lt"/>
                <a:ea typeface="+mn-ea"/>
                <a:cs typeface="+mn-cs"/>
              </a:rPr>
              <a:t>モジュラリティは、グループ内のノードが繋がるリンクの割合」から「リンクがランダムに配置された場合の期待値」を引いた値として定義されています。つまり、ネットワークから、モジュールやコミュニティへの分割の「質」を定量化するものです。</a:t>
            </a:r>
            <a:r>
              <a:rPr kumimoji="1" lang="en-US" altLang="ja-JP" sz="1200" b="0" i="0" kern="1200" dirty="0" smtClean="0">
                <a:solidFill>
                  <a:schemeClr val="tx1"/>
                </a:solidFill>
                <a:effectLst/>
                <a:latin typeface="+mn-lt"/>
                <a:ea typeface="+mn-ea"/>
                <a:cs typeface="+mn-cs"/>
              </a:rPr>
              <a:t>Q</a:t>
            </a:r>
            <a:r>
              <a:rPr kumimoji="1" lang="ja-JP" altLang="en-US" sz="1200" b="0" i="0" kern="1200" dirty="0" smtClean="0">
                <a:solidFill>
                  <a:schemeClr val="tx1"/>
                </a:solidFill>
                <a:effectLst/>
                <a:latin typeface="+mn-lt"/>
                <a:ea typeface="+mn-ea"/>
                <a:cs typeface="+mn-cs"/>
              </a:rPr>
              <a:t>の値は０から１までとなります。詳しく説明すると、こちらのサブコミュニティの構造の関係性を</a:t>
            </a:r>
            <a:r>
              <a:rPr kumimoji="1" lang="en-US" altLang="ja-JP" sz="1200" b="0" i="0" kern="1200" dirty="0" smtClean="0">
                <a:solidFill>
                  <a:schemeClr val="tx1"/>
                </a:solidFill>
                <a:effectLst/>
                <a:latin typeface="+mn-lt"/>
                <a:ea typeface="+mn-ea"/>
                <a:cs typeface="+mn-cs"/>
              </a:rPr>
              <a:t>Q</a:t>
            </a:r>
            <a:r>
              <a:rPr kumimoji="1" lang="ja-JP" altLang="en-US" sz="1200" b="0" i="0" kern="1200" dirty="0" smtClean="0">
                <a:solidFill>
                  <a:schemeClr val="tx1"/>
                </a:solidFill>
                <a:effectLst/>
                <a:latin typeface="+mn-lt"/>
                <a:ea typeface="+mn-ea"/>
                <a:cs typeface="+mn-cs"/>
              </a:rPr>
              <a:t>値で表すと、０の意味は関係性がないという意味になって、１の意味は関係性があるという意味になります</a:t>
            </a:r>
            <a:endParaRPr kumimoji="1" lang="ja-JP" altLang="en-US" dirty="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7</a:t>
            </a:fld>
            <a:endParaRPr kumimoji="1" lang="ja-JP" altLang="en-US"/>
          </a:p>
        </p:txBody>
      </p:sp>
    </p:spTree>
    <p:extLst>
      <p:ext uri="{BB962C8B-B14F-4D97-AF65-F5344CB8AC3E}">
        <p14:creationId xmlns:p14="http://schemas.microsoft.com/office/powerpoint/2010/main" val="1231942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有名と安定したプロジェクトを使っていたのは、やはり開発者の人数が多くて   分業することですね </a:t>
            </a:r>
            <a:r>
              <a:rPr kumimoji="1" lang="en-US" altLang="ja-JP" dirty="0" smtClean="0"/>
              <a:t>G-</a:t>
            </a:r>
            <a:r>
              <a:rPr kumimoji="1" lang="ja-JP" altLang="en-US" dirty="0" smtClean="0"/>
              <a:t>国を統治（とうち）する、君主制（くんしゅせい）</a:t>
            </a:r>
            <a:endParaRPr kumimoji="1" lang="ja-JP" altLang="en-US" dirty="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9</a:t>
            </a:fld>
            <a:endParaRPr kumimoji="1" lang="ja-JP" altLang="en-US"/>
          </a:p>
        </p:txBody>
      </p:sp>
    </p:spTree>
    <p:extLst>
      <p:ext uri="{BB962C8B-B14F-4D97-AF65-F5344CB8AC3E}">
        <p14:creationId xmlns:p14="http://schemas.microsoft.com/office/powerpoint/2010/main" val="1682596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なぜ上の５つのプロジェクトを対象として分析するのかというと、やはり</a:t>
            </a:r>
            <a:r>
              <a:rPr kumimoji="1" lang="en-US" altLang="ja-JP" dirty="0" smtClean="0"/>
              <a:t>Oss</a:t>
            </a:r>
            <a:r>
              <a:rPr kumimoji="1" lang="ja-JP" altLang="en-US" dirty="0" smtClean="0"/>
              <a:t>プロジェクトにとって、これが有名で大規模なプロジェクトなので、開発者の人数が多くて、例として現在の</a:t>
            </a:r>
            <a:r>
              <a:rPr kumimoji="1" lang="en-US" altLang="ja-JP" dirty="0" smtClean="0"/>
              <a:t>Oss</a:t>
            </a:r>
            <a:r>
              <a:rPr kumimoji="1" lang="ja-JP" altLang="en-US" dirty="0" smtClean="0"/>
              <a:t>プロジェクトの構造の状態を解析するのが、代表性があると思います</a:t>
            </a:r>
            <a:endParaRPr kumimoji="1" lang="ja-JP" altLang="en-US" dirty="0"/>
          </a:p>
        </p:txBody>
      </p:sp>
      <p:sp>
        <p:nvSpPr>
          <p:cNvPr id="4" name="スライド番号プレースホルダー 3"/>
          <p:cNvSpPr>
            <a:spLocks noGrp="1"/>
          </p:cNvSpPr>
          <p:nvPr>
            <p:ph type="sldNum" sz="quarter" idx="10"/>
          </p:nvPr>
        </p:nvSpPr>
        <p:spPr/>
        <p:txBody>
          <a:bodyPr/>
          <a:lstStyle/>
          <a:p>
            <a:fld id="{638E6387-E2A2-4432-ACDB-E8C44B9F2D45}" type="slidenum">
              <a:rPr kumimoji="1" lang="ja-JP" altLang="en-US" smtClean="0"/>
              <a:t>10</a:t>
            </a:fld>
            <a:endParaRPr kumimoji="1" lang="ja-JP" altLang="en-US"/>
          </a:p>
        </p:txBody>
      </p:sp>
    </p:spTree>
    <p:extLst>
      <p:ext uri="{BB962C8B-B14F-4D97-AF65-F5344CB8AC3E}">
        <p14:creationId xmlns:p14="http://schemas.microsoft.com/office/powerpoint/2010/main" val="4133117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つまり、サブコミュニティの構造性があるかどうかということですね。その構造性があったら、</a:t>
            </a:r>
            <a:r>
              <a:rPr lang="ja-JP" altLang="en-US" dirty="0" smtClean="0"/>
              <a:t>モジュラリティ値は観察できますか、ということを指します。</a:t>
            </a:r>
            <a:endParaRPr kumimoji="1" lang="ja-JP" altLang="en-US" dirty="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11</a:t>
            </a:fld>
            <a:endParaRPr kumimoji="1" lang="ja-JP" altLang="en-US"/>
          </a:p>
        </p:txBody>
      </p:sp>
    </p:spTree>
    <p:extLst>
      <p:ext uri="{BB962C8B-B14F-4D97-AF65-F5344CB8AC3E}">
        <p14:creationId xmlns:p14="http://schemas.microsoft.com/office/powerpoint/2010/main" val="2106359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分割されたサブコミュニティがほぼ繋がっている状態ですね。</a:t>
            </a:r>
            <a:endParaRPr kumimoji="1" lang="ja-JP" altLang="en-US" dirty="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13</a:t>
            </a:fld>
            <a:endParaRPr kumimoji="1" lang="ja-JP" altLang="en-US"/>
          </a:p>
        </p:txBody>
      </p:sp>
    </p:spTree>
    <p:extLst>
      <p:ext uri="{BB962C8B-B14F-4D97-AF65-F5344CB8AC3E}">
        <p14:creationId xmlns:p14="http://schemas.microsoft.com/office/powerpoint/2010/main" val="1370628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考慮しているのかを分かりやすくなります。</a:t>
            </a:r>
            <a:endParaRPr kumimoji="1" lang="ja-JP" altLang="en-US" dirty="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14</a:t>
            </a:fld>
            <a:endParaRPr kumimoji="1" lang="ja-JP" altLang="en-US"/>
          </a:p>
        </p:txBody>
      </p:sp>
    </p:spTree>
    <p:extLst>
      <p:ext uri="{BB962C8B-B14F-4D97-AF65-F5344CB8AC3E}">
        <p14:creationId xmlns:p14="http://schemas.microsoft.com/office/powerpoint/2010/main" val="4225692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この図はプロダクトに関する議論とプロセスに関する議論の</a:t>
            </a:r>
            <a:r>
              <a:rPr kumimoji="1" lang="en-US" altLang="ja-JP" dirty="0" err="1" smtClean="0"/>
              <a:t>modualarity</a:t>
            </a:r>
            <a:r>
              <a:rPr kumimoji="1" lang="ja-JP" altLang="en-US" dirty="0" smtClean="0"/>
              <a:t>値表示されています、結果としては、図のように、プロダクトに関する議論のモジュラリティ値が高いことがわかりました。　例えば、</a:t>
            </a:r>
            <a:r>
              <a:rPr kumimoji="1" lang="ja-JP" altLang="en-US" sz="1200" b="0" i="0" kern="1200" dirty="0" smtClean="0">
                <a:solidFill>
                  <a:schemeClr val="tx1"/>
                </a:solidFill>
                <a:effectLst/>
                <a:latin typeface="+mn-lt"/>
                <a:ea typeface="+mn-ea"/>
                <a:cs typeface="+mn-cs"/>
              </a:rPr>
              <a:t>観察した標本グループ間に差があるという結果となった場合、常に偶然による差を考慮しなくてはなりません</a:t>
            </a:r>
            <a:r>
              <a:rPr kumimoji="1" lang="ja-JP" altLang="en-US" dirty="0" smtClean="0"/>
              <a:t>　　　</a:t>
            </a:r>
            <a:endParaRPr kumimoji="1" lang="ja-JP" altLang="en-US" dirty="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16</a:t>
            </a:fld>
            <a:endParaRPr kumimoji="1" lang="ja-JP" altLang="en-US"/>
          </a:p>
        </p:txBody>
      </p:sp>
    </p:spTree>
    <p:extLst>
      <p:ext uri="{BB962C8B-B14F-4D97-AF65-F5344CB8AC3E}">
        <p14:creationId xmlns:p14="http://schemas.microsoft.com/office/powerpoint/2010/main" val="1697371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つまり、図戻す</a:t>
            </a:r>
            <a:endParaRPr kumimoji="1" lang="ja-JP" altLang="en-US" dirty="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17</a:t>
            </a:fld>
            <a:endParaRPr kumimoji="1" lang="ja-JP" altLang="en-US"/>
          </a:p>
        </p:txBody>
      </p:sp>
    </p:spTree>
    <p:extLst>
      <p:ext uri="{BB962C8B-B14F-4D97-AF65-F5344CB8AC3E}">
        <p14:creationId xmlns:p14="http://schemas.microsoft.com/office/powerpoint/2010/main" val="1174685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ですので、プロセスに関する議論を取り除いて分析する必要があります</a:t>
            </a:r>
            <a:endParaRPr kumimoji="1" lang="ja-JP" altLang="en-US" dirty="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18</a:t>
            </a:fld>
            <a:endParaRPr kumimoji="1" lang="ja-JP" altLang="en-US"/>
          </a:p>
        </p:txBody>
      </p:sp>
    </p:spTree>
    <p:extLst>
      <p:ext uri="{BB962C8B-B14F-4D97-AF65-F5344CB8AC3E}">
        <p14:creationId xmlns:p14="http://schemas.microsoft.com/office/powerpoint/2010/main" val="136170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kern="1200" dirty="0" smtClean="0">
                <a:solidFill>
                  <a:schemeClr val="tx1"/>
                </a:solidFill>
                <a:effectLst/>
                <a:latin typeface="+mn-lt"/>
                <a:ea typeface="+mn-ea"/>
                <a:cs typeface="+mn-cs"/>
              </a:rPr>
              <a:t>Wilcoxon</a:t>
            </a:r>
            <a:r>
              <a:rPr kumimoji="1" lang="ja-JP" altLang="en-US" sz="1200" b="0" i="0" kern="1200" dirty="0" smtClean="0">
                <a:solidFill>
                  <a:schemeClr val="tx1"/>
                </a:solidFill>
                <a:effectLst/>
                <a:latin typeface="+mn-lt"/>
                <a:ea typeface="+mn-ea"/>
                <a:cs typeface="+mn-cs"/>
              </a:rPr>
              <a:t>の</a:t>
            </a:r>
            <a:r>
              <a:rPr kumimoji="1" lang="en-US" altLang="ja-JP" sz="1200" b="0" i="0" kern="1200" dirty="0" smtClean="0">
                <a:solidFill>
                  <a:schemeClr val="tx1"/>
                </a:solidFill>
                <a:effectLst/>
                <a:latin typeface="+mn-lt"/>
                <a:ea typeface="+mn-ea"/>
                <a:cs typeface="+mn-cs"/>
              </a:rPr>
              <a:t>p</a:t>
            </a:r>
            <a:r>
              <a:rPr kumimoji="1" lang="ja-JP" altLang="en-US" sz="1200" b="0" i="0" kern="1200" dirty="0" smtClean="0">
                <a:solidFill>
                  <a:schemeClr val="tx1"/>
                </a:solidFill>
                <a:effectLst/>
                <a:latin typeface="+mn-lt"/>
                <a:ea typeface="+mn-ea"/>
                <a:cs typeface="+mn-cs"/>
              </a:rPr>
              <a:t>値は符号順位検定（ふごうじゅんいけんてい）分析手法です。</a:t>
            </a:r>
            <a:endParaRPr kumimoji="1" lang="en-US" altLang="ja-JP"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err="1" smtClean="0">
                <a:solidFill>
                  <a:schemeClr val="tx1"/>
                </a:solidFill>
                <a:effectLst/>
                <a:latin typeface="+mn-lt"/>
                <a:ea typeface="+mn-ea"/>
                <a:cs typeface="+mn-cs"/>
              </a:rPr>
              <a:t>こちの</a:t>
            </a:r>
            <a:r>
              <a:rPr kumimoji="1" lang="en-US" altLang="ja-JP" sz="1200" b="0" i="0" kern="1200" dirty="0" smtClean="0">
                <a:solidFill>
                  <a:schemeClr val="tx1"/>
                </a:solidFill>
                <a:effectLst/>
                <a:latin typeface="+mn-lt"/>
                <a:ea typeface="+mn-ea"/>
                <a:cs typeface="+mn-cs"/>
              </a:rPr>
              <a:t>p</a:t>
            </a:r>
            <a:r>
              <a:rPr kumimoji="1" lang="ja-JP" altLang="en-US" sz="1200" b="0" i="0" kern="1200" dirty="0" smtClean="0">
                <a:solidFill>
                  <a:schemeClr val="tx1"/>
                </a:solidFill>
                <a:effectLst/>
                <a:latin typeface="+mn-lt"/>
                <a:ea typeface="+mn-ea"/>
                <a:cs typeface="+mn-cs"/>
              </a:rPr>
              <a:t>値はゼロに近づくと、この差がほとんど無いということですね。</a:t>
            </a:r>
            <a:endParaRPr kumimoji="1" lang="en-US" altLang="ja-JP"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うえの５つのプロジェクトの中で、</a:t>
            </a:r>
            <a:r>
              <a:rPr kumimoji="1" lang="en-US" altLang="ja-JP" dirty="0" err="1" smtClean="0"/>
              <a:t>perl</a:t>
            </a:r>
            <a:r>
              <a:rPr kumimoji="1" lang="ja-JP" altLang="en-US" dirty="0" smtClean="0"/>
              <a:t>の</a:t>
            </a:r>
            <a:r>
              <a:rPr kumimoji="1" lang="en-US" altLang="ja-JP" dirty="0" err="1" smtClean="0"/>
              <a:t>wilcoxon</a:t>
            </a:r>
            <a:r>
              <a:rPr kumimoji="1" lang="ja-JP" altLang="en-US" dirty="0" smtClean="0"/>
              <a:t>の</a:t>
            </a:r>
            <a:r>
              <a:rPr kumimoji="1" lang="en-US" altLang="ja-JP" dirty="0" smtClean="0"/>
              <a:t>p</a:t>
            </a:r>
            <a:r>
              <a:rPr kumimoji="1" lang="ja-JP" altLang="en-US" dirty="0" smtClean="0"/>
              <a:t>値</a:t>
            </a:r>
            <a:r>
              <a:rPr kumimoji="1" lang="ja-JP" altLang="en-US" sz="1200" b="0" i="0" kern="1200" dirty="0" smtClean="0">
                <a:solidFill>
                  <a:schemeClr val="tx1"/>
                </a:solidFill>
                <a:effectLst/>
                <a:latin typeface="+mn-lt"/>
                <a:ea typeface="+mn-ea"/>
                <a:cs typeface="+mn-cs"/>
              </a:rPr>
              <a:t>によって</a:t>
            </a:r>
            <a:r>
              <a:rPr kumimoji="1" lang="ja-JP" altLang="en-US" sz="1200" b="1" i="0" kern="1200" dirty="0" smtClean="0">
                <a:solidFill>
                  <a:schemeClr val="tx1"/>
                </a:solidFill>
                <a:effectLst/>
                <a:latin typeface="+mn-lt"/>
                <a:ea typeface="+mn-ea"/>
                <a:cs typeface="+mn-cs"/>
              </a:rPr>
              <a:t>仮説３</a:t>
            </a:r>
            <a:r>
              <a:rPr kumimoji="1" lang="ja-JP" altLang="en-US" sz="1200" b="0" i="0" kern="1200" dirty="0" smtClean="0">
                <a:solidFill>
                  <a:schemeClr val="tx1"/>
                </a:solidFill>
                <a:effectLst/>
                <a:latin typeface="+mn-lt"/>
                <a:ea typeface="+mn-ea"/>
                <a:cs typeface="+mn-cs"/>
              </a:rPr>
              <a:t>を検証することが出来ませんでした。なぜこういうことになるのか、原因として、著者は</a:t>
            </a:r>
            <a:r>
              <a:rPr kumimoji="1" lang="en-US" altLang="ja-JP" sz="1200" b="0" i="0" kern="1200" dirty="0" err="1" smtClean="0">
                <a:solidFill>
                  <a:schemeClr val="tx1"/>
                </a:solidFill>
                <a:effectLst/>
                <a:latin typeface="+mn-lt"/>
                <a:ea typeface="+mn-ea"/>
                <a:cs typeface="+mn-cs"/>
              </a:rPr>
              <a:t>perl</a:t>
            </a:r>
            <a:r>
              <a:rPr kumimoji="1" lang="ja-JP" altLang="en-US" sz="1200" b="0" i="0" kern="1200" dirty="0" smtClean="0">
                <a:solidFill>
                  <a:schemeClr val="tx1"/>
                </a:solidFill>
                <a:effectLst/>
                <a:latin typeface="+mn-lt"/>
                <a:ea typeface="+mn-ea"/>
                <a:cs typeface="+mn-cs"/>
              </a:rPr>
              <a:t>の実際の</a:t>
            </a:r>
            <a:r>
              <a:rPr kumimoji="1" lang="en-US" altLang="ja-JP" sz="1200" b="0" i="0" kern="1200" dirty="0" smtClean="0">
                <a:solidFill>
                  <a:schemeClr val="tx1"/>
                </a:solidFill>
                <a:effectLst/>
                <a:latin typeface="+mn-lt"/>
                <a:ea typeface="+mn-ea"/>
                <a:cs typeface="+mn-cs"/>
              </a:rPr>
              <a:t>repository</a:t>
            </a:r>
            <a:r>
              <a:rPr kumimoji="1" lang="ja-JP" altLang="en-US" sz="1200" b="0" i="0" kern="1200" dirty="0" smtClean="0">
                <a:solidFill>
                  <a:schemeClr val="tx1"/>
                </a:solidFill>
                <a:effectLst/>
                <a:latin typeface="+mn-lt"/>
                <a:ea typeface="+mn-ea"/>
                <a:cs typeface="+mn-cs"/>
              </a:rPr>
              <a:t>ファイルを取れなったのです。つまり</a:t>
            </a:r>
            <a:r>
              <a:rPr kumimoji="1" lang="en-US" altLang="ja-JP" dirty="0" smtClean="0"/>
              <a:t>Perl</a:t>
            </a:r>
            <a:r>
              <a:rPr kumimoji="1" lang="ja-JP" altLang="en-US" dirty="0" smtClean="0"/>
              <a:t>成立しない事になりました。　だが、これを考えずに仮設３は成立になります。ということです。　</a:t>
            </a:r>
            <a:endParaRPr kumimoji="1" lang="ja-JP" altLang="en-US" dirty="0"/>
          </a:p>
        </p:txBody>
      </p:sp>
      <p:sp>
        <p:nvSpPr>
          <p:cNvPr id="4" name="スライド番号プレースホルダー 3"/>
          <p:cNvSpPr>
            <a:spLocks noGrp="1"/>
          </p:cNvSpPr>
          <p:nvPr>
            <p:ph type="sldNum" sz="quarter" idx="10"/>
          </p:nvPr>
        </p:nvSpPr>
        <p:spPr/>
        <p:txBody>
          <a:bodyPr/>
          <a:lstStyle/>
          <a:p>
            <a:fld id="{638E6387-E2A2-4432-ACDB-E8C44B9F2D45}" type="slidenum">
              <a:rPr kumimoji="1" lang="ja-JP" altLang="en-US" smtClean="0"/>
              <a:t>19</a:t>
            </a:fld>
            <a:endParaRPr kumimoji="1" lang="ja-JP" altLang="en-US"/>
          </a:p>
        </p:txBody>
      </p:sp>
    </p:spTree>
    <p:extLst>
      <p:ext uri="{BB962C8B-B14F-4D97-AF65-F5344CB8AC3E}">
        <p14:creationId xmlns:p14="http://schemas.microsoft.com/office/powerpoint/2010/main" val="3639285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という疑問ですね</a:t>
            </a:r>
            <a:endParaRPr kumimoji="1" lang="ja-JP" altLang="en-US" dirty="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20</a:t>
            </a:fld>
            <a:endParaRPr kumimoji="1" lang="ja-JP" altLang="en-US"/>
          </a:p>
        </p:txBody>
      </p:sp>
    </p:spTree>
    <p:extLst>
      <p:ext uri="{BB962C8B-B14F-4D97-AF65-F5344CB8AC3E}">
        <p14:creationId xmlns:p14="http://schemas.microsoft.com/office/powerpoint/2010/main" val="377263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ちょっと時間がかかりますので、その５つのプロジェクトの中で</a:t>
            </a:r>
            <a:r>
              <a:rPr kumimoji="1" lang="en-US" altLang="ja-JP" dirty="0" smtClean="0"/>
              <a:t>Python</a:t>
            </a:r>
            <a:r>
              <a:rPr kumimoji="1" lang="ja-JP" altLang="en-US" dirty="0" err="1" smtClean="0"/>
              <a:t>のサブ</a:t>
            </a:r>
            <a:r>
              <a:rPr kumimoji="1" lang="ja-JP" altLang="en-US" dirty="0" smtClean="0"/>
              <a:t>コミュニティの例として説明して行きます　図の意味</a:t>
            </a:r>
            <a:r>
              <a:rPr kumimoji="1" lang="en-US" altLang="ja-JP" dirty="0" smtClean="0"/>
              <a:t>h</a:t>
            </a:r>
            <a:r>
              <a:rPr kumimoji="1" lang="ja-JP" altLang="en-US" dirty="0" smtClean="0"/>
              <a:t>はちょっとわかりにくいのですが</a:t>
            </a:r>
            <a:endParaRPr kumimoji="1" lang="en-US" altLang="ja-JP" dirty="0" smtClean="0"/>
          </a:p>
          <a:p>
            <a:r>
              <a:rPr kumimoji="1" lang="ja-JP" altLang="en-US" dirty="0" smtClean="0"/>
              <a:t>長方形（ちょうほうけい）コミットされたファイル</a:t>
            </a:r>
            <a:endParaRPr kumimoji="1" lang="en-US" altLang="ja-JP" dirty="0" smtClean="0"/>
          </a:p>
          <a:p>
            <a:r>
              <a:rPr kumimoji="1" lang="ja-JP" altLang="en-US" dirty="0" smtClean="0"/>
              <a:t>菱型（ひしがた）開発者</a:t>
            </a:r>
            <a:endParaRPr kumimoji="1" lang="en-US" altLang="ja-JP" dirty="0" smtClean="0"/>
          </a:p>
          <a:p>
            <a:r>
              <a:rPr kumimoji="1" lang="ja-JP" altLang="en-US" dirty="0" smtClean="0"/>
              <a:t>オーバル型　参加者</a:t>
            </a:r>
            <a:endParaRPr kumimoji="1" lang="en-US" altLang="ja-JP" dirty="0" smtClean="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21</a:t>
            </a:fld>
            <a:endParaRPr kumimoji="1" lang="ja-JP" altLang="en-US"/>
          </a:p>
        </p:txBody>
      </p:sp>
    </p:spTree>
    <p:extLst>
      <p:ext uri="{BB962C8B-B14F-4D97-AF65-F5344CB8AC3E}">
        <p14:creationId xmlns:p14="http://schemas.microsoft.com/office/powerpoint/2010/main" val="1242045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つまり開発者は自分のサブコミュニティには</a:t>
            </a:r>
            <a:r>
              <a:rPr kumimoji="1" lang="ja-JP" altLang="en-US" sz="1200" b="1" i="0" kern="1200" dirty="0" smtClean="0">
                <a:solidFill>
                  <a:schemeClr val="tx1"/>
                </a:solidFill>
                <a:effectLst/>
                <a:latin typeface="+mn-lt"/>
                <a:ea typeface="+mn-ea"/>
                <a:cs typeface="+mn-cs"/>
              </a:rPr>
              <a:t>積極的</a:t>
            </a:r>
            <a:r>
              <a:rPr kumimoji="1" lang="ja-JP" altLang="en-US" sz="1200" b="0" i="0" kern="1200" dirty="0" smtClean="0">
                <a:solidFill>
                  <a:schemeClr val="tx1"/>
                </a:solidFill>
                <a:effectLst/>
                <a:latin typeface="+mn-lt"/>
                <a:ea typeface="+mn-ea"/>
                <a:cs typeface="+mn-cs"/>
              </a:rPr>
              <a:t>な態度を持っている</a:t>
            </a:r>
            <a:endParaRPr kumimoji="1" lang="ja-JP" altLang="en-US" dirty="0"/>
          </a:p>
        </p:txBody>
      </p:sp>
      <p:sp>
        <p:nvSpPr>
          <p:cNvPr id="4" name="スライド番号プレースホルダー 3"/>
          <p:cNvSpPr>
            <a:spLocks noGrp="1"/>
          </p:cNvSpPr>
          <p:nvPr>
            <p:ph type="sldNum" sz="quarter" idx="10"/>
          </p:nvPr>
        </p:nvSpPr>
        <p:spPr/>
        <p:txBody>
          <a:bodyPr/>
          <a:lstStyle/>
          <a:p>
            <a:fld id="{638E6387-E2A2-4432-ACDB-E8C44B9F2D45}" type="slidenum">
              <a:rPr kumimoji="1" lang="ja-JP" altLang="en-US" smtClean="0"/>
              <a:t>22</a:t>
            </a:fld>
            <a:endParaRPr kumimoji="1" lang="ja-JP" altLang="en-US"/>
          </a:p>
        </p:txBody>
      </p:sp>
    </p:spTree>
    <p:extLst>
      <p:ext uri="{BB962C8B-B14F-4D97-AF65-F5344CB8AC3E}">
        <p14:creationId xmlns:p14="http://schemas.microsoft.com/office/powerpoint/2010/main" val="25066579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開発者のメーリングリストだけで検証した結果なので</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t>個人的なメール</a:t>
            </a:r>
            <a:r>
              <a:rPr lang="en-US" altLang="ja-JP" dirty="0" smtClean="0"/>
              <a:t> , bug reports</a:t>
            </a:r>
            <a:r>
              <a:rPr lang="ja-JP" altLang="en-US" dirty="0" smtClean="0"/>
              <a:t>など考えなかったのです</a:t>
            </a: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ですから、妥当性はあるかないかは謎</a:t>
            </a:r>
            <a:endParaRPr kumimoji="1" lang="en-US" altLang="ja-JP" dirty="0" smtClean="0"/>
          </a:p>
          <a:p>
            <a:endParaRPr kumimoji="1" lang="ja-JP" altLang="en-US" dirty="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23</a:t>
            </a:fld>
            <a:endParaRPr kumimoji="1" lang="ja-JP" altLang="en-US"/>
          </a:p>
        </p:txBody>
      </p:sp>
    </p:spTree>
    <p:extLst>
      <p:ext uri="{BB962C8B-B14F-4D97-AF65-F5344CB8AC3E}">
        <p14:creationId xmlns:p14="http://schemas.microsoft.com/office/powerpoint/2010/main" val="3635505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という課題を提出しています</a:t>
            </a:r>
            <a:endParaRPr kumimoji="1" lang="ja-JP" altLang="en-US" dirty="0"/>
          </a:p>
        </p:txBody>
      </p:sp>
      <p:sp>
        <p:nvSpPr>
          <p:cNvPr id="4" name="Slide Number Placeholder 3"/>
          <p:cNvSpPr>
            <a:spLocks noGrp="1"/>
          </p:cNvSpPr>
          <p:nvPr>
            <p:ph type="sldNum" sz="quarter" idx="10"/>
          </p:nvPr>
        </p:nvSpPr>
        <p:spPr/>
        <p:txBody>
          <a:bodyPr/>
          <a:lstStyle/>
          <a:p>
            <a:fld id="{638E6387-E2A2-4432-ACDB-E8C44B9F2D45}" type="slidenum">
              <a:rPr kumimoji="1" lang="ja-JP" altLang="en-US" smtClean="0"/>
              <a:t>25</a:t>
            </a:fld>
            <a:endParaRPr kumimoji="1" lang="ja-JP" altLang="en-US"/>
          </a:p>
        </p:txBody>
      </p:sp>
    </p:spTree>
    <p:extLst>
      <p:ext uri="{BB962C8B-B14F-4D97-AF65-F5344CB8AC3E}">
        <p14:creationId xmlns:p14="http://schemas.microsoft.com/office/powerpoint/2010/main" val="3994825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DF183C5-7B84-4B93-959B-B60ED6B12EA8}" type="datetime1">
              <a:rPr kumimoji="1" lang="ja-JP" altLang="en-US" smtClean="0"/>
              <a:t>2016/5/10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4293D1-0A03-4717-BCA6-CFF10E0D94A9}" type="slidenum">
              <a:rPr kumimoji="1" lang="ja-JP" altLang="en-US" smtClean="0"/>
              <a:t>‹#›</a:t>
            </a:fld>
            <a:endParaRPr kumimoji="1" lang="ja-JP" altLang="en-US"/>
          </a:p>
        </p:txBody>
      </p:sp>
    </p:spTree>
    <p:extLst>
      <p:ext uri="{BB962C8B-B14F-4D97-AF65-F5344CB8AC3E}">
        <p14:creationId xmlns:p14="http://schemas.microsoft.com/office/powerpoint/2010/main" val="4179591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000"/>
            </a:lvl4pPr>
            <a:lvl5pPr>
              <a:defRPr sz="2000"/>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p>
            <a:fld id="{F477066A-7499-426F-BC51-5348489BF29B}" type="datetime1">
              <a:rPr kumimoji="1" lang="ja-JP" altLang="en-US" smtClean="0"/>
              <a:t>2016/5/10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4293D1-0A03-4717-BCA6-CFF10E0D94A9}" type="slidenum">
              <a:rPr kumimoji="1" lang="ja-JP" altLang="en-US" smtClean="0"/>
              <a:t>‹#›</a:t>
            </a:fld>
            <a:endParaRPr kumimoji="1" lang="ja-JP" altLang="en-US"/>
          </a:p>
        </p:txBody>
      </p:sp>
    </p:spTree>
    <p:extLst>
      <p:ext uri="{BB962C8B-B14F-4D97-AF65-F5344CB8AC3E}">
        <p14:creationId xmlns:p14="http://schemas.microsoft.com/office/powerpoint/2010/main" val="61762740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E13BC84-6EEE-47A4-AC05-CA90E8318F71}" type="datetime1">
              <a:rPr kumimoji="1" lang="ja-JP" altLang="en-US" smtClean="0"/>
              <a:t>2016/5/10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4293D1-0A03-4717-BCA6-CFF10E0D94A9}" type="slidenum">
              <a:rPr kumimoji="1" lang="ja-JP" altLang="en-US" smtClean="0"/>
              <a:t>‹#›</a:t>
            </a:fld>
            <a:endParaRPr kumimoji="1" lang="ja-JP" altLang="en-US"/>
          </a:p>
        </p:txBody>
      </p:sp>
    </p:spTree>
    <p:extLst>
      <p:ext uri="{BB962C8B-B14F-4D97-AF65-F5344CB8AC3E}">
        <p14:creationId xmlns:p14="http://schemas.microsoft.com/office/powerpoint/2010/main" val="2256250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FF46B95C-948D-4787-BBBB-4F8BF3B34859}" type="datetime1">
              <a:rPr kumimoji="1" lang="ja-JP" altLang="en-US" smtClean="0"/>
              <a:t>2016/5/10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C4293D1-0A03-4717-BCA6-CFF10E0D94A9}" type="slidenum">
              <a:rPr kumimoji="1" lang="ja-JP" altLang="en-US" smtClean="0"/>
              <a:t>‹#›</a:t>
            </a:fld>
            <a:endParaRPr kumimoji="1" lang="ja-JP" altLang="en-US"/>
          </a:p>
        </p:txBody>
      </p:sp>
    </p:spTree>
    <p:extLst>
      <p:ext uri="{BB962C8B-B14F-4D97-AF65-F5344CB8AC3E}">
        <p14:creationId xmlns:p14="http://schemas.microsoft.com/office/powerpoint/2010/main" val="276024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1E9581D1-1D6B-43E2-BE44-793C880C8C55}" type="datetime1">
              <a:rPr kumimoji="1" lang="ja-JP" altLang="en-US" smtClean="0"/>
              <a:t>2016/5/10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C4293D1-0A03-4717-BCA6-CFF10E0D94A9}" type="slidenum">
              <a:rPr kumimoji="1" lang="ja-JP" altLang="en-US" smtClean="0"/>
              <a:t>‹#›</a:t>
            </a:fld>
            <a:endParaRPr kumimoji="1" lang="ja-JP" altLang="en-US"/>
          </a:p>
        </p:txBody>
      </p:sp>
    </p:spTree>
    <p:extLst>
      <p:ext uri="{BB962C8B-B14F-4D97-AF65-F5344CB8AC3E}">
        <p14:creationId xmlns:p14="http://schemas.microsoft.com/office/powerpoint/2010/main" val="3165303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6C6ACC33-30A6-439C-9D3F-D72D9021EFE1}" type="datetime1">
              <a:rPr kumimoji="1" lang="ja-JP" altLang="en-US" smtClean="0"/>
              <a:t>2016/5/10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C4293D1-0A03-4717-BCA6-CFF10E0D94A9}" type="slidenum">
              <a:rPr kumimoji="1" lang="ja-JP" altLang="en-US" smtClean="0"/>
              <a:t>‹#›</a:t>
            </a:fld>
            <a:endParaRPr kumimoji="1" lang="ja-JP" altLang="en-US"/>
          </a:p>
        </p:txBody>
      </p:sp>
    </p:spTree>
    <p:extLst>
      <p:ext uri="{BB962C8B-B14F-4D97-AF65-F5344CB8AC3E}">
        <p14:creationId xmlns:p14="http://schemas.microsoft.com/office/powerpoint/2010/main" val="4138258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707889-45C4-4311-80C7-624064FDC81A}" type="datetime1">
              <a:rPr kumimoji="1" lang="ja-JP" altLang="en-US" smtClean="0"/>
              <a:t>2016/5/10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C4293D1-0A03-4717-BCA6-CFF10E0D94A9}" type="slidenum">
              <a:rPr kumimoji="1" lang="ja-JP" altLang="en-US" smtClean="0"/>
              <a:t>‹#›</a:t>
            </a:fld>
            <a:endParaRPr kumimoji="1" lang="ja-JP" altLang="en-US"/>
          </a:p>
        </p:txBody>
      </p:sp>
    </p:spTree>
    <p:extLst>
      <p:ext uri="{BB962C8B-B14F-4D97-AF65-F5344CB8AC3E}">
        <p14:creationId xmlns:p14="http://schemas.microsoft.com/office/powerpoint/2010/main" val="2701725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E7B409F-F67C-4540-A849-581C7F241B5F}" type="datetime1">
              <a:rPr kumimoji="1" lang="ja-JP" altLang="en-US" smtClean="0"/>
              <a:t>2016/5/10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C4293D1-0A03-4717-BCA6-CFF10E0D94A9}" type="slidenum">
              <a:rPr kumimoji="1" lang="ja-JP" altLang="en-US" smtClean="0"/>
              <a:t>‹#›</a:t>
            </a:fld>
            <a:endParaRPr kumimoji="1" lang="ja-JP" altLang="en-US"/>
          </a:p>
        </p:txBody>
      </p:sp>
    </p:spTree>
    <p:extLst>
      <p:ext uri="{BB962C8B-B14F-4D97-AF65-F5344CB8AC3E}">
        <p14:creationId xmlns:p14="http://schemas.microsoft.com/office/powerpoint/2010/main" val="3540781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83DE7BCF-DB32-4AB7-BD7D-0CD1B8D9B335}" type="datetime1">
              <a:rPr kumimoji="1" lang="ja-JP" altLang="en-US" smtClean="0"/>
              <a:t>2016/5/10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C4293D1-0A03-4717-BCA6-CFF10E0D94A9}" type="slidenum">
              <a:rPr kumimoji="1" lang="ja-JP" altLang="en-US" smtClean="0"/>
              <a:t>‹#›</a:t>
            </a:fld>
            <a:endParaRPr kumimoji="1" lang="ja-JP" altLang="en-US"/>
          </a:p>
        </p:txBody>
      </p:sp>
    </p:spTree>
    <p:extLst>
      <p:ext uri="{BB962C8B-B14F-4D97-AF65-F5344CB8AC3E}">
        <p14:creationId xmlns:p14="http://schemas.microsoft.com/office/powerpoint/2010/main" val="1839809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53256E6-A2C3-4C3F-AD40-2638B0F908C8}" type="datetime1">
              <a:rPr kumimoji="1" lang="ja-JP" altLang="en-US" smtClean="0"/>
              <a:t>2016/5/10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4293D1-0A03-4717-BCA6-CFF10E0D94A9}" type="slidenum">
              <a:rPr kumimoji="1" lang="ja-JP" altLang="en-US" smtClean="0"/>
              <a:t>‹#›</a:t>
            </a:fld>
            <a:endParaRPr kumimoji="1" lang="ja-JP" altLang="en-US"/>
          </a:p>
        </p:txBody>
      </p:sp>
    </p:spTree>
    <p:extLst>
      <p:ext uri="{BB962C8B-B14F-4D97-AF65-F5344CB8AC3E}">
        <p14:creationId xmlns:p14="http://schemas.microsoft.com/office/powerpoint/2010/main" val="684003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8BCB4F9-B73D-4F77-8308-34B9E1D92753}" type="datetime1">
              <a:rPr kumimoji="1" lang="ja-JP" altLang="en-US" smtClean="0"/>
              <a:t>2016/5/10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4293D1-0A03-4717-BCA6-CFF10E0D94A9}" type="slidenum">
              <a:rPr kumimoji="1" lang="ja-JP" altLang="en-US" smtClean="0"/>
              <a:t>‹#›</a:t>
            </a:fld>
            <a:endParaRPr kumimoji="1" lang="ja-JP" altLang="en-US"/>
          </a:p>
        </p:txBody>
      </p:sp>
    </p:spTree>
    <p:extLst>
      <p:ext uri="{BB962C8B-B14F-4D97-AF65-F5344CB8AC3E}">
        <p14:creationId xmlns:p14="http://schemas.microsoft.com/office/powerpoint/2010/main" val="213233020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7EF3D4-3774-4040-AD3A-6D30B43EF69D}" type="datetime1">
              <a:rPr kumimoji="1" lang="ja-JP" altLang="en-US" smtClean="0"/>
              <a:t>2016/5/10</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4293D1-0A03-4717-BCA6-CFF10E0D94A9}" type="slidenum">
              <a:rPr kumimoji="1" lang="ja-JP" altLang="en-US" smtClean="0"/>
              <a:t>‹#›</a:t>
            </a:fld>
            <a:endParaRPr kumimoji="1" lang="ja-JP" altLang="en-US"/>
          </a:p>
        </p:txBody>
      </p:sp>
    </p:spTree>
    <p:extLst>
      <p:ext uri="{BB962C8B-B14F-4D97-AF65-F5344CB8AC3E}">
        <p14:creationId xmlns:p14="http://schemas.microsoft.com/office/powerpoint/2010/main" val="41110411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tm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210614"/>
            <a:ext cx="7772400" cy="1848588"/>
          </a:xfrm>
        </p:spPr>
        <p:txBody>
          <a:bodyPr/>
          <a:lstStyle/>
          <a:p>
            <a:r>
              <a:rPr lang="en-US" altLang="ja-JP" dirty="0" smtClean="0"/>
              <a:t>Latent Social Structure in Open Source Projects</a:t>
            </a:r>
            <a:endParaRPr kumimoji="1" lang="ja-JP" altLang="en-US" dirty="0"/>
          </a:p>
        </p:txBody>
      </p:sp>
      <p:sp>
        <p:nvSpPr>
          <p:cNvPr id="3" name="サブタイトル 2"/>
          <p:cNvSpPr>
            <a:spLocks noGrp="1"/>
          </p:cNvSpPr>
          <p:nvPr>
            <p:ph type="subTitle" idx="1"/>
          </p:nvPr>
        </p:nvSpPr>
        <p:spPr>
          <a:xfrm>
            <a:off x="1143000" y="3602037"/>
            <a:ext cx="6858000" cy="2348001"/>
          </a:xfrm>
        </p:spPr>
        <p:txBody>
          <a:bodyPr>
            <a:normAutofit/>
          </a:bodyPr>
          <a:lstStyle/>
          <a:p>
            <a:r>
              <a:rPr kumimoji="1" lang="en-US" altLang="ja-JP" dirty="0" smtClean="0"/>
              <a:t>Author  : Christian Bird, David Pattison, </a:t>
            </a:r>
            <a:r>
              <a:rPr kumimoji="1" lang="en-US" altLang="ja-JP" dirty="0" err="1" smtClean="0"/>
              <a:t>Raissa</a:t>
            </a:r>
            <a:r>
              <a:rPr kumimoji="1" lang="en-US" altLang="ja-JP" dirty="0" smtClean="0"/>
              <a:t> D’Souza</a:t>
            </a:r>
          </a:p>
          <a:p>
            <a:r>
              <a:rPr lang="ja-JP" altLang="en-US" dirty="0" smtClean="0"/>
              <a:t>　　　　</a:t>
            </a:r>
            <a:r>
              <a:rPr lang="en-US" altLang="ja-JP" dirty="0" smtClean="0"/>
              <a:t>Vladimir </a:t>
            </a:r>
            <a:r>
              <a:rPr lang="en-US" altLang="ja-JP" dirty="0" err="1" smtClean="0"/>
              <a:t>Filkov</a:t>
            </a:r>
            <a:r>
              <a:rPr lang="en-US" altLang="ja-JP" dirty="0" smtClean="0"/>
              <a:t> and </a:t>
            </a:r>
            <a:r>
              <a:rPr lang="en-US" altLang="ja-JP" dirty="0" err="1" smtClean="0"/>
              <a:t>Premkumar</a:t>
            </a:r>
            <a:r>
              <a:rPr lang="en-US" altLang="ja-JP" dirty="0" smtClean="0"/>
              <a:t> </a:t>
            </a:r>
            <a:r>
              <a:rPr lang="en-US" altLang="ja-JP" dirty="0" err="1" smtClean="0"/>
              <a:t>Devanbu</a:t>
            </a:r>
            <a:endParaRPr lang="en-US" altLang="ja-JP" dirty="0" smtClean="0"/>
          </a:p>
          <a:p>
            <a:endParaRPr kumimoji="1" lang="en-US" altLang="ja-JP" dirty="0"/>
          </a:p>
          <a:p>
            <a:r>
              <a:rPr kumimoji="1" lang="ja-JP" altLang="en-US" dirty="0" smtClean="0"/>
              <a:t>陳　斯略</a:t>
            </a:r>
            <a:endParaRPr kumimoji="1" lang="ja-JP" altLang="en-US" dirty="0"/>
          </a:p>
        </p:txBody>
      </p:sp>
      <p:sp>
        <p:nvSpPr>
          <p:cNvPr id="4" name="スライド番号プレースホルダー 3"/>
          <p:cNvSpPr>
            <a:spLocks noGrp="1"/>
          </p:cNvSpPr>
          <p:nvPr>
            <p:ph type="sldNum" sz="quarter" idx="12"/>
          </p:nvPr>
        </p:nvSpPr>
        <p:spPr/>
        <p:txBody>
          <a:bodyPr/>
          <a:lstStyle/>
          <a:p>
            <a:fld id="{3C4293D1-0A03-4717-BCA6-CFF10E0D94A9}" type="slidenum">
              <a:rPr kumimoji="1" lang="ja-JP" altLang="en-US" smtClean="0"/>
              <a:t>1</a:t>
            </a:fld>
            <a:endParaRPr kumimoji="1" lang="ja-JP" altLang="en-US"/>
          </a:p>
        </p:txBody>
      </p:sp>
      <p:sp>
        <p:nvSpPr>
          <p:cNvPr id="5" name="テキスト ボックス 4"/>
          <p:cNvSpPr txBox="1"/>
          <p:nvPr/>
        </p:nvSpPr>
        <p:spPr>
          <a:xfrm>
            <a:off x="685800" y="5987019"/>
            <a:ext cx="1026178" cy="369332"/>
          </a:xfrm>
          <a:prstGeom prst="rect">
            <a:avLst/>
          </a:prstGeom>
          <a:noFill/>
        </p:spPr>
        <p:txBody>
          <a:bodyPr wrap="none" rtlCol="0">
            <a:spAutoFit/>
          </a:bodyPr>
          <a:lstStyle/>
          <a:p>
            <a:r>
              <a:rPr kumimoji="1" lang="en-US" altLang="ja-JP" dirty="0" smtClean="0"/>
              <a:t>FSE</a:t>
            </a:r>
            <a:r>
              <a:rPr kumimoji="1" lang="ja-JP" altLang="en-US" dirty="0" smtClean="0"/>
              <a:t> </a:t>
            </a:r>
            <a:r>
              <a:rPr kumimoji="1" lang="en-US" altLang="ja-JP" dirty="0" smtClean="0"/>
              <a:t>2008</a:t>
            </a:r>
            <a:endParaRPr kumimoji="1" lang="ja-JP" altLang="en-US" dirty="0"/>
          </a:p>
        </p:txBody>
      </p:sp>
    </p:spTree>
    <p:extLst>
      <p:ext uri="{BB962C8B-B14F-4D97-AF65-F5344CB8AC3E}">
        <p14:creationId xmlns:p14="http://schemas.microsoft.com/office/powerpoint/2010/main" val="307878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59064"/>
            <a:ext cx="7886700" cy="1325563"/>
          </a:xfrm>
        </p:spPr>
        <p:txBody>
          <a:bodyPr/>
          <a:lstStyle/>
          <a:p>
            <a:pPr algn="ctr"/>
            <a:r>
              <a:rPr lang="ja-JP" altLang="en-US" dirty="0" smtClean="0"/>
              <a:t>概要</a:t>
            </a:r>
            <a:r>
              <a:rPr lang="en-US" altLang="ja-JP" dirty="0" smtClean="0"/>
              <a:t>1</a:t>
            </a:r>
            <a:endParaRPr kumimoji="1" lang="ja-JP" altLang="en-US" dirty="0"/>
          </a:p>
        </p:txBody>
      </p:sp>
      <p:sp>
        <p:nvSpPr>
          <p:cNvPr id="3" name="コンテンツ プレースホルダー 2"/>
          <p:cNvSpPr>
            <a:spLocks noGrp="1"/>
          </p:cNvSpPr>
          <p:nvPr>
            <p:ph idx="1"/>
          </p:nvPr>
        </p:nvSpPr>
        <p:spPr>
          <a:xfrm>
            <a:off x="385591" y="1484627"/>
            <a:ext cx="7510366" cy="4351338"/>
          </a:xfrm>
        </p:spPr>
        <p:txBody>
          <a:bodyPr/>
          <a:lstStyle/>
          <a:p>
            <a:pPr marL="0" indent="0">
              <a:buNone/>
            </a:pPr>
            <a:r>
              <a:rPr lang="en-US" altLang="ja-JP" dirty="0" smtClean="0"/>
              <a:t>Commercial </a:t>
            </a:r>
            <a:r>
              <a:rPr lang="en-US" altLang="ja-JP" dirty="0"/>
              <a:t>S</a:t>
            </a:r>
            <a:r>
              <a:rPr lang="en-US" altLang="ja-JP" dirty="0" smtClean="0"/>
              <a:t>oftware Projects   :  Cathedrals</a:t>
            </a:r>
          </a:p>
          <a:p>
            <a:pPr marL="0" indent="0">
              <a:buNone/>
            </a:pPr>
            <a:r>
              <a:rPr lang="ja-JP" altLang="en-US" sz="2000" dirty="0" smtClean="0"/>
              <a:t>計画管理、運用管理</a:t>
            </a:r>
            <a:endParaRPr lang="en-US" altLang="ja-JP" sz="2000" dirty="0" smtClean="0"/>
          </a:p>
          <a:p>
            <a:pPr marL="0" indent="0">
              <a:buNone/>
            </a:pPr>
            <a:r>
              <a:rPr kumimoji="1" lang="en-US" altLang="ja-JP" dirty="0" smtClean="0"/>
              <a:t>Open Source Software Projects :  Bazaar-like</a:t>
            </a:r>
          </a:p>
          <a:p>
            <a:pPr marL="0" indent="0">
              <a:buNone/>
            </a:pPr>
            <a:r>
              <a:rPr lang="ja-JP" altLang="en-US" sz="2000" dirty="0"/>
              <a:t>大規模、動態、自己（グループ）</a:t>
            </a:r>
            <a:r>
              <a:rPr lang="ja-JP" altLang="en-US" sz="2000" dirty="0" smtClean="0"/>
              <a:t>管理</a:t>
            </a:r>
            <a:endParaRPr lang="ja-JP" altLang="en-US" sz="2000" dirty="0"/>
          </a:p>
        </p:txBody>
      </p:sp>
      <p:sp>
        <p:nvSpPr>
          <p:cNvPr id="4" name="スライド番号プレースホルダー 3"/>
          <p:cNvSpPr>
            <a:spLocks noGrp="1"/>
          </p:cNvSpPr>
          <p:nvPr>
            <p:ph type="sldNum" sz="quarter" idx="12"/>
          </p:nvPr>
        </p:nvSpPr>
        <p:spPr/>
        <p:txBody>
          <a:bodyPr/>
          <a:lstStyle/>
          <a:p>
            <a:fld id="{3C4293D1-0A03-4717-BCA6-CFF10E0D94A9}" type="slidenum">
              <a:rPr kumimoji="1" lang="ja-JP" altLang="en-US" smtClean="0"/>
              <a:t>2</a:t>
            </a:fld>
            <a:endParaRPr kumimoji="1" lang="ja-JP" altLang="en-US"/>
          </a:p>
        </p:txBody>
      </p:sp>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120" y="3890349"/>
            <a:ext cx="3112985" cy="1945616"/>
          </a:xfrm>
          <a:prstGeom prst="rect">
            <a:avLst/>
          </a:prstGeom>
        </p:spPr>
      </p:pic>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2499" y="3904977"/>
            <a:ext cx="3470902" cy="1930988"/>
          </a:xfrm>
          <a:prstGeom prst="rect">
            <a:avLst/>
          </a:prstGeom>
        </p:spPr>
      </p:pic>
    </p:spTree>
    <p:extLst>
      <p:ext uri="{BB962C8B-B14F-4D97-AF65-F5344CB8AC3E}">
        <p14:creationId xmlns:p14="http://schemas.microsoft.com/office/powerpoint/2010/main" val="31462436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normAutofit/>
          </a:bodyPr>
          <a:lstStyle/>
          <a:p>
            <a:pPr algn="ctr"/>
            <a:r>
              <a:rPr lang="ja-JP" altLang="en-US" sz="4000" dirty="0" smtClean="0"/>
              <a:t>概要</a:t>
            </a:r>
            <a:r>
              <a:rPr lang="en-US" altLang="ja-JP" sz="4000" dirty="0" smtClean="0"/>
              <a:t>2</a:t>
            </a:r>
            <a:endParaRPr kumimoji="1" lang="ja-JP" altLang="en-US" sz="4000" dirty="0"/>
          </a:p>
        </p:txBody>
      </p:sp>
      <p:sp>
        <p:nvSpPr>
          <p:cNvPr id="3" name="Content Placeholder 2"/>
          <p:cNvSpPr>
            <a:spLocks noGrp="1"/>
          </p:cNvSpPr>
          <p:nvPr>
            <p:ph idx="1"/>
          </p:nvPr>
        </p:nvSpPr>
        <p:spPr/>
        <p:txBody>
          <a:bodyPr/>
          <a:lstStyle/>
          <a:p>
            <a:r>
              <a:rPr lang="ja-JP" altLang="en-US" dirty="0" smtClean="0"/>
              <a:t>商用ソフトウェアプロジェクト</a:t>
            </a:r>
            <a:endParaRPr lang="en-US" altLang="ja-JP" dirty="0" smtClean="0"/>
          </a:p>
          <a:p>
            <a:pPr lvl="1"/>
            <a:r>
              <a:rPr lang="ja-JP" altLang="en-US" dirty="0" smtClean="0"/>
              <a:t>束縛さ</a:t>
            </a:r>
            <a:endParaRPr lang="en-US" altLang="ja-JP" dirty="0"/>
          </a:p>
          <a:p>
            <a:pPr lvl="1"/>
            <a:r>
              <a:rPr lang="ja-JP" altLang="en-US" dirty="0" smtClean="0"/>
              <a:t>革新制限　　　　　　</a:t>
            </a:r>
            <a:endParaRPr lang="en-US" altLang="ja-JP" dirty="0"/>
          </a:p>
          <a:p>
            <a:endParaRPr lang="en-US" altLang="ja-JP" dirty="0" smtClean="0"/>
          </a:p>
          <a:p>
            <a:r>
              <a:rPr lang="en-US" altLang="ja-JP" dirty="0" smtClean="0"/>
              <a:t>OSS</a:t>
            </a:r>
            <a:r>
              <a:rPr lang="ja-JP" altLang="en-US" dirty="0" smtClean="0"/>
              <a:t>プロジェクト</a:t>
            </a:r>
            <a:endParaRPr lang="en-US" altLang="ja-JP" dirty="0"/>
          </a:p>
          <a:p>
            <a:pPr lvl="1"/>
            <a:r>
              <a:rPr lang="ja-JP" altLang="en-US" dirty="0" smtClean="0"/>
              <a:t>順応性</a:t>
            </a:r>
            <a:endParaRPr lang="en-US" altLang="ja-JP" dirty="0"/>
          </a:p>
          <a:p>
            <a:pPr lvl="1"/>
            <a:r>
              <a:rPr lang="ja-JP" altLang="en-US" dirty="0" smtClean="0"/>
              <a:t>革新</a:t>
            </a:r>
            <a:endParaRPr lang="en-US" altLang="ja-JP" dirty="0"/>
          </a:p>
        </p:txBody>
      </p:sp>
      <p:sp>
        <p:nvSpPr>
          <p:cNvPr id="4" name="スライド番号プレースホルダー 3"/>
          <p:cNvSpPr>
            <a:spLocks noGrp="1"/>
          </p:cNvSpPr>
          <p:nvPr>
            <p:ph type="sldNum" sz="quarter" idx="12"/>
          </p:nvPr>
        </p:nvSpPr>
        <p:spPr/>
        <p:txBody>
          <a:bodyPr/>
          <a:lstStyle/>
          <a:p>
            <a:fld id="{3C4293D1-0A03-4717-BCA6-CFF10E0D94A9}" type="slidenum">
              <a:rPr kumimoji="1" lang="ja-JP" altLang="en-US" smtClean="0"/>
              <a:t>3</a:t>
            </a:fld>
            <a:endParaRPr kumimoji="1" lang="ja-JP" altLang="en-US"/>
          </a:p>
        </p:txBody>
      </p:sp>
    </p:spTree>
    <p:extLst>
      <p:ext uri="{BB962C8B-B14F-4D97-AF65-F5344CB8AC3E}">
        <p14:creationId xmlns:p14="http://schemas.microsoft.com/office/powerpoint/2010/main" val="22686728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ja-JP" altLang="en-US" dirty="0"/>
              <a:t>疑問</a:t>
            </a:r>
            <a:endParaRPr kumimoji="1" lang="ja-JP" altLang="en-US" dirty="0"/>
          </a:p>
        </p:txBody>
      </p:sp>
      <p:sp>
        <p:nvSpPr>
          <p:cNvPr id="3" name="Content Placeholder 2"/>
          <p:cNvSpPr>
            <a:spLocks noGrp="1"/>
          </p:cNvSpPr>
          <p:nvPr>
            <p:ph idx="1"/>
          </p:nvPr>
        </p:nvSpPr>
        <p:spPr/>
        <p:txBody>
          <a:bodyPr/>
          <a:lstStyle/>
          <a:p>
            <a:r>
              <a:rPr lang="en-US" altLang="ja-JP" dirty="0" smtClean="0"/>
              <a:t>Social Network of OSS Project</a:t>
            </a:r>
          </a:p>
          <a:p>
            <a:pPr lvl="1"/>
            <a:r>
              <a:rPr lang="ja-JP" altLang="en-US" dirty="0" smtClean="0"/>
              <a:t>実際に</a:t>
            </a:r>
            <a:r>
              <a:rPr lang="ja-JP" altLang="en-US" dirty="0"/>
              <a:t>組織できるの</a:t>
            </a:r>
            <a:r>
              <a:rPr lang="ja-JP" altLang="en-US" dirty="0" smtClean="0"/>
              <a:t>か</a:t>
            </a:r>
            <a:endParaRPr lang="en-US" altLang="ja-JP" dirty="0" smtClean="0"/>
          </a:p>
          <a:p>
            <a:pPr lvl="1"/>
            <a:r>
              <a:rPr kumimoji="1" lang="ja-JP" altLang="en-US" dirty="0" smtClean="0"/>
              <a:t>参加者全体自由なのか（束縛なし）</a:t>
            </a:r>
            <a:endParaRPr kumimoji="1" lang="en-US" altLang="ja-JP" dirty="0" smtClean="0"/>
          </a:p>
          <a:p>
            <a:r>
              <a:rPr lang="ja-JP" altLang="en-US" dirty="0"/>
              <a:t>もしく</a:t>
            </a:r>
            <a:r>
              <a:rPr lang="ja-JP" altLang="en-US" dirty="0" smtClean="0"/>
              <a:t>は、潜在的な管理制度ある</a:t>
            </a:r>
            <a:endParaRPr lang="en-US" altLang="ja-JP" dirty="0" smtClean="0"/>
          </a:p>
          <a:p>
            <a:r>
              <a:rPr lang="ja-JP" altLang="en-US" dirty="0"/>
              <a:t>自分</a:t>
            </a:r>
            <a:r>
              <a:rPr lang="ja-JP" altLang="en-US" dirty="0" smtClean="0"/>
              <a:t>自身組織なのか</a:t>
            </a:r>
            <a:endParaRPr lang="en-US" altLang="ja-JP" dirty="0" smtClean="0"/>
          </a:p>
          <a:p>
            <a:endParaRPr kumimoji="1" lang="ja-JP" altLang="en-US" dirty="0"/>
          </a:p>
        </p:txBody>
      </p:sp>
      <p:sp>
        <p:nvSpPr>
          <p:cNvPr id="4" name="Slide Number Placeholder 3"/>
          <p:cNvSpPr>
            <a:spLocks noGrp="1"/>
          </p:cNvSpPr>
          <p:nvPr>
            <p:ph type="sldNum" sz="quarter" idx="12"/>
          </p:nvPr>
        </p:nvSpPr>
        <p:spPr/>
        <p:txBody>
          <a:bodyPr/>
          <a:lstStyle/>
          <a:p>
            <a:fld id="{3C4293D1-0A03-4717-BCA6-CFF10E0D94A9}" type="slidenum">
              <a:rPr kumimoji="1" lang="ja-JP" altLang="en-US" smtClean="0"/>
              <a:t>4</a:t>
            </a:fld>
            <a:endParaRPr kumimoji="1" lang="ja-JP" altLang="en-US"/>
          </a:p>
        </p:txBody>
      </p:sp>
    </p:spTree>
    <p:extLst>
      <p:ext uri="{BB962C8B-B14F-4D97-AF65-F5344CB8AC3E}">
        <p14:creationId xmlns:p14="http://schemas.microsoft.com/office/powerpoint/2010/main" val="2755443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ja-JP" dirty="0" smtClean="0"/>
              <a:t>Conway</a:t>
            </a:r>
            <a:r>
              <a:rPr lang="ja-JP" altLang="en-US" dirty="0" smtClean="0"/>
              <a:t>の</a:t>
            </a:r>
            <a:r>
              <a:rPr lang="ja-JP" altLang="en-US" dirty="0"/>
              <a:t>法則</a:t>
            </a:r>
            <a:endParaRPr kumimoji="1" lang="ja-JP" altLang="en-US" dirty="0"/>
          </a:p>
        </p:txBody>
      </p:sp>
      <p:sp>
        <p:nvSpPr>
          <p:cNvPr id="3" name="Content Placeholder 2"/>
          <p:cNvSpPr>
            <a:spLocks noGrp="1"/>
          </p:cNvSpPr>
          <p:nvPr>
            <p:ph idx="1"/>
          </p:nvPr>
        </p:nvSpPr>
        <p:spPr>
          <a:xfrm>
            <a:off x="628650" y="1828800"/>
            <a:ext cx="7886700" cy="4892676"/>
          </a:xfrm>
        </p:spPr>
        <p:txBody>
          <a:bodyPr>
            <a:normAutofit/>
          </a:bodyPr>
          <a:lstStyle/>
          <a:p>
            <a:r>
              <a:rPr lang="ja-JP" altLang="en-US" dirty="0"/>
              <a:t>　アーキテクチャは組織に従う</a:t>
            </a:r>
            <a:endParaRPr lang="en-US" altLang="ja-JP" dirty="0"/>
          </a:p>
          <a:p>
            <a:r>
              <a:rPr lang="ja-JP" altLang="en-US" dirty="0"/>
              <a:t>　組織はアーキテクチャに従う</a:t>
            </a:r>
          </a:p>
          <a:p>
            <a:pPr marL="0" indent="0">
              <a:buNone/>
            </a:pPr>
            <a:endParaRPr kumimoji="1" lang="en-US" altLang="ja-JP" dirty="0" smtClean="0"/>
          </a:p>
        </p:txBody>
      </p:sp>
      <p:sp>
        <p:nvSpPr>
          <p:cNvPr id="4" name="Slide Number Placeholder 3"/>
          <p:cNvSpPr>
            <a:spLocks noGrp="1"/>
          </p:cNvSpPr>
          <p:nvPr>
            <p:ph type="sldNum" sz="quarter" idx="12"/>
          </p:nvPr>
        </p:nvSpPr>
        <p:spPr/>
        <p:txBody>
          <a:bodyPr/>
          <a:lstStyle/>
          <a:p>
            <a:fld id="{3C4293D1-0A03-4717-BCA6-CFF10E0D94A9}" type="slidenum">
              <a:rPr kumimoji="1" lang="ja-JP" altLang="en-US" smtClean="0"/>
              <a:t>5</a:t>
            </a:fld>
            <a:endParaRPr kumimoji="1" lang="ja-JP" altLang="en-US"/>
          </a:p>
        </p:txBody>
      </p:sp>
      <p:sp>
        <p:nvSpPr>
          <p:cNvPr id="9" name="円/楕円 8"/>
          <p:cNvSpPr/>
          <p:nvPr/>
        </p:nvSpPr>
        <p:spPr>
          <a:xfrm>
            <a:off x="877245" y="10188765"/>
            <a:ext cx="111600" cy="14215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pic>
        <p:nvPicPr>
          <p:cNvPr id="1026" name="Picture 2" descr="http://w.ppy.sh/a/a4/Fold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5024" y="3998607"/>
            <a:ext cx="527902" cy="52790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w.ppy.sh/a/a4/Fold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3930" y="4719453"/>
            <a:ext cx="527902" cy="52790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ppy.sh/a/a4/Fold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9354" y="4719453"/>
            <a:ext cx="527902" cy="52790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ppy.sh/a/a4/Fold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5052" y="5470043"/>
            <a:ext cx="527902" cy="52790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w.ppy.sh/a/a4/Fold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9313" y="5452620"/>
            <a:ext cx="527902" cy="52790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w.ppy.sh/a/a4/Fold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7641" y="5470043"/>
            <a:ext cx="527902" cy="52790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w.ppy.sh/a/a4/Fold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0926" y="5435298"/>
            <a:ext cx="527902" cy="527902"/>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直線コネクタ 17"/>
          <p:cNvCxnSpPr>
            <a:stCxn id="1026" idx="2"/>
            <a:endCxn id="12" idx="0"/>
          </p:cNvCxnSpPr>
          <p:nvPr/>
        </p:nvCxnSpPr>
        <p:spPr>
          <a:xfrm flipH="1">
            <a:off x="1677881" y="4526509"/>
            <a:ext cx="791094" cy="19294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線コネクタ 19"/>
          <p:cNvCxnSpPr>
            <a:stCxn id="1026" idx="2"/>
            <a:endCxn id="13" idx="0"/>
          </p:cNvCxnSpPr>
          <p:nvPr/>
        </p:nvCxnSpPr>
        <p:spPr>
          <a:xfrm>
            <a:off x="2468975" y="4526509"/>
            <a:ext cx="954330" cy="19294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線コネクタ 21"/>
          <p:cNvCxnSpPr>
            <a:stCxn id="12" idx="2"/>
            <a:endCxn id="14" idx="0"/>
          </p:cNvCxnSpPr>
          <p:nvPr/>
        </p:nvCxnSpPr>
        <p:spPr>
          <a:xfrm flipH="1">
            <a:off x="1069003" y="5247355"/>
            <a:ext cx="608878" cy="222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線コネクタ 23"/>
          <p:cNvCxnSpPr>
            <a:stCxn id="12" idx="2"/>
            <a:endCxn id="15" idx="0"/>
          </p:cNvCxnSpPr>
          <p:nvPr/>
        </p:nvCxnSpPr>
        <p:spPr>
          <a:xfrm>
            <a:off x="1677881" y="5247355"/>
            <a:ext cx="515383" cy="205265"/>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線コネクタ 25"/>
          <p:cNvCxnSpPr>
            <a:stCxn id="13" idx="2"/>
            <a:endCxn id="16" idx="0"/>
          </p:cNvCxnSpPr>
          <p:nvPr/>
        </p:nvCxnSpPr>
        <p:spPr>
          <a:xfrm flipH="1">
            <a:off x="2901592" y="5247355"/>
            <a:ext cx="521713" cy="222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3" idx="2"/>
            <a:endCxn id="17" idx="0"/>
          </p:cNvCxnSpPr>
          <p:nvPr/>
        </p:nvCxnSpPr>
        <p:spPr>
          <a:xfrm>
            <a:off x="3423305" y="5247355"/>
            <a:ext cx="521572" cy="187943"/>
          </a:xfrm>
          <a:prstGeom prst="line">
            <a:avLst/>
          </a:prstGeom>
        </p:spPr>
        <p:style>
          <a:lnRef idx="1">
            <a:schemeClr val="accent1"/>
          </a:lnRef>
          <a:fillRef idx="0">
            <a:schemeClr val="accent1"/>
          </a:fillRef>
          <a:effectRef idx="0">
            <a:schemeClr val="accent1"/>
          </a:effectRef>
          <a:fontRef idx="minor">
            <a:schemeClr val="tx1"/>
          </a:fontRef>
        </p:style>
      </p:cxnSp>
      <p:sp>
        <p:nvSpPr>
          <p:cNvPr id="39" name="円/楕円 38"/>
          <p:cNvSpPr/>
          <p:nvPr/>
        </p:nvSpPr>
        <p:spPr>
          <a:xfrm>
            <a:off x="6297268" y="3790989"/>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1" name="直線コネクタ 40"/>
          <p:cNvCxnSpPr/>
          <p:nvPr/>
        </p:nvCxnSpPr>
        <p:spPr>
          <a:xfrm flipH="1">
            <a:off x="6209133" y="3954407"/>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線コネクタ 43"/>
          <p:cNvCxnSpPr>
            <a:stCxn id="39" idx="5"/>
          </p:cNvCxnSpPr>
          <p:nvPr/>
        </p:nvCxnSpPr>
        <p:spPr>
          <a:xfrm>
            <a:off x="6400706" y="3930475"/>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6319302" y="3954407"/>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直線コネクタ 48"/>
          <p:cNvCxnSpPr>
            <a:stCxn id="39" idx="5"/>
          </p:cNvCxnSpPr>
          <p:nvPr/>
        </p:nvCxnSpPr>
        <p:spPr>
          <a:xfrm>
            <a:off x="6400706" y="3930475"/>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52" name="円/楕円 51"/>
          <p:cNvSpPr/>
          <p:nvPr/>
        </p:nvSpPr>
        <p:spPr>
          <a:xfrm>
            <a:off x="5290737" y="4632693"/>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3" name="直線コネクタ 52"/>
          <p:cNvCxnSpPr/>
          <p:nvPr/>
        </p:nvCxnSpPr>
        <p:spPr>
          <a:xfrm flipH="1">
            <a:off x="5202602" y="4796111"/>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直線コネクタ 53"/>
          <p:cNvCxnSpPr>
            <a:stCxn id="52" idx="5"/>
          </p:cNvCxnSpPr>
          <p:nvPr/>
        </p:nvCxnSpPr>
        <p:spPr>
          <a:xfrm>
            <a:off x="5394175" y="4772179"/>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5312771" y="4796111"/>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直線コネクタ 55"/>
          <p:cNvCxnSpPr>
            <a:stCxn id="52" idx="5"/>
          </p:cNvCxnSpPr>
          <p:nvPr/>
        </p:nvCxnSpPr>
        <p:spPr>
          <a:xfrm>
            <a:off x="5394175" y="4772179"/>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57" name="円/楕円 56"/>
          <p:cNvSpPr/>
          <p:nvPr/>
        </p:nvSpPr>
        <p:spPr>
          <a:xfrm>
            <a:off x="5786794" y="4632693"/>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8" name="直線コネクタ 57"/>
          <p:cNvCxnSpPr/>
          <p:nvPr/>
        </p:nvCxnSpPr>
        <p:spPr>
          <a:xfrm flipH="1">
            <a:off x="5698659" y="4796111"/>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直線コネクタ 58"/>
          <p:cNvCxnSpPr>
            <a:stCxn id="57" idx="5"/>
          </p:cNvCxnSpPr>
          <p:nvPr/>
        </p:nvCxnSpPr>
        <p:spPr>
          <a:xfrm>
            <a:off x="5890232" y="4772179"/>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a:off x="5808828" y="4796111"/>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直線コネクタ 60"/>
          <p:cNvCxnSpPr>
            <a:stCxn id="57" idx="5"/>
          </p:cNvCxnSpPr>
          <p:nvPr/>
        </p:nvCxnSpPr>
        <p:spPr>
          <a:xfrm>
            <a:off x="5890232" y="4772179"/>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62" name="円/楕円 61"/>
          <p:cNvSpPr/>
          <p:nvPr/>
        </p:nvSpPr>
        <p:spPr>
          <a:xfrm>
            <a:off x="6606036" y="3796898"/>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3" name="直線コネクタ 62"/>
          <p:cNvCxnSpPr/>
          <p:nvPr/>
        </p:nvCxnSpPr>
        <p:spPr>
          <a:xfrm flipH="1">
            <a:off x="6517901" y="3960316"/>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直線コネクタ 63"/>
          <p:cNvCxnSpPr>
            <a:stCxn id="62" idx="5"/>
          </p:cNvCxnSpPr>
          <p:nvPr/>
        </p:nvCxnSpPr>
        <p:spPr>
          <a:xfrm>
            <a:off x="6709474" y="3936384"/>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a:off x="6628070" y="3960316"/>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直線コネクタ 65"/>
          <p:cNvCxnSpPr>
            <a:stCxn id="62" idx="5"/>
          </p:cNvCxnSpPr>
          <p:nvPr/>
        </p:nvCxnSpPr>
        <p:spPr>
          <a:xfrm>
            <a:off x="6709474" y="3936384"/>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67" name="円/楕円 66"/>
          <p:cNvSpPr/>
          <p:nvPr/>
        </p:nvSpPr>
        <p:spPr>
          <a:xfrm>
            <a:off x="7064064" y="4635461"/>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8" name="直線コネクタ 67"/>
          <p:cNvCxnSpPr/>
          <p:nvPr/>
        </p:nvCxnSpPr>
        <p:spPr>
          <a:xfrm flipH="1">
            <a:off x="6975929" y="4798879"/>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直線コネクタ 68"/>
          <p:cNvCxnSpPr>
            <a:stCxn id="67" idx="5"/>
          </p:cNvCxnSpPr>
          <p:nvPr/>
        </p:nvCxnSpPr>
        <p:spPr>
          <a:xfrm>
            <a:off x="7167502" y="4774947"/>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a:off x="7086098" y="4798879"/>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直線コネクタ 70"/>
          <p:cNvCxnSpPr>
            <a:stCxn id="67" idx="5"/>
          </p:cNvCxnSpPr>
          <p:nvPr/>
        </p:nvCxnSpPr>
        <p:spPr>
          <a:xfrm>
            <a:off x="7167502" y="4774947"/>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72" name="円/楕円 71"/>
          <p:cNvSpPr/>
          <p:nvPr/>
        </p:nvSpPr>
        <p:spPr>
          <a:xfrm>
            <a:off x="7652656" y="4659393"/>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3" name="直線コネクタ 72"/>
          <p:cNvCxnSpPr/>
          <p:nvPr/>
        </p:nvCxnSpPr>
        <p:spPr>
          <a:xfrm flipH="1">
            <a:off x="7564521" y="4822811"/>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直線コネクタ 73"/>
          <p:cNvCxnSpPr>
            <a:stCxn id="72" idx="5"/>
          </p:cNvCxnSpPr>
          <p:nvPr/>
        </p:nvCxnSpPr>
        <p:spPr>
          <a:xfrm>
            <a:off x="7756094" y="4798879"/>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7674690" y="4822811"/>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直線コネクタ 75"/>
          <p:cNvCxnSpPr>
            <a:stCxn id="72" idx="5"/>
          </p:cNvCxnSpPr>
          <p:nvPr/>
        </p:nvCxnSpPr>
        <p:spPr>
          <a:xfrm>
            <a:off x="7756094" y="4798879"/>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77" name="円/楕円 76"/>
          <p:cNvSpPr/>
          <p:nvPr/>
        </p:nvSpPr>
        <p:spPr>
          <a:xfrm>
            <a:off x="4749492" y="5541792"/>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8" name="直線コネクタ 77"/>
          <p:cNvCxnSpPr/>
          <p:nvPr/>
        </p:nvCxnSpPr>
        <p:spPr>
          <a:xfrm flipH="1">
            <a:off x="4661357" y="5705210"/>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直線コネクタ 78"/>
          <p:cNvCxnSpPr>
            <a:stCxn id="77" idx="5"/>
          </p:cNvCxnSpPr>
          <p:nvPr/>
        </p:nvCxnSpPr>
        <p:spPr>
          <a:xfrm>
            <a:off x="4852930" y="5681278"/>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4771526" y="5705210"/>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直線コネクタ 80"/>
          <p:cNvCxnSpPr>
            <a:stCxn id="77" idx="5"/>
          </p:cNvCxnSpPr>
          <p:nvPr/>
        </p:nvCxnSpPr>
        <p:spPr>
          <a:xfrm>
            <a:off x="4852930" y="5681278"/>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82" name="円/楕円 81"/>
          <p:cNvSpPr/>
          <p:nvPr/>
        </p:nvSpPr>
        <p:spPr>
          <a:xfrm>
            <a:off x="5206188" y="5552344"/>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3" name="直線コネクタ 82"/>
          <p:cNvCxnSpPr/>
          <p:nvPr/>
        </p:nvCxnSpPr>
        <p:spPr>
          <a:xfrm flipH="1">
            <a:off x="5118053" y="5715762"/>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直線コネクタ 83"/>
          <p:cNvCxnSpPr>
            <a:stCxn id="82" idx="5"/>
          </p:cNvCxnSpPr>
          <p:nvPr/>
        </p:nvCxnSpPr>
        <p:spPr>
          <a:xfrm>
            <a:off x="5309626" y="5691830"/>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5228222" y="5715762"/>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直線コネクタ 85"/>
          <p:cNvCxnSpPr>
            <a:stCxn id="82" idx="5"/>
          </p:cNvCxnSpPr>
          <p:nvPr/>
        </p:nvCxnSpPr>
        <p:spPr>
          <a:xfrm>
            <a:off x="5309626" y="5691830"/>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87" name="円/楕円 86"/>
          <p:cNvSpPr/>
          <p:nvPr/>
        </p:nvSpPr>
        <p:spPr>
          <a:xfrm>
            <a:off x="6018927" y="5533866"/>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8" name="直線コネクタ 87"/>
          <p:cNvCxnSpPr/>
          <p:nvPr/>
        </p:nvCxnSpPr>
        <p:spPr>
          <a:xfrm flipH="1">
            <a:off x="5930792" y="5697284"/>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直線コネクタ 88"/>
          <p:cNvCxnSpPr>
            <a:stCxn id="87" idx="5"/>
          </p:cNvCxnSpPr>
          <p:nvPr/>
        </p:nvCxnSpPr>
        <p:spPr>
          <a:xfrm>
            <a:off x="6122365" y="5673352"/>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a:off x="6040961" y="5697284"/>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直線コネクタ 90"/>
          <p:cNvCxnSpPr>
            <a:stCxn id="87" idx="5"/>
          </p:cNvCxnSpPr>
          <p:nvPr/>
        </p:nvCxnSpPr>
        <p:spPr>
          <a:xfrm>
            <a:off x="6122365" y="5673352"/>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92" name="円/楕円 91"/>
          <p:cNvSpPr/>
          <p:nvPr/>
        </p:nvSpPr>
        <p:spPr>
          <a:xfrm>
            <a:off x="7022152" y="5513224"/>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3" name="直線コネクタ 92"/>
          <p:cNvCxnSpPr/>
          <p:nvPr/>
        </p:nvCxnSpPr>
        <p:spPr>
          <a:xfrm flipH="1">
            <a:off x="6915470" y="5666197"/>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直線コネクタ 93"/>
          <p:cNvCxnSpPr>
            <a:stCxn id="92" idx="5"/>
          </p:cNvCxnSpPr>
          <p:nvPr/>
        </p:nvCxnSpPr>
        <p:spPr>
          <a:xfrm>
            <a:off x="7125590" y="5652710"/>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a:off x="7066220" y="5665625"/>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直線コネクタ 95"/>
          <p:cNvCxnSpPr>
            <a:stCxn id="92" idx="5"/>
          </p:cNvCxnSpPr>
          <p:nvPr/>
        </p:nvCxnSpPr>
        <p:spPr>
          <a:xfrm>
            <a:off x="7125590" y="5652710"/>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97" name="円/楕円 96"/>
          <p:cNvSpPr/>
          <p:nvPr/>
        </p:nvSpPr>
        <p:spPr>
          <a:xfrm>
            <a:off x="7346159" y="5501903"/>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8" name="直線コネクタ 97"/>
          <p:cNvCxnSpPr/>
          <p:nvPr/>
        </p:nvCxnSpPr>
        <p:spPr>
          <a:xfrm flipH="1">
            <a:off x="7258024" y="5665321"/>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直線コネクタ 98"/>
          <p:cNvCxnSpPr>
            <a:stCxn id="97" idx="5"/>
          </p:cNvCxnSpPr>
          <p:nvPr/>
        </p:nvCxnSpPr>
        <p:spPr>
          <a:xfrm>
            <a:off x="7449597" y="5641389"/>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a:off x="7368193" y="5665321"/>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直線コネクタ 100"/>
          <p:cNvCxnSpPr>
            <a:stCxn id="97" idx="5"/>
          </p:cNvCxnSpPr>
          <p:nvPr/>
        </p:nvCxnSpPr>
        <p:spPr>
          <a:xfrm>
            <a:off x="7449597" y="5641389"/>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102" name="円/楕円 101"/>
          <p:cNvSpPr/>
          <p:nvPr/>
        </p:nvSpPr>
        <p:spPr>
          <a:xfrm>
            <a:off x="8072422" y="5456618"/>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3" name="直線コネクタ 102"/>
          <p:cNvCxnSpPr/>
          <p:nvPr/>
        </p:nvCxnSpPr>
        <p:spPr>
          <a:xfrm flipH="1">
            <a:off x="7984287" y="5620036"/>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線コネクタ 103"/>
          <p:cNvCxnSpPr>
            <a:stCxn id="102" idx="5"/>
          </p:cNvCxnSpPr>
          <p:nvPr/>
        </p:nvCxnSpPr>
        <p:spPr>
          <a:xfrm>
            <a:off x="8175860" y="5596104"/>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線コネクタ 104"/>
          <p:cNvCxnSpPr/>
          <p:nvPr/>
        </p:nvCxnSpPr>
        <p:spPr>
          <a:xfrm>
            <a:off x="8094456" y="5620036"/>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線コネクタ 105"/>
          <p:cNvCxnSpPr>
            <a:stCxn id="102" idx="5"/>
          </p:cNvCxnSpPr>
          <p:nvPr/>
        </p:nvCxnSpPr>
        <p:spPr>
          <a:xfrm>
            <a:off x="8175860" y="5596104"/>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51" name="円/楕円 50"/>
          <p:cNvSpPr/>
          <p:nvPr/>
        </p:nvSpPr>
        <p:spPr>
          <a:xfrm>
            <a:off x="5149396" y="4426304"/>
            <a:ext cx="1038183" cy="800144"/>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8" name="円/楕円 107"/>
          <p:cNvSpPr/>
          <p:nvPr/>
        </p:nvSpPr>
        <p:spPr>
          <a:xfrm>
            <a:off x="6858393" y="4478051"/>
            <a:ext cx="1125894" cy="687311"/>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8" name="円/楕円 117"/>
          <p:cNvSpPr/>
          <p:nvPr/>
        </p:nvSpPr>
        <p:spPr>
          <a:xfrm>
            <a:off x="6513545" y="3264705"/>
            <a:ext cx="121185" cy="163418"/>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9" name="直線コネクタ 118"/>
          <p:cNvCxnSpPr/>
          <p:nvPr/>
        </p:nvCxnSpPr>
        <p:spPr>
          <a:xfrm flipH="1">
            <a:off x="6425410" y="3428123"/>
            <a:ext cx="110169" cy="145055"/>
          </a:xfrm>
          <a:prstGeom prst="line">
            <a:avLst/>
          </a:prstGeom>
          <a:ln>
            <a:solidFill>
              <a:schemeClr val="accent1"/>
            </a:solidFill>
          </a:ln>
        </p:spPr>
        <p:style>
          <a:lnRef idx="2">
            <a:schemeClr val="dk1"/>
          </a:lnRef>
          <a:fillRef idx="1">
            <a:schemeClr val="lt1"/>
          </a:fillRef>
          <a:effectRef idx="0">
            <a:schemeClr val="dk1"/>
          </a:effectRef>
          <a:fontRef idx="minor">
            <a:schemeClr val="dk1"/>
          </a:fontRef>
        </p:style>
      </p:cxnSp>
      <p:cxnSp>
        <p:nvCxnSpPr>
          <p:cNvPr id="120" name="直線コネクタ 119"/>
          <p:cNvCxnSpPr>
            <a:stCxn id="118" idx="5"/>
          </p:cNvCxnSpPr>
          <p:nvPr/>
        </p:nvCxnSpPr>
        <p:spPr>
          <a:xfrm>
            <a:off x="6616983" y="3404191"/>
            <a:ext cx="105882" cy="168987"/>
          </a:xfrm>
          <a:prstGeom prst="line">
            <a:avLst/>
          </a:prstGeom>
          <a:ln>
            <a:solidFill>
              <a:schemeClr val="accent1"/>
            </a:solidFill>
          </a:ln>
        </p:spPr>
        <p:style>
          <a:lnRef idx="2">
            <a:schemeClr val="dk1"/>
          </a:lnRef>
          <a:fillRef idx="1">
            <a:schemeClr val="lt1"/>
          </a:fillRef>
          <a:effectRef idx="0">
            <a:schemeClr val="dk1"/>
          </a:effectRef>
          <a:fontRef idx="minor">
            <a:schemeClr val="dk1"/>
          </a:fontRef>
        </p:style>
      </p:cxnSp>
      <p:cxnSp>
        <p:nvCxnSpPr>
          <p:cNvPr id="121" name="直線コネクタ 120"/>
          <p:cNvCxnSpPr/>
          <p:nvPr/>
        </p:nvCxnSpPr>
        <p:spPr>
          <a:xfrm>
            <a:off x="6535579" y="3428123"/>
            <a:ext cx="0" cy="263951"/>
          </a:xfrm>
          <a:prstGeom prst="line">
            <a:avLst/>
          </a:prstGeom>
          <a:ln>
            <a:solidFill>
              <a:schemeClr val="accent1"/>
            </a:solidFill>
          </a:ln>
        </p:spPr>
        <p:style>
          <a:lnRef idx="2">
            <a:schemeClr val="dk1"/>
          </a:lnRef>
          <a:fillRef idx="1">
            <a:schemeClr val="lt1"/>
          </a:fillRef>
          <a:effectRef idx="0">
            <a:schemeClr val="dk1"/>
          </a:effectRef>
          <a:fontRef idx="minor">
            <a:schemeClr val="dk1"/>
          </a:fontRef>
        </p:style>
      </p:cxnSp>
      <p:cxnSp>
        <p:nvCxnSpPr>
          <p:cNvPr id="122" name="直線コネクタ 121"/>
          <p:cNvCxnSpPr>
            <a:stCxn id="118" idx="5"/>
          </p:cNvCxnSpPr>
          <p:nvPr/>
        </p:nvCxnSpPr>
        <p:spPr>
          <a:xfrm>
            <a:off x="6616983" y="3404191"/>
            <a:ext cx="0" cy="287883"/>
          </a:xfrm>
          <a:prstGeom prst="line">
            <a:avLst/>
          </a:prstGeom>
          <a:ln>
            <a:solidFill>
              <a:schemeClr val="accent1"/>
            </a:solidFill>
          </a:ln>
        </p:spPr>
        <p:style>
          <a:lnRef idx="2">
            <a:schemeClr val="dk1"/>
          </a:lnRef>
          <a:fillRef idx="1">
            <a:schemeClr val="lt1"/>
          </a:fillRef>
          <a:effectRef idx="0">
            <a:schemeClr val="dk1"/>
          </a:effectRef>
          <a:fontRef idx="minor">
            <a:schemeClr val="dk1"/>
          </a:fontRef>
        </p:style>
      </p:cxnSp>
      <p:sp>
        <p:nvSpPr>
          <p:cNvPr id="123" name="円/楕円 122"/>
          <p:cNvSpPr/>
          <p:nvPr/>
        </p:nvSpPr>
        <p:spPr>
          <a:xfrm>
            <a:off x="6093579" y="3229636"/>
            <a:ext cx="971241" cy="1188807"/>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4" name="円/楕円 123"/>
          <p:cNvSpPr/>
          <p:nvPr/>
        </p:nvSpPr>
        <p:spPr>
          <a:xfrm>
            <a:off x="4505209" y="5389437"/>
            <a:ext cx="1069697" cy="800144"/>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5" name="円/楕円 124"/>
          <p:cNvSpPr/>
          <p:nvPr/>
        </p:nvSpPr>
        <p:spPr>
          <a:xfrm>
            <a:off x="6888585" y="5332307"/>
            <a:ext cx="814689" cy="800144"/>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24" name="直線コネクタ 1023"/>
          <p:cNvCxnSpPr>
            <a:stCxn id="123" idx="3"/>
            <a:endCxn id="51" idx="0"/>
          </p:cNvCxnSpPr>
          <p:nvPr/>
        </p:nvCxnSpPr>
        <p:spPr>
          <a:xfrm flipH="1">
            <a:off x="5668488" y="4244346"/>
            <a:ext cx="567326" cy="1819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7" name="直線コネクタ 1026"/>
          <p:cNvCxnSpPr>
            <a:stCxn id="123" idx="5"/>
            <a:endCxn id="108" idx="0"/>
          </p:cNvCxnSpPr>
          <p:nvPr/>
        </p:nvCxnSpPr>
        <p:spPr>
          <a:xfrm>
            <a:off x="6922585" y="4244346"/>
            <a:ext cx="498755" cy="233705"/>
          </a:xfrm>
          <a:prstGeom prst="line">
            <a:avLst/>
          </a:prstGeom>
        </p:spPr>
        <p:style>
          <a:lnRef idx="1">
            <a:schemeClr val="accent1"/>
          </a:lnRef>
          <a:fillRef idx="0">
            <a:schemeClr val="accent1"/>
          </a:fillRef>
          <a:effectRef idx="0">
            <a:schemeClr val="accent1"/>
          </a:effectRef>
          <a:fontRef idx="minor">
            <a:schemeClr val="tx1"/>
          </a:fontRef>
        </p:style>
      </p:cxnSp>
      <p:sp>
        <p:nvSpPr>
          <p:cNvPr id="145" name="円/楕円 144"/>
          <p:cNvSpPr/>
          <p:nvPr/>
        </p:nvSpPr>
        <p:spPr>
          <a:xfrm>
            <a:off x="6368815" y="5552344"/>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6" name="直線コネクタ 145"/>
          <p:cNvCxnSpPr/>
          <p:nvPr/>
        </p:nvCxnSpPr>
        <p:spPr>
          <a:xfrm flipH="1">
            <a:off x="6280680" y="5715762"/>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7" name="直線コネクタ 146"/>
          <p:cNvCxnSpPr>
            <a:stCxn id="145" idx="5"/>
          </p:cNvCxnSpPr>
          <p:nvPr/>
        </p:nvCxnSpPr>
        <p:spPr>
          <a:xfrm>
            <a:off x="6472253" y="5691830"/>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8" name="直線コネクタ 147"/>
          <p:cNvCxnSpPr/>
          <p:nvPr/>
        </p:nvCxnSpPr>
        <p:spPr>
          <a:xfrm>
            <a:off x="6390849" y="5715762"/>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9" name="直線コネクタ 148"/>
          <p:cNvCxnSpPr>
            <a:stCxn id="145" idx="5"/>
          </p:cNvCxnSpPr>
          <p:nvPr/>
        </p:nvCxnSpPr>
        <p:spPr>
          <a:xfrm>
            <a:off x="6472253" y="5691830"/>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162" name="円/楕円 161"/>
          <p:cNvSpPr/>
          <p:nvPr/>
        </p:nvSpPr>
        <p:spPr>
          <a:xfrm>
            <a:off x="5682167" y="5376251"/>
            <a:ext cx="1069697" cy="800144"/>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4" name="円/楕円 163"/>
          <p:cNvSpPr/>
          <p:nvPr/>
        </p:nvSpPr>
        <p:spPr>
          <a:xfrm>
            <a:off x="8434840" y="5477971"/>
            <a:ext cx="121185" cy="1634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5" name="直線コネクタ 164"/>
          <p:cNvCxnSpPr/>
          <p:nvPr/>
        </p:nvCxnSpPr>
        <p:spPr>
          <a:xfrm flipH="1">
            <a:off x="8346705" y="5641389"/>
            <a:ext cx="110169" cy="1450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66" name="直線コネクタ 165"/>
          <p:cNvCxnSpPr>
            <a:stCxn id="164" idx="5"/>
          </p:cNvCxnSpPr>
          <p:nvPr/>
        </p:nvCxnSpPr>
        <p:spPr>
          <a:xfrm>
            <a:off x="8538278" y="5617457"/>
            <a:ext cx="105882" cy="168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7" name="直線コネクタ 166"/>
          <p:cNvCxnSpPr/>
          <p:nvPr/>
        </p:nvCxnSpPr>
        <p:spPr>
          <a:xfrm>
            <a:off x="8456874" y="5641389"/>
            <a:ext cx="0" cy="263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168" name="直線コネクタ 167"/>
          <p:cNvCxnSpPr>
            <a:stCxn id="164" idx="5"/>
          </p:cNvCxnSpPr>
          <p:nvPr/>
        </p:nvCxnSpPr>
        <p:spPr>
          <a:xfrm>
            <a:off x="8538278" y="5617457"/>
            <a:ext cx="0" cy="287883"/>
          </a:xfrm>
          <a:prstGeom prst="line">
            <a:avLst/>
          </a:prstGeom>
        </p:spPr>
        <p:style>
          <a:lnRef idx="1">
            <a:schemeClr val="accent1"/>
          </a:lnRef>
          <a:fillRef idx="0">
            <a:schemeClr val="accent1"/>
          </a:fillRef>
          <a:effectRef idx="0">
            <a:schemeClr val="accent1"/>
          </a:effectRef>
          <a:fontRef idx="minor">
            <a:schemeClr val="tx1"/>
          </a:fontRef>
        </p:style>
      </p:cxnSp>
      <p:sp>
        <p:nvSpPr>
          <p:cNvPr id="170" name="円/楕円 169"/>
          <p:cNvSpPr/>
          <p:nvPr/>
        </p:nvSpPr>
        <p:spPr>
          <a:xfrm>
            <a:off x="7877063" y="5341326"/>
            <a:ext cx="814689" cy="800144"/>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32" name="直線コネクタ 1031"/>
          <p:cNvCxnSpPr>
            <a:stCxn id="51" idx="4"/>
            <a:endCxn id="124" idx="0"/>
          </p:cNvCxnSpPr>
          <p:nvPr/>
        </p:nvCxnSpPr>
        <p:spPr>
          <a:xfrm flipH="1">
            <a:off x="5040058" y="5226448"/>
            <a:ext cx="628430" cy="16298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4" name="直線コネクタ 1033"/>
          <p:cNvCxnSpPr>
            <a:stCxn id="51" idx="4"/>
            <a:endCxn id="162" idx="0"/>
          </p:cNvCxnSpPr>
          <p:nvPr/>
        </p:nvCxnSpPr>
        <p:spPr>
          <a:xfrm>
            <a:off x="5668488" y="5226448"/>
            <a:ext cx="548528" cy="14980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8" name="直線コネクタ 1037"/>
          <p:cNvCxnSpPr>
            <a:stCxn id="108" idx="4"/>
            <a:endCxn id="125" idx="0"/>
          </p:cNvCxnSpPr>
          <p:nvPr/>
        </p:nvCxnSpPr>
        <p:spPr>
          <a:xfrm flipH="1">
            <a:off x="7295930" y="5165362"/>
            <a:ext cx="125410" cy="16694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0" name="直線コネクタ 1039"/>
          <p:cNvCxnSpPr>
            <a:stCxn id="108" idx="4"/>
            <a:endCxn id="170" idx="1"/>
          </p:cNvCxnSpPr>
          <p:nvPr/>
        </p:nvCxnSpPr>
        <p:spPr>
          <a:xfrm>
            <a:off x="7421340" y="5165362"/>
            <a:ext cx="575031" cy="29314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80682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Community Structure</a:t>
            </a:r>
            <a:endParaRPr kumimoji="1" lang="ja-JP" altLang="en-US" dirty="0"/>
          </a:p>
        </p:txBody>
      </p:sp>
      <p:sp>
        <p:nvSpPr>
          <p:cNvPr id="3" name="Content Placeholder 2"/>
          <p:cNvSpPr>
            <a:spLocks noGrp="1"/>
          </p:cNvSpPr>
          <p:nvPr>
            <p:ph idx="1"/>
          </p:nvPr>
        </p:nvSpPr>
        <p:spPr>
          <a:xfrm>
            <a:off x="628650" y="1422401"/>
            <a:ext cx="7886700" cy="5299076"/>
          </a:xfrm>
        </p:spPr>
        <p:txBody>
          <a:bodyPr/>
          <a:lstStyle/>
          <a:p>
            <a:r>
              <a:rPr lang="ja-JP" altLang="en-US" dirty="0" smtClean="0"/>
              <a:t>グループに基づいた密集</a:t>
            </a:r>
            <a:endParaRPr lang="en-US" altLang="ja-JP" dirty="0" smtClean="0"/>
          </a:p>
          <a:p>
            <a:pPr marL="0" indent="0">
              <a:buNone/>
            </a:pPr>
            <a:endParaRPr kumimoji="1" lang="en-US" altLang="ja-JP" sz="1000" dirty="0" smtClean="0"/>
          </a:p>
          <a:p>
            <a:pPr marL="0" indent="0">
              <a:buNone/>
            </a:pPr>
            <a:endParaRPr kumimoji="1" lang="en-US" altLang="ja-JP" sz="1000" dirty="0"/>
          </a:p>
          <a:p>
            <a:r>
              <a:rPr lang="ja-JP" altLang="en-US" dirty="0" smtClean="0"/>
              <a:t>グループに基づいた相互性</a:t>
            </a:r>
            <a:endParaRPr lang="en-US" altLang="ja-JP" dirty="0" smtClean="0"/>
          </a:p>
          <a:p>
            <a:endParaRPr kumimoji="1" lang="en-US" altLang="ja-JP" dirty="0" smtClean="0"/>
          </a:p>
          <a:p>
            <a:r>
              <a:rPr lang="ja-JP" altLang="en-US" dirty="0" smtClean="0"/>
              <a:t>モジュラリティ</a:t>
            </a:r>
            <a:endParaRPr lang="en-US" altLang="ja-JP" dirty="0" smtClean="0"/>
          </a:p>
          <a:p>
            <a:pPr lvl="1"/>
            <a:r>
              <a:rPr lang="ja-JP" altLang="en-US" dirty="0" smtClean="0"/>
              <a:t>ネットワーク内サブコミュニティの重要性</a:t>
            </a:r>
            <a:r>
              <a:rPr lang="en-US" altLang="ja-JP" dirty="0" smtClean="0"/>
              <a:t>			</a:t>
            </a:r>
          </a:p>
          <a:p>
            <a:pPr lvl="1"/>
            <a:endParaRPr kumimoji="1" lang="ja-JP" altLang="en-US" dirty="0"/>
          </a:p>
        </p:txBody>
      </p:sp>
      <p:sp>
        <p:nvSpPr>
          <p:cNvPr id="4" name="Slide Number Placeholder 3"/>
          <p:cNvSpPr>
            <a:spLocks noGrp="1"/>
          </p:cNvSpPr>
          <p:nvPr>
            <p:ph type="sldNum" sz="quarter" idx="12"/>
          </p:nvPr>
        </p:nvSpPr>
        <p:spPr/>
        <p:txBody>
          <a:bodyPr/>
          <a:lstStyle/>
          <a:p>
            <a:fld id="{3C4293D1-0A03-4717-BCA6-CFF10E0D94A9}" type="slidenum">
              <a:rPr kumimoji="1" lang="ja-JP" altLang="en-US" smtClean="0"/>
              <a:t>6</a:t>
            </a:fld>
            <a:endParaRPr kumimoji="1" lang="ja-JP" altLang="en-US"/>
          </a:p>
        </p:txBody>
      </p:sp>
    </p:spTree>
    <p:extLst>
      <p:ext uri="{BB962C8B-B14F-4D97-AF65-F5344CB8AC3E}">
        <p14:creationId xmlns:p14="http://schemas.microsoft.com/office/powerpoint/2010/main" val="37577964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smtClean="0"/>
          </a:p>
          <a:p>
            <a:pPr marL="3200400" lvl="7" indent="0">
              <a:buNone/>
            </a:pPr>
            <a:r>
              <a:rPr kumimoji="1" lang="en-US" altLang="ja-JP" dirty="0" smtClean="0"/>
              <a:t>Modularity (</a:t>
            </a:r>
            <a:r>
              <a:rPr lang="en-US" altLang="ja-JP" dirty="0" smtClean="0"/>
              <a:t>0.493</a:t>
            </a:r>
            <a:r>
              <a:rPr kumimoji="1" lang="en-US" altLang="ja-JP" dirty="0" smtClean="0"/>
              <a:t>)</a:t>
            </a:r>
            <a:endParaRPr kumimoji="1" lang="ja-JP" altLang="en-US" dirty="0"/>
          </a:p>
        </p:txBody>
      </p:sp>
      <p:sp>
        <p:nvSpPr>
          <p:cNvPr id="4" name="Slide Number Placeholder 3"/>
          <p:cNvSpPr>
            <a:spLocks noGrp="1"/>
          </p:cNvSpPr>
          <p:nvPr>
            <p:ph type="sldNum" sz="quarter" idx="12"/>
          </p:nvPr>
        </p:nvSpPr>
        <p:spPr/>
        <p:txBody>
          <a:bodyPr/>
          <a:lstStyle/>
          <a:p>
            <a:fld id="{3C4293D1-0A03-4717-BCA6-CFF10E0D94A9}" type="slidenum">
              <a:rPr kumimoji="1" lang="ja-JP" altLang="en-US" smtClean="0"/>
              <a:t>7</a:t>
            </a:fld>
            <a:endParaRPr kumimoji="1" lang="ja-JP" altLang="en-US"/>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14" y="342107"/>
            <a:ext cx="7104972" cy="4284678"/>
          </a:xfrm>
          <a:prstGeom prst="rect">
            <a:avLst/>
          </a:prstGeom>
        </p:spPr>
      </p:pic>
      <p:pic>
        <p:nvPicPr>
          <p:cNvPr id="2" name="Picture 1"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650" y="4487346"/>
            <a:ext cx="2953162" cy="914528"/>
          </a:xfrm>
          <a:prstGeom prst="rect">
            <a:avLst/>
          </a:prstGeom>
        </p:spPr>
      </p:pic>
    </p:spTree>
    <p:extLst>
      <p:ext uri="{BB962C8B-B14F-4D97-AF65-F5344CB8AC3E}">
        <p14:creationId xmlns:p14="http://schemas.microsoft.com/office/powerpoint/2010/main" val="1035223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14326"/>
            <a:ext cx="7886700" cy="1325563"/>
          </a:xfrm>
        </p:spPr>
        <p:txBody>
          <a:bodyPr/>
          <a:lstStyle/>
          <a:p>
            <a:pPr algn="ctr"/>
            <a:r>
              <a:rPr kumimoji="1" lang="ja-JP" altLang="en-US" dirty="0" smtClean="0"/>
              <a:t>分析手法１</a:t>
            </a:r>
            <a:endParaRPr kumimoji="1" lang="ja-JP" altLang="en-US" dirty="0"/>
          </a:p>
        </p:txBody>
      </p:sp>
      <p:sp>
        <p:nvSpPr>
          <p:cNvPr id="3" name="Content Placeholder 2"/>
          <p:cNvSpPr>
            <a:spLocks noGrp="1"/>
          </p:cNvSpPr>
          <p:nvPr>
            <p:ph idx="1"/>
          </p:nvPr>
        </p:nvSpPr>
        <p:spPr>
          <a:xfrm>
            <a:off x="628650" y="1495425"/>
            <a:ext cx="7886700" cy="4351338"/>
          </a:xfrm>
        </p:spPr>
        <p:txBody>
          <a:bodyPr>
            <a:normAutofit lnSpcReduction="10000"/>
          </a:bodyPr>
          <a:lstStyle/>
          <a:p>
            <a:pPr marL="0" indent="0">
              <a:buNone/>
            </a:pPr>
            <a:r>
              <a:rPr kumimoji="1" lang="en-US" altLang="ja-JP" dirty="0" smtClean="0"/>
              <a:t>STEP:</a:t>
            </a:r>
          </a:p>
          <a:p>
            <a:pPr lvl="1">
              <a:buFont typeface="Wingdings" panose="05000000000000000000" pitchFamily="2" charset="2"/>
              <a:buChar char="l"/>
            </a:pPr>
            <a:r>
              <a:rPr lang="ja-JP" altLang="en-US" dirty="0" smtClean="0"/>
              <a:t>プロジェクト選択</a:t>
            </a:r>
            <a:endParaRPr lang="en-US" altLang="ja-JP" dirty="0" smtClean="0"/>
          </a:p>
          <a:p>
            <a:pPr lvl="1">
              <a:buFont typeface="Wingdings" panose="05000000000000000000" pitchFamily="2" charset="2"/>
              <a:buChar char="l"/>
            </a:pPr>
            <a:r>
              <a:rPr kumimoji="1" lang="ja-JP" altLang="en-US" dirty="0"/>
              <a:t>生</a:t>
            </a:r>
            <a:r>
              <a:rPr kumimoji="1" lang="ja-JP" altLang="en-US" dirty="0" smtClean="0"/>
              <a:t>データのマイニング</a:t>
            </a:r>
            <a:endParaRPr kumimoji="1" lang="en-US" altLang="ja-JP" dirty="0" smtClean="0"/>
          </a:p>
          <a:p>
            <a:pPr lvl="2">
              <a:buFont typeface="Wingdings" panose="05000000000000000000" pitchFamily="2" charset="2"/>
              <a:buChar char="u"/>
            </a:pPr>
            <a:r>
              <a:rPr lang="ja-JP" altLang="en-US" dirty="0" smtClean="0"/>
              <a:t>メーリングリストのアーカイブ</a:t>
            </a:r>
            <a:endParaRPr lang="en-US" altLang="ja-JP" dirty="0" smtClean="0"/>
          </a:p>
          <a:p>
            <a:pPr lvl="2">
              <a:buFont typeface="Wingdings" panose="05000000000000000000" pitchFamily="2" charset="2"/>
              <a:buChar char="u"/>
            </a:pPr>
            <a:r>
              <a:rPr kumimoji="1" lang="ja-JP" altLang="en-US" dirty="0" smtClean="0"/>
              <a:t>ソースコードリポジトリ</a:t>
            </a:r>
            <a:endParaRPr lang="en-US" altLang="ja-JP" dirty="0"/>
          </a:p>
          <a:p>
            <a:pPr lvl="1">
              <a:buFont typeface="Wingdings" panose="05000000000000000000" pitchFamily="2" charset="2"/>
              <a:buChar char="l"/>
            </a:pPr>
            <a:r>
              <a:rPr kumimoji="1" lang="ja-JP" altLang="en-US" dirty="0" smtClean="0"/>
              <a:t>メーリングリストをフィルターする</a:t>
            </a:r>
            <a:endParaRPr kumimoji="1" lang="en-US" altLang="ja-JP" dirty="0" smtClean="0"/>
          </a:p>
          <a:p>
            <a:pPr lvl="1">
              <a:buFont typeface="Wingdings" panose="05000000000000000000" pitchFamily="2" charset="2"/>
              <a:buChar char="l"/>
            </a:pPr>
            <a:r>
              <a:rPr kumimoji="1" lang="en-US" altLang="ja-JP" dirty="0" smtClean="0"/>
              <a:t>3</a:t>
            </a:r>
            <a:r>
              <a:rPr lang="ja-JP" altLang="en-US" dirty="0" smtClean="0"/>
              <a:t>月間以上の参加者のソーシャルネットワークを作成</a:t>
            </a:r>
            <a:endParaRPr lang="en-US" altLang="ja-JP" dirty="0" smtClean="0"/>
          </a:p>
          <a:p>
            <a:pPr lvl="1">
              <a:buFont typeface="Wingdings" panose="05000000000000000000" pitchFamily="2" charset="2"/>
              <a:buChar char="l"/>
            </a:pPr>
            <a:r>
              <a:rPr lang="ja-JP" altLang="en-US" dirty="0" smtClean="0"/>
              <a:t>それぞれのソーシャルネットワーク計算</a:t>
            </a:r>
            <a:endParaRPr lang="en-US" altLang="ja-JP" dirty="0" smtClean="0"/>
          </a:p>
          <a:p>
            <a:pPr lvl="1">
              <a:buFont typeface="Wingdings" panose="05000000000000000000" pitchFamily="2" charset="2"/>
              <a:buChar char="l"/>
            </a:pPr>
            <a:r>
              <a:rPr lang="ja-JP" altLang="en-US" dirty="0" smtClean="0"/>
              <a:t>分割された参加者の相互関を求める</a:t>
            </a:r>
            <a:endParaRPr lang="en-US" altLang="ja-JP" dirty="0" smtClean="0"/>
          </a:p>
          <a:p>
            <a:pPr lvl="1">
              <a:buFont typeface="Wingdings" panose="05000000000000000000" pitchFamily="2" charset="2"/>
              <a:buChar char="l"/>
            </a:pPr>
            <a:endParaRPr kumimoji="1" lang="en-US" altLang="ja-JP" dirty="0" smtClean="0"/>
          </a:p>
          <a:p>
            <a:endParaRPr kumimoji="1" lang="ja-JP" altLang="en-US" dirty="0"/>
          </a:p>
        </p:txBody>
      </p:sp>
      <p:sp>
        <p:nvSpPr>
          <p:cNvPr id="4" name="Slide Number Placeholder 3"/>
          <p:cNvSpPr>
            <a:spLocks noGrp="1"/>
          </p:cNvSpPr>
          <p:nvPr>
            <p:ph type="sldNum" sz="quarter" idx="12"/>
          </p:nvPr>
        </p:nvSpPr>
        <p:spPr/>
        <p:txBody>
          <a:bodyPr/>
          <a:lstStyle/>
          <a:p>
            <a:fld id="{3C4293D1-0A03-4717-BCA6-CFF10E0D94A9}" type="slidenum">
              <a:rPr kumimoji="1" lang="ja-JP" altLang="en-US" smtClean="0"/>
              <a:t>8</a:t>
            </a:fld>
            <a:endParaRPr kumimoji="1" lang="ja-JP" altLang="en-US"/>
          </a:p>
        </p:txBody>
      </p:sp>
    </p:spTree>
    <p:extLst>
      <p:ext uri="{BB962C8B-B14F-4D97-AF65-F5344CB8AC3E}">
        <p14:creationId xmlns:p14="http://schemas.microsoft.com/office/powerpoint/2010/main" val="32886269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ja-JP" altLang="en-US" dirty="0"/>
              <a:t>分析</a:t>
            </a:r>
            <a:r>
              <a:rPr lang="ja-JP" altLang="en-US" dirty="0" smtClean="0"/>
              <a:t>手法２</a:t>
            </a:r>
            <a:endParaRPr kumimoji="1" lang="ja-JP" altLang="en-US" dirty="0"/>
          </a:p>
        </p:txBody>
      </p:sp>
      <p:sp>
        <p:nvSpPr>
          <p:cNvPr id="3" name="Content Placeholder 2"/>
          <p:cNvSpPr>
            <a:spLocks noGrp="1"/>
          </p:cNvSpPr>
          <p:nvPr>
            <p:ph idx="1"/>
          </p:nvPr>
        </p:nvSpPr>
        <p:spPr/>
        <p:txBody>
          <a:bodyPr/>
          <a:lstStyle/>
          <a:p>
            <a:r>
              <a:rPr kumimoji="1" lang="ja-JP" altLang="en-US" dirty="0" smtClean="0"/>
              <a:t>プロジェクト選択</a:t>
            </a:r>
            <a:endParaRPr kumimoji="1" lang="en-US" altLang="ja-JP" dirty="0" smtClean="0"/>
          </a:p>
          <a:p>
            <a:pPr lvl="1"/>
            <a:r>
              <a:rPr kumimoji="1" lang="en-US" altLang="ja-JP" dirty="0" smtClean="0"/>
              <a:t>Well known &amp; Stable </a:t>
            </a:r>
          </a:p>
          <a:p>
            <a:pPr lvl="2"/>
            <a:r>
              <a:rPr lang="en-US" altLang="ja-JP" dirty="0" smtClean="0"/>
              <a:t>Apache Webserver, Ant, Python, Perl, PostgreSQL</a:t>
            </a:r>
          </a:p>
          <a:p>
            <a:pPr lvl="1"/>
            <a:r>
              <a:rPr lang="en-US" altLang="ja-JP" dirty="0" smtClean="0"/>
              <a:t>Division of Labor</a:t>
            </a:r>
          </a:p>
          <a:p>
            <a:pPr lvl="2"/>
            <a:r>
              <a:rPr lang="en-US" altLang="ja-JP" dirty="0" smtClean="0"/>
              <a:t>Large Projects</a:t>
            </a:r>
          </a:p>
          <a:p>
            <a:pPr lvl="1"/>
            <a:r>
              <a:rPr lang="en-US" altLang="ja-JP" dirty="0" smtClean="0"/>
              <a:t>Different Project types</a:t>
            </a:r>
          </a:p>
          <a:p>
            <a:pPr lvl="2"/>
            <a:r>
              <a:rPr kumimoji="1" lang="en-US" altLang="ja-JP" dirty="0" smtClean="0"/>
              <a:t>Governance Structure: Apache Foundation</a:t>
            </a:r>
          </a:p>
          <a:p>
            <a:pPr lvl="2"/>
            <a:r>
              <a:rPr lang="en-US" altLang="ja-JP" dirty="0" smtClean="0"/>
              <a:t>Community: PostgreSQL</a:t>
            </a:r>
          </a:p>
          <a:p>
            <a:pPr lvl="2"/>
            <a:r>
              <a:rPr kumimoji="1" lang="en-US" altLang="ja-JP" dirty="0" smtClean="0"/>
              <a:t>Monarchist: Python, Perl</a:t>
            </a:r>
            <a:endParaRPr kumimoji="1" lang="ja-JP" altLang="en-US" dirty="0"/>
          </a:p>
        </p:txBody>
      </p:sp>
      <p:sp>
        <p:nvSpPr>
          <p:cNvPr id="4" name="Slide Number Placeholder 3"/>
          <p:cNvSpPr>
            <a:spLocks noGrp="1"/>
          </p:cNvSpPr>
          <p:nvPr>
            <p:ph type="sldNum" sz="quarter" idx="12"/>
          </p:nvPr>
        </p:nvSpPr>
        <p:spPr/>
        <p:txBody>
          <a:bodyPr/>
          <a:lstStyle/>
          <a:p>
            <a:fld id="{3C4293D1-0A03-4717-BCA6-CFF10E0D94A9}" type="slidenum">
              <a:rPr kumimoji="1" lang="ja-JP" altLang="en-US" smtClean="0"/>
              <a:t>9</a:t>
            </a:fld>
            <a:endParaRPr kumimoji="1" lang="ja-JP" altLang="en-US"/>
          </a:p>
        </p:txBody>
      </p:sp>
    </p:spTree>
    <p:extLst>
      <p:ext uri="{BB962C8B-B14F-4D97-AF65-F5344CB8AC3E}">
        <p14:creationId xmlns:p14="http://schemas.microsoft.com/office/powerpoint/2010/main" val="3569490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データセット</a:t>
            </a:r>
            <a:endParaRPr kumimoji="1" lang="ja-JP" altLang="en-US" dirty="0"/>
          </a:p>
        </p:txBody>
      </p:sp>
      <p:sp>
        <p:nvSpPr>
          <p:cNvPr id="7" name="コンテンツ プレースホルダー 6"/>
          <p:cNvSpPr>
            <a:spLocks noGrp="1"/>
          </p:cNvSpPr>
          <p:nvPr>
            <p:ph idx="1"/>
          </p:nvPr>
        </p:nvSpPr>
        <p:spPr/>
        <p:txBody>
          <a:bodyPr/>
          <a:lstStyle/>
          <a:p>
            <a:pPr marL="0" indent="0">
              <a:buNone/>
            </a:pPr>
            <a:r>
              <a:rPr kumimoji="1" lang="ja-JP" altLang="en-US" dirty="0" smtClean="0"/>
              <a:t>対象プロジェクト</a:t>
            </a:r>
            <a:endParaRPr kumimoji="1" lang="en-US" altLang="ja-JP" dirty="0" smtClean="0"/>
          </a:p>
        </p:txBody>
      </p:sp>
      <p:sp>
        <p:nvSpPr>
          <p:cNvPr id="8" name="スライド番号プレースホルダー 7"/>
          <p:cNvSpPr>
            <a:spLocks noGrp="1"/>
          </p:cNvSpPr>
          <p:nvPr>
            <p:ph type="sldNum" sz="quarter" idx="12"/>
          </p:nvPr>
        </p:nvSpPr>
        <p:spPr/>
        <p:txBody>
          <a:bodyPr/>
          <a:lstStyle/>
          <a:p>
            <a:fld id="{3C4293D1-0A03-4717-BCA6-CFF10E0D94A9}" type="slidenum">
              <a:rPr kumimoji="1" lang="ja-JP" altLang="en-US" smtClean="0"/>
              <a:t>10</a:t>
            </a:fld>
            <a:endParaRPr kumimoji="1" lang="ja-JP" altLang="en-US" dirty="0"/>
          </a:p>
        </p:txBody>
      </p:sp>
      <p:graphicFrame>
        <p:nvGraphicFramePr>
          <p:cNvPr id="3" name="表 2"/>
          <p:cNvGraphicFramePr>
            <a:graphicFrameLocks noGrp="1"/>
          </p:cNvGraphicFramePr>
          <p:nvPr>
            <p:extLst>
              <p:ext uri="{D42A27DB-BD31-4B8C-83A1-F6EECF244321}">
                <p14:modId xmlns:p14="http://schemas.microsoft.com/office/powerpoint/2010/main" val="1005882096"/>
              </p:ext>
            </p:extLst>
          </p:nvPr>
        </p:nvGraphicFramePr>
        <p:xfrm>
          <a:off x="628650" y="2494871"/>
          <a:ext cx="7886700" cy="3561339"/>
        </p:xfrm>
        <a:graphic>
          <a:graphicData uri="http://schemas.openxmlformats.org/drawingml/2006/table">
            <a:tbl>
              <a:tblPr firstRow="1" bandRow="1">
                <a:tableStyleId>{5C22544A-7EE6-4342-B048-85BDC9FD1C3A}</a:tableStyleId>
              </a:tblPr>
              <a:tblGrid>
                <a:gridCol w="1390650"/>
                <a:gridCol w="1308100"/>
                <a:gridCol w="1257300"/>
                <a:gridCol w="1346200"/>
                <a:gridCol w="1308100"/>
                <a:gridCol w="1276350"/>
              </a:tblGrid>
              <a:tr h="622299">
                <a:tc>
                  <a:txBody>
                    <a:bodyPr/>
                    <a:lstStyle/>
                    <a:p>
                      <a:pPr algn="ctr"/>
                      <a:r>
                        <a:rPr kumimoji="1" lang="en-US" altLang="ja-JP" dirty="0" smtClean="0"/>
                        <a:t>Name</a:t>
                      </a:r>
                      <a:endParaRPr kumimoji="1" lang="ja-JP" altLang="en-US" dirty="0"/>
                    </a:p>
                  </a:txBody>
                  <a:tcPr/>
                </a:tc>
                <a:tc>
                  <a:txBody>
                    <a:bodyPr/>
                    <a:lstStyle/>
                    <a:p>
                      <a:pPr algn="ctr"/>
                      <a:r>
                        <a:rPr kumimoji="1" lang="en-US" altLang="ja-JP" dirty="0" smtClean="0"/>
                        <a:t>Apache</a:t>
                      </a:r>
                      <a:endParaRPr kumimoji="1" lang="ja-JP" altLang="en-US" dirty="0"/>
                    </a:p>
                  </a:txBody>
                  <a:tcPr/>
                </a:tc>
                <a:tc>
                  <a:txBody>
                    <a:bodyPr/>
                    <a:lstStyle/>
                    <a:p>
                      <a:pPr algn="ctr"/>
                      <a:r>
                        <a:rPr kumimoji="1" lang="en-US" altLang="ja-JP" dirty="0" smtClean="0"/>
                        <a:t>Ant</a:t>
                      </a:r>
                      <a:endParaRPr kumimoji="1" lang="ja-JP" altLang="en-US" dirty="0"/>
                    </a:p>
                  </a:txBody>
                  <a:tcPr/>
                </a:tc>
                <a:tc>
                  <a:txBody>
                    <a:bodyPr/>
                    <a:lstStyle/>
                    <a:p>
                      <a:pPr algn="ctr"/>
                      <a:r>
                        <a:rPr kumimoji="1" lang="en-US" altLang="ja-JP" dirty="0" smtClean="0"/>
                        <a:t>Python</a:t>
                      </a:r>
                      <a:endParaRPr kumimoji="1" lang="ja-JP" altLang="en-US" dirty="0"/>
                    </a:p>
                  </a:txBody>
                  <a:tcPr/>
                </a:tc>
                <a:tc>
                  <a:txBody>
                    <a:bodyPr/>
                    <a:lstStyle/>
                    <a:p>
                      <a:pPr algn="ctr"/>
                      <a:r>
                        <a:rPr kumimoji="1" lang="en-US" altLang="ja-JP" dirty="0" smtClean="0"/>
                        <a:t>Perl</a:t>
                      </a:r>
                      <a:endParaRPr kumimoji="1" lang="ja-JP" altLang="en-US" dirty="0"/>
                    </a:p>
                  </a:txBody>
                  <a:tcPr/>
                </a:tc>
                <a:tc>
                  <a:txBody>
                    <a:bodyPr/>
                    <a:lstStyle/>
                    <a:p>
                      <a:pPr algn="ctr"/>
                      <a:r>
                        <a:rPr kumimoji="1" lang="en-US" altLang="ja-JP" dirty="0" smtClean="0"/>
                        <a:t>PostgreSQL</a:t>
                      </a:r>
                      <a:endParaRPr kumimoji="1" lang="ja-JP" altLang="en-US" dirty="0"/>
                    </a:p>
                  </a:txBody>
                  <a:tcPr/>
                </a:tc>
              </a:tr>
              <a:tr h="400560">
                <a:tc>
                  <a:txBody>
                    <a:bodyPr/>
                    <a:lstStyle/>
                    <a:p>
                      <a:pPr algn="ctr"/>
                      <a:r>
                        <a:rPr kumimoji="1" lang="en-US" altLang="ja-JP" dirty="0" smtClean="0"/>
                        <a:t>Begin Date</a:t>
                      </a:r>
                      <a:endParaRPr kumimoji="1" lang="ja-JP" altLang="en-US" dirty="0"/>
                    </a:p>
                  </a:txBody>
                  <a:tcPr/>
                </a:tc>
                <a:tc>
                  <a:txBody>
                    <a:bodyPr/>
                    <a:lstStyle/>
                    <a:p>
                      <a:pPr algn="ctr"/>
                      <a:r>
                        <a:rPr kumimoji="1" lang="en-US" altLang="ja-JP" dirty="0" smtClean="0"/>
                        <a:t>1995-02-27</a:t>
                      </a:r>
                      <a:endParaRPr kumimoji="1" lang="ja-JP" altLang="en-US" dirty="0"/>
                    </a:p>
                  </a:txBody>
                  <a:tcPr/>
                </a:tc>
                <a:tc>
                  <a:txBody>
                    <a:bodyPr/>
                    <a:lstStyle/>
                    <a:p>
                      <a:pPr algn="ctr"/>
                      <a:r>
                        <a:rPr kumimoji="1" lang="en-US" altLang="ja-JP" dirty="0" smtClean="0"/>
                        <a:t>2000-01-12</a:t>
                      </a:r>
                      <a:endParaRPr kumimoji="1" lang="ja-JP" altLang="en-US" dirty="0"/>
                    </a:p>
                  </a:txBody>
                  <a:tcPr/>
                </a:tc>
                <a:tc>
                  <a:txBody>
                    <a:bodyPr/>
                    <a:lstStyle/>
                    <a:p>
                      <a:pPr algn="ctr"/>
                      <a:r>
                        <a:rPr kumimoji="1" lang="en-US" altLang="ja-JP" dirty="0" smtClean="0"/>
                        <a:t>1990-04-21</a:t>
                      </a:r>
                      <a:endParaRPr kumimoji="1" lang="ja-JP" altLang="en-US" dirty="0"/>
                    </a:p>
                  </a:txBody>
                  <a:tcPr/>
                </a:tc>
                <a:tc>
                  <a:txBody>
                    <a:bodyPr/>
                    <a:lstStyle/>
                    <a:p>
                      <a:pPr algn="ctr"/>
                      <a:r>
                        <a:rPr kumimoji="1" lang="en-US" altLang="ja-JP" dirty="0" smtClean="0"/>
                        <a:t>1990-03-01</a:t>
                      </a:r>
                      <a:endParaRPr kumimoji="1" lang="ja-JP" altLang="en-US" dirty="0"/>
                    </a:p>
                  </a:txBody>
                  <a:tcPr/>
                </a:tc>
                <a:tc>
                  <a:txBody>
                    <a:bodyPr/>
                    <a:lstStyle/>
                    <a:p>
                      <a:pPr algn="ctr"/>
                      <a:r>
                        <a:rPr kumimoji="1" lang="en-US" altLang="ja-JP" dirty="0" smtClean="0"/>
                        <a:t>1998-01-03</a:t>
                      </a:r>
                      <a:endParaRPr kumimoji="1" lang="ja-JP" altLang="en-US" dirty="0"/>
                    </a:p>
                  </a:txBody>
                  <a:tcPr/>
                </a:tc>
              </a:tr>
              <a:tr h="400560">
                <a:tc>
                  <a:txBody>
                    <a:bodyPr/>
                    <a:lstStyle/>
                    <a:p>
                      <a:pPr algn="ctr"/>
                      <a:r>
                        <a:rPr kumimoji="1" lang="en-US" altLang="ja-JP" dirty="0" smtClean="0"/>
                        <a:t>End Date</a:t>
                      </a:r>
                      <a:endParaRPr kumimoji="1" lang="ja-JP" altLang="en-US" dirty="0"/>
                    </a:p>
                  </a:txBody>
                  <a:tcPr/>
                </a:tc>
                <a:tc>
                  <a:txBody>
                    <a:bodyPr/>
                    <a:lstStyle/>
                    <a:p>
                      <a:pPr algn="ctr"/>
                      <a:r>
                        <a:rPr kumimoji="1" lang="en-US" altLang="ja-JP" dirty="0" smtClean="0"/>
                        <a:t>2005-07-13</a:t>
                      </a:r>
                      <a:endParaRPr kumimoji="1" lang="ja-JP" altLang="en-US" dirty="0"/>
                    </a:p>
                  </a:txBody>
                  <a:tcPr/>
                </a:tc>
                <a:tc>
                  <a:txBody>
                    <a:bodyPr/>
                    <a:lstStyle/>
                    <a:p>
                      <a:pPr algn="ctr"/>
                      <a:r>
                        <a:rPr kumimoji="1" lang="en-US" altLang="ja-JP" dirty="0" smtClean="0"/>
                        <a:t>2006-08-31</a:t>
                      </a:r>
                      <a:endParaRPr kumimoji="1" lang="ja-JP" altLang="en-US" dirty="0"/>
                    </a:p>
                  </a:txBody>
                  <a:tcPr/>
                </a:tc>
                <a:tc>
                  <a:txBody>
                    <a:bodyPr/>
                    <a:lstStyle/>
                    <a:p>
                      <a:pPr algn="ctr"/>
                      <a:r>
                        <a:rPr kumimoji="1" lang="en-US" altLang="ja-JP" dirty="0" smtClean="0"/>
                        <a:t>2006-07-27</a:t>
                      </a:r>
                      <a:endParaRPr kumimoji="1" lang="ja-JP" altLang="en-US" dirty="0"/>
                    </a:p>
                  </a:txBody>
                  <a:tcPr/>
                </a:tc>
                <a:tc>
                  <a:txBody>
                    <a:bodyPr/>
                    <a:lstStyle/>
                    <a:p>
                      <a:pPr algn="ctr"/>
                      <a:r>
                        <a:rPr kumimoji="1" lang="en-US" altLang="ja-JP" dirty="0" smtClean="0"/>
                        <a:t>2007-06-20</a:t>
                      </a:r>
                      <a:endParaRPr kumimoji="1" lang="ja-JP" altLang="en-US" dirty="0"/>
                    </a:p>
                  </a:txBody>
                  <a:tcPr/>
                </a:tc>
                <a:tc>
                  <a:txBody>
                    <a:bodyPr/>
                    <a:lstStyle/>
                    <a:p>
                      <a:pPr algn="ctr"/>
                      <a:r>
                        <a:rPr kumimoji="1" lang="en-US" altLang="ja-JP" dirty="0" smtClean="0"/>
                        <a:t>2007-03-01</a:t>
                      </a:r>
                      <a:endParaRPr kumimoji="1" lang="ja-JP" altLang="en-US" dirty="0"/>
                    </a:p>
                  </a:txBody>
                  <a:tcPr/>
                </a:tc>
              </a:tr>
              <a:tr h="400560">
                <a:tc>
                  <a:txBody>
                    <a:bodyPr/>
                    <a:lstStyle/>
                    <a:p>
                      <a:pPr algn="ctr"/>
                      <a:r>
                        <a:rPr kumimoji="1" lang="en-US" altLang="ja-JP" dirty="0" smtClean="0"/>
                        <a:t>Messages</a:t>
                      </a:r>
                      <a:endParaRPr kumimoji="1" lang="ja-JP" altLang="en-US" dirty="0"/>
                    </a:p>
                  </a:txBody>
                  <a:tcPr/>
                </a:tc>
                <a:tc>
                  <a:txBody>
                    <a:bodyPr/>
                    <a:lstStyle/>
                    <a:p>
                      <a:pPr algn="ctr"/>
                      <a:r>
                        <a:rPr kumimoji="1" lang="en-US" altLang="ja-JP" dirty="0" smtClean="0"/>
                        <a:t>101250</a:t>
                      </a:r>
                      <a:endParaRPr kumimoji="1" lang="ja-JP" altLang="en-US" dirty="0"/>
                    </a:p>
                  </a:txBody>
                  <a:tcPr/>
                </a:tc>
                <a:tc>
                  <a:txBody>
                    <a:bodyPr/>
                    <a:lstStyle/>
                    <a:p>
                      <a:pPr algn="ctr"/>
                      <a:r>
                        <a:rPr kumimoji="1" lang="en-US" altLang="ja-JP" dirty="0" smtClean="0"/>
                        <a:t>73157</a:t>
                      </a:r>
                      <a:endParaRPr kumimoji="1" lang="ja-JP" altLang="en-US" dirty="0"/>
                    </a:p>
                  </a:txBody>
                  <a:tcPr/>
                </a:tc>
                <a:tc>
                  <a:txBody>
                    <a:bodyPr/>
                    <a:lstStyle/>
                    <a:p>
                      <a:pPr algn="ctr"/>
                      <a:r>
                        <a:rPr kumimoji="1" lang="en-US" altLang="ja-JP" dirty="0" smtClean="0"/>
                        <a:t>66541</a:t>
                      </a:r>
                      <a:endParaRPr kumimoji="1" lang="ja-JP" altLang="en-US" dirty="0"/>
                    </a:p>
                  </a:txBody>
                  <a:tcPr/>
                </a:tc>
                <a:tc>
                  <a:txBody>
                    <a:bodyPr/>
                    <a:lstStyle/>
                    <a:p>
                      <a:pPr algn="ctr"/>
                      <a:r>
                        <a:rPr kumimoji="1" lang="en-US" altLang="ja-JP" dirty="0" smtClean="0"/>
                        <a:t>112514</a:t>
                      </a:r>
                      <a:endParaRPr kumimoji="1" lang="ja-JP" altLang="en-US" dirty="0"/>
                    </a:p>
                  </a:txBody>
                  <a:tcPr/>
                </a:tc>
                <a:tc>
                  <a:txBody>
                    <a:bodyPr/>
                    <a:lstStyle/>
                    <a:p>
                      <a:pPr algn="ctr"/>
                      <a:r>
                        <a:rPr kumimoji="1" lang="en-US" altLang="ja-JP" dirty="0" smtClean="0"/>
                        <a:t>132698</a:t>
                      </a:r>
                      <a:endParaRPr kumimoji="1" lang="ja-JP" altLang="en-US" dirty="0"/>
                    </a:p>
                  </a:txBody>
                  <a:tcPr/>
                </a:tc>
              </a:tr>
              <a:tr h="395073">
                <a:tc>
                  <a:txBody>
                    <a:bodyPr/>
                    <a:lstStyle/>
                    <a:p>
                      <a:pPr algn="ctr"/>
                      <a:r>
                        <a:rPr kumimoji="1" lang="en-US" altLang="ja-JP" dirty="0" smtClean="0"/>
                        <a:t>List Participants</a:t>
                      </a:r>
                      <a:endParaRPr kumimoji="1" lang="ja-JP" altLang="en-US" dirty="0"/>
                    </a:p>
                  </a:txBody>
                  <a:tcPr/>
                </a:tc>
                <a:tc>
                  <a:txBody>
                    <a:bodyPr/>
                    <a:lstStyle/>
                    <a:p>
                      <a:pPr algn="ctr"/>
                      <a:r>
                        <a:rPr kumimoji="1" lang="en-US" altLang="ja-JP" dirty="0" smtClean="0"/>
                        <a:t>2017</a:t>
                      </a:r>
                      <a:endParaRPr kumimoji="1" lang="ja-JP" altLang="en-US" dirty="0"/>
                    </a:p>
                  </a:txBody>
                  <a:tcPr/>
                </a:tc>
                <a:tc>
                  <a:txBody>
                    <a:bodyPr/>
                    <a:lstStyle/>
                    <a:p>
                      <a:pPr algn="ctr"/>
                      <a:r>
                        <a:rPr kumimoji="1" lang="en-US" altLang="ja-JP" dirty="0" smtClean="0"/>
                        <a:t>1960</a:t>
                      </a:r>
                      <a:endParaRPr kumimoji="1" lang="ja-JP" altLang="en-US" dirty="0"/>
                    </a:p>
                  </a:txBody>
                  <a:tcPr/>
                </a:tc>
                <a:tc>
                  <a:txBody>
                    <a:bodyPr/>
                    <a:lstStyle/>
                    <a:p>
                      <a:pPr algn="ctr"/>
                      <a:r>
                        <a:rPr kumimoji="1" lang="en-US" altLang="ja-JP" dirty="0" smtClean="0"/>
                        <a:t>1329</a:t>
                      </a:r>
                      <a:endParaRPr kumimoji="1" lang="ja-JP" altLang="en-US" dirty="0"/>
                    </a:p>
                  </a:txBody>
                  <a:tcPr/>
                </a:tc>
                <a:tc>
                  <a:txBody>
                    <a:bodyPr/>
                    <a:lstStyle/>
                    <a:p>
                      <a:pPr algn="ctr"/>
                      <a:r>
                        <a:rPr kumimoji="1" lang="en-US" altLang="ja-JP" dirty="0" smtClean="0"/>
                        <a:t>3621</a:t>
                      </a:r>
                      <a:endParaRPr kumimoji="1" lang="ja-JP" altLang="en-US" dirty="0"/>
                    </a:p>
                  </a:txBody>
                  <a:tcPr/>
                </a:tc>
                <a:tc>
                  <a:txBody>
                    <a:bodyPr/>
                    <a:lstStyle/>
                    <a:p>
                      <a:pPr algn="ctr"/>
                      <a:r>
                        <a:rPr kumimoji="1" lang="en-US" altLang="ja-JP" dirty="0" smtClean="0"/>
                        <a:t>3607</a:t>
                      </a:r>
                      <a:endParaRPr kumimoji="1" lang="ja-JP" altLang="en-US" dirty="0"/>
                    </a:p>
                  </a:txBody>
                  <a:tcPr/>
                </a:tc>
              </a:tr>
              <a:tr h="0">
                <a:tc>
                  <a:txBody>
                    <a:bodyPr/>
                    <a:lstStyle/>
                    <a:p>
                      <a:pPr algn="ctr"/>
                      <a:r>
                        <a:rPr kumimoji="1" lang="en-US" altLang="ja-JP" dirty="0" smtClean="0"/>
                        <a:t>Files</a:t>
                      </a:r>
                      <a:endParaRPr kumimoji="1" lang="ja-JP" altLang="en-US" dirty="0"/>
                    </a:p>
                  </a:txBody>
                  <a:tcPr/>
                </a:tc>
                <a:tc>
                  <a:txBody>
                    <a:bodyPr/>
                    <a:lstStyle/>
                    <a:p>
                      <a:pPr algn="ctr"/>
                      <a:r>
                        <a:rPr kumimoji="1" lang="en-US" altLang="ja-JP" dirty="0" smtClean="0"/>
                        <a:t>1092</a:t>
                      </a:r>
                      <a:endParaRPr kumimoji="1" lang="ja-JP" altLang="en-US" dirty="0"/>
                    </a:p>
                  </a:txBody>
                  <a:tcPr/>
                </a:tc>
                <a:tc>
                  <a:txBody>
                    <a:bodyPr/>
                    <a:lstStyle/>
                    <a:p>
                      <a:pPr algn="ctr"/>
                      <a:r>
                        <a:rPr kumimoji="1" lang="en-US" altLang="ja-JP" dirty="0" smtClean="0"/>
                        <a:t>7682</a:t>
                      </a:r>
                      <a:endParaRPr kumimoji="1" lang="ja-JP" altLang="en-US" dirty="0"/>
                    </a:p>
                  </a:txBody>
                  <a:tcPr/>
                </a:tc>
                <a:tc>
                  <a:txBody>
                    <a:bodyPr/>
                    <a:lstStyle/>
                    <a:p>
                      <a:pPr algn="ctr"/>
                      <a:r>
                        <a:rPr kumimoji="1" lang="en-US" altLang="ja-JP" dirty="0" smtClean="0"/>
                        <a:t>4290</a:t>
                      </a:r>
                      <a:endParaRPr kumimoji="1" lang="ja-JP" altLang="en-US" dirty="0"/>
                    </a:p>
                  </a:txBody>
                  <a:tcPr/>
                </a:tc>
                <a:tc>
                  <a:txBody>
                    <a:bodyPr/>
                    <a:lstStyle/>
                    <a:p>
                      <a:pPr algn="ctr"/>
                      <a:r>
                        <a:rPr kumimoji="1" lang="en-US" altLang="ja-JP" dirty="0" smtClean="0"/>
                        <a:t>13308</a:t>
                      </a:r>
                      <a:endParaRPr kumimoji="1" lang="ja-JP" altLang="en-US" dirty="0"/>
                    </a:p>
                  </a:txBody>
                  <a:tcPr/>
                </a:tc>
                <a:tc>
                  <a:txBody>
                    <a:bodyPr/>
                    <a:lstStyle/>
                    <a:p>
                      <a:pPr algn="ctr"/>
                      <a:r>
                        <a:rPr kumimoji="1" lang="en-US" altLang="ja-JP" dirty="0" smtClean="0"/>
                        <a:t>6083</a:t>
                      </a:r>
                      <a:endParaRPr kumimoji="1" lang="ja-JP" altLang="en-US" dirty="0"/>
                    </a:p>
                  </a:txBody>
                  <a:tcPr/>
                </a:tc>
              </a:tr>
              <a:tr h="266992">
                <a:tc>
                  <a:txBody>
                    <a:bodyPr/>
                    <a:lstStyle/>
                    <a:p>
                      <a:pPr algn="ctr"/>
                      <a:r>
                        <a:rPr kumimoji="1" lang="en-US" altLang="ja-JP" dirty="0" smtClean="0"/>
                        <a:t>Developers</a:t>
                      </a:r>
                      <a:endParaRPr kumimoji="1" lang="ja-JP" altLang="en-US" dirty="0"/>
                    </a:p>
                  </a:txBody>
                  <a:tcPr/>
                </a:tc>
                <a:tc>
                  <a:txBody>
                    <a:bodyPr/>
                    <a:lstStyle/>
                    <a:p>
                      <a:pPr algn="ctr"/>
                      <a:r>
                        <a:rPr kumimoji="1" lang="en-US" altLang="ja-JP" dirty="0" smtClean="0"/>
                        <a:t>57</a:t>
                      </a:r>
                      <a:endParaRPr kumimoji="1" lang="ja-JP" altLang="en-US" dirty="0"/>
                    </a:p>
                  </a:txBody>
                  <a:tcPr/>
                </a:tc>
                <a:tc>
                  <a:txBody>
                    <a:bodyPr/>
                    <a:lstStyle/>
                    <a:p>
                      <a:pPr algn="ctr"/>
                      <a:r>
                        <a:rPr kumimoji="1" lang="en-US" altLang="ja-JP" dirty="0" smtClean="0"/>
                        <a:t>40</a:t>
                      </a:r>
                      <a:endParaRPr kumimoji="1" lang="ja-JP" altLang="en-US" dirty="0"/>
                    </a:p>
                  </a:txBody>
                  <a:tcPr/>
                </a:tc>
                <a:tc>
                  <a:txBody>
                    <a:bodyPr/>
                    <a:lstStyle/>
                    <a:p>
                      <a:pPr algn="ctr"/>
                      <a:r>
                        <a:rPr kumimoji="1" lang="en-US" altLang="ja-JP" dirty="0" smtClean="0"/>
                        <a:t>92</a:t>
                      </a:r>
                      <a:endParaRPr kumimoji="1" lang="ja-JP" altLang="en-US" dirty="0"/>
                    </a:p>
                  </a:txBody>
                  <a:tcPr/>
                </a:tc>
                <a:tc>
                  <a:txBody>
                    <a:bodyPr/>
                    <a:lstStyle/>
                    <a:p>
                      <a:pPr algn="ctr"/>
                      <a:r>
                        <a:rPr kumimoji="1" lang="en-US" altLang="ja-JP" dirty="0" smtClean="0"/>
                        <a:t>25</a:t>
                      </a:r>
                      <a:endParaRPr kumimoji="1" lang="ja-JP" altLang="en-US" dirty="0"/>
                    </a:p>
                  </a:txBody>
                  <a:tcPr/>
                </a:tc>
                <a:tc>
                  <a:txBody>
                    <a:bodyPr/>
                    <a:lstStyle/>
                    <a:p>
                      <a:pPr algn="ctr"/>
                      <a:r>
                        <a:rPr kumimoji="1" lang="en-US" altLang="ja-JP" dirty="0" smtClean="0"/>
                        <a:t>29</a:t>
                      </a:r>
                      <a:endParaRPr kumimoji="1" lang="ja-JP" altLang="en-US" dirty="0"/>
                    </a:p>
                  </a:txBody>
                  <a:tcPr/>
                </a:tc>
              </a:tr>
              <a:tr h="168224">
                <a:tc>
                  <a:txBody>
                    <a:bodyPr/>
                    <a:lstStyle/>
                    <a:p>
                      <a:pPr algn="ctr"/>
                      <a:r>
                        <a:rPr kumimoji="1" lang="en-US" altLang="ja-JP" dirty="0" smtClean="0"/>
                        <a:t>Commits</a:t>
                      </a:r>
                      <a:endParaRPr kumimoji="1" lang="ja-JP" altLang="en-US" dirty="0"/>
                    </a:p>
                  </a:txBody>
                  <a:tcPr/>
                </a:tc>
                <a:tc>
                  <a:txBody>
                    <a:bodyPr/>
                    <a:lstStyle/>
                    <a:p>
                      <a:pPr algn="ctr"/>
                      <a:r>
                        <a:rPr kumimoji="1" lang="en-US" altLang="ja-JP" dirty="0" smtClean="0"/>
                        <a:t>28517</a:t>
                      </a:r>
                      <a:endParaRPr kumimoji="1" lang="ja-JP" altLang="en-US" dirty="0"/>
                    </a:p>
                  </a:txBody>
                  <a:tcPr/>
                </a:tc>
                <a:tc>
                  <a:txBody>
                    <a:bodyPr/>
                    <a:lstStyle/>
                    <a:p>
                      <a:pPr algn="ctr"/>
                      <a:r>
                        <a:rPr kumimoji="1" lang="en-US" altLang="ja-JP" dirty="0" smtClean="0"/>
                        <a:t>58254</a:t>
                      </a:r>
                      <a:endParaRPr kumimoji="1" lang="ja-JP" altLang="en-US" dirty="0"/>
                    </a:p>
                  </a:txBody>
                  <a:tcPr/>
                </a:tc>
                <a:tc>
                  <a:txBody>
                    <a:bodyPr/>
                    <a:lstStyle/>
                    <a:p>
                      <a:pPr algn="ctr"/>
                      <a:r>
                        <a:rPr kumimoji="1" lang="en-US" altLang="ja-JP" dirty="0" smtClean="0"/>
                        <a:t>48318</a:t>
                      </a:r>
                      <a:endParaRPr kumimoji="1" lang="ja-JP" altLang="en-US" dirty="0"/>
                    </a:p>
                  </a:txBody>
                  <a:tcPr/>
                </a:tc>
                <a:tc>
                  <a:txBody>
                    <a:bodyPr/>
                    <a:lstStyle/>
                    <a:p>
                      <a:pPr algn="ctr"/>
                      <a:r>
                        <a:rPr kumimoji="1" lang="en-US" altLang="ja-JP" dirty="0" smtClean="0"/>
                        <a:t>92502</a:t>
                      </a:r>
                      <a:endParaRPr kumimoji="1" lang="ja-JP" altLang="en-US" dirty="0"/>
                    </a:p>
                  </a:txBody>
                  <a:tcPr/>
                </a:tc>
                <a:tc>
                  <a:txBody>
                    <a:bodyPr/>
                    <a:lstStyle/>
                    <a:p>
                      <a:pPr algn="ctr"/>
                      <a:r>
                        <a:rPr kumimoji="1" lang="en-US" altLang="ja-JP" dirty="0" smtClean="0"/>
                        <a:t>111847</a:t>
                      </a:r>
                      <a:endParaRPr kumimoji="1" lang="ja-JP" altLang="en-US" dirty="0"/>
                    </a:p>
                  </a:txBody>
                  <a:tcPr/>
                </a:tc>
              </a:tr>
            </a:tbl>
          </a:graphicData>
        </a:graphic>
      </p:graphicFrame>
    </p:spTree>
    <p:extLst>
      <p:ext uri="{BB962C8B-B14F-4D97-AF65-F5344CB8AC3E}">
        <p14:creationId xmlns:p14="http://schemas.microsoft.com/office/powerpoint/2010/main" val="38624389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仮説</a:t>
            </a:r>
            <a:r>
              <a:rPr kumimoji="1" lang="ja-JP" altLang="en-US" dirty="0" smtClean="0"/>
              <a:t>１</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サブコミュニティーにおける開発者のソーシャルネットワークを形成し、モジュラリティ値を観察できるか</a:t>
            </a:r>
            <a:endParaRPr kumimoji="1" lang="ja-JP" altLang="en-US" dirty="0"/>
          </a:p>
        </p:txBody>
      </p:sp>
      <p:sp>
        <p:nvSpPr>
          <p:cNvPr id="4" name="スライド番号プレースホルダー 3"/>
          <p:cNvSpPr>
            <a:spLocks noGrp="1"/>
          </p:cNvSpPr>
          <p:nvPr>
            <p:ph type="sldNum" sz="quarter" idx="12"/>
          </p:nvPr>
        </p:nvSpPr>
        <p:spPr/>
        <p:txBody>
          <a:bodyPr/>
          <a:lstStyle/>
          <a:p>
            <a:fld id="{3C4293D1-0A03-4717-BCA6-CFF10E0D94A9}" type="slidenum">
              <a:rPr kumimoji="1" lang="ja-JP" altLang="en-US" smtClean="0"/>
              <a:t>11</a:t>
            </a:fld>
            <a:endParaRPr kumimoji="1" lang="ja-JP" altLang="en-US"/>
          </a:p>
        </p:txBody>
      </p:sp>
    </p:spTree>
    <p:extLst>
      <p:ext uri="{BB962C8B-B14F-4D97-AF65-F5344CB8AC3E}">
        <p14:creationId xmlns:p14="http://schemas.microsoft.com/office/powerpoint/2010/main" val="24473285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ja-JP" altLang="en-US" dirty="0" smtClean="0"/>
              <a:t>結果１</a:t>
            </a:r>
            <a:r>
              <a:rPr kumimoji="1" lang="en-US" altLang="ja-JP" dirty="0" smtClean="0"/>
              <a:t>a</a:t>
            </a:r>
            <a:endParaRPr kumimoji="1" lang="ja-JP" altLang="en-US" dirty="0"/>
          </a:p>
        </p:txBody>
      </p:sp>
      <p:sp>
        <p:nvSpPr>
          <p:cNvPr id="3" name="Content Placeholder 2"/>
          <p:cNvSpPr>
            <a:spLocks noGrp="1"/>
          </p:cNvSpPr>
          <p:nvPr>
            <p:ph idx="1"/>
          </p:nvPr>
        </p:nvSpPr>
        <p:spPr/>
        <p:txBody>
          <a:bodyPr/>
          <a:lstStyle/>
          <a:p>
            <a:r>
              <a:rPr lang="en-US" altLang="ja-JP" dirty="0" smtClean="0"/>
              <a:t>Community St</a:t>
            </a:r>
            <a:r>
              <a:rPr lang="en-US" altLang="ja-JP" dirty="0"/>
              <a:t>r</a:t>
            </a:r>
            <a:r>
              <a:rPr lang="en-US" altLang="ja-JP" dirty="0" smtClean="0"/>
              <a:t>ucture </a:t>
            </a:r>
            <a:r>
              <a:rPr lang="ja-JP" altLang="en-US" dirty="0" smtClean="0"/>
              <a:t>存在する</a:t>
            </a:r>
            <a:endParaRPr lang="en-US" altLang="ja-JP" dirty="0" smtClean="0"/>
          </a:p>
          <a:p>
            <a:pPr lvl="1"/>
            <a:r>
              <a:rPr lang="en-US" altLang="ja-JP" dirty="0" smtClean="0"/>
              <a:t>Modularity Q : 0.4-0.8(</a:t>
            </a:r>
            <a:r>
              <a:rPr lang="ja-JP" altLang="en-US" dirty="0" smtClean="0"/>
              <a:t>強い</a:t>
            </a:r>
            <a:r>
              <a:rPr lang="en-US" altLang="ja-JP" dirty="0" smtClean="0"/>
              <a:t>)</a:t>
            </a:r>
          </a:p>
          <a:p>
            <a:pPr marL="0" indent="0">
              <a:buNone/>
            </a:pPr>
            <a:r>
              <a:rPr kumimoji="1" lang="en-US" altLang="ja-JP" dirty="0"/>
              <a:t>	</a:t>
            </a:r>
            <a:endParaRPr kumimoji="1" lang="ja-JP" altLang="en-US" dirty="0"/>
          </a:p>
        </p:txBody>
      </p:sp>
      <p:sp>
        <p:nvSpPr>
          <p:cNvPr id="4" name="Slide Number Placeholder 3"/>
          <p:cNvSpPr>
            <a:spLocks noGrp="1"/>
          </p:cNvSpPr>
          <p:nvPr>
            <p:ph type="sldNum" sz="quarter" idx="12"/>
          </p:nvPr>
        </p:nvSpPr>
        <p:spPr/>
        <p:txBody>
          <a:bodyPr/>
          <a:lstStyle/>
          <a:p>
            <a:fld id="{3C4293D1-0A03-4717-BCA6-CFF10E0D94A9}" type="slidenum">
              <a:rPr kumimoji="1" lang="ja-JP" altLang="en-US" smtClean="0"/>
              <a:t>12</a:t>
            </a:fld>
            <a:endParaRPr kumimoji="1" lang="ja-JP" altLang="en-US"/>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1" y="2691432"/>
            <a:ext cx="7975600" cy="4030044"/>
          </a:xfrm>
          <a:prstGeom prst="rect">
            <a:avLst/>
          </a:prstGeom>
        </p:spPr>
      </p:pic>
    </p:spTree>
    <p:extLst>
      <p:ext uri="{BB962C8B-B14F-4D97-AF65-F5344CB8AC3E}">
        <p14:creationId xmlns:p14="http://schemas.microsoft.com/office/powerpoint/2010/main" val="12276221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3C4293D1-0A03-4717-BCA6-CFF10E0D94A9}" type="slidenum">
              <a:rPr kumimoji="1" lang="ja-JP" altLang="en-US" smtClean="0"/>
              <a:t>13</a:t>
            </a:fld>
            <a:endParaRPr kumimoji="1" lang="ja-JP" altLang="en-US"/>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700" y="916032"/>
            <a:ext cx="8356600" cy="4903793"/>
          </a:xfrm>
          <a:prstGeom prst="rect">
            <a:avLst/>
          </a:prstGeom>
        </p:spPr>
      </p:pic>
    </p:spTree>
    <p:extLst>
      <p:ext uri="{BB962C8B-B14F-4D97-AF65-F5344CB8AC3E}">
        <p14:creationId xmlns:p14="http://schemas.microsoft.com/office/powerpoint/2010/main" val="6079127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smtClean="0"/>
              <a:t>結果１</a:t>
            </a:r>
            <a:r>
              <a:rPr lang="en-US" altLang="ja-JP" dirty="0" smtClean="0"/>
              <a:t>b</a:t>
            </a:r>
            <a:endParaRPr kumimoji="1" lang="ja-JP" altLang="en-US" dirty="0"/>
          </a:p>
        </p:txBody>
      </p:sp>
      <p:sp>
        <p:nvSpPr>
          <p:cNvPr id="3" name="Content Placeholder 2"/>
          <p:cNvSpPr>
            <a:spLocks noGrp="1"/>
          </p:cNvSpPr>
          <p:nvPr>
            <p:ph idx="1"/>
          </p:nvPr>
        </p:nvSpPr>
        <p:spPr/>
        <p:txBody>
          <a:bodyPr/>
          <a:lstStyle/>
          <a:p>
            <a:r>
              <a:rPr lang="ja-JP" altLang="en-US" dirty="0" smtClean="0"/>
              <a:t>観察できるモジュラリティ値が重要なのか</a:t>
            </a:r>
            <a:endParaRPr lang="en-US" altLang="ja-JP" dirty="0"/>
          </a:p>
          <a:p>
            <a:pPr lvl="1"/>
            <a:r>
              <a:rPr lang="ja-JP" altLang="en-US" dirty="0" smtClean="0"/>
              <a:t>はい、開発者の間の相互関係、コミュニケーションを示す</a:t>
            </a:r>
            <a:endParaRPr lang="en-US" altLang="ja-JP" dirty="0" smtClean="0"/>
          </a:p>
          <a:p>
            <a:pPr lvl="1"/>
            <a:r>
              <a:rPr lang="ja-JP" altLang="en-US" dirty="0" smtClean="0"/>
              <a:t>参加者は誰に問うことを考慮している</a:t>
            </a:r>
            <a:endParaRPr lang="en-US" altLang="ja-JP" dirty="0" smtClean="0"/>
          </a:p>
          <a:p>
            <a:pPr lvl="1"/>
            <a:endParaRPr lang="en-US" altLang="ja-JP" dirty="0"/>
          </a:p>
        </p:txBody>
      </p:sp>
      <p:sp>
        <p:nvSpPr>
          <p:cNvPr id="4" name="Slide Number Placeholder 3"/>
          <p:cNvSpPr>
            <a:spLocks noGrp="1"/>
          </p:cNvSpPr>
          <p:nvPr>
            <p:ph type="sldNum" sz="quarter" idx="12"/>
          </p:nvPr>
        </p:nvSpPr>
        <p:spPr/>
        <p:txBody>
          <a:bodyPr/>
          <a:lstStyle/>
          <a:p>
            <a:fld id="{3C4293D1-0A03-4717-BCA6-CFF10E0D94A9}" type="slidenum">
              <a:rPr kumimoji="1" lang="ja-JP" altLang="en-US" smtClean="0"/>
              <a:t>14</a:t>
            </a:fld>
            <a:endParaRPr kumimoji="1" lang="ja-JP" altLang="en-US"/>
          </a:p>
        </p:txBody>
      </p:sp>
      <p:sp>
        <p:nvSpPr>
          <p:cNvPr id="5" name="フローチャート: 代替処理 4"/>
          <p:cNvSpPr/>
          <p:nvPr/>
        </p:nvSpPr>
        <p:spPr>
          <a:xfrm>
            <a:off x="3303431" y="4391696"/>
            <a:ext cx="2537138" cy="682580"/>
          </a:xfrm>
          <a:prstGeom prst="flowChartAlternateProcess">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5" algn="ctr"/>
            <a:r>
              <a:rPr lang="ja-JP" altLang="en-US" sz="2000" b="1" dirty="0" smtClean="0"/>
              <a:t>仮説</a:t>
            </a:r>
            <a:r>
              <a:rPr lang="en-US" altLang="ja-JP" sz="2000" b="1" dirty="0" smtClean="0"/>
              <a:t>1</a:t>
            </a:r>
            <a:r>
              <a:rPr lang="ja-JP" altLang="en-US" sz="2000" b="1" dirty="0"/>
              <a:t>　　　　</a:t>
            </a:r>
            <a:r>
              <a:rPr lang="ja-JP" altLang="en-US" sz="2000" b="1" dirty="0" smtClean="0"/>
              <a:t>成立</a:t>
            </a:r>
            <a:endParaRPr lang="en-US" altLang="ja-JP" sz="2000" b="1" dirty="0"/>
          </a:p>
        </p:txBody>
      </p:sp>
    </p:spTree>
    <p:extLst>
      <p:ext uri="{BB962C8B-B14F-4D97-AF65-F5344CB8AC3E}">
        <p14:creationId xmlns:p14="http://schemas.microsoft.com/office/powerpoint/2010/main" val="8266604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仮説</a:t>
            </a:r>
            <a:r>
              <a:rPr kumimoji="1" lang="ja-JP" altLang="en-US" dirty="0" smtClean="0"/>
              <a:t>２</a:t>
            </a:r>
            <a:endParaRPr kumimoji="1" lang="ja-JP" altLang="en-US" dirty="0"/>
          </a:p>
        </p:txBody>
      </p:sp>
      <p:sp>
        <p:nvSpPr>
          <p:cNvPr id="3" name="Content Placeholder 2"/>
          <p:cNvSpPr>
            <a:spLocks noGrp="1"/>
          </p:cNvSpPr>
          <p:nvPr>
            <p:ph idx="1"/>
          </p:nvPr>
        </p:nvSpPr>
        <p:spPr/>
        <p:txBody>
          <a:bodyPr/>
          <a:lstStyle/>
          <a:p>
            <a:r>
              <a:rPr lang="ja-JP" altLang="en-US" dirty="0" smtClean="0"/>
              <a:t>プロダク</a:t>
            </a:r>
            <a:r>
              <a:rPr lang="ja-JP" altLang="en-US" dirty="0"/>
              <a:t>ト</a:t>
            </a:r>
            <a:r>
              <a:rPr lang="ja-JP" altLang="en-US" dirty="0" smtClean="0"/>
              <a:t>関連</a:t>
            </a:r>
            <a:r>
              <a:rPr lang="ja-JP" altLang="en-US" dirty="0"/>
              <a:t>の</a:t>
            </a:r>
            <a:r>
              <a:rPr lang="ja-JP" altLang="en-US" dirty="0" smtClean="0"/>
              <a:t>議論は、プロダクト以外の議論</a:t>
            </a:r>
            <a:r>
              <a:rPr lang="ja-JP" altLang="en-US" sz="2000" dirty="0" smtClean="0"/>
              <a:t>（また</a:t>
            </a:r>
            <a:r>
              <a:rPr lang="ja-JP" altLang="en-US" sz="2000" dirty="0"/>
              <a:t>はすべての議論に</a:t>
            </a:r>
            <a:r>
              <a:rPr lang="ja-JP" altLang="en-US" sz="2000" dirty="0" smtClean="0"/>
              <a:t>関する）</a:t>
            </a:r>
            <a:r>
              <a:rPr lang="ja-JP" altLang="en-US" dirty="0" smtClean="0"/>
              <a:t>よりソーシャルネットワークのモジュラリティ値が高いのか</a:t>
            </a:r>
            <a:r>
              <a:rPr lang="en-US" altLang="ja-JP" dirty="0" smtClean="0"/>
              <a:t>?</a:t>
            </a:r>
            <a:endParaRPr kumimoji="1" lang="ja-JP" altLang="en-US" dirty="0"/>
          </a:p>
        </p:txBody>
      </p:sp>
      <p:sp>
        <p:nvSpPr>
          <p:cNvPr id="4" name="Slide Number Placeholder 3"/>
          <p:cNvSpPr>
            <a:spLocks noGrp="1"/>
          </p:cNvSpPr>
          <p:nvPr>
            <p:ph type="sldNum" sz="quarter" idx="12"/>
          </p:nvPr>
        </p:nvSpPr>
        <p:spPr/>
        <p:txBody>
          <a:bodyPr/>
          <a:lstStyle/>
          <a:p>
            <a:fld id="{3C4293D1-0A03-4717-BCA6-CFF10E0D94A9}" type="slidenum">
              <a:rPr kumimoji="1" lang="ja-JP" altLang="en-US" smtClean="0"/>
              <a:t>15</a:t>
            </a:fld>
            <a:endParaRPr kumimoji="1" lang="ja-JP" altLang="en-US"/>
          </a:p>
        </p:txBody>
      </p:sp>
    </p:spTree>
    <p:extLst>
      <p:ext uri="{BB962C8B-B14F-4D97-AF65-F5344CB8AC3E}">
        <p14:creationId xmlns:p14="http://schemas.microsoft.com/office/powerpoint/2010/main" val="13862023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177235"/>
          </a:xfrm>
        </p:spPr>
        <p:txBody>
          <a:bodyPr/>
          <a:lstStyle/>
          <a:p>
            <a:r>
              <a:rPr kumimoji="1" lang="ja-JP" altLang="en-US" dirty="0" smtClean="0"/>
              <a:t>結果２</a:t>
            </a:r>
            <a:endParaRPr kumimoji="1" lang="ja-JP" altLang="en-US" dirty="0"/>
          </a:p>
        </p:txBody>
      </p:sp>
      <p:sp>
        <p:nvSpPr>
          <p:cNvPr id="4" name="Slide Number Placeholder 3"/>
          <p:cNvSpPr>
            <a:spLocks noGrp="1"/>
          </p:cNvSpPr>
          <p:nvPr>
            <p:ph type="sldNum" sz="quarter" idx="12"/>
          </p:nvPr>
        </p:nvSpPr>
        <p:spPr/>
        <p:txBody>
          <a:bodyPr/>
          <a:lstStyle/>
          <a:p>
            <a:fld id="{3C4293D1-0A03-4717-BCA6-CFF10E0D94A9}" type="slidenum">
              <a:rPr kumimoji="1" lang="ja-JP" altLang="en-US" smtClean="0"/>
              <a:t>16</a:t>
            </a:fld>
            <a:endParaRPr kumimoji="1" lang="ja-JP" altLang="en-US"/>
          </a:p>
        </p:txBody>
      </p:sp>
      <p:pic>
        <p:nvPicPr>
          <p:cNvPr id="5" name="Picture 2"/>
          <p:cNvPicPr>
            <a:picLocks noGrp="1" noChangeAspect="1" noChangeArrowheads="1"/>
          </p:cNvPicPr>
          <p:nvPr>
            <p:ph idx="1"/>
          </p:nvPr>
        </p:nvPicPr>
        <p:blipFill>
          <a:blip r:embed="rId3" cstate="print"/>
          <a:srcRect l="28333" t="28780" r="12500" b="11690"/>
          <a:stretch>
            <a:fillRect/>
          </a:stretch>
        </p:blipFill>
        <p:spPr bwMode="auto">
          <a:xfrm>
            <a:off x="99761" y="1542361"/>
            <a:ext cx="8826263" cy="4925854"/>
          </a:xfrm>
          <a:prstGeom prst="rect">
            <a:avLst/>
          </a:prstGeom>
          <a:noFill/>
          <a:ln w="9525">
            <a:noFill/>
            <a:miter lim="800000"/>
            <a:headEnd/>
            <a:tailEnd/>
          </a:ln>
        </p:spPr>
      </p:pic>
      <p:sp>
        <p:nvSpPr>
          <p:cNvPr id="9" name="フローチャート: 代替処理 8"/>
          <p:cNvSpPr/>
          <p:nvPr/>
        </p:nvSpPr>
        <p:spPr>
          <a:xfrm>
            <a:off x="1357028" y="6038896"/>
            <a:ext cx="2537138" cy="682580"/>
          </a:xfrm>
          <a:prstGeom prst="flowChartAlternate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5" algn="ctr"/>
            <a:r>
              <a:rPr lang="ja-JP" altLang="en-US" sz="2000" b="1" dirty="0" smtClean="0"/>
              <a:t>仮説</a:t>
            </a:r>
            <a:r>
              <a:rPr lang="ja-JP" altLang="en-US" sz="2000" b="1" dirty="0"/>
              <a:t>２　　　　</a:t>
            </a:r>
            <a:r>
              <a:rPr lang="ja-JP" altLang="en-US" sz="2000" b="1" dirty="0" smtClean="0"/>
              <a:t>成立</a:t>
            </a:r>
            <a:endParaRPr lang="en-US" altLang="ja-JP" sz="2000" b="1" dirty="0"/>
          </a:p>
        </p:txBody>
      </p:sp>
    </p:spTree>
    <p:extLst>
      <p:ext uri="{BB962C8B-B14F-4D97-AF65-F5344CB8AC3E}">
        <p14:creationId xmlns:p14="http://schemas.microsoft.com/office/powerpoint/2010/main" val="33401281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仮説３</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同じ</a:t>
            </a:r>
            <a:r>
              <a:rPr kumimoji="1" lang="ja-JP" altLang="en-US" dirty="0" smtClean="0"/>
              <a:t>サブコミュニティに属する開発者ペアが作った共通ファイル数は、異なる</a:t>
            </a:r>
            <a:r>
              <a:rPr lang="ja-JP" altLang="en-US" dirty="0" smtClean="0"/>
              <a:t>サブコミュニティに属する開発者ペアが作った共通ファイル数より多い</a:t>
            </a:r>
            <a:r>
              <a:rPr lang="ja-JP" altLang="en-US" dirty="0"/>
              <a:t>の</a:t>
            </a:r>
            <a:r>
              <a:rPr lang="ja-JP" altLang="en-US" dirty="0" smtClean="0"/>
              <a:t>か？</a:t>
            </a:r>
            <a:endParaRPr kumimoji="1" lang="ja-JP" altLang="en-US" dirty="0"/>
          </a:p>
        </p:txBody>
      </p:sp>
      <p:sp>
        <p:nvSpPr>
          <p:cNvPr id="4" name="スライド番号プレースホルダー 3"/>
          <p:cNvSpPr>
            <a:spLocks noGrp="1"/>
          </p:cNvSpPr>
          <p:nvPr>
            <p:ph type="sldNum" sz="quarter" idx="12"/>
          </p:nvPr>
        </p:nvSpPr>
        <p:spPr/>
        <p:txBody>
          <a:bodyPr/>
          <a:lstStyle/>
          <a:p>
            <a:fld id="{3C4293D1-0A03-4717-BCA6-CFF10E0D94A9}" type="slidenum">
              <a:rPr kumimoji="1" lang="ja-JP" altLang="en-US" smtClean="0"/>
              <a:t>17</a:t>
            </a:fld>
            <a:endParaRPr kumimoji="1" lang="ja-JP" altLang="en-US"/>
          </a:p>
        </p:txBody>
      </p:sp>
    </p:spTree>
    <p:extLst>
      <p:ext uri="{BB962C8B-B14F-4D97-AF65-F5344CB8AC3E}">
        <p14:creationId xmlns:p14="http://schemas.microsoft.com/office/powerpoint/2010/main" val="24357801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ja-JP" dirty="0" smtClean="0"/>
              <a:t>Statistical Significance</a:t>
            </a:r>
            <a:endParaRPr kumimoji="1" lang="ja-JP" altLang="en-US" dirty="0"/>
          </a:p>
        </p:txBody>
      </p:sp>
      <p:sp>
        <p:nvSpPr>
          <p:cNvPr id="3" name="Content Placeholder 2"/>
          <p:cNvSpPr>
            <a:spLocks noGrp="1"/>
          </p:cNvSpPr>
          <p:nvPr>
            <p:ph idx="1"/>
          </p:nvPr>
        </p:nvSpPr>
        <p:spPr/>
        <p:txBody>
          <a:bodyPr/>
          <a:lstStyle/>
          <a:p>
            <a:r>
              <a:rPr lang="ja-JP" altLang="en-US" dirty="0"/>
              <a:t>統計的</a:t>
            </a:r>
            <a:r>
              <a:rPr lang="ja-JP" altLang="en-US" dirty="0" smtClean="0"/>
              <a:t>有意性とは</a:t>
            </a:r>
            <a:r>
              <a:rPr lang="ja-JP" altLang="en-US" dirty="0"/>
              <a:t>、そのような差が本当のものか、単に偶然によるのかを判断する手がかりとなる</a:t>
            </a:r>
            <a:r>
              <a:rPr lang="ja-JP" altLang="en-US" dirty="0" smtClean="0"/>
              <a:t>もの</a:t>
            </a:r>
            <a:endParaRPr lang="en-US" altLang="ja-JP" dirty="0"/>
          </a:p>
          <a:p>
            <a:endParaRPr kumimoji="1" lang="ja-JP" altLang="en-US" dirty="0"/>
          </a:p>
        </p:txBody>
      </p:sp>
      <p:sp>
        <p:nvSpPr>
          <p:cNvPr id="4" name="Slide Number Placeholder 3"/>
          <p:cNvSpPr>
            <a:spLocks noGrp="1"/>
          </p:cNvSpPr>
          <p:nvPr>
            <p:ph type="sldNum" sz="quarter" idx="12"/>
          </p:nvPr>
        </p:nvSpPr>
        <p:spPr/>
        <p:txBody>
          <a:bodyPr/>
          <a:lstStyle/>
          <a:p>
            <a:fld id="{3C4293D1-0A03-4717-BCA6-CFF10E0D94A9}" type="slidenum">
              <a:rPr kumimoji="1" lang="ja-JP" altLang="en-US" smtClean="0"/>
              <a:t>18</a:t>
            </a:fld>
            <a:endParaRPr kumimoji="1" lang="ja-JP" altLang="en-US"/>
          </a:p>
        </p:txBody>
      </p:sp>
    </p:spTree>
    <p:extLst>
      <p:ext uri="{BB962C8B-B14F-4D97-AF65-F5344CB8AC3E}">
        <p14:creationId xmlns:p14="http://schemas.microsoft.com/office/powerpoint/2010/main" val="3037090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結果３</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同じサブコミュニティにおけるコラボレーションのレベルは高い</a:t>
            </a: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3C4293D1-0A03-4717-BCA6-CFF10E0D94A9}" type="slidenum">
              <a:rPr kumimoji="1" lang="ja-JP" altLang="en-US" smtClean="0"/>
              <a:t>19</a:t>
            </a:fld>
            <a:endParaRPr kumimoji="1" lang="ja-JP" altLang="en-US"/>
          </a:p>
        </p:txBody>
      </p:sp>
      <p:sp>
        <p:nvSpPr>
          <p:cNvPr id="5" name="フローチャート: 代替処理 4"/>
          <p:cNvSpPr/>
          <p:nvPr/>
        </p:nvSpPr>
        <p:spPr>
          <a:xfrm>
            <a:off x="3303431" y="4910985"/>
            <a:ext cx="2537138" cy="682580"/>
          </a:xfrm>
          <a:prstGeom prst="flowChartAlternate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5" algn="ctr"/>
            <a:r>
              <a:rPr lang="ja-JP" altLang="en-US" sz="2000" b="1" dirty="0" smtClean="0"/>
              <a:t>仮説３</a:t>
            </a:r>
            <a:r>
              <a:rPr lang="ja-JP" altLang="en-US" sz="2000" b="1" dirty="0"/>
              <a:t>　　　　</a:t>
            </a:r>
            <a:r>
              <a:rPr lang="ja-JP" altLang="en-US" sz="2000" b="1" dirty="0" smtClean="0"/>
              <a:t>成立</a:t>
            </a:r>
            <a:endParaRPr lang="en-US" altLang="ja-JP" sz="2000" b="1"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1285" y="3335184"/>
            <a:ext cx="5401429" cy="990738"/>
          </a:xfrm>
          <a:prstGeom prst="rect">
            <a:avLst/>
          </a:prstGeom>
        </p:spPr>
      </p:pic>
    </p:spTree>
    <p:extLst>
      <p:ext uri="{BB962C8B-B14F-4D97-AF65-F5344CB8AC3E}">
        <p14:creationId xmlns:p14="http://schemas.microsoft.com/office/powerpoint/2010/main" val="39556951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仮説４</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同じサブコミュニティにいる開発者はディレクトリ距離の平均値は、違うサブコミュニティの開発者</a:t>
            </a:r>
            <a:r>
              <a:rPr lang="ja-JP" altLang="en-US" dirty="0"/>
              <a:t>ディレクトリ</a:t>
            </a:r>
            <a:r>
              <a:rPr lang="ja-JP" altLang="en-US" dirty="0" smtClean="0"/>
              <a:t>距離の平均値より低いのか</a:t>
            </a:r>
            <a:endParaRPr lang="en-US" altLang="ja-JP" dirty="0" smtClean="0"/>
          </a:p>
          <a:p>
            <a:pPr marL="0" indent="0">
              <a:buNone/>
            </a:pPr>
            <a:endParaRPr lang="en-US" altLang="ja-JP" dirty="0"/>
          </a:p>
          <a:p>
            <a:pPr marL="0" indent="0">
              <a:buNone/>
            </a:pPr>
            <a:endParaRPr lang="en-US" altLang="ja-JP" dirty="0" smtClean="0"/>
          </a:p>
          <a:p>
            <a:pPr marL="0" indent="0">
              <a:buNone/>
            </a:pPr>
            <a:endParaRPr lang="en-US" altLang="ja-JP" dirty="0"/>
          </a:p>
        </p:txBody>
      </p:sp>
      <p:sp>
        <p:nvSpPr>
          <p:cNvPr id="4" name="スライド番号プレースホルダー 3"/>
          <p:cNvSpPr>
            <a:spLocks noGrp="1"/>
          </p:cNvSpPr>
          <p:nvPr>
            <p:ph type="sldNum" sz="quarter" idx="12"/>
          </p:nvPr>
        </p:nvSpPr>
        <p:spPr/>
        <p:txBody>
          <a:bodyPr/>
          <a:lstStyle/>
          <a:p>
            <a:fld id="{3C4293D1-0A03-4717-BCA6-CFF10E0D94A9}" type="slidenum">
              <a:rPr kumimoji="1" lang="ja-JP" altLang="en-US" smtClean="0"/>
              <a:t>20</a:t>
            </a:fld>
            <a:endParaRPr kumimoji="1" lang="ja-JP" altLang="en-US"/>
          </a:p>
        </p:txBody>
      </p:sp>
    </p:spTree>
    <p:extLst>
      <p:ext uri="{BB962C8B-B14F-4D97-AF65-F5344CB8AC3E}">
        <p14:creationId xmlns:p14="http://schemas.microsoft.com/office/powerpoint/2010/main" val="25261077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876300"/>
            <a:ext cx="9005721" cy="4719809"/>
          </a:xfrm>
        </p:spPr>
      </p:pic>
      <p:sp>
        <p:nvSpPr>
          <p:cNvPr id="4" name="Slide Number Placeholder 3"/>
          <p:cNvSpPr>
            <a:spLocks noGrp="1"/>
          </p:cNvSpPr>
          <p:nvPr>
            <p:ph type="sldNum" sz="quarter" idx="12"/>
          </p:nvPr>
        </p:nvSpPr>
        <p:spPr/>
        <p:txBody>
          <a:bodyPr/>
          <a:lstStyle/>
          <a:p>
            <a:fld id="{3C4293D1-0A03-4717-BCA6-CFF10E0D94A9}" type="slidenum">
              <a:rPr kumimoji="1" lang="ja-JP" altLang="en-US" smtClean="0"/>
              <a:t>21</a:t>
            </a:fld>
            <a:endParaRPr kumimoji="1" lang="ja-JP" altLang="en-US"/>
          </a:p>
        </p:txBody>
      </p:sp>
      <p:sp>
        <p:nvSpPr>
          <p:cNvPr id="6" name="TextBox 5"/>
          <p:cNvSpPr txBox="1"/>
          <p:nvPr/>
        </p:nvSpPr>
        <p:spPr>
          <a:xfrm>
            <a:off x="1902372" y="614690"/>
            <a:ext cx="5881034" cy="523220"/>
          </a:xfrm>
          <a:prstGeom prst="rect">
            <a:avLst/>
          </a:prstGeom>
          <a:noFill/>
        </p:spPr>
        <p:txBody>
          <a:bodyPr wrap="none" rtlCol="0">
            <a:spAutoFit/>
          </a:bodyPr>
          <a:lstStyle/>
          <a:p>
            <a:r>
              <a:rPr kumimoji="1" lang="en-US" altLang="ja-JP" sz="2800" dirty="0" err="1" smtClean="0"/>
              <a:t>Subcommunity</a:t>
            </a:r>
            <a:r>
              <a:rPr kumimoji="1" lang="en-US" altLang="ja-JP" sz="2800" dirty="0" smtClean="0"/>
              <a:t> in Python</a:t>
            </a:r>
            <a:r>
              <a:rPr kumimoji="1" lang="ja-JP" altLang="en-US" sz="2800" dirty="0" smtClean="0"/>
              <a:t>（２００３</a:t>
            </a:r>
            <a:r>
              <a:rPr kumimoji="1" lang="en-US" altLang="ja-JP" sz="2800" dirty="0" smtClean="0"/>
              <a:t>/4~7</a:t>
            </a:r>
            <a:r>
              <a:rPr kumimoji="1" lang="ja-JP" altLang="en-US" sz="2800" dirty="0" smtClean="0"/>
              <a:t>）</a:t>
            </a:r>
            <a:endParaRPr kumimoji="1" lang="ja-JP" altLang="en-US" sz="2800" dirty="0"/>
          </a:p>
        </p:txBody>
      </p:sp>
    </p:spTree>
    <p:extLst>
      <p:ext uri="{BB962C8B-B14F-4D97-AF65-F5344CB8AC3E}">
        <p14:creationId xmlns:p14="http://schemas.microsoft.com/office/powerpoint/2010/main" val="268102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結果４</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サブコミュニティの開発者はアクティブに開発している</a:t>
            </a:r>
            <a:endParaRPr lang="en-US" altLang="ja-JP" dirty="0" smtClean="0"/>
          </a:p>
          <a:p>
            <a:pPr lvl="1"/>
            <a:r>
              <a:rPr lang="ja-JP" altLang="en-US" dirty="0" smtClean="0"/>
              <a:t>フォルダ距離の分析</a:t>
            </a:r>
            <a:endParaRPr lang="en-US" altLang="ja-JP" dirty="0" smtClean="0"/>
          </a:p>
          <a:p>
            <a:pPr lvl="2"/>
            <a:r>
              <a:rPr lang="en-US" altLang="ja-JP" dirty="0" smtClean="0"/>
              <a:t>No </a:t>
            </a:r>
            <a:r>
              <a:rPr lang="en-US" altLang="ja-JP" dirty="0"/>
              <a:t>difference in directory distance</a:t>
            </a:r>
          </a:p>
          <a:p>
            <a:pPr lvl="1"/>
            <a:endParaRPr lang="en-US" altLang="ja-JP" dirty="0"/>
          </a:p>
          <a:p>
            <a:pPr lvl="1"/>
            <a:endParaRPr lang="en-US" altLang="ja-JP" dirty="0"/>
          </a:p>
          <a:p>
            <a:pPr lvl="1"/>
            <a:endParaRPr lang="en-US" altLang="ja-JP" dirty="0"/>
          </a:p>
          <a:p>
            <a:pPr marL="457200" lvl="1" indent="0">
              <a:buNone/>
            </a:pPr>
            <a:endParaRPr lang="en-US" altLang="ja-JP" dirty="0"/>
          </a:p>
          <a:p>
            <a:pPr lvl="1"/>
            <a:r>
              <a:rPr lang="ja-JP" altLang="en-US" dirty="0" smtClean="0"/>
              <a:t>仮説違う</a:t>
            </a:r>
            <a:r>
              <a:rPr lang="en-US" altLang="ja-JP" dirty="0" smtClean="0"/>
              <a:t>? </a:t>
            </a:r>
            <a:r>
              <a:rPr lang="en-US" altLang="ja-JP" dirty="0"/>
              <a:t>Or </a:t>
            </a:r>
            <a:r>
              <a:rPr lang="ja-JP" altLang="en-US" dirty="0" smtClean="0"/>
              <a:t>無効な分析手法</a:t>
            </a:r>
            <a:r>
              <a:rPr lang="en-US" altLang="ja-JP" dirty="0" smtClean="0"/>
              <a:t>?</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3C4293D1-0A03-4717-BCA6-CFF10E0D94A9}" type="slidenum">
              <a:rPr kumimoji="1" lang="ja-JP" altLang="en-US" smtClean="0"/>
              <a:t>22</a:t>
            </a:fld>
            <a:endParaRPr kumimoji="1" lang="ja-JP" altLang="en-US"/>
          </a:p>
        </p:txBody>
      </p:sp>
      <p:sp>
        <p:nvSpPr>
          <p:cNvPr id="5" name="フローチャート: 代替処理 4"/>
          <p:cNvSpPr/>
          <p:nvPr/>
        </p:nvSpPr>
        <p:spPr>
          <a:xfrm>
            <a:off x="3303431" y="3842349"/>
            <a:ext cx="2537138" cy="682580"/>
          </a:xfrm>
          <a:prstGeom prst="flowChartAlternate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5" algn="ctr"/>
            <a:r>
              <a:rPr lang="ja-JP" altLang="en-US" sz="2000" b="1" dirty="0" smtClean="0"/>
              <a:t>仮説４</a:t>
            </a:r>
            <a:r>
              <a:rPr lang="ja-JP" altLang="en-US" sz="2000" b="1" dirty="0"/>
              <a:t>　　　　</a:t>
            </a:r>
            <a:r>
              <a:rPr lang="ja-JP" altLang="en-US" sz="2000" b="1" dirty="0" smtClean="0"/>
              <a:t>不成立</a:t>
            </a:r>
            <a:endParaRPr lang="en-US" altLang="ja-JP" sz="2000" b="1" dirty="0"/>
          </a:p>
        </p:txBody>
      </p:sp>
    </p:spTree>
    <p:extLst>
      <p:ext uri="{BB962C8B-B14F-4D97-AF65-F5344CB8AC3E}">
        <p14:creationId xmlns:p14="http://schemas.microsoft.com/office/powerpoint/2010/main" val="34728607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妥当性</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開発者のメーリングリストのみ</a:t>
            </a:r>
            <a:endParaRPr kumimoji="1" lang="en-US" altLang="ja-JP" dirty="0" smtClean="0"/>
          </a:p>
          <a:p>
            <a:pPr lvl="1"/>
            <a:r>
              <a:rPr lang="ja-JP" altLang="en-US" dirty="0"/>
              <a:t>個人的</a:t>
            </a:r>
            <a:r>
              <a:rPr lang="ja-JP" altLang="en-US" dirty="0" smtClean="0"/>
              <a:t>なメール</a:t>
            </a:r>
            <a:r>
              <a:rPr lang="en-US" altLang="ja-JP" dirty="0" smtClean="0"/>
              <a:t> , bug reports…</a:t>
            </a:r>
          </a:p>
          <a:p>
            <a:pPr lvl="1"/>
            <a:endParaRPr lang="en-US" altLang="ja-JP" dirty="0" smtClean="0"/>
          </a:p>
          <a:p>
            <a:r>
              <a:rPr kumimoji="1" lang="ja-JP" altLang="en-US" dirty="0" smtClean="0"/>
              <a:t>プロジェクト選択</a:t>
            </a:r>
            <a:endParaRPr kumimoji="1" lang="en-US" altLang="ja-JP" dirty="0" smtClean="0"/>
          </a:p>
          <a:p>
            <a:pPr lvl="1"/>
            <a:r>
              <a:rPr lang="ja-JP" altLang="en-US" dirty="0" smtClean="0"/>
              <a:t>ランダムのサンプルではない</a:t>
            </a:r>
            <a:endParaRPr lang="en-US" altLang="ja-JP" dirty="0" smtClean="0"/>
          </a:p>
          <a:p>
            <a:pPr lvl="1"/>
            <a:r>
              <a:rPr lang="ja-JP" altLang="en-US" dirty="0" smtClean="0"/>
              <a:t>対象プロジェクト数少ない（５個）</a:t>
            </a:r>
            <a:endParaRPr kumimoji="1" lang="ja-JP" altLang="en-US" dirty="0"/>
          </a:p>
        </p:txBody>
      </p:sp>
      <p:sp>
        <p:nvSpPr>
          <p:cNvPr id="4" name="スライド番号プレースホルダー 3"/>
          <p:cNvSpPr>
            <a:spLocks noGrp="1"/>
          </p:cNvSpPr>
          <p:nvPr>
            <p:ph type="sldNum" sz="quarter" idx="12"/>
          </p:nvPr>
        </p:nvSpPr>
        <p:spPr/>
        <p:txBody>
          <a:bodyPr/>
          <a:lstStyle/>
          <a:p>
            <a:fld id="{3C4293D1-0A03-4717-BCA6-CFF10E0D94A9}" type="slidenum">
              <a:rPr kumimoji="1" lang="ja-JP" altLang="en-US" smtClean="0"/>
              <a:t>23</a:t>
            </a:fld>
            <a:endParaRPr kumimoji="1" lang="ja-JP" altLang="en-US"/>
          </a:p>
        </p:txBody>
      </p:sp>
    </p:spTree>
    <p:extLst>
      <p:ext uri="{BB962C8B-B14F-4D97-AF65-F5344CB8AC3E}">
        <p14:creationId xmlns:p14="http://schemas.microsoft.com/office/powerpoint/2010/main" val="32023115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モジュラリティでコミュニティの構造の強さを表した</a:t>
            </a:r>
            <a:endParaRPr kumimoji="1" lang="en-US" altLang="ja-JP" dirty="0" smtClean="0"/>
          </a:p>
          <a:p>
            <a:r>
              <a:rPr lang="ja-JP" altLang="en-US" dirty="0" smtClean="0"/>
              <a:t>ソフトウェアはディレクトリ構造に焦点をあてた</a:t>
            </a:r>
            <a:r>
              <a:rPr lang="en-US" altLang="ja-JP" dirty="0" smtClean="0"/>
              <a:t>	</a:t>
            </a:r>
            <a:endParaRPr kumimoji="1" lang="en-US" altLang="ja-JP" dirty="0"/>
          </a:p>
        </p:txBody>
      </p:sp>
      <p:sp>
        <p:nvSpPr>
          <p:cNvPr id="4" name="スライド番号プレースホルダー 3"/>
          <p:cNvSpPr>
            <a:spLocks noGrp="1"/>
          </p:cNvSpPr>
          <p:nvPr>
            <p:ph type="sldNum" sz="quarter" idx="12"/>
          </p:nvPr>
        </p:nvSpPr>
        <p:spPr/>
        <p:txBody>
          <a:bodyPr/>
          <a:lstStyle/>
          <a:p>
            <a:fld id="{3C4293D1-0A03-4717-BCA6-CFF10E0D94A9}" type="slidenum">
              <a:rPr kumimoji="1" lang="ja-JP" altLang="en-US" smtClean="0"/>
              <a:t>24</a:t>
            </a:fld>
            <a:endParaRPr kumimoji="1" lang="ja-JP" altLang="en-US"/>
          </a:p>
        </p:txBody>
      </p:sp>
    </p:spTree>
    <p:extLst>
      <p:ext uri="{BB962C8B-B14F-4D97-AF65-F5344CB8AC3E}">
        <p14:creationId xmlns:p14="http://schemas.microsoft.com/office/powerpoint/2010/main" val="1029573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ja-JP" altLang="en-US" dirty="0" smtClean="0"/>
              <a:t>今後の課題</a:t>
            </a:r>
            <a:endParaRPr kumimoji="1" lang="ja-JP" altLang="en-US" dirty="0"/>
          </a:p>
        </p:txBody>
      </p:sp>
      <p:sp>
        <p:nvSpPr>
          <p:cNvPr id="3" name="Content Placeholder 2"/>
          <p:cNvSpPr>
            <a:spLocks noGrp="1"/>
          </p:cNvSpPr>
          <p:nvPr>
            <p:ph idx="1"/>
          </p:nvPr>
        </p:nvSpPr>
        <p:spPr/>
        <p:txBody>
          <a:bodyPr/>
          <a:lstStyle/>
          <a:p>
            <a:r>
              <a:rPr lang="ja-JP" altLang="en-US" dirty="0" smtClean="0"/>
              <a:t>商用ソフトウェアはどんな風に管理されているのか</a:t>
            </a:r>
            <a:r>
              <a:rPr lang="en-US" altLang="ja-JP" dirty="0" smtClean="0"/>
              <a:t>?</a:t>
            </a:r>
          </a:p>
          <a:p>
            <a:endParaRPr lang="en-US" altLang="ja-JP" dirty="0"/>
          </a:p>
          <a:p>
            <a:r>
              <a:rPr lang="en-US" altLang="ja-JP" dirty="0" smtClean="0"/>
              <a:t>OSS </a:t>
            </a:r>
            <a:r>
              <a:rPr lang="ja-JP" altLang="en-US" dirty="0" smtClean="0"/>
              <a:t>プロジェクトの成功要因の分析</a:t>
            </a:r>
            <a:endParaRPr lang="en-US" altLang="ja-JP" dirty="0"/>
          </a:p>
          <a:p>
            <a:pPr lvl="1"/>
            <a:r>
              <a:rPr lang="ja-JP" altLang="en-US" dirty="0" smtClean="0"/>
              <a:t>サブコミュニティは必要なのか</a:t>
            </a:r>
            <a:endParaRPr lang="en-US" altLang="ja-JP" dirty="0" smtClean="0"/>
          </a:p>
          <a:p>
            <a:pPr lvl="1"/>
            <a:r>
              <a:rPr lang="ja-JP" altLang="en-US" dirty="0" smtClean="0"/>
              <a:t>マネージャーは必要なのか</a:t>
            </a:r>
            <a:r>
              <a:rPr lang="en-US" altLang="ja-JP" dirty="0" smtClean="0"/>
              <a:t>?</a:t>
            </a:r>
            <a:endParaRPr kumimoji="1" lang="ja-JP" altLang="en-US" dirty="0"/>
          </a:p>
        </p:txBody>
      </p:sp>
      <p:sp>
        <p:nvSpPr>
          <p:cNvPr id="4" name="Slide Number Placeholder 3"/>
          <p:cNvSpPr>
            <a:spLocks noGrp="1"/>
          </p:cNvSpPr>
          <p:nvPr>
            <p:ph type="sldNum" sz="quarter" idx="12"/>
          </p:nvPr>
        </p:nvSpPr>
        <p:spPr/>
        <p:txBody>
          <a:bodyPr/>
          <a:lstStyle/>
          <a:p>
            <a:fld id="{3C4293D1-0A03-4717-BCA6-CFF10E0D94A9}" type="slidenum">
              <a:rPr kumimoji="1" lang="ja-JP" altLang="en-US" smtClean="0"/>
              <a:t>25</a:t>
            </a:fld>
            <a:endParaRPr kumimoji="1" lang="ja-JP" altLang="en-US"/>
          </a:p>
        </p:txBody>
      </p:sp>
    </p:spTree>
    <p:extLst>
      <p:ext uri="{BB962C8B-B14F-4D97-AF65-F5344CB8AC3E}">
        <p14:creationId xmlns:p14="http://schemas.microsoft.com/office/powerpoint/2010/main" val="1643064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3586</TotalTime>
  <Words>1262</Words>
  <Application>Microsoft Office PowerPoint</Application>
  <PresentationFormat>画面に合わせる (4:3)</PresentationFormat>
  <Paragraphs>245</Paragraphs>
  <Slides>25</Slides>
  <Notes>21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25</vt:i4>
      </vt:variant>
    </vt:vector>
  </HeadingPairs>
  <TitlesOfParts>
    <vt:vector size="31" baseType="lpstr">
      <vt:lpstr>ＭＳ Ｐゴシック</vt:lpstr>
      <vt:lpstr>Arial</vt:lpstr>
      <vt:lpstr>Calibri</vt:lpstr>
      <vt:lpstr>Calibri Light</vt:lpstr>
      <vt:lpstr>Wingdings</vt:lpstr>
      <vt:lpstr>Office テーマ</vt:lpstr>
      <vt:lpstr>Latent Social Structure in Open Source Projects</vt:lpstr>
      <vt:lpstr>概要1</vt:lpstr>
      <vt:lpstr>概要2</vt:lpstr>
      <vt:lpstr>疑問</vt:lpstr>
      <vt:lpstr>Conwayの法則</vt:lpstr>
      <vt:lpstr>Community Structure</vt:lpstr>
      <vt:lpstr>PowerPoint プレゼンテーション</vt:lpstr>
      <vt:lpstr>分析手法１</vt:lpstr>
      <vt:lpstr>分析手法２</vt:lpstr>
      <vt:lpstr>データセット</vt:lpstr>
      <vt:lpstr>仮説１</vt:lpstr>
      <vt:lpstr>結果１a</vt:lpstr>
      <vt:lpstr>PowerPoint プレゼンテーション</vt:lpstr>
      <vt:lpstr>結果１b</vt:lpstr>
      <vt:lpstr>仮説２</vt:lpstr>
      <vt:lpstr>結果２</vt:lpstr>
      <vt:lpstr>仮説３</vt:lpstr>
      <vt:lpstr>Statistical Significance</vt:lpstr>
      <vt:lpstr>結果３</vt:lpstr>
      <vt:lpstr>仮説４</vt:lpstr>
      <vt:lpstr>PowerPoint プレゼンテーション</vt:lpstr>
      <vt:lpstr>結果４</vt:lpstr>
      <vt:lpstr>妥当性</vt:lpstr>
      <vt:lpstr>まとめ</vt:lpstr>
      <vt:lpstr>今後の課題</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Latent Social Structure in Open Source Projects</dc:title>
  <dc:creator>Shiryaku</dc:creator>
  <cp:lastModifiedBy>Shiryaku</cp:lastModifiedBy>
  <cp:revision>111</cp:revision>
  <dcterms:created xsi:type="dcterms:W3CDTF">2016-04-26T03:55:55Z</dcterms:created>
  <dcterms:modified xsi:type="dcterms:W3CDTF">2016-05-10T01:06:48Z</dcterms:modified>
</cp:coreProperties>
</file>