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7"/>
  </p:notesMasterIdLst>
  <p:sldIdLst>
    <p:sldId id="256" r:id="rId2"/>
    <p:sldId id="266" r:id="rId3"/>
    <p:sldId id="257" r:id="rId4"/>
    <p:sldId id="300" r:id="rId5"/>
    <p:sldId id="299" r:id="rId6"/>
    <p:sldId id="258" r:id="rId7"/>
    <p:sldId id="268" r:id="rId8"/>
    <p:sldId id="259" r:id="rId9"/>
    <p:sldId id="260" r:id="rId10"/>
    <p:sldId id="261" r:id="rId11"/>
    <p:sldId id="262" r:id="rId12"/>
    <p:sldId id="263" r:id="rId13"/>
    <p:sldId id="264" r:id="rId14"/>
    <p:sldId id="265" r:id="rId15"/>
    <p:sldId id="295" r:id="rId16"/>
    <p:sldId id="267" r:id="rId17"/>
    <p:sldId id="270" r:id="rId18"/>
    <p:sldId id="269" r:id="rId19"/>
    <p:sldId id="271" r:id="rId20"/>
    <p:sldId id="272" r:id="rId21"/>
    <p:sldId id="273" r:id="rId22"/>
    <p:sldId id="301" r:id="rId23"/>
    <p:sldId id="276" r:id="rId24"/>
    <p:sldId id="277" r:id="rId25"/>
    <p:sldId id="274" r:id="rId26"/>
    <p:sldId id="275" r:id="rId27"/>
    <p:sldId id="298" r:id="rId28"/>
    <p:sldId id="278" r:id="rId29"/>
    <p:sldId id="279" r:id="rId30"/>
    <p:sldId id="302" r:id="rId31"/>
    <p:sldId id="280" r:id="rId32"/>
    <p:sldId id="283" r:id="rId33"/>
    <p:sldId id="282" r:id="rId34"/>
    <p:sldId id="281" r:id="rId35"/>
    <p:sldId id="284" r:id="rId36"/>
    <p:sldId id="296" r:id="rId37"/>
    <p:sldId id="285" r:id="rId38"/>
    <p:sldId id="288" r:id="rId39"/>
    <p:sldId id="287" r:id="rId40"/>
    <p:sldId id="289" r:id="rId41"/>
    <p:sldId id="290" r:id="rId42"/>
    <p:sldId id="291" r:id="rId43"/>
    <p:sldId id="292" r:id="rId44"/>
    <p:sldId id="293" r:id="rId45"/>
    <p:sldId id="294"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50" autoAdjust="0"/>
    <p:restoredTop sz="75315" autoAdjust="0"/>
  </p:normalViewPr>
  <p:slideViewPr>
    <p:cSldViewPr snapToGrid="0">
      <p:cViewPr varScale="1">
        <p:scale>
          <a:sx n="65" d="100"/>
          <a:sy n="65" d="100"/>
        </p:scale>
        <p:origin x="53" y="245"/>
      </p:cViewPr>
      <p:guideLst/>
    </p:cSldViewPr>
  </p:slideViewPr>
  <p:outlineViewPr>
    <p:cViewPr>
      <p:scale>
        <a:sx n="33" d="100"/>
        <a:sy n="33" d="100"/>
      </p:scale>
      <p:origin x="0" y="-3893"/>
    </p:cViewPr>
  </p:outlineViewPr>
  <p:notesTextViewPr>
    <p:cViewPr>
      <p:scale>
        <a:sx n="1" d="1"/>
        <a:sy n="1" d="1"/>
      </p:scale>
      <p:origin x="0" y="0"/>
    </p:cViewPr>
  </p:notesTextViewPr>
  <p:sorterViewPr>
    <p:cViewPr>
      <p:scale>
        <a:sx n="100" d="100"/>
        <a:sy n="100" d="100"/>
      </p:scale>
      <p:origin x="0" y="-183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5D881B-8594-408F-B7EF-88F60F4BDCB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2ABAECA3-C957-4CA2-B304-C0ACB5718A67}">
      <dgm:prSet phldrT="[テキスト]"/>
      <dgm:spPr>
        <a:solidFill>
          <a:schemeClr val="accent4"/>
        </a:solidFill>
      </dgm:spPr>
      <dgm:t>
        <a:bodyPr/>
        <a:lstStyle/>
        <a:p>
          <a:r>
            <a:rPr kumimoji="1" lang="ja-JP" altLang="en-US" dirty="0"/>
            <a:t>ランダムテスト</a:t>
          </a:r>
        </a:p>
      </dgm:t>
    </dgm:pt>
    <dgm:pt modelId="{4C1F9676-C847-4018-984A-77F2E0E74CA9}" type="parTrans" cxnId="{1C34E1CF-0E63-4B24-8501-731319553C33}">
      <dgm:prSet/>
      <dgm:spPr/>
      <dgm:t>
        <a:bodyPr/>
        <a:lstStyle/>
        <a:p>
          <a:endParaRPr kumimoji="1" lang="ja-JP" altLang="en-US"/>
        </a:p>
      </dgm:t>
    </dgm:pt>
    <dgm:pt modelId="{44A6C6D5-1385-4A73-A20A-6BF8052F96A4}" type="sibTrans" cxnId="{1C34E1CF-0E63-4B24-8501-731319553C33}">
      <dgm:prSet/>
      <dgm:spPr/>
      <dgm:t>
        <a:bodyPr/>
        <a:lstStyle/>
        <a:p>
          <a:endParaRPr kumimoji="1" lang="ja-JP" altLang="en-US"/>
        </a:p>
      </dgm:t>
    </dgm:pt>
    <dgm:pt modelId="{DEF03ADC-1946-43E4-8725-2700E4723130}">
      <dgm:prSet phldrT="[テキスト]"/>
      <dgm:spPr/>
      <dgm:t>
        <a:bodyPr/>
        <a:lstStyle/>
        <a:p>
          <a:r>
            <a:rPr kumimoji="1" lang="en-US" altLang="ja-JP" dirty="0" err="1"/>
            <a:t>QuickCheck</a:t>
          </a:r>
          <a:endParaRPr kumimoji="1" lang="ja-JP" altLang="en-US" dirty="0"/>
        </a:p>
      </dgm:t>
    </dgm:pt>
    <dgm:pt modelId="{1C92EF6C-8E9D-4112-A0FD-933E810BACCA}" type="parTrans" cxnId="{707902F3-6962-496A-BA9B-B96B12604E5A}">
      <dgm:prSet/>
      <dgm:spPr/>
      <dgm:t>
        <a:bodyPr/>
        <a:lstStyle/>
        <a:p>
          <a:endParaRPr kumimoji="1" lang="ja-JP" altLang="en-US"/>
        </a:p>
      </dgm:t>
    </dgm:pt>
    <dgm:pt modelId="{61BD75B8-67CA-492A-BE2F-A58772B92F4D}" type="sibTrans" cxnId="{707902F3-6962-496A-BA9B-B96B12604E5A}">
      <dgm:prSet/>
      <dgm:spPr/>
      <dgm:t>
        <a:bodyPr/>
        <a:lstStyle/>
        <a:p>
          <a:endParaRPr kumimoji="1" lang="ja-JP" altLang="en-US"/>
        </a:p>
      </dgm:t>
    </dgm:pt>
    <dgm:pt modelId="{B08B4D57-5E23-466B-A2C8-30B43138AE04}">
      <dgm:prSet phldrT="[テキスト]"/>
      <dgm:spPr>
        <a:solidFill>
          <a:schemeClr val="accent3"/>
        </a:solidFill>
      </dgm:spPr>
      <dgm:t>
        <a:bodyPr/>
        <a:lstStyle/>
        <a:p>
          <a:r>
            <a:rPr kumimoji="1" lang="ja-JP" altLang="en-US" dirty="0"/>
            <a:t>境界値テスト</a:t>
          </a:r>
        </a:p>
      </dgm:t>
    </dgm:pt>
    <dgm:pt modelId="{35A77FEB-276F-4BE0-BE60-1CCDB8F9B83D}" type="parTrans" cxnId="{53C7BC8D-62B6-401B-A66D-2320F83E660B}">
      <dgm:prSet/>
      <dgm:spPr/>
      <dgm:t>
        <a:bodyPr/>
        <a:lstStyle/>
        <a:p>
          <a:endParaRPr kumimoji="1" lang="ja-JP" altLang="en-US"/>
        </a:p>
      </dgm:t>
    </dgm:pt>
    <dgm:pt modelId="{26BF8FAE-0E80-44FE-AE05-719D57F74B87}" type="sibTrans" cxnId="{53C7BC8D-62B6-401B-A66D-2320F83E660B}">
      <dgm:prSet/>
      <dgm:spPr/>
      <dgm:t>
        <a:bodyPr/>
        <a:lstStyle/>
        <a:p>
          <a:endParaRPr kumimoji="1" lang="ja-JP" altLang="en-US"/>
        </a:p>
      </dgm:t>
    </dgm:pt>
    <dgm:pt modelId="{76C0170E-0E41-409D-9251-9200E1BE5014}">
      <dgm:prSet phldrT="[テキスト]"/>
      <dgm:spPr/>
      <dgm:t>
        <a:bodyPr/>
        <a:lstStyle/>
        <a:p>
          <a:r>
            <a:rPr kumimoji="1" lang="ja-JP" altLang="en-US" dirty="0"/>
            <a:t>列挙型・代数型データ群</a:t>
          </a:r>
        </a:p>
      </dgm:t>
    </dgm:pt>
    <dgm:pt modelId="{C16C7903-DA41-42A5-B412-64145E7741E4}" type="parTrans" cxnId="{561BB502-C383-4CA8-AFA8-619833CC93D4}">
      <dgm:prSet/>
      <dgm:spPr/>
      <dgm:t>
        <a:bodyPr/>
        <a:lstStyle/>
        <a:p>
          <a:endParaRPr kumimoji="1" lang="ja-JP" altLang="en-US"/>
        </a:p>
      </dgm:t>
    </dgm:pt>
    <dgm:pt modelId="{0ADC3CD0-CFCD-4260-87DE-014A536A581A}" type="sibTrans" cxnId="{561BB502-C383-4CA8-AFA8-619833CC93D4}">
      <dgm:prSet/>
      <dgm:spPr/>
      <dgm:t>
        <a:bodyPr/>
        <a:lstStyle/>
        <a:p>
          <a:endParaRPr kumimoji="1" lang="ja-JP" altLang="en-US"/>
        </a:p>
      </dgm:t>
    </dgm:pt>
    <dgm:pt modelId="{40E97009-F286-452D-AA81-25700F3F22D0}" type="pres">
      <dgm:prSet presAssocID="{325D881B-8594-408F-B7EF-88F60F4BDCBB}" presName="linear" presStyleCnt="0">
        <dgm:presLayoutVars>
          <dgm:animLvl val="lvl"/>
          <dgm:resizeHandles val="exact"/>
        </dgm:presLayoutVars>
      </dgm:prSet>
      <dgm:spPr/>
    </dgm:pt>
    <dgm:pt modelId="{E1AD69ED-664E-4A01-9C24-4A5F9A46ECF4}" type="pres">
      <dgm:prSet presAssocID="{2ABAECA3-C957-4CA2-B304-C0ACB5718A67}" presName="parentText" presStyleLbl="node1" presStyleIdx="0" presStyleCnt="2">
        <dgm:presLayoutVars>
          <dgm:chMax val="0"/>
          <dgm:bulletEnabled val="1"/>
        </dgm:presLayoutVars>
      </dgm:prSet>
      <dgm:spPr/>
    </dgm:pt>
    <dgm:pt modelId="{659B8A6E-6AB7-48A5-A48C-53BC771EAD32}" type="pres">
      <dgm:prSet presAssocID="{2ABAECA3-C957-4CA2-B304-C0ACB5718A67}" presName="childText" presStyleLbl="revTx" presStyleIdx="0" presStyleCnt="2">
        <dgm:presLayoutVars>
          <dgm:bulletEnabled val="1"/>
        </dgm:presLayoutVars>
      </dgm:prSet>
      <dgm:spPr/>
    </dgm:pt>
    <dgm:pt modelId="{AECFB5BE-A301-4E3A-B250-5D40EC3203D3}" type="pres">
      <dgm:prSet presAssocID="{B08B4D57-5E23-466B-A2C8-30B43138AE04}" presName="parentText" presStyleLbl="node1" presStyleIdx="1" presStyleCnt="2">
        <dgm:presLayoutVars>
          <dgm:chMax val="0"/>
          <dgm:bulletEnabled val="1"/>
        </dgm:presLayoutVars>
      </dgm:prSet>
      <dgm:spPr/>
    </dgm:pt>
    <dgm:pt modelId="{CC702C96-817F-467F-928E-D49C3087261F}" type="pres">
      <dgm:prSet presAssocID="{B08B4D57-5E23-466B-A2C8-30B43138AE04}" presName="childText" presStyleLbl="revTx" presStyleIdx="1" presStyleCnt="2">
        <dgm:presLayoutVars>
          <dgm:bulletEnabled val="1"/>
        </dgm:presLayoutVars>
      </dgm:prSet>
      <dgm:spPr/>
    </dgm:pt>
  </dgm:ptLst>
  <dgm:cxnLst>
    <dgm:cxn modelId="{561BB502-C383-4CA8-AFA8-619833CC93D4}" srcId="{B08B4D57-5E23-466B-A2C8-30B43138AE04}" destId="{76C0170E-0E41-409D-9251-9200E1BE5014}" srcOrd="0" destOrd="0" parTransId="{C16C7903-DA41-42A5-B412-64145E7741E4}" sibTransId="{0ADC3CD0-CFCD-4260-87DE-014A536A581A}"/>
    <dgm:cxn modelId="{76D3543E-5ECE-4008-AECB-498BDFB42877}" type="presOf" srcId="{325D881B-8594-408F-B7EF-88F60F4BDCBB}" destId="{40E97009-F286-452D-AA81-25700F3F22D0}" srcOrd="0" destOrd="0" presId="urn:microsoft.com/office/officeart/2005/8/layout/vList2"/>
    <dgm:cxn modelId="{0E6B7070-8C6A-4662-B7C9-BE7E6ADBFFC4}" type="presOf" srcId="{76C0170E-0E41-409D-9251-9200E1BE5014}" destId="{CC702C96-817F-467F-928E-D49C3087261F}" srcOrd="0" destOrd="0" presId="urn:microsoft.com/office/officeart/2005/8/layout/vList2"/>
    <dgm:cxn modelId="{53C7BC8D-62B6-401B-A66D-2320F83E660B}" srcId="{325D881B-8594-408F-B7EF-88F60F4BDCBB}" destId="{B08B4D57-5E23-466B-A2C8-30B43138AE04}" srcOrd="1" destOrd="0" parTransId="{35A77FEB-276F-4BE0-BE60-1CCDB8F9B83D}" sibTransId="{26BF8FAE-0E80-44FE-AE05-719D57F74B87}"/>
    <dgm:cxn modelId="{71ACE3B7-B374-4C9D-ABEE-4B72FB992361}" type="presOf" srcId="{DEF03ADC-1946-43E4-8725-2700E4723130}" destId="{659B8A6E-6AB7-48A5-A48C-53BC771EAD32}" srcOrd="0" destOrd="0" presId="urn:microsoft.com/office/officeart/2005/8/layout/vList2"/>
    <dgm:cxn modelId="{ACB61ACC-1700-47AD-AE9C-A2FA500B80DF}" type="presOf" srcId="{2ABAECA3-C957-4CA2-B304-C0ACB5718A67}" destId="{E1AD69ED-664E-4A01-9C24-4A5F9A46ECF4}" srcOrd="0" destOrd="0" presId="urn:microsoft.com/office/officeart/2005/8/layout/vList2"/>
    <dgm:cxn modelId="{1C34E1CF-0E63-4B24-8501-731319553C33}" srcId="{325D881B-8594-408F-B7EF-88F60F4BDCBB}" destId="{2ABAECA3-C957-4CA2-B304-C0ACB5718A67}" srcOrd="0" destOrd="0" parTransId="{4C1F9676-C847-4018-984A-77F2E0E74CA9}" sibTransId="{44A6C6D5-1385-4A73-A20A-6BF8052F96A4}"/>
    <dgm:cxn modelId="{66BB9BD8-26B1-4D7B-BF70-FB329E3B18C5}" type="presOf" srcId="{B08B4D57-5E23-466B-A2C8-30B43138AE04}" destId="{AECFB5BE-A301-4E3A-B250-5D40EC3203D3}" srcOrd="0" destOrd="0" presId="urn:microsoft.com/office/officeart/2005/8/layout/vList2"/>
    <dgm:cxn modelId="{707902F3-6962-496A-BA9B-B96B12604E5A}" srcId="{2ABAECA3-C957-4CA2-B304-C0ACB5718A67}" destId="{DEF03ADC-1946-43E4-8725-2700E4723130}" srcOrd="0" destOrd="0" parTransId="{1C92EF6C-8E9D-4112-A0FD-933E810BACCA}" sibTransId="{61BD75B8-67CA-492A-BE2F-A58772B92F4D}"/>
    <dgm:cxn modelId="{67C36FDF-60E0-4459-A021-D83058DD721F}" type="presParOf" srcId="{40E97009-F286-452D-AA81-25700F3F22D0}" destId="{E1AD69ED-664E-4A01-9C24-4A5F9A46ECF4}" srcOrd="0" destOrd="0" presId="urn:microsoft.com/office/officeart/2005/8/layout/vList2"/>
    <dgm:cxn modelId="{E4871DD9-EC0A-4250-BEA7-C726A6181C04}" type="presParOf" srcId="{40E97009-F286-452D-AA81-25700F3F22D0}" destId="{659B8A6E-6AB7-48A5-A48C-53BC771EAD32}" srcOrd="1" destOrd="0" presId="urn:microsoft.com/office/officeart/2005/8/layout/vList2"/>
    <dgm:cxn modelId="{48E609A5-A48F-434C-8348-58B563218447}" type="presParOf" srcId="{40E97009-F286-452D-AA81-25700F3F22D0}" destId="{AECFB5BE-A301-4E3A-B250-5D40EC3203D3}" srcOrd="2" destOrd="0" presId="urn:microsoft.com/office/officeart/2005/8/layout/vList2"/>
    <dgm:cxn modelId="{EF31435E-4AFA-4A04-BFAF-1337702C0AE6}" type="presParOf" srcId="{40E97009-F286-452D-AA81-25700F3F22D0}" destId="{CC702C96-817F-467F-928E-D49C3087261F}"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5D881B-8594-408F-B7EF-88F60F4BDCB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2ABAECA3-C957-4CA2-B304-C0ACB5718A67}">
      <dgm:prSet phldrT="[テキスト]"/>
      <dgm:spPr>
        <a:solidFill>
          <a:schemeClr val="accent3"/>
        </a:solidFill>
      </dgm:spPr>
      <dgm:t>
        <a:bodyPr/>
        <a:lstStyle/>
        <a:p>
          <a:r>
            <a:rPr kumimoji="1" lang="ja-JP" altLang="en-US" dirty="0"/>
            <a:t>ランダムテスト</a:t>
          </a:r>
        </a:p>
      </dgm:t>
    </dgm:pt>
    <dgm:pt modelId="{4C1F9676-C847-4018-984A-77F2E0E74CA9}" type="parTrans" cxnId="{1C34E1CF-0E63-4B24-8501-731319553C33}">
      <dgm:prSet/>
      <dgm:spPr/>
      <dgm:t>
        <a:bodyPr/>
        <a:lstStyle/>
        <a:p>
          <a:endParaRPr kumimoji="1" lang="ja-JP" altLang="en-US"/>
        </a:p>
      </dgm:t>
    </dgm:pt>
    <dgm:pt modelId="{44A6C6D5-1385-4A73-A20A-6BF8052F96A4}" type="sibTrans" cxnId="{1C34E1CF-0E63-4B24-8501-731319553C33}">
      <dgm:prSet/>
      <dgm:spPr/>
      <dgm:t>
        <a:bodyPr/>
        <a:lstStyle/>
        <a:p>
          <a:endParaRPr kumimoji="1" lang="ja-JP" altLang="en-US"/>
        </a:p>
      </dgm:t>
    </dgm:pt>
    <dgm:pt modelId="{DEF03ADC-1946-43E4-8725-2700E4723130}">
      <dgm:prSet phldrT="[テキスト]"/>
      <dgm:spPr/>
      <dgm:t>
        <a:bodyPr/>
        <a:lstStyle/>
        <a:p>
          <a:r>
            <a:rPr kumimoji="1" lang="en-US" altLang="ja-JP" dirty="0" err="1"/>
            <a:t>QuickCheck</a:t>
          </a:r>
          <a:endParaRPr kumimoji="1" lang="ja-JP" altLang="en-US" dirty="0"/>
        </a:p>
      </dgm:t>
    </dgm:pt>
    <dgm:pt modelId="{1C92EF6C-8E9D-4112-A0FD-933E810BACCA}" type="parTrans" cxnId="{707902F3-6962-496A-BA9B-B96B12604E5A}">
      <dgm:prSet/>
      <dgm:spPr/>
      <dgm:t>
        <a:bodyPr/>
        <a:lstStyle/>
        <a:p>
          <a:endParaRPr kumimoji="1" lang="ja-JP" altLang="en-US"/>
        </a:p>
      </dgm:t>
    </dgm:pt>
    <dgm:pt modelId="{61BD75B8-67CA-492A-BE2F-A58772B92F4D}" type="sibTrans" cxnId="{707902F3-6962-496A-BA9B-B96B12604E5A}">
      <dgm:prSet/>
      <dgm:spPr/>
      <dgm:t>
        <a:bodyPr/>
        <a:lstStyle/>
        <a:p>
          <a:endParaRPr kumimoji="1" lang="ja-JP" altLang="en-US"/>
        </a:p>
      </dgm:t>
    </dgm:pt>
    <dgm:pt modelId="{B08B4D57-5E23-466B-A2C8-30B43138AE04}">
      <dgm:prSet phldrT="[テキスト]"/>
      <dgm:spPr>
        <a:solidFill>
          <a:srgbClr val="FFC000"/>
        </a:solidFill>
      </dgm:spPr>
      <dgm:t>
        <a:bodyPr/>
        <a:lstStyle/>
        <a:p>
          <a:r>
            <a:rPr kumimoji="1" lang="ja-JP" altLang="en-US" dirty="0"/>
            <a:t>境界値テスト</a:t>
          </a:r>
        </a:p>
      </dgm:t>
    </dgm:pt>
    <dgm:pt modelId="{35A77FEB-276F-4BE0-BE60-1CCDB8F9B83D}" type="parTrans" cxnId="{53C7BC8D-62B6-401B-A66D-2320F83E660B}">
      <dgm:prSet/>
      <dgm:spPr/>
      <dgm:t>
        <a:bodyPr/>
        <a:lstStyle/>
        <a:p>
          <a:endParaRPr kumimoji="1" lang="ja-JP" altLang="en-US"/>
        </a:p>
      </dgm:t>
    </dgm:pt>
    <dgm:pt modelId="{26BF8FAE-0E80-44FE-AE05-719D57F74B87}" type="sibTrans" cxnId="{53C7BC8D-62B6-401B-A66D-2320F83E660B}">
      <dgm:prSet/>
      <dgm:spPr/>
      <dgm:t>
        <a:bodyPr/>
        <a:lstStyle/>
        <a:p>
          <a:endParaRPr kumimoji="1" lang="ja-JP" altLang="en-US"/>
        </a:p>
      </dgm:t>
    </dgm:pt>
    <dgm:pt modelId="{76C0170E-0E41-409D-9251-9200E1BE5014}">
      <dgm:prSet phldrT="[テキスト]"/>
      <dgm:spPr/>
      <dgm:t>
        <a:bodyPr/>
        <a:lstStyle/>
        <a:p>
          <a:r>
            <a:rPr kumimoji="1" lang="ja-JP" altLang="en-US" dirty="0"/>
            <a:t>列挙型・代数型データ群</a:t>
          </a:r>
        </a:p>
      </dgm:t>
    </dgm:pt>
    <dgm:pt modelId="{C16C7903-DA41-42A5-B412-64145E7741E4}" type="parTrans" cxnId="{561BB502-C383-4CA8-AFA8-619833CC93D4}">
      <dgm:prSet/>
      <dgm:spPr/>
      <dgm:t>
        <a:bodyPr/>
        <a:lstStyle/>
        <a:p>
          <a:endParaRPr kumimoji="1" lang="ja-JP" altLang="en-US"/>
        </a:p>
      </dgm:t>
    </dgm:pt>
    <dgm:pt modelId="{0ADC3CD0-CFCD-4260-87DE-014A536A581A}" type="sibTrans" cxnId="{561BB502-C383-4CA8-AFA8-619833CC93D4}">
      <dgm:prSet/>
      <dgm:spPr/>
      <dgm:t>
        <a:bodyPr/>
        <a:lstStyle/>
        <a:p>
          <a:endParaRPr kumimoji="1" lang="ja-JP" altLang="en-US"/>
        </a:p>
      </dgm:t>
    </dgm:pt>
    <dgm:pt modelId="{40E97009-F286-452D-AA81-25700F3F22D0}" type="pres">
      <dgm:prSet presAssocID="{325D881B-8594-408F-B7EF-88F60F4BDCBB}" presName="linear" presStyleCnt="0">
        <dgm:presLayoutVars>
          <dgm:animLvl val="lvl"/>
          <dgm:resizeHandles val="exact"/>
        </dgm:presLayoutVars>
      </dgm:prSet>
      <dgm:spPr/>
    </dgm:pt>
    <dgm:pt modelId="{E1AD69ED-664E-4A01-9C24-4A5F9A46ECF4}" type="pres">
      <dgm:prSet presAssocID="{2ABAECA3-C957-4CA2-B304-C0ACB5718A67}" presName="parentText" presStyleLbl="node1" presStyleIdx="0" presStyleCnt="2">
        <dgm:presLayoutVars>
          <dgm:chMax val="0"/>
          <dgm:bulletEnabled val="1"/>
        </dgm:presLayoutVars>
      </dgm:prSet>
      <dgm:spPr/>
    </dgm:pt>
    <dgm:pt modelId="{659B8A6E-6AB7-48A5-A48C-53BC771EAD32}" type="pres">
      <dgm:prSet presAssocID="{2ABAECA3-C957-4CA2-B304-C0ACB5718A67}" presName="childText" presStyleLbl="revTx" presStyleIdx="0" presStyleCnt="2">
        <dgm:presLayoutVars>
          <dgm:bulletEnabled val="1"/>
        </dgm:presLayoutVars>
      </dgm:prSet>
      <dgm:spPr/>
    </dgm:pt>
    <dgm:pt modelId="{AECFB5BE-A301-4E3A-B250-5D40EC3203D3}" type="pres">
      <dgm:prSet presAssocID="{B08B4D57-5E23-466B-A2C8-30B43138AE04}" presName="parentText" presStyleLbl="node1" presStyleIdx="1" presStyleCnt="2">
        <dgm:presLayoutVars>
          <dgm:chMax val="0"/>
          <dgm:bulletEnabled val="1"/>
        </dgm:presLayoutVars>
      </dgm:prSet>
      <dgm:spPr/>
    </dgm:pt>
    <dgm:pt modelId="{CC702C96-817F-467F-928E-D49C3087261F}" type="pres">
      <dgm:prSet presAssocID="{B08B4D57-5E23-466B-A2C8-30B43138AE04}" presName="childText" presStyleLbl="revTx" presStyleIdx="1" presStyleCnt="2">
        <dgm:presLayoutVars>
          <dgm:bulletEnabled val="1"/>
        </dgm:presLayoutVars>
      </dgm:prSet>
      <dgm:spPr/>
    </dgm:pt>
  </dgm:ptLst>
  <dgm:cxnLst>
    <dgm:cxn modelId="{561BB502-C383-4CA8-AFA8-619833CC93D4}" srcId="{B08B4D57-5E23-466B-A2C8-30B43138AE04}" destId="{76C0170E-0E41-409D-9251-9200E1BE5014}" srcOrd="0" destOrd="0" parTransId="{C16C7903-DA41-42A5-B412-64145E7741E4}" sibTransId="{0ADC3CD0-CFCD-4260-87DE-014A536A581A}"/>
    <dgm:cxn modelId="{76D3543E-5ECE-4008-AECB-498BDFB42877}" type="presOf" srcId="{325D881B-8594-408F-B7EF-88F60F4BDCBB}" destId="{40E97009-F286-452D-AA81-25700F3F22D0}" srcOrd="0" destOrd="0" presId="urn:microsoft.com/office/officeart/2005/8/layout/vList2"/>
    <dgm:cxn modelId="{0E6B7070-8C6A-4662-B7C9-BE7E6ADBFFC4}" type="presOf" srcId="{76C0170E-0E41-409D-9251-9200E1BE5014}" destId="{CC702C96-817F-467F-928E-D49C3087261F}" srcOrd="0" destOrd="0" presId="urn:microsoft.com/office/officeart/2005/8/layout/vList2"/>
    <dgm:cxn modelId="{53C7BC8D-62B6-401B-A66D-2320F83E660B}" srcId="{325D881B-8594-408F-B7EF-88F60F4BDCBB}" destId="{B08B4D57-5E23-466B-A2C8-30B43138AE04}" srcOrd="1" destOrd="0" parTransId="{35A77FEB-276F-4BE0-BE60-1CCDB8F9B83D}" sibTransId="{26BF8FAE-0E80-44FE-AE05-719D57F74B87}"/>
    <dgm:cxn modelId="{71ACE3B7-B374-4C9D-ABEE-4B72FB992361}" type="presOf" srcId="{DEF03ADC-1946-43E4-8725-2700E4723130}" destId="{659B8A6E-6AB7-48A5-A48C-53BC771EAD32}" srcOrd="0" destOrd="0" presId="urn:microsoft.com/office/officeart/2005/8/layout/vList2"/>
    <dgm:cxn modelId="{ACB61ACC-1700-47AD-AE9C-A2FA500B80DF}" type="presOf" srcId="{2ABAECA3-C957-4CA2-B304-C0ACB5718A67}" destId="{E1AD69ED-664E-4A01-9C24-4A5F9A46ECF4}" srcOrd="0" destOrd="0" presId="urn:microsoft.com/office/officeart/2005/8/layout/vList2"/>
    <dgm:cxn modelId="{1C34E1CF-0E63-4B24-8501-731319553C33}" srcId="{325D881B-8594-408F-B7EF-88F60F4BDCBB}" destId="{2ABAECA3-C957-4CA2-B304-C0ACB5718A67}" srcOrd="0" destOrd="0" parTransId="{4C1F9676-C847-4018-984A-77F2E0E74CA9}" sibTransId="{44A6C6D5-1385-4A73-A20A-6BF8052F96A4}"/>
    <dgm:cxn modelId="{66BB9BD8-26B1-4D7B-BF70-FB329E3B18C5}" type="presOf" srcId="{B08B4D57-5E23-466B-A2C8-30B43138AE04}" destId="{AECFB5BE-A301-4E3A-B250-5D40EC3203D3}" srcOrd="0" destOrd="0" presId="urn:microsoft.com/office/officeart/2005/8/layout/vList2"/>
    <dgm:cxn modelId="{707902F3-6962-496A-BA9B-B96B12604E5A}" srcId="{2ABAECA3-C957-4CA2-B304-C0ACB5718A67}" destId="{DEF03ADC-1946-43E4-8725-2700E4723130}" srcOrd="0" destOrd="0" parTransId="{1C92EF6C-8E9D-4112-A0FD-933E810BACCA}" sibTransId="{61BD75B8-67CA-492A-BE2F-A58772B92F4D}"/>
    <dgm:cxn modelId="{67C36FDF-60E0-4459-A021-D83058DD721F}" type="presParOf" srcId="{40E97009-F286-452D-AA81-25700F3F22D0}" destId="{E1AD69ED-664E-4A01-9C24-4A5F9A46ECF4}" srcOrd="0" destOrd="0" presId="urn:microsoft.com/office/officeart/2005/8/layout/vList2"/>
    <dgm:cxn modelId="{E4871DD9-EC0A-4250-BEA7-C726A6181C04}" type="presParOf" srcId="{40E97009-F286-452D-AA81-25700F3F22D0}" destId="{659B8A6E-6AB7-48A5-A48C-53BC771EAD32}" srcOrd="1" destOrd="0" presId="urn:microsoft.com/office/officeart/2005/8/layout/vList2"/>
    <dgm:cxn modelId="{48E609A5-A48F-434C-8348-58B563218447}" type="presParOf" srcId="{40E97009-F286-452D-AA81-25700F3F22D0}" destId="{AECFB5BE-A301-4E3A-B250-5D40EC3203D3}" srcOrd="2" destOrd="0" presId="urn:microsoft.com/office/officeart/2005/8/layout/vList2"/>
    <dgm:cxn modelId="{EF31435E-4AFA-4A04-BFAF-1337702C0AE6}" type="presParOf" srcId="{40E97009-F286-452D-AA81-25700F3F22D0}" destId="{CC702C96-817F-467F-928E-D49C3087261F}"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D69ED-664E-4A01-9C24-4A5F9A46ECF4}">
      <dsp:nvSpPr>
        <dsp:cNvPr id="0" name=""/>
        <dsp:cNvSpPr/>
      </dsp:nvSpPr>
      <dsp:spPr>
        <a:xfrm>
          <a:off x="0" y="26637"/>
          <a:ext cx="7886700" cy="1368900"/>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kumimoji="1" lang="ja-JP" altLang="en-US" sz="4500" kern="1200" dirty="0"/>
            <a:t>ランダムテスト</a:t>
          </a:r>
        </a:p>
      </dsp:txBody>
      <dsp:txXfrm>
        <a:off x="66824" y="93461"/>
        <a:ext cx="7753052" cy="1235252"/>
      </dsp:txXfrm>
    </dsp:sp>
    <dsp:sp modelId="{659B8A6E-6AB7-48A5-A48C-53BC771EAD32}">
      <dsp:nvSpPr>
        <dsp:cNvPr id="0" name=""/>
        <dsp:cNvSpPr/>
      </dsp:nvSpPr>
      <dsp:spPr>
        <a:xfrm>
          <a:off x="0" y="1395537"/>
          <a:ext cx="7886700"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57150" rIns="320040" bIns="57150" numCol="1" spcCol="1270" anchor="t" anchorCtr="0">
          <a:noAutofit/>
        </a:bodyPr>
        <a:lstStyle/>
        <a:p>
          <a:pPr marL="285750" lvl="1" indent="-285750" algn="l" defTabSz="1555750">
            <a:lnSpc>
              <a:spcPct val="90000"/>
            </a:lnSpc>
            <a:spcBef>
              <a:spcPct val="0"/>
            </a:spcBef>
            <a:spcAft>
              <a:spcPct val="20000"/>
            </a:spcAft>
            <a:buChar char="•"/>
          </a:pPr>
          <a:r>
            <a:rPr kumimoji="1" lang="en-US" altLang="ja-JP" sz="3500" kern="1200" dirty="0" err="1"/>
            <a:t>QuickCheck</a:t>
          </a:r>
          <a:endParaRPr kumimoji="1" lang="ja-JP" altLang="en-US" sz="3500" kern="1200" dirty="0"/>
        </a:p>
      </dsp:txBody>
      <dsp:txXfrm>
        <a:off x="0" y="1395537"/>
        <a:ext cx="7886700" cy="745200"/>
      </dsp:txXfrm>
    </dsp:sp>
    <dsp:sp modelId="{AECFB5BE-A301-4E3A-B250-5D40EC3203D3}">
      <dsp:nvSpPr>
        <dsp:cNvPr id="0" name=""/>
        <dsp:cNvSpPr/>
      </dsp:nvSpPr>
      <dsp:spPr>
        <a:xfrm>
          <a:off x="0" y="2140737"/>
          <a:ext cx="7886700" cy="1368900"/>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kumimoji="1" lang="ja-JP" altLang="en-US" sz="4500" kern="1200" dirty="0"/>
            <a:t>境界値テスト</a:t>
          </a:r>
        </a:p>
      </dsp:txBody>
      <dsp:txXfrm>
        <a:off x="66824" y="2207561"/>
        <a:ext cx="7753052" cy="1235252"/>
      </dsp:txXfrm>
    </dsp:sp>
    <dsp:sp modelId="{CC702C96-817F-467F-928E-D49C3087261F}">
      <dsp:nvSpPr>
        <dsp:cNvPr id="0" name=""/>
        <dsp:cNvSpPr/>
      </dsp:nvSpPr>
      <dsp:spPr>
        <a:xfrm>
          <a:off x="0" y="3509637"/>
          <a:ext cx="7886700" cy="815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57150" rIns="320040" bIns="57150" numCol="1" spcCol="1270" anchor="t" anchorCtr="0">
          <a:noAutofit/>
        </a:bodyPr>
        <a:lstStyle/>
        <a:p>
          <a:pPr marL="285750" lvl="1" indent="-285750" algn="l" defTabSz="1555750">
            <a:lnSpc>
              <a:spcPct val="90000"/>
            </a:lnSpc>
            <a:spcBef>
              <a:spcPct val="0"/>
            </a:spcBef>
            <a:spcAft>
              <a:spcPct val="20000"/>
            </a:spcAft>
            <a:buChar char="•"/>
          </a:pPr>
          <a:r>
            <a:rPr kumimoji="1" lang="ja-JP" altLang="en-US" sz="3500" kern="1200" dirty="0"/>
            <a:t>列挙型・代数型データ群</a:t>
          </a:r>
        </a:p>
      </dsp:txBody>
      <dsp:txXfrm>
        <a:off x="0" y="3509637"/>
        <a:ext cx="7886700" cy="8150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D69ED-664E-4A01-9C24-4A5F9A46ECF4}">
      <dsp:nvSpPr>
        <dsp:cNvPr id="0" name=""/>
        <dsp:cNvSpPr/>
      </dsp:nvSpPr>
      <dsp:spPr>
        <a:xfrm>
          <a:off x="0" y="26637"/>
          <a:ext cx="7886700" cy="1368900"/>
        </a:xfrm>
        <a:prstGeom prst="round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kumimoji="1" lang="ja-JP" altLang="en-US" sz="4500" kern="1200" dirty="0"/>
            <a:t>ランダムテスト</a:t>
          </a:r>
        </a:p>
      </dsp:txBody>
      <dsp:txXfrm>
        <a:off x="66824" y="93461"/>
        <a:ext cx="7753052" cy="1235252"/>
      </dsp:txXfrm>
    </dsp:sp>
    <dsp:sp modelId="{659B8A6E-6AB7-48A5-A48C-53BC771EAD32}">
      <dsp:nvSpPr>
        <dsp:cNvPr id="0" name=""/>
        <dsp:cNvSpPr/>
      </dsp:nvSpPr>
      <dsp:spPr>
        <a:xfrm>
          <a:off x="0" y="1395537"/>
          <a:ext cx="7886700" cy="74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57150" rIns="320040" bIns="57150" numCol="1" spcCol="1270" anchor="t" anchorCtr="0">
          <a:noAutofit/>
        </a:bodyPr>
        <a:lstStyle/>
        <a:p>
          <a:pPr marL="285750" lvl="1" indent="-285750" algn="l" defTabSz="1555750">
            <a:lnSpc>
              <a:spcPct val="90000"/>
            </a:lnSpc>
            <a:spcBef>
              <a:spcPct val="0"/>
            </a:spcBef>
            <a:spcAft>
              <a:spcPct val="20000"/>
            </a:spcAft>
            <a:buChar char="•"/>
          </a:pPr>
          <a:r>
            <a:rPr kumimoji="1" lang="en-US" altLang="ja-JP" sz="3500" kern="1200" dirty="0" err="1"/>
            <a:t>QuickCheck</a:t>
          </a:r>
          <a:endParaRPr kumimoji="1" lang="ja-JP" altLang="en-US" sz="3500" kern="1200" dirty="0"/>
        </a:p>
      </dsp:txBody>
      <dsp:txXfrm>
        <a:off x="0" y="1395537"/>
        <a:ext cx="7886700" cy="745200"/>
      </dsp:txXfrm>
    </dsp:sp>
    <dsp:sp modelId="{AECFB5BE-A301-4E3A-B250-5D40EC3203D3}">
      <dsp:nvSpPr>
        <dsp:cNvPr id="0" name=""/>
        <dsp:cNvSpPr/>
      </dsp:nvSpPr>
      <dsp:spPr>
        <a:xfrm>
          <a:off x="0" y="2140737"/>
          <a:ext cx="7886700" cy="1368900"/>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kumimoji="1" lang="ja-JP" altLang="en-US" sz="4500" kern="1200" dirty="0"/>
            <a:t>境界値テスト</a:t>
          </a:r>
        </a:p>
      </dsp:txBody>
      <dsp:txXfrm>
        <a:off x="66824" y="2207561"/>
        <a:ext cx="7753052" cy="1235252"/>
      </dsp:txXfrm>
    </dsp:sp>
    <dsp:sp modelId="{CC702C96-817F-467F-928E-D49C3087261F}">
      <dsp:nvSpPr>
        <dsp:cNvPr id="0" name=""/>
        <dsp:cNvSpPr/>
      </dsp:nvSpPr>
      <dsp:spPr>
        <a:xfrm>
          <a:off x="0" y="3509637"/>
          <a:ext cx="7886700" cy="815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57150" rIns="320040" bIns="57150" numCol="1" spcCol="1270" anchor="t" anchorCtr="0">
          <a:noAutofit/>
        </a:bodyPr>
        <a:lstStyle/>
        <a:p>
          <a:pPr marL="285750" lvl="1" indent="-285750" algn="l" defTabSz="1555750">
            <a:lnSpc>
              <a:spcPct val="90000"/>
            </a:lnSpc>
            <a:spcBef>
              <a:spcPct val="0"/>
            </a:spcBef>
            <a:spcAft>
              <a:spcPct val="20000"/>
            </a:spcAft>
            <a:buChar char="•"/>
          </a:pPr>
          <a:r>
            <a:rPr kumimoji="1" lang="ja-JP" altLang="en-US" sz="3500" kern="1200" dirty="0"/>
            <a:t>列挙型・代数型データ群</a:t>
          </a:r>
        </a:p>
      </dsp:txBody>
      <dsp:txXfrm>
        <a:off x="0" y="3509637"/>
        <a:ext cx="7886700" cy="8150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A5509C-F5FF-48DD-8C9D-9AEFE2A7DE7D}" type="datetimeFigureOut">
              <a:rPr kumimoji="1" lang="ja-JP" altLang="en-US" smtClean="0"/>
              <a:t>2018/11/16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4CDA55-2699-4832-B0C2-3AF43CAE9C38}" type="slidenum">
              <a:rPr kumimoji="1" lang="ja-JP" altLang="en-US" smtClean="0"/>
              <a:t>‹#›</a:t>
            </a:fld>
            <a:endParaRPr kumimoji="1" lang="ja-JP" altLang="en-US"/>
          </a:p>
        </p:txBody>
      </p:sp>
    </p:spTree>
    <p:extLst>
      <p:ext uri="{BB962C8B-B14F-4D97-AF65-F5344CB8AC3E}">
        <p14:creationId xmlns:p14="http://schemas.microsoft.com/office/powerpoint/2010/main" val="141537980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コードカバレッジの</a:t>
            </a:r>
            <a:r>
              <a:rPr kumimoji="1" lang="en-US" altLang="ja-JP" dirty="0"/>
              <a:t>1</a:t>
            </a:r>
            <a:r>
              <a:rPr kumimoji="1" lang="ja-JP" altLang="en-US" dirty="0"/>
              <a:t>つ</a:t>
            </a:r>
            <a:r>
              <a:rPr kumimoji="1" lang="en-US" altLang="ja-JP" dirty="0"/>
              <a:t>.</a:t>
            </a:r>
            <a:r>
              <a:rPr kumimoji="1" lang="ja-JP" altLang="en-US" dirty="0"/>
              <a:t>テストの対象となるプログラムコード内部の分岐（ブランチ）の可能なすべて結果（真偽）のうち</a:t>
            </a:r>
            <a:r>
              <a:rPr kumimoji="1" lang="en-US" altLang="ja-JP" dirty="0"/>
              <a:t>,</a:t>
            </a:r>
            <a:r>
              <a:rPr kumimoji="1" lang="ja-JP" altLang="en-US" dirty="0"/>
              <a:t>テストを実施した割合を示す</a:t>
            </a:r>
            <a:r>
              <a:rPr kumimoji="1" lang="en-US" altLang="ja-JP" dirty="0"/>
              <a:t>.</a:t>
            </a:r>
            <a:r>
              <a:rPr kumimoji="1" lang="ja-JP" altLang="en-US" dirty="0"/>
              <a:t>コード内のすべての分岐について真の場合と偽の場合がそれぞれすくなくとも</a:t>
            </a:r>
            <a:r>
              <a:rPr kumimoji="1" lang="en-US" altLang="ja-JP" dirty="0"/>
              <a:t>1</a:t>
            </a:r>
            <a:r>
              <a:rPr kumimoji="1" lang="ja-JP" altLang="en-US" dirty="0"/>
              <a:t>回は出力されるようにテストを設計する</a:t>
            </a:r>
            <a:r>
              <a:rPr kumimoji="1" lang="en-US" altLang="ja-JP" dirty="0"/>
              <a:t>.</a:t>
            </a:r>
          </a:p>
          <a:p>
            <a:r>
              <a:rPr kumimoji="1" lang="ja-JP" altLang="en-US" dirty="0"/>
              <a:t>分岐カバレッジの達成基準は「与えられたプログラムのすべての入り口を出口</a:t>
            </a:r>
            <a:r>
              <a:rPr kumimoji="1" lang="en-US" altLang="ja-JP" dirty="0"/>
              <a:t>,</a:t>
            </a:r>
            <a:r>
              <a:rPr kumimoji="1" lang="ja-JP" altLang="en-US" dirty="0"/>
              <a:t>可能なすべての分岐の少なくとも</a:t>
            </a:r>
            <a:r>
              <a:rPr kumimoji="1" lang="en-US" altLang="ja-JP" dirty="0"/>
              <a:t>1</a:t>
            </a:r>
            <a:r>
              <a:rPr kumimoji="1" lang="ja-JP" altLang="en-US" dirty="0"/>
              <a:t>回テストすること」と定義されている</a:t>
            </a:r>
            <a:r>
              <a:rPr kumimoji="1" lang="en-US" altLang="ja-JP" dirty="0"/>
              <a:t>.</a:t>
            </a:r>
            <a:r>
              <a:rPr kumimoji="1" lang="ja-JP" altLang="en-US" dirty="0"/>
              <a:t>プログラムの条件判定に複数の条件文がある場合でも分岐にのみ着目する</a:t>
            </a:r>
            <a:r>
              <a:rPr kumimoji="1" lang="en-US" altLang="ja-JP" dirty="0"/>
              <a:t>.</a:t>
            </a:r>
          </a:p>
          <a:p>
            <a:endParaRPr kumimoji="1" lang="en-US" altLang="ja-JP" dirty="0"/>
          </a:p>
          <a:p>
            <a:r>
              <a:rPr kumimoji="1" lang="ja-JP" altLang="en-US" dirty="0"/>
              <a:t>コードカバレッジ：テスト対象となるプログラムコード（内部ロジック）全体の中で</a:t>
            </a:r>
            <a:r>
              <a:rPr kumimoji="1" lang="en-US" altLang="ja-JP" dirty="0"/>
              <a:t>,</a:t>
            </a:r>
            <a:r>
              <a:rPr kumimoji="1" lang="ja-JP" altLang="en-US" dirty="0"/>
              <a:t>テストが行われた部分が占める割合</a:t>
            </a:r>
            <a:r>
              <a:rPr kumimoji="1" lang="en-US" altLang="ja-JP" dirty="0"/>
              <a:t>.</a:t>
            </a:r>
            <a:r>
              <a:rPr kumimoji="1" lang="ja-JP" altLang="en-US" dirty="0"/>
              <a:t>パーセンテージで表現される</a:t>
            </a:r>
            <a:r>
              <a:rPr kumimoji="1" lang="en-US" altLang="ja-JP" dirty="0"/>
              <a:t>.</a:t>
            </a:r>
          </a:p>
          <a:p>
            <a:endParaRPr kumimoji="1" lang="en-US" altLang="ja-JP" dirty="0"/>
          </a:p>
          <a:p>
            <a:r>
              <a:rPr kumimoji="1" lang="ja-JP" altLang="en-US" dirty="0"/>
              <a:t>ブランチカバレッジ：条件判定の結果に着目</a:t>
            </a:r>
            <a:r>
              <a:rPr kumimoji="1" lang="en-US" altLang="ja-JP" dirty="0"/>
              <a:t>		</a:t>
            </a:r>
            <a:r>
              <a:rPr kumimoji="1" lang="ja-JP" altLang="en-US" dirty="0"/>
              <a:t>分岐網羅</a:t>
            </a:r>
            <a:r>
              <a:rPr kumimoji="1" lang="en-US" altLang="ja-JP" dirty="0"/>
              <a:t>	</a:t>
            </a:r>
          </a:p>
          <a:p>
            <a:r>
              <a:rPr kumimoji="1" lang="ja-JP" altLang="en-US" dirty="0"/>
              <a:t>ディシジョンカバレッジ：条件判定の結果に着目</a:t>
            </a:r>
            <a:r>
              <a:rPr kumimoji="1" lang="en-US" altLang="ja-JP" dirty="0"/>
              <a:t>		</a:t>
            </a:r>
            <a:r>
              <a:rPr kumimoji="1" lang="ja-JP" altLang="en-US" dirty="0"/>
              <a:t>判定条件網羅</a:t>
            </a:r>
            <a:endParaRPr kumimoji="1" lang="en-US" altLang="ja-JP" dirty="0"/>
          </a:p>
          <a:p>
            <a:r>
              <a:rPr kumimoji="1" lang="ja-JP" altLang="en-US" dirty="0"/>
              <a:t>ステートメントカバレッジ：命令文に着目（一番網羅性が低い）</a:t>
            </a:r>
            <a:r>
              <a:rPr kumimoji="1" lang="en-US" altLang="ja-JP" dirty="0"/>
              <a:t>	</a:t>
            </a:r>
            <a:r>
              <a:rPr kumimoji="1" lang="ja-JP" altLang="en-US" dirty="0"/>
              <a:t>命令分岐</a:t>
            </a:r>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3</a:t>
            </a:fld>
            <a:endParaRPr kumimoji="1" lang="ja-JP" altLang="en-US"/>
          </a:p>
        </p:txBody>
      </p:sp>
    </p:spTree>
    <p:extLst>
      <p:ext uri="{BB962C8B-B14F-4D97-AF65-F5344CB8AC3E}">
        <p14:creationId xmlns:p14="http://schemas.microsoft.com/office/powerpoint/2010/main" val="1128510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テストの対象となるプログラムコード内部の分岐（ブランチ）の可能なすべて結果（真偽）のうち</a:t>
            </a:r>
            <a:r>
              <a:rPr kumimoji="1" lang="en-US" altLang="ja-JP" sz="1200" dirty="0"/>
              <a:t>,</a:t>
            </a:r>
            <a:r>
              <a:rPr kumimoji="1" lang="ja-JP" altLang="en-US" sz="1200" b="1" dirty="0"/>
              <a:t>テストを実施した割合</a:t>
            </a:r>
          </a:p>
          <a:p>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4</a:t>
            </a:fld>
            <a:endParaRPr kumimoji="1" lang="ja-JP" altLang="en-US"/>
          </a:p>
        </p:txBody>
      </p:sp>
    </p:spTree>
    <p:extLst>
      <p:ext uri="{BB962C8B-B14F-4D97-AF65-F5344CB8AC3E}">
        <p14:creationId xmlns:p14="http://schemas.microsoft.com/office/powerpoint/2010/main" val="330879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分岐カバレッジを</a:t>
            </a:r>
            <a:r>
              <a:rPr kumimoji="1" lang="en-US" altLang="ja-JP" dirty="0"/>
              <a:t>100</a:t>
            </a:r>
            <a:r>
              <a:rPr kumimoji="1" lang="ja-JP" altLang="en-US" dirty="0"/>
              <a:t>％にするためにはこれらの</a:t>
            </a:r>
            <a:r>
              <a:rPr kumimoji="1" lang="en-US" altLang="ja-JP" dirty="0"/>
              <a:t>5</a:t>
            </a:r>
            <a:r>
              <a:rPr kumimoji="1" lang="ja-JP" altLang="en-US" dirty="0" err="1"/>
              <a:t>つの</a:t>
            </a:r>
            <a:r>
              <a:rPr kumimoji="1" lang="ja-JP" altLang="en-US" dirty="0"/>
              <a:t>分岐をすべて網羅するテストケースが必要</a:t>
            </a:r>
            <a:endParaRPr kumimoji="1" lang="en-US" altLang="ja-JP" dirty="0"/>
          </a:p>
          <a:p>
            <a:endParaRPr kumimoji="1" lang="en-US" altLang="ja-JP" dirty="0"/>
          </a:p>
          <a:p>
            <a:r>
              <a:rPr kumimoji="1" lang="ja-JP" altLang="en-US" dirty="0"/>
              <a:t>表１はテストケースとしての種類を抽象的に定義したもの</a:t>
            </a:r>
            <a:endParaRPr kumimoji="1" lang="en-US" altLang="ja-JP" dirty="0"/>
          </a:p>
          <a:p>
            <a:r>
              <a:rPr kumimoji="1" lang="ja-JP" altLang="en-US" dirty="0"/>
              <a:t>図８は実際に</a:t>
            </a:r>
            <a:r>
              <a:rPr kumimoji="1" lang="en-US" altLang="ja-JP" dirty="0"/>
              <a:t>100</a:t>
            </a:r>
            <a:r>
              <a:rPr kumimoji="1" lang="ja-JP" altLang="en-US" dirty="0"/>
              <a:t>％網羅を実現するテストケースである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5</a:t>
            </a:fld>
            <a:endParaRPr kumimoji="1" lang="ja-JP" altLang="en-US"/>
          </a:p>
        </p:txBody>
      </p:sp>
    </p:spTree>
    <p:extLst>
      <p:ext uri="{BB962C8B-B14F-4D97-AF65-F5344CB8AC3E}">
        <p14:creationId xmlns:p14="http://schemas.microsoft.com/office/powerpoint/2010/main" val="3393341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ランダムテストは無作為にテストケースを作成する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6</a:t>
            </a:fld>
            <a:endParaRPr kumimoji="1" lang="ja-JP" altLang="en-US"/>
          </a:p>
        </p:txBody>
      </p:sp>
    </p:spTree>
    <p:extLst>
      <p:ext uri="{BB962C8B-B14F-4D97-AF65-F5344CB8AC3E}">
        <p14:creationId xmlns:p14="http://schemas.microsoft.com/office/powerpoint/2010/main" val="2916052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テストケースを生成するには</a:t>
            </a:r>
            <a:r>
              <a:rPr kumimoji="1" lang="en-US" altLang="ja-JP" dirty="0"/>
              <a:t>2</a:t>
            </a:r>
            <a:r>
              <a:rPr kumimoji="1" lang="ja-JP" altLang="en-US" dirty="0" err="1"/>
              <a:t>つの</a:t>
            </a:r>
            <a:r>
              <a:rPr kumimoji="1" lang="ja-JP" altLang="en-US" dirty="0"/>
              <a:t>手法がある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7</a:t>
            </a:fld>
            <a:endParaRPr kumimoji="1" lang="ja-JP" altLang="en-US"/>
          </a:p>
        </p:txBody>
      </p:sp>
    </p:spTree>
    <p:extLst>
      <p:ext uri="{BB962C8B-B14F-4D97-AF65-F5344CB8AC3E}">
        <p14:creationId xmlns:p14="http://schemas.microsoft.com/office/powerpoint/2010/main" val="3205650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網羅性はない</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内部構造を考慮しない</a:t>
            </a:r>
            <a:r>
              <a:rPr kumimoji="1" lang="en-US" altLang="ja-JP" sz="1200" b="0" i="0" kern="1200" dirty="0">
                <a:solidFill>
                  <a:schemeClr val="tx1"/>
                </a:solidFill>
                <a:effectLst/>
                <a:latin typeface="+mn-lt"/>
                <a:ea typeface="+mn-ea"/>
                <a:cs typeface="+mn-cs"/>
              </a:rPr>
              <a:t>.</a:t>
            </a:r>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8</a:t>
            </a:fld>
            <a:endParaRPr kumimoji="1" lang="ja-JP" altLang="en-US"/>
          </a:p>
        </p:txBody>
      </p:sp>
    </p:spTree>
    <p:extLst>
      <p:ext uri="{BB962C8B-B14F-4D97-AF65-F5344CB8AC3E}">
        <p14:creationId xmlns:p14="http://schemas.microsoft.com/office/powerpoint/2010/main" val="980812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入力は自動生成ランダムの値</a:t>
            </a:r>
            <a:r>
              <a:rPr kumimoji="1" lang="en-US" altLang="ja-JP" dirty="0"/>
              <a:t>,</a:t>
            </a:r>
            <a:r>
              <a:rPr kumimoji="1" lang="ja-JP" altLang="en-US" dirty="0"/>
              <a:t>プログラムの出力結果が性質を満たすか調査しプログラムの妥当性を確認する</a:t>
            </a:r>
            <a:r>
              <a:rPr kumimoji="1" lang="en-US" altLang="ja-JP" dirty="0"/>
              <a:t>.</a:t>
            </a:r>
            <a:r>
              <a:rPr kumimoji="1" lang="ja-JP" altLang="en-US" dirty="0"/>
              <a:t>反する結果が出た場合</a:t>
            </a:r>
            <a:r>
              <a:rPr kumimoji="1" lang="en-US" altLang="ja-JP" dirty="0"/>
              <a:t>,</a:t>
            </a:r>
            <a:r>
              <a:rPr kumimoji="1" lang="ja-JP" altLang="en-US" dirty="0"/>
              <a:t>使用した入力を反例として出力することでソフトウェアの欠陥が特定可能</a:t>
            </a:r>
          </a:p>
          <a:p>
            <a:endParaRPr kumimoji="1" lang="en-US" altLang="ja-JP" dirty="0"/>
          </a:p>
          <a:p>
            <a:r>
              <a:rPr kumimoji="1" lang="ja-JP" altLang="en-US" dirty="0"/>
              <a:t>次に</a:t>
            </a:r>
            <a:r>
              <a:rPr kumimoji="1" lang="en-US" altLang="ja-JP" dirty="0" err="1"/>
              <a:t>QuickCheck</a:t>
            </a:r>
            <a:r>
              <a:rPr kumimoji="1" lang="ja-JP" altLang="en-US" dirty="0"/>
              <a:t>を用いた使用例をあげる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9</a:t>
            </a:fld>
            <a:endParaRPr kumimoji="1" lang="ja-JP" altLang="en-US"/>
          </a:p>
        </p:txBody>
      </p:sp>
    </p:spTree>
    <p:extLst>
      <p:ext uri="{BB962C8B-B14F-4D97-AF65-F5344CB8AC3E}">
        <p14:creationId xmlns:p14="http://schemas.microsoft.com/office/powerpoint/2010/main" val="4120097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このように</a:t>
            </a:r>
            <a:r>
              <a:rPr kumimoji="1" lang="en-US" altLang="ja-JP" dirty="0" err="1"/>
              <a:t>QuickCheck</a:t>
            </a:r>
            <a:r>
              <a:rPr kumimoji="1" lang="ja-JP" altLang="en-US" dirty="0"/>
              <a:t>を用いることでテスト担当者に対して性質を記述する負担は増加するが欠陥を検出するための入力とその入力に対する負担を取り除くことができる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13</a:t>
            </a:fld>
            <a:endParaRPr kumimoji="1" lang="ja-JP" altLang="en-US"/>
          </a:p>
        </p:txBody>
      </p:sp>
    </p:spTree>
    <p:extLst>
      <p:ext uri="{BB962C8B-B14F-4D97-AF65-F5344CB8AC3E}">
        <p14:creationId xmlns:p14="http://schemas.microsoft.com/office/powerpoint/2010/main" val="4076346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このように</a:t>
            </a:r>
            <a:r>
              <a:rPr kumimoji="1" lang="en-US" altLang="ja-JP" dirty="0" err="1"/>
              <a:t>QuickCheck</a:t>
            </a:r>
            <a:r>
              <a:rPr kumimoji="1" lang="ja-JP" altLang="en-US" dirty="0"/>
              <a:t>を用いることでテスト担当者に対して性質を記述する負担は増加するが</a:t>
            </a:r>
            <a:r>
              <a:rPr kumimoji="1" lang="en-US" altLang="ja-JP" dirty="0"/>
              <a:t>,</a:t>
            </a:r>
            <a:r>
              <a:rPr kumimoji="1" lang="ja-JP" altLang="en-US" dirty="0"/>
              <a:t>欠陥を検出するための入力とその入力に対して期待される正しい出力の組であるテストケースを考える負担を取り除くことができる</a:t>
            </a:r>
            <a:r>
              <a:rPr kumimoji="1" lang="en-US" altLang="ja-JP" dirty="0"/>
              <a:t>.</a:t>
            </a:r>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14</a:t>
            </a:fld>
            <a:endParaRPr kumimoji="1" lang="ja-JP" altLang="en-US"/>
          </a:p>
        </p:txBody>
      </p:sp>
    </p:spTree>
    <p:extLst>
      <p:ext uri="{BB962C8B-B14F-4D97-AF65-F5344CB8AC3E}">
        <p14:creationId xmlns:p14="http://schemas.microsoft.com/office/powerpoint/2010/main" val="693405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次に以前に述べたランダムテストの問題点を指摘する</a:t>
            </a:r>
            <a:r>
              <a:rPr kumimoji="1" lang="en-US" altLang="ja-JP" dirty="0"/>
              <a:t>.</a:t>
            </a:r>
            <a:r>
              <a:rPr kumimoji="1" lang="ja-JP" altLang="en-US" dirty="0"/>
              <a:t>それは境界値を網羅するテストケースを生成することができない</a:t>
            </a:r>
            <a:r>
              <a:rPr kumimoji="1" lang="en-US" altLang="ja-JP" dirty="0"/>
              <a:t>.</a:t>
            </a:r>
            <a:r>
              <a:rPr kumimoji="1" lang="en-US" altLang="ja-JP" dirty="0" err="1"/>
              <a:t>QuickCheck</a:t>
            </a:r>
            <a:r>
              <a:rPr kumimoji="1" lang="ja-JP" altLang="en-US" dirty="0"/>
              <a:t>を用いて説明する</a:t>
            </a:r>
            <a:r>
              <a:rPr kumimoji="1" lang="en-US" altLang="ja-JP" dirty="0"/>
              <a:t>.</a:t>
            </a:r>
          </a:p>
          <a:p>
            <a:r>
              <a:rPr kumimoji="1" lang="ja-JP" altLang="en-US" dirty="0"/>
              <a:t>このプログラムの境界値は</a:t>
            </a:r>
            <a:r>
              <a:rPr kumimoji="1" lang="en-US" altLang="ja-JP" dirty="0"/>
              <a:t>50</a:t>
            </a:r>
            <a:r>
              <a:rPr kumimoji="1" lang="ja-JP" altLang="en-US" dirty="0"/>
              <a:t>である</a:t>
            </a:r>
            <a:r>
              <a:rPr kumimoji="1" lang="en-US" altLang="ja-JP" dirty="0"/>
              <a:t>.</a:t>
            </a:r>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15</a:t>
            </a:fld>
            <a:endParaRPr kumimoji="1" lang="ja-JP" altLang="en-US"/>
          </a:p>
        </p:txBody>
      </p:sp>
    </p:spTree>
    <p:extLst>
      <p:ext uri="{BB962C8B-B14F-4D97-AF65-F5344CB8AC3E}">
        <p14:creationId xmlns:p14="http://schemas.microsoft.com/office/powerpoint/2010/main" val="3856550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そこで</a:t>
            </a:r>
            <a:r>
              <a:rPr kumimoji="1" lang="en-US" altLang="ja-JP" dirty="0" err="1"/>
              <a:t>QuickCheck</a:t>
            </a:r>
            <a:r>
              <a:rPr kumimoji="1" lang="ja-JP" altLang="en-US" dirty="0"/>
              <a:t>の問題点を解消するのが境界値テストである</a:t>
            </a:r>
            <a:r>
              <a:rPr kumimoji="1" lang="en-US" altLang="ja-JP" dirty="0"/>
              <a:t>.</a:t>
            </a:r>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18</a:t>
            </a:fld>
            <a:endParaRPr kumimoji="1" lang="ja-JP" altLang="en-US"/>
          </a:p>
        </p:txBody>
      </p:sp>
    </p:spTree>
    <p:extLst>
      <p:ext uri="{BB962C8B-B14F-4D97-AF65-F5344CB8AC3E}">
        <p14:creationId xmlns:p14="http://schemas.microsoft.com/office/powerpoint/2010/main" val="4068046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プログラム内に記述されている数値をテストケースとして生成するということ</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19</a:t>
            </a:fld>
            <a:endParaRPr kumimoji="1" lang="ja-JP" altLang="en-US"/>
          </a:p>
        </p:txBody>
      </p:sp>
    </p:spTree>
    <p:extLst>
      <p:ext uri="{BB962C8B-B14F-4D97-AF65-F5344CB8AC3E}">
        <p14:creationId xmlns:p14="http://schemas.microsoft.com/office/powerpoint/2010/main" val="3105600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変数の型には列挙型と代数型がある</a:t>
            </a:r>
            <a:endParaRPr kumimoji="1" lang="en-US" altLang="ja-JP" dirty="0"/>
          </a:p>
          <a:p>
            <a:r>
              <a:rPr kumimoji="1" lang="ja-JP" altLang="en-US" dirty="0"/>
              <a:t>列挙型の前後の値は簡単に一意に決めることができる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20</a:t>
            </a:fld>
            <a:endParaRPr kumimoji="1" lang="ja-JP" altLang="en-US"/>
          </a:p>
        </p:txBody>
      </p:sp>
    </p:spTree>
    <p:extLst>
      <p:ext uri="{BB962C8B-B14F-4D97-AF65-F5344CB8AC3E}">
        <p14:creationId xmlns:p14="http://schemas.microsoft.com/office/powerpoint/2010/main" val="1814650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このような代数データ型の値が分岐条件式中で境界値として記述されるプログラムに対して境界値テストを行う場合は</a:t>
            </a:r>
            <a:r>
              <a:rPr lang="ja-JP" altLang="en-US" dirty="0"/>
              <a:t>テストケースを生成するために前後の値として様々な値を用意する必要がある</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列挙型と比べて代数型は簡単に前後の値を一意に決めることができない</a:t>
            </a: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a:t>
            </a:r>
            <a:r>
              <a:rPr lang="ja-JP" altLang="en-US" dirty="0"/>
              <a:t>テストケースを生成するために前後の値として様々な値を用意する必要がある</a:t>
            </a: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21</a:t>
            </a:fld>
            <a:endParaRPr kumimoji="1" lang="ja-JP" altLang="en-US"/>
          </a:p>
        </p:txBody>
      </p:sp>
    </p:spTree>
    <p:extLst>
      <p:ext uri="{BB962C8B-B14F-4D97-AF65-F5344CB8AC3E}">
        <p14:creationId xmlns:p14="http://schemas.microsoft.com/office/powerpoint/2010/main" val="603570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リテラル：プログラムのソースコードにおいて使用される</a:t>
            </a:r>
            <a:r>
              <a:rPr kumimoji="1" lang="en-US" altLang="ja-JP" dirty="0"/>
              <a:t>,</a:t>
            </a:r>
            <a:r>
              <a:rPr kumimoji="1" lang="ja-JP" altLang="en-US" dirty="0"/>
              <a:t>数値や文字列を直接に記述した定数のこと</a:t>
            </a:r>
            <a:r>
              <a:rPr kumimoji="1" lang="en-US" altLang="ja-JP" dirty="0"/>
              <a:t>.</a:t>
            </a:r>
            <a:r>
              <a:rPr kumimoji="1" lang="ja-JP" altLang="en-US" dirty="0"/>
              <a:t>変数の対義語であり変更されないことを前提とした値</a:t>
            </a:r>
            <a:r>
              <a:rPr kumimoji="1" lang="en-US" altLang="ja-JP" dirty="0"/>
              <a:t>.</a:t>
            </a:r>
          </a:p>
          <a:p>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23</a:t>
            </a:fld>
            <a:endParaRPr kumimoji="1" lang="ja-JP" altLang="en-US"/>
          </a:p>
        </p:txBody>
      </p:sp>
    </p:spTree>
    <p:extLst>
      <p:ext uri="{BB962C8B-B14F-4D97-AF65-F5344CB8AC3E}">
        <p14:creationId xmlns:p14="http://schemas.microsoft.com/office/powerpoint/2010/main" val="1306127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ガード（</a:t>
            </a:r>
            <a:r>
              <a:rPr kumimoji="1" lang="en-US" altLang="ja-JP" dirty="0"/>
              <a:t>Guard</a:t>
            </a:r>
            <a:r>
              <a:rPr kumimoji="1" lang="ja-JP" altLang="en-US" dirty="0"/>
              <a:t>）：コンピュータ・プログラミング言語において条件文ないし条件分岐のような意味を持つものである分岐で処理を続けるために真と評価されなければならない式でもある</a:t>
            </a:r>
            <a:r>
              <a:rPr kumimoji="1" lang="en-US" altLang="ja-JP" dirty="0"/>
              <a:t>.</a:t>
            </a:r>
          </a:p>
          <a:p>
            <a:pPr fontAlgn="base"/>
            <a:r>
              <a:rPr kumimoji="1" lang="en-US" altLang="ja-JP" sz="1200" b="1" i="0" kern="1200" dirty="0">
                <a:solidFill>
                  <a:schemeClr val="tx1"/>
                </a:solidFill>
                <a:effectLst/>
                <a:latin typeface="+mn-lt"/>
                <a:ea typeface="+mn-ea"/>
                <a:cs typeface="+mn-cs"/>
              </a:rPr>
              <a:t>guard</a:t>
            </a:r>
            <a:r>
              <a:rPr kumimoji="1" lang="ja-JP" altLang="en-US" sz="1200" b="0" i="0" kern="1200" dirty="0">
                <a:solidFill>
                  <a:schemeClr val="tx1"/>
                </a:solidFill>
                <a:effectLst/>
                <a:latin typeface="+mn-lt"/>
                <a:ea typeface="+mn-ea"/>
                <a:cs typeface="+mn-cs"/>
              </a:rPr>
              <a:t>文は</a:t>
            </a:r>
            <a:r>
              <a:rPr kumimoji="1" lang="en-US" altLang="ja-JP" sz="1200" b="0"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条件を満たさない場合の処理を記述する構文</a:t>
            </a:r>
            <a:r>
              <a:rPr kumimoji="1" lang="ja-JP" altLang="en-US" sz="1200" b="0" i="0" kern="1200" dirty="0">
                <a:solidFill>
                  <a:schemeClr val="tx1"/>
                </a:solidFill>
                <a:effectLst/>
                <a:latin typeface="+mn-lt"/>
                <a:ea typeface="+mn-ea"/>
                <a:cs typeface="+mn-cs"/>
              </a:rPr>
              <a:t>です</a:t>
            </a:r>
            <a:r>
              <a:rPr kumimoji="1" lang="en-US" altLang="ja-JP" sz="1200" b="0" i="0" kern="1200" dirty="0">
                <a:solidFill>
                  <a:schemeClr val="tx1"/>
                </a:solidFill>
                <a:effectLst/>
                <a:latin typeface="+mn-lt"/>
                <a:ea typeface="+mn-ea"/>
                <a:cs typeface="+mn-cs"/>
              </a:rPr>
              <a:t>.</a:t>
            </a:r>
            <a:endParaRPr kumimoji="1" lang="ja-JP" altLang="en-US" sz="1200" b="0" i="0" kern="1200" dirty="0">
              <a:solidFill>
                <a:schemeClr val="tx1"/>
              </a:solidFill>
              <a:effectLst/>
              <a:latin typeface="+mn-lt"/>
              <a:ea typeface="+mn-ea"/>
              <a:cs typeface="+mn-cs"/>
            </a:endParaRPr>
          </a:p>
          <a:p>
            <a:br>
              <a:rPr lang="ja-JP" altLang="en-US" dirty="0"/>
            </a:b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24</a:t>
            </a:fld>
            <a:endParaRPr kumimoji="1" lang="ja-JP" altLang="en-US"/>
          </a:p>
        </p:txBody>
      </p:sp>
    </p:spTree>
    <p:extLst>
      <p:ext uri="{BB962C8B-B14F-4D97-AF65-F5344CB8AC3E}">
        <p14:creationId xmlns:p14="http://schemas.microsoft.com/office/powerpoint/2010/main" val="2363883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テストの対象となるプログラムコード内部の分岐（ブランチ）の可能なすべて結果（真偽）のうち</a:t>
            </a:r>
            <a:r>
              <a:rPr kumimoji="1" lang="en-US" altLang="ja-JP" sz="1200" dirty="0"/>
              <a:t>,</a:t>
            </a:r>
            <a:r>
              <a:rPr kumimoji="1" lang="ja-JP" altLang="en-US" sz="1200" b="1" dirty="0"/>
              <a:t>テストを実施した割合</a:t>
            </a:r>
          </a:p>
          <a:p>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25</a:t>
            </a:fld>
            <a:endParaRPr kumimoji="1" lang="ja-JP" altLang="en-US"/>
          </a:p>
        </p:txBody>
      </p:sp>
    </p:spTree>
    <p:extLst>
      <p:ext uri="{BB962C8B-B14F-4D97-AF65-F5344CB8AC3E}">
        <p14:creationId xmlns:p14="http://schemas.microsoft.com/office/powerpoint/2010/main" val="2612283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分岐カバレッジを</a:t>
            </a:r>
            <a:r>
              <a:rPr kumimoji="1" lang="en-US" altLang="ja-JP" dirty="0"/>
              <a:t>100</a:t>
            </a:r>
            <a:r>
              <a:rPr kumimoji="1" lang="ja-JP" altLang="en-US" dirty="0"/>
              <a:t>％にするためにはこれらの</a:t>
            </a:r>
            <a:r>
              <a:rPr kumimoji="1" lang="en-US" altLang="ja-JP" dirty="0"/>
              <a:t>5</a:t>
            </a:r>
            <a:r>
              <a:rPr kumimoji="1" lang="ja-JP" altLang="en-US" dirty="0" err="1"/>
              <a:t>つの</a:t>
            </a:r>
            <a:r>
              <a:rPr kumimoji="1" lang="ja-JP" altLang="en-US" dirty="0"/>
              <a:t>分岐をすべて網羅するテストケースが必要</a:t>
            </a:r>
            <a:endParaRPr kumimoji="1" lang="en-US" altLang="ja-JP" dirty="0"/>
          </a:p>
          <a:p>
            <a:endParaRPr kumimoji="1" lang="en-US" altLang="ja-JP" dirty="0"/>
          </a:p>
          <a:p>
            <a:r>
              <a:rPr kumimoji="1" lang="ja-JP" altLang="en-US" dirty="0"/>
              <a:t>表１はテストケースとしての種類を抽象的に定義したもの</a:t>
            </a:r>
            <a:endParaRPr kumimoji="1" lang="en-US" altLang="ja-JP" dirty="0"/>
          </a:p>
          <a:p>
            <a:r>
              <a:rPr kumimoji="1" lang="ja-JP" altLang="en-US" dirty="0"/>
              <a:t>図８は実際に</a:t>
            </a:r>
            <a:r>
              <a:rPr kumimoji="1" lang="en-US" altLang="ja-JP" dirty="0"/>
              <a:t>100</a:t>
            </a:r>
            <a:r>
              <a:rPr kumimoji="1" lang="ja-JP" altLang="en-US" dirty="0"/>
              <a:t>％網羅を実現するテストケースである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26</a:t>
            </a:fld>
            <a:endParaRPr kumimoji="1" lang="ja-JP" altLang="en-US"/>
          </a:p>
        </p:txBody>
      </p:sp>
    </p:spTree>
    <p:extLst>
      <p:ext uri="{BB962C8B-B14F-4D97-AF65-F5344CB8AC3E}">
        <p14:creationId xmlns:p14="http://schemas.microsoft.com/office/powerpoint/2010/main" val="105377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リテラルはプログラムに直接書かれている数値のこと</a:t>
            </a:r>
            <a:r>
              <a:rPr kumimoji="1" lang="en-US" altLang="ja-JP" dirty="0"/>
              <a:t>.</a:t>
            </a:r>
          </a:p>
          <a:p>
            <a:r>
              <a:rPr kumimoji="1" lang="ja-JP" altLang="en-US" dirty="0"/>
              <a:t>変数ではなくて定数</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28</a:t>
            </a:fld>
            <a:endParaRPr kumimoji="1" lang="ja-JP" altLang="en-US"/>
          </a:p>
        </p:txBody>
      </p:sp>
    </p:spTree>
    <p:extLst>
      <p:ext uri="{BB962C8B-B14F-4D97-AF65-F5344CB8AC3E}">
        <p14:creationId xmlns:p14="http://schemas.microsoft.com/office/powerpoint/2010/main" val="27476316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リテラルの再定義と前後の値の定義はテストケース生成のために行う</a:t>
            </a:r>
            <a:r>
              <a:rPr kumimoji="1" lang="en-US" altLang="ja-JP" dirty="0"/>
              <a:t>.</a:t>
            </a:r>
          </a:p>
          <a:p>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29</a:t>
            </a:fld>
            <a:endParaRPr kumimoji="1" lang="ja-JP" altLang="en-US"/>
          </a:p>
        </p:txBody>
      </p:sp>
    </p:spTree>
    <p:extLst>
      <p:ext uri="{BB962C8B-B14F-4D97-AF65-F5344CB8AC3E}">
        <p14:creationId xmlns:p14="http://schemas.microsoft.com/office/powerpoint/2010/main" val="2447964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これらは一般にリテラルとして定義される値である</a:t>
            </a:r>
            <a:r>
              <a:rPr kumimoji="1" lang="en-US" altLang="ja-JP" dirty="0"/>
              <a:t>.</a:t>
            </a:r>
          </a:p>
          <a:p>
            <a:endParaRPr kumimoji="1" lang="en-US" altLang="ja-JP" dirty="0"/>
          </a:p>
          <a:p>
            <a:r>
              <a:rPr kumimoji="1" lang="ja-JP" altLang="en-US" dirty="0"/>
              <a:t>条件分岐で境界値として現れる値は数値や文字以外の代数データ型も存在する</a:t>
            </a:r>
            <a:r>
              <a:rPr kumimoji="1" lang="en-US" altLang="ja-JP" dirty="0"/>
              <a:t>.</a:t>
            </a:r>
          </a:p>
          <a:p>
            <a:r>
              <a:rPr kumimoji="1" lang="ja-JP" altLang="en-US" dirty="0"/>
              <a:t>またその代数データ型はユーザ定義型としてプログラム毎に固有で生成可能である</a:t>
            </a:r>
            <a:r>
              <a:rPr kumimoji="1" lang="en-US" altLang="ja-JP" dirty="0"/>
              <a:t>.</a:t>
            </a:r>
          </a:p>
          <a:p>
            <a:r>
              <a:rPr kumimoji="1" lang="ja-JP" altLang="en-US" dirty="0"/>
              <a:t>上記の問題に対応するために提案手法で扱うリテラルの再定義を行う</a:t>
            </a:r>
            <a:r>
              <a:rPr kumimoji="1" lang="en-US" altLang="ja-JP" dirty="0"/>
              <a:t>.</a:t>
            </a:r>
          </a:p>
          <a:p>
            <a:endParaRPr kumimoji="1" lang="en-US" altLang="ja-JP" dirty="0"/>
          </a:p>
          <a:p>
            <a:r>
              <a:rPr kumimoji="1" lang="ja-JP" altLang="en-US" dirty="0"/>
              <a:t>これは数値・文字の再定義</a:t>
            </a:r>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31</a:t>
            </a:fld>
            <a:endParaRPr kumimoji="1" lang="ja-JP" altLang="en-US"/>
          </a:p>
        </p:txBody>
      </p:sp>
    </p:spTree>
    <p:extLst>
      <p:ext uri="{BB962C8B-B14F-4D97-AF65-F5344CB8AC3E}">
        <p14:creationId xmlns:p14="http://schemas.microsoft.com/office/powerpoint/2010/main" val="3477141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これは代数の再定義</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32</a:t>
            </a:fld>
            <a:endParaRPr kumimoji="1" lang="ja-JP" altLang="en-US"/>
          </a:p>
        </p:txBody>
      </p:sp>
    </p:spTree>
    <p:extLst>
      <p:ext uri="{BB962C8B-B14F-4D97-AF65-F5344CB8AC3E}">
        <p14:creationId xmlns:p14="http://schemas.microsoft.com/office/powerpoint/2010/main" val="1503933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これはパラメータを持たない値コンストラクタの再定義</a:t>
            </a:r>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33</a:t>
            </a:fld>
            <a:endParaRPr kumimoji="1" lang="ja-JP" altLang="en-US"/>
          </a:p>
        </p:txBody>
      </p:sp>
    </p:spTree>
    <p:extLst>
      <p:ext uri="{BB962C8B-B14F-4D97-AF65-F5344CB8AC3E}">
        <p14:creationId xmlns:p14="http://schemas.microsoft.com/office/powerpoint/2010/main" val="3502430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パターン１　すべての要素を前後の値に転置したリスト</a:t>
            </a:r>
            <a:endParaRPr kumimoji="1" lang="en-US" altLang="ja-JP" dirty="0"/>
          </a:p>
          <a:p>
            <a:r>
              <a:rPr kumimoji="1" lang="ja-JP" altLang="en-US" dirty="0"/>
              <a:t>パターン２　長さを１加減算したリスト</a:t>
            </a:r>
            <a:r>
              <a:rPr kumimoji="1" lang="en-US" altLang="ja-JP" dirty="0"/>
              <a:t>,</a:t>
            </a:r>
          </a:p>
          <a:p>
            <a:r>
              <a:rPr kumimoji="1" lang="ja-JP" altLang="en-US" dirty="0"/>
              <a:t>　　　　　　　減算の場合は末尾の要素を削除</a:t>
            </a:r>
            <a:r>
              <a:rPr kumimoji="1" lang="en-US" altLang="ja-JP" dirty="0"/>
              <a:t>,</a:t>
            </a:r>
            <a:r>
              <a:rPr kumimoji="1" lang="ja-JP" altLang="en-US" dirty="0"/>
              <a:t>加算の場合は末尾にランダムに生成した値を追加する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34</a:t>
            </a:fld>
            <a:endParaRPr kumimoji="1" lang="ja-JP" altLang="en-US"/>
          </a:p>
        </p:txBody>
      </p:sp>
    </p:spTree>
    <p:extLst>
      <p:ext uri="{BB962C8B-B14F-4D97-AF65-F5344CB8AC3E}">
        <p14:creationId xmlns:p14="http://schemas.microsoft.com/office/powerpoint/2010/main" val="2339829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パラメータを持たない値コンストラクタの前後の値</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35</a:t>
            </a:fld>
            <a:endParaRPr kumimoji="1" lang="ja-JP" altLang="en-US"/>
          </a:p>
        </p:txBody>
      </p:sp>
    </p:spTree>
    <p:extLst>
      <p:ext uri="{BB962C8B-B14F-4D97-AF65-F5344CB8AC3E}">
        <p14:creationId xmlns:p14="http://schemas.microsoft.com/office/powerpoint/2010/main" val="2443331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リテラルの再定義と前後の値の定義はテストケース生成のために行う</a:t>
            </a:r>
            <a:r>
              <a:rPr kumimoji="1" lang="en-US" altLang="ja-JP" dirty="0"/>
              <a:t>.</a:t>
            </a:r>
          </a:p>
          <a:p>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36</a:t>
            </a:fld>
            <a:endParaRPr kumimoji="1" lang="ja-JP" altLang="en-US"/>
          </a:p>
        </p:txBody>
      </p:sp>
    </p:spTree>
    <p:extLst>
      <p:ext uri="{BB962C8B-B14F-4D97-AF65-F5344CB8AC3E}">
        <p14:creationId xmlns:p14="http://schemas.microsoft.com/office/powerpoint/2010/main" val="28317447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拡張したリテラルの定義を基に</a:t>
            </a:r>
            <a:r>
              <a:rPr kumimoji="1" lang="en-US" altLang="ja-JP" dirty="0"/>
              <a:t>4</a:t>
            </a:r>
            <a:r>
              <a:rPr kumimoji="1" lang="ja-JP" altLang="en-US" dirty="0" err="1"/>
              <a:t>つの</a:t>
            </a:r>
            <a:r>
              <a:rPr kumimoji="1" lang="ja-JP" altLang="en-US" dirty="0"/>
              <a:t>分岐構文</a:t>
            </a:r>
            <a:r>
              <a:rPr kumimoji="1" lang="en-US" altLang="ja-JP" dirty="0"/>
              <a:t>,if</a:t>
            </a:r>
            <a:r>
              <a:rPr kumimoji="1" lang="ja-JP" altLang="en-US" dirty="0"/>
              <a:t>文</a:t>
            </a:r>
            <a:r>
              <a:rPr kumimoji="1" lang="en-US" altLang="ja-JP" dirty="0"/>
              <a:t>,</a:t>
            </a:r>
            <a:r>
              <a:rPr kumimoji="1" lang="ja-JP" altLang="en-US" dirty="0"/>
              <a:t>ガード</a:t>
            </a:r>
            <a:r>
              <a:rPr kumimoji="1" lang="en-US" altLang="ja-JP" dirty="0"/>
              <a:t>,case</a:t>
            </a:r>
            <a:r>
              <a:rPr kumimoji="1" lang="ja-JP" altLang="en-US" dirty="0"/>
              <a:t>文</a:t>
            </a:r>
            <a:r>
              <a:rPr kumimoji="1" lang="en-US" altLang="ja-JP" dirty="0"/>
              <a:t>,</a:t>
            </a:r>
            <a:r>
              <a:rPr kumimoji="1" lang="ja-JP" altLang="en-US" dirty="0"/>
              <a:t>そしてトップレベルのパターンマッチにおける条件文とパターン中のリテラルとそのリテラルと比較されている変数を抽出する</a:t>
            </a:r>
            <a:r>
              <a:rPr kumimoji="1" lang="en-US" altLang="ja-JP" dirty="0"/>
              <a:t>.</a:t>
            </a:r>
            <a:r>
              <a:rPr kumimoji="1" lang="ja-JP" altLang="en-US" dirty="0"/>
              <a:t>これらの抽出したデータはリテラルと変数の組として取り扱う</a:t>
            </a:r>
            <a:r>
              <a:rPr kumimoji="1" lang="en-US" altLang="ja-JP" dirty="0"/>
              <a:t>.</a:t>
            </a:r>
          </a:p>
          <a:p>
            <a:endParaRPr kumimoji="1" lang="en-US" altLang="ja-JP" dirty="0"/>
          </a:p>
          <a:p>
            <a:r>
              <a:rPr kumimoji="1" lang="ja-JP" altLang="en-US" dirty="0"/>
              <a:t>ガード（</a:t>
            </a:r>
            <a:r>
              <a:rPr kumimoji="1" lang="en-US" altLang="ja-JP" dirty="0"/>
              <a:t>Guard</a:t>
            </a:r>
            <a:r>
              <a:rPr kumimoji="1" lang="ja-JP" altLang="en-US" dirty="0"/>
              <a:t>）：コンピュータ・プログラミング言語において条件文ないし条件分岐のような意味を持つものである分岐で処理を続けるために真と評価されなければならない式でもある</a:t>
            </a:r>
            <a:r>
              <a:rPr kumimoji="1" lang="en-US" altLang="ja-JP" dirty="0"/>
              <a:t>.</a:t>
            </a:r>
          </a:p>
          <a:p>
            <a:r>
              <a:rPr kumimoji="1" lang="en-US" altLang="ja-JP" sz="1200" b="0" i="0" kern="1200" dirty="0">
                <a:solidFill>
                  <a:schemeClr val="tx1"/>
                </a:solidFill>
                <a:effectLst/>
                <a:latin typeface="+mn-lt"/>
                <a:ea typeface="+mn-ea"/>
                <a:cs typeface="+mn-cs"/>
              </a:rPr>
              <a:t>case </a:t>
            </a:r>
            <a:r>
              <a:rPr kumimoji="1" lang="ja-JP" altLang="en-US" sz="1200" b="0" i="0" kern="1200" dirty="0">
                <a:solidFill>
                  <a:schemeClr val="tx1"/>
                </a:solidFill>
                <a:effectLst/>
                <a:latin typeface="+mn-lt"/>
                <a:ea typeface="+mn-ea"/>
                <a:cs typeface="+mn-cs"/>
              </a:rPr>
              <a:t>の各パターンマッチには</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ガードを書くことでさらに分岐させられます</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ガードには真理値を書きます</a:t>
            </a:r>
            <a:r>
              <a:rPr kumimoji="1" lang="en-US" altLang="ja-JP" sz="1200" b="0" i="0" kern="1200" dirty="0">
                <a:solidFill>
                  <a:schemeClr val="tx1"/>
                </a:solidFill>
                <a:effectLst/>
                <a:latin typeface="+mn-lt"/>
                <a:ea typeface="+mn-ea"/>
                <a:cs typeface="+mn-cs"/>
              </a:rPr>
              <a:t>.</a:t>
            </a:r>
          </a:p>
          <a:p>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パターンマッチ：分岐のための手段</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ある型に対して構成子で分岐出来る</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トップレベルの関数を分けて書くことで分岐を実現</a:t>
            </a:r>
            <a:r>
              <a:rPr kumimoji="1" lang="en-US" altLang="ja-JP" sz="1200" b="0" i="0" kern="1200" dirty="0">
                <a:solidFill>
                  <a:schemeClr val="tx1"/>
                </a:solidFill>
                <a:effectLst/>
                <a:latin typeface="+mn-lt"/>
                <a:ea typeface="+mn-ea"/>
                <a:cs typeface="+mn-cs"/>
              </a:rPr>
              <a:t>.</a:t>
            </a:r>
          </a:p>
          <a:p>
            <a:r>
              <a:rPr kumimoji="1" lang="ja-JP" altLang="en-US" sz="1200" b="0" i="0" kern="1200" dirty="0">
                <a:solidFill>
                  <a:schemeClr val="tx1"/>
                </a:solidFill>
                <a:effectLst/>
                <a:latin typeface="+mn-lt"/>
                <a:ea typeface="+mn-ea"/>
                <a:cs typeface="+mn-cs"/>
              </a:rPr>
              <a:t>トップレベル：「関数の外」</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en-US" altLang="ja-JP" sz="1200" b="0" i="0" kern="1200" dirty="0">
                <a:solidFill>
                  <a:schemeClr val="tx1"/>
                </a:solidFill>
                <a:effectLst/>
                <a:latin typeface="+mn-lt"/>
                <a:ea typeface="+mn-ea"/>
                <a:cs typeface="+mn-cs"/>
              </a:rPr>
              <a:t>Bool:</a:t>
            </a:r>
            <a:r>
              <a:rPr kumimoji="1" lang="ja-JP" altLang="en-US" sz="1200" b="0" i="0" kern="1200" dirty="0">
                <a:solidFill>
                  <a:schemeClr val="tx1"/>
                </a:solidFill>
                <a:effectLst/>
                <a:latin typeface="+mn-lt"/>
                <a:ea typeface="+mn-ea"/>
                <a:cs typeface="+mn-cs"/>
              </a:rPr>
              <a:t>真理値</a:t>
            </a:r>
            <a:endParaRPr kumimoji="1" lang="en-US" altLang="ja-JP" sz="1200" b="0" i="0" kern="1200" dirty="0">
              <a:solidFill>
                <a:schemeClr val="tx1"/>
              </a:solidFill>
              <a:effectLst/>
              <a:latin typeface="+mn-lt"/>
              <a:ea typeface="+mn-ea"/>
              <a:cs typeface="+mn-cs"/>
            </a:endParaRPr>
          </a:p>
          <a:p>
            <a:r>
              <a:rPr kumimoji="1" lang="en-US" altLang="ja-JP" sz="1200" b="0" i="0" kern="1200" dirty="0">
                <a:solidFill>
                  <a:schemeClr val="tx1"/>
                </a:solidFill>
                <a:effectLst/>
                <a:latin typeface="+mn-lt"/>
                <a:ea typeface="+mn-ea"/>
                <a:cs typeface="+mn-cs"/>
              </a:rPr>
              <a:t>Integer:</a:t>
            </a:r>
            <a:r>
              <a:rPr kumimoji="1" lang="ja-JP" altLang="en-US" sz="1200" b="0" i="0" kern="1200" dirty="0">
                <a:solidFill>
                  <a:schemeClr val="tx1"/>
                </a:solidFill>
                <a:effectLst/>
                <a:latin typeface="+mn-lt"/>
                <a:ea typeface="+mn-ea"/>
                <a:cs typeface="+mn-cs"/>
              </a:rPr>
              <a:t>大きさに制限がない整数</a:t>
            </a:r>
            <a:endParaRPr kumimoji="1" lang="en-US" altLang="ja-JP" sz="1200" b="0" i="0" kern="1200" dirty="0">
              <a:solidFill>
                <a:schemeClr val="tx1"/>
              </a:solidFill>
              <a:effectLst/>
              <a:latin typeface="+mn-lt"/>
              <a:ea typeface="+mn-ea"/>
              <a:cs typeface="+mn-cs"/>
            </a:endParaRPr>
          </a:p>
          <a:p>
            <a:r>
              <a:rPr kumimoji="1" lang="en-US" altLang="ja-JP" sz="1200" b="0" i="0" kern="1200" dirty="0">
                <a:solidFill>
                  <a:schemeClr val="tx1"/>
                </a:solidFill>
                <a:effectLst/>
                <a:latin typeface="+mn-lt"/>
                <a:ea typeface="+mn-ea"/>
                <a:cs typeface="+mn-cs"/>
              </a:rPr>
              <a:t>Int:</a:t>
            </a:r>
            <a:r>
              <a:rPr kumimoji="1" lang="ja-JP" altLang="en-US" sz="1200" b="0" i="0" kern="1200" dirty="0">
                <a:solidFill>
                  <a:schemeClr val="tx1"/>
                </a:solidFill>
                <a:effectLst/>
                <a:latin typeface="+mn-lt"/>
                <a:ea typeface="+mn-ea"/>
                <a:cs typeface="+mn-cs"/>
              </a:rPr>
              <a:t>大きさに制限がある整数</a:t>
            </a:r>
            <a:endParaRPr kumimoji="1" lang="en-US" altLang="ja-JP" sz="1200" b="0" i="0" kern="1200" dirty="0">
              <a:solidFill>
                <a:schemeClr val="tx1"/>
              </a:solidFill>
              <a:effectLst/>
              <a:latin typeface="+mn-lt"/>
              <a:ea typeface="+mn-ea"/>
              <a:cs typeface="+mn-cs"/>
            </a:endParaRPr>
          </a:p>
          <a:p>
            <a:r>
              <a:rPr kumimoji="1" lang="en-US" altLang="ja-JP" sz="1200" b="0" i="0" kern="1200" dirty="0">
                <a:solidFill>
                  <a:schemeClr val="tx1"/>
                </a:solidFill>
                <a:effectLst/>
                <a:latin typeface="+mn-lt"/>
                <a:ea typeface="+mn-ea"/>
                <a:cs typeface="+mn-cs"/>
              </a:rPr>
              <a:t>[a]:</a:t>
            </a:r>
            <a:r>
              <a:rPr kumimoji="1" lang="ja-JP" altLang="en-US" sz="1200" b="0" i="0" kern="1200" dirty="0">
                <a:solidFill>
                  <a:schemeClr val="tx1"/>
                </a:solidFill>
                <a:effectLst/>
                <a:latin typeface="+mn-lt"/>
                <a:ea typeface="+mn-ea"/>
                <a:cs typeface="+mn-cs"/>
              </a:rPr>
              <a:t>リスト</a:t>
            </a:r>
            <a:endParaRPr kumimoji="1" lang="en-US" altLang="ja-JP" sz="1200" b="0" i="0" kern="1200" dirty="0">
              <a:solidFill>
                <a:schemeClr val="tx1"/>
              </a:solidFill>
              <a:effectLst/>
              <a:latin typeface="+mn-lt"/>
              <a:ea typeface="+mn-ea"/>
              <a:cs typeface="+mn-cs"/>
            </a:endParaRPr>
          </a:p>
          <a:p>
            <a:r>
              <a:rPr kumimoji="1" lang="en-US" altLang="ja-JP" sz="1200" b="0" i="0" kern="1200" dirty="0">
                <a:solidFill>
                  <a:schemeClr val="tx1"/>
                </a:solidFill>
                <a:effectLst/>
                <a:latin typeface="+mn-lt"/>
                <a:ea typeface="+mn-ea"/>
                <a:cs typeface="+mn-cs"/>
              </a:rPr>
              <a:t>(</a:t>
            </a:r>
            <a:r>
              <a:rPr kumimoji="1" lang="en-US" altLang="ja-JP" sz="1200" b="0" i="0" kern="1200" dirty="0" err="1">
                <a:solidFill>
                  <a:schemeClr val="tx1"/>
                </a:solidFill>
                <a:effectLst/>
                <a:latin typeface="+mn-lt"/>
                <a:ea typeface="+mn-ea"/>
                <a:cs typeface="+mn-cs"/>
              </a:rPr>
              <a:t>a,b</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組（ダブル）</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37</a:t>
            </a:fld>
            <a:endParaRPr kumimoji="1" lang="ja-JP" altLang="en-US"/>
          </a:p>
        </p:txBody>
      </p:sp>
    </p:spTree>
    <p:extLst>
      <p:ext uri="{BB962C8B-B14F-4D97-AF65-F5344CB8AC3E}">
        <p14:creationId xmlns:p14="http://schemas.microsoft.com/office/powerpoint/2010/main" val="23468408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Step1</a:t>
            </a:r>
            <a:r>
              <a:rPr kumimoji="1" lang="ja-JP" altLang="en-US" dirty="0" err="1"/>
              <a:t>で抽</a:t>
            </a:r>
            <a:r>
              <a:rPr kumimoji="1" lang="ja-JP" altLang="en-US" dirty="0"/>
              <a:t>出したデータの持つ変数が入力変数であるのか</a:t>
            </a:r>
            <a:r>
              <a:rPr kumimoji="1" lang="en-US" altLang="ja-JP" dirty="0"/>
              <a:t>,</a:t>
            </a:r>
            <a:r>
              <a:rPr kumimoji="1" lang="ja-JP" altLang="en-US" dirty="0"/>
              <a:t>その変数同士の識別子を用いて確認する</a:t>
            </a:r>
            <a:r>
              <a:rPr kumimoji="1" lang="en-US" altLang="ja-JP" dirty="0"/>
              <a:t>.</a:t>
            </a:r>
            <a:r>
              <a:rPr kumimoji="1" lang="ja-JP" altLang="en-US" dirty="0"/>
              <a:t>この確認の結果</a:t>
            </a:r>
            <a:r>
              <a:rPr kumimoji="1" lang="en-US" altLang="ja-JP" dirty="0"/>
              <a:t>,</a:t>
            </a:r>
            <a:r>
              <a:rPr kumimoji="1" lang="ja-JP" altLang="en-US" dirty="0"/>
              <a:t>入力変数と識別子が等しい変数を持つデータのみがテストケースの生成のために残されることになる</a:t>
            </a:r>
            <a:r>
              <a:rPr kumimoji="1" lang="en-US" altLang="ja-JP" dirty="0"/>
              <a:t>.</a:t>
            </a:r>
            <a:endParaRPr kumimoji="1" lang="ja-JP" altLang="en-US" dirty="0"/>
          </a:p>
          <a:p>
            <a:endParaRPr kumimoji="1" lang="en-US" altLang="ja-JP" sz="1200" b="0" i="0" kern="1200" dirty="0">
              <a:solidFill>
                <a:schemeClr val="tx1"/>
              </a:solidFill>
              <a:effectLst/>
              <a:latin typeface="+mn-lt"/>
              <a:ea typeface="+mn-ea"/>
              <a:cs typeface="+mn-cs"/>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38</a:t>
            </a:fld>
            <a:endParaRPr kumimoji="1" lang="ja-JP" altLang="en-US"/>
          </a:p>
        </p:txBody>
      </p:sp>
    </p:spTree>
    <p:extLst>
      <p:ext uri="{BB962C8B-B14F-4D97-AF65-F5344CB8AC3E}">
        <p14:creationId xmlns:p14="http://schemas.microsoft.com/office/powerpoint/2010/main" val="8005288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Step2</a:t>
            </a:r>
            <a:r>
              <a:rPr kumimoji="1" lang="ja-JP" altLang="en-US" dirty="0" err="1"/>
              <a:t>で照</a:t>
            </a:r>
            <a:r>
              <a:rPr kumimoji="1" lang="ja-JP" altLang="en-US" dirty="0"/>
              <a:t>合した結果</a:t>
            </a:r>
            <a:r>
              <a:rPr kumimoji="1" lang="en-US" altLang="ja-JP" dirty="0"/>
              <a:t>,</a:t>
            </a:r>
            <a:r>
              <a:rPr kumimoji="1" lang="ja-JP" altLang="en-US" dirty="0"/>
              <a:t>残されたデータを基にテストケースの生成を行う</a:t>
            </a:r>
            <a:r>
              <a:rPr kumimoji="1" lang="en-US" altLang="ja-JP" dirty="0"/>
              <a:t>.</a:t>
            </a:r>
            <a:r>
              <a:rPr kumimoji="1" lang="ja-JP" altLang="en-US" dirty="0"/>
              <a:t>前後の値を基に残されたデータ中のリテラルと</a:t>
            </a:r>
            <a:r>
              <a:rPr kumimoji="1" lang="en-US" altLang="ja-JP" dirty="0"/>
              <a:t>,</a:t>
            </a:r>
            <a:r>
              <a:rPr kumimoji="1" lang="ja-JP" altLang="en-US" dirty="0"/>
              <a:t>このリテラルに対する前後の値を</a:t>
            </a:r>
            <a:r>
              <a:rPr kumimoji="1" lang="en-US" altLang="ja-JP" dirty="0"/>
              <a:t>,</a:t>
            </a:r>
            <a:r>
              <a:rPr kumimoji="1" lang="ja-JP" altLang="en-US" dirty="0"/>
              <a:t>対応する入力変数への入力として用意する</a:t>
            </a:r>
            <a:r>
              <a:rPr kumimoji="1" lang="en-US" altLang="ja-JP" dirty="0"/>
              <a:t>.</a:t>
            </a:r>
          </a:p>
          <a:p>
            <a:r>
              <a:rPr kumimoji="1" lang="ja-JP" altLang="en-US" dirty="0"/>
              <a:t>これに対して対応する変数がデータに存在しない入力変数には</a:t>
            </a:r>
            <a:r>
              <a:rPr kumimoji="1" lang="en-US" altLang="ja-JP" dirty="0" err="1"/>
              <a:t>QuickCheck</a:t>
            </a:r>
            <a:r>
              <a:rPr kumimoji="1" lang="ja-JP" altLang="en-US" dirty="0"/>
              <a:t>の生成器を用いてランダム生成した値を入力として用意する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39</a:t>
            </a:fld>
            <a:endParaRPr kumimoji="1" lang="ja-JP" altLang="en-US"/>
          </a:p>
        </p:txBody>
      </p:sp>
    </p:spTree>
    <p:extLst>
      <p:ext uri="{BB962C8B-B14F-4D97-AF65-F5344CB8AC3E}">
        <p14:creationId xmlns:p14="http://schemas.microsoft.com/office/powerpoint/2010/main" val="4274675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提案手法の適応実験として分岐カバレッジの測定を行い生成したテストケースの実例を確認しこれらについて考察する</a:t>
            </a: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対象プログラムとして</a:t>
            </a:r>
            <a:r>
              <a:rPr kumimoji="1" lang="en-US" altLang="ja-JP" dirty="0" err="1"/>
              <a:t>Guthub</a:t>
            </a:r>
            <a:r>
              <a:rPr kumimoji="1" lang="ja-JP" altLang="en-US" dirty="0" err="1"/>
              <a:t>で開</a:t>
            </a:r>
            <a:r>
              <a:rPr kumimoji="1" lang="ja-JP" altLang="en-US" dirty="0"/>
              <a:t>発されている</a:t>
            </a:r>
            <a:r>
              <a:rPr kumimoji="1" lang="en-US" altLang="ja-JP" dirty="0"/>
              <a:t>38805</a:t>
            </a:r>
            <a:r>
              <a:rPr kumimoji="1" lang="ja-JP" altLang="en-US" dirty="0"/>
              <a:t>個の</a:t>
            </a:r>
            <a:r>
              <a:rPr kumimoji="1" lang="en-US" altLang="ja-JP" dirty="0"/>
              <a:t>Haskell</a:t>
            </a:r>
            <a:r>
              <a:rPr kumimoji="1" lang="ja-JP" altLang="en-US" dirty="0"/>
              <a:t>プロジェクトにおける</a:t>
            </a:r>
            <a:r>
              <a:rPr kumimoji="1" lang="en-US" altLang="ja-JP" dirty="0"/>
              <a:t>596371</a:t>
            </a:r>
            <a:r>
              <a:rPr kumimoji="1" lang="ja-JP" altLang="en-US" dirty="0"/>
              <a:t>個の</a:t>
            </a:r>
            <a:r>
              <a:rPr kumimoji="1" lang="en-US" altLang="ja-JP" dirty="0"/>
              <a:t>Haskell</a:t>
            </a:r>
            <a:r>
              <a:rPr kumimoji="1" lang="ja-JP" altLang="en-US" dirty="0"/>
              <a:t>ファイルを対象として適応実験する</a:t>
            </a:r>
          </a:p>
          <a:p>
            <a:pPr marL="0" indent="0">
              <a:buNone/>
            </a:pPr>
            <a:r>
              <a:rPr kumimoji="1" lang="en-US" altLang="ja-JP" dirty="0"/>
              <a:t>(1)</a:t>
            </a:r>
            <a:r>
              <a:rPr kumimoji="1" lang="en-US" altLang="ja-JP" dirty="0" err="1"/>
              <a:t>QuickCheck</a:t>
            </a:r>
            <a:r>
              <a:rPr kumimoji="1" lang="ja-JP" altLang="en-US" dirty="0"/>
              <a:t>を</a:t>
            </a:r>
            <a:r>
              <a:rPr kumimoji="1" lang="en-US" altLang="ja-JP" dirty="0"/>
              <a:t>import</a:t>
            </a:r>
            <a:r>
              <a:rPr kumimoji="1" lang="ja-JP" altLang="en-US" dirty="0"/>
              <a:t>している</a:t>
            </a:r>
            <a:r>
              <a:rPr kumimoji="1" lang="en-US" altLang="ja-JP" dirty="0"/>
              <a:t>Haskell</a:t>
            </a:r>
            <a:r>
              <a:rPr lang="ja-JP" altLang="en-US" dirty="0"/>
              <a:t>ファイル</a:t>
            </a:r>
            <a:endParaRPr lang="en-US" altLang="ja-JP" dirty="0"/>
          </a:p>
          <a:p>
            <a:pPr marL="0" indent="0">
              <a:buNone/>
            </a:pPr>
            <a:r>
              <a:rPr kumimoji="1" lang="en-US" altLang="ja-JP" dirty="0"/>
              <a:t>(2)(1)</a:t>
            </a:r>
            <a:r>
              <a:rPr kumimoji="1" lang="ja-JP" altLang="en-US" dirty="0"/>
              <a:t>のうち</a:t>
            </a:r>
            <a:r>
              <a:rPr kumimoji="1" lang="en-US" altLang="ja-JP" dirty="0" err="1"/>
              <a:t>haskell</a:t>
            </a:r>
            <a:r>
              <a:rPr lang="en-US" altLang="ja-JP" dirty="0" err="1"/>
              <a:t>-src-exts</a:t>
            </a:r>
            <a:r>
              <a:rPr lang="ja-JP" altLang="en-US" dirty="0"/>
              <a:t>を用いて静的解析可能な</a:t>
            </a:r>
            <a:r>
              <a:rPr lang="en-US" altLang="ja-JP" dirty="0"/>
              <a:t>Haskell</a:t>
            </a:r>
            <a:r>
              <a:rPr lang="ja-JP" altLang="en-US" dirty="0"/>
              <a:t>ファイル</a:t>
            </a:r>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40</a:t>
            </a:fld>
            <a:endParaRPr kumimoji="1" lang="ja-JP" altLang="en-US"/>
          </a:p>
        </p:txBody>
      </p:sp>
    </p:spTree>
    <p:extLst>
      <p:ext uri="{BB962C8B-B14F-4D97-AF65-F5344CB8AC3E}">
        <p14:creationId xmlns:p14="http://schemas.microsoft.com/office/powerpoint/2010/main" val="36948232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提案手法の問題：テスト対象の関数が提案手法で自動生成不可能な入力の型を持つ</a:t>
            </a:r>
            <a:endParaRPr kumimoji="1" lang="en-US" altLang="ja-JP" dirty="0"/>
          </a:p>
          <a:p>
            <a:r>
              <a:rPr kumimoji="1" lang="en-US" altLang="ja-JP" dirty="0" err="1"/>
              <a:t>QuickCheck</a:t>
            </a:r>
            <a:r>
              <a:rPr kumimoji="1" lang="ja-JP" altLang="en-US" dirty="0"/>
              <a:t>の問題：</a:t>
            </a:r>
            <a:r>
              <a:rPr kumimoji="1" lang="en-US" altLang="ja-JP" dirty="0" err="1"/>
              <a:t>QuickCheck</a:t>
            </a:r>
            <a:r>
              <a:rPr kumimoji="1" lang="ja-JP" altLang="en-US" dirty="0"/>
              <a:t>で生成不可能な入力の型を持つ</a:t>
            </a:r>
            <a:endParaRPr kumimoji="1" lang="en-US" altLang="ja-JP" dirty="0"/>
          </a:p>
          <a:p>
            <a:r>
              <a:rPr kumimoji="1" lang="ja-JP" altLang="en-US" dirty="0"/>
              <a:t>実行環境の問題：使用する外部パッケージがインストールされていない</a:t>
            </a:r>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41</a:t>
            </a:fld>
            <a:endParaRPr kumimoji="1" lang="ja-JP" altLang="en-US"/>
          </a:p>
        </p:txBody>
      </p:sp>
    </p:spTree>
    <p:extLst>
      <p:ext uri="{BB962C8B-B14F-4D97-AF65-F5344CB8AC3E}">
        <p14:creationId xmlns:p14="http://schemas.microsoft.com/office/powerpoint/2010/main" val="5220008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QuickCheck</a:t>
            </a:r>
            <a:r>
              <a:rPr kumimoji="1" lang="ja-JP" altLang="en-US" dirty="0"/>
              <a:t>の既存の設定値である</a:t>
            </a:r>
            <a:r>
              <a:rPr kumimoji="1" lang="en-US" altLang="ja-JP" dirty="0"/>
              <a:t>100</a:t>
            </a:r>
            <a:r>
              <a:rPr kumimoji="1" lang="ja-JP" altLang="en-US" dirty="0"/>
              <a:t>に対して</a:t>
            </a:r>
            <a:r>
              <a:rPr kumimoji="1" lang="en-US" altLang="ja-JP" dirty="0"/>
              <a:t>9</a:t>
            </a:r>
            <a:r>
              <a:rPr kumimoji="1" lang="ja-JP" altLang="en-US" dirty="0"/>
              <a:t>パターン</a:t>
            </a:r>
            <a:r>
              <a:rPr kumimoji="1" lang="en-US" altLang="ja-JP" dirty="0"/>
              <a:t>(10.20.40….)</a:t>
            </a:r>
            <a:r>
              <a:rPr kumimoji="1" lang="ja-JP" altLang="en-US" dirty="0"/>
              <a:t>を加えた</a:t>
            </a:r>
            <a:r>
              <a:rPr kumimoji="1" lang="en-US" altLang="ja-JP" dirty="0"/>
              <a:t>10</a:t>
            </a:r>
            <a:r>
              <a:rPr kumimoji="1" lang="ja-JP" altLang="en-US" dirty="0"/>
              <a:t>パターンのテストケース生成数毎に</a:t>
            </a:r>
            <a:r>
              <a:rPr kumimoji="1" lang="en-US" altLang="ja-JP" dirty="0" err="1"/>
              <a:t>QuickCheck</a:t>
            </a:r>
            <a:r>
              <a:rPr kumimoji="1" lang="ja-JP" altLang="en-US" dirty="0"/>
              <a:t>を用いて生成したランダムテストケースから得られる平均分岐カバレッジを計測した結果と</a:t>
            </a:r>
            <a:r>
              <a:rPr kumimoji="1" lang="en-US" altLang="ja-JP" dirty="0"/>
              <a:t>,</a:t>
            </a:r>
            <a:r>
              <a:rPr kumimoji="1" lang="ja-JP" altLang="en-US" dirty="0"/>
              <a:t>これらの提案手法で生成したテストケースを加えた返金分岐カバレッジを計測した結果である</a:t>
            </a:r>
            <a:r>
              <a:rPr kumimoji="1" lang="en-US" altLang="ja-JP" dirty="0"/>
              <a:t>.</a:t>
            </a:r>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42</a:t>
            </a:fld>
            <a:endParaRPr kumimoji="1" lang="ja-JP" altLang="en-US"/>
          </a:p>
        </p:txBody>
      </p:sp>
    </p:spTree>
    <p:extLst>
      <p:ext uri="{BB962C8B-B14F-4D97-AF65-F5344CB8AC3E}">
        <p14:creationId xmlns:p14="http://schemas.microsoft.com/office/powerpoint/2010/main" val="22441020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テストカバレッジは</a:t>
            </a:r>
            <a:r>
              <a:rPr kumimoji="1" lang="en-US" altLang="ja-JP" dirty="0"/>
              <a:t>80</a:t>
            </a:r>
            <a:r>
              <a:rPr kumimoji="1" lang="ja-JP" altLang="en-US" dirty="0"/>
              <a:t>％は達成すべきであると考えられている</a:t>
            </a:r>
            <a:r>
              <a:rPr kumimoji="1" lang="en-US" altLang="ja-JP" dirty="0"/>
              <a:t>.</a:t>
            </a:r>
            <a:r>
              <a:rPr kumimoji="1" lang="ja-JP" altLang="en-US" dirty="0"/>
              <a:t>その</a:t>
            </a:r>
            <a:r>
              <a:rPr kumimoji="1" lang="en-US" altLang="ja-JP" dirty="0"/>
              <a:t>80</a:t>
            </a:r>
            <a:r>
              <a:rPr kumimoji="1" lang="ja-JP" altLang="en-US" dirty="0"/>
              <a:t>％達成までのコストを大きく削減することができている</a:t>
            </a:r>
            <a:r>
              <a:rPr kumimoji="1"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提案手法で生成したテストケース</a:t>
            </a:r>
            <a:r>
              <a:rPr kumimoji="1" lang="en-US" altLang="ja-JP" dirty="0"/>
              <a:t>1</a:t>
            </a:r>
            <a:r>
              <a:rPr kumimoji="1" lang="ja-JP" altLang="en-US" dirty="0"/>
              <a:t>個が</a:t>
            </a:r>
            <a:r>
              <a:rPr kumimoji="1" lang="en-US" altLang="ja-JP" dirty="0"/>
              <a:t>,</a:t>
            </a:r>
            <a:r>
              <a:rPr kumimoji="1" lang="en-US" altLang="ja-JP" dirty="0" err="1"/>
              <a:t>QuickCheck</a:t>
            </a:r>
            <a:r>
              <a:rPr kumimoji="1" lang="ja-JP" altLang="en-US" dirty="0"/>
              <a:t>で生成したテストケース</a:t>
            </a:r>
            <a:r>
              <a:rPr kumimoji="1" lang="en-US" altLang="ja-JP" dirty="0"/>
              <a:t>1665</a:t>
            </a:r>
            <a:r>
              <a:rPr kumimoji="1" lang="ja-JP" altLang="en-US" dirty="0"/>
              <a:t>個に相当する</a:t>
            </a:r>
            <a:endParaRPr kumimoji="1" lang="en-US" altLang="ja-JP" dirty="0"/>
          </a:p>
          <a:p>
            <a:r>
              <a:rPr kumimoji="1" lang="en-US" altLang="ja-JP" dirty="0" err="1"/>
              <a:t>QuickCheck</a:t>
            </a:r>
            <a:r>
              <a:rPr kumimoji="1" lang="ja-JP" altLang="en-US" dirty="0"/>
              <a:t>のみ：</a:t>
            </a:r>
            <a:r>
              <a:rPr kumimoji="1" lang="en-US" altLang="ja-JP" dirty="0"/>
              <a:t>803.86</a:t>
            </a:r>
            <a:r>
              <a:rPr kumimoji="1" lang="ja-JP" altLang="en-US" dirty="0"/>
              <a:t>秒</a:t>
            </a:r>
            <a:r>
              <a:rPr kumimoji="1" lang="en-US" altLang="ja-JP" dirty="0"/>
              <a:t>.</a:t>
            </a:r>
            <a:r>
              <a:rPr kumimoji="1" lang="ja-JP" altLang="en-US" dirty="0"/>
              <a:t>だいたい</a:t>
            </a:r>
            <a:r>
              <a:rPr kumimoji="1" lang="en-US" altLang="ja-JP" dirty="0"/>
              <a:t>13</a:t>
            </a:r>
            <a:r>
              <a:rPr kumimoji="1" lang="ja-JP" altLang="en-US" dirty="0"/>
              <a:t>分強</a:t>
            </a:r>
            <a:endParaRPr kumimoji="1" lang="en-US" altLang="ja-JP" dirty="0"/>
          </a:p>
          <a:p>
            <a:r>
              <a:rPr kumimoji="1" lang="ja-JP" altLang="en-US" dirty="0"/>
              <a:t>提案手法との併用：</a:t>
            </a:r>
            <a:r>
              <a:rPr kumimoji="1" lang="en-US" altLang="ja-JP" dirty="0"/>
              <a:t>8.17</a:t>
            </a:r>
            <a:r>
              <a:rPr kumimoji="1" lang="ja-JP" altLang="en-US" dirty="0"/>
              <a:t>秒</a:t>
            </a:r>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43</a:t>
            </a:fld>
            <a:endParaRPr kumimoji="1" lang="ja-JP" altLang="en-US"/>
          </a:p>
        </p:txBody>
      </p:sp>
    </p:spTree>
    <p:extLst>
      <p:ext uri="{BB962C8B-B14F-4D97-AF65-F5344CB8AC3E}">
        <p14:creationId xmlns:p14="http://schemas.microsoft.com/office/powerpoint/2010/main" val="22399721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AC</a:t>
            </a:r>
            <a:r>
              <a:rPr kumimoji="1" lang="ja-JP" altLang="en-US" dirty="0"/>
              <a:t>とは</a:t>
            </a:r>
          </a:p>
        </p:txBody>
      </p:sp>
      <p:sp>
        <p:nvSpPr>
          <p:cNvPr id="4" name="スライド番号プレースホルダー 3"/>
          <p:cNvSpPr>
            <a:spLocks noGrp="1"/>
          </p:cNvSpPr>
          <p:nvPr>
            <p:ph type="sldNum" sz="quarter" idx="5"/>
          </p:nvPr>
        </p:nvSpPr>
        <p:spPr/>
        <p:txBody>
          <a:bodyPr/>
          <a:lstStyle/>
          <a:p>
            <a:fld id="{E74CDA55-2699-4832-B0C2-3AF43CAE9C38}" type="slidenum">
              <a:rPr kumimoji="1" lang="ja-JP" altLang="en-US" smtClean="0"/>
              <a:t>44</a:t>
            </a:fld>
            <a:endParaRPr kumimoji="1" lang="ja-JP" altLang="en-US"/>
          </a:p>
        </p:txBody>
      </p:sp>
    </p:spTree>
    <p:extLst>
      <p:ext uri="{BB962C8B-B14F-4D97-AF65-F5344CB8AC3E}">
        <p14:creationId xmlns:p14="http://schemas.microsoft.com/office/powerpoint/2010/main" val="4117955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5CC7937-029D-49E2-9839-EE7BD8855EB5}" type="datetime1">
              <a:rPr kumimoji="1" lang="ja-JP" altLang="en-US" smtClean="0"/>
              <a:t>2018/11/16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FE34706-8C37-4B2C-97AA-CA967C6C88D9}" type="slidenum">
              <a:rPr kumimoji="1" lang="ja-JP" altLang="en-US" smtClean="0"/>
              <a:t>‹#›</a:t>
            </a:fld>
            <a:endParaRPr kumimoji="1" lang="ja-JP" altLang="en-US"/>
          </a:p>
        </p:txBody>
      </p:sp>
    </p:spTree>
    <p:extLst>
      <p:ext uri="{BB962C8B-B14F-4D97-AF65-F5344CB8AC3E}">
        <p14:creationId xmlns:p14="http://schemas.microsoft.com/office/powerpoint/2010/main" val="1531286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7" name="タイトル 6">
            <a:extLst>
              <a:ext uri="{FF2B5EF4-FFF2-40B4-BE49-F238E27FC236}">
                <a16:creationId xmlns:a16="http://schemas.microsoft.com/office/drawing/2014/main" id="{39053944-098A-492E-BF4E-A740AE46D1B0}"/>
              </a:ext>
            </a:extLst>
          </p:cNvPr>
          <p:cNvSpPr>
            <a:spLocks noGrp="1"/>
          </p:cNvSpPr>
          <p:nvPr>
            <p:ph type="title"/>
          </p:nvPr>
        </p:nvSpPr>
        <p:spPr/>
        <p:txBody>
          <a:bodyPr/>
          <a:lstStyle/>
          <a:p>
            <a:r>
              <a:rPr kumimoji="1" lang="ja-JP" altLang="en-US"/>
              <a:t>マスター タイトルの書式設定</a:t>
            </a:r>
          </a:p>
        </p:txBody>
      </p:sp>
      <p:sp>
        <p:nvSpPr>
          <p:cNvPr id="8" name="日付プレースホルダー 7">
            <a:extLst>
              <a:ext uri="{FF2B5EF4-FFF2-40B4-BE49-F238E27FC236}">
                <a16:creationId xmlns:a16="http://schemas.microsoft.com/office/drawing/2014/main" id="{B5DC868D-429F-4194-BD70-D157271078C4}"/>
              </a:ext>
            </a:extLst>
          </p:cNvPr>
          <p:cNvSpPr>
            <a:spLocks noGrp="1"/>
          </p:cNvSpPr>
          <p:nvPr>
            <p:ph type="dt" sz="half" idx="10"/>
          </p:nvPr>
        </p:nvSpPr>
        <p:spPr/>
        <p:txBody>
          <a:bodyPr/>
          <a:lstStyle/>
          <a:p>
            <a:fld id="{DF5B8DB2-2AE0-41C6-AB6A-E155D2C38E67}" type="datetime1">
              <a:rPr kumimoji="1" lang="ja-JP" altLang="en-US" smtClean="0"/>
              <a:t>2018/11/16</a:t>
            </a:fld>
            <a:endParaRPr kumimoji="1" lang="ja-JP" altLang="en-US"/>
          </a:p>
        </p:txBody>
      </p:sp>
      <p:sp>
        <p:nvSpPr>
          <p:cNvPr id="9" name="フッター プレースホルダー 8">
            <a:extLst>
              <a:ext uri="{FF2B5EF4-FFF2-40B4-BE49-F238E27FC236}">
                <a16:creationId xmlns:a16="http://schemas.microsoft.com/office/drawing/2014/main" id="{E9BB0CB6-3AB2-441C-91AD-DBA76CDE41B5}"/>
              </a:ext>
            </a:extLst>
          </p:cNvPr>
          <p:cNvSpPr>
            <a:spLocks noGrp="1"/>
          </p:cNvSpPr>
          <p:nvPr>
            <p:ph type="ftr" sz="quarter" idx="11"/>
          </p:nvPr>
        </p:nvSpPr>
        <p:spPr/>
        <p:txBody>
          <a:bodyPr/>
          <a:lstStyle/>
          <a:p>
            <a:endParaRPr kumimoji="1" lang="ja-JP" altLang="en-US"/>
          </a:p>
        </p:txBody>
      </p:sp>
      <p:sp>
        <p:nvSpPr>
          <p:cNvPr id="10" name="スライド番号プレースホルダー 9">
            <a:extLst>
              <a:ext uri="{FF2B5EF4-FFF2-40B4-BE49-F238E27FC236}">
                <a16:creationId xmlns:a16="http://schemas.microsoft.com/office/drawing/2014/main" id="{36336F67-4F8B-485B-AAB6-75CF2EE8193A}"/>
              </a:ext>
            </a:extLst>
          </p:cNvPr>
          <p:cNvSpPr>
            <a:spLocks noGrp="1"/>
          </p:cNvSpPr>
          <p:nvPr>
            <p:ph type="sldNum" sz="quarter" idx="12"/>
          </p:nvPr>
        </p:nvSpPr>
        <p:spPr/>
        <p:txBody>
          <a:bodyPr/>
          <a:lstStyle>
            <a:lvl1pPr>
              <a:defRPr sz="2800"/>
            </a:lvl1pPr>
          </a:lstStyle>
          <a:p>
            <a:fld id="{1FE34706-8C37-4B2C-97AA-CA967C6C88D9}" type="slidenum">
              <a:rPr kumimoji="1" lang="ja-JP" altLang="en-US" smtClean="0"/>
              <a:pPr/>
              <a:t>‹#›</a:t>
            </a:fld>
            <a:endParaRPr kumimoji="1" lang="ja-JP" altLang="en-US" dirty="0"/>
          </a:p>
        </p:txBody>
      </p:sp>
    </p:spTree>
    <p:extLst>
      <p:ext uri="{BB962C8B-B14F-4D97-AF65-F5344CB8AC3E}">
        <p14:creationId xmlns:p14="http://schemas.microsoft.com/office/powerpoint/2010/main" val="2161386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0E619C7-1781-4FE1-9B15-6F630500E42C}" type="datetime1">
              <a:rPr kumimoji="1" lang="ja-JP" altLang="en-US" smtClean="0"/>
              <a:t>2018/11/16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800"/>
            </a:lvl1pPr>
          </a:lstStyle>
          <a:p>
            <a:fld id="{1FE34706-8C37-4B2C-97AA-CA967C6C88D9}" type="slidenum">
              <a:rPr kumimoji="1" lang="ja-JP" altLang="en-US" smtClean="0"/>
              <a:pPr/>
              <a:t>‹#›</a:t>
            </a:fld>
            <a:endParaRPr kumimoji="1" lang="ja-JP" altLang="en-US" dirty="0"/>
          </a:p>
        </p:txBody>
      </p:sp>
    </p:spTree>
    <p:extLst>
      <p:ext uri="{BB962C8B-B14F-4D97-AF65-F5344CB8AC3E}">
        <p14:creationId xmlns:p14="http://schemas.microsoft.com/office/powerpoint/2010/main" val="21088645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9F1A577-8417-4F96-BC21-ED66F818DE9C}" type="datetime1">
              <a:rPr kumimoji="1" lang="ja-JP" altLang="en-US" smtClean="0"/>
              <a:t>2018/11/16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FE34706-8C37-4B2C-97AA-CA967C6C88D9}" type="slidenum">
              <a:rPr kumimoji="1" lang="ja-JP" altLang="en-US" smtClean="0"/>
              <a:t>‹#›</a:t>
            </a:fld>
            <a:endParaRPr kumimoji="1" lang="ja-JP" altLang="en-US"/>
          </a:p>
        </p:txBody>
      </p:sp>
    </p:spTree>
    <p:extLst>
      <p:ext uri="{BB962C8B-B14F-4D97-AF65-F5344CB8AC3E}">
        <p14:creationId xmlns:p14="http://schemas.microsoft.com/office/powerpoint/2010/main" val="3283849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CD944E6-2FE8-48D4-8EEF-0F8B62418759}" type="datetime1">
              <a:rPr kumimoji="1" lang="ja-JP" altLang="en-US" smtClean="0"/>
              <a:t>2018/11/16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FE34706-8C37-4B2C-97AA-CA967C6C88D9}" type="slidenum">
              <a:rPr kumimoji="1" lang="ja-JP" altLang="en-US" smtClean="0"/>
              <a:t>‹#›</a:t>
            </a:fld>
            <a:endParaRPr kumimoji="1" lang="ja-JP" altLang="en-US"/>
          </a:p>
        </p:txBody>
      </p:sp>
    </p:spTree>
    <p:extLst>
      <p:ext uri="{BB962C8B-B14F-4D97-AF65-F5344CB8AC3E}">
        <p14:creationId xmlns:p14="http://schemas.microsoft.com/office/powerpoint/2010/main" val="93681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3042824-E0C1-459A-9410-8E2F6033E651}" type="datetime1">
              <a:rPr kumimoji="1" lang="ja-JP" altLang="en-US" smtClean="0"/>
              <a:t>2018/11/16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FE34706-8C37-4B2C-97AA-CA967C6C88D9}" type="slidenum">
              <a:rPr kumimoji="1" lang="ja-JP" altLang="en-US" smtClean="0"/>
              <a:t>‹#›</a:t>
            </a:fld>
            <a:endParaRPr kumimoji="1" lang="ja-JP" altLang="en-US"/>
          </a:p>
        </p:txBody>
      </p:sp>
    </p:spTree>
    <p:extLst>
      <p:ext uri="{BB962C8B-B14F-4D97-AF65-F5344CB8AC3E}">
        <p14:creationId xmlns:p14="http://schemas.microsoft.com/office/powerpoint/2010/main" val="1129031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02A0BB-A073-4FCF-AB53-F7DDF345FAF7}" type="datetime1">
              <a:rPr kumimoji="1" lang="ja-JP" altLang="en-US" smtClean="0"/>
              <a:t>2018/11/16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FE34706-8C37-4B2C-97AA-CA967C6C88D9}" type="slidenum">
              <a:rPr kumimoji="1" lang="ja-JP" altLang="en-US" smtClean="0"/>
              <a:t>‹#›</a:t>
            </a:fld>
            <a:endParaRPr kumimoji="1" lang="ja-JP" altLang="en-US"/>
          </a:p>
        </p:txBody>
      </p:sp>
    </p:spTree>
    <p:extLst>
      <p:ext uri="{BB962C8B-B14F-4D97-AF65-F5344CB8AC3E}">
        <p14:creationId xmlns:p14="http://schemas.microsoft.com/office/powerpoint/2010/main" val="1866526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D0D2EE7-0DA9-42CF-911A-24CDBDE21612}" type="datetime1">
              <a:rPr kumimoji="1" lang="ja-JP" altLang="en-US" smtClean="0"/>
              <a:t>2018/11/16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FE34706-8C37-4B2C-97AA-CA967C6C88D9}" type="slidenum">
              <a:rPr kumimoji="1" lang="ja-JP" altLang="en-US" smtClean="0"/>
              <a:t>‹#›</a:t>
            </a:fld>
            <a:endParaRPr kumimoji="1" lang="ja-JP" altLang="en-US"/>
          </a:p>
        </p:txBody>
      </p:sp>
    </p:spTree>
    <p:extLst>
      <p:ext uri="{BB962C8B-B14F-4D97-AF65-F5344CB8AC3E}">
        <p14:creationId xmlns:p14="http://schemas.microsoft.com/office/powerpoint/2010/main" val="213669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8903C23-F634-4BEA-9BEA-BA61E9CD701C}" type="datetime1">
              <a:rPr kumimoji="1" lang="ja-JP" altLang="en-US" smtClean="0"/>
              <a:t>2018/11/16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FE34706-8C37-4B2C-97AA-CA967C6C88D9}" type="slidenum">
              <a:rPr kumimoji="1" lang="ja-JP" altLang="en-US" smtClean="0"/>
              <a:t>‹#›</a:t>
            </a:fld>
            <a:endParaRPr kumimoji="1" lang="ja-JP" altLang="en-US"/>
          </a:p>
        </p:txBody>
      </p:sp>
    </p:spTree>
    <p:extLst>
      <p:ext uri="{BB962C8B-B14F-4D97-AF65-F5344CB8AC3E}">
        <p14:creationId xmlns:p14="http://schemas.microsoft.com/office/powerpoint/2010/main" val="2571757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140F778-2EAF-429A-B070-C51470C03A41}" type="datetime1">
              <a:rPr kumimoji="1" lang="ja-JP" altLang="en-US" smtClean="0"/>
              <a:t>2018/11/16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FE34706-8C37-4B2C-97AA-CA967C6C88D9}" type="slidenum">
              <a:rPr kumimoji="1" lang="ja-JP" altLang="en-US" smtClean="0"/>
              <a:t>‹#›</a:t>
            </a:fld>
            <a:endParaRPr kumimoji="1" lang="ja-JP" altLang="en-US"/>
          </a:p>
        </p:txBody>
      </p:sp>
    </p:spTree>
    <p:extLst>
      <p:ext uri="{BB962C8B-B14F-4D97-AF65-F5344CB8AC3E}">
        <p14:creationId xmlns:p14="http://schemas.microsoft.com/office/powerpoint/2010/main" val="424133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A885A4B-143A-4B77-8FFF-C7C596E3157A}" type="datetime1">
              <a:rPr kumimoji="1" lang="ja-JP" altLang="en-US" smtClean="0"/>
              <a:t>2018/11/16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FE34706-8C37-4B2C-97AA-CA967C6C88D9}" type="slidenum">
              <a:rPr kumimoji="1" lang="ja-JP" altLang="en-US" smtClean="0"/>
              <a:t>‹#›</a:t>
            </a:fld>
            <a:endParaRPr kumimoji="1" lang="ja-JP" altLang="en-US"/>
          </a:p>
        </p:txBody>
      </p:sp>
    </p:spTree>
    <p:extLst>
      <p:ext uri="{BB962C8B-B14F-4D97-AF65-F5344CB8AC3E}">
        <p14:creationId xmlns:p14="http://schemas.microsoft.com/office/powerpoint/2010/main" val="2110200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57773E-8CAF-4BBB-A891-D08775355AB2}" type="datetime1">
              <a:rPr kumimoji="1" lang="ja-JP" altLang="en-US" smtClean="0"/>
              <a:t>2018/11/16</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34706-8C37-4B2C-97AA-CA967C6C88D9}" type="slidenum">
              <a:rPr kumimoji="1" lang="ja-JP" altLang="en-US" smtClean="0"/>
              <a:t>‹#›</a:t>
            </a:fld>
            <a:endParaRPr kumimoji="1" lang="ja-JP" altLang="en-US"/>
          </a:p>
        </p:txBody>
      </p:sp>
    </p:spTree>
    <p:extLst>
      <p:ext uri="{BB962C8B-B14F-4D97-AF65-F5344CB8AC3E}">
        <p14:creationId xmlns:p14="http://schemas.microsoft.com/office/powerpoint/2010/main" val="39564524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EA4608-254F-49A6-9110-DA6634C9528C}"/>
              </a:ext>
            </a:extLst>
          </p:cNvPr>
          <p:cNvSpPr>
            <a:spLocks noGrp="1"/>
          </p:cNvSpPr>
          <p:nvPr>
            <p:ph type="ctrTitle"/>
          </p:nvPr>
        </p:nvSpPr>
        <p:spPr/>
        <p:txBody>
          <a:bodyPr>
            <a:normAutofit/>
          </a:bodyPr>
          <a:lstStyle/>
          <a:p>
            <a:r>
              <a:rPr kumimoji="1" lang="ja-JP" altLang="en-US" sz="4800" dirty="0"/>
              <a:t>分岐カバレッジ向上を目的として静的解析を用いて</a:t>
            </a:r>
            <a:br>
              <a:rPr kumimoji="1" lang="en-US" altLang="ja-JP" sz="4800" dirty="0"/>
            </a:br>
            <a:r>
              <a:rPr kumimoji="1" lang="ja-JP" altLang="en-US" sz="4800" dirty="0"/>
              <a:t>テストケース自動生成</a:t>
            </a:r>
          </a:p>
        </p:txBody>
      </p:sp>
      <p:sp>
        <p:nvSpPr>
          <p:cNvPr id="3" name="字幕 2">
            <a:extLst>
              <a:ext uri="{FF2B5EF4-FFF2-40B4-BE49-F238E27FC236}">
                <a16:creationId xmlns:a16="http://schemas.microsoft.com/office/drawing/2014/main" id="{09C88EED-DD28-4BD3-AF37-5C7F70CE9F78}"/>
              </a:ext>
            </a:extLst>
          </p:cNvPr>
          <p:cNvSpPr>
            <a:spLocks noGrp="1"/>
          </p:cNvSpPr>
          <p:nvPr>
            <p:ph type="subTitle" idx="1"/>
          </p:nvPr>
        </p:nvSpPr>
        <p:spPr/>
        <p:txBody>
          <a:bodyPr/>
          <a:lstStyle/>
          <a:p>
            <a:r>
              <a:rPr kumimoji="1" lang="ja-JP" altLang="en-US" dirty="0"/>
              <a:t>山田誠也　大久保弘崇</a:t>
            </a:r>
            <a:r>
              <a:rPr lang="ja-JP" altLang="en-US" dirty="0"/>
              <a:t>　粕谷英人　山本晉一郎</a:t>
            </a:r>
            <a:endParaRPr lang="en-US" altLang="ja-JP" dirty="0"/>
          </a:p>
          <a:p>
            <a:r>
              <a:rPr lang="ja-JP" altLang="en-US" dirty="0"/>
              <a:t>情報処理学会報告研究所 </a:t>
            </a:r>
            <a:r>
              <a:rPr lang="en-US" altLang="ja-JP" dirty="0"/>
              <a:t>2017/3/12</a:t>
            </a:r>
            <a:endParaRPr kumimoji="1" lang="en-US" altLang="ja-JP" dirty="0"/>
          </a:p>
          <a:p>
            <a:r>
              <a:rPr lang="en-US" altLang="ja-JP" dirty="0"/>
              <a:t>60216114</a:t>
            </a:r>
            <a:r>
              <a:rPr lang="ja-JP" altLang="en-US" dirty="0"/>
              <a:t>　作島大智</a:t>
            </a:r>
            <a:endParaRPr kumimoji="1" lang="en-US" altLang="ja-JP" dirty="0"/>
          </a:p>
        </p:txBody>
      </p:sp>
    </p:spTree>
    <p:extLst>
      <p:ext uri="{BB962C8B-B14F-4D97-AF65-F5344CB8AC3E}">
        <p14:creationId xmlns:p14="http://schemas.microsoft.com/office/powerpoint/2010/main" val="3377493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9D6A23-2B99-449B-8312-16B4D7225AC4}"/>
              </a:ext>
            </a:extLst>
          </p:cNvPr>
          <p:cNvSpPr>
            <a:spLocks noGrp="1"/>
          </p:cNvSpPr>
          <p:nvPr>
            <p:ph type="title"/>
          </p:nvPr>
        </p:nvSpPr>
        <p:spPr>
          <a:xfrm>
            <a:off x="628650" y="365126"/>
            <a:ext cx="7886700" cy="1325563"/>
          </a:xfrm>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3FA1D9BF-BF4B-43D1-BC57-3E35FB353D82}"/>
              </a:ext>
            </a:extLst>
          </p:cNvPr>
          <p:cNvSpPr>
            <a:spLocks noGrp="1"/>
          </p:cNvSpPr>
          <p:nvPr>
            <p:ph idx="1"/>
          </p:nvPr>
        </p:nvSpPr>
        <p:spPr/>
        <p:txBody>
          <a:bodyPr/>
          <a:lstStyle/>
          <a:p>
            <a:r>
              <a:rPr kumimoji="1" lang="ja-JP" altLang="en-US" dirty="0"/>
              <a:t>概要</a:t>
            </a:r>
            <a:endParaRPr kumimoji="1" lang="en-US" altLang="ja-JP" dirty="0"/>
          </a:p>
          <a:p>
            <a:r>
              <a:rPr lang="ja-JP" altLang="en-US" dirty="0"/>
              <a:t>背景</a:t>
            </a:r>
            <a:endParaRPr lang="en-US" altLang="ja-JP" dirty="0"/>
          </a:p>
          <a:p>
            <a:r>
              <a:rPr lang="ja-JP" altLang="en-US" dirty="0"/>
              <a:t>ランダムテスト</a:t>
            </a:r>
            <a:r>
              <a:rPr lang="en-US" altLang="ja-JP" dirty="0"/>
              <a:t>(Quick Check)</a:t>
            </a:r>
          </a:p>
          <a:p>
            <a:r>
              <a:rPr kumimoji="1" lang="ja-JP" altLang="en-US" dirty="0"/>
              <a:t>境界値テスト</a:t>
            </a:r>
            <a:endParaRPr kumimoji="1" lang="en-US" altLang="ja-JP" dirty="0"/>
          </a:p>
          <a:p>
            <a:r>
              <a:rPr lang="ja-JP" altLang="en-US" dirty="0"/>
              <a:t>提案アプローチ</a:t>
            </a:r>
            <a:endParaRPr kumimoji="1" lang="en-US" altLang="ja-JP" dirty="0"/>
          </a:p>
          <a:p>
            <a:r>
              <a:rPr kumimoji="1" lang="ja-JP" altLang="en-US" dirty="0"/>
              <a:t>提案手法</a:t>
            </a:r>
            <a:endParaRPr kumimoji="1" lang="en-US" altLang="ja-JP" dirty="0"/>
          </a:p>
          <a:p>
            <a:r>
              <a:rPr lang="ja-JP" altLang="en-US" dirty="0"/>
              <a:t>評価と考察</a:t>
            </a:r>
            <a:endParaRPr kumimoji="1" lang="ja-JP" altLang="en-US" dirty="0"/>
          </a:p>
        </p:txBody>
      </p:sp>
      <p:sp>
        <p:nvSpPr>
          <p:cNvPr id="4" name="スライド番号プレースホルダー 3">
            <a:extLst>
              <a:ext uri="{FF2B5EF4-FFF2-40B4-BE49-F238E27FC236}">
                <a16:creationId xmlns:a16="http://schemas.microsoft.com/office/drawing/2014/main" id="{401D9E5D-E1F4-41DF-8BE0-F5D3403D9324}"/>
              </a:ext>
            </a:extLst>
          </p:cNvPr>
          <p:cNvSpPr>
            <a:spLocks noGrp="1"/>
          </p:cNvSpPr>
          <p:nvPr>
            <p:ph type="sldNum" sz="quarter" idx="12"/>
          </p:nvPr>
        </p:nvSpPr>
        <p:spPr/>
        <p:txBody>
          <a:bodyPr/>
          <a:lstStyle/>
          <a:p>
            <a:fld id="{1FE34706-8C37-4B2C-97AA-CA967C6C88D9}" type="slidenum">
              <a:rPr kumimoji="1" lang="ja-JP" altLang="en-US" smtClean="0"/>
              <a:t>2</a:t>
            </a:fld>
            <a:endParaRPr kumimoji="1" lang="ja-JP" altLang="en-US"/>
          </a:p>
        </p:txBody>
      </p:sp>
    </p:spTree>
    <p:extLst>
      <p:ext uri="{BB962C8B-B14F-4D97-AF65-F5344CB8AC3E}">
        <p14:creationId xmlns:p14="http://schemas.microsoft.com/office/powerpoint/2010/main" val="2401325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927A62-EB02-4AA7-89F3-BB51572F9741}"/>
              </a:ext>
            </a:extLst>
          </p:cNvPr>
          <p:cNvSpPr>
            <a:spLocks noGrp="1"/>
          </p:cNvSpPr>
          <p:nvPr>
            <p:ph type="title"/>
          </p:nvPr>
        </p:nvSpPr>
        <p:spPr>
          <a:xfrm>
            <a:off x="628650" y="365126"/>
            <a:ext cx="7886700" cy="1325563"/>
          </a:xfrm>
        </p:spPr>
        <p:txBody>
          <a:bodyPr/>
          <a:lstStyle/>
          <a:p>
            <a:r>
              <a:rPr kumimoji="1" lang="ja-JP" altLang="en-US" dirty="0"/>
              <a:t>概要</a:t>
            </a:r>
          </a:p>
        </p:txBody>
      </p:sp>
      <p:sp>
        <p:nvSpPr>
          <p:cNvPr id="3" name="コンテンツ プレースホルダー 2">
            <a:extLst>
              <a:ext uri="{FF2B5EF4-FFF2-40B4-BE49-F238E27FC236}">
                <a16:creationId xmlns:a16="http://schemas.microsoft.com/office/drawing/2014/main" id="{AF540D86-FC4A-4087-A928-E31CFC89D106}"/>
              </a:ext>
            </a:extLst>
          </p:cNvPr>
          <p:cNvSpPr>
            <a:spLocks noGrp="1"/>
          </p:cNvSpPr>
          <p:nvPr>
            <p:ph idx="1"/>
          </p:nvPr>
        </p:nvSpPr>
        <p:spPr>
          <a:xfrm>
            <a:off x="312821" y="1825625"/>
            <a:ext cx="8202529" cy="4351338"/>
          </a:xfrm>
        </p:spPr>
        <p:txBody>
          <a:bodyPr/>
          <a:lstStyle/>
          <a:p>
            <a:r>
              <a:rPr kumimoji="1" lang="ja-JP" altLang="en-US" dirty="0"/>
              <a:t>簡易テストケース自動生成手法の提案</a:t>
            </a:r>
            <a:endParaRPr kumimoji="1" lang="en-US" altLang="ja-JP" dirty="0"/>
          </a:p>
          <a:p>
            <a:r>
              <a:rPr kumimoji="1" lang="ja-JP" altLang="en-US" dirty="0"/>
              <a:t>ランダムテストツール</a:t>
            </a:r>
            <a:r>
              <a:rPr kumimoji="1" lang="en-US" altLang="ja-JP" dirty="0" err="1"/>
              <a:t>QuickCheck</a:t>
            </a:r>
            <a:r>
              <a:rPr kumimoji="1" lang="ja-JP" altLang="en-US" dirty="0"/>
              <a:t>と併用することで高い</a:t>
            </a:r>
            <a:r>
              <a:rPr kumimoji="1" lang="ja-JP" altLang="en-US" dirty="0">
                <a:solidFill>
                  <a:schemeClr val="accent2"/>
                </a:solidFill>
              </a:rPr>
              <a:t>分岐カバレッジ</a:t>
            </a:r>
            <a:r>
              <a:rPr kumimoji="1" lang="ja-JP" altLang="en-US" dirty="0"/>
              <a:t>を効率的に達成できることを示す</a:t>
            </a:r>
          </a:p>
        </p:txBody>
      </p:sp>
      <p:sp>
        <p:nvSpPr>
          <p:cNvPr id="4" name="吹き出し: 角を丸めた四角形 3">
            <a:extLst>
              <a:ext uri="{FF2B5EF4-FFF2-40B4-BE49-F238E27FC236}">
                <a16:creationId xmlns:a16="http://schemas.microsoft.com/office/drawing/2014/main" id="{1BE81F7A-4A45-485D-ABFE-4C30C020DBC2}"/>
              </a:ext>
            </a:extLst>
          </p:cNvPr>
          <p:cNvSpPr/>
          <p:nvPr/>
        </p:nvSpPr>
        <p:spPr>
          <a:xfrm>
            <a:off x="1227221" y="4307303"/>
            <a:ext cx="6184232" cy="1636295"/>
          </a:xfrm>
          <a:prstGeom prst="wedgeRoundRectCallout">
            <a:avLst>
              <a:gd name="adj1" fmla="val -26682"/>
              <a:gd name="adj2" fmla="val -108649"/>
              <a:gd name="adj3" fmla="val 16667"/>
            </a:avLst>
          </a:prstGeom>
          <a:no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a:t>テストの対象となるプログラムコード内部の分岐（ブランチ）の可能なすべて結果（真偽）のうち</a:t>
            </a:r>
            <a:r>
              <a:rPr kumimoji="1" lang="en-US" altLang="ja-JP" sz="2000" dirty="0"/>
              <a:t>,</a:t>
            </a:r>
            <a:r>
              <a:rPr kumimoji="1" lang="ja-JP" altLang="en-US" sz="2000" b="1" dirty="0"/>
              <a:t>テストを実施した割合</a:t>
            </a:r>
          </a:p>
        </p:txBody>
      </p:sp>
      <p:sp>
        <p:nvSpPr>
          <p:cNvPr id="5" name="スライド番号プレースホルダー 4">
            <a:extLst>
              <a:ext uri="{FF2B5EF4-FFF2-40B4-BE49-F238E27FC236}">
                <a16:creationId xmlns:a16="http://schemas.microsoft.com/office/drawing/2014/main" id="{F8620ACB-653F-4EEA-AE1F-86A01495DDCD}"/>
              </a:ext>
            </a:extLst>
          </p:cNvPr>
          <p:cNvSpPr>
            <a:spLocks noGrp="1"/>
          </p:cNvSpPr>
          <p:nvPr>
            <p:ph type="sldNum" sz="quarter" idx="12"/>
          </p:nvPr>
        </p:nvSpPr>
        <p:spPr/>
        <p:txBody>
          <a:bodyPr/>
          <a:lstStyle/>
          <a:p>
            <a:fld id="{1FE34706-8C37-4B2C-97AA-CA967C6C88D9}" type="slidenum">
              <a:rPr kumimoji="1" lang="ja-JP" altLang="en-US" smtClean="0"/>
              <a:t>3</a:t>
            </a:fld>
            <a:endParaRPr kumimoji="1" lang="ja-JP" altLang="en-US"/>
          </a:p>
        </p:txBody>
      </p:sp>
    </p:spTree>
    <p:extLst>
      <p:ext uri="{BB962C8B-B14F-4D97-AF65-F5344CB8AC3E}">
        <p14:creationId xmlns:p14="http://schemas.microsoft.com/office/powerpoint/2010/main" val="483027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85C604-EFB8-41EF-ABEE-07BB3B87F1D5}"/>
              </a:ext>
            </a:extLst>
          </p:cNvPr>
          <p:cNvSpPr>
            <a:spLocks noGrp="1"/>
          </p:cNvSpPr>
          <p:nvPr>
            <p:ph type="title"/>
          </p:nvPr>
        </p:nvSpPr>
        <p:spPr>
          <a:xfrm>
            <a:off x="628650" y="365126"/>
            <a:ext cx="7886700" cy="1325563"/>
          </a:xfrm>
        </p:spPr>
        <p:txBody>
          <a:bodyPr/>
          <a:lstStyle/>
          <a:p>
            <a:r>
              <a:rPr kumimoji="1" lang="ja-JP" altLang="en-US" dirty="0"/>
              <a:t>分岐カバレッジの例</a:t>
            </a:r>
          </a:p>
        </p:txBody>
      </p:sp>
      <p:sp>
        <p:nvSpPr>
          <p:cNvPr id="3" name="コンテンツ プレースホルダー 2">
            <a:extLst>
              <a:ext uri="{FF2B5EF4-FFF2-40B4-BE49-F238E27FC236}">
                <a16:creationId xmlns:a16="http://schemas.microsoft.com/office/drawing/2014/main" id="{090B0399-B9EB-459D-B1F7-39181D7E1CF7}"/>
              </a:ext>
            </a:extLst>
          </p:cNvPr>
          <p:cNvSpPr>
            <a:spLocks noGrp="1"/>
          </p:cNvSpPr>
          <p:nvPr>
            <p:ph idx="1"/>
          </p:nvPr>
        </p:nvSpPr>
        <p:spPr>
          <a:xfrm>
            <a:off x="628650" y="1825625"/>
            <a:ext cx="8091237" cy="4351338"/>
          </a:xfrm>
        </p:spPr>
        <p:txBody>
          <a:bodyPr/>
          <a:lstStyle/>
          <a:p>
            <a:pPr marL="0" indent="0">
              <a:buNone/>
            </a:pPr>
            <a:r>
              <a:rPr lang="ja-JP" altLang="en-US" dirty="0"/>
              <a:t>テストの対象となるプログラムコード内部の</a:t>
            </a:r>
            <a:endParaRPr lang="en-US" altLang="ja-JP" dirty="0"/>
          </a:p>
          <a:p>
            <a:pPr marL="0" indent="0">
              <a:buNone/>
            </a:pPr>
            <a:r>
              <a:rPr lang="ja-JP" altLang="en-US" dirty="0"/>
              <a:t>分岐</a:t>
            </a:r>
            <a:r>
              <a:rPr lang="en-US" altLang="ja-JP" dirty="0"/>
              <a:t>(</a:t>
            </a:r>
            <a:r>
              <a:rPr lang="ja-JP" altLang="en-US" dirty="0"/>
              <a:t>ブランチ</a:t>
            </a:r>
            <a:r>
              <a:rPr lang="en-US" altLang="ja-JP" dirty="0"/>
              <a:t>)</a:t>
            </a:r>
            <a:r>
              <a:rPr lang="ja-JP" altLang="en-US" dirty="0"/>
              <a:t>の可能なすべて結果</a:t>
            </a:r>
            <a:r>
              <a:rPr lang="en-US" altLang="ja-JP" dirty="0"/>
              <a:t>(</a:t>
            </a:r>
            <a:r>
              <a:rPr lang="ja-JP" altLang="en-US" dirty="0"/>
              <a:t>真偽</a:t>
            </a:r>
            <a:r>
              <a:rPr lang="en-US" altLang="ja-JP" dirty="0"/>
              <a:t>)</a:t>
            </a:r>
            <a:r>
              <a:rPr lang="ja-JP" altLang="en-US" dirty="0"/>
              <a:t>のうち</a:t>
            </a:r>
            <a:endParaRPr lang="en-US" altLang="ja-JP" dirty="0"/>
          </a:p>
          <a:p>
            <a:pPr marL="0" indent="0">
              <a:buNone/>
            </a:pPr>
            <a:r>
              <a:rPr lang="ja-JP" altLang="en-US" dirty="0">
                <a:solidFill>
                  <a:schemeClr val="accent2"/>
                </a:solidFill>
              </a:rPr>
              <a:t>テストを実施した割合</a:t>
            </a:r>
          </a:p>
          <a:p>
            <a:endParaRPr kumimoji="1" lang="ja-JP" altLang="en-US" dirty="0"/>
          </a:p>
        </p:txBody>
      </p:sp>
      <p:pic>
        <p:nvPicPr>
          <p:cNvPr id="5" name="図 4">
            <a:extLst>
              <a:ext uri="{FF2B5EF4-FFF2-40B4-BE49-F238E27FC236}">
                <a16:creationId xmlns:a16="http://schemas.microsoft.com/office/drawing/2014/main" id="{EE8F088F-66BD-4ADB-966F-64EB39401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5752" y="3429000"/>
            <a:ext cx="6792495" cy="2728057"/>
          </a:xfrm>
          <a:prstGeom prst="rect">
            <a:avLst/>
          </a:prstGeom>
        </p:spPr>
      </p:pic>
      <p:sp>
        <p:nvSpPr>
          <p:cNvPr id="6" name="スライド番号プレースホルダー 5">
            <a:extLst>
              <a:ext uri="{FF2B5EF4-FFF2-40B4-BE49-F238E27FC236}">
                <a16:creationId xmlns:a16="http://schemas.microsoft.com/office/drawing/2014/main" id="{6C438F43-764D-4FB5-9BFA-D18D4EB930B4}"/>
              </a:ext>
            </a:extLst>
          </p:cNvPr>
          <p:cNvSpPr>
            <a:spLocks noGrp="1"/>
          </p:cNvSpPr>
          <p:nvPr>
            <p:ph type="sldNum" sz="quarter" idx="12"/>
          </p:nvPr>
        </p:nvSpPr>
        <p:spPr/>
        <p:txBody>
          <a:bodyPr/>
          <a:lstStyle/>
          <a:p>
            <a:fld id="{1FE34706-8C37-4B2C-97AA-CA967C6C88D9}" type="slidenum">
              <a:rPr kumimoji="1" lang="ja-JP" altLang="en-US" smtClean="0"/>
              <a:t>4</a:t>
            </a:fld>
            <a:endParaRPr kumimoji="1" lang="ja-JP" altLang="en-US"/>
          </a:p>
        </p:txBody>
      </p:sp>
    </p:spTree>
    <p:extLst>
      <p:ext uri="{BB962C8B-B14F-4D97-AF65-F5344CB8AC3E}">
        <p14:creationId xmlns:p14="http://schemas.microsoft.com/office/powerpoint/2010/main" val="294884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FDBE48-7F36-41D9-87AB-1F3919958533}"/>
              </a:ext>
            </a:extLst>
          </p:cNvPr>
          <p:cNvSpPr>
            <a:spLocks noGrp="1"/>
          </p:cNvSpPr>
          <p:nvPr>
            <p:ph type="title"/>
          </p:nvPr>
        </p:nvSpPr>
        <p:spPr>
          <a:xfrm>
            <a:off x="628650" y="365126"/>
            <a:ext cx="7886700" cy="1325563"/>
          </a:xfrm>
        </p:spPr>
        <p:txBody>
          <a:bodyPr/>
          <a:lstStyle/>
          <a:p>
            <a:r>
              <a:rPr kumimoji="1" lang="ja-JP" altLang="en-US" dirty="0"/>
              <a:t>各分岐の条件</a:t>
            </a:r>
          </a:p>
        </p:txBody>
      </p:sp>
      <p:pic>
        <p:nvPicPr>
          <p:cNvPr id="7" name="図 6">
            <a:extLst>
              <a:ext uri="{FF2B5EF4-FFF2-40B4-BE49-F238E27FC236}">
                <a16:creationId xmlns:a16="http://schemas.microsoft.com/office/drawing/2014/main" id="{523177B9-3F41-4F62-A4ED-CF2A93323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1867" y="1024014"/>
            <a:ext cx="4252108" cy="2859543"/>
          </a:xfrm>
          <a:prstGeom prst="rect">
            <a:avLst/>
          </a:prstGeom>
        </p:spPr>
      </p:pic>
      <p:pic>
        <p:nvPicPr>
          <p:cNvPr id="8" name="図 7">
            <a:extLst>
              <a:ext uri="{FF2B5EF4-FFF2-40B4-BE49-F238E27FC236}">
                <a16:creationId xmlns:a16="http://schemas.microsoft.com/office/drawing/2014/main" id="{C8C6A6BE-8D4F-4871-9FE9-C7EDD39ECE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766" y="1845768"/>
            <a:ext cx="4623134" cy="1856780"/>
          </a:xfrm>
          <a:prstGeom prst="rect">
            <a:avLst/>
          </a:prstGeom>
        </p:spPr>
      </p:pic>
      <p:pic>
        <p:nvPicPr>
          <p:cNvPr id="22" name="図 21" descr="スクリーンショット が含まれている画像&#10;&#10;非常に高い精度で生成された説明">
            <a:extLst>
              <a:ext uri="{FF2B5EF4-FFF2-40B4-BE49-F238E27FC236}">
                <a16:creationId xmlns:a16="http://schemas.microsoft.com/office/drawing/2014/main" id="{319CCD66-A56D-4700-BFCD-61FB125002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618" y="4188214"/>
            <a:ext cx="7606732" cy="2431661"/>
          </a:xfrm>
          <a:prstGeom prst="rect">
            <a:avLst/>
          </a:prstGeom>
        </p:spPr>
      </p:pic>
      <p:sp>
        <p:nvSpPr>
          <p:cNvPr id="10" name="テキスト ボックス 9">
            <a:extLst>
              <a:ext uri="{FF2B5EF4-FFF2-40B4-BE49-F238E27FC236}">
                <a16:creationId xmlns:a16="http://schemas.microsoft.com/office/drawing/2014/main" id="{26B5DAEE-C1E4-4C6A-AC3C-B1DEBB450A60}"/>
              </a:ext>
            </a:extLst>
          </p:cNvPr>
          <p:cNvSpPr txBox="1"/>
          <p:nvPr/>
        </p:nvSpPr>
        <p:spPr>
          <a:xfrm>
            <a:off x="5530067" y="3883557"/>
            <a:ext cx="2775733" cy="369332"/>
          </a:xfrm>
          <a:prstGeom prst="rect">
            <a:avLst/>
          </a:prstGeom>
          <a:noFill/>
        </p:spPr>
        <p:txBody>
          <a:bodyPr wrap="square" rtlCol="0">
            <a:spAutoFit/>
          </a:bodyPr>
          <a:lstStyle/>
          <a:p>
            <a:r>
              <a:rPr kumimoji="1" lang="en-US" altLang="ja-JP" b="1" dirty="0">
                <a:solidFill>
                  <a:schemeClr val="accent2"/>
                </a:solidFill>
              </a:rPr>
              <a:t>※any</a:t>
            </a:r>
            <a:r>
              <a:rPr kumimoji="1" lang="ja-JP" altLang="en-US" b="1" dirty="0">
                <a:solidFill>
                  <a:schemeClr val="accent2"/>
                </a:solidFill>
              </a:rPr>
              <a:t>は任意の値</a:t>
            </a:r>
          </a:p>
        </p:txBody>
      </p:sp>
      <p:sp>
        <p:nvSpPr>
          <p:cNvPr id="11" name="スライド番号プレースホルダー 10">
            <a:extLst>
              <a:ext uri="{FF2B5EF4-FFF2-40B4-BE49-F238E27FC236}">
                <a16:creationId xmlns:a16="http://schemas.microsoft.com/office/drawing/2014/main" id="{389AEAC3-90D3-4A9E-B4AE-69B0B5BAC4CA}"/>
              </a:ext>
            </a:extLst>
          </p:cNvPr>
          <p:cNvSpPr>
            <a:spLocks noGrp="1"/>
          </p:cNvSpPr>
          <p:nvPr>
            <p:ph type="sldNum" sz="quarter" idx="12"/>
          </p:nvPr>
        </p:nvSpPr>
        <p:spPr/>
        <p:txBody>
          <a:bodyPr/>
          <a:lstStyle/>
          <a:p>
            <a:fld id="{1FE34706-8C37-4B2C-97AA-CA967C6C88D9}" type="slidenum">
              <a:rPr kumimoji="1" lang="ja-JP" altLang="en-US" smtClean="0"/>
              <a:t>5</a:t>
            </a:fld>
            <a:endParaRPr kumimoji="1" lang="ja-JP" altLang="en-US"/>
          </a:p>
        </p:txBody>
      </p:sp>
    </p:spTree>
    <p:extLst>
      <p:ext uri="{BB962C8B-B14F-4D97-AF65-F5344CB8AC3E}">
        <p14:creationId xmlns:p14="http://schemas.microsoft.com/office/powerpoint/2010/main" val="2582694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B926EF-0A62-4E05-AB88-681538B1B874}"/>
              </a:ext>
            </a:extLst>
          </p:cNvPr>
          <p:cNvSpPr>
            <a:spLocks noGrp="1"/>
          </p:cNvSpPr>
          <p:nvPr>
            <p:ph type="title"/>
          </p:nvPr>
        </p:nvSpPr>
        <p:spPr>
          <a:xfrm>
            <a:off x="628650" y="365126"/>
            <a:ext cx="7886700" cy="1325563"/>
          </a:xfrm>
        </p:spPr>
        <p:txBody>
          <a:bodyPr/>
          <a:lstStyle/>
          <a:p>
            <a:r>
              <a:rPr kumimoji="1" lang="ja-JP" altLang="en-US" dirty="0"/>
              <a:t>背景</a:t>
            </a:r>
          </a:p>
        </p:txBody>
      </p:sp>
      <p:sp>
        <p:nvSpPr>
          <p:cNvPr id="3" name="コンテンツ プレースホルダー 2">
            <a:extLst>
              <a:ext uri="{FF2B5EF4-FFF2-40B4-BE49-F238E27FC236}">
                <a16:creationId xmlns:a16="http://schemas.microsoft.com/office/drawing/2014/main" id="{F69ECEC4-10BC-409B-8974-F706879ECF7B}"/>
              </a:ext>
            </a:extLst>
          </p:cNvPr>
          <p:cNvSpPr>
            <a:spLocks noGrp="1"/>
          </p:cNvSpPr>
          <p:nvPr>
            <p:ph idx="1"/>
          </p:nvPr>
        </p:nvSpPr>
        <p:spPr/>
        <p:txBody>
          <a:bodyPr>
            <a:normAutofit/>
          </a:bodyPr>
          <a:lstStyle/>
          <a:p>
            <a:r>
              <a:rPr kumimoji="1" lang="ja-JP" altLang="en-US" dirty="0"/>
              <a:t>ソフトウェアの信頼はソフトウェアテストによって担保されている</a:t>
            </a:r>
            <a:endParaRPr kumimoji="1" lang="en-US" altLang="ja-JP" dirty="0"/>
          </a:p>
          <a:p>
            <a:endParaRPr kumimoji="1" lang="en-US" altLang="ja-JP" dirty="0"/>
          </a:p>
          <a:p>
            <a:r>
              <a:rPr lang="ja-JP" altLang="en-US" dirty="0"/>
              <a:t>工程の</a:t>
            </a:r>
            <a:r>
              <a:rPr lang="en-US" altLang="ja-JP" sz="3200" dirty="0">
                <a:solidFill>
                  <a:schemeClr val="accent2"/>
                </a:solidFill>
              </a:rPr>
              <a:t>50</a:t>
            </a:r>
            <a:r>
              <a:rPr lang="ja-JP" altLang="en-US" dirty="0">
                <a:solidFill>
                  <a:schemeClr val="accent2"/>
                </a:solidFill>
              </a:rPr>
              <a:t>％</a:t>
            </a:r>
            <a:r>
              <a:rPr lang="ja-JP" altLang="en-US" dirty="0"/>
              <a:t>を占める大きい開発コスト</a:t>
            </a:r>
            <a:endParaRPr lang="en-US" altLang="ja-JP" dirty="0"/>
          </a:p>
          <a:p>
            <a:endParaRPr lang="en-US" altLang="ja-JP" dirty="0"/>
          </a:p>
          <a:p>
            <a:pPr marL="0" indent="0">
              <a:buNone/>
            </a:pPr>
            <a:endParaRPr lang="en-US" altLang="ja-JP" dirty="0"/>
          </a:p>
          <a:p>
            <a:r>
              <a:rPr lang="ja-JP" altLang="en-US" dirty="0"/>
              <a:t>ランダムテストはソフトウェアの内部構造を</a:t>
            </a:r>
            <a:endParaRPr lang="en-US" altLang="ja-JP" dirty="0"/>
          </a:p>
          <a:p>
            <a:pPr marL="0" indent="0">
              <a:buNone/>
            </a:pPr>
            <a:r>
              <a:rPr lang="ja-JP" altLang="en-US" dirty="0"/>
              <a:t>考慮しないため信頼性は高くない</a:t>
            </a:r>
            <a:endParaRPr lang="en-US" altLang="ja-JP" dirty="0"/>
          </a:p>
        </p:txBody>
      </p:sp>
      <p:sp>
        <p:nvSpPr>
          <p:cNvPr id="4" name="吹き出し: 角を丸めた四角形 3">
            <a:extLst>
              <a:ext uri="{FF2B5EF4-FFF2-40B4-BE49-F238E27FC236}">
                <a16:creationId xmlns:a16="http://schemas.microsoft.com/office/drawing/2014/main" id="{218741F9-D907-4AA8-A0D8-117ECD2AFB63}"/>
              </a:ext>
            </a:extLst>
          </p:cNvPr>
          <p:cNvSpPr/>
          <p:nvPr/>
        </p:nvSpPr>
        <p:spPr>
          <a:xfrm>
            <a:off x="2743199" y="3826042"/>
            <a:ext cx="5293896" cy="866274"/>
          </a:xfrm>
          <a:prstGeom prst="wedgeRoundRectCallout">
            <a:avLst>
              <a:gd name="adj1" fmla="val -64864"/>
              <a:gd name="adj2" fmla="val 45518"/>
              <a:gd name="adj3" fmla="val 16667"/>
            </a:avLst>
          </a:prstGeom>
          <a:no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a:t>境界値を網羅できずプログラムによっては低い分岐カバレッジを計測する可能性</a:t>
            </a:r>
          </a:p>
        </p:txBody>
      </p:sp>
      <p:sp>
        <p:nvSpPr>
          <p:cNvPr id="5" name="スライド番号プレースホルダー 4">
            <a:extLst>
              <a:ext uri="{FF2B5EF4-FFF2-40B4-BE49-F238E27FC236}">
                <a16:creationId xmlns:a16="http://schemas.microsoft.com/office/drawing/2014/main" id="{9897D3C2-080D-45D1-8954-84CCD9431DB2}"/>
              </a:ext>
            </a:extLst>
          </p:cNvPr>
          <p:cNvSpPr>
            <a:spLocks noGrp="1"/>
          </p:cNvSpPr>
          <p:nvPr>
            <p:ph type="sldNum" sz="quarter" idx="12"/>
          </p:nvPr>
        </p:nvSpPr>
        <p:spPr/>
        <p:txBody>
          <a:bodyPr/>
          <a:lstStyle/>
          <a:p>
            <a:fld id="{1FE34706-8C37-4B2C-97AA-CA967C6C88D9}" type="slidenum">
              <a:rPr kumimoji="1" lang="ja-JP" altLang="en-US" smtClean="0"/>
              <a:t>6</a:t>
            </a:fld>
            <a:endParaRPr kumimoji="1" lang="ja-JP" altLang="en-US"/>
          </a:p>
        </p:txBody>
      </p:sp>
    </p:spTree>
    <p:extLst>
      <p:ext uri="{BB962C8B-B14F-4D97-AF65-F5344CB8AC3E}">
        <p14:creationId xmlns:p14="http://schemas.microsoft.com/office/powerpoint/2010/main" val="3709821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62D3BE-844E-4BBD-92EE-6F92069E7135}"/>
              </a:ext>
            </a:extLst>
          </p:cNvPr>
          <p:cNvSpPr>
            <a:spLocks noGrp="1"/>
          </p:cNvSpPr>
          <p:nvPr>
            <p:ph type="title"/>
          </p:nvPr>
        </p:nvSpPr>
        <p:spPr>
          <a:xfrm>
            <a:off x="628650" y="365126"/>
            <a:ext cx="7886700" cy="1325563"/>
          </a:xfrm>
        </p:spPr>
        <p:txBody>
          <a:bodyPr/>
          <a:lstStyle/>
          <a:p>
            <a:r>
              <a:rPr lang="ja-JP" altLang="en-US" dirty="0"/>
              <a:t>手法</a:t>
            </a:r>
            <a:endParaRPr kumimoji="1" lang="ja-JP" altLang="en-US" dirty="0"/>
          </a:p>
        </p:txBody>
      </p:sp>
      <p:graphicFrame>
        <p:nvGraphicFramePr>
          <p:cNvPr id="4" name="コンテンツ プレースホルダー 3">
            <a:extLst>
              <a:ext uri="{FF2B5EF4-FFF2-40B4-BE49-F238E27FC236}">
                <a16:creationId xmlns:a16="http://schemas.microsoft.com/office/drawing/2014/main" id="{036F40F2-8C1F-411F-A76B-52C9CDF7C498}"/>
              </a:ext>
            </a:extLst>
          </p:cNvPr>
          <p:cNvGraphicFramePr>
            <a:graphicFrameLocks noGrp="1"/>
          </p:cNvGraphicFramePr>
          <p:nvPr>
            <p:ph idx="1"/>
            <p:extLst>
              <p:ext uri="{D42A27DB-BD31-4B8C-83A1-F6EECF244321}">
                <p14:modId xmlns:p14="http://schemas.microsoft.com/office/powerpoint/2010/main" val="952949564"/>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スライド番号プレースホルダー 4">
            <a:extLst>
              <a:ext uri="{FF2B5EF4-FFF2-40B4-BE49-F238E27FC236}">
                <a16:creationId xmlns:a16="http://schemas.microsoft.com/office/drawing/2014/main" id="{D8F38FDD-E27B-4FD3-86E7-80A706135E69}"/>
              </a:ext>
            </a:extLst>
          </p:cNvPr>
          <p:cNvSpPr>
            <a:spLocks noGrp="1"/>
          </p:cNvSpPr>
          <p:nvPr>
            <p:ph type="sldNum" sz="quarter" idx="12"/>
          </p:nvPr>
        </p:nvSpPr>
        <p:spPr/>
        <p:txBody>
          <a:bodyPr/>
          <a:lstStyle/>
          <a:p>
            <a:fld id="{1FE34706-8C37-4B2C-97AA-CA967C6C88D9}" type="slidenum">
              <a:rPr kumimoji="1" lang="ja-JP" altLang="en-US" smtClean="0"/>
              <a:t>7</a:t>
            </a:fld>
            <a:endParaRPr kumimoji="1" lang="ja-JP" altLang="en-US"/>
          </a:p>
        </p:txBody>
      </p:sp>
    </p:spTree>
    <p:extLst>
      <p:ext uri="{BB962C8B-B14F-4D97-AF65-F5344CB8AC3E}">
        <p14:creationId xmlns:p14="http://schemas.microsoft.com/office/powerpoint/2010/main" val="3707532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406EE9-16D1-42C2-864D-286D9C3DBA82}"/>
              </a:ext>
            </a:extLst>
          </p:cNvPr>
          <p:cNvSpPr>
            <a:spLocks noGrp="1"/>
          </p:cNvSpPr>
          <p:nvPr>
            <p:ph type="title"/>
          </p:nvPr>
        </p:nvSpPr>
        <p:spPr>
          <a:xfrm>
            <a:off x="628650" y="365126"/>
            <a:ext cx="7886700" cy="1325563"/>
          </a:xfrm>
        </p:spPr>
        <p:txBody>
          <a:bodyPr/>
          <a:lstStyle/>
          <a:p>
            <a:r>
              <a:rPr kumimoji="1" lang="ja-JP" altLang="en-US" dirty="0"/>
              <a:t>ランダムテスト</a:t>
            </a:r>
          </a:p>
        </p:txBody>
      </p:sp>
      <p:sp>
        <p:nvSpPr>
          <p:cNvPr id="3" name="コンテンツ プレースホルダー 2">
            <a:extLst>
              <a:ext uri="{FF2B5EF4-FFF2-40B4-BE49-F238E27FC236}">
                <a16:creationId xmlns:a16="http://schemas.microsoft.com/office/drawing/2014/main" id="{D178EC0F-2D3D-4FEC-AF48-6B0A2BC5C651}"/>
              </a:ext>
            </a:extLst>
          </p:cNvPr>
          <p:cNvSpPr>
            <a:spLocks noGrp="1"/>
          </p:cNvSpPr>
          <p:nvPr>
            <p:ph idx="1"/>
          </p:nvPr>
        </p:nvSpPr>
        <p:spPr/>
        <p:txBody>
          <a:bodyPr/>
          <a:lstStyle/>
          <a:p>
            <a:pPr marL="0" indent="0">
              <a:buNone/>
            </a:pPr>
            <a:r>
              <a:rPr kumimoji="1" lang="ja-JP" altLang="en-US" dirty="0"/>
              <a:t>プログラムの誤りを検出す</a:t>
            </a:r>
            <a:r>
              <a:rPr lang="ja-JP" altLang="en-US" dirty="0"/>
              <a:t>る適切な</a:t>
            </a:r>
            <a:endParaRPr lang="en-US" altLang="ja-JP" dirty="0"/>
          </a:p>
          <a:p>
            <a:pPr marL="0" indent="0">
              <a:buNone/>
            </a:pPr>
            <a:r>
              <a:rPr lang="ja-JP" altLang="en-US" dirty="0"/>
              <a:t>テストケースの入力をテスト担当者が主導で</a:t>
            </a:r>
            <a:endParaRPr lang="en-US" altLang="ja-JP" dirty="0"/>
          </a:p>
          <a:p>
            <a:pPr marL="0" indent="0">
              <a:buNone/>
            </a:pPr>
            <a:r>
              <a:rPr lang="ja-JP" altLang="en-US" dirty="0"/>
              <a:t>生成する代わりに数多くのテストケースを</a:t>
            </a:r>
            <a:endParaRPr lang="en-US" altLang="ja-JP" dirty="0"/>
          </a:p>
          <a:p>
            <a:pPr marL="0" indent="0">
              <a:buNone/>
            </a:pPr>
            <a:r>
              <a:rPr lang="ja-JP" altLang="en-US" dirty="0">
                <a:solidFill>
                  <a:schemeClr val="accent2"/>
                </a:solidFill>
              </a:rPr>
              <a:t>機械的に自動生成する</a:t>
            </a:r>
            <a:r>
              <a:rPr lang="ja-JP" altLang="en-US" dirty="0"/>
              <a:t>ソフトウェア手法のこと</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1F684BDE-2373-4A94-9CA1-FECDD9B1013E}"/>
              </a:ext>
            </a:extLst>
          </p:cNvPr>
          <p:cNvSpPr>
            <a:spLocks noGrp="1"/>
          </p:cNvSpPr>
          <p:nvPr>
            <p:ph type="sldNum" sz="quarter" idx="12"/>
          </p:nvPr>
        </p:nvSpPr>
        <p:spPr/>
        <p:txBody>
          <a:bodyPr/>
          <a:lstStyle/>
          <a:p>
            <a:fld id="{1FE34706-8C37-4B2C-97AA-CA967C6C88D9}" type="slidenum">
              <a:rPr kumimoji="1" lang="ja-JP" altLang="en-US" smtClean="0"/>
              <a:t>8</a:t>
            </a:fld>
            <a:endParaRPr kumimoji="1" lang="ja-JP" altLang="en-US"/>
          </a:p>
        </p:txBody>
      </p:sp>
    </p:spTree>
    <p:extLst>
      <p:ext uri="{BB962C8B-B14F-4D97-AF65-F5344CB8AC3E}">
        <p14:creationId xmlns:p14="http://schemas.microsoft.com/office/powerpoint/2010/main" val="2611017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AD65AF-BBB4-4C27-9788-481A366C17C9}"/>
              </a:ext>
            </a:extLst>
          </p:cNvPr>
          <p:cNvSpPr>
            <a:spLocks noGrp="1"/>
          </p:cNvSpPr>
          <p:nvPr>
            <p:ph type="title"/>
          </p:nvPr>
        </p:nvSpPr>
        <p:spPr>
          <a:xfrm>
            <a:off x="628650" y="365126"/>
            <a:ext cx="7886700" cy="1325563"/>
          </a:xfrm>
        </p:spPr>
        <p:txBody>
          <a:bodyPr/>
          <a:lstStyle/>
          <a:p>
            <a:r>
              <a:rPr kumimoji="1" lang="en-US" altLang="ja-JP" dirty="0" err="1"/>
              <a:t>QuickCheck</a:t>
            </a:r>
            <a:endParaRPr kumimoji="1" lang="ja-JP" altLang="en-US" dirty="0"/>
          </a:p>
        </p:txBody>
      </p:sp>
      <p:sp>
        <p:nvSpPr>
          <p:cNvPr id="3" name="コンテンツ プレースホルダー 2">
            <a:extLst>
              <a:ext uri="{FF2B5EF4-FFF2-40B4-BE49-F238E27FC236}">
                <a16:creationId xmlns:a16="http://schemas.microsoft.com/office/drawing/2014/main" id="{B67699A6-914E-4BB3-BAB7-12B8691E2E62}"/>
              </a:ext>
            </a:extLst>
          </p:cNvPr>
          <p:cNvSpPr>
            <a:spLocks noGrp="1"/>
          </p:cNvSpPr>
          <p:nvPr>
            <p:ph idx="1"/>
          </p:nvPr>
        </p:nvSpPr>
        <p:spPr>
          <a:xfrm>
            <a:off x="431222" y="1847851"/>
            <a:ext cx="8281555" cy="4351338"/>
          </a:xfrm>
        </p:spPr>
        <p:txBody>
          <a:bodyPr>
            <a:normAutofit fontScale="92500"/>
          </a:bodyPr>
          <a:lstStyle/>
          <a:p>
            <a:pPr marL="0" indent="0">
              <a:buNone/>
            </a:pPr>
            <a:r>
              <a:rPr kumimoji="1" lang="ja-JP" altLang="en-US" dirty="0"/>
              <a:t>関数型言語</a:t>
            </a:r>
            <a:r>
              <a:rPr kumimoji="1" lang="en-US" altLang="ja-JP" dirty="0"/>
              <a:t>Haskell</a:t>
            </a:r>
            <a:r>
              <a:rPr kumimoji="1" lang="ja-JP" altLang="en-US" dirty="0"/>
              <a:t>で開発された</a:t>
            </a:r>
            <a:r>
              <a:rPr kumimoji="1" lang="ja-JP" altLang="en-US" dirty="0">
                <a:solidFill>
                  <a:schemeClr val="accent2"/>
                </a:solidFill>
              </a:rPr>
              <a:t>ランダムテストツール</a:t>
            </a:r>
            <a:endParaRPr lang="en-US" altLang="ja-JP" dirty="0"/>
          </a:p>
          <a:p>
            <a:pPr marL="0" indent="0">
              <a:buNone/>
            </a:pPr>
            <a:r>
              <a:rPr kumimoji="1" lang="ja-JP" altLang="en-US" dirty="0"/>
              <a:t>・プログラムが満たすべき性質を関数として記述</a:t>
            </a:r>
            <a:endParaRPr kumimoji="1" lang="en-US" altLang="ja-JP" dirty="0"/>
          </a:p>
          <a:p>
            <a:pPr marL="0" indent="0">
              <a:buNone/>
            </a:pPr>
            <a:r>
              <a:rPr kumimoji="1" lang="ja-JP" altLang="en-US" dirty="0"/>
              <a:t>・関数の性質を検査するもの</a:t>
            </a:r>
            <a:endParaRPr kumimoji="1" lang="en-US" altLang="ja-JP" dirty="0"/>
          </a:p>
          <a:p>
            <a:endParaRPr lang="en-US" altLang="ja-JP" dirty="0"/>
          </a:p>
          <a:p>
            <a:pPr marL="0" indent="0">
              <a:buNone/>
            </a:pPr>
            <a:r>
              <a:rPr kumimoji="1" lang="ja-JP" altLang="en-US" dirty="0"/>
              <a:t>入力は自動生成ランダムの値</a:t>
            </a:r>
            <a:r>
              <a:rPr kumimoji="1" lang="en-US" altLang="ja-JP" dirty="0"/>
              <a:t>,</a:t>
            </a:r>
            <a:r>
              <a:rPr kumimoji="1" lang="ja-JP" altLang="en-US" dirty="0"/>
              <a:t>プログラムの出力結果が性質を満たすか調査しプログラムの妥当性を確認する</a:t>
            </a:r>
            <a:r>
              <a:rPr kumimoji="1" lang="en-US" altLang="ja-JP" dirty="0"/>
              <a:t>.</a:t>
            </a:r>
          </a:p>
          <a:p>
            <a:pPr marL="0" indent="0">
              <a:buNone/>
            </a:pPr>
            <a:r>
              <a:rPr kumimoji="1" lang="ja-JP" altLang="en-US" dirty="0"/>
              <a:t>反する結果が出た場合</a:t>
            </a:r>
            <a:r>
              <a:rPr kumimoji="1" lang="en-US" altLang="ja-JP" dirty="0"/>
              <a:t>,</a:t>
            </a:r>
            <a:r>
              <a:rPr kumimoji="1" lang="ja-JP" altLang="en-US" dirty="0"/>
              <a:t>使用した入力を反例として出力することでソフトウェアの欠陥が特定可能</a:t>
            </a:r>
            <a:r>
              <a:rPr lang="ja-JP" altLang="en-US" dirty="0"/>
              <a:t>である</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85C098BC-6620-4F9B-A895-826BB1D6D5F5}"/>
              </a:ext>
            </a:extLst>
          </p:cNvPr>
          <p:cNvSpPr>
            <a:spLocks noGrp="1"/>
          </p:cNvSpPr>
          <p:nvPr>
            <p:ph type="sldNum" sz="quarter" idx="12"/>
          </p:nvPr>
        </p:nvSpPr>
        <p:spPr/>
        <p:txBody>
          <a:bodyPr/>
          <a:lstStyle/>
          <a:p>
            <a:fld id="{1FE34706-8C37-4B2C-97AA-CA967C6C88D9}" type="slidenum">
              <a:rPr kumimoji="1" lang="ja-JP" altLang="en-US" smtClean="0"/>
              <a:t>9</a:t>
            </a:fld>
            <a:endParaRPr kumimoji="1" lang="ja-JP" altLang="en-US"/>
          </a:p>
        </p:txBody>
      </p:sp>
    </p:spTree>
    <p:extLst>
      <p:ext uri="{BB962C8B-B14F-4D97-AF65-F5344CB8AC3E}">
        <p14:creationId xmlns:p14="http://schemas.microsoft.com/office/powerpoint/2010/main" val="2178088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2A2BE2F7-280A-405C-8B17-3B85C7FADC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5984" y="3631944"/>
            <a:ext cx="5423587" cy="2781031"/>
          </a:xfrm>
          <a:prstGeom prst="rect">
            <a:avLst/>
          </a:prstGeom>
        </p:spPr>
      </p:pic>
      <p:sp>
        <p:nvSpPr>
          <p:cNvPr id="2" name="タイトル 1">
            <a:extLst>
              <a:ext uri="{FF2B5EF4-FFF2-40B4-BE49-F238E27FC236}">
                <a16:creationId xmlns:a16="http://schemas.microsoft.com/office/drawing/2014/main" id="{DC5EC134-05A7-46FE-9707-05F48C62B77C}"/>
              </a:ext>
            </a:extLst>
          </p:cNvPr>
          <p:cNvSpPr>
            <a:spLocks noGrp="1"/>
          </p:cNvSpPr>
          <p:nvPr>
            <p:ph type="title"/>
          </p:nvPr>
        </p:nvSpPr>
        <p:spPr>
          <a:xfrm>
            <a:off x="628650" y="365126"/>
            <a:ext cx="7886700" cy="1325563"/>
          </a:xfrm>
        </p:spPr>
        <p:txBody>
          <a:bodyPr/>
          <a:lstStyle/>
          <a:p>
            <a:r>
              <a:rPr kumimoji="1" lang="ja-JP" altLang="en-US" dirty="0"/>
              <a:t>使用例</a:t>
            </a:r>
          </a:p>
        </p:txBody>
      </p:sp>
      <p:sp>
        <p:nvSpPr>
          <p:cNvPr id="3" name="コンテンツ プレースホルダー 2">
            <a:extLst>
              <a:ext uri="{FF2B5EF4-FFF2-40B4-BE49-F238E27FC236}">
                <a16:creationId xmlns:a16="http://schemas.microsoft.com/office/drawing/2014/main" id="{E877E2E1-146B-47B4-BC06-15C7CCD3917C}"/>
              </a:ext>
            </a:extLst>
          </p:cNvPr>
          <p:cNvSpPr>
            <a:spLocks noGrp="1"/>
          </p:cNvSpPr>
          <p:nvPr>
            <p:ph idx="1"/>
          </p:nvPr>
        </p:nvSpPr>
        <p:spPr>
          <a:xfrm>
            <a:off x="628650" y="1825625"/>
            <a:ext cx="7886700" cy="4351338"/>
          </a:xfrm>
        </p:spPr>
        <p:txBody>
          <a:bodyPr/>
          <a:lstStyle/>
          <a:p>
            <a:pPr marL="0" indent="0">
              <a:buNone/>
            </a:pPr>
            <a:r>
              <a:rPr kumimoji="1" lang="en-US" altLang="ja-JP" dirty="0" err="1"/>
              <a:t>myReverse</a:t>
            </a:r>
            <a:r>
              <a:rPr kumimoji="1" lang="ja-JP" altLang="en-US" dirty="0"/>
              <a:t>「入力されたリストを逆順にする」</a:t>
            </a:r>
            <a:endParaRPr kumimoji="1" lang="en-US" altLang="ja-JP" dirty="0"/>
          </a:p>
          <a:p>
            <a:pPr marL="0" indent="0">
              <a:buNone/>
            </a:pPr>
            <a:r>
              <a:rPr kumimoji="1" lang="en-US" altLang="ja-JP" dirty="0"/>
              <a:t>		</a:t>
            </a:r>
            <a:r>
              <a:rPr kumimoji="1" lang="ja-JP" altLang="en-US" dirty="0"/>
              <a:t>という仕様に対する満たすべき性質</a:t>
            </a:r>
            <a:endParaRPr kumimoji="1" lang="en-US" altLang="ja-JP" dirty="0"/>
          </a:p>
          <a:p>
            <a:pPr marL="0" indent="0">
              <a:buNone/>
            </a:pPr>
            <a:r>
              <a:rPr lang="en-US" altLang="ja-JP" dirty="0" err="1"/>
              <a:t>prop_twice</a:t>
            </a:r>
            <a:r>
              <a:rPr lang="en-US" altLang="ja-JP" dirty="0"/>
              <a:t> :</a:t>
            </a:r>
            <a:r>
              <a:rPr lang="ja-JP" altLang="en-US" dirty="0"/>
              <a:t> </a:t>
            </a:r>
            <a:r>
              <a:rPr lang="en-US" altLang="ja-JP" dirty="0" err="1"/>
              <a:t>myReverse</a:t>
            </a:r>
            <a:r>
              <a:rPr lang="ja-JP" altLang="en-US" dirty="0"/>
              <a:t>をリストに</a:t>
            </a:r>
            <a:r>
              <a:rPr lang="en-US" altLang="ja-JP" dirty="0"/>
              <a:t>2</a:t>
            </a:r>
            <a:r>
              <a:rPr lang="ja-JP" altLang="en-US" dirty="0"/>
              <a:t>回</a:t>
            </a:r>
            <a:br>
              <a:rPr lang="en-US" altLang="ja-JP" dirty="0"/>
            </a:br>
            <a:r>
              <a:rPr lang="en-US" altLang="ja-JP" dirty="0"/>
              <a:t>		</a:t>
            </a:r>
            <a:r>
              <a:rPr lang="ja-JP" altLang="en-US" dirty="0"/>
              <a:t> 適用したら元のリストに戻る</a:t>
            </a: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030FAFC9-6E01-438C-AA26-C81908DF8B26}"/>
              </a:ext>
            </a:extLst>
          </p:cNvPr>
          <p:cNvSpPr>
            <a:spLocks noGrp="1"/>
          </p:cNvSpPr>
          <p:nvPr>
            <p:ph type="sldNum" sz="quarter" idx="12"/>
          </p:nvPr>
        </p:nvSpPr>
        <p:spPr/>
        <p:txBody>
          <a:bodyPr/>
          <a:lstStyle/>
          <a:p>
            <a:fld id="{1FE34706-8C37-4B2C-97AA-CA967C6C88D9}" type="slidenum">
              <a:rPr kumimoji="1" lang="ja-JP" altLang="en-US" smtClean="0"/>
              <a:t>10</a:t>
            </a:fld>
            <a:endParaRPr kumimoji="1" lang="ja-JP" altLang="en-US" dirty="0"/>
          </a:p>
        </p:txBody>
      </p:sp>
    </p:spTree>
    <p:extLst>
      <p:ext uri="{BB962C8B-B14F-4D97-AF65-F5344CB8AC3E}">
        <p14:creationId xmlns:p14="http://schemas.microsoft.com/office/powerpoint/2010/main" val="1261469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57F21B-5568-4230-AF01-83AE7EFEABFE}"/>
              </a:ext>
            </a:extLst>
          </p:cNvPr>
          <p:cNvSpPr>
            <a:spLocks noGrp="1"/>
          </p:cNvSpPr>
          <p:nvPr>
            <p:ph type="title"/>
          </p:nvPr>
        </p:nvSpPr>
        <p:spPr>
          <a:xfrm>
            <a:off x="628650" y="365126"/>
            <a:ext cx="7886700" cy="1325563"/>
          </a:xfrm>
        </p:spPr>
        <p:txBody>
          <a:bodyPr/>
          <a:lstStyle/>
          <a:p>
            <a:r>
              <a:rPr lang="ja-JP" altLang="en-US" dirty="0"/>
              <a:t>出力結果</a:t>
            </a:r>
            <a:endParaRPr kumimoji="1" lang="ja-JP" altLang="en-US" dirty="0"/>
          </a:p>
        </p:txBody>
      </p:sp>
      <p:sp>
        <p:nvSpPr>
          <p:cNvPr id="3" name="コンテンツ プレースホルダー 2">
            <a:extLst>
              <a:ext uri="{FF2B5EF4-FFF2-40B4-BE49-F238E27FC236}">
                <a16:creationId xmlns:a16="http://schemas.microsoft.com/office/drawing/2014/main" id="{D23E556D-BFE0-4D06-B6BF-37826BF6FD15}"/>
              </a:ext>
            </a:extLst>
          </p:cNvPr>
          <p:cNvSpPr>
            <a:spLocks noGrp="1"/>
          </p:cNvSpPr>
          <p:nvPr>
            <p:ph idx="1"/>
          </p:nvPr>
        </p:nvSpPr>
        <p:spPr/>
        <p:txBody>
          <a:bodyPr/>
          <a:lstStyle/>
          <a:p>
            <a:r>
              <a:rPr kumimoji="1" lang="ja-JP" altLang="en-US" dirty="0"/>
              <a:t>ランダムに生成した</a:t>
            </a:r>
            <a:r>
              <a:rPr kumimoji="1" lang="en-US" altLang="ja-JP" dirty="0"/>
              <a:t>100</a:t>
            </a:r>
            <a:r>
              <a:rPr kumimoji="1" lang="ja-JP" altLang="en-US" dirty="0"/>
              <a:t>個の入力すべてが</a:t>
            </a:r>
            <a:r>
              <a:rPr kumimoji="1" lang="en-US" altLang="ja-JP" dirty="0" err="1"/>
              <a:t>myReverse</a:t>
            </a:r>
            <a:r>
              <a:rPr kumimoji="1" lang="ja-JP" altLang="en-US" dirty="0"/>
              <a:t>の満たすべき性質</a:t>
            </a:r>
            <a:r>
              <a:rPr kumimoji="1" lang="en-US" altLang="ja-JP" dirty="0" err="1"/>
              <a:t>prop_twice</a:t>
            </a:r>
            <a:r>
              <a:rPr kumimoji="1" lang="ja-JP" altLang="en-US" dirty="0"/>
              <a:t>を</a:t>
            </a:r>
            <a:br>
              <a:rPr kumimoji="1" lang="en-US" altLang="ja-JP" dirty="0"/>
            </a:br>
            <a:r>
              <a:rPr kumimoji="1" lang="ja-JP" altLang="en-US" dirty="0"/>
              <a:t>パスしたことを示している</a:t>
            </a:r>
            <a:endParaRPr kumimoji="1" lang="en-US" altLang="ja-JP" dirty="0"/>
          </a:p>
        </p:txBody>
      </p:sp>
      <p:pic>
        <p:nvPicPr>
          <p:cNvPr id="9" name="図 8" descr="スクリーンショット が含まれている画像&#10;&#10;高い精度で生成された説明">
            <a:extLst>
              <a:ext uri="{FF2B5EF4-FFF2-40B4-BE49-F238E27FC236}">
                <a16:creationId xmlns:a16="http://schemas.microsoft.com/office/drawing/2014/main" id="{FD496EB1-1157-456F-BDB9-C0DC0053B8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457" y="3401206"/>
            <a:ext cx="7441085" cy="1200176"/>
          </a:xfrm>
          <a:prstGeom prst="rect">
            <a:avLst/>
          </a:prstGeom>
        </p:spPr>
      </p:pic>
      <p:sp>
        <p:nvSpPr>
          <p:cNvPr id="4" name="スライド番号プレースホルダー 3">
            <a:extLst>
              <a:ext uri="{FF2B5EF4-FFF2-40B4-BE49-F238E27FC236}">
                <a16:creationId xmlns:a16="http://schemas.microsoft.com/office/drawing/2014/main" id="{B1839CB6-DEF0-4B1D-91EF-2C6E64700133}"/>
              </a:ext>
            </a:extLst>
          </p:cNvPr>
          <p:cNvSpPr>
            <a:spLocks noGrp="1"/>
          </p:cNvSpPr>
          <p:nvPr>
            <p:ph type="sldNum" sz="quarter" idx="12"/>
          </p:nvPr>
        </p:nvSpPr>
        <p:spPr/>
        <p:txBody>
          <a:bodyPr/>
          <a:lstStyle/>
          <a:p>
            <a:fld id="{1FE34706-8C37-4B2C-97AA-CA967C6C88D9}" type="slidenum">
              <a:rPr kumimoji="1" lang="ja-JP" altLang="en-US" smtClean="0"/>
              <a:t>11</a:t>
            </a:fld>
            <a:endParaRPr kumimoji="1" lang="ja-JP" altLang="en-US"/>
          </a:p>
        </p:txBody>
      </p:sp>
    </p:spTree>
    <p:extLst>
      <p:ext uri="{BB962C8B-B14F-4D97-AF65-F5344CB8AC3E}">
        <p14:creationId xmlns:p14="http://schemas.microsoft.com/office/powerpoint/2010/main" val="1369631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E103AB-29EC-492D-9E55-E335BFBA7780}"/>
              </a:ext>
            </a:extLst>
          </p:cNvPr>
          <p:cNvSpPr>
            <a:spLocks noGrp="1"/>
          </p:cNvSpPr>
          <p:nvPr>
            <p:ph type="title"/>
          </p:nvPr>
        </p:nvSpPr>
        <p:spPr>
          <a:xfrm>
            <a:off x="628650" y="365126"/>
            <a:ext cx="7886700" cy="1325563"/>
          </a:xfrm>
        </p:spPr>
        <p:txBody>
          <a:bodyPr/>
          <a:lstStyle/>
          <a:p>
            <a:r>
              <a:rPr lang="ja-JP" altLang="en-US" dirty="0"/>
              <a:t>欠陥のあるプログラム</a:t>
            </a:r>
            <a:endParaRPr kumimoji="1" lang="ja-JP" altLang="en-US" dirty="0"/>
          </a:p>
        </p:txBody>
      </p:sp>
      <p:sp>
        <p:nvSpPr>
          <p:cNvPr id="3" name="コンテンツ プレースホルダー 2">
            <a:extLst>
              <a:ext uri="{FF2B5EF4-FFF2-40B4-BE49-F238E27FC236}">
                <a16:creationId xmlns:a16="http://schemas.microsoft.com/office/drawing/2014/main" id="{D26DB219-6182-4107-B8B0-571FDE13A048}"/>
              </a:ext>
            </a:extLst>
          </p:cNvPr>
          <p:cNvSpPr>
            <a:spLocks noGrp="1"/>
          </p:cNvSpPr>
          <p:nvPr>
            <p:ph idx="1"/>
          </p:nvPr>
        </p:nvSpPr>
        <p:spPr>
          <a:xfrm>
            <a:off x="493295" y="1825625"/>
            <a:ext cx="8022055" cy="4351338"/>
          </a:xfrm>
        </p:spPr>
        <p:txBody>
          <a:bodyPr/>
          <a:lstStyle/>
          <a:p>
            <a:pPr marL="0" indent="0">
              <a:buNone/>
            </a:pPr>
            <a:r>
              <a:rPr kumimoji="1" lang="ja-JP" altLang="en-US" dirty="0"/>
              <a:t>「長さ１のリスト</a:t>
            </a:r>
            <a:r>
              <a:rPr kumimoji="1" lang="en-US" altLang="ja-JP" dirty="0"/>
              <a:t>[x]</a:t>
            </a:r>
            <a:r>
              <a:rPr kumimoji="1" lang="ja-JP" altLang="en-US" dirty="0"/>
              <a:t>に対して空リスト</a:t>
            </a:r>
            <a:r>
              <a:rPr kumimoji="1" lang="en-US" altLang="ja-JP" dirty="0"/>
              <a:t>[]</a:t>
            </a:r>
            <a:r>
              <a:rPr kumimoji="1" lang="ja-JP" altLang="en-US" dirty="0"/>
              <a:t>を返す」</a:t>
            </a:r>
            <a:endParaRPr kumimoji="1" lang="en-US" altLang="ja-JP" dirty="0"/>
          </a:p>
          <a:p>
            <a:pPr marL="0" indent="0">
              <a:buNone/>
            </a:pPr>
            <a:r>
              <a:rPr lang="ja-JP" altLang="en-US" dirty="0"/>
              <a:t>　という誤ったコードの場合</a:t>
            </a:r>
            <a:endParaRPr kumimoji="1" lang="ja-JP" altLang="en-US" dirty="0"/>
          </a:p>
        </p:txBody>
      </p:sp>
      <p:pic>
        <p:nvPicPr>
          <p:cNvPr id="5" name="図 4" descr="スクリーンショット が含まれている画像&#10;&#10;非常に高い精度で生成された説明">
            <a:extLst>
              <a:ext uri="{FF2B5EF4-FFF2-40B4-BE49-F238E27FC236}">
                <a16:creationId xmlns:a16="http://schemas.microsoft.com/office/drawing/2014/main" id="{A1E932DC-CB42-4BA8-8FFB-9B5F405AE3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3389" y="3160670"/>
            <a:ext cx="6717222" cy="1979812"/>
          </a:xfrm>
          <a:prstGeom prst="rect">
            <a:avLst/>
          </a:prstGeom>
        </p:spPr>
      </p:pic>
      <p:sp>
        <p:nvSpPr>
          <p:cNvPr id="8" name="スライド番号プレースホルダー 7">
            <a:extLst>
              <a:ext uri="{FF2B5EF4-FFF2-40B4-BE49-F238E27FC236}">
                <a16:creationId xmlns:a16="http://schemas.microsoft.com/office/drawing/2014/main" id="{7C29B515-5A04-4A6D-B84C-E85270C095AF}"/>
              </a:ext>
            </a:extLst>
          </p:cNvPr>
          <p:cNvSpPr>
            <a:spLocks noGrp="1"/>
          </p:cNvSpPr>
          <p:nvPr>
            <p:ph type="sldNum" sz="quarter" idx="12"/>
          </p:nvPr>
        </p:nvSpPr>
        <p:spPr/>
        <p:txBody>
          <a:bodyPr/>
          <a:lstStyle/>
          <a:p>
            <a:fld id="{1FE34706-8C37-4B2C-97AA-CA967C6C88D9}" type="slidenum">
              <a:rPr kumimoji="1" lang="ja-JP" altLang="en-US" smtClean="0"/>
              <a:t>12</a:t>
            </a:fld>
            <a:endParaRPr kumimoji="1" lang="ja-JP" altLang="en-US"/>
          </a:p>
        </p:txBody>
      </p:sp>
    </p:spTree>
    <p:extLst>
      <p:ext uri="{BB962C8B-B14F-4D97-AF65-F5344CB8AC3E}">
        <p14:creationId xmlns:p14="http://schemas.microsoft.com/office/powerpoint/2010/main" val="635184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57F21B-5568-4230-AF01-83AE7EFEABFE}"/>
              </a:ext>
            </a:extLst>
          </p:cNvPr>
          <p:cNvSpPr>
            <a:spLocks noGrp="1"/>
          </p:cNvSpPr>
          <p:nvPr>
            <p:ph type="title"/>
          </p:nvPr>
        </p:nvSpPr>
        <p:spPr>
          <a:xfrm>
            <a:off x="628650" y="365126"/>
            <a:ext cx="7886700" cy="1325563"/>
          </a:xfrm>
        </p:spPr>
        <p:txBody>
          <a:bodyPr/>
          <a:lstStyle/>
          <a:p>
            <a:r>
              <a:rPr lang="ja-JP" altLang="en-US" dirty="0"/>
              <a:t>出力結果</a:t>
            </a:r>
            <a:endParaRPr kumimoji="1" lang="ja-JP" altLang="en-US" dirty="0"/>
          </a:p>
        </p:txBody>
      </p:sp>
      <p:sp>
        <p:nvSpPr>
          <p:cNvPr id="3" name="コンテンツ プレースホルダー 2">
            <a:extLst>
              <a:ext uri="{FF2B5EF4-FFF2-40B4-BE49-F238E27FC236}">
                <a16:creationId xmlns:a16="http://schemas.microsoft.com/office/drawing/2014/main" id="{D23E556D-BFE0-4D06-B6BF-37826BF6FD15}"/>
              </a:ext>
            </a:extLst>
          </p:cNvPr>
          <p:cNvSpPr>
            <a:spLocks noGrp="1"/>
          </p:cNvSpPr>
          <p:nvPr>
            <p:ph idx="1"/>
          </p:nvPr>
        </p:nvSpPr>
        <p:spPr/>
        <p:txBody>
          <a:bodyPr/>
          <a:lstStyle/>
          <a:p>
            <a:r>
              <a:rPr lang="ja-JP" altLang="en-US" dirty="0"/>
              <a:t>テスト</a:t>
            </a:r>
            <a:r>
              <a:rPr lang="en-US" altLang="ja-JP" dirty="0"/>
              <a:t>2</a:t>
            </a:r>
            <a:r>
              <a:rPr lang="ja-JP" altLang="en-US" dirty="0"/>
              <a:t>回目に生成した入力</a:t>
            </a:r>
            <a:r>
              <a:rPr lang="en-US" altLang="ja-JP" dirty="0"/>
              <a:t>[0]</a:t>
            </a:r>
            <a:r>
              <a:rPr lang="ja-JP" altLang="en-US" dirty="0"/>
              <a:t>が</a:t>
            </a:r>
            <a:r>
              <a:rPr lang="en-US" altLang="ja-JP" dirty="0" err="1"/>
              <a:t>myReverse</a:t>
            </a:r>
            <a:r>
              <a:rPr lang="ja-JP" altLang="en-US" dirty="0"/>
              <a:t>の満たすべき性質</a:t>
            </a:r>
            <a:r>
              <a:rPr lang="en-US" altLang="ja-JP" dirty="0" err="1"/>
              <a:t>prop_twice</a:t>
            </a:r>
            <a:r>
              <a:rPr lang="ja-JP" altLang="en-US" dirty="0"/>
              <a:t>に反する結果を出力したことを示す</a:t>
            </a:r>
            <a:r>
              <a:rPr lang="en-US" altLang="ja-JP" dirty="0"/>
              <a:t>.</a:t>
            </a:r>
          </a:p>
        </p:txBody>
      </p:sp>
      <p:pic>
        <p:nvPicPr>
          <p:cNvPr id="5" name="図 4" descr="スクリーンショット が含まれている画像&#10;&#10;非常に高い精度で生成された説明">
            <a:extLst>
              <a:ext uri="{FF2B5EF4-FFF2-40B4-BE49-F238E27FC236}">
                <a16:creationId xmlns:a16="http://schemas.microsoft.com/office/drawing/2014/main" id="{810E5100-7515-40A7-BE4B-EC79ABF407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8215" y="3839650"/>
            <a:ext cx="6245528" cy="1284254"/>
          </a:xfrm>
          <a:prstGeom prst="rect">
            <a:avLst/>
          </a:prstGeom>
        </p:spPr>
      </p:pic>
      <p:sp>
        <p:nvSpPr>
          <p:cNvPr id="4" name="スライド番号プレースホルダー 3">
            <a:extLst>
              <a:ext uri="{FF2B5EF4-FFF2-40B4-BE49-F238E27FC236}">
                <a16:creationId xmlns:a16="http://schemas.microsoft.com/office/drawing/2014/main" id="{2C2C32D2-DE0F-4792-A7BA-FFCF96D68D13}"/>
              </a:ext>
            </a:extLst>
          </p:cNvPr>
          <p:cNvSpPr>
            <a:spLocks noGrp="1"/>
          </p:cNvSpPr>
          <p:nvPr>
            <p:ph type="sldNum" sz="quarter" idx="12"/>
          </p:nvPr>
        </p:nvSpPr>
        <p:spPr/>
        <p:txBody>
          <a:bodyPr/>
          <a:lstStyle/>
          <a:p>
            <a:fld id="{1FE34706-8C37-4B2C-97AA-CA967C6C88D9}" type="slidenum">
              <a:rPr kumimoji="1" lang="ja-JP" altLang="en-US" smtClean="0"/>
              <a:t>13</a:t>
            </a:fld>
            <a:endParaRPr kumimoji="1" lang="ja-JP" altLang="en-US"/>
          </a:p>
        </p:txBody>
      </p:sp>
    </p:spTree>
    <p:extLst>
      <p:ext uri="{BB962C8B-B14F-4D97-AF65-F5344CB8AC3E}">
        <p14:creationId xmlns:p14="http://schemas.microsoft.com/office/powerpoint/2010/main" val="797560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3843AC-BE07-446C-9E41-CDCBDC6B6A17}"/>
              </a:ext>
            </a:extLst>
          </p:cNvPr>
          <p:cNvSpPr>
            <a:spLocks noGrp="1"/>
          </p:cNvSpPr>
          <p:nvPr>
            <p:ph type="title"/>
          </p:nvPr>
        </p:nvSpPr>
        <p:spPr>
          <a:xfrm>
            <a:off x="628650" y="365126"/>
            <a:ext cx="7886700" cy="1325563"/>
          </a:xfrm>
        </p:spPr>
        <p:txBody>
          <a:bodyPr/>
          <a:lstStyle/>
          <a:p>
            <a:r>
              <a:rPr kumimoji="1" lang="en-US" altLang="ja-JP" dirty="0" err="1"/>
              <a:t>QuickCheck</a:t>
            </a:r>
            <a:r>
              <a:rPr kumimoji="1" lang="ja-JP" altLang="en-US" dirty="0"/>
              <a:t>の効果</a:t>
            </a:r>
          </a:p>
        </p:txBody>
      </p:sp>
      <p:graphicFrame>
        <p:nvGraphicFramePr>
          <p:cNvPr id="4" name="コンテンツ プレースホルダー 3">
            <a:extLst>
              <a:ext uri="{FF2B5EF4-FFF2-40B4-BE49-F238E27FC236}">
                <a16:creationId xmlns:a16="http://schemas.microsoft.com/office/drawing/2014/main" id="{9423B062-5ADE-42AF-9388-40933E72E1A5}"/>
              </a:ext>
            </a:extLst>
          </p:cNvPr>
          <p:cNvGraphicFramePr>
            <a:graphicFrameLocks noGrp="1"/>
          </p:cNvGraphicFramePr>
          <p:nvPr>
            <p:ph idx="1"/>
            <p:extLst>
              <p:ext uri="{D42A27DB-BD31-4B8C-83A1-F6EECF244321}">
                <p14:modId xmlns:p14="http://schemas.microsoft.com/office/powerpoint/2010/main" val="1189567260"/>
              </p:ext>
            </p:extLst>
          </p:nvPr>
        </p:nvGraphicFramePr>
        <p:xfrm>
          <a:off x="628650" y="4001294"/>
          <a:ext cx="7886700" cy="1346493"/>
        </p:xfrm>
        <a:graphic>
          <a:graphicData uri="http://schemas.openxmlformats.org/drawingml/2006/table">
            <a:tbl>
              <a:tblPr firstRow="1" bandRow="1">
                <a:tableStyleId>{5C22544A-7EE6-4342-B048-85BDC9FD1C3A}</a:tableStyleId>
              </a:tblPr>
              <a:tblGrid>
                <a:gridCol w="3390457">
                  <a:extLst>
                    <a:ext uri="{9D8B030D-6E8A-4147-A177-3AD203B41FA5}">
                      <a16:colId xmlns:a16="http://schemas.microsoft.com/office/drawing/2014/main" val="119410909"/>
                    </a:ext>
                  </a:extLst>
                </a:gridCol>
                <a:gridCol w="4496243">
                  <a:extLst>
                    <a:ext uri="{9D8B030D-6E8A-4147-A177-3AD203B41FA5}">
                      <a16:colId xmlns:a16="http://schemas.microsoft.com/office/drawing/2014/main" val="3211919166"/>
                    </a:ext>
                  </a:extLst>
                </a:gridCol>
              </a:tblGrid>
              <a:tr h="0">
                <a:tc>
                  <a:txBody>
                    <a:bodyPr/>
                    <a:lstStyle/>
                    <a:p>
                      <a:pPr algn="ctr"/>
                      <a:r>
                        <a:rPr kumimoji="1" lang="ja-JP" altLang="en-US" sz="2800" dirty="0"/>
                        <a:t>必要な負担</a:t>
                      </a:r>
                    </a:p>
                  </a:txBody>
                  <a:tcPr/>
                </a:tc>
                <a:tc>
                  <a:txBody>
                    <a:bodyPr/>
                    <a:lstStyle/>
                    <a:p>
                      <a:pPr algn="ctr"/>
                      <a:r>
                        <a:rPr kumimoji="1" lang="ja-JP" altLang="en-US" sz="2800" dirty="0"/>
                        <a:t>軽減される負担</a:t>
                      </a:r>
                    </a:p>
                  </a:txBody>
                  <a:tcPr/>
                </a:tc>
                <a:extLst>
                  <a:ext uri="{0D108BD9-81ED-4DB2-BD59-A6C34878D82A}">
                    <a16:rowId xmlns:a16="http://schemas.microsoft.com/office/drawing/2014/main" val="1940441480"/>
                  </a:ext>
                </a:extLst>
              </a:tr>
              <a:tr h="828333">
                <a:tc>
                  <a:txBody>
                    <a:bodyPr/>
                    <a:lstStyle/>
                    <a:p>
                      <a:pPr algn="ctr"/>
                      <a:r>
                        <a:rPr kumimoji="1" lang="ja-JP" altLang="en-US" sz="2800" dirty="0"/>
                        <a:t>性質を記述する</a:t>
                      </a:r>
                    </a:p>
                  </a:txBody>
                  <a:tcPr/>
                </a:tc>
                <a:tc>
                  <a:txBody>
                    <a:bodyPr/>
                    <a:lstStyle/>
                    <a:p>
                      <a:pPr algn="ctr"/>
                      <a:r>
                        <a:rPr kumimoji="1" lang="ja-JP" altLang="en-US" sz="2800" dirty="0"/>
                        <a:t>テストケースを考える負担</a:t>
                      </a:r>
                    </a:p>
                  </a:txBody>
                  <a:tcPr/>
                </a:tc>
                <a:extLst>
                  <a:ext uri="{0D108BD9-81ED-4DB2-BD59-A6C34878D82A}">
                    <a16:rowId xmlns:a16="http://schemas.microsoft.com/office/drawing/2014/main" val="3045933830"/>
                  </a:ext>
                </a:extLst>
              </a:tr>
            </a:tbl>
          </a:graphicData>
        </a:graphic>
      </p:graphicFrame>
      <p:sp>
        <p:nvSpPr>
          <p:cNvPr id="5" name="コンテンツ プレースホルダー 2">
            <a:extLst>
              <a:ext uri="{FF2B5EF4-FFF2-40B4-BE49-F238E27FC236}">
                <a16:creationId xmlns:a16="http://schemas.microsoft.com/office/drawing/2014/main" id="{217F9F9D-C6F9-4016-B490-93B9C42F2C18}"/>
              </a:ext>
            </a:extLst>
          </p:cNvPr>
          <p:cNvSpPr txBox="1">
            <a:spLocks/>
          </p:cNvSpPr>
          <p:nvPr/>
        </p:nvSpPr>
        <p:spPr>
          <a:xfrm>
            <a:off x="628650" y="1995746"/>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3200" dirty="0"/>
              <a:t>膨大な量であるテストケースを手動で</a:t>
            </a:r>
            <a:endParaRPr lang="en-US" altLang="ja-JP" sz="3200" dirty="0"/>
          </a:p>
          <a:p>
            <a:pPr marL="0" indent="0">
              <a:buNone/>
            </a:pPr>
            <a:r>
              <a:rPr lang="ja-JP" altLang="en-US" sz="3200" dirty="0"/>
              <a:t>作成する時間コストを軽減できる</a:t>
            </a:r>
            <a:r>
              <a:rPr lang="en-US" altLang="ja-JP" sz="3200" dirty="0"/>
              <a:t>.</a:t>
            </a:r>
          </a:p>
        </p:txBody>
      </p:sp>
      <p:sp>
        <p:nvSpPr>
          <p:cNvPr id="7" name="スライド番号プレースホルダー 6">
            <a:extLst>
              <a:ext uri="{FF2B5EF4-FFF2-40B4-BE49-F238E27FC236}">
                <a16:creationId xmlns:a16="http://schemas.microsoft.com/office/drawing/2014/main" id="{7BEEFB25-174B-42E1-9F7B-5AF4ABCC850A}"/>
              </a:ext>
            </a:extLst>
          </p:cNvPr>
          <p:cNvSpPr>
            <a:spLocks noGrp="1"/>
          </p:cNvSpPr>
          <p:nvPr>
            <p:ph type="sldNum" sz="quarter" idx="12"/>
          </p:nvPr>
        </p:nvSpPr>
        <p:spPr/>
        <p:txBody>
          <a:bodyPr/>
          <a:lstStyle/>
          <a:p>
            <a:fld id="{1FE34706-8C37-4B2C-97AA-CA967C6C88D9}" type="slidenum">
              <a:rPr kumimoji="1" lang="ja-JP" altLang="en-US" smtClean="0"/>
              <a:t>14</a:t>
            </a:fld>
            <a:endParaRPr kumimoji="1" lang="ja-JP" altLang="en-US"/>
          </a:p>
        </p:txBody>
      </p:sp>
    </p:spTree>
    <p:extLst>
      <p:ext uri="{BB962C8B-B14F-4D97-AF65-F5344CB8AC3E}">
        <p14:creationId xmlns:p14="http://schemas.microsoft.com/office/powerpoint/2010/main" val="4270405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654F9B5E-C9DF-4F6D-86D3-0C1450282A17}"/>
              </a:ext>
            </a:extLst>
          </p:cNvPr>
          <p:cNvSpPr>
            <a:spLocks noGrp="1"/>
          </p:cNvSpPr>
          <p:nvPr>
            <p:ph type="title"/>
          </p:nvPr>
        </p:nvSpPr>
        <p:spPr/>
        <p:txBody>
          <a:bodyPr/>
          <a:lstStyle/>
          <a:p>
            <a:r>
              <a:rPr kumimoji="1" lang="ja-JP" altLang="en-US" dirty="0"/>
              <a:t>ランダムテストの問題点</a:t>
            </a:r>
          </a:p>
        </p:txBody>
      </p:sp>
      <p:sp>
        <p:nvSpPr>
          <p:cNvPr id="4" name="スライド番号プレースホルダー 3">
            <a:extLst>
              <a:ext uri="{FF2B5EF4-FFF2-40B4-BE49-F238E27FC236}">
                <a16:creationId xmlns:a16="http://schemas.microsoft.com/office/drawing/2014/main" id="{BC0AE8C3-03B0-4263-848E-9CF6CAC5D471}"/>
              </a:ext>
            </a:extLst>
          </p:cNvPr>
          <p:cNvSpPr>
            <a:spLocks noGrp="1"/>
          </p:cNvSpPr>
          <p:nvPr>
            <p:ph type="sldNum" sz="quarter" idx="12"/>
          </p:nvPr>
        </p:nvSpPr>
        <p:spPr/>
        <p:txBody>
          <a:bodyPr/>
          <a:lstStyle/>
          <a:p>
            <a:fld id="{1FE34706-8C37-4B2C-97AA-CA967C6C88D9}" type="slidenum">
              <a:rPr kumimoji="1" lang="ja-JP" altLang="en-US" smtClean="0"/>
              <a:pPr/>
              <a:t>15</a:t>
            </a:fld>
            <a:endParaRPr kumimoji="1" lang="ja-JP" altLang="en-US" dirty="0"/>
          </a:p>
        </p:txBody>
      </p:sp>
      <p:pic>
        <p:nvPicPr>
          <p:cNvPr id="5" name="コンテンツ プレースホルダー 4" descr="スクリーンショット が含まれている画像&#10;&#10;自動的に生成された説明">
            <a:extLst>
              <a:ext uri="{FF2B5EF4-FFF2-40B4-BE49-F238E27FC236}">
                <a16:creationId xmlns:a16="http://schemas.microsoft.com/office/drawing/2014/main" id="{E7D2019F-B9AE-4E7A-8774-239F369BB7F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0183" y="2763982"/>
            <a:ext cx="7503633" cy="2462645"/>
          </a:xfrm>
          <a:prstGeom prst="rect">
            <a:avLst/>
          </a:prstGeom>
        </p:spPr>
      </p:pic>
      <p:sp>
        <p:nvSpPr>
          <p:cNvPr id="2" name="正方形/長方形 1">
            <a:extLst>
              <a:ext uri="{FF2B5EF4-FFF2-40B4-BE49-F238E27FC236}">
                <a16:creationId xmlns:a16="http://schemas.microsoft.com/office/drawing/2014/main" id="{EF777C80-9747-4389-AB5B-B372BF4799C0}"/>
              </a:ext>
            </a:extLst>
          </p:cNvPr>
          <p:cNvSpPr/>
          <p:nvPr/>
        </p:nvSpPr>
        <p:spPr>
          <a:xfrm>
            <a:off x="820183" y="1690689"/>
            <a:ext cx="7503633" cy="954107"/>
          </a:xfrm>
          <a:prstGeom prst="rect">
            <a:avLst/>
          </a:prstGeom>
        </p:spPr>
        <p:txBody>
          <a:bodyPr wrap="square">
            <a:spAutoFit/>
          </a:bodyPr>
          <a:lstStyle/>
          <a:p>
            <a:r>
              <a:rPr lang="ja-JP" altLang="en-US" sz="2800" dirty="0"/>
              <a:t>「入力</a:t>
            </a:r>
            <a:r>
              <a:rPr lang="en-US" altLang="ja-JP" sz="2800" dirty="0"/>
              <a:t>X</a:t>
            </a:r>
            <a:r>
              <a:rPr lang="ja-JP" altLang="en-US" sz="2800" dirty="0"/>
              <a:t>が</a:t>
            </a:r>
            <a:r>
              <a:rPr lang="en-US" altLang="ja-JP" sz="2800" dirty="0"/>
              <a:t>50</a:t>
            </a:r>
            <a:r>
              <a:rPr lang="ja-JP" altLang="en-US" sz="2800" dirty="0">
                <a:solidFill>
                  <a:schemeClr val="accent2"/>
                </a:solidFill>
              </a:rPr>
              <a:t>以下</a:t>
            </a:r>
            <a:r>
              <a:rPr lang="ja-JP" altLang="en-US" sz="2800" dirty="0"/>
              <a:t>の時</a:t>
            </a:r>
            <a:r>
              <a:rPr lang="en-US" altLang="ja-JP" sz="2800" dirty="0"/>
              <a:t>100</a:t>
            </a:r>
            <a:r>
              <a:rPr lang="ja-JP" altLang="en-US" sz="2800" dirty="0"/>
              <a:t>を加算し</a:t>
            </a:r>
            <a:r>
              <a:rPr lang="en-US" altLang="ja-JP" sz="2800" dirty="0"/>
              <a:t>,</a:t>
            </a:r>
            <a:br>
              <a:rPr lang="en-US" altLang="ja-JP" sz="2800" dirty="0"/>
            </a:br>
            <a:r>
              <a:rPr lang="ja-JP" altLang="en-US" sz="2800" dirty="0"/>
              <a:t>　それ以外の時は入力</a:t>
            </a:r>
            <a:r>
              <a:rPr lang="en-US" altLang="ja-JP" sz="2800" dirty="0"/>
              <a:t>X</a:t>
            </a:r>
            <a:r>
              <a:rPr lang="ja-JP" altLang="en-US" sz="2800" dirty="0"/>
              <a:t>を返す」関数</a:t>
            </a:r>
            <a:r>
              <a:rPr lang="en-US" altLang="ja-JP" sz="2800" dirty="0"/>
              <a:t>add100</a:t>
            </a:r>
          </a:p>
        </p:txBody>
      </p:sp>
    </p:spTree>
    <p:extLst>
      <p:ext uri="{BB962C8B-B14F-4D97-AF65-F5344CB8AC3E}">
        <p14:creationId xmlns:p14="http://schemas.microsoft.com/office/powerpoint/2010/main" val="84449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F383FA-2CA6-4395-81CA-4333C1FACB0B}"/>
              </a:ext>
            </a:extLst>
          </p:cNvPr>
          <p:cNvSpPr>
            <a:spLocks noGrp="1"/>
          </p:cNvSpPr>
          <p:nvPr>
            <p:ph type="title"/>
          </p:nvPr>
        </p:nvSpPr>
        <p:spPr>
          <a:xfrm>
            <a:off x="628650" y="365126"/>
            <a:ext cx="7886700" cy="1325563"/>
          </a:xfrm>
        </p:spPr>
        <p:txBody>
          <a:bodyPr/>
          <a:lstStyle/>
          <a:p>
            <a:r>
              <a:rPr lang="ja-JP" altLang="en-US" dirty="0"/>
              <a:t>問題点</a:t>
            </a:r>
            <a:endParaRPr kumimoji="1" lang="ja-JP" altLang="en-US" dirty="0"/>
          </a:p>
        </p:txBody>
      </p:sp>
      <p:sp>
        <p:nvSpPr>
          <p:cNvPr id="3" name="コンテンツ プレースホルダー 2">
            <a:extLst>
              <a:ext uri="{FF2B5EF4-FFF2-40B4-BE49-F238E27FC236}">
                <a16:creationId xmlns:a16="http://schemas.microsoft.com/office/drawing/2014/main" id="{F53414A2-6CF8-4353-B11C-769680441A30}"/>
              </a:ext>
            </a:extLst>
          </p:cNvPr>
          <p:cNvSpPr>
            <a:spLocks noGrp="1"/>
          </p:cNvSpPr>
          <p:nvPr>
            <p:ph idx="1"/>
          </p:nvPr>
        </p:nvSpPr>
        <p:spPr>
          <a:xfrm>
            <a:off x="472586" y="1802179"/>
            <a:ext cx="8198827" cy="4351338"/>
          </a:xfrm>
        </p:spPr>
        <p:txBody>
          <a:bodyPr/>
          <a:lstStyle/>
          <a:p>
            <a:r>
              <a:rPr kumimoji="1" lang="ja-JP" altLang="en-US" dirty="0"/>
              <a:t>境界値を網羅するテストケースを生成できない</a:t>
            </a:r>
            <a:endParaRPr kumimoji="1" lang="en-US" altLang="ja-JP" dirty="0"/>
          </a:p>
          <a:p>
            <a:r>
              <a:rPr lang="ja-JP" altLang="en-US" dirty="0"/>
              <a:t>“</a:t>
            </a:r>
            <a:r>
              <a:rPr lang="ja-JP" altLang="en-US" dirty="0">
                <a:solidFill>
                  <a:schemeClr val="accent2"/>
                </a:solidFill>
              </a:rPr>
              <a:t>以下</a:t>
            </a:r>
            <a:r>
              <a:rPr lang="ja-JP" altLang="en-US" dirty="0"/>
              <a:t>”を“</a:t>
            </a:r>
            <a:r>
              <a:rPr lang="ja-JP" altLang="en-US" dirty="0">
                <a:solidFill>
                  <a:schemeClr val="accent1"/>
                </a:solidFill>
              </a:rPr>
              <a:t>未満</a:t>
            </a:r>
            <a:r>
              <a:rPr lang="ja-JP" altLang="en-US" dirty="0"/>
              <a:t>”と誤った場合も結果は変わらない</a:t>
            </a:r>
            <a:endParaRPr lang="en-US" altLang="ja-JP" dirty="0"/>
          </a:p>
          <a:p>
            <a:endParaRPr kumimoji="1" lang="en-US" altLang="ja-JP" dirty="0"/>
          </a:p>
        </p:txBody>
      </p:sp>
      <p:pic>
        <p:nvPicPr>
          <p:cNvPr id="7" name="図 6">
            <a:extLst>
              <a:ext uri="{FF2B5EF4-FFF2-40B4-BE49-F238E27FC236}">
                <a16:creationId xmlns:a16="http://schemas.microsoft.com/office/drawing/2014/main" id="{EAC48854-314B-4B33-851D-9827B7046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782" y="3636528"/>
            <a:ext cx="7765568" cy="1167374"/>
          </a:xfrm>
          <a:prstGeom prst="rect">
            <a:avLst/>
          </a:prstGeom>
        </p:spPr>
      </p:pic>
      <p:sp>
        <p:nvSpPr>
          <p:cNvPr id="8" name="スライド番号プレースホルダー 7">
            <a:extLst>
              <a:ext uri="{FF2B5EF4-FFF2-40B4-BE49-F238E27FC236}">
                <a16:creationId xmlns:a16="http://schemas.microsoft.com/office/drawing/2014/main" id="{A2523139-82E9-42F5-810B-B53A11A16C8B}"/>
              </a:ext>
            </a:extLst>
          </p:cNvPr>
          <p:cNvSpPr>
            <a:spLocks noGrp="1"/>
          </p:cNvSpPr>
          <p:nvPr>
            <p:ph type="sldNum" sz="quarter" idx="12"/>
          </p:nvPr>
        </p:nvSpPr>
        <p:spPr/>
        <p:txBody>
          <a:bodyPr/>
          <a:lstStyle/>
          <a:p>
            <a:fld id="{1FE34706-8C37-4B2C-97AA-CA967C6C88D9}" type="slidenum">
              <a:rPr kumimoji="1" lang="ja-JP" altLang="en-US" smtClean="0"/>
              <a:t>16</a:t>
            </a:fld>
            <a:endParaRPr kumimoji="1" lang="ja-JP" altLang="en-US"/>
          </a:p>
        </p:txBody>
      </p:sp>
    </p:spTree>
    <p:extLst>
      <p:ext uri="{BB962C8B-B14F-4D97-AF65-F5344CB8AC3E}">
        <p14:creationId xmlns:p14="http://schemas.microsoft.com/office/powerpoint/2010/main" val="4230310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9B904C-F7FC-43A3-9F97-9D434F60053C}"/>
              </a:ext>
            </a:extLst>
          </p:cNvPr>
          <p:cNvSpPr>
            <a:spLocks noGrp="1"/>
          </p:cNvSpPr>
          <p:nvPr>
            <p:ph type="title"/>
          </p:nvPr>
        </p:nvSpPr>
        <p:spPr>
          <a:xfrm>
            <a:off x="628650" y="365126"/>
            <a:ext cx="7886700" cy="1325563"/>
          </a:xfrm>
        </p:spPr>
        <p:txBody>
          <a:bodyPr/>
          <a:lstStyle/>
          <a:p>
            <a:r>
              <a:rPr lang="ja-JP" altLang="en-US" dirty="0"/>
              <a:t>改善できない理由</a:t>
            </a:r>
            <a:endParaRPr kumimoji="1" lang="ja-JP" altLang="en-US" dirty="0"/>
          </a:p>
        </p:txBody>
      </p:sp>
      <p:sp>
        <p:nvSpPr>
          <p:cNvPr id="3" name="コンテンツ プレースホルダー 2">
            <a:extLst>
              <a:ext uri="{FF2B5EF4-FFF2-40B4-BE49-F238E27FC236}">
                <a16:creationId xmlns:a16="http://schemas.microsoft.com/office/drawing/2014/main" id="{5D22D39C-3AE2-4437-B0E3-51BDB436564D}"/>
              </a:ext>
            </a:extLst>
          </p:cNvPr>
          <p:cNvSpPr>
            <a:spLocks noGrp="1"/>
          </p:cNvSpPr>
          <p:nvPr>
            <p:ph idx="1"/>
          </p:nvPr>
        </p:nvSpPr>
        <p:spPr>
          <a:xfrm>
            <a:off x="493295" y="1825625"/>
            <a:ext cx="8022055" cy="4351338"/>
          </a:xfrm>
        </p:spPr>
        <p:txBody>
          <a:bodyPr>
            <a:normAutofit/>
          </a:bodyPr>
          <a:lstStyle/>
          <a:p>
            <a:r>
              <a:rPr kumimoji="1" lang="ja-JP" altLang="en-US" dirty="0"/>
              <a:t>整数</a:t>
            </a:r>
            <a:r>
              <a:rPr kumimoji="1" lang="en-US" altLang="ja-JP" dirty="0"/>
              <a:t>50</a:t>
            </a:r>
            <a:r>
              <a:rPr kumimoji="1" lang="ja-JP" altLang="en-US" dirty="0"/>
              <a:t>を与えたとき実装の欠陥が明らかになる</a:t>
            </a:r>
            <a:endParaRPr kumimoji="1" lang="en-US" altLang="ja-JP" dirty="0"/>
          </a:p>
          <a:p>
            <a:endParaRPr lang="en-US" altLang="ja-JP" dirty="0"/>
          </a:p>
          <a:p>
            <a:pPr marL="0" indent="0">
              <a:buNone/>
            </a:pPr>
            <a:r>
              <a:rPr kumimoji="1" lang="ja-JP" altLang="en-US" dirty="0"/>
              <a:t>整数である</a:t>
            </a:r>
            <a:r>
              <a:rPr kumimoji="1" lang="en-US" altLang="ja-JP" dirty="0"/>
              <a:t>Int</a:t>
            </a:r>
            <a:r>
              <a:rPr kumimoji="1" lang="ja-JP" altLang="en-US" dirty="0"/>
              <a:t>型</a:t>
            </a:r>
            <a:r>
              <a:rPr kumimoji="1" lang="en-US" altLang="ja-JP" dirty="0"/>
              <a:t>(4byte)</a:t>
            </a:r>
            <a:r>
              <a:rPr kumimoji="1" lang="ja-JP" altLang="en-US" dirty="0"/>
              <a:t>の値が取りうる値の範囲は</a:t>
            </a:r>
            <a:endParaRPr kumimoji="1" lang="en-US" altLang="ja-JP" dirty="0"/>
          </a:p>
          <a:p>
            <a:pPr marL="0" indent="0">
              <a:buNone/>
            </a:pPr>
            <a:r>
              <a:rPr kumimoji="1" lang="en-US" altLang="ja-JP" dirty="0"/>
              <a:t>-2147483648</a:t>
            </a:r>
            <a:r>
              <a:rPr lang="ja-JP" altLang="en-US" dirty="0"/>
              <a:t>～</a:t>
            </a:r>
            <a:r>
              <a:rPr lang="en-US" altLang="ja-JP" dirty="0"/>
              <a:t>2147483647</a:t>
            </a:r>
          </a:p>
          <a:p>
            <a:pPr marL="0" indent="0">
              <a:buNone/>
            </a:pPr>
            <a:r>
              <a:rPr kumimoji="1" lang="ja-JP" altLang="en-US" dirty="0"/>
              <a:t>この</a:t>
            </a:r>
            <a:r>
              <a:rPr kumimoji="1" lang="en-US" altLang="ja-JP" dirty="0"/>
              <a:t>In</a:t>
            </a:r>
            <a:r>
              <a:rPr lang="en-US" altLang="ja-JP" dirty="0"/>
              <a:t>t</a:t>
            </a:r>
            <a:r>
              <a:rPr lang="ja-JP" altLang="en-US" dirty="0"/>
              <a:t>型の値をランダムに生成した場合</a:t>
            </a:r>
            <a:r>
              <a:rPr lang="en-US" altLang="ja-JP" dirty="0"/>
              <a:t>,</a:t>
            </a:r>
            <a:r>
              <a:rPr lang="ja-JP" altLang="en-US" dirty="0"/>
              <a:t>欠陥を特定できる入力整数</a:t>
            </a:r>
            <a:r>
              <a:rPr lang="en-US" altLang="ja-JP" dirty="0"/>
              <a:t>50</a:t>
            </a:r>
            <a:r>
              <a:rPr lang="ja-JP" altLang="en-US" dirty="0"/>
              <a:t>をピンポイントで生成する可能性は</a:t>
            </a:r>
            <a:r>
              <a:rPr lang="ja-JP" altLang="en-US" dirty="0">
                <a:solidFill>
                  <a:schemeClr val="accent1"/>
                </a:solidFill>
              </a:rPr>
              <a:t>限りなく低い</a:t>
            </a:r>
            <a:endParaRPr lang="en-US" altLang="ja-JP" dirty="0">
              <a:solidFill>
                <a:schemeClr val="accent1"/>
              </a:solidFill>
            </a:endParaRPr>
          </a:p>
        </p:txBody>
      </p:sp>
      <p:sp>
        <p:nvSpPr>
          <p:cNvPr id="4" name="スライド番号プレースホルダー 3">
            <a:extLst>
              <a:ext uri="{FF2B5EF4-FFF2-40B4-BE49-F238E27FC236}">
                <a16:creationId xmlns:a16="http://schemas.microsoft.com/office/drawing/2014/main" id="{E2AF38A0-0AE5-4417-84D4-845BFBA7F9A5}"/>
              </a:ext>
            </a:extLst>
          </p:cNvPr>
          <p:cNvSpPr>
            <a:spLocks noGrp="1"/>
          </p:cNvSpPr>
          <p:nvPr>
            <p:ph type="sldNum" sz="quarter" idx="12"/>
          </p:nvPr>
        </p:nvSpPr>
        <p:spPr/>
        <p:txBody>
          <a:bodyPr/>
          <a:lstStyle/>
          <a:p>
            <a:fld id="{1FE34706-8C37-4B2C-97AA-CA967C6C88D9}" type="slidenum">
              <a:rPr kumimoji="1" lang="ja-JP" altLang="en-US" smtClean="0"/>
              <a:t>17</a:t>
            </a:fld>
            <a:endParaRPr kumimoji="1" lang="ja-JP" altLang="en-US"/>
          </a:p>
        </p:txBody>
      </p:sp>
    </p:spTree>
    <p:extLst>
      <p:ext uri="{BB962C8B-B14F-4D97-AF65-F5344CB8AC3E}">
        <p14:creationId xmlns:p14="http://schemas.microsoft.com/office/powerpoint/2010/main" val="716920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62D3BE-844E-4BBD-92EE-6F92069E7135}"/>
              </a:ext>
            </a:extLst>
          </p:cNvPr>
          <p:cNvSpPr>
            <a:spLocks noGrp="1"/>
          </p:cNvSpPr>
          <p:nvPr>
            <p:ph type="title"/>
          </p:nvPr>
        </p:nvSpPr>
        <p:spPr>
          <a:xfrm>
            <a:off x="628650" y="365126"/>
            <a:ext cx="7886700" cy="1325563"/>
          </a:xfrm>
        </p:spPr>
        <p:txBody>
          <a:bodyPr/>
          <a:lstStyle/>
          <a:p>
            <a:r>
              <a:rPr lang="ja-JP" altLang="en-US" dirty="0"/>
              <a:t>手法</a:t>
            </a:r>
            <a:endParaRPr kumimoji="1" lang="ja-JP" altLang="en-US" dirty="0"/>
          </a:p>
        </p:txBody>
      </p:sp>
      <p:graphicFrame>
        <p:nvGraphicFramePr>
          <p:cNvPr id="4" name="コンテンツ プレースホルダー 3">
            <a:extLst>
              <a:ext uri="{FF2B5EF4-FFF2-40B4-BE49-F238E27FC236}">
                <a16:creationId xmlns:a16="http://schemas.microsoft.com/office/drawing/2014/main" id="{036F40F2-8C1F-411F-A76B-52C9CDF7C498}"/>
              </a:ext>
            </a:extLst>
          </p:cNvPr>
          <p:cNvGraphicFramePr>
            <a:graphicFrameLocks noGrp="1"/>
          </p:cNvGraphicFramePr>
          <p:nvPr>
            <p:ph idx="1"/>
            <p:extLst>
              <p:ext uri="{D42A27DB-BD31-4B8C-83A1-F6EECF244321}">
                <p14:modId xmlns:p14="http://schemas.microsoft.com/office/powerpoint/2010/main" val="1124543002"/>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スライド番号プレースホルダー 2">
            <a:extLst>
              <a:ext uri="{FF2B5EF4-FFF2-40B4-BE49-F238E27FC236}">
                <a16:creationId xmlns:a16="http://schemas.microsoft.com/office/drawing/2014/main" id="{A8A093D8-2F9D-4E3F-AB1D-805A999AD71B}"/>
              </a:ext>
            </a:extLst>
          </p:cNvPr>
          <p:cNvSpPr>
            <a:spLocks noGrp="1"/>
          </p:cNvSpPr>
          <p:nvPr>
            <p:ph type="sldNum" sz="quarter" idx="12"/>
          </p:nvPr>
        </p:nvSpPr>
        <p:spPr/>
        <p:txBody>
          <a:bodyPr/>
          <a:lstStyle/>
          <a:p>
            <a:fld id="{1FE34706-8C37-4B2C-97AA-CA967C6C88D9}" type="slidenum">
              <a:rPr kumimoji="1" lang="ja-JP" altLang="en-US" smtClean="0"/>
              <a:t>18</a:t>
            </a:fld>
            <a:endParaRPr kumimoji="1" lang="ja-JP" altLang="en-US"/>
          </a:p>
        </p:txBody>
      </p:sp>
    </p:spTree>
    <p:extLst>
      <p:ext uri="{BB962C8B-B14F-4D97-AF65-F5344CB8AC3E}">
        <p14:creationId xmlns:p14="http://schemas.microsoft.com/office/powerpoint/2010/main" val="3417275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D98FE9-8F64-4115-BB45-A311C6ACADF0}"/>
              </a:ext>
            </a:extLst>
          </p:cNvPr>
          <p:cNvSpPr>
            <a:spLocks noGrp="1"/>
          </p:cNvSpPr>
          <p:nvPr>
            <p:ph type="title"/>
          </p:nvPr>
        </p:nvSpPr>
        <p:spPr>
          <a:xfrm>
            <a:off x="628650" y="365126"/>
            <a:ext cx="7886700" cy="1325563"/>
          </a:xfrm>
        </p:spPr>
        <p:txBody>
          <a:bodyPr/>
          <a:lstStyle/>
          <a:p>
            <a:r>
              <a:rPr kumimoji="1" lang="ja-JP" altLang="en-US" dirty="0"/>
              <a:t>境界値テスト</a:t>
            </a:r>
          </a:p>
        </p:txBody>
      </p:sp>
      <p:sp>
        <p:nvSpPr>
          <p:cNvPr id="3" name="コンテンツ プレースホルダー 2">
            <a:extLst>
              <a:ext uri="{FF2B5EF4-FFF2-40B4-BE49-F238E27FC236}">
                <a16:creationId xmlns:a16="http://schemas.microsoft.com/office/drawing/2014/main" id="{B90705E4-D739-4242-9CAC-E9323976F0BF}"/>
              </a:ext>
            </a:extLst>
          </p:cNvPr>
          <p:cNvSpPr>
            <a:spLocks noGrp="1"/>
          </p:cNvSpPr>
          <p:nvPr>
            <p:ph idx="1"/>
          </p:nvPr>
        </p:nvSpPr>
        <p:spPr>
          <a:xfrm>
            <a:off x="628650" y="1825625"/>
            <a:ext cx="7886700" cy="4351338"/>
          </a:xfrm>
        </p:spPr>
        <p:txBody>
          <a:bodyPr/>
          <a:lstStyle/>
          <a:p>
            <a:pPr marL="0" indent="0">
              <a:buNone/>
            </a:pPr>
            <a:r>
              <a:rPr kumimoji="1" lang="ja-JP" altLang="en-US" dirty="0"/>
              <a:t>プログラムの分岐条件式中に記述される</a:t>
            </a:r>
            <a:br>
              <a:rPr kumimoji="1" lang="en-US" altLang="ja-JP" dirty="0"/>
            </a:br>
            <a:r>
              <a:rPr kumimoji="1" lang="ja-JP" altLang="en-US" dirty="0"/>
              <a:t>境界値をテストケースの入力として使用する</a:t>
            </a:r>
            <a:br>
              <a:rPr kumimoji="1" lang="en-US" altLang="ja-JP" dirty="0"/>
            </a:br>
            <a:r>
              <a:rPr kumimoji="1" lang="ja-JP" altLang="en-US" dirty="0"/>
              <a:t>ソフトウェアテスト手法</a:t>
            </a:r>
          </a:p>
        </p:txBody>
      </p:sp>
      <p:pic>
        <p:nvPicPr>
          <p:cNvPr id="5" name="図 4" descr="スクリーンショット が含まれている画像&#10;&#10;非常に高い精度で生成された説明">
            <a:extLst>
              <a:ext uri="{FF2B5EF4-FFF2-40B4-BE49-F238E27FC236}">
                <a16:creationId xmlns:a16="http://schemas.microsoft.com/office/drawing/2014/main" id="{143C3936-DFA5-4A50-A01D-3052E7C75A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91" y="3584038"/>
            <a:ext cx="8267218" cy="1742819"/>
          </a:xfrm>
          <a:prstGeom prst="rect">
            <a:avLst/>
          </a:prstGeom>
        </p:spPr>
      </p:pic>
      <p:sp>
        <p:nvSpPr>
          <p:cNvPr id="7" name="楕円 6">
            <a:extLst>
              <a:ext uri="{FF2B5EF4-FFF2-40B4-BE49-F238E27FC236}">
                <a16:creationId xmlns:a16="http://schemas.microsoft.com/office/drawing/2014/main" id="{14656BBC-4777-4FF7-BFE9-1138D4817D16}"/>
              </a:ext>
            </a:extLst>
          </p:cNvPr>
          <p:cNvSpPr/>
          <p:nvPr/>
        </p:nvSpPr>
        <p:spPr>
          <a:xfrm>
            <a:off x="4773455" y="4083307"/>
            <a:ext cx="649149" cy="54185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8E38C8AC-545E-4D50-9293-74679437D801}"/>
              </a:ext>
            </a:extLst>
          </p:cNvPr>
          <p:cNvSpPr/>
          <p:nvPr/>
        </p:nvSpPr>
        <p:spPr>
          <a:xfrm>
            <a:off x="3806457" y="4083306"/>
            <a:ext cx="564089" cy="54185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吹き出し: 線 (枠なし) 7">
            <a:extLst>
              <a:ext uri="{FF2B5EF4-FFF2-40B4-BE49-F238E27FC236}">
                <a16:creationId xmlns:a16="http://schemas.microsoft.com/office/drawing/2014/main" id="{819A0C3B-C72B-4495-9030-7BA8433D77EF}"/>
              </a:ext>
            </a:extLst>
          </p:cNvPr>
          <p:cNvSpPr/>
          <p:nvPr/>
        </p:nvSpPr>
        <p:spPr>
          <a:xfrm>
            <a:off x="4370546" y="2882342"/>
            <a:ext cx="871870" cy="457200"/>
          </a:xfrm>
          <a:prstGeom prst="callout1">
            <a:avLst>
              <a:gd name="adj1" fmla="val 97820"/>
              <a:gd name="adj2" fmla="val 29472"/>
              <a:gd name="adj3" fmla="val 256687"/>
              <a:gd name="adj4" fmla="val -27356"/>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入力</a:t>
            </a:r>
          </a:p>
        </p:txBody>
      </p:sp>
      <p:sp>
        <p:nvSpPr>
          <p:cNvPr id="11" name="吹き出し: 線 (枠なし) 10">
            <a:extLst>
              <a:ext uri="{FF2B5EF4-FFF2-40B4-BE49-F238E27FC236}">
                <a16:creationId xmlns:a16="http://schemas.microsoft.com/office/drawing/2014/main" id="{5EB8C39C-888D-4A97-8089-445A4C0B956F}"/>
              </a:ext>
            </a:extLst>
          </p:cNvPr>
          <p:cNvSpPr/>
          <p:nvPr/>
        </p:nvSpPr>
        <p:spPr>
          <a:xfrm>
            <a:off x="5432675" y="2882342"/>
            <a:ext cx="871870" cy="457200"/>
          </a:xfrm>
          <a:prstGeom prst="callout1">
            <a:avLst>
              <a:gd name="adj1" fmla="val 97820"/>
              <a:gd name="adj2" fmla="val 27033"/>
              <a:gd name="adj3" fmla="val 268315"/>
              <a:gd name="adj4" fmla="val -29796"/>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出力</a:t>
            </a:r>
          </a:p>
        </p:txBody>
      </p:sp>
      <p:sp>
        <p:nvSpPr>
          <p:cNvPr id="12" name="スライド番号プレースホルダー 11">
            <a:extLst>
              <a:ext uri="{FF2B5EF4-FFF2-40B4-BE49-F238E27FC236}">
                <a16:creationId xmlns:a16="http://schemas.microsoft.com/office/drawing/2014/main" id="{C7FF122E-8972-4768-B9A4-A695998F8EEC}"/>
              </a:ext>
            </a:extLst>
          </p:cNvPr>
          <p:cNvSpPr>
            <a:spLocks noGrp="1"/>
          </p:cNvSpPr>
          <p:nvPr>
            <p:ph type="sldNum" sz="quarter" idx="12"/>
          </p:nvPr>
        </p:nvSpPr>
        <p:spPr/>
        <p:txBody>
          <a:bodyPr/>
          <a:lstStyle/>
          <a:p>
            <a:fld id="{1FE34706-8C37-4B2C-97AA-CA967C6C88D9}" type="slidenum">
              <a:rPr kumimoji="1" lang="ja-JP" altLang="en-US" smtClean="0"/>
              <a:t>19</a:t>
            </a:fld>
            <a:endParaRPr kumimoji="1" lang="ja-JP" altLang="en-US"/>
          </a:p>
        </p:txBody>
      </p:sp>
    </p:spTree>
    <p:extLst>
      <p:ext uri="{BB962C8B-B14F-4D97-AF65-F5344CB8AC3E}">
        <p14:creationId xmlns:p14="http://schemas.microsoft.com/office/powerpoint/2010/main" val="2186524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FCE1D5-4A10-4EBB-BABA-5390A3560BC9}"/>
              </a:ext>
            </a:extLst>
          </p:cNvPr>
          <p:cNvSpPr>
            <a:spLocks noGrp="1"/>
          </p:cNvSpPr>
          <p:nvPr>
            <p:ph type="title"/>
          </p:nvPr>
        </p:nvSpPr>
        <p:spPr>
          <a:xfrm>
            <a:off x="628650" y="365126"/>
            <a:ext cx="7886700" cy="1325563"/>
          </a:xfrm>
        </p:spPr>
        <p:txBody>
          <a:bodyPr/>
          <a:lstStyle/>
          <a:p>
            <a:r>
              <a:rPr lang="ja-JP" altLang="en-US" dirty="0"/>
              <a:t>列挙型</a:t>
            </a:r>
            <a:endParaRPr kumimoji="1" lang="ja-JP" altLang="en-US" dirty="0"/>
          </a:p>
        </p:txBody>
      </p:sp>
      <p:sp>
        <p:nvSpPr>
          <p:cNvPr id="3" name="コンテンツ プレースホルダー 2">
            <a:extLst>
              <a:ext uri="{FF2B5EF4-FFF2-40B4-BE49-F238E27FC236}">
                <a16:creationId xmlns:a16="http://schemas.microsoft.com/office/drawing/2014/main" id="{7EBDAE44-2CD7-4F22-8337-DA7ABA3AEAA9}"/>
              </a:ext>
            </a:extLst>
          </p:cNvPr>
          <p:cNvSpPr>
            <a:spLocks noGrp="1"/>
          </p:cNvSpPr>
          <p:nvPr>
            <p:ph idx="1"/>
          </p:nvPr>
        </p:nvSpPr>
        <p:spPr/>
        <p:txBody>
          <a:bodyPr/>
          <a:lstStyle/>
          <a:p>
            <a:pPr marL="0" indent="0">
              <a:buNone/>
            </a:pPr>
            <a:r>
              <a:rPr kumimoji="1" lang="ja-JP" altLang="en-US" dirty="0"/>
              <a:t>境界値に加えて前後の値をテストケースの入力として使用する</a:t>
            </a:r>
          </a:p>
        </p:txBody>
      </p:sp>
      <p:graphicFrame>
        <p:nvGraphicFramePr>
          <p:cNvPr id="4" name="表 3">
            <a:extLst>
              <a:ext uri="{FF2B5EF4-FFF2-40B4-BE49-F238E27FC236}">
                <a16:creationId xmlns:a16="http://schemas.microsoft.com/office/drawing/2014/main" id="{F89B23C5-ABAC-47BD-B43E-6A2173E4B6A2}"/>
              </a:ext>
            </a:extLst>
          </p:cNvPr>
          <p:cNvGraphicFramePr>
            <a:graphicFrameLocks noGrp="1"/>
          </p:cNvGraphicFramePr>
          <p:nvPr>
            <p:extLst>
              <p:ext uri="{D42A27DB-BD31-4B8C-83A1-F6EECF244321}">
                <p14:modId xmlns:p14="http://schemas.microsoft.com/office/powerpoint/2010/main" val="145759737"/>
              </p:ext>
            </p:extLst>
          </p:nvPr>
        </p:nvGraphicFramePr>
        <p:xfrm>
          <a:off x="1391653" y="3273927"/>
          <a:ext cx="6067926" cy="1554480"/>
        </p:xfrm>
        <a:graphic>
          <a:graphicData uri="http://schemas.openxmlformats.org/drawingml/2006/table">
            <a:tbl>
              <a:tblPr firstRow="1" bandRow="1">
                <a:tableStyleId>{5C22544A-7EE6-4342-B048-85BDC9FD1C3A}</a:tableStyleId>
              </a:tblPr>
              <a:tblGrid>
                <a:gridCol w="2022642">
                  <a:extLst>
                    <a:ext uri="{9D8B030D-6E8A-4147-A177-3AD203B41FA5}">
                      <a16:colId xmlns:a16="http://schemas.microsoft.com/office/drawing/2014/main" val="2626664451"/>
                    </a:ext>
                  </a:extLst>
                </a:gridCol>
                <a:gridCol w="2022642">
                  <a:extLst>
                    <a:ext uri="{9D8B030D-6E8A-4147-A177-3AD203B41FA5}">
                      <a16:colId xmlns:a16="http://schemas.microsoft.com/office/drawing/2014/main" val="1620883792"/>
                    </a:ext>
                  </a:extLst>
                </a:gridCol>
                <a:gridCol w="2022642">
                  <a:extLst>
                    <a:ext uri="{9D8B030D-6E8A-4147-A177-3AD203B41FA5}">
                      <a16:colId xmlns:a16="http://schemas.microsoft.com/office/drawing/2014/main" val="3723877318"/>
                    </a:ext>
                  </a:extLst>
                </a:gridCol>
              </a:tblGrid>
              <a:tr h="370840">
                <a:tc>
                  <a:txBody>
                    <a:bodyPr/>
                    <a:lstStyle/>
                    <a:p>
                      <a:pPr algn="ctr"/>
                      <a:r>
                        <a:rPr kumimoji="1" lang="ja-JP" altLang="en-US" sz="2800" dirty="0"/>
                        <a:t>型</a:t>
                      </a:r>
                    </a:p>
                  </a:txBody>
                  <a:tcPr/>
                </a:tc>
                <a:tc>
                  <a:txBody>
                    <a:bodyPr/>
                    <a:lstStyle/>
                    <a:p>
                      <a:pPr algn="ctr"/>
                      <a:r>
                        <a:rPr kumimoji="1" lang="ja-JP" altLang="en-US" sz="2800" dirty="0"/>
                        <a:t>境界値</a:t>
                      </a:r>
                    </a:p>
                  </a:txBody>
                  <a:tcPr/>
                </a:tc>
                <a:tc>
                  <a:txBody>
                    <a:bodyPr/>
                    <a:lstStyle/>
                    <a:p>
                      <a:pPr algn="ctr"/>
                      <a:r>
                        <a:rPr kumimoji="1" lang="ja-JP" altLang="en-US" sz="2800" dirty="0"/>
                        <a:t>前後の値</a:t>
                      </a:r>
                    </a:p>
                  </a:txBody>
                  <a:tcPr/>
                </a:tc>
                <a:extLst>
                  <a:ext uri="{0D108BD9-81ED-4DB2-BD59-A6C34878D82A}">
                    <a16:rowId xmlns:a16="http://schemas.microsoft.com/office/drawing/2014/main" val="1916770272"/>
                  </a:ext>
                </a:extLst>
              </a:tr>
              <a:tr h="370840">
                <a:tc>
                  <a:txBody>
                    <a:bodyPr/>
                    <a:lstStyle/>
                    <a:p>
                      <a:pPr algn="ctr"/>
                      <a:r>
                        <a:rPr kumimoji="1" lang="en-US" altLang="ja-JP" sz="2800" b="0" dirty="0"/>
                        <a:t>Int</a:t>
                      </a:r>
                      <a:endParaRPr kumimoji="1" lang="ja-JP" altLang="en-US" sz="2800" b="0" dirty="0"/>
                    </a:p>
                  </a:txBody>
                  <a:tcPr/>
                </a:tc>
                <a:tc>
                  <a:txBody>
                    <a:bodyPr/>
                    <a:lstStyle/>
                    <a:p>
                      <a:pPr algn="ctr"/>
                      <a:r>
                        <a:rPr kumimoji="1" lang="en-US" altLang="ja-JP" sz="2800" b="0" dirty="0"/>
                        <a:t>10</a:t>
                      </a:r>
                      <a:endParaRPr kumimoji="1" lang="ja-JP" altLang="en-US" sz="2800" b="0" dirty="0"/>
                    </a:p>
                  </a:txBody>
                  <a:tcPr/>
                </a:tc>
                <a:tc>
                  <a:txBody>
                    <a:bodyPr/>
                    <a:lstStyle/>
                    <a:p>
                      <a:pPr algn="ctr"/>
                      <a:r>
                        <a:rPr kumimoji="1" lang="en-US" altLang="ja-JP" sz="2800" b="0" dirty="0"/>
                        <a:t>9,11</a:t>
                      </a:r>
                      <a:endParaRPr kumimoji="1" lang="ja-JP" altLang="en-US" sz="2800" b="0" dirty="0"/>
                    </a:p>
                  </a:txBody>
                  <a:tcPr/>
                </a:tc>
                <a:extLst>
                  <a:ext uri="{0D108BD9-81ED-4DB2-BD59-A6C34878D82A}">
                    <a16:rowId xmlns:a16="http://schemas.microsoft.com/office/drawing/2014/main" val="218974825"/>
                  </a:ext>
                </a:extLst>
              </a:tr>
              <a:tr h="370840">
                <a:tc>
                  <a:txBody>
                    <a:bodyPr/>
                    <a:lstStyle/>
                    <a:p>
                      <a:pPr algn="ctr"/>
                      <a:r>
                        <a:rPr kumimoji="1" lang="en-US" altLang="ja-JP" sz="2800" b="0" dirty="0"/>
                        <a:t>Char</a:t>
                      </a:r>
                      <a:endParaRPr kumimoji="1" lang="ja-JP" altLang="en-US" sz="2800" b="0" dirty="0"/>
                    </a:p>
                  </a:txBody>
                  <a:tcPr/>
                </a:tc>
                <a:tc>
                  <a:txBody>
                    <a:bodyPr/>
                    <a:lstStyle/>
                    <a:p>
                      <a:pPr algn="ctr"/>
                      <a:r>
                        <a:rPr kumimoji="1" lang="en-US" altLang="ja-JP" sz="2800" b="0" dirty="0"/>
                        <a:t>b</a:t>
                      </a:r>
                      <a:endParaRPr kumimoji="1" lang="ja-JP" altLang="en-US" sz="2800" b="0" dirty="0"/>
                    </a:p>
                  </a:txBody>
                  <a:tcPr/>
                </a:tc>
                <a:tc>
                  <a:txBody>
                    <a:bodyPr/>
                    <a:lstStyle/>
                    <a:p>
                      <a:pPr algn="ctr"/>
                      <a:r>
                        <a:rPr kumimoji="1" lang="en-US" altLang="ja-JP" sz="2800" b="0" dirty="0" err="1"/>
                        <a:t>a,c</a:t>
                      </a:r>
                      <a:endParaRPr kumimoji="1" lang="ja-JP" altLang="en-US" sz="2800" b="0" dirty="0"/>
                    </a:p>
                  </a:txBody>
                  <a:tcPr/>
                </a:tc>
                <a:extLst>
                  <a:ext uri="{0D108BD9-81ED-4DB2-BD59-A6C34878D82A}">
                    <a16:rowId xmlns:a16="http://schemas.microsoft.com/office/drawing/2014/main" val="1811139932"/>
                  </a:ext>
                </a:extLst>
              </a:tr>
            </a:tbl>
          </a:graphicData>
        </a:graphic>
      </p:graphicFrame>
      <p:sp>
        <p:nvSpPr>
          <p:cNvPr id="5" name="スライド番号プレースホルダー 4">
            <a:extLst>
              <a:ext uri="{FF2B5EF4-FFF2-40B4-BE49-F238E27FC236}">
                <a16:creationId xmlns:a16="http://schemas.microsoft.com/office/drawing/2014/main" id="{BF94EC9B-E970-491F-83D8-8ED756BBA897}"/>
              </a:ext>
            </a:extLst>
          </p:cNvPr>
          <p:cNvSpPr>
            <a:spLocks noGrp="1"/>
          </p:cNvSpPr>
          <p:nvPr>
            <p:ph type="sldNum" sz="quarter" idx="12"/>
          </p:nvPr>
        </p:nvSpPr>
        <p:spPr/>
        <p:txBody>
          <a:bodyPr/>
          <a:lstStyle/>
          <a:p>
            <a:fld id="{1FE34706-8C37-4B2C-97AA-CA967C6C88D9}" type="slidenum">
              <a:rPr kumimoji="1" lang="ja-JP" altLang="en-US" smtClean="0"/>
              <a:t>20</a:t>
            </a:fld>
            <a:endParaRPr kumimoji="1" lang="ja-JP" altLang="en-US"/>
          </a:p>
        </p:txBody>
      </p:sp>
    </p:spTree>
    <p:extLst>
      <p:ext uri="{BB962C8B-B14F-4D97-AF65-F5344CB8AC3E}">
        <p14:creationId xmlns:p14="http://schemas.microsoft.com/office/powerpoint/2010/main" val="961852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2CF138-A556-4064-A2D3-D1B32E6AB803}"/>
              </a:ext>
            </a:extLst>
          </p:cNvPr>
          <p:cNvSpPr>
            <a:spLocks noGrp="1"/>
          </p:cNvSpPr>
          <p:nvPr>
            <p:ph type="title"/>
          </p:nvPr>
        </p:nvSpPr>
        <p:spPr>
          <a:xfrm>
            <a:off x="628650" y="365126"/>
            <a:ext cx="7886700" cy="1325563"/>
          </a:xfrm>
        </p:spPr>
        <p:txBody>
          <a:bodyPr/>
          <a:lstStyle/>
          <a:p>
            <a:r>
              <a:rPr kumimoji="1" lang="ja-JP" altLang="en-US" dirty="0"/>
              <a:t>代数型</a:t>
            </a:r>
          </a:p>
        </p:txBody>
      </p:sp>
      <p:sp>
        <p:nvSpPr>
          <p:cNvPr id="3" name="コンテンツ プレースホルダー 2">
            <a:extLst>
              <a:ext uri="{FF2B5EF4-FFF2-40B4-BE49-F238E27FC236}">
                <a16:creationId xmlns:a16="http://schemas.microsoft.com/office/drawing/2014/main" id="{4ADFC153-04BE-45C2-9674-24E5D8641479}"/>
              </a:ext>
            </a:extLst>
          </p:cNvPr>
          <p:cNvSpPr>
            <a:spLocks noGrp="1"/>
          </p:cNvSpPr>
          <p:nvPr>
            <p:ph idx="1"/>
          </p:nvPr>
        </p:nvSpPr>
        <p:spPr/>
        <p:txBody>
          <a:bodyPr/>
          <a:lstStyle/>
          <a:p>
            <a:pPr marL="0" indent="0">
              <a:buNone/>
            </a:pPr>
            <a:r>
              <a:rPr kumimoji="1" lang="ja-JP" altLang="en-US" dirty="0"/>
              <a:t>リストの前後の値は</a:t>
            </a:r>
            <a:r>
              <a:rPr kumimoji="1" lang="ja-JP" altLang="en-US" dirty="0">
                <a:solidFill>
                  <a:schemeClr val="accent2"/>
                </a:solidFill>
              </a:rPr>
              <a:t>一意に定められない</a:t>
            </a:r>
            <a:endParaRPr kumimoji="1" lang="en-US" altLang="ja-JP" dirty="0">
              <a:solidFill>
                <a:schemeClr val="accent2"/>
              </a:solidFill>
            </a:endParaRPr>
          </a:p>
          <a:p>
            <a:r>
              <a:rPr lang="ja-JP" altLang="en-US" dirty="0"/>
              <a:t>先頭要素を前後の値に１つ転置したリスト</a:t>
            </a:r>
            <a:endParaRPr lang="en-US" altLang="ja-JP" dirty="0"/>
          </a:p>
          <a:p>
            <a:r>
              <a:rPr kumimoji="1" lang="ja-JP" altLang="en-US" dirty="0"/>
              <a:t>すべての要素を前後に１つ変更したリスト</a:t>
            </a:r>
            <a:endParaRPr kumimoji="1" lang="en-US" altLang="ja-JP" dirty="0"/>
          </a:p>
          <a:p>
            <a:r>
              <a:rPr lang="ja-JP" altLang="en-US" dirty="0"/>
              <a:t>長さを前後に</a:t>
            </a:r>
            <a:r>
              <a:rPr lang="en-US" altLang="ja-JP" dirty="0"/>
              <a:t>1</a:t>
            </a:r>
            <a:r>
              <a:rPr lang="ja-JP" altLang="en-US" dirty="0"/>
              <a:t>つ変更したリスト</a:t>
            </a:r>
            <a:endParaRPr kumimoji="1" lang="en-US" altLang="ja-JP" dirty="0"/>
          </a:p>
          <a:p>
            <a:r>
              <a:rPr lang="ja-JP" altLang="en-US" dirty="0"/>
              <a:t>辞書順に前後のリスト</a:t>
            </a:r>
            <a:endParaRPr lang="en-US" altLang="ja-JP" dirty="0"/>
          </a:p>
          <a:p>
            <a:endParaRPr kumimoji="1" lang="en-US" altLang="ja-JP" dirty="0"/>
          </a:p>
          <a:p>
            <a:pPr marL="0" indent="0">
              <a:buNone/>
            </a:pPr>
            <a:r>
              <a:rPr lang="ja-JP" altLang="en-US" dirty="0"/>
              <a:t>テストケースを生成するために前後の値として様々な値を用意する必要がある</a:t>
            </a:r>
            <a:endParaRPr kumimoji="1" lang="ja-JP" altLang="en-US" dirty="0"/>
          </a:p>
        </p:txBody>
      </p:sp>
      <p:sp>
        <p:nvSpPr>
          <p:cNvPr id="4" name="スライド番号プレースホルダー 3">
            <a:extLst>
              <a:ext uri="{FF2B5EF4-FFF2-40B4-BE49-F238E27FC236}">
                <a16:creationId xmlns:a16="http://schemas.microsoft.com/office/drawing/2014/main" id="{48AF1E1D-E1C1-457E-B6DF-1DF5B4415EF6}"/>
              </a:ext>
            </a:extLst>
          </p:cNvPr>
          <p:cNvSpPr>
            <a:spLocks noGrp="1"/>
          </p:cNvSpPr>
          <p:nvPr>
            <p:ph type="sldNum" sz="quarter" idx="12"/>
          </p:nvPr>
        </p:nvSpPr>
        <p:spPr/>
        <p:txBody>
          <a:bodyPr/>
          <a:lstStyle/>
          <a:p>
            <a:fld id="{1FE34706-8C37-4B2C-97AA-CA967C6C88D9}" type="slidenum">
              <a:rPr kumimoji="1" lang="ja-JP" altLang="en-US" smtClean="0"/>
              <a:t>21</a:t>
            </a:fld>
            <a:endParaRPr kumimoji="1" lang="ja-JP" altLang="en-US"/>
          </a:p>
        </p:txBody>
      </p:sp>
    </p:spTree>
    <p:extLst>
      <p:ext uri="{BB962C8B-B14F-4D97-AF65-F5344CB8AC3E}">
        <p14:creationId xmlns:p14="http://schemas.microsoft.com/office/powerpoint/2010/main" val="1526242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7FCF5D-ECE3-4250-A6E2-9BB2EA7E8414}"/>
              </a:ext>
            </a:extLst>
          </p:cNvPr>
          <p:cNvSpPr>
            <a:spLocks noGrp="1"/>
          </p:cNvSpPr>
          <p:nvPr>
            <p:ph type="ctrTitle"/>
          </p:nvPr>
        </p:nvSpPr>
        <p:spPr/>
        <p:txBody>
          <a:bodyPr/>
          <a:lstStyle/>
          <a:p>
            <a:r>
              <a:rPr kumimoji="1" lang="ja-JP" altLang="en-US" dirty="0"/>
              <a:t>提案アプローチ</a:t>
            </a:r>
          </a:p>
        </p:txBody>
      </p:sp>
      <p:sp>
        <p:nvSpPr>
          <p:cNvPr id="3" name="字幕 2">
            <a:extLst>
              <a:ext uri="{FF2B5EF4-FFF2-40B4-BE49-F238E27FC236}">
                <a16:creationId xmlns:a16="http://schemas.microsoft.com/office/drawing/2014/main" id="{BBBABB1A-6459-4503-B860-0ECA232CF82B}"/>
              </a:ext>
            </a:extLst>
          </p:cNvPr>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1330485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61E5DB-7B16-4F8A-A4C5-BA3AC0641D81}"/>
              </a:ext>
            </a:extLst>
          </p:cNvPr>
          <p:cNvSpPr>
            <a:spLocks noGrp="1"/>
          </p:cNvSpPr>
          <p:nvPr>
            <p:ph type="title"/>
          </p:nvPr>
        </p:nvSpPr>
        <p:spPr>
          <a:xfrm>
            <a:off x="628650" y="365126"/>
            <a:ext cx="7886700" cy="1325563"/>
          </a:xfrm>
        </p:spPr>
        <p:txBody>
          <a:bodyPr/>
          <a:lstStyle/>
          <a:p>
            <a:r>
              <a:rPr kumimoji="1" lang="ja-JP" altLang="en-US" dirty="0"/>
              <a:t>分岐条件内のリテラルの調査</a:t>
            </a:r>
          </a:p>
        </p:txBody>
      </p:sp>
      <p:sp>
        <p:nvSpPr>
          <p:cNvPr id="3" name="コンテンツ プレースホルダー 2">
            <a:extLst>
              <a:ext uri="{FF2B5EF4-FFF2-40B4-BE49-F238E27FC236}">
                <a16:creationId xmlns:a16="http://schemas.microsoft.com/office/drawing/2014/main" id="{B92FEB04-2266-403C-854B-51A729313DC4}"/>
              </a:ext>
            </a:extLst>
          </p:cNvPr>
          <p:cNvSpPr>
            <a:spLocks noGrp="1"/>
          </p:cNvSpPr>
          <p:nvPr>
            <p:ph idx="1"/>
          </p:nvPr>
        </p:nvSpPr>
        <p:spPr/>
        <p:txBody>
          <a:bodyPr/>
          <a:lstStyle/>
          <a:p>
            <a:pPr marL="0" indent="0">
              <a:buNone/>
            </a:pPr>
            <a:r>
              <a:rPr lang="ja-JP" altLang="en-US" dirty="0"/>
              <a:t>リテラル：</a:t>
            </a:r>
            <a:r>
              <a:rPr lang="en-US" altLang="ja-JP" dirty="0"/>
              <a:t>	</a:t>
            </a:r>
            <a:r>
              <a:rPr lang="ja-JP" altLang="en-US" dirty="0"/>
              <a:t>プログラム内で使用される数値や</a:t>
            </a:r>
            <a:endParaRPr lang="en-US" altLang="ja-JP" dirty="0"/>
          </a:p>
          <a:p>
            <a:pPr marL="0" indent="0">
              <a:buNone/>
            </a:pPr>
            <a:r>
              <a:rPr lang="en-US" altLang="ja-JP" dirty="0"/>
              <a:t>		</a:t>
            </a:r>
            <a:r>
              <a:rPr lang="ja-JP" altLang="en-US" dirty="0"/>
              <a:t>文字などを示す定数</a:t>
            </a:r>
            <a:r>
              <a:rPr lang="en-US" altLang="ja-JP" dirty="0"/>
              <a:t>.</a:t>
            </a:r>
            <a:r>
              <a:rPr lang="ja-JP" altLang="en-US" dirty="0">
                <a:solidFill>
                  <a:schemeClr val="accent2"/>
                </a:solidFill>
              </a:rPr>
              <a:t>変数の対義語</a:t>
            </a:r>
            <a:r>
              <a:rPr lang="en-US" altLang="ja-JP" dirty="0"/>
              <a:t>.</a:t>
            </a:r>
          </a:p>
          <a:p>
            <a:pPr marL="0" indent="0">
              <a:buNone/>
            </a:pPr>
            <a:endParaRPr kumimoji="1" lang="en-US" altLang="ja-JP" dirty="0"/>
          </a:p>
          <a:p>
            <a:pPr marL="0" indent="0">
              <a:buNone/>
            </a:pPr>
            <a:r>
              <a:rPr lang="ja-JP" altLang="en-US" dirty="0"/>
              <a:t>分岐条件式中の境界値として扱われることも</a:t>
            </a:r>
            <a:endParaRPr lang="en-US" altLang="ja-JP" dirty="0"/>
          </a:p>
          <a:p>
            <a:pPr marL="0" indent="0">
              <a:buNone/>
            </a:pPr>
            <a:r>
              <a:rPr lang="ja-JP" altLang="en-US" dirty="0"/>
              <a:t>　→境界値テストの効率を向上できるかも</a:t>
            </a:r>
            <a:endParaRPr lang="en-US" altLang="ja-JP" dirty="0"/>
          </a:p>
          <a:p>
            <a:pPr marL="0" indent="0">
              <a:buNone/>
            </a:pPr>
            <a:endParaRPr kumimoji="1" lang="en-US" altLang="ja-JP" dirty="0"/>
          </a:p>
          <a:p>
            <a:pPr marL="0" indent="0">
              <a:buNone/>
            </a:pPr>
            <a:endParaRPr kumimoji="1" lang="en-US" altLang="ja-JP" dirty="0"/>
          </a:p>
          <a:p>
            <a:pPr marL="0" indent="0">
              <a:buNone/>
            </a:pPr>
            <a:r>
              <a:rPr kumimoji="1" lang="en-US" altLang="ja-JP" dirty="0"/>
              <a:t>Haskell</a:t>
            </a:r>
            <a:r>
              <a:rPr kumimoji="1" lang="ja-JP" altLang="en-US" dirty="0"/>
              <a:t>プログラム内で出現する割合を調査</a:t>
            </a:r>
            <a:endParaRPr kumimoji="1" lang="en-US" altLang="ja-JP" dirty="0"/>
          </a:p>
        </p:txBody>
      </p:sp>
      <p:sp>
        <p:nvSpPr>
          <p:cNvPr id="5" name="矢印: 下 4">
            <a:extLst>
              <a:ext uri="{FF2B5EF4-FFF2-40B4-BE49-F238E27FC236}">
                <a16:creationId xmlns:a16="http://schemas.microsoft.com/office/drawing/2014/main" id="{DAE3B7E5-150B-4AB3-A767-31822ADC1FEA}"/>
              </a:ext>
            </a:extLst>
          </p:cNvPr>
          <p:cNvSpPr/>
          <p:nvPr/>
        </p:nvSpPr>
        <p:spPr>
          <a:xfrm>
            <a:off x="3874168" y="4478336"/>
            <a:ext cx="697832" cy="7459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a:extLst>
              <a:ext uri="{FF2B5EF4-FFF2-40B4-BE49-F238E27FC236}">
                <a16:creationId xmlns:a16="http://schemas.microsoft.com/office/drawing/2014/main" id="{CD98A803-1E9E-4D74-B063-D58AA586ECD6}"/>
              </a:ext>
            </a:extLst>
          </p:cNvPr>
          <p:cNvSpPr>
            <a:spLocks noGrp="1"/>
          </p:cNvSpPr>
          <p:nvPr>
            <p:ph type="sldNum" sz="quarter" idx="12"/>
          </p:nvPr>
        </p:nvSpPr>
        <p:spPr/>
        <p:txBody>
          <a:bodyPr/>
          <a:lstStyle/>
          <a:p>
            <a:fld id="{1FE34706-8C37-4B2C-97AA-CA967C6C88D9}" type="slidenum">
              <a:rPr kumimoji="1" lang="ja-JP" altLang="en-US" smtClean="0"/>
              <a:t>23</a:t>
            </a:fld>
            <a:endParaRPr kumimoji="1" lang="ja-JP" altLang="en-US"/>
          </a:p>
        </p:txBody>
      </p:sp>
    </p:spTree>
    <p:extLst>
      <p:ext uri="{BB962C8B-B14F-4D97-AF65-F5344CB8AC3E}">
        <p14:creationId xmlns:p14="http://schemas.microsoft.com/office/powerpoint/2010/main" val="2630209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4B1D6C-5EAF-4A3F-B76F-D4F0D8DAA86A}"/>
              </a:ext>
            </a:extLst>
          </p:cNvPr>
          <p:cNvSpPr>
            <a:spLocks noGrp="1"/>
          </p:cNvSpPr>
          <p:nvPr>
            <p:ph type="title"/>
          </p:nvPr>
        </p:nvSpPr>
        <p:spPr>
          <a:xfrm>
            <a:off x="628650" y="365126"/>
            <a:ext cx="7886700" cy="1325563"/>
          </a:xfrm>
        </p:spPr>
        <p:txBody>
          <a:bodyPr/>
          <a:lstStyle/>
          <a:p>
            <a:r>
              <a:rPr kumimoji="1" lang="ja-JP" altLang="en-US" dirty="0"/>
              <a:t>調査結果</a:t>
            </a:r>
          </a:p>
        </p:txBody>
      </p:sp>
      <p:pic>
        <p:nvPicPr>
          <p:cNvPr id="5" name="コンテンツ プレースホルダー 4" descr="スクリーンショット が含まれている画像&#10;&#10;非常に高い精度で生成された説明">
            <a:extLst>
              <a:ext uri="{FF2B5EF4-FFF2-40B4-BE49-F238E27FC236}">
                <a16:creationId xmlns:a16="http://schemas.microsoft.com/office/drawing/2014/main" id="{9E27AB22-F52B-418B-81B4-BD9381C5491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1401" y="1654593"/>
            <a:ext cx="8021198" cy="1906753"/>
          </a:xfrm>
        </p:spPr>
      </p:pic>
      <p:sp>
        <p:nvSpPr>
          <p:cNvPr id="6" name="吹き出し: 角を丸めた四角形 5">
            <a:extLst>
              <a:ext uri="{FF2B5EF4-FFF2-40B4-BE49-F238E27FC236}">
                <a16:creationId xmlns:a16="http://schemas.microsoft.com/office/drawing/2014/main" id="{60C14B7B-6B10-40C4-91F2-2F55B76896A2}"/>
              </a:ext>
            </a:extLst>
          </p:cNvPr>
          <p:cNvSpPr/>
          <p:nvPr/>
        </p:nvSpPr>
        <p:spPr>
          <a:xfrm>
            <a:off x="1473868" y="4256742"/>
            <a:ext cx="6196263" cy="1208923"/>
          </a:xfrm>
          <a:prstGeom prst="wedgeRoundRectCallout">
            <a:avLst>
              <a:gd name="adj1" fmla="val 51021"/>
              <a:gd name="adj2" fmla="val -103168"/>
              <a:gd name="adj3" fmla="val 16667"/>
            </a:avLst>
          </a:prstGeom>
          <a:no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a:t>リテラルに着目すれば境界値をテストすることが</a:t>
            </a:r>
            <a:endParaRPr kumimoji="1" lang="en-US" altLang="ja-JP" sz="2000" dirty="0"/>
          </a:p>
          <a:p>
            <a:pPr algn="ctr"/>
            <a:r>
              <a:rPr kumimoji="1" lang="ja-JP" altLang="en-US" sz="2000" dirty="0"/>
              <a:t>可能となり分岐カバレッジの向上を期待できる</a:t>
            </a:r>
          </a:p>
        </p:txBody>
      </p:sp>
      <p:sp>
        <p:nvSpPr>
          <p:cNvPr id="7" name="スライド番号プレースホルダー 6">
            <a:extLst>
              <a:ext uri="{FF2B5EF4-FFF2-40B4-BE49-F238E27FC236}">
                <a16:creationId xmlns:a16="http://schemas.microsoft.com/office/drawing/2014/main" id="{B7D88208-718D-458C-B6B9-8791F02387B9}"/>
              </a:ext>
            </a:extLst>
          </p:cNvPr>
          <p:cNvSpPr>
            <a:spLocks noGrp="1"/>
          </p:cNvSpPr>
          <p:nvPr>
            <p:ph type="sldNum" sz="quarter" idx="12"/>
          </p:nvPr>
        </p:nvSpPr>
        <p:spPr/>
        <p:txBody>
          <a:bodyPr/>
          <a:lstStyle/>
          <a:p>
            <a:fld id="{1FE34706-8C37-4B2C-97AA-CA967C6C88D9}" type="slidenum">
              <a:rPr kumimoji="1" lang="ja-JP" altLang="en-US" smtClean="0"/>
              <a:t>24</a:t>
            </a:fld>
            <a:endParaRPr kumimoji="1" lang="ja-JP" altLang="en-US"/>
          </a:p>
        </p:txBody>
      </p:sp>
    </p:spTree>
    <p:extLst>
      <p:ext uri="{BB962C8B-B14F-4D97-AF65-F5344CB8AC3E}">
        <p14:creationId xmlns:p14="http://schemas.microsoft.com/office/powerpoint/2010/main" val="3345582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85C604-EFB8-41EF-ABEE-07BB3B87F1D5}"/>
              </a:ext>
            </a:extLst>
          </p:cNvPr>
          <p:cNvSpPr>
            <a:spLocks noGrp="1"/>
          </p:cNvSpPr>
          <p:nvPr>
            <p:ph type="title"/>
          </p:nvPr>
        </p:nvSpPr>
        <p:spPr>
          <a:xfrm>
            <a:off x="628650" y="365126"/>
            <a:ext cx="7886700" cy="1325563"/>
          </a:xfrm>
        </p:spPr>
        <p:txBody>
          <a:bodyPr/>
          <a:lstStyle/>
          <a:p>
            <a:r>
              <a:rPr kumimoji="1" lang="ja-JP" altLang="en-US" dirty="0"/>
              <a:t>分岐カバレッジの例</a:t>
            </a:r>
          </a:p>
        </p:txBody>
      </p:sp>
      <p:sp>
        <p:nvSpPr>
          <p:cNvPr id="3" name="コンテンツ プレースホルダー 2">
            <a:extLst>
              <a:ext uri="{FF2B5EF4-FFF2-40B4-BE49-F238E27FC236}">
                <a16:creationId xmlns:a16="http://schemas.microsoft.com/office/drawing/2014/main" id="{090B0399-B9EB-459D-B1F7-39181D7E1CF7}"/>
              </a:ext>
            </a:extLst>
          </p:cNvPr>
          <p:cNvSpPr>
            <a:spLocks noGrp="1"/>
          </p:cNvSpPr>
          <p:nvPr>
            <p:ph idx="1"/>
          </p:nvPr>
        </p:nvSpPr>
        <p:spPr>
          <a:xfrm>
            <a:off x="628650" y="1825625"/>
            <a:ext cx="8091237" cy="4351338"/>
          </a:xfrm>
        </p:spPr>
        <p:txBody>
          <a:bodyPr/>
          <a:lstStyle/>
          <a:p>
            <a:pPr marL="0" indent="0">
              <a:buNone/>
            </a:pPr>
            <a:r>
              <a:rPr lang="ja-JP" altLang="en-US" dirty="0"/>
              <a:t>テストの対象となるプログラムコード内部の</a:t>
            </a:r>
            <a:endParaRPr lang="en-US" altLang="ja-JP" dirty="0"/>
          </a:p>
          <a:p>
            <a:pPr marL="0" indent="0">
              <a:buNone/>
            </a:pPr>
            <a:r>
              <a:rPr lang="ja-JP" altLang="en-US" dirty="0"/>
              <a:t>分岐</a:t>
            </a:r>
            <a:r>
              <a:rPr lang="en-US" altLang="ja-JP" dirty="0"/>
              <a:t>(</a:t>
            </a:r>
            <a:r>
              <a:rPr lang="ja-JP" altLang="en-US" dirty="0"/>
              <a:t>ブランチ</a:t>
            </a:r>
            <a:r>
              <a:rPr lang="en-US" altLang="ja-JP" dirty="0"/>
              <a:t>)</a:t>
            </a:r>
            <a:r>
              <a:rPr lang="ja-JP" altLang="en-US" dirty="0"/>
              <a:t>の可能なすべて結果</a:t>
            </a:r>
            <a:r>
              <a:rPr lang="en-US" altLang="ja-JP" dirty="0"/>
              <a:t>(</a:t>
            </a:r>
            <a:r>
              <a:rPr lang="ja-JP" altLang="en-US" dirty="0"/>
              <a:t>真偽</a:t>
            </a:r>
            <a:r>
              <a:rPr lang="en-US" altLang="ja-JP" dirty="0"/>
              <a:t>)</a:t>
            </a:r>
            <a:r>
              <a:rPr lang="ja-JP" altLang="en-US" dirty="0"/>
              <a:t>のうち</a:t>
            </a:r>
            <a:endParaRPr lang="en-US" altLang="ja-JP" dirty="0"/>
          </a:p>
          <a:p>
            <a:pPr marL="0" indent="0">
              <a:buNone/>
            </a:pPr>
            <a:r>
              <a:rPr lang="ja-JP" altLang="en-US" dirty="0">
                <a:solidFill>
                  <a:schemeClr val="accent2"/>
                </a:solidFill>
              </a:rPr>
              <a:t>テストを実施した割合</a:t>
            </a:r>
          </a:p>
          <a:p>
            <a:endParaRPr kumimoji="1" lang="ja-JP" altLang="en-US" dirty="0"/>
          </a:p>
        </p:txBody>
      </p:sp>
      <p:pic>
        <p:nvPicPr>
          <p:cNvPr id="5" name="図 4">
            <a:extLst>
              <a:ext uri="{FF2B5EF4-FFF2-40B4-BE49-F238E27FC236}">
                <a16:creationId xmlns:a16="http://schemas.microsoft.com/office/drawing/2014/main" id="{EE8F088F-66BD-4ADB-966F-64EB39401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5752" y="3429000"/>
            <a:ext cx="6792495" cy="2728057"/>
          </a:xfrm>
          <a:prstGeom prst="rect">
            <a:avLst/>
          </a:prstGeom>
        </p:spPr>
      </p:pic>
      <p:sp>
        <p:nvSpPr>
          <p:cNvPr id="6" name="スライド番号プレースホルダー 5">
            <a:extLst>
              <a:ext uri="{FF2B5EF4-FFF2-40B4-BE49-F238E27FC236}">
                <a16:creationId xmlns:a16="http://schemas.microsoft.com/office/drawing/2014/main" id="{6C438F43-764D-4FB5-9BFA-D18D4EB930B4}"/>
              </a:ext>
            </a:extLst>
          </p:cNvPr>
          <p:cNvSpPr>
            <a:spLocks noGrp="1"/>
          </p:cNvSpPr>
          <p:nvPr>
            <p:ph type="sldNum" sz="quarter" idx="12"/>
          </p:nvPr>
        </p:nvSpPr>
        <p:spPr/>
        <p:txBody>
          <a:bodyPr/>
          <a:lstStyle/>
          <a:p>
            <a:fld id="{1FE34706-8C37-4B2C-97AA-CA967C6C88D9}" type="slidenum">
              <a:rPr kumimoji="1" lang="ja-JP" altLang="en-US" smtClean="0"/>
              <a:t>25</a:t>
            </a:fld>
            <a:endParaRPr kumimoji="1" lang="ja-JP" altLang="en-US"/>
          </a:p>
        </p:txBody>
      </p:sp>
    </p:spTree>
    <p:extLst>
      <p:ext uri="{BB962C8B-B14F-4D97-AF65-F5344CB8AC3E}">
        <p14:creationId xmlns:p14="http://schemas.microsoft.com/office/powerpoint/2010/main" val="2836624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FDBE48-7F36-41D9-87AB-1F3919958533}"/>
              </a:ext>
            </a:extLst>
          </p:cNvPr>
          <p:cNvSpPr>
            <a:spLocks noGrp="1"/>
          </p:cNvSpPr>
          <p:nvPr>
            <p:ph type="title"/>
          </p:nvPr>
        </p:nvSpPr>
        <p:spPr>
          <a:xfrm>
            <a:off x="628650" y="365126"/>
            <a:ext cx="7886700" cy="1325563"/>
          </a:xfrm>
        </p:spPr>
        <p:txBody>
          <a:bodyPr/>
          <a:lstStyle/>
          <a:p>
            <a:r>
              <a:rPr kumimoji="1" lang="ja-JP" altLang="en-US" dirty="0"/>
              <a:t>各分岐の条件</a:t>
            </a:r>
          </a:p>
        </p:txBody>
      </p:sp>
      <p:pic>
        <p:nvPicPr>
          <p:cNvPr id="7" name="図 6">
            <a:extLst>
              <a:ext uri="{FF2B5EF4-FFF2-40B4-BE49-F238E27FC236}">
                <a16:creationId xmlns:a16="http://schemas.microsoft.com/office/drawing/2014/main" id="{523177B9-3F41-4F62-A4ED-CF2A93323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1867" y="1024014"/>
            <a:ext cx="4252108" cy="2859543"/>
          </a:xfrm>
          <a:prstGeom prst="rect">
            <a:avLst/>
          </a:prstGeom>
        </p:spPr>
      </p:pic>
      <p:pic>
        <p:nvPicPr>
          <p:cNvPr id="8" name="図 7">
            <a:extLst>
              <a:ext uri="{FF2B5EF4-FFF2-40B4-BE49-F238E27FC236}">
                <a16:creationId xmlns:a16="http://schemas.microsoft.com/office/drawing/2014/main" id="{C8C6A6BE-8D4F-4871-9FE9-C7EDD39ECE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766" y="1845768"/>
            <a:ext cx="4623134" cy="1856780"/>
          </a:xfrm>
          <a:prstGeom prst="rect">
            <a:avLst/>
          </a:prstGeom>
        </p:spPr>
      </p:pic>
      <p:pic>
        <p:nvPicPr>
          <p:cNvPr id="22" name="図 21" descr="スクリーンショット が含まれている画像&#10;&#10;非常に高い精度で生成された説明">
            <a:extLst>
              <a:ext uri="{FF2B5EF4-FFF2-40B4-BE49-F238E27FC236}">
                <a16:creationId xmlns:a16="http://schemas.microsoft.com/office/drawing/2014/main" id="{319CCD66-A56D-4700-BFCD-61FB125002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618" y="4188214"/>
            <a:ext cx="7606732" cy="2431661"/>
          </a:xfrm>
          <a:prstGeom prst="rect">
            <a:avLst/>
          </a:prstGeom>
        </p:spPr>
      </p:pic>
      <p:sp>
        <p:nvSpPr>
          <p:cNvPr id="10" name="テキスト ボックス 9">
            <a:extLst>
              <a:ext uri="{FF2B5EF4-FFF2-40B4-BE49-F238E27FC236}">
                <a16:creationId xmlns:a16="http://schemas.microsoft.com/office/drawing/2014/main" id="{26B5DAEE-C1E4-4C6A-AC3C-B1DEBB450A60}"/>
              </a:ext>
            </a:extLst>
          </p:cNvPr>
          <p:cNvSpPr txBox="1"/>
          <p:nvPr/>
        </p:nvSpPr>
        <p:spPr>
          <a:xfrm>
            <a:off x="5530067" y="3883557"/>
            <a:ext cx="2775733" cy="369332"/>
          </a:xfrm>
          <a:prstGeom prst="rect">
            <a:avLst/>
          </a:prstGeom>
          <a:noFill/>
        </p:spPr>
        <p:txBody>
          <a:bodyPr wrap="square" rtlCol="0">
            <a:spAutoFit/>
          </a:bodyPr>
          <a:lstStyle/>
          <a:p>
            <a:r>
              <a:rPr kumimoji="1" lang="en-US" altLang="ja-JP" b="1" dirty="0">
                <a:solidFill>
                  <a:schemeClr val="accent2"/>
                </a:solidFill>
              </a:rPr>
              <a:t>※any</a:t>
            </a:r>
            <a:r>
              <a:rPr kumimoji="1" lang="ja-JP" altLang="en-US" b="1" dirty="0">
                <a:solidFill>
                  <a:schemeClr val="accent2"/>
                </a:solidFill>
              </a:rPr>
              <a:t>は任意の値</a:t>
            </a:r>
          </a:p>
        </p:txBody>
      </p:sp>
      <p:sp>
        <p:nvSpPr>
          <p:cNvPr id="11" name="スライド番号プレースホルダー 10">
            <a:extLst>
              <a:ext uri="{FF2B5EF4-FFF2-40B4-BE49-F238E27FC236}">
                <a16:creationId xmlns:a16="http://schemas.microsoft.com/office/drawing/2014/main" id="{389AEAC3-90D3-4A9E-B4AE-69B0B5BAC4CA}"/>
              </a:ext>
            </a:extLst>
          </p:cNvPr>
          <p:cNvSpPr>
            <a:spLocks noGrp="1"/>
          </p:cNvSpPr>
          <p:nvPr>
            <p:ph type="sldNum" sz="quarter" idx="12"/>
          </p:nvPr>
        </p:nvSpPr>
        <p:spPr/>
        <p:txBody>
          <a:bodyPr/>
          <a:lstStyle/>
          <a:p>
            <a:fld id="{1FE34706-8C37-4B2C-97AA-CA967C6C88D9}" type="slidenum">
              <a:rPr kumimoji="1" lang="ja-JP" altLang="en-US" smtClean="0"/>
              <a:t>26</a:t>
            </a:fld>
            <a:endParaRPr kumimoji="1" lang="ja-JP" altLang="en-US"/>
          </a:p>
        </p:txBody>
      </p:sp>
    </p:spTree>
    <p:extLst>
      <p:ext uri="{BB962C8B-B14F-4D97-AF65-F5344CB8AC3E}">
        <p14:creationId xmlns:p14="http://schemas.microsoft.com/office/powerpoint/2010/main" val="3961942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83F71E-BD12-406D-9EA4-C72484DF440C}"/>
              </a:ext>
            </a:extLst>
          </p:cNvPr>
          <p:cNvSpPr>
            <a:spLocks noGrp="1"/>
          </p:cNvSpPr>
          <p:nvPr>
            <p:ph type="title"/>
          </p:nvPr>
        </p:nvSpPr>
        <p:spPr>
          <a:xfrm>
            <a:off x="3382241" y="2766218"/>
            <a:ext cx="7886700" cy="1325563"/>
          </a:xfrm>
        </p:spPr>
        <p:txBody>
          <a:bodyPr/>
          <a:lstStyle/>
          <a:p>
            <a:r>
              <a:rPr kumimoji="1" lang="ja-JP" altLang="en-US" dirty="0"/>
              <a:t>提案手法</a:t>
            </a:r>
          </a:p>
        </p:txBody>
      </p:sp>
      <p:sp>
        <p:nvSpPr>
          <p:cNvPr id="3" name="スライド番号プレースホルダー 2">
            <a:extLst>
              <a:ext uri="{FF2B5EF4-FFF2-40B4-BE49-F238E27FC236}">
                <a16:creationId xmlns:a16="http://schemas.microsoft.com/office/drawing/2014/main" id="{3026DCB2-4691-4BC0-A9F8-1795E2538BA5}"/>
              </a:ext>
            </a:extLst>
          </p:cNvPr>
          <p:cNvSpPr>
            <a:spLocks noGrp="1"/>
          </p:cNvSpPr>
          <p:nvPr>
            <p:ph type="sldNum" sz="quarter" idx="12"/>
          </p:nvPr>
        </p:nvSpPr>
        <p:spPr/>
        <p:txBody>
          <a:bodyPr/>
          <a:lstStyle/>
          <a:p>
            <a:fld id="{1FE34706-8C37-4B2C-97AA-CA967C6C88D9}" type="slidenum">
              <a:rPr kumimoji="1" lang="ja-JP" altLang="en-US" smtClean="0"/>
              <a:t>27</a:t>
            </a:fld>
            <a:endParaRPr kumimoji="1" lang="ja-JP" altLang="en-US"/>
          </a:p>
        </p:txBody>
      </p:sp>
    </p:spTree>
    <p:extLst>
      <p:ext uri="{BB962C8B-B14F-4D97-AF65-F5344CB8AC3E}">
        <p14:creationId xmlns:p14="http://schemas.microsoft.com/office/powerpoint/2010/main" val="4071149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22D2CE-B122-471C-838A-7C1A127B128B}"/>
              </a:ext>
            </a:extLst>
          </p:cNvPr>
          <p:cNvSpPr>
            <a:spLocks noGrp="1"/>
          </p:cNvSpPr>
          <p:nvPr>
            <p:ph type="title"/>
          </p:nvPr>
        </p:nvSpPr>
        <p:spPr>
          <a:xfrm>
            <a:off x="628650" y="365126"/>
            <a:ext cx="7886700" cy="1325563"/>
          </a:xfrm>
        </p:spPr>
        <p:txBody>
          <a:bodyPr/>
          <a:lstStyle/>
          <a:p>
            <a:r>
              <a:rPr kumimoji="1" lang="ja-JP" altLang="en-US" dirty="0"/>
              <a:t>提案手法</a:t>
            </a:r>
          </a:p>
        </p:txBody>
      </p:sp>
      <p:sp>
        <p:nvSpPr>
          <p:cNvPr id="3" name="コンテンツ プレースホルダー 2">
            <a:extLst>
              <a:ext uri="{FF2B5EF4-FFF2-40B4-BE49-F238E27FC236}">
                <a16:creationId xmlns:a16="http://schemas.microsoft.com/office/drawing/2014/main" id="{7AC63858-0E79-46DE-A9BC-7C22222D5592}"/>
              </a:ext>
            </a:extLst>
          </p:cNvPr>
          <p:cNvSpPr>
            <a:spLocks noGrp="1"/>
          </p:cNvSpPr>
          <p:nvPr>
            <p:ph idx="1"/>
          </p:nvPr>
        </p:nvSpPr>
        <p:spPr/>
        <p:txBody>
          <a:bodyPr/>
          <a:lstStyle/>
          <a:p>
            <a:r>
              <a:rPr kumimoji="1" lang="ja-JP" altLang="en-US" sz="3200" dirty="0"/>
              <a:t>境界値抽出のために分岐構文の条件式とパターン中のリテラルに着目する</a:t>
            </a:r>
            <a:endParaRPr kumimoji="1" lang="en-US" altLang="ja-JP" sz="3200" dirty="0"/>
          </a:p>
          <a:p>
            <a:endParaRPr kumimoji="1" lang="en-US" altLang="ja-JP" sz="3200" dirty="0"/>
          </a:p>
          <a:p>
            <a:r>
              <a:rPr lang="ja-JP" altLang="en-US" sz="3200" dirty="0"/>
              <a:t>リテラルを基に境界値テストケースを</a:t>
            </a:r>
            <a:endParaRPr lang="en-US" altLang="ja-JP" sz="3200" dirty="0"/>
          </a:p>
          <a:p>
            <a:pPr marL="0" indent="0">
              <a:buNone/>
            </a:pPr>
            <a:r>
              <a:rPr lang="ja-JP" altLang="en-US" sz="3200" dirty="0"/>
              <a:t>　</a:t>
            </a:r>
            <a:r>
              <a:rPr lang="ja-JP" altLang="en-US" sz="3200" dirty="0">
                <a:solidFill>
                  <a:schemeClr val="accent2"/>
                </a:solidFill>
              </a:rPr>
              <a:t>自動生成</a:t>
            </a:r>
            <a:r>
              <a:rPr lang="ja-JP" altLang="en-US" sz="3200" dirty="0"/>
              <a:t>する</a:t>
            </a:r>
            <a:endParaRPr kumimoji="1" lang="ja-JP" altLang="en-US" sz="3200" dirty="0"/>
          </a:p>
        </p:txBody>
      </p:sp>
      <p:sp>
        <p:nvSpPr>
          <p:cNvPr id="4" name="スライド番号プレースホルダー 3">
            <a:extLst>
              <a:ext uri="{FF2B5EF4-FFF2-40B4-BE49-F238E27FC236}">
                <a16:creationId xmlns:a16="http://schemas.microsoft.com/office/drawing/2014/main" id="{BCDCFDD1-02CE-4D8B-BCE4-23AB9320B410}"/>
              </a:ext>
            </a:extLst>
          </p:cNvPr>
          <p:cNvSpPr>
            <a:spLocks noGrp="1"/>
          </p:cNvSpPr>
          <p:nvPr>
            <p:ph type="sldNum" sz="quarter" idx="12"/>
          </p:nvPr>
        </p:nvSpPr>
        <p:spPr/>
        <p:txBody>
          <a:bodyPr/>
          <a:lstStyle/>
          <a:p>
            <a:fld id="{1FE34706-8C37-4B2C-97AA-CA967C6C88D9}" type="slidenum">
              <a:rPr kumimoji="1" lang="ja-JP" altLang="en-US" smtClean="0"/>
              <a:t>28</a:t>
            </a:fld>
            <a:endParaRPr kumimoji="1" lang="ja-JP" altLang="en-US"/>
          </a:p>
        </p:txBody>
      </p:sp>
    </p:spTree>
    <p:extLst>
      <p:ext uri="{BB962C8B-B14F-4D97-AF65-F5344CB8AC3E}">
        <p14:creationId xmlns:p14="http://schemas.microsoft.com/office/powerpoint/2010/main" val="3800631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66B631FB-F558-49B5-9A4B-58BAD6610FE0}"/>
              </a:ext>
            </a:extLst>
          </p:cNvPr>
          <p:cNvSpPr>
            <a:spLocks noGrp="1"/>
          </p:cNvSpPr>
          <p:nvPr>
            <p:ph type="title"/>
          </p:nvPr>
        </p:nvSpPr>
        <p:spPr/>
        <p:txBody>
          <a:bodyPr/>
          <a:lstStyle/>
          <a:p>
            <a:r>
              <a:rPr kumimoji="1" lang="ja-JP" altLang="en-US" dirty="0"/>
              <a:t>提案手法の流れ</a:t>
            </a:r>
          </a:p>
        </p:txBody>
      </p:sp>
      <p:sp>
        <p:nvSpPr>
          <p:cNvPr id="4" name="スライド番号プレースホルダー 3">
            <a:extLst>
              <a:ext uri="{FF2B5EF4-FFF2-40B4-BE49-F238E27FC236}">
                <a16:creationId xmlns:a16="http://schemas.microsoft.com/office/drawing/2014/main" id="{FE153053-A7CC-47A3-86A4-436D5898412B}"/>
              </a:ext>
            </a:extLst>
          </p:cNvPr>
          <p:cNvSpPr>
            <a:spLocks noGrp="1"/>
          </p:cNvSpPr>
          <p:nvPr>
            <p:ph type="sldNum" sz="quarter" idx="12"/>
          </p:nvPr>
        </p:nvSpPr>
        <p:spPr/>
        <p:txBody>
          <a:bodyPr/>
          <a:lstStyle/>
          <a:p>
            <a:fld id="{1FE34706-8C37-4B2C-97AA-CA967C6C88D9}" type="slidenum">
              <a:rPr kumimoji="1" lang="ja-JP" altLang="en-US" smtClean="0"/>
              <a:pPr/>
              <a:t>29</a:t>
            </a:fld>
            <a:endParaRPr kumimoji="1" lang="ja-JP" altLang="en-US" dirty="0"/>
          </a:p>
        </p:txBody>
      </p:sp>
      <p:pic>
        <p:nvPicPr>
          <p:cNvPr id="6" name="図 5" descr="テキスト が含まれている画像&#10;&#10;非常に高い精度で生成された説明">
            <a:extLst>
              <a:ext uri="{FF2B5EF4-FFF2-40B4-BE49-F238E27FC236}">
                <a16:creationId xmlns:a16="http://schemas.microsoft.com/office/drawing/2014/main" id="{494133EF-66D2-41CA-877E-FEF74F9B67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029" y="1386404"/>
            <a:ext cx="7420476" cy="4969947"/>
          </a:xfrm>
          <a:prstGeom prst="rect">
            <a:avLst/>
          </a:prstGeom>
        </p:spPr>
      </p:pic>
      <p:sp>
        <p:nvSpPr>
          <p:cNvPr id="7" name="吹き出し: 線 (枠なし) 6">
            <a:extLst>
              <a:ext uri="{FF2B5EF4-FFF2-40B4-BE49-F238E27FC236}">
                <a16:creationId xmlns:a16="http://schemas.microsoft.com/office/drawing/2014/main" id="{879F221A-CCAB-456B-97DA-AC33BC877CC2}"/>
              </a:ext>
            </a:extLst>
          </p:cNvPr>
          <p:cNvSpPr/>
          <p:nvPr/>
        </p:nvSpPr>
        <p:spPr>
          <a:xfrm>
            <a:off x="3865255" y="2194719"/>
            <a:ext cx="2992782" cy="365125"/>
          </a:xfrm>
          <a:prstGeom prst="callout1">
            <a:avLst>
              <a:gd name="adj1" fmla="val 101115"/>
              <a:gd name="adj2" fmla="val 21432"/>
              <a:gd name="adj3" fmla="val 348952"/>
              <a:gd name="adj4" fmla="val -23738"/>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リテラルと変数の抽出</a:t>
            </a:r>
          </a:p>
        </p:txBody>
      </p:sp>
      <p:sp>
        <p:nvSpPr>
          <p:cNvPr id="8" name="吹き出し: 線 (枠なし) 7">
            <a:extLst>
              <a:ext uri="{FF2B5EF4-FFF2-40B4-BE49-F238E27FC236}">
                <a16:creationId xmlns:a16="http://schemas.microsoft.com/office/drawing/2014/main" id="{A69C3959-08FA-4BB2-93F3-C3AEE36BE6B1}"/>
              </a:ext>
            </a:extLst>
          </p:cNvPr>
          <p:cNvSpPr/>
          <p:nvPr/>
        </p:nvSpPr>
        <p:spPr>
          <a:xfrm>
            <a:off x="857397" y="5471596"/>
            <a:ext cx="2992782" cy="365125"/>
          </a:xfrm>
          <a:prstGeom prst="callout1">
            <a:avLst>
              <a:gd name="adj1" fmla="val -30693"/>
              <a:gd name="adj2" fmla="val 52789"/>
              <a:gd name="adj3" fmla="val -217821"/>
              <a:gd name="adj4" fmla="val 65913"/>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変数と入力の照合</a:t>
            </a:r>
          </a:p>
        </p:txBody>
      </p:sp>
      <p:sp>
        <p:nvSpPr>
          <p:cNvPr id="9" name="吹き出し: 線 (枠なし) 8">
            <a:extLst>
              <a:ext uri="{FF2B5EF4-FFF2-40B4-BE49-F238E27FC236}">
                <a16:creationId xmlns:a16="http://schemas.microsoft.com/office/drawing/2014/main" id="{D48E7FE9-54F6-4ECD-97BF-AE6D1499D374}"/>
              </a:ext>
            </a:extLst>
          </p:cNvPr>
          <p:cNvSpPr/>
          <p:nvPr/>
        </p:nvSpPr>
        <p:spPr>
          <a:xfrm>
            <a:off x="6151218" y="3398559"/>
            <a:ext cx="2992782" cy="365125"/>
          </a:xfrm>
          <a:prstGeom prst="callout1">
            <a:avLst>
              <a:gd name="adj1" fmla="val 111001"/>
              <a:gd name="adj2" fmla="val 43945"/>
              <a:gd name="adj3" fmla="val 487350"/>
              <a:gd name="adj4" fmla="val 440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テストケースの生成</a:t>
            </a:r>
          </a:p>
        </p:txBody>
      </p:sp>
      <p:sp>
        <p:nvSpPr>
          <p:cNvPr id="10" name="吹き出し: 線 (枠なし) 9">
            <a:extLst>
              <a:ext uri="{FF2B5EF4-FFF2-40B4-BE49-F238E27FC236}">
                <a16:creationId xmlns:a16="http://schemas.microsoft.com/office/drawing/2014/main" id="{1D7BA331-5CDB-45C7-9CEB-CF3131BDFFAD}"/>
              </a:ext>
            </a:extLst>
          </p:cNvPr>
          <p:cNvSpPr/>
          <p:nvPr/>
        </p:nvSpPr>
        <p:spPr>
          <a:xfrm>
            <a:off x="3350942" y="1410236"/>
            <a:ext cx="2992782" cy="365125"/>
          </a:xfrm>
          <a:prstGeom prst="callout1">
            <a:avLst>
              <a:gd name="adj1" fmla="val 104410"/>
              <a:gd name="adj2" fmla="val 23844"/>
              <a:gd name="adj3" fmla="val 289639"/>
              <a:gd name="adj4" fmla="val -42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リテラルの再定義と</a:t>
            </a:r>
            <a:endParaRPr kumimoji="1" lang="en-US" altLang="ja-JP" dirty="0">
              <a:solidFill>
                <a:schemeClr val="tx1"/>
              </a:solidFill>
            </a:endParaRPr>
          </a:p>
          <a:p>
            <a:pPr algn="ctr"/>
            <a:r>
              <a:rPr kumimoji="1" lang="ja-JP" altLang="en-US" dirty="0">
                <a:solidFill>
                  <a:schemeClr val="tx1"/>
                </a:solidFill>
              </a:rPr>
              <a:t>前後の値の定義</a:t>
            </a:r>
          </a:p>
        </p:txBody>
      </p:sp>
    </p:spTree>
    <p:extLst>
      <p:ext uri="{BB962C8B-B14F-4D97-AF65-F5344CB8AC3E}">
        <p14:creationId xmlns:p14="http://schemas.microsoft.com/office/powerpoint/2010/main" val="3711466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5828DCCD-8AEF-4C2F-9E56-446F679782F3}"/>
              </a:ext>
            </a:extLst>
          </p:cNvPr>
          <p:cNvSpPr>
            <a:spLocks noGrp="1"/>
          </p:cNvSpPr>
          <p:nvPr>
            <p:ph idx="1"/>
          </p:nvPr>
        </p:nvSpPr>
        <p:spPr/>
        <p:txBody>
          <a:bodyPr/>
          <a:lstStyle/>
          <a:p>
            <a:r>
              <a:rPr lang="ja-JP" altLang="en-US" dirty="0"/>
              <a:t>条件分岐で境界値として現れる値は</a:t>
            </a:r>
            <a:br>
              <a:rPr lang="en-US" altLang="ja-JP" dirty="0"/>
            </a:br>
            <a:r>
              <a:rPr lang="ja-JP" altLang="en-US" dirty="0"/>
              <a:t>数値や文字</a:t>
            </a:r>
            <a:r>
              <a:rPr lang="ja-JP" altLang="en-US" dirty="0">
                <a:solidFill>
                  <a:schemeClr val="accent2"/>
                </a:solidFill>
              </a:rPr>
              <a:t>以外の代数データ型</a:t>
            </a:r>
            <a:r>
              <a:rPr lang="ja-JP" altLang="en-US" dirty="0"/>
              <a:t>も存在する</a:t>
            </a:r>
            <a:r>
              <a:rPr lang="en-US" altLang="ja-JP" dirty="0"/>
              <a:t>.</a:t>
            </a:r>
          </a:p>
          <a:p>
            <a:r>
              <a:rPr lang="ja-JP" altLang="en-US" dirty="0"/>
              <a:t>その代数データ型はユーザ定義型として</a:t>
            </a:r>
            <a:br>
              <a:rPr lang="en-US" altLang="ja-JP" dirty="0"/>
            </a:br>
            <a:r>
              <a:rPr lang="ja-JP" altLang="en-US" dirty="0"/>
              <a:t>プログラム毎に固有で生成可能である</a:t>
            </a:r>
            <a:r>
              <a:rPr lang="en-US" altLang="ja-JP" dirty="0"/>
              <a:t>.</a:t>
            </a:r>
          </a:p>
          <a:p>
            <a:endParaRPr lang="en-US" altLang="ja-JP" dirty="0"/>
          </a:p>
          <a:p>
            <a:endParaRPr lang="en-US" altLang="ja-JP" dirty="0"/>
          </a:p>
          <a:p>
            <a:r>
              <a:rPr lang="ja-JP" altLang="en-US" dirty="0"/>
              <a:t>上記の問題に対応するために提案手法で扱う</a:t>
            </a:r>
            <a:br>
              <a:rPr lang="en-US" altLang="ja-JP" dirty="0"/>
            </a:br>
            <a:r>
              <a:rPr lang="ja-JP" altLang="en-US" dirty="0"/>
              <a:t>リテラルの再定義を行う</a:t>
            </a:r>
            <a:r>
              <a:rPr lang="en-US" altLang="ja-JP" dirty="0"/>
              <a:t>.</a:t>
            </a:r>
          </a:p>
          <a:p>
            <a:endParaRPr kumimoji="1" lang="ja-JP" altLang="en-US" dirty="0"/>
          </a:p>
        </p:txBody>
      </p:sp>
      <p:sp>
        <p:nvSpPr>
          <p:cNvPr id="3" name="タイトル 2">
            <a:extLst>
              <a:ext uri="{FF2B5EF4-FFF2-40B4-BE49-F238E27FC236}">
                <a16:creationId xmlns:a16="http://schemas.microsoft.com/office/drawing/2014/main" id="{87F7702B-AB8C-4919-8227-2783B3DCFAB0}"/>
              </a:ext>
            </a:extLst>
          </p:cNvPr>
          <p:cNvSpPr>
            <a:spLocks noGrp="1"/>
          </p:cNvSpPr>
          <p:nvPr>
            <p:ph type="title"/>
          </p:nvPr>
        </p:nvSpPr>
        <p:spPr/>
        <p:txBody>
          <a:bodyPr/>
          <a:lstStyle/>
          <a:p>
            <a:r>
              <a:rPr kumimoji="1" lang="ja-JP" altLang="en-US" dirty="0"/>
              <a:t>リテラルの再定義</a:t>
            </a:r>
          </a:p>
        </p:txBody>
      </p:sp>
      <p:sp>
        <p:nvSpPr>
          <p:cNvPr id="4" name="スライド番号プレースホルダー 3">
            <a:extLst>
              <a:ext uri="{FF2B5EF4-FFF2-40B4-BE49-F238E27FC236}">
                <a16:creationId xmlns:a16="http://schemas.microsoft.com/office/drawing/2014/main" id="{EA679613-9C2E-4C50-AFF5-ED558C50636D}"/>
              </a:ext>
            </a:extLst>
          </p:cNvPr>
          <p:cNvSpPr>
            <a:spLocks noGrp="1"/>
          </p:cNvSpPr>
          <p:nvPr>
            <p:ph type="sldNum" sz="quarter" idx="12"/>
          </p:nvPr>
        </p:nvSpPr>
        <p:spPr/>
        <p:txBody>
          <a:bodyPr/>
          <a:lstStyle/>
          <a:p>
            <a:fld id="{1FE34706-8C37-4B2C-97AA-CA967C6C88D9}" type="slidenum">
              <a:rPr kumimoji="1" lang="ja-JP" altLang="en-US" smtClean="0"/>
              <a:pPr/>
              <a:t>30</a:t>
            </a:fld>
            <a:endParaRPr kumimoji="1" lang="ja-JP" altLang="en-US" dirty="0"/>
          </a:p>
        </p:txBody>
      </p:sp>
      <p:sp>
        <p:nvSpPr>
          <p:cNvPr id="5" name="矢印: 下 4">
            <a:extLst>
              <a:ext uri="{FF2B5EF4-FFF2-40B4-BE49-F238E27FC236}">
                <a16:creationId xmlns:a16="http://schemas.microsoft.com/office/drawing/2014/main" id="{6065470D-04E0-47E2-9A92-79929CD2D365}"/>
              </a:ext>
            </a:extLst>
          </p:cNvPr>
          <p:cNvSpPr/>
          <p:nvPr/>
        </p:nvSpPr>
        <p:spPr>
          <a:xfrm>
            <a:off x="3874168" y="3754270"/>
            <a:ext cx="697832" cy="7459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0077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コンテンツ プレースホルダー 4">
            <a:extLst>
              <a:ext uri="{FF2B5EF4-FFF2-40B4-BE49-F238E27FC236}">
                <a16:creationId xmlns:a16="http://schemas.microsoft.com/office/drawing/2014/main" id="{74B6C37E-41D1-4CE9-B66A-AE7655C06945}"/>
              </a:ext>
            </a:extLst>
          </p:cNvPr>
          <p:cNvGraphicFramePr>
            <a:graphicFrameLocks noGrp="1"/>
          </p:cNvGraphicFramePr>
          <p:nvPr>
            <p:ph idx="1"/>
            <p:extLst>
              <p:ext uri="{D42A27DB-BD31-4B8C-83A1-F6EECF244321}">
                <p14:modId xmlns:p14="http://schemas.microsoft.com/office/powerpoint/2010/main" val="2897773174"/>
              </p:ext>
            </p:extLst>
          </p:nvPr>
        </p:nvGraphicFramePr>
        <p:xfrm>
          <a:off x="1264819" y="3043790"/>
          <a:ext cx="6614362" cy="1603376"/>
        </p:xfrm>
        <a:graphic>
          <a:graphicData uri="http://schemas.openxmlformats.org/drawingml/2006/table">
            <a:tbl>
              <a:tblPr firstRow="1" bandRow="1">
                <a:tableStyleId>{69012ECD-51FC-41F1-AA8D-1B2483CD663E}</a:tableStyleId>
              </a:tblPr>
              <a:tblGrid>
                <a:gridCol w="3271086">
                  <a:extLst>
                    <a:ext uri="{9D8B030D-6E8A-4147-A177-3AD203B41FA5}">
                      <a16:colId xmlns:a16="http://schemas.microsoft.com/office/drawing/2014/main" val="924619410"/>
                    </a:ext>
                  </a:extLst>
                </a:gridCol>
                <a:gridCol w="3343276">
                  <a:extLst>
                    <a:ext uri="{9D8B030D-6E8A-4147-A177-3AD203B41FA5}">
                      <a16:colId xmlns:a16="http://schemas.microsoft.com/office/drawing/2014/main" val="2578349651"/>
                    </a:ext>
                  </a:extLst>
                </a:gridCol>
              </a:tblGrid>
              <a:tr h="400844">
                <a:tc>
                  <a:txBody>
                    <a:bodyPr/>
                    <a:lstStyle/>
                    <a:p>
                      <a:pPr algn="ctr"/>
                      <a:r>
                        <a:rPr kumimoji="1" lang="ja-JP" altLang="en-US" dirty="0"/>
                        <a:t>種類</a:t>
                      </a:r>
                    </a:p>
                  </a:txBody>
                  <a:tcPr/>
                </a:tc>
                <a:tc>
                  <a:txBody>
                    <a:bodyPr/>
                    <a:lstStyle/>
                    <a:p>
                      <a:pPr algn="ctr"/>
                      <a:r>
                        <a:rPr kumimoji="1" lang="ja-JP" altLang="en-US" dirty="0"/>
                        <a:t>型名</a:t>
                      </a:r>
                    </a:p>
                  </a:txBody>
                  <a:tcPr/>
                </a:tc>
                <a:extLst>
                  <a:ext uri="{0D108BD9-81ED-4DB2-BD59-A6C34878D82A}">
                    <a16:rowId xmlns:a16="http://schemas.microsoft.com/office/drawing/2014/main" val="1132351531"/>
                  </a:ext>
                </a:extLst>
              </a:tr>
              <a:tr h="400844">
                <a:tc>
                  <a:txBody>
                    <a:bodyPr/>
                    <a:lstStyle/>
                    <a:p>
                      <a:pPr algn="ctr"/>
                      <a:r>
                        <a:rPr kumimoji="1" lang="ja-JP" altLang="en-US" dirty="0"/>
                        <a:t>文字</a:t>
                      </a:r>
                    </a:p>
                  </a:txBody>
                  <a:tcPr/>
                </a:tc>
                <a:tc>
                  <a:txBody>
                    <a:bodyPr/>
                    <a:lstStyle/>
                    <a:p>
                      <a:pPr algn="ctr"/>
                      <a:r>
                        <a:rPr kumimoji="1" lang="en-US" altLang="ja-JP" dirty="0"/>
                        <a:t>Char</a:t>
                      </a:r>
                      <a:endParaRPr kumimoji="1" lang="ja-JP" altLang="en-US" dirty="0"/>
                    </a:p>
                  </a:txBody>
                  <a:tcPr/>
                </a:tc>
                <a:extLst>
                  <a:ext uri="{0D108BD9-81ED-4DB2-BD59-A6C34878D82A}">
                    <a16:rowId xmlns:a16="http://schemas.microsoft.com/office/drawing/2014/main" val="570887649"/>
                  </a:ext>
                </a:extLst>
              </a:tr>
              <a:tr h="400844">
                <a:tc>
                  <a:txBody>
                    <a:bodyPr/>
                    <a:lstStyle/>
                    <a:p>
                      <a:pPr algn="ctr"/>
                      <a:r>
                        <a:rPr kumimoji="1" lang="ja-JP" altLang="en-US" dirty="0"/>
                        <a:t>整数</a:t>
                      </a:r>
                    </a:p>
                  </a:txBody>
                  <a:tcPr/>
                </a:tc>
                <a:tc>
                  <a:txBody>
                    <a:bodyPr/>
                    <a:lstStyle/>
                    <a:p>
                      <a:pPr algn="ctr"/>
                      <a:r>
                        <a:rPr kumimoji="1" lang="en-US" altLang="ja-JP" dirty="0"/>
                        <a:t>Int, Integer</a:t>
                      </a:r>
                      <a:endParaRPr kumimoji="1" lang="ja-JP" altLang="en-US" dirty="0"/>
                    </a:p>
                  </a:txBody>
                  <a:tcPr/>
                </a:tc>
                <a:extLst>
                  <a:ext uri="{0D108BD9-81ED-4DB2-BD59-A6C34878D82A}">
                    <a16:rowId xmlns:a16="http://schemas.microsoft.com/office/drawing/2014/main" val="1776029440"/>
                  </a:ext>
                </a:extLst>
              </a:tr>
              <a:tr h="400844">
                <a:tc>
                  <a:txBody>
                    <a:bodyPr/>
                    <a:lstStyle/>
                    <a:p>
                      <a:pPr algn="ctr"/>
                      <a:r>
                        <a:rPr kumimoji="1" lang="ja-JP" altLang="en-US" dirty="0"/>
                        <a:t>浮動小数点数</a:t>
                      </a:r>
                    </a:p>
                  </a:txBody>
                  <a:tcPr/>
                </a:tc>
                <a:tc>
                  <a:txBody>
                    <a:bodyPr/>
                    <a:lstStyle/>
                    <a:p>
                      <a:pPr algn="ctr"/>
                      <a:r>
                        <a:rPr kumimoji="1" lang="en-US" altLang="ja-JP" dirty="0" err="1"/>
                        <a:t>Float,Double,Rational</a:t>
                      </a:r>
                      <a:endParaRPr kumimoji="1" lang="ja-JP" altLang="en-US" dirty="0"/>
                    </a:p>
                  </a:txBody>
                  <a:tcPr/>
                </a:tc>
                <a:extLst>
                  <a:ext uri="{0D108BD9-81ED-4DB2-BD59-A6C34878D82A}">
                    <a16:rowId xmlns:a16="http://schemas.microsoft.com/office/drawing/2014/main" val="467554668"/>
                  </a:ext>
                </a:extLst>
              </a:tr>
            </a:tbl>
          </a:graphicData>
        </a:graphic>
      </p:graphicFrame>
      <p:sp>
        <p:nvSpPr>
          <p:cNvPr id="3" name="タイトル 2">
            <a:extLst>
              <a:ext uri="{FF2B5EF4-FFF2-40B4-BE49-F238E27FC236}">
                <a16:creationId xmlns:a16="http://schemas.microsoft.com/office/drawing/2014/main" id="{CA3FEC40-50CC-4697-8257-D482E768F0E0}"/>
              </a:ext>
            </a:extLst>
          </p:cNvPr>
          <p:cNvSpPr>
            <a:spLocks noGrp="1"/>
          </p:cNvSpPr>
          <p:nvPr>
            <p:ph type="title"/>
          </p:nvPr>
        </p:nvSpPr>
        <p:spPr/>
        <p:txBody>
          <a:bodyPr/>
          <a:lstStyle/>
          <a:p>
            <a:r>
              <a:rPr lang="ja-JP" altLang="en-US" dirty="0"/>
              <a:t>数値・文字の再定義</a:t>
            </a:r>
            <a:endParaRPr kumimoji="1" lang="ja-JP" altLang="en-US" dirty="0"/>
          </a:p>
        </p:txBody>
      </p:sp>
      <p:sp>
        <p:nvSpPr>
          <p:cNvPr id="4" name="スライド番号プレースホルダー 3">
            <a:extLst>
              <a:ext uri="{FF2B5EF4-FFF2-40B4-BE49-F238E27FC236}">
                <a16:creationId xmlns:a16="http://schemas.microsoft.com/office/drawing/2014/main" id="{384590A2-EB1D-4DB4-AE07-6FFD3AB4A967}"/>
              </a:ext>
            </a:extLst>
          </p:cNvPr>
          <p:cNvSpPr>
            <a:spLocks noGrp="1"/>
          </p:cNvSpPr>
          <p:nvPr>
            <p:ph type="sldNum" sz="quarter" idx="12"/>
          </p:nvPr>
        </p:nvSpPr>
        <p:spPr/>
        <p:txBody>
          <a:bodyPr/>
          <a:lstStyle/>
          <a:p>
            <a:fld id="{1FE34706-8C37-4B2C-97AA-CA967C6C88D9}" type="slidenum">
              <a:rPr kumimoji="1" lang="ja-JP" altLang="en-US" smtClean="0"/>
              <a:pPr/>
              <a:t>31</a:t>
            </a:fld>
            <a:endParaRPr kumimoji="1" lang="ja-JP" altLang="en-US" dirty="0"/>
          </a:p>
        </p:txBody>
      </p:sp>
      <p:sp>
        <p:nvSpPr>
          <p:cNvPr id="8" name="コンテンツ プレースホルダー 1">
            <a:extLst>
              <a:ext uri="{FF2B5EF4-FFF2-40B4-BE49-F238E27FC236}">
                <a16:creationId xmlns:a16="http://schemas.microsoft.com/office/drawing/2014/main" id="{45C7A004-505B-4F77-8B40-F6B5CC2CD600}"/>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dirty="0"/>
              <a:t>　数値・文字は一般にリテラルとして</a:t>
            </a:r>
            <a:endParaRPr lang="en-US" altLang="ja-JP" dirty="0"/>
          </a:p>
          <a:p>
            <a:pPr marL="0" indent="0">
              <a:buNone/>
            </a:pPr>
            <a:r>
              <a:rPr lang="ja-JP" altLang="en-US" dirty="0"/>
              <a:t>　定義される値に再定義する</a:t>
            </a:r>
          </a:p>
        </p:txBody>
      </p:sp>
    </p:spTree>
    <p:extLst>
      <p:ext uri="{BB962C8B-B14F-4D97-AF65-F5344CB8AC3E}">
        <p14:creationId xmlns:p14="http://schemas.microsoft.com/office/powerpoint/2010/main" val="3570658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C7EB534-0A67-42E7-8ADA-FF8610830D5E}"/>
              </a:ext>
            </a:extLst>
          </p:cNvPr>
          <p:cNvSpPr>
            <a:spLocks noGrp="1"/>
          </p:cNvSpPr>
          <p:nvPr>
            <p:ph type="title"/>
          </p:nvPr>
        </p:nvSpPr>
        <p:spPr/>
        <p:txBody>
          <a:bodyPr/>
          <a:lstStyle/>
          <a:p>
            <a:r>
              <a:rPr lang="ja-JP" altLang="en-US" dirty="0"/>
              <a:t>代数の再定義</a:t>
            </a:r>
            <a:endParaRPr lang="en-US" altLang="ja-JP" dirty="0"/>
          </a:p>
        </p:txBody>
      </p:sp>
      <p:sp>
        <p:nvSpPr>
          <p:cNvPr id="4" name="スライド番号プレースホルダー 3">
            <a:extLst>
              <a:ext uri="{FF2B5EF4-FFF2-40B4-BE49-F238E27FC236}">
                <a16:creationId xmlns:a16="http://schemas.microsoft.com/office/drawing/2014/main" id="{856B7E47-94E1-489D-AB18-D1E558F47688}"/>
              </a:ext>
            </a:extLst>
          </p:cNvPr>
          <p:cNvSpPr>
            <a:spLocks noGrp="1"/>
          </p:cNvSpPr>
          <p:nvPr>
            <p:ph type="sldNum" sz="quarter" idx="12"/>
          </p:nvPr>
        </p:nvSpPr>
        <p:spPr/>
        <p:txBody>
          <a:bodyPr/>
          <a:lstStyle/>
          <a:p>
            <a:fld id="{1FE34706-8C37-4B2C-97AA-CA967C6C88D9}" type="slidenum">
              <a:rPr kumimoji="1" lang="ja-JP" altLang="en-US" smtClean="0"/>
              <a:pPr/>
              <a:t>32</a:t>
            </a:fld>
            <a:endParaRPr kumimoji="1" lang="ja-JP" altLang="en-US" dirty="0"/>
          </a:p>
        </p:txBody>
      </p:sp>
      <p:sp>
        <p:nvSpPr>
          <p:cNvPr id="5" name="コンテンツ プレースホルダー 1">
            <a:extLst>
              <a:ext uri="{FF2B5EF4-FFF2-40B4-BE49-F238E27FC236}">
                <a16:creationId xmlns:a16="http://schemas.microsoft.com/office/drawing/2014/main" id="{8CACB0C4-A403-4DAD-A132-CDB4DBAE19C1}"/>
              </a:ext>
            </a:extLst>
          </p:cNvPr>
          <p:cNvSpPr txBox="1">
            <a:spLocks/>
          </p:cNvSpPr>
          <p:nvPr/>
        </p:nvSpPr>
        <p:spPr>
          <a:xfrm>
            <a:off x="336884" y="1825625"/>
            <a:ext cx="7886700" cy="41059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dirty="0"/>
              <a:t>　リストは</a:t>
            </a:r>
            <a:r>
              <a:rPr lang="ja-JP" altLang="en-US" dirty="0">
                <a:solidFill>
                  <a:schemeClr val="accent2"/>
                </a:solidFill>
              </a:rPr>
              <a:t>要素</a:t>
            </a:r>
            <a:r>
              <a:rPr lang="en-US" altLang="ja-JP" sz="2400" dirty="0">
                <a:solidFill>
                  <a:schemeClr val="accent2"/>
                </a:solidFill>
              </a:rPr>
              <a:t>[1][2][3]</a:t>
            </a:r>
            <a:r>
              <a:rPr lang="ja-JP" altLang="en-US" dirty="0"/>
              <a:t>すべてがリテラルなので</a:t>
            </a:r>
            <a:endParaRPr lang="en-US" altLang="ja-JP" dirty="0"/>
          </a:p>
          <a:p>
            <a:pPr marL="0" indent="0">
              <a:buNone/>
            </a:pPr>
            <a:r>
              <a:rPr lang="ja-JP" altLang="en-US" dirty="0"/>
              <a:t>　変域を持たない定数として扱える</a:t>
            </a:r>
            <a:endParaRPr lang="en-US" altLang="ja-JP" dirty="0"/>
          </a:p>
          <a:p>
            <a:pPr marL="0" indent="0">
              <a:buNone/>
            </a:pPr>
            <a:r>
              <a:rPr lang="ja-JP" altLang="en-US" dirty="0"/>
              <a:t>　</a:t>
            </a:r>
            <a:endParaRPr lang="en-US" altLang="ja-JP" dirty="0"/>
          </a:p>
          <a:p>
            <a:pPr marL="0" indent="0">
              <a:buNone/>
            </a:pPr>
            <a:endParaRPr lang="en-US" altLang="ja-JP" dirty="0"/>
          </a:p>
          <a:p>
            <a:pPr marL="0" indent="0">
              <a:buNone/>
            </a:pPr>
            <a:endParaRPr lang="en-US" altLang="ja-JP" dirty="0"/>
          </a:p>
          <a:p>
            <a:pPr marL="0" indent="0">
              <a:buNone/>
            </a:pPr>
            <a:r>
              <a:rPr lang="ja-JP" altLang="en-US" dirty="0"/>
              <a:t>リテラルの</a:t>
            </a:r>
            <a:r>
              <a:rPr lang="ja-JP" altLang="en-US" dirty="0">
                <a:solidFill>
                  <a:schemeClr val="accent2"/>
                </a:solidFill>
              </a:rPr>
              <a:t>リスト</a:t>
            </a:r>
            <a:r>
              <a:rPr lang="en-US" altLang="ja-JP" sz="2400" dirty="0">
                <a:solidFill>
                  <a:schemeClr val="accent2"/>
                </a:solidFill>
              </a:rPr>
              <a:t>[1,2,3]</a:t>
            </a:r>
            <a:r>
              <a:rPr lang="ja-JP" altLang="en-US" dirty="0"/>
              <a:t>はリテラルであると定義 </a:t>
            </a:r>
            <a:endParaRPr lang="en-US" altLang="ja-JP" dirty="0"/>
          </a:p>
        </p:txBody>
      </p:sp>
      <p:sp>
        <p:nvSpPr>
          <p:cNvPr id="6" name="矢印: 下 5">
            <a:extLst>
              <a:ext uri="{FF2B5EF4-FFF2-40B4-BE49-F238E27FC236}">
                <a16:creationId xmlns:a16="http://schemas.microsoft.com/office/drawing/2014/main" id="{A85B3784-11FC-4EEF-9A2C-CA3171EAE582}"/>
              </a:ext>
            </a:extLst>
          </p:cNvPr>
          <p:cNvSpPr/>
          <p:nvPr/>
        </p:nvSpPr>
        <p:spPr>
          <a:xfrm>
            <a:off x="3582402" y="3144670"/>
            <a:ext cx="697832" cy="7459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1857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6E8E2959-1FBC-433A-BC8B-6183D3A4978F}"/>
              </a:ext>
            </a:extLst>
          </p:cNvPr>
          <p:cNvSpPr>
            <a:spLocks noGrp="1"/>
          </p:cNvSpPr>
          <p:nvPr>
            <p:ph idx="1"/>
          </p:nvPr>
        </p:nvSpPr>
        <p:spPr/>
        <p:txBody>
          <a:bodyPr>
            <a:normAutofit lnSpcReduction="10000"/>
          </a:bodyPr>
          <a:lstStyle/>
          <a:p>
            <a:pPr marL="0" indent="0">
              <a:buNone/>
            </a:pPr>
            <a:r>
              <a:rPr lang="ja-JP" altLang="en-US" dirty="0"/>
              <a:t>代数データ型</a:t>
            </a:r>
            <a:r>
              <a:rPr lang="en-US" altLang="ja-JP" dirty="0"/>
              <a:t>Color</a:t>
            </a:r>
            <a:r>
              <a:rPr lang="ja-JP" altLang="en-US" dirty="0"/>
              <a:t>の値コンストラクタ</a:t>
            </a:r>
            <a:r>
              <a:rPr lang="en-US" altLang="ja-JP" dirty="0"/>
              <a:t>R,G,B,K</a:t>
            </a:r>
            <a:r>
              <a:rPr lang="ja-JP" altLang="en-US" dirty="0"/>
              <a:t>はパラメータを持たない</a:t>
            </a:r>
            <a:r>
              <a:rPr lang="en-US" altLang="ja-JP" dirty="0"/>
              <a:t>.</a:t>
            </a:r>
            <a:r>
              <a:rPr lang="ja-JP" altLang="en-US" dirty="0"/>
              <a:t> </a:t>
            </a:r>
            <a:endParaRPr lang="en-US" altLang="ja-JP" dirty="0"/>
          </a:p>
          <a:p>
            <a:pPr marL="0" indent="0">
              <a:buNone/>
            </a:pPr>
            <a:endParaRPr lang="en-US" altLang="ja-JP" dirty="0"/>
          </a:p>
          <a:p>
            <a:pPr marL="0" indent="0">
              <a:buNone/>
            </a:pPr>
            <a:endParaRPr lang="en-US" altLang="ja-JP" dirty="0"/>
          </a:p>
          <a:p>
            <a:endParaRPr lang="en-US" altLang="ja-JP" dirty="0"/>
          </a:p>
          <a:p>
            <a:pPr marL="0" indent="0">
              <a:buNone/>
            </a:pPr>
            <a:r>
              <a:rPr lang="ja-JP" altLang="en-US" dirty="0"/>
              <a:t>変域の存在しない定数である</a:t>
            </a:r>
            <a:r>
              <a:rPr lang="en-US" altLang="ja-JP" dirty="0"/>
              <a:t>.</a:t>
            </a:r>
          </a:p>
          <a:p>
            <a:pPr marL="0" indent="0">
              <a:buNone/>
            </a:pPr>
            <a:endParaRPr lang="en-US" altLang="ja-JP" dirty="0"/>
          </a:p>
          <a:p>
            <a:pPr marL="0" indent="0">
              <a:buNone/>
            </a:pPr>
            <a:r>
              <a:rPr lang="ja-JP" altLang="en-US" dirty="0"/>
              <a:t>パラメータを持たない値コンストラクタを</a:t>
            </a:r>
            <a:endParaRPr lang="en-US" altLang="ja-JP" dirty="0"/>
          </a:p>
          <a:p>
            <a:pPr marL="0" indent="0">
              <a:buNone/>
            </a:pPr>
            <a:r>
              <a:rPr lang="ja-JP" altLang="en-US" dirty="0"/>
              <a:t>リテラルと定義する</a:t>
            </a:r>
            <a:r>
              <a:rPr lang="en-US" altLang="ja-JP" dirty="0"/>
              <a:t>.</a:t>
            </a:r>
          </a:p>
          <a:p>
            <a:endParaRPr lang="en-US" altLang="ja-JP" dirty="0"/>
          </a:p>
          <a:p>
            <a:endParaRPr lang="en-US" altLang="ja-JP" dirty="0"/>
          </a:p>
        </p:txBody>
      </p:sp>
      <p:sp>
        <p:nvSpPr>
          <p:cNvPr id="3" name="タイトル 2">
            <a:extLst>
              <a:ext uri="{FF2B5EF4-FFF2-40B4-BE49-F238E27FC236}">
                <a16:creationId xmlns:a16="http://schemas.microsoft.com/office/drawing/2014/main" id="{B05E2F7E-A344-4908-8ECA-0AF95FAE2DCD}"/>
              </a:ext>
            </a:extLst>
          </p:cNvPr>
          <p:cNvSpPr>
            <a:spLocks noGrp="1"/>
          </p:cNvSpPr>
          <p:nvPr>
            <p:ph type="title"/>
          </p:nvPr>
        </p:nvSpPr>
        <p:spPr>
          <a:xfrm>
            <a:off x="628650" y="329956"/>
            <a:ext cx="7886700" cy="1194043"/>
          </a:xfrm>
        </p:spPr>
        <p:txBody>
          <a:bodyPr>
            <a:normAutofit fontScale="90000"/>
          </a:bodyPr>
          <a:lstStyle/>
          <a:p>
            <a:r>
              <a:rPr lang="ja-JP" altLang="en-US" dirty="0"/>
              <a:t>パラメータを持たない</a:t>
            </a:r>
            <a:br>
              <a:rPr lang="en-US" altLang="ja-JP" dirty="0"/>
            </a:br>
            <a:r>
              <a:rPr lang="ja-JP" altLang="en-US" dirty="0"/>
              <a:t>値コンストラクタの再定義</a:t>
            </a:r>
            <a:endParaRPr kumimoji="1" lang="ja-JP" altLang="en-US" dirty="0"/>
          </a:p>
        </p:txBody>
      </p:sp>
      <p:sp>
        <p:nvSpPr>
          <p:cNvPr id="4" name="スライド番号プレースホルダー 3">
            <a:extLst>
              <a:ext uri="{FF2B5EF4-FFF2-40B4-BE49-F238E27FC236}">
                <a16:creationId xmlns:a16="http://schemas.microsoft.com/office/drawing/2014/main" id="{5818BDEB-1D39-4708-988B-4686F3672450}"/>
              </a:ext>
            </a:extLst>
          </p:cNvPr>
          <p:cNvSpPr>
            <a:spLocks noGrp="1"/>
          </p:cNvSpPr>
          <p:nvPr>
            <p:ph type="sldNum" sz="quarter" idx="12"/>
          </p:nvPr>
        </p:nvSpPr>
        <p:spPr/>
        <p:txBody>
          <a:bodyPr/>
          <a:lstStyle/>
          <a:p>
            <a:fld id="{1FE34706-8C37-4B2C-97AA-CA967C6C88D9}" type="slidenum">
              <a:rPr kumimoji="1" lang="ja-JP" altLang="en-US" smtClean="0"/>
              <a:pPr/>
              <a:t>33</a:t>
            </a:fld>
            <a:endParaRPr kumimoji="1" lang="ja-JP" altLang="en-US" dirty="0"/>
          </a:p>
        </p:txBody>
      </p:sp>
      <p:pic>
        <p:nvPicPr>
          <p:cNvPr id="5" name="図 4" descr="スクリーンショット が含まれている画像&#10;&#10;非常に高い精度で生成された説明">
            <a:extLst>
              <a:ext uri="{FF2B5EF4-FFF2-40B4-BE49-F238E27FC236}">
                <a16:creationId xmlns:a16="http://schemas.microsoft.com/office/drawing/2014/main" id="{E391C9EF-7D1A-49BE-9E26-D01E93C73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585807"/>
            <a:ext cx="7434008" cy="1307203"/>
          </a:xfrm>
          <a:prstGeom prst="rect">
            <a:avLst/>
          </a:prstGeom>
        </p:spPr>
      </p:pic>
      <p:sp>
        <p:nvSpPr>
          <p:cNvPr id="6" name="矢印: 下 5">
            <a:extLst>
              <a:ext uri="{FF2B5EF4-FFF2-40B4-BE49-F238E27FC236}">
                <a16:creationId xmlns:a16="http://schemas.microsoft.com/office/drawing/2014/main" id="{D9EFC962-CC70-4FB6-9D06-EA86EECAE6BE}"/>
              </a:ext>
            </a:extLst>
          </p:cNvPr>
          <p:cNvSpPr/>
          <p:nvPr/>
        </p:nvSpPr>
        <p:spPr>
          <a:xfrm>
            <a:off x="2728160" y="4478735"/>
            <a:ext cx="327861" cy="3489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42629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5">
            <a:extLst>
              <a:ext uri="{FF2B5EF4-FFF2-40B4-BE49-F238E27FC236}">
                <a16:creationId xmlns:a16="http://schemas.microsoft.com/office/drawing/2014/main" id="{8BDB70F9-28C9-429E-B073-F1D02F4CEB9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7408" y="1690689"/>
            <a:ext cx="6891086" cy="4354490"/>
          </a:xfrm>
        </p:spPr>
      </p:pic>
      <p:sp>
        <p:nvSpPr>
          <p:cNvPr id="3" name="タイトル 2">
            <a:extLst>
              <a:ext uri="{FF2B5EF4-FFF2-40B4-BE49-F238E27FC236}">
                <a16:creationId xmlns:a16="http://schemas.microsoft.com/office/drawing/2014/main" id="{ABDEBEAC-7917-46A7-B6F2-63E91316A1A9}"/>
              </a:ext>
            </a:extLst>
          </p:cNvPr>
          <p:cNvSpPr>
            <a:spLocks noGrp="1"/>
          </p:cNvSpPr>
          <p:nvPr>
            <p:ph type="title"/>
          </p:nvPr>
        </p:nvSpPr>
        <p:spPr/>
        <p:txBody>
          <a:bodyPr>
            <a:normAutofit/>
          </a:bodyPr>
          <a:lstStyle/>
          <a:p>
            <a:r>
              <a:rPr lang="ja-JP" altLang="en-US" sz="4000" dirty="0"/>
              <a:t>数値・文字・代数の前後の再定義</a:t>
            </a:r>
            <a:endParaRPr kumimoji="1" lang="ja-JP" altLang="en-US" sz="4000" dirty="0"/>
          </a:p>
        </p:txBody>
      </p:sp>
      <p:sp>
        <p:nvSpPr>
          <p:cNvPr id="4" name="スライド番号プレースホルダー 3">
            <a:extLst>
              <a:ext uri="{FF2B5EF4-FFF2-40B4-BE49-F238E27FC236}">
                <a16:creationId xmlns:a16="http://schemas.microsoft.com/office/drawing/2014/main" id="{BEF20C62-0D18-4D8F-80E9-D4CF8A8C5C99}"/>
              </a:ext>
            </a:extLst>
          </p:cNvPr>
          <p:cNvSpPr>
            <a:spLocks noGrp="1"/>
          </p:cNvSpPr>
          <p:nvPr>
            <p:ph type="sldNum" sz="quarter" idx="12"/>
          </p:nvPr>
        </p:nvSpPr>
        <p:spPr/>
        <p:txBody>
          <a:bodyPr/>
          <a:lstStyle/>
          <a:p>
            <a:fld id="{1FE34706-8C37-4B2C-97AA-CA967C6C88D9}" type="slidenum">
              <a:rPr kumimoji="1" lang="ja-JP" altLang="en-US" smtClean="0"/>
              <a:pPr/>
              <a:t>34</a:t>
            </a:fld>
            <a:endParaRPr kumimoji="1" lang="ja-JP" altLang="en-US" dirty="0"/>
          </a:p>
        </p:txBody>
      </p:sp>
      <p:sp>
        <p:nvSpPr>
          <p:cNvPr id="7" name="コンテンツ プレースホルダー 1">
            <a:extLst>
              <a:ext uri="{FF2B5EF4-FFF2-40B4-BE49-F238E27FC236}">
                <a16:creationId xmlns:a16="http://schemas.microsoft.com/office/drawing/2014/main" id="{80BB3594-4140-4AB0-A08A-A96F022E479D}"/>
              </a:ext>
            </a:extLst>
          </p:cNvPr>
          <p:cNvSpPr txBox="1">
            <a:spLocks/>
          </p:cNvSpPr>
          <p:nvPr/>
        </p:nvSpPr>
        <p:spPr>
          <a:xfrm>
            <a:off x="336884" y="1825625"/>
            <a:ext cx="45720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dirty="0"/>
          </a:p>
        </p:txBody>
      </p:sp>
    </p:spTree>
    <p:extLst>
      <p:ext uri="{BB962C8B-B14F-4D97-AF65-F5344CB8AC3E}">
        <p14:creationId xmlns:p14="http://schemas.microsoft.com/office/powerpoint/2010/main" val="1466421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95380F9B-2110-4162-8BAB-7FA8D9900A99}"/>
              </a:ext>
            </a:extLst>
          </p:cNvPr>
          <p:cNvSpPr>
            <a:spLocks noGrp="1"/>
          </p:cNvSpPr>
          <p:nvPr>
            <p:ph idx="1"/>
          </p:nvPr>
        </p:nvSpPr>
        <p:spPr/>
        <p:txBody>
          <a:bodyPr/>
          <a:lstStyle/>
          <a:p>
            <a:pPr marL="0" indent="0">
              <a:buNone/>
            </a:pPr>
            <a:r>
              <a:rPr lang="ja-JP" altLang="en-US" dirty="0"/>
              <a:t>同じユーザ定義型のパラメータを持たない</a:t>
            </a:r>
            <a:endParaRPr lang="en-US" altLang="ja-JP" dirty="0"/>
          </a:p>
          <a:p>
            <a:pPr marL="0" indent="0">
              <a:buNone/>
            </a:pPr>
            <a:r>
              <a:rPr lang="ja-JP" altLang="en-US" dirty="0"/>
              <a:t>値コンストラクタ</a:t>
            </a:r>
            <a:r>
              <a:rPr lang="ja-JP" altLang="en-US" dirty="0">
                <a:solidFill>
                  <a:schemeClr val="accent2"/>
                </a:solidFill>
              </a:rPr>
              <a:t>全て</a:t>
            </a:r>
            <a:r>
              <a:rPr lang="ja-JP" altLang="en-US" dirty="0"/>
              <a:t>であると定義する</a:t>
            </a:r>
            <a:endParaRPr lang="en-US" altLang="ja-JP" dirty="0"/>
          </a:p>
          <a:p>
            <a:endParaRPr kumimoji="1" lang="en-US" altLang="ja-JP" dirty="0"/>
          </a:p>
          <a:p>
            <a:endParaRPr kumimoji="1" lang="en-US" altLang="ja-JP" dirty="0"/>
          </a:p>
          <a:p>
            <a:pPr marL="0" indent="0">
              <a:buNone/>
            </a:pPr>
            <a:r>
              <a:rPr lang="en-US" altLang="ja-JP" dirty="0"/>
              <a:t>R</a:t>
            </a:r>
            <a:r>
              <a:rPr lang="ja-JP" altLang="en-US" dirty="0"/>
              <a:t>の前後の値は</a:t>
            </a:r>
            <a:r>
              <a:rPr lang="en-US" altLang="ja-JP" dirty="0"/>
              <a:t>GBK</a:t>
            </a:r>
            <a:r>
              <a:rPr lang="ja-JP" altLang="en-US" dirty="0"/>
              <a:t>の</a:t>
            </a:r>
            <a:r>
              <a:rPr lang="en-US" altLang="ja-JP" dirty="0"/>
              <a:t>3</a:t>
            </a:r>
            <a:r>
              <a:rPr lang="ja-JP" altLang="en-US" dirty="0"/>
              <a:t>つ</a:t>
            </a:r>
            <a:endParaRPr kumimoji="1" lang="en-US" altLang="ja-JP" dirty="0"/>
          </a:p>
          <a:p>
            <a:endParaRPr kumimoji="1" lang="ja-JP" altLang="en-US" dirty="0"/>
          </a:p>
        </p:txBody>
      </p:sp>
      <p:sp>
        <p:nvSpPr>
          <p:cNvPr id="3" name="タイトル 2">
            <a:extLst>
              <a:ext uri="{FF2B5EF4-FFF2-40B4-BE49-F238E27FC236}">
                <a16:creationId xmlns:a16="http://schemas.microsoft.com/office/drawing/2014/main" id="{A5C7AD02-F429-44EB-8DF5-BE66E31B1D59}"/>
              </a:ext>
            </a:extLst>
          </p:cNvPr>
          <p:cNvSpPr>
            <a:spLocks noGrp="1"/>
          </p:cNvSpPr>
          <p:nvPr>
            <p:ph type="title"/>
          </p:nvPr>
        </p:nvSpPr>
        <p:spPr>
          <a:xfrm>
            <a:off x="480646" y="365126"/>
            <a:ext cx="8034704" cy="1325563"/>
          </a:xfrm>
        </p:spPr>
        <p:txBody>
          <a:bodyPr/>
          <a:lstStyle/>
          <a:p>
            <a:r>
              <a:rPr lang="ja-JP" altLang="en-US" dirty="0"/>
              <a:t>値コンストラクタ前後の再定義</a:t>
            </a:r>
            <a:endParaRPr kumimoji="1" lang="ja-JP" altLang="en-US" dirty="0"/>
          </a:p>
        </p:txBody>
      </p:sp>
      <p:sp>
        <p:nvSpPr>
          <p:cNvPr id="4" name="スライド番号プレースホルダー 3">
            <a:extLst>
              <a:ext uri="{FF2B5EF4-FFF2-40B4-BE49-F238E27FC236}">
                <a16:creationId xmlns:a16="http://schemas.microsoft.com/office/drawing/2014/main" id="{36545BFD-AD23-4E0C-97E5-AC236FE59660}"/>
              </a:ext>
            </a:extLst>
          </p:cNvPr>
          <p:cNvSpPr>
            <a:spLocks noGrp="1"/>
          </p:cNvSpPr>
          <p:nvPr>
            <p:ph type="sldNum" sz="quarter" idx="12"/>
          </p:nvPr>
        </p:nvSpPr>
        <p:spPr/>
        <p:txBody>
          <a:bodyPr/>
          <a:lstStyle/>
          <a:p>
            <a:fld id="{1FE34706-8C37-4B2C-97AA-CA967C6C88D9}" type="slidenum">
              <a:rPr kumimoji="1" lang="ja-JP" altLang="en-US" smtClean="0"/>
              <a:pPr/>
              <a:t>35</a:t>
            </a:fld>
            <a:endParaRPr kumimoji="1" lang="ja-JP" altLang="en-US" dirty="0"/>
          </a:p>
        </p:txBody>
      </p:sp>
      <p:pic>
        <p:nvPicPr>
          <p:cNvPr id="6" name="図 5" descr="スクリーンショット が含まれている画像&#10;&#10;非常に高い精度で生成された説明">
            <a:extLst>
              <a:ext uri="{FF2B5EF4-FFF2-40B4-BE49-F238E27FC236}">
                <a16:creationId xmlns:a16="http://schemas.microsoft.com/office/drawing/2014/main" id="{C8F3F671-0A2A-4B0C-AFED-2EA0BD3D1F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4666800"/>
            <a:ext cx="7434008" cy="1307203"/>
          </a:xfrm>
          <a:prstGeom prst="rect">
            <a:avLst/>
          </a:prstGeom>
        </p:spPr>
      </p:pic>
      <p:sp>
        <p:nvSpPr>
          <p:cNvPr id="7" name="矢印: 下 6">
            <a:extLst>
              <a:ext uri="{FF2B5EF4-FFF2-40B4-BE49-F238E27FC236}">
                <a16:creationId xmlns:a16="http://schemas.microsoft.com/office/drawing/2014/main" id="{D465742D-E792-4D77-9ABC-C8615E01489E}"/>
              </a:ext>
            </a:extLst>
          </p:cNvPr>
          <p:cNvSpPr/>
          <p:nvPr/>
        </p:nvSpPr>
        <p:spPr>
          <a:xfrm>
            <a:off x="2896602" y="3168102"/>
            <a:ext cx="532398" cy="5217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3634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66B631FB-F558-49B5-9A4B-58BAD6610FE0}"/>
              </a:ext>
            </a:extLst>
          </p:cNvPr>
          <p:cNvSpPr>
            <a:spLocks noGrp="1"/>
          </p:cNvSpPr>
          <p:nvPr>
            <p:ph type="title"/>
          </p:nvPr>
        </p:nvSpPr>
        <p:spPr/>
        <p:txBody>
          <a:bodyPr/>
          <a:lstStyle/>
          <a:p>
            <a:r>
              <a:rPr kumimoji="1" lang="ja-JP" altLang="en-US" dirty="0"/>
              <a:t>提案手法の流れ</a:t>
            </a:r>
          </a:p>
        </p:txBody>
      </p:sp>
      <p:sp>
        <p:nvSpPr>
          <p:cNvPr id="4" name="スライド番号プレースホルダー 3">
            <a:extLst>
              <a:ext uri="{FF2B5EF4-FFF2-40B4-BE49-F238E27FC236}">
                <a16:creationId xmlns:a16="http://schemas.microsoft.com/office/drawing/2014/main" id="{FE153053-A7CC-47A3-86A4-436D5898412B}"/>
              </a:ext>
            </a:extLst>
          </p:cNvPr>
          <p:cNvSpPr>
            <a:spLocks noGrp="1"/>
          </p:cNvSpPr>
          <p:nvPr>
            <p:ph type="sldNum" sz="quarter" idx="12"/>
          </p:nvPr>
        </p:nvSpPr>
        <p:spPr/>
        <p:txBody>
          <a:bodyPr/>
          <a:lstStyle/>
          <a:p>
            <a:fld id="{1FE34706-8C37-4B2C-97AA-CA967C6C88D9}" type="slidenum">
              <a:rPr kumimoji="1" lang="ja-JP" altLang="en-US" smtClean="0"/>
              <a:pPr/>
              <a:t>36</a:t>
            </a:fld>
            <a:endParaRPr kumimoji="1" lang="ja-JP" altLang="en-US" dirty="0"/>
          </a:p>
        </p:txBody>
      </p:sp>
      <p:pic>
        <p:nvPicPr>
          <p:cNvPr id="6" name="図 5" descr="テキスト が含まれている画像&#10;&#10;非常に高い精度で生成された説明">
            <a:extLst>
              <a:ext uri="{FF2B5EF4-FFF2-40B4-BE49-F238E27FC236}">
                <a16:creationId xmlns:a16="http://schemas.microsoft.com/office/drawing/2014/main" id="{494133EF-66D2-41CA-877E-FEF74F9B67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029" y="1386404"/>
            <a:ext cx="7420476" cy="4969947"/>
          </a:xfrm>
          <a:prstGeom prst="rect">
            <a:avLst/>
          </a:prstGeom>
        </p:spPr>
      </p:pic>
      <p:sp>
        <p:nvSpPr>
          <p:cNvPr id="7" name="吹き出し: 線 (枠なし) 6">
            <a:extLst>
              <a:ext uri="{FF2B5EF4-FFF2-40B4-BE49-F238E27FC236}">
                <a16:creationId xmlns:a16="http://schemas.microsoft.com/office/drawing/2014/main" id="{879F221A-CCAB-456B-97DA-AC33BC877CC2}"/>
              </a:ext>
            </a:extLst>
          </p:cNvPr>
          <p:cNvSpPr/>
          <p:nvPr/>
        </p:nvSpPr>
        <p:spPr>
          <a:xfrm>
            <a:off x="3865255" y="2194719"/>
            <a:ext cx="2992782" cy="365125"/>
          </a:xfrm>
          <a:prstGeom prst="callout1">
            <a:avLst>
              <a:gd name="adj1" fmla="val 101115"/>
              <a:gd name="adj2" fmla="val 21432"/>
              <a:gd name="adj3" fmla="val 348952"/>
              <a:gd name="adj4" fmla="val -23738"/>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リテラルと変数の抽出</a:t>
            </a:r>
          </a:p>
        </p:txBody>
      </p:sp>
      <p:sp>
        <p:nvSpPr>
          <p:cNvPr id="8" name="吹き出し: 線 (枠なし) 7">
            <a:extLst>
              <a:ext uri="{FF2B5EF4-FFF2-40B4-BE49-F238E27FC236}">
                <a16:creationId xmlns:a16="http://schemas.microsoft.com/office/drawing/2014/main" id="{A69C3959-08FA-4BB2-93F3-C3AEE36BE6B1}"/>
              </a:ext>
            </a:extLst>
          </p:cNvPr>
          <p:cNvSpPr/>
          <p:nvPr/>
        </p:nvSpPr>
        <p:spPr>
          <a:xfrm>
            <a:off x="857397" y="5471596"/>
            <a:ext cx="2992782" cy="365125"/>
          </a:xfrm>
          <a:prstGeom prst="callout1">
            <a:avLst>
              <a:gd name="adj1" fmla="val -30693"/>
              <a:gd name="adj2" fmla="val 52789"/>
              <a:gd name="adj3" fmla="val -217821"/>
              <a:gd name="adj4" fmla="val 65913"/>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変数と入力の照合</a:t>
            </a:r>
          </a:p>
        </p:txBody>
      </p:sp>
      <p:sp>
        <p:nvSpPr>
          <p:cNvPr id="9" name="吹き出し: 線 (枠なし) 8">
            <a:extLst>
              <a:ext uri="{FF2B5EF4-FFF2-40B4-BE49-F238E27FC236}">
                <a16:creationId xmlns:a16="http://schemas.microsoft.com/office/drawing/2014/main" id="{D48E7FE9-54F6-4ECD-97BF-AE6D1499D374}"/>
              </a:ext>
            </a:extLst>
          </p:cNvPr>
          <p:cNvSpPr/>
          <p:nvPr/>
        </p:nvSpPr>
        <p:spPr>
          <a:xfrm>
            <a:off x="6151218" y="3398559"/>
            <a:ext cx="2992782" cy="365125"/>
          </a:xfrm>
          <a:prstGeom prst="callout1">
            <a:avLst>
              <a:gd name="adj1" fmla="val 111001"/>
              <a:gd name="adj2" fmla="val 43945"/>
              <a:gd name="adj3" fmla="val 487350"/>
              <a:gd name="adj4" fmla="val 440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テストケースの生成</a:t>
            </a:r>
          </a:p>
        </p:txBody>
      </p:sp>
      <p:sp>
        <p:nvSpPr>
          <p:cNvPr id="10" name="吹き出し: 線 (枠なし) 9">
            <a:extLst>
              <a:ext uri="{FF2B5EF4-FFF2-40B4-BE49-F238E27FC236}">
                <a16:creationId xmlns:a16="http://schemas.microsoft.com/office/drawing/2014/main" id="{1D7BA331-5CDB-45C7-9CEB-CF3131BDFFAD}"/>
              </a:ext>
            </a:extLst>
          </p:cNvPr>
          <p:cNvSpPr/>
          <p:nvPr/>
        </p:nvSpPr>
        <p:spPr>
          <a:xfrm>
            <a:off x="3350942" y="1410236"/>
            <a:ext cx="2992782" cy="365125"/>
          </a:xfrm>
          <a:prstGeom prst="callout1">
            <a:avLst>
              <a:gd name="adj1" fmla="val 104410"/>
              <a:gd name="adj2" fmla="val 23844"/>
              <a:gd name="adj3" fmla="val 289639"/>
              <a:gd name="adj4" fmla="val -42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リテラルの再定義と</a:t>
            </a:r>
            <a:endParaRPr kumimoji="1" lang="en-US" altLang="ja-JP" dirty="0">
              <a:solidFill>
                <a:schemeClr val="tx1"/>
              </a:solidFill>
            </a:endParaRPr>
          </a:p>
          <a:p>
            <a:pPr algn="ctr"/>
            <a:r>
              <a:rPr kumimoji="1" lang="ja-JP" altLang="en-US" dirty="0">
                <a:solidFill>
                  <a:schemeClr val="tx1"/>
                </a:solidFill>
              </a:rPr>
              <a:t>前後の値の定義</a:t>
            </a:r>
          </a:p>
        </p:txBody>
      </p:sp>
    </p:spTree>
    <p:extLst>
      <p:ext uri="{BB962C8B-B14F-4D97-AF65-F5344CB8AC3E}">
        <p14:creationId xmlns:p14="http://schemas.microsoft.com/office/powerpoint/2010/main" val="37364011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273FE24-FCD9-485B-AE75-0263A65A78BE}"/>
              </a:ext>
            </a:extLst>
          </p:cNvPr>
          <p:cNvSpPr>
            <a:spLocks noGrp="1"/>
          </p:cNvSpPr>
          <p:nvPr>
            <p:ph type="title"/>
          </p:nvPr>
        </p:nvSpPr>
        <p:spPr/>
        <p:txBody>
          <a:bodyPr/>
          <a:lstStyle/>
          <a:p>
            <a:r>
              <a:rPr kumimoji="1" lang="en-US" altLang="ja-JP" dirty="0"/>
              <a:t>Step1: </a:t>
            </a:r>
            <a:r>
              <a:rPr kumimoji="1" lang="ja-JP" altLang="en-US" dirty="0"/>
              <a:t>リテラルと変数の抽出</a:t>
            </a:r>
          </a:p>
        </p:txBody>
      </p:sp>
      <p:sp>
        <p:nvSpPr>
          <p:cNvPr id="4" name="スライド番号プレースホルダー 3">
            <a:extLst>
              <a:ext uri="{FF2B5EF4-FFF2-40B4-BE49-F238E27FC236}">
                <a16:creationId xmlns:a16="http://schemas.microsoft.com/office/drawing/2014/main" id="{2EB7361E-E42B-49E3-9DCB-EE6C2623EB26}"/>
              </a:ext>
            </a:extLst>
          </p:cNvPr>
          <p:cNvSpPr>
            <a:spLocks noGrp="1"/>
          </p:cNvSpPr>
          <p:nvPr>
            <p:ph type="sldNum" sz="quarter" idx="12"/>
          </p:nvPr>
        </p:nvSpPr>
        <p:spPr/>
        <p:txBody>
          <a:bodyPr/>
          <a:lstStyle/>
          <a:p>
            <a:fld id="{1FE34706-8C37-4B2C-97AA-CA967C6C88D9}" type="slidenum">
              <a:rPr kumimoji="1" lang="ja-JP" altLang="en-US" smtClean="0"/>
              <a:pPr/>
              <a:t>37</a:t>
            </a:fld>
            <a:endParaRPr kumimoji="1" lang="ja-JP" altLang="en-US" dirty="0"/>
          </a:p>
        </p:txBody>
      </p:sp>
      <p:pic>
        <p:nvPicPr>
          <p:cNvPr id="8" name="図 7" descr="スクリーンショット が含まれている画像&#10;&#10;非常に高い精度で生成された説明">
            <a:extLst>
              <a:ext uri="{FF2B5EF4-FFF2-40B4-BE49-F238E27FC236}">
                <a16:creationId xmlns:a16="http://schemas.microsoft.com/office/drawing/2014/main" id="{931660F1-131A-4B17-AAA9-1CCA8C965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029" y="1942557"/>
            <a:ext cx="7086467" cy="4413794"/>
          </a:xfrm>
          <a:prstGeom prst="rect">
            <a:avLst/>
          </a:prstGeom>
        </p:spPr>
      </p:pic>
    </p:spTree>
    <p:extLst>
      <p:ext uri="{BB962C8B-B14F-4D97-AF65-F5344CB8AC3E}">
        <p14:creationId xmlns:p14="http://schemas.microsoft.com/office/powerpoint/2010/main" val="10248790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273FE24-FCD9-485B-AE75-0263A65A78BE}"/>
              </a:ext>
            </a:extLst>
          </p:cNvPr>
          <p:cNvSpPr>
            <a:spLocks noGrp="1"/>
          </p:cNvSpPr>
          <p:nvPr>
            <p:ph type="title"/>
          </p:nvPr>
        </p:nvSpPr>
        <p:spPr/>
        <p:txBody>
          <a:bodyPr/>
          <a:lstStyle/>
          <a:p>
            <a:r>
              <a:rPr lang="en-US" altLang="ja-JP" dirty="0"/>
              <a:t>Step2: </a:t>
            </a:r>
            <a:r>
              <a:rPr lang="ja-JP" altLang="en-US" dirty="0"/>
              <a:t>変数と入力の照合</a:t>
            </a:r>
            <a:endParaRPr kumimoji="1" lang="ja-JP" altLang="en-US" dirty="0"/>
          </a:p>
        </p:txBody>
      </p:sp>
      <p:sp>
        <p:nvSpPr>
          <p:cNvPr id="4" name="スライド番号プレースホルダー 3">
            <a:extLst>
              <a:ext uri="{FF2B5EF4-FFF2-40B4-BE49-F238E27FC236}">
                <a16:creationId xmlns:a16="http://schemas.microsoft.com/office/drawing/2014/main" id="{2EB7361E-E42B-49E3-9DCB-EE6C2623EB26}"/>
              </a:ext>
            </a:extLst>
          </p:cNvPr>
          <p:cNvSpPr>
            <a:spLocks noGrp="1"/>
          </p:cNvSpPr>
          <p:nvPr>
            <p:ph type="sldNum" sz="quarter" idx="12"/>
          </p:nvPr>
        </p:nvSpPr>
        <p:spPr/>
        <p:txBody>
          <a:bodyPr/>
          <a:lstStyle/>
          <a:p>
            <a:fld id="{1FE34706-8C37-4B2C-97AA-CA967C6C88D9}" type="slidenum">
              <a:rPr kumimoji="1" lang="ja-JP" altLang="en-US" smtClean="0"/>
              <a:pPr/>
              <a:t>38</a:t>
            </a:fld>
            <a:endParaRPr kumimoji="1" lang="ja-JP" altLang="en-US" dirty="0"/>
          </a:p>
        </p:txBody>
      </p:sp>
      <p:pic>
        <p:nvPicPr>
          <p:cNvPr id="8" name="図 7" descr="スクリーンショット が含まれている画像&#10;&#10;非常に高い精度で生成された説明">
            <a:extLst>
              <a:ext uri="{FF2B5EF4-FFF2-40B4-BE49-F238E27FC236}">
                <a16:creationId xmlns:a16="http://schemas.microsoft.com/office/drawing/2014/main" id="{931660F1-131A-4B17-AAA9-1CCA8C965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029" y="1942557"/>
            <a:ext cx="7086467" cy="4413794"/>
          </a:xfrm>
          <a:prstGeom prst="rect">
            <a:avLst/>
          </a:prstGeom>
        </p:spPr>
      </p:pic>
      <p:sp>
        <p:nvSpPr>
          <p:cNvPr id="5" name="吹き出し: 線 (枠なし) 4">
            <a:extLst>
              <a:ext uri="{FF2B5EF4-FFF2-40B4-BE49-F238E27FC236}">
                <a16:creationId xmlns:a16="http://schemas.microsoft.com/office/drawing/2014/main" id="{A9711CFB-AE28-4F95-A3CD-6BA0C40732AB}"/>
              </a:ext>
            </a:extLst>
          </p:cNvPr>
          <p:cNvSpPr/>
          <p:nvPr/>
        </p:nvSpPr>
        <p:spPr>
          <a:xfrm>
            <a:off x="0" y="2952708"/>
            <a:ext cx="2992782" cy="365125"/>
          </a:xfrm>
          <a:prstGeom prst="callout1">
            <a:avLst>
              <a:gd name="adj1" fmla="val 117591"/>
              <a:gd name="adj2" fmla="val 57614"/>
              <a:gd name="adj3" fmla="val 306115"/>
              <a:gd name="adj4" fmla="val 69129"/>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入力</a:t>
            </a:r>
            <a:r>
              <a:rPr kumimoji="1" lang="en-US" altLang="ja-JP" dirty="0">
                <a:solidFill>
                  <a:schemeClr val="tx1"/>
                </a:solidFill>
              </a:rPr>
              <a:t>x,</a:t>
            </a:r>
            <a:r>
              <a:rPr kumimoji="1" lang="ja-JP" altLang="en-US" dirty="0">
                <a:solidFill>
                  <a:schemeClr val="tx1"/>
                </a:solidFill>
              </a:rPr>
              <a:t>出力</a:t>
            </a:r>
            <a:r>
              <a:rPr kumimoji="1" lang="en-US" altLang="ja-JP" dirty="0">
                <a:solidFill>
                  <a:schemeClr val="tx1"/>
                </a:solidFill>
              </a:rPr>
              <a:t>y</a:t>
            </a:r>
            <a:endParaRPr kumimoji="1" lang="ja-JP" altLang="en-US" dirty="0">
              <a:solidFill>
                <a:schemeClr val="tx1"/>
              </a:solidFill>
            </a:endParaRPr>
          </a:p>
        </p:txBody>
      </p:sp>
      <p:sp>
        <p:nvSpPr>
          <p:cNvPr id="2" name="正方形/長方形 1">
            <a:extLst>
              <a:ext uri="{FF2B5EF4-FFF2-40B4-BE49-F238E27FC236}">
                <a16:creationId xmlns:a16="http://schemas.microsoft.com/office/drawing/2014/main" id="{B3EE1786-2C92-4451-BE02-01A62BA4DFF7}"/>
              </a:ext>
            </a:extLst>
          </p:cNvPr>
          <p:cNvSpPr/>
          <p:nvPr/>
        </p:nvSpPr>
        <p:spPr>
          <a:xfrm>
            <a:off x="1985211" y="4102768"/>
            <a:ext cx="4572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quot;禁止&quot;マーク 8">
            <a:extLst>
              <a:ext uri="{FF2B5EF4-FFF2-40B4-BE49-F238E27FC236}">
                <a16:creationId xmlns:a16="http://schemas.microsoft.com/office/drawing/2014/main" id="{2C3AA3F8-A319-4DE2-8D62-823062852752}"/>
              </a:ext>
            </a:extLst>
          </p:cNvPr>
          <p:cNvSpPr/>
          <p:nvPr/>
        </p:nvSpPr>
        <p:spPr>
          <a:xfrm>
            <a:off x="5008071" y="3000562"/>
            <a:ext cx="634740" cy="634541"/>
          </a:xfrm>
          <a:prstGeom prst="noSmoking">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Tree>
    <p:extLst>
      <p:ext uri="{BB962C8B-B14F-4D97-AF65-F5344CB8AC3E}">
        <p14:creationId xmlns:p14="http://schemas.microsoft.com/office/powerpoint/2010/main" val="22191998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273FE24-FCD9-485B-AE75-0263A65A78BE}"/>
              </a:ext>
            </a:extLst>
          </p:cNvPr>
          <p:cNvSpPr>
            <a:spLocks noGrp="1"/>
          </p:cNvSpPr>
          <p:nvPr>
            <p:ph type="title"/>
          </p:nvPr>
        </p:nvSpPr>
        <p:spPr/>
        <p:txBody>
          <a:bodyPr/>
          <a:lstStyle/>
          <a:p>
            <a:r>
              <a:rPr kumimoji="1" lang="en-US" altLang="ja-JP" dirty="0"/>
              <a:t>Step3: </a:t>
            </a:r>
            <a:r>
              <a:rPr kumimoji="1" lang="ja-JP" altLang="en-US" dirty="0"/>
              <a:t>テストケースの生成</a:t>
            </a:r>
          </a:p>
        </p:txBody>
      </p:sp>
      <p:sp>
        <p:nvSpPr>
          <p:cNvPr id="4" name="スライド番号プレースホルダー 3">
            <a:extLst>
              <a:ext uri="{FF2B5EF4-FFF2-40B4-BE49-F238E27FC236}">
                <a16:creationId xmlns:a16="http://schemas.microsoft.com/office/drawing/2014/main" id="{2EB7361E-E42B-49E3-9DCB-EE6C2623EB26}"/>
              </a:ext>
            </a:extLst>
          </p:cNvPr>
          <p:cNvSpPr>
            <a:spLocks noGrp="1"/>
          </p:cNvSpPr>
          <p:nvPr>
            <p:ph type="sldNum" sz="quarter" idx="12"/>
          </p:nvPr>
        </p:nvSpPr>
        <p:spPr/>
        <p:txBody>
          <a:bodyPr/>
          <a:lstStyle/>
          <a:p>
            <a:fld id="{1FE34706-8C37-4B2C-97AA-CA967C6C88D9}" type="slidenum">
              <a:rPr kumimoji="1" lang="ja-JP" altLang="en-US" smtClean="0"/>
              <a:pPr/>
              <a:t>39</a:t>
            </a:fld>
            <a:endParaRPr kumimoji="1" lang="ja-JP" altLang="en-US" dirty="0"/>
          </a:p>
        </p:txBody>
      </p:sp>
      <p:pic>
        <p:nvPicPr>
          <p:cNvPr id="5" name="図 4" descr="物体 が含まれている画像&#10;&#10;高い精度で生成された説明">
            <a:extLst>
              <a:ext uri="{FF2B5EF4-FFF2-40B4-BE49-F238E27FC236}">
                <a16:creationId xmlns:a16="http://schemas.microsoft.com/office/drawing/2014/main" id="{EF243ADB-0377-424E-ADC8-01C67A9C9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073" y="2326052"/>
            <a:ext cx="8119854" cy="2522674"/>
          </a:xfrm>
          <a:prstGeom prst="rect">
            <a:avLst/>
          </a:prstGeom>
        </p:spPr>
      </p:pic>
      <p:sp>
        <p:nvSpPr>
          <p:cNvPr id="6" name="正方形/長方形 5">
            <a:extLst>
              <a:ext uri="{FF2B5EF4-FFF2-40B4-BE49-F238E27FC236}">
                <a16:creationId xmlns:a16="http://schemas.microsoft.com/office/drawing/2014/main" id="{AEF51257-7110-4A8C-894B-6DABEBC52C3E}"/>
              </a:ext>
            </a:extLst>
          </p:cNvPr>
          <p:cNvSpPr/>
          <p:nvPr/>
        </p:nvSpPr>
        <p:spPr>
          <a:xfrm>
            <a:off x="5727032" y="3320716"/>
            <a:ext cx="1347536" cy="144378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吹き出し: 線 (枠なし) 6">
            <a:extLst>
              <a:ext uri="{FF2B5EF4-FFF2-40B4-BE49-F238E27FC236}">
                <a16:creationId xmlns:a16="http://schemas.microsoft.com/office/drawing/2014/main" id="{C13F62FE-1CE1-481D-ABEC-223E5863B5BF}"/>
              </a:ext>
            </a:extLst>
          </p:cNvPr>
          <p:cNvSpPr/>
          <p:nvPr/>
        </p:nvSpPr>
        <p:spPr>
          <a:xfrm>
            <a:off x="3777916" y="5660827"/>
            <a:ext cx="2992782" cy="365125"/>
          </a:xfrm>
          <a:prstGeom prst="callout1">
            <a:avLst>
              <a:gd name="adj1" fmla="val 5555"/>
              <a:gd name="adj2" fmla="val 55604"/>
              <a:gd name="adj3" fmla="val -237592"/>
              <a:gd name="adj4" fmla="val 71943"/>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ランダムに生成</a:t>
            </a:r>
          </a:p>
        </p:txBody>
      </p:sp>
    </p:spTree>
    <p:extLst>
      <p:ext uri="{BB962C8B-B14F-4D97-AF65-F5344CB8AC3E}">
        <p14:creationId xmlns:p14="http://schemas.microsoft.com/office/powerpoint/2010/main" val="9390447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8C47A2B8-63C7-4612-AE00-2CEDA4017772}"/>
              </a:ext>
            </a:extLst>
          </p:cNvPr>
          <p:cNvSpPr>
            <a:spLocks noGrp="1"/>
          </p:cNvSpPr>
          <p:nvPr>
            <p:ph idx="1"/>
          </p:nvPr>
        </p:nvSpPr>
        <p:spPr>
          <a:xfrm>
            <a:off x="628650" y="1825625"/>
            <a:ext cx="7886700" cy="4351338"/>
          </a:xfrm>
        </p:spPr>
        <p:txBody>
          <a:bodyPr/>
          <a:lstStyle/>
          <a:p>
            <a:pPr marL="0" indent="0">
              <a:buNone/>
            </a:pPr>
            <a:r>
              <a:rPr kumimoji="1" lang="ja-JP" altLang="en-US" dirty="0"/>
              <a:t>平均分岐カバレッジ</a:t>
            </a:r>
            <a:r>
              <a:rPr kumimoji="1" lang="en-US" altLang="ja-JP" dirty="0"/>
              <a:t>AC</a:t>
            </a:r>
            <a:r>
              <a:rPr kumimoji="1" lang="ja-JP" altLang="en-US" dirty="0"/>
              <a:t>は以下の数式で測定</a:t>
            </a:r>
            <a:endParaRPr kumimoji="1" lang="en-US" altLang="ja-JP" dirty="0"/>
          </a:p>
        </p:txBody>
      </p:sp>
      <p:sp>
        <p:nvSpPr>
          <p:cNvPr id="3" name="タイトル 2">
            <a:extLst>
              <a:ext uri="{FF2B5EF4-FFF2-40B4-BE49-F238E27FC236}">
                <a16:creationId xmlns:a16="http://schemas.microsoft.com/office/drawing/2014/main" id="{7DB868E6-2FFF-49F3-BD10-404EE3EDD0FF}"/>
              </a:ext>
            </a:extLst>
          </p:cNvPr>
          <p:cNvSpPr>
            <a:spLocks noGrp="1"/>
          </p:cNvSpPr>
          <p:nvPr>
            <p:ph type="title"/>
          </p:nvPr>
        </p:nvSpPr>
        <p:spPr/>
        <p:txBody>
          <a:bodyPr/>
          <a:lstStyle/>
          <a:p>
            <a:r>
              <a:rPr kumimoji="1" lang="ja-JP" altLang="en-US" dirty="0"/>
              <a:t>評価</a:t>
            </a:r>
          </a:p>
        </p:txBody>
      </p:sp>
      <p:sp>
        <p:nvSpPr>
          <p:cNvPr id="4" name="スライド番号プレースホルダー 3">
            <a:extLst>
              <a:ext uri="{FF2B5EF4-FFF2-40B4-BE49-F238E27FC236}">
                <a16:creationId xmlns:a16="http://schemas.microsoft.com/office/drawing/2014/main" id="{2FC0DA54-BC7F-4BCD-A92F-8C24045116DB}"/>
              </a:ext>
            </a:extLst>
          </p:cNvPr>
          <p:cNvSpPr>
            <a:spLocks noGrp="1"/>
          </p:cNvSpPr>
          <p:nvPr>
            <p:ph type="sldNum" sz="quarter" idx="12"/>
          </p:nvPr>
        </p:nvSpPr>
        <p:spPr/>
        <p:txBody>
          <a:bodyPr/>
          <a:lstStyle/>
          <a:p>
            <a:fld id="{1FE34706-8C37-4B2C-97AA-CA967C6C88D9}" type="slidenum">
              <a:rPr kumimoji="1" lang="ja-JP" altLang="en-US" smtClean="0"/>
              <a:pPr/>
              <a:t>40</a:t>
            </a:fld>
            <a:endParaRPr kumimoji="1" lang="ja-JP" altLang="en-US" dirty="0"/>
          </a:p>
        </p:txBody>
      </p:sp>
      <p:pic>
        <p:nvPicPr>
          <p:cNvPr id="6" name="図 5">
            <a:extLst>
              <a:ext uri="{FF2B5EF4-FFF2-40B4-BE49-F238E27FC236}">
                <a16:creationId xmlns:a16="http://schemas.microsoft.com/office/drawing/2014/main" id="{D982CAC6-57F0-4C8A-B570-C61D8A89D0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1071" y="3083027"/>
            <a:ext cx="6335579" cy="2271026"/>
          </a:xfrm>
          <a:prstGeom prst="rect">
            <a:avLst/>
          </a:prstGeom>
        </p:spPr>
      </p:pic>
    </p:spTree>
    <p:extLst>
      <p:ext uri="{BB962C8B-B14F-4D97-AF65-F5344CB8AC3E}">
        <p14:creationId xmlns:p14="http://schemas.microsoft.com/office/powerpoint/2010/main" val="15551799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8098C7D1-7FA3-4B4B-BCCD-7D44A8A95E38}"/>
              </a:ext>
            </a:extLst>
          </p:cNvPr>
          <p:cNvSpPr>
            <a:spLocks noGrp="1"/>
          </p:cNvSpPr>
          <p:nvPr>
            <p:ph idx="1"/>
          </p:nvPr>
        </p:nvSpPr>
        <p:spPr/>
        <p:txBody>
          <a:bodyPr/>
          <a:lstStyle/>
          <a:p>
            <a:pPr marL="0" indent="0">
              <a:buNone/>
            </a:pPr>
            <a:r>
              <a:rPr kumimoji="1" lang="en-US" altLang="ja-JP" dirty="0"/>
              <a:t>(1)</a:t>
            </a:r>
            <a:r>
              <a:rPr kumimoji="1" lang="en-US" altLang="ja-JP" dirty="0" err="1"/>
              <a:t>QuickCheck</a:t>
            </a:r>
            <a:r>
              <a:rPr kumimoji="1" lang="ja-JP" altLang="en-US" dirty="0"/>
              <a:t>のみで生成</a:t>
            </a:r>
            <a:endParaRPr kumimoji="1" lang="en-US" altLang="ja-JP" dirty="0"/>
          </a:p>
          <a:p>
            <a:pPr marL="0" indent="0">
              <a:buNone/>
            </a:pPr>
            <a:r>
              <a:rPr kumimoji="1" lang="en-US" altLang="ja-JP" dirty="0"/>
              <a:t>(2)</a:t>
            </a:r>
            <a:r>
              <a:rPr kumimoji="1" lang="ja-JP" altLang="en-US" dirty="0"/>
              <a:t>提案手法と</a:t>
            </a:r>
            <a:r>
              <a:rPr kumimoji="1" lang="en-US" altLang="ja-JP" dirty="0" err="1"/>
              <a:t>QuickCheck</a:t>
            </a:r>
            <a:r>
              <a:rPr kumimoji="1" lang="ja-JP" altLang="en-US" dirty="0"/>
              <a:t>を併用して生成</a:t>
            </a:r>
            <a:endParaRPr kumimoji="1" lang="en-US" altLang="ja-JP" dirty="0"/>
          </a:p>
          <a:p>
            <a:pPr marL="0" indent="0">
              <a:buNone/>
            </a:pPr>
            <a:endParaRPr lang="en-US" altLang="ja-JP" dirty="0"/>
          </a:p>
          <a:p>
            <a:pPr marL="0" indent="0">
              <a:buNone/>
            </a:pPr>
            <a:r>
              <a:rPr lang="ja-JP" altLang="en-US" dirty="0"/>
              <a:t>最終的に対象とする関数は</a:t>
            </a:r>
            <a:r>
              <a:rPr lang="en-US" altLang="ja-JP" dirty="0"/>
              <a:t>969</a:t>
            </a:r>
            <a:r>
              <a:rPr lang="ja-JP" altLang="en-US" dirty="0"/>
              <a:t>個</a:t>
            </a:r>
            <a:endParaRPr kumimoji="1" lang="ja-JP" altLang="en-US" dirty="0"/>
          </a:p>
        </p:txBody>
      </p:sp>
      <p:sp>
        <p:nvSpPr>
          <p:cNvPr id="3" name="タイトル 2">
            <a:extLst>
              <a:ext uri="{FF2B5EF4-FFF2-40B4-BE49-F238E27FC236}">
                <a16:creationId xmlns:a16="http://schemas.microsoft.com/office/drawing/2014/main" id="{C2B456B6-0403-4EA8-9064-BC82D434CE60}"/>
              </a:ext>
            </a:extLst>
          </p:cNvPr>
          <p:cNvSpPr>
            <a:spLocks noGrp="1"/>
          </p:cNvSpPr>
          <p:nvPr>
            <p:ph type="title"/>
          </p:nvPr>
        </p:nvSpPr>
        <p:spPr/>
        <p:txBody>
          <a:bodyPr/>
          <a:lstStyle/>
          <a:p>
            <a:r>
              <a:rPr kumimoji="1" lang="ja-JP" altLang="en-US" dirty="0"/>
              <a:t>テストケース</a:t>
            </a:r>
          </a:p>
        </p:txBody>
      </p:sp>
      <p:sp>
        <p:nvSpPr>
          <p:cNvPr id="4" name="スライド番号プレースホルダー 3">
            <a:extLst>
              <a:ext uri="{FF2B5EF4-FFF2-40B4-BE49-F238E27FC236}">
                <a16:creationId xmlns:a16="http://schemas.microsoft.com/office/drawing/2014/main" id="{D4744F18-9EBD-4421-BF10-C5C56DD0FF3A}"/>
              </a:ext>
            </a:extLst>
          </p:cNvPr>
          <p:cNvSpPr>
            <a:spLocks noGrp="1"/>
          </p:cNvSpPr>
          <p:nvPr>
            <p:ph type="sldNum" sz="quarter" idx="12"/>
          </p:nvPr>
        </p:nvSpPr>
        <p:spPr/>
        <p:txBody>
          <a:bodyPr/>
          <a:lstStyle/>
          <a:p>
            <a:fld id="{1FE34706-8C37-4B2C-97AA-CA967C6C88D9}" type="slidenum">
              <a:rPr kumimoji="1" lang="ja-JP" altLang="en-US" smtClean="0"/>
              <a:pPr/>
              <a:t>41</a:t>
            </a:fld>
            <a:endParaRPr kumimoji="1" lang="ja-JP" altLang="en-US" dirty="0"/>
          </a:p>
        </p:txBody>
      </p:sp>
    </p:spTree>
    <p:extLst>
      <p:ext uri="{BB962C8B-B14F-4D97-AF65-F5344CB8AC3E}">
        <p14:creationId xmlns:p14="http://schemas.microsoft.com/office/powerpoint/2010/main" val="37452813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ー 5" descr="地図 が含まれている画像&#10;&#10;高い精度で生成された説明">
            <a:extLst>
              <a:ext uri="{FF2B5EF4-FFF2-40B4-BE49-F238E27FC236}">
                <a16:creationId xmlns:a16="http://schemas.microsoft.com/office/drawing/2014/main" id="{0F0585C1-A9DA-4C0B-B0DF-7DFF024F805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7427" y="1405405"/>
            <a:ext cx="8049145" cy="4950946"/>
          </a:xfrm>
        </p:spPr>
      </p:pic>
      <p:sp>
        <p:nvSpPr>
          <p:cNvPr id="3" name="タイトル 2">
            <a:extLst>
              <a:ext uri="{FF2B5EF4-FFF2-40B4-BE49-F238E27FC236}">
                <a16:creationId xmlns:a16="http://schemas.microsoft.com/office/drawing/2014/main" id="{DD30D8A8-51DD-4706-8053-B8A3CB5C21C8}"/>
              </a:ext>
            </a:extLst>
          </p:cNvPr>
          <p:cNvSpPr>
            <a:spLocks noGrp="1"/>
          </p:cNvSpPr>
          <p:nvPr>
            <p:ph type="title"/>
          </p:nvPr>
        </p:nvSpPr>
        <p:spPr/>
        <p:txBody>
          <a:bodyPr/>
          <a:lstStyle/>
          <a:p>
            <a:r>
              <a:rPr kumimoji="1" lang="ja-JP" altLang="en-US" dirty="0"/>
              <a:t>平均分岐カバレッジの推移</a:t>
            </a:r>
          </a:p>
        </p:txBody>
      </p:sp>
      <p:sp>
        <p:nvSpPr>
          <p:cNvPr id="4" name="スライド番号プレースホルダー 3">
            <a:extLst>
              <a:ext uri="{FF2B5EF4-FFF2-40B4-BE49-F238E27FC236}">
                <a16:creationId xmlns:a16="http://schemas.microsoft.com/office/drawing/2014/main" id="{4DBEC304-3C42-4E08-990F-E45B0C1313C9}"/>
              </a:ext>
            </a:extLst>
          </p:cNvPr>
          <p:cNvSpPr>
            <a:spLocks noGrp="1"/>
          </p:cNvSpPr>
          <p:nvPr>
            <p:ph type="sldNum" sz="quarter" idx="12"/>
          </p:nvPr>
        </p:nvSpPr>
        <p:spPr/>
        <p:txBody>
          <a:bodyPr/>
          <a:lstStyle/>
          <a:p>
            <a:fld id="{1FE34706-8C37-4B2C-97AA-CA967C6C88D9}" type="slidenum">
              <a:rPr kumimoji="1" lang="ja-JP" altLang="en-US" smtClean="0"/>
              <a:pPr/>
              <a:t>42</a:t>
            </a:fld>
            <a:endParaRPr kumimoji="1" lang="ja-JP" altLang="en-US" dirty="0"/>
          </a:p>
        </p:txBody>
      </p:sp>
      <p:cxnSp>
        <p:nvCxnSpPr>
          <p:cNvPr id="8" name="直線コネクタ 7">
            <a:extLst>
              <a:ext uri="{FF2B5EF4-FFF2-40B4-BE49-F238E27FC236}">
                <a16:creationId xmlns:a16="http://schemas.microsoft.com/office/drawing/2014/main" id="{9895DA5F-526A-434C-99C2-F4B970C11B49}"/>
              </a:ext>
            </a:extLst>
          </p:cNvPr>
          <p:cNvCxnSpPr>
            <a:cxnSpLocks/>
          </p:cNvCxnSpPr>
          <p:nvPr/>
        </p:nvCxnSpPr>
        <p:spPr>
          <a:xfrm>
            <a:off x="1323475" y="3416968"/>
            <a:ext cx="4716378"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5146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FE29DB92-A4AE-4EF2-9DC8-330AA3A42ED1}"/>
              </a:ext>
            </a:extLst>
          </p:cNvPr>
          <p:cNvSpPr>
            <a:spLocks noGrp="1"/>
          </p:cNvSpPr>
          <p:nvPr>
            <p:ph idx="1"/>
          </p:nvPr>
        </p:nvSpPr>
        <p:spPr/>
        <p:txBody>
          <a:bodyPr/>
          <a:lstStyle/>
          <a:p>
            <a:pPr marL="0" indent="0">
              <a:buNone/>
            </a:pPr>
            <a:r>
              <a:rPr lang="ja-JP" altLang="en-US" dirty="0"/>
              <a:t>テストカバレッジの</a:t>
            </a:r>
            <a:r>
              <a:rPr lang="en-US" altLang="ja-JP" dirty="0"/>
              <a:t>80</a:t>
            </a:r>
            <a:r>
              <a:rPr lang="ja-JP" altLang="en-US" dirty="0"/>
              <a:t>％達成において</a:t>
            </a:r>
            <a:endParaRPr lang="en-US" altLang="ja-JP" dirty="0"/>
          </a:p>
          <a:p>
            <a:pPr marL="0" indent="0">
              <a:buNone/>
            </a:pPr>
            <a:r>
              <a:rPr lang="ja-JP" altLang="en-US" dirty="0"/>
              <a:t>テストケース数の削減や時間的コストの軽減</a:t>
            </a:r>
            <a:endParaRPr kumimoji="1" lang="en-US" altLang="ja-JP" dirty="0"/>
          </a:p>
          <a:p>
            <a:endParaRPr kumimoji="1" lang="ja-JP" altLang="en-US" dirty="0"/>
          </a:p>
        </p:txBody>
      </p:sp>
      <p:sp>
        <p:nvSpPr>
          <p:cNvPr id="3" name="タイトル 2">
            <a:extLst>
              <a:ext uri="{FF2B5EF4-FFF2-40B4-BE49-F238E27FC236}">
                <a16:creationId xmlns:a16="http://schemas.microsoft.com/office/drawing/2014/main" id="{4F44B0A1-703D-4213-9352-2DDF7822F434}"/>
              </a:ext>
            </a:extLst>
          </p:cNvPr>
          <p:cNvSpPr>
            <a:spLocks noGrp="1"/>
          </p:cNvSpPr>
          <p:nvPr>
            <p:ph type="title"/>
          </p:nvPr>
        </p:nvSpPr>
        <p:spPr/>
        <p:txBody>
          <a:bodyPr/>
          <a:lstStyle/>
          <a:p>
            <a:r>
              <a:rPr kumimoji="1" lang="ja-JP" altLang="en-US" dirty="0"/>
              <a:t>考察</a:t>
            </a:r>
          </a:p>
        </p:txBody>
      </p:sp>
      <p:sp>
        <p:nvSpPr>
          <p:cNvPr id="4" name="スライド番号プレースホルダー 3">
            <a:extLst>
              <a:ext uri="{FF2B5EF4-FFF2-40B4-BE49-F238E27FC236}">
                <a16:creationId xmlns:a16="http://schemas.microsoft.com/office/drawing/2014/main" id="{9B59371A-BBC7-4AB7-9DD6-F8940F7A8B4F}"/>
              </a:ext>
            </a:extLst>
          </p:cNvPr>
          <p:cNvSpPr>
            <a:spLocks noGrp="1"/>
          </p:cNvSpPr>
          <p:nvPr>
            <p:ph type="sldNum" sz="quarter" idx="12"/>
          </p:nvPr>
        </p:nvSpPr>
        <p:spPr/>
        <p:txBody>
          <a:bodyPr/>
          <a:lstStyle/>
          <a:p>
            <a:fld id="{1FE34706-8C37-4B2C-97AA-CA967C6C88D9}" type="slidenum">
              <a:rPr kumimoji="1" lang="ja-JP" altLang="en-US" smtClean="0"/>
              <a:pPr/>
              <a:t>43</a:t>
            </a:fld>
            <a:endParaRPr kumimoji="1" lang="ja-JP" altLang="en-US" dirty="0"/>
          </a:p>
        </p:txBody>
      </p:sp>
      <p:graphicFrame>
        <p:nvGraphicFramePr>
          <p:cNvPr id="6" name="表 5">
            <a:extLst>
              <a:ext uri="{FF2B5EF4-FFF2-40B4-BE49-F238E27FC236}">
                <a16:creationId xmlns:a16="http://schemas.microsoft.com/office/drawing/2014/main" id="{2DD5CB1E-D01E-4C2D-9F2C-D6C07A99DEE4}"/>
              </a:ext>
            </a:extLst>
          </p:cNvPr>
          <p:cNvGraphicFramePr>
            <a:graphicFrameLocks noGrp="1"/>
          </p:cNvGraphicFramePr>
          <p:nvPr>
            <p:extLst>
              <p:ext uri="{D42A27DB-BD31-4B8C-83A1-F6EECF244321}">
                <p14:modId xmlns:p14="http://schemas.microsoft.com/office/powerpoint/2010/main" val="2150338386"/>
              </p:ext>
            </p:extLst>
          </p:nvPr>
        </p:nvGraphicFramePr>
        <p:xfrm>
          <a:off x="1042736" y="3231567"/>
          <a:ext cx="6849978" cy="2371224"/>
        </p:xfrm>
        <a:graphic>
          <a:graphicData uri="http://schemas.openxmlformats.org/drawingml/2006/table">
            <a:tbl>
              <a:tblPr firstRow="1" bandRow="1">
                <a:tableStyleId>{5C22544A-7EE6-4342-B048-85BDC9FD1C3A}</a:tableStyleId>
              </a:tblPr>
              <a:tblGrid>
                <a:gridCol w="2795338">
                  <a:extLst>
                    <a:ext uri="{9D8B030D-6E8A-4147-A177-3AD203B41FA5}">
                      <a16:colId xmlns:a16="http://schemas.microsoft.com/office/drawing/2014/main" val="2367909985"/>
                    </a:ext>
                  </a:extLst>
                </a:gridCol>
                <a:gridCol w="1771314">
                  <a:extLst>
                    <a:ext uri="{9D8B030D-6E8A-4147-A177-3AD203B41FA5}">
                      <a16:colId xmlns:a16="http://schemas.microsoft.com/office/drawing/2014/main" val="2052117588"/>
                    </a:ext>
                  </a:extLst>
                </a:gridCol>
                <a:gridCol w="2283326">
                  <a:extLst>
                    <a:ext uri="{9D8B030D-6E8A-4147-A177-3AD203B41FA5}">
                      <a16:colId xmlns:a16="http://schemas.microsoft.com/office/drawing/2014/main" val="3619612790"/>
                    </a:ext>
                  </a:extLst>
                </a:gridCol>
              </a:tblGrid>
              <a:tr h="567956">
                <a:tc>
                  <a:txBody>
                    <a:bodyPr/>
                    <a:lstStyle/>
                    <a:p>
                      <a:pPr algn="ctr"/>
                      <a:endParaRPr kumimoji="1" lang="ja-JP" altLang="en-US" sz="2400" dirty="0"/>
                    </a:p>
                  </a:txBody>
                  <a:tcPr/>
                </a:tc>
                <a:tc>
                  <a:txBody>
                    <a:bodyPr/>
                    <a:lstStyle/>
                    <a:p>
                      <a:pPr algn="ctr"/>
                      <a:r>
                        <a:rPr kumimoji="1" lang="en-US" altLang="ja-JP" sz="2400" dirty="0" err="1"/>
                        <a:t>QuickCheck</a:t>
                      </a:r>
                      <a:r>
                        <a:rPr kumimoji="1" lang="ja-JP" altLang="en-US" sz="2400" dirty="0"/>
                        <a:t>のみ</a:t>
                      </a:r>
                    </a:p>
                  </a:txBody>
                  <a:tcPr/>
                </a:tc>
                <a:tc>
                  <a:txBody>
                    <a:bodyPr/>
                    <a:lstStyle/>
                    <a:p>
                      <a:pPr algn="ctr"/>
                      <a:r>
                        <a:rPr kumimoji="1" lang="ja-JP" altLang="en-US" sz="2400" dirty="0"/>
                        <a:t>提案手法との併用</a:t>
                      </a:r>
                    </a:p>
                  </a:txBody>
                  <a:tcPr/>
                </a:tc>
                <a:extLst>
                  <a:ext uri="{0D108BD9-81ED-4DB2-BD59-A6C34878D82A}">
                    <a16:rowId xmlns:a16="http://schemas.microsoft.com/office/drawing/2014/main" val="2686379928"/>
                  </a:ext>
                </a:extLst>
              </a:tr>
              <a:tr h="980308">
                <a:tc>
                  <a:txBody>
                    <a:bodyPr/>
                    <a:lstStyle/>
                    <a:p>
                      <a:pPr algn="ctr"/>
                      <a:r>
                        <a:rPr kumimoji="1" lang="en-US" altLang="ja-JP" sz="2400" dirty="0"/>
                        <a:t>81</a:t>
                      </a:r>
                      <a:r>
                        <a:rPr kumimoji="1" lang="ja-JP" altLang="en-US" sz="2400" dirty="0"/>
                        <a:t>％達成までの</a:t>
                      </a:r>
                      <a:endParaRPr kumimoji="1" lang="en-US" altLang="ja-JP" sz="2400" dirty="0"/>
                    </a:p>
                    <a:p>
                      <a:pPr algn="ctr"/>
                      <a:r>
                        <a:rPr kumimoji="1" lang="ja-JP" altLang="en-US" sz="2400" dirty="0"/>
                        <a:t>テストケース数</a:t>
                      </a:r>
                    </a:p>
                  </a:txBody>
                  <a:tcPr/>
                </a:tc>
                <a:tc>
                  <a:txBody>
                    <a:bodyPr/>
                    <a:lstStyle/>
                    <a:p>
                      <a:pPr algn="ctr"/>
                      <a:r>
                        <a:rPr kumimoji="1" lang="en-US" altLang="ja-JP" sz="2400" dirty="0"/>
                        <a:t>10000</a:t>
                      </a:r>
                      <a:r>
                        <a:rPr kumimoji="1" lang="ja-JP" altLang="en-US" sz="2400" dirty="0"/>
                        <a:t>個</a:t>
                      </a:r>
                    </a:p>
                  </a:txBody>
                  <a:tcPr/>
                </a:tc>
                <a:tc>
                  <a:txBody>
                    <a:bodyPr/>
                    <a:lstStyle/>
                    <a:p>
                      <a:pPr algn="ctr"/>
                      <a:r>
                        <a:rPr kumimoji="1" lang="en-US" altLang="ja-JP" sz="2400" dirty="0"/>
                        <a:t>10</a:t>
                      </a:r>
                      <a:r>
                        <a:rPr kumimoji="1" lang="ja-JP" altLang="en-US" sz="2400" dirty="0"/>
                        <a:t>個</a:t>
                      </a:r>
                    </a:p>
                  </a:txBody>
                  <a:tcPr/>
                </a:tc>
                <a:extLst>
                  <a:ext uri="{0D108BD9-81ED-4DB2-BD59-A6C34878D82A}">
                    <a16:rowId xmlns:a16="http://schemas.microsoft.com/office/drawing/2014/main" val="3632394915"/>
                  </a:ext>
                </a:extLst>
              </a:tr>
              <a:tr h="567956">
                <a:tc>
                  <a:txBody>
                    <a:bodyPr/>
                    <a:lstStyle/>
                    <a:p>
                      <a:pPr algn="ctr"/>
                      <a:r>
                        <a:rPr kumimoji="1" lang="ja-JP" altLang="en-US" sz="2400" dirty="0"/>
                        <a:t>消費時間</a:t>
                      </a:r>
                    </a:p>
                  </a:txBody>
                  <a:tcPr/>
                </a:tc>
                <a:tc>
                  <a:txBody>
                    <a:bodyPr/>
                    <a:lstStyle/>
                    <a:p>
                      <a:pPr algn="ctr"/>
                      <a:r>
                        <a:rPr kumimoji="1" lang="en-US" altLang="ja-JP" sz="2400" dirty="0"/>
                        <a:t>803.17</a:t>
                      </a:r>
                      <a:r>
                        <a:rPr kumimoji="1" lang="ja-JP" altLang="en-US" sz="2400" dirty="0"/>
                        <a:t>秒</a:t>
                      </a:r>
                    </a:p>
                  </a:txBody>
                  <a:tcPr/>
                </a:tc>
                <a:tc>
                  <a:txBody>
                    <a:bodyPr/>
                    <a:lstStyle/>
                    <a:p>
                      <a:pPr algn="ctr"/>
                      <a:r>
                        <a:rPr kumimoji="1" lang="en-US" altLang="ja-JP" sz="2400" dirty="0"/>
                        <a:t>8.17</a:t>
                      </a:r>
                      <a:r>
                        <a:rPr kumimoji="1" lang="ja-JP" altLang="en-US" sz="2400" dirty="0"/>
                        <a:t>秒</a:t>
                      </a:r>
                    </a:p>
                  </a:txBody>
                  <a:tcPr/>
                </a:tc>
                <a:extLst>
                  <a:ext uri="{0D108BD9-81ED-4DB2-BD59-A6C34878D82A}">
                    <a16:rowId xmlns:a16="http://schemas.microsoft.com/office/drawing/2014/main" val="571962333"/>
                  </a:ext>
                </a:extLst>
              </a:tr>
            </a:tbl>
          </a:graphicData>
        </a:graphic>
      </p:graphicFrame>
    </p:spTree>
    <p:extLst>
      <p:ext uri="{BB962C8B-B14F-4D97-AF65-F5344CB8AC3E}">
        <p14:creationId xmlns:p14="http://schemas.microsoft.com/office/powerpoint/2010/main" val="19064606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E7339546-99A0-4E9D-B468-46AE328E7550}"/>
              </a:ext>
            </a:extLst>
          </p:cNvPr>
          <p:cNvSpPr>
            <a:spLocks noGrp="1"/>
          </p:cNvSpPr>
          <p:nvPr>
            <p:ph idx="1"/>
          </p:nvPr>
        </p:nvSpPr>
        <p:spPr/>
        <p:txBody>
          <a:bodyPr/>
          <a:lstStyle/>
          <a:p>
            <a:r>
              <a:rPr kumimoji="1" lang="ja-JP" altLang="en-US" dirty="0"/>
              <a:t>テストケース数の増加が</a:t>
            </a:r>
            <a:r>
              <a:rPr kumimoji="1" lang="en-US" altLang="ja-JP" dirty="0"/>
              <a:t>AC</a:t>
            </a:r>
            <a:r>
              <a:rPr lang="ja-JP" altLang="en-US" dirty="0"/>
              <a:t>向上につながる</a:t>
            </a:r>
            <a:endParaRPr lang="en-US" altLang="ja-JP" dirty="0"/>
          </a:p>
          <a:p>
            <a:pPr marL="0" indent="0">
              <a:buNone/>
            </a:pPr>
            <a:r>
              <a:rPr kumimoji="1" lang="ja-JP" altLang="en-US" dirty="0"/>
              <a:t>　→</a:t>
            </a:r>
            <a:r>
              <a:rPr kumimoji="1" lang="ja-JP" altLang="en-US" u="sng" dirty="0"/>
              <a:t>木構造や配列などもテストケース生成可能</a:t>
            </a:r>
            <a:endParaRPr kumimoji="1" lang="en-US" altLang="ja-JP" u="sng" dirty="0"/>
          </a:p>
          <a:p>
            <a:pPr marL="0" indent="0">
              <a:buNone/>
            </a:pPr>
            <a:endParaRPr kumimoji="1" lang="en-US" altLang="ja-JP" dirty="0"/>
          </a:p>
          <a:p>
            <a:r>
              <a:rPr kumimoji="1" lang="ja-JP" altLang="en-US" dirty="0"/>
              <a:t>複雑なデータ型の値についてその値が定数でもリテラルとして抽出することができない</a:t>
            </a:r>
            <a:endParaRPr kumimoji="1" lang="en-US" altLang="ja-JP" dirty="0"/>
          </a:p>
          <a:p>
            <a:pPr marL="0" indent="0">
              <a:buNone/>
            </a:pPr>
            <a:r>
              <a:rPr lang="ja-JP" altLang="en-US" dirty="0"/>
              <a:t>　 →</a:t>
            </a:r>
            <a:r>
              <a:rPr kumimoji="1" lang="ja-JP" altLang="en-US" u="sng" dirty="0"/>
              <a:t>どのようなデータ型に対しても判別可能に</a:t>
            </a:r>
          </a:p>
        </p:txBody>
      </p:sp>
      <p:sp>
        <p:nvSpPr>
          <p:cNvPr id="3" name="タイトル 2">
            <a:extLst>
              <a:ext uri="{FF2B5EF4-FFF2-40B4-BE49-F238E27FC236}">
                <a16:creationId xmlns:a16="http://schemas.microsoft.com/office/drawing/2014/main" id="{1400788F-00D5-4C0D-A5A0-213153CB9960}"/>
              </a:ext>
            </a:extLst>
          </p:cNvPr>
          <p:cNvSpPr>
            <a:spLocks noGrp="1"/>
          </p:cNvSpPr>
          <p:nvPr>
            <p:ph type="title"/>
          </p:nvPr>
        </p:nvSpPr>
        <p:spPr/>
        <p:txBody>
          <a:bodyPr/>
          <a:lstStyle/>
          <a:p>
            <a:r>
              <a:rPr lang="ja-JP" altLang="en-US" dirty="0"/>
              <a:t>今後の課題</a:t>
            </a:r>
            <a:endParaRPr kumimoji="1" lang="ja-JP" altLang="en-US" dirty="0"/>
          </a:p>
        </p:txBody>
      </p:sp>
      <p:sp>
        <p:nvSpPr>
          <p:cNvPr id="4" name="スライド番号プレースホルダー 3">
            <a:extLst>
              <a:ext uri="{FF2B5EF4-FFF2-40B4-BE49-F238E27FC236}">
                <a16:creationId xmlns:a16="http://schemas.microsoft.com/office/drawing/2014/main" id="{666027F9-0F35-47B5-8900-30D4D7AAF879}"/>
              </a:ext>
            </a:extLst>
          </p:cNvPr>
          <p:cNvSpPr>
            <a:spLocks noGrp="1"/>
          </p:cNvSpPr>
          <p:nvPr>
            <p:ph type="sldNum" sz="quarter" idx="12"/>
          </p:nvPr>
        </p:nvSpPr>
        <p:spPr/>
        <p:txBody>
          <a:bodyPr/>
          <a:lstStyle/>
          <a:p>
            <a:fld id="{1FE34706-8C37-4B2C-97AA-CA967C6C88D9}" type="slidenum">
              <a:rPr kumimoji="1" lang="ja-JP" altLang="en-US" smtClean="0"/>
              <a:pPr/>
              <a:t>44</a:t>
            </a:fld>
            <a:endParaRPr kumimoji="1" lang="ja-JP" altLang="en-US" dirty="0"/>
          </a:p>
        </p:txBody>
      </p:sp>
    </p:spTree>
    <p:extLst>
      <p:ext uri="{BB962C8B-B14F-4D97-AF65-F5344CB8AC3E}">
        <p14:creationId xmlns:p14="http://schemas.microsoft.com/office/powerpoint/2010/main" val="17588840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DE34E960-25F2-41DA-900F-3365D40D8E9A}"/>
              </a:ext>
            </a:extLst>
          </p:cNvPr>
          <p:cNvSpPr>
            <a:spLocks noGrp="1"/>
          </p:cNvSpPr>
          <p:nvPr>
            <p:ph idx="1"/>
          </p:nvPr>
        </p:nvSpPr>
        <p:spPr/>
        <p:txBody>
          <a:bodyPr/>
          <a:lstStyle/>
          <a:p>
            <a:r>
              <a:rPr kumimoji="1" lang="ja-JP" altLang="en-US" dirty="0"/>
              <a:t>パワポ見るだけで理解できるように</a:t>
            </a:r>
            <a:endParaRPr lang="en-US" altLang="ja-JP" dirty="0"/>
          </a:p>
          <a:p>
            <a:pPr marL="0" indent="0">
              <a:buNone/>
            </a:pPr>
            <a:r>
              <a:rPr kumimoji="1" lang="ja-JP" altLang="en-US" dirty="0"/>
              <a:t>　</a:t>
            </a:r>
            <a:r>
              <a:rPr kumimoji="1" lang="ja-JP" altLang="en-US" dirty="0" err="1"/>
              <a:t>まとめるの</a:t>
            </a:r>
            <a:r>
              <a:rPr kumimoji="1" lang="ja-JP" altLang="en-US" dirty="0"/>
              <a:t>大変</a:t>
            </a:r>
            <a:endParaRPr kumimoji="1" lang="en-US" altLang="ja-JP" dirty="0"/>
          </a:p>
          <a:p>
            <a:r>
              <a:rPr kumimoji="1" lang="ja-JP" altLang="en-US" dirty="0"/>
              <a:t>実際のコードを見て状況を整理する</a:t>
            </a:r>
            <a:r>
              <a:rPr lang="ja-JP" altLang="en-US" dirty="0"/>
              <a:t>ことが</a:t>
            </a:r>
            <a:endParaRPr lang="en-US" altLang="ja-JP" dirty="0"/>
          </a:p>
          <a:p>
            <a:pPr marL="0" indent="0">
              <a:buNone/>
            </a:pPr>
            <a:r>
              <a:rPr lang="ja-JP" altLang="en-US" dirty="0"/>
              <a:t>　時間かかった</a:t>
            </a:r>
            <a:endParaRPr lang="en-US" altLang="ja-JP" dirty="0"/>
          </a:p>
          <a:p>
            <a:r>
              <a:rPr kumimoji="1" lang="ja-JP" altLang="en-US" dirty="0"/>
              <a:t>パワポが大変</a:t>
            </a:r>
          </a:p>
        </p:txBody>
      </p:sp>
      <p:sp>
        <p:nvSpPr>
          <p:cNvPr id="3" name="タイトル 2">
            <a:extLst>
              <a:ext uri="{FF2B5EF4-FFF2-40B4-BE49-F238E27FC236}">
                <a16:creationId xmlns:a16="http://schemas.microsoft.com/office/drawing/2014/main" id="{59833CD2-1441-41A6-A8FC-FE3A1B38DA59}"/>
              </a:ext>
            </a:extLst>
          </p:cNvPr>
          <p:cNvSpPr>
            <a:spLocks noGrp="1"/>
          </p:cNvSpPr>
          <p:nvPr>
            <p:ph type="title"/>
          </p:nvPr>
        </p:nvSpPr>
        <p:spPr/>
        <p:txBody>
          <a:bodyPr/>
          <a:lstStyle/>
          <a:p>
            <a:r>
              <a:rPr lang="ja-JP" altLang="en-US" dirty="0"/>
              <a:t>所感</a:t>
            </a:r>
            <a:endParaRPr kumimoji="1" lang="ja-JP" altLang="en-US" dirty="0"/>
          </a:p>
        </p:txBody>
      </p:sp>
      <p:sp>
        <p:nvSpPr>
          <p:cNvPr id="4" name="スライド番号プレースホルダー 3">
            <a:extLst>
              <a:ext uri="{FF2B5EF4-FFF2-40B4-BE49-F238E27FC236}">
                <a16:creationId xmlns:a16="http://schemas.microsoft.com/office/drawing/2014/main" id="{B58751FA-752E-478C-9A7F-447CE2E6BC34}"/>
              </a:ext>
            </a:extLst>
          </p:cNvPr>
          <p:cNvSpPr>
            <a:spLocks noGrp="1"/>
          </p:cNvSpPr>
          <p:nvPr>
            <p:ph type="sldNum" sz="quarter" idx="12"/>
          </p:nvPr>
        </p:nvSpPr>
        <p:spPr/>
        <p:txBody>
          <a:bodyPr/>
          <a:lstStyle/>
          <a:p>
            <a:fld id="{1FE34706-8C37-4B2C-97AA-CA967C6C88D9}" type="slidenum">
              <a:rPr kumimoji="1" lang="ja-JP" altLang="en-US" smtClean="0"/>
              <a:pPr/>
              <a:t>45</a:t>
            </a:fld>
            <a:endParaRPr kumimoji="1" lang="ja-JP" altLang="en-US" dirty="0"/>
          </a:p>
        </p:txBody>
      </p:sp>
    </p:spTree>
    <p:extLst>
      <p:ext uri="{BB962C8B-B14F-4D97-AF65-F5344CB8AC3E}">
        <p14:creationId xmlns:p14="http://schemas.microsoft.com/office/powerpoint/2010/main" val="360617265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1708</TotalTime>
  <Words>2611</Words>
  <Application>Microsoft Office PowerPoint</Application>
  <PresentationFormat>画面に合わせる (4:3)</PresentationFormat>
  <Paragraphs>386</Paragraphs>
  <Slides>45</Slides>
  <Notes>34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45</vt:i4>
      </vt:variant>
    </vt:vector>
  </HeadingPairs>
  <TitlesOfParts>
    <vt:vector size="51" baseType="lpstr">
      <vt:lpstr>游ゴシック</vt:lpstr>
      <vt:lpstr>游ゴシック Light</vt:lpstr>
      <vt:lpstr>Arial</vt:lpstr>
      <vt:lpstr>Calibri</vt:lpstr>
      <vt:lpstr>Calibri Light</vt:lpstr>
      <vt:lpstr>Office テーマ</vt:lpstr>
      <vt:lpstr>分岐カバレッジ向上を目的として静的解析を用いて テストケース自動生成</vt:lpstr>
      <vt:lpstr>目次</vt:lpstr>
      <vt:lpstr>概要</vt:lpstr>
      <vt:lpstr>分岐カバレッジの例</vt:lpstr>
      <vt:lpstr>各分岐の条件</vt:lpstr>
      <vt:lpstr>背景</vt:lpstr>
      <vt:lpstr>手法</vt:lpstr>
      <vt:lpstr>ランダムテスト</vt:lpstr>
      <vt:lpstr>QuickCheck</vt:lpstr>
      <vt:lpstr>使用例</vt:lpstr>
      <vt:lpstr>出力結果</vt:lpstr>
      <vt:lpstr>欠陥のあるプログラム</vt:lpstr>
      <vt:lpstr>出力結果</vt:lpstr>
      <vt:lpstr>QuickCheckの効果</vt:lpstr>
      <vt:lpstr>ランダムテストの問題点</vt:lpstr>
      <vt:lpstr>問題点</vt:lpstr>
      <vt:lpstr>改善できない理由</vt:lpstr>
      <vt:lpstr>手法</vt:lpstr>
      <vt:lpstr>境界値テスト</vt:lpstr>
      <vt:lpstr>列挙型</vt:lpstr>
      <vt:lpstr>代数型</vt:lpstr>
      <vt:lpstr>提案アプローチ</vt:lpstr>
      <vt:lpstr>分岐条件内のリテラルの調査</vt:lpstr>
      <vt:lpstr>調査結果</vt:lpstr>
      <vt:lpstr>分岐カバレッジの例</vt:lpstr>
      <vt:lpstr>各分岐の条件</vt:lpstr>
      <vt:lpstr>提案手法</vt:lpstr>
      <vt:lpstr>提案手法</vt:lpstr>
      <vt:lpstr>提案手法の流れ</vt:lpstr>
      <vt:lpstr>リテラルの再定義</vt:lpstr>
      <vt:lpstr>数値・文字の再定義</vt:lpstr>
      <vt:lpstr>代数の再定義</vt:lpstr>
      <vt:lpstr>パラメータを持たない 値コンストラクタの再定義</vt:lpstr>
      <vt:lpstr>数値・文字・代数の前後の再定義</vt:lpstr>
      <vt:lpstr>値コンストラクタ前後の再定義</vt:lpstr>
      <vt:lpstr>提案手法の流れ</vt:lpstr>
      <vt:lpstr>Step1: リテラルと変数の抽出</vt:lpstr>
      <vt:lpstr>Step2: 変数と入力の照合</vt:lpstr>
      <vt:lpstr>Step3: テストケースの生成</vt:lpstr>
      <vt:lpstr>評価</vt:lpstr>
      <vt:lpstr>テストケース</vt:lpstr>
      <vt:lpstr>平均分岐カバレッジの推移</vt:lpstr>
      <vt:lpstr>考察</vt:lpstr>
      <vt:lpstr>今後の課題</vt:lpstr>
      <vt:lpstr>所感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分岐カバレッジ向上を目的として静的解析を用いて テストケース自動生成</dc:title>
  <dc:creator>作島 大智</dc:creator>
  <cp:lastModifiedBy>作島 大智</cp:lastModifiedBy>
  <cp:revision>89</cp:revision>
  <dcterms:created xsi:type="dcterms:W3CDTF">2018-10-29T04:09:30Z</dcterms:created>
  <dcterms:modified xsi:type="dcterms:W3CDTF">2018-11-16T04:10:52Z</dcterms:modified>
</cp:coreProperties>
</file>